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01" r:id="rId2"/>
    <p:sldId id="302" r:id="rId3"/>
    <p:sldId id="303" r:id="rId4"/>
    <p:sldId id="312" r:id="rId5"/>
    <p:sldId id="304" r:id="rId6"/>
    <p:sldId id="305" r:id="rId7"/>
    <p:sldId id="307" r:id="rId8"/>
    <p:sldId id="311" r:id="rId9"/>
    <p:sldId id="306" r:id="rId10"/>
    <p:sldId id="308" r:id="rId11"/>
    <p:sldId id="313" r:id="rId12"/>
  </p:sldIdLst>
  <p:sldSz cx="9144000" cy="6858000" type="screen4x3"/>
  <p:notesSz cx="7099300" cy="102346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29" autoAdjust="0"/>
    <p:restoredTop sz="90929"/>
  </p:normalViewPr>
  <p:slideViewPr>
    <p:cSldViewPr>
      <p:cViewPr varScale="1">
        <p:scale>
          <a:sx n="63" d="100"/>
          <a:sy n="63" d="100"/>
        </p:scale>
        <p:origin x="1192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3EAAFF-81B8-4C1E-9427-28D45DE912FD}" type="datetimeFigureOut">
              <a:rPr lang="it-IT" smtClean="0"/>
              <a:t>14/09/2021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144375-C2AA-4314-82FC-7EE0957EEFB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3946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144375-C2AA-4314-82FC-7EE0957EEFB7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8762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29449-A4D4-4535-BCFC-1F045137A9E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FD18E-FFBC-480F-A6A7-FA89F18E2A6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AD37F-5EFC-464C-9239-2CE8F23A7C8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8B5395-6553-41DA-973B-AD207D4D281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6757E-C86D-4557-992B-FD97689570E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A12397-BB07-45F3-8029-6D187AB8A7E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ABF5F1-472F-42CD-BBDD-637A5B7CD62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766D23-FE7B-4FCF-B297-6ABCD80648C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448C9-6EEE-4667-A118-22ACEEF5BC4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9B01B-061F-4DB9-A251-CBCB4D5074C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BBB17F-B421-4C25-BE5C-7F7ECB63315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DA692855-6211-4DC3-A806-9E7DA956B6D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611188" y="4365625"/>
            <a:ext cx="838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b="1" dirty="0" smtClean="0">
                <a:latin typeface="Comic Sans MS" pitchFamily="66" charset="0"/>
              </a:rPr>
              <a:t>Introduzione al corso</a:t>
            </a:r>
            <a:endParaRPr lang="it-IT" dirty="0">
              <a:latin typeface="Comic Sans MS" pitchFamily="66" charset="0"/>
            </a:endParaRPr>
          </a:p>
        </p:txBody>
      </p:sp>
      <p:sp>
        <p:nvSpPr>
          <p:cNvPr id="2051" name="Rectangle 5"/>
          <p:cNvSpPr>
            <a:spLocks noChangeArrowheads="1"/>
          </p:cNvSpPr>
          <p:nvPr/>
        </p:nvSpPr>
        <p:spPr bwMode="auto">
          <a:xfrm>
            <a:off x="749300" y="1554088"/>
            <a:ext cx="80772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5000"/>
              </a:lnSpc>
            </a:pPr>
            <a:r>
              <a:rPr lang="it-IT" b="1" dirty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CORSO DI LAUREA TRIENNALE  </a:t>
            </a:r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RTTP</a:t>
            </a:r>
          </a:p>
          <a:p>
            <a:pPr algn="ctr">
              <a:lnSpc>
                <a:spcPct val="105000"/>
              </a:lnSpc>
            </a:pPr>
            <a:r>
              <a:rPr lang="it-IT" sz="2000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/>
            </a:r>
            <a:br>
              <a:rPr lang="it-IT" sz="2000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it-IT" sz="2000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Curriculum in TUTELA e RIASSETTO DEL TERRITORIO</a:t>
            </a:r>
            <a:r>
              <a:rPr lang="it-IT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/>
            </a:r>
            <a:br>
              <a:rPr lang="it-IT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it-IT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/>
            </a:r>
            <a:br>
              <a:rPr lang="it-IT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it-IT" b="1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C</a:t>
            </a:r>
            <a:r>
              <a:rPr lang="it-IT" sz="2000" b="1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orso di </a:t>
            </a:r>
            <a:r>
              <a:rPr lang="it-IT" sz="2000" b="1" dirty="0" smtClean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«Tutela </a:t>
            </a:r>
            <a:r>
              <a:rPr lang="it-IT" sz="2000" b="1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del paesaggio agricolo-forestale e riassetto idraulico del </a:t>
            </a:r>
            <a:r>
              <a:rPr lang="it-IT" sz="2000" b="1" dirty="0" smtClean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territorio» </a:t>
            </a:r>
            <a:r>
              <a:rPr lang="it-IT" sz="2000" b="1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/>
            </a:r>
            <a:br>
              <a:rPr lang="it-IT" sz="2000" b="1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it-IT" sz="2000" b="1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/>
            </a:r>
            <a:br>
              <a:rPr lang="it-IT" sz="2000" b="1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</a:br>
            <a:r>
              <a:rPr lang="it-IT" sz="2000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Titolare:</a:t>
            </a:r>
            <a:r>
              <a:rPr lang="it-IT" sz="2000" b="1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it-IT" sz="2000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P</a:t>
            </a:r>
            <a:r>
              <a:rPr lang="it-IT" sz="2000" dirty="0">
                <a:latin typeface="Comic Sans MS" pitchFamily="66" charset="0"/>
              </a:rPr>
              <a:t>rof. Mario </a:t>
            </a:r>
            <a:r>
              <a:rPr lang="it-IT" sz="2000" dirty="0" smtClean="0">
                <a:latin typeface="Comic Sans MS" pitchFamily="66" charset="0"/>
              </a:rPr>
              <a:t>Aristide LENZI</a:t>
            </a:r>
          </a:p>
          <a:p>
            <a:pPr algn="ctr">
              <a:lnSpc>
                <a:spcPct val="105000"/>
              </a:lnSpc>
            </a:pPr>
            <a:endParaRPr lang="it-IT" sz="2000" dirty="0">
              <a:latin typeface="Comic Sans MS" pitchFamily="66" charset="0"/>
            </a:endParaRPr>
          </a:p>
          <a:p>
            <a:pPr algn="ctr">
              <a:lnSpc>
                <a:spcPct val="105000"/>
              </a:lnSpc>
            </a:pPr>
            <a:r>
              <a:rPr lang="it-IT" sz="2000" dirty="0" smtClean="0">
                <a:latin typeface="Comic Sans MS" pitchFamily="66" charset="0"/>
              </a:rPr>
              <a:t>Esercitatore-Didattica di supporto: PhD Riccardo RAINATO</a:t>
            </a:r>
            <a:r>
              <a:rPr lang="it-IT" sz="2000" dirty="0">
                <a:latin typeface="Comic Sans MS" pitchFamily="66" charset="0"/>
              </a:rPr>
              <a:t/>
            </a:r>
            <a:br>
              <a:rPr lang="it-IT" sz="2000" dirty="0">
                <a:latin typeface="Comic Sans MS" pitchFamily="66" charset="0"/>
              </a:rPr>
            </a:br>
            <a:r>
              <a:rPr lang="it-IT" sz="2000" dirty="0">
                <a:latin typeface="Comic Sans MS" pitchFamily="66" charset="0"/>
              </a:rPr>
              <a:t>  </a:t>
            </a:r>
            <a:br>
              <a:rPr lang="it-IT" sz="2000" dirty="0">
                <a:latin typeface="Comic Sans MS" pitchFamily="66" charset="0"/>
              </a:rPr>
            </a:br>
            <a:r>
              <a:rPr lang="it-IT" sz="2000" b="1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br>
              <a:rPr lang="it-IT" sz="2000" b="1" dirty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</a:br>
            <a:endParaRPr lang="it-IT" sz="2000" b="1" dirty="0">
              <a:solidFill>
                <a:schemeClr val="tx2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107504" y="188640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Corso di «Tutela del paesaggio agricolo-forestale e riassetto idraulico del territorio»</a:t>
            </a:r>
            <a:endParaRPr lang="it-IT" dirty="0"/>
          </a:p>
        </p:txBody>
      </p:sp>
      <p:sp>
        <p:nvSpPr>
          <p:cNvPr id="12" name="Rettangolo 11"/>
          <p:cNvSpPr/>
          <p:nvPr/>
        </p:nvSpPr>
        <p:spPr>
          <a:xfrm>
            <a:off x="107504" y="1269921"/>
            <a:ext cx="885698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b="1" dirty="0" smtClean="0">
                <a:latin typeface="Comic Sans MS" pitchFamily="66" charset="0"/>
                <a:cs typeface="Times New Roman" pitchFamily="18" charset="0"/>
              </a:rPr>
              <a:t>Effettuare iscrizione spontanea. </a:t>
            </a:r>
            <a:r>
              <a:rPr lang="it-IT" sz="2200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Password: lenzi_rttp_2021</a:t>
            </a:r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 cstate="print"/>
          <a:srcRect l="17622" t="6160" r="18621" b="16498"/>
          <a:stretch>
            <a:fillRect/>
          </a:stretch>
        </p:blipFill>
        <p:spPr bwMode="auto">
          <a:xfrm>
            <a:off x="899592" y="1916832"/>
            <a:ext cx="6912768" cy="47169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107504" y="188640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Corso di Tutela del paesaggio </a:t>
            </a:r>
            <a:r>
              <a:rPr lang="it-IT" b="1" dirty="0" err="1" smtClean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agricolo-forestale</a:t>
            </a:r>
            <a:r>
              <a:rPr lang="it-IT" b="1" dirty="0" smtClean="0">
                <a:solidFill>
                  <a:srgbClr val="000000"/>
                </a:solidFill>
                <a:latin typeface="Comic Sans MS" pitchFamily="66" charset="0"/>
                <a:cs typeface="Times New Roman" pitchFamily="18" charset="0"/>
              </a:rPr>
              <a:t> e riassetto idraulico del territorio </a:t>
            </a:r>
            <a:endParaRPr lang="it-IT" dirty="0">
              <a:solidFill>
                <a:srgbClr val="000000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07504" y="1657251"/>
            <a:ext cx="903649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BONUS FREQUENZA VISITA DIDATTICA IN CAMPO     </a:t>
            </a:r>
          </a:p>
          <a:p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   + 7 ESERCITAZIONI </a:t>
            </a:r>
          </a:p>
          <a:p>
            <a:endParaRPr lang="it-IT" b="1" dirty="0">
              <a:solidFill>
                <a:srgbClr val="FF0000"/>
              </a:solidFill>
              <a:latin typeface="Comic Sans MS" pitchFamily="66" charset="0"/>
              <a:cs typeface="Times New Roman" pitchFamily="18" charset="0"/>
            </a:endParaRPr>
          </a:p>
          <a:p>
            <a:r>
              <a:rPr lang="it-IT" sz="1400" dirty="0" smtClean="0">
                <a:solidFill>
                  <a:srgbClr val="FF0000"/>
                </a:solidFill>
              </a:rPr>
              <a:t>   BONUS 2,0 PUNTI-  FREQUENZA VISITA DIDATTICA   + 7 ESERCITAZIONI </a:t>
            </a:r>
          </a:p>
          <a:p>
            <a:endParaRPr lang="it-IT" sz="1400" dirty="0" smtClean="0">
              <a:solidFill>
                <a:srgbClr val="FF0000"/>
              </a:solidFill>
            </a:endParaRPr>
          </a:p>
          <a:p>
            <a:pPr lvl="0"/>
            <a:r>
              <a:rPr lang="it-IT" sz="1400" dirty="0" smtClean="0">
                <a:solidFill>
                  <a:srgbClr val="FF0000"/>
                </a:solidFill>
              </a:rPr>
              <a:t>   BONUS 1,5 PUNTI- FREQUENZA </a:t>
            </a:r>
            <a:r>
              <a:rPr lang="it-IT" sz="1400" dirty="0">
                <a:solidFill>
                  <a:srgbClr val="FF0000"/>
                </a:solidFill>
              </a:rPr>
              <a:t>VISITA </a:t>
            </a:r>
            <a:r>
              <a:rPr lang="it-IT" sz="1400" dirty="0" smtClean="0">
                <a:solidFill>
                  <a:srgbClr val="FF0000"/>
                </a:solidFill>
              </a:rPr>
              <a:t>DIDATTICA   </a:t>
            </a:r>
            <a:r>
              <a:rPr lang="it-IT" sz="1400" dirty="0">
                <a:solidFill>
                  <a:srgbClr val="FF0000"/>
                </a:solidFill>
              </a:rPr>
              <a:t>+ 5</a:t>
            </a:r>
            <a:r>
              <a:rPr lang="it-IT" sz="1400" dirty="0" smtClean="0">
                <a:solidFill>
                  <a:srgbClr val="FF0000"/>
                </a:solidFill>
              </a:rPr>
              <a:t>  ESERCITAZIONI</a:t>
            </a:r>
          </a:p>
          <a:p>
            <a:pPr lvl="0"/>
            <a:endParaRPr lang="it-IT" sz="1400" dirty="0">
              <a:solidFill>
                <a:srgbClr val="FF0000"/>
              </a:solidFill>
            </a:endParaRPr>
          </a:p>
          <a:p>
            <a:r>
              <a:rPr lang="it-IT" sz="1400" dirty="0" smtClean="0">
                <a:solidFill>
                  <a:srgbClr val="FF0000"/>
                </a:solidFill>
              </a:rPr>
              <a:t>   BONUS 1,0 PUNTO- FREQUENZA   VISITA DIDATTICA  </a:t>
            </a:r>
            <a:r>
              <a:rPr lang="it-IT" sz="1400" dirty="0">
                <a:solidFill>
                  <a:srgbClr val="FF0000"/>
                </a:solidFill>
              </a:rPr>
              <a:t>+ </a:t>
            </a:r>
            <a:r>
              <a:rPr lang="it-IT" sz="1400" dirty="0" smtClean="0">
                <a:solidFill>
                  <a:srgbClr val="FF0000"/>
                </a:solidFill>
              </a:rPr>
              <a:t>2  ESERCITAZIONI, oppure 5 esercitazioni</a:t>
            </a:r>
          </a:p>
          <a:p>
            <a:endParaRPr lang="it-IT" sz="1400" dirty="0">
              <a:solidFill>
                <a:srgbClr val="FF0000"/>
              </a:solidFill>
            </a:endParaRPr>
          </a:p>
          <a:p>
            <a:r>
              <a:rPr lang="it-IT" sz="1400" dirty="0" smtClean="0">
                <a:solidFill>
                  <a:srgbClr val="FF0000"/>
                </a:solidFill>
              </a:rPr>
              <a:t>   BONUS 0,5 </a:t>
            </a:r>
            <a:r>
              <a:rPr lang="it-IT" sz="1400" dirty="0">
                <a:solidFill>
                  <a:srgbClr val="FF0000"/>
                </a:solidFill>
              </a:rPr>
              <a:t>PUNTI- FREQUENZA </a:t>
            </a:r>
            <a:r>
              <a:rPr lang="it-IT" sz="1400" dirty="0" smtClean="0">
                <a:solidFill>
                  <a:srgbClr val="FF0000"/>
                </a:solidFill>
              </a:rPr>
              <a:t> VISITA DIDATTICA, </a:t>
            </a:r>
            <a:r>
              <a:rPr lang="it-IT" sz="1400" dirty="0">
                <a:solidFill>
                  <a:srgbClr val="FF0000"/>
                </a:solidFill>
              </a:rPr>
              <a:t>oppure   </a:t>
            </a:r>
            <a:r>
              <a:rPr lang="it-IT" sz="1400" dirty="0" smtClean="0">
                <a:solidFill>
                  <a:srgbClr val="FF0000"/>
                </a:solidFill>
              </a:rPr>
              <a:t>3 ESERCITAZIONI</a:t>
            </a:r>
          </a:p>
          <a:p>
            <a:endParaRPr lang="it-IT" sz="1400" dirty="0">
              <a:solidFill>
                <a:srgbClr val="FF0000"/>
              </a:solidFill>
            </a:endParaRPr>
          </a:p>
          <a:p>
            <a:r>
              <a:rPr lang="it-IT" sz="1400" dirty="0" smtClean="0">
                <a:solidFill>
                  <a:srgbClr val="FF0000"/>
                </a:solidFill>
              </a:rPr>
              <a:t>  </a:t>
            </a:r>
            <a:endParaRPr lang="it-IT" sz="1400" dirty="0">
              <a:solidFill>
                <a:srgbClr val="FF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07504" y="5085184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Testi di riferimento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504" y="5589240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dirty="0" smtClean="0">
                <a:solidFill>
                  <a:srgbClr val="000000"/>
                </a:solidFill>
              </a:rPr>
              <a:t>LENZI M. A., D’AGOSTINO V., SONDA D., 2000. Ricostruzione morfologica e recupero ambientale dei torrenti; criteri metodologici ed esecutivi. Cosenza: Editoriale BIOS, 2000. Capitoli 1 e 2. </a:t>
            </a:r>
          </a:p>
          <a:p>
            <a:r>
              <a:rPr lang="it-IT" sz="1200" dirty="0" smtClean="0">
                <a:solidFill>
                  <a:srgbClr val="000000"/>
                </a:solidFill>
              </a:rPr>
              <a:t>CONESA-GARCIA C. &amp; LENZI M.A., 2013. </a:t>
            </a:r>
            <a:r>
              <a:rPr lang="it-IT" sz="1200" dirty="0" err="1" smtClean="0">
                <a:solidFill>
                  <a:srgbClr val="000000"/>
                </a:solidFill>
              </a:rPr>
              <a:t>Check</a:t>
            </a:r>
            <a:r>
              <a:rPr lang="it-IT" sz="1200" dirty="0" smtClean="0">
                <a:solidFill>
                  <a:srgbClr val="000000"/>
                </a:solidFill>
              </a:rPr>
              <a:t> </a:t>
            </a:r>
            <a:r>
              <a:rPr lang="it-IT" sz="1200" dirty="0" err="1" smtClean="0">
                <a:solidFill>
                  <a:srgbClr val="000000"/>
                </a:solidFill>
              </a:rPr>
              <a:t>dams</a:t>
            </a:r>
            <a:r>
              <a:rPr lang="it-IT" sz="1200" dirty="0" smtClean="0">
                <a:solidFill>
                  <a:srgbClr val="000000"/>
                </a:solidFill>
              </a:rPr>
              <a:t>, </a:t>
            </a:r>
            <a:r>
              <a:rPr lang="it-IT" sz="1200" dirty="0" err="1" smtClean="0">
                <a:solidFill>
                  <a:srgbClr val="000000"/>
                </a:solidFill>
              </a:rPr>
              <a:t>morphological</a:t>
            </a:r>
            <a:r>
              <a:rPr lang="it-IT" sz="1200" dirty="0" smtClean="0">
                <a:solidFill>
                  <a:srgbClr val="000000"/>
                </a:solidFill>
              </a:rPr>
              <a:t> </a:t>
            </a:r>
            <a:r>
              <a:rPr lang="it-IT" sz="1200" dirty="0" err="1" smtClean="0">
                <a:solidFill>
                  <a:srgbClr val="000000"/>
                </a:solidFill>
              </a:rPr>
              <a:t>adjustments</a:t>
            </a:r>
            <a:r>
              <a:rPr lang="it-IT" sz="1200" dirty="0" smtClean="0">
                <a:solidFill>
                  <a:srgbClr val="000000"/>
                </a:solidFill>
              </a:rPr>
              <a:t> and </a:t>
            </a:r>
            <a:r>
              <a:rPr lang="it-IT" sz="1200" dirty="0" err="1" smtClean="0">
                <a:solidFill>
                  <a:srgbClr val="000000"/>
                </a:solidFill>
              </a:rPr>
              <a:t>erosion</a:t>
            </a:r>
            <a:r>
              <a:rPr lang="it-IT" sz="1200" dirty="0" smtClean="0">
                <a:solidFill>
                  <a:srgbClr val="000000"/>
                </a:solidFill>
              </a:rPr>
              <a:t> control in </a:t>
            </a:r>
            <a:r>
              <a:rPr lang="it-IT" sz="1200" dirty="0" err="1" smtClean="0">
                <a:solidFill>
                  <a:srgbClr val="000000"/>
                </a:solidFill>
              </a:rPr>
              <a:t>torrential</a:t>
            </a:r>
            <a:r>
              <a:rPr lang="it-IT" sz="1200" dirty="0" smtClean="0">
                <a:solidFill>
                  <a:srgbClr val="000000"/>
                </a:solidFill>
              </a:rPr>
              <a:t> </a:t>
            </a:r>
            <a:r>
              <a:rPr lang="it-IT" sz="1200" dirty="0" err="1" smtClean="0">
                <a:solidFill>
                  <a:srgbClr val="000000"/>
                </a:solidFill>
              </a:rPr>
              <a:t>streams</a:t>
            </a:r>
            <a:r>
              <a:rPr lang="it-IT" sz="1200" dirty="0" smtClean="0">
                <a:solidFill>
                  <a:srgbClr val="000000"/>
                </a:solidFill>
              </a:rPr>
              <a:t>. New York, USA: Nova Science </a:t>
            </a:r>
            <a:r>
              <a:rPr lang="it-IT" sz="1200" dirty="0" err="1" smtClean="0">
                <a:solidFill>
                  <a:srgbClr val="000000"/>
                </a:solidFill>
              </a:rPr>
              <a:t>Publishers</a:t>
            </a:r>
            <a:r>
              <a:rPr lang="it-IT" sz="1200" dirty="0" smtClean="0">
                <a:solidFill>
                  <a:srgbClr val="000000"/>
                </a:solidFill>
              </a:rPr>
              <a:t>, Inc., 2010. pp. 339</a:t>
            </a:r>
            <a:endParaRPr lang="it-IT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57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107504" y="188640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Corso di «Tutela del paesaggio agricolo-forestale e riassetto idraulico del territorio» </a:t>
            </a:r>
            <a:endParaRPr lang="it-IT" dirty="0"/>
          </a:p>
        </p:txBody>
      </p:sp>
      <p:sp>
        <p:nvSpPr>
          <p:cNvPr id="12" name="Rettangolo 11"/>
          <p:cNvSpPr/>
          <p:nvPr/>
        </p:nvSpPr>
        <p:spPr>
          <a:xfrm>
            <a:off x="107504" y="1124744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Principali informazioni sull’insegnamento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0" y="1772816"/>
            <a:ext cx="91440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Corso di laurea in: RIASSETTO DEL TERRITORIO E TUTELA DEL PAESAGGIO, A.A. 2021/2022</a:t>
            </a:r>
          </a:p>
          <a:p>
            <a:endParaRPr lang="it-IT" dirty="0" smtClean="0"/>
          </a:p>
          <a:p>
            <a:r>
              <a:rPr lang="it-IT" dirty="0" smtClean="0"/>
              <a:t>Curriculum: TUTELA E RIASSETTO DEL TERRITORIO </a:t>
            </a:r>
          </a:p>
          <a:p>
            <a:endParaRPr lang="it-IT" dirty="0" smtClean="0"/>
          </a:p>
          <a:p>
            <a:r>
              <a:rPr lang="it-IT" dirty="0" smtClean="0"/>
              <a:t>Crediti formativi: CARATTERIZZANTE, 8.0</a:t>
            </a:r>
          </a:p>
          <a:p>
            <a:r>
              <a:rPr lang="it-IT" dirty="0" smtClean="0"/>
              <a:t>  </a:t>
            </a:r>
          </a:p>
          <a:p>
            <a:r>
              <a:rPr lang="it-IT" dirty="0" smtClean="0"/>
              <a:t>Denominazione inglese: RURAL LANDSCAPE CONSERVATION AND WATERSHED MANAGEMENT </a:t>
            </a:r>
          </a:p>
          <a:p>
            <a:endParaRPr lang="it-IT" dirty="0" smtClean="0"/>
          </a:p>
          <a:p>
            <a:r>
              <a:rPr lang="it-IT" dirty="0" smtClean="0"/>
              <a:t>Obbligo di frequenza: No </a:t>
            </a:r>
          </a:p>
          <a:p>
            <a:endParaRPr lang="it-IT" dirty="0" smtClean="0"/>
          </a:p>
          <a:p>
            <a:r>
              <a:rPr lang="it-IT" dirty="0" smtClean="0"/>
              <a:t>Lingua di erogazione: ITALIANO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107504" y="188640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Corso di «Tutela del paesaggio agricolo-forestale e riassetto idraulico del territorio» </a:t>
            </a:r>
            <a:endParaRPr lang="it-IT" dirty="0"/>
          </a:p>
        </p:txBody>
      </p:sp>
      <p:sp>
        <p:nvSpPr>
          <p:cNvPr id="12" name="Rettangolo 11"/>
          <p:cNvSpPr/>
          <p:nvPr/>
        </p:nvSpPr>
        <p:spPr>
          <a:xfrm>
            <a:off x="179512" y="1196752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Organizzazione della didattica e calendario</a:t>
            </a:r>
            <a:endParaRPr lang="it-IT" dirty="0">
              <a:solidFill>
                <a:srgbClr val="FF0000"/>
              </a:solidFill>
            </a:endParaRP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86574"/>
              </p:ext>
            </p:extLst>
          </p:nvPr>
        </p:nvGraphicFramePr>
        <p:xfrm>
          <a:off x="251520" y="1916832"/>
          <a:ext cx="8208912" cy="1737360"/>
        </p:xfrm>
        <a:graphic>
          <a:graphicData uri="http://schemas.openxmlformats.org/drawingml/2006/table">
            <a:tbl>
              <a:tblPr/>
              <a:tblGrid>
                <a:gridCol w="32835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17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17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417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it-IT" dirty="0"/>
                        <a:t>Tipo ore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Crediti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Ore di</a:t>
                      </a:r>
                      <a:br>
                        <a:rPr lang="it-IT" dirty="0"/>
                      </a:br>
                      <a:r>
                        <a:rPr lang="it-IT" dirty="0"/>
                        <a:t>Corso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/>
                        <a:t>Ore Studio</a:t>
                      </a:r>
                      <a:br>
                        <a:rPr lang="it-IT" dirty="0"/>
                      </a:br>
                      <a:r>
                        <a:rPr lang="it-IT" dirty="0"/>
                        <a:t>Individuale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  <a:prstDash val="soli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b="1" dirty="0" smtClean="0"/>
                        <a:t>LEZIONE in AULA</a:t>
                      </a:r>
                      <a:r>
                        <a:rPr lang="it-IT" b="1" baseline="0" dirty="0" smtClean="0"/>
                        <a:t>  </a:t>
                      </a:r>
                      <a:r>
                        <a:rPr lang="it-IT" b="1" baseline="0" dirty="0" smtClean="0"/>
                        <a:t>13 CG</a:t>
                      </a:r>
                      <a:endParaRPr lang="it-IT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4.75</a:t>
                      </a:r>
                      <a:endParaRPr lang="it-IT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38</a:t>
                      </a:r>
                      <a:endParaRPr lang="it-IT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81</a:t>
                      </a:r>
                      <a:endParaRPr lang="it-IT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b="1" dirty="0" smtClean="0"/>
                        <a:t>ESERCITAZIONI</a:t>
                      </a:r>
                      <a:r>
                        <a:rPr lang="it-IT" b="1" baseline="0" dirty="0" smtClean="0"/>
                        <a:t> A.I. 22P</a:t>
                      </a:r>
                      <a:endParaRPr lang="it-IT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2.25</a:t>
                      </a:r>
                      <a:endParaRPr lang="it-IT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18</a:t>
                      </a:r>
                      <a:endParaRPr lang="it-IT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38</a:t>
                      </a:r>
                      <a:endParaRPr lang="it-IT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it-IT" b="1" dirty="0" smtClean="0"/>
                        <a:t>VISITA</a:t>
                      </a:r>
                      <a:r>
                        <a:rPr lang="it-IT" b="1" baseline="0" dirty="0" smtClean="0"/>
                        <a:t> DIDATTICA BRENTA</a:t>
                      </a:r>
                      <a:endParaRPr lang="it-IT" b="1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1.00</a:t>
                      </a:r>
                      <a:endParaRPr lang="it-IT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17</a:t>
                      </a:r>
                      <a:endParaRPr lang="it-IT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ttangolo 5"/>
          <p:cNvSpPr/>
          <p:nvPr/>
        </p:nvSpPr>
        <p:spPr>
          <a:xfrm>
            <a:off x="323528" y="4038163"/>
            <a:ext cx="45191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Lunedì  Aula 13 CG	16.00-18.00 </a:t>
            </a:r>
          </a:p>
          <a:p>
            <a:r>
              <a:rPr lang="it-IT" dirty="0" smtClean="0"/>
              <a:t>Martedì Aula 13 CG	14.00-17.00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5076056" y="4005064"/>
            <a:ext cx="1847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it-IT" b="1" dirty="0" smtClean="0"/>
          </a:p>
          <a:p>
            <a:endParaRPr lang="it-IT" b="1" dirty="0" smtClean="0"/>
          </a:p>
        </p:txBody>
      </p:sp>
      <p:sp>
        <p:nvSpPr>
          <p:cNvPr id="10" name="Figura a mano libera 9"/>
          <p:cNvSpPr/>
          <p:nvPr/>
        </p:nvSpPr>
        <p:spPr>
          <a:xfrm>
            <a:off x="150253" y="2708920"/>
            <a:ext cx="173275" cy="1151889"/>
          </a:xfrm>
          <a:custGeom>
            <a:avLst/>
            <a:gdLst>
              <a:gd name="connsiteX0" fmla="*/ 158840 w 223234"/>
              <a:gd name="connsiteY0" fmla="*/ 0 h 1429555"/>
              <a:gd name="connsiteX1" fmla="*/ 42930 w 223234"/>
              <a:gd name="connsiteY1" fmla="*/ 270456 h 1429555"/>
              <a:gd name="connsiteX2" fmla="*/ 30051 w 223234"/>
              <a:gd name="connsiteY2" fmla="*/ 1043188 h 1429555"/>
              <a:gd name="connsiteX3" fmla="*/ 223234 w 223234"/>
              <a:gd name="connsiteY3" fmla="*/ 1429555 h 1429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3234" h="1429555">
                <a:moveTo>
                  <a:pt x="158840" y="0"/>
                </a:moveTo>
                <a:cubicBezTo>
                  <a:pt x="111617" y="48295"/>
                  <a:pt x="64395" y="96591"/>
                  <a:pt x="42930" y="270456"/>
                </a:cubicBezTo>
                <a:cubicBezTo>
                  <a:pt x="21465" y="444321"/>
                  <a:pt x="0" y="850005"/>
                  <a:pt x="30051" y="1043188"/>
                </a:cubicBezTo>
                <a:cubicBezTo>
                  <a:pt x="60102" y="1236371"/>
                  <a:pt x="141668" y="1332963"/>
                  <a:pt x="223234" y="1429555"/>
                </a:cubicBezTo>
              </a:path>
            </a:pathLst>
          </a:custGeom>
          <a:ln w="381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13" name="Parentesi graffa chiusa 12"/>
          <p:cNvSpPr/>
          <p:nvPr/>
        </p:nvSpPr>
        <p:spPr>
          <a:xfrm>
            <a:off x="3563888" y="2996952"/>
            <a:ext cx="288032" cy="576064"/>
          </a:xfrm>
          <a:prstGeom prst="rightBrac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CasellaDiTesto 1"/>
          <p:cNvSpPr txBox="1"/>
          <p:nvPr/>
        </p:nvSpPr>
        <p:spPr>
          <a:xfrm>
            <a:off x="150252" y="5269851"/>
            <a:ext cx="89937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b="1" dirty="0" err="1" smtClean="0"/>
              <a:t>Pre</a:t>
            </a:r>
            <a:r>
              <a:rPr lang="it-IT" sz="1800" b="1" dirty="0" smtClean="0"/>
              <a:t>-COMPITO SCRITTO- MARTEDI’  21 dicembre 2021- 14.00-17.00 - AULA 13 CG </a:t>
            </a:r>
          </a:p>
          <a:p>
            <a:endParaRPr lang="it-IT" sz="1800" b="1" dirty="0"/>
          </a:p>
          <a:p>
            <a:r>
              <a:rPr lang="it-IT" sz="1800" b="1" dirty="0" err="1" smtClean="0"/>
              <a:t>Pre</a:t>
            </a:r>
            <a:r>
              <a:rPr lang="it-IT" sz="1800" b="1" dirty="0" smtClean="0"/>
              <a:t>-APPELLO  SCRITTO- MARTEDI’  11 </a:t>
            </a:r>
            <a:r>
              <a:rPr lang="it-IT" sz="1800" b="1" dirty="0"/>
              <a:t> </a:t>
            </a:r>
            <a:r>
              <a:rPr lang="it-IT" sz="1800" b="1" dirty="0" smtClean="0"/>
              <a:t>gennaio  2022 -  14.00-17.00 – AULA 13 CG</a:t>
            </a:r>
            <a:endParaRPr lang="it-IT" sz="1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107504" y="188640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Corso di «Tutela del paesaggio agricolo-forestale e riassetto idraulico del territorio» </a:t>
            </a:r>
            <a:endParaRPr lang="it-IT" dirty="0"/>
          </a:p>
        </p:txBody>
      </p:sp>
      <p:sp>
        <p:nvSpPr>
          <p:cNvPr id="14" name="Rettangolo 13"/>
          <p:cNvSpPr/>
          <p:nvPr/>
        </p:nvSpPr>
        <p:spPr>
          <a:xfrm>
            <a:off x="107504" y="5661248"/>
            <a:ext cx="89289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i="1" dirty="0" smtClean="0"/>
              <a:t>Tutto il materiale delle esercitazioni sarà disponibile nel sito. Iscriversi on-line su </a:t>
            </a:r>
            <a:r>
              <a:rPr lang="it-IT" b="1" i="1" dirty="0" err="1" smtClean="0"/>
              <a:t>moodle</a:t>
            </a:r>
            <a:r>
              <a:rPr lang="it-IT" b="1" i="1" dirty="0" smtClean="0"/>
              <a:t>!!</a:t>
            </a:r>
            <a:endParaRPr lang="it-IT" b="1" i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0" y="980728"/>
            <a:ext cx="914399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 smtClean="0"/>
              <a:t>A.A. 2021-2022 CALENDARIO VISITA </a:t>
            </a:r>
            <a:r>
              <a:rPr lang="it-IT" sz="1800" dirty="0"/>
              <a:t> </a:t>
            </a:r>
            <a:r>
              <a:rPr lang="it-IT" sz="1800" dirty="0" smtClean="0"/>
              <a:t>DIDATTICA ED ESERCITAZIONI</a:t>
            </a:r>
          </a:p>
          <a:p>
            <a:endParaRPr lang="it-IT" sz="1800" dirty="0"/>
          </a:p>
          <a:p>
            <a:r>
              <a:rPr lang="it-IT" sz="1800" b="1" dirty="0" smtClean="0">
                <a:solidFill>
                  <a:srgbClr val="FF0000"/>
                </a:solidFill>
              </a:rPr>
              <a:t>VISITA DIDATTICA</a:t>
            </a:r>
            <a:r>
              <a:rPr lang="it-IT" sz="1800" dirty="0" smtClean="0">
                <a:solidFill>
                  <a:srgbClr val="FF0000"/>
                </a:solidFill>
              </a:rPr>
              <a:t>: </a:t>
            </a:r>
            <a:r>
              <a:rPr lang="it-IT" sz="1800" dirty="0">
                <a:solidFill>
                  <a:srgbClr val="FF0000"/>
                </a:solidFill>
              </a:rPr>
              <a:t> </a:t>
            </a:r>
            <a:r>
              <a:rPr lang="it-IT" sz="1800" dirty="0" smtClean="0">
                <a:solidFill>
                  <a:srgbClr val="FF0000"/>
                </a:solidFill>
              </a:rPr>
              <a:t>MERCOLEDI’ 27 OTTOBRE- F. BRENTA, FRIOLA</a:t>
            </a:r>
          </a:p>
          <a:p>
            <a:endParaRPr lang="it-IT" sz="1800" dirty="0"/>
          </a:p>
          <a:p>
            <a:r>
              <a:rPr lang="it-IT" sz="1800" dirty="0" smtClean="0"/>
              <a:t>LABORATORI-ESERCITAZIONI- A.I. N. 22- PENTAGONO</a:t>
            </a:r>
          </a:p>
          <a:p>
            <a:r>
              <a:rPr lang="it-IT" sz="1800" dirty="0" smtClean="0"/>
              <a:t>LUNEDI’ </a:t>
            </a:r>
            <a:r>
              <a:rPr lang="it-IT" sz="1800" dirty="0"/>
              <a:t> </a:t>
            </a:r>
            <a:r>
              <a:rPr lang="it-IT" sz="1800" dirty="0" smtClean="0"/>
              <a:t>11 OTTOBRE        ORE 09.00-12.00</a:t>
            </a:r>
          </a:p>
          <a:p>
            <a:r>
              <a:rPr lang="it-IT" sz="1800" dirty="0" smtClean="0"/>
              <a:t>LUNEDI’ </a:t>
            </a:r>
            <a:r>
              <a:rPr lang="it-IT" sz="1800" dirty="0"/>
              <a:t> </a:t>
            </a:r>
            <a:r>
              <a:rPr lang="it-IT" sz="1800" dirty="0" smtClean="0"/>
              <a:t>18 OTTOBRE        ORE 09.00-12.00</a:t>
            </a:r>
          </a:p>
          <a:p>
            <a:r>
              <a:rPr lang="it-IT" sz="1800" dirty="0" smtClean="0"/>
              <a:t>LUNEDI’ </a:t>
            </a:r>
            <a:r>
              <a:rPr lang="it-IT" sz="1800" dirty="0"/>
              <a:t> </a:t>
            </a:r>
            <a:r>
              <a:rPr lang="it-IT" sz="1800" dirty="0" smtClean="0"/>
              <a:t>25 OTTOBRE        ORE 09.00-12.00</a:t>
            </a:r>
          </a:p>
          <a:p>
            <a:r>
              <a:rPr lang="it-IT" sz="1800" dirty="0" smtClean="0"/>
              <a:t>LUNEDI’   </a:t>
            </a:r>
            <a:r>
              <a:rPr lang="it-IT" sz="1800" dirty="0"/>
              <a:t>8</a:t>
            </a:r>
            <a:r>
              <a:rPr lang="it-IT" sz="1800" dirty="0" smtClean="0"/>
              <a:t>  NOVEMBRE    ORE 09.00-12.00</a:t>
            </a:r>
          </a:p>
          <a:p>
            <a:r>
              <a:rPr lang="it-IT" sz="1800" dirty="0" smtClean="0"/>
              <a:t>LUNEDI’ 15  NOVEMBRE    ORE 09.00-12.00</a:t>
            </a:r>
          </a:p>
          <a:p>
            <a:r>
              <a:rPr lang="it-IT" sz="1800" dirty="0" smtClean="0"/>
              <a:t>LUNEDI’ 22  NOVEMBRE    ORE 09.00-12.00</a:t>
            </a:r>
          </a:p>
          <a:p>
            <a:pPr lvl="0"/>
            <a:r>
              <a:rPr lang="it-IT" sz="1800" dirty="0">
                <a:solidFill>
                  <a:srgbClr val="000000"/>
                </a:solidFill>
              </a:rPr>
              <a:t>LUNEDI’ </a:t>
            </a:r>
            <a:r>
              <a:rPr lang="it-IT" sz="1800" dirty="0" smtClean="0">
                <a:solidFill>
                  <a:srgbClr val="000000"/>
                </a:solidFill>
              </a:rPr>
              <a:t>29  </a:t>
            </a:r>
            <a:r>
              <a:rPr lang="it-IT" sz="1800" dirty="0">
                <a:solidFill>
                  <a:srgbClr val="000000"/>
                </a:solidFill>
              </a:rPr>
              <a:t>NOVEMBRE    ORE 09.00-12.00</a:t>
            </a:r>
          </a:p>
          <a:p>
            <a:endParaRPr lang="it-IT" sz="1800" dirty="0" smtClean="0"/>
          </a:p>
          <a:p>
            <a:r>
              <a:rPr lang="it-IT" sz="1800" dirty="0" smtClean="0"/>
              <a:t>PRE-COMPITO : MARTEDI’ 21 DICEMBRE   14.00-17.00</a:t>
            </a:r>
          </a:p>
          <a:p>
            <a:r>
              <a:rPr lang="it-IT" sz="1800" dirty="0" smtClean="0">
                <a:solidFill>
                  <a:srgbClr val="FF0000"/>
                </a:solidFill>
              </a:rPr>
              <a:t>Lunedì 13-Martedi’  14 dicembre- Ripasso-Preparazione </a:t>
            </a:r>
            <a:r>
              <a:rPr lang="it-IT" sz="1800" dirty="0" err="1" smtClean="0">
                <a:solidFill>
                  <a:srgbClr val="FF0000"/>
                </a:solidFill>
              </a:rPr>
              <a:t>Pre</a:t>
            </a:r>
            <a:r>
              <a:rPr lang="it-IT" sz="1800" dirty="0" smtClean="0">
                <a:solidFill>
                  <a:srgbClr val="FF0000"/>
                </a:solidFill>
              </a:rPr>
              <a:t>-COMPITO</a:t>
            </a:r>
          </a:p>
          <a:p>
            <a:endParaRPr lang="it-IT" sz="2000" dirty="0" smtClean="0">
              <a:solidFill>
                <a:srgbClr val="FF0000"/>
              </a:solidFill>
            </a:endParaRPr>
          </a:p>
          <a:p>
            <a:endParaRPr lang="it-IT" sz="2000" dirty="0">
              <a:solidFill>
                <a:srgbClr val="FF0000"/>
              </a:solidFill>
            </a:endParaRPr>
          </a:p>
          <a:p>
            <a:endParaRPr lang="it-IT" sz="2000" dirty="0"/>
          </a:p>
          <a:p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107504" y="44624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Corso di «Tutela del paesaggio agricolo-forestale e riassetto idraulico del territorio» 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179512" y="1023119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Organizzazione della didattica e calendario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87016" y="1599183"/>
            <a:ext cx="8317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VISITA DIDATTICA – BRENTA</a:t>
            </a:r>
          </a:p>
          <a:p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FRIOLA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251520" y="2748984"/>
            <a:ext cx="83174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latin typeface="Comic Sans MS" pitchFamily="66" charset="0"/>
                <a:cs typeface="Times New Roman" pitchFamily="18" charset="0"/>
              </a:rPr>
              <a:t>MERCOLEDI’ 27 Ottobre 2021</a:t>
            </a:r>
          </a:p>
          <a:p>
            <a:r>
              <a:rPr lang="it-IT" b="1" dirty="0" smtClean="0">
                <a:latin typeface="Comic Sans MS" pitchFamily="66" charset="0"/>
                <a:cs typeface="Times New Roman" pitchFamily="18" charset="0"/>
              </a:rPr>
              <a:t>8.45-17.00- Fiume Brenta</a:t>
            </a:r>
          </a:p>
          <a:p>
            <a:endParaRPr lang="it-IT" b="1" dirty="0">
              <a:latin typeface="Comic Sans MS" pitchFamily="66" charset="0"/>
              <a:cs typeface="Times New Roman" pitchFamily="18" charset="0"/>
            </a:endParaRPr>
          </a:p>
          <a:p>
            <a:r>
              <a:rPr lang="it-IT" dirty="0" smtClean="0">
                <a:latin typeface="Comic Sans MS" pitchFamily="66" charset="0"/>
                <a:cs typeface="Times New Roman" pitchFamily="18" charset="0"/>
              </a:rPr>
              <a:t>Rilievo caratteristiche morfologiche </a:t>
            </a:r>
          </a:p>
          <a:p>
            <a:r>
              <a:rPr lang="it-IT" dirty="0" smtClean="0">
                <a:latin typeface="Comic Sans MS" pitchFamily="66" charset="0"/>
                <a:cs typeface="Times New Roman" pitchFamily="18" charset="0"/>
              </a:rPr>
              <a:t>Rilievo </a:t>
            </a:r>
            <a:r>
              <a:rPr lang="it-IT" dirty="0">
                <a:latin typeface="Comic Sans MS" pitchFamily="66" charset="0"/>
                <a:cs typeface="Times New Roman" pitchFamily="18" charset="0"/>
              </a:rPr>
              <a:t>I</a:t>
            </a:r>
            <a:r>
              <a:rPr lang="it-IT" dirty="0" smtClean="0">
                <a:latin typeface="Comic Sans MS" pitchFamily="66" charset="0"/>
                <a:cs typeface="Times New Roman" pitchFamily="18" charset="0"/>
              </a:rPr>
              <a:t>ndici di Funzionalità </a:t>
            </a:r>
            <a:r>
              <a:rPr lang="it-IT" dirty="0">
                <a:latin typeface="Comic Sans MS" pitchFamily="66" charset="0"/>
                <a:cs typeface="Times New Roman" pitchFamily="18" charset="0"/>
              </a:rPr>
              <a:t>F</a:t>
            </a:r>
            <a:r>
              <a:rPr lang="it-IT" dirty="0" smtClean="0">
                <a:latin typeface="Comic Sans MS" pitchFamily="66" charset="0"/>
                <a:cs typeface="Times New Roman" pitchFamily="18" charset="0"/>
              </a:rPr>
              <a:t>luviali</a:t>
            </a:r>
          </a:p>
          <a:p>
            <a:r>
              <a:rPr lang="it-IT" dirty="0" smtClean="0">
                <a:latin typeface="Comic Sans MS" pitchFamily="66" charset="0"/>
                <a:cs typeface="Times New Roman" pitchFamily="18" charset="0"/>
              </a:rPr>
              <a:t>Rilievo granulometria</a:t>
            </a:r>
          </a:p>
          <a:p>
            <a:r>
              <a:rPr lang="it-IT" dirty="0" smtClean="0">
                <a:latin typeface="Comic Sans MS" pitchFamily="66" charset="0"/>
                <a:cs typeface="Times New Roman" pitchFamily="18" charset="0"/>
              </a:rPr>
              <a:t>Applicazione vari strumenti rilievo</a:t>
            </a:r>
            <a:endParaRPr lang="it-IT" dirty="0">
              <a:latin typeface="Comic Sans MS" pitchFamily="66" charset="0"/>
              <a:cs typeface="Times New Roman" pitchFamily="18" charset="0"/>
            </a:endParaRPr>
          </a:p>
          <a:p>
            <a:r>
              <a:rPr lang="it-IT" dirty="0" smtClean="0">
                <a:latin typeface="Comic Sans MS" pitchFamily="66" charset="0"/>
                <a:cs typeface="Times New Roman" pitchFamily="18" charset="0"/>
              </a:rPr>
              <a:t>(viaggio in autobus e pranzo al sacco) </a:t>
            </a:r>
          </a:p>
          <a:p>
            <a:r>
              <a:rPr lang="it-IT" b="1" dirty="0" smtClean="0">
                <a:latin typeface="Comic Sans MS" pitchFamily="66" charset="0"/>
                <a:cs typeface="Times New Roman" pitchFamily="18" charset="0"/>
              </a:rPr>
              <a:t> </a:t>
            </a:r>
            <a:endParaRPr lang="it-IT" dirty="0"/>
          </a:p>
        </p:txBody>
      </p:sp>
      <p:pic>
        <p:nvPicPr>
          <p:cNvPr id="9" name="Immagine 8" descr="bacino_brenta"/>
          <p:cNvPicPr/>
          <p:nvPr/>
        </p:nvPicPr>
        <p:blipFill>
          <a:blip r:embed="rId2" cstate="print"/>
          <a:srcRect r="568"/>
          <a:stretch>
            <a:fillRect/>
          </a:stretch>
        </p:blipFill>
        <p:spPr bwMode="auto">
          <a:xfrm>
            <a:off x="6156176" y="2001302"/>
            <a:ext cx="2823016" cy="4164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107504" y="188640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Corso di «Tutela del paesaggio agricolo-forestale e riassetto idraulico del territorio» </a:t>
            </a:r>
            <a:endParaRPr lang="it-IT" dirty="0"/>
          </a:p>
        </p:txBody>
      </p:sp>
      <p:sp>
        <p:nvSpPr>
          <p:cNvPr id="12" name="Rettangolo 11"/>
          <p:cNvSpPr/>
          <p:nvPr/>
        </p:nvSpPr>
        <p:spPr>
          <a:xfrm>
            <a:off x="107504" y="1095127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Contenuti Insegnamento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07504" y="1916827"/>
            <a:ext cx="89644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b="1" dirty="0" smtClean="0"/>
              <a:t>MODULO 1</a:t>
            </a:r>
            <a:r>
              <a:rPr lang="it-IT" sz="2200" dirty="0" smtClean="0"/>
              <a:t>. L’IDROSISTEMA FLUVIALE, GEOMORFOLOGIA D’ALVEO  </a:t>
            </a:r>
          </a:p>
          <a:p>
            <a:r>
              <a:rPr lang="it-IT" sz="2200" dirty="0" smtClean="0"/>
              <a:t/>
            </a:r>
            <a:br>
              <a:rPr lang="it-IT" sz="2200" dirty="0" smtClean="0"/>
            </a:br>
            <a:r>
              <a:rPr lang="it-IT" sz="2200" b="1" dirty="0" smtClean="0"/>
              <a:t>MODULO 2</a:t>
            </a:r>
            <a:r>
              <a:rPr lang="it-IT" sz="2200" dirty="0" smtClean="0"/>
              <a:t>. INDICE DI NATURALITA’, DI FUNZIONALITA’ FLUVIALE E DI STATO DELLE RIPE</a:t>
            </a:r>
            <a:endParaRPr lang="it-IT" sz="2200" dirty="0"/>
          </a:p>
          <a:p>
            <a:r>
              <a:rPr lang="it-IT" sz="2200" dirty="0" smtClean="0"/>
              <a:t/>
            </a:r>
            <a:br>
              <a:rPr lang="it-IT" sz="2200" dirty="0" smtClean="0"/>
            </a:br>
            <a:r>
              <a:rPr lang="it-IT" sz="2200" b="1" dirty="0" smtClean="0"/>
              <a:t>MODULO 3</a:t>
            </a:r>
            <a:r>
              <a:rPr lang="it-IT" sz="2200" dirty="0" smtClean="0"/>
              <a:t>. Il PERICOLO IDRAULICO DEL TERRITORIO MONTANO ED IL LEGNAME IN ALVEO </a:t>
            </a:r>
          </a:p>
          <a:p>
            <a:r>
              <a:rPr lang="it-IT" sz="2200" dirty="0" smtClean="0"/>
              <a:t/>
            </a:r>
            <a:br>
              <a:rPr lang="it-IT" sz="2200" dirty="0" smtClean="0"/>
            </a:br>
            <a:r>
              <a:rPr lang="it-IT" sz="2200" b="1" dirty="0" smtClean="0"/>
              <a:t>MODULO 4</a:t>
            </a:r>
            <a:r>
              <a:rPr lang="it-IT" sz="2200" dirty="0" smtClean="0"/>
              <a:t>. LA VALUTAZIONE DI IMPATTO SUL PAESAGGIO DEGLI INTERVENTI DI SISTEMAZIONE IDRAULICO-FORESTALI –STUDIO DI CASO RIO RIENZA (BZ)</a:t>
            </a:r>
            <a:endParaRPr lang="it-IT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107504" y="188640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Corso di Tutela del paesaggio </a:t>
            </a:r>
            <a:r>
              <a:rPr lang="it-IT" b="1" dirty="0" err="1" smtClean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agricolo-forestale</a:t>
            </a:r>
            <a:r>
              <a:rPr lang="it-IT" b="1" dirty="0" smtClean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 e riassetto idraulico del territorio </a:t>
            </a:r>
            <a:endParaRPr lang="it-IT" dirty="0"/>
          </a:p>
        </p:txBody>
      </p:sp>
      <p:sp>
        <p:nvSpPr>
          <p:cNvPr id="12" name="Rettangolo 11"/>
          <p:cNvSpPr/>
          <p:nvPr/>
        </p:nvSpPr>
        <p:spPr>
          <a:xfrm>
            <a:off x="107504" y="1124744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Esame finale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79512" y="1720840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solidFill>
                  <a:srgbClr val="00B050"/>
                </a:solidFill>
              </a:rPr>
              <a:t>Esame scritto </a:t>
            </a:r>
            <a:r>
              <a:rPr lang="it-IT" dirty="0" smtClean="0"/>
              <a:t>su risposte a </a:t>
            </a:r>
            <a:r>
              <a:rPr lang="it-IT" dirty="0" smtClean="0">
                <a:solidFill>
                  <a:srgbClr val="FF0000"/>
                </a:solidFill>
              </a:rPr>
              <a:t>3 domande, 2 teoriche e 1 esercizio pratico</a:t>
            </a:r>
            <a:r>
              <a:rPr lang="it-IT" dirty="0" smtClean="0"/>
              <a:t>, inerenti il programma del corso. Le domande teoriche coincidono con gli argomenti trattati nelle dispense inserite nel sito web del corso. L'esercizio è fra quelli risolti nelle esercitazioni sia in aula informatica sia in classe.</a:t>
            </a:r>
          </a:p>
        </p:txBody>
      </p:sp>
      <p:sp>
        <p:nvSpPr>
          <p:cNvPr id="6" name="Rettangolo 5"/>
          <p:cNvSpPr/>
          <p:nvPr/>
        </p:nvSpPr>
        <p:spPr>
          <a:xfrm>
            <a:off x="107504" y="3861048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Testi di riferimento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107504" y="4365104"/>
            <a:ext cx="87849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 smtClean="0"/>
              <a:t>LENZI M. A., D’AGOSTINO V., SONDA D., 2000. Ricostruzione morfologica e recupero ambientale dei torrenti; criteri metodologici ed esecutivi. Cosenza: Editoriale BIOS, 2000. Capitoli 1 e 2. </a:t>
            </a:r>
          </a:p>
          <a:p>
            <a:r>
              <a:rPr lang="it-IT" sz="2000" dirty="0" smtClean="0"/>
              <a:t>CONESA-GARCIA C. &amp; LENZI M.A., 2013. </a:t>
            </a:r>
            <a:r>
              <a:rPr lang="it-IT" sz="2000" dirty="0" err="1" smtClean="0"/>
              <a:t>Check</a:t>
            </a:r>
            <a:r>
              <a:rPr lang="it-IT" sz="2000" dirty="0" smtClean="0"/>
              <a:t> </a:t>
            </a:r>
            <a:r>
              <a:rPr lang="it-IT" sz="2000" dirty="0" err="1" smtClean="0"/>
              <a:t>dams</a:t>
            </a:r>
            <a:r>
              <a:rPr lang="it-IT" sz="2000" dirty="0" smtClean="0"/>
              <a:t>, </a:t>
            </a:r>
            <a:r>
              <a:rPr lang="it-IT" sz="2000" dirty="0" err="1" smtClean="0"/>
              <a:t>morphological</a:t>
            </a:r>
            <a:r>
              <a:rPr lang="it-IT" sz="2000" dirty="0" smtClean="0"/>
              <a:t> </a:t>
            </a:r>
            <a:r>
              <a:rPr lang="it-IT" sz="2000" dirty="0" err="1" smtClean="0"/>
              <a:t>adjustments</a:t>
            </a:r>
            <a:r>
              <a:rPr lang="it-IT" sz="2000" dirty="0" smtClean="0"/>
              <a:t> and </a:t>
            </a:r>
            <a:r>
              <a:rPr lang="it-IT" sz="2000" dirty="0" err="1" smtClean="0"/>
              <a:t>erosion</a:t>
            </a:r>
            <a:r>
              <a:rPr lang="it-IT" sz="2000" dirty="0" smtClean="0"/>
              <a:t> control in </a:t>
            </a:r>
            <a:r>
              <a:rPr lang="it-IT" sz="2000" dirty="0" err="1" smtClean="0"/>
              <a:t>torrential</a:t>
            </a:r>
            <a:r>
              <a:rPr lang="it-IT" sz="2000" dirty="0" smtClean="0"/>
              <a:t> </a:t>
            </a:r>
            <a:r>
              <a:rPr lang="it-IT" sz="2000" dirty="0" err="1" smtClean="0"/>
              <a:t>streams</a:t>
            </a:r>
            <a:r>
              <a:rPr lang="it-IT" sz="2000" dirty="0" smtClean="0"/>
              <a:t>. New York, USA: Nova Science </a:t>
            </a:r>
            <a:r>
              <a:rPr lang="it-IT" sz="2000" dirty="0" err="1" smtClean="0"/>
              <a:t>Publishers</a:t>
            </a:r>
            <a:r>
              <a:rPr lang="it-IT" sz="2000" dirty="0" smtClean="0"/>
              <a:t>, Inc., 2010. pp. 339</a:t>
            </a:r>
            <a:endParaRPr lang="it-IT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107504" y="188640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Corso di Tutela del paesaggio </a:t>
            </a:r>
            <a:r>
              <a:rPr lang="it-IT" b="1" dirty="0" err="1" smtClean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agricolo-forestale</a:t>
            </a:r>
            <a:r>
              <a:rPr lang="it-IT" b="1" dirty="0" smtClean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 e riassetto idraulico del territorio </a:t>
            </a:r>
            <a:endParaRPr lang="it-IT" dirty="0"/>
          </a:p>
        </p:txBody>
      </p:sp>
      <p:sp>
        <p:nvSpPr>
          <p:cNvPr id="12" name="Rettangolo 11"/>
          <p:cNvSpPr/>
          <p:nvPr/>
        </p:nvSpPr>
        <p:spPr>
          <a:xfrm>
            <a:off x="107504" y="1196752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Esame finale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07504" y="1700808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Date ed iscrizioni su UNIWEB (da metà novembre)</a:t>
            </a:r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/>
          <a:srcRect l="16872" t="22162" r="1369" b="31166"/>
          <a:stretch>
            <a:fillRect/>
          </a:stretch>
        </p:blipFill>
        <p:spPr bwMode="auto">
          <a:xfrm>
            <a:off x="-1" y="2276872"/>
            <a:ext cx="8970139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tangolo 5"/>
          <p:cNvSpPr/>
          <p:nvPr/>
        </p:nvSpPr>
        <p:spPr>
          <a:xfrm>
            <a:off x="901058" y="5472955"/>
            <a:ext cx="25144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Appelli d’esame A.A. 2021-2022: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3707904" y="5406315"/>
            <a:ext cx="28803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 /01       /02          /02</a:t>
            </a:r>
          </a:p>
          <a:p>
            <a:r>
              <a:rPr lang="it-IT" dirty="0" smtClean="0"/>
              <a:t> /07</a:t>
            </a:r>
            <a:r>
              <a:rPr lang="it-IT" dirty="0"/>
              <a:t> </a:t>
            </a:r>
            <a:r>
              <a:rPr lang="it-IT" dirty="0" smtClean="0"/>
              <a:t>      /08</a:t>
            </a:r>
            <a:r>
              <a:rPr lang="it-IT" dirty="0"/>
              <a:t> </a:t>
            </a:r>
            <a:r>
              <a:rPr lang="it-IT" dirty="0" smtClean="0"/>
              <a:t>         /09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/>
          <p:nvPr/>
        </p:nvSpPr>
        <p:spPr>
          <a:xfrm>
            <a:off x="107504" y="188640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Corso di Tutela del paesaggio </a:t>
            </a:r>
            <a:r>
              <a:rPr lang="it-IT" b="1" dirty="0" err="1" smtClean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agricolo-forestale</a:t>
            </a:r>
            <a:r>
              <a:rPr lang="it-IT" b="1" dirty="0" smtClean="0">
                <a:solidFill>
                  <a:schemeClr val="tx2"/>
                </a:solidFill>
                <a:latin typeface="Comic Sans MS" pitchFamily="66" charset="0"/>
                <a:cs typeface="Times New Roman" pitchFamily="18" charset="0"/>
              </a:rPr>
              <a:t> e riassetto idraulico del territorio </a:t>
            </a:r>
            <a:endParaRPr lang="it-IT" dirty="0"/>
          </a:p>
        </p:txBody>
      </p:sp>
      <p:sp>
        <p:nvSpPr>
          <p:cNvPr id="12" name="Rettangolo 11"/>
          <p:cNvSpPr/>
          <p:nvPr/>
        </p:nvSpPr>
        <p:spPr>
          <a:xfrm>
            <a:off x="107504" y="1124744"/>
            <a:ext cx="88569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FF0000"/>
                </a:solidFill>
                <a:latin typeface="Comic Sans MS" pitchFamily="66" charset="0"/>
                <a:cs typeface="Times New Roman" pitchFamily="18" charset="0"/>
              </a:rPr>
              <a:t>Gestione del materiale del corso, liste esercitazione/visita didattica</a:t>
            </a:r>
            <a:endParaRPr lang="it-IT" dirty="0">
              <a:solidFill>
                <a:srgbClr val="FF0000"/>
              </a:solidFill>
            </a:endParaRPr>
          </a:p>
        </p:txBody>
      </p:sp>
      <p:pic>
        <p:nvPicPr>
          <p:cNvPr id="70657" name="Picture 1"/>
          <p:cNvPicPr>
            <a:picLocks noChangeAspect="1" noChangeArrowheads="1"/>
          </p:cNvPicPr>
          <p:nvPr/>
        </p:nvPicPr>
        <p:blipFill>
          <a:blip r:embed="rId2" cstate="print"/>
          <a:srcRect l="16877" t="6001" r="18991" b="35993"/>
          <a:stretch>
            <a:fillRect/>
          </a:stretch>
        </p:blipFill>
        <p:spPr bwMode="auto">
          <a:xfrm>
            <a:off x="827584" y="2708920"/>
            <a:ext cx="7344816" cy="3736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824</Words>
  <Application>Microsoft Office PowerPoint</Application>
  <PresentationFormat>Presentazione su schermo (4:3)</PresentationFormat>
  <Paragraphs>112</Paragraphs>
  <Slides>11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5" baseType="lpstr">
      <vt:lpstr>Calibri</vt:lpstr>
      <vt:lpstr>Comic Sans MS</vt:lpstr>
      <vt:lpstr>Times New Roman</vt:lpstr>
      <vt:lpstr>Struttura predefinita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Università di Padova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Comiti</dc:creator>
  <cp:lastModifiedBy>Mario</cp:lastModifiedBy>
  <cp:revision>88</cp:revision>
  <dcterms:created xsi:type="dcterms:W3CDTF">2004-04-05T14:15:24Z</dcterms:created>
  <dcterms:modified xsi:type="dcterms:W3CDTF">2021-09-14T12:20:55Z</dcterms:modified>
</cp:coreProperties>
</file>