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59" r:id="rId5"/>
    <p:sldId id="261" r:id="rId6"/>
    <p:sldId id="262" r:id="rId7"/>
    <p:sldId id="264" r:id="rId8"/>
    <p:sldId id="263" r:id="rId9"/>
    <p:sldId id="265" r:id="rId10"/>
    <p:sldId id="266" r:id="rId11"/>
    <p:sldId id="274" r:id="rId12"/>
    <p:sldId id="277" r:id="rId13"/>
    <p:sldId id="270" r:id="rId14"/>
    <p:sldId id="271" r:id="rId15"/>
    <p:sldId id="272" r:id="rId16"/>
    <p:sldId id="273" r:id="rId17"/>
    <p:sldId id="269" r:id="rId18"/>
    <p:sldId id="278" r:id="rId19"/>
    <p:sldId id="267" r:id="rId20"/>
    <p:sldId id="276" r:id="rId21"/>
    <p:sldId id="275" r:id="rId22"/>
    <p:sldId id="279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016" y="-8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style val="3"/>
  <c:chart>
    <c:autoTitleDeleted val="1"/>
    <c:plotArea>
      <c:layout/>
      <c:barChart>
        <c:barDir val="col"/>
        <c:grouping val="clustered"/>
        <c:axId val="34812288"/>
        <c:axId val="34814208"/>
      </c:barChart>
      <c:catAx>
        <c:axId val="348122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sv-SE"/>
                  <a:t>Lunghezza</a:t>
                </a:r>
                <a:r>
                  <a:rPr lang="sv-SE" baseline="0"/>
                  <a:t> ala (cm)</a:t>
                </a:r>
                <a:endParaRPr lang="sv-SE"/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34814208"/>
        <c:crosses val="autoZero"/>
        <c:auto val="1"/>
        <c:lblAlgn val="ctr"/>
        <c:lblOffset val="100"/>
      </c:catAx>
      <c:valAx>
        <c:axId val="3481420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sv-SE"/>
                  <a:t>Frequenza</a:t>
                </a:r>
              </a:p>
            </c:rich>
          </c:tx>
          <c:layout>
            <c:manualLayout>
              <c:xMode val="edge"/>
              <c:yMode val="edge"/>
              <c:x val="0"/>
              <c:y val="0.29371135899679179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34812288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sz="1400"/>
      </a:pPr>
      <a:endParaRPr lang="sv-SE"/>
    </a:p>
  </c:txPr>
  <c:externalData r:id="rId1"/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9434945" cy="8071658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972945" y="2834046"/>
            <a:ext cx="488505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3200" dirty="0" smtClean="0"/>
              <a:t>Confronto fra 2 popolazioni</a:t>
            </a:r>
            <a:endParaRPr lang="it-IT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0"/>
            <a:ext cx="3767138" cy="2824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10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6309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3. Omogeneità della varianza: Il test F</a:t>
            </a:r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762000" y="1219200"/>
          <a:ext cx="1018116" cy="990600"/>
        </p:xfrm>
        <a:graphic>
          <a:graphicData uri="http://schemas.openxmlformats.org/presentationml/2006/ole">
            <p:oleObj spid="_x0000_s3074" name="Ekvation" r:id="rId4" imgW="469800" imgH="457200" progId="Equation.3">
              <p:embed/>
            </p:oleObj>
          </a:graphicData>
        </a:graphic>
      </p:graphicFrame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057400" y="1219200"/>
            <a:ext cx="2438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Varianza maggiore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057400" y="1778913"/>
            <a:ext cx="2438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Varianza minore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09600" y="2507159"/>
            <a:ext cx="8305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Distribuzione di probabilità che dipende dalla numerosità dei due campioni (n</a:t>
            </a:r>
            <a:r>
              <a:rPr lang="it-IT" sz="2200" baseline="-25000" dirty="0" smtClean="0"/>
              <a:t>1</a:t>
            </a:r>
            <a:r>
              <a:rPr lang="it-IT" sz="2200" dirty="0" smtClean="0"/>
              <a:t> e n</a:t>
            </a:r>
            <a:r>
              <a:rPr lang="it-IT" sz="2200" baseline="-25000" dirty="0" smtClean="0"/>
              <a:t>2</a:t>
            </a:r>
            <a:r>
              <a:rPr lang="it-IT" sz="2200" dirty="0" smtClean="0"/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11</a:t>
            </a:fld>
            <a:endParaRPr lang="it-IT" dirty="0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6309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3. Omogeneità della varianza: Il test F</a:t>
            </a:r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19102" y="1219200"/>
          <a:ext cx="1441938" cy="914400"/>
        </p:xfrm>
        <a:graphic>
          <a:graphicData uri="http://schemas.openxmlformats.org/presentationml/2006/ole">
            <p:oleObj spid="_x0000_s34818" name="Ekvation" r:id="rId3" imgW="787320" imgH="457200" progId="Equation.3">
              <p:embed/>
            </p:oleObj>
          </a:graphicData>
        </a:graphic>
      </p:graphicFrame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057400" y="1219200"/>
            <a:ext cx="2438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 algn="ctr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>
                <a:solidFill>
                  <a:srgbClr val="FF0000"/>
                </a:solidFill>
              </a:rPr>
              <a:t>Varianza maggiore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057400" y="1778913"/>
            <a:ext cx="2438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 algn="ctr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>
                <a:solidFill>
                  <a:srgbClr val="FF0000"/>
                </a:solidFill>
              </a:rPr>
              <a:t>Varianza minore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62000" y="4122509"/>
            <a:ext cx="78486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Test di ipotesi:</a:t>
            </a:r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000" dirty="0" smtClean="0"/>
              <a:t>Calcolo la varianza dei due campioni</a:t>
            </a:r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000" dirty="0" smtClean="0"/>
              <a:t>Determino il valore di F</a:t>
            </a:r>
            <a:r>
              <a:rPr lang="it-IT" sz="2000" baseline="-25000" dirty="0" smtClean="0"/>
              <a:t>calcolato</a:t>
            </a:r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000" dirty="0" smtClean="0"/>
              <a:t>Decido il livello di significatività (alpha)</a:t>
            </a:r>
            <a:endParaRPr lang="it-IT" sz="2000" baseline="-25000" dirty="0" smtClean="0"/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000" dirty="0" smtClean="0"/>
              <a:t>Determino il valore di F</a:t>
            </a:r>
            <a:r>
              <a:rPr lang="it-IT" sz="2000" baseline="-25000" dirty="0" smtClean="0"/>
              <a:t>critico</a:t>
            </a:r>
            <a:r>
              <a:rPr lang="it-IT" sz="2000" dirty="0" smtClean="0"/>
              <a:t> (se la tavola dà P per </a:t>
            </a:r>
            <a:r>
              <a:rPr lang="it-IT" sz="2000" b="1" dirty="0" smtClean="0">
                <a:solidFill>
                  <a:srgbClr val="FF0000"/>
                </a:solidFill>
              </a:rPr>
              <a:t>alpha/2</a:t>
            </a:r>
            <a:r>
              <a:rPr lang="it-IT" sz="2000" dirty="0" smtClean="0"/>
              <a:t>)</a:t>
            </a:r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000" dirty="0" smtClean="0"/>
              <a:t>Se F</a:t>
            </a:r>
            <a:r>
              <a:rPr lang="it-IT" sz="2000" baseline="-25000" dirty="0" smtClean="0"/>
              <a:t>calcolato</a:t>
            </a:r>
            <a:r>
              <a:rPr lang="it-IT" sz="2000" dirty="0" smtClean="0"/>
              <a:t>&gt; F </a:t>
            </a:r>
            <a:r>
              <a:rPr lang="it-IT" sz="2000" baseline="-25000" dirty="0" smtClean="0"/>
              <a:t>critico </a:t>
            </a:r>
            <a:r>
              <a:rPr lang="it-IT" sz="2000" dirty="0" smtClean="0"/>
              <a:t>rifiuto H0</a:t>
            </a:r>
            <a:endParaRPr lang="it-IT" sz="2000" baseline="-25000" dirty="0" smtClean="0"/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000" dirty="0" smtClean="0"/>
              <a:t>Conclusione: le varianze sono DIVERSE!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85800" y="2743200"/>
            <a:ext cx="7620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H0: le due varianze sono uguali</a:t>
            </a:r>
          </a:p>
          <a:p>
            <a:pPr marL="457200" indent="-457200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Ha: le due varianze sono diverse</a:t>
            </a:r>
          </a:p>
        </p:txBody>
      </p:sp>
      <p:pic>
        <p:nvPicPr>
          <p:cNvPr id="34820" name="Picture 4" descr="http://www.philender.com/courses/intro/notes3/fdist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1447800"/>
            <a:ext cx="3810000" cy="2124075"/>
          </a:xfrm>
          <a:prstGeom prst="rect">
            <a:avLst/>
          </a:prstGeom>
          <a:noFill/>
        </p:spPr>
      </p:pic>
      <p:cxnSp>
        <p:nvCxnSpPr>
          <p:cNvPr id="14" name="Straight Arrow Connector 13"/>
          <p:cNvCxnSpPr/>
          <p:nvPr/>
        </p:nvCxnSpPr>
        <p:spPr>
          <a:xfrm flipV="1">
            <a:off x="6781800" y="3581400"/>
            <a:ext cx="685800" cy="1676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133600" y="1676400"/>
            <a:ext cx="2133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0816" y="1676400"/>
            <a:ext cx="6563184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12</a:t>
            </a:fld>
            <a:endParaRPr lang="it-IT" dirty="0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6309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3. Omogeneità della varianza: Il test F</a:t>
            </a:r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143000" y="2971800"/>
          <a:ext cx="858837" cy="457200"/>
        </p:xfrm>
        <a:graphic>
          <a:graphicData uri="http://schemas.openxmlformats.org/presentationml/2006/ole">
            <p:oleObj spid="_x0000_s45058" name="Ekvation" r:id="rId4" imgW="469800" imgH="228600" progId="Equation.3">
              <p:embed/>
            </p:oleObj>
          </a:graphicData>
        </a:graphic>
      </p:graphicFrame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04800" y="1219200"/>
            <a:ext cx="2438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 algn="ctr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Numeratore: n</a:t>
            </a:r>
            <a:r>
              <a:rPr lang="it-IT" sz="2200" baseline="-25000" dirty="0" smtClean="0"/>
              <a:t>1</a:t>
            </a:r>
            <a:r>
              <a:rPr lang="it-IT" sz="2200" dirty="0" smtClean="0"/>
              <a:t>-1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76200" y="1600200"/>
            <a:ext cx="3124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 algn="ctr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Denominatore: n</a:t>
            </a:r>
            <a:r>
              <a:rPr lang="it-IT" sz="2200" baseline="-25000" dirty="0" smtClean="0"/>
              <a:t>2</a:t>
            </a:r>
            <a:r>
              <a:rPr lang="it-IT" sz="2200" dirty="0" smtClean="0"/>
              <a:t>-1</a:t>
            </a:r>
          </a:p>
        </p:txBody>
      </p:sp>
      <p:sp>
        <p:nvSpPr>
          <p:cNvPr id="15" name="Down Arrow 14"/>
          <p:cNvSpPr/>
          <p:nvPr/>
        </p:nvSpPr>
        <p:spPr>
          <a:xfrm>
            <a:off x="1295400" y="2133600"/>
            <a:ext cx="4572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ectangle 17"/>
          <p:cNvSpPr/>
          <p:nvPr/>
        </p:nvSpPr>
        <p:spPr>
          <a:xfrm>
            <a:off x="3352800" y="3124200"/>
            <a:ext cx="52578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Rectangle 19"/>
          <p:cNvSpPr/>
          <p:nvPr/>
        </p:nvSpPr>
        <p:spPr>
          <a:xfrm>
            <a:off x="2895600" y="3352800"/>
            <a:ext cx="457200" cy="33528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Rectangle 20"/>
          <p:cNvSpPr/>
          <p:nvPr/>
        </p:nvSpPr>
        <p:spPr>
          <a:xfrm>
            <a:off x="381000" y="1676400"/>
            <a:ext cx="2590800" cy="3810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Rectangle 21"/>
          <p:cNvSpPr/>
          <p:nvPr/>
        </p:nvSpPr>
        <p:spPr>
          <a:xfrm>
            <a:off x="381000" y="1295400"/>
            <a:ext cx="25908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3429000" y="1066800"/>
            <a:ext cx="548640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200" dirty="0" smtClean="0"/>
              <a:t>La tavola dà un valore di F per una coda! Gli F qua sotto corrispondono a </a:t>
            </a:r>
            <a:r>
              <a:rPr lang="el-GR" sz="2200" dirty="0" smtClean="0"/>
              <a:t>α</a:t>
            </a:r>
            <a:r>
              <a:rPr lang="sv-SE" sz="2200" dirty="0" smtClean="0"/>
              <a:t>=0.05 a </a:t>
            </a:r>
            <a:r>
              <a:rPr lang="sv-SE" sz="2200" dirty="0" err="1" smtClean="0"/>
              <a:t>due</a:t>
            </a:r>
            <a:r>
              <a:rPr lang="sv-SE" sz="2200" dirty="0" smtClean="0"/>
              <a:t> </a:t>
            </a:r>
            <a:r>
              <a:rPr lang="sv-SE" sz="2200" dirty="0" err="1" smtClean="0"/>
              <a:t>code</a:t>
            </a:r>
            <a:r>
              <a:rPr lang="sv-SE" sz="2200" dirty="0" smtClean="0"/>
              <a:t>!</a:t>
            </a:r>
            <a:endParaRPr lang="it-IT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13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11914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Il test t</a:t>
            </a:r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137974" y="1066800"/>
            <a:ext cx="52534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Misura legata alla differenza fra le medie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2441021" y="1686580"/>
            <a:ext cx="45737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Misura di variabilità dentro i gruppi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2061774" y="1569423"/>
            <a:ext cx="5181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867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741629"/>
            <a:ext cx="4791075" cy="3963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6" name="Straight Arrow Connector 45"/>
          <p:cNvCxnSpPr/>
          <p:nvPr/>
        </p:nvCxnSpPr>
        <p:spPr>
          <a:xfrm>
            <a:off x="3276600" y="2743200"/>
            <a:ext cx="27432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"/>
          <p:cNvSpPr>
            <a:spLocks noChangeArrowheads="1"/>
          </p:cNvSpPr>
          <p:nvPr/>
        </p:nvSpPr>
        <p:spPr bwMode="auto">
          <a:xfrm>
            <a:off x="6019800" y="2510135"/>
            <a:ext cx="27449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Differenza medie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1371600" y="5334000"/>
            <a:ext cx="3886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990600" y="5410200"/>
            <a:ext cx="3886200" cy="0"/>
          </a:xfrm>
          <a:prstGeom prst="line">
            <a:avLst/>
          </a:prstGeom>
          <a:ln w="381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3810000" y="4038600"/>
            <a:ext cx="27432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6629400" y="3733800"/>
            <a:ext cx="190675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Variabilità dei gruppi</a:t>
            </a: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802608" y="1290935"/>
            <a:ext cx="11785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t</a:t>
            </a:r>
            <a:r>
              <a:rPr lang="it-IT" sz="2400" baseline="-25000" dirty="0" smtClean="0"/>
              <a:t>calcolato</a:t>
            </a:r>
            <a:r>
              <a:rPr lang="it-IT" sz="2400" dirty="0" smtClean="0"/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14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11914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Il test t</a:t>
            </a:r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762000" y="1066800"/>
            <a:ext cx="0" cy="2362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62000" y="3429000"/>
            <a:ext cx="2209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1295400" y="20574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/>
          <p:cNvSpPr/>
          <p:nvPr/>
        </p:nvSpPr>
        <p:spPr>
          <a:xfrm>
            <a:off x="1295400" y="22860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Oval 42"/>
          <p:cNvSpPr/>
          <p:nvPr/>
        </p:nvSpPr>
        <p:spPr>
          <a:xfrm>
            <a:off x="1295400" y="25146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Oval 43"/>
          <p:cNvSpPr/>
          <p:nvPr/>
        </p:nvSpPr>
        <p:spPr>
          <a:xfrm>
            <a:off x="1295400" y="27432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/>
          <p:cNvSpPr/>
          <p:nvPr/>
        </p:nvSpPr>
        <p:spPr>
          <a:xfrm>
            <a:off x="1295400" y="29718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Oval 47"/>
          <p:cNvSpPr/>
          <p:nvPr/>
        </p:nvSpPr>
        <p:spPr>
          <a:xfrm>
            <a:off x="1295400" y="32004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Oval 48"/>
          <p:cNvSpPr/>
          <p:nvPr/>
        </p:nvSpPr>
        <p:spPr>
          <a:xfrm>
            <a:off x="1295400" y="18288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Oval 51"/>
          <p:cNvSpPr/>
          <p:nvPr/>
        </p:nvSpPr>
        <p:spPr>
          <a:xfrm>
            <a:off x="2057400" y="12954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Oval 54"/>
          <p:cNvSpPr/>
          <p:nvPr/>
        </p:nvSpPr>
        <p:spPr>
          <a:xfrm>
            <a:off x="2057400" y="16764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Oval 55"/>
          <p:cNvSpPr/>
          <p:nvPr/>
        </p:nvSpPr>
        <p:spPr>
          <a:xfrm>
            <a:off x="2057400" y="24384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Oval 56"/>
          <p:cNvSpPr/>
          <p:nvPr/>
        </p:nvSpPr>
        <p:spPr>
          <a:xfrm>
            <a:off x="2057400" y="26670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Oval 57"/>
          <p:cNvSpPr/>
          <p:nvPr/>
        </p:nvSpPr>
        <p:spPr>
          <a:xfrm>
            <a:off x="2057400" y="22860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59" name="Straight Connector 58"/>
          <p:cNvCxnSpPr/>
          <p:nvPr/>
        </p:nvCxnSpPr>
        <p:spPr>
          <a:xfrm>
            <a:off x="1143000" y="2514600"/>
            <a:ext cx="381000" cy="0"/>
          </a:xfrm>
          <a:prstGeom prst="line">
            <a:avLst/>
          </a:prstGeom>
          <a:ln w="635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905000" y="2057400"/>
            <a:ext cx="381000" cy="0"/>
          </a:xfrm>
          <a:prstGeom prst="line">
            <a:avLst/>
          </a:prstGeom>
          <a:ln w="635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V="1">
            <a:off x="3505200" y="1066800"/>
            <a:ext cx="0" cy="2362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3505200" y="3429000"/>
            <a:ext cx="2209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Oval 62"/>
          <p:cNvSpPr/>
          <p:nvPr/>
        </p:nvSpPr>
        <p:spPr>
          <a:xfrm>
            <a:off x="4038600" y="23622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4" name="Oval 63"/>
          <p:cNvSpPr/>
          <p:nvPr/>
        </p:nvSpPr>
        <p:spPr>
          <a:xfrm>
            <a:off x="4038600" y="22860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Oval 64"/>
          <p:cNvSpPr/>
          <p:nvPr/>
        </p:nvSpPr>
        <p:spPr>
          <a:xfrm>
            <a:off x="4038600" y="25146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Oval 65"/>
          <p:cNvSpPr/>
          <p:nvPr/>
        </p:nvSpPr>
        <p:spPr>
          <a:xfrm>
            <a:off x="4038600" y="27432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7" name="Oval 66"/>
          <p:cNvSpPr/>
          <p:nvPr/>
        </p:nvSpPr>
        <p:spPr>
          <a:xfrm>
            <a:off x="4038600" y="25908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Oval 67"/>
          <p:cNvSpPr/>
          <p:nvPr/>
        </p:nvSpPr>
        <p:spPr>
          <a:xfrm>
            <a:off x="4038600" y="28194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9" name="Oval 68"/>
          <p:cNvSpPr/>
          <p:nvPr/>
        </p:nvSpPr>
        <p:spPr>
          <a:xfrm>
            <a:off x="4038600" y="21336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0" name="Oval 69"/>
          <p:cNvSpPr/>
          <p:nvPr/>
        </p:nvSpPr>
        <p:spPr>
          <a:xfrm>
            <a:off x="4800600" y="16764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1" name="Oval 70"/>
          <p:cNvSpPr/>
          <p:nvPr/>
        </p:nvSpPr>
        <p:spPr>
          <a:xfrm>
            <a:off x="4800600" y="2057400"/>
            <a:ext cx="76200" cy="76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2" name="Oval 71"/>
          <p:cNvSpPr/>
          <p:nvPr/>
        </p:nvSpPr>
        <p:spPr>
          <a:xfrm>
            <a:off x="4800600" y="19050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3" name="Oval 72"/>
          <p:cNvSpPr/>
          <p:nvPr/>
        </p:nvSpPr>
        <p:spPr>
          <a:xfrm>
            <a:off x="4800600" y="22860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4" name="Oval 73"/>
          <p:cNvSpPr/>
          <p:nvPr/>
        </p:nvSpPr>
        <p:spPr>
          <a:xfrm>
            <a:off x="4800600" y="20574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1" name="Right Brace 80"/>
          <p:cNvSpPr/>
          <p:nvPr/>
        </p:nvSpPr>
        <p:spPr>
          <a:xfrm>
            <a:off x="6705600" y="2057400"/>
            <a:ext cx="228600" cy="4572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2" name="Rectangle 4"/>
          <p:cNvSpPr>
            <a:spLocks noChangeArrowheads="1"/>
          </p:cNvSpPr>
          <p:nvPr/>
        </p:nvSpPr>
        <p:spPr bwMode="auto">
          <a:xfrm>
            <a:off x="7011213" y="1872734"/>
            <a:ext cx="16755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Differenza</a:t>
            </a:r>
          </a:p>
          <a:p>
            <a:pPr>
              <a:spcBef>
                <a:spcPct val="0"/>
              </a:spcBef>
            </a:pPr>
            <a:r>
              <a:rPr lang="it-IT" sz="2400" dirty="0" smtClean="0"/>
              <a:t>fra le medie</a:t>
            </a:r>
          </a:p>
        </p:txBody>
      </p:sp>
      <p:sp>
        <p:nvSpPr>
          <p:cNvPr id="83" name="Rectangle 4"/>
          <p:cNvSpPr>
            <a:spLocks noChangeArrowheads="1"/>
          </p:cNvSpPr>
          <p:nvPr/>
        </p:nvSpPr>
        <p:spPr bwMode="auto">
          <a:xfrm>
            <a:off x="838200" y="1051411"/>
            <a:ext cx="106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000" dirty="0" smtClean="0"/>
              <a:t>Caso 1</a:t>
            </a:r>
          </a:p>
        </p:txBody>
      </p:sp>
      <p:sp>
        <p:nvSpPr>
          <p:cNvPr id="84" name="Rectangle 4"/>
          <p:cNvSpPr>
            <a:spLocks noChangeArrowheads="1"/>
          </p:cNvSpPr>
          <p:nvPr/>
        </p:nvSpPr>
        <p:spPr bwMode="auto">
          <a:xfrm>
            <a:off x="3581400" y="1063079"/>
            <a:ext cx="106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000" dirty="0" smtClean="0"/>
              <a:t>Caso 2</a:t>
            </a:r>
          </a:p>
        </p:txBody>
      </p:sp>
      <p:cxnSp>
        <p:nvCxnSpPr>
          <p:cNvPr id="88" name="Straight Arrow Connector 87"/>
          <p:cNvCxnSpPr/>
          <p:nvPr/>
        </p:nvCxnSpPr>
        <p:spPr>
          <a:xfrm flipV="1">
            <a:off x="762000" y="3962400"/>
            <a:ext cx="0" cy="2362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762000" y="6324600"/>
            <a:ext cx="2209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flipV="1">
            <a:off x="3505200" y="3962400"/>
            <a:ext cx="0" cy="2362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3505200" y="6324600"/>
            <a:ext cx="2209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6" name="Oval 105"/>
          <p:cNvSpPr/>
          <p:nvPr/>
        </p:nvSpPr>
        <p:spPr>
          <a:xfrm>
            <a:off x="4038600" y="56388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7" name="Oval 106"/>
          <p:cNvSpPr/>
          <p:nvPr/>
        </p:nvSpPr>
        <p:spPr>
          <a:xfrm>
            <a:off x="4038600" y="56388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8" name="Oval 107"/>
          <p:cNvSpPr/>
          <p:nvPr/>
        </p:nvSpPr>
        <p:spPr>
          <a:xfrm>
            <a:off x="4038600" y="57912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9" name="Oval 108"/>
          <p:cNvSpPr/>
          <p:nvPr/>
        </p:nvSpPr>
        <p:spPr>
          <a:xfrm>
            <a:off x="4038600" y="59436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0" name="Oval 109"/>
          <p:cNvSpPr/>
          <p:nvPr/>
        </p:nvSpPr>
        <p:spPr>
          <a:xfrm>
            <a:off x="4038600" y="58674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1" name="Oval 110"/>
          <p:cNvSpPr/>
          <p:nvPr/>
        </p:nvSpPr>
        <p:spPr>
          <a:xfrm>
            <a:off x="4038600" y="57150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2" name="Oval 111"/>
          <p:cNvSpPr/>
          <p:nvPr/>
        </p:nvSpPr>
        <p:spPr>
          <a:xfrm>
            <a:off x="4038600" y="55626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3" name="Oval 112"/>
          <p:cNvSpPr/>
          <p:nvPr/>
        </p:nvSpPr>
        <p:spPr>
          <a:xfrm>
            <a:off x="4800600" y="40386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4" name="Oval 113"/>
          <p:cNvSpPr/>
          <p:nvPr/>
        </p:nvSpPr>
        <p:spPr>
          <a:xfrm>
            <a:off x="4800600" y="44196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5" name="Oval 114"/>
          <p:cNvSpPr/>
          <p:nvPr/>
        </p:nvSpPr>
        <p:spPr>
          <a:xfrm>
            <a:off x="4800600" y="42672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6" name="Oval 115"/>
          <p:cNvSpPr/>
          <p:nvPr/>
        </p:nvSpPr>
        <p:spPr>
          <a:xfrm>
            <a:off x="4800600" y="46482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7" name="Oval 116"/>
          <p:cNvSpPr/>
          <p:nvPr/>
        </p:nvSpPr>
        <p:spPr>
          <a:xfrm>
            <a:off x="4800600" y="44196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18" name="Straight Connector 117"/>
          <p:cNvCxnSpPr/>
          <p:nvPr/>
        </p:nvCxnSpPr>
        <p:spPr>
          <a:xfrm>
            <a:off x="3886200" y="5791200"/>
            <a:ext cx="381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4648200" y="4724400"/>
            <a:ext cx="381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4"/>
          <p:cNvSpPr>
            <a:spLocks noChangeArrowheads="1"/>
          </p:cNvSpPr>
          <p:nvPr/>
        </p:nvSpPr>
        <p:spPr bwMode="auto">
          <a:xfrm>
            <a:off x="838200" y="4064912"/>
            <a:ext cx="106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000" dirty="0" smtClean="0"/>
              <a:t>Caso 3</a:t>
            </a:r>
          </a:p>
        </p:txBody>
      </p:sp>
      <p:sp>
        <p:nvSpPr>
          <p:cNvPr id="123" name="Rectangle 4"/>
          <p:cNvSpPr>
            <a:spLocks noChangeArrowheads="1"/>
          </p:cNvSpPr>
          <p:nvPr/>
        </p:nvSpPr>
        <p:spPr bwMode="auto">
          <a:xfrm>
            <a:off x="3657600" y="4064912"/>
            <a:ext cx="106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000" dirty="0" smtClean="0"/>
              <a:t>Caso 4</a:t>
            </a:r>
          </a:p>
        </p:txBody>
      </p:sp>
      <p:sp>
        <p:nvSpPr>
          <p:cNvPr id="124" name="Oval 123"/>
          <p:cNvSpPr/>
          <p:nvPr/>
        </p:nvSpPr>
        <p:spPr>
          <a:xfrm>
            <a:off x="1295400" y="56388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5" name="Oval 124"/>
          <p:cNvSpPr/>
          <p:nvPr/>
        </p:nvSpPr>
        <p:spPr>
          <a:xfrm>
            <a:off x="1295400" y="55626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6" name="Oval 125"/>
          <p:cNvSpPr/>
          <p:nvPr/>
        </p:nvSpPr>
        <p:spPr>
          <a:xfrm>
            <a:off x="1295400" y="57912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7" name="Oval 126"/>
          <p:cNvSpPr/>
          <p:nvPr/>
        </p:nvSpPr>
        <p:spPr>
          <a:xfrm>
            <a:off x="1295400" y="60198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8" name="Oval 127"/>
          <p:cNvSpPr/>
          <p:nvPr/>
        </p:nvSpPr>
        <p:spPr>
          <a:xfrm>
            <a:off x="1295400" y="58674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9" name="Oval 128"/>
          <p:cNvSpPr/>
          <p:nvPr/>
        </p:nvSpPr>
        <p:spPr>
          <a:xfrm>
            <a:off x="1295400" y="60960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0" name="Oval 129"/>
          <p:cNvSpPr/>
          <p:nvPr/>
        </p:nvSpPr>
        <p:spPr>
          <a:xfrm>
            <a:off x="1295400" y="5410200"/>
            <a:ext cx="76200" cy="76200"/>
          </a:xfrm>
          <a:prstGeom prst="ellipse">
            <a:avLst/>
          </a:prstGeom>
          <a:ln>
            <a:solidFill>
              <a:srgbClr val="0099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1" name="Oval 130"/>
          <p:cNvSpPr/>
          <p:nvPr/>
        </p:nvSpPr>
        <p:spPr>
          <a:xfrm>
            <a:off x="2057400" y="41910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2" name="Oval 131"/>
          <p:cNvSpPr/>
          <p:nvPr/>
        </p:nvSpPr>
        <p:spPr>
          <a:xfrm>
            <a:off x="2057400" y="45720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3" name="Oval 132"/>
          <p:cNvSpPr/>
          <p:nvPr/>
        </p:nvSpPr>
        <p:spPr>
          <a:xfrm>
            <a:off x="2057400" y="44196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4" name="Oval 133"/>
          <p:cNvSpPr/>
          <p:nvPr/>
        </p:nvSpPr>
        <p:spPr>
          <a:xfrm>
            <a:off x="2057400" y="48006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5" name="Oval 134"/>
          <p:cNvSpPr/>
          <p:nvPr/>
        </p:nvSpPr>
        <p:spPr>
          <a:xfrm>
            <a:off x="2057400" y="45720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36" name="Straight Connector 135"/>
          <p:cNvCxnSpPr/>
          <p:nvPr/>
        </p:nvCxnSpPr>
        <p:spPr>
          <a:xfrm>
            <a:off x="1143000" y="5791200"/>
            <a:ext cx="381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>
            <a:off x="1905000" y="4572000"/>
            <a:ext cx="381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Right Brace 137"/>
          <p:cNvSpPr/>
          <p:nvPr/>
        </p:nvSpPr>
        <p:spPr>
          <a:xfrm>
            <a:off x="2362200" y="2057400"/>
            <a:ext cx="228600" cy="4572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9" name="Right Brace 138"/>
          <p:cNvSpPr/>
          <p:nvPr/>
        </p:nvSpPr>
        <p:spPr>
          <a:xfrm>
            <a:off x="2362200" y="4572000"/>
            <a:ext cx="228600" cy="12192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0" name="Right Brace 139"/>
          <p:cNvSpPr/>
          <p:nvPr/>
        </p:nvSpPr>
        <p:spPr>
          <a:xfrm>
            <a:off x="5105400" y="2057400"/>
            <a:ext cx="228600" cy="4572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3" name="Left Bracket 142"/>
          <p:cNvSpPr/>
          <p:nvPr/>
        </p:nvSpPr>
        <p:spPr>
          <a:xfrm>
            <a:off x="3733800" y="2133600"/>
            <a:ext cx="45719" cy="762000"/>
          </a:xfrm>
          <a:prstGeom prst="leftBracket">
            <a:avLst/>
          </a:prstGeom>
          <a:ln w="254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4" name="Left Bracket 143"/>
          <p:cNvSpPr/>
          <p:nvPr/>
        </p:nvSpPr>
        <p:spPr>
          <a:xfrm>
            <a:off x="4572000" y="1676400"/>
            <a:ext cx="45719" cy="685800"/>
          </a:xfrm>
          <a:prstGeom prst="leftBracket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5" name="Rectangle 4"/>
          <p:cNvSpPr>
            <a:spLocks noChangeArrowheads="1"/>
          </p:cNvSpPr>
          <p:nvPr/>
        </p:nvSpPr>
        <p:spPr bwMode="auto">
          <a:xfrm>
            <a:off x="3886200" y="3429000"/>
            <a:ext cx="45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A</a:t>
            </a:r>
          </a:p>
        </p:txBody>
      </p:sp>
      <p:sp>
        <p:nvSpPr>
          <p:cNvPr id="146" name="Rectangle 4"/>
          <p:cNvSpPr>
            <a:spLocks noChangeArrowheads="1"/>
          </p:cNvSpPr>
          <p:nvPr/>
        </p:nvSpPr>
        <p:spPr bwMode="auto">
          <a:xfrm>
            <a:off x="4648200" y="3424535"/>
            <a:ext cx="38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B</a:t>
            </a:r>
          </a:p>
        </p:txBody>
      </p:sp>
      <p:sp>
        <p:nvSpPr>
          <p:cNvPr id="147" name="Rectangle 4"/>
          <p:cNvSpPr>
            <a:spLocks noChangeArrowheads="1"/>
          </p:cNvSpPr>
          <p:nvPr/>
        </p:nvSpPr>
        <p:spPr bwMode="auto">
          <a:xfrm>
            <a:off x="1143000" y="3424535"/>
            <a:ext cx="45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A</a:t>
            </a:r>
          </a:p>
        </p:txBody>
      </p:sp>
      <p:sp>
        <p:nvSpPr>
          <p:cNvPr id="148" name="Rectangle 4"/>
          <p:cNvSpPr>
            <a:spLocks noChangeArrowheads="1"/>
          </p:cNvSpPr>
          <p:nvPr/>
        </p:nvSpPr>
        <p:spPr bwMode="auto">
          <a:xfrm>
            <a:off x="1905000" y="3420070"/>
            <a:ext cx="38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B</a:t>
            </a:r>
          </a:p>
        </p:txBody>
      </p:sp>
      <p:sp>
        <p:nvSpPr>
          <p:cNvPr id="149" name="Rectangle 4"/>
          <p:cNvSpPr>
            <a:spLocks noChangeArrowheads="1"/>
          </p:cNvSpPr>
          <p:nvPr/>
        </p:nvSpPr>
        <p:spPr bwMode="auto">
          <a:xfrm>
            <a:off x="1143000" y="6320135"/>
            <a:ext cx="45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A</a:t>
            </a:r>
          </a:p>
        </p:txBody>
      </p:sp>
      <p:sp>
        <p:nvSpPr>
          <p:cNvPr id="150" name="Rectangle 4"/>
          <p:cNvSpPr>
            <a:spLocks noChangeArrowheads="1"/>
          </p:cNvSpPr>
          <p:nvPr/>
        </p:nvSpPr>
        <p:spPr bwMode="auto">
          <a:xfrm>
            <a:off x="1905000" y="6315670"/>
            <a:ext cx="38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B</a:t>
            </a:r>
          </a:p>
        </p:txBody>
      </p:sp>
      <p:sp>
        <p:nvSpPr>
          <p:cNvPr id="151" name="Rectangle 4"/>
          <p:cNvSpPr>
            <a:spLocks noChangeArrowheads="1"/>
          </p:cNvSpPr>
          <p:nvPr/>
        </p:nvSpPr>
        <p:spPr bwMode="auto">
          <a:xfrm>
            <a:off x="3886200" y="6329065"/>
            <a:ext cx="45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A</a:t>
            </a:r>
          </a:p>
        </p:txBody>
      </p:sp>
      <p:sp>
        <p:nvSpPr>
          <p:cNvPr id="152" name="Rectangle 4"/>
          <p:cNvSpPr>
            <a:spLocks noChangeArrowheads="1"/>
          </p:cNvSpPr>
          <p:nvPr/>
        </p:nvSpPr>
        <p:spPr bwMode="auto">
          <a:xfrm>
            <a:off x="4648200" y="6324600"/>
            <a:ext cx="38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B</a:t>
            </a:r>
          </a:p>
        </p:txBody>
      </p:sp>
      <p:sp>
        <p:nvSpPr>
          <p:cNvPr id="153" name="Left Bracket 152"/>
          <p:cNvSpPr/>
          <p:nvPr/>
        </p:nvSpPr>
        <p:spPr>
          <a:xfrm>
            <a:off x="1828800" y="1295400"/>
            <a:ext cx="45719" cy="1447800"/>
          </a:xfrm>
          <a:prstGeom prst="leftBracket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4" name="Left Bracket 153"/>
          <p:cNvSpPr/>
          <p:nvPr/>
        </p:nvSpPr>
        <p:spPr>
          <a:xfrm>
            <a:off x="990600" y="1828800"/>
            <a:ext cx="45719" cy="1447800"/>
          </a:xfrm>
          <a:prstGeom prst="leftBracket">
            <a:avLst/>
          </a:prstGeom>
          <a:ln w="254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5" name="Rectangle 4"/>
          <p:cNvSpPr>
            <a:spLocks noChangeArrowheads="1"/>
          </p:cNvSpPr>
          <p:nvPr/>
        </p:nvSpPr>
        <p:spPr bwMode="auto">
          <a:xfrm rot="16200000">
            <a:off x="-340667" y="1712269"/>
            <a:ext cx="17526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Variabile</a:t>
            </a:r>
          </a:p>
        </p:txBody>
      </p:sp>
      <p:sp>
        <p:nvSpPr>
          <p:cNvPr id="156" name="Rectangle 4"/>
          <p:cNvSpPr>
            <a:spLocks noChangeArrowheads="1"/>
          </p:cNvSpPr>
          <p:nvPr/>
        </p:nvSpPr>
        <p:spPr bwMode="auto">
          <a:xfrm rot="16200000">
            <a:off x="-340668" y="4684066"/>
            <a:ext cx="17526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Variabile</a:t>
            </a:r>
          </a:p>
        </p:txBody>
      </p:sp>
      <p:cxnSp>
        <p:nvCxnSpPr>
          <p:cNvPr id="157" name="Straight Connector 156"/>
          <p:cNvCxnSpPr/>
          <p:nvPr/>
        </p:nvCxnSpPr>
        <p:spPr>
          <a:xfrm>
            <a:off x="4648200" y="2057400"/>
            <a:ext cx="381000" cy="0"/>
          </a:xfrm>
          <a:prstGeom prst="line">
            <a:avLst/>
          </a:prstGeom>
          <a:ln w="635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>
            <a:off x="3886200" y="2514600"/>
            <a:ext cx="381000" cy="0"/>
          </a:xfrm>
          <a:prstGeom prst="line">
            <a:avLst/>
          </a:prstGeom>
          <a:ln w="635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Left Bracket 91"/>
          <p:cNvSpPr/>
          <p:nvPr/>
        </p:nvSpPr>
        <p:spPr>
          <a:xfrm>
            <a:off x="6736081" y="3733800"/>
            <a:ext cx="45719" cy="685800"/>
          </a:xfrm>
          <a:prstGeom prst="leftBracket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6781800" y="3881735"/>
            <a:ext cx="16705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Variabilità B</a:t>
            </a:r>
          </a:p>
        </p:txBody>
      </p:sp>
      <p:sp>
        <p:nvSpPr>
          <p:cNvPr id="94" name="Left Bracket 93"/>
          <p:cNvSpPr/>
          <p:nvPr/>
        </p:nvSpPr>
        <p:spPr>
          <a:xfrm>
            <a:off x="6736081" y="2743200"/>
            <a:ext cx="45719" cy="762000"/>
          </a:xfrm>
          <a:prstGeom prst="leftBracket">
            <a:avLst/>
          </a:prstGeom>
          <a:ln w="254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5" name="Rectangle 4"/>
          <p:cNvSpPr>
            <a:spLocks noChangeArrowheads="1"/>
          </p:cNvSpPr>
          <p:nvPr/>
        </p:nvSpPr>
        <p:spPr bwMode="auto">
          <a:xfrm>
            <a:off x="6781800" y="2891135"/>
            <a:ext cx="16705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Variabilità A</a:t>
            </a:r>
          </a:p>
        </p:txBody>
      </p:sp>
      <p:sp>
        <p:nvSpPr>
          <p:cNvPr id="96" name="Right Brace 95"/>
          <p:cNvSpPr/>
          <p:nvPr/>
        </p:nvSpPr>
        <p:spPr>
          <a:xfrm>
            <a:off x="5105400" y="4724400"/>
            <a:ext cx="228600" cy="10668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7" name="Oval 96"/>
          <p:cNvSpPr/>
          <p:nvPr/>
        </p:nvSpPr>
        <p:spPr>
          <a:xfrm>
            <a:off x="4800600" y="48006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8" name="Oval 97"/>
          <p:cNvSpPr/>
          <p:nvPr/>
        </p:nvSpPr>
        <p:spPr>
          <a:xfrm>
            <a:off x="4800600" y="46482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9" name="Oval 98"/>
          <p:cNvSpPr/>
          <p:nvPr/>
        </p:nvSpPr>
        <p:spPr>
          <a:xfrm>
            <a:off x="4800600" y="50292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0" name="Oval 99"/>
          <p:cNvSpPr/>
          <p:nvPr/>
        </p:nvSpPr>
        <p:spPr>
          <a:xfrm>
            <a:off x="4800600" y="48006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1" name="Oval 100"/>
          <p:cNvSpPr/>
          <p:nvPr/>
        </p:nvSpPr>
        <p:spPr>
          <a:xfrm>
            <a:off x="4800600" y="51816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2" name="Oval 101"/>
          <p:cNvSpPr/>
          <p:nvPr/>
        </p:nvSpPr>
        <p:spPr>
          <a:xfrm>
            <a:off x="4800600" y="53340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3" name="Oval 102"/>
          <p:cNvSpPr/>
          <p:nvPr/>
        </p:nvSpPr>
        <p:spPr>
          <a:xfrm>
            <a:off x="4800600" y="51816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0" name="Oval 119"/>
          <p:cNvSpPr/>
          <p:nvPr/>
        </p:nvSpPr>
        <p:spPr>
          <a:xfrm>
            <a:off x="4800600" y="55626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1" name="Oval 120"/>
          <p:cNvSpPr/>
          <p:nvPr/>
        </p:nvSpPr>
        <p:spPr>
          <a:xfrm>
            <a:off x="4800600" y="5334000"/>
            <a:ext cx="76200" cy="762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1" name="Left Bracket 140"/>
          <p:cNvSpPr/>
          <p:nvPr/>
        </p:nvSpPr>
        <p:spPr>
          <a:xfrm>
            <a:off x="4602481" y="4038600"/>
            <a:ext cx="45719" cy="1676400"/>
          </a:xfrm>
          <a:prstGeom prst="leftBracket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2" name="Left Bracket 141"/>
          <p:cNvSpPr/>
          <p:nvPr/>
        </p:nvSpPr>
        <p:spPr>
          <a:xfrm>
            <a:off x="3810000" y="5562600"/>
            <a:ext cx="45719" cy="457200"/>
          </a:xfrm>
          <a:prstGeom prst="leftBracket">
            <a:avLst/>
          </a:prstGeom>
          <a:ln w="254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9" name="Left Bracket 158"/>
          <p:cNvSpPr/>
          <p:nvPr/>
        </p:nvSpPr>
        <p:spPr>
          <a:xfrm>
            <a:off x="1143000" y="5410200"/>
            <a:ext cx="76200" cy="762000"/>
          </a:xfrm>
          <a:prstGeom prst="leftBracket">
            <a:avLst/>
          </a:prstGeom>
          <a:ln w="254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0" name="Left Bracket 159"/>
          <p:cNvSpPr/>
          <p:nvPr/>
        </p:nvSpPr>
        <p:spPr>
          <a:xfrm>
            <a:off x="1905000" y="4191000"/>
            <a:ext cx="45719" cy="685800"/>
          </a:xfrm>
          <a:prstGeom prst="leftBracket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15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11914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Il test t</a:t>
            </a:r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514600" y="1066800"/>
            <a:ext cx="30198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Differenza fra le medie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1979447" y="1686580"/>
            <a:ext cx="41261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Errore standard della differenza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1600200" y="1569423"/>
            <a:ext cx="5181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066800" y="2450068"/>
            <a:ext cx="0" cy="16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066800" y="4050268"/>
            <a:ext cx="2209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1066800" y="4202668"/>
            <a:ext cx="2514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dirty="0" smtClean="0"/>
              <a:t>Differenza fra medie</a:t>
            </a: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 rot="16200000">
            <a:off x="459433" y="2828836"/>
            <a:ext cx="6096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400" dirty="0" smtClean="0"/>
              <a:t>t</a:t>
            </a:r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1371600" y="2526268"/>
            <a:ext cx="1524000" cy="121920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4572000" y="2450068"/>
            <a:ext cx="0" cy="16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4572000" y="4050268"/>
            <a:ext cx="2209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Rectangle 4"/>
          <p:cNvSpPr>
            <a:spLocks noChangeArrowheads="1"/>
          </p:cNvSpPr>
          <p:nvPr/>
        </p:nvSpPr>
        <p:spPr bwMode="auto">
          <a:xfrm>
            <a:off x="4419600" y="4202668"/>
            <a:ext cx="2971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dirty="0" smtClean="0"/>
              <a:t>Variabilità dentro i gruppi</a:t>
            </a:r>
          </a:p>
        </p:txBody>
      </p:sp>
      <p:sp>
        <p:nvSpPr>
          <p:cNvPr id="48" name="Rectangle 4"/>
          <p:cNvSpPr>
            <a:spLocks noChangeArrowheads="1"/>
          </p:cNvSpPr>
          <p:nvPr/>
        </p:nvSpPr>
        <p:spPr bwMode="auto">
          <a:xfrm rot="16200000">
            <a:off x="3964633" y="2828836"/>
            <a:ext cx="6096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400" dirty="0" smtClean="0"/>
              <a:t>t</a:t>
            </a:r>
          </a:p>
        </p:txBody>
      </p:sp>
      <p:cxnSp>
        <p:nvCxnSpPr>
          <p:cNvPr id="49" name="Straight Connector 48"/>
          <p:cNvCxnSpPr/>
          <p:nvPr/>
        </p:nvCxnSpPr>
        <p:spPr>
          <a:xfrm>
            <a:off x="4876800" y="2602468"/>
            <a:ext cx="1752600" cy="1143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Rectangle 4"/>
          <p:cNvSpPr>
            <a:spLocks noChangeArrowheads="1"/>
          </p:cNvSpPr>
          <p:nvPr/>
        </p:nvSpPr>
        <p:spPr bwMode="auto">
          <a:xfrm>
            <a:off x="533400" y="5040124"/>
            <a:ext cx="822218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200" dirty="0" smtClean="0"/>
              <a:t>Più estremo sarà t calcolato maggiore sarà la probabilità di rifiutare H0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381000" y="1295400"/>
            <a:ext cx="11785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t</a:t>
            </a:r>
            <a:r>
              <a:rPr lang="it-IT" sz="2400" baseline="-25000" dirty="0" smtClean="0"/>
              <a:t>calcolato</a:t>
            </a:r>
            <a:r>
              <a:rPr lang="it-IT" sz="2400" dirty="0" smtClean="0"/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091988"/>
            <a:ext cx="6381648" cy="4641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16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11914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Il test t</a:t>
            </a:r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613974" y="1219200"/>
            <a:ext cx="11785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t</a:t>
            </a:r>
            <a:r>
              <a:rPr lang="it-IT" sz="2400" baseline="-25000" dirty="0" smtClean="0"/>
              <a:t>calcolato</a:t>
            </a:r>
            <a:r>
              <a:rPr lang="it-IT" sz="2400" dirty="0" smtClean="0"/>
              <a:t>=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1833174" y="1493223"/>
            <a:ext cx="5181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Rectangle 4"/>
          <p:cNvSpPr>
            <a:spLocks noChangeArrowheads="1"/>
          </p:cNvSpPr>
          <p:nvPr/>
        </p:nvSpPr>
        <p:spPr bwMode="auto">
          <a:xfrm>
            <a:off x="4724400" y="2514600"/>
            <a:ext cx="419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+ estremo sarà t</a:t>
            </a:r>
            <a:r>
              <a:rPr lang="it-IT" sz="2400" baseline="-25000" dirty="0" smtClean="0"/>
              <a:t>calcolato</a:t>
            </a:r>
            <a:r>
              <a:rPr lang="it-IT" sz="2400" dirty="0" smtClean="0"/>
              <a:t> maggiore la probabilità di rifiutare H0</a:t>
            </a: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3810000" y="2895600"/>
            <a:ext cx="0" cy="3429000"/>
          </a:xfrm>
          <a:prstGeom prst="line">
            <a:avLst/>
          </a:prstGeom>
          <a:ln w="444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4"/>
          <p:cNvSpPr>
            <a:spLocks noChangeArrowheads="1"/>
          </p:cNvSpPr>
          <p:nvPr/>
        </p:nvSpPr>
        <p:spPr bwMode="auto">
          <a:xfrm rot="16200000">
            <a:off x="-1636067" y="3922069"/>
            <a:ext cx="419100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400" dirty="0" smtClean="0"/>
              <a:t>P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4648200" y="4114800"/>
            <a:ext cx="0" cy="2209800"/>
          </a:xfrm>
          <a:prstGeom prst="line">
            <a:avLst/>
          </a:prstGeom>
          <a:ln w="444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410200" y="5715000"/>
            <a:ext cx="0" cy="609600"/>
          </a:xfrm>
          <a:prstGeom prst="line">
            <a:avLst/>
          </a:prstGeom>
          <a:ln w="444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524000" y="6400800"/>
            <a:ext cx="10668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ctangle 16"/>
          <p:cNvSpPr/>
          <p:nvPr/>
        </p:nvSpPr>
        <p:spPr>
          <a:xfrm>
            <a:off x="5029200" y="6400800"/>
            <a:ext cx="10668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1524000" y="6356866"/>
            <a:ext cx="99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-T</a:t>
            </a:r>
            <a:r>
              <a:rPr lang="it-IT" sz="2400" baseline="-25000" dirty="0" smtClean="0"/>
              <a:t>critico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181600" y="6324600"/>
            <a:ext cx="8231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T</a:t>
            </a:r>
            <a:r>
              <a:rPr lang="it-IT" sz="2400" baseline="-25000" dirty="0" smtClean="0"/>
              <a:t>critico</a:t>
            </a: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2971800" y="1066800"/>
            <a:ext cx="30198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Differenza fra le medie</a:t>
            </a: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2503206" y="1524000"/>
            <a:ext cx="41261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Errore standard della differenza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17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825328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Come scegliere il test t giusto a partire dalle assunzioni</a:t>
            </a:r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276600" y="838200"/>
            <a:ext cx="21536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Indipendenza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066800" y="1676400"/>
            <a:ext cx="6543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NO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570856" y="1676400"/>
            <a:ext cx="4395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SÌ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802373" y="2164377"/>
            <a:ext cx="20170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Test t appaiato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5486400" y="2164377"/>
            <a:ext cx="24833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Test t non appaiati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818779" y="4441448"/>
            <a:ext cx="299607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400" dirty="0" smtClean="0"/>
              <a:t>Test t per</a:t>
            </a:r>
          </a:p>
          <a:p>
            <a:pPr>
              <a:spcBef>
                <a:spcPct val="0"/>
              </a:spcBef>
            </a:pPr>
            <a:r>
              <a:rPr lang="it-IT" sz="2400" dirty="0" smtClean="0"/>
              <a:t>pop. omoschedastiche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81000" y="2133600"/>
            <a:ext cx="2590800" cy="160020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ounded Rectangle 16"/>
          <p:cNvSpPr/>
          <p:nvPr/>
        </p:nvSpPr>
        <p:spPr>
          <a:xfrm>
            <a:off x="5257800" y="2133600"/>
            <a:ext cx="2971800" cy="53340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2667000" y="4000500"/>
          <a:ext cx="990600" cy="495300"/>
        </p:xfrm>
        <a:graphic>
          <a:graphicData uri="http://schemas.openxmlformats.org/presentationml/2006/ole">
            <p:oleObj spid="_x0000_s27651" name="Ekvation" r:id="rId3" imgW="457200" imgH="228600" progId="Equation.3">
              <p:embed/>
            </p:oleObj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6227802" y="3962400"/>
          <a:ext cx="990600" cy="495300"/>
        </p:xfrm>
        <a:graphic>
          <a:graphicData uri="http://schemas.openxmlformats.org/presentationml/2006/ole">
            <p:oleObj spid="_x0000_s27652" name="Ekvation" r:id="rId4" imgW="457200" imgH="228600" progId="Equation.3">
              <p:embed/>
            </p:oleObj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5181599" y="4461808"/>
            <a:ext cx="3505201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400" dirty="0" smtClean="0"/>
              <a:t>Test t per</a:t>
            </a:r>
          </a:p>
          <a:p>
            <a:pPr algn="ctr">
              <a:spcBef>
                <a:spcPct val="0"/>
              </a:spcBef>
            </a:pPr>
            <a:r>
              <a:rPr lang="it-IT" sz="2400" dirty="0" smtClean="0"/>
              <a:t>pop. eteroschedastiche</a:t>
            </a:r>
          </a:p>
          <a:p>
            <a:pPr algn="ctr">
              <a:spcBef>
                <a:spcPct val="0"/>
              </a:spcBef>
            </a:pPr>
            <a:r>
              <a:rPr lang="it-IT" sz="2400" dirty="0" smtClean="0"/>
              <a:t>Welch t-test</a:t>
            </a:r>
          </a:p>
          <a:p>
            <a:pPr algn="ctr">
              <a:spcBef>
                <a:spcPct val="0"/>
              </a:spcBef>
            </a:pPr>
            <a:r>
              <a:rPr lang="it-IT" sz="2400" dirty="0" smtClean="0"/>
              <a:t>(formula complessa richiesto un PC)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524000" y="4495800"/>
            <a:ext cx="3352800" cy="213360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Rounded Rectangle 19"/>
          <p:cNvSpPr/>
          <p:nvPr/>
        </p:nvSpPr>
        <p:spPr>
          <a:xfrm>
            <a:off x="5257800" y="4495800"/>
            <a:ext cx="3352800" cy="205740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2205038" y="5311775"/>
          <a:ext cx="1979612" cy="1290638"/>
        </p:xfrm>
        <a:graphic>
          <a:graphicData uri="http://schemas.openxmlformats.org/presentationml/2006/ole">
            <p:oleObj spid="_x0000_s27653" name="Ekvation" r:id="rId5" imgW="1130040" imgH="736560" progId="Equation.3">
              <p:embed/>
            </p:oleObj>
          </a:graphicData>
        </a:graphic>
      </p:graphicFrame>
      <p:cxnSp>
        <p:nvCxnSpPr>
          <p:cNvPr id="23" name="Straight Arrow Connector 22"/>
          <p:cNvCxnSpPr>
            <a:stCxn id="8" idx="2"/>
          </p:cNvCxnSpPr>
          <p:nvPr/>
        </p:nvCxnSpPr>
        <p:spPr>
          <a:xfrm flipH="1">
            <a:off x="1752601" y="1361420"/>
            <a:ext cx="2600801" cy="54358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8" idx="2"/>
            <a:endCxn id="10" idx="1"/>
          </p:cNvCxnSpPr>
          <p:nvPr/>
        </p:nvCxnSpPr>
        <p:spPr>
          <a:xfrm>
            <a:off x="4353402" y="1361420"/>
            <a:ext cx="2217454" cy="57659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6705600" y="2819400"/>
            <a:ext cx="7654" cy="121920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3114200" y="2743200"/>
            <a:ext cx="3591400" cy="121920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990600" y="2514600"/>
          <a:ext cx="928688" cy="1143000"/>
        </p:xfrm>
        <a:graphic>
          <a:graphicData uri="http://schemas.openxmlformats.org/presentationml/2006/ole">
            <p:oleObj spid="_x0000_s27655" name="Ekvation" r:id="rId6" imgW="495000" imgH="609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18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57324"/>
            <a:ext cx="60898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Campioni independenti </a:t>
            </a:r>
            <a:r>
              <a:rPr lang="sv-SE" sz="2400" dirty="0" err="1" smtClean="0"/>
              <a:t>omoschedastici</a:t>
            </a:r>
            <a:r>
              <a:rPr lang="it-IT" sz="2400" dirty="0" smtClean="0"/>
              <a:t>: Test t!</a:t>
            </a:r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09563" y="1295400"/>
          <a:ext cx="2581275" cy="1290638"/>
        </p:xfrm>
        <a:graphic>
          <a:graphicData uri="http://schemas.openxmlformats.org/presentationml/2006/ole">
            <p:oleObj spid="_x0000_s46082" name="Ekvation" r:id="rId3" imgW="1473120" imgH="736560" progId="Equation.3">
              <p:embed/>
            </p:oleObj>
          </a:graphicData>
        </a:graphic>
      </p:graphicFrame>
      <p:sp>
        <p:nvSpPr>
          <p:cNvPr id="12" name="Down Arrow 11"/>
          <p:cNvSpPr/>
          <p:nvPr/>
        </p:nvSpPr>
        <p:spPr>
          <a:xfrm>
            <a:off x="1524000" y="2514600"/>
            <a:ext cx="2286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Oval 7"/>
          <p:cNvSpPr/>
          <p:nvPr/>
        </p:nvSpPr>
        <p:spPr>
          <a:xfrm>
            <a:off x="4800600" y="1524000"/>
            <a:ext cx="9906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Oval 8"/>
          <p:cNvSpPr/>
          <p:nvPr/>
        </p:nvSpPr>
        <p:spPr>
          <a:xfrm>
            <a:off x="6781800" y="1524000"/>
            <a:ext cx="990600" cy="990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6096000" y="2102823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800" b="1" dirty="0" smtClean="0">
                <a:solidFill>
                  <a:srgbClr val="FF0000"/>
                </a:solidFill>
              </a:rPr>
              <a:t>?</a:t>
            </a:r>
            <a:endParaRPr lang="it-IT" sz="2800" b="1" baseline="-250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1524000" y="3657600"/>
          <a:ext cx="3046413" cy="801688"/>
        </p:xfrm>
        <a:graphic>
          <a:graphicData uri="http://schemas.openxmlformats.org/presentationml/2006/ole">
            <p:oleObj spid="_x0000_s46084" name="Ekvation" r:id="rId4" imgW="1739880" imgH="457200" progId="Equation.3">
              <p:embed/>
            </p:oleObj>
          </a:graphicData>
        </a:graphic>
      </p:graphicFrame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5035391" y="3805535"/>
            <a:ext cx="41086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400" dirty="0" err="1" smtClean="0"/>
              <a:t>Varianza</a:t>
            </a:r>
            <a:r>
              <a:rPr lang="sv-SE" sz="2400" dirty="0" smtClean="0"/>
              <a:t> </a:t>
            </a:r>
            <a:r>
              <a:rPr lang="sv-SE" sz="2400" dirty="0" err="1" smtClean="0"/>
              <a:t>combinata</a:t>
            </a:r>
            <a:r>
              <a:rPr lang="sv-SE" sz="2400" dirty="0" smtClean="0"/>
              <a:t> (”</a:t>
            </a:r>
            <a:r>
              <a:rPr lang="sv-SE" sz="2400" dirty="0" err="1" smtClean="0"/>
              <a:t>pooled</a:t>
            </a:r>
            <a:r>
              <a:rPr lang="sv-SE" sz="2400" dirty="0" smtClean="0"/>
              <a:t>”)</a:t>
            </a:r>
            <a:endParaRPr lang="it-IT" sz="2400" dirty="0" smtClean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6096000" y="1828800"/>
            <a:ext cx="381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096000" y="1981200"/>
            <a:ext cx="381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6172200" y="1752600"/>
            <a:ext cx="2286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1066800" y="5242411"/>
            <a:ext cx="52254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400" b="1" dirty="0" smtClean="0">
                <a:solidFill>
                  <a:srgbClr val="FF0000"/>
                </a:solidFill>
              </a:rPr>
              <a:t>I </a:t>
            </a:r>
            <a:r>
              <a:rPr lang="sv-SE" sz="2400" b="1" dirty="0" err="1" smtClean="0">
                <a:solidFill>
                  <a:srgbClr val="FF0000"/>
                </a:solidFill>
              </a:rPr>
              <a:t>gradi</a:t>
            </a:r>
            <a:r>
              <a:rPr lang="sv-SE" sz="2400" b="1" dirty="0" smtClean="0">
                <a:solidFill>
                  <a:srgbClr val="FF0000"/>
                </a:solidFill>
              </a:rPr>
              <a:t> di </a:t>
            </a:r>
            <a:r>
              <a:rPr lang="sv-SE" sz="2400" b="1" dirty="0" err="1" smtClean="0">
                <a:solidFill>
                  <a:srgbClr val="FF0000"/>
                </a:solidFill>
              </a:rPr>
              <a:t>libertà</a:t>
            </a:r>
            <a:r>
              <a:rPr lang="sv-SE" sz="2400" b="1" dirty="0" smtClean="0">
                <a:solidFill>
                  <a:srgbClr val="FF0000"/>
                </a:solidFill>
              </a:rPr>
              <a:t> </a:t>
            </a:r>
            <a:r>
              <a:rPr lang="sv-SE" sz="2400" b="1" dirty="0" err="1" smtClean="0">
                <a:solidFill>
                  <a:srgbClr val="FF0000"/>
                </a:solidFill>
              </a:rPr>
              <a:t>sono</a:t>
            </a:r>
            <a:r>
              <a:rPr lang="sv-SE" sz="2400" b="1" dirty="0" smtClean="0">
                <a:solidFill>
                  <a:srgbClr val="FF0000"/>
                </a:solidFill>
              </a:rPr>
              <a:t> n</a:t>
            </a:r>
            <a:r>
              <a:rPr lang="sv-SE" sz="2400" b="1" baseline="-25000" dirty="0" smtClean="0">
                <a:solidFill>
                  <a:srgbClr val="FF0000"/>
                </a:solidFill>
              </a:rPr>
              <a:t>1 </a:t>
            </a:r>
            <a:r>
              <a:rPr lang="sv-SE" sz="2400" b="1" dirty="0" smtClean="0">
                <a:solidFill>
                  <a:srgbClr val="FF0000"/>
                </a:solidFill>
              </a:rPr>
              <a:t>+ n</a:t>
            </a:r>
            <a:r>
              <a:rPr lang="sv-SE" sz="2400" b="1" baseline="-25000" dirty="0" smtClean="0">
                <a:solidFill>
                  <a:srgbClr val="FF0000"/>
                </a:solidFill>
              </a:rPr>
              <a:t>2</a:t>
            </a:r>
            <a:r>
              <a:rPr lang="sv-SE" sz="2400" b="1" dirty="0" smtClean="0">
                <a:solidFill>
                  <a:srgbClr val="FF0000"/>
                </a:solidFill>
              </a:rPr>
              <a:t>-2 per </a:t>
            </a:r>
            <a:r>
              <a:rPr lang="sv-SE" sz="2400" b="1" dirty="0" err="1" smtClean="0">
                <a:solidFill>
                  <a:srgbClr val="FF0000"/>
                </a:solidFill>
              </a:rPr>
              <a:t>T</a:t>
            </a:r>
            <a:r>
              <a:rPr lang="sv-SE" sz="2400" b="1" baseline="-25000" dirty="0" err="1" smtClean="0">
                <a:solidFill>
                  <a:srgbClr val="FF0000"/>
                </a:solidFill>
              </a:rPr>
              <a:t>critico</a:t>
            </a:r>
            <a:endParaRPr lang="it-IT" sz="2400" b="1" baseline="-25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19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57324"/>
            <a:ext cx="60898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Campioni independenti </a:t>
            </a:r>
            <a:r>
              <a:rPr lang="sv-SE" sz="2400" dirty="0" err="1" smtClean="0"/>
              <a:t>omoschedastici</a:t>
            </a:r>
            <a:r>
              <a:rPr lang="it-IT" sz="2400" dirty="0" smtClean="0"/>
              <a:t>: Test t!</a:t>
            </a:r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457200" y="5649724"/>
            <a:ext cx="51100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400" b="1" dirty="0" smtClean="0">
                <a:solidFill>
                  <a:srgbClr val="FF0000"/>
                </a:solidFill>
              </a:rPr>
              <a:t>I </a:t>
            </a:r>
            <a:r>
              <a:rPr lang="sv-SE" sz="2400" b="1" dirty="0" err="1" smtClean="0">
                <a:solidFill>
                  <a:srgbClr val="FF0000"/>
                </a:solidFill>
              </a:rPr>
              <a:t>gradi</a:t>
            </a:r>
            <a:r>
              <a:rPr lang="sv-SE" sz="2400" b="1" dirty="0" smtClean="0">
                <a:solidFill>
                  <a:srgbClr val="FF0000"/>
                </a:solidFill>
              </a:rPr>
              <a:t> di </a:t>
            </a:r>
            <a:r>
              <a:rPr lang="sv-SE" sz="2400" b="1" dirty="0" err="1" smtClean="0">
                <a:solidFill>
                  <a:srgbClr val="FF0000"/>
                </a:solidFill>
              </a:rPr>
              <a:t>libertà</a:t>
            </a:r>
            <a:r>
              <a:rPr lang="sv-SE" sz="2400" b="1" dirty="0" smtClean="0">
                <a:solidFill>
                  <a:srgbClr val="FF0000"/>
                </a:solidFill>
              </a:rPr>
              <a:t> </a:t>
            </a:r>
            <a:r>
              <a:rPr lang="sv-SE" sz="2400" b="1" dirty="0" err="1" smtClean="0">
                <a:solidFill>
                  <a:srgbClr val="FF0000"/>
                </a:solidFill>
              </a:rPr>
              <a:t>sono</a:t>
            </a:r>
            <a:r>
              <a:rPr lang="sv-SE" sz="2400" b="1" dirty="0" smtClean="0">
                <a:solidFill>
                  <a:srgbClr val="FF0000"/>
                </a:solidFill>
              </a:rPr>
              <a:t> n</a:t>
            </a:r>
            <a:r>
              <a:rPr lang="sv-SE" sz="2400" b="1" baseline="-25000" dirty="0" smtClean="0">
                <a:solidFill>
                  <a:srgbClr val="FF0000"/>
                </a:solidFill>
              </a:rPr>
              <a:t>1</a:t>
            </a:r>
            <a:r>
              <a:rPr lang="sv-SE" sz="2400" b="1" dirty="0" smtClean="0">
                <a:solidFill>
                  <a:srgbClr val="FF0000"/>
                </a:solidFill>
              </a:rPr>
              <a:t>+n</a:t>
            </a:r>
            <a:r>
              <a:rPr lang="sv-SE" sz="2400" b="1" baseline="-25000" dirty="0" smtClean="0">
                <a:solidFill>
                  <a:srgbClr val="FF0000"/>
                </a:solidFill>
              </a:rPr>
              <a:t>2</a:t>
            </a:r>
            <a:r>
              <a:rPr lang="sv-SE" sz="2400" b="1" dirty="0" smtClean="0">
                <a:solidFill>
                  <a:srgbClr val="FF0000"/>
                </a:solidFill>
              </a:rPr>
              <a:t>-2 per </a:t>
            </a:r>
            <a:r>
              <a:rPr lang="sv-SE" sz="2400" b="1" dirty="0" err="1" smtClean="0">
                <a:solidFill>
                  <a:srgbClr val="FF0000"/>
                </a:solidFill>
              </a:rPr>
              <a:t>T</a:t>
            </a:r>
            <a:r>
              <a:rPr lang="sv-SE" sz="2400" b="1" baseline="-25000" dirty="0" err="1" smtClean="0">
                <a:solidFill>
                  <a:srgbClr val="FF0000"/>
                </a:solidFill>
              </a:rPr>
              <a:t>critico</a:t>
            </a:r>
            <a:endParaRPr lang="it-IT" sz="2400" b="1" baseline="-25000" dirty="0" smtClean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57200" y="2795587"/>
            <a:ext cx="78486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Test di ipotesi:</a:t>
            </a:r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200" dirty="0" smtClean="0"/>
              <a:t>Calcolo la varianza combinata dei due campioni</a:t>
            </a:r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200" dirty="0" smtClean="0"/>
              <a:t>Determino il valore di t</a:t>
            </a:r>
            <a:r>
              <a:rPr lang="it-IT" sz="2200" baseline="-25000" dirty="0" smtClean="0"/>
              <a:t>calcolato</a:t>
            </a:r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200" dirty="0" smtClean="0"/>
              <a:t>Decido il livello di significatività (alpha, 1 o 2 code?)</a:t>
            </a:r>
            <a:endParaRPr lang="it-IT" sz="2200" baseline="-25000" dirty="0" smtClean="0"/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200" dirty="0" smtClean="0"/>
              <a:t>Determino il valore di t</a:t>
            </a:r>
            <a:r>
              <a:rPr lang="it-IT" sz="2200" baseline="-25000" dirty="0" smtClean="0"/>
              <a:t>critico</a:t>
            </a:r>
            <a:endParaRPr lang="it-IT" sz="2200" dirty="0" smtClean="0"/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200" dirty="0" smtClean="0"/>
              <a:t>Se |t</a:t>
            </a:r>
            <a:r>
              <a:rPr lang="it-IT" sz="2200" baseline="-25000" dirty="0" smtClean="0"/>
              <a:t>calcolato</a:t>
            </a:r>
            <a:r>
              <a:rPr lang="it-IT" sz="2200" dirty="0" smtClean="0"/>
              <a:t>|&gt; |t </a:t>
            </a:r>
            <a:r>
              <a:rPr lang="it-IT" sz="2200" baseline="-25000" dirty="0" smtClean="0"/>
              <a:t>critico</a:t>
            </a:r>
            <a:r>
              <a:rPr lang="it-IT" sz="2200" dirty="0" smtClean="0"/>
              <a:t>| rifiuto H0</a:t>
            </a:r>
            <a:endParaRPr lang="it-IT" sz="2200" baseline="-25000" dirty="0" smtClean="0"/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200" dirty="0" smtClean="0"/>
              <a:t>Conclusione: le medie sono DIVERSE!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57200" y="1143000"/>
            <a:ext cx="7620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H0: le due medie sono uguali</a:t>
            </a:r>
          </a:p>
          <a:p>
            <a:pPr marL="457200" indent="-457200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Ha: le due medie sono diverse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8061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Concetti visti nell’ultima lezione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905000"/>
            <a:ext cx="4364432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Not Equal 14"/>
          <p:cNvSpPr/>
          <p:nvPr/>
        </p:nvSpPr>
        <p:spPr>
          <a:xfrm>
            <a:off x="1447800" y="3581400"/>
            <a:ext cx="533400" cy="381000"/>
          </a:xfrm>
          <a:prstGeom prst="mathNotEqual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1676400" y="3124200"/>
            <a:ext cx="0" cy="914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2667000" y="3276600"/>
            <a:ext cx="152400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886200" y="1413301"/>
            <a:ext cx="5105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Le media del campione è uguale e quella di una popolazione nota?</a:t>
            </a:r>
            <a:endParaRPr lang="it-IT" sz="2400" dirty="0"/>
          </a:p>
        </p:txBody>
      </p:sp>
      <p:sp>
        <p:nvSpPr>
          <p:cNvPr id="12" name="Not Equal 11"/>
          <p:cNvSpPr/>
          <p:nvPr/>
        </p:nvSpPr>
        <p:spPr>
          <a:xfrm>
            <a:off x="3352800" y="3505200"/>
            <a:ext cx="533400" cy="381000"/>
          </a:xfrm>
          <a:prstGeom prst="mathNotEqual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3429000" y="2971800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b="1" dirty="0" smtClean="0">
                <a:solidFill>
                  <a:srgbClr val="FF0000"/>
                </a:solidFill>
              </a:rPr>
              <a:t>?</a:t>
            </a:r>
            <a:endParaRPr lang="it-IT" sz="2800" b="1" dirty="0">
              <a:solidFill>
                <a:srgbClr val="FF0000"/>
              </a:solidFill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981200" y="3505200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b="1" dirty="0" smtClean="0">
                <a:solidFill>
                  <a:srgbClr val="FF0000"/>
                </a:solidFill>
              </a:rPr>
              <a:t>?</a:t>
            </a:r>
            <a:endParaRPr lang="it-IT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20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28600" y="257324"/>
            <a:ext cx="33852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Campioni appaiati: 2 casi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533400" y="2362200"/>
          <a:ext cx="2590800" cy="2818017"/>
        </p:xfrm>
        <a:graphic>
          <a:graphicData uri="http://schemas.openxmlformats.org/drawingml/2006/table">
            <a:tbl>
              <a:tblPr/>
              <a:tblGrid>
                <a:gridCol w="1066800"/>
                <a:gridCol w="762000"/>
                <a:gridCol w="762000"/>
              </a:tblGrid>
              <a:tr h="191135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Studente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Prima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Dopo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57200" y="1524000"/>
            <a:ext cx="224747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200" dirty="0" smtClean="0"/>
              <a:t>1. Misure ripetute</a:t>
            </a: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419600" y="1524000"/>
            <a:ext cx="331962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200" dirty="0" smtClean="0"/>
              <a:t>2. Correlazione nello spazio</a:t>
            </a:r>
          </a:p>
        </p:txBody>
      </p:sp>
      <p:sp>
        <p:nvSpPr>
          <p:cNvPr id="17" name="Freeform 16"/>
          <p:cNvSpPr/>
          <p:nvPr/>
        </p:nvSpPr>
        <p:spPr>
          <a:xfrm>
            <a:off x="4507992" y="2368296"/>
            <a:ext cx="804672" cy="2542032"/>
          </a:xfrm>
          <a:custGeom>
            <a:avLst/>
            <a:gdLst>
              <a:gd name="connsiteX0" fmla="*/ 0 w 804672"/>
              <a:gd name="connsiteY0" fmla="*/ 0 h 2542032"/>
              <a:gd name="connsiteX1" fmla="*/ 585216 w 804672"/>
              <a:gd name="connsiteY1" fmla="*/ 557784 h 2542032"/>
              <a:gd name="connsiteX2" fmla="*/ 320040 w 804672"/>
              <a:gd name="connsiteY2" fmla="*/ 1161288 h 2542032"/>
              <a:gd name="connsiteX3" fmla="*/ 740664 w 804672"/>
              <a:gd name="connsiteY3" fmla="*/ 1847088 h 2542032"/>
              <a:gd name="connsiteX4" fmla="*/ 685800 w 804672"/>
              <a:gd name="connsiteY4" fmla="*/ 2121408 h 2542032"/>
              <a:gd name="connsiteX5" fmla="*/ 804672 w 804672"/>
              <a:gd name="connsiteY5" fmla="*/ 2542032 h 2542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4672" h="2542032">
                <a:moveTo>
                  <a:pt x="0" y="0"/>
                </a:moveTo>
                <a:cubicBezTo>
                  <a:pt x="265938" y="182118"/>
                  <a:pt x="531876" y="364236"/>
                  <a:pt x="585216" y="557784"/>
                </a:cubicBezTo>
                <a:cubicBezTo>
                  <a:pt x="638556" y="751332"/>
                  <a:pt x="294132" y="946404"/>
                  <a:pt x="320040" y="1161288"/>
                </a:cubicBezTo>
                <a:cubicBezTo>
                  <a:pt x="345948" y="1376172"/>
                  <a:pt x="679704" y="1687068"/>
                  <a:pt x="740664" y="1847088"/>
                </a:cubicBezTo>
                <a:cubicBezTo>
                  <a:pt x="801624" y="2007108"/>
                  <a:pt x="675132" y="2005584"/>
                  <a:pt x="685800" y="2121408"/>
                </a:cubicBezTo>
                <a:cubicBezTo>
                  <a:pt x="696468" y="2237232"/>
                  <a:pt x="750570" y="2389632"/>
                  <a:pt x="804672" y="2542032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Freeform 17"/>
          <p:cNvSpPr/>
          <p:nvPr/>
        </p:nvSpPr>
        <p:spPr>
          <a:xfrm>
            <a:off x="6096000" y="2514600"/>
            <a:ext cx="804672" cy="1746504"/>
          </a:xfrm>
          <a:custGeom>
            <a:avLst/>
            <a:gdLst>
              <a:gd name="connsiteX0" fmla="*/ 0 w 804672"/>
              <a:gd name="connsiteY0" fmla="*/ 0 h 2542032"/>
              <a:gd name="connsiteX1" fmla="*/ 585216 w 804672"/>
              <a:gd name="connsiteY1" fmla="*/ 557784 h 2542032"/>
              <a:gd name="connsiteX2" fmla="*/ 320040 w 804672"/>
              <a:gd name="connsiteY2" fmla="*/ 1161288 h 2542032"/>
              <a:gd name="connsiteX3" fmla="*/ 740664 w 804672"/>
              <a:gd name="connsiteY3" fmla="*/ 1847088 h 2542032"/>
              <a:gd name="connsiteX4" fmla="*/ 685800 w 804672"/>
              <a:gd name="connsiteY4" fmla="*/ 2121408 h 2542032"/>
              <a:gd name="connsiteX5" fmla="*/ 804672 w 804672"/>
              <a:gd name="connsiteY5" fmla="*/ 2542032 h 2542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4672" h="2542032">
                <a:moveTo>
                  <a:pt x="0" y="0"/>
                </a:moveTo>
                <a:cubicBezTo>
                  <a:pt x="265938" y="182118"/>
                  <a:pt x="531876" y="364236"/>
                  <a:pt x="585216" y="557784"/>
                </a:cubicBezTo>
                <a:cubicBezTo>
                  <a:pt x="638556" y="751332"/>
                  <a:pt x="294132" y="946404"/>
                  <a:pt x="320040" y="1161288"/>
                </a:cubicBezTo>
                <a:cubicBezTo>
                  <a:pt x="345948" y="1376172"/>
                  <a:pt x="679704" y="1687068"/>
                  <a:pt x="740664" y="1847088"/>
                </a:cubicBezTo>
                <a:cubicBezTo>
                  <a:pt x="801624" y="2007108"/>
                  <a:pt x="675132" y="2005584"/>
                  <a:pt x="685800" y="2121408"/>
                </a:cubicBezTo>
                <a:cubicBezTo>
                  <a:pt x="696468" y="2237232"/>
                  <a:pt x="750570" y="2389632"/>
                  <a:pt x="804672" y="2542032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Freeform 18"/>
          <p:cNvSpPr/>
          <p:nvPr/>
        </p:nvSpPr>
        <p:spPr>
          <a:xfrm>
            <a:off x="7315200" y="2362200"/>
            <a:ext cx="1168908" cy="2542032"/>
          </a:xfrm>
          <a:custGeom>
            <a:avLst/>
            <a:gdLst>
              <a:gd name="connsiteX0" fmla="*/ 0 w 804672"/>
              <a:gd name="connsiteY0" fmla="*/ 0 h 2542032"/>
              <a:gd name="connsiteX1" fmla="*/ 585216 w 804672"/>
              <a:gd name="connsiteY1" fmla="*/ 557784 h 2542032"/>
              <a:gd name="connsiteX2" fmla="*/ 320040 w 804672"/>
              <a:gd name="connsiteY2" fmla="*/ 1161288 h 2542032"/>
              <a:gd name="connsiteX3" fmla="*/ 740664 w 804672"/>
              <a:gd name="connsiteY3" fmla="*/ 1847088 h 2542032"/>
              <a:gd name="connsiteX4" fmla="*/ 685800 w 804672"/>
              <a:gd name="connsiteY4" fmla="*/ 2121408 h 2542032"/>
              <a:gd name="connsiteX5" fmla="*/ 804672 w 804672"/>
              <a:gd name="connsiteY5" fmla="*/ 2542032 h 2542032"/>
              <a:gd name="connsiteX0" fmla="*/ 0 w 1168908"/>
              <a:gd name="connsiteY0" fmla="*/ 0 h 2542032"/>
              <a:gd name="connsiteX1" fmla="*/ 585216 w 1168908"/>
              <a:gd name="connsiteY1" fmla="*/ 557784 h 2542032"/>
              <a:gd name="connsiteX2" fmla="*/ 1143000 w 1168908"/>
              <a:gd name="connsiteY2" fmla="*/ 1143000 h 2542032"/>
              <a:gd name="connsiteX3" fmla="*/ 740664 w 1168908"/>
              <a:gd name="connsiteY3" fmla="*/ 1847088 h 2542032"/>
              <a:gd name="connsiteX4" fmla="*/ 685800 w 1168908"/>
              <a:gd name="connsiteY4" fmla="*/ 2121408 h 2542032"/>
              <a:gd name="connsiteX5" fmla="*/ 804672 w 1168908"/>
              <a:gd name="connsiteY5" fmla="*/ 2542032 h 2542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8908" h="2542032">
                <a:moveTo>
                  <a:pt x="0" y="0"/>
                </a:moveTo>
                <a:cubicBezTo>
                  <a:pt x="265938" y="182118"/>
                  <a:pt x="394716" y="367284"/>
                  <a:pt x="585216" y="557784"/>
                </a:cubicBezTo>
                <a:cubicBezTo>
                  <a:pt x="775716" y="748284"/>
                  <a:pt x="1117092" y="928116"/>
                  <a:pt x="1143000" y="1143000"/>
                </a:cubicBezTo>
                <a:cubicBezTo>
                  <a:pt x="1168908" y="1357884"/>
                  <a:pt x="816864" y="1684020"/>
                  <a:pt x="740664" y="1847088"/>
                </a:cubicBezTo>
                <a:cubicBezTo>
                  <a:pt x="664464" y="2010156"/>
                  <a:pt x="675132" y="2005584"/>
                  <a:pt x="685800" y="2121408"/>
                </a:cubicBezTo>
                <a:cubicBezTo>
                  <a:pt x="696468" y="2237232"/>
                  <a:pt x="750570" y="2389632"/>
                  <a:pt x="804672" y="2542032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Isosceles Triangle 19"/>
          <p:cNvSpPr/>
          <p:nvPr/>
        </p:nvSpPr>
        <p:spPr>
          <a:xfrm>
            <a:off x="4724400" y="3352800"/>
            <a:ext cx="152400" cy="2286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Isosceles Triangle 20"/>
          <p:cNvSpPr/>
          <p:nvPr/>
        </p:nvSpPr>
        <p:spPr>
          <a:xfrm>
            <a:off x="6324600" y="3200400"/>
            <a:ext cx="152400" cy="2286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Isosceles Triangle 21"/>
          <p:cNvSpPr/>
          <p:nvPr/>
        </p:nvSpPr>
        <p:spPr>
          <a:xfrm>
            <a:off x="8382000" y="3429000"/>
            <a:ext cx="152400" cy="2286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Oval 22"/>
          <p:cNvSpPr/>
          <p:nvPr/>
        </p:nvSpPr>
        <p:spPr>
          <a:xfrm>
            <a:off x="4876800" y="2667000"/>
            <a:ext cx="152400" cy="1524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Oval 23"/>
          <p:cNvSpPr/>
          <p:nvPr/>
        </p:nvSpPr>
        <p:spPr>
          <a:xfrm>
            <a:off x="5181600" y="4191000"/>
            <a:ext cx="152400" cy="1524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Oval 24"/>
          <p:cNvSpPr/>
          <p:nvPr/>
        </p:nvSpPr>
        <p:spPr>
          <a:xfrm>
            <a:off x="6629400" y="2819400"/>
            <a:ext cx="152400" cy="1524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Oval 26"/>
          <p:cNvSpPr/>
          <p:nvPr/>
        </p:nvSpPr>
        <p:spPr>
          <a:xfrm>
            <a:off x="6705600" y="3886200"/>
            <a:ext cx="152400" cy="1524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Oval 27"/>
          <p:cNvSpPr/>
          <p:nvPr/>
        </p:nvSpPr>
        <p:spPr>
          <a:xfrm>
            <a:off x="7924800" y="4267200"/>
            <a:ext cx="152400" cy="1524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Oval 28"/>
          <p:cNvSpPr/>
          <p:nvPr/>
        </p:nvSpPr>
        <p:spPr>
          <a:xfrm>
            <a:off x="7467600" y="2438400"/>
            <a:ext cx="152400" cy="1524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Isosceles Triangle 29"/>
          <p:cNvSpPr/>
          <p:nvPr/>
        </p:nvSpPr>
        <p:spPr>
          <a:xfrm>
            <a:off x="4495800" y="5756702"/>
            <a:ext cx="152400" cy="2286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Rectangle 4"/>
          <p:cNvSpPr>
            <a:spLocks noChangeArrowheads="1"/>
          </p:cNvSpPr>
          <p:nvPr/>
        </p:nvSpPr>
        <p:spPr bwMode="auto">
          <a:xfrm>
            <a:off x="4724400" y="5695890"/>
            <a:ext cx="18285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000" dirty="0" smtClean="0"/>
              <a:t>Industria tessile</a:t>
            </a:r>
          </a:p>
        </p:txBody>
      </p:sp>
      <p:sp>
        <p:nvSpPr>
          <p:cNvPr id="32" name="Rectangle 4"/>
          <p:cNvSpPr>
            <a:spLocks noChangeArrowheads="1"/>
          </p:cNvSpPr>
          <p:nvPr/>
        </p:nvSpPr>
        <p:spPr bwMode="auto">
          <a:xfrm>
            <a:off x="5334000" y="3884712"/>
            <a:ext cx="90717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000" dirty="0" smtClean="0"/>
              <a:t>Misura</a:t>
            </a:r>
          </a:p>
          <a:p>
            <a:pPr>
              <a:spcBef>
                <a:spcPct val="0"/>
              </a:spcBef>
            </a:pPr>
            <a:r>
              <a:rPr lang="it-IT" sz="2000" dirty="0" smtClean="0"/>
              <a:t>a valle</a:t>
            </a:r>
          </a:p>
        </p:txBody>
      </p:sp>
      <p:sp>
        <p:nvSpPr>
          <p:cNvPr id="33" name="Rectangle 4"/>
          <p:cNvSpPr>
            <a:spLocks noChangeArrowheads="1"/>
          </p:cNvSpPr>
          <p:nvPr/>
        </p:nvSpPr>
        <p:spPr bwMode="auto">
          <a:xfrm>
            <a:off x="5105400" y="2362200"/>
            <a:ext cx="104996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000" dirty="0" smtClean="0"/>
              <a:t>Misura</a:t>
            </a:r>
          </a:p>
          <a:p>
            <a:pPr>
              <a:spcBef>
                <a:spcPct val="0"/>
              </a:spcBef>
            </a:pPr>
            <a:r>
              <a:rPr lang="it-IT" sz="2000" dirty="0" smtClean="0"/>
              <a:t>a monte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876800" y="4878288"/>
            <a:ext cx="10374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Fiume A</a:t>
            </a: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6506337" y="4191000"/>
            <a:ext cx="10374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Fiume B</a:t>
            </a:r>
          </a:p>
        </p:txBody>
      </p:sp>
      <p:sp>
        <p:nvSpPr>
          <p:cNvPr id="36" name="Rectangle 4"/>
          <p:cNvSpPr>
            <a:spLocks noChangeArrowheads="1"/>
          </p:cNvSpPr>
          <p:nvPr/>
        </p:nvSpPr>
        <p:spPr bwMode="auto">
          <a:xfrm>
            <a:off x="7649337" y="4800600"/>
            <a:ext cx="10374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Fiume C</a:t>
            </a:r>
          </a:p>
        </p:txBody>
      </p:sp>
      <p:sp>
        <p:nvSpPr>
          <p:cNvPr id="37" name="Oval 36"/>
          <p:cNvSpPr/>
          <p:nvPr/>
        </p:nvSpPr>
        <p:spPr>
          <a:xfrm>
            <a:off x="4495800" y="6400800"/>
            <a:ext cx="152400" cy="1524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Rectangle 4"/>
          <p:cNvSpPr>
            <a:spLocks noChangeArrowheads="1"/>
          </p:cNvSpPr>
          <p:nvPr/>
        </p:nvSpPr>
        <p:spPr bwMode="auto">
          <a:xfrm>
            <a:off x="4724400" y="6305490"/>
            <a:ext cx="25181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000" dirty="0" smtClean="0"/>
              <a:t>[Ammoniaca] in acqua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21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28600" y="257324"/>
            <a:ext cx="33633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Campioni appaiati: Test t</a:t>
            </a:r>
          </a:p>
        </p:txBody>
      </p:sp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609600" y="1295400"/>
          <a:ext cx="966787" cy="1189892"/>
        </p:xfrm>
        <a:graphic>
          <a:graphicData uri="http://schemas.openxmlformats.org/presentationml/2006/ole">
            <p:oleObj spid="_x0000_s43011" name="Ekvation" r:id="rId3" imgW="495000" imgH="609480" progId="Equation.3">
              <p:embed/>
            </p:oleObj>
          </a:graphicData>
        </a:graphic>
      </p:graphicFrame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3200400" y="1066800"/>
          <a:ext cx="1222375" cy="755650"/>
        </p:xfrm>
        <a:graphic>
          <a:graphicData uri="http://schemas.openxmlformats.org/presentationml/2006/ole">
            <p:oleObj spid="_x0000_s43012" name="Ekvation" r:id="rId4" imgW="698400" imgH="431640" progId="Equation.3">
              <p:embed/>
            </p:oleObj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3276600" y="1905000"/>
          <a:ext cx="2244725" cy="844550"/>
        </p:xfrm>
        <a:graphic>
          <a:graphicData uri="http://schemas.openxmlformats.org/presentationml/2006/ole">
            <p:oleObj spid="_x0000_s43013" name="Ekvation" r:id="rId5" imgW="1282680" imgH="482400" progId="Equation.3">
              <p:embed/>
            </p:oleObj>
          </a:graphicData>
        </a:graphic>
      </p:graphicFrame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019953" y="1255931"/>
            <a:ext cx="25101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000" dirty="0" smtClean="0"/>
              <a:t>Media delle differenze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6019801" y="2011978"/>
            <a:ext cx="3200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000" dirty="0" smtClean="0"/>
              <a:t>Deviazione standard delle differenze</a:t>
            </a:r>
          </a:p>
        </p:txBody>
      </p:sp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3359150" y="3032125"/>
          <a:ext cx="222250" cy="244475"/>
        </p:xfrm>
        <a:graphic>
          <a:graphicData uri="http://schemas.openxmlformats.org/presentationml/2006/ole">
            <p:oleObj spid="_x0000_s43014" name="Ekvation" r:id="rId6" imgW="126720" imgH="139680" progId="Equation.3">
              <p:embed/>
            </p:oleObj>
          </a:graphicData>
        </a:graphic>
      </p:graphicFrame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6019800" y="2971800"/>
            <a:ext cx="3200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000" dirty="0" smtClean="0"/>
              <a:t>Numero di coppie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304800" y="3886200"/>
          <a:ext cx="2819400" cy="2543697"/>
        </p:xfrm>
        <a:graphic>
          <a:graphicData uri="http://schemas.openxmlformats.org/drawingml/2006/table">
            <a:tbl>
              <a:tblPr/>
              <a:tblGrid>
                <a:gridCol w="946512"/>
                <a:gridCol w="664572"/>
                <a:gridCol w="604158"/>
                <a:gridCol w="604158"/>
              </a:tblGrid>
              <a:tr h="19113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Studente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Prima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Dopo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  <a:r>
                        <a:rPr lang="sv-SE" sz="1800" b="0" i="0" u="none" strike="noStrike" baseline="-25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  <a:endParaRPr lang="sv-SE" sz="1800" b="0" i="0" u="none" strike="noStrike" baseline="-25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8313" marR="8313" marT="8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13" marR="8313" marT="8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3733800" y="4632811"/>
            <a:ext cx="45826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400" b="1" dirty="0" smtClean="0">
                <a:solidFill>
                  <a:srgbClr val="FF0000"/>
                </a:solidFill>
              </a:rPr>
              <a:t>I </a:t>
            </a:r>
            <a:r>
              <a:rPr lang="sv-SE" sz="2400" b="1" dirty="0" err="1" smtClean="0">
                <a:solidFill>
                  <a:srgbClr val="FF0000"/>
                </a:solidFill>
              </a:rPr>
              <a:t>gradi</a:t>
            </a:r>
            <a:r>
              <a:rPr lang="sv-SE" sz="2400" b="1" dirty="0" smtClean="0">
                <a:solidFill>
                  <a:srgbClr val="FF0000"/>
                </a:solidFill>
              </a:rPr>
              <a:t> di </a:t>
            </a:r>
            <a:r>
              <a:rPr lang="sv-SE" sz="2400" b="1" dirty="0" err="1" smtClean="0">
                <a:solidFill>
                  <a:srgbClr val="FF0000"/>
                </a:solidFill>
              </a:rPr>
              <a:t>libertà</a:t>
            </a:r>
            <a:r>
              <a:rPr lang="sv-SE" sz="2400" b="1" dirty="0" smtClean="0">
                <a:solidFill>
                  <a:srgbClr val="FF0000"/>
                </a:solidFill>
              </a:rPr>
              <a:t> </a:t>
            </a:r>
            <a:r>
              <a:rPr lang="sv-SE" sz="2400" b="1" dirty="0" err="1" smtClean="0">
                <a:solidFill>
                  <a:srgbClr val="FF0000"/>
                </a:solidFill>
              </a:rPr>
              <a:t>sono</a:t>
            </a:r>
            <a:r>
              <a:rPr lang="sv-SE" sz="2400" b="1" dirty="0" smtClean="0">
                <a:solidFill>
                  <a:srgbClr val="FF0000"/>
                </a:solidFill>
              </a:rPr>
              <a:t> n-1 per </a:t>
            </a:r>
            <a:r>
              <a:rPr lang="sv-SE" sz="2400" b="1" dirty="0" err="1" smtClean="0">
                <a:solidFill>
                  <a:srgbClr val="FF0000"/>
                </a:solidFill>
              </a:rPr>
              <a:t>t</a:t>
            </a:r>
            <a:r>
              <a:rPr lang="sv-SE" sz="2400" b="1" baseline="-25000" dirty="0" err="1" smtClean="0">
                <a:solidFill>
                  <a:srgbClr val="FF0000"/>
                </a:solidFill>
              </a:rPr>
              <a:t>critico</a:t>
            </a:r>
            <a:endParaRPr lang="it-IT" sz="2400" b="1" baseline="-25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22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457200" y="5649724"/>
            <a:ext cx="45826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400" b="1" dirty="0" smtClean="0">
                <a:solidFill>
                  <a:srgbClr val="FF0000"/>
                </a:solidFill>
              </a:rPr>
              <a:t>I </a:t>
            </a:r>
            <a:r>
              <a:rPr lang="sv-SE" sz="2400" b="1" dirty="0" err="1" smtClean="0">
                <a:solidFill>
                  <a:srgbClr val="FF0000"/>
                </a:solidFill>
              </a:rPr>
              <a:t>gradi</a:t>
            </a:r>
            <a:r>
              <a:rPr lang="sv-SE" sz="2400" b="1" dirty="0" smtClean="0">
                <a:solidFill>
                  <a:srgbClr val="FF0000"/>
                </a:solidFill>
              </a:rPr>
              <a:t> di </a:t>
            </a:r>
            <a:r>
              <a:rPr lang="sv-SE" sz="2400" b="1" dirty="0" err="1" smtClean="0">
                <a:solidFill>
                  <a:srgbClr val="FF0000"/>
                </a:solidFill>
              </a:rPr>
              <a:t>libertà</a:t>
            </a:r>
            <a:r>
              <a:rPr lang="sv-SE" sz="2400" b="1" dirty="0" smtClean="0">
                <a:solidFill>
                  <a:srgbClr val="FF0000"/>
                </a:solidFill>
              </a:rPr>
              <a:t> </a:t>
            </a:r>
            <a:r>
              <a:rPr lang="sv-SE" sz="2400" b="1" dirty="0" err="1" smtClean="0">
                <a:solidFill>
                  <a:srgbClr val="FF0000"/>
                </a:solidFill>
              </a:rPr>
              <a:t>sono</a:t>
            </a:r>
            <a:r>
              <a:rPr lang="sv-SE" sz="2400" b="1" dirty="0" smtClean="0">
                <a:solidFill>
                  <a:srgbClr val="FF0000"/>
                </a:solidFill>
              </a:rPr>
              <a:t> n-1 per </a:t>
            </a:r>
            <a:r>
              <a:rPr lang="sv-SE" sz="2400" b="1" dirty="0" err="1" smtClean="0">
                <a:solidFill>
                  <a:srgbClr val="FF0000"/>
                </a:solidFill>
              </a:rPr>
              <a:t>t</a:t>
            </a:r>
            <a:r>
              <a:rPr lang="sv-SE" sz="2400" b="1" baseline="-25000" dirty="0" err="1" smtClean="0">
                <a:solidFill>
                  <a:srgbClr val="FF0000"/>
                </a:solidFill>
              </a:rPr>
              <a:t>critico</a:t>
            </a:r>
            <a:endParaRPr lang="it-IT" sz="2400" b="1" baseline="-25000" dirty="0" smtClean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57200" y="2971800"/>
            <a:ext cx="78486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Test di ipotesi:</a:t>
            </a:r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200" dirty="0" smtClean="0"/>
              <a:t>Determino il valore di t</a:t>
            </a:r>
            <a:r>
              <a:rPr lang="it-IT" sz="2200" baseline="-25000" dirty="0" smtClean="0"/>
              <a:t>calcolato</a:t>
            </a:r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200" dirty="0" smtClean="0"/>
              <a:t>Decido il livello di significatività (alpha, 1 o 2 code?)</a:t>
            </a:r>
            <a:endParaRPr lang="it-IT" sz="2200" baseline="-25000" dirty="0" smtClean="0"/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200" dirty="0" smtClean="0"/>
              <a:t>Determino il valore di t</a:t>
            </a:r>
            <a:r>
              <a:rPr lang="it-IT" sz="2200" baseline="-25000" dirty="0" smtClean="0"/>
              <a:t>critico</a:t>
            </a:r>
            <a:endParaRPr lang="it-IT" sz="2200" dirty="0" smtClean="0"/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200" dirty="0" smtClean="0"/>
              <a:t>Se |t</a:t>
            </a:r>
            <a:r>
              <a:rPr lang="it-IT" sz="2200" baseline="-25000" dirty="0" smtClean="0"/>
              <a:t>calcolato</a:t>
            </a:r>
            <a:r>
              <a:rPr lang="it-IT" sz="2200" dirty="0" smtClean="0"/>
              <a:t>|&gt; |t</a:t>
            </a:r>
            <a:r>
              <a:rPr lang="it-IT" sz="2200" baseline="-25000" dirty="0" smtClean="0"/>
              <a:t>critico</a:t>
            </a:r>
            <a:r>
              <a:rPr lang="it-IT" sz="2200" dirty="0" smtClean="0"/>
              <a:t>| rifiuto H0</a:t>
            </a:r>
            <a:endParaRPr lang="it-IT" sz="2200" baseline="-25000" dirty="0" smtClean="0"/>
          </a:p>
          <a:p>
            <a:pPr marL="457200" indent="-457200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200" dirty="0" smtClean="0"/>
              <a:t>Conclusione: le medie sono DIVERSE!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533400" y="1364159"/>
            <a:ext cx="7620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H0: le due medie sono uguali</a:t>
            </a:r>
          </a:p>
          <a:p>
            <a:pPr marL="457200" indent="-457200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Ha: le due medie sono diverse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28600" y="257324"/>
            <a:ext cx="33633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dirty="0" smtClean="0"/>
              <a:t>Campioni appaiati: Test t</a:t>
            </a:r>
          </a:p>
        </p:txBody>
      </p:sp>
      <p:sp>
        <p:nvSpPr>
          <p:cNvPr id="9" name="Oval 8"/>
          <p:cNvSpPr/>
          <p:nvPr/>
        </p:nvSpPr>
        <p:spPr>
          <a:xfrm>
            <a:off x="5257800" y="1447800"/>
            <a:ext cx="6858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Oval 9"/>
          <p:cNvSpPr/>
          <p:nvPr/>
        </p:nvSpPr>
        <p:spPr>
          <a:xfrm>
            <a:off x="6477000" y="1447800"/>
            <a:ext cx="685800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ounded Rectangle 11"/>
          <p:cNvSpPr/>
          <p:nvPr/>
        </p:nvSpPr>
        <p:spPr>
          <a:xfrm>
            <a:off x="5181600" y="1219200"/>
            <a:ext cx="2133600" cy="1143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49422" y="1905000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800" b="1" dirty="0" smtClean="0">
                <a:solidFill>
                  <a:srgbClr val="FF0000"/>
                </a:solidFill>
              </a:rPr>
              <a:t>?</a:t>
            </a:r>
            <a:endParaRPr lang="it-IT" sz="2800" b="1" baseline="-25000" dirty="0" smtClean="0">
              <a:solidFill>
                <a:srgbClr val="FF000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019800" y="1717357"/>
            <a:ext cx="381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019800" y="1869757"/>
            <a:ext cx="381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096000" y="1641157"/>
            <a:ext cx="2286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23</a:t>
            </a:fld>
            <a:endParaRPr lang="it-IT" smtClean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276600" y="3093423"/>
            <a:ext cx="23391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APPLICAZIONI!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3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370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Confronto FRA due campioni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graphicFrame>
        <p:nvGraphicFramePr>
          <p:cNvPr id="7" name="Chart 6"/>
          <p:cNvGraphicFramePr/>
          <p:nvPr/>
        </p:nvGraphicFramePr>
        <p:xfrm>
          <a:off x="762000" y="1600200"/>
          <a:ext cx="47244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Not Equal 7"/>
          <p:cNvSpPr/>
          <p:nvPr/>
        </p:nvSpPr>
        <p:spPr>
          <a:xfrm>
            <a:off x="2819400" y="4648200"/>
            <a:ext cx="685800" cy="381000"/>
          </a:xfrm>
          <a:prstGeom prst="mathNotEqual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6096000" y="2667000"/>
            <a:ext cx="261744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Non conosco le popolazioni!</a:t>
            </a:r>
            <a:endParaRPr lang="it-IT" sz="2400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971800" y="4114800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b="1" dirty="0" smtClean="0">
                <a:solidFill>
                  <a:srgbClr val="FF0000"/>
                </a:solidFill>
              </a:rPr>
              <a:t>?</a:t>
            </a:r>
            <a:endParaRPr lang="it-IT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4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366196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Il test t su due campioni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3505200"/>
            <a:ext cx="257993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b="1" dirty="0" smtClean="0"/>
              <a:t>Assunzioni generali: </a:t>
            </a:r>
            <a:endParaRPr lang="it-IT" sz="2200" b="1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81000" y="4114800"/>
            <a:ext cx="760259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200" dirty="0" smtClean="0"/>
              <a:t>1. Indipendenza delle osservazioni (posso correggere per questo)</a:t>
            </a:r>
            <a:endParaRPr lang="it-IT" sz="22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81000" y="4648200"/>
            <a:ext cx="500989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2. Normalità delle popolazioni a confronto</a:t>
            </a:r>
            <a:endParaRPr lang="it-IT" sz="22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81000" y="5181600"/>
            <a:ext cx="700262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3. Omogeneità della varianza (posso correggere per questo)</a:t>
            </a:r>
            <a:endParaRPr lang="it-IT" sz="220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016913"/>
            <a:ext cx="109857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Ipotesi: </a:t>
            </a:r>
            <a:endParaRPr lang="it-IT" sz="22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81000" y="1626513"/>
            <a:ext cx="350769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H0: le due medie sono uguali</a:t>
            </a:r>
            <a:endParaRPr lang="it-IT" sz="2200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81000" y="2159913"/>
            <a:ext cx="420063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Ha: le medie sono diverse (o &gt; o &lt;) </a:t>
            </a:r>
            <a:endParaRPr lang="it-IT" sz="2200" dirty="0"/>
          </a:p>
        </p:txBody>
      </p:sp>
      <p:sp>
        <p:nvSpPr>
          <p:cNvPr id="12" name="Oval 11"/>
          <p:cNvSpPr/>
          <p:nvPr/>
        </p:nvSpPr>
        <p:spPr>
          <a:xfrm>
            <a:off x="5029200" y="1371600"/>
            <a:ext cx="13716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Oval 12"/>
          <p:cNvSpPr/>
          <p:nvPr/>
        </p:nvSpPr>
        <p:spPr>
          <a:xfrm>
            <a:off x="7086600" y="1371600"/>
            <a:ext cx="1371600" cy="1295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5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1685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1. Indipendenza delle osservazioni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76400" y="3878759"/>
            <a:ext cx="40346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Attenzione al campionamento!!!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(vedi lezione)</a:t>
            </a:r>
            <a:endParaRPr lang="it-IT" sz="220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57200" y="1219200"/>
            <a:ext cx="611334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Ogni osservazione corrisponde ad una vera replica? </a:t>
            </a:r>
            <a:endParaRPr lang="it-IT" sz="2200" dirty="0"/>
          </a:p>
        </p:txBody>
      </p:sp>
      <p:sp>
        <p:nvSpPr>
          <p:cNvPr id="12" name="Rounded Rectangle 11"/>
          <p:cNvSpPr/>
          <p:nvPr/>
        </p:nvSpPr>
        <p:spPr>
          <a:xfrm>
            <a:off x="1295400" y="1905000"/>
            <a:ext cx="16002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ounded Rectangle 12"/>
          <p:cNvSpPr/>
          <p:nvPr/>
        </p:nvSpPr>
        <p:spPr>
          <a:xfrm>
            <a:off x="4419600" y="1905000"/>
            <a:ext cx="16002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Oval 13"/>
          <p:cNvSpPr/>
          <p:nvPr/>
        </p:nvSpPr>
        <p:spPr>
          <a:xfrm>
            <a:off x="1752600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Oval 14"/>
          <p:cNvSpPr/>
          <p:nvPr/>
        </p:nvSpPr>
        <p:spPr>
          <a:xfrm>
            <a:off x="20574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Oval 15"/>
          <p:cNvSpPr/>
          <p:nvPr/>
        </p:nvSpPr>
        <p:spPr>
          <a:xfrm>
            <a:off x="19050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Oval 16"/>
          <p:cNvSpPr/>
          <p:nvPr/>
        </p:nvSpPr>
        <p:spPr>
          <a:xfrm>
            <a:off x="19050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Oval 17"/>
          <p:cNvSpPr/>
          <p:nvPr/>
        </p:nvSpPr>
        <p:spPr>
          <a:xfrm>
            <a:off x="22098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Oval 18"/>
          <p:cNvSpPr/>
          <p:nvPr/>
        </p:nvSpPr>
        <p:spPr>
          <a:xfrm>
            <a:off x="19050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Oval 19"/>
          <p:cNvSpPr/>
          <p:nvPr/>
        </p:nvSpPr>
        <p:spPr>
          <a:xfrm>
            <a:off x="19050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Oval 20"/>
          <p:cNvSpPr/>
          <p:nvPr/>
        </p:nvSpPr>
        <p:spPr>
          <a:xfrm>
            <a:off x="22098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Oval 21"/>
          <p:cNvSpPr/>
          <p:nvPr/>
        </p:nvSpPr>
        <p:spPr>
          <a:xfrm>
            <a:off x="20574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Oval 22"/>
          <p:cNvSpPr/>
          <p:nvPr/>
        </p:nvSpPr>
        <p:spPr>
          <a:xfrm>
            <a:off x="2057400" y="3200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Oval 23"/>
          <p:cNvSpPr/>
          <p:nvPr/>
        </p:nvSpPr>
        <p:spPr>
          <a:xfrm>
            <a:off x="23622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Oval 24"/>
          <p:cNvSpPr/>
          <p:nvPr/>
        </p:nvSpPr>
        <p:spPr>
          <a:xfrm>
            <a:off x="20574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Oval 25"/>
          <p:cNvSpPr/>
          <p:nvPr/>
        </p:nvSpPr>
        <p:spPr>
          <a:xfrm>
            <a:off x="2133600" y="2057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Oval 26"/>
          <p:cNvSpPr/>
          <p:nvPr/>
        </p:nvSpPr>
        <p:spPr>
          <a:xfrm>
            <a:off x="2438400" y="2209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Oval 27"/>
          <p:cNvSpPr/>
          <p:nvPr/>
        </p:nvSpPr>
        <p:spPr>
          <a:xfrm>
            <a:off x="2286000" y="236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Oval 28"/>
          <p:cNvSpPr/>
          <p:nvPr/>
        </p:nvSpPr>
        <p:spPr>
          <a:xfrm>
            <a:off x="2286000" y="2514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Oval 29"/>
          <p:cNvSpPr/>
          <p:nvPr/>
        </p:nvSpPr>
        <p:spPr>
          <a:xfrm>
            <a:off x="2590800" y="236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Oval 30"/>
          <p:cNvSpPr/>
          <p:nvPr/>
        </p:nvSpPr>
        <p:spPr>
          <a:xfrm>
            <a:off x="2286000" y="2209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Oval 31"/>
          <p:cNvSpPr/>
          <p:nvPr/>
        </p:nvSpPr>
        <p:spPr>
          <a:xfrm>
            <a:off x="14478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Oval 32"/>
          <p:cNvSpPr/>
          <p:nvPr/>
        </p:nvSpPr>
        <p:spPr>
          <a:xfrm>
            <a:off x="17526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Oval 33"/>
          <p:cNvSpPr/>
          <p:nvPr/>
        </p:nvSpPr>
        <p:spPr>
          <a:xfrm>
            <a:off x="16002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Oval 34"/>
          <p:cNvSpPr/>
          <p:nvPr/>
        </p:nvSpPr>
        <p:spPr>
          <a:xfrm>
            <a:off x="16002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Oval 35"/>
          <p:cNvSpPr/>
          <p:nvPr/>
        </p:nvSpPr>
        <p:spPr>
          <a:xfrm>
            <a:off x="19050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Oval 36"/>
          <p:cNvSpPr/>
          <p:nvPr/>
        </p:nvSpPr>
        <p:spPr>
          <a:xfrm>
            <a:off x="16002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Oval 37"/>
          <p:cNvSpPr/>
          <p:nvPr/>
        </p:nvSpPr>
        <p:spPr>
          <a:xfrm>
            <a:off x="49530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Oval 38"/>
          <p:cNvSpPr/>
          <p:nvPr/>
        </p:nvSpPr>
        <p:spPr>
          <a:xfrm>
            <a:off x="52578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Oval 39"/>
          <p:cNvSpPr/>
          <p:nvPr/>
        </p:nvSpPr>
        <p:spPr>
          <a:xfrm>
            <a:off x="51054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Oval 40"/>
          <p:cNvSpPr/>
          <p:nvPr/>
        </p:nvSpPr>
        <p:spPr>
          <a:xfrm>
            <a:off x="51054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/>
          <p:cNvSpPr/>
          <p:nvPr/>
        </p:nvSpPr>
        <p:spPr>
          <a:xfrm>
            <a:off x="54102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Oval 42"/>
          <p:cNvSpPr/>
          <p:nvPr/>
        </p:nvSpPr>
        <p:spPr>
          <a:xfrm>
            <a:off x="51054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Oval 43"/>
          <p:cNvSpPr/>
          <p:nvPr/>
        </p:nvSpPr>
        <p:spPr>
          <a:xfrm>
            <a:off x="51054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/>
          <p:cNvSpPr/>
          <p:nvPr/>
        </p:nvSpPr>
        <p:spPr>
          <a:xfrm>
            <a:off x="54102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val 45"/>
          <p:cNvSpPr/>
          <p:nvPr/>
        </p:nvSpPr>
        <p:spPr>
          <a:xfrm>
            <a:off x="5257800" y="3200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Oval 46"/>
          <p:cNvSpPr/>
          <p:nvPr/>
        </p:nvSpPr>
        <p:spPr>
          <a:xfrm>
            <a:off x="5562600" y="3200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Oval 47"/>
          <p:cNvSpPr/>
          <p:nvPr/>
        </p:nvSpPr>
        <p:spPr>
          <a:xfrm>
            <a:off x="52578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Oval 48"/>
          <p:cNvSpPr/>
          <p:nvPr/>
        </p:nvSpPr>
        <p:spPr>
          <a:xfrm>
            <a:off x="5334000" y="2209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Oval 49"/>
          <p:cNvSpPr/>
          <p:nvPr/>
        </p:nvSpPr>
        <p:spPr>
          <a:xfrm>
            <a:off x="5638800" y="236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Oval 50"/>
          <p:cNvSpPr/>
          <p:nvPr/>
        </p:nvSpPr>
        <p:spPr>
          <a:xfrm>
            <a:off x="5486400" y="2514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Oval 51"/>
          <p:cNvSpPr/>
          <p:nvPr/>
        </p:nvSpPr>
        <p:spPr>
          <a:xfrm>
            <a:off x="5486400" y="2667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Oval 52"/>
          <p:cNvSpPr/>
          <p:nvPr/>
        </p:nvSpPr>
        <p:spPr>
          <a:xfrm>
            <a:off x="5791200" y="2514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Oval 53"/>
          <p:cNvSpPr/>
          <p:nvPr/>
        </p:nvSpPr>
        <p:spPr>
          <a:xfrm>
            <a:off x="5486400" y="236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Oval 54"/>
          <p:cNvSpPr/>
          <p:nvPr/>
        </p:nvSpPr>
        <p:spPr>
          <a:xfrm>
            <a:off x="46482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Oval 55"/>
          <p:cNvSpPr/>
          <p:nvPr/>
        </p:nvSpPr>
        <p:spPr>
          <a:xfrm>
            <a:off x="49530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Oval 56"/>
          <p:cNvSpPr/>
          <p:nvPr/>
        </p:nvSpPr>
        <p:spPr>
          <a:xfrm>
            <a:off x="48006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Oval 57"/>
          <p:cNvSpPr/>
          <p:nvPr/>
        </p:nvSpPr>
        <p:spPr>
          <a:xfrm>
            <a:off x="4800600" y="3200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Oval 58"/>
          <p:cNvSpPr/>
          <p:nvPr/>
        </p:nvSpPr>
        <p:spPr>
          <a:xfrm>
            <a:off x="51054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Oval 59"/>
          <p:cNvSpPr/>
          <p:nvPr/>
        </p:nvSpPr>
        <p:spPr>
          <a:xfrm>
            <a:off x="48006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1" name="Oval 60"/>
          <p:cNvSpPr/>
          <p:nvPr/>
        </p:nvSpPr>
        <p:spPr>
          <a:xfrm>
            <a:off x="5181600" y="2133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2" name="Oval 61"/>
          <p:cNvSpPr/>
          <p:nvPr/>
        </p:nvSpPr>
        <p:spPr>
          <a:xfrm>
            <a:off x="5029200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3" name="Oval 62"/>
          <p:cNvSpPr/>
          <p:nvPr/>
        </p:nvSpPr>
        <p:spPr>
          <a:xfrm>
            <a:off x="5029200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4" name="Oval 63"/>
          <p:cNvSpPr/>
          <p:nvPr/>
        </p:nvSpPr>
        <p:spPr>
          <a:xfrm>
            <a:off x="5334000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Oval 64"/>
          <p:cNvSpPr/>
          <p:nvPr/>
        </p:nvSpPr>
        <p:spPr>
          <a:xfrm>
            <a:off x="5029200" y="2133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Oval 65"/>
          <p:cNvSpPr/>
          <p:nvPr/>
        </p:nvSpPr>
        <p:spPr>
          <a:xfrm>
            <a:off x="5029200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7" name="Oval 66"/>
          <p:cNvSpPr/>
          <p:nvPr/>
        </p:nvSpPr>
        <p:spPr>
          <a:xfrm>
            <a:off x="5334000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Oval 67"/>
          <p:cNvSpPr/>
          <p:nvPr/>
        </p:nvSpPr>
        <p:spPr>
          <a:xfrm>
            <a:off x="51816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9" name="Oval 68"/>
          <p:cNvSpPr/>
          <p:nvPr/>
        </p:nvSpPr>
        <p:spPr>
          <a:xfrm>
            <a:off x="54864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0" name="Oval 69"/>
          <p:cNvSpPr/>
          <p:nvPr/>
        </p:nvSpPr>
        <p:spPr>
          <a:xfrm>
            <a:off x="5181600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1" name="Oval 70"/>
          <p:cNvSpPr/>
          <p:nvPr/>
        </p:nvSpPr>
        <p:spPr>
          <a:xfrm>
            <a:off x="4572000" y="2133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2" name="Oval 71"/>
          <p:cNvSpPr/>
          <p:nvPr/>
        </p:nvSpPr>
        <p:spPr>
          <a:xfrm>
            <a:off x="4876800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3" name="Oval 72"/>
          <p:cNvSpPr/>
          <p:nvPr/>
        </p:nvSpPr>
        <p:spPr>
          <a:xfrm>
            <a:off x="4724400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4" name="Oval 73"/>
          <p:cNvSpPr/>
          <p:nvPr/>
        </p:nvSpPr>
        <p:spPr>
          <a:xfrm>
            <a:off x="47244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5" name="Oval 74"/>
          <p:cNvSpPr/>
          <p:nvPr/>
        </p:nvSpPr>
        <p:spPr>
          <a:xfrm>
            <a:off x="5029200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6" name="Oval 75"/>
          <p:cNvSpPr/>
          <p:nvPr/>
        </p:nvSpPr>
        <p:spPr>
          <a:xfrm>
            <a:off x="4724400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6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4127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2. Normalità delle popolazioni a confronto</a:t>
            </a:r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57200" y="1219200"/>
            <a:ext cx="673197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I due campioni devono provenire da popolazioni normali!</a:t>
            </a:r>
            <a:endParaRPr lang="it-IT" sz="2200" dirty="0"/>
          </a:p>
        </p:txBody>
      </p:sp>
      <p:sp>
        <p:nvSpPr>
          <p:cNvPr id="12" name="Rounded Rectangle 11"/>
          <p:cNvSpPr/>
          <p:nvPr/>
        </p:nvSpPr>
        <p:spPr>
          <a:xfrm>
            <a:off x="1295400" y="1905000"/>
            <a:ext cx="16002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ounded Rectangle 12"/>
          <p:cNvSpPr/>
          <p:nvPr/>
        </p:nvSpPr>
        <p:spPr>
          <a:xfrm>
            <a:off x="4800600" y="1905000"/>
            <a:ext cx="16002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Oval 13"/>
          <p:cNvSpPr/>
          <p:nvPr/>
        </p:nvSpPr>
        <p:spPr>
          <a:xfrm>
            <a:off x="1752600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Oval 14"/>
          <p:cNvSpPr/>
          <p:nvPr/>
        </p:nvSpPr>
        <p:spPr>
          <a:xfrm>
            <a:off x="20574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Oval 15"/>
          <p:cNvSpPr/>
          <p:nvPr/>
        </p:nvSpPr>
        <p:spPr>
          <a:xfrm>
            <a:off x="19050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Oval 16"/>
          <p:cNvSpPr/>
          <p:nvPr/>
        </p:nvSpPr>
        <p:spPr>
          <a:xfrm>
            <a:off x="19050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Oval 17"/>
          <p:cNvSpPr/>
          <p:nvPr/>
        </p:nvSpPr>
        <p:spPr>
          <a:xfrm>
            <a:off x="22098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Oval 18"/>
          <p:cNvSpPr/>
          <p:nvPr/>
        </p:nvSpPr>
        <p:spPr>
          <a:xfrm>
            <a:off x="19050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Oval 19"/>
          <p:cNvSpPr/>
          <p:nvPr/>
        </p:nvSpPr>
        <p:spPr>
          <a:xfrm>
            <a:off x="19050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Oval 20"/>
          <p:cNvSpPr/>
          <p:nvPr/>
        </p:nvSpPr>
        <p:spPr>
          <a:xfrm>
            <a:off x="22098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Oval 21"/>
          <p:cNvSpPr/>
          <p:nvPr/>
        </p:nvSpPr>
        <p:spPr>
          <a:xfrm>
            <a:off x="20574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Oval 22"/>
          <p:cNvSpPr/>
          <p:nvPr/>
        </p:nvSpPr>
        <p:spPr>
          <a:xfrm>
            <a:off x="2057400" y="3200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Oval 23"/>
          <p:cNvSpPr/>
          <p:nvPr/>
        </p:nvSpPr>
        <p:spPr>
          <a:xfrm>
            <a:off x="23622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Oval 24"/>
          <p:cNvSpPr/>
          <p:nvPr/>
        </p:nvSpPr>
        <p:spPr>
          <a:xfrm>
            <a:off x="20574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Oval 25"/>
          <p:cNvSpPr/>
          <p:nvPr/>
        </p:nvSpPr>
        <p:spPr>
          <a:xfrm>
            <a:off x="2133600" y="2057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Oval 26"/>
          <p:cNvSpPr/>
          <p:nvPr/>
        </p:nvSpPr>
        <p:spPr>
          <a:xfrm>
            <a:off x="2438400" y="2209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Oval 27"/>
          <p:cNvSpPr/>
          <p:nvPr/>
        </p:nvSpPr>
        <p:spPr>
          <a:xfrm>
            <a:off x="2286000" y="236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Oval 28"/>
          <p:cNvSpPr/>
          <p:nvPr/>
        </p:nvSpPr>
        <p:spPr>
          <a:xfrm>
            <a:off x="2286000" y="2514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Oval 29"/>
          <p:cNvSpPr/>
          <p:nvPr/>
        </p:nvSpPr>
        <p:spPr>
          <a:xfrm>
            <a:off x="2590800" y="236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Oval 30"/>
          <p:cNvSpPr/>
          <p:nvPr/>
        </p:nvSpPr>
        <p:spPr>
          <a:xfrm>
            <a:off x="2286000" y="2209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Oval 31"/>
          <p:cNvSpPr/>
          <p:nvPr/>
        </p:nvSpPr>
        <p:spPr>
          <a:xfrm>
            <a:off x="14478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Oval 32"/>
          <p:cNvSpPr/>
          <p:nvPr/>
        </p:nvSpPr>
        <p:spPr>
          <a:xfrm>
            <a:off x="17526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Oval 33"/>
          <p:cNvSpPr/>
          <p:nvPr/>
        </p:nvSpPr>
        <p:spPr>
          <a:xfrm>
            <a:off x="16002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Oval 34"/>
          <p:cNvSpPr/>
          <p:nvPr/>
        </p:nvSpPr>
        <p:spPr>
          <a:xfrm>
            <a:off x="16002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Oval 35"/>
          <p:cNvSpPr/>
          <p:nvPr/>
        </p:nvSpPr>
        <p:spPr>
          <a:xfrm>
            <a:off x="19050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Oval 36"/>
          <p:cNvSpPr/>
          <p:nvPr/>
        </p:nvSpPr>
        <p:spPr>
          <a:xfrm>
            <a:off x="16002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Oval 37"/>
          <p:cNvSpPr/>
          <p:nvPr/>
        </p:nvSpPr>
        <p:spPr>
          <a:xfrm>
            <a:off x="53340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Oval 38"/>
          <p:cNvSpPr/>
          <p:nvPr/>
        </p:nvSpPr>
        <p:spPr>
          <a:xfrm>
            <a:off x="56388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Oval 39"/>
          <p:cNvSpPr/>
          <p:nvPr/>
        </p:nvSpPr>
        <p:spPr>
          <a:xfrm>
            <a:off x="54864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Oval 40"/>
          <p:cNvSpPr/>
          <p:nvPr/>
        </p:nvSpPr>
        <p:spPr>
          <a:xfrm>
            <a:off x="54864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/>
          <p:cNvSpPr/>
          <p:nvPr/>
        </p:nvSpPr>
        <p:spPr>
          <a:xfrm>
            <a:off x="57912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Oval 42"/>
          <p:cNvSpPr/>
          <p:nvPr/>
        </p:nvSpPr>
        <p:spPr>
          <a:xfrm>
            <a:off x="54864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Oval 43"/>
          <p:cNvSpPr/>
          <p:nvPr/>
        </p:nvSpPr>
        <p:spPr>
          <a:xfrm>
            <a:off x="54864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/>
          <p:cNvSpPr/>
          <p:nvPr/>
        </p:nvSpPr>
        <p:spPr>
          <a:xfrm>
            <a:off x="57912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val 45"/>
          <p:cNvSpPr/>
          <p:nvPr/>
        </p:nvSpPr>
        <p:spPr>
          <a:xfrm>
            <a:off x="5638800" y="3200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Oval 46"/>
          <p:cNvSpPr/>
          <p:nvPr/>
        </p:nvSpPr>
        <p:spPr>
          <a:xfrm>
            <a:off x="5943600" y="3200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Oval 47"/>
          <p:cNvSpPr/>
          <p:nvPr/>
        </p:nvSpPr>
        <p:spPr>
          <a:xfrm>
            <a:off x="56388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Oval 48"/>
          <p:cNvSpPr/>
          <p:nvPr/>
        </p:nvSpPr>
        <p:spPr>
          <a:xfrm>
            <a:off x="5715000" y="2209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Oval 49"/>
          <p:cNvSpPr/>
          <p:nvPr/>
        </p:nvSpPr>
        <p:spPr>
          <a:xfrm>
            <a:off x="6019800" y="236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Oval 50"/>
          <p:cNvSpPr/>
          <p:nvPr/>
        </p:nvSpPr>
        <p:spPr>
          <a:xfrm>
            <a:off x="5867400" y="2514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Oval 51"/>
          <p:cNvSpPr/>
          <p:nvPr/>
        </p:nvSpPr>
        <p:spPr>
          <a:xfrm>
            <a:off x="5867400" y="2667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Oval 52"/>
          <p:cNvSpPr/>
          <p:nvPr/>
        </p:nvSpPr>
        <p:spPr>
          <a:xfrm>
            <a:off x="6172200" y="2514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Oval 53"/>
          <p:cNvSpPr/>
          <p:nvPr/>
        </p:nvSpPr>
        <p:spPr>
          <a:xfrm>
            <a:off x="5867400" y="236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Oval 54"/>
          <p:cNvSpPr/>
          <p:nvPr/>
        </p:nvSpPr>
        <p:spPr>
          <a:xfrm>
            <a:off x="50292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Oval 55"/>
          <p:cNvSpPr/>
          <p:nvPr/>
        </p:nvSpPr>
        <p:spPr>
          <a:xfrm>
            <a:off x="53340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Oval 56"/>
          <p:cNvSpPr/>
          <p:nvPr/>
        </p:nvSpPr>
        <p:spPr>
          <a:xfrm>
            <a:off x="51816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Oval 57"/>
          <p:cNvSpPr/>
          <p:nvPr/>
        </p:nvSpPr>
        <p:spPr>
          <a:xfrm>
            <a:off x="5181600" y="3200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Oval 58"/>
          <p:cNvSpPr/>
          <p:nvPr/>
        </p:nvSpPr>
        <p:spPr>
          <a:xfrm>
            <a:off x="54864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Oval 59"/>
          <p:cNvSpPr/>
          <p:nvPr/>
        </p:nvSpPr>
        <p:spPr>
          <a:xfrm>
            <a:off x="51816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1" name="Oval 60"/>
          <p:cNvSpPr/>
          <p:nvPr/>
        </p:nvSpPr>
        <p:spPr>
          <a:xfrm>
            <a:off x="5562600" y="2133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2" name="Oval 61"/>
          <p:cNvSpPr/>
          <p:nvPr/>
        </p:nvSpPr>
        <p:spPr>
          <a:xfrm>
            <a:off x="5410200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3" name="Oval 62"/>
          <p:cNvSpPr/>
          <p:nvPr/>
        </p:nvSpPr>
        <p:spPr>
          <a:xfrm>
            <a:off x="5410200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4" name="Oval 63"/>
          <p:cNvSpPr/>
          <p:nvPr/>
        </p:nvSpPr>
        <p:spPr>
          <a:xfrm>
            <a:off x="5715000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Oval 64"/>
          <p:cNvSpPr/>
          <p:nvPr/>
        </p:nvSpPr>
        <p:spPr>
          <a:xfrm>
            <a:off x="5410200" y="2133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Oval 65"/>
          <p:cNvSpPr/>
          <p:nvPr/>
        </p:nvSpPr>
        <p:spPr>
          <a:xfrm>
            <a:off x="5410200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7" name="Oval 66"/>
          <p:cNvSpPr/>
          <p:nvPr/>
        </p:nvSpPr>
        <p:spPr>
          <a:xfrm>
            <a:off x="5715000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Oval 67"/>
          <p:cNvSpPr/>
          <p:nvPr/>
        </p:nvSpPr>
        <p:spPr>
          <a:xfrm>
            <a:off x="55626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9" name="Oval 68"/>
          <p:cNvSpPr/>
          <p:nvPr/>
        </p:nvSpPr>
        <p:spPr>
          <a:xfrm>
            <a:off x="58674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0" name="Oval 69"/>
          <p:cNvSpPr/>
          <p:nvPr/>
        </p:nvSpPr>
        <p:spPr>
          <a:xfrm>
            <a:off x="5562600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1" name="Oval 70"/>
          <p:cNvSpPr/>
          <p:nvPr/>
        </p:nvSpPr>
        <p:spPr>
          <a:xfrm>
            <a:off x="4953000" y="2133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2" name="Oval 71"/>
          <p:cNvSpPr/>
          <p:nvPr/>
        </p:nvSpPr>
        <p:spPr>
          <a:xfrm>
            <a:off x="5257800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3" name="Oval 72"/>
          <p:cNvSpPr/>
          <p:nvPr/>
        </p:nvSpPr>
        <p:spPr>
          <a:xfrm>
            <a:off x="5105400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4" name="Oval 73"/>
          <p:cNvSpPr/>
          <p:nvPr/>
        </p:nvSpPr>
        <p:spPr>
          <a:xfrm>
            <a:off x="51054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5" name="Oval 74"/>
          <p:cNvSpPr/>
          <p:nvPr/>
        </p:nvSpPr>
        <p:spPr>
          <a:xfrm>
            <a:off x="5410200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6" name="Oval 75"/>
          <p:cNvSpPr/>
          <p:nvPr/>
        </p:nvSpPr>
        <p:spPr>
          <a:xfrm>
            <a:off x="5105400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7" name="Picture 8" descr="http://sph.bu.edu/otlt/lamorte/EP713/Web_Pages/BS704_Probability/BellCurv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3733800"/>
            <a:ext cx="2971800" cy="2398668"/>
          </a:xfrm>
          <a:prstGeom prst="rect">
            <a:avLst/>
          </a:prstGeom>
          <a:noFill/>
        </p:spPr>
      </p:pic>
      <p:pic>
        <p:nvPicPr>
          <p:cNvPr id="78" name="Picture 8" descr="http://sph.bu.edu/otlt/lamorte/EP713/Web_Pages/BS704_Probability/BellCurv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6149" y="3733799"/>
            <a:ext cx="2894251" cy="2336075"/>
          </a:xfrm>
          <a:prstGeom prst="rect">
            <a:avLst/>
          </a:prstGeom>
          <a:noFill/>
        </p:spPr>
      </p:pic>
      <p:sp>
        <p:nvSpPr>
          <p:cNvPr id="79" name="Rounded Rectangle 78"/>
          <p:cNvSpPr/>
          <p:nvPr/>
        </p:nvSpPr>
        <p:spPr>
          <a:xfrm>
            <a:off x="914400" y="5867400"/>
            <a:ext cx="5867400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7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3309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2. Normalità delle popolazioni a confronto</a:t>
            </a:r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57200" y="1203811"/>
            <a:ext cx="48329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Operazioni per verificare la normalità</a:t>
            </a:r>
            <a:endParaRPr lang="it-IT" sz="2400" dirty="0"/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533400" y="2134612"/>
            <a:ext cx="7772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 algn="l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400" dirty="0" smtClean="0"/>
              <a:t>Confrontare le caratteristiche dei dati con quelle teoriche della distribuzione normale (es. mediana ≈ media)</a:t>
            </a:r>
          </a:p>
          <a:p>
            <a:pPr marL="457200" indent="-457200" algn="l">
              <a:lnSpc>
                <a:spcPct val="100000"/>
              </a:lnSpc>
              <a:spcBef>
                <a:spcPct val="0"/>
              </a:spcBef>
              <a:buAutoNum type="arabicPeriod"/>
            </a:pPr>
            <a:endParaRPr lang="it-IT" sz="2400" dirty="0" smtClean="0"/>
          </a:p>
          <a:p>
            <a:pPr marL="457200" indent="-457200" algn="l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it-IT" sz="2400" dirty="0" smtClean="0"/>
              <a:t>Analisi grafica (es. istogrammi)</a:t>
            </a:r>
          </a:p>
          <a:p>
            <a:pPr marL="457200" indent="-457200" algn="l">
              <a:lnSpc>
                <a:spcPct val="100000"/>
              </a:lnSpc>
              <a:spcBef>
                <a:spcPct val="0"/>
              </a:spcBef>
              <a:buAutoNum type="arabicPeriod"/>
            </a:pPr>
            <a:endParaRPr lang="it-IT" sz="2400" dirty="0" smtClean="0"/>
          </a:p>
          <a:p>
            <a:pPr marL="457200" indent="-457200">
              <a:spcBef>
                <a:spcPct val="0"/>
              </a:spcBef>
              <a:buFontTx/>
              <a:buAutoNum type="arabicPeriod"/>
            </a:pPr>
            <a:r>
              <a:rPr lang="it-IT" sz="2400" dirty="0" smtClean="0"/>
              <a:t>Eseguire dei test (non considerati durante il corso)</a:t>
            </a:r>
          </a:p>
          <a:p>
            <a:pPr marL="457200" indent="-457200" algn="l">
              <a:lnSpc>
                <a:spcPct val="100000"/>
              </a:lnSpc>
              <a:spcBef>
                <a:spcPct val="0"/>
              </a:spcBef>
            </a:pPr>
            <a:endParaRPr lang="it-IT" sz="2400" dirty="0" smtClean="0"/>
          </a:p>
          <a:p>
            <a:pPr marL="457200" indent="-457200" algn="l">
              <a:lnSpc>
                <a:spcPct val="100000"/>
              </a:lnSpc>
              <a:spcBef>
                <a:spcPct val="0"/>
              </a:spcBef>
            </a:pPr>
            <a:endParaRPr lang="it-IT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328737"/>
            <a:ext cx="3059113" cy="423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8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3309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2. Normalità delle popolazioni a confronto</a:t>
            </a:r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228600" y="1236077"/>
            <a:ext cx="7772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Analisi dell’istogramma</a:t>
            </a:r>
          </a:p>
        </p:txBody>
      </p:sp>
      <p:sp>
        <p:nvSpPr>
          <p:cNvPr id="81" name="Rectangle 80"/>
          <p:cNvSpPr>
            <a:spLocks noChangeArrowheads="1"/>
          </p:cNvSpPr>
          <p:nvPr/>
        </p:nvSpPr>
        <p:spPr bwMode="auto">
          <a:xfrm>
            <a:off x="3124200" y="2150477"/>
            <a:ext cx="432233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- Simmetria (media ≈mediana)</a:t>
            </a:r>
            <a:endParaRPr lang="it-IT" sz="2200" dirty="0"/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3124200" y="2617113"/>
            <a:ext cx="432233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- c. 2/3 dei dati in un intervallo </a:t>
            </a:r>
            <a:r>
              <a:rPr lang="el-GR" sz="2200" dirty="0" smtClean="0"/>
              <a:t>μ±σ</a:t>
            </a:r>
            <a:r>
              <a:rPr lang="it-IT" sz="2200" dirty="0" smtClean="0"/>
              <a:t> </a:t>
            </a:r>
            <a:endParaRPr lang="it-IT" sz="22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5486400"/>
            <a:ext cx="1905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3124200" y="3150513"/>
            <a:ext cx="533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- c. 95% dei dati in un intervallo </a:t>
            </a:r>
            <a:r>
              <a:rPr lang="el-GR" sz="2200" dirty="0" smtClean="0"/>
              <a:t>μ±</a:t>
            </a:r>
            <a:r>
              <a:rPr lang="sv-SE" sz="2200" dirty="0" smtClean="0"/>
              <a:t>2</a:t>
            </a:r>
            <a:r>
              <a:rPr lang="el-GR" sz="2200" dirty="0" smtClean="0"/>
              <a:t>σ</a:t>
            </a:r>
            <a:r>
              <a:rPr lang="it-IT" sz="2200" dirty="0" smtClean="0"/>
              <a:t> </a:t>
            </a:r>
            <a:endParaRPr lang="it-IT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09800"/>
            <a:ext cx="6400800" cy="32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9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4012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3. Omogeneità della varianza</a:t>
            </a:r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228600" y="1519535"/>
            <a:ext cx="8915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Il livello di variabilità delle popolazioni a confronto deve essere simile!</a:t>
            </a:r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1524000" y="2362200"/>
            <a:ext cx="1371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l-GR" sz="2200" dirty="0" smtClean="0"/>
              <a:t>μ</a:t>
            </a:r>
            <a:r>
              <a:rPr lang="sv-SE" sz="2200" dirty="0" smtClean="0"/>
              <a:t>=5 e </a:t>
            </a:r>
            <a:r>
              <a:rPr lang="el-GR" sz="2200" dirty="0" smtClean="0"/>
              <a:t>σ</a:t>
            </a:r>
            <a:r>
              <a:rPr lang="sv-SE" sz="2200" dirty="0" smtClean="0"/>
              <a:t>=2</a:t>
            </a:r>
            <a:r>
              <a:rPr lang="it-IT" sz="2200" dirty="0" smtClean="0"/>
              <a:t> </a:t>
            </a:r>
            <a:endParaRPr lang="it-IT" sz="22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800600" y="2362200"/>
            <a:ext cx="1371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l-GR" sz="2200" dirty="0" smtClean="0"/>
              <a:t>μ</a:t>
            </a:r>
            <a:r>
              <a:rPr lang="sv-SE" sz="2200" dirty="0" smtClean="0"/>
              <a:t>=5 e </a:t>
            </a:r>
            <a:r>
              <a:rPr lang="el-GR" sz="2200" dirty="0" smtClean="0"/>
              <a:t>σ</a:t>
            </a:r>
            <a:r>
              <a:rPr lang="sv-SE" sz="2200" dirty="0" smtClean="0"/>
              <a:t>=1</a:t>
            </a:r>
            <a:r>
              <a:rPr lang="it-IT" sz="2200" dirty="0" smtClean="0"/>
              <a:t> </a:t>
            </a:r>
            <a:endParaRPr lang="it-IT" sz="2200" dirty="0"/>
          </a:p>
        </p:txBody>
      </p:sp>
      <p:sp>
        <p:nvSpPr>
          <p:cNvPr id="14" name="Right Brace 13"/>
          <p:cNvSpPr/>
          <p:nvPr/>
        </p:nvSpPr>
        <p:spPr>
          <a:xfrm rot="5400000">
            <a:off x="2038350" y="4667250"/>
            <a:ext cx="342900" cy="1676400"/>
          </a:xfrm>
          <a:prstGeom prst="rightBrac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15" name="Right Brace 14"/>
          <p:cNvSpPr/>
          <p:nvPr/>
        </p:nvSpPr>
        <p:spPr>
          <a:xfrm rot="5400000">
            <a:off x="5200650" y="5086350"/>
            <a:ext cx="342900" cy="838200"/>
          </a:xfrm>
          <a:prstGeom prst="rightBrac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2011</TotalTime>
  <Words>863</Words>
  <Application>Microsoft Office PowerPoint</Application>
  <PresentationFormat>On-screen Show (4:3)</PresentationFormat>
  <Paragraphs>244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Ekvation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Lorenzo Marini</dc:creator>
  <cp:lastModifiedBy>Lorenzo Marini</cp:lastModifiedBy>
  <cp:revision>191</cp:revision>
  <dcterms:created xsi:type="dcterms:W3CDTF">2006-08-16T00:00:00Z</dcterms:created>
  <dcterms:modified xsi:type="dcterms:W3CDTF">2013-11-04T08:23:47Z</dcterms:modified>
</cp:coreProperties>
</file>