
<file path=[Content_Types].xml><?xml version="1.0" encoding="utf-8"?>
<Types xmlns="http://schemas.openxmlformats.org/package/2006/content-types">
  <Default Extension="jpg" ContentType="image/jpeg"/>
  <Default Extension="emf" ContentType="image/x-emf"/>
  <Default Extension="xls" ContentType="application/vnd.ms-excel"/>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1.bin" ContentType="application/vnd.openxmlformats-officedocument.oleObject"/>
  <Override PartName="/ppt/notesSlides/notesSlide34.xml" ContentType="application/vnd.openxmlformats-officedocument.presentationml.notesSlide+xml"/>
  <Override PartName="/ppt/embeddings/oleObject2.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63.xml" ContentType="application/vnd.openxmlformats-officedocument.presentationml.notesSlide+xml"/>
  <Override PartName="/ppt/notesSlides/notesSlide64.xml" ContentType="application/vnd.openxmlformats-officedocument.presentationml.notesSlide+xml"/>
  <Override PartName="/ppt/embeddings/oleObject5.bin" ContentType="application/vnd.openxmlformats-officedocument.oleObject"/>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embeddings/oleObject6.bin" ContentType="application/vnd.openxmlformats-officedocument.oleObject"/>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embeddings/oleObject7.bin" ContentType="application/vnd.openxmlformats-officedocument.oleObject"/>
  <Override PartName="/ppt/notesSlides/notesSlide115.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116.xml" ContentType="application/vnd.openxmlformats-officedocument.presentationml.notesSlide+xml"/>
  <Override PartName="/ppt/notesSlides/notesSlide117.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118.xml" ContentType="application/vnd.openxmlformats-officedocument.presentationml.notesSlide+xml"/>
  <Override PartName="/ppt/notesSlides/notesSlide119.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120.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121.xml" ContentType="application/vnd.openxmlformats-officedocument.presentationml.notesSlide+xml"/>
  <Override PartName="/ppt/embeddings/oleObject25.bin" ContentType="application/vnd.openxmlformats-officedocument.oleObject"/>
  <Override PartName="/ppt/notesSlides/notesSlide122.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notesSlides/notesSlide123.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124.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notesSlides/notesSlide125.xml" ContentType="application/vnd.openxmlformats-officedocument.presentationml.notesSlide+xml"/>
  <Override PartName="/ppt/notesSlides/notesSlide126.xml" ContentType="application/vnd.openxmlformats-officedocument.presentationml.notesSlide+xml"/>
  <Override PartName="/ppt/embeddings/oleObject39.bin" ContentType="application/vnd.openxmlformats-officedocument.oleObject"/>
  <Override PartName="/ppt/notesSlides/notesSlide127.xml" ContentType="application/vnd.openxmlformats-officedocument.presentationml.notesSlide+xml"/>
  <Override PartName="/ppt/embeddings/oleObject40.bin" ContentType="application/vnd.openxmlformats-officedocument.oleObject"/>
  <Override PartName="/ppt/embeddings/oleObject41.bin" ContentType="application/vnd.openxmlformats-officedocument.oleObject"/>
  <Override PartName="/ppt/notesSlides/notesSlide128.xml" ContentType="application/vnd.openxmlformats-officedocument.presentationml.notesSlide+xml"/>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45" r:id="rId2"/>
  </p:sldMasterIdLst>
  <p:notesMasterIdLst>
    <p:notesMasterId r:id="rId267"/>
  </p:notesMasterIdLst>
  <p:handoutMasterIdLst>
    <p:handoutMasterId r:id="rId268"/>
  </p:handoutMasterIdLst>
  <p:sldIdLst>
    <p:sldId id="665" r:id="rId3"/>
    <p:sldId id="666" r:id="rId4"/>
    <p:sldId id="667" r:id="rId5"/>
    <p:sldId id="668" r:id="rId6"/>
    <p:sldId id="669" r:id="rId7"/>
    <p:sldId id="670" r:id="rId8"/>
    <p:sldId id="671" r:id="rId9"/>
    <p:sldId id="672" r:id="rId10"/>
    <p:sldId id="673" r:id="rId11"/>
    <p:sldId id="674" r:id="rId12"/>
    <p:sldId id="675" r:id="rId13"/>
    <p:sldId id="676" r:id="rId14"/>
    <p:sldId id="677" r:id="rId15"/>
    <p:sldId id="678" r:id="rId16"/>
    <p:sldId id="679" r:id="rId17"/>
    <p:sldId id="680" r:id="rId18"/>
    <p:sldId id="681" r:id="rId19"/>
    <p:sldId id="682" r:id="rId20"/>
    <p:sldId id="683" r:id="rId21"/>
    <p:sldId id="684" r:id="rId22"/>
    <p:sldId id="685" r:id="rId23"/>
    <p:sldId id="686" r:id="rId24"/>
    <p:sldId id="687" r:id="rId25"/>
    <p:sldId id="688" r:id="rId26"/>
    <p:sldId id="689" r:id="rId27"/>
    <p:sldId id="690" r:id="rId28"/>
    <p:sldId id="691" r:id="rId29"/>
    <p:sldId id="692" r:id="rId30"/>
    <p:sldId id="693" r:id="rId31"/>
    <p:sldId id="694" r:id="rId32"/>
    <p:sldId id="696" r:id="rId33"/>
    <p:sldId id="697" r:id="rId34"/>
    <p:sldId id="698" r:id="rId35"/>
    <p:sldId id="699" r:id="rId36"/>
    <p:sldId id="700" r:id="rId37"/>
    <p:sldId id="701" r:id="rId38"/>
    <p:sldId id="702" r:id="rId39"/>
    <p:sldId id="706" r:id="rId40"/>
    <p:sldId id="707" r:id="rId41"/>
    <p:sldId id="709" r:id="rId42"/>
    <p:sldId id="710" r:id="rId43"/>
    <p:sldId id="712" r:id="rId44"/>
    <p:sldId id="713" r:id="rId45"/>
    <p:sldId id="260" r:id="rId46"/>
    <p:sldId id="638" r:id="rId47"/>
    <p:sldId id="261" r:id="rId48"/>
    <p:sldId id="714" r:id="rId49"/>
    <p:sldId id="618" r:id="rId50"/>
    <p:sldId id="619" r:id="rId51"/>
    <p:sldId id="620" r:id="rId52"/>
    <p:sldId id="622" r:id="rId53"/>
    <p:sldId id="623" r:id="rId54"/>
    <p:sldId id="624" r:id="rId55"/>
    <p:sldId id="625" r:id="rId56"/>
    <p:sldId id="537" r:id="rId57"/>
    <p:sldId id="538" r:id="rId58"/>
    <p:sldId id="627" r:id="rId59"/>
    <p:sldId id="628" r:id="rId60"/>
    <p:sldId id="629" r:id="rId61"/>
    <p:sldId id="539" r:id="rId62"/>
    <p:sldId id="540" r:id="rId63"/>
    <p:sldId id="541" r:id="rId64"/>
    <p:sldId id="630" r:id="rId65"/>
    <p:sldId id="542" r:id="rId66"/>
    <p:sldId id="543" r:id="rId67"/>
    <p:sldId id="544" r:id="rId68"/>
    <p:sldId id="545" r:id="rId69"/>
    <p:sldId id="263" r:id="rId70"/>
    <p:sldId id="264" r:id="rId71"/>
    <p:sldId id="265" r:id="rId72"/>
    <p:sldId id="266" r:id="rId73"/>
    <p:sldId id="267" r:id="rId74"/>
    <p:sldId id="268" r:id="rId75"/>
    <p:sldId id="269" r:id="rId76"/>
    <p:sldId id="574" r:id="rId77"/>
    <p:sldId id="577" r:id="rId78"/>
    <p:sldId id="270" r:id="rId79"/>
    <p:sldId id="631" r:id="rId80"/>
    <p:sldId id="632" r:id="rId81"/>
    <p:sldId id="633" r:id="rId82"/>
    <p:sldId id="546" r:id="rId83"/>
    <p:sldId id="547" r:id="rId84"/>
    <p:sldId id="548" r:id="rId85"/>
    <p:sldId id="550" r:id="rId86"/>
    <p:sldId id="549" r:id="rId87"/>
    <p:sldId id="551" r:id="rId88"/>
    <p:sldId id="552" r:id="rId89"/>
    <p:sldId id="553" r:id="rId90"/>
    <p:sldId id="554" r:id="rId91"/>
    <p:sldId id="555" r:id="rId92"/>
    <p:sldId id="715" r:id="rId93"/>
    <p:sldId id="271" r:id="rId94"/>
    <p:sldId id="556" r:id="rId95"/>
    <p:sldId id="557" r:id="rId96"/>
    <p:sldId id="558" r:id="rId97"/>
    <p:sldId id="559" r:id="rId98"/>
    <p:sldId id="560" r:id="rId99"/>
    <p:sldId id="272" r:id="rId100"/>
    <p:sldId id="572" r:id="rId101"/>
    <p:sldId id="561" r:id="rId102"/>
    <p:sldId id="562" r:id="rId103"/>
    <p:sldId id="563" r:id="rId104"/>
    <p:sldId id="564" r:id="rId105"/>
    <p:sldId id="565" r:id="rId106"/>
    <p:sldId id="566" r:id="rId107"/>
    <p:sldId id="567" r:id="rId108"/>
    <p:sldId id="568" r:id="rId109"/>
    <p:sldId id="604" r:id="rId110"/>
    <p:sldId id="569" r:id="rId111"/>
    <p:sldId id="273" r:id="rId112"/>
    <p:sldId id="274" r:id="rId113"/>
    <p:sldId id="605" r:id="rId114"/>
    <p:sldId id="595" r:id="rId115"/>
    <p:sldId id="288" r:id="rId116"/>
    <p:sldId id="606" r:id="rId117"/>
    <p:sldId id="607" r:id="rId118"/>
    <p:sldId id="716" r:id="rId119"/>
    <p:sldId id="313" r:id="rId120"/>
    <p:sldId id="315" r:id="rId121"/>
    <p:sldId id="316" r:id="rId122"/>
    <p:sldId id="317" r:id="rId123"/>
    <p:sldId id="318" r:id="rId124"/>
    <p:sldId id="319" r:id="rId125"/>
    <p:sldId id="320" r:id="rId126"/>
    <p:sldId id="321" r:id="rId127"/>
    <p:sldId id="322" r:id="rId128"/>
    <p:sldId id="323" r:id="rId129"/>
    <p:sldId id="324" r:id="rId130"/>
    <p:sldId id="325" r:id="rId131"/>
    <p:sldId id="594" r:id="rId132"/>
    <p:sldId id="326" r:id="rId133"/>
    <p:sldId id="327" r:id="rId134"/>
    <p:sldId id="328" r:id="rId135"/>
    <p:sldId id="329" r:id="rId136"/>
    <p:sldId id="608" r:id="rId137"/>
    <p:sldId id="609" r:id="rId138"/>
    <p:sldId id="610" r:id="rId139"/>
    <p:sldId id="611" r:id="rId140"/>
    <p:sldId id="612" r:id="rId141"/>
    <p:sldId id="613" r:id="rId142"/>
    <p:sldId id="570" r:id="rId143"/>
    <p:sldId id="571" r:id="rId144"/>
    <p:sldId id="332" r:id="rId145"/>
    <p:sldId id="340" r:id="rId146"/>
    <p:sldId id="341" r:id="rId147"/>
    <p:sldId id="342" r:id="rId148"/>
    <p:sldId id="717" r:id="rId149"/>
    <p:sldId id="343" r:id="rId150"/>
    <p:sldId id="615" r:id="rId151"/>
    <p:sldId id="347" r:id="rId152"/>
    <p:sldId id="592" r:id="rId153"/>
    <p:sldId id="593" r:id="rId154"/>
    <p:sldId id="344" r:id="rId155"/>
    <p:sldId id="634" r:id="rId156"/>
    <p:sldId id="345" r:id="rId157"/>
    <p:sldId id="346" r:id="rId158"/>
    <p:sldId id="348" r:id="rId159"/>
    <p:sldId id="349" r:id="rId160"/>
    <p:sldId id="350" r:id="rId161"/>
    <p:sldId id="579" r:id="rId162"/>
    <p:sldId id="359" r:id="rId163"/>
    <p:sldId id="372" r:id="rId164"/>
    <p:sldId id="581" r:id="rId165"/>
    <p:sldId id="582" r:id="rId166"/>
    <p:sldId id="583" r:id="rId167"/>
    <p:sldId id="584" r:id="rId168"/>
    <p:sldId id="585" r:id="rId169"/>
    <p:sldId id="586" r:id="rId170"/>
    <p:sldId id="587" r:id="rId171"/>
    <p:sldId id="588" r:id="rId172"/>
    <p:sldId id="590" r:id="rId173"/>
    <p:sldId id="591" r:id="rId174"/>
    <p:sldId id="391" r:id="rId175"/>
    <p:sldId id="635" r:id="rId176"/>
    <p:sldId id="636" r:id="rId177"/>
    <p:sldId id="637" r:id="rId178"/>
    <p:sldId id="596" r:id="rId179"/>
    <p:sldId id="600" r:id="rId180"/>
    <p:sldId id="597" r:id="rId181"/>
    <p:sldId id="598" r:id="rId182"/>
    <p:sldId id="599" r:id="rId183"/>
    <p:sldId id="392" r:id="rId184"/>
    <p:sldId id="394" r:id="rId185"/>
    <p:sldId id="404" r:id="rId186"/>
    <p:sldId id="405" r:id="rId187"/>
    <p:sldId id="406" r:id="rId188"/>
    <p:sldId id="417" r:id="rId189"/>
    <p:sldId id="418" r:id="rId190"/>
    <p:sldId id="419" r:id="rId191"/>
    <p:sldId id="407" r:id="rId192"/>
    <p:sldId id="408" r:id="rId193"/>
    <p:sldId id="409" r:id="rId194"/>
    <p:sldId id="410" r:id="rId195"/>
    <p:sldId id="413" r:id="rId196"/>
    <p:sldId id="414" r:id="rId197"/>
    <p:sldId id="415" r:id="rId198"/>
    <p:sldId id="420" r:id="rId199"/>
    <p:sldId id="421" r:id="rId200"/>
    <p:sldId id="422" r:id="rId201"/>
    <p:sldId id="423" r:id="rId202"/>
    <p:sldId id="425" r:id="rId203"/>
    <p:sldId id="426" r:id="rId204"/>
    <p:sldId id="427" r:id="rId205"/>
    <p:sldId id="428" r:id="rId206"/>
    <p:sldId id="429" r:id="rId207"/>
    <p:sldId id="430" r:id="rId208"/>
    <p:sldId id="431" r:id="rId209"/>
    <p:sldId id="432" r:id="rId210"/>
    <p:sldId id="433" r:id="rId211"/>
    <p:sldId id="435" r:id="rId212"/>
    <p:sldId id="436" r:id="rId213"/>
    <p:sldId id="444" r:id="rId214"/>
    <p:sldId id="445" r:id="rId215"/>
    <p:sldId id="446" r:id="rId216"/>
    <p:sldId id="447" r:id="rId217"/>
    <p:sldId id="448" r:id="rId218"/>
    <p:sldId id="449" r:id="rId219"/>
    <p:sldId id="451" r:id="rId220"/>
    <p:sldId id="476" r:id="rId221"/>
    <p:sldId id="477" r:id="rId222"/>
    <p:sldId id="639" r:id="rId223"/>
    <p:sldId id="663" r:id="rId224"/>
    <p:sldId id="664" r:id="rId225"/>
    <p:sldId id="718" r:id="rId226"/>
    <p:sldId id="601" r:id="rId227"/>
    <p:sldId id="602" r:id="rId228"/>
    <p:sldId id="603" r:id="rId229"/>
    <p:sldId id="480" r:id="rId230"/>
    <p:sldId id="481" r:id="rId231"/>
    <p:sldId id="482" r:id="rId232"/>
    <p:sldId id="484" r:id="rId233"/>
    <p:sldId id="485" r:id="rId234"/>
    <p:sldId id="486" r:id="rId235"/>
    <p:sldId id="578" r:id="rId236"/>
    <p:sldId id="487" r:id="rId237"/>
    <p:sldId id="488" r:id="rId238"/>
    <p:sldId id="489" r:id="rId239"/>
    <p:sldId id="490" r:id="rId240"/>
    <p:sldId id="491" r:id="rId241"/>
    <p:sldId id="492" r:id="rId242"/>
    <p:sldId id="493" r:id="rId243"/>
    <p:sldId id="494" r:id="rId244"/>
    <p:sldId id="496" r:id="rId245"/>
    <p:sldId id="501" r:id="rId246"/>
    <p:sldId id="503" r:id="rId247"/>
    <p:sldId id="504" r:id="rId248"/>
    <p:sldId id="505" r:id="rId249"/>
    <p:sldId id="506" r:id="rId250"/>
    <p:sldId id="641" r:id="rId251"/>
    <p:sldId id="643" r:id="rId252"/>
    <p:sldId id="644" r:id="rId253"/>
    <p:sldId id="499" r:id="rId254"/>
    <p:sldId id="645" r:id="rId255"/>
    <p:sldId id="659" r:id="rId256"/>
    <p:sldId id="662" r:id="rId257"/>
    <p:sldId id="510" r:id="rId258"/>
    <p:sldId id="511" r:id="rId259"/>
    <p:sldId id="513" r:id="rId260"/>
    <p:sldId id="514" r:id="rId261"/>
    <p:sldId id="515" r:id="rId262"/>
    <p:sldId id="525" r:id="rId263"/>
    <p:sldId id="530" r:id="rId264"/>
    <p:sldId id="534" r:id="rId265"/>
    <p:sldId id="616" r:id="rId266"/>
  </p:sldIdLst>
  <p:sldSz cx="9144000" cy="6858000" type="screen4x3"/>
  <p:notesSz cx="7099300" cy="102346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2001A"/>
    <a:srgbClr val="000000"/>
    <a:srgbClr val="EE7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86410" autoAdjust="0"/>
  </p:normalViewPr>
  <p:slideViewPr>
    <p:cSldViewPr>
      <p:cViewPr varScale="1">
        <p:scale>
          <a:sx n="82" d="100"/>
          <a:sy n="82" d="100"/>
        </p:scale>
        <p:origin x="-392" y="-104"/>
      </p:cViewPr>
      <p:guideLst>
        <p:guide orient="horz" pos="2160"/>
        <p:guide pos="2880"/>
      </p:guideLst>
    </p:cSldViewPr>
  </p:slideViewPr>
  <p:outlineViewPr>
    <p:cViewPr>
      <p:scale>
        <a:sx n="33" d="100"/>
        <a:sy n="33" d="100"/>
      </p:scale>
      <p:origin x="0" y="-49404"/>
    </p:cViewPr>
    <p:sldLst>
      <p:sld r:id="rId1" collapse="1"/>
      <p:sld r:id="rId2" collapse="1"/>
    </p:sldLst>
  </p:outlineViewPr>
  <p:notesTextViewPr>
    <p:cViewPr>
      <p:scale>
        <a:sx n="100" d="100"/>
        <a:sy n="100" d="100"/>
      </p:scale>
      <p:origin x="0" y="0"/>
    </p:cViewPr>
  </p:notesTextViewPr>
  <p:sorterViewPr>
    <p:cViewPr varScale="1">
      <p:scale>
        <a:sx n="100" d="100"/>
        <a:sy n="100" d="100"/>
      </p:scale>
      <p:origin x="0" y="-7332"/>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260" Type="http://schemas.openxmlformats.org/officeDocument/2006/relationships/slide" Target="slides/slide258.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61" Type="http://schemas.openxmlformats.org/officeDocument/2006/relationships/slide" Target="slides/slide259.xml"/><Relationship Id="rId262" Type="http://schemas.openxmlformats.org/officeDocument/2006/relationships/slide" Target="slides/slide260.xml"/><Relationship Id="rId263" Type="http://schemas.openxmlformats.org/officeDocument/2006/relationships/slide" Target="slides/slide261.xml"/><Relationship Id="rId264" Type="http://schemas.openxmlformats.org/officeDocument/2006/relationships/slide" Target="slides/slide262.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200" Type="http://schemas.openxmlformats.org/officeDocument/2006/relationships/slide" Target="slides/slide198.xml"/><Relationship Id="rId201" Type="http://schemas.openxmlformats.org/officeDocument/2006/relationships/slide" Target="slides/slide199.xml"/><Relationship Id="rId202" Type="http://schemas.openxmlformats.org/officeDocument/2006/relationships/slide" Target="slides/slide200.xml"/><Relationship Id="rId203" Type="http://schemas.openxmlformats.org/officeDocument/2006/relationships/slide" Target="slides/slide201.xml"/><Relationship Id="rId204" Type="http://schemas.openxmlformats.org/officeDocument/2006/relationships/slide" Target="slides/slide202.xml"/><Relationship Id="rId205" Type="http://schemas.openxmlformats.org/officeDocument/2006/relationships/slide" Target="slides/slide203.xml"/><Relationship Id="rId206" Type="http://schemas.openxmlformats.org/officeDocument/2006/relationships/slide" Target="slides/slide204.xml"/><Relationship Id="rId207" Type="http://schemas.openxmlformats.org/officeDocument/2006/relationships/slide" Target="slides/slide205.xml"/><Relationship Id="rId208" Type="http://schemas.openxmlformats.org/officeDocument/2006/relationships/slide" Target="slides/slide206.xml"/><Relationship Id="rId209" Type="http://schemas.openxmlformats.org/officeDocument/2006/relationships/slide" Target="slides/slide207.xml"/><Relationship Id="rId265" Type="http://schemas.openxmlformats.org/officeDocument/2006/relationships/slide" Target="slides/slide263.xml"/><Relationship Id="rId266" Type="http://schemas.openxmlformats.org/officeDocument/2006/relationships/slide" Target="slides/slide264.xml"/><Relationship Id="rId267" Type="http://schemas.openxmlformats.org/officeDocument/2006/relationships/notesMaster" Target="notesMasters/notesMaster1.xml"/><Relationship Id="rId268" Type="http://schemas.openxmlformats.org/officeDocument/2006/relationships/handoutMaster" Target="handoutMasters/handoutMaster1.xml"/><Relationship Id="rId26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80" Type="http://schemas.openxmlformats.org/officeDocument/2006/relationships/slide" Target="slides/slide178.xml"/><Relationship Id="rId181" Type="http://schemas.openxmlformats.org/officeDocument/2006/relationships/slide" Target="slides/slide179.xml"/><Relationship Id="rId182" Type="http://schemas.openxmlformats.org/officeDocument/2006/relationships/slide" Target="slides/slide180.xml"/><Relationship Id="rId183" Type="http://schemas.openxmlformats.org/officeDocument/2006/relationships/slide" Target="slides/slide181.xml"/><Relationship Id="rId184" Type="http://schemas.openxmlformats.org/officeDocument/2006/relationships/slide" Target="slides/slide182.xml"/><Relationship Id="rId185" Type="http://schemas.openxmlformats.org/officeDocument/2006/relationships/slide" Target="slides/slide183.xml"/><Relationship Id="rId186" Type="http://schemas.openxmlformats.org/officeDocument/2006/relationships/slide" Target="slides/slide184.xml"/><Relationship Id="rId187" Type="http://schemas.openxmlformats.org/officeDocument/2006/relationships/slide" Target="slides/slide185.xml"/><Relationship Id="rId188" Type="http://schemas.openxmlformats.org/officeDocument/2006/relationships/slide" Target="slides/slide186.xml"/><Relationship Id="rId189" Type="http://schemas.openxmlformats.org/officeDocument/2006/relationships/slide" Target="slides/slide187.xml"/><Relationship Id="rId270"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271" Type="http://schemas.openxmlformats.org/officeDocument/2006/relationships/viewProps" Target="viewProps.xml"/><Relationship Id="rId272" Type="http://schemas.openxmlformats.org/officeDocument/2006/relationships/theme" Target="theme/theme1.xml"/><Relationship Id="rId273" Type="http://schemas.openxmlformats.org/officeDocument/2006/relationships/tableStyles" Target="tableStyles.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210" Type="http://schemas.openxmlformats.org/officeDocument/2006/relationships/slide" Target="slides/slide208.xml"/><Relationship Id="rId211" Type="http://schemas.openxmlformats.org/officeDocument/2006/relationships/slide" Target="slides/slide209.xml"/><Relationship Id="rId212" Type="http://schemas.openxmlformats.org/officeDocument/2006/relationships/slide" Target="slides/slide210.xml"/><Relationship Id="rId213" Type="http://schemas.openxmlformats.org/officeDocument/2006/relationships/slide" Target="slides/slide211.xml"/><Relationship Id="rId214" Type="http://schemas.openxmlformats.org/officeDocument/2006/relationships/slide" Target="slides/slide212.xml"/><Relationship Id="rId215" Type="http://schemas.openxmlformats.org/officeDocument/2006/relationships/slide" Target="slides/slide213.xml"/><Relationship Id="rId216" Type="http://schemas.openxmlformats.org/officeDocument/2006/relationships/slide" Target="slides/slide214.xml"/><Relationship Id="rId217" Type="http://schemas.openxmlformats.org/officeDocument/2006/relationships/slide" Target="slides/slide215.xml"/><Relationship Id="rId218" Type="http://schemas.openxmlformats.org/officeDocument/2006/relationships/slide" Target="slides/slide216.xml"/><Relationship Id="rId219" Type="http://schemas.openxmlformats.org/officeDocument/2006/relationships/slide" Target="slides/slide21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90" Type="http://schemas.openxmlformats.org/officeDocument/2006/relationships/slide" Target="slides/slide188.xml"/><Relationship Id="rId191" Type="http://schemas.openxmlformats.org/officeDocument/2006/relationships/slide" Target="slides/slide189.xml"/><Relationship Id="rId192" Type="http://schemas.openxmlformats.org/officeDocument/2006/relationships/slide" Target="slides/slide190.xml"/><Relationship Id="rId193" Type="http://schemas.openxmlformats.org/officeDocument/2006/relationships/slide" Target="slides/slide191.xml"/><Relationship Id="rId194" Type="http://schemas.openxmlformats.org/officeDocument/2006/relationships/slide" Target="slides/slide192.xml"/><Relationship Id="rId195" Type="http://schemas.openxmlformats.org/officeDocument/2006/relationships/slide" Target="slides/slide193.xml"/><Relationship Id="rId196" Type="http://schemas.openxmlformats.org/officeDocument/2006/relationships/slide" Target="slides/slide194.xml"/><Relationship Id="rId197" Type="http://schemas.openxmlformats.org/officeDocument/2006/relationships/slide" Target="slides/slide195.xml"/><Relationship Id="rId198" Type="http://schemas.openxmlformats.org/officeDocument/2006/relationships/slide" Target="slides/slide196.xml"/><Relationship Id="rId199" Type="http://schemas.openxmlformats.org/officeDocument/2006/relationships/slide" Target="slides/slide19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220" Type="http://schemas.openxmlformats.org/officeDocument/2006/relationships/slide" Target="slides/slide218.xml"/><Relationship Id="rId221" Type="http://schemas.openxmlformats.org/officeDocument/2006/relationships/slide" Target="slides/slide219.xml"/><Relationship Id="rId222" Type="http://schemas.openxmlformats.org/officeDocument/2006/relationships/slide" Target="slides/slide220.xml"/><Relationship Id="rId223" Type="http://schemas.openxmlformats.org/officeDocument/2006/relationships/slide" Target="slides/slide221.xml"/><Relationship Id="rId224" Type="http://schemas.openxmlformats.org/officeDocument/2006/relationships/slide" Target="slides/slide222.xml"/><Relationship Id="rId225" Type="http://schemas.openxmlformats.org/officeDocument/2006/relationships/slide" Target="slides/slide223.xml"/><Relationship Id="rId226" Type="http://schemas.openxmlformats.org/officeDocument/2006/relationships/slide" Target="slides/slide224.xml"/><Relationship Id="rId227" Type="http://schemas.openxmlformats.org/officeDocument/2006/relationships/slide" Target="slides/slide225.xml"/><Relationship Id="rId228" Type="http://schemas.openxmlformats.org/officeDocument/2006/relationships/slide" Target="slides/slide226.xml"/><Relationship Id="rId229" Type="http://schemas.openxmlformats.org/officeDocument/2006/relationships/slide" Target="slides/slide227.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40" Type="http://schemas.openxmlformats.org/officeDocument/2006/relationships/slide" Target="slides/slide138.xml"/><Relationship Id="rId141" Type="http://schemas.openxmlformats.org/officeDocument/2006/relationships/slide" Target="slides/slide139.xml"/><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230" Type="http://schemas.openxmlformats.org/officeDocument/2006/relationships/slide" Target="slides/slide228.xml"/><Relationship Id="rId231" Type="http://schemas.openxmlformats.org/officeDocument/2006/relationships/slide" Target="slides/slide229.xml"/><Relationship Id="rId232" Type="http://schemas.openxmlformats.org/officeDocument/2006/relationships/slide" Target="slides/slide230.xml"/><Relationship Id="rId233" Type="http://schemas.openxmlformats.org/officeDocument/2006/relationships/slide" Target="slides/slide231.xml"/><Relationship Id="rId234" Type="http://schemas.openxmlformats.org/officeDocument/2006/relationships/slide" Target="slides/slide232.xml"/><Relationship Id="rId235" Type="http://schemas.openxmlformats.org/officeDocument/2006/relationships/slide" Target="slides/slide233.xml"/><Relationship Id="rId236" Type="http://schemas.openxmlformats.org/officeDocument/2006/relationships/slide" Target="slides/slide234.xml"/><Relationship Id="rId237" Type="http://schemas.openxmlformats.org/officeDocument/2006/relationships/slide" Target="slides/slide235.xml"/><Relationship Id="rId238" Type="http://schemas.openxmlformats.org/officeDocument/2006/relationships/slide" Target="slides/slide236.xml"/><Relationship Id="rId239" Type="http://schemas.openxmlformats.org/officeDocument/2006/relationships/slide" Target="slides/slide2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240" Type="http://schemas.openxmlformats.org/officeDocument/2006/relationships/slide" Target="slides/slide238.xml"/><Relationship Id="rId241" Type="http://schemas.openxmlformats.org/officeDocument/2006/relationships/slide" Target="slides/slide239.xml"/><Relationship Id="rId242" Type="http://schemas.openxmlformats.org/officeDocument/2006/relationships/slide" Target="slides/slide240.xml"/><Relationship Id="rId243" Type="http://schemas.openxmlformats.org/officeDocument/2006/relationships/slide" Target="slides/slide241.xml"/><Relationship Id="rId244" Type="http://schemas.openxmlformats.org/officeDocument/2006/relationships/slide" Target="slides/slide242.xml"/><Relationship Id="rId245" Type="http://schemas.openxmlformats.org/officeDocument/2006/relationships/slide" Target="slides/slide243.xml"/><Relationship Id="rId246" Type="http://schemas.openxmlformats.org/officeDocument/2006/relationships/slide" Target="slides/slide244.xml"/><Relationship Id="rId247" Type="http://schemas.openxmlformats.org/officeDocument/2006/relationships/slide" Target="slides/slide245.xml"/><Relationship Id="rId248" Type="http://schemas.openxmlformats.org/officeDocument/2006/relationships/slide" Target="slides/slide246.xml"/><Relationship Id="rId249" Type="http://schemas.openxmlformats.org/officeDocument/2006/relationships/slide" Target="slides/slide2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250" Type="http://schemas.openxmlformats.org/officeDocument/2006/relationships/slide" Target="slides/slide248.xml"/><Relationship Id="rId251" Type="http://schemas.openxmlformats.org/officeDocument/2006/relationships/slide" Target="slides/slide249.xml"/><Relationship Id="rId252" Type="http://schemas.openxmlformats.org/officeDocument/2006/relationships/slide" Target="slides/slide250.xml"/><Relationship Id="rId253" Type="http://schemas.openxmlformats.org/officeDocument/2006/relationships/slide" Target="slides/slide251.xml"/><Relationship Id="rId254" Type="http://schemas.openxmlformats.org/officeDocument/2006/relationships/slide" Target="slides/slide252.xml"/><Relationship Id="rId255" Type="http://schemas.openxmlformats.org/officeDocument/2006/relationships/slide" Target="slides/slide253.xml"/><Relationship Id="rId256" Type="http://schemas.openxmlformats.org/officeDocument/2006/relationships/slide" Target="slides/slide254.xml"/><Relationship Id="rId257" Type="http://schemas.openxmlformats.org/officeDocument/2006/relationships/slide" Target="slides/slide255.xml"/><Relationship Id="rId258" Type="http://schemas.openxmlformats.org/officeDocument/2006/relationships/slide" Target="slides/slide256.xml"/><Relationship Id="rId259" Type="http://schemas.openxmlformats.org/officeDocument/2006/relationships/slide" Target="slides/slide257.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s>
</file>

<file path=ppt/_rels/viewProps.xml.rels><?xml version="1.0" encoding="UTF-8" standalone="yes"?>
<Relationships xmlns="http://schemas.openxmlformats.org/package/2006/relationships"><Relationship Id="rId1" Type="http://schemas.openxmlformats.org/officeDocument/2006/relationships/slide" Target="slides/slide187.xml"/><Relationship Id="rId2" Type="http://schemas.openxmlformats.org/officeDocument/2006/relationships/slide" Target="slides/slide189.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AFE635-1242-48AB-B75D-02F5FC98BBE3}" type="doc">
      <dgm:prSet loTypeId="urn:microsoft.com/office/officeart/2005/8/layout/hierarchy4" loCatId="hierarchy" qsTypeId="urn:microsoft.com/office/officeart/2005/8/quickstyle/simple1" qsCatId="simple" csTypeId="urn:microsoft.com/office/officeart/2005/8/colors/accent2_3" csCatId="accent2" phldr="1"/>
      <dgm:spPr/>
      <dgm:t>
        <a:bodyPr/>
        <a:lstStyle/>
        <a:p>
          <a:endParaRPr lang="en-US"/>
        </a:p>
      </dgm:t>
    </dgm:pt>
    <dgm:pt modelId="{84A329AF-A1C1-420D-B981-D3E51DA1B073}">
      <dgm:prSet phldrT="[Tekst]" custT="1"/>
      <dgm:spPr>
        <a:solidFill>
          <a:schemeClr val="bg1">
            <a:lumMod val="65000"/>
            <a:alpha val="76000"/>
          </a:schemeClr>
        </a:solidFill>
        <a:ln w="12700">
          <a:solidFill>
            <a:schemeClr val="tx1"/>
          </a:solidFill>
        </a:ln>
      </dgm:spPr>
      <dgm:t>
        <a:bodyPr/>
        <a:lstStyle/>
        <a:p>
          <a:r>
            <a:rPr lang="en-US" sz="3200" b="1" dirty="0" smtClean="0"/>
            <a:t>KUHN GROUP</a:t>
          </a:r>
        </a:p>
      </dgm:t>
    </dgm:pt>
    <dgm:pt modelId="{90E2CCA8-3341-48CF-B184-B34D38F949D3}" type="parTrans" cxnId="{CF7E20A4-920F-4D5C-8829-777569BF6679}">
      <dgm:prSet/>
      <dgm:spPr/>
      <dgm:t>
        <a:bodyPr/>
        <a:lstStyle/>
        <a:p>
          <a:endParaRPr lang="en-US"/>
        </a:p>
      </dgm:t>
    </dgm:pt>
    <dgm:pt modelId="{93DC3E74-F1A5-42E0-B4C4-F3F699E0C90E}" type="sibTrans" cxnId="{CF7E20A4-920F-4D5C-8829-777569BF6679}">
      <dgm:prSet/>
      <dgm:spPr/>
      <dgm:t>
        <a:bodyPr/>
        <a:lstStyle/>
        <a:p>
          <a:endParaRPr lang="en-US"/>
        </a:p>
      </dgm:t>
    </dgm:pt>
    <dgm:pt modelId="{6367D616-C774-4920-8398-B843D74F90F6}">
      <dgm:prSet phldrT="[Tekst]" custT="1"/>
      <dgm:spPr>
        <a:solidFill>
          <a:schemeClr val="bg1">
            <a:lumMod val="65000"/>
            <a:alpha val="76000"/>
          </a:schemeClr>
        </a:solidFill>
        <a:ln w="12700">
          <a:solidFill>
            <a:schemeClr val="tx1"/>
          </a:solidFill>
        </a:ln>
      </dgm:spPr>
      <dgm:t>
        <a:bodyPr vert="horz"/>
        <a:lstStyle/>
        <a:p>
          <a:r>
            <a:rPr lang="en-US" sz="1600" dirty="0" smtClean="0"/>
            <a:t>Kuhn SA</a:t>
          </a:r>
        </a:p>
        <a:p>
          <a:endParaRPr lang="en-US" sz="1600" dirty="0" smtClean="0"/>
        </a:p>
        <a:p>
          <a:r>
            <a:rPr lang="en-US" sz="1600" dirty="0" smtClean="0"/>
            <a:t>Kuhn MGM</a:t>
          </a:r>
        </a:p>
        <a:p>
          <a:endParaRPr lang="en-US" sz="1600" dirty="0" smtClean="0"/>
        </a:p>
        <a:p>
          <a:r>
            <a:rPr lang="en-US" sz="1600" dirty="0" smtClean="0"/>
            <a:t>Kuhn Parts</a:t>
          </a:r>
          <a:endParaRPr lang="en-US" sz="1400" dirty="0" smtClean="0"/>
        </a:p>
        <a:p>
          <a:endParaRPr lang="en-US" sz="1400" dirty="0" smtClean="0"/>
        </a:p>
        <a:p>
          <a:r>
            <a:rPr lang="en-US" sz="1000" dirty="0" err="1" smtClean="0"/>
            <a:t>Saverne</a:t>
          </a:r>
          <a:r>
            <a:rPr lang="en-US" sz="1400" dirty="0" smtClean="0"/>
            <a:t> </a:t>
          </a:r>
        </a:p>
        <a:p>
          <a:endParaRPr lang="en-US" sz="1400" dirty="0" smtClean="0"/>
        </a:p>
        <a:p>
          <a:r>
            <a:rPr lang="en-US" sz="1400" dirty="0" smtClean="0"/>
            <a:t>France</a:t>
          </a:r>
          <a:endParaRPr lang="en-US" sz="1400" dirty="0"/>
        </a:p>
      </dgm:t>
    </dgm:pt>
    <dgm:pt modelId="{2F379A72-ED1C-4635-B678-071CA0B5A74A}" type="parTrans" cxnId="{D18E61B6-1D99-4E39-81E7-046FDAEA36F4}">
      <dgm:prSet/>
      <dgm:spPr/>
      <dgm:t>
        <a:bodyPr/>
        <a:lstStyle/>
        <a:p>
          <a:endParaRPr lang="en-US"/>
        </a:p>
      </dgm:t>
    </dgm:pt>
    <dgm:pt modelId="{21FCEFB1-BA50-424A-BFF9-8C35C859D5F6}" type="sibTrans" cxnId="{D18E61B6-1D99-4E39-81E7-046FDAEA36F4}">
      <dgm:prSet/>
      <dgm:spPr/>
      <dgm:t>
        <a:bodyPr/>
        <a:lstStyle/>
        <a:p>
          <a:endParaRPr lang="en-US"/>
        </a:p>
      </dgm:t>
    </dgm:pt>
    <dgm:pt modelId="{B3562FA3-245B-4D60-87FB-2F8E7136C1CE}">
      <dgm:prSet phldrT="[Tekst]" custT="1"/>
      <dgm:spPr>
        <a:solidFill>
          <a:schemeClr val="bg1">
            <a:lumMod val="65000"/>
            <a:alpha val="76000"/>
          </a:schemeClr>
        </a:solidFill>
        <a:ln w="12700">
          <a:solidFill>
            <a:schemeClr val="tx1"/>
          </a:solidFill>
        </a:ln>
      </dgm:spPr>
      <dgm:t>
        <a:bodyPr vert="horz"/>
        <a:lstStyle/>
        <a:p>
          <a:r>
            <a:rPr lang="en-US" sz="1600" dirty="0" smtClean="0"/>
            <a:t>Kuhn Krause</a:t>
          </a:r>
        </a:p>
        <a:p>
          <a:endParaRPr lang="en-US" sz="1000" dirty="0" smtClean="0"/>
        </a:p>
        <a:p>
          <a:endParaRPr lang="en-US" sz="1000" dirty="0" smtClean="0"/>
        </a:p>
        <a:p>
          <a:r>
            <a:rPr lang="en-US" sz="1000" dirty="0" smtClean="0"/>
            <a:t>Hutchinson </a:t>
          </a:r>
        </a:p>
        <a:p>
          <a:endParaRPr lang="en-US" sz="1000" dirty="0" smtClean="0"/>
        </a:p>
        <a:p>
          <a:r>
            <a:rPr lang="en-US" sz="1400" dirty="0" smtClean="0"/>
            <a:t>USA</a:t>
          </a:r>
          <a:endParaRPr lang="en-US" sz="1400" dirty="0"/>
        </a:p>
      </dgm:t>
    </dgm:pt>
    <dgm:pt modelId="{E6339902-F5D9-4C79-9E47-F3E6E57B5485}" type="parTrans" cxnId="{DB0CAECC-13AE-495C-B265-94A485B411FF}">
      <dgm:prSet/>
      <dgm:spPr/>
      <dgm:t>
        <a:bodyPr/>
        <a:lstStyle/>
        <a:p>
          <a:endParaRPr lang="en-US"/>
        </a:p>
      </dgm:t>
    </dgm:pt>
    <dgm:pt modelId="{FE8B42B0-DC42-4423-8FA6-006ACCF9A772}" type="sibTrans" cxnId="{DB0CAECC-13AE-495C-B265-94A485B411FF}">
      <dgm:prSet/>
      <dgm:spPr/>
      <dgm:t>
        <a:bodyPr/>
        <a:lstStyle/>
        <a:p>
          <a:endParaRPr lang="en-US"/>
        </a:p>
      </dgm:t>
    </dgm:pt>
    <dgm:pt modelId="{45F89C49-D7E5-4443-BC3A-D72C14EFE172}">
      <dgm:prSet phldrT="[Tekst]" custT="1"/>
      <dgm:spPr>
        <a:solidFill>
          <a:schemeClr val="bg1">
            <a:lumMod val="65000"/>
            <a:alpha val="76000"/>
          </a:schemeClr>
        </a:solidFill>
        <a:ln w="12700">
          <a:solidFill>
            <a:schemeClr val="tx1"/>
          </a:solidFill>
        </a:ln>
      </dgm:spPr>
      <dgm:t>
        <a:bodyPr vert="horz"/>
        <a:lstStyle/>
        <a:p>
          <a:r>
            <a:rPr lang="en-US" sz="1600" dirty="0" smtClean="0"/>
            <a:t>Kuhn-</a:t>
          </a:r>
          <a:r>
            <a:rPr lang="en-US" sz="1600" dirty="0" err="1" smtClean="0"/>
            <a:t>Audureau</a:t>
          </a:r>
          <a:endParaRPr lang="en-US" sz="1600" dirty="0" smtClean="0"/>
        </a:p>
        <a:p>
          <a:endParaRPr lang="en-US" sz="1000" dirty="0" smtClean="0"/>
        </a:p>
        <a:p>
          <a:r>
            <a:rPr lang="en-US" sz="1000" dirty="0" smtClean="0"/>
            <a:t>La </a:t>
          </a:r>
          <a:r>
            <a:rPr lang="en-US" sz="1000" dirty="0" err="1" smtClean="0"/>
            <a:t>Copechagnière</a:t>
          </a:r>
          <a:endParaRPr lang="en-US" sz="1000" dirty="0" smtClean="0"/>
        </a:p>
        <a:p>
          <a:endParaRPr lang="en-US" sz="1000" dirty="0" smtClean="0"/>
        </a:p>
        <a:p>
          <a:r>
            <a:rPr lang="en-US" sz="1400" dirty="0" smtClean="0"/>
            <a:t> France</a:t>
          </a:r>
          <a:endParaRPr lang="en-US" sz="1400" dirty="0"/>
        </a:p>
      </dgm:t>
    </dgm:pt>
    <dgm:pt modelId="{87BCD4C4-D097-4F6C-BF71-9BF99EF8F37B}" type="parTrans" cxnId="{63A38201-8CB7-404C-92CE-B92B0E96F4F8}">
      <dgm:prSet/>
      <dgm:spPr/>
      <dgm:t>
        <a:bodyPr/>
        <a:lstStyle/>
        <a:p>
          <a:endParaRPr lang="en-US"/>
        </a:p>
      </dgm:t>
    </dgm:pt>
    <dgm:pt modelId="{77E50916-718B-4756-BAF1-40136BBB26A2}" type="sibTrans" cxnId="{63A38201-8CB7-404C-92CE-B92B0E96F4F8}">
      <dgm:prSet/>
      <dgm:spPr/>
      <dgm:t>
        <a:bodyPr/>
        <a:lstStyle/>
        <a:p>
          <a:endParaRPr lang="en-US"/>
        </a:p>
      </dgm:t>
    </dgm:pt>
    <dgm:pt modelId="{12CAD5D0-85F2-4D32-90A2-A333E0B6AAFE}">
      <dgm:prSet phldrT="[Tekst]" custT="1"/>
      <dgm:spPr>
        <a:solidFill>
          <a:schemeClr val="bg1">
            <a:lumMod val="65000"/>
            <a:alpha val="76000"/>
          </a:schemeClr>
        </a:solidFill>
        <a:ln w="12700">
          <a:solidFill>
            <a:schemeClr val="tx1"/>
          </a:solidFill>
        </a:ln>
      </dgm:spPr>
      <dgm:t>
        <a:bodyPr vert="horz"/>
        <a:lstStyle/>
        <a:p>
          <a:r>
            <a:rPr lang="en-US" sz="1600" dirty="0" smtClean="0"/>
            <a:t>Kuhn-Huard</a:t>
          </a:r>
          <a:r>
            <a:rPr lang="en-US" sz="1400" dirty="0" smtClean="0"/>
            <a:t> </a:t>
          </a:r>
        </a:p>
        <a:p>
          <a:endParaRPr lang="en-US" sz="1000" dirty="0" smtClean="0"/>
        </a:p>
        <a:p>
          <a:endParaRPr lang="en-US" sz="1000" dirty="0" smtClean="0"/>
        </a:p>
        <a:p>
          <a:r>
            <a:rPr lang="en-US" sz="1000" dirty="0" smtClean="0"/>
            <a:t>Château-</a:t>
          </a:r>
          <a:r>
            <a:rPr lang="en-US" sz="1000" dirty="0" err="1" smtClean="0"/>
            <a:t>briant</a:t>
          </a:r>
          <a:r>
            <a:rPr lang="en-US" sz="1000" dirty="0" smtClean="0"/>
            <a:t> </a:t>
          </a:r>
        </a:p>
        <a:p>
          <a:endParaRPr lang="en-US" sz="1000" dirty="0" smtClean="0"/>
        </a:p>
        <a:p>
          <a:r>
            <a:rPr lang="en-US" sz="1400" dirty="0" smtClean="0"/>
            <a:t>France</a:t>
          </a:r>
          <a:endParaRPr lang="en-US" sz="1400" dirty="0"/>
        </a:p>
      </dgm:t>
    </dgm:pt>
    <dgm:pt modelId="{EEA8D5B9-1152-43DC-9B1B-FF29C91508A7}" type="parTrans" cxnId="{9305971C-7CB9-4A7D-B791-8FFC13316726}">
      <dgm:prSet/>
      <dgm:spPr/>
      <dgm:t>
        <a:bodyPr/>
        <a:lstStyle/>
        <a:p>
          <a:endParaRPr lang="en-US"/>
        </a:p>
      </dgm:t>
    </dgm:pt>
    <dgm:pt modelId="{B91D4BFD-D8BC-4C4B-9794-AB494D613671}" type="sibTrans" cxnId="{9305971C-7CB9-4A7D-B791-8FFC13316726}">
      <dgm:prSet/>
      <dgm:spPr/>
      <dgm:t>
        <a:bodyPr/>
        <a:lstStyle/>
        <a:p>
          <a:endParaRPr lang="en-US"/>
        </a:p>
      </dgm:t>
    </dgm:pt>
    <dgm:pt modelId="{3FD8968B-B4BC-4B24-9398-32FA312E920B}">
      <dgm:prSet phldrT="[Tekst]" custT="1"/>
      <dgm:spPr>
        <a:solidFill>
          <a:schemeClr val="bg1">
            <a:lumMod val="65000"/>
            <a:alpha val="76000"/>
          </a:schemeClr>
        </a:solidFill>
        <a:ln w="12700">
          <a:solidFill>
            <a:schemeClr val="tx1"/>
          </a:solidFill>
        </a:ln>
      </dgm:spPr>
      <dgm:t>
        <a:bodyPr vert="horz"/>
        <a:lstStyle/>
        <a:p>
          <a:r>
            <a:rPr lang="en-US" sz="1600" dirty="0" smtClean="0"/>
            <a:t>Kuhn-</a:t>
          </a:r>
          <a:r>
            <a:rPr lang="en-US" sz="1600" dirty="0" err="1" smtClean="0"/>
            <a:t>Geldrop</a:t>
          </a:r>
          <a:endParaRPr lang="en-US" sz="1000" dirty="0" smtClean="0"/>
        </a:p>
        <a:p>
          <a:endParaRPr lang="en-US" sz="1000" dirty="0" smtClean="0"/>
        </a:p>
        <a:p>
          <a:endParaRPr lang="en-US" sz="1000" dirty="0" smtClean="0"/>
        </a:p>
        <a:p>
          <a:r>
            <a:rPr lang="en-US" sz="1000" dirty="0" err="1" smtClean="0"/>
            <a:t>Geldrop</a:t>
          </a:r>
          <a:endParaRPr lang="en-US" sz="1000" dirty="0" smtClean="0"/>
        </a:p>
        <a:p>
          <a:endParaRPr lang="en-US" sz="1400" dirty="0" smtClean="0"/>
        </a:p>
        <a:p>
          <a:r>
            <a:rPr lang="en-US" sz="1000" dirty="0" smtClean="0"/>
            <a:t>Netherlands</a:t>
          </a:r>
          <a:endParaRPr lang="en-US" sz="1000" dirty="0"/>
        </a:p>
      </dgm:t>
    </dgm:pt>
    <dgm:pt modelId="{B3BCBB2B-0555-4C32-87EC-7C351296AF25}" type="parTrans" cxnId="{7626FD94-F12C-41E7-90B8-9C2ADF4C250B}">
      <dgm:prSet/>
      <dgm:spPr/>
      <dgm:t>
        <a:bodyPr/>
        <a:lstStyle/>
        <a:p>
          <a:endParaRPr lang="en-US"/>
        </a:p>
      </dgm:t>
    </dgm:pt>
    <dgm:pt modelId="{AEB6D6B8-1066-4154-95CD-4DA8FA901DDA}" type="sibTrans" cxnId="{7626FD94-F12C-41E7-90B8-9C2ADF4C250B}">
      <dgm:prSet/>
      <dgm:spPr/>
      <dgm:t>
        <a:bodyPr/>
        <a:lstStyle/>
        <a:p>
          <a:endParaRPr lang="en-US"/>
        </a:p>
      </dgm:t>
    </dgm:pt>
    <dgm:pt modelId="{790773CE-7936-4CDB-9033-D0E4F96D37B0}">
      <dgm:prSet phldrT="[Tekst]" custT="1"/>
      <dgm:spPr>
        <a:solidFill>
          <a:schemeClr val="bg1">
            <a:lumMod val="65000"/>
            <a:alpha val="76000"/>
          </a:schemeClr>
        </a:solidFill>
        <a:ln w="12700">
          <a:solidFill>
            <a:schemeClr val="tx1"/>
          </a:solidFill>
        </a:ln>
      </dgm:spPr>
      <dgm:t>
        <a:bodyPr vert="horz"/>
        <a:lstStyle/>
        <a:p>
          <a:r>
            <a:rPr lang="en-US" sz="1600" dirty="0" smtClean="0"/>
            <a:t>Kuhn-Blanchard</a:t>
          </a:r>
          <a:r>
            <a:rPr lang="en-US" sz="1400" dirty="0" smtClean="0"/>
            <a:t> </a:t>
          </a:r>
        </a:p>
        <a:p>
          <a:endParaRPr lang="en-US" sz="1000" dirty="0" smtClean="0"/>
        </a:p>
        <a:p>
          <a:endParaRPr lang="en-US" sz="1000" dirty="0" smtClean="0"/>
        </a:p>
        <a:p>
          <a:r>
            <a:rPr lang="en-US" sz="1000" dirty="0" err="1" smtClean="0"/>
            <a:t>Chéméré</a:t>
          </a:r>
          <a:r>
            <a:rPr lang="en-US" sz="1000" dirty="0" smtClean="0"/>
            <a:t> </a:t>
          </a:r>
        </a:p>
        <a:p>
          <a:endParaRPr lang="en-US" sz="1000" dirty="0" smtClean="0"/>
        </a:p>
        <a:p>
          <a:r>
            <a:rPr lang="en-US" sz="1400" dirty="0" smtClean="0"/>
            <a:t>France</a:t>
          </a:r>
          <a:endParaRPr lang="en-US" sz="1400" dirty="0"/>
        </a:p>
      </dgm:t>
    </dgm:pt>
    <dgm:pt modelId="{3AFD2070-3FBC-4E23-91A0-FBB5DA66C675}" type="parTrans" cxnId="{BF8B3EA6-D89E-4783-825F-8CBDB56F4485}">
      <dgm:prSet/>
      <dgm:spPr/>
      <dgm:t>
        <a:bodyPr/>
        <a:lstStyle/>
        <a:p>
          <a:endParaRPr lang="fr-FR"/>
        </a:p>
      </dgm:t>
    </dgm:pt>
    <dgm:pt modelId="{5B49937B-ACA9-4BE6-9810-0C7DE0B50EE6}" type="sibTrans" cxnId="{BF8B3EA6-D89E-4783-825F-8CBDB56F4485}">
      <dgm:prSet/>
      <dgm:spPr/>
      <dgm:t>
        <a:bodyPr/>
        <a:lstStyle/>
        <a:p>
          <a:endParaRPr lang="fr-FR"/>
        </a:p>
      </dgm:t>
    </dgm:pt>
    <dgm:pt modelId="{E0256E51-829F-4975-B7C0-DC96AC6DB797}">
      <dgm:prSet phldrT="[Tekst]" custT="1"/>
      <dgm:spPr>
        <a:solidFill>
          <a:schemeClr val="bg1">
            <a:lumMod val="65000"/>
            <a:alpha val="76000"/>
          </a:schemeClr>
        </a:solidFill>
        <a:ln w="12700">
          <a:solidFill>
            <a:schemeClr val="tx1"/>
          </a:solidFill>
        </a:ln>
      </dgm:spPr>
      <dgm:t>
        <a:bodyPr vert="horz"/>
        <a:lstStyle/>
        <a:p>
          <a:r>
            <a:rPr lang="en-US" sz="1600" dirty="0" smtClean="0"/>
            <a:t>Kuhn North America</a:t>
          </a:r>
        </a:p>
        <a:p>
          <a:r>
            <a:rPr lang="en-US" sz="1400" dirty="0" smtClean="0"/>
            <a:t> </a:t>
          </a:r>
          <a:endParaRPr lang="en-US" sz="1000" dirty="0" smtClean="0"/>
        </a:p>
        <a:p>
          <a:r>
            <a:rPr lang="en-US" sz="1000" dirty="0" smtClean="0"/>
            <a:t>Brodhead </a:t>
          </a:r>
        </a:p>
        <a:p>
          <a:endParaRPr lang="en-US" sz="1000" dirty="0" smtClean="0"/>
        </a:p>
        <a:p>
          <a:r>
            <a:rPr lang="en-US" sz="1400" dirty="0" smtClean="0"/>
            <a:t>USA</a:t>
          </a:r>
          <a:endParaRPr lang="en-US" sz="1400" dirty="0"/>
        </a:p>
      </dgm:t>
    </dgm:pt>
    <dgm:pt modelId="{775760D3-9BD6-4C3A-866E-65B9681B81D0}" type="parTrans" cxnId="{16F4649B-DC1D-485F-83DB-90FBD76259F4}">
      <dgm:prSet/>
      <dgm:spPr/>
      <dgm:t>
        <a:bodyPr/>
        <a:lstStyle/>
        <a:p>
          <a:endParaRPr lang="fr-FR"/>
        </a:p>
      </dgm:t>
    </dgm:pt>
    <dgm:pt modelId="{F7F09985-F028-4A7C-99BB-A684C41703DE}" type="sibTrans" cxnId="{16F4649B-DC1D-485F-83DB-90FBD76259F4}">
      <dgm:prSet/>
      <dgm:spPr/>
      <dgm:t>
        <a:bodyPr/>
        <a:lstStyle/>
        <a:p>
          <a:endParaRPr lang="fr-FR"/>
        </a:p>
      </dgm:t>
    </dgm:pt>
    <dgm:pt modelId="{4389B3C9-206C-4400-9163-8FC3AA7DEC68}">
      <dgm:prSet custT="1"/>
      <dgm:spPr>
        <a:solidFill>
          <a:schemeClr val="bg1">
            <a:lumMod val="65000"/>
            <a:alpha val="76000"/>
          </a:schemeClr>
        </a:solidFill>
        <a:ln w="12700">
          <a:solidFill>
            <a:schemeClr val="tx1"/>
          </a:solidFill>
        </a:ln>
      </dgm:spPr>
      <dgm:t>
        <a:bodyPr vert="horz"/>
        <a:lstStyle/>
        <a:p>
          <a:r>
            <a:rPr lang="fr-FR" sz="1600" dirty="0" smtClean="0"/>
            <a:t>Kuhn do </a:t>
          </a:r>
          <a:r>
            <a:rPr lang="fr-FR" sz="1600" dirty="0" err="1" smtClean="0"/>
            <a:t>Brasil</a:t>
          </a:r>
          <a:endParaRPr lang="fr-FR" sz="1600" dirty="0" smtClean="0"/>
        </a:p>
        <a:p>
          <a:endParaRPr lang="fr-FR" sz="1000" dirty="0" smtClean="0"/>
        </a:p>
        <a:p>
          <a:endParaRPr lang="fr-FR" sz="1000" dirty="0" smtClean="0"/>
        </a:p>
        <a:p>
          <a:r>
            <a:rPr lang="fr-FR" sz="1000" dirty="0" err="1" smtClean="0"/>
            <a:t>Passo</a:t>
          </a:r>
          <a:r>
            <a:rPr lang="fr-FR" sz="1000" dirty="0" smtClean="0"/>
            <a:t> </a:t>
          </a:r>
          <a:r>
            <a:rPr lang="fr-FR" sz="1000" dirty="0" err="1" smtClean="0"/>
            <a:t>Fundo</a:t>
          </a:r>
          <a:endParaRPr lang="fr-FR" sz="1000" dirty="0" smtClean="0"/>
        </a:p>
        <a:p>
          <a:endParaRPr lang="fr-FR" sz="1000" dirty="0" smtClean="0"/>
        </a:p>
        <a:p>
          <a:r>
            <a:rPr lang="fr-FR" sz="1400" dirty="0" err="1" smtClean="0"/>
            <a:t>Brazil</a:t>
          </a:r>
          <a:endParaRPr lang="fr-FR" sz="1400" dirty="0" smtClean="0"/>
        </a:p>
      </dgm:t>
    </dgm:pt>
    <dgm:pt modelId="{C52F1E0D-BF9A-4CED-BCE3-7CFE89B78558}" type="parTrans" cxnId="{12BDBECB-C9D5-4EC9-AEC5-98F0ED576C04}">
      <dgm:prSet/>
      <dgm:spPr/>
      <dgm:t>
        <a:bodyPr/>
        <a:lstStyle/>
        <a:p>
          <a:endParaRPr lang="fr-FR"/>
        </a:p>
      </dgm:t>
    </dgm:pt>
    <dgm:pt modelId="{AD4BD854-7303-4C0F-A31C-E35F7C4C48F5}" type="sibTrans" cxnId="{12BDBECB-C9D5-4EC9-AEC5-98F0ED576C04}">
      <dgm:prSet/>
      <dgm:spPr/>
      <dgm:t>
        <a:bodyPr/>
        <a:lstStyle/>
        <a:p>
          <a:endParaRPr lang="fr-FR"/>
        </a:p>
      </dgm:t>
    </dgm:pt>
    <dgm:pt modelId="{AD058EF2-FEE2-4BAB-B6D2-442FD211A05B}" type="pres">
      <dgm:prSet presAssocID="{80AFE635-1242-48AB-B75D-02F5FC98BBE3}" presName="Name0" presStyleCnt="0">
        <dgm:presLayoutVars>
          <dgm:chPref val="1"/>
          <dgm:dir/>
          <dgm:animOne val="branch"/>
          <dgm:animLvl val="lvl"/>
          <dgm:resizeHandles/>
        </dgm:presLayoutVars>
      </dgm:prSet>
      <dgm:spPr/>
      <dgm:t>
        <a:bodyPr/>
        <a:lstStyle/>
        <a:p>
          <a:endParaRPr lang="en-US"/>
        </a:p>
      </dgm:t>
    </dgm:pt>
    <dgm:pt modelId="{F3D57141-2D71-4919-80A7-0F5B735670D6}" type="pres">
      <dgm:prSet presAssocID="{84A329AF-A1C1-420D-B981-D3E51DA1B073}" presName="vertOne" presStyleCnt="0"/>
      <dgm:spPr/>
    </dgm:pt>
    <dgm:pt modelId="{76CECA74-2267-4122-AFE4-343F33006EB4}" type="pres">
      <dgm:prSet presAssocID="{84A329AF-A1C1-420D-B981-D3E51DA1B073}" presName="txOne" presStyleLbl="node0" presStyleIdx="0" presStyleCnt="1" custScaleY="25521" custLinFactNeighborX="20" custLinFactNeighborY="73194">
        <dgm:presLayoutVars>
          <dgm:chPref val="3"/>
        </dgm:presLayoutVars>
      </dgm:prSet>
      <dgm:spPr/>
      <dgm:t>
        <a:bodyPr/>
        <a:lstStyle/>
        <a:p>
          <a:endParaRPr lang="fr-FR"/>
        </a:p>
      </dgm:t>
    </dgm:pt>
    <dgm:pt modelId="{E7EF4752-F1D9-43F2-8538-AE24E8C0F0A6}" type="pres">
      <dgm:prSet presAssocID="{84A329AF-A1C1-420D-B981-D3E51DA1B073}" presName="parTransOne" presStyleCnt="0"/>
      <dgm:spPr/>
    </dgm:pt>
    <dgm:pt modelId="{9F47D46B-9FB0-4B9C-B5A1-89DFA7AC5EC3}" type="pres">
      <dgm:prSet presAssocID="{84A329AF-A1C1-420D-B981-D3E51DA1B073}" presName="horzOne" presStyleCnt="0"/>
      <dgm:spPr/>
    </dgm:pt>
    <dgm:pt modelId="{E6165DE4-5BF5-4BB1-A26C-DC6F28712F2D}" type="pres">
      <dgm:prSet presAssocID="{6367D616-C774-4920-8398-B843D74F90F6}" presName="vertTwo" presStyleCnt="0"/>
      <dgm:spPr/>
    </dgm:pt>
    <dgm:pt modelId="{22F7C804-A169-48AB-BA05-98DC4C671DE4}" type="pres">
      <dgm:prSet presAssocID="{6367D616-C774-4920-8398-B843D74F90F6}" presName="txTwo" presStyleLbl="node2" presStyleIdx="0" presStyleCnt="8" custLinFactNeighborX="2855" custLinFactNeighborY="50">
        <dgm:presLayoutVars>
          <dgm:chPref val="3"/>
        </dgm:presLayoutVars>
      </dgm:prSet>
      <dgm:spPr/>
      <dgm:t>
        <a:bodyPr/>
        <a:lstStyle/>
        <a:p>
          <a:endParaRPr lang="fr-FR"/>
        </a:p>
      </dgm:t>
    </dgm:pt>
    <dgm:pt modelId="{3C814729-1EF8-49A7-86AD-AB0166B60CA9}" type="pres">
      <dgm:prSet presAssocID="{6367D616-C774-4920-8398-B843D74F90F6}" presName="horzTwo" presStyleCnt="0"/>
      <dgm:spPr/>
    </dgm:pt>
    <dgm:pt modelId="{1E377F8B-718B-4196-BD53-E099AD40BAE6}" type="pres">
      <dgm:prSet presAssocID="{21FCEFB1-BA50-424A-BFF9-8C35C859D5F6}" presName="sibSpaceTwo" presStyleCnt="0"/>
      <dgm:spPr/>
    </dgm:pt>
    <dgm:pt modelId="{777B3F9C-686D-40CB-B494-810600BE9295}" type="pres">
      <dgm:prSet presAssocID="{12CAD5D0-85F2-4D32-90A2-A333E0B6AAFE}" presName="vertTwo" presStyleCnt="0"/>
      <dgm:spPr/>
    </dgm:pt>
    <dgm:pt modelId="{9588A0B5-8C8E-4A5E-AB50-2DEF0D64049A}" type="pres">
      <dgm:prSet presAssocID="{12CAD5D0-85F2-4D32-90A2-A333E0B6AAFE}" presName="txTwo" presStyleLbl="node2" presStyleIdx="1" presStyleCnt="8" custLinFactNeighborX="1427" custLinFactNeighborY="50">
        <dgm:presLayoutVars>
          <dgm:chPref val="3"/>
        </dgm:presLayoutVars>
      </dgm:prSet>
      <dgm:spPr/>
      <dgm:t>
        <a:bodyPr/>
        <a:lstStyle/>
        <a:p>
          <a:endParaRPr lang="fr-FR"/>
        </a:p>
      </dgm:t>
    </dgm:pt>
    <dgm:pt modelId="{F6FA91B0-D085-4CE9-AB35-0B1BC5DDC58E}" type="pres">
      <dgm:prSet presAssocID="{12CAD5D0-85F2-4D32-90A2-A333E0B6AAFE}" presName="horzTwo" presStyleCnt="0"/>
      <dgm:spPr/>
    </dgm:pt>
    <dgm:pt modelId="{28F3D15A-66F8-4ADA-B0A3-2E269ACAFF76}" type="pres">
      <dgm:prSet presAssocID="{B91D4BFD-D8BC-4C4B-9794-AB494D613671}" presName="sibSpaceTwo" presStyleCnt="0"/>
      <dgm:spPr/>
    </dgm:pt>
    <dgm:pt modelId="{2C67E962-FC3D-46D6-A9CE-5E2DE252481B}" type="pres">
      <dgm:prSet presAssocID="{45F89C49-D7E5-4443-BC3A-D72C14EFE172}" presName="vertTwo" presStyleCnt="0"/>
      <dgm:spPr/>
    </dgm:pt>
    <dgm:pt modelId="{D774C2C2-CC67-4FBD-B465-8B85703FEFAE}" type="pres">
      <dgm:prSet presAssocID="{45F89C49-D7E5-4443-BC3A-D72C14EFE172}" presName="txTwo" presStyleLbl="node2" presStyleIdx="2" presStyleCnt="8" custScaleX="109057" custLinFactNeighborX="1427" custLinFactNeighborY="50">
        <dgm:presLayoutVars>
          <dgm:chPref val="3"/>
        </dgm:presLayoutVars>
      </dgm:prSet>
      <dgm:spPr/>
      <dgm:t>
        <a:bodyPr/>
        <a:lstStyle/>
        <a:p>
          <a:endParaRPr lang="fr-FR"/>
        </a:p>
      </dgm:t>
    </dgm:pt>
    <dgm:pt modelId="{DEFD5268-25D1-4C67-9297-9F87E5E4C464}" type="pres">
      <dgm:prSet presAssocID="{45F89C49-D7E5-4443-BC3A-D72C14EFE172}" presName="horzTwo" presStyleCnt="0"/>
      <dgm:spPr/>
    </dgm:pt>
    <dgm:pt modelId="{2F6552C5-1238-4313-8CB8-380081E823D0}" type="pres">
      <dgm:prSet presAssocID="{77E50916-718B-4756-BAF1-40136BBB26A2}" presName="sibSpaceTwo" presStyleCnt="0"/>
      <dgm:spPr/>
    </dgm:pt>
    <dgm:pt modelId="{3CB1122B-8679-4902-B322-29563CEBBE34}" type="pres">
      <dgm:prSet presAssocID="{790773CE-7936-4CDB-9033-D0E4F96D37B0}" presName="vertTwo" presStyleCnt="0"/>
      <dgm:spPr/>
    </dgm:pt>
    <dgm:pt modelId="{98883872-F6CE-4BBB-8CD7-7EA8A28042EE}" type="pres">
      <dgm:prSet presAssocID="{790773CE-7936-4CDB-9033-D0E4F96D37B0}" presName="txTwo" presStyleLbl="node2" presStyleIdx="3" presStyleCnt="8" custScaleX="113735" custLinFactNeighborX="1427" custLinFactNeighborY="50">
        <dgm:presLayoutVars>
          <dgm:chPref val="3"/>
        </dgm:presLayoutVars>
      </dgm:prSet>
      <dgm:spPr/>
      <dgm:t>
        <a:bodyPr/>
        <a:lstStyle/>
        <a:p>
          <a:endParaRPr lang="fr-FR"/>
        </a:p>
      </dgm:t>
    </dgm:pt>
    <dgm:pt modelId="{BD84A614-3901-4F83-8EFC-CC157DE36670}" type="pres">
      <dgm:prSet presAssocID="{790773CE-7936-4CDB-9033-D0E4F96D37B0}" presName="horzTwo" presStyleCnt="0"/>
      <dgm:spPr/>
    </dgm:pt>
    <dgm:pt modelId="{E0BCE60D-D2BD-4C2E-9FD6-CAED31702144}" type="pres">
      <dgm:prSet presAssocID="{5B49937B-ACA9-4BE6-9810-0C7DE0B50EE6}" presName="sibSpaceTwo" presStyleCnt="0"/>
      <dgm:spPr/>
    </dgm:pt>
    <dgm:pt modelId="{90B4D675-ACEE-4E60-806A-32926334E1EC}" type="pres">
      <dgm:prSet presAssocID="{3FD8968B-B4BC-4B24-9398-32FA312E920B}" presName="vertTwo" presStyleCnt="0"/>
      <dgm:spPr/>
    </dgm:pt>
    <dgm:pt modelId="{3AD9F46A-1757-432C-94BF-F8B65D407584}" type="pres">
      <dgm:prSet presAssocID="{3FD8968B-B4BC-4B24-9398-32FA312E920B}" presName="txTwo" presStyleLbl="node2" presStyleIdx="4" presStyleCnt="8" custLinFactNeighborX="-1" custLinFactNeighborY="50">
        <dgm:presLayoutVars>
          <dgm:chPref val="3"/>
        </dgm:presLayoutVars>
      </dgm:prSet>
      <dgm:spPr/>
      <dgm:t>
        <a:bodyPr/>
        <a:lstStyle/>
        <a:p>
          <a:endParaRPr lang="fr-FR"/>
        </a:p>
      </dgm:t>
    </dgm:pt>
    <dgm:pt modelId="{2F8D3144-263C-4DAC-891F-D5B20BDF8BD2}" type="pres">
      <dgm:prSet presAssocID="{3FD8968B-B4BC-4B24-9398-32FA312E920B}" presName="horzTwo" presStyleCnt="0"/>
      <dgm:spPr/>
    </dgm:pt>
    <dgm:pt modelId="{638B0E9E-E3F7-4ABB-B07F-8991E9903652}" type="pres">
      <dgm:prSet presAssocID="{AEB6D6B8-1066-4154-95CD-4DA8FA901DDA}" presName="sibSpaceTwo" presStyleCnt="0"/>
      <dgm:spPr/>
    </dgm:pt>
    <dgm:pt modelId="{57450899-900F-4B83-9082-018688B6F652}" type="pres">
      <dgm:prSet presAssocID="{E0256E51-829F-4975-B7C0-DC96AC6DB797}" presName="vertTwo" presStyleCnt="0"/>
      <dgm:spPr/>
    </dgm:pt>
    <dgm:pt modelId="{1D5D216D-532A-4F6C-8B6A-634BC06CCE61}" type="pres">
      <dgm:prSet presAssocID="{E0256E51-829F-4975-B7C0-DC96AC6DB797}" presName="txTwo" presStyleLbl="node2" presStyleIdx="5" presStyleCnt="8" custLinFactNeighborX="-2856" custLinFactNeighborY="50">
        <dgm:presLayoutVars>
          <dgm:chPref val="3"/>
        </dgm:presLayoutVars>
      </dgm:prSet>
      <dgm:spPr/>
      <dgm:t>
        <a:bodyPr/>
        <a:lstStyle/>
        <a:p>
          <a:endParaRPr lang="fr-FR"/>
        </a:p>
      </dgm:t>
    </dgm:pt>
    <dgm:pt modelId="{37179171-9F8A-40E7-B54C-9E459308ABA3}" type="pres">
      <dgm:prSet presAssocID="{E0256E51-829F-4975-B7C0-DC96AC6DB797}" presName="horzTwo" presStyleCnt="0"/>
      <dgm:spPr/>
    </dgm:pt>
    <dgm:pt modelId="{278F9AD9-1E77-4C44-9058-BA318B102B49}" type="pres">
      <dgm:prSet presAssocID="{F7F09985-F028-4A7C-99BB-A684C41703DE}" presName="sibSpaceTwo" presStyleCnt="0"/>
      <dgm:spPr/>
    </dgm:pt>
    <dgm:pt modelId="{5752A1F8-AB87-4A9B-9C98-2C93123C718F}" type="pres">
      <dgm:prSet presAssocID="{B3562FA3-245B-4D60-87FB-2F8E7136C1CE}" presName="vertTwo" presStyleCnt="0"/>
      <dgm:spPr/>
    </dgm:pt>
    <dgm:pt modelId="{0F6AFA7C-A59E-49A6-A29E-221047AEF70C}" type="pres">
      <dgm:prSet presAssocID="{B3562FA3-245B-4D60-87FB-2F8E7136C1CE}" presName="txTwo" presStyleLbl="node2" presStyleIdx="6" presStyleCnt="8" custLinFactNeighborX="-4104" custLinFactNeighborY="50">
        <dgm:presLayoutVars>
          <dgm:chPref val="3"/>
        </dgm:presLayoutVars>
      </dgm:prSet>
      <dgm:spPr/>
      <dgm:t>
        <a:bodyPr/>
        <a:lstStyle/>
        <a:p>
          <a:endParaRPr lang="fr-FR"/>
        </a:p>
      </dgm:t>
    </dgm:pt>
    <dgm:pt modelId="{49726473-6A00-471E-99F4-834F3FE0F765}" type="pres">
      <dgm:prSet presAssocID="{B3562FA3-245B-4D60-87FB-2F8E7136C1CE}" presName="horzTwo" presStyleCnt="0"/>
      <dgm:spPr/>
    </dgm:pt>
    <dgm:pt modelId="{28FA3629-DD2D-4C6C-AF9F-E9C6655A3A77}" type="pres">
      <dgm:prSet presAssocID="{FE8B42B0-DC42-4423-8FA6-006ACCF9A772}" presName="sibSpaceTwo" presStyleCnt="0"/>
      <dgm:spPr/>
    </dgm:pt>
    <dgm:pt modelId="{8608BD60-07E5-4A52-90A6-185F024D0297}" type="pres">
      <dgm:prSet presAssocID="{4389B3C9-206C-4400-9163-8FC3AA7DEC68}" presName="vertTwo" presStyleCnt="0"/>
      <dgm:spPr/>
    </dgm:pt>
    <dgm:pt modelId="{7930F91D-5BDD-4D70-B548-3B00A8C0776D}" type="pres">
      <dgm:prSet presAssocID="{4389B3C9-206C-4400-9163-8FC3AA7DEC68}" presName="txTwo" presStyleLbl="node2" presStyleIdx="7" presStyleCnt="8" custScaleX="105592" custLinFactNeighborX="108">
        <dgm:presLayoutVars>
          <dgm:chPref val="3"/>
        </dgm:presLayoutVars>
      </dgm:prSet>
      <dgm:spPr/>
      <dgm:t>
        <a:bodyPr/>
        <a:lstStyle/>
        <a:p>
          <a:endParaRPr lang="fr-FR"/>
        </a:p>
      </dgm:t>
    </dgm:pt>
    <dgm:pt modelId="{E611A1F3-F0AF-4B15-A30D-F90CB7DC98AA}" type="pres">
      <dgm:prSet presAssocID="{4389B3C9-206C-4400-9163-8FC3AA7DEC68}" presName="horzTwo" presStyleCnt="0"/>
      <dgm:spPr/>
    </dgm:pt>
  </dgm:ptLst>
  <dgm:cxnLst>
    <dgm:cxn modelId="{16F4649B-DC1D-485F-83DB-90FBD76259F4}" srcId="{84A329AF-A1C1-420D-B981-D3E51DA1B073}" destId="{E0256E51-829F-4975-B7C0-DC96AC6DB797}" srcOrd="5" destOrd="0" parTransId="{775760D3-9BD6-4C3A-866E-65B9681B81D0}" sibTransId="{F7F09985-F028-4A7C-99BB-A684C41703DE}"/>
    <dgm:cxn modelId="{D18E61B6-1D99-4E39-81E7-046FDAEA36F4}" srcId="{84A329AF-A1C1-420D-B981-D3E51DA1B073}" destId="{6367D616-C774-4920-8398-B843D74F90F6}" srcOrd="0" destOrd="0" parTransId="{2F379A72-ED1C-4635-B678-071CA0B5A74A}" sibTransId="{21FCEFB1-BA50-424A-BFF9-8C35C859D5F6}"/>
    <dgm:cxn modelId="{CF7E20A4-920F-4D5C-8829-777569BF6679}" srcId="{80AFE635-1242-48AB-B75D-02F5FC98BBE3}" destId="{84A329AF-A1C1-420D-B981-D3E51DA1B073}" srcOrd="0" destOrd="0" parTransId="{90E2CCA8-3341-48CF-B184-B34D38F949D3}" sibTransId="{93DC3E74-F1A5-42E0-B4C4-F3F699E0C90E}"/>
    <dgm:cxn modelId="{9305971C-7CB9-4A7D-B791-8FFC13316726}" srcId="{84A329AF-A1C1-420D-B981-D3E51DA1B073}" destId="{12CAD5D0-85F2-4D32-90A2-A333E0B6AAFE}" srcOrd="1" destOrd="0" parTransId="{EEA8D5B9-1152-43DC-9B1B-FF29C91508A7}" sibTransId="{B91D4BFD-D8BC-4C4B-9794-AB494D613671}"/>
    <dgm:cxn modelId="{8BA39B3E-5380-40D2-99E0-B9748D998013}" type="presOf" srcId="{45F89C49-D7E5-4443-BC3A-D72C14EFE172}" destId="{D774C2C2-CC67-4FBD-B465-8B85703FEFAE}" srcOrd="0" destOrd="0" presId="urn:microsoft.com/office/officeart/2005/8/layout/hierarchy4"/>
    <dgm:cxn modelId="{25DE1A3C-0EE6-40B5-9595-C9368AF8CAC8}" type="presOf" srcId="{80AFE635-1242-48AB-B75D-02F5FC98BBE3}" destId="{AD058EF2-FEE2-4BAB-B6D2-442FD211A05B}" srcOrd="0" destOrd="0" presId="urn:microsoft.com/office/officeart/2005/8/layout/hierarchy4"/>
    <dgm:cxn modelId="{2DEC6679-2F0C-4FF0-B156-9AE78A608706}" type="presOf" srcId="{84A329AF-A1C1-420D-B981-D3E51DA1B073}" destId="{76CECA74-2267-4122-AFE4-343F33006EB4}" srcOrd="0" destOrd="0" presId="urn:microsoft.com/office/officeart/2005/8/layout/hierarchy4"/>
    <dgm:cxn modelId="{7626FD94-F12C-41E7-90B8-9C2ADF4C250B}" srcId="{84A329AF-A1C1-420D-B981-D3E51DA1B073}" destId="{3FD8968B-B4BC-4B24-9398-32FA312E920B}" srcOrd="4" destOrd="0" parTransId="{B3BCBB2B-0555-4C32-87EC-7C351296AF25}" sibTransId="{AEB6D6B8-1066-4154-95CD-4DA8FA901DDA}"/>
    <dgm:cxn modelId="{5CDA52AD-137E-49BC-8A73-274CF19A3741}" type="presOf" srcId="{E0256E51-829F-4975-B7C0-DC96AC6DB797}" destId="{1D5D216D-532A-4F6C-8B6A-634BC06CCE61}" srcOrd="0" destOrd="0" presId="urn:microsoft.com/office/officeart/2005/8/layout/hierarchy4"/>
    <dgm:cxn modelId="{EA62911C-86FF-4255-88B6-83C945D99F6B}" type="presOf" srcId="{3FD8968B-B4BC-4B24-9398-32FA312E920B}" destId="{3AD9F46A-1757-432C-94BF-F8B65D407584}" srcOrd="0" destOrd="0" presId="urn:microsoft.com/office/officeart/2005/8/layout/hierarchy4"/>
    <dgm:cxn modelId="{63A38201-8CB7-404C-92CE-B92B0E96F4F8}" srcId="{84A329AF-A1C1-420D-B981-D3E51DA1B073}" destId="{45F89C49-D7E5-4443-BC3A-D72C14EFE172}" srcOrd="2" destOrd="0" parTransId="{87BCD4C4-D097-4F6C-BF71-9BF99EF8F37B}" sibTransId="{77E50916-718B-4756-BAF1-40136BBB26A2}"/>
    <dgm:cxn modelId="{00CA2ABA-426C-44A0-A9B2-732544DD4C24}" type="presOf" srcId="{B3562FA3-245B-4D60-87FB-2F8E7136C1CE}" destId="{0F6AFA7C-A59E-49A6-A29E-221047AEF70C}" srcOrd="0" destOrd="0" presId="urn:microsoft.com/office/officeart/2005/8/layout/hierarchy4"/>
    <dgm:cxn modelId="{7166A359-598F-4B21-A1E8-936B4D087D7D}" type="presOf" srcId="{12CAD5D0-85F2-4D32-90A2-A333E0B6AAFE}" destId="{9588A0B5-8C8E-4A5E-AB50-2DEF0D64049A}" srcOrd="0" destOrd="0" presId="urn:microsoft.com/office/officeart/2005/8/layout/hierarchy4"/>
    <dgm:cxn modelId="{12BDBECB-C9D5-4EC9-AEC5-98F0ED576C04}" srcId="{84A329AF-A1C1-420D-B981-D3E51DA1B073}" destId="{4389B3C9-206C-4400-9163-8FC3AA7DEC68}" srcOrd="7" destOrd="0" parTransId="{C52F1E0D-BF9A-4CED-BCE3-7CFE89B78558}" sibTransId="{AD4BD854-7303-4C0F-A31C-E35F7C4C48F5}"/>
    <dgm:cxn modelId="{DB0CAECC-13AE-495C-B265-94A485B411FF}" srcId="{84A329AF-A1C1-420D-B981-D3E51DA1B073}" destId="{B3562FA3-245B-4D60-87FB-2F8E7136C1CE}" srcOrd="6" destOrd="0" parTransId="{E6339902-F5D9-4C79-9E47-F3E6E57B5485}" sibTransId="{FE8B42B0-DC42-4423-8FA6-006ACCF9A772}"/>
    <dgm:cxn modelId="{C802D36A-A2B6-4B1C-8E9D-6DBDC293C4D5}" type="presOf" srcId="{790773CE-7936-4CDB-9033-D0E4F96D37B0}" destId="{98883872-F6CE-4BBB-8CD7-7EA8A28042EE}" srcOrd="0" destOrd="0" presId="urn:microsoft.com/office/officeart/2005/8/layout/hierarchy4"/>
    <dgm:cxn modelId="{84B50704-9537-4F86-AD14-2EE8B4504795}" type="presOf" srcId="{4389B3C9-206C-4400-9163-8FC3AA7DEC68}" destId="{7930F91D-5BDD-4D70-B548-3B00A8C0776D}" srcOrd="0" destOrd="0" presId="urn:microsoft.com/office/officeart/2005/8/layout/hierarchy4"/>
    <dgm:cxn modelId="{BF8B3EA6-D89E-4783-825F-8CBDB56F4485}" srcId="{84A329AF-A1C1-420D-B981-D3E51DA1B073}" destId="{790773CE-7936-4CDB-9033-D0E4F96D37B0}" srcOrd="3" destOrd="0" parTransId="{3AFD2070-3FBC-4E23-91A0-FBB5DA66C675}" sibTransId="{5B49937B-ACA9-4BE6-9810-0C7DE0B50EE6}"/>
    <dgm:cxn modelId="{36C61530-A6C9-45E3-9AE2-B89867E211AD}" type="presOf" srcId="{6367D616-C774-4920-8398-B843D74F90F6}" destId="{22F7C804-A169-48AB-BA05-98DC4C671DE4}" srcOrd="0" destOrd="0" presId="urn:microsoft.com/office/officeart/2005/8/layout/hierarchy4"/>
    <dgm:cxn modelId="{D78769DE-1C47-43DD-B14B-CD18F0819A22}" type="presParOf" srcId="{AD058EF2-FEE2-4BAB-B6D2-442FD211A05B}" destId="{F3D57141-2D71-4919-80A7-0F5B735670D6}" srcOrd="0" destOrd="0" presId="urn:microsoft.com/office/officeart/2005/8/layout/hierarchy4"/>
    <dgm:cxn modelId="{E37D42A0-FD1A-457B-B0F7-9F0B6B631B80}" type="presParOf" srcId="{F3D57141-2D71-4919-80A7-0F5B735670D6}" destId="{76CECA74-2267-4122-AFE4-343F33006EB4}" srcOrd="0" destOrd="0" presId="urn:microsoft.com/office/officeart/2005/8/layout/hierarchy4"/>
    <dgm:cxn modelId="{FB2F5333-2A7B-49DA-AD85-5E0418BB956B}" type="presParOf" srcId="{F3D57141-2D71-4919-80A7-0F5B735670D6}" destId="{E7EF4752-F1D9-43F2-8538-AE24E8C0F0A6}" srcOrd="1" destOrd="0" presId="urn:microsoft.com/office/officeart/2005/8/layout/hierarchy4"/>
    <dgm:cxn modelId="{1BCF9B4F-C16E-4059-9F7F-C4E3B25BA160}" type="presParOf" srcId="{F3D57141-2D71-4919-80A7-0F5B735670D6}" destId="{9F47D46B-9FB0-4B9C-B5A1-89DFA7AC5EC3}" srcOrd="2" destOrd="0" presId="urn:microsoft.com/office/officeart/2005/8/layout/hierarchy4"/>
    <dgm:cxn modelId="{060A533C-F545-45C9-9460-CCA8D82A9F58}" type="presParOf" srcId="{9F47D46B-9FB0-4B9C-B5A1-89DFA7AC5EC3}" destId="{E6165DE4-5BF5-4BB1-A26C-DC6F28712F2D}" srcOrd="0" destOrd="0" presId="urn:microsoft.com/office/officeart/2005/8/layout/hierarchy4"/>
    <dgm:cxn modelId="{538FDA80-FF4D-4483-949D-0BFAB47F796D}" type="presParOf" srcId="{E6165DE4-5BF5-4BB1-A26C-DC6F28712F2D}" destId="{22F7C804-A169-48AB-BA05-98DC4C671DE4}" srcOrd="0" destOrd="0" presId="urn:microsoft.com/office/officeart/2005/8/layout/hierarchy4"/>
    <dgm:cxn modelId="{98C0153F-F6AF-4CB5-9470-CA553FA2B31F}" type="presParOf" srcId="{E6165DE4-5BF5-4BB1-A26C-DC6F28712F2D}" destId="{3C814729-1EF8-49A7-86AD-AB0166B60CA9}" srcOrd="1" destOrd="0" presId="urn:microsoft.com/office/officeart/2005/8/layout/hierarchy4"/>
    <dgm:cxn modelId="{3D2B03B3-39AB-4792-92B3-83E39D464DB6}" type="presParOf" srcId="{9F47D46B-9FB0-4B9C-B5A1-89DFA7AC5EC3}" destId="{1E377F8B-718B-4196-BD53-E099AD40BAE6}" srcOrd="1" destOrd="0" presId="urn:microsoft.com/office/officeart/2005/8/layout/hierarchy4"/>
    <dgm:cxn modelId="{F222F561-AD0A-46D0-9D78-AF9846E392C0}" type="presParOf" srcId="{9F47D46B-9FB0-4B9C-B5A1-89DFA7AC5EC3}" destId="{777B3F9C-686D-40CB-B494-810600BE9295}" srcOrd="2" destOrd="0" presId="urn:microsoft.com/office/officeart/2005/8/layout/hierarchy4"/>
    <dgm:cxn modelId="{13A95C5B-B224-4287-AEEB-EED827882C68}" type="presParOf" srcId="{777B3F9C-686D-40CB-B494-810600BE9295}" destId="{9588A0B5-8C8E-4A5E-AB50-2DEF0D64049A}" srcOrd="0" destOrd="0" presId="urn:microsoft.com/office/officeart/2005/8/layout/hierarchy4"/>
    <dgm:cxn modelId="{9A77AEE4-86DF-45FF-A099-646707EB252C}" type="presParOf" srcId="{777B3F9C-686D-40CB-B494-810600BE9295}" destId="{F6FA91B0-D085-4CE9-AB35-0B1BC5DDC58E}" srcOrd="1" destOrd="0" presId="urn:microsoft.com/office/officeart/2005/8/layout/hierarchy4"/>
    <dgm:cxn modelId="{FC089FEC-F842-43D9-8D26-8A9A5105F272}" type="presParOf" srcId="{9F47D46B-9FB0-4B9C-B5A1-89DFA7AC5EC3}" destId="{28F3D15A-66F8-4ADA-B0A3-2E269ACAFF76}" srcOrd="3" destOrd="0" presId="urn:microsoft.com/office/officeart/2005/8/layout/hierarchy4"/>
    <dgm:cxn modelId="{EC98D2AB-7F2D-4BF7-94F0-1781BAF879B9}" type="presParOf" srcId="{9F47D46B-9FB0-4B9C-B5A1-89DFA7AC5EC3}" destId="{2C67E962-FC3D-46D6-A9CE-5E2DE252481B}" srcOrd="4" destOrd="0" presId="urn:microsoft.com/office/officeart/2005/8/layout/hierarchy4"/>
    <dgm:cxn modelId="{67081E12-6284-447A-9F7A-5EF67FB2AD4A}" type="presParOf" srcId="{2C67E962-FC3D-46D6-A9CE-5E2DE252481B}" destId="{D774C2C2-CC67-4FBD-B465-8B85703FEFAE}" srcOrd="0" destOrd="0" presId="urn:microsoft.com/office/officeart/2005/8/layout/hierarchy4"/>
    <dgm:cxn modelId="{DFC9DD57-B4BC-4409-AB88-5D2C99D20E5C}" type="presParOf" srcId="{2C67E962-FC3D-46D6-A9CE-5E2DE252481B}" destId="{DEFD5268-25D1-4C67-9297-9F87E5E4C464}" srcOrd="1" destOrd="0" presId="urn:microsoft.com/office/officeart/2005/8/layout/hierarchy4"/>
    <dgm:cxn modelId="{B008AA70-4E91-4492-97A0-D9DD22303D94}" type="presParOf" srcId="{9F47D46B-9FB0-4B9C-B5A1-89DFA7AC5EC3}" destId="{2F6552C5-1238-4313-8CB8-380081E823D0}" srcOrd="5" destOrd="0" presId="urn:microsoft.com/office/officeart/2005/8/layout/hierarchy4"/>
    <dgm:cxn modelId="{D020E98C-7913-46EC-811E-C180B2F803A8}" type="presParOf" srcId="{9F47D46B-9FB0-4B9C-B5A1-89DFA7AC5EC3}" destId="{3CB1122B-8679-4902-B322-29563CEBBE34}" srcOrd="6" destOrd="0" presId="urn:microsoft.com/office/officeart/2005/8/layout/hierarchy4"/>
    <dgm:cxn modelId="{A4CB6957-3569-462F-80A6-D0FFCC04042F}" type="presParOf" srcId="{3CB1122B-8679-4902-B322-29563CEBBE34}" destId="{98883872-F6CE-4BBB-8CD7-7EA8A28042EE}" srcOrd="0" destOrd="0" presId="urn:microsoft.com/office/officeart/2005/8/layout/hierarchy4"/>
    <dgm:cxn modelId="{4AFACDFC-A1C1-498B-BA35-3FC9BFB8341D}" type="presParOf" srcId="{3CB1122B-8679-4902-B322-29563CEBBE34}" destId="{BD84A614-3901-4F83-8EFC-CC157DE36670}" srcOrd="1" destOrd="0" presId="urn:microsoft.com/office/officeart/2005/8/layout/hierarchy4"/>
    <dgm:cxn modelId="{8D9E8B22-B935-4873-8D8B-5CECE5A82246}" type="presParOf" srcId="{9F47D46B-9FB0-4B9C-B5A1-89DFA7AC5EC3}" destId="{E0BCE60D-D2BD-4C2E-9FD6-CAED31702144}" srcOrd="7" destOrd="0" presId="urn:microsoft.com/office/officeart/2005/8/layout/hierarchy4"/>
    <dgm:cxn modelId="{5E33B6DC-A4B6-46A1-83D1-2593227D1E05}" type="presParOf" srcId="{9F47D46B-9FB0-4B9C-B5A1-89DFA7AC5EC3}" destId="{90B4D675-ACEE-4E60-806A-32926334E1EC}" srcOrd="8" destOrd="0" presId="urn:microsoft.com/office/officeart/2005/8/layout/hierarchy4"/>
    <dgm:cxn modelId="{5BE9380B-928E-42D0-BF48-E807F33E83A5}" type="presParOf" srcId="{90B4D675-ACEE-4E60-806A-32926334E1EC}" destId="{3AD9F46A-1757-432C-94BF-F8B65D407584}" srcOrd="0" destOrd="0" presId="urn:microsoft.com/office/officeart/2005/8/layout/hierarchy4"/>
    <dgm:cxn modelId="{343D9D12-FF7E-45FD-97F9-2303F00B16F1}" type="presParOf" srcId="{90B4D675-ACEE-4E60-806A-32926334E1EC}" destId="{2F8D3144-263C-4DAC-891F-D5B20BDF8BD2}" srcOrd="1" destOrd="0" presId="urn:microsoft.com/office/officeart/2005/8/layout/hierarchy4"/>
    <dgm:cxn modelId="{200AB31C-F011-4DAC-AF1E-DF29AD2279A6}" type="presParOf" srcId="{9F47D46B-9FB0-4B9C-B5A1-89DFA7AC5EC3}" destId="{638B0E9E-E3F7-4ABB-B07F-8991E9903652}" srcOrd="9" destOrd="0" presId="urn:microsoft.com/office/officeart/2005/8/layout/hierarchy4"/>
    <dgm:cxn modelId="{BBACD1E9-081C-43AD-B049-D2DFC9E25A66}" type="presParOf" srcId="{9F47D46B-9FB0-4B9C-B5A1-89DFA7AC5EC3}" destId="{57450899-900F-4B83-9082-018688B6F652}" srcOrd="10" destOrd="0" presId="urn:microsoft.com/office/officeart/2005/8/layout/hierarchy4"/>
    <dgm:cxn modelId="{DAF2F0F1-7ED8-4E75-BC77-F34B45844379}" type="presParOf" srcId="{57450899-900F-4B83-9082-018688B6F652}" destId="{1D5D216D-532A-4F6C-8B6A-634BC06CCE61}" srcOrd="0" destOrd="0" presId="urn:microsoft.com/office/officeart/2005/8/layout/hierarchy4"/>
    <dgm:cxn modelId="{15CB6C3F-C8DD-4B03-907F-A7A38A273366}" type="presParOf" srcId="{57450899-900F-4B83-9082-018688B6F652}" destId="{37179171-9F8A-40E7-B54C-9E459308ABA3}" srcOrd="1" destOrd="0" presId="urn:microsoft.com/office/officeart/2005/8/layout/hierarchy4"/>
    <dgm:cxn modelId="{A6FBE115-2E0C-4962-879C-4B0C155816BD}" type="presParOf" srcId="{9F47D46B-9FB0-4B9C-B5A1-89DFA7AC5EC3}" destId="{278F9AD9-1E77-4C44-9058-BA318B102B49}" srcOrd="11" destOrd="0" presId="urn:microsoft.com/office/officeart/2005/8/layout/hierarchy4"/>
    <dgm:cxn modelId="{5BAAEEE6-A4B8-4B19-8B9E-8D96D6861BDE}" type="presParOf" srcId="{9F47D46B-9FB0-4B9C-B5A1-89DFA7AC5EC3}" destId="{5752A1F8-AB87-4A9B-9C98-2C93123C718F}" srcOrd="12" destOrd="0" presId="urn:microsoft.com/office/officeart/2005/8/layout/hierarchy4"/>
    <dgm:cxn modelId="{4EB5B3F5-7866-43BF-8EE8-59ADEB7D45D7}" type="presParOf" srcId="{5752A1F8-AB87-4A9B-9C98-2C93123C718F}" destId="{0F6AFA7C-A59E-49A6-A29E-221047AEF70C}" srcOrd="0" destOrd="0" presId="urn:microsoft.com/office/officeart/2005/8/layout/hierarchy4"/>
    <dgm:cxn modelId="{F8BA4844-08D1-4D5D-ABD6-851A4429481E}" type="presParOf" srcId="{5752A1F8-AB87-4A9B-9C98-2C93123C718F}" destId="{49726473-6A00-471E-99F4-834F3FE0F765}" srcOrd="1" destOrd="0" presId="urn:microsoft.com/office/officeart/2005/8/layout/hierarchy4"/>
    <dgm:cxn modelId="{373E9B07-E637-4FC9-8779-E836A6B85B87}" type="presParOf" srcId="{9F47D46B-9FB0-4B9C-B5A1-89DFA7AC5EC3}" destId="{28FA3629-DD2D-4C6C-AF9F-E9C6655A3A77}" srcOrd="13" destOrd="0" presId="urn:microsoft.com/office/officeart/2005/8/layout/hierarchy4"/>
    <dgm:cxn modelId="{8BE7774E-6798-469B-8A3B-F2D30EE62EAF}" type="presParOf" srcId="{9F47D46B-9FB0-4B9C-B5A1-89DFA7AC5EC3}" destId="{8608BD60-07E5-4A52-90A6-185F024D0297}" srcOrd="14" destOrd="0" presId="urn:microsoft.com/office/officeart/2005/8/layout/hierarchy4"/>
    <dgm:cxn modelId="{F1302251-640C-464C-8B43-F7C6C241076B}" type="presParOf" srcId="{8608BD60-07E5-4A52-90A6-185F024D0297}" destId="{7930F91D-5BDD-4D70-B548-3B00A8C0776D}" srcOrd="0" destOrd="0" presId="urn:microsoft.com/office/officeart/2005/8/layout/hierarchy4"/>
    <dgm:cxn modelId="{887CAD04-7619-4717-8F92-EC48CAB558E2}" type="presParOf" srcId="{8608BD60-07E5-4A52-90A6-185F024D0297}" destId="{E611A1F3-F0AF-4B15-A30D-F90CB7DC98A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ECA74-2267-4122-AFE4-343F33006EB4}">
      <dsp:nvSpPr>
        <dsp:cNvPr id="0" name=""/>
        <dsp:cNvSpPr/>
      </dsp:nvSpPr>
      <dsp:spPr>
        <a:xfrm>
          <a:off x="3534" y="268250"/>
          <a:ext cx="8815603" cy="961020"/>
        </a:xfrm>
        <a:prstGeom prst="roundRect">
          <a:avLst>
            <a:gd name="adj" fmla="val 10000"/>
          </a:avLst>
        </a:prstGeom>
        <a:solidFill>
          <a:schemeClr val="bg1">
            <a:lumMod val="65000"/>
            <a:alpha val="76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KUHN GROUP</a:t>
          </a:r>
        </a:p>
      </dsp:txBody>
      <dsp:txXfrm>
        <a:off x="31681" y="296397"/>
        <a:ext cx="8759309" cy="904726"/>
      </dsp:txXfrm>
    </dsp:sp>
    <dsp:sp modelId="{22F7C804-A169-48AB-BA05-98DC4C671DE4}">
      <dsp:nvSpPr>
        <dsp:cNvPr id="0" name=""/>
        <dsp:cNvSpPr/>
      </dsp:nvSpPr>
      <dsp:spPr>
        <a:xfrm>
          <a:off x="30140" y="1328159"/>
          <a:ext cx="993661" cy="3765605"/>
        </a:xfrm>
        <a:prstGeom prst="roundRect">
          <a:avLst>
            <a:gd name="adj" fmla="val 10000"/>
          </a:avLst>
        </a:prstGeom>
        <a:solidFill>
          <a:schemeClr val="bg1">
            <a:lumMod val="65000"/>
            <a:alpha val="76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Kuhn SA</a:t>
          </a:r>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r>
            <a:rPr lang="en-US" sz="1600" kern="1200" dirty="0" smtClean="0"/>
            <a:t>Kuhn MGM</a:t>
          </a:r>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r>
            <a:rPr lang="en-US" sz="1600" kern="1200" dirty="0" smtClean="0"/>
            <a:t>Kuhn Parts</a:t>
          </a:r>
          <a:endParaRPr lang="en-US" sz="1400" kern="1200" dirty="0" smtClean="0"/>
        </a:p>
        <a:p>
          <a:pPr lvl="0" algn="ctr" defTabSz="711200">
            <a:lnSpc>
              <a:spcPct val="90000"/>
            </a:lnSpc>
            <a:spcBef>
              <a:spcPct val="0"/>
            </a:spcBef>
            <a:spcAft>
              <a:spcPct val="35000"/>
            </a:spcAft>
          </a:pPr>
          <a:endParaRPr lang="en-US" sz="1400" kern="1200" dirty="0" smtClean="0"/>
        </a:p>
        <a:p>
          <a:pPr lvl="0" algn="ctr" defTabSz="711200">
            <a:lnSpc>
              <a:spcPct val="90000"/>
            </a:lnSpc>
            <a:spcBef>
              <a:spcPct val="0"/>
            </a:spcBef>
            <a:spcAft>
              <a:spcPct val="35000"/>
            </a:spcAft>
          </a:pPr>
          <a:r>
            <a:rPr lang="en-US" sz="1000" kern="1200" dirty="0" err="1" smtClean="0"/>
            <a:t>Saverne</a:t>
          </a:r>
          <a:r>
            <a:rPr lang="en-US" sz="1400" kern="1200" dirty="0" smtClean="0"/>
            <a:t> </a:t>
          </a:r>
        </a:p>
        <a:p>
          <a:pPr lvl="0" algn="ctr" defTabSz="711200">
            <a:lnSpc>
              <a:spcPct val="90000"/>
            </a:lnSpc>
            <a:spcBef>
              <a:spcPct val="0"/>
            </a:spcBef>
            <a:spcAft>
              <a:spcPct val="35000"/>
            </a:spcAft>
          </a:pPr>
          <a:endParaRPr lang="en-US" sz="1400" kern="1200" dirty="0" smtClean="0"/>
        </a:p>
        <a:p>
          <a:pPr lvl="0" algn="ctr" defTabSz="711200">
            <a:lnSpc>
              <a:spcPct val="90000"/>
            </a:lnSpc>
            <a:spcBef>
              <a:spcPct val="0"/>
            </a:spcBef>
            <a:spcAft>
              <a:spcPct val="35000"/>
            </a:spcAft>
          </a:pPr>
          <a:r>
            <a:rPr lang="en-US" sz="1400" kern="1200" dirty="0" smtClean="0"/>
            <a:t>France</a:t>
          </a:r>
          <a:endParaRPr lang="en-US" sz="1400" kern="1200" dirty="0"/>
        </a:p>
      </dsp:txBody>
      <dsp:txXfrm>
        <a:off x="59243" y="1357262"/>
        <a:ext cx="935455" cy="3707399"/>
      </dsp:txXfrm>
    </dsp:sp>
    <dsp:sp modelId="{9588A0B5-8C8E-4A5E-AB50-2DEF0D64049A}">
      <dsp:nvSpPr>
        <dsp:cNvPr id="0" name=""/>
        <dsp:cNvSpPr/>
      </dsp:nvSpPr>
      <dsp:spPr>
        <a:xfrm>
          <a:off x="1093080" y="1328159"/>
          <a:ext cx="993661" cy="3765605"/>
        </a:xfrm>
        <a:prstGeom prst="roundRect">
          <a:avLst>
            <a:gd name="adj" fmla="val 10000"/>
          </a:avLst>
        </a:prstGeom>
        <a:solidFill>
          <a:schemeClr val="bg1">
            <a:lumMod val="65000"/>
            <a:alpha val="76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Kuhn-Huard</a:t>
          </a:r>
          <a:r>
            <a:rPr lang="en-US" sz="1400" kern="1200" dirty="0" smtClean="0"/>
            <a:t> </a:t>
          </a:r>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r>
            <a:rPr lang="en-US" sz="1000" kern="1200" dirty="0" smtClean="0"/>
            <a:t>Château-</a:t>
          </a:r>
          <a:r>
            <a:rPr lang="en-US" sz="1000" kern="1200" dirty="0" err="1" smtClean="0"/>
            <a:t>briant</a:t>
          </a:r>
          <a:r>
            <a:rPr lang="en-US" sz="1000" kern="1200" dirty="0" smtClean="0"/>
            <a:t> </a:t>
          </a:r>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r>
            <a:rPr lang="en-US" sz="1400" kern="1200" dirty="0" smtClean="0"/>
            <a:t>France</a:t>
          </a:r>
          <a:endParaRPr lang="en-US" sz="1400" kern="1200" dirty="0"/>
        </a:p>
      </dsp:txBody>
      <dsp:txXfrm>
        <a:off x="1122183" y="1357262"/>
        <a:ext cx="935455" cy="3707399"/>
      </dsp:txXfrm>
    </dsp:sp>
    <dsp:sp modelId="{D774C2C2-CC67-4FBD-B465-8B85703FEFAE}">
      <dsp:nvSpPr>
        <dsp:cNvPr id="0" name=""/>
        <dsp:cNvSpPr/>
      </dsp:nvSpPr>
      <dsp:spPr>
        <a:xfrm>
          <a:off x="2170208" y="1328159"/>
          <a:ext cx="1083657" cy="3765605"/>
        </a:xfrm>
        <a:prstGeom prst="roundRect">
          <a:avLst>
            <a:gd name="adj" fmla="val 10000"/>
          </a:avLst>
        </a:prstGeom>
        <a:solidFill>
          <a:schemeClr val="bg1">
            <a:lumMod val="65000"/>
            <a:alpha val="76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Kuhn-</a:t>
          </a:r>
          <a:r>
            <a:rPr lang="en-US" sz="1600" kern="1200" dirty="0" err="1" smtClean="0"/>
            <a:t>Audureau</a:t>
          </a:r>
          <a:endParaRPr lang="en-US" sz="1600" kern="1200" dirty="0" smtClean="0"/>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r>
            <a:rPr lang="en-US" sz="1000" kern="1200" dirty="0" smtClean="0"/>
            <a:t>La </a:t>
          </a:r>
          <a:r>
            <a:rPr lang="en-US" sz="1000" kern="1200" dirty="0" err="1" smtClean="0"/>
            <a:t>Copechagnière</a:t>
          </a:r>
          <a:endParaRPr lang="en-US" sz="1000" kern="1200" dirty="0" smtClean="0"/>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r>
            <a:rPr lang="en-US" sz="1400" kern="1200" dirty="0" smtClean="0"/>
            <a:t> France</a:t>
          </a:r>
          <a:endParaRPr lang="en-US" sz="1400" kern="1200" dirty="0"/>
        </a:p>
      </dsp:txBody>
      <dsp:txXfrm>
        <a:off x="2201947" y="1359898"/>
        <a:ext cx="1020179" cy="3702127"/>
      </dsp:txXfrm>
    </dsp:sp>
    <dsp:sp modelId="{98883872-F6CE-4BBB-8CD7-7EA8A28042EE}">
      <dsp:nvSpPr>
        <dsp:cNvPr id="0" name=""/>
        <dsp:cNvSpPr/>
      </dsp:nvSpPr>
      <dsp:spPr>
        <a:xfrm>
          <a:off x="3337333" y="1328159"/>
          <a:ext cx="1130140" cy="3765605"/>
        </a:xfrm>
        <a:prstGeom prst="roundRect">
          <a:avLst>
            <a:gd name="adj" fmla="val 10000"/>
          </a:avLst>
        </a:prstGeom>
        <a:solidFill>
          <a:schemeClr val="bg1">
            <a:lumMod val="65000"/>
            <a:alpha val="76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Kuhn-Blanchard</a:t>
          </a:r>
          <a:r>
            <a:rPr lang="en-US" sz="1400" kern="1200" dirty="0" smtClean="0"/>
            <a:t> </a:t>
          </a:r>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r>
            <a:rPr lang="en-US" sz="1000" kern="1200" dirty="0" err="1" smtClean="0"/>
            <a:t>Chéméré</a:t>
          </a:r>
          <a:r>
            <a:rPr lang="en-US" sz="1000" kern="1200" dirty="0" smtClean="0"/>
            <a:t> </a:t>
          </a:r>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r>
            <a:rPr lang="en-US" sz="1400" kern="1200" dirty="0" smtClean="0"/>
            <a:t>France</a:t>
          </a:r>
          <a:endParaRPr lang="en-US" sz="1400" kern="1200" dirty="0"/>
        </a:p>
      </dsp:txBody>
      <dsp:txXfrm>
        <a:off x="3370434" y="1361260"/>
        <a:ext cx="1063938" cy="3699403"/>
      </dsp:txXfrm>
    </dsp:sp>
    <dsp:sp modelId="{3AD9F46A-1757-432C-94BF-F8B65D407584}">
      <dsp:nvSpPr>
        <dsp:cNvPr id="0" name=""/>
        <dsp:cNvSpPr/>
      </dsp:nvSpPr>
      <dsp:spPr>
        <a:xfrm>
          <a:off x="4536752" y="1328159"/>
          <a:ext cx="993661" cy="3765605"/>
        </a:xfrm>
        <a:prstGeom prst="roundRect">
          <a:avLst>
            <a:gd name="adj" fmla="val 10000"/>
          </a:avLst>
        </a:prstGeom>
        <a:solidFill>
          <a:schemeClr val="bg1">
            <a:lumMod val="65000"/>
            <a:alpha val="76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Kuhn-</a:t>
          </a:r>
          <a:r>
            <a:rPr lang="en-US" sz="1600" kern="1200" dirty="0" err="1" smtClean="0"/>
            <a:t>Geldrop</a:t>
          </a:r>
          <a:endParaRPr lang="en-US" sz="1000" kern="1200" dirty="0" smtClean="0"/>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r>
            <a:rPr lang="en-US" sz="1000" kern="1200" dirty="0" err="1" smtClean="0"/>
            <a:t>Geldrop</a:t>
          </a:r>
          <a:endParaRPr lang="en-US" sz="1000" kern="1200" dirty="0" smtClean="0"/>
        </a:p>
        <a:p>
          <a:pPr lvl="0" algn="ctr" defTabSz="711200">
            <a:lnSpc>
              <a:spcPct val="90000"/>
            </a:lnSpc>
            <a:spcBef>
              <a:spcPct val="0"/>
            </a:spcBef>
            <a:spcAft>
              <a:spcPct val="35000"/>
            </a:spcAft>
          </a:pPr>
          <a:endParaRPr lang="en-US" sz="1400" kern="1200" dirty="0" smtClean="0"/>
        </a:p>
        <a:p>
          <a:pPr lvl="0" algn="ctr" defTabSz="711200">
            <a:lnSpc>
              <a:spcPct val="90000"/>
            </a:lnSpc>
            <a:spcBef>
              <a:spcPct val="0"/>
            </a:spcBef>
            <a:spcAft>
              <a:spcPct val="35000"/>
            </a:spcAft>
          </a:pPr>
          <a:r>
            <a:rPr lang="en-US" sz="1000" kern="1200" dirty="0" smtClean="0"/>
            <a:t>Netherlands</a:t>
          </a:r>
          <a:endParaRPr lang="en-US" sz="1000" kern="1200" dirty="0"/>
        </a:p>
      </dsp:txBody>
      <dsp:txXfrm>
        <a:off x="4565855" y="1357262"/>
        <a:ext cx="935455" cy="3707399"/>
      </dsp:txXfrm>
    </dsp:sp>
    <dsp:sp modelId="{1D5D216D-532A-4F6C-8B6A-634BC06CCE61}">
      <dsp:nvSpPr>
        <dsp:cNvPr id="0" name=""/>
        <dsp:cNvSpPr/>
      </dsp:nvSpPr>
      <dsp:spPr>
        <a:xfrm>
          <a:off x="5585511" y="1328159"/>
          <a:ext cx="993661" cy="3765605"/>
        </a:xfrm>
        <a:prstGeom prst="roundRect">
          <a:avLst>
            <a:gd name="adj" fmla="val 10000"/>
          </a:avLst>
        </a:prstGeom>
        <a:solidFill>
          <a:schemeClr val="bg1">
            <a:lumMod val="65000"/>
            <a:alpha val="76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Kuhn North America</a:t>
          </a:r>
        </a:p>
        <a:p>
          <a:pPr lvl="0" algn="ctr" defTabSz="711200">
            <a:lnSpc>
              <a:spcPct val="90000"/>
            </a:lnSpc>
            <a:spcBef>
              <a:spcPct val="0"/>
            </a:spcBef>
            <a:spcAft>
              <a:spcPct val="35000"/>
            </a:spcAft>
          </a:pPr>
          <a:r>
            <a:rPr lang="en-US" sz="1400" kern="1200" dirty="0" smtClean="0"/>
            <a:t> </a:t>
          </a:r>
          <a:endParaRPr lang="en-US" sz="1000" kern="1200" dirty="0" smtClean="0"/>
        </a:p>
        <a:p>
          <a:pPr lvl="0" algn="ctr" defTabSz="711200">
            <a:lnSpc>
              <a:spcPct val="90000"/>
            </a:lnSpc>
            <a:spcBef>
              <a:spcPct val="0"/>
            </a:spcBef>
            <a:spcAft>
              <a:spcPct val="35000"/>
            </a:spcAft>
          </a:pPr>
          <a:r>
            <a:rPr lang="en-US" sz="1000" kern="1200" dirty="0" smtClean="0"/>
            <a:t>Brodhead </a:t>
          </a:r>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r>
            <a:rPr lang="en-US" sz="1400" kern="1200" dirty="0" smtClean="0"/>
            <a:t>USA</a:t>
          </a:r>
          <a:endParaRPr lang="en-US" sz="1400" kern="1200" dirty="0"/>
        </a:p>
      </dsp:txBody>
      <dsp:txXfrm>
        <a:off x="5614614" y="1357262"/>
        <a:ext cx="935455" cy="3707399"/>
      </dsp:txXfrm>
    </dsp:sp>
    <dsp:sp modelId="{0F6AFA7C-A59E-49A6-A29E-221047AEF70C}">
      <dsp:nvSpPr>
        <dsp:cNvPr id="0" name=""/>
        <dsp:cNvSpPr/>
      </dsp:nvSpPr>
      <dsp:spPr>
        <a:xfrm>
          <a:off x="6650239" y="1328159"/>
          <a:ext cx="993661" cy="3765605"/>
        </a:xfrm>
        <a:prstGeom prst="roundRect">
          <a:avLst>
            <a:gd name="adj" fmla="val 10000"/>
          </a:avLst>
        </a:prstGeom>
        <a:solidFill>
          <a:schemeClr val="bg1">
            <a:lumMod val="65000"/>
            <a:alpha val="76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Kuhn Krause</a:t>
          </a:r>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r>
            <a:rPr lang="en-US" sz="1000" kern="1200" dirty="0" smtClean="0"/>
            <a:t>Hutchinson </a:t>
          </a:r>
        </a:p>
        <a:p>
          <a:pPr lvl="0" algn="ctr" defTabSz="711200">
            <a:lnSpc>
              <a:spcPct val="90000"/>
            </a:lnSpc>
            <a:spcBef>
              <a:spcPct val="0"/>
            </a:spcBef>
            <a:spcAft>
              <a:spcPct val="35000"/>
            </a:spcAft>
          </a:pPr>
          <a:endParaRPr lang="en-US" sz="1000" kern="1200" dirty="0" smtClean="0"/>
        </a:p>
        <a:p>
          <a:pPr lvl="0" algn="ctr" defTabSz="711200">
            <a:lnSpc>
              <a:spcPct val="90000"/>
            </a:lnSpc>
            <a:spcBef>
              <a:spcPct val="0"/>
            </a:spcBef>
            <a:spcAft>
              <a:spcPct val="35000"/>
            </a:spcAft>
          </a:pPr>
          <a:r>
            <a:rPr lang="en-US" sz="1400" kern="1200" dirty="0" smtClean="0"/>
            <a:t>USA</a:t>
          </a:r>
          <a:endParaRPr lang="en-US" sz="1400" kern="1200" dirty="0"/>
        </a:p>
      </dsp:txBody>
      <dsp:txXfrm>
        <a:off x="6679342" y="1357262"/>
        <a:ext cx="935455" cy="3707399"/>
      </dsp:txXfrm>
    </dsp:sp>
    <dsp:sp modelId="{7930F91D-5BDD-4D70-B548-3B00A8C0776D}">
      <dsp:nvSpPr>
        <dsp:cNvPr id="0" name=""/>
        <dsp:cNvSpPr/>
      </dsp:nvSpPr>
      <dsp:spPr>
        <a:xfrm>
          <a:off x="7769221" y="1327139"/>
          <a:ext cx="1049226" cy="3765605"/>
        </a:xfrm>
        <a:prstGeom prst="roundRect">
          <a:avLst>
            <a:gd name="adj" fmla="val 10000"/>
          </a:avLst>
        </a:prstGeom>
        <a:solidFill>
          <a:schemeClr val="bg1">
            <a:lumMod val="65000"/>
            <a:alpha val="76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Kuhn do </a:t>
          </a:r>
          <a:r>
            <a:rPr lang="fr-FR" sz="1600" kern="1200" dirty="0" err="1" smtClean="0"/>
            <a:t>Brasil</a:t>
          </a:r>
          <a:endParaRPr lang="fr-FR" sz="1600" kern="1200" dirty="0" smtClean="0"/>
        </a:p>
        <a:p>
          <a:pPr lvl="0" algn="ctr" defTabSz="711200">
            <a:lnSpc>
              <a:spcPct val="90000"/>
            </a:lnSpc>
            <a:spcBef>
              <a:spcPct val="0"/>
            </a:spcBef>
            <a:spcAft>
              <a:spcPct val="35000"/>
            </a:spcAft>
          </a:pPr>
          <a:endParaRPr lang="fr-FR" sz="1000" kern="1200" dirty="0" smtClean="0"/>
        </a:p>
        <a:p>
          <a:pPr lvl="0" algn="ctr" defTabSz="711200">
            <a:lnSpc>
              <a:spcPct val="90000"/>
            </a:lnSpc>
            <a:spcBef>
              <a:spcPct val="0"/>
            </a:spcBef>
            <a:spcAft>
              <a:spcPct val="35000"/>
            </a:spcAft>
          </a:pPr>
          <a:endParaRPr lang="fr-FR" sz="1000" kern="1200" dirty="0" smtClean="0"/>
        </a:p>
        <a:p>
          <a:pPr lvl="0" algn="ctr" defTabSz="711200">
            <a:lnSpc>
              <a:spcPct val="90000"/>
            </a:lnSpc>
            <a:spcBef>
              <a:spcPct val="0"/>
            </a:spcBef>
            <a:spcAft>
              <a:spcPct val="35000"/>
            </a:spcAft>
          </a:pPr>
          <a:r>
            <a:rPr lang="fr-FR" sz="1000" kern="1200" dirty="0" err="1" smtClean="0"/>
            <a:t>Passo</a:t>
          </a:r>
          <a:r>
            <a:rPr lang="fr-FR" sz="1000" kern="1200" dirty="0" smtClean="0"/>
            <a:t> </a:t>
          </a:r>
          <a:r>
            <a:rPr lang="fr-FR" sz="1000" kern="1200" dirty="0" err="1" smtClean="0"/>
            <a:t>Fundo</a:t>
          </a:r>
          <a:endParaRPr lang="fr-FR" sz="1000" kern="1200" dirty="0" smtClean="0"/>
        </a:p>
        <a:p>
          <a:pPr lvl="0" algn="ctr" defTabSz="711200">
            <a:lnSpc>
              <a:spcPct val="90000"/>
            </a:lnSpc>
            <a:spcBef>
              <a:spcPct val="0"/>
            </a:spcBef>
            <a:spcAft>
              <a:spcPct val="35000"/>
            </a:spcAft>
          </a:pPr>
          <a:endParaRPr lang="fr-FR" sz="1000" kern="1200" dirty="0" smtClean="0"/>
        </a:p>
        <a:p>
          <a:pPr lvl="0" algn="ctr" defTabSz="711200">
            <a:lnSpc>
              <a:spcPct val="90000"/>
            </a:lnSpc>
            <a:spcBef>
              <a:spcPct val="0"/>
            </a:spcBef>
            <a:spcAft>
              <a:spcPct val="35000"/>
            </a:spcAft>
          </a:pPr>
          <a:r>
            <a:rPr lang="fr-FR" sz="1400" kern="1200" dirty="0" err="1" smtClean="0"/>
            <a:t>Brazil</a:t>
          </a:r>
          <a:endParaRPr lang="fr-FR" sz="1400" kern="1200" dirty="0" smtClean="0"/>
        </a:p>
      </dsp:txBody>
      <dsp:txXfrm>
        <a:off x="7799952" y="1357870"/>
        <a:ext cx="987764" cy="370414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9.png"/><Relationship Id="rId2" Type="http://schemas.openxmlformats.org/officeDocument/2006/relationships/image" Target="../media/image630.png"/><Relationship Id="rId3" Type="http://schemas.openxmlformats.org/officeDocument/2006/relationships/image" Target="../media/image63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3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3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33.wmf"/><Relationship Id="rId2" Type="http://schemas.openxmlformats.org/officeDocument/2006/relationships/image" Target="../media/image639.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33.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4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33.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33.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5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57.png"/></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666.png"/><Relationship Id="rId4" Type="http://schemas.openxmlformats.org/officeDocument/2006/relationships/image" Target="../media/image667.png"/><Relationship Id="rId1" Type="http://schemas.openxmlformats.org/officeDocument/2006/relationships/image" Target="../media/image664.png"/><Relationship Id="rId2" Type="http://schemas.openxmlformats.org/officeDocument/2006/relationships/image" Target="../media/image6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3.png"/><Relationship Id="rId2" Type="http://schemas.openxmlformats.org/officeDocument/2006/relationships/image" Target="../media/image25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17.png"/><Relationship Id="rId2" Type="http://schemas.openxmlformats.org/officeDocument/2006/relationships/image" Target="../media/image61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23.png"/><Relationship Id="rId2" Type="http://schemas.openxmlformats.org/officeDocument/2006/relationships/image" Target="../media/image624.png"/><Relationship Id="rId3" Type="http://schemas.openxmlformats.org/officeDocument/2006/relationships/image" Target="../media/image6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r-FR"/>
          </a:p>
        </p:txBody>
      </p:sp>
      <p:sp>
        <p:nvSpPr>
          <p:cNvPr id="3" name="Espace réservé de la date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eaLnBrk="1" hangingPunct="1">
              <a:defRPr sz="1200" smtClean="0">
                <a:latin typeface="Arial" charset="0"/>
                <a:cs typeface="Arial" charset="0"/>
              </a:defRPr>
            </a:lvl1pPr>
          </a:lstStyle>
          <a:p>
            <a:pPr>
              <a:defRPr/>
            </a:pPr>
            <a:fld id="{35BD411D-A498-4322-97B7-6706210E998A}" type="datetimeFigureOut">
              <a:rPr lang="fr-FR"/>
              <a:pPr>
                <a:defRPr/>
              </a:pPr>
              <a:t>29/04/14</a:t>
            </a:fld>
            <a:endParaRPr lang="fr-FR"/>
          </a:p>
        </p:txBody>
      </p:sp>
      <p:sp>
        <p:nvSpPr>
          <p:cNvPr id="4" name="Espace réservé du pied de page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4021138" y="9721850"/>
            <a:ext cx="3076575" cy="5111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BF6BE9A-2A22-4D80-B346-CFACA14B67A9}" type="slidenum">
              <a:rPr lang="fr-FR"/>
              <a:pPr>
                <a:defRPr/>
              </a:pPr>
              <a:t>‹n.›</a:t>
            </a:fld>
            <a:endParaRPr lang="fr-FR"/>
          </a:p>
        </p:txBody>
      </p:sp>
    </p:spTree>
    <p:extLst>
      <p:ext uri="{BB962C8B-B14F-4D97-AF65-F5344CB8AC3E}">
        <p14:creationId xmlns:p14="http://schemas.microsoft.com/office/powerpoint/2010/main" val="3173052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9037" tIns="49519" rIns="99037" bIns="49519" rtlCol="0"/>
          <a:lstStyle>
            <a:lvl1pPr algn="l" eaLnBrk="1" hangingPunct="1">
              <a:defRPr sz="1400">
                <a:latin typeface="Arial" charset="0"/>
                <a:cs typeface="Arial" charset="0"/>
              </a:defRPr>
            </a:lvl1pPr>
          </a:lstStyle>
          <a:p>
            <a:pPr>
              <a:defRPr/>
            </a:pPr>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9037" tIns="49519" rIns="99037" bIns="49519" rtlCol="0"/>
          <a:lstStyle>
            <a:lvl1pPr algn="r" eaLnBrk="1" hangingPunct="1">
              <a:defRPr sz="1400" smtClean="0">
                <a:latin typeface="Arial" charset="0"/>
                <a:cs typeface="Arial" charset="0"/>
              </a:defRPr>
            </a:lvl1pPr>
          </a:lstStyle>
          <a:p>
            <a:pPr>
              <a:defRPr/>
            </a:pPr>
            <a:fld id="{54062A52-72AE-45B0-AB49-874BDE643FB4}" type="datetimeFigureOut">
              <a:rPr lang="fr-FR"/>
              <a:pPr>
                <a:defRPr/>
              </a:pPr>
              <a:t>29/04/14</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7" tIns="49519" rIns="99037" bIns="49519" rtlCol="0" anchor="ctr"/>
          <a:lstStyle/>
          <a:p>
            <a:pPr lvl="0"/>
            <a:endParaRPr lang="fr-FR" noProof="0" smtClean="0"/>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9037" tIns="49519" rIns="99037" bIns="49519"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9037" tIns="49519" rIns="99037" bIns="49519" rtlCol="0" anchor="b"/>
          <a:lstStyle>
            <a:lvl1pPr algn="l" eaLnBrk="1" hangingPunct="1">
              <a:defRPr sz="1400">
                <a:latin typeface="Arial" charset="0"/>
                <a:cs typeface="Arial" charset="0"/>
              </a:defRPr>
            </a:lvl1pPr>
          </a:lstStyle>
          <a:p>
            <a:pPr>
              <a:defRPr/>
            </a:pPr>
            <a:endParaRPr lang="fr-FR"/>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wrap="square" lIns="99037" tIns="49519" rIns="99037" bIns="49519" numCol="1" anchor="b" anchorCtr="0" compatLnSpc="1">
            <a:prstTxWarp prst="textNoShape">
              <a:avLst/>
            </a:prstTxWarp>
          </a:bodyPr>
          <a:lstStyle>
            <a:lvl1pPr algn="r" eaLnBrk="1" hangingPunct="1">
              <a:defRPr sz="1400"/>
            </a:lvl1pPr>
          </a:lstStyle>
          <a:p>
            <a:pPr>
              <a:defRPr/>
            </a:pPr>
            <a:fld id="{CC80F881-D841-46F0-9DB8-384FF4C2B092}" type="slidenum">
              <a:rPr lang="fr-FR"/>
              <a:pPr>
                <a:defRPr/>
              </a:pPr>
              <a:t>‹n.›</a:t>
            </a:fld>
            <a:endParaRPr lang="fr-FR"/>
          </a:p>
        </p:txBody>
      </p:sp>
    </p:spTree>
    <p:extLst>
      <p:ext uri="{BB962C8B-B14F-4D97-AF65-F5344CB8AC3E}">
        <p14:creationId xmlns:p14="http://schemas.microsoft.com/office/powerpoint/2010/main" val="4079128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D759BE-BA4F-4EDA-80CD-D6FE568C5BD9}" type="slidenum">
              <a:rPr lang="fr-FR" altLang="it-IT" sz="1400" smtClean="0">
                <a:latin typeface="Arial" panose="020B0604020202020204" pitchFamily="34" charset="0"/>
              </a:rPr>
              <a:pPr>
                <a:spcBef>
                  <a:spcPct val="0"/>
                </a:spcBef>
              </a:pPr>
              <a:t>1</a:t>
            </a:fld>
            <a:endParaRPr lang="fr-FR" altLang="it-IT" sz="1400" smtClean="0">
              <a:latin typeface="Arial" panose="020B0604020202020204" pitchFamily="34" charset="0"/>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it-IT" smtClean="0"/>
          </a:p>
        </p:txBody>
      </p:sp>
    </p:spTree>
    <p:extLst>
      <p:ext uri="{BB962C8B-B14F-4D97-AF65-F5344CB8AC3E}">
        <p14:creationId xmlns:p14="http://schemas.microsoft.com/office/powerpoint/2010/main" val="409148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6A7FEE-21FF-4BF3-B68C-9D1A9C8E0A50}" type="slidenum">
              <a:rPr lang="fr-FR" altLang="it-IT" sz="1400" smtClean="0">
                <a:latin typeface="Arial" panose="020B0604020202020204" pitchFamily="34" charset="0"/>
              </a:rPr>
              <a:pPr>
                <a:spcBef>
                  <a:spcPct val="0"/>
                </a:spcBef>
              </a:pPr>
              <a:t>11</a:t>
            </a:fld>
            <a:endParaRPr lang="fr-FR" altLang="it-IT" sz="1400" smtClean="0">
              <a:latin typeface="Arial" panose="020B0604020202020204" pitchFamily="34" charset="0"/>
            </a:endParaRPr>
          </a:p>
        </p:txBody>
      </p:sp>
      <p:sp>
        <p:nvSpPr>
          <p:cNvPr id="59395"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6" tIns="47468" rIns="94936" bIns="47468" anchor="b"/>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06E57B6-6980-4775-BE43-EB384D7ABC80}" type="slidenum">
              <a:rPr lang="fr-FR" altLang="it-IT" sz="1300">
                <a:latin typeface="Times New Roman" panose="02020603050405020304" pitchFamily="18" charset="0"/>
              </a:rPr>
              <a:pPr algn="r" eaLnBrk="1" hangingPunct="1">
                <a:spcBef>
                  <a:spcPct val="0"/>
                </a:spcBef>
              </a:pPr>
              <a:t>11</a:t>
            </a:fld>
            <a:endParaRPr lang="fr-FR" altLang="it-IT" sz="1300">
              <a:latin typeface="Times New Roman" panose="02020603050405020304" pitchFamily="18" charset="0"/>
            </a:endParaRPr>
          </a:p>
        </p:txBody>
      </p:sp>
      <p:sp>
        <p:nvSpPr>
          <p:cNvPr id="5939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4842594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IT" smtClean="0"/>
              <a:t>This week you are seeing first hand the many factors involved in the making cheese, starting with the raw product: Grass.  Obviously, the cow producing the milk is a key component of this process, however the quantity of milk a cow produces is directly related to the quality of forage she is fed on.  This can be affected in many ways, from the selection of the type of crop, to the suitability of the diet mix that is used; however no-matter how good the crop is when it is grown, if care is not taken with the harvest of the forage, its quality can be reduced by the time it is fed to the cow.  Furthermore, the efficiency of the harvesting operation plays a big part in affecting overall input costs and therefore affects the profitability of the business.  </a:t>
            </a:r>
          </a:p>
          <a:p>
            <a:pPr eaLnBrk="1" hangingPunct="1">
              <a:spcBef>
                <a:spcPct val="0"/>
              </a:spcBef>
            </a:pPr>
            <a:endParaRPr lang="en-GB" altLang="it-IT" smtClean="0"/>
          </a:p>
          <a:p>
            <a:pPr eaLnBrk="1" hangingPunct="1">
              <a:spcBef>
                <a:spcPct val="0"/>
              </a:spcBef>
            </a:pPr>
            <a:r>
              <a:rPr lang="en-GB" altLang="it-IT" smtClean="0"/>
              <a:t>In this lecture we will look at 4 key ways that the simple process of raking up mown crop for the forage harvester will affect the quality of the resulting forage and the efficiency of the harvest operation.  We will then see how using a KUHN Merge-Maxx 900 can impact these factors to give the best results for the farmer.  Finally we will look at some of the other features that make the Merge-Maxx 900 a unique machine in its field and why farmers from Canada to the Czech Republic and from UK to USA are choosing the KUHN solution.</a:t>
            </a:r>
          </a:p>
        </p:txBody>
      </p:sp>
      <p:sp>
        <p:nvSpPr>
          <p:cNvPr id="1894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6CD05B-9C4C-45B3-91AD-16EC3273B3CC}" type="slidenum">
              <a:rPr lang="en-GB" altLang="it-IT" sz="1400" smtClean="0">
                <a:latin typeface="Arial" panose="020B0604020202020204" pitchFamily="34" charset="0"/>
              </a:rPr>
              <a:pPr>
                <a:spcBef>
                  <a:spcPct val="0"/>
                </a:spcBef>
              </a:pPr>
              <a:t>163</a:t>
            </a:fld>
            <a:endParaRPr lang="en-GB" altLang="it-IT" sz="1400" smtClean="0">
              <a:latin typeface="Arial" panose="020B0604020202020204" pitchFamily="34" charset="0"/>
            </a:endParaRPr>
          </a:p>
        </p:txBody>
      </p:sp>
    </p:spTree>
    <p:extLst>
      <p:ext uri="{BB962C8B-B14F-4D97-AF65-F5344CB8AC3E}">
        <p14:creationId xmlns:p14="http://schemas.microsoft.com/office/powerpoint/2010/main" val="12540719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IT" smtClean="0"/>
              <a:t>Lucerne is one of the most widely recognised crops in the dairy industry due to its fantastic nutritional value.  However, the nutrition in Lucerne is in the leaves, and when dried these leaves become brittle and are easily broken or knocked off the stem.  This is most likely to occur during raking when the crop has been mown and allowed to dry for a period of time.  If this happens, the quantity of leaves in the swath is greatly reduced and therefore so is the nutritional value of the harvested forage.</a:t>
            </a:r>
          </a:p>
          <a:p>
            <a:pPr eaLnBrk="1" hangingPunct="1">
              <a:spcBef>
                <a:spcPct val="0"/>
              </a:spcBef>
            </a:pPr>
            <a:endParaRPr lang="en-GB" altLang="it-IT" smtClean="0"/>
          </a:p>
          <a:p>
            <a:pPr eaLnBrk="1" hangingPunct="1">
              <a:spcBef>
                <a:spcPct val="0"/>
              </a:spcBef>
            </a:pPr>
            <a:r>
              <a:rPr lang="en-GB" altLang="it-IT" smtClean="0"/>
              <a:t>A good herd nutritionalist will sample the forage that is to be fed to the cows and calculate the additional concentrate feeds that are required so that the animals receive the correct diet to ensure optimum milk yield.  Feeding concentrates increases the input costs, and whilst some concentrate will almost certainly be required, this requirement can be reduced by ensuring that maximum nutritional value is gained from the fodder crop.  </a:t>
            </a:r>
          </a:p>
          <a:p>
            <a:pPr eaLnBrk="1" hangingPunct="1">
              <a:spcBef>
                <a:spcPct val="0"/>
              </a:spcBef>
            </a:pPr>
            <a:endParaRPr lang="en-GB" altLang="it-IT" smtClean="0"/>
          </a:p>
          <a:p>
            <a:pPr eaLnBrk="1" hangingPunct="1">
              <a:spcBef>
                <a:spcPct val="0"/>
              </a:spcBef>
            </a:pPr>
            <a:r>
              <a:rPr lang="en-GB" altLang="it-IT" smtClean="0"/>
              <a:t>Furthermore, Lucerne is a more expensive crop to grow than grass, and if nutritional potential is not maximised during harvest then the gain from making this additional cost is lost.</a:t>
            </a:r>
          </a:p>
        </p:txBody>
      </p:sp>
      <p:sp>
        <p:nvSpPr>
          <p:cNvPr id="1914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F14266-D088-45D9-9A7F-59C4E1D7E5F6}" type="slidenum">
              <a:rPr lang="en-GB" altLang="it-IT" sz="1400" smtClean="0">
                <a:latin typeface="Arial" panose="020B0604020202020204" pitchFamily="34" charset="0"/>
              </a:rPr>
              <a:pPr>
                <a:spcBef>
                  <a:spcPct val="0"/>
                </a:spcBef>
              </a:pPr>
              <a:t>164</a:t>
            </a:fld>
            <a:endParaRPr lang="en-GB" altLang="it-IT" sz="1400" smtClean="0">
              <a:latin typeface="Arial" panose="020B0604020202020204" pitchFamily="34" charset="0"/>
            </a:endParaRPr>
          </a:p>
        </p:txBody>
      </p:sp>
    </p:spTree>
    <p:extLst>
      <p:ext uri="{BB962C8B-B14F-4D97-AF65-F5344CB8AC3E}">
        <p14:creationId xmlns:p14="http://schemas.microsoft.com/office/powerpoint/2010/main" val="7346546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eaLnBrk="1" hangingPunct="1">
              <a:spcBef>
                <a:spcPct val="0"/>
              </a:spcBef>
              <a:defRPr/>
            </a:pPr>
            <a:r>
              <a:rPr lang="en-GB" altLang="it-IT" smtClean="0"/>
              <a:t>During raking it is important that the swath is not contaminated with stones or soil.  Stones in the swath will cause excessive wear to the harvesting machinery and increase down time as maintenance must take place on a more regular basis.</a:t>
            </a:r>
          </a:p>
          <a:p>
            <a:pPr eaLnBrk="1" hangingPunct="1">
              <a:spcBef>
                <a:spcPct val="0"/>
              </a:spcBef>
              <a:defRPr/>
            </a:pPr>
            <a:endParaRPr lang="en-GB" altLang="it-IT" smtClean="0"/>
          </a:p>
          <a:p>
            <a:pPr eaLnBrk="1" hangingPunct="1">
              <a:spcBef>
                <a:spcPct val="0"/>
              </a:spcBef>
              <a:defRPr/>
            </a:pPr>
            <a:r>
              <a:rPr lang="en-GB" altLang="it-IT" smtClean="0"/>
              <a:t>Soil in the swath directly affects the quality of the forage that is fed to the cows.</a:t>
            </a:r>
          </a:p>
          <a:p>
            <a:pPr eaLnBrk="1" hangingPunct="1">
              <a:spcBef>
                <a:spcPct val="0"/>
              </a:spcBef>
              <a:defRPr/>
            </a:pPr>
            <a:endParaRPr lang="en-GB" altLang="it-IT" smtClean="0"/>
          </a:p>
          <a:p>
            <a:pPr eaLnBrk="1" hangingPunct="1">
              <a:spcBef>
                <a:spcPct val="0"/>
              </a:spcBef>
              <a:defRPr/>
            </a:pPr>
            <a:r>
              <a:rPr lang="en-GB" altLang="it-IT" smtClean="0"/>
              <a:t>The ensiling process causes lactic acid to form which is the key preservative and, as long as sufficient levels are produced, will allow silage to be kept for several years.  However if bacteria from the clostridium species is present in the crop, this lactic acid is broken down to form butyric acid.  The presence of butyric acid in silage is easily seen when the silage is an olive green colour.  The cows find such silage unpalatable and therefore will not eat the quantities required for good milk production.  Amino acid also forms naturally during the ensiling process and is not a problem, unless clostridium bacteria are present.  Clostridium sporogenes can break down amino acids to form ammonia and amines.  Some amines are toxic to livestock.  </a:t>
            </a:r>
          </a:p>
          <a:p>
            <a:pPr eaLnBrk="1" hangingPunct="1">
              <a:spcBef>
                <a:spcPct val="0"/>
              </a:spcBef>
              <a:defRPr/>
            </a:pPr>
            <a:endParaRPr lang="en-GB" altLang="it-IT" smtClean="0"/>
          </a:p>
          <a:p>
            <a:pPr eaLnBrk="1" hangingPunct="1">
              <a:spcBef>
                <a:spcPct val="0"/>
              </a:spcBef>
              <a:defRPr/>
            </a:pPr>
            <a:r>
              <a:rPr lang="en-GB" altLang="it-IT" smtClean="0"/>
              <a:t>The key cause of clostridium bacteria being present in silage crop is from soil contamination, and therefore by reducing as far as possible the soil harvested with the crop, the presence of clostridium bacteria is much reduced and the quality of the silage maximised.</a:t>
            </a:r>
          </a:p>
          <a:p>
            <a:pPr eaLnBrk="1" hangingPunct="1">
              <a:spcBef>
                <a:spcPct val="0"/>
              </a:spcBef>
              <a:defRPr/>
            </a:pPr>
            <a:endParaRPr lang="en-GB" altLang="it-IT" smtClean="0"/>
          </a:p>
          <a:p>
            <a:pPr eaLnBrk="1" hangingPunct="1">
              <a:spcBef>
                <a:spcPct val="0"/>
              </a:spcBef>
              <a:defRPr/>
            </a:pPr>
            <a:r>
              <a:rPr lang="en-GB" altLang="it-IT" smtClean="0"/>
              <a:t>A further area of fodder crop quality study is ash content.  Ash content is a measure of minerals in the fodder and this is not restricted to silage, but to all crops fed to livestock.  To measure ash content of a crop, a weighed sample is taken and dried then incinerated under controlled conditions.  The remaining ash is then weighed and the ash content expressed as percentage dry matter.  The higher the quantity of ash, the higher the mineral content of the fodder. Minerals have no energy or protein value and so should be minimised as far as possible.  Some minerals are available from the crop and are desirable (calcium for example), however this is availability is limited to approximately 2 - 5% on a dry matter basis and ash content above this is indicative of soil content in the crop.  A true study of the affects of feeding cows high quantities of soil has never been made, but it is safe to assume that it will not do them much good.  Furthermore, extra quantity of feed has to be added to the diet ration to make up for the weight of fodder lost to ash.</a:t>
            </a:r>
          </a:p>
        </p:txBody>
      </p:sp>
      <p:sp>
        <p:nvSpPr>
          <p:cNvPr id="1935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6C963A-5465-46C1-8B6A-548F54371463}" type="slidenum">
              <a:rPr lang="en-GB" altLang="it-IT" sz="1400" smtClean="0">
                <a:latin typeface="Arial" panose="020B0604020202020204" pitchFamily="34" charset="0"/>
              </a:rPr>
              <a:pPr>
                <a:spcBef>
                  <a:spcPct val="0"/>
                </a:spcBef>
              </a:pPr>
              <a:t>165</a:t>
            </a:fld>
            <a:endParaRPr lang="en-GB" altLang="it-IT" sz="1400" smtClean="0">
              <a:latin typeface="Arial" panose="020B0604020202020204" pitchFamily="34" charset="0"/>
            </a:endParaRPr>
          </a:p>
        </p:txBody>
      </p:sp>
    </p:spTree>
    <p:extLst>
      <p:ext uri="{BB962C8B-B14F-4D97-AF65-F5344CB8AC3E}">
        <p14:creationId xmlns:p14="http://schemas.microsoft.com/office/powerpoint/2010/main" val="28374273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IT" smtClean="0"/>
              <a:t>Having looked at how the raking process can affect the nutritional benefit of the forage, we can now look at how it affects the efficiency of the harvesting operation.</a:t>
            </a:r>
          </a:p>
          <a:p>
            <a:pPr eaLnBrk="1" hangingPunct="1">
              <a:spcBef>
                <a:spcPct val="0"/>
              </a:spcBef>
            </a:pPr>
            <a:endParaRPr lang="en-GB" altLang="it-IT" smtClean="0"/>
          </a:p>
          <a:p>
            <a:pPr eaLnBrk="1" hangingPunct="1">
              <a:spcBef>
                <a:spcPct val="0"/>
              </a:spcBef>
            </a:pPr>
            <a:r>
              <a:rPr lang="en-GB" altLang="it-IT" smtClean="0"/>
              <a:t>Firstly, the consistency of the swath plays a big part.  The driver of the forage harvester will always be trying to keep the drum full.  To do this, he will speed up through lighter areas and slow down through the denser areas.  This speeding up and slowing down makes it very difficult for the trailer driver to accurately follow the harvester and catch all the grass.  Overall speed is also reduced through large speed variations, making it more time consuming to complete the job.</a:t>
            </a:r>
          </a:p>
          <a:p>
            <a:pPr eaLnBrk="1" hangingPunct="1">
              <a:spcBef>
                <a:spcPct val="0"/>
              </a:spcBef>
            </a:pPr>
            <a:endParaRPr lang="en-GB" altLang="it-IT" smtClean="0"/>
          </a:p>
          <a:p>
            <a:pPr eaLnBrk="1" hangingPunct="1">
              <a:spcBef>
                <a:spcPct val="0"/>
              </a:spcBef>
            </a:pPr>
            <a:r>
              <a:rPr lang="en-GB" altLang="it-IT" smtClean="0"/>
              <a:t>Ropes of crop in the swath reduce the speed of the forage harvester and make it work harder, where as an uneven swath causes the feed roller gap to be constantly widening and narrowing.  This increases the wear on the forage harvester and therefore increases running costs.  An uneven swath can also cause the metal detection system to trip under false circumstances further increasing down time.</a:t>
            </a:r>
          </a:p>
          <a:p>
            <a:pPr eaLnBrk="1" hangingPunct="1">
              <a:spcBef>
                <a:spcPct val="0"/>
              </a:spcBef>
            </a:pPr>
            <a:endParaRPr lang="en-GB" altLang="it-IT" smtClean="0"/>
          </a:p>
          <a:p>
            <a:pPr eaLnBrk="1" hangingPunct="1">
              <a:spcBef>
                <a:spcPct val="0"/>
              </a:spcBef>
            </a:pPr>
            <a:r>
              <a:rPr lang="en-GB" altLang="it-IT" smtClean="0"/>
              <a:t>Additionally, in an uneven swath the operator is not able to work at full forward speed because if a dense area is encountered the machine can not be slowed down quickly enough and a blockage will occur.  In such conditions the operator will be forced to work at a slower speed to ensure that he is able to slow down if necessary.  Obviously this means that the output of the forage harvester is less than optimal and that the efficiency of the forage harvesting operation.</a:t>
            </a:r>
          </a:p>
        </p:txBody>
      </p:sp>
      <p:sp>
        <p:nvSpPr>
          <p:cNvPr id="1955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BFCCF7-C158-43FC-8485-1CC34C1E5E76}" type="slidenum">
              <a:rPr lang="en-GB" altLang="it-IT" sz="1400" smtClean="0">
                <a:latin typeface="Arial" panose="020B0604020202020204" pitchFamily="34" charset="0"/>
              </a:rPr>
              <a:pPr>
                <a:spcBef>
                  <a:spcPct val="0"/>
                </a:spcBef>
              </a:pPr>
              <a:t>166</a:t>
            </a:fld>
            <a:endParaRPr lang="en-GB" altLang="it-IT" sz="1400" smtClean="0">
              <a:latin typeface="Arial" panose="020B0604020202020204" pitchFamily="34" charset="0"/>
            </a:endParaRPr>
          </a:p>
        </p:txBody>
      </p:sp>
    </p:spTree>
    <p:extLst>
      <p:ext uri="{BB962C8B-B14F-4D97-AF65-F5344CB8AC3E}">
        <p14:creationId xmlns:p14="http://schemas.microsoft.com/office/powerpoint/2010/main" val="4788418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IT" smtClean="0"/>
              <a:t>To achieve maximum efficiency, a forage harvester should always be working at greatest possible capacity.  This can be achieved by using the raking process to create as larger swath as possible.  In a in a light crop several swaths will need to be put together to achieved this.  </a:t>
            </a:r>
          </a:p>
          <a:p>
            <a:pPr eaLnBrk="1" hangingPunct="1">
              <a:spcBef>
                <a:spcPct val="0"/>
              </a:spcBef>
            </a:pPr>
            <a:endParaRPr lang="en-GB" altLang="it-IT" smtClean="0"/>
          </a:p>
          <a:p>
            <a:pPr eaLnBrk="1" hangingPunct="1">
              <a:spcBef>
                <a:spcPct val="0"/>
              </a:spcBef>
            </a:pPr>
            <a:r>
              <a:rPr lang="en-GB" altLang="it-IT" smtClean="0"/>
              <a:t>The time spend turning the forage harvesting machinery on headlands is time lost as during these periods it is not doing any work.  By combining the crop on the field into as fewer swaths as possible, the time spent on the headlands is greatly reduced.</a:t>
            </a:r>
          </a:p>
        </p:txBody>
      </p:sp>
      <p:sp>
        <p:nvSpPr>
          <p:cNvPr id="1976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0B0AE8-CD7E-4AB5-AB42-BD1A1DD4C290}" type="slidenum">
              <a:rPr lang="en-GB" altLang="it-IT" sz="1400" smtClean="0">
                <a:latin typeface="Arial" panose="020B0604020202020204" pitchFamily="34" charset="0"/>
              </a:rPr>
              <a:pPr>
                <a:spcBef>
                  <a:spcPct val="0"/>
                </a:spcBef>
              </a:pPr>
              <a:t>167</a:t>
            </a:fld>
            <a:endParaRPr lang="en-GB" altLang="it-IT" sz="1400" smtClean="0">
              <a:latin typeface="Arial" panose="020B0604020202020204" pitchFamily="34" charset="0"/>
            </a:endParaRPr>
          </a:p>
        </p:txBody>
      </p:sp>
    </p:spTree>
    <p:extLst>
      <p:ext uri="{BB962C8B-B14F-4D97-AF65-F5344CB8AC3E}">
        <p14:creationId xmlns:p14="http://schemas.microsoft.com/office/powerpoint/2010/main" val="19327164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spcBef>
                <a:spcPct val="0"/>
              </a:spcBef>
              <a:defRPr/>
            </a:pPr>
            <a:r>
              <a:rPr lang="en-GB" altLang="it-IT" smtClean="0"/>
              <a:t>So what is a Merge-Maxx 900 and how can it affect these 4 factors?</a:t>
            </a:r>
          </a:p>
          <a:p>
            <a:pPr eaLnBrk="1" hangingPunct="1">
              <a:spcBef>
                <a:spcPct val="0"/>
              </a:spcBef>
              <a:defRPr/>
            </a:pPr>
            <a:endParaRPr lang="en-GB" altLang="it-IT" smtClean="0"/>
          </a:p>
          <a:p>
            <a:pPr eaLnBrk="1" hangingPunct="1">
              <a:spcBef>
                <a:spcPct val="0"/>
              </a:spcBef>
              <a:defRPr/>
            </a:pPr>
            <a:r>
              <a:rPr lang="en-GB" altLang="it-IT" smtClean="0"/>
              <a:t>The Merge-Maxx 900 is an alternative to a rotary rake.  It performs a similar job, in that it takes mown crop and places it in swaths, yet it does it in a very different manner.  The pickups on the front of the machine are more readily recognisable from a baler or forage harvester – in fact they do the same job!  They pickup the mown crop from the field surface and throw it rearwards.  The crop lands on conveyor belts, similar to those found on a mower grouper belt, which transfer the crop to the side or centre to create a windrow.  </a:t>
            </a:r>
          </a:p>
          <a:p>
            <a:pPr eaLnBrk="1" hangingPunct="1">
              <a:spcBef>
                <a:spcPct val="0"/>
              </a:spcBef>
              <a:defRPr/>
            </a:pPr>
            <a:endParaRPr lang="en-GB" altLang="it-IT" smtClean="0"/>
          </a:p>
          <a:p>
            <a:pPr eaLnBrk="1" hangingPunct="1">
              <a:spcBef>
                <a:spcPct val="0"/>
              </a:spcBef>
              <a:defRPr/>
            </a:pPr>
            <a:r>
              <a:rPr lang="en-GB" altLang="it-IT" smtClean="0"/>
              <a:t>This action of picking up and throwing differs greatly from a rotary rake and is much gentler on the crop as it is not dragging it along the ground.  Additionally, because the crop is picked up from the soil surface and not dragged along it, the quantity of foreign material collected in the swath is much reduced.  Stones tend to be thrown forwards of the pickup tines rather than being transferred to the belt.  The working height is hydraulically adjustable from the cab, and so it is easily possible to get the right balance between collecting all crop and not working the tines in the soil.</a:t>
            </a:r>
          </a:p>
          <a:p>
            <a:pPr eaLnBrk="1" hangingPunct="1">
              <a:spcBef>
                <a:spcPct val="0"/>
              </a:spcBef>
              <a:defRPr/>
            </a:pPr>
            <a:endParaRPr lang="en-GB" altLang="it-IT" smtClean="0"/>
          </a:p>
          <a:p>
            <a:pPr eaLnBrk="1" hangingPunct="1">
              <a:spcBef>
                <a:spcPct val="0"/>
              </a:spcBef>
              <a:defRPr/>
            </a:pPr>
            <a:r>
              <a:rPr lang="en-GB" altLang="it-IT" smtClean="0"/>
              <a:t>Firstly, the gentle lifting action of the pickups and the fact that crop is transported on conveyor belts mean that lucerne leaves remain attached to the stem as the crop is delivered into the swath.  The tines of a rotary rake can “bash” the crop and cause the leaves to shatter on their journey from where they are collected to the delivery zone.  </a:t>
            </a:r>
          </a:p>
          <a:p>
            <a:pPr eaLnBrk="1" hangingPunct="1">
              <a:spcBef>
                <a:spcPct val="0"/>
              </a:spcBef>
              <a:defRPr/>
            </a:pPr>
            <a:endParaRPr lang="en-GB" altLang="it-IT" smtClean="0"/>
          </a:p>
          <a:p>
            <a:pPr eaLnBrk="1" hangingPunct="1">
              <a:spcBef>
                <a:spcPct val="0"/>
              </a:spcBef>
              <a:defRPr/>
            </a:pPr>
            <a:r>
              <a:rPr lang="en-GB" altLang="it-IT" smtClean="0"/>
              <a:t>Secondly The way in which crop is dragged across the field with a rotary rake also results in soil and stones being collected with it.  This is much reduced with a pickup style machine as the tines can be set to work above the height of the soil surface. The tines also tend to knock the stones forwards and not pick them up onto the belt so they do not end up in the swath.</a:t>
            </a:r>
          </a:p>
        </p:txBody>
      </p:sp>
      <p:sp>
        <p:nvSpPr>
          <p:cNvPr id="19968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5F5F7B-A89D-4C44-B4BE-525700FB16DC}" type="slidenum">
              <a:rPr lang="en-GB" altLang="it-IT" sz="1400" smtClean="0">
                <a:latin typeface="Arial" panose="020B0604020202020204" pitchFamily="34" charset="0"/>
              </a:rPr>
              <a:pPr>
                <a:spcBef>
                  <a:spcPct val="0"/>
                </a:spcBef>
              </a:pPr>
              <a:t>168</a:t>
            </a:fld>
            <a:endParaRPr lang="en-GB" altLang="it-IT" sz="1400" smtClean="0">
              <a:latin typeface="Arial" panose="020B0604020202020204" pitchFamily="34" charset="0"/>
            </a:endParaRPr>
          </a:p>
        </p:txBody>
      </p:sp>
    </p:spTree>
    <p:extLst>
      <p:ext uri="{BB962C8B-B14F-4D97-AF65-F5344CB8AC3E}">
        <p14:creationId xmlns:p14="http://schemas.microsoft.com/office/powerpoint/2010/main" val="38998441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defRPr/>
            </a:pPr>
            <a:r>
              <a:rPr lang="en-GB" altLang="it-IT" smtClean="0"/>
              <a:t>The consistency of the windrow is a direct function of the evenness of flow of crop into the swath.  This is an area where a rotary rake is very good against some pickup mergers.  Speaking with one of our customers who has experience of machines from a competitor brand, he told us that often the pickups would tend to roll crop in front of them.  This crop would then be thrown up onto the belt in a lump which is transferred to the windrow.  KUHN offer a unique solution to this problem in the form of the windrow guard tines that you can see on the front of the machine.  These prevent the bullzozing of crop by guiding all material that is collected by the pickups and guiding it back on to the belts.  By ensuring the crop is flowing onto the belt evenly, we know that crop will come off the belt evenly and therefore create a windrow that is free of dense areas.  The customer who made this observation keeps very accurate records of his operations each year, and comparing the results from his last season with his old mergers and the first season with his 2 new KUHN Merge-Maxx 900s he saw that forage harvester output had increased by 14%.  This, he says, is directly due to an increase in average forward speed due to a more even swath. For the record, he also reported that the yields during his first season using the KUHN machines where also higher than his last year with the old machines which highlights the benefit of the more even windrow, as otherwise average forage harvester speed would have been reduced, rather than increased.</a:t>
            </a:r>
          </a:p>
          <a:p>
            <a:pPr eaLnBrk="1" hangingPunct="1">
              <a:spcBef>
                <a:spcPct val="0"/>
              </a:spcBef>
              <a:defRPr/>
            </a:pPr>
            <a:endParaRPr lang="en-GB" altLang="it-IT" smtClean="0"/>
          </a:p>
          <a:p>
            <a:pPr eaLnBrk="1" hangingPunct="1">
              <a:spcBef>
                <a:spcPct val="0"/>
              </a:spcBef>
              <a:defRPr/>
            </a:pPr>
            <a:r>
              <a:rPr lang="en-GB" altLang="it-IT" smtClean="0"/>
              <a:t>I mentioned just now that this customer has 2 machines.  He is based in Wisconsin in North America and uses both machines together to keep in front of the forage harvester.  In his experience, if he uses just one merger then the chopper catches up and has to stop and wait for the swath to be created – if the merger works sufficiently far enough ahead of the forager that this does not happen, the crop is too dry by the time it is harvested.</a:t>
            </a:r>
          </a:p>
        </p:txBody>
      </p:sp>
      <p:sp>
        <p:nvSpPr>
          <p:cNvPr id="2017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77EB0A-3EE6-4D07-A6AA-BA87FFEB134E}" type="slidenum">
              <a:rPr lang="en-GB" altLang="it-IT" sz="1400" smtClean="0">
                <a:latin typeface="Arial" panose="020B0604020202020204" pitchFamily="34" charset="0"/>
              </a:rPr>
              <a:pPr>
                <a:spcBef>
                  <a:spcPct val="0"/>
                </a:spcBef>
              </a:pPr>
              <a:t>169</a:t>
            </a:fld>
            <a:endParaRPr lang="en-GB" altLang="it-IT" sz="1400" smtClean="0">
              <a:latin typeface="Arial" panose="020B0604020202020204" pitchFamily="34" charset="0"/>
            </a:endParaRPr>
          </a:p>
        </p:txBody>
      </p:sp>
    </p:spTree>
    <p:extLst>
      <p:ext uri="{BB962C8B-B14F-4D97-AF65-F5344CB8AC3E}">
        <p14:creationId xmlns:p14="http://schemas.microsoft.com/office/powerpoint/2010/main" val="15359765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IT" smtClean="0"/>
              <a:t>8 different windrow delivery modes are available making the Merge-Maxx 900 a very flexible machine.</a:t>
            </a:r>
          </a:p>
          <a:p>
            <a:pPr eaLnBrk="1" hangingPunct="1">
              <a:spcBef>
                <a:spcPct val="0"/>
              </a:spcBef>
            </a:pPr>
            <a:endParaRPr lang="en-GB" altLang="it-IT" smtClean="0"/>
          </a:p>
          <a:p>
            <a:pPr eaLnBrk="1" hangingPunct="1">
              <a:spcBef>
                <a:spcPct val="0"/>
              </a:spcBef>
            </a:pPr>
            <a:r>
              <a:rPr lang="en-GB" altLang="it-IT" smtClean="0"/>
              <a:t>Because the machine can delivery to the left or the right hand side, it is easy to create a large single swath where with a rotary rake only two smaller ones would be made.  The 2/3 and 1/3 delivery modes are useful in very heavy crop where trying to delivery to one side only results in an untidy swath due to the quantity of crop coming off the belt.</a:t>
            </a:r>
          </a:p>
          <a:p>
            <a:pPr eaLnBrk="1" hangingPunct="1">
              <a:spcBef>
                <a:spcPct val="0"/>
              </a:spcBef>
            </a:pPr>
            <a:endParaRPr lang="en-GB" altLang="it-IT" smtClean="0"/>
          </a:p>
          <a:p>
            <a:pPr eaLnBrk="1" hangingPunct="1">
              <a:spcBef>
                <a:spcPct val="0"/>
              </a:spcBef>
            </a:pPr>
            <a:r>
              <a:rPr lang="en-GB" altLang="it-IT" smtClean="0"/>
              <a:t>Central delivery mode is frequently used in heavy crop to have a slightly smaller swath.</a:t>
            </a:r>
          </a:p>
          <a:p>
            <a:pPr eaLnBrk="1" hangingPunct="1">
              <a:spcBef>
                <a:spcPct val="0"/>
              </a:spcBef>
            </a:pPr>
            <a:endParaRPr lang="en-GB" altLang="it-IT" smtClean="0"/>
          </a:p>
          <a:p>
            <a:pPr eaLnBrk="1" hangingPunct="1">
              <a:spcBef>
                <a:spcPct val="0"/>
              </a:spcBef>
            </a:pPr>
            <a:r>
              <a:rPr lang="en-GB" altLang="it-IT" smtClean="0"/>
              <a:t>The windrow turning modes can be used to invert swaths in order to help drying.  This is can be achieved with a rotary rake, however there is the danger of forming ropes and knots of crop in the windrows due to over working the crop.  With the Merge-Maxx 900, the pickups mean that swaths can be moved around many times without reducing their quality.</a:t>
            </a:r>
          </a:p>
        </p:txBody>
      </p:sp>
      <p:sp>
        <p:nvSpPr>
          <p:cNvPr id="2037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F7D596-D1AF-447A-A0D0-AD30A8566341}" type="slidenum">
              <a:rPr lang="en-GB" altLang="it-IT" sz="1400" smtClean="0">
                <a:latin typeface="Arial" panose="020B0604020202020204" pitchFamily="34" charset="0"/>
              </a:rPr>
              <a:pPr>
                <a:spcBef>
                  <a:spcPct val="0"/>
                </a:spcBef>
              </a:pPr>
              <a:t>170</a:t>
            </a:fld>
            <a:endParaRPr lang="en-GB" altLang="it-IT" sz="1400" smtClean="0">
              <a:latin typeface="Arial" panose="020B0604020202020204" pitchFamily="34" charset="0"/>
            </a:endParaRPr>
          </a:p>
        </p:txBody>
      </p:sp>
    </p:spTree>
    <p:extLst>
      <p:ext uri="{BB962C8B-B14F-4D97-AF65-F5344CB8AC3E}">
        <p14:creationId xmlns:p14="http://schemas.microsoft.com/office/powerpoint/2010/main" val="19314085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IT" smtClean="0"/>
              <a:t>These machines are used for long periods of time and so it is extremely important that it is as easy as possible for the operator to use.  The Merge-Maxx 900 is controlled completely from the cab using the tractor spool valves and the T15M control box.  In work, one spool valve can be used to adjust the work height, where as the other is used to lift and lower the units for headland turns.</a:t>
            </a:r>
          </a:p>
          <a:p>
            <a:pPr eaLnBrk="1" hangingPunct="1">
              <a:spcBef>
                <a:spcPct val="0"/>
              </a:spcBef>
            </a:pPr>
            <a:endParaRPr lang="en-GB" altLang="it-IT" smtClean="0"/>
          </a:p>
          <a:p>
            <a:pPr eaLnBrk="1" hangingPunct="1">
              <a:spcBef>
                <a:spcPct val="0"/>
              </a:spcBef>
            </a:pPr>
            <a:r>
              <a:rPr lang="en-GB" altLang="it-IT" smtClean="0"/>
              <a:t>The T15M control box allows the operator to easily select the direction of the belts in work and is also used for folding and unfolding the machine.  Additionally the control system is constantly monitoring the machine and will alert the operator to any malfunctions on the electronic and hydraulic circuits.</a:t>
            </a:r>
          </a:p>
        </p:txBody>
      </p:sp>
      <p:sp>
        <p:nvSpPr>
          <p:cNvPr id="2078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265167-F12B-4AE5-B65C-3FB02E4B76B2}" type="slidenum">
              <a:rPr lang="en-GB" altLang="it-IT" sz="1400" smtClean="0">
                <a:latin typeface="Arial" panose="020B0604020202020204" pitchFamily="34" charset="0"/>
              </a:rPr>
              <a:pPr>
                <a:spcBef>
                  <a:spcPct val="0"/>
                </a:spcBef>
              </a:pPr>
              <a:t>171</a:t>
            </a:fld>
            <a:endParaRPr lang="en-GB" altLang="it-IT" sz="1400" smtClean="0">
              <a:latin typeface="Arial" panose="020B0604020202020204" pitchFamily="34" charset="0"/>
            </a:endParaRPr>
          </a:p>
        </p:txBody>
      </p:sp>
    </p:spTree>
    <p:extLst>
      <p:ext uri="{BB962C8B-B14F-4D97-AF65-F5344CB8AC3E}">
        <p14:creationId xmlns:p14="http://schemas.microsoft.com/office/powerpoint/2010/main" val="41308799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IT" smtClean="0"/>
              <a:t>This week you are seeing first hand the many factors involved in the making cheese, starting with the raw product: Grass.  Obviously, the cow producing the milk is a key component of this process, however the quantity of milk a cow produces is directly related to the quality of forage she is fed on.  This can be affected in many ways, from the selection of the type of crop, to the suitability of the diet mix that is used; however no-matter how good the crop is when it is grown, if care is not taken with the harvest of the forage, its quality can be reduced by the time it is fed to the cow.  Furthermore, the efficiency of the harvesting operation plays a big part in affecting overall input costs and therefore affects the profitability of the business.  </a:t>
            </a:r>
          </a:p>
          <a:p>
            <a:pPr eaLnBrk="1" hangingPunct="1">
              <a:spcBef>
                <a:spcPct val="0"/>
              </a:spcBef>
            </a:pPr>
            <a:endParaRPr lang="en-GB" altLang="it-IT" smtClean="0"/>
          </a:p>
          <a:p>
            <a:pPr eaLnBrk="1" hangingPunct="1">
              <a:spcBef>
                <a:spcPct val="0"/>
              </a:spcBef>
            </a:pPr>
            <a:r>
              <a:rPr lang="en-GB" altLang="it-IT" smtClean="0"/>
              <a:t>In this lecture we will look at 4 key ways that the simple process of raking up mown crop for the forage harvester will affect the quality of the resulting forage and the efficiency of the harvest operation.  We will then see how using a KUHN Merge-Maxx 900 can impact these factors to give the best results for the farmer.  Finally we will look at some of the other features that make the Merge-Maxx 900 a unique machine in its field and why farmers from Canada to the Czech Republic and from UK to USA are choosing the KUHN solution.</a:t>
            </a:r>
          </a:p>
        </p:txBody>
      </p:sp>
      <p:sp>
        <p:nvSpPr>
          <p:cNvPr id="2099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9CAF34-2142-4537-AAC2-D13979D75E7D}" type="slidenum">
              <a:rPr lang="en-GB" altLang="it-IT" sz="1400" smtClean="0">
                <a:latin typeface="Arial" panose="020B0604020202020204" pitchFamily="34" charset="0"/>
              </a:rPr>
              <a:pPr>
                <a:spcBef>
                  <a:spcPct val="0"/>
                </a:spcBef>
              </a:pPr>
              <a:t>172</a:t>
            </a:fld>
            <a:endParaRPr lang="en-GB" altLang="it-IT" sz="1400" smtClean="0">
              <a:latin typeface="Arial" panose="020B0604020202020204" pitchFamily="34" charset="0"/>
            </a:endParaRPr>
          </a:p>
        </p:txBody>
      </p:sp>
    </p:spTree>
    <p:extLst>
      <p:ext uri="{BB962C8B-B14F-4D97-AF65-F5344CB8AC3E}">
        <p14:creationId xmlns:p14="http://schemas.microsoft.com/office/powerpoint/2010/main" val="3594517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3E32FC-4481-44B0-8466-7A697116CC4A}" type="slidenum">
              <a:rPr lang="fr-FR" altLang="it-IT" sz="1400" smtClean="0">
                <a:latin typeface="Arial" panose="020B0604020202020204" pitchFamily="34" charset="0"/>
              </a:rPr>
              <a:pPr>
                <a:spcBef>
                  <a:spcPct val="0"/>
                </a:spcBef>
              </a:pPr>
              <a:t>12</a:t>
            </a:fld>
            <a:endParaRPr lang="fr-FR" altLang="it-IT" sz="1400" smtClean="0">
              <a:latin typeface="Arial" panose="020B0604020202020204" pitchFamily="34" charset="0"/>
            </a:endParaRPr>
          </a:p>
        </p:txBody>
      </p:sp>
      <p:sp>
        <p:nvSpPr>
          <p:cNvPr id="61443"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6" tIns="47468" rIns="94936" bIns="47468" anchor="b"/>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0A69037-A7A7-4D7C-AAEC-6C3BFBCBA19A}" type="slidenum">
              <a:rPr lang="fr-FR" altLang="it-IT" sz="1300">
                <a:latin typeface="Times New Roman" panose="02020603050405020304" pitchFamily="18" charset="0"/>
              </a:rPr>
              <a:pPr algn="r" eaLnBrk="1" hangingPunct="1">
                <a:spcBef>
                  <a:spcPct val="0"/>
                </a:spcBef>
              </a:pPr>
              <a:t>12</a:t>
            </a:fld>
            <a:endParaRPr lang="fr-FR" altLang="it-IT" sz="1300">
              <a:latin typeface="Times New Roman" panose="02020603050405020304" pitchFamily="18" charset="0"/>
            </a:endParaRPr>
          </a:p>
        </p:txBody>
      </p:sp>
      <p:sp>
        <p:nvSpPr>
          <p:cNvPr id="6144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31714549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A3BC80CD-49C0-497A-8191-BAB8A23F4E3D}" type="slidenum">
              <a:rPr lang="fr-FR" altLang="it-IT">
                <a:latin typeface="Times New Roman" panose="02020603050405020304" pitchFamily="18" charset="0"/>
              </a:rPr>
              <a:pPr/>
              <a:t>174</a:t>
            </a:fld>
            <a:endParaRPr lang="fr-FR" altLang="it-IT">
              <a:latin typeface="Times New Roman" panose="02020603050405020304" pitchFamily="18" charset="0"/>
            </a:endParaRPr>
          </a:p>
        </p:txBody>
      </p:sp>
      <p:sp>
        <p:nvSpPr>
          <p:cNvPr id="387075" name="Rectangle 2"/>
          <p:cNvSpPr>
            <a:spLocks noGrp="1" noRot="1" noChangeAspect="1" noChangeArrowheads="1" noTextEdit="1"/>
          </p:cNvSpPr>
          <p:nvPr>
            <p:ph type="sldImg"/>
          </p:nvPr>
        </p:nvSpPr>
        <p:spPr>
          <a:xfrm>
            <a:off x="877888" y="739775"/>
            <a:ext cx="4910137" cy="3683000"/>
          </a:xfrm>
          <a:ln/>
        </p:spPr>
      </p:sp>
      <p:sp>
        <p:nvSpPr>
          <p:cNvPr id="387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013" indent="-227013">
              <a:buFontTx/>
              <a:buChar char="•"/>
            </a:pPr>
            <a:r>
              <a:rPr lang="fr-FR" altLang="it-IT" sz="1000" smtClean="0"/>
              <a:t>La respiration est intense à la fauche (70-80% d’humidité). Elle diminue rapidement lorsque la teneur en humidité diminue. Plus la température est élevée, plus les pertes sont importantes.</a:t>
            </a:r>
          </a:p>
          <a:p>
            <a:pPr marL="227013" indent="-227013">
              <a:buFontTx/>
              <a:buChar char="•"/>
            </a:pPr>
            <a:endParaRPr lang="fr-FR" altLang="it-IT" sz="1000" smtClean="0"/>
          </a:p>
          <a:p>
            <a:pPr marL="227013" indent="-227013">
              <a:buFontTx/>
              <a:buChar char="•"/>
            </a:pPr>
            <a:r>
              <a:rPr lang="fr-FR" altLang="it-IT" sz="1000" smtClean="0"/>
              <a:t>Bien que ces pertes de matière sèche soient faibles en quantité,  elles sont très importantes qualitativement, puisqu’il s’agit de pertes de sucres qui constituent un matériel très digestible et nécessaire pour la fermentation de l’ensilage.</a:t>
            </a:r>
          </a:p>
          <a:p>
            <a:pPr marL="227013" indent="-227013">
              <a:buFontTx/>
              <a:buChar char="•"/>
            </a:pPr>
            <a:endParaRPr lang="fr-FR" altLang="it-IT" sz="1000" smtClean="0"/>
          </a:p>
          <a:p>
            <a:pPr marL="227013" indent="-227013">
              <a:buFontTx/>
              <a:buChar char="•"/>
            </a:pPr>
            <a:r>
              <a:rPr lang="fr-FR" altLang="it-IT" sz="1000" smtClean="0"/>
              <a:t>Les pertes de matière sèche dues à la respiration sont généralement :</a:t>
            </a:r>
          </a:p>
          <a:p>
            <a:pPr marL="684213" lvl="1" indent="-227013">
              <a:buFontTx/>
              <a:buChar char="o"/>
            </a:pPr>
            <a:r>
              <a:rPr lang="fr-FR" altLang="it-IT" sz="1000" smtClean="0"/>
              <a:t> de 2-3% dans l’ensilage préfané</a:t>
            </a:r>
          </a:p>
          <a:p>
            <a:pPr marL="684213" lvl="1" indent="-227013">
              <a:buFontTx/>
              <a:buChar char="o"/>
            </a:pPr>
            <a:r>
              <a:rPr lang="fr-FR" altLang="it-IT" sz="1000" smtClean="0"/>
              <a:t> de 8-10% pour le foin séché au champ, dans les bonnes conditions, et jusqu’à 15-16% dans les mauvaises conditions.</a:t>
            </a:r>
          </a:p>
          <a:p>
            <a:pPr marL="684213" lvl="1" indent="-227013"/>
            <a:endParaRPr lang="fr-FR" altLang="it-IT" sz="1000" smtClean="0"/>
          </a:p>
          <a:p>
            <a:pPr marL="227013" indent="-227013">
              <a:buFontTx/>
              <a:buChar char="•"/>
            </a:pPr>
            <a:r>
              <a:rPr lang="fr-FR" altLang="it-IT" sz="1000" smtClean="0"/>
              <a:t>Protéolyse : on observe aussi une certaine dégradation des protéines du fourrage pendant le séchage au champ.</a:t>
            </a:r>
          </a:p>
          <a:p>
            <a:pPr marL="227013" indent="-227013">
              <a:buFontTx/>
              <a:buChar char="•"/>
            </a:pPr>
            <a:endParaRPr lang="fr-FR" altLang="it-IT" sz="1000" smtClean="0"/>
          </a:p>
          <a:p>
            <a:pPr marL="227013" indent="-227013">
              <a:buFontTx/>
              <a:buChar char="•"/>
            </a:pPr>
            <a:endParaRPr lang="fr-FR" altLang="it-IT" sz="1000" smtClean="0"/>
          </a:p>
          <a:p>
            <a:pPr marL="227013" indent="-227013"/>
            <a:r>
              <a:rPr lang="fr-FR" altLang="it-IT" sz="1000" b="1" smtClean="0">
                <a:sym typeface="Wingdings" panose="05000000000000000000" pitchFamily="2" charset="2"/>
              </a:rPr>
              <a:t> </a:t>
            </a:r>
            <a:r>
              <a:rPr lang="fr-FR" altLang="it-IT" sz="1000" b="1" i="1" smtClean="0"/>
              <a:t>ARGUMENT de VENTE :  </a:t>
            </a:r>
            <a:r>
              <a:rPr lang="fr-FR" altLang="it-IT" sz="1000" smtClean="0"/>
              <a:t>Puisque les pertes par respiration augmentent avec la durée d’exposition au champ, le meilleur moyen pour les réduire est de réaliser un séchage rapide : par le conditionnement  des faucheuses-conditionneuses/ par une faneuse efficace.</a:t>
            </a:r>
          </a:p>
          <a:p>
            <a:pPr marL="684213" lvl="1" indent="-227013"/>
            <a:endParaRPr lang="fr-FR" altLang="it-IT" sz="1000" smtClean="0"/>
          </a:p>
        </p:txBody>
      </p:sp>
    </p:spTree>
    <p:extLst>
      <p:ext uri="{BB962C8B-B14F-4D97-AF65-F5344CB8AC3E}">
        <p14:creationId xmlns:p14="http://schemas.microsoft.com/office/powerpoint/2010/main" val="11811169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7E17B6B1-ECAE-4E81-A6DA-79B696A269FB}" type="slidenum">
              <a:rPr lang="fr-FR" altLang="it-IT">
                <a:latin typeface="Times New Roman" panose="02020603050405020304" pitchFamily="18" charset="0"/>
              </a:rPr>
              <a:pPr/>
              <a:t>175</a:t>
            </a:fld>
            <a:endParaRPr lang="fr-FR" altLang="it-IT">
              <a:latin typeface="Times New Roman" panose="02020603050405020304" pitchFamily="18" charset="0"/>
            </a:endParaRPr>
          </a:p>
        </p:txBody>
      </p:sp>
      <p:sp>
        <p:nvSpPr>
          <p:cNvPr id="388099" name="Rectangle 2"/>
          <p:cNvSpPr>
            <a:spLocks noGrp="1" noRot="1" noChangeAspect="1" noChangeArrowheads="1" noTextEdit="1"/>
          </p:cNvSpPr>
          <p:nvPr>
            <p:ph type="sldImg"/>
          </p:nvPr>
        </p:nvSpPr>
        <p:spPr>
          <a:xfrm>
            <a:off x="877888" y="739775"/>
            <a:ext cx="4910137" cy="3683000"/>
          </a:xfrm>
          <a:ln/>
        </p:spPr>
      </p:sp>
      <p:sp>
        <p:nvSpPr>
          <p:cNvPr id="388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4213" lvl="1" indent="-227013"/>
            <a:r>
              <a:rPr lang="fr-FR" altLang="it-IT" sz="1000" smtClean="0">
                <a:sym typeface="Wingdings" panose="05000000000000000000" pitchFamily="2" charset="2"/>
              </a:rPr>
              <a:t>Avec la dessiccation du fourrage (de 70 à 12 % de taux d’humidité sur le graphique), les risques de perte de matière sèche du fourrage augmentent.</a:t>
            </a:r>
          </a:p>
          <a:p>
            <a:pPr marL="684213" lvl="1" indent="-227013"/>
            <a:endParaRPr lang="fr-FR" altLang="it-IT" sz="1000" smtClean="0">
              <a:sym typeface="Wingdings" panose="05000000000000000000" pitchFamily="2" charset="2"/>
            </a:endParaRPr>
          </a:p>
          <a:p>
            <a:pPr marL="684213" lvl="1" indent="-227013"/>
            <a:r>
              <a:rPr lang="fr-FR" altLang="it-IT" sz="1000" b="1" smtClean="0">
                <a:sym typeface="Wingdings" panose="05000000000000000000" pitchFamily="2" charset="2"/>
              </a:rPr>
              <a:t> </a:t>
            </a:r>
            <a:r>
              <a:rPr lang="fr-FR" altLang="it-IT" sz="1000" b="1" i="1" smtClean="0"/>
              <a:t>ARGUMENT de VENTE : </a:t>
            </a:r>
            <a:r>
              <a:rPr lang="fr-FR" altLang="it-IT" sz="1000" smtClean="0"/>
              <a:t>Un matériel qui préserve le fourrage des pertes par un travail en douceur : les faneuses et andaineurs KUHN.</a:t>
            </a:r>
          </a:p>
        </p:txBody>
      </p:sp>
    </p:spTree>
    <p:extLst>
      <p:ext uri="{BB962C8B-B14F-4D97-AF65-F5344CB8AC3E}">
        <p14:creationId xmlns:p14="http://schemas.microsoft.com/office/powerpoint/2010/main" val="21059834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8B7649C4-50AF-4403-8691-46E596E85598}" type="slidenum">
              <a:rPr lang="fr-FR" altLang="it-IT">
                <a:latin typeface="Times New Roman" panose="02020603050405020304" pitchFamily="18" charset="0"/>
              </a:rPr>
              <a:pPr/>
              <a:t>176</a:t>
            </a:fld>
            <a:endParaRPr lang="fr-FR" altLang="it-IT">
              <a:latin typeface="Times New Roman" panose="02020603050405020304" pitchFamily="18" charset="0"/>
            </a:endParaRPr>
          </a:p>
        </p:txBody>
      </p:sp>
      <p:sp>
        <p:nvSpPr>
          <p:cNvPr id="389123" name="Rectangle 2"/>
          <p:cNvSpPr>
            <a:spLocks noGrp="1" noRot="1" noChangeAspect="1" noChangeArrowheads="1" noTextEdit="1"/>
          </p:cNvSpPr>
          <p:nvPr>
            <p:ph type="sldImg"/>
          </p:nvPr>
        </p:nvSpPr>
        <p:spPr>
          <a:xfrm>
            <a:off x="877888" y="739775"/>
            <a:ext cx="4910137" cy="3683000"/>
          </a:xfrm>
          <a:ln/>
        </p:spPr>
      </p:sp>
      <p:sp>
        <p:nvSpPr>
          <p:cNvPr id="389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it-IT" sz="1000" smtClean="0"/>
              <a:t>L’intérêt de ces différents fourrages est de conserver les valeurs nutritives de l’herbe.</a:t>
            </a:r>
          </a:p>
          <a:p>
            <a:endParaRPr lang="fr-FR" altLang="it-IT" sz="1000" smtClean="0"/>
          </a:p>
          <a:p>
            <a:r>
              <a:rPr lang="fr-FR" altLang="it-IT" sz="1000" b="1" smtClean="0"/>
              <a:t>L’ensilage</a:t>
            </a:r>
            <a:r>
              <a:rPr lang="fr-FR" altLang="it-IT" sz="1000" smtClean="0"/>
              <a:t> est un mode de conservation de l’herbe hachée, réalisé par fermentation lactique en absence d’oxygène et à partir du sucre du fourrage. Les acides produits par les bactéries (acide à pH=4) vont bloquer toute autre fermentation ou développement de bactéries et de champignons néfastes. Le principe de conservation est le même que celui de la choucroute ! Il permet de conserver toute l’énergie de l’herbe : sucre et protéines. Il contient 10% de sucre solubles de la matière sèche.</a:t>
            </a:r>
          </a:p>
          <a:p>
            <a:r>
              <a:rPr lang="fr-FR" altLang="it-IT" sz="1000" smtClean="0"/>
              <a:t>La récolte se fait au stade jeune : avant floraison.</a:t>
            </a:r>
          </a:p>
          <a:p>
            <a:r>
              <a:rPr lang="fr-FR" altLang="it-IT" sz="1000" smtClean="0"/>
              <a:t>La conservation se fait dans des silos-couloir ou silos-tour.</a:t>
            </a:r>
          </a:p>
          <a:p>
            <a:endParaRPr lang="fr-FR" altLang="it-IT" sz="1000" smtClean="0"/>
          </a:p>
          <a:p>
            <a:r>
              <a:rPr lang="fr-FR" altLang="it-IT" sz="1000" b="1" smtClean="0"/>
              <a:t>L’enrubannage</a:t>
            </a:r>
            <a:r>
              <a:rPr lang="fr-FR" altLang="it-IT" sz="1000" smtClean="0"/>
              <a:t> est un mode de conservation assuré par la fermentation lactique des tiges et feuilles entières, grâce au taux de matière sèche supérieur. C’est un système souple de récolte, où selon les conditions climatiques, l’herbe peut être récoltée soit en foin, soit en enrubanné.</a:t>
            </a:r>
          </a:p>
          <a:p>
            <a:endParaRPr lang="fr-FR" altLang="it-IT" sz="1000" smtClean="0"/>
          </a:p>
          <a:p>
            <a:r>
              <a:rPr lang="fr-FR" altLang="it-IT" sz="1000" smtClean="0"/>
              <a:t>Le </a:t>
            </a:r>
            <a:r>
              <a:rPr lang="fr-FR" altLang="it-IT" sz="1000" b="1" smtClean="0"/>
              <a:t>foin </a:t>
            </a:r>
            <a:r>
              <a:rPr lang="fr-FR" altLang="it-IT" sz="1000" smtClean="0"/>
              <a:t>est riche en protéines et fibres. Sa qualité est très dépendante des conditions climatiques de l’année. Un foin riche en énergie contient 0.7 UFL/kg MS, Matière Azotée Totale de 60 g PDI/kg MS (</a:t>
            </a:r>
            <a:r>
              <a:rPr lang="fr-FR" altLang="it-IT" sz="1000" smtClean="0">
                <a:cs typeface="Times New Roman" panose="02020603050405020304" pitchFamily="18" charset="0"/>
              </a:rPr>
              <a:t>Protéïnes Digestibles dans l’Intestin = flux des acides aminés absorbés à travers la paroi de l’intestin grêle</a:t>
            </a:r>
            <a:r>
              <a:rPr lang="fr-FR" altLang="it-IT" sz="1000" smtClean="0"/>
              <a:t>) et une digestibilité supérieure à 65%.</a:t>
            </a:r>
          </a:p>
          <a:p>
            <a:r>
              <a:rPr lang="fr-FR" altLang="it-IT" sz="1000" smtClean="0"/>
              <a:t>La récolte se fait à un stade plus avancé : après floraison, souvent en 2</a:t>
            </a:r>
            <a:r>
              <a:rPr lang="fr-FR" altLang="it-IT" sz="1000" baseline="30000" smtClean="0"/>
              <a:t>ème</a:t>
            </a:r>
            <a:r>
              <a:rPr lang="fr-FR" altLang="it-IT" sz="1000" smtClean="0"/>
              <a:t> ou 3</a:t>
            </a:r>
            <a:r>
              <a:rPr lang="fr-FR" altLang="it-IT" sz="1000" baseline="30000" smtClean="0"/>
              <a:t>ème </a:t>
            </a:r>
            <a:r>
              <a:rPr lang="fr-FR" altLang="it-IT" sz="1000" smtClean="0"/>
              <a:t>coupe.</a:t>
            </a:r>
          </a:p>
          <a:p>
            <a:endParaRPr lang="fr-FR" altLang="it-IT" sz="1000" smtClean="0"/>
          </a:p>
          <a:p>
            <a:r>
              <a:rPr lang="fr-FR" altLang="it-IT" sz="1000" smtClean="0"/>
              <a:t>La </a:t>
            </a:r>
            <a:r>
              <a:rPr lang="fr-FR" altLang="it-IT" sz="1000" b="1" smtClean="0"/>
              <a:t>luzerne</a:t>
            </a:r>
            <a:r>
              <a:rPr lang="fr-FR" altLang="it-IT" sz="1000" smtClean="0"/>
              <a:t>, riche en protéines, complémente la ration. Elle est conservée en foin ou en ensilage.</a:t>
            </a:r>
          </a:p>
        </p:txBody>
      </p:sp>
    </p:spTree>
    <p:extLst>
      <p:ext uri="{BB962C8B-B14F-4D97-AF65-F5344CB8AC3E}">
        <p14:creationId xmlns:p14="http://schemas.microsoft.com/office/powerpoint/2010/main" val="343114499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79052" y="9305568"/>
            <a:ext cx="2967370" cy="4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60" tIns="43730" rIns="87460" bIns="43730" anchor="b"/>
          <a:lstStyle>
            <a:lvl1pPr defTabSz="871538" eaLnBrk="0" hangingPunct="0">
              <a:defRPr>
                <a:solidFill>
                  <a:schemeClr val="tx1"/>
                </a:solidFill>
                <a:latin typeface="Arial" panose="020B0604020202020204" pitchFamily="34" charset="0"/>
              </a:defRPr>
            </a:lvl1pPr>
            <a:lvl2pPr marL="742950" indent="-285750" defTabSz="871538" eaLnBrk="0" hangingPunct="0">
              <a:defRPr>
                <a:solidFill>
                  <a:schemeClr val="tx1"/>
                </a:solidFill>
                <a:latin typeface="Arial" panose="020B0604020202020204" pitchFamily="34" charset="0"/>
              </a:defRPr>
            </a:lvl2pPr>
            <a:lvl3pPr marL="1143000" indent="-228600" defTabSz="871538" eaLnBrk="0" hangingPunct="0">
              <a:defRPr>
                <a:solidFill>
                  <a:schemeClr val="tx1"/>
                </a:solidFill>
                <a:latin typeface="Arial" panose="020B0604020202020204" pitchFamily="34" charset="0"/>
              </a:defRPr>
            </a:lvl3pPr>
            <a:lvl4pPr marL="1600200" indent="-228600" defTabSz="871538" eaLnBrk="0" hangingPunct="0">
              <a:defRPr>
                <a:solidFill>
                  <a:schemeClr val="tx1"/>
                </a:solidFill>
                <a:latin typeface="Arial" panose="020B0604020202020204" pitchFamily="34" charset="0"/>
              </a:defRPr>
            </a:lvl4pPr>
            <a:lvl5pPr marL="2057400" indent="-228600" defTabSz="871538" eaLnBrk="0" hangingPunct="0">
              <a:defRPr>
                <a:solidFill>
                  <a:schemeClr val="tx1"/>
                </a:solidFill>
                <a:latin typeface="Arial" panose="020B0604020202020204" pitchFamily="34" charset="0"/>
              </a:defRPr>
            </a:lvl5pPr>
            <a:lvl6pPr marL="2514600" indent="-228600" defTabSz="871538" eaLnBrk="0" fontAlgn="base" hangingPunct="0">
              <a:spcBef>
                <a:spcPct val="0"/>
              </a:spcBef>
              <a:spcAft>
                <a:spcPct val="0"/>
              </a:spcAft>
              <a:defRPr>
                <a:solidFill>
                  <a:schemeClr val="tx1"/>
                </a:solidFill>
                <a:latin typeface="Arial" panose="020B0604020202020204" pitchFamily="34" charset="0"/>
              </a:defRPr>
            </a:lvl6pPr>
            <a:lvl7pPr marL="2971800" indent="-228600" defTabSz="871538" eaLnBrk="0" fontAlgn="base" hangingPunct="0">
              <a:spcBef>
                <a:spcPct val="0"/>
              </a:spcBef>
              <a:spcAft>
                <a:spcPct val="0"/>
              </a:spcAft>
              <a:defRPr>
                <a:solidFill>
                  <a:schemeClr val="tx1"/>
                </a:solidFill>
                <a:latin typeface="Arial" panose="020B0604020202020204" pitchFamily="34" charset="0"/>
              </a:defRPr>
            </a:lvl7pPr>
            <a:lvl8pPr marL="3429000" indent="-228600" defTabSz="871538" eaLnBrk="0" fontAlgn="base" hangingPunct="0">
              <a:spcBef>
                <a:spcPct val="0"/>
              </a:spcBef>
              <a:spcAft>
                <a:spcPct val="0"/>
              </a:spcAft>
              <a:defRPr>
                <a:solidFill>
                  <a:schemeClr val="tx1"/>
                </a:solidFill>
                <a:latin typeface="Arial" panose="020B0604020202020204" pitchFamily="34" charset="0"/>
              </a:defRPr>
            </a:lvl8pPr>
            <a:lvl9pPr marL="3886200" indent="-228600" defTabSz="87153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2D381E8-8606-40DF-921C-13815374C9DD}" type="slidenum">
              <a:rPr lang="fr-FR" sz="1200"/>
              <a:pPr algn="r" eaLnBrk="1" hangingPunct="1"/>
              <a:t>177</a:t>
            </a:fld>
            <a:endParaRPr lang="fr-FR"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p:txBody>
          <a:bodyPr lIns="87460" tIns="43730" rIns="87460" bIns="43730"/>
          <a:lstStyle/>
          <a:p>
            <a:pPr eaLnBrk="1" hangingPunct="1"/>
            <a:endParaRPr lang="it-IT" smtClean="0">
              <a:latin typeface="Arial" panose="020B0604020202020204" pitchFamily="34" charset="0"/>
            </a:endParaRPr>
          </a:p>
        </p:txBody>
      </p:sp>
      <p:sp>
        <p:nvSpPr>
          <p:cNvPr id="40965" name="Segnaposto data 4"/>
          <p:cNvSpPr>
            <a:spLocks noGrp="1"/>
          </p:cNvSpPr>
          <p:nvPr>
            <p:ph type="dt" sz="quarter" idx="1"/>
          </p:nvPr>
        </p:nvSpPr>
        <p:spPr>
          <a:noFill/>
        </p:spPr>
        <p:txBody>
          <a:bodyPr/>
          <a:lstStyle>
            <a:lvl1pPr eaLnBrk="0" hangingPunct="0">
              <a:defRPr>
                <a:solidFill>
                  <a:schemeClr val="tx1"/>
                </a:solidFill>
                <a:latin typeface="Arial" panose="020B0604020202020204" pitchFamily="34" charset="0"/>
              </a:defRPr>
            </a:lvl1pPr>
            <a:lvl2pPr marL="742977" indent="-285760" eaLnBrk="0" hangingPunct="0">
              <a:defRPr>
                <a:solidFill>
                  <a:schemeClr val="tx1"/>
                </a:solidFill>
                <a:latin typeface="Arial" panose="020B0604020202020204" pitchFamily="34" charset="0"/>
              </a:defRPr>
            </a:lvl2pPr>
            <a:lvl3pPr marL="1143042" indent="-228608" eaLnBrk="0" hangingPunct="0">
              <a:defRPr>
                <a:solidFill>
                  <a:schemeClr val="tx1"/>
                </a:solidFill>
                <a:latin typeface="Arial" panose="020B0604020202020204" pitchFamily="34" charset="0"/>
              </a:defRPr>
            </a:lvl3pPr>
            <a:lvl4pPr marL="1600258" indent="-228608" eaLnBrk="0" hangingPunct="0">
              <a:defRPr>
                <a:solidFill>
                  <a:schemeClr val="tx1"/>
                </a:solidFill>
                <a:latin typeface="Arial" panose="020B0604020202020204" pitchFamily="34" charset="0"/>
              </a:defRPr>
            </a:lvl4pPr>
            <a:lvl5pPr marL="2057474" indent="-228608" eaLnBrk="0" hangingPunct="0">
              <a:defRPr>
                <a:solidFill>
                  <a:schemeClr val="tx1"/>
                </a:solidFill>
                <a:latin typeface="Arial" panose="020B0604020202020204" pitchFamily="34" charset="0"/>
              </a:defRPr>
            </a:lvl5pPr>
            <a:lvl6pPr marL="2514691" indent="-228608" eaLnBrk="0" fontAlgn="base" hangingPunct="0">
              <a:spcBef>
                <a:spcPct val="0"/>
              </a:spcBef>
              <a:spcAft>
                <a:spcPct val="0"/>
              </a:spcAft>
              <a:defRPr>
                <a:solidFill>
                  <a:schemeClr val="tx1"/>
                </a:solidFill>
                <a:latin typeface="Arial" panose="020B0604020202020204" pitchFamily="34" charset="0"/>
              </a:defRPr>
            </a:lvl6pPr>
            <a:lvl7pPr marL="2971907" indent="-228608" eaLnBrk="0" fontAlgn="base" hangingPunct="0">
              <a:spcBef>
                <a:spcPct val="0"/>
              </a:spcBef>
              <a:spcAft>
                <a:spcPct val="0"/>
              </a:spcAft>
              <a:defRPr>
                <a:solidFill>
                  <a:schemeClr val="tx1"/>
                </a:solidFill>
                <a:latin typeface="Arial" panose="020B0604020202020204" pitchFamily="34" charset="0"/>
              </a:defRPr>
            </a:lvl7pPr>
            <a:lvl8pPr marL="3429124" indent="-228608" eaLnBrk="0" fontAlgn="base" hangingPunct="0">
              <a:spcBef>
                <a:spcPct val="0"/>
              </a:spcBef>
              <a:spcAft>
                <a:spcPct val="0"/>
              </a:spcAft>
              <a:defRPr>
                <a:solidFill>
                  <a:schemeClr val="tx1"/>
                </a:solidFill>
                <a:latin typeface="Arial" panose="020B0604020202020204" pitchFamily="34" charset="0"/>
              </a:defRPr>
            </a:lvl8pPr>
            <a:lvl9pPr marL="3886341" indent="-22860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DC88644-3082-4137-A2BF-AFF08FAF29E5}" type="datetime1">
              <a:rPr lang="it-IT" smtClean="0"/>
              <a:pPr eaLnBrk="1" hangingPunct="1"/>
              <a:t>29/04/14</a:t>
            </a:fld>
            <a:endParaRPr lang="de-DE" smtClean="0"/>
          </a:p>
        </p:txBody>
      </p:sp>
      <p:sp>
        <p:nvSpPr>
          <p:cNvPr id="40966" name="Segnaposto intestazione 5"/>
          <p:cNvSpPr>
            <a:spLocks noGrp="1"/>
          </p:cNvSpPr>
          <p:nvPr>
            <p:ph type="hdr" sz="quarter"/>
          </p:nvPr>
        </p:nvSpPr>
        <p:spPr>
          <a:noFill/>
        </p:spPr>
        <p:txBody>
          <a:bodyPr/>
          <a:lstStyle>
            <a:lvl1pPr eaLnBrk="0" hangingPunct="0">
              <a:defRPr>
                <a:solidFill>
                  <a:schemeClr val="tx1"/>
                </a:solidFill>
                <a:latin typeface="Arial" panose="020B0604020202020204" pitchFamily="34" charset="0"/>
              </a:defRPr>
            </a:lvl1pPr>
            <a:lvl2pPr marL="742977" indent="-285760" eaLnBrk="0" hangingPunct="0">
              <a:defRPr>
                <a:solidFill>
                  <a:schemeClr val="tx1"/>
                </a:solidFill>
                <a:latin typeface="Arial" panose="020B0604020202020204" pitchFamily="34" charset="0"/>
              </a:defRPr>
            </a:lvl2pPr>
            <a:lvl3pPr marL="1143042" indent="-228608" eaLnBrk="0" hangingPunct="0">
              <a:defRPr>
                <a:solidFill>
                  <a:schemeClr val="tx1"/>
                </a:solidFill>
                <a:latin typeface="Arial" panose="020B0604020202020204" pitchFamily="34" charset="0"/>
              </a:defRPr>
            </a:lvl3pPr>
            <a:lvl4pPr marL="1600258" indent="-228608" eaLnBrk="0" hangingPunct="0">
              <a:defRPr>
                <a:solidFill>
                  <a:schemeClr val="tx1"/>
                </a:solidFill>
                <a:latin typeface="Arial" panose="020B0604020202020204" pitchFamily="34" charset="0"/>
              </a:defRPr>
            </a:lvl4pPr>
            <a:lvl5pPr marL="2057474" indent="-228608" eaLnBrk="0" hangingPunct="0">
              <a:defRPr>
                <a:solidFill>
                  <a:schemeClr val="tx1"/>
                </a:solidFill>
                <a:latin typeface="Arial" panose="020B0604020202020204" pitchFamily="34" charset="0"/>
              </a:defRPr>
            </a:lvl5pPr>
            <a:lvl6pPr marL="2514691" indent="-228608" eaLnBrk="0" fontAlgn="base" hangingPunct="0">
              <a:spcBef>
                <a:spcPct val="0"/>
              </a:spcBef>
              <a:spcAft>
                <a:spcPct val="0"/>
              </a:spcAft>
              <a:defRPr>
                <a:solidFill>
                  <a:schemeClr val="tx1"/>
                </a:solidFill>
                <a:latin typeface="Arial" panose="020B0604020202020204" pitchFamily="34" charset="0"/>
              </a:defRPr>
            </a:lvl6pPr>
            <a:lvl7pPr marL="2971907" indent="-228608" eaLnBrk="0" fontAlgn="base" hangingPunct="0">
              <a:spcBef>
                <a:spcPct val="0"/>
              </a:spcBef>
              <a:spcAft>
                <a:spcPct val="0"/>
              </a:spcAft>
              <a:defRPr>
                <a:solidFill>
                  <a:schemeClr val="tx1"/>
                </a:solidFill>
                <a:latin typeface="Arial" panose="020B0604020202020204" pitchFamily="34" charset="0"/>
              </a:defRPr>
            </a:lvl7pPr>
            <a:lvl8pPr marL="3429124" indent="-228608" eaLnBrk="0" fontAlgn="base" hangingPunct="0">
              <a:spcBef>
                <a:spcPct val="0"/>
              </a:spcBef>
              <a:spcAft>
                <a:spcPct val="0"/>
              </a:spcAft>
              <a:defRPr>
                <a:solidFill>
                  <a:schemeClr val="tx1"/>
                </a:solidFill>
                <a:latin typeface="Arial" panose="020B0604020202020204" pitchFamily="34" charset="0"/>
              </a:defRPr>
            </a:lvl8pPr>
            <a:lvl9pPr marL="3886341" indent="-228608"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smtClean="0"/>
          </a:p>
        </p:txBody>
      </p:sp>
    </p:spTree>
    <p:extLst>
      <p:ext uri="{BB962C8B-B14F-4D97-AF65-F5344CB8AC3E}">
        <p14:creationId xmlns:p14="http://schemas.microsoft.com/office/powerpoint/2010/main" val="36107663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smtClean="0">
                <a:latin typeface="Arial" panose="020B0604020202020204" pitchFamily="34" charset="0"/>
              </a:rPr>
              <a:t>Presse a balles ronde </a:t>
            </a:r>
          </a:p>
          <a:p>
            <a:endParaRPr lang="en-US" altLang="it-IT" smtClean="0">
              <a:latin typeface="Arial" panose="020B0604020202020204" pitchFamily="34" charset="0"/>
            </a:endParaRPr>
          </a:p>
          <a:p>
            <a:r>
              <a:rPr lang="en-US" altLang="it-IT" smtClean="0">
                <a:latin typeface="Arial" panose="020B0604020202020204" pitchFamily="34" charset="0"/>
              </a:rPr>
              <a:t>chamber Fixe : 1000 unitees vendu en 2008</a:t>
            </a:r>
            <a:endParaRPr lang="nl-NL" altLang="it-IT" smtClean="0">
              <a:latin typeface="Arial" panose="020B0604020202020204" pitchFamily="34" charset="0"/>
            </a:endParaRPr>
          </a:p>
        </p:txBody>
      </p:sp>
    </p:spTree>
    <p:extLst>
      <p:ext uri="{BB962C8B-B14F-4D97-AF65-F5344CB8AC3E}">
        <p14:creationId xmlns:p14="http://schemas.microsoft.com/office/powerpoint/2010/main" val="6939907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smtClean="0">
                <a:latin typeface="Arial" panose="020B0604020202020204" pitchFamily="34" charset="0"/>
              </a:rPr>
              <a:t>Presse a balles ronde variable</a:t>
            </a:r>
          </a:p>
          <a:p>
            <a:endParaRPr lang="en-US" altLang="it-IT" smtClean="0">
              <a:latin typeface="Arial" panose="020B0604020202020204" pitchFamily="34" charset="0"/>
            </a:endParaRPr>
          </a:p>
          <a:p>
            <a:r>
              <a:rPr lang="en-US" altLang="it-IT" smtClean="0">
                <a:latin typeface="Arial" panose="020B0604020202020204" pitchFamily="34" charset="0"/>
              </a:rPr>
              <a:t>Les plus important produit de Geldrop !</a:t>
            </a:r>
            <a:endParaRPr lang="nl-NL" altLang="it-IT" smtClean="0">
              <a:latin typeface="Arial" panose="020B0604020202020204" pitchFamily="34" charset="0"/>
            </a:endParaRPr>
          </a:p>
        </p:txBody>
      </p:sp>
    </p:spTree>
    <p:extLst>
      <p:ext uri="{BB962C8B-B14F-4D97-AF65-F5344CB8AC3E}">
        <p14:creationId xmlns:p14="http://schemas.microsoft.com/office/powerpoint/2010/main" val="39870013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smtClean="0">
                <a:latin typeface="Arial" panose="020B0604020202020204" pitchFamily="34" charset="0"/>
              </a:rPr>
              <a:t>Enrubaneuses (combinations):</a:t>
            </a:r>
          </a:p>
          <a:p>
            <a:endParaRPr lang="en-US" altLang="it-IT" smtClean="0">
              <a:latin typeface="Arial" panose="020B0604020202020204" pitchFamily="34" charset="0"/>
            </a:endParaRPr>
          </a:p>
          <a:p>
            <a:r>
              <a:rPr lang="en-US" altLang="it-IT" smtClean="0">
                <a:latin typeface="Arial" panose="020B0604020202020204" pitchFamily="34" charset="0"/>
              </a:rPr>
              <a:t>On offre trois possibilitee pour le marche</a:t>
            </a:r>
          </a:p>
          <a:p>
            <a:pPr>
              <a:buFontTx/>
              <a:buChar char="-"/>
            </a:pPr>
            <a:r>
              <a:rPr lang="en-US" altLang="it-IT" smtClean="0">
                <a:latin typeface="Arial" panose="020B0604020202020204" pitchFamily="34" charset="0"/>
              </a:rPr>
              <a:t>Presse chambre fix  combination</a:t>
            </a:r>
          </a:p>
          <a:p>
            <a:pPr>
              <a:buFontTx/>
              <a:buChar char="-"/>
            </a:pPr>
            <a:r>
              <a:rPr lang="en-US" altLang="it-IT" smtClean="0">
                <a:latin typeface="Arial" panose="020B0604020202020204" pitchFamily="34" charset="0"/>
              </a:rPr>
              <a:t>Presse chambre variable combination (jusq’ qua 1,90m en diametre!)</a:t>
            </a:r>
          </a:p>
          <a:p>
            <a:pPr>
              <a:buFontTx/>
              <a:buChar char="-"/>
            </a:pPr>
            <a:r>
              <a:rPr lang="en-US" altLang="it-IT" smtClean="0">
                <a:latin typeface="Arial" panose="020B0604020202020204" pitchFamily="34" charset="0"/>
              </a:rPr>
              <a:t>BIO</a:t>
            </a:r>
          </a:p>
          <a:p>
            <a:pPr>
              <a:buFontTx/>
              <a:buChar char="-"/>
            </a:pPr>
            <a:endParaRPr lang="en-US" altLang="it-IT" smtClean="0">
              <a:latin typeface="Arial" panose="020B0604020202020204" pitchFamily="34" charset="0"/>
            </a:endParaRPr>
          </a:p>
          <a:p>
            <a:r>
              <a:rPr lang="en-US" altLang="it-IT" smtClean="0">
                <a:latin typeface="Arial" panose="020B0604020202020204" pitchFamily="34" charset="0"/>
              </a:rPr>
              <a:t>On a vendue  600 baler enrubaneuses combinations en 2008 (total estime  a 2000 unitees)</a:t>
            </a:r>
          </a:p>
          <a:p>
            <a:endParaRPr lang="nl-NL" altLang="it-IT" smtClean="0">
              <a:latin typeface="Arial" panose="020B0604020202020204" pitchFamily="34" charset="0"/>
            </a:endParaRPr>
          </a:p>
        </p:txBody>
      </p:sp>
    </p:spTree>
    <p:extLst>
      <p:ext uri="{BB962C8B-B14F-4D97-AF65-F5344CB8AC3E}">
        <p14:creationId xmlns:p14="http://schemas.microsoft.com/office/powerpoint/2010/main" val="31417327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latin typeface="Arial" panose="020B0604020202020204" pitchFamily="34" charset="0"/>
            </a:endParaRPr>
          </a:p>
        </p:txBody>
      </p:sp>
    </p:spTree>
    <p:extLst>
      <p:ext uri="{BB962C8B-B14F-4D97-AF65-F5344CB8AC3E}">
        <p14:creationId xmlns:p14="http://schemas.microsoft.com/office/powerpoint/2010/main" val="14370128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smtClean="0">
                <a:latin typeface="Arial" panose="020B0604020202020204" pitchFamily="34" charset="0"/>
              </a:rPr>
              <a:t>Presse haute densitee</a:t>
            </a:r>
          </a:p>
          <a:p>
            <a:endParaRPr lang="en-US" altLang="it-IT" smtClean="0">
              <a:latin typeface="Arial" panose="020B0604020202020204" pitchFamily="34" charset="0"/>
            </a:endParaRPr>
          </a:p>
          <a:p>
            <a:r>
              <a:rPr lang="en-US" altLang="it-IT" smtClean="0">
                <a:latin typeface="Arial" panose="020B0604020202020204" pitchFamily="34" charset="0"/>
              </a:rPr>
              <a:t>On a produits  320 unitees en 2008</a:t>
            </a:r>
          </a:p>
          <a:p>
            <a:r>
              <a:rPr lang="en-US" altLang="it-IT" smtClean="0">
                <a:latin typeface="Arial" panose="020B0604020202020204" pitchFamily="34" charset="0"/>
              </a:rPr>
              <a:t>On a lance des models neuve en ete 2008 et c’est prevue de lance une nouveau models  cet annee pour complete le range</a:t>
            </a:r>
            <a:endParaRPr lang="nl-NL" altLang="it-IT" smtClean="0">
              <a:latin typeface="Arial" panose="020B0604020202020204" pitchFamily="34" charset="0"/>
            </a:endParaRPr>
          </a:p>
        </p:txBody>
      </p:sp>
    </p:spTree>
    <p:extLst>
      <p:ext uri="{BB962C8B-B14F-4D97-AF65-F5344CB8AC3E}">
        <p14:creationId xmlns:p14="http://schemas.microsoft.com/office/powerpoint/2010/main" val="30316346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latin typeface="Arial" panose="020B0604020202020204" pitchFamily="34" charset="0"/>
            </a:endParaRPr>
          </a:p>
        </p:txBody>
      </p:sp>
    </p:spTree>
    <p:extLst>
      <p:ext uri="{BB962C8B-B14F-4D97-AF65-F5344CB8AC3E}">
        <p14:creationId xmlns:p14="http://schemas.microsoft.com/office/powerpoint/2010/main" val="490644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eaLnBrk="0" hangingPunct="0">
              <a:defRPr sz="2000">
                <a:solidFill>
                  <a:schemeClr val="tx1"/>
                </a:solidFill>
                <a:latin typeface="Arial" panose="020B0604020202020204" pitchFamily="34" charset="0"/>
              </a:defRPr>
            </a:lvl1pPr>
            <a:lvl2pPr marL="742950" indent="-285750" defTabSz="901700" eaLnBrk="0" hangingPunct="0">
              <a:defRPr sz="2000">
                <a:solidFill>
                  <a:schemeClr val="tx1"/>
                </a:solidFill>
                <a:latin typeface="Arial" panose="020B0604020202020204" pitchFamily="34" charset="0"/>
              </a:defRPr>
            </a:lvl2pPr>
            <a:lvl3pPr marL="1143000" indent="-228600" defTabSz="901700" eaLnBrk="0" hangingPunct="0">
              <a:defRPr sz="2000">
                <a:solidFill>
                  <a:schemeClr val="tx1"/>
                </a:solidFill>
                <a:latin typeface="Arial" panose="020B0604020202020204" pitchFamily="34" charset="0"/>
              </a:defRPr>
            </a:lvl3pPr>
            <a:lvl4pPr marL="1600200" indent="-228600" defTabSz="901700" eaLnBrk="0" hangingPunct="0">
              <a:defRPr sz="2000">
                <a:solidFill>
                  <a:schemeClr val="tx1"/>
                </a:solidFill>
                <a:latin typeface="Arial" panose="020B0604020202020204" pitchFamily="34" charset="0"/>
              </a:defRPr>
            </a:lvl4pPr>
            <a:lvl5pPr marL="2057400" indent="-228600" defTabSz="901700" eaLnBrk="0" hangingPunct="0">
              <a:defRPr sz="2000">
                <a:solidFill>
                  <a:schemeClr val="tx1"/>
                </a:solidFill>
                <a:latin typeface="Arial" panose="020B0604020202020204" pitchFamily="34" charset="0"/>
              </a:defRPr>
            </a:lvl5pPr>
            <a:lvl6pPr marL="2514600" indent="-228600" defTabSz="901700"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901700"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901700"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9017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fld id="{B224B944-1F25-42A6-8155-9B393A675BBC}" type="slidenum">
              <a:rPr lang="fr-FR" sz="1200">
                <a:latin typeface="Times New Roman" panose="02020603050405020304" pitchFamily="18" charset="0"/>
              </a:rPr>
              <a:pPr eaLnBrk="1" hangingPunct="1"/>
              <a:t>14</a:t>
            </a:fld>
            <a:endParaRPr lang="fr-FR" sz="1200">
              <a:latin typeface="Times New Roman" panose="02020603050405020304" pitchFamily="18"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anose="020B0604020202020204" pitchFamily="34" charset="0"/>
            </a:endParaRPr>
          </a:p>
        </p:txBody>
      </p:sp>
    </p:spTree>
    <p:extLst>
      <p:ext uri="{BB962C8B-B14F-4D97-AF65-F5344CB8AC3E}">
        <p14:creationId xmlns:p14="http://schemas.microsoft.com/office/powerpoint/2010/main" val="2182066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it-IT" smtClean="0">
              <a:latin typeface="Arial" panose="020B0604020202020204" pitchFamily="34" charset="0"/>
            </a:endParaRPr>
          </a:p>
        </p:txBody>
      </p:sp>
    </p:spTree>
    <p:extLst>
      <p:ext uri="{BB962C8B-B14F-4D97-AF65-F5344CB8AC3E}">
        <p14:creationId xmlns:p14="http://schemas.microsoft.com/office/powerpoint/2010/main" val="36312012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latin typeface="Arial" panose="020B0604020202020204" pitchFamily="34" charset="0"/>
            </a:endParaRPr>
          </a:p>
        </p:txBody>
      </p:sp>
    </p:spTree>
    <p:extLst>
      <p:ext uri="{BB962C8B-B14F-4D97-AF65-F5344CB8AC3E}">
        <p14:creationId xmlns:p14="http://schemas.microsoft.com/office/powerpoint/2010/main" val="16686937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latin typeface="Arial" panose="020B0604020202020204" pitchFamily="34" charset="0"/>
            </a:endParaRPr>
          </a:p>
        </p:txBody>
      </p:sp>
    </p:spTree>
    <p:extLst>
      <p:ext uri="{BB962C8B-B14F-4D97-AF65-F5344CB8AC3E}">
        <p14:creationId xmlns:p14="http://schemas.microsoft.com/office/powerpoint/2010/main" val="31331752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latin typeface="Arial" panose="020B0604020202020204" pitchFamily="34" charset="0"/>
            </a:endParaRPr>
          </a:p>
        </p:txBody>
      </p:sp>
    </p:spTree>
    <p:extLst>
      <p:ext uri="{BB962C8B-B14F-4D97-AF65-F5344CB8AC3E}">
        <p14:creationId xmlns:p14="http://schemas.microsoft.com/office/powerpoint/2010/main" val="330820731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it-IT" smtClean="0">
              <a:latin typeface="Arial" panose="020B0604020202020204" pitchFamily="34" charset="0"/>
            </a:endParaRPr>
          </a:p>
        </p:txBody>
      </p:sp>
    </p:spTree>
    <p:extLst>
      <p:ext uri="{BB962C8B-B14F-4D97-AF65-F5344CB8AC3E}">
        <p14:creationId xmlns:p14="http://schemas.microsoft.com/office/powerpoint/2010/main" val="16493939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latin typeface="Arial" panose="020B0604020202020204" pitchFamily="34" charset="0"/>
            </a:endParaRPr>
          </a:p>
        </p:txBody>
      </p:sp>
    </p:spTree>
    <p:extLst>
      <p:ext uri="{BB962C8B-B14F-4D97-AF65-F5344CB8AC3E}">
        <p14:creationId xmlns:p14="http://schemas.microsoft.com/office/powerpoint/2010/main" val="166328628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it-IT" smtClean="0">
              <a:latin typeface="Arial" panose="020B0604020202020204" pitchFamily="34" charset="0"/>
            </a:endParaRPr>
          </a:p>
        </p:txBody>
      </p:sp>
    </p:spTree>
    <p:extLst>
      <p:ext uri="{BB962C8B-B14F-4D97-AF65-F5344CB8AC3E}">
        <p14:creationId xmlns:p14="http://schemas.microsoft.com/office/powerpoint/2010/main" val="34932375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latin typeface="Arial" panose="020B0604020202020204" pitchFamily="34" charset="0"/>
            </a:endParaRPr>
          </a:p>
        </p:txBody>
      </p:sp>
    </p:spTree>
    <p:extLst>
      <p:ext uri="{BB962C8B-B14F-4D97-AF65-F5344CB8AC3E}">
        <p14:creationId xmlns:p14="http://schemas.microsoft.com/office/powerpoint/2010/main" val="2598734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1"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smtClean="0">
              <a:latin typeface="Arial" panose="020B0604020202020204" pitchFamily="34" charset="0"/>
            </a:endParaRPr>
          </a:p>
        </p:txBody>
      </p:sp>
    </p:spTree>
    <p:extLst>
      <p:ext uri="{BB962C8B-B14F-4D97-AF65-F5344CB8AC3E}">
        <p14:creationId xmlns:p14="http://schemas.microsoft.com/office/powerpoint/2010/main" val="15586959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CC80F881-D841-46F0-9DB8-384FF4C2B092}" type="slidenum">
              <a:rPr lang="fr-FR" smtClean="0"/>
              <a:pPr>
                <a:defRPr/>
              </a:pPr>
              <a:t>255</a:t>
            </a:fld>
            <a:endParaRPr lang="fr-FR"/>
          </a:p>
        </p:txBody>
      </p:sp>
    </p:spTree>
    <p:extLst>
      <p:ext uri="{BB962C8B-B14F-4D97-AF65-F5344CB8AC3E}">
        <p14:creationId xmlns:p14="http://schemas.microsoft.com/office/powerpoint/2010/main" val="2872076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egnaposto immagine diapositiva 1"/>
          <p:cNvSpPr>
            <a:spLocks noGrp="1" noRot="1" noChangeAspect="1" noTextEdit="1"/>
          </p:cNvSpPr>
          <p:nvPr>
            <p:ph type="sldImg"/>
          </p:nvPr>
        </p:nvSpPr>
        <p:spPr>
          <a:ln/>
        </p:spPr>
      </p:sp>
      <p:sp>
        <p:nvSpPr>
          <p:cNvPr id="118787" name="Segnaposto note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spcBef>
                <a:spcPct val="0"/>
              </a:spcBef>
            </a:pPr>
            <a:endParaRPr lang="it-IT" smtClean="0"/>
          </a:p>
        </p:txBody>
      </p:sp>
      <p:sp>
        <p:nvSpPr>
          <p:cNvPr id="14340" name="Segnaposto numero diapositiva 3"/>
          <p:cNvSpPr txBox="1">
            <a:spLocks noGrp="1"/>
          </p:cNvSpPr>
          <p:nvPr/>
        </p:nvSpPr>
        <p:spPr bwMode="auto">
          <a:xfrm>
            <a:off x="3773488" y="9339263"/>
            <a:ext cx="2887662" cy="492125"/>
          </a:xfrm>
          <a:prstGeom prst="rect">
            <a:avLst/>
          </a:prstGeom>
          <a:noFill/>
          <a:ln>
            <a:miter lim="800000"/>
            <a:headEnd/>
            <a:tailEnd/>
          </a:ln>
        </p:spPr>
        <p:txBody>
          <a:bodyPr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r" eaLnBrk="1" hangingPunct="1"/>
            <a:fld id="{3CCCB957-4842-4108-B4D6-A97FB05A1517}" type="slidenum">
              <a:rPr lang="it-IT" sz="1200">
                <a:latin typeface="Calibri" panose="020F0502020204030204" pitchFamily="34" charset="0"/>
              </a:rPr>
              <a:pPr algn="r" eaLnBrk="1" hangingPunct="1"/>
              <a:t>17</a:t>
            </a:fld>
            <a:endParaRPr lang="it-IT" sz="1200">
              <a:latin typeface="Calibri" panose="020F0502020204030204" pitchFamily="34" charset="0"/>
            </a:endParaRPr>
          </a:p>
        </p:txBody>
      </p:sp>
    </p:spTree>
    <p:extLst>
      <p:ext uri="{BB962C8B-B14F-4D97-AF65-F5344CB8AC3E}">
        <p14:creationId xmlns:p14="http://schemas.microsoft.com/office/powerpoint/2010/main" val="130572896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smtClean="0">
                <a:latin typeface="Arial" panose="020B0604020202020204" pitchFamily="34" charset="0"/>
              </a:rPr>
              <a:t>Enrubaneuses</a:t>
            </a:r>
          </a:p>
          <a:p>
            <a:endParaRPr lang="en-US" altLang="it-IT" smtClean="0">
              <a:latin typeface="Arial" panose="020B0604020202020204" pitchFamily="34" charset="0"/>
            </a:endParaRPr>
          </a:p>
          <a:p>
            <a:pPr>
              <a:buFontTx/>
              <a:buChar char="•"/>
            </a:pPr>
            <a:r>
              <a:rPr lang="en-US" altLang="it-IT" smtClean="0">
                <a:latin typeface="Arial" panose="020B0604020202020204" pitchFamily="34" charset="0"/>
              </a:rPr>
              <a:t>On a introduit des models differente cet annee</a:t>
            </a:r>
          </a:p>
          <a:p>
            <a:pPr>
              <a:buFontTx/>
              <a:buChar char="•"/>
            </a:pPr>
            <a:r>
              <a:rPr lang="en-US" altLang="it-IT" smtClean="0">
                <a:latin typeface="Arial" panose="020B0604020202020204" pitchFamily="34" charset="0"/>
              </a:rPr>
              <a:t>Le range est complete et on a vendu  1300 unitees en 2008</a:t>
            </a:r>
            <a:endParaRPr lang="nl-NL" altLang="it-IT" smtClean="0">
              <a:latin typeface="Arial" panose="020B0604020202020204" pitchFamily="34" charset="0"/>
            </a:endParaRPr>
          </a:p>
        </p:txBody>
      </p:sp>
    </p:spTree>
    <p:extLst>
      <p:ext uri="{BB962C8B-B14F-4D97-AF65-F5344CB8AC3E}">
        <p14:creationId xmlns:p14="http://schemas.microsoft.com/office/powerpoint/2010/main" val="20781148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1" name="Rectangle 3"/>
          <p:cNvSpPr>
            <a:spLocks noGrp="1" noChangeArrowheads="1"/>
          </p:cNvSpPr>
          <p:nvPr>
            <p:ph type="body" idx="1"/>
          </p:nvPr>
        </p:nvSpPr>
        <p:spPr bwMode="auto">
          <a:xfrm>
            <a:off x="889000" y="4670425"/>
            <a:ext cx="48847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it-IT" smtClean="0">
              <a:latin typeface="Arial" panose="020B0604020202020204" pitchFamily="34" charset="0"/>
            </a:endParaRPr>
          </a:p>
        </p:txBody>
      </p:sp>
    </p:spTree>
    <p:extLst>
      <p:ext uri="{BB962C8B-B14F-4D97-AF65-F5344CB8AC3E}">
        <p14:creationId xmlns:p14="http://schemas.microsoft.com/office/powerpoint/2010/main" val="29398459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smtClean="0">
                <a:latin typeface="Arial" panose="020B0604020202020204" pitchFamily="34" charset="0"/>
              </a:rPr>
              <a:t>Enrubaneuses</a:t>
            </a:r>
          </a:p>
          <a:p>
            <a:endParaRPr lang="en-US" altLang="it-IT" smtClean="0">
              <a:latin typeface="Arial" panose="020B0604020202020204" pitchFamily="34" charset="0"/>
            </a:endParaRPr>
          </a:p>
          <a:p>
            <a:pPr>
              <a:buFontTx/>
              <a:buChar char="•"/>
            </a:pPr>
            <a:r>
              <a:rPr lang="en-US" altLang="it-IT" smtClean="0">
                <a:latin typeface="Arial" panose="020B0604020202020204" pitchFamily="34" charset="0"/>
              </a:rPr>
              <a:t>On a introduit des models differente cet annee</a:t>
            </a:r>
          </a:p>
          <a:p>
            <a:pPr>
              <a:buFontTx/>
              <a:buChar char="•"/>
            </a:pPr>
            <a:r>
              <a:rPr lang="en-US" altLang="it-IT" smtClean="0">
                <a:latin typeface="Arial" panose="020B0604020202020204" pitchFamily="34" charset="0"/>
              </a:rPr>
              <a:t>Le range est complete et on a vendu  1300 unitees en 2008</a:t>
            </a:r>
            <a:endParaRPr lang="nl-NL" altLang="it-IT" smtClean="0">
              <a:latin typeface="Arial" panose="020B0604020202020204" pitchFamily="34" charset="0"/>
            </a:endParaRPr>
          </a:p>
        </p:txBody>
      </p:sp>
    </p:spTree>
    <p:extLst>
      <p:ext uri="{BB962C8B-B14F-4D97-AF65-F5344CB8AC3E}">
        <p14:creationId xmlns:p14="http://schemas.microsoft.com/office/powerpoint/2010/main" val="412551288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CC80F881-D841-46F0-9DB8-384FF4C2B092}" type="slidenum">
              <a:rPr lang="fr-FR" smtClean="0"/>
              <a:pPr>
                <a:defRPr/>
              </a:pPr>
              <a:t>262</a:t>
            </a:fld>
            <a:endParaRPr lang="fr-FR"/>
          </a:p>
        </p:txBody>
      </p:sp>
    </p:spTree>
    <p:extLst>
      <p:ext uri="{BB962C8B-B14F-4D97-AF65-F5344CB8AC3E}">
        <p14:creationId xmlns:p14="http://schemas.microsoft.com/office/powerpoint/2010/main" val="25767576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6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latin typeface="Arial" panose="020B0604020202020204" pitchFamily="34" charset="0"/>
            </a:endParaRPr>
          </a:p>
        </p:txBody>
      </p:sp>
      <p:sp>
        <p:nvSpPr>
          <p:cNvPr id="4137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F85794-CE1B-4C39-B43E-9800C9ABEF48}" type="slidenum">
              <a:rPr lang="fr-FR" altLang="it-IT" sz="1400" smtClean="0">
                <a:latin typeface="Arial" panose="020B0604020202020204" pitchFamily="34" charset="0"/>
              </a:rPr>
              <a:pPr>
                <a:spcBef>
                  <a:spcPct val="0"/>
                </a:spcBef>
              </a:pPr>
              <a:t>263</a:t>
            </a:fld>
            <a:endParaRPr lang="fr-FR" altLang="it-IT" sz="1400" smtClean="0">
              <a:latin typeface="Arial" panose="020B0604020202020204" pitchFamily="34" charset="0"/>
            </a:endParaRPr>
          </a:p>
        </p:txBody>
      </p:sp>
    </p:spTree>
    <p:extLst>
      <p:ext uri="{BB962C8B-B14F-4D97-AF65-F5344CB8AC3E}">
        <p14:creationId xmlns:p14="http://schemas.microsoft.com/office/powerpoint/2010/main" val="140497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9FF5E0-10C5-47C3-9D6E-61C5B3447F5B}" type="slidenum">
              <a:rPr lang="fr-FR" altLang="it-IT" sz="1400" smtClean="0">
                <a:latin typeface="Arial" panose="020B0604020202020204" pitchFamily="34" charset="0"/>
              </a:rPr>
              <a:pPr>
                <a:spcBef>
                  <a:spcPct val="0"/>
                </a:spcBef>
              </a:pPr>
              <a:t>18</a:t>
            </a:fld>
            <a:endParaRPr lang="fr-FR" altLang="it-IT" sz="1400" smtClean="0">
              <a:latin typeface="Arial" panose="020B0604020202020204" pitchFamily="34" charset="0"/>
            </a:endParaRPr>
          </a:p>
        </p:txBody>
      </p:sp>
      <p:sp>
        <p:nvSpPr>
          <p:cNvPr id="63491"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6" tIns="47468" rIns="94936" bIns="47468" anchor="b"/>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C94A74A-B536-41C9-B4F8-2B1DC703A59F}" type="slidenum">
              <a:rPr lang="fr-FR" altLang="it-IT" sz="1300">
                <a:latin typeface="Times New Roman" panose="02020603050405020304" pitchFamily="18" charset="0"/>
              </a:rPr>
              <a:pPr algn="r" eaLnBrk="1" hangingPunct="1">
                <a:spcBef>
                  <a:spcPct val="0"/>
                </a:spcBef>
              </a:pPr>
              <a:t>18</a:t>
            </a:fld>
            <a:endParaRPr lang="fr-FR" altLang="it-IT" sz="1300">
              <a:latin typeface="Times New Roman" panose="02020603050405020304" pitchFamily="18" charset="0"/>
            </a:endParaRPr>
          </a:p>
        </p:txBody>
      </p:sp>
      <p:sp>
        <p:nvSpPr>
          <p:cNvPr id="6349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238372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0" tIns="47382" rIns="94760" bIns="47382" anchor="b"/>
          <a:lstStyle>
            <a:lvl1pPr defTabSz="941388">
              <a:spcBef>
                <a:spcPct val="30000"/>
              </a:spcBef>
              <a:defRPr sz="1200">
                <a:solidFill>
                  <a:schemeClr val="tx1"/>
                </a:solidFill>
                <a:latin typeface="Calibri" panose="020F0502020204030204" pitchFamily="34" charset="0"/>
              </a:defRPr>
            </a:lvl1pPr>
            <a:lvl2pPr marL="742950" indent="-285750" defTabSz="941388">
              <a:spcBef>
                <a:spcPct val="30000"/>
              </a:spcBef>
              <a:defRPr sz="1200">
                <a:solidFill>
                  <a:schemeClr val="tx1"/>
                </a:solidFill>
                <a:latin typeface="Calibri" panose="020F0502020204030204" pitchFamily="34" charset="0"/>
              </a:defRPr>
            </a:lvl2pPr>
            <a:lvl3pPr marL="1143000" indent="-228600" defTabSz="941388">
              <a:spcBef>
                <a:spcPct val="30000"/>
              </a:spcBef>
              <a:defRPr sz="1200">
                <a:solidFill>
                  <a:schemeClr val="tx1"/>
                </a:solidFill>
                <a:latin typeface="Calibri" panose="020F0502020204030204" pitchFamily="34" charset="0"/>
              </a:defRPr>
            </a:lvl3pPr>
            <a:lvl4pPr marL="1600200" indent="-228600" defTabSz="941388">
              <a:spcBef>
                <a:spcPct val="30000"/>
              </a:spcBef>
              <a:defRPr sz="1200">
                <a:solidFill>
                  <a:schemeClr val="tx1"/>
                </a:solidFill>
                <a:latin typeface="Calibri" panose="020F0502020204030204" pitchFamily="34" charset="0"/>
              </a:defRPr>
            </a:lvl4pPr>
            <a:lvl5pPr marL="2057400" indent="-228600" defTabSz="941388">
              <a:spcBef>
                <a:spcPct val="30000"/>
              </a:spcBef>
              <a:defRPr sz="1200">
                <a:solidFill>
                  <a:schemeClr val="tx1"/>
                </a:solidFill>
                <a:latin typeface="Calibri" panose="020F0502020204030204" pitchFamily="34" charset="0"/>
              </a:defRPr>
            </a:lvl5pPr>
            <a:lvl6pPr marL="2514600" indent="-228600" defTabSz="9413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13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13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13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3DF491-2B0C-44AC-A6E5-114F1B6A0FB3}" type="slidenum">
              <a:rPr lang="fr-FR" altLang="it-IT" sz="1300">
                <a:latin typeface="Arial" panose="020B0604020202020204" pitchFamily="34" charset="0"/>
              </a:rPr>
              <a:pPr algn="r" eaLnBrk="1" hangingPunct="1">
                <a:spcBef>
                  <a:spcPct val="0"/>
                </a:spcBef>
              </a:pPr>
              <a:t>19</a:t>
            </a:fld>
            <a:endParaRPr lang="fr-FR" altLang="it-IT" sz="1300">
              <a:latin typeface="Arial" panose="020B0604020202020204" pitchFamily="34"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708025" y="4860925"/>
            <a:ext cx="568325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60" tIns="47382" rIns="94760" bIns="47382"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2072948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C519DE-62FF-44CF-B83A-064309F79CA8}" type="slidenum">
              <a:rPr lang="fr-FR" altLang="it-IT" sz="1400" smtClean="0">
                <a:latin typeface="Arial" panose="020B0604020202020204" pitchFamily="34" charset="0"/>
              </a:rPr>
              <a:pPr>
                <a:spcBef>
                  <a:spcPct val="0"/>
                </a:spcBef>
              </a:pPr>
              <a:t>20</a:t>
            </a:fld>
            <a:endParaRPr lang="fr-FR" altLang="it-IT" sz="1400" smtClean="0">
              <a:latin typeface="Arial" panose="020B0604020202020204"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1155944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591297-FCFD-4201-924E-5C1CBF3CC867}" type="slidenum">
              <a:rPr lang="fr-FR" altLang="it-IT" sz="1400" smtClean="0">
                <a:latin typeface="Arial" panose="020B0604020202020204" pitchFamily="34" charset="0"/>
              </a:rPr>
              <a:pPr>
                <a:spcBef>
                  <a:spcPct val="0"/>
                </a:spcBef>
              </a:pPr>
              <a:t>21</a:t>
            </a:fld>
            <a:endParaRPr lang="fr-FR" altLang="it-IT" sz="1400" smtClean="0">
              <a:latin typeface="Arial" panose="020B0604020202020204" pitchFamily="34"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4170893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56" tIns="47478" rIns="94956" bIns="47478" anchor="b"/>
          <a:lstStyle>
            <a:lvl1pPr defTabSz="946150">
              <a:spcBef>
                <a:spcPct val="30000"/>
              </a:spcBef>
              <a:defRPr sz="1200">
                <a:solidFill>
                  <a:schemeClr val="tx1"/>
                </a:solidFill>
                <a:latin typeface="Calibri" panose="020F0502020204030204" pitchFamily="34" charset="0"/>
              </a:defRPr>
            </a:lvl1pPr>
            <a:lvl2pPr marL="742950" indent="-285750" defTabSz="946150">
              <a:spcBef>
                <a:spcPct val="30000"/>
              </a:spcBef>
              <a:defRPr sz="1200">
                <a:solidFill>
                  <a:schemeClr val="tx1"/>
                </a:solidFill>
                <a:latin typeface="Calibri" panose="020F0502020204030204" pitchFamily="34" charset="0"/>
              </a:defRPr>
            </a:lvl2pPr>
            <a:lvl3pPr marL="1143000" indent="-228600" defTabSz="946150">
              <a:spcBef>
                <a:spcPct val="30000"/>
              </a:spcBef>
              <a:defRPr sz="1200">
                <a:solidFill>
                  <a:schemeClr val="tx1"/>
                </a:solidFill>
                <a:latin typeface="Calibri" panose="020F0502020204030204" pitchFamily="34" charset="0"/>
              </a:defRPr>
            </a:lvl3pPr>
            <a:lvl4pPr marL="1600200" indent="-228600" defTabSz="946150">
              <a:spcBef>
                <a:spcPct val="30000"/>
              </a:spcBef>
              <a:defRPr sz="1200">
                <a:solidFill>
                  <a:schemeClr val="tx1"/>
                </a:solidFill>
                <a:latin typeface="Calibri" panose="020F0502020204030204" pitchFamily="34" charset="0"/>
              </a:defRPr>
            </a:lvl4pPr>
            <a:lvl5pPr marL="2057400" indent="-228600" defTabSz="946150">
              <a:spcBef>
                <a:spcPct val="30000"/>
              </a:spcBef>
              <a:defRPr sz="1200">
                <a:solidFill>
                  <a:schemeClr val="tx1"/>
                </a:solidFill>
                <a:latin typeface="Calibri" panose="020F0502020204030204" pitchFamily="34" charset="0"/>
              </a:defRPr>
            </a:lvl5pPr>
            <a:lvl6pPr marL="2514600" indent="-228600" defTabSz="94615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615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615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615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1A12B1D-8392-4622-A5B9-C85B7F9A58BC}" type="slidenum">
              <a:rPr lang="fr-FR" altLang="it-IT" sz="1300">
                <a:latin typeface="Times New Roman" panose="02020603050405020304" pitchFamily="18" charset="0"/>
              </a:rPr>
              <a:pPr algn="r" eaLnBrk="1" hangingPunct="1">
                <a:spcBef>
                  <a:spcPct val="0"/>
                </a:spcBef>
              </a:pPr>
              <a:t>22</a:t>
            </a:fld>
            <a:endParaRPr lang="fr-FR" altLang="it-IT" sz="1300">
              <a:latin typeface="Times New Roman" panose="02020603050405020304" pitchFamily="18"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56" tIns="47478" rIns="94956" bIns="47478"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1461154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56" tIns="47478" rIns="94956" bIns="47478" anchor="b"/>
          <a:lstStyle>
            <a:lvl1pPr defTabSz="946150">
              <a:spcBef>
                <a:spcPct val="30000"/>
              </a:spcBef>
              <a:defRPr sz="1200">
                <a:solidFill>
                  <a:schemeClr val="tx1"/>
                </a:solidFill>
                <a:latin typeface="Calibri" panose="020F0502020204030204" pitchFamily="34" charset="0"/>
              </a:defRPr>
            </a:lvl1pPr>
            <a:lvl2pPr marL="742950" indent="-285750" defTabSz="946150">
              <a:spcBef>
                <a:spcPct val="30000"/>
              </a:spcBef>
              <a:defRPr sz="1200">
                <a:solidFill>
                  <a:schemeClr val="tx1"/>
                </a:solidFill>
                <a:latin typeface="Calibri" panose="020F0502020204030204" pitchFamily="34" charset="0"/>
              </a:defRPr>
            </a:lvl2pPr>
            <a:lvl3pPr marL="1143000" indent="-228600" defTabSz="946150">
              <a:spcBef>
                <a:spcPct val="30000"/>
              </a:spcBef>
              <a:defRPr sz="1200">
                <a:solidFill>
                  <a:schemeClr val="tx1"/>
                </a:solidFill>
                <a:latin typeface="Calibri" panose="020F0502020204030204" pitchFamily="34" charset="0"/>
              </a:defRPr>
            </a:lvl3pPr>
            <a:lvl4pPr marL="1600200" indent="-228600" defTabSz="946150">
              <a:spcBef>
                <a:spcPct val="30000"/>
              </a:spcBef>
              <a:defRPr sz="1200">
                <a:solidFill>
                  <a:schemeClr val="tx1"/>
                </a:solidFill>
                <a:latin typeface="Calibri" panose="020F0502020204030204" pitchFamily="34" charset="0"/>
              </a:defRPr>
            </a:lvl4pPr>
            <a:lvl5pPr marL="2057400" indent="-228600" defTabSz="946150">
              <a:spcBef>
                <a:spcPct val="30000"/>
              </a:spcBef>
              <a:defRPr sz="1200">
                <a:solidFill>
                  <a:schemeClr val="tx1"/>
                </a:solidFill>
                <a:latin typeface="Calibri" panose="020F0502020204030204" pitchFamily="34" charset="0"/>
              </a:defRPr>
            </a:lvl5pPr>
            <a:lvl6pPr marL="2514600" indent="-228600" defTabSz="94615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615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615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615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F6C07FF-BF7E-461D-BF93-4B59F9027E1E}" type="slidenum">
              <a:rPr lang="fr-FR" altLang="it-IT" sz="1300">
                <a:latin typeface="Times New Roman" panose="02020603050405020304" pitchFamily="18" charset="0"/>
              </a:rPr>
              <a:pPr algn="r" eaLnBrk="1" hangingPunct="1">
                <a:spcBef>
                  <a:spcPct val="0"/>
                </a:spcBef>
              </a:pPr>
              <a:t>23</a:t>
            </a:fld>
            <a:endParaRPr lang="fr-FR" altLang="it-IT" sz="1300">
              <a:latin typeface="Times New Roman" panose="02020603050405020304" pitchFamily="18"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56" tIns="47478" rIns="94956" bIns="47478"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3553770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smtClean="0"/>
              <a:t>Se pensiamo a come era l’azienda 10 anni fa …</a:t>
            </a:r>
          </a:p>
          <a:p>
            <a:r>
              <a:rPr lang="it-IT" altLang="it-IT" smtClean="0"/>
              <a:t>5 ettari ---- ora 7,2 ettari</a:t>
            </a:r>
          </a:p>
          <a:p>
            <a:r>
              <a:rPr lang="it-IT" altLang="it-IT" smtClean="0"/>
              <a:t>Meno aziende</a:t>
            </a:r>
          </a:p>
          <a:p>
            <a:endParaRPr lang="it-IT" altLang="it-IT" smtClean="0"/>
          </a:p>
          <a:p>
            <a:r>
              <a:rPr lang="it-IT" altLang="it-IT" smtClean="0"/>
              <a:t>Ora rimangono le aziende che fanno impresa …</a:t>
            </a:r>
          </a:p>
          <a:p>
            <a:r>
              <a:rPr lang="it-IT" altLang="it-IT" smtClean="0"/>
              <a:t>Ora imprenditore agricolo attivo … non a titolo principale</a:t>
            </a:r>
          </a:p>
          <a:p>
            <a:endParaRPr lang="it-IT" altLang="it-IT" smtClean="0"/>
          </a:p>
          <a:p>
            <a:r>
              <a:rPr lang="it-IT" altLang="it-IT" smtClean="0"/>
              <a:t>Biogas</a:t>
            </a:r>
          </a:p>
          <a:p>
            <a:r>
              <a:rPr lang="it-IT" altLang="it-IT" smtClean="0"/>
              <a:t>Stalla, importanza qualità e filiera corta</a:t>
            </a:r>
          </a:p>
          <a:p>
            <a:r>
              <a:rPr lang="it-IT" altLang="it-IT" smtClean="0"/>
              <a:t>Produzione prodotti finiti, valore aggiunto, tipicizzazione</a:t>
            </a:r>
          </a:p>
          <a:p>
            <a:r>
              <a:rPr lang="it-IT" altLang="it-IT" smtClean="0"/>
              <a:t>Azienda multifunzionale (boschetti permanenti in % alla superficie, tipicità del territorio …) </a:t>
            </a:r>
          </a:p>
          <a:p>
            <a:r>
              <a:rPr lang="it-IT" altLang="it-IT" smtClean="0"/>
              <a:t>Obiettivo qualità dei prodotti (es. MAGIS)</a:t>
            </a:r>
          </a:p>
          <a:p>
            <a:endParaRPr lang="it-IT" altLang="it-IT" smtClean="0"/>
          </a:p>
        </p:txBody>
      </p:sp>
      <p:sp>
        <p:nvSpPr>
          <p:cNvPr id="4096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D3496B-A959-4D31-98EA-67385BD03F1C}" type="slidenum">
              <a:rPr lang="fr-FR" altLang="it-IT" smtClean="0"/>
              <a:pPr/>
              <a:t>3</a:t>
            </a:fld>
            <a:endParaRPr lang="fr-FR" altLang="it-IT" smtClean="0"/>
          </a:p>
        </p:txBody>
      </p:sp>
    </p:spTree>
    <p:extLst>
      <p:ext uri="{BB962C8B-B14F-4D97-AF65-F5344CB8AC3E}">
        <p14:creationId xmlns:p14="http://schemas.microsoft.com/office/powerpoint/2010/main" val="115948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56" tIns="47478" rIns="94956" bIns="47478" anchor="b"/>
          <a:lstStyle>
            <a:lvl1pPr defTabSz="946150">
              <a:spcBef>
                <a:spcPct val="30000"/>
              </a:spcBef>
              <a:defRPr sz="1200">
                <a:solidFill>
                  <a:schemeClr val="tx1"/>
                </a:solidFill>
                <a:latin typeface="Calibri" panose="020F0502020204030204" pitchFamily="34" charset="0"/>
              </a:defRPr>
            </a:lvl1pPr>
            <a:lvl2pPr marL="742950" indent="-285750" defTabSz="946150">
              <a:spcBef>
                <a:spcPct val="30000"/>
              </a:spcBef>
              <a:defRPr sz="1200">
                <a:solidFill>
                  <a:schemeClr val="tx1"/>
                </a:solidFill>
                <a:latin typeface="Calibri" panose="020F0502020204030204" pitchFamily="34" charset="0"/>
              </a:defRPr>
            </a:lvl2pPr>
            <a:lvl3pPr marL="1143000" indent="-228600" defTabSz="946150">
              <a:spcBef>
                <a:spcPct val="30000"/>
              </a:spcBef>
              <a:defRPr sz="1200">
                <a:solidFill>
                  <a:schemeClr val="tx1"/>
                </a:solidFill>
                <a:latin typeface="Calibri" panose="020F0502020204030204" pitchFamily="34" charset="0"/>
              </a:defRPr>
            </a:lvl3pPr>
            <a:lvl4pPr marL="1600200" indent="-228600" defTabSz="946150">
              <a:spcBef>
                <a:spcPct val="30000"/>
              </a:spcBef>
              <a:defRPr sz="1200">
                <a:solidFill>
                  <a:schemeClr val="tx1"/>
                </a:solidFill>
                <a:latin typeface="Calibri" panose="020F0502020204030204" pitchFamily="34" charset="0"/>
              </a:defRPr>
            </a:lvl4pPr>
            <a:lvl5pPr marL="2057400" indent="-228600" defTabSz="946150">
              <a:spcBef>
                <a:spcPct val="30000"/>
              </a:spcBef>
              <a:defRPr sz="1200">
                <a:solidFill>
                  <a:schemeClr val="tx1"/>
                </a:solidFill>
                <a:latin typeface="Calibri" panose="020F0502020204030204" pitchFamily="34" charset="0"/>
              </a:defRPr>
            </a:lvl5pPr>
            <a:lvl6pPr marL="2514600" indent="-228600" defTabSz="94615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615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615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615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B93B710-5A95-4917-BDEF-BE62436FC673}" type="slidenum">
              <a:rPr lang="fr-FR" altLang="it-IT" sz="1300">
                <a:latin typeface="Times New Roman" panose="02020603050405020304" pitchFamily="18" charset="0"/>
              </a:rPr>
              <a:pPr algn="r" eaLnBrk="1" hangingPunct="1">
                <a:spcBef>
                  <a:spcPct val="0"/>
                </a:spcBef>
              </a:pPr>
              <a:t>24</a:t>
            </a:fld>
            <a:endParaRPr lang="fr-FR" altLang="it-IT" sz="1300">
              <a:latin typeface="Times New Roman" panose="02020603050405020304" pitchFamily="18"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56" tIns="47478" rIns="94956" bIns="47478"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951025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85691F-5724-4CB3-8219-8DF733679DB8}" type="slidenum">
              <a:rPr lang="fr-FR" altLang="it-IT" sz="1400" smtClean="0">
                <a:latin typeface="Arial" panose="020B0604020202020204" pitchFamily="34" charset="0"/>
              </a:rPr>
              <a:pPr>
                <a:spcBef>
                  <a:spcPct val="0"/>
                </a:spcBef>
              </a:pPr>
              <a:t>25</a:t>
            </a:fld>
            <a:endParaRPr lang="fr-FR" altLang="it-IT" sz="1400" smtClean="0">
              <a:latin typeface="Arial" panose="020B0604020202020204" pitchFamily="34" charset="0"/>
            </a:endParaRPr>
          </a:p>
        </p:txBody>
      </p:sp>
      <p:sp>
        <p:nvSpPr>
          <p:cNvPr id="77827"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6" tIns="47468" rIns="94936" bIns="47468" anchor="b"/>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EF5BC89-185C-4EEA-9C99-663CA6CBC64B}" type="slidenum">
              <a:rPr lang="fr-FR" altLang="it-IT" sz="1300">
                <a:latin typeface="Times New Roman" panose="02020603050405020304" pitchFamily="18" charset="0"/>
              </a:rPr>
              <a:pPr algn="r" eaLnBrk="1" hangingPunct="1">
                <a:spcBef>
                  <a:spcPct val="0"/>
                </a:spcBef>
              </a:pPr>
              <a:t>25</a:t>
            </a:fld>
            <a:endParaRPr lang="fr-FR" altLang="it-IT" sz="1300">
              <a:latin typeface="Times New Roman" panose="02020603050405020304" pitchFamily="18" charset="0"/>
            </a:endParaRPr>
          </a:p>
        </p:txBody>
      </p:sp>
      <p:sp>
        <p:nvSpPr>
          <p:cNvPr id="778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1461785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B742DD-5DF1-4074-A3FB-CE1E00104133}" type="slidenum">
              <a:rPr lang="fr-FR" altLang="it-IT" sz="1400" smtClean="0">
                <a:latin typeface="Arial" panose="020B0604020202020204" pitchFamily="34" charset="0"/>
              </a:rPr>
              <a:pPr>
                <a:spcBef>
                  <a:spcPct val="0"/>
                </a:spcBef>
              </a:pPr>
              <a:t>26</a:t>
            </a:fld>
            <a:endParaRPr lang="fr-FR" altLang="it-IT" sz="1400" smtClean="0">
              <a:latin typeface="Arial" panose="020B0604020202020204" pitchFamily="34"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it-IT" smtClean="0"/>
          </a:p>
        </p:txBody>
      </p:sp>
    </p:spTree>
    <p:extLst>
      <p:ext uri="{BB962C8B-B14F-4D97-AF65-F5344CB8AC3E}">
        <p14:creationId xmlns:p14="http://schemas.microsoft.com/office/powerpoint/2010/main" val="1444300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318E34-EC0E-48AC-845D-A957C5C55FFE}" type="slidenum">
              <a:rPr lang="fr-FR" altLang="it-IT" sz="1400" smtClean="0">
                <a:latin typeface="Arial" panose="020B0604020202020204" pitchFamily="34" charset="0"/>
              </a:rPr>
              <a:pPr>
                <a:spcBef>
                  <a:spcPct val="0"/>
                </a:spcBef>
              </a:pPr>
              <a:t>27</a:t>
            </a:fld>
            <a:endParaRPr lang="fr-FR" altLang="it-IT" sz="1400" smtClean="0">
              <a:latin typeface="Arial" panose="020B0604020202020204" pitchFamily="34" charset="0"/>
            </a:endParaRPr>
          </a:p>
        </p:txBody>
      </p:sp>
      <p:sp>
        <p:nvSpPr>
          <p:cNvPr id="81923"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6" tIns="47468" rIns="94936" bIns="47468" anchor="b"/>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A1A17AC-D108-44CC-BC55-74C09FC36345}" type="slidenum">
              <a:rPr lang="fr-FR" altLang="it-IT" sz="1300">
                <a:latin typeface="Times New Roman" panose="02020603050405020304" pitchFamily="18" charset="0"/>
              </a:rPr>
              <a:pPr algn="r" eaLnBrk="1" hangingPunct="1">
                <a:spcBef>
                  <a:spcPct val="0"/>
                </a:spcBef>
              </a:pPr>
              <a:t>27</a:t>
            </a:fld>
            <a:endParaRPr lang="fr-FR" altLang="it-IT" sz="1300">
              <a:latin typeface="Times New Roman" panose="02020603050405020304" pitchFamily="18" charset="0"/>
            </a:endParaRPr>
          </a:p>
        </p:txBody>
      </p:sp>
      <p:sp>
        <p:nvSpPr>
          <p:cNvPr id="819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3967384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FD3E833-BA48-41A9-838B-03F61E487493}" type="slidenum">
              <a:rPr lang="fr-FR" altLang="it-IT" smtClean="0"/>
              <a:pPr/>
              <a:t>28</a:t>
            </a:fld>
            <a:endParaRPr lang="fr-FR" altLang="it-IT" smtClean="0"/>
          </a:p>
        </p:txBody>
      </p:sp>
      <p:sp>
        <p:nvSpPr>
          <p:cNvPr id="83971"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66" tIns="47483" rIns="94966" bIns="47483" anchor="b"/>
          <a:lstStyle>
            <a:lvl1pPr defTabSz="949325">
              <a:defRPr>
                <a:solidFill>
                  <a:schemeClr val="tx1"/>
                </a:solidFill>
                <a:latin typeface="Arial" panose="020B0604020202020204" pitchFamily="34" charset="0"/>
                <a:cs typeface="Arial" panose="020B0604020202020204" pitchFamily="34" charset="0"/>
              </a:defRPr>
            </a:lvl1pPr>
            <a:lvl2pPr marL="742950" indent="-285750" defTabSz="949325">
              <a:defRPr>
                <a:solidFill>
                  <a:schemeClr val="tx1"/>
                </a:solidFill>
                <a:latin typeface="Arial" panose="020B0604020202020204" pitchFamily="34" charset="0"/>
                <a:cs typeface="Arial" panose="020B0604020202020204" pitchFamily="34" charset="0"/>
              </a:defRPr>
            </a:lvl2pPr>
            <a:lvl3pPr marL="1143000" indent="-228600" defTabSz="949325">
              <a:defRPr>
                <a:solidFill>
                  <a:schemeClr val="tx1"/>
                </a:solidFill>
                <a:latin typeface="Arial" panose="020B0604020202020204" pitchFamily="34" charset="0"/>
                <a:cs typeface="Arial" panose="020B0604020202020204" pitchFamily="34" charset="0"/>
              </a:defRPr>
            </a:lvl3pPr>
            <a:lvl4pPr marL="1600200" indent="-228600" defTabSz="949325">
              <a:defRPr>
                <a:solidFill>
                  <a:schemeClr val="tx1"/>
                </a:solidFill>
                <a:latin typeface="Arial" panose="020B0604020202020204" pitchFamily="34" charset="0"/>
                <a:cs typeface="Arial" panose="020B0604020202020204" pitchFamily="34" charset="0"/>
              </a:defRPr>
            </a:lvl4pPr>
            <a:lvl5pPr marL="2057400" indent="-228600" defTabSz="949325">
              <a:defRPr>
                <a:solidFill>
                  <a:schemeClr val="tx1"/>
                </a:solidFill>
                <a:latin typeface="Arial" panose="020B0604020202020204" pitchFamily="34" charset="0"/>
                <a:cs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36863DD-63E4-4E42-B1F4-3D2DCF4868F5}" type="slidenum">
              <a:rPr lang="fr-FR" altLang="it-IT" sz="1300">
                <a:latin typeface="Times New Roman" panose="02020603050405020304" pitchFamily="18" charset="0"/>
              </a:rPr>
              <a:pPr algn="r" eaLnBrk="1" hangingPunct="1"/>
              <a:t>28</a:t>
            </a:fld>
            <a:endParaRPr lang="fr-FR" altLang="it-IT" sz="1300">
              <a:latin typeface="Times New Roman" panose="02020603050405020304" pitchFamily="18" charset="0"/>
            </a:endParaRPr>
          </a:p>
        </p:txBody>
      </p:sp>
      <p:sp>
        <p:nvSpPr>
          <p:cNvPr id="83972" name="Rectangle 2"/>
          <p:cNvSpPr>
            <a:spLocks noGrp="1" noRot="1" noChangeAspect="1" noChangeArrowheads="1" noTextEdit="1"/>
          </p:cNvSpPr>
          <p:nvPr>
            <p:ph type="sldImg"/>
          </p:nvPr>
        </p:nvSpPr>
        <p:spPr bwMode="auto">
          <a:xfrm>
            <a:off x="993775" y="768350"/>
            <a:ext cx="5116513"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3"/>
          <p:cNvSpPr>
            <a:spLocks noGrp="1" noChangeArrowheads="1"/>
          </p:cNvSpPr>
          <p:nvPr>
            <p:ph type="body" idx="1"/>
          </p:nvPr>
        </p:nvSpPr>
        <p:spPr bwMode="auto">
          <a:xfrm>
            <a:off x="708025" y="4860925"/>
            <a:ext cx="568325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it-IT" smtClean="0"/>
          </a:p>
        </p:txBody>
      </p:sp>
    </p:spTree>
    <p:extLst>
      <p:ext uri="{BB962C8B-B14F-4D97-AF65-F5344CB8AC3E}">
        <p14:creationId xmlns:p14="http://schemas.microsoft.com/office/powerpoint/2010/main" val="1114489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3" tIns="47466" rIns="94933" bIns="47466" anchor="b"/>
          <a:lstStyle>
            <a:lvl1pPr defTabSz="947738">
              <a:defRPr>
                <a:solidFill>
                  <a:schemeClr val="tx1"/>
                </a:solidFill>
                <a:latin typeface="Arial" panose="020B0604020202020204" pitchFamily="34" charset="0"/>
                <a:cs typeface="Arial" panose="020B0604020202020204" pitchFamily="34" charset="0"/>
              </a:defRPr>
            </a:lvl1pPr>
            <a:lvl2pPr marL="742950" indent="-285750" defTabSz="947738">
              <a:defRPr>
                <a:solidFill>
                  <a:schemeClr val="tx1"/>
                </a:solidFill>
                <a:latin typeface="Arial" panose="020B0604020202020204" pitchFamily="34" charset="0"/>
                <a:cs typeface="Arial" panose="020B0604020202020204" pitchFamily="34" charset="0"/>
              </a:defRPr>
            </a:lvl2pPr>
            <a:lvl3pPr marL="1143000" indent="-228600" defTabSz="947738">
              <a:defRPr>
                <a:solidFill>
                  <a:schemeClr val="tx1"/>
                </a:solidFill>
                <a:latin typeface="Arial" panose="020B0604020202020204" pitchFamily="34" charset="0"/>
                <a:cs typeface="Arial" panose="020B0604020202020204" pitchFamily="34" charset="0"/>
              </a:defRPr>
            </a:lvl3pPr>
            <a:lvl4pPr marL="1600200" indent="-228600" defTabSz="947738">
              <a:defRPr>
                <a:solidFill>
                  <a:schemeClr val="tx1"/>
                </a:solidFill>
                <a:latin typeface="Arial" panose="020B0604020202020204" pitchFamily="34" charset="0"/>
                <a:cs typeface="Arial" panose="020B0604020202020204" pitchFamily="34" charset="0"/>
              </a:defRPr>
            </a:lvl4pPr>
            <a:lvl5pPr marL="2057400" indent="-228600" defTabSz="947738">
              <a:defRPr>
                <a:solidFill>
                  <a:schemeClr val="tx1"/>
                </a:solidFill>
                <a:latin typeface="Arial" panose="020B0604020202020204" pitchFamily="34" charset="0"/>
                <a:cs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B1995CA-011F-42FC-828B-1B78BB4AFEAE}" type="slidenum">
              <a:rPr lang="fr-FR" altLang="it-IT" sz="1200">
                <a:latin typeface="Times New Roman" panose="02020603050405020304" pitchFamily="18" charset="0"/>
              </a:rPr>
              <a:pPr algn="r" eaLnBrk="1" hangingPunct="1"/>
              <a:t>29</a:t>
            </a:fld>
            <a:endParaRPr lang="fr-FR" altLang="it-IT" sz="1200">
              <a:latin typeface="Times New Roman" panose="02020603050405020304" pitchFamily="18" charset="0"/>
            </a:endParaRPr>
          </a:p>
        </p:txBody>
      </p:sp>
      <p:sp>
        <p:nvSpPr>
          <p:cNvPr id="86019"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57" tIns="47479" rIns="94957" bIns="47479" anchor="b"/>
          <a:lstStyle>
            <a:lvl1pPr defTabSz="947738">
              <a:defRPr>
                <a:solidFill>
                  <a:schemeClr val="tx1"/>
                </a:solidFill>
                <a:latin typeface="Arial" panose="020B0604020202020204" pitchFamily="34" charset="0"/>
                <a:cs typeface="Arial" panose="020B0604020202020204" pitchFamily="34" charset="0"/>
              </a:defRPr>
            </a:lvl1pPr>
            <a:lvl2pPr marL="742950" indent="-285750" defTabSz="947738">
              <a:defRPr>
                <a:solidFill>
                  <a:schemeClr val="tx1"/>
                </a:solidFill>
                <a:latin typeface="Arial" panose="020B0604020202020204" pitchFamily="34" charset="0"/>
                <a:cs typeface="Arial" panose="020B0604020202020204" pitchFamily="34" charset="0"/>
              </a:defRPr>
            </a:lvl2pPr>
            <a:lvl3pPr marL="1143000" indent="-228600" defTabSz="947738">
              <a:defRPr>
                <a:solidFill>
                  <a:schemeClr val="tx1"/>
                </a:solidFill>
                <a:latin typeface="Arial" panose="020B0604020202020204" pitchFamily="34" charset="0"/>
                <a:cs typeface="Arial" panose="020B0604020202020204" pitchFamily="34" charset="0"/>
              </a:defRPr>
            </a:lvl3pPr>
            <a:lvl4pPr marL="1600200" indent="-228600" defTabSz="947738">
              <a:defRPr>
                <a:solidFill>
                  <a:schemeClr val="tx1"/>
                </a:solidFill>
                <a:latin typeface="Arial" panose="020B0604020202020204" pitchFamily="34" charset="0"/>
                <a:cs typeface="Arial" panose="020B0604020202020204" pitchFamily="34" charset="0"/>
              </a:defRPr>
            </a:lvl4pPr>
            <a:lvl5pPr marL="2057400" indent="-228600" defTabSz="947738">
              <a:defRPr>
                <a:solidFill>
                  <a:schemeClr val="tx1"/>
                </a:solidFill>
                <a:latin typeface="Arial" panose="020B0604020202020204" pitchFamily="34" charset="0"/>
                <a:cs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3513E9D-73F2-4F55-9763-E14542935DA2}" type="slidenum">
              <a:rPr lang="fr-FR" altLang="it-IT" sz="1300">
                <a:latin typeface="Times New Roman" panose="02020603050405020304" pitchFamily="18" charset="0"/>
              </a:rPr>
              <a:pPr algn="r" eaLnBrk="1" hangingPunct="1"/>
              <a:t>29</a:t>
            </a:fld>
            <a:endParaRPr lang="fr-FR" altLang="it-IT" sz="1300">
              <a:latin typeface="Times New Roman" panose="02020603050405020304" pitchFamily="18" charset="0"/>
            </a:endParaRPr>
          </a:p>
        </p:txBody>
      </p:sp>
      <p:sp>
        <p:nvSpPr>
          <p:cNvPr id="86020" name="Rectangle 2"/>
          <p:cNvSpPr>
            <a:spLocks noGrp="1" noRot="1" noChangeAspect="1" noChangeArrowheads="1" noTextEdit="1"/>
          </p:cNvSpPr>
          <p:nvPr>
            <p:ph type="sldImg"/>
          </p:nvPr>
        </p:nvSpPr>
        <p:spPr bwMode="auto">
          <a:xfrm>
            <a:off x="995363" y="768350"/>
            <a:ext cx="5113337"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3"/>
          <p:cNvSpPr>
            <a:spLocks noGrp="1" noChangeArrowheads="1"/>
          </p:cNvSpPr>
          <p:nvPr>
            <p:ph type="body" idx="1"/>
          </p:nvPr>
        </p:nvSpPr>
        <p:spPr bwMode="auto">
          <a:xfrm>
            <a:off x="708025" y="4860925"/>
            <a:ext cx="568325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it-IT" smtClean="0"/>
          </a:p>
        </p:txBody>
      </p:sp>
    </p:spTree>
    <p:extLst>
      <p:ext uri="{BB962C8B-B14F-4D97-AF65-F5344CB8AC3E}">
        <p14:creationId xmlns:p14="http://schemas.microsoft.com/office/powerpoint/2010/main" val="75331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1386735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28EB23-8B33-453A-ACD5-34E92E51AF92}" type="slidenum">
              <a:rPr lang="fr-FR" altLang="it-IT" sz="1400" smtClean="0">
                <a:latin typeface="Arial" panose="020B0604020202020204" pitchFamily="34" charset="0"/>
              </a:rPr>
              <a:pPr>
                <a:spcBef>
                  <a:spcPct val="0"/>
                </a:spcBef>
              </a:pPr>
              <a:t>31</a:t>
            </a:fld>
            <a:endParaRPr lang="fr-FR" altLang="it-IT" sz="1400" smtClean="0">
              <a:latin typeface="Arial" panose="020B0604020202020204" pitchFamily="34" charset="0"/>
            </a:endParaRPr>
          </a:p>
        </p:txBody>
      </p:sp>
      <p:sp>
        <p:nvSpPr>
          <p:cNvPr id="94211"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6" tIns="47468" rIns="94936" bIns="47468" anchor="b"/>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0803341-044D-42B3-BFBB-E7187EDBA941}" type="slidenum">
              <a:rPr lang="fr-FR" altLang="it-IT" sz="1300">
                <a:latin typeface="Times New Roman" panose="02020603050405020304" pitchFamily="18" charset="0"/>
              </a:rPr>
              <a:pPr algn="r" eaLnBrk="1" hangingPunct="1">
                <a:spcBef>
                  <a:spcPct val="0"/>
                </a:spcBef>
              </a:pPr>
              <a:t>31</a:t>
            </a:fld>
            <a:endParaRPr lang="fr-FR" altLang="it-IT" sz="1300">
              <a:latin typeface="Times New Roman" panose="02020603050405020304" pitchFamily="18" charset="0"/>
            </a:endParaRPr>
          </a:p>
        </p:txBody>
      </p:sp>
      <p:sp>
        <p:nvSpPr>
          <p:cNvPr id="94212" name="Rectangle 2"/>
          <p:cNvSpPr>
            <a:spLocks noGrp="1" noRot="1" noChangeAspect="1" noChangeArrowheads="1" noTextEdit="1"/>
          </p:cNvSpPr>
          <p:nvPr>
            <p:ph type="sldImg"/>
          </p:nvPr>
        </p:nvSpPr>
        <p:spPr bwMode="auto">
          <a:xfrm>
            <a:off x="993775" y="768350"/>
            <a:ext cx="5116513"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3"/>
          <p:cNvSpPr>
            <a:spLocks noGrp="1" noChangeArrowheads="1"/>
          </p:cNvSpPr>
          <p:nvPr>
            <p:ph type="body" idx="1"/>
          </p:nvPr>
        </p:nvSpPr>
        <p:spPr bwMode="auto">
          <a:xfrm>
            <a:off x="711200" y="4860925"/>
            <a:ext cx="56769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it-IT" smtClean="0"/>
              <a:t>Pourquoi la région de Saverne ?</a:t>
            </a:r>
          </a:p>
          <a:p>
            <a:pPr eaLnBrk="1" hangingPunct="1"/>
            <a:endParaRPr lang="fr-FR" altLang="it-IT" smtClean="0"/>
          </a:p>
          <a:p>
            <a:pPr eaLnBrk="1" hangingPunct="1"/>
            <a:r>
              <a:rPr lang="fr-FR" altLang="it-IT" smtClean="0"/>
              <a:t>Ce projet, nous le réaliserons à Saverne, malgré le fait qu’un investissement en Pologne, où nous avons de la surface, ou en Lettonie, où on nous a offert de la surface, nous aurait coûté de 5 à 10 millions d’euros moins cher. </a:t>
            </a:r>
          </a:p>
          <a:p>
            <a:pPr eaLnBrk="1" hangingPunct="1"/>
            <a:endParaRPr lang="fr-FR" altLang="it-IT" smtClean="0"/>
          </a:p>
          <a:p>
            <a:pPr eaLnBrk="1" hangingPunct="1"/>
            <a:r>
              <a:rPr lang="fr-FR" altLang="it-IT" smtClean="0"/>
              <a:t>Malgré le fait aussi que là-bas, nous aurions eu un ou deux millions de frais d’exploitation, de coût notamment salarial, de moins par année. </a:t>
            </a:r>
          </a:p>
          <a:p>
            <a:pPr eaLnBrk="1" hangingPunct="1"/>
            <a:endParaRPr lang="fr-FR" altLang="it-IT" smtClean="0"/>
          </a:p>
          <a:p>
            <a:pPr eaLnBrk="1" hangingPunct="1"/>
            <a:r>
              <a:rPr lang="fr-FR" altLang="it-IT" smtClean="0"/>
              <a:t>Pourquoi une telle décision ? </a:t>
            </a:r>
          </a:p>
          <a:p>
            <a:pPr eaLnBrk="1" hangingPunct="1"/>
            <a:endParaRPr lang="fr-FR" altLang="it-IT" smtClean="0"/>
          </a:p>
          <a:p>
            <a:pPr eaLnBrk="1" hangingPunct="1"/>
            <a:r>
              <a:rPr lang="fr-FR" altLang="it-IT" smtClean="0"/>
              <a:t>Parce que Saverne est géographiquement bien situé, au moins aussi bien que la Pologne, même par rapport à des marchés nouveaux.  Mais surtout parce qu’ici nous avons le savoir-faire et nous avons un personnel qui a les compétences et une structure d’encadrement qui nous est fidèle.  Nous n’ avons pas besoin d’aller chercher et former des gens avec le risque de les voir nous quitter à n’importe quel moment. </a:t>
            </a:r>
          </a:p>
          <a:p>
            <a:pPr eaLnBrk="1" hangingPunct="1"/>
            <a:endParaRPr lang="fr-FR" altLang="it-IT" smtClean="0"/>
          </a:p>
        </p:txBody>
      </p:sp>
    </p:spTree>
    <p:extLst>
      <p:ext uri="{BB962C8B-B14F-4D97-AF65-F5344CB8AC3E}">
        <p14:creationId xmlns:p14="http://schemas.microsoft.com/office/powerpoint/2010/main" val="1577784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3362188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FD19C5-5687-4999-B9F0-202C3E020DE3}" type="slidenum">
              <a:rPr lang="fr-FR" altLang="it-IT" sz="1400" smtClean="0">
                <a:latin typeface="Arial" panose="020B0604020202020204" pitchFamily="34" charset="0"/>
              </a:rPr>
              <a:pPr>
                <a:spcBef>
                  <a:spcPct val="0"/>
                </a:spcBef>
              </a:pPr>
              <a:t>34</a:t>
            </a:fld>
            <a:endParaRPr lang="fr-FR" altLang="it-IT" sz="1400" smtClean="0">
              <a:latin typeface="Arial" panose="020B0604020202020204" pitchFamily="34" charset="0"/>
            </a:endParaRPr>
          </a:p>
        </p:txBody>
      </p:sp>
      <p:sp>
        <p:nvSpPr>
          <p:cNvPr id="99331" name="Rectangle 2"/>
          <p:cNvSpPr>
            <a:spLocks noGrp="1" noRot="1" noChangeAspect="1" noChangeArrowheads="1" noTextEdit="1"/>
          </p:cNvSpPr>
          <p:nvPr>
            <p:ph type="sldImg"/>
          </p:nvPr>
        </p:nvSpPr>
        <p:spPr bwMode="auto">
          <a:xfrm>
            <a:off x="993775" y="768350"/>
            <a:ext cx="5116513"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xfrm>
            <a:off x="708025" y="4860925"/>
            <a:ext cx="568325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it-IT" u="sng" smtClean="0"/>
              <a:t>Unité de production dédiée à la peinture et au montage des grandes machines</a:t>
            </a:r>
            <a:r>
              <a:rPr lang="fr-FR" altLang="it-IT" smtClean="0"/>
              <a:t> :</a:t>
            </a:r>
          </a:p>
          <a:p>
            <a:pPr eaLnBrk="1" hangingPunct="1"/>
            <a:r>
              <a:rPr lang="fr-FR" altLang="it-IT" smtClean="0"/>
              <a:t>- Plateforme logistique,</a:t>
            </a:r>
          </a:p>
          <a:p>
            <a:pPr eaLnBrk="1" hangingPunct="1"/>
            <a:r>
              <a:rPr lang="fr-FR" altLang="it-IT" smtClean="0"/>
              <a:t>- Peinture cataphorèse + poudre (zéro rejet dans l’atmosphère),</a:t>
            </a:r>
          </a:p>
          <a:p>
            <a:pPr eaLnBrk="1" hangingPunct="1"/>
            <a:r>
              <a:rPr lang="fr-FR" altLang="it-IT" smtClean="0"/>
              <a:t>- Lignes de montage.</a:t>
            </a:r>
          </a:p>
          <a:p>
            <a:pPr eaLnBrk="1" hangingPunct="1"/>
            <a:endParaRPr lang="fr-FR" altLang="it-IT" smtClean="0"/>
          </a:p>
          <a:p>
            <a:pPr eaLnBrk="1" hangingPunct="1"/>
            <a:r>
              <a:rPr lang="fr-FR" altLang="it-IT" u="sng" smtClean="0"/>
              <a:t>MGM en quelques chiffres</a:t>
            </a:r>
            <a:r>
              <a:rPr lang="fr-FR" altLang="it-IT" smtClean="0"/>
              <a:t> : </a:t>
            </a:r>
          </a:p>
          <a:p>
            <a:pPr eaLnBrk="1" hangingPunct="1"/>
            <a:r>
              <a:rPr lang="fr-FR" altLang="it-IT" smtClean="0"/>
              <a:t>= 27 000 m² couverts,</a:t>
            </a:r>
          </a:p>
          <a:p>
            <a:pPr eaLnBrk="1" hangingPunct="1"/>
            <a:r>
              <a:rPr lang="fr-FR" altLang="it-IT" smtClean="0"/>
              <a:t>= 31 000 m² de Voirie Réseau Distribution,</a:t>
            </a:r>
          </a:p>
          <a:p>
            <a:pPr eaLnBrk="1" hangingPunct="1"/>
            <a:r>
              <a:rPr lang="fr-FR" altLang="it-IT" smtClean="0"/>
              <a:t>= 26 millions d’€ d’investissements.</a:t>
            </a:r>
          </a:p>
          <a:p>
            <a:pPr eaLnBrk="1" hangingPunct="1"/>
            <a:endParaRPr lang="fr-FR" altLang="it-IT" smtClean="0"/>
          </a:p>
        </p:txBody>
      </p:sp>
    </p:spTree>
    <p:extLst>
      <p:ext uri="{BB962C8B-B14F-4D97-AF65-F5344CB8AC3E}">
        <p14:creationId xmlns:p14="http://schemas.microsoft.com/office/powerpoint/2010/main" val="79230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ABB36DBF-87E6-40CA-B516-7F25649F8CF4}" type="slidenum">
              <a:rPr lang="fr-FR" smtClean="0"/>
              <a:pPr>
                <a:defRPr/>
              </a:pPr>
              <a:t>4</a:t>
            </a:fld>
            <a:endParaRPr lang="fr-FR" dirty="0"/>
          </a:p>
        </p:txBody>
      </p:sp>
    </p:spTree>
    <p:extLst>
      <p:ext uri="{BB962C8B-B14F-4D97-AF65-F5344CB8AC3E}">
        <p14:creationId xmlns:p14="http://schemas.microsoft.com/office/powerpoint/2010/main" val="2122109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Calibri" panose="020F0502020204030204" pitchFamily="34" charset="0"/>
              </a:defRPr>
            </a:lvl1pPr>
            <a:lvl2pPr marL="742950" indent="-285750" defTabSz="946150">
              <a:spcBef>
                <a:spcPct val="30000"/>
              </a:spcBef>
              <a:defRPr sz="1200">
                <a:solidFill>
                  <a:schemeClr val="tx1"/>
                </a:solidFill>
                <a:latin typeface="Calibri" panose="020F0502020204030204" pitchFamily="34" charset="0"/>
              </a:defRPr>
            </a:lvl2pPr>
            <a:lvl3pPr marL="1143000" indent="-228600" defTabSz="946150">
              <a:spcBef>
                <a:spcPct val="30000"/>
              </a:spcBef>
              <a:defRPr sz="1200">
                <a:solidFill>
                  <a:schemeClr val="tx1"/>
                </a:solidFill>
                <a:latin typeface="Calibri" panose="020F0502020204030204" pitchFamily="34" charset="0"/>
              </a:defRPr>
            </a:lvl3pPr>
            <a:lvl4pPr marL="1600200" indent="-228600" defTabSz="946150">
              <a:spcBef>
                <a:spcPct val="30000"/>
              </a:spcBef>
              <a:defRPr sz="1200">
                <a:solidFill>
                  <a:schemeClr val="tx1"/>
                </a:solidFill>
                <a:latin typeface="Calibri" panose="020F0502020204030204" pitchFamily="34" charset="0"/>
              </a:defRPr>
            </a:lvl4pPr>
            <a:lvl5pPr marL="2057400" indent="-228600" defTabSz="946150">
              <a:spcBef>
                <a:spcPct val="30000"/>
              </a:spcBef>
              <a:defRPr sz="1200">
                <a:solidFill>
                  <a:schemeClr val="tx1"/>
                </a:solidFill>
                <a:latin typeface="Calibri" panose="020F0502020204030204" pitchFamily="34" charset="0"/>
              </a:defRPr>
            </a:lvl5pPr>
            <a:lvl6pPr marL="2514600" indent="-228600" defTabSz="94615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615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615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615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272028-538D-4BDD-B096-30EDD6FDBC6C}" type="slidenum">
              <a:rPr lang="fr-FR" altLang="it-IT" sz="1400" smtClean="0">
                <a:latin typeface="Arial" panose="020B0604020202020204" pitchFamily="34" charset="0"/>
              </a:rPr>
              <a:pPr>
                <a:spcBef>
                  <a:spcPct val="0"/>
                </a:spcBef>
              </a:pPr>
              <a:t>35</a:t>
            </a:fld>
            <a:endParaRPr lang="fr-FR" altLang="it-IT" sz="1400" smtClean="0">
              <a:latin typeface="Arial" panose="020B0604020202020204" pitchFamily="34"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3429659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285376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1F0B25-507D-4E34-8DF9-9319F1693604}" type="slidenum">
              <a:rPr lang="fr-FR" altLang="it-IT" sz="1400" smtClean="0">
                <a:latin typeface="Arial" panose="020B0604020202020204" pitchFamily="34" charset="0"/>
              </a:rPr>
              <a:pPr>
                <a:spcBef>
                  <a:spcPct val="0"/>
                </a:spcBef>
              </a:pPr>
              <a:t>40</a:t>
            </a:fld>
            <a:endParaRPr lang="fr-FR" altLang="it-IT" sz="1400" smtClean="0">
              <a:latin typeface="Arial" panose="020B0604020202020204" pitchFamily="34"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765" tIns="47880" rIns="95765" bIns="47880" numCol="1" anchor="t" anchorCtr="0" compatLnSpc="1">
            <a:prstTxWarp prst="textNoShape">
              <a:avLst/>
            </a:prstTxWarp>
          </a:bodyPr>
          <a:lstStyle/>
          <a:p>
            <a:pPr eaLnBrk="1" hangingPunct="1"/>
            <a:r>
              <a:rPr lang="en-GB" altLang="it-IT" b="1" i="1" smtClean="0"/>
              <a:t>Concerning the subsidiaries, you can choose to show either this slide or the following ones.</a:t>
            </a:r>
          </a:p>
          <a:p>
            <a:pPr eaLnBrk="1" hangingPunct="1"/>
            <a:r>
              <a:rPr lang="fr-FR" altLang="it-IT" b="1" i="1" smtClean="0"/>
              <a:t>Filiales : vous pouvez choisir de montrer soit cette diapo, soit les diapos détaillées qui suivent.</a:t>
            </a:r>
          </a:p>
        </p:txBody>
      </p:sp>
    </p:spTree>
    <p:extLst>
      <p:ext uri="{BB962C8B-B14F-4D97-AF65-F5344CB8AC3E}">
        <p14:creationId xmlns:p14="http://schemas.microsoft.com/office/powerpoint/2010/main" val="645812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Calibri" panose="020F0502020204030204" pitchFamily="34" charset="0"/>
              </a:defRPr>
            </a:lvl1pPr>
            <a:lvl2pPr marL="742950" indent="-285750" defTabSz="949325">
              <a:spcBef>
                <a:spcPct val="30000"/>
              </a:spcBef>
              <a:defRPr sz="1200">
                <a:solidFill>
                  <a:schemeClr val="tx1"/>
                </a:solidFill>
                <a:latin typeface="Calibri" panose="020F0502020204030204" pitchFamily="34" charset="0"/>
              </a:defRPr>
            </a:lvl2pPr>
            <a:lvl3pPr marL="1143000" indent="-228600" defTabSz="949325">
              <a:spcBef>
                <a:spcPct val="30000"/>
              </a:spcBef>
              <a:defRPr sz="1200">
                <a:solidFill>
                  <a:schemeClr val="tx1"/>
                </a:solidFill>
                <a:latin typeface="Calibri" panose="020F0502020204030204" pitchFamily="34" charset="0"/>
              </a:defRPr>
            </a:lvl3pPr>
            <a:lvl4pPr marL="1600200" indent="-228600" defTabSz="949325">
              <a:spcBef>
                <a:spcPct val="30000"/>
              </a:spcBef>
              <a:defRPr sz="1200">
                <a:solidFill>
                  <a:schemeClr val="tx1"/>
                </a:solidFill>
                <a:latin typeface="Calibri" panose="020F0502020204030204" pitchFamily="34" charset="0"/>
              </a:defRPr>
            </a:lvl4pPr>
            <a:lvl5pPr marL="2057400" indent="-228600" defTabSz="949325">
              <a:spcBef>
                <a:spcPct val="30000"/>
              </a:spcBef>
              <a:defRPr sz="1200">
                <a:solidFill>
                  <a:schemeClr val="tx1"/>
                </a:solidFill>
                <a:latin typeface="Calibri" panose="020F0502020204030204" pitchFamily="34" charset="0"/>
              </a:defRPr>
            </a:lvl5pPr>
            <a:lvl6pPr marL="2514600" indent="-228600" defTabSz="9493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93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93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93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9BDE7C-4246-4AD6-9727-77BD656B0B30}" type="slidenum">
              <a:rPr lang="fr-FR" altLang="it-IT" sz="1300" smtClean="0">
                <a:latin typeface="Times New Roman" panose="02020603050405020304" pitchFamily="18" charset="0"/>
              </a:rPr>
              <a:pPr>
                <a:spcBef>
                  <a:spcPct val="0"/>
                </a:spcBef>
              </a:pPr>
              <a:t>42</a:t>
            </a:fld>
            <a:endParaRPr lang="fr-FR" altLang="it-IT" sz="1300" smtClean="0">
              <a:latin typeface="Times New Roman" panose="02020603050405020304" pitchFamily="18" charset="0"/>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it-IT" smtClean="0"/>
          </a:p>
        </p:txBody>
      </p:sp>
    </p:spTree>
    <p:extLst>
      <p:ext uri="{BB962C8B-B14F-4D97-AF65-F5344CB8AC3E}">
        <p14:creationId xmlns:p14="http://schemas.microsoft.com/office/powerpoint/2010/main" val="3701632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66" tIns="47483" rIns="94966" bIns="47483" anchor="b"/>
          <a:lstStyle>
            <a:lvl1pPr defTabSz="949325">
              <a:spcBef>
                <a:spcPct val="30000"/>
              </a:spcBef>
              <a:defRPr sz="1200">
                <a:solidFill>
                  <a:schemeClr val="tx1"/>
                </a:solidFill>
                <a:latin typeface="Calibri" panose="020F0502020204030204" pitchFamily="34" charset="0"/>
              </a:defRPr>
            </a:lvl1pPr>
            <a:lvl2pPr marL="742950" indent="-285750" defTabSz="949325">
              <a:spcBef>
                <a:spcPct val="30000"/>
              </a:spcBef>
              <a:defRPr sz="1200">
                <a:solidFill>
                  <a:schemeClr val="tx1"/>
                </a:solidFill>
                <a:latin typeface="Calibri" panose="020F0502020204030204" pitchFamily="34" charset="0"/>
              </a:defRPr>
            </a:lvl2pPr>
            <a:lvl3pPr marL="1143000" indent="-228600" defTabSz="949325">
              <a:spcBef>
                <a:spcPct val="30000"/>
              </a:spcBef>
              <a:defRPr sz="1200">
                <a:solidFill>
                  <a:schemeClr val="tx1"/>
                </a:solidFill>
                <a:latin typeface="Calibri" panose="020F0502020204030204" pitchFamily="34" charset="0"/>
              </a:defRPr>
            </a:lvl3pPr>
            <a:lvl4pPr marL="1600200" indent="-228600" defTabSz="949325">
              <a:spcBef>
                <a:spcPct val="30000"/>
              </a:spcBef>
              <a:defRPr sz="1200">
                <a:solidFill>
                  <a:schemeClr val="tx1"/>
                </a:solidFill>
                <a:latin typeface="Calibri" panose="020F0502020204030204" pitchFamily="34" charset="0"/>
              </a:defRPr>
            </a:lvl4pPr>
            <a:lvl5pPr marL="2057400" indent="-228600" defTabSz="949325">
              <a:spcBef>
                <a:spcPct val="30000"/>
              </a:spcBef>
              <a:defRPr sz="1200">
                <a:solidFill>
                  <a:schemeClr val="tx1"/>
                </a:solidFill>
                <a:latin typeface="Calibri" panose="020F0502020204030204" pitchFamily="34" charset="0"/>
              </a:defRPr>
            </a:lvl5pPr>
            <a:lvl6pPr marL="2514600" indent="-228600" defTabSz="94932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932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932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932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11FF8FB-9082-434A-8988-95560047825E}" type="slidenum">
              <a:rPr lang="fr-FR" altLang="it-IT" sz="1300">
                <a:latin typeface="Times New Roman" panose="02020603050405020304" pitchFamily="18" charset="0"/>
              </a:rPr>
              <a:pPr algn="r" eaLnBrk="1" hangingPunct="1">
                <a:spcBef>
                  <a:spcPct val="0"/>
                </a:spcBef>
              </a:pPr>
              <a:t>43</a:t>
            </a:fld>
            <a:endParaRPr lang="fr-FR" altLang="it-IT" sz="1300">
              <a:latin typeface="Times New Roman" panose="02020603050405020304" pitchFamily="18" charset="0"/>
            </a:endParaRPr>
          </a:p>
        </p:txBody>
      </p:sp>
      <p:sp>
        <p:nvSpPr>
          <p:cNvPr id="134147" name="Rectangle 7"/>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24" tIns="47611" rIns="95224" bIns="47611" anchor="b"/>
          <a:lstStyle>
            <a:lvl1pPr defTabSz="952500">
              <a:spcBef>
                <a:spcPct val="30000"/>
              </a:spcBef>
              <a:defRPr sz="1200">
                <a:solidFill>
                  <a:schemeClr val="tx1"/>
                </a:solidFill>
                <a:latin typeface="Calibri" panose="020F0502020204030204" pitchFamily="34" charset="0"/>
              </a:defRPr>
            </a:lvl1pPr>
            <a:lvl2pPr marL="742950" indent="-285750" defTabSz="952500">
              <a:spcBef>
                <a:spcPct val="30000"/>
              </a:spcBef>
              <a:defRPr sz="1200">
                <a:solidFill>
                  <a:schemeClr val="tx1"/>
                </a:solidFill>
                <a:latin typeface="Calibri" panose="020F0502020204030204" pitchFamily="34" charset="0"/>
              </a:defRPr>
            </a:lvl2pPr>
            <a:lvl3pPr marL="1143000" indent="-228600" defTabSz="952500">
              <a:spcBef>
                <a:spcPct val="30000"/>
              </a:spcBef>
              <a:defRPr sz="1200">
                <a:solidFill>
                  <a:schemeClr val="tx1"/>
                </a:solidFill>
                <a:latin typeface="Calibri" panose="020F0502020204030204" pitchFamily="34" charset="0"/>
              </a:defRPr>
            </a:lvl3pPr>
            <a:lvl4pPr marL="1600200" indent="-228600" defTabSz="952500">
              <a:spcBef>
                <a:spcPct val="30000"/>
              </a:spcBef>
              <a:defRPr sz="1200">
                <a:solidFill>
                  <a:schemeClr val="tx1"/>
                </a:solidFill>
                <a:latin typeface="Calibri" panose="020F0502020204030204" pitchFamily="34" charset="0"/>
              </a:defRPr>
            </a:lvl4pPr>
            <a:lvl5pPr marL="2057400" indent="-228600" defTabSz="952500">
              <a:spcBef>
                <a:spcPct val="30000"/>
              </a:spcBef>
              <a:defRPr sz="1200">
                <a:solidFill>
                  <a:schemeClr val="tx1"/>
                </a:solidFill>
                <a:latin typeface="Calibri" panose="020F0502020204030204" pitchFamily="34" charset="0"/>
              </a:defRPr>
            </a:lvl5pPr>
            <a:lvl6pPr marL="2514600" indent="-228600" defTabSz="9525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525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525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525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02DABF0-51D7-4ABD-BAFF-01EB7B8186A7}" type="slidenum">
              <a:rPr lang="fr-FR" altLang="it-IT" sz="1300">
                <a:latin typeface="Arial" panose="020B0604020202020204" pitchFamily="34" charset="0"/>
              </a:rPr>
              <a:pPr algn="r" eaLnBrk="1" hangingPunct="1">
                <a:spcBef>
                  <a:spcPct val="0"/>
                </a:spcBef>
              </a:pPr>
              <a:t>43</a:t>
            </a:fld>
            <a:endParaRPr lang="fr-FR" altLang="it-IT" sz="1300">
              <a:latin typeface="Arial" panose="020B0604020202020204" pitchFamily="34" charset="0"/>
            </a:endParaRPr>
          </a:p>
        </p:txBody>
      </p:sp>
      <p:sp>
        <p:nvSpPr>
          <p:cNvPr id="134148" name="Rectangle 2"/>
          <p:cNvSpPr>
            <a:spLocks noGrp="1" noRot="1" noChangeAspect="1" noChangeArrowheads="1" noTextEdit="1"/>
          </p:cNvSpPr>
          <p:nvPr>
            <p:ph type="sldImg"/>
          </p:nvPr>
        </p:nvSpPr>
        <p:spPr bwMode="auto">
          <a:xfrm>
            <a:off x="993775" y="768350"/>
            <a:ext cx="5116513"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9" name="Rectangle 3"/>
          <p:cNvSpPr>
            <a:spLocks noGrp="1" noChangeArrowheads="1"/>
          </p:cNvSpPr>
          <p:nvPr>
            <p:ph type="body" idx="1"/>
          </p:nvPr>
        </p:nvSpPr>
        <p:spPr bwMode="auto">
          <a:xfrm>
            <a:off x="708025" y="4860925"/>
            <a:ext cx="568325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24" tIns="47611" rIns="95224" bIns="47611" numCol="1" anchor="t" anchorCtr="0" compatLnSpc="1">
            <a:prstTxWarp prst="textNoShape">
              <a:avLst/>
            </a:prstTxWarp>
          </a:bodyPr>
          <a:lstStyle/>
          <a:p>
            <a:pPr eaLnBrk="1" hangingPunct="1"/>
            <a:r>
              <a:rPr lang="fr-FR" altLang="it-IT" smtClean="0"/>
              <a:t>(Chiffres Kuhn Groupe)</a:t>
            </a:r>
          </a:p>
          <a:p>
            <a:pPr eaLnBrk="1" hangingPunct="1"/>
            <a:r>
              <a:rPr lang="fr-FR" altLang="it-IT" smtClean="0"/>
              <a:t>Nous sommes présents sur les 5 continents.</a:t>
            </a:r>
            <a:endParaRPr lang="fr-FR" altLang="it-IT" smtClean="0">
              <a:solidFill>
                <a:srgbClr val="F31A03"/>
              </a:solidFill>
            </a:endParaRPr>
          </a:p>
          <a:p>
            <a:pPr eaLnBrk="1" hangingPunct="1"/>
            <a:r>
              <a:rPr lang="fr-FR" altLang="it-IT" smtClean="0">
                <a:solidFill>
                  <a:srgbClr val="F31A03"/>
                </a:solidFill>
              </a:rPr>
              <a:t>Nous avons l’avantage d’être très présents à la fois en Europe de l’Ouest et en Amérique du Nord, ce qui nous distingue de la plupart de nos concurrents.</a:t>
            </a:r>
          </a:p>
          <a:p>
            <a:pPr eaLnBrk="1" hangingPunct="1"/>
            <a:r>
              <a:rPr lang="fr-FR" altLang="it-IT" smtClean="0">
                <a:solidFill>
                  <a:srgbClr val="F31A03"/>
                </a:solidFill>
              </a:rPr>
              <a:t>Notre objectif est toujours de nous renforcer dans ces pays.</a:t>
            </a:r>
          </a:p>
          <a:p>
            <a:pPr eaLnBrk="1" hangingPunct="1"/>
            <a:endParaRPr lang="fr-FR" altLang="it-IT" smtClean="0">
              <a:solidFill>
                <a:srgbClr val="F31A03"/>
              </a:solidFill>
            </a:endParaRPr>
          </a:p>
          <a:p>
            <a:pPr eaLnBrk="1" hangingPunct="1"/>
            <a:r>
              <a:rPr lang="fr-FR" altLang="it-IT" smtClean="0"/>
              <a:t>Mais notre objectif est également de progresser dans les marchés de l’Est, de l’Asie et de l’Amérique du Sud.</a:t>
            </a:r>
          </a:p>
          <a:p>
            <a:pPr eaLnBrk="1" hangingPunct="1"/>
            <a:r>
              <a:rPr lang="fr-FR" altLang="it-IT" smtClean="0"/>
              <a:t>Nos ventes dans les pays d’Europe de l’Est tels que la Russie, l’Ukraine, la Pologne ont enregistré une forte augmentation en 2007, et ce n’est pas fini.</a:t>
            </a:r>
          </a:p>
          <a:p>
            <a:pPr eaLnBrk="1" hangingPunct="1"/>
            <a:endParaRPr lang="fr-FR" altLang="it-IT" smtClean="0"/>
          </a:p>
          <a:p>
            <a:pPr eaLnBrk="1" hangingPunct="1"/>
            <a:r>
              <a:rPr lang="fr-FR" altLang="it-IT" smtClean="0"/>
              <a:t>C’est la diversité de ces différents marchés sur lesquels nous sommes présents qui entraîne la diversité des produits que nous fabriquons.</a:t>
            </a:r>
          </a:p>
          <a:p>
            <a:pPr eaLnBrk="1" hangingPunct="1"/>
            <a:endParaRPr lang="fr-FR" altLang="it-IT" smtClean="0"/>
          </a:p>
          <a:p>
            <a:pPr eaLnBrk="1" hangingPunct="1"/>
            <a:endParaRPr lang="fr-FR" altLang="it-IT" smtClean="0"/>
          </a:p>
        </p:txBody>
      </p:sp>
    </p:spTree>
    <p:extLst>
      <p:ext uri="{BB962C8B-B14F-4D97-AF65-F5344CB8AC3E}">
        <p14:creationId xmlns:p14="http://schemas.microsoft.com/office/powerpoint/2010/main" val="532852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a:defRPr/>
            </a:pPr>
            <a:fld id="{CC80F881-D841-46F0-9DB8-384FF4C2B092}" type="slidenum">
              <a:rPr lang="fr-FR" smtClean="0"/>
              <a:pPr>
                <a:defRPr/>
              </a:pPr>
              <a:t>45</a:t>
            </a:fld>
            <a:endParaRPr lang="fr-FR"/>
          </a:p>
        </p:txBody>
      </p:sp>
    </p:spTree>
    <p:extLst>
      <p:ext uri="{BB962C8B-B14F-4D97-AF65-F5344CB8AC3E}">
        <p14:creationId xmlns:p14="http://schemas.microsoft.com/office/powerpoint/2010/main" val="3015530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1F1DC3-4ADD-4395-BFA0-8876B3514CA7}" type="slidenum">
              <a:rPr lang="fr-FR" altLang="it-IT" smtClean="0">
                <a:latin typeface="Times New Roman" panose="02020603050405020304" pitchFamily="18" charset="0"/>
              </a:rPr>
              <a:pPr>
                <a:spcBef>
                  <a:spcPct val="0"/>
                </a:spcBef>
              </a:pPr>
              <a:t>46</a:t>
            </a:fld>
            <a:endParaRPr lang="fr-FR" altLang="it-IT" smtClean="0">
              <a:latin typeface="Times New Roman" panose="02020603050405020304" pitchFamily="18" charset="0"/>
            </a:endParaRPr>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3333990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5030CB95-AD2C-4F09-9AE8-405AD5F2E6A9}" type="slidenum">
              <a:rPr lang="fr-FR" altLang="it-IT">
                <a:latin typeface="Times New Roman" panose="02020603050405020304" pitchFamily="18" charset="0"/>
              </a:rPr>
              <a:pPr/>
              <a:t>47</a:t>
            </a:fld>
            <a:endParaRPr lang="fr-FR" altLang="it-IT">
              <a:latin typeface="Times New Roman" panose="02020603050405020304" pitchFamily="18" charset="0"/>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fr-FR" altLang="it-IT" sz="1000" smtClean="0">
                <a:cs typeface="Times New Roman" panose="02020603050405020304" pitchFamily="18" charset="0"/>
              </a:rPr>
              <a:t>La ration de base se compose :</a:t>
            </a:r>
          </a:p>
          <a:p>
            <a:pPr>
              <a:lnSpc>
                <a:spcPct val="80000"/>
              </a:lnSpc>
              <a:buFontTx/>
              <a:buChar char="-"/>
            </a:pPr>
            <a:r>
              <a:rPr lang="fr-FR" altLang="it-IT" sz="1000" smtClean="0">
                <a:cs typeface="Times New Roman" panose="02020603050405020304" pitchFamily="18" charset="0"/>
              </a:rPr>
              <a:t> d’aliment de base ou aliment grossier (</a:t>
            </a:r>
            <a:r>
              <a:rPr lang="fr-FR" altLang="it-IT" sz="1000" i="1" smtClean="0">
                <a:cs typeface="Times New Roman" panose="02020603050405020304" pitchFamily="18" charset="0"/>
              </a:rPr>
              <a:t>fourrage</a:t>
            </a:r>
            <a:r>
              <a:rPr lang="fr-FR" altLang="it-IT" sz="1000" smtClean="0">
                <a:cs typeface="Times New Roman" panose="02020603050405020304" pitchFamily="18" charset="0"/>
              </a:rPr>
              <a:t>) : fibres,</a:t>
            </a:r>
          </a:p>
          <a:p>
            <a:pPr>
              <a:lnSpc>
                <a:spcPct val="80000"/>
              </a:lnSpc>
              <a:buFontTx/>
              <a:buChar char="-"/>
            </a:pPr>
            <a:r>
              <a:rPr lang="fr-FR" altLang="it-IT" sz="1000" smtClean="0">
                <a:cs typeface="Times New Roman" panose="02020603050405020304" pitchFamily="18" charset="0"/>
              </a:rPr>
              <a:t> de complément énergétique (</a:t>
            </a:r>
            <a:r>
              <a:rPr lang="fr-FR" altLang="it-IT" sz="1000" i="1" smtClean="0">
                <a:cs typeface="Times New Roman" panose="02020603050405020304" pitchFamily="18" charset="0"/>
              </a:rPr>
              <a:t>céréales, mélasse</a:t>
            </a:r>
            <a:r>
              <a:rPr lang="fr-FR" altLang="it-IT" sz="1000" smtClean="0">
                <a:cs typeface="Times New Roman" panose="02020603050405020304" pitchFamily="18" charset="0"/>
              </a:rPr>
              <a:t>) : sucre,</a:t>
            </a:r>
          </a:p>
          <a:p>
            <a:pPr>
              <a:lnSpc>
                <a:spcPct val="80000"/>
              </a:lnSpc>
              <a:buFontTx/>
              <a:buChar char="-"/>
            </a:pPr>
            <a:r>
              <a:rPr lang="fr-FR" altLang="it-IT" sz="1000" smtClean="0">
                <a:cs typeface="Times New Roman" panose="02020603050405020304" pitchFamily="18" charset="0"/>
              </a:rPr>
              <a:t> de compléments protéiques (</a:t>
            </a:r>
            <a:r>
              <a:rPr lang="fr-FR" altLang="it-IT" sz="1000" i="1" smtClean="0">
                <a:cs typeface="Times New Roman" panose="02020603050405020304" pitchFamily="18" charset="0"/>
              </a:rPr>
              <a:t>tourteaux, pois, soja écrasés</a:t>
            </a:r>
            <a:r>
              <a:rPr lang="fr-FR" altLang="it-IT" sz="1000" smtClean="0">
                <a:cs typeface="Times New Roman" panose="02020603050405020304" pitchFamily="18" charset="0"/>
              </a:rPr>
              <a:t>),</a:t>
            </a:r>
          </a:p>
          <a:p>
            <a:pPr>
              <a:lnSpc>
                <a:spcPct val="80000"/>
              </a:lnSpc>
              <a:buFontTx/>
              <a:buChar char="-"/>
            </a:pPr>
            <a:r>
              <a:rPr lang="fr-FR" altLang="it-IT" sz="1000" smtClean="0">
                <a:cs typeface="Times New Roman" panose="02020603050405020304" pitchFamily="18" charset="0"/>
              </a:rPr>
              <a:t> de compléments minéraux (</a:t>
            </a:r>
            <a:r>
              <a:rPr lang="fr-FR" altLang="it-IT" sz="1000" i="1" smtClean="0">
                <a:cs typeface="Times New Roman" panose="02020603050405020304" pitchFamily="18" charset="0"/>
              </a:rPr>
              <a:t>pierres à lécher</a:t>
            </a:r>
            <a:r>
              <a:rPr lang="fr-FR" altLang="it-IT" sz="1000" smtClean="0">
                <a:cs typeface="Times New Roman" panose="02020603050405020304" pitchFamily="18" charset="0"/>
              </a:rPr>
              <a:t>)</a:t>
            </a:r>
            <a:r>
              <a:rPr lang="fr-FR" altLang="it-IT" sz="1000" smtClean="0"/>
              <a:t>.</a:t>
            </a:r>
          </a:p>
          <a:p>
            <a:pPr>
              <a:lnSpc>
                <a:spcPct val="80000"/>
              </a:lnSpc>
            </a:pPr>
            <a:r>
              <a:rPr lang="fr-FR" altLang="it-IT" sz="1000" smtClean="0"/>
              <a:t>L’herbe ensilée apporte à la fois le sucre et les fibres.</a:t>
            </a:r>
          </a:p>
          <a:p>
            <a:pPr>
              <a:lnSpc>
                <a:spcPct val="80000"/>
              </a:lnSpc>
            </a:pPr>
            <a:endParaRPr lang="fr-FR" altLang="it-IT" sz="1000" smtClean="0"/>
          </a:p>
          <a:p>
            <a:pPr>
              <a:lnSpc>
                <a:spcPct val="80000"/>
              </a:lnSpc>
            </a:pPr>
            <a:r>
              <a:rPr lang="fr-FR" altLang="it-IT" sz="1000" smtClean="0">
                <a:cs typeface="Times New Roman" panose="02020603050405020304" pitchFamily="18" charset="0"/>
              </a:rPr>
              <a:t>Pour 7837 kg de lait produit par une vache, 4500 kg sont produits par l’aliment grossier</a:t>
            </a:r>
            <a:r>
              <a:rPr lang="fr-FR" altLang="it-IT" sz="1000" smtClean="0"/>
              <a:t>.</a:t>
            </a:r>
          </a:p>
          <a:p>
            <a:pPr>
              <a:lnSpc>
                <a:spcPct val="80000"/>
              </a:lnSpc>
            </a:pPr>
            <a:endParaRPr lang="fr-FR" altLang="it-IT" sz="1000" smtClean="0"/>
          </a:p>
          <a:p>
            <a:pPr>
              <a:lnSpc>
                <a:spcPct val="80000"/>
              </a:lnSpc>
            </a:pPr>
            <a:r>
              <a:rPr lang="fr-FR" altLang="it-IT" sz="1000" smtClean="0"/>
              <a:t>La ration doit comporter environ 20% de concentrés et 80% de fourrages.</a:t>
            </a:r>
            <a:endParaRPr lang="fr-FR" altLang="it-IT" sz="1000" smtClean="0">
              <a:cs typeface="Times New Roman" panose="02020603050405020304" pitchFamily="18" charset="0"/>
            </a:endParaRPr>
          </a:p>
          <a:p>
            <a:pPr>
              <a:lnSpc>
                <a:spcPct val="80000"/>
              </a:lnSpc>
            </a:pPr>
            <a:r>
              <a:rPr lang="fr-FR" altLang="it-IT" sz="1000" smtClean="0">
                <a:cs typeface="Times New Roman" panose="02020603050405020304" pitchFamily="18" charset="0"/>
              </a:rPr>
              <a:t>Pour une vache laitière : 8 kg de Maïs Ensilage + 4 kg ensilage d’herbe + 4 kg de foin + 4 kg de regain + 6 kg de concentrés</a:t>
            </a:r>
            <a:endParaRPr lang="fr-FR" altLang="it-IT" sz="1000" smtClean="0"/>
          </a:p>
          <a:p>
            <a:pPr>
              <a:lnSpc>
                <a:spcPct val="80000"/>
              </a:lnSpc>
            </a:pPr>
            <a:endParaRPr lang="fr-FR" altLang="it-IT" sz="1000" smtClean="0"/>
          </a:p>
          <a:p>
            <a:pPr>
              <a:lnSpc>
                <a:spcPct val="80000"/>
              </a:lnSpc>
            </a:pPr>
            <a:endParaRPr lang="fr-FR" altLang="it-IT" sz="1000" smtClean="0"/>
          </a:p>
          <a:p>
            <a:pPr>
              <a:lnSpc>
                <a:spcPct val="80000"/>
              </a:lnSpc>
            </a:pPr>
            <a:r>
              <a:rPr lang="fr-FR" altLang="it-IT" sz="1000" smtClean="0">
                <a:cs typeface="Times New Roman" panose="02020603050405020304" pitchFamily="18" charset="0"/>
              </a:rPr>
              <a:t>Deux objectifs pour l’éleveur :</a:t>
            </a:r>
          </a:p>
          <a:p>
            <a:pPr>
              <a:lnSpc>
                <a:spcPct val="80000"/>
              </a:lnSpc>
            </a:pPr>
            <a:endParaRPr lang="fr-FR" altLang="it-IT" sz="1000" smtClean="0">
              <a:cs typeface="Times New Roman" panose="02020603050405020304" pitchFamily="18" charset="0"/>
            </a:endParaRPr>
          </a:p>
          <a:p>
            <a:pPr>
              <a:lnSpc>
                <a:spcPct val="80000"/>
              </a:lnSpc>
            </a:pPr>
            <a:r>
              <a:rPr lang="fr-FR" altLang="it-IT" sz="1000" smtClean="0">
                <a:cs typeface="Times New Roman" panose="02020603050405020304" pitchFamily="18" charset="0"/>
                <a:sym typeface="Wingdings" panose="05000000000000000000" pitchFamily="2" charset="2"/>
              </a:rPr>
              <a:t> U</a:t>
            </a:r>
            <a:r>
              <a:rPr lang="fr-FR" altLang="it-IT" sz="1000" smtClean="0">
                <a:cs typeface="Times New Roman" panose="02020603050405020304" pitchFamily="18" charset="0"/>
              </a:rPr>
              <a:t>ne ration de base en quantité la plus équilibrée possible.</a:t>
            </a:r>
          </a:p>
          <a:p>
            <a:pPr>
              <a:lnSpc>
                <a:spcPct val="80000"/>
              </a:lnSpc>
            </a:pPr>
            <a:r>
              <a:rPr lang="fr-FR" altLang="it-IT" sz="1000" smtClean="0">
                <a:cs typeface="Times New Roman" panose="02020603050405020304" pitchFamily="18" charset="0"/>
                <a:sym typeface="Wingdings" panose="05000000000000000000" pitchFamily="2" charset="2"/>
              </a:rPr>
              <a:t></a:t>
            </a:r>
            <a:r>
              <a:rPr lang="fr-FR" altLang="it-IT" sz="1000" smtClean="0">
                <a:cs typeface="Times New Roman" panose="02020603050405020304" pitchFamily="18" charset="0"/>
              </a:rPr>
              <a:t> Une alimentation la moins chère. Une prairie très bien gérée peut produire 1 UFL/kg de MS pour 0.02 euro.</a:t>
            </a:r>
            <a:r>
              <a:rPr lang="fr-FR" altLang="it-IT" sz="1000" smtClean="0"/>
              <a:t> </a:t>
            </a:r>
          </a:p>
          <a:p>
            <a:pPr>
              <a:lnSpc>
                <a:spcPct val="80000"/>
              </a:lnSpc>
            </a:pPr>
            <a:endParaRPr lang="fr-FR" altLang="it-IT" sz="1000" smtClean="0"/>
          </a:p>
          <a:p>
            <a:pPr>
              <a:lnSpc>
                <a:spcPct val="80000"/>
              </a:lnSpc>
            </a:pPr>
            <a:r>
              <a:rPr lang="fr-FR" altLang="it-IT" sz="1000" b="1" smtClean="0">
                <a:sym typeface="Wingdings" panose="05000000000000000000" pitchFamily="2" charset="2"/>
              </a:rPr>
              <a:t> </a:t>
            </a:r>
            <a:r>
              <a:rPr lang="fr-FR" altLang="it-IT" sz="1000" b="1" i="1" smtClean="0"/>
              <a:t>ARGUMENT de VENTE : </a:t>
            </a:r>
            <a:r>
              <a:rPr lang="fr-FR" altLang="it-IT" sz="1000" smtClean="0">
                <a:cs typeface="Times New Roman" panose="02020603050405020304" pitchFamily="18" charset="0"/>
              </a:rPr>
              <a:t>Plus la prairie produit d’énergie, de protéines, de minéraux moins il faudra acheter de compléments en aliments.</a:t>
            </a:r>
          </a:p>
          <a:p>
            <a:pPr>
              <a:lnSpc>
                <a:spcPct val="80000"/>
              </a:lnSpc>
            </a:pPr>
            <a:r>
              <a:rPr lang="fr-FR" altLang="it-IT" sz="1000" smtClean="0">
                <a:cs typeface="Times New Roman" panose="02020603050405020304" pitchFamily="18" charset="0"/>
              </a:rPr>
              <a:t>D’où l’importance de faucheuses qui :</a:t>
            </a:r>
          </a:p>
          <a:p>
            <a:pPr>
              <a:lnSpc>
                <a:spcPct val="80000"/>
              </a:lnSpc>
            </a:pPr>
            <a:r>
              <a:rPr lang="fr-FR" altLang="it-IT" sz="1000" smtClean="0">
                <a:cs typeface="Times New Roman" panose="02020603050405020304" pitchFamily="18" charset="0"/>
              </a:rPr>
              <a:t>- sont capables de faucher sans souiller le fourrage,</a:t>
            </a:r>
          </a:p>
          <a:p>
            <a:pPr>
              <a:lnSpc>
                <a:spcPct val="80000"/>
              </a:lnSpc>
            </a:pPr>
            <a:r>
              <a:rPr lang="fr-FR" altLang="it-IT" sz="1000" smtClean="0">
                <a:cs typeface="Times New Roman" panose="02020603050405020304" pitchFamily="18" charset="0"/>
              </a:rPr>
              <a:t>- ont un débit de travail important pour travailler au bon stade de l’herbe.</a:t>
            </a:r>
          </a:p>
        </p:txBody>
      </p:sp>
    </p:spTree>
    <p:extLst>
      <p:ext uri="{BB962C8B-B14F-4D97-AF65-F5344CB8AC3E}">
        <p14:creationId xmlns:p14="http://schemas.microsoft.com/office/powerpoint/2010/main" val="591497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D744340D-714C-4EC3-B9F3-A1ED0BAA4386}" type="slidenum">
              <a:rPr lang="fr-FR" altLang="it-IT">
                <a:latin typeface="Times New Roman" panose="02020603050405020304" pitchFamily="18" charset="0"/>
              </a:rPr>
              <a:pPr/>
              <a:t>48</a:t>
            </a:fld>
            <a:endParaRPr lang="fr-FR" altLang="it-IT">
              <a:latin typeface="Times New Roman" panose="02020603050405020304" pitchFamily="18"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41443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BC9B7B7F-6438-4ADC-9F5A-449D7273DB16}" type="slidenum">
              <a:rPr lang="fr-FR" altLang="it-IT">
                <a:latin typeface="Times New Roman" panose="02020603050405020304" pitchFamily="18" charset="0"/>
              </a:rPr>
              <a:pPr/>
              <a:t>49</a:t>
            </a:fld>
            <a:endParaRPr lang="fr-FR" altLang="it-IT">
              <a:latin typeface="Times New Roman" panose="02020603050405020304" pitchFamily="18" charset="0"/>
            </a:endParaRPr>
          </a:p>
        </p:txBody>
      </p:sp>
      <p:sp>
        <p:nvSpPr>
          <p:cNvPr id="276483" name="Rectangle 2"/>
          <p:cNvSpPr>
            <a:spLocks noGrp="1" noRot="1" noChangeAspect="1" noChangeArrowheads="1" noTextEdit="1"/>
          </p:cNvSpPr>
          <p:nvPr>
            <p:ph type="sldImg"/>
          </p:nvPr>
        </p:nvSpPr>
        <p:spPr>
          <a:xfrm>
            <a:off x="877888" y="739775"/>
            <a:ext cx="4910137" cy="3683000"/>
          </a:xfrm>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it-IT" sz="1000" smtClean="0"/>
              <a:t>Les exigences en terme de qualité du fourrage, de l’alimentation en général, sont proportionnelles à la productivité des vaches laitières.</a:t>
            </a:r>
          </a:p>
          <a:p>
            <a:r>
              <a:rPr lang="fr-FR" altLang="it-IT" sz="1000" smtClean="0"/>
              <a:t>Une vache laitière hautement productive, avec une forte valeur génétique, exige également des fourrages de qualité et hautement énergétiques.</a:t>
            </a:r>
          </a:p>
          <a:p>
            <a:endParaRPr lang="fr-FR" altLang="it-IT" sz="1000" smtClean="0"/>
          </a:p>
          <a:p>
            <a:r>
              <a:rPr lang="fr-FR" altLang="it-IT" sz="1000" smtClean="0"/>
              <a:t>En 20 ans, la productivité d’une vache laitière s’est accrue en France de 153 % !</a:t>
            </a:r>
          </a:p>
        </p:txBody>
      </p:sp>
    </p:spTree>
    <p:extLst>
      <p:ext uri="{BB962C8B-B14F-4D97-AF65-F5344CB8AC3E}">
        <p14:creationId xmlns:p14="http://schemas.microsoft.com/office/powerpoint/2010/main" val="4115296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smtClean="0"/>
              <a:t>Davide Sgobbi</a:t>
            </a:r>
            <a:r>
              <a:rPr lang="it-IT" b="1" baseline="0" dirty="0" smtClean="0"/>
              <a:t> </a:t>
            </a:r>
            <a:r>
              <a:rPr lang="it-IT" baseline="0" dirty="0" smtClean="0"/>
              <a:t>– Venezia</a:t>
            </a:r>
          </a:p>
          <a:p>
            <a:r>
              <a:rPr lang="it-IT" b="1" baseline="0" dirty="0" smtClean="0"/>
              <a:t>Giuseppe Elias </a:t>
            </a:r>
            <a:r>
              <a:rPr lang="it-IT" baseline="0" dirty="0" smtClean="0"/>
              <a:t>– Lodi e Milano</a:t>
            </a:r>
          </a:p>
          <a:p>
            <a:r>
              <a:rPr lang="it-IT" b="1" baseline="0" dirty="0" smtClean="0"/>
              <a:t>Dossi Daniele </a:t>
            </a:r>
            <a:r>
              <a:rPr lang="it-IT" baseline="0" dirty="0" smtClean="0"/>
              <a:t>– Verona</a:t>
            </a:r>
          </a:p>
          <a:p>
            <a:r>
              <a:rPr lang="it-IT" b="1" baseline="0" dirty="0" smtClean="0"/>
              <a:t>Nino </a:t>
            </a:r>
            <a:r>
              <a:rPr lang="it-IT" b="1" baseline="0" dirty="0" err="1" smtClean="0"/>
              <a:t>Chiò</a:t>
            </a:r>
            <a:r>
              <a:rPr lang="it-IT" b="1" baseline="0" dirty="0" smtClean="0"/>
              <a:t> </a:t>
            </a:r>
            <a:r>
              <a:rPr lang="it-IT" baseline="0" dirty="0" smtClean="0"/>
              <a:t>– Novara</a:t>
            </a:r>
          </a:p>
          <a:p>
            <a:pPr defTabSz="930676"/>
            <a:r>
              <a:rPr lang="it-IT" b="1" baseline="0" dirty="0" smtClean="0"/>
              <a:t>Matteo Zanone </a:t>
            </a:r>
            <a:r>
              <a:rPr lang="it-IT" baseline="0" dirty="0" smtClean="0"/>
              <a:t>- Udine</a:t>
            </a:r>
          </a:p>
          <a:p>
            <a:pPr defTabSz="930676"/>
            <a:r>
              <a:rPr lang="it-IT" b="1" dirty="0"/>
              <a:t>Romano Brezzi </a:t>
            </a:r>
            <a:r>
              <a:rPr lang="it-IT" dirty="0"/>
              <a:t>- Az. </a:t>
            </a:r>
            <a:r>
              <a:rPr lang="it-IT" dirty="0" err="1"/>
              <a:t>Agr</a:t>
            </a:r>
            <a:r>
              <a:rPr lang="it-IT" dirty="0"/>
              <a:t>. </a:t>
            </a:r>
            <a:r>
              <a:rPr lang="it-IT" dirty="0" err="1"/>
              <a:t>Bempensata</a:t>
            </a:r>
            <a:r>
              <a:rPr lang="it-IT" dirty="0"/>
              <a:t> di Brezzi Romano, Giorgio e Giuseppe S.S. - Via Grilla, 7  - 15047 Spinetta Marengo (ALESSANDRIA)   - Nord Ovest Italia – Regione Piemonte</a:t>
            </a:r>
          </a:p>
          <a:p>
            <a:r>
              <a:rPr lang="it-IT" b="1" baseline="0" dirty="0" err="1" smtClean="0"/>
              <a:t>Cladio</a:t>
            </a:r>
            <a:r>
              <a:rPr lang="it-IT" b="1" baseline="0" dirty="0" smtClean="0"/>
              <a:t> Martelli </a:t>
            </a:r>
            <a:r>
              <a:rPr lang="it-IT" baseline="0" dirty="0" smtClean="0"/>
              <a:t>-  Bologna coop IL RACCOLTO</a:t>
            </a:r>
          </a:p>
          <a:p>
            <a:r>
              <a:rPr lang="it-IT" b="1" baseline="0" dirty="0" smtClean="0"/>
              <a:t>Claudio </a:t>
            </a:r>
            <a:r>
              <a:rPr lang="it-IT" b="1" baseline="0" dirty="0" err="1" smtClean="0"/>
              <a:t>Verucchi</a:t>
            </a:r>
            <a:r>
              <a:rPr lang="it-IT" b="1" baseline="0" dirty="0" smtClean="0"/>
              <a:t> </a:t>
            </a:r>
            <a:r>
              <a:rPr lang="it-IT" baseline="0" dirty="0" smtClean="0"/>
              <a:t>– Anzola di Bologna</a:t>
            </a:r>
          </a:p>
          <a:p>
            <a:endParaRPr lang="it-IT" dirty="0"/>
          </a:p>
        </p:txBody>
      </p:sp>
      <p:sp>
        <p:nvSpPr>
          <p:cNvPr id="4" name="Segnaposto numero diapositiva 3"/>
          <p:cNvSpPr>
            <a:spLocks noGrp="1"/>
          </p:cNvSpPr>
          <p:nvPr>
            <p:ph type="sldNum" sz="quarter" idx="10"/>
          </p:nvPr>
        </p:nvSpPr>
        <p:spPr/>
        <p:txBody>
          <a:bodyPr/>
          <a:lstStyle/>
          <a:p>
            <a:pPr>
              <a:defRPr/>
            </a:pPr>
            <a:fld id="{ABB36DBF-87E6-40CA-B516-7F25649F8CF4}" type="slidenum">
              <a:rPr lang="fr-FR" smtClean="0"/>
              <a:pPr>
                <a:defRPr/>
              </a:pPr>
              <a:t>5</a:t>
            </a:fld>
            <a:endParaRPr lang="fr-FR" dirty="0"/>
          </a:p>
        </p:txBody>
      </p:sp>
    </p:spTree>
    <p:extLst>
      <p:ext uri="{BB962C8B-B14F-4D97-AF65-F5344CB8AC3E}">
        <p14:creationId xmlns:p14="http://schemas.microsoft.com/office/powerpoint/2010/main" val="3141585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737633B1-E555-4F43-AA41-92AD8B301205}" type="slidenum">
              <a:rPr lang="fr-FR" altLang="it-IT">
                <a:latin typeface="Times New Roman" panose="02020603050405020304" pitchFamily="18" charset="0"/>
              </a:rPr>
              <a:pPr/>
              <a:t>50</a:t>
            </a:fld>
            <a:endParaRPr lang="fr-FR" altLang="it-IT">
              <a:latin typeface="Times New Roman" panose="02020603050405020304" pitchFamily="18" charset="0"/>
            </a:endParaRPr>
          </a:p>
        </p:txBody>
      </p:sp>
      <p:sp>
        <p:nvSpPr>
          <p:cNvPr id="277507" name="Rectangle 2"/>
          <p:cNvSpPr>
            <a:spLocks noGrp="1" noRot="1" noChangeAspect="1" noChangeArrowheads="1" noTextEdit="1"/>
          </p:cNvSpPr>
          <p:nvPr>
            <p:ph type="sldImg"/>
          </p:nvPr>
        </p:nvSpPr>
        <p:spPr>
          <a:xfrm>
            <a:off x="877888" y="739775"/>
            <a:ext cx="4910137" cy="3683000"/>
          </a:xfrm>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de-DE" altLang="it-IT" sz="1000" i="1" dirty="0" err="1" smtClean="0"/>
              <a:t>Un</a:t>
            </a:r>
            <a:r>
              <a:rPr lang="de-DE" altLang="it-IT" sz="1000" i="1" dirty="0" smtClean="0"/>
              <a:t> </a:t>
            </a:r>
            <a:r>
              <a:rPr lang="de-DE" altLang="it-IT" sz="1000" i="1" dirty="0" err="1" smtClean="0"/>
              <a:t>exemple</a:t>
            </a:r>
            <a:r>
              <a:rPr lang="de-DE" altLang="it-IT" sz="1000" i="1" dirty="0" smtClean="0"/>
              <a:t> de </a:t>
            </a:r>
            <a:r>
              <a:rPr lang="de-DE" altLang="it-IT" sz="1000" i="1" dirty="0" err="1" smtClean="0"/>
              <a:t>rémunération</a:t>
            </a:r>
            <a:r>
              <a:rPr lang="de-DE" altLang="it-IT" sz="1000" i="1" dirty="0" smtClean="0"/>
              <a:t> du </a:t>
            </a:r>
            <a:r>
              <a:rPr lang="de-DE" altLang="it-IT" sz="1000" i="1" dirty="0" err="1" smtClean="0"/>
              <a:t>lait</a:t>
            </a:r>
            <a:endParaRPr lang="de-DE" altLang="it-IT" sz="1000" i="1" dirty="0" smtClean="0"/>
          </a:p>
          <a:p>
            <a:pPr>
              <a:lnSpc>
                <a:spcPct val="90000"/>
              </a:lnSpc>
            </a:pPr>
            <a:endParaRPr lang="de-DE" altLang="it-IT" sz="1000" b="1" i="1" dirty="0" smtClean="0"/>
          </a:p>
          <a:p>
            <a:pPr>
              <a:lnSpc>
                <a:spcPct val="90000"/>
              </a:lnSpc>
            </a:pPr>
            <a:r>
              <a:rPr lang="de-DE" altLang="it-IT" sz="1000" b="1" dirty="0" smtClean="0"/>
              <a:t>Volume :</a:t>
            </a:r>
          </a:p>
          <a:p>
            <a:pPr>
              <a:lnSpc>
                <a:spcPct val="90000"/>
              </a:lnSpc>
            </a:pPr>
            <a:r>
              <a:rPr lang="de-DE" altLang="it-IT" sz="1000" dirty="0" smtClean="0"/>
              <a:t>30 </a:t>
            </a:r>
            <a:r>
              <a:rPr lang="de-DE" altLang="it-IT" sz="1000" dirty="0" err="1" smtClean="0"/>
              <a:t>cts</a:t>
            </a:r>
            <a:r>
              <a:rPr lang="de-DE" altLang="it-IT" sz="1000" dirty="0" smtClean="0"/>
              <a:t> </a:t>
            </a:r>
            <a:r>
              <a:rPr lang="de-DE" altLang="it-IT" sz="1000" dirty="0" err="1" smtClean="0"/>
              <a:t>euro</a:t>
            </a:r>
            <a:r>
              <a:rPr lang="de-DE" altLang="it-IT" sz="1000" dirty="0" smtClean="0"/>
              <a:t> / kg de </a:t>
            </a:r>
            <a:r>
              <a:rPr lang="de-DE" altLang="it-IT" sz="1000" dirty="0" err="1" smtClean="0"/>
              <a:t>lait</a:t>
            </a:r>
            <a:r>
              <a:rPr lang="de-DE" altLang="it-IT" sz="1000" dirty="0" smtClean="0"/>
              <a:t> à 3.7% </a:t>
            </a:r>
            <a:r>
              <a:rPr lang="de-DE" altLang="it-IT" sz="1000" dirty="0" err="1" smtClean="0"/>
              <a:t>matière</a:t>
            </a:r>
            <a:r>
              <a:rPr lang="de-DE" altLang="it-IT" sz="1000" dirty="0" smtClean="0"/>
              <a:t> </a:t>
            </a:r>
            <a:r>
              <a:rPr lang="de-DE" altLang="it-IT" sz="1000" dirty="0" err="1" smtClean="0"/>
              <a:t>grasse</a:t>
            </a:r>
            <a:r>
              <a:rPr lang="de-DE" altLang="it-IT" sz="1000" dirty="0" smtClean="0"/>
              <a:t> et 3.4% de </a:t>
            </a:r>
            <a:r>
              <a:rPr lang="de-DE" altLang="it-IT" sz="1000" dirty="0" err="1" smtClean="0"/>
              <a:t>protéïnes</a:t>
            </a:r>
            <a:endParaRPr lang="de-DE" altLang="it-IT" sz="1000" dirty="0" smtClean="0"/>
          </a:p>
          <a:p>
            <a:pPr>
              <a:lnSpc>
                <a:spcPct val="90000"/>
              </a:lnSpc>
            </a:pPr>
            <a:endParaRPr lang="de-DE" altLang="it-IT" sz="1000" dirty="0" smtClean="0"/>
          </a:p>
          <a:p>
            <a:pPr>
              <a:lnSpc>
                <a:spcPct val="90000"/>
              </a:lnSpc>
            </a:pPr>
            <a:r>
              <a:rPr lang="de-DE" altLang="it-IT" sz="1000" b="1" dirty="0" smtClean="0"/>
              <a:t>Prime </a:t>
            </a:r>
            <a:r>
              <a:rPr lang="de-DE" altLang="it-IT" sz="1000" b="1" dirty="0" err="1" smtClean="0"/>
              <a:t>qualité</a:t>
            </a:r>
            <a:r>
              <a:rPr lang="de-DE" altLang="it-IT" sz="1000" b="1" dirty="0" smtClean="0"/>
              <a:t> : </a:t>
            </a:r>
            <a:endParaRPr lang="en-GB" altLang="it-IT" sz="1000" b="1" dirty="0" smtClean="0"/>
          </a:p>
          <a:p>
            <a:pPr>
              <a:lnSpc>
                <a:spcPct val="90000"/>
              </a:lnSpc>
            </a:pPr>
            <a:r>
              <a:rPr lang="en-GB" altLang="it-IT" sz="1000" dirty="0" err="1" smtClean="0"/>
              <a:t>Matière</a:t>
            </a:r>
            <a:r>
              <a:rPr lang="en-GB" altLang="it-IT" sz="1000" dirty="0" smtClean="0"/>
              <a:t> </a:t>
            </a:r>
            <a:r>
              <a:rPr lang="en-GB" altLang="it-IT" sz="1000" dirty="0" err="1" smtClean="0"/>
              <a:t>grasse</a:t>
            </a:r>
            <a:r>
              <a:rPr lang="en-GB" altLang="it-IT" sz="1000" dirty="0" smtClean="0"/>
              <a:t>      = 2.56 </a:t>
            </a:r>
            <a:r>
              <a:rPr lang="en-GB" altLang="it-IT" sz="1000" dirty="0" err="1" smtClean="0"/>
              <a:t>cts</a:t>
            </a:r>
            <a:r>
              <a:rPr lang="en-GB" altLang="it-IT" sz="1000" dirty="0" smtClean="0"/>
              <a:t> euro / 0.57% au-</a:t>
            </a:r>
            <a:r>
              <a:rPr lang="en-GB" altLang="it-IT" sz="1000" dirty="0" err="1" smtClean="0"/>
              <a:t>dessus</a:t>
            </a:r>
            <a:r>
              <a:rPr lang="en-GB" altLang="it-IT" sz="1000" dirty="0" smtClean="0"/>
              <a:t> du standard,</a:t>
            </a:r>
          </a:p>
          <a:p>
            <a:pPr>
              <a:lnSpc>
                <a:spcPct val="90000"/>
              </a:lnSpc>
            </a:pPr>
            <a:r>
              <a:rPr lang="en-GB" altLang="it-IT" sz="1000" dirty="0" err="1" smtClean="0"/>
              <a:t>Protéines</a:t>
            </a:r>
            <a:r>
              <a:rPr lang="en-GB" altLang="it-IT" sz="1000" dirty="0" smtClean="0"/>
              <a:t>              = 3.83 </a:t>
            </a:r>
            <a:r>
              <a:rPr lang="en-GB" altLang="it-IT" sz="1000" dirty="0" err="1" smtClean="0"/>
              <a:t>cts</a:t>
            </a:r>
            <a:r>
              <a:rPr lang="en-GB" altLang="it-IT" sz="1000" dirty="0" smtClean="0"/>
              <a:t> euro / 0.08% au-</a:t>
            </a:r>
            <a:r>
              <a:rPr lang="en-GB" altLang="it-IT" sz="1000" dirty="0" err="1" smtClean="0"/>
              <a:t>dessus</a:t>
            </a:r>
            <a:r>
              <a:rPr lang="en-GB" altLang="it-IT" sz="1000" dirty="0" smtClean="0"/>
              <a:t> du standard,</a:t>
            </a:r>
          </a:p>
          <a:p>
            <a:pPr>
              <a:lnSpc>
                <a:spcPct val="90000"/>
              </a:lnSpc>
            </a:pPr>
            <a:r>
              <a:rPr lang="de-DE" altLang="it-IT" sz="1000" dirty="0" smtClean="0"/>
              <a:t>Bonne </a:t>
            </a:r>
            <a:r>
              <a:rPr lang="de-DE" altLang="it-IT" sz="1000" dirty="0" err="1" smtClean="0"/>
              <a:t>classe</a:t>
            </a:r>
            <a:r>
              <a:rPr lang="de-DE" altLang="it-IT" sz="1000" dirty="0" smtClean="0"/>
              <a:t>         = 0.77 </a:t>
            </a:r>
            <a:r>
              <a:rPr lang="de-DE" altLang="it-IT" sz="1000" dirty="0" err="1" smtClean="0"/>
              <a:t>cts</a:t>
            </a:r>
            <a:r>
              <a:rPr lang="de-DE" altLang="it-IT" sz="1000" dirty="0" smtClean="0"/>
              <a:t> </a:t>
            </a:r>
            <a:r>
              <a:rPr lang="de-DE" altLang="it-IT" sz="1000" dirty="0" err="1" smtClean="0"/>
              <a:t>euro</a:t>
            </a:r>
            <a:r>
              <a:rPr lang="de-DE" altLang="it-IT" sz="1000" dirty="0" smtClean="0"/>
              <a:t> / kg (</a:t>
            </a:r>
            <a:r>
              <a:rPr lang="de-DE" altLang="it-IT" sz="1000" dirty="0" err="1" smtClean="0"/>
              <a:t>moins</a:t>
            </a:r>
            <a:r>
              <a:rPr lang="de-DE" altLang="it-IT" sz="1000" dirty="0" smtClean="0"/>
              <a:t> de 300 000 de </a:t>
            </a:r>
            <a:r>
              <a:rPr lang="de-DE" altLang="it-IT" sz="1000" dirty="0" err="1" smtClean="0"/>
              <a:t>cellules</a:t>
            </a:r>
            <a:r>
              <a:rPr lang="de-DE" altLang="it-IT" sz="1000" dirty="0" smtClean="0"/>
              <a:t>)</a:t>
            </a:r>
          </a:p>
          <a:p>
            <a:pPr>
              <a:lnSpc>
                <a:spcPct val="90000"/>
              </a:lnSpc>
            </a:pPr>
            <a:endParaRPr lang="de-DE" altLang="it-IT" sz="1000" dirty="0" smtClean="0"/>
          </a:p>
          <a:p>
            <a:pPr>
              <a:lnSpc>
                <a:spcPct val="90000"/>
              </a:lnSpc>
            </a:pPr>
            <a:r>
              <a:rPr lang="fr-FR" altLang="it-IT" sz="1000" dirty="0" smtClean="0"/>
              <a:t>La prime de qualité du lait peut ainsi s’élever +0.04 cts euro / kg de lait.</a:t>
            </a:r>
          </a:p>
          <a:p>
            <a:pPr>
              <a:lnSpc>
                <a:spcPct val="90000"/>
              </a:lnSpc>
            </a:pPr>
            <a:r>
              <a:rPr lang="fr-FR" altLang="it-IT" sz="1000" dirty="0" smtClean="0"/>
              <a:t>Pour 300.000 litres de lait, cela représente plus ou moins 1200 € de prime de qualité !</a:t>
            </a:r>
          </a:p>
          <a:p>
            <a:pPr>
              <a:lnSpc>
                <a:spcPct val="90000"/>
              </a:lnSpc>
            </a:pPr>
            <a:endParaRPr lang="de-DE" altLang="it-IT" sz="1000" dirty="0" smtClean="0"/>
          </a:p>
          <a:p>
            <a:pPr>
              <a:lnSpc>
                <a:spcPct val="90000"/>
              </a:lnSpc>
            </a:pPr>
            <a:endParaRPr lang="de-DE" altLang="it-IT" sz="1000" dirty="0" smtClean="0"/>
          </a:p>
          <a:p>
            <a:pPr>
              <a:lnSpc>
                <a:spcPct val="90000"/>
              </a:lnSpc>
            </a:pPr>
            <a:r>
              <a:rPr lang="fr-FR" altLang="it-IT" sz="1000" b="1" dirty="0" smtClean="0">
                <a:sym typeface="Wingdings" panose="05000000000000000000" pitchFamily="2" charset="2"/>
              </a:rPr>
              <a:t> </a:t>
            </a:r>
            <a:r>
              <a:rPr lang="fr-FR" altLang="it-IT" sz="1000" b="1" i="1" dirty="0" smtClean="0"/>
              <a:t>ARGUMENTS de VENTE :</a:t>
            </a:r>
          </a:p>
          <a:p>
            <a:pPr>
              <a:lnSpc>
                <a:spcPct val="90000"/>
              </a:lnSpc>
            </a:pPr>
            <a:r>
              <a:rPr lang="fr-FR" altLang="it-IT" sz="1000" b="1" i="1" dirty="0" smtClean="0"/>
              <a:t>     </a:t>
            </a:r>
            <a:r>
              <a:rPr lang="fr-FR" altLang="it-IT" sz="1000" dirty="0" smtClean="0"/>
              <a:t>- Par le matériel de récolte d’un fourrage, donner toutes les chances à l’éleveur de produire un lait de qualité.</a:t>
            </a:r>
          </a:p>
          <a:p>
            <a:pPr>
              <a:lnSpc>
                <a:spcPct val="90000"/>
              </a:lnSpc>
            </a:pPr>
            <a:r>
              <a:rPr lang="fr-FR" altLang="it-IT" sz="1000" dirty="0" smtClean="0"/>
              <a:t>     - Le retour d’investissement du matériel de récolte du fourrage se fera sur le gain supplémentaire en qualité du lait.</a:t>
            </a:r>
          </a:p>
          <a:p>
            <a:pPr>
              <a:lnSpc>
                <a:spcPct val="90000"/>
              </a:lnSpc>
            </a:pPr>
            <a:endParaRPr lang="fr-FR" altLang="it-IT" sz="1000" dirty="0" smtClean="0"/>
          </a:p>
          <a:p>
            <a:pPr>
              <a:lnSpc>
                <a:spcPct val="90000"/>
              </a:lnSpc>
            </a:pPr>
            <a:endParaRPr lang="de-DE" altLang="it-IT" sz="1000" dirty="0" smtClean="0"/>
          </a:p>
        </p:txBody>
      </p:sp>
    </p:spTree>
    <p:extLst>
      <p:ext uri="{BB962C8B-B14F-4D97-AF65-F5344CB8AC3E}">
        <p14:creationId xmlns:p14="http://schemas.microsoft.com/office/powerpoint/2010/main" val="1754352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6DE21B3F-3EA4-470E-8F8A-D07E67C8EBA2}" type="slidenum">
              <a:rPr lang="fr-FR" altLang="it-IT">
                <a:latin typeface="Times New Roman" panose="02020603050405020304" pitchFamily="18" charset="0"/>
              </a:rPr>
              <a:pPr/>
              <a:t>51</a:t>
            </a:fld>
            <a:endParaRPr lang="fr-FR" altLang="it-IT">
              <a:latin typeface="Times New Roman" panose="02020603050405020304" pitchFamily="18" charset="0"/>
            </a:endParaRPr>
          </a:p>
        </p:txBody>
      </p:sp>
      <p:sp>
        <p:nvSpPr>
          <p:cNvPr id="279555" name="Rectangle 2"/>
          <p:cNvSpPr>
            <a:spLocks noGrp="1" noRot="1" noChangeAspect="1" noChangeArrowheads="1" noTextEdit="1"/>
          </p:cNvSpPr>
          <p:nvPr>
            <p:ph type="sldImg"/>
          </p:nvPr>
        </p:nvSpPr>
        <p:spPr>
          <a:xfrm>
            <a:off x="877888" y="739775"/>
            <a:ext cx="4910137" cy="3683000"/>
          </a:xfrm>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it-IT" sz="1000" b="1" smtClean="0"/>
              <a:t>Les prairies permanentes : </a:t>
            </a:r>
          </a:p>
          <a:p>
            <a:endParaRPr lang="fr-FR" altLang="it-IT" sz="1000" b="1" smtClean="0"/>
          </a:p>
          <a:p>
            <a:r>
              <a:rPr lang="fr-FR" altLang="it-IT" sz="1000" b="1" smtClean="0"/>
              <a:t>Les prés de fauche, </a:t>
            </a:r>
            <a:r>
              <a:rPr lang="fr-FR" altLang="it-IT" sz="1000" smtClean="0"/>
              <a:t>comme leur nom l'indique, sont des prairies destinées à produire du foin. Les regains ou repousses peuvent parfois être pâturés ou fauchés. </a:t>
            </a:r>
          </a:p>
          <a:p>
            <a:r>
              <a:rPr lang="fr-FR" altLang="it-IT" sz="1000" b="1" smtClean="0"/>
              <a:t>Les herbages </a:t>
            </a:r>
            <a:r>
              <a:rPr lang="fr-FR" altLang="it-IT" sz="1000" smtClean="0"/>
              <a:t>désignent des prairies permanentes relativement riches, pâturées et qui permettent éventuellement l'engraissement des animaux.</a:t>
            </a:r>
          </a:p>
          <a:p>
            <a:r>
              <a:rPr lang="fr-FR" altLang="it-IT" sz="1000" b="1" smtClean="0"/>
              <a:t>Les pâturages </a:t>
            </a:r>
            <a:r>
              <a:rPr lang="fr-FR" altLang="it-IT" sz="1000" smtClean="0"/>
              <a:t>sont des prairies de qualité inférieure aux précédentes permettant d'entretenir à la pâture un bétail, sans qu'il soit possible de l'y engraisser.</a:t>
            </a:r>
          </a:p>
          <a:p>
            <a:r>
              <a:rPr lang="fr-FR" altLang="it-IT" sz="1000" b="1" smtClean="0"/>
              <a:t>Les pacages ou landes </a:t>
            </a:r>
            <a:r>
              <a:rPr lang="fr-FR" altLang="it-IT" sz="1000" smtClean="0"/>
              <a:t>sont de mauvais pâturages, destinés à un bétail plus rustique tel que le mouton.</a:t>
            </a:r>
          </a:p>
          <a:p>
            <a:endParaRPr lang="fr-FR" altLang="it-IT" sz="1000" smtClean="0"/>
          </a:p>
          <a:p>
            <a:r>
              <a:rPr lang="fr-FR" altLang="it-IT" sz="1000" b="1" smtClean="0"/>
              <a:t>La prairie artificielle ou temporaire </a:t>
            </a:r>
            <a:r>
              <a:rPr lang="fr-FR" altLang="it-IT" sz="1000" smtClean="0"/>
              <a:t>est une pâture temporaire que l'on "refait" environ tous les 4 ans, éventuellement en rotation avec des cultures. </a:t>
            </a:r>
          </a:p>
          <a:p>
            <a:r>
              <a:rPr lang="fr-FR" altLang="it-IT" sz="1000" smtClean="0"/>
              <a:t>La base des espèces ensemencées pour une prairie artificielle est : </a:t>
            </a:r>
          </a:p>
          <a:p>
            <a:pPr>
              <a:buFontTx/>
              <a:buChar char="•"/>
            </a:pPr>
            <a:r>
              <a:rPr lang="fr-FR" altLang="it-IT" sz="1000" smtClean="0"/>
              <a:t> le ray-grass anglais (plus tardif et résistant que le ray gras italien), c'est l'une des meilleures graminées fourragères, </a:t>
            </a:r>
          </a:p>
          <a:p>
            <a:pPr>
              <a:buFontTx/>
              <a:buChar char="•"/>
            </a:pPr>
            <a:r>
              <a:rPr lang="fr-FR" altLang="it-IT" sz="1000" smtClean="0"/>
              <a:t> des fétuques,</a:t>
            </a:r>
          </a:p>
          <a:p>
            <a:pPr>
              <a:buFontTx/>
              <a:buChar char="•"/>
            </a:pPr>
            <a:r>
              <a:rPr lang="fr-FR" altLang="it-IT" sz="1000" smtClean="0"/>
              <a:t> des fléoles..... </a:t>
            </a:r>
          </a:p>
          <a:p>
            <a:r>
              <a:rPr lang="fr-FR" altLang="it-IT" sz="1000" smtClean="0"/>
              <a:t>On prévoit environ 30 kg de semences pour 1 hectare. </a:t>
            </a:r>
          </a:p>
          <a:p>
            <a:endParaRPr lang="fr-FR" altLang="it-IT" sz="1000" smtClean="0"/>
          </a:p>
        </p:txBody>
      </p:sp>
    </p:spTree>
    <p:extLst>
      <p:ext uri="{BB962C8B-B14F-4D97-AF65-F5344CB8AC3E}">
        <p14:creationId xmlns:p14="http://schemas.microsoft.com/office/powerpoint/2010/main" val="1797254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4D7A8877-94C8-46A2-A269-5EBA8E9518AA}" type="slidenum">
              <a:rPr lang="fr-FR" altLang="it-IT">
                <a:latin typeface="Times New Roman" panose="02020603050405020304" pitchFamily="18" charset="0"/>
              </a:rPr>
              <a:pPr/>
              <a:t>52</a:t>
            </a:fld>
            <a:endParaRPr lang="fr-FR" altLang="it-IT">
              <a:latin typeface="Times New Roman" panose="02020603050405020304" pitchFamily="18"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fr-FR" altLang="it-IT" sz="1000" smtClean="0"/>
              <a:t> Les légumineuses se développent préférentiellement sur des terrains calcaires et dans des conditions sèches. Elles présentent l’avantage de :</a:t>
            </a:r>
          </a:p>
          <a:p>
            <a:pPr lvl="1"/>
            <a:r>
              <a:rPr lang="fr-FR" altLang="it-IT" sz="1000" smtClean="0"/>
              <a:t>- fixer l’azote atmosphérique pour le transformer en protéines, </a:t>
            </a:r>
          </a:p>
          <a:p>
            <a:pPr lvl="1"/>
            <a:r>
              <a:rPr lang="fr-FR" altLang="it-IT" sz="1000" smtClean="0"/>
              <a:t>- et de ce fait, de ne nécessiter aucun apport de fertilisants azotés.</a:t>
            </a:r>
          </a:p>
          <a:p>
            <a:endParaRPr lang="fr-FR" altLang="it-IT" sz="1000" smtClean="0"/>
          </a:p>
          <a:p>
            <a:pPr>
              <a:buFontTx/>
              <a:buChar char="•"/>
            </a:pPr>
            <a:r>
              <a:rPr lang="fr-FR" altLang="it-IT" sz="1000" smtClean="0"/>
              <a:t> Les </a:t>
            </a:r>
            <a:r>
              <a:rPr lang="fr-FR" altLang="it-IT" sz="1000" b="1" smtClean="0"/>
              <a:t>caractéristiques alimentaires</a:t>
            </a:r>
            <a:r>
              <a:rPr lang="fr-FR" altLang="it-IT" sz="1000" smtClean="0"/>
              <a:t> des légumineuses et des graminées sont différentes : </a:t>
            </a:r>
          </a:p>
          <a:p>
            <a:pPr lvl="1"/>
            <a:r>
              <a:rPr lang="fr-FR" altLang="it-IT" sz="1000" smtClean="0"/>
              <a:t>- les légumineuses sont plus riches en matière azotée.</a:t>
            </a:r>
          </a:p>
          <a:p>
            <a:pPr lvl="1"/>
            <a:r>
              <a:rPr lang="fr-FR" altLang="it-IT" sz="1000" smtClean="0"/>
              <a:t>- les graminées ont plus de parois cellulaires indigestibles que les légumineuses. </a:t>
            </a:r>
          </a:p>
          <a:p>
            <a:pPr lvl="1"/>
            <a:r>
              <a:rPr lang="fr-FR" altLang="it-IT" sz="1000" smtClean="0"/>
              <a:t>- les éléments azotés cellulaires des légumineuses favorisent la bonne prolifération des micro-organismes du rumen.</a:t>
            </a:r>
          </a:p>
          <a:p>
            <a:pPr lvl="1"/>
            <a:endParaRPr lang="fr-FR" altLang="it-IT" sz="1000" smtClean="0"/>
          </a:p>
          <a:p>
            <a:pPr>
              <a:buFontTx/>
              <a:buChar char="•"/>
            </a:pPr>
            <a:r>
              <a:rPr lang="fr-FR" altLang="it-IT" sz="1000" smtClean="0"/>
              <a:t> De part leur physionomie (feuilles rondes), les légumineuses sont </a:t>
            </a:r>
            <a:r>
              <a:rPr lang="fr-FR" altLang="it-IT" sz="1000" b="1" smtClean="0"/>
              <a:t>plus fragiles</a:t>
            </a:r>
            <a:r>
              <a:rPr lang="fr-FR" altLang="it-IT" sz="1000" smtClean="0"/>
              <a:t> lors des étapes de leur récolte. Elles risquent d’être effeuillées (perte et brisure des feuilles). Or, ce sont les feuilles qui comportent la plus grande part de la valeur azotée de la plante.</a:t>
            </a:r>
            <a:endParaRPr lang="fr-FR" altLang="it-IT" sz="1000" b="1" smtClean="0"/>
          </a:p>
        </p:txBody>
      </p:sp>
    </p:spTree>
    <p:extLst>
      <p:ext uri="{BB962C8B-B14F-4D97-AF65-F5344CB8AC3E}">
        <p14:creationId xmlns:p14="http://schemas.microsoft.com/office/powerpoint/2010/main" val="3084538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27583C3A-6F49-408F-B8F0-FA67867F7896}" type="slidenum">
              <a:rPr lang="fr-FR" altLang="it-IT">
                <a:latin typeface="Times New Roman" panose="02020603050405020304" pitchFamily="18" charset="0"/>
              </a:rPr>
              <a:pPr/>
              <a:t>53</a:t>
            </a:fld>
            <a:endParaRPr lang="fr-FR" altLang="it-IT">
              <a:latin typeface="Times New Roman" panose="02020603050405020304" pitchFamily="18" charset="0"/>
            </a:endParaRPr>
          </a:p>
        </p:txBody>
      </p:sp>
      <p:sp>
        <p:nvSpPr>
          <p:cNvPr id="282627" name="Rectangle 2"/>
          <p:cNvSpPr>
            <a:spLocks noGrp="1" noRot="1" noChangeAspect="1" noChangeArrowheads="1" noTextEdit="1"/>
          </p:cNvSpPr>
          <p:nvPr>
            <p:ph type="sldImg"/>
          </p:nvPr>
        </p:nvSpPr>
        <p:spPr>
          <a:xfrm>
            <a:off x="877888" y="739775"/>
            <a:ext cx="4910137" cy="3683000"/>
          </a:xfrm>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it-IT" sz="1000" smtClean="0"/>
              <a:t>Les différentes espèces fourragères ont des caractéristiques écologiques et des valeurs fourragères spécifiques : aptitudes au pâturage ou à la fauche, facilité de dessiccation…</a:t>
            </a:r>
          </a:p>
          <a:p>
            <a:endParaRPr lang="fr-FR" altLang="it-IT" sz="1000" smtClean="0"/>
          </a:p>
          <a:p>
            <a:r>
              <a:rPr lang="fr-FR" altLang="it-IT" sz="1000" smtClean="0"/>
              <a:t>Ces espèces « naturelles » ont été sélectionnées par des grainetiers. Elles sont ensemencées dans les prairies temporaires, ou, rénovent les prairies permanentes (par retournement ou par sursemis).</a:t>
            </a:r>
          </a:p>
        </p:txBody>
      </p:sp>
    </p:spTree>
    <p:extLst>
      <p:ext uri="{BB962C8B-B14F-4D97-AF65-F5344CB8AC3E}">
        <p14:creationId xmlns:p14="http://schemas.microsoft.com/office/powerpoint/2010/main" val="3355811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75D9E9EF-805E-4EF7-B68A-AF415EFDC1C5}" type="slidenum">
              <a:rPr lang="fr-FR" altLang="it-IT">
                <a:latin typeface="Times New Roman" panose="02020603050405020304" pitchFamily="18" charset="0"/>
              </a:rPr>
              <a:pPr/>
              <a:t>54</a:t>
            </a:fld>
            <a:endParaRPr lang="fr-FR" altLang="it-IT">
              <a:latin typeface="Times New Roman" panose="02020603050405020304" pitchFamily="18"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fr-FR" altLang="it-IT" sz="1000" smtClean="0"/>
              <a:t>La présence de certaines espèces n’est pas éternelle dans une prairie lorsqu’il s’agit d’une prairie ensemencée (prairie temporaire).</a:t>
            </a:r>
          </a:p>
          <a:p>
            <a:pPr>
              <a:spcBef>
                <a:spcPct val="50000"/>
              </a:spcBef>
            </a:pPr>
            <a:endParaRPr lang="fr-FR" altLang="it-IT" sz="1000" smtClean="0"/>
          </a:p>
          <a:p>
            <a:pPr>
              <a:spcBef>
                <a:spcPct val="50000"/>
              </a:spcBef>
            </a:pPr>
            <a:r>
              <a:rPr lang="fr-FR" altLang="it-IT" sz="1000" smtClean="0"/>
              <a:t>La durée de vie est, par contre, variable selon la qualité de </a:t>
            </a:r>
            <a:r>
              <a:rPr lang="fr-FR" altLang="it-IT" sz="1000" b="1" smtClean="0"/>
              <a:t>l’entretien de la prairie</a:t>
            </a:r>
            <a:r>
              <a:rPr lang="fr-FR" altLang="it-IT" sz="1000" smtClean="0"/>
              <a:t> : sa fertilisation, son désherbage, sa fauche au bon stade et à la bonne hauteur.</a:t>
            </a:r>
          </a:p>
          <a:p>
            <a:pPr>
              <a:spcBef>
                <a:spcPct val="50000"/>
              </a:spcBef>
            </a:pPr>
            <a:endParaRPr lang="fr-FR" altLang="it-IT" sz="1000" smtClean="0"/>
          </a:p>
          <a:p>
            <a:pPr>
              <a:spcBef>
                <a:spcPct val="50000"/>
              </a:spcBef>
            </a:pPr>
            <a:endParaRPr lang="fr-FR" altLang="it-IT" sz="1000" smtClean="0"/>
          </a:p>
          <a:p>
            <a:r>
              <a:rPr lang="fr-FR" altLang="it-IT" sz="1000" b="1" smtClean="0">
                <a:sym typeface="Wingdings" panose="05000000000000000000" pitchFamily="2" charset="2"/>
              </a:rPr>
              <a:t> </a:t>
            </a:r>
            <a:r>
              <a:rPr lang="fr-FR" altLang="it-IT" sz="1000" b="1" i="1" smtClean="0"/>
              <a:t>ARGUMENT de VENTE : </a:t>
            </a:r>
            <a:r>
              <a:rPr lang="fr-FR" altLang="it-IT" sz="1000" smtClean="0"/>
              <a:t>La qualité de la fauche intervient dans la durée de vie de la prairie</a:t>
            </a:r>
          </a:p>
          <a:p>
            <a:endParaRPr lang="fr-FR" altLang="it-IT" sz="1000" smtClean="0"/>
          </a:p>
          <a:p>
            <a:r>
              <a:rPr lang="fr-FR" altLang="it-IT" sz="1000" smtClean="0"/>
              <a:t>- Faire durer une prairie c’est diminuer les coûts de production, puisque son renouvellement (par retournement ou sursemis) sera moins fréquent.</a:t>
            </a:r>
          </a:p>
          <a:p>
            <a:pPr>
              <a:spcBef>
                <a:spcPct val="50000"/>
              </a:spcBef>
            </a:pPr>
            <a:r>
              <a:rPr lang="fr-FR" altLang="it-IT" sz="1000" smtClean="0">
                <a:cs typeface="Times New Roman" panose="02020603050405020304" pitchFamily="18" charset="0"/>
              </a:rPr>
              <a:t>- Le coût approximatif d’un renouvellement</a:t>
            </a:r>
            <a:r>
              <a:rPr lang="fr-FR" altLang="it-IT" sz="1000" smtClean="0"/>
              <a:t> est de </a:t>
            </a:r>
            <a:r>
              <a:rPr lang="fr-FR" altLang="it-IT" sz="1000" smtClean="0">
                <a:cs typeface="Times New Roman" panose="02020603050405020304" pitchFamily="18" charset="0"/>
              </a:rPr>
              <a:t>200 euro/ha </a:t>
            </a:r>
            <a:r>
              <a:rPr lang="fr-FR" altLang="it-IT" sz="1000" smtClean="0"/>
              <a:t>(très variable).</a:t>
            </a:r>
          </a:p>
        </p:txBody>
      </p:sp>
    </p:spTree>
    <p:extLst>
      <p:ext uri="{BB962C8B-B14F-4D97-AF65-F5344CB8AC3E}">
        <p14:creationId xmlns:p14="http://schemas.microsoft.com/office/powerpoint/2010/main" val="37282316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BF8EEF-A8B4-4807-A04D-FCDD18C05F24}" type="slidenum">
              <a:rPr lang="fr-FR" altLang="it-IT" smtClean="0">
                <a:latin typeface="Times New Roman" panose="02020603050405020304" pitchFamily="18" charset="0"/>
              </a:rPr>
              <a:pPr>
                <a:spcBef>
                  <a:spcPct val="0"/>
                </a:spcBef>
              </a:pPr>
              <a:t>55</a:t>
            </a:fld>
            <a:endParaRPr lang="fr-FR" altLang="it-IT" smtClean="0">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bwMode="auto">
          <a:xfrm>
            <a:off x="877888" y="739775"/>
            <a:ext cx="4910137" cy="368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lnSpc>
                <a:spcPct val="80000"/>
              </a:lnSpc>
              <a:defRPr/>
            </a:pPr>
            <a:r>
              <a:rPr lang="fr-FR" altLang="it-IT" sz="1000" b="1" dirty="0" smtClean="0">
                <a:cs typeface="Times New Roman" panose="02020603050405020304" pitchFamily="18" charset="0"/>
              </a:rPr>
              <a:t>COMMENT ?</a:t>
            </a:r>
          </a:p>
          <a:p>
            <a:pPr>
              <a:lnSpc>
                <a:spcPct val="80000"/>
              </a:lnSpc>
              <a:defRPr/>
            </a:pPr>
            <a:r>
              <a:rPr lang="fr-FR" altLang="it-IT" sz="1000" dirty="0" smtClean="0">
                <a:cs typeface="Times New Roman" panose="02020603050405020304" pitchFamily="18" charset="0"/>
              </a:rPr>
              <a:t>Coupe et pâture constituent des stress pour la prairie par la diminution subite de la surface de feuilles. En effet, cette surface permet de constituer les réserves de la plante. C’est le lieu de transformation du carbone de l’air et de l’eau en sucres.</a:t>
            </a:r>
            <a:endParaRPr lang="fr-FR" altLang="it-IT" sz="1000" dirty="0" smtClean="0"/>
          </a:p>
          <a:p>
            <a:pPr>
              <a:lnSpc>
                <a:spcPct val="80000"/>
              </a:lnSpc>
              <a:defRPr/>
            </a:pPr>
            <a:endParaRPr lang="fr-FR" altLang="it-IT" sz="1000" dirty="0" smtClean="0"/>
          </a:p>
          <a:p>
            <a:pPr>
              <a:lnSpc>
                <a:spcPct val="80000"/>
              </a:lnSpc>
              <a:spcBef>
                <a:spcPct val="50000"/>
              </a:spcBef>
              <a:defRPr/>
            </a:pPr>
            <a:r>
              <a:rPr lang="fr-FR" altLang="it-IT" sz="1000" dirty="0" smtClean="0"/>
              <a:t>La partie basse de la plante (graminée) est le « cœur » de son fonctionnement :</a:t>
            </a:r>
          </a:p>
          <a:p>
            <a:pPr>
              <a:lnSpc>
                <a:spcPct val="80000"/>
              </a:lnSpc>
              <a:spcBef>
                <a:spcPct val="50000"/>
              </a:spcBef>
              <a:defRPr/>
            </a:pPr>
            <a:r>
              <a:rPr lang="fr-FR" altLang="it-IT" sz="1000" dirty="0" smtClean="0"/>
              <a:t>- on y trouve les nouveaux bourgeons de réserve ou « dormants », qui serviront à la repousse et porteront les inflorescences l’année suivante,</a:t>
            </a:r>
          </a:p>
          <a:p>
            <a:pPr>
              <a:lnSpc>
                <a:spcPct val="80000"/>
              </a:lnSpc>
              <a:defRPr/>
            </a:pPr>
            <a:r>
              <a:rPr lang="fr-FR" altLang="it-IT" sz="1000" dirty="0" smtClean="0"/>
              <a:t>- la plante réalise ses réserves en sucre lui assurant une repousse durant l’année et plus de vigueur les années suivantes.</a:t>
            </a:r>
          </a:p>
          <a:p>
            <a:pPr>
              <a:lnSpc>
                <a:spcPct val="80000"/>
              </a:lnSpc>
              <a:buFontTx/>
              <a:buChar char="•"/>
              <a:defRPr/>
            </a:pPr>
            <a:endParaRPr lang="fr-FR" altLang="it-IT" sz="1000" dirty="0" smtClean="0"/>
          </a:p>
          <a:p>
            <a:pPr>
              <a:lnSpc>
                <a:spcPct val="80000"/>
              </a:lnSpc>
              <a:defRPr/>
            </a:pPr>
            <a:r>
              <a:rPr lang="fr-FR" altLang="it-IT" sz="1000" b="1" dirty="0" smtClean="0"/>
              <a:t>POURQUOI</a:t>
            </a:r>
            <a:r>
              <a:rPr lang="fr-FR" altLang="it-IT" sz="1000" dirty="0" smtClean="0"/>
              <a:t> ne pas faucher trop bas ? </a:t>
            </a:r>
          </a:p>
          <a:p>
            <a:pPr>
              <a:lnSpc>
                <a:spcPct val="80000"/>
              </a:lnSpc>
              <a:defRPr/>
            </a:pPr>
            <a:r>
              <a:rPr lang="fr-FR" altLang="it-IT" sz="1000" dirty="0" smtClean="0"/>
              <a:t>La prairie se détériore si elle est coupée à moins de 5 cm, du fait :</a:t>
            </a:r>
          </a:p>
          <a:p>
            <a:pPr>
              <a:lnSpc>
                <a:spcPct val="80000"/>
              </a:lnSpc>
              <a:buFontTx/>
              <a:buChar char="-"/>
              <a:defRPr/>
            </a:pPr>
            <a:r>
              <a:rPr lang="fr-FR" altLang="it-IT" sz="1000" dirty="0" smtClean="0"/>
              <a:t> D’une moindre repousse,</a:t>
            </a:r>
          </a:p>
          <a:p>
            <a:pPr>
              <a:lnSpc>
                <a:spcPct val="80000"/>
              </a:lnSpc>
              <a:buFontTx/>
              <a:buChar char="-"/>
              <a:defRPr/>
            </a:pPr>
            <a:r>
              <a:rPr lang="fr-FR" altLang="it-IT" sz="1000" dirty="0" smtClean="0"/>
              <a:t> De la perturbation du métabolisme des plantes,</a:t>
            </a:r>
          </a:p>
          <a:p>
            <a:pPr>
              <a:lnSpc>
                <a:spcPct val="80000"/>
              </a:lnSpc>
              <a:buFontTx/>
              <a:buChar char="-"/>
              <a:defRPr/>
            </a:pPr>
            <a:r>
              <a:rPr lang="fr-FR" altLang="it-IT" sz="1000" dirty="0" smtClean="0"/>
              <a:t> Des déséquilibres hormonaux de la croissance et du fonctionnement de la plante,</a:t>
            </a:r>
          </a:p>
          <a:p>
            <a:pPr>
              <a:lnSpc>
                <a:spcPct val="80000"/>
              </a:lnSpc>
              <a:buFontTx/>
              <a:buChar char="-"/>
              <a:defRPr/>
            </a:pPr>
            <a:r>
              <a:rPr lang="fr-FR" altLang="it-IT" sz="1000" dirty="0" smtClean="0"/>
              <a:t> De l’approvisionnement en eau et en éléments nutritifs,</a:t>
            </a:r>
          </a:p>
          <a:p>
            <a:pPr>
              <a:lnSpc>
                <a:spcPct val="80000"/>
              </a:lnSpc>
              <a:buFontTx/>
              <a:buChar char="-"/>
              <a:defRPr/>
            </a:pPr>
            <a:r>
              <a:rPr lang="fr-FR" altLang="it-IT" sz="1000" dirty="0" smtClean="0"/>
              <a:t> De la perturbation des réserves en </a:t>
            </a:r>
            <a:r>
              <a:rPr lang="fr-FR" altLang="it-IT" sz="1000" dirty="0" err="1" smtClean="0"/>
              <a:t>assimilats</a:t>
            </a:r>
            <a:r>
              <a:rPr lang="fr-FR" altLang="it-IT" sz="1000" dirty="0" smtClean="0"/>
              <a:t> (sucres).</a:t>
            </a:r>
          </a:p>
          <a:p>
            <a:pPr>
              <a:lnSpc>
                <a:spcPct val="80000"/>
              </a:lnSpc>
              <a:defRPr/>
            </a:pPr>
            <a:r>
              <a:rPr lang="fr-FR" altLang="it-IT" sz="1000" dirty="0" smtClean="0"/>
              <a:t>D’où : une disparition progressive des plantes fourragères pour voir apparaître des plantes moins intéressants.</a:t>
            </a:r>
          </a:p>
          <a:p>
            <a:pPr>
              <a:lnSpc>
                <a:spcPct val="80000"/>
              </a:lnSpc>
              <a:spcBef>
                <a:spcPct val="50000"/>
              </a:spcBef>
              <a:defRPr/>
            </a:pPr>
            <a:endParaRPr lang="fr-FR" altLang="it-IT" sz="1000" dirty="0" smtClean="0"/>
          </a:p>
          <a:p>
            <a:pPr>
              <a:lnSpc>
                <a:spcPct val="80000"/>
              </a:lnSpc>
              <a:spcBef>
                <a:spcPct val="50000"/>
              </a:spcBef>
              <a:defRPr/>
            </a:pPr>
            <a:r>
              <a:rPr lang="fr-FR" altLang="it-IT" sz="1000" b="1" dirty="0" smtClean="0"/>
              <a:t>EN PRATIQUE</a:t>
            </a:r>
            <a:r>
              <a:rPr lang="fr-FR" altLang="it-IT" sz="1000" dirty="0" smtClean="0"/>
              <a:t> : Lors de la récolte il faut donc épargner la prairie.</a:t>
            </a:r>
          </a:p>
          <a:p>
            <a:pPr>
              <a:lnSpc>
                <a:spcPct val="80000"/>
              </a:lnSpc>
              <a:spcBef>
                <a:spcPct val="50000"/>
              </a:spcBef>
              <a:buFontTx/>
              <a:buChar char="•"/>
              <a:defRPr/>
            </a:pPr>
            <a:r>
              <a:rPr lang="fr-FR" altLang="it-IT" sz="1000" dirty="0" smtClean="0"/>
              <a:t> Pour sa durée de vie : si la flore se dégrade, pour les prairies temporaires, le renouvellement devra s’opérer plus rapidement, ce qui engendre des coûts supplémentaires,</a:t>
            </a:r>
          </a:p>
          <a:p>
            <a:pPr>
              <a:lnSpc>
                <a:spcPct val="80000"/>
              </a:lnSpc>
              <a:spcBef>
                <a:spcPct val="50000"/>
              </a:spcBef>
              <a:buFontTx/>
              <a:buChar char="•"/>
              <a:defRPr/>
            </a:pPr>
            <a:r>
              <a:rPr lang="fr-FR" altLang="it-IT" sz="1000" dirty="0" smtClean="0"/>
              <a:t> Pour sa qualité : si les espèces fourragères sont détruites, les espèces fourragères à moindre valeur risquent de s’implanter. L’ensilage, le foin seront de moindre valeur.</a:t>
            </a:r>
          </a:p>
          <a:p>
            <a:pPr>
              <a:lnSpc>
                <a:spcPct val="80000"/>
              </a:lnSpc>
              <a:defRPr/>
            </a:pPr>
            <a:endParaRPr lang="fr-FR" altLang="it-IT" sz="1000" dirty="0" smtClean="0"/>
          </a:p>
          <a:p>
            <a:pPr>
              <a:lnSpc>
                <a:spcPct val="80000"/>
              </a:lnSpc>
              <a:defRPr/>
            </a:pPr>
            <a:r>
              <a:rPr lang="fr-FR" altLang="it-IT" sz="1000" b="1" dirty="0" smtClean="0">
                <a:sym typeface="Wingdings" panose="05000000000000000000" pitchFamily="2" charset="2"/>
              </a:rPr>
              <a:t> </a:t>
            </a:r>
            <a:r>
              <a:rPr lang="fr-FR" altLang="it-IT" sz="1000" b="1" i="1" dirty="0" smtClean="0"/>
              <a:t>ARGUMENT de VENTE : </a:t>
            </a:r>
            <a:r>
              <a:rPr lang="fr-FR" altLang="it-IT" sz="1000" dirty="0" smtClean="0"/>
              <a:t>Plus les prairies sont productives, plus elles sont sensibles aux accidents. Il faut donc se donner également les moyens de les épargner avec du matériel adapté.</a:t>
            </a:r>
          </a:p>
        </p:txBody>
      </p:sp>
    </p:spTree>
    <p:extLst>
      <p:ext uri="{BB962C8B-B14F-4D97-AF65-F5344CB8AC3E}">
        <p14:creationId xmlns:p14="http://schemas.microsoft.com/office/powerpoint/2010/main" val="984726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6B316D-1ED1-4923-A3D4-1D77731EACCA}" type="slidenum">
              <a:rPr lang="fr-FR" altLang="it-IT" smtClean="0">
                <a:latin typeface="Times New Roman" panose="02020603050405020304" pitchFamily="18" charset="0"/>
              </a:rPr>
              <a:pPr>
                <a:spcBef>
                  <a:spcPct val="0"/>
                </a:spcBef>
              </a:pPr>
              <a:t>56</a:t>
            </a:fld>
            <a:endParaRPr lang="fr-FR" altLang="it-IT" smtClean="0">
              <a:latin typeface="Times New Roman" panose="02020603050405020304" pitchFamily="18" charset="0"/>
            </a:endParaRPr>
          </a:p>
        </p:txBody>
      </p:sp>
      <p:sp>
        <p:nvSpPr>
          <p:cNvPr id="30723" name="Rectangle 2"/>
          <p:cNvSpPr>
            <a:spLocks noGrp="1" noRot="1" noChangeAspect="1" noChangeArrowheads="1" noTextEdit="1"/>
          </p:cNvSpPr>
          <p:nvPr>
            <p:ph type="sldImg"/>
          </p:nvPr>
        </p:nvSpPr>
        <p:spPr bwMode="auto">
          <a:xfrm>
            <a:off x="877888" y="739775"/>
            <a:ext cx="4910137" cy="368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IT" sz="1000" smtClean="0"/>
              <a:t>La qualité intrasèque d’un fourrage est variable selon son stade :</a:t>
            </a:r>
          </a:p>
          <a:p>
            <a:r>
              <a:rPr lang="fr-FR" altLang="it-IT" sz="1000" smtClean="0"/>
              <a:t>- avant épiaison : sa teneur en sucre et en azote sera supérieure, mais il comportera moins de fibres. C’est à ce stade que se récolte l’ensilage.</a:t>
            </a:r>
          </a:p>
          <a:p>
            <a:r>
              <a:rPr lang="fr-FR" altLang="it-IT" sz="1000" smtClean="0"/>
              <a:t>- après épiaison : le fourrage est plus fibreux,</a:t>
            </a:r>
          </a:p>
          <a:p>
            <a:r>
              <a:rPr lang="fr-FR" altLang="it-IT" sz="1000" smtClean="0"/>
              <a:t>- après floraison : à un stade avancé, les graines de graminées pourront être perdues par chute au sol.</a:t>
            </a:r>
          </a:p>
          <a:p>
            <a:pPr>
              <a:spcBef>
                <a:spcPct val="50000"/>
              </a:spcBef>
            </a:pPr>
            <a:endParaRPr lang="fr-FR" altLang="it-IT" sz="1000" smtClean="0"/>
          </a:p>
        </p:txBody>
      </p:sp>
    </p:spTree>
    <p:extLst>
      <p:ext uri="{BB962C8B-B14F-4D97-AF65-F5344CB8AC3E}">
        <p14:creationId xmlns:p14="http://schemas.microsoft.com/office/powerpoint/2010/main" val="116780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02D141DB-9FFD-4B42-BBA7-CAFDD6E2239F}" type="slidenum">
              <a:rPr lang="fr-FR" altLang="it-IT">
                <a:latin typeface="Times New Roman" panose="02020603050405020304" pitchFamily="18" charset="0"/>
              </a:rPr>
              <a:pPr/>
              <a:t>57</a:t>
            </a:fld>
            <a:endParaRPr lang="fr-FR" altLang="it-IT">
              <a:latin typeface="Times New Roman" panose="02020603050405020304" pitchFamily="18" charset="0"/>
            </a:endParaRPr>
          </a:p>
        </p:txBody>
      </p:sp>
      <p:sp>
        <p:nvSpPr>
          <p:cNvPr id="289795" name="Rectangle 2"/>
          <p:cNvSpPr>
            <a:spLocks noGrp="1" noRot="1" noChangeAspect="1" noChangeArrowheads="1" noTextEdit="1"/>
          </p:cNvSpPr>
          <p:nvPr>
            <p:ph type="sldImg"/>
          </p:nvPr>
        </p:nvSpPr>
        <p:spPr>
          <a:xfrm>
            <a:off x="877888" y="739775"/>
            <a:ext cx="4910137" cy="3683000"/>
          </a:xfrm>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fr-FR" altLang="it-IT" sz="1000" smtClean="0">
                <a:cs typeface="Times New Roman" panose="02020603050405020304" pitchFamily="18" charset="0"/>
              </a:rPr>
              <a:t> L’énergie est comptabilisée différemment selon les pays. L’unité commune est le joule.</a:t>
            </a:r>
          </a:p>
          <a:p>
            <a:pPr>
              <a:buFontTx/>
              <a:buChar char="•"/>
            </a:pPr>
            <a:endParaRPr lang="fr-FR" altLang="it-IT" sz="1000" smtClean="0">
              <a:cs typeface="Times New Roman" panose="02020603050405020304" pitchFamily="18" charset="0"/>
            </a:endParaRPr>
          </a:p>
          <a:p>
            <a:pPr>
              <a:buFontTx/>
              <a:buChar char="•"/>
            </a:pPr>
            <a:r>
              <a:rPr lang="fr-FR" altLang="it-IT" sz="1000" smtClean="0">
                <a:cs typeface="Times New Roman" panose="02020603050405020304" pitchFamily="18" charset="0"/>
              </a:rPr>
              <a:t> Dans certains pays, l’énergie est comptabilisée en Unités fourragères Laitières. L’Unité Fourragère est l’énergie fournie par 1 kg Orge, ou 9 MégaJoules. Les UFL sont utilisées en France, en Italie, en Espagne.</a:t>
            </a:r>
          </a:p>
          <a:p>
            <a:endParaRPr lang="fr-FR" altLang="it-IT" sz="1000" smtClean="0"/>
          </a:p>
          <a:p>
            <a:r>
              <a:rPr lang="fr-FR" altLang="it-IT" sz="1000" smtClean="0"/>
              <a:t>3,1 MJ sont nécessaires pour produire un litre de lait à 4% de matière grasse et 3.15% de matière protéique.</a:t>
            </a:r>
          </a:p>
          <a:p>
            <a:endParaRPr lang="fr-FR" altLang="it-IT" sz="1000" smtClean="0"/>
          </a:p>
          <a:p>
            <a:r>
              <a:rPr lang="fr-FR" altLang="it-IT" sz="1000" i="1" smtClean="0"/>
              <a:t>NB : 7.12 MJ = 1 UFL</a:t>
            </a:r>
          </a:p>
          <a:p>
            <a:endParaRPr lang="fr-FR" altLang="it-IT" sz="1000" i="1" smtClean="0"/>
          </a:p>
        </p:txBody>
      </p:sp>
    </p:spTree>
    <p:extLst>
      <p:ext uri="{BB962C8B-B14F-4D97-AF65-F5344CB8AC3E}">
        <p14:creationId xmlns:p14="http://schemas.microsoft.com/office/powerpoint/2010/main" val="1473068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75B937F6-CBA1-4188-ABF9-28A45E6AB609}" type="slidenum">
              <a:rPr lang="fr-FR" altLang="it-IT">
                <a:latin typeface="Times New Roman" panose="02020603050405020304" pitchFamily="18" charset="0"/>
              </a:rPr>
              <a:pPr/>
              <a:t>58</a:t>
            </a:fld>
            <a:endParaRPr lang="fr-FR" altLang="it-IT">
              <a:latin typeface="Times New Roman" panose="02020603050405020304" pitchFamily="18" charset="0"/>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fr-FR" altLang="it-IT" sz="1000" smtClean="0"/>
              <a:t> Pour évaluer la qualité d’un fourrage pour sa </a:t>
            </a:r>
            <a:r>
              <a:rPr lang="fr-FR" altLang="it-IT" sz="1000" b="1" smtClean="0"/>
              <a:t>teneur en azote</a:t>
            </a:r>
            <a:r>
              <a:rPr lang="fr-FR" altLang="it-IT" sz="1000" smtClean="0"/>
              <a:t> on utilise l’unité « Matière Azotée Totale » ou encore « Protéines Brutes » (=azote </a:t>
            </a:r>
            <a:r>
              <a:rPr lang="en-US" altLang="it-IT" sz="1000" smtClean="0">
                <a:cs typeface="Times New Roman" panose="02020603050405020304" pitchFamily="18" charset="0"/>
              </a:rPr>
              <a:t>x 6,25)</a:t>
            </a:r>
            <a:r>
              <a:rPr lang="fr-FR" altLang="it-IT" sz="1000" smtClean="0"/>
              <a:t>, ou la « Matière Azotée Digestible ».</a:t>
            </a:r>
          </a:p>
          <a:p>
            <a:r>
              <a:rPr lang="fr-FR" altLang="it-IT" sz="1000" smtClean="0"/>
              <a:t>La présence suffisante d’azote conditionne la </a:t>
            </a:r>
            <a:r>
              <a:rPr lang="fr-FR" altLang="it-IT" sz="1000" b="1" smtClean="0"/>
              <a:t>digestibilité</a:t>
            </a:r>
            <a:r>
              <a:rPr lang="fr-FR" altLang="it-IT" sz="1000" smtClean="0"/>
              <a:t> de la ration. La digestibilité se définie en un pourcentage et indique la part que l’animal pourra utiliser en énergie (efficience à la rumination) : à 50%, le fourrage a une mauvaise digestibilité, à plus de 75% la digestibilité est bonne.</a:t>
            </a:r>
          </a:p>
          <a:p>
            <a:endParaRPr lang="fr-FR" altLang="it-IT" sz="1000" smtClean="0"/>
          </a:p>
          <a:p>
            <a:pPr>
              <a:buFontTx/>
              <a:buChar char="•"/>
            </a:pPr>
            <a:r>
              <a:rPr lang="fr-FR" altLang="it-IT" sz="1000" smtClean="0"/>
              <a:t> Les </a:t>
            </a:r>
            <a:r>
              <a:rPr lang="fr-FR" altLang="it-IT" sz="1000" b="1" smtClean="0"/>
              <a:t>Protéines Digestibles dans l’Intestin</a:t>
            </a:r>
            <a:r>
              <a:rPr lang="fr-FR" altLang="it-IT" sz="1000" smtClean="0"/>
              <a:t> sont le flux des acides aminés absorbés à travers la paroi de l’intestin grêle.</a:t>
            </a:r>
          </a:p>
          <a:p>
            <a:r>
              <a:rPr lang="fr-FR" altLang="it-IT" sz="1000" smtClean="0"/>
              <a:t>Les besoins en PROTEINES sont de 400 g/ jour plus 560 g par litre de lait.</a:t>
            </a:r>
          </a:p>
          <a:p>
            <a:endParaRPr lang="fr-FR" altLang="it-IT" sz="1000" smtClean="0"/>
          </a:p>
          <a:p>
            <a:pPr>
              <a:buFontTx/>
              <a:buChar char="•"/>
            </a:pPr>
            <a:r>
              <a:rPr lang="fr-FR" altLang="it-IT" sz="1000" smtClean="0"/>
              <a:t> La </a:t>
            </a:r>
            <a:r>
              <a:rPr lang="fr-FR" altLang="it-IT" sz="1000" b="1" smtClean="0"/>
              <a:t>propreté</a:t>
            </a:r>
            <a:r>
              <a:rPr lang="fr-FR" altLang="it-IT" sz="1000" smtClean="0"/>
              <a:t> du fourrage est évaluée par la teneur en spores butyriques dans les ensilages et les teneurs en terre.</a:t>
            </a:r>
          </a:p>
          <a:p>
            <a:endParaRPr lang="fr-FR" altLang="it-IT" sz="1000" smtClean="0"/>
          </a:p>
        </p:txBody>
      </p:sp>
    </p:spTree>
    <p:extLst>
      <p:ext uri="{BB962C8B-B14F-4D97-AF65-F5344CB8AC3E}">
        <p14:creationId xmlns:p14="http://schemas.microsoft.com/office/powerpoint/2010/main" val="21813354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96F83FA0-15C2-4D00-BEA5-37A3ECF548F0}" type="slidenum">
              <a:rPr lang="fr-FR" altLang="it-IT">
                <a:latin typeface="Times New Roman" panose="02020603050405020304" pitchFamily="18" charset="0"/>
              </a:rPr>
              <a:pPr/>
              <a:t>59</a:t>
            </a:fld>
            <a:endParaRPr lang="fr-FR" altLang="it-IT">
              <a:latin typeface="Times New Roman" panose="02020603050405020304" pitchFamily="18" charset="0"/>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z="1000" smtClean="0"/>
          </a:p>
        </p:txBody>
      </p:sp>
    </p:spTree>
    <p:extLst>
      <p:ext uri="{BB962C8B-B14F-4D97-AF65-F5344CB8AC3E}">
        <p14:creationId xmlns:p14="http://schemas.microsoft.com/office/powerpoint/2010/main" val="3162763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a:solidFill>
                  <a:schemeClr val="tx1"/>
                </a:solidFill>
                <a:latin typeface="Arial" panose="020B0604020202020204" pitchFamily="34" charset="0"/>
                <a:cs typeface="Arial" panose="020B0604020202020204" pitchFamily="34" charset="0"/>
              </a:defRPr>
            </a:lvl1pPr>
            <a:lvl2pPr marL="742950" indent="-285750" defTabSz="947738">
              <a:defRPr>
                <a:solidFill>
                  <a:schemeClr val="tx1"/>
                </a:solidFill>
                <a:latin typeface="Arial" panose="020B0604020202020204" pitchFamily="34" charset="0"/>
                <a:cs typeface="Arial" panose="020B0604020202020204" pitchFamily="34" charset="0"/>
              </a:defRPr>
            </a:lvl2pPr>
            <a:lvl3pPr marL="1143000" indent="-228600" defTabSz="947738">
              <a:defRPr>
                <a:solidFill>
                  <a:schemeClr val="tx1"/>
                </a:solidFill>
                <a:latin typeface="Arial" panose="020B0604020202020204" pitchFamily="34" charset="0"/>
                <a:cs typeface="Arial" panose="020B0604020202020204" pitchFamily="34" charset="0"/>
              </a:defRPr>
            </a:lvl3pPr>
            <a:lvl4pPr marL="1600200" indent="-228600" defTabSz="947738">
              <a:defRPr>
                <a:solidFill>
                  <a:schemeClr val="tx1"/>
                </a:solidFill>
                <a:latin typeface="Arial" panose="020B0604020202020204" pitchFamily="34" charset="0"/>
                <a:cs typeface="Arial" panose="020B0604020202020204" pitchFamily="34" charset="0"/>
              </a:defRPr>
            </a:lvl4pPr>
            <a:lvl5pPr marL="2057400" indent="-228600" defTabSz="947738">
              <a:defRPr>
                <a:solidFill>
                  <a:schemeClr val="tx1"/>
                </a:solidFill>
                <a:latin typeface="Arial" panose="020B0604020202020204" pitchFamily="34" charset="0"/>
                <a:cs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2F07BF-597E-40D5-8390-2FCDD391DCEC}" type="slidenum">
              <a:rPr lang="fr-FR" altLang="it-IT" smtClean="0"/>
              <a:pPr/>
              <a:t>6</a:t>
            </a:fld>
            <a:endParaRPr lang="fr-FR" altLang="it-IT" smtClean="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it-IT"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2902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0E6A73-4D21-4D0C-9891-512D924B94B6}" type="slidenum">
              <a:rPr lang="fr-FR" altLang="it-IT" smtClean="0">
                <a:latin typeface="Times New Roman" panose="02020603050405020304" pitchFamily="18" charset="0"/>
              </a:rPr>
              <a:pPr>
                <a:spcBef>
                  <a:spcPct val="0"/>
                </a:spcBef>
              </a:pPr>
              <a:t>60</a:t>
            </a:fld>
            <a:endParaRPr lang="fr-FR" altLang="it-IT" smtClean="0">
              <a:latin typeface="Times New Roman" panose="02020603050405020304" pitchFamily="18"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10727576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56BAC7-7CEF-440D-9837-52BF3AC52828}" type="slidenum">
              <a:rPr lang="fr-FR" altLang="it-IT" smtClean="0">
                <a:latin typeface="Times New Roman" panose="02020603050405020304" pitchFamily="18" charset="0"/>
              </a:rPr>
              <a:pPr>
                <a:spcBef>
                  <a:spcPct val="0"/>
                </a:spcBef>
              </a:pPr>
              <a:t>61</a:t>
            </a:fld>
            <a:endParaRPr lang="fr-FR" altLang="it-IT" smtClean="0">
              <a:latin typeface="Times New Roman" panose="02020603050405020304" pitchFamily="18" charset="0"/>
            </a:endParaRPr>
          </a:p>
        </p:txBody>
      </p:sp>
      <p:sp>
        <p:nvSpPr>
          <p:cNvPr id="34819" name="Rectangle 2"/>
          <p:cNvSpPr>
            <a:spLocks noGrp="1" noRot="1" noChangeAspect="1" noChangeArrowheads="1" noTextEdit="1"/>
          </p:cNvSpPr>
          <p:nvPr>
            <p:ph type="sldImg"/>
          </p:nvPr>
        </p:nvSpPr>
        <p:spPr bwMode="auto">
          <a:xfrm>
            <a:off x="877888" y="739775"/>
            <a:ext cx="4910137" cy="368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fr-FR" altLang="it-IT" sz="1000" b="1" smtClean="0"/>
              <a:t>QUI ?</a:t>
            </a:r>
            <a:br>
              <a:rPr lang="fr-FR" altLang="it-IT" sz="1000" b="1" smtClean="0"/>
            </a:br>
            <a:r>
              <a:rPr lang="fr-FR" altLang="it-IT" sz="1000" smtClean="0"/>
              <a:t>Les butyriques sont des champignons, Clostridium Tyrobutyricum, présents naturellement dans la terre.</a:t>
            </a:r>
          </a:p>
          <a:p>
            <a:pPr>
              <a:lnSpc>
                <a:spcPct val="80000"/>
              </a:lnSpc>
            </a:pPr>
            <a:endParaRPr lang="fr-FR" altLang="it-IT" sz="1000" b="1" smtClean="0"/>
          </a:p>
          <a:p>
            <a:pPr>
              <a:lnSpc>
                <a:spcPct val="80000"/>
              </a:lnSpc>
            </a:pPr>
            <a:r>
              <a:rPr lang="fr-FR" altLang="it-IT" sz="1000" b="1" smtClean="0"/>
              <a:t>COMMENT ?</a:t>
            </a:r>
          </a:p>
          <a:p>
            <a:pPr>
              <a:lnSpc>
                <a:spcPct val="80000"/>
              </a:lnSpc>
            </a:pPr>
            <a:r>
              <a:rPr lang="fr-FR" altLang="it-IT" sz="1000" smtClean="0"/>
              <a:t>Les spores de butyriques se multiplient en absence d’oxygène, dans le silo et dans les fromages, pas dans le lait.</a:t>
            </a:r>
          </a:p>
          <a:p>
            <a:pPr>
              <a:lnSpc>
                <a:spcPct val="80000"/>
              </a:lnSpc>
            </a:pPr>
            <a:endParaRPr lang="fr-FR" altLang="it-IT" sz="1000" b="1" smtClean="0"/>
          </a:p>
          <a:p>
            <a:pPr>
              <a:lnSpc>
                <a:spcPct val="80000"/>
              </a:lnSpc>
            </a:pPr>
            <a:r>
              <a:rPr lang="fr-FR" altLang="it-IT" sz="1000" b="1" smtClean="0"/>
              <a:t>Le CYCLE :</a:t>
            </a:r>
          </a:p>
          <a:p>
            <a:pPr>
              <a:lnSpc>
                <a:spcPct val="80000"/>
              </a:lnSpc>
            </a:pPr>
            <a:r>
              <a:rPr lang="fr-FR" altLang="it-IT" sz="1000" smtClean="0"/>
              <a:t>Les spores dans la terre peuvent se retrouver dans le fourrage, comme les ensilages. Dans ce cas, les spores seront présentes dans l’ensilage et s’y multiplient. Puis, l’ensilage étant consommé par les vaches, les spores passent dans le tube digestif puis dans les bouses. Les spores se présentes dans les bouses peuvent salir les trayons et lors de la traite elles pourront se retrouver dans le lait (si les conditions d’hygiène ne sont pas respectées). </a:t>
            </a:r>
          </a:p>
          <a:p>
            <a:pPr>
              <a:lnSpc>
                <a:spcPct val="80000"/>
              </a:lnSpc>
            </a:pPr>
            <a:r>
              <a:rPr lang="fr-FR" altLang="it-IT" sz="1000" smtClean="0"/>
              <a:t>Les spores dans le fromage qui fermentent sont très néfastes. Cette fermentation fait ainsi « gonfler » les fromages (dans les pâtes pressées cuites comme le Gruyère et l’Emmental) ils amènent une perte de 20% lors de la transformation laitière.</a:t>
            </a:r>
          </a:p>
          <a:p>
            <a:pPr>
              <a:lnSpc>
                <a:spcPct val="80000"/>
              </a:lnSpc>
            </a:pPr>
            <a:endParaRPr lang="fr-FR" altLang="it-IT" sz="1000" smtClean="0"/>
          </a:p>
          <a:p>
            <a:pPr>
              <a:lnSpc>
                <a:spcPct val="80000"/>
              </a:lnSpc>
            </a:pPr>
            <a:r>
              <a:rPr lang="fr-FR" altLang="it-IT" sz="1000" smtClean="0"/>
              <a:t>…autres facteurs… :</a:t>
            </a:r>
          </a:p>
          <a:p>
            <a:pPr>
              <a:lnSpc>
                <a:spcPct val="80000"/>
              </a:lnSpc>
            </a:pPr>
            <a:r>
              <a:rPr lang="fr-FR" altLang="it-IT" sz="1000" smtClean="0"/>
              <a:t>- entretien de la prairie pour éviter les taupinières,</a:t>
            </a:r>
          </a:p>
          <a:p>
            <a:pPr>
              <a:lnSpc>
                <a:spcPct val="80000"/>
              </a:lnSpc>
            </a:pPr>
            <a:r>
              <a:rPr lang="fr-FR" altLang="it-IT" sz="1000" smtClean="0"/>
              <a:t>- éviter la terre sur les roues des tracteurs qui tassent le silo,</a:t>
            </a:r>
          </a:p>
          <a:p>
            <a:pPr>
              <a:lnSpc>
                <a:spcPct val="80000"/>
              </a:lnSpc>
            </a:pPr>
            <a:r>
              <a:rPr lang="fr-FR" altLang="it-IT" sz="1000" smtClean="0"/>
              <a:t>- laver les trayons de la mamelle avant la traite.</a:t>
            </a:r>
          </a:p>
          <a:p>
            <a:pPr>
              <a:lnSpc>
                <a:spcPct val="80000"/>
              </a:lnSpc>
            </a:pPr>
            <a:endParaRPr lang="fr-FR" altLang="it-IT" sz="1000" smtClean="0"/>
          </a:p>
          <a:p>
            <a:pPr>
              <a:lnSpc>
                <a:spcPct val="80000"/>
              </a:lnSpc>
            </a:pPr>
            <a:r>
              <a:rPr lang="fr-FR" altLang="it-IT" sz="1000" smtClean="0"/>
              <a:t>Jusqu’à 83 000 spores / gramme d’ensilage, si le silo est contaminé !!!</a:t>
            </a:r>
          </a:p>
          <a:p>
            <a:pPr>
              <a:lnSpc>
                <a:spcPct val="80000"/>
              </a:lnSpc>
              <a:buFontTx/>
              <a:buChar char="-"/>
            </a:pPr>
            <a:endParaRPr lang="fr-FR" altLang="it-IT" sz="1000" smtClean="0"/>
          </a:p>
          <a:p>
            <a:pPr>
              <a:lnSpc>
                <a:spcPct val="80000"/>
              </a:lnSpc>
            </a:pPr>
            <a:endParaRPr lang="fr-FR" altLang="it-IT" sz="1000" smtClean="0"/>
          </a:p>
          <a:p>
            <a:pPr>
              <a:lnSpc>
                <a:spcPct val="80000"/>
              </a:lnSpc>
            </a:pPr>
            <a:r>
              <a:rPr lang="fr-FR" altLang="it-IT" sz="1000" b="1" smtClean="0">
                <a:sym typeface="Wingdings" panose="05000000000000000000" pitchFamily="2" charset="2"/>
              </a:rPr>
              <a:t> </a:t>
            </a:r>
            <a:r>
              <a:rPr lang="fr-FR" altLang="it-IT" sz="1000" b="1" i="1" smtClean="0"/>
              <a:t>ARGUMENT de VENTE : </a:t>
            </a:r>
            <a:r>
              <a:rPr lang="fr-FR" altLang="it-IT" sz="1000" smtClean="0">
                <a:cs typeface="Times New Roman" panose="02020603050405020304" pitchFamily="18" charset="0"/>
              </a:rPr>
              <a:t>Le matériel de fauche et d’andainage KUHN limite les riques de souiller le fourrage avec de la terre.</a:t>
            </a:r>
          </a:p>
        </p:txBody>
      </p:sp>
    </p:spTree>
    <p:extLst>
      <p:ext uri="{BB962C8B-B14F-4D97-AF65-F5344CB8AC3E}">
        <p14:creationId xmlns:p14="http://schemas.microsoft.com/office/powerpoint/2010/main" val="6244946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D550BA-353C-4832-9BF0-199CC16C5F99}" type="slidenum">
              <a:rPr lang="fr-FR" altLang="it-IT" smtClean="0">
                <a:latin typeface="Times New Roman" panose="02020603050405020304" pitchFamily="18" charset="0"/>
              </a:rPr>
              <a:pPr>
                <a:spcBef>
                  <a:spcPct val="0"/>
                </a:spcBef>
              </a:pPr>
              <a:t>62</a:t>
            </a:fld>
            <a:endParaRPr lang="fr-FR" altLang="it-IT" smtClean="0">
              <a:latin typeface="Times New Roman" panose="02020603050405020304" pitchFamily="18" charset="0"/>
            </a:endParaRPr>
          </a:p>
        </p:txBody>
      </p:sp>
      <p:sp>
        <p:nvSpPr>
          <p:cNvPr id="36867" name="Rectangle 2"/>
          <p:cNvSpPr>
            <a:spLocks noGrp="1" noRot="1" noChangeAspect="1" noChangeArrowheads="1" noTextEdit="1"/>
          </p:cNvSpPr>
          <p:nvPr>
            <p:ph type="sldImg"/>
          </p:nvPr>
        </p:nvSpPr>
        <p:spPr bwMode="auto">
          <a:xfrm>
            <a:off x="877888" y="739775"/>
            <a:ext cx="4910137" cy="368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fr-FR" altLang="it-IT" sz="1000" b="1" smtClean="0"/>
              <a:t>QUI ?</a:t>
            </a:r>
            <a:br>
              <a:rPr lang="fr-FR" altLang="it-IT" sz="1000" b="1" smtClean="0"/>
            </a:br>
            <a:r>
              <a:rPr lang="fr-FR" altLang="it-IT" sz="1000" smtClean="0"/>
              <a:t>Les butyriques sont des champignons, Clostridium Tyrobutyricum, présents naturellement dans la terre.</a:t>
            </a:r>
          </a:p>
          <a:p>
            <a:pPr>
              <a:lnSpc>
                <a:spcPct val="80000"/>
              </a:lnSpc>
            </a:pPr>
            <a:endParaRPr lang="fr-FR" altLang="it-IT" sz="1000" b="1" smtClean="0"/>
          </a:p>
          <a:p>
            <a:pPr>
              <a:lnSpc>
                <a:spcPct val="80000"/>
              </a:lnSpc>
            </a:pPr>
            <a:r>
              <a:rPr lang="fr-FR" altLang="it-IT" sz="1000" b="1" smtClean="0"/>
              <a:t>COMMENT ?</a:t>
            </a:r>
          </a:p>
          <a:p>
            <a:pPr>
              <a:lnSpc>
                <a:spcPct val="80000"/>
              </a:lnSpc>
            </a:pPr>
            <a:r>
              <a:rPr lang="fr-FR" altLang="it-IT" sz="1000" smtClean="0"/>
              <a:t>Les spores de butyriques se multiplient en absence d’oxygène, dans le silo et dans les fromages, pas dans le lait.</a:t>
            </a:r>
          </a:p>
          <a:p>
            <a:pPr>
              <a:lnSpc>
                <a:spcPct val="80000"/>
              </a:lnSpc>
            </a:pPr>
            <a:endParaRPr lang="fr-FR" altLang="it-IT" sz="1000" b="1" smtClean="0"/>
          </a:p>
          <a:p>
            <a:pPr>
              <a:lnSpc>
                <a:spcPct val="80000"/>
              </a:lnSpc>
            </a:pPr>
            <a:r>
              <a:rPr lang="fr-FR" altLang="it-IT" sz="1000" b="1" smtClean="0"/>
              <a:t>Le CYCLE :</a:t>
            </a:r>
          </a:p>
          <a:p>
            <a:pPr>
              <a:lnSpc>
                <a:spcPct val="80000"/>
              </a:lnSpc>
            </a:pPr>
            <a:r>
              <a:rPr lang="fr-FR" altLang="it-IT" sz="1000" smtClean="0"/>
              <a:t>Les spores dans la terre peuvent se retrouver dans le fourrage, comme les ensilages. Dans ce cas, les spores seront présentes dans l’ensilage et s’y multiplient. Puis, l’ensilage étant consommé par les vaches, les spores passent dans le tube digestif puis dans les bouses. Les spores se présentes dans les bouses peuvent salir les trayons et lors de la traite elles pourront se retrouver dans le lait (si les conditions d’hygiène ne sont pas respectées). </a:t>
            </a:r>
          </a:p>
          <a:p>
            <a:pPr>
              <a:lnSpc>
                <a:spcPct val="80000"/>
              </a:lnSpc>
            </a:pPr>
            <a:r>
              <a:rPr lang="fr-FR" altLang="it-IT" sz="1000" smtClean="0"/>
              <a:t>Les spores dans le fromage qui fermentent sont très néfastes. Cette fermentation fait ainsi « gonfler » les fromages (dans les pâtes pressées cuites comme le Gruyère et l’Emmental) ils amènent une perte de 20% lors de la transformation laitière.</a:t>
            </a:r>
          </a:p>
          <a:p>
            <a:pPr>
              <a:lnSpc>
                <a:spcPct val="80000"/>
              </a:lnSpc>
            </a:pPr>
            <a:endParaRPr lang="fr-FR" altLang="it-IT" sz="1000" smtClean="0"/>
          </a:p>
          <a:p>
            <a:pPr>
              <a:lnSpc>
                <a:spcPct val="80000"/>
              </a:lnSpc>
            </a:pPr>
            <a:r>
              <a:rPr lang="fr-FR" altLang="it-IT" sz="1000" smtClean="0"/>
              <a:t>…autres facteurs… :</a:t>
            </a:r>
          </a:p>
          <a:p>
            <a:pPr>
              <a:lnSpc>
                <a:spcPct val="80000"/>
              </a:lnSpc>
            </a:pPr>
            <a:r>
              <a:rPr lang="fr-FR" altLang="it-IT" sz="1000" smtClean="0"/>
              <a:t>- entretien de la prairie pour éviter les taupinières,</a:t>
            </a:r>
          </a:p>
          <a:p>
            <a:pPr>
              <a:lnSpc>
                <a:spcPct val="80000"/>
              </a:lnSpc>
            </a:pPr>
            <a:r>
              <a:rPr lang="fr-FR" altLang="it-IT" sz="1000" smtClean="0"/>
              <a:t>- éviter la terre sur les roues des tracteurs qui tassent le silo,</a:t>
            </a:r>
          </a:p>
          <a:p>
            <a:pPr>
              <a:lnSpc>
                <a:spcPct val="80000"/>
              </a:lnSpc>
            </a:pPr>
            <a:r>
              <a:rPr lang="fr-FR" altLang="it-IT" sz="1000" smtClean="0"/>
              <a:t>- laver les trayons de la mamelle avant la traite.</a:t>
            </a:r>
          </a:p>
          <a:p>
            <a:pPr>
              <a:lnSpc>
                <a:spcPct val="80000"/>
              </a:lnSpc>
            </a:pPr>
            <a:endParaRPr lang="fr-FR" altLang="it-IT" sz="1000" smtClean="0"/>
          </a:p>
          <a:p>
            <a:pPr>
              <a:lnSpc>
                <a:spcPct val="80000"/>
              </a:lnSpc>
            </a:pPr>
            <a:r>
              <a:rPr lang="fr-FR" altLang="it-IT" sz="1000" smtClean="0"/>
              <a:t>Jusqu’à 83 000 spores / gramme d’ensilage, si le silo est contaminé !!!</a:t>
            </a:r>
          </a:p>
          <a:p>
            <a:pPr>
              <a:lnSpc>
                <a:spcPct val="80000"/>
              </a:lnSpc>
              <a:buFontTx/>
              <a:buChar char="-"/>
            </a:pPr>
            <a:endParaRPr lang="fr-FR" altLang="it-IT" sz="1000" smtClean="0"/>
          </a:p>
          <a:p>
            <a:pPr>
              <a:lnSpc>
                <a:spcPct val="80000"/>
              </a:lnSpc>
            </a:pPr>
            <a:endParaRPr lang="fr-FR" altLang="it-IT" sz="1000" smtClean="0"/>
          </a:p>
          <a:p>
            <a:pPr>
              <a:lnSpc>
                <a:spcPct val="80000"/>
              </a:lnSpc>
            </a:pPr>
            <a:r>
              <a:rPr lang="fr-FR" altLang="it-IT" sz="1000" b="1" smtClean="0">
                <a:sym typeface="Wingdings" panose="05000000000000000000" pitchFamily="2" charset="2"/>
              </a:rPr>
              <a:t> </a:t>
            </a:r>
            <a:r>
              <a:rPr lang="fr-FR" altLang="it-IT" sz="1000" b="1" i="1" smtClean="0"/>
              <a:t>ARGUMENT de VENTE : </a:t>
            </a:r>
            <a:r>
              <a:rPr lang="fr-FR" altLang="it-IT" sz="1000" smtClean="0">
                <a:cs typeface="Times New Roman" panose="02020603050405020304" pitchFamily="18" charset="0"/>
              </a:rPr>
              <a:t>Le matériel de fauche et d’andainage KUHN limite les riques de souiller le fourrage avec de la terre.</a:t>
            </a:r>
          </a:p>
        </p:txBody>
      </p:sp>
    </p:spTree>
    <p:extLst>
      <p:ext uri="{BB962C8B-B14F-4D97-AF65-F5344CB8AC3E}">
        <p14:creationId xmlns:p14="http://schemas.microsoft.com/office/powerpoint/2010/main" val="2629421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1BA1AAAB-19F8-4433-8A78-26995E145434}" type="slidenum">
              <a:rPr lang="fr-FR" altLang="it-IT">
                <a:latin typeface="Times New Roman" panose="02020603050405020304" pitchFamily="18" charset="0"/>
              </a:rPr>
              <a:pPr/>
              <a:t>63</a:t>
            </a:fld>
            <a:endParaRPr lang="fr-FR" altLang="it-IT">
              <a:latin typeface="Times New Roman" panose="02020603050405020304" pitchFamily="18" charset="0"/>
            </a:endParaRPr>
          </a:p>
        </p:txBody>
      </p:sp>
      <p:sp>
        <p:nvSpPr>
          <p:cNvPr id="292867" name="Rectangle 2"/>
          <p:cNvSpPr>
            <a:spLocks noGrp="1" noRot="1" noChangeAspect="1" noChangeArrowheads="1" noTextEdit="1"/>
          </p:cNvSpPr>
          <p:nvPr>
            <p:ph type="sldImg"/>
          </p:nvPr>
        </p:nvSpPr>
        <p:spPr>
          <a:xfrm>
            <a:off x="877888" y="739775"/>
            <a:ext cx="4910137" cy="3683000"/>
          </a:xfrm>
          <a:ln/>
        </p:spPr>
      </p:sp>
      <p:sp>
        <p:nvSpPr>
          <p:cNvPr id="292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it-IT" sz="1000" smtClean="0"/>
              <a:t>Un fourrage de qualité régulière facilite la composition de la ration du troupeau : l’éleveur n’aura pas à trier la qualité du fourrage d’une même récolte.</a:t>
            </a:r>
          </a:p>
          <a:p>
            <a:endParaRPr lang="fr-FR" altLang="it-IT" sz="1000" smtClean="0"/>
          </a:p>
          <a:p>
            <a:r>
              <a:rPr lang="fr-FR" altLang="it-IT" sz="1000" b="1" smtClean="0">
                <a:sym typeface="Wingdings" panose="05000000000000000000" pitchFamily="2" charset="2"/>
              </a:rPr>
              <a:t> </a:t>
            </a:r>
            <a:r>
              <a:rPr lang="fr-FR" altLang="it-IT" sz="1000" b="1" i="1" smtClean="0"/>
              <a:t>ARGUMENT de VENTE : </a:t>
            </a:r>
            <a:r>
              <a:rPr lang="fr-FR" altLang="it-IT" sz="1000" smtClean="0"/>
              <a:t>La qualité du fourrage se mesure à l’auge par les refus de votre troupeau.</a:t>
            </a:r>
          </a:p>
        </p:txBody>
      </p:sp>
    </p:spTree>
    <p:extLst>
      <p:ext uri="{BB962C8B-B14F-4D97-AF65-F5344CB8AC3E}">
        <p14:creationId xmlns:p14="http://schemas.microsoft.com/office/powerpoint/2010/main" val="36085900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672B3F-049D-44E5-9AF7-D99ADAAEEFC4}" type="slidenum">
              <a:rPr lang="fr-FR" altLang="it-IT" smtClean="0">
                <a:latin typeface="Times New Roman" panose="02020603050405020304" pitchFamily="18" charset="0"/>
              </a:rPr>
              <a:pPr>
                <a:spcBef>
                  <a:spcPct val="0"/>
                </a:spcBef>
              </a:pPr>
              <a:t>64</a:t>
            </a:fld>
            <a:endParaRPr lang="fr-FR" altLang="it-IT" smtClean="0">
              <a:latin typeface="Times New Roman" panose="02020603050405020304" pitchFamily="18" charset="0"/>
            </a:endParaRPr>
          </a:p>
        </p:txBody>
      </p:sp>
      <p:sp>
        <p:nvSpPr>
          <p:cNvPr id="38915" name="Rectangle 2"/>
          <p:cNvSpPr>
            <a:spLocks noGrp="1" noRot="1" noChangeAspect="1" noChangeArrowheads="1" noTextEdit="1"/>
          </p:cNvSpPr>
          <p:nvPr>
            <p:ph type="sldImg"/>
          </p:nvPr>
        </p:nvSpPr>
        <p:spPr bwMode="auto">
          <a:xfrm>
            <a:off x="877888" y="739775"/>
            <a:ext cx="4910137" cy="368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IT" sz="1000" smtClean="0"/>
              <a:t>Pour éviter de souiller l’ensilage par les butyriques, il est important ne pas mettre de terre dans le silo !</a:t>
            </a:r>
          </a:p>
          <a:p>
            <a:pPr>
              <a:buFontTx/>
              <a:buChar char="•"/>
            </a:pPr>
            <a:r>
              <a:rPr lang="fr-FR" altLang="it-IT" sz="1000" smtClean="0"/>
              <a:t> Au moment de la fauche, les couteaux ne doivent pas toucher la terre,</a:t>
            </a:r>
          </a:p>
          <a:p>
            <a:pPr>
              <a:buFontTx/>
              <a:buChar char="•"/>
            </a:pPr>
            <a:r>
              <a:rPr lang="fr-FR" altLang="it-IT" sz="1000" smtClean="0"/>
              <a:t> D’autres facteurs entrent en compte, au moment de la confection de l’ensilage, pour éviter la présence de terre dans le silo.</a:t>
            </a:r>
          </a:p>
          <a:p>
            <a:pPr>
              <a:buFontTx/>
              <a:buChar char="•"/>
            </a:pPr>
            <a:endParaRPr lang="fr-FR" altLang="it-IT" sz="1000" smtClean="0"/>
          </a:p>
          <a:p>
            <a:pPr>
              <a:buFontTx/>
              <a:buChar char="•"/>
            </a:pPr>
            <a:endParaRPr lang="fr-FR" altLang="it-IT" sz="1000" smtClean="0"/>
          </a:p>
          <a:p>
            <a:r>
              <a:rPr lang="fr-FR" altLang="it-IT" sz="1000" b="1" smtClean="0">
                <a:sym typeface="Wingdings" panose="05000000000000000000" pitchFamily="2" charset="2"/>
              </a:rPr>
              <a:t> </a:t>
            </a:r>
            <a:r>
              <a:rPr lang="fr-FR" altLang="it-IT" sz="1000" b="1" i="1" smtClean="0"/>
              <a:t>ARGUMENT de VENTE : </a:t>
            </a:r>
            <a:r>
              <a:rPr lang="fr-FR" altLang="it-IT" sz="1000" smtClean="0"/>
              <a:t>Une bonne faucheuse doit permettre : </a:t>
            </a:r>
          </a:p>
          <a:p>
            <a:pPr>
              <a:spcBef>
                <a:spcPct val="50000"/>
              </a:spcBef>
              <a:buFontTx/>
              <a:buChar char="•"/>
            </a:pPr>
            <a:r>
              <a:rPr lang="fr-FR" altLang="it-IT" sz="1000" smtClean="0"/>
              <a:t> de procéder à une coupe parallèle au sol, pour ne pas risquer de faucher dans la terre, hormis les taupinières,</a:t>
            </a:r>
          </a:p>
          <a:p>
            <a:pPr>
              <a:spcBef>
                <a:spcPct val="50000"/>
              </a:spcBef>
              <a:buFontTx/>
              <a:buChar char="•"/>
            </a:pPr>
            <a:r>
              <a:rPr lang="fr-FR" altLang="it-IT" sz="1000" smtClean="0"/>
              <a:t> un allègement pour ne pas emporter la terre, lorsque la barre est en contact du sol,</a:t>
            </a:r>
          </a:p>
          <a:p>
            <a:pPr>
              <a:spcBef>
                <a:spcPct val="50000"/>
              </a:spcBef>
              <a:buFontTx/>
              <a:buChar char="•"/>
            </a:pPr>
            <a:r>
              <a:rPr lang="fr-FR" altLang="it-IT" sz="1000" smtClean="0"/>
              <a:t> de faire face aux obstacles sans toucher la terre.</a:t>
            </a:r>
          </a:p>
          <a:p>
            <a:endParaRPr lang="fr-FR" altLang="it-IT" sz="1000" smtClean="0"/>
          </a:p>
          <a:p>
            <a:r>
              <a:rPr lang="fr-FR" altLang="it-IT" sz="1000" smtClean="0"/>
              <a:t>Le système LIFT CONTROL</a:t>
            </a:r>
            <a:r>
              <a:rPr lang="en-US" altLang="it-IT" sz="1000" baseline="3000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fr-FR" altLang="it-IT" sz="1000" smtClean="0"/>
              <a:t> (allègement et sécurité) et la suspension centrale qui équipent les modèles des GMD et FC permettent un allègement et une tenue de la barre de coupe qui minimise l’accident.</a:t>
            </a:r>
          </a:p>
          <a:p>
            <a:endParaRPr lang="fr-FR" altLang="it-IT" sz="1000" smtClean="0"/>
          </a:p>
          <a:p>
            <a:endParaRPr lang="fr-FR" altLang="it-IT" sz="1000" smtClean="0"/>
          </a:p>
        </p:txBody>
      </p:sp>
    </p:spTree>
    <p:extLst>
      <p:ext uri="{BB962C8B-B14F-4D97-AF65-F5344CB8AC3E}">
        <p14:creationId xmlns:p14="http://schemas.microsoft.com/office/powerpoint/2010/main" val="26698749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285A10-A26F-4444-90E6-B9B0F7BE5760}" type="slidenum">
              <a:rPr lang="fr-FR" altLang="it-IT" smtClean="0">
                <a:latin typeface="Times New Roman" panose="02020603050405020304" pitchFamily="18" charset="0"/>
              </a:rPr>
              <a:pPr>
                <a:spcBef>
                  <a:spcPct val="0"/>
                </a:spcBef>
              </a:pPr>
              <a:t>65</a:t>
            </a:fld>
            <a:endParaRPr lang="fr-FR" altLang="it-IT" smtClean="0">
              <a:latin typeface="Times New Roman" panose="02020603050405020304" pitchFamily="18"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z="1000" smtClean="0"/>
          </a:p>
          <a:p>
            <a:r>
              <a:rPr lang="de-DE" altLang="it-IT" sz="1000" smtClean="0"/>
              <a:t>Le taux d‘impureté est influencé par : </a:t>
            </a:r>
          </a:p>
          <a:p>
            <a:r>
              <a:rPr lang="de-DE" altLang="it-IT" sz="1000" smtClean="0"/>
              <a:t>- la situation géographique : le type de sol, les conditions météorologiques, la topographie, le type de sol,…</a:t>
            </a:r>
          </a:p>
          <a:p>
            <a:r>
              <a:rPr lang="de-DE" altLang="it-IT" sz="1000" smtClean="0"/>
              <a:t>- le mode d‘exploitation de la prairie : type de prairie, intensité de fauche,…</a:t>
            </a:r>
          </a:p>
          <a:p>
            <a:r>
              <a:rPr lang="de-DE" altLang="it-IT" sz="1000" smtClean="0"/>
              <a:t>- le matériel de récolte, les chemins utilisées par le tracteur, les types de silos…</a:t>
            </a:r>
          </a:p>
          <a:p>
            <a:endParaRPr lang="de-DE" altLang="it-IT" sz="1000" smtClean="0"/>
          </a:p>
          <a:p>
            <a:r>
              <a:rPr lang="de-DE" altLang="it-IT" sz="1000" smtClean="0"/>
              <a:t>Le risque de présence de terre dans l‘ensilage d‘herbe est supérieur à celui de l‘ensilage de maïs.</a:t>
            </a:r>
          </a:p>
        </p:txBody>
      </p:sp>
    </p:spTree>
    <p:extLst>
      <p:ext uri="{BB962C8B-B14F-4D97-AF65-F5344CB8AC3E}">
        <p14:creationId xmlns:p14="http://schemas.microsoft.com/office/powerpoint/2010/main" val="39724549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326264-5532-4F39-9A73-04B6BADC540F}" type="slidenum">
              <a:rPr lang="fr-FR" altLang="it-IT" smtClean="0">
                <a:latin typeface="Times New Roman" panose="02020603050405020304" pitchFamily="18" charset="0"/>
              </a:rPr>
              <a:pPr>
                <a:spcBef>
                  <a:spcPct val="0"/>
                </a:spcBef>
              </a:pPr>
              <a:t>67</a:t>
            </a:fld>
            <a:endParaRPr lang="fr-FR" altLang="it-IT" smtClean="0">
              <a:latin typeface="Times New Roman" panose="02020603050405020304" pitchFamily="18" charset="0"/>
            </a:endParaRPr>
          </a:p>
        </p:txBody>
      </p:sp>
      <p:sp>
        <p:nvSpPr>
          <p:cNvPr id="44035" name="Rectangle 2"/>
          <p:cNvSpPr>
            <a:spLocks noGrp="1" noRot="1" noChangeAspect="1" noChangeArrowheads="1" noTextEdit="1"/>
          </p:cNvSpPr>
          <p:nvPr>
            <p:ph type="sldImg"/>
          </p:nvPr>
        </p:nvSpPr>
        <p:spPr bwMode="auto">
          <a:xfrm>
            <a:off x="877888" y="739775"/>
            <a:ext cx="4910137" cy="368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32086350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E0621D-DECD-4FE2-9264-65C89E51D2FB}" type="slidenum">
              <a:rPr lang="fr-FR" altLang="it-IT" smtClean="0">
                <a:latin typeface="Times New Roman" panose="02020603050405020304" pitchFamily="18" charset="0"/>
              </a:rPr>
              <a:pPr>
                <a:spcBef>
                  <a:spcPct val="0"/>
                </a:spcBef>
              </a:pPr>
              <a:t>69</a:t>
            </a:fld>
            <a:endParaRPr lang="fr-FR" altLang="it-IT" smtClean="0">
              <a:latin typeface="Times New Roman" panose="02020603050405020304" pitchFamily="18"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11712706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Segnaposto note 2"/>
          <p:cNvSpPr>
            <a:spLocks noGrp="1"/>
          </p:cNvSpPr>
          <p:nvPr>
            <p:ph type="body" idx="1"/>
          </p:nvPr>
        </p:nvSpPr>
        <p:spPr bwMode="auto">
          <a:xfrm>
            <a:off x="665163" y="4670425"/>
            <a:ext cx="5332412"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35" tIns="45318" rIns="90635" bIns="45318" numCol="1" anchor="t" anchorCtr="0" compatLnSpc="1">
            <a:prstTxWarp prst="textNoShape">
              <a:avLst/>
            </a:prstTxWarp>
          </a:bodyPr>
          <a:lstStyle/>
          <a:p>
            <a:r>
              <a:rPr lang="fr-FR" altLang="it-IT" b="1" smtClean="0"/>
              <a:t>Graduale estensione a tutta la gamma </a:t>
            </a:r>
          </a:p>
          <a:p>
            <a:r>
              <a:rPr lang="fr-FR" altLang="it-IT" b="1" smtClean="0"/>
              <a:t>Profilo della barra saldato di ridotto spessore</a:t>
            </a:r>
          </a:p>
          <a:p>
            <a:r>
              <a:rPr lang="fr-FR" altLang="it-IT" b="1" smtClean="0"/>
              <a:t>Tutti i pignoni sono di grande diametro, dello stesso diametro</a:t>
            </a:r>
          </a:p>
          <a:p>
            <a:r>
              <a:rPr lang="fr-FR" altLang="it-IT" b="1" smtClean="0"/>
              <a:t>Moduli porta-disco facilmente sostituibili inseriti con soli 3 punti di fissaggio</a:t>
            </a:r>
          </a:p>
          <a:p>
            <a:r>
              <a:rPr lang="fr-FR" altLang="it-IT" b="1" smtClean="0"/>
              <a:t>Il disco di taglio risulta avanzato, ottimo taglio</a:t>
            </a:r>
          </a:p>
          <a:p>
            <a:r>
              <a:rPr lang="fr-FR" altLang="it-IT" b="1" smtClean="0"/>
              <a:t>La cassa della barra è un corpo unico, non + come serie GMD 100 che si apre in due metà</a:t>
            </a:r>
          </a:p>
          <a:p>
            <a:r>
              <a:rPr lang="fr-FR" altLang="it-IT" b="1" smtClean="0"/>
              <a:t>Sicurezza PROTECTADRIVE® sempre presente</a:t>
            </a:r>
          </a:p>
          <a:p>
            <a:r>
              <a:rPr lang="fr-FR" altLang="it-IT" b="1" smtClean="0"/>
              <a:t>Lubrificazione a vita con olio sintetico</a:t>
            </a:r>
          </a:p>
          <a:p>
            <a:r>
              <a:rPr lang="fr-FR" altLang="it-IT" b="1" smtClean="0"/>
              <a:t>Attenzione olio sintetico e non grasso come si crede</a:t>
            </a:r>
          </a:p>
          <a:p>
            <a:r>
              <a:rPr lang="fr-FR" altLang="it-IT" b="1" smtClean="0"/>
              <a:t>Slitte ad incastro con solo una vite posteriore</a:t>
            </a:r>
          </a:p>
          <a:p>
            <a:endParaRPr lang="fr-FR" altLang="it-IT" b="1" smtClean="0"/>
          </a:p>
          <a:p>
            <a:r>
              <a:rPr lang="fr-FR" altLang="it-IT" b="1" smtClean="0"/>
              <a:t>OGGI	3 barre	</a:t>
            </a:r>
            <a:r>
              <a:rPr lang="fr-FR" altLang="it-IT" sz="1000" b="1" smtClean="0"/>
              <a:t>disco Select</a:t>
            </a:r>
          </a:p>
          <a:p>
            <a:r>
              <a:rPr lang="fr-FR" altLang="it-IT" sz="1000" b="1" smtClean="0"/>
              <a:t>		barra con disco Ø 40 cm, serie GMD 100</a:t>
            </a:r>
          </a:p>
          <a:p>
            <a:r>
              <a:rPr lang="fr-FR" altLang="it-IT" sz="1000" b="1" smtClean="0"/>
              <a:t>		barra con disco grande Ø 50 cm, serie Trainate</a:t>
            </a:r>
          </a:p>
          <a:p>
            <a:endParaRPr lang="fr-FR" altLang="it-IT" sz="500" b="1" smtClean="0"/>
          </a:p>
          <a:p>
            <a:r>
              <a:rPr lang="fr-FR" altLang="it-IT" b="1" smtClean="0"/>
              <a:t>DOMANI	1 barra	</a:t>
            </a:r>
            <a:r>
              <a:rPr lang="fr-FR" altLang="it-IT" sz="1000" b="1" smtClean="0"/>
              <a:t>barra OPTIDISC con Ø dimensioni intermedie 		tra 40 cm e 50 cm</a:t>
            </a:r>
            <a:endParaRPr lang="fr-FR" altLang="it-IT" b="1" smtClean="0"/>
          </a:p>
          <a:p>
            <a:endParaRPr lang="fr-FR" altLang="it-IT" b="1" smtClean="0"/>
          </a:p>
          <a:p>
            <a:endParaRPr lang="it-IT" altLang="it-IT" smtClean="0"/>
          </a:p>
          <a:p>
            <a:endParaRPr lang="it-IT" altLang="it-IT" smtClean="0"/>
          </a:p>
        </p:txBody>
      </p:sp>
      <p:sp>
        <p:nvSpPr>
          <p:cNvPr id="49156" name="Segnaposto numero diapositiva 3"/>
          <p:cNvSpPr txBox="1">
            <a:spLocks noGrp="1"/>
          </p:cNvSpPr>
          <p:nvPr/>
        </p:nvSpPr>
        <p:spPr bwMode="auto">
          <a:xfrm>
            <a:off x="3773488" y="9339263"/>
            <a:ext cx="28876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35" tIns="45318" rIns="90635" bIns="45318" anchor="b"/>
          <a:lstStyle>
            <a:lvl1pPr defTabSz="906463">
              <a:spcBef>
                <a:spcPct val="30000"/>
              </a:spcBef>
              <a:defRPr sz="1200">
                <a:solidFill>
                  <a:schemeClr val="tx1"/>
                </a:solidFill>
                <a:latin typeface="Calibri" panose="020F0502020204030204" pitchFamily="34" charset="0"/>
              </a:defRPr>
            </a:lvl1pPr>
            <a:lvl2pPr marL="742950" indent="-285750" defTabSz="906463">
              <a:spcBef>
                <a:spcPct val="30000"/>
              </a:spcBef>
              <a:defRPr sz="1200">
                <a:solidFill>
                  <a:schemeClr val="tx1"/>
                </a:solidFill>
                <a:latin typeface="Calibri" panose="020F0502020204030204" pitchFamily="34" charset="0"/>
              </a:defRPr>
            </a:lvl2pPr>
            <a:lvl3pPr marL="1143000" indent="-228600" defTabSz="906463">
              <a:spcBef>
                <a:spcPct val="30000"/>
              </a:spcBef>
              <a:defRPr sz="1200">
                <a:solidFill>
                  <a:schemeClr val="tx1"/>
                </a:solidFill>
                <a:latin typeface="Calibri" panose="020F0502020204030204" pitchFamily="34" charset="0"/>
              </a:defRPr>
            </a:lvl3pPr>
            <a:lvl4pPr marL="1600200" indent="-228600" defTabSz="906463">
              <a:spcBef>
                <a:spcPct val="30000"/>
              </a:spcBef>
              <a:defRPr sz="1200">
                <a:solidFill>
                  <a:schemeClr val="tx1"/>
                </a:solidFill>
                <a:latin typeface="Calibri" panose="020F0502020204030204" pitchFamily="34" charset="0"/>
              </a:defRPr>
            </a:lvl4pPr>
            <a:lvl5pPr marL="2057400" indent="-228600" defTabSz="906463">
              <a:spcBef>
                <a:spcPct val="30000"/>
              </a:spcBef>
              <a:defRPr sz="1200">
                <a:solidFill>
                  <a:schemeClr val="tx1"/>
                </a:solidFill>
                <a:latin typeface="Calibri" panose="020F0502020204030204" pitchFamily="34" charset="0"/>
              </a:defRPr>
            </a:lvl5pPr>
            <a:lvl6pPr marL="2514600" indent="-228600" defTabSz="9064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64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64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64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CABD236-D90B-4496-BD90-2F9841E5A5D9}" type="slidenum">
              <a:rPr lang="de-DE" altLang="it-IT">
                <a:latin typeface="Arial" panose="020B0604020202020204" pitchFamily="34" charset="0"/>
              </a:rPr>
              <a:pPr algn="r" eaLnBrk="1" hangingPunct="1">
                <a:spcBef>
                  <a:spcPct val="0"/>
                </a:spcBef>
              </a:pPr>
              <a:t>70</a:t>
            </a:fld>
            <a:endParaRPr lang="de-DE" altLang="it-IT">
              <a:latin typeface="Arial" panose="020B0604020202020204" pitchFamily="34" charset="0"/>
            </a:endParaRPr>
          </a:p>
        </p:txBody>
      </p:sp>
    </p:spTree>
    <p:extLst>
      <p:ext uri="{BB962C8B-B14F-4D97-AF65-F5344CB8AC3E}">
        <p14:creationId xmlns:p14="http://schemas.microsoft.com/office/powerpoint/2010/main" val="484153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773488" y="9339263"/>
            <a:ext cx="28876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35" tIns="45318" rIns="90635" bIns="45318" anchor="b"/>
          <a:lstStyle>
            <a:lvl1pPr defTabSz="906463">
              <a:spcBef>
                <a:spcPct val="30000"/>
              </a:spcBef>
              <a:defRPr sz="1200">
                <a:solidFill>
                  <a:schemeClr val="tx1"/>
                </a:solidFill>
                <a:latin typeface="Calibri" panose="020F0502020204030204" pitchFamily="34" charset="0"/>
              </a:defRPr>
            </a:lvl1pPr>
            <a:lvl2pPr marL="742950" indent="-285750" defTabSz="906463">
              <a:spcBef>
                <a:spcPct val="30000"/>
              </a:spcBef>
              <a:defRPr sz="1200">
                <a:solidFill>
                  <a:schemeClr val="tx1"/>
                </a:solidFill>
                <a:latin typeface="Calibri" panose="020F0502020204030204" pitchFamily="34" charset="0"/>
              </a:defRPr>
            </a:lvl2pPr>
            <a:lvl3pPr marL="1143000" indent="-228600" defTabSz="906463">
              <a:spcBef>
                <a:spcPct val="30000"/>
              </a:spcBef>
              <a:defRPr sz="1200">
                <a:solidFill>
                  <a:schemeClr val="tx1"/>
                </a:solidFill>
                <a:latin typeface="Calibri" panose="020F0502020204030204" pitchFamily="34" charset="0"/>
              </a:defRPr>
            </a:lvl3pPr>
            <a:lvl4pPr marL="1600200" indent="-228600" defTabSz="906463">
              <a:spcBef>
                <a:spcPct val="30000"/>
              </a:spcBef>
              <a:defRPr sz="1200">
                <a:solidFill>
                  <a:schemeClr val="tx1"/>
                </a:solidFill>
                <a:latin typeface="Calibri" panose="020F0502020204030204" pitchFamily="34" charset="0"/>
              </a:defRPr>
            </a:lvl4pPr>
            <a:lvl5pPr marL="2057400" indent="-228600" defTabSz="906463">
              <a:spcBef>
                <a:spcPct val="30000"/>
              </a:spcBef>
              <a:defRPr sz="1200">
                <a:solidFill>
                  <a:schemeClr val="tx1"/>
                </a:solidFill>
                <a:latin typeface="Calibri" panose="020F0502020204030204" pitchFamily="34" charset="0"/>
              </a:defRPr>
            </a:lvl5pPr>
            <a:lvl6pPr marL="2514600" indent="-228600" defTabSz="9064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64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64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64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A74B4E1-7978-4CB9-ADAA-F22DF1453168}" type="slidenum">
              <a:rPr lang="fr-FR" altLang="it-IT">
                <a:latin typeface="Arial" panose="020B0604020202020204" pitchFamily="34" charset="0"/>
              </a:rPr>
              <a:pPr algn="r" eaLnBrk="1" hangingPunct="1">
                <a:spcBef>
                  <a:spcPct val="0"/>
                </a:spcBef>
              </a:pPr>
              <a:t>71</a:t>
            </a:fld>
            <a:endParaRPr lang="fr-FR" altLang="it-IT">
              <a:latin typeface="Arial" panose="020B0604020202020204"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xfrm>
            <a:off x="665163" y="4670425"/>
            <a:ext cx="5332412"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35" tIns="45318" rIns="90635" bIns="45318" numCol="1" anchor="t" anchorCtr="0" compatLnSpc="1">
            <a:prstTxWarp prst="textNoShape">
              <a:avLst/>
            </a:prstTxWarp>
          </a:bodyPr>
          <a:lstStyle/>
          <a:p>
            <a:r>
              <a:rPr lang="it-IT" altLang="it-IT" smtClean="0"/>
              <a:t>Diametro degli ingranaggi è uguale </a:t>
            </a:r>
          </a:p>
          <a:p>
            <a:r>
              <a:rPr lang="it-IT" altLang="it-IT" smtClean="0"/>
              <a:t>Per avere diversa distanza tra i dischi ecco la soluzione del diverso posizionamento degli ingraggi</a:t>
            </a:r>
          </a:p>
        </p:txBody>
      </p:sp>
    </p:spTree>
    <p:extLst>
      <p:ext uri="{BB962C8B-B14F-4D97-AF65-F5344CB8AC3E}">
        <p14:creationId xmlns:p14="http://schemas.microsoft.com/office/powerpoint/2010/main" val="3957534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smtClean="0"/>
              <a:t>Prodotti Innovativi:</a:t>
            </a:r>
          </a:p>
          <a:p>
            <a:r>
              <a:rPr lang="it-IT" altLang="it-IT" smtClean="0"/>
              <a:t>L'innovazione non significa solo macchine più grandi,più ampie, con più ettari l’ora, ma anche l'uso di tecnologie avanzate per aumentare la redditività e per ottenere risultati migliori  con una maggiore qualità del prodotto - e tutto questo con il massimo rispetto dell'ambiente e delle risorse.</a:t>
            </a:r>
          </a:p>
          <a:p>
            <a:endParaRPr lang="en-US" altLang="it-IT" smtClean="0"/>
          </a:p>
          <a:p>
            <a:r>
              <a:rPr lang="it-IT" altLang="it-IT" smtClean="0"/>
              <a:t>In passato siamo stati in grado di fare la differenza rispetto ai nostri concorrenti, attraverso tecnologie che fanno scuola. Per esempio, il Lift Control, Digidrive e Integral rotor sulle nostre presse. Abbiamo anche adattato la nostra tecnologia Strip till ai requisiti europei.</a:t>
            </a:r>
            <a:endParaRPr lang="en-US" altLang="it-IT" smtClean="0"/>
          </a:p>
          <a:p>
            <a:endParaRPr lang="fr-FR" altLang="it-IT" smtClean="0"/>
          </a:p>
          <a:p>
            <a:r>
              <a:rPr lang="it-IT" altLang="it-IT" smtClean="0"/>
              <a:t>Vedrete che quest'anno abbiamo introdotto una serie di nuovi prodotti e ce sono altri ancora in fase di sviluppo e che saranno rivelati nei prossimi anni</a:t>
            </a:r>
            <a:endParaRPr lang="fr-FR" altLang="it-IT" smtClean="0"/>
          </a:p>
        </p:txBody>
      </p:sp>
      <p:sp>
        <p:nvSpPr>
          <p:cNvPr id="512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Calibri" panose="020F0502020204030204" pitchFamily="34" charset="0"/>
              </a:defRPr>
            </a:lvl1pPr>
            <a:lvl2pPr marL="742950" indent="-285750" defTabSz="957263">
              <a:spcBef>
                <a:spcPct val="30000"/>
              </a:spcBef>
              <a:defRPr sz="1200">
                <a:solidFill>
                  <a:schemeClr val="tx1"/>
                </a:solidFill>
                <a:latin typeface="Calibri" panose="020F0502020204030204" pitchFamily="34" charset="0"/>
              </a:defRPr>
            </a:lvl2pPr>
            <a:lvl3pPr marL="1143000" indent="-228600" defTabSz="957263">
              <a:spcBef>
                <a:spcPct val="30000"/>
              </a:spcBef>
              <a:defRPr sz="1200">
                <a:solidFill>
                  <a:schemeClr val="tx1"/>
                </a:solidFill>
                <a:latin typeface="Calibri" panose="020F0502020204030204" pitchFamily="34" charset="0"/>
              </a:defRPr>
            </a:lvl3pPr>
            <a:lvl4pPr marL="1600200" indent="-228600" defTabSz="957263">
              <a:spcBef>
                <a:spcPct val="30000"/>
              </a:spcBef>
              <a:defRPr sz="1200">
                <a:solidFill>
                  <a:schemeClr val="tx1"/>
                </a:solidFill>
                <a:latin typeface="Calibri" panose="020F0502020204030204" pitchFamily="34" charset="0"/>
              </a:defRPr>
            </a:lvl4pPr>
            <a:lvl5pPr marL="2057400" indent="-228600" defTabSz="957263">
              <a:spcBef>
                <a:spcPct val="30000"/>
              </a:spcBef>
              <a:defRPr sz="1200">
                <a:solidFill>
                  <a:schemeClr val="tx1"/>
                </a:solidFill>
                <a:latin typeface="Calibri" panose="020F0502020204030204" pitchFamily="34" charset="0"/>
              </a:defRPr>
            </a:lvl5pPr>
            <a:lvl6pPr marL="2514600" indent="-228600" defTabSz="9572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572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572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572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33E232-4771-48AF-9937-40C89DE82DA0}" type="slidenum">
              <a:rPr lang="fr-FR" altLang="it-IT" sz="1400" smtClean="0">
                <a:latin typeface="Arial" panose="020B0604020202020204" pitchFamily="34" charset="0"/>
              </a:rPr>
              <a:pPr>
                <a:spcBef>
                  <a:spcPct val="0"/>
                </a:spcBef>
              </a:pPr>
              <a:t>7</a:t>
            </a:fld>
            <a:endParaRPr lang="fr-FR" altLang="it-IT" sz="1400" smtClean="0">
              <a:latin typeface="Arial" panose="020B0604020202020204" pitchFamily="34" charset="0"/>
            </a:endParaRPr>
          </a:p>
        </p:txBody>
      </p:sp>
    </p:spTree>
    <p:extLst>
      <p:ext uri="{BB962C8B-B14F-4D97-AF65-F5344CB8AC3E}">
        <p14:creationId xmlns:p14="http://schemas.microsoft.com/office/powerpoint/2010/main" val="4007280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773488" y="9339263"/>
            <a:ext cx="28876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35" tIns="45318" rIns="90635" bIns="45318" anchor="b"/>
          <a:lstStyle>
            <a:lvl1pPr defTabSz="906463">
              <a:spcBef>
                <a:spcPct val="30000"/>
              </a:spcBef>
              <a:defRPr sz="1200">
                <a:solidFill>
                  <a:schemeClr val="tx1"/>
                </a:solidFill>
                <a:latin typeface="Calibri" panose="020F0502020204030204" pitchFamily="34" charset="0"/>
              </a:defRPr>
            </a:lvl1pPr>
            <a:lvl2pPr marL="742950" indent="-285750" defTabSz="906463">
              <a:spcBef>
                <a:spcPct val="30000"/>
              </a:spcBef>
              <a:defRPr sz="1200">
                <a:solidFill>
                  <a:schemeClr val="tx1"/>
                </a:solidFill>
                <a:latin typeface="Calibri" panose="020F0502020204030204" pitchFamily="34" charset="0"/>
              </a:defRPr>
            </a:lvl2pPr>
            <a:lvl3pPr marL="1143000" indent="-228600" defTabSz="906463">
              <a:spcBef>
                <a:spcPct val="30000"/>
              </a:spcBef>
              <a:defRPr sz="1200">
                <a:solidFill>
                  <a:schemeClr val="tx1"/>
                </a:solidFill>
                <a:latin typeface="Calibri" panose="020F0502020204030204" pitchFamily="34" charset="0"/>
              </a:defRPr>
            </a:lvl3pPr>
            <a:lvl4pPr marL="1600200" indent="-228600" defTabSz="906463">
              <a:spcBef>
                <a:spcPct val="30000"/>
              </a:spcBef>
              <a:defRPr sz="1200">
                <a:solidFill>
                  <a:schemeClr val="tx1"/>
                </a:solidFill>
                <a:latin typeface="Calibri" panose="020F0502020204030204" pitchFamily="34" charset="0"/>
              </a:defRPr>
            </a:lvl4pPr>
            <a:lvl5pPr marL="2057400" indent="-228600" defTabSz="906463">
              <a:spcBef>
                <a:spcPct val="30000"/>
              </a:spcBef>
              <a:defRPr sz="1200">
                <a:solidFill>
                  <a:schemeClr val="tx1"/>
                </a:solidFill>
                <a:latin typeface="Calibri" panose="020F0502020204030204" pitchFamily="34" charset="0"/>
              </a:defRPr>
            </a:lvl5pPr>
            <a:lvl6pPr marL="2514600" indent="-228600" defTabSz="9064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64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64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64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3124414-C6C1-4CF5-9A69-8E688572B796}" type="slidenum">
              <a:rPr lang="fr-FR" altLang="it-IT">
                <a:latin typeface="Arial" panose="020B0604020202020204" pitchFamily="34" charset="0"/>
              </a:rPr>
              <a:pPr algn="r" eaLnBrk="1" hangingPunct="1">
                <a:spcBef>
                  <a:spcPct val="0"/>
                </a:spcBef>
              </a:pPr>
              <a:t>72</a:t>
            </a:fld>
            <a:endParaRPr lang="fr-FR" altLang="it-IT">
              <a:latin typeface="Arial" panose="020B0604020202020204" pitchFamily="34"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xfrm>
            <a:off x="665163" y="4670425"/>
            <a:ext cx="5332412"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35" tIns="45318" rIns="90635" bIns="45318"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13165271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48F26D-7F24-49FC-BF8A-A5ED08257716}" type="slidenum">
              <a:rPr lang="fr-FR" altLang="it-IT" smtClean="0">
                <a:latin typeface="Times New Roman" panose="02020603050405020304" pitchFamily="18" charset="0"/>
              </a:rPr>
              <a:pPr>
                <a:spcBef>
                  <a:spcPct val="0"/>
                </a:spcBef>
              </a:pPr>
              <a:t>73</a:t>
            </a:fld>
            <a:endParaRPr lang="fr-FR" altLang="it-IT" smtClean="0">
              <a:latin typeface="Times New Roman" panose="02020603050405020304" pitchFamily="18"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666750" y="4670425"/>
            <a:ext cx="5329238" cy="4424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1744707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xfrm>
            <a:off x="1044575" y="862013"/>
            <a:ext cx="4575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noChangeArrowheads="1"/>
          </p:cNvSpPr>
          <p:nvPr>
            <p:ph type="body" idx="1"/>
          </p:nvPr>
        </p:nvSpPr>
        <p:spPr bwMode="auto">
          <a:xfrm>
            <a:off x="889000" y="4668838"/>
            <a:ext cx="4884738" cy="442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it-IT" smtClean="0"/>
          </a:p>
        </p:txBody>
      </p:sp>
    </p:spTree>
    <p:extLst>
      <p:ext uri="{BB962C8B-B14F-4D97-AF65-F5344CB8AC3E}">
        <p14:creationId xmlns:p14="http://schemas.microsoft.com/office/powerpoint/2010/main" val="25133703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2DB6DA-2689-42C0-AB74-4D05C34A456F}" type="slidenum">
              <a:rPr lang="fr-FR" altLang="it-IT" smtClean="0">
                <a:latin typeface="Times New Roman" panose="02020603050405020304" pitchFamily="18" charset="0"/>
              </a:rPr>
              <a:pPr>
                <a:spcBef>
                  <a:spcPct val="0"/>
                </a:spcBef>
              </a:pPr>
              <a:t>77</a:t>
            </a:fld>
            <a:endParaRPr lang="fr-FR" altLang="it-IT" smtClean="0">
              <a:latin typeface="Times New Roman" panose="02020603050405020304" pitchFamily="18"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2203955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2C2863-43C2-45E8-9C85-A59A24EA0CAB}" type="slidenum">
              <a:rPr lang="fr-FR" altLang="it-IT" smtClean="0">
                <a:latin typeface="Times New Roman" panose="02020603050405020304" pitchFamily="18" charset="0"/>
              </a:rPr>
              <a:pPr>
                <a:spcBef>
                  <a:spcPct val="0"/>
                </a:spcBef>
              </a:pPr>
              <a:t>85</a:t>
            </a:fld>
            <a:endParaRPr lang="fr-FR" altLang="it-IT" smtClean="0">
              <a:latin typeface="Times New Roman" panose="02020603050405020304" pitchFamily="18"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18759582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A77B5E-B608-48C5-A1F8-DB88AAF997B8}" type="slidenum">
              <a:rPr lang="fr-FR" altLang="it-IT" smtClean="0">
                <a:latin typeface="Times New Roman" panose="02020603050405020304" pitchFamily="18" charset="0"/>
              </a:rPr>
              <a:pPr>
                <a:spcBef>
                  <a:spcPct val="0"/>
                </a:spcBef>
              </a:pPr>
              <a:t>92</a:t>
            </a:fld>
            <a:endParaRPr lang="fr-FR" altLang="it-IT" smtClean="0">
              <a:latin typeface="Times New Roman" panose="02020603050405020304" pitchFamily="18" charset="0"/>
            </a:endParaRPr>
          </a:p>
        </p:txBody>
      </p:sp>
      <p:sp>
        <p:nvSpPr>
          <p:cNvPr id="76803" name="Rectangle 2"/>
          <p:cNvSpPr>
            <a:spLocks noGrp="1" noRot="1" noChangeAspect="1" noChangeArrowheads="1" noTextEdit="1"/>
          </p:cNvSpPr>
          <p:nvPr>
            <p:ph type="sldImg"/>
          </p:nvPr>
        </p:nvSpPr>
        <p:spPr bwMode="auto">
          <a:xfrm>
            <a:off x="877888" y="739775"/>
            <a:ext cx="4910137" cy="368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fr-FR" altLang="it-IT" sz="900" b="1" smtClean="0">
                <a:cs typeface="Times New Roman" panose="02020603050405020304" pitchFamily="18" charset="0"/>
              </a:rPr>
              <a:t>POURQUOI conditionner ?</a:t>
            </a:r>
          </a:p>
          <a:p>
            <a:pPr>
              <a:lnSpc>
                <a:spcPct val="80000"/>
              </a:lnSpc>
            </a:pPr>
            <a:r>
              <a:rPr lang="fr-FR" altLang="it-IT" sz="900" smtClean="0">
                <a:cs typeface="Times New Roman" panose="02020603050405020304" pitchFamily="18" charset="0"/>
              </a:rPr>
              <a:t>= pour accélérer la vitesse de séchage. Le temps de séchage est de 25 à 30 % plus court, ce qui permet un gain de 0.3 heures/ ha (CRA Gembloux) soit pour 20 ha, 6 heures (maximum) sans compter les déplacements, attelages et dételages de la faneuse, en plus dans une période chargée en travaux. L’éleveur peut faire l’économie de 3 passages pour faner. Un séchage rapide permet d’éviter les risques d’exposition à la pluie. NB : le gain de séchage varie selon le type de fourrage et la météorologie.</a:t>
            </a:r>
          </a:p>
          <a:p>
            <a:pPr>
              <a:lnSpc>
                <a:spcPct val="80000"/>
              </a:lnSpc>
            </a:pPr>
            <a:r>
              <a:rPr lang="fr-FR" altLang="it-IT" sz="900" smtClean="0">
                <a:cs typeface="Times New Roman" panose="02020603050405020304" pitchFamily="18" charset="0"/>
              </a:rPr>
              <a:t>= pour réduire les pertes énergétiques dues à la respiration (consommation du sucre de la pkante) et à la protéolyse (dégradation des protéines, d’où perte de la valeur azotée), de 2 à 16 % de perte par ce biais,</a:t>
            </a:r>
          </a:p>
          <a:p>
            <a:pPr>
              <a:lnSpc>
                <a:spcPct val="80000"/>
              </a:lnSpc>
            </a:pPr>
            <a:r>
              <a:rPr lang="fr-FR" altLang="it-IT" sz="900" smtClean="0">
                <a:cs typeface="Times New Roman" panose="02020603050405020304" pitchFamily="18" charset="0"/>
              </a:rPr>
              <a:t>= pour améliorer la digestibilité des fibres : influence de la taille des particules sur la dégradabilité ruminale,</a:t>
            </a:r>
          </a:p>
          <a:p>
            <a:pPr>
              <a:lnSpc>
                <a:spcPct val="80000"/>
              </a:lnSpc>
            </a:pPr>
            <a:r>
              <a:rPr lang="fr-FR" altLang="it-IT" sz="900" smtClean="0">
                <a:cs typeface="Times New Roman" panose="02020603050405020304" pitchFamily="18" charset="0"/>
              </a:rPr>
              <a:t>= pour diminuer les pertes,  par la diminution des opérations de fanage. Cependant, en cas de forts rendements en fourrage et de conditions externes défavorables à la dessiccation (sol humide, air humide), le passage supplémentaire de faneuse sera nécessaire.</a:t>
            </a:r>
          </a:p>
          <a:p>
            <a:pPr>
              <a:lnSpc>
                <a:spcPct val="80000"/>
              </a:lnSpc>
            </a:pPr>
            <a:endParaRPr lang="fr-FR" altLang="it-IT" sz="900" smtClean="0">
              <a:cs typeface="Times New Roman" panose="02020603050405020304" pitchFamily="18" charset="0"/>
            </a:endParaRPr>
          </a:p>
          <a:p>
            <a:pPr>
              <a:lnSpc>
                <a:spcPct val="80000"/>
              </a:lnSpc>
            </a:pPr>
            <a:r>
              <a:rPr lang="fr-FR" altLang="it-IT" sz="900" b="1" smtClean="0"/>
              <a:t>La modulation de l’intensité du conditionnement : </a:t>
            </a:r>
          </a:p>
          <a:p>
            <a:pPr>
              <a:lnSpc>
                <a:spcPct val="80000"/>
              </a:lnSpc>
            </a:pPr>
            <a:r>
              <a:rPr lang="fr-FR" altLang="it-IT" sz="900" smtClean="0"/>
              <a:t>L’intensité du conditionnement doit être faible si le sol ou le fourrage sont humides, au risque d’une agglomération du feuillage (dessiccation moins homogène) et de souillure par la terre. Les intensités trop fortes doivent être évitées, en effet, le risque de perte de feuilles sera supérieur aux autres étapes de récolte, ainsi que la destruction de la structure du fourrage (contenu des cellules).</a:t>
            </a:r>
          </a:p>
          <a:p>
            <a:pPr>
              <a:lnSpc>
                <a:spcPct val="80000"/>
              </a:lnSpc>
            </a:pPr>
            <a:endParaRPr lang="fr-FR" altLang="it-IT" sz="900" smtClean="0">
              <a:cs typeface="Times New Roman" panose="02020603050405020304" pitchFamily="18" charset="0"/>
            </a:endParaRPr>
          </a:p>
          <a:p>
            <a:pPr>
              <a:lnSpc>
                <a:spcPct val="80000"/>
              </a:lnSpc>
            </a:pPr>
            <a:r>
              <a:rPr lang="fr-FR" altLang="it-IT" sz="900" smtClean="0">
                <a:cs typeface="Times New Roman" panose="02020603050405020304" pitchFamily="18" charset="0"/>
              </a:rPr>
              <a:t>Cette technique est particulièrement intéressante dans les régions aux conditions climatiques incertaines et pour l’ensilage. En effet, les taux de sucres supérieurs de l’herbe conditionnée permettront à l’herbe de mieux fermenter et ainsi de mieux conserver sa valeur nutritive.</a:t>
            </a:r>
          </a:p>
          <a:p>
            <a:pPr>
              <a:lnSpc>
                <a:spcPct val="80000"/>
              </a:lnSpc>
            </a:pPr>
            <a:endParaRPr lang="fr-FR" altLang="it-IT" sz="900" smtClean="0">
              <a:cs typeface="Times New Roman" panose="02020603050405020304" pitchFamily="18" charset="0"/>
            </a:endParaRPr>
          </a:p>
          <a:p>
            <a:pPr>
              <a:lnSpc>
                <a:spcPct val="80000"/>
              </a:lnSpc>
            </a:pPr>
            <a:r>
              <a:rPr lang="fr-FR" altLang="it-IT" sz="900" i="1" u="sng" smtClean="0">
                <a:cs typeface="Times New Roman" panose="02020603050405020304" pitchFamily="18" charset="0"/>
              </a:rPr>
              <a:t>Remarque concernant l’«hyper-conditionnement » :</a:t>
            </a:r>
            <a:r>
              <a:rPr lang="fr-FR" altLang="it-IT" sz="900" i="1" smtClean="0">
                <a:cs typeface="Times New Roman" panose="02020603050405020304" pitchFamily="18" charset="0"/>
              </a:rPr>
              <a:t> cette technique de conditionnement très agressive permet de ne pas faner du tout. Par contre, elle présente le risque d’un sèchage inégal du fourrage, d’autant plus que le fourrage est dense.</a:t>
            </a:r>
          </a:p>
          <a:p>
            <a:pPr>
              <a:lnSpc>
                <a:spcPct val="80000"/>
              </a:lnSpc>
            </a:pPr>
            <a:endParaRPr lang="fr-FR" altLang="it-IT" sz="900" i="1" smtClean="0">
              <a:cs typeface="Times New Roman" panose="02020603050405020304" pitchFamily="18" charset="0"/>
            </a:endParaRPr>
          </a:p>
          <a:p>
            <a:pPr>
              <a:lnSpc>
                <a:spcPct val="80000"/>
              </a:lnSpc>
            </a:pPr>
            <a:r>
              <a:rPr lang="fr-FR" altLang="it-IT" sz="900" smtClean="0">
                <a:cs typeface="Times New Roman" panose="02020603050405020304" pitchFamily="18" charset="0"/>
              </a:rPr>
              <a:t>Quant au </a:t>
            </a:r>
            <a:r>
              <a:rPr lang="fr-FR" altLang="it-IT" sz="900" b="1" smtClean="0">
                <a:cs typeface="Times New Roman" panose="02020603050405020304" pitchFamily="18" charset="0"/>
              </a:rPr>
              <a:t>foin</a:t>
            </a:r>
            <a:r>
              <a:rPr lang="fr-FR" altLang="it-IT" sz="900" smtClean="0">
                <a:cs typeface="Times New Roman" panose="02020603050405020304" pitchFamily="18" charset="0"/>
              </a:rPr>
              <a:t>, la faneuse reste indispensable. Le risque de détériorer le fourrage est alors supérieur après le passage d’un conditionneur et les conditions météorologiques au moment de la fauche de foin sont plus bénéfiques (plages climatiques favorables plus larges). La qualité exigée des foins est souvent moins importante (donnés aux jeunes animaux, vaches allaitantes, brebis…). </a:t>
            </a:r>
          </a:p>
          <a:p>
            <a:pPr>
              <a:lnSpc>
                <a:spcPct val="80000"/>
              </a:lnSpc>
            </a:pPr>
            <a:endParaRPr lang="fr-FR" altLang="it-IT" sz="900" smtClean="0">
              <a:cs typeface="Times New Roman" panose="02020603050405020304" pitchFamily="18" charset="0"/>
            </a:endParaRPr>
          </a:p>
          <a:p>
            <a:pPr>
              <a:lnSpc>
                <a:spcPct val="80000"/>
              </a:lnSpc>
            </a:pPr>
            <a:endParaRPr lang="fr-FR" altLang="it-IT" sz="900" smtClean="0">
              <a:cs typeface="Times New Roman" panose="02020603050405020304" pitchFamily="18" charset="0"/>
            </a:endParaRPr>
          </a:p>
        </p:txBody>
      </p:sp>
    </p:spTree>
    <p:extLst>
      <p:ext uri="{BB962C8B-B14F-4D97-AF65-F5344CB8AC3E}">
        <p14:creationId xmlns:p14="http://schemas.microsoft.com/office/powerpoint/2010/main" val="2194578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D80DE8-9698-4F35-8DCC-6B2BBA72334F}" type="slidenum">
              <a:rPr lang="fr-FR" altLang="it-IT" smtClean="0">
                <a:latin typeface="Times New Roman" panose="02020603050405020304" pitchFamily="18" charset="0"/>
              </a:rPr>
              <a:pPr>
                <a:spcBef>
                  <a:spcPct val="0"/>
                </a:spcBef>
              </a:pPr>
              <a:t>93</a:t>
            </a:fld>
            <a:endParaRPr lang="fr-FR" altLang="it-IT" smtClean="0">
              <a:latin typeface="Times New Roman" panose="02020603050405020304" pitchFamily="18"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11208505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CB1A6D-3EB8-475F-870D-7DDFA143D2C1}" type="slidenum">
              <a:rPr lang="fr-FR" altLang="it-IT" smtClean="0">
                <a:latin typeface="Times New Roman" panose="02020603050405020304" pitchFamily="18" charset="0"/>
              </a:rPr>
              <a:pPr>
                <a:spcBef>
                  <a:spcPct val="0"/>
                </a:spcBef>
              </a:pPr>
              <a:t>94</a:t>
            </a:fld>
            <a:endParaRPr lang="fr-FR" altLang="it-IT" smtClean="0">
              <a:latin typeface="Times New Roman" panose="02020603050405020304" pitchFamily="18" charset="0"/>
            </a:endParaRPr>
          </a:p>
        </p:txBody>
      </p:sp>
      <p:sp>
        <p:nvSpPr>
          <p:cNvPr id="80899" name="Rectangle 2"/>
          <p:cNvSpPr>
            <a:spLocks noGrp="1" noRot="1" noChangeAspect="1" noChangeArrowheads="1" noTextEdit="1"/>
          </p:cNvSpPr>
          <p:nvPr>
            <p:ph type="sldImg"/>
          </p:nvPr>
        </p:nvSpPr>
        <p:spPr bwMode="auto">
          <a:xfrm>
            <a:off x="877888" y="739775"/>
            <a:ext cx="4910137" cy="368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IT" sz="1000" b="1" smtClean="0">
                <a:cs typeface="Times New Roman" panose="02020603050405020304" pitchFamily="18" charset="0"/>
              </a:rPr>
              <a:t>Le PHENOMENE : </a:t>
            </a:r>
          </a:p>
          <a:p>
            <a:endParaRPr lang="fr-FR" altLang="it-IT" sz="1000" b="1" smtClean="0">
              <a:cs typeface="Times New Roman" panose="02020603050405020304" pitchFamily="18" charset="0"/>
            </a:endParaRPr>
          </a:p>
          <a:p>
            <a:r>
              <a:rPr lang="fr-FR" altLang="it-IT" sz="1000" smtClean="0">
                <a:cs typeface="Times New Roman" panose="02020603050405020304" pitchFamily="18" charset="0"/>
              </a:rPr>
              <a:t>La barrière IMPERMEABLE, la cuticule*, est détruite par les doigts du conditionneur. Cette couche est « grattée » et la couche protectrice de cuticule est ainsi détruite.</a:t>
            </a:r>
          </a:p>
          <a:p>
            <a:r>
              <a:rPr lang="fr-FR" altLang="it-IT" sz="1000" smtClean="0">
                <a:cs typeface="Times New Roman" panose="02020603050405020304" pitchFamily="18" charset="0"/>
              </a:rPr>
              <a:t>La vapeur d’eau peut ainsi plus facilement s’échapper de la feuille </a:t>
            </a:r>
            <a:r>
              <a:rPr lang="fr-FR" altLang="it-IT" sz="1000" smtClean="0"/>
              <a:t>et le fourrage se dessèchera plus vite.</a:t>
            </a:r>
          </a:p>
          <a:p>
            <a:endParaRPr lang="fr-FR" altLang="it-IT" sz="1000" smtClean="0"/>
          </a:p>
          <a:p>
            <a:r>
              <a:rPr lang="fr-FR" altLang="it-IT" sz="1000" smtClean="0"/>
              <a:t>Par un conditionnement intensif le sucre contenu dans les cellules pourra également rejoindre la surface des feuilles. La présence de ce sucre en surface facilitera la fermentation de l’ensilage, parce qu’il sera plus facilement à disposition des bactéries réalisant cette fermentation.</a:t>
            </a:r>
          </a:p>
          <a:p>
            <a:endParaRPr lang="fr-FR" altLang="it-IT" sz="1000" smtClean="0">
              <a:cs typeface="Times New Roman" panose="02020603050405020304" pitchFamily="18" charset="0"/>
            </a:endParaRPr>
          </a:p>
          <a:p>
            <a:endParaRPr lang="fr-FR" altLang="it-IT" sz="1000" smtClean="0">
              <a:cs typeface="Times New Roman" panose="02020603050405020304" pitchFamily="18" charset="0"/>
            </a:endParaRPr>
          </a:p>
          <a:p>
            <a:r>
              <a:rPr lang="fr-FR" altLang="it-IT" sz="1000" smtClean="0">
                <a:cs typeface="Times New Roman" panose="02020603050405020304" pitchFamily="18" charset="0"/>
              </a:rPr>
              <a:t>*La cuticule est composée de cire et évite à la plante de se déshydrater.</a:t>
            </a:r>
          </a:p>
        </p:txBody>
      </p:sp>
    </p:spTree>
    <p:extLst>
      <p:ext uri="{BB962C8B-B14F-4D97-AF65-F5344CB8AC3E}">
        <p14:creationId xmlns:p14="http://schemas.microsoft.com/office/powerpoint/2010/main" val="344135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4BF9C4-AF55-4C12-B68A-A3FC632CEA91}" type="slidenum">
              <a:rPr lang="fr-FR" altLang="it-IT" smtClean="0">
                <a:latin typeface="Times New Roman" panose="02020603050405020304" pitchFamily="18" charset="0"/>
              </a:rPr>
              <a:pPr>
                <a:spcBef>
                  <a:spcPct val="0"/>
                </a:spcBef>
              </a:pPr>
              <a:t>95</a:t>
            </a:fld>
            <a:endParaRPr lang="fr-FR" altLang="it-IT" smtClean="0">
              <a:latin typeface="Times New Roman" panose="02020603050405020304" pitchFamily="18"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IT" sz="1000" smtClean="0"/>
              <a:t>Les rouleaux en caoutchouc agissent par le fait de plier les tiges et les nervures des feuilles. Dans les zones de rupture l’eau pourra plus facilement s’évacuer et le fourrage se dessèchera plus vite.</a:t>
            </a:r>
          </a:p>
          <a:p>
            <a:r>
              <a:rPr lang="fr-FR" altLang="it-IT" sz="1000" smtClean="0"/>
              <a:t>Ils épargnent les feuilles, riches en substances nutritives.</a:t>
            </a:r>
          </a:p>
        </p:txBody>
      </p:sp>
    </p:spTree>
    <p:extLst>
      <p:ext uri="{BB962C8B-B14F-4D97-AF65-F5344CB8AC3E}">
        <p14:creationId xmlns:p14="http://schemas.microsoft.com/office/powerpoint/2010/main" val="20132858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5F930B-29C2-4FF9-A1E5-AB992E390C2F}" type="slidenum">
              <a:rPr lang="fr-FR" altLang="it-IT" smtClean="0">
                <a:latin typeface="Times New Roman" panose="02020603050405020304" pitchFamily="18" charset="0"/>
              </a:rPr>
              <a:pPr>
                <a:spcBef>
                  <a:spcPct val="0"/>
                </a:spcBef>
              </a:pPr>
              <a:t>100</a:t>
            </a:fld>
            <a:endParaRPr lang="fr-FR" altLang="it-IT" smtClean="0">
              <a:latin typeface="Times New Roman" panose="02020603050405020304" pitchFamily="18"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1469654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C360D-3E3B-473E-A23C-349BA23A959C}" type="slidenum">
              <a:rPr lang="fr-FR" altLang="it-IT" sz="1400" smtClean="0">
                <a:latin typeface="Arial" panose="020B0604020202020204" pitchFamily="34" charset="0"/>
              </a:rPr>
              <a:pPr>
                <a:spcBef>
                  <a:spcPct val="0"/>
                </a:spcBef>
              </a:pPr>
              <a:t>8</a:t>
            </a:fld>
            <a:endParaRPr lang="fr-FR" altLang="it-IT" sz="1400" smtClean="0">
              <a:latin typeface="Arial" panose="020B0604020202020204" pitchFamily="34" charset="0"/>
            </a:endParaRPr>
          </a:p>
        </p:txBody>
      </p:sp>
      <p:sp>
        <p:nvSpPr>
          <p:cNvPr id="53251"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6" tIns="47468" rIns="94936" bIns="47468" anchor="b"/>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F1BB2BD-5A4E-42C8-A25D-EE25C5B73B19}" type="slidenum">
              <a:rPr lang="fr-FR" altLang="it-IT" sz="1300">
                <a:latin typeface="Times New Roman" panose="02020603050405020304" pitchFamily="18" charset="0"/>
              </a:rPr>
              <a:pPr algn="r" eaLnBrk="1" hangingPunct="1">
                <a:spcBef>
                  <a:spcPct val="0"/>
                </a:spcBef>
              </a:pPr>
              <a:t>8</a:t>
            </a:fld>
            <a:endParaRPr lang="fr-FR" altLang="it-IT" sz="1300">
              <a:latin typeface="Times New Roman" panose="02020603050405020304" pitchFamily="18" charset="0"/>
            </a:endParaRPr>
          </a:p>
        </p:txBody>
      </p:sp>
      <p:sp>
        <p:nvSpPr>
          <p:cNvPr id="5325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29131285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742E12-AADF-4E9F-BC15-5D49F804CBE2}" type="slidenum">
              <a:rPr lang="fr-FR" altLang="it-IT" smtClean="0">
                <a:latin typeface="Times New Roman" panose="02020603050405020304" pitchFamily="18" charset="0"/>
              </a:rPr>
              <a:pPr>
                <a:spcBef>
                  <a:spcPct val="0"/>
                </a:spcBef>
              </a:pPr>
              <a:t>101</a:t>
            </a:fld>
            <a:endParaRPr lang="fr-FR" altLang="it-IT" smtClean="0">
              <a:latin typeface="Times New Roman" panose="02020603050405020304" pitchFamily="18"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32521338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E050E6-34BD-4636-8681-5523C7142391}" type="slidenum">
              <a:rPr lang="fr-FR" altLang="it-IT" smtClean="0">
                <a:latin typeface="Times New Roman" panose="02020603050405020304" pitchFamily="18" charset="0"/>
              </a:rPr>
              <a:pPr>
                <a:spcBef>
                  <a:spcPct val="0"/>
                </a:spcBef>
              </a:pPr>
              <a:t>102</a:t>
            </a:fld>
            <a:endParaRPr lang="fr-FR" altLang="it-IT" smtClean="0">
              <a:latin typeface="Times New Roman" panose="02020603050405020304" pitchFamily="18"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17491506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1B6C41-AB28-42F1-AD10-59D8F2DC1F37}" type="slidenum">
              <a:rPr lang="fr-FR" altLang="it-IT" smtClean="0">
                <a:latin typeface="Times New Roman" panose="02020603050405020304" pitchFamily="18" charset="0"/>
              </a:rPr>
              <a:pPr>
                <a:spcBef>
                  <a:spcPct val="0"/>
                </a:spcBef>
              </a:pPr>
              <a:t>103</a:t>
            </a:fld>
            <a:endParaRPr lang="fr-FR" altLang="it-IT" smtClean="0">
              <a:latin typeface="Times New Roman" panose="02020603050405020304" pitchFamily="18"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21183911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50AB65-391A-4A5F-8A70-E8EE64B65647}" type="slidenum">
              <a:rPr lang="fr-FR" altLang="it-IT" smtClean="0">
                <a:latin typeface="Times New Roman" panose="02020603050405020304" pitchFamily="18" charset="0"/>
              </a:rPr>
              <a:pPr>
                <a:spcBef>
                  <a:spcPct val="0"/>
                </a:spcBef>
              </a:pPr>
              <a:t>104</a:t>
            </a:fld>
            <a:endParaRPr lang="fr-FR" altLang="it-IT" smtClean="0">
              <a:latin typeface="Times New Roman" panose="02020603050405020304" pitchFamily="18"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10335274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253231-1251-4796-8A1F-0CEE9B10135C}" type="slidenum">
              <a:rPr lang="fr-FR" altLang="it-IT" smtClean="0">
                <a:latin typeface="Times New Roman" panose="02020603050405020304" pitchFamily="18" charset="0"/>
              </a:rPr>
              <a:pPr>
                <a:spcBef>
                  <a:spcPct val="0"/>
                </a:spcBef>
              </a:pPr>
              <a:t>105</a:t>
            </a:fld>
            <a:endParaRPr lang="fr-FR" altLang="it-IT" smtClean="0">
              <a:latin typeface="Times New Roman" panose="02020603050405020304" pitchFamily="18" charset="0"/>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23743296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436E70-3257-42A4-93A3-7C73E67DD252}" type="slidenum">
              <a:rPr lang="fr-FR" altLang="it-IT" smtClean="0">
                <a:latin typeface="Times New Roman" panose="02020603050405020304" pitchFamily="18" charset="0"/>
              </a:rPr>
              <a:pPr>
                <a:spcBef>
                  <a:spcPct val="0"/>
                </a:spcBef>
              </a:pPr>
              <a:t>107</a:t>
            </a:fld>
            <a:endParaRPr lang="fr-FR" altLang="it-IT" smtClean="0">
              <a:latin typeface="Times New Roman" panose="02020603050405020304" pitchFamily="18"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39326873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8B21D0-C748-4545-A581-00E22D4E8BA2}" type="slidenum">
              <a:rPr lang="fr-FR" altLang="it-IT" smtClean="0">
                <a:latin typeface="Times New Roman" panose="02020603050405020304" pitchFamily="18" charset="0"/>
              </a:rPr>
              <a:pPr>
                <a:spcBef>
                  <a:spcPct val="0"/>
                </a:spcBef>
              </a:pPr>
              <a:t>109</a:t>
            </a:fld>
            <a:endParaRPr lang="fr-FR" altLang="it-IT" smtClean="0">
              <a:latin typeface="Times New Roman" panose="02020603050405020304" pitchFamily="18" charset="0"/>
            </a:endParaRPr>
          </a:p>
        </p:txBody>
      </p:sp>
      <p:sp>
        <p:nvSpPr>
          <p:cNvPr id="104451" name="Rectangle 2"/>
          <p:cNvSpPr>
            <a:spLocks noGrp="1" noRot="1" noChangeAspect="1" noChangeArrowheads="1" noTextEdit="1"/>
          </p:cNvSpPr>
          <p:nvPr>
            <p:ph type="sldImg"/>
          </p:nvPr>
        </p:nvSpPr>
        <p:spPr bwMode="auto">
          <a:xfrm>
            <a:off x="877888" y="739775"/>
            <a:ext cx="4910137" cy="368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8913" indent="-188913">
              <a:lnSpc>
                <a:spcPct val="80000"/>
              </a:lnSpc>
            </a:pPr>
            <a:r>
              <a:rPr lang="fr-FR" altLang="it-IT" sz="800" b="1" smtClean="0">
                <a:cs typeface="Times New Roman" panose="02020603050405020304" pitchFamily="18" charset="0"/>
              </a:rPr>
              <a:t>GAINS pour l’agriculteur :</a:t>
            </a:r>
          </a:p>
          <a:p>
            <a:pPr marL="188913" indent="-188913">
              <a:lnSpc>
                <a:spcPct val="80000"/>
              </a:lnSpc>
            </a:pPr>
            <a:endParaRPr lang="fr-FR" altLang="it-IT" sz="800" b="1" smtClean="0">
              <a:cs typeface="Times New Roman" panose="02020603050405020304" pitchFamily="18" charset="0"/>
            </a:endParaRPr>
          </a:p>
          <a:p>
            <a:pPr marL="188913" indent="-188913">
              <a:lnSpc>
                <a:spcPct val="80000"/>
              </a:lnSpc>
            </a:pPr>
            <a:r>
              <a:rPr lang="fr-FR" altLang="it-IT" sz="800" smtClean="0">
                <a:cs typeface="Times New Roman" panose="02020603050405020304" pitchFamily="18" charset="0"/>
              </a:rPr>
              <a:t>1. L’épandage large permet d’augmenter la </a:t>
            </a:r>
            <a:r>
              <a:rPr lang="fr-FR" altLang="it-IT" sz="800" b="1" i="1" smtClean="0">
                <a:cs typeface="Times New Roman" panose="02020603050405020304" pitchFamily="18" charset="0"/>
              </a:rPr>
              <a:t>vitesse de </a:t>
            </a:r>
            <a:r>
              <a:rPr lang="fr-FR" altLang="it-IT" sz="800" b="1" i="1" smtClean="0">
                <a:cs typeface="Times New Roman" panose="02020603050405020304" pitchFamily="18" charset="0"/>
                <a:sym typeface="Symbol" panose="05050102010706020507" pitchFamily="18" charset="2"/>
              </a:rPr>
              <a:t>séchage</a:t>
            </a:r>
            <a:r>
              <a:rPr lang="fr-FR" altLang="it-IT" sz="800" smtClean="0">
                <a:cs typeface="Times New Roman" panose="02020603050405020304" pitchFamily="18" charset="0"/>
                <a:sym typeface="Symbol" panose="05050102010706020507" pitchFamily="18" charset="2"/>
              </a:rPr>
              <a:t> du fourrage : </a:t>
            </a:r>
          </a:p>
          <a:p>
            <a:pPr marL="188913" indent="-188913">
              <a:lnSpc>
                <a:spcPct val="80000"/>
              </a:lnSpc>
            </a:pPr>
            <a:r>
              <a:rPr lang="fr-FR" altLang="it-IT" sz="800" smtClean="0">
                <a:cs typeface="Times New Roman" panose="02020603050405020304" pitchFamily="18" charset="0"/>
                <a:sym typeface="Symbol" panose="05050102010706020507" pitchFamily="18" charset="2"/>
              </a:rPr>
              <a:t>- par une meilleure exposition au soleil,</a:t>
            </a:r>
          </a:p>
          <a:p>
            <a:pPr marL="188913" indent="-188913">
              <a:lnSpc>
                <a:spcPct val="80000"/>
              </a:lnSpc>
            </a:pPr>
            <a:r>
              <a:rPr lang="fr-FR" altLang="it-IT" sz="800" smtClean="0">
                <a:cs typeface="Times New Roman" panose="02020603050405020304" pitchFamily="18" charset="0"/>
                <a:sym typeface="Symbol" panose="05050102010706020507" pitchFamily="18" charset="2"/>
              </a:rPr>
              <a:t>- par une plus grande surface ventilée.</a:t>
            </a:r>
          </a:p>
          <a:p>
            <a:pPr marL="188913" indent="-188913">
              <a:lnSpc>
                <a:spcPct val="80000"/>
              </a:lnSpc>
            </a:pPr>
            <a:endParaRPr lang="fr-FR" altLang="it-IT" sz="800" smtClean="0">
              <a:cs typeface="Times New Roman" panose="02020603050405020304" pitchFamily="18" charset="0"/>
              <a:sym typeface="Symbol" panose="05050102010706020507" pitchFamily="18" charset="2"/>
            </a:endParaRPr>
          </a:p>
          <a:p>
            <a:pPr marL="188913" indent="-188913">
              <a:lnSpc>
                <a:spcPct val="80000"/>
              </a:lnSpc>
            </a:pPr>
            <a:r>
              <a:rPr lang="fr-FR" altLang="it-IT" sz="800" smtClean="0">
                <a:cs typeface="Times New Roman" panose="02020603050405020304" pitchFamily="18" charset="0"/>
                <a:sym typeface="Symbol" panose="05050102010706020507" pitchFamily="18" charset="2"/>
              </a:rPr>
              <a:t>Un séchage rapide est particulièrement intéressant pour les fourrages récoltés en ensilage, qui exigent des taux de sucres supérieurs pour une meilleure fermentation et une meilleure valeur nutritive.</a:t>
            </a:r>
          </a:p>
          <a:p>
            <a:pPr marL="188913" indent="-188913">
              <a:lnSpc>
                <a:spcPct val="80000"/>
              </a:lnSpc>
            </a:pPr>
            <a:r>
              <a:rPr lang="fr-FR" altLang="it-IT" sz="800" smtClean="0">
                <a:cs typeface="Times New Roman" panose="02020603050405020304" pitchFamily="18" charset="0"/>
                <a:sym typeface="Symbol" panose="05050102010706020507" pitchFamily="18" charset="2"/>
              </a:rPr>
              <a:t>Une densité inférieure du fourrage augmente la surface d’évaporation de l’herbe.</a:t>
            </a:r>
          </a:p>
          <a:p>
            <a:pPr marL="188913" indent="-188913">
              <a:lnSpc>
                <a:spcPct val="80000"/>
              </a:lnSpc>
            </a:pPr>
            <a:endParaRPr lang="fr-FR" altLang="it-IT" sz="800" smtClean="0">
              <a:cs typeface="Times New Roman" panose="02020603050405020304" pitchFamily="18" charset="0"/>
              <a:sym typeface="Symbol" panose="05050102010706020507" pitchFamily="18" charset="2"/>
            </a:endParaRPr>
          </a:p>
          <a:p>
            <a:pPr marL="188913" indent="-188913">
              <a:lnSpc>
                <a:spcPct val="80000"/>
              </a:lnSpc>
            </a:pPr>
            <a:endParaRPr lang="fr-FR" altLang="it-IT" sz="800" smtClean="0">
              <a:cs typeface="Times New Roman" panose="02020603050405020304" pitchFamily="18" charset="0"/>
              <a:sym typeface="Symbol" panose="05050102010706020507" pitchFamily="18" charset="2"/>
            </a:endParaRPr>
          </a:p>
          <a:p>
            <a:pPr marL="188913" indent="-188913">
              <a:lnSpc>
                <a:spcPct val="80000"/>
              </a:lnSpc>
            </a:pPr>
            <a:r>
              <a:rPr lang="fr-FR" altLang="it-IT" sz="800" smtClean="0">
                <a:cs typeface="Times New Roman" panose="02020603050405020304" pitchFamily="18" charset="0"/>
                <a:sym typeface="Symbol" panose="05050102010706020507" pitchFamily="18" charset="2"/>
              </a:rPr>
              <a:t>2. C’est également un passage de </a:t>
            </a:r>
            <a:r>
              <a:rPr lang="fr-FR" altLang="it-IT" sz="800" b="1" i="1" smtClean="0">
                <a:cs typeface="Times New Roman" panose="02020603050405020304" pitchFamily="18" charset="0"/>
                <a:sym typeface="Symbol" panose="05050102010706020507" pitchFamily="18" charset="2"/>
              </a:rPr>
              <a:t>faneuse en moins</a:t>
            </a:r>
            <a:r>
              <a:rPr lang="fr-FR" altLang="it-IT" sz="800" smtClean="0">
                <a:cs typeface="Times New Roman" panose="02020603050405020304" pitchFamily="18" charset="0"/>
                <a:sym typeface="Symbol" panose="05050102010706020507" pitchFamily="18" charset="2"/>
              </a:rPr>
              <a:t>.</a:t>
            </a:r>
          </a:p>
          <a:p>
            <a:pPr marL="188913" indent="-188913">
              <a:lnSpc>
                <a:spcPct val="80000"/>
              </a:lnSpc>
            </a:pPr>
            <a:endParaRPr lang="fr-FR" altLang="it-IT" sz="800" smtClean="0">
              <a:cs typeface="Times New Roman" panose="02020603050405020304" pitchFamily="18" charset="0"/>
              <a:sym typeface="Symbol" panose="05050102010706020507" pitchFamily="18" charset="2"/>
            </a:endParaRPr>
          </a:p>
          <a:p>
            <a:pPr marL="188913" indent="-188913">
              <a:lnSpc>
                <a:spcPct val="80000"/>
              </a:lnSpc>
            </a:pPr>
            <a:endParaRPr lang="fr-FR" altLang="it-IT" sz="800" smtClean="0">
              <a:cs typeface="Times New Roman" panose="02020603050405020304" pitchFamily="18" charset="0"/>
              <a:sym typeface="Symbol" panose="05050102010706020507" pitchFamily="18" charset="2"/>
            </a:endParaRPr>
          </a:p>
          <a:p>
            <a:pPr marL="188913" indent="-188913">
              <a:lnSpc>
                <a:spcPct val="80000"/>
              </a:lnSpc>
            </a:pPr>
            <a:r>
              <a:rPr lang="fr-FR" altLang="it-IT" sz="800" smtClean="0">
                <a:cs typeface="Times New Roman" panose="02020603050405020304" pitchFamily="18" charset="0"/>
              </a:rPr>
              <a:t>Cette technique donne la garantie d’une qualité homogène du fourrage dans les régions où le climat est incertain.</a:t>
            </a:r>
          </a:p>
          <a:p>
            <a:pPr marL="188913" indent="-188913">
              <a:lnSpc>
                <a:spcPct val="80000"/>
              </a:lnSpc>
            </a:pPr>
            <a:endParaRPr lang="fr-FR" altLang="it-IT" sz="800" smtClean="0">
              <a:cs typeface="Times New Roman" panose="02020603050405020304" pitchFamily="18" charset="0"/>
            </a:endParaRPr>
          </a:p>
          <a:p>
            <a:pPr marL="188913" indent="-188913">
              <a:lnSpc>
                <a:spcPct val="80000"/>
              </a:lnSpc>
            </a:pPr>
            <a:r>
              <a:rPr lang="fr-FR" altLang="it-IT" sz="800" smtClean="0">
                <a:cs typeface="Times New Roman" panose="02020603050405020304" pitchFamily="18" charset="0"/>
              </a:rPr>
              <a:t>Le fait de rouler sur l’herbe fauchée ne souille pas plus le fourrage, même pour les échantillons prélevés sous les passages de roues.</a:t>
            </a:r>
          </a:p>
          <a:p>
            <a:pPr marL="188913" indent="-188913">
              <a:lnSpc>
                <a:spcPct val="80000"/>
              </a:lnSpc>
            </a:pPr>
            <a:endParaRPr lang="fr-FR" altLang="it-IT" sz="800" smtClean="0">
              <a:cs typeface="Times New Roman" panose="02020603050405020304" pitchFamily="18" charset="0"/>
              <a:sym typeface="Symbol" panose="05050102010706020507" pitchFamily="18" charset="2"/>
            </a:endParaRPr>
          </a:p>
          <a:p>
            <a:pPr marL="188913" indent="-188913">
              <a:lnSpc>
                <a:spcPct val="80000"/>
              </a:lnSpc>
            </a:pPr>
            <a:endParaRPr lang="fr-FR" altLang="it-IT" sz="800" smtClean="0">
              <a:cs typeface="Times New Roman" panose="02020603050405020304" pitchFamily="18" charset="0"/>
              <a:sym typeface="Symbol" panose="05050102010706020507" pitchFamily="18" charset="2"/>
            </a:endParaRPr>
          </a:p>
          <a:p>
            <a:pPr marL="188913" indent="-188913">
              <a:lnSpc>
                <a:spcPct val="80000"/>
              </a:lnSpc>
            </a:pPr>
            <a:r>
              <a:rPr lang="fr-FR" altLang="it-IT" sz="800" b="1" smtClean="0">
                <a:cs typeface="Times New Roman" panose="02020603050405020304" pitchFamily="18" charset="0"/>
                <a:sym typeface="Symbol" panose="05050102010706020507" pitchFamily="18" charset="2"/>
              </a:rPr>
              <a:t>PRECAUTIONS :</a:t>
            </a:r>
          </a:p>
          <a:p>
            <a:pPr marL="188913" indent="-188913">
              <a:lnSpc>
                <a:spcPct val="80000"/>
              </a:lnSpc>
            </a:pPr>
            <a:r>
              <a:rPr lang="fr-FR" altLang="it-IT" sz="800" smtClean="0">
                <a:cs typeface="Times New Roman" panose="02020603050405020304" pitchFamily="18" charset="0"/>
                <a:sym typeface="Symbol" panose="05050102010706020507" pitchFamily="18" charset="2"/>
              </a:rPr>
              <a:t>- Pour sécher de façon égale, le fourrage doit être réparti de la façon la plus homogène possible.</a:t>
            </a:r>
          </a:p>
          <a:p>
            <a:pPr marL="188913" indent="-188913">
              <a:lnSpc>
                <a:spcPct val="80000"/>
              </a:lnSpc>
            </a:pPr>
            <a:r>
              <a:rPr lang="fr-FR" altLang="it-IT" sz="800" smtClean="0">
                <a:cs typeface="Times New Roman" panose="02020603050405020304" pitchFamily="18" charset="0"/>
              </a:rPr>
              <a:t>- En conditions de sol humide et peu portant, il sera conseillé d’éviter de rouler sur l’herbe fauché, l’enfoncement des pneumatiques dans le sol provoquant un salissement trop important. Le dispositif d’épandage large doit donc être rapidement réglable. </a:t>
            </a:r>
          </a:p>
          <a:p>
            <a:pPr marL="188913" indent="-188913">
              <a:lnSpc>
                <a:spcPct val="80000"/>
              </a:lnSpc>
            </a:pPr>
            <a:endParaRPr lang="fr-FR" altLang="it-IT" sz="800" i="1" smtClean="0">
              <a:cs typeface="Times New Roman" panose="02020603050405020304" pitchFamily="18" charset="0"/>
            </a:endParaRPr>
          </a:p>
          <a:p>
            <a:pPr marL="188913" indent="-188913">
              <a:lnSpc>
                <a:spcPct val="80000"/>
              </a:lnSpc>
            </a:pPr>
            <a:endParaRPr lang="fr-FR" altLang="it-IT" sz="800" i="1" smtClean="0">
              <a:cs typeface="Times New Roman" panose="02020603050405020304" pitchFamily="18" charset="0"/>
            </a:endParaRPr>
          </a:p>
          <a:p>
            <a:pPr marL="188913" indent="-188913">
              <a:lnSpc>
                <a:spcPct val="80000"/>
              </a:lnSpc>
            </a:pPr>
            <a:r>
              <a:rPr lang="fr-FR" altLang="it-IT" sz="800" b="1" smtClean="0">
                <a:sym typeface="Wingdings" panose="05000000000000000000" pitchFamily="2" charset="2"/>
              </a:rPr>
              <a:t> </a:t>
            </a:r>
            <a:r>
              <a:rPr lang="fr-FR" altLang="it-IT" sz="800" b="1" i="1" smtClean="0"/>
              <a:t>ARGUMENT de VENTE : </a:t>
            </a:r>
            <a:r>
              <a:rPr lang="fr-FR" altLang="it-IT" sz="800" i="1" smtClean="0">
                <a:cs typeface="Times New Roman" panose="02020603050405020304" pitchFamily="18" charset="0"/>
              </a:rPr>
              <a:t>Un investissement rentabilisé dès 7 ha : </a:t>
            </a:r>
          </a:p>
          <a:p>
            <a:pPr marL="188913" indent="-188913">
              <a:lnSpc>
                <a:spcPct val="80000"/>
              </a:lnSpc>
            </a:pPr>
            <a:r>
              <a:rPr lang="fr-FR" altLang="it-IT" sz="800" i="1" smtClean="0">
                <a:cs typeface="Times New Roman" panose="02020603050405020304" pitchFamily="18" charset="0"/>
              </a:rPr>
              <a:t>Coût d’un passage de faneuse + tracteur = 20 €</a:t>
            </a:r>
          </a:p>
          <a:p>
            <a:pPr marL="188913" indent="-188913">
              <a:lnSpc>
                <a:spcPct val="80000"/>
              </a:lnSpc>
            </a:pPr>
            <a:r>
              <a:rPr lang="fr-FR" altLang="it-IT" sz="800" i="1" smtClean="0">
                <a:cs typeface="Times New Roman" panose="02020603050405020304" pitchFamily="18" charset="0"/>
              </a:rPr>
              <a:t>Coût épandage large = 141 €</a:t>
            </a:r>
          </a:p>
          <a:p>
            <a:pPr marL="188913" indent="-188913">
              <a:lnSpc>
                <a:spcPct val="80000"/>
              </a:lnSpc>
            </a:pPr>
            <a:r>
              <a:rPr lang="fr-FR" altLang="it-IT" sz="800" i="1" smtClean="0">
                <a:cs typeface="Times New Roman" panose="02020603050405020304" pitchFamily="18" charset="0"/>
              </a:rPr>
              <a:t>Par contre, une faucheuse-conditionneuse sera plus exigeante en puissance de traction.</a:t>
            </a:r>
          </a:p>
          <a:p>
            <a:pPr marL="188913" indent="-188913">
              <a:lnSpc>
                <a:spcPct val="80000"/>
              </a:lnSpc>
            </a:pPr>
            <a:endParaRPr lang="fr-FR" altLang="it-IT" sz="800" i="1" smtClean="0">
              <a:cs typeface="Times New Roman" panose="02020603050405020304" pitchFamily="18" charset="0"/>
            </a:endParaRPr>
          </a:p>
        </p:txBody>
      </p:sp>
    </p:spTree>
    <p:extLst>
      <p:ext uri="{BB962C8B-B14F-4D97-AF65-F5344CB8AC3E}">
        <p14:creationId xmlns:p14="http://schemas.microsoft.com/office/powerpoint/2010/main" val="12112263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AEB729-3074-4567-9FBB-14FAD9E12FE9}" type="slidenum">
              <a:rPr lang="fr-FR" altLang="it-IT" smtClean="0">
                <a:latin typeface="Times New Roman" panose="02020603050405020304" pitchFamily="18" charset="0"/>
              </a:rPr>
              <a:pPr>
                <a:spcBef>
                  <a:spcPct val="0"/>
                </a:spcBef>
              </a:pPr>
              <a:t>129</a:t>
            </a:fld>
            <a:endParaRPr lang="fr-FR" altLang="it-IT" smtClean="0">
              <a:latin typeface="Times New Roman" panose="02020603050405020304" pitchFamily="18" charset="0"/>
            </a:endParaRPr>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22404981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38ACB1-C782-4295-8AD3-589B8C7BF8EC}" type="slidenum">
              <a:rPr lang="fr-FR" altLang="it-IT" smtClean="0">
                <a:latin typeface="Times New Roman" panose="02020603050405020304" pitchFamily="18" charset="0"/>
              </a:rPr>
              <a:pPr>
                <a:spcBef>
                  <a:spcPct val="0"/>
                </a:spcBef>
              </a:pPr>
              <a:t>130</a:t>
            </a:fld>
            <a:endParaRPr lang="fr-FR" altLang="it-IT" smtClean="0">
              <a:latin typeface="Times New Roman" panose="02020603050405020304" pitchFamily="18" charset="0"/>
            </a:endParaRPr>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Tree>
    <p:extLst>
      <p:ext uri="{BB962C8B-B14F-4D97-AF65-F5344CB8AC3E}">
        <p14:creationId xmlns:p14="http://schemas.microsoft.com/office/powerpoint/2010/main" val="27620838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EC9385-B046-403F-AAD4-617F090C63E1}" type="slidenum">
              <a:rPr lang="fr-FR" altLang="it-IT" smtClean="0">
                <a:latin typeface="Times New Roman" panose="02020603050405020304" pitchFamily="18" charset="0"/>
              </a:rPr>
              <a:pPr>
                <a:spcBef>
                  <a:spcPct val="0"/>
                </a:spcBef>
              </a:pPr>
              <a:t>132</a:t>
            </a:fld>
            <a:endParaRPr lang="fr-FR" altLang="it-IT" smtClean="0">
              <a:latin typeface="Times New Roman" panose="02020603050405020304" pitchFamily="18" charset="0"/>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smtClean="0"/>
              <a:t>PERMANE DIGIDRIVE brevetto</a:t>
            </a:r>
          </a:p>
          <a:p>
            <a:pPr eaLnBrk="1" hangingPunct="1"/>
            <a:endParaRPr lang="it-IT" altLang="it-IT" smtClean="0"/>
          </a:p>
          <a:p>
            <a:pPr eaLnBrk="1" hangingPunct="1"/>
            <a:r>
              <a:rPr lang="it-IT" altLang="it-IT" smtClean="0"/>
              <a:t>Ovviamente sempre valido il  concetto Digidrive con evidenti e noti vantaggi rispetto alle soluzioni proposte dai concorrenti.</a:t>
            </a:r>
          </a:p>
          <a:p>
            <a:pPr eaLnBrk="1" hangingPunct="1"/>
            <a:endParaRPr lang="it-IT" altLang="it-IT" smtClean="0"/>
          </a:p>
          <a:p>
            <a:pPr eaLnBrk="1" hangingPunct="1"/>
            <a:r>
              <a:rPr lang="it-IT" altLang="it-IT" smtClean="0"/>
              <a:t>KUHN digidrive</a:t>
            </a:r>
          </a:p>
          <a:p>
            <a:pPr eaLnBrk="1" hangingPunct="1"/>
            <a:r>
              <a:rPr lang="it-IT" altLang="it-IT" smtClean="0"/>
              <a:t>DIGIDRIVE presente su tutte le sezioni</a:t>
            </a:r>
          </a:p>
          <a:p>
            <a:pPr eaLnBrk="1" hangingPunct="1"/>
            <a:r>
              <a:rPr lang="it-IT" altLang="it-IT" smtClean="0"/>
              <a:t>La trasmissione è operativa anche con angolo di 90° come nella foto ma anche di 180°</a:t>
            </a:r>
          </a:p>
          <a:p>
            <a:pPr eaLnBrk="1" hangingPunct="1"/>
            <a:r>
              <a:rPr lang="it-IT" altLang="it-IT" sz="1400" b="1" smtClean="0"/>
              <a:t>Acciaio forgiato </a:t>
            </a:r>
            <a:r>
              <a:rPr lang="it-IT" altLang="it-IT" smtClean="0"/>
              <a:t>(la </a:t>
            </a:r>
            <a:r>
              <a:rPr lang="it-IT" altLang="it-IT" smtClean="0">
                <a:solidFill>
                  <a:srgbClr val="FF0000"/>
                </a:solidFill>
              </a:rPr>
              <a:t>concorrenza dichiara le parti in fusione</a:t>
            </a:r>
            <a:r>
              <a:rPr lang="it-IT" altLang="it-IT" smtClean="0"/>
              <a:t>)</a:t>
            </a:r>
          </a:p>
          <a:p>
            <a:pPr eaLnBrk="1" hangingPunct="1"/>
            <a:endParaRPr lang="it-IT" altLang="it-IT" smtClean="0"/>
          </a:p>
          <a:p>
            <a:pPr eaLnBrk="1" hangingPunct="1"/>
            <a:r>
              <a:rPr lang="it-IT" altLang="it-IT" smtClean="0"/>
              <a:t>CONCORRENTI</a:t>
            </a:r>
          </a:p>
          <a:p>
            <a:pPr eaLnBrk="1" hangingPunct="1"/>
            <a:r>
              <a:rPr lang="it-IT" altLang="it-IT" smtClean="0"/>
              <a:t>Hanno soluzioni simili a digidrive ma devono, ad esempio, avere delle molle  per tenere in azione il dispositivo</a:t>
            </a:r>
          </a:p>
          <a:p>
            <a:pPr eaLnBrk="1" hangingPunct="1"/>
            <a:r>
              <a:rPr lang="it-IT" altLang="it-IT" smtClean="0"/>
              <a:t>Le soluzioni di molti sono ibride, ossia hanno alcune parti della trasmissione a cardano.</a:t>
            </a:r>
          </a:p>
        </p:txBody>
      </p:sp>
    </p:spTree>
    <p:extLst>
      <p:ext uri="{BB962C8B-B14F-4D97-AF65-F5344CB8AC3E}">
        <p14:creationId xmlns:p14="http://schemas.microsoft.com/office/powerpoint/2010/main" val="312926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19E81B-B5D0-42B5-894B-1C703C9428C5}" type="slidenum">
              <a:rPr lang="fr-FR" altLang="it-IT" sz="1400" smtClean="0">
                <a:latin typeface="Arial" panose="020B0604020202020204" pitchFamily="34" charset="0"/>
              </a:rPr>
              <a:pPr>
                <a:spcBef>
                  <a:spcPct val="0"/>
                </a:spcBef>
              </a:pPr>
              <a:t>9</a:t>
            </a:fld>
            <a:endParaRPr lang="fr-FR" altLang="it-IT" sz="1400" smtClean="0">
              <a:latin typeface="Arial" panose="020B0604020202020204" pitchFamily="34" charset="0"/>
            </a:endParaRPr>
          </a:p>
        </p:txBody>
      </p:sp>
      <p:sp>
        <p:nvSpPr>
          <p:cNvPr id="55299" name="Rectangle 7"/>
          <p:cNvSpPr txBox="1">
            <a:spLocks noGrp="1" noChangeArrowheads="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6" tIns="47468" rIns="94936" bIns="47468" anchor="b"/>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75C7B19-9CD5-4EC8-9850-69F0188EC6A7}" type="slidenum">
              <a:rPr lang="fr-FR" altLang="it-IT" sz="1300">
                <a:latin typeface="Times New Roman" panose="02020603050405020304" pitchFamily="18" charset="0"/>
              </a:rPr>
              <a:pPr algn="r" eaLnBrk="1" hangingPunct="1">
                <a:spcBef>
                  <a:spcPct val="0"/>
                </a:spcBef>
              </a:pPr>
              <a:t>9</a:t>
            </a:fld>
            <a:endParaRPr lang="fr-FR" altLang="it-IT" sz="1300">
              <a:latin typeface="Times New Roman" panose="02020603050405020304" pitchFamily="18" charset="0"/>
            </a:endParaRPr>
          </a:p>
        </p:txBody>
      </p:sp>
      <p:sp>
        <p:nvSpPr>
          <p:cNvPr id="5530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19213704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D38D3F-5938-44CD-8FAD-37E62572E20F}" type="slidenum">
              <a:rPr lang="fr-FR" altLang="it-IT" smtClean="0">
                <a:latin typeface="Times New Roman" panose="02020603050405020304" pitchFamily="18" charset="0"/>
              </a:rPr>
              <a:pPr>
                <a:spcBef>
                  <a:spcPct val="0"/>
                </a:spcBef>
              </a:pPr>
              <a:t>133</a:t>
            </a:fld>
            <a:endParaRPr lang="fr-FR" altLang="it-IT" smtClean="0">
              <a:latin typeface="Times New Roman" panose="02020603050405020304" pitchFamily="18" charset="0"/>
            </a:endParaRPr>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IT" sz="600" b="1" smtClean="0"/>
              <a:t>Les cardans doubles</a:t>
            </a:r>
            <a:br>
              <a:rPr lang="fr-FR" altLang="it-IT" sz="600" b="1" smtClean="0"/>
            </a:br>
            <a:r>
              <a:rPr lang="fr-FR" altLang="it-IT" sz="600" b="1" smtClean="0"/>
              <a:t/>
            </a:r>
            <a:br>
              <a:rPr lang="fr-FR" altLang="it-IT" sz="600" b="1" smtClean="0"/>
            </a:br>
            <a:r>
              <a:rPr lang="fr-FR" altLang="it-IT" sz="600" smtClean="0"/>
              <a:t>Les cardans doubles composés d’axes et de roulements à aiguilles nécessitent une attention particulière au niveau de l’entretien (graissage quotidien), et la défaillance du moindre roulement peut conduire à d’onéreuses réparations.</a:t>
            </a:r>
            <a:br>
              <a:rPr lang="fr-FR" altLang="it-IT" sz="600" smtClean="0"/>
            </a:br>
            <a:r>
              <a:rPr lang="fr-FR" altLang="it-IT" sz="600" smtClean="0"/>
              <a:t>En position de transport, les cardans doubles n’admettent qu’un angle de 90° lorsque la rotation doit être permise, et 170° lorsque la rotation n’est pas permise. </a:t>
            </a:r>
            <a:br>
              <a:rPr lang="fr-FR" altLang="it-IT" sz="600" smtClean="0"/>
            </a:br>
            <a:r>
              <a:rPr lang="fr-FR" altLang="it-IT" sz="600" smtClean="0"/>
              <a:t>Par conséquent, soit il existe un risque de détériorer les machines lors de manipulations maladroites, soit leur transport d’une parcelle à l’autre devient plus délicat</a:t>
            </a:r>
          </a:p>
        </p:txBody>
      </p:sp>
    </p:spTree>
    <p:extLst>
      <p:ext uri="{BB962C8B-B14F-4D97-AF65-F5344CB8AC3E}">
        <p14:creationId xmlns:p14="http://schemas.microsoft.com/office/powerpoint/2010/main" val="11339124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smtClean="0"/>
              <a:t>A listino si trovano oggi le macchine differenziate non tanto per tipologia di attacco e non solo per larghezze di lavoro ma soprattutto in base al tipo di girante che equipaggiano.</a:t>
            </a:r>
          </a:p>
          <a:p>
            <a:r>
              <a:rPr lang="it-IT" altLang="it-IT" smtClean="0"/>
              <a:t> L’obiettivo a medio termine è quello di uniformare la gamma GF sotto la denominazione di serie 1002, le cui caratteristiche verranno a seguito illustrate.</a:t>
            </a:r>
          </a:p>
          <a:p>
            <a:r>
              <a:rPr lang="it-IT" altLang="it-IT" smtClean="0"/>
              <a:t>La gamma si arricchisce inoltre di una serie di GF dotati di un rotore di notevoli dimensioni con ben 7 bracci portaforche, che si collocano come macchine di riferimento nell’utilizzo su foraggi particolarmente lunghi e consistenti, tipici dei primi tagli in pianura padana (loietto, maggengo ecc..)</a:t>
            </a:r>
          </a:p>
          <a:p>
            <a:endParaRPr lang="it-IT" altLang="it-IT" smtClean="0"/>
          </a:p>
          <a:p>
            <a:r>
              <a:rPr lang="it-IT" altLang="it-IT" smtClean="0"/>
              <a:t>3 rotori diversi a seconda degli impieghi</a:t>
            </a:r>
          </a:p>
        </p:txBody>
      </p:sp>
      <p:sp>
        <p:nvSpPr>
          <p:cNvPr id="15565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66AC23-B10D-4D20-8BF3-8F742530788B}" type="slidenum">
              <a:rPr lang="de-DE" altLang="it-IT" smtClean="0">
                <a:latin typeface="Times New Roman" panose="02020603050405020304" pitchFamily="18" charset="0"/>
              </a:rPr>
              <a:pPr>
                <a:spcBef>
                  <a:spcPct val="0"/>
                </a:spcBef>
              </a:pPr>
              <a:t>134</a:t>
            </a:fld>
            <a:endParaRPr lang="de-DE" altLang="it-IT" smtClean="0">
              <a:latin typeface="Times New Roman" panose="02020603050405020304" pitchFamily="18" charset="0"/>
            </a:endParaRPr>
          </a:p>
        </p:txBody>
      </p:sp>
    </p:spTree>
    <p:extLst>
      <p:ext uri="{BB962C8B-B14F-4D97-AF65-F5344CB8AC3E}">
        <p14:creationId xmlns:p14="http://schemas.microsoft.com/office/powerpoint/2010/main" val="40914666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03288" eaLnBrk="0" hangingPunct="0">
              <a:spcBef>
                <a:spcPct val="20000"/>
              </a:spcBef>
              <a:defRPr sz="2000">
                <a:solidFill>
                  <a:schemeClr val="tx1"/>
                </a:solidFill>
                <a:latin typeface="Arial" panose="020B0604020202020204" pitchFamily="34" charset="0"/>
              </a:defRPr>
            </a:lvl1pPr>
            <a:lvl2pPr marL="742950" indent="-285750" algn="ctr" defTabSz="903288" eaLnBrk="0" hangingPunct="0">
              <a:spcBef>
                <a:spcPct val="20000"/>
              </a:spcBef>
              <a:defRPr sz="2000">
                <a:solidFill>
                  <a:schemeClr val="tx1"/>
                </a:solidFill>
                <a:latin typeface="Arial" panose="020B0604020202020204" pitchFamily="34" charset="0"/>
              </a:defRPr>
            </a:lvl2pPr>
            <a:lvl3pPr marL="1143000" indent="-228600" algn="ctr" defTabSz="903288" eaLnBrk="0" hangingPunct="0">
              <a:spcBef>
                <a:spcPct val="20000"/>
              </a:spcBef>
              <a:defRPr sz="2000">
                <a:solidFill>
                  <a:schemeClr val="tx1"/>
                </a:solidFill>
                <a:latin typeface="Arial" panose="020B0604020202020204" pitchFamily="34" charset="0"/>
              </a:defRPr>
            </a:lvl3pPr>
            <a:lvl4pPr marL="1600200" indent="-228600" algn="ctr" defTabSz="903288" eaLnBrk="0" hangingPunct="0">
              <a:spcBef>
                <a:spcPct val="20000"/>
              </a:spcBef>
              <a:defRPr sz="2000">
                <a:solidFill>
                  <a:schemeClr val="tx1"/>
                </a:solidFill>
                <a:latin typeface="Arial" panose="020B0604020202020204" pitchFamily="34" charset="0"/>
              </a:defRPr>
            </a:lvl4pPr>
            <a:lvl5pPr marL="2057400" indent="-228600" algn="ctr" defTabSz="903288" eaLnBrk="0" hangingPunct="0">
              <a:spcBef>
                <a:spcPct val="20000"/>
              </a:spcBef>
              <a:defRPr sz="2000">
                <a:solidFill>
                  <a:schemeClr val="tx1"/>
                </a:solidFill>
                <a:latin typeface="Arial" panose="020B0604020202020204" pitchFamily="34" charset="0"/>
              </a:defRPr>
            </a:lvl5pPr>
            <a:lvl6pPr marL="2514600" indent="-228600" algn="ctr" defTabSz="903288"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defTabSz="903288"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defTabSz="903288"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defTabSz="903288" eaLnBrk="0" fontAlgn="base" hangingPunct="0">
              <a:spcBef>
                <a:spcPct val="20000"/>
              </a:spcBef>
              <a:spcAft>
                <a:spcPct val="0"/>
              </a:spcAft>
              <a:defRPr sz="2000">
                <a:solidFill>
                  <a:schemeClr val="tx1"/>
                </a:solidFill>
                <a:latin typeface="Arial" panose="020B0604020202020204" pitchFamily="34" charset="0"/>
              </a:defRPr>
            </a:lvl9pPr>
          </a:lstStyle>
          <a:p>
            <a:pPr algn="r" eaLnBrk="1" hangingPunct="1">
              <a:spcBef>
                <a:spcPct val="0"/>
              </a:spcBef>
            </a:pPr>
            <a:fld id="{BE160AE0-7EFE-4D3F-90A6-0B1E461A9BA2}" type="slidenum">
              <a:rPr lang="fr-FR" altLang="it-IT" sz="1200">
                <a:latin typeface="Times New Roman" panose="02020603050405020304" pitchFamily="18" charset="0"/>
              </a:rPr>
              <a:pPr algn="r" eaLnBrk="1" hangingPunct="1">
                <a:spcBef>
                  <a:spcPct val="0"/>
                </a:spcBef>
              </a:pPr>
              <a:t>135</a:t>
            </a:fld>
            <a:endParaRPr lang="fr-FR" altLang="it-IT" sz="1200">
              <a:latin typeface="Times New Roman" panose="02020603050405020304" pitchFamily="18" charset="0"/>
            </a:endParaRPr>
          </a:p>
        </p:txBody>
      </p:sp>
      <p:sp>
        <p:nvSpPr>
          <p:cNvPr id="145411" name="Rectangle 2"/>
          <p:cNvSpPr>
            <a:spLocks noGrp="1" noRot="1" noChangeAspect="1" noChangeArrowheads="1" noTextEdit="1"/>
          </p:cNvSpPr>
          <p:nvPr>
            <p:ph type="sldImg"/>
          </p:nvPr>
        </p:nvSpPr>
        <p:spPr>
          <a:xfrm>
            <a:off x="877888" y="739775"/>
            <a:ext cx="4910137" cy="3683000"/>
          </a:xfrm>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it-IT" sz="1000" smtClean="0"/>
              <a:t> </a:t>
            </a:r>
            <a:r>
              <a:rPr lang="fr-FR" altLang="it-IT" sz="1000" b="1" smtClean="0">
                <a:sym typeface="Wingdings" panose="05000000000000000000" pitchFamily="2" charset="2"/>
              </a:rPr>
              <a:t> </a:t>
            </a:r>
            <a:r>
              <a:rPr lang="fr-FR" altLang="it-IT" sz="1000" b="1" i="1" smtClean="0"/>
              <a:t>ARGUMENT de VENTE : </a:t>
            </a:r>
            <a:r>
              <a:rPr lang="fr-FR" altLang="it-IT" sz="1000" smtClean="0"/>
              <a:t>Les petites toupies sont optimales : </a:t>
            </a:r>
          </a:p>
          <a:p>
            <a:pPr>
              <a:buFontTx/>
              <a:buChar char="-"/>
            </a:pPr>
            <a:r>
              <a:rPr lang="fr-FR" altLang="it-IT" sz="1000" smtClean="0"/>
              <a:t> Toutes les dents travaillent à une hauteur plus homogène,</a:t>
            </a:r>
          </a:p>
          <a:p>
            <a:pPr>
              <a:buFontTx/>
              <a:buChar char="-"/>
            </a:pPr>
            <a:r>
              <a:rPr lang="fr-FR" altLang="it-IT" sz="1000" smtClean="0"/>
              <a:t> Andain égal,</a:t>
            </a:r>
          </a:p>
          <a:p>
            <a:pPr>
              <a:buFontTx/>
              <a:buChar char="-"/>
            </a:pPr>
            <a:r>
              <a:rPr lang="fr-FR" altLang="it-IT" sz="1000" smtClean="0"/>
              <a:t> Rapidité de la rotation,</a:t>
            </a:r>
          </a:p>
          <a:p>
            <a:pPr>
              <a:buFontTx/>
              <a:buChar char="-"/>
            </a:pPr>
            <a:r>
              <a:rPr lang="fr-FR" altLang="it-IT" sz="1000" smtClean="0"/>
              <a:t> Ramasse bien le foin à la jonction des deux toupies,</a:t>
            </a:r>
          </a:p>
          <a:p>
            <a:pPr>
              <a:buFontTx/>
              <a:buChar char="-"/>
            </a:pPr>
            <a:r>
              <a:rPr lang="fr-FR" altLang="it-IT" sz="1000" smtClean="0"/>
              <a:t> Bon foisonnement, car les petites toupies peuvent plus se soulever que les grandes,</a:t>
            </a:r>
          </a:p>
          <a:p>
            <a:pPr>
              <a:buFontTx/>
              <a:buChar char="-"/>
            </a:pPr>
            <a:r>
              <a:rPr lang="fr-FR" altLang="it-IT" sz="1000" smtClean="0"/>
              <a:t> Meilleur suivi des irrégularités du terrain, dans le sens de la largeur,</a:t>
            </a:r>
          </a:p>
          <a:p>
            <a:pPr>
              <a:buFontTx/>
              <a:buChar char="-"/>
            </a:pPr>
            <a:r>
              <a:rPr lang="fr-FR" altLang="it-IT" sz="1000" smtClean="0"/>
              <a:t> Moins consommatrices en énergie face à un gros andain.</a:t>
            </a:r>
          </a:p>
          <a:p>
            <a:endParaRPr lang="fr-FR" altLang="it-IT" sz="1000" smtClean="0"/>
          </a:p>
        </p:txBody>
      </p:sp>
    </p:spTree>
    <p:extLst>
      <p:ext uri="{BB962C8B-B14F-4D97-AF65-F5344CB8AC3E}">
        <p14:creationId xmlns:p14="http://schemas.microsoft.com/office/powerpoint/2010/main" val="34365914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03288" eaLnBrk="0" hangingPunct="0">
              <a:spcBef>
                <a:spcPct val="20000"/>
              </a:spcBef>
              <a:defRPr sz="2000">
                <a:solidFill>
                  <a:schemeClr val="tx1"/>
                </a:solidFill>
                <a:latin typeface="Arial" panose="020B0604020202020204" pitchFamily="34" charset="0"/>
              </a:defRPr>
            </a:lvl1pPr>
            <a:lvl2pPr marL="742950" indent="-285750" algn="ctr" defTabSz="903288" eaLnBrk="0" hangingPunct="0">
              <a:spcBef>
                <a:spcPct val="20000"/>
              </a:spcBef>
              <a:defRPr sz="2000">
                <a:solidFill>
                  <a:schemeClr val="tx1"/>
                </a:solidFill>
                <a:latin typeface="Arial" panose="020B0604020202020204" pitchFamily="34" charset="0"/>
              </a:defRPr>
            </a:lvl2pPr>
            <a:lvl3pPr marL="1143000" indent="-228600" algn="ctr" defTabSz="903288" eaLnBrk="0" hangingPunct="0">
              <a:spcBef>
                <a:spcPct val="20000"/>
              </a:spcBef>
              <a:defRPr sz="2000">
                <a:solidFill>
                  <a:schemeClr val="tx1"/>
                </a:solidFill>
                <a:latin typeface="Arial" panose="020B0604020202020204" pitchFamily="34" charset="0"/>
              </a:defRPr>
            </a:lvl3pPr>
            <a:lvl4pPr marL="1600200" indent="-228600" algn="ctr" defTabSz="903288" eaLnBrk="0" hangingPunct="0">
              <a:spcBef>
                <a:spcPct val="20000"/>
              </a:spcBef>
              <a:defRPr sz="2000">
                <a:solidFill>
                  <a:schemeClr val="tx1"/>
                </a:solidFill>
                <a:latin typeface="Arial" panose="020B0604020202020204" pitchFamily="34" charset="0"/>
              </a:defRPr>
            </a:lvl4pPr>
            <a:lvl5pPr marL="2057400" indent="-228600" algn="ctr" defTabSz="903288" eaLnBrk="0" hangingPunct="0">
              <a:spcBef>
                <a:spcPct val="20000"/>
              </a:spcBef>
              <a:defRPr sz="2000">
                <a:solidFill>
                  <a:schemeClr val="tx1"/>
                </a:solidFill>
                <a:latin typeface="Arial" panose="020B0604020202020204" pitchFamily="34" charset="0"/>
              </a:defRPr>
            </a:lvl5pPr>
            <a:lvl6pPr marL="2514600" indent="-228600" algn="ctr" defTabSz="903288"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defTabSz="903288"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defTabSz="903288"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defTabSz="903288" eaLnBrk="0" fontAlgn="base" hangingPunct="0">
              <a:spcBef>
                <a:spcPct val="20000"/>
              </a:spcBef>
              <a:spcAft>
                <a:spcPct val="0"/>
              </a:spcAft>
              <a:defRPr sz="2000">
                <a:solidFill>
                  <a:schemeClr val="tx1"/>
                </a:solidFill>
                <a:latin typeface="Arial" panose="020B0604020202020204" pitchFamily="34" charset="0"/>
              </a:defRPr>
            </a:lvl9pPr>
          </a:lstStyle>
          <a:p>
            <a:pPr algn="r" eaLnBrk="1" hangingPunct="1">
              <a:spcBef>
                <a:spcPct val="0"/>
              </a:spcBef>
            </a:pPr>
            <a:fld id="{55C5FFBE-0120-4D60-B1C7-D774B800ECC5}" type="slidenum">
              <a:rPr lang="fr-FR" altLang="it-IT" sz="1200">
                <a:latin typeface="Times New Roman" panose="02020603050405020304" pitchFamily="18" charset="0"/>
              </a:rPr>
              <a:pPr algn="r" eaLnBrk="1" hangingPunct="1">
                <a:spcBef>
                  <a:spcPct val="0"/>
                </a:spcBef>
              </a:pPr>
              <a:t>138</a:t>
            </a:fld>
            <a:endParaRPr lang="fr-FR" altLang="it-IT" sz="1200">
              <a:latin typeface="Times New Roman" panose="02020603050405020304" pitchFamily="18" charset="0"/>
            </a:endParaRPr>
          </a:p>
        </p:txBody>
      </p:sp>
      <p:sp>
        <p:nvSpPr>
          <p:cNvPr id="146435" name="Rectangle 2"/>
          <p:cNvSpPr>
            <a:spLocks noGrp="1" noRot="1" noChangeAspect="1" noChangeArrowheads="1" noTextEdit="1"/>
          </p:cNvSpPr>
          <p:nvPr>
            <p:ph type="sldImg"/>
          </p:nvPr>
        </p:nvSpPr>
        <p:spPr>
          <a:xfrm>
            <a:off x="877888" y="739775"/>
            <a:ext cx="4910137" cy="3683000"/>
          </a:xfrm>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it-IT" sz="1000" smtClean="0"/>
              <a:t> </a:t>
            </a:r>
            <a:r>
              <a:rPr lang="fr-FR" altLang="it-IT" sz="1000" b="1" smtClean="0">
                <a:sym typeface="Wingdings" panose="05000000000000000000" pitchFamily="2" charset="2"/>
              </a:rPr>
              <a:t> </a:t>
            </a:r>
            <a:r>
              <a:rPr lang="fr-FR" altLang="it-IT" sz="1000" b="1" i="1" smtClean="0"/>
              <a:t>ARGUMENT de VENTE : </a:t>
            </a:r>
            <a:r>
              <a:rPr lang="fr-FR" altLang="it-IT" sz="1000" smtClean="0"/>
              <a:t>Les petites toupies sont optimales : </a:t>
            </a:r>
          </a:p>
          <a:p>
            <a:pPr>
              <a:buFontTx/>
              <a:buChar char="-"/>
            </a:pPr>
            <a:r>
              <a:rPr lang="fr-FR" altLang="it-IT" sz="1000" smtClean="0"/>
              <a:t> Toutes les dents travaillent à une hauteur plus homogène,</a:t>
            </a:r>
          </a:p>
          <a:p>
            <a:pPr>
              <a:buFontTx/>
              <a:buChar char="-"/>
            </a:pPr>
            <a:r>
              <a:rPr lang="fr-FR" altLang="it-IT" sz="1000" smtClean="0"/>
              <a:t> Andain égal,</a:t>
            </a:r>
          </a:p>
          <a:p>
            <a:pPr>
              <a:buFontTx/>
              <a:buChar char="-"/>
            </a:pPr>
            <a:r>
              <a:rPr lang="fr-FR" altLang="it-IT" sz="1000" smtClean="0"/>
              <a:t> Rapidité de la rotation,</a:t>
            </a:r>
          </a:p>
          <a:p>
            <a:pPr>
              <a:buFontTx/>
              <a:buChar char="-"/>
            </a:pPr>
            <a:r>
              <a:rPr lang="fr-FR" altLang="it-IT" sz="1000" smtClean="0"/>
              <a:t> Ramasse bien le foin à la jonction des deux toupies,</a:t>
            </a:r>
          </a:p>
          <a:p>
            <a:pPr>
              <a:buFontTx/>
              <a:buChar char="-"/>
            </a:pPr>
            <a:r>
              <a:rPr lang="fr-FR" altLang="it-IT" sz="1000" smtClean="0"/>
              <a:t> Bon foisonnement, car les petites toupies peuvent plus se soulever que les grandes,</a:t>
            </a:r>
          </a:p>
          <a:p>
            <a:pPr>
              <a:buFontTx/>
              <a:buChar char="-"/>
            </a:pPr>
            <a:r>
              <a:rPr lang="fr-FR" altLang="it-IT" sz="1000" smtClean="0"/>
              <a:t> Meilleur suivi des irrégularités du terrain, dans le sens de la largeur,</a:t>
            </a:r>
          </a:p>
          <a:p>
            <a:pPr>
              <a:buFontTx/>
              <a:buChar char="-"/>
            </a:pPr>
            <a:r>
              <a:rPr lang="fr-FR" altLang="it-IT" sz="1000" smtClean="0"/>
              <a:t> Moins consommatrices en énergie face à un gros andain.</a:t>
            </a:r>
          </a:p>
          <a:p>
            <a:endParaRPr lang="fr-FR" altLang="it-IT" sz="1000" smtClean="0"/>
          </a:p>
        </p:txBody>
      </p:sp>
    </p:spTree>
    <p:extLst>
      <p:ext uri="{BB962C8B-B14F-4D97-AF65-F5344CB8AC3E}">
        <p14:creationId xmlns:p14="http://schemas.microsoft.com/office/powerpoint/2010/main" val="22570480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03288" eaLnBrk="0" hangingPunct="0">
              <a:spcBef>
                <a:spcPct val="20000"/>
              </a:spcBef>
              <a:defRPr sz="2000">
                <a:solidFill>
                  <a:schemeClr val="tx1"/>
                </a:solidFill>
                <a:latin typeface="Arial" panose="020B0604020202020204" pitchFamily="34" charset="0"/>
              </a:defRPr>
            </a:lvl1pPr>
            <a:lvl2pPr marL="742950" indent="-285750" algn="ctr" defTabSz="903288" eaLnBrk="0" hangingPunct="0">
              <a:spcBef>
                <a:spcPct val="20000"/>
              </a:spcBef>
              <a:defRPr sz="2000">
                <a:solidFill>
                  <a:schemeClr val="tx1"/>
                </a:solidFill>
                <a:latin typeface="Arial" panose="020B0604020202020204" pitchFamily="34" charset="0"/>
              </a:defRPr>
            </a:lvl2pPr>
            <a:lvl3pPr marL="1143000" indent="-228600" algn="ctr" defTabSz="903288" eaLnBrk="0" hangingPunct="0">
              <a:spcBef>
                <a:spcPct val="20000"/>
              </a:spcBef>
              <a:defRPr sz="2000">
                <a:solidFill>
                  <a:schemeClr val="tx1"/>
                </a:solidFill>
                <a:latin typeface="Arial" panose="020B0604020202020204" pitchFamily="34" charset="0"/>
              </a:defRPr>
            </a:lvl3pPr>
            <a:lvl4pPr marL="1600200" indent="-228600" algn="ctr" defTabSz="903288" eaLnBrk="0" hangingPunct="0">
              <a:spcBef>
                <a:spcPct val="20000"/>
              </a:spcBef>
              <a:defRPr sz="2000">
                <a:solidFill>
                  <a:schemeClr val="tx1"/>
                </a:solidFill>
                <a:latin typeface="Arial" panose="020B0604020202020204" pitchFamily="34" charset="0"/>
              </a:defRPr>
            </a:lvl4pPr>
            <a:lvl5pPr marL="2057400" indent="-228600" algn="ctr" defTabSz="903288" eaLnBrk="0" hangingPunct="0">
              <a:spcBef>
                <a:spcPct val="20000"/>
              </a:spcBef>
              <a:defRPr sz="2000">
                <a:solidFill>
                  <a:schemeClr val="tx1"/>
                </a:solidFill>
                <a:latin typeface="Arial" panose="020B0604020202020204" pitchFamily="34" charset="0"/>
              </a:defRPr>
            </a:lvl5pPr>
            <a:lvl6pPr marL="2514600" indent="-228600" algn="ctr" defTabSz="903288"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defTabSz="903288"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defTabSz="903288"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defTabSz="903288" eaLnBrk="0" fontAlgn="base" hangingPunct="0">
              <a:spcBef>
                <a:spcPct val="20000"/>
              </a:spcBef>
              <a:spcAft>
                <a:spcPct val="0"/>
              </a:spcAft>
              <a:defRPr sz="2000">
                <a:solidFill>
                  <a:schemeClr val="tx1"/>
                </a:solidFill>
                <a:latin typeface="Arial" panose="020B0604020202020204" pitchFamily="34" charset="0"/>
              </a:defRPr>
            </a:lvl9pPr>
          </a:lstStyle>
          <a:p>
            <a:pPr algn="r" eaLnBrk="1" hangingPunct="1">
              <a:spcBef>
                <a:spcPct val="0"/>
              </a:spcBef>
            </a:pPr>
            <a:fld id="{CE182311-9246-4758-A408-DDEB577AEDCC}" type="slidenum">
              <a:rPr lang="fr-FR" altLang="it-IT" sz="1200">
                <a:latin typeface="Times New Roman" panose="02020603050405020304" pitchFamily="18" charset="0"/>
              </a:rPr>
              <a:pPr algn="r" eaLnBrk="1" hangingPunct="1">
                <a:spcBef>
                  <a:spcPct val="0"/>
                </a:spcBef>
              </a:pPr>
              <a:t>139</a:t>
            </a:fld>
            <a:endParaRPr lang="fr-FR" altLang="it-IT" sz="1200">
              <a:latin typeface="Times New Roman" panose="02020603050405020304"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3260946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79AB08-2606-4750-836A-A895DBD092F6}" type="slidenum">
              <a:rPr lang="fr-FR" altLang="it-IT" smtClean="0">
                <a:latin typeface="Times New Roman" panose="02020603050405020304" pitchFamily="18" charset="0"/>
              </a:rPr>
              <a:pPr>
                <a:spcBef>
                  <a:spcPct val="0"/>
                </a:spcBef>
              </a:pPr>
              <a:t>145</a:t>
            </a:fld>
            <a:endParaRPr lang="fr-FR" altLang="it-IT" smtClean="0">
              <a:latin typeface="Times New Roman" panose="02020603050405020304" pitchFamily="18" charset="0"/>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it-IT" smtClean="0"/>
          </a:p>
        </p:txBody>
      </p:sp>
    </p:spTree>
    <p:extLst>
      <p:ext uri="{BB962C8B-B14F-4D97-AF65-F5344CB8AC3E}">
        <p14:creationId xmlns:p14="http://schemas.microsoft.com/office/powerpoint/2010/main" val="17345901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3F89E6-6842-45D6-AF08-BD99A0B1C5C2}" type="slidenum">
              <a:rPr lang="fr-FR" altLang="it-IT" smtClean="0">
                <a:latin typeface="Times New Roman" panose="02020603050405020304" pitchFamily="18" charset="0"/>
              </a:rPr>
              <a:pPr>
                <a:spcBef>
                  <a:spcPct val="0"/>
                </a:spcBef>
              </a:pPr>
              <a:t>147</a:t>
            </a:fld>
            <a:endParaRPr lang="fr-FR" altLang="it-IT" smtClean="0">
              <a:latin typeface="Times New Roman" panose="02020603050405020304" pitchFamily="18" charset="0"/>
            </a:endParaRPr>
          </a:p>
        </p:txBody>
      </p:sp>
      <p:sp>
        <p:nvSpPr>
          <p:cNvPr id="164867" name="Rectangle 2"/>
          <p:cNvSpPr>
            <a:spLocks noGrp="1" noRot="1" noChangeAspect="1" noChangeArrowheads="1" noTextEdit="1"/>
          </p:cNvSpPr>
          <p:nvPr>
            <p:ph type="sldImg"/>
          </p:nvPr>
        </p:nvSpPr>
        <p:spPr bwMode="auto">
          <a:xfrm>
            <a:off x="877888" y="739775"/>
            <a:ext cx="4910137" cy="368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fr-FR" altLang="it-IT" sz="1000" smtClean="0"/>
              <a:t>Un bon andainage c’est : </a:t>
            </a:r>
          </a:p>
          <a:p>
            <a:pPr>
              <a:lnSpc>
                <a:spcPct val="80000"/>
              </a:lnSpc>
              <a:buFontTx/>
              <a:buChar char="•"/>
            </a:pPr>
            <a:r>
              <a:rPr lang="fr-FR" altLang="it-IT" sz="1000" smtClean="0"/>
              <a:t> Un suivi du sol pour moins de pertes de fourrage sur la parcelle, pour une parcelle propre.</a:t>
            </a:r>
          </a:p>
          <a:p>
            <a:pPr>
              <a:lnSpc>
                <a:spcPct val="80000"/>
              </a:lnSpc>
              <a:buFontTx/>
              <a:buChar char="•"/>
            </a:pPr>
            <a:r>
              <a:rPr lang="fr-FR" altLang="it-IT" sz="1000" smtClean="0"/>
              <a:t> Pas de « grattage » de la prairie, qui abimera les espèces fourragères et perturbera la repousse.</a:t>
            </a:r>
          </a:p>
          <a:p>
            <a:pPr>
              <a:lnSpc>
                <a:spcPct val="80000"/>
              </a:lnSpc>
              <a:buFontTx/>
              <a:buChar char="•"/>
            </a:pPr>
            <a:r>
              <a:rPr lang="fr-FR" altLang="it-IT" sz="1000" smtClean="0"/>
              <a:t> La préservation du feuillage, pour éviter les brisures.</a:t>
            </a:r>
          </a:p>
          <a:p>
            <a:pPr>
              <a:lnSpc>
                <a:spcPct val="80000"/>
              </a:lnSpc>
              <a:buFontTx/>
              <a:buChar char="•"/>
            </a:pPr>
            <a:r>
              <a:rPr lang="fr-FR" altLang="it-IT" sz="1000" smtClean="0"/>
              <a:t> Pas de terre dans l’ensilage ni dans l’enrubannage, du fait du risque de butyriques. </a:t>
            </a:r>
          </a:p>
          <a:p>
            <a:pPr>
              <a:lnSpc>
                <a:spcPct val="80000"/>
              </a:lnSpc>
              <a:buFontTx/>
              <a:buChar char="•"/>
            </a:pPr>
            <a:r>
              <a:rPr lang="fr-FR" altLang="it-IT" sz="1000" smtClean="0"/>
              <a:t> Pas de terre dans le foin pour éviter la poussière (néfaste aux poumons des animaux).</a:t>
            </a:r>
          </a:p>
          <a:p>
            <a:pPr>
              <a:lnSpc>
                <a:spcPct val="80000"/>
              </a:lnSpc>
              <a:buFontTx/>
              <a:buChar char="•"/>
            </a:pPr>
            <a:r>
              <a:rPr lang="fr-FR" altLang="it-IT" sz="1000" smtClean="0"/>
              <a:t> Une régularité des andains, qui permet de récolter des balles régulières, et qui éviteront les risques de perforation dans le cas de l’enrubannage.</a:t>
            </a:r>
          </a:p>
          <a:p>
            <a:pPr>
              <a:lnSpc>
                <a:spcPct val="80000"/>
              </a:lnSpc>
            </a:pPr>
            <a:endParaRPr lang="fr-FR" altLang="it-IT" sz="1000" b="1" smtClean="0">
              <a:sym typeface="Wingdings" panose="05000000000000000000" pitchFamily="2" charset="2"/>
            </a:endParaRPr>
          </a:p>
          <a:p>
            <a:pPr>
              <a:lnSpc>
                <a:spcPct val="80000"/>
              </a:lnSpc>
            </a:pPr>
            <a:r>
              <a:rPr lang="fr-FR" altLang="it-IT" sz="1000" b="1" smtClean="0">
                <a:sym typeface="Wingdings" panose="05000000000000000000" pitchFamily="2" charset="2"/>
              </a:rPr>
              <a:t> </a:t>
            </a:r>
            <a:r>
              <a:rPr lang="fr-FR" altLang="it-IT" sz="1000" b="1" i="1" smtClean="0"/>
              <a:t>ARGUMENT de VENTE : </a:t>
            </a:r>
            <a:r>
              <a:rPr lang="fr-FR" altLang="it-IT" sz="1000" smtClean="0"/>
              <a:t>Les avantages à mettre en avant pour nos machines :</a:t>
            </a:r>
          </a:p>
          <a:p>
            <a:pPr>
              <a:lnSpc>
                <a:spcPct val="80000"/>
              </a:lnSpc>
            </a:pPr>
            <a:endParaRPr lang="fr-FR" altLang="it-IT" sz="1000" smtClean="0"/>
          </a:p>
          <a:p>
            <a:pPr>
              <a:lnSpc>
                <a:spcPct val="80000"/>
              </a:lnSpc>
            </a:pPr>
            <a:r>
              <a:rPr lang="fr-FR" altLang="it-IT" sz="1000" b="1" i="1" smtClean="0"/>
              <a:t>Un andain structuré : </a:t>
            </a:r>
            <a:r>
              <a:rPr lang="fr-FR" altLang="it-IT" sz="1000" smtClean="0"/>
              <a:t>Même volumineux, l’andain doit rester parfaitement structuré et aéré. Sa reprise par un outil de ramassage n’en sera que plus facile. </a:t>
            </a:r>
            <a:endParaRPr lang="fr-FR" altLang="it-IT" sz="1000" i="1" smtClean="0"/>
          </a:p>
          <a:p>
            <a:pPr>
              <a:lnSpc>
                <a:spcPct val="80000"/>
              </a:lnSpc>
            </a:pPr>
            <a:r>
              <a:rPr lang="fr-FR" altLang="it-IT" sz="1000" i="1" smtClean="0"/>
              <a:t>Atout KUHN : </a:t>
            </a:r>
            <a:r>
              <a:rPr lang="fr-FR" altLang="it-IT" sz="1000" smtClean="0"/>
              <a:t>bras de fourches, contre-coudés pour la régularité de la forme de l’andain</a:t>
            </a:r>
          </a:p>
          <a:p>
            <a:pPr>
              <a:lnSpc>
                <a:spcPct val="80000"/>
              </a:lnSpc>
            </a:pPr>
            <a:r>
              <a:rPr lang="fr-FR" altLang="it-IT" sz="1000" smtClean="0"/>
              <a:t>qui assurent une trajectoire « dégageante » de la fourche par dessus l’andain.</a:t>
            </a:r>
          </a:p>
          <a:p>
            <a:pPr>
              <a:lnSpc>
                <a:spcPct val="80000"/>
              </a:lnSpc>
            </a:pPr>
            <a:endParaRPr lang="fr-FR" altLang="it-IT" sz="1000" b="1" i="1" smtClean="0"/>
          </a:p>
          <a:p>
            <a:pPr>
              <a:lnSpc>
                <a:spcPct val="80000"/>
              </a:lnSpc>
            </a:pPr>
            <a:r>
              <a:rPr lang="fr-FR" altLang="it-IT" sz="1000" b="1" i="1" smtClean="0"/>
              <a:t>Ne ramasser que l’herbe : </a:t>
            </a:r>
            <a:r>
              <a:rPr lang="fr-FR" altLang="it-IT" sz="1000" smtClean="0"/>
              <a:t>Les fourches ne doivent qu’effleurer le sol, sans le gratter. Il en résulte une préservation du tapis végétal.</a:t>
            </a:r>
            <a:endParaRPr lang="fr-FR" altLang="it-IT" sz="1000" i="1" smtClean="0"/>
          </a:p>
          <a:p>
            <a:pPr>
              <a:lnSpc>
                <a:spcPct val="80000"/>
              </a:lnSpc>
            </a:pPr>
            <a:r>
              <a:rPr lang="fr-FR" altLang="it-IT" sz="1000" i="1" smtClean="0"/>
              <a:t>Atout KUHN : </a:t>
            </a:r>
            <a:r>
              <a:rPr lang="fr-FR" altLang="it-IT" sz="1000" smtClean="0"/>
              <a:t>La voie large et des roues implantées au plus près des fourches dans leur zone active, contribuent à un râtelage d’une très grande propreté</a:t>
            </a:r>
            <a:r>
              <a:rPr lang="fr-FR" altLang="it-IT" sz="1000" i="1" smtClean="0"/>
              <a:t>.</a:t>
            </a:r>
          </a:p>
          <a:p>
            <a:pPr>
              <a:lnSpc>
                <a:spcPct val="80000"/>
              </a:lnSpc>
            </a:pPr>
            <a:endParaRPr lang="fr-FR" altLang="it-IT" sz="1000" b="1" i="1" smtClean="0"/>
          </a:p>
          <a:p>
            <a:pPr>
              <a:lnSpc>
                <a:spcPct val="80000"/>
              </a:lnSpc>
            </a:pPr>
            <a:r>
              <a:rPr lang="fr-FR" altLang="it-IT" sz="1000" b="1" i="1" smtClean="0"/>
              <a:t>Qualité de râtelage constante : </a:t>
            </a:r>
            <a:r>
              <a:rPr lang="fr-FR" altLang="it-IT" sz="1000" i="1" smtClean="0"/>
              <a:t>Le</a:t>
            </a:r>
            <a:r>
              <a:rPr lang="fr-FR" altLang="it-IT" sz="1000" smtClean="0"/>
              <a:t> grattage du tapis végétal doit être banni, même en présence de fourrages denses et ce jusqu’au bord de l’andain, où les contraintes exercées sur les fourches sont telles qu’elles tendent à augmenter la distance qui sépare ces dernières du sol.</a:t>
            </a:r>
            <a:endParaRPr lang="fr-FR" altLang="it-IT" sz="1000" i="1" smtClean="0"/>
          </a:p>
          <a:p>
            <a:pPr>
              <a:lnSpc>
                <a:spcPct val="80000"/>
              </a:lnSpc>
            </a:pPr>
            <a:r>
              <a:rPr lang="fr-FR" altLang="it-IT" sz="1000" i="1" smtClean="0"/>
              <a:t>Atout KUHN : </a:t>
            </a:r>
            <a:r>
              <a:rPr lang="fr-FR" altLang="it-IT" sz="1000" smtClean="0"/>
              <a:t>Tous les Giro-Andaineurs avec attelage pivotant comportent des roues individuellement réglables en hauteur par poignées.</a:t>
            </a:r>
          </a:p>
          <a:p>
            <a:pPr>
              <a:lnSpc>
                <a:spcPct val="80000"/>
              </a:lnSpc>
              <a:buFontTx/>
              <a:buChar char="•"/>
            </a:pPr>
            <a:endParaRPr lang="fr-FR" altLang="it-IT" sz="1000" smtClean="0"/>
          </a:p>
        </p:txBody>
      </p:sp>
    </p:spTree>
    <p:extLst>
      <p:ext uri="{BB962C8B-B14F-4D97-AF65-F5344CB8AC3E}">
        <p14:creationId xmlns:p14="http://schemas.microsoft.com/office/powerpoint/2010/main" val="38586912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3F89E6-6842-45D6-AF08-BD99A0B1C5C2}" type="slidenum">
              <a:rPr lang="fr-FR" altLang="it-IT" smtClean="0">
                <a:latin typeface="Times New Roman" panose="02020603050405020304" pitchFamily="18" charset="0"/>
              </a:rPr>
              <a:pPr>
                <a:spcBef>
                  <a:spcPct val="0"/>
                </a:spcBef>
              </a:pPr>
              <a:t>148</a:t>
            </a:fld>
            <a:endParaRPr lang="fr-FR" altLang="it-IT" smtClean="0">
              <a:latin typeface="Times New Roman" panose="02020603050405020304" pitchFamily="18" charset="0"/>
            </a:endParaRPr>
          </a:p>
        </p:txBody>
      </p:sp>
      <p:sp>
        <p:nvSpPr>
          <p:cNvPr id="164867" name="Rectangle 2"/>
          <p:cNvSpPr>
            <a:spLocks noGrp="1" noRot="1" noChangeAspect="1" noChangeArrowheads="1" noTextEdit="1"/>
          </p:cNvSpPr>
          <p:nvPr>
            <p:ph type="sldImg"/>
          </p:nvPr>
        </p:nvSpPr>
        <p:spPr bwMode="auto">
          <a:xfrm>
            <a:off x="877888" y="739775"/>
            <a:ext cx="4910137" cy="3683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fr-FR" altLang="it-IT" sz="1000" smtClean="0"/>
              <a:t>Un bon andainage c’est : </a:t>
            </a:r>
          </a:p>
          <a:p>
            <a:pPr>
              <a:lnSpc>
                <a:spcPct val="80000"/>
              </a:lnSpc>
              <a:buFontTx/>
              <a:buChar char="•"/>
            </a:pPr>
            <a:r>
              <a:rPr lang="fr-FR" altLang="it-IT" sz="1000" smtClean="0"/>
              <a:t> Un suivi du sol pour moins de pertes de fourrage sur la parcelle, pour une parcelle propre.</a:t>
            </a:r>
          </a:p>
          <a:p>
            <a:pPr>
              <a:lnSpc>
                <a:spcPct val="80000"/>
              </a:lnSpc>
              <a:buFontTx/>
              <a:buChar char="•"/>
            </a:pPr>
            <a:r>
              <a:rPr lang="fr-FR" altLang="it-IT" sz="1000" smtClean="0"/>
              <a:t> Pas de « grattage » de la prairie, qui abimera les espèces fourragères et perturbera la repousse.</a:t>
            </a:r>
          </a:p>
          <a:p>
            <a:pPr>
              <a:lnSpc>
                <a:spcPct val="80000"/>
              </a:lnSpc>
              <a:buFontTx/>
              <a:buChar char="•"/>
            </a:pPr>
            <a:r>
              <a:rPr lang="fr-FR" altLang="it-IT" sz="1000" smtClean="0"/>
              <a:t> La préservation du feuillage, pour éviter les brisures.</a:t>
            </a:r>
          </a:p>
          <a:p>
            <a:pPr>
              <a:lnSpc>
                <a:spcPct val="80000"/>
              </a:lnSpc>
              <a:buFontTx/>
              <a:buChar char="•"/>
            </a:pPr>
            <a:r>
              <a:rPr lang="fr-FR" altLang="it-IT" sz="1000" smtClean="0"/>
              <a:t> Pas de terre dans l’ensilage ni dans l’enrubannage, du fait du risque de butyriques. </a:t>
            </a:r>
          </a:p>
          <a:p>
            <a:pPr>
              <a:lnSpc>
                <a:spcPct val="80000"/>
              </a:lnSpc>
              <a:buFontTx/>
              <a:buChar char="•"/>
            </a:pPr>
            <a:r>
              <a:rPr lang="fr-FR" altLang="it-IT" sz="1000" smtClean="0"/>
              <a:t> Pas de terre dans le foin pour éviter la poussière (néfaste aux poumons des animaux).</a:t>
            </a:r>
          </a:p>
          <a:p>
            <a:pPr>
              <a:lnSpc>
                <a:spcPct val="80000"/>
              </a:lnSpc>
              <a:buFontTx/>
              <a:buChar char="•"/>
            </a:pPr>
            <a:r>
              <a:rPr lang="fr-FR" altLang="it-IT" sz="1000" smtClean="0"/>
              <a:t> Une régularité des andains, qui permet de récolter des balles régulières, et qui éviteront les risques de perforation dans le cas de l’enrubannage.</a:t>
            </a:r>
          </a:p>
          <a:p>
            <a:pPr>
              <a:lnSpc>
                <a:spcPct val="80000"/>
              </a:lnSpc>
            </a:pPr>
            <a:endParaRPr lang="fr-FR" altLang="it-IT" sz="1000" b="1" smtClean="0">
              <a:sym typeface="Wingdings" panose="05000000000000000000" pitchFamily="2" charset="2"/>
            </a:endParaRPr>
          </a:p>
          <a:p>
            <a:pPr>
              <a:lnSpc>
                <a:spcPct val="80000"/>
              </a:lnSpc>
            </a:pPr>
            <a:r>
              <a:rPr lang="fr-FR" altLang="it-IT" sz="1000" b="1" smtClean="0">
                <a:sym typeface="Wingdings" panose="05000000000000000000" pitchFamily="2" charset="2"/>
              </a:rPr>
              <a:t> </a:t>
            </a:r>
            <a:r>
              <a:rPr lang="fr-FR" altLang="it-IT" sz="1000" b="1" i="1" smtClean="0"/>
              <a:t>ARGUMENT de VENTE : </a:t>
            </a:r>
            <a:r>
              <a:rPr lang="fr-FR" altLang="it-IT" sz="1000" smtClean="0"/>
              <a:t>Les avantages à mettre en avant pour nos machines :</a:t>
            </a:r>
          </a:p>
          <a:p>
            <a:pPr>
              <a:lnSpc>
                <a:spcPct val="80000"/>
              </a:lnSpc>
            </a:pPr>
            <a:endParaRPr lang="fr-FR" altLang="it-IT" sz="1000" smtClean="0"/>
          </a:p>
          <a:p>
            <a:pPr>
              <a:lnSpc>
                <a:spcPct val="80000"/>
              </a:lnSpc>
            </a:pPr>
            <a:r>
              <a:rPr lang="fr-FR" altLang="it-IT" sz="1000" b="1" i="1" smtClean="0"/>
              <a:t>Un andain structuré : </a:t>
            </a:r>
            <a:r>
              <a:rPr lang="fr-FR" altLang="it-IT" sz="1000" smtClean="0"/>
              <a:t>Même volumineux, l’andain doit rester parfaitement structuré et aéré. Sa reprise par un outil de ramassage n’en sera que plus facile. </a:t>
            </a:r>
            <a:endParaRPr lang="fr-FR" altLang="it-IT" sz="1000" i="1" smtClean="0"/>
          </a:p>
          <a:p>
            <a:pPr>
              <a:lnSpc>
                <a:spcPct val="80000"/>
              </a:lnSpc>
            </a:pPr>
            <a:r>
              <a:rPr lang="fr-FR" altLang="it-IT" sz="1000" i="1" smtClean="0"/>
              <a:t>Atout KUHN : </a:t>
            </a:r>
            <a:r>
              <a:rPr lang="fr-FR" altLang="it-IT" sz="1000" smtClean="0"/>
              <a:t>bras de fourches, contre-coudés pour la régularité de la forme de l’andain</a:t>
            </a:r>
          </a:p>
          <a:p>
            <a:pPr>
              <a:lnSpc>
                <a:spcPct val="80000"/>
              </a:lnSpc>
            </a:pPr>
            <a:r>
              <a:rPr lang="fr-FR" altLang="it-IT" sz="1000" smtClean="0"/>
              <a:t>qui assurent une trajectoire « dégageante » de la fourche par dessus l’andain.</a:t>
            </a:r>
          </a:p>
          <a:p>
            <a:pPr>
              <a:lnSpc>
                <a:spcPct val="80000"/>
              </a:lnSpc>
            </a:pPr>
            <a:endParaRPr lang="fr-FR" altLang="it-IT" sz="1000" b="1" i="1" smtClean="0"/>
          </a:p>
          <a:p>
            <a:pPr>
              <a:lnSpc>
                <a:spcPct val="80000"/>
              </a:lnSpc>
            </a:pPr>
            <a:r>
              <a:rPr lang="fr-FR" altLang="it-IT" sz="1000" b="1" i="1" smtClean="0"/>
              <a:t>Ne ramasser que l’herbe : </a:t>
            </a:r>
            <a:r>
              <a:rPr lang="fr-FR" altLang="it-IT" sz="1000" smtClean="0"/>
              <a:t>Les fourches ne doivent qu’effleurer le sol, sans le gratter. Il en résulte une préservation du tapis végétal.</a:t>
            </a:r>
            <a:endParaRPr lang="fr-FR" altLang="it-IT" sz="1000" i="1" smtClean="0"/>
          </a:p>
          <a:p>
            <a:pPr>
              <a:lnSpc>
                <a:spcPct val="80000"/>
              </a:lnSpc>
            </a:pPr>
            <a:r>
              <a:rPr lang="fr-FR" altLang="it-IT" sz="1000" i="1" smtClean="0"/>
              <a:t>Atout KUHN : </a:t>
            </a:r>
            <a:r>
              <a:rPr lang="fr-FR" altLang="it-IT" sz="1000" smtClean="0"/>
              <a:t>La voie large et des roues implantées au plus près des fourches dans leur zone active, contribuent à un râtelage d’une très grande propreté</a:t>
            </a:r>
            <a:r>
              <a:rPr lang="fr-FR" altLang="it-IT" sz="1000" i="1" smtClean="0"/>
              <a:t>.</a:t>
            </a:r>
          </a:p>
          <a:p>
            <a:pPr>
              <a:lnSpc>
                <a:spcPct val="80000"/>
              </a:lnSpc>
            </a:pPr>
            <a:endParaRPr lang="fr-FR" altLang="it-IT" sz="1000" b="1" i="1" smtClean="0"/>
          </a:p>
          <a:p>
            <a:pPr>
              <a:lnSpc>
                <a:spcPct val="80000"/>
              </a:lnSpc>
            </a:pPr>
            <a:r>
              <a:rPr lang="fr-FR" altLang="it-IT" sz="1000" b="1" i="1" smtClean="0"/>
              <a:t>Qualité de râtelage constante : </a:t>
            </a:r>
            <a:r>
              <a:rPr lang="fr-FR" altLang="it-IT" sz="1000" i="1" smtClean="0"/>
              <a:t>Le</a:t>
            </a:r>
            <a:r>
              <a:rPr lang="fr-FR" altLang="it-IT" sz="1000" smtClean="0"/>
              <a:t> grattage du tapis végétal doit être banni, même en présence de fourrages denses et ce jusqu’au bord de l’andain, où les contraintes exercées sur les fourches sont telles qu’elles tendent à augmenter la distance qui sépare ces dernières du sol.</a:t>
            </a:r>
            <a:endParaRPr lang="fr-FR" altLang="it-IT" sz="1000" i="1" smtClean="0"/>
          </a:p>
          <a:p>
            <a:pPr>
              <a:lnSpc>
                <a:spcPct val="80000"/>
              </a:lnSpc>
            </a:pPr>
            <a:r>
              <a:rPr lang="fr-FR" altLang="it-IT" sz="1000" i="1" smtClean="0"/>
              <a:t>Atout KUHN : </a:t>
            </a:r>
            <a:r>
              <a:rPr lang="fr-FR" altLang="it-IT" sz="1000" smtClean="0"/>
              <a:t>Tous les Giro-Andaineurs avec attelage pivotant comportent des roues individuellement réglables en hauteur par poignées.</a:t>
            </a:r>
          </a:p>
          <a:p>
            <a:pPr>
              <a:lnSpc>
                <a:spcPct val="80000"/>
              </a:lnSpc>
              <a:buFontTx/>
              <a:buChar char="•"/>
            </a:pPr>
            <a:endParaRPr lang="fr-FR" altLang="it-IT" sz="1000" smtClean="0"/>
          </a:p>
        </p:txBody>
      </p:sp>
    </p:spTree>
    <p:extLst>
      <p:ext uri="{BB962C8B-B14F-4D97-AF65-F5344CB8AC3E}">
        <p14:creationId xmlns:p14="http://schemas.microsoft.com/office/powerpoint/2010/main" val="15583941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03288" eaLnBrk="0" hangingPunct="0">
              <a:spcBef>
                <a:spcPct val="20000"/>
              </a:spcBef>
              <a:defRPr sz="2000">
                <a:solidFill>
                  <a:schemeClr val="tx1"/>
                </a:solidFill>
                <a:latin typeface="Arial" panose="020B0604020202020204" pitchFamily="34" charset="0"/>
              </a:defRPr>
            </a:lvl1pPr>
            <a:lvl2pPr marL="742950" indent="-285750" algn="ctr" defTabSz="903288" eaLnBrk="0" hangingPunct="0">
              <a:spcBef>
                <a:spcPct val="20000"/>
              </a:spcBef>
              <a:defRPr sz="2000">
                <a:solidFill>
                  <a:schemeClr val="tx1"/>
                </a:solidFill>
                <a:latin typeface="Arial" panose="020B0604020202020204" pitchFamily="34" charset="0"/>
              </a:defRPr>
            </a:lvl2pPr>
            <a:lvl3pPr marL="1143000" indent="-228600" algn="ctr" defTabSz="903288" eaLnBrk="0" hangingPunct="0">
              <a:spcBef>
                <a:spcPct val="20000"/>
              </a:spcBef>
              <a:defRPr sz="2000">
                <a:solidFill>
                  <a:schemeClr val="tx1"/>
                </a:solidFill>
                <a:latin typeface="Arial" panose="020B0604020202020204" pitchFamily="34" charset="0"/>
              </a:defRPr>
            </a:lvl3pPr>
            <a:lvl4pPr marL="1600200" indent="-228600" algn="ctr" defTabSz="903288" eaLnBrk="0" hangingPunct="0">
              <a:spcBef>
                <a:spcPct val="20000"/>
              </a:spcBef>
              <a:defRPr sz="2000">
                <a:solidFill>
                  <a:schemeClr val="tx1"/>
                </a:solidFill>
                <a:latin typeface="Arial" panose="020B0604020202020204" pitchFamily="34" charset="0"/>
              </a:defRPr>
            </a:lvl4pPr>
            <a:lvl5pPr marL="2057400" indent="-228600" algn="ctr" defTabSz="903288" eaLnBrk="0" hangingPunct="0">
              <a:spcBef>
                <a:spcPct val="20000"/>
              </a:spcBef>
              <a:defRPr sz="2000">
                <a:solidFill>
                  <a:schemeClr val="tx1"/>
                </a:solidFill>
                <a:latin typeface="Arial" panose="020B0604020202020204" pitchFamily="34" charset="0"/>
              </a:defRPr>
            </a:lvl5pPr>
            <a:lvl6pPr marL="2514600" indent="-228600" algn="ctr" defTabSz="903288"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defTabSz="903288"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defTabSz="903288"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defTabSz="903288" eaLnBrk="0" fontAlgn="base" hangingPunct="0">
              <a:spcBef>
                <a:spcPct val="20000"/>
              </a:spcBef>
              <a:spcAft>
                <a:spcPct val="0"/>
              </a:spcAft>
              <a:defRPr sz="2000">
                <a:solidFill>
                  <a:schemeClr val="tx1"/>
                </a:solidFill>
                <a:latin typeface="Arial" panose="020B0604020202020204" pitchFamily="34" charset="0"/>
              </a:defRPr>
            </a:lvl9pPr>
          </a:lstStyle>
          <a:p>
            <a:pPr algn="r" eaLnBrk="1" hangingPunct="1">
              <a:spcBef>
                <a:spcPct val="0"/>
              </a:spcBef>
            </a:pPr>
            <a:fld id="{60A6A8A4-F2A9-42CA-B2E4-421135D4DE45}" type="slidenum">
              <a:rPr lang="fr-FR" altLang="it-IT" sz="1200">
                <a:latin typeface="Times New Roman" panose="02020603050405020304" pitchFamily="18" charset="0"/>
              </a:rPr>
              <a:pPr algn="r" eaLnBrk="1" hangingPunct="1">
                <a:spcBef>
                  <a:spcPct val="0"/>
                </a:spcBef>
              </a:pPr>
              <a:t>149</a:t>
            </a:fld>
            <a:endParaRPr lang="fr-FR" altLang="it-IT" sz="1200">
              <a:latin typeface="Times New Roman" panose="02020603050405020304" pitchFamily="18" charset="0"/>
            </a:endParaRPr>
          </a:p>
        </p:txBody>
      </p:sp>
      <p:sp>
        <p:nvSpPr>
          <p:cNvPr id="152579" name="Rectangle 2"/>
          <p:cNvSpPr>
            <a:spLocks noGrp="1" noRot="1" noChangeAspect="1" noChangeArrowheads="1" noTextEdit="1"/>
          </p:cNvSpPr>
          <p:nvPr>
            <p:ph type="sldImg"/>
          </p:nvPr>
        </p:nvSpPr>
        <p:spPr>
          <a:xfrm>
            <a:off x="877888" y="739775"/>
            <a:ext cx="4910137" cy="3683000"/>
          </a:xfrm>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fr-FR" altLang="it-IT" sz="1000" smtClean="0"/>
              <a:t>Un bon andainage c’est : </a:t>
            </a:r>
          </a:p>
          <a:p>
            <a:pPr>
              <a:lnSpc>
                <a:spcPct val="80000"/>
              </a:lnSpc>
              <a:buFontTx/>
              <a:buChar char="•"/>
            </a:pPr>
            <a:r>
              <a:rPr lang="fr-FR" altLang="it-IT" sz="1000" smtClean="0"/>
              <a:t> Un suivi du sol pour moins de pertes de fourrage sur la parcelle, pour une parcelle propre.</a:t>
            </a:r>
          </a:p>
          <a:p>
            <a:pPr>
              <a:lnSpc>
                <a:spcPct val="80000"/>
              </a:lnSpc>
              <a:buFontTx/>
              <a:buChar char="•"/>
            </a:pPr>
            <a:r>
              <a:rPr lang="fr-FR" altLang="it-IT" sz="1000" smtClean="0"/>
              <a:t> Pas de « grattage » de la prairie, qui abimera les espèces fourragères et perturbera la repousse.</a:t>
            </a:r>
          </a:p>
          <a:p>
            <a:pPr>
              <a:lnSpc>
                <a:spcPct val="80000"/>
              </a:lnSpc>
              <a:buFontTx/>
              <a:buChar char="•"/>
            </a:pPr>
            <a:r>
              <a:rPr lang="fr-FR" altLang="it-IT" sz="1000" smtClean="0"/>
              <a:t> La préservation du feuillage, pour éviter les brisures.</a:t>
            </a:r>
          </a:p>
          <a:p>
            <a:pPr>
              <a:lnSpc>
                <a:spcPct val="80000"/>
              </a:lnSpc>
              <a:buFontTx/>
              <a:buChar char="•"/>
            </a:pPr>
            <a:r>
              <a:rPr lang="fr-FR" altLang="it-IT" sz="1000" smtClean="0"/>
              <a:t> Pas de terre dans l’ensilage ni dans l’enrubannage, du fait du risque de butyriques. </a:t>
            </a:r>
          </a:p>
          <a:p>
            <a:pPr>
              <a:lnSpc>
                <a:spcPct val="80000"/>
              </a:lnSpc>
              <a:buFontTx/>
              <a:buChar char="•"/>
            </a:pPr>
            <a:r>
              <a:rPr lang="fr-FR" altLang="it-IT" sz="1000" smtClean="0"/>
              <a:t> Pas de terre dans le foin pour éviter la poussière (néfaste aux poumons des animaux).</a:t>
            </a:r>
          </a:p>
          <a:p>
            <a:pPr>
              <a:lnSpc>
                <a:spcPct val="80000"/>
              </a:lnSpc>
              <a:buFontTx/>
              <a:buChar char="•"/>
            </a:pPr>
            <a:r>
              <a:rPr lang="fr-FR" altLang="it-IT" sz="1000" smtClean="0"/>
              <a:t> Une régularité des andains, qui permet de récolter des balles régulières, et qui éviteront les risques de perforation dans le cas de l’enrubannage.</a:t>
            </a:r>
          </a:p>
          <a:p>
            <a:pPr>
              <a:lnSpc>
                <a:spcPct val="80000"/>
              </a:lnSpc>
            </a:pPr>
            <a:endParaRPr lang="fr-FR" altLang="it-IT" sz="1000" b="1" smtClean="0">
              <a:sym typeface="Wingdings" panose="05000000000000000000" pitchFamily="2" charset="2"/>
            </a:endParaRPr>
          </a:p>
          <a:p>
            <a:pPr>
              <a:lnSpc>
                <a:spcPct val="80000"/>
              </a:lnSpc>
            </a:pPr>
            <a:r>
              <a:rPr lang="fr-FR" altLang="it-IT" sz="1000" b="1" smtClean="0">
                <a:sym typeface="Wingdings" panose="05000000000000000000" pitchFamily="2" charset="2"/>
              </a:rPr>
              <a:t> </a:t>
            </a:r>
            <a:r>
              <a:rPr lang="fr-FR" altLang="it-IT" sz="1000" b="1" i="1" smtClean="0"/>
              <a:t>ARGUMENT de VENTE : </a:t>
            </a:r>
            <a:r>
              <a:rPr lang="fr-FR" altLang="it-IT" sz="1000" smtClean="0"/>
              <a:t>Les avantages à mettre en avant pour nos machines :</a:t>
            </a:r>
          </a:p>
          <a:p>
            <a:pPr>
              <a:lnSpc>
                <a:spcPct val="80000"/>
              </a:lnSpc>
            </a:pPr>
            <a:endParaRPr lang="fr-FR" altLang="it-IT" sz="1000" smtClean="0"/>
          </a:p>
          <a:p>
            <a:pPr>
              <a:lnSpc>
                <a:spcPct val="80000"/>
              </a:lnSpc>
            </a:pPr>
            <a:r>
              <a:rPr lang="fr-FR" altLang="it-IT" sz="1000" b="1" i="1" smtClean="0"/>
              <a:t>Un andain structuré : </a:t>
            </a:r>
            <a:r>
              <a:rPr lang="fr-FR" altLang="it-IT" sz="1000" smtClean="0"/>
              <a:t>Même volumineux, l’andain doit rester parfaitement structuré et aéré. Sa reprise par un outil de ramassage n’en sera que plus facile. </a:t>
            </a:r>
            <a:endParaRPr lang="fr-FR" altLang="it-IT" sz="1000" i="1" smtClean="0"/>
          </a:p>
          <a:p>
            <a:pPr>
              <a:lnSpc>
                <a:spcPct val="80000"/>
              </a:lnSpc>
            </a:pPr>
            <a:r>
              <a:rPr lang="fr-FR" altLang="it-IT" sz="1000" i="1" smtClean="0"/>
              <a:t>Atout KUHN : </a:t>
            </a:r>
            <a:r>
              <a:rPr lang="fr-FR" altLang="it-IT" sz="1000" smtClean="0"/>
              <a:t>bras de fourches, contre-coudés pour la régularité de la forme de l’andain</a:t>
            </a:r>
          </a:p>
          <a:p>
            <a:pPr>
              <a:lnSpc>
                <a:spcPct val="80000"/>
              </a:lnSpc>
            </a:pPr>
            <a:r>
              <a:rPr lang="fr-FR" altLang="it-IT" sz="1000" smtClean="0"/>
              <a:t>qui assurent une trajectoire « dégageante » de la fourche par dessus l’andain.</a:t>
            </a:r>
          </a:p>
          <a:p>
            <a:pPr>
              <a:lnSpc>
                <a:spcPct val="80000"/>
              </a:lnSpc>
            </a:pPr>
            <a:endParaRPr lang="fr-FR" altLang="it-IT" sz="1000" b="1" i="1" smtClean="0"/>
          </a:p>
          <a:p>
            <a:pPr>
              <a:lnSpc>
                <a:spcPct val="80000"/>
              </a:lnSpc>
            </a:pPr>
            <a:r>
              <a:rPr lang="fr-FR" altLang="it-IT" sz="1000" b="1" i="1" smtClean="0"/>
              <a:t>Ne ramasser que l’herbe : </a:t>
            </a:r>
            <a:r>
              <a:rPr lang="fr-FR" altLang="it-IT" sz="1000" smtClean="0"/>
              <a:t>Les fourches ne doivent qu’effleurer le sol, sans le gratter. Il en résulte une préservation du tapis végétal.</a:t>
            </a:r>
            <a:endParaRPr lang="fr-FR" altLang="it-IT" sz="1000" i="1" smtClean="0"/>
          </a:p>
          <a:p>
            <a:pPr>
              <a:lnSpc>
                <a:spcPct val="80000"/>
              </a:lnSpc>
            </a:pPr>
            <a:r>
              <a:rPr lang="fr-FR" altLang="it-IT" sz="1000" i="1" smtClean="0"/>
              <a:t>Atout KUHN : </a:t>
            </a:r>
            <a:r>
              <a:rPr lang="fr-FR" altLang="it-IT" sz="1000" smtClean="0"/>
              <a:t>La voie large et des roues implantées au plus près des fourches dans leur zone active, contribuent à un râtelage d’une très grande propreté</a:t>
            </a:r>
            <a:r>
              <a:rPr lang="fr-FR" altLang="it-IT" sz="1000" i="1" smtClean="0"/>
              <a:t>.</a:t>
            </a:r>
          </a:p>
          <a:p>
            <a:pPr>
              <a:lnSpc>
                <a:spcPct val="80000"/>
              </a:lnSpc>
            </a:pPr>
            <a:endParaRPr lang="fr-FR" altLang="it-IT" sz="1000" b="1" i="1" smtClean="0"/>
          </a:p>
          <a:p>
            <a:pPr>
              <a:lnSpc>
                <a:spcPct val="80000"/>
              </a:lnSpc>
            </a:pPr>
            <a:r>
              <a:rPr lang="fr-FR" altLang="it-IT" sz="1000" b="1" i="1" smtClean="0"/>
              <a:t>Qualité de râtelage constante : </a:t>
            </a:r>
            <a:r>
              <a:rPr lang="fr-FR" altLang="it-IT" sz="1000" i="1" smtClean="0"/>
              <a:t>Le</a:t>
            </a:r>
            <a:r>
              <a:rPr lang="fr-FR" altLang="it-IT" sz="1000" smtClean="0"/>
              <a:t> grattage du tapis végétal doit être banni, même en présence de fourrages denses et ce jusqu’au bord de l’andain, où les contraintes exercées sur les fourches sont telles qu’elles tendent à augmenter la distance qui sépare ces dernières du sol.</a:t>
            </a:r>
            <a:endParaRPr lang="fr-FR" altLang="it-IT" sz="1000" i="1" smtClean="0"/>
          </a:p>
          <a:p>
            <a:pPr>
              <a:lnSpc>
                <a:spcPct val="80000"/>
              </a:lnSpc>
            </a:pPr>
            <a:r>
              <a:rPr lang="fr-FR" altLang="it-IT" sz="1000" i="1" smtClean="0"/>
              <a:t>Atout KUHN : </a:t>
            </a:r>
            <a:r>
              <a:rPr lang="fr-FR" altLang="it-IT" sz="1000" smtClean="0"/>
              <a:t>Tous les Giro-Andaineurs avec attelage pivotant comportent des roues individuellement réglables en hauteur par poignées.</a:t>
            </a:r>
          </a:p>
          <a:p>
            <a:pPr>
              <a:lnSpc>
                <a:spcPct val="80000"/>
              </a:lnSpc>
              <a:buFontTx/>
              <a:buChar char="•"/>
            </a:pPr>
            <a:endParaRPr lang="fr-FR" altLang="it-IT" sz="1000" smtClean="0"/>
          </a:p>
        </p:txBody>
      </p:sp>
    </p:spTree>
    <p:extLst>
      <p:ext uri="{BB962C8B-B14F-4D97-AF65-F5344CB8AC3E}">
        <p14:creationId xmlns:p14="http://schemas.microsoft.com/office/powerpoint/2010/main" val="24218202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C5A639-D047-46D4-B744-9EA0B9C272A2}" type="slidenum">
              <a:rPr lang="fr-FR" altLang="it-IT" smtClean="0">
                <a:latin typeface="Times New Roman" panose="02020603050405020304" pitchFamily="18" charset="0"/>
              </a:rPr>
              <a:pPr>
                <a:spcBef>
                  <a:spcPct val="0"/>
                </a:spcBef>
              </a:pPr>
              <a:t>150</a:t>
            </a:fld>
            <a:endParaRPr lang="fr-FR" altLang="it-IT" smtClean="0">
              <a:latin typeface="Times New Roman" panose="02020603050405020304" pitchFamily="18" charset="0"/>
            </a:endParaRPr>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3081829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spcBef>
                <a:spcPct val="30000"/>
              </a:spcBef>
              <a:defRPr sz="1200">
                <a:solidFill>
                  <a:schemeClr val="tx1"/>
                </a:solidFill>
                <a:latin typeface="Calibri" panose="020F0502020204030204" pitchFamily="34" charset="0"/>
              </a:defRPr>
            </a:lvl1pPr>
            <a:lvl2pPr marL="742950" indent="-285750" defTabSz="944563">
              <a:spcBef>
                <a:spcPct val="30000"/>
              </a:spcBef>
              <a:defRPr sz="1200">
                <a:solidFill>
                  <a:schemeClr val="tx1"/>
                </a:solidFill>
                <a:latin typeface="Calibri" panose="020F0502020204030204" pitchFamily="34" charset="0"/>
              </a:defRPr>
            </a:lvl2pPr>
            <a:lvl3pPr marL="1143000" indent="-228600" defTabSz="944563">
              <a:spcBef>
                <a:spcPct val="30000"/>
              </a:spcBef>
              <a:defRPr sz="1200">
                <a:solidFill>
                  <a:schemeClr val="tx1"/>
                </a:solidFill>
                <a:latin typeface="Calibri" panose="020F0502020204030204" pitchFamily="34" charset="0"/>
              </a:defRPr>
            </a:lvl3pPr>
            <a:lvl4pPr marL="1600200" indent="-228600" defTabSz="944563">
              <a:spcBef>
                <a:spcPct val="30000"/>
              </a:spcBef>
              <a:defRPr sz="1200">
                <a:solidFill>
                  <a:schemeClr val="tx1"/>
                </a:solidFill>
                <a:latin typeface="Calibri" panose="020F0502020204030204" pitchFamily="34" charset="0"/>
              </a:defRPr>
            </a:lvl4pPr>
            <a:lvl5pPr marL="2057400" indent="-228600" defTabSz="944563">
              <a:spcBef>
                <a:spcPct val="30000"/>
              </a:spcBef>
              <a:defRPr sz="1200">
                <a:solidFill>
                  <a:schemeClr val="tx1"/>
                </a:solidFill>
                <a:latin typeface="Calibri" panose="020F0502020204030204" pitchFamily="34" charset="0"/>
              </a:defRPr>
            </a:lvl5pPr>
            <a:lvl6pPr marL="2514600" indent="-228600" defTabSz="9445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45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45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45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A7E0A8-19FB-4015-907B-F0A3068FF11C}" type="slidenum">
              <a:rPr lang="fr-FR" altLang="it-IT" sz="1400" smtClean="0">
                <a:latin typeface="Arial" panose="020B0604020202020204" pitchFamily="34" charset="0"/>
              </a:rPr>
              <a:pPr>
                <a:spcBef>
                  <a:spcPct val="0"/>
                </a:spcBef>
              </a:pPr>
              <a:t>10</a:t>
            </a:fld>
            <a:endParaRPr lang="fr-FR" altLang="it-IT" sz="1400" smtClean="0">
              <a:latin typeface="Arial" panose="020B0604020202020204" pitchFamily="34"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smtClean="0"/>
          </a:p>
        </p:txBody>
      </p:sp>
    </p:spTree>
    <p:extLst>
      <p:ext uri="{BB962C8B-B14F-4D97-AF65-F5344CB8AC3E}">
        <p14:creationId xmlns:p14="http://schemas.microsoft.com/office/powerpoint/2010/main" val="36866763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2AE4AC-4155-4BCA-8247-F16E5DCA266E}" type="slidenum">
              <a:rPr lang="fr-FR" altLang="it-IT" smtClean="0">
                <a:latin typeface="Times New Roman" panose="02020603050405020304" pitchFamily="18" charset="0"/>
              </a:rPr>
              <a:pPr>
                <a:spcBef>
                  <a:spcPct val="0"/>
                </a:spcBef>
              </a:pPr>
              <a:t>151</a:t>
            </a:fld>
            <a:endParaRPr lang="fr-FR" altLang="it-IT" smtClean="0">
              <a:latin typeface="Times New Roman" panose="02020603050405020304" pitchFamily="18" charset="0"/>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6606278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4F5E0A-A964-48AA-8467-54D899F05C67}" type="slidenum">
              <a:rPr lang="fr-FR" altLang="it-IT" smtClean="0">
                <a:latin typeface="Times New Roman" panose="02020603050405020304" pitchFamily="18" charset="0"/>
              </a:rPr>
              <a:pPr>
                <a:spcBef>
                  <a:spcPct val="0"/>
                </a:spcBef>
              </a:pPr>
              <a:t>152</a:t>
            </a:fld>
            <a:endParaRPr lang="fr-FR" altLang="it-IT" smtClean="0">
              <a:latin typeface="Times New Roman" panose="02020603050405020304" pitchFamily="18" charset="0"/>
            </a:endParaRPr>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14436046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572BF5-CA6E-4CBA-A008-E1EF671709DA}" type="slidenum">
              <a:rPr lang="fr-FR" altLang="it-IT" smtClean="0">
                <a:latin typeface="Times New Roman" panose="02020603050405020304" pitchFamily="18" charset="0"/>
              </a:rPr>
              <a:pPr>
                <a:spcBef>
                  <a:spcPct val="0"/>
                </a:spcBef>
              </a:pPr>
              <a:t>153</a:t>
            </a:fld>
            <a:endParaRPr lang="fr-FR" altLang="it-IT" smtClean="0">
              <a:latin typeface="Times New Roman" panose="02020603050405020304" pitchFamily="18" charset="0"/>
            </a:endParaRPr>
          </a:p>
        </p:txBody>
      </p:sp>
      <p:sp>
        <p:nvSpPr>
          <p:cNvPr id="173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32812419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1007ABA7-122C-45F5-860B-2F6B627C0D76}" type="slidenum">
              <a:rPr lang="fr-FR" altLang="it-IT">
                <a:latin typeface="Times New Roman" panose="02020603050405020304" pitchFamily="18" charset="0"/>
              </a:rPr>
              <a:pPr/>
              <a:t>154</a:t>
            </a:fld>
            <a:endParaRPr lang="fr-FR" altLang="it-IT">
              <a:latin typeface="Times New Roman" panose="02020603050405020304" pitchFamily="18" charset="0"/>
            </a:endParaRPr>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extLst>
      <p:ext uri="{BB962C8B-B14F-4D97-AF65-F5344CB8AC3E}">
        <p14:creationId xmlns:p14="http://schemas.microsoft.com/office/powerpoint/2010/main" val="11110700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338AFC-77D0-4319-8D5F-27EB60918086}" type="slidenum">
              <a:rPr lang="fr-FR" altLang="it-IT" smtClean="0">
                <a:latin typeface="Times New Roman" panose="02020603050405020304" pitchFamily="18" charset="0"/>
              </a:rPr>
              <a:pPr>
                <a:spcBef>
                  <a:spcPct val="0"/>
                </a:spcBef>
              </a:pPr>
              <a:t>155</a:t>
            </a:fld>
            <a:endParaRPr lang="fr-FR" altLang="it-IT" smtClean="0">
              <a:latin typeface="Times New Roman" panose="02020603050405020304" pitchFamily="18" charset="0"/>
            </a:endParaRPr>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3122834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8838CC-54BB-4E34-B7EB-733A76727F04}" type="slidenum">
              <a:rPr lang="fr-FR" altLang="it-IT" smtClean="0">
                <a:latin typeface="Times New Roman" panose="02020603050405020304" pitchFamily="18" charset="0"/>
              </a:rPr>
              <a:pPr>
                <a:spcBef>
                  <a:spcPct val="0"/>
                </a:spcBef>
              </a:pPr>
              <a:t>156</a:t>
            </a:fld>
            <a:endParaRPr lang="fr-FR" altLang="it-IT" smtClean="0">
              <a:latin typeface="Times New Roman" panose="02020603050405020304" pitchFamily="18" charset="0"/>
            </a:endParaRPr>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IT" smtClean="0"/>
          </a:p>
        </p:txBody>
      </p:sp>
    </p:spTree>
    <p:extLst>
      <p:ext uri="{BB962C8B-B14F-4D97-AF65-F5344CB8AC3E}">
        <p14:creationId xmlns:p14="http://schemas.microsoft.com/office/powerpoint/2010/main" val="11108103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17920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BB976B-7CD2-487B-B281-F73C8A4CF2B9}" type="slidenum">
              <a:rPr lang="de-DE" altLang="it-IT" smtClean="0">
                <a:latin typeface="Times New Roman" panose="02020603050405020304" pitchFamily="18" charset="0"/>
              </a:rPr>
              <a:pPr>
                <a:spcBef>
                  <a:spcPct val="0"/>
                </a:spcBef>
              </a:pPr>
              <a:t>157</a:t>
            </a:fld>
            <a:endParaRPr lang="de-DE" altLang="it-IT" smtClean="0">
              <a:latin typeface="Times New Roman" panose="02020603050405020304" pitchFamily="18" charset="0"/>
            </a:endParaRPr>
          </a:p>
        </p:txBody>
      </p:sp>
    </p:spTree>
    <p:extLst>
      <p:ext uri="{BB962C8B-B14F-4D97-AF65-F5344CB8AC3E}">
        <p14:creationId xmlns:p14="http://schemas.microsoft.com/office/powerpoint/2010/main" val="2237883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smtClean="0"/>
              <a:t>GA Doppio rotore a posa laterale</a:t>
            </a:r>
          </a:p>
          <a:p>
            <a:r>
              <a:rPr lang="it-IT" altLang="it-IT" smtClean="0"/>
              <a:t>+, tutto il prodotto è movimentato</a:t>
            </a:r>
          </a:p>
          <a:p>
            <a:endParaRPr lang="it-IT" altLang="it-IT" smtClean="0"/>
          </a:p>
          <a:p>
            <a:r>
              <a:rPr lang="it-IT" altLang="it-IT" smtClean="0"/>
              <a:t>GA Doppio rotore a posa centrale</a:t>
            </a:r>
          </a:p>
          <a:p>
            <a:r>
              <a:rPr lang="it-IT" altLang="it-IT" smtClean="0"/>
              <a:t>+, andanatori più compatti</a:t>
            </a:r>
          </a:p>
          <a:p>
            <a:r>
              <a:rPr lang="it-IT" altLang="it-IT" smtClean="0"/>
              <a:t>-, il prodotto posto nella parte centrale non è movimentato</a:t>
            </a:r>
          </a:p>
          <a:p>
            <a:r>
              <a:rPr lang="it-IT" altLang="it-IT" smtClean="0"/>
              <a:t>+, bene con FC a flagelli che già lasciano una andana in origine più soffice</a:t>
            </a:r>
          </a:p>
        </p:txBody>
      </p:sp>
      <p:sp>
        <p:nvSpPr>
          <p:cNvPr id="18125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CEA6AF9-C900-4CEF-ADC0-04CC485670BB}" type="slidenum">
              <a:rPr lang="de-DE" altLang="it-IT" smtClean="0">
                <a:latin typeface="Times New Roman" panose="02020603050405020304" pitchFamily="18" charset="0"/>
              </a:rPr>
              <a:pPr>
                <a:spcBef>
                  <a:spcPct val="0"/>
                </a:spcBef>
              </a:pPr>
              <a:t>158</a:t>
            </a:fld>
            <a:endParaRPr lang="de-DE" altLang="it-IT" smtClean="0">
              <a:latin typeface="Times New Roman" panose="02020603050405020304" pitchFamily="18" charset="0"/>
            </a:endParaRPr>
          </a:p>
        </p:txBody>
      </p:sp>
    </p:spTree>
    <p:extLst>
      <p:ext uri="{BB962C8B-B14F-4D97-AF65-F5344CB8AC3E}">
        <p14:creationId xmlns:p14="http://schemas.microsoft.com/office/powerpoint/2010/main" val="884305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1833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87BB74-82CB-48CD-8C53-908C9ACDE857}" type="slidenum">
              <a:rPr lang="de-DE" altLang="it-IT" smtClean="0">
                <a:latin typeface="Times New Roman" panose="02020603050405020304" pitchFamily="18" charset="0"/>
              </a:rPr>
              <a:pPr>
                <a:spcBef>
                  <a:spcPct val="0"/>
                </a:spcBef>
              </a:pPr>
              <a:t>159</a:t>
            </a:fld>
            <a:endParaRPr lang="de-DE" altLang="it-IT" smtClean="0">
              <a:latin typeface="Times New Roman" panose="02020603050405020304" pitchFamily="18" charset="0"/>
            </a:endParaRPr>
          </a:p>
        </p:txBody>
      </p:sp>
    </p:spTree>
    <p:extLst>
      <p:ext uri="{BB962C8B-B14F-4D97-AF65-F5344CB8AC3E}">
        <p14:creationId xmlns:p14="http://schemas.microsoft.com/office/powerpoint/2010/main" val="5559495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18637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spcBef>
                <a:spcPct val="30000"/>
              </a:spcBef>
              <a:defRPr sz="1200">
                <a:solidFill>
                  <a:schemeClr val="tx1"/>
                </a:solidFill>
                <a:latin typeface="Calibri" panose="020F0502020204030204" pitchFamily="34" charset="0"/>
              </a:defRPr>
            </a:lvl1pPr>
            <a:lvl2pPr marL="742950" indent="-285750" defTabSz="903288">
              <a:spcBef>
                <a:spcPct val="30000"/>
              </a:spcBef>
              <a:defRPr sz="1200">
                <a:solidFill>
                  <a:schemeClr val="tx1"/>
                </a:solidFill>
                <a:latin typeface="Calibri" panose="020F0502020204030204" pitchFamily="34" charset="0"/>
              </a:defRPr>
            </a:lvl2pPr>
            <a:lvl3pPr marL="1143000" indent="-228600" defTabSz="903288">
              <a:spcBef>
                <a:spcPct val="30000"/>
              </a:spcBef>
              <a:defRPr sz="1200">
                <a:solidFill>
                  <a:schemeClr val="tx1"/>
                </a:solidFill>
                <a:latin typeface="Calibri" panose="020F0502020204030204" pitchFamily="34" charset="0"/>
              </a:defRPr>
            </a:lvl3pPr>
            <a:lvl4pPr marL="1600200" indent="-228600" defTabSz="903288">
              <a:spcBef>
                <a:spcPct val="30000"/>
              </a:spcBef>
              <a:defRPr sz="1200">
                <a:solidFill>
                  <a:schemeClr val="tx1"/>
                </a:solidFill>
                <a:latin typeface="Calibri" panose="020F0502020204030204" pitchFamily="34" charset="0"/>
              </a:defRPr>
            </a:lvl4pPr>
            <a:lvl5pPr marL="2057400" indent="-228600" defTabSz="903288">
              <a:spcBef>
                <a:spcPct val="30000"/>
              </a:spcBef>
              <a:defRPr sz="1200">
                <a:solidFill>
                  <a:schemeClr val="tx1"/>
                </a:solidFill>
                <a:latin typeface="Calibri" panose="020F0502020204030204" pitchFamily="34" charset="0"/>
              </a:defRPr>
            </a:lvl5pPr>
            <a:lvl6pPr marL="2514600" indent="-228600" defTabSz="9032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032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032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032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3F59D5-C7B7-4D18-AAB7-28655230233C}" type="slidenum">
              <a:rPr lang="de-DE" altLang="it-IT" smtClean="0">
                <a:latin typeface="Times New Roman" panose="02020603050405020304" pitchFamily="18" charset="0"/>
              </a:rPr>
              <a:pPr>
                <a:spcBef>
                  <a:spcPct val="0"/>
                </a:spcBef>
              </a:pPr>
              <a:t>161</a:t>
            </a:fld>
            <a:endParaRPr lang="de-DE" altLang="it-IT" smtClean="0">
              <a:latin typeface="Times New Roman" panose="02020603050405020304" pitchFamily="18" charset="0"/>
            </a:endParaRPr>
          </a:p>
        </p:txBody>
      </p:sp>
    </p:spTree>
    <p:extLst>
      <p:ext uri="{BB962C8B-B14F-4D97-AF65-F5344CB8AC3E}">
        <p14:creationId xmlns:p14="http://schemas.microsoft.com/office/powerpoint/2010/main" val="4235969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gif"/><Relationship Id="rId1" Type="http://schemas.openxmlformats.org/officeDocument/2006/relationships/slideMaster" Target="../slideMasters/slideMaster1.xml"/><Relationship Id="rId2" Type="http://schemas.openxmlformats.org/officeDocument/2006/relationships/image" Target="../media/image6.gi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gif"/><Relationship Id="rId1" Type="http://schemas.openxmlformats.org/officeDocument/2006/relationships/slideMaster" Target="../slideMasters/slideMaster1.xml"/><Relationship Id="rId2" Type="http://schemas.openxmlformats.org/officeDocument/2006/relationships/image" Target="../media/image6.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ZoneTexte 5"/>
          <p:cNvSpPr txBox="1">
            <a:spLocks noChangeArrowheads="1"/>
          </p:cNvSpPr>
          <p:nvPr/>
        </p:nvSpPr>
        <p:spPr bwMode="auto">
          <a:xfrm>
            <a:off x="468313" y="1916113"/>
            <a:ext cx="820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it-IT" smtClean="0"/>
          </a:p>
        </p:txBody>
      </p:sp>
      <p:sp>
        <p:nvSpPr>
          <p:cNvPr id="7" name="Titre 1"/>
          <p:cNvSpPr>
            <a:spLocks noGrp="1"/>
          </p:cNvSpPr>
          <p:nvPr>
            <p:ph type="ctrTitle"/>
          </p:nvPr>
        </p:nvSpPr>
        <p:spPr>
          <a:xfrm>
            <a:off x="685800" y="2996952"/>
            <a:ext cx="7772400" cy="603498"/>
          </a:xfrm>
        </p:spPr>
        <p:txBody>
          <a:bodyPr>
            <a:normAutofit/>
          </a:bodyPr>
          <a:lstStyle>
            <a:lvl1pPr>
              <a:defRPr sz="3600">
                <a:solidFill>
                  <a:schemeClr val="tx1">
                    <a:lumMod val="65000"/>
                    <a:lumOff val="35000"/>
                  </a:schemeClr>
                </a:solidFill>
                <a:latin typeface="+mj-lt"/>
              </a:defRPr>
            </a:lvl1pPr>
          </a:lstStyle>
          <a:p>
            <a:r>
              <a:rPr lang="it-IT" smtClean="0"/>
              <a:t>Fare clic per modificare lo stile del titolo</a:t>
            </a:r>
            <a:endParaRPr lang="fr-FR" dirty="0"/>
          </a:p>
        </p:txBody>
      </p:sp>
      <p:sp>
        <p:nvSpPr>
          <p:cNvPr id="9" name="Sous-titre 2"/>
          <p:cNvSpPr>
            <a:spLocks noGrp="1"/>
          </p:cNvSpPr>
          <p:nvPr>
            <p:ph type="subTitle" idx="1"/>
          </p:nvPr>
        </p:nvSpPr>
        <p:spPr>
          <a:xfrm>
            <a:off x="1371600" y="3886200"/>
            <a:ext cx="6400800" cy="478904"/>
          </a:xfrm>
        </p:spPr>
        <p:txBody>
          <a:bodyPr lIns="0" tIns="0" rIns="0" bIns="0">
            <a:normAutofit/>
          </a:bodyPr>
          <a:lstStyle>
            <a:lvl1pPr marL="0" indent="0" algn="ctr">
              <a:buNone/>
              <a:defRPr sz="24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fr-FR" dirty="0"/>
          </a:p>
        </p:txBody>
      </p:sp>
      <p:sp>
        <p:nvSpPr>
          <p:cNvPr id="5" name="Espace réservé de la date 3"/>
          <p:cNvSpPr>
            <a:spLocks noGrp="1"/>
          </p:cNvSpPr>
          <p:nvPr>
            <p:ph type="dt" sz="half" idx="10"/>
          </p:nvPr>
        </p:nvSpPr>
        <p:spPr>
          <a:xfrm>
            <a:off x="179388" y="6453188"/>
            <a:ext cx="1152525" cy="365125"/>
          </a:xfrm>
        </p:spPr>
        <p:txBody>
          <a:bodyPr/>
          <a:lstStyle>
            <a:lvl1pPr>
              <a:defRPr smtClean="0"/>
            </a:lvl1pPr>
          </a:lstStyle>
          <a:p>
            <a:pPr>
              <a:defRPr/>
            </a:pPr>
            <a:fld id="{035A67B5-13EC-44AD-A0FD-3CCF78FBBBE6}" type="datetime1">
              <a:rPr lang="it-IT" smtClean="0"/>
              <a:t>29/04/14</a:t>
            </a:fld>
            <a:endParaRPr lang="fr-FR" dirty="0"/>
          </a:p>
        </p:txBody>
      </p:sp>
      <p:sp>
        <p:nvSpPr>
          <p:cNvPr id="6" name="Espace réservé du pied de page 4"/>
          <p:cNvSpPr>
            <a:spLocks noGrp="1"/>
          </p:cNvSpPr>
          <p:nvPr>
            <p:ph type="ftr" sz="quarter" idx="11"/>
          </p:nvPr>
        </p:nvSpPr>
        <p:spPr>
          <a:xfrm>
            <a:off x="1476375" y="6453188"/>
            <a:ext cx="3816350" cy="365125"/>
          </a:xfrm>
        </p:spPr>
        <p:txBody>
          <a:bodyPr/>
          <a:lstStyle>
            <a:lvl1pPr>
              <a:defRPr smtClean="0"/>
            </a:lvl1pPr>
          </a:lstStyle>
          <a:p>
            <a:pPr>
              <a:defRPr/>
            </a:pPr>
            <a:r>
              <a:rPr lang="fr-FR"/>
              <a:t>Mkt Kuhn </a:t>
            </a:r>
          </a:p>
        </p:txBody>
      </p:sp>
    </p:spTree>
    <p:extLst>
      <p:ext uri="{BB962C8B-B14F-4D97-AF65-F5344CB8AC3E}">
        <p14:creationId xmlns:p14="http://schemas.microsoft.com/office/powerpoint/2010/main" val="2891956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34925" y="44450"/>
            <a:ext cx="5616575" cy="576263"/>
          </a:xfr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0" y="952500"/>
            <a:ext cx="4495800" cy="4603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952500"/>
            <a:ext cx="4495800" cy="153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1258888"/>
            <a:ext cx="4495800" cy="15398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953287399"/>
      </p:ext>
    </p:extLst>
  </p:cSld>
  <p:clrMapOvr>
    <a:masterClrMapping/>
  </p:clrMapOvr>
  <p:transition xmlns:p14="http://schemas.microsoft.com/office/powerpoint/2010/mai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AndTx">
  <p:cSld name="Titel, 2 inhoudselementen en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8229600" cy="798513"/>
          </a:xfrm>
        </p:spPr>
        <p:txBody>
          <a:bodyPr/>
          <a:lstStyle/>
          <a:p>
            <a:r>
              <a:rPr lang="nl-NL" smtClean="0"/>
              <a:t>Klik om de stijl te bewerken</a:t>
            </a:r>
            <a:endParaRPr lang="nl-NL"/>
          </a:p>
        </p:txBody>
      </p:sp>
      <p:sp>
        <p:nvSpPr>
          <p:cNvPr id="3" name="Tijdelijke aanduiding voor inhoud 2"/>
          <p:cNvSpPr>
            <a:spLocks noGrp="1"/>
          </p:cNvSpPr>
          <p:nvPr>
            <p:ph sz="quarter" idx="1"/>
          </p:nvPr>
        </p:nvSpPr>
        <p:spPr>
          <a:xfrm>
            <a:off x="468313" y="1557338"/>
            <a:ext cx="4038600" cy="218598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468313" y="3895725"/>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half" idx="3"/>
          </p:nvPr>
        </p:nvSpPr>
        <p:spPr>
          <a:xfrm>
            <a:off x="4659313" y="1557338"/>
            <a:ext cx="4038600" cy="45259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016323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olo, testo e clip multimedi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798513"/>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68313" y="1557338"/>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risorsa multimediale 3"/>
          <p:cNvSpPr>
            <a:spLocks noGrp="1"/>
          </p:cNvSpPr>
          <p:nvPr>
            <p:ph type="media" sz="half" idx="2"/>
          </p:nvPr>
        </p:nvSpPr>
        <p:spPr>
          <a:xfrm>
            <a:off x="4659313" y="1557338"/>
            <a:ext cx="4038600" cy="4525962"/>
          </a:xfrm>
        </p:spPr>
        <p:txBody>
          <a:bodyPr/>
          <a:lstStyle/>
          <a:p>
            <a:pPr lvl="0"/>
            <a:endParaRPr lang="it-IT" noProof="0"/>
          </a:p>
        </p:txBody>
      </p:sp>
    </p:spTree>
    <p:extLst>
      <p:ext uri="{BB962C8B-B14F-4D97-AF65-F5344CB8AC3E}">
        <p14:creationId xmlns:p14="http://schemas.microsoft.com/office/powerpoint/2010/main" val="793602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798513"/>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68313" y="1557338"/>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59313" y="1557338"/>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61953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798513"/>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68313" y="1557338"/>
            <a:ext cx="8229600" cy="21859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8313" y="3895725"/>
            <a:ext cx="8229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577284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0"/>
            <a:ext cx="8229600" cy="798513"/>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68313" y="1557338"/>
            <a:ext cx="4038600" cy="21859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59313" y="1557338"/>
            <a:ext cx="4038600" cy="21859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8313" y="3895725"/>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59313" y="3895725"/>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386393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226316751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5" name="Titre 1"/>
          <p:cNvSpPr>
            <a:spLocks noGrp="1"/>
          </p:cNvSpPr>
          <p:nvPr>
            <p:ph type="title"/>
          </p:nvPr>
        </p:nvSpPr>
        <p:spPr>
          <a:xfrm>
            <a:off x="403761" y="132132"/>
            <a:ext cx="7487635" cy="576263"/>
          </a:xfrm>
        </p:spPr>
        <p:txBody>
          <a:bodyPr/>
          <a:lstStyle>
            <a:lvl1pPr algn="l">
              <a:defRPr/>
            </a:lvl1pPr>
          </a:lstStyle>
          <a:p>
            <a:r>
              <a:rPr lang="fr-FR" dirty="0" smtClean="0"/>
              <a:t>Cliquez pour modifier le style du titre</a:t>
            </a:r>
            <a:endParaRPr lang="fr-FR" dirty="0"/>
          </a:p>
        </p:txBody>
      </p:sp>
      <p:sp>
        <p:nvSpPr>
          <p:cNvPr id="3" name="Espace réservé de la date 2"/>
          <p:cNvSpPr>
            <a:spLocks noGrp="1"/>
          </p:cNvSpPr>
          <p:nvPr>
            <p:ph type="dt" sz="half" idx="10"/>
          </p:nvPr>
        </p:nvSpPr>
        <p:spPr/>
        <p:txBody>
          <a:bodyPr/>
          <a:lstStyle>
            <a:lvl1pPr>
              <a:defRPr/>
            </a:lvl1pPr>
          </a:lstStyle>
          <a:p>
            <a:pPr>
              <a:defRPr/>
            </a:pPr>
            <a:fld id="{78E83AA3-BD2F-48ED-9569-E0435526283C}" type="datetimeFigureOut">
              <a:rPr lang="fr-FR"/>
              <a:pPr>
                <a:defRPr/>
              </a:pPr>
              <a:t>29/04/14</a:t>
            </a:fld>
            <a:endParaRPr lang="fr-FR" dirty="0"/>
          </a:p>
        </p:txBody>
      </p:sp>
      <p:sp>
        <p:nvSpPr>
          <p:cNvPr id="4" name="Espace réservé du pied de page 3"/>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2211665378"/>
      </p:ext>
    </p:extLst>
  </p:cSld>
  <p:clrMapOvr>
    <a:masterClrMapping/>
  </p:clrMapOvr>
  <p:transition xmlns:p14="http://schemas.microsoft.com/office/powerpoint/2010/mai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457200" y="1600200"/>
            <a:ext cx="8229600" cy="4525963"/>
          </a:xfrm>
          <a:prstGeom prst="rect">
            <a:avLst/>
          </a:prstGeom>
        </p:spPr>
        <p:txBody>
          <a:bodyPr/>
          <a:lstStyle/>
          <a:p>
            <a:pPr lvl="0"/>
            <a:endParaRPr lang="fr-FR" noProof="0"/>
          </a:p>
        </p:txBody>
      </p:sp>
      <p:sp>
        <p:nvSpPr>
          <p:cNvPr id="4" name="Espace réservé de la date 3"/>
          <p:cNvSpPr>
            <a:spLocks noGrp="1"/>
          </p:cNvSpPr>
          <p:nvPr>
            <p:ph type="dt" sz="half" idx="10"/>
          </p:nvPr>
        </p:nvSpPr>
        <p:spPr/>
        <p:txBody>
          <a:bodyPr/>
          <a:lstStyle>
            <a:lvl1pPr>
              <a:defRPr/>
            </a:lvl1pPr>
          </a:lstStyle>
          <a:p>
            <a:pPr>
              <a:defRPr/>
            </a:pPr>
            <a:fld id="{E9536842-1430-49E6-8140-0CB5E69D7264}" type="datetimeFigureOut">
              <a:rPr lang="fr-FR"/>
              <a:pPr>
                <a:defRPr/>
              </a:pPr>
              <a:t>29/04/14</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4037429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Titre 1"/>
          <p:cNvSpPr>
            <a:spLocks noGrp="1"/>
          </p:cNvSpPr>
          <p:nvPr>
            <p:ph type="title"/>
          </p:nvPr>
        </p:nvSpPr>
        <p:spPr>
          <a:xfrm>
            <a:off x="828000" y="190800"/>
            <a:ext cx="7059600" cy="576000"/>
          </a:xfrm>
        </p:spPr>
        <p:txBody>
          <a:bodyPr/>
          <a:lstStyle/>
          <a:p>
            <a:r>
              <a:rPr lang="fr-FR" smtClean="0"/>
              <a:t>Cliquez pour modifier le style du titre</a:t>
            </a:r>
            <a:endParaRPr lang="fr-FR" dirty="0"/>
          </a:p>
        </p:txBody>
      </p:sp>
      <p:sp>
        <p:nvSpPr>
          <p:cNvPr id="10"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5AA777B3-A2AE-4136-A0C9-BF5B2D7055EC}" type="datetime1">
              <a:rPr lang="it-IT" smtClean="0"/>
              <a:t>29/04/14</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Mkt Kuhn </a:t>
            </a:r>
          </a:p>
        </p:txBody>
      </p:sp>
    </p:spTree>
    <p:extLst>
      <p:ext uri="{BB962C8B-B14F-4D97-AF65-F5344CB8AC3E}">
        <p14:creationId xmlns:p14="http://schemas.microsoft.com/office/powerpoint/2010/main" val="244203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sans numérotation de pag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000"/>
            </a:lvl1pPr>
          </a:lstStyle>
          <a:p>
            <a:r>
              <a:rPr lang="it-IT" smtClean="0"/>
              <a:t>Fare clic per modificare lo stile del titolo</a:t>
            </a:r>
            <a:endParaRPr lang="fr-FR" dirty="0"/>
          </a:p>
        </p:txBody>
      </p:sp>
      <p:sp>
        <p:nvSpPr>
          <p:cNvPr id="7" name="Espace réservé du contenu 2"/>
          <p:cNvSpPr>
            <a:spLocks noGrp="1"/>
          </p:cNvSpPr>
          <p:nvPr>
            <p:ph idx="1"/>
          </p:nvPr>
        </p:nvSpPr>
        <p:spPr>
          <a:xfrm>
            <a:off x="539552" y="1484784"/>
            <a:ext cx="8147248" cy="4536504"/>
          </a:xfrm>
        </p:spPr>
        <p:txBody>
          <a:bodyPr/>
          <a:lstStyle>
            <a:lvl1pPr>
              <a:buFontTx/>
              <a:buBlip>
                <a:blip r:embed="rId2"/>
              </a:buBlip>
              <a:defRPr sz="1800"/>
            </a:lvl1pPr>
            <a:lvl2pPr>
              <a:buFontTx/>
              <a:buBlip>
                <a:blip r:embed="rId3"/>
              </a:buBlip>
              <a:defRPr sz="1800"/>
            </a:lvl2pPr>
            <a:lvl3pPr>
              <a:buFontTx/>
              <a:buBlip>
                <a:blip r:embed="rId4"/>
              </a:buBlip>
              <a:defRPr sz="1800"/>
            </a:lvl3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dirty="0"/>
          </a:p>
        </p:txBody>
      </p:sp>
      <p:sp>
        <p:nvSpPr>
          <p:cNvPr id="4" name="Espace réservé de la date 3"/>
          <p:cNvSpPr>
            <a:spLocks noGrp="1"/>
          </p:cNvSpPr>
          <p:nvPr>
            <p:ph type="dt" sz="half" idx="10"/>
          </p:nvPr>
        </p:nvSpPr>
        <p:spPr/>
        <p:txBody>
          <a:bodyPr/>
          <a:lstStyle>
            <a:lvl1pPr>
              <a:defRPr smtClean="0"/>
            </a:lvl1pPr>
          </a:lstStyle>
          <a:p>
            <a:pPr>
              <a:defRPr/>
            </a:pPr>
            <a:fld id="{9CA75A4B-43AB-4658-8C0D-1B2943FD4618}" type="datetime1">
              <a:rPr lang="it-IT" smtClean="0"/>
              <a:t>29/04/14</a:t>
            </a:fld>
            <a:endParaRPr lang="fr-FR" dirty="0"/>
          </a:p>
        </p:txBody>
      </p:sp>
      <p:sp>
        <p:nvSpPr>
          <p:cNvPr id="5" name="Espace réservé du pied de page 4"/>
          <p:cNvSpPr>
            <a:spLocks noGrp="1"/>
          </p:cNvSpPr>
          <p:nvPr>
            <p:ph type="ftr" sz="quarter" idx="11"/>
          </p:nvPr>
        </p:nvSpPr>
        <p:spPr/>
        <p:txBody>
          <a:bodyPr/>
          <a:lstStyle>
            <a:lvl1pPr>
              <a:defRPr smtClean="0"/>
            </a:lvl1pPr>
          </a:lstStyle>
          <a:p>
            <a:pPr>
              <a:defRPr/>
            </a:pPr>
            <a:r>
              <a:rPr lang="fr-FR"/>
              <a:t>Mkt Kuhn </a:t>
            </a:r>
          </a:p>
        </p:txBody>
      </p:sp>
    </p:spTree>
    <p:extLst>
      <p:ext uri="{BB962C8B-B14F-4D97-AF65-F5344CB8AC3E}">
        <p14:creationId xmlns:p14="http://schemas.microsoft.com/office/powerpoint/2010/main" val="3953961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lvl1pPr>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e la date 3"/>
          <p:cNvSpPr>
            <a:spLocks noGrp="1"/>
          </p:cNvSpPr>
          <p:nvPr>
            <p:ph type="dt" sz="half" idx="10"/>
          </p:nvPr>
        </p:nvSpPr>
        <p:spPr/>
        <p:txBody>
          <a:bodyPr/>
          <a:lstStyle>
            <a:lvl1pPr>
              <a:defRPr/>
            </a:lvl1pPr>
          </a:lstStyle>
          <a:p>
            <a:pPr>
              <a:defRPr/>
            </a:pPr>
            <a:fld id="{79E16177-3942-4B49-9C6F-CCEFB4983EB4}" type="datetime1">
              <a:rPr lang="it-IT" smtClean="0"/>
              <a:t>29/04/14</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Mkt Kuhn </a:t>
            </a:r>
          </a:p>
        </p:txBody>
      </p:sp>
    </p:spTree>
    <p:extLst>
      <p:ext uri="{BB962C8B-B14F-4D97-AF65-F5344CB8AC3E}">
        <p14:creationId xmlns:p14="http://schemas.microsoft.com/office/powerpoint/2010/main" val="4262456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re et contenu avec numérotation">
    <p:spTree>
      <p:nvGrpSpPr>
        <p:cNvPr id="1" name=""/>
        <p:cNvGrpSpPr/>
        <p:nvPr/>
      </p:nvGrpSpPr>
      <p:grpSpPr>
        <a:xfrm>
          <a:off x="0" y="0"/>
          <a:ext cx="0" cy="0"/>
          <a:chOff x="0" y="0"/>
          <a:chExt cx="0" cy="0"/>
        </a:xfrm>
      </p:grpSpPr>
      <p:sp>
        <p:nvSpPr>
          <p:cNvPr id="4" name="Ellipse 5"/>
          <p:cNvSpPr/>
          <p:nvPr/>
        </p:nvSpPr>
        <p:spPr>
          <a:xfrm>
            <a:off x="8820150" y="6524625"/>
            <a:ext cx="288925" cy="288925"/>
          </a:xfrm>
          <a:prstGeom prst="ellipse">
            <a:avLst/>
          </a:prstGeom>
          <a:solidFill>
            <a:schemeClr val="bg1">
              <a:lumMod val="95000"/>
            </a:schemeClr>
          </a:solidFill>
          <a:ln>
            <a:noFill/>
          </a:ln>
          <a:effectLst>
            <a:outerShdw dir="3000000" sx="93000" sy="93000" algn="ctr" rotWithShape="0">
              <a:schemeClr val="bg1">
                <a:lumMod val="85000"/>
                <a:alpha val="54000"/>
              </a:schemeClr>
            </a:outerShdw>
          </a:effectLst>
        </p:spPr>
        <p:style>
          <a:lnRef idx="2">
            <a:schemeClr val="accent1">
              <a:shade val="50000"/>
            </a:schemeClr>
          </a:lnRef>
          <a:fillRef idx="1003">
            <a:schemeClr val="l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6DD52588-3933-4B8B-AEEE-3AC11ECA9417}" type="slidenum">
              <a:rPr lang="fr-FR" sz="900" smtClean="0">
                <a:solidFill>
                  <a:srgbClr val="000000"/>
                </a:solidFill>
              </a:rPr>
              <a:pPr algn="ctr" eaLnBrk="1" hangingPunct="1">
                <a:defRPr/>
              </a:pPr>
              <a:t>‹n.›</a:t>
            </a:fld>
            <a:endParaRPr lang="fr-FR" sz="900" smtClean="0">
              <a:solidFill>
                <a:srgbClr val="FFFFFF"/>
              </a:solidFill>
            </a:endParaRPr>
          </a:p>
        </p:txBody>
      </p:sp>
      <p:sp>
        <p:nvSpPr>
          <p:cNvPr id="2" name="Titre 1"/>
          <p:cNvSpPr>
            <a:spLocks noGrp="1"/>
          </p:cNvSpPr>
          <p:nvPr>
            <p:ph type="title"/>
          </p:nvPr>
        </p:nvSpPr>
        <p:spPr/>
        <p:txBody>
          <a:bodyPr/>
          <a:lstStyle/>
          <a:p>
            <a:r>
              <a:rPr lang="fr-FR" smtClean="0"/>
              <a:t>Cliquez pour modifier le style du titre</a:t>
            </a:r>
            <a:endParaRPr lang="fr-FR" dirty="0"/>
          </a:p>
        </p:txBody>
      </p:sp>
      <p:sp>
        <p:nvSpPr>
          <p:cNvPr id="3" name="Espace réservé du contenu 2"/>
          <p:cNvSpPr>
            <a:spLocks noGrp="1"/>
          </p:cNvSpPr>
          <p:nvPr>
            <p:ph idx="1"/>
          </p:nvPr>
        </p:nvSpPr>
        <p:spPr/>
        <p:txBody>
          <a:bodyPr/>
          <a:lstStyle>
            <a:lvl1pPr>
              <a:defRPr sz="1800">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e la date 3"/>
          <p:cNvSpPr>
            <a:spLocks noGrp="1"/>
          </p:cNvSpPr>
          <p:nvPr>
            <p:ph type="dt" sz="half" idx="10"/>
          </p:nvPr>
        </p:nvSpPr>
        <p:spPr/>
        <p:txBody>
          <a:bodyPr/>
          <a:lstStyle>
            <a:lvl1pPr>
              <a:defRPr smtClean="0"/>
            </a:lvl1pPr>
          </a:lstStyle>
          <a:p>
            <a:pPr>
              <a:defRPr/>
            </a:pPr>
            <a:fld id="{10163454-61E9-4A69-A84A-B4CC5E5996CB}" type="datetime1">
              <a:rPr lang="it-IT" smtClean="0"/>
              <a:t>29/04/14</a:t>
            </a:fld>
            <a:endParaRPr lang="fr-FR" dirty="0"/>
          </a:p>
        </p:txBody>
      </p:sp>
      <p:sp>
        <p:nvSpPr>
          <p:cNvPr id="6" name="Espace réservé du pied de page 4"/>
          <p:cNvSpPr>
            <a:spLocks noGrp="1"/>
          </p:cNvSpPr>
          <p:nvPr>
            <p:ph type="ftr" sz="quarter" idx="11"/>
          </p:nvPr>
        </p:nvSpPr>
        <p:spPr/>
        <p:txBody>
          <a:bodyPr/>
          <a:lstStyle>
            <a:lvl1pPr>
              <a:defRPr smtClean="0"/>
            </a:lvl1pPr>
          </a:lstStyle>
          <a:p>
            <a:pPr>
              <a:defRPr/>
            </a:pPr>
            <a:r>
              <a:rPr lang="fr-FR"/>
              <a:t>Mkt Kuhn </a:t>
            </a:r>
          </a:p>
        </p:txBody>
      </p:sp>
    </p:spTree>
    <p:extLst>
      <p:ext uri="{BB962C8B-B14F-4D97-AF65-F5344CB8AC3E}">
        <p14:creationId xmlns:p14="http://schemas.microsoft.com/office/powerpoint/2010/main" val="472109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600200"/>
            <a:ext cx="4038600" cy="45259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e la date 3"/>
          <p:cNvSpPr>
            <a:spLocks noGrp="1"/>
          </p:cNvSpPr>
          <p:nvPr>
            <p:ph type="dt" sz="half" idx="10"/>
          </p:nvPr>
        </p:nvSpPr>
        <p:spPr/>
        <p:txBody>
          <a:bodyPr/>
          <a:lstStyle>
            <a:lvl1pPr>
              <a:defRPr/>
            </a:lvl1pPr>
          </a:lstStyle>
          <a:p>
            <a:pPr>
              <a:defRPr/>
            </a:pPr>
            <a:fld id="{50782723-DFA9-451E-A83F-125FDA4E5FD1}" type="datetime1">
              <a:rPr lang="it-IT" smtClean="0"/>
              <a:t>29/04/14</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a:t>Mkt Kuhn </a:t>
            </a:r>
          </a:p>
        </p:txBody>
      </p:sp>
    </p:spTree>
    <p:extLst>
      <p:ext uri="{BB962C8B-B14F-4D97-AF65-F5344CB8AC3E}">
        <p14:creationId xmlns:p14="http://schemas.microsoft.com/office/powerpoint/2010/main" val="3933599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Espace réservé de la date 3"/>
          <p:cNvSpPr>
            <a:spLocks noGrp="1"/>
          </p:cNvSpPr>
          <p:nvPr>
            <p:ph type="dt" sz="half" idx="10"/>
          </p:nvPr>
        </p:nvSpPr>
        <p:spPr/>
        <p:txBody>
          <a:bodyPr/>
          <a:lstStyle>
            <a:lvl1pPr>
              <a:defRPr/>
            </a:lvl1pPr>
          </a:lstStyle>
          <a:p>
            <a:pPr>
              <a:defRPr/>
            </a:pPr>
            <a:fld id="{15743D8E-5B44-4206-8CAD-BA0694FA636E}" type="datetime1">
              <a:rPr lang="it-IT" smtClean="0"/>
              <a:t>29/04/14</a:t>
            </a:fld>
            <a:endParaRPr lang="fr-FR" dirty="0"/>
          </a:p>
        </p:txBody>
      </p:sp>
      <p:sp>
        <p:nvSpPr>
          <p:cNvPr id="8" name="Espace réservé du pied de page 4"/>
          <p:cNvSpPr>
            <a:spLocks noGrp="1"/>
          </p:cNvSpPr>
          <p:nvPr>
            <p:ph type="ftr" sz="quarter" idx="11"/>
          </p:nvPr>
        </p:nvSpPr>
        <p:spPr/>
        <p:txBody>
          <a:bodyPr/>
          <a:lstStyle>
            <a:lvl1pPr>
              <a:defRPr/>
            </a:lvl1pPr>
          </a:lstStyle>
          <a:p>
            <a:pPr>
              <a:defRPr/>
            </a:pPr>
            <a:r>
              <a:rPr lang="fr-FR"/>
              <a:t>Mkt Kuhn </a:t>
            </a:r>
          </a:p>
        </p:txBody>
      </p:sp>
    </p:spTree>
    <p:extLst>
      <p:ext uri="{BB962C8B-B14F-4D97-AF65-F5344CB8AC3E}">
        <p14:creationId xmlns:p14="http://schemas.microsoft.com/office/powerpoint/2010/main" val="4084291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9A0C772A-63FB-4025-9EF1-078DE262F100}" type="datetime1">
              <a:rPr lang="it-IT" smtClean="0"/>
              <a:t>29/04/14</a:t>
            </a:fld>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fr-FR"/>
              <a:t>Mkt Kuhn </a:t>
            </a:r>
          </a:p>
        </p:txBody>
      </p:sp>
    </p:spTree>
    <p:extLst>
      <p:ext uri="{BB962C8B-B14F-4D97-AF65-F5344CB8AC3E}">
        <p14:creationId xmlns:p14="http://schemas.microsoft.com/office/powerpoint/2010/main" val="993351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590AC80F-D422-425E-A4BF-E60169660C83}" type="datetime1">
              <a:rPr lang="it-IT" smtClean="0"/>
              <a:t>29/04/14</a:t>
            </a:fld>
            <a:endParaRPr lang="fr-FR" dirty="0"/>
          </a:p>
        </p:txBody>
      </p:sp>
      <p:sp>
        <p:nvSpPr>
          <p:cNvPr id="3" name="Espace réservé du pied de page 4"/>
          <p:cNvSpPr>
            <a:spLocks noGrp="1"/>
          </p:cNvSpPr>
          <p:nvPr>
            <p:ph type="ftr" sz="quarter" idx="11"/>
          </p:nvPr>
        </p:nvSpPr>
        <p:spPr/>
        <p:txBody>
          <a:bodyPr/>
          <a:lstStyle>
            <a:lvl1pPr>
              <a:defRPr/>
            </a:lvl1pPr>
          </a:lstStyle>
          <a:p>
            <a:pPr>
              <a:defRPr/>
            </a:pPr>
            <a:r>
              <a:rPr lang="fr-FR"/>
              <a:t>Mkt Kuhn </a:t>
            </a:r>
          </a:p>
        </p:txBody>
      </p:sp>
    </p:spTree>
    <p:extLst>
      <p:ext uri="{BB962C8B-B14F-4D97-AF65-F5344CB8AC3E}">
        <p14:creationId xmlns:p14="http://schemas.microsoft.com/office/powerpoint/2010/main" val="294653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avec numérotation de pag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2000">
                <a:latin typeface="+mj-lt"/>
              </a:defRPr>
            </a:lvl1pPr>
          </a:lstStyle>
          <a:p>
            <a:r>
              <a:rPr lang="it-IT" smtClean="0"/>
              <a:t>Fare clic per modificare lo stile del titolo</a:t>
            </a:r>
            <a:endParaRPr lang="fr-FR" dirty="0"/>
          </a:p>
        </p:txBody>
      </p:sp>
      <p:sp>
        <p:nvSpPr>
          <p:cNvPr id="3" name="Espace réservé du contenu 2"/>
          <p:cNvSpPr>
            <a:spLocks noGrp="1"/>
          </p:cNvSpPr>
          <p:nvPr>
            <p:ph idx="1"/>
          </p:nvPr>
        </p:nvSpPr>
        <p:spPr>
          <a:xfrm>
            <a:off x="539552" y="1484784"/>
            <a:ext cx="8147248" cy="4536504"/>
          </a:xfrm>
        </p:spPr>
        <p:txBody>
          <a:bodyPr/>
          <a:lstStyle>
            <a:lvl1pPr>
              <a:buFontTx/>
              <a:buBlip>
                <a:blip r:embed="rId2"/>
              </a:buBlip>
              <a:defRPr sz="1800"/>
            </a:lvl1pPr>
            <a:lvl2pPr>
              <a:buFontTx/>
              <a:buBlip>
                <a:blip r:embed="rId3"/>
              </a:buBlip>
              <a:defRPr sz="1800"/>
            </a:lvl2pPr>
            <a:lvl3pPr>
              <a:buFontTx/>
              <a:buBlip>
                <a:blip r:embed="rId4"/>
              </a:buBlip>
              <a:defRPr/>
            </a:lvl3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dirty="0"/>
          </a:p>
        </p:txBody>
      </p:sp>
    </p:spTree>
    <p:extLst>
      <p:ext uri="{BB962C8B-B14F-4D97-AF65-F5344CB8AC3E}">
        <p14:creationId xmlns:p14="http://schemas.microsoft.com/office/powerpoint/2010/main" val="320248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28000" y="190800"/>
            <a:ext cx="7059600" cy="574675"/>
          </a:xfrm>
        </p:spPr>
        <p:txBody>
          <a:bodyPr/>
          <a:lstStyle>
            <a:lvl1pPr>
              <a:defRPr sz="2000"/>
            </a:lvl1pPr>
          </a:lstStyle>
          <a:p>
            <a:r>
              <a:rPr lang="it-IT" smtClean="0"/>
              <a:t>Fare clic per modificare lo stile del titolo</a:t>
            </a:r>
            <a:endParaRPr lang="fr-FR" dirty="0"/>
          </a:p>
        </p:txBody>
      </p:sp>
      <p:sp>
        <p:nvSpPr>
          <p:cNvPr id="3" name="Espace réservé du contenu 2"/>
          <p:cNvSpPr>
            <a:spLocks noGrp="1"/>
          </p:cNvSpPr>
          <p:nvPr>
            <p:ph sz="half" idx="1"/>
          </p:nvPr>
        </p:nvSpPr>
        <p:spPr>
          <a:xfrm>
            <a:off x="539552" y="1600200"/>
            <a:ext cx="3956248" cy="45259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dirty="0"/>
          </a:p>
        </p:txBody>
      </p:sp>
      <p:sp>
        <p:nvSpPr>
          <p:cNvPr id="4" name="Espace réservé du contenu 3"/>
          <p:cNvSpPr>
            <a:spLocks noGrp="1"/>
          </p:cNvSpPr>
          <p:nvPr>
            <p:ph sz="half" idx="2"/>
          </p:nvPr>
        </p:nvSpPr>
        <p:spPr>
          <a:xfrm>
            <a:off x="4648200" y="1600200"/>
            <a:ext cx="3956248" cy="45259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dirty="0"/>
          </a:p>
        </p:txBody>
      </p:sp>
      <p:sp>
        <p:nvSpPr>
          <p:cNvPr id="5" name="Espace réservé de la date 3"/>
          <p:cNvSpPr>
            <a:spLocks noGrp="1"/>
          </p:cNvSpPr>
          <p:nvPr>
            <p:ph type="dt" sz="half" idx="10"/>
          </p:nvPr>
        </p:nvSpPr>
        <p:spPr/>
        <p:txBody>
          <a:bodyPr/>
          <a:lstStyle>
            <a:lvl1pPr>
              <a:defRPr smtClean="0"/>
            </a:lvl1pPr>
          </a:lstStyle>
          <a:p>
            <a:pPr>
              <a:defRPr/>
            </a:pPr>
            <a:fld id="{DD510400-AEC4-454F-AC45-C436283DAD78}" type="datetime1">
              <a:rPr lang="it-IT" smtClean="0"/>
              <a:t>29/04/14</a:t>
            </a:fld>
            <a:endParaRPr lang="fr-FR" dirty="0"/>
          </a:p>
        </p:txBody>
      </p:sp>
      <p:sp>
        <p:nvSpPr>
          <p:cNvPr id="6" name="Espace réservé du pied de page 4"/>
          <p:cNvSpPr>
            <a:spLocks noGrp="1"/>
          </p:cNvSpPr>
          <p:nvPr>
            <p:ph type="ftr" sz="quarter" idx="11"/>
          </p:nvPr>
        </p:nvSpPr>
        <p:spPr/>
        <p:txBody>
          <a:bodyPr/>
          <a:lstStyle>
            <a:lvl1pPr>
              <a:defRPr smtClean="0"/>
            </a:lvl1pPr>
          </a:lstStyle>
          <a:p>
            <a:pPr>
              <a:defRPr/>
            </a:pPr>
            <a:r>
              <a:rPr lang="fr-FR"/>
              <a:t>Mkt Kuhn </a:t>
            </a:r>
          </a:p>
        </p:txBody>
      </p:sp>
    </p:spTree>
    <p:extLst>
      <p:ext uri="{BB962C8B-B14F-4D97-AF65-F5344CB8AC3E}">
        <p14:creationId xmlns:p14="http://schemas.microsoft.com/office/powerpoint/2010/main" val="282563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28000" y="190800"/>
            <a:ext cx="7059600" cy="574675"/>
          </a:xfrm>
        </p:spPr>
        <p:txBody>
          <a:bodyPr/>
          <a:lstStyle>
            <a:lvl1pPr>
              <a:defRPr sz="2000"/>
            </a:lvl1pPr>
          </a:lstStyle>
          <a:p>
            <a:r>
              <a:rPr lang="it-IT" smtClean="0"/>
              <a:t>Fare clic per modificare lo stile del titolo</a:t>
            </a:r>
            <a:endParaRPr lang="fr-FR" dirty="0"/>
          </a:p>
        </p:txBody>
      </p:sp>
      <p:sp>
        <p:nvSpPr>
          <p:cNvPr id="3" name="Espace réservé du texte 2"/>
          <p:cNvSpPr>
            <a:spLocks noGrp="1"/>
          </p:cNvSpPr>
          <p:nvPr>
            <p:ph type="body" idx="1"/>
          </p:nvPr>
        </p:nvSpPr>
        <p:spPr>
          <a:xfrm>
            <a:off x="539552" y="1535113"/>
            <a:ext cx="3957836" cy="63976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Espace réservé du contenu 3"/>
          <p:cNvSpPr>
            <a:spLocks noGrp="1"/>
          </p:cNvSpPr>
          <p:nvPr>
            <p:ph sz="half" idx="2"/>
          </p:nvPr>
        </p:nvSpPr>
        <p:spPr>
          <a:xfrm>
            <a:off x="539552" y="2174875"/>
            <a:ext cx="3957836" cy="3918421"/>
          </a:xfr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dirty="0"/>
          </a:p>
        </p:txBody>
      </p:sp>
      <p:sp>
        <p:nvSpPr>
          <p:cNvPr id="5" name="Espace réservé du texte 4"/>
          <p:cNvSpPr>
            <a:spLocks noGrp="1"/>
          </p:cNvSpPr>
          <p:nvPr>
            <p:ph type="body" sz="quarter" idx="3"/>
          </p:nvPr>
        </p:nvSpPr>
        <p:spPr>
          <a:xfrm>
            <a:off x="4645025" y="1535113"/>
            <a:ext cx="3959423" cy="63976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Espace réservé du contenu 5"/>
          <p:cNvSpPr>
            <a:spLocks noGrp="1"/>
          </p:cNvSpPr>
          <p:nvPr>
            <p:ph sz="quarter" idx="4"/>
          </p:nvPr>
        </p:nvSpPr>
        <p:spPr>
          <a:xfrm>
            <a:off x="4645025" y="2174875"/>
            <a:ext cx="3959423" cy="3918421"/>
          </a:xfrm>
        </p:spPr>
        <p:txBody>
          <a:bodyPr/>
          <a:lstStyle>
            <a:lvl1pPr>
              <a:defRPr sz="18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fr-FR" dirty="0"/>
          </a:p>
        </p:txBody>
      </p:sp>
      <p:sp>
        <p:nvSpPr>
          <p:cNvPr id="7" name="Espace réservé de la date 3"/>
          <p:cNvSpPr>
            <a:spLocks noGrp="1"/>
          </p:cNvSpPr>
          <p:nvPr>
            <p:ph type="dt" sz="half" idx="10"/>
          </p:nvPr>
        </p:nvSpPr>
        <p:spPr/>
        <p:txBody>
          <a:bodyPr/>
          <a:lstStyle>
            <a:lvl1pPr>
              <a:defRPr smtClean="0"/>
            </a:lvl1pPr>
          </a:lstStyle>
          <a:p>
            <a:pPr>
              <a:defRPr/>
            </a:pPr>
            <a:fld id="{CC539C8F-175C-4DC0-9B02-899B2D750A6E}" type="datetime1">
              <a:rPr lang="it-IT" smtClean="0"/>
              <a:t>29/04/14</a:t>
            </a:fld>
            <a:endParaRPr lang="fr-FR" dirty="0"/>
          </a:p>
        </p:txBody>
      </p:sp>
      <p:sp>
        <p:nvSpPr>
          <p:cNvPr id="8" name="Espace réservé du pied de page 4"/>
          <p:cNvSpPr>
            <a:spLocks noGrp="1"/>
          </p:cNvSpPr>
          <p:nvPr>
            <p:ph type="ftr" sz="quarter" idx="11"/>
          </p:nvPr>
        </p:nvSpPr>
        <p:spPr/>
        <p:txBody>
          <a:bodyPr/>
          <a:lstStyle>
            <a:lvl1pPr>
              <a:defRPr smtClean="0"/>
            </a:lvl1pPr>
          </a:lstStyle>
          <a:p>
            <a:pPr>
              <a:defRPr/>
            </a:pPr>
            <a:r>
              <a:rPr lang="fr-FR"/>
              <a:t>Mkt Kuhn </a:t>
            </a:r>
          </a:p>
        </p:txBody>
      </p:sp>
    </p:spTree>
    <p:extLst>
      <p:ext uri="{BB962C8B-B14F-4D97-AF65-F5344CB8AC3E}">
        <p14:creationId xmlns:p14="http://schemas.microsoft.com/office/powerpoint/2010/main" val="1480733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it-IT" smtClean="0"/>
              <a:t>Fare clic per modificare lo stile del titolo</a:t>
            </a:r>
            <a:endParaRPr lang="fr-FR" dirty="0"/>
          </a:p>
        </p:txBody>
      </p:sp>
      <p:sp>
        <p:nvSpPr>
          <p:cNvPr id="3" name="Espace réservé de la date 3"/>
          <p:cNvSpPr>
            <a:spLocks noGrp="1"/>
          </p:cNvSpPr>
          <p:nvPr>
            <p:ph type="dt" sz="half" idx="10"/>
          </p:nvPr>
        </p:nvSpPr>
        <p:spPr/>
        <p:txBody>
          <a:bodyPr/>
          <a:lstStyle>
            <a:lvl1pPr>
              <a:defRPr smtClean="0"/>
            </a:lvl1pPr>
          </a:lstStyle>
          <a:p>
            <a:pPr>
              <a:defRPr/>
            </a:pPr>
            <a:fld id="{B5804C61-A549-4A97-A140-B0379B5D2889}" type="datetime1">
              <a:rPr lang="it-IT" smtClean="0"/>
              <a:t>29/04/14</a:t>
            </a:fld>
            <a:endParaRPr lang="fr-FR" dirty="0"/>
          </a:p>
        </p:txBody>
      </p:sp>
      <p:sp>
        <p:nvSpPr>
          <p:cNvPr id="4" name="Espace réservé du pied de page 4"/>
          <p:cNvSpPr>
            <a:spLocks noGrp="1"/>
          </p:cNvSpPr>
          <p:nvPr>
            <p:ph type="ftr" sz="quarter" idx="11"/>
          </p:nvPr>
        </p:nvSpPr>
        <p:spPr/>
        <p:txBody>
          <a:bodyPr/>
          <a:lstStyle>
            <a:lvl1pPr>
              <a:defRPr smtClean="0"/>
            </a:lvl1pPr>
          </a:lstStyle>
          <a:p>
            <a:pPr>
              <a:defRPr/>
            </a:pPr>
            <a:r>
              <a:rPr lang="fr-FR"/>
              <a:t>Mkt Kuhn </a:t>
            </a:r>
          </a:p>
        </p:txBody>
      </p:sp>
    </p:spTree>
    <p:extLst>
      <p:ext uri="{BB962C8B-B14F-4D97-AF65-F5344CB8AC3E}">
        <p14:creationId xmlns:p14="http://schemas.microsoft.com/office/powerpoint/2010/main" val="71951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smtClean="0"/>
            </a:lvl1pPr>
          </a:lstStyle>
          <a:p>
            <a:pPr>
              <a:defRPr/>
            </a:pPr>
            <a:fld id="{EC917AB1-9498-4E18-BE0B-7197122BE0ED}" type="datetime1">
              <a:rPr lang="it-IT" smtClean="0"/>
              <a:t>29/04/14</a:t>
            </a:fld>
            <a:endParaRPr lang="fr-FR" dirty="0"/>
          </a:p>
        </p:txBody>
      </p:sp>
      <p:sp>
        <p:nvSpPr>
          <p:cNvPr id="3" name="Espace réservé du pied de page 4"/>
          <p:cNvSpPr>
            <a:spLocks noGrp="1"/>
          </p:cNvSpPr>
          <p:nvPr>
            <p:ph type="ftr" sz="quarter" idx="11"/>
          </p:nvPr>
        </p:nvSpPr>
        <p:spPr/>
        <p:txBody>
          <a:bodyPr/>
          <a:lstStyle>
            <a:lvl1pPr>
              <a:defRPr smtClean="0"/>
            </a:lvl1pPr>
          </a:lstStyle>
          <a:p>
            <a:pPr>
              <a:defRPr/>
            </a:pPr>
            <a:r>
              <a:rPr lang="fr-FR"/>
              <a:t>Mkt Kuhn </a:t>
            </a:r>
          </a:p>
        </p:txBody>
      </p:sp>
    </p:spTree>
    <p:extLst>
      <p:ext uri="{BB962C8B-B14F-4D97-AF65-F5344CB8AC3E}">
        <p14:creationId xmlns:p14="http://schemas.microsoft.com/office/powerpoint/2010/main" val="23105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0" y="44450"/>
            <a:ext cx="9144000" cy="13684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65862644"/>
      </p:ext>
    </p:extLst>
  </p:cSld>
  <p:clrMapOvr>
    <a:masterClrMapping/>
  </p:clrMapOvr>
  <p:transition xmlns:p14="http://schemas.microsoft.com/office/powerpoint/2010/mai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4925" y="44450"/>
            <a:ext cx="5616575" cy="576263"/>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0" y="952500"/>
            <a:ext cx="4495800" cy="4603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952500"/>
            <a:ext cx="4495800" cy="4603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84746713"/>
      </p:ext>
    </p:extLst>
  </p:cSld>
  <p:clrMapOvr>
    <a:masterClrMapping/>
  </p:clrMapOvr>
  <p:transition xmlns:p14="http://schemas.microsoft.com/office/powerpoint/2010/main">
    <p:wipe dir="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jpeg"/><Relationship Id="rId21" Type="http://schemas.openxmlformats.org/officeDocument/2006/relationships/image" Target="../media/image2.png"/><Relationship Id="rId22" Type="http://schemas.openxmlformats.org/officeDocument/2006/relationships/image" Target="../media/image3.png"/><Relationship Id="rId23" Type="http://schemas.openxmlformats.org/officeDocument/2006/relationships/image" Target="../media/image4.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theme" Target="../theme/theme2.xml"/><Relationship Id="rId9" Type="http://schemas.openxmlformats.org/officeDocument/2006/relationships/image" Target="../media/image9.jpeg"/><Relationship Id="rId1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Espace réservé du texte 2"/>
          <p:cNvSpPr>
            <a:spLocks noGrp="1"/>
          </p:cNvSpPr>
          <p:nvPr>
            <p:ph type="body" idx="1"/>
          </p:nvPr>
        </p:nvSpPr>
        <p:spPr bwMode="auto">
          <a:xfrm>
            <a:off x="539750" y="1484313"/>
            <a:ext cx="81470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IT" smtClean="0"/>
              <a:t>Cliquez pour modifier les styles du texte du masque</a:t>
            </a:r>
          </a:p>
          <a:p>
            <a:pPr lvl="1"/>
            <a:r>
              <a:rPr lang="fr-FR" altLang="it-IT" smtClean="0"/>
              <a:t>Deuxième niveau</a:t>
            </a:r>
          </a:p>
          <a:p>
            <a:pPr lvl="2"/>
            <a:r>
              <a:rPr lang="fr-FR" altLang="it-IT" smtClean="0"/>
              <a:t>Troisième niveau</a:t>
            </a:r>
          </a:p>
          <a:p>
            <a:pPr lvl="3"/>
            <a:r>
              <a:rPr lang="fr-FR" altLang="it-IT" smtClean="0"/>
              <a:t>Quatrième niveau</a:t>
            </a:r>
          </a:p>
          <a:p>
            <a:pPr lvl="4"/>
            <a:r>
              <a:rPr lang="fr-FR" altLang="it-IT" smtClean="0"/>
              <a:t>Cinquième niveau</a:t>
            </a:r>
          </a:p>
        </p:txBody>
      </p:sp>
      <p:sp>
        <p:nvSpPr>
          <p:cNvPr id="4" name="Espace réservé de la date 3"/>
          <p:cNvSpPr>
            <a:spLocks noGrp="1"/>
          </p:cNvSpPr>
          <p:nvPr>
            <p:ph type="dt" sz="half" idx="2"/>
          </p:nvPr>
        </p:nvSpPr>
        <p:spPr>
          <a:xfrm>
            <a:off x="504825" y="6453188"/>
            <a:ext cx="1042988" cy="365125"/>
          </a:xfrm>
          <a:prstGeom prst="rect">
            <a:avLst/>
          </a:prstGeom>
        </p:spPr>
        <p:txBody>
          <a:bodyPr vert="horz" lIns="91440" tIns="45720" rIns="91440" bIns="45720" rtlCol="0" anchor="ctr"/>
          <a:lstStyle>
            <a:lvl1pPr algn="l" eaLnBrk="1" fontAlgn="auto" hangingPunct="1">
              <a:spcBef>
                <a:spcPts val="0"/>
              </a:spcBef>
              <a:spcAft>
                <a:spcPts val="0"/>
              </a:spcAft>
              <a:defRPr sz="1000" smtClean="0">
                <a:solidFill>
                  <a:schemeClr val="tx1">
                    <a:tint val="75000"/>
                  </a:schemeClr>
                </a:solidFill>
                <a:latin typeface="+mn-lt"/>
                <a:cs typeface="+mn-cs"/>
              </a:defRPr>
            </a:lvl1pPr>
          </a:lstStyle>
          <a:p>
            <a:pPr>
              <a:defRPr/>
            </a:pPr>
            <a:fld id="{3D1D9464-C458-4C74-B5DE-1FB37B2D1D31}" type="datetime1">
              <a:rPr lang="it-IT" smtClean="0"/>
              <a:t>29/04/14</a:t>
            </a:fld>
            <a:endParaRPr lang="fr-FR" dirty="0"/>
          </a:p>
        </p:txBody>
      </p:sp>
      <p:sp>
        <p:nvSpPr>
          <p:cNvPr id="5" name="Espace réservé du pied de page 4"/>
          <p:cNvSpPr>
            <a:spLocks noGrp="1"/>
          </p:cNvSpPr>
          <p:nvPr>
            <p:ph type="ftr" sz="quarter" idx="3"/>
          </p:nvPr>
        </p:nvSpPr>
        <p:spPr>
          <a:xfrm>
            <a:off x="1692275" y="6453188"/>
            <a:ext cx="4464050" cy="365125"/>
          </a:xfrm>
          <a:prstGeom prst="rect">
            <a:avLst/>
          </a:prstGeom>
        </p:spPr>
        <p:txBody>
          <a:bodyPr vert="horz" lIns="91440" tIns="45720" rIns="91440" bIns="45720" rtlCol="0" anchor="ctr"/>
          <a:lstStyle>
            <a:lvl1pPr algn="ctr" eaLnBrk="1" fontAlgn="auto" hangingPunct="1">
              <a:spcBef>
                <a:spcPts val="0"/>
              </a:spcBef>
              <a:spcAft>
                <a:spcPts val="0"/>
              </a:spcAft>
              <a:defRPr sz="1000" dirty="0" err="1" smtClean="0">
                <a:solidFill>
                  <a:schemeClr val="tx1">
                    <a:tint val="75000"/>
                  </a:schemeClr>
                </a:solidFill>
                <a:latin typeface="+mn-lt"/>
                <a:cs typeface="+mn-cs"/>
              </a:defRPr>
            </a:lvl1pPr>
          </a:lstStyle>
          <a:p>
            <a:pPr>
              <a:defRPr/>
            </a:pPr>
            <a:r>
              <a:rPr lang="fr-FR"/>
              <a:t>Mkt Kuhn </a:t>
            </a:r>
          </a:p>
        </p:txBody>
      </p:sp>
      <p:sp>
        <p:nvSpPr>
          <p:cNvPr id="1029" name="Espace réservé du titre 1"/>
          <p:cNvSpPr>
            <a:spLocks noGrp="1"/>
          </p:cNvSpPr>
          <p:nvPr>
            <p:ph type="title"/>
          </p:nvPr>
        </p:nvSpPr>
        <p:spPr bwMode="auto">
          <a:xfrm>
            <a:off x="828675" y="190500"/>
            <a:ext cx="70596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ysDot"/>
                <a:miter lim="800000"/>
                <a:headEnd/>
                <a:tailEnd/>
              </a14:hiddenLine>
            </a:ext>
          </a:extLst>
        </p:spPr>
        <p:txBody>
          <a:bodyPr vert="horz" wrap="none" lIns="0" tIns="0" rIns="0" bIns="0" numCol="1" anchor="ctr" anchorCtr="0" compatLnSpc="1">
            <a:prstTxWarp prst="textNoShape">
              <a:avLst/>
            </a:prstTxWarp>
          </a:bodyPr>
          <a:lstStyle/>
          <a:p>
            <a:pPr lvl="0"/>
            <a:r>
              <a:rPr lang="fr-FR" altLang="it-IT" smtClean="0"/>
              <a:t>Cliquez pour modifier le style du titre</a:t>
            </a:r>
          </a:p>
        </p:txBody>
      </p:sp>
      <p:sp>
        <p:nvSpPr>
          <p:cNvPr id="6" name="Espace réservé du pied de page 4"/>
          <p:cNvSpPr txBox="1">
            <a:spLocks/>
          </p:cNvSpPr>
          <p:nvPr userDrawn="1"/>
        </p:nvSpPr>
        <p:spPr>
          <a:xfrm>
            <a:off x="6732588" y="6424613"/>
            <a:ext cx="2232025" cy="365125"/>
          </a:xfrm>
          <a:prstGeom prst="rect">
            <a:avLst/>
          </a:prstGeom>
        </p:spPr>
        <p:txBody>
          <a:bodyPr anchor="ctr"/>
          <a:lstStyle>
            <a:defPPr>
              <a:defRPr lang="fr-FR"/>
            </a:defPPr>
            <a:lvl1pPr algn="ct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1F1DE36B-41E2-4B3C-B9A8-F1512B539F4E}" type="slidenum">
              <a:rPr lang="fr-FR" sz="1000" smtClean="0"/>
              <a:pPr>
                <a:defRPr/>
              </a:pPr>
              <a:t>‹n.›</a:t>
            </a:fld>
            <a:endParaRPr lang="fr-FR" sz="1000" dirty="0"/>
          </a:p>
        </p:txBody>
      </p:sp>
    </p:spTree>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 id="2147484467" r:id="rId12"/>
    <p:sldLayoutId id="2147484468" r:id="rId13"/>
    <p:sldLayoutId id="2147484469" r:id="rId14"/>
    <p:sldLayoutId id="2147484470" r:id="rId15"/>
    <p:sldLayoutId id="2147484473" r:id="rId16"/>
    <p:sldLayoutId id="2147484474" r:id="rId17"/>
    <p:sldLayoutId id="2147484475" r:id="rId18"/>
  </p:sldLayoutIdLst>
  <p:hf hdr="0"/>
  <p:txStyles>
    <p:titleStyle>
      <a:lvl1pPr algn="ctr" rtl="0" eaLnBrk="0" fontAlgn="base" hangingPunct="0">
        <a:spcBef>
          <a:spcPct val="0"/>
        </a:spcBef>
        <a:spcAft>
          <a:spcPct val="0"/>
        </a:spcAft>
        <a:defRPr sz="2000" b="1" kern="1200">
          <a:solidFill>
            <a:schemeClr val="tx1"/>
          </a:solidFill>
          <a:latin typeface="+mj-lt"/>
          <a:ea typeface="+mj-ea"/>
          <a:cs typeface="+mj-cs"/>
        </a:defRPr>
      </a:lvl1pPr>
      <a:lvl2pPr algn="ctr" rtl="0" eaLnBrk="0" fontAlgn="base" hangingPunct="0">
        <a:spcBef>
          <a:spcPct val="0"/>
        </a:spcBef>
        <a:spcAft>
          <a:spcPct val="0"/>
        </a:spcAft>
        <a:defRPr sz="2000" b="1">
          <a:solidFill>
            <a:schemeClr val="tx1"/>
          </a:solidFill>
          <a:latin typeface="Arial" charset="0"/>
        </a:defRPr>
      </a:lvl2pPr>
      <a:lvl3pPr algn="ctr" rtl="0" eaLnBrk="0" fontAlgn="base" hangingPunct="0">
        <a:spcBef>
          <a:spcPct val="0"/>
        </a:spcBef>
        <a:spcAft>
          <a:spcPct val="0"/>
        </a:spcAft>
        <a:defRPr sz="2000" b="1">
          <a:solidFill>
            <a:schemeClr val="tx1"/>
          </a:solidFill>
          <a:latin typeface="Arial" charset="0"/>
        </a:defRPr>
      </a:lvl3pPr>
      <a:lvl4pPr algn="ctr" rtl="0" eaLnBrk="0" fontAlgn="base" hangingPunct="0">
        <a:spcBef>
          <a:spcPct val="0"/>
        </a:spcBef>
        <a:spcAft>
          <a:spcPct val="0"/>
        </a:spcAft>
        <a:defRPr sz="2000" b="1">
          <a:solidFill>
            <a:schemeClr val="tx1"/>
          </a:solidFill>
          <a:latin typeface="Arial" charset="0"/>
        </a:defRPr>
      </a:lvl4pPr>
      <a:lvl5pPr algn="ctr" rtl="0" eaLnBrk="0" fontAlgn="base" hangingPunct="0">
        <a:spcBef>
          <a:spcPct val="0"/>
        </a:spcBef>
        <a:spcAft>
          <a:spcPct val="0"/>
        </a:spcAft>
        <a:defRPr sz="2000" b="1">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KabelBoldITC" pitchFamily="34" charset="0"/>
        </a:defRPr>
      </a:lvl6pPr>
      <a:lvl7pPr marL="914400" algn="ctr" rtl="0" eaLnBrk="1" fontAlgn="base" hangingPunct="1">
        <a:spcBef>
          <a:spcPct val="0"/>
        </a:spcBef>
        <a:spcAft>
          <a:spcPct val="0"/>
        </a:spcAft>
        <a:defRPr sz="4400">
          <a:solidFill>
            <a:schemeClr val="tx1"/>
          </a:solidFill>
          <a:latin typeface="KabelBoldITC" pitchFamily="34" charset="0"/>
        </a:defRPr>
      </a:lvl7pPr>
      <a:lvl8pPr marL="1371600" algn="ctr" rtl="0" eaLnBrk="1" fontAlgn="base" hangingPunct="1">
        <a:spcBef>
          <a:spcPct val="0"/>
        </a:spcBef>
        <a:spcAft>
          <a:spcPct val="0"/>
        </a:spcAft>
        <a:defRPr sz="4400">
          <a:solidFill>
            <a:schemeClr val="tx1"/>
          </a:solidFill>
          <a:latin typeface="KabelBoldITC" pitchFamily="34" charset="0"/>
        </a:defRPr>
      </a:lvl8pPr>
      <a:lvl9pPr marL="1828800" algn="ctr" rtl="0" eaLnBrk="1" fontAlgn="base" hangingPunct="1">
        <a:spcBef>
          <a:spcPct val="0"/>
        </a:spcBef>
        <a:spcAft>
          <a:spcPct val="0"/>
        </a:spcAft>
        <a:defRPr sz="4400">
          <a:solidFill>
            <a:schemeClr val="tx1"/>
          </a:solidFill>
          <a:latin typeface="KabelBoldITC" pitchFamily="34" charset="0"/>
        </a:defRPr>
      </a:lvl9pPr>
    </p:titleStyle>
    <p:bodyStyle>
      <a:lvl1pPr marL="342900" indent="-342900" algn="l" rtl="0" eaLnBrk="0" fontAlgn="base" hangingPunct="0">
        <a:spcBef>
          <a:spcPct val="20000"/>
        </a:spcBef>
        <a:spcAft>
          <a:spcPct val="0"/>
        </a:spcAft>
        <a:buBlip>
          <a:blip r:embed="rId21"/>
        </a:buBlip>
        <a:defRPr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2"/>
        </a:buBlip>
        <a:defRPr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3"/>
        </a:buBlip>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FF0000"/>
        </a:buClr>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827088" y="188913"/>
            <a:ext cx="70580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fr-FR" altLang="it-IT" smtClean="0"/>
              <a:t>Cliquez pour modifier le style du titre</a:t>
            </a:r>
          </a:p>
        </p:txBody>
      </p:sp>
      <p:sp>
        <p:nvSpPr>
          <p:cNvPr id="2051" name="Espace réservé du texte 2"/>
          <p:cNvSpPr>
            <a:spLocks noGrp="1"/>
          </p:cNvSpPr>
          <p:nvPr>
            <p:ph type="body" idx="1"/>
          </p:nvPr>
        </p:nvSpPr>
        <p:spPr bwMode="auto">
          <a:xfrm>
            <a:off x="457200" y="1196975"/>
            <a:ext cx="82296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IT" smtClean="0"/>
              <a:t>Cliquez pour modifier les styles du texte du masque</a:t>
            </a:r>
          </a:p>
          <a:p>
            <a:pPr lvl="1"/>
            <a:r>
              <a:rPr lang="fr-FR" altLang="it-IT" smtClean="0"/>
              <a:t>Deuxième niveau</a:t>
            </a:r>
          </a:p>
          <a:p>
            <a:pPr lvl="2"/>
            <a:r>
              <a:rPr lang="fr-FR" altLang="it-IT" smtClean="0"/>
              <a:t>Troisième niveau</a:t>
            </a:r>
          </a:p>
          <a:p>
            <a:pPr lvl="3"/>
            <a:r>
              <a:rPr lang="fr-FR" altLang="it-IT" smtClean="0"/>
              <a:t>Quatrième niveau</a:t>
            </a:r>
          </a:p>
          <a:p>
            <a:pPr lvl="4"/>
            <a:r>
              <a:rPr lang="fr-FR" altLang="it-IT" smtClean="0"/>
              <a:t>Cinquième niveau</a:t>
            </a:r>
          </a:p>
        </p:txBody>
      </p:sp>
      <p:sp>
        <p:nvSpPr>
          <p:cNvPr id="4" name="Espace réservé de la date 3"/>
          <p:cNvSpPr>
            <a:spLocks noGrp="1"/>
          </p:cNvSpPr>
          <p:nvPr>
            <p:ph type="dt" sz="half" idx="2"/>
          </p:nvPr>
        </p:nvSpPr>
        <p:spPr>
          <a:xfrm>
            <a:off x="503238" y="6454775"/>
            <a:ext cx="1044575" cy="363538"/>
          </a:xfrm>
          <a:prstGeom prst="rect">
            <a:avLst/>
          </a:prstGeom>
        </p:spPr>
        <p:txBody>
          <a:bodyPr vert="horz" lIns="91440" tIns="45720" rIns="91440" bIns="45720" rtlCol="0" anchor="ctr"/>
          <a:lstStyle>
            <a:lvl1pPr algn="l" eaLnBrk="1" hangingPunct="1">
              <a:defRPr sz="1200" smtClean="0">
                <a:solidFill>
                  <a:schemeClr val="tx1">
                    <a:tint val="75000"/>
                  </a:schemeClr>
                </a:solidFill>
                <a:latin typeface="Arial" charset="0"/>
                <a:cs typeface="Arial" charset="0"/>
              </a:defRPr>
            </a:lvl1pPr>
          </a:lstStyle>
          <a:p>
            <a:pPr>
              <a:defRPr/>
            </a:pPr>
            <a:fld id="{B03D9766-1585-4192-AC03-14CC807BFEAA}" type="datetime1">
              <a:rPr lang="it-IT" smtClean="0"/>
              <a:t>29/04/14</a:t>
            </a:fld>
            <a:endParaRPr lang="fr-FR" dirty="0"/>
          </a:p>
        </p:txBody>
      </p:sp>
      <p:sp>
        <p:nvSpPr>
          <p:cNvPr id="5" name="Espace réservé du pied de page 4"/>
          <p:cNvSpPr>
            <a:spLocks noGrp="1"/>
          </p:cNvSpPr>
          <p:nvPr>
            <p:ph type="ftr" sz="quarter" idx="3"/>
          </p:nvPr>
        </p:nvSpPr>
        <p:spPr>
          <a:xfrm>
            <a:off x="1692275" y="6454775"/>
            <a:ext cx="4464050" cy="365125"/>
          </a:xfrm>
          <a:prstGeom prst="rect">
            <a:avLst/>
          </a:prstGeom>
        </p:spPr>
        <p:txBody>
          <a:bodyPr vert="horz" lIns="91440" tIns="45720" rIns="91440" bIns="45720" rtlCol="0" anchor="ctr"/>
          <a:lstStyle>
            <a:lvl1pPr algn="ctr" eaLnBrk="1" hangingPunct="1">
              <a:defRPr sz="1200" smtClean="0">
                <a:solidFill>
                  <a:schemeClr val="tx1">
                    <a:tint val="75000"/>
                  </a:schemeClr>
                </a:solidFill>
                <a:latin typeface="Arial" charset="0"/>
                <a:cs typeface="Arial" charset="0"/>
              </a:defRPr>
            </a:lvl1pPr>
          </a:lstStyle>
          <a:p>
            <a:pPr>
              <a:defRPr/>
            </a:pPr>
            <a:r>
              <a:rPr lang="fr-FR"/>
              <a:t>Mkt Kuhn </a:t>
            </a:r>
          </a:p>
        </p:txBody>
      </p:sp>
    </p:spTree>
  </p:cSld>
  <p:clrMap bg1="lt1" tx1="dk1" bg2="lt2" tx2="dk2" accent1="accent1" accent2="accent2" accent3="accent3" accent4="accent4" accent5="accent5" accent6="accent6" hlink="hlink" folHlink="folHlink"/>
  <p:sldLayoutIdLst>
    <p:sldLayoutId id="2147484450" r:id="rId1"/>
    <p:sldLayoutId id="2147484451" r:id="rId2"/>
    <p:sldLayoutId id="2147484472" r:id="rId3"/>
    <p:sldLayoutId id="2147484452" r:id="rId4"/>
    <p:sldLayoutId id="2147484453" r:id="rId5"/>
    <p:sldLayoutId id="2147484454" r:id="rId6"/>
    <p:sldLayoutId id="2147484455" r:id="rId7"/>
  </p:sldLayoutIdLst>
  <p:hf hdr="0"/>
  <p:txStyles>
    <p:titleStyle>
      <a:lvl1pPr algn="ctr" rtl="0" eaLnBrk="0" fontAlgn="base" hangingPunct="0">
        <a:spcBef>
          <a:spcPct val="0"/>
        </a:spcBef>
        <a:spcAft>
          <a:spcPct val="0"/>
        </a:spcAft>
        <a:defRPr sz="20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000" b="1">
          <a:solidFill>
            <a:schemeClr val="tx1"/>
          </a:solidFill>
          <a:latin typeface="Arial" charset="0"/>
          <a:cs typeface="Arial" charset="0"/>
        </a:defRPr>
      </a:lvl2pPr>
      <a:lvl3pPr algn="ctr" rtl="0" eaLnBrk="0" fontAlgn="base" hangingPunct="0">
        <a:spcBef>
          <a:spcPct val="0"/>
        </a:spcBef>
        <a:spcAft>
          <a:spcPct val="0"/>
        </a:spcAft>
        <a:defRPr sz="2000" b="1">
          <a:solidFill>
            <a:schemeClr val="tx1"/>
          </a:solidFill>
          <a:latin typeface="Arial" charset="0"/>
          <a:cs typeface="Arial" charset="0"/>
        </a:defRPr>
      </a:lvl3pPr>
      <a:lvl4pPr algn="ctr" rtl="0" eaLnBrk="0" fontAlgn="base" hangingPunct="0">
        <a:spcBef>
          <a:spcPct val="0"/>
        </a:spcBef>
        <a:spcAft>
          <a:spcPct val="0"/>
        </a:spcAft>
        <a:defRPr sz="2000" b="1">
          <a:solidFill>
            <a:schemeClr val="tx1"/>
          </a:solidFill>
          <a:latin typeface="Arial" charset="0"/>
          <a:cs typeface="Arial" charset="0"/>
        </a:defRPr>
      </a:lvl4pPr>
      <a:lvl5pPr algn="ctr" rtl="0" eaLnBrk="0" fontAlgn="base" hangingPunct="0">
        <a:spcBef>
          <a:spcPct val="0"/>
        </a:spcBef>
        <a:spcAft>
          <a:spcPct val="0"/>
        </a:spcAft>
        <a:defRPr sz="2000" b="1">
          <a:solidFill>
            <a:schemeClr val="tx1"/>
          </a:solidFill>
          <a:latin typeface="Arial" charset="0"/>
          <a:cs typeface="Arial" charset="0"/>
        </a:defRPr>
      </a:lvl5pPr>
      <a:lvl6pPr marL="457200" algn="ctr" rtl="0" eaLnBrk="1" fontAlgn="base" hangingPunct="1">
        <a:spcBef>
          <a:spcPct val="0"/>
        </a:spcBef>
        <a:spcAft>
          <a:spcPct val="0"/>
        </a:spcAft>
        <a:defRPr sz="2000" b="1">
          <a:solidFill>
            <a:schemeClr val="tx1"/>
          </a:solidFill>
          <a:latin typeface="Arial" charset="0"/>
          <a:cs typeface="Arial" charset="0"/>
        </a:defRPr>
      </a:lvl6pPr>
      <a:lvl7pPr marL="914400" algn="ctr" rtl="0" eaLnBrk="1" fontAlgn="base" hangingPunct="1">
        <a:spcBef>
          <a:spcPct val="0"/>
        </a:spcBef>
        <a:spcAft>
          <a:spcPct val="0"/>
        </a:spcAft>
        <a:defRPr sz="2000" b="1">
          <a:solidFill>
            <a:schemeClr val="tx1"/>
          </a:solidFill>
          <a:latin typeface="Arial" charset="0"/>
          <a:cs typeface="Arial" charset="0"/>
        </a:defRPr>
      </a:lvl7pPr>
      <a:lvl8pPr marL="1371600" algn="ctr" rtl="0" eaLnBrk="1" fontAlgn="base" hangingPunct="1">
        <a:spcBef>
          <a:spcPct val="0"/>
        </a:spcBef>
        <a:spcAft>
          <a:spcPct val="0"/>
        </a:spcAft>
        <a:defRPr sz="2000" b="1">
          <a:solidFill>
            <a:schemeClr val="tx1"/>
          </a:solidFill>
          <a:latin typeface="Arial" charset="0"/>
          <a:cs typeface="Arial" charset="0"/>
        </a:defRPr>
      </a:lvl8pPr>
      <a:lvl9pPr marL="1828800" algn="ctr" rtl="0" eaLnBrk="1" fontAlgn="base" hangingPunct="1">
        <a:spcBef>
          <a:spcPct val="0"/>
        </a:spcBef>
        <a:spcAft>
          <a:spcPct val="0"/>
        </a:spcAft>
        <a:defRPr sz="20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Blip>
          <a:blip r:embed="rId10"/>
        </a:buBlip>
        <a:defRPr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11"/>
        </a:buBlip>
        <a:defRPr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12"/>
        </a:buBlip>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65.jpe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3" Type="http://schemas.openxmlformats.org/officeDocument/2006/relationships/image" Target="../media/image305.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306.png"/><Relationship Id="rId8" Type="http://schemas.openxmlformats.org/officeDocument/2006/relationships/image" Target="../media/image274.png"/><Relationship Id="rId9" Type="http://schemas.openxmlformats.org/officeDocument/2006/relationships/image" Target="../media/image307.png"/><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101.xml.rels><?xml version="1.0" encoding="UTF-8" standalone="yes"?>
<Relationships xmlns="http://schemas.openxmlformats.org/package/2006/relationships"><Relationship Id="rId3" Type="http://schemas.openxmlformats.org/officeDocument/2006/relationships/image" Target="../media/image308.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306.png"/><Relationship Id="rId8" Type="http://schemas.openxmlformats.org/officeDocument/2006/relationships/image" Target="../media/image274.png"/><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102.xml.rels><?xml version="1.0" encoding="UTF-8" standalone="yes"?>
<Relationships xmlns="http://schemas.openxmlformats.org/package/2006/relationships"><Relationship Id="rId3" Type="http://schemas.openxmlformats.org/officeDocument/2006/relationships/image" Target="../media/image309.png"/><Relationship Id="rId4" Type="http://schemas.openxmlformats.org/officeDocument/2006/relationships/image" Target="../media/image3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311.jpeg"/><Relationship Id="rId9" Type="http://schemas.openxmlformats.org/officeDocument/2006/relationships/image" Target="../media/image312.png"/><Relationship Id="rId10" Type="http://schemas.openxmlformats.org/officeDocument/2006/relationships/image" Target="../media/image306.png"/><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103.xml.rels><?xml version="1.0" encoding="UTF-8" standalone="yes"?>
<Relationships xmlns="http://schemas.openxmlformats.org/package/2006/relationships"><Relationship Id="rId3" Type="http://schemas.openxmlformats.org/officeDocument/2006/relationships/image" Target="../media/image313.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306.png"/><Relationship Id="rId8" Type="http://schemas.openxmlformats.org/officeDocument/2006/relationships/image" Target="../media/image274.png"/><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104.xml.rels><?xml version="1.0" encoding="UTF-8" standalone="yes"?>
<Relationships xmlns="http://schemas.openxmlformats.org/package/2006/relationships"><Relationship Id="rId3" Type="http://schemas.openxmlformats.org/officeDocument/2006/relationships/image" Target="../media/image314.jpeg"/><Relationship Id="rId4" Type="http://schemas.openxmlformats.org/officeDocument/2006/relationships/image" Target="../media/image315.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306.png"/><Relationship Id="rId9" Type="http://schemas.openxmlformats.org/officeDocument/2006/relationships/image" Target="../media/image316.png"/><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105.xml.rels><?xml version="1.0" encoding="UTF-8" standalone="yes"?>
<Relationships xmlns="http://schemas.openxmlformats.org/package/2006/relationships"><Relationship Id="rId3" Type="http://schemas.openxmlformats.org/officeDocument/2006/relationships/image" Target="../media/image317.jpeg"/><Relationship Id="rId4" Type="http://schemas.openxmlformats.org/officeDocument/2006/relationships/image" Target="../media/image318.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306.png"/><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74.png"/><Relationship Id="rId6" Type="http://schemas.openxmlformats.org/officeDocument/2006/relationships/image" Target="../media/image319.jpeg"/><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320.png"/><Relationship Id="rId4" Type="http://schemas.openxmlformats.org/officeDocument/2006/relationships/image" Target="../media/image321.jpeg"/><Relationship Id="rId5" Type="http://schemas.openxmlformats.org/officeDocument/2006/relationships/image" Target="../media/image306.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108.xml.rels><?xml version="1.0" encoding="UTF-8" standalone="yes"?>
<Relationships xmlns="http://schemas.openxmlformats.org/package/2006/relationships"><Relationship Id="rId3" Type="http://schemas.openxmlformats.org/officeDocument/2006/relationships/image" Target="../media/image323.png"/><Relationship Id="rId4" Type="http://schemas.openxmlformats.org/officeDocument/2006/relationships/image" Target="../media/image324.jpeg"/><Relationship Id="rId1" Type="http://schemas.openxmlformats.org/officeDocument/2006/relationships/slideLayout" Target="../slideLayouts/slideLayout6.xml"/><Relationship Id="rId2" Type="http://schemas.openxmlformats.org/officeDocument/2006/relationships/image" Target="../media/image322.jpe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5.jpe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326.jpeg"/><Relationship Id="rId8" Type="http://schemas.openxmlformats.org/officeDocument/2006/relationships/image" Target="../media/image327.jpeg"/><Relationship Id="rId9" Type="http://schemas.openxmlformats.org/officeDocument/2006/relationships/image" Target="../media/image274.png"/><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11.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68.jpeg"/><Relationship Id="rId9"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3" Type="http://schemas.openxmlformats.org/officeDocument/2006/relationships/image" Target="../media/image329.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330.jpeg"/><Relationship Id="rId1" Type="http://schemas.openxmlformats.org/officeDocument/2006/relationships/slideLayout" Target="../slideLayouts/slideLayout6.xml"/><Relationship Id="rId2" Type="http://schemas.openxmlformats.org/officeDocument/2006/relationships/image" Target="../media/image328.jpe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31.jpeg"/><Relationship Id="rId6" Type="http://schemas.openxmlformats.org/officeDocument/2006/relationships/image" Target="../media/image332.jpe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334.jpg"/><Relationship Id="rId4" Type="http://schemas.openxmlformats.org/officeDocument/2006/relationships/image" Target="../media/image335.jpeg"/><Relationship Id="rId1" Type="http://schemas.openxmlformats.org/officeDocument/2006/relationships/slideLayout" Target="../slideLayouts/slideLayout3.xml"/><Relationship Id="rId2" Type="http://schemas.openxmlformats.org/officeDocument/2006/relationships/image" Target="../media/image333.tiff"/></Relationships>
</file>

<file path=ppt/slides/_rels/slide113.xml.rels><?xml version="1.0" encoding="UTF-8" standalone="yes"?>
<Relationships xmlns="http://schemas.openxmlformats.org/package/2006/relationships"><Relationship Id="rId3" Type="http://schemas.openxmlformats.org/officeDocument/2006/relationships/image" Target="../media/image337.jpeg"/><Relationship Id="rId4" Type="http://schemas.openxmlformats.org/officeDocument/2006/relationships/image" Target="../media/image338.jpeg"/><Relationship Id="rId5" Type="http://schemas.openxmlformats.org/officeDocument/2006/relationships/image" Target="../media/image339.jpeg"/><Relationship Id="rId1" Type="http://schemas.openxmlformats.org/officeDocument/2006/relationships/slideLayout" Target="../slideLayouts/slideLayout3.xml"/><Relationship Id="rId2" Type="http://schemas.openxmlformats.org/officeDocument/2006/relationships/image" Target="../media/image33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0.jpeg"/><Relationship Id="rId3" Type="http://schemas.openxmlformats.org/officeDocument/2006/relationships/image" Target="../media/image34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2.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3.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344.jpe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46.png"/><Relationship Id="rId1" Type="http://schemas.openxmlformats.org/officeDocument/2006/relationships/slideLayout" Target="../slideLayouts/slideLayout6.xml"/><Relationship Id="rId2" Type="http://schemas.openxmlformats.org/officeDocument/2006/relationships/image" Target="../media/image345.jpeg"/></Relationships>
</file>

<file path=ppt/slides/_rels/slide12.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2.png"/><Relationship Id="rId10"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347.jpeg"/></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48.jpe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349.jpe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350.jpe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351.jpeg"/></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352.jpeg"/></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53.jpeg"/><Relationship Id="rId6" Type="http://schemas.openxmlformats.org/officeDocument/2006/relationships/image" Target="../media/image354.jpeg"/><Relationship Id="rId7" Type="http://schemas.openxmlformats.org/officeDocument/2006/relationships/image" Target="../media/image355.jpeg"/><Relationship Id="rId8" Type="http://schemas.openxmlformats.org/officeDocument/2006/relationships/image" Target="../media/image356.jpe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357.jpeg"/></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358.jpeg"/></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59.jpe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jpeg"/><Relationship Id="rId3" Type="http://schemas.openxmlformats.org/officeDocument/2006/relationships/image" Target="../media/image78.jpeg"/></Relationships>
</file>

<file path=ppt/slides/_rels/slide130.xml.rels><?xml version="1.0" encoding="UTF-8" standalone="yes"?>
<Relationships xmlns="http://schemas.openxmlformats.org/package/2006/relationships"><Relationship Id="rId3" Type="http://schemas.openxmlformats.org/officeDocument/2006/relationships/image" Target="../media/image360.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62.jpeg"/><Relationship Id="rId7" Type="http://schemas.openxmlformats.org/officeDocument/2006/relationships/image" Target="file:///C:\Ren&#233;\Photos\Formation\Digidrive.jpg" TargetMode="External"/><Relationship Id="rId8" Type="http://schemas.openxmlformats.org/officeDocument/2006/relationships/image" Target="../media/image363.jpeg"/><Relationship Id="rId1" Type="http://schemas.openxmlformats.org/officeDocument/2006/relationships/slideLayout" Target="../slideLayouts/slideLayout6.xml"/><Relationship Id="rId2" Type="http://schemas.openxmlformats.org/officeDocument/2006/relationships/image" Target="../media/image361.png"/></Relationships>
</file>

<file path=ppt/slides/_rels/slide132.xml.rels><?xml version="1.0" encoding="UTF-8" standalone="yes"?>
<Relationships xmlns="http://schemas.openxmlformats.org/package/2006/relationships"><Relationship Id="rId11" Type="http://schemas.openxmlformats.org/officeDocument/2006/relationships/image" Target="../media/image371.jpeg"/><Relationship Id="rId12" Type="http://schemas.openxmlformats.org/officeDocument/2006/relationships/image" Target="../media/image372.jpeg"/><Relationship Id="rId13" Type="http://schemas.openxmlformats.org/officeDocument/2006/relationships/image" Target="../media/image373.jpeg"/><Relationship Id="rId14" Type="http://schemas.openxmlformats.org/officeDocument/2006/relationships/image" Target="../media/image374.png"/><Relationship Id="rId15" Type="http://schemas.openxmlformats.org/officeDocument/2006/relationships/image" Target="../media/image375.png"/><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364.jpeg"/><Relationship Id="rId4" Type="http://schemas.openxmlformats.org/officeDocument/2006/relationships/image" Target="../media/image365.jpeg"/><Relationship Id="rId5" Type="http://schemas.openxmlformats.org/officeDocument/2006/relationships/image" Target="../media/image366.jpeg"/><Relationship Id="rId6" Type="http://schemas.openxmlformats.org/officeDocument/2006/relationships/image" Target="../media/image367.jpeg"/><Relationship Id="rId7" Type="http://schemas.openxmlformats.org/officeDocument/2006/relationships/image" Target="../media/image368.jpeg"/><Relationship Id="rId8" Type="http://schemas.openxmlformats.org/officeDocument/2006/relationships/image" Target="../media/image369.jpeg"/><Relationship Id="rId9" Type="http://schemas.openxmlformats.org/officeDocument/2006/relationships/image" Target="file:///C:\Ren&#233;\Photos\Formation\Digidrive.jpg" TargetMode="External"/><Relationship Id="rId10" Type="http://schemas.openxmlformats.org/officeDocument/2006/relationships/image" Target="../media/image370.jpeg"/></Relationships>
</file>

<file path=ppt/slides/_rels/slide133.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3" Type="http://schemas.openxmlformats.org/officeDocument/2006/relationships/image" Target="../media/image381.jpeg"/><Relationship Id="rId14" Type="http://schemas.openxmlformats.org/officeDocument/2006/relationships/oleObject" Target="../embeddings/oleObject6.bin"/><Relationship Id="rId15" Type="http://schemas.openxmlformats.org/officeDocument/2006/relationships/image" Target="../media/image376.wmf"/><Relationship Id="rId16" Type="http://schemas.openxmlformats.org/officeDocument/2006/relationships/image" Target="../media/image382.png"/><Relationship Id="rId1" Type="http://schemas.openxmlformats.org/officeDocument/2006/relationships/vmlDrawing" Target="../drawings/vmlDrawing5.vml"/><Relationship Id="rId2" Type="http://schemas.openxmlformats.org/officeDocument/2006/relationships/slideLayout" Target="../slideLayouts/slideLayout10.xml"/><Relationship Id="rId3" Type="http://schemas.openxmlformats.org/officeDocument/2006/relationships/notesSlide" Target="../notesSlides/notesSlide80.xml"/><Relationship Id="rId4" Type="http://schemas.openxmlformats.org/officeDocument/2006/relationships/image" Target="../media/image377.jpeg"/><Relationship Id="rId5" Type="http://schemas.openxmlformats.org/officeDocument/2006/relationships/image" Target="../media/image378.jpeg"/><Relationship Id="rId6" Type="http://schemas.openxmlformats.org/officeDocument/2006/relationships/image" Target="file:///P:\Photos\Sima%2099\Kverneland\Faneurs\Cardan%20double.jpg" TargetMode="External"/><Relationship Id="rId7" Type="http://schemas.openxmlformats.org/officeDocument/2006/relationships/image" Target="../media/image379.jpeg"/><Relationship Id="rId8" Type="http://schemas.openxmlformats.org/officeDocument/2006/relationships/image" Target="file:///P:\Photos\Sima%2099\P&#246;ttinger\Faneurs\double-cardan-poet.jpg" TargetMode="External"/><Relationship Id="rId9" Type="http://schemas.openxmlformats.org/officeDocument/2006/relationships/image" Target="../media/image380.png"/><Relationship Id="rId10" Type="http://schemas.openxmlformats.org/officeDocument/2006/relationships/image" Target="../media/image2.png"/></Relationships>
</file>

<file path=ppt/slides/_rels/slide134.xml.rels><?xml version="1.0" encoding="UTF-8" standalone="yes"?>
<Relationships xmlns="http://schemas.openxmlformats.org/package/2006/relationships"><Relationship Id="rId11" Type="http://schemas.openxmlformats.org/officeDocument/2006/relationships/image" Target="../media/image387.jpeg"/><Relationship Id="rId12" Type="http://schemas.openxmlformats.org/officeDocument/2006/relationships/image" Target="../media/image388.jpeg"/><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382.png"/><Relationship Id="rId4" Type="http://schemas.openxmlformats.org/officeDocument/2006/relationships/image" Target="../media/image383.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384.png"/><Relationship Id="rId9" Type="http://schemas.openxmlformats.org/officeDocument/2006/relationships/image" Target="../media/image385.png"/><Relationship Id="rId10" Type="http://schemas.openxmlformats.org/officeDocument/2006/relationships/image" Target="../media/image386.jpeg"/></Relationships>
</file>

<file path=ppt/slides/_rels/slide135.xml.rels><?xml version="1.0" encoding="UTF-8" standalone="yes"?>
<Relationships xmlns="http://schemas.openxmlformats.org/package/2006/relationships"><Relationship Id="rId3" Type="http://schemas.openxmlformats.org/officeDocument/2006/relationships/image" Target="../media/image389.jpeg"/><Relationship Id="rId4" Type="http://schemas.openxmlformats.org/officeDocument/2006/relationships/image" Target="../media/image390.jpeg"/><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136.xml.rels><?xml version="1.0" encoding="UTF-8" standalone="yes"?>
<Relationships xmlns="http://schemas.openxmlformats.org/package/2006/relationships"><Relationship Id="rId3" Type="http://schemas.openxmlformats.org/officeDocument/2006/relationships/image" Target="../media/image274.png"/><Relationship Id="rId4" Type="http://schemas.openxmlformats.org/officeDocument/2006/relationships/image" Target="../media/image392.jpeg"/><Relationship Id="rId1" Type="http://schemas.openxmlformats.org/officeDocument/2006/relationships/slideLayout" Target="../slideLayouts/slideLayout6.xml"/><Relationship Id="rId2" Type="http://schemas.openxmlformats.org/officeDocument/2006/relationships/image" Target="../media/image391.png"/></Relationships>
</file>

<file path=ppt/slides/_rels/slide137.xml.rels><?xml version="1.0" encoding="UTF-8" standalone="yes"?>
<Relationships xmlns="http://schemas.openxmlformats.org/package/2006/relationships"><Relationship Id="rId3" Type="http://schemas.openxmlformats.org/officeDocument/2006/relationships/image" Target="../media/image394.jpeg"/><Relationship Id="rId4" Type="http://schemas.openxmlformats.org/officeDocument/2006/relationships/image" Target="../media/image395.jpeg"/><Relationship Id="rId5" Type="http://schemas.openxmlformats.org/officeDocument/2006/relationships/image" Target="../media/image391.png"/><Relationship Id="rId1" Type="http://schemas.openxmlformats.org/officeDocument/2006/relationships/slideLayout" Target="../slideLayouts/slideLayout3.xml"/><Relationship Id="rId2" Type="http://schemas.openxmlformats.org/officeDocument/2006/relationships/image" Target="../media/image393.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39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14.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11" Type="http://schemas.openxmlformats.org/officeDocument/2006/relationships/image" Target="../media/image404.jpeg"/><Relationship Id="rId12" Type="http://schemas.openxmlformats.org/officeDocument/2006/relationships/image" Target="../media/image405.png"/><Relationship Id="rId1" Type="http://schemas.openxmlformats.org/officeDocument/2006/relationships/slideLayout" Target="../slideLayouts/slideLayout6.xml"/><Relationship Id="rId2" Type="http://schemas.openxmlformats.org/officeDocument/2006/relationships/image" Target="../media/image397.jpeg"/><Relationship Id="rId3" Type="http://schemas.openxmlformats.org/officeDocument/2006/relationships/image" Target="../media/image398.jpeg"/><Relationship Id="rId4" Type="http://schemas.openxmlformats.org/officeDocument/2006/relationships/image" Target="../media/image399.png"/><Relationship Id="rId5" Type="http://schemas.openxmlformats.org/officeDocument/2006/relationships/image" Target="../media/image400.jpeg"/><Relationship Id="rId6" Type="http://schemas.openxmlformats.org/officeDocument/2006/relationships/image" Target="../media/image391.png"/><Relationship Id="rId7" Type="http://schemas.openxmlformats.org/officeDocument/2006/relationships/image" Target="../media/image274.png"/><Relationship Id="rId8" Type="http://schemas.openxmlformats.org/officeDocument/2006/relationships/image" Target="../media/image401.png"/><Relationship Id="rId9" Type="http://schemas.openxmlformats.org/officeDocument/2006/relationships/image" Target="../media/image402.jpeg"/><Relationship Id="rId10" Type="http://schemas.openxmlformats.org/officeDocument/2006/relationships/image" Target="../media/image403.png"/></Relationships>
</file>

<file path=ppt/slides/_rels/slide141.xml.rels><?xml version="1.0" encoding="UTF-8" standalone="yes"?>
<Relationships xmlns="http://schemas.openxmlformats.org/package/2006/relationships"><Relationship Id="rId3" Type="http://schemas.openxmlformats.org/officeDocument/2006/relationships/image" Target="../media/image407.png"/><Relationship Id="rId4" Type="http://schemas.openxmlformats.org/officeDocument/2006/relationships/image" Target="../media/image408.jpeg"/><Relationship Id="rId5" Type="http://schemas.openxmlformats.org/officeDocument/2006/relationships/image" Target="../media/image409.png"/><Relationship Id="rId6" Type="http://schemas.openxmlformats.org/officeDocument/2006/relationships/image" Target="../media/image361.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406.jpeg"/></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10.jpeg"/><Relationship Id="rId7" Type="http://schemas.openxmlformats.org/officeDocument/2006/relationships/image" Target="../media/image411.png"/><Relationship Id="rId8" Type="http://schemas.openxmlformats.org/officeDocument/2006/relationships/image" Target="../media/image409.png"/><Relationship Id="rId1" Type="http://schemas.openxmlformats.org/officeDocument/2006/relationships/slideLayout" Target="../slideLayouts/slideLayout6.xml"/><Relationship Id="rId2" Type="http://schemas.openxmlformats.org/officeDocument/2006/relationships/image" Target="../media/image361.png"/></Relationships>
</file>

<file path=ppt/slides/_rels/slide143.xml.rels><?xml version="1.0" encoding="UTF-8" standalone="yes"?>
<Relationships xmlns="http://schemas.openxmlformats.org/package/2006/relationships"><Relationship Id="rId3" Type="http://schemas.openxmlformats.org/officeDocument/2006/relationships/image" Target="../media/image413.png"/><Relationship Id="rId4" Type="http://schemas.openxmlformats.org/officeDocument/2006/relationships/image" Target="../media/image414.png"/><Relationship Id="rId1" Type="http://schemas.openxmlformats.org/officeDocument/2006/relationships/slideLayout" Target="../slideLayouts/slideLayout6.xml"/><Relationship Id="rId2" Type="http://schemas.openxmlformats.org/officeDocument/2006/relationships/image" Target="../media/image412.jpeg"/></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16.jpeg"/><Relationship Id="rId1" Type="http://schemas.openxmlformats.org/officeDocument/2006/relationships/slideLayout" Target="../slideLayouts/slideLayout3.xml"/><Relationship Id="rId2" Type="http://schemas.openxmlformats.org/officeDocument/2006/relationships/image" Target="../media/image415.jpeg"/></Relationships>
</file>

<file path=ppt/slides/_rels/slide145.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3.png"/><Relationship Id="rId13" Type="http://schemas.openxmlformats.org/officeDocument/2006/relationships/image" Target="../media/image4.png"/><Relationship Id="rId14" Type="http://schemas.openxmlformats.org/officeDocument/2006/relationships/image" Target="../media/image425.png"/><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417.jpeg"/><Relationship Id="rId4" Type="http://schemas.openxmlformats.org/officeDocument/2006/relationships/image" Target="../media/image418.png"/><Relationship Id="rId5" Type="http://schemas.openxmlformats.org/officeDocument/2006/relationships/image" Target="../media/image419.png"/><Relationship Id="rId6" Type="http://schemas.openxmlformats.org/officeDocument/2006/relationships/image" Target="../media/image420.png"/><Relationship Id="rId7" Type="http://schemas.openxmlformats.org/officeDocument/2006/relationships/image" Target="../media/image421.png"/><Relationship Id="rId8" Type="http://schemas.openxmlformats.org/officeDocument/2006/relationships/image" Target="../media/image422.png"/><Relationship Id="rId9" Type="http://schemas.openxmlformats.org/officeDocument/2006/relationships/image" Target="../media/image423.png"/><Relationship Id="rId10" Type="http://schemas.openxmlformats.org/officeDocument/2006/relationships/image" Target="../media/image424.jpeg"/></Relationships>
</file>

<file path=ppt/slides/_rels/slide146.xml.rels><?xml version="1.0" encoding="UTF-8" standalone="yes"?>
<Relationships xmlns="http://schemas.openxmlformats.org/package/2006/relationships"><Relationship Id="rId3" Type="http://schemas.openxmlformats.org/officeDocument/2006/relationships/image" Target="../media/image427.jpeg"/><Relationship Id="rId4" Type="http://schemas.openxmlformats.org/officeDocument/2006/relationships/image" Target="../media/image428.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425.png"/><Relationship Id="rId1" Type="http://schemas.openxmlformats.org/officeDocument/2006/relationships/slideLayout" Target="../slideLayouts/slideLayout3.xml"/><Relationship Id="rId2" Type="http://schemas.openxmlformats.org/officeDocument/2006/relationships/image" Target="../media/image426.jpeg"/></Relationships>
</file>

<file path=ppt/slides/_rels/slide147.xml.rels><?xml version="1.0" encoding="UTF-8" standalone="yes"?>
<Relationships xmlns="http://schemas.openxmlformats.org/package/2006/relationships"><Relationship Id="rId3" Type="http://schemas.openxmlformats.org/officeDocument/2006/relationships/image" Target="../media/image429.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430.jpeg"/><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29.jpeg"/><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4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 Id="rId3" Type="http://schemas.openxmlformats.org/officeDocument/2006/relationships/image" Target="../media/image82.jpeg"/></Relationships>
</file>

<file path=ppt/slides/_rels/slide150.xml.rels><?xml version="1.0" encoding="UTF-8" standalone="yes"?>
<Relationships xmlns="http://schemas.openxmlformats.org/package/2006/relationships"><Relationship Id="rId3" Type="http://schemas.openxmlformats.org/officeDocument/2006/relationships/image" Target="../media/image43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432.png"/><Relationship Id="rId8" Type="http://schemas.openxmlformats.org/officeDocument/2006/relationships/image" Target="../media/image433.png"/><Relationship Id="rId9" Type="http://schemas.openxmlformats.org/officeDocument/2006/relationships/image" Target="../media/image434.png"/><Relationship Id="rId10" Type="http://schemas.openxmlformats.org/officeDocument/2006/relationships/image" Target="../media/image435.jpeg"/><Relationship Id="rId11" Type="http://schemas.openxmlformats.org/officeDocument/2006/relationships/image" Target="../media/image436.png"/><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37.jpeg"/><Relationship Id="rId7" Type="http://schemas.openxmlformats.org/officeDocument/2006/relationships/image" Target="../media/image438.jpeg"/><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32.png"/><Relationship Id="rId7" Type="http://schemas.openxmlformats.org/officeDocument/2006/relationships/image" Target="../media/image439.png"/><Relationship Id="rId1" Type="http://schemas.openxmlformats.org/officeDocument/2006/relationships/slideLayout" Target="../slideLayouts/slideLayout6.xml"/><Relationship Id="rId2" Type="http://schemas.openxmlformats.org/officeDocument/2006/relationships/notesSlide" Target="../notesSlides/notesSlide91.xml"/></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74.png"/><Relationship Id="rId7" Type="http://schemas.openxmlformats.org/officeDocument/2006/relationships/image" Target="../media/image440.jpeg"/><Relationship Id="rId8" Type="http://schemas.openxmlformats.org/officeDocument/2006/relationships/image" Target="../media/image441.png"/><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154.xml.rels><?xml version="1.0" encoding="UTF-8" standalone="yes"?>
<Relationships xmlns="http://schemas.openxmlformats.org/package/2006/relationships"><Relationship Id="rId3" Type="http://schemas.openxmlformats.org/officeDocument/2006/relationships/image" Target="../media/image442.png"/><Relationship Id="rId4" Type="http://schemas.openxmlformats.org/officeDocument/2006/relationships/image" Target="../media/image443.png"/><Relationship Id="rId5" Type="http://schemas.openxmlformats.org/officeDocument/2006/relationships/image" Target="../media/image444.png"/><Relationship Id="rId6" Type="http://schemas.openxmlformats.org/officeDocument/2006/relationships/image" Target="../media/image445.png"/><Relationship Id="rId7" Type="http://schemas.openxmlformats.org/officeDocument/2006/relationships/image" Target="../media/image446.png"/><Relationship Id="rId8" Type="http://schemas.openxmlformats.org/officeDocument/2006/relationships/image" Target="../media/image447.png"/><Relationship Id="rId9" Type="http://schemas.openxmlformats.org/officeDocument/2006/relationships/image" Target="../media/image274.png"/><Relationship Id="rId1" Type="http://schemas.openxmlformats.org/officeDocument/2006/relationships/slideLayout" Target="../slideLayouts/slideLayout16.xml"/><Relationship Id="rId2" Type="http://schemas.openxmlformats.org/officeDocument/2006/relationships/notesSlide" Target="../notesSlides/notesSlide93.xml"/></Relationships>
</file>

<file path=ppt/slides/_rels/slide155.xml.rels><?xml version="1.0" encoding="UTF-8" standalone="yes"?>
<Relationships xmlns="http://schemas.openxmlformats.org/package/2006/relationships"><Relationship Id="rId3" Type="http://schemas.openxmlformats.org/officeDocument/2006/relationships/image" Target="../media/image448.jpeg"/><Relationship Id="rId4" Type="http://schemas.openxmlformats.org/officeDocument/2006/relationships/image" Target="../media/image449.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432.png"/><Relationship Id="rId9" Type="http://schemas.openxmlformats.org/officeDocument/2006/relationships/image" Target="../media/image450.jpeg"/><Relationship Id="rId10" Type="http://schemas.openxmlformats.org/officeDocument/2006/relationships/image" Target="../media/image274.png"/><Relationship Id="rId1" Type="http://schemas.openxmlformats.org/officeDocument/2006/relationships/slideLayout" Target="../slideLayouts/slideLayout6.xml"/><Relationship Id="rId2" Type="http://schemas.openxmlformats.org/officeDocument/2006/relationships/notesSlide" Target="../notesSlides/notesSlide94.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32.png"/><Relationship Id="rId7" Type="http://schemas.openxmlformats.org/officeDocument/2006/relationships/image" Target="../media/image241.png"/><Relationship Id="rId8" Type="http://schemas.openxmlformats.org/officeDocument/2006/relationships/image" Target="../media/image451.png"/><Relationship Id="rId9" Type="http://schemas.openxmlformats.org/officeDocument/2006/relationships/image" Target="../media/image452.png"/><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157.xml.rels><?xml version="1.0" encoding="UTF-8" standalone="yes"?>
<Relationships xmlns="http://schemas.openxmlformats.org/package/2006/relationships"><Relationship Id="rId3" Type="http://schemas.openxmlformats.org/officeDocument/2006/relationships/image" Target="../media/image453.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454.png"/><Relationship Id="rId8" Type="http://schemas.openxmlformats.org/officeDocument/2006/relationships/image" Target="../media/image455.png"/><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158.xml.rels><?xml version="1.0" encoding="UTF-8" standalone="yes"?>
<Relationships xmlns="http://schemas.openxmlformats.org/package/2006/relationships"><Relationship Id="rId3" Type="http://schemas.openxmlformats.org/officeDocument/2006/relationships/image" Target="../media/image453.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456.png"/><Relationship Id="rId8" Type="http://schemas.openxmlformats.org/officeDocument/2006/relationships/image" Target="../media/image455.png"/><Relationship Id="rId1" Type="http://schemas.openxmlformats.org/officeDocument/2006/relationships/slideLayout" Target="../slideLayouts/slideLayout6.xml"/><Relationship Id="rId2" Type="http://schemas.openxmlformats.org/officeDocument/2006/relationships/notesSlide" Target="../notesSlides/notesSlide97.xml"/></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53.png"/><Relationship Id="rId7" Type="http://schemas.openxmlformats.org/officeDocument/2006/relationships/image" Target="../media/image457.jpeg"/><Relationship Id="rId8" Type="http://schemas.openxmlformats.org/officeDocument/2006/relationships/image" Target="../media/image458.jpeg"/><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 Id="rId3" Type="http://schemas.openxmlformats.org/officeDocument/2006/relationships/image" Target="../media/image82.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9.jpeg"/></Relationships>
</file>

<file path=ppt/slides/_rels/slide161.xml.rels><?xml version="1.0" encoding="UTF-8" standalone="yes"?>
<Relationships xmlns="http://schemas.openxmlformats.org/package/2006/relationships"><Relationship Id="rId3" Type="http://schemas.openxmlformats.org/officeDocument/2006/relationships/image" Target="../media/image460.jpeg"/><Relationship Id="rId4" Type="http://schemas.openxmlformats.org/officeDocument/2006/relationships/image" Target="../media/image461.png"/><Relationship Id="rId5" Type="http://schemas.openxmlformats.org/officeDocument/2006/relationships/image" Target="../media/image462.jpeg"/><Relationship Id="rId6" Type="http://schemas.openxmlformats.org/officeDocument/2006/relationships/image" Target="../media/image463.jpeg"/><Relationship Id="rId1" Type="http://schemas.openxmlformats.org/officeDocument/2006/relationships/slideLayout" Target="../slideLayouts/slideLayout6.xml"/><Relationship Id="rId2" Type="http://schemas.openxmlformats.org/officeDocument/2006/relationships/notesSlide" Target="../notesSlides/notesSlide99.xml"/></Relationships>
</file>

<file path=ppt/slides/_rels/slide162.xml.rels><?xml version="1.0" encoding="UTF-8" standalone="yes"?>
<Relationships xmlns="http://schemas.openxmlformats.org/package/2006/relationships"><Relationship Id="rId3" Type="http://schemas.openxmlformats.org/officeDocument/2006/relationships/image" Target="../media/image465.png"/><Relationship Id="rId4" Type="http://schemas.openxmlformats.org/officeDocument/2006/relationships/image" Target="../media/image46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467.png"/><Relationship Id="rId1" Type="http://schemas.openxmlformats.org/officeDocument/2006/relationships/slideLayout" Target="../slideLayouts/slideLayout3.xml"/><Relationship Id="rId2" Type="http://schemas.openxmlformats.org/officeDocument/2006/relationships/image" Target="../media/image464.jpeg"/></Relationships>
</file>

<file path=ppt/slides/_rels/slide163.xml.rels><?xml version="1.0" encoding="UTF-8" standalone="yes"?>
<Relationships xmlns="http://schemas.openxmlformats.org/package/2006/relationships"><Relationship Id="rId3" Type="http://schemas.openxmlformats.org/officeDocument/2006/relationships/image" Target="../media/image468.jpeg"/><Relationship Id="rId4" Type="http://schemas.openxmlformats.org/officeDocument/2006/relationships/image" Target="../media/image469.png"/><Relationship Id="rId1" Type="http://schemas.openxmlformats.org/officeDocument/2006/relationships/slideLayout" Target="../slideLayouts/slideLayout6.xml"/><Relationship Id="rId2" Type="http://schemas.openxmlformats.org/officeDocument/2006/relationships/notesSlide" Target="../notesSlides/notesSlide100.xml"/></Relationships>
</file>

<file path=ppt/slides/_rels/slide164.xml.rels><?xml version="1.0" encoding="UTF-8" standalone="yes"?>
<Relationships xmlns="http://schemas.openxmlformats.org/package/2006/relationships"><Relationship Id="rId3" Type="http://schemas.openxmlformats.org/officeDocument/2006/relationships/image" Target="../media/image438.jpeg"/><Relationship Id="rId4" Type="http://schemas.openxmlformats.org/officeDocument/2006/relationships/image" Target="../media/image469.png"/><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65.xml.rels><?xml version="1.0" encoding="UTF-8" standalone="yes"?>
<Relationships xmlns="http://schemas.openxmlformats.org/package/2006/relationships"><Relationship Id="rId3" Type="http://schemas.openxmlformats.org/officeDocument/2006/relationships/image" Target="../media/image470.jpeg"/><Relationship Id="rId4" Type="http://schemas.openxmlformats.org/officeDocument/2006/relationships/image" Target="../media/image471.jpeg"/><Relationship Id="rId5" Type="http://schemas.openxmlformats.org/officeDocument/2006/relationships/image" Target="../media/image469.png"/><Relationship Id="rId1" Type="http://schemas.openxmlformats.org/officeDocument/2006/relationships/slideLayout" Target="../slideLayouts/slideLayout6.xml"/><Relationship Id="rId2" Type="http://schemas.openxmlformats.org/officeDocument/2006/relationships/notesSlide" Target="../notesSlides/notesSlide102.xml"/></Relationships>
</file>

<file path=ppt/slides/_rels/slide166.xml.rels><?xml version="1.0" encoding="UTF-8" standalone="yes"?>
<Relationships xmlns="http://schemas.openxmlformats.org/package/2006/relationships"><Relationship Id="rId3" Type="http://schemas.openxmlformats.org/officeDocument/2006/relationships/image" Target="../media/image472.png"/><Relationship Id="rId4" Type="http://schemas.openxmlformats.org/officeDocument/2006/relationships/image" Target="../media/image469.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103.xml"/></Relationships>
</file>

<file path=ppt/slides/_rels/slide167.xml.rels><?xml version="1.0" encoding="UTF-8" standalone="yes"?>
<Relationships xmlns="http://schemas.openxmlformats.org/package/2006/relationships"><Relationship Id="rId3" Type="http://schemas.openxmlformats.org/officeDocument/2006/relationships/image" Target="../media/image473.jpeg"/><Relationship Id="rId4" Type="http://schemas.openxmlformats.org/officeDocument/2006/relationships/image" Target="../media/image469.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104.xml"/></Relationships>
</file>

<file path=ppt/slides/_rels/slide168.xml.rels><?xml version="1.0" encoding="UTF-8" standalone="yes"?>
<Relationships xmlns="http://schemas.openxmlformats.org/package/2006/relationships"><Relationship Id="rId3" Type="http://schemas.openxmlformats.org/officeDocument/2006/relationships/image" Target="../media/image469.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474.jpeg"/><Relationship Id="rId1" Type="http://schemas.openxmlformats.org/officeDocument/2006/relationships/slideLayout" Target="../slideLayouts/slideLayout6.xml"/><Relationship Id="rId2" Type="http://schemas.openxmlformats.org/officeDocument/2006/relationships/notesSlide" Target="../notesSlides/notesSlide105.xml"/></Relationships>
</file>

<file path=ppt/slides/_rels/slide169.xml.rels><?xml version="1.0" encoding="UTF-8" standalone="yes"?>
<Relationships xmlns="http://schemas.openxmlformats.org/package/2006/relationships"><Relationship Id="rId3" Type="http://schemas.openxmlformats.org/officeDocument/2006/relationships/image" Target="../media/image475.jpeg"/><Relationship Id="rId4" Type="http://schemas.openxmlformats.org/officeDocument/2006/relationships/image" Target="../media/image476.jpeg"/><Relationship Id="rId5" Type="http://schemas.openxmlformats.org/officeDocument/2006/relationships/image" Target="../media/image469.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477.png"/><Relationship Id="rId1" Type="http://schemas.openxmlformats.org/officeDocument/2006/relationships/slideLayout" Target="../slideLayouts/slideLayout6.xml"/><Relationship Id="rId2" Type="http://schemas.openxmlformats.org/officeDocument/2006/relationships/notesSlide" Target="../notesSlides/notesSlide106.xml"/></Relationships>
</file>

<file path=ppt/slides/_rels/slide17.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89.jpeg"/><Relationship Id="rId8"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0.xml.rels><?xml version="1.0" encoding="UTF-8" standalone="yes"?>
<Relationships xmlns="http://schemas.openxmlformats.org/package/2006/relationships"><Relationship Id="rId11" Type="http://schemas.openxmlformats.org/officeDocument/2006/relationships/image" Target="../media/image482.png"/><Relationship Id="rId12" Type="http://schemas.openxmlformats.org/officeDocument/2006/relationships/image" Target="../media/image483.png"/><Relationship Id="rId13" Type="http://schemas.openxmlformats.org/officeDocument/2006/relationships/image" Target="../media/image484.png"/><Relationship Id="rId14" Type="http://schemas.openxmlformats.org/officeDocument/2006/relationships/image" Target="../media/image485.png"/><Relationship Id="rId1" Type="http://schemas.openxmlformats.org/officeDocument/2006/relationships/slideLayout" Target="../slideLayouts/slideLayout6.xml"/><Relationship Id="rId2" Type="http://schemas.openxmlformats.org/officeDocument/2006/relationships/notesSlide" Target="../notesSlides/notesSlide10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69.png"/><Relationship Id="rId7" Type="http://schemas.openxmlformats.org/officeDocument/2006/relationships/image" Target="../media/image478.png"/><Relationship Id="rId8" Type="http://schemas.openxmlformats.org/officeDocument/2006/relationships/image" Target="../media/image479.png"/><Relationship Id="rId9" Type="http://schemas.openxmlformats.org/officeDocument/2006/relationships/image" Target="../media/image480.png"/><Relationship Id="rId10" Type="http://schemas.openxmlformats.org/officeDocument/2006/relationships/image" Target="../media/image481.png"/></Relationships>
</file>

<file path=ppt/slides/_rels/slide171.xml.rels><?xml version="1.0" encoding="UTF-8" standalone="yes"?>
<Relationships xmlns="http://schemas.openxmlformats.org/package/2006/relationships"><Relationship Id="rId3" Type="http://schemas.openxmlformats.org/officeDocument/2006/relationships/image" Target="../media/image486.png"/><Relationship Id="rId4" Type="http://schemas.openxmlformats.org/officeDocument/2006/relationships/image" Target="../media/image469.png"/><Relationship Id="rId5" Type="http://schemas.openxmlformats.org/officeDocument/2006/relationships/image" Target="../media/image487.jpeg"/><Relationship Id="rId6" Type="http://schemas.openxmlformats.org/officeDocument/2006/relationships/image" Target="../media/image488.png"/><Relationship Id="rId7" Type="http://schemas.openxmlformats.org/officeDocument/2006/relationships/image" Target="../media/image489.png"/><Relationship Id="rId8" Type="http://schemas.openxmlformats.org/officeDocument/2006/relationships/image" Target="../media/image490.png"/><Relationship Id="rId9" Type="http://schemas.openxmlformats.org/officeDocument/2006/relationships/image" Target="../media/image491.png"/><Relationship Id="rId10" Type="http://schemas.openxmlformats.org/officeDocument/2006/relationships/image" Target="../media/image492.jpeg"/><Relationship Id="rId1" Type="http://schemas.openxmlformats.org/officeDocument/2006/relationships/slideLayout" Target="../slideLayouts/slideLayout6.xml"/><Relationship Id="rId2" Type="http://schemas.openxmlformats.org/officeDocument/2006/relationships/notesSlide" Target="../notesSlides/notesSlide108.xml"/></Relationships>
</file>

<file path=ppt/slides/_rels/slide17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469.png"/><Relationship Id="rId7" Type="http://schemas.openxmlformats.org/officeDocument/2006/relationships/image" Target="../media/image493.jpeg"/><Relationship Id="rId1" Type="http://schemas.openxmlformats.org/officeDocument/2006/relationships/slideLayout" Target="../slideLayouts/slideLayout6.xml"/><Relationship Id="rId2" Type="http://schemas.openxmlformats.org/officeDocument/2006/relationships/notesSlide" Target="../notesSlides/notesSlide10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4.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0.xml"/><Relationship Id="rId3" Type="http://schemas.openxmlformats.org/officeDocument/2006/relationships/image" Target="../media/image495.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1.xml"/><Relationship Id="rId3" Type="http://schemas.openxmlformats.org/officeDocument/2006/relationships/image" Target="../media/image496.jpeg"/></Relationships>
</file>

<file path=ppt/slides/_rels/slide176.xml.rels><?xml version="1.0" encoding="UTF-8" standalone="yes"?>
<Relationships xmlns="http://schemas.openxmlformats.org/package/2006/relationships"><Relationship Id="rId3" Type="http://schemas.openxmlformats.org/officeDocument/2006/relationships/image" Target="../media/image497.jpeg"/><Relationship Id="rId4" Type="http://schemas.openxmlformats.org/officeDocument/2006/relationships/image" Target="../media/image498.jpeg"/><Relationship Id="rId5" Type="http://schemas.openxmlformats.org/officeDocument/2006/relationships/image" Target="../media/image499.jpeg"/><Relationship Id="rId1" Type="http://schemas.openxmlformats.org/officeDocument/2006/relationships/slideLayout" Target="../slideLayouts/slideLayout4.xml"/><Relationship Id="rId2" Type="http://schemas.openxmlformats.org/officeDocument/2006/relationships/notesSlide" Target="../notesSlides/notesSlide112.xml"/></Relationships>
</file>

<file path=ppt/slides/_rels/slide177.xml.rels><?xml version="1.0" encoding="UTF-8" standalone="yes"?>
<Relationships xmlns="http://schemas.openxmlformats.org/package/2006/relationships"><Relationship Id="rId3" Type="http://schemas.openxmlformats.org/officeDocument/2006/relationships/image" Target="../media/image500.jpeg"/><Relationship Id="rId4" Type="http://schemas.openxmlformats.org/officeDocument/2006/relationships/image" Target="../media/image501.jpeg"/><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7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02.jpeg"/><Relationship Id="rId5" Type="http://schemas.openxmlformats.org/officeDocument/2006/relationships/image" Target="../media/image503.jpeg"/><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7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oleObject" Target="../embeddings/oleObject7.bin"/><Relationship Id="rId7" Type="http://schemas.openxmlformats.org/officeDocument/2006/relationships/image" Target="../media/image504.png"/><Relationship Id="rId8" Type="http://schemas.openxmlformats.org/officeDocument/2006/relationships/image" Target="../media/image505.jpe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92.png"/><Relationship Id="rId8" Type="http://schemas.openxmlformats.org/officeDocument/2006/relationships/image" Target="../media/image93.jpeg"/><Relationship Id="rId9"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6.jpeg"/></Relationships>
</file>

<file path=ppt/slides/_rels/slide18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07.png"/><Relationship Id="rId6" Type="http://schemas.openxmlformats.org/officeDocument/2006/relationships/image" Target="../media/image508.jpeg"/><Relationship Id="rId7" Type="http://schemas.openxmlformats.org/officeDocument/2006/relationships/image" Target="../media/image509.jpe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8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0.jpeg"/><Relationship Id="rId5" Type="http://schemas.openxmlformats.org/officeDocument/2006/relationships/image" Target="../media/image511.jpeg"/><Relationship Id="rId1" Type="http://schemas.openxmlformats.org/officeDocument/2006/relationships/slideLayout" Target="../slideLayouts/slideLayout3.xml"/><Relationship Id="rId2" Type="http://schemas.openxmlformats.org/officeDocument/2006/relationships/notesSlide" Target="../notesSlides/notesSlide115.xml"/></Relationships>
</file>

<file path=ppt/slides/_rels/slide18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12.jpe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84.xml.rels><?xml version="1.0" encoding="UTF-8" standalone="yes"?>
<Relationships xmlns="http://schemas.openxmlformats.org/package/2006/relationships"><Relationship Id="rId3" Type="http://schemas.openxmlformats.org/officeDocument/2006/relationships/image" Target="../media/image514.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15.jpeg"/><Relationship Id="rId1" Type="http://schemas.openxmlformats.org/officeDocument/2006/relationships/slideLayout" Target="../slideLayouts/slideLayout3.xml"/><Relationship Id="rId2" Type="http://schemas.openxmlformats.org/officeDocument/2006/relationships/image" Target="../media/image513.jpeg"/></Relationships>
</file>

<file path=ppt/slides/_rels/slide18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516.jpeg"/></Relationships>
</file>

<file path=ppt/slides/_rels/slide186.xml.rels><?xml version="1.0" encoding="UTF-8" standalone="yes"?>
<Relationships xmlns="http://schemas.openxmlformats.org/package/2006/relationships"><Relationship Id="rId3" Type="http://schemas.openxmlformats.org/officeDocument/2006/relationships/image" Target="../media/image518.jpeg"/><Relationship Id="rId4" Type="http://schemas.openxmlformats.org/officeDocument/2006/relationships/image" Target="../media/image519.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517.jpeg"/></Relationships>
</file>

<file path=ppt/slides/_rels/slide18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21.jpeg"/><Relationship Id="rId7" Type="http://schemas.openxmlformats.org/officeDocument/2006/relationships/image" Target="../media/image522.jpeg"/><Relationship Id="rId8" Type="http://schemas.openxmlformats.org/officeDocument/2006/relationships/image" Target="../media/image523.jpeg"/><Relationship Id="rId1" Type="http://schemas.openxmlformats.org/officeDocument/2006/relationships/slideLayout" Target="../slideLayouts/slideLayout12.xml"/><Relationship Id="rId2" Type="http://schemas.openxmlformats.org/officeDocument/2006/relationships/image" Target="../media/image520.jpeg"/></Relationships>
</file>

<file path=ppt/slides/_rels/slide18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24.jpeg"/><Relationship Id="rId7" Type="http://schemas.openxmlformats.org/officeDocument/2006/relationships/image" Target="../media/image525.jpeg"/><Relationship Id="rId8" Type="http://schemas.openxmlformats.org/officeDocument/2006/relationships/image" Target="../media/image523.jpeg"/><Relationship Id="rId1" Type="http://schemas.openxmlformats.org/officeDocument/2006/relationships/slideLayout" Target="../slideLayouts/slideLayout12.xml"/><Relationship Id="rId2" Type="http://schemas.openxmlformats.org/officeDocument/2006/relationships/image" Target="../media/image521.jpeg"/></Relationships>
</file>

<file path=ppt/slides/_rels/slide18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26.jpeg"/><Relationship Id="rId6" Type="http://schemas.openxmlformats.org/officeDocument/2006/relationships/image" Target="../media/image527.jpeg"/><Relationship Id="rId7" Type="http://schemas.openxmlformats.org/officeDocument/2006/relationships/image" Target="../media/image523.jpe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95.jpeg"/><Relationship Id="rId7" Type="http://schemas.openxmlformats.org/officeDocument/2006/relationships/image" Target="../media/image96.jpeg"/><Relationship Id="rId8" Type="http://schemas.openxmlformats.org/officeDocument/2006/relationships/image" Target="../media/image97.jpeg"/><Relationship Id="rId9" Type="http://schemas.openxmlformats.org/officeDocument/2006/relationships/image" Target="../media/image98.jpeg"/><Relationship Id="rId10" Type="http://schemas.openxmlformats.org/officeDocument/2006/relationships/image" Target="../media/image99.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528.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9.jpeg"/><Relationship Id="rId3" Type="http://schemas.openxmlformats.org/officeDocument/2006/relationships/image" Target="../media/image530.jpeg"/></Relationships>
</file>

<file path=ppt/slides/_rels/slide19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32.gif"/><Relationship Id="rId1" Type="http://schemas.openxmlformats.org/officeDocument/2006/relationships/slideLayout" Target="../slideLayouts/slideLayout8.xml"/><Relationship Id="rId2" Type="http://schemas.openxmlformats.org/officeDocument/2006/relationships/image" Target="../media/image531.jpeg"/></Relationships>
</file>

<file path=ppt/slides/_rels/slide19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oleObject" Target="../embeddings/oleObject8.bin"/><Relationship Id="rId7" Type="http://schemas.openxmlformats.org/officeDocument/2006/relationships/image" Target="../media/image533.wmf"/><Relationship Id="rId8" Type="http://schemas.openxmlformats.org/officeDocument/2006/relationships/oleObject" Target="../embeddings/oleObject9.bin"/><Relationship Id="rId9" Type="http://schemas.openxmlformats.org/officeDocument/2006/relationships/oleObject" Target="../embeddings/oleObject10.bin"/><Relationship Id="rId10" Type="http://schemas.openxmlformats.org/officeDocument/2006/relationships/oleObject" Target="../embeddings/oleObject11.bin"/><Relationship Id="rId11" Type="http://schemas.openxmlformats.org/officeDocument/2006/relationships/oleObject" Target="../embeddings/oleObject12.bin"/><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34.jpeg"/><Relationship Id="rId6" Type="http://schemas.openxmlformats.org/officeDocument/2006/relationships/image" Target="../media/image535.jpeg"/><Relationship Id="rId7" Type="http://schemas.openxmlformats.org/officeDocument/2006/relationships/image" Target="../media/image532.gif"/><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19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37.jpeg"/><Relationship Id="rId1" Type="http://schemas.openxmlformats.org/officeDocument/2006/relationships/slideLayout" Target="../slideLayouts/slideLayout7.xml"/><Relationship Id="rId2" Type="http://schemas.openxmlformats.org/officeDocument/2006/relationships/image" Target="../media/image536.jpeg"/></Relationships>
</file>

<file path=ppt/slides/_rels/slide19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38.jpeg"/><Relationship Id="rId6" Type="http://schemas.openxmlformats.org/officeDocument/2006/relationships/image" Target="../media/image532.gif"/><Relationship Id="rId7" Type="http://schemas.openxmlformats.org/officeDocument/2006/relationships/image" Target="../media/image539.jpeg"/><Relationship Id="rId8" Type="http://schemas.openxmlformats.org/officeDocument/2006/relationships/image" Target="../media/image540.png"/><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197.xml.rels><?xml version="1.0" encoding="UTF-8" standalone="yes"?>
<Relationships xmlns="http://schemas.openxmlformats.org/package/2006/relationships"><Relationship Id="rId3" Type="http://schemas.openxmlformats.org/officeDocument/2006/relationships/image" Target="../media/image523.jpeg"/><Relationship Id="rId4" Type="http://schemas.openxmlformats.org/officeDocument/2006/relationships/image" Target="../media/image542.jpeg"/><Relationship Id="rId5" Type="http://schemas.openxmlformats.org/officeDocument/2006/relationships/image" Target="../media/image543.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11.xml"/><Relationship Id="rId2" Type="http://schemas.openxmlformats.org/officeDocument/2006/relationships/image" Target="../media/image541.jpeg"/></Relationships>
</file>

<file path=ppt/slides/_rels/slide19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44.png"/><Relationship Id="rId6" Type="http://schemas.openxmlformats.org/officeDocument/2006/relationships/image" Target="../media/image523.jpeg"/><Relationship Id="rId7" Type="http://schemas.openxmlformats.org/officeDocument/2006/relationships/image" Target="../media/image274.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9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45.gif"/><Relationship Id="rId6" Type="http://schemas.openxmlformats.org/officeDocument/2006/relationships/image" Target="../media/image523.jpe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00.jpeg"/><Relationship Id="rId7" Type="http://schemas.openxmlformats.org/officeDocument/2006/relationships/image" Target="../media/image101.jpeg"/><Relationship Id="rId8" Type="http://schemas.openxmlformats.org/officeDocument/2006/relationships/image" Target="../media/image102.jpeg"/><Relationship Id="rId9" Type="http://schemas.openxmlformats.org/officeDocument/2006/relationships/image" Target="../media/image103.jpe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20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47.png"/><Relationship Id="rId7" Type="http://schemas.openxmlformats.org/officeDocument/2006/relationships/image" Target="../media/image548.png"/><Relationship Id="rId8" Type="http://schemas.openxmlformats.org/officeDocument/2006/relationships/image" Target="../media/image549.gif"/><Relationship Id="rId9" Type="http://schemas.openxmlformats.org/officeDocument/2006/relationships/image" Target="../media/image523.jpeg"/><Relationship Id="rId1" Type="http://schemas.openxmlformats.org/officeDocument/2006/relationships/slideLayout" Target="../slideLayouts/slideLayout13.xml"/><Relationship Id="rId2" Type="http://schemas.openxmlformats.org/officeDocument/2006/relationships/image" Target="../media/image546.gif"/></Relationships>
</file>

<file path=ppt/slides/_rels/slide20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50.jpe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51.jpeg"/><Relationship Id="rId6" Type="http://schemas.openxmlformats.org/officeDocument/2006/relationships/image" Target="../media/image552.jpeg"/><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20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54.jpeg"/><Relationship Id="rId7" Type="http://schemas.openxmlformats.org/officeDocument/2006/relationships/image" Target="../media/image555.jpeg"/><Relationship Id="rId8" Type="http://schemas.openxmlformats.org/officeDocument/2006/relationships/image" Target="../media/image556.jpeg"/><Relationship Id="rId9" Type="http://schemas.openxmlformats.org/officeDocument/2006/relationships/image" Target="../media/image557.jpeg"/><Relationship Id="rId1" Type="http://schemas.openxmlformats.org/officeDocument/2006/relationships/slideLayout" Target="../slideLayouts/slideLayout8.xml"/><Relationship Id="rId2" Type="http://schemas.openxmlformats.org/officeDocument/2006/relationships/image" Target="../media/image553.jpeg"/></Relationships>
</file>

<file path=ppt/slides/_rels/slide20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53.jpeg"/><Relationship Id="rId1" Type="http://schemas.openxmlformats.org/officeDocument/2006/relationships/slideLayout" Target="../slideLayouts/slideLayout8.xml"/><Relationship Id="rId2" Type="http://schemas.openxmlformats.org/officeDocument/2006/relationships/image" Target="../media/image558.gif"/></Relationships>
</file>

<file path=ppt/slides/_rels/slide20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59.png"/><Relationship Id="rId6" Type="http://schemas.openxmlformats.org/officeDocument/2006/relationships/image" Target="../media/image560.png"/><Relationship Id="rId7" Type="http://schemas.openxmlformats.org/officeDocument/2006/relationships/image" Target="../media/image561.png"/><Relationship Id="rId8" Type="http://schemas.openxmlformats.org/officeDocument/2006/relationships/image" Target="../media/image562.jpeg"/><Relationship Id="rId9" Type="http://schemas.openxmlformats.org/officeDocument/2006/relationships/image" Target="../media/image563.png"/><Relationship Id="rId10" Type="http://schemas.openxmlformats.org/officeDocument/2006/relationships/image" Target="../media/image564.png"/><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20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65.jpeg"/><Relationship Id="rId6" Type="http://schemas.openxmlformats.org/officeDocument/2006/relationships/image" Target="../media/image566.jpeg"/><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20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67.jpeg"/><Relationship Id="rId6" Type="http://schemas.openxmlformats.org/officeDocument/2006/relationships/image" Target="../media/image568.jpe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0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569.jpeg"/></Relationships>
</file>

<file path=ppt/slides/_rels/slide209.xml.rels><?xml version="1.0" encoding="UTF-8" standalone="yes"?>
<Relationships xmlns="http://schemas.openxmlformats.org/package/2006/relationships"><Relationship Id="rId3" Type="http://schemas.openxmlformats.org/officeDocument/2006/relationships/image" Target="../media/image57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72.jpeg"/><Relationship Id="rId1" Type="http://schemas.openxmlformats.org/officeDocument/2006/relationships/slideLayout" Target="../slideLayouts/slideLayout7.xml"/><Relationship Id="rId2" Type="http://schemas.openxmlformats.org/officeDocument/2006/relationships/image" Target="../media/image570.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04.jpeg"/><Relationship Id="rId7" Type="http://schemas.openxmlformats.org/officeDocument/2006/relationships/image" Target="../media/image105.jpeg"/><Relationship Id="rId8" Type="http://schemas.openxmlformats.org/officeDocument/2006/relationships/image" Target="../media/image106.jpeg"/><Relationship Id="rId9" Type="http://schemas.openxmlformats.org/officeDocument/2006/relationships/image" Target="../media/image107.jpeg"/><Relationship Id="rId10" Type="http://schemas.openxmlformats.org/officeDocument/2006/relationships/image" Target="../media/image108.jpeg"/><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2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73.jpe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74.jpeg"/><Relationship Id="rId6" Type="http://schemas.openxmlformats.org/officeDocument/2006/relationships/image" Target="../media/image575.jpeg"/><Relationship Id="rId7" Type="http://schemas.openxmlformats.org/officeDocument/2006/relationships/image" Target="../media/image576.jpeg"/><Relationship Id="rId8" Type="http://schemas.openxmlformats.org/officeDocument/2006/relationships/image" Target="../media/image577.png"/><Relationship Id="rId9" Type="http://schemas.openxmlformats.org/officeDocument/2006/relationships/image" Target="../media/image578.jpe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80.jpeg"/><Relationship Id="rId1" Type="http://schemas.openxmlformats.org/officeDocument/2006/relationships/slideLayout" Target="../slideLayouts/slideLayout7.xml"/><Relationship Id="rId2" Type="http://schemas.openxmlformats.org/officeDocument/2006/relationships/image" Target="../media/image579.jpeg"/></Relationships>
</file>

<file path=ppt/slides/_rels/slide213.xml.rels><?xml version="1.0" encoding="UTF-8" standalone="yes"?>
<Relationships xmlns="http://schemas.openxmlformats.org/package/2006/relationships"><Relationship Id="rId3" Type="http://schemas.openxmlformats.org/officeDocument/2006/relationships/image" Target="../media/image582.jpeg"/><Relationship Id="rId4" Type="http://schemas.openxmlformats.org/officeDocument/2006/relationships/image" Target="../media/image583.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84.jpeg"/><Relationship Id="rId1" Type="http://schemas.openxmlformats.org/officeDocument/2006/relationships/slideLayout" Target="../slideLayouts/slideLayout7.xml"/><Relationship Id="rId2" Type="http://schemas.openxmlformats.org/officeDocument/2006/relationships/image" Target="../media/image581.jpeg"/></Relationships>
</file>

<file path=ppt/slides/_rels/slide214.xml.rels><?xml version="1.0" encoding="UTF-8" standalone="yes"?>
<Relationships xmlns="http://schemas.openxmlformats.org/package/2006/relationships"><Relationship Id="rId11" Type="http://schemas.openxmlformats.org/officeDocument/2006/relationships/image" Target="../media/image591.jpeg"/><Relationship Id="rId12" Type="http://schemas.openxmlformats.org/officeDocument/2006/relationships/image" Target="../media/image592.png"/><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85.jpeg"/><Relationship Id="rId6" Type="http://schemas.openxmlformats.org/officeDocument/2006/relationships/image" Target="../media/image586.jpeg"/><Relationship Id="rId7" Type="http://schemas.openxmlformats.org/officeDocument/2006/relationships/image" Target="../media/image587.jpeg"/><Relationship Id="rId8" Type="http://schemas.openxmlformats.org/officeDocument/2006/relationships/image" Target="../media/image588.jpeg"/><Relationship Id="rId9" Type="http://schemas.openxmlformats.org/officeDocument/2006/relationships/image" Target="../media/image589.jpeg"/><Relationship Id="rId10" Type="http://schemas.openxmlformats.org/officeDocument/2006/relationships/image" Target="../media/image590.jpeg"/></Relationships>
</file>

<file path=ppt/slides/_rels/slide2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93.jpeg"/><Relationship Id="rId6" Type="http://schemas.openxmlformats.org/officeDocument/2006/relationships/image" Target="../media/image582.jpeg"/><Relationship Id="rId7" Type="http://schemas.openxmlformats.org/officeDocument/2006/relationships/image" Target="../media/image594.gif"/><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95.jpe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17.xml.rels><?xml version="1.0" encoding="UTF-8" standalone="yes"?>
<Relationships xmlns="http://schemas.openxmlformats.org/package/2006/relationships"><Relationship Id="rId3" Type="http://schemas.openxmlformats.org/officeDocument/2006/relationships/image" Target="../media/image597.jpeg"/><Relationship Id="rId4" Type="http://schemas.openxmlformats.org/officeDocument/2006/relationships/image" Target="../media/image598.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99.png"/><Relationship Id="rId1" Type="http://schemas.openxmlformats.org/officeDocument/2006/relationships/slideLayout" Target="../slideLayouts/slideLayout7.xml"/><Relationship Id="rId2" Type="http://schemas.openxmlformats.org/officeDocument/2006/relationships/image" Target="../media/image596.jpeg"/></Relationships>
</file>

<file path=ppt/slides/_rels/slide2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00.jpeg"/><Relationship Id="rId6" Type="http://schemas.openxmlformats.org/officeDocument/2006/relationships/image" Target="../media/image601.jpe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02.jpeg"/></Relationships>
</file>

<file path=ppt/slides/_rels/slide22.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jpeg"/><Relationship Id="rId7" Type="http://schemas.openxmlformats.org/officeDocument/2006/relationships/image" Target="../media/image113.jpe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png"/><Relationship Id="rId11"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3.jpeg"/><Relationship Id="rId6" Type="http://schemas.openxmlformats.org/officeDocument/2006/relationships/image" Target="../media/image604.jpeg"/><Relationship Id="rId7" Type="http://schemas.openxmlformats.org/officeDocument/2006/relationships/image" Target="../media/image605.jpeg"/><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6.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7.png"/></Relationships>
</file>

<file path=ppt/slides/_rels/slide223.xml.rels><?xml version="1.0" encoding="UTF-8" standalone="yes"?>
<Relationships xmlns="http://schemas.openxmlformats.org/package/2006/relationships"><Relationship Id="rId3" Type="http://schemas.openxmlformats.org/officeDocument/2006/relationships/image" Target="../media/image609.jpeg"/><Relationship Id="rId4" Type="http://schemas.openxmlformats.org/officeDocument/2006/relationships/image" Target="../media/image610.jpeg"/><Relationship Id="rId5" Type="http://schemas.openxmlformats.org/officeDocument/2006/relationships/image" Target="../media/image611.jpeg"/><Relationship Id="rId1" Type="http://schemas.openxmlformats.org/officeDocument/2006/relationships/slideLayout" Target="../slideLayouts/slideLayout7.xml"/><Relationship Id="rId2" Type="http://schemas.openxmlformats.org/officeDocument/2006/relationships/image" Target="../media/image608.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12.png"/><Relationship Id="rId3" Type="http://schemas.openxmlformats.org/officeDocument/2006/relationships/image" Target="../media/image613.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14.png"/><Relationship Id="rId3" Type="http://schemas.openxmlformats.org/officeDocument/2006/relationships/image" Target="../media/image615.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16.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02.jpe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17.xml"/><Relationship Id="rId4" Type="http://schemas.openxmlformats.org/officeDocument/2006/relationships/oleObject" Target="../embeddings/oleObject13.bin"/><Relationship Id="rId5" Type="http://schemas.openxmlformats.org/officeDocument/2006/relationships/image" Target="../media/image617.png"/><Relationship Id="rId6" Type="http://schemas.openxmlformats.org/officeDocument/2006/relationships/oleObject" Target="../embeddings/oleObject14.bin"/><Relationship Id="rId7" Type="http://schemas.openxmlformats.org/officeDocument/2006/relationships/image" Target="../media/image618.png"/><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7" Type="http://schemas.openxmlformats.org/officeDocument/2006/relationships/image" Target="../media/image118.jpeg"/><Relationship Id="rId8" Type="http://schemas.openxmlformats.org/officeDocument/2006/relationships/image" Target="../media/image119.jpeg"/><Relationship Id="rId9" Type="http://schemas.openxmlformats.org/officeDocument/2006/relationships/image" Target="../media/image2.png"/><Relationship Id="rId10" Type="http://schemas.openxmlformats.org/officeDocument/2006/relationships/image" Target="../media/image3.png"/><Relationship Id="rId11"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0.xml.rels><?xml version="1.0" encoding="UTF-8" standalone="yes"?>
<Relationships xmlns="http://schemas.openxmlformats.org/package/2006/relationships"><Relationship Id="rId3" Type="http://schemas.openxmlformats.org/officeDocument/2006/relationships/image" Target="../media/image619.jpeg"/><Relationship Id="rId4" Type="http://schemas.openxmlformats.org/officeDocument/2006/relationships/image" Target="../media/image620.jpeg"/><Relationship Id="rId5" Type="http://schemas.openxmlformats.org/officeDocument/2006/relationships/image" Target="../media/image621.jpeg"/><Relationship Id="rId6" Type="http://schemas.openxmlformats.org/officeDocument/2006/relationships/image" Target="../media/image622.jpeg"/><Relationship Id="rId1" Type="http://schemas.openxmlformats.org/officeDocument/2006/relationships/slideLayout" Target="../slideLayouts/slideLayout3.xml"/><Relationship Id="rId2" Type="http://schemas.openxmlformats.org/officeDocument/2006/relationships/notesSlide" Target="../notesSlides/notesSlide118.xml"/></Relationships>
</file>

<file path=ppt/slides/_rels/slide231.xml.rels><?xml version="1.0" encoding="UTF-8" standalone="yes"?>
<Relationships xmlns="http://schemas.openxmlformats.org/package/2006/relationships"><Relationship Id="rId11" Type="http://schemas.openxmlformats.org/officeDocument/2006/relationships/image" Target="../media/image624.png"/><Relationship Id="rId12" Type="http://schemas.openxmlformats.org/officeDocument/2006/relationships/image" Target="../media/image627.jpeg"/><Relationship Id="rId13" Type="http://schemas.openxmlformats.org/officeDocument/2006/relationships/oleObject" Target="../embeddings/oleObject17.bin"/><Relationship Id="rId14" Type="http://schemas.openxmlformats.org/officeDocument/2006/relationships/image" Target="../media/image625.png"/><Relationship Id="rId15" Type="http://schemas.openxmlformats.org/officeDocument/2006/relationships/image" Target="../media/image628.png"/><Relationship Id="rId1" Type="http://schemas.openxmlformats.org/officeDocument/2006/relationships/vmlDrawing" Target="../drawings/vmlDrawing9.vml"/><Relationship Id="rId2" Type="http://schemas.openxmlformats.org/officeDocument/2006/relationships/slideLayout" Target="../slideLayouts/slideLayout15.xml"/><Relationship Id="rId3" Type="http://schemas.openxmlformats.org/officeDocument/2006/relationships/notesSlide" Target="../notesSlides/notesSlide119.xml"/><Relationship Id="rId4" Type="http://schemas.openxmlformats.org/officeDocument/2006/relationships/image" Target="../media/image626.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oleObject" Target="../embeddings/oleObject15.bin"/><Relationship Id="rId9" Type="http://schemas.openxmlformats.org/officeDocument/2006/relationships/image" Target="../media/image623.png"/><Relationship Id="rId10" Type="http://schemas.openxmlformats.org/officeDocument/2006/relationships/oleObject" Target="../embeddings/oleObject16.bin"/></Relationships>
</file>

<file path=ppt/slides/_rels/slide232.xml.rels><?xml version="1.0" encoding="UTF-8" standalone="yes"?>
<Relationships xmlns="http://schemas.openxmlformats.org/package/2006/relationships"><Relationship Id="rId11" Type="http://schemas.openxmlformats.org/officeDocument/2006/relationships/image" Target="../media/image630.png"/><Relationship Id="rId12" Type="http://schemas.openxmlformats.org/officeDocument/2006/relationships/oleObject" Target="../embeddings/oleObject20.bin"/><Relationship Id="rId13" Type="http://schemas.openxmlformats.org/officeDocument/2006/relationships/image" Target="../media/image631.png"/><Relationship Id="rId1" Type="http://schemas.openxmlformats.org/officeDocument/2006/relationships/vmlDrawing" Target="../drawings/vmlDrawing10.vml"/><Relationship Id="rId2" Type="http://schemas.openxmlformats.org/officeDocument/2006/relationships/slideLayout" Target="../slideLayouts/slideLayout3.xml"/><Relationship Id="rId3" Type="http://schemas.openxmlformats.org/officeDocument/2006/relationships/notesSlide" Target="../notesSlides/notesSlide120.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oleObject" Target="../embeddings/oleObject18.bin"/><Relationship Id="rId8" Type="http://schemas.openxmlformats.org/officeDocument/2006/relationships/image" Target="../media/image629.png"/><Relationship Id="rId9" Type="http://schemas.openxmlformats.org/officeDocument/2006/relationships/image" Target="../media/image632.png"/><Relationship Id="rId10" Type="http://schemas.openxmlformats.org/officeDocument/2006/relationships/oleObject" Target="../embeddings/oleObject19.bin"/></Relationships>
</file>

<file path=ppt/slides/_rels/slide2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oleObject" Target="../embeddings/oleObject21.bin"/><Relationship Id="rId7" Type="http://schemas.openxmlformats.org/officeDocument/2006/relationships/image" Target="../media/image633.png"/><Relationship Id="rId8" Type="http://schemas.openxmlformats.org/officeDocument/2006/relationships/oleObject" Target="../embeddings/oleObject22.bin"/><Relationship Id="rId9" Type="http://schemas.openxmlformats.org/officeDocument/2006/relationships/image" Target="../media/image634.jpe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5.jpeg"/><Relationship Id="rId3" Type="http://schemas.openxmlformats.org/officeDocument/2006/relationships/image" Target="../media/image636.jpeg"/></Relationships>
</file>

<file path=ppt/slides/_rels/slide2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oleObject" Target="../embeddings/oleObject23.bin"/><Relationship Id="rId7" Type="http://schemas.openxmlformats.org/officeDocument/2006/relationships/image" Target="../media/image633.png"/><Relationship Id="rId8" Type="http://schemas.openxmlformats.org/officeDocument/2006/relationships/oleObject" Target="../embeddings/oleObject24.bin"/><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21.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hyperlink" Target="file:///C:\Documents%20and%20Settings\gg_kvh\My%20Documents\GPP%20product%20info\New%202006%20BB\animatie.avi" TargetMode="External"/><Relationship Id="rId8" Type="http://schemas.openxmlformats.org/officeDocument/2006/relationships/image" Target="../media/image532.gif"/><Relationship Id="rId9" Type="http://schemas.openxmlformats.org/officeDocument/2006/relationships/image" Target="../media/image638.jpeg"/><Relationship Id="rId10" Type="http://schemas.openxmlformats.org/officeDocument/2006/relationships/oleObject" Target="../embeddings/oleObject25.bin"/><Relationship Id="rId11" Type="http://schemas.openxmlformats.org/officeDocument/2006/relationships/image" Target="../media/image637.png"/><Relationship Id="rId1" Type="http://schemas.openxmlformats.org/officeDocument/2006/relationships/vmlDrawing" Target="../drawings/vmlDrawing13.vml"/><Relationship Id="rId2"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11" Type="http://schemas.openxmlformats.org/officeDocument/2006/relationships/oleObject" Target="../embeddings/oleObject29.bin"/><Relationship Id="rId12" Type="http://schemas.openxmlformats.org/officeDocument/2006/relationships/oleObject" Target="../embeddings/oleObject30.bin"/><Relationship Id="rId13" Type="http://schemas.openxmlformats.org/officeDocument/2006/relationships/image" Target="../media/image640.jpeg"/><Relationship Id="rId14" Type="http://schemas.openxmlformats.org/officeDocument/2006/relationships/oleObject" Target="../embeddings/oleObject31.bin"/><Relationship Id="rId15" Type="http://schemas.openxmlformats.org/officeDocument/2006/relationships/image" Target="../media/image639.png"/><Relationship Id="rId1" Type="http://schemas.openxmlformats.org/officeDocument/2006/relationships/vmlDrawing" Target="../drawings/vmlDrawing14.vml"/><Relationship Id="rId2" Type="http://schemas.openxmlformats.org/officeDocument/2006/relationships/slideLayout" Target="../slideLayouts/slideLayout8.xml"/><Relationship Id="rId3" Type="http://schemas.openxmlformats.org/officeDocument/2006/relationships/notesSlide" Target="../notesSlides/notesSlide122.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oleObject" Target="../embeddings/oleObject26.bin"/><Relationship Id="rId8" Type="http://schemas.openxmlformats.org/officeDocument/2006/relationships/image" Target="../media/image533.wmf"/><Relationship Id="rId9" Type="http://schemas.openxmlformats.org/officeDocument/2006/relationships/oleObject" Target="../embeddings/oleObject27.bin"/><Relationship Id="rId10" Type="http://schemas.openxmlformats.org/officeDocument/2006/relationships/oleObject" Target="../embeddings/oleObject28.bin"/></Relationships>
</file>

<file path=ppt/slides/_rels/slide2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oleObject" Target="../embeddings/oleObject32.bin"/><Relationship Id="rId7" Type="http://schemas.openxmlformats.org/officeDocument/2006/relationships/image" Target="../media/image633.png"/><Relationship Id="rId8" Type="http://schemas.openxmlformats.org/officeDocument/2006/relationships/oleObject" Target="../embeddings/oleObject33.bin"/><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23.xml"/><Relationship Id="rId4" Type="http://schemas.openxmlformats.org/officeDocument/2006/relationships/image" Target="../media/image642.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643.png"/><Relationship Id="rId9" Type="http://schemas.openxmlformats.org/officeDocument/2006/relationships/image" Target="../media/image644.png"/><Relationship Id="rId10" Type="http://schemas.openxmlformats.org/officeDocument/2006/relationships/oleObject" Target="../embeddings/oleObject34.bin"/><Relationship Id="rId11" Type="http://schemas.openxmlformats.org/officeDocument/2006/relationships/image" Target="../media/image641.pn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20.jpeg"/><Relationship Id="rId5" Type="http://schemas.openxmlformats.org/officeDocument/2006/relationships/image" Target="../media/image121.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oleObject" Target="../embeddings/oleObject35.bin"/><Relationship Id="rId7" Type="http://schemas.openxmlformats.org/officeDocument/2006/relationships/image" Target="../media/image633.png"/><Relationship Id="rId8" Type="http://schemas.openxmlformats.org/officeDocument/2006/relationships/oleObject" Target="../embeddings/oleObject36.bin"/><Relationship Id="rId1" Type="http://schemas.openxmlformats.org/officeDocument/2006/relationships/vmlDrawing" Target="../drawings/vmlDrawing17.vml"/><Relationship Id="rId2"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645.jpeg"/><Relationship Id="rId1" Type="http://schemas.openxmlformats.org/officeDocument/2006/relationships/slideLayout" Target="../slideLayouts/slideLayout13.xml"/><Relationship Id="rId2" Type="http://schemas.openxmlformats.org/officeDocument/2006/relationships/notesSlide" Target="../notesSlides/notesSlide124.xml"/></Relationships>
</file>

<file path=ppt/slides/_rels/slide2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oleObject" Target="../embeddings/oleObject37.bin"/><Relationship Id="rId7" Type="http://schemas.openxmlformats.org/officeDocument/2006/relationships/image" Target="../media/image633.png"/><Relationship Id="rId8" Type="http://schemas.openxmlformats.org/officeDocument/2006/relationships/oleObject" Target="../embeddings/oleObject38.bin"/><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646.jpeg"/><Relationship Id="rId4" Type="http://schemas.openxmlformats.org/officeDocument/2006/relationships/image" Target="../media/image647.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25.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126.xml"/><Relationship Id="rId4" Type="http://schemas.openxmlformats.org/officeDocument/2006/relationships/oleObject" Target="../embeddings/oleObject39.bin"/><Relationship Id="rId5" Type="http://schemas.openxmlformats.org/officeDocument/2006/relationships/image" Target="../media/image648.emf"/><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649.jpeg"/><Relationship Id="rId1" Type="http://schemas.openxmlformats.org/officeDocument/2006/relationships/vmlDrawing" Target="../drawings/vmlDrawing19.vml"/><Relationship Id="rId2" Type="http://schemas.openxmlformats.org/officeDocument/2006/relationships/slideLayout" Target="../slideLayouts/slideLayout9.xml"/></Relationships>
</file>

<file path=ppt/slides/_rels/slide2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650.gif"/></Relationships>
</file>

<file path=ppt/slides/_rels/slide2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651.gif"/></Relationships>
</file>

<file path=ppt/slides/_rels/slide2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652.gif"/></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127.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654.jpeg"/><Relationship Id="rId8" Type="http://schemas.openxmlformats.org/officeDocument/2006/relationships/image" Target="../media/image655.jpeg"/><Relationship Id="rId9" Type="http://schemas.openxmlformats.org/officeDocument/2006/relationships/oleObject" Target="../embeddings/oleObject40.bin"/><Relationship Id="rId10" Type="http://schemas.openxmlformats.org/officeDocument/2006/relationships/image" Target="../media/image653.png"/><Relationship Id="rId1" Type="http://schemas.openxmlformats.org/officeDocument/2006/relationships/vmlDrawing" Target="../drawings/vmlDrawing20.vml"/><Relationship Id="rId2"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656.jpeg"/></Relationships>
</file>

<file path=ppt/slides/_rels/slide25.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7" Type="http://schemas.openxmlformats.org/officeDocument/2006/relationships/image" Target="../media/image126.jpe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0.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657.png"/><Relationship Id="rId5" Type="http://schemas.openxmlformats.org/officeDocument/2006/relationships/image" Target="../media/image2.png"/><Relationship Id="rId6" Type="http://schemas.openxmlformats.org/officeDocument/2006/relationships/image" Target="../media/image658.png"/><Relationship Id="rId1" Type="http://schemas.openxmlformats.org/officeDocument/2006/relationships/vmlDrawing" Target="../drawings/vmlDrawing21.vml"/><Relationship Id="rId2"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3" Type="http://schemas.openxmlformats.org/officeDocument/2006/relationships/image" Target="../media/image660.jpeg"/><Relationship Id="rId4" Type="http://schemas.openxmlformats.org/officeDocument/2006/relationships/image" Target="../media/image661.png"/><Relationship Id="rId5" Type="http://schemas.openxmlformats.org/officeDocument/2006/relationships/image" Target="../media/image662.jpeg"/><Relationship Id="rId6" Type="http://schemas.openxmlformats.org/officeDocument/2006/relationships/image" Target="../media/image663.jpeg"/><Relationship Id="rId1" Type="http://schemas.openxmlformats.org/officeDocument/2006/relationships/slideLayout" Target="../slideLayouts/slideLayout7.xml"/><Relationship Id="rId2" Type="http://schemas.openxmlformats.org/officeDocument/2006/relationships/image" Target="../media/image659.png"/></Relationships>
</file>

<file path=ppt/slides/_rels/slide252.xml.rels><?xml version="1.0" encoding="UTF-8" standalone="yes"?>
<Relationships xmlns="http://schemas.openxmlformats.org/package/2006/relationships"><Relationship Id="rId11" Type="http://schemas.openxmlformats.org/officeDocument/2006/relationships/oleObject" Target="../embeddings/oleObject44.bin"/><Relationship Id="rId12" Type="http://schemas.openxmlformats.org/officeDocument/2006/relationships/image" Target="../media/image666.png"/><Relationship Id="rId13" Type="http://schemas.openxmlformats.org/officeDocument/2006/relationships/oleObject" Target="../embeddings/oleObject45.bin"/><Relationship Id="rId14" Type="http://schemas.openxmlformats.org/officeDocument/2006/relationships/image" Target="../media/image667.png"/><Relationship Id="rId15" Type="http://schemas.openxmlformats.org/officeDocument/2006/relationships/image" Target="../media/image668.png"/><Relationship Id="rId1" Type="http://schemas.openxmlformats.org/officeDocument/2006/relationships/vmlDrawing" Target="../drawings/vmlDrawing22.vml"/><Relationship Id="rId2" Type="http://schemas.openxmlformats.org/officeDocument/2006/relationships/slideLayout" Target="../slideLayouts/slideLayout7.xml"/><Relationship Id="rId3" Type="http://schemas.openxmlformats.org/officeDocument/2006/relationships/notesSlide" Target="../notesSlides/notesSlide128.xml"/><Relationship Id="rId4" Type="http://schemas.openxmlformats.org/officeDocument/2006/relationships/oleObject" Target="../embeddings/oleObject42.bin"/><Relationship Id="rId5" Type="http://schemas.openxmlformats.org/officeDocument/2006/relationships/image" Target="../media/image664.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oleObject" Target="../embeddings/oleObject43.bin"/><Relationship Id="rId10" Type="http://schemas.openxmlformats.org/officeDocument/2006/relationships/image" Target="../media/image665.png"/></Relationships>
</file>

<file path=ppt/slides/_rels/slide253.xml.rels><?xml version="1.0" encoding="UTF-8" standalone="yes"?>
<Relationships xmlns="http://schemas.openxmlformats.org/package/2006/relationships"><Relationship Id="rId3" Type="http://schemas.openxmlformats.org/officeDocument/2006/relationships/image" Target="../media/image670.png"/><Relationship Id="rId4" Type="http://schemas.openxmlformats.org/officeDocument/2006/relationships/image" Target="../media/image671.png"/><Relationship Id="rId5" Type="http://schemas.openxmlformats.org/officeDocument/2006/relationships/image" Target="../media/image672.png"/><Relationship Id="rId6" Type="http://schemas.openxmlformats.org/officeDocument/2006/relationships/image" Target="../media/image673.png"/><Relationship Id="rId1" Type="http://schemas.openxmlformats.org/officeDocument/2006/relationships/slideLayout" Target="../slideLayouts/slideLayout6.xml"/><Relationship Id="rId2" Type="http://schemas.openxmlformats.org/officeDocument/2006/relationships/image" Target="../media/image669.png"/></Relationships>
</file>

<file path=ppt/slides/_rels/slide254.xml.rels><?xml version="1.0" encoding="UTF-8" standalone="yes"?>
<Relationships xmlns="http://schemas.openxmlformats.org/package/2006/relationships"><Relationship Id="rId11" Type="http://schemas.openxmlformats.org/officeDocument/2006/relationships/image" Target="../media/image683.jpeg"/><Relationship Id="rId12" Type="http://schemas.openxmlformats.org/officeDocument/2006/relationships/image" Target="../media/image684.jpeg"/><Relationship Id="rId13" Type="http://schemas.openxmlformats.org/officeDocument/2006/relationships/image" Target="../media/image685.png"/><Relationship Id="rId14" Type="http://schemas.openxmlformats.org/officeDocument/2006/relationships/image" Target="../media/image686.png"/><Relationship Id="rId15" Type="http://schemas.openxmlformats.org/officeDocument/2006/relationships/image" Target="../media/image687.jpeg"/><Relationship Id="rId16" Type="http://schemas.openxmlformats.org/officeDocument/2006/relationships/image" Target="../media/image688.png"/><Relationship Id="rId1" Type="http://schemas.openxmlformats.org/officeDocument/2006/relationships/slideLayout" Target="../slideLayouts/slideLayout3.xml"/><Relationship Id="rId2" Type="http://schemas.openxmlformats.org/officeDocument/2006/relationships/image" Target="../media/image674.jpeg"/><Relationship Id="rId3" Type="http://schemas.openxmlformats.org/officeDocument/2006/relationships/image" Target="../media/image675.jpeg"/><Relationship Id="rId4" Type="http://schemas.openxmlformats.org/officeDocument/2006/relationships/image" Target="../media/image676.jpeg"/><Relationship Id="rId5" Type="http://schemas.openxmlformats.org/officeDocument/2006/relationships/image" Target="../media/image677.png"/><Relationship Id="rId6" Type="http://schemas.openxmlformats.org/officeDocument/2006/relationships/image" Target="../media/image678.png"/><Relationship Id="rId7" Type="http://schemas.openxmlformats.org/officeDocument/2006/relationships/image" Target="../media/image679.png"/><Relationship Id="rId8" Type="http://schemas.openxmlformats.org/officeDocument/2006/relationships/image" Target="../media/image680.png"/><Relationship Id="rId9" Type="http://schemas.openxmlformats.org/officeDocument/2006/relationships/image" Target="../media/image681.png"/><Relationship Id="rId10" Type="http://schemas.openxmlformats.org/officeDocument/2006/relationships/image" Target="../media/image682.png"/></Relationships>
</file>

<file path=ppt/slides/_rels/slide255.xml.rels><?xml version="1.0" encoding="UTF-8" standalone="yes"?>
<Relationships xmlns="http://schemas.openxmlformats.org/package/2006/relationships"><Relationship Id="rId3" Type="http://schemas.openxmlformats.org/officeDocument/2006/relationships/image" Target="../media/image688.png"/><Relationship Id="rId4" Type="http://schemas.openxmlformats.org/officeDocument/2006/relationships/image" Target="../media/image689.jpeg"/><Relationship Id="rId5" Type="http://schemas.openxmlformats.org/officeDocument/2006/relationships/image" Target="../media/image690.jpeg"/><Relationship Id="rId6" Type="http://schemas.openxmlformats.org/officeDocument/2006/relationships/image" Target="../media/image691.jpeg"/><Relationship Id="rId7" Type="http://schemas.openxmlformats.org/officeDocument/2006/relationships/image" Target="../media/image692.wmf"/><Relationship Id="rId1" Type="http://schemas.openxmlformats.org/officeDocument/2006/relationships/slideLayout" Target="../slideLayouts/slideLayout3.xml"/><Relationship Id="rId2" Type="http://schemas.openxmlformats.org/officeDocument/2006/relationships/notesSlide" Target="../notesSlides/notesSlide129.xml"/></Relationships>
</file>

<file path=ppt/slides/_rels/slide25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93.jpeg"/><Relationship Id="rId5" Type="http://schemas.openxmlformats.org/officeDocument/2006/relationships/image" Target="../media/image694.jpeg"/><Relationship Id="rId6" Type="http://schemas.openxmlformats.org/officeDocument/2006/relationships/image" Target="../media/image695.jpeg"/><Relationship Id="rId7" Type="http://schemas.openxmlformats.org/officeDocument/2006/relationships/image" Target="../media/image696.jpeg"/><Relationship Id="rId1" Type="http://schemas.openxmlformats.org/officeDocument/2006/relationships/slideLayout" Target="../slideLayouts/slideLayout3.xml"/><Relationship Id="rId2" Type="http://schemas.openxmlformats.org/officeDocument/2006/relationships/notesSlide" Target="../notesSlides/notesSlide130.xml"/></Relationships>
</file>

<file path=ppt/slides/_rels/slide257.xml.rels><?xml version="1.0" encoding="UTF-8" standalone="yes"?>
<Relationships xmlns="http://schemas.openxmlformats.org/package/2006/relationships"><Relationship Id="rId3" Type="http://schemas.openxmlformats.org/officeDocument/2006/relationships/image" Target="../media/image697.jpeg"/><Relationship Id="rId4" Type="http://schemas.openxmlformats.org/officeDocument/2006/relationships/image" Target="../media/image698.jpeg"/><Relationship Id="rId1" Type="http://schemas.openxmlformats.org/officeDocument/2006/relationships/slideLayout" Target="../slideLayouts/slideLayout14.xml"/><Relationship Id="rId2" Type="http://schemas.openxmlformats.org/officeDocument/2006/relationships/notesSlide" Target="../notesSlides/notesSlide131.xml"/></Relationships>
</file>

<file path=ppt/slides/_rels/slide258.xml.rels><?xml version="1.0" encoding="UTF-8" standalone="yes"?>
<Relationships xmlns="http://schemas.openxmlformats.org/package/2006/relationships"><Relationship Id="rId3" Type="http://schemas.openxmlformats.org/officeDocument/2006/relationships/image" Target="../media/image699.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59.xml.rels><?xml version="1.0" encoding="UTF-8" standalone="yes"?>
<Relationships xmlns="http://schemas.openxmlformats.org/package/2006/relationships"><Relationship Id="rId3" Type="http://schemas.openxmlformats.org/officeDocument/2006/relationships/image" Target="../media/image700.jpeg"/><Relationship Id="rId4" Type="http://schemas.openxmlformats.org/officeDocument/2006/relationships/image" Target="../media/image701.jpeg"/><Relationship Id="rId5" Type="http://schemas.openxmlformats.org/officeDocument/2006/relationships/image" Target="../media/image702.jpe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5" Type="http://schemas.openxmlformats.org/officeDocument/2006/relationships/image" Target="../media/image129.jpeg"/><Relationship Id="rId6" Type="http://schemas.openxmlformats.org/officeDocument/2006/relationships/image" Target="../media/image130.jpeg"/><Relationship Id="rId7" Type="http://schemas.openxmlformats.org/officeDocument/2006/relationships/image" Target="../media/image131.jpe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60.xml.rels><?xml version="1.0" encoding="UTF-8" standalone="yes"?>
<Relationships xmlns="http://schemas.openxmlformats.org/package/2006/relationships"><Relationship Id="rId3" Type="http://schemas.openxmlformats.org/officeDocument/2006/relationships/image" Target="../media/image704.jpeg"/><Relationship Id="rId4" Type="http://schemas.openxmlformats.org/officeDocument/2006/relationships/image" Target="../media/image705.jpeg"/><Relationship Id="rId1" Type="http://schemas.openxmlformats.org/officeDocument/2006/relationships/slideLayout" Target="../slideLayouts/slideLayout12.xml"/><Relationship Id="rId2" Type="http://schemas.openxmlformats.org/officeDocument/2006/relationships/image" Target="../media/image703.png"/></Relationships>
</file>

<file path=ppt/slides/_rels/slide2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06.jpe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707.jpeg"/><Relationship Id="rId8" Type="http://schemas.openxmlformats.org/officeDocument/2006/relationships/image" Target="../media/image708.jpeg"/><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262.xml.rels><?xml version="1.0" encoding="UTF-8" standalone="yes"?>
<Relationships xmlns="http://schemas.openxmlformats.org/package/2006/relationships"><Relationship Id="rId11" Type="http://schemas.openxmlformats.org/officeDocument/2006/relationships/image" Target="../media/image716.jpeg"/><Relationship Id="rId12" Type="http://schemas.openxmlformats.org/officeDocument/2006/relationships/image" Target="../media/image708.jpeg"/><Relationship Id="rId1" Type="http://schemas.openxmlformats.org/officeDocument/2006/relationships/slideLayout" Target="../slideLayouts/slideLayout13.xml"/><Relationship Id="rId2" Type="http://schemas.openxmlformats.org/officeDocument/2006/relationships/notesSlide" Target="../notesSlides/notesSlide133.xml"/><Relationship Id="rId3" Type="http://schemas.openxmlformats.org/officeDocument/2006/relationships/image" Target="../media/image705.jpeg"/><Relationship Id="rId4" Type="http://schemas.openxmlformats.org/officeDocument/2006/relationships/image" Target="../media/image709.png"/><Relationship Id="rId5" Type="http://schemas.openxmlformats.org/officeDocument/2006/relationships/image" Target="../media/image710.png"/><Relationship Id="rId6" Type="http://schemas.openxmlformats.org/officeDocument/2006/relationships/image" Target="../media/image711.png"/><Relationship Id="rId7" Type="http://schemas.openxmlformats.org/officeDocument/2006/relationships/image" Target="../media/image712.png"/><Relationship Id="rId8" Type="http://schemas.openxmlformats.org/officeDocument/2006/relationships/image" Target="../media/image713.png"/><Relationship Id="rId9" Type="http://schemas.openxmlformats.org/officeDocument/2006/relationships/image" Target="../media/image714.jpeg"/><Relationship Id="rId10" Type="http://schemas.openxmlformats.org/officeDocument/2006/relationships/image" Target="../media/image715.jpeg"/></Relationships>
</file>

<file path=ppt/slides/_rels/slide26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717.jpeg"/><Relationship Id="rId7" Type="http://schemas.openxmlformats.org/officeDocument/2006/relationships/image" Target="../media/image718.jpeg"/><Relationship Id="rId8" Type="http://schemas.openxmlformats.org/officeDocument/2006/relationships/image" Target="../media/image719.jpeg"/><Relationship Id="rId9" Type="http://schemas.openxmlformats.org/officeDocument/2006/relationships/image" Target="../media/image720.jpeg"/><Relationship Id="rId10" Type="http://schemas.openxmlformats.org/officeDocument/2006/relationships/image" Target="../media/image721.jpeg"/><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2.jpeg"/></Relationships>
</file>

<file path=ppt/slides/_rels/slide27.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jpeg"/><Relationship Id="rId6" Type="http://schemas.openxmlformats.org/officeDocument/2006/relationships/image" Target="../media/image135.jpe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36.jpeg"/><Relationship Id="rId7" Type="http://schemas.openxmlformats.org/officeDocument/2006/relationships/image" Target="../media/image137.jpeg"/><Relationship Id="rId8" Type="http://schemas.openxmlformats.org/officeDocument/2006/relationships/image" Target="../media/image138.png"/><Relationship Id="rId9" Type="http://schemas.openxmlformats.org/officeDocument/2006/relationships/image" Target="../media/image139.jpeg"/><Relationship Id="rId10" Type="http://schemas.openxmlformats.org/officeDocument/2006/relationships/image" Target="../media/image140.jpeg"/><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png"/><Relationship Id="rId11"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1" Type="http://schemas.openxmlformats.org/officeDocument/2006/relationships/image" Target="../media/image149.jpeg"/><Relationship Id="rId12" Type="http://schemas.openxmlformats.org/officeDocument/2006/relationships/image" Target="../media/image150.jpeg"/><Relationship Id="rId13" Type="http://schemas.openxmlformats.org/officeDocument/2006/relationships/image" Target="../media/image15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41.jpeg"/><Relationship Id="rId4" Type="http://schemas.openxmlformats.org/officeDocument/2006/relationships/image" Target="../media/image142.jpeg"/><Relationship Id="rId5" Type="http://schemas.openxmlformats.org/officeDocument/2006/relationships/image" Target="../media/image143.png"/><Relationship Id="rId6" Type="http://schemas.openxmlformats.org/officeDocument/2006/relationships/image" Target="../media/image144.jpeg"/><Relationship Id="rId7" Type="http://schemas.openxmlformats.org/officeDocument/2006/relationships/image" Target="../media/image145.jpeg"/><Relationship Id="rId8" Type="http://schemas.openxmlformats.org/officeDocument/2006/relationships/image" Target="../media/image146.png"/><Relationship Id="rId9" Type="http://schemas.openxmlformats.org/officeDocument/2006/relationships/image" Target="../media/image147.png"/><Relationship Id="rId10" Type="http://schemas.openxmlformats.org/officeDocument/2006/relationships/image" Target="../media/image148.jpeg"/></Relationships>
</file>

<file path=ppt/slides/_rels/slide31.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53.png"/><Relationship Id="rId8" Type="http://schemas.openxmlformats.org/officeDocument/2006/relationships/image" Target="../media/image154.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56.jpeg"/><Relationship Id="rId7" Type="http://schemas.openxmlformats.org/officeDocument/2006/relationships/image" Target="../media/image157.jpeg"/><Relationship Id="rId1" Type="http://schemas.openxmlformats.org/officeDocument/2006/relationships/slideLayout" Target="../slideLayouts/slideLayout3.xml"/><Relationship Id="rId2" Type="http://schemas.openxmlformats.org/officeDocument/2006/relationships/image" Target="../media/image155.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58.jpe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59.jpe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60.png"/><Relationship Id="rId7" Type="http://schemas.openxmlformats.org/officeDocument/2006/relationships/image" Target="../media/image161.png"/><Relationship Id="rId8" Type="http://schemas.openxmlformats.org/officeDocument/2006/relationships/image" Target="../media/image162.jpeg"/><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51.jpeg"/><Relationship Id="rId6" Type="http://schemas.openxmlformats.org/officeDocument/2006/relationships/image" Target="../media/image163.jpe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jpeg"/><Relationship Id="rId5" Type="http://schemas.openxmlformats.org/officeDocument/2006/relationships/image" Target="../media/image166.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151.jpeg"/><Relationship Id="rId10" Type="http://schemas.openxmlformats.org/officeDocument/2006/relationships/image" Target="../media/image167.jpeg"/><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eg"/><Relationship Id="rId9" Type="http://schemas.openxmlformats.org/officeDocument/2006/relationships/image" Target="../media/image26.jpg"/><Relationship Id="rId10"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71.jpeg"/><Relationship Id="rId7" Type="http://schemas.openxmlformats.org/officeDocument/2006/relationships/image" Target="../media/image172.jpeg"/><Relationship Id="rId1" Type="http://schemas.openxmlformats.org/officeDocument/2006/relationships/slideLayout" Target="../slideLayouts/slideLayout18.xml"/><Relationship Id="rId2" Type="http://schemas.openxmlformats.org/officeDocument/2006/relationships/image" Target="../media/image17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oleObject" Target="../embeddings/oleObject1.bin"/><Relationship Id="rId8" Type="http://schemas.openxmlformats.org/officeDocument/2006/relationships/oleObject" Target="../embeddings/Foglio_di_lavoro_di_Excel_97_-_20041.xls"/><Relationship Id="rId9" Type="http://schemas.openxmlformats.org/officeDocument/2006/relationships/image" Target="../media/image173.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2.bin"/><Relationship Id="rId5" Type="http://schemas.openxmlformats.org/officeDocument/2006/relationships/oleObject" Target="../embeddings/Foglio_di_lavoro_di_Excel_97_-_20042.xls"/><Relationship Id="rId6" Type="http://schemas.openxmlformats.org/officeDocument/2006/relationships/image" Target="../media/image174.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177.jpeg"/><Relationship Id="rId5" Type="http://schemas.openxmlformats.org/officeDocument/2006/relationships/image" Target="../media/image178.jpeg"/><Relationship Id="rId1" Type="http://schemas.openxmlformats.org/officeDocument/2006/relationships/slideLayout" Target="../slideLayouts/slideLayout8.xml"/><Relationship Id="rId2" Type="http://schemas.openxmlformats.org/officeDocument/2006/relationships/image" Target="../media/image175.jpeg"/></Relationships>
</file>

<file path=ppt/slides/_rels/slide45.xml.rels><?xml version="1.0" encoding="UTF-8" standalone="yes"?>
<Relationships xmlns="http://schemas.openxmlformats.org/package/2006/relationships"><Relationship Id="rId3" Type="http://schemas.openxmlformats.org/officeDocument/2006/relationships/image" Target="../media/image179.jpg"/><Relationship Id="rId4" Type="http://schemas.openxmlformats.org/officeDocument/2006/relationships/image" Target="../media/image180.jpg"/><Relationship Id="rId5" Type="http://schemas.openxmlformats.org/officeDocument/2006/relationships/image" Target="../media/image181.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image" Target="../media/image183.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image" Target="../media/image184.jpeg"/><Relationship Id="rId4" Type="http://schemas.openxmlformats.org/officeDocument/2006/relationships/image" Target="../media/image185.jpeg"/><Relationship Id="rId5" Type="http://schemas.openxmlformats.org/officeDocument/2006/relationships/image" Target="../media/image186.jpeg"/><Relationship Id="rId6" Type="http://schemas.openxmlformats.org/officeDocument/2006/relationships/image" Target="../media/image187.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image" Target="../media/image188.jpeg"/><Relationship Id="rId4" Type="http://schemas.openxmlformats.org/officeDocument/2006/relationships/slide" Target="slide232.xml"/><Relationship Id="rId5" Type="http://schemas.openxmlformats.org/officeDocument/2006/relationships/slide" Target="slide216.xml"/><Relationship Id="rId6" Type="http://schemas.openxmlformats.org/officeDocument/2006/relationships/slide" Target="slide83.xml"/><Relationship Id="rId7" Type="http://schemas.openxmlformats.org/officeDocument/2006/relationships/slide" Target="slide88.xml"/><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image" Target="../media/image189.jpeg"/><Relationship Id="rId4" Type="http://schemas.openxmlformats.org/officeDocument/2006/relationships/image" Target="../media/image190.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jpeg"/><Relationship Id="rId10"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png"/><Relationship Id="rId5" Type="http://schemas.openxmlformats.org/officeDocument/2006/relationships/image" Target="../media/image193.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194.jpeg"/></Relationships>
</file>

<file path=ppt/slides/_rels/slide52.xml.rels><?xml version="1.0" encoding="UTF-8" standalone="yes"?>
<Relationships xmlns="http://schemas.openxmlformats.org/package/2006/relationships"><Relationship Id="rId3" Type="http://schemas.openxmlformats.org/officeDocument/2006/relationships/image" Target="../media/image195.jpeg"/><Relationship Id="rId4" Type="http://schemas.openxmlformats.org/officeDocument/2006/relationships/image" Target="../media/image196.jpeg"/><Relationship Id="rId5" Type="http://schemas.openxmlformats.org/officeDocument/2006/relationships/image" Target="../media/image197.jpe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3" Type="http://schemas.openxmlformats.org/officeDocument/2006/relationships/image" Target="../media/image198.jpeg"/><Relationship Id="rId4" Type="http://schemas.openxmlformats.org/officeDocument/2006/relationships/image" Target="../media/image199.jpeg"/><Relationship Id="rId5" Type="http://schemas.openxmlformats.org/officeDocument/2006/relationships/image" Target="../media/image200.jpeg"/><Relationship Id="rId6" Type="http://schemas.openxmlformats.org/officeDocument/2006/relationships/image" Target="../media/image201.jpeg"/><Relationship Id="rId7" Type="http://schemas.openxmlformats.org/officeDocument/2006/relationships/image" Target="../media/image202.jpeg"/><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203.jpeg"/></Relationships>
</file>

<file path=ppt/slides/_rels/slide55.xml.rels><?xml version="1.0" encoding="UTF-8" standalone="yes"?>
<Relationships xmlns="http://schemas.openxmlformats.org/package/2006/relationships"><Relationship Id="rId3" Type="http://schemas.openxmlformats.org/officeDocument/2006/relationships/image" Target="../media/image204.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3" Type="http://schemas.openxmlformats.org/officeDocument/2006/relationships/image" Target="../media/image205.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3" Type="http://schemas.openxmlformats.org/officeDocument/2006/relationships/image" Target="../media/image206.wmf"/><Relationship Id="rId4" Type="http://schemas.openxmlformats.org/officeDocument/2006/relationships/image" Target="../media/image207.gif"/><Relationship Id="rId5" Type="http://schemas.openxmlformats.org/officeDocument/2006/relationships/image" Target="../media/image208.wmf"/><Relationship Id="rId1" Type="http://schemas.openxmlformats.org/officeDocument/2006/relationships/slideLayout" Target="../slideLayouts/slideLayout8.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1" Type="http://schemas.openxmlformats.org/officeDocument/2006/relationships/image" Target="../media/image44.jpeg"/><Relationship Id="rId12" Type="http://schemas.openxmlformats.org/officeDocument/2006/relationships/image" Target="../media/image45.png"/><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0" Type="http://schemas.openxmlformats.org/officeDocument/2006/relationships/image" Target="../media/image43.jpeg"/></Relationships>
</file>

<file path=ppt/slides/_rels/slide60.xml.rels><?xml version="1.0" encoding="UTF-8" standalone="yes"?>
<Relationships xmlns="http://schemas.openxmlformats.org/package/2006/relationships"><Relationship Id="rId3" Type="http://schemas.openxmlformats.org/officeDocument/2006/relationships/image" Target="../media/image209.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10.jpeg"/><Relationship Id="rId1" Type="http://schemas.openxmlformats.org/officeDocument/2006/relationships/slideLayout" Target="../slideLayouts/slideLayout10.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1" Type="http://schemas.openxmlformats.org/officeDocument/2006/relationships/image" Target="../media/image216.jpeg"/><Relationship Id="rId12" Type="http://schemas.openxmlformats.org/officeDocument/2006/relationships/image" Target="../media/image217.jpeg"/><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11.jpeg"/><Relationship Id="rId7" Type="http://schemas.openxmlformats.org/officeDocument/2006/relationships/image" Target="../media/image212.jpeg"/><Relationship Id="rId8" Type="http://schemas.openxmlformats.org/officeDocument/2006/relationships/image" Target="../media/image213.jpeg"/><Relationship Id="rId9" Type="http://schemas.openxmlformats.org/officeDocument/2006/relationships/image" Target="../media/image214.jpeg"/><Relationship Id="rId10" Type="http://schemas.openxmlformats.org/officeDocument/2006/relationships/image" Target="../media/image215.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18.jpeg"/><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90.jpe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19.jpeg"/><Relationship Id="rId7" Type="http://schemas.openxmlformats.org/officeDocument/2006/relationships/image" Target="../media/image220.jpeg"/><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65.xml.rels><?xml version="1.0" encoding="UTF-8" standalone="yes"?>
<Relationships xmlns="http://schemas.openxmlformats.org/package/2006/relationships"><Relationship Id="rId3" Type="http://schemas.openxmlformats.org/officeDocument/2006/relationships/image" Target="../media/image221.em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22.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23.jpeg"/><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25.jpeg"/><Relationship Id="rId7" Type="http://schemas.openxmlformats.org/officeDocument/2006/relationships/image" Target="file:///P:\Photos\KUHN\Faucheuses\FAUCON\FC303GC_travail_vue_gauche.jpg" TargetMode="External"/><Relationship Id="rId8" Type="http://schemas.openxmlformats.org/officeDocument/2006/relationships/image" Target="../media/image226.jpeg"/><Relationship Id="rId1" Type="http://schemas.openxmlformats.org/officeDocument/2006/relationships/slideLayout" Target="../slideLayouts/slideLayout4.xml"/><Relationship Id="rId2" Type="http://schemas.openxmlformats.org/officeDocument/2006/relationships/image" Target="../media/image224.jpeg"/></Relationships>
</file>

<file path=ppt/slides/_rels/slide69.xml.rels><?xml version="1.0" encoding="UTF-8" standalone="yes"?>
<Relationships xmlns="http://schemas.openxmlformats.org/package/2006/relationships"><Relationship Id="rId3" Type="http://schemas.openxmlformats.org/officeDocument/2006/relationships/image" Target="../media/image227.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28.jpeg"/><Relationship Id="rId8" Type="http://schemas.openxmlformats.org/officeDocument/2006/relationships/image" Target="../media/image229.jpeg"/><Relationship Id="rId9" Type="http://schemas.openxmlformats.org/officeDocument/2006/relationships/image" Target="../media/image230.jpeg"/><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31.jpeg"/><Relationship Id="rId7" Type="http://schemas.openxmlformats.org/officeDocument/2006/relationships/image" Target="../media/image232.jpeg"/><Relationship Id="rId8" Type="http://schemas.openxmlformats.org/officeDocument/2006/relationships/image" Target="../media/image233.png"/><Relationship Id="rId9" Type="http://schemas.openxmlformats.org/officeDocument/2006/relationships/image" Target="../media/image234.png"/><Relationship Id="rId10" Type="http://schemas.openxmlformats.org/officeDocument/2006/relationships/image" Target="../media/image235.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jpeg"/><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72.xml.rels><?xml version="1.0" encoding="UTF-8" standalone="yes"?>
<Relationships xmlns="http://schemas.openxmlformats.org/package/2006/relationships"><Relationship Id="rId3" Type="http://schemas.openxmlformats.org/officeDocument/2006/relationships/image" Target="../media/image239.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40.png"/><Relationship Id="rId8" Type="http://schemas.openxmlformats.org/officeDocument/2006/relationships/image" Target="../media/image241.png"/><Relationship Id="rId9" Type="http://schemas.openxmlformats.org/officeDocument/2006/relationships/image" Target="../media/image242.png"/><Relationship Id="rId10" Type="http://schemas.openxmlformats.org/officeDocument/2006/relationships/image" Target="../media/image243.jpeg"/><Relationship Id="rId11" Type="http://schemas.openxmlformats.org/officeDocument/2006/relationships/image" Target="../media/image244.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73.xml.rels><?xml version="1.0" encoding="UTF-8" standalone="yes"?>
<Relationships xmlns="http://schemas.openxmlformats.org/package/2006/relationships"><Relationship Id="rId3" Type="http://schemas.openxmlformats.org/officeDocument/2006/relationships/image" Target="../media/image245.png"/><Relationship Id="rId4" Type="http://schemas.openxmlformats.org/officeDocument/2006/relationships/image" Target="../media/image24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247.gif"/><Relationship Id="rId9" Type="http://schemas.openxmlformats.org/officeDocument/2006/relationships/image" Target="../media/image248.png"/><Relationship Id="rId10" Type="http://schemas.openxmlformats.org/officeDocument/2006/relationships/image" Target="../media/image249.png"/><Relationship Id="rId11" Type="http://schemas.openxmlformats.org/officeDocument/2006/relationships/image" Target="../media/image250.jpeg"/><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74.xml.rels><?xml version="1.0" encoding="UTF-8" standalone="yes"?>
<Relationships xmlns="http://schemas.openxmlformats.org/package/2006/relationships"><Relationship Id="rId3" Type="http://schemas.openxmlformats.org/officeDocument/2006/relationships/image" Target="../media/image252.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251.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oleObject" Target="../embeddings/oleObject3.bin"/><Relationship Id="rId5" Type="http://schemas.openxmlformats.org/officeDocument/2006/relationships/image" Target="../media/image253.png"/><Relationship Id="rId6" Type="http://schemas.openxmlformats.org/officeDocument/2006/relationships/oleObject" Target="../embeddings/oleObject4.bin"/><Relationship Id="rId7" Type="http://schemas.openxmlformats.org/officeDocument/2006/relationships/image" Target="../media/image254.png"/><Relationship Id="rId8" Type="http://schemas.openxmlformats.org/officeDocument/2006/relationships/image" Target="../media/image255.png"/><Relationship Id="rId1" Type="http://schemas.openxmlformats.org/officeDocument/2006/relationships/vmlDrawing" Target="../drawings/vmlDrawing3.vml"/><Relationship Id="rId2"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57.png"/><Relationship Id="rId7" Type="http://schemas.openxmlformats.org/officeDocument/2006/relationships/image" Target="../media/image258.jpeg"/><Relationship Id="rId8" Type="http://schemas.openxmlformats.org/officeDocument/2006/relationships/image" Target="../media/image259.jpeg"/><Relationship Id="rId1" Type="http://schemas.openxmlformats.org/officeDocument/2006/relationships/slideLayout" Target="../slideLayouts/slideLayout2.xml"/><Relationship Id="rId2" Type="http://schemas.openxmlformats.org/officeDocument/2006/relationships/image" Target="../media/image256.png"/></Relationships>
</file>

<file path=ppt/slides/_rels/slide77.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26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262.png"/><Relationship Id="rId9" Type="http://schemas.openxmlformats.org/officeDocument/2006/relationships/image" Target="../media/image241.png"/><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4.png"/></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5.jpeg"/><Relationship Id="rId3" Type="http://schemas.openxmlformats.org/officeDocument/2006/relationships/image" Target="../media/image266.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67.jpeg"/><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68.jpeg"/><Relationship Id="rId6" Type="http://schemas.openxmlformats.org/officeDocument/2006/relationships/image" Target="../media/image269.jpeg"/><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file:///P:\Photos\KUHN\Faucheuses\FAUCON\Mobilit&#233;_du_groupe.jpg" TargetMode="External"/><Relationship Id="rId4" Type="http://schemas.openxmlformats.org/officeDocument/2006/relationships/image" Target="../media/image271.jpeg"/><Relationship Id="rId5" Type="http://schemas.openxmlformats.org/officeDocument/2006/relationships/image" Target="file:///P:\Photos\KUHN\Faucheuses\FAUCON\groupe_faucheur_-100.jpg" TargetMode="External"/><Relationship Id="rId6" Type="http://schemas.openxmlformats.org/officeDocument/2006/relationships/image" Target="../media/image272.jpeg"/><Relationship Id="rId7" Type="http://schemas.openxmlformats.org/officeDocument/2006/relationships/image" Target="../media/image273.jpeg"/><Relationship Id="rId8" Type="http://schemas.openxmlformats.org/officeDocument/2006/relationships/image" Target="../media/image274.png"/><Relationship Id="rId1" Type="http://schemas.openxmlformats.org/officeDocument/2006/relationships/slideLayout" Target="../slideLayouts/slideLayout6.xml"/><Relationship Id="rId2" Type="http://schemas.openxmlformats.org/officeDocument/2006/relationships/image" Target="../media/image270.jpeg"/></Relationships>
</file>

<file path=ppt/slides/_rels/slide85.xml.rels><?xml version="1.0" encoding="UTF-8" standalone="yes"?>
<Relationships xmlns="http://schemas.openxmlformats.org/package/2006/relationships"><Relationship Id="rId3" Type="http://schemas.openxmlformats.org/officeDocument/2006/relationships/image" Target="../media/image275.jpeg"/><Relationship Id="rId4" Type="http://schemas.openxmlformats.org/officeDocument/2006/relationships/image" Target="../media/image272.jpeg"/><Relationship Id="rId5" Type="http://schemas.openxmlformats.org/officeDocument/2006/relationships/image" Target="../media/image273.jpeg"/><Relationship Id="rId6" Type="http://schemas.openxmlformats.org/officeDocument/2006/relationships/image" Target="../media/image274.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77.jpeg"/><Relationship Id="rId1" Type="http://schemas.openxmlformats.org/officeDocument/2006/relationships/slideLayout" Target="../slideLayouts/slideLayout3.xml"/><Relationship Id="rId2" Type="http://schemas.openxmlformats.org/officeDocument/2006/relationships/image" Target="../media/image276.jpeg"/></Relationships>
</file>

<file path=ppt/slides/_rels/slide87.xml.rels><?xml version="1.0" encoding="UTF-8" standalone="yes"?>
<Relationships xmlns="http://schemas.openxmlformats.org/package/2006/relationships"><Relationship Id="rId3" Type="http://schemas.openxmlformats.org/officeDocument/2006/relationships/image" Target="../media/image277.jpeg"/><Relationship Id="rId4" Type="http://schemas.openxmlformats.org/officeDocument/2006/relationships/oleObject" Target="../embeddings/oleObject5.bin"/><Relationship Id="rId5" Type="http://schemas.openxmlformats.org/officeDocument/2006/relationships/image" Target="../media/image278.wmf"/><Relationship Id="rId6" Type="http://schemas.openxmlformats.org/officeDocument/2006/relationships/image" Target="../media/image279.wmf"/><Relationship Id="rId7" Type="http://schemas.openxmlformats.org/officeDocument/2006/relationships/image" Target="../media/image280.wmf"/><Relationship Id="rId8" Type="http://schemas.openxmlformats.org/officeDocument/2006/relationships/image" Target="../media/image281.wmf"/><Relationship Id="rId9" Type="http://schemas.openxmlformats.org/officeDocument/2006/relationships/image" Target="../media/image2.png"/><Relationship Id="rId10" Type="http://schemas.openxmlformats.org/officeDocument/2006/relationships/image" Target="../media/image3.png"/><Relationship Id="rId11" Type="http://schemas.openxmlformats.org/officeDocument/2006/relationships/image" Target="../media/image4.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82.jpeg"/><Relationship Id="rId1" Type="http://schemas.openxmlformats.org/officeDocument/2006/relationships/slideLayout" Target="../slideLayouts/slideLayout6.xml"/><Relationship Id="rId2" Type="http://schemas.openxmlformats.org/officeDocument/2006/relationships/image" Target="../media/image277.jpe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83.emf"/><Relationship Id="rId6" Type="http://schemas.openxmlformats.org/officeDocument/2006/relationships/image" Target="../media/image284.emf"/><Relationship Id="rId7" Type="http://schemas.openxmlformats.org/officeDocument/2006/relationships/image" Target="../media/image277.jpe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85.emf"/><Relationship Id="rId6" Type="http://schemas.openxmlformats.org/officeDocument/2006/relationships/image" Target="../media/image286.emf"/><Relationship Id="rId7" Type="http://schemas.openxmlformats.org/officeDocument/2006/relationships/image" Target="../media/image287.emf"/><Relationship Id="rId8" Type="http://schemas.openxmlformats.org/officeDocument/2006/relationships/image" Target="../media/image277.jpeg"/><Relationship Id="rId9" Type="http://schemas.openxmlformats.org/officeDocument/2006/relationships/image" Target="../media/image288.emf"/><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89.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90.jpeg"/><Relationship Id="rId7" Type="http://schemas.openxmlformats.org/officeDocument/2006/relationships/image" Target="../media/image291.jpeg"/><Relationship Id="rId8" Type="http://schemas.openxmlformats.org/officeDocument/2006/relationships/image" Target="../media/image292.jpeg"/><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93.jpeg"/><Relationship Id="rId7" Type="http://schemas.openxmlformats.org/officeDocument/2006/relationships/image" Target="../media/image294.png"/><Relationship Id="rId8" Type="http://schemas.openxmlformats.org/officeDocument/2006/relationships/image" Target="../media/image295.jpe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95.xml.rels><?xml version="1.0" encoding="UTF-8" standalone="yes"?>
<Relationships xmlns="http://schemas.openxmlformats.org/package/2006/relationships"><Relationship Id="rId3" Type="http://schemas.openxmlformats.org/officeDocument/2006/relationships/image" Target="../media/image296.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97.jpeg"/><Relationship Id="rId8" Type="http://schemas.openxmlformats.org/officeDocument/2006/relationships/image" Target="../media/image294.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8.jpe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299.jpe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301.jpeg"/><Relationship Id="rId7" Type="http://schemas.openxmlformats.org/officeDocument/2006/relationships/image" Target="../media/image302.jpeg"/><Relationship Id="rId1" Type="http://schemas.openxmlformats.org/officeDocument/2006/relationships/slideLayout" Target="../slideLayouts/slideLayout8.xml"/><Relationship Id="rId2" Type="http://schemas.openxmlformats.org/officeDocument/2006/relationships/image" Target="../media/image30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3.jpeg"/><Relationship Id="rId3" Type="http://schemas.openxmlformats.org/officeDocument/2006/relationships/image" Target="../media/image3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2" name="Rectangle 2"/>
          <p:cNvSpPr>
            <a:spLocks noChangeArrowheads="1"/>
          </p:cNvSpPr>
          <p:nvPr/>
        </p:nvSpPr>
        <p:spPr bwMode="auto">
          <a:xfrm>
            <a:off x="3903663" y="168275"/>
            <a:ext cx="692150" cy="701675"/>
          </a:xfrm>
          <a:prstGeom prst="rect">
            <a:avLst/>
          </a:prstGeom>
          <a:noFill/>
          <a:ln w="9525">
            <a:noFill/>
            <a:miter lim="800000"/>
            <a:headEnd/>
            <a:tailEnd/>
          </a:ln>
          <a:effectLst/>
        </p:spPr>
        <p:txBody>
          <a:bodyPr wrap="none">
            <a:spAutoFit/>
          </a:bodyPr>
          <a:lstStyle/>
          <a:p>
            <a:pPr algn="ctr">
              <a:defRPr/>
            </a:pPr>
            <a:r>
              <a:rPr lang="fr-FR" sz="4000" b="1" i="1">
                <a:solidFill>
                  <a:schemeClr val="bg1"/>
                </a:solidFill>
                <a:effectLst>
                  <a:outerShdw blurRad="38100" dist="38100" dir="2700000" algn="tl">
                    <a:srgbClr val="C0C0C0"/>
                  </a:outerShdw>
                </a:effectLst>
                <a:latin typeface="Times New Roman" pitchFamily="18" charset="0"/>
                <a:cs typeface="Arial" charset="0"/>
              </a:rPr>
              <a:t>    </a:t>
            </a:r>
            <a:endParaRPr lang="fr-FR" sz="3200" b="1" i="1">
              <a:latin typeface="Arial" charset="0"/>
              <a:cs typeface="Arial" charset="0"/>
            </a:endParaRPr>
          </a:p>
        </p:txBody>
      </p:sp>
      <p:sp>
        <p:nvSpPr>
          <p:cNvPr id="2" name="Titolo 1"/>
          <p:cNvSpPr>
            <a:spLocks noGrp="1"/>
          </p:cNvSpPr>
          <p:nvPr>
            <p:ph type="ctrTitle"/>
          </p:nvPr>
        </p:nvSpPr>
        <p:spPr>
          <a:xfrm>
            <a:off x="827088" y="3062288"/>
            <a:ext cx="7772400" cy="603250"/>
          </a:xfrm>
        </p:spPr>
        <p:txBody>
          <a:bodyPr>
            <a:normAutofit fontScale="90000"/>
          </a:bodyPr>
          <a:lstStyle/>
          <a:p>
            <a:pPr>
              <a:defRPr/>
            </a:pPr>
            <a:r>
              <a:rPr lang="it-IT" dirty="0" smtClean="0"/>
              <a:t>Incontro con gli studenti</a:t>
            </a:r>
            <a:br>
              <a:rPr lang="it-IT" dirty="0" smtClean="0"/>
            </a:br>
            <a:r>
              <a:rPr lang="it-IT" dirty="0" smtClean="0"/>
              <a:t>Università di Padova</a:t>
            </a:r>
            <a:endParaRPr lang="it-IT" dirty="0"/>
          </a:p>
        </p:txBody>
      </p:sp>
      <p:sp>
        <p:nvSpPr>
          <p:cNvPr id="3" name="Sottotitolo 2"/>
          <p:cNvSpPr>
            <a:spLocks noGrp="1"/>
          </p:cNvSpPr>
          <p:nvPr>
            <p:ph type="subTitle" idx="1"/>
          </p:nvPr>
        </p:nvSpPr>
        <p:spPr>
          <a:xfrm>
            <a:off x="1371600" y="4102100"/>
            <a:ext cx="6400800" cy="479425"/>
          </a:xfrm>
        </p:spPr>
        <p:txBody>
          <a:bodyPr/>
          <a:lstStyle/>
          <a:p>
            <a:pPr>
              <a:defRPr/>
            </a:pPr>
            <a:r>
              <a:rPr lang="it-IT" dirty="0" smtClean="0"/>
              <a:t>28 aprile 2014</a:t>
            </a:r>
            <a:endParaRPr lang="it-IT" dirty="0"/>
          </a:p>
        </p:txBody>
      </p:sp>
    </p:spTree>
    <p:extLst>
      <p:ext uri="{BB962C8B-B14F-4D97-AF65-F5344CB8AC3E}">
        <p14:creationId xmlns:p14="http://schemas.microsoft.com/office/powerpoint/2010/main" val="29717727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1275" y="3302000"/>
            <a:ext cx="5491163"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6323"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65250"/>
            <a:ext cx="32035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6324"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43213" y="1341438"/>
            <a:ext cx="32416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6325" name="Picture 6" descr="nc 4000 10602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84888" y="1366838"/>
            <a:ext cx="3059112"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8"/>
          <p:cNvSpPr>
            <a:spLocks noChangeArrowheads="1"/>
          </p:cNvSpPr>
          <p:nvPr/>
        </p:nvSpPr>
        <p:spPr bwMode="auto">
          <a:xfrm>
            <a:off x="0" y="836613"/>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fr-FR" altLang="it-IT" b="1">
                <a:solidFill>
                  <a:srgbClr val="E00030"/>
                </a:solidFill>
              </a:rPr>
              <a:t>Seminatrici in linea</a:t>
            </a:r>
          </a:p>
        </p:txBody>
      </p:sp>
      <p:sp>
        <p:nvSpPr>
          <p:cNvPr id="56327" name="Rectangle 9"/>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Semina </a:t>
            </a:r>
            <a:br>
              <a:rPr lang="fr-FR" altLang="it-IT" sz="2400" b="1">
                <a:solidFill>
                  <a:srgbClr val="FF0000"/>
                </a:solidFill>
              </a:rPr>
            </a:br>
            <a:endParaRPr lang="fr-FR" altLang="it-IT" sz="2400" b="1">
              <a:solidFill>
                <a:srgbClr val="FF0000"/>
              </a:solidFill>
            </a:endParaRPr>
          </a:p>
        </p:txBody>
      </p:sp>
      <p:pic>
        <p:nvPicPr>
          <p:cNvPr id="56328" name="Immagine 1"/>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9688" y="3225800"/>
            <a:ext cx="5019676"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1296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C 243 GII DETAILS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075" y="982663"/>
            <a:ext cx="6988175" cy="4210050"/>
          </a:xfrm>
          <a:prstGeom prst="rect">
            <a:avLst/>
          </a:prstGeom>
          <a:ln>
            <a:noFill/>
          </a:ln>
          <a:effectLst>
            <a:outerShdw blurRad="292100" dist="139700" dir="2700000" algn="tl" rotWithShape="0">
              <a:srgbClr val="333333">
                <a:alpha val="65000"/>
              </a:srgbClr>
            </a:outerShdw>
          </a:effectLst>
        </p:spPr>
      </p:pic>
      <p:sp>
        <p:nvSpPr>
          <p:cNvPr id="88067" name="Oval 5"/>
          <p:cNvSpPr>
            <a:spLocks noChangeArrowheads="1"/>
          </p:cNvSpPr>
          <p:nvPr/>
        </p:nvSpPr>
        <p:spPr bwMode="auto">
          <a:xfrm>
            <a:off x="2381250" y="2859088"/>
            <a:ext cx="342900" cy="342900"/>
          </a:xfrm>
          <a:prstGeom prst="ellipse">
            <a:avLst/>
          </a:prstGeom>
          <a:solidFill>
            <a:srgbClr val="FFFF66"/>
          </a:solidFill>
          <a:ln w="9525">
            <a:solidFill>
              <a:schemeClr val="tx1"/>
            </a:solidFill>
            <a:round/>
            <a:headEnd/>
            <a:tailEnd/>
          </a:ln>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400" b="1"/>
              <a:t>1</a:t>
            </a:r>
          </a:p>
        </p:txBody>
      </p:sp>
      <p:sp>
        <p:nvSpPr>
          <p:cNvPr id="88068" name="Text Box 6"/>
          <p:cNvSpPr txBox="1">
            <a:spLocks noChangeArrowheads="1"/>
          </p:cNvSpPr>
          <p:nvPr/>
        </p:nvSpPr>
        <p:spPr bwMode="auto">
          <a:xfrm>
            <a:off x="1952625" y="141288"/>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FC</a:t>
            </a:r>
          </a:p>
        </p:txBody>
      </p:sp>
      <p:pic>
        <p:nvPicPr>
          <p:cNvPr id="88069" name="Picture 7" descr="2"/>
          <p:cNvPicPr>
            <a:picLocks noChangeAspect="1" noChangeArrowheads="1"/>
          </p:cNvPicPr>
          <p:nvPr/>
        </p:nvPicPr>
        <p:blipFill>
          <a:blip r:embed="rId7" cstate="email">
            <a:lum bright="48000"/>
            <a:extLst>
              <a:ext uri="{28A0092B-C50C-407E-A947-70E740481C1C}">
                <a14:useLocalDpi xmlns:a14="http://schemas.microsoft.com/office/drawing/2010/main"/>
              </a:ext>
            </a:extLst>
          </a:blip>
          <a:srcRect/>
          <a:stretch>
            <a:fillRect/>
          </a:stretch>
        </p:blipFill>
        <p:spPr bwMode="auto">
          <a:xfrm>
            <a:off x="38100" y="114300"/>
            <a:ext cx="958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AutoShape 10"/>
          <p:cNvSpPr>
            <a:spLocks noChangeArrowheads="1"/>
          </p:cNvSpPr>
          <p:nvPr/>
        </p:nvSpPr>
        <p:spPr bwMode="auto">
          <a:xfrm>
            <a:off x="1571625" y="850900"/>
            <a:ext cx="5564188" cy="44450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88071" name="Text Box 11"/>
          <p:cNvSpPr txBox="1">
            <a:spLocks noChangeArrowheads="1"/>
          </p:cNvSpPr>
          <p:nvPr/>
        </p:nvSpPr>
        <p:spPr bwMode="auto">
          <a:xfrm>
            <a:off x="1739900" y="900113"/>
            <a:ext cx="485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Condizionatore a dita flessibili a forma di V</a:t>
            </a:r>
          </a:p>
        </p:txBody>
      </p:sp>
      <p:pic>
        <p:nvPicPr>
          <p:cNvPr id="88072" name="Picture 1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71563" y="909638"/>
            <a:ext cx="3476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AutoShape 10"/>
          <p:cNvSpPr>
            <a:spLocks noChangeArrowheads="1"/>
          </p:cNvSpPr>
          <p:nvPr/>
        </p:nvSpPr>
        <p:spPr bwMode="auto">
          <a:xfrm>
            <a:off x="200025" y="5286375"/>
            <a:ext cx="8685213" cy="1457325"/>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88074" name="Text Box 11"/>
          <p:cNvSpPr txBox="1">
            <a:spLocks noChangeArrowheads="1"/>
          </p:cNvSpPr>
          <p:nvPr/>
        </p:nvSpPr>
        <p:spPr bwMode="auto">
          <a:xfrm>
            <a:off x="295275" y="5351463"/>
            <a:ext cx="856138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600" b="1"/>
              <a:t>Nel caso di eventuale passaggio di un corpo estraneo, si spostano e riprendono poi la loro posizione iniziale, senza alcun danno, grazie alla loro elasticità </a:t>
            </a:r>
          </a:p>
          <a:p>
            <a:pPr eaLnBrk="1" hangingPunct="1">
              <a:buFontTx/>
              <a:buNone/>
            </a:pPr>
            <a:r>
              <a:rPr lang="fr-FR" altLang="it-IT" sz="1600" b="1"/>
              <a:t>Da’altra parte, la loro rigidità nel senso di rotazione del rotore consente di ottenere un’andanatura regolare e ben aerata: è la garanzia di una facile circolazione d’aria e di un tempo d’essicazione ridotto</a:t>
            </a:r>
          </a:p>
        </p:txBody>
      </p:sp>
      <p:sp>
        <p:nvSpPr>
          <p:cNvPr id="88075" name="Oval 5"/>
          <p:cNvSpPr>
            <a:spLocks noChangeArrowheads="1"/>
          </p:cNvSpPr>
          <p:nvPr/>
        </p:nvSpPr>
        <p:spPr bwMode="auto">
          <a:xfrm>
            <a:off x="14288" y="5318125"/>
            <a:ext cx="342900" cy="342900"/>
          </a:xfrm>
          <a:prstGeom prst="ellipse">
            <a:avLst/>
          </a:prstGeom>
          <a:solidFill>
            <a:srgbClr val="FFFF66"/>
          </a:solidFill>
          <a:ln w="9525">
            <a:solidFill>
              <a:schemeClr val="tx1"/>
            </a:solidFill>
            <a:round/>
            <a:headEnd/>
            <a:tailEnd/>
          </a:ln>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400" b="1"/>
              <a:t>1</a:t>
            </a:r>
          </a:p>
        </p:txBody>
      </p:sp>
      <p:sp>
        <p:nvSpPr>
          <p:cNvPr id="88076" name="Oval 5"/>
          <p:cNvSpPr>
            <a:spLocks noChangeArrowheads="1"/>
          </p:cNvSpPr>
          <p:nvPr/>
        </p:nvSpPr>
        <p:spPr bwMode="auto">
          <a:xfrm>
            <a:off x="1524000" y="3086100"/>
            <a:ext cx="342900" cy="342900"/>
          </a:xfrm>
          <a:prstGeom prst="ellipse">
            <a:avLst/>
          </a:prstGeom>
          <a:solidFill>
            <a:srgbClr val="FFFF66"/>
          </a:solidFill>
          <a:ln w="9525">
            <a:solidFill>
              <a:schemeClr val="tx1"/>
            </a:solidFill>
            <a:round/>
            <a:headEnd/>
            <a:tailEnd/>
          </a:ln>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400" b="1"/>
              <a:t>2</a:t>
            </a:r>
          </a:p>
        </p:txBody>
      </p:sp>
      <p:sp>
        <p:nvSpPr>
          <p:cNvPr id="88077" name="Freccia bidirezionale verticale 14"/>
          <p:cNvSpPr>
            <a:spLocks noChangeArrowheads="1"/>
          </p:cNvSpPr>
          <p:nvPr/>
        </p:nvSpPr>
        <p:spPr bwMode="auto">
          <a:xfrm rot="-941339">
            <a:off x="1939925" y="2559050"/>
            <a:ext cx="222250" cy="1158875"/>
          </a:xfrm>
          <a:prstGeom prst="upDownArrow">
            <a:avLst>
              <a:gd name="adj1" fmla="val 50000"/>
              <a:gd name="adj2" fmla="val 49681"/>
            </a:avLst>
          </a:prstGeom>
          <a:solidFill>
            <a:srgbClr val="FFFF00"/>
          </a:solidFill>
          <a:ln w="9525" algn="ctr">
            <a:solidFill>
              <a:schemeClr val="tx1"/>
            </a:solidFill>
            <a:round/>
            <a:headEnd/>
            <a:tailEnd/>
          </a:ln>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88078" name="Oval 5"/>
          <p:cNvSpPr>
            <a:spLocks noChangeArrowheads="1"/>
          </p:cNvSpPr>
          <p:nvPr/>
        </p:nvSpPr>
        <p:spPr bwMode="auto">
          <a:xfrm>
            <a:off x="9525" y="5857875"/>
            <a:ext cx="342900" cy="342900"/>
          </a:xfrm>
          <a:prstGeom prst="ellipse">
            <a:avLst/>
          </a:prstGeom>
          <a:solidFill>
            <a:srgbClr val="FFFF66"/>
          </a:solidFill>
          <a:ln w="9525">
            <a:solidFill>
              <a:schemeClr val="tx1"/>
            </a:solidFill>
            <a:round/>
            <a:headEnd/>
            <a:tailEnd/>
          </a:ln>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400" b="1"/>
              <a:t>2</a:t>
            </a:r>
          </a:p>
        </p:txBody>
      </p:sp>
      <p:pic>
        <p:nvPicPr>
          <p:cNvPr id="20" name="Picture 9"/>
          <p:cNvPicPr>
            <a:picLocks noChangeAspect="1" noChangeArrowheads="1"/>
          </p:cNvPicPr>
          <p:nvPr/>
        </p:nvPicPr>
        <p:blipFill>
          <a:blip r:embed="rId9" cstate="email">
            <a:lum contrast="6000"/>
            <a:extLst>
              <a:ext uri="{28A0092B-C50C-407E-A947-70E740481C1C}">
                <a14:useLocalDpi xmlns:a14="http://schemas.microsoft.com/office/drawing/2010/main"/>
              </a:ext>
            </a:extLst>
          </a:blip>
          <a:srcRect/>
          <a:stretch>
            <a:fillRect/>
          </a:stretch>
        </p:blipFill>
        <p:spPr bwMode="auto">
          <a:xfrm>
            <a:off x="5637213" y="1687513"/>
            <a:ext cx="3192462" cy="1495425"/>
          </a:xfrm>
          <a:prstGeom prst="rect">
            <a:avLst/>
          </a:prstGeom>
          <a:ln>
            <a:noFill/>
          </a:ln>
          <a:effectLst>
            <a:outerShdw blurRad="292100" dist="139700" dir="2700000" algn="tl" rotWithShape="0">
              <a:srgbClr val="333333">
                <a:alpha val="65000"/>
              </a:srgbClr>
            </a:outerShdw>
          </a:effectLst>
        </p:spPr>
      </p:pic>
      <p:sp>
        <p:nvSpPr>
          <p:cNvPr id="88080" name="Titolo 4"/>
          <p:cNvSpPr>
            <a:spLocks noGrp="1"/>
          </p:cNvSpPr>
          <p:nvPr>
            <p:ph type="title"/>
          </p:nvPr>
        </p:nvSpPr>
        <p:spPr>
          <a:xfrm>
            <a:off x="823913" y="77788"/>
            <a:ext cx="7059612" cy="574675"/>
          </a:xfrm>
        </p:spPr>
        <p:txBody>
          <a:bodyPr/>
          <a:lstStyle/>
          <a:p>
            <a:r>
              <a:rPr lang="it-IT" altLang="it-IT" smtClean="0"/>
              <a:t>Condizionamento a dita flessibili</a:t>
            </a:r>
          </a:p>
        </p:txBody>
      </p:sp>
      <p:sp>
        <p:nvSpPr>
          <p:cNvPr id="2" name="Segnaposto data 1"/>
          <p:cNvSpPr>
            <a:spLocks noGrp="1"/>
          </p:cNvSpPr>
          <p:nvPr>
            <p:ph type="dt" sz="quarter" idx="10"/>
          </p:nvPr>
        </p:nvSpPr>
        <p:spPr/>
        <p:txBody>
          <a:bodyPr/>
          <a:lstStyle/>
          <a:p>
            <a:pPr>
              <a:defRPr/>
            </a:pPr>
            <a:fld id="{7A82AD5B-3DFC-40AD-8DC8-5DDA1C510266}"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FC 243 GII DETAILS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71563"/>
            <a:ext cx="9144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Oval 5"/>
          <p:cNvSpPr>
            <a:spLocks noChangeArrowheads="1"/>
          </p:cNvSpPr>
          <p:nvPr/>
        </p:nvSpPr>
        <p:spPr bwMode="auto">
          <a:xfrm>
            <a:off x="1981200" y="2451100"/>
            <a:ext cx="342900" cy="342900"/>
          </a:xfrm>
          <a:prstGeom prst="ellipse">
            <a:avLst/>
          </a:prstGeom>
          <a:solidFill>
            <a:srgbClr val="FFFF66"/>
          </a:solidFill>
          <a:ln w="9525">
            <a:solidFill>
              <a:schemeClr val="tx1"/>
            </a:solidFill>
            <a:round/>
            <a:headEnd/>
            <a:tailEnd/>
          </a:ln>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400" b="1"/>
              <a:t>2</a:t>
            </a:r>
          </a:p>
        </p:txBody>
      </p:sp>
      <p:sp>
        <p:nvSpPr>
          <p:cNvPr id="90116" name="Text Box 6"/>
          <p:cNvSpPr txBox="1">
            <a:spLocks noChangeArrowheads="1"/>
          </p:cNvSpPr>
          <p:nvPr/>
        </p:nvSpPr>
        <p:spPr bwMode="auto">
          <a:xfrm>
            <a:off x="1952625" y="141288"/>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FC</a:t>
            </a:r>
          </a:p>
        </p:txBody>
      </p:sp>
      <p:pic>
        <p:nvPicPr>
          <p:cNvPr id="90117" name="Picture 7" descr="2"/>
          <p:cNvPicPr>
            <a:picLocks noChangeAspect="1" noChangeArrowheads="1"/>
          </p:cNvPicPr>
          <p:nvPr/>
        </p:nvPicPr>
        <p:blipFill>
          <a:blip r:embed="rId7" cstate="email">
            <a:lum bright="48000"/>
            <a:extLst>
              <a:ext uri="{28A0092B-C50C-407E-A947-70E740481C1C}">
                <a14:useLocalDpi xmlns:a14="http://schemas.microsoft.com/office/drawing/2010/main"/>
              </a:ext>
            </a:extLst>
          </a:blip>
          <a:srcRect/>
          <a:stretch>
            <a:fillRect/>
          </a:stretch>
        </p:blipFill>
        <p:spPr bwMode="auto">
          <a:xfrm>
            <a:off x="38100" y="114300"/>
            <a:ext cx="958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AutoShape 10"/>
          <p:cNvSpPr>
            <a:spLocks noChangeArrowheads="1"/>
          </p:cNvSpPr>
          <p:nvPr/>
        </p:nvSpPr>
        <p:spPr bwMode="auto">
          <a:xfrm>
            <a:off x="379413" y="860425"/>
            <a:ext cx="8369300" cy="78740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90119" name="Text Box 11"/>
          <p:cNvSpPr txBox="1">
            <a:spLocks noChangeArrowheads="1"/>
          </p:cNvSpPr>
          <p:nvPr/>
        </p:nvSpPr>
        <p:spPr bwMode="auto">
          <a:xfrm>
            <a:off x="838200" y="939800"/>
            <a:ext cx="7910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Lamiera deflettrice: a seconda delle esigenze, del tipo di foraggio può essere regolata l’apertura</a:t>
            </a:r>
          </a:p>
        </p:txBody>
      </p:sp>
      <p:pic>
        <p:nvPicPr>
          <p:cNvPr id="90120" name="Picture 1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6088" y="935038"/>
            <a:ext cx="3476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Titolo 2"/>
          <p:cNvSpPr>
            <a:spLocks noGrp="1"/>
          </p:cNvSpPr>
          <p:nvPr>
            <p:ph type="title"/>
          </p:nvPr>
        </p:nvSpPr>
        <p:spPr>
          <a:xfrm>
            <a:off x="838200" y="74613"/>
            <a:ext cx="7059613" cy="574675"/>
          </a:xfrm>
        </p:spPr>
        <p:txBody>
          <a:bodyPr/>
          <a:lstStyle/>
          <a:p>
            <a:r>
              <a:rPr lang="it-IT" altLang="it-IT" dirty="0" smtClean="0"/>
              <a:t>Condizionamento a dita flessibili</a:t>
            </a:r>
          </a:p>
        </p:txBody>
      </p:sp>
      <p:sp>
        <p:nvSpPr>
          <p:cNvPr id="2" name="Segnaposto data 1"/>
          <p:cNvSpPr>
            <a:spLocks noGrp="1"/>
          </p:cNvSpPr>
          <p:nvPr>
            <p:ph type="dt" sz="quarter" idx="10"/>
          </p:nvPr>
        </p:nvSpPr>
        <p:spPr/>
        <p:txBody>
          <a:bodyPr/>
          <a:lstStyle/>
          <a:p>
            <a:pPr>
              <a:defRPr/>
            </a:pPr>
            <a:fld id="{945196C2-A0F2-4597-A1BE-967A0EEDAF19}"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214313" y="3822700"/>
            <a:ext cx="3973513"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3" name="Gruppo 17"/>
          <p:cNvGrpSpPr>
            <a:grpSpLocks/>
          </p:cNvGrpSpPr>
          <p:nvPr/>
        </p:nvGrpSpPr>
        <p:grpSpPr bwMode="auto">
          <a:xfrm>
            <a:off x="142875" y="1023938"/>
            <a:ext cx="3473450" cy="2833687"/>
            <a:chOff x="641354" y="1000108"/>
            <a:chExt cx="3473446" cy="2833688"/>
          </a:xfrm>
        </p:grpSpPr>
        <p:pic>
          <p:nvPicPr>
            <p:cNvPr id="92177" name="Picture 2"/>
            <p:cNvPicPr>
              <a:picLocks noChangeAspect="1" noChangeArrowheads="1"/>
            </p:cNvPicPr>
            <p:nvPr/>
          </p:nvPicPr>
          <p:blipFill>
            <a:blip r:embed="rId4">
              <a:lum contrast="6000"/>
              <a:extLst>
                <a:ext uri="{28A0092B-C50C-407E-A947-70E740481C1C}">
                  <a14:useLocalDpi xmlns:a14="http://schemas.microsoft.com/office/drawing/2010/main"/>
                </a:ext>
              </a:extLst>
            </a:blip>
            <a:srcRect/>
            <a:stretch>
              <a:fillRect/>
            </a:stretch>
          </p:blipFill>
          <p:spPr bwMode="auto">
            <a:xfrm>
              <a:off x="641354" y="1000108"/>
              <a:ext cx="3473446"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8" name="Oval 4" descr="blanc)"/>
            <p:cNvSpPr>
              <a:spLocks noChangeArrowheads="1"/>
            </p:cNvSpPr>
            <p:nvPr/>
          </p:nvSpPr>
          <p:spPr bwMode="auto">
            <a:xfrm>
              <a:off x="1930400" y="1790700"/>
              <a:ext cx="1422400" cy="1389063"/>
            </a:xfrm>
            <a:prstGeom prst="ellipse">
              <a:avLst/>
            </a:prstGeom>
            <a:pattFill prst="dkDnDiag">
              <a:fgClr>
                <a:srgbClr val="FF3300"/>
              </a:fgClr>
              <a:bgClr>
                <a:schemeClr val="bg1"/>
              </a:bgClr>
            </a:pattFill>
            <a:ln w="9525">
              <a:solidFill>
                <a:srgbClr val="FF3300"/>
              </a:solidFill>
              <a:round/>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92179" name="Freeform 5"/>
            <p:cNvSpPr>
              <a:spLocks/>
            </p:cNvSpPr>
            <p:nvPr/>
          </p:nvSpPr>
          <p:spPr bwMode="auto">
            <a:xfrm>
              <a:off x="1276350" y="1060450"/>
              <a:ext cx="1141413" cy="681038"/>
            </a:xfrm>
            <a:custGeom>
              <a:avLst/>
              <a:gdLst>
                <a:gd name="T0" fmla="*/ 2147483646 w 719"/>
                <a:gd name="T1" fmla="*/ 0 h 429"/>
                <a:gd name="T2" fmla="*/ 2147483646 w 719"/>
                <a:gd name="T3" fmla="*/ 2147483646 h 429"/>
                <a:gd name="T4" fmla="*/ 2147483646 w 719"/>
                <a:gd name="T5" fmla="*/ 2147483646 h 429"/>
                <a:gd name="T6" fmla="*/ 2147483646 w 719"/>
                <a:gd name="T7" fmla="*/ 2147483646 h 429"/>
                <a:gd name="T8" fmla="*/ 2147483646 w 719"/>
                <a:gd name="T9" fmla="*/ 2147483646 h 429"/>
                <a:gd name="T10" fmla="*/ 2147483646 w 719"/>
                <a:gd name="T11" fmla="*/ 2147483646 h 429"/>
                <a:gd name="T12" fmla="*/ 2147483646 w 719"/>
                <a:gd name="T13" fmla="*/ 2147483646 h 429"/>
                <a:gd name="T14" fmla="*/ 2147483646 w 719"/>
                <a:gd name="T15" fmla="*/ 2147483646 h 429"/>
                <a:gd name="T16" fmla="*/ 2147483646 w 719"/>
                <a:gd name="T17" fmla="*/ 2147483646 h 429"/>
                <a:gd name="T18" fmla="*/ 2147483646 w 719"/>
                <a:gd name="T19" fmla="*/ 2147483646 h 429"/>
                <a:gd name="T20" fmla="*/ 2147483646 w 719"/>
                <a:gd name="T21" fmla="*/ 2147483646 h 429"/>
                <a:gd name="T22" fmla="*/ 0 w 719"/>
                <a:gd name="T23" fmla="*/ 2147483646 h 429"/>
                <a:gd name="T24" fmla="*/ 2147483646 w 719"/>
                <a:gd name="T25" fmla="*/ 2147483646 h 429"/>
                <a:gd name="T26" fmla="*/ 2147483646 w 719"/>
                <a:gd name="T27" fmla="*/ 2147483646 h 429"/>
                <a:gd name="T28" fmla="*/ 2147483646 w 719"/>
                <a:gd name="T29" fmla="*/ 2147483646 h 429"/>
                <a:gd name="T30" fmla="*/ 2147483646 w 719"/>
                <a:gd name="T31" fmla="*/ 0 h 4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9"/>
                <a:gd name="T49" fmla="*/ 0 h 429"/>
                <a:gd name="T50" fmla="*/ 719 w 719"/>
                <a:gd name="T51" fmla="*/ 429 h 4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9" h="429">
                  <a:moveTo>
                    <a:pt x="45" y="0"/>
                  </a:moveTo>
                  <a:lnTo>
                    <a:pt x="690" y="162"/>
                  </a:lnTo>
                  <a:lnTo>
                    <a:pt x="719" y="187"/>
                  </a:lnTo>
                  <a:lnTo>
                    <a:pt x="717" y="210"/>
                  </a:lnTo>
                  <a:lnTo>
                    <a:pt x="614" y="423"/>
                  </a:lnTo>
                  <a:lnTo>
                    <a:pt x="599" y="429"/>
                  </a:lnTo>
                  <a:lnTo>
                    <a:pt x="578" y="424"/>
                  </a:lnTo>
                  <a:lnTo>
                    <a:pt x="567" y="412"/>
                  </a:lnTo>
                  <a:lnTo>
                    <a:pt x="519" y="210"/>
                  </a:lnTo>
                  <a:lnTo>
                    <a:pt x="20" y="90"/>
                  </a:lnTo>
                  <a:lnTo>
                    <a:pt x="8" y="70"/>
                  </a:lnTo>
                  <a:lnTo>
                    <a:pt x="0" y="51"/>
                  </a:lnTo>
                  <a:lnTo>
                    <a:pt x="2" y="30"/>
                  </a:lnTo>
                  <a:lnTo>
                    <a:pt x="18" y="9"/>
                  </a:lnTo>
                  <a:lnTo>
                    <a:pt x="35" y="1"/>
                  </a:lnTo>
                  <a:lnTo>
                    <a:pt x="45" y="0"/>
                  </a:lnTo>
                  <a:close/>
                </a:path>
              </a:pathLst>
            </a:custGeom>
            <a:solidFill>
              <a:srgbClr val="FF330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2180" name="Freeform 6"/>
            <p:cNvSpPr>
              <a:spLocks/>
            </p:cNvSpPr>
            <p:nvPr/>
          </p:nvSpPr>
          <p:spPr bwMode="auto">
            <a:xfrm>
              <a:off x="2847975" y="1528763"/>
              <a:ext cx="722313" cy="828675"/>
            </a:xfrm>
            <a:custGeom>
              <a:avLst/>
              <a:gdLst>
                <a:gd name="T0" fmla="*/ 2147483646 w 455"/>
                <a:gd name="T1" fmla="*/ 0 h 522"/>
                <a:gd name="T2" fmla="*/ 2147483646 w 455"/>
                <a:gd name="T3" fmla="*/ 2147483646 h 522"/>
                <a:gd name="T4" fmla="*/ 2147483646 w 455"/>
                <a:gd name="T5" fmla="*/ 2147483646 h 522"/>
                <a:gd name="T6" fmla="*/ 2147483646 w 455"/>
                <a:gd name="T7" fmla="*/ 2147483646 h 522"/>
                <a:gd name="T8" fmla="*/ 2147483646 w 455"/>
                <a:gd name="T9" fmla="*/ 2147483646 h 522"/>
                <a:gd name="T10" fmla="*/ 2147483646 w 455"/>
                <a:gd name="T11" fmla="*/ 2147483646 h 522"/>
                <a:gd name="T12" fmla="*/ 2147483646 w 455"/>
                <a:gd name="T13" fmla="*/ 2147483646 h 522"/>
                <a:gd name="T14" fmla="*/ 2147483646 w 455"/>
                <a:gd name="T15" fmla="*/ 2147483646 h 522"/>
                <a:gd name="T16" fmla="*/ 2147483646 w 455"/>
                <a:gd name="T17" fmla="*/ 2147483646 h 522"/>
                <a:gd name="T18" fmla="*/ 2147483646 w 455"/>
                <a:gd name="T19" fmla="*/ 2147483646 h 522"/>
                <a:gd name="T20" fmla="*/ 2147483646 w 455"/>
                <a:gd name="T21" fmla="*/ 2147483646 h 522"/>
                <a:gd name="T22" fmla="*/ 2147483646 w 455"/>
                <a:gd name="T23" fmla="*/ 2147483646 h 522"/>
                <a:gd name="T24" fmla="*/ 2147483646 w 455"/>
                <a:gd name="T25" fmla="*/ 2147483646 h 522"/>
                <a:gd name="T26" fmla="*/ 2147483646 w 455"/>
                <a:gd name="T27" fmla="*/ 2147483646 h 522"/>
                <a:gd name="T28" fmla="*/ 2147483646 w 455"/>
                <a:gd name="T29" fmla="*/ 2147483646 h 522"/>
                <a:gd name="T30" fmla="*/ 2147483646 w 455"/>
                <a:gd name="T31" fmla="*/ 2147483646 h 522"/>
                <a:gd name="T32" fmla="*/ 2147483646 w 455"/>
                <a:gd name="T33" fmla="*/ 2147483646 h 522"/>
                <a:gd name="T34" fmla="*/ 2147483646 w 455"/>
                <a:gd name="T35" fmla="*/ 2147483646 h 522"/>
                <a:gd name="T36" fmla="*/ 2147483646 w 455"/>
                <a:gd name="T37" fmla="*/ 2147483646 h 522"/>
                <a:gd name="T38" fmla="*/ 2147483646 w 455"/>
                <a:gd name="T39" fmla="*/ 2147483646 h 522"/>
                <a:gd name="T40" fmla="*/ 2147483646 w 455"/>
                <a:gd name="T41" fmla="*/ 2147483646 h 522"/>
                <a:gd name="T42" fmla="*/ 2147483646 w 455"/>
                <a:gd name="T43" fmla="*/ 2147483646 h 522"/>
                <a:gd name="T44" fmla="*/ 2147483646 w 455"/>
                <a:gd name="T45" fmla="*/ 2147483646 h 522"/>
                <a:gd name="T46" fmla="*/ 2147483646 w 455"/>
                <a:gd name="T47" fmla="*/ 2147483646 h 522"/>
                <a:gd name="T48" fmla="*/ 0 w 455"/>
                <a:gd name="T49" fmla="*/ 2147483646 h 522"/>
                <a:gd name="T50" fmla="*/ 2147483646 w 455"/>
                <a:gd name="T51" fmla="*/ 2147483646 h 522"/>
                <a:gd name="T52" fmla="*/ 2147483646 w 455"/>
                <a:gd name="T53" fmla="*/ 2147483646 h 522"/>
                <a:gd name="T54" fmla="*/ 2147483646 w 455"/>
                <a:gd name="T55" fmla="*/ 2147483646 h 522"/>
                <a:gd name="T56" fmla="*/ 2147483646 w 455"/>
                <a:gd name="T57" fmla="*/ 0 h 5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55"/>
                <a:gd name="T88" fmla="*/ 0 h 522"/>
                <a:gd name="T89" fmla="*/ 455 w 455"/>
                <a:gd name="T90" fmla="*/ 522 h 5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55" h="522">
                  <a:moveTo>
                    <a:pt x="66" y="0"/>
                  </a:moveTo>
                  <a:cubicBezTo>
                    <a:pt x="70" y="3"/>
                    <a:pt x="77" y="11"/>
                    <a:pt x="77" y="11"/>
                  </a:cubicBezTo>
                  <a:lnTo>
                    <a:pt x="438" y="264"/>
                  </a:lnTo>
                  <a:lnTo>
                    <a:pt x="452" y="294"/>
                  </a:lnTo>
                  <a:lnTo>
                    <a:pt x="453" y="348"/>
                  </a:lnTo>
                  <a:lnTo>
                    <a:pt x="444" y="404"/>
                  </a:lnTo>
                  <a:lnTo>
                    <a:pt x="438" y="432"/>
                  </a:lnTo>
                  <a:lnTo>
                    <a:pt x="455" y="458"/>
                  </a:lnTo>
                  <a:lnTo>
                    <a:pt x="450" y="479"/>
                  </a:lnTo>
                  <a:lnTo>
                    <a:pt x="440" y="506"/>
                  </a:lnTo>
                  <a:lnTo>
                    <a:pt x="423" y="516"/>
                  </a:lnTo>
                  <a:lnTo>
                    <a:pt x="401" y="522"/>
                  </a:lnTo>
                  <a:lnTo>
                    <a:pt x="372" y="519"/>
                  </a:lnTo>
                  <a:lnTo>
                    <a:pt x="348" y="504"/>
                  </a:lnTo>
                  <a:lnTo>
                    <a:pt x="333" y="488"/>
                  </a:lnTo>
                  <a:lnTo>
                    <a:pt x="332" y="471"/>
                  </a:lnTo>
                  <a:lnTo>
                    <a:pt x="326" y="407"/>
                  </a:lnTo>
                  <a:lnTo>
                    <a:pt x="300" y="333"/>
                  </a:lnTo>
                  <a:lnTo>
                    <a:pt x="267" y="273"/>
                  </a:lnTo>
                  <a:lnTo>
                    <a:pt x="228" y="216"/>
                  </a:lnTo>
                  <a:lnTo>
                    <a:pt x="167" y="164"/>
                  </a:lnTo>
                  <a:lnTo>
                    <a:pt x="107" y="119"/>
                  </a:lnTo>
                  <a:lnTo>
                    <a:pt x="30" y="77"/>
                  </a:lnTo>
                  <a:lnTo>
                    <a:pt x="5" y="63"/>
                  </a:lnTo>
                  <a:lnTo>
                    <a:pt x="0" y="45"/>
                  </a:lnTo>
                  <a:lnTo>
                    <a:pt x="9" y="29"/>
                  </a:lnTo>
                  <a:lnTo>
                    <a:pt x="27" y="12"/>
                  </a:lnTo>
                  <a:lnTo>
                    <a:pt x="53" y="2"/>
                  </a:lnTo>
                  <a:lnTo>
                    <a:pt x="66" y="0"/>
                  </a:lnTo>
                  <a:close/>
                </a:path>
              </a:pathLst>
            </a:custGeom>
            <a:solidFill>
              <a:srgbClr val="FF330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21511" name="Oval 7" descr="blanc)"/>
          <p:cNvSpPr>
            <a:spLocks noChangeArrowheads="1"/>
          </p:cNvSpPr>
          <p:nvPr/>
        </p:nvSpPr>
        <p:spPr bwMode="auto">
          <a:xfrm>
            <a:off x="1620838" y="4851400"/>
            <a:ext cx="1422400" cy="1389063"/>
          </a:xfrm>
          <a:prstGeom prst="ellipse">
            <a:avLst/>
          </a:prstGeom>
          <a:pattFill prst="dkDnDiag">
            <a:fgClr>
              <a:srgbClr val="FF3300"/>
            </a:fgClr>
            <a:bgClr>
              <a:schemeClr val="bg1"/>
            </a:bgClr>
          </a:pattFill>
          <a:ln w="9525">
            <a:solidFill>
              <a:srgbClr val="FF3300"/>
            </a:solidFill>
            <a:round/>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92165" name="Freeform 8"/>
          <p:cNvSpPr>
            <a:spLocks/>
          </p:cNvSpPr>
          <p:nvPr/>
        </p:nvSpPr>
        <p:spPr bwMode="auto">
          <a:xfrm rot="-966378">
            <a:off x="2652713" y="4487863"/>
            <a:ext cx="722312" cy="828675"/>
          </a:xfrm>
          <a:custGeom>
            <a:avLst/>
            <a:gdLst>
              <a:gd name="T0" fmla="*/ 2147483646 w 455"/>
              <a:gd name="T1" fmla="*/ 0 h 522"/>
              <a:gd name="T2" fmla="*/ 2147483646 w 455"/>
              <a:gd name="T3" fmla="*/ 2147483646 h 522"/>
              <a:gd name="T4" fmla="*/ 2147483646 w 455"/>
              <a:gd name="T5" fmla="*/ 2147483646 h 522"/>
              <a:gd name="T6" fmla="*/ 2147483646 w 455"/>
              <a:gd name="T7" fmla="*/ 2147483646 h 522"/>
              <a:gd name="T8" fmla="*/ 2147483646 w 455"/>
              <a:gd name="T9" fmla="*/ 2147483646 h 522"/>
              <a:gd name="T10" fmla="*/ 2147483646 w 455"/>
              <a:gd name="T11" fmla="*/ 2147483646 h 522"/>
              <a:gd name="T12" fmla="*/ 2147483646 w 455"/>
              <a:gd name="T13" fmla="*/ 2147483646 h 522"/>
              <a:gd name="T14" fmla="*/ 2147483646 w 455"/>
              <a:gd name="T15" fmla="*/ 2147483646 h 522"/>
              <a:gd name="T16" fmla="*/ 2147483646 w 455"/>
              <a:gd name="T17" fmla="*/ 2147483646 h 522"/>
              <a:gd name="T18" fmla="*/ 2147483646 w 455"/>
              <a:gd name="T19" fmla="*/ 2147483646 h 522"/>
              <a:gd name="T20" fmla="*/ 2147483646 w 455"/>
              <a:gd name="T21" fmla="*/ 2147483646 h 522"/>
              <a:gd name="T22" fmla="*/ 2147483646 w 455"/>
              <a:gd name="T23" fmla="*/ 2147483646 h 522"/>
              <a:gd name="T24" fmla="*/ 2147483646 w 455"/>
              <a:gd name="T25" fmla="*/ 2147483646 h 522"/>
              <a:gd name="T26" fmla="*/ 2147483646 w 455"/>
              <a:gd name="T27" fmla="*/ 2147483646 h 522"/>
              <a:gd name="T28" fmla="*/ 2147483646 w 455"/>
              <a:gd name="T29" fmla="*/ 2147483646 h 522"/>
              <a:gd name="T30" fmla="*/ 2147483646 w 455"/>
              <a:gd name="T31" fmla="*/ 2147483646 h 522"/>
              <a:gd name="T32" fmla="*/ 2147483646 w 455"/>
              <a:gd name="T33" fmla="*/ 2147483646 h 522"/>
              <a:gd name="T34" fmla="*/ 2147483646 w 455"/>
              <a:gd name="T35" fmla="*/ 2147483646 h 522"/>
              <a:gd name="T36" fmla="*/ 2147483646 w 455"/>
              <a:gd name="T37" fmla="*/ 2147483646 h 522"/>
              <a:gd name="T38" fmla="*/ 2147483646 w 455"/>
              <a:gd name="T39" fmla="*/ 2147483646 h 522"/>
              <a:gd name="T40" fmla="*/ 2147483646 w 455"/>
              <a:gd name="T41" fmla="*/ 2147483646 h 522"/>
              <a:gd name="T42" fmla="*/ 2147483646 w 455"/>
              <a:gd name="T43" fmla="*/ 2147483646 h 522"/>
              <a:gd name="T44" fmla="*/ 2147483646 w 455"/>
              <a:gd name="T45" fmla="*/ 2147483646 h 522"/>
              <a:gd name="T46" fmla="*/ 2147483646 w 455"/>
              <a:gd name="T47" fmla="*/ 2147483646 h 522"/>
              <a:gd name="T48" fmla="*/ 0 w 455"/>
              <a:gd name="T49" fmla="*/ 2147483646 h 522"/>
              <a:gd name="T50" fmla="*/ 2147483646 w 455"/>
              <a:gd name="T51" fmla="*/ 2147483646 h 522"/>
              <a:gd name="T52" fmla="*/ 2147483646 w 455"/>
              <a:gd name="T53" fmla="*/ 2147483646 h 522"/>
              <a:gd name="T54" fmla="*/ 2147483646 w 455"/>
              <a:gd name="T55" fmla="*/ 2147483646 h 522"/>
              <a:gd name="T56" fmla="*/ 2147483646 w 455"/>
              <a:gd name="T57" fmla="*/ 0 h 5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55"/>
              <a:gd name="T88" fmla="*/ 0 h 522"/>
              <a:gd name="T89" fmla="*/ 455 w 455"/>
              <a:gd name="T90" fmla="*/ 522 h 5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55" h="522">
                <a:moveTo>
                  <a:pt x="66" y="0"/>
                </a:moveTo>
                <a:cubicBezTo>
                  <a:pt x="70" y="3"/>
                  <a:pt x="77" y="11"/>
                  <a:pt x="77" y="11"/>
                </a:cubicBezTo>
                <a:lnTo>
                  <a:pt x="438" y="264"/>
                </a:lnTo>
                <a:lnTo>
                  <a:pt x="452" y="294"/>
                </a:lnTo>
                <a:lnTo>
                  <a:pt x="453" y="348"/>
                </a:lnTo>
                <a:lnTo>
                  <a:pt x="444" y="404"/>
                </a:lnTo>
                <a:lnTo>
                  <a:pt x="438" y="432"/>
                </a:lnTo>
                <a:lnTo>
                  <a:pt x="455" y="458"/>
                </a:lnTo>
                <a:lnTo>
                  <a:pt x="450" y="479"/>
                </a:lnTo>
                <a:lnTo>
                  <a:pt x="440" y="506"/>
                </a:lnTo>
                <a:lnTo>
                  <a:pt x="423" y="516"/>
                </a:lnTo>
                <a:lnTo>
                  <a:pt x="401" y="522"/>
                </a:lnTo>
                <a:lnTo>
                  <a:pt x="372" y="519"/>
                </a:lnTo>
                <a:lnTo>
                  <a:pt x="348" y="504"/>
                </a:lnTo>
                <a:lnTo>
                  <a:pt x="333" y="488"/>
                </a:lnTo>
                <a:lnTo>
                  <a:pt x="332" y="471"/>
                </a:lnTo>
                <a:lnTo>
                  <a:pt x="326" y="407"/>
                </a:lnTo>
                <a:lnTo>
                  <a:pt x="300" y="333"/>
                </a:lnTo>
                <a:lnTo>
                  <a:pt x="267" y="273"/>
                </a:lnTo>
                <a:lnTo>
                  <a:pt x="228" y="216"/>
                </a:lnTo>
                <a:lnTo>
                  <a:pt x="167" y="164"/>
                </a:lnTo>
                <a:lnTo>
                  <a:pt x="107" y="119"/>
                </a:lnTo>
                <a:lnTo>
                  <a:pt x="30" y="77"/>
                </a:lnTo>
                <a:lnTo>
                  <a:pt x="5" y="63"/>
                </a:lnTo>
                <a:lnTo>
                  <a:pt x="0" y="45"/>
                </a:lnTo>
                <a:lnTo>
                  <a:pt x="9" y="29"/>
                </a:lnTo>
                <a:lnTo>
                  <a:pt x="27" y="12"/>
                </a:lnTo>
                <a:lnTo>
                  <a:pt x="53" y="2"/>
                </a:lnTo>
                <a:lnTo>
                  <a:pt x="66" y="0"/>
                </a:lnTo>
                <a:close/>
              </a:path>
            </a:pathLst>
          </a:custGeom>
          <a:solidFill>
            <a:srgbClr val="FF330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2166" name="Freeform 9"/>
          <p:cNvSpPr>
            <a:spLocks/>
          </p:cNvSpPr>
          <p:nvPr/>
        </p:nvSpPr>
        <p:spPr bwMode="auto">
          <a:xfrm rot="-2183639">
            <a:off x="1081088" y="4400550"/>
            <a:ext cx="1141412" cy="681038"/>
          </a:xfrm>
          <a:custGeom>
            <a:avLst/>
            <a:gdLst>
              <a:gd name="T0" fmla="*/ 2147483646 w 719"/>
              <a:gd name="T1" fmla="*/ 0 h 429"/>
              <a:gd name="T2" fmla="*/ 2147483646 w 719"/>
              <a:gd name="T3" fmla="*/ 2147483646 h 429"/>
              <a:gd name="T4" fmla="*/ 2147483646 w 719"/>
              <a:gd name="T5" fmla="*/ 2147483646 h 429"/>
              <a:gd name="T6" fmla="*/ 2147483646 w 719"/>
              <a:gd name="T7" fmla="*/ 2147483646 h 429"/>
              <a:gd name="T8" fmla="*/ 2147483646 w 719"/>
              <a:gd name="T9" fmla="*/ 2147483646 h 429"/>
              <a:gd name="T10" fmla="*/ 2147483646 w 719"/>
              <a:gd name="T11" fmla="*/ 2147483646 h 429"/>
              <a:gd name="T12" fmla="*/ 2147483646 w 719"/>
              <a:gd name="T13" fmla="*/ 2147483646 h 429"/>
              <a:gd name="T14" fmla="*/ 2147483646 w 719"/>
              <a:gd name="T15" fmla="*/ 2147483646 h 429"/>
              <a:gd name="T16" fmla="*/ 2147483646 w 719"/>
              <a:gd name="T17" fmla="*/ 2147483646 h 429"/>
              <a:gd name="T18" fmla="*/ 2147483646 w 719"/>
              <a:gd name="T19" fmla="*/ 2147483646 h 429"/>
              <a:gd name="T20" fmla="*/ 2147483646 w 719"/>
              <a:gd name="T21" fmla="*/ 2147483646 h 429"/>
              <a:gd name="T22" fmla="*/ 0 w 719"/>
              <a:gd name="T23" fmla="*/ 2147483646 h 429"/>
              <a:gd name="T24" fmla="*/ 2147483646 w 719"/>
              <a:gd name="T25" fmla="*/ 2147483646 h 429"/>
              <a:gd name="T26" fmla="*/ 2147483646 w 719"/>
              <a:gd name="T27" fmla="*/ 2147483646 h 429"/>
              <a:gd name="T28" fmla="*/ 2147483646 w 719"/>
              <a:gd name="T29" fmla="*/ 2147483646 h 429"/>
              <a:gd name="T30" fmla="*/ 2147483646 w 719"/>
              <a:gd name="T31" fmla="*/ 0 h 4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9"/>
              <a:gd name="T49" fmla="*/ 0 h 429"/>
              <a:gd name="T50" fmla="*/ 719 w 719"/>
              <a:gd name="T51" fmla="*/ 429 h 4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9" h="429">
                <a:moveTo>
                  <a:pt x="45" y="0"/>
                </a:moveTo>
                <a:lnTo>
                  <a:pt x="690" y="162"/>
                </a:lnTo>
                <a:lnTo>
                  <a:pt x="719" y="187"/>
                </a:lnTo>
                <a:lnTo>
                  <a:pt x="717" y="210"/>
                </a:lnTo>
                <a:lnTo>
                  <a:pt x="614" y="423"/>
                </a:lnTo>
                <a:lnTo>
                  <a:pt x="599" y="429"/>
                </a:lnTo>
                <a:lnTo>
                  <a:pt x="578" y="424"/>
                </a:lnTo>
                <a:lnTo>
                  <a:pt x="567" y="412"/>
                </a:lnTo>
                <a:lnTo>
                  <a:pt x="519" y="210"/>
                </a:lnTo>
                <a:lnTo>
                  <a:pt x="20" y="90"/>
                </a:lnTo>
                <a:lnTo>
                  <a:pt x="8" y="70"/>
                </a:lnTo>
                <a:lnTo>
                  <a:pt x="0" y="51"/>
                </a:lnTo>
                <a:lnTo>
                  <a:pt x="2" y="30"/>
                </a:lnTo>
                <a:lnTo>
                  <a:pt x="18" y="9"/>
                </a:lnTo>
                <a:lnTo>
                  <a:pt x="35" y="1"/>
                </a:lnTo>
                <a:lnTo>
                  <a:pt x="45" y="0"/>
                </a:lnTo>
                <a:close/>
              </a:path>
            </a:pathLst>
          </a:custGeom>
          <a:solidFill>
            <a:srgbClr val="FF3300">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pic>
        <p:nvPicPr>
          <p:cNvPr id="68618" name="Picture 10" descr="FC 243 GII DETAILS6"/>
          <p:cNvPicPr>
            <a:picLocks noChangeAspect="1" noChangeArrowheads="1"/>
          </p:cNvPicPr>
          <p:nvPr/>
        </p:nvPicPr>
        <p:blipFill>
          <a:blip r:embed="rId8"/>
          <a:srcRect/>
          <a:stretch>
            <a:fillRect/>
          </a:stretch>
        </p:blipFill>
        <p:spPr bwMode="auto">
          <a:xfrm>
            <a:off x="6143625" y="4786313"/>
            <a:ext cx="2898775" cy="1949450"/>
          </a:xfrm>
          <a:prstGeom prst="rect">
            <a:avLst/>
          </a:prstGeom>
          <a:ln>
            <a:noFill/>
          </a:ln>
          <a:effectLst>
            <a:outerShdw blurRad="292100" dist="139700" dir="2700000" algn="tl" rotWithShape="0">
              <a:srgbClr val="333333">
                <a:alpha val="65000"/>
              </a:srgbClr>
            </a:outerShdw>
          </a:effectLst>
        </p:spPr>
      </p:pic>
      <p:pic>
        <p:nvPicPr>
          <p:cNvPr id="92168" name="Picture 1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292600" y="1778000"/>
            <a:ext cx="290512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 Box 14"/>
          <p:cNvSpPr txBox="1">
            <a:spLocks noChangeArrowheads="1"/>
          </p:cNvSpPr>
          <p:nvPr/>
        </p:nvSpPr>
        <p:spPr bwMode="auto">
          <a:xfrm>
            <a:off x="1952625" y="141288"/>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FC</a:t>
            </a:r>
          </a:p>
        </p:txBody>
      </p:sp>
      <p:pic>
        <p:nvPicPr>
          <p:cNvPr id="92170" name="Picture 15" descr="2"/>
          <p:cNvPicPr>
            <a:picLocks noChangeAspect="1" noChangeArrowheads="1"/>
          </p:cNvPicPr>
          <p:nvPr/>
        </p:nvPicPr>
        <p:blipFill>
          <a:blip r:embed="rId10" cstate="email">
            <a:lum bright="48000"/>
            <a:extLst>
              <a:ext uri="{28A0092B-C50C-407E-A947-70E740481C1C}">
                <a14:useLocalDpi xmlns:a14="http://schemas.microsoft.com/office/drawing/2010/main"/>
              </a:ext>
            </a:extLst>
          </a:blip>
          <a:srcRect/>
          <a:stretch>
            <a:fillRect/>
          </a:stretch>
        </p:blipFill>
        <p:spPr bwMode="auto">
          <a:xfrm>
            <a:off x="38100" y="114300"/>
            <a:ext cx="958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1" name="AutoShape 17"/>
          <p:cNvSpPr>
            <a:spLocks noChangeArrowheads="1"/>
          </p:cNvSpPr>
          <p:nvPr/>
        </p:nvSpPr>
        <p:spPr bwMode="auto">
          <a:xfrm>
            <a:off x="3286125" y="901700"/>
            <a:ext cx="5527675" cy="81280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92172" name="Text Box 18"/>
          <p:cNvSpPr txBox="1">
            <a:spLocks noChangeArrowheads="1"/>
          </p:cNvSpPr>
          <p:nvPr/>
        </p:nvSpPr>
        <p:spPr bwMode="auto">
          <a:xfrm>
            <a:off x="3357563" y="912813"/>
            <a:ext cx="5408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Articolazione della lamiera di condizionamento (6 posizioni differenti)</a:t>
            </a:r>
            <a:endParaRPr lang="en-US" altLang="it-IT" sz="2000" b="1"/>
          </a:p>
        </p:txBody>
      </p:sp>
      <p:sp>
        <p:nvSpPr>
          <p:cNvPr id="92173" name="Text Box 18"/>
          <p:cNvSpPr txBox="1">
            <a:spLocks noChangeArrowheads="1"/>
          </p:cNvSpPr>
          <p:nvPr/>
        </p:nvSpPr>
        <p:spPr bwMode="auto">
          <a:xfrm>
            <a:off x="3643313" y="5065713"/>
            <a:ext cx="24574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600"/>
              <a:t>Con una leva si modifica lo spazio tra </a:t>
            </a:r>
            <a:r>
              <a:rPr lang="fr-FR" altLang="it-IT" sz="1600" b="1"/>
              <a:t>il rotore condizionatore</a:t>
            </a:r>
            <a:r>
              <a:rPr lang="fr-FR" altLang="it-IT" sz="1600"/>
              <a:t> e la </a:t>
            </a:r>
            <a:r>
              <a:rPr lang="fr-FR" altLang="it-IT" sz="1600" b="1"/>
              <a:t>lamiera deflettrice</a:t>
            </a:r>
            <a:endParaRPr lang="en-US" altLang="it-IT" sz="1600" b="1"/>
          </a:p>
        </p:txBody>
      </p:sp>
      <p:sp>
        <p:nvSpPr>
          <p:cNvPr id="92174" name="Titolo 1"/>
          <p:cNvSpPr>
            <a:spLocks noGrp="1"/>
          </p:cNvSpPr>
          <p:nvPr>
            <p:ph type="title"/>
          </p:nvPr>
        </p:nvSpPr>
        <p:spPr>
          <a:xfrm>
            <a:off x="795338" y="77788"/>
            <a:ext cx="7059612" cy="574675"/>
          </a:xfrm>
        </p:spPr>
        <p:txBody>
          <a:bodyPr/>
          <a:lstStyle/>
          <a:p>
            <a:r>
              <a:rPr lang="it-IT" altLang="it-IT" dirty="0" smtClean="0"/>
              <a:t>Condizionamento a dita flessibili</a:t>
            </a:r>
          </a:p>
        </p:txBody>
      </p:sp>
      <p:sp>
        <p:nvSpPr>
          <p:cNvPr id="2" name="Segnaposto data 1"/>
          <p:cNvSpPr>
            <a:spLocks noGrp="1"/>
          </p:cNvSpPr>
          <p:nvPr>
            <p:ph type="dt" sz="quarter" idx="10"/>
          </p:nvPr>
        </p:nvSpPr>
        <p:spPr/>
        <p:txBody>
          <a:bodyPr/>
          <a:lstStyle/>
          <a:p>
            <a:pPr>
              <a:defRPr/>
            </a:pPr>
            <a:fld id="{8ED39534-B5D0-428A-A046-6F5B26C44AEE}"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withEffect">
                                  <p:stCondLst>
                                    <p:cond delay="5000"/>
                                  </p:stCondLst>
                                  <p:childTnLst>
                                    <p:animRot by="-21600000">
                                      <p:cBhvr>
                                        <p:cTn id="6" dur="2000" fill="hold"/>
                                        <p:tgtEl>
                                          <p:spTgt spid="215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C 243 GII DETAILS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 y="836613"/>
            <a:ext cx="91440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Oval 5"/>
          <p:cNvSpPr>
            <a:spLocks noChangeArrowheads="1"/>
          </p:cNvSpPr>
          <p:nvPr/>
        </p:nvSpPr>
        <p:spPr bwMode="auto">
          <a:xfrm>
            <a:off x="2159000" y="3111500"/>
            <a:ext cx="342900" cy="342900"/>
          </a:xfrm>
          <a:prstGeom prst="ellipse">
            <a:avLst/>
          </a:prstGeom>
          <a:solidFill>
            <a:srgbClr val="FFFF66"/>
          </a:solidFill>
          <a:ln w="9525">
            <a:solidFill>
              <a:schemeClr val="tx1"/>
            </a:solidFill>
            <a:round/>
            <a:headEnd/>
            <a:tailEnd/>
          </a:ln>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400" b="1"/>
              <a:t>3</a:t>
            </a:r>
          </a:p>
        </p:txBody>
      </p:sp>
      <p:sp>
        <p:nvSpPr>
          <p:cNvPr id="94212" name="Text Box 6"/>
          <p:cNvSpPr txBox="1">
            <a:spLocks noChangeArrowheads="1"/>
          </p:cNvSpPr>
          <p:nvPr/>
        </p:nvSpPr>
        <p:spPr bwMode="auto">
          <a:xfrm>
            <a:off x="1952625" y="141288"/>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FC</a:t>
            </a:r>
          </a:p>
        </p:txBody>
      </p:sp>
      <p:pic>
        <p:nvPicPr>
          <p:cNvPr id="94213" name="Picture 7" descr="2"/>
          <p:cNvPicPr>
            <a:picLocks noChangeAspect="1" noChangeArrowheads="1"/>
          </p:cNvPicPr>
          <p:nvPr/>
        </p:nvPicPr>
        <p:blipFill>
          <a:blip r:embed="rId7" cstate="email">
            <a:lum bright="48000"/>
            <a:extLst>
              <a:ext uri="{28A0092B-C50C-407E-A947-70E740481C1C}">
                <a14:useLocalDpi xmlns:a14="http://schemas.microsoft.com/office/drawing/2010/main"/>
              </a:ext>
            </a:extLst>
          </a:blip>
          <a:srcRect/>
          <a:stretch>
            <a:fillRect/>
          </a:stretch>
        </p:blipFill>
        <p:spPr bwMode="auto">
          <a:xfrm>
            <a:off x="38100" y="114300"/>
            <a:ext cx="958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AutoShape 10"/>
          <p:cNvSpPr>
            <a:spLocks noChangeArrowheads="1"/>
          </p:cNvSpPr>
          <p:nvPr/>
        </p:nvSpPr>
        <p:spPr bwMode="auto">
          <a:xfrm>
            <a:off x="2628900" y="876300"/>
            <a:ext cx="3898900" cy="46990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94215" name="Text Box 11"/>
          <p:cNvSpPr txBox="1">
            <a:spLocks noChangeArrowheads="1"/>
          </p:cNvSpPr>
          <p:nvPr/>
        </p:nvSpPr>
        <p:spPr bwMode="auto">
          <a:xfrm>
            <a:off x="3197225" y="925513"/>
            <a:ext cx="315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dirty="0" err="1"/>
              <a:t>Pettine</a:t>
            </a:r>
            <a:r>
              <a:rPr lang="fr-FR" altLang="it-IT" sz="2000" b="1" dirty="0"/>
              <a:t> di </a:t>
            </a:r>
            <a:r>
              <a:rPr lang="fr-FR" altLang="it-IT" sz="2000" b="1" dirty="0" err="1"/>
              <a:t>condizionamento</a:t>
            </a:r>
            <a:endParaRPr lang="fr-FR" altLang="it-IT" sz="2000" b="1" dirty="0"/>
          </a:p>
        </p:txBody>
      </p:sp>
      <p:pic>
        <p:nvPicPr>
          <p:cNvPr id="94216" name="Picture 1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20975" y="960438"/>
            <a:ext cx="347663"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7" name="Titolo 1"/>
          <p:cNvSpPr>
            <a:spLocks noGrp="1"/>
          </p:cNvSpPr>
          <p:nvPr>
            <p:ph type="title"/>
          </p:nvPr>
        </p:nvSpPr>
        <p:spPr>
          <a:xfrm>
            <a:off x="827088" y="93663"/>
            <a:ext cx="7059612" cy="574675"/>
          </a:xfrm>
        </p:spPr>
        <p:txBody>
          <a:bodyPr/>
          <a:lstStyle/>
          <a:p>
            <a:r>
              <a:rPr lang="it-IT" altLang="it-IT" dirty="0" smtClean="0"/>
              <a:t>Condizionamento a dita flessibili</a:t>
            </a:r>
          </a:p>
        </p:txBody>
      </p:sp>
      <p:sp>
        <p:nvSpPr>
          <p:cNvPr id="2" name="Segnaposto data 1"/>
          <p:cNvSpPr>
            <a:spLocks noGrp="1"/>
          </p:cNvSpPr>
          <p:nvPr>
            <p:ph type="dt" sz="quarter" idx="10"/>
          </p:nvPr>
        </p:nvSpPr>
        <p:spPr/>
        <p:txBody>
          <a:bodyPr/>
          <a:lstStyle/>
          <a:p>
            <a:pPr>
              <a:defRPr/>
            </a:pPr>
            <a:fld id="{1FE31D03-5A87-4C4E-A4C0-D0EEC5D87C9A}"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IMG_13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900" y="911225"/>
            <a:ext cx="5053013"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4" descr="FC 243 GII DETAILS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600" y="4151313"/>
            <a:ext cx="501967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6"/>
          <p:cNvSpPr txBox="1">
            <a:spLocks noChangeArrowheads="1"/>
          </p:cNvSpPr>
          <p:nvPr/>
        </p:nvSpPr>
        <p:spPr bwMode="auto">
          <a:xfrm>
            <a:off x="1952625" y="141288"/>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FC</a:t>
            </a:r>
          </a:p>
        </p:txBody>
      </p:sp>
      <p:pic>
        <p:nvPicPr>
          <p:cNvPr id="96261" name="Picture 7" descr="2"/>
          <p:cNvPicPr>
            <a:picLocks noChangeAspect="1" noChangeArrowheads="1"/>
          </p:cNvPicPr>
          <p:nvPr/>
        </p:nvPicPr>
        <p:blipFill>
          <a:blip r:embed="rId8" cstate="email">
            <a:lum bright="48000"/>
            <a:extLst>
              <a:ext uri="{28A0092B-C50C-407E-A947-70E740481C1C}">
                <a14:useLocalDpi xmlns:a14="http://schemas.microsoft.com/office/drawing/2010/main"/>
              </a:ext>
            </a:extLst>
          </a:blip>
          <a:srcRect/>
          <a:stretch>
            <a:fillRect/>
          </a:stretch>
        </p:blipFill>
        <p:spPr bwMode="auto">
          <a:xfrm>
            <a:off x="38100" y="114300"/>
            <a:ext cx="958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Oval 9"/>
          <p:cNvSpPr>
            <a:spLocks noChangeArrowheads="1"/>
          </p:cNvSpPr>
          <p:nvPr/>
        </p:nvSpPr>
        <p:spPr bwMode="auto">
          <a:xfrm>
            <a:off x="571500" y="1651000"/>
            <a:ext cx="228600" cy="228600"/>
          </a:xfrm>
          <a:prstGeom prst="ellipse">
            <a:avLst/>
          </a:prstGeom>
          <a:solidFill>
            <a:srgbClr val="FFFF66"/>
          </a:solidFill>
          <a:ln w="9525">
            <a:solidFill>
              <a:schemeClr val="tx1"/>
            </a:solidFill>
            <a:round/>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3</a:t>
            </a:r>
          </a:p>
        </p:txBody>
      </p:sp>
      <p:sp>
        <p:nvSpPr>
          <p:cNvPr id="96263" name="Oval 10"/>
          <p:cNvSpPr>
            <a:spLocks noChangeArrowheads="1"/>
          </p:cNvSpPr>
          <p:nvPr/>
        </p:nvSpPr>
        <p:spPr bwMode="auto">
          <a:xfrm>
            <a:off x="469900" y="1866900"/>
            <a:ext cx="228600" cy="228600"/>
          </a:xfrm>
          <a:prstGeom prst="ellipse">
            <a:avLst/>
          </a:prstGeom>
          <a:solidFill>
            <a:srgbClr val="FFFF66"/>
          </a:solidFill>
          <a:ln w="9525">
            <a:solidFill>
              <a:schemeClr val="tx1"/>
            </a:solidFill>
            <a:round/>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2</a:t>
            </a:r>
          </a:p>
        </p:txBody>
      </p:sp>
      <p:sp>
        <p:nvSpPr>
          <p:cNvPr id="96264" name="Oval 11"/>
          <p:cNvSpPr>
            <a:spLocks noChangeArrowheads="1"/>
          </p:cNvSpPr>
          <p:nvPr/>
        </p:nvSpPr>
        <p:spPr bwMode="auto">
          <a:xfrm>
            <a:off x="393700" y="2133600"/>
            <a:ext cx="228600" cy="228600"/>
          </a:xfrm>
          <a:prstGeom prst="ellipse">
            <a:avLst/>
          </a:prstGeom>
          <a:solidFill>
            <a:srgbClr val="FFFF66"/>
          </a:solidFill>
          <a:ln w="9525">
            <a:solidFill>
              <a:schemeClr val="tx1"/>
            </a:solidFill>
            <a:round/>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1</a:t>
            </a:r>
          </a:p>
        </p:txBody>
      </p:sp>
      <p:sp>
        <p:nvSpPr>
          <p:cNvPr id="96265" name="AutoShape 12"/>
          <p:cNvSpPr>
            <a:spLocks noChangeArrowheads="1"/>
          </p:cNvSpPr>
          <p:nvPr/>
        </p:nvSpPr>
        <p:spPr bwMode="auto">
          <a:xfrm>
            <a:off x="5207000" y="1454150"/>
            <a:ext cx="3873500" cy="2189163"/>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96266" name="Text Box 13"/>
          <p:cNvSpPr txBox="1">
            <a:spLocks noChangeArrowheads="1"/>
          </p:cNvSpPr>
          <p:nvPr/>
        </p:nvSpPr>
        <p:spPr bwMode="auto">
          <a:xfrm>
            <a:off x="5241925" y="1579563"/>
            <a:ext cx="373856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2000" b="1"/>
              <a:t>Posizionare il pettine in una delle 3 posizioni</a:t>
            </a:r>
          </a:p>
          <a:p>
            <a:pPr algn="ctr" eaLnBrk="1" hangingPunct="1">
              <a:buFontTx/>
              <a:buNone/>
            </a:pPr>
            <a:endParaRPr lang="fr-FR" altLang="it-IT" sz="2000" b="1"/>
          </a:p>
          <a:p>
            <a:pPr eaLnBrk="1" hangingPunct="1">
              <a:buFontTx/>
              <a:buNone/>
            </a:pPr>
            <a:r>
              <a:rPr lang="fr-FR" altLang="it-IT" sz="2000" b="1"/>
              <a:t>Il pettine è integrato con la lamiera deflettrice</a:t>
            </a:r>
          </a:p>
          <a:p>
            <a:pPr algn="ctr" eaLnBrk="1" hangingPunct="1">
              <a:buFontTx/>
              <a:buNone/>
            </a:pPr>
            <a:endParaRPr lang="fr-FR" altLang="it-IT" sz="2000" b="1"/>
          </a:p>
          <a:p>
            <a:pPr eaLnBrk="1" hangingPunct="1">
              <a:buFontTx/>
              <a:buNone/>
            </a:pPr>
            <a:endParaRPr lang="en-US" altLang="it-IT" sz="2000" b="1"/>
          </a:p>
        </p:txBody>
      </p:sp>
      <p:pic>
        <p:nvPicPr>
          <p:cNvPr id="96267" name="Picture 9"/>
          <p:cNvPicPr>
            <a:picLocks noChangeAspect="1" noChangeArrowheads="1"/>
          </p:cNvPicPr>
          <p:nvPr/>
        </p:nvPicPr>
        <p:blipFill>
          <a:blip r:embed="rId9" cstate="email">
            <a:lum contrast="6000"/>
            <a:extLst>
              <a:ext uri="{28A0092B-C50C-407E-A947-70E740481C1C}">
                <a14:useLocalDpi xmlns:a14="http://schemas.microsoft.com/office/drawing/2010/main"/>
              </a:ext>
            </a:extLst>
          </a:blip>
          <a:srcRect/>
          <a:stretch>
            <a:fillRect/>
          </a:stretch>
        </p:blipFill>
        <p:spPr bwMode="auto">
          <a:xfrm>
            <a:off x="5103813" y="4306888"/>
            <a:ext cx="404018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8" name="Titolo 1"/>
          <p:cNvSpPr>
            <a:spLocks noGrp="1"/>
          </p:cNvSpPr>
          <p:nvPr>
            <p:ph type="title"/>
          </p:nvPr>
        </p:nvSpPr>
        <p:spPr>
          <a:xfrm>
            <a:off x="900113" y="25400"/>
            <a:ext cx="7059612" cy="574675"/>
          </a:xfrm>
        </p:spPr>
        <p:txBody>
          <a:bodyPr/>
          <a:lstStyle/>
          <a:p>
            <a:r>
              <a:rPr lang="it-IT" altLang="it-IT" dirty="0" smtClean="0"/>
              <a:t>Condizionamento a dita flessibili</a:t>
            </a:r>
          </a:p>
        </p:txBody>
      </p:sp>
      <p:sp>
        <p:nvSpPr>
          <p:cNvPr id="2" name="Segnaposto data 1"/>
          <p:cNvSpPr>
            <a:spLocks noGrp="1"/>
          </p:cNvSpPr>
          <p:nvPr>
            <p:ph type="dt" sz="quarter" idx="10"/>
          </p:nvPr>
        </p:nvSpPr>
        <p:spPr/>
        <p:txBody>
          <a:bodyPr/>
          <a:lstStyle/>
          <a:p>
            <a:pPr>
              <a:defRPr/>
            </a:pPr>
            <a:fld id="{D4986108-40F5-4A08-9FC8-8ADF27AE05EE}"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FC 243 GII STATIQUE N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28675"/>
            <a:ext cx="91440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92400" y="3949700"/>
            <a:ext cx="19145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7"/>
          <p:cNvSpPr txBox="1">
            <a:spLocks noChangeArrowheads="1"/>
          </p:cNvSpPr>
          <p:nvPr/>
        </p:nvSpPr>
        <p:spPr bwMode="auto">
          <a:xfrm>
            <a:off x="1952625" y="141288"/>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FC</a:t>
            </a:r>
          </a:p>
        </p:txBody>
      </p:sp>
      <p:pic>
        <p:nvPicPr>
          <p:cNvPr id="98309" name="Picture 8" descr="2"/>
          <p:cNvPicPr>
            <a:picLocks noChangeAspect="1" noChangeArrowheads="1"/>
          </p:cNvPicPr>
          <p:nvPr/>
        </p:nvPicPr>
        <p:blipFill>
          <a:blip r:embed="rId8" cstate="email">
            <a:lum bright="48000"/>
            <a:extLst>
              <a:ext uri="{28A0092B-C50C-407E-A947-70E740481C1C}">
                <a14:useLocalDpi xmlns:a14="http://schemas.microsoft.com/office/drawing/2010/main"/>
              </a:ext>
            </a:extLst>
          </a:blip>
          <a:srcRect/>
          <a:stretch>
            <a:fillRect/>
          </a:stretch>
        </p:blipFill>
        <p:spPr bwMode="auto">
          <a:xfrm>
            <a:off x="38100" y="114300"/>
            <a:ext cx="958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AutoShape 10"/>
          <p:cNvSpPr>
            <a:spLocks noChangeArrowheads="1"/>
          </p:cNvSpPr>
          <p:nvPr/>
        </p:nvSpPr>
        <p:spPr bwMode="auto">
          <a:xfrm>
            <a:off x="142875" y="909638"/>
            <a:ext cx="8786813" cy="116205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98311" name="Rectangle 11"/>
          <p:cNvSpPr>
            <a:spLocks noChangeArrowheads="1"/>
          </p:cNvSpPr>
          <p:nvPr/>
        </p:nvSpPr>
        <p:spPr bwMode="auto">
          <a:xfrm>
            <a:off x="142875" y="928688"/>
            <a:ext cx="87868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Frequenza di rotazione del rotore di condizionamento</a:t>
            </a:r>
            <a:r>
              <a:rPr lang="en-US" altLang="it-IT" sz="2000" b="1"/>
              <a:t> (615 e 888 min</a:t>
            </a:r>
            <a:r>
              <a:rPr lang="en-US" altLang="it-IT" sz="2000" b="1" baseline="30000"/>
              <a:t>-1</a:t>
            </a:r>
            <a:r>
              <a:rPr lang="en-US" altLang="it-IT" sz="2000" b="1"/>
              <a:t>)</a:t>
            </a:r>
          </a:p>
          <a:p>
            <a:pPr algn="ctr" eaLnBrk="1" hangingPunct="1">
              <a:buFontTx/>
              <a:buNone/>
            </a:pPr>
            <a:r>
              <a:rPr lang="en-US" altLang="it-IT" sz="2000" b="1"/>
              <a:t>Per adattare l’intensità del condizionamento alla natura del foraggio, grazie alla semplice inversione di 2 pulegge</a:t>
            </a:r>
          </a:p>
        </p:txBody>
      </p:sp>
      <p:sp>
        <p:nvSpPr>
          <p:cNvPr id="98312" name="Titolo 1"/>
          <p:cNvSpPr>
            <a:spLocks noGrp="1"/>
          </p:cNvSpPr>
          <p:nvPr>
            <p:ph type="title"/>
          </p:nvPr>
        </p:nvSpPr>
        <p:spPr>
          <a:xfrm>
            <a:off x="828675" y="117475"/>
            <a:ext cx="7059613" cy="574675"/>
          </a:xfrm>
        </p:spPr>
        <p:txBody>
          <a:bodyPr/>
          <a:lstStyle/>
          <a:p>
            <a:r>
              <a:rPr lang="it-IT" altLang="it-IT" dirty="0" smtClean="0"/>
              <a:t>Condizionamento a dita flessibili</a:t>
            </a:r>
          </a:p>
        </p:txBody>
      </p:sp>
      <p:sp>
        <p:nvSpPr>
          <p:cNvPr id="2" name="Segnaposto data 1"/>
          <p:cNvSpPr>
            <a:spLocks noGrp="1"/>
          </p:cNvSpPr>
          <p:nvPr>
            <p:ph type="dt" sz="quarter" idx="10"/>
          </p:nvPr>
        </p:nvSpPr>
        <p:spPr/>
        <p:txBody>
          <a:bodyPr/>
          <a:lstStyle/>
          <a:p>
            <a:pPr>
              <a:defRPr/>
            </a:pPr>
            <a:fld id="{5359D1DB-2AB0-4C2E-8125-0CE6E808D6A4}"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AutoShape 10"/>
          <p:cNvSpPr>
            <a:spLocks noChangeArrowheads="1"/>
          </p:cNvSpPr>
          <p:nvPr/>
        </p:nvSpPr>
        <p:spPr bwMode="auto">
          <a:xfrm>
            <a:off x="1766888" y="904875"/>
            <a:ext cx="7050087" cy="881063"/>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00355" name="Text Box 11"/>
          <p:cNvSpPr txBox="1">
            <a:spLocks noChangeArrowheads="1"/>
          </p:cNvSpPr>
          <p:nvPr/>
        </p:nvSpPr>
        <p:spPr bwMode="auto">
          <a:xfrm>
            <a:off x="1739900" y="954088"/>
            <a:ext cx="71040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Condizionatore a rulli</a:t>
            </a:r>
          </a:p>
          <a:p>
            <a:pPr algn="ctr" eaLnBrk="1" hangingPunct="1">
              <a:buFontTx/>
              <a:buNone/>
            </a:pPr>
            <a:r>
              <a:rPr lang="fr-FR" altLang="it-IT" sz="2000" b="1"/>
              <a:t>Per trattare dolcemente i foraggi più fragili</a:t>
            </a:r>
          </a:p>
        </p:txBody>
      </p:sp>
      <p:pic>
        <p:nvPicPr>
          <p:cNvPr id="100356"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063" y="928688"/>
            <a:ext cx="75088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5" descr="FC 283 R DETAILS N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4788" y="1863725"/>
            <a:ext cx="649605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8" name="Gruppo 14"/>
          <p:cNvGrpSpPr>
            <a:grpSpLocks/>
          </p:cNvGrpSpPr>
          <p:nvPr/>
        </p:nvGrpSpPr>
        <p:grpSpPr bwMode="auto">
          <a:xfrm>
            <a:off x="3062288" y="1930400"/>
            <a:ext cx="3165475" cy="508000"/>
            <a:chOff x="3035300" y="838200"/>
            <a:chExt cx="3165896" cy="508000"/>
          </a:xfrm>
        </p:grpSpPr>
        <p:sp>
          <p:nvSpPr>
            <p:cNvPr id="100362" name="AutoShape 8"/>
            <p:cNvSpPr>
              <a:spLocks noChangeArrowheads="1"/>
            </p:cNvSpPr>
            <p:nvPr/>
          </p:nvSpPr>
          <p:spPr bwMode="auto">
            <a:xfrm>
              <a:off x="3035300" y="838200"/>
              <a:ext cx="3165896" cy="50800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00363" name="Text Box 9"/>
            <p:cNvSpPr txBox="1">
              <a:spLocks noChangeArrowheads="1"/>
            </p:cNvSpPr>
            <p:nvPr/>
          </p:nvSpPr>
          <p:spPr bwMode="auto">
            <a:xfrm>
              <a:off x="3180630" y="900113"/>
              <a:ext cx="287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RULLI IN POLIURETANO</a:t>
              </a:r>
            </a:p>
          </p:txBody>
        </p:sp>
      </p:grpSp>
      <p:sp>
        <p:nvSpPr>
          <p:cNvPr id="100359" name="CasellaDiTesto 17"/>
          <p:cNvSpPr txBox="1">
            <a:spLocks noChangeArrowheads="1"/>
          </p:cNvSpPr>
          <p:nvPr/>
        </p:nvSpPr>
        <p:spPr bwMode="auto">
          <a:xfrm>
            <a:off x="6858000" y="2000250"/>
            <a:ext cx="211455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a:t>Il condizionamento a rulli è efficace per la preservazione delle qualità nutritive dei foraggi fragili.</a:t>
            </a:r>
          </a:p>
          <a:p>
            <a:pPr eaLnBrk="1" hangingPunct="1">
              <a:buFontTx/>
              <a:buNone/>
            </a:pPr>
            <a:r>
              <a:rPr lang="it-IT" altLang="it-IT"/>
              <a:t>Si conserverà così la ricchezza proteica delle leguminose.</a:t>
            </a:r>
          </a:p>
        </p:txBody>
      </p:sp>
      <p:sp>
        <p:nvSpPr>
          <p:cNvPr id="100360" name="CasellaDiTesto 18"/>
          <p:cNvSpPr txBox="1">
            <a:spLocks noChangeArrowheads="1"/>
          </p:cNvSpPr>
          <p:nvPr/>
        </p:nvSpPr>
        <p:spPr bwMode="auto">
          <a:xfrm>
            <a:off x="190500" y="6092825"/>
            <a:ext cx="8775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1400"/>
              <a:t>Con le loro costole scolpite a spina di pesce sono l’ideale per un condizionamento regolare delle specie foraggere fragili,(es. erba medica). La compressione delle foglie e degli steli, mediante piegatura, avviene regolarmente sotto forma di strato uniforme grazie alla notevole larghezza dei rulli</a:t>
            </a:r>
          </a:p>
        </p:txBody>
      </p:sp>
      <p:sp>
        <p:nvSpPr>
          <p:cNvPr id="100361" name="Titolo 1"/>
          <p:cNvSpPr>
            <a:spLocks noGrp="1"/>
          </p:cNvSpPr>
          <p:nvPr>
            <p:ph type="title" idx="4294967295"/>
          </p:nvPr>
        </p:nvSpPr>
        <p:spPr>
          <a:xfrm>
            <a:off x="500063" y="61913"/>
            <a:ext cx="8316912" cy="574675"/>
          </a:xfrm>
        </p:spPr>
        <p:txBody>
          <a:bodyPr/>
          <a:lstStyle/>
          <a:p>
            <a:r>
              <a:rPr lang="it-IT" altLang="it-IT" dirty="0" smtClean="0"/>
              <a:t>Condizionamento a rulli in gomma</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75" y="3311525"/>
            <a:ext cx="771525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4" descr="FC 283 R DETAILS N1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29500" y="946150"/>
            <a:ext cx="1714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7" descr="2"/>
          <p:cNvPicPr>
            <a:picLocks noChangeAspect="1" noChangeArrowheads="1"/>
          </p:cNvPicPr>
          <p:nvPr/>
        </p:nvPicPr>
        <p:blipFill>
          <a:blip r:embed="rId5" cstate="email">
            <a:lum bright="48000"/>
            <a:extLst>
              <a:ext uri="{28A0092B-C50C-407E-A947-70E740481C1C}">
                <a14:useLocalDpi xmlns:a14="http://schemas.microsoft.com/office/drawing/2010/main"/>
              </a:ext>
            </a:extLst>
          </a:blip>
          <a:srcRect/>
          <a:stretch>
            <a:fillRect/>
          </a:stretch>
        </p:blipFill>
        <p:spPr bwMode="auto">
          <a:xfrm>
            <a:off x="38100" y="114300"/>
            <a:ext cx="9588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CasellaDiTesto 17"/>
          <p:cNvSpPr txBox="1">
            <a:spLocks noChangeArrowheads="1"/>
          </p:cNvSpPr>
          <p:nvPr/>
        </p:nvSpPr>
        <p:spPr bwMode="auto">
          <a:xfrm>
            <a:off x="798513" y="946150"/>
            <a:ext cx="66309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1600"/>
              <a:t>L’intensità di condizionamento è regolabile facendo variare la pressione tra i rulli tramite la registrazione di un bullone di regolazione facilmente accessibile posto sulla barra di torsione.</a:t>
            </a:r>
          </a:p>
          <a:p>
            <a:pPr eaLnBrk="1" hangingPunct="1">
              <a:buFontTx/>
              <a:buNone/>
            </a:pPr>
            <a:r>
              <a:rPr lang="it-IT" altLang="it-IT" sz="1600"/>
              <a:t>La regolazione è centralizzata nella parte posteriore della macchine, è facilmente accessibile.</a:t>
            </a:r>
          </a:p>
          <a:p>
            <a:pPr eaLnBrk="1" hangingPunct="1">
              <a:buFontTx/>
              <a:buNone/>
            </a:pPr>
            <a:r>
              <a:rPr lang="it-IT" altLang="it-IT" sz="1600"/>
              <a:t>Per un funzionamento affidabile e duraturo, i rulli si possono distanziare tra loro nel caso di passaggio di un corpo estraneo e dispongono di un azionamento individuale sincronizzato con trasmissione ad ingranaggi.</a:t>
            </a:r>
          </a:p>
        </p:txBody>
      </p:sp>
      <p:sp>
        <p:nvSpPr>
          <p:cNvPr id="101382" name="Titolo 1"/>
          <p:cNvSpPr>
            <a:spLocks noGrp="1"/>
          </p:cNvSpPr>
          <p:nvPr>
            <p:ph type="title"/>
          </p:nvPr>
        </p:nvSpPr>
        <p:spPr>
          <a:xfrm>
            <a:off x="798513" y="114300"/>
            <a:ext cx="7059612" cy="574675"/>
          </a:xfrm>
        </p:spPr>
        <p:txBody>
          <a:bodyPr/>
          <a:lstStyle/>
          <a:p>
            <a:r>
              <a:rPr lang="it-IT" altLang="it-IT" dirty="0" smtClean="0"/>
              <a:t>Condizionamento a rulli in gomma</a:t>
            </a:r>
          </a:p>
        </p:txBody>
      </p:sp>
      <p:sp>
        <p:nvSpPr>
          <p:cNvPr id="101383" name="CasellaDiTesto 2"/>
          <p:cNvSpPr txBox="1">
            <a:spLocks noChangeArrowheads="1"/>
          </p:cNvSpPr>
          <p:nvPr/>
        </p:nvSpPr>
        <p:spPr bwMode="auto">
          <a:xfrm>
            <a:off x="7092950" y="6092825"/>
            <a:ext cx="1295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it-IT" altLang="it-IT" b="1"/>
              <a:t>Aqua</a:t>
            </a:r>
          </a:p>
          <a:p>
            <a:pPr>
              <a:spcBef>
                <a:spcPct val="0"/>
              </a:spcBef>
              <a:buFontTx/>
              <a:buNone/>
            </a:pPr>
            <a:r>
              <a:rPr lang="it-IT" altLang="it-IT" b="1"/>
              <a:t>Zuccheri</a:t>
            </a:r>
          </a:p>
        </p:txBody>
      </p:sp>
      <p:sp>
        <p:nvSpPr>
          <p:cNvPr id="2" name="Segnaposto data 1"/>
          <p:cNvSpPr>
            <a:spLocks noGrp="1"/>
          </p:cNvSpPr>
          <p:nvPr>
            <p:ph type="dt" sz="quarter" idx="10"/>
          </p:nvPr>
        </p:nvSpPr>
        <p:spPr/>
        <p:txBody>
          <a:bodyPr/>
          <a:lstStyle/>
          <a:p>
            <a:pPr>
              <a:defRPr/>
            </a:pPr>
            <a:fld id="{1BC9C3C3-D25A-4F7B-B7FD-4F7CA426B90F}"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Novità</a:t>
            </a:r>
            <a:r>
              <a:rPr lang="it-IT" baseline="0" dirty="0" smtClean="0"/>
              <a:t> - c</a:t>
            </a:r>
            <a:r>
              <a:rPr lang="it-IT" dirty="0" smtClean="0"/>
              <a:t>ondizionamento</a:t>
            </a:r>
            <a:r>
              <a:rPr lang="it-IT" baseline="0" dirty="0" smtClean="0"/>
              <a:t> a rulli in ferro</a:t>
            </a:r>
            <a:endParaRPr lang="it-IT" dirty="0"/>
          </a:p>
        </p:txBody>
      </p:sp>
      <p:sp>
        <p:nvSpPr>
          <p:cNvPr id="3" name="Segnaposto data 2"/>
          <p:cNvSpPr>
            <a:spLocks noGrp="1"/>
          </p:cNvSpPr>
          <p:nvPr>
            <p:ph type="dt" sz="half" idx="10"/>
          </p:nvPr>
        </p:nvSpPr>
        <p:spPr/>
        <p:txBody>
          <a:bodyPr/>
          <a:lstStyle/>
          <a:p>
            <a:pPr>
              <a:defRPr/>
            </a:pPr>
            <a:fld id="{10CEC9AF-1E7A-4C1F-A9B6-CC8010C21CDE}"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smtClean="0"/>
              <a:t>Mkt Kuhn </a:t>
            </a:r>
            <a:endParaRPr lang="fr-FR"/>
          </a:p>
        </p:txBody>
      </p:sp>
      <p:pic>
        <p:nvPicPr>
          <p:cNvPr id="7" name="Picture 2" descr="C:\Users\kkirap\Desktop\Folder for spec page\IMG_26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4825" y="3071850"/>
            <a:ext cx="2794000" cy="2093912"/>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4300" y="2429793"/>
            <a:ext cx="4135835" cy="3378026"/>
          </a:xfrm>
          <a:prstGeom prst="rect">
            <a:avLst/>
          </a:prstGeom>
          <a:ln>
            <a:noFill/>
          </a:ln>
          <a:effectLst>
            <a:outerShdw blurRad="292100" dist="139700" dir="2700000" algn="tl" rotWithShape="0">
              <a:srgbClr val="333333">
                <a:alpha val="65000"/>
              </a:srgbClr>
            </a:outerShdw>
          </a:effectLst>
        </p:spPr>
      </p:pic>
      <p:pic>
        <p:nvPicPr>
          <p:cNvPr id="9" name="Immagin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903" y="873199"/>
            <a:ext cx="1380463" cy="1376485"/>
          </a:xfrm>
          <a:prstGeom prst="rect">
            <a:avLst/>
          </a:prstGeom>
        </p:spPr>
      </p:pic>
      <p:sp>
        <p:nvSpPr>
          <p:cNvPr id="10" name="CasellaDiTesto 9"/>
          <p:cNvSpPr txBox="1"/>
          <p:nvPr/>
        </p:nvSpPr>
        <p:spPr>
          <a:xfrm>
            <a:off x="504825" y="2102834"/>
            <a:ext cx="2470150" cy="646331"/>
          </a:xfrm>
          <a:prstGeom prst="rect">
            <a:avLst/>
          </a:prstGeom>
          <a:noFill/>
        </p:spPr>
        <p:txBody>
          <a:bodyPr wrap="square" rtlCol="0">
            <a:spAutoFit/>
          </a:bodyPr>
          <a:lstStyle/>
          <a:p>
            <a:r>
              <a:rPr lang="it-IT" dirty="0" smtClean="0"/>
              <a:t>Condizionatore con RULLI IN GOMMA</a:t>
            </a:r>
            <a:endParaRPr lang="it-IT" dirty="0"/>
          </a:p>
        </p:txBody>
      </p:sp>
      <p:sp>
        <p:nvSpPr>
          <p:cNvPr id="11" name="CasellaDiTesto 10"/>
          <p:cNvSpPr txBox="1"/>
          <p:nvPr/>
        </p:nvSpPr>
        <p:spPr>
          <a:xfrm>
            <a:off x="3924300" y="1595347"/>
            <a:ext cx="2470150" cy="646331"/>
          </a:xfrm>
          <a:prstGeom prst="rect">
            <a:avLst/>
          </a:prstGeom>
          <a:noFill/>
        </p:spPr>
        <p:txBody>
          <a:bodyPr wrap="square" rtlCol="0">
            <a:spAutoFit/>
          </a:bodyPr>
          <a:lstStyle/>
          <a:p>
            <a:r>
              <a:rPr lang="it-IT" dirty="0" smtClean="0"/>
              <a:t>Condizionatore con RULLI IN FERRO</a:t>
            </a:r>
            <a:endParaRPr lang="it-IT" dirty="0"/>
          </a:p>
        </p:txBody>
      </p:sp>
    </p:spTree>
    <p:extLst>
      <p:ext uri="{BB962C8B-B14F-4D97-AF65-F5344CB8AC3E}">
        <p14:creationId xmlns:p14="http://schemas.microsoft.com/office/powerpoint/2010/main" val="323123074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sz="half" idx="1"/>
          </p:nvPr>
        </p:nvSpPr>
        <p:spPr>
          <a:xfrm>
            <a:off x="749300" y="874713"/>
            <a:ext cx="3352800" cy="685800"/>
          </a:xfrm>
        </p:spPr>
        <p:txBody>
          <a:bodyPr/>
          <a:lstStyle/>
          <a:p>
            <a:pPr marL="0" indent="0" eaLnBrk="1" hangingPunct="1">
              <a:buFontTx/>
              <a:buBlip>
                <a:blip r:embed="rId3"/>
              </a:buBlip>
            </a:pPr>
            <a:r>
              <a:rPr lang="fr-FR" altLang="it-IT" sz="2400" dirty="0" err="1" smtClean="0">
                <a:cs typeface="Times New Roman" panose="02020603050405020304" pitchFamily="18" charset="0"/>
              </a:rPr>
              <a:t>Spandimento</a:t>
            </a:r>
            <a:r>
              <a:rPr lang="fr-FR" altLang="it-IT" sz="2400" dirty="0" smtClean="0">
                <a:cs typeface="Times New Roman" panose="02020603050405020304" pitchFamily="18" charset="0"/>
              </a:rPr>
              <a:t> largo ? </a:t>
            </a:r>
            <a:endParaRPr lang="fr-FR" altLang="it-IT" sz="2400" dirty="0" smtClean="0"/>
          </a:p>
        </p:txBody>
      </p:sp>
      <p:pic>
        <p:nvPicPr>
          <p:cNvPr id="103427" name="Picture 3" descr="FCZOO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1388" y="1190625"/>
            <a:ext cx="42672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4"/>
          <p:cNvSpPr>
            <a:spLocks noChangeArrowheads="1"/>
          </p:cNvSpPr>
          <p:nvPr/>
        </p:nvSpPr>
        <p:spPr bwMode="auto">
          <a:xfrm>
            <a:off x="0" y="1316038"/>
            <a:ext cx="45720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rgbClr val="FF0000"/>
                </a:solidFill>
                <a:cs typeface="Times New Roman" panose="02020603050405020304" pitchFamily="18" charset="0"/>
                <a:sym typeface="Symbol" panose="05050102010706020507" pitchFamily="18" charset="2"/>
              </a:rPr>
              <a:t>=</a:t>
            </a:r>
            <a:r>
              <a:rPr lang="fr-FR" altLang="it-IT" sz="2000">
                <a:cs typeface="Times New Roman" panose="02020603050405020304" pitchFamily="18" charset="0"/>
                <a:sym typeface="Symbol" panose="05050102010706020507" pitchFamily="18" charset="2"/>
              </a:rPr>
              <a:t> un passaggio di voltafieno in meno,</a:t>
            </a:r>
          </a:p>
          <a:p>
            <a:pPr algn="ctr" eaLnBrk="1" hangingPunct="1">
              <a:buFontTx/>
              <a:buNone/>
            </a:pPr>
            <a:r>
              <a:rPr lang="fr-FR" altLang="it-IT" sz="2000">
                <a:solidFill>
                  <a:srgbClr val="FF0000"/>
                </a:solidFill>
                <a:cs typeface="Times New Roman" panose="02020603050405020304" pitchFamily="18" charset="0"/>
              </a:rPr>
              <a:t>=</a:t>
            </a:r>
            <a:r>
              <a:rPr lang="fr-FR" altLang="it-IT" sz="2000">
                <a:cs typeface="Times New Roman" panose="02020603050405020304" pitchFamily="18" charset="0"/>
              </a:rPr>
              <a:t> </a:t>
            </a:r>
            <a:r>
              <a:rPr lang="fr-FR" altLang="it-IT" sz="2000">
                <a:cs typeface="Times New Roman" panose="02020603050405020304" pitchFamily="18" charset="0"/>
                <a:sym typeface="Symbol" panose="05050102010706020507" pitchFamily="18" charset="2"/>
              </a:rPr>
              <a:t> Rapidità di maturazione.</a:t>
            </a:r>
          </a:p>
          <a:p>
            <a:pPr eaLnBrk="1" hangingPunct="1">
              <a:buFontTx/>
              <a:buNone/>
            </a:pPr>
            <a:r>
              <a:rPr lang="fr-FR" altLang="it-IT" sz="1300">
                <a:cs typeface="Times New Roman" panose="02020603050405020304" pitchFamily="18" charset="0"/>
                <a:sym typeface="Symbol" panose="05050102010706020507" pitchFamily="18" charset="2"/>
              </a:rPr>
              <a:t>Grazie ad una ripartizione omogenea su tutta la larghezza </a:t>
            </a:r>
          </a:p>
          <a:p>
            <a:pPr eaLnBrk="1" hangingPunct="1">
              <a:buFontTx/>
              <a:buNone/>
            </a:pPr>
            <a:r>
              <a:rPr lang="fr-FR" altLang="it-IT" sz="1300">
                <a:cs typeface="Times New Roman" panose="02020603050405020304" pitchFamily="18" charset="0"/>
                <a:sym typeface="Symbol" panose="05050102010706020507" pitchFamily="18" charset="2"/>
              </a:rPr>
              <a:t>di taglio, il processo di essicazione del foraggio inizia</a:t>
            </a:r>
          </a:p>
          <a:p>
            <a:pPr eaLnBrk="1" hangingPunct="1">
              <a:buFontTx/>
              <a:buNone/>
            </a:pPr>
            <a:r>
              <a:rPr lang="fr-FR" altLang="it-IT" sz="1300">
                <a:cs typeface="Times New Roman" panose="02020603050405020304" pitchFamily="18" charset="0"/>
                <a:sym typeface="Symbol" panose="05050102010706020507" pitchFamily="18" charset="2"/>
              </a:rPr>
              <a:t>immediatamente dopo il taglio e consente di risparmiare </a:t>
            </a:r>
          </a:p>
          <a:p>
            <a:pPr eaLnBrk="1" hangingPunct="1">
              <a:buFontTx/>
              <a:buNone/>
            </a:pPr>
            <a:r>
              <a:rPr lang="fr-FR" altLang="it-IT" sz="1300">
                <a:cs typeface="Times New Roman" panose="02020603050405020304" pitchFamily="18" charset="0"/>
                <a:sym typeface="Symbol" panose="05050102010706020507" pitchFamily="18" charset="2"/>
              </a:rPr>
              <a:t>un rivoltamento </a:t>
            </a:r>
          </a:p>
          <a:p>
            <a:pPr algn="ctr" eaLnBrk="1" hangingPunct="1">
              <a:buFontTx/>
              <a:buNone/>
            </a:pPr>
            <a:endParaRPr lang="fr-FR" altLang="it-IT" sz="1300"/>
          </a:p>
        </p:txBody>
      </p:sp>
      <p:sp>
        <p:nvSpPr>
          <p:cNvPr id="103429" name="Rectangle 13"/>
          <p:cNvSpPr>
            <a:spLocks noGrp="1" noChangeArrowheads="1"/>
          </p:cNvSpPr>
          <p:nvPr>
            <p:ph type="title"/>
          </p:nvPr>
        </p:nvSpPr>
        <p:spPr>
          <a:xfrm>
            <a:off x="-36513" y="44450"/>
            <a:ext cx="9144001" cy="533400"/>
          </a:xfrm>
        </p:spPr>
        <p:txBody>
          <a:bodyPr/>
          <a:lstStyle/>
          <a:p>
            <a:pPr eaLnBrk="1" hangingPunct="1"/>
            <a:r>
              <a:rPr lang="fr-FR" altLang="it-IT" dirty="0" err="1" smtClean="0"/>
              <a:t>Modalita</a:t>
            </a:r>
            <a:r>
              <a:rPr lang="fr-FR" altLang="it-IT" dirty="0" smtClean="0"/>
              <a:t> di </a:t>
            </a:r>
            <a:r>
              <a:rPr lang="fr-FR" altLang="it-IT" dirty="0" err="1" smtClean="0"/>
              <a:t>raccolta</a:t>
            </a:r>
            <a:r>
              <a:rPr lang="fr-FR" altLang="it-IT" dirty="0" smtClean="0"/>
              <a:t> - </a:t>
            </a:r>
            <a:r>
              <a:rPr lang="fr-FR" altLang="it-IT" dirty="0" smtClean="0">
                <a:sym typeface="Wingdings" panose="05000000000000000000" pitchFamily="2" charset="2"/>
              </a:rPr>
              <a:t>TAGLIO</a:t>
            </a:r>
          </a:p>
        </p:txBody>
      </p:sp>
      <p:pic>
        <p:nvPicPr>
          <p:cNvPr id="103430" name="Picture 2" descr="FC 243 GII TRAVAIL N4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3208338"/>
            <a:ext cx="51181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2" descr="IMG_404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40188" y="3170238"/>
            <a:ext cx="5103812"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2" name="AutoShape 3"/>
          <p:cNvSpPr>
            <a:spLocks noChangeArrowheads="1"/>
          </p:cNvSpPr>
          <p:nvPr/>
        </p:nvSpPr>
        <p:spPr bwMode="auto">
          <a:xfrm>
            <a:off x="101600" y="6142038"/>
            <a:ext cx="3965575" cy="665162"/>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03433" name="Rectangle 4"/>
          <p:cNvSpPr>
            <a:spLocks noChangeArrowheads="1"/>
          </p:cNvSpPr>
          <p:nvPr/>
        </p:nvSpPr>
        <p:spPr bwMode="auto">
          <a:xfrm>
            <a:off x="68263" y="6205538"/>
            <a:ext cx="3941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400" b="1"/>
              <a:t>La larghezza delle andane è regolabile molto facilmente mediante appositi deflettori</a:t>
            </a:r>
          </a:p>
        </p:txBody>
      </p:sp>
      <p:grpSp>
        <p:nvGrpSpPr>
          <p:cNvPr id="103434" name="Gruppo 17"/>
          <p:cNvGrpSpPr>
            <a:grpSpLocks/>
          </p:cNvGrpSpPr>
          <p:nvPr/>
        </p:nvGrpSpPr>
        <p:grpSpPr bwMode="auto">
          <a:xfrm>
            <a:off x="4114800" y="5561013"/>
            <a:ext cx="5029200" cy="1160462"/>
            <a:chOff x="750640" y="5684993"/>
            <a:chExt cx="5029200" cy="1160307"/>
          </a:xfrm>
        </p:grpSpPr>
        <p:sp>
          <p:nvSpPr>
            <p:cNvPr id="103438" name="AutoShape 3"/>
            <p:cNvSpPr>
              <a:spLocks noChangeArrowheads="1"/>
            </p:cNvSpPr>
            <p:nvPr/>
          </p:nvSpPr>
          <p:spPr bwMode="auto">
            <a:xfrm>
              <a:off x="750640" y="6337300"/>
              <a:ext cx="5029200" cy="50800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03439" name="Rectangle 4"/>
            <p:cNvSpPr>
              <a:spLocks noChangeArrowheads="1"/>
            </p:cNvSpPr>
            <p:nvPr/>
          </p:nvSpPr>
          <p:spPr bwMode="auto">
            <a:xfrm>
              <a:off x="1079253" y="6396038"/>
              <a:ext cx="465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b="1"/>
                <a:t>Dispositivo di spandimento largo di serie</a:t>
              </a:r>
            </a:p>
          </p:txBody>
        </p:sp>
        <p:pic>
          <p:nvPicPr>
            <p:cNvPr id="103440"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50650" y="5684993"/>
              <a:ext cx="571504" cy="59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435" name="CasellaDiTesto 13"/>
          <p:cNvSpPr txBox="1">
            <a:spLocks noChangeArrowheads="1"/>
          </p:cNvSpPr>
          <p:nvPr/>
        </p:nvSpPr>
        <p:spPr bwMode="auto">
          <a:xfrm>
            <a:off x="4071938" y="3143250"/>
            <a:ext cx="4786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400"/>
              <a:t>Su FC 43 GII-283 GII-313 </a:t>
            </a:r>
          </a:p>
        </p:txBody>
      </p:sp>
      <p:sp>
        <p:nvSpPr>
          <p:cNvPr id="2" name="Segnaposto data 1"/>
          <p:cNvSpPr>
            <a:spLocks noGrp="1"/>
          </p:cNvSpPr>
          <p:nvPr>
            <p:ph type="dt" sz="quarter" idx="4294967295"/>
          </p:nvPr>
        </p:nvSpPr>
        <p:spPr/>
        <p:txBody>
          <a:bodyPr/>
          <a:lstStyle/>
          <a:p>
            <a:pPr>
              <a:defRPr/>
            </a:pPr>
            <a:fld id="{9BFDE20E-BFD5-4C03-AF74-4268D073DAD0}"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4" descr="IMG_90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46513"/>
            <a:ext cx="45339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Image 12" descr="ML2800_Maxima_DKapri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54138"/>
            <a:ext cx="45339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11"/>
          <p:cNvSpPr>
            <a:spLocks noChangeArrowheads="1"/>
          </p:cNvSpPr>
          <p:nvPr/>
        </p:nvSpPr>
        <p:spPr bwMode="auto">
          <a:xfrm>
            <a:off x="0" y="93027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fr-FR" altLang="it-IT" b="1">
                <a:solidFill>
                  <a:srgbClr val="E00030"/>
                </a:solidFill>
              </a:rPr>
              <a:t>Seminatrici di precisione</a:t>
            </a:r>
          </a:p>
        </p:txBody>
      </p:sp>
      <p:pic>
        <p:nvPicPr>
          <p:cNvPr id="58373" name="Image 8" descr="P1010800.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33900" y="3844925"/>
            <a:ext cx="46101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33900" y="1352550"/>
            <a:ext cx="46101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8375" name="Rectangle 7"/>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Semina</a:t>
            </a:r>
          </a:p>
        </p:txBody>
      </p:sp>
    </p:spTree>
    <p:extLst>
      <p:ext uri="{BB962C8B-B14F-4D97-AF65-F5344CB8AC3E}">
        <p14:creationId xmlns:p14="http://schemas.microsoft.com/office/powerpoint/2010/main" val="18891289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fc 303 GLV travai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3438" y="5057775"/>
            <a:ext cx="430053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Immagine 4" descr="ccc copi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98725" y="979488"/>
            <a:ext cx="66452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CasellaDiTesto 5"/>
          <p:cNvSpPr txBox="1">
            <a:spLocks noChangeArrowheads="1"/>
          </p:cNvSpPr>
          <p:nvPr/>
        </p:nvSpPr>
        <p:spPr bwMode="auto">
          <a:xfrm>
            <a:off x="122238" y="1276350"/>
            <a:ext cx="2500312" cy="3095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600"/>
              <a:t>KUHN offre una vasta gamma di falciatrici per rispondere alle specificità della azienda: superficie, dimensioni della mandria, suolo e clima.</a:t>
            </a:r>
          </a:p>
          <a:p>
            <a:pPr algn="ctr" eaLnBrk="1" hangingPunct="1">
              <a:buFontTx/>
              <a:buNone/>
            </a:pPr>
            <a:r>
              <a:rPr lang="it-IT" altLang="it-IT" sz="1600"/>
              <a:t>Scegliendo la larghezza di lavoro adatta, raccoglierete l’erba al suo stadio ottimale e beneficierete di tutto il suo valore.  </a:t>
            </a:r>
          </a:p>
        </p:txBody>
      </p:sp>
      <p:pic>
        <p:nvPicPr>
          <p:cNvPr id="105477" name="Picture 4" descr="IMG_327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4313" y="4500563"/>
            <a:ext cx="298450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itolo 1"/>
          <p:cNvSpPr>
            <a:spLocks noGrp="1"/>
          </p:cNvSpPr>
          <p:nvPr>
            <p:ph type="title"/>
          </p:nvPr>
        </p:nvSpPr>
        <p:spPr>
          <a:xfrm>
            <a:off x="827088" y="115888"/>
            <a:ext cx="7059612" cy="574675"/>
          </a:xfrm>
        </p:spPr>
        <p:txBody>
          <a:bodyPr/>
          <a:lstStyle/>
          <a:p>
            <a:r>
              <a:rPr lang="it-IT" altLang="it-IT" dirty="0" smtClean="0"/>
              <a:t>SCELTA DEL TIPO DI MACCHINA: PORTATA - TRAINATA</a:t>
            </a:r>
          </a:p>
        </p:txBody>
      </p:sp>
      <p:sp>
        <p:nvSpPr>
          <p:cNvPr id="2" name="Segnaposto data 1"/>
          <p:cNvSpPr>
            <a:spLocks noGrp="1"/>
          </p:cNvSpPr>
          <p:nvPr>
            <p:ph type="dt" sz="quarter" idx="10"/>
          </p:nvPr>
        </p:nvSpPr>
        <p:spPr/>
        <p:txBody>
          <a:bodyPr/>
          <a:lstStyle/>
          <a:p>
            <a:pPr>
              <a:defRPr/>
            </a:pPr>
            <a:fld id="{73784ADE-58AE-4A41-A5FC-0403EC7B72BD}"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6011863" y="1011238"/>
            <a:ext cx="1463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2400" b="1" u="sng"/>
              <a:t>TAGLIO</a:t>
            </a:r>
          </a:p>
        </p:txBody>
      </p:sp>
      <p:graphicFrame>
        <p:nvGraphicFramePr>
          <p:cNvPr id="7" name="Tabella 6"/>
          <p:cNvGraphicFramePr>
            <a:graphicFrameLocks noGrp="1"/>
          </p:cNvGraphicFramePr>
          <p:nvPr/>
        </p:nvGraphicFramePr>
        <p:xfrm>
          <a:off x="250825" y="1951038"/>
          <a:ext cx="8767763" cy="4518059"/>
        </p:xfrm>
        <a:graphic>
          <a:graphicData uri="http://schemas.openxmlformats.org/drawingml/2006/table">
            <a:tbl>
              <a:tblPr firstRow="1" bandRow="1">
                <a:tableStyleId>{B301B821-A1FF-4177-AEE7-76D212191A09}</a:tableStyleId>
              </a:tblPr>
              <a:tblGrid>
                <a:gridCol w="1224249"/>
                <a:gridCol w="1475215"/>
                <a:gridCol w="1558226"/>
                <a:gridCol w="1626259"/>
                <a:gridCol w="1369484"/>
                <a:gridCol w="1514330"/>
              </a:tblGrid>
              <a:tr h="457170">
                <a:tc>
                  <a:txBody>
                    <a:bodyPr/>
                    <a:lstStyle/>
                    <a:p>
                      <a:endParaRPr lang="it-IT" sz="800" dirty="0"/>
                    </a:p>
                  </a:txBody>
                  <a:tcPr marL="91444" marR="91444" marT="45717" marB="45717"/>
                </a:tc>
                <a:tc>
                  <a:txBody>
                    <a:bodyPr/>
                    <a:lstStyle/>
                    <a:p>
                      <a:pPr marL="0" algn="l" defTabSz="914400" rtl="0" eaLnBrk="1" latinLnBrk="0" hangingPunct="1"/>
                      <a:r>
                        <a:rPr lang="it-IT" sz="800" b="1" kern="1200" dirty="0" smtClean="0">
                          <a:solidFill>
                            <a:schemeClr val="lt1"/>
                          </a:solidFill>
                          <a:latin typeface="+mn-lt"/>
                          <a:ea typeface="+mn-ea"/>
                          <a:cs typeface="+mn-cs"/>
                        </a:rPr>
                        <a:t>A Tamburo</a:t>
                      </a:r>
                      <a:endParaRPr lang="it-IT" sz="800" b="1" kern="1200" dirty="0">
                        <a:solidFill>
                          <a:schemeClr val="lt1"/>
                        </a:solidFill>
                        <a:latin typeface="+mn-lt"/>
                        <a:ea typeface="+mn-ea"/>
                        <a:cs typeface="+mn-cs"/>
                      </a:endParaRPr>
                    </a:p>
                  </a:txBody>
                  <a:tcPr marL="91444" marR="91444" marT="45717" marB="45717"/>
                </a:tc>
                <a:tc>
                  <a:txBody>
                    <a:bodyPr/>
                    <a:lstStyle/>
                    <a:p>
                      <a:r>
                        <a:rPr lang="it-IT" sz="800" dirty="0" smtClean="0"/>
                        <a:t>Senza</a:t>
                      </a:r>
                      <a:r>
                        <a:rPr lang="it-IT" sz="800" baseline="0" dirty="0" smtClean="0"/>
                        <a:t> condizionatore (GMD)</a:t>
                      </a:r>
                      <a:endParaRPr lang="it-IT" sz="800" b="1" i="0" dirty="0">
                        <a:solidFill>
                          <a:schemeClr val="tx1"/>
                        </a:solidFill>
                      </a:endParaRPr>
                    </a:p>
                  </a:txBody>
                  <a:tcPr marL="91444" marR="91444" marT="45717" marB="45717"/>
                </a:tc>
                <a:tc gridSpan="3">
                  <a:txBody>
                    <a:bodyPr/>
                    <a:lstStyle/>
                    <a:p>
                      <a:pPr algn="ctr"/>
                      <a:r>
                        <a:rPr lang="it-IT" sz="800" dirty="0" smtClean="0"/>
                        <a:t>Con condizionatore (FC)</a:t>
                      </a:r>
                      <a:endParaRPr lang="it-IT" sz="800" b="1" i="0" dirty="0">
                        <a:solidFill>
                          <a:schemeClr val="tx1"/>
                        </a:solidFill>
                      </a:endParaRPr>
                    </a:p>
                  </a:txBody>
                  <a:tcPr marL="91444" marR="91444" marT="45717" marB="45717"/>
                </a:tc>
                <a:tc hMerge="1">
                  <a:txBody>
                    <a:bodyPr/>
                    <a:lstStyle/>
                    <a:p>
                      <a:endParaRPr lang="it-IT" sz="1200" dirty="0"/>
                    </a:p>
                  </a:txBody>
                  <a:tcPr>
                    <a:solidFill>
                      <a:schemeClr val="tx1">
                        <a:lumMod val="50000"/>
                        <a:lumOff val="50000"/>
                      </a:schemeClr>
                    </a:solidFill>
                  </a:tcPr>
                </a:tc>
                <a:tc hMerge="1">
                  <a:txBody>
                    <a:bodyPr/>
                    <a:lstStyle/>
                    <a:p>
                      <a:endParaRPr lang="it-IT" sz="1200" dirty="0"/>
                    </a:p>
                  </a:txBody>
                  <a:tcPr>
                    <a:solidFill>
                      <a:schemeClr val="tx1">
                        <a:lumMod val="50000"/>
                        <a:lumOff val="50000"/>
                      </a:schemeClr>
                    </a:solidFill>
                  </a:tcPr>
                </a:tc>
              </a:tr>
              <a:tr h="274302">
                <a:tc>
                  <a:txBody>
                    <a:bodyPr/>
                    <a:lstStyle/>
                    <a:p>
                      <a:endParaRPr lang="it-IT" sz="800"/>
                    </a:p>
                  </a:txBody>
                  <a:tcPr marL="91444" marR="91444" marT="45717" marB="45717"/>
                </a:tc>
                <a:tc>
                  <a:txBody>
                    <a:bodyPr/>
                    <a:lstStyle/>
                    <a:p>
                      <a:r>
                        <a:rPr lang="it-IT" sz="800" b="1" dirty="0" smtClean="0"/>
                        <a:t>Versione</a:t>
                      </a:r>
                      <a:r>
                        <a:rPr lang="it-IT" sz="800" b="1" baseline="0" dirty="0" smtClean="0"/>
                        <a:t> portata</a:t>
                      </a:r>
                      <a:endParaRPr lang="it-IT" sz="800" b="1" dirty="0"/>
                    </a:p>
                  </a:txBody>
                  <a:tcPr marL="91444" marR="91444" marT="45717" marB="45717"/>
                </a:tc>
                <a:tc>
                  <a:txBody>
                    <a:bodyPr/>
                    <a:lstStyle/>
                    <a:p>
                      <a:r>
                        <a:rPr lang="it-IT" sz="800" dirty="0" smtClean="0"/>
                        <a:t>Versione</a:t>
                      </a:r>
                      <a:r>
                        <a:rPr lang="it-IT" sz="800" baseline="0" dirty="0" smtClean="0"/>
                        <a:t> portata</a:t>
                      </a:r>
                      <a:endParaRPr lang="it-IT" sz="800" b="1" dirty="0"/>
                    </a:p>
                  </a:txBody>
                  <a:tcPr marL="91444" marR="91444" marT="45717" marB="45717"/>
                </a:tc>
                <a:tc>
                  <a:txBody>
                    <a:bodyPr/>
                    <a:lstStyle/>
                    <a:p>
                      <a:r>
                        <a:rPr lang="it-IT" sz="800" dirty="0" smtClean="0"/>
                        <a:t>Versione</a:t>
                      </a:r>
                      <a:r>
                        <a:rPr lang="it-IT" sz="800" baseline="0" dirty="0" smtClean="0"/>
                        <a:t> portata</a:t>
                      </a:r>
                      <a:endParaRPr lang="it-IT" sz="800" b="1" dirty="0"/>
                    </a:p>
                  </a:txBody>
                  <a:tcPr marL="91444" marR="91444" marT="45717" marB="45717"/>
                </a:tc>
                <a:tc>
                  <a:txBody>
                    <a:bodyPr/>
                    <a:lstStyle/>
                    <a:p>
                      <a:r>
                        <a:rPr lang="it-IT" sz="800" smtClean="0"/>
                        <a:t>Versione trainata</a:t>
                      </a:r>
                      <a:endParaRPr lang="it-IT" sz="800" b="1"/>
                    </a:p>
                  </a:txBody>
                  <a:tcPr marL="91444" marR="91444" marT="45717" marB="45717"/>
                </a:tc>
                <a:tc>
                  <a:txBody>
                    <a:bodyPr/>
                    <a:lstStyle/>
                    <a:p>
                      <a:r>
                        <a:rPr lang="it-IT" sz="800" smtClean="0"/>
                        <a:t>Combinazioni ANT-PST</a:t>
                      </a:r>
                      <a:endParaRPr lang="it-IT" sz="800" b="1"/>
                    </a:p>
                  </a:txBody>
                  <a:tcPr marL="91444" marR="91444" marT="45717" marB="45717"/>
                </a:tc>
              </a:tr>
              <a:tr h="245644">
                <a:tc rowSpan="4">
                  <a:txBody>
                    <a:bodyPr/>
                    <a:lstStyle/>
                    <a:p>
                      <a:r>
                        <a:rPr lang="it-IT" sz="800" dirty="0" smtClean="0"/>
                        <a:t>&lt; 2,5 m</a:t>
                      </a:r>
                      <a:endParaRPr lang="it-IT" sz="800" dirty="0"/>
                    </a:p>
                  </a:txBody>
                  <a:tcPr marL="91444" marR="91444" marT="45717" marB="45717"/>
                </a:tc>
                <a:tc>
                  <a:txBody>
                    <a:bodyPr/>
                    <a:lstStyle/>
                    <a:p>
                      <a:r>
                        <a:rPr lang="it-IT" sz="800" dirty="0" smtClean="0"/>
                        <a:t>PZ 170</a:t>
                      </a:r>
                      <a:endParaRPr lang="it-IT" sz="800" dirty="0"/>
                    </a:p>
                  </a:txBody>
                  <a:tcPr marL="91444" marR="91444" marT="45717" marB="45717"/>
                </a:tc>
                <a:tc>
                  <a:txBody>
                    <a:bodyPr/>
                    <a:lstStyle/>
                    <a:p>
                      <a:r>
                        <a:rPr lang="it-IT" sz="800" dirty="0" smtClean="0"/>
                        <a:t>GMD 44-55-66 SELECT</a:t>
                      </a:r>
                      <a:endParaRPr lang="it-IT" sz="800" dirty="0"/>
                    </a:p>
                  </a:txBody>
                  <a:tcPr marL="91444" marR="91444" marT="45717" marB="45717"/>
                </a:tc>
                <a:tc>
                  <a:txBody>
                    <a:bodyPr/>
                    <a:lstStyle/>
                    <a:p>
                      <a:endParaRPr lang="it-IT" sz="800" dirty="0"/>
                    </a:p>
                  </a:txBody>
                  <a:tcPr marL="91444" marR="91444" marT="45717" marB="45717"/>
                </a:tc>
                <a:tc>
                  <a:txBody>
                    <a:bodyPr/>
                    <a:lstStyle/>
                    <a:p>
                      <a:endParaRPr lang="it-IT" sz="800"/>
                    </a:p>
                  </a:txBody>
                  <a:tcPr marL="91444" marR="91444" marT="45717" marB="45717"/>
                </a:tc>
                <a:tc>
                  <a:txBody>
                    <a:bodyPr/>
                    <a:lstStyle/>
                    <a:p>
                      <a:endParaRPr lang="it-IT" sz="800"/>
                    </a:p>
                  </a:txBody>
                  <a:tcPr marL="91444" marR="91444" marT="45717" marB="45717"/>
                </a:tc>
              </a:tr>
              <a:tr h="245644">
                <a:tc vMerge="1">
                  <a:txBody>
                    <a:bodyPr/>
                    <a:lstStyle/>
                    <a:p>
                      <a:endParaRPr lang="it-IT"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800" dirty="0" smtClean="0"/>
                        <a:t>PZ 190 </a:t>
                      </a:r>
                    </a:p>
                  </a:txBody>
                  <a:tcPr marL="91444" marR="9144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800" dirty="0" smtClean="0"/>
                        <a:t>GMD 400-500</a:t>
                      </a:r>
                    </a:p>
                  </a:txBody>
                  <a:tcPr marL="91444" marR="91444" marT="45717" marB="45717"/>
                </a:tc>
                <a:tc>
                  <a:txBody>
                    <a:bodyPr/>
                    <a:lstStyle/>
                    <a:p>
                      <a:endParaRPr lang="it-IT" sz="800" dirty="0"/>
                    </a:p>
                  </a:txBody>
                  <a:tcPr marL="91444" marR="91444" marT="45717" marB="45717"/>
                </a:tc>
                <a:tc>
                  <a:txBody>
                    <a:bodyPr/>
                    <a:lstStyle/>
                    <a:p>
                      <a:endParaRPr lang="it-IT" sz="800" dirty="0"/>
                    </a:p>
                  </a:txBody>
                  <a:tcPr marL="91444" marR="91444" marT="45717" marB="45717"/>
                </a:tc>
                <a:tc>
                  <a:txBody>
                    <a:bodyPr/>
                    <a:lstStyle/>
                    <a:p>
                      <a:endParaRPr lang="it-IT" sz="800"/>
                    </a:p>
                  </a:txBody>
                  <a:tcPr marL="91444" marR="91444" marT="45717" marB="45717"/>
                </a:tc>
              </a:tr>
              <a:tr h="245644">
                <a:tc vMerge="1">
                  <a:txBody>
                    <a:bodyPr/>
                    <a:lstStyle/>
                    <a:p>
                      <a:endParaRPr lang="it-IT" sz="1200" dirty="0"/>
                    </a:p>
                  </a:txBody>
                  <a:tcPr/>
                </a:tc>
                <a:tc>
                  <a:txBody>
                    <a:bodyPr/>
                    <a:lstStyle/>
                    <a:p>
                      <a:r>
                        <a:rPr lang="it-IT" sz="800" dirty="0" smtClean="0"/>
                        <a:t>PZ 220</a:t>
                      </a:r>
                      <a:endParaRPr lang="it-IT" sz="800" dirty="0"/>
                    </a:p>
                  </a:txBody>
                  <a:tcPr marL="91444" marR="91444" marT="45717" marB="45717"/>
                </a:tc>
                <a:tc>
                  <a:txBody>
                    <a:bodyPr/>
                    <a:lstStyle/>
                    <a:p>
                      <a:r>
                        <a:rPr lang="it-IT" sz="800" dirty="0" smtClean="0"/>
                        <a:t>GMD</a:t>
                      </a:r>
                      <a:r>
                        <a:rPr lang="it-IT" sz="800" baseline="0" dirty="0" smtClean="0"/>
                        <a:t> 600 GII</a:t>
                      </a:r>
                      <a:endParaRPr lang="it-IT" sz="800" dirty="0"/>
                    </a:p>
                  </a:txBody>
                  <a:tcPr marL="91444" marR="91444" marT="45717" marB="45717"/>
                </a:tc>
                <a:tc>
                  <a:txBody>
                    <a:bodyPr/>
                    <a:lstStyle/>
                    <a:p>
                      <a:endParaRPr lang="it-IT" sz="800"/>
                    </a:p>
                  </a:txBody>
                  <a:tcPr marL="91444" marR="91444" marT="45717" marB="45717"/>
                </a:tc>
                <a:tc>
                  <a:txBody>
                    <a:bodyPr/>
                    <a:lstStyle/>
                    <a:p>
                      <a:r>
                        <a:rPr lang="it-IT" sz="800" dirty="0" smtClean="0"/>
                        <a:t>FC 250</a:t>
                      </a:r>
                      <a:r>
                        <a:rPr lang="it-IT" sz="800" baseline="0" dirty="0" smtClean="0"/>
                        <a:t> G/RG</a:t>
                      </a:r>
                      <a:endParaRPr lang="it-IT" sz="800" dirty="0"/>
                    </a:p>
                  </a:txBody>
                  <a:tcPr marL="91444" marR="91444" marT="45717" marB="45717"/>
                </a:tc>
                <a:tc>
                  <a:txBody>
                    <a:bodyPr/>
                    <a:lstStyle/>
                    <a:p>
                      <a:endParaRPr lang="it-IT" sz="800"/>
                    </a:p>
                  </a:txBody>
                  <a:tcPr marL="91444" marR="91444" marT="45717" marB="45717"/>
                </a:tc>
              </a:tr>
              <a:tr h="354819">
                <a:tc vMerge="1">
                  <a:txBody>
                    <a:bodyPr/>
                    <a:lstStyle/>
                    <a:p>
                      <a:endParaRPr lang="it-IT"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800" dirty="0" smtClean="0"/>
                    </a:p>
                  </a:txBody>
                  <a:tcPr marL="91444" marR="9144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800" dirty="0" smtClean="0"/>
                        <a:t>GMD</a:t>
                      </a:r>
                      <a:r>
                        <a:rPr lang="it-IT" sz="800" baseline="0" dirty="0" smtClean="0"/>
                        <a:t> 602 GII LIFTCONTROL®</a:t>
                      </a:r>
                      <a:endParaRPr lang="it-IT" sz="800" dirty="0" smtClean="0"/>
                    </a:p>
                  </a:txBody>
                  <a:tcPr marL="91444" marR="91444" marT="45717" marB="45717"/>
                </a:tc>
                <a:tc>
                  <a:txBody>
                    <a:bodyPr/>
                    <a:lstStyle/>
                    <a:p>
                      <a:r>
                        <a:rPr lang="it-IT" sz="800" smtClean="0"/>
                        <a:t>FC 243 LIFT </a:t>
                      </a:r>
                      <a:r>
                        <a:rPr lang="it-IT" sz="800" err="1" smtClean="0"/>
                        <a:t>CONTROL®</a:t>
                      </a:r>
                      <a:endParaRPr lang="it-IT" sz="800"/>
                    </a:p>
                  </a:txBody>
                  <a:tcPr marL="91444" marR="91444" marT="45717" marB="45717"/>
                </a:tc>
                <a:tc>
                  <a:txBody>
                    <a:bodyPr/>
                    <a:lstStyle/>
                    <a:p>
                      <a:r>
                        <a:rPr lang="it-IT" sz="800" dirty="0" smtClean="0"/>
                        <a:t>FC 243 TG/RTG</a:t>
                      </a:r>
                      <a:endParaRPr lang="it-IT" sz="800" dirty="0"/>
                    </a:p>
                  </a:txBody>
                  <a:tcPr marL="91444" marR="91444" marT="45717" marB="45717"/>
                </a:tc>
                <a:tc>
                  <a:txBody>
                    <a:bodyPr/>
                    <a:lstStyle/>
                    <a:p>
                      <a:endParaRPr lang="it-IT" sz="800" dirty="0"/>
                    </a:p>
                  </a:txBody>
                  <a:tcPr marL="91444" marR="91444" marT="45717" marB="45717"/>
                </a:tc>
              </a:tr>
              <a:tr h="245644">
                <a:tc rowSpan="4">
                  <a:txBody>
                    <a:bodyPr/>
                    <a:lstStyle/>
                    <a:p>
                      <a:r>
                        <a:rPr lang="it-IT" sz="800" dirty="0" smtClean="0"/>
                        <a:t>Da 2,5 m fino a 3 m</a:t>
                      </a:r>
                      <a:endParaRPr lang="it-IT" sz="800" dirty="0"/>
                    </a:p>
                  </a:txBody>
                  <a:tcPr marL="91444" marR="91444" marT="45717" marB="45717"/>
                </a:tc>
                <a:tc>
                  <a:txBody>
                    <a:bodyPr/>
                    <a:lstStyle/>
                    <a:p>
                      <a:r>
                        <a:rPr lang="it-IT" sz="800" dirty="0" smtClean="0"/>
                        <a:t>PZ 270 – PZ 270 F</a:t>
                      </a:r>
                      <a:endParaRPr lang="it-IT" sz="800" dirty="0"/>
                    </a:p>
                  </a:txBody>
                  <a:tcPr marL="91444" marR="91444" marT="45717" marB="45717"/>
                </a:tc>
                <a:tc>
                  <a:txBody>
                    <a:bodyPr/>
                    <a:lstStyle/>
                    <a:p>
                      <a:r>
                        <a:rPr lang="it-IT" sz="800" dirty="0" smtClean="0"/>
                        <a:t>GMD 2810</a:t>
                      </a:r>
                      <a:endParaRPr lang="it-IT" sz="800" dirty="0"/>
                    </a:p>
                  </a:txBody>
                  <a:tcPr marL="91444" marR="91444" marT="45717" marB="45717"/>
                </a:tc>
                <a:tc>
                  <a:txBody>
                    <a:bodyPr/>
                    <a:lstStyle/>
                    <a:p>
                      <a:endParaRPr lang="it-IT" sz="800" dirty="0"/>
                    </a:p>
                  </a:txBody>
                  <a:tcPr marL="91444" marR="91444" marT="45717" marB="45717"/>
                </a:tc>
                <a:tc>
                  <a:txBody>
                    <a:bodyPr/>
                    <a:lstStyle/>
                    <a:p>
                      <a:r>
                        <a:rPr lang="it-IT" sz="800" dirty="0" smtClean="0"/>
                        <a:t>FC 283</a:t>
                      </a:r>
                      <a:r>
                        <a:rPr lang="it-IT" sz="800" baseline="0" dirty="0" smtClean="0"/>
                        <a:t> TG/RTG</a:t>
                      </a:r>
                      <a:endParaRPr lang="it-IT" sz="800" dirty="0"/>
                    </a:p>
                  </a:txBody>
                  <a:tcPr marL="91444" marR="91444" marT="45717" marB="45717"/>
                </a:tc>
                <a:tc>
                  <a:txBody>
                    <a:bodyPr/>
                    <a:lstStyle/>
                    <a:p>
                      <a:endParaRPr lang="it-IT" sz="800" dirty="0"/>
                    </a:p>
                  </a:txBody>
                  <a:tcPr marL="91444" marR="91444" marT="45717" marB="45717"/>
                </a:tc>
              </a:tr>
              <a:tr h="245644">
                <a:tc vMerge="1">
                  <a:txBody>
                    <a:bodyPr/>
                    <a:lstStyle/>
                    <a:p>
                      <a:endParaRPr lang="it-IT" sz="1200" dirty="0"/>
                    </a:p>
                  </a:txBody>
                  <a:tcPr/>
                </a:tc>
                <a:tc>
                  <a:txBody>
                    <a:bodyPr/>
                    <a:lstStyle/>
                    <a:p>
                      <a:r>
                        <a:rPr lang="it-IT" sz="800" dirty="0" smtClean="0"/>
                        <a:t>PZ 280 – PZ</a:t>
                      </a:r>
                      <a:r>
                        <a:rPr lang="it-IT" sz="800" baseline="0" dirty="0" smtClean="0"/>
                        <a:t> 281 F</a:t>
                      </a:r>
                      <a:endParaRPr lang="it-IT" sz="800" dirty="0"/>
                    </a:p>
                  </a:txBody>
                  <a:tcPr marL="91444" marR="91444" marT="45717" marB="45717"/>
                </a:tc>
                <a:tc>
                  <a:txBody>
                    <a:bodyPr/>
                    <a:lstStyle/>
                    <a:p>
                      <a:r>
                        <a:rPr lang="it-IT" sz="800" dirty="0" smtClean="0"/>
                        <a:t>GMD 2820 F</a:t>
                      </a:r>
                      <a:r>
                        <a:rPr lang="it-IT" sz="800" baseline="0" dirty="0" smtClean="0"/>
                        <a:t> COMPACT</a:t>
                      </a:r>
                      <a:endParaRPr lang="it-IT" sz="800" dirty="0"/>
                    </a:p>
                  </a:txBody>
                  <a:tcPr marL="91444" marR="91444" marT="45717" marB="45717"/>
                </a:tc>
                <a:tc>
                  <a:txBody>
                    <a:bodyPr/>
                    <a:lstStyle/>
                    <a:p>
                      <a:endParaRPr lang="it-IT" sz="800" dirty="0"/>
                    </a:p>
                  </a:txBody>
                  <a:tcPr marL="91444" marR="91444" marT="45717" marB="45717"/>
                </a:tc>
                <a:tc>
                  <a:txBody>
                    <a:bodyPr/>
                    <a:lstStyle/>
                    <a:p>
                      <a:r>
                        <a:rPr lang="it-IT" sz="800" dirty="0" smtClean="0"/>
                        <a:t>FC 303 GL/RGL </a:t>
                      </a:r>
                      <a:endParaRPr lang="it-IT" sz="800" dirty="0"/>
                    </a:p>
                  </a:txBody>
                  <a:tcPr marL="91444" marR="91444" marT="45717" marB="45717"/>
                </a:tc>
                <a:tc>
                  <a:txBody>
                    <a:bodyPr/>
                    <a:lstStyle/>
                    <a:p>
                      <a:endParaRPr lang="it-IT" sz="800" dirty="0"/>
                    </a:p>
                  </a:txBody>
                  <a:tcPr marL="91444" marR="91444" marT="45717" marB="45717"/>
                </a:tc>
              </a:tr>
              <a:tr h="245644">
                <a:tc vMerge="1">
                  <a:txBody>
                    <a:bodyPr/>
                    <a:lstStyle/>
                    <a:p>
                      <a:endParaRPr lang="it-IT" sz="1200" dirty="0"/>
                    </a:p>
                  </a:txBody>
                  <a:tcPr/>
                </a:tc>
                <a:tc>
                  <a:txBody>
                    <a:bodyPr/>
                    <a:lstStyle/>
                    <a:p>
                      <a:endParaRPr lang="it-IT" sz="800" dirty="0"/>
                    </a:p>
                  </a:txBody>
                  <a:tcPr marL="91444" marR="91444" marT="45717" marB="45717"/>
                </a:tc>
                <a:tc>
                  <a:txBody>
                    <a:bodyPr/>
                    <a:lstStyle/>
                    <a:p>
                      <a:r>
                        <a:rPr lang="it-IT" sz="800" dirty="0" smtClean="0"/>
                        <a:t>GMD 700 GII</a:t>
                      </a:r>
                      <a:endParaRPr lang="it-IT" sz="800" dirty="0"/>
                    </a:p>
                  </a:txBody>
                  <a:tcPr marL="91444" marR="91444" marT="45717" marB="45717"/>
                </a:tc>
                <a:tc>
                  <a:txBody>
                    <a:bodyPr/>
                    <a:lstStyle/>
                    <a:p>
                      <a:r>
                        <a:rPr lang="it-IT" sz="800" dirty="0" smtClean="0"/>
                        <a:t>FC 283 LIFT </a:t>
                      </a:r>
                      <a:r>
                        <a:rPr lang="it-IT" sz="800" dirty="0" err="1" smtClean="0"/>
                        <a:t>CONTROL®</a:t>
                      </a:r>
                      <a:endParaRPr lang="it-IT" sz="800" dirty="0"/>
                    </a:p>
                  </a:txBody>
                  <a:tcPr marL="91444" marR="91444" marT="45717" marB="45717"/>
                </a:tc>
                <a:tc>
                  <a:txBody>
                    <a:bodyPr/>
                    <a:lstStyle/>
                    <a:p>
                      <a:r>
                        <a:rPr lang="it-IT" sz="800" dirty="0" smtClean="0"/>
                        <a:t>FC 303 GC/RGC</a:t>
                      </a:r>
                      <a:endParaRPr lang="it-IT" sz="800" dirty="0"/>
                    </a:p>
                  </a:txBody>
                  <a:tcPr marL="91444" marR="91444" marT="45717" marB="45717"/>
                </a:tc>
                <a:tc>
                  <a:txBody>
                    <a:bodyPr/>
                    <a:lstStyle/>
                    <a:p>
                      <a:endParaRPr lang="it-IT" sz="800" dirty="0"/>
                    </a:p>
                  </a:txBody>
                  <a:tcPr marL="91444" marR="91444" marT="45717" marB="45717"/>
                </a:tc>
              </a:tr>
              <a:tr h="245644">
                <a:tc vMerge="1">
                  <a:txBody>
                    <a:bodyPr/>
                    <a:lstStyle/>
                    <a:p>
                      <a:endParaRPr lang="it-IT" sz="1200" dirty="0"/>
                    </a:p>
                  </a:txBody>
                  <a:tcPr/>
                </a:tc>
                <a:tc>
                  <a:txBody>
                    <a:bodyPr/>
                    <a:lstStyle/>
                    <a:p>
                      <a:endParaRPr lang="it-IT" sz="800"/>
                    </a:p>
                  </a:txBody>
                  <a:tcPr marL="91444" marR="91444" marT="45717" marB="45717"/>
                </a:tc>
                <a:tc>
                  <a:txBody>
                    <a:bodyPr/>
                    <a:lstStyle/>
                    <a:p>
                      <a:r>
                        <a:rPr lang="it-IT" sz="800" smtClean="0"/>
                        <a:t>GMD 702  F</a:t>
                      </a:r>
                      <a:r>
                        <a:rPr lang="it-IT" sz="800" baseline="0" smtClean="0"/>
                        <a:t> </a:t>
                      </a:r>
                      <a:r>
                        <a:rPr lang="it-IT" sz="800" err="1" smtClean="0"/>
                        <a:t>LIFTCONTROL®</a:t>
                      </a:r>
                      <a:endParaRPr lang="it-IT" sz="800"/>
                    </a:p>
                  </a:txBody>
                  <a:tcPr marL="91444" marR="91444" marT="45717" marB="45717"/>
                </a:tc>
                <a:tc>
                  <a:txBody>
                    <a:bodyPr/>
                    <a:lstStyle/>
                    <a:p>
                      <a:r>
                        <a:rPr lang="it-IT" sz="800" dirty="0" smtClean="0"/>
                        <a:t>FC 280 F</a:t>
                      </a:r>
                      <a:endParaRPr lang="it-IT" sz="800" dirty="0"/>
                    </a:p>
                  </a:txBody>
                  <a:tcPr marL="91444" marR="91444" marT="45717" marB="45717"/>
                </a:tc>
                <a:tc>
                  <a:txBody>
                    <a:bodyPr/>
                    <a:lstStyle/>
                    <a:p>
                      <a:r>
                        <a:rPr lang="it-IT" sz="800" dirty="0" smtClean="0"/>
                        <a:t>FC 303 GC/RGC RA</a:t>
                      </a:r>
                      <a:endParaRPr lang="it-IT" sz="800" dirty="0"/>
                    </a:p>
                  </a:txBody>
                  <a:tcPr marL="91444" marR="91444" marT="45717" marB="45717"/>
                </a:tc>
                <a:tc>
                  <a:txBody>
                    <a:bodyPr/>
                    <a:lstStyle/>
                    <a:p>
                      <a:endParaRPr lang="it-IT" sz="800" dirty="0"/>
                    </a:p>
                  </a:txBody>
                  <a:tcPr marL="91444" marR="91444" marT="45717" marB="45717"/>
                </a:tc>
              </a:tr>
              <a:tr h="579080">
                <a:tc rowSpan="3">
                  <a:txBody>
                    <a:bodyPr/>
                    <a:lstStyle/>
                    <a:p>
                      <a:r>
                        <a:rPr lang="it-IT" sz="800" smtClean="0"/>
                        <a:t>Da</a:t>
                      </a:r>
                      <a:r>
                        <a:rPr lang="it-IT" sz="800" baseline="0" smtClean="0"/>
                        <a:t> 3 m a 4 m</a:t>
                      </a:r>
                      <a:endParaRPr lang="it-IT" sz="800"/>
                    </a:p>
                  </a:txBody>
                  <a:tcPr marL="91444" marR="9144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800" dirty="0" smtClean="0"/>
                        <a:t>PZ 300 – PZ 300 F</a:t>
                      </a:r>
                    </a:p>
                    <a:p>
                      <a:pPr marL="0" marR="0" indent="0" algn="l" defTabSz="914400" rtl="0" eaLnBrk="1" fontAlgn="auto" latinLnBrk="0" hangingPunct="1">
                        <a:lnSpc>
                          <a:spcPct val="100000"/>
                        </a:lnSpc>
                        <a:spcBef>
                          <a:spcPts val="0"/>
                        </a:spcBef>
                        <a:spcAft>
                          <a:spcPts val="0"/>
                        </a:spcAft>
                        <a:buClrTx/>
                        <a:buSzTx/>
                        <a:buFontTx/>
                        <a:buNone/>
                        <a:tabLst/>
                        <a:defRPr/>
                      </a:pPr>
                      <a:r>
                        <a:rPr lang="it-IT" sz="800" dirty="0" smtClean="0"/>
                        <a:t>PZ 320 – PZ 320 C </a:t>
                      </a:r>
                    </a:p>
                    <a:p>
                      <a:pPr marL="0" marR="0" indent="0" algn="l" defTabSz="914400" rtl="0" eaLnBrk="1" fontAlgn="auto" latinLnBrk="0" hangingPunct="1">
                        <a:lnSpc>
                          <a:spcPct val="100000"/>
                        </a:lnSpc>
                        <a:spcBef>
                          <a:spcPts val="0"/>
                        </a:spcBef>
                        <a:spcAft>
                          <a:spcPts val="0"/>
                        </a:spcAft>
                        <a:buClrTx/>
                        <a:buSzTx/>
                        <a:buFontTx/>
                        <a:buNone/>
                        <a:tabLst/>
                        <a:defRPr/>
                      </a:pPr>
                      <a:r>
                        <a:rPr lang="it-IT" sz="800" dirty="0" smtClean="0"/>
                        <a:t>PZ 320 FC </a:t>
                      </a:r>
                    </a:p>
                    <a:p>
                      <a:pPr marL="0" marR="0" indent="0" algn="l" defTabSz="914400" rtl="0" eaLnBrk="1" fontAlgn="auto" latinLnBrk="0" hangingPunct="1">
                        <a:lnSpc>
                          <a:spcPct val="100000"/>
                        </a:lnSpc>
                        <a:spcBef>
                          <a:spcPts val="0"/>
                        </a:spcBef>
                        <a:spcAft>
                          <a:spcPts val="0"/>
                        </a:spcAft>
                        <a:buClrTx/>
                        <a:buSzTx/>
                        <a:buFontTx/>
                        <a:buNone/>
                        <a:tabLst/>
                        <a:defRPr/>
                      </a:pPr>
                      <a:r>
                        <a:rPr lang="it-IT" sz="800" dirty="0" smtClean="0"/>
                        <a:t>PZ 321 F</a:t>
                      </a:r>
                    </a:p>
                  </a:txBody>
                  <a:tcPr marL="91444" marR="9144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800" dirty="0" smtClean="0"/>
                        <a:t>GMD 3110 – GMD 350 </a:t>
                      </a:r>
                    </a:p>
                    <a:p>
                      <a:pPr marL="0" marR="0" indent="0" algn="l" defTabSz="914400" rtl="0" eaLnBrk="1" fontAlgn="auto" latinLnBrk="0" hangingPunct="1">
                        <a:lnSpc>
                          <a:spcPct val="100000"/>
                        </a:lnSpc>
                        <a:spcBef>
                          <a:spcPts val="0"/>
                        </a:spcBef>
                        <a:spcAft>
                          <a:spcPts val="0"/>
                        </a:spcAft>
                        <a:buClrTx/>
                        <a:buSzTx/>
                        <a:buFontTx/>
                        <a:buNone/>
                        <a:tabLst/>
                        <a:defRPr/>
                      </a:pPr>
                      <a:r>
                        <a:rPr lang="it-IT" sz="800" dirty="0" smtClean="0"/>
                        <a:t>GMD 3120 F</a:t>
                      </a:r>
                      <a:r>
                        <a:rPr lang="it-IT" sz="800" baseline="0" dirty="0" smtClean="0"/>
                        <a:t> COMPACT</a:t>
                      </a:r>
                      <a:endParaRPr lang="it-IT" sz="800" dirty="0" smtClean="0"/>
                    </a:p>
                  </a:txBody>
                  <a:tcPr marL="91444" marR="91444" marT="45717" marB="45717"/>
                </a:tc>
                <a:tc>
                  <a:txBody>
                    <a:bodyPr/>
                    <a:lstStyle/>
                    <a:p>
                      <a:endParaRPr lang="it-IT" sz="800" dirty="0"/>
                    </a:p>
                  </a:txBody>
                  <a:tcPr marL="91444" marR="91444" marT="45717" marB="45717"/>
                </a:tc>
                <a:tc>
                  <a:txBody>
                    <a:bodyPr/>
                    <a:lstStyle/>
                    <a:p>
                      <a:endParaRPr lang="it-IT" sz="800" dirty="0"/>
                    </a:p>
                  </a:txBody>
                  <a:tcPr marL="91444" marR="91444" marT="45717" marB="45717"/>
                </a:tc>
                <a:tc>
                  <a:txBody>
                    <a:bodyPr/>
                    <a:lstStyle/>
                    <a:p>
                      <a:endParaRPr lang="it-IT" sz="800" dirty="0"/>
                    </a:p>
                  </a:txBody>
                  <a:tcPr marL="91444" marR="91444" marT="45717" marB="45717"/>
                </a:tc>
              </a:tr>
              <a:tr h="245644">
                <a:tc vMerge="1">
                  <a:txBody>
                    <a:bodyPr/>
                    <a:lstStyle/>
                    <a:p>
                      <a:endParaRPr lang="it-IT" sz="1200" dirty="0"/>
                    </a:p>
                  </a:txBody>
                  <a:tcPr/>
                </a:tc>
                <a:tc>
                  <a:txBody>
                    <a:bodyPr/>
                    <a:lstStyle/>
                    <a:p>
                      <a:endParaRPr lang="it-IT" sz="800" dirty="0"/>
                    </a:p>
                  </a:txBody>
                  <a:tcPr marL="91444" marR="91444" marT="45717" marB="45717"/>
                </a:tc>
                <a:tc>
                  <a:txBody>
                    <a:bodyPr/>
                    <a:lstStyle/>
                    <a:p>
                      <a:r>
                        <a:rPr lang="it-IT" sz="800" dirty="0" smtClean="0"/>
                        <a:t>GMD 800 GII</a:t>
                      </a:r>
                      <a:endParaRPr lang="it-IT" sz="800" dirty="0"/>
                    </a:p>
                  </a:txBody>
                  <a:tcPr marL="91444" marR="91444" marT="45717" marB="45717"/>
                </a:tc>
                <a:tc>
                  <a:txBody>
                    <a:bodyPr/>
                    <a:lstStyle/>
                    <a:p>
                      <a:r>
                        <a:rPr lang="it-IT" sz="800" smtClean="0"/>
                        <a:t>FC</a:t>
                      </a:r>
                      <a:r>
                        <a:rPr lang="it-IT" sz="800" baseline="0" smtClean="0"/>
                        <a:t> 313 LIFT </a:t>
                      </a:r>
                      <a:r>
                        <a:rPr lang="it-IT" sz="800" baseline="0" err="1" smtClean="0"/>
                        <a:t>CONTROL®</a:t>
                      </a:r>
                      <a:endParaRPr lang="it-IT" sz="800"/>
                    </a:p>
                  </a:txBody>
                  <a:tcPr marL="91444" marR="91444" marT="45717" marB="45717"/>
                </a:tc>
                <a:tc>
                  <a:txBody>
                    <a:bodyPr/>
                    <a:lstStyle/>
                    <a:p>
                      <a:r>
                        <a:rPr lang="it-IT" sz="800" dirty="0" smtClean="0"/>
                        <a:t>FC 313</a:t>
                      </a:r>
                      <a:r>
                        <a:rPr lang="it-IT" sz="800" baseline="0" dirty="0" smtClean="0"/>
                        <a:t> TG/RTG</a:t>
                      </a:r>
                      <a:endParaRPr lang="it-IT" sz="800" dirty="0"/>
                    </a:p>
                  </a:txBody>
                  <a:tcPr marL="91444" marR="91444" marT="45717" marB="45717"/>
                </a:tc>
                <a:tc>
                  <a:txBody>
                    <a:bodyPr/>
                    <a:lstStyle/>
                    <a:p>
                      <a:endParaRPr lang="it-IT" sz="800" dirty="0"/>
                    </a:p>
                  </a:txBody>
                  <a:tcPr marL="91444" marR="91444" marT="45717" marB="45717"/>
                </a:tc>
              </a:tr>
              <a:tr h="245644">
                <a:tc vMerge="1">
                  <a:txBody>
                    <a:bodyPr/>
                    <a:lstStyle/>
                    <a:p>
                      <a:endParaRPr lang="it-IT" sz="1200" dirty="0"/>
                    </a:p>
                  </a:txBody>
                  <a:tcPr/>
                </a:tc>
                <a:tc>
                  <a:txBody>
                    <a:bodyPr/>
                    <a:lstStyle/>
                    <a:p>
                      <a:endParaRPr lang="it-IT" sz="800" dirty="0"/>
                    </a:p>
                  </a:txBody>
                  <a:tcPr marL="91444" marR="91444" marT="45717" marB="45717"/>
                </a:tc>
                <a:tc>
                  <a:txBody>
                    <a:bodyPr/>
                    <a:lstStyle/>
                    <a:p>
                      <a:r>
                        <a:rPr lang="it-IT" sz="800" dirty="0" smtClean="0"/>
                        <a:t>GMD 802 F </a:t>
                      </a:r>
                      <a:r>
                        <a:rPr lang="it-IT" sz="800" dirty="0" err="1" smtClean="0"/>
                        <a:t>LIFTCONTROL®</a:t>
                      </a:r>
                      <a:endParaRPr lang="it-IT" sz="800" dirty="0"/>
                    </a:p>
                  </a:txBody>
                  <a:tcPr marL="91444" marR="91444" marT="45717" marB="45717"/>
                </a:tc>
                <a:tc>
                  <a:txBody>
                    <a:bodyPr/>
                    <a:lstStyle/>
                    <a:p>
                      <a:r>
                        <a:rPr lang="it-IT" sz="800" dirty="0" smtClean="0"/>
                        <a:t>FC 313 F</a:t>
                      </a:r>
                      <a:endParaRPr lang="it-IT" sz="800" dirty="0"/>
                    </a:p>
                  </a:txBody>
                  <a:tcPr marL="91444" marR="91444" marT="45717" marB="45717"/>
                </a:tc>
                <a:tc>
                  <a:txBody>
                    <a:bodyPr/>
                    <a:lstStyle/>
                    <a:p>
                      <a:endParaRPr lang="it-IT" sz="800" dirty="0"/>
                    </a:p>
                  </a:txBody>
                  <a:tcPr marL="91444" marR="91444" marT="45717" marB="45717"/>
                </a:tc>
                <a:tc>
                  <a:txBody>
                    <a:bodyPr/>
                    <a:lstStyle/>
                    <a:p>
                      <a:endParaRPr lang="it-IT" sz="800" dirty="0"/>
                    </a:p>
                  </a:txBody>
                  <a:tcPr marL="91444" marR="91444" marT="45717" marB="45717"/>
                </a:tc>
              </a:tr>
              <a:tr h="245644">
                <a:tc rowSpan="2">
                  <a:txBody>
                    <a:bodyPr/>
                    <a:lstStyle/>
                    <a:p>
                      <a:r>
                        <a:rPr lang="it-IT" sz="800" dirty="0" smtClean="0"/>
                        <a:t>&gt; di</a:t>
                      </a:r>
                      <a:r>
                        <a:rPr lang="it-IT" sz="800" baseline="0" dirty="0" smtClean="0"/>
                        <a:t> 4 m </a:t>
                      </a:r>
                    </a:p>
                    <a:p>
                      <a:r>
                        <a:rPr lang="it-IT" sz="800" baseline="0" dirty="0" smtClean="0"/>
                        <a:t>fino a 8,10 m</a:t>
                      </a:r>
                      <a:endParaRPr lang="it-IT" sz="800" dirty="0"/>
                    </a:p>
                  </a:txBody>
                  <a:tcPr marL="91444" marR="91444" marT="45717" marB="45717"/>
                </a:tc>
                <a:tc>
                  <a:txBody>
                    <a:bodyPr/>
                    <a:lstStyle/>
                    <a:p>
                      <a:endParaRPr lang="it-IT" sz="800" dirty="0"/>
                    </a:p>
                  </a:txBody>
                  <a:tcPr marL="91444" marR="91444" marT="45717" marB="45717"/>
                </a:tc>
                <a:tc>
                  <a:txBody>
                    <a:bodyPr/>
                    <a:lstStyle/>
                    <a:p>
                      <a:endParaRPr lang="it-IT" sz="800" dirty="0"/>
                    </a:p>
                  </a:txBody>
                  <a:tcPr marL="91444" marR="91444" marT="45717" marB="45717"/>
                </a:tc>
                <a:tc>
                  <a:txBody>
                    <a:bodyPr/>
                    <a:lstStyle/>
                    <a:p>
                      <a:endParaRPr lang="it-IT" sz="800"/>
                    </a:p>
                  </a:txBody>
                  <a:tcPr marL="91444" marR="91444" marT="45717" marB="45717"/>
                </a:tc>
                <a:tc>
                  <a:txBody>
                    <a:bodyPr/>
                    <a:lstStyle/>
                    <a:p>
                      <a:endParaRPr lang="it-IT" sz="800"/>
                    </a:p>
                  </a:txBody>
                  <a:tcPr marL="91444" marR="91444" marT="45717" marB="45717"/>
                </a:tc>
                <a:tc>
                  <a:txBody>
                    <a:bodyPr/>
                    <a:lstStyle/>
                    <a:p>
                      <a:endParaRPr lang="it-IT" sz="800" dirty="0"/>
                    </a:p>
                  </a:txBody>
                  <a:tcPr marL="91444" marR="91444" marT="45717" marB="45717"/>
                </a:tc>
              </a:tr>
              <a:tr h="396214">
                <a:tc vMerge="1">
                  <a:txBody>
                    <a:bodyPr/>
                    <a:lstStyle/>
                    <a:p>
                      <a:endParaRPr lang="it-IT" sz="1200" dirty="0"/>
                    </a:p>
                  </a:txBody>
                  <a:tcPr/>
                </a:tc>
                <a:tc>
                  <a:txBody>
                    <a:bodyPr/>
                    <a:lstStyle/>
                    <a:p>
                      <a:r>
                        <a:rPr lang="it-IT" sz="800" dirty="0" smtClean="0"/>
                        <a:t>PZ 960</a:t>
                      </a:r>
                      <a:endParaRPr lang="it-IT" sz="800" dirty="0"/>
                    </a:p>
                  </a:txBody>
                  <a:tcPr marL="91444" marR="91444" marT="45717" marB="45717"/>
                </a:tc>
                <a:tc>
                  <a:txBody>
                    <a:bodyPr/>
                    <a:lstStyle/>
                    <a:p>
                      <a:r>
                        <a:rPr lang="it-IT" sz="800" dirty="0" smtClean="0"/>
                        <a:t>GMD 802 F </a:t>
                      </a:r>
                    </a:p>
                    <a:p>
                      <a:r>
                        <a:rPr lang="it-IT" sz="800" dirty="0" smtClean="0"/>
                        <a:t>GMD</a:t>
                      </a:r>
                      <a:r>
                        <a:rPr lang="it-IT" sz="800" baseline="0" dirty="0" smtClean="0"/>
                        <a:t> 8730 </a:t>
                      </a:r>
                      <a:endParaRPr lang="it-IT" sz="800" dirty="0"/>
                    </a:p>
                  </a:txBody>
                  <a:tcPr marL="91444" marR="91444" marT="45717" marB="45717"/>
                </a:tc>
                <a:tc>
                  <a:txBody>
                    <a:bodyPr/>
                    <a:lstStyle/>
                    <a:p>
                      <a:endParaRPr lang="it-IT" sz="800"/>
                    </a:p>
                  </a:txBody>
                  <a:tcPr marL="91444" marR="91444" marT="45717" marB="45717"/>
                </a:tc>
                <a:tc>
                  <a:txBody>
                    <a:bodyPr/>
                    <a:lstStyle/>
                    <a:p>
                      <a:endParaRPr lang="it-IT" sz="800"/>
                    </a:p>
                  </a:txBody>
                  <a:tcPr marL="91444" marR="91444" marT="45717" marB="4571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800" dirty="0" smtClean="0"/>
                        <a:t>FC 313 F </a:t>
                      </a:r>
                      <a:r>
                        <a:rPr lang="it-IT" sz="800" dirty="0" err="1" smtClean="0"/>
                        <a:t>LIFTCONTROL®</a:t>
                      </a:r>
                      <a:r>
                        <a:rPr lang="it-IT" sz="800" dirty="0" smtClean="0"/>
                        <a:t> + FC 813 R </a:t>
                      </a:r>
                      <a:r>
                        <a:rPr lang="it-IT" sz="800" dirty="0" err="1" smtClean="0"/>
                        <a:t>LIFTCONTROL®</a:t>
                      </a:r>
                      <a:endParaRPr lang="it-IT" sz="800" dirty="0" smtClean="0"/>
                    </a:p>
                  </a:txBody>
                  <a:tcPr marL="91444" marR="91444" marT="45717" marB="45717"/>
                </a:tc>
              </a:tr>
            </a:tbl>
          </a:graphicData>
        </a:graphic>
      </p:graphicFrame>
      <p:pic>
        <p:nvPicPr>
          <p:cNvPr id="6" name="Image 15" descr="Optidisc.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59113" y="857250"/>
            <a:ext cx="2138362" cy="935038"/>
          </a:xfrm>
          <a:prstGeom prst="rect">
            <a:avLst/>
          </a:prstGeom>
          <a:ln>
            <a:noFill/>
          </a:ln>
          <a:effectLst>
            <a:outerShdw blurRad="292100" dist="139700" dir="2700000" algn="tl" rotWithShape="0">
              <a:srgbClr val="333333">
                <a:alpha val="65000"/>
              </a:srgbClr>
            </a:outerShdw>
          </a:effectLst>
        </p:spPr>
      </p:pic>
      <p:sp>
        <p:nvSpPr>
          <p:cNvPr id="106598" name="Titolo 1"/>
          <p:cNvSpPr>
            <a:spLocks noGrp="1"/>
          </p:cNvSpPr>
          <p:nvPr>
            <p:ph type="title"/>
          </p:nvPr>
        </p:nvSpPr>
        <p:spPr>
          <a:xfrm>
            <a:off x="395288" y="115888"/>
            <a:ext cx="8807450" cy="574675"/>
          </a:xfrm>
        </p:spPr>
        <p:txBody>
          <a:bodyPr/>
          <a:lstStyle/>
          <a:p>
            <a:r>
              <a:rPr lang="it-IT" altLang="it-IT" dirty="0" smtClean="0"/>
              <a:t>Le giuste scelte – il tipo di macchina</a:t>
            </a:r>
          </a:p>
        </p:txBody>
      </p:sp>
      <p:pic>
        <p:nvPicPr>
          <p:cNvPr id="106599" name="Picture 7" descr="090622007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9188" y="1011238"/>
            <a:ext cx="15335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12D84A11-DF94-4630-A6BD-0A3CBAAE8ED0}"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418" y="39751"/>
            <a:ext cx="2776728" cy="1450848"/>
          </a:xfrm>
          <a:prstGeom prst="rect">
            <a:avLst/>
          </a:prstGeom>
        </p:spPr>
      </p:pic>
      <p:sp>
        <p:nvSpPr>
          <p:cNvPr id="2" name="Titolo 1"/>
          <p:cNvSpPr>
            <a:spLocks noGrp="1"/>
          </p:cNvSpPr>
          <p:nvPr>
            <p:ph type="title"/>
          </p:nvPr>
        </p:nvSpPr>
        <p:spPr/>
        <p:txBody>
          <a:bodyPr/>
          <a:lstStyle/>
          <a:p>
            <a:r>
              <a:rPr lang="it-IT" dirty="0" smtClean="0"/>
              <a:t>Falciatrice a Tamburi – PZ</a:t>
            </a:r>
            <a:r>
              <a:rPr lang="it-IT" baseline="0" dirty="0" smtClean="0"/>
              <a:t> 320</a:t>
            </a:r>
            <a:endParaRPr lang="it-IT" dirty="0"/>
          </a:p>
        </p:txBody>
      </p:sp>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1368" y="1010711"/>
            <a:ext cx="6227016" cy="4154859"/>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448530"/>
            <a:ext cx="3602736" cy="2395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890755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re 1"/>
          <p:cNvSpPr>
            <a:spLocks noGrp="1"/>
          </p:cNvSpPr>
          <p:nvPr>
            <p:ph type="title"/>
          </p:nvPr>
        </p:nvSpPr>
        <p:spPr/>
        <p:txBody>
          <a:bodyPr/>
          <a:lstStyle/>
          <a:p>
            <a:r>
              <a:rPr lang="fr-FR" altLang="it-IT" dirty="0" err="1" smtClean="0"/>
              <a:t>Falciatrice</a:t>
            </a:r>
            <a:r>
              <a:rPr lang="fr-FR" altLang="it-IT" dirty="0" smtClean="0"/>
              <a:t> _ GMD 350</a:t>
            </a:r>
          </a:p>
        </p:txBody>
      </p:sp>
      <p:pic>
        <p:nvPicPr>
          <p:cNvPr id="115715" name="Picture 8" descr="4"/>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49213" y="128588"/>
            <a:ext cx="1103312"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2" descr="K:\Marketing\Phototheque\Recolte des fourrages\Faucheuses à disques\Série 100 optidisc\gmd 350\Travail\2010\_MG_052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25500"/>
            <a:ext cx="91440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3" descr="K:\Marketing\Phototheque\Recolte des fourrages\Faucheuses à disques\Série 100 optidisc\gmd 350\Statique\2010\_MG_261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 y="927100"/>
            <a:ext cx="4067175"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4" descr="K:\Marketing\Phototheque\Recolte des fourrages\Faucheuses à disques\Série 100 optidisc\gmd 350\Statique\2010\_MG_263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30725" y="3908425"/>
            <a:ext cx="434022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4294967295"/>
          </p:nvPr>
        </p:nvSpPr>
        <p:spPr/>
        <p:txBody>
          <a:bodyPr/>
          <a:lstStyle/>
          <a:p>
            <a:pPr>
              <a:defRPr/>
            </a:pPr>
            <a:fld id="{87326CA0-EA1C-4BFD-8999-1728A483E0DC}"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extLst>
      <p:ext uri="{BB962C8B-B14F-4D97-AF65-F5344CB8AC3E}">
        <p14:creationId xmlns:p14="http://schemas.microsoft.com/office/powerpoint/2010/main" val="64990779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re 1"/>
          <p:cNvSpPr>
            <a:spLocks noGrp="1"/>
          </p:cNvSpPr>
          <p:nvPr>
            <p:ph type="title"/>
          </p:nvPr>
        </p:nvSpPr>
        <p:spPr>
          <a:xfrm>
            <a:off x="2843808" y="203721"/>
            <a:ext cx="5547445" cy="560983"/>
          </a:xfrm>
        </p:spPr>
        <p:txBody>
          <a:bodyPr/>
          <a:lstStyle/>
          <a:p>
            <a:r>
              <a:rPr lang="fr-FR" altLang="it-IT" dirty="0" err="1" smtClean="0"/>
              <a:t>Falciatrice</a:t>
            </a:r>
            <a:r>
              <a:rPr lang="fr-FR" altLang="it-IT" baseline="0" dirty="0" smtClean="0"/>
              <a:t> tripla - </a:t>
            </a:r>
            <a:r>
              <a:rPr lang="fr-FR" altLang="it-IT" dirty="0" smtClean="0"/>
              <a:t>GMD 8730</a:t>
            </a:r>
          </a:p>
        </p:txBody>
      </p:sp>
      <p:pic>
        <p:nvPicPr>
          <p:cNvPr id="116739" name="Image 3" descr="_MG_031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56792"/>
            <a:ext cx="9144000" cy="475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4294967295"/>
          </p:nvPr>
        </p:nvSpPr>
        <p:spPr/>
        <p:txBody>
          <a:bodyPr/>
          <a:lstStyle/>
          <a:p>
            <a:pPr>
              <a:defRPr/>
            </a:pPr>
            <a:fld id="{87D234C4-BC0E-4727-89CC-2F9B0040BE10}"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pic>
        <p:nvPicPr>
          <p:cNvPr id="8" name="Image 3" descr="_MG_145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3563888" cy="236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Falciacondizionatrice</a:t>
            </a:r>
            <a:r>
              <a:rPr lang="it-IT" dirty="0" smtClean="0"/>
              <a:t> f</a:t>
            </a:r>
            <a:r>
              <a:rPr lang="it-IT" baseline="0" dirty="0" smtClean="0"/>
              <a:t>rontale – FC 2820 F</a:t>
            </a:r>
            <a:endParaRPr lang="it-IT" dirty="0"/>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8385" y="1628800"/>
            <a:ext cx="6300192" cy="4200128"/>
          </a:xfrm>
          <a:prstGeom prst="rect">
            <a:avLst/>
          </a:prstGeom>
        </p:spPr>
      </p:pic>
    </p:spTree>
    <p:extLst>
      <p:ext uri="{BB962C8B-B14F-4D97-AF65-F5344CB8AC3E}">
        <p14:creationId xmlns:p14="http://schemas.microsoft.com/office/powerpoint/2010/main" val="4083420734"/>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Falciacondizionatrici</a:t>
            </a:r>
            <a:r>
              <a:rPr lang="it-IT" dirty="0" smtClean="0"/>
              <a:t> trainata – FC 303</a:t>
            </a:r>
            <a:endParaRPr lang="it-IT" dirty="0"/>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6745" y="980728"/>
            <a:ext cx="6811543" cy="54428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19980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pPr>
              <a:defRPr/>
            </a:pPr>
            <a:fld id="{B5804C61-A549-4A97-A140-B0379B5D2889}"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smtClean="0"/>
              <a:t>Mkt Kuhn </a:t>
            </a:r>
            <a:endParaRPr lang="fr-FR"/>
          </a:p>
        </p:txBody>
      </p:sp>
      <p:sp>
        <p:nvSpPr>
          <p:cNvPr id="5" name="CasellaDiTesto 4"/>
          <p:cNvSpPr txBox="1"/>
          <p:nvPr/>
        </p:nvSpPr>
        <p:spPr>
          <a:xfrm>
            <a:off x="1475656" y="2564904"/>
            <a:ext cx="5400600" cy="369332"/>
          </a:xfrm>
          <a:prstGeom prst="rect">
            <a:avLst/>
          </a:prstGeom>
          <a:noFill/>
        </p:spPr>
        <p:txBody>
          <a:bodyPr wrap="square" rtlCol="0">
            <a:spAutoFit/>
          </a:bodyPr>
          <a:lstStyle/>
          <a:p>
            <a:r>
              <a:rPr lang="it-IT" dirty="0" smtClean="0"/>
              <a:t>Filmato simulazione GMD – FC tripla</a:t>
            </a:r>
            <a:endParaRPr lang="it-IT" dirty="0"/>
          </a:p>
        </p:txBody>
      </p:sp>
    </p:spTree>
    <p:extLst>
      <p:ext uri="{BB962C8B-B14F-4D97-AF65-F5344CB8AC3E}">
        <p14:creationId xmlns:p14="http://schemas.microsoft.com/office/powerpoint/2010/main" val="2171280020"/>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olo 1"/>
          <p:cNvSpPr>
            <a:spLocks noGrp="1"/>
          </p:cNvSpPr>
          <p:nvPr>
            <p:ph type="title"/>
          </p:nvPr>
        </p:nvSpPr>
        <p:spPr/>
        <p:txBody>
          <a:bodyPr/>
          <a:lstStyle/>
          <a:p>
            <a:r>
              <a:rPr lang="it-IT" altLang="it-IT" dirty="0" smtClean="0"/>
              <a:t>Approfondimento – il taglio colture da BIOMASSA</a:t>
            </a:r>
          </a:p>
        </p:txBody>
      </p:sp>
      <p:pic>
        <p:nvPicPr>
          <p:cNvPr id="13414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3225" y="1268413"/>
            <a:ext cx="4179888"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kstvak 3"/>
          <p:cNvSpPr txBox="1">
            <a:spLocks noChangeArrowheads="1"/>
          </p:cNvSpPr>
          <p:nvPr/>
        </p:nvSpPr>
        <p:spPr bwMode="auto">
          <a:xfrm>
            <a:off x="4859338" y="1401763"/>
            <a:ext cx="4059237"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American </a:t>
            </a:r>
            <a:r>
              <a:rPr lang="nl-NL" altLang="it-IT" sz="2000" i="1"/>
              <a:t>cynodon dactylon </a:t>
            </a:r>
            <a:r>
              <a:rPr lang="nl-NL" altLang="it-IT" sz="2000"/>
              <a:t>(Bermuda grass or tifton)</a:t>
            </a:r>
          </a:p>
          <a:p>
            <a:pPr eaLnBrk="1" hangingPunct="1">
              <a:spcBef>
                <a:spcPct val="0"/>
              </a:spcBef>
              <a:buFontTx/>
              <a:buChar char="•"/>
            </a:pPr>
            <a:endParaRPr lang="nl-NL" altLang="it-IT" sz="2000"/>
          </a:p>
          <a:p>
            <a:pPr eaLnBrk="1" hangingPunct="1">
              <a:spcBef>
                <a:spcPct val="0"/>
              </a:spcBef>
              <a:buFontTx/>
              <a:buChar char="•"/>
            </a:pPr>
            <a:r>
              <a:rPr lang="nl-NL" altLang="it-IT" sz="2000"/>
              <a:t> fino ad oltre 4.5m di altezza</a:t>
            </a:r>
          </a:p>
          <a:p>
            <a:pPr eaLnBrk="1" hangingPunct="1">
              <a:spcBef>
                <a:spcPct val="0"/>
              </a:spcBef>
              <a:buFontTx/>
              <a:buChar char="•"/>
            </a:pPr>
            <a:endParaRPr lang="nl-NL" altLang="it-IT" sz="2000"/>
          </a:p>
          <a:p>
            <a:pPr eaLnBrk="1" hangingPunct="1">
              <a:spcBef>
                <a:spcPct val="0"/>
              </a:spcBef>
              <a:buFontTx/>
              <a:buChar char="•"/>
            </a:pPr>
            <a:r>
              <a:rPr lang="nl-NL" altLang="it-IT" sz="2000"/>
              <a:t> Velocità di crescita : 15 cm/giorno</a:t>
            </a:r>
          </a:p>
          <a:p>
            <a:pPr eaLnBrk="1" hangingPunct="1">
              <a:spcBef>
                <a:spcPct val="0"/>
              </a:spcBef>
              <a:buFontTx/>
              <a:buChar char="•"/>
            </a:pPr>
            <a:endParaRPr lang="nl-NL" altLang="it-IT" sz="2000"/>
          </a:p>
          <a:p>
            <a:pPr eaLnBrk="1" hangingPunct="1">
              <a:spcBef>
                <a:spcPct val="0"/>
              </a:spcBef>
              <a:buFontTx/>
              <a:buChar char="•"/>
            </a:pPr>
            <a:r>
              <a:rPr lang="nl-NL" altLang="it-IT" sz="2000"/>
              <a:t> La più grande specie foraggera al mondo (Guiness book of records)</a:t>
            </a:r>
          </a:p>
        </p:txBody>
      </p:sp>
      <p:sp>
        <p:nvSpPr>
          <p:cNvPr id="2" name="Segnaposto data 1"/>
          <p:cNvSpPr>
            <a:spLocks noGrp="1"/>
          </p:cNvSpPr>
          <p:nvPr>
            <p:ph type="dt" sz="quarter" idx="4294967295"/>
          </p:nvPr>
        </p:nvSpPr>
        <p:spPr/>
        <p:txBody>
          <a:bodyPr/>
          <a:lstStyle/>
          <a:p>
            <a:pPr>
              <a:defRPr/>
            </a:pPr>
            <a:fld id="{F6C0D54F-A4CD-4254-96CF-414F577E0427}"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Documents and Settings\knlalv\My Documents\Markets\BRAZIL\PICTURES\CM 338 elephant grass (miscanthus), 2 cuts = 40t dm per year, Minas Gerais 2 (1).jpg"/>
          <p:cNvPicPr>
            <a:picLocks noChangeAspect="1" noChangeArrowheads="1"/>
          </p:cNvPicPr>
          <p:nvPr/>
        </p:nvPicPr>
        <p:blipFill>
          <a:blip r:embed="rId2" cstate="screen">
            <a:extLst>
              <a:ext uri="{28A0092B-C50C-407E-A947-70E740481C1C}">
                <a14:useLocalDpi xmlns:a14="http://schemas.microsoft.com/office/drawing/2010/main"/>
              </a:ext>
            </a:extLst>
          </a:blip>
          <a:srcRect l="-61"/>
          <a:stretch>
            <a:fillRect/>
          </a:stretch>
        </p:blipFill>
        <p:spPr bwMode="auto">
          <a:xfrm>
            <a:off x="0" y="1009650"/>
            <a:ext cx="62230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kstvak 3"/>
          <p:cNvSpPr txBox="1">
            <a:spLocks noChangeArrowheads="1"/>
          </p:cNvSpPr>
          <p:nvPr/>
        </p:nvSpPr>
        <p:spPr bwMode="auto">
          <a:xfrm>
            <a:off x="0" y="5729288"/>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Brazilian </a:t>
            </a:r>
            <a:r>
              <a:rPr lang="nl-NL" altLang="it-IT" sz="2000" i="1"/>
              <a:t>miscanthus</a:t>
            </a:r>
            <a:r>
              <a:rPr lang="nl-NL" altLang="it-IT" sz="2000"/>
              <a:t> (elephant grass o </a:t>
            </a:r>
            <a:r>
              <a:rPr lang="nl-NL" altLang="it-IT" sz="2000" i="1"/>
              <a:t>camerun</a:t>
            </a:r>
            <a:r>
              <a:rPr lang="nl-NL" altLang="it-IT" sz="2000"/>
              <a:t>)</a:t>
            </a:r>
          </a:p>
          <a:p>
            <a:pPr eaLnBrk="1" hangingPunct="1">
              <a:spcBef>
                <a:spcPct val="0"/>
              </a:spcBef>
              <a:buFontTx/>
              <a:buChar char="•"/>
            </a:pPr>
            <a:endParaRPr lang="nl-NL" altLang="it-IT" sz="2000"/>
          </a:p>
          <a:p>
            <a:pPr eaLnBrk="1" hangingPunct="1">
              <a:spcBef>
                <a:spcPct val="0"/>
              </a:spcBef>
              <a:buFontTx/>
              <a:buChar char="•"/>
            </a:pPr>
            <a:r>
              <a:rPr lang="nl-NL" altLang="it-IT" sz="2000"/>
              <a:t> 2 tagli per anno in area tropicale, Minas Gerais (Brasile)</a:t>
            </a:r>
          </a:p>
          <a:p>
            <a:pPr eaLnBrk="1" hangingPunct="1">
              <a:spcBef>
                <a:spcPct val="0"/>
              </a:spcBef>
              <a:buFontTx/>
              <a:buNone/>
            </a:pPr>
            <a:endParaRPr lang="nl-NL" altLang="it-IT" sz="2000"/>
          </a:p>
        </p:txBody>
      </p:sp>
      <p:pic>
        <p:nvPicPr>
          <p:cNvPr id="135172" name="Immagine 4" descr="KUHN.gi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5650" y="3848100"/>
            <a:ext cx="43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itolo 1"/>
          <p:cNvSpPr>
            <a:spLocks noGrp="1"/>
          </p:cNvSpPr>
          <p:nvPr>
            <p:ph type="title"/>
          </p:nvPr>
        </p:nvSpPr>
        <p:spPr/>
        <p:txBody>
          <a:bodyPr/>
          <a:lstStyle/>
          <a:p>
            <a:r>
              <a:rPr lang="it-IT" altLang="it-IT" dirty="0" smtClean="0"/>
              <a:t>Approfondimento – il taglio colture da BIOMASSA</a:t>
            </a:r>
          </a:p>
        </p:txBody>
      </p:sp>
      <p:sp>
        <p:nvSpPr>
          <p:cNvPr id="3" name="Segnaposto data 2"/>
          <p:cNvSpPr>
            <a:spLocks noGrp="1"/>
          </p:cNvSpPr>
          <p:nvPr>
            <p:ph type="dt" sz="quarter" idx="10"/>
          </p:nvPr>
        </p:nvSpPr>
        <p:spPr/>
        <p:txBody>
          <a:bodyPr/>
          <a:lstStyle/>
          <a:p>
            <a:pPr>
              <a:defRPr/>
            </a:pPr>
            <a:fld id="{AE9D96B2-D068-4E89-920B-E569FBA1AB5F}"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8" name="Picture 9" descr="MDS 82 TRAV N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2638" y="657225"/>
            <a:ext cx="4510087"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10" descr="IMG_937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0263" y="4046538"/>
            <a:ext cx="450373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638" y="693738"/>
            <a:ext cx="4645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60421" name="Groupe 11"/>
          <p:cNvGrpSpPr>
            <a:grpSpLocks/>
          </p:cNvGrpSpPr>
          <p:nvPr/>
        </p:nvGrpSpPr>
        <p:grpSpPr bwMode="auto">
          <a:xfrm>
            <a:off x="20638" y="3819525"/>
            <a:ext cx="4686300" cy="2824163"/>
            <a:chOff x="-2" y="4033381"/>
            <a:chExt cx="4687080" cy="2824619"/>
          </a:xfrm>
        </p:grpSpPr>
        <p:pic>
          <p:nvPicPr>
            <p:cNvPr id="60424" name="Image 7" descr="Sègle N05.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 y="4033381"/>
              <a:ext cx="4687080" cy="282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Image 8" descr="3.gi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3853" y="4124716"/>
              <a:ext cx="29337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Image 9" descr="7.gi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3495" y="4407726"/>
              <a:ext cx="733746" cy="37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ZoneTexte 10"/>
            <p:cNvSpPr txBox="1">
              <a:spLocks noChangeArrowheads="1"/>
            </p:cNvSpPr>
            <p:nvPr/>
          </p:nvSpPr>
          <p:spPr bwMode="auto">
            <a:xfrm>
              <a:off x="336361" y="5802826"/>
              <a:ext cx="28886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9"/>
                </a:buBlip>
                <a:defRPr>
                  <a:solidFill>
                    <a:schemeClr val="tx1"/>
                  </a:solidFill>
                  <a:latin typeface="Arial" panose="020B0604020202020204" pitchFamily="34" charset="0"/>
                </a:defRPr>
              </a:lvl1pPr>
              <a:lvl2pPr marL="742950" indent="-285750">
                <a:spcBef>
                  <a:spcPct val="20000"/>
                </a:spcBef>
                <a:buBlip>
                  <a:blip r:embed="rId10"/>
                </a:buBlip>
                <a:defRPr>
                  <a:solidFill>
                    <a:schemeClr val="tx1"/>
                  </a:solidFill>
                  <a:latin typeface="Arial" panose="020B0604020202020204" pitchFamily="34" charset="0"/>
                </a:defRPr>
              </a:lvl2pPr>
              <a:lvl3pPr marL="1143000" indent="-228600">
                <a:spcBef>
                  <a:spcPct val="20000"/>
                </a:spcBef>
                <a:buBlip>
                  <a:blip r:embed="rId11"/>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700" b="1">
                  <a:solidFill>
                    <a:srgbClr val="FF5B5B"/>
                  </a:solidFill>
                </a:rPr>
                <a:t>kg</a:t>
              </a:r>
            </a:p>
          </p:txBody>
        </p:sp>
      </p:grpSp>
      <p:sp>
        <p:nvSpPr>
          <p:cNvPr id="60422" name="Rectangle 10"/>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9"/>
              </a:buBlip>
              <a:defRPr>
                <a:solidFill>
                  <a:schemeClr val="tx1"/>
                </a:solidFill>
                <a:latin typeface="Arial" panose="020B0604020202020204" pitchFamily="34" charset="0"/>
              </a:defRPr>
            </a:lvl1pPr>
            <a:lvl2pPr marL="742950" indent="-285750">
              <a:spcBef>
                <a:spcPct val="20000"/>
              </a:spcBef>
              <a:buBlip>
                <a:blip r:embed="rId10"/>
              </a:buBlip>
              <a:defRPr>
                <a:solidFill>
                  <a:schemeClr val="tx1"/>
                </a:solidFill>
                <a:latin typeface="Arial" panose="020B0604020202020204" pitchFamily="34" charset="0"/>
              </a:defRPr>
            </a:lvl2pPr>
            <a:lvl3pPr marL="1143000" indent="-228600">
              <a:spcBef>
                <a:spcPct val="20000"/>
              </a:spcBef>
              <a:buBlip>
                <a:blip r:embed="rId11"/>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Concimazione</a:t>
            </a:r>
          </a:p>
        </p:txBody>
      </p:sp>
      <p:pic>
        <p:nvPicPr>
          <p:cNvPr id="60423" name="Image 21" descr="_MG_0150.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2406650" y="2087563"/>
            <a:ext cx="43688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2493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olo 1"/>
          <p:cNvSpPr>
            <a:spLocks noGrp="1"/>
          </p:cNvSpPr>
          <p:nvPr>
            <p:ph type="title"/>
          </p:nvPr>
        </p:nvSpPr>
        <p:spPr/>
        <p:txBody>
          <a:bodyPr/>
          <a:lstStyle/>
          <a:p>
            <a:r>
              <a:rPr lang="it-IT" altLang="it-IT" dirty="0" smtClean="0"/>
              <a:t>Approfondimento – il taglio colture da BIOMASSA</a:t>
            </a:r>
          </a:p>
        </p:txBody>
      </p:sp>
      <p:pic>
        <p:nvPicPr>
          <p:cNvPr id="136195" name="Picture 2" descr="C:\Documents and Settings\knlalv\My Documents\KUHN\PRODUCT\DRUM MOWERS\PZ 280 voederwikke June 2010.jpg"/>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1700213" y="1084263"/>
            <a:ext cx="6188075" cy="4641850"/>
          </a:xfrm>
        </p:spPr>
      </p:pic>
      <p:sp>
        <p:nvSpPr>
          <p:cNvPr id="136196" name="Tekstvak 6"/>
          <p:cNvSpPr txBox="1">
            <a:spLocks noChangeArrowheads="1"/>
          </p:cNvSpPr>
          <p:nvPr/>
        </p:nvSpPr>
        <p:spPr bwMode="auto">
          <a:xfrm>
            <a:off x="638175" y="5876925"/>
            <a:ext cx="8312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i="1"/>
              <a:t> Vicia sativa </a:t>
            </a:r>
          </a:p>
          <a:p>
            <a:pPr eaLnBrk="1" hangingPunct="1">
              <a:spcBef>
                <a:spcPct val="0"/>
              </a:spcBef>
              <a:buFontTx/>
              <a:buNone/>
            </a:pPr>
            <a:endParaRPr lang="nl-NL" altLang="it-IT" sz="2000"/>
          </a:p>
        </p:txBody>
      </p:sp>
      <p:sp>
        <p:nvSpPr>
          <p:cNvPr id="3" name="Segnaposto data 2"/>
          <p:cNvSpPr>
            <a:spLocks noGrp="1"/>
          </p:cNvSpPr>
          <p:nvPr>
            <p:ph type="dt" sz="quarter" idx="10"/>
          </p:nvPr>
        </p:nvSpPr>
        <p:spPr/>
        <p:txBody>
          <a:bodyPr/>
          <a:lstStyle/>
          <a:p>
            <a:pPr>
              <a:defRPr/>
            </a:pPr>
            <a:fld id="{DA9FFEC5-69C0-4B6B-894F-B1B41D49F062}"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kstvak 5"/>
          <p:cNvSpPr txBox="1">
            <a:spLocks noChangeArrowheads="1"/>
          </p:cNvSpPr>
          <p:nvPr/>
        </p:nvSpPr>
        <p:spPr bwMode="auto">
          <a:xfrm>
            <a:off x="323850" y="4918075"/>
            <a:ext cx="83121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Estate 2010: una richiesta di aiuto. </a:t>
            </a:r>
          </a:p>
          <a:p>
            <a:pPr eaLnBrk="1" hangingPunct="1">
              <a:spcBef>
                <a:spcPct val="0"/>
              </a:spcBef>
              <a:buFontTx/>
              <a:buNone/>
            </a:pPr>
            <a:r>
              <a:rPr lang="nl-NL" altLang="it-IT" sz="2000"/>
              <a:t>Vicia Sativa che nessuna falciatrice riusciva a tagliare (anche con l’utilizzo di una falciatrice a disco trainata ….)</a:t>
            </a:r>
          </a:p>
          <a:p>
            <a:pPr eaLnBrk="1" hangingPunct="1">
              <a:spcBef>
                <a:spcPct val="0"/>
              </a:spcBef>
              <a:buFontTx/>
              <a:buChar char="•"/>
            </a:pPr>
            <a:endParaRPr lang="nl-NL" altLang="it-IT" sz="2000"/>
          </a:p>
          <a:p>
            <a:pPr eaLnBrk="1" hangingPunct="1">
              <a:spcBef>
                <a:spcPct val="0"/>
              </a:spcBef>
              <a:buFontTx/>
              <a:buChar char="•"/>
            </a:pPr>
            <a:r>
              <a:rPr lang="nl-NL" altLang="it-IT" sz="2000"/>
              <a:t> 180 hp Fendt, 2 tagli con (PZ 280 &amp; PZ 280 F)</a:t>
            </a:r>
          </a:p>
          <a:p>
            <a:pPr eaLnBrk="1" hangingPunct="1">
              <a:spcBef>
                <a:spcPct val="0"/>
              </a:spcBef>
              <a:buFontTx/>
              <a:buNone/>
            </a:pPr>
            <a:endParaRPr lang="nl-NL" altLang="it-IT" sz="2000"/>
          </a:p>
        </p:txBody>
      </p:sp>
      <p:pic>
        <p:nvPicPr>
          <p:cNvPr id="137219" name="Picture 4" descr="C:\Users\kitpc\Desktop\Marketing - Products Presentation rev20110204\080 Fienagione - FORMAZIONE 2011\How to cut heavy crops [by Peter Bekkers KGL]\naamloos (73 van 103) gecomprimeerd.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9250" y="1125538"/>
            <a:ext cx="54641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itolo 1"/>
          <p:cNvSpPr>
            <a:spLocks noGrp="1"/>
          </p:cNvSpPr>
          <p:nvPr>
            <p:ph type="title"/>
          </p:nvPr>
        </p:nvSpPr>
        <p:spPr/>
        <p:txBody>
          <a:bodyPr/>
          <a:lstStyle/>
          <a:p>
            <a:r>
              <a:rPr lang="it-IT" altLang="it-IT" dirty="0" smtClean="0"/>
              <a:t>Approfondimento – il taglio colture da BIOMASSA</a:t>
            </a:r>
          </a:p>
        </p:txBody>
      </p:sp>
      <p:sp>
        <p:nvSpPr>
          <p:cNvPr id="3" name="Segnaposto data 2"/>
          <p:cNvSpPr>
            <a:spLocks noGrp="1"/>
          </p:cNvSpPr>
          <p:nvPr>
            <p:ph type="dt" sz="quarter" idx="10"/>
          </p:nvPr>
        </p:nvSpPr>
        <p:spPr/>
        <p:txBody>
          <a:bodyPr/>
          <a:lstStyle/>
          <a:p>
            <a:pPr>
              <a:defRPr/>
            </a:pPr>
            <a:fld id="{D64157DA-F90C-4A03-B7DA-060CFAA68B65}"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olo 1"/>
          <p:cNvSpPr>
            <a:spLocks noGrp="1"/>
          </p:cNvSpPr>
          <p:nvPr>
            <p:ph type="title"/>
          </p:nvPr>
        </p:nvSpPr>
        <p:spPr/>
        <p:txBody>
          <a:bodyPr/>
          <a:lstStyle/>
          <a:p>
            <a:r>
              <a:rPr lang="it-IT" altLang="it-IT" dirty="0" smtClean="0"/>
              <a:t>Approfondimento – il taglio colture da BIOMASSA</a:t>
            </a:r>
          </a:p>
        </p:txBody>
      </p:sp>
      <p:pic>
        <p:nvPicPr>
          <p:cNvPr id="138243" name="Tijdelijke aanduiding voor inhoud 3" descr="PZ 280 in voederwikke (Fella roller moco failed) June 2010.jpg"/>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1716088" y="1052513"/>
            <a:ext cx="6172200" cy="4286250"/>
          </a:xfrm>
        </p:spPr>
      </p:pic>
      <p:sp>
        <p:nvSpPr>
          <p:cNvPr id="138244" name="Tekstvak 4"/>
          <p:cNvSpPr txBox="1">
            <a:spLocks noChangeArrowheads="1"/>
          </p:cNvSpPr>
          <p:nvPr/>
        </p:nvSpPr>
        <p:spPr bwMode="auto">
          <a:xfrm>
            <a:off x="468313" y="5534025"/>
            <a:ext cx="8312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La soluzione : PZ 280 e PZ 320</a:t>
            </a:r>
          </a:p>
          <a:p>
            <a:pPr eaLnBrk="1" hangingPunct="1">
              <a:spcBef>
                <a:spcPct val="0"/>
              </a:spcBef>
              <a:buFontTx/>
              <a:buChar char="•"/>
            </a:pPr>
            <a:endParaRPr lang="nl-NL" altLang="it-IT" sz="2000"/>
          </a:p>
        </p:txBody>
      </p:sp>
      <p:sp>
        <p:nvSpPr>
          <p:cNvPr id="3" name="Segnaposto data 2"/>
          <p:cNvSpPr>
            <a:spLocks noGrp="1"/>
          </p:cNvSpPr>
          <p:nvPr>
            <p:ph type="dt" sz="quarter" idx="10"/>
          </p:nvPr>
        </p:nvSpPr>
        <p:spPr/>
        <p:txBody>
          <a:bodyPr/>
          <a:lstStyle/>
          <a:p>
            <a:pPr>
              <a:defRPr/>
            </a:pPr>
            <a:fld id="{8DAD6136-E88C-4524-BBF3-50D53809D4A5}"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7" descr="090622007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2238" y="981075"/>
            <a:ext cx="617537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kstvak 3"/>
          <p:cNvSpPr txBox="1">
            <a:spLocks noChangeArrowheads="1"/>
          </p:cNvSpPr>
          <p:nvPr/>
        </p:nvSpPr>
        <p:spPr bwMode="auto">
          <a:xfrm>
            <a:off x="323850" y="5445125"/>
            <a:ext cx="8312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Con la barra a Tamburo la coltura confluisce verso il centro: essenziale nei lavori in pendio</a:t>
            </a:r>
          </a:p>
          <a:p>
            <a:pPr eaLnBrk="1" hangingPunct="1">
              <a:spcBef>
                <a:spcPct val="0"/>
              </a:spcBef>
              <a:buFontTx/>
              <a:buNone/>
            </a:pPr>
            <a:endParaRPr lang="nl-NL" altLang="it-IT" sz="2000"/>
          </a:p>
        </p:txBody>
      </p:sp>
      <p:sp>
        <p:nvSpPr>
          <p:cNvPr id="139268" name="Titolo 1"/>
          <p:cNvSpPr>
            <a:spLocks noGrp="1"/>
          </p:cNvSpPr>
          <p:nvPr>
            <p:ph type="title"/>
          </p:nvPr>
        </p:nvSpPr>
        <p:spPr/>
        <p:txBody>
          <a:bodyPr/>
          <a:lstStyle/>
          <a:p>
            <a:r>
              <a:rPr lang="it-IT" altLang="it-IT" dirty="0" smtClean="0"/>
              <a:t>Approfondimento – il taglio colture da BIOMASSA</a:t>
            </a:r>
          </a:p>
        </p:txBody>
      </p:sp>
      <p:sp>
        <p:nvSpPr>
          <p:cNvPr id="3" name="Segnaposto data 2"/>
          <p:cNvSpPr>
            <a:spLocks noGrp="1"/>
          </p:cNvSpPr>
          <p:nvPr>
            <p:ph type="dt" sz="quarter" idx="10"/>
          </p:nvPr>
        </p:nvSpPr>
        <p:spPr/>
        <p:txBody>
          <a:bodyPr/>
          <a:lstStyle/>
          <a:p>
            <a:pPr>
              <a:defRPr/>
            </a:pPr>
            <a:fld id="{9E268509-60DE-4C16-8ED3-558E24009D3D}"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olo 1"/>
          <p:cNvSpPr>
            <a:spLocks noGrp="1"/>
          </p:cNvSpPr>
          <p:nvPr>
            <p:ph type="title"/>
          </p:nvPr>
        </p:nvSpPr>
        <p:spPr/>
        <p:txBody>
          <a:bodyPr/>
          <a:lstStyle/>
          <a:p>
            <a:r>
              <a:rPr lang="it-IT" altLang="it-IT" dirty="0" smtClean="0"/>
              <a:t>Approfondimento – il taglio colture da BIOMASSA</a:t>
            </a:r>
          </a:p>
        </p:txBody>
      </p:sp>
      <p:pic>
        <p:nvPicPr>
          <p:cNvPr id="140291" name="Tijdelijke aanduiding voor inhoud 3" descr="Big and small cuts it all.jpg"/>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0" y="911225"/>
            <a:ext cx="3906838" cy="5864225"/>
          </a:xfrm>
        </p:spPr>
      </p:pic>
      <p:sp>
        <p:nvSpPr>
          <p:cNvPr id="140292" name="Tekstvak 2"/>
          <p:cNvSpPr txBox="1">
            <a:spLocks noChangeArrowheads="1"/>
          </p:cNvSpPr>
          <p:nvPr/>
        </p:nvSpPr>
        <p:spPr bwMode="auto">
          <a:xfrm>
            <a:off x="4583113" y="1401763"/>
            <a:ext cx="43354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La separazione del flusso della coltura tagliata</a:t>
            </a:r>
          </a:p>
          <a:p>
            <a:pPr eaLnBrk="1" hangingPunct="1">
              <a:spcBef>
                <a:spcPct val="0"/>
              </a:spcBef>
              <a:buFontTx/>
              <a:buChar char="•"/>
            </a:pPr>
            <a:endParaRPr lang="nl-NL" altLang="it-IT" sz="2000"/>
          </a:p>
          <a:p>
            <a:pPr eaLnBrk="1" hangingPunct="1">
              <a:spcBef>
                <a:spcPct val="0"/>
              </a:spcBef>
              <a:buFontTx/>
              <a:buChar char="•"/>
            </a:pPr>
            <a:r>
              <a:rPr lang="nl-NL" altLang="it-IT" sz="2000"/>
              <a:t> ‘Big and small cuts it ALL’</a:t>
            </a:r>
          </a:p>
          <a:p>
            <a:pPr eaLnBrk="1" hangingPunct="1">
              <a:spcBef>
                <a:spcPct val="0"/>
              </a:spcBef>
              <a:buFontTx/>
              <a:buChar char="•"/>
            </a:pPr>
            <a:endParaRPr lang="nl-NL" altLang="it-IT" sz="2000"/>
          </a:p>
          <a:p>
            <a:pPr eaLnBrk="1" hangingPunct="1">
              <a:spcBef>
                <a:spcPct val="0"/>
              </a:spcBef>
              <a:buFontTx/>
              <a:buChar char="•"/>
            </a:pPr>
            <a:r>
              <a:rPr lang="nl-NL" altLang="it-IT" sz="2000"/>
              <a:t> Anche per colture da bioenergia come Sudax </a:t>
            </a:r>
            <a:r>
              <a:rPr lang="nl-NL" altLang="it-IT" sz="1400" i="1"/>
              <a:t>(coltura ibrida graminacea e sorgo)</a:t>
            </a:r>
            <a:r>
              <a:rPr lang="nl-NL" altLang="it-IT" sz="2000"/>
              <a:t>, Sudan grass, sorgo, vicia sativa, etc ….</a:t>
            </a:r>
          </a:p>
        </p:txBody>
      </p:sp>
      <p:sp>
        <p:nvSpPr>
          <p:cNvPr id="3" name="Segnaposto data 2"/>
          <p:cNvSpPr>
            <a:spLocks noGrp="1"/>
          </p:cNvSpPr>
          <p:nvPr>
            <p:ph type="dt" sz="quarter" idx="10"/>
          </p:nvPr>
        </p:nvSpPr>
        <p:spPr/>
        <p:txBody>
          <a:bodyPr/>
          <a:lstStyle/>
          <a:p>
            <a:pPr>
              <a:defRPr/>
            </a:pPr>
            <a:fld id="{60C5A3DD-9AFF-40F1-8CA6-9CE9A9AC1F13}"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olo 1"/>
          <p:cNvSpPr>
            <a:spLocks noGrp="1"/>
          </p:cNvSpPr>
          <p:nvPr>
            <p:ph type="title"/>
          </p:nvPr>
        </p:nvSpPr>
        <p:spPr/>
        <p:txBody>
          <a:bodyPr/>
          <a:lstStyle/>
          <a:p>
            <a:r>
              <a:rPr lang="it-IT" altLang="it-IT" dirty="0" smtClean="0"/>
              <a:t>Approfondimento – il taglio colture da BIOMASSA</a:t>
            </a:r>
          </a:p>
        </p:txBody>
      </p:sp>
      <p:pic>
        <p:nvPicPr>
          <p:cNvPr id="141315" name="Tijdelijke aanduiding voor inhoud 3" descr="PZ 280 and 320 Drum &amp; Saucer Configuration.jpg"/>
          <p:cNvPicPr>
            <a:picLocks noGrp="1" noChangeAspect="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738188" y="908050"/>
            <a:ext cx="3844925" cy="5764213"/>
          </a:xfrm>
        </p:spPr>
      </p:pic>
      <p:sp>
        <p:nvSpPr>
          <p:cNvPr id="141316" name="Tekstvak 4"/>
          <p:cNvSpPr txBox="1">
            <a:spLocks noChangeArrowheads="1"/>
          </p:cNvSpPr>
          <p:nvPr/>
        </p:nvSpPr>
        <p:spPr bwMode="auto">
          <a:xfrm>
            <a:off x="4859338" y="1401763"/>
            <a:ext cx="40592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‘Big and small cuts it ALL’</a:t>
            </a:r>
          </a:p>
          <a:p>
            <a:pPr eaLnBrk="1" hangingPunct="1">
              <a:spcBef>
                <a:spcPct val="0"/>
              </a:spcBef>
              <a:buFontTx/>
              <a:buChar char="•"/>
            </a:pPr>
            <a:endParaRPr lang="nl-NL" altLang="it-IT" sz="2000"/>
          </a:p>
          <a:p>
            <a:pPr eaLnBrk="1" hangingPunct="1">
              <a:spcBef>
                <a:spcPct val="0"/>
              </a:spcBef>
              <a:buFontTx/>
              <a:buChar char="•"/>
            </a:pPr>
            <a:r>
              <a:rPr lang="nl-NL" altLang="it-IT" sz="2000"/>
              <a:t> PZ 280 &amp; PZ 320</a:t>
            </a:r>
          </a:p>
        </p:txBody>
      </p:sp>
      <p:sp>
        <p:nvSpPr>
          <p:cNvPr id="3" name="Segnaposto data 2"/>
          <p:cNvSpPr>
            <a:spLocks noGrp="1"/>
          </p:cNvSpPr>
          <p:nvPr>
            <p:ph type="dt" sz="quarter" idx="10"/>
          </p:nvPr>
        </p:nvSpPr>
        <p:spPr/>
        <p:txBody>
          <a:bodyPr/>
          <a:lstStyle/>
          <a:p>
            <a:pPr>
              <a:defRPr/>
            </a:pPr>
            <a:fld id="{C48C6FDE-7405-4F88-A1CE-1F9CD1A04337}"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kstvak 16"/>
          <p:cNvSpPr txBox="1">
            <a:spLocks noChangeArrowheads="1"/>
          </p:cNvSpPr>
          <p:nvPr/>
        </p:nvSpPr>
        <p:spPr bwMode="auto">
          <a:xfrm>
            <a:off x="0" y="4714875"/>
            <a:ext cx="23034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Normale striscie di trasporto</a:t>
            </a:r>
          </a:p>
          <a:p>
            <a:pPr eaLnBrk="1" hangingPunct="1">
              <a:spcBef>
                <a:spcPct val="0"/>
              </a:spcBef>
              <a:buFontTx/>
              <a:buNone/>
            </a:pPr>
            <a:r>
              <a:rPr lang="nl-NL" altLang="it-IT" sz="2000"/>
              <a:t>(the top pair is supplied loose)</a:t>
            </a:r>
          </a:p>
        </p:txBody>
      </p:sp>
      <p:sp>
        <p:nvSpPr>
          <p:cNvPr id="142339" name="Tekstvak 18"/>
          <p:cNvSpPr txBox="1">
            <a:spLocks noChangeArrowheads="1"/>
          </p:cNvSpPr>
          <p:nvPr/>
        </p:nvSpPr>
        <p:spPr bwMode="auto">
          <a:xfrm>
            <a:off x="2354263" y="4702175"/>
            <a:ext cx="2206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Stricia unica per trasporto in condizioni di coltura a terra e “ingarbugliata” come </a:t>
            </a:r>
            <a:r>
              <a:rPr lang="nl-NL" altLang="it-IT" sz="2000" i="1"/>
              <a:t>vicia sativa</a:t>
            </a:r>
          </a:p>
        </p:txBody>
      </p:sp>
      <p:sp>
        <p:nvSpPr>
          <p:cNvPr id="142340" name="Tekstvak 19"/>
          <p:cNvSpPr txBox="1">
            <a:spLocks noChangeArrowheads="1"/>
          </p:cNvSpPr>
          <p:nvPr/>
        </p:nvSpPr>
        <p:spPr bwMode="auto">
          <a:xfrm>
            <a:off x="4595813" y="4738688"/>
            <a:ext cx="2208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Anello a prova di polveri</a:t>
            </a:r>
          </a:p>
        </p:txBody>
      </p:sp>
      <p:sp>
        <p:nvSpPr>
          <p:cNvPr id="142341" name="Tekstvak 20"/>
          <p:cNvSpPr txBox="1">
            <a:spLocks noChangeArrowheads="1"/>
          </p:cNvSpPr>
          <p:nvPr/>
        </p:nvSpPr>
        <p:spPr bwMode="auto">
          <a:xfrm>
            <a:off x="6899275" y="4749800"/>
            <a:ext cx="20780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ben 6 bariere per la polvere (</a:t>
            </a:r>
            <a:r>
              <a:rPr lang="nl-NL" altLang="it-IT" sz="2000" i="1"/>
              <a:t>brachiaria decumbens</a:t>
            </a:r>
            <a:r>
              <a:rPr lang="nl-NL" altLang="it-IT" sz="2000"/>
              <a:t>)</a:t>
            </a:r>
          </a:p>
        </p:txBody>
      </p:sp>
      <p:sp>
        <p:nvSpPr>
          <p:cNvPr id="142342" name="Titolo 3"/>
          <p:cNvSpPr>
            <a:spLocks noGrp="1"/>
          </p:cNvSpPr>
          <p:nvPr>
            <p:ph type="title"/>
          </p:nvPr>
        </p:nvSpPr>
        <p:spPr/>
        <p:txBody>
          <a:bodyPr/>
          <a:lstStyle/>
          <a:p>
            <a:r>
              <a:rPr lang="it-IT" altLang="it-IT" dirty="0" smtClean="0"/>
              <a:t>Approfondimento – il taglio colture da BIOMASSA</a:t>
            </a:r>
          </a:p>
        </p:txBody>
      </p:sp>
      <p:pic>
        <p:nvPicPr>
          <p:cNvPr id="142343" name="Tijdelijke aanduiding voor inhoud 10" descr="PZ 280 &amp; 320 Standard Transporting Strips.jpg"/>
          <p:cNvPicPr>
            <a:picLocks noGrp="1" noChangeAspect="1"/>
          </p:cNvPicPr>
          <p:nvPr>
            <p:ph sz="half" idx="4294967295"/>
          </p:nvPr>
        </p:nvPicPr>
        <p:blipFill>
          <a:blip r:embed="rId5" cstate="email">
            <a:extLst>
              <a:ext uri="{28A0092B-C50C-407E-A947-70E740481C1C}">
                <a14:useLocalDpi xmlns:a14="http://schemas.microsoft.com/office/drawing/2010/main"/>
              </a:ext>
            </a:extLst>
          </a:blip>
          <a:srcRect/>
          <a:stretch>
            <a:fillRect/>
          </a:stretch>
        </p:blipFill>
        <p:spPr>
          <a:xfrm>
            <a:off x="0" y="879475"/>
            <a:ext cx="2217738" cy="3324225"/>
          </a:xfrm>
        </p:spPr>
      </p:pic>
      <p:pic>
        <p:nvPicPr>
          <p:cNvPr id="142344" name="Tijdelijke aanduiding voor inhoud 12" descr="PZ 280 &amp; 320 Transporting Strip For Tall Entangled Crops.jpg"/>
          <p:cNvPicPr>
            <a:picLocks noGrp="1" noChangeAspect="1"/>
          </p:cNvPicPr>
          <p:nvPr>
            <p:ph sz="quarter" idx="4294967295"/>
          </p:nvPr>
        </p:nvPicPr>
        <p:blipFill>
          <a:blip r:embed="rId6" cstate="email">
            <a:extLst>
              <a:ext uri="{28A0092B-C50C-407E-A947-70E740481C1C}">
                <a14:useLocalDpi xmlns:a14="http://schemas.microsoft.com/office/drawing/2010/main"/>
              </a:ext>
            </a:extLst>
          </a:blip>
          <a:srcRect/>
          <a:stretch>
            <a:fillRect/>
          </a:stretch>
        </p:blipFill>
        <p:spPr>
          <a:xfrm>
            <a:off x="2270125" y="900113"/>
            <a:ext cx="2220913" cy="3328987"/>
          </a:xfrm>
        </p:spPr>
      </p:pic>
      <p:pic>
        <p:nvPicPr>
          <p:cNvPr id="142345" name="Picture 2" descr="C:\Documents and Settings\knlalv\My Documents\KUHN\PRODUCT\DRUM MOWERS\PZ 280 &amp; 320 Dust-proof Sealing.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06925" y="890588"/>
            <a:ext cx="22098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3" descr="C:\Documents and Settings\knlalv\My Documents\KUHN\PRODUCT\DRUM MOWERS\PZ 280 &amp; 320 6 Dust Barrier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69113" y="881063"/>
            <a:ext cx="221615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data 4"/>
          <p:cNvSpPr>
            <a:spLocks noGrp="1"/>
          </p:cNvSpPr>
          <p:nvPr>
            <p:ph type="dt" sz="quarter" idx="10"/>
          </p:nvPr>
        </p:nvSpPr>
        <p:spPr/>
        <p:txBody>
          <a:bodyPr/>
          <a:lstStyle/>
          <a:p>
            <a:pPr>
              <a:defRPr/>
            </a:pPr>
            <a:fld id="{44DA1308-73E5-4B77-A8F9-72D94C73E633}" type="datetime1">
              <a:rPr lang="it-IT" smtClean="0"/>
              <a:t>29/04/14</a:t>
            </a:fld>
            <a:endParaRPr lang="fr-FR" dirty="0"/>
          </a:p>
        </p:txBody>
      </p:sp>
      <p:sp>
        <p:nvSpPr>
          <p:cNvPr id="6" name="Segnaposto piè di pagina 5"/>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C:\Documents and Settings\knlalv\My Documents\Markets\BRAZIL\PICTURES\Cane 200 tons per hectare in Ribeirão Preto (SP).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550" y="873125"/>
            <a:ext cx="4454525"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kstvak 3"/>
          <p:cNvSpPr txBox="1">
            <a:spLocks noChangeArrowheads="1"/>
          </p:cNvSpPr>
          <p:nvPr/>
        </p:nvSpPr>
        <p:spPr bwMode="auto">
          <a:xfrm>
            <a:off x="4583113" y="1401763"/>
            <a:ext cx="43354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 bene, …</a:t>
            </a:r>
          </a:p>
          <a:p>
            <a:pPr eaLnBrk="1" hangingPunct="1">
              <a:spcBef>
                <a:spcPct val="0"/>
              </a:spcBef>
              <a:buFontTx/>
              <a:buChar char="•"/>
            </a:pPr>
            <a:endParaRPr lang="nl-NL" altLang="it-IT" sz="2000"/>
          </a:p>
          <a:p>
            <a:pPr eaLnBrk="1" hangingPunct="1">
              <a:spcBef>
                <a:spcPct val="0"/>
              </a:spcBef>
              <a:buFontTx/>
              <a:buChar char="•"/>
            </a:pPr>
            <a:r>
              <a:rPr lang="nl-NL" altLang="it-IT" sz="2000"/>
              <a:t> Canna di zucchero in Ribeirão Preto (SP)</a:t>
            </a:r>
          </a:p>
          <a:p>
            <a:pPr eaLnBrk="1" hangingPunct="1">
              <a:spcBef>
                <a:spcPct val="0"/>
              </a:spcBef>
              <a:buFontTx/>
              <a:buChar char="•"/>
            </a:pPr>
            <a:endParaRPr lang="nl-NL" altLang="it-IT" sz="2000"/>
          </a:p>
          <a:p>
            <a:pPr eaLnBrk="1" hangingPunct="1">
              <a:spcBef>
                <a:spcPct val="0"/>
              </a:spcBef>
              <a:buFontTx/>
              <a:buChar char="•"/>
            </a:pPr>
            <a:r>
              <a:rPr lang="nl-NL" altLang="it-IT" sz="2000"/>
              <a:t> 200 t/ha … (!)</a:t>
            </a:r>
          </a:p>
        </p:txBody>
      </p:sp>
      <p:sp>
        <p:nvSpPr>
          <p:cNvPr id="143364" name="Titolo 1"/>
          <p:cNvSpPr>
            <a:spLocks noGrp="1"/>
          </p:cNvSpPr>
          <p:nvPr>
            <p:ph type="title"/>
          </p:nvPr>
        </p:nvSpPr>
        <p:spPr/>
        <p:txBody>
          <a:bodyPr/>
          <a:lstStyle/>
          <a:p>
            <a:r>
              <a:rPr lang="it-IT" altLang="it-IT" dirty="0" smtClean="0"/>
              <a:t>Approfondimento – il taglio colture da BIOMASSA</a:t>
            </a:r>
          </a:p>
        </p:txBody>
      </p:sp>
      <p:sp>
        <p:nvSpPr>
          <p:cNvPr id="3" name="Segnaposto data 2"/>
          <p:cNvSpPr>
            <a:spLocks noGrp="1"/>
          </p:cNvSpPr>
          <p:nvPr>
            <p:ph type="dt" sz="quarter" idx="10"/>
          </p:nvPr>
        </p:nvSpPr>
        <p:spPr/>
        <p:txBody>
          <a:bodyPr/>
          <a:lstStyle/>
          <a:p>
            <a:pPr>
              <a:defRPr/>
            </a:pPr>
            <a:fld id="{AA5A0D57-BBD2-424D-B922-C6FF8CB277E0}"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C:\Documents and Settings\knlalv\My Documents\Markets\BRAZIL\PICTURES\Elephant Grass In Mato Grosso 2007 (400 ha Agrenco in '0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438" y="852488"/>
            <a:ext cx="68199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kstvak 2"/>
          <p:cNvSpPr txBox="1">
            <a:spLocks noChangeArrowheads="1"/>
          </p:cNvSpPr>
          <p:nvPr/>
        </p:nvSpPr>
        <p:spPr bwMode="auto">
          <a:xfrm>
            <a:off x="0" y="61753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Coltura matura di Brazilian </a:t>
            </a:r>
            <a:r>
              <a:rPr lang="nl-NL" altLang="it-IT" sz="2000" i="1"/>
              <a:t>miscanthus </a:t>
            </a:r>
            <a:r>
              <a:rPr lang="nl-NL" altLang="it-IT" sz="2000"/>
              <a:t>(elephant grass or </a:t>
            </a:r>
            <a:r>
              <a:rPr lang="nl-NL" altLang="it-IT" sz="2000" i="1"/>
              <a:t>camerun</a:t>
            </a:r>
            <a:r>
              <a:rPr lang="nl-NL" altLang="it-IT" sz="2000"/>
              <a:t>) in Mato Grosso </a:t>
            </a:r>
          </a:p>
        </p:txBody>
      </p:sp>
      <p:sp>
        <p:nvSpPr>
          <p:cNvPr id="144388" name="Tekstvak 4"/>
          <p:cNvSpPr txBox="1">
            <a:spLocks noChangeArrowheads="1"/>
          </p:cNvSpPr>
          <p:nvPr/>
        </p:nvSpPr>
        <p:spPr bwMode="auto">
          <a:xfrm>
            <a:off x="7018338" y="1449388"/>
            <a:ext cx="2125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 e questo è TUTTO</a:t>
            </a:r>
          </a:p>
        </p:txBody>
      </p:sp>
      <p:sp>
        <p:nvSpPr>
          <p:cNvPr id="144389" name="Titolo 1"/>
          <p:cNvSpPr>
            <a:spLocks noGrp="1"/>
          </p:cNvSpPr>
          <p:nvPr>
            <p:ph type="title"/>
          </p:nvPr>
        </p:nvSpPr>
        <p:spPr/>
        <p:txBody>
          <a:bodyPr/>
          <a:lstStyle/>
          <a:p>
            <a:r>
              <a:rPr lang="it-IT" altLang="it-IT" dirty="0" smtClean="0"/>
              <a:t>Approfondimento – il taglio colture da BIOMASSA</a:t>
            </a:r>
          </a:p>
        </p:txBody>
      </p:sp>
      <p:sp>
        <p:nvSpPr>
          <p:cNvPr id="3" name="Segnaposto data 2"/>
          <p:cNvSpPr>
            <a:spLocks noGrp="1"/>
          </p:cNvSpPr>
          <p:nvPr>
            <p:ph type="dt" sz="quarter" idx="10"/>
          </p:nvPr>
        </p:nvSpPr>
        <p:spPr/>
        <p:txBody>
          <a:bodyPr/>
          <a:lstStyle/>
          <a:p>
            <a:pPr>
              <a:defRPr/>
            </a:pPr>
            <a:fld id="{E09D7A43-79CB-4182-A1C4-120A643AFB8D}"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3"/>
          <p:cNvSpPr txBox="1">
            <a:spLocks noChangeArrowheads="1"/>
          </p:cNvSpPr>
          <p:nvPr/>
        </p:nvSpPr>
        <p:spPr bwMode="auto">
          <a:xfrm>
            <a:off x="468313" y="836712"/>
            <a:ext cx="8289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400" b="1" dirty="0">
                <a:solidFill>
                  <a:srgbClr val="FF0000"/>
                </a:solidFill>
              </a:rPr>
              <a:t>SPANDIVOLTAFIENO</a:t>
            </a:r>
            <a:r>
              <a:rPr lang="fr-FR" altLang="it-IT" sz="2400" dirty="0">
                <a:solidFill>
                  <a:srgbClr val="FF0000"/>
                </a:solidFill>
              </a:rPr>
              <a:t>, </a:t>
            </a:r>
            <a:r>
              <a:rPr lang="fr-FR" altLang="it-IT" sz="2400" dirty="0" err="1">
                <a:solidFill>
                  <a:srgbClr val="FF0000"/>
                </a:solidFill>
              </a:rPr>
              <a:t>essicazione</a:t>
            </a:r>
            <a:r>
              <a:rPr lang="fr-FR" altLang="it-IT" sz="2400" dirty="0">
                <a:solidFill>
                  <a:srgbClr val="FF0000"/>
                </a:solidFill>
              </a:rPr>
              <a:t> efficace per </a:t>
            </a:r>
            <a:r>
              <a:rPr lang="fr-FR" altLang="it-IT" sz="2400" dirty="0" err="1">
                <a:solidFill>
                  <a:srgbClr val="FF0000"/>
                </a:solidFill>
              </a:rPr>
              <a:t>una</a:t>
            </a:r>
            <a:r>
              <a:rPr lang="fr-FR" altLang="it-IT" sz="2400" dirty="0">
                <a:solidFill>
                  <a:srgbClr val="FF0000"/>
                </a:solidFill>
              </a:rPr>
              <a:t> più </a:t>
            </a:r>
            <a:r>
              <a:rPr lang="fr-FR" altLang="it-IT" sz="2400" dirty="0" err="1">
                <a:solidFill>
                  <a:srgbClr val="FF0000"/>
                </a:solidFill>
              </a:rPr>
              <a:t>rapida</a:t>
            </a:r>
            <a:r>
              <a:rPr lang="fr-FR" altLang="it-IT" sz="2400" dirty="0">
                <a:solidFill>
                  <a:srgbClr val="FF0000"/>
                </a:solidFill>
              </a:rPr>
              <a:t> e più uniforme </a:t>
            </a:r>
            <a:r>
              <a:rPr lang="fr-FR" altLang="it-IT" sz="2400" dirty="0" err="1">
                <a:solidFill>
                  <a:srgbClr val="FF0000"/>
                </a:solidFill>
              </a:rPr>
              <a:t>essicazione</a:t>
            </a:r>
            <a:endParaRPr lang="fr-FR" altLang="it-IT" sz="2400" dirty="0">
              <a:solidFill>
                <a:srgbClr val="FF0000"/>
              </a:solidFill>
            </a:endParaRPr>
          </a:p>
        </p:txBody>
      </p:sp>
      <p:sp>
        <p:nvSpPr>
          <p:cNvPr id="145411" name="Titolo 1"/>
          <p:cNvSpPr>
            <a:spLocks noGrp="1"/>
          </p:cNvSpPr>
          <p:nvPr>
            <p:ph type="title" idx="4294967295"/>
          </p:nvPr>
        </p:nvSpPr>
        <p:spPr/>
        <p:txBody>
          <a:bodyPr/>
          <a:lstStyle/>
          <a:p>
            <a:r>
              <a:rPr lang="it-IT" altLang="it-IT" dirty="0" smtClean="0"/>
              <a:t>Modalità di raccolta - SPANDIMENTO</a:t>
            </a:r>
          </a:p>
        </p:txBody>
      </p:sp>
      <p:pic>
        <p:nvPicPr>
          <p:cNvPr id="3" name="Immagin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8675" y="1656240"/>
            <a:ext cx="7183438" cy="4790474"/>
          </a:xfrm>
          <a:prstGeom prst="rect">
            <a:avLst/>
          </a:prstGeom>
          <a:ln>
            <a:noFill/>
          </a:ln>
          <a:effectLst>
            <a:outerShdw blurRad="292100" dist="139700" dir="2700000" algn="tl" rotWithShape="0">
              <a:srgbClr val="333333">
                <a:alpha val="65000"/>
              </a:srgbClr>
            </a:outerShdw>
          </a:effectLst>
        </p:spPr>
      </p:pic>
      <p:sp>
        <p:nvSpPr>
          <p:cNvPr id="4" name="Segnaposto data 3"/>
          <p:cNvSpPr>
            <a:spLocks noGrp="1"/>
          </p:cNvSpPr>
          <p:nvPr>
            <p:ph type="dt" sz="quarter" idx="10"/>
          </p:nvPr>
        </p:nvSpPr>
        <p:spPr/>
        <p:txBody>
          <a:bodyPr/>
          <a:lstStyle/>
          <a:p>
            <a:pPr>
              <a:defRPr/>
            </a:pPr>
            <a:fld id="{B691CE14-FEEA-450E-ACC1-D332A66B1A34}" type="datetime1">
              <a:rPr lang="it-IT" smtClean="0"/>
              <a:t>29/04/14</a:t>
            </a:fld>
            <a:endParaRPr lang="fr-FR" dirty="0"/>
          </a:p>
        </p:txBody>
      </p:sp>
      <p:sp>
        <p:nvSpPr>
          <p:cNvPr id="5" name="Segnaposto piè di pagina 4"/>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magine 4" descr="KUHN_7216_72dp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2975"/>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à coins arrondis 5"/>
          <p:cNvSpPr/>
          <p:nvPr/>
        </p:nvSpPr>
        <p:spPr>
          <a:xfrm>
            <a:off x="114300" y="5543550"/>
            <a:ext cx="8947150" cy="12176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3800" b="1" dirty="0">
                <a:solidFill>
                  <a:schemeClr val="bg1"/>
                </a:solidFill>
                <a:effectLst>
                  <a:outerShdw blurRad="38100" dist="38100" dir="2700000" algn="tl">
                    <a:srgbClr val="000000">
                      <a:alpha val="43137"/>
                    </a:srgbClr>
                  </a:outerShdw>
                </a:effectLst>
                <a:cs typeface="Arial" pitchFamily="34" charset="0"/>
              </a:rPr>
              <a:t>La </a:t>
            </a:r>
            <a:r>
              <a:rPr lang="fr-FR" sz="3800" b="1" dirty="0" err="1">
                <a:solidFill>
                  <a:schemeClr val="bg1"/>
                </a:solidFill>
                <a:effectLst>
                  <a:outerShdw blurRad="38100" dist="38100" dir="2700000" algn="tl">
                    <a:srgbClr val="000000">
                      <a:alpha val="43137"/>
                    </a:srgbClr>
                  </a:outerShdw>
                </a:effectLst>
                <a:cs typeface="Arial" pitchFamily="34" charset="0"/>
              </a:rPr>
              <a:t>migliore</a:t>
            </a:r>
            <a:r>
              <a:rPr lang="fr-FR" sz="3800" b="1" dirty="0">
                <a:solidFill>
                  <a:schemeClr val="bg1"/>
                </a:solidFill>
                <a:effectLst>
                  <a:outerShdw blurRad="38100" dist="38100" dir="2700000" algn="tl">
                    <a:srgbClr val="000000">
                      <a:alpha val="43137"/>
                    </a:srgbClr>
                  </a:outerShdw>
                </a:effectLst>
                <a:cs typeface="Arial" pitchFamily="34" charset="0"/>
              </a:rPr>
              <a:t> performance </a:t>
            </a:r>
            <a:r>
              <a:rPr lang="fr-FR" sz="3800" b="1" dirty="0" err="1">
                <a:solidFill>
                  <a:schemeClr val="bg1"/>
                </a:solidFill>
                <a:effectLst>
                  <a:outerShdw blurRad="38100" dist="38100" dir="2700000" algn="tl">
                    <a:srgbClr val="000000">
                      <a:alpha val="43137"/>
                    </a:srgbClr>
                  </a:outerShdw>
                </a:effectLst>
                <a:cs typeface="Arial" pitchFamily="34" charset="0"/>
              </a:rPr>
              <a:t>nei</a:t>
            </a:r>
            <a:r>
              <a:rPr lang="fr-FR" sz="3800" b="1" dirty="0">
                <a:solidFill>
                  <a:schemeClr val="bg1"/>
                </a:solidFill>
                <a:effectLst>
                  <a:outerShdw blurRad="38100" dist="38100" dir="2700000" algn="tl">
                    <a:srgbClr val="000000">
                      <a:alpha val="43137"/>
                    </a:srgbClr>
                  </a:outerShdw>
                </a:effectLst>
                <a:cs typeface="Arial" pitchFamily="34" charset="0"/>
              </a:rPr>
              <a:t> </a:t>
            </a:r>
            <a:r>
              <a:rPr lang="fr-FR" sz="3800" b="1" dirty="0" err="1">
                <a:solidFill>
                  <a:schemeClr val="bg1"/>
                </a:solidFill>
                <a:effectLst>
                  <a:outerShdw blurRad="38100" dist="38100" dir="2700000" algn="tl">
                    <a:srgbClr val="000000">
                      <a:alpha val="43137"/>
                    </a:srgbClr>
                  </a:outerShdw>
                </a:effectLst>
                <a:cs typeface="Arial" pitchFamily="34" charset="0"/>
              </a:rPr>
              <a:t>vigneti</a:t>
            </a:r>
            <a:endParaRPr lang="fr-FR" sz="3800" b="1" dirty="0">
              <a:solidFill>
                <a:schemeClr val="bg1"/>
              </a:solidFill>
              <a:effectLst>
                <a:outerShdw blurRad="38100" dist="38100" dir="2700000" algn="tl">
                  <a:srgbClr val="000000">
                    <a:alpha val="43137"/>
                  </a:srgbClr>
                </a:outerShdw>
              </a:effectLst>
              <a:cs typeface="Arial" pitchFamily="34" charset="0"/>
            </a:endParaRPr>
          </a:p>
        </p:txBody>
      </p:sp>
      <p:sp>
        <p:nvSpPr>
          <p:cNvPr id="5126" name="Rectangle 4"/>
          <p:cNvSpPr>
            <a:spLocks noChangeArrowheads="1"/>
          </p:cNvSpPr>
          <p:nvPr/>
        </p:nvSpPr>
        <p:spPr bwMode="auto">
          <a:xfrm>
            <a:off x="2771775" y="133350"/>
            <a:ext cx="5300663" cy="523875"/>
          </a:xfrm>
          <a:prstGeom prst="rect">
            <a:avLst/>
          </a:prstGeom>
          <a:noFill/>
          <a:ln w="9525">
            <a:noFill/>
            <a:miter lim="800000"/>
            <a:headEnd/>
            <a:tailEnd/>
          </a:ln>
        </p:spPr>
        <p:txBody>
          <a:bodyPr>
            <a:spAutoFit/>
          </a:bodyPr>
          <a:lstStyle/>
          <a:p>
            <a:pPr algn="ctr">
              <a:defRPr/>
            </a:pPr>
            <a:r>
              <a:rPr lang="fr-FR" sz="2800" b="1" dirty="0" err="1">
                <a:latin typeface="+mn-lt"/>
              </a:rPr>
              <a:t>Spandiconcimi</a:t>
            </a:r>
            <a:r>
              <a:rPr lang="fr-FR" sz="2800" b="1" dirty="0">
                <a:latin typeface="+mn-lt"/>
              </a:rPr>
              <a:t> MDS</a:t>
            </a:r>
          </a:p>
        </p:txBody>
      </p:sp>
      <p:pic>
        <p:nvPicPr>
          <p:cNvPr id="31749" name="Picture 6" descr="Mag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7813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08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fa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8038" y="1068388"/>
            <a:ext cx="7716837" cy="2951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CasellaDiTesto 6"/>
          <p:cNvSpPr txBox="1">
            <a:spLocks noChangeArrowheads="1"/>
          </p:cNvSpPr>
          <p:nvPr/>
        </p:nvSpPr>
        <p:spPr bwMode="auto">
          <a:xfrm>
            <a:off x="231775" y="4365625"/>
            <a:ext cx="8624888"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1600"/>
              <a:t>L’impiego dello spandivoltafieno permette di:</a:t>
            </a:r>
          </a:p>
          <a:p>
            <a:pPr eaLnBrk="1" hangingPunct="1">
              <a:buFontTx/>
              <a:buNone/>
            </a:pPr>
            <a:endParaRPr lang="it-IT" altLang="it-IT" sz="1600"/>
          </a:p>
          <a:p>
            <a:pPr eaLnBrk="1" hangingPunct="1">
              <a:buFontTx/>
              <a:buChar char="•"/>
            </a:pPr>
            <a:r>
              <a:rPr lang="it-IT" altLang="it-IT" sz="1600" b="1"/>
              <a:t>accelerare l’essicazione </a:t>
            </a:r>
            <a:r>
              <a:rPr lang="it-IT" altLang="it-IT" sz="1600"/>
              <a:t>facendo in modo che la perdita d’acqua avvenga da tutto il foraggio presente sul campo;</a:t>
            </a:r>
          </a:p>
          <a:p>
            <a:pPr eaLnBrk="1" hangingPunct="1">
              <a:buFontTx/>
              <a:buChar char="•"/>
            </a:pPr>
            <a:endParaRPr lang="it-IT" altLang="it-IT" sz="1600"/>
          </a:p>
          <a:p>
            <a:pPr eaLnBrk="1" hangingPunct="1">
              <a:buFontTx/>
              <a:buChar char="•"/>
            </a:pPr>
            <a:r>
              <a:rPr lang="it-IT" altLang="it-IT" sz="1600"/>
              <a:t>il rimescolamento prodotto dai suoi organi consente di </a:t>
            </a:r>
            <a:r>
              <a:rPr lang="it-IT" altLang="it-IT" sz="1600" b="1"/>
              <a:t>evitare i problemi legati ad una difforme evaporazione </a:t>
            </a:r>
            <a:r>
              <a:rPr lang="it-IT" altLang="it-IT" sz="1600"/>
              <a:t>visto che questa avviene con maggiore intensità sulla superficie esterna dello strato dove le condizioni microclimatiche sono più favorevoli.</a:t>
            </a:r>
          </a:p>
        </p:txBody>
      </p:sp>
      <p:sp>
        <p:nvSpPr>
          <p:cNvPr id="147460" name="Titolo 1"/>
          <p:cNvSpPr>
            <a:spLocks noGrp="1"/>
          </p:cNvSpPr>
          <p:nvPr>
            <p:ph type="title" idx="4294967295"/>
          </p:nvPr>
        </p:nvSpPr>
        <p:spPr/>
        <p:txBody>
          <a:bodyPr/>
          <a:lstStyle/>
          <a:p>
            <a:r>
              <a:rPr lang="it-IT" altLang="it-IT" smtClean="0"/>
              <a:t>Modalità di raccolta - SPANDIMENTO</a:t>
            </a:r>
          </a:p>
        </p:txBody>
      </p:sp>
      <p:sp>
        <p:nvSpPr>
          <p:cNvPr id="3" name="Segnaposto data 2"/>
          <p:cNvSpPr>
            <a:spLocks noGrp="1"/>
          </p:cNvSpPr>
          <p:nvPr>
            <p:ph type="dt" sz="quarter" idx="10"/>
          </p:nvPr>
        </p:nvSpPr>
        <p:spPr/>
        <p:txBody>
          <a:bodyPr/>
          <a:lstStyle/>
          <a:p>
            <a:pPr>
              <a:defRPr/>
            </a:pPr>
            <a:fld id="{8C2F1A03-8CBC-4CBE-9EAE-0A3C4E2B45A6}"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13" descr="2"/>
          <p:cNvPicPr>
            <a:picLocks noChangeAspect="1" noChangeArrowheads="1"/>
          </p:cNvPicPr>
          <p:nvPr/>
        </p:nvPicPr>
        <p:blipFill>
          <a:blip r:embed="rId2" cstate="email">
            <a:lum bright="48000"/>
            <a:extLst>
              <a:ext uri="{28A0092B-C50C-407E-A947-70E740481C1C}">
                <a14:useLocalDpi xmlns:a14="http://schemas.microsoft.com/office/drawing/2010/main"/>
              </a:ext>
            </a:extLst>
          </a:blip>
          <a:srcRect/>
          <a:stretch>
            <a:fillRect/>
          </a:stretch>
        </p:blipFill>
        <p:spPr bwMode="auto">
          <a:xfrm>
            <a:off x="106363" y="188913"/>
            <a:ext cx="1225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 Box 14"/>
          <p:cNvSpPr txBox="1">
            <a:spLocks noChangeArrowheads="1"/>
          </p:cNvSpPr>
          <p:nvPr/>
        </p:nvSpPr>
        <p:spPr bwMode="auto">
          <a:xfrm>
            <a:off x="1938338" y="150813"/>
            <a:ext cx="60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GF</a:t>
            </a:r>
          </a:p>
        </p:txBody>
      </p:sp>
      <p:pic>
        <p:nvPicPr>
          <p:cNvPr id="149508" name="Picture 17" descr="C:\René\Photos\Formation\Digidrive.jpg"/>
          <p:cNvPicPr>
            <a:picLocks noChangeAspect="1" noChangeArrowheads="1"/>
          </p:cNvPicPr>
          <p:nvPr/>
        </p:nvPicPr>
        <p:blipFill>
          <a:blip r:embed="rId6" r:link="rId7">
            <a:extLst>
              <a:ext uri="{28A0092B-C50C-407E-A947-70E740481C1C}">
                <a14:useLocalDpi xmlns:a14="http://schemas.microsoft.com/office/drawing/2010/main"/>
              </a:ext>
            </a:extLst>
          </a:blip>
          <a:srcRect/>
          <a:stretch>
            <a:fillRect/>
          </a:stretch>
        </p:blipFill>
        <p:spPr bwMode="auto">
          <a:xfrm>
            <a:off x="719138" y="1298575"/>
            <a:ext cx="434975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Text Box 21"/>
          <p:cNvSpPr txBox="1">
            <a:spLocks noChangeArrowheads="1"/>
          </p:cNvSpPr>
          <p:nvPr/>
        </p:nvSpPr>
        <p:spPr bwMode="auto">
          <a:xfrm>
            <a:off x="5127625" y="6548438"/>
            <a:ext cx="6588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200" b="1">
                <a:solidFill>
                  <a:schemeClr val="bg1"/>
                </a:solidFill>
              </a:rPr>
              <a:t>VIDEO</a:t>
            </a:r>
            <a:endParaRPr lang="fr-FR" altLang="it-IT" sz="2000"/>
          </a:p>
        </p:txBody>
      </p:sp>
      <p:sp>
        <p:nvSpPr>
          <p:cNvPr id="149510" name="Text Box 3"/>
          <p:cNvSpPr txBox="1">
            <a:spLocks noChangeArrowheads="1"/>
          </p:cNvSpPr>
          <p:nvPr/>
        </p:nvSpPr>
        <p:spPr bwMode="auto">
          <a:xfrm>
            <a:off x="5076825" y="1323975"/>
            <a:ext cx="383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400">
                <a:solidFill>
                  <a:srgbClr val="FF0000"/>
                </a:solidFill>
              </a:rPr>
              <a:t>Per facilitare il lavoro</a:t>
            </a:r>
          </a:p>
        </p:txBody>
      </p:sp>
      <p:sp>
        <p:nvSpPr>
          <p:cNvPr id="149511" name="CasellaDiTesto 9"/>
          <p:cNvSpPr txBox="1">
            <a:spLocks noChangeArrowheads="1"/>
          </p:cNvSpPr>
          <p:nvPr/>
        </p:nvSpPr>
        <p:spPr bwMode="auto">
          <a:xfrm>
            <a:off x="5295900" y="1714500"/>
            <a:ext cx="356235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2000"/>
              <a:t>Articolazione DIGIDRIVE®, nessuna manutenzione, garanzia di resistenza all’usura molto elevata..</a:t>
            </a:r>
          </a:p>
          <a:p>
            <a:pPr eaLnBrk="1" hangingPunct="1">
              <a:buFontTx/>
              <a:buNone/>
            </a:pPr>
            <a:r>
              <a:rPr lang="it-IT" altLang="it-IT" sz="2000"/>
              <a:t>Questo sistema è costituito da giunti a dita multiple in acciaio forgiato.</a:t>
            </a:r>
          </a:p>
          <a:p>
            <a:pPr eaLnBrk="1" hangingPunct="1">
              <a:buFontTx/>
              <a:buNone/>
            </a:pPr>
            <a:r>
              <a:rPr lang="it-IT" altLang="it-IT" sz="2000"/>
              <a:t>Regolazione facile dell’angolo d’incidenza dei rotori</a:t>
            </a:r>
          </a:p>
        </p:txBody>
      </p:sp>
      <p:pic>
        <p:nvPicPr>
          <p:cNvPr id="149512" name="Immagine 9" descr="ggggggg.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57813" y="4714875"/>
            <a:ext cx="3438525"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3" name="Titolo 1"/>
          <p:cNvSpPr>
            <a:spLocks noGrp="1"/>
          </p:cNvSpPr>
          <p:nvPr>
            <p:ph type="title"/>
          </p:nvPr>
        </p:nvSpPr>
        <p:spPr>
          <a:xfrm>
            <a:off x="900113" y="161925"/>
            <a:ext cx="7059612" cy="574675"/>
          </a:xfrm>
        </p:spPr>
        <p:txBody>
          <a:bodyPr/>
          <a:lstStyle/>
          <a:p>
            <a:r>
              <a:rPr lang="it-IT" altLang="it-IT" smtClean="0"/>
              <a:t>Il concetto DIGIDRIVE</a:t>
            </a:r>
          </a:p>
        </p:txBody>
      </p:sp>
      <p:sp>
        <p:nvSpPr>
          <p:cNvPr id="4" name="Segnaposto data 3"/>
          <p:cNvSpPr>
            <a:spLocks noGrp="1"/>
          </p:cNvSpPr>
          <p:nvPr>
            <p:ph type="dt" sz="quarter" idx="10"/>
          </p:nvPr>
        </p:nvSpPr>
        <p:spPr/>
        <p:txBody>
          <a:bodyPr/>
          <a:lstStyle/>
          <a:p>
            <a:pPr>
              <a:defRPr/>
            </a:pPr>
            <a:fld id="{67F527BA-FF2D-402A-85FE-CDD15A491370}" type="datetime1">
              <a:rPr lang="it-IT" smtClean="0"/>
              <a:t>29/04/14</a:t>
            </a:fld>
            <a:endParaRPr lang="fr-FR" dirty="0"/>
          </a:p>
        </p:txBody>
      </p:sp>
      <p:sp>
        <p:nvSpPr>
          <p:cNvPr id="5" name="Segnaposto piè di pagina 4"/>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Agritec99-Claas-Permalink-03"/>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100013" y="927100"/>
            <a:ext cx="3094037"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3" descr="Power Lin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17913" y="912813"/>
            <a:ext cx="277177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4" descr="Power Line 2"/>
          <p:cNvPicPr>
            <a:picLocks noChangeAspect="1" noChangeArrowheads="1"/>
          </p:cNvPicPr>
          <p:nvPr/>
        </p:nvPicPr>
        <p:blipFill>
          <a:blip r:embed="rId5">
            <a:lum bright="12000" contrast="12000"/>
            <a:extLst>
              <a:ext uri="{28A0092B-C50C-407E-A947-70E740481C1C}">
                <a14:useLocalDpi xmlns:a14="http://schemas.microsoft.com/office/drawing/2010/main"/>
              </a:ext>
            </a:extLst>
          </a:blip>
          <a:srcRect/>
          <a:stretch>
            <a:fillRect/>
          </a:stretch>
        </p:blipFill>
        <p:spPr bwMode="auto">
          <a:xfrm>
            <a:off x="6770688" y="911225"/>
            <a:ext cx="2293937"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5" descr="DSC03569"/>
          <p:cNvPicPr>
            <a:picLocks noChangeAspect="1" noChangeArrowheads="1"/>
          </p:cNvPicPr>
          <p:nvPr/>
        </p:nvPicPr>
        <p:blipFill>
          <a:blip r:embed="rId6">
            <a:lum bright="12000" contrast="18000"/>
            <a:extLst>
              <a:ext uri="{28A0092B-C50C-407E-A947-70E740481C1C}">
                <a14:useLocalDpi xmlns:a14="http://schemas.microsoft.com/office/drawing/2010/main"/>
              </a:ext>
            </a:extLst>
          </a:blip>
          <a:srcRect/>
          <a:stretch>
            <a:fillRect/>
          </a:stretch>
        </p:blipFill>
        <p:spPr bwMode="auto">
          <a:xfrm>
            <a:off x="6084888" y="4556125"/>
            <a:ext cx="2989262"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6" descr="Fella00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250" y="4546600"/>
            <a:ext cx="3006725"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5" name="Picture 7" descr="C:\René\Photos\Formation\Digidrive.jpg"/>
          <p:cNvPicPr>
            <a:picLocks noChangeAspect="1" noChangeArrowheads="1"/>
          </p:cNvPicPr>
          <p:nvPr/>
        </p:nvPicPr>
        <p:blipFill>
          <a:blip r:embed="rId8" r:link="rId9" cstate="email">
            <a:extLst>
              <a:ext uri="{28A0092B-C50C-407E-A947-70E740481C1C}">
                <a14:useLocalDpi xmlns:a14="http://schemas.microsoft.com/office/drawing/2010/main"/>
              </a:ext>
            </a:extLst>
          </a:blip>
          <a:srcRect/>
          <a:stretch>
            <a:fillRect/>
          </a:stretch>
        </p:blipFill>
        <p:spPr bwMode="auto">
          <a:xfrm>
            <a:off x="3141663" y="4541838"/>
            <a:ext cx="29146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6" name="Picture 8" descr="Logo-claa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3663" y="2935288"/>
            <a:ext cx="13763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7" name="Picture 9" descr="Logo-pötting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19500" y="3036888"/>
            <a:ext cx="5953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8" name="Picture 10" descr="Logo-pötting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70688" y="3052763"/>
            <a:ext cx="5953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9" name="Picture 11" descr="Logo-krone"/>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084888" y="6554788"/>
            <a:ext cx="80962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0" name="Picture 12" descr="Logo-fella"/>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0013" y="6442075"/>
            <a:ext cx="4365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1" name="Picture 13" descr="7"/>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140075" y="6394450"/>
            <a:ext cx="7635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2" name="Picture 14" descr="3"/>
          <p:cNvPicPr>
            <a:picLocks noChangeAspect="1" noChangeArrowheads="1"/>
          </p:cNvPicPr>
          <p:nvPr/>
        </p:nvPicPr>
        <p:blipFill>
          <a:blip r:embed="rId15" cstate="email">
            <a:lum bright="36000" contrast="24000"/>
            <a:extLst>
              <a:ext uri="{28A0092B-C50C-407E-A947-70E740481C1C}">
                <a14:useLocalDpi xmlns:a14="http://schemas.microsoft.com/office/drawing/2010/main"/>
              </a:ext>
            </a:extLst>
          </a:blip>
          <a:srcRect/>
          <a:stretch>
            <a:fillRect/>
          </a:stretch>
        </p:blipFill>
        <p:spPr bwMode="auto">
          <a:xfrm>
            <a:off x="0" y="177800"/>
            <a:ext cx="10985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3" name="Text Box 15"/>
          <p:cNvSpPr txBox="1">
            <a:spLocks noChangeArrowheads="1"/>
          </p:cNvSpPr>
          <p:nvPr/>
        </p:nvSpPr>
        <p:spPr bwMode="auto">
          <a:xfrm>
            <a:off x="1927225" y="141288"/>
            <a:ext cx="60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16"/>
              </a:buBlip>
              <a:defRPr>
                <a:solidFill>
                  <a:schemeClr val="tx1"/>
                </a:solidFill>
                <a:latin typeface="Arial" panose="020B0604020202020204" pitchFamily="34" charset="0"/>
              </a:defRPr>
            </a:lvl1pPr>
            <a:lvl2pPr marL="742950" indent="-285750">
              <a:spcBef>
                <a:spcPct val="20000"/>
              </a:spcBef>
              <a:buBlip>
                <a:blip r:embed="rId17"/>
              </a:buBlip>
              <a:defRPr>
                <a:solidFill>
                  <a:schemeClr val="tx1"/>
                </a:solidFill>
                <a:latin typeface="Arial" panose="020B0604020202020204" pitchFamily="34" charset="0"/>
              </a:defRPr>
            </a:lvl2pPr>
            <a:lvl3pPr marL="1143000" indent="-228600">
              <a:spcBef>
                <a:spcPct val="20000"/>
              </a:spcBef>
              <a:buBlip>
                <a:blip r:embed="rId1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400" b="1"/>
              <a:t>GF</a:t>
            </a:r>
          </a:p>
        </p:txBody>
      </p:sp>
      <p:sp>
        <p:nvSpPr>
          <p:cNvPr id="150544" name="CasellaDiTesto 16"/>
          <p:cNvSpPr txBox="1">
            <a:spLocks noChangeArrowheads="1"/>
          </p:cNvSpPr>
          <p:nvPr/>
        </p:nvSpPr>
        <p:spPr bwMode="auto">
          <a:xfrm>
            <a:off x="2897188" y="3563938"/>
            <a:ext cx="35861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16"/>
              </a:buBlip>
              <a:defRPr>
                <a:solidFill>
                  <a:schemeClr val="tx1"/>
                </a:solidFill>
                <a:latin typeface="Arial" panose="020B0604020202020204" pitchFamily="34" charset="0"/>
              </a:defRPr>
            </a:lvl1pPr>
            <a:lvl2pPr marL="742950" indent="-285750">
              <a:spcBef>
                <a:spcPct val="20000"/>
              </a:spcBef>
              <a:buBlip>
                <a:blip r:embed="rId17"/>
              </a:buBlip>
              <a:defRPr>
                <a:solidFill>
                  <a:schemeClr val="tx1"/>
                </a:solidFill>
                <a:latin typeface="Arial" panose="020B0604020202020204" pitchFamily="34" charset="0"/>
              </a:defRPr>
            </a:lvl2pPr>
            <a:lvl3pPr marL="1143000" indent="-228600">
              <a:spcBef>
                <a:spcPct val="20000"/>
              </a:spcBef>
              <a:buBlip>
                <a:blip r:embed="rId1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it-IT" altLang="it-IT" sz="4400"/>
              <a:t>DIGIDRIVE®</a:t>
            </a:r>
          </a:p>
        </p:txBody>
      </p:sp>
      <p:sp>
        <p:nvSpPr>
          <p:cNvPr id="150545" name="Titolo 1"/>
          <p:cNvSpPr>
            <a:spLocks noGrp="1"/>
          </p:cNvSpPr>
          <p:nvPr>
            <p:ph type="title"/>
          </p:nvPr>
        </p:nvSpPr>
        <p:spPr>
          <a:xfrm>
            <a:off x="1927225" y="122238"/>
            <a:ext cx="5524500" cy="574675"/>
          </a:xfrm>
        </p:spPr>
        <p:txBody>
          <a:bodyPr/>
          <a:lstStyle/>
          <a:p>
            <a:r>
              <a:rPr lang="it-IT" altLang="it-IT" smtClean="0"/>
              <a:t>Il concetto DIGIDRIVE</a:t>
            </a:r>
          </a:p>
        </p:txBody>
      </p:sp>
      <p:sp>
        <p:nvSpPr>
          <p:cNvPr id="2" name="Segnaposto data 1"/>
          <p:cNvSpPr>
            <a:spLocks noGrp="1"/>
          </p:cNvSpPr>
          <p:nvPr>
            <p:ph type="dt" sz="quarter" idx="10"/>
          </p:nvPr>
        </p:nvSpPr>
        <p:spPr/>
        <p:txBody>
          <a:bodyPr/>
          <a:lstStyle/>
          <a:p>
            <a:pPr>
              <a:defRPr/>
            </a:pPr>
            <a:fld id="{55CCA774-09C6-4580-B8AC-98BD3B05E0A9}"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979851" y="3807169"/>
            <a:ext cx="3671788"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fr-FR" sz="3600" b="1" dirty="0">
                <a:ln w="11430"/>
                <a:solidFill>
                  <a:srgbClr val="FF0000"/>
                </a:solidFill>
                <a:effectLst>
                  <a:outerShdw blurRad="50800" dist="39000" dir="5460000" algn="tl">
                    <a:srgbClr val="000000">
                      <a:alpha val="38000"/>
                    </a:srgbClr>
                  </a:outerShdw>
                </a:effectLst>
                <a:latin typeface="Arial" charset="0"/>
                <a:cs typeface="+mn-cs"/>
              </a:rPr>
              <a:t>L’ORIGINAL</a:t>
            </a:r>
          </a:p>
        </p:txBody>
      </p:sp>
      <p:pic>
        <p:nvPicPr>
          <p:cNvPr id="152579" name="Picture 2" descr="Double-cardan"/>
          <p:cNvPicPr>
            <a:picLocks noChangeAspect="1" noChangeArrowheads="1"/>
          </p:cNvPicPr>
          <p:nvPr/>
        </p:nvPicPr>
        <p:blipFill>
          <a:blip r:embed="rId4">
            <a:lum bright="18000" contrast="18000"/>
            <a:extLst>
              <a:ext uri="{28A0092B-C50C-407E-A947-70E740481C1C}">
                <a14:useLocalDpi xmlns:a14="http://schemas.microsoft.com/office/drawing/2010/main"/>
              </a:ext>
            </a:extLst>
          </a:blip>
          <a:srcRect/>
          <a:stretch>
            <a:fillRect/>
          </a:stretch>
        </p:blipFill>
        <p:spPr bwMode="auto">
          <a:xfrm>
            <a:off x="0" y="863600"/>
            <a:ext cx="26606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a:xfrm>
            <a:off x="2281238" y="44450"/>
            <a:ext cx="4622800" cy="561975"/>
          </a:xfrm>
        </p:spPr>
        <p:txBody>
          <a:bodyPr/>
          <a:lstStyle/>
          <a:p>
            <a:pPr eaLnBrk="1" hangingPunct="1"/>
            <a:r>
              <a:rPr lang="fr-FR" altLang="it-IT" dirty="0" smtClean="0"/>
              <a:t>Il </a:t>
            </a:r>
            <a:r>
              <a:rPr lang="fr-FR" altLang="it-IT" dirty="0" err="1" smtClean="0"/>
              <a:t>concetto</a:t>
            </a:r>
            <a:r>
              <a:rPr lang="fr-FR" altLang="it-IT" dirty="0" smtClean="0"/>
              <a:t> DIGIDRIVE </a:t>
            </a:r>
          </a:p>
        </p:txBody>
      </p:sp>
      <p:pic>
        <p:nvPicPr>
          <p:cNvPr id="152581" name="Picture 6" descr="P:\Photos\Sima 99\Kverneland\Faneurs\Cardan double.jpg"/>
          <p:cNvPicPr>
            <a:picLocks noGrp="1" noChangeAspect="1" noChangeArrowheads="1"/>
          </p:cNvPicPr>
          <p:nvPr>
            <p:ph sz="half" idx="1"/>
          </p:nvPr>
        </p:nvPicPr>
        <p:blipFill>
          <a:blip r:embed="rId5" r:link="rId6" cstate="email">
            <a:extLst>
              <a:ext uri="{28A0092B-C50C-407E-A947-70E740481C1C}">
                <a14:useLocalDpi xmlns:a14="http://schemas.microsoft.com/office/drawing/2010/main"/>
              </a:ext>
            </a:extLst>
          </a:blip>
          <a:srcRect/>
          <a:stretch>
            <a:fillRect/>
          </a:stretch>
        </p:blipFill>
        <p:spPr>
          <a:xfrm>
            <a:off x="7694613" y="863600"/>
            <a:ext cx="1387475" cy="2044700"/>
          </a:xfrm>
        </p:spPr>
      </p:pic>
      <p:pic>
        <p:nvPicPr>
          <p:cNvPr id="152582" name="Picture 5" descr="P:\Photos\Sima 99\Pöttinger\Faneurs\double-cardan-poet.jpg"/>
          <p:cNvPicPr>
            <a:picLocks noGrp="1" noChangeAspect="1" noChangeArrowheads="1"/>
          </p:cNvPicPr>
          <p:nvPr>
            <p:ph sz="quarter" idx="2"/>
          </p:nvPr>
        </p:nvPicPr>
        <p:blipFill>
          <a:blip r:embed="rId7" r:link="rId8" cstate="email">
            <a:extLst>
              <a:ext uri="{28A0092B-C50C-407E-A947-70E740481C1C}">
                <a14:useLocalDpi xmlns:a14="http://schemas.microsoft.com/office/drawing/2010/main"/>
              </a:ext>
            </a:extLst>
          </a:blip>
          <a:srcRect/>
          <a:stretch>
            <a:fillRect/>
          </a:stretch>
        </p:blipFill>
        <p:spPr>
          <a:xfrm>
            <a:off x="2647950" y="863600"/>
            <a:ext cx="2522538" cy="1333500"/>
          </a:xfrm>
        </p:spPr>
      </p:pic>
      <p:pic>
        <p:nvPicPr>
          <p:cNvPr id="152583" name="Picture 7" descr="10"/>
          <p:cNvPicPr>
            <a:picLocks noChangeAspect="1" noChangeArrowheads="1"/>
          </p:cNvPicPr>
          <p:nvPr/>
        </p:nvPicPr>
        <p:blipFill>
          <a:blip r:embed="rId9" cstate="email">
            <a:lum contrast="12000"/>
            <a:extLst>
              <a:ext uri="{28A0092B-C50C-407E-A947-70E740481C1C}">
                <a14:useLocalDpi xmlns:a14="http://schemas.microsoft.com/office/drawing/2010/main"/>
              </a:ext>
            </a:extLst>
          </a:blip>
          <a:srcRect/>
          <a:stretch>
            <a:fillRect/>
          </a:stretch>
        </p:blipFill>
        <p:spPr bwMode="auto">
          <a:xfrm>
            <a:off x="0" y="2789238"/>
            <a:ext cx="2754313"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6" name="Text Box 8"/>
          <p:cNvSpPr txBox="1">
            <a:spLocks noChangeArrowheads="1"/>
          </p:cNvSpPr>
          <p:nvPr/>
        </p:nvSpPr>
        <p:spPr bwMode="auto">
          <a:xfrm>
            <a:off x="-15875" y="4730750"/>
            <a:ext cx="2705100" cy="1555750"/>
          </a:xfrm>
          <a:prstGeom prst="rect">
            <a:avLst/>
          </a:prstGeom>
          <a:noFill/>
          <a:ln w="9525">
            <a:noFill/>
            <a:miter lim="800000"/>
            <a:headEnd/>
            <a:tailEnd/>
          </a:ln>
          <a:effectLst>
            <a:outerShdw dist="107763" dir="2700000" algn="ctr" rotWithShape="0">
              <a:schemeClr val="bg1">
                <a:alpha val="50000"/>
              </a:schemeClr>
            </a:outerShdw>
          </a:effectLst>
        </p:spPr>
        <p:txBody>
          <a:bodyPr wrap="none">
            <a:spAutoFit/>
          </a:bodyPr>
          <a:lstStyle/>
          <a:p>
            <a:pPr>
              <a:defRPr/>
            </a:pPr>
            <a:r>
              <a:rPr lang="fr-FR" sz="9600" b="1">
                <a:solidFill>
                  <a:srgbClr val="009900"/>
                </a:solidFill>
                <a:latin typeface="Arial" charset="0"/>
                <a:cs typeface="+mn-cs"/>
              </a:rPr>
              <a:t>180°</a:t>
            </a:r>
          </a:p>
        </p:txBody>
      </p:sp>
      <p:sp>
        <p:nvSpPr>
          <p:cNvPr id="152585" name="Oval 14"/>
          <p:cNvSpPr>
            <a:spLocks noChangeArrowheads="1"/>
          </p:cNvSpPr>
          <p:nvPr/>
        </p:nvSpPr>
        <p:spPr bwMode="auto">
          <a:xfrm>
            <a:off x="2460625" y="1763713"/>
            <a:ext cx="1317625" cy="1257300"/>
          </a:xfrm>
          <a:prstGeom prst="ellipse">
            <a:avLst/>
          </a:prstGeom>
          <a:noFill/>
          <a:ln w="57150">
            <a:solidFill>
              <a:srgbClr val="FF99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10"/>
              </a:buBlip>
              <a:defRPr>
                <a:solidFill>
                  <a:schemeClr val="tx1"/>
                </a:solidFill>
                <a:latin typeface="Arial" panose="020B0604020202020204" pitchFamily="34" charset="0"/>
              </a:defRPr>
            </a:lvl1pPr>
            <a:lvl2pPr marL="742950" indent="-285750">
              <a:spcBef>
                <a:spcPct val="20000"/>
              </a:spcBef>
              <a:buBlip>
                <a:blip r:embed="rId11"/>
              </a:buBlip>
              <a:defRPr>
                <a:solidFill>
                  <a:schemeClr val="tx1"/>
                </a:solidFill>
                <a:latin typeface="Arial" panose="020B0604020202020204" pitchFamily="34" charset="0"/>
              </a:defRPr>
            </a:lvl2pPr>
            <a:lvl3pPr marL="1143000" indent="-228600">
              <a:spcBef>
                <a:spcPct val="20000"/>
              </a:spcBef>
              <a:buBlip>
                <a:blip r:embed="rId12"/>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52586" name="Line 15"/>
          <p:cNvSpPr>
            <a:spLocks noChangeShapeType="1"/>
          </p:cNvSpPr>
          <p:nvPr/>
        </p:nvSpPr>
        <p:spPr bwMode="auto">
          <a:xfrm>
            <a:off x="3151188" y="1754188"/>
            <a:ext cx="168275" cy="0"/>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52587" name="Text Box 16"/>
          <p:cNvSpPr txBox="1">
            <a:spLocks noChangeArrowheads="1"/>
          </p:cNvSpPr>
          <p:nvPr/>
        </p:nvSpPr>
        <p:spPr bwMode="auto">
          <a:xfrm>
            <a:off x="2657475" y="1751013"/>
            <a:ext cx="12065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10"/>
              </a:buBlip>
              <a:defRPr>
                <a:solidFill>
                  <a:schemeClr val="tx1"/>
                </a:solidFill>
                <a:latin typeface="Arial" panose="020B0604020202020204" pitchFamily="34" charset="0"/>
              </a:defRPr>
            </a:lvl1pPr>
            <a:lvl2pPr marL="742950" indent="-285750">
              <a:spcBef>
                <a:spcPct val="20000"/>
              </a:spcBef>
              <a:buBlip>
                <a:blip r:embed="rId11"/>
              </a:buBlip>
              <a:defRPr>
                <a:solidFill>
                  <a:schemeClr val="tx1"/>
                </a:solidFill>
                <a:latin typeface="Arial" panose="020B0604020202020204" pitchFamily="34" charset="0"/>
              </a:defRPr>
            </a:lvl2pPr>
            <a:lvl3pPr marL="1143000" indent="-228600">
              <a:spcBef>
                <a:spcPct val="20000"/>
              </a:spcBef>
              <a:buBlip>
                <a:blip r:embed="rId12"/>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4800" b="1">
                <a:solidFill>
                  <a:srgbClr val="FF9900"/>
                </a:solidFill>
                <a:latin typeface="Times New Roman" panose="02020603050405020304" pitchFamily="18" charset="0"/>
              </a:rPr>
              <a:t>90°</a:t>
            </a:r>
          </a:p>
          <a:p>
            <a:pPr eaLnBrk="1" hangingPunct="1">
              <a:spcBef>
                <a:spcPct val="0"/>
              </a:spcBef>
              <a:buFontTx/>
              <a:buNone/>
            </a:pPr>
            <a:r>
              <a:rPr lang="fr-FR" altLang="it-IT" sz="2000" b="1">
                <a:solidFill>
                  <a:srgbClr val="FF9900"/>
                </a:solidFill>
              </a:rPr>
              <a:t>maxi</a:t>
            </a:r>
          </a:p>
        </p:txBody>
      </p:sp>
      <p:pic>
        <p:nvPicPr>
          <p:cNvPr id="152588" name="Picture 3" descr="Double-cardan"/>
          <p:cNvPicPr>
            <a:picLocks noChangeAspect="1" noChangeArrowheads="1"/>
          </p:cNvPicPr>
          <p:nvPr/>
        </p:nvPicPr>
        <p:blipFill>
          <a:blip r:embed="rId13">
            <a:lum bright="18000"/>
            <a:extLst>
              <a:ext uri="{28A0092B-C50C-407E-A947-70E740481C1C}">
                <a14:useLocalDpi xmlns:a14="http://schemas.microsoft.com/office/drawing/2010/main"/>
              </a:ext>
            </a:extLst>
          </a:blip>
          <a:srcRect/>
          <a:stretch>
            <a:fillRect/>
          </a:stretch>
        </p:blipFill>
        <p:spPr bwMode="auto">
          <a:xfrm>
            <a:off x="5041900" y="863600"/>
            <a:ext cx="26558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2589" name="Group 10"/>
          <p:cNvGrpSpPr>
            <a:grpSpLocks/>
          </p:cNvGrpSpPr>
          <p:nvPr/>
        </p:nvGrpSpPr>
        <p:grpSpPr bwMode="auto">
          <a:xfrm>
            <a:off x="6661150" y="2108200"/>
            <a:ext cx="2073275" cy="1360488"/>
            <a:chOff x="4222" y="1026"/>
            <a:chExt cx="2023" cy="1372"/>
          </a:xfrm>
        </p:grpSpPr>
        <p:graphicFrame>
          <p:nvGraphicFramePr>
            <p:cNvPr id="152593" name="Object 11"/>
            <p:cNvGraphicFramePr>
              <a:graphicFrameLocks noChangeAspect="1"/>
            </p:cNvGraphicFramePr>
            <p:nvPr/>
          </p:nvGraphicFramePr>
          <p:xfrm>
            <a:off x="4222" y="1103"/>
            <a:ext cx="1054" cy="1108"/>
          </p:xfrm>
          <a:graphic>
            <a:graphicData uri="http://schemas.openxmlformats.org/presentationml/2006/ole">
              <mc:AlternateContent xmlns:mc="http://schemas.openxmlformats.org/markup-compatibility/2006">
                <mc:Choice xmlns:v="urn:schemas-microsoft-com:vml" Requires="v">
                  <p:oleObj spid="_x0000_s152634" name="Clip" r:id="rId14" imgW="2033588" imgH="3390900" progId="">
                    <p:embed/>
                  </p:oleObj>
                </mc:Choice>
                <mc:Fallback>
                  <p:oleObj name="Clip" r:id="rId14" imgW="2033588" imgH="3390900" progId="">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b="38718"/>
                        <a:stretch>
                          <a:fillRect/>
                        </a:stretch>
                      </p:blipFill>
                      <p:spPr bwMode="auto">
                        <a:xfrm>
                          <a:off x="4222" y="1103"/>
                          <a:ext cx="1054" cy="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2594" name="Line 12"/>
            <p:cNvSpPr>
              <a:spLocks noChangeShapeType="1"/>
            </p:cNvSpPr>
            <p:nvPr/>
          </p:nvSpPr>
          <p:spPr bwMode="auto">
            <a:xfrm>
              <a:off x="4718" y="1026"/>
              <a:ext cx="147" cy="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96301" name="Text Box 13"/>
            <p:cNvSpPr txBox="1">
              <a:spLocks noChangeArrowheads="1"/>
            </p:cNvSpPr>
            <p:nvPr/>
          </p:nvSpPr>
          <p:spPr bwMode="auto">
            <a:xfrm>
              <a:off x="4459" y="1814"/>
              <a:ext cx="1786" cy="584"/>
            </a:xfrm>
            <a:prstGeom prst="rect">
              <a:avLst/>
            </a:prstGeom>
            <a:noFill/>
            <a:ln w="9525">
              <a:noFill/>
              <a:miter lim="800000"/>
              <a:headEnd/>
              <a:tailEnd/>
            </a:ln>
            <a:effectLst>
              <a:outerShdw dist="17961" dir="2700000" algn="ctr" rotWithShape="0">
                <a:schemeClr val="tx1">
                  <a:alpha val="50000"/>
                </a:schemeClr>
              </a:outerShdw>
            </a:effectLst>
          </p:spPr>
          <p:txBody>
            <a:bodyPr wrap="none">
              <a:spAutoFit/>
            </a:bodyPr>
            <a:lstStyle/>
            <a:p>
              <a:pPr>
                <a:defRPr/>
              </a:pPr>
              <a:r>
                <a:rPr lang="fr-FR" sz="3200" b="1">
                  <a:latin typeface="Arial" charset="0"/>
                  <a:cs typeface="+mn-cs"/>
                </a:rPr>
                <a:t>170° </a:t>
              </a:r>
              <a:r>
                <a:rPr lang="fr-FR" sz="2400" b="1">
                  <a:latin typeface="Arial" charset="0"/>
                  <a:cs typeface="+mn-cs"/>
                </a:rPr>
                <a:t>maxi</a:t>
              </a:r>
            </a:p>
          </p:txBody>
        </p:sp>
      </p:grpSp>
      <p:sp>
        <p:nvSpPr>
          <p:cNvPr id="152590" name="Rectangle 30"/>
          <p:cNvSpPr>
            <a:spLocks noChangeArrowheads="1"/>
          </p:cNvSpPr>
          <p:nvPr/>
        </p:nvSpPr>
        <p:spPr bwMode="auto">
          <a:xfrm>
            <a:off x="2711450" y="4381500"/>
            <a:ext cx="5456238" cy="24257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10"/>
              </a:buBlip>
              <a:defRPr>
                <a:solidFill>
                  <a:schemeClr val="tx1"/>
                </a:solidFill>
                <a:latin typeface="Arial" panose="020B0604020202020204" pitchFamily="34" charset="0"/>
              </a:defRPr>
            </a:lvl1pPr>
            <a:lvl2pPr marL="742950" indent="-285750">
              <a:spcBef>
                <a:spcPct val="20000"/>
              </a:spcBef>
              <a:buBlip>
                <a:blip r:embed="rId11"/>
              </a:buBlip>
              <a:defRPr>
                <a:solidFill>
                  <a:schemeClr val="tx1"/>
                </a:solidFill>
                <a:latin typeface="Arial" panose="020B0604020202020204" pitchFamily="34" charset="0"/>
              </a:defRPr>
            </a:lvl2pPr>
            <a:lvl3pPr marL="1143000" indent="-228600">
              <a:spcBef>
                <a:spcPct val="20000"/>
              </a:spcBef>
              <a:buBlip>
                <a:blip r:embed="rId12"/>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90000"/>
              </a:lnSpc>
              <a:buFontTx/>
              <a:buChar char="•"/>
            </a:pPr>
            <a:r>
              <a:rPr lang="fr-FR" altLang="it-IT" b="1" dirty="0" err="1">
                <a:solidFill>
                  <a:schemeClr val="bg1"/>
                </a:solidFill>
              </a:rPr>
              <a:t>Digidrive</a:t>
            </a:r>
            <a:r>
              <a:rPr lang="fr-FR" altLang="it-IT" b="1" dirty="0">
                <a:solidFill>
                  <a:schemeClr val="bg1"/>
                </a:solidFill>
              </a:rPr>
              <a:t> è in </a:t>
            </a:r>
            <a:r>
              <a:rPr lang="fr-FR" altLang="it-IT" b="1" dirty="0" err="1">
                <a:solidFill>
                  <a:schemeClr val="bg1"/>
                </a:solidFill>
              </a:rPr>
              <a:t>acciaio</a:t>
            </a:r>
            <a:r>
              <a:rPr lang="fr-FR" altLang="it-IT" b="1" dirty="0">
                <a:solidFill>
                  <a:schemeClr val="bg1"/>
                </a:solidFill>
              </a:rPr>
              <a:t> </a:t>
            </a:r>
            <a:r>
              <a:rPr lang="fr-FR" altLang="it-IT" b="1" dirty="0" err="1">
                <a:solidFill>
                  <a:schemeClr val="bg1"/>
                </a:solidFill>
              </a:rPr>
              <a:t>forgiato</a:t>
            </a:r>
            <a:r>
              <a:rPr lang="fr-FR" altLang="it-IT" b="1" dirty="0">
                <a:solidFill>
                  <a:schemeClr val="bg1"/>
                </a:solidFill>
              </a:rPr>
              <a:t>, </a:t>
            </a:r>
            <a:r>
              <a:rPr lang="fr-FR" altLang="it-IT" b="1" dirty="0" err="1">
                <a:solidFill>
                  <a:schemeClr val="bg1"/>
                </a:solidFill>
              </a:rPr>
              <a:t>cementato</a:t>
            </a:r>
            <a:r>
              <a:rPr lang="fr-FR" altLang="it-IT" b="1" dirty="0">
                <a:solidFill>
                  <a:schemeClr val="bg1"/>
                </a:solidFill>
              </a:rPr>
              <a:t> e </a:t>
            </a:r>
            <a:r>
              <a:rPr lang="fr-FR" altLang="it-IT" b="1" dirty="0" err="1">
                <a:solidFill>
                  <a:schemeClr val="bg1"/>
                </a:solidFill>
              </a:rPr>
              <a:t>temprato</a:t>
            </a:r>
            <a:r>
              <a:rPr lang="fr-FR" altLang="it-IT" b="1" dirty="0">
                <a:solidFill>
                  <a:schemeClr val="bg1"/>
                </a:solidFill>
              </a:rPr>
              <a:t>, </a:t>
            </a:r>
            <a:r>
              <a:rPr lang="fr-FR" altLang="it-IT" b="1" dirty="0" err="1">
                <a:solidFill>
                  <a:schemeClr val="bg1"/>
                </a:solidFill>
              </a:rPr>
              <a:t>suona</a:t>
            </a:r>
            <a:r>
              <a:rPr lang="fr-FR" altLang="it-IT" b="1" dirty="0">
                <a:solidFill>
                  <a:schemeClr val="bg1"/>
                </a:solidFill>
              </a:rPr>
              <a:t> come </a:t>
            </a:r>
            <a:r>
              <a:rPr lang="fr-FR" altLang="it-IT" b="1" dirty="0" err="1">
                <a:solidFill>
                  <a:schemeClr val="bg1"/>
                </a:solidFill>
              </a:rPr>
              <a:t>uno</a:t>
            </a:r>
            <a:r>
              <a:rPr lang="fr-FR" altLang="it-IT" b="1" dirty="0">
                <a:solidFill>
                  <a:schemeClr val="bg1"/>
                </a:solidFill>
              </a:rPr>
              <a:t> </a:t>
            </a:r>
            <a:r>
              <a:rPr lang="fr-FR" altLang="it-IT" b="1" dirty="0" err="1">
                <a:solidFill>
                  <a:schemeClr val="bg1"/>
                </a:solidFill>
              </a:rPr>
              <a:t>strumento</a:t>
            </a:r>
            <a:r>
              <a:rPr lang="fr-FR" altLang="it-IT" b="1" dirty="0">
                <a:solidFill>
                  <a:schemeClr val="bg1"/>
                </a:solidFill>
              </a:rPr>
              <a:t> musicale</a:t>
            </a:r>
          </a:p>
          <a:p>
            <a:pPr eaLnBrk="1" hangingPunct="1">
              <a:lnSpc>
                <a:spcPct val="90000"/>
              </a:lnSpc>
              <a:buFontTx/>
              <a:buChar char="•"/>
            </a:pPr>
            <a:r>
              <a:rPr lang="fr-FR" altLang="it-IT" b="1" dirty="0">
                <a:solidFill>
                  <a:schemeClr val="bg1"/>
                </a:solidFill>
              </a:rPr>
              <a:t>Tutte le </a:t>
            </a:r>
            <a:r>
              <a:rPr lang="fr-FR" altLang="it-IT" b="1" dirty="0" err="1">
                <a:solidFill>
                  <a:schemeClr val="bg1"/>
                </a:solidFill>
              </a:rPr>
              <a:t>sezioni</a:t>
            </a:r>
            <a:r>
              <a:rPr lang="fr-FR" altLang="it-IT" b="1" dirty="0">
                <a:solidFill>
                  <a:schemeClr val="bg1"/>
                </a:solidFill>
              </a:rPr>
              <a:t> </a:t>
            </a:r>
            <a:r>
              <a:rPr lang="fr-FR" altLang="it-IT" b="1" dirty="0" err="1">
                <a:solidFill>
                  <a:schemeClr val="bg1"/>
                </a:solidFill>
              </a:rPr>
              <a:t>hanno</a:t>
            </a:r>
            <a:r>
              <a:rPr lang="fr-FR" altLang="it-IT" b="1" dirty="0">
                <a:solidFill>
                  <a:schemeClr val="bg1"/>
                </a:solidFill>
              </a:rPr>
              <a:t> </a:t>
            </a:r>
            <a:r>
              <a:rPr lang="fr-FR" altLang="it-IT" b="1" dirty="0" err="1">
                <a:solidFill>
                  <a:schemeClr val="bg1"/>
                </a:solidFill>
              </a:rPr>
              <a:t>trasmissioni</a:t>
            </a:r>
            <a:r>
              <a:rPr lang="fr-FR" altLang="it-IT" b="1" dirty="0">
                <a:solidFill>
                  <a:schemeClr val="bg1"/>
                </a:solidFill>
              </a:rPr>
              <a:t> con DIGIDRIVE</a:t>
            </a:r>
          </a:p>
          <a:p>
            <a:pPr eaLnBrk="1" hangingPunct="1">
              <a:lnSpc>
                <a:spcPct val="90000"/>
              </a:lnSpc>
              <a:buFontTx/>
              <a:buChar char="•"/>
            </a:pPr>
            <a:r>
              <a:rPr lang="fr-FR" altLang="it-IT" b="1" dirty="0" err="1">
                <a:solidFill>
                  <a:schemeClr val="bg1"/>
                </a:solidFill>
              </a:rPr>
              <a:t>Affidabilità</a:t>
            </a:r>
            <a:endParaRPr lang="fr-FR" altLang="it-IT" b="1" dirty="0">
              <a:solidFill>
                <a:schemeClr val="bg1"/>
              </a:solidFill>
            </a:endParaRPr>
          </a:p>
          <a:p>
            <a:pPr eaLnBrk="1" hangingPunct="1">
              <a:lnSpc>
                <a:spcPct val="90000"/>
              </a:lnSpc>
              <a:buFontTx/>
              <a:buChar char="•"/>
            </a:pPr>
            <a:r>
              <a:rPr lang="fr-FR" altLang="it-IT" b="1" dirty="0">
                <a:solidFill>
                  <a:schemeClr val="bg1"/>
                </a:solidFill>
              </a:rPr>
              <a:t>Machina </a:t>
            </a:r>
            <a:r>
              <a:rPr lang="fr-FR" altLang="it-IT" b="1" dirty="0" err="1">
                <a:solidFill>
                  <a:schemeClr val="bg1"/>
                </a:solidFill>
              </a:rPr>
              <a:t>compatta</a:t>
            </a:r>
            <a:r>
              <a:rPr lang="fr-FR" altLang="it-IT" b="1" dirty="0">
                <a:solidFill>
                  <a:schemeClr val="bg1"/>
                </a:solidFill>
              </a:rPr>
              <a:t> in </a:t>
            </a:r>
            <a:r>
              <a:rPr lang="fr-FR" altLang="it-IT" b="1" dirty="0" err="1">
                <a:solidFill>
                  <a:schemeClr val="bg1"/>
                </a:solidFill>
              </a:rPr>
              <a:t>trasporto</a:t>
            </a:r>
            <a:endParaRPr lang="fr-FR" altLang="it-IT" b="1" dirty="0">
              <a:solidFill>
                <a:schemeClr val="bg1"/>
              </a:solidFill>
            </a:endParaRPr>
          </a:p>
          <a:p>
            <a:pPr eaLnBrk="1" hangingPunct="1">
              <a:lnSpc>
                <a:spcPct val="90000"/>
              </a:lnSpc>
              <a:buFontTx/>
              <a:buChar char="•"/>
            </a:pPr>
            <a:r>
              <a:rPr lang="fr-FR" altLang="it-IT" b="1" dirty="0">
                <a:solidFill>
                  <a:schemeClr val="bg1"/>
                </a:solidFill>
              </a:rPr>
              <a:t>Più di </a:t>
            </a:r>
            <a:r>
              <a:rPr lang="fr-FR" altLang="it-IT" b="1" dirty="0" smtClean="0">
                <a:solidFill>
                  <a:schemeClr val="bg1"/>
                </a:solidFill>
              </a:rPr>
              <a:t>20 </a:t>
            </a:r>
            <a:r>
              <a:rPr lang="fr-FR" altLang="it-IT" b="1" dirty="0" err="1">
                <a:solidFill>
                  <a:schemeClr val="bg1"/>
                </a:solidFill>
              </a:rPr>
              <a:t>anni</a:t>
            </a:r>
            <a:r>
              <a:rPr lang="fr-FR" altLang="it-IT" b="1" dirty="0">
                <a:solidFill>
                  <a:schemeClr val="bg1"/>
                </a:solidFill>
              </a:rPr>
              <a:t> di </a:t>
            </a:r>
            <a:r>
              <a:rPr lang="fr-FR" altLang="it-IT" b="1" dirty="0" err="1">
                <a:solidFill>
                  <a:schemeClr val="bg1"/>
                </a:solidFill>
              </a:rPr>
              <a:t>esperienza</a:t>
            </a:r>
            <a:endParaRPr lang="fr-FR" altLang="it-IT" b="1" dirty="0">
              <a:solidFill>
                <a:schemeClr val="bg1"/>
              </a:solidFill>
            </a:endParaRPr>
          </a:p>
        </p:txBody>
      </p:sp>
      <p:pic>
        <p:nvPicPr>
          <p:cNvPr id="152591" name="Picture 4" descr="2"/>
          <p:cNvPicPr>
            <a:picLocks noChangeAspect="1" noChangeArrowheads="1"/>
          </p:cNvPicPr>
          <p:nvPr/>
        </p:nvPicPr>
        <p:blipFill>
          <a:blip r:embed="rId16" cstate="email">
            <a:lum bright="48000"/>
            <a:extLst>
              <a:ext uri="{28A0092B-C50C-407E-A947-70E740481C1C}">
                <a14:useLocalDpi xmlns:a14="http://schemas.microsoft.com/office/drawing/2010/main"/>
              </a:ext>
            </a:extLst>
          </a:blip>
          <a:srcRect/>
          <a:stretch>
            <a:fillRect/>
          </a:stretch>
        </p:blipFill>
        <p:spPr bwMode="auto">
          <a:xfrm>
            <a:off x="44450" y="114300"/>
            <a:ext cx="1225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92" name="Text Box 5"/>
          <p:cNvSpPr txBox="1">
            <a:spLocks noChangeArrowheads="1"/>
          </p:cNvSpPr>
          <p:nvPr/>
        </p:nvSpPr>
        <p:spPr bwMode="auto">
          <a:xfrm>
            <a:off x="1249363" y="109538"/>
            <a:ext cx="60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10"/>
              </a:buBlip>
              <a:defRPr>
                <a:solidFill>
                  <a:schemeClr val="tx1"/>
                </a:solidFill>
                <a:latin typeface="Arial" panose="020B0604020202020204" pitchFamily="34" charset="0"/>
              </a:defRPr>
            </a:lvl1pPr>
            <a:lvl2pPr marL="742950" indent="-285750">
              <a:spcBef>
                <a:spcPct val="20000"/>
              </a:spcBef>
              <a:buBlip>
                <a:blip r:embed="rId11"/>
              </a:buBlip>
              <a:defRPr>
                <a:solidFill>
                  <a:schemeClr val="tx1"/>
                </a:solidFill>
                <a:latin typeface="Arial" panose="020B0604020202020204" pitchFamily="34" charset="0"/>
              </a:defRPr>
            </a:lvl2pPr>
            <a:lvl3pPr marL="1143000" indent="-228600">
              <a:spcBef>
                <a:spcPct val="20000"/>
              </a:spcBef>
              <a:buBlip>
                <a:blip r:embed="rId12"/>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400" b="1"/>
              <a:t>GF</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fr-FR" altLang="it-IT" dirty="0" smtClean="0"/>
              <a:t>La </a:t>
            </a:r>
            <a:r>
              <a:rPr lang="fr-FR" altLang="it-IT" dirty="0" err="1" smtClean="0"/>
              <a:t>scelta</a:t>
            </a:r>
            <a:r>
              <a:rPr lang="fr-FR" altLang="it-IT" dirty="0" smtClean="0"/>
              <a:t> </a:t>
            </a:r>
            <a:r>
              <a:rPr lang="fr-FR" altLang="it-IT" dirty="0" err="1" smtClean="0"/>
              <a:t>dello</a:t>
            </a:r>
            <a:r>
              <a:rPr lang="fr-FR" altLang="it-IT" dirty="0" smtClean="0"/>
              <a:t> </a:t>
            </a:r>
            <a:r>
              <a:rPr lang="fr-FR" altLang="it-IT" dirty="0" err="1" smtClean="0"/>
              <a:t>spandivoltafieno</a:t>
            </a:r>
            <a:r>
              <a:rPr lang="fr-FR" altLang="it-IT" dirty="0" smtClean="0"/>
              <a:t> - GF</a:t>
            </a:r>
          </a:p>
        </p:txBody>
      </p:sp>
      <p:sp>
        <p:nvSpPr>
          <p:cNvPr id="7" name="Rectangle à coins arrondis 6"/>
          <p:cNvSpPr/>
          <p:nvPr/>
        </p:nvSpPr>
        <p:spPr>
          <a:xfrm>
            <a:off x="2916238" y="3417888"/>
            <a:ext cx="3600450" cy="906462"/>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fr-FR" sz="1600" b="1" dirty="0" err="1">
                <a:solidFill>
                  <a:schemeClr val="tx1"/>
                </a:solidFill>
              </a:rPr>
              <a:t>Rotore</a:t>
            </a:r>
            <a:r>
              <a:rPr lang="fr-FR" sz="1600" b="1" dirty="0">
                <a:solidFill>
                  <a:schemeClr val="tx1"/>
                </a:solidFill>
              </a:rPr>
              <a:t> classico</a:t>
            </a:r>
          </a:p>
          <a:p>
            <a:pPr>
              <a:spcBef>
                <a:spcPct val="50000"/>
              </a:spcBef>
              <a:defRPr/>
            </a:pPr>
            <a:r>
              <a:rPr lang="fr-FR" sz="1600" b="1" dirty="0">
                <a:solidFill>
                  <a:schemeClr val="tx1"/>
                </a:solidFill>
              </a:rPr>
              <a:t>Ø 1500 mm con 6 </a:t>
            </a:r>
            <a:r>
              <a:rPr lang="fr-FR" sz="1600" b="1" dirty="0" err="1">
                <a:solidFill>
                  <a:schemeClr val="tx1"/>
                </a:solidFill>
              </a:rPr>
              <a:t>bracci</a:t>
            </a:r>
            <a:r>
              <a:rPr lang="fr-FR" sz="1600" b="1" dirty="0">
                <a:solidFill>
                  <a:schemeClr val="tx1"/>
                </a:solidFill>
              </a:rPr>
              <a:t> </a:t>
            </a:r>
          </a:p>
          <a:p>
            <a:pPr>
              <a:spcBef>
                <a:spcPct val="50000"/>
              </a:spcBef>
              <a:defRPr/>
            </a:pPr>
            <a:r>
              <a:rPr lang="fr-FR" sz="1000" i="1" dirty="0">
                <a:solidFill>
                  <a:schemeClr val="tx1"/>
                </a:solidFill>
              </a:rPr>
              <a:t>(GF 422 / 502 / 642 / 6502 / 8702 / 10802 /13002 /17002)</a:t>
            </a:r>
          </a:p>
        </p:txBody>
      </p:sp>
      <p:pic>
        <p:nvPicPr>
          <p:cNvPr id="154628" name="Picture 10" descr="2"/>
          <p:cNvPicPr>
            <a:picLocks noChangeAspect="1" noChangeArrowheads="1"/>
          </p:cNvPicPr>
          <p:nvPr/>
        </p:nvPicPr>
        <p:blipFill>
          <a:blip r:embed="rId3" cstate="email">
            <a:lum bright="48000"/>
            <a:extLst>
              <a:ext uri="{28A0092B-C50C-407E-A947-70E740481C1C}">
                <a14:useLocalDpi xmlns:a14="http://schemas.microsoft.com/office/drawing/2010/main"/>
              </a:ext>
            </a:extLst>
          </a:blip>
          <a:srcRect/>
          <a:stretch>
            <a:fillRect/>
          </a:stretch>
        </p:blipFill>
        <p:spPr bwMode="auto">
          <a:xfrm>
            <a:off x="55563" y="163513"/>
            <a:ext cx="1225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629" name="Group 8"/>
          <p:cNvGrpSpPr>
            <a:grpSpLocks/>
          </p:cNvGrpSpPr>
          <p:nvPr/>
        </p:nvGrpSpPr>
        <p:grpSpPr bwMode="auto">
          <a:xfrm>
            <a:off x="412750" y="1698625"/>
            <a:ext cx="2078038" cy="1093788"/>
            <a:chOff x="837" y="1397"/>
            <a:chExt cx="4112" cy="2137"/>
          </a:xfrm>
        </p:grpSpPr>
        <p:pic>
          <p:nvPicPr>
            <p:cNvPr id="154646" name="Picture 9" descr="rot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 y="1397"/>
              <a:ext cx="4112" cy="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47" name="Oval 10"/>
            <p:cNvSpPr>
              <a:spLocks noChangeArrowheads="1"/>
            </p:cNvSpPr>
            <p:nvPr/>
          </p:nvSpPr>
          <p:spPr bwMode="auto">
            <a:xfrm>
              <a:off x="1145" y="1421"/>
              <a:ext cx="1734" cy="876"/>
            </a:xfrm>
            <a:prstGeom prst="ellipse">
              <a:avLst/>
            </a:prstGeom>
            <a:solidFill>
              <a:srgbClr val="FF3300">
                <a:alpha val="79999"/>
              </a:srgbClr>
            </a:solidFill>
            <a:ln w="9525">
              <a:solidFill>
                <a:schemeClr val="tx1"/>
              </a:solidFill>
              <a:round/>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54648" name="Oval 11"/>
            <p:cNvSpPr>
              <a:spLocks noChangeArrowheads="1"/>
            </p:cNvSpPr>
            <p:nvPr/>
          </p:nvSpPr>
          <p:spPr bwMode="auto">
            <a:xfrm>
              <a:off x="2888" y="1409"/>
              <a:ext cx="1734" cy="876"/>
            </a:xfrm>
            <a:prstGeom prst="ellipse">
              <a:avLst/>
            </a:prstGeom>
            <a:solidFill>
              <a:srgbClr val="FF3300">
                <a:alpha val="79999"/>
              </a:srgbClr>
            </a:solidFill>
            <a:ln w="9525">
              <a:solidFill>
                <a:schemeClr val="tx1"/>
              </a:solidFill>
              <a:round/>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sp>
        <p:nvSpPr>
          <p:cNvPr id="11" name="Rectangle à coins arrondis 6"/>
          <p:cNvSpPr/>
          <p:nvPr/>
        </p:nvSpPr>
        <p:spPr>
          <a:xfrm>
            <a:off x="1609725" y="865188"/>
            <a:ext cx="5894388" cy="485775"/>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fr-FR" b="1" dirty="0" err="1">
                <a:solidFill>
                  <a:schemeClr val="tx1"/>
                </a:solidFill>
              </a:rPr>
              <a:t>Nuova</a:t>
            </a:r>
            <a:r>
              <a:rPr lang="fr-FR" b="1" dirty="0">
                <a:solidFill>
                  <a:schemeClr val="tx1"/>
                </a:solidFill>
              </a:rPr>
              <a:t> </a:t>
            </a:r>
            <a:r>
              <a:rPr lang="fr-FR" b="1" dirty="0" err="1">
                <a:solidFill>
                  <a:schemeClr val="tx1"/>
                </a:solidFill>
              </a:rPr>
              <a:t>serie</a:t>
            </a:r>
            <a:r>
              <a:rPr lang="fr-FR" b="1" dirty="0">
                <a:solidFill>
                  <a:schemeClr val="tx1"/>
                </a:solidFill>
              </a:rPr>
              <a:t> 1002 </a:t>
            </a:r>
            <a:r>
              <a:rPr lang="fr-FR" b="1" dirty="0" err="1">
                <a:solidFill>
                  <a:schemeClr val="tx1"/>
                </a:solidFill>
              </a:rPr>
              <a:t>basata</a:t>
            </a:r>
            <a:r>
              <a:rPr lang="fr-FR" b="1" dirty="0">
                <a:solidFill>
                  <a:schemeClr val="tx1"/>
                </a:solidFill>
              </a:rPr>
              <a:t> sui </a:t>
            </a:r>
            <a:r>
              <a:rPr lang="fr-FR" b="1" dirty="0" err="1">
                <a:solidFill>
                  <a:schemeClr val="tx1"/>
                </a:solidFill>
              </a:rPr>
              <a:t>diversi</a:t>
            </a:r>
            <a:r>
              <a:rPr lang="fr-FR" b="1" dirty="0">
                <a:solidFill>
                  <a:schemeClr val="tx1"/>
                </a:solidFill>
              </a:rPr>
              <a:t> Ø </a:t>
            </a:r>
            <a:r>
              <a:rPr lang="fr-FR" b="1" dirty="0" err="1">
                <a:solidFill>
                  <a:schemeClr val="tx1"/>
                </a:solidFill>
              </a:rPr>
              <a:t>rotori</a:t>
            </a:r>
            <a:endParaRPr lang="fr-FR" b="1" dirty="0">
              <a:solidFill>
                <a:schemeClr val="tx1"/>
              </a:solidFill>
            </a:endParaRPr>
          </a:p>
        </p:txBody>
      </p:sp>
      <p:sp>
        <p:nvSpPr>
          <p:cNvPr id="13" name="Rectangle à coins arrondis 6"/>
          <p:cNvSpPr/>
          <p:nvPr/>
        </p:nvSpPr>
        <p:spPr>
          <a:xfrm>
            <a:off x="2951163" y="1849438"/>
            <a:ext cx="2628900" cy="858837"/>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fr-FR" sz="1600" b="1" dirty="0" err="1">
                <a:solidFill>
                  <a:schemeClr val="tx1"/>
                </a:solidFill>
              </a:rPr>
              <a:t>Rotore</a:t>
            </a:r>
            <a:r>
              <a:rPr lang="fr-FR" sz="1600" b="1" dirty="0">
                <a:solidFill>
                  <a:schemeClr val="tx1"/>
                </a:solidFill>
              </a:rPr>
              <a:t> piccolo</a:t>
            </a:r>
          </a:p>
          <a:p>
            <a:pPr>
              <a:spcBef>
                <a:spcPct val="50000"/>
              </a:spcBef>
              <a:defRPr/>
            </a:pPr>
            <a:r>
              <a:rPr lang="fr-FR" sz="1600" b="1" dirty="0">
                <a:solidFill>
                  <a:schemeClr val="tx1"/>
                </a:solidFill>
              </a:rPr>
              <a:t>Ø 1300 mm con 5 </a:t>
            </a:r>
            <a:r>
              <a:rPr lang="fr-FR" sz="1600" b="1" dirty="0" err="1">
                <a:solidFill>
                  <a:schemeClr val="tx1"/>
                </a:solidFill>
              </a:rPr>
              <a:t>bracci</a:t>
            </a:r>
            <a:r>
              <a:rPr lang="fr-FR" sz="1600" b="1" dirty="0">
                <a:solidFill>
                  <a:schemeClr val="tx1"/>
                </a:solidFill>
              </a:rPr>
              <a:t> </a:t>
            </a:r>
            <a:r>
              <a:rPr lang="fr-FR" sz="1000" i="1" dirty="0">
                <a:solidFill>
                  <a:schemeClr val="tx1"/>
                </a:solidFill>
              </a:rPr>
              <a:t>(GF 582 / 5902 / 7902 / )</a:t>
            </a:r>
          </a:p>
        </p:txBody>
      </p:sp>
      <p:grpSp>
        <p:nvGrpSpPr>
          <p:cNvPr id="154632" name="Group 8"/>
          <p:cNvGrpSpPr>
            <a:grpSpLocks/>
          </p:cNvGrpSpPr>
          <p:nvPr/>
        </p:nvGrpSpPr>
        <p:grpSpPr bwMode="auto">
          <a:xfrm>
            <a:off x="180975" y="3016250"/>
            <a:ext cx="2682875" cy="1471613"/>
            <a:chOff x="837" y="1397"/>
            <a:chExt cx="4112" cy="2137"/>
          </a:xfrm>
        </p:grpSpPr>
        <p:pic>
          <p:nvPicPr>
            <p:cNvPr id="154643" name="Picture 9" descr="roto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7" y="1397"/>
              <a:ext cx="4112" cy="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44" name="Oval 10"/>
            <p:cNvSpPr>
              <a:spLocks noChangeArrowheads="1"/>
            </p:cNvSpPr>
            <p:nvPr/>
          </p:nvSpPr>
          <p:spPr bwMode="auto">
            <a:xfrm>
              <a:off x="1145" y="1421"/>
              <a:ext cx="1734" cy="876"/>
            </a:xfrm>
            <a:prstGeom prst="ellipse">
              <a:avLst/>
            </a:prstGeom>
            <a:solidFill>
              <a:srgbClr val="FF3300">
                <a:alpha val="79999"/>
              </a:srgbClr>
            </a:solidFill>
            <a:ln w="9525">
              <a:solidFill>
                <a:schemeClr val="tx1"/>
              </a:solidFill>
              <a:round/>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54645" name="Oval 11"/>
            <p:cNvSpPr>
              <a:spLocks noChangeArrowheads="1"/>
            </p:cNvSpPr>
            <p:nvPr/>
          </p:nvSpPr>
          <p:spPr bwMode="auto">
            <a:xfrm>
              <a:off x="2888" y="1409"/>
              <a:ext cx="1734" cy="876"/>
            </a:xfrm>
            <a:prstGeom prst="ellipse">
              <a:avLst/>
            </a:prstGeom>
            <a:solidFill>
              <a:srgbClr val="FF3300">
                <a:alpha val="79999"/>
              </a:srgbClr>
            </a:solidFill>
            <a:ln w="9525">
              <a:solidFill>
                <a:schemeClr val="tx1"/>
              </a:solidFill>
              <a:round/>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grpSp>
        <p:nvGrpSpPr>
          <p:cNvPr id="154633" name="Group 8"/>
          <p:cNvGrpSpPr>
            <a:grpSpLocks/>
          </p:cNvGrpSpPr>
          <p:nvPr/>
        </p:nvGrpSpPr>
        <p:grpSpPr bwMode="auto">
          <a:xfrm>
            <a:off x="155575" y="4621213"/>
            <a:ext cx="3402013" cy="2017712"/>
            <a:chOff x="837" y="1397"/>
            <a:chExt cx="4112" cy="2137"/>
          </a:xfrm>
        </p:grpSpPr>
        <p:pic>
          <p:nvPicPr>
            <p:cNvPr id="154640" name="Picture 9" descr="roto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7" y="1397"/>
              <a:ext cx="4112" cy="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41" name="Oval 10"/>
            <p:cNvSpPr>
              <a:spLocks noChangeArrowheads="1"/>
            </p:cNvSpPr>
            <p:nvPr/>
          </p:nvSpPr>
          <p:spPr bwMode="auto">
            <a:xfrm>
              <a:off x="1145" y="1421"/>
              <a:ext cx="1734" cy="876"/>
            </a:xfrm>
            <a:prstGeom prst="ellipse">
              <a:avLst/>
            </a:prstGeom>
            <a:solidFill>
              <a:srgbClr val="FF3300">
                <a:alpha val="79999"/>
              </a:srgbClr>
            </a:solidFill>
            <a:ln w="9525">
              <a:solidFill>
                <a:schemeClr val="tx1"/>
              </a:solidFill>
              <a:round/>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54642" name="Oval 11"/>
            <p:cNvSpPr>
              <a:spLocks noChangeArrowheads="1"/>
            </p:cNvSpPr>
            <p:nvPr/>
          </p:nvSpPr>
          <p:spPr bwMode="auto">
            <a:xfrm>
              <a:off x="2888" y="1409"/>
              <a:ext cx="1734" cy="876"/>
            </a:xfrm>
            <a:prstGeom prst="ellipse">
              <a:avLst/>
            </a:prstGeom>
            <a:solidFill>
              <a:srgbClr val="FF3300">
                <a:alpha val="79999"/>
              </a:srgbClr>
            </a:solidFill>
            <a:ln w="9525">
              <a:solidFill>
                <a:schemeClr val="tx1"/>
              </a:solidFill>
              <a:round/>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sp>
        <p:nvSpPr>
          <p:cNvPr id="20" name="Rectangle à coins arrondis 6"/>
          <p:cNvSpPr/>
          <p:nvPr/>
        </p:nvSpPr>
        <p:spPr>
          <a:xfrm>
            <a:off x="3708400" y="5229225"/>
            <a:ext cx="2808288" cy="936625"/>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fr-FR" sz="1600" b="1" dirty="0" err="1">
                <a:solidFill>
                  <a:schemeClr val="tx1"/>
                </a:solidFill>
              </a:rPr>
              <a:t>Rotore</a:t>
            </a:r>
            <a:r>
              <a:rPr lang="fr-FR" sz="1600" b="1" dirty="0">
                <a:solidFill>
                  <a:schemeClr val="tx1"/>
                </a:solidFill>
              </a:rPr>
              <a:t> grande</a:t>
            </a:r>
          </a:p>
          <a:p>
            <a:pPr>
              <a:spcBef>
                <a:spcPct val="50000"/>
              </a:spcBef>
              <a:defRPr/>
            </a:pPr>
            <a:r>
              <a:rPr lang="fr-FR" sz="1600" b="1" dirty="0">
                <a:solidFill>
                  <a:schemeClr val="tx1"/>
                </a:solidFill>
              </a:rPr>
              <a:t>Ø 1800 mm con 7 </a:t>
            </a:r>
            <a:r>
              <a:rPr lang="fr-FR" sz="1600" b="1" dirty="0" err="1">
                <a:solidFill>
                  <a:schemeClr val="tx1"/>
                </a:solidFill>
              </a:rPr>
              <a:t>bracci</a:t>
            </a:r>
            <a:r>
              <a:rPr lang="fr-FR" sz="1600" b="1" dirty="0">
                <a:solidFill>
                  <a:schemeClr val="tx1"/>
                </a:solidFill>
              </a:rPr>
              <a:t> </a:t>
            </a:r>
          </a:p>
          <a:p>
            <a:pPr>
              <a:spcBef>
                <a:spcPct val="50000"/>
              </a:spcBef>
              <a:defRPr/>
            </a:pPr>
            <a:r>
              <a:rPr lang="fr-FR" sz="1000" i="1" dirty="0">
                <a:solidFill>
                  <a:schemeClr val="tx1"/>
                </a:solidFill>
              </a:rPr>
              <a:t>(GF 5202 / 7802)</a:t>
            </a:r>
          </a:p>
        </p:txBody>
      </p:sp>
      <p:pic>
        <p:nvPicPr>
          <p:cNvPr id="2" name="Immagine 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18288" y="3219450"/>
            <a:ext cx="2362200" cy="1577975"/>
          </a:xfrm>
          <a:prstGeom prst="rect">
            <a:avLst/>
          </a:prstGeom>
          <a:ln>
            <a:noFill/>
          </a:ln>
          <a:effectLst>
            <a:outerShdw blurRad="292100" dist="139700" dir="2700000" algn="tl" rotWithShape="0">
              <a:srgbClr val="333333">
                <a:alpha val="65000"/>
              </a:srgbClr>
            </a:outerShdw>
          </a:effectLst>
        </p:spPr>
      </p:pic>
      <p:pic>
        <p:nvPicPr>
          <p:cNvPr id="3" name="Immagine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618288" y="1498600"/>
            <a:ext cx="2355850" cy="1570038"/>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618288" y="4878388"/>
            <a:ext cx="2362200" cy="1574800"/>
          </a:xfrm>
          <a:prstGeom prst="rect">
            <a:avLst/>
          </a:prstGeom>
          <a:ln>
            <a:noFill/>
          </a:ln>
          <a:effectLst>
            <a:outerShdw blurRad="292100" dist="139700" dir="2700000" algn="tl" rotWithShape="0">
              <a:srgbClr val="333333">
                <a:alpha val="65000"/>
              </a:srgbClr>
            </a:outerShdw>
          </a:effectLst>
        </p:spPr>
      </p:pic>
      <p:sp>
        <p:nvSpPr>
          <p:cNvPr id="5" name="Segnaposto data 4"/>
          <p:cNvSpPr>
            <a:spLocks noGrp="1"/>
          </p:cNvSpPr>
          <p:nvPr>
            <p:ph type="dt" sz="quarter" idx="4294967295"/>
          </p:nvPr>
        </p:nvSpPr>
        <p:spPr/>
        <p:txBody>
          <a:bodyPr/>
          <a:lstStyle/>
          <a:p>
            <a:pPr>
              <a:defRPr/>
            </a:pPr>
            <a:fld id="{C7630D90-B1C6-4261-A97C-E84FED4590C0}" type="datetime1">
              <a:rPr lang="it-IT" smtClean="0"/>
              <a:t>29/04/14</a:t>
            </a:fld>
            <a:endParaRPr lang="fr-FR" dirty="0"/>
          </a:p>
        </p:txBody>
      </p:sp>
      <p:sp>
        <p:nvSpPr>
          <p:cNvPr id="6" name="Segnaposto piè di pagina 5"/>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body" idx="1"/>
          </p:nvPr>
        </p:nvSpPr>
        <p:spPr>
          <a:xfrm>
            <a:off x="2071688" y="1344613"/>
            <a:ext cx="6840537" cy="5513387"/>
          </a:xfrm>
        </p:spPr>
        <p:txBody>
          <a:bodyPr/>
          <a:lstStyle/>
          <a:p>
            <a:pPr eaLnBrk="1" hangingPunct="1">
              <a:lnSpc>
                <a:spcPct val="90000"/>
              </a:lnSpc>
              <a:defRPr/>
            </a:pPr>
            <a:r>
              <a:rPr lang="fr-FR" sz="2400" b="1" u="sng" dirty="0" smtClean="0"/>
              <a:t>Piccoli </a:t>
            </a:r>
            <a:r>
              <a:rPr lang="fr-FR" sz="2400" b="1" u="sng" dirty="0" err="1" smtClean="0"/>
              <a:t>rotori</a:t>
            </a:r>
            <a:r>
              <a:rPr lang="fr-FR" sz="2400" b="1" u="sng" dirty="0" smtClean="0"/>
              <a:t>…</a:t>
            </a:r>
          </a:p>
          <a:p>
            <a:pPr eaLnBrk="1" hangingPunct="1">
              <a:lnSpc>
                <a:spcPct val="90000"/>
              </a:lnSpc>
              <a:buClr>
                <a:srgbClr val="FF0000"/>
              </a:buClr>
              <a:buFont typeface="Wingdings" pitchFamily="2" charset="2"/>
              <a:buChar char="§"/>
              <a:defRPr/>
            </a:pPr>
            <a:r>
              <a:rPr lang="fr-FR" sz="2400" dirty="0" err="1" smtClean="0"/>
              <a:t>Rastrellano</a:t>
            </a:r>
            <a:r>
              <a:rPr lang="fr-FR" sz="2400" dirty="0" smtClean="0"/>
              <a:t> </a:t>
            </a:r>
            <a:r>
              <a:rPr lang="fr-FR" sz="2400" dirty="0" err="1" smtClean="0"/>
              <a:t>integralmente</a:t>
            </a:r>
            <a:r>
              <a:rPr lang="fr-FR" sz="2400" dirty="0" smtClean="0"/>
              <a:t> il </a:t>
            </a:r>
            <a:r>
              <a:rPr lang="fr-FR" sz="2400" dirty="0" err="1" smtClean="0"/>
              <a:t>foraggio</a:t>
            </a:r>
            <a:endParaRPr lang="fr-FR" sz="2400" dirty="0" smtClean="0"/>
          </a:p>
          <a:p>
            <a:pPr eaLnBrk="1" hangingPunct="1">
              <a:lnSpc>
                <a:spcPct val="90000"/>
              </a:lnSpc>
              <a:buClr>
                <a:srgbClr val="FF0000"/>
              </a:buClr>
              <a:buFont typeface="Wingdings" pitchFamily="2" charset="2"/>
              <a:buChar char="§"/>
              <a:defRPr/>
            </a:pPr>
            <a:r>
              <a:rPr lang="fr-FR" sz="2400" dirty="0" err="1" smtClean="0"/>
              <a:t>Hanno</a:t>
            </a:r>
            <a:r>
              <a:rPr lang="fr-FR" sz="2400" dirty="0" smtClean="0"/>
              <a:t> un </a:t>
            </a:r>
            <a:r>
              <a:rPr lang="fr-FR" sz="2400" dirty="0" err="1" smtClean="0"/>
              <a:t>elevato</a:t>
            </a:r>
            <a:r>
              <a:rPr lang="fr-FR" sz="2400" dirty="0" smtClean="0"/>
              <a:t> </a:t>
            </a:r>
            <a:r>
              <a:rPr lang="fr-FR" sz="2400" dirty="0" err="1" smtClean="0"/>
              <a:t>angolo</a:t>
            </a:r>
            <a:r>
              <a:rPr lang="fr-FR" sz="2400" dirty="0" smtClean="0"/>
              <a:t> di </a:t>
            </a:r>
            <a:r>
              <a:rPr lang="fr-FR" sz="2400" dirty="0" err="1" smtClean="0"/>
              <a:t>incidenza</a:t>
            </a:r>
            <a:endParaRPr lang="fr-FR" sz="2400" dirty="0" smtClean="0"/>
          </a:p>
          <a:p>
            <a:pPr eaLnBrk="1" hangingPunct="1">
              <a:lnSpc>
                <a:spcPct val="90000"/>
              </a:lnSpc>
              <a:buClr>
                <a:srgbClr val="FF0000"/>
              </a:buClr>
              <a:buFont typeface="Wingdings" pitchFamily="2" charset="2"/>
              <a:buChar char="§"/>
              <a:defRPr/>
            </a:pPr>
            <a:r>
              <a:rPr lang="fr-FR" sz="2400" dirty="0" smtClean="0"/>
              <a:t>Tutte le </a:t>
            </a:r>
            <a:r>
              <a:rPr lang="fr-FR" sz="2400" dirty="0" err="1" smtClean="0"/>
              <a:t>forche</a:t>
            </a:r>
            <a:r>
              <a:rPr lang="fr-FR" sz="2400" dirty="0" smtClean="0"/>
              <a:t> sono alla </a:t>
            </a:r>
            <a:r>
              <a:rPr lang="fr-FR" sz="2400" dirty="0" err="1" smtClean="0"/>
              <a:t>stessa</a:t>
            </a:r>
            <a:r>
              <a:rPr lang="fr-FR" sz="2400" dirty="0" smtClean="0"/>
              <a:t> quota da terra,</a:t>
            </a:r>
          </a:p>
          <a:p>
            <a:pPr eaLnBrk="1" hangingPunct="1">
              <a:lnSpc>
                <a:spcPct val="90000"/>
              </a:lnSpc>
              <a:buClr>
                <a:srgbClr val="FF0000"/>
              </a:buClr>
              <a:buFont typeface="Wingdings" pitchFamily="2" charset="2"/>
              <a:buChar char="§"/>
              <a:defRPr/>
            </a:pPr>
            <a:r>
              <a:rPr lang="fr-FR" sz="2400" dirty="0" smtClean="0"/>
              <a:t>+ </a:t>
            </a:r>
            <a:r>
              <a:rPr lang="fr-FR" sz="2400" dirty="0" err="1" smtClean="0"/>
              <a:t>angolo</a:t>
            </a:r>
            <a:r>
              <a:rPr lang="fr-FR" sz="2400" dirty="0" smtClean="0"/>
              <a:t> di </a:t>
            </a:r>
            <a:r>
              <a:rPr lang="fr-FR" sz="2400" dirty="0" err="1" smtClean="0"/>
              <a:t>lancio</a:t>
            </a:r>
            <a:r>
              <a:rPr lang="fr-FR" sz="2400" dirty="0" smtClean="0"/>
              <a:t>, per un </a:t>
            </a:r>
            <a:r>
              <a:rPr lang="fr-FR" sz="2400" dirty="0" err="1" smtClean="0"/>
              <a:t>migliore</a:t>
            </a:r>
            <a:r>
              <a:rPr lang="fr-FR" sz="2400" dirty="0" smtClean="0"/>
              <a:t> </a:t>
            </a:r>
            <a:r>
              <a:rPr lang="fr-FR" sz="2400" dirty="0" err="1" smtClean="0"/>
              <a:t>rivoltamento</a:t>
            </a:r>
            <a:endParaRPr lang="fr-FR" sz="2400" dirty="0" smtClean="0"/>
          </a:p>
          <a:p>
            <a:pPr eaLnBrk="1" hangingPunct="1">
              <a:lnSpc>
                <a:spcPct val="90000"/>
              </a:lnSpc>
              <a:buClr>
                <a:srgbClr val="FF0000"/>
              </a:buClr>
              <a:buFont typeface="Wingdings" pitchFamily="2" charset="2"/>
              <a:buChar char="§"/>
              <a:defRPr/>
            </a:pPr>
            <a:r>
              <a:rPr lang="fr-FR" sz="2400" dirty="0" err="1" smtClean="0"/>
              <a:t>Migliore</a:t>
            </a:r>
            <a:r>
              <a:rPr lang="fr-FR" sz="2400" dirty="0" smtClean="0"/>
              <a:t> </a:t>
            </a:r>
            <a:r>
              <a:rPr lang="fr-FR" sz="2400" dirty="0" err="1" smtClean="0"/>
              <a:t>adattamento</a:t>
            </a:r>
            <a:r>
              <a:rPr lang="fr-FR" sz="2400" dirty="0" smtClean="0"/>
              <a:t> al </a:t>
            </a:r>
            <a:r>
              <a:rPr lang="fr-FR" sz="2400" dirty="0" err="1" smtClean="0"/>
              <a:t>terreno</a:t>
            </a:r>
            <a:r>
              <a:rPr lang="fr-FR" sz="2400" dirty="0" smtClean="0"/>
              <a:t>,</a:t>
            </a:r>
          </a:p>
          <a:p>
            <a:pPr eaLnBrk="1" hangingPunct="1">
              <a:lnSpc>
                <a:spcPct val="90000"/>
              </a:lnSpc>
              <a:buClr>
                <a:srgbClr val="FF0000"/>
              </a:buClr>
              <a:buFont typeface="Wingdings" pitchFamily="2" charset="2"/>
              <a:buChar char="§"/>
              <a:defRPr/>
            </a:pPr>
            <a:r>
              <a:rPr lang="fr-FR" sz="2400" dirty="0" err="1" smtClean="0"/>
              <a:t>Migliore</a:t>
            </a:r>
            <a:r>
              <a:rPr lang="fr-FR" sz="2400" dirty="0" smtClean="0"/>
              <a:t> </a:t>
            </a:r>
            <a:r>
              <a:rPr lang="fr-FR" sz="2400" dirty="0" err="1" smtClean="0"/>
              <a:t>raccolta</a:t>
            </a:r>
            <a:r>
              <a:rPr lang="fr-FR" sz="2400" dirty="0" smtClean="0"/>
              <a:t> </a:t>
            </a:r>
            <a:r>
              <a:rPr lang="fr-FR" sz="2400" dirty="0" err="1" smtClean="0"/>
              <a:t>tra</a:t>
            </a:r>
            <a:r>
              <a:rPr lang="fr-FR" sz="2400" dirty="0" smtClean="0"/>
              <a:t> due </a:t>
            </a:r>
            <a:r>
              <a:rPr lang="fr-FR" sz="2400" dirty="0" err="1" smtClean="0"/>
              <a:t>giranti</a:t>
            </a:r>
            <a:r>
              <a:rPr lang="fr-FR" sz="2400" dirty="0" smtClean="0"/>
              <a:t>.</a:t>
            </a:r>
          </a:p>
          <a:p>
            <a:pPr marL="0" eaLnBrk="1" hangingPunct="1">
              <a:lnSpc>
                <a:spcPct val="90000"/>
              </a:lnSpc>
              <a:buClr>
                <a:srgbClr val="FF0000"/>
              </a:buClr>
              <a:defRPr/>
            </a:pPr>
            <a:endParaRPr lang="fr-FR" dirty="0" smtClean="0"/>
          </a:p>
          <a:p>
            <a:pPr marL="0" eaLnBrk="1" hangingPunct="1">
              <a:lnSpc>
                <a:spcPct val="90000"/>
              </a:lnSpc>
              <a:buClr>
                <a:srgbClr val="FF0000"/>
              </a:buClr>
              <a:defRPr/>
            </a:pPr>
            <a:r>
              <a:rPr lang="fr-FR" dirty="0" smtClean="0"/>
              <a:t>Il </a:t>
            </a:r>
            <a:r>
              <a:rPr lang="fr-FR" dirty="0" err="1" smtClean="0"/>
              <a:t>rivoltamento</a:t>
            </a:r>
            <a:r>
              <a:rPr lang="fr-FR" dirty="0" smtClean="0"/>
              <a:t> </a:t>
            </a:r>
            <a:r>
              <a:rPr lang="fr-FR" dirty="0" err="1" smtClean="0"/>
              <a:t>ottimale</a:t>
            </a:r>
            <a:r>
              <a:rPr lang="fr-FR" dirty="0" smtClean="0"/>
              <a:t> </a:t>
            </a:r>
            <a:r>
              <a:rPr lang="fr-FR" dirty="0" err="1" smtClean="0"/>
              <a:t>del</a:t>
            </a:r>
            <a:r>
              <a:rPr lang="fr-FR" dirty="0" smtClean="0"/>
              <a:t> </a:t>
            </a:r>
            <a:r>
              <a:rPr lang="fr-FR" dirty="0" err="1" smtClean="0"/>
              <a:t>foraggio</a:t>
            </a:r>
            <a:r>
              <a:rPr lang="fr-FR" dirty="0" smtClean="0"/>
              <a:t> consente </a:t>
            </a:r>
            <a:r>
              <a:rPr lang="fr-FR" dirty="0" err="1" smtClean="0"/>
              <a:t>una</a:t>
            </a:r>
            <a:r>
              <a:rPr lang="fr-FR" dirty="0" smtClean="0"/>
              <a:t> </a:t>
            </a:r>
            <a:r>
              <a:rPr lang="fr-FR" dirty="0" err="1" smtClean="0"/>
              <a:t>essicazione</a:t>
            </a:r>
            <a:r>
              <a:rPr lang="fr-FR" dirty="0" smtClean="0"/>
              <a:t> </a:t>
            </a:r>
            <a:r>
              <a:rPr lang="fr-FR" dirty="0" err="1" smtClean="0"/>
              <a:t>rapida</a:t>
            </a:r>
            <a:r>
              <a:rPr lang="fr-FR" dirty="0" smtClean="0"/>
              <a:t> </a:t>
            </a:r>
            <a:r>
              <a:rPr lang="fr-FR" dirty="0" err="1" smtClean="0"/>
              <a:t>ed</a:t>
            </a:r>
            <a:r>
              <a:rPr lang="fr-FR" dirty="0" smtClean="0"/>
              <a:t> </a:t>
            </a:r>
            <a:r>
              <a:rPr lang="fr-FR" dirty="0" err="1" smtClean="0"/>
              <a:t>omogenea</a:t>
            </a:r>
            <a:r>
              <a:rPr lang="fr-FR" dirty="0" smtClean="0"/>
              <a:t>. </a:t>
            </a:r>
          </a:p>
          <a:p>
            <a:pPr marL="0" eaLnBrk="1" hangingPunct="1">
              <a:lnSpc>
                <a:spcPct val="90000"/>
              </a:lnSpc>
              <a:buClr>
                <a:srgbClr val="FF0000"/>
              </a:buClr>
              <a:defRPr/>
            </a:pPr>
            <a:r>
              <a:rPr lang="fr-FR" dirty="0" smtClean="0"/>
              <a:t>La </a:t>
            </a:r>
            <a:r>
              <a:rPr lang="fr-FR" dirty="0" err="1" smtClean="0"/>
              <a:t>ridotta</a:t>
            </a:r>
            <a:r>
              <a:rPr lang="fr-FR" dirty="0" smtClean="0"/>
              <a:t> </a:t>
            </a:r>
            <a:r>
              <a:rPr lang="fr-FR" dirty="0" err="1" smtClean="0"/>
              <a:t>distanza</a:t>
            </a:r>
            <a:r>
              <a:rPr lang="fr-FR" dirty="0" smtClean="0"/>
              <a:t> di </a:t>
            </a:r>
            <a:r>
              <a:rPr lang="fr-FR" dirty="0" err="1" smtClean="0"/>
              <a:t>proiezione</a:t>
            </a:r>
            <a:r>
              <a:rPr lang="fr-FR" dirty="0" smtClean="0"/>
              <a:t> </a:t>
            </a:r>
            <a:r>
              <a:rPr lang="fr-FR" dirty="0" err="1" smtClean="0"/>
              <a:t>evita</a:t>
            </a:r>
            <a:r>
              <a:rPr lang="fr-FR" dirty="0" smtClean="0"/>
              <a:t> di </a:t>
            </a:r>
            <a:r>
              <a:rPr lang="fr-FR" dirty="0" err="1" smtClean="0"/>
              <a:t>nuocere</a:t>
            </a:r>
            <a:r>
              <a:rPr lang="fr-FR" dirty="0" smtClean="0"/>
              <a:t> al </a:t>
            </a:r>
            <a:r>
              <a:rPr lang="fr-FR" dirty="0" err="1" smtClean="0"/>
              <a:t>foraggio</a:t>
            </a:r>
            <a:r>
              <a:rPr lang="fr-FR" dirty="0" smtClean="0"/>
              <a:t>: le </a:t>
            </a:r>
            <a:r>
              <a:rPr lang="fr-FR" dirty="0" err="1" smtClean="0"/>
              <a:t>foglie</a:t>
            </a:r>
            <a:r>
              <a:rPr lang="fr-FR" dirty="0" smtClean="0"/>
              <a:t>, la parte </a:t>
            </a:r>
            <a:r>
              <a:rPr lang="fr-FR" dirty="0" err="1" smtClean="0"/>
              <a:t>del</a:t>
            </a:r>
            <a:r>
              <a:rPr lang="fr-FR" dirty="0" smtClean="0"/>
              <a:t> </a:t>
            </a:r>
            <a:r>
              <a:rPr lang="fr-FR" dirty="0" err="1" smtClean="0"/>
              <a:t>vegetale</a:t>
            </a:r>
            <a:r>
              <a:rPr lang="fr-FR" dirty="0" smtClean="0"/>
              <a:t> con più alto </a:t>
            </a:r>
            <a:r>
              <a:rPr lang="fr-FR" dirty="0" err="1" smtClean="0"/>
              <a:t>valore</a:t>
            </a:r>
            <a:r>
              <a:rPr lang="fr-FR" dirty="0" smtClean="0"/>
              <a:t> </a:t>
            </a:r>
            <a:r>
              <a:rPr lang="fr-FR" dirty="0" err="1" smtClean="0"/>
              <a:t>nutritivo</a:t>
            </a:r>
            <a:r>
              <a:rPr lang="fr-FR" dirty="0" smtClean="0"/>
              <a:t>, </a:t>
            </a:r>
            <a:r>
              <a:rPr lang="fr-FR" dirty="0" err="1" smtClean="0"/>
              <a:t>restano</a:t>
            </a:r>
            <a:r>
              <a:rPr lang="fr-FR" dirty="0" smtClean="0"/>
              <a:t> </a:t>
            </a:r>
            <a:r>
              <a:rPr lang="fr-FR" dirty="0" err="1" smtClean="0"/>
              <a:t>unite</a:t>
            </a:r>
            <a:r>
              <a:rPr lang="fr-FR" dirty="0" smtClean="0"/>
              <a:t> </a:t>
            </a:r>
            <a:r>
              <a:rPr lang="fr-FR" dirty="0" err="1" smtClean="0"/>
              <a:t>agli</a:t>
            </a:r>
            <a:r>
              <a:rPr lang="fr-FR" dirty="0" smtClean="0"/>
              <a:t> </a:t>
            </a:r>
            <a:r>
              <a:rPr lang="fr-FR" dirty="0" err="1" smtClean="0"/>
              <a:t>steli</a:t>
            </a:r>
            <a:endParaRPr lang="fr-FR" dirty="0" smtClean="0"/>
          </a:p>
        </p:txBody>
      </p:sp>
      <p:sp>
        <p:nvSpPr>
          <p:cNvPr id="72707" name="Rectangle 3"/>
          <p:cNvSpPr>
            <a:spLocks noGrp="1" noChangeArrowheads="1"/>
          </p:cNvSpPr>
          <p:nvPr>
            <p:ph type="title"/>
          </p:nvPr>
        </p:nvSpPr>
        <p:spPr>
          <a:xfrm>
            <a:off x="-22037" y="31614"/>
            <a:ext cx="9144000" cy="857250"/>
          </a:xfrm>
        </p:spPr>
        <p:txBody>
          <a:bodyPr/>
          <a:lstStyle/>
          <a:p>
            <a:pPr eaLnBrk="1" hangingPunct="1"/>
            <a:r>
              <a:rPr lang="fr-FR" altLang="it-IT" dirty="0" err="1" smtClean="0"/>
              <a:t>Modalità</a:t>
            </a:r>
            <a:r>
              <a:rPr lang="fr-FR" altLang="it-IT" dirty="0" smtClean="0"/>
              <a:t> di </a:t>
            </a:r>
            <a:r>
              <a:rPr lang="fr-FR" altLang="it-IT" dirty="0" err="1" smtClean="0"/>
              <a:t>raccolta</a:t>
            </a:r>
            <a:r>
              <a:rPr lang="fr-FR" altLang="it-IT" dirty="0" smtClean="0"/>
              <a:t/>
            </a:r>
            <a:br>
              <a:rPr lang="fr-FR" altLang="it-IT" dirty="0" smtClean="0"/>
            </a:br>
            <a:r>
              <a:rPr lang="fr-FR" altLang="it-IT" dirty="0" smtClean="0">
                <a:sym typeface="Wingdings" panose="05000000000000000000" pitchFamily="2" charset="2"/>
              </a:rPr>
              <a:t> </a:t>
            </a:r>
            <a:r>
              <a:rPr lang="fr-FR" altLang="it-IT" dirty="0" smtClean="0"/>
              <a:t>SPANDIMENTO</a:t>
            </a:r>
          </a:p>
        </p:txBody>
      </p:sp>
      <p:sp>
        <p:nvSpPr>
          <p:cNvPr id="72708" name="Oval 4" descr="foin"/>
          <p:cNvSpPr>
            <a:spLocks noChangeArrowheads="1"/>
          </p:cNvSpPr>
          <p:nvPr/>
        </p:nvSpPr>
        <p:spPr bwMode="auto">
          <a:xfrm rot="-1507932">
            <a:off x="533400" y="2667000"/>
            <a:ext cx="1066800" cy="533400"/>
          </a:xfrm>
          <a:prstGeom prst="ellipse">
            <a:avLst/>
          </a:prstGeom>
          <a:blipFill dpi="0" rotWithShape="0">
            <a:blip r:embed="rId3" cstate="email">
              <a:extLst>
                <a:ext uri="{28A0092B-C50C-407E-A947-70E740481C1C}">
                  <a14:useLocalDpi xmlns:a14="http://schemas.microsoft.com/office/drawing/2010/main"/>
                </a:ext>
              </a:extLst>
            </a:blip>
            <a:srcRect/>
            <a:stretch>
              <a:fillRect/>
            </a:stretch>
          </a:blipFill>
          <a:ln w="63500">
            <a:solidFill>
              <a:srgbClr val="008000"/>
            </a:solidFill>
            <a:round/>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2709" name="Oval 5" descr="foin"/>
          <p:cNvSpPr>
            <a:spLocks noChangeArrowheads="1"/>
          </p:cNvSpPr>
          <p:nvPr/>
        </p:nvSpPr>
        <p:spPr bwMode="auto">
          <a:xfrm rot="-1687908">
            <a:off x="471488" y="4910138"/>
            <a:ext cx="1371600" cy="685800"/>
          </a:xfrm>
          <a:prstGeom prst="ellipse">
            <a:avLst/>
          </a:prstGeom>
          <a:blipFill dpi="0" rotWithShape="0">
            <a:blip r:embed="rId4" cstate="email">
              <a:extLst>
                <a:ext uri="{28A0092B-C50C-407E-A947-70E740481C1C}">
                  <a14:useLocalDpi xmlns:a14="http://schemas.microsoft.com/office/drawing/2010/main"/>
                </a:ext>
              </a:extLst>
            </a:blip>
            <a:srcRect/>
            <a:stretch>
              <a:fillRect/>
            </a:stretch>
          </a:blipFill>
          <a:ln w="63500">
            <a:solidFill>
              <a:srgbClr val="008000"/>
            </a:solidFill>
            <a:round/>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2710" name="Line 6"/>
          <p:cNvSpPr>
            <a:spLocks noChangeShapeType="1"/>
          </p:cNvSpPr>
          <p:nvPr/>
        </p:nvSpPr>
        <p:spPr bwMode="auto">
          <a:xfrm flipV="1">
            <a:off x="395288" y="4681538"/>
            <a:ext cx="1600200" cy="1066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711" name="Line 7"/>
          <p:cNvSpPr>
            <a:spLocks noChangeShapeType="1"/>
          </p:cNvSpPr>
          <p:nvPr/>
        </p:nvSpPr>
        <p:spPr bwMode="auto">
          <a:xfrm flipV="1">
            <a:off x="304800" y="2362200"/>
            <a:ext cx="1600200" cy="1066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1502325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2" descr="2"/>
          <p:cNvPicPr>
            <a:picLocks noChangeAspect="1" noChangeArrowheads="1"/>
          </p:cNvPicPr>
          <p:nvPr/>
        </p:nvPicPr>
        <p:blipFill>
          <a:blip r:embed="rId2" cstate="email">
            <a:lum bright="48000"/>
            <a:extLst>
              <a:ext uri="{28A0092B-C50C-407E-A947-70E740481C1C}">
                <a14:useLocalDpi xmlns:a14="http://schemas.microsoft.com/office/drawing/2010/main"/>
              </a:ext>
            </a:extLst>
          </a:blip>
          <a:srcRect/>
          <a:stretch>
            <a:fillRect/>
          </a:stretch>
        </p:blipFill>
        <p:spPr bwMode="auto">
          <a:xfrm>
            <a:off x="106363" y="188913"/>
            <a:ext cx="1225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23"/>
          <p:cNvSpPr txBox="1">
            <a:spLocks noChangeArrowheads="1"/>
          </p:cNvSpPr>
          <p:nvPr/>
        </p:nvSpPr>
        <p:spPr bwMode="auto">
          <a:xfrm>
            <a:off x="1938338" y="150813"/>
            <a:ext cx="60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2400" b="1">
                <a:solidFill>
                  <a:schemeClr val="bg1"/>
                </a:solidFill>
              </a:rPr>
              <a:t>GF</a:t>
            </a:r>
          </a:p>
        </p:txBody>
      </p:sp>
      <p:sp>
        <p:nvSpPr>
          <p:cNvPr id="73732" name="AutoShape 40"/>
          <p:cNvSpPr>
            <a:spLocks noChangeArrowheads="1"/>
          </p:cNvSpPr>
          <p:nvPr/>
        </p:nvSpPr>
        <p:spPr bwMode="auto">
          <a:xfrm>
            <a:off x="246063" y="863600"/>
            <a:ext cx="8624887" cy="746125"/>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3733" name="Text Box 39"/>
          <p:cNvSpPr txBox="1">
            <a:spLocks noChangeArrowheads="1"/>
          </p:cNvSpPr>
          <p:nvPr/>
        </p:nvSpPr>
        <p:spPr bwMode="auto">
          <a:xfrm>
            <a:off x="565150" y="884238"/>
            <a:ext cx="8320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b="1"/>
              <a:t>Comparazione tra rotori di piccolo e grande diametro, regolazione con forte o debole angolo di inclinazione</a:t>
            </a:r>
            <a:endParaRPr lang="en-US" altLang="it-IT" b="1"/>
          </a:p>
        </p:txBody>
      </p:sp>
      <p:pic>
        <p:nvPicPr>
          <p:cNvPr id="73734" name="Picture 4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00" y="906463"/>
            <a:ext cx="2873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4"/>
          <p:cNvSpPr txBox="1">
            <a:spLocks noChangeArrowheads="1"/>
          </p:cNvSpPr>
          <p:nvPr/>
        </p:nvSpPr>
        <p:spPr bwMode="auto">
          <a:xfrm>
            <a:off x="1714500" y="138113"/>
            <a:ext cx="5715000" cy="511175"/>
          </a:xfrm>
          <a:prstGeom prst="rect">
            <a:avLst/>
          </a:prstGeom>
          <a:noFill/>
          <a:ln w="9525">
            <a:noFill/>
            <a:miter lim="800000"/>
            <a:headEnd/>
            <a:tailEnd/>
          </a:ln>
        </p:spPr>
        <p:txBody>
          <a:bodyPr anchor="ctr"/>
          <a:lstStyle/>
          <a:p>
            <a:pPr algn="ctr">
              <a:spcBef>
                <a:spcPct val="20000"/>
              </a:spcBef>
              <a:defRPr/>
            </a:pPr>
            <a:r>
              <a:rPr lang="fr-FR" b="1" kern="0">
                <a:solidFill>
                  <a:srgbClr val="FF0000"/>
                </a:solidFill>
                <a:latin typeface="+mj-lt"/>
                <a:ea typeface="+mj-ea"/>
                <a:cs typeface="+mj-cs"/>
              </a:rPr>
              <a:t>Per un </a:t>
            </a:r>
            <a:r>
              <a:rPr lang="fr-FR" b="1" kern="0" err="1">
                <a:solidFill>
                  <a:srgbClr val="FF0000"/>
                </a:solidFill>
                <a:latin typeface="+mj-lt"/>
                <a:ea typeface="+mj-ea"/>
                <a:cs typeface="+mj-cs"/>
              </a:rPr>
              <a:t>lavoro</a:t>
            </a:r>
            <a:r>
              <a:rPr lang="fr-FR" b="1" kern="0">
                <a:solidFill>
                  <a:srgbClr val="FF0000"/>
                </a:solidFill>
                <a:latin typeface="+mj-lt"/>
                <a:ea typeface="+mj-ea"/>
                <a:cs typeface="+mj-cs"/>
              </a:rPr>
              <a:t> efficace</a:t>
            </a:r>
          </a:p>
        </p:txBody>
      </p:sp>
      <p:grpSp>
        <p:nvGrpSpPr>
          <p:cNvPr id="73736" name="Gruppo 28"/>
          <p:cNvGrpSpPr>
            <a:grpSpLocks/>
          </p:cNvGrpSpPr>
          <p:nvPr/>
        </p:nvGrpSpPr>
        <p:grpSpPr bwMode="auto">
          <a:xfrm>
            <a:off x="12700" y="1651000"/>
            <a:ext cx="4395788" cy="5207000"/>
            <a:chOff x="12700" y="1651000"/>
            <a:chExt cx="4395788" cy="5207000"/>
          </a:xfrm>
        </p:grpSpPr>
        <p:pic>
          <p:nvPicPr>
            <p:cNvPr id="73738" name="Object 2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00" y="1731963"/>
              <a:ext cx="4395788"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Text Box 27"/>
            <p:cNvSpPr txBox="1">
              <a:spLocks noChangeArrowheads="1"/>
            </p:cNvSpPr>
            <p:nvPr/>
          </p:nvSpPr>
          <p:spPr bwMode="auto">
            <a:xfrm>
              <a:off x="900113" y="2219326"/>
              <a:ext cx="1779588"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1200" b="1"/>
                <a:t>distanza di proiezione</a:t>
              </a:r>
            </a:p>
          </p:txBody>
        </p:sp>
        <p:sp>
          <p:nvSpPr>
            <p:cNvPr id="73740" name="Line 28"/>
            <p:cNvSpPr>
              <a:spLocks noChangeShapeType="1"/>
            </p:cNvSpPr>
            <p:nvPr/>
          </p:nvSpPr>
          <p:spPr bwMode="auto">
            <a:xfrm>
              <a:off x="1003300" y="2570163"/>
              <a:ext cx="15240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3741" name="Text Box 29"/>
            <p:cNvSpPr txBox="1">
              <a:spLocks noChangeArrowheads="1"/>
            </p:cNvSpPr>
            <p:nvPr/>
          </p:nvSpPr>
          <p:spPr bwMode="auto">
            <a:xfrm>
              <a:off x="469900" y="4505326"/>
              <a:ext cx="20574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1200" b="1"/>
                <a:t>  distanza di proiezione</a:t>
              </a:r>
            </a:p>
          </p:txBody>
        </p:sp>
        <p:sp>
          <p:nvSpPr>
            <p:cNvPr id="73742" name="Line 30"/>
            <p:cNvSpPr>
              <a:spLocks noChangeShapeType="1"/>
            </p:cNvSpPr>
            <p:nvPr/>
          </p:nvSpPr>
          <p:spPr bwMode="auto">
            <a:xfrm>
              <a:off x="469900" y="4856163"/>
              <a:ext cx="2057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3743" name="Text Box 31"/>
            <p:cNvSpPr txBox="1">
              <a:spLocks noChangeArrowheads="1"/>
            </p:cNvSpPr>
            <p:nvPr/>
          </p:nvSpPr>
          <p:spPr bwMode="auto">
            <a:xfrm>
              <a:off x="2587625" y="5897563"/>
              <a:ext cx="1023938"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1200" b="1"/>
                <a:t>zona umida</a:t>
              </a:r>
            </a:p>
          </p:txBody>
        </p:sp>
        <p:sp>
          <p:nvSpPr>
            <p:cNvPr id="73744" name="Text Box 32"/>
            <p:cNvSpPr txBox="1">
              <a:spLocks noChangeArrowheads="1"/>
            </p:cNvSpPr>
            <p:nvPr/>
          </p:nvSpPr>
          <p:spPr bwMode="auto">
            <a:xfrm>
              <a:off x="698500" y="5897563"/>
              <a:ext cx="1023938"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1200" b="1"/>
                <a:t>zona umida</a:t>
              </a:r>
            </a:p>
          </p:txBody>
        </p:sp>
        <p:sp>
          <p:nvSpPr>
            <p:cNvPr id="73745" name="Text Box 33"/>
            <p:cNvSpPr txBox="1">
              <a:spLocks noChangeArrowheads="1"/>
            </p:cNvSpPr>
            <p:nvPr/>
          </p:nvSpPr>
          <p:spPr bwMode="auto">
            <a:xfrm>
              <a:off x="2332038" y="3713163"/>
              <a:ext cx="8810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1000" b="1"/>
                <a:t>zona umida</a:t>
              </a:r>
            </a:p>
          </p:txBody>
        </p:sp>
        <p:sp>
          <p:nvSpPr>
            <p:cNvPr id="73746" name="Text Box 34"/>
            <p:cNvSpPr txBox="1">
              <a:spLocks noChangeArrowheads="1"/>
            </p:cNvSpPr>
            <p:nvPr/>
          </p:nvSpPr>
          <p:spPr bwMode="auto">
            <a:xfrm>
              <a:off x="46038" y="2798763"/>
              <a:ext cx="8810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1000" b="1"/>
                <a:t>zona umida</a:t>
              </a:r>
            </a:p>
          </p:txBody>
        </p:sp>
        <p:sp>
          <p:nvSpPr>
            <p:cNvPr id="73747" name="Rectangle 37"/>
            <p:cNvSpPr>
              <a:spLocks noChangeArrowheads="1"/>
            </p:cNvSpPr>
            <p:nvPr/>
          </p:nvSpPr>
          <p:spPr bwMode="auto">
            <a:xfrm>
              <a:off x="3670300" y="5715000"/>
              <a:ext cx="685800" cy="152400"/>
            </a:xfrm>
            <a:prstGeom prst="rect">
              <a:avLst/>
            </a:prstGeom>
            <a:solidFill>
              <a:schemeClr val="bg1"/>
            </a:solidFill>
            <a:ln w="9525">
              <a:solidFill>
                <a:schemeClr val="bg1"/>
              </a:solidFill>
              <a:miter lim="800000"/>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3748" name="Rectangle 38"/>
            <p:cNvSpPr>
              <a:spLocks noChangeArrowheads="1"/>
            </p:cNvSpPr>
            <p:nvPr/>
          </p:nvSpPr>
          <p:spPr bwMode="auto">
            <a:xfrm>
              <a:off x="3517900" y="3429000"/>
              <a:ext cx="685800" cy="152400"/>
            </a:xfrm>
            <a:prstGeom prst="rect">
              <a:avLst/>
            </a:prstGeom>
            <a:solidFill>
              <a:schemeClr val="bg1"/>
            </a:solidFill>
            <a:ln w="9525">
              <a:solidFill>
                <a:schemeClr val="bg1"/>
              </a:solidFill>
              <a:miter lim="800000"/>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grpSp>
          <p:nvGrpSpPr>
            <p:cNvPr id="73749" name="Gruppo 22"/>
            <p:cNvGrpSpPr>
              <a:grpSpLocks/>
            </p:cNvGrpSpPr>
            <p:nvPr/>
          </p:nvGrpSpPr>
          <p:grpSpPr bwMode="auto">
            <a:xfrm>
              <a:off x="177800" y="1651000"/>
              <a:ext cx="395288" cy="412750"/>
              <a:chOff x="177420" y="1801504"/>
              <a:chExt cx="395785" cy="412995"/>
            </a:xfrm>
          </p:grpSpPr>
          <p:sp>
            <p:nvSpPr>
              <p:cNvPr id="73755" name="Ovale 20"/>
              <p:cNvSpPr>
                <a:spLocks noChangeArrowheads="1"/>
              </p:cNvSpPr>
              <p:nvPr/>
            </p:nvSpPr>
            <p:spPr bwMode="auto">
              <a:xfrm>
                <a:off x="177420" y="1801504"/>
                <a:ext cx="395785" cy="412995"/>
              </a:xfrm>
              <a:prstGeom prst="ellipse">
                <a:avLst/>
              </a:prstGeom>
              <a:solidFill>
                <a:srgbClr val="FFFF66"/>
              </a:solidFill>
              <a:ln w="9525" algn="ctr">
                <a:solidFill>
                  <a:schemeClr val="tx1"/>
                </a:solidFill>
                <a:round/>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3756" name="CasellaDiTesto 21"/>
              <p:cNvSpPr txBox="1">
                <a:spLocks noChangeArrowheads="1"/>
              </p:cNvSpPr>
              <p:nvPr/>
            </p:nvSpPr>
            <p:spPr bwMode="auto">
              <a:xfrm>
                <a:off x="245660" y="1815152"/>
                <a:ext cx="232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it-IT" altLang="it-IT"/>
                  <a:t>1</a:t>
                </a:r>
              </a:p>
            </p:txBody>
          </p:sp>
        </p:grpSp>
        <p:grpSp>
          <p:nvGrpSpPr>
            <p:cNvPr id="73750" name="Gruppo 23"/>
            <p:cNvGrpSpPr>
              <a:grpSpLocks/>
            </p:cNvGrpSpPr>
            <p:nvPr/>
          </p:nvGrpSpPr>
          <p:grpSpPr bwMode="auto">
            <a:xfrm>
              <a:off x="109538" y="4041775"/>
              <a:ext cx="395287" cy="412750"/>
              <a:chOff x="177420" y="1801504"/>
              <a:chExt cx="395785" cy="412995"/>
            </a:xfrm>
          </p:grpSpPr>
          <p:sp>
            <p:nvSpPr>
              <p:cNvPr id="73753" name="Ovale 24"/>
              <p:cNvSpPr>
                <a:spLocks noChangeArrowheads="1"/>
              </p:cNvSpPr>
              <p:nvPr/>
            </p:nvSpPr>
            <p:spPr bwMode="auto">
              <a:xfrm>
                <a:off x="177420" y="1801504"/>
                <a:ext cx="395785" cy="412995"/>
              </a:xfrm>
              <a:prstGeom prst="ellipse">
                <a:avLst/>
              </a:prstGeom>
              <a:solidFill>
                <a:srgbClr val="FFFF66"/>
              </a:solidFill>
              <a:ln w="9525" algn="ctr">
                <a:solidFill>
                  <a:schemeClr val="tx1"/>
                </a:solidFill>
                <a:round/>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3754" name="CasellaDiTesto 25"/>
              <p:cNvSpPr txBox="1">
                <a:spLocks noChangeArrowheads="1"/>
              </p:cNvSpPr>
              <p:nvPr/>
            </p:nvSpPr>
            <p:spPr bwMode="auto">
              <a:xfrm>
                <a:off x="245660" y="1815152"/>
                <a:ext cx="232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it-IT" altLang="it-IT"/>
                  <a:t>2</a:t>
                </a:r>
              </a:p>
            </p:txBody>
          </p:sp>
        </p:grpSp>
        <p:sp>
          <p:nvSpPr>
            <p:cNvPr id="73751" name="CasellaDiTesto 32"/>
            <p:cNvSpPr txBox="1">
              <a:spLocks noChangeArrowheads="1"/>
            </p:cNvSpPr>
            <p:nvPr/>
          </p:nvSpPr>
          <p:spPr bwMode="auto">
            <a:xfrm>
              <a:off x="641350" y="1774825"/>
              <a:ext cx="2416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algn="l" eaLnBrk="1" hangingPunct="1"/>
              <a:r>
                <a:rPr lang="it-IT" altLang="it-IT" sz="1200" b="1"/>
                <a:t>Rotore di piccolo diametro</a:t>
              </a:r>
            </a:p>
          </p:txBody>
        </p:sp>
        <p:sp>
          <p:nvSpPr>
            <p:cNvPr id="73752" name="CasellaDiTesto 33"/>
            <p:cNvSpPr txBox="1">
              <a:spLocks noChangeArrowheads="1"/>
            </p:cNvSpPr>
            <p:nvPr/>
          </p:nvSpPr>
          <p:spPr bwMode="auto">
            <a:xfrm>
              <a:off x="561975" y="4137025"/>
              <a:ext cx="24161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algn="l" eaLnBrk="1" hangingPunct="1"/>
              <a:r>
                <a:rPr lang="it-IT" altLang="it-IT" sz="1200" b="1"/>
                <a:t>Rotore di grande diametro</a:t>
              </a:r>
            </a:p>
          </p:txBody>
        </p:sp>
      </p:grpSp>
      <p:sp>
        <p:nvSpPr>
          <p:cNvPr id="73737" name="Text Box 36"/>
          <p:cNvSpPr txBox="1">
            <a:spLocks noChangeArrowheads="1"/>
          </p:cNvSpPr>
          <p:nvPr/>
        </p:nvSpPr>
        <p:spPr bwMode="auto">
          <a:xfrm>
            <a:off x="4208463" y="1643063"/>
            <a:ext cx="47371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b="1"/>
              <a:t>Capovolgere il foraggio…</a:t>
            </a:r>
          </a:p>
          <a:p>
            <a:pPr eaLnBrk="1" hangingPunct="1"/>
            <a:endParaRPr lang="fr-FR" altLang="it-IT" b="1"/>
          </a:p>
          <a:p>
            <a:pPr algn="l" eaLnBrk="1" hangingPunct="1"/>
            <a:r>
              <a:rPr lang="fr-FR" altLang="it-IT" sz="1400"/>
              <a:t>La distanza di proiezione del foraggio è più importante con rotori di grande diametro;</a:t>
            </a:r>
          </a:p>
          <a:p>
            <a:pPr algn="l" eaLnBrk="1" hangingPunct="1">
              <a:buFontTx/>
              <a:buChar char="-"/>
            </a:pPr>
            <a:r>
              <a:rPr lang="fr-FR" altLang="it-IT" sz="1400"/>
              <a:t>Con foraggio « pesante, umido », i rotori di grande diametro (2) hanno la tendenza a formare andane e quindi favorire una  essicazione non uniforme</a:t>
            </a:r>
          </a:p>
          <a:p>
            <a:pPr algn="l" eaLnBrk="1" hangingPunct="1">
              <a:buFontTx/>
              <a:buChar char="-"/>
            </a:pPr>
            <a:r>
              <a:rPr lang="fr-FR" altLang="it-IT" sz="1400"/>
              <a:t>La qualità del foraggio è, invece, maggiormente preservata con i rotori di piccolo diametro (1)</a:t>
            </a:r>
          </a:p>
          <a:p>
            <a:pPr algn="l" eaLnBrk="1" hangingPunct="1">
              <a:buFontTx/>
              <a:buChar char="-"/>
            </a:pPr>
            <a:endParaRPr lang="fr-FR" altLang="it-IT" sz="1400"/>
          </a:p>
          <a:p>
            <a:pPr algn="l" eaLnBrk="1" hangingPunct="1">
              <a:buFontTx/>
              <a:buChar char="-"/>
            </a:pPr>
            <a:endParaRPr lang="fr-FR" altLang="it-IT" sz="1400"/>
          </a:p>
          <a:p>
            <a:pPr algn="l" eaLnBrk="1" hangingPunct="1"/>
            <a:r>
              <a:rPr lang="fr-FR" altLang="it-IT" sz="1400"/>
              <a:t>I piccoli rotori (1) consentono inoltre:</a:t>
            </a:r>
          </a:p>
          <a:p>
            <a:pPr algn="l" eaLnBrk="1" hangingPunct="1">
              <a:buFontTx/>
              <a:buChar char="-"/>
            </a:pPr>
            <a:r>
              <a:rPr lang="fr-FR" altLang="it-IT" sz="1400"/>
              <a:t>- un angolo di lavoro più imporatnte (B) che consente al foraggio di essere uniformemente rivoltato e non semplicemente proiettato verso il basso dietro lo spandivoltafieno</a:t>
            </a:r>
          </a:p>
          <a:p>
            <a:pPr algn="l" eaLnBrk="1" hangingPunct="1">
              <a:buFontTx/>
              <a:buChar char="-"/>
            </a:pPr>
            <a:r>
              <a:rPr lang="fr-FR" altLang="it-IT" sz="1400"/>
              <a:t> una essicazione più rapida e più omogenea dell’intera massa di foraggio</a:t>
            </a:r>
          </a:p>
          <a:p>
            <a:pPr algn="l" eaLnBrk="1" hangingPunct="1">
              <a:buFontTx/>
              <a:buChar char="-"/>
            </a:pPr>
            <a:r>
              <a:rPr lang="fr-FR" altLang="it-IT" sz="1400"/>
              <a:t> minore energia per girare il prodotto</a:t>
            </a:r>
          </a:p>
          <a:p>
            <a:pPr algn="l" eaLnBrk="1" hangingPunct="1">
              <a:buFontTx/>
              <a:buChar char="-"/>
            </a:pPr>
            <a:r>
              <a:rPr lang="fr-FR" altLang="it-IT" sz="1400"/>
              <a:t> un trattamento più soffice del prodotto</a:t>
            </a:r>
          </a:p>
        </p:txBody>
      </p:sp>
      <p:sp>
        <p:nvSpPr>
          <p:cNvPr id="2" name="Titolo 1"/>
          <p:cNvSpPr>
            <a:spLocks noGrp="1"/>
          </p:cNvSpPr>
          <p:nvPr>
            <p:ph type="title"/>
          </p:nvPr>
        </p:nvSpPr>
        <p:spPr/>
        <p:txBody>
          <a:bodyPr/>
          <a:lstStyle/>
          <a:p>
            <a:endParaRPr lang="it-IT" dirty="0"/>
          </a:p>
        </p:txBody>
      </p:sp>
      <p:sp>
        <p:nvSpPr>
          <p:cNvPr id="3" name="Segnaposto data 2"/>
          <p:cNvSpPr>
            <a:spLocks noGrp="1"/>
          </p:cNvSpPr>
          <p:nvPr>
            <p:ph type="dt" sz="half" idx="10"/>
          </p:nvPr>
        </p:nvSpPr>
        <p:spPr/>
        <p:txBody>
          <a:bodyPr/>
          <a:lstStyle/>
          <a:p>
            <a:pPr>
              <a:defRPr/>
            </a:pPr>
            <a:fld id="{EE27C95C-ECA5-4109-97E9-878AAD269021}"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smtClean="0"/>
              <a:t>Mkt Kuhn </a:t>
            </a:r>
            <a:endParaRPr lang="fr-FR"/>
          </a:p>
        </p:txBody>
      </p:sp>
    </p:spTree>
    <p:extLst>
      <p:ext uri="{BB962C8B-B14F-4D97-AF65-F5344CB8AC3E}">
        <p14:creationId xmlns:p14="http://schemas.microsoft.com/office/powerpoint/2010/main" val="3821876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Tableaudiatoup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 y="1295400"/>
            <a:ext cx="890905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4"/>
          <p:cNvSpPr>
            <a:spLocks noChangeArrowheads="1"/>
          </p:cNvSpPr>
          <p:nvPr/>
        </p:nvSpPr>
        <p:spPr bwMode="auto">
          <a:xfrm>
            <a:off x="3243263" y="2297113"/>
            <a:ext cx="5773737" cy="627062"/>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4756" name="Rectangle 5"/>
          <p:cNvSpPr>
            <a:spLocks noChangeArrowheads="1"/>
          </p:cNvSpPr>
          <p:nvPr/>
        </p:nvSpPr>
        <p:spPr bwMode="auto">
          <a:xfrm>
            <a:off x="339725" y="4868863"/>
            <a:ext cx="2903538" cy="415925"/>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4757" name="Rectangle 6"/>
          <p:cNvSpPr>
            <a:spLocks noChangeArrowheads="1"/>
          </p:cNvSpPr>
          <p:nvPr/>
        </p:nvSpPr>
        <p:spPr bwMode="auto">
          <a:xfrm>
            <a:off x="4338638" y="4879975"/>
            <a:ext cx="711200" cy="201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4758" name="Text Box 7"/>
          <p:cNvSpPr txBox="1">
            <a:spLocks noChangeArrowheads="1"/>
          </p:cNvSpPr>
          <p:nvPr/>
        </p:nvSpPr>
        <p:spPr bwMode="auto">
          <a:xfrm>
            <a:off x="4248150" y="4918075"/>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1400" b="1">
                <a:solidFill>
                  <a:srgbClr val="4D4D4D"/>
                </a:solidFill>
              </a:rPr>
              <a:t>7 heures</a:t>
            </a:r>
          </a:p>
        </p:txBody>
      </p:sp>
      <p:sp>
        <p:nvSpPr>
          <p:cNvPr id="74759" name="Rectangle 8"/>
          <p:cNvSpPr>
            <a:spLocks noChangeArrowheads="1"/>
          </p:cNvSpPr>
          <p:nvPr/>
        </p:nvSpPr>
        <p:spPr bwMode="auto">
          <a:xfrm>
            <a:off x="3243263" y="4870450"/>
            <a:ext cx="2892425" cy="414338"/>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4760" name="Rectangle 9"/>
          <p:cNvSpPr>
            <a:spLocks noChangeArrowheads="1"/>
          </p:cNvSpPr>
          <p:nvPr/>
        </p:nvSpPr>
        <p:spPr bwMode="auto">
          <a:xfrm>
            <a:off x="6138863" y="4873625"/>
            <a:ext cx="2871787" cy="414338"/>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4761" name="Rectangle 10"/>
          <p:cNvSpPr>
            <a:spLocks noChangeArrowheads="1"/>
          </p:cNvSpPr>
          <p:nvPr/>
        </p:nvSpPr>
        <p:spPr bwMode="auto">
          <a:xfrm>
            <a:off x="7145338" y="4891088"/>
            <a:ext cx="882650" cy="20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4762" name="Text Box 11"/>
          <p:cNvSpPr txBox="1">
            <a:spLocks noChangeArrowheads="1"/>
          </p:cNvSpPr>
          <p:nvPr/>
        </p:nvSpPr>
        <p:spPr bwMode="auto">
          <a:xfrm>
            <a:off x="7010400" y="4929188"/>
            <a:ext cx="1060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1400" b="1">
                <a:solidFill>
                  <a:srgbClr val="4D4D4D"/>
                </a:solidFill>
              </a:rPr>
              <a:t>4,7 heures</a:t>
            </a:r>
          </a:p>
        </p:txBody>
      </p:sp>
      <p:sp>
        <p:nvSpPr>
          <p:cNvPr id="74763" name="Rectangle 14"/>
          <p:cNvSpPr>
            <a:spLocks noGrp="1" noChangeArrowheads="1"/>
          </p:cNvSpPr>
          <p:nvPr>
            <p:ph type="title"/>
          </p:nvPr>
        </p:nvSpPr>
        <p:spPr>
          <a:xfrm>
            <a:off x="1571625" y="138113"/>
            <a:ext cx="6426200" cy="511175"/>
          </a:xfrm>
        </p:spPr>
        <p:txBody>
          <a:bodyPr/>
          <a:lstStyle/>
          <a:p>
            <a:pPr eaLnBrk="1" hangingPunct="1"/>
            <a:r>
              <a:rPr lang="fr-FR" altLang="it-IT" b="0" smtClean="0"/>
              <a:t>Influenza dei diversi diametri dei rotori</a:t>
            </a:r>
          </a:p>
        </p:txBody>
      </p:sp>
      <p:pic>
        <p:nvPicPr>
          <p:cNvPr id="74764" name="Picture 15" descr="GFdiarot3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13188" y="1741488"/>
            <a:ext cx="175895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6" descr="GFdiarot3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5300" y="1768475"/>
            <a:ext cx="18415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74766" name="Picture 18" descr="2"/>
          <p:cNvPicPr>
            <a:picLocks noChangeAspect="1" noChangeArrowheads="1"/>
          </p:cNvPicPr>
          <p:nvPr/>
        </p:nvPicPr>
        <p:blipFill>
          <a:blip r:embed="rId5" cstate="email">
            <a:lum bright="30000"/>
            <a:extLst>
              <a:ext uri="{28A0092B-C50C-407E-A947-70E740481C1C}">
                <a14:useLocalDpi xmlns:a14="http://schemas.microsoft.com/office/drawing/2010/main"/>
              </a:ext>
            </a:extLst>
          </a:blip>
          <a:srcRect/>
          <a:stretch>
            <a:fillRect/>
          </a:stretch>
        </p:blipFill>
        <p:spPr bwMode="auto">
          <a:xfrm>
            <a:off x="31750" y="173038"/>
            <a:ext cx="1225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7" name="Gruppo 15"/>
          <p:cNvGrpSpPr>
            <a:grpSpLocks/>
          </p:cNvGrpSpPr>
          <p:nvPr/>
        </p:nvGrpSpPr>
        <p:grpSpPr bwMode="auto">
          <a:xfrm>
            <a:off x="6264275" y="1855788"/>
            <a:ext cx="395288" cy="412750"/>
            <a:chOff x="177420" y="1801504"/>
            <a:chExt cx="395785" cy="412995"/>
          </a:xfrm>
        </p:grpSpPr>
        <p:sp>
          <p:nvSpPr>
            <p:cNvPr id="74779" name="Ovale 16"/>
            <p:cNvSpPr>
              <a:spLocks noChangeArrowheads="1"/>
            </p:cNvSpPr>
            <p:nvPr/>
          </p:nvSpPr>
          <p:spPr bwMode="auto">
            <a:xfrm>
              <a:off x="177420" y="1801504"/>
              <a:ext cx="395785" cy="412995"/>
            </a:xfrm>
            <a:prstGeom prst="ellipse">
              <a:avLst/>
            </a:prstGeom>
            <a:solidFill>
              <a:srgbClr val="FFFF66"/>
            </a:solidFill>
            <a:ln w="9525" algn="ctr">
              <a:solidFill>
                <a:schemeClr val="tx1"/>
              </a:solidFill>
              <a:round/>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4780" name="CasellaDiTesto 17"/>
            <p:cNvSpPr txBox="1">
              <a:spLocks noChangeArrowheads="1"/>
            </p:cNvSpPr>
            <p:nvPr/>
          </p:nvSpPr>
          <p:spPr bwMode="auto">
            <a:xfrm>
              <a:off x="245660" y="1815152"/>
              <a:ext cx="232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it-IT" altLang="it-IT"/>
                <a:t>1</a:t>
              </a:r>
            </a:p>
          </p:txBody>
        </p:sp>
      </p:grpSp>
      <p:sp>
        <p:nvSpPr>
          <p:cNvPr id="74768" name="CasellaDiTesto 18"/>
          <p:cNvSpPr txBox="1">
            <a:spLocks noChangeArrowheads="1"/>
          </p:cNvSpPr>
          <p:nvPr/>
        </p:nvSpPr>
        <p:spPr bwMode="auto">
          <a:xfrm>
            <a:off x="6442075" y="2879725"/>
            <a:ext cx="2414588" cy="2762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algn="l" eaLnBrk="1" hangingPunct="1"/>
            <a:r>
              <a:rPr lang="it-IT" altLang="it-IT" sz="1200" b="1"/>
              <a:t>Rotore di piccolo diametro</a:t>
            </a:r>
          </a:p>
        </p:txBody>
      </p:sp>
      <p:grpSp>
        <p:nvGrpSpPr>
          <p:cNvPr id="74769" name="Gruppo 19"/>
          <p:cNvGrpSpPr>
            <a:grpSpLocks/>
          </p:cNvGrpSpPr>
          <p:nvPr/>
        </p:nvGrpSpPr>
        <p:grpSpPr bwMode="auto">
          <a:xfrm>
            <a:off x="3400425" y="1858963"/>
            <a:ext cx="395288" cy="412750"/>
            <a:chOff x="177420" y="1801504"/>
            <a:chExt cx="395785" cy="412995"/>
          </a:xfrm>
        </p:grpSpPr>
        <p:sp>
          <p:nvSpPr>
            <p:cNvPr id="74777" name="Ovale 20"/>
            <p:cNvSpPr>
              <a:spLocks noChangeArrowheads="1"/>
            </p:cNvSpPr>
            <p:nvPr/>
          </p:nvSpPr>
          <p:spPr bwMode="auto">
            <a:xfrm>
              <a:off x="177420" y="1801504"/>
              <a:ext cx="395785" cy="412995"/>
            </a:xfrm>
            <a:prstGeom prst="ellipse">
              <a:avLst/>
            </a:prstGeom>
            <a:solidFill>
              <a:srgbClr val="FFFF66"/>
            </a:solidFill>
            <a:ln w="9525" algn="ctr">
              <a:solidFill>
                <a:schemeClr val="tx1"/>
              </a:solidFill>
              <a:round/>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4778" name="CasellaDiTesto 21"/>
            <p:cNvSpPr txBox="1">
              <a:spLocks noChangeArrowheads="1"/>
            </p:cNvSpPr>
            <p:nvPr/>
          </p:nvSpPr>
          <p:spPr bwMode="auto">
            <a:xfrm>
              <a:off x="245660" y="1815152"/>
              <a:ext cx="232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it-IT" altLang="it-IT"/>
                <a:t>2</a:t>
              </a:r>
            </a:p>
          </p:txBody>
        </p:sp>
      </p:grpSp>
      <p:sp>
        <p:nvSpPr>
          <p:cNvPr id="74770" name="CasellaDiTesto 22"/>
          <p:cNvSpPr txBox="1">
            <a:spLocks noChangeArrowheads="1"/>
          </p:cNvSpPr>
          <p:nvPr/>
        </p:nvSpPr>
        <p:spPr bwMode="auto">
          <a:xfrm>
            <a:off x="3578225" y="2881313"/>
            <a:ext cx="2416175" cy="2778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algn="l" eaLnBrk="1" hangingPunct="1"/>
            <a:r>
              <a:rPr lang="it-IT" altLang="it-IT" sz="1200" b="1"/>
              <a:t>Rotore di grande diametro</a:t>
            </a:r>
          </a:p>
        </p:txBody>
      </p:sp>
      <p:sp>
        <p:nvSpPr>
          <p:cNvPr id="74771" name="CasellaDiTesto 23"/>
          <p:cNvSpPr txBox="1">
            <a:spLocks noChangeArrowheads="1"/>
          </p:cNvSpPr>
          <p:nvPr/>
        </p:nvSpPr>
        <p:spPr bwMode="auto">
          <a:xfrm>
            <a:off x="382588" y="5432425"/>
            <a:ext cx="8583612"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algn="l" eaLnBrk="1" hangingPunct="1"/>
            <a:r>
              <a:rPr lang="it-IT" altLang="it-IT"/>
              <a:t>I rotori di piccolo diametro permettono una regolazione dell’angolo di lavoro più importante rispetto i rotori di grande diametro. Per angoli uguali, i rotori di grande diametro non consentono una copertura sufficiente e lasciano una striscia di foraggio non lavorato al suolo.</a:t>
            </a:r>
          </a:p>
        </p:txBody>
      </p:sp>
      <p:sp>
        <p:nvSpPr>
          <p:cNvPr id="74772" name="Ovale 23"/>
          <p:cNvSpPr>
            <a:spLocks noChangeArrowheads="1"/>
          </p:cNvSpPr>
          <p:nvPr/>
        </p:nvSpPr>
        <p:spPr bwMode="auto">
          <a:xfrm>
            <a:off x="6929438" y="4714875"/>
            <a:ext cx="1285875" cy="7143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grpSp>
        <p:nvGrpSpPr>
          <p:cNvPr id="74773" name="Group 8"/>
          <p:cNvGrpSpPr>
            <a:grpSpLocks/>
          </p:cNvGrpSpPr>
          <p:nvPr/>
        </p:nvGrpSpPr>
        <p:grpSpPr bwMode="auto">
          <a:xfrm>
            <a:off x="8286750" y="4852988"/>
            <a:ext cx="590550" cy="504825"/>
            <a:chOff x="2880" y="2880"/>
            <a:chExt cx="526" cy="462"/>
          </a:xfrm>
        </p:grpSpPr>
        <p:sp>
          <p:nvSpPr>
            <p:cNvPr id="74774" name="Freeform 9"/>
            <p:cNvSpPr>
              <a:spLocks/>
            </p:cNvSpPr>
            <p:nvPr/>
          </p:nvSpPr>
          <p:spPr bwMode="auto">
            <a:xfrm>
              <a:off x="3120" y="2976"/>
              <a:ext cx="48" cy="253"/>
            </a:xfrm>
            <a:custGeom>
              <a:avLst/>
              <a:gdLst>
                <a:gd name="T0" fmla="*/ 0 w 126"/>
                <a:gd name="T1" fmla="*/ 0 h 109"/>
                <a:gd name="T2" fmla="*/ 0 w 126"/>
                <a:gd name="T3" fmla="*/ 1126233 h 109"/>
                <a:gd name="T4" fmla="*/ 0 w 126"/>
                <a:gd name="T5" fmla="*/ 4129689 h 109"/>
                <a:gd name="T6" fmla="*/ 0 w 126"/>
                <a:gd name="T7" fmla="*/ 6181102 h 109"/>
                <a:gd name="T8" fmla="*/ 0 w 126"/>
                <a:gd name="T9" fmla="*/ 6181102 h 109"/>
                <a:gd name="T10" fmla="*/ 0 w 126"/>
                <a:gd name="T11" fmla="*/ 3740607 h 109"/>
                <a:gd name="T12" fmla="*/ 0 w 126"/>
                <a:gd name="T13" fmla="*/ 780020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4775" name="Freeform 10"/>
            <p:cNvSpPr>
              <a:spLocks/>
            </p:cNvSpPr>
            <p:nvPr/>
          </p:nvSpPr>
          <p:spPr bwMode="auto">
            <a:xfrm>
              <a:off x="2880" y="2880"/>
              <a:ext cx="526" cy="462"/>
            </a:xfrm>
            <a:custGeom>
              <a:avLst/>
              <a:gdLst>
                <a:gd name="T0" fmla="*/ 1 w 1028"/>
                <a:gd name="T1" fmla="*/ 0 h 1022"/>
                <a:gd name="T2" fmla="*/ 1 w 1028"/>
                <a:gd name="T3" fmla="*/ 0 h 1022"/>
                <a:gd name="T4" fmla="*/ 1 w 1028"/>
                <a:gd name="T5" fmla="*/ 0 h 1022"/>
                <a:gd name="T6" fmla="*/ 1 w 1028"/>
                <a:gd name="T7" fmla="*/ 0 h 1022"/>
                <a:gd name="T8" fmla="*/ 1 w 1028"/>
                <a:gd name="T9" fmla="*/ 0 h 1022"/>
                <a:gd name="T10" fmla="*/ 1 w 1028"/>
                <a:gd name="T11" fmla="*/ 0 h 1022"/>
                <a:gd name="T12" fmla="*/ 1 w 1028"/>
                <a:gd name="T13" fmla="*/ 0 h 1022"/>
                <a:gd name="T14" fmla="*/ 1 w 1028"/>
                <a:gd name="T15" fmla="*/ 0 h 1022"/>
                <a:gd name="T16" fmla="*/ 1 w 1028"/>
                <a:gd name="T17" fmla="*/ 0 h 1022"/>
                <a:gd name="T18" fmla="*/ 1 w 1028"/>
                <a:gd name="T19" fmla="*/ 0 h 1022"/>
                <a:gd name="T20" fmla="*/ 1 w 1028"/>
                <a:gd name="T21" fmla="*/ 0 h 1022"/>
                <a:gd name="T22" fmla="*/ 1 w 1028"/>
                <a:gd name="T23" fmla="*/ 0 h 1022"/>
                <a:gd name="T24" fmla="*/ 1 w 1028"/>
                <a:gd name="T25" fmla="*/ 0 h 1022"/>
                <a:gd name="T26" fmla="*/ 1 w 1028"/>
                <a:gd name="T27" fmla="*/ 0 h 1022"/>
                <a:gd name="T28" fmla="*/ 1 w 1028"/>
                <a:gd name="T29" fmla="*/ 0 h 1022"/>
                <a:gd name="T30" fmla="*/ 1 w 1028"/>
                <a:gd name="T31" fmla="*/ 0 h 1022"/>
                <a:gd name="T32" fmla="*/ 1 w 1028"/>
                <a:gd name="T33" fmla="*/ 0 h 1022"/>
                <a:gd name="T34" fmla="*/ 1 w 1028"/>
                <a:gd name="T35" fmla="*/ 0 h 1022"/>
                <a:gd name="T36" fmla="*/ 1 w 1028"/>
                <a:gd name="T37" fmla="*/ 0 h 1022"/>
                <a:gd name="T38" fmla="*/ 1 w 1028"/>
                <a:gd name="T39" fmla="*/ 0 h 1022"/>
                <a:gd name="T40" fmla="*/ 1 w 1028"/>
                <a:gd name="T41" fmla="*/ 0 h 1022"/>
                <a:gd name="T42" fmla="*/ 1 w 1028"/>
                <a:gd name="T43" fmla="*/ 0 h 1022"/>
                <a:gd name="T44" fmla="*/ 1 w 1028"/>
                <a:gd name="T45" fmla="*/ 0 h 1022"/>
                <a:gd name="T46" fmla="*/ 1 w 1028"/>
                <a:gd name="T47" fmla="*/ 0 h 1022"/>
                <a:gd name="T48" fmla="*/ 1 w 1028"/>
                <a:gd name="T49" fmla="*/ 0 h 1022"/>
                <a:gd name="T50" fmla="*/ 1 w 1028"/>
                <a:gd name="T51" fmla="*/ 0 h 1022"/>
                <a:gd name="T52" fmla="*/ 1 w 1028"/>
                <a:gd name="T53" fmla="*/ 0 h 1022"/>
                <a:gd name="T54" fmla="*/ 1 w 1028"/>
                <a:gd name="T55" fmla="*/ 0 h 1022"/>
                <a:gd name="T56" fmla="*/ 1 w 1028"/>
                <a:gd name="T57" fmla="*/ 0 h 1022"/>
                <a:gd name="T58" fmla="*/ 1 w 1028"/>
                <a:gd name="T59" fmla="*/ 0 h 1022"/>
                <a:gd name="T60" fmla="*/ 1 w 1028"/>
                <a:gd name="T61" fmla="*/ 0 h 1022"/>
                <a:gd name="T62" fmla="*/ 0 w 1028"/>
                <a:gd name="T63" fmla="*/ 0 h 1022"/>
                <a:gd name="T64" fmla="*/ 1 w 1028"/>
                <a:gd name="T65" fmla="*/ 0 h 1022"/>
                <a:gd name="T66" fmla="*/ 1 w 1028"/>
                <a:gd name="T67" fmla="*/ 0 h 1022"/>
                <a:gd name="T68" fmla="*/ 1 w 1028"/>
                <a:gd name="T69" fmla="*/ 0 h 1022"/>
                <a:gd name="T70" fmla="*/ 1 w 1028"/>
                <a:gd name="T71" fmla="*/ 0 h 1022"/>
                <a:gd name="T72" fmla="*/ 1 w 1028"/>
                <a:gd name="T73" fmla="*/ 0 h 1022"/>
                <a:gd name="T74" fmla="*/ 1 w 1028"/>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8"/>
                <a:gd name="T115" fmla="*/ 0 h 1022"/>
                <a:gd name="T116" fmla="*/ 1028 w 1028"/>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8" h="1022">
                  <a:moveTo>
                    <a:pt x="556" y="74"/>
                  </a:moveTo>
                  <a:lnTo>
                    <a:pt x="437" y="74"/>
                  </a:lnTo>
                  <a:lnTo>
                    <a:pt x="263" y="143"/>
                  </a:lnTo>
                  <a:lnTo>
                    <a:pt x="155" y="263"/>
                  </a:lnTo>
                  <a:lnTo>
                    <a:pt x="102" y="416"/>
                  </a:lnTo>
                  <a:lnTo>
                    <a:pt x="70" y="541"/>
                  </a:lnTo>
                  <a:lnTo>
                    <a:pt x="141" y="736"/>
                  </a:lnTo>
                  <a:lnTo>
                    <a:pt x="224" y="805"/>
                  </a:lnTo>
                  <a:lnTo>
                    <a:pt x="280" y="879"/>
                  </a:lnTo>
                  <a:lnTo>
                    <a:pt x="409" y="921"/>
                  </a:lnTo>
                  <a:lnTo>
                    <a:pt x="532" y="949"/>
                  </a:lnTo>
                  <a:lnTo>
                    <a:pt x="768" y="869"/>
                  </a:lnTo>
                  <a:lnTo>
                    <a:pt x="907" y="729"/>
                  </a:lnTo>
                  <a:lnTo>
                    <a:pt x="960" y="538"/>
                  </a:lnTo>
                  <a:lnTo>
                    <a:pt x="960" y="378"/>
                  </a:lnTo>
                  <a:lnTo>
                    <a:pt x="894" y="270"/>
                  </a:lnTo>
                  <a:lnTo>
                    <a:pt x="800" y="151"/>
                  </a:lnTo>
                  <a:lnTo>
                    <a:pt x="556" y="74"/>
                  </a:lnTo>
                  <a:lnTo>
                    <a:pt x="544" y="0"/>
                  </a:lnTo>
                  <a:lnTo>
                    <a:pt x="655" y="18"/>
                  </a:lnTo>
                  <a:lnTo>
                    <a:pt x="804" y="60"/>
                  </a:lnTo>
                  <a:lnTo>
                    <a:pt x="880" y="149"/>
                  </a:lnTo>
                  <a:lnTo>
                    <a:pt x="978" y="248"/>
                  </a:lnTo>
                  <a:lnTo>
                    <a:pt x="1028" y="464"/>
                  </a:lnTo>
                  <a:lnTo>
                    <a:pt x="1019" y="621"/>
                  </a:lnTo>
                  <a:lnTo>
                    <a:pt x="954" y="760"/>
                  </a:lnTo>
                  <a:lnTo>
                    <a:pt x="859" y="882"/>
                  </a:lnTo>
                  <a:lnTo>
                    <a:pt x="653" y="991"/>
                  </a:lnTo>
                  <a:lnTo>
                    <a:pt x="489" y="1022"/>
                  </a:lnTo>
                  <a:lnTo>
                    <a:pt x="311" y="979"/>
                  </a:lnTo>
                  <a:lnTo>
                    <a:pt x="119" y="817"/>
                  </a:lnTo>
                  <a:lnTo>
                    <a:pt x="0" y="545"/>
                  </a:lnTo>
                  <a:lnTo>
                    <a:pt x="46" y="375"/>
                  </a:lnTo>
                  <a:lnTo>
                    <a:pt x="77" y="220"/>
                  </a:lnTo>
                  <a:lnTo>
                    <a:pt x="198" y="112"/>
                  </a:lnTo>
                  <a:lnTo>
                    <a:pt x="333" y="35"/>
                  </a:lnTo>
                  <a:lnTo>
                    <a:pt x="544" y="0"/>
                  </a:lnTo>
                  <a:lnTo>
                    <a:pt x="556" y="7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4776" name="Freeform 11"/>
            <p:cNvSpPr>
              <a:spLocks/>
            </p:cNvSpPr>
            <p:nvPr/>
          </p:nvSpPr>
          <p:spPr bwMode="auto">
            <a:xfrm rot="5158951">
              <a:off x="3127" y="2969"/>
              <a:ext cx="48" cy="253"/>
            </a:xfrm>
            <a:custGeom>
              <a:avLst/>
              <a:gdLst>
                <a:gd name="T0" fmla="*/ 0 w 126"/>
                <a:gd name="T1" fmla="*/ 0 h 109"/>
                <a:gd name="T2" fmla="*/ 0 w 126"/>
                <a:gd name="T3" fmla="*/ 1126233 h 109"/>
                <a:gd name="T4" fmla="*/ 0 w 126"/>
                <a:gd name="T5" fmla="*/ 4129689 h 109"/>
                <a:gd name="T6" fmla="*/ 0 w 126"/>
                <a:gd name="T7" fmla="*/ 6181102 h 109"/>
                <a:gd name="T8" fmla="*/ 0 w 126"/>
                <a:gd name="T9" fmla="*/ 6181102 h 109"/>
                <a:gd name="T10" fmla="*/ 0 w 126"/>
                <a:gd name="T11" fmla="*/ 3740607 h 109"/>
                <a:gd name="T12" fmla="*/ 0 w 126"/>
                <a:gd name="T13" fmla="*/ 780020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grpSp>
    </p:spTree>
    <p:extLst>
      <p:ext uri="{BB962C8B-B14F-4D97-AF65-F5344CB8AC3E}">
        <p14:creationId xmlns:p14="http://schemas.microsoft.com/office/powerpoint/2010/main" val="2345677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title"/>
          </p:nvPr>
        </p:nvSpPr>
        <p:spPr>
          <a:xfrm>
            <a:off x="34925" y="71438"/>
            <a:ext cx="9144000" cy="1143000"/>
          </a:xfrm>
        </p:spPr>
        <p:txBody>
          <a:bodyPr/>
          <a:lstStyle/>
          <a:p>
            <a:pPr eaLnBrk="1" hangingPunct="1"/>
            <a:r>
              <a:rPr lang="fr-FR" altLang="it-IT" smtClean="0"/>
              <a:t>Modalità di raccolta</a:t>
            </a:r>
            <a:br>
              <a:rPr lang="fr-FR" altLang="it-IT" smtClean="0"/>
            </a:br>
            <a:r>
              <a:rPr lang="fr-FR" altLang="it-IT" smtClean="0">
                <a:sym typeface="Wingdings" panose="05000000000000000000" pitchFamily="2" charset="2"/>
              </a:rPr>
              <a:t> </a:t>
            </a:r>
            <a:r>
              <a:rPr lang="fr-FR" altLang="it-IT" smtClean="0"/>
              <a:t>SPANDIMENTO</a:t>
            </a:r>
          </a:p>
        </p:txBody>
      </p:sp>
      <p:pic>
        <p:nvPicPr>
          <p:cNvPr id="8" name="Immagine 7" descr="Untitled.tif"/>
          <p:cNvPicPr>
            <a:picLocks noChangeAspect="1"/>
          </p:cNvPicPr>
          <p:nvPr/>
        </p:nvPicPr>
        <p:blipFill>
          <a:blip r:embed="rId3"/>
          <a:stretch>
            <a:fillRect/>
          </a:stretch>
        </p:blipFill>
        <p:spPr>
          <a:xfrm>
            <a:off x="4802188" y="3633788"/>
            <a:ext cx="4059237" cy="2984500"/>
          </a:xfrm>
          <a:prstGeom prst="rect">
            <a:avLst/>
          </a:prstGeom>
          <a:ln>
            <a:noFill/>
          </a:ln>
          <a:effectLst>
            <a:outerShdw blurRad="292100" dist="139700" dir="2700000" algn="tl" rotWithShape="0">
              <a:srgbClr val="333333">
                <a:alpha val="65000"/>
              </a:srgbClr>
            </a:outerShdw>
          </a:effectLst>
        </p:spPr>
      </p:pic>
      <p:sp>
        <p:nvSpPr>
          <p:cNvPr id="75780" name="Text Box 3"/>
          <p:cNvSpPr txBox="1">
            <a:spLocks noChangeArrowheads="1"/>
          </p:cNvSpPr>
          <p:nvPr/>
        </p:nvSpPr>
        <p:spPr bwMode="auto">
          <a:xfrm>
            <a:off x="228600" y="895350"/>
            <a:ext cx="8478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spcBef>
                <a:spcPct val="50000"/>
              </a:spcBef>
            </a:pPr>
            <a:r>
              <a:rPr lang="fr-FR" altLang="it-IT" sz="2400" b="1">
                <a:solidFill>
                  <a:srgbClr val="FF0000"/>
                </a:solidFill>
              </a:rPr>
              <a:t>Lavorare l’andana nell’asse di una girante</a:t>
            </a:r>
          </a:p>
        </p:txBody>
      </p:sp>
      <p:sp>
        <p:nvSpPr>
          <p:cNvPr id="75781" name="CasellaDiTesto 6"/>
          <p:cNvSpPr txBox="1">
            <a:spLocks noChangeArrowheads="1"/>
          </p:cNvSpPr>
          <p:nvPr/>
        </p:nvSpPr>
        <p:spPr bwMode="auto">
          <a:xfrm>
            <a:off x="258763" y="1263650"/>
            <a:ext cx="86264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algn="l" eaLnBrk="1" hangingPunct="1"/>
            <a:r>
              <a:rPr lang="it-IT" altLang="it-IT" sz="1600"/>
              <a:t>Quando una andana è esposta al sole, le parti più umide e più compatte si trovano spesso al centro e vicino al suolo. </a:t>
            </a:r>
          </a:p>
          <a:p>
            <a:pPr algn="l" eaLnBrk="1" hangingPunct="1"/>
            <a:r>
              <a:rPr lang="it-IT" altLang="it-IT" sz="1600"/>
              <a:t>Rivoltando il fieno troppo verso l’alto si lascia da 30 a 60 cm  di larghezza di erba che essica male o ammuffisce al suolo.</a:t>
            </a:r>
          </a:p>
          <a:p>
            <a:pPr algn="l" eaLnBrk="1" hangingPunct="1"/>
            <a:r>
              <a:rPr lang="it-IT" altLang="it-IT" sz="1600"/>
              <a:t>Se l’andana è lavorata nell’asse di una girante, ossia là dove le forche sono più vicine al suolo, il capovolgimento della sua totalità è garantita.</a:t>
            </a:r>
          </a:p>
          <a:p>
            <a:pPr algn="l" eaLnBrk="1" hangingPunct="1"/>
            <a:r>
              <a:rPr lang="it-IT" altLang="it-IT" sz="1600"/>
              <a:t>Non rimarrà nessuna striscia sul terreno.</a:t>
            </a:r>
          </a:p>
          <a:p>
            <a:pPr algn="l" eaLnBrk="1" hangingPunct="1"/>
            <a:r>
              <a:rPr lang="it-IT" altLang="it-IT" sz="1600"/>
              <a:t>Da qui </a:t>
            </a:r>
            <a:r>
              <a:rPr lang="it-IT" altLang="it-IT" sz="1600" b="1"/>
              <a:t>l’importanza della giusta scelta dello spandivoltafieno in funzione della falciatrice utilizzata</a:t>
            </a:r>
            <a:r>
              <a:rPr lang="it-IT" altLang="it-IT" sz="1600"/>
              <a:t>.</a:t>
            </a:r>
          </a:p>
        </p:txBody>
      </p:sp>
      <p:sp>
        <p:nvSpPr>
          <p:cNvPr id="75782" name="Text Box 3"/>
          <p:cNvSpPr txBox="1">
            <a:spLocks noChangeArrowheads="1"/>
          </p:cNvSpPr>
          <p:nvPr/>
        </p:nvSpPr>
        <p:spPr bwMode="auto">
          <a:xfrm>
            <a:off x="190500" y="4062413"/>
            <a:ext cx="43815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algn="l" eaLnBrk="1" hangingPunct="1">
              <a:spcBef>
                <a:spcPct val="50000"/>
              </a:spcBef>
            </a:pPr>
            <a:r>
              <a:rPr lang="fr-FR" altLang="it-IT" sz="1600"/>
              <a:t>Una </a:t>
            </a:r>
            <a:r>
              <a:rPr lang="fr-FR" altLang="it-IT" sz="1600" b="1"/>
              <a:t>essicazione rapida </a:t>
            </a:r>
            <a:r>
              <a:rPr lang="fr-FR" altLang="it-IT" sz="1600"/>
              <a:t>del foraggio mantiene appetibilità e valore nutritivo del fieno, inoltre </a:t>
            </a:r>
            <a:r>
              <a:rPr lang="fr-FR" altLang="it-IT" sz="1600" b="1"/>
              <a:t>si guadagna fino al 16% in più di zuccheri e proteine</a:t>
            </a:r>
            <a:r>
              <a:rPr lang="fr-FR" altLang="it-IT" sz="1600"/>
              <a:t>.</a:t>
            </a:r>
          </a:p>
          <a:p>
            <a:pPr algn="l" eaLnBrk="1" hangingPunct="1">
              <a:spcBef>
                <a:spcPct val="50000"/>
              </a:spcBef>
            </a:pPr>
            <a:r>
              <a:rPr lang="fr-FR" altLang="it-IT" sz="1600"/>
              <a:t>Una essicazione irregolare aumento il rischio di muffe all’interno del cumulo di fieno o fermentazioni non omogenee nell’insilato</a:t>
            </a:r>
          </a:p>
        </p:txBody>
      </p:sp>
    </p:spTree>
    <p:extLst>
      <p:ext uri="{BB962C8B-B14F-4D97-AF65-F5344CB8AC3E}">
        <p14:creationId xmlns:p14="http://schemas.microsoft.com/office/powerpoint/2010/main" val="987150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ChangeArrowheads="1"/>
          </p:cNvSpPr>
          <p:nvPr/>
        </p:nvSpPr>
        <p:spPr bwMode="auto">
          <a:xfrm>
            <a:off x="34925"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2400">
                <a:solidFill>
                  <a:srgbClr val="FF0000"/>
                </a:solidFill>
              </a:rPr>
              <a:t>Modalità di raccolta</a:t>
            </a:r>
            <a:br>
              <a:rPr lang="fr-FR" altLang="it-IT" sz="2400">
                <a:solidFill>
                  <a:srgbClr val="FF0000"/>
                </a:solidFill>
              </a:rPr>
            </a:br>
            <a:r>
              <a:rPr lang="fr-FR" altLang="it-IT" sz="2400">
                <a:solidFill>
                  <a:srgbClr val="FF0000"/>
                </a:solidFill>
                <a:sym typeface="Wingdings" panose="05000000000000000000" pitchFamily="2" charset="2"/>
              </a:rPr>
              <a:t> </a:t>
            </a:r>
            <a:r>
              <a:rPr lang="fr-FR" altLang="it-IT" sz="2400">
                <a:solidFill>
                  <a:srgbClr val="FF0000"/>
                </a:solidFill>
              </a:rPr>
              <a:t>SPANDIMENTO</a:t>
            </a:r>
          </a:p>
        </p:txBody>
      </p:sp>
      <p:sp>
        <p:nvSpPr>
          <p:cNvPr id="76803" name="Text Box 3"/>
          <p:cNvSpPr txBox="1">
            <a:spLocks noChangeArrowheads="1"/>
          </p:cNvSpPr>
          <p:nvPr/>
        </p:nvSpPr>
        <p:spPr bwMode="auto">
          <a:xfrm>
            <a:off x="268288" y="895350"/>
            <a:ext cx="4875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spcBef>
                <a:spcPct val="50000"/>
              </a:spcBef>
            </a:pPr>
            <a:r>
              <a:rPr lang="fr-FR" altLang="it-IT" sz="2400" b="1">
                <a:solidFill>
                  <a:srgbClr val="FF0000"/>
                </a:solidFill>
              </a:rPr>
              <a:t>Regolazione dell’inclinazione</a:t>
            </a:r>
          </a:p>
        </p:txBody>
      </p:sp>
      <p:sp>
        <p:nvSpPr>
          <p:cNvPr id="76804" name="CasellaDiTesto 6"/>
          <p:cNvSpPr txBox="1">
            <a:spLocks noChangeArrowheads="1"/>
          </p:cNvSpPr>
          <p:nvPr/>
        </p:nvSpPr>
        <p:spPr bwMode="auto">
          <a:xfrm>
            <a:off x="258763" y="1346200"/>
            <a:ext cx="8626475"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algn="l" eaLnBrk="1" hangingPunct="1"/>
            <a:r>
              <a:rPr lang="it-IT" altLang="it-IT" sz="1600"/>
              <a:t>Il </a:t>
            </a:r>
            <a:r>
              <a:rPr lang="it-IT" altLang="it-IT" sz="1600" b="1"/>
              <a:t>rotore durante la lavorazione viene inclinato rispetto alla superficie del prato </a:t>
            </a:r>
            <a:r>
              <a:rPr lang="it-IT" altLang="it-IT" sz="1600"/>
              <a:t>in modo tale che il piano di rotazione del rotore consenta agli organi a denti di sfiorare la superficie quando sono in posizione anteriore, garantendo l’operazione di rastrellatura, e progressivamente sollevarsi da terra fino a raggiungere, in posizione posteriore, la massima distanza dal suolo permettendo in tal modo il distacco del foraggio.</a:t>
            </a:r>
          </a:p>
          <a:p>
            <a:pPr algn="l" eaLnBrk="1" hangingPunct="1"/>
            <a:r>
              <a:rPr lang="it-IT" altLang="it-IT" sz="1600"/>
              <a:t>L’inclinazione ottimale si modifica, aumentandola, con il progredire dell’essicazione. </a:t>
            </a:r>
          </a:p>
          <a:p>
            <a:pPr algn="l" eaLnBrk="1" hangingPunct="1"/>
            <a:endParaRPr lang="it-IT" altLang="it-IT" sz="1600"/>
          </a:p>
          <a:p>
            <a:pPr algn="l" eaLnBrk="1" hangingPunct="1"/>
            <a:r>
              <a:rPr lang="it-IT" altLang="it-IT" sz="1600"/>
              <a:t>Con </a:t>
            </a:r>
            <a:r>
              <a:rPr lang="it-IT" altLang="it-IT" sz="1600" b="1"/>
              <a:t>inclinazioni ridotte (tra i 12° e i 17°) </a:t>
            </a:r>
            <a:r>
              <a:rPr lang="it-IT" altLang="it-IT" sz="1600"/>
              <a:t>si migliora la presa del foraggio da suolo in quanto aumenta la lunghezza del percorso durante il quale i denti rimangono vicini al cotico erboso rastrellando il foraggio.</a:t>
            </a:r>
          </a:p>
          <a:p>
            <a:pPr algn="l" eaLnBrk="1" hangingPunct="1"/>
            <a:r>
              <a:rPr lang="it-IT" altLang="it-IT" sz="1200" i="1"/>
              <a:t>Migliorare l’azione di rastrellamento è utile soprattutto con foraggio appena tagliato o comunque umido in quanto tende ad occupare uno spessore molto ridotto. Il suo elevato contenuto d’acqua gli conferisce però una massa tale da permettere comunque un’equa distribuzione sul prato.</a:t>
            </a:r>
          </a:p>
          <a:p>
            <a:pPr algn="l" eaLnBrk="1" hangingPunct="1"/>
            <a:endParaRPr lang="it-IT" altLang="it-IT" sz="1600"/>
          </a:p>
          <a:p>
            <a:pPr algn="l" eaLnBrk="1" hangingPunct="1"/>
            <a:r>
              <a:rPr lang="it-IT" altLang="it-IT" sz="1600"/>
              <a:t>Con </a:t>
            </a:r>
            <a:r>
              <a:rPr lang="it-IT" altLang="it-IT" sz="1600" b="1"/>
              <a:t>inclinazioni elevate (tra i 17° e i 21°) </a:t>
            </a:r>
            <a:r>
              <a:rPr lang="it-IT" altLang="it-IT" sz="1600"/>
              <a:t>si aumenta, invece, l’area di ricaduta del foraggio e si migliora sia l’omogeneità di distribuzione che il rivoltamento.</a:t>
            </a:r>
          </a:p>
          <a:p>
            <a:pPr algn="l" eaLnBrk="1" hangingPunct="1"/>
            <a:r>
              <a:rPr lang="it-IT" altLang="it-IT" sz="1200"/>
              <a:t>Migliorare la distribuzione diventa necessario soprattutto con il progredire dell’essicazione, quando il foraggio è più difficile da distribuire ma, al contempo, acquista un maggiore volume rendendo meno impegnativa l’azione di rastrellamento.</a:t>
            </a:r>
          </a:p>
          <a:p>
            <a:pPr algn="l" eaLnBrk="1" hangingPunct="1"/>
            <a:r>
              <a:rPr lang="it-IT" altLang="it-IT" sz="1200"/>
              <a:t>Con il foraggio posto in andana può essere conveniente operare con una maggiore inclinazione per ottimizzare l’azioen di distribuzione.</a:t>
            </a:r>
          </a:p>
        </p:txBody>
      </p:sp>
      <p:sp>
        <p:nvSpPr>
          <p:cNvPr id="2" name="Segnaposto data 1"/>
          <p:cNvSpPr>
            <a:spLocks noGrp="1"/>
          </p:cNvSpPr>
          <p:nvPr>
            <p:ph type="dt" sz="half" idx="10"/>
          </p:nvPr>
        </p:nvSpPr>
        <p:spPr/>
        <p:txBody>
          <a:bodyPr/>
          <a:lstStyle/>
          <a:p>
            <a:pPr>
              <a:defRPr/>
            </a:pPr>
            <a:fld id="{659D2352-2D49-4CAA-B684-498A5CDCA4F6}"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smtClean="0"/>
              <a:t>Mkt Kuhn </a:t>
            </a:r>
            <a:endParaRPr lang="fr-FR"/>
          </a:p>
        </p:txBody>
      </p:sp>
    </p:spTree>
    <p:extLst>
      <p:ext uri="{BB962C8B-B14F-4D97-AF65-F5344CB8AC3E}">
        <p14:creationId xmlns:p14="http://schemas.microsoft.com/office/powerpoint/2010/main" val="2079488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1524000" y="122238"/>
            <a:ext cx="663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fr-FR" sz="2400" b="1">
                <a:solidFill>
                  <a:schemeClr val="bg1"/>
                </a:solidFill>
              </a:rPr>
              <a:t>MD</a:t>
            </a:r>
          </a:p>
        </p:txBody>
      </p:sp>
      <p:sp>
        <p:nvSpPr>
          <p:cNvPr id="33795" name="Rectangle 4"/>
          <p:cNvSpPr>
            <a:spLocks noChangeArrowheads="1"/>
          </p:cNvSpPr>
          <p:nvPr/>
        </p:nvSpPr>
        <p:spPr bwMode="auto">
          <a:xfrm>
            <a:off x="1524000" y="122238"/>
            <a:ext cx="868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fr-FR" sz="2400" b="1"/>
              <a:t>MDS</a:t>
            </a:r>
          </a:p>
        </p:txBody>
      </p:sp>
      <p:pic>
        <p:nvPicPr>
          <p:cNvPr id="33796" name="Immagine 9" descr="KUHN_7224_72dpi.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7538" y="3594100"/>
            <a:ext cx="489743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descr="1012008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6313" y="836613"/>
            <a:ext cx="4606925" cy="33686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3798" name="AutoShape 3"/>
          <p:cNvSpPr>
            <a:spLocks noChangeArrowheads="1"/>
          </p:cNvSpPr>
          <p:nvPr/>
        </p:nvSpPr>
        <p:spPr bwMode="auto">
          <a:xfrm rot="-7856921">
            <a:off x="517525" y="2938463"/>
            <a:ext cx="1087438" cy="17637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977 w 21600"/>
              <a:gd name="T13" fmla="*/ 5977 h 21600"/>
              <a:gd name="T14" fmla="*/ 15623 w 21600"/>
              <a:gd name="T15" fmla="*/ 15623 h 21600"/>
            </a:gdLst>
            <a:ahLst/>
            <a:cxnLst>
              <a:cxn ang="T8">
                <a:pos x="T0" y="T1"/>
              </a:cxn>
              <a:cxn ang="T9">
                <a:pos x="T2" y="T3"/>
              </a:cxn>
              <a:cxn ang="T10">
                <a:pos x="T4" y="T5"/>
              </a:cxn>
              <a:cxn ang="T11">
                <a:pos x="T6" y="T7"/>
              </a:cxn>
            </a:cxnLst>
            <a:rect l="T12" t="T13" r="T14" b="T15"/>
            <a:pathLst>
              <a:path w="21600" h="21600">
                <a:moveTo>
                  <a:pt x="0" y="0"/>
                </a:moveTo>
                <a:lnTo>
                  <a:pt x="8354" y="21600"/>
                </a:lnTo>
                <a:lnTo>
                  <a:pt x="13246" y="21600"/>
                </a:lnTo>
                <a:lnTo>
                  <a:pt x="21600" y="0"/>
                </a:lnTo>
                <a:close/>
              </a:path>
            </a:pathLst>
          </a:custGeom>
          <a:solidFill>
            <a:srgbClr val="FFFF66">
              <a:alpha val="50195"/>
            </a:srgbClr>
          </a:solidFill>
          <a:ln w="9525">
            <a:solidFill>
              <a:schemeClr val="tx1"/>
            </a:solidFill>
            <a:miter lim="800000"/>
            <a:headEnd/>
            <a:tailEnd/>
          </a:ln>
        </p:spPr>
        <p:txBody>
          <a:bodyPr wrap="none" anchor="ctr"/>
          <a:lstStyle/>
          <a:p>
            <a:endParaRPr lang="it-IT"/>
          </a:p>
        </p:txBody>
      </p:sp>
      <p:sp>
        <p:nvSpPr>
          <p:cNvPr id="33799" name="AutoShape 4"/>
          <p:cNvSpPr>
            <a:spLocks noChangeArrowheads="1"/>
          </p:cNvSpPr>
          <p:nvPr/>
        </p:nvSpPr>
        <p:spPr bwMode="auto">
          <a:xfrm rot="7879628">
            <a:off x="5011738" y="2938462"/>
            <a:ext cx="1087438" cy="17637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977 w 21600"/>
              <a:gd name="T13" fmla="*/ 5977 h 21600"/>
              <a:gd name="T14" fmla="*/ 15623 w 21600"/>
              <a:gd name="T15" fmla="*/ 15623 h 21600"/>
            </a:gdLst>
            <a:ahLst/>
            <a:cxnLst>
              <a:cxn ang="T8">
                <a:pos x="T0" y="T1"/>
              </a:cxn>
              <a:cxn ang="T9">
                <a:pos x="T2" y="T3"/>
              </a:cxn>
              <a:cxn ang="T10">
                <a:pos x="T4" y="T5"/>
              </a:cxn>
              <a:cxn ang="T11">
                <a:pos x="T6" y="T7"/>
              </a:cxn>
            </a:cxnLst>
            <a:rect l="T12" t="T13" r="T14" b="T15"/>
            <a:pathLst>
              <a:path w="21600" h="21600">
                <a:moveTo>
                  <a:pt x="0" y="0"/>
                </a:moveTo>
                <a:lnTo>
                  <a:pt x="8354" y="21600"/>
                </a:lnTo>
                <a:lnTo>
                  <a:pt x="13246" y="21600"/>
                </a:lnTo>
                <a:lnTo>
                  <a:pt x="21600" y="0"/>
                </a:lnTo>
                <a:close/>
              </a:path>
            </a:pathLst>
          </a:custGeom>
          <a:solidFill>
            <a:srgbClr val="FFFF66">
              <a:alpha val="50195"/>
            </a:srgbClr>
          </a:solidFill>
          <a:ln w="9525">
            <a:solidFill>
              <a:schemeClr val="tx1"/>
            </a:solidFill>
            <a:miter lim="800000"/>
            <a:headEnd/>
            <a:tailEnd/>
          </a:ln>
        </p:spPr>
        <p:txBody>
          <a:bodyPr wrap="none" anchor="ctr"/>
          <a:lstStyle/>
          <a:p>
            <a:endParaRPr lang="it-IT"/>
          </a:p>
        </p:txBody>
      </p:sp>
      <p:pic>
        <p:nvPicPr>
          <p:cNvPr id="33800" name="Image 10" descr="ScreenShot413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500688" y="1106488"/>
            <a:ext cx="338772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6" descr="Magi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1042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441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AutoShape 10"/>
          <p:cNvSpPr>
            <a:spLocks noChangeArrowheads="1"/>
          </p:cNvSpPr>
          <p:nvPr/>
        </p:nvSpPr>
        <p:spPr bwMode="auto">
          <a:xfrm>
            <a:off x="1600200" y="219075"/>
            <a:ext cx="6543675" cy="49530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pic>
        <p:nvPicPr>
          <p:cNvPr id="77827" name="Picture 2" descr="GF 5000 DETAIL N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1438275"/>
            <a:ext cx="2239963"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3" descr="GF 5801 MHO DETAILS N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0338" y="1430338"/>
            <a:ext cx="275431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86370">
            <a:off x="4724400" y="2214563"/>
            <a:ext cx="8874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5" descr="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2443163"/>
            <a:ext cx="8874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 Box 6"/>
          <p:cNvSpPr txBox="1">
            <a:spLocks noChangeArrowheads="1"/>
          </p:cNvSpPr>
          <p:nvPr/>
        </p:nvSpPr>
        <p:spPr bwMode="auto">
          <a:xfrm>
            <a:off x="504825" y="2828925"/>
            <a:ext cx="53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b="1">
                <a:solidFill>
                  <a:srgbClr val="FFFF66"/>
                </a:solidFill>
              </a:rPr>
              <a:t>16°</a:t>
            </a:r>
          </a:p>
        </p:txBody>
      </p:sp>
      <p:sp>
        <p:nvSpPr>
          <p:cNvPr id="77832" name="Text Box 7"/>
          <p:cNvSpPr txBox="1">
            <a:spLocks noChangeArrowheads="1"/>
          </p:cNvSpPr>
          <p:nvPr/>
        </p:nvSpPr>
        <p:spPr bwMode="auto">
          <a:xfrm>
            <a:off x="1760538" y="3265488"/>
            <a:ext cx="53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b="1">
                <a:solidFill>
                  <a:srgbClr val="FFFF66"/>
                </a:solidFill>
              </a:rPr>
              <a:t>18°</a:t>
            </a:r>
          </a:p>
        </p:txBody>
      </p:sp>
      <p:sp>
        <p:nvSpPr>
          <p:cNvPr id="77833" name="Text Box 9"/>
          <p:cNvSpPr txBox="1">
            <a:spLocks noChangeArrowheads="1"/>
          </p:cNvSpPr>
          <p:nvPr/>
        </p:nvSpPr>
        <p:spPr bwMode="auto">
          <a:xfrm>
            <a:off x="2295525" y="266700"/>
            <a:ext cx="584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b="1"/>
              <a:t>Adattare l’angolo di inclinazione delle giranti</a:t>
            </a:r>
          </a:p>
        </p:txBody>
      </p:sp>
      <p:pic>
        <p:nvPicPr>
          <p:cNvPr id="77834" name="Picture 11" descr="gf_630_30_reglages_simples_9201501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35663" y="1438275"/>
            <a:ext cx="273685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5" descr="2"/>
          <p:cNvPicPr>
            <a:picLocks noChangeAspect="1" noChangeArrowheads="1"/>
          </p:cNvPicPr>
          <p:nvPr/>
        </p:nvPicPr>
        <p:blipFill>
          <a:blip r:embed="rId6" cstate="email">
            <a:lum bright="48000"/>
            <a:extLst>
              <a:ext uri="{28A0092B-C50C-407E-A947-70E740481C1C}">
                <a14:useLocalDpi xmlns:a14="http://schemas.microsoft.com/office/drawing/2010/main"/>
              </a:ext>
            </a:extLst>
          </a:blip>
          <a:srcRect/>
          <a:stretch>
            <a:fillRect/>
          </a:stretch>
        </p:blipFill>
        <p:spPr bwMode="auto">
          <a:xfrm>
            <a:off x="106363" y="188913"/>
            <a:ext cx="1225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6" name="Text Box 16"/>
          <p:cNvSpPr txBox="1">
            <a:spLocks noChangeArrowheads="1"/>
          </p:cNvSpPr>
          <p:nvPr/>
        </p:nvSpPr>
        <p:spPr bwMode="auto">
          <a:xfrm>
            <a:off x="1938338" y="150813"/>
            <a:ext cx="60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2400" b="1">
                <a:solidFill>
                  <a:schemeClr val="bg1"/>
                </a:solidFill>
              </a:rPr>
              <a:t>GF</a:t>
            </a:r>
          </a:p>
        </p:txBody>
      </p:sp>
      <p:pic>
        <p:nvPicPr>
          <p:cNvPr id="77837" name="Picture 1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92275" y="303213"/>
            <a:ext cx="2873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8" name="Picture 19" descr="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78025" y="298450"/>
            <a:ext cx="3032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39" name="Gruppo 14"/>
          <p:cNvGrpSpPr>
            <a:grpSpLocks/>
          </p:cNvGrpSpPr>
          <p:nvPr/>
        </p:nvGrpSpPr>
        <p:grpSpPr bwMode="auto">
          <a:xfrm>
            <a:off x="0" y="3965575"/>
            <a:ext cx="4837113" cy="2873375"/>
            <a:chOff x="0" y="836615"/>
            <a:chExt cx="5740400" cy="3409950"/>
          </a:xfrm>
        </p:grpSpPr>
        <p:pic>
          <p:nvPicPr>
            <p:cNvPr id="77854" name="Picture 46" descr="RAY GRA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3725863"/>
              <a:ext cx="23971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55" name="Group 7"/>
            <p:cNvGrpSpPr>
              <a:grpSpLocks/>
            </p:cNvGrpSpPr>
            <p:nvPr/>
          </p:nvGrpSpPr>
          <p:grpSpPr bwMode="auto">
            <a:xfrm>
              <a:off x="1092202" y="836615"/>
              <a:ext cx="4537075" cy="3409950"/>
              <a:chOff x="0" y="527"/>
              <a:chExt cx="2858" cy="2148"/>
            </a:xfrm>
          </p:grpSpPr>
          <p:sp>
            <p:nvSpPr>
              <p:cNvPr id="77863" name="Oval 5"/>
              <p:cNvSpPr>
                <a:spLocks noChangeArrowheads="1"/>
              </p:cNvSpPr>
              <p:nvPr/>
            </p:nvSpPr>
            <p:spPr bwMode="auto">
              <a:xfrm>
                <a:off x="891" y="1506"/>
                <a:ext cx="1142" cy="1128"/>
              </a:xfrm>
              <a:prstGeom prst="ellipse">
                <a:avLst/>
              </a:prstGeom>
              <a:noFill/>
              <a:ln w="5715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pic>
            <p:nvPicPr>
              <p:cNvPr id="77864" name="Picture 3" descr="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527"/>
                <a:ext cx="2858" cy="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56" name="AutoShape 10"/>
            <p:cNvSpPr>
              <a:spLocks noChangeArrowheads="1"/>
            </p:cNvSpPr>
            <p:nvPr/>
          </p:nvSpPr>
          <p:spPr bwMode="auto">
            <a:xfrm>
              <a:off x="3225800" y="1866900"/>
              <a:ext cx="320675" cy="503238"/>
            </a:xfrm>
            <a:prstGeom prst="upDownArrow">
              <a:avLst>
                <a:gd name="adj1" fmla="val 50000"/>
                <a:gd name="adj2" fmla="val 31386"/>
              </a:avLst>
            </a:prstGeom>
            <a:solidFill>
              <a:srgbClr val="FFFF66"/>
            </a:solidFill>
            <a:ln w="9525">
              <a:solidFill>
                <a:schemeClr val="tx1"/>
              </a:solidFill>
              <a:miter lim="800000"/>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7857" name="Line 21"/>
            <p:cNvSpPr>
              <a:spLocks noChangeShapeType="1"/>
            </p:cNvSpPr>
            <p:nvPr/>
          </p:nvSpPr>
          <p:spPr bwMode="auto">
            <a:xfrm flipH="1">
              <a:off x="76200" y="4216400"/>
              <a:ext cx="4724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7858" name="Oval 31"/>
            <p:cNvSpPr>
              <a:spLocks noChangeArrowheads="1"/>
            </p:cNvSpPr>
            <p:nvPr/>
          </p:nvSpPr>
          <p:spPr bwMode="auto">
            <a:xfrm>
              <a:off x="2717800" y="1905000"/>
              <a:ext cx="444500" cy="444500"/>
            </a:xfrm>
            <a:prstGeom prst="ellipse">
              <a:avLst/>
            </a:prstGeom>
            <a:solidFill>
              <a:srgbClr val="FFFF66"/>
            </a:solidFill>
            <a:ln w="9525">
              <a:solidFill>
                <a:schemeClr val="tx1"/>
              </a:solidFill>
              <a:round/>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sz="5400" b="1"/>
            </a:p>
          </p:txBody>
        </p:sp>
        <p:sp>
          <p:nvSpPr>
            <p:cNvPr id="77859" name="Text Box 33"/>
            <p:cNvSpPr txBox="1">
              <a:spLocks noChangeArrowheads="1"/>
            </p:cNvSpPr>
            <p:nvPr/>
          </p:nvSpPr>
          <p:spPr bwMode="auto">
            <a:xfrm>
              <a:off x="2664064" y="1430576"/>
              <a:ext cx="557841" cy="84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4000" b="1"/>
                <a:t>_</a:t>
              </a:r>
            </a:p>
          </p:txBody>
        </p:sp>
        <p:sp>
          <p:nvSpPr>
            <p:cNvPr id="77860" name="Oval 35"/>
            <p:cNvSpPr>
              <a:spLocks noChangeArrowheads="1"/>
            </p:cNvSpPr>
            <p:nvPr/>
          </p:nvSpPr>
          <p:spPr bwMode="auto">
            <a:xfrm>
              <a:off x="92075" y="3708400"/>
              <a:ext cx="444500" cy="444500"/>
            </a:xfrm>
            <a:prstGeom prst="ellipse">
              <a:avLst/>
            </a:prstGeom>
            <a:solidFill>
              <a:srgbClr val="FFFF66"/>
            </a:solidFill>
            <a:ln w="9525">
              <a:solidFill>
                <a:schemeClr val="tx1"/>
              </a:solidFill>
              <a:round/>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sz="5400" b="1"/>
            </a:p>
          </p:txBody>
        </p:sp>
        <p:sp>
          <p:nvSpPr>
            <p:cNvPr id="77861" name="Text Box 36"/>
            <p:cNvSpPr txBox="1">
              <a:spLocks noChangeArrowheads="1"/>
            </p:cNvSpPr>
            <p:nvPr/>
          </p:nvSpPr>
          <p:spPr bwMode="auto">
            <a:xfrm>
              <a:off x="38339" y="3233977"/>
              <a:ext cx="557841" cy="84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4000" b="1"/>
                <a:t>_</a:t>
              </a:r>
            </a:p>
          </p:txBody>
        </p:sp>
        <p:sp>
          <p:nvSpPr>
            <p:cNvPr id="77862" name="Line 44"/>
            <p:cNvSpPr>
              <a:spLocks noChangeShapeType="1"/>
            </p:cNvSpPr>
            <p:nvPr/>
          </p:nvSpPr>
          <p:spPr bwMode="auto">
            <a:xfrm flipV="1">
              <a:off x="2197100" y="990600"/>
              <a:ext cx="3543300" cy="914400"/>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77840" name="Gruppo 26"/>
          <p:cNvGrpSpPr>
            <a:grpSpLocks/>
          </p:cNvGrpSpPr>
          <p:nvPr/>
        </p:nvGrpSpPr>
        <p:grpSpPr bwMode="auto">
          <a:xfrm>
            <a:off x="4572000" y="3913188"/>
            <a:ext cx="4356100" cy="2779712"/>
            <a:chOff x="2441575" y="2565400"/>
            <a:chExt cx="6486528" cy="4138896"/>
          </a:xfrm>
        </p:grpSpPr>
        <p:pic>
          <p:nvPicPr>
            <p:cNvPr id="77843" name="Picture 45" descr="RAY GRAS"/>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151911">
              <a:off x="2441575" y="5562600"/>
              <a:ext cx="27019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44" name="Group 9"/>
            <p:cNvGrpSpPr>
              <a:grpSpLocks/>
            </p:cNvGrpSpPr>
            <p:nvPr/>
          </p:nvGrpSpPr>
          <p:grpSpPr bwMode="auto">
            <a:xfrm rot="-358171">
              <a:off x="4154490" y="2932114"/>
              <a:ext cx="4773613" cy="3684588"/>
              <a:chOff x="2753" y="1999"/>
              <a:chExt cx="3007" cy="2321"/>
            </a:xfrm>
          </p:grpSpPr>
          <p:sp>
            <p:nvSpPr>
              <p:cNvPr id="77852" name="Oval 8"/>
              <p:cNvSpPr>
                <a:spLocks noChangeArrowheads="1"/>
              </p:cNvSpPr>
              <p:nvPr/>
            </p:nvSpPr>
            <p:spPr bwMode="auto">
              <a:xfrm>
                <a:off x="3784" y="3032"/>
                <a:ext cx="1240" cy="1240"/>
              </a:xfrm>
              <a:prstGeom prst="ellipse">
                <a:avLst/>
              </a:prstGeom>
              <a:noFill/>
              <a:ln w="3810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pic>
            <p:nvPicPr>
              <p:cNvPr id="77853" name="Picture 4" descr="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753" y="1999"/>
                <a:ext cx="3007" cy="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45" name="AutoShape 11"/>
            <p:cNvSpPr>
              <a:spLocks noChangeArrowheads="1"/>
            </p:cNvSpPr>
            <p:nvPr/>
          </p:nvSpPr>
          <p:spPr bwMode="auto">
            <a:xfrm rot="-712431">
              <a:off x="6489700" y="3924300"/>
              <a:ext cx="320675" cy="630238"/>
            </a:xfrm>
            <a:prstGeom prst="upDownArrow">
              <a:avLst>
                <a:gd name="adj1" fmla="val 50000"/>
                <a:gd name="adj2" fmla="val 39307"/>
              </a:avLst>
            </a:prstGeom>
            <a:solidFill>
              <a:srgbClr val="FFFF66"/>
            </a:solidFill>
            <a:ln w="9525">
              <a:solidFill>
                <a:schemeClr val="tx1"/>
              </a:solidFill>
              <a:miter lim="800000"/>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77846" name="Line 28"/>
            <p:cNvSpPr>
              <a:spLocks noChangeShapeType="1"/>
            </p:cNvSpPr>
            <p:nvPr/>
          </p:nvSpPr>
          <p:spPr bwMode="auto">
            <a:xfrm flipH="1">
              <a:off x="2870200" y="6515100"/>
              <a:ext cx="4737100" cy="152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7847" name="Oval 37"/>
            <p:cNvSpPr>
              <a:spLocks noChangeArrowheads="1"/>
            </p:cNvSpPr>
            <p:nvPr/>
          </p:nvSpPr>
          <p:spPr bwMode="auto">
            <a:xfrm>
              <a:off x="6007100" y="4038600"/>
              <a:ext cx="444500" cy="444500"/>
            </a:xfrm>
            <a:prstGeom prst="ellipse">
              <a:avLst/>
            </a:prstGeom>
            <a:solidFill>
              <a:srgbClr val="FFFF66"/>
            </a:solidFill>
            <a:ln w="9525">
              <a:solidFill>
                <a:schemeClr val="tx1"/>
              </a:solidFill>
              <a:round/>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sz="5400" b="1"/>
            </a:p>
          </p:txBody>
        </p:sp>
        <p:sp>
          <p:nvSpPr>
            <p:cNvPr id="77848" name="Text Box 38"/>
            <p:cNvSpPr txBox="1">
              <a:spLocks noChangeArrowheads="1"/>
            </p:cNvSpPr>
            <p:nvPr/>
          </p:nvSpPr>
          <p:spPr bwMode="auto">
            <a:xfrm>
              <a:off x="5883525" y="3742072"/>
              <a:ext cx="721346" cy="105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4000" b="1"/>
                <a:t>+</a:t>
              </a:r>
            </a:p>
          </p:txBody>
        </p:sp>
        <p:sp>
          <p:nvSpPr>
            <p:cNvPr id="77849" name="Oval 39"/>
            <p:cNvSpPr>
              <a:spLocks noChangeArrowheads="1"/>
            </p:cNvSpPr>
            <p:nvPr/>
          </p:nvSpPr>
          <p:spPr bwMode="auto">
            <a:xfrm>
              <a:off x="2616200" y="5930900"/>
              <a:ext cx="444500" cy="444500"/>
            </a:xfrm>
            <a:prstGeom prst="ellipse">
              <a:avLst/>
            </a:prstGeom>
            <a:solidFill>
              <a:srgbClr val="FFFF66"/>
            </a:solidFill>
            <a:ln w="9525">
              <a:solidFill>
                <a:schemeClr val="tx1"/>
              </a:solidFill>
              <a:round/>
              <a:headEnd/>
              <a:tailEnd/>
            </a:ln>
          </p:spPr>
          <p:txBody>
            <a:bodyPr wrap="none" anchor="ct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sz="5400" b="1"/>
            </a:p>
          </p:txBody>
        </p:sp>
        <p:sp>
          <p:nvSpPr>
            <p:cNvPr id="77850" name="Text Box 40"/>
            <p:cNvSpPr txBox="1">
              <a:spLocks noChangeArrowheads="1"/>
            </p:cNvSpPr>
            <p:nvPr/>
          </p:nvSpPr>
          <p:spPr bwMode="auto">
            <a:xfrm>
              <a:off x="2492626" y="5650206"/>
              <a:ext cx="721346" cy="105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4000" b="1"/>
                <a:t>+</a:t>
              </a:r>
            </a:p>
          </p:txBody>
        </p:sp>
        <p:sp>
          <p:nvSpPr>
            <p:cNvPr id="77851" name="Line 43"/>
            <p:cNvSpPr>
              <a:spLocks noChangeShapeType="1"/>
            </p:cNvSpPr>
            <p:nvPr/>
          </p:nvSpPr>
          <p:spPr bwMode="auto">
            <a:xfrm flipV="1">
              <a:off x="5422900" y="2565400"/>
              <a:ext cx="3505200" cy="1536700"/>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77841" name="CasellaDiTesto 39"/>
          <p:cNvSpPr txBox="1">
            <a:spLocks noChangeArrowheads="1"/>
          </p:cNvSpPr>
          <p:nvPr/>
        </p:nvSpPr>
        <p:spPr bwMode="auto">
          <a:xfrm>
            <a:off x="0" y="3876675"/>
            <a:ext cx="238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it-IT" altLang="it-IT" sz="1400"/>
              <a:t>Meno foraggio </a:t>
            </a:r>
          </a:p>
          <a:p>
            <a:pPr eaLnBrk="1" hangingPunct="1"/>
            <a:r>
              <a:rPr lang="it-IT" altLang="it-IT" sz="1400"/>
              <a:t>= </a:t>
            </a:r>
          </a:p>
          <a:p>
            <a:pPr eaLnBrk="1" hangingPunct="1"/>
            <a:r>
              <a:rPr lang="it-IT" altLang="it-IT" sz="1400"/>
              <a:t>angolazione più ridotta</a:t>
            </a:r>
          </a:p>
        </p:txBody>
      </p:sp>
      <p:sp>
        <p:nvSpPr>
          <p:cNvPr id="77842" name="CasellaDiTesto 40"/>
          <p:cNvSpPr txBox="1">
            <a:spLocks noChangeArrowheads="1"/>
          </p:cNvSpPr>
          <p:nvPr/>
        </p:nvSpPr>
        <p:spPr bwMode="auto">
          <a:xfrm>
            <a:off x="4997450" y="3824288"/>
            <a:ext cx="2387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it-IT" altLang="it-IT" sz="1400"/>
              <a:t>Molto foraggio </a:t>
            </a:r>
          </a:p>
          <a:p>
            <a:pPr eaLnBrk="1" hangingPunct="1"/>
            <a:r>
              <a:rPr lang="it-IT" altLang="it-IT" sz="1400"/>
              <a:t>= </a:t>
            </a:r>
          </a:p>
          <a:p>
            <a:pPr eaLnBrk="1" hangingPunct="1"/>
            <a:r>
              <a:rPr lang="it-IT" altLang="it-IT" sz="1400"/>
              <a:t>angolazione più grande</a:t>
            </a:r>
          </a:p>
        </p:txBody>
      </p:sp>
      <p:sp>
        <p:nvSpPr>
          <p:cNvPr id="2" name="Titolo 1"/>
          <p:cNvSpPr>
            <a:spLocks noGrp="1"/>
          </p:cNvSpPr>
          <p:nvPr>
            <p:ph type="title"/>
          </p:nvPr>
        </p:nvSpPr>
        <p:spPr/>
        <p:txBody>
          <a:bodyPr/>
          <a:lstStyle/>
          <a:p>
            <a:endParaRPr lang="it-IT"/>
          </a:p>
        </p:txBody>
      </p:sp>
      <p:sp>
        <p:nvSpPr>
          <p:cNvPr id="3" name="Segnaposto data 2"/>
          <p:cNvSpPr>
            <a:spLocks noGrp="1"/>
          </p:cNvSpPr>
          <p:nvPr>
            <p:ph type="dt" sz="half" idx="10"/>
          </p:nvPr>
        </p:nvSpPr>
        <p:spPr/>
        <p:txBody>
          <a:bodyPr/>
          <a:lstStyle/>
          <a:p>
            <a:pPr>
              <a:defRPr/>
            </a:pPr>
            <a:fld id="{9C7C96C2-B7F5-4A8B-8605-7CE794EA23C1}"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smtClean="0"/>
              <a:t>Mkt Kuhn </a:t>
            </a:r>
            <a:endParaRPr lang="fr-FR"/>
          </a:p>
        </p:txBody>
      </p:sp>
    </p:spTree>
    <p:extLst>
      <p:ext uri="{BB962C8B-B14F-4D97-AF65-F5344CB8AC3E}">
        <p14:creationId xmlns:p14="http://schemas.microsoft.com/office/powerpoint/2010/main" val="3224043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olo 1"/>
          <p:cNvSpPr>
            <a:spLocks noGrp="1"/>
          </p:cNvSpPr>
          <p:nvPr>
            <p:ph type="title"/>
          </p:nvPr>
        </p:nvSpPr>
        <p:spPr/>
        <p:txBody>
          <a:bodyPr/>
          <a:lstStyle/>
          <a:p>
            <a:r>
              <a:rPr lang="it-IT" altLang="it-IT" dirty="0" smtClean="0"/>
              <a:t>Importante !!!</a:t>
            </a:r>
          </a:p>
        </p:txBody>
      </p:sp>
      <p:pic>
        <p:nvPicPr>
          <p:cNvPr id="156675" name="Picture 13" descr="fc 283 GI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36613"/>
            <a:ext cx="49149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9" descr="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6963" y="4368800"/>
            <a:ext cx="20097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11" descr="fc 283 GII"/>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89500" y="836613"/>
            <a:ext cx="42672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12" descr="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8363" y="4368800"/>
            <a:ext cx="20097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WordArt 14"/>
          <p:cNvSpPr>
            <a:spLocks noChangeArrowheads="1" noChangeShapeType="1" noTextEdit="1"/>
          </p:cNvSpPr>
          <p:nvPr/>
        </p:nvSpPr>
        <p:spPr bwMode="auto">
          <a:xfrm>
            <a:off x="6580188" y="4692650"/>
            <a:ext cx="657225" cy="1181100"/>
          </a:xfrm>
          <a:prstGeom prst="rect">
            <a:avLst/>
          </a:prstGeom>
        </p:spPr>
        <p:txBody>
          <a:bodyPr wrap="none" fromWordArt="1">
            <a:prstTxWarp prst="textPlain">
              <a:avLst>
                <a:gd name="adj" fmla="val 50000"/>
              </a:avLst>
            </a:prstTxWarp>
          </a:bodyPr>
          <a:lstStyle/>
          <a:p>
            <a:pPr algn="ctr"/>
            <a:r>
              <a:rPr lang="it-IT" sz="6600" b="1" kern="10">
                <a:ln w="9525">
                  <a:solidFill>
                    <a:srgbClr val="000000"/>
                  </a:solidFill>
                  <a:round/>
                  <a:headEnd/>
                  <a:tailEnd/>
                </a:ln>
                <a:solidFill>
                  <a:srgbClr val="FF0000"/>
                </a:solidFill>
                <a:latin typeface="Arial Black" panose="020B0A04020102020204" pitchFamily="34" charset="0"/>
              </a:rPr>
              <a:t>X</a:t>
            </a:r>
          </a:p>
        </p:txBody>
      </p:sp>
      <p:pic>
        <p:nvPicPr>
          <p:cNvPr id="156680" name="Picture 16" descr="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624388"/>
            <a:ext cx="137953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Picture 18" descr="2"/>
          <p:cNvPicPr>
            <a:picLocks noChangeAspect="1" noChangeArrowheads="1"/>
          </p:cNvPicPr>
          <p:nvPr/>
        </p:nvPicPr>
        <p:blipFill>
          <a:blip r:embed="rId6" cstate="email">
            <a:lum bright="48000"/>
            <a:extLst>
              <a:ext uri="{28A0092B-C50C-407E-A947-70E740481C1C}">
                <a14:useLocalDpi xmlns:a14="http://schemas.microsoft.com/office/drawing/2010/main"/>
              </a:ext>
            </a:extLst>
          </a:blip>
          <a:srcRect/>
          <a:stretch>
            <a:fillRect/>
          </a:stretch>
        </p:blipFill>
        <p:spPr bwMode="auto">
          <a:xfrm>
            <a:off x="106363" y="188913"/>
            <a:ext cx="1225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2" name="Text Box 19"/>
          <p:cNvSpPr txBox="1">
            <a:spLocks noChangeArrowheads="1"/>
          </p:cNvSpPr>
          <p:nvPr/>
        </p:nvSpPr>
        <p:spPr bwMode="auto">
          <a:xfrm>
            <a:off x="1938338" y="150813"/>
            <a:ext cx="60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GF</a:t>
            </a:r>
          </a:p>
        </p:txBody>
      </p:sp>
      <p:sp>
        <p:nvSpPr>
          <p:cNvPr id="3" name="Segnaposto data 2"/>
          <p:cNvSpPr>
            <a:spLocks noGrp="1"/>
          </p:cNvSpPr>
          <p:nvPr>
            <p:ph type="dt" sz="quarter" idx="10"/>
          </p:nvPr>
        </p:nvSpPr>
        <p:spPr/>
        <p:txBody>
          <a:bodyPr/>
          <a:lstStyle/>
          <a:p>
            <a:pPr>
              <a:defRPr/>
            </a:pPr>
            <a:fld id="{1737AD30-D845-44B9-B84E-C75775E9A976}"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4" descr="2"/>
          <p:cNvPicPr>
            <a:picLocks noChangeAspect="1" noChangeArrowheads="1"/>
          </p:cNvPicPr>
          <p:nvPr/>
        </p:nvPicPr>
        <p:blipFill>
          <a:blip r:embed="rId2" cstate="email">
            <a:lum bright="48000"/>
            <a:extLst>
              <a:ext uri="{28A0092B-C50C-407E-A947-70E740481C1C}">
                <a14:useLocalDpi xmlns:a14="http://schemas.microsoft.com/office/drawing/2010/main"/>
              </a:ext>
            </a:extLst>
          </a:blip>
          <a:srcRect/>
          <a:stretch>
            <a:fillRect/>
          </a:stretch>
        </p:blipFill>
        <p:spPr bwMode="auto">
          <a:xfrm>
            <a:off x="106363" y="188913"/>
            <a:ext cx="12255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 Box 5"/>
          <p:cNvSpPr txBox="1">
            <a:spLocks noChangeArrowheads="1"/>
          </p:cNvSpPr>
          <p:nvPr/>
        </p:nvSpPr>
        <p:spPr bwMode="auto">
          <a:xfrm>
            <a:off x="1938338" y="150813"/>
            <a:ext cx="60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GF</a:t>
            </a:r>
          </a:p>
        </p:txBody>
      </p:sp>
      <p:pic>
        <p:nvPicPr>
          <p:cNvPr id="157700" name="Picture 8" descr="andain gmd 77 N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819150"/>
            <a:ext cx="9144000"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12" descr="5"/>
          <p:cNvPicPr>
            <a:picLocks noChangeAspect="1" noChangeArrowheads="1"/>
          </p:cNvPicPr>
          <p:nvPr/>
        </p:nvPicPr>
        <p:blipFill>
          <a:blip r:embed="rId7" cstate="email">
            <a:lum contrast="24000"/>
            <a:extLst>
              <a:ext uri="{28A0092B-C50C-407E-A947-70E740481C1C}">
                <a14:useLocalDpi xmlns:a14="http://schemas.microsoft.com/office/drawing/2010/main"/>
              </a:ext>
            </a:extLst>
          </a:blip>
          <a:srcRect/>
          <a:stretch>
            <a:fillRect/>
          </a:stretch>
        </p:blipFill>
        <p:spPr bwMode="auto">
          <a:xfrm rot="655368">
            <a:off x="5159375" y="5327650"/>
            <a:ext cx="235902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13" descr="5"/>
          <p:cNvPicPr>
            <a:picLocks noChangeAspect="1" noChangeArrowheads="1"/>
          </p:cNvPicPr>
          <p:nvPr/>
        </p:nvPicPr>
        <p:blipFill>
          <a:blip r:embed="rId7" cstate="email">
            <a:lum contrast="24000"/>
            <a:extLst>
              <a:ext uri="{28A0092B-C50C-407E-A947-70E740481C1C}">
                <a14:useLocalDpi xmlns:a14="http://schemas.microsoft.com/office/drawing/2010/main"/>
              </a:ext>
            </a:extLst>
          </a:blip>
          <a:srcRect/>
          <a:stretch>
            <a:fillRect/>
          </a:stretch>
        </p:blipFill>
        <p:spPr bwMode="auto">
          <a:xfrm rot="655368">
            <a:off x="3070225" y="4914900"/>
            <a:ext cx="235902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14" descr="5"/>
          <p:cNvPicPr>
            <a:picLocks noChangeAspect="1" noChangeArrowheads="1"/>
          </p:cNvPicPr>
          <p:nvPr/>
        </p:nvPicPr>
        <p:blipFill>
          <a:blip r:embed="rId7" cstate="email">
            <a:lum contrast="24000"/>
            <a:extLst>
              <a:ext uri="{28A0092B-C50C-407E-A947-70E740481C1C}">
                <a14:useLocalDpi xmlns:a14="http://schemas.microsoft.com/office/drawing/2010/main"/>
              </a:ext>
            </a:extLst>
          </a:blip>
          <a:srcRect/>
          <a:stretch>
            <a:fillRect/>
          </a:stretch>
        </p:blipFill>
        <p:spPr bwMode="auto">
          <a:xfrm rot="655368">
            <a:off x="1000125" y="4535488"/>
            <a:ext cx="2359025"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4" name="Oval 17"/>
          <p:cNvSpPr>
            <a:spLocks noChangeArrowheads="1"/>
          </p:cNvSpPr>
          <p:nvPr/>
        </p:nvSpPr>
        <p:spPr bwMode="auto">
          <a:xfrm rot="602214">
            <a:off x="1004888" y="4783138"/>
            <a:ext cx="1327150" cy="677862"/>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05" name="Oval 18"/>
          <p:cNvSpPr>
            <a:spLocks noChangeArrowheads="1"/>
          </p:cNvSpPr>
          <p:nvPr/>
        </p:nvSpPr>
        <p:spPr bwMode="auto">
          <a:xfrm rot="602214">
            <a:off x="1990725" y="4959350"/>
            <a:ext cx="1328738" cy="679450"/>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06" name="Oval 19"/>
          <p:cNvSpPr>
            <a:spLocks noChangeArrowheads="1"/>
          </p:cNvSpPr>
          <p:nvPr/>
        </p:nvSpPr>
        <p:spPr bwMode="auto">
          <a:xfrm rot="602214">
            <a:off x="3063875" y="5165725"/>
            <a:ext cx="1327150" cy="677863"/>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07" name="Oval 20"/>
          <p:cNvSpPr>
            <a:spLocks noChangeArrowheads="1"/>
          </p:cNvSpPr>
          <p:nvPr/>
        </p:nvSpPr>
        <p:spPr bwMode="auto">
          <a:xfrm rot="602214">
            <a:off x="4044950" y="5346700"/>
            <a:ext cx="1327150" cy="679450"/>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08" name="Oval 21"/>
          <p:cNvSpPr>
            <a:spLocks noChangeArrowheads="1"/>
          </p:cNvSpPr>
          <p:nvPr/>
        </p:nvSpPr>
        <p:spPr bwMode="auto">
          <a:xfrm rot="602214">
            <a:off x="5156200" y="5576888"/>
            <a:ext cx="1328738" cy="679450"/>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09" name="Oval 22"/>
          <p:cNvSpPr>
            <a:spLocks noChangeArrowheads="1"/>
          </p:cNvSpPr>
          <p:nvPr/>
        </p:nvSpPr>
        <p:spPr bwMode="auto">
          <a:xfrm rot="602214">
            <a:off x="6122988" y="5762625"/>
            <a:ext cx="1327150" cy="679450"/>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10" name="Oval 23"/>
          <p:cNvSpPr>
            <a:spLocks noChangeArrowheads="1"/>
          </p:cNvSpPr>
          <p:nvPr/>
        </p:nvSpPr>
        <p:spPr bwMode="auto">
          <a:xfrm rot="602214">
            <a:off x="2232025" y="4635500"/>
            <a:ext cx="981075" cy="5048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11" name="Oval 24"/>
          <p:cNvSpPr>
            <a:spLocks noChangeArrowheads="1"/>
          </p:cNvSpPr>
          <p:nvPr/>
        </p:nvSpPr>
        <p:spPr bwMode="auto">
          <a:xfrm rot="602214">
            <a:off x="3319463" y="4837113"/>
            <a:ext cx="979487" cy="5048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12" name="Oval 25"/>
          <p:cNvSpPr>
            <a:spLocks noChangeArrowheads="1"/>
          </p:cNvSpPr>
          <p:nvPr/>
        </p:nvSpPr>
        <p:spPr bwMode="auto">
          <a:xfrm rot="602214">
            <a:off x="4294188" y="5018088"/>
            <a:ext cx="981075" cy="5048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13" name="Oval 26"/>
          <p:cNvSpPr>
            <a:spLocks noChangeArrowheads="1"/>
          </p:cNvSpPr>
          <p:nvPr/>
        </p:nvSpPr>
        <p:spPr bwMode="auto">
          <a:xfrm rot="602214">
            <a:off x="5402263" y="5253038"/>
            <a:ext cx="981075" cy="5048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14" name="Oval 27"/>
          <p:cNvSpPr>
            <a:spLocks noChangeArrowheads="1"/>
          </p:cNvSpPr>
          <p:nvPr/>
        </p:nvSpPr>
        <p:spPr bwMode="auto">
          <a:xfrm rot="602214">
            <a:off x="6388100" y="5429250"/>
            <a:ext cx="981075" cy="5048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15" name="Oval 16"/>
          <p:cNvSpPr>
            <a:spLocks noChangeArrowheads="1"/>
          </p:cNvSpPr>
          <p:nvPr/>
        </p:nvSpPr>
        <p:spPr bwMode="auto">
          <a:xfrm rot="602214">
            <a:off x="1244600" y="4459288"/>
            <a:ext cx="981075" cy="50482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pic>
        <p:nvPicPr>
          <p:cNvPr id="157716" name="Picture 30" descr="5"/>
          <p:cNvPicPr>
            <a:picLocks noChangeAspect="1" noChangeArrowheads="1"/>
          </p:cNvPicPr>
          <p:nvPr/>
        </p:nvPicPr>
        <p:blipFill>
          <a:blip r:embed="rId7" cstate="email">
            <a:lum contrast="24000"/>
            <a:extLst>
              <a:ext uri="{28A0092B-C50C-407E-A947-70E740481C1C}">
                <a14:useLocalDpi xmlns:a14="http://schemas.microsoft.com/office/drawing/2010/main"/>
              </a:ext>
            </a:extLst>
          </a:blip>
          <a:srcRect/>
          <a:stretch>
            <a:fillRect/>
          </a:stretch>
        </p:blipFill>
        <p:spPr bwMode="auto">
          <a:xfrm rot="505634">
            <a:off x="5289550" y="3251200"/>
            <a:ext cx="13620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7" name="Picture 31" descr="5"/>
          <p:cNvPicPr>
            <a:picLocks noChangeAspect="1" noChangeArrowheads="1"/>
          </p:cNvPicPr>
          <p:nvPr/>
        </p:nvPicPr>
        <p:blipFill>
          <a:blip r:embed="rId7" cstate="email">
            <a:lum contrast="24000"/>
            <a:extLst>
              <a:ext uri="{28A0092B-C50C-407E-A947-70E740481C1C}">
                <a14:useLocalDpi xmlns:a14="http://schemas.microsoft.com/office/drawing/2010/main"/>
              </a:ext>
            </a:extLst>
          </a:blip>
          <a:srcRect/>
          <a:stretch>
            <a:fillRect/>
          </a:stretch>
        </p:blipFill>
        <p:spPr bwMode="auto">
          <a:xfrm rot="505634">
            <a:off x="4073525" y="3033713"/>
            <a:ext cx="13620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8" name="Picture 32" descr="5"/>
          <p:cNvPicPr>
            <a:picLocks noChangeAspect="1" noChangeArrowheads="1"/>
          </p:cNvPicPr>
          <p:nvPr/>
        </p:nvPicPr>
        <p:blipFill>
          <a:blip r:embed="rId7" cstate="email">
            <a:lum contrast="24000"/>
            <a:extLst>
              <a:ext uri="{28A0092B-C50C-407E-A947-70E740481C1C}">
                <a14:useLocalDpi xmlns:a14="http://schemas.microsoft.com/office/drawing/2010/main"/>
              </a:ext>
            </a:extLst>
          </a:blip>
          <a:srcRect/>
          <a:stretch>
            <a:fillRect/>
          </a:stretch>
        </p:blipFill>
        <p:spPr bwMode="auto">
          <a:xfrm rot="505634">
            <a:off x="2868613" y="2835275"/>
            <a:ext cx="13620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19" name="Oval 33"/>
          <p:cNvSpPr>
            <a:spLocks noChangeArrowheads="1"/>
          </p:cNvSpPr>
          <p:nvPr/>
        </p:nvSpPr>
        <p:spPr bwMode="auto">
          <a:xfrm rot="452479">
            <a:off x="2873375" y="3011488"/>
            <a:ext cx="765175" cy="447675"/>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20" name="Oval 34"/>
          <p:cNvSpPr>
            <a:spLocks noChangeArrowheads="1"/>
          </p:cNvSpPr>
          <p:nvPr/>
        </p:nvSpPr>
        <p:spPr bwMode="auto">
          <a:xfrm rot="452479">
            <a:off x="3446463" y="3101975"/>
            <a:ext cx="766762" cy="449263"/>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21" name="Oval 35"/>
          <p:cNvSpPr>
            <a:spLocks noChangeArrowheads="1"/>
          </p:cNvSpPr>
          <p:nvPr/>
        </p:nvSpPr>
        <p:spPr bwMode="auto">
          <a:xfrm rot="452479">
            <a:off x="4071938" y="3211513"/>
            <a:ext cx="766762" cy="447675"/>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22" name="Oval 36"/>
          <p:cNvSpPr>
            <a:spLocks noChangeArrowheads="1"/>
          </p:cNvSpPr>
          <p:nvPr/>
        </p:nvSpPr>
        <p:spPr bwMode="auto">
          <a:xfrm rot="452479">
            <a:off x="4643438" y="3305175"/>
            <a:ext cx="765175" cy="449263"/>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23" name="Oval 37"/>
          <p:cNvSpPr>
            <a:spLocks noChangeArrowheads="1"/>
          </p:cNvSpPr>
          <p:nvPr/>
        </p:nvSpPr>
        <p:spPr bwMode="auto">
          <a:xfrm rot="452479">
            <a:off x="5289550" y="3430588"/>
            <a:ext cx="766763" cy="447675"/>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24" name="Oval 38"/>
          <p:cNvSpPr>
            <a:spLocks noChangeArrowheads="1"/>
          </p:cNvSpPr>
          <p:nvPr/>
        </p:nvSpPr>
        <p:spPr bwMode="auto">
          <a:xfrm rot="452479">
            <a:off x="5853113" y="3529013"/>
            <a:ext cx="765175" cy="447675"/>
          </a:xfrm>
          <a:prstGeom prst="ellipse">
            <a:avLst/>
          </a:prstGeom>
          <a:solidFill>
            <a:srgbClr val="FF0000">
              <a:alpha val="50195"/>
            </a:srgbClr>
          </a:solidFill>
          <a:ln>
            <a:noFill/>
          </a:ln>
          <a:extLst>
            <a:ext uri="{91240B29-F687-4f45-9708-019B960494DF}">
              <a14:hiddenLine xmlns:a14="http://schemas.microsoft.com/office/drawing/2010/main" w="317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25" name="Oval 39"/>
          <p:cNvSpPr>
            <a:spLocks noChangeArrowheads="1"/>
          </p:cNvSpPr>
          <p:nvPr/>
        </p:nvSpPr>
        <p:spPr bwMode="auto">
          <a:xfrm rot="452479">
            <a:off x="3575050" y="2886075"/>
            <a:ext cx="565150" cy="3333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26" name="Oval 40"/>
          <p:cNvSpPr>
            <a:spLocks noChangeArrowheads="1"/>
          </p:cNvSpPr>
          <p:nvPr/>
        </p:nvSpPr>
        <p:spPr bwMode="auto">
          <a:xfrm rot="452479">
            <a:off x="4206875" y="2992438"/>
            <a:ext cx="566738" cy="3333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27" name="Oval 41"/>
          <p:cNvSpPr>
            <a:spLocks noChangeArrowheads="1"/>
          </p:cNvSpPr>
          <p:nvPr/>
        </p:nvSpPr>
        <p:spPr bwMode="auto">
          <a:xfrm rot="452479">
            <a:off x="4775200" y="3087688"/>
            <a:ext cx="566738" cy="3333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28" name="Oval 42"/>
          <p:cNvSpPr>
            <a:spLocks noChangeArrowheads="1"/>
          </p:cNvSpPr>
          <p:nvPr/>
        </p:nvSpPr>
        <p:spPr bwMode="auto">
          <a:xfrm rot="452479">
            <a:off x="5421313" y="3214688"/>
            <a:ext cx="565150" cy="3333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29" name="Oval 43"/>
          <p:cNvSpPr>
            <a:spLocks noChangeArrowheads="1"/>
          </p:cNvSpPr>
          <p:nvPr/>
        </p:nvSpPr>
        <p:spPr bwMode="auto">
          <a:xfrm rot="452479">
            <a:off x="5994400" y="3306763"/>
            <a:ext cx="566738" cy="3333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30" name="Oval 44"/>
          <p:cNvSpPr>
            <a:spLocks noChangeArrowheads="1"/>
          </p:cNvSpPr>
          <p:nvPr/>
        </p:nvSpPr>
        <p:spPr bwMode="auto">
          <a:xfrm rot="452479">
            <a:off x="3000375" y="2795588"/>
            <a:ext cx="566738" cy="3333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pic>
        <p:nvPicPr>
          <p:cNvPr id="157731" name="Picture 45" descr="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5437188"/>
            <a:ext cx="113506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32" name="WordArt 46"/>
          <p:cNvSpPr>
            <a:spLocks noChangeArrowheads="1" noChangeShapeType="1" noTextEdit="1"/>
          </p:cNvSpPr>
          <p:nvPr/>
        </p:nvSpPr>
        <p:spPr bwMode="auto">
          <a:xfrm>
            <a:off x="4383088" y="2609850"/>
            <a:ext cx="657225" cy="1181100"/>
          </a:xfrm>
          <a:prstGeom prst="rect">
            <a:avLst/>
          </a:prstGeom>
        </p:spPr>
        <p:txBody>
          <a:bodyPr wrap="none" fromWordArt="1">
            <a:prstTxWarp prst="textPlain">
              <a:avLst>
                <a:gd name="adj" fmla="val 50000"/>
              </a:avLst>
            </a:prstTxWarp>
          </a:bodyPr>
          <a:lstStyle/>
          <a:p>
            <a:pPr algn="ctr"/>
            <a:r>
              <a:rPr lang="it-IT" sz="6600" b="1" kern="10">
                <a:ln w="9525">
                  <a:solidFill>
                    <a:srgbClr val="000000"/>
                  </a:solidFill>
                  <a:round/>
                  <a:headEnd/>
                  <a:tailEnd/>
                </a:ln>
                <a:solidFill>
                  <a:srgbClr val="FF0000"/>
                </a:solidFill>
                <a:latin typeface="Arial Black" panose="020B0A04020102020204" pitchFamily="34" charset="0"/>
              </a:rPr>
              <a:t>X</a:t>
            </a:r>
          </a:p>
        </p:txBody>
      </p:sp>
      <p:sp>
        <p:nvSpPr>
          <p:cNvPr id="157733" name="Line 49"/>
          <p:cNvSpPr>
            <a:spLocks noChangeShapeType="1"/>
          </p:cNvSpPr>
          <p:nvPr/>
        </p:nvSpPr>
        <p:spPr bwMode="auto">
          <a:xfrm>
            <a:off x="762000" y="5346700"/>
            <a:ext cx="6705600" cy="1295400"/>
          </a:xfrm>
          <a:prstGeom prst="line">
            <a:avLst/>
          </a:prstGeom>
          <a:noFill/>
          <a:ln w="38100">
            <a:solidFill>
              <a:srgbClr val="FFFF6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57734" name="Line 50"/>
          <p:cNvSpPr>
            <a:spLocks noChangeShapeType="1"/>
          </p:cNvSpPr>
          <p:nvPr/>
        </p:nvSpPr>
        <p:spPr bwMode="auto">
          <a:xfrm>
            <a:off x="2692400" y="3452813"/>
            <a:ext cx="3987800" cy="725487"/>
          </a:xfrm>
          <a:prstGeom prst="line">
            <a:avLst/>
          </a:prstGeom>
          <a:noFill/>
          <a:ln w="38100">
            <a:solidFill>
              <a:srgbClr val="FFFF6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57735" name="Text Box 51"/>
          <p:cNvSpPr txBox="1">
            <a:spLocks noChangeArrowheads="1"/>
          </p:cNvSpPr>
          <p:nvPr/>
        </p:nvSpPr>
        <p:spPr bwMode="auto">
          <a:xfrm>
            <a:off x="1698625" y="2743200"/>
            <a:ext cx="603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5400" b="1">
                <a:solidFill>
                  <a:srgbClr val="FF0000"/>
                </a:solidFill>
              </a:rPr>
              <a:t>?</a:t>
            </a:r>
          </a:p>
        </p:txBody>
      </p:sp>
      <p:sp>
        <p:nvSpPr>
          <p:cNvPr id="157736" name="Rectangle 55" descr="blanc)"/>
          <p:cNvSpPr>
            <a:spLocks noChangeArrowheads="1"/>
          </p:cNvSpPr>
          <p:nvPr/>
        </p:nvSpPr>
        <p:spPr bwMode="auto">
          <a:xfrm rot="1983268">
            <a:off x="2432050" y="3114675"/>
            <a:ext cx="168275" cy="812800"/>
          </a:xfrm>
          <a:prstGeom prst="rect">
            <a:avLst/>
          </a:prstGeom>
          <a:pattFill prst="dkVert">
            <a:fgClr>
              <a:srgbClr val="FF0000"/>
            </a:fgClr>
            <a:bgClr>
              <a:srgbClr val="0080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57737" name="Titolo 1"/>
          <p:cNvSpPr>
            <a:spLocks noGrp="1"/>
          </p:cNvSpPr>
          <p:nvPr>
            <p:ph type="title"/>
          </p:nvPr>
        </p:nvSpPr>
        <p:spPr/>
        <p:txBody>
          <a:bodyPr/>
          <a:lstStyle/>
          <a:p>
            <a:r>
              <a:rPr lang="it-IT" altLang="it-IT" smtClean="0"/>
              <a:t>Importante !!!</a:t>
            </a:r>
          </a:p>
        </p:txBody>
      </p:sp>
      <p:sp>
        <p:nvSpPr>
          <p:cNvPr id="3" name="Segnaposto data 2"/>
          <p:cNvSpPr>
            <a:spLocks noGrp="1"/>
          </p:cNvSpPr>
          <p:nvPr>
            <p:ph type="dt" sz="quarter" idx="10"/>
          </p:nvPr>
        </p:nvSpPr>
        <p:spPr/>
        <p:txBody>
          <a:bodyPr/>
          <a:lstStyle/>
          <a:p>
            <a:pPr>
              <a:defRPr/>
            </a:pPr>
            <a:fld id="{3BF6C8BD-18C0-4F36-8CD8-FAC7C0D3F1C2}"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6" name="Picture 116" descr="GF 5001"/>
          <p:cNvPicPr>
            <a:picLocks noChangeAspect="1" noChangeArrowheads="1"/>
          </p:cNvPicPr>
          <p:nvPr/>
        </p:nvPicPr>
        <p:blipFill>
          <a:blip r:embed="rId2" cstate="email">
            <a:lum bright="20000" contrast="-20000"/>
            <a:extLst>
              <a:ext uri="{28A0092B-C50C-407E-A947-70E740481C1C}">
                <a14:useLocalDpi xmlns:a14="http://schemas.microsoft.com/office/drawing/2010/main"/>
              </a:ext>
            </a:extLst>
          </a:blip>
          <a:srcRect/>
          <a:stretch>
            <a:fillRect/>
          </a:stretch>
        </p:blipFill>
        <p:spPr bwMode="auto">
          <a:xfrm>
            <a:off x="34925" y="149225"/>
            <a:ext cx="11826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data 2"/>
          <p:cNvSpPr>
            <a:spLocks noGrp="1"/>
          </p:cNvSpPr>
          <p:nvPr>
            <p:ph type="dt" sz="quarter" idx="10"/>
          </p:nvPr>
        </p:nvSpPr>
        <p:spPr/>
        <p:txBody>
          <a:bodyPr/>
          <a:lstStyle/>
          <a:p>
            <a:pPr>
              <a:defRPr/>
            </a:pPr>
            <a:fld id="{6A28C68D-1816-4C5D-A1E6-06F2DB95C1B0}"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pic>
        <p:nvPicPr>
          <p:cNvPr id="2" name="Immagin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95736" y="0"/>
            <a:ext cx="5531304" cy="6453188"/>
          </a:xfrm>
          <a:prstGeom prst="rect">
            <a:avLst/>
          </a:prstGeom>
        </p:spPr>
      </p:pic>
      <p:pic>
        <p:nvPicPr>
          <p:cNvPr id="5" name="Immagin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1224645" y="3104964"/>
            <a:ext cx="5328592" cy="1224136"/>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 descr="GF17002_travail_vue3-4av"/>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35113"/>
            <a:ext cx="9144000" cy="5322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à coins arrondis 5"/>
          <p:cNvSpPr/>
          <p:nvPr/>
        </p:nvSpPr>
        <p:spPr>
          <a:xfrm>
            <a:off x="171450" y="5643563"/>
            <a:ext cx="4824413" cy="43180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r>
              <a:rPr lang="fr-FR" b="1" err="1">
                <a:solidFill>
                  <a:schemeClr val="tx1"/>
                </a:solidFill>
              </a:rPr>
              <a:t>Larghezza</a:t>
            </a:r>
            <a:r>
              <a:rPr lang="fr-FR" b="1">
                <a:solidFill>
                  <a:schemeClr val="tx1"/>
                </a:solidFill>
              </a:rPr>
              <a:t> di </a:t>
            </a:r>
            <a:r>
              <a:rPr lang="fr-FR" b="1" err="1">
                <a:solidFill>
                  <a:schemeClr val="tx1"/>
                </a:solidFill>
              </a:rPr>
              <a:t>lavoro</a:t>
            </a:r>
            <a:r>
              <a:rPr lang="fr-FR" b="1">
                <a:solidFill>
                  <a:schemeClr val="tx1"/>
                </a:solidFill>
              </a:rPr>
              <a:t> : 13 m e 17,20 m</a:t>
            </a:r>
          </a:p>
        </p:txBody>
      </p:sp>
      <p:sp>
        <p:nvSpPr>
          <p:cNvPr id="13" name="Rectangle à coins arrondis 12"/>
          <p:cNvSpPr/>
          <p:nvPr/>
        </p:nvSpPr>
        <p:spPr>
          <a:xfrm>
            <a:off x="144463" y="6226175"/>
            <a:ext cx="5284787" cy="431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defRPr/>
            </a:pPr>
            <a:endParaRPr lang="fr-FR"/>
          </a:p>
        </p:txBody>
      </p:sp>
      <p:sp>
        <p:nvSpPr>
          <p:cNvPr id="159749" name="Rectangle 8"/>
          <p:cNvSpPr txBox="1">
            <a:spLocks noChangeArrowheads="1"/>
          </p:cNvSpPr>
          <p:nvPr/>
        </p:nvSpPr>
        <p:spPr bwMode="auto">
          <a:xfrm>
            <a:off x="98425" y="6265863"/>
            <a:ext cx="5330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000" b="1">
                <a:solidFill>
                  <a:schemeClr val="bg1"/>
                </a:solidFill>
              </a:rPr>
              <a:t>Capacità di lavoro: fino a 15 ha per ora</a:t>
            </a:r>
          </a:p>
        </p:txBody>
      </p:sp>
      <p:pic>
        <p:nvPicPr>
          <p:cNvPr id="12" name="Image 6" descr="IMG_7862.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7575" y="785813"/>
            <a:ext cx="8226425" cy="1974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9751" name="Rectangle 2"/>
          <p:cNvSpPr>
            <a:spLocks noGrp="1" noChangeArrowheads="1"/>
          </p:cNvSpPr>
          <p:nvPr>
            <p:ph type="title"/>
          </p:nvPr>
        </p:nvSpPr>
        <p:spPr>
          <a:xfrm>
            <a:off x="0" y="71438"/>
            <a:ext cx="8586788" cy="785812"/>
          </a:xfrm>
        </p:spPr>
        <p:txBody>
          <a:bodyPr/>
          <a:lstStyle/>
          <a:p>
            <a:pPr eaLnBrk="1" hangingPunct="1"/>
            <a:r>
              <a:rPr lang="it-IT" altLang="it-IT" dirty="0" err="1" smtClean="0"/>
              <a:t>Girospandivoltafieno</a:t>
            </a:r>
            <a:r>
              <a:rPr lang="it-IT" altLang="it-IT" dirty="0" smtClean="0"/>
              <a:t>  con rotori di grande diametro</a:t>
            </a:r>
            <a:r>
              <a:rPr lang="it-IT" altLang="it-IT" u="sng" dirty="0" smtClean="0"/>
              <a:t/>
            </a:r>
            <a:br>
              <a:rPr lang="it-IT" altLang="it-IT" u="sng" dirty="0" smtClean="0"/>
            </a:br>
            <a:r>
              <a:rPr lang="fr-FR" altLang="it-IT" dirty="0" smtClean="0"/>
              <a:t>GF 13002 / 17002</a:t>
            </a:r>
          </a:p>
        </p:txBody>
      </p:sp>
      <p:sp>
        <p:nvSpPr>
          <p:cNvPr id="10" name="Rettangolo 9"/>
          <p:cNvSpPr/>
          <p:nvPr/>
        </p:nvSpPr>
        <p:spPr>
          <a:xfrm rot="19443634">
            <a:off x="7479773" y="976504"/>
            <a:ext cx="1609735" cy="707886"/>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spcBef>
                <a:spcPct val="20000"/>
              </a:spcBef>
              <a:defRPr/>
            </a:pPr>
            <a:r>
              <a:rPr lang="it-IT" b="1">
                <a:ln w="11430"/>
                <a:solidFill>
                  <a:srgbClr val="FF0000"/>
                </a:solidFill>
                <a:effectLst>
                  <a:outerShdw blurRad="80000" dist="40000" dir="5040000" algn="tl">
                    <a:srgbClr val="000000">
                      <a:alpha val="30000"/>
                    </a:srgbClr>
                  </a:outerShdw>
                </a:effectLst>
                <a:latin typeface="Arial" charset="0"/>
                <a:cs typeface="+mn-cs"/>
              </a:rPr>
              <a:t>nuova serie</a:t>
            </a:r>
          </a:p>
          <a:p>
            <a:pPr algn="ctr">
              <a:spcBef>
                <a:spcPct val="20000"/>
              </a:spcBef>
              <a:defRPr/>
            </a:pPr>
            <a:r>
              <a:rPr lang="it-IT" b="1">
                <a:ln w="11430"/>
                <a:solidFill>
                  <a:srgbClr val="FF0000"/>
                </a:solidFill>
                <a:effectLst>
                  <a:outerShdw blurRad="80000" dist="40000" dir="5040000" algn="tl">
                    <a:srgbClr val="000000">
                      <a:alpha val="30000"/>
                    </a:srgbClr>
                  </a:outerShdw>
                </a:effectLst>
                <a:latin typeface="Arial" charset="0"/>
                <a:cs typeface="+mn-cs"/>
              </a:rPr>
              <a:t> GF 1002</a:t>
            </a:r>
          </a:p>
        </p:txBody>
      </p:sp>
      <p:sp>
        <p:nvSpPr>
          <p:cNvPr id="33" name="Rettangolo 32"/>
          <p:cNvSpPr/>
          <p:nvPr/>
        </p:nvSpPr>
        <p:spPr>
          <a:xfrm rot="21148571">
            <a:off x="1449005" y="2916150"/>
            <a:ext cx="6246004" cy="677108"/>
          </a:xfrm>
          <a:prstGeom prst="rect">
            <a:avLst/>
          </a:prstGeom>
          <a:noFill/>
        </p:spPr>
        <p:txBody>
          <a:bodyPr wrap="none">
            <a:spAutoFit/>
          </a:bodyPr>
          <a:lstStyle/>
          <a:p>
            <a:pPr algn="ctr">
              <a:spcBef>
                <a:spcPct val="20000"/>
              </a:spcBef>
              <a:defRPr/>
            </a:pPr>
            <a:r>
              <a:rPr lang="it-IT" sz="3800" b="1">
                <a:ln w="1905"/>
                <a:solidFill>
                  <a:schemeClr val="bg1"/>
                </a:solidFill>
                <a:effectLst>
                  <a:innerShdw blurRad="69850" dist="43180" dir="5400000">
                    <a:srgbClr val="000000">
                      <a:alpha val="65000"/>
                    </a:srgbClr>
                  </a:innerShdw>
                </a:effectLst>
                <a:latin typeface="Arial" charset="0"/>
                <a:cs typeface="+mn-cs"/>
              </a:rPr>
              <a:t>Trasporto stradale: 2,40 m</a:t>
            </a:r>
          </a:p>
        </p:txBody>
      </p:sp>
      <p:sp>
        <p:nvSpPr>
          <p:cNvPr id="2" name="Segnaposto data 1"/>
          <p:cNvSpPr>
            <a:spLocks noGrp="1"/>
          </p:cNvSpPr>
          <p:nvPr>
            <p:ph type="dt" sz="quarter" idx="4294967295"/>
          </p:nvPr>
        </p:nvSpPr>
        <p:spPr/>
        <p:txBody>
          <a:bodyPr/>
          <a:lstStyle/>
          <a:p>
            <a:pPr>
              <a:defRPr/>
            </a:pPr>
            <a:fld id="{16C60218-15D2-45CF-BAAA-AD2271DCA53A}"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à coins arrondis 16"/>
          <p:cNvSpPr/>
          <p:nvPr/>
        </p:nvSpPr>
        <p:spPr>
          <a:xfrm>
            <a:off x="2347913" y="1100138"/>
            <a:ext cx="5176837" cy="382587"/>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fr-FR" b="1" dirty="0">
                <a:solidFill>
                  <a:schemeClr val="tx1"/>
                </a:solidFill>
              </a:rPr>
              <a:t>I GF </a:t>
            </a:r>
            <a:r>
              <a:rPr lang="fr-FR" b="1" dirty="0" err="1">
                <a:solidFill>
                  <a:schemeClr val="tx1"/>
                </a:solidFill>
              </a:rPr>
              <a:t>trainati</a:t>
            </a:r>
            <a:r>
              <a:rPr lang="fr-FR" b="1" dirty="0">
                <a:solidFill>
                  <a:schemeClr val="tx1"/>
                </a:solidFill>
              </a:rPr>
              <a:t> GF 13002 e GF 17002</a:t>
            </a:r>
          </a:p>
        </p:txBody>
      </p:sp>
      <p:sp>
        <p:nvSpPr>
          <p:cNvPr id="19" name="Rectangle à coins arrondis 18"/>
          <p:cNvSpPr/>
          <p:nvPr/>
        </p:nvSpPr>
        <p:spPr>
          <a:xfrm>
            <a:off x="28575" y="4676775"/>
            <a:ext cx="9144000" cy="1655763"/>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8"/>
          <p:cNvSpPr txBox="1">
            <a:spLocks noChangeArrowheads="1"/>
          </p:cNvSpPr>
          <p:nvPr/>
        </p:nvSpPr>
        <p:spPr bwMode="auto">
          <a:xfrm>
            <a:off x="190500" y="4749800"/>
            <a:ext cx="9144000" cy="984250"/>
          </a:xfrm>
          <a:prstGeom prst="rect">
            <a:avLst/>
          </a:prstGeom>
          <a:noFill/>
          <a:ln w="9525">
            <a:noFill/>
            <a:miter lim="800000"/>
            <a:headEnd/>
            <a:tailEnd/>
          </a:ln>
          <a:effectLst/>
        </p:spPr>
        <p:txBody>
          <a:bodyPr/>
          <a:lstStyle/>
          <a:p>
            <a:pPr marL="342900" indent="-342900">
              <a:spcBef>
                <a:spcPct val="20000"/>
              </a:spcBef>
              <a:defRPr/>
            </a:pPr>
            <a:r>
              <a:rPr lang="fr-FR" b="1" kern="0" dirty="0" err="1">
                <a:solidFill>
                  <a:schemeClr val="bg1"/>
                </a:solidFill>
                <a:latin typeface="+mn-lt"/>
                <a:cs typeface="Arial" charset="0"/>
              </a:rPr>
              <a:t>Trasporto</a:t>
            </a:r>
            <a:r>
              <a:rPr lang="fr-FR" b="1" kern="0" dirty="0">
                <a:solidFill>
                  <a:schemeClr val="bg1"/>
                </a:solidFill>
                <a:latin typeface="+mn-lt"/>
                <a:cs typeface="Arial" charset="0"/>
              </a:rPr>
              <a:t> </a:t>
            </a:r>
            <a:r>
              <a:rPr lang="fr-FR" b="1" kern="0" dirty="0" err="1">
                <a:solidFill>
                  <a:schemeClr val="bg1"/>
                </a:solidFill>
                <a:latin typeface="+mn-lt"/>
                <a:cs typeface="Arial" charset="0"/>
              </a:rPr>
              <a:t>sicuro</a:t>
            </a:r>
            <a:r>
              <a:rPr lang="fr-FR" b="1" kern="0" dirty="0">
                <a:solidFill>
                  <a:schemeClr val="bg1"/>
                </a:solidFill>
                <a:latin typeface="+mn-lt"/>
                <a:cs typeface="Arial" charset="0"/>
              </a:rPr>
              <a:t> e </a:t>
            </a:r>
            <a:r>
              <a:rPr lang="fr-FR" b="1" kern="0" dirty="0" err="1">
                <a:solidFill>
                  <a:schemeClr val="bg1"/>
                </a:solidFill>
                <a:latin typeface="+mn-lt"/>
                <a:cs typeface="Arial" charset="0"/>
              </a:rPr>
              <a:t>confortevole</a:t>
            </a:r>
            <a:r>
              <a:rPr lang="fr-FR" b="1" kern="0" dirty="0">
                <a:solidFill>
                  <a:schemeClr val="bg1"/>
                </a:solidFill>
                <a:latin typeface="+mn-lt"/>
                <a:cs typeface="Arial" charset="0"/>
              </a:rPr>
              <a:t> su </a:t>
            </a:r>
            <a:r>
              <a:rPr lang="fr-FR" b="1" kern="0" dirty="0" err="1">
                <a:solidFill>
                  <a:schemeClr val="bg1"/>
                </a:solidFill>
                <a:latin typeface="+mn-lt"/>
                <a:cs typeface="Arial" charset="0"/>
              </a:rPr>
              <a:t>strada</a:t>
            </a:r>
            <a:r>
              <a:rPr lang="fr-FR" b="1" kern="0" dirty="0">
                <a:solidFill>
                  <a:schemeClr val="bg1"/>
                </a:solidFill>
                <a:latin typeface="+mn-lt"/>
                <a:cs typeface="Arial" charset="0"/>
              </a:rPr>
              <a:t> a grande </a:t>
            </a:r>
            <a:r>
              <a:rPr lang="fr-FR" b="1" kern="0" dirty="0" err="1">
                <a:solidFill>
                  <a:schemeClr val="bg1"/>
                </a:solidFill>
                <a:latin typeface="+mn-lt"/>
                <a:cs typeface="Arial" charset="0"/>
              </a:rPr>
              <a:t>velocità</a:t>
            </a:r>
            <a:endParaRPr lang="fr-FR" b="1" kern="0" dirty="0">
              <a:solidFill>
                <a:schemeClr val="bg1"/>
              </a:solidFill>
              <a:latin typeface="+mn-lt"/>
              <a:cs typeface="Arial" charset="0"/>
            </a:endParaRPr>
          </a:p>
          <a:p>
            <a:pPr marL="342900" indent="-342900">
              <a:spcBef>
                <a:spcPct val="20000"/>
              </a:spcBef>
              <a:defRPr/>
            </a:pPr>
            <a:endParaRPr lang="fr-FR" sz="400" b="1" kern="0" dirty="0">
              <a:solidFill>
                <a:schemeClr val="bg1"/>
              </a:solidFill>
              <a:latin typeface="+mn-lt"/>
              <a:cs typeface="Arial" charset="0"/>
            </a:endParaRPr>
          </a:p>
          <a:p>
            <a:pPr marL="342900" indent="-342900">
              <a:spcBef>
                <a:spcPct val="20000"/>
              </a:spcBef>
              <a:defRPr/>
            </a:pPr>
            <a:r>
              <a:rPr lang="fr-FR" b="1" kern="0" dirty="0">
                <a:solidFill>
                  <a:schemeClr val="bg1"/>
                </a:solidFill>
                <a:latin typeface="+mn-lt"/>
                <a:cs typeface="Arial" charset="0"/>
              </a:rPr>
              <a:t>I </a:t>
            </a:r>
            <a:r>
              <a:rPr lang="fr-FR" b="1" kern="0" dirty="0" err="1">
                <a:solidFill>
                  <a:schemeClr val="bg1"/>
                </a:solidFill>
                <a:latin typeface="+mn-lt"/>
                <a:cs typeface="Arial" charset="0"/>
              </a:rPr>
              <a:t>rotori</a:t>
            </a:r>
            <a:r>
              <a:rPr lang="fr-FR" b="1" kern="0" dirty="0">
                <a:solidFill>
                  <a:schemeClr val="bg1"/>
                </a:solidFill>
                <a:latin typeface="+mn-lt"/>
                <a:cs typeface="Arial" charset="0"/>
              </a:rPr>
              <a:t> non </a:t>
            </a:r>
            <a:r>
              <a:rPr lang="fr-FR" b="1" kern="0" dirty="0" err="1">
                <a:solidFill>
                  <a:schemeClr val="bg1"/>
                </a:solidFill>
                <a:latin typeface="+mn-lt"/>
                <a:cs typeface="Arial" charset="0"/>
              </a:rPr>
              <a:t>vengono</a:t>
            </a:r>
            <a:r>
              <a:rPr lang="fr-FR" b="1" kern="0" dirty="0">
                <a:solidFill>
                  <a:schemeClr val="bg1"/>
                </a:solidFill>
                <a:latin typeface="+mn-lt"/>
                <a:cs typeface="Arial" charset="0"/>
              </a:rPr>
              <a:t> </a:t>
            </a:r>
            <a:r>
              <a:rPr lang="fr-FR" b="1" kern="0" dirty="0" err="1">
                <a:solidFill>
                  <a:schemeClr val="bg1"/>
                </a:solidFill>
                <a:latin typeface="+mn-lt"/>
                <a:cs typeface="Arial" charset="0"/>
              </a:rPr>
              <a:t>sollecitati</a:t>
            </a:r>
            <a:r>
              <a:rPr lang="fr-FR" b="1" kern="0" dirty="0">
                <a:solidFill>
                  <a:schemeClr val="bg1"/>
                </a:solidFill>
                <a:latin typeface="+mn-lt"/>
                <a:cs typeface="Arial" charset="0"/>
              </a:rPr>
              <a:t> </a:t>
            </a:r>
            <a:r>
              <a:rPr lang="fr-FR" b="1" kern="0" dirty="0" err="1">
                <a:solidFill>
                  <a:schemeClr val="bg1"/>
                </a:solidFill>
                <a:latin typeface="+mn-lt"/>
                <a:cs typeface="Arial" charset="0"/>
              </a:rPr>
              <a:t>durante</a:t>
            </a:r>
            <a:r>
              <a:rPr lang="fr-FR" b="1" kern="0" dirty="0">
                <a:solidFill>
                  <a:schemeClr val="bg1"/>
                </a:solidFill>
                <a:latin typeface="+mn-lt"/>
                <a:cs typeface="Arial" charset="0"/>
              </a:rPr>
              <a:t> il </a:t>
            </a:r>
            <a:r>
              <a:rPr lang="fr-FR" b="1" kern="0" dirty="0" err="1">
                <a:solidFill>
                  <a:schemeClr val="bg1"/>
                </a:solidFill>
                <a:latin typeface="+mn-lt"/>
                <a:cs typeface="Arial" charset="0"/>
              </a:rPr>
              <a:t>trasporto</a:t>
            </a:r>
            <a:endParaRPr lang="fr-FR" b="1" kern="0" dirty="0">
              <a:solidFill>
                <a:schemeClr val="bg1"/>
              </a:solidFill>
              <a:latin typeface="+mn-lt"/>
              <a:cs typeface="Arial" charset="0"/>
            </a:endParaRPr>
          </a:p>
          <a:p>
            <a:pPr marL="342900" indent="-342900">
              <a:spcBef>
                <a:spcPct val="20000"/>
              </a:spcBef>
              <a:defRPr/>
            </a:pPr>
            <a:endParaRPr lang="fr-FR" sz="400" b="1" kern="0" dirty="0">
              <a:solidFill>
                <a:schemeClr val="bg1"/>
              </a:solidFill>
              <a:latin typeface="+mn-lt"/>
              <a:cs typeface="Arial" charset="0"/>
            </a:endParaRPr>
          </a:p>
          <a:p>
            <a:pPr indent="12700">
              <a:spcBef>
                <a:spcPct val="20000"/>
              </a:spcBef>
              <a:defRPr/>
            </a:pPr>
            <a:r>
              <a:rPr lang="fr-FR" b="1" kern="0" dirty="0" err="1">
                <a:solidFill>
                  <a:schemeClr val="bg1"/>
                </a:solidFill>
                <a:latin typeface="+mn-lt"/>
                <a:cs typeface="Arial" charset="0"/>
              </a:rPr>
              <a:t>Possibilità</a:t>
            </a:r>
            <a:r>
              <a:rPr lang="fr-FR" b="1" kern="0" dirty="0">
                <a:solidFill>
                  <a:schemeClr val="bg1"/>
                </a:solidFill>
                <a:latin typeface="+mn-lt"/>
                <a:cs typeface="Arial" charset="0"/>
              </a:rPr>
              <a:t> di </a:t>
            </a:r>
            <a:r>
              <a:rPr lang="fr-FR" b="1" kern="0" dirty="0" err="1">
                <a:solidFill>
                  <a:schemeClr val="bg1"/>
                </a:solidFill>
                <a:latin typeface="+mn-lt"/>
                <a:cs typeface="Arial" charset="0"/>
              </a:rPr>
              <a:t>oltrepassare</a:t>
            </a:r>
            <a:r>
              <a:rPr lang="fr-FR" b="1" kern="0" dirty="0">
                <a:solidFill>
                  <a:schemeClr val="bg1"/>
                </a:solidFill>
                <a:latin typeface="+mn-lt"/>
                <a:cs typeface="Arial" charset="0"/>
              </a:rPr>
              <a:t> un </a:t>
            </a:r>
            <a:r>
              <a:rPr lang="fr-FR" b="1" kern="0" dirty="0" err="1">
                <a:solidFill>
                  <a:schemeClr val="bg1"/>
                </a:solidFill>
                <a:latin typeface="+mn-lt"/>
                <a:cs typeface="Arial" charset="0"/>
              </a:rPr>
              <a:t>fossato</a:t>
            </a:r>
            <a:r>
              <a:rPr lang="fr-FR" b="1" kern="0" dirty="0">
                <a:solidFill>
                  <a:schemeClr val="bg1"/>
                </a:solidFill>
                <a:latin typeface="+mn-lt"/>
                <a:cs typeface="Arial" charset="0"/>
              </a:rPr>
              <a:t> o </a:t>
            </a:r>
            <a:r>
              <a:rPr lang="fr-FR" b="1" kern="0" dirty="0" err="1">
                <a:solidFill>
                  <a:schemeClr val="bg1"/>
                </a:solidFill>
                <a:latin typeface="+mn-lt"/>
                <a:cs typeface="Arial" charset="0"/>
              </a:rPr>
              <a:t>una</a:t>
            </a:r>
            <a:r>
              <a:rPr lang="fr-FR" b="1" kern="0" dirty="0">
                <a:solidFill>
                  <a:schemeClr val="bg1"/>
                </a:solidFill>
                <a:latin typeface="+mn-lt"/>
                <a:cs typeface="Arial" charset="0"/>
              </a:rPr>
              <a:t> </a:t>
            </a:r>
            <a:r>
              <a:rPr lang="fr-FR" b="1" kern="0" dirty="0" err="1">
                <a:solidFill>
                  <a:schemeClr val="bg1"/>
                </a:solidFill>
                <a:latin typeface="+mn-lt"/>
                <a:cs typeface="Arial" charset="0"/>
              </a:rPr>
              <a:t>staccionata</a:t>
            </a:r>
            <a:r>
              <a:rPr lang="fr-FR" b="1" kern="0" dirty="0">
                <a:solidFill>
                  <a:schemeClr val="bg1"/>
                </a:solidFill>
                <a:latin typeface="+mn-lt"/>
                <a:cs typeface="Arial" charset="0"/>
              </a:rPr>
              <a:t> di </a:t>
            </a:r>
            <a:r>
              <a:rPr lang="fr-FR" b="1" kern="0" dirty="0" err="1">
                <a:solidFill>
                  <a:schemeClr val="bg1"/>
                </a:solidFill>
                <a:latin typeface="+mn-lt"/>
                <a:cs typeface="Arial" charset="0"/>
              </a:rPr>
              <a:t>separazione</a:t>
            </a:r>
            <a:r>
              <a:rPr lang="fr-FR" b="1" kern="0" dirty="0">
                <a:solidFill>
                  <a:schemeClr val="bg1"/>
                </a:solidFill>
                <a:latin typeface="+mn-lt"/>
                <a:cs typeface="Arial" charset="0"/>
              </a:rPr>
              <a:t> di 2 parcelle </a:t>
            </a:r>
            <a:r>
              <a:rPr lang="fr-FR" b="1" kern="0" dirty="0" err="1">
                <a:solidFill>
                  <a:schemeClr val="bg1"/>
                </a:solidFill>
                <a:latin typeface="+mn-lt"/>
                <a:cs typeface="Arial" charset="0"/>
              </a:rPr>
              <a:t>senza</a:t>
            </a:r>
            <a:r>
              <a:rPr lang="fr-FR" b="1" kern="0" dirty="0">
                <a:solidFill>
                  <a:schemeClr val="bg1"/>
                </a:solidFill>
                <a:latin typeface="+mn-lt"/>
                <a:cs typeface="Arial" charset="0"/>
              </a:rPr>
              <a:t> </a:t>
            </a:r>
            <a:r>
              <a:rPr lang="fr-FR" b="1" kern="0" dirty="0" err="1">
                <a:solidFill>
                  <a:schemeClr val="bg1"/>
                </a:solidFill>
                <a:latin typeface="+mn-lt"/>
                <a:cs typeface="Arial" charset="0"/>
              </a:rPr>
              <a:t>ripiegare</a:t>
            </a:r>
            <a:r>
              <a:rPr lang="fr-FR" b="1" kern="0" dirty="0">
                <a:solidFill>
                  <a:schemeClr val="bg1"/>
                </a:solidFill>
                <a:latin typeface="+mn-lt"/>
                <a:cs typeface="Arial" charset="0"/>
              </a:rPr>
              <a:t> </a:t>
            </a:r>
            <a:r>
              <a:rPr lang="fr-FR" b="1" kern="0" dirty="0" err="1">
                <a:solidFill>
                  <a:schemeClr val="bg1"/>
                </a:solidFill>
                <a:latin typeface="+mn-lt"/>
                <a:cs typeface="Arial" charset="0"/>
              </a:rPr>
              <a:t>completamente</a:t>
            </a:r>
            <a:r>
              <a:rPr lang="fr-FR" b="1" kern="0" dirty="0">
                <a:solidFill>
                  <a:schemeClr val="bg1"/>
                </a:solidFill>
                <a:latin typeface="+mn-lt"/>
                <a:cs typeface="Arial" charset="0"/>
              </a:rPr>
              <a:t> la </a:t>
            </a:r>
            <a:r>
              <a:rPr lang="fr-FR" b="1" kern="0" dirty="0" err="1">
                <a:solidFill>
                  <a:schemeClr val="bg1"/>
                </a:solidFill>
                <a:latin typeface="+mn-lt"/>
                <a:cs typeface="Arial" charset="0"/>
              </a:rPr>
              <a:t>macchina</a:t>
            </a:r>
            <a:endParaRPr lang="fr-FR" b="1" kern="0" dirty="0">
              <a:solidFill>
                <a:schemeClr val="bg1"/>
              </a:solidFill>
              <a:latin typeface="+mn-lt"/>
              <a:cs typeface="Arial" charset="0"/>
            </a:endParaRPr>
          </a:p>
          <a:p>
            <a:pPr marL="342900" indent="-342900">
              <a:spcBef>
                <a:spcPct val="20000"/>
              </a:spcBef>
              <a:defRPr/>
            </a:pPr>
            <a:endParaRPr lang="fr-FR" b="1" kern="0" dirty="0">
              <a:solidFill>
                <a:schemeClr val="bg1"/>
              </a:solidFill>
              <a:latin typeface="+mn-lt"/>
              <a:cs typeface="Arial" charset="0"/>
            </a:endParaRPr>
          </a:p>
        </p:txBody>
      </p:sp>
      <p:grpSp>
        <p:nvGrpSpPr>
          <p:cNvPr id="160773" name="Groupe 24"/>
          <p:cNvGrpSpPr>
            <a:grpSpLocks/>
          </p:cNvGrpSpPr>
          <p:nvPr/>
        </p:nvGrpSpPr>
        <p:grpSpPr bwMode="auto">
          <a:xfrm>
            <a:off x="4527550" y="1968500"/>
            <a:ext cx="4408488" cy="2293938"/>
            <a:chOff x="272485" y="4394200"/>
            <a:chExt cx="4409053" cy="2293938"/>
          </a:xfrm>
        </p:grpSpPr>
        <p:pic>
          <p:nvPicPr>
            <p:cNvPr id="21" name="Image 20" descr="IMG_77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72485" y="4394200"/>
              <a:ext cx="4409053" cy="2293938"/>
            </a:xfrm>
            <a:prstGeom prst="rect">
              <a:avLst/>
            </a:prstGeom>
            <a:ln>
              <a:noFill/>
            </a:ln>
            <a:effectLst>
              <a:outerShdw blurRad="292100" dist="139700" dir="2700000" algn="tl" rotWithShape="0">
                <a:srgbClr val="333333">
                  <a:alpha val="65000"/>
                </a:srgbClr>
              </a:outerShdw>
            </a:effectLst>
          </p:spPr>
        </p:pic>
        <p:pic>
          <p:nvPicPr>
            <p:cNvPr id="160783" name="Image 13" descr="3.g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698" y="5997794"/>
              <a:ext cx="1087321" cy="51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4" name="Image 19" descr="3.g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3344443" y="5990896"/>
              <a:ext cx="1243320" cy="42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5" name="Image 20" descr="3.gi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4496018" y="6377220"/>
              <a:ext cx="89082" cy="11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6" name="Image 21" descr="3.gif"/>
            <p:cNvPicPr>
              <a:picLocks noChangeAspect="1"/>
            </p:cNvPicPr>
            <p:nvPr/>
          </p:nvPicPr>
          <p:blipFill>
            <a:blip r:embed="rId7" cstate="screen">
              <a:extLst>
                <a:ext uri="{28A0092B-C50C-407E-A947-70E740481C1C}">
                  <a14:useLocalDpi xmlns:a14="http://schemas.microsoft.com/office/drawing/2010/main"/>
                </a:ext>
              </a:extLst>
            </a:blip>
            <a:srcRect t="-443"/>
            <a:stretch>
              <a:fillRect/>
            </a:stretch>
          </p:blipFill>
          <p:spPr bwMode="auto">
            <a:xfrm flipH="1">
              <a:off x="4585100" y="5916089"/>
              <a:ext cx="94321" cy="59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7" name="Image 22" descr="3.gif"/>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272485" y="6102113"/>
              <a:ext cx="565931" cy="42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8" name="Image 23" descr="3.gif"/>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828318" y="6477290"/>
              <a:ext cx="108115" cy="11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Image 27" descr="IMG_3179.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323850" y="1974850"/>
            <a:ext cx="3894138" cy="2281238"/>
          </a:xfrm>
          <a:prstGeom prst="rect">
            <a:avLst/>
          </a:prstGeom>
          <a:ln>
            <a:noFill/>
          </a:ln>
          <a:effectLst>
            <a:outerShdw blurRad="292100" dist="139700" dir="2700000" algn="tl" rotWithShape="0">
              <a:srgbClr val="333333">
                <a:alpha val="65000"/>
              </a:srgbClr>
            </a:outerShdw>
          </a:effectLst>
        </p:spPr>
      </p:pic>
      <p:grpSp>
        <p:nvGrpSpPr>
          <p:cNvPr id="160775" name="Group 4"/>
          <p:cNvGrpSpPr>
            <a:grpSpLocks/>
          </p:cNvGrpSpPr>
          <p:nvPr/>
        </p:nvGrpSpPr>
        <p:grpSpPr bwMode="auto">
          <a:xfrm>
            <a:off x="131763" y="39688"/>
            <a:ext cx="1063625" cy="582612"/>
            <a:chOff x="2272" y="1536"/>
            <a:chExt cx="670" cy="367"/>
          </a:xfrm>
        </p:grpSpPr>
        <p:sp>
          <p:nvSpPr>
            <p:cNvPr id="160779" name="Oval 5"/>
            <p:cNvSpPr>
              <a:spLocks noChangeArrowheads="1"/>
            </p:cNvSpPr>
            <p:nvPr/>
          </p:nvSpPr>
          <p:spPr bwMode="auto">
            <a:xfrm>
              <a:off x="2659" y="1799"/>
              <a:ext cx="86" cy="82"/>
            </a:xfrm>
            <a:prstGeom prst="ellipse">
              <a:avLst/>
            </a:prstGeom>
            <a:noFill/>
            <a:ln w="9525">
              <a:solidFill>
                <a:srgbClr val="19190D"/>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11"/>
                </a:buBlip>
                <a:defRPr>
                  <a:solidFill>
                    <a:schemeClr val="tx1"/>
                  </a:solidFill>
                  <a:latin typeface="Arial" panose="020B0604020202020204" pitchFamily="34" charset="0"/>
                </a:defRPr>
              </a:lvl1pPr>
              <a:lvl2pPr marL="742950" indent="-285750">
                <a:spcBef>
                  <a:spcPct val="20000"/>
                </a:spcBef>
                <a:buBlip>
                  <a:blip r:embed="rId12"/>
                </a:buBlip>
                <a:defRPr>
                  <a:solidFill>
                    <a:schemeClr val="tx1"/>
                  </a:solidFill>
                  <a:latin typeface="Arial" panose="020B0604020202020204" pitchFamily="34" charset="0"/>
                </a:defRPr>
              </a:lvl2pPr>
              <a:lvl3pPr marL="1143000" indent="-228600">
                <a:spcBef>
                  <a:spcPct val="20000"/>
                </a:spcBef>
                <a:buBlip>
                  <a:blip r:embed="rId13"/>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pic>
          <p:nvPicPr>
            <p:cNvPr id="160780" name="Picture 6" descr="3"/>
            <p:cNvPicPr>
              <a:picLocks noChangeAspect="1" noChangeArrowheads="1"/>
            </p:cNvPicPr>
            <p:nvPr/>
          </p:nvPicPr>
          <p:blipFill>
            <a:blip r:embed="rId14">
              <a:lum bright="36000"/>
              <a:extLst>
                <a:ext uri="{28A0092B-C50C-407E-A947-70E740481C1C}">
                  <a14:useLocalDpi xmlns:a14="http://schemas.microsoft.com/office/drawing/2010/main"/>
                </a:ext>
              </a:extLst>
            </a:blip>
            <a:srcRect/>
            <a:stretch>
              <a:fillRect/>
            </a:stretch>
          </p:blipFill>
          <p:spPr bwMode="auto">
            <a:xfrm>
              <a:off x="2272" y="1536"/>
              <a:ext cx="670"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1" name="Oval 7"/>
            <p:cNvSpPr>
              <a:spLocks noChangeArrowheads="1"/>
            </p:cNvSpPr>
            <p:nvPr/>
          </p:nvSpPr>
          <p:spPr bwMode="auto">
            <a:xfrm>
              <a:off x="2517" y="1800"/>
              <a:ext cx="93" cy="90"/>
            </a:xfrm>
            <a:prstGeom prst="ellipse">
              <a:avLst/>
            </a:prstGeom>
            <a:noFill/>
            <a:ln w="9525">
              <a:solidFill>
                <a:srgbClr val="403F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11"/>
                </a:buBlip>
                <a:defRPr>
                  <a:solidFill>
                    <a:schemeClr val="tx1"/>
                  </a:solidFill>
                  <a:latin typeface="Arial" panose="020B0604020202020204" pitchFamily="34" charset="0"/>
                </a:defRPr>
              </a:lvl1pPr>
              <a:lvl2pPr marL="742950" indent="-285750">
                <a:spcBef>
                  <a:spcPct val="20000"/>
                </a:spcBef>
                <a:buBlip>
                  <a:blip r:embed="rId12"/>
                </a:buBlip>
                <a:defRPr>
                  <a:solidFill>
                    <a:schemeClr val="tx1"/>
                  </a:solidFill>
                  <a:latin typeface="Arial" panose="020B0604020202020204" pitchFamily="34" charset="0"/>
                </a:defRPr>
              </a:lvl2pPr>
              <a:lvl3pPr marL="1143000" indent="-228600">
                <a:spcBef>
                  <a:spcPct val="20000"/>
                </a:spcBef>
                <a:buBlip>
                  <a:blip r:embed="rId13"/>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sp>
        <p:nvSpPr>
          <p:cNvPr id="160776" name="Titolo 1"/>
          <p:cNvSpPr>
            <a:spLocks noGrp="1"/>
          </p:cNvSpPr>
          <p:nvPr>
            <p:ph type="title"/>
          </p:nvPr>
        </p:nvSpPr>
        <p:spPr>
          <a:xfrm>
            <a:off x="1041400" y="87313"/>
            <a:ext cx="7059613" cy="574675"/>
          </a:xfrm>
        </p:spPr>
        <p:txBody>
          <a:bodyPr/>
          <a:lstStyle/>
          <a:p>
            <a:r>
              <a:rPr lang="it-IT" altLang="it-IT" smtClean="0"/>
              <a:t>GF 13002 e 17002 – Confort, Sicurezza, Manovrabilità</a:t>
            </a:r>
          </a:p>
        </p:txBody>
      </p:sp>
      <p:sp>
        <p:nvSpPr>
          <p:cNvPr id="3" name="Segnaposto data 2"/>
          <p:cNvSpPr>
            <a:spLocks noGrp="1"/>
          </p:cNvSpPr>
          <p:nvPr>
            <p:ph type="dt" sz="quarter" idx="10"/>
          </p:nvPr>
        </p:nvSpPr>
        <p:spPr/>
        <p:txBody>
          <a:bodyPr/>
          <a:lstStyle/>
          <a:p>
            <a:pPr>
              <a:defRPr/>
            </a:pPr>
            <a:fld id="{4C2A1A19-3509-46E8-9C01-909D0548EBFC}"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0"/>
          <p:cNvSpPr/>
          <p:nvPr/>
        </p:nvSpPr>
        <p:spPr>
          <a:xfrm>
            <a:off x="250825" y="5911850"/>
            <a:ext cx="8569325" cy="757238"/>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Rectangle 8"/>
          <p:cNvSpPr txBox="1">
            <a:spLocks noChangeArrowheads="1"/>
          </p:cNvSpPr>
          <p:nvPr/>
        </p:nvSpPr>
        <p:spPr bwMode="auto">
          <a:xfrm>
            <a:off x="250825" y="5918200"/>
            <a:ext cx="8569325" cy="719138"/>
          </a:xfrm>
          <a:prstGeom prst="rect">
            <a:avLst/>
          </a:prstGeom>
          <a:noFill/>
          <a:ln w="9525">
            <a:noFill/>
            <a:miter lim="800000"/>
            <a:headEnd/>
            <a:tailEnd/>
          </a:ln>
          <a:effectLst/>
        </p:spPr>
        <p:txBody>
          <a:bodyPr/>
          <a:lstStyle/>
          <a:p>
            <a:pPr marL="342900" indent="-342900">
              <a:spcBef>
                <a:spcPct val="20000"/>
              </a:spcBef>
              <a:defRPr/>
            </a:pPr>
            <a:r>
              <a:rPr lang="fr-FR" b="1" kern="0" dirty="0" err="1">
                <a:solidFill>
                  <a:schemeClr val="bg1"/>
                </a:solidFill>
                <a:latin typeface="+mn-lt"/>
                <a:cs typeface="Arial" charset="0"/>
              </a:rPr>
              <a:t>Eccezionale</a:t>
            </a:r>
            <a:r>
              <a:rPr lang="fr-FR" b="1" kern="0" dirty="0">
                <a:solidFill>
                  <a:schemeClr val="bg1"/>
                </a:solidFill>
                <a:latin typeface="+mn-lt"/>
                <a:cs typeface="Arial" charset="0"/>
              </a:rPr>
              <a:t> </a:t>
            </a:r>
            <a:r>
              <a:rPr lang="fr-FR" b="1" kern="0" dirty="0" err="1">
                <a:solidFill>
                  <a:schemeClr val="bg1"/>
                </a:solidFill>
                <a:latin typeface="+mn-lt"/>
                <a:cs typeface="Arial" charset="0"/>
              </a:rPr>
              <a:t>compattezza</a:t>
            </a:r>
            <a:r>
              <a:rPr lang="fr-FR" b="1" kern="0" dirty="0">
                <a:solidFill>
                  <a:schemeClr val="bg1"/>
                </a:solidFill>
                <a:latin typeface="+mn-lt"/>
                <a:cs typeface="Arial" charset="0"/>
              </a:rPr>
              <a:t> </a:t>
            </a:r>
            <a:r>
              <a:rPr lang="fr-FR" b="1" kern="0" dirty="0" err="1">
                <a:solidFill>
                  <a:schemeClr val="bg1"/>
                </a:solidFill>
                <a:latin typeface="+mn-lt"/>
                <a:cs typeface="Arial" charset="0"/>
              </a:rPr>
              <a:t>durante</a:t>
            </a:r>
            <a:r>
              <a:rPr lang="fr-FR" b="1" kern="0" dirty="0">
                <a:solidFill>
                  <a:schemeClr val="bg1"/>
                </a:solidFill>
                <a:latin typeface="+mn-lt"/>
                <a:cs typeface="Arial" charset="0"/>
              </a:rPr>
              <a:t> il </a:t>
            </a:r>
            <a:r>
              <a:rPr lang="fr-FR" b="1" kern="0" dirty="0" err="1">
                <a:solidFill>
                  <a:schemeClr val="bg1"/>
                </a:solidFill>
                <a:latin typeface="+mn-lt"/>
                <a:cs typeface="Arial" charset="0"/>
              </a:rPr>
              <a:t>trasporto</a:t>
            </a:r>
            <a:r>
              <a:rPr lang="fr-FR" b="1" kern="0" dirty="0">
                <a:solidFill>
                  <a:schemeClr val="bg1"/>
                </a:solidFill>
                <a:latin typeface="+mn-lt"/>
                <a:cs typeface="Arial" charset="0"/>
              </a:rPr>
              <a:t> e </a:t>
            </a:r>
            <a:r>
              <a:rPr lang="fr-FR" b="1" kern="0" dirty="0" err="1">
                <a:solidFill>
                  <a:schemeClr val="bg1"/>
                </a:solidFill>
                <a:latin typeface="+mn-lt"/>
                <a:cs typeface="Arial" charset="0"/>
              </a:rPr>
              <a:t>lo</a:t>
            </a:r>
            <a:r>
              <a:rPr lang="fr-FR" b="1" kern="0" dirty="0">
                <a:solidFill>
                  <a:schemeClr val="bg1"/>
                </a:solidFill>
                <a:latin typeface="+mn-lt"/>
                <a:cs typeface="Arial" charset="0"/>
              </a:rPr>
              <a:t> </a:t>
            </a:r>
            <a:r>
              <a:rPr lang="fr-FR" b="1" kern="0" dirty="0" err="1">
                <a:solidFill>
                  <a:schemeClr val="bg1"/>
                </a:solidFill>
                <a:latin typeface="+mn-lt"/>
                <a:cs typeface="Arial" charset="0"/>
              </a:rPr>
              <a:t>stoccaggio</a:t>
            </a:r>
            <a:endParaRPr lang="fr-FR" b="1" kern="0" dirty="0">
              <a:solidFill>
                <a:schemeClr val="bg1"/>
              </a:solidFill>
              <a:latin typeface="+mn-lt"/>
              <a:cs typeface="Arial" charset="0"/>
            </a:endParaRPr>
          </a:p>
          <a:p>
            <a:pPr marL="342900" indent="-342900">
              <a:spcBef>
                <a:spcPct val="20000"/>
              </a:spcBef>
              <a:defRPr/>
            </a:pPr>
            <a:r>
              <a:rPr lang="fr-FR" b="1" kern="0" dirty="0" err="1">
                <a:solidFill>
                  <a:schemeClr val="bg1"/>
                </a:solidFill>
                <a:latin typeface="+mn-lt"/>
                <a:cs typeface="Arial" charset="0"/>
              </a:rPr>
              <a:t>Trasporto</a:t>
            </a:r>
            <a:r>
              <a:rPr lang="fr-FR" b="1" kern="0" dirty="0">
                <a:solidFill>
                  <a:schemeClr val="bg1"/>
                </a:solidFill>
                <a:latin typeface="+mn-lt"/>
                <a:cs typeface="Arial" charset="0"/>
              </a:rPr>
              <a:t> su </a:t>
            </a:r>
            <a:r>
              <a:rPr lang="fr-FR" b="1" kern="0" dirty="0" err="1">
                <a:solidFill>
                  <a:schemeClr val="bg1"/>
                </a:solidFill>
                <a:latin typeface="+mn-lt"/>
                <a:cs typeface="Arial" charset="0"/>
              </a:rPr>
              <a:t>strada</a:t>
            </a:r>
            <a:r>
              <a:rPr lang="fr-FR" b="1" kern="0" dirty="0">
                <a:solidFill>
                  <a:schemeClr val="bg1"/>
                </a:solidFill>
                <a:latin typeface="+mn-lt"/>
                <a:cs typeface="Arial" charset="0"/>
              </a:rPr>
              <a:t> in tutta </a:t>
            </a:r>
            <a:r>
              <a:rPr lang="fr-FR" b="1" kern="0" dirty="0" err="1">
                <a:solidFill>
                  <a:schemeClr val="bg1"/>
                </a:solidFill>
                <a:latin typeface="+mn-lt"/>
                <a:cs typeface="Arial" charset="0"/>
              </a:rPr>
              <a:t>confortezza</a:t>
            </a:r>
            <a:r>
              <a:rPr lang="fr-FR" b="1" kern="0" dirty="0">
                <a:solidFill>
                  <a:schemeClr val="bg1"/>
                </a:solidFill>
                <a:latin typeface="+mn-lt"/>
                <a:cs typeface="Arial" charset="0"/>
              </a:rPr>
              <a:t> e </a:t>
            </a:r>
            <a:r>
              <a:rPr lang="fr-FR" b="1" kern="0" dirty="0" err="1">
                <a:solidFill>
                  <a:schemeClr val="bg1"/>
                </a:solidFill>
                <a:latin typeface="+mn-lt"/>
                <a:cs typeface="Arial" charset="0"/>
              </a:rPr>
              <a:t>sicurezza</a:t>
            </a:r>
            <a:endParaRPr lang="fr-FR" b="1" kern="0" dirty="0">
              <a:solidFill>
                <a:schemeClr val="bg1"/>
              </a:solidFill>
              <a:latin typeface="+mn-lt"/>
              <a:cs typeface="Arial" charset="0"/>
            </a:endParaRPr>
          </a:p>
          <a:p>
            <a:pPr marL="342900" indent="-342900">
              <a:spcBef>
                <a:spcPct val="20000"/>
              </a:spcBef>
              <a:defRPr/>
            </a:pPr>
            <a:endParaRPr lang="fr-FR" b="1" kern="0" dirty="0">
              <a:solidFill>
                <a:schemeClr val="bg1"/>
              </a:solidFill>
              <a:latin typeface="+mn-lt"/>
              <a:cs typeface="Arial" charset="0"/>
            </a:endParaRPr>
          </a:p>
        </p:txBody>
      </p:sp>
      <p:sp>
        <p:nvSpPr>
          <p:cNvPr id="7" name="Rectangle à coins arrondis 6"/>
          <p:cNvSpPr/>
          <p:nvPr/>
        </p:nvSpPr>
        <p:spPr>
          <a:xfrm>
            <a:off x="71438" y="1192213"/>
            <a:ext cx="5076825" cy="259715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fr-FR" b="1" dirty="0" err="1">
                <a:solidFill>
                  <a:schemeClr val="tx1"/>
                </a:solidFill>
              </a:rPr>
              <a:t>Lunghezza</a:t>
            </a:r>
            <a:r>
              <a:rPr lang="fr-FR" b="1" dirty="0">
                <a:solidFill>
                  <a:schemeClr val="tx1"/>
                </a:solidFill>
              </a:rPr>
              <a:t> : 6,50 m / 7,50 m</a:t>
            </a:r>
          </a:p>
          <a:p>
            <a:pPr>
              <a:spcBef>
                <a:spcPct val="50000"/>
              </a:spcBef>
              <a:defRPr/>
            </a:pPr>
            <a:r>
              <a:rPr lang="fr-FR" b="1" dirty="0" err="1">
                <a:solidFill>
                  <a:schemeClr val="tx1"/>
                </a:solidFill>
              </a:rPr>
              <a:t>Altezza</a:t>
            </a:r>
            <a:r>
              <a:rPr lang="fr-FR" b="1" dirty="0">
                <a:solidFill>
                  <a:schemeClr val="tx1"/>
                </a:solidFill>
              </a:rPr>
              <a:t> :    2,68 m</a:t>
            </a:r>
          </a:p>
          <a:p>
            <a:pPr>
              <a:spcBef>
                <a:spcPct val="50000"/>
              </a:spcBef>
              <a:defRPr/>
            </a:pPr>
            <a:r>
              <a:rPr lang="fr-FR" b="1" dirty="0" err="1">
                <a:solidFill>
                  <a:schemeClr val="tx1"/>
                </a:solidFill>
              </a:rPr>
              <a:t>Larghezza</a:t>
            </a:r>
            <a:r>
              <a:rPr lang="fr-FR" b="1" dirty="0">
                <a:solidFill>
                  <a:schemeClr val="tx1"/>
                </a:solidFill>
              </a:rPr>
              <a:t> :    </a:t>
            </a:r>
            <a:r>
              <a:rPr lang="fr-FR" b="1" u="sng" dirty="0">
                <a:solidFill>
                  <a:schemeClr val="tx1"/>
                </a:solidFill>
              </a:rPr>
              <a:t>2,40 m </a:t>
            </a:r>
            <a:r>
              <a:rPr lang="fr-FR" b="1" u="sng" dirty="0" err="1">
                <a:solidFill>
                  <a:schemeClr val="tx1"/>
                </a:solidFill>
              </a:rPr>
              <a:t>solamente</a:t>
            </a:r>
            <a:endParaRPr lang="fr-FR" b="1" u="sng" dirty="0">
              <a:solidFill>
                <a:schemeClr val="tx1"/>
              </a:solidFill>
            </a:endParaRPr>
          </a:p>
          <a:p>
            <a:pPr>
              <a:spcBef>
                <a:spcPct val="50000"/>
              </a:spcBef>
              <a:defRPr/>
            </a:pPr>
            <a:r>
              <a:rPr lang="fr-FR" b="1" dirty="0">
                <a:solidFill>
                  <a:schemeClr val="tx1"/>
                </a:solidFill>
              </a:rPr>
              <a:t>Peso :        2550 / 3140 kg</a:t>
            </a:r>
          </a:p>
          <a:p>
            <a:pPr>
              <a:spcBef>
                <a:spcPct val="50000"/>
              </a:spcBef>
              <a:defRPr/>
            </a:pPr>
            <a:r>
              <a:rPr lang="fr-FR" b="1" dirty="0" err="1">
                <a:solidFill>
                  <a:schemeClr val="tx1"/>
                </a:solidFill>
              </a:rPr>
              <a:t>Necessita</a:t>
            </a:r>
            <a:r>
              <a:rPr lang="fr-FR" b="1" dirty="0">
                <a:solidFill>
                  <a:schemeClr val="tx1"/>
                </a:solidFill>
              </a:rPr>
              <a:t> di 1 solo </a:t>
            </a:r>
            <a:r>
              <a:rPr lang="fr-FR" b="1" dirty="0" err="1">
                <a:solidFill>
                  <a:schemeClr val="tx1"/>
                </a:solidFill>
              </a:rPr>
              <a:t>distributore</a:t>
            </a:r>
            <a:r>
              <a:rPr lang="fr-FR" b="1" dirty="0">
                <a:solidFill>
                  <a:schemeClr val="tx1"/>
                </a:solidFill>
              </a:rPr>
              <a:t> DE </a:t>
            </a:r>
          </a:p>
        </p:txBody>
      </p:sp>
      <p:pic>
        <p:nvPicPr>
          <p:cNvPr id="8" name="Image 7" descr="IMG_035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732338" y="1128713"/>
            <a:ext cx="4208462" cy="2154237"/>
          </a:xfrm>
          <a:prstGeom prst="rect">
            <a:avLst/>
          </a:prstGeom>
          <a:ln>
            <a:noFill/>
          </a:ln>
          <a:effectLst>
            <a:outerShdw blurRad="292100" dist="139700" dir="2700000" algn="tl" rotWithShape="0">
              <a:srgbClr val="333333">
                <a:alpha val="65000"/>
              </a:srgbClr>
            </a:outerShdw>
          </a:effectLst>
        </p:spPr>
      </p:pic>
      <p:pic>
        <p:nvPicPr>
          <p:cNvPr id="10" name="Image 9" descr="IMG_319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24450" y="3641725"/>
            <a:ext cx="3816350" cy="1976438"/>
          </a:xfrm>
          <a:prstGeom prst="rect">
            <a:avLst/>
          </a:prstGeom>
          <a:ln>
            <a:noFill/>
          </a:ln>
          <a:effectLst>
            <a:outerShdw blurRad="292100" dist="139700" dir="2700000" algn="tl" rotWithShape="0">
              <a:srgbClr val="333333">
                <a:alpha val="65000"/>
              </a:srgbClr>
            </a:outerShdw>
          </a:effectLst>
        </p:spPr>
      </p:pic>
      <p:pic>
        <p:nvPicPr>
          <p:cNvPr id="162824" name="Image 18" descr="3.g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713" y="4038600"/>
            <a:ext cx="45783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necteur droit 14"/>
          <p:cNvCxnSpPr/>
          <p:nvPr/>
        </p:nvCxnSpPr>
        <p:spPr>
          <a:xfrm>
            <a:off x="355600" y="5546725"/>
            <a:ext cx="4610100" cy="1588"/>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5400000" flipH="1" flipV="1">
            <a:off x="-457199" y="4797425"/>
            <a:ext cx="1549400" cy="3175"/>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2827" name="ZoneTexte 27"/>
          <p:cNvSpPr txBox="1">
            <a:spLocks noChangeArrowheads="1"/>
          </p:cNvSpPr>
          <p:nvPr/>
        </p:nvSpPr>
        <p:spPr bwMode="auto">
          <a:xfrm rot="-5400000">
            <a:off x="-217487" y="4670425"/>
            <a:ext cx="742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400" b="1"/>
              <a:t>2,40 m</a:t>
            </a:r>
          </a:p>
        </p:txBody>
      </p:sp>
      <p:sp>
        <p:nvSpPr>
          <p:cNvPr id="162828" name="ZoneTexte 28"/>
          <p:cNvSpPr txBox="1">
            <a:spLocks noChangeArrowheads="1"/>
          </p:cNvSpPr>
          <p:nvPr/>
        </p:nvSpPr>
        <p:spPr bwMode="auto">
          <a:xfrm>
            <a:off x="2082800" y="5568950"/>
            <a:ext cx="742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400" b="1"/>
              <a:t>7,50 m</a:t>
            </a:r>
          </a:p>
        </p:txBody>
      </p:sp>
      <p:sp>
        <p:nvSpPr>
          <p:cNvPr id="162829" name="ZoneTexte 28"/>
          <p:cNvSpPr txBox="1">
            <a:spLocks noChangeArrowheads="1"/>
          </p:cNvSpPr>
          <p:nvPr/>
        </p:nvSpPr>
        <p:spPr bwMode="auto">
          <a:xfrm>
            <a:off x="3549650" y="5124450"/>
            <a:ext cx="98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400" b="1"/>
              <a:t>GF 17002</a:t>
            </a:r>
          </a:p>
        </p:txBody>
      </p:sp>
      <p:grpSp>
        <p:nvGrpSpPr>
          <p:cNvPr id="162830" name="Group 4"/>
          <p:cNvGrpSpPr>
            <a:grpSpLocks/>
          </p:cNvGrpSpPr>
          <p:nvPr/>
        </p:nvGrpSpPr>
        <p:grpSpPr bwMode="auto">
          <a:xfrm>
            <a:off x="131763" y="39688"/>
            <a:ext cx="1063625" cy="582612"/>
            <a:chOff x="2272" y="1536"/>
            <a:chExt cx="670" cy="367"/>
          </a:xfrm>
        </p:grpSpPr>
        <p:sp>
          <p:nvSpPr>
            <p:cNvPr id="162834" name="Oval 5"/>
            <p:cNvSpPr>
              <a:spLocks noChangeArrowheads="1"/>
            </p:cNvSpPr>
            <p:nvPr/>
          </p:nvSpPr>
          <p:spPr bwMode="auto">
            <a:xfrm>
              <a:off x="2659" y="1799"/>
              <a:ext cx="86" cy="82"/>
            </a:xfrm>
            <a:prstGeom prst="ellipse">
              <a:avLst/>
            </a:prstGeom>
            <a:noFill/>
            <a:ln w="9525">
              <a:solidFill>
                <a:srgbClr val="19190D"/>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pic>
          <p:nvPicPr>
            <p:cNvPr id="162835" name="Picture 6" descr="3"/>
            <p:cNvPicPr>
              <a:picLocks noChangeAspect="1" noChangeArrowheads="1"/>
            </p:cNvPicPr>
            <p:nvPr/>
          </p:nvPicPr>
          <p:blipFill>
            <a:blip r:embed="rId8">
              <a:lum bright="36000"/>
              <a:extLst>
                <a:ext uri="{28A0092B-C50C-407E-A947-70E740481C1C}">
                  <a14:useLocalDpi xmlns:a14="http://schemas.microsoft.com/office/drawing/2010/main"/>
                </a:ext>
              </a:extLst>
            </a:blip>
            <a:srcRect/>
            <a:stretch>
              <a:fillRect/>
            </a:stretch>
          </p:blipFill>
          <p:spPr bwMode="auto">
            <a:xfrm>
              <a:off x="2272" y="1536"/>
              <a:ext cx="670"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36" name="Oval 7"/>
            <p:cNvSpPr>
              <a:spLocks noChangeArrowheads="1"/>
            </p:cNvSpPr>
            <p:nvPr/>
          </p:nvSpPr>
          <p:spPr bwMode="auto">
            <a:xfrm>
              <a:off x="2517" y="1800"/>
              <a:ext cx="93" cy="90"/>
            </a:xfrm>
            <a:prstGeom prst="ellipse">
              <a:avLst/>
            </a:prstGeom>
            <a:noFill/>
            <a:ln w="9525">
              <a:solidFill>
                <a:srgbClr val="403F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grpSp>
      <p:sp>
        <p:nvSpPr>
          <p:cNvPr id="162831" name="Text Box 40"/>
          <p:cNvSpPr txBox="1">
            <a:spLocks noChangeArrowheads="1"/>
          </p:cNvSpPr>
          <p:nvPr/>
        </p:nvSpPr>
        <p:spPr bwMode="auto">
          <a:xfrm>
            <a:off x="1195388" y="130175"/>
            <a:ext cx="690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400" b="1"/>
              <a:t>GF </a:t>
            </a:r>
          </a:p>
        </p:txBody>
      </p:sp>
      <p:sp>
        <p:nvSpPr>
          <p:cNvPr id="2" name="Segnaposto data 1"/>
          <p:cNvSpPr>
            <a:spLocks noGrp="1"/>
          </p:cNvSpPr>
          <p:nvPr>
            <p:ph type="dt" sz="quarter" idx="4294967295"/>
          </p:nvPr>
        </p:nvSpPr>
        <p:spPr/>
        <p:txBody>
          <a:bodyPr/>
          <a:lstStyle/>
          <a:p>
            <a:pPr>
              <a:defRPr/>
            </a:pPr>
            <a:fld id="{588FF9BB-8ADC-4B83-9C5C-57672FC2C40F}"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
        <p:nvSpPr>
          <p:cNvPr id="4" name="Titolo 3"/>
          <p:cNvSpPr>
            <a:spLocks noGrp="1"/>
          </p:cNvSpPr>
          <p:nvPr>
            <p:ph type="title"/>
          </p:nvPr>
        </p:nvSpPr>
        <p:spPr/>
        <p:txBody>
          <a:bodyPr/>
          <a:lstStyle/>
          <a:p>
            <a:r>
              <a:rPr lang="it-IT" dirty="0" smtClean="0"/>
              <a:t>Macchina compatta</a:t>
            </a:r>
            <a:endParaRPr lang="it-IT"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44" name="Picture 4" descr="ANDZOO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762" y="2132856"/>
            <a:ext cx="4682372"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Text Box 3"/>
          <p:cNvSpPr txBox="1">
            <a:spLocks noChangeArrowheads="1"/>
          </p:cNvSpPr>
          <p:nvPr/>
        </p:nvSpPr>
        <p:spPr bwMode="auto">
          <a:xfrm>
            <a:off x="438453" y="953295"/>
            <a:ext cx="84788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400" b="1" dirty="0">
                <a:solidFill>
                  <a:srgbClr val="FF0000"/>
                </a:solidFill>
              </a:rPr>
              <a:t>ANDANATURA: </a:t>
            </a:r>
            <a:r>
              <a:rPr lang="fr-FR" altLang="it-IT" sz="2400" b="1" dirty="0" err="1">
                <a:solidFill>
                  <a:srgbClr val="FF0000"/>
                </a:solidFill>
              </a:rPr>
              <a:t>operazione</a:t>
            </a:r>
            <a:r>
              <a:rPr lang="fr-FR" altLang="it-IT" sz="2400" b="1" dirty="0">
                <a:solidFill>
                  <a:srgbClr val="FF0000"/>
                </a:solidFill>
              </a:rPr>
              <a:t> da </a:t>
            </a:r>
            <a:r>
              <a:rPr lang="fr-FR" altLang="it-IT" sz="2400" b="1" dirty="0" err="1">
                <a:solidFill>
                  <a:srgbClr val="FF0000"/>
                </a:solidFill>
              </a:rPr>
              <a:t>fare</a:t>
            </a:r>
            <a:r>
              <a:rPr lang="fr-FR" altLang="it-IT" sz="2400" b="1" dirty="0">
                <a:solidFill>
                  <a:srgbClr val="FF0000"/>
                </a:solidFill>
              </a:rPr>
              <a:t> con </a:t>
            </a:r>
            <a:r>
              <a:rPr lang="fr-FR" altLang="it-IT" sz="2400" b="1" dirty="0" err="1">
                <a:solidFill>
                  <a:srgbClr val="FF0000"/>
                </a:solidFill>
              </a:rPr>
              <a:t>delicatezza</a:t>
            </a:r>
            <a:r>
              <a:rPr lang="fr-FR" altLang="it-IT" sz="2400" b="1" dirty="0">
                <a:solidFill>
                  <a:srgbClr val="FF0000"/>
                </a:solidFill>
              </a:rPr>
              <a:t> per </a:t>
            </a:r>
            <a:r>
              <a:rPr lang="fr-FR" altLang="it-IT" sz="2400" b="1" dirty="0" err="1">
                <a:solidFill>
                  <a:srgbClr val="FF0000"/>
                </a:solidFill>
              </a:rPr>
              <a:t>preservare</a:t>
            </a:r>
            <a:r>
              <a:rPr lang="fr-FR" altLang="it-IT" sz="2400" b="1" dirty="0">
                <a:solidFill>
                  <a:srgbClr val="FF0000"/>
                </a:solidFill>
              </a:rPr>
              <a:t> la </a:t>
            </a:r>
            <a:r>
              <a:rPr lang="fr-FR" altLang="it-IT" sz="2400" b="1" dirty="0" err="1">
                <a:solidFill>
                  <a:srgbClr val="FF0000"/>
                </a:solidFill>
              </a:rPr>
              <a:t>qualità</a:t>
            </a:r>
            <a:r>
              <a:rPr lang="fr-FR" altLang="it-IT" sz="2400" b="1" dirty="0">
                <a:solidFill>
                  <a:srgbClr val="FF0000"/>
                </a:solidFill>
              </a:rPr>
              <a:t> </a:t>
            </a:r>
            <a:r>
              <a:rPr lang="fr-FR" altLang="it-IT" sz="2400" b="1" dirty="0" err="1">
                <a:solidFill>
                  <a:srgbClr val="FF0000"/>
                </a:solidFill>
              </a:rPr>
              <a:t>del</a:t>
            </a:r>
            <a:r>
              <a:rPr lang="fr-FR" altLang="it-IT" sz="2400" b="1" dirty="0">
                <a:solidFill>
                  <a:srgbClr val="FF0000"/>
                </a:solidFill>
              </a:rPr>
              <a:t> </a:t>
            </a:r>
            <a:r>
              <a:rPr lang="fr-FR" altLang="it-IT" sz="2400" b="1" dirty="0" err="1">
                <a:solidFill>
                  <a:srgbClr val="FF0000"/>
                </a:solidFill>
              </a:rPr>
              <a:t>foraggio</a:t>
            </a:r>
            <a:endParaRPr lang="fr-FR" altLang="it-IT" sz="2400" b="1" dirty="0">
              <a:solidFill>
                <a:srgbClr val="FF0000"/>
              </a:solidFill>
            </a:endParaRPr>
          </a:p>
        </p:txBody>
      </p:sp>
      <p:sp>
        <p:nvSpPr>
          <p:cNvPr id="163848" name="Titolo 1"/>
          <p:cNvSpPr>
            <a:spLocks noGrp="1"/>
          </p:cNvSpPr>
          <p:nvPr>
            <p:ph type="title"/>
          </p:nvPr>
        </p:nvSpPr>
        <p:spPr/>
        <p:txBody>
          <a:bodyPr/>
          <a:lstStyle/>
          <a:p>
            <a:r>
              <a:rPr lang="it-IT" altLang="it-IT" smtClean="0"/>
              <a:t>Modalità di raccolta - ANDANATURA</a:t>
            </a:r>
          </a:p>
        </p:txBody>
      </p:sp>
      <p:sp>
        <p:nvSpPr>
          <p:cNvPr id="3" name="Segnaposto data 2"/>
          <p:cNvSpPr>
            <a:spLocks noGrp="1"/>
          </p:cNvSpPr>
          <p:nvPr>
            <p:ph type="dt" sz="quarter" idx="4294967295"/>
          </p:nvPr>
        </p:nvSpPr>
        <p:spPr/>
        <p:txBody>
          <a:bodyPr/>
          <a:lstStyle/>
          <a:p>
            <a:pPr>
              <a:defRPr/>
            </a:pPr>
            <a:fld id="{C66D1D82-D221-49DF-9F34-2BA630C3471C}" type="datetime1">
              <a:rPr lang="it-IT" smtClean="0"/>
              <a:t>29/04/14</a:t>
            </a:fld>
            <a:endParaRPr lang="fr-FR" dirty="0"/>
          </a:p>
        </p:txBody>
      </p:sp>
      <p:sp>
        <p:nvSpPr>
          <p:cNvPr id="4" name="Segnaposto piè di pagina 3"/>
          <p:cNvSpPr>
            <a:spLocks noGrp="1"/>
          </p:cNvSpPr>
          <p:nvPr>
            <p:ph type="ftr" sz="quarter" idx="4294967295"/>
          </p:nvPr>
        </p:nvSpPr>
        <p:spPr/>
        <p:txBody>
          <a:bodyPr/>
          <a:lstStyle/>
          <a:p>
            <a:pPr>
              <a:defRPr/>
            </a:pPr>
            <a:r>
              <a:rPr lang="fr-FR"/>
              <a:t>Mkt Kuhn </a:t>
            </a:r>
          </a:p>
        </p:txBody>
      </p:sp>
      <p:pic>
        <p:nvPicPr>
          <p:cNvPr id="15" name="Immagine 12" descr="mktsl_andains_photos (2).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67666" y="1884760"/>
            <a:ext cx="334962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69125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body" idx="1"/>
          </p:nvPr>
        </p:nvSpPr>
        <p:spPr>
          <a:xfrm>
            <a:off x="641350" y="2516188"/>
            <a:ext cx="8202613" cy="2209799"/>
          </a:xfrm>
        </p:spPr>
        <p:txBody>
          <a:bodyPr/>
          <a:lstStyle/>
          <a:p>
            <a:pPr eaLnBrk="1" hangingPunct="1">
              <a:lnSpc>
                <a:spcPct val="90000"/>
              </a:lnSpc>
              <a:buClr>
                <a:srgbClr val="FF0000"/>
              </a:buClr>
              <a:buFontTx/>
              <a:buChar char="•"/>
            </a:pPr>
            <a:r>
              <a:rPr lang="fr-FR" altLang="it-IT" dirty="0" err="1" smtClean="0"/>
              <a:t>Alcuni</a:t>
            </a:r>
            <a:r>
              <a:rPr lang="fr-FR" altLang="it-IT" dirty="0" smtClean="0"/>
              <a:t> concetti di base:</a:t>
            </a:r>
          </a:p>
          <a:p>
            <a:pPr eaLnBrk="1" hangingPunct="1">
              <a:lnSpc>
                <a:spcPct val="90000"/>
              </a:lnSpc>
              <a:buClr>
                <a:srgbClr val="FF0000"/>
              </a:buClr>
              <a:buFont typeface="Wingdings" panose="05000000000000000000" pitchFamily="2" charset="2"/>
              <a:buChar char="ü"/>
            </a:pPr>
            <a:r>
              <a:rPr lang="fr-FR" altLang="it-IT" dirty="0" err="1" smtClean="0"/>
              <a:t>Adattamento</a:t>
            </a:r>
            <a:r>
              <a:rPr lang="fr-FR" altLang="it-IT" dirty="0" smtClean="0"/>
              <a:t> al </a:t>
            </a:r>
            <a:r>
              <a:rPr lang="fr-FR" altLang="it-IT" dirty="0" err="1" smtClean="0"/>
              <a:t>terreno</a:t>
            </a:r>
            <a:r>
              <a:rPr lang="fr-FR" altLang="it-IT" dirty="0" smtClean="0"/>
              <a:t> </a:t>
            </a:r>
            <a:r>
              <a:rPr lang="fr-FR" altLang="it-IT" dirty="0" err="1" smtClean="0"/>
              <a:t>dell’andanatore</a:t>
            </a:r>
            <a:r>
              <a:rPr lang="fr-FR" altLang="it-IT" dirty="0" smtClean="0"/>
              <a:t> (</a:t>
            </a:r>
            <a:r>
              <a:rPr lang="fr-FR" altLang="it-IT" dirty="0" err="1" smtClean="0"/>
              <a:t>sistema</a:t>
            </a:r>
            <a:r>
              <a:rPr lang="fr-FR" altLang="it-IT" dirty="0" smtClean="0"/>
              <a:t> </a:t>
            </a:r>
            <a:r>
              <a:rPr lang="fr-FR" altLang="it-IT" dirty="0" err="1" smtClean="0"/>
              <a:t>assale</a:t>
            </a:r>
            <a:r>
              <a:rPr lang="fr-FR" altLang="it-IT" dirty="0" smtClean="0"/>
              <a:t> tandem o </a:t>
            </a:r>
            <a:r>
              <a:rPr lang="fr-FR" altLang="it-IT" dirty="0" err="1" smtClean="0"/>
              <a:t>rotori</a:t>
            </a:r>
            <a:r>
              <a:rPr lang="fr-FR" altLang="it-IT" dirty="0" smtClean="0"/>
              <a:t> con </a:t>
            </a:r>
            <a:r>
              <a:rPr lang="fr-FR" altLang="it-IT" dirty="0" err="1" smtClean="0"/>
              <a:t>ammortizzatore</a:t>
            </a:r>
            <a:r>
              <a:rPr lang="fr-FR" altLang="it-IT" dirty="0" smtClean="0"/>
              <a:t> 3D)</a:t>
            </a:r>
          </a:p>
          <a:p>
            <a:pPr eaLnBrk="1" hangingPunct="1">
              <a:lnSpc>
                <a:spcPct val="90000"/>
              </a:lnSpc>
              <a:buClr>
                <a:srgbClr val="FF0000"/>
              </a:buClr>
              <a:buFont typeface="Wingdings" panose="05000000000000000000" pitchFamily="2" charset="2"/>
              <a:buChar char="ü"/>
            </a:pPr>
            <a:r>
              <a:rPr lang="fr-FR" altLang="it-IT" dirty="0" err="1" smtClean="0"/>
              <a:t>Evitare</a:t>
            </a:r>
            <a:r>
              <a:rPr lang="fr-FR" altLang="it-IT" dirty="0" smtClean="0"/>
              <a:t> di </a:t>
            </a:r>
            <a:r>
              <a:rPr lang="fr-FR" altLang="it-IT" dirty="0" err="1" smtClean="0"/>
              <a:t>toccare</a:t>
            </a:r>
            <a:r>
              <a:rPr lang="fr-FR" altLang="it-IT" dirty="0" smtClean="0"/>
              <a:t> il </a:t>
            </a:r>
            <a:r>
              <a:rPr lang="fr-FR" altLang="it-IT" dirty="0" err="1" smtClean="0"/>
              <a:t>suolo</a:t>
            </a:r>
            <a:r>
              <a:rPr lang="fr-FR" altLang="it-IT" dirty="0" smtClean="0"/>
              <a:t>,</a:t>
            </a:r>
          </a:p>
          <a:p>
            <a:pPr eaLnBrk="1" hangingPunct="1">
              <a:lnSpc>
                <a:spcPct val="90000"/>
              </a:lnSpc>
              <a:buClr>
                <a:srgbClr val="FF0000"/>
              </a:buClr>
              <a:buFont typeface="Wingdings" panose="05000000000000000000" pitchFamily="2" charset="2"/>
              <a:buChar char="ü"/>
            </a:pPr>
            <a:r>
              <a:rPr lang="fr-FR" altLang="it-IT" dirty="0" err="1" smtClean="0"/>
              <a:t>Preservare</a:t>
            </a:r>
            <a:r>
              <a:rPr lang="fr-FR" altLang="it-IT" dirty="0" smtClean="0"/>
              <a:t> le </a:t>
            </a:r>
            <a:r>
              <a:rPr lang="fr-FR" altLang="it-IT" dirty="0" err="1" smtClean="0"/>
              <a:t>foglie</a:t>
            </a:r>
            <a:r>
              <a:rPr lang="fr-FR" altLang="it-IT" dirty="0" smtClean="0"/>
              <a:t> </a:t>
            </a:r>
            <a:r>
              <a:rPr lang="fr-FR" altLang="it-IT" dirty="0" err="1" smtClean="0"/>
              <a:t>del</a:t>
            </a:r>
            <a:r>
              <a:rPr lang="fr-FR" altLang="it-IT" dirty="0" smtClean="0"/>
              <a:t> </a:t>
            </a:r>
            <a:r>
              <a:rPr lang="fr-FR" altLang="it-IT" dirty="0" err="1" smtClean="0"/>
              <a:t>prodotto</a:t>
            </a:r>
            <a:endParaRPr lang="fr-FR" altLang="it-IT" dirty="0" smtClean="0"/>
          </a:p>
          <a:p>
            <a:pPr eaLnBrk="1" hangingPunct="1">
              <a:lnSpc>
                <a:spcPct val="90000"/>
              </a:lnSpc>
              <a:buClr>
                <a:srgbClr val="FF0000"/>
              </a:buClr>
              <a:buFont typeface="Wingdings" panose="05000000000000000000" pitchFamily="2" charset="2"/>
              <a:buChar char="ü"/>
            </a:pPr>
            <a:r>
              <a:rPr lang="fr-FR" altLang="it-IT" dirty="0" err="1" smtClean="0"/>
              <a:t>Evitare</a:t>
            </a:r>
            <a:r>
              <a:rPr lang="fr-FR" altLang="it-IT" dirty="0" smtClean="0"/>
              <a:t> l’</a:t>
            </a:r>
            <a:r>
              <a:rPr lang="fr-FR" altLang="it-IT" dirty="0" err="1" smtClean="0"/>
              <a:t>inquinamento</a:t>
            </a:r>
            <a:r>
              <a:rPr lang="fr-FR" altLang="it-IT" dirty="0" smtClean="0"/>
              <a:t> </a:t>
            </a:r>
            <a:r>
              <a:rPr lang="fr-FR" altLang="it-IT" dirty="0" err="1" smtClean="0"/>
              <a:t>del</a:t>
            </a:r>
            <a:r>
              <a:rPr lang="fr-FR" altLang="it-IT" dirty="0" smtClean="0"/>
              <a:t> </a:t>
            </a:r>
            <a:r>
              <a:rPr lang="fr-FR" altLang="it-IT" dirty="0" err="1" smtClean="0"/>
              <a:t>foraggio</a:t>
            </a:r>
            <a:r>
              <a:rPr lang="fr-FR" altLang="it-IT" dirty="0" smtClean="0"/>
              <a:t> </a:t>
            </a:r>
          </a:p>
          <a:p>
            <a:pPr eaLnBrk="1" hangingPunct="1">
              <a:lnSpc>
                <a:spcPct val="90000"/>
              </a:lnSpc>
              <a:buClr>
                <a:srgbClr val="FF0000"/>
              </a:buClr>
              <a:buFont typeface="Wingdings" panose="05000000000000000000" pitchFamily="2" charset="2"/>
              <a:buChar char="ü"/>
            </a:pPr>
            <a:r>
              <a:rPr lang="fr-FR" altLang="it-IT" dirty="0" err="1" smtClean="0"/>
              <a:t>Regolarità</a:t>
            </a:r>
            <a:r>
              <a:rPr lang="fr-FR" altLang="it-IT" dirty="0" smtClean="0"/>
              <a:t> </a:t>
            </a:r>
            <a:r>
              <a:rPr lang="fr-FR" altLang="it-IT" dirty="0" err="1" smtClean="0"/>
              <a:t>nella</a:t>
            </a:r>
            <a:r>
              <a:rPr lang="fr-FR" altLang="it-IT" dirty="0" smtClean="0"/>
              <a:t> </a:t>
            </a:r>
            <a:r>
              <a:rPr lang="fr-FR" altLang="it-IT" dirty="0" err="1" smtClean="0"/>
              <a:t>deposizione</a:t>
            </a:r>
            <a:r>
              <a:rPr lang="fr-FR" altLang="it-IT" dirty="0" smtClean="0"/>
              <a:t> in </a:t>
            </a:r>
            <a:r>
              <a:rPr lang="fr-FR" altLang="it-IT" dirty="0" err="1" smtClean="0"/>
              <a:t>andana</a:t>
            </a:r>
            <a:endParaRPr lang="fr-FR" altLang="it-IT" dirty="0" smtClean="0"/>
          </a:p>
        </p:txBody>
      </p:sp>
      <p:sp>
        <p:nvSpPr>
          <p:cNvPr id="163843" name="Text Box 3"/>
          <p:cNvSpPr txBox="1">
            <a:spLocks noChangeArrowheads="1"/>
          </p:cNvSpPr>
          <p:nvPr/>
        </p:nvSpPr>
        <p:spPr bwMode="auto">
          <a:xfrm>
            <a:off x="590550" y="5010150"/>
            <a:ext cx="38100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Clr>
                <a:srgbClr val="FF0000"/>
              </a:buClr>
              <a:buFont typeface="Wingdings" panose="05000000000000000000" pitchFamily="2" charset="2"/>
              <a:buChar char="§"/>
            </a:pPr>
            <a:r>
              <a:rPr lang="fr-FR" altLang="it-IT" sz="2000" i="1"/>
              <a:t> assale tandem,</a:t>
            </a:r>
          </a:p>
          <a:p>
            <a:pPr algn="ctr" eaLnBrk="1" hangingPunct="1">
              <a:spcBef>
                <a:spcPct val="50000"/>
              </a:spcBef>
              <a:buClr>
                <a:srgbClr val="FF0000"/>
              </a:buClr>
              <a:buFont typeface="Wingdings" panose="05000000000000000000" pitchFamily="2" charset="2"/>
              <a:buChar char="§"/>
            </a:pPr>
            <a:r>
              <a:rPr lang="fr-FR" altLang="it-IT" sz="2000" i="1"/>
              <a:t> bracci a doppia curvatura e ad orientamento tangenziale</a:t>
            </a:r>
          </a:p>
        </p:txBody>
      </p:sp>
      <p:pic>
        <p:nvPicPr>
          <p:cNvPr id="163844" name="Picture 4" descr="ANDZOOM"/>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64200" y="3860800"/>
            <a:ext cx="3284538"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45" name="Group 8"/>
          <p:cNvGrpSpPr>
            <a:grpSpLocks/>
          </p:cNvGrpSpPr>
          <p:nvPr/>
        </p:nvGrpSpPr>
        <p:grpSpPr bwMode="auto">
          <a:xfrm>
            <a:off x="0" y="2782888"/>
            <a:ext cx="590550" cy="503237"/>
            <a:chOff x="2880" y="2880"/>
            <a:chExt cx="526" cy="462"/>
          </a:xfrm>
        </p:grpSpPr>
        <p:sp>
          <p:nvSpPr>
            <p:cNvPr id="163851" name="Freeform 9"/>
            <p:cNvSpPr>
              <a:spLocks/>
            </p:cNvSpPr>
            <p:nvPr/>
          </p:nvSpPr>
          <p:spPr bwMode="auto">
            <a:xfrm>
              <a:off x="3120" y="2976"/>
              <a:ext cx="48" cy="253"/>
            </a:xfrm>
            <a:custGeom>
              <a:avLst/>
              <a:gdLst>
                <a:gd name="T0" fmla="*/ 0 w 126"/>
                <a:gd name="T1" fmla="*/ 0 h 109"/>
                <a:gd name="T2" fmla="*/ 0 w 126"/>
                <a:gd name="T3" fmla="*/ 2147483646 h 109"/>
                <a:gd name="T4" fmla="*/ 0 w 126"/>
                <a:gd name="T5" fmla="*/ 2147483646 h 109"/>
                <a:gd name="T6" fmla="*/ 0 w 126"/>
                <a:gd name="T7" fmla="*/ 2147483646 h 109"/>
                <a:gd name="T8" fmla="*/ 0 w 126"/>
                <a:gd name="T9" fmla="*/ 2147483646 h 109"/>
                <a:gd name="T10" fmla="*/ 0 w 126"/>
                <a:gd name="T11" fmla="*/ 2147483646 h 109"/>
                <a:gd name="T12" fmla="*/ 0 w 126"/>
                <a:gd name="T13" fmla="*/ 2147483646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852" name="Freeform 10"/>
            <p:cNvSpPr>
              <a:spLocks/>
            </p:cNvSpPr>
            <p:nvPr/>
          </p:nvSpPr>
          <p:spPr bwMode="auto">
            <a:xfrm>
              <a:off x="2880" y="2880"/>
              <a:ext cx="526" cy="462"/>
            </a:xfrm>
            <a:custGeom>
              <a:avLst/>
              <a:gdLst>
                <a:gd name="T0" fmla="*/ 1 w 1028"/>
                <a:gd name="T1" fmla="*/ 0 h 1022"/>
                <a:gd name="T2" fmla="*/ 1 w 1028"/>
                <a:gd name="T3" fmla="*/ 0 h 1022"/>
                <a:gd name="T4" fmla="*/ 1 w 1028"/>
                <a:gd name="T5" fmla="*/ 0 h 1022"/>
                <a:gd name="T6" fmla="*/ 1 w 1028"/>
                <a:gd name="T7" fmla="*/ 0 h 1022"/>
                <a:gd name="T8" fmla="*/ 1 w 1028"/>
                <a:gd name="T9" fmla="*/ 0 h 1022"/>
                <a:gd name="T10" fmla="*/ 1 w 1028"/>
                <a:gd name="T11" fmla="*/ 0 h 1022"/>
                <a:gd name="T12" fmla="*/ 1 w 1028"/>
                <a:gd name="T13" fmla="*/ 0 h 1022"/>
                <a:gd name="T14" fmla="*/ 1 w 1028"/>
                <a:gd name="T15" fmla="*/ 0 h 1022"/>
                <a:gd name="T16" fmla="*/ 1 w 1028"/>
                <a:gd name="T17" fmla="*/ 0 h 1022"/>
                <a:gd name="T18" fmla="*/ 1 w 1028"/>
                <a:gd name="T19" fmla="*/ 0 h 1022"/>
                <a:gd name="T20" fmla="*/ 1 w 1028"/>
                <a:gd name="T21" fmla="*/ 0 h 1022"/>
                <a:gd name="T22" fmla="*/ 1 w 1028"/>
                <a:gd name="T23" fmla="*/ 0 h 1022"/>
                <a:gd name="T24" fmla="*/ 1 w 1028"/>
                <a:gd name="T25" fmla="*/ 0 h 1022"/>
                <a:gd name="T26" fmla="*/ 1 w 1028"/>
                <a:gd name="T27" fmla="*/ 0 h 1022"/>
                <a:gd name="T28" fmla="*/ 1 w 1028"/>
                <a:gd name="T29" fmla="*/ 0 h 1022"/>
                <a:gd name="T30" fmla="*/ 1 w 1028"/>
                <a:gd name="T31" fmla="*/ 0 h 1022"/>
                <a:gd name="T32" fmla="*/ 1 w 1028"/>
                <a:gd name="T33" fmla="*/ 0 h 1022"/>
                <a:gd name="T34" fmla="*/ 1 w 1028"/>
                <a:gd name="T35" fmla="*/ 0 h 1022"/>
                <a:gd name="T36" fmla="*/ 1 w 1028"/>
                <a:gd name="T37" fmla="*/ 0 h 1022"/>
                <a:gd name="T38" fmla="*/ 1 w 1028"/>
                <a:gd name="T39" fmla="*/ 0 h 1022"/>
                <a:gd name="T40" fmla="*/ 1 w 1028"/>
                <a:gd name="T41" fmla="*/ 0 h 1022"/>
                <a:gd name="T42" fmla="*/ 1 w 1028"/>
                <a:gd name="T43" fmla="*/ 0 h 1022"/>
                <a:gd name="T44" fmla="*/ 1 w 1028"/>
                <a:gd name="T45" fmla="*/ 0 h 1022"/>
                <a:gd name="T46" fmla="*/ 1 w 1028"/>
                <a:gd name="T47" fmla="*/ 0 h 1022"/>
                <a:gd name="T48" fmla="*/ 1 w 1028"/>
                <a:gd name="T49" fmla="*/ 0 h 1022"/>
                <a:gd name="T50" fmla="*/ 1 w 1028"/>
                <a:gd name="T51" fmla="*/ 0 h 1022"/>
                <a:gd name="T52" fmla="*/ 1 w 1028"/>
                <a:gd name="T53" fmla="*/ 0 h 1022"/>
                <a:gd name="T54" fmla="*/ 1 w 1028"/>
                <a:gd name="T55" fmla="*/ 0 h 1022"/>
                <a:gd name="T56" fmla="*/ 1 w 1028"/>
                <a:gd name="T57" fmla="*/ 0 h 1022"/>
                <a:gd name="T58" fmla="*/ 1 w 1028"/>
                <a:gd name="T59" fmla="*/ 0 h 1022"/>
                <a:gd name="T60" fmla="*/ 1 w 1028"/>
                <a:gd name="T61" fmla="*/ 0 h 1022"/>
                <a:gd name="T62" fmla="*/ 0 w 1028"/>
                <a:gd name="T63" fmla="*/ 0 h 1022"/>
                <a:gd name="T64" fmla="*/ 1 w 1028"/>
                <a:gd name="T65" fmla="*/ 0 h 1022"/>
                <a:gd name="T66" fmla="*/ 1 w 1028"/>
                <a:gd name="T67" fmla="*/ 0 h 1022"/>
                <a:gd name="T68" fmla="*/ 1 w 1028"/>
                <a:gd name="T69" fmla="*/ 0 h 1022"/>
                <a:gd name="T70" fmla="*/ 1 w 1028"/>
                <a:gd name="T71" fmla="*/ 0 h 1022"/>
                <a:gd name="T72" fmla="*/ 1 w 1028"/>
                <a:gd name="T73" fmla="*/ 0 h 1022"/>
                <a:gd name="T74" fmla="*/ 1 w 1028"/>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8"/>
                <a:gd name="T115" fmla="*/ 0 h 1022"/>
                <a:gd name="T116" fmla="*/ 1028 w 1028"/>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8" h="1022">
                  <a:moveTo>
                    <a:pt x="556" y="74"/>
                  </a:moveTo>
                  <a:lnTo>
                    <a:pt x="437" y="74"/>
                  </a:lnTo>
                  <a:lnTo>
                    <a:pt x="263" y="143"/>
                  </a:lnTo>
                  <a:lnTo>
                    <a:pt x="155" y="263"/>
                  </a:lnTo>
                  <a:lnTo>
                    <a:pt x="102" y="416"/>
                  </a:lnTo>
                  <a:lnTo>
                    <a:pt x="70" y="541"/>
                  </a:lnTo>
                  <a:lnTo>
                    <a:pt x="141" y="736"/>
                  </a:lnTo>
                  <a:lnTo>
                    <a:pt x="224" y="805"/>
                  </a:lnTo>
                  <a:lnTo>
                    <a:pt x="280" y="879"/>
                  </a:lnTo>
                  <a:lnTo>
                    <a:pt x="409" y="921"/>
                  </a:lnTo>
                  <a:lnTo>
                    <a:pt x="532" y="949"/>
                  </a:lnTo>
                  <a:lnTo>
                    <a:pt x="768" y="869"/>
                  </a:lnTo>
                  <a:lnTo>
                    <a:pt x="907" y="729"/>
                  </a:lnTo>
                  <a:lnTo>
                    <a:pt x="960" y="538"/>
                  </a:lnTo>
                  <a:lnTo>
                    <a:pt x="960" y="378"/>
                  </a:lnTo>
                  <a:lnTo>
                    <a:pt x="894" y="270"/>
                  </a:lnTo>
                  <a:lnTo>
                    <a:pt x="800" y="151"/>
                  </a:lnTo>
                  <a:lnTo>
                    <a:pt x="556" y="74"/>
                  </a:lnTo>
                  <a:lnTo>
                    <a:pt x="544" y="0"/>
                  </a:lnTo>
                  <a:lnTo>
                    <a:pt x="655" y="18"/>
                  </a:lnTo>
                  <a:lnTo>
                    <a:pt x="804" y="60"/>
                  </a:lnTo>
                  <a:lnTo>
                    <a:pt x="880" y="149"/>
                  </a:lnTo>
                  <a:lnTo>
                    <a:pt x="978" y="248"/>
                  </a:lnTo>
                  <a:lnTo>
                    <a:pt x="1028" y="464"/>
                  </a:lnTo>
                  <a:lnTo>
                    <a:pt x="1019" y="621"/>
                  </a:lnTo>
                  <a:lnTo>
                    <a:pt x="954" y="760"/>
                  </a:lnTo>
                  <a:lnTo>
                    <a:pt x="859" y="882"/>
                  </a:lnTo>
                  <a:lnTo>
                    <a:pt x="653" y="991"/>
                  </a:lnTo>
                  <a:lnTo>
                    <a:pt x="489" y="1022"/>
                  </a:lnTo>
                  <a:lnTo>
                    <a:pt x="311" y="979"/>
                  </a:lnTo>
                  <a:lnTo>
                    <a:pt x="119" y="817"/>
                  </a:lnTo>
                  <a:lnTo>
                    <a:pt x="0" y="545"/>
                  </a:lnTo>
                  <a:lnTo>
                    <a:pt x="46" y="375"/>
                  </a:lnTo>
                  <a:lnTo>
                    <a:pt x="77" y="220"/>
                  </a:lnTo>
                  <a:lnTo>
                    <a:pt x="198" y="112"/>
                  </a:lnTo>
                  <a:lnTo>
                    <a:pt x="333" y="35"/>
                  </a:lnTo>
                  <a:lnTo>
                    <a:pt x="544" y="0"/>
                  </a:lnTo>
                  <a:lnTo>
                    <a:pt x="556" y="7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3853" name="Freeform 11"/>
            <p:cNvSpPr>
              <a:spLocks/>
            </p:cNvSpPr>
            <p:nvPr/>
          </p:nvSpPr>
          <p:spPr bwMode="auto">
            <a:xfrm rot="5158951">
              <a:off x="3127" y="2969"/>
              <a:ext cx="48" cy="253"/>
            </a:xfrm>
            <a:custGeom>
              <a:avLst/>
              <a:gdLst>
                <a:gd name="T0" fmla="*/ 0 w 126"/>
                <a:gd name="T1" fmla="*/ 0 h 109"/>
                <a:gd name="T2" fmla="*/ 0 w 126"/>
                <a:gd name="T3" fmla="*/ 2147483646 h 109"/>
                <a:gd name="T4" fmla="*/ 0 w 126"/>
                <a:gd name="T5" fmla="*/ 2147483646 h 109"/>
                <a:gd name="T6" fmla="*/ 0 w 126"/>
                <a:gd name="T7" fmla="*/ 2147483646 h 109"/>
                <a:gd name="T8" fmla="*/ 0 w 126"/>
                <a:gd name="T9" fmla="*/ 2147483646 h 109"/>
                <a:gd name="T10" fmla="*/ 0 w 126"/>
                <a:gd name="T11" fmla="*/ 2147483646 h 109"/>
                <a:gd name="T12" fmla="*/ 0 w 126"/>
                <a:gd name="T13" fmla="*/ 2147483646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63846" name="Text Box 3"/>
          <p:cNvSpPr txBox="1">
            <a:spLocks noChangeArrowheads="1"/>
          </p:cNvSpPr>
          <p:nvPr/>
        </p:nvSpPr>
        <p:spPr bwMode="auto">
          <a:xfrm>
            <a:off x="438453" y="953295"/>
            <a:ext cx="84788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400" b="1" dirty="0">
                <a:solidFill>
                  <a:srgbClr val="FF0000"/>
                </a:solidFill>
              </a:rPr>
              <a:t>ANDANATURA: </a:t>
            </a:r>
            <a:r>
              <a:rPr lang="fr-FR" altLang="it-IT" sz="2400" b="1" dirty="0" err="1">
                <a:solidFill>
                  <a:srgbClr val="FF0000"/>
                </a:solidFill>
              </a:rPr>
              <a:t>operazione</a:t>
            </a:r>
            <a:r>
              <a:rPr lang="fr-FR" altLang="it-IT" sz="2400" b="1" dirty="0">
                <a:solidFill>
                  <a:srgbClr val="FF0000"/>
                </a:solidFill>
              </a:rPr>
              <a:t> da </a:t>
            </a:r>
            <a:r>
              <a:rPr lang="fr-FR" altLang="it-IT" sz="2400" b="1" dirty="0" err="1">
                <a:solidFill>
                  <a:srgbClr val="FF0000"/>
                </a:solidFill>
              </a:rPr>
              <a:t>fare</a:t>
            </a:r>
            <a:r>
              <a:rPr lang="fr-FR" altLang="it-IT" sz="2400" b="1" dirty="0">
                <a:solidFill>
                  <a:srgbClr val="FF0000"/>
                </a:solidFill>
              </a:rPr>
              <a:t> con </a:t>
            </a:r>
            <a:r>
              <a:rPr lang="fr-FR" altLang="it-IT" sz="2400" b="1" dirty="0" err="1">
                <a:solidFill>
                  <a:srgbClr val="FF0000"/>
                </a:solidFill>
              </a:rPr>
              <a:t>delicatezza</a:t>
            </a:r>
            <a:r>
              <a:rPr lang="fr-FR" altLang="it-IT" sz="2400" b="1" dirty="0">
                <a:solidFill>
                  <a:srgbClr val="FF0000"/>
                </a:solidFill>
              </a:rPr>
              <a:t> per </a:t>
            </a:r>
            <a:r>
              <a:rPr lang="fr-FR" altLang="it-IT" sz="2400" b="1" dirty="0" err="1">
                <a:solidFill>
                  <a:srgbClr val="FF0000"/>
                </a:solidFill>
              </a:rPr>
              <a:t>preservare</a:t>
            </a:r>
            <a:r>
              <a:rPr lang="fr-FR" altLang="it-IT" sz="2400" b="1" dirty="0">
                <a:solidFill>
                  <a:srgbClr val="FF0000"/>
                </a:solidFill>
              </a:rPr>
              <a:t> la </a:t>
            </a:r>
            <a:r>
              <a:rPr lang="fr-FR" altLang="it-IT" sz="2400" b="1" dirty="0" err="1">
                <a:solidFill>
                  <a:srgbClr val="FF0000"/>
                </a:solidFill>
              </a:rPr>
              <a:t>qualità</a:t>
            </a:r>
            <a:r>
              <a:rPr lang="fr-FR" altLang="it-IT" sz="2400" b="1" dirty="0">
                <a:solidFill>
                  <a:srgbClr val="FF0000"/>
                </a:solidFill>
              </a:rPr>
              <a:t> </a:t>
            </a:r>
            <a:r>
              <a:rPr lang="fr-FR" altLang="it-IT" sz="2400" b="1" dirty="0" err="1">
                <a:solidFill>
                  <a:srgbClr val="FF0000"/>
                </a:solidFill>
              </a:rPr>
              <a:t>del</a:t>
            </a:r>
            <a:r>
              <a:rPr lang="fr-FR" altLang="it-IT" sz="2400" b="1" dirty="0">
                <a:solidFill>
                  <a:srgbClr val="FF0000"/>
                </a:solidFill>
              </a:rPr>
              <a:t> </a:t>
            </a:r>
            <a:r>
              <a:rPr lang="fr-FR" altLang="it-IT" sz="2400" b="1" dirty="0" err="1">
                <a:solidFill>
                  <a:srgbClr val="FF0000"/>
                </a:solidFill>
              </a:rPr>
              <a:t>foraggio</a:t>
            </a:r>
            <a:endParaRPr lang="fr-FR" altLang="it-IT" sz="2400" b="1" dirty="0">
              <a:solidFill>
                <a:srgbClr val="FF0000"/>
              </a:solidFill>
            </a:endParaRPr>
          </a:p>
        </p:txBody>
      </p:sp>
      <p:sp>
        <p:nvSpPr>
          <p:cNvPr id="163847" name="CasellaDiTesto 6"/>
          <p:cNvSpPr txBox="1">
            <a:spLocks noChangeArrowheads="1"/>
          </p:cNvSpPr>
          <p:nvPr/>
        </p:nvSpPr>
        <p:spPr bwMode="auto">
          <a:xfrm>
            <a:off x="297379" y="1839707"/>
            <a:ext cx="8626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1600" dirty="0"/>
              <a:t>Nella raccolta del fieno, con l’80% di materia secca, il rischio di rompere il prodotto è molto elevato. L’</a:t>
            </a:r>
            <a:r>
              <a:rPr lang="it-IT" altLang="it-IT" sz="1600" dirty="0" err="1"/>
              <a:t>andanatura</a:t>
            </a:r>
            <a:r>
              <a:rPr lang="it-IT" altLang="it-IT" sz="1600" dirty="0"/>
              <a:t> deve preservare le foglie ed evitare l’introduzione di terra nell’andana.</a:t>
            </a:r>
          </a:p>
        </p:txBody>
      </p:sp>
      <p:sp>
        <p:nvSpPr>
          <p:cNvPr id="163848" name="Titolo 1"/>
          <p:cNvSpPr>
            <a:spLocks noGrp="1"/>
          </p:cNvSpPr>
          <p:nvPr>
            <p:ph type="title"/>
          </p:nvPr>
        </p:nvSpPr>
        <p:spPr/>
        <p:txBody>
          <a:bodyPr/>
          <a:lstStyle/>
          <a:p>
            <a:r>
              <a:rPr lang="it-IT" altLang="it-IT" smtClean="0"/>
              <a:t>Modalità di raccolta - ANDANATURA</a:t>
            </a:r>
          </a:p>
        </p:txBody>
      </p:sp>
      <p:sp>
        <p:nvSpPr>
          <p:cNvPr id="3" name="Segnaposto data 2"/>
          <p:cNvSpPr>
            <a:spLocks noGrp="1"/>
          </p:cNvSpPr>
          <p:nvPr>
            <p:ph type="dt" sz="quarter" idx="4294967295"/>
          </p:nvPr>
        </p:nvSpPr>
        <p:spPr/>
        <p:txBody>
          <a:bodyPr/>
          <a:lstStyle/>
          <a:p>
            <a:pPr>
              <a:defRPr/>
            </a:pPr>
            <a:fld id="{C66D1D82-D221-49DF-9F34-2BA630C3471C}" type="datetime1">
              <a:rPr lang="it-IT" smtClean="0"/>
              <a:t>29/04/14</a:t>
            </a:fld>
            <a:endParaRPr lang="fr-FR" dirty="0"/>
          </a:p>
        </p:txBody>
      </p:sp>
      <p:sp>
        <p:nvSpPr>
          <p:cNvPr id="4" name="Segnaposto piè di pagina 3"/>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5"/>
          <p:cNvSpPr>
            <a:spLocks noChangeArrowheads="1"/>
          </p:cNvSpPr>
          <p:nvPr/>
        </p:nvSpPr>
        <p:spPr bwMode="auto">
          <a:xfrm>
            <a:off x="-36513" y="44450"/>
            <a:ext cx="914400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r>
              <a:rPr lang="fr-FR" altLang="it-IT" sz="2400">
                <a:solidFill>
                  <a:srgbClr val="FF0000"/>
                </a:solidFill>
              </a:rPr>
              <a:t>Modalità di raccolta</a:t>
            </a:r>
            <a:br>
              <a:rPr lang="fr-FR" altLang="it-IT" sz="2400">
                <a:solidFill>
                  <a:srgbClr val="FF0000"/>
                </a:solidFill>
              </a:rPr>
            </a:br>
            <a:r>
              <a:rPr lang="fr-FR" altLang="it-IT" sz="2400">
                <a:solidFill>
                  <a:srgbClr val="FF0000"/>
                </a:solidFill>
                <a:sym typeface="Wingdings" panose="05000000000000000000" pitchFamily="2" charset="2"/>
              </a:rPr>
              <a:t> </a:t>
            </a:r>
            <a:r>
              <a:rPr lang="fr-FR" altLang="it-IT" sz="2400">
                <a:solidFill>
                  <a:srgbClr val="FF0000"/>
                </a:solidFill>
              </a:rPr>
              <a:t>ANDANATURA</a:t>
            </a:r>
          </a:p>
        </p:txBody>
      </p:sp>
      <p:grpSp>
        <p:nvGrpSpPr>
          <p:cNvPr id="90115" name="Group 8"/>
          <p:cNvGrpSpPr>
            <a:grpSpLocks/>
          </p:cNvGrpSpPr>
          <p:nvPr/>
        </p:nvGrpSpPr>
        <p:grpSpPr bwMode="auto">
          <a:xfrm>
            <a:off x="163513" y="954088"/>
            <a:ext cx="590550" cy="504825"/>
            <a:chOff x="2880" y="2880"/>
            <a:chExt cx="526" cy="462"/>
          </a:xfrm>
        </p:grpSpPr>
        <p:sp>
          <p:nvSpPr>
            <p:cNvPr id="90118" name="Freeform 9"/>
            <p:cNvSpPr>
              <a:spLocks/>
            </p:cNvSpPr>
            <p:nvPr/>
          </p:nvSpPr>
          <p:spPr bwMode="auto">
            <a:xfrm>
              <a:off x="3120" y="2976"/>
              <a:ext cx="48" cy="253"/>
            </a:xfrm>
            <a:custGeom>
              <a:avLst/>
              <a:gdLst>
                <a:gd name="T0" fmla="*/ 0 w 126"/>
                <a:gd name="T1" fmla="*/ 0 h 109"/>
                <a:gd name="T2" fmla="*/ 0 w 126"/>
                <a:gd name="T3" fmla="*/ 1126233 h 109"/>
                <a:gd name="T4" fmla="*/ 0 w 126"/>
                <a:gd name="T5" fmla="*/ 4129689 h 109"/>
                <a:gd name="T6" fmla="*/ 0 w 126"/>
                <a:gd name="T7" fmla="*/ 6181102 h 109"/>
                <a:gd name="T8" fmla="*/ 0 w 126"/>
                <a:gd name="T9" fmla="*/ 6181102 h 109"/>
                <a:gd name="T10" fmla="*/ 0 w 126"/>
                <a:gd name="T11" fmla="*/ 3740607 h 109"/>
                <a:gd name="T12" fmla="*/ 0 w 126"/>
                <a:gd name="T13" fmla="*/ 780020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90119" name="Freeform 10"/>
            <p:cNvSpPr>
              <a:spLocks/>
            </p:cNvSpPr>
            <p:nvPr/>
          </p:nvSpPr>
          <p:spPr bwMode="auto">
            <a:xfrm>
              <a:off x="2880" y="2880"/>
              <a:ext cx="526" cy="462"/>
            </a:xfrm>
            <a:custGeom>
              <a:avLst/>
              <a:gdLst>
                <a:gd name="T0" fmla="*/ 1 w 1028"/>
                <a:gd name="T1" fmla="*/ 0 h 1022"/>
                <a:gd name="T2" fmla="*/ 1 w 1028"/>
                <a:gd name="T3" fmla="*/ 0 h 1022"/>
                <a:gd name="T4" fmla="*/ 1 w 1028"/>
                <a:gd name="T5" fmla="*/ 0 h 1022"/>
                <a:gd name="T6" fmla="*/ 1 w 1028"/>
                <a:gd name="T7" fmla="*/ 0 h 1022"/>
                <a:gd name="T8" fmla="*/ 1 w 1028"/>
                <a:gd name="T9" fmla="*/ 0 h 1022"/>
                <a:gd name="T10" fmla="*/ 1 w 1028"/>
                <a:gd name="T11" fmla="*/ 0 h 1022"/>
                <a:gd name="T12" fmla="*/ 1 w 1028"/>
                <a:gd name="T13" fmla="*/ 0 h 1022"/>
                <a:gd name="T14" fmla="*/ 1 w 1028"/>
                <a:gd name="T15" fmla="*/ 0 h 1022"/>
                <a:gd name="T16" fmla="*/ 1 w 1028"/>
                <a:gd name="T17" fmla="*/ 0 h 1022"/>
                <a:gd name="T18" fmla="*/ 1 w 1028"/>
                <a:gd name="T19" fmla="*/ 0 h 1022"/>
                <a:gd name="T20" fmla="*/ 1 w 1028"/>
                <a:gd name="T21" fmla="*/ 0 h 1022"/>
                <a:gd name="T22" fmla="*/ 1 w 1028"/>
                <a:gd name="T23" fmla="*/ 0 h 1022"/>
                <a:gd name="T24" fmla="*/ 1 w 1028"/>
                <a:gd name="T25" fmla="*/ 0 h 1022"/>
                <a:gd name="T26" fmla="*/ 1 w 1028"/>
                <a:gd name="T27" fmla="*/ 0 h 1022"/>
                <a:gd name="T28" fmla="*/ 1 w 1028"/>
                <a:gd name="T29" fmla="*/ 0 h 1022"/>
                <a:gd name="T30" fmla="*/ 1 w 1028"/>
                <a:gd name="T31" fmla="*/ 0 h 1022"/>
                <a:gd name="T32" fmla="*/ 1 w 1028"/>
                <a:gd name="T33" fmla="*/ 0 h 1022"/>
                <a:gd name="T34" fmla="*/ 1 w 1028"/>
                <a:gd name="T35" fmla="*/ 0 h 1022"/>
                <a:gd name="T36" fmla="*/ 1 w 1028"/>
                <a:gd name="T37" fmla="*/ 0 h 1022"/>
                <a:gd name="T38" fmla="*/ 1 w 1028"/>
                <a:gd name="T39" fmla="*/ 0 h 1022"/>
                <a:gd name="T40" fmla="*/ 1 w 1028"/>
                <a:gd name="T41" fmla="*/ 0 h 1022"/>
                <a:gd name="T42" fmla="*/ 1 w 1028"/>
                <a:gd name="T43" fmla="*/ 0 h 1022"/>
                <a:gd name="T44" fmla="*/ 1 w 1028"/>
                <a:gd name="T45" fmla="*/ 0 h 1022"/>
                <a:gd name="T46" fmla="*/ 1 w 1028"/>
                <a:gd name="T47" fmla="*/ 0 h 1022"/>
                <a:gd name="T48" fmla="*/ 1 w 1028"/>
                <a:gd name="T49" fmla="*/ 0 h 1022"/>
                <a:gd name="T50" fmla="*/ 1 w 1028"/>
                <a:gd name="T51" fmla="*/ 0 h 1022"/>
                <a:gd name="T52" fmla="*/ 1 w 1028"/>
                <a:gd name="T53" fmla="*/ 0 h 1022"/>
                <a:gd name="T54" fmla="*/ 1 w 1028"/>
                <a:gd name="T55" fmla="*/ 0 h 1022"/>
                <a:gd name="T56" fmla="*/ 1 w 1028"/>
                <a:gd name="T57" fmla="*/ 0 h 1022"/>
                <a:gd name="T58" fmla="*/ 1 w 1028"/>
                <a:gd name="T59" fmla="*/ 0 h 1022"/>
                <a:gd name="T60" fmla="*/ 1 w 1028"/>
                <a:gd name="T61" fmla="*/ 0 h 1022"/>
                <a:gd name="T62" fmla="*/ 0 w 1028"/>
                <a:gd name="T63" fmla="*/ 0 h 1022"/>
                <a:gd name="T64" fmla="*/ 1 w 1028"/>
                <a:gd name="T65" fmla="*/ 0 h 1022"/>
                <a:gd name="T66" fmla="*/ 1 w 1028"/>
                <a:gd name="T67" fmla="*/ 0 h 1022"/>
                <a:gd name="T68" fmla="*/ 1 w 1028"/>
                <a:gd name="T69" fmla="*/ 0 h 1022"/>
                <a:gd name="T70" fmla="*/ 1 w 1028"/>
                <a:gd name="T71" fmla="*/ 0 h 1022"/>
                <a:gd name="T72" fmla="*/ 1 w 1028"/>
                <a:gd name="T73" fmla="*/ 0 h 1022"/>
                <a:gd name="T74" fmla="*/ 1 w 1028"/>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8"/>
                <a:gd name="T115" fmla="*/ 0 h 1022"/>
                <a:gd name="T116" fmla="*/ 1028 w 1028"/>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8" h="1022">
                  <a:moveTo>
                    <a:pt x="556" y="74"/>
                  </a:moveTo>
                  <a:lnTo>
                    <a:pt x="437" y="74"/>
                  </a:lnTo>
                  <a:lnTo>
                    <a:pt x="263" y="143"/>
                  </a:lnTo>
                  <a:lnTo>
                    <a:pt x="155" y="263"/>
                  </a:lnTo>
                  <a:lnTo>
                    <a:pt x="102" y="416"/>
                  </a:lnTo>
                  <a:lnTo>
                    <a:pt x="70" y="541"/>
                  </a:lnTo>
                  <a:lnTo>
                    <a:pt x="141" y="736"/>
                  </a:lnTo>
                  <a:lnTo>
                    <a:pt x="224" y="805"/>
                  </a:lnTo>
                  <a:lnTo>
                    <a:pt x="280" y="879"/>
                  </a:lnTo>
                  <a:lnTo>
                    <a:pt x="409" y="921"/>
                  </a:lnTo>
                  <a:lnTo>
                    <a:pt x="532" y="949"/>
                  </a:lnTo>
                  <a:lnTo>
                    <a:pt x="768" y="869"/>
                  </a:lnTo>
                  <a:lnTo>
                    <a:pt x="907" y="729"/>
                  </a:lnTo>
                  <a:lnTo>
                    <a:pt x="960" y="538"/>
                  </a:lnTo>
                  <a:lnTo>
                    <a:pt x="960" y="378"/>
                  </a:lnTo>
                  <a:lnTo>
                    <a:pt x="894" y="270"/>
                  </a:lnTo>
                  <a:lnTo>
                    <a:pt x="800" y="151"/>
                  </a:lnTo>
                  <a:lnTo>
                    <a:pt x="556" y="74"/>
                  </a:lnTo>
                  <a:lnTo>
                    <a:pt x="544" y="0"/>
                  </a:lnTo>
                  <a:lnTo>
                    <a:pt x="655" y="18"/>
                  </a:lnTo>
                  <a:lnTo>
                    <a:pt x="804" y="60"/>
                  </a:lnTo>
                  <a:lnTo>
                    <a:pt x="880" y="149"/>
                  </a:lnTo>
                  <a:lnTo>
                    <a:pt x="978" y="248"/>
                  </a:lnTo>
                  <a:lnTo>
                    <a:pt x="1028" y="464"/>
                  </a:lnTo>
                  <a:lnTo>
                    <a:pt x="1019" y="621"/>
                  </a:lnTo>
                  <a:lnTo>
                    <a:pt x="954" y="760"/>
                  </a:lnTo>
                  <a:lnTo>
                    <a:pt x="859" y="882"/>
                  </a:lnTo>
                  <a:lnTo>
                    <a:pt x="653" y="991"/>
                  </a:lnTo>
                  <a:lnTo>
                    <a:pt x="489" y="1022"/>
                  </a:lnTo>
                  <a:lnTo>
                    <a:pt x="311" y="979"/>
                  </a:lnTo>
                  <a:lnTo>
                    <a:pt x="119" y="817"/>
                  </a:lnTo>
                  <a:lnTo>
                    <a:pt x="0" y="545"/>
                  </a:lnTo>
                  <a:lnTo>
                    <a:pt x="46" y="375"/>
                  </a:lnTo>
                  <a:lnTo>
                    <a:pt x="77" y="220"/>
                  </a:lnTo>
                  <a:lnTo>
                    <a:pt x="198" y="112"/>
                  </a:lnTo>
                  <a:lnTo>
                    <a:pt x="333" y="35"/>
                  </a:lnTo>
                  <a:lnTo>
                    <a:pt x="544" y="0"/>
                  </a:lnTo>
                  <a:lnTo>
                    <a:pt x="556" y="7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sp>
          <p:nvSpPr>
            <p:cNvPr id="90120" name="Freeform 11"/>
            <p:cNvSpPr>
              <a:spLocks/>
            </p:cNvSpPr>
            <p:nvPr/>
          </p:nvSpPr>
          <p:spPr bwMode="auto">
            <a:xfrm rot="5158951">
              <a:off x="3127" y="2969"/>
              <a:ext cx="48" cy="253"/>
            </a:xfrm>
            <a:custGeom>
              <a:avLst/>
              <a:gdLst>
                <a:gd name="T0" fmla="*/ 0 w 126"/>
                <a:gd name="T1" fmla="*/ 0 h 109"/>
                <a:gd name="T2" fmla="*/ 0 w 126"/>
                <a:gd name="T3" fmla="*/ 1126233 h 109"/>
                <a:gd name="T4" fmla="*/ 0 w 126"/>
                <a:gd name="T5" fmla="*/ 4129689 h 109"/>
                <a:gd name="T6" fmla="*/ 0 w 126"/>
                <a:gd name="T7" fmla="*/ 6181102 h 109"/>
                <a:gd name="T8" fmla="*/ 0 w 126"/>
                <a:gd name="T9" fmla="*/ 6181102 h 109"/>
                <a:gd name="T10" fmla="*/ 0 w 126"/>
                <a:gd name="T11" fmla="*/ 3740607 h 109"/>
                <a:gd name="T12" fmla="*/ 0 w 126"/>
                <a:gd name="T13" fmla="*/ 780020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endParaRPr lang="it-IT" altLang="it-IT"/>
            </a:p>
          </p:txBody>
        </p:sp>
      </p:grpSp>
      <p:sp>
        <p:nvSpPr>
          <p:cNvPr id="15" name="CasellaDiTesto 6"/>
          <p:cNvSpPr txBox="1">
            <a:spLocks noChangeArrowheads="1"/>
          </p:cNvSpPr>
          <p:nvPr/>
        </p:nvSpPr>
        <p:spPr bwMode="auto">
          <a:xfrm>
            <a:off x="614363" y="925513"/>
            <a:ext cx="4954587" cy="5789612"/>
          </a:xfrm>
          <a:prstGeom prst="rect">
            <a:avLst/>
          </a:prstGeom>
          <a:noFill/>
          <a:ln w="9525">
            <a:noFill/>
            <a:miter lim="800000"/>
            <a:headEnd/>
            <a:tailEnd/>
          </a:ln>
        </p:spPr>
        <p:txBody>
          <a:bodyPr>
            <a:spAutoFit/>
          </a:bodyPr>
          <a:lstStyle/>
          <a:p>
            <a:pPr>
              <a:spcBef>
                <a:spcPct val="20000"/>
              </a:spcBef>
              <a:defRPr/>
            </a:pPr>
            <a:r>
              <a:rPr lang="it-IT" sz="1600" dirty="0">
                <a:latin typeface="Arial" charset="0"/>
                <a:cs typeface="+mn-cs"/>
              </a:rPr>
              <a:t>Per ottenere un foraggio di valore:</a:t>
            </a:r>
          </a:p>
          <a:p>
            <a:pPr>
              <a:spcBef>
                <a:spcPct val="20000"/>
              </a:spcBef>
              <a:defRPr/>
            </a:pPr>
            <a:endParaRPr lang="it-IT" sz="1600" dirty="0">
              <a:latin typeface="Arial" charset="0"/>
              <a:cs typeface="+mn-cs"/>
            </a:endParaRPr>
          </a:p>
          <a:p>
            <a:pPr marL="342900" indent="-342900">
              <a:spcBef>
                <a:spcPct val="20000"/>
              </a:spcBef>
              <a:buFont typeface="+mj-lt"/>
              <a:buAutoNum type="arabicPeriod"/>
              <a:defRPr/>
            </a:pPr>
            <a:r>
              <a:rPr lang="it-IT" sz="1600" b="1" dirty="0">
                <a:latin typeface="Arial" charset="0"/>
                <a:cs typeface="+mn-cs"/>
              </a:rPr>
              <a:t>Avere un’andana strutturata</a:t>
            </a:r>
            <a:r>
              <a:rPr lang="it-IT" sz="1600" dirty="0">
                <a:latin typeface="Arial" charset="0"/>
                <a:cs typeface="+mn-cs"/>
              </a:rPr>
              <a:t>: l’andana, anche se voluminosa, rimane perfettamente strutturata ed aerata. La sua ripresa con un attrezzo per la raccolta sarà più facile.</a:t>
            </a:r>
          </a:p>
          <a:p>
            <a:pPr marL="342900" indent="-342900">
              <a:spcBef>
                <a:spcPct val="20000"/>
              </a:spcBef>
              <a:buFont typeface="+mj-lt"/>
              <a:buAutoNum type="arabicPeriod"/>
              <a:defRPr/>
            </a:pPr>
            <a:endParaRPr lang="it-IT" sz="1600" dirty="0">
              <a:latin typeface="Arial" charset="0"/>
              <a:cs typeface="+mn-cs"/>
            </a:endParaRPr>
          </a:p>
          <a:p>
            <a:pPr marL="342900" indent="-342900">
              <a:spcBef>
                <a:spcPct val="20000"/>
              </a:spcBef>
              <a:buFont typeface="+mj-lt"/>
              <a:buAutoNum type="arabicPeriod"/>
              <a:defRPr/>
            </a:pPr>
            <a:r>
              <a:rPr lang="it-IT" sz="1600" b="1" dirty="0">
                <a:latin typeface="Arial" charset="0"/>
                <a:cs typeface="+mn-cs"/>
              </a:rPr>
              <a:t>Raccogliere solo l’erba</a:t>
            </a:r>
            <a:r>
              <a:rPr lang="it-IT" sz="1600" dirty="0">
                <a:latin typeface="Arial" charset="0"/>
                <a:cs typeface="+mn-cs"/>
              </a:rPr>
              <a:t>: le forche sfiorano il suolo senza grattarlo: Risultato: conservazione del tappeto vegetale e maggiore durata dei pezzi di usura, sensibilmente meno sollecitati.</a:t>
            </a:r>
          </a:p>
          <a:p>
            <a:pPr marL="342900" indent="-342900">
              <a:spcBef>
                <a:spcPct val="20000"/>
              </a:spcBef>
              <a:buFont typeface="+mj-lt"/>
              <a:buAutoNum type="arabicPeriod"/>
              <a:defRPr/>
            </a:pPr>
            <a:endParaRPr lang="it-IT" sz="1600" dirty="0">
              <a:latin typeface="Arial" charset="0"/>
              <a:cs typeface="+mn-cs"/>
            </a:endParaRPr>
          </a:p>
          <a:p>
            <a:pPr marL="342900" indent="-342900">
              <a:spcBef>
                <a:spcPct val="20000"/>
              </a:spcBef>
              <a:buFont typeface="+mj-lt"/>
              <a:buAutoNum type="arabicPeriod"/>
              <a:defRPr/>
            </a:pPr>
            <a:r>
              <a:rPr lang="it-IT" sz="1600" b="1" dirty="0">
                <a:latin typeface="Arial" charset="0"/>
                <a:cs typeface="+mn-cs"/>
              </a:rPr>
              <a:t>Rapidità, Velocità nell’andanatura ma senza danneggiare il fieno</a:t>
            </a:r>
            <a:r>
              <a:rPr lang="it-IT" sz="1600" dirty="0">
                <a:latin typeface="Arial" charset="0"/>
                <a:cs typeface="+mn-cs"/>
              </a:rPr>
              <a:t>: ruote di appoggio </a:t>
            </a:r>
            <a:r>
              <a:rPr lang="it-IT" sz="1600" dirty="0" err="1">
                <a:latin typeface="Arial" charset="0"/>
                <a:cs typeface="+mn-cs"/>
              </a:rPr>
              <a:t>superballons</a:t>
            </a:r>
            <a:r>
              <a:rPr lang="it-IT" sz="1600" dirty="0">
                <a:latin typeface="Arial" charset="0"/>
                <a:cs typeface="+mn-cs"/>
              </a:rPr>
              <a:t>, sistemi di appoggio della macchina mediante assali tandem o sistemi 3D, consentono un lavoro in velocità, garantendo qualità della </a:t>
            </a:r>
            <a:r>
              <a:rPr lang="it-IT" sz="1600" dirty="0" err="1">
                <a:latin typeface="Arial" charset="0"/>
                <a:cs typeface="+mn-cs"/>
              </a:rPr>
              <a:t>ranghinatura</a:t>
            </a:r>
            <a:r>
              <a:rPr lang="it-IT" sz="1600" dirty="0">
                <a:latin typeface="Arial" charset="0"/>
                <a:cs typeface="+mn-cs"/>
              </a:rPr>
              <a:t> e preservazione del </a:t>
            </a:r>
            <a:r>
              <a:rPr lang="it-IT" sz="1600" dirty="0" err="1">
                <a:latin typeface="Arial" charset="0"/>
                <a:cs typeface="+mn-cs"/>
              </a:rPr>
              <a:t>cotico</a:t>
            </a:r>
            <a:r>
              <a:rPr lang="it-IT" sz="1600" dirty="0">
                <a:latin typeface="Arial" charset="0"/>
                <a:cs typeface="+mn-cs"/>
              </a:rPr>
              <a:t> erboso e della qualità del fieno</a:t>
            </a:r>
          </a:p>
          <a:p>
            <a:pPr marL="342900" indent="-342900">
              <a:spcBef>
                <a:spcPct val="20000"/>
              </a:spcBef>
              <a:buFont typeface="+mj-lt"/>
              <a:buAutoNum type="arabicPeriod"/>
              <a:defRPr/>
            </a:pPr>
            <a:endParaRPr lang="it-IT" sz="1600" dirty="0">
              <a:latin typeface="Arial" charset="0"/>
              <a:cs typeface="+mn-cs"/>
            </a:endParaRPr>
          </a:p>
          <a:p>
            <a:pPr marL="342900" indent="-342900">
              <a:spcBef>
                <a:spcPct val="20000"/>
              </a:spcBef>
              <a:buFont typeface="+mj-lt"/>
              <a:buAutoNum type="arabicPeriod"/>
              <a:defRPr/>
            </a:pPr>
            <a:r>
              <a:rPr lang="it-IT" sz="1600" b="1" dirty="0">
                <a:latin typeface="Arial" charset="0"/>
                <a:cs typeface="+mn-cs"/>
              </a:rPr>
              <a:t>Qualità costante del rastrellamento</a:t>
            </a:r>
          </a:p>
        </p:txBody>
      </p:sp>
      <p:pic>
        <p:nvPicPr>
          <p:cNvPr id="90117" name="Immagine 12" descr="mktsl_andains_photos (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5613" y="1449388"/>
            <a:ext cx="334962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010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6" descr="Mag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042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467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olo 1"/>
          <p:cNvSpPr>
            <a:spLocks noGrp="1"/>
          </p:cNvSpPr>
          <p:nvPr>
            <p:ph type="title"/>
          </p:nvPr>
        </p:nvSpPr>
        <p:spPr/>
        <p:txBody>
          <a:bodyPr/>
          <a:lstStyle/>
          <a:p>
            <a:r>
              <a:rPr lang="it-IT" altLang="it-IT" dirty="0" smtClean="0"/>
              <a:t>La scelta: </a:t>
            </a:r>
            <a:r>
              <a:rPr lang="it-IT" altLang="it-IT" dirty="0" err="1" smtClean="0"/>
              <a:t>andanatore</a:t>
            </a:r>
            <a:r>
              <a:rPr lang="it-IT" altLang="it-IT" dirty="0" smtClean="0"/>
              <a:t> a rotore</a:t>
            </a:r>
          </a:p>
        </p:txBody>
      </p:sp>
      <p:pic>
        <p:nvPicPr>
          <p:cNvPr id="165891" name="Picture 6" descr="GA 4521 GTH TRAVAIL N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76" y="916626"/>
            <a:ext cx="9144000" cy="603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 Box 2"/>
          <p:cNvSpPr txBox="1">
            <a:spLocks noChangeArrowheads="1"/>
          </p:cNvSpPr>
          <p:nvPr/>
        </p:nvSpPr>
        <p:spPr bwMode="auto">
          <a:xfrm>
            <a:off x="1560513" y="149225"/>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GA </a:t>
            </a:r>
          </a:p>
        </p:txBody>
      </p:sp>
      <p:pic>
        <p:nvPicPr>
          <p:cNvPr id="165893" name="Picture 3" descr="2"/>
          <p:cNvPicPr>
            <a:picLocks noChangeAspect="1" noChangeArrowheads="1"/>
          </p:cNvPicPr>
          <p:nvPr/>
        </p:nvPicPr>
        <p:blipFill>
          <a:blip r:embed="rId7" cstate="email">
            <a:lum bright="30000"/>
            <a:extLst>
              <a:ext uri="{28A0092B-C50C-407E-A947-70E740481C1C}">
                <a14:useLocalDpi xmlns:a14="http://schemas.microsoft.com/office/drawing/2010/main"/>
              </a:ext>
            </a:extLst>
          </a:blip>
          <a:srcRect/>
          <a:stretch>
            <a:fillRect/>
          </a:stretch>
        </p:blipFill>
        <p:spPr bwMode="auto">
          <a:xfrm>
            <a:off x="120650" y="141288"/>
            <a:ext cx="977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Picture 5" descr="2"/>
          <p:cNvPicPr>
            <a:picLocks noChangeAspect="1" noChangeArrowheads="1"/>
          </p:cNvPicPr>
          <p:nvPr/>
        </p:nvPicPr>
        <p:blipFill>
          <a:blip r:embed="rId8" cstate="email">
            <a:lum bright="12000" contrast="18000"/>
            <a:extLst>
              <a:ext uri="{28A0092B-C50C-407E-A947-70E740481C1C}">
                <a14:useLocalDpi xmlns:a14="http://schemas.microsoft.com/office/drawing/2010/main"/>
              </a:ext>
            </a:extLst>
          </a:blip>
          <a:srcRect/>
          <a:stretch>
            <a:fillRect/>
          </a:stretch>
        </p:blipFill>
        <p:spPr bwMode="auto">
          <a:xfrm>
            <a:off x="850112" y="935676"/>
            <a:ext cx="1530350"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895" name="Picture 7" descr="3"/>
          <p:cNvPicPr>
            <a:picLocks noChangeAspect="1" noChangeArrowheads="1"/>
          </p:cNvPicPr>
          <p:nvPr/>
        </p:nvPicPr>
        <p:blipFill>
          <a:blip r:embed="rId9" cstate="email">
            <a:lum bright="12000" contrast="24000"/>
            <a:extLst>
              <a:ext uri="{28A0092B-C50C-407E-A947-70E740481C1C}">
                <a14:useLocalDpi xmlns:a14="http://schemas.microsoft.com/office/drawing/2010/main"/>
              </a:ext>
            </a:extLst>
          </a:blip>
          <a:srcRect/>
          <a:stretch>
            <a:fillRect/>
          </a:stretch>
        </p:blipFill>
        <p:spPr bwMode="auto">
          <a:xfrm>
            <a:off x="4544224" y="988064"/>
            <a:ext cx="1489075" cy="739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65896" name="Gruppo 2"/>
          <p:cNvGrpSpPr>
            <a:grpSpLocks/>
          </p:cNvGrpSpPr>
          <p:nvPr/>
        </p:nvGrpSpPr>
        <p:grpSpPr bwMode="auto">
          <a:xfrm>
            <a:off x="260421" y="5429250"/>
            <a:ext cx="1636713" cy="1111250"/>
            <a:chOff x="214313" y="5589240"/>
            <a:chExt cx="2000250" cy="1111598"/>
          </a:xfrm>
        </p:grpSpPr>
        <p:sp>
          <p:nvSpPr>
            <p:cNvPr id="165910" name="AutoShape 34"/>
            <p:cNvSpPr>
              <a:spLocks noChangeArrowheads="1"/>
            </p:cNvSpPr>
            <p:nvPr/>
          </p:nvSpPr>
          <p:spPr bwMode="auto">
            <a:xfrm>
              <a:off x="214313" y="5589240"/>
              <a:ext cx="2000250" cy="1111598"/>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65911" name="Text Box 9"/>
            <p:cNvSpPr txBox="1">
              <a:spLocks noChangeArrowheads="1"/>
            </p:cNvSpPr>
            <p:nvPr/>
          </p:nvSpPr>
          <p:spPr bwMode="auto">
            <a:xfrm>
              <a:off x="251723" y="5975762"/>
              <a:ext cx="1825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600" b="1"/>
                <a:t>Monorotore</a:t>
              </a:r>
            </a:p>
          </p:txBody>
        </p:sp>
      </p:grpSp>
      <p:pic>
        <p:nvPicPr>
          <p:cNvPr id="165897" name="Picture 38" descr="ga15201"/>
          <p:cNvPicPr>
            <a:picLocks noChangeAspect="1" noChangeArrowheads="1"/>
          </p:cNvPicPr>
          <p:nvPr/>
        </p:nvPicPr>
        <p:blipFill>
          <a:blip r:embed="rId10" cstate="email">
            <a:lum bright="12000" contrast="12000"/>
            <a:extLst>
              <a:ext uri="{28A0092B-C50C-407E-A947-70E740481C1C}">
                <a14:useLocalDpi xmlns:a14="http://schemas.microsoft.com/office/drawing/2010/main"/>
              </a:ext>
            </a:extLst>
          </a:blip>
          <a:srcRect/>
          <a:stretch>
            <a:fillRect/>
          </a:stretch>
        </p:blipFill>
        <p:spPr bwMode="auto">
          <a:xfrm>
            <a:off x="6201574" y="988064"/>
            <a:ext cx="1781175"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39" descr="fritz"/>
          <p:cNvPicPr>
            <a:picLocks noChangeAspect="1" noChangeArrowheads="1"/>
          </p:cNvPicPr>
          <p:nvPr/>
        </p:nvPicPr>
        <p:blipFill>
          <a:blip r:embed="rId11" cstate="email">
            <a:lum bright="12000"/>
            <a:extLst>
              <a:ext uri="{28A0092B-C50C-407E-A947-70E740481C1C}">
                <a14:useLocalDpi xmlns:a14="http://schemas.microsoft.com/office/drawing/2010/main"/>
              </a:ext>
            </a:extLst>
          </a:blip>
          <a:srcRect/>
          <a:stretch>
            <a:fillRect/>
          </a:stretch>
        </p:blipFill>
        <p:spPr bwMode="auto">
          <a:xfrm>
            <a:off x="2528099" y="916626"/>
            <a:ext cx="18923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1"/>
          <p:cNvGrpSpPr/>
          <p:nvPr/>
        </p:nvGrpSpPr>
        <p:grpSpPr>
          <a:xfrm>
            <a:off x="2411760" y="5445224"/>
            <a:ext cx="1747837" cy="1111250"/>
            <a:chOff x="1763713" y="5589588"/>
            <a:chExt cx="1747837" cy="1111250"/>
          </a:xfrm>
        </p:grpSpPr>
        <p:sp>
          <p:nvSpPr>
            <p:cNvPr id="165900" name="AutoShape 34"/>
            <p:cNvSpPr>
              <a:spLocks noChangeArrowheads="1"/>
            </p:cNvSpPr>
            <p:nvPr/>
          </p:nvSpPr>
          <p:spPr bwMode="auto">
            <a:xfrm>
              <a:off x="1800225" y="5589588"/>
              <a:ext cx="1635125" cy="111125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65901" name="Text Box 9"/>
            <p:cNvSpPr txBox="1">
              <a:spLocks noChangeArrowheads="1"/>
            </p:cNvSpPr>
            <p:nvPr/>
          </p:nvSpPr>
          <p:spPr bwMode="auto">
            <a:xfrm>
              <a:off x="1763713" y="5732463"/>
              <a:ext cx="17478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600" b="1" dirty="0"/>
                <a:t>Due </a:t>
              </a:r>
              <a:r>
                <a:rPr lang="fr-FR" altLang="it-IT" sz="1600" b="1" dirty="0" err="1"/>
                <a:t>rotori</a:t>
              </a:r>
              <a:endParaRPr lang="fr-FR" altLang="it-IT" sz="1600" b="1" dirty="0"/>
            </a:p>
            <a:p>
              <a:pPr algn="ctr" eaLnBrk="1" hangingPunct="1">
                <a:buFontTx/>
                <a:buNone/>
              </a:pPr>
              <a:r>
                <a:rPr lang="fr-FR" altLang="it-IT" sz="1600" b="1" dirty="0" err="1"/>
                <a:t>Andana</a:t>
              </a:r>
              <a:r>
                <a:rPr lang="fr-FR" altLang="it-IT" sz="1600" b="1" dirty="0"/>
                <a:t> </a:t>
              </a:r>
              <a:r>
                <a:rPr lang="fr-FR" altLang="it-IT" sz="1600" b="1" dirty="0" err="1"/>
                <a:t>laterale</a:t>
              </a:r>
              <a:endParaRPr lang="fr-FR" altLang="it-IT" sz="1600" b="1" dirty="0"/>
            </a:p>
          </p:txBody>
        </p:sp>
      </p:grpSp>
      <p:grpSp>
        <p:nvGrpSpPr>
          <p:cNvPr id="3" name="Gruppo 2"/>
          <p:cNvGrpSpPr/>
          <p:nvPr/>
        </p:nvGrpSpPr>
        <p:grpSpPr>
          <a:xfrm>
            <a:off x="4575150" y="5414094"/>
            <a:ext cx="1797050" cy="1111250"/>
            <a:chOff x="3492500" y="5589588"/>
            <a:chExt cx="1797050" cy="1111250"/>
          </a:xfrm>
        </p:grpSpPr>
        <p:sp>
          <p:nvSpPr>
            <p:cNvPr id="165902" name="AutoShape 34"/>
            <p:cNvSpPr>
              <a:spLocks noChangeArrowheads="1"/>
            </p:cNvSpPr>
            <p:nvPr/>
          </p:nvSpPr>
          <p:spPr bwMode="auto">
            <a:xfrm>
              <a:off x="3578225" y="5589588"/>
              <a:ext cx="1636713" cy="111125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65903" name="Text Box 9"/>
            <p:cNvSpPr txBox="1">
              <a:spLocks noChangeArrowheads="1"/>
            </p:cNvSpPr>
            <p:nvPr/>
          </p:nvSpPr>
          <p:spPr bwMode="auto">
            <a:xfrm>
              <a:off x="3492500" y="5732463"/>
              <a:ext cx="1797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600" b="1" dirty="0"/>
                <a:t>Due </a:t>
              </a:r>
              <a:r>
                <a:rPr lang="fr-FR" altLang="it-IT" sz="1600" b="1" dirty="0" err="1"/>
                <a:t>rotori</a:t>
              </a:r>
              <a:r>
                <a:rPr lang="fr-FR" altLang="it-IT" sz="1600" b="1" dirty="0"/>
                <a:t> </a:t>
              </a:r>
            </a:p>
            <a:p>
              <a:pPr algn="ctr" eaLnBrk="1" hangingPunct="1">
                <a:buFontTx/>
                <a:buNone/>
              </a:pPr>
              <a:r>
                <a:rPr lang="fr-FR" altLang="it-IT" sz="1600" b="1" dirty="0" err="1"/>
                <a:t>Andana</a:t>
              </a:r>
              <a:r>
                <a:rPr lang="fr-FR" altLang="it-IT" sz="1600" b="1" dirty="0"/>
                <a:t> centrale</a:t>
              </a:r>
            </a:p>
          </p:txBody>
        </p:sp>
      </p:grpSp>
      <p:grpSp>
        <p:nvGrpSpPr>
          <p:cNvPr id="6" name="Gruppo 5"/>
          <p:cNvGrpSpPr/>
          <p:nvPr/>
        </p:nvGrpSpPr>
        <p:grpSpPr>
          <a:xfrm>
            <a:off x="6733803" y="5445224"/>
            <a:ext cx="1798637" cy="1111250"/>
            <a:chOff x="5341938" y="5589588"/>
            <a:chExt cx="1798637" cy="1111250"/>
          </a:xfrm>
        </p:grpSpPr>
        <p:sp>
          <p:nvSpPr>
            <p:cNvPr id="165904" name="AutoShape 34"/>
            <p:cNvSpPr>
              <a:spLocks noChangeArrowheads="1"/>
            </p:cNvSpPr>
            <p:nvPr/>
          </p:nvSpPr>
          <p:spPr bwMode="auto">
            <a:xfrm>
              <a:off x="5429250" y="5589588"/>
              <a:ext cx="1635125" cy="111125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65905" name="Text Box 9"/>
            <p:cNvSpPr txBox="1">
              <a:spLocks noChangeArrowheads="1"/>
            </p:cNvSpPr>
            <p:nvPr/>
          </p:nvSpPr>
          <p:spPr bwMode="auto">
            <a:xfrm>
              <a:off x="5341938" y="5732463"/>
              <a:ext cx="179863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600" b="1" dirty="0" err="1"/>
                <a:t>Quattro</a:t>
              </a:r>
              <a:r>
                <a:rPr lang="fr-FR" altLang="it-IT" sz="1600" b="1" dirty="0"/>
                <a:t> </a:t>
              </a:r>
              <a:r>
                <a:rPr lang="fr-FR" altLang="it-IT" sz="1600" b="1" dirty="0" err="1"/>
                <a:t>rotori</a:t>
              </a:r>
              <a:r>
                <a:rPr lang="fr-FR" altLang="it-IT" sz="1600" b="1" dirty="0"/>
                <a:t> </a:t>
              </a:r>
            </a:p>
            <a:p>
              <a:pPr algn="ctr" eaLnBrk="1" hangingPunct="1">
                <a:buFontTx/>
                <a:buNone/>
              </a:pPr>
              <a:r>
                <a:rPr lang="fr-FR" altLang="it-IT" sz="1600" b="1" dirty="0" err="1"/>
                <a:t>Andana</a:t>
              </a:r>
              <a:r>
                <a:rPr lang="fr-FR" altLang="it-IT" sz="1600" b="1" dirty="0"/>
                <a:t> centrale</a:t>
              </a:r>
            </a:p>
          </p:txBody>
        </p:sp>
      </p:grpSp>
      <p:sp>
        <p:nvSpPr>
          <p:cNvPr id="4" name="Segnaposto data 3"/>
          <p:cNvSpPr>
            <a:spLocks noGrp="1"/>
          </p:cNvSpPr>
          <p:nvPr>
            <p:ph type="dt" sz="quarter" idx="10"/>
          </p:nvPr>
        </p:nvSpPr>
        <p:spPr/>
        <p:txBody>
          <a:bodyPr/>
          <a:lstStyle/>
          <a:p>
            <a:pPr>
              <a:defRPr/>
            </a:pPr>
            <a:fld id="{34E2C5FB-3743-4F35-84FC-C69D83AB305C}" type="datetime1">
              <a:rPr lang="it-IT" smtClean="0"/>
              <a:t>29/04/14</a:t>
            </a:fld>
            <a:endParaRPr lang="fr-FR" dirty="0"/>
          </a:p>
        </p:txBody>
      </p:sp>
      <p:sp>
        <p:nvSpPr>
          <p:cNvPr id="5" name="Segnaposto piè di pagina 4"/>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olo 1"/>
          <p:cNvSpPr>
            <a:spLocks noGrp="1"/>
          </p:cNvSpPr>
          <p:nvPr>
            <p:ph type="title"/>
          </p:nvPr>
        </p:nvSpPr>
        <p:spPr/>
        <p:txBody>
          <a:bodyPr/>
          <a:lstStyle/>
          <a:p>
            <a:r>
              <a:rPr lang="it-IT" altLang="it-IT" dirty="0" smtClean="0"/>
              <a:t>La scelta: </a:t>
            </a:r>
            <a:r>
              <a:rPr lang="it-IT" altLang="it-IT" dirty="0" err="1" smtClean="0"/>
              <a:t>andanatore</a:t>
            </a:r>
            <a:r>
              <a:rPr lang="it-IT" altLang="it-IT" dirty="0" smtClean="0"/>
              <a:t> a nastro</a:t>
            </a:r>
          </a:p>
        </p:txBody>
      </p:sp>
      <p:sp>
        <p:nvSpPr>
          <p:cNvPr id="167940" name="Text Box 2"/>
          <p:cNvSpPr txBox="1">
            <a:spLocks noChangeArrowheads="1"/>
          </p:cNvSpPr>
          <p:nvPr/>
        </p:nvSpPr>
        <p:spPr bwMode="auto">
          <a:xfrm>
            <a:off x="1560513" y="149225"/>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GA </a:t>
            </a:r>
          </a:p>
        </p:txBody>
      </p:sp>
      <p:pic>
        <p:nvPicPr>
          <p:cNvPr id="167947" name="Picture 5" descr="C:\exppg\My Pictutres\MERGE MAXX\Locations\GERMANY\2010\B00013 - Test in Biogas crops\DSC0254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2011939" cy="132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data 3"/>
          <p:cNvSpPr>
            <a:spLocks noGrp="1"/>
          </p:cNvSpPr>
          <p:nvPr>
            <p:ph type="dt" sz="quarter" idx="10"/>
          </p:nvPr>
        </p:nvSpPr>
        <p:spPr/>
        <p:txBody>
          <a:bodyPr/>
          <a:lstStyle/>
          <a:p>
            <a:pPr>
              <a:defRPr/>
            </a:pPr>
            <a:fld id="{1F4067B4-B1F7-4DBA-9BF9-3D9B405AC6A1}" type="datetime1">
              <a:rPr lang="it-IT" smtClean="0"/>
              <a:t>29/04/14</a:t>
            </a:fld>
            <a:endParaRPr lang="fr-FR" dirty="0"/>
          </a:p>
        </p:txBody>
      </p:sp>
      <p:sp>
        <p:nvSpPr>
          <p:cNvPr id="5" name="Segnaposto piè di pagina 4"/>
          <p:cNvSpPr>
            <a:spLocks noGrp="1"/>
          </p:cNvSpPr>
          <p:nvPr>
            <p:ph type="ftr" sz="quarter" idx="11"/>
          </p:nvPr>
        </p:nvSpPr>
        <p:spPr/>
        <p:txBody>
          <a:bodyPr/>
          <a:lstStyle/>
          <a:p>
            <a:pPr>
              <a:defRPr/>
            </a:pPr>
            <a:r>
              <a:rPr lang="fr-FR"/>
              <a:t>Mkt Kuhn </a:t>
            </a:r>
          </a:p>
        </p:txBody>
      </p:sp>
      <p:pic>
        <p:nvPicPr>
          <p:cNvPr id="24" name="Picture 3" descr="C:\exppg\My Pictutres\MERGE MAXX\Locations\KNA Photo Shoot\IMG_3623.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8675" y="1505598"/>
            <a:ext cx="7571932" cy="4717142"/>
          </a:xfrm>
          <a:prstGeom prst="roundRect">
            <a:avLst>
              <a:gd name="adj" fmla="val 5996"/>
            </a:avLst>
          </a:prstGeom>
          <a:noFill/>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olo 1"/>
          <p:cNvSpPr>
            <a:spLocks noGrp="1"/>
          </p:cNvSpPr>
          <p:nvPr>
            <p:ph type="title"/>
          </p:nvPr>
        </p:nvSpPr>
        <p:spPr/>
        <p:txBody>
          <a:bodyPr/>
          <a:lstStyle/>
          <a:p>
            <a:r>
              <a:rPr lang="it-IT" altLang="it-IT" dirty="0" smtClean="0"/>
              <a:t>La scelta: </a:t>
            </a:r>
            <a:r>
              <a:rPr lang="it-IT" altLang="it-IT" dirty="0" err="1" smtClean="0"/>
              <a:t>adanatore</a:t>
            </a:r>
            <a:r>
              <a:rPr lang="it-IT" altLang="it-IT" dirty="0" smtClean="0"/>
              <a:t> stellare</a:t>
            </a:r>
          </a:p>
        </p:txBody>
      </p:sp>
      <p:sp>
        <p:nvSpPr>
          <p:cNvPr id="169987" name="Text Box 2"/>
          <p:cNvSpPr txBox="1">
            <a:spLocks noChangeArrowheads="1"/>
          </p:cNvSpPr>
          <p:nvPr/>
        </p:nvSpPr>
        <p:spPr bwMode="auto">
          <a:xfrm>
            <a:off x="1560513" y="149225"/>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GA </a:t>
            </a:r>
          </a:p>
        </p:txBody>
      </p:sp>
      <p:pic>
        <p:nvPicPr>
          <p:cNvPr id="169988" name="Picture 3" descr="2"/>
          <p:cNvPicPr>
            <a:picLocks noChangeAspect="1" noChangeArrowheads="1"/>
          </p:cNvPicPr>
          <p:nvPr/>
        </p:nvPicPr>
        <p:blipFill>
          <a:blip r:embed="rId6" cstate="email">
            <a:lum bright="30000"/>
            <a:extLst>
              <a:ext uri="{28A0092B-C50C-407E-A947-70E740481C1C}">
                <a14:useLocalDpi xmlns:a14="http://schemas.microsoft.com/office/drawing/2010/main"/>
              </a:ext>
            </a:extLst>
          </a:blip>
          <a:srcRect/>
          <a:stretch>
            <a:fillRect/>
          </a:stretch>
        </p:blipFill>
        <p:spPr bwMode="auto">
          <a:xfrm>
            <a:off x="120650" y="141288"/>
            <a:ext cx="977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7" name="Immagine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98550" y="1124744"/>
            <a:ext cx="715962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data 5"/>
          <p:cNvSpPr>
            <a:spLocks noGrp="1"/>
          </p:cNvSpPr>
          <p:nvPr>
            <p:ph type="dt" sz="quarter" idx="10"/>
          </p:nvPr>
        </p:nvSpPr>
        <p:spPr/>
        <p:txBody>
          <a:bodyPr/>
          <a:lstStyle/>
          <a:p>
            <a:pPr>
              <a:defRPr/>
            </a:pPr>
            <a:fld id="{2DD98F79-6D58-4A4D-ACC1-E1E284F5BE38}" type="datetime1">
              <a:rPr lang="it-IT" smtClean="0"/>
              <a:t>29/04/14</a:t>
            </a:fld>
            <a:endParaRPr lang="fr-FR" dirty="0"/>
          </a:p>
        </p:txBody>
      </p:sp>
      <p:sp>
        <p:nvSpPr>
          <p:cNvPr id="7" name="Segnaposto piè di pagina 6"/>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AutoShape 6"/>
          <p:cNvSpPr>
            <a:spLocks noChangeArrowheads="1"/>
          </p:cNvSpPr>
          <p:nvPr/>
        </p:nvSpPr>
        <p:spPr bwMode="auto">
          <a:xfrm>
            <a:off x="2906713" y="992188"/>
            <a:ext cx="3738562" cy="463550"/>
          </a:xfrm>
          <a:prstGeom prst="roundRect">
            <a:avLst>
              <a:gd name="adj" fmla="val 16667"/>
            </a:avLst>
          </a:prstGeom>
          <a:solidFill>
            <a:srgbClr val="FFFF66"/>
          </a:solidFill>
          <a:ln w="9525">
            <a:solidFill>
              <a:srgbClr val="FFFF66"/>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72035" name="Text Box 2"/>
          <p:cNvSpPr txBox="1">
            <a:spLocks noChangeArrowheads="1"/>
          </p:cNvSpPr>
          <p:nvPr/>
        </p:nvSpPr>
        <p:spPr bwMode="auto">
          <a:xfrm>
            <a:off x="1560513" y="149225"/>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GA </a:t>
            </a:r>
          </a:p>
        </p:txBody>
      </p:sp>
      <p:sp>
        <p:nvSpPr>
          <p:cNvPr id="172036" name="Text Box 5"/>
          <p:cNvSpPr txBox="1">
            <a:spLocks noChangeArrowheads="1"/>
          </p:cNvSpPr>
          <p:nvPr/>
        </p:nvSpPr>
        <p:spPr bwMode="auto">
          <a:xfrm>
            <a:off x="3276600" y="992188"/>
            <a:ext cx="3368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Bracci a doppia curvatura</a:t>
            </a:r>
          </a:p>
        </p:txBody>
      </p:sp>
      <p:pic>
        <p:nvPicPr>
          <p:cNvPr id="17203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08313" y="1039813"/>
            <a:ext cx="2873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8" descr="GA 3501 DETAILS N1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48038" y="1751013"/>
            <a:ext cx="554355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2039" name="Group 10"/>
          <p:cNvGrpSpPr>
            <a:grpSpLocks/>
          </p:cNvGrpSpPr>
          <p:nvPr/>
        </p:nvGrpSpPr>
        <p:grpSpPr bwMode="auto">
          <a:xfrm>
            <a:off x="88900" y="58738"/>
            <a:ext cx="800100" cy="615950"/>
            <a:chOff x="2280" y="1989"/>
            <a:chExt cx="3424" cy="2308"/>
          </a:xfrm>
        </p:grpSpPr>
        <p:sp>
          <p:nvSpPr>
            <p:cNvPr id="172044" name="Oval 11"/>
            <p:cNvSpPr>
              <a:spLocks noChangeArrowheads="1"/>
            </p:cNvSpPr>
            <p:nvPr/>
          </p:nvSpPr>
          <p:spPr bwMode="auto">
            <a:xfrm>
              <a:off x="4308" y="2380"/>
              <a:ext cx="52" cy="52"/>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72045" name="Oval 12"/>
            <p:cNvSpPr>
              <a:spLocks noChangeArrowheads="1"/>
            </p:cNvSpPr>
            <p:nvPr/>
          </p:nvSpPr>
          <p:spPr bwMode="auto">
            <a:xfrm>
              <a:off x="2532" y="2988"/>
              <a:ext cx="52" cy="52"/>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grpSp>
          <p:nvGrpSpPr>
            <p:cNvPr id="172046" name="Group 13"/>
            <p:cNvGrpSpPr>
              <a:grpSpLocks/>
            </p:cNvGrpSpPr>
            <p:nvPr/>
          </p:nvGrpSpPr>
          <p:grpSpPr bwMode="auto">
            <a:xfrm>
              <a:off x="2280" y="1989"/>
              <a:ext cx="3424" cy="2308"/>
              <a:chOff x="2280" y="1989"/>
              <a:chExt cx="3424" cy="2308"/>
            </a:xfrm>
          </p:grpSpPr>
          <p:sp>
            <p:nvSpPr>
              <p:cNvPr id="172047" name="Freeform 14"/>
              <p:cNvSpPr>
                <a:spLocks/>
              </p:cNvSpPr>
              <p:nvPr/>
            </p:nvSpPr>
            <p:spPr bwMode="auto">
              <a:xfrm>
                <a:off x="3120" y="3204"/>
                <a:ext cx="21" cy="96"/>
              </a:xfrm>
              <a:custGeom>
                <a:avLst/>
                <a:gdLst>
                  <a:gd name="T0" fmla="*/ 21 w 21"/>
                  <a:gd name="T1" fmla="*/ 0 h 96"/>
                  <a:gd name="T2" fmla="*/ 0 w 21"/>
                  <a:gd name="T3" fmla="*/ 66 h 96"/>
                  <a:gd name="T4" fmla="*/ 0 w 21"/>
                  <a:gd name="T5" fmla="*/ 96 h 96"/>
                  <a:gd name="T6" fmla="*/ 0 60000 65536"/>
                  <a:gd name="T7" fmla="*/ 0 60000 65536"/>
                  <a:gd name="T8" fmla="*/ 0 60000 65536"/>
                  <a:gd name="T9" fmla="*/ 0 w 21"/>
                  <a:gd name="T10" fmla="*/ 0 h 96"/>
                  <a:gd name="T11" fmla="*/ 21 w 21"/>
                  <a:gd name="T12" fmla="*/ 96 h 96"/>
                </a:gdLst>
                <a:ahLst/>
                <a:cxnLst>
                  <a:cxn ang="T6">
                    <a:pos x="T0" y="T1"/>
                  </a:cxn>
                  <a:cxn ang="T7">
                    <a:pos x="T2" y="T3"/>
                  </a:cxn>
                  <a:cxn ang="T8">
                    <a:pos x="T4" y="T5"/>
                  </a:cxn>
                </a:cxnLst>
                <a:rect l="T9" t="T10" r="T11" b="T12"/>
                <a:pathLst>
                  <a:path w="21" h="96">
                    <a:moveTo>
                      <a:pt x="21" y="0"/>
                    </a:moveTo>
                    <a:lnTo>
                      <a:pt x="0" y="66"/>
                    </a:lnTo>
                    <a:lnTo>
                      <a:pt x="0" y="96"/>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72048" name="Line 15"/>
              <p:cNvSpPr>
                <a:spLocks noChangeShapeType="1"/>
              </p:cNvSpPr>
              <p:nvPr/>
            </p:nvSpPr>
            <p:spPr bwMode="auto">
              <a:xfrm flipH="1">
                <a:off x="3510" y="3054"/>
                <a:ext cx="12" cy="5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2049" name="Freeform 16"/>
              <p:cNvSpPr>
                <a:spLocks/>
              </p:cNvSpPr>
              <p:nvPr/>
            </p:nvSpPr>
            <p:spPr bwMode="auto">
              <a:xfrm>
                <a:off x="3552" y="3030"/>
                <a:ext cx="21" cy="111"/>
              </a:xfrm>
              <a:custGeom>
                <a:avLst/>
                <a:gdLst>
                  <a:gd name="T0" fmla="*/ 21 w 21"/>
                  <a:gd name="T1" fmla="*/ 0 h 111"/>
                  <a:gd name="T2" fmla="*/ 0 w 21"/>
                  <a:gd name="T3" fmla="*/ 66 h 111"/>
                  <a:gd name="T4" fmla="*/ 0 w 21"/>
                  <a:gd name="T5" fmla="*/ 111 h 111"/>
                  <a:gd name="T6" fmla="*/ 0 60000 65536"/>
                  <a:gd name="T7" fmla="*/ 0 60000 65536"/>
                  <a:gd name="T8" fmla="*/ 0 60000 65536"/>
                  <a:gd name="T9" fmla="*/ 0 w 21"/>
                  <a:gd name="T10" fmla="*/ 0 h 111"/>
                  <a:gd name="T11" fmla="*/ 21 w 21"/>
                  <a:gd name="T12" fmla="*/ 111 h 111"/>
                </a:gdLst>
                <a:ahLst/>
                <a:cxnLst>
                  <a:cxn ang="T6">
                    <a:pos x="T0" y="T1"/>
                  </a:cxn>
                  <a:cxn ang="T7">
                    <a:pos x="T2" y="T3"/>
                  </a:cxn>
                  <a:cxn ang="T8">
                    <a:pos x="T4" y="T5"/>
                  </a:cxn>
                </a:cxnLst>
                <a:rect l="T9" t="T10" r="T11" b="T12"/>
                <a:pathLst>
                  <a:path w="21" h="111">
                    <a:moveTo>
                      <a:pt x="21" y="0"/>
                    </a:moveTo>
                    <a:lnTo>
                      <a:pt x="0" y="66"/>
                    </a:lnTo>
                    <a:lnTo>
                      <a:pt x="0" y="111"/>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72050" name="Freeform 17"/>
              <p:cNvSpPr>
                <a:spLocks/>
              </p:cNvSpPr>
              <p:nvPr/>
            </p:nvSpPr>
            <p:spPr bwMode="auto">
              <a:xfrm>
                <a:off x="3654" y="3015"/>
                <a:ext cx="24" cy="162"/>
              </a:xfrm>
              <a:custGeom>
                <a:avLst/>
                <a:gdLst>
                  <a:gd name="T0" fmla="*/ 24 w 24"/>
                  <a:gd name="T1" fmla="*/ 0 h 162"/>
                  <a:gd name="T2" fmla="*/ 0 w 24"/>
                  <a:gd name="T3" fmla="*/ 105 h 162"/>
                  <a:gd name="T4" fmla="*/ 0 w 24"/>
                  <a:gd name="T5" fmla="*/ 162 h 162"/>
                  <a:gd name="T6" fmla="*/ 0 60000 65536"/>
                  <a:gd name="T7" fmla="*/ 0 60000 65536"/>
                  <a:gd name="T8" fmla="*/ 0 60000 65536"/>
                  <a:gd name="T9" fmla="*/ 0 w 24"/>
                  <a:gd name="T10" fmla="*/ 0 h 162"/>
                  <a:gd name="T11" fmla="*/ 24 w 24"/>
                  <a:gd name="T12" fmla="*/ 162 h 162"/>
                </a:gdLst>
                <a:ahLst/>
                <a:cxnLst>
                  <a:cxn ang="T6">
                    <a:pos x="T0" y="T1"/>
                  </a:cxn>
                  <a:cxn ang="T7">
                    <a:pos x="T2" y="T3"/>
                  </a:cxn>
                  <a:cxn ang="T8">
                    <a:pos x="T4" y="T5"/>
                  </a:cxn>
                </a:cxnLst>
                <a:rect l="T9" t="T10" r="T11" b="T12"/>
                <a:pathLst>
                  <a:path w="24" h="162">
                    <a:moveTo>
                      <a:pt x="24" y="0"/>
                    </a:moveTo>
                    <a:lnTo>
                      <a:pt x="0" y="105"/>
                    </a:lnTo>
                    <a:lnTo>
                      <a:pt x="0" y="16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72051" name="Freeform 18"/>
              <p:cNvSpPr>
                <a:spLocks/>
              </p:cNvSpPr>
              <p:nvPr/>
            </p:nvSpPr>
            <p:spPr bwMode="auto">
              <a:xfrm>
                <a:off x="3612" y="3012"/>
                <a:ext cx="27" cy="174"/>
              </a:xfrm>
              <a:custGeom>
                <a:avLst/>
                <a:gdLst>
                  <a:gd name="T0" fmla="*/ 27 w 27"/>
                  <a:gd name="T1" fmla="*/ 0 h 174"/>
                  <a:gd name="T2" fmla="*/ 0 w 27"/>
                  <a:gd name="T3" fmla="*/ 99 h 174"/>
                  <a:gd name="T4" fmla="*/ 0 w 27"/>
                  <a:gd name="T5" fmla="*/ 174 h 174"/>
                  <a:gd name="T6" fmla="*/ 0 60000 65536"/>
                  <a:gd name="T7" fmla="*/ 0 60000 65536"/>
                  <a:gd name="T8" fmla="*/ 0 60000 65536"/>
                  <a:gd name="T9" fmla="*/ 0 w 27"/>
                  <a:gd name="T10" fmla="*/ 0 h 174"/>
                  <a:gd name="T11" fmla="*/ 27 w 27"/>
                  <a:gd name="T12" fmla="*/ 174 h 174"/>
                </a:gdLst>
                <a:ahLst/>
                <a:cxnLst>
                  <a:cxn ang="T6">
                    <a:pos x="T0" y="T1"/>
                  </a:cxn>
                  <a:cxn ang="T7">
                    <a:pos x="T2" y="T3"/>
                  </a:cxn>
                  <a:cxn ang="T8">
                    <a:pos x="T4" y="T5"/>
                  </a:cxn>
                </a:cxnLst>
                <a:rect l="T9" t="T10" r="T11" b="T12"/>
                <a:pathLst>
                  <a:path w="27" h="174">
                    <a:moveTo>
                      <a:pt x="27" y="0"/>
                    </a:moveTo>
                    <a:lnTo>
                      <a:pt x="0" y="99"/>
                    </a:lnTo>
                    <a:lnTo>
                      <a:pt x="0" y="174"/>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pic>
            <p:nvPicPr>
              <p:cNvPr id="172052" name="Picture 19" descr="3"/>
              <p:cNvPicPr>
                <a:picLocks noChangeAspect="1" noChangeArrowheads="1"/>
              </p:cNvPicPr>
              <p:nvPr/>
            </p:nvPicPr>
            <p:blipFill>
              <a:blip r:embed="rId8" cstate="email">
                <a:lum bright="36000"/>
                <a:extLst>
                  <a:ext uri="{28A0092B-C50C-407E-A947-70E740481C1C}">
                    <a14:useLocalDpi xmlns:a14="http://schemas.microsoft.com/office/drawing/2010/main"/>
                  </a:ext>
                </a:extLst>
              </a:blip>
              <a:srcRect/>
              <a:stretch>
                <a:fillRect/>
              </a:stretch>
            </p:blipFill>
            <p:spPr bwMode="auto">
              <a:xfrm>
                <a:off x="2280" y="1989"/>
                <a:ext cx="3424" cy="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53" name="Freeform 20"/>
              <p:cNvSpPr>
                <a:spLocks/>
              </p:cNvSpPr>
              <p:nvPr/>
            </p:nvSpPr>
            <p:spPr bwMode="auto">
              <a:xfrm>
                <a:off x="4614" y="3429"/>
                <a:ext cx="201" cy="261"/>
              </a:xfrm>
              <a:custGeom>
                <a:avLst/>
                <a:gdLst>
                  <a:gd name="T0" fmla="*/ 201 w 201"/>
                  <a:gd name="T1" fmla="*/ 0 h 261"/>
                  <a:gd name="T2" fmla="*/ 180 w 201"/>
                  <a:gd name="T3" fmla="*/ 21 h 261"/>
                  <a:gd name="T4" fmla="*/ 0 w 201"/>
                  <a:gd name="T5" fmla="*/ 261 h 261"/>
                  <a:gd name="T6" fmla="*/ 0 60000 65536"/>
                  <a:gd name="T7" fmla="*/ 0 60000 65536"/>
                  <a:gd name="T8" fmla="*/ 0 60000 65536"/>
                  <a:gd name="T9" fmla="*/ 0 w 201"/>
                  <a:gd name="T10" fmla="*/ 0 h 261"/>
                  <a:gd name="T11" fmla="*/ 201 w 201"/>
                  <a:gd name="T12" fmla="*/ 261 h 261"/>
                </a:gdLst>
                <a:ahLst/>
                <a:cxnLst>
                  <a:cxn ang="T6">
                    <a:pos x="T0" y="T1"/>
                  </a:cxn>
                  <a:cxn ang="T7">
                    <a:pos x="T2" y="T3"/>
                  </a:cxn>
                  <a:cxn ang="T8">
                    <a:pos x="T4" y="T5"/>
                  </a:cxn>
                </a:cxnLst>
                <a:rect l="T9" t="T10" r="T11" b="T12"/>
                <a:pathLst>
                  <a:path w="201" h="261">
                    <a:moveTo>
                      <a:pt x="201" y="0"/>
                    </a:moveTo>
                    <a:lnTo>
                      <a:pt x="180" y="21"/>
                    </a:lnTo>
                    <a:lnTo>
                      <a:pt x="0" y="261"/>
                    </a:lnTo>
                  </a:path>
                </a:pathLst>
              </a:cu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sp>
        <p:nvSpPr>
          <p:cNvPr id="172040" name="CasellaDiTesto 19"/>
          <p:cNvSpPr txBox="1">
            <a:spLocks noChangeArrowheads="1"/>
          </p:cNvSpPr>
          <p:nvPr/>
        </p:nvSpPr>
        <p:spPr bwMode="auto">
          <a:xfrm>
            <a:off x="214313" y="1785938"/>
            <a:ext cx="3001962"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1600"/>
              <a:t>I bracci a doppia curvatura consentono di avere più altezza libera sopra l’andana rispetto al braccio tradizionale diritto.</a:t>
            </a:r>
          </a:p>
          <a:p>
            <a:pPr eaLnBrk="1" hangingPunct="1">
              <a:buFontTx/>
              <a:buNone/>
            </a:pPr>
            <a:endParaRPr lang="it-IT" altLang="it-IT" sz="1600"/>
          </a:p>
          <a:p>
            <a:pPr eaLnBrk="1" hangingPunct="1">
              <a:buFontTx/>
              <a:buNone/>
            </a:pPr>
            <a:r>
              <a:rPr lang="it-IT" altLang="it-IT" sz="1600"/>
              <a:t>Questo permette:</a:t>
            </a:r>
          </a:p>
          <a:p>
            <a:pPr eaLnBrk="1" hangingPunct="1">
              <a:buFontTx/>
              <a:buNone/>
            </a:pPr>
            <a:r>
              <a:rPr lang="it-IT" altLang="it-IT" sz="1600"/>
              <a:t>- la realizzazione di andane voluminose</a:t>
            </a:r>
          </a:p>
          <a:p>
            <a:pPr eaLnBrk="1" hangingPunct="1">
              <a:buFontTx/>
              <a:buNone/>
            </a:pPr>
            <a:endParaRPr lang="it-IT" altLang="it-IT" sz="1600"/>
          </a:p>
          <a:p>
            <a:pPr eaLnBrk="1" hangingPunct="1">
              <a:buFontTx/>
              <a:buChar char="-"/>
            </a:pPr>
            <a:r>
              <a:rPr lang="it-IT" altLang="it-IT" sz="1600"/>
              <a:t>l’eliminazione del rischio di portare foraggio oltre l’andana già formata</a:t>
            </a:r>
          </a:p>
          <a:p>
            <a:pPr eaLnBrk="1" hangingPunct="1">
              <a:buFontTx/>
              <a:buChar char="-"/>
            </a:pPr>
            <a:endParaRPr lang="it-IT" altLang="it-IT" sz="1600"/>
          </a:p>
          <a:p>
            <a:pPr eaLnBrk="1" hangingPunct="1">
              <a:buFontTx/>
              <a:buChar char="-"/>
            </a:pPr>
            <a:r>
              <a:rPr lang="it-IT" altLang="it-IT" sz="1600"/>
              <a:t> di accumulare facilmente il foraggio con riduzione al minimo delle perdite</a:t>
            </a:r>
          </a:p>
        </p:txBody>
      </p:sp>
      <p:sp>
        <p:nvSpPr>
          <p:cNvPr id="172041" name="Titolo 1"/>
          <p:cNvSpPr>
            <a:spLocks noGrp="1"/>
          </p:cNvSpPr>
          <p:nvPr>
            <p:ph type="title"/>
          </p:nvPr>
        </p:nvSpPr>
        <p:spPr/>
        <p:txBody>
          <a:bodyPr/>
          <a:lstStyle/>
          <a:p>
            <a:r>
              <a:rPr lang="it-IT" altLang="it-IT" dirty="0" smtClean="0"/>
              <a:t>Le forche</a:t>
            </a:r>
          </a:p>
        </p:txBody>
      </p:sp>
      <p:sp>
        <p:nvSpPr>
          <p:cNvPr id="3" name="Segnaposto data 2"/>
          <p:cNvSpPr>
            <a:spLocks noGrp="1"/>
          </p:cNvSpPr>
          <p:nvPr>
            <p:ph type="dt" sz="quarter" idx="10"/>
          </p:nvPr>
        </p:nvSpPr>
        <p:spPr/>
        <p:txBody>
          <a:bodyPr/>
          <a:lstStyle/>
          <a:p>
            <a:pPr>
              <a:defRPr/>
            </a:pPr>
            <a:fld id="{62F24AF5-95C6-4567-8C8D-D1E1A6456EF6}"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980113" y="1474788"/>
            <a:ext cx="2424112" cy="5221287"/>
            <a:chOff x="3316" y="907"/>
            <a:chExt cx="1527" cy="3289"/>
          </a:xfrm>
        </p:grpSpPr>
        <p:grpSp>
          <p:nvGrpSpPr>
            <p:cNvPr id="158800" name="Group 4"/>
            <p:cNvGrpSpPr>
              <a:grpSpLocks/>
            </p:cNvGrpSpPr>
            <p:nvPr/>
          </p:nvGrpSpPr>
          <p:grpSpPr bwMode="auto">
            <a:xfrm>
              <a:off x="3316" y="907"/>
              <a:ext cx="1527" cy="3289"/>
              <a:chOff x="2875" y="846"/>
              <a:chExt cx="1527" cy="3289"/>
            </a:xfrm>
          </p:grpSpPr>
          <p:sp>
            <p:nvSpPr>
              <p:cNvPr id="158802" name="Line 5"/>
              <p:cNvSpPr>
                <a:spLocks noChangeShapeType="1"/>
              </p:cNvSpPr>
              <p:nvPr/>
            </p:nvSpPr>
            <p:spPr bwMode="auto">
              <a:xfrm>
                <a:off x="3943" y="3367"/>
                <a:ext cx="145" cy="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158803" name="Group 6"/>
              <p:cNvGrpSpPr>
                <a:grpSpLocks/>
              </p:cNvGrpSpPr>
              <p:nvPr/>
            </p:nvGrpSpPr>
            <p:grpSpPr bwMode="auto">
              <a:xfrm>
                <a:off x="2875" y="846"/>
                <a:ext cx="1527" cy="3289"/>
                <a:chOff x="3267" y="846"/>
                <a:chExt cx="1527" cy="3289"/>
              </a:xfrm>
            </p:grpSpPr>
            <p:pic>
              <p:nvPicPr>
                <p:cNvPr id="158804" name="Picture 7" descr="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67" y="846"/>
                  <a:ext cx="1527" cy="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805" name="Line 8"/>
                <p:cNvSpPr>
                  <a:spLocks noChangeShapeType="1"/>
                </p:cNvSpPr>
                <p:nvPr/>
              </p:nvSpPr>
              <p:spPr bwMode="auto">
                <a:xfrm>
                  <a:off x="4297" y="3507"/>
                  <a:ext cx="193" cy="1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grpSp>
        <p:sp>
          <p:nvSpPr>
            <p:cNvPr id="158801" name="Freeform 9"/>
            <p:cNvSpPr>
              <a:spLocks/>
            </p:cNvSpPr>
            <p:nvPr/>
          </p:nvSpPr>
          <p:spPr bwMode="auto">
            <a:xfrm>
              <a:off x="4456" y="947"/>
              <a:ext cx="299" cy="3143"/>
            </a:xfrm>
            <a:custGeom>
              <a:avLst/>
              <a:gdLst>
                <a:gd name="T0" fmla="*/ 14 w 299"/>
                <a:gd name="T1" fmla="*/ 0 h 3143"/>
                <a:gd name="T2" fmla="*/ 130 w 299"/>
                <a:gd name="T3" fmla="*/ 4 h 3143"/>
                <a:gd name="T4" fmla="*/ 130 w 299"/>
                <a:gd name="T5" fmla="*/ 218 h 3143"/>
                <a:gd name="T6" fmla="*/ 121 w 299"/>
                <a:gd name="T7" fmla="*/ 1612 h 3143"/>
                <a:gd name="T8" fmla="*/ 143 w 299"/>
                <a:gd name="T9" fmla="*/ 1647 h 3143"/>
                <a:gd name="T10" fmla="*/ 201 w 299"/>
                <a:gd name="T11" fmla="*/ 1719 h 3143"/>
                <a:gd name="T12" fmla="*/ 250 w 299"/>
                <a:gd name="T13" fmla="*/ 1790 h 3143"/>
                <a:gd name="T14" fmla="*/ 273 w 299"/>
                <a:gd name="T15" fmla="*/ 1853 h 3143"/>
                <a:gd name="T16" fmla="*/ 290 w 299"/>
                <a:gd name="T17" fmla="*/ 1906 h 3143"/>
                <a:gd name="T18" fmla="*/ 299 w 299"/>
                <a:gd name="T19" fmla="*/ 1942 h 3143"/>
                <a:gd name="T20" fmla="*/ 290 w 299"/>
                <a:gd name="T21" fmla="*/ 1987 h 3143"/>
                <a:gd name="T22" fmla="*/ 281 w 299"/>
                <a:gd name="T23" fmla="*/ 2049 h 3143"/>
                <a:gd name="T24" fmla="*/ 139 w 299"/>
                <a:gd name="T25" fmla="*/ 3143 h 3143"/>
                <a:gd name="T26" fmla="*/ 49 w 299"/>
                <a:gd name="T27" fmla="*/ 3112 h 3143"/>
                <a:gd name="T28" fmla="*/ 179 w 299"/>
                <a:gd name="T29" fmla="*/ 2004 h 3143"/>
                <a:gd name="T30" fmla="*/ 201 w 299"/>
                <a:gd name="T31" fmla="*/ 1955 h 3143"/>
                <a:gd name="T32" fmla="*/ 210 w 299"/>
                <a:gd name="T33" fmla="*/ 1915 h 3143"/>
                <a:gd name="T34" fmla="*/ 188 w 299"/>
                <a:gd name="T35" fmla="*/ 1853 h 3143"/>
                <a:gd name="T36" fmla="*/ 148 w 299"/>
                <a:gd name="T37" fmla="*/ 1795 h 3143"/>
                <a:gd name="T38" fmla="*/ 112 w 299"/>
                <a:gd name="T39" fmla="*/ 1741 h 3143"/>
                <a:gd name="T40" fmla="*/ 72 w 299"/>
                <a:gd name="T41" fmla="*/ 1683 h 3143"/>
                <a:gd name="T42" fmla="*/ 40 w 299"/>
                <a:gd name="T43" fmla="*/ 1647 h 3143"/>
                <a:gd name="T44" fmla="*/ 31 w 299"/>
                <a:gd name="T45" fmla="*/ 223 h 3143"/>
                <a:gd name="T46" fmla="*/ 0 w 299"/>
                <a:gd name="T47" fmla="*/ 209 h 3143"/>
                <a:gd name="T48" fmla="*/ 14 w 299"/>
                <a:gd name="T49" fmla="*/ 0 h 31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9"/>
                <a:gd name="T76" fmla="*/ 0 h 3143"/>
                <a:gd name="T77" fmla="*/ 299 w 299"/>
                <a:gd name="T78" fmla="*/ 3143 h 31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9" h="3143">
                  <a:moveTo>
                    <a:pt x="14" y="0"/>
                  </a:moveTo>
                  <a:lnTo>
                    <a:pt x="130" y="4"/>
                  </a:lnTo>
                  <a:lnTo>
                    <a:pt x="130" y="218"/>
                  </a:lnTo>
                  <a:lnTo>
                    <a:pt x="121" y="1612"/>
                  </a:lnTo>
                  <a:lnTo>
                    <a:pt x="143" y="1647"/>
                  </a:lnTo>
                  <a:lnTo>
                    <a:pt x="201" y="1719"/>
                  </a:lnTo>
                  <a:lnTo>
                    <a:pt x="250" y="1790"/>
                  </a:lnTo>
                  <a:lnTo>
                    <a:pt x="273" y="1853"/>
                  </a:lnTo>
                  <a:lnTo>
                    <a:pt x="290" y="1906"/>
                  </a:lnTo>
                  <a:lnTo>
                    <a:pt x="299" y="1942"/>
                  </a:lnTo>
                  <a:lnTo>
                    <a:pt x="290" y="1987"/>
                  </a:lnTo>
                  <a:lnTo>
                    <a:pt x="281" y="2049"/>
                  </a:lnTo>
                  <a:lnTo>
                    <a:pt x="139" y="3143"/>
                  </a:lnTo>
                  <a:lnTo>
                    <a:pt x="49" y="3112"/>
                  </a:lnTo>
                  <a:lnTo>
                    <a:pt x="179" y="2004"/>
                  </a:lnTo>
                  <a:lnTo>
                    <a:pt x="201" y="1955"/>
                  </a:lnTo>
                  <a:lnTo>
                    <a:pt x="210" y="1915"/>
                  </a:lnTo>
                  <a:lnTo>
                    <a:pt x="188" y="1853"/>
                  </a:lnTo>
                  <a:lnTo>
                    <a:pt x="148" y="1795"/>
                  </a:lnTo>
                  <a:lnTo>
                    <a:pt x="112" y="1741"/>
                  </a:lnTo>
                  <a:lnTo>
                    <a:pt x="72" y="1683"/>
                  </a:lnTo>
                  <a:lnTo>
                    <a:pt x="40" y="1647"/>
                  </a:lnTo>
                  <a:lnTo>
                    <a:pt x="31" y="223"/>
                  </a:lnTo>
                  <a:lnTo>
                    <a:pt x="0" y="209"/>
                  </a:lnTo>
                  <a:lnTo>
                    <a:pt x="14" y="0"/>
                  </a:lnTo>
                  <a:close/>
                </a:path>
              </a:pathLst>
            </a:custGeom>
            <a:solidFill>
              <a:srgbClr val="CC3300">
                <a:alpha val="87842"/>
              </a:srgbClr>
            </a:solid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pic>
        <p:nvPicPr>
          <p:cNvPr id="158723" name="Picture 10" descr="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4200" y="1252538"/>
            <a:ext cx="1522413"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1"/>
          <p:cNvGrpSpPr>
            <a:grpSpLocks/>
          </p:cNvGrpSpPr>
          <p:nvPr/>
        </p:nvGrpSpPr>
        <p:grpSpPr bwMode="auto">
          <a:xfrm>
            <a:off x="1916113" y="1425575"/>
            <a:ext cx="2022475" cy="5286375"/>
            <a:chOff x="1581" y="876"/>
            <a:chExt cx="1274" cy="3330"/>
          </a:xfrm>
        </p:grpSpPr>
        <p:grpSp>
          <p:nvGrpSpPr>
            <p:cNvPr id="158795" name="Group 12"/>
            <p:cNvGrpSpPr>
              <a:grpSpLocks/>
            </p:cNvGrpSpPr>
            <p:nvPr/>
          </p:nvGrpSpPr>
          <p:grpSpPr bwMode="auto">
            <a:xfrm>
              <a:off x="1581" y="876"/>
              <a:ext cx="1274" cy="3330"/>
              <a:chOff x="1581" y="876"/>
              <a:chExt cx="1274" cy="3330"/>
            </a:xfrm>
          </p:grpSpPr>
          <p:pic>
            <p:nvPicPr>
              <p:cNvPr id="158797" name="Picture 13" descr="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81" y="876"/>
                <a:ext cx="1274" cy="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98" name="Line 14"/>
              <p:cNvSpPr>
                <a:spLocks noChangeShapeType="1"/>
              </p:cNvSpPr>
              <p:nvPr/>
            </p:nvSpPr>
            <p:spPr bwMode="auto">
              <a:xfrm>
                <a:off x="2295" y="3465"/>
                <a:ext cx="119"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8799" name="Line 15"/>
              <p:cNvSpPr>
                <a:spLocks noChangeShapeType="1"/>
              </p:cNvSpPr>
              <p:nvPr/>
            </p:nvSpPr>
            <p:spPr bwMode="auto">
              <a:xfrm>
                <a:off x="2286" y="3478"/>
                <a:ext cx="16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58796" name="Line 16"/>
            <p:cNvSpPr>
              <a:spLocks noChangeShapeType="1"/>
            </p:cNvSpPr>
            <p:nvPr/>
          </p:nvSpPr>
          <p:spPr bwMode="auto">
            <a:xfrm>
              <a:off x="2273" y="3604"/>
              <a:ext cx="16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37233" name="Line 17"/>
          <p:cNvSpPr>
            <a:spLocks noChangeShapeType="1"/>
          </p:cNvSpPr>
          <p:nvPr/>
        </p:nvSpPr>
        <p:spPr bwMode="auto">
          <a:xfrm>
            <a:off x="3754438" y="1373188"/>
            <a:ext cx="0" cy="5194300"/>
          </a:xfrm>
          <a:prstGeom prst="line">
            <a:avLst/>
          </a:prstGeom>
          <a:noFill/>
          <a:ln w="38100">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pic>
        <p:nvPicPr>
          <p:cNvPr id="137234" name="Picture 18" descr="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18150" y="1463675"/>
            <a:ext cx="269875"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9"/>
          <p:cNvGrpSpPr>
            <a:grpSpLocks/>
          </p:cNvGrpSpPr>
          <p:nvPr/>
        </p:nvGrpSpPr>
        <p:grpSpPr bwMode="auto">
          <a:xfrm>
            <a:off x="3976688" y="4589463"/>
            <a:ext cx="1778000" cy="2128837"/>
            <a:chOff x="3400" y="953"/>
            <a:chExt cx="1120" cy="1341"/>
          </a:xfrm>
        </p:grpSpPr>
        <p:grpSp>
          <p:nvGrpSpPr>
            <p:cNvPr id="158789" name="Group 20"/>
            <p:cNvGrpSpPr>
              <a:grpSpLocks/>
            </p:cNvGrpSpPr>
            <p:nvPr/>
          </p:nvGrpSpPr>
          <p:grpSpPr bwMode="auto">
            <a:xfrm>
              <a:off x="3400" y="953"/>
              <a:ext cx="1120" cy="1341"/>
              <a:chOff x="3400" y="953"/>
              <a:chExt cx="1120" cy="1341"/>
            </a:xfrm>
          </p:grpSpPr>
          <p:pic>
            <p:nvPicPr>
              <p:cNvPr id="158792" name="Picture 21" descr="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00" y="953"/>
                <a:ext cx="1120" cy="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93" name="Line 22"/>
              <p:cNvSpPr>
                <a:spLocks noChangeShapeType="1"/>
              </p:cNvSpPr>
              <p:nvPr/>
            </p:nvSpPr>
            <p:spPr bwMode="auto">
              <a:xfrm>
                <a:off x="4112" y="1554"/>
                <a:ext cx="125"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8794" name="Line 23"/>
              <p:cNvSpPr>
                <a:spLocks noChangeShapeType="1"/>
              </p:cNvSpPr>
              <p:nvPr/>
            </p:nvSpPr>
            <p:spPr bwMode="auto">
              <a:xfrm>
                <a:off x="4095" y="1567"/>
                <a:ext cx="15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58790" name="Line 24"/>
            <p:cNvSpPr>
              <a:spLocks noChangeShapeType="1"/>
            </p:cNvSpPr>
            <p:nvPr/>
          </p:nvSpPr>
          <p:spPr bwMode="auto">
            <a:xfrm>
              <a:off x="4095" y="1685"/>
              <a:ext cx="18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8791" name="Line 25"/>
            <p:cNvSpPr>
              <a:spLocks noChangeShapeType="1"/>
            </p:cNvSpPr>
            <p:nvPr/>
          </p:nvSpPr>
          <p:spPr bwMode="auto">
            <a:xfrm>
              <a:off x="4101" y="1676"/>
              <a:ext cx="17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37242" name="AutoShape 26"/>
          <p:cNvSpPr>
            <a:spLocks noChangeArrowheads="1"/>
          </p:cNvSpPr>
          <p:nvPr/>
        </p:nvSpPr>
        <p:spPr bwMode="auto">
          <a:xfrm>
            <a:off x="2651125" y="5360988"/>
            <a:ext cx="436563" cy="492125"/>
          </a:xfrm>
          <a:prstGeom prst="can">
            <a:avLst>
              <a:gd name="adj" fmla="val 28182"/>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1600" b="1"/>
              <a:t>kg</a:t>
            </a:r>
          </a:p>
        </p:txBody>
      </p:sp>
      <p:sp>
        <p:nvSpPr>
          <p:cNvPr id="137243" name="AutoShape 27"/>
          <p:cNvSpPr>
            <a:spLocks noChangeArrowheads="1"/>
          </p:cNvSpPr>
          <p:nvPr/>
        </p:nvSpPr>
        <p:spPr bwMode="auto">
          <a:xfrm>
            <a:off x="4911725" y="5395913"/>
            <a:ext cx="436563" cy="492125"/>
          </a:xfrm>
          <a:prstGeom prst="can">
            <a:avLst>
              <a:gd name="adj" fmla="val 28182"/>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1600" b="1"/>
              <a:t>kg</a:t>
            </a:r>
          </a:p>
        </p:txBody>
      </p:sp>
      <p:sp>
        <p:nvSpPr>
          <p:cNvPr id="137244" name="Line 28"/>
          <p:cNvSpPr>
            <a:spLocks noChangeShapeType="1"/>
          </p:cNvSpPr>
          <p:nvPr/>
        </p:nvSpPr>
        <p:spPr bwMode="auto">
          <a:xfrm>
            <a:off x="5624513" y="1443038"/>
            <a:ext cx="0" cy="5194300"/>
          </a:xfrm>
          <a:prstGeom prst="line">
            <a:avLst/>
          </a:prstGeom>
          <a:noFill/>
          <a:ln w="38100">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37245" name="Line 29"/>
          <p:cNvSpPr>
            <a:spLocks noChangeShapeType="1"/>
          </p:cNvSpPr>
          <p:nvPr/>
        </p:nvSpPr>
        <p:spPr bwMode="auto">
          <a:xfrm>
            <a:off x="7918450" y="1417638"/>
            <a:ext cx="0" cy="5194300"/>
          </a:xfrm>
          <a:prstGeom prst="line">
            <a:avLst/>
          </a:prstGeom>
          <a:noFill/>
          <a:ln w="38100">
            <a:solidFill>
              <a:srgbClr val="00CCFF"/>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grpSp>
        <p:nvGrpSpPr>
          <p:cNvPr id="9" name="Group 30"/>
          <p:cNvGrpSpPr>
            <a:grpSpLocks/>
          </p:cNvGrpSpPr>
          <p:nvPr/>
        </p:nvGrpSpPr>
        <p:grpSpPr bwMode="auto">
          <a:xfrm>
            <a:off x="3395663" y="4697413"/>
            <a:ext cx="288925" cy="1901825"/>
            <a:chOff x="1688" y="2937"/>
            <a:chExt cx="182" cy="1198"/>
          </a:xfrm>
        </p:grpSpPr>
        <p:grpSp>
          <p:nvGrpSpPr>
            <p:cNvPr id="158777" name="Group 31"/>
            <p:cNvGrpSpPr>
              <a:grpSpLocks/>
            </p:cNvGrpSpPr>
            <p:nvPr/>
          </p:nvGrpSpPr>
          <p:grpSpPr bwMode="auto">
            <a:xfrm>
              <a:off x="1693" y="2937"/>
              <a:ext cx="177" cy="214"/>
              <a:chOff x="3519" y="1875"/>
              <a:chExt cx="177" cy="214"/>
            </a:xfrm>
          </p:grpSpPr>
          <p:sp>
            <p:nvSpPr>
              <p:cNvPr id="158787" name="Line 32"/>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88" name="Line 33"/>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58778" name="Group 34"/>
            <p:cNvGrpSpPr>
              <a:grpSpLocks/>
            </p:cNvGrpSpPr>
            <p:nvPr/>
          </p:nvGrpSpPr>
          <p:grpSpPr bwMode="auto">
            <a:xfrm>
              <a:off x="1690" y="3270"/>
              <a:ext cx="177" cy="214"/>
              <a:chOff x="3519" y="1875"/>
              <a:chExt cx="177" cy="214"/>
            </a:xfrm>
          </p:grpSpPr>
          <p:sp>
            <p:nvSpPr>
              <p:cNvPr id="158785" name="Line 35"/>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86" name="Line 36"/>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58779" name="Group 37"/>
            <p:cNvGrpSpPr>
              <a:grpSpLocks/>
            </p:cNvGrpSpPr>
            <p:nvPr/>
          </p:nvGrpSpPr>
          <p:grpSpPr bwMode="auto">
            <a:xfrm>
              <a:off x="1688" y="3601"/>
              <a:ext cx="177" cy="214"/>
              <a:chOff x="3519" y="1875"/>
              <a:chExt cx="177" cy="214"/>
            </a:xfrm>
          </p:grpSpPr>
          <p:sp>
            <p:nvSpPr>
              <p:cNvPr id="158783" name="Line 38"/>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84" name="Line 39"/>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58780" name="Group 40"/>
            <p:cNvGrpSpPr>
              <a:grpSpLocks/>
            </p:cNvGrpSpPr>
            <p:nvPr/>
          </p:nvGrpSpPr>
          <p:grpSpPr bwMode="auto">
            <a:xfrm>
              <a:off x="1690" y="3921"/>
              <a:ext cx="177" cy="214"/>
              <a:chOff x="3519" y="1875"/>
              <a:chExt cx="177" cy="214"/>
            </a:xfrm>
          </p:grpSpPr>
          <p:sp>
            <p:nvSpPr>
              <p:cNvPr id="158781" name="Line 41"/>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82" name="Line 42"/>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grpSp>
        <p:nvGrpSpPr>
          <p:cNvPr id="14" name="Group 43"/>
          <p:cNvGrpSpPr>
            <a:grpSpLocks/>
          </p:cNvGrpSpPr>
          <p:nvPr/>
        </p:nvGrpSpPr>
        <p:grpSpPr bwMode="auto">
          <a:xfrm>
            <a:off x="5461000" y="4705350"/>
            <a:ext cx="292100" cy="1893888"/>
            <a:chOff x="2989" y="2942"/>
            <a:chExt cx="184" cy="1193"/>
          </a:xfrm>
        </p:grpSpPr>
        <p:grpSp>
          <p:nvGrpSpPr>
            <p:cNvPr id="158765" name="Group 44"/>
            <p:cNvGrpSpPr>
              <a:grpSpLocks/>
            </p:cNvGrpSpPr>
            <p:nvPr/>
          </p:nvGrpSpPr>
          <p:grpSpPr bwMode="auto">
            <a:xfrm>
              <a:off x="2996" y="2942"/>
              <a:ext cx="177" cy="214"/>
              <a:chOff x="3519" y="1875"/>
              <a:chExt cx="177" cy="214"/>
            </a:xfrm>
          </p:grpSpPr>
          <p:sp>
            <p:nvSpPr>
              <p:cNvPr id="158775" name="Line 45"/>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76" name="Line 46"/>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58766" name="Group 47"/>
            <p:cNvGrpSpPr>
              <a:grpSpLocks/>
            </p:cNvGrpSpPr>
            <p:nvPr/>
          </p:nvGrpSpPr>
          <p:grpSpPr bwMode="auto">
            <a:xfrm>
              <a:off x="2989" y="3273"/>
              <a:ext cx="177" cy="214"/>
              <a:chOff x="3519" y="1875"/>
              <a:chExt cx="177" cy="214"/>
            </a:xfrm>
          </p:grpSpPr>
          <p:sp>
            <p:nvSpPr>
              <p:cNvPr id="158773" name="Line 48"/>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74" name="Line 49"/>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58767" name="Group 50"/>
            <p:cNvGrpSpPr>
              <a:grpSpLocks/>
            </p:cNvGrpSpPr>
            <p:nvPr/>
          </p:nvGrpSpPr>
          <p:grpSpPr bwMode="auto">
            <a:xfrm>
              <a:off x="2991" y="3610"/>
              <a:ext cx="177" cy="214"/>
              <a:chOff x="3519" y="1875"/>
              <a:chExt cx="177" cy="214"/>
            </a:xfrm>
          </p:grpSpPr>
          <p:sp>
            <p:nvSpPr>
              <p:cNvPr id="158771" name="Line 51"/>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72" name="Line 52"/>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58768" name="Group 53"/>
            <p:cNvGrpSpPr>
              <a:grpSpLocks/>
            </p:cNvGrpSpPr>
            <p:nvPr/>
          </p:nvGrpSpPr>
          <p:grpSpPr bwMode="auto">
            <a:xfrm>
              <a:off x="2989" y="3921"/>
              <a:ext cx="177" cy="214"/>
              <a:chOff x="3519" y="1875"/>
              <a:chExt cx="177" cy="214"/>
            </a:xfrm>
          </p:grpSpPr>
          <p:sp>
            <p:nvSpPr>
              <p:cNvPr id="158769" name="Line 54"/>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70" name="Line 55"/>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grpSp>
        <p:nvGrpSpPr>
          <p:cNvPr id="19" name="Group 56"/>
          <p:cNvGrpSpPr>
            <a:grpSpLocks/>
          </p:cNvGrpSpPr>
          <p:nvPr/>
        </p:nvGrpSpPr>
        <p:grpSpPr bwMode="auto">
          <a:xfrm>
            <a:off x="7559675" y="4684713"/>
            <a:ext cx="488950" cy="1855787"/>
            <a:chOff x="4311" y="2929"/>
            <a:chExt cx="308" cy="1169"/>
          </a:xfrm>
        </p:grpSpPr>
        <p:grpSp>
          <p:nvGrpSpPr>
            <p:cNvPr id="158753" name="Group 57"/>
            <p:cNvGrpSpPr>
              <a:grpSpLocks/>
            </p:cNvGrpSpPr>
            <p:nvPr/>
          </p:nvGrpSpPr>
          <p:grpSpPr bwMode="auto">
            <a:xfrm rot="554896">
              <a:off x="4442" y="2929"/>
              <a:ext cx="177" cy="214"/>
              <a:chOff x="3519" y="1875"/>
              <a:chExt cx="177" cy="214"/>
            </a:xfrm>
          </p:grpSpPr>
          <p:sp>
            <p:nvSpPr>
              <p:cNvPr id="158763" name="Line 58"/>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64" name="Line 59"/>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58754" name="Group 60"/>
            <p:cNvGrpSpPr>
              <a:grpSpLocks/>
            </p:cNvGrpSpPr>
            <p:nvPr/>
          </p:nvGrpSpPr>
          <p:grpSpPr bwMode="auto">
            <a:xfrm rot="554896">
              <a:off x="4395" y="3249"/>
              <a:ext cx="177" cy="214"/>
              <a:chOff x="3519" y="1875"/>
              <a:chExt cx="177" cy="214"/>
            </a:xfrm>
          </p:grpSpPr>
          <p:sp>
            <p:nvSpPr>
              <p:cNvPr id="158761" name="Line 61"/>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62" name="Line 62"/>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58755" name="Group 63"/>
            <p:cNvGrpSpPr>
              <a:grpSpLocks/>
            </p:cNvGrpSpPr>
            <p:nvPr/>
          </p:nvGrpSpPr>
          <p:grpSpPr bwMode="auto">
            <a:xfrm rot="554896">
              <a:off x="4311" y="3884"/>
              <a:ext cx="177" cy="214"/>
              <a:chOff x="3519" y="1875"/>
              <a:chExt cx="177" cy="214"/>
            </a:xfrm>
          </p:grpSpPr>
          <p:sp>
            <p:nvSpPr>
              <p:cNvPr id="158759" name="Line 64"/>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60" name="Line 65"/>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58756" name="Group 66"/>
            <p:cNvGrpSpPr>
              <a:grpSpLocks/>
            </p:cNvGrpSpPr>
            <p:nvPr/>
          </p:nvGrpSpPr>
          <p:grpSpPr bwMode="auto">
            <a:xfrm rot="554896">
              <a:off x="4362" y="3561"/>
              <a:ext cx="177" cy="214"/>
              <a:chOff x="3519" y="1875"/>
              <a:chExt cx="177" cy="214"/>
            </a:xfrm>
          </p:grpSpPr>
          <p:sp>
            <p:nvSpPr>
              <p:cNvPr id="158757" name="Line 67"/>
              <p:cNvSpPr>
                <a:spLocks noChangeShapeType="1"/>
              </p:cNvSpPr>
              <p:nvPr/>
            </p:nvSpPr>
            <p:spPr bwMode="auto">
              <a:xfrm>
                <a:off x="3519" y="1875"/>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158758" name="Line 68"/>
              <p:cNvSpPr>
                <a:spLocks noChangeShapeType="1"/>
              </p:cNvSpPr>
              <p:nvPr/>
            </p:nvSpPr>
            <p:spPr bwMode="auto">
              <a:xfrm>
                <a:off x="3696" y="1879"/>
                <a:ext cx="0" cy="210"/>
              </a:xfrm>
              <a:prstGeom prst="line">
                <a:avLst/>
              </a:prstGeom>
              <a:noFill/>
              <a:ln w="38100" cap="rnd">
                <a:solidFill>
                  <a:srgbClr val="FFFF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grpSp>
      </p:grpSp>
      <p:sp>
        <p:nvSpPr>
          <p:cNvPr id="137285" name="AutoShape 69"/>
          <p:cNvSpPr>
            <a:spLocks noChangeArrowheads="1"/>
          </p:cNvSpPr>
          <p:nvPr/>
        </p:nvSpPr>
        <p:spPr bwMode="auto">
          <a:xfrm>
            <a:off x="7431088" y="5310188"/>
            <a:ext cx="436562" cy="492125"/>
          </a:xfrm>
          <a:prstGeom prst="can">
            <a:avLst>
              <a:gd name="adj" fmla="val 28182"/>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1600" b="1"/>
              <a:t>kg</a:t>
            </a:r>
          </a:p>
        </p:txBody>
      </p:sp>
      <p:sp>
        <p:nvSpPr>
          <p:cNvPr id="137286" name="Freeform 70"/>
          <p:cNvSpPr>
            <a:spLocks/>
          </p:cNvSpPr>
          <p:nvPr/>
        </p:nvSpPr>
        <p:spPr bwMode="auto">
          <a:xfrm>
            <a:off x="7926388" y="4060825"/>
            <a:ext cx="261937" cy="2452688"/>
          </a:xfrm>
          <a:custGeom>
            <a:avLst/>
            <a:gdLst>
              <a:gd name="T0" fmla="*/ 0 w 165"/>
              <a:gd name="T1" fmla="*/ 0 h 1545"/>
              <a:gd name="T2" fmla="*/ 2147483647 w 165"/>
              <a:gd name="T3" fmla="*/ 2147483647 h 1545"/>
              <a:gd name="T4" fmla="*/ 2147483647 w 165"/>
              <a:gd name="T5" fmla="*/ 2147483647 h 1545"/>
              <a:gd name="T6" fmla="*/ 2147483647 w 165"/>
              <a:gd name="T7" fmla="*/ 2147483647 h 1545"/>
              <a:gd name="T8" fmla="*/ 2147483647 w 165"/>
              <a:gd name="T9" fmla="*/ 2147483647 h 1545"/>
              <a:gd name="T10" fmla="*/ 2147483647 w 165"/>
              <a:gd name="T11" fmla="*/ 2147483647 h 1545"/>
              <a:gd name="T12" fmla="*/ 2147483647 w 165"/>
              <a:gd name="T13" fmla="*/ 2147483647 h 1545"/>
              <a:gd name="T14" fmla="*/ 0 60000 65536"/>
              <a:gd name="T15" fmla="*/ 0 60000 65536"/>
              <a:gd name="T16" fmla="*/ 0 60000 65536"/>
              <a:gd name="T17" fmla="*/ 0 60000 65536"/>
              <a:gd name="T18" fmla="*/ 0 60000 65536"/>
              <a:gd name="T19" fmla="*/ 0 60000 65536"/>
              <a:gd name="T20" fmla="*/ 0 60000 65536"/>
              <a:gd name="T21" fmla="*/ 0 w 165"/>
              <a:gd name="T22" fmla="*/ 0 h 1545"/>
              <a:gd name="T23" fmla="*/ 165 w 165"/>
              <a:gd name="T24" fmla="*/ 1545 h 15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1545">
                <a:moveTo>
                  <a:pt x="0" y="0"/>
                </a:moveTo>
                <a:lnTo>
                  <a:pt x="8" y="63"/>
                </a:lnTo>
                <a:lnTo>
                  <a:pt x="89" y="170"/>
                </a:lnTo>
                <a:lnTo>
                  <a:pt x="151" y="259"/>
                </a:lnTo>
                <a:lnTo>
                  <a:pt x="165" y="322"/>
                </a:lnTo>
                <a:lnTo>
                  <a:pt x="151" y="438"/>
                </a:lnTo>
                <a:lnTo>
                  <a:pt x="13" y="1545"/>
                </a:lnTo>
              </a:path>
            </a:pathLst>
          </a:custGeom>
          <a:noFill/>
          <a:ln w="28575">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8737" name="Text Box 71"/>
          <p:cNvSpPr txBox="1">
            <a:spLocks noChangeArrowheads="1"/>
          </p:cNvSpPr>
          <p:nvPr/>
        </p:nvSpPr>
        <p:spPr bwMode="auto">
          <a:xfrm>
            <a:off x="1560513" y="149225"/>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400" b="1">
                <a:solidFill>
                  <a:schemeClr val="bg1"/>
                </a:solidFill>
              </a:rPr>
              <a:t>GA </a:t>
            </a:r>
          </a:p>
        </p:txBody>
      </p:sp>
      <p:sp>
        <p:nvSpPr>
          <p:cNvPr id="158738" name="Text Box 78"/>
          <p:cNvSpPr txBox="1">
            <a:spLocks noChangeArrowheads="1"/>
          </p:cNvSpPr>
          <p:nvPr/>
        </p:nvSpPr>
        <p:spPr bwMode="auto">
          <a:xfrm>
            <a:off x="4819650" y="187325"/>
            <a:ext cx="1677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000" b="1">
                <a:solidFill>
                  <a:schemeClr val="bg1"/>
                </a:solidFill>
              </a:rPr>
              <a:t>GA 3501 GM</a:t>
            </a:r>
          </a:p>
        </p:txBody>
      </p:sp>
      <p:grpSp>
        <p:nvGrpSpPr>
          <p:cNvPr id="158739" name="Group 79"/>
          <p:cNvGrpSpPr>
            <a:grpSpLocks/>
          </p:cNvGrpSpPr>
          <p:nvPr/>
        </p:nvGrpSpPr>
        <p:grpSpPr bwMode="auto">
          <a:xfrm>
            <a:off x="88900" y="58738"/>
            <a:ext cx="800100" cy="615950"/>
            <a:chOff x="2280" y="1989"/>
            <a:chExt cx="3424" cy="2308"/>
          </a:xfrm>
        </p:grpSpPr>
        <p:sp>
          <p:nvSpPr>
            <p:cNvPr id="158743" name="Oval 80"/>
            <p:cNvSpPr>
              <a:spLocks noChangeArrowheads="1"/>
            </p:cNvSpPr>
            <p:nvPr/>
          </p:nvSpPr>
          <p:spPr bwMode="auto">
            <a:xfrm>
              <a:off x="4308" y="2380"/>
              <a:ext cx="52" cy="52"/>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8744" name="Oval 81"/>
            <p:cNvSpPr>
              <a:spLocks noChangeArrowheads="1"/>
            </p:cNvSpPr>
            <p:nvPr/>
          </p:nvSpPr>
          <p:spPr bwMode="auto">
            <a:xfrm>
              <a:off x="2532" y="2988"/>
              <a:ext cx="52" cy="52"/>
            </a:xfrm>
            <a:prstGeom prst="ellipse">
              <a:avLst/>
            </a:pr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nvGrpSpPr>
            <p:cNvPr id="158745" name="Group 82"/>
            <p:cNvGrpSpPr>
              <a:grpSpLocks/>
            </p:cNvGrpSpPr>
            <p:nvPr/>
          </p:nvGrpSpPr>
          <p:grpSpPr bwMode="auto">
            <a:xfrm>
              <a:off x="2280" y="1989"/>
              <a:ext cx="3424" cy="2308"/>
              <a:chOff x="2280" y="1989"/>
              <a:chExt cx="3424" cy="2308"/>
            </a:xfrm>
          </p:grpSpPr>
          <p:sp>
            <p:nvSpPr>
              <p:cNvPr id="158746" name="Freeform 83"/>
              <p:cNvSpPr>
                <a:spLocks/>
              </p:cNvSpPr>
              <p:nvPr/>
            </p:nvSpPr>
            <p:spPr bwMode="auto">
              <a:xfrm>
                <a:off x="3120" y="3204"/>
                <a:ext cx="21" cy="96"/>
              </a:xfrm>
              <a:custGeom>
                <a:avLst/>
                <a:gdLst>
                  <a:gd name="T0" fmla="*/ 21 w 21"/>
                  <a:gd name="T1" fmla="*/ 0 h 96"/>
                  <a:gd name="T2" fmla="*/ 0 w 21"/>
                  <a:gd name="T3" fmla="*/ 66 h 96"/>
                  <a:gd name="T4" fmla="*/ 0 w 21"/>
                  <a:gd name="T5" fmla="*/ 96 h 96"/>
                  <a:gd name="T6" fmla="*/ 0 60000 65536"/>
                  <a:gd name="T7" fmla="*/ 0 60000 65536"/>
                  <a:gd name="T8" fmla="*/ 0 60000 65536"/>
                  <a:gd name="T9" fmla="*/ 0 w 21"/>
                  <a:gd name="T10" fmla="*/ 0 h 96"/>
                  <a:gd name="T11" fmla="*/ 21 w 21"/>
                  <a:gd name="T12" fmla="*/ 96 h 96"/>
                </a:gdLst>
                <a:ahLst/>
                <a:cxnLst>
                  <a:cxn ang="T6">
                    <a:pos x="T0" y="T1"/>
                  </a:cxn>
                  <a:cxn ang="T7">
                    <a:pos x="T2" y="T3"/>
                  </a:cxn>
                  <a:cxn ang="T8">
                    <a:pos x="T4" y="T5"/>
                  </a:cxn>
                </a:cxnLst>
                <a:rect l="T9" t="T10" r="T11" b="T12"/>
                <a:pathLst>
                  <a:path w="21" h="96">
                    <a:moveTo>
                      <a:pt x="21" y="0"/>
                    </a:moveTo>
                    <a:lnTo>
                      <a:pt x="0" y="66"/>
                    </a:lnTo>
                    <a:lnTo>
                      <a:pt x="0" y="96"/>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8747" name="Line 84"/>
              <p:cNvSpPr>
                <a:spLocks noChangeShapeType="1"/>
              </p:cNvSpPr>
              <p:nvPr/>
            </p:nvSpPr>
            <p:spPr bwMode="auto">
              <a:xfrm flipH="1">
                <a:off x="3510" y="3054"/>
                <a:ext cx="12" cy="5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58748" name="Freeform 85"/>
              <p:cNvSpPr>
                <a:spLocks/>
              </p:cNvSpPr>
              <p:nvPr/>
            </p:nvSpPr>
            <p:spPr bwMode="auto">
              <a:xfrm>
                <a:off x="3552" y="3030"/>
                <a:ext cx="21" cy="111"/>
              </a:xfrm>
              <a:custGeom>
                <a:avLst/>
                <a:gdLst>
                  <a:gd name="T0" fmla="*/ 21 w 21"/>
                  <a:gd name="T1" fmla="*/ 0 h 111"/>
                  <a:gd name="T2" fmla="*/ 0 w 21"/>
                  <a:gd name="T3" fmla="*/ 66 h 111"/>
                  <a:gd name="T4" fmla="*/ 0 w 21"/>
                  <a:gd name="T5" fmla="*/ 111 h 111"/>
                  <a:gd name="T6" fmla="*/ 0 60000 65536"/>
                  <a:gd name="T7" fmla="*/ 0 60000 65536"/>
                  <a:gd name="T8" fmla="*/ 0 60000 65536"/>
                  <a:gd name="T9" fmla="*/ 0 w 21"/>
                  <a:gd name="T10" fmla="*/ 0 h 111"/>
                  <a:gd name="T11" fmla="*/ 21 w 21"/>
                  <a:gd name="T12" fmla="*/ 111 h 111"/>
                </a:gdLst>
                <a:ahLst/>
                <a:cxnLst>
                  <a:cxn ang="T6">
                    <a:pos x="T0" y="T1"/>
                  </a:cxn>
                  <a:cxn ang="T7">
                    <a:pos x="T2" y="T3"/>
                  </a:cxn>
                  <a:cxn ang="T8">
                    <a:pos x="T4" y="T5"/>
                  </a:cxn>
                </a:cxnLst>
                <a:rect l="T9" t="T10" r="T11" b="T12"/>
                <a:pathLst>
                  <a:path w="21" h="111">
                    <a:moveTo>
                      <a:pt x="21" y="0"/>
                    </a:moveTo>
                    <a:lnTo>
                      <a:pt x="0" y="66"/>
                    </a:lnTo>
                    <a:lnTo>
                      <a:pt x="0" y="111"/>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8749" name="Freeform 86"/>
              <p:cNvSpPr>
                <a:spLocks/>
              </p:cNvSpPr>
              <p:nvPr/>
            </p:nvSpPr>
            <p:spPr bwMode="auto">
              <a:xfrm>
                <a:off x="3654" y="3015"/>
                <a:ext cx="24" cy="162"/>
              </a:xfrm>
              <a:custGeom>
                <a:avLst/>
                <a:gdLst>
                  <a:gd name="T0" fmla="*/ 24 w 24"/>
                  <a:gd name="T1" fmla="*/ 0 h 162"/>
                  <a:gd name="T2" fmla="*/ 0 w 24"/>
                  <a:gd name="T3" fmla="*/ 105 h 162"/>
                  <a:gd name="T4" fmla="*/ 0 w 24"/>
                  <a:gd name="T5" fmla="*/ 162 h 162"/>
                  <a:gd name="T6" fmla="*/ 0 60000 65536"/>
                  <a:gd name="T7" fmla="*/ 0 60000 65536"/>
                  <a:gd name="T8" fmla="*/ 0 60000 65536"/>
                  <a:gd name="T9" fmla="*/ 0 w 24"/>
                  <a:gd name="T10" fmla="*/ 0 h 162"/>
                  <a:gd name="T11" fmla="*/ 24 w 24"/>
                  <a:gd name="T12" fmla="*/ 162 h 162"/>
                </a:gdLst>
                <a:ahLst/>
                <a:cxnLst>
                  <a:cxn ang="T6">
                    <a:pos x="T0" y="T1"/>
                  </a:cxn>
                  <a:cxn ang="T7">
                    <a:pos x="T2" y="T3"/>
                  </a:cxn>
                  <a:cxn ang="T8">
                    <a:pos x="T4" y="T5"/>
                  </a:cxn>
                </a:cxnLst>
                <a:rect l="T9" t="T10" r="T11" b="T12"/>
                <a:pathLst>
                  <a:path w="24" h="162">
                    <a:moveTo>
                      <a:pt x="24" y="0"/>
                    </a:moveTo>
                    <a:lnTo>
                      <a:pt x="0" y="105"/>
                    </a:lnTo>
                    <a:lnTo>
                      <a:pt x="0" y="16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8750" name="Freeform 87"/>
              <p:cNvSpPr>
                <a:spLocks/>
              </p:cNvSpPr>
              <p:nvPr/>
            </p:nvSpPr>
            <p:spPr bwMode="auto">
              <a:xfrm>
                <a:off x="3612" y="3012"/>
                <a:ext cx="27" cy="174"/>
              </a:xfrm>
              <a:custGeom>
                <a:avLst/>
                <a:gdLst>
                  <a:gd name="T0" fmla="*/ 27 w 27"/>
                  <a:gd name="T1" fmla="*/ 0 h 174"/>
                  <a:gd name="T2" fmla="*/ 0 w 27"/>
                  <a:gd name="T3" fmla="*/ 99 h 174"/>
                  <a:gd name="T4" fmla="*/ 0 w 27"/>
                  <a:gd name="T5" fmla="*/ 174 h 174"/>
                  <a:gd name="T6" fmla="*/ 0 60000 65536"/>
                  <a:gd name="T7" fmla="*/ 0 60000 65536"/>
                  <a:gd name="T8" fmla="*/ 0 60000 65536"/>
                  <a:gd name="T9" fmla="*/ 0 w 27"/>
                  <a:gd name="T10" fmla="*/ 0 h 174"/>
                  <a:gd name="T11" fmla="*/ 27 w 27"/>
                  <a:gd name="T12" fmla="*/ 174 h 174"/>
                </a:gdLst>
                <a:ahLst/>
                <a:cxnLst>
                  <a:cxn ang="T6">
                    <a:pos x="T0" y="T1"/>
                  </a:cxn>
                  <a:cxn ang="T7">
                    <a:pos x="T2" y="T3"/>
                  </a:cxn>
                  <a:cxn ang="T8">
                    <a:pos x="T4" y="T5"/>
                  </a:cxn>
                </a:cxnLst>
                <a:rect l="T9" t="T10" r="T11" b="T12"/>
                <a:pathLst>
                  <a:path w="27" h="174">
                    <a:moveTo>
                      <a:pt x="27" y="0"/>
                    </a:moveTo>
                    <a:lnTo>
                      <a:pt x="0" y="99"/>
                    </a:lnTo>
                    <a:lnTo>
                      <a:pt x="0" y="174"/>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pic>
            <p:nvPicPr>
              <p:cNvPr id="158751" name="Picture 88" descr="3"/>
              <p:cNvPicPr>
                <a:picLocks noChangeAspect="1" noChangeArrowheads="1"/>
              </p:cNvPicPr>
              <p:nvPr/>
            </p:nvPicPr>
            <p:blipFill>
              <a:blip r:embed="rId8" cstate="email">
                <a:lum bright="36000"/>
                <a:extLst>
                  <a:ext uri="{28A0092B-C50C-407E-A947-70E740481C1C}">
                    <a14:useLocalDpi xmlns:a14="http://schemas.microsoft.com/office/drawing/2010/main"/>
                  </a:ext>
                </a:extLst>
              </a:blip>
              <a:srcRect/>
              <a:stretch>
                <a:fillRect/>
              </a:stretch>
            </p:blipFill>
            <p:spPr bwMode="auto">
              <a:xfrm>
                <a:off x="2280" y="1989"/>
                <a:ext cx="3424" cy="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52" name="Freeform 89"/>
              <p:cNvSpPr>
                <a:spLocks/>
              </p:cNvSpPr>
              <p:nvPr/>
            </p:nvSpPr>
            <p:spPr bwMode="auto">
              <a:xfrm>
                <a:off x="4614" y="3429"/>
                <a:ext cx="201" cy="261"/>
              </a:xfrm>
              <a:custGeom>
                <a:avLst/>
                <a:gdLst>
                  <a:gd name="T0" fmla="*/ 201 w 201"/>
                  <a:gd name="T1" fmla="*/ 0 h 261"/>
                  <a:gd name="T2" fmla="*/ 180 w 201"/>
                  <a:gd name="T3" fmla="*/ 21 h 261"/>
                  <a:gd name="T4" fmla="*/ 0 w 201"/>
                  <a:gd name="T5" fmla="*/ 261 h 261"/>
                  <a:gd name="T6" fmla="*/ 0 60000 65536"/>
                  <a:gd name="T7" fmla="*/ 0 60000 65536"/>
                  <a:gd name="T8" fmla="*/ 0 60000 65536"/>
                  <a:gd name="T9" fmla="*/ 0 w 201"/>
                  <a:gd name="T10" fmla="*/ 0 h 261"/>
                  <a:gd name="T11" fmla="*/ 201 w 201"/>
                  <a:gd name="T12" fmla="*/ 261 h 261"/>
                </a:gdLst>
                <a:ahLst/>
                <a:cxnLst>
                  <a:cxn ang="T6">
                    <a:pos x="T0" y="T1"/>
                  </a:cxn>
                  <a:cxn ang="T7">
                    <a:pos x="T2" y="T3"/>
                  </a:cxn>
                  <a:cxn ang="T8">
                    <a:pos x="T4" y="T5"/>
                  </a:cxn>
                </a:cxnLst>
                <a:rect l="T9" t="T10" r="T11" b="T12"/>
                <a:pathLst>
                  <a:path w="201" h="261">
                    <a:moveTo>
                      <a:pt x="201" y="0"/>
                    </a:moveTo>
                    <a:lnTo>
                      <a:pt x="180" y="21"/>
                    </a:lnTo>
                    <a:lnTo>
                      <a:pt x="0" y="261"/>
                    </a:lnTo>
                  </a:path>
                </a:pathLst>
              </a:cu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grpSp>
      <p:sp>
        <p:nvSpPr>
          <p:cNvPr id="158740" name="AutoShape 90"/>
          <p:cNvSpPr>
            <a:spLocks noChangeArrowheads="1"/>
          </p:cNvSpPr>
          <p:nvPr/>
        </p:nvSpPr>
        <p:spPr bwMode="auto">
          <a:xfrm>
            <a:off x="2905125" y="846138"/>
            <a:ext cx="3382963" cy="463550"/>
          </a:xfrm>
          <a:prstGeom prst="roundRect">
            <a:avLst>
              <a:gd name="adj" fmla="val 16667"/>
            </a:avLst>
          </a:prstGeom>
          <a:solidFill>
            <a:srgbClr val="FFFF66"/>
          </a:solidFill>
          <a:ln w="9525">
            <a:solidFill>
              <a:srgbClr val="FFFF66"/>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8741" name="Text Box 91"/>
          <p:cNvSpPr txBox="1">
            <a:spLocks noChangeArrowheads="1"/>
          </p:cNvSpPr>
          <p:nvPr/>
        </p:nvSpPr>
        <p:spPr bwMode="auto">
          <a:xfrm>
            <a:off x="3275013" y="890588"/>
            <a:ext cx="299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b="1"/>
              <a:t>Bracci a doppia curvatura</a:t>
            </a:r>
          </a:p>
        </p:txBody>
      </p:sp>
      <p:pic>
        <p:nvPicPr>
          <p:cNvPr id="158742" name="Picture 9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06725" y="939800"/>
            <a:ext cx="2873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909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37233"/>
                                        </p:tgtEl>
                                        <p:attrNameLst>
                                          <p:attrName>style.visibility</p:attrName>
                                        </p:attrNameLst>
                                      </p:cBhvr>
                                      <p:to>
                                        <p:strVal val="visible"/>
                                      </p:to>
                                    </p:set>
                                    <p:animEffect transition="in" filter="wipe(up)">
                                      <p:cBhvr>
                                        <p:cTn id="11" dur="500"/>
                                        <p:tgtEl>
                                          <p:spTgt spid="137233"/>
                                        </p:tgtEl>
                                      </p:cBhvr>
                                    </p:animEffect>
                                  </p:childTnLst>
                                </p:cTn>
                              </p:par>
                            </p:childTnLst>
                          </p:cTn>
                        </p:par>
                        <p:par>
                          <p:cTn id="12" fill="hold" nodeType="afterGroup">
                            <p:stCondLst>
                              <p:cond delay="5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20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37242"/>
                                        </p:tgtEl>
                                        <p:attrNameLst>
                                          <p:attrName>style.visibility</p:attrName>
                                        </p:attrNameLst>
                                      </p:cBhvr>
                                      <p:to>
                                        <p:strVal val="visible"/>
                                      </p:to>
                                    </p:set>
                                    <p:animEffect transition="in" filter="wipe(down)">
                                      <p:cBhvr>
                                        <p:cTn id="20" dur="580">
                                          <p:stCondLst>
                                            <p:cond delay="0"/>
                                          </p:stCondLst>
                                        </p:cTn>
                                        <p:tgtEl>
                                          <p:spTgt spid="137242"/>
                                        </p:tgtEl>
                                      </p:cBhvr>
                                    </p:animEffect>
                                    <p:anim calcmode="lin" valueType="num">
                                      <p:cBhvr>
                                        <p:cTn id="21" dur="1822" tmFilter="0,0; 0.14,0.36; 0.43,0.73; 0.71,0.91; 1.0,1.0">
                                          <p:stCondLst>
                                            <p:cond delay="0"/>
                                          </p:stCondLst>
                                        </p:cTn>
                                        <p:tgtEl>
                                          <p:spTgt spid="13724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3724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3724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3724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37242"/>
                                        </p:tgtEl>
                                        <p:attrNameLst>
                                          <p:attrName>ppt_y</p:attrName>
                                        </p:attrNameLst>
                                      </p:cBhvr>
                                      <p:tavLst>
                                        <p:tav tm="0" fmla="#ppt_y-sin(pi*$)/81">
                                          <p:val>
                                            <p:fltVal val="0"/>
                                          </p:val>
                                        </p:tav>
                                        <p:tav tm="100000">
                                          <p:val>
                                            <p:fltVal val="1"/>
                                          </p:val>
                                        </p:tav>
                                      </p:tavLst>
                                    </p:anim>
                                    <p:animScale>
                                      <p:cBhvr>
                                        <p:cTn id="26" dur="26">
                                          <p:stCondLst>
                                            <p:cond delay="650"/>
                                          </p:stCondLst>
                                        </p:cTn>
                                        <p:tgtEl>
                                          <p:spTgt spid="137242"/>
                                        </p:tgtEl>
                                      </p:cBhvr>
                                      <p:to x="100000" y="60000"/>
                                    </p:animScale>
                                    <p:animScale>
                                      <p:cBhvr>
                                        <p:cTn id="27" dur="166" decel="50000">
                                          <p:stCondLst>
                                            <p:cond delay="676"/>
                                          </p:stCondLst>
                                        </p:cTn>
                                        <p:tgtEl>
                                          <p:spTgt spid="137242"/>
                                        </p:tgtEl>
                                      </p:cBhvr>
                                      <p:to x="100000" y="100000"/>
                                    </p:animScale>
                                    <p:animScale>
                                      <p:cBhvr>
                                        <p:cTn id="28" dur="26">
                                          <p:stCondLst>
                                            <p:cond delay="1312"/>
                                          </p:stCondLst>
                                        </p:cTn>
                                        <p:tgtEl>
                                          <p:spTgt spid="137242"/>
                                        </p:tgtEl>
                                      </p:cBhvr>
                                      <p:to x="100000" y="80000"/>
                                    </p:animScale>
                                    <p:animScale>
                                      <p:cBhvr>
                                        <p:cTn id="29" dur="166" decel="50000">
                                          <p:stCondLst>
                                            <p:cond delay="1338"/>
                                          </p:stCondLst>
                                        </p:cTn>
                                        <p:tgtEl>
                                          <p:spTgt spid="137242"/>
                                        </p:tgtEl>
                                      </p:cBhvr>
                                      <p:to x="100000" y="100000"/>
                                    </p:animScale>
                                    <p:animScale>
                                      <p:cBhvr>
                                        <p:cTn id="30" dur="26">
                                          <p:stCondLst>
                                            <p:cond delay="1642"/>
                                          </p:stCondLst>
                                        </p:cTn>
                                        <p:tgtEl>
                                          <p:spTgt spid="137242"/>
                                        </p:tgtEl>
                                      </p:cBhvr>
                                      <p:to x="100000" y="90000"/>
                                    </p:animScale>
                                    <p:animScale>
                                      <p:cBhvr>
                                        <p:cTn id="31" dur="166" decel="50000">
                                          <p:stCondLst>
                                            <p:cond delay="1668"/>
                                          </p:stCondLst>
                                        </p:cTn>
                                        <p:tgtEl>
                                          <p:spTgt spid="137242"/>
                                        </p:tgtEl>
                                      </p:cBhvr>
                                      <p:to x="100000" y="100000"/>
                                    </p:animScale>
                                    <p:animScale>
                                      <p:cBhvr>
                                        <p:cTn id="32" dur="26">
                                          <p:stCondLst>
                                            <p:cond delay="1808"/>
                                          </p:stCondLst>
                                        </p:cTn>
                                        <p:tgtEl>
                                          <p:spTgt spid="137242"/>
                                        </p:tgtEl>
                                      </p:cBhvr>
                                      <p:to x="100000" y="95000"/>
                                    </p:animScale>
                                    <p:animScale>
                                      <p:cBhvr>
                                        <p:cTn id="33" dur="166" decel="50000">
                                          <p:stCondLst>
                                            <p:cond delay="1834"/>
                                          </p:stCondLst>
                                        </p:cTn>
                                        <p:tgtEl>
                                          <p:spTgt spid="137242"/>
                                        </p:tgtEl>
                                      </p:cBhvr>
                                      <p:to x="100000" y="100000"/>
                                    </p:animScale>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13723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37244"/>
                                        </p:tgtEl>
                                        <p:attrNameLst>
                                          <p:attrName>style.visibility</p:attrName>
                                        </p:attrNameLst>
                                      </p:cBhvr>
                                      <p:to>
                                        <p:strVal val="visible"/>
                                      </p:to>
                                    </p:set>
                                    <p:animEffect transition="in" filter="wipe(up)">
                                      <p:cBhvr>
                                        <p:cTn id="42" dur="500"/>
                                        <p:tgtEl>
                                          <p:spTgt spid="13724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par>
                          <p:cTn id="48" fill="hold" nodeType="afterGroup">
                            <p:stCondLst>
                              <p:cond delay="500"/>
                            </p:stCondLst>
                            <p:childTnLst>
                              <p:par>
                                <p:cTn id="49" presetID="22" presetClass="entr" presetSubtype="4"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2000"/>
                                        <p:tgtEl>
                                          <p:spTgt spid="1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37243"/>
                                        </p:tgtEl>
                                        <p:attrNameLst>
                                          <p:attrName>style.visibility</p:attrName>
                                        </p:attrNameLst>
                                      </p:cBhvr>
                                      <p:to>
                                        <p:strVal val="visible"/>
                                      </p:to>
                                    </p:set>
                                    <p:animEffect transition="in" filter="wipe(down)">
                                      <p:cBhvr>
                                        <p:cTn id="56" dur="580">
                                          <p:stCondLst>
                                            <p:cond delay="0"/>
                                          </p:stCondLst>
                                        </p:cTn>
                                        <p:tgtEl>
                                          <p:spTgt spid="137243"/>
                                        </p:tgtEl>
                                      </p:cBhvr>
                                    </p:animEffect>
                                    <p:anim calcmode="lin" valueType="num">
                                      <p:cBhvr>
                                        <p:cTn id="57" dur="1822" tmFilter="0,0; 0.14,0.36; 0.43,0.73; 0.71,0.91; 1.0,1.0">
                                          <p:stCondLst>
                                            <p:cond delay="0"/>
                                          </p:stCondLst>
                                        </p:cTn>
                                        <p:tgtEl>
                                          <p:spTgt spid="13724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3724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3724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3724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37243"/>
                                        </p:tgtEl>
                                        <p:attrNameLst>
                                          <p:attrName>ppt_y</p:attrName>
                                        </p:attrNameLst>
                                      </p:cBhvr>
                                      <p:tavLst>
                                        <p:tav tm="0" fmla="#ppt_y-sin(pi*$)/81">
                                          <p:val>
                                            <p:fltVal val="0"/>
                                          </p:val>
                                        </p:tav>
                                        <p:tav tm="100000">
                                          <p:val>
                                            <p:fltVal val="1"/>
                                          </p:val>
                                        </p:tav>
                                      </p:tavLst>
                                    </p:anim>
                                    <p:animScale>
                                      <p:cBhvr>
                                        <p:cTn id="62" dur="26">
                                          <p:stCondLst>
                                            <p:cond delay="650"/>
                                          </p:stCondLst>
                                        </p:cTn>
                                        <p:tgtEl>
                                          <p:spTgt spid="137243"/>
                                        </p:tgtEl>
                                      </p:cBhvr>
                                      <p:to x="100000" y="60000"/>
                                    </p:animScale>
                                    <p:animScale>
                                      <p:cBhvr>
                                        <p:cTn id="63" dur="166" decel="50000">
                                          <p:stCondLst>
                                            <p:cond delay="676"/>
                                          </p:stCondLst>
                                        </p:cTn>
                                        <p:tgtEl>
                                          <p:spTgt spid="137243"/>
                                        </p:tgtEl>
                                      </p:cBhvr>
                                      <p:to x="100000" y="100000"/>
                                    </p:animScale>
                                    <p:animScale>
                                      <p:cBhvr>
                                        <p:cTn id="64" dur="26">
                                          <p:stCondLst>
                                            <p:cond delay="1312"/>
                                          </p:stCondLst>
                                        </p:cTn>
                                        <p:tgtEl>
                                          <p:spTgt spid="137243"/>
                                        </p:tgtEl>
                                      </p:cBhvr>
                                      <p:to x="100000" y="80000"/>
                                    </p:animScale>
                                    <p:animScale>
                                      <p:cBhvr>
                                        <p:cTn id="65" dur="166" decel="50000">
                                          <p:stCondLst>
                                            <p:cond delay="1338"/>
                                          </p:stCondLst>
                                        </p:cTn>
                                        <p:tgtEl>
                                          <p:spTgt spid="137243"/>
                                        </p:tgtEl>
                                      </p:cBhvr>
                                      <p:to x="100000" y="100000"/>
                                    </p:animScale>
                                    <p:animScale>
                                      <p:cBhvr>
                                        <p:cTn id="66" dur="26">
                                          <p:stCondLst>
                                            <p:cond delay="1642"/>
                                          </p:stCondLst>
                                        </p:cTn>
                                        <p:tgtEl>
                                          <p:spTgt spid="137243"/>
                                        </p:tgtEl>
                                      </p:cBhvr>
                                      <p:to x="100000" y="90000"/>
                                    </p:animScale>
                                    <p:animScale>
                                      <p:cBhvr>
                                        <p:cTn id="67" dur="166" decel="50000">
                                          <p:stCondLst>
                                            <p:cond delay="1668"/>
                                          </p:stCondLst>
                                        </p:cTn>
                                        <p:tgtEl>
                                          <p:spTgt spid="137243"/>
                                        </p:tgtEl>
                                      </p:cBhvr>
                                      <p:to x="100000" y="100000"/>
                                    </p:animScale>
                                    <p:animScale>
                                      <p:cBhvr>
                                        <p:cTn id="68" dur="26">
                                          <p:stCondLst>
                                            <p:cond delay="1808"/>
                                          </p:stCondLst>
                                        </p:cTn>
                                        <p:tgtEl>
                                          <p:spTgt spid="137243"/>
                                        </p:tgtEl>
                                      </p:cBhvr>
                                      <p:to x="100000" y="95000"/>
                                    </p:animScale>
                                    <p:animScale>
                                      <p:cBhvr>
                                        <p:cTn id="69" dur="166" decel="50000">
                                          <p:stCondLst>
                                            <p:cond delay="1834"/>
                                          </p:stCondLst>
                                        </p:cTn>
                                        <p:tgtEl>
                                          <p:spTgt spid="137243"/>
                                        </p:tgtEl>
                                      </p:cBhvr>
                                      <p:to x="100000" y="100000"/>
                                    </p:animScale>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37245"/>
                                        </p:tgtEl>
                                        <p:attrNameLst>
                                          <p:attrName>style.visibility</p:attrName>
                                        </p:attrNameLst>
                                      </p:cBhvr>
                                      <p:to>
                                        <p:strVal val="visible"/>
                                      </p:to>
                                    </p:set>
                                    <p:animEffect transition="in" filter="wipe(up)">
                                      <p:cBhvr>
                                        <p:cTn id="78" dur="500"/>
                                        <p:tgtEl>
                                          <p:spTgt spid="13724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137286"/>
                                        </p:tgtEl>
                                        <p:attrNameLst>
                                          <p:attrName>style.visibility</p:attrName>
                                        </p:attrNameLst>
                                      </p:cBhvr>
                                      <p:to>
                                        <p:strVal val="visible"/>
                                      </p:to>
                                    </p:set>
                                    <p:animEffect transition="in" filter="wipe(up)">
                                      <p:cBhvr>
                                        <p:cTn id="83" dur="2000"/>
                                        <p:tgtEl>
                                          <p:spTgt spid="137286"/>
                                        </p:tgtEl>
                                      </p:cBhvr>
                                    </p:animEffect>
                                  </p:childTnLst>
                                </p:cTn>
                              </p:par>
                            </p:childTnLst>
                          </p:cTn>
                        </p:par>
                        <p:par>
                          <p:cTn id="84" fill="hold" nodeType="afterGroup">
                            <p:stCondLst>
                              <p:cond delay="2000"/>
                            </p:stCondLst>
                            <p:childTnLst>
                              <p:par>
                                <p:cTn id="85" presetID="22" presetClass="entr" presetSubtype="1" fill="hold" nodeType="after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up)">
                                      <p:cBhvr>
                                        <p:cTn id="87" dur="2000"/>
                                        <p:tgtEl>
                                          <p:spTgt spid="19"/>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37285"/>
                                        </p:tgtEl>
                                        <p:attrNameLst>
                                          <p:attrName>style.visibility</p:attrName>
                                        </p:attrNameLst>
                                      </p:cBhvr>
                                      <p:to>
                                        <p:strVal val="visible"/>
                                      </p:to>
                                    </p:set>
                                    <p:animEffect transition="in" filter="wipe(down)">
                                      <p:cBhvr>
                                        <p:cTn id="92" dur="580">
                                          <p:stCondLst>
                                            <p:cond delay="0"/>
                                          </p:stCondLst>
                                        </p:cTn>
                                        <p:tgtEl>
                                          <p:spTgt spid="137285"/>
                                        </p:tgtEl>
                                      </p:cBhvr>
                                    </p:animEffect>
                                    <p:anim calcmode="lin" valueType="num">
                                      <p:cBhvr>
                                        <p:cTn id="93" dur="1822" tmFilter="0,0; 0.14,0.36; 0.43,0.73; 0.71,0.91; 1.0,1.0">
                                          <p:stCondLst>
                                            <p:cond delay="0"/>
                                          </p:stCondLst>
                                        </p:cTn>
                                        <p:tgtEl>
                                          <p:spTgt spid="137285"/>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7285"/>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7285"/>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7285"/>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7285"/>
                                        </p:tgtEl>
                                        <p:attrNameLst>
                                          <p:attrName>ppt_y</p:attrName>
                                        </p:attrNameLst>
                                      </p:cBhvr>
                                      <p:tavLst>
                                        <p:tav tm="0" fmla="#ppt_y-sin(pi*$)/81">
                                          <p:val>
                                            <p:fltVal val="0"/>
                                          </p:val>
                                        </p:tav>
                                        <p:tav tm="100000">
                                          <p:val>
                                            <p:fltVal val="1"/>
                                          </p:val>
                                        </p:tav>
                                      </p:tavLst>
                                    </p:anim>
                                    <p:animScale>
                                      <p:cBhvr>
                                        <p:cTn id="98" dur="26">
                                          <p:stCondLst>
                                            <p:cond delay="650"/>
                                          </p:stCondLst>
                                        </p:cTn>
                                        <p:tgtEl>
                                          <p:spTgt spid="137285"/>
                                        </p:tgtEl>
                                      </p:cBhvr>
                                      <p:to x="100000" y="60000"/>
                                    </p:animScale>
                                    <p:animScale>
                                      <p:cBhvr>
                                        <p:cTn id="99" dur="166" decel="50000">
                                          <p:stCondLst>
                                            <p:cond delay="676"/>
                                          </p:stCondLst>
                                        </p:cTn>
                                        <p:tgtEl>
                                          <p:spTgt spid="137285"/>
                                        </p:tgtEl>
                                      </p:cBhvr>
                                      <p:to x="100000" y="100000"/>
                                    </p:animScale>
                                    <p:animScale>
                                      <p:cBhvr>
                                        <p:cTn id="100" dur="26">
                                          <p:stCondLst>
                                            <p:cond delay="1312"/>
                                          </p:stCondLst>
                                        </p:cTn>
                                        <p:tgtEl>
                                          <p:spTgt spid="137285"/>
                                        </p:tgtEl>
                                      </p:cBhvr>
                                      <p:to x="100000" y="80000"/>
                                    </p:animScale>
                                    <p:animScale>
                                      <p:cBhvr>
                                        <p:cTn id="101" dur="166" decel="50000">
                                          <p:stCondLst>
                                            <p:cond delay="1338"/>
                                          </p:stCondLst>
                                        </p:cTn>
                                        <p:tgtEl>
                                          <p:spTgt spid="137285"/>
                                        </p:tgtEl>
                                      </p:cBhvr>
                                      <p:to x="100000" y="100000"/>
                                    </p:animScale>
                                    <p:animScale>
                                      <p:cBhvr>
                                        <p:cTn id="102" dur="26">
                                          <p:stCondLst>
                                            <p:cond delay="1642"/>
                                          </p:stCondLst>
                                        </p:cTn>
                                        <p:tgtEl>
                                          <p:spTgt spid="137285"/>
                                        </p:tgtEl>
                                      </p:cBhvr>
                                      <p:to x="100000" y="90000"/>
                                    </p:animScale>
                                    <p:animScale>
                                      <p:cBhvr>
                                        <p:cTn id="103" dur="166" decel="50000">
                                          <p:stCondLst>
                                            <p:cond delay="1668"/>
                                          </p:stCondLst>
                                        </p:cTn>
                                        <p:tgtEl>
                                          <p:spTgt spid="137285"/>
                                        </p:tgtEl>
                                      </p:cBhvr>
                                      <p:to x="100000" y="100000"/>
                                    </p:animScale>
                                    <p:animScale>
                                      <p:cBhvr>
                                        <p:cTn id="104" dur="26">
                                          <p:stCondLst>
                                            <p:cond delay="1808"/>
                                          </p:stCondLst>
                                        </p:cTn>
                                        <p:tgtEl>
                                          <p:spTgt spid="137285"/>
                                        </p:tgtEl>
                                      </p:cBhvr>
                                      <p:to x="100000" y="95000"/>
                                    </p:animScale>
                                    <p:animScale>
                                      <p:cBhvr>
                                        <p:cTn id="105" dur="166" decel="50000">
                                          <p:stCondLst>
                                            <p:cond delay="1834"/>
                                          </p:stCondLst>
                                        </p:cTn>
                                        <p:tgtEl>
                                          <p:spTgt spid="13728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33" grpId="0" animBg="1"/>
      <p:bldP spid="137242" grpId="0" animBg="1"/>
      <p:bldP spid="137243" grpId="0" animBg="1"/>
      <p:bldP spid="137244" grpId="0" animBg="1"/>
      <p:bldP spid="137245" grpId="0" animBg="1"/>
      <p:bldP spid="137285" grpId="0" animBg="1"/>
      <p:bldP spid="13728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7" descr="ROTOR AVANT GA 7822"/>
          <p:cNvPicPr>
            <a:picLocks noChangeAspect="1" noChangeArrowheads="1"/>
          </p:cNvPicPr>
          <p:nvPr/>
        </p:nvPicPr>
        <p:blipFill>
          <a:blip r:embed="rId3" cstate="email">
            <a:lum contrast="18000"/>
            <a:extLst>
              <a:ext uri="{28A0092B-C50C-407E-A947-70E740481C1C}">
                <a14:useLocalDpi xmlns:a14="http://schemas.microsoft.com/office/drawing/2010/main"/>
              </a:ext>
            </a:extLst>
          </a:blip>
          <a:srcRect/>
          <a:stretch>
            <a:fillRect/>
          </a:stretch>
        </p:blipFill>
        <p:spPr bwMode="auto">
          <a:xfrm>
            <a:off x="0" y="3035300"/>
            <a:ext cx="29464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1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4488" y="1604963"/>
            <a:ext cx="7386637"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AutoShape 8"/>
          <p:cNvSpPr>
            <a:spLocks noChangeArrowheads="1"/>
          </p:cNvSpPr>
          <p:nvPr/>
        </p:nvSpPr>
        <p:spPr bwMode="auto">
          <a:xfrm rot="-1976902">
            <a:off x="171450" y="3468688"/>
            <a:ext cx="733425" cy="209550"/>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74085" name="AutoShape 6"/>
          <p:cNvSpPr>
            <a:spLocks noChangeArrowheads="1"/>
          </p:cNvSpPr>
          <p:nvPr/>
        </p:nvSpPr>
        <p:spPr bwMode="auto">
          <a:xfrm>
            <a:off x="219075" y="892175"/>
            <a:ext cx="8678863" cy="665163"/>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74086" name="Text Box 2"/>
          <p:cNvSpPr txBox="1">
            <a:spLocks noChangeArrowheads="1"/>
          </p:cNvSpPr>
          <p:nvPr/>
        </p:nvSpPr>
        <p:spPr bwMode="auto">
          <a:xfrm>
            <a:off x="1560513" y="149225"/>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GA </a:t>
            </a:r>
          </a:p>
        </p:txBody>
      </p:sp>
      <p:pic>
        <p:nvPicPr>
          <p:cNvPr id="174087" name="Picture 3" descr="2"/>
          <p:cNvPicPr>
            <a:picLocks noChangeAspect="1" noChangeArrowheads="1"/>
          </p:cNvPicPr>
          <p:nvPr/>
        </p:nvPicPr>
        <p:blipFill>
          <a:blip r:embed="rId8" cstate="email">
            <a:lum bright="30000"/>
            <a:extLst>
              <a:ext uri="{28A0092B-C50C-407E-A947-70E740481C1C}">
                <a14:useLocalDpi xmlns:a14="http://schemas.microsoft.com/office/drawing/2010/main"/>
              </a:ext>
            </a:extLst>
          </a:blip>
          <a:srcRect/>
          <a:stretch>
            <a:fillRect/>
          </a:stretch>
        </p:blipFill>
        <p:spPr bwMode="auto">
          <a:xfrm>
            <a:off x="120650" y="141288"/>
            <a:ext cx="977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8" name="Text Box 5"/>
          <p:cNvSpPr txBox="1">
            <a:spLocks noChangeArrowheads="1"/>
          </p:cNvSpPr>
          <p:nvPr/>
        </p:nvSpPr>
        <p:spPr bwMode="auto">
          <a:xfrm>
            <a:off x="231775" y="865188"/>
            <a:ext cx="8585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La posizione ’’ipertangenziale’’ delle forche: </a:t>
            </a:r>
          </a:p>
          <a:p>
            <a:pPr algn="ctr" eaLnBrk="1" hangingPunct="1">
              <a:buFontTx/>
              <a:buNone/>
            </a:pPr>
            <a:r>
              <a:rPr lang="fr-FR" altLang="it-IT" sz="2000" b="1"/>
              <a:t>una formazione dell’andana ancora migliorata</a:t>
            </a:r>
            <a:endParaRPr lang="en-US" altLang="it-IT" sz="2000" b="1"/>
          </a:p>
        </p:txBody>
      </p:sp>
      <p:pic>
        <p:nvPicPr>
          <p:cNvPr id="174089" name="Picture 9" descr="FOURCHE GA 782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572000" y="4713288"/>
            <a:ext cx="4300538"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0" name="AutoShape 13"/>
          <p:cNvSpPr>
            <a:spLocks noChangeArrowheads="1"/>
          </p:cNvSpPr>
          <p:nvPr/>
        </p:nvSpPr>
        <p:spPr bwMode="auto">
          <a:xfrm>
            <a:off x="3124200" y="4102100"/>
            <a:ext cx="5803900" cy="827088"/>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74091" name="Text Box 12"/>
          <p:cNvSpPr txBox="1">
            <a:spLocks noChangeArrowheads="1"/>
          </p:cNvSpPr>
          <p:nvPr/>
        </p:nvSpPr>
        <p:spPr bwMode="auto">
          <a:xfrm>
            <a:off x="3527425" y="4176713"/>
            <a:ext cx="5187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t>Tecnologia, l’alleata degli allevamenti efficienti!</a:t>
            </a:r>
          </a:p>
        </p:txBody>
      </p:sp>
      <p:pic>
        <p:nvPicPr>
          <p:cNvPr id="174092" name="Picture 1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90875" y="4211638"/>
            <a:ext cx="2873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3" name="Text Box 17"/>
          <p:cNvSpPr txBox="1">
            <a:spLocks noChangeArrowheads="1"/>
          </p:cNvSpPr>
          <p:nvPr/>
        </p:nvSpPr>
        <p:spPr bwMode="auto">
          <a:xfrm>
            <a:off x="60325" y="2413000"/>
            <a:ext cx="1560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200" b="1"/>
              <a:t>Il PLUS della guida</a:t>
            </a:r>
          </a:p>
          <a:p>
            <a:pPr algn="ctr" eaLnBrk="1" hangingPunct="1">
              <a:buFontTx/>
              <a:buNone/>
            </a:pPr>
            <a:r>
              <a:rPr lang="fr-FR" altLang="it-IT" sz="1200" b="1"/>
              <a:t>ipertangenziale</a:t>
            </a:r>
          </a:p>
        </p:txBody>
      </p:sp>
      <p:sp>
        <p:nvSpPr>
          <p:cNvPr id="174094" name="Titolo 1"/>
          <p:cNvSpPr>
            <a:spLocks noGrp="1"/>
          </p:cNvSpPr>
          <p:nvPr>
            <p:ph type="title"/>
          </p:nvPr>
        </p:nvSpPr>
        <p:spPr/>
        <p:txBody>
          <a:bodyPr/>
          <a:lstStyle/>
          <a:p>
            <a:r>
              <a:rPr lang="it-IT" altLang="it-IT" dirty="0" smtClean="0"/>
              <a:t>Posizione «</a:t>
            </a:r>
            <a:r>
              <a:rPr lang="it-IT" altLang="it-IT" dirty="0" err="1" smtClean="0"/>
              <a:t>ipertangenziale</a:t>
            </a:r>
            <a:r>
              <a:rPr lang="it-IT" altLang="it-IT" dirty="0" smtClean="0"/>
              <a:t>» delle forche</a:t>
            </a:r>
          </a:p>
        </p:txBody>
      </p:sp>
      <p:sp>
        <p:nvSpPr>
          <p:cNvPr id="3" name="Segnaposto data 2"/>
          <p:cNvSpPr>
            <a:spLocks noGrp="1"/>
          </p:cNvSpPr>
          <p:nvPr>
            <p:ph type="dt" sz="quarter" idx="10"/>
          </p:nvPr>
        </p:nvSpPr>
        <p:spPr/>
        <p:txBody>
          <a:bodyPr/>
          <a:lstStyle/>
          <a:p>
            <a:pPr>
              <a:defRPr/>
            </a:pPr>
            <a:fld id="{1B330E58-6250-4FDA-AAFC-3FD2629760A6}"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1560513" y="149225"/>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b="1">
                <a:solidFill>
                  <a:schemeClr val="bg1"/>
                </a:solidFill>
              </a:rPr>
              <a:t>GA </a:t>
            </a:r>
          </a:p>
        </p:txBody>
      </p:sp>
      <p:pic>
        <p:nvPicPr>
          <p:cNvPr id="176131" name="Picture 3" descr="2"/>
          <p:cNvPicPr>
            <a:picLocks noChangeAspect="1" noChangeArrowheads="1"/>
          </p:cNvPicPr>
          <p:nvPr/>
        </p:nvPicPr>
        <p:blipFill>
          <a:blip r:embed="rId6" cstate="email">
            <a:lum bright="30000"/>
            <a:extLst>
              <a:ext uri="{28A0092B-C50C-407E-A947-70E740481C1C}">
                <a14:useLocalDpi xmlns:a14="http://schemas.microsoft.com/office/drawing/2010/main"/>
              </a:ext>
            </a:extLst>
          </a:blip>
          <a:srcRect/>
          <a:stretch>
            <a:fillRect/>
          </a:stretch>
        </p:blipFill>
        <p:spPr bwMode="auto">
          <a:xfrm>
            <a:off x="120650" y="141288"/>
            <a:ext cx="977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6132" name="Group 14"/>
          <p:cNvGrpSpPr>
            <a:grpSpLocks/>
          </p:cNvGrpSpPr>
          <p:nvPr/>
        </p:nvGrpSpPr>
        <p:grpSpPr bwMode="auto">
          <a:xfrm>
            <a:off x="442913" y="946150"/>
            <a:ext cx="8256587" cy="1855788"/>
            <a:chOff x="395" y="2691"/>
            <a:chExt cx="4977" cy="1169"/>
          </a:xfrm>
        </p:grpSpPr>
        <p:sp>
          <p:nvSpPr>
            <p:cNvPr id="176143" name="AutoShape 12"/>
            <p:cNvSpPr>
              <a:spLocks noChangeArrowheads="1"/>
            </p:cNvSpPr>
            <p:nvPr/>
          </p:nvSpPr>
          <p:spPr bwMode="auto">
            <a:xfrm>
              <a:off x="397" y="3516"/>
              <a:ext cx="3004" cy="344"/>
            </a:xfrm>
            <a:prstGeom prst="roundRect">
              <a:avLst>
                <a:gd name="adj" fmla="val 16667"/>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76144" name="AutoShape 9"/>
            <p:cNvSpPr>
              <a:spLocks noChangeArrowheads="1"/>
            </p:cNvSpPr>
            <p:nvPr/>
          </p:nvSpPr>
          <p:spPr bwMode="auto">
            <a:xfrm>
              <a:off x="395" y="2691"/>
              <a:ext cx="4977" cy="748"/>
            </a:xfrm>
            <a:prstGeom prst="roundRect">
              <a:avLst>
                <a:gd name="adj" fmla="val 16667"/>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176145" name="Text Box 8"/>
            <p:cNvSpPr txBox="1">
              <a:spLocks noChangeArrowheads="1"/>
            </p:cNvSpPr>
            <p:nvPr/>
          </p:nvSpPr>
          <p:spPr bwMode="auto">
            <a:xfrm>
              <a:off x="987" y="2754"/>
              <a:ext cx="414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6000" b="1">
                  <a:solidFill>
                    <a:schemeClr val="bg1"/>
                  </a:solidFill>
                </a:rPr>
                <a:t>MASTERDRIVE</a:t>
              </a:r>
              <a:r>
                <a:rPr lang="en-US" altLang="it-IT" sz="6000" b="1" baseline="30000">
                  <a:solidFill>
                    <a:schemeClr val="bg1"/>
                  </a:solidFill>
                </a:rPr>
                <a:t>®</a:t>
              </a:r>
              <a:r>
                <a:rPr lang="en-US" altLang="it-IT" sz="6000" b="1">
                  <a:solidFill>
                    <a:schemeClr val="bg1"/>
                  </a:solidFill>
                </a:rPr>
                <a:t>…</a:t>
              </a:r>
            </a:p>
          </p:txBody>
        </p:sp>
        <p:sp>
          <p:nvSpPr>
            <p:cNvPr id="176146" name="Text Box 11"/>
            <p:cNvSpPr txBox="1">
              <a:spLocks noChangeArrowheads="1"/>
            </p:cNvSpPr>
            <p:nvPr/>
          </p:nvSpPr>
          <p:spPr bwMode="auto">
            <a:xfrm>
              <a:off x="442" y="3536"/>
              <a:ext cx="27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solidFill>
                    <a:schemeClr val="bg1"/>
                  </a:solidFill>
                </a:rPr>
                <a:t>… per giroandanatori di grande capacit</a:t>
              </a:r>
              <a:r>
                <a:rPr lang="en-US" altLang="it-IT" sz="2000" b="1">
                  <a:solidFill>
                    <a:schemeClr val="bg1"/>
                  </a:solidFill>
                </a:rPr>
                <a:t>à</a:t>
              </a:r>
            </a:p>
          </p:txBody>
        </p:sp>
        <p:pic>
          <p:nvPicPr>
            <p:cNvPr id="176147" name="Picture 1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9" y="2830"/>
              <a:ext cx="491"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6133" name="AutoShape 11"/>
          <p:cNvSpPr>
            <a:spLocks noChangeArrowheads="1"/>
          </p:cNvSpPr>
          <p:nvPr/>
        </p:nvSpPr>
        <p:spPr bwMode="auto">
          <a:xfrm>
            <a:off x="0" y="2851150"/>
            <a:ext cx="4899025" cy="1284288"/>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pic>
        <p:nvPicPr>
          <p:cNvPr id="176134" name="Picture 4" descr="2"/>
          <p:cNvPicPr>
            <a:picLocks noChangeAspect="1" noChangeArrowheads="1"/>
          </p:cNvPicPr>
          <p:nvPr/>
        </p:nvPicPr>
        <p:blipFill>
          <a:blip r:embed="rId8" cstate="email">
            <a:extLst>
              <a:ext uri="{28A0092B-C50C-407E-A947-70E740481C1C}">
                <a14:useLocalDpi xmlns:a14="http://schemas.microsoft.com/office/drawing/2010/main"/>
              </a:ext>
            </a:extLst>
          </a:blip>
          <a:srcRect l="1614" r="1233" b="2023"/>
          <a:stretch>
            <a:fillRect/>
          </a:stretch>
        </p:blipFill>
        <p:spPr bwMode="auto">
          <a:xfrm>
            <a:off x="1746250" y="2649538"/>
            <a:ext cx="7370763"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5" name="Picture 6" descr="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7800" y="4248150"/>
            <a:ext cx="227806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6" name="Freeform 7"/>
          <p:cNvSpPr>
            <a:spLocks/>
          </p:cNvSpPr>
          <p:nvPr/>
        </p:nvSpPr>
        <p:spPr bwMode="auto">
          <a:xfrm>
            <a:off x="288925" y="4384675"/>
            <a:ext cx="1433513" cy="454025"/>
          </a:xfrm>
          <a:custGeom>
            <a:avLst/>
            <a:gdLst>
              <a:gd name="T0" fmla="*/ 2147483646 w 1222"/>
              <a:gd name="T1" fmla="*/ 2147483646 h 388"/>
              <a:gd name="T2" fmla="*/ 2147483646 w 1222"/>
              <a:gd name="T3" fmla="*/ 2147483646 h 388"/>
              <a:gd name="T4" fmla="*/ 2147483646 w 1222"/>
              <a:gd name="T5" fmla="*/ 2147483646 h 388"/>
              <a:gd name="T6" fmla="*/ 2147483646 w 1222"/>
              <a:gd name="T7" fmla="*/ 2147483646 h 388"/>
              <a:gd name="T8" fmla="*/ 2147483646 w 1222"/>
              <a:gd name="T9" fmla="*/ 2147483646 h 388"/>
              <a:gd name="T10" fmla="*/ 2147483646 w 1222"/>
              <a:gd name="T11" fmla="*/ 2147483646 h 388"/>
              <a:gd name="T12" fmla="*/ 2147483646 w 1222"/>
              <a:gd name="T13" fmla="*/ 2147483646 h 388"/>
              <a:gd name="T14" fmla="*/ 2147483646 w 1222"/>
              <a:gd name="T15" fmla="*/ 2147483646 h 388"/>
              <a:gd name="T16" fmla="*/ 2147483646 w 1222"/>
              <a:gd name="T17" fmla="*/ 2147483646 h 388"/>
              <a:gd name="T18" fmla="*/ 2147483646 w 1222"/>
              <a:gd name="T19" fmla="*/ 2147483646 h 388"/>
              <a:gd name="T20" fmla="*/ 2147483646 w 1222"/>
              <a:gd name="T21" fmla="*/ 2147483646 h 388"/>
              <a:gd name="T22" fmla="*/ 2147483646 w 1222"/>
              <a:gd name="T23" fmla="*/ 2147483646 h 388"/>
              <a:gd name="T24" fmla="*/ 2147483646 w 1222"/>
              <a:gd name="T25" fmla="*/ 2147483646 h 388"/>
              <a:gd name="T26" fmla="*/ 2147483646 w 1222"/>
              <a:gd name="T27" fmla="*/ 2147483646 h 388"/>
              <a:gd name="T28" fmla="*/ 2147483646 w 1222"/>
              <a:gd name="T29" fmla="*/ 2147483646 h 388"/>
              <a:gd name="T30" fmla="*/ 2147483646 w 1222"/>
              <a:gd name="T31" fmla="*/ 2147483646 h 388"/>
              <a:gd name="T32" fmla="*/ 2147483646 w 1222"/>
              <a:gd name="T33" fmla="*/ 2147483646 h 388"/>
              <a:gd name="T34" fmla="*/ 2147483646 w 1222"/>
              <a:gd name="T35" fmla="*/ 2147483646 h 388"/>
              <a:gd name="T36" fmla="*/ 2147483646 w 1222"/>
              <a:gd name="T37" fmla="*/ 2147483646 h 388"/>
              <a:gd name="T38" fmla="*/ 2147483646 w 1222"/>
              <a:gd name="T39" fmla="*/ 2147483646 h 388"/>
              <a:gd name="T40" fmla="*/ 2147483646 w 1222"/>
              <a:gd name="T41" fmla="*/ 2147483646 h 388"/>
              <a:gd name="T42" fmla="*/ 2147483646 w 1222"/>
              <a:gd name="T43" fmla="*/ 2147483646 h 388"/>
              <a:gd name="T44" fmla="*/ 0 w 1222"/>
              <a:gd name="T45" fmla="*/ 2147483646 h 388"/>
              <a:gd name="T46" fmla="*/ 2147483646 w 1222"/>
              <a:gd name="T47" fmla="*/ 2147483646 h 388"/>
              <a:gd name="T48" fmla="*/ 2147483646 w 1222"/>
              <a:gd name="T49" fmla="*/ 2147483646 h 388"/>
              <a:gd name="T50" fmla="*/ 2147483646 w 1222"/>
              <a:gd name="T51" fmla="*/ 2147483646 h 388"/>
              <a:gd name="T52" fmla="*/ 2147483646 w 1222"/>
              <a:gd name="T53" fmla="*/ 2147483646 h 388"/>
              <a:gd name="T54" fmla="*/ 2147483646 w 1222"/>
              <a:gd name="T55" fmla="*/ 2147483646 h 388"/>
              <a:gd name="T56" fmla="*/ 2147483646 w 1222"/>
              <a:gd name="T57" fmla="*/ 2147483646 h 388"/>
              <a:gd name="T58" fmla="*/ 2147483646 w 1222"/>
              <a:gd name="T59" fmla="*/ 0 h 388"/>
              <a:gd name="T60" fmla="*/ 2147483646 w 1222"/>
              <a:gd name="T61" fmla="*/ 2147483646 h 388"/>
              <a:gd name="T62" fmla="*/ 2147483646 w 1222"/>
              <a:gd name="T63" fmla="*/ 2147483646 h 388"/>
              <a:gd name="T64" fmla="*/ 2147483646 w 1222"/>
              <a:gd name="T65" fmla="*/ 2147483646 h 388"/>
              <a:gd name="T66" fmla="*/ 2147483646 w 1222"/>
              <a:gd name="T67" fmla="*/ 2147483646 h 388"/>
              <a:gd name="T68" fmla="*/ 2147483646 w 1222"/>
              <a:gd name="T69" fmla="*/ 2147483646 h 3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22"/>
              <a:gd name="T106" fmla="*/ 0 h 388"/>
              <a:gd name="T107" fmla="*/ 1222 w 1222"/>
              <a:gd name="T108" fmla="*/ 388 h 3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22" h="388">
                <a:moveTo>
                  <a:pt x="748" y="129"/>
                </a:moveTo>
                <a:lnTo>
                  <a:pt x="757" y="98"/>
                </a:lnTo>
                <a:lnTo>
                  <a:pt x="986" y="57"/>
                </a:lnTo>
                <a:lnTo>
                  <a:pt x="1093" y="57"/>
                </a:lnTo>
                <a:lnTo>
                  <a:pt x="1093" y="125"/>
                </a:lnTo>
                <a:lnTo>
                  <a:pt x="1107" y="130"/>
                </a:lnTo>
                <a:lnTo>
                  <a:pt x="1222" y="139"/>
                </a:lnTo>
                <a:lnTo>
                  <a:pt x="1207" y="253"/>
                </a:lnTo>
                <a:lnTo>
                  <a:pt x="1157" y="289"/>
                </a:lnTo>
                <a:lnTo>
                  <a:pt x="1108" y="314"/>
                </a:lnTo>
                <a:lnTo>
                  <a:pt x="1040" y="340"/>
                </a:lnTo>
                <a:lnTo>
                  <a:pt x="963" y="356"/>
                </a:lnTo>
                <a:lnTo>
                  <a:pt x="876" y="371"/>
                </a:lnTo>
                <a:lnTo>
                  <a:pt x="752" y="385"/>
                </a:lnTo>
                <a:lnTo>
                  <a:pt x="645" y="388"/>
                </a:lnTo>
                <a:lnTo>
                  <a:pt x="531" y="388"/>
                </a:lnTo>
                <a:lnTo>
                  <a:pt x="432" y="381"/>
                </a:lnTo>
                <a:lnTo>
                  <a:pt x="318" y="368"/>
                </a:lnTo>
                <a:lnTo>
                  <a:pt x="218" y="350"/>
                </a:lnTo>
                <a:lnTo>
                  <a:pt x="132" y="326"/>
                </a:lnTo>
                <a:lnTo>
                  <a:pt x="55" y="293"/>
                </a:lnTo>
                <a:lnTo>
                  <a:pt x="20" y="264"/>
                </a:lnTo>
                <a:lnTo>
                  <a:pt x="0" y="239"/>
                </a:lnTo>
                <a:lnTo>
                  <a:pt x="2" y="122"/>
                </a:lnTo>
                <a:lnTo>
                  <a:pt x="62" y="75"/>
                </a:lnTo>
                <a:lnTo>
                  <a:pt x="137" y="47"/>
                </a:lnTo>
                <a:lnTo>
                  <a:pt x="216" y="25"/>
                </a:lnTo>
                <a:lnTo>
                  <a:pt x="301" y="10"/>
                </a:lnTo>
                <a:lnTo>
                  <a:pt x="392" y="1"/>
                </a:lnTo>
                <a:lnTo>
                  <a:pt x="445" y="0"/>
                </a:lnTo>
                <a:lnTo>
                  <a:pt x="457" y="149"/>
                </a:lnTo>
                <a:lnTo>
                  <a:pt x="472" y="170"/>
                </a:lnTo>
                <a:lnTo>
                  <a:pt x="482" y="192"/>
                </a:lnTo>
                <a:lnTo>
                  <a:pt x="747" y="192"/>
                </a:lnTo>
                <a:lnTo>
                  <a:pt x="748" y="129"/>
                </a:lnTo>
                <a:close/>
              </a:path>
            </a:pathLst>
          </a:custGeom>
          <a:solidFill>
            <a:srgbClr val="808080">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6137" name="Freeform 8"/>
          <p:cNvSpPr>
            <a:spLocks/>
          </p:cNvSpPr>
          <p:nvPr/>
        </p:nvSpPr>
        <p:spPr bwMode="auto">
          <a:xfrm>
            <a:off x="657225" y="4446588"/>
            <a:ext cx="236538" cy="1042987"/>
          </a:xfrm>
          <a:custGeom>
            <a:avLst/>
            <a:gdLst>
              <a:gd name="T0" fmla="*/ 2147483646 w 201"/>
              <a:gd name="T1" fmla="*/ 0 h 889"/>
              <a:gd name="T2" fmla="*/ 2147483646 w 201"/>
              <a:gd name="T3" fmla="*/ 2147483646 h 889"/>
              <a:gd name="T4" fmla="*/ 2147483646 w 201"/>
              <a:gd name="T5" fmla="*/ 2147483646 h 889"/>
              <a:gd name="T6" fmla="*/ 2147483646 w 201"/>
              <a:gd name="T7" fmla="*/ 2147483646 h 889"/>
              <a:gd name="T8" fmla="*/ 2147483646 w 201"/>
              <a:gd name="T9" fmla="*/ 2147483646 h 889"/>
              <a:gd name="T10" fmla="*/ 2147483646 w 201"/>
              <a:gd name="T11" fmla="*/ 2147483646 h 889"/>
              <a:gd name="T12" fmla="*/ 2147483646 w 201"/>
              <a:gd name="T13" fmla="*/ 2147483646 h 889"/>
              <a:gd name="T14" fmla="*/ 0 w 201"/>
              <a:gd name="T15" fmla="*/ 2147483646 h 889"/>
              <a:gd name="T16" fmla="*/ 2147483646 w 201"/>
              <a:gd name="T17" fmla="*/ 0 h 8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1"/>
              <a:gd name="T28" fmla="*/ 0 h 889"/>
              <a:gd name="T29" fmla="*/ 201 w 201"/>
              <a:gd name="T30" fmla="*/ 889 h 8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1" h="889">
                <a:moveTo>
                  <a:pt x="5" y="0"/>
                </a:moveTo>
                <a:lnTo>
                  <a:pt x="42" y="5"/>
                </a:lnTo>
                <a:lnTo>
                  <a:pt x="89" y="10"/>
                </a:lnTo>
                <a:lnTo>
                  <a:pt x="142" y="10"/>
                </a:lnTo>
                <a:lnTo>
                  <a:pt x="186" y="5"/>
                </a:lnTo>
                <a:lnTo>
                  <a:pt x="201" y="2"/>
                </a:lnTo>
                <a:lnTo>
                  <a:pt x="201" y="889"/>
                </a:lnTo>
                <a:lnTo>
                  <a:pt x="0" y="889"/>
                </a:lnTo>
                <a:lnTo>
                  <a:pt x="5" y="0"/>
                </a:lnTo>
                <a:close/>
              </a:path>
            </a:pathLst>
          </a:custGeom>
          <a:solidFill>
            <a:srgbClr val="808080">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6138" name="Text Box 10"/>
          <p:cNvSpPr txBox="1">
            <a:spLocks noChangeArrowheads="1"/>
          </p:cNvSpPr>
          <p:nvPr/>
        </p:nvSpPr>
        <p:spPr bwMode="auto">
          <a:xfrm>
            <a:off x="407988" y="2928938"/>
            <a:ext cx="43830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en-US" altLang="it-IT" sz="1500" b="1"/>
              <a:t>Nuovo carter MASTERDRIVE</a:t>
            </a:r>
            <a:r>
              <a:rPr lang="en-US" altLang="it-IT" sz="1500" b="1" baseline="30000"/>
              <a:t>®  </a:t>
            </a:r>
            <a:r>
              <a:rPr lang="en-US" altLang="it-IT" sz="1500" b="1"/>
              <a:t>integralmente chiuso, di concezione inedita</a:t>
            </a:r>
          </a:p>
          <a:p>
            <a:pPr eaLnBrk="1" hangingPunct="1">
              <a:buFontTx/>
              <a:buNone/>
            </a:pPr>
            <a:r>
              <a:rPr lang="en-US" altLang="it-IT" sz="1500" b="1"/>
              <a:t>e specificamente disegnato per i Giroandanatori di grande capacità.</a:t>
            </a:r>
          </a:p>
        </p:txBody>
      </p:sp>
      <p:pic>
        <p:nvPicPr>
          <p:cNvPr id="176139" name="Picture 14"/>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3188" y="2951163"/>
            <a:ext cx="28733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40" name="Titolo 1"/>
          <p:cNvSpPr>
            <a:spLocks noGrp="1"/>
          </p:cNvSpPr>
          <p:nvPr>
            <p:ph type="title"/>
          </p:nvPr>
        </p:nvSpPr>
        <p:spPr/>
        <p:txBody>
          <a:bodyPr/>
          <a:lstStyle/>
          <a:p>
            <a:r>
              <a:rPr lang="it-IT" altLang="it-IT" dirty="0" smtClean="0"/>
              <a:t>La trasmissione MASTERDRIVE</a:t>
            </a:r>
          </a:p>
        </p:txBody>
      </p:sp>
      <p:sp>
        <p:nvSpPr>
          <p:cNvPr id="3" name="Segnaposto data 2"/>
          <p:cNvSpPr>
            <a:spLocks noGrp="1"/>
          </p:cNvSpPr>
          <p:nvPr>
            <p:ph type="dt" sz="quarter" idx="10"/>
          </p:nvPr>
        </p:nvSpPr>
        <p:spPr/>
        <p:txBody>
          <a:bodyPr/>
          <a:lstStyle/>
          <a:p>
            <a:pPr>
              <a:defRPr/>
            </a:pPr>
            <a:fld id="{C2EF0A65-A8B6-4EFA-A5D1-D02F286C661B}"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14" descr="2"/>
          <p:cNvPicPr>
            <a:picLocks noChangeAspect="1" noChangeArrowheads="1"/>
          </p:cNvPicPr>
          <p:nvPr/>
        </p:nvPicPr>
        <p:blipFill>
          <a:blip r:embed="rId3" cstate="email">
            <a:lum bright="30000"/>
            <a:extLst>
              <a:ext uri="{28A0092B-C50C-407E-A947-70E740481C1C}">
                <a14:useLocalDpi xmlns:a14="http://schemas.microsoft.com/office/drawing/2010/main"/>
              </a:ext>
            </a:extLst>
          </a:blip>
          <a:srcRect/>
          <a:stretch>
            <a:fillRect/>
          </a:stretch>
        </p:blipFill>
        <p:spPr bwMode="auto">
          <a:xfrm>
            <a:off x="23813" y="149225"/>
            <a:ext cx="111283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 Box 15"/>
          <p:cNvSpPr txBox="1">
            <a:spLocks noChangeArrowheads="1"/>
          </p:cNvSpPr>
          <p:nvPr/>
        </p:nvSpPr>
        <p:spPr bwMode="auto">
          <a:xfrm>
            <a:off x="1560513" y="149225"/>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400" b="1"/>
              <a:t>GA </a:t>
            </a:r>
          </a:p>
        </p:txBody>
      </p:sp>
      <p:pic>
        <p:nvPicPr>
          <p:cNvPr id="178180" name="Picture 19" descr="3"/>
          <p:cNvPicPr>
            <a:picLocks noChangeAspect="1" noChangeArrowheads="1"/>
          </p:cNvPicPr>
          <p:nvPr/>
        </p:nvPicPr>
        <p:blipFill>
          <a:blip r:embed="rId7" cstate="email">
            <a:lum bright="6000" contrast="30000"/>
            <a:extLst>
              <a:ext uri="{28A0092B-C50C-407E-A947-70E740481C1C}">
                <a14:useLocalDpi xmlns:a14="http://schemas.microsoft.com/office/drawing/2010/main"/>
              </a:ext>
            </a:extLst>
          </a:blip>
          <a:srcRect/>
          <a:stretch>
            <a:fillRect/>
          </a:stretch>
        </p:blipFill>
        <p:spPr bwMode="auto">
          <a:xfrm>
            <a:off x="4824413" y="3343275"/>
            <a:ext cx="4141787"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21"/>
          <p:cNvSpPr txBox="1">
            <a:spLocks noChangeArrowheads="1"/>
          </p:cNvSpPr>
          <p:nvPr/>
        </p:nvSpPr>
        <p:spPr bwMode="auto">
          <a:xfrm>
            <a:off x="468313" y="1262063"/>
            <a:ext cx="3311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000" b="1"/>
              <a:t>GA Doppio rotore </a:t>
            </a:r>
          </a:p>
          <a:p>
            <a:pPr eaLnBrk="1" hangingPunct="1">
              <a:spcBef>
                <a:spcPct val="0"/>
              </a:spcBef>
              <a:buFontTx/>
              <a:buNone/>
            </a:pPr>
            <a:r>
              <a:rPr lang="fr-FR" altLang="it-IT" sz="2000" b="1"/>
              <a:t>a posa laterale</a:t>
            </a:r>
          </a:p>
        </p:txBody>
      </p:sp>
      <p:sp>
        <p:nvSpPr>
          <p:cNvPr id="178182" name="Text Box 25"/>
          <p:cNvSpPr txBox="1">
            <a:spLocks noChangeArrowheads="1"/>
          </p:cNvSpPr>
          <p:nvPr/>
        </p:nvSpPr>
        <p:spPr bwMode="auto">
          <a:xfrm>
            <a:off x="3059113" y="2284413"/>
            <a:ext cx="3316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000" b="1"/>
              <a:t>Differenza in lavoro ?</a:t>
            </a:r>
          </a:p>
        </p:txBody>
      </p:sp>
      <p:sp>
        <p:nvSpPr>
          <p:cNvPr id="178183" name="Text Box 28"/>
          <p:cNvSpPr txBox="1">
            <a:spLocks noChangeArrowheads="1"/>
          </p:cNvSpPr>
          <p:nvPr/>
        </p:nvSpPr>
        <p:spPr bwMode="auto">
          <a:xfrm>
            <a:off x="5219700" y="1262063"/>
            <a:ext cx="3622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000" b="1"/>
              <a:t>GA Doppio rotore </a:t>
            </a:r>
          </a:p>
          <a:p>
            <a:pPr eaLnBrk="1" hangingPunct="1">
              <a:spcBef>
                <a:spcPct val="0"/>
              </a:spcBef>
              <a:buFontTx/>
              <a:buNone/>
            </a:pPr>
            <a:r>
              <a:rPr lang="fr-FR" altLang="it-IT" sz="2000" b="1"/>
              <a:t>a posa centrale</a:t>
            </a:r>
          </a:p>
        </p:txBody>
      </p:sp>
      <p:pic>
        <p:nvPicPr>
          <p:cNvPr id="178184" name="Image 10" descr="4.gif"/>
          <p:cNvPicPr>
            <a:picLocks noChangeAspect="1"/>
          </p:cNvPicPr>
          <p:nvPr/>
        </p:nvPicPr>
        <p:blipFill>
          <a:blip r:embed="rId8">
            <a:lum bright="20000" contrast="20000"/>
            <a:extLst>
              <a:ext uri="{28A0092B-C50C-407E-A947-70E740481C1C}">
                <a14:useLocalDpi xmlns:a14="http://schemas.microsoft.com/office/drawing/2010/main"/>
              </a:ext>
            </a:extLst>
          </a:blip>
          <a:srcRect/>
          <a:stretch>
            <a:fillRect/>
          </a:stretch>
        </p:blipFill>
        <p:spPr bwMode="auto">
          <a:xfrm>
            <a:off x="177800" y="3289300"/>
            <a:ext cx="4476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itolo 1"/>
          <p:cNvSpPr>
            <a:spLocks noGrp="1"/>
          </p:cNvSpPr>
          <p:nvPr>
            <p:ph type="title"/>
          </p:nvPr>
        </p:nvSpPr>
        <p:spPr/>
        <p:txBody>
          <a:bodyPr/>
          <a:lstStyle/>
          <a:p>
            <a:r>
              <a:rPr lang="it-IT" altLang="it-IT" dirty="0" err="1" smtClean="0"/>
              <a:t>Andanatori</a:t>
            </a:r>
            <a:r>
              <a:rPr lang="it-IT" altLang="it-IT" dirty="0" smtClean="0"/>
              <a:t> a due rotori - differenze</a:t>
            </a:r>
          </a:p>
        </p:txBody>
      </p:sp>
      <p:sp>
        <p:nvSpPr>
          <p:cNvPr id="3" name="Segnaposto data 2"/>
          <p:cNvSpPr>
            <a:spLocks noGrp="1"/>
          </p:cNvSpPr>
          <p:nvPr>
            <p:ph type="dt" sz="quarter" idx="10"/>
          </p:nvPr>
        </p:nvSpPr>
        <p:spPr/>
        <p:txBody>
          <a:bodyPr/>
          <a:lstStyle/>
          <a:p>
            <a:pPr>
              <a:defRPr/>
            </a:pPr>
            <a:fld id="{F1E3ADEB-6C80-4890-AE23-3374A335E60B}"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2"/>
          <p:cNvPicPr>
            <a:picLocks noChangeAspect="1" noChangeArrowheads="1"/>
          </p:cNvPicPr>
          <p:nvPr/>
        </p:nvPicPr>
        <p:blipFill>
          <a:blip r:embed="rId3" cstate="email">
            <a:lum bright="30000"/>
            <a:extLst>
              <a:ext uri="{28A0092B-C50C-407E-A947-70E740481C1C}">
                <a14:useLocalDpi xmlns:a14="http://schemas.microsoft.com/office/drawing/2010/main"/>
              </a:ext>
            </a:extLst>
          </a:blip>
          <a:srcRect/>
          <a:stretch>
            <a:fillRect/>
          </a:stretch>
        </p:blipFill>
        <p:spPr bwMode="auto">
          <a:xfrm>
            <a:off x="23813" y="149225"/>
            <a:ext cx="111283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ext Box 3"/>
          <p:cNvSpPr txBox="1">
            <a:spLocks noChangeArrowheads="1"/>
          </p:cNvSpPr>
          <p:nvPr/>
        </p:nvSpPr>
        <p:spPr bwMode="auto">
          <a:xfrm>
            <a:off x="1560513" y="149225"/>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400" b="1"/>
              <a:t>GA </a:t>
            </a:r>
          </a:p>
        </p:txBody>
      </p:sp>
      <p:sp>
        <p:nvSpPr>
          <p:cNvPr id="180228" name="Text Box 10"/>
          <p:cNvSpPr txBox="1">
            <a:spLocks noChangeArrowheads="1"/>
          </p:cNvSpPr>
          <p:nvPr/>
        </p:nvSpPr>
        <p:spPr bwMode="auto">
          <a:xfrm>
            <a:off x="835025" y="3365500"/>
            <a:ext cx="628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6000" b="1"/>
              <a:t>+</a:t>
            </a:r>
          </a:p>
        </p:txBody>
      </p:sp>
      <p:sp>
        <p:nvSpPr>
          <p:cNvPr id="180229" name="Text Box 11"/>
          <p:cNvSpPr txBox="1">
            <a:spLocks noChangeArrowheads="1"/>
          </p:cNvSpPr>
          <p:nvPr/>
        </p:nvSpPr>
        <p:spPr bwMode="auto">
          <a:xfrm>
            <a:off x="2892425" y="2997200"/>
            <a:ext cx="608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6000" b="1"/>
              <a:t>_</a:t>
            </a:r>
          </a:p>
        </p:txBody>
      </p:sp>
      <p:sp>
        <p:nvSpPr>
          <p:cNvPr id="180230" name="Text Box 12"/>
          <p:cNvSpPr txBox="1">
            <a:spLocks noChangeArrowheads="1"/>
          </p:cNvSpPr>
          <p:nvPr/>
        </p:nvSpPr>
        <p:spPr bwMode="auto">
          <a:xfrm>
            <a:off x="2359025" y="4251325"/>
            <a:ext cx="2251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600" b="1"/>
              <a:t>Lunghezza fuori tutto</a:t>
            </a:r>
          </a:p>
        </p:txBody>
      </p:sp>
      <p:sp>
        <p:nvSpPr>
          <p:cNvPr id="180231" name="Text Box 14"/>
          <p:cNvSpPr txBox="1">
            <a:spLocks noChangeArrowheads="1"/>
          </p:cNvSpPr>
          <p:nvPr/>
        </p:nvSpPr>
        <p:spPr bwMode="auto">
          <a:xfrm>
            <a:off x="190500" y="4238625"/>
            <a:ext cx="19208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US" altLang="it-IT" sz="1600" b="1"/>
              <a:t>Raggruppamento </a:t>
            </a:r>
          </a:p>
          <a:p>
            <a:pPr eaLnBrk="1" hangingPunct="1">
              <a:spcBef>
                <a:spcPct val="0"/>
              </a:spcBef>
              <a:buFontTx/>
              <a:buNone/>
            </a:pPr>
            <a:r>
              <a:rPr lang="en-US" altLang="it-IT" sz="1600" b="1"/>
              <a:t>delle andane</a:t>
            </a:r>
          </a:p>
        </p:txBody>
      </p:sp>
      <p:sp>
        <p:nvSpPr>
          <p:cNvPr id="180232" name="Rectangle 15"/>
          <p:cNvSpPr>
            <a:spLocks noChangeArrowheads="1"/>
          </p:cNvSpPr>
          <p:nvPr/>
        </p:nvSpPr>
        <p:spPr bwMode="auto">
          <a:xfrm>
            <a:off x="2600325" y="4814888"/>
            <a:ext cx="1651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600" b="1"/>
              <a:t>     Velocita’ </a:t>
            </a:r>
          </a:p>
          <a:p>
            <a:pPr eaLnBrk="1" hangingPunct="1">
              <a:spcBef>
                <a:spcPct val="0"/>
              </a:spcBef>
              <a:buFontTx/>
              <a:buNone/>
            </a:pPr>
            <a:r>
              <a:rPr lang="fr-FR" altLang="it-IT" sz="1600" b="1"/>
              <a:t>d’avanzamento</a:t>
            </a:r>
            <a:endParaRPr lang="fr-FR" altLang="it-IT" sz="1400" b="1"/>
          </a:p>
        </p:txBody>
      </p:sp>
      <p:pic>
        <p:nvPicPr>
          <p:cNvPr id="180233" name="Picture 17" descr="3"/>
          <p:cNvPicPr>
            <a:picLocks noChangeAspect="1" noChangeArrowheads="1"/>
          </p:cNvPicPr>
          <p:nvPr/>
        </p:nvPicPr>
        <p:blipFill>
          <a:blip r:embed="rId7" cstate="email">
            <a:lum bright="6000" contrast="30000"/>
            <a:extLst>
              <a:ext uri="{28A0092B-C50C-407E-A947-70E740481C1C}">
                <a14:useLocalDpi xmlns:a14="http://schemas.microsoft.com/office/drawing/2010/main"/>
              </a:ext>
            </a:extLst>
          </a:blip>
          <a:srcRect/>
          <a:stretch>
            <a:fillRect/>
          </a:stretch>
        </p:blipFill>
        <p:spPr bwMode="auto">
          <a:xfrm>
            <a:off x="5673725" y="1695450"/>
            <a:ext cx="2998788"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4" name="Rectangle 20"/>
          <p:cNvSpPr>
            <a:spLocks noChangeArrowheads="1"/>
          </p:cNvSpPr>
          <p:nvPr/>
        </p:nvSpPr>
        <p:spPr bwMode="auto">
          <a:xfrm>
            <a:off x="2365375" y="5810250"/>
            <a:ext cx="2138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600" b="1"/>
              <a:t>Andane attorcigliate</a:t>
            </a:r>
          </a:p>
        </p:txBody>
      </p:sp>
      <p:sp>
        <p:nvSpPr>
          <p:cNvPr id="180235" name="Line 21"/>
          <p:cNvSpPr>
            <a:spLocks noChangeShapeType="1"/>
          </p:cNvSpPr>
          <p:nvPr/>
        </p:nvSpPr>
        <p:spPr bwMode="auto">
          <a:xfrm>
            <a:off x="2311400" y="3644900"/>
            <a:ext cx="0" cy="294640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80236" name="Text Box 22"/>
          <p:cNvSpPr txBox="1">
            <a:spLocks noChangeArrowheads="1"/>
          </p:cNvSpPr>
          <p:nvPr/>
        </p:nvSpPr>
        <p:spPr bwMode="auto">
          <a:xfrm>
            <a:off x="5102225" y="3365500"/>
            <a:ext cx="628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6000" b="1"/>
              <a:t>+</a:t>
            </a:r>
          </a:p>
        </p:txBody>
      </p:sp>
      <p:sp>
        <p:nvSpPr>
          <p:cNvPr id="180237" name="Text Box 23"/>
          <p:cNvSpPr txBox="1">
            <a:spLocks noChangeArrowheads="1"/>
          </p:cNvSpPr>
          <p:nvPr/>
        </p:nvSpPr>
        <p:spPr bwMode="auto">
          <a:xfrm>
            <a:off x="7693025" y="2997200"/>
            <a:ext cx="608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6000" b="1"/>
              <a:t>_</a:t>
            </a:r>
          </a:p>
        </p:txBody>
      </p:sp>
      <p:sp>
        <p:nvSpPr>
          <p:cNvPr id="180238" name="Rectangle 24"/>
          <p:cNvSpPr>
            <a:spLocks noChangeArrowheads="1"/>
          </p:cNvSpPr>
          <p:nvPr/>
        </p:nvSpPr>
        <p:spPr bwMode="auto">
          <a:xfrm>
            <a:off x="4879975" y="5797550"/>
            <a:ext cx="1639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600" b="1"/>
              <a:t>Andane aerate </a:t>
            </a:r>
          </a:p>
        </p:txBody>
      </p:sp>
      <p:sp>
        <p:nvSpPr>
          <p:cNvPr id="109595" name="Line 27"/>
          <p:cNvSpPr>
            <a:spLocks noChangeShapeType="1"/>
          </p:cNvSpPr>
          <p:nvPr/>
        </p:nvSpPr>
        <p:spPr bwMode="auto">
          <a:xfrm>
            <a:off x="4584700" y="850900"/>
            <a:ext cx="0" cy="6007100"/>
          </a:xfrm>
          <a:prstGeom prst="line">
            <a:avLst/>
          </a:prstGeom>
          <a:noFill/>
          <a:ln w="9525">
            <a:solidFill>
              <a:schemeClr val="tx1"/>
            </a:solidFill>
            <a:round/>
            <a:headEnd/>
            <a:tailEnd/>
          </a:ln>
          <a:effectLst>
            <a:outerShdw dist="85194" dir="17793903" algn="ctr" rotWithShape="0">
              <a:schemeClr val="bg2">
                <a:alpha val="50000"/>
              </a:schemeClr>
            </a:outerShdw>
          </a:effectLst>
        </p:spPr>
        <p:txBody>
          <a:bodyPr/>
          <a:lstStyle/>
          <a:p>
            <a:pPr>
              <a:defRPr/>
            </a:pPr>
            <a:endParaRPr lang="fr-FR">
              <a:latin typeface="Arial" charset="0"/>
              <a:cs typeface="+mn-cs"/>
            </a:endParaRPr>
          </a:p>
        </p:txBody>
      </p:sp>
      <p:sp>
        <p:nvSpPr>
          <p:cNvPr id="180240" name="Text Box 28"/>
          <p:cNvSpPr txBox="1">
            <a:spLocks noChangeArrowheads="1"/>
          </p:cNvSpPr>
          <p:nvPr/>
        </p:nvSpPr>
        <p:spPr bwMode="auto">
          <a:xfrm>
            <a:off x="7035800" y="4238625"/>
            <a:ext cx="19208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US" altLang="it-IT" sz="1600" b="1"/>
              <a:t>Raggruppamento </a:t>
            </a:r>
          </a:p>
          <a:p>
            <a:pPr eaLnBrk="1" hangingPunct="1">
              <a:spcBef>
                <a:spcPct val="0"/>
              </a:spcBef>
              <a:buFontTx/>
              <a:buNone/>
            </a:pPr>
            <a:r>
              <a:rPr lang="en-US" altLang="it-IT" sz="1600" b="1"/>
              <a:t>   delle andane</a:t>
            </a:r>
          </a:p>
        </p:txBody>
      </p:sp>
      <p:sp>
        <p:nvSpPr>
          <p:cNvPr id="180241" name="Line 29"/>
          <p:cNvSpPr>
            <a:spLocks noChangeShapeType="1"/>
          </p:cNvSpPr>
          <p:nvPr/>
        </p:nvSpPr>
        <p:spPr bwMode="auto">
          <a:xfrm>
            <a:off x="6832600" y="3644900"/>
            <a:ext cx="0" cy="294640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80242" name="Text Box 31"/>
          <p:cNvSpPr txBox="1">
            <a:spLocks noChangeArrowheads="1"/>
          </p:cNvSpPr>
          <p:nvPr/>
        </p:nvSpPr>
        <p:spPr bwMode="auto">
          <a:xfrm>
            <a:off x="900113" y="1020763"/>
            <a:ext cx="3167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000" b="1"/>
              <a:t>GA Doppio rotore a posa laterale</a:t>
            </a:r>
          </a:p>
        </p:txBody>
      </p:sp>
      <p:sp>
        <p:nvSpPr>
          <p:cNvPr id="180243" name="Text Box 33"/>
          <p:cNvSpPr txBox="1">
            <a:spLocks noChangeArrowheads="1"/>
          </p:cNvSpPr>
          <p:nvPr/>
        </p:nvSpPr>
        <p:spPr bwMode="auto">
          <a:xfrm>
            <a:off x="5416550" y="1016000"/>
            <a:ext cx="269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000" b="1"/>
              <a:t>GA Doppio rotore a </a:t>
            </a:r>
          </a:p>
          <a:p>
            <a:pPr eaLnBrk="1" hangingPunct="1">
              <a:spcBef>
                <a:spcPct val="0"/>
              </a:spcBef>
              <a:buFontTx/>
              <a:buNone/>
            </a:pPr>
            <a:r>
              <a:rPr lang="fr-FR" altLang="it-IT" sz="2000" b="1"/>
              <a:t>posa centrale</a:t>
            </a:r>
          </a:p>
        </p:txBody>
      </p:sp>
      <p:sp>
        <p:nvSpPr>
          <p:cNvPr id="180244" name="Rectangle 35"/>
          <p:cNvSpPr>
            <a:spLocks noChangeArrowheads="1"/>
          </p:cNvSpPr>
          <p:nvPr/>
        </p:nvSpPr>
        <p:spPr bwMode="auto">
          <a:xfrm>
            <a:off x="4822825" y="4814888"/>
            <a:ext cx="1651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600" b="1"/>
              <a:t>     Velocita’ </a:t>
            </a:r>
          </a:p>
          <a:p>
            <a:pPr eaLnBrk="1" hangingPunct="1">
              <a:spcBef>
                <a:spcPct val="0"/>
              </a:spcBef>
              <a:buFontTx/>
              <a:buNone/>
            </a:pPr>
            <a:r>
              <a:rPr lang="fr-FR" altLang="it-IT" sz="1600" b="1"/>
              <a:t>d’avanzamento</a:t>
            </a:r>
            <a:endParaRPr lang="fr-FR" altLang="it-IT" sz="1400" b="1"/>
          </a:p>
        </p:txBody>
      </p:sp>
      <p:sp>
        <p:nvSpPr>
          <p:cNvPr id="180245" name="Text Box 37"/>
          <p:cNvSpPr txBox="1">
            <a:spLocks noChangeArrowheads="1"/>
          </p:cNvSpPr>
          <p:nvPr/>
        </p:nvSpPr>
        <p:spPr bwMode="auto">
          <a:xfrm>
            <a:off x="4581525" y="4251325"/>
            <a:ext cx="2251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600" b="1"/>
              <a:t>Lunghezza fuori tutto</a:t>
            </a:r>
          </a:p>
        </p:txBody>
      </p:sp>
      <p:pic>
        <p:nvPicPr>
          <p:cNvPr id="180246" name="Image 24" descr="4.gif"/>
          <p:cNvPicPr>
            <a:picLocks noChangeAspect="1"/>
          </p:cNvPicPr>
          <p:nvPr/>
        </p:nvPicPr>
        <p:blipFill>
          <a:blip r:embed="rId8" cstate="email">
            <a:lum bright="20000" contrast="20000"/>
            <a:extLst>
              <a:ext uri="{28A0092B-C50C-407E-A947-70E740481C1C}">
                <a14:useLocalDpi xmlns:a14="http://schemas.microsoft.com/office/drawing/2010/main"/>
              </a:ext>
            </a:extLst>
          </a:blip>
          <a:srcRect/>
          <a:stretch>
            <a:fillRect/>
          </a:stretch>
        </p:blipFill>
        <p:spPr bwMode="auto">
          <a:xfrm>
            <a:off x="679450" y="1781175"/>
            <a:ext cx="284638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47" name="Titolo 1"/>
          <p:cNvSpPr>
            <a:spLocks noGrp="1"/>
          </p:cNvSpPr>
          <p:nvPr>
            <p:ph type="title"/>
          </p:nvPr>
        </p:nvSpPr>
        <p:spPr/>
        <p:txBody>
          <a:bodyPr/>
          <a:lstStyle/>
          <a:p>
            <a:r>
              <a:rPr lang="it-IT" altLang="it-IT" smtClean="0"/>
              <a:t>Andanatori a due rotori - differenze</a:t>
            </a:r>
          </a:p>
        </p:txBody>
      </p:sp>
      <p:sp>
        <p:nvSpPr>
          <p:cNvPr id="3" name="Segnaposto data 2"/>
          <p:cNvSpPr>
            <a:spLocks noGrp="1"/>
          </p:cNvSpPr>
          <p:nvPr>
            <p:ph type="dt" sz="quarter" idx="10"/>
          </p:nvPr>
        </p:nvSpPr>
        <p:spPr/>
        <p:txBody>
          <a:bodyPr/>
          <a:lstStyle/>
          <a:p>
            <a:pPr>
              <a:defRPr/>
            </a:pPr>
            <a:fld id="{116CB6BE-C650-4D9C-B23F-263A6628AF60}"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AutoShape 39"/>
          <p:cNvSpPr>
            <a:spLocks noChangeArrowheads="1"/>
          </p:cNvSpPr>
          <p:nvPr/>
        </p:nvSpPr>
        <p:spPr bwMode="auto">
          <a:xfrm>
            <a:off x="5842000" y="3225800"/>
            <a:ext cx="2082800" cy="40640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82275" name="AutoShape 38"/>
          <p:cNvSpPr>
            <a:spLocks noChangeArrowheads="1"/>
          </p:cNvSpPr>
          <p:nvPr/>
        </p:nvSpPr>
        <p:spPr bwMode="auto">
          <a:xfrm>
            <a:off x="1155700" y="4343400"/>
            <a:ext cx="2082800" cy="40640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82276" name="AutoShape 37"/>
          <p:cNvSpPr>
            <a:spLocks noChangeArrowheads="1"/>
          </p:cNvSpPr>
          <p:nvPr/>
        </p:nvSpPr>
        <p:spPr bwMode="auto">
          <a:xfrm>
            <a:off x="609600" y="3810000"/>
            <a:ext cx="3162300" cy="48260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sp>
        <p:nvSpPr>
          <p:cNvPr id="182277" name="AutoShape 36"/>
          <p:cNvSpPr>
            <a:spLocks noChangeArrowheads="1"/>
          </p:cNvSpPr>
          <p:nvPr/>
        </p:nvSpPr>
        <p:spPr bwMode="auto">
          <a:xfrm>
            <a:off x="5232400" y="2692400"/>
            <a:ext cx="3162300" cy="482600"/>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000"/>
          </a:p>
        </p:txBody>
      </p:sp>
      <p:pic>
        <p:nvPicPr>
          <p:cNvPr id="182278" name="Picture 2" descr="2"/>
          <p:cNvPicPr>
            <a:picLocks noChangeAspect="1" noChangeArrowheads="1"/>
          </p:cNvPicPr>
          <p:nvPr/>
        </p:nvPicPr>
        <p:blipFill>
          <a:blip r:embed="rId6" cstate="email">
            <a:lum bright="30000"/>
            <a:extLst>
              <a:ext uri="{28A0092B-C50C-407E-A947-70E740481C1C}">
                <a14:useLocalDpi xmlns:a14="http://schemas.microsoft.com/office/drawing/2010/main"/>
              </a:ext>
            </a:extLst>
          </a:blip>
          <a:srcRect/>
          <a:stretch>
            <a:fillRect/>
          </a:stretch>
        </p:blipFill>
        <p:spPr bwMode="auto">
          <a:xfrm>
            <a:off x="23813" y="149225"/>
            <a:ext cx="111283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3"/>
          <p:cNvSpPr txBox="1">
            <a:spLocks noChangeArrowheads="1"/>
          </p:cNvSpPr>
          <p:nvPr/>
        </p:nvSpPr>
        <p:spPr bwMode="auto">
          <a:xfrm>
            <a:off x="1560513" y="149225"/>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400" b="1"/>
              <a:t>GA </a:t>
            </a:r>
          </a:p>
        </p:txBody>
      </p:sp>
      <p:sp>
        <p:nvSpPr>
          <p:cNvPr id="182280" name="Rectangle 29"/>
          <p:cNvSpPr>
            <a:spLocks noChangeArrowheads="1"/>
          </p:cNvSpPr>
          <p:nvPr/>
        </p:nvSpPr>
        <p:spPr bwMode="auto">
          <a:xfrm>
            <a:off x="1196975" y="437515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600" b="1"/>
              <a:t> foraggio intrecciato</a:t>
            </a:r>
          </a:p>
        </p:txBody>
      </p:sp>
      <p:sp>
        <p:nvSpPr>
          <p:cNvPr id="182281" name="Rectangle 30"/>
          <p:cNvSpPr>
            <a:spLocks noChangeArrowheads="1"/>
          </p:cNvSpPr>
          <p:nvPr/>
        </p:nvSpPr>
        <p:spPr bwMode="auto">
          <a:xfrm>
            <a:off x="6022975" y="3224213"/>
            <a:ext cx="1735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600" b="1"/>
              <a:t>Foraggio areato</a:t>
            </a:r>
          </a:p>
        </p:txBody>
      </p:sp>
      <p:sp>
        <p:nvSpPr>
          <p:cNvPr id="182282" name="Text Box 32"/>
          <p:cNvSpPr txBox="1">
            <a:spLocks noChangeArrowheads="1"/>
          </p:cNvSpPr>
          <p:nvPr/>
        </p:nvSpPr>
        <p:spPr bwMode="auto">
          <a:xfrm>
            <a:off x="6575425" y="1524000"/>
            <a:ext cx="628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6000" b="1"/>
              <a:t>+</a:t>
            </a:r>
          </a:p>
        </p:txBody>
      </p:sp>
      <p:sp>
        <p:nvSpPr>
          <p:cNvPr id="182283" name="Text Box 33"/>
          <p:cNvSpPr txBox="1">
            <a:spLocks noChangeArrowheads="1"/>
          </p:cNvSpPr>
          <p:nvPr/>
        </p:nvSpPr>
        <p:spPr bwMode="auto">
          <a:xfrm>
            <a:off x="2016125" y="5067300"/>
            <a:ext cx="608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6000" b="1"/>
              <a:t>_</a:t>
            </a:r>
          </a:p>
        </p:txBody>
      </p:sp>
      <p:sp>
        <p:nvSpPr>
          <p:cNvPr id="182284" name="Rectangle 34"/>
          <p:cNvSpPr>
            <a:spLocks noChangeArrowheads="1"/>
          </p:cNvSpPr>
          <p:nvPr/>
        </p:nvSpPr>
        <p:spPr bwMode="auto">
          <a:xfrm>
            <a:off x="631825" y="3883025"/>
            <a:ext cx="3213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600" b="1"/>
              <a:t>     Velocita’d’avanzamento</a:t>
            </a:r>
            <a:endParaRPr lang="fr-FR" altLang="it-IT" sz="1400" b="1"/>
          </a:p>
        </p:txBody>
      </p:sp>
      <p:sp>
        <p:nvSpPr>
          <p:cNvPr id="182285" name="Rectangle 35"/>
          <p:cNvSpPr>
            <a:spLocks noChangeArrowheads="1"/>
          </p:cNvSpPr>
          <p:nvPr/>
        </p:nvSpPr>
        <p:spPr bwMode="auto">
          <a:xfrm>
            <a:off x="5280025" y="2765425"/>
            <a:ext cx="3213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600" b="1"/>
              <a:t>     Velocita’d’avanzamento</a:t>
            </a:r>
            <a:endParaRPr lang="fr-FR" altLang="it-IT" sz="1400" b="1"/>
          </a:p>
        </p:txBody>
      </p:sp>
      <p:pic>
        <p:nvPicPr>
          <p:cNvPr id="182286" name="Image 24" descr="IMG_8398.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663" y="892175"/>
            <a:ext cx="4210050"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reeform 9"/>
          <p:cNvSpPr>
            <a:spLocks/>
          </p:cNvSpPr>
          <p:nvPr/>
        </p:nvSpPr>
        <p:spPr bwMode="auto">
          <a:xfrm rot="-728739">
            <a:off x="2882900" y="1974850"/>
            <a:ext cx="1328738" cy="1368425"/>
          </a:xfrm>
          <a:custGeom>
            <a:avLst/>
            <a:gdLst>
              <a:gd name="T0" fmla="*/ 0 w 1736"/>
              <a:gd name="T1" fmla="*/ 2147483646 h 1816"/>
              <a:gd name="T2" fmla="*/ 2147483646 w 1736"/>
              <a:gd name="T3" fmla="*/ 0 h 1816"/>
              <a:gd name="T4" fmla="*/ 2147483646 w 1736"/>
              <a:gd name="T5" fmla="*/ 2147483646 h 1816"/>
              <a:gd name="T6" fmla="*/ 2147483646 w 1736"/>
              <a:gd name="T7" fmla="*/ 2147483646 h 1816"/>
              <a:gd name="T8" fmla="*/ 2147483646 w 1736"/>
              <a:gd name="T9" fmla="*/ 2147483646 h 1816"/>
              <a:gd name="T10" fmla="*/ 0 w 1736"/>
              <a:gd name="T11" fmla="*/ 2147483646 h 1816"/>
              <a:gd name="T12" fmla="*/ 0 60000 65536"/>
              <a:gd name="T13" fmla="*/ 0 60000 65536"/>
              <a:gd name="T14" fmla="*/ 0 60000 65536"/>
              <a:gd name="T15" fmla="*/ 0 60000 65536"/>
              <a:gd name="T16" fmla="*/ 0 60000 65536"/>
              <a:gd name="T17" fmla="*/ 0 60000 65536"/>
              <a:gd name="T18" fmla="*/ 0 w 1736"/>
              <a:gd name="T19" fmla="*/ 0 h 1816"/>
              <a:gd name="T20" fmla="*/ 1736 w 1736"/>
              <a:gd name="T21" fmla="*/ 1816 h 1816"/>
            </a:gdLst>
            <a:ahLst/>
            <a:cxnLst>
              <a:cxn ang="T12">
                <a:pos x="T0" y="T1"/>
              </a:cxn>
              <a:cxn ang="T13">
                <a:pos x="T2" y="T3"/>
              </a:cxn>
              <a:cxn ang="T14">
                <a:pos x="T4" y="T5"/>
              </a:cxn>
              <a:cxn ang="T15">
                <a:pos x="T6" y="T7"/>
              </a:cxn>
              <a:cxn ang="T16">
                <a:pos x="T8" y="T9"/>
              </a:cxn>
              <a:cxn ang="T17">
                <a:pos x="T10" y="T11"/>
              </a:cxn>
            </a:cxnLst>
            <a:rect l="T18" t="T19" r="T20" b="T21"/>
            <a:pathLst>
              <a:path w="1736" h="1816">
                <a:moveTo>
                  <a:pt x="0" y="232"/>
                </a:moveTo>
                <a:lnTo>
                  <a:pt x="368" y="0"/>
                </a:lnTo>
                <a:lnTo>
                  <a:pt x="1736" y="1640"/>
                </a:lnTo>
                <a:lnTo>
                  <a:pt x="1368" y="1816"/>
                </a:lnTo>
                <a:lnTo>
                  <a:pt x="1248" y="1816"/>
                </a:lnTo>
                <a:lnTo>
                  <a:pt x="0" y="232"/>
                </a:lnTo>
                <a:close/>
              </a:path>
            </a:pathLst>
          </a:custGeom>
          <a:solidFill>
            <a:srgbClr val="FFFF66">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pic>
        <p:nvPicPr>
          <p:cNvPr id="182288" name="Picture 10" descr="IMG_057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84700" y="3741738"/>
            <a:ext cx="4340225"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11"/>
          <p:cNvSpPr>
            <a:spLocks noChangeShapeType="1"/>
          </p:cNvSpPr>
          <p:nvPr/>
        </p:nvSpPr>
        <p:spPr bwMode="auto">
          <a:xfrm>
            <a:off x="847725" y="2212975"/>
            <a:ext cx="2554288" cy="46038"/>
          </a:xfrm>
          <a:prstGeom prst="line">
            <a:avLst/>
          </a:prstGeom>
          <a:noFill/>
          <a:ln w="76200">
            <a:solidFill>
              <a:srgbClr val="FFFF66"/>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9" name="AutoShape 12"/>
          <p:cNvSpPr>
            <a:spLocks noChangeArrowheads="1"/>
          </p:cNvSpPr>
          <p:nvPr/>
        </p:nvSpPr>
        <p:spPr bwMode="auto">
          <a:xfrm>
            <a:off x="2078038" y="1490663"/>
            <a:ext cx="1358900" cy="97631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30" name="AutoShape 13"/>
          <p:cNvSpPr>
            <a:spLocks noChangeArrowheads="1"/>
          </p:cNvSpPr>
          <p:nvPr/>
        </p:nvSpPr>
        <p:spPr bwMode="auto">
          <a:xfrm rot="-2044025">
            <a:off x="795338" y="1495425"/>
            <a:ext cx="1533525" cy="10842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31" name="AutoShape 14"/>
          <p:cNvSpPr>
            <a:spLocks noChangeArrowheads="1"/>
          </p:cNvSpPr>
          <p:nvPr/>
        </p:nvSpPr>
        <p:spPr bwMode="auto">
          <a:xfrm rot="20497095" flipH="1">
            <a:off x="6656388" y="4381500"/>
            <a:ext cx="1244600" cy="8509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32" name="AutoShape 15"/>
          <p:cNvSpPr>
            <a:spLocks noChangeArrowheads="1"/>
          </p:cNvSpPr>
          <p:nvPr/>
        </p:nvSpPr>
        <p:spPr bwMode="auto">
          <a:xfrm rot="-2061501">
            <a:off x="5407025" y="4860925"/>
            <a:ext cx="1260475" cy="8683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33" name="Freeform 16"/>
          <p:cNvSpPr>
            <a:spLocks/>
          </p:cNvSpPr>
          <p:nvPr/>
        </p:nvSpPr>
        <p:spPr bwMode="auto">
          <a:xfrm>
            <a:off x="6456363" y="4965700"/>
            <a:ext cx="1758950" cy="1139825"/>
          </a:xfrm>
          <a:custGeom>
            <a:avLst/>
            <a:gdLst>
              <a:gd name="T0" fmla="*/ 2147483646 w 1108"/>
              <a:gd name="T1" fmla="*/ 2147483646 h 718"/>
              <a:gd name="T2" fmla="*/ 2147483646 w 1108"/>
              <a:gd name="T3" fmla="*/ 0 h 718"/>
              <a:gd name="T4" fmla="*/ 2147483646 w 1108"/>
              <a:gd name="T5" fmla="*/ 2147483646 h 718"/>
              <a:gd name="T6" fmla="*/ 2147483646 w 1108"/>
              <a:gd name="T7" fmla="*/ 2147483646 h 718"/>
              <a:gd name="T8" fmla="*/ 0 w 1108"/>
              <a:gd name="T9" fmla="*/ 2147483646 h 718"/>
              <a:gd name="T10" fmla="*/ 2147483646 w 1108"/>
              <a:gd name="T11" fmla="*/ 2147483646 h 718"/>
              <a:gd name="T12" fmla="*/ 0 60000 65536"/>
              <a:gd name="T13" fmla="*/ 0 60000 65536"/>
              <a:gd name="T14" fmla="*/ 0 60000 65536"/>
              <a:gd name="T15" fmla="*/ 0 60000 65536"/>
              <a:gd name="T16" fmla="*/ 0 60000 65536"/>
              <a:gd name="T17" fmla="*/ 0 60000 65536"/>
              <a:gd name="T18" fmla="*/ 0 w 1108"/>
              <a:gd name="T19" fmla="*/ 0 h 718"/>
              <a:gd name="T20" fmla="*/ 1108 w 1108"/>
              <a:gd name="T21" fmla="*/ 718 h 718"/>
            </a:gdLst>
            <a:ahLst/>
            <a:cxnLst>
              <a:cxn ang="T12">
                <a:pos x="T0" y="T1"/>
              </a:cxn>
              <a:cxn ang="T13">
                <a:pos x="T2" y="T3"/>
              </a:cxn>
              <a:cxn ang="T14">
                <a:pos x="T4" y="T5"/>
              </a:cxn>
              <a:cxn ang="T15">
                <a:pos x="T6" y="T7"/>
              </a:cxn>
              <a:cxn ang="T16">
                <a:pos x="T8" y="T9"/>
              </a:cxn>
              <a:cxn ang="T17">
                <a:pos x="T10" y="T11"/>
              </a:cxn>
            </a:cxnLst>
            <a:rect l="T18" t="T19" r="T20" b="T21"/>
            <a:pathLst>
              <a:path w="1108" h="718">
                <a:moveTo>
                  <a:pt x="12" y="90"/>
                </a:moveTo>
                <a:lnTo>
                  <a:pt x="262" y="0"/>
                </a:lnTo>
                <a:lnTo>
                  <a:pt x="1108" y="538"/>
                </a:lnTo>
                <a:lnTo>
                  <a:pt x="824" y="718"/>
                </a:lnTo>
                <a:lnTo>
                  <a:pt x="0" y="96"/>
                </a:lnTo>
                <a:lnTo>
                  <a:pt x="12" y="90"/>
                </a:lnTo>
                <a:close/>
              </a:path>
            </a:pathLst>
          </a:custGeom>
          <a:solidFill>
            <a:srgbClr val="FFFF66">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 name="Line 17"/>
          <p:cNvSpPr>
            <a:spLocks noChangeShapeType="1"/>
          </p:cNvSpPr>
          <p:nvPr/>
        </p:nvSpPr>
        <p:spPr bwMode="auto">
          <a:xfrm flipH="1">
            <a:off x="6989763" y="4778375"/>
            <a:ext cx="952500" cy="406400"/>
          </a:xfrm>
          <a:prstGeom prst="line">
            <a:avLst/>
          </a:prstGeom>
          <a:noFill/>
          <a:ln w="76200">
            <a:solidFill>
              <a:srgbClr val="FFFF66"/>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5" name="Line 18"/>
          <p:cNvSpPr>
            <a:spLocks noChangeShapeType="1"/>
          </p:cNvSpPr>
          <p:nvPr/>
        </p:nvSpPr>
        <p:spPr bwMode="auto">
          <a:xfrm flipV="1">
            <a:off x="5592763" y="5222875"/>
            <a:ext cx="1282700" cy="584200"/>
          </a:xfrm>
          <a:prstGeom prst="line">
            <a:avLst/>
          </a:prstGeom>
          <a:noFill/>
          <a:ln w="76200">
            <a:solidFill>
              <a:srgbClr val="FFFF66"/>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2297" name="Titolo 1"/>
          <p:cNvSpPr>
            <a:spLocks noGrp="1"/>
          </p:cNvSpPr>
          <p:nvPr>
            <p:ph type="title"/>
          </p:nvPr>
        </p:nvSpPr>
        <p:spPr>
          <a:xfrm>
            <a:off x="1054100" y="215900"/>
            <a:ext cx="7059613" cy="574675"/>
          </a:xfrm>
        </p:spPr>
        <p:txBody>
          <a:bodyPr/>
          <a:lstStyle/>
          <a:p>
            <a:r>
              <a:rPr lang="it-IT" altLang="it-IT" smtClean="0"/>
              <a:t>Andanatori a due rotori – differenze</a:t>
            </a:r>
          </a:p>
        </p:txBody>
      </p:sp>
      <p:sp>
        <p:nvSpPr>
          <p:cNvPr id="3" name="Segnaposto data 2"/>
          <p:cNvSpPr>
            <a:spLocks noGrp="1"/>
          </p:cNvSpPr>
          <p:nvPr>
            <p:ph type="dt" sz="quarter" idx="10"/>
          </p:nvPr>
        </p:nvSpPr>
        <p:spPr/>
        <p:txBody>
          <a:bodyPr/>
          <a:lstStyle/>
          <a:p>
            <a:pPr>
              <a:defRPr/>
            </a:pPr>
            <a:fld id="{3EA34976-44C6-4652-99D9-1895EB87F93A}"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2000"/>
                                        <p:tgtEl>
                                          <p:spTgt spid="30"/>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2000"/>
                                        <p:tgtEl>
                                          <p:spTgt spid="29"/>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3000"/>
                                        <p:tgtEl>
                                          <p:spTgt spid="26"/>
                                        </p:tgtEl>
                                      </p:cBhvr>
                                    </p:animEffect>
                                  </p:childTnLst>
                                </p:cTn>
                              </p:par>
                            </p:childTnLst>
                          </p:cTn>
                        </p:par>
                        <p:par>
                          <p:cTn id="16" fill="hold" nodeType="afterGroup">
                            <p:stCondLst>
                              <p:cond delay="70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0"/>
                                        <p:tgtEl>
                                          <p:spTgt spid="28"/>
                                        </p:tgtEl>
                                      </p:cBhvr>
                                    </p:animEffect>
                                  </p:childTnLst>
                                </p:cTn>
                              </p:par>
                            </p:childTnLst>
                          </p:cTn>
                        </p:par>
                        <p:par>
                          <p:cTn id="20" fill="hold" nodeType="afterGroup">
                            <p:stCondLst>
                              <p:cond delay="12000"/>
                            </p:stCondLst>
                            <p:childTnLst>
                              <p:par>
                                <p:cTn id="21" presetID="22" presetClass="entr" presetSubtype="1"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up)">
                                      <p:cBhvr>
                                        <p:cTn id="23" dur="2000"/>
                                        <p:tgtEl>
                                          <p:spTgt spid="33"/>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right)">
                                      <p:cBhvr>
                                        <p:cTn id="26" dur="20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2000"/>
                                        <p:tgtEl>
                                          <p:spTgt spid="32"/>
                                        </p:tgtEl>
                                      </p:cBhvr>
                                    </p:animEffect>
                                  </p:childTnLst>
                                </p:cTn>
                              </p:par>
                            </p:childTnLst>
                          </p:cTn>
                        </p:par>
                        <p:par>
                          <p:cTn id="30" fill="hold" nodeType="afterGroup">
                            <p:stCondLst>
                              <p:cond delay="14000"/>
                            </p:stCondLst>
                            <p:childTnLst>
                              <p:par>
                                <p:cTn id="31" presetID="22" presetClass="entr" presetSubtype="2"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right)">
                                      <p:cBhvr>
                                        <p:cTn id="33" dur="1000"/>
                                        <p:tgtEl>
                                          <p:spTgt spid="3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881063"/>
            <a:ext cx="9218613"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Mag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0429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41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olo 1"/>
          <p:cNvSpPr>
            <a:spLocks noGrp="1"/>
          </p:cNvSpPr>
          <p:nvPr>
            <p:ph type="title"/>
          </p:nvPr>
        </p:nvSpPr>
        <p:spPr/>
        <p:txBody>
          <a:bodyPr/>
          <a:lstStyle/>
          <a:p>
            <a:r>
              <a:rPr lang="it-IT" altLang="it-IT" smtClean="0"/>
              <a:t>ANDANATORI A 2 ROTORI – posa laterale</a:t>
            </a:r>
          </a:p>
        </p:txBody>
      </p:sp>
      <p:pic>
        <p:nvPicPr>
          <p:cNvPr id="3" name="Immagin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2988" y="908050"/>
            <a:ext cx="7029450" cy="5616575"/>
          </a:xfrm>
          <a:prstGeom prst="rect">
            <a:avLst/>
          </a:prstGeom>
          <a:ln>
            <a:noFill/>
          </a:ln>
          <a:effectLst>
            <a:outerShdw blurRad="292100" dist="139700" dir="2700000" algn="tl" rotWithShape="0">
              <a:srgbClr val="333333">
                <a:alpha val="65000"/>
              </a:srgbClr>
            </a:outerShdw>
          </a:effectLst>
        </p:spPr>
      </p:pic>
      <p:sp>
        <p:nvSpPr>
          <p:cNvPr id="4" name="Segnaposto data 3"/>
          <p:cNvSpPr>
            <a:spLocks noGrp="1"/>
          </p:cNvSpPr>
          <p:nvPr>
            <p:ph type="dt" sz="quarter" idx="10"/>
          </p:nvPr>
        </p:nvSpPr>
        <p:spPr/>
        <p:txBody>
          <a:bodyPr/>
          <a:lstStyle/>
          <a:p>
            <a:pPr>
              <a:defRPr/>
            </a:pPr>
            <a:fld id="{B31AB238-A55E-4627-85C7-82B42959B8BD}" type="datetime1">
              <a:rPr lang="it-IT" smtClean="0"/>
              <a:t>29/04/14</a:t>
            </a:fld>
            <a:endParaRPr lang="fr-FR" dirty="0"/>
          </a:p>
        </p:txBody>
      </p:sp>
      <p:sp>
        <p:nvSpPr>
          <p:cNvPr id="5" name="Segnaposto piè di pagina 4"/>
          <p:cNvSpPr>
            <a:spLocks noGrp="1"/>
          </p:cNvSpPr>
          <p:nvPr>
            <p:ph type="ftr" sz="quarter" idx="11"/>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7313" y="617538"/>
            <a:ext cx="4321175" cy="3452812"/>
          </a:xfrm>
          <a:prstGeom prst="rect">
            <a:avLst/>
          </a:prstGeom>
          <a:ln>
            <a:noFill/>
          </a:ln>
          <a:effectLst>
            <a:outerShdw blurRad="292100" dist="139700" dir="2700000" algn="tl" rotWithShape="0">
              <a:srgbClr val="333333">
                <a:alpha val="65000"/>
              </a:srgbClr>
            </a:outerShdw>
          </a:effectLst>
        </p:spPr>
      </p:pic>
      <p:pic>
        <p:nvPicPr>
          <p:cNvPr id="185347" name="Picture 19" descr="3"/>
          <p:cNvPicPr>
            <a:picLocks noChangeAspect="1" noChangeArrowheads="1"/>
          </p:cNvPicPr>
          <p:nvPr/>
        </p:nvPicPr>
        <p:blipFill>
          <a:blip r:embed="rId4" cstate="email">
            <a:lum bright="6000" contrast="30000"/>
            <a:extLst>
              <a:ext uri="{28A0092B-C50C-407E-A947-70E740481C1C}">
                <a14:useLocalDpi xmlns:a14="http://schemas.microsoft.com/office/drawing/2010/main"/>
              </a:ext>
            </a:extLst>
          </a:blip>
          <a:srcRect/>
          <a:stretch>
            <a:fillRect/>
          </a:stretch>
        </p:blipFill>
        <p:spPr bwMode="auto">
          <a:xfrm>
            <a:off x="0" y="476250"/>
            <a:ext cx="22113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itolo 1"/>
          <p:cNvSpPr>
            <a:spLocks noGrp="1"/>
          </p:cNvSpPr>
          <p:nvPr>
            <p:ph type="title"/>
          </p:nvPr>
        </p:nvSpPr>
        <p:spPr>
          <a:xfrm>
            <a:off x="1030288" y="42863"/>
            <a:ext cx="7059612" cy="574675"/>
          </a:xfrm>
        </p:spPr>
        <p:txBody>
          <a:bodyPr/>
          <a:lstStyle/>
          <a:p>
            <a:r>
              <a:rPr lang="it-IT" altLang="it-IT" dirty="0" smtClean="0"/>
              <a:t>ANDANATORI A 2 ROTORI – posa centrale</a:t>
            </a:r>
          </a:p>
        </p:txBody>
      </p:sp>
      <p:pic>
        <p:nvPicPr>
          <p:cNvPr id="9" name="Image 8" descr="IMG_1010.JPG"/>
          <p:cNvPicPr>
            <a:picLocks noChangeAspect="1"/>
          </p:cNvPicPr>
          <p:nvPr/>
        </p:nvPicPr>
        <p:blipFill>
          <a:blip r:embed="rId5"/>
          <a:srcRect/>
          <a:stretch>
            <a:fillRect/>
          </a:stretch>
        </p:blipFill>
        <p:spPr>
          <a:xfrm>
            <a:off x="0" y="3748088"/>
            <a:ext cx="4960938" cy="3109912"/>
          </a:xfrm>
          <a:prstGeom prst="rect">
            <a:avLst/>
          </a:prstGeom>
          <a:ln>
            <a:noFill/>
          </a:ln>
          <a:effectLst>
            <a:outerShdw blurRad="292100" dist="139700" dir="2700000" algn="tl" rotWithShape="0">
              <a:srgbClr val="333333">
                <a:alpha val="65000"/>
              </a:srgbClr>
            </a:outerShdw>
          </a:effectLst>
        </p:spPr>
      </p:pic>
      <p:pic>
        <p:nvPicPr>
          <p:cNvPr id="185350" name="Image 9" descr="_MG_8125.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24525" y="3860800"/>
            <a:ext cx="3373438"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data 2"/>
          <p:cNvSpPr>
            <a:spLocks noGrp="1"/>
          </p:cNvSpPr>
          <p:nvPr>
            <p:ph type="dt" sz="quarter" idx="10"/>
          </p:nvPr>
        </p:nvSpPr>
        <p:spPr/>
        <p:txBody>
          <a:bodyPr/>
          <a:lstStyle/>
          <a:p>
            <a:pPr>
              <a:defRPr/>
            </a:pPr>
            <a:fld id="{A14F7EAB-B28E-4A1F-9737-1A2CC4043096}"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re 1"/>
          <p:cNvSpPr>
            <a:spLocks noGrp="1"/>
          </p:cNvSpPr>
          <p:nvPr>
            <p:ph type="title"/>
          </p:nvPr>
        </p:nvSpPr>
        <p:spPr>
          <a:xfrm>
            <a:off x="920353" y="154781"/>
            <a:ext cx="7059613" cy="574675"/>
          </a:xfrm>
        </p:spPr>
        <p:txBody>
          <a:bodyPr/>
          <a:lstStyle/>
          <a:p>
            <a:r>
              <a:rPr lang="fr-FR" altLang="it-IT" dirty="0" err="1" smtClean="0"/>
              <a:t>Rotori</a:t>
            </a:r>
            <a:r>
              <a:rPr lang="fr-FR" altLang="it-IT" dirty="0" smtClean="0"/>
              <a:t> tandem o 3D per l’</a:t>
            </a:r>
            <a:r>
              <a:rPr lang="fr-FR" altLang="it-IT" dirty="0" err="1" smtClean="0"/>
              <a:t>adattamento</a:t>
            </a:r>
            <a:r>
              <a:rPr lang="fr-FR" altLang="it-IT" dirty="0" smtClean="0"/>
              <a:t> al </a:t>
            </a:r>
            <a:r>
              <a:rPr lang="fr-FR" altLang="it-IT" dirty="0" err="1" smtClean="0"/>
              <a:t>suolo</a:t>
            </a:r>
            <a:endParaRPr lang="fr-FR" altLang="it-IT" dirty="0" smtClean="0"/>
          </a:p>
        </p:txBody>
      </p:sp>
      <p:pic>
        <p:nvPicPr>
          <p:cNvPr id="187395" name="Image 3" descr="_MG_802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74713"/>
            <a:ext cx="473392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à coins arrondis 4"/>
          <p:cNvSpPr/>
          <p:nvPr/>
        </p:nvSpPr>
        <p:spPr>
          <a:xfrm>
            <a:off x="5003800" y="1444625"/>
            <a:ext cx="4140200" cy="2043113"/>
          </a:xfrm>
          <a:prstGeom prst="roundRect">
            <a:avLst/>
          </a:prstGeom>
          <a:solidFill>
            <a:srgbClr val="FFFF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5000"/>
              </a:lnSpc>
              <a:spcBef>
                <a:spcPct val="50000"/>
              </a:spcBef>
              <a:defRPr/>
            </a:pPr>
            <a:r>
              <a:rPr lang="fr-FR" b="1" dirty="0" err="1">
                <a:solidFill>
                  <a:schemeClr val="tx1"/>
                </a:solidFill>
              </a:rPr>
              <a:t>Diametro</a:t>
            </a:r>
            <a:r>
              <a:rPr lang="fr-FR" b="1" dirty="0">
                <a:solidFill>
                  <a:schemeClr val="tx1"/>
                </a:solidFill>
              </a:rPr>
              <a:t> </a:t>
            </a:r>
            <a:r>
              <a:rPr lang="fr-FR" b="1" dirty="0" err="1">
                <a:solidFill>
                  <a:schemeClr val="tx1"/>
                </a:solidFill>
              </a:rPr>
              <a:t>del</a:t>
            </a:r>
            <a:r>
              <a:rPr lang="fr-FR" b="1" dirty="0">
                <a:solidFill>
                  <a:schemeClr val="tx1"/>
                </a:solidFill>
              </a:rPr>
              <a:t> </a:t>
            </a:r>
            <a:r>
              <a:rPr lang="fr-FR" b="1" dirty="0" err="1">
                <a:solidFill>
                  <a:schemeClr val="tx1"/>
                </a:solidFill>
              </a:rPr>
              <a:t>rotore</a:t>
            </a:r>
            <a:r>
              <a:rPr lang="fr-FR" b="1" dirty="0">
                <a:solidFill>
                  <a:schemeClr val="tx1"/>
                </a:solidFill>
              </a:rPr>
              <a:t> : 3,50 m</a:t>
            </a:r>
          </a:p>
          <a:p>
            <a:pPr>
              <a:lnSpc>
                <a:spcPct val="85000"/>
              </a:lnSpc>
              <a:spcBef>
                <a:spcPct val="50000"/>
              </a:spcBef>
              <a:defRPr/>
            </a:pPr>
            <a:r>
              <a:rPr lang="fr-FR" b="1" dirty="0">
                <a:solidFill>
                  <a:schemeClr val="tx1"/>
                </a:solidFill>
              </a:rPr>
              <a:t>12 </a:t>
            </a:r>
            <a:r>
              <a:rPr lang="fr-FR" b="1" dirty="0" err="1">
                <a:solidFill>
                  <a:schemeClr val="tx1"/>
                </a:solidFill>
              </a:rPr>
              <a:t>bracia</a:t>
            </a:r>
            <a:r>
              <a:rPr lang="fr-FR" b="1" dirty="0">
                <a:solidFill>
                  <a:schemeClr val="tx1"/>
                </a:solidFill>
              </a:rPr>
              <a:t> per </a:t>
            </a:r>
            <a:r>
              <a:rPr lang="fr-FR" b="1" dirty="0" err="1">
                <a:solidFill>
                  <a:schemeClr val="tx1"/>
                </a:solidFill>
              </a:rPr>
              <a:t>rotore</a:t>
            </a:r>
            <a:endParaRPr lang="fr-FR" b="1" dirty="0">
              <a:solidFill>
                <a:schemeClr val="tx1"/>
              </a:solidFill>
            </a:endParaRPr>
          </a:p>
          <a:p>
            <a:pPr>
              <a:lnSpc>
                <a:spcPct val="85000"/>
              </a:lnSpc>
              <a:spcBef>
                <a:spcPct val="50000"/>
              </a:spcBef>
              <a:defRPr/>
            </a:pPr>
            <a:r>
              <a:rPr lang="fr-FR" b="1" dirty="0">
                <a:solidFill>
                  <a:schemeClr val="tx1"/>
                </a:solidFill>
              </a:rPr>
              <a:t>Carter MASTERDRIVE</a:t>
            </a:r>
            <a:r>
              <a:rPr lang="fr-FR" b="1" baseline="30000" dirty="0">
                <a:solidFill>
                  <a:schemeClr val="tx1"/>
                </a:solidFill>
              </a:rPr>
              <a:t>®</a:t>
            </a:r>
          </a:p>
          <a:p>
            <a:pPr>
              <a:lnSpc>
                <a:spcPct val="85000"/>
              </a:lnSpc>
              <a:spcBef>
                <a:spcPct val="50000"/>
              </a:spcBef>
              <a:defRPr/>
            </a:pPr>
            <a:r>
              <a:rPr lang="fr-FR" b="1" dirty="0" err="1">
                <a:solidFill>
                  <a:schemeClr val="tx1"/>
                </a:solidFill>
              </a:rPr>
              <a:t>Adattamento</a:t>
            </a:r>
            <a:r>
              <a:rPr lang="fr-FR" b="1" dirty="0">
                <a:solidFill>
                  <a:schemeClr val="tx1"/>
                </a:solidFill>
              </a:rPr>
              <a:t> al </a:t>
            </a:r>
            <a:r>
              <a:rPr lang="fr-FR" b="1" dirty="0" err="1">
                <a:solidFill>
                  <a:schemeClr val="tx1"/>
                </a:solidFill>
              </a:rPr>
              <a:t>suolo</a:t>
            </a:r>
            <a:r>
              <a:rPr lang="fr-FR" b="1" dirty="0">
                <a:solidFill>
                  <a:schemeClr val="tx1"/>
                </a:solidFill>
              </a:rPr>
              <a:t> </a:t>
            </a:r>
            <a:r>
              <a:rPr lang="fr-FR" b="1" dirty="0" err="1">
                <a:solidFill>
                  <a:schemeClr val="tx1"/>
                </a:solidFill>
              </a:rPr>
              <a:t>sia</a:t>
            </a:r>
            <a:r>
              <a:rPr lang="fr-FR" b="1" dirty="0">
                <a:solidFill>
                  <a:schemeClr val="tx1"/>
                </a:solidFill>
              </a:rPr>
              <a:t> </a:t>
            </a:r>
            <a:r>
              <a:rPr lang="fr-FR" b="1" dirty="0" err="1">
                <a:solidFill>
                  <a:schemeClr val="tx1"/>
                </a:solidFill>
              </a:rPr>
              <a:t>mediante</a:t>
            </a:r>
            <a:r>
              <a:rPr lang="fr-FR" b="1" dirty="0">
                <a:solidFill>
                  <a:schemeClr val="tx1"/>
                </a:solidFill>
              </a:rPr>
              <a:t> </a:t>
            </a:r>
            <a:r>
              <a:rPr lang="fr-FR" b="1" dirty="0" err="1">
                <a:solidFill>
                  <a:schemeClr val="tx1"/>
                </a:solidFill>
              </a:rPr>
              <a:t>versione</a:t>
            </a:r>
            <a:r>
              <a:rPr lang="fr-FR" b="1" dirty="0">
                <a:solidFill>
                  <a:schemeClr val="tx1"/>
                </a:solidFill>
              </a:rPr>
              <a:t> con </a:t>
            </a:r>
            <a:r>
              <a:rPr lang="fr-FR" b="1" dirty="0" err="1">
                <a:solidFill>
                  <a:schemeClr val="tx1"/>
                </a:solidFill>
              </a:rPr>
              <a:t>assale</a:t>
            </a:r>
            <a:r>
              <a:rPr lang="fr-FR" b="1" dirty="0">
                <a:solidFill>
                  <a:schemeClr val="tx1"/>
                </a:solidFill>
              </a:rPr>
              <a:t> TANDEM, </a:t>
            </a:r>
            <a:r>
              <a:rPr lang="fr-FR" b="1" dirty="0" err="1">
                <a:solidFill>
                  <a:schemeClr val="tx1"/>
                </a:solidFill>
              </a:rPr>
              <a:t>sia</a:t>
            </a:r>
            <a:r>
              <a:rPr lang="fr-FR" b="1" dirty="0">
                <a:solidFill>
                  <a:schemeClr val="tx1"/>
                </a:solidFill>
              </a:rPr>
              <a:t> con </a:t>
            </a:r>
            <a:r>
              <a:rPr lang="fr-FR" b="1" dirty="0" err="1">
                <a:solidFill>
                  <a:schemeClr val="tx1"/>
                </a:solidFill>
              </a:rPr>
              <a:t>articolazione</a:t>
            </a:r>
            <a:r>
              <a:rPr lang="fr-FR" b="1" dirty="0">
                <a:solidFill>
                  <a:schemeClr val="tx1"/>
                </a:solidFill>
              </a:rPr>
              <a:t> 3D</a:t>
            </a:r>
          </a:p>
        </p:txBody>
      </p:sp>
      <p:pic>
        <p:nvPicPr>
          <p:cNvPr id="6" name="Image 5" descr="6.gif"/>
          <p:cNvPicPr>
            <a:picLocks noChangeAspect="1"/>
          </p:cNvPicPr>
          <p:nvPr/>
        </p:nvPicPr>
        <p:blipFill>
          <a:blip r:embed="rId3" cstate="email">
            <a:extLst>
              <a:ext uri="{28A0092B-C50C-407E-A947-70E740481C1C}">
                <a14:useLocalDpi xmlns:a14="http://schemas.microsoft.com/office/drawing/2010/main"/>
              </a:ext>
            </a:extLst>
          </a:blip>
          <a:srcRect l="3857" t="5681" r="4774" b="5864"/>
          <a:stretch>
            <a:fillRect/>
          </a:stretch>
        </p:blipFill>
        <p:spPr>
          <a:xfrm>
            <a:off x="5508625" y="4076700"/>
            <a:ext cx="2524125" cy="1985963"/>
          </a:xfrm>
          <a:prstGeom prst="rect">
            <a:avLst/>
          </a:prstGeom>
          <a:ln>
            <a:noFill/>
          </a:ln>
          <a:effectLst>
            <a:outerShdw blurRad="292100" dist="139700" dir="2700000" algn="tl" rotWithShape="0">
              <a:srgbClr val="333333">
                <a:alpha val="65000"/>
              </a:srgbClr>
            </a:outerShdw>
          </a:effectLst>
        </p:spPr>
      </p:pic>
      <p:pic>
        <p:nvPicPr>
          <p:cNvPr id="7" name="Image 6" descr="5.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288" y="3948113"/>
            <a:ext cx="3168650" cy="2011362"/>
          </a:xfrm>
          <a:prstGeom prst="rect">
            <a:avLst/>
          </a:prstGeom>
          <a:ln>
            <a:noFill/>
          </a:ln>
          <a:effectLst>
            <a:outerShdw blurRad="292100" dist="139700" dir="2700000" algn="tl" rotWithShape="0">
              <a:srgbClr val="333333">
                <a:alpha val="65000"/>
              </a:srgbClr>
            </a:outerShdw>
          </a:effectLst>
        </p:spPr>
      </p:pic>
      <p:sp>
        <p:nvSpPr>
          <p:cNvPr id="187399" name="ZoneTexte 12"/>
          <p:cNvSpPr txBox="1">
            <a:spLocks noChangeArrowheads="1"/>
          </p:cNvSpPr>
          <p:nvPr/>
        </p:nvSpPr>
        <p:spPr bwMode="auto">
          <a:xfrm>
            <a:off x="5580063" y="3860800"/>
            <a:ext cx="544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000" b="1"/>
              <a:t>3 D</a:t>
            </a:r>
          </a:p>
        </p:txBody>
      </p:sp>
      <p:sp>
        <p:nvSpPr>
          <p:cNvPr id="187400" name="ZoneTexte 13"/>
          <p:cNvSpPr txBox="1">
            <a:spLocks noChangeArrowheads="1"/>
          </p:cNvSpPr>
          <p:nvPr/>
        </p:nvSpPr>
        <p:spPr bwMode="auto">
          <a:xfrm>
            <a:off x="930275" y="4276725"/>
            <a:ext cx="1154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000" b="1"/>
              <a:t>TANDEM</a:t>
            </a:r>
          </a:p>
        </p:txBody>
      </p:sp>
      <p:sp>
        <p:nvSpPr>
          <p:cNvPr id="10" name="Rectangle à coins arrondis 9"/>
          <p:cNvSpPr/>
          <p:nvPr/>
        </p:nvSpPr>
        <p:spPr>
          <a:xfrm>
            <a:off x="0" y="5921375"/>
            <a:ext cx="4787900" cy="936625"/>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b="1" dirty="0" err="1">
                <a:solidFill>
                  <a:schemeClr val="bg1"/>
                </a:solidFill>
              </a:rPr>
              <a:t>Ideale</a:t>
            </a:r>
            <a:r>
              <a:rPr lang="fr-FR" b="1" dirty="0">
                <a:solidFill>
                  <a:schemeClr val="bg1"/>
                </a:solidFill>
              </a:rPr>
              <a:t> per il </a:t>
            </a:r>
            <a:r>
              <a:rPr lang="fr-FR" b="1" dirty="0" err="1">
                <a:solidFill>
                  <a:schemeClr val="bg1"/>
                </a:solidFill>
              </a:rPr>
              <a:t>lavoro</a:t>
            </a:r>
            <a:r>
              <a:rPr lang="fr-FR" b="1" dirty="0">
                <a:solidFill>
                  <a:schemeClr val="bg1"/>
                </a:solidFill>
              </a:rPr>
              <a:t> su </a:t>
            </a:r>
            <a:r>
              <a:rPr lang="fr-FR" b="1" dirty="0" err="1">
                <a:solidFill>
                  <a:schemeClr val="bg1"/>
                </a:solidFill>
              </a:rPr>
              <a:t>terreni</a:t>
            </a:r>
            <a:r>
              <a:rPr lang="fr-FR" b="1" dirty="0">
                <a:solidFill>
                  <a:schemeClr val="bg1"/>
                </a:solidFill>
              </a:rPr>
              <a:t> </a:t>
            </a:r>
            <a:r>
              <a:rPr lang="fr-FR" b="1" dirty="0" err="1">
                <a:solidFill>
                  <a:schemeClr val="bg1"/>
                </a:solidFill>
              </a:rPr>
              <a:t>irregolari</a:t>
            </a:r>
            <a:r>
              <a:rPr lang="fr-FR" b="1" dirty="0">
                <a:solidFill>
                  <a:schemeClr val="bg1"/>
                </a:solidFill>
              </a:rPr>
              <a:t> a </a:t>
            </a:r>
            <a:r>
              <a:rPr lang="fr-FR" b="1" dirty="0" err="1">
                <a:solidFill>
                  <a:schemeClr val="bg1"/>
                </a:solidFill>
              </a:rPr>
              <a:t>velocità</a:t>
            </a:r>
            <a:r>
              <a:rPr lang="fr-FR" b="1" dirty="0">
                <a:solidFill>
                  <a:schemeClr val="bg1"/>
                </a:solidFill>
              </a:rPr>
              <a:t> </a:t>
            </a:r>
            <a:r>
              <a:rPr lang="fr-FR" b="1" dirty="0" err="1">
                <a:solidFill>
                  <a:schemeClr val="bg1"/>
                </a:solidFill>
              </a:rPr>
              <a:t>elevate</a:t>
            </a:r>
            <a:r>
              <a:rPr lang="fr-FR" b="1" dirty="0">
                <a:solidFill>
                  <a:schemeClr val="bg1"/>
                </a:solidFill>
              </a:rPr>
              <a:t> e per </a:t>
            </a:r>
            <a:r>
              <a:rPr lang="fr-FR" b="1" dirty="0" err="1">
                <a:solidFill>
                  <a:schemeClr val="bg1"/>
                </a:solidFill>
              </a:rPr>
              <a:t>andane</a:t>
            </a:r>
            <a:r>
              <a:rPr lang="fr-FR" b="1" dirty="0">
                <a:solidFill>
                  <a:schemeClr val="bg1"/>
                </a:solidFill>
              </a:rPr>
              <a:t> intensive di </a:t>
            </a:r>
            <a:r>
              <a:rPr lang="fr-FR" b="1" dirty="0" err="1">
                <a:solidFill>
                  <a:schemeClr val="bg1"/>
                </a:solidFill>
              </a:rPr>
              <a:t>paglia</a:t>
            </a:r>
            <a:endParaRPr lang="fr-FR" dirty="0"/>
          </a:p>
        </p:txBody>
      </p:sp>
      <p:sp>
        <p:nvSpPr>
          <p:cNvPr id="11" name="Rectangle à coins arrondis 10"/>
          <p:cNvSpPr/>
          <p:nvPr/>
        </p:nvSpPr>
        <p:spPr>
          <a:xfrm>
            <a:off x="5364163" y="6099175"/>
            <a:ext cx="3455987" cy="6477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b="1" dirty="0" err="1">
                <a:solidFill>
                  <a:schemeClr val="bg1"/>
                </a:solidFill>
              </a:rPr>
              <a:t>Ideale</a:t>
            </a:r>
            <a:r>
              <a:rPr lang="fr-FR" b="1" dirty="0">
                <a:solidFill>
                  <a:schemeClr val="bg1"/>
                </a:solidFill>
              </a:rPr>
              <a:t> per il </a:t>
            </a:r>
            <a:r>
              <a:rPr lang="fr-FR" b="1" dirty="0" err="1">
                <a:solidFill>
                  <a:schemeClr val="bg1"/>
                </a:solidFill>
              </a:rPr>
              <a:t>lavoro</a:t>
            </a:r>
            <a:r>
              <a:rPr lang="fr-FR" b="1" dirty="0">
                <a:solidFill>
                  <a:schemeClr val="bg1"/>
                </a:solidFill>
              </a:rPr>
              <a:t> su </a:t>
            </a:r>
            <a:r>
              <a:rPr lang="fr-FR" b="1" dirty="0" err="1">
                <a:solidFill>
                  <a:schemeClr val="bg1"/>
                </a:solidFill>
              </a:rPr>
              <a:t>terreni</a:t>
            </a:r>
            <a:r>
              <a:rPr lang="fr-FR" b="1" dirty="0">
                <a:solidFill>
                  <a:schemeClr val="bg1"/>
                </a:solidFill>
              </a:rPr>
              <a:t> con </a:t>
            </a:r>
            <a:r>
              <a:rPr lang="fr-FR" b="1" dirty="0" err="1">
                <a:solidFill>
                  <a:schemeClr val="bg1"/>
                </a:solidFill>
              </a:rPr>
              <a:t>avvallamenti</a:t>
            </a:r>
            <a:endParaRPr lang="fr-FR" dirty="0"/>
          </a:p>
        </p:txBody>
      </p:sp>
      <p:pic>
        <p:nvPicPr>
          <p:cNvPr id="187403" name="Picture 6" descr="3"/>
          <p:cNvPicPr>
            <a:picLocks noChangeAspect="1" noChangeArrowheads="1"/>
          </p:cNvPicPr>
          <p:nvPr/>
        </p:nvPicPr>
        <p:blipFill>
          <a:blip r:embed="rId8" cstate="email">
            <a:lum bright="24000"/>
            <a:extLst>
              <a:ext uri="{28A0092B-C50C-407E-A947-70E740481C1C}">
                <a14:useLocalDpi xmlns:a14="http://schemas.microsoft.com/office/drawing/2010/main"/>
              </a:ext>
            </a:extLst>
          </a:blip>
          <a:srcRect/>
          <a:stretch>
            <a:fillRect/>
          </a:stretch>
        </p:blipFill>
        <p:spPr bwMode="auto">
          <a:xfrm>
            <a:off x="60325" y="76200"/>
            <a:ext cx="10668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4294967295"/>
          </p:nvPr>
        </p:nvSpPr>
        <p:spPr/>
        <p:txBody>
          <a:bodyPr/>
          <a:lstStyle/>
          <a:p>
            <a:pPr>
              <a:defRPr/>
            </a:pPr>
            <a:fld id="{121A9CE7-E378-45A6-8443-1A5324143392}"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5" descr="C:\exppg\My Pictutres\MERGE MAXX\Locations\BRODHEAD\2010\C0002\Witt MM900s together\MM900_2Mergers_Witt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98513"/>
            <a:ext cx="9144000" cy="6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Image 4" descr="3.gif"/>
          <p:cNvPicPr>
            <a:picLocks noChangeAspect="1"/>
          </p:cNvPicPr>
          <p:nvPr/>
        </p:nvPicPr>
        <p:blipFill>
          <a:blip r:embed="rId4" cstate="email">
            <a:lum bright="30000"/>
            <a:extLst>
              <a:ext uri="{28A0092B-C50C-407E-A947-70E740481C1C}">
                <a14:useLocalDpi xmlns:a14="http://schemas.microsoft.com/office/drawing/2010/main"/>
              </a:ext>
            </a:extLst>
          </a:blip>
          <a:srcRect/>
          <a:stretch>
            <a:fillRect/>
          </a:stretch>
        </p:blipFill>
        <p:spPr bwMode="auto">
          <a:xfrm>
            <a:off x="112713" y="53975"/>
            <a:ext cx="10302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Titolo 1"/>
          <p:cNvSpPr>
            <a:spLocks noGrp="1"/>
          </p:cNvSpPr>
          <p:nvPr>
            <p:ph type="title"/>
          </p:nvPr>
        </p:nvSpPr>
        <p:spPr>
          <a:xfrm>
            <a:off x="827088" y="77788"/>
            <a:ext cx="7059612" cy="574675"/>
          </a:xfrm>
        </p:spPr>
        <p:txBody>
          <a:bodyPr/>
          <a:lstStyle/>
          <a:p>
            <a:r>
              <a:rPr lang="it-IT" altLang="it-IT" dirty="0" smtClean="0"/>
              <a:t>MERGE MAXX 900</a:t>
            </a:r>
          </a:p>
        </p:txBody>
      </p:sp>
      <p:sp>
        <p:nvSpPr>
          <p:cNvPr id="3" name="Segnaposto data 2"/>
          <p:cNvSpPr>
            <a:spLocks noGrp="1"/>
          </p:cNvSpPr>
          <p:nvPr>
            <p:ph type="dt" sz="quarter" idx="10"/>
          </p:nvPr>
        </p:nvSpPr>
        <p:spPr/>
        <p:txBody>
          <a:bodyPr/>
          <a:lstStyle/>
          <a:p>
            <a:pPr>
              <a:defRPr/>
            </a:pPr>
            <a:fld id="{E490B498-BC24-4AD6-A3F9-6CF214186E04}"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descr="C:\exppg\My Pictutres\MERGE MAXX\Locations\KNA Photo Shoot\IMG_362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729" y="1480457"/>
            <a:ext cx="7571932" cy="4717142"/>
          </a:xfrm>
          <a:prstGeom prst="roundRect">
            <a:avLst>
              <a:gd name="adj" fmla="val 5996"/>
            </a:avLst>
          </a:prstGeom>
          <a:noFill/>
        </p:spPr>
      </p:pic>
      <p:pic>
        <p:nvPicPr>
          <p:cNvPr id="190468" name="Image 4" descr="3.gif"/>
          <p:cNvPicPr>
            <a:picLocks noChangeAspect="1"/>
          </p:cNvPicPr>
          <p:nvPr/>
        </p:nvPicPr>
        <p:blipFill>
          <a:blip r:embed="rId4" cstate="email">
            <a:lum bright="30000"/>
            <a:extLst>
              <a:ext uri="{28A0092B-C50C-407E-A947-70E740481C1C}">
                <a14:useLocalDpi xmlns:a14="http://schemas.microsoft.com/office/drawing/2010/main"/>
              </a:ext>
            </a:extLst>
          </a:blip>
          <a:srcRect/>
          <a:stretch>
            <a:fillRect/>
          </a:stretch>
        </p:blipFill>
        <p:spPr bwMode="auto">
          <a:xfrm>
            <a:off x="112713" y="53975"/>
            <a:ext cx="10302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à coins arrondis 7"/>
          <p:cNvSpPr/>
          <p:nvPr/>
        </p:nvSpPr>
        <p:spPr>
          <a:xfrm>
            <a:off x="2390775" y="882650"/>
            <a:ext cx="4362450" cy="598488"/>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smtClean="0">
                <a:solidFill>
                  <a:schemeClr val="tx1"/>
                </a:solidFill>
              </a:rPr>
              <a:t>ALFALFA </a:t>
            </a:r>
            <a:r>
              <a:rPr lang="en-GB" sz="1400" dirty="0">
                <a:solidFill>
                  <a:schemeClr val="tx1"/>
                </a:solidFill>
              </a:rPr>
              <a:t>is favoured in the dairy industry due to its’ high nutrition content</a:t>
            </a:r>
          </a:p>
        </p:txBody>
      </p:sp>
      <p:sp>
        <p:nvSpPr>
          <p:cNvPr id="12" name="Rectangle à coins arrondis 11"/>
          <p:cNvSpPr/>
          <p:nvPr/>
        </p:nvSpPr>
        <p:spPr>
          <a:xfrm>
            <a:off x="6564313" y="3376613"/>
            <a:ext cx="2540000" cy="862012"/>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However, the leaves can easily be shattered or knocked from the stem</a:t>
            </a:r>
          </a:p>
        </p:txBody>
      </p:sp>
      <p:sp>
        <p:nvSpPr>
          <p:cNvPr id="13" name="Rectangle à coins arrondis 12"/>
          <p:cNvSpPr/>
          <p:nvPr/>
        </p:nvSpPr>
        <p:spPr>
          <a:xfrm>
            <a:off x="2573338" y="5918200"/>
            <a:ext cx="3984625" cy="900113"/>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This reduces the nutritional value of the forage meaning concentrates must be fed to sustain milk yield</a:t>
            </a:r>
          </a:p>
        </p:txBody>
      </p:sp>
      <p:sp>
        <p:nvSpPr>
          <p:cNvPr id="28" name="Rectangle à coins arrondis 27"/>
          <p:cNvSpPr/>
          <p:nvPr/>
        </p:nvSpPr>
        <p:spPr>
          <a:xfrm>
            <a:off x="25400" y="3257550"/>
            <a:ext cx="2625725" cy="1068388"/>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Feeding extra concentrates is costly and avoidable by using fodder crops with high nutritional value</a:t>
            </a:r>
          </a:p>
        </p:txBody>
      </p:sp>
      <p:sp>
        <p:nvSpPr>
          <p:cNvPr id="17" name="Arc 16"/>
          <p:cNvSpPr/>
          <p:nvPr/>
        </p:nvSpPr>
        <p:spPr>
          <a:xfrm rot="16200000">
            <a:off x="215901" y="1071562"/>
            <a:ext cx="3643312" cy="3617913"/>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8" name="Arc 17"/>
          <p:cNvSpPr/>
          <p:nvPr/>
        </p:nvSpPr>
        <p:spPr>
          <a:xfrm>
            <a:off x="5073650" y="946150"/>
            <a:ext cx="3868738" cy="3617913"/>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9" name="Arc 18"/>
          <p:cNvSpPr/>
          <p:nvPr/>
        </p:nvSpPr>
        <p:spPr>
          <a:xfrm rot="10800000">
            <a:off x="219075" y="3014663"/>
            <a:ext cx="3868738" cy="3616325"/>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0" name="Arc 19"/>
          <p:cNvSpPr/>
          <p:nvPr/>
        </p:nvSpPr>
        <p:spPr>
          <a:xfrm rot="5400000">
            <a:off x="5314950" y="2971801"/>
            <a:ext cx="3673475" cy="3708400"/>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3" name="Segnaposto data 2"/>
          <p:cNvSpPr>
            <a:spLocks noGrp="1"/>
          </p:cNvSpPr>
          <p:nvPr>
            <p:ph type="dt" sz="quarter" idx="10"/>
          </p:nvPr>
        </p:nvSpPr>
        <p:spPr/>
        <p:txBody>
          <a:bodyPr/>
          <a:lstStyle/>
          <a:p>
            <a:pPr>
              <a:defRPr/>
            </a:pPr>
            <a:fld id="{7F5E5437-D2CE-4D4B-814C-964791C739E9}"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
        <p:nvSpPr>
          <p:cNvPr id="2" name="Titolo 1"/>
          <p:cNvSpPr>
            <a:spLocks noGrp="1"/>
          </p:cNvSpPr>
          <p:nvPr>
            <p:ph type="title"/>
          </p:nvPr>
        </p:nvSpPr>
        <p:spPr>
          <a:xfrm>
            <a:off x="648418" y="75406"/>
            <a:ext cx="7059613" cy="574675"/>
          </a:xfrm>
        </p:spPr>
        <p:txBody>
          <a:bodyPr/>
          <a:lstStyle/>
          <a:p>
            <a:pPr eaLnBrk="1" hangingPunct="1"/>
            <a:r>
              <a:rPr lang="fr-FR" altLang="it-IT" dirty="0"/>
              <a:t>REALISE THE FULL NUTRITIONAL </a:t>
            </a:r>
            <a:br>
              <a:rPr lang="fr-FR" altLang="it-IT" dirty="0"/>
            </a:br>
            <a:r>
              <a:rPr lang="fr-FR" altLang="it-IT" dirty="0"/>
              <a:t>POTENTIAL OF YOUR CROP!</a:t>
            </a:r>
          </a:p>
        </p:txBody>
      </p:sp>
    </p:spTree>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5" name="Picture 15" descr="C:\exppg\My Pictutres\Grassland 2011\DSC0528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203" y="3122024"/>
            <a:ext cx="3338303" cy="2845964"/>
          </a:xfrm>
          <a:prstGeom prst="roundRect">
            <a:avLst>
              <a:gd name="adj" fmla="val 7806"/>
            </a:avLst>
          </a:prstGeom>
          <a:noFill/>
        </p:spPr>
      </p:pic>
      <p:pic>
        <p:nvPicPr>
          <p:cNvPr id="5133" name="Picture 13" descr="C:\exppg\My Pictutres\MERGE MAXX\Locations\Luxembourg\D0026\2011\29 April\DSC0457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92039" y="1737359"/>
            <a:ext cx="4281253" cy="3559503"/>
          </a:xfrm>
          <a:prstGeom prst="roundRect">
            <a:avLst>
              <a:gd name="adj" fmla="val 7262"/>
            </a:avLst>
          </a:prstGeom>
          <a:noFill/>
        </p:spPr>
      </p:pic>
      <p:pic>
        <p:nvPicPr>
          <p:cNvPr id="192516" name="Image 4" descr="3.gif"/>
          <p:cNvPicPr>
            <a:picLocks noChangeAspect="1"/>
          </p:cNvPicPr>
          <p:nvPr/>
        </p:nvPicPr>
        <p:blipFill>
          <a:blip r:embed="rId5" cstate="email">
            <a:lum bright="30000"/>
            <a:extLst>
              <a:ext uri="{28A0092B-C50C-407E-A947-70E740481C1C}">
                <a14:useLocalDpi xmlns:a14="http://schemas.microsoft.com/office/drawing/2010/main"/>
              </a:ext>
            </a:extLst>
          </a:blip>
          <a:srcRect/>
          <a:stretch>
            <a:fillRect/>
          </a:stretch>
        </p:blipFill>
        <p:spPr bwMode="auto">
          <a:xfrm>
            <a:off x="112713" y="53975"/>
            <a:ext cx="10302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à coins arrondis 13"/>
          <p:cNvSpPr/>
          <p:nvPr/>
        </p:nvSpPr>
        <p:spPr>
          <a:xfrm>
            <a:off x="7096125" y="3265488"/>
            <a:ext cx="2001838" cy="841375"/>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Stones cause damage and wear to the harvesting machinery</a:t>
            </a:r>
          </a:p>
        </p:txBody>
      </p:sp>
      <p:sp>
        <p:nvSpPr>
          <p:cNvPr id="15" name="Rectangle à coins arrondis 14"/>
          <p:cNvSpPr/>
          <p:nvPr/>
        </p:nvSpPr>
        <p:spPr>
          <a:xfrm>
            <a:off x="42863" y="3116263"/>
            <a:ext cx="2598737" cy="1058862"/>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This bacteria causes butyric acid to form during ensiling resulting in fodder which is unpalatable to the livestock</a:t>
            </a:r>
          </a:p>
        </p:txBody>
      </p:sp>
      <p:sp>
        <p:nvSpPr>
          <p:cNvPr id="16" name="Rectangle à coins arrondis 15"/>
          <p:cNvSpPr/>
          <p:nvPr/>
        </p:nvSpPr>
        <p:spPr>
          <a:xfrm>
            <a:off x="3540440" y="6008806"/>
            <a:ext cx="2743200" cy="792163"/>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Soil contains a bacterial species known as clostridium bacteria</a:t>
            </a:r>
          </a:p>
        </p:txBody>
      </p:sp>
      <p:sp>
        <p:nvSpPr>
          <p:cNvPr id="17" name="Rectangle à coins arrondis 16"/>
          <p:cNvSpPr/>
          <p:nvPr/>
        </p:nvSpPr>
        <p:spPr>
          <a:xfrm>
            <a:off x="2771775" y="903288"/>
            <a:ext cx="3860800" cy="722312"/>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Soil and stone contamination of the swath must be avoided</a:t>
            </a:r>
          </a:p>
        </p:txBody>
      </p:sp>
      <p:sp>
        <p:nvSpPr>
          <p:cNvPr id="20" name="Arc 19"/>
          <p:cNvSpPr/>
          <p:nvPr/>
        </p:nvSpPr>
        <p:spPr>
          <a:xfrm rot="16200000">
            <a:off x="215901" y="1071562"/>
            <a:ext cx="3643312" cy="3617913"/>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1" name="Arc 20"/>
          <p:cNvSpPr/>
          <p:nvPr/>
        </p:nvSpPr>
        <p:spPr>
          <a:xfrm>
            <a:off x="5073650" y="946150"/>
            <a:ext cx="3868738" cy="3617913"/>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2" name="Arc 21"/>
          <p:cNvSpPr/>
          <p:nvPr/>
        </p:nvSpPr>
        <p:spPr>
          <a:xfrm rot="10800000">
            <a:off x="219075" y="3014663"/>
            <a:ext cx="3868738" cy="3616325"/>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3" name="Arc 22"/>
          <p:cNvSpPr/>
          <p:nvPr/>
        </p:nvSpPr>
        <p:spPr>
          <a:xfrm rot="5400000">
            <a:off x="5314950" y="2971801"/>
            <a:ext cx="3673475" cy="3708400"/>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3" name="Segnaposto data 2"/>
          <p:cNvSpPr>
            <a:spLocks noGrp="1"/>
          </p:cNvSpPr>
          <p:nvPr>
            <p:ph type="dt" sz="quarter" idx="10"/>
          </p:nvPr>
        </p:nvSpPr>
        <p:spPr/>
        <p:txBody>
          <a:bodyPr/>
          <a:lstStyle/>
          <a:p>
            <a:pPr>
              <a:defRPr/>
            </a:pPr>
            <a:fld id="{2C7539E2-42E7-470F-B1E5-F1C5231CFDED}"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
        <p:nvSpPr>
          <p:cNvPr id="2" name="Titolo 1"/>
          <p:cNvSpPr>
            <a:spLocks noGrp="1"/>
          </p:cNvSpPr>
          <p:nvPr>
            <p:ph type="title"/>
          </p:nvPr>
        </p:nvSpPr>
        <p:spPr/>
        <p:txBody>
          <a:bodyPr/>
          <a:lstStyle/>
          <a:p>
            <a:pPr rtl="0" eaLnBrk="1" fontAlgn="base" hangingPunct="1"/>
            <a:r>
              <a:rPr lang="fr-FR" sz="2000" b="1" kern="1200" dirty="0" smtClean="0">
                <a:solidFill>
                  <a:srgbClr val="000000"/>
                </a:solidFill>
                <a:effectLst/>
                <a:latin typeface="Arial" panose="020B0604020202020204" pitchFamily="34" charset="0"/>
                <a:ea typeface="+mn-ea"/>
                <a:cs typeface="Arial" panose="020B0604020202020204" pitchFamily="34" charset="0"/>
              </a:rPr>
              <a:t>MINIMIZE IMPURITIES!</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0" name="Picture 16"/>
          <p:cNvPicPr>
            <a:picLocks noChangeAspect="1" noChangeArrowheads="1"/>
          </p:cNvPicPr>
          <p:nvPr/>
        </p:nvPicPr>
        <p:blipFill>
          <a:blip r:embed="rId3" cstate="print"/>
          <a:srcRect/>
          <a:stretch>
            <a:fillRect/>
          </a:stretch>
        </p:blipFill>
        <p:spPr bwMode="auto">
          <a:xfrm>
            <a:off x="867226" y="1676401"/>
            <a:ext cx="7489373" cy="4051300"/>
          </a:xfrm>
          <a:prstGeom prst="roundRect">
            <a:avLst>
              <a:gd name="adj" fmla="val 7711"/>
            </a:avLst>
          </a:prstGeom>
          <a:noFill/>
          <a:ln w="9525">
            <a:noFill/>
            <a:miter lim="800000"/>
            <a:headEnd/>
            <a:tailEnd/>
          </a:ln>
        </p:spPr>
      </p:pic>
      <p:pic>
        <p:nvPicPr>
          <p:cNvPr id="194564" name="Image 4" descr="3.gif"/>
          <p:cNvPicPr>
            <a:picLocks noChangeAspect="1"/>
          </p:cNvPicPr>
          <p:nvPr/>
        </p:nvPicPr>
        <p:blipFill>
          <a:blip r:embed="rId4" cstate="email">
            <a:lum bright="30000"/>
            <a:extLst>
              <a:ext uri="{28A0092B-C50C-407E-A947-70E740481C1C}">
                <a14:useLocalDpi xmlns:a14="http://schemas.microsoft.com/office/drawing/2010/main"/>
              </a:ext>
            </a:extLst>
          </a:blip>
          <a:srcRect/>
          <a:stretch>
            <a:fillRect/>
          </a:stretch>
        </p:blipFill>
        <p:spPr bwMode="auto">
          <a:xfrm>
            <a:off x="112713" y="53975"/>
            <a:ext cx="10302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à coins arrondis 13"/>
          <p:cNvSpPr/>
          <p:nvPr/>
        </p:nvSpPr>
        <p:spPr>
          <a:xfrm>
            <a:off x="2325688" y="893763"/>
            <a:ext cx="4219575" cy="688975"/>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An uneven swath with lumps or ropes of crop must be avoided</a:t>
            </a:r>
          </a:p>
        </p:txBody>
      </p:sp>
      <p:sp>
        <p:nvSpPr>
          <p:cNvPr id="194566" name="AutoShape 4" descr="data:image/jpg;base64,/9j/4AAQSkZJRgABAQAAAQABAAD/2wCEAAkGBhISEBQUExQUFRUVFBQVFBQVFRQVFBQVFBQXFRYXFBQXHCYeFxkjGRcUHy8gIycpLCwsFR4xNTAqNSYrLCkBCQoKDgwOGg8PGCkcHBwpKSwsKSksKSwsKSwpLCksKSwpKSksKSwpKSwsKSkpLCwpKSkpKSkpKSwpLCkpLCksLP/AABEIAMIBAwMBIgACEQEDEQH/xAAcAAAABwEBAAAAAAAAAAAAAAAAAQIDBAUGBwj/xABQEAABAgMDBwgFCAcFBwUAAAABAAIDBBESITEFBkFRYXGRBxMiUoGhsdEyQmKSwRUjcpOi0uHwFBZDgrLC0zNEU1TxFyRjo7PD4jVzdIOU/8QAGAEAAwEBAAAAAAAAAAAAAAAAAAECAwT/xAAlEQEBAQACAQQCAgMBAAAAAAAAARECEiEDMUFREyJh8EJx8TL/2gAMAwEAAhEDEQA/AFQ2qVDYigw1IbDXSkGNToCVDhp9sJGlpgNSgE8IKWIKAZa1LDU+2EjMNIzQahRO82j5tLAbognLCPmlWA1RCid5pDmkYDdEKJzmkObSBsBBOc0hzaAbRUTvNoWE8BsIEJywisIwG6IUTllEWowEIUSrKFlIEUSSE7ZRFiAYISHBSCxIdDQSM5qZc1S3Q0y9io0UhBOFqCAqsm5YtBpdCIDnABoLzEAOD3CzZpuN21XOVpyDLQ7cQkVua0G9xrS4aQMexZB2e02B83BhD2jSneBwUexHmzbj46K1PAaFlorYwM68n0/tHdrItcNNBRS4ec0ifXPuRvJYdmTYYdS4nTSoVnLZNh6jxKYxqmZyyPXdd7Efu6N6dbnDJH1ne5G8lQQ8kQ9R4p+FkeHqPFHkLz5fkus73I3kgc4pEeu73I33VTPyTD28VHiZKh7eKPIXj86ZAYxHfVx/uJh2euThjGcP/qmf6ay85IsGviquNKQtI7yptp5G6OfuTB+3P1cx/TRf7QMl/wCY/wCXMf01zOZgwOr9p3mq2MIIwaOLvNT2p9Y68eUDJX+ZH1cx/TRfr/kk/wB7A/djj/tLisWx1Rxd5pkw26u93mjaOsdw/XvJX+cHCN/SS2Z7ZLOE63ttjxhrhbYTNXefNOFrNA7z5o2jHdm54ZMP99g9rwPFqdGdGTT/AH2X+uhDxXAXMG3iU0YO9PtR1eiG5fkDhOy318D7ydh5RlHejNS53RoJ/nXnHmdqXCZZNfgEdqXV6TbzJwjQzudDPg9OtkwcHg7gD4OXApafYfSIG9gITwfCr6TPqx3p9h1d5GTnflh80Zyc7Z7p8lx6QyeHDouZ2CngrRuSYlLn03PePBPR1dMMidTeBH8qS6T2M4n7q5yyVmRhGiDdHjD+ZSWfpgwjxv8A9EX7ye0Y3n6F7LfePkiMl7I94eaxDY09/jxvrSfElL/T58ftovGGfEFHksbF0j7J95vmkOkfZdxb5rKfK0+P2j/q4B/kR/L0/wBY9sGF8GJ7SaR8l7Lu5RI8m6hIa7gqhmcU7pLe2EPhRSYWX459IQ/ccP5k9BBKCbc8kknEkk0uFTqAwQT02YLHPNmFRo9eLQdHW1nWdtwG03JcWZaxtiHuLsTtvN5OslImJ6vRZc3C7wGxRwxZ6Zut6uMnxLgqaFCdVzn3NBowDF3tE6lZZPcnCaCDEuUqC65V0B1ysJOXt3n0R9r8EuXLDk0zNTb6Hm2F532W9rqHuBWcisypFcQBChN2NJ73m/fRdBh2Wi64KPOzTWAWnNh1NGlx6TiRg0YlY28vtrJGLGaUy8dOM9xPVaAO4KPL5iOiV6cW4lpqDiDQrSz80+yS22+gwpZruBVX8oxrPRguFNHON2moAG67asP2v208fSvPJi4gmsTgk/7Ljd0ncFImZics2mtdqIcRjopRtT3YhUEfPSahGy9ra7z8E+vMbPpcHkrPWf7qQeS72n+7+KiQs7ozofOGA0tBoS2IWuqRUUuNdOgqDNZ8R2+iaDU8gnH2aeCecy2Lc8mR0OdwCQ/kydoc7tb+Kq4XKPOsqKt2hwPfeg7lNnDi6H7vDTVPrz+y2fSbE5Mo+h32D5qK/k4mgcW6fVcMLsEG8pM2DfYv+n95SG8qcwPUbfj0nCqec/7g3j9ILuT+a9nv8KIDMKZ02e9WreVmOfU4P82lEOVWN1BxF/2Ufv8A3BvH6UsTMuYGhp4j4Js5qTQ9QHc5X7OVGJpht4MP8oT0HlMZ60M6bhDhHHbce/Qp31P7/wBP9GdgSs5Lmoad1ajwVnDzyjQ/7SASNYdZPeKKbNcpMM1pAB3saPA3KJE5QYTrnSraaaPePiqnLn9FZxTZTP8AgPIDmxWaLwHDiwnwWnlJoRG2mEOGsXjddpWWyBM5OjOqfmIlbg8tLTX2qDSr3KOQnwjzkIhpxuva8anX3jv1J/nvG+Z4L8cvtVuCgq7JmVhFaTSjmmy9tb2u1bRpB0qwaV1S7NjGzBgI6IIJkKiIhKKSUwSgggmGDhBaTNzIRikPeOhW4df8PFQc1simNR7h82D75GrZrXQpaCGgU0XBc+rc7y5K2JmMzAWg4X1ueA47rybhgo8g69W+esOzNtPXhDixxHgQqWXPTVcb4KtBKNLiANKv2UY0DQFUZHYAC49idmXuidFpoXXA6hpO+im+ac9kyHNuiusQryMXeqwab9JUtuSocHpPcS91Tbde4nTQasNKmZNkGQIY2C/CpNNG1VU5GL3lxxOjQAMANijlcXPJ0TbRd0njSC1gDt+nsqpEHKUJuEKmq8V4lVNU0+Ks+9iurQ/LjKU5uo1Et77lAjCVe5zjKwy54LXuqKua5tkg9G4EaqadarmxkpsRHen1WcWNLuZYMrBs0As0bSgwFAwXJ5+VQafNQ7vRNBVouuaQARgFVCIgYiO1GQluTJcTRm+ZHPlxfbL3uFpwIJDHGyDQ6rtFFOdNAw3Q3sttc1zSHPe654IcGl9otqDoIUExUgxUu4w8zJsk17XiUh1awsDfm3w6ONT82+GRWoF+OO1OQpeVa5zhLQm2qXNl5OgpqrBrXtUXnkYio70YR8lSvrtdEb1YkCQLfswWuHYQmYebmTRZrLt6Okwal11OlZjtBO0hSS5NPKO9g6osXNPJbiCYZuxDGxYAdebnBkR4pSnohpuxUZmZeTrZq1tgmo+cnhEaKYE2S037MNamOckOcl+XkOqFO8nWTnU5qNEZeK2ooN2ki3LipF91RXWFnJ/k3igOdBiMeGhxAc+GHEDU5riC72TZJ0VWzYnmKp6tK8I4zFguY4tcC1wNC1wIIOog4K9zdzxjSpDSTEgn0oTjo1wyfRPct5lzNyHNsAfUPaKMeLy0dUjAt2bbtvOY2b0VkWLBcPnIQtXYOaAHVadILbwtNnKJyx0lkuyrZiE61CitFSOqTcSOs01B7VZwysTycZXrblHnovDnwtjwKvaNjmi1vYda1spFNCD6TSWnbTDiKJ+l+v6lz8+U2qCSDcjC6GQ0RRoimDZQRlEgImaOUC+HVwDaei0XBrdAA1LVwHVC5bknO8Na5roWAuLL21BGs6BXfct3kTOaDFicyCRFDbVktIqKXluxcs/lrf4VvKDLVEB+pzmH95tR3tWSgHpdq6DnnL2pRx6jmP4OAPcVg4UL51u/wV8ahpecswwNnervIknQ1N9BTtONFnpZ9qKwaB0j2fjRa6TFmHU6qpRRE3EtOONAbhUkXXVpgCfJRI8CuCfASi1RfJxURgQocRXcxDBF6qo8MA3LHlMaSoRi0Rw5kV26tKOBLc5FsmoFKmmNNQOhaCBCawUaABs+J0pcZeR8rintnU7gfJIdMgYmm+5XpCZjMBFCAd96u8EzkonTY1hNGZGtLyhk6jhZuDr6XGl9LrsFXOBA24aBeXNaKVI0uHjoXJed7ZjXFg2ONafZHGtVkOWcQNuoDStBJZIhtHSFt2mtKA7APir9O3nU8siL+kjWE1EmBrV+2WZ1W8AmouT4RxY3hQ8Qt76dT2ih51KaE5O5OEO9tS2uBxFdukJMJhOhZZfaq0tqeYEqFJuKmwZMDG9aSUrSJeETuSI2TGmclopGl0J12h/SbXZUPG+IFYtbcm5tpsOs+kBVv0m9Jv2g1ayI3y48yBElpnnAKGDGJp9B5uOwgEbiunxWtEUlvova17do0HgQoOXslNfFiOGEWkVv74Dx4p3JrgYEueqHw/dJAr+6G8E+N/YcvZOaloBET4rpYDSSUaJMCoglCGSjTCtls0YfMGHEc1rxZrZIo11KX69CzMpkx8Kdh1cWuEQ2Xt0kAXCowOHau0ymQoZBttDqihrpCiZXzNhPFppsub0m2vRBF4vxpWmtct/hpsVc5SNLRGj1mPb20PxXO4LvQds+C6TLMeG9Noaa0LQQRgKkU0Fc4iQ7Dns6kR7eDjTuThVYZtxLT4h1Ub8fgtw/0ANo7r/JYLM51Xxf/cHgt1E0bj40+CfwoTQjDUoBLsqTRJiHcqmMxaB8OoVVPQaLPlDlU8q+zGZtJB3EU8StNDgg7O8LORYdX7hVXsrM2gCs/S5e8VziV+hV9YcCidJNF5Jds9EeNfBPMeo87MBrSTgAtrZEYz+U4tYh2UA2blQz76gD22f9RvkrprLZJOk1UF9bT2WQadOpF9WBxArqJcKjTcuLj55bW19sSYDuiN3hcr6XhWwCDQnGuB27Fn5eJbbaoBUuuGAq4m7ZerjJMa6mpaelc5WJ5eyxbKP1V3EeaMyjtQG8hSoT0Iz7l1MlDlajA0YlzqcBXxomICTleJafdgzx0+XYpcvCqAVzzl25Vr7RIhC5PAI4cNOWVvGZICNLDURVBTmFSyKVAaG11c250MdzAmzBDIbQNEU03Ef6qawVafpv/ir8Smsoihh/Sd3NF/epn/qCkNKUVBhZTBiWBSlaB1d19dAqaDXQ3i4GeWrpl1lgqIijompmYENjnuwY1zzuYLR8FROe5z59R4U3Fhwj0GEN7WtAf9q0gsVGe57nOde5zi529xqe8oKO549htVZlWeqbANwxOsp6fnLLaD0j3KmqszKxC55nDBszcUdcNf7zaHvBXRGLF58S9mYhO6zHN901H8RSpxTZoRbMSMNTwe5dAxA7RwoVzXJUSxNH223b23+FV0KSiVYDt/D4p/BpbWpYRMCUAkoqir8pEXaVYWlVzbqvWfO5BEQy3TO5LhQi03XjUjg3lx2p5cEtnlrTzYtygToL7tHipVSmXq+XqXlMKREiFsNhcbgBU/nWq/J0I1dEdi9zSNgt4eA7E/nJXmmn1REbaA1XpxgFp1MKtI3WmkdmCXtP9q+VfJs5qKYbvRcasO3Cnh2jarWFCLXVHaoOXWjmXVxERljXUm/7IPAK4gA3VxoK79Ke/wCRJ0vEqE3ORjSgx8NqAQctL6tsTiuEpcd34qVJil3Z+e5LLUzLuoSOH54LP07nI75izDUKI4ZRruQSElwS0zMxLLSdl29MI8u35say554vdS/cAqnOHpPhsxuqe13/AItV+2VpQY2QBwFFmct1dGiFtaEGGwipvaLN22oqps1LN5DjujPiEvcRbqxtaACpoKDRSgW5aKADUAOFyzWbuTDCo0t9G4mhGGg1FxwuWiMRa8IjlSys5n7O83JPbpiubD7K2ndzSO1X/OLn/KRP2osKF1Gl53vNB9lo95aXxCjE2EaWgszelHx7RJKTVNNelsKYSGLPZ7StuA14F8KI0/uu6B7y1aCqi5QludhRGdZjgN9KjvAU0OWTIIIePSYQ4fFbzN+abEZcbnCo2V8isGY1IgrgRQq5zcnTBi2D6JNWfEfHsR8qjeg6ew7wlIoUUPbUb0oJGS83Kpcbyd6tZj0SqzmiQaBYer7K4mpb0d5KeN2PAY/ghCguAApTdie1LEudRXHlaG69n51pDmp8S7tR4IGWOo8EYSpyo2sGID1SRvb0vgq/JsYmHX2G/ZIHwVnleG5sKJcQCx2I00OCr8kSjjAtWXWeaf0qXesbin78VBla+LCboMWp7KAfxFaCBDuqbtqoMqwyI0IkftDQGt97aLSMlnmlQ73TQbgq+ImiB1cdP4IxROCVdqPBKEm7UUYDBYoMVpEVprcW0pfiLvAjgrb9CdqPEJuPk95AoBdtaleI0cs65PJiHCc0gHTtqpC7uF2IJKba208am9I9nojtPglRHUCdl4NG0IvcauO0i4cPFWRExGayFznrNcSBpJpRo7SQs46WBYGmt1LwaGoxPGvFWOVpi04MHotNp212jheVDV8J8s+VJhQw0ADAJbwiS6VatUmwuSZxT3OzUV+gvIb9FvRb3ALpuW57mZeLE0tYbP0ndFv2iFyEqeX0qCRI0Fmb0OHKTCURiksKZHiUcLWmq1T9KBIOTZfl+bm4rdDYjqbiajuKelTbaB6wvB03KTnvCszbz1mw3fZA8QVVy8Ugg6U5Ng1u8g5TqBXEXEaj5FaGmkYFYSRjV6TbnesNa1OSsqAih7dm9SpZ0TP6LqUnm9IvGxIIKm8ZfcS4jiXNdCUJc7O9O0KMDsUfi4/Su1IbL7QidB2p2zvQMMpfi4jtVJluH/u8ZxNaQzTtIHxTGRGOMmxoNLUJwrfcXWhXvqpOXWfMxRrZ/M1DIUI/o7BQ3NpXcSj8U9j7IWc0KjpV1cYzq7L4Z81p4cMa1mc4wS2DrbFJ4Nr8Fo4LTTDWienBakCEEYhbUkNKK/UVX4+P0nS+bGtIdD3JQB3on1R+Pj9DUeKwY6vhem3lSXQymbIaQSOzt/04q5MGigwwOkewfFMT0/YZfjoGs7/zpT0xMChJNAMSdCz8zMl7qncBqG3afwTk0rcN+Nak6zpQqiRrdmBKNj0khJrRAZXlFnbMGHCGL32j9Fg83D3Vz9aDPid5ybcBhDDYY3jpO7yR2KmkJzmYsOJ1HtJ2it/dVZcr5UYqguuCUgm/m4ZrfUw4d4OBwQWfZWNQxPAphrk429aJSYLU84pEO4JLnpBi+USXvhP1hzD2G0PFyykB9wW+z4l7cq49Qtd2VLT3OXPJc3biq4lVxJzBaQQVo5OaY+lDZfpH5xWTgFS2PTvHRLjaQJuI3zB+BU6Hlh+nvCxkDKcRvrXajepcPLr+q3vUZVbGtGWT1RwKBywdnBZYZePVHej+Xz1BxKMo1pXZXds4Jt2WnjTXsCz3y8eqOJQGXj1PtFGUbFllCde+G+1hZ1AYEH4JclOxGNMMEgNe9ouGiI4HvVa7LIc0tcy4gg9LQRQ6E5k2ecWDol0Sth4rS25rBSI36bRVw0FrjpoJuzyc8pWU3FwYCa/2hv8AoWbu1wVrBynEwJOnRtqs/lWdDYsMDp0bDiPcCQ0g/OMhMriKhj3Opf0BgE4zL3sD3vwTyhom5Sfr7glCffrKovl32Bx/BA5fPUHEp+S2L4zzjpPYD4oCcfpr3qj/AFgPUHEoHLztDW9/mnlGxdc67b20HxTUd4aKvIaO87tJ7FTvy3EOFG7h51UKJFLjVxJOsmpRON+RqXPT1s0Ao0YDSTrdt8FFqkVQqtJMTbpdpC2kVQTIoxE1MTIY1z3YNaXHc0VPglALP58ZQ5qUNMYjms3j0n9wp+8gOeRoxe9zj6TnFx3kklNkVCKM2lCCaHpNPh2jDsS3OqLQ04jU4Y+fbsWKmyyHnRCbLw2xHEOaLJu6pIHcAgsK6Fego6w3ocFPwgo0MqQwrSEkl1yTVIDkolMImV4NuDEZ1obx3GnfRcpla1K6FnvlfmZd1PSeLDdx9I8PFcugZywodQ5ry6t9kAjvKIS9hKWwrOjO+Bqie637yeZnlL/8T3R5q9gxoGlLqs+M85bXE9z8Uv8AXGW1v9w+aXgYvqowqIZ4S3Wd7jktud8r13e47ySGL0BKDVSDPGU659x/kljPGU/xD7kTyT8DF4DQVVhOWYTDCDGumMXxHF4ZLkg0ht5sgviUPSvoL7jcDUZt5el5iahQ2OtEva5wsvHQY4OdUkUwCgHPCWqbcXplznP6EQ9Nzi594F/SJU3LcVPHloLQi1o2wWD0MXGGPXL6APOugAAoAAAmWsUDIucsvFmoDGPq50QMpZeKtidB4qRTA9yZmM6paE9zHxCHsJa4WHmhGIqAifRVcBxSw7as+c9ZP/EP1cT7qMZ6ydfTP1b/ACVFjQFyNj6rPfrvJ6Yj/q3+SH69yfWf9W5EGNGCjqs0c/ZTXE+rPmknlAlP+L9WPvI0Y09UKrLnlCldUb3G/fSDyhy3Vje6z76ewY1dUdVlm5/y+hsTtsD4pmJyjQR+yiHtYPijYMa4rBcoM7ajMhjCGyp+k+/+EN4qYOUiGcIL/fZ5LJZTnTGjPiG604mmoaB2CgU2+BhiXv8AmzpNWbHaRuN3aAiguAdZNzXXEn1ToPZp2Epp4T8f5xlv1hdEG3Q7t07d6gxPYQSCKEGhGqiJOw8ptoLcMOIFLRJqaXDuoggO8QU+Co0N6eaUwfYUsOTTSkTEwGNc5xo1rS4nY0EnwT0Od8pmVAY4YDdChiuq0/pU4EBc0c2pJ1q7ziyk6NFc52MRxeQMBU3Dd5KpDVINiGjEFOtYnmhARhLozLlSg387dqcsoCBzBRcyVYWAiMBBoAhbEoQSpvNIEIDRcmMKk5Eef2ctMv4QX077KybmEkmmJJ4mq2uZAswMoxOrJuZ2xYrGDutLKlqXyr4OZAimHNQXj1XtKsc/pGzlOaAF3POI3G9VsAUcNhHcVrOUeF/v9oU+dgy7wa0HThNJvO2t6N8jPDCmAdSIQCrEuNKeWzT2IUTJX8wUBLlT7KMBAQf0YozKqwcMKar6ilDpAvvG1J7EEhCWQdK/6Kc1FZTLUQSoROlxqU4MSHhAQBCpglp56bKAQ4IpeNYdWlRg4dZpxH50gJZTbmIM+7JbyasBc03tdrG3UdB2hGozZhwuBKNAd6h4KQzBBBMjpwVDnu4iRiU1sHZbCCCA4zOemfzoSGYoIKQlAIgEEEQDdgnEEEAehKIuQQSoJRREEEQ41mbX/pmUvoyv/XCytEEFMaX2BgWu5Q/TlP8A4Mt/CUEExGV1oyiQTIKI2hGgmkTklyJBBFtRgIIJkIYpuKggmEdybcgglQQlPwCCCDMOQQQSJ//Z"/>
          <p:cNvSpPr>
            <a:spLocks noChangeAspect="1" noChangeArrowheads="1"/>
          </p:cNvSpPr>
          <p:nvPr/>
        </p:nvSpPr>
        <p:spPr bwMode="auto">
          <a:xfrm>
            <a:off x="76200" y="-8842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GB" altLang="it-IT"/>
          </a:p>
        </p:txBody>
      </p:sp>
      <p:sp>
        <p:nvSpPr>
          <p:cNvPr id="194567" name="AutoShape 6" descr="data:image/jpg;base64,/9j/4AAQSkZJRgABAQAAAQABAAD/2wCEAAkGBhISEBQUExQUFRUVFBQVFBQVFRQVFBQVFBQXFRYXFBQXHCYeFxkjGRcUHy8gIycpLCwsFR4xNTAqNSYrLCkBCQoKDgwOGg8PGCkcHBwpKSwsKSksKSwsKSwpLCksKSwpKSksKSwpKSwsKSkpLCwpKSkpKSkpKSwpLCkpLCksLP/AABEIAMIBAwMBIgACEQEDEQH/xAAcAAAABwEBAAAAAAAAAAAAAAAAAQIDBAUGBwj/xABQEAABAgMDBwgFCAcFBwUAAAABAAIDBBESITEFBkFRYXGRBxMiUoGhsdEyQmKSwRUjcpOi0uHwFBZDgrLC0zNEU1TxFyRjo7PD4jVzdIOU/8QAGAEAAwEBAAAAAAAAAAAAAAAAAAECAwT/xAAlEQEBAQACAQQCAgMBAAAAAAAAARECEiEDMUFREyJh8EJx8TL/2gAMAwEAAhEDEQA/AFQ2qVDYigw1IbDXSkGNToCVDhp9sJGlpgNSgE8IKWIKAZa1LDU+2EjMNIzQahRO82j5tLAbognLCPmlWA1RCid5pDmkYDdEKJzmkObSBsBBOc0hzaAbRUTvNoWE8BsIEJywisIwG6IUTllEWowEIUSrKFlIEUSSE7ZRFiAYISHBSCxIdDQSM5qZc1S3Q0y9io0UhBOFqCAqsm5YtBpdCIDnABoLzEAOD3CzZpuN21XOVpyDLQ7cQkVua0G9xrS4aQMexZB2e02B83BhD2jSneBwUexHmzbj46K1PAaFlorYwM68n0/tHdrItcNNBRS4ec0ifXPuRvJYdmTYYdS4nTSoVnLZNh6jxKYxqmZyyPXdd7Efu6N6dbnDJH1ne5G8lQQ8kQ9R4p+FkeHqPFHkLz5fkus73I3kgc4pEeu73I33VTPyTD28VHiZKh7eKPIXj86ZAYxHfVx/uJh2euThjGcP/qmf6ay85IsGviquNKQtI7yptp5G6OfuTB+3P1cx/TRf7QMl/wCY/wCXMf01zOZgwOr9p3mq2MIIwaOLvNT2p9Y68eUDJX+ZH1cx/TRfr/kk/wB7A/djj/tLisWx1Rxd5pkw26u93mjaOsdw/XvJX+cHCN/SS2Z7ZLOE63ttjxhrhbYTNXefNOFrNA7z5o2jHdm54ZMP99g9rwPFqdGdGTT/AH2X+uhDxXAXMG3iU0YO9PtR1eiG5fkDhOy318D7ydh5RlHejNS53RoJ/nXnHmdqXCZZNfgEdqXV6TbzJwjQzudDPg9OtkwcHg7gD4OXApafYfSIG9gITwfCr6TPqx3p9h1d5GTnflh80Zyc7Z7p8lx6QyeHDouZ2CngrRuSYlLn03PePBPR1dMMidTeBH8qS6T2M4n7q5yyVmRhGiDdHjD+ZSWfpgwjxv8A9EX7ye0Y3n6F7LfePkiMl7I94eaxDY09/jxvrSfElL/T58ftovGGfEFHksbF0j7J95vmkOkfZdxb5rKfK0+P2j/q4B/kR/L0/wBY9sGF8GJ7SaR8l7Lu5RI8m6hIa7gqhmcU7pLe2EPhRSYWX459IQ/ccP5k9BBKCbc8kknEkk0uFTqAwQT02YLHPNmFRo9eLQdHW1nWdtwG03JcWZaxtiHuLsTtvN5OslImJ6vRZc3C7wGxRwxZ6Zut6uMnxLgqaFCdVzn3NBowDF3tE6lZZPcnCaCDEuUqC65V0B1ysJOXt3n0R9r8EuXLDk0zNTb6Hm2F532W9rqHuBWcisypFcQBChN2NJ73m/fRdBh2Wi64KPOzTWAWnNh1NGlx6TiRg0YlY28vtrJGLGaUy8dOM9xPVaAO4KPL5iOiV6cW4lpqDiDQrSz80+yS22+gwpZruBVX8oxrPRguFNHON2moAG67asP2v208fSvPJi4gmsTgk/7Ljd0ncFImZics2mtdqIcRjopRtT3YhUEfPSahGy9ra7z8E+vMbPpcHkrPWf7qQeS72n+7+KiQs7ozofOGA0tBoS2IWuqRUUuNdOgqDNZ8R2+iaDU8gnH2aeCecy2Lc8mR0OdwCQ/kydoc7tb+Kq4XKPOsqKt2hwPfeg7lNnDi6H7vDTVPrz+y2fSbE5Mo+h32D5qK/k4mgcW6fVcMLsEG8pM2DfYv+n95SG8qcwPUbfj0nCqec/7g3j9ILuT+a9nv8KIDMKZ02e9WreVmOfU4P82lEOVWN1BxF/2Ufv8A3BvH6UsTMuYGhp4j4Js5qTQ9QHc5X7OVGJpht4MP8oT0HlMZ60M6bhDhHHbce/Qp31P7/wBP9GdgSs5Lmoad1ajwVnDzyjQ/7SASNYdZPeKKbNcpMM1pAB3saPA3KJE5QYTrnSraaaPePiqnLn9FZxTZTP8AgPIDmxWaLwHDiwnwWnlJoRG2mEOGsXjddpWWyBM5OjOqfmIlbg8tLTX2qDSr3KOQnwjzkIhpxuva8anX3jv1J/nvG+Z4L8cvtVuCgq7JmVhFaTSjmmy9tb2u1bRpB0qwaV1S7NjGzBgI6IIJkKiIhKKSUwSgggmGDhBaTNzIRikPeOhW4df8PFQc1simNR7h82D75GrZrXQpaCGgU0XBc+rc7y5K2JmMzAWg4X1ueA47rybhgo8g69W+esOzNtPXhDixxHgQqWXPTVcb4KtBKNLiANKv2UY0DQFUZHYAC49idmXuidFpoXXA6hpO+im+ac9kyHNuiusQryMXeqwab9JUtuSocHpPcS91Tbde4nTQasNKmZNkGQIY2C/CpNNG1VU5GL3lxxOjQAMANijlcXPJ0TbRd0njSC1gDt+nsqpEHKUJuEKmq8V4lVNU0+Ks+9iurQ/LjKU5uo1Et77lAjCVe5zjKwy54LXuqKua5tkg9G4EaqadarmxkpsRHen1WcWNLuZYMrBs0As0bSgwFAwXJ5+VQafNQ7vRNBVouuaQARgFVCIgYiO1GQluTJcTRm+ZHPlxfbL3uFpwIJDHGyDQ6rtFFOdNAw3Q3sttc1zSHPe654IcGl9otqDoIUExUgxUu4w8zJsk17XiUh1awsDfm3w6ONT82+GRWoF+OO1OQpeVa5zhLQm2qXNl5OgpqrBrXtUXnkYio70YR8lSvrtdEb1YkCQLfswWuHYQmYebmTRZrLt6Okwal11OlZjtBO0hSS5NPKO9g6osXNPJbiCYZuxDGxYAdebnBkR4pSnohpuxUZmZeTrZq1tgmo+cnhEaKYE2S037MNamOckOcl+XkOqFO8nWTnU5qNEZeK2ooN2ki3LipF91RXWFnJ/k3igOdBiMeGhxAc+GHEDU5riC72TZJ0VWzYnmKp6tK8I4zFguY4tcC1wNC1wIIOog4K9zdzxjSpDSTEgn0oTjo1wyfRPct5lzNyHNsAfUPaKMeLy0dUjAt2bbtvOY2b0VkWLBcPnIQtXYOaAHVadILbwtNnKJyx0lkuyrZiE61CitFSOqTcSOs01B7VZwysTycZXrblHnovDnwtjwKvaNjmi1vYda1spFNCD6TSWnbTDiKJ+l+v6lz8+U2qCSDcjC6GQ0RRoimDZQRlEgImaOUC+HVwDaei0XBrdAA1LVwHVC5bknO8Na5roWAuLL21BGs6BXfct3kTOaDFicyCRFDbVktIqKXluxcs/lrf4VvKDLVEB+pzmH95tR3tWSgHpdq6DnnL2pRx6jmP4OAPcVg4UL51u/wV8ahpecswwNnervIknQ1N9BTtONFnpZ9qKwaB0j2fjRa6TFmHU6qpRRE3EtOONAbhUkXXVpgCfJRI8CuCfASi1RfJxURgQocRXcxDBF6qo8MA3LHlMaSoRi0Rw5kV26tKOBLc5FsmoFKmmNNQOhaCBCawUaABs+J0pcZeR8rintnU7gfJIdMgYmm+5XpCZjMBFCAd96u8EzkonTY1hNGZGtLyhk6jhZuDr6XGl9LrsFXOBA24aBeXNaKVI0uHjoXJed7ZjXFg2ONafZHGtVkOWcQNuoDStBJZIhtHSFt2mtKA7APir9O3nU8siL+kjWE1EmBrV+2WZ1W8AmouT4RxY3hQ8Qt76dT2ih51KaE5O5OEO9tS2uBxFdukJMJhOhZZfaq0tqeYEqFJuKmwZMDG9aSUrSJeETuSI2TGmclopGl0J12h/SbXZUPG+IFYtbcm5tpsOs+kBVv0m9Jv2g1ayI3y48yBElpnnAKGDGJp9B5uOwgEbiunxWtEUlvova17do0HgQoOXslNfFiOGEWkVv74Dx4p3JrgYEueqHw/dJAr+6G8E+N/YcvZOaloBET4rpYDSSUaJMCoglCGSjTCtls0YfMGHEc1rxZrZIo11KX69CzMpkx8Kdh1cWuEQ2Xt0kAXCowOHau0ymQoZBttDqihrpCiZXzNhPFppsub0m2vRBF4vxpWmtct/hpsVc5SNLRGj1mPb20PxXO4LvQds+C6TLMeG9Noaa0LQQRgKkU0Fc4iQ7Dns6kR7eDjTuThVYZtxLT4h1Ub8fgtw/0ANo7r/JYLM51Xxf/cHgt1E0bj40+CfwoTQjDUoBLsqTRJiHcqmMxaB8OoVVPQaLPlDlU8q+zGZtJB3EU8StNDgg7O8LORYdX7hVXsrM2gCs/S5e8VziV+hV9YcCidJNF5Jds9EeNfBPMeo87MBrSTgAtrZEYz+U4tYh2UA2blQz76gD22f9RvkrprLZJOk1UF9bT2WQadOpF9WBxArqJcKjTcuLj55bW19sSYDuiN3hcr6XhWwCDQnGuB27Fn5eJbbaoBUuuGAq4m7ZerjJMa6mpaelc5WJ5eyxbKP1V3EeaMyjtQG8hSoT0Iz7l1MlDlajA0YlzqcBXxomICTleJafdgzx0+XYpcvCqAVzzl25Vr7RIhC5PAI4cNOWVvGZICNLDURVBTmFSyKVAaG11c250MdzAmzBDIbQNEU03Ef6qawVafpv/ir8Smsoihh/Sd3NF/epn/qCkNKUVBhZTBiWBSlaB1d19dAqaDXQ3i4GeWrpl1lgqIijompmYENjnuwY1zzuYLR8FROe5z59R4U3Fhwj0GEN7WtAf9q0gsVGe57nOde5zi529xqe8oKO549htVZlWeqbANwxOsp6fnLLaD0j3KmqszKxC55nDBszcUdcNf7zaHvBXRGLF58S9mYhO6zHN901H8RSpxTZoRbMSMNTwe5dAxA7RwoVzXJUSxNH223b23+FV0KSiVYDt/D4p/BpbWpYRMCUAkoqir8pEXaVYWlVzbqvWfO5BEQy3TO5LhQi03XjUjg3lx2p5cEtnlrTzYtygToL7tHipVSmXq+XqXlMKREiFsNhcbgBU/nWq/J0I1dEdi9zSNgt4eA7E/nJXmmn1REbaA1XpxgFp1MKtI3WmkdmCXtP9q+VfJs5qKYbvRcasO3Cnh2jarWFCLXVHaoOXWjmXVxERljXUm/7IPAK4gA3VxoK79Ke/wCRJ0vEqE3ORjSgx8NqAQctL6tsTiuEpcd34qVJil3Z+e5LLUzLuoSOH54LP07nI75izDUKI4ZRruQSElwS0zMxLLSdl29MI8u35say554vdS/cAqnOHpPhsxuqe13/AItV+2VpQY2QBwFFmct1dGiFtaEGGwipvaLN22oqps1LN5DjujPiEvcRbqxtaACpoKDRSgW5aKADUAOFyzWbuTDCo0t9G4mhGGg1FxwuWiMRa8IjlSys5n7O83JPbpiubD7K2ndzSO1X/OLn/KRP2osKF1Gl53vNB9lo95aXxCjE2EaWgszelHx7RJKTVNNelsKYSGLPZ7StuA14F8KI0/uu6B7y1aCqi5QludhRGdZjgN9KjvAU0OWTIIIePSYQ4fFbzN+abEZcbnCo2V8isGY1IgrgRQq5zcnTBi2D6JNWfEfHsR8qjeg6ew7wlIoUUPbUb0oJGS83Kpcbyd6tZj0SqzmiQaBYer7K4mpb0d5KeN2PAY/ghCguAApTdie1LEudRXHlaG69n51pDmp8S7tR4IGWOo8EYSpyo2sGID1SRvb0vgq/JsYmHX2G/ZIHwVnleG5sKJcQCx2I00OCr8kSjjAtWXWeaf0qXesbin78VBla+LCboMWp7KAfxFaCBDuqbtqoMqwyI0IkftDQGt97aLSMlnmlQ73TQbgq+ImiB1cdP4IxROCVdqPBKEm7UUYDBYoMVpEVprcW0pfiLvAjgrb9CdqPEJuPk95AoBdtaleI0cs65PJiHCc0gHTtqpC7uF2IJKba208am9I9nojtPglRHUCdl4NG0IvcauO0i4cPFWRExGayFznrNcSBpJpRo7SQs46WBYGmt1LwaGoxPGvFWOVpi04MHotNp212jheVDV8J8s+VJhQw0ADAJbwiS6VatUmwuSZxT3OzUV+gvIb9FvRb3ALpuW57mZeLE0tYbP0ndFv2iFyEqeX0qCRI0Fmb0OHKTCURiksKZHiUcLWmq1T9KBIOTZfl+bm4rdDYjqbiajuKelTbaB6wvB03KTnvCszbz1mw3fZA8QVVy8Ugg6U5Ng1u8g5TqBXEXEaj5FaGmkYFYSRjV6TbnesNa1OSsqAih7dm9SpZ0TP6LqUnm9IvGxIIKm8ZfcS4jiXNdCUJc7O9O0KMDsUfi4/Su1IbL7QidB2p2zvQMMpfi4jtVJluH/u8ZxNaQzTtIHxTGRGOMmxoNLUJwrfcXWhXvqpOXWfMxRrZ/M1DIUI/o7BQ3NpXcSj8U9j7IWc0KjpV1cYzq7L4Z81p4cMa1mc4wS2DrbFJ4Nr8Fo4LTTDWienBakCEEYhbUkNKK/UVX4+P0nS+bGtIdD3JQB3on1R+Pj9DUeKwY6vhem3lSXQymbIaQSOzt/04q5MGigwwOkewfFMT0/YZfjoGs7/zpT0xMChJNAMSdCz8zMl7qncBqG3afwTk0rcN+Nak6zpQqiRrdmBKNj0khJrRAZXlFnbMGHCGL32j9Fg83D3Vz9aDPid5ybcBhDDYY3jpO7yR2KmkJzmYsOJ1HtJ2it/dVZcr5UYqguuCUgm/m4ZrfUw4d4OBwQWfZWNQxPAphrk429aJSYLU84pEO4JLnpBi+USXvhP1hzD2G0PFyykB9wW+z4l7cq49Qtd2VLT3OXPJc3biq4lVxJzBaQQVo5OaY+lDZfpH5xWTgFS2PTvHRLjaQJuI3zB+BU6Hlh+nvCxkDKcRvrXajepcPLr+q3vUZVbGtGWT1RwKBywdnBZYZePVHej+Xz1BxKMo1pXZXds4Jt2WnjTXsCz3y8eqOJQGXj1PtFGUbFllCde+G+1hZ1AYEH4JclOxGNMMEgNe9ouGiI4HvVa7LIc0tcy4gg9LQRQ6E5k2ecWDol0Sth4rS25rBSI36bRVw0FrjpoJuzyc8pWU3FwYCa/2hv8AoWbu1wVrBynEwJOnRtqs/lWdDYsMDp0bDiPcCQ0g/OMhMriKhj3Opf0BgE4zL3sD3vwTyhom5Sfr7glCffrKovl32Bx/BA5fPUHEp+S2L4zzjpPYD4oCcfpr3qj/AFgPUHEoHLztDW9/mnlGxdc67b20HxTUd4aKvIaO87tJ7FTvy3EOFG7h51UKJFLjVxJOsmpRON+RqXPT1s0Ao0YDSTrdt8FFqkVQqtJMTbpdpC2kVQTIoxE1MTIY1z3YNaXHc0VPglALP58ZQ5qUNMYjms3j0n9wp+8gOeRoxe9zj6TnFx3kklNkVCKM2lCCaHpNPh2jDsS3OqLQ04jU4Y+fbsWKmyyHnRCbLw2xHEOaLJu6pIHcAgsK6Fego6w3ocFPwgo0MqQwrSEkl1yTVIDkolMImV4NuDEZ1obx3GnfRcpla1K6FnvlfmZd1PSeLDdx9I8PFcugZywodQ5ry6t9kAjvKIS9hKWwrOjO+Bqie637yeZnlL/8T3R5q9gxoGlLqs+M85bXE9z8Uv8AXGW1v9w+aXgYvqowqIZ4S3Wd7jktud8r13e47ySGL0BKDVSDPGU659x/kljPGU/xD7kTyT8DF4DQVVhOWYTDCDGumMXxHF4ZLkg0ht5sgviUPSvoL7jcDUZt5el5iahQ2OtEva5wsvHQY4OdUkUwCgHPCWqbcXplznP6EQ9Nzi594F/SJU3LcVPHloLQi1o2wWD0MXGGPXL6APOugAAoAAAmWsUDIucsvFmoDGPq50QMpZeKtidB4qRTA9yZmM6paE9zHxCHsJa4WHmhGIqAifRVcBxSw7as+c9ZP/EP1cT7qMZ6ydfTP1b/ACVFjQFyNj6rPfrvJ6Yj/q3+SH69yfWf9W5EGNGCjqs0c/ZTXE+rPmknlAlP+L9WPvI0Y09UKrLnlCldUb3G/fSDyhy3Vje6z76ewY1dUdVlm5/y+hsTtsD4pmJyjQR+yiHtYPijYMa4rBcoM7ajMhjCGyp+k+/+EN4qYOUiGcIL/fZ5LJZTnTGjPiG604mmoaB2CgU2+BhiXv8AmzpNWbHaRuN3aAiguAdZNzXXEn1ToPZp2Epp4T8f5xlv1hdEG3Q7t07d6gxPYQSCKEGhGqiJOw8ptoLcMOIFLRJqaXDuoggO8QU+Co0N6eaUwfYUsOTTSkTEwGNc5xo1rS4nY0EnwT0Od8pmVAY4YDdChiuq0/pU4EBc0c2pJ1q7ziyk6NFc52MRxeQMBU3Dd5KpDVINiGjEFOtYnmhARhLozLlSg387dqcsoCBzBRcyVYWAiMBBoAhbEoQSpvNIEIDRcmMKk5Eef2ctMv4QX077KybmEkmmJJ4mq2uZAswMoxOrJuZ2xYrGDutLKlqXyr4OZAimHNQXj1XtKsc/pGzlOaAF3POI3G9VsAUcNhHcVrOUeF/v9oU+dgy7wa0HThNJvO2t6N8jPDCmAdSIQCrEuNKeWzT2IUTJX8wUBLlT7KMBAQf0YozKqwcMKar6ilDpAvvG1J7EEhCWQdK/6Kc1FZTLUQSoROlxqU4MSHhAQBCpglp56bKAQ4IpeNYdWlRg4dZpxH50gJZTbmIM+7JbyasBc03tdrG3UdB2hGozZhwuBKNAd6h4KQzBBBMjpwVDnu4iRiU1sHZbCCCA4zOemfzoSGYoIKQlAIgEEEQDdgnEEEAehKIuQQSoJRREEEQ41mbX/pmUvoyv/XCytEEFMaX2BgWu5Q/TlP8A4Mt/CUEExGV1oyiQTIKI2hGgmkTklyJBBFtRgIIJkIYpuKggmEdybcgglQQlPwCCCDMOQQQSJ//Z"/>
          <p:cNvSpPr>
            <a:spLocks noChangeAspect="1" noChangeArrowheads="1"/>
          </p:cNvSpPr>
          <p:nvPr/>
        </p:nvSpPr>
        <p:spPr bwMode="auto">
          <a:xfrm>
            <a:off x="76200" y="-8842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GB" altLang="it-IT"/>
          </a:p>
        </p:txBody>
      </p:sp>
      <p:sp>
        <p:nvSpPr>
          <p:cNvPr id="19" name="Rectangle à coins arrondis 18"/>
          <p:cNvSpPr/>
          <p:nvPr/>
        </p:nvSpPr>
        <p:spPr>
          <a:xfrm>
            <a:off x="7083425" y="3094038"/>
            <a:ext cx="2011363" cy="1233487"/>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If following an uneven swath the forage harvester must speed up and slow down to keep the drum full</a:t>
            </a:r>
          </a:p>
        </p:txBody>
      </p:sp>
      <p:sp>
        <p:nvSpPr>
          <p:cNvPr id="20" name="Rectangle à coins arrondis 19"/>
          <p:cNvSpPr/>
          <p:nvPr/>
        </p:nvSpPr>
        <p:spPr>
          <a:xfrm>
            <a:off x="39688" y="3081338"/>
            <a:ext cx="1978025" cy="1403350"/>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The average speed of the harvester in an uneven swath is lower and therefore the work rate is reduced</a:t>
            </a:r>
          </a:p>
        </p:txBody>
      </p:sp>
      <p:sp>
        <p:nvSpPr>
          <p:cNvPr id="21" name="Rectangle à coins arrondis 20"/>
          <p:cNvSpPr/>
          <p:nvPr/>
        </p:nvSpPr>
        <p:spPr>
          <a:xfrm>
            <a:off x="1933575" y="5408613"/>
            <a:ext cx="5264150" cy="1397000"/>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itchFamily="34" charset="0"/>
              <a:buChar char="•"/>
              <a:defRPr/>
            </a:pPr>
            <a:r>
              <a:rPr lang="en-GB" sz="1400" dirty="0">
                <a:solidFill>
                  <a:schemeClr val="tx1"/>
                </a:solidFill>
              </a:rPr>
              <a:t> Constantly changing speed results in an uneven chop length, false tripping of the metal detection system and increased wear on the forage harvester.</a:t>
            </a:r>
          </a:p>
          <a:p>
            <a:pPr algn="ctr">
              <a:buFont typeface="Arial" pitchFamily="34" charset="0"/>
              <a:buChar char="•"/>
              <a:defRPr/>
            </a:pPr>
            <a:endParaRPr lang="en-GB" sz="1400" dirty="0">
              <a:solidFill>
                <a:schemeClr val="tx1"/>
              </a:solidFill>
            </a:endParaRPr>
          </a:p>
          <a:p>
            <a:pPr algn="ctr">
              <a:buFont typeface="Arial" pitchFamily="34" charset="0"/>
              <a:buChar char="•"/>
              <a:defRPr/>
            </a:pPr>
            <a:r>
              <a:rPr lang="en-GB" sz="1400" dirty="0">
                <a:solidFill>
                  <a:schemeClr val="tx1"/>
                </a:solidFill>
              </a:rPr>
              <a:t> When a swath varies, the operator will not work at full speed, as encountering a dense area will result in a blockage</a:t>
            </a:r>
          </a:p>
        </p:txBody>
      </p:sp>
      <p:sp>
        <p:nvSpPr>
          <p:cNvPr id="15" name="Arc 14"/>
          <p:cNvSpPr/>
          <p:nvPr/>
        </p:nvSpPr>
        <p:spPr>
          <a:xfrm rot="16200000">
            <a:off x="88900" y="1141413"/>
            <a:ext cx="3868738" cy="3617912"/>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6" name="Arc 15"/>
          <p:cNvSpPr/>
          <p:nvPr/>
        </p:nvSpPr>
        <p:spPr>
          <a:xfrm>
            <a:off x="5030788" y="1003300"/>
            <a:ext cx="3868737" cy="3617913"/>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7" name="Arc 16"/>
          <p:cNvSpPr/>
          <p:nvPr/>
        </p:nvSpPr>
        <p:spPr>
          <a:xfrm rot="10800000">
            <a:off x="219075" y="2998788"/>
            <a:ext cx="3190875" cy="3617912"/>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8" name="Arc 17"/>
          <p:cNvSpPr/>
          <p:nvPr/>
        </p:nvSpPr>
        <p:spPr>
          <a:xfrm rot="5400000">
            <a:off x="5470525" y="3082925"/>
            <a:ext cx="3868738" cy="3106738"/>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3" name="Segnaposto data 2"/>
          <p:cNvSpPr>
            <a:spLocks noGrp="1"/>
          </p:cNvSpPr>
          <p:nvPr>
            <p:ph type="dt" sz="quarter" idx="10"/>
          </p:nvPr>
        </p:nvSpPr>
        <p:spPr/>
        <p:txBody>
          <a:bodyPr/>
          <a:lstStyle/>
          <a:p>
            <a:pPr>
              <a:defRPr/>
            </a:pPr>
            <a:fld id="{83801460-D8FC-4555-8093-234D6BAC9165}"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
        <p:nvSpPr>
          <p:cNvPr id="2" name="Titolo 1"/>
          <p:cNvSpPr>
            <a:spLocks noGrp="1"/>
          </p:cNvSpPr>
          <p:nvPr>
            <p:ph type="title"/>
          </p:nvPr>
        </p:nvSpPr>
        <p:spPr/>
        <p:txBody>
          <a:bodyPr/>
          <a:lstStyle/>
          <a:p>
            <a:pPr rtl="0" eaLnBrk="1" fontAlgn="base" hangingPunct="1"/>
            <a:r>
              <a:rPr lang="fr-FR" sz="2000" b="1" kern="1200" dirty="0" smtClean="0">
                <a:solidFill>
                  <a:srgbClr val="000000"/>
                </a:solidFill>
                <a:effectLst/>
                <a:latin typeface="Arial" panose="020B0604020202020204" pitchFamily="34" charset="0"/>
                <a:ea typeface="+mn-ea"/>
                <a:cs typeface="Arial" panose="020B0604020202020204" pitchFamily="34" charset="0"/>
              </a:rPr>
              <a:t>KEEP THE FORAGE HARVESTER</a:t>
            </a:r>
            <a:endParaRPr lang="it-IT" dirty="0" smtClean="0">
              <a:effectLst/>
            </a:endParaRPr>
          </a:p>
          <a:p>
            <a:pPr rtl="0" eaLnBrk="1" fontAlgn="base" hangingPunct="1"/>
            <a:r>
              <a:rPr lang="fr-FR" sz="2000" b="1" kern="1200" dirty="0" smtClean="0">
                <a:solidFill>
                  <a:srgbClr val="000000"/>
                </a:solidFill>
                <a:effectLst/>
                <a:latin typeface="Arial" panose="020B0604020202020204" pitchFamily="34" charset="0"/>
                <a:ea typeface="+mn-ea"/>
                <a:cs typeface="Arial" panose="020B0604020202020204" pitchFamily="34" charset="0"/>
              </a:rPr>
              <a:t>SPEED CONSTANT!</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3" name="Picture 15" descr="C:\exppg\My Pictutres\MERGE MAXX\Locations\GERMANY\2010\B00013 - Test in Biogas crops\DSC0259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3433" y="1581226"/>
            <a:ext cx="7276456" cy="4514773"/>
          </a:xfrm>
          <a:prstGeom prst="roundRect">
            <a:avLst>
              <a:gd name="adj" fmla="val 9236"/>
            </a:avLst>
          </a:prstGeom>
          <a:noFill/>
        </p:spPr>
      </p:pic>
      <p:pic>
        <p:nvPicPr>
          <p:cNvPr id="196612" name="Image 4" descr="3.gif"/>
          <p:cNvPicPr>
            <a:picLocks noChangeAspect="1"/>
          </p:cNvPicPr>
          <p:nvPr/>
        </p:nvPicPr>
        <p:blipFill>
          <a:blip r:embed="rId4" cstate="email">
            <a:lum bright="30000"/>
            <a:extLst>
              <a:ext uri="{28A0092B-C50C-407E-A947-70E740481C1C}">
                <a14:useLocalDpi xmlns:a14="http://schemas.microsoft.com/office/drawing/2010/main"/>
              </a:ext>
            </a:extLst>
          </a:blip>
          <a:srcRect/>
          <a:stretch>
            <a:fillRect/>
          </a:stretch>
        </p:blipFill>
        <p:spPr bwMode="auto">
          <a:xfrm>
            <a:off x="112713" y="53975"/>
            <a:ext cx="10302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à coins arrondis 13"/>
          <p:cNvSpPr/>
          <p:nvPr/>
        </p:nvSpPr>
        <p:spPr>
          <a:xfrm>
            <a:off x="2427288" y="903288"/>
            <a:ext cx="4219575" cy="647700"/>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Keeping the forage harvester efficiently is key to the harvesting operation</a:t>
            </a:r>
          </a:p>
        </p:txBody>
      </p:sp>
      <p:sp>
        <p:nvSpPr>
          <p:cNvPr id="196614" name="AutoShape 4" descr="data:image/jpg;base64,/9j/4AAQSkZJRgABAQAAAQABAAD/2wCEAAkGBhISEBQUExQUFRUVFBQVFBQVFRQVFBQVFBQXFRYXFBQXHCYeFxkjGRcUHy8gIycpLCwsFR4xNTAqNSYrLCkBCQoKDgwOGg8PGCkcHBwpKSwsKSksKSwsKSwpLCksKSwpKSksKSwpKSwsKSkpLCwpKSkpKSkpKSwpLCkpLCksLP/AABEIAMIBAwMBIgACEQEDEQH/xAAcAAAABwEBAAAAAAAAAAAAAAAAAQIDBAUGBwj/xABQEAABAgMDBwgFCAcFBwUAAAABAAIDBBESITEFBkFRYXGRBxMiUoGhsdEyQmKSwRUjcpOi0uHwFBZDgrLC0zNEU1TxFyRjo7PD4jVzdIOU/8QAGAEAAwEBAAAAAAAAAAAAAAAAAAECAwT/xAAlEQEBAQACAQQCAgMBAAAAAAAAARECEiEDMUFREyJh8EJx8TL/2gAMAwEAAhEDEQA/AFQ2qVDYigw1IbDXSkGNToCVDhp9sJGlpgNSgE8IKWIKAZa1LDU+2EjMNIzQahRO82j5tLAbognLCPmlWA1RCid5pDmkYDdEKJzmkObSBsBBOc0hzaAbRUTvNoWE8BsIEJywisIwG6IUTllEWowEIUSrKFlIEUSSE7ZRFiAYISHBSCxIdDQSM5qZc1S3Q0y9io0UhBOFqCAqsm5YtBpdCIDnABoLzEAOD3CzZpuN21XOVpyDLQ7cQkVua0G9xrS4aQMexZB2e02B83BhD2jSneBwUexHmzbj46K1PAaFlorYwM68n0/tHdrItcNNBRS4ec0ifXPuRvJYdmTYYdS4nTSoVnLZNh6jxKYxqmZyyPXdd7Efu6N6dbnDJH1ne5G8lQQ8kQ9R4p+FkeHqPFHkLz5fkus73I3kgc4pEeu73I33VTPyTD28VHiZKh7eKPIXj86ZAYxHfVx/uJh2euThjGcP/qmf6ay85IsGviquNKQtI7yptp5G6OfuTB+3P1cx/TRf7QMl/wCY/wCXMf01zOZgwOr9p3mq2MIIwaOLvNT2p9Y68eUDJX+ZH1cx/TRfr/kk/wB7A/djj/tLisWx1Rxd5pkw26u93mjaOsdw/XvJX+cHCN/SS2Z7ZLOE63ttjxhrhbYTNXefNOFrNA7z5o2jHdm54ZMP99g9rwPFqdGdGTT/AH2X+uhDxXAXMG3iU0YO9PtR1eiG5fkDhOy318D7ydh5RlHejNS53RoJ/nXnHmdqXCZZNfgEdqXV6TbzJwjQzudDPg9OtkwcHg7gD4OXApafYfSIG9gITwfCr6TPqx3p9h1d5GTnflh80Zyc7Z7p8lx6QyeHDouZ2CngrRuSYlLn03PePBPR1dMMidTeBH8qS6T2M4n7q5yyVmRhGiDdHjD+ZSWfpgwjxv8A9EX7ye0Y3n6F7LfePkiMl7I94eaxDY09/jxvrSfElL/T58ftovGGfEFHksbF0j7J95vmkOkfZdxb5rKfK0+P2j/q4B/kR/L0/wBY9sGF8GJ7SaR8l7Lu5RI8m6hIa7gqhmcU7pLe2EPhRSYWX459IQ/ccP5k9BBKCbc8kknEkk0uFTqAwQT02YLHPNmFRo9eLQdHW1nWdtwG03JcWZaxtiHuLsTtvN5OslImJ6vRZc3C7wGxRwxZ6Zut6uMnxLgqaFCdVzn3NBowDF3tE6lZZPcnCaCDEuUqC65V0B1ysJOXt3n0R9r8EuXLDk0zNTb6Hm2F532W9rqHuBWcisypFcQBChN2NJ73m/fRdBh2Wi64KPOzTWAWnNh1NGlx6TiRg0YlY28vtrJGLGaUy8dOM9xPVaAO4KPL5iOiV6cW4lpqDiDQrSz80+yS22+gwpZruBVX8oxrPRguFNHON2moAG67asP2v208fSvPJi4gmsTgk/7Ljd0ncFImZics2mtdqIcRjopRtT3YhUEfPSahGy9ra7z8E+vMbPpcHkrPWf7qQeS72n+7+KiQs7ozofOGA0tBoS2IWuqRUUuNdOgqDNZ8R2+iaDU8gnH2aeCecy2Lc8mR0OdwCQ/kydoc7tb+Kq4XKPOsqKt2hwPfeg7lNnDi6H7vDTVPrz+y2fSbE5Mo+h32D5qK/k4mgcW6fVcMLsEG8pM2DfYv+n95SG8qcwPUbfj0nCqec/7g3j9ILuT+a9nv8KIDMKZ02e9WreVmOfU4P82lEOVWN1BxF/2Ufv8A3BvH6UsTMuYGhp4j4Js5qTQ9QHc5X7OVGJpht4MP8oT0HlMZ60M6bhDhHHbce/Qp31P7/wBP9GdgSs5Lmoad1ajwVnDzyjQ/7SASNYdZPeKKbNcpMM1pAB3saPA3KJE5QYTrnSraaaPePiqnLn9FZxTZTP8AgPIDmxWaLwHDiwnwWnlJoRG2mEOGsXjddpWWyBM5OjOqfmIlbg8tLTX2qDSr3KOQnwjzkIhpxuva8anX3jv1J/nvG+Z4L8cvtVuCgq7JmVhFaTSjmmy9tb2u1bRpB0qwaV1S7NjGzBgI6IIJkKiIhKKSUwSgggmGDhBaTNzIRikPeOhW4df8PFQc1simNR7h82D75GrZrXQpaCGgU0XBc+rc7y5K2JmMzAWg4X1ueA47rybhgo8g69W+esOzNtPXhDixxHgQqWXPTVcb4KtBKNLiANKv2UY0DQFUZHYAC49idmXuidFpoXXA6hpO+im+ac9kyHNuiusQryMXeqwab9JUtuSocHpPcS91Tbde4nTQasNKmZNkGQIY2C/CpNNG1VU5GL3lxxOjQAMANijlcXPJ0TbRd0njSC1gDt+nsqpEHKUJuEKmq8V4lVNU0+Ks+9iurQ/LjKU5uo1Et77lAjCVe5zjKwy54LXuqKua5tkg9G4EaqadarmxkpsRHen1WcWNLuZYMrBs0As0bSgwFAwXJ5+VQafNQ7vRNBVouuaQARgFVCIgYiO1GQluTJcTRm+ZHPlxfbL3uFpwIJDHGyDQ6rtFFOdNAw3Q3sttc1zSHPe654IcGl9otqDoIUExUgxUu4w8zJsk17XiUh1awsDfm3w6ONT82+GRWoF+OO1OQpeVa5zhLQm2qXNl5OgpqrBrXtUXnkYio70YR8lSvrtdEb1YkCQLfswWuHYQmYebmTRZrLt6Okwal11OlZjtBO0hSS5NPKO9g6osXNPJbiCYZuxDGxYAdebnBkR4pSnohpuxUZmZeTrZq1tgmo+cnhEaKYE2S037MNamOckOcl+XkOqFO8nWTnU5qNEZeK2ooN2ki3LipF91RXWFnJ/k3igOdBiMeGhxAc+GHEDU5riC72TZJ0VWzYnmKp6tK8I4zFguY4tcC1wNC1wIIOog4K9zdzxjSpDSTEgn0oTjo1wyfRPct5lzNyHNsAfUPaKMeLy0dUjAt2bbtvOY2b0VkWLBcPnIQtXYOaAHVadILbwtNnKJyx0lkuyrZiE61CitFSOqTcSOs01B7VZwysTycZXrblHnovDnwtjwKvaNjmi1vYda1spFNCD6TSWnbTDiKJ+l+v6lz8+U2qCSDcjC6GQ0RRoimDZQRlEgImaOUC+HVwDaei0XBrdAA1LVwHVC5bknO8Na5roWAuLL21BGs6BXfct3kTOaDFicyCRFDbVktIqKXluxcs/lrf4VvKDLVEB+pzmH95tR3tWSgHpdq6DnnL2pRx6jmP4OAPcVg4UL51u/wV8ahpecswwNnervIknQ1N9BTtONFnpZ9qKwaB0j2fjRa6TFmHU6qpRRE3EtOONAbhUkXXVpgCfJRI8CuCfASi1RfJxURgQocRXcxDBF6qo8MA3LHlMaSoRi0Rw5kV26tKOBLc5FsmoFKmmNNQOhaCBCawUaABs+J0pcZeR8rintnU7gfJIdMgYmm+5XpCZjMBFCAd96u8EzkonTY1hNGZGtLyhk6jhZuDr6XGl9LrsFXOBA24aBeXNaKVI0uHjoXJed7ZjXFg2ONafZHGtVkOWcQNuoDStBJZIhtHSFt2mtKA7APir9O3nU8siL+kjWE1EmBrV+2WZ1W8AmouT4RxY3hQ8Qt76dT2ih51KaE5O5OEO9tS2uBxFdukJMJhOhZZfaq0tqeYEqFJuKmwZMDG9aSUrSJeETuSI2TGmclopGl0J12h/SbXZUPG+IFYtbcm5tpsOs+kBVv0m9Jv2g1ayI3y48yBElpnnAKGDGJp9B5uOwgEbiunxWtEUlvova17do0HgQoOXslNfFiOGEWkVv74Dx4p3JrgYEueqHw/dJAr+6G8E+N/YcvZOaloBET4rpYDSSUaJMCoglCGSjTCtls0YfMGHEc1rxZrZIo11KX69CzMpkx8Kdh1cWuEQ2Xt0kAXCowOHau0ymQoZBttDqihrpCiZXzNhPFppsub0m2vRBF4vxpWmtct/hpsVc5SNLRGj1mPb20PxXO4LvQds+C6TLMeG9Noaa0LQQRgKkU0Fc4iQ7Dns6kR7eDjTuThVYZtxLT4h1Ub8fgtw/0ANo7r/JYLM51Xxf/cHgt1E0bj40+CfwoTQjDUoBLsqTRJiHcqmMxaB8OoVVPQaLPlDlU8q+zGZtJB3EU8StNDgg7O8LORYdX7hVXsrM2gCs/S5e8VziV+hV9YcCidJNF5Jds9EeNfBPMeo87MBrSTgAtrZEYz+U4tYh2UA2blQz76gD22f9RvkrprLZJOk1UF9bT2WQadOpF9WBxArqJcKjTcuLj55bW19sSYDuiN3hcr6XhWwCDQnGuB27Fn5eJbbaoBUuuGAq4m7ZerjJMa6mpaelc5WJ5eyxbKP1V3EeaMyjtQG8hSoT0Iz7l1MlDlajA0YlzqcBXxomICTleJafdgzx0+XYpcvCqAVzzl25Vr7RIhC5PAI4cNOWVvGZICNLDURVBTmFSyKVAaG11c250MdzAmzBDIbQNEU03Ef6qawVafpv/ir8Smsoihh/Sd3NF/epn/qCkNKUVBhZTBiWBSlaB1d19dAqaDXQ3i4GeWrpl1lgqIijompmYENjnuwY1zzuYLR8FROe5z59R4U3Fhwj0GEN7WtAf9q0gsVGe57nOde5zi529xqe8oKO549htVZlWeqbANwxOsp6fnLLaD0j3KmqszKxC55nDBszcUdcNf7zaHvBXRGLF58S9mYhO6zHN901H8RSpxTZoRbMSMNTwe5dAxA7RwoVzXJUSxNH223b23+FV0KSiVYDt/D4p/BpbWpYRMCUAkoqir8pEXaVYWlVzbqvWfO5BEQy3TO5LhQi03XjUjg3lx2p5cEtnlrTzYtygToL7tHipVSmXq+XqXlMKREiFsNhcbgBU/nWq/J0I1dEdi9zSNgt4eA7E/nJXmmn1REbaA1XpxgFp1MKtI3WmkdmCXtP9q+VfJs5qKYbvRcasO3Cnh2jarWFCLXVHaoOXWjmXVxERljXUm/7IPAK4gA3VxoK79Ke/wCRJ0vEqE3ORjSgx8NqAQctL6tsTiuEpcd34qVJil3Z+e5LLUzLuoSOH54LP07nI75izDUKI4ZRruQSElwS0zMxLLSdl29MI8u35say554vdS/cAqnOHpPhsxuqe13/AItV+2VpQY2QBwFFmct1dGiFtaEGGwipvaLN22oqps1LN5DjujPiEvcRbqxtaACpoKDRSgW5aKADUAOFyzWbuTDCo0t9G4mhGGg1FxwuWiMRa8IjlSys5n7O83JPbpiubD7K2ndzSO1X/OLn/KRP2osKF1Gl53vNB9lo95aXxCjE2EaWgszelHx7RJKTVNNelsKYSGLPZ7StuA14F8KI0/uu6B7y1aCqi5QludhRGdZjgN9KjvAU0OWTIIIePSYQ4fFbzN+abEZcbnCo2V8isGY1IgrgRQq5zcnTBi2D6JNWfEfHsR8qjeg6ew7wlIoUUPbUb0oJGS83Kpcbyd6tZj0SqzmiQaBYer7K4mpb0d5KeN2PAY/ghCguAApTdie1LEudRXHlaG69n51pDmp8S7tR4IGWOo8EYSpyo2sGID1SRvb0vgq/JsYmHX2G/ZIHwVnleG5sKJcQCx2I00OCr8kSjjAtWXWeaf0qXesbin78VBla+LCboMWp7KAfxFaCBDuqbtqoMqwyI0IkftDQGt97aLSMlnmlQ73TQbgq+ImiB1cdP4IxROCVdqPBKEm7UUYDBYoMVpEVprcW0pfiLvAjgrb9CdqPEJuPk95AoBdtaleI0cs65PJiHCc0gHTtqpC7uF2IJKba208am9I9nojtPglRHUCdl4NG0IvcauO0i4cPFWRExGayFznrNcSBpJpRo7SQs46WBYGmt1LwaGoxPGvFWOVpi04MHotNp212jheVDV8J8s+VJhQw0ADAJbwiS6VatUmwuSZxT3OzUV+gvIb9FvRb3ALpuW57mZeLE0tYbP0ndFv2iFyEqeX0qCRI0Fmb0OHKTCURiksKZHiUcLWmq1T9KBIOTZfl+bm4rdDYjqbiajuKelTbaB6wvB03KTnvCszbz1mw3fZA8QVVy8Ugg6U5Ng1u8g5TqBXEXEaj5FaGmkYFYSRjV6TbnesNa1OSsqAih7dm9SpZ0TP6LqUnm9IvGxIIKm8ZfcS4jiXNdCUJc7O9O0KMDsUfi4/Su1IbL7QidB2p2zvQMMpfi4jtVJluH/u8ZxNaQzTtIHxTGRGOMmxoNLUJwrfcXWhXvqpOXWfMxRrZ/M1DIUI/o7BQ3NpXcSj8U9j7IWc0KjpV1cYzq7L4Z81p4cMa1mc4wS2DrbFJ4Nr8Fo4LTTDWienBakCEEYhbUkNKK/UVX4+P0nS+bGtIdD3JQB3on1R+Pj9DUeKwY6vhem3lSXQymbIaQSOzt/04q5MGigwwOkewfFMT0/YZfjoGs7/zpT0xMChJNAMSdCz8zMl7qncBqG3afwTk0rcN+Nak6zpQqiRrdmBKNj0khJrRAZXlFnbMGHCGL32j9Fg83D3Vz9aDPid5ybcBhDDYY3jpO7yR2KmkJzmYsOJ1HtJ2it/dVZcr5UYqguuCUgm/m4ZrfUw4d4OBwQWfZWNQxPAphrk429aJSYLU84pEO4JLnpBi+USXvhP1hzD2G0PFyykB9wW+z4l7cq49Qtd2VLT3OXPJc3biq4lVxJzBaQQVo5OaY+lDZfpH5xWTgFS2PTvHRLjaQJuI3zB+BU6Hlh+nvCxkDKcRvrXajepcPLr+q3vUZVbGtGWT1RwKBywdnBZYZePVHej+Xz1BxKMo1pXZXds4Jt2WnjTXsCz3y8eqOJQGXj1PtFGUbFllCde+G+1hZ1AYEH4JclOxGNMMEgNe9ouGiI4HvVa7LIc0tcy4gg9LQRQ6E5k2ecWDol0Sth4rS25rBSI36bRVw0FrjpoJuzyc8pWU3FwYCa/2hv8AoWbu1wVrBynEwJOnRtqs/lWdDYsMDp0bDiPcCQ0g/OMhMriKhj3Opf0BgE4zL3sD3vwTyhom5Sfr7glCffrKovl32Bx/BA5fPUHEp+S2L4zzjpPYD4oCcfpr3qj/AFgPUHEoHLztDW9/mnlGxdc67b20HxTUd4aKvIaO87tJ7FTvy3EOFG7h51UKJFLjVxJOsmpRON+RqXPT1s0Ao0YDSTrdt8FFqkVQqtJMTbpdpC2kVQTIoxE1MTIY1z3YNaXHc0VPglALP58ZQ5qUNMYjms3j0n9wp+8gOeRoxe9zj6TnFx3kklNkVCKM2lCCaHpNPh2jDsS3OqLQ04jU4Y+fbsWKmyyHnRCbLw2xHEOaLJu6pIHcAgsK6Fego6w3ocFPwgo0MqQwrSEkl1yTVIDkolMImV4NuDEZ1obx3GnfRcpla1K6FnvlfmZd1PSeLDdx9I8PFcugZywodQ5ry6t9kAjvKIS9hKWwrOjO+Bqie637yeZnlL/8T3R5q9gxoGlLqs+M85bXE9z8Uv8AXGW1v9w+aXgYvqowqIZ4S3Wd7jktud8r13e47ySGL0BKDVSDPGU659x/kljPGU/xD7kTyT8DF4DQVVhOWYTDCDGumMXxHF4ZLkg0ht5sgviUPSvoL7jcDUZt5el5iahQ2OtEva5wsvHQY4OdUkUwCgHPCWqbcXplznP6EQ9Nzi594F/SJU3LcVPHloLQi1o2wWD0MXGGPXL6APOugAAoAAAmWsUDIucsvFmoDGPq50QMpZeKtidB4qRTA9yZmM6paE9zHxCHsJa4WHmhGIqAifRVcBxSw7as+c9ZP/EP1cT7qMZ6ydfTP1b/ACVFjQFyNj6rPfrvJ6Yj/q3+SH69yfWf9W5EGNGCjqs0c/ZTXE+rPmknlAlP+L9WPvI0Y09UKrLnlCldUb3G/fSDyhy3Vje6z76ewY1dUdVlm5/y+hsTtsD4pmJyjQR+yiHtYPijYMa4rBcoM7ajMhjCGyp+k+/+EN4qYOUiGcIL/fZ5LJZTnTGjPiG604mmoaB2CgU2+BhiXv8AmzpNWbHaRuN3aAiguAdZNzXXEn1ToPZp2Epp4T8f5xlv1hdEG3Q7t07d6gxPYQSCKEGhGqiJOw8ptoLcMOIFLRJqaXDuoggO8QU+Co0N6eaUwfYUsOTTSkTEwGNc5xo1rS4nY0EnwT0Od8pmVAY4YDdChiuq0/pU4EBc0c2pJ1q7ziyk6NFc52MRxeQMBU3Dd5KpDVINiGjEFOtYnmhARhLozLlSg387dqcsoCBzBRcyVYWAiMBBoAhbEoQSpvNIEIDRcmMKk5Eef2ctMv4QX077KybmEkmmJJ4mq2uZAswMoxOrJuZ2xYrGDutLKlqXyr4OZAimHNQXj1XtKsc/pGzlOaAF3POI3G9VsAUcNhHcVrOUeF/v9oU+dgy7wa0HThNJvO2t6N8jPDCmAdSIQCrEuNKeWzT2IUTJX8wUBLlT7KMBAQf0YozKqwcMKar6ilDpAvvG1J7EEhCWQdK/6Kc1FZTLUQSoROlxqU4MSHhAQBCpglp56bKAQ4IpeNYdWlRg4dZpxH50gJZTbmIM+7JbyasBc03tdrG3UdB2hGozZhwuBKNAd6h4KQzBBBMjpwVDnu4iRiU1sHZbCCCA4zOemfzoSGYoIKQlAIgEEEQDdgnEEEAehKIuQQSoJRREEEQ41mbX/pmUvoyv/XCytEEFMaX2BgWu5Q/TlP8A4Mt/CUEExGV1oyiQTIKI2hGgmkTklyJBBFtRgIIJkIYpuKggmEdybcgglQQlPwCCCDMOQQQSJ//Z"/>
          <p:cNvSpPr>
            <a:spLocks noChangeAspect="1" noChangeArrowheads="1"/>
          </p:cNvSpPr>
          <p:nvPr/>
        </p:nvSpPr>
        <p:spPr bwMode="auto">
          <a:xfrm>
            <a:off x="76200" y="-8842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GB" altLang="it-IT"/>
          </a:p>
        </p:txBody>
      </p:sp>
      <p:sp>
        <p:nvSpPr>
          <p:cNvPr id="196615" name="AutoShape 6" descr="data:image/jpg;base64,/9j/4AAQSkZJRgABAQAAAQABAAD/2wCEAAkGBhISEBQUExQUFRUVFBQVFBQVFRQVFBQVFBQXFRYXFBQXHCYeFxkjGRcUHy8gIycpLCwsFR4xNTAqNSYrLCkBCQoKDgwOGg8PGCkcHBwpKSwsKSksKSwsKSwpLCksKSwpKSksKSwpKSwsKSkpLCwpKSkpKSkpKSwpLCkpLCksLP/AABEIAMIBAwMBIgACEQEDEQH/xAAcAAAABwEBAAAAAAAAAAAAAAAAAQIDBAUGBwj/xABQEAABAgMDBwgFCAcFBwUAAAABAAIDBBESITEFBkFRYXGRBxMiUoGhsdEyQmKSwRUjcpOi0uHwFBZDgrLC0zNEU1TxFyRjo7PD4jVzdIOU/8QAGAEAAwEBAAAAAAAAAAAAAAAAAAECAwT/xAAlEQEBAQACAQQCAgMBAAAAAAAAARECEiEDMUFREyJh8EJx8TL/2gAMAwEAAhEDEQA/AFQ2qVDYigw1IbDXSkGNToCVDhp9sJGlpgNSgE8IKWIKAZa1LDU+2EjMNIzQahRO82j5tLAbognLCPmlWA1RCid5pDmkYDdEKJzmkObSBsBBOc0hzaAbRUTvNoWE8BsIEJywisIwG6IUTllEWowEIUSrKFlIEUSSE7ZRFiAYISHBSCxIdDQSM5qZc1S3Q0y9io0UhBOFqCAqsm5YtBpdCIDnABoLzEAOD3CzZpuN21XOVpyDLQ7cQkVua0G9xrS4aQMexZB2e02B83BhD2jSneBwUexHmzbj46K1PAaFlorYwM68n0/tHdrItcNNBRS4ec0ifXPuRvJYdmTYYdS4nTSoVnLZNh6jxKYxqmZyyPXdd7Efu6N6dbnDJH1ne5G8lQQ8kQ9R4p+FkeHqPFHkLz5fkus73I3kgc4pEeu73I33VTPyTD28VHiZKh7eKPIXj86ZAYxHfVx/uJh2euThjGcP/qmf6ay85IsGviquNKQtI7yptp5G6OfuTB+3P1cx/TRf7QMl/wCY/wCXMf01zOZgwOr9p3mq2MIIwaOLvNT2p9Y68eUDJX+ZH1cx/TRfr/kk/wB7A/djj/tLisWx1Rxd5pkw26u93mjaOsdw/XvJX+cHCN/SS2Z7ZLOE63ttjxhrhbYTNXefNOFrNA7z5o2jHdm54ZMP99g9rwPFqdGdGTT/AH2X+uhDxXAXMG3iU0YO9PtR1eiG5fkDhOy318D7ydh5RlHejNS53RoJ/nXnHmdqXCZZNfgEdqXV6TbzJwjQzudDPg9OtkwcHg7gD4OXApafYfSIG9gITwfCr6TPqx3p9h1d5GTnflh80Zyc7Z7p8lx6QyeHDouZ2CngrRuSYlLn03PePBPR1dMMidTeBH8qS6T2M4n7q5yyVmRhGiDdHjD+ZSWfpgwjxv8A9EX7ye0Y3n6F7LfePkiMl7I94eaxDY09/jxvrSfElL/T58ftovGGfEFHksbF0j7J95vmkOkfZdxb5rKfK0+P2j/q4B/kR/L0/wBY9sGF8GJ7SaR8l7Lu5RI8m6hIa7gqhmcU7pLe2EPhRSYWX459IQ/ccP5k9BBKCbc8kknEkk0uFTqAwQT02YLHPNmFRo9eLQdHW1nWdtwG03JcWZaxtiHuLsTtvN5OslImJ6vRZc3C7wGxRwxZ6Zut6uMnxLgqaFCdVzn3NBowDF3tE6lZZPcnCaCDEuUqC65V0B1ysJOXt3n0R9r8EuXLDk0zNTb6Hm2F532W9rqHuBWcisypFcQBChN2NJ73m/fRdBh2Wi64KPOzTWAWnNh1NGlx6TiRg0YlY28vtrJGLGaUy8dOM9xPVaAO4KPL5iOiV6cW4lpqDiDQrSz80+yS22+gwpZruBVX8oxrPRguFNHON2moAG67asP2v208fSvPJi4gmsTgk/7Ljd0ncFImZics2mtdqIcRjopRtT3YhUEfPSahGy9ra7z8E+vMbPpcHkrPWf7qQeS72n+7+KiQs7ozofOGA0tBoS2IWuqRUUuNdOgqDNZ8R2+iaDU8gnH2aeCecy2Lc8mR0OdwCQ/kydoc7tb+Kq4XKPOsqKt2hwPfeg7lNnDi6H7vDTVPrz+y2fSbE5Mo+h32D5qK/k4mgcW6fVcMLsEG8pM2DfYv+n95SG8qcwPUbfj0nCqec/7g3j9ILuT+a9nv8KIDMKZ02e9WreVmOfU4P82lEOVWN1BxF/2Ufv8A3BvH6UsTMuYGhp4j4Js5qTQ9QHc5X7OVGJpht4MP8oT0HlMZ60M6bhDhHHbce/Qp31P7/wBP9GdgSs5Lmoad1ajwVnDzyjQ/7SASNYdZPeKKbNcpMM1pAB3saPA3KJE5QYTrnSraaaPePiqnLn9FZxTZTP8AgPIDmxWaLwHDiwnwWnlJoRG2mEOGsXjddpWWyBM5OjOqfmIlbg8tLTX2qDSr3KOQnwjzkIhpxuva8anX3jv1J/nvG+Z4L8cvtVuCgq7JmVhFaTSjmmy9tb2u1bRpB0qwaV1S7NjGzBgI6IIJkKiIhKKSUwSgggmGDhBaTNzIRikPeOhW4df8PFQc1simNR7h82D75GrZrXQpaCGgU0XBc+rc7y5K2JmMzAWg4X1ueA47rybhgo8g69W+esOzNtPXhDixxHgQqWXPTVcb4KtBKNLiANKv2UY0DQFUZHYAC49idmXuidFpoXXA6hpO+im+ac9kyHNuiusQryMXeqwab9JUtuSocHpPcS91Tbde4nTQasNKmZNkGQIY2C/CpNNG1VU5GL3lxxOjQAMANijlcXPJ0TbRd0njSC1gDt+nsqpEHKUJuEKmq8V4lVNU0+Ks+9iurQ/LjKU5uo1Et77lAjCVe5zjKwy54LXuqKua5tkg9G4EaqadarmxkpsRHen1WcWNLuZYMrBs0As0bSgwFAwXJ5+VQafNQ7vRNBVouuaQARgFVCIgYiO1GQluTJcTRm+ZHPlxfbL3uFpwIJDHGyDQ6rtFFOdNAw3Q3sttc1zSHPe654IcGl9otqDoIUExUgxUu4w8zJsk17XiUh1awsDfm3w6ONT82+GRWoF+OO1OQpeVa5zhLQm2qXNl5OgpqrBrXtUXnkYio70YR8lSvrtdEb1YkCQLfswWuHYQmYebmTRZrLt6Okwal11OlZjtBO0hSS5NPKO9g6osXNPJbiCYZuxDGxYAdebnBkR4pSnohpuxUZmZeTrZq1tgmo+cnhEaKYE2S037MNamOckOcl+XkOqFO8nWTnU5qNEZeK2ooN2ki3LipF91RXWFnJ/k3igOdBiMeGhxAc+GHEDU5riC72TZJ0VWzYnmKp6tK8I4zFguY4tcC1wNC1wIIOog4K9zdzxjSpDSTEgn0oTjo1wyfRPct5lzNyHNsAfUPaKMeLy0dUjAt2bbtvOY2b0VkWLBcPnIQtXYOaAHVadILbwtNnKJyx0lkuyrZiE61CitFSOqTcSOs01B7VZwysTycZXrblHnovDnwtjwKvaNjmi1vYda1spFNCD6TSWnbTDiKJ+l+v6lz8+U2qCSDcjC6GQ0RRoimDZQRlEgImaOUC+HVwDaei0XBrdAA1LVwHVC5bknO8Na5roWAuLL21BGs6BXfct3kTOaDFicyCRFDbVktIqKXluxcs/lrf4VvKDLVEB+pzmH95tR3tWSgHpdq6DnnL2pRx6jmP4OAPcVg4UL51u/wV8ahpecswwNnervIknQ1N9BTtONFnpZ9qKwaB0j2fjRa6TFmHU6qpRRE3EtOONAbhUkXXVpgCfJRI8CuCfASi1RfJxURgQocRXcxDBF6qo8MA3LHlMaSoRi0Rw5kV26tKOBLc5FsmoFKmmNNQOhaCBCawUaABs+J0pcZeR8rintnU7gfJIdMgYmm+5XpCZjMBFCAd96u8EzkonTY1hNGZGtLyhk6jhZuDr6XGl9LrsFXOBA24aBeXNaKVI0uHjoXJed7ZjXFg2ONafZHGtVkOWcQNuoDStBJZIhtHSFt2mtKA7APir9O3nU8siL+kjWE1EmBrV+2WZ1W8AmouT4RxY3hQ8Qt76dT2ih51KaE5O5OEO9tS2uBxFdukJMJhOhZZfaq0tqeYEqFJuKmwZMDG9aSUrSJeETuSI2TGmclopGl0J12h/SbXZUPG+IFYtbcm5tpsOs+kBVv0m9Jv2g1ayI3y48yBElpnnAKGDGJp9B5uOwgEbiunxWtEUlvova17do0HgQoOXslNfFiOGEWkVv74Dx4p3JrgYEueqHw/dJAr+6G8E+N/YcvZOaloBET4rpYDSSUaJMCoglCGSjTCtls0YfMGHEc1rxZrZIo11KX69CzMpkx8Kdh1cWuEQ2Xt0kAXCowOHau0ymQoZBttDqihrpCiZXzNhPFppsub0m2vRBF4vxpWmtct/hpsVc5SNLRGj1mPb20PxXO4LvQds+C6TLMeG9Noaa0LQQRgKkU0Fc4iQ7Dns6kR7eDjTuThVYZtxLT4h1Ub8fgtw/0ANo7r/JYLM51Xxf/cHgt1E0bj40+CfwoTQjDUoBLsqTRJiHcqmMxaB8OoVVPQaLPlDlU8q+zGZtJB3EU8StNDgg7O8LORYdX7hVXsrM2gCs/S5e8VziV+hV9YcCidJNF5Jds9EeNfBPMeo87MBrSTgAtrZEYz+U4tYh2UA2blQz76gD22f9RvkrprLZJOk1UF9bT2WQadOpF9WBxArqJcKjTcuLj55bW19sSYDuiN3hcr6XhWwCDQnGuB27Fn5eJbbaoBUuuGAq4m7ZerjJMa6mpaelc5WJ5eyxbKP1V3EeaMyjtQG8hSoT0Iz7l1MlDlajA0YlzqcBXxomICTleJafdgzx0+XYpcvCqAVzzl25Vr7RIhC5PAI4cNOWVvGZICNLDURVBTmFSyKVAaG11c250MdzAmzBDIbQNEU03Ef6qawVafpv/ir8Smsoihh/Sd3NF/epn/qCkNKUVBhZTBiWBSlaB1d19dAqaDXQ3i4GeWrpl1lgqIijompmYENjnuwY1zzuYLR8FROe5z59R4U3Fhwj0GEN7WtAf9q0gsVGe57nOde5zi529xqe8oKO549htVZlWeqbANwxOsp6fnLLaD0j3KmqszKxC55nDBszcUdcNf7zaHvBXRGLF58S9mYhO6zHN901H8RSpxTZoRbMSMNTwe5dAxA7RwoVzXJUSxNH223b23+FV0KSiVYDt/D4p/BpbWpYRMCUAkoqir8pEXaVYWlVzbqvWfO5BEQy3TO5LhQi03XjUjg3lx2p5cEtnlrTzYtygToL7tHipVSmXq+XqXlMKREiFsNhcbgBU/nWq/J0I1dEdi9zSNgt4eA7E/nJXmmn1REbaA1XpxgFp1MKtI3WmkdmCXtP9q+VfJs5qKYbvRcasO3Cnh2jarWFCLXVHaoOXWjmXVxERljXUm/7IPAK4gA3VxoK79Ke/wCRJ0vEqE3ORjSgx8NqAQctL6tsTiuEpcd34qVJil3Z+e5LLUzLuoSOH54LP07nI75izDUKI4ZRruQSElwS0zMxLLSdl29MI8u35say554vdS/cAqnOHpPhsxuqe13/AItV+2VpQY2QBwFFmct1dGiFtaEGGwipvaLN22oqps1LN5DjujPiEvcRbqxtaACpoKDRSgW5aKADUAOFyzWbuTDCo0t9G4mhGGg1FxwuWiMRa8IjlSys5n7O83JPbpiubD7K2ndzSO1X/OLn/KRP2osKF1Gl53vNB9lo95aXxCjE2EaWgszelHx7RJKTVNNelsKYSGLPZ7StuA14F8KI0/uu6B7y1aCqi5QludhRGdZjgN9KjvAU0OWTIIIePSYQ4fFbzN+abEZcbnCo2V8isGY1IgrgRQq5zcnTBi2D6JNWfEfHsR8qjeg6ew7wlIoUUPbUb0oJGS83Kpcbyd6tZj0SqzmiQaBYer7K4mpb0d5KeN2PAY/ghCguAApTdie1LEudRXHlaG69n51pDmp8S7tR4IGWOo8EYSpyo2sGID1SRvb0vgq/JsYmHX2G/ZIHwVnleG5sKJcQCx2I00OCr8kSjjAtWXWeaf0qXesbin78VBla+LCboMWp7KAfxFaCBDuqbtqoMqwyI0IkftDQGt97aLSMlnmlQ73TQbgq+ImiB1cdP4IxROCVdqPBKEm7UUYDBYoMVpEVprcW0pfiLvAjgrb9CdqPEJuPk95AoBdtaleI0cs65PJiHCc0gHTtqpC7uF2IJKba208am9I9nojtPglRHUCdl4NG0IvcauO0i4cPFWRExGayFznrNcSBpJpRo7SQs46WBYGmt1LwaGoxPGvFWOVpi04MHotNp212jheVDV8J8s+VJhQw0ADAJbwiS6VatUmwuSZxT3OzUV+gvIb9FvRb3ALpuW57mZeLE0tYbP0ndFv2iFyEqeX0qCRI0Fmb0OHKTCURiksKZHiUcLWmq1T9KBIOTZfl+bm4rdDYjqbiajuKelTbaB6wvB03KTnvCszbz1mw3fZA8QVVy8Ugg6U5Ng1u8g5TqBXEXEaj5FaGmkYFYSRjV6TbnesNa1OSsqAih7dm9SpZ0TP6LqUnm9IvGxIIKm8ZfcS4jiXNdCUJc7O9O0KMDsUfi4/Su1IbL7QidB2p2zvQMMpfi4jtVJluH/u8ZxNaQzTtIHxTGRGOMmxoNLUJwrfcXWhXvqpOXWfMxRrZ/M1DIUI/o7BQ3NpXcSj8U9j7IWc0KjpV1cYzq7L4Z81p4cMa1mc4wS2DrbFJ4Nr8Fo4LTTDWienBakCEEYhbUkNKK/UVX4+P0nS+bGtIdD3JQB3on1R+Pj9DUeKwY6vhem3lSXQymbIaQSOzt/04q5MGigwwOkewfFMT0/YZfjoGs7/zpT0xMChJNAMSdCz8zMl7qncBqG3afwTk0rcN+Nak6zpQqiRrdmBKNj0khJrRAZXlFnbMGHCGL32j9Fg83D3Vz9aDPid5ybcBhDDYY3jpO7yR2KmkJzmYsOJ1HtJ2it/dVZcr5UYqguuCUgm/m4ZrfUw4d4OBwQWfZWNQxPAphrk429aJSYLU84pEO4JLnpBi+USXvhP1hzD2G0PFyykB9wW+z4l7cq49Qtd2VLT3OXPJc3biq4lVxJzBaQQVo5OaY+lDZfpH5xWTgFS2PTvHRLjaQJuI3zB+BU6Hlh+nvCxkDKcRvrXajepcPLr+q3vUZVbGtGWT1RwKBywdnBZYZePVHej+Xz1BxKMo1pXZXds4Jt2WnjTXsCz3y8eqOJQGXj1PtFGUbFllCde+G+1hZ1AYEH4JclOxGNMMEgNe9ouGiI4HvVa7LIc0tcy4gg9LQRQ6E5k2ecWDol0Sth4rS25rBSI36bRVw0FrjpoJuzyc8pWU3FwYCa/2hv8AoWbu1wVrBynEwJOnRtqs/lWdDYsMDp0bDiPcCQ0g/OMhMriKhj3Opf0BgE4zL3sD3vwTyhom5Sfr7glCffrKovl32Bx/BA5fPUHEp+S2L4zzjpPYD4oCcfpr3qj/AFgPUHEoHLztDW9/mnlGxdc67b20HxTUd4aKvIaO87tJ7FTvy3EOFG7h51UKJFLjVxJOsmpRON+RqXPT1s0Ao0YDSTrdt8FFqkVQqtJMTbpdpC2kVQTIoxE1MTIY1z3YNaXHc0VPglALP58ZQ5qUNMYjms3j0n9wp+8gOeRoxe9zj6TnFx3kklNkVCKM2lCCaHpNPh2jDsS3OqLQ04jU4Y+fbsWKmyyHnRCbLw2xHEOaLJu6pIHcAgsK6Fego6w3ocFPwgo0MqQwrSEkl1yTVIDkolMImV4NuDEZ1obx3GnfRcpla1K6FnvlfmZd1PSeLDdx9I8PFcugZywodQ5ry6t9kAjvKIS9hKWwrOjO+Bqie637yeZnlL/8T3R5q9gxoGlLqs+M85bXE9z8Uv8AXGW1v9w+aXgYvqowqIZ4S3Wd7jktud8r13e47ySGL0BKDVSDPGU659x/kljPGU/xD7kTyT8DF4DQVVhOWYTDCDGumMXxHF4ZLkg0ht5sgviUPSvoL7jcDUZt5el5iahQ2OtEva5wsvHQY4OdUkUwCgHPCWqbcXplznP6EQ9Nzi594F/SJU3LcVPHloLQi1o2wWD0MXGGPXL6APOugAAoAAAmWsUDIucsvFmoDGPq50QMpZeKtidB4qRTA9yZmM6paE9zHxCHsJa4WHmhGIqAifRVcBxSw7as+c9ZP/EP1cT7qMZ6ydfTP1b/ACVFjQFyNj6rPfrvJ6Yj/q3+SH69yfWf9W5EGNGCjqs0c/ZTXE+rPmknlAlP+L9WPvI0Y09UKrLnlCldUb3G/fSDyhy3Vje6z76ewY1dUdVlm5/y+hsTtsD4pmJyjQR+yiHtYPijYMa4rBcoM7ajMhjCGyp+k+/+EN4qYOUiGcIL/fZ5LJZTnTGjPiG604mmoaB2CgU2+BhiXv8AmzpNWbHaRuN3aAiguAdZNzXXEn1ToPZp2Epp4T8f5xlv1hdEG3Q7t07d6gxPYQSCKEGhGqiJOw8ptoLcMOIFLRJqaXDuoggO8QU+Co0N6eaUwfYUsOTTSkTEwGNc5xo1rS4nY0EnwT0Od8pmVAY4YDdChiuq0/pU4EBc0c2pJ1q7ziyk6NFc52MRxeQMBU3Dd5KpDVINiGjEFOtYnmhARhLozLlSg387dqcsoCBzBRcyVYWAiMBBoAhbEoQSpvNIEIDRcmMKk5Eef2ctMv4QX077KybmEkmmJJ4mq2uZAswMoxOrJuZ2xYrGDutLKlqXyr4OZAimHNQXj1XtKsc/pGzlOaAF3POI3G9VsAUcNhHcVrOUeF/v9oU+dgy7wa0HThNJvO2t6N8jPDCmAdSIQCrEuNKeWzT2IUTJX8wUBLlT7KMBAQf0YozKqwcMKar6ilDpAvvG1J7EEhCWQdK/6Kc1FZTLUQSoROlxqU4MSHhAQBCpglp56bKAQ4IpeNYdWlRg4dZpxH50gJZTbmIM+7JbyasBc03tdrG3UdB2hGozZhwuBKNAd6h4KQzBBBMjpwVDnu4iRiU1sHZbCCCA4zOemfzoSGYoIKQlAIgEEEQDdgnEEEAehKIuQQSoJRREEEQ41mbX/pmUvoyv/XCytEEFMaX2BgWu5Q/TlP8A4Mt/CUEExGV1oyiQTIKI2hGgmkTklyJBBFtRgIIJkIYpuKggmEdybcgglQQlPwCCCDMOQQQSJ//Z"/>
          <p:cNvSpPr>
            <a:spLocks noChangeAspect="1" noChangeArrowheads="1"/>
          </p:cNvSpPr>
          <p:nvPr/>
        </p:nvSpPr>
        <p:spPr bwMode="auto">
          <a:xfrm>
            <a:off x="76200" y="-8842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GB" altLang="it-IT"/>
          </a:p>
        </p:txBody>
      </p:sp>
      <p:sp>
        <p:nvSpPr>
          <p:cNvPr id="19" name="Rectangle à coins arrondis 18"/>
          <p:cNvSpPr/>
          <p:nvPr/>
        </p:nvSpPr>
        <p:spPr>
          <a:xfrm>
            <a:off x="7227888" y="3251200"/>
            <a:ext cx="1838325" cy="1008063"/>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A forage harvester works most efficiently when at full capacity</a:t>
            </a:r>
          </a:p>
        </p:txBody>
      </p:sp>
      <p:sp>
        <p:nvSpPr>
          <p:cNvPr id="20" name="Rectangle à coins arrondis 19"/>
          <p:cNvSpPr/>
          <p:nvPr/>
        </p:nvSpPr>
        <p:spPr>
          <a:xfrm>
            <a:off x="39688" y="3168650"/>
            <a:ext cx="2093912" cy="1344613"/>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By creating as few swaths as possible, less time is spent turning the forage harvester on headlands</a:t>
            </a:r>
          </a:p>
        </p:txBody>
      </p:sp>
      <p:sp>
        <p:nvSpPr>
          <p:cNvPr id="21" name="Rectangle à coins arrondis 20"/>
          <p:cNvSpPr/>
          <p:nvPr/>
        </p:nvSpPr>
        <p:spPr>
          <a:xfrm>
            <a:off x="2236788" y="5980113"/>
            <a:ext cx="4729162" cy="815975"/>
          </a:xfrm>
          <a:prstGeom prst="roundRect">
            <a:avLst>
              <a:gd name="adj" fmla="val 863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rPr>
              <a:t>In lighter cuts, a wider width of crop can be placed in the swath where as in heavier cuts not so much can be handled by the forage harvester</a:t>
            </a:r>
          </a:p>
        </p:txBody>
      </p:sp>
      <p:sp>
        <p:nvSpPr>
          <p:cNvPr id="15" name="Arc 14"/>
          <p:cNvSpPr/>
          <p:nvPr/>
        </p:nvSpPr>
        <p:spPr>
          <a:xfrm rot="16200000">
            <a:off x="204788" y="1141412"/>
            <a:ext cx="3868738" cy="3617913"/>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6" name="Arc 15"/>
          <p:cNvSpPr/>
          <p:nvPr/>
        </p:nvSpPr>
        <p:spPr>
          <a:xfrm>
            <a:off x="4900613" y="1047750"/>
            <a:ext cx="3868737" cy="3617913"/>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7" name="Arc 16"/>
          <p:cNvSpPr/>
          <p:nvPr/>
        </p:nvSpPr>
        <p:spPr>
          <a:xfrm rot="10800000">
            <a:off x="277813" y="3028950"/>
            <a:ext cx="3868737" cy="3617913"/>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8" name="Arc 17"/>
          <p:cNvSpPr/>
          <p:nvPr/>
        </p:nvSpPr>
        <p:spPr>
          <a:xfrm rot="5400000">
            <a:off x="5203032" y="2975769"/>
            <a:ext cx="3868737" cy="3387725"/>
          </a:xfrm>
          <a:prstGeom prst="arc">
            <a:avLst>
              <a:gd name="adj1" fmla="val 16244117"/>
              <a:gd name="adj2" fmla="val 171800"/>
            </a:avLst>
          </a:prstGeom>
          <a:ln w="1238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3" name="Segnaposto data 2"/>
          <p:cNvSpPr>
            <a:spLocks noGrp="1"/>
          </p:cNvSpPr>
          <p:nvPr>
            <p:ph type="dt" sz="quarter" idx="10"/>
          </p:nvPr>
        </p:nvSpPr>
        <p:spPr/>
        <p:txBody>
          <a:bodyPr/>
          <a:lstStyle/>
          <a:p>
            <a:pPr>
              <a:defRPr/>
            </a:pPr>
            <a:fld id="{6F610B18-B826-429E-9840-2AFCBB722E22}"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
        <p:nvSpPr>
          <p:cNvPr id="2" name="Titolo 1"/>
          <p:cNvSpPr>
            <a:spLocks noGrp="1"/>
          </p:cNvSpPr>
          <p:nvPr>
            <p:ph type="title"/>
          </p:nvPr>
        </p:nvSpPr>
        <p:spPr>
          <a:xfrm>
            <a:off x="827584" y="127794"/>
            <a:ext cx="7059613" cy="574675"/>
          </a:xfrm>
        </p:spPr>
        <p:txBody>
          <a:bodyPr/>
          <a:lstStyle/>
          <a:p>
            <a:pPr rtl="0" eaLnBrk="1" fontAlgn="base" hangingPunct="1"/>
            <a:r>
              <a:rPr lang="fr-FR" sz="2000" b="1" kern="1200" dirty="0" smtClean="0">
                <a:solidFill>
                  <a:srgbClr val="000000"/>
                </a:solidFill>
                <a:effectLst/>
                <a:latin typeface="Arial" panose="020B0604020202020204" pitchFamily="34" charset="0"/>
                <a:ea typeface="+mn-ea"/>
                <a:cs typeface="Arial" panose="020B0604020202020204" pitchFamily="34" charset="0"/>
              </a:rPr>
              <a:t>MAXIMIZE FORAGE </a:t>
            </a:r>
            <a:endParaRPr lang="it-IT" dirty="0" smtClean="0">
              <a:effectLst/>
            </a:endParaRPr>
          </a:p>
          <a:p>
            <a:pPr rtl="0" eaLnBrk="1" fontAlgn="base" hangingPunct="1"/>
            <a:r>
              <a:rPr lang="fr-FR" sz="2000" b="1" kern="1200" dirty="0" smtClean="0">
                <a:solidFill>
                  <a:srgbClr val="000000"/>
                </a:solidFill>
                <a:effectLst/>
                <a:latin typeface="Arial" panose="020B0604020202020204" pitchFamily="34" charset="0"/>
                <a:ea typeface="+mn-ea"/>
                <a:cs typeface="Arial" panose="020B0604020202020204" pitchFamily="34" charset="0"/>
              </a:rPr>
              <a:t>HARVESTER EFFICIENCY</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Image 4" descr="3.gif"/>
          <p:cNvPicPr>
            <a:picLocks noChangeAspect="1"/>
          </p:cNvPicPr>
          <p:nvPr/>
        </p:nvPicPr>
        <p:blipFill>
          <a:blip r:embed="rId3" cstate="email">
            <a:lum bright="30000"/>
            <a:extLst>
              <a:ext uri="{28A0092B-C50C-407E-A947-70E740481C1C}">
                <a14:useLocalDpi xmlns:a14="http://schemas.microsoft.com/office/drawing/2010/main"/>
              </a:ext>
            </a:extLst>
          </a:blip>
          <a:srcRect/>
          <a:stretch>
            <a:fillRect/>
          </a:stretch>
        </p:blipFill>
        <p:spPr bwMode="auto">
          <a:xfrm>
            <a:off x="112713" y="53975"/>
            <a:ext cx="10302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AutoShape 4" descr="data:image/jpg;base64,/9j/4AAQSkZJRgABAQAAAQABAAD/2wCEAAkGBhISEBQUExQUFRUVFBQVFBQVFRQVFBQVFBQXFRYXFBQXHCYeFxkjGRcUHy8gIycpLCwsFR4xNTAqNSYrLCkBCQoKDgwOGg8PGCkcHBwpKSwsKSksKSwsKSwpLCksKSwpKSksKSwpKSwsKSkpLCwpKSkpKSkpKSwpLCkpLCksLP/AABEIAMIBAwMBIgACEQEDEQH/xAAcAAAABwEBAAAAAAAAAAAAAAAAAQIDBAUGBwj/xABQEAABAgMDBwgFCAcFBwUAAAABAAIDBBESITEFBkFRYXGRBxMiUoGhsdEyQmKSwRUjcpOi0uHwFBZDgrLC0zNEU1TxFyRjo7PD4jVzdIOU/8QAGAEAAwEBAAAAAAAAAAAAAAAAAAECAwT/xAAlEQEBAQACAQQCAgMBAAAAAAAAARECEiEDMUFREyJh8EJx8TL/2gAMAwEAAhEDEQA/AFQ2qVDYigw1IbDXSkGNToCVDhp9sJGlpgNSgE8IKWIKAZa1LDU+2EjMNIzQahRO82j5tLAbognLCPmlWA1RCid5pDmkYDdEKJzmkObSBsBBOc0hzaAbRUTvNoWE8BsIEJywisIwG6IUTllEWowEIUSrKFlIEUSSE7ZRFiAYISHBSCxIdDQSM5qZc1S3Q0y9io0UhBOFqCAqsm5YtBpdCIDnABoLzEAOD3CzZpuN21XOVpyDLQ7cQkVua0G9xrS4aQMexZB2e02B83BhD2jSneBwUexHmzbj46K1PAaFlorYwM68n0/tHdrItcNNBRS4ec0ifXPuRvJYdmTYYdS4nTSoVnLZNh6jxKYxqmZyyPXdd7Efu6N6dbnDJH1ne5G8lQQ8kQ9R4p+FkeHqPFHkLz5fkus73I3kgc4pEeu73I33VTPyTD28VHiZKh7eKPIXj86ZAYxHfVx/uJh2euThjGcP/qmf6ay85IsGviquNKQtI7yptp5G6OfuTB+3P1cx/TRf7QMl/wCY/wCXMf01zOZgwOr9p3mq2MIIwaOLvNT2p9Y68eUDJX+ZH1cx/TRfr/kk/wB7A/djj/tLisWx1Rxd5pkw26u93mjaOsdw/XvJX+cHCN/SS2Z7ZLOE63ttjxhrhbYTNXefNOFrNA7z5o2jHdm54ZMP99g9rwPFqdGdGTT/AH2X+uhDxXAXMG3iU0YO9PtR1eiG5fkDhOy318D7ydh5RlHejNS53RoJ/nXnHmdqXCZZNfgEdqXV6TbzJwjQzudDPg9OtkwcHg7gD4OXApafYfSIG9gITwfCr6TPqx3p9h1d5GTnflh80Zyc7Z7p8lx6QyeHDouZ2CngrRuSYlLn03PePBPR1dMMidTeBH8qS6T2M4n7q5yyVmRhGiDdHjD+ZSWfpgwjxv8A9EX7ye0Y3n6F7LfePkiMl7I94eaxDY09/jxvrSfElL/T58ftovGGfEFHksbF0j7J95vmkOkfZdxb5rKfK0+P2j/q4B/kR/L0/wBY9sGF8GJ7SaR8l7Lu5RI8m6hIa7gqhmcU7pLe2EPhRSYWX459IQ/ccP5k9BBKCbc8kknEkk0uFTqAwQT02YLHPNmFRo9eLQdHW1nWdtwG03JcWZaxtiHuLsTtvN5OslImJ6vRZc3C7wGxRwxZ6Zut6uMnxLgqaFCdVzn3NBowDF3tE6lZZPcnCaCDEuUqC65V0B1ysJOXt3n0R9r8EuXLDk0zNTb6Hm2F532W9rqHuBWcisypFcQBChN2NJ73m/fRdBh2Wi64KPOzTWAWnNh1NGlx6TiRg0YlY28vtrJGLGaUy8dOM9xPVaAO4KPL5iOiV6cW4lpqDiDQrSz80+yS22+gwpZruBVX8oxrPRguFNHON2moAG67asP2v208fSvPJi4gmsTgk/7Ljd0ncFImZics2mtdqIcRjopRtT3YhUEfPSahGy9ra7z8E+vMbPpcHkrPWf7qQeS72n+7+KiQs7ozofOGA0tBoS2IWuqRUUuNdOgqDNZ8R2+iaDU8gnH2aeCecy2Lc8mR0OdwCQ/kydoc7tb+Kq4XKPOsqKt2hwPfeg7lNnDi6H7vDTVPrz+y2fSbE5Mo+h32D5qK/k4mgcW6fVcMLsEG8pM2DfYv+n95SG8qcwPUbfj0nCqec/7g3j9ILuT+a9nv8KIDMKZ02e9WreVmOfU4P82lEOVWN1BxF/2Ufv8A3BvH6UsTMuYGhp4j4Js5qTQ9QHc5X7OVGJpht4MP8oT0HlMZ60M6bhDhHHbce/Qp31P7/wBP9GdgSs5Lmoad1ajwVnDzyjQ/7SASNYdZPeKKbNcpMM1pAB3saPA3KJE5QYTrnSraaaPePiqnLn9FZxTZTP8AgPIDmxWaLwHDiwnwWnlJoRG2mEOGsXjddpWWyBM5OjOqfmIlbg8tLTX2qDSr3KOQnwjzkIhpxuva8anX3jv1J/nvG+Z4L8cvtVuCgq7JmVhFaTSjmmy9tb2u1bRpB0qwaV1S7NjGzBgI6IIJkKiIhKKSUwSgggmGDhBaTNzIRikPeOhW4df8PFQc1simNR7h82D75GrZrXQpaCGgU0XBc+rc7y5K2JmMzAWg4X1ueA47rybhgo8g69W+esOzNtPXhDixxHgQqWXPTVcb4KtBKNLiANKv2UY0DQFUZHYAC49idmXuidFpoXXA6hpO+im+ac9kyHNuiusQryMXeqwab9JUtuSocHpPcS91Tbde4nTQasNKmZNkGQIY2C/CpNNG1VU5GL3lxxOjQAMANijlcXPJ0TbRd0njSC1gDt+nsqpEHKUJuEKmq8V4lVNU0+Ks+9iurQ/LjKU5uo1Et77lAjCVe5zjKwy54LXuqKua5tkg9G4EaqadarmxkpsRHen1WcWNLuZYMrBs0As0bSgwFAwXJ5+VQafNQ7vRNBVouuaQARgFVCIgYiO1GQluTJcTRm+ZHPlxfbL3uFpwIJDHGyDQ6rtFFOdNAw3Q3sttc1zSHPe654IcGl9otqDoIUExUgxUu4w8zJsk17XiUh1awsDfm3w6ONT82+GRWoF+OO1OQpeVa5zhLQm2qXNl5OgpqrBrXtUXnkYio70YR8lSvrtdEb1YkCQLfswWuHYQmYebmTRZrLt6Okwal11OlZjtBO0hSS5NPKO9g6osXNPJbiCYZuxDGxYAdebnBkR4pSnohpuxUZmZeTrZq1tgmo+cnhEaKYE2S037MNamOckOcl+XkOqFO8nWTnU5qNEZeK2ooN2ki3LipF91RXWFnJ/k3igOdBiMeGhxAc+GHEDU5riC72TZJ0VWzYnmKp6tK8I4zFguY4tcC1wNC1wIIOog4K9zdzxjSpDSTEgn0oTjo1wyfRPct5lzNyHNsAfUPaKMeLy0dUjAt2bbtvOY2b0VkWLBcPnIQtXYOaAHVadILbwtNnKJyx0lkuyrZiE61CitFSOqTcSOs01B7VZwysTycZXrblHnovDnwtjwKvaNjmi1vYda1spFNCD6TSWnbTDiKJ+l+v6lz8+U2qCSDcjC6GQ0RRoimDZQRlEgImaOUC+HVwDaei0XBrdAA1LVwHVC5bknO8Na5roWAuLL21BGs6BXfct3kTOaDFicyCRFDbVktIqKXluxcs/lrf4VvKDLVEB+pzmH95tR3tWSgHpdq6DnnL2pRx6jmP4OAPcVg4UL51u/wV8ahpecswwNnervIknQ1N9BTtONFnpZ9qKwaB0j2fjRa6TFmHU6qpRRE3EtOONAbhUkXXVpgCfJRI8CuCfASi1RfJxURgQocRXcxDBF6qo8MA3LHlMaSoRi0Rw5kV26tKOBLc5FsmoFKmmNNQOhaCBCawUaABs+J0pcZeR8rintnU7gfJIdMgYmm+5XpCZjMBFCAd96u8EzkonTY1hNGZGtLyhk6jhZuDr6XGl9LrsFXOBA24aBeXNaKVI0uHjoXJed7ZjXFg2ONafZHGtVkOWcQNuoDStBJZIhtHSFt2mtKA7APir9O3nU8siL+kjWE1EmBrV+2WZ1W8AmouT4RxY3hQ8Qt76dT2ih51KaE5O5OEO9tS2uBxFdukJMJhOhZZfaq0tqeYEqFJuKmwZMDG9aSUrSJeETuSI2TGmclopGl0J12h/SbXZUPG+IFYtbcm5tpsOs+kBVv0m9Jv2g1ayI3y48yBElpnnAKGDGJp9B5uOwgEbiunxWtEUlvova17do0HgQoOXslNfFiOGEWkVv74Dx4p3JrgYEueqHw/dJAr+6G8E+N/YcvZOaloBET4rpYDSSUaJMCoglCGSjTCtls0YfMGHEc1rxZrZIo11KX69CzMpkx8Kdh1cWuEQ2Xt0kAXCowOHau0ymQoZBttDqihrpCiZXzNhPFppsub0m2vRBF4vxpWmtct/hpsVc5SNLRGj1mPb20PxXO4LvQds+C6TLMeG9Noaa0LQQRgKkU0Fc4iQ7Dns6kR7eDjTuThVYZtxLT4h1Ub8fgtw/0ANo7r/JYLM51Xxf/cHgt1E0bj40+CfwoTQjDUoBLsqTRJiHcqmMxaB8OoVVPQaLPlDlU8q+zGZtJB3EU8StNDgg7O8LORYdX7hVXsrM2gCs/S5e8VziV+hV9YcCidJNF5Jds9EeNfBPMeo87MBrSTgAtrZEYz+U4tYh2UA2blQz76gD22f9RvkrprLZJOk1UF9bT2WQadOpF9WBxArqJcKjTcuLj55bW19sSYDuiN3hcr6XhWwCDQnGuB27Fn5eJbbaoBUuuGAq4m7ZerjJMa6mpaelc5WJ5eyxbKP1V3EeaMyjtQG8hSoT0Iz7l1MlDlajA0YlzqcBXxomICTleJafdgzx0+XYpcvCqAVzzl25Vr7RIhC5PAI4cNOWVvGZICNLDURVBTmFSyKVAaG11c250MdzAmzBDIbQNEU03Ef6qawVafpv/ir8Smsoihh/Sd3NF/epn/qCkNKUVBhZTBiWBSlaB1d19dAqaDXQ3i4GeWrpl1lgqIijompmYENjnuwY1zzuYLR8FROe5z59R4U3Fhwj0GEN7WtAf9q0gsVGe57nOde5zi529xqe8oKO549htVZlWeqbANwxOsp6fnLLaD0j3KmqszKxC55nDBszcUdcNf7zaHvBXRGLF58S9mYhO6zHN901H8RSpxTZoRbMSMNTwe5dAxA7RwoVzXJUSxNH223b23+FV0KSiVYDt/D4p/BpbWpYRMCUAkoqir8pEXaVYWlVzbqvWfO5BEQy3TO5LhQi03XjUjg3lx2p5cEtnlrTzYtygToL7tHipVSmXq+XqXlMKREiFsNhcbgBU/nWq/J0I1dEdi9zSNgt4eA7E/nJXmmn1REbaA1XpxgFp1MKtI3WmkdmCXtP9q+VfJs5qKYbvRcasO3Cnh2jarWFCLXVHaoOXWjmXVxERljXUm/7IPAK4gA3VxoK79Ke/wCRJ0vEqE3ORjSgx8NqAQctL6tsTiuEpcd34qVJil3Z+e5LLUzLuoSOH54LP07nI75izDUKI4ZRruQSElwS0zMxLLSdl29MI8u35say554vdS/cAqnOHpPhsxuqe13/AItV+2VpQY2QBwFFmct1dGiFtaEGGwipvaLN22oqps1LN5DjujPiEvcRbqxtaACpoKDRSgW5aKADUAOFyzWbuTDCo0t9G4mhGGg1FxwuWiMRa8IjlSys5n7O83JPbpiubD7K2ndzSO1X/OLn/KRP2osKF1Gl53vNB9lo95aXxCjE2EaWgszelHx7RJKTVNNelsKYSGLPZ7StuA14F8KI0/uu6B7y1aCqi5QludhRGdZjgN9KjvAU0OWTIIIePSYQ4fFbzN+abEZcbnCo2V8isGY1IgrgRQq5zcnTBi2D6JNWfEfHsR8qjeg6ew7wlIoUUPbUb0oJGS83Kpcbyd6tZj0SqzmiQaBYer7K4mpb0d5KeN2PAY/ghCguAApTdie1LEudRXHlaG69n51pDmp8S7tR4IGWOo8EYSpyo2sGID1SRvb0vgq/JsYmHX2G/ZIHwVnleG5sKJcQCx2I00OCr8kSjjAtWXWeaf0qXesbin78VBla+LCboMWp7KAfxFaCBDuqbtqoMqwyI0IkftDQGt97aLSMlnmlQ73TQbgq+ImiB1cdP4IxROCVdqPBKEm7UUYDBYoMVpEVprcW0pfiLvAjgrb9CdqPEJuPk95AoBdtaleI0cs65PJiHCc0gHTtqpC7uF2IJKba208am9I9nojtPglRHUCdl4NG0IvcauO0i4cPFWRExGayFznrNcSBpJpRo7SQs46WBYGmt1LwaGoxPGvFWOVpi04MHotNp212jheVDV8J8s+VJhQw0ADAJbwiS6VatUmwuSZxT3OzUV+gvIb9FvRb3ALpuW57mZeLE0tYbP0ndFv2iFyEqeX0qCRI0Fmb0OHKTCURiksKZHiUcLWmq1T9KBIOTZfl+bm4rdDYjqbiajuKelTbaB6wvB03KTnvCszbz1mw3fZA8QVVy8Ugg6U5Ng1u8g5TqBXEXEaj5FaGmkYFYSRjV6TbnesNa1OSsqAih7dm9SpZ0TP6LqUnm9IvGxIIKm8ZfcS4jiXNdCUJc7O9O0KMDsUfi4/Su1IbL7QidB2p2zvQMMpfi4jtVJluH/u8ZxNaQzTtIHxTGRGOMmxoNLUJwrfcXWhXvqpOXWfMxRrZ/M1DIUI/o7BQ3NpXcSj8U9j7IWc0KjpV1cYzq7L4Z81p4cMa1mc4wS2DrbFJ4Nr8Fo4LTTDWienBakCEEYhbUkNKK/UVX4+P0nS+bGtIdD3JQB3on1R+Pj9DUeKwY6vhem3lSXQymbIaQSOzt/04q5MGigwwOkewfFMT0/YZfjoGs7/zpT0xMChJNAMSdCz8zMl7qncBqG3afwTk0rcN+Nak6zpQqiRrdmBKNj0khJrRAZXlFnbMGHCGL32j9Fg83D3Vz9aDPid5ybcBhDDYY3jpO7yR2KmkJzmYsOJ1HtJ2it/dVZcr5UYqguuCUgm/m4ZrfUw4d4OBwQWfZWNQxPAphrk429aJSYLU84pEO4JLnpBi+USXvhP1hzD2G0PFyykB9wW+z4l7cq49Qtd2VLT3OXPJc3biq4lVxJzBaQQVo5OaY+lDZfpH5xWTgFS2PTvHRLjaQJuI3zB+BU6Hlh+nvCxkDKcRvrXajepcPLr+q3vUZVbGtGWT1RwKBywdnBZYZePVHej+Xz1BxKMo1pXZXds4Jt2WnjTXsCz3y8eqOJQGXj1PtFGUbFllCde+G+1hZ1AYEH4JclOxGNMMEgNe9ouGiI4HvVa7LIc0tcy4gg9LQRQ6E5k2ecWDol0Sth4rS25rBSI36bRVw0FrjpoJuzyc8pWU3FwYCa/2hv8AoWbu1wVrBynEwJOnRtqs/lWdDYsMDp0bDiPcCQ0g/OMhMriKhj3Opf0BgE4zL3sD3vwTyhom5Sfr7glCffrKovl32Bx/BA5fPUHEp+S2L4zzjpPYD4oCcfpr3qj/AFgPUHEoHLztDW9/mnlGxdc67b20HxTUd4aKvIaO87tJ7FTvy3EOFG7h51UKJFLjVxJOsmpRON+RqXPT1s0Ao0YDSTrdt8FFqkVQqtJMTbpdpC2kVQTIoxE1MTIY1z3YNaXHc0VPglALP58ZQ5qUNMYjms3j0n9wp+8gOeRoxe9zj6TnFx3kklNkVCKM2lCCaHpNPh2jDsS3OqLQ04jU4Y+fbsWKmyyHnRCbLw2xHEOaLJu6pIHcAgsK6Fego6w3ocFPwgo0MqQwrSEkl1yTVIDkolMImV4NuDEZ1obx3GnfRcpla1K6FnvlfmZd1PSeLDdx9I8PFcugZywodQ5ry6t9kAjvKIS9hKWwrOjO+Bqie637yeZnlL/8T3R5q9gxoGlLqs+M85bXE9z8Uv8AXGW1v9w+aXgYvqowqIZ4S3Wd7jktud8r13e47ySGL0BKDVSDPGU659x/kljPGU/xD7kTyT8DF4DQVVhOWYTDCDGumMXxHF4ZLkg0ht5sgviUPSvoL7jcDUZt5el5iahQ2OtEva5wsvHQY4OdUkUwCgHPCWqbcXplznP6EQ9Nzi594F/SJU3LcVPHloLQi1o2wWD0MXGGPXL6APOugAAoAAAmWsUDIucsvFmoDGPq50QMpZeKtidB4qRTA9yZmM6paE9zHxCHsJa4WHmhGIqAifRVcBxSw7as+c9ZP/EP1cT7qMZ6ydfTP1b/ACVFjQFyNj6rPfrvJ6Yj/q3+SH69yfWf9W5EGNGCjqs0c/ZTXE+rPmknlAlP+L9WPvI0Y09UKrLnlCldUb3G/fSDyhy3Vje6z76ewY1dUdVlm5/y+hsTtsD4pmJyjQR+yiHtYPijYMa4rBcoM7ajMhjCGyp+k+/+EN4qYOUiGcIL/fZ5LJZTnTGjPiG604mmoaB2CgU2+BhiXv8AmzpNWbHaRuN3aAiguAdZNzXXEn1ToPZp2Epp4T8f5xlv1hdEG3Q7t07d6gxPYQSCKEGhGqiJOw8ptoLcMOIFLRJqaXDuoggO8QU+Co0N6eaUwfYUsOTTSkTEwGNc5xo1rS4nY0EnwT0Od8pmVAY4YDdChiuq0/pU4EBc0c2pJ1q7ziyk6NFc52MRxeQMBU3Dd5KpDVINiGjEFOtYnmhARhLozLlSg387dqcsoCBzBRcyVYWAiMBBoAhbEoQSpvNIEIDRcmMKk5Eef2ctMv4QX077KybmEkmmJJ4mq2uZAswMoxOrJuZ2xYrGDutLKlqXyr4OZAimHNQXj1XtKsc/pGzlOaAF3POI3G9VsAUcNhHcVrOUeF/v9oU+dgy7wa0HThNJvO2t6N8jPDCmAdSIQCrEuNKeWzT2IUTJX8wUBLlT7KMBAQf0YozKqwcMKar6ilDpAvvG1J7EEhCWQdK/6Kc1FZTLUQSoROlxqU4MSHhAQBCpglp56bKAQ4IpeNYdWlRg4dZpxH50gJZTbmIM+7JbyasBc03tdrG3UdB2hGozZhwuBKNAd6h4KQzBBBMjpwVDnu4iRiU1sHZbCCCA4zOemfzoSGYoIKQlAIgEEEQDdgnEEEAehKIuQQSoJRREEEQ41mbX/pmUvoyv/XCytEEFMaX2BgWu5Q/TlP8A4Mt/CUEExGV1oyiQTIKI2hGgmkTklyJBBFtRgIIJkIYpuKggmEdybcgglQQlPwCCCDMOQQQSJ//Z"/>
          <p:cNvSpPr>
            <a:spLocks noChangeAspect="1" noChangeArrowheads="1"/>
          </p:cNvSpPr>
          <p:nvPr/>
        </p:nvSpPr>
        <p:spPr bwMode="auto">
          <a:xfrm>
            <a:off x="76200" y="-8842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GB" altLang="it-IT"/>
          </a:p>
        </p:txBody>
      </p:sp>
      <p:sp>
        <p:nvSpPr>
          <p:cNvPr id="198660" name="AutoShape 6" descr="data:image/jpg;base64,/9j/4AAQSkZJRgABAQAAAQABAAD/2wCEAAkGBhISEBQUExQUFRUVFBQVFBQVFRQVFBQVFBQXFRYXFBQXHCYeFxkjGRcUHy8gIycpLCwsFR4xNTAqNSYrLCkBCQoKDgwOGg8PGCkcHBwpKSwsKSksKSwsKSwpLCksKSwpKSksKSwpKSwsKSkpLCwpKSkpKSkpKSwpLCkpLCksLP/AABEIAMIBAwMBIgACEQEDEQH/xAAcAAAABwEBAAAAAAAAAAAAAAAAAQIDBAUGBwj/xABQEAABAgMDBwgFCAcFBwUAAAABAAIDBBESITEFBkFRYXGRBxMiUoGhsdEyQmKSwRUjcpOi0uHwFBZDgrLC0zNEU1TxFyRjo7PD4jVzdIOU/8QAGAEAAwEBAAAAAAAAAAAAAAAAAAECAwT/xAAlEQEBAQACAQQCAgMBAAAAAAAAARECEiEDMUFREyJh8EJx8TL/2gAMAwEAAhEDEQA/AFQ2qVDYigw1IbDXSkGNToCVDhp9sJGlpgNSgE8IKWIKAZa1LDU+2EjMNIzQahRO82j5tLAbognLCPmlWA1RCid5pDmkYDdEKJzmkObSBsBBOc0hzaAbRUTvNoWE8BsIEJywisIwG6IUTllEWowEIUSrKFlIEUSSE7ZRFiAYISHBSCxIdDQSM5qZc1S3Q0y9io0UhBOFqCAqsm5YtBpdCIDnABoLzEAOD3CzZpuN21XOVpyDLQ7cQkVua0G9xrS4aQMexZB2e02B83BhD2jSneBwUexHmzbj46K1PAaFlorYwM68n0/tHdrItcNNBRS4ec0ifXPuRvJYdmTYYdS4nTSoVnLZNh6jxKYxqmZyyPXdd7Efu6N6dbnDJH1ne5G8lQQ8kQ9R4p+FkeHqPFHkLz5fkus73I3kgc4pEeu73I33VTPyTD28VHiZKh7eKPIXj86ZAYxHfVx/uJh2euThjGcP/qmf6ay85IsGviquNKQtI7yptp5G6OfuTB+3P1cx/TRf7QMl/wCY/wCXMf01zOZgwOr9p3mq2MIIwaOLvNT2p9Y68eUDJX+ZH1cx/TRfr/kk/wB7A/djj/tLisWx1Rxd5pkw26u93mjaOsdw/XvJX+cHCN/SS2Z7ZLOE63ttjxhrhbYTNXefNOFrNA7z5o2jHdm54ZMP99g9rwPFqdGdGTT/AH2X+uhDxXAXMG3iU0YO9PtR1eiG5fkDhOy318D7ydh5RlHejNS53RoJ/nXnHmdqXCZZNfgEdqXV6TbzJwjQzudDPg9OtkwcHg7gD4OXApafYfSIG9gITwfCr6TPqx3p9h1d5GTnflh80Zyc7Z7p8lx6QyeHDouZ2CngrRuSYlLn03PePBPR1dMMidTeBH8qS6T2M4n7q5yyVmRhGiDdHjD+ZSWfpgwjxv8A9EX7ye0Y3n6F7LfePkiMl7I94eaxDY09/jxvrSfElL/T58ftovGGfEFHksbF0j7J95vmkOkfZdxb5rKfK0+P2j/q4B/kR/L0/wBY9sGF8GJ7SaR8l7Lu5RI8m6hIa7gqhmcU7pLe2EPhRSYWX459IQ/ccP5k9BBKCbc8kknEkk0uFTqAwQT02YLHPNmFRo9eLQdHW1nWdtwG03JcWZaxtiHuLsTtvN5OslImJ6vRZc3C7wGxRwxZ6Zut6uMnxLgqaFCdVzn3NBowDF3tE6lZZPcnCaCDEuUqC65V0B1ysJOXt3n0R9r8EuXLDk0zNTb6Hm2F532W9rqHuBWcisypFcQBChN2NJ73m/fRdBh2Wi64KPOzTWAWnNh1NGlx6TiRg0YlY28vtrJGLGaUy8dOM9xPVaAO4KPL5iOiV6cW4lpqDiDQrSz80+yS22+gwpZruBVX8oxrPRguFNHON2moAG67asP2v208fSvPJi4gmsTgk/7Ljd0ncFImZics2mtdqIcRjopRtT3YhUEfPSahGy9ra7z8E+vMbPpcHkrPWf7qQeS72n+7+KiQs7ozofOGA0tBoS2IWuqRUUuNdOgqDNZ8R2+iaDU8gnH2aeCecy2Lc8mR0OdwCQ/kydoc7tb+Kq4XKPOsqKt2hwPfeg7lNnDi6H7vDTVPrz+y2fSbE5Mo+h32D5qK/k4mgcW6fVcMLsEG8pM2DfYv+n95SG8qcwPUbfj0nCqec/7g3j9ILuT+a9nv8KIDMKZ02e9WreVmOfU4P82lEOVWN1BxF/2Ufv8A3BvH6UsTMuYGhp4j4Js5qTQ9QHc5X7OVGJpht4MP8oT0HlMZ60M6bhDhHHbce/Qp31P7/wBP9GdgSs5Lmoad1ajwVnDzyjQ/7SASNYdZPeKKbNcpMM1pAB3saPA3KJE5QYTrnSraaaPePiqnLn9FZxTZTP8AgPIDmxWaLwHDiwnwWnlJoRG2mEOGsXjddpWWyBM5OjOqfmIlbg8tLTX2qDSr3KOQnwjzkIhpxuva8anX3jv1J/nvG+Z4L8cvtVuCgq7JmVhFaTSjmmy9tb2u1bRpB0qwaV1S7NjGzBgI6IIJkKiIhKKSUwSgggmGDhBaTNzIRikPeOhW4df8PFQc1simNR7h82D75GrZrXQpaCGgU0XBc+rc7y5K2JmMzAWg4X1ueA47rybhgo8g69W+esOzNtPXhDixxHgQqWXPTVcb4KtBKNLiANKv2UY0DQFUZHYAC49idmXuidFpoXXA6hpO+im+ac9kyHNuiusQryMXeqwab9JUtuSocHpPcS91Tbde4nTQasNKmZNkGQIY2C/CpNNG1VU5GL3lxxOjQAMANijlcXPJ0TbRd0njSC1gDt+nsqpEHKUJuEKmq8V4lVNU0+Ks+9iurQ/LjKU5uo1Et77lAjCVe5zjKwy54LXuqKua5tkg9G4EaqadarmxkpsRHen1WcWNLuZYMrBs0As0bSgwFAwXJ5+VQafNQ7vRNBVouuaQARgFVCIgYiO1GQluTJcTRm+ZHPlxfbL3uFpwIJDHGyDQ6rtFFOdNAw3Q3sttc1zSHPe654IcGl9otqDoIUExUgxUu4w8zJsk17XiUh1awsDfm3w6ONT82+GRWoF+OO1OQpeVa5zhLQm2qXNl5OgpqrBrXtUXnkYio70YR8lSvrtdEb1YkCQLfswWuHYQmYebmTRZrLt6Okwal11OlZjtBO0hSS5NPKO9g6osXNPJbiCYZuxDGxYAdebnBkR4pSnohpuxUZmZeTrZq1tgmo+cnhEaKYE2S037MNamOckOcl+XkOqFO8nWTnU5qNEZeK2ooN2ki3LipF91RXWFnJ/k3igOdBiMeGhxAc+GHEDU5riC72TZJ0VWzYnmKp6tK8I4zFguY4tcC1wNC1wIIOog4K9zdzxjSpDSTEgn0oTjo1wyfRPct5lzNyHNsAfUPaKMeLy0dUjAt2bbtvOY2b0VkWLBcPnIQtXYOaAHVadILbwtNnKJyx0lkuyrZiE61CitFSOqTcSOs01B7VZwysTycZXrblHnovDnwtjwKvaNjmi1vYda1spFNCD6TSWnbTDiKJ+l+v6lz8+U2qCSDcjC6GQ0RRoimDZQRlEgImaOUC+HVwDaei0XBrdAA1LVwHVC5bknO8Na5roWAuLL21BGs6BXfct3kTOaDFicyCRFDbVktIqKXluxcs/lrf4VvKDLVEB+pzmH95tR3tWSgHpdq6DnnL2pRx6jmP4OAPcVg4UL51u/wV8ahpecswwNnervIknQ1N9BTtONFnpZ9qKwaB0j2fjRa6TFmHU6qpRRE3EtOONAbhUkXXVpgCfJRI8CuCfASi1RfJxURgQocRXcxDBF6qo8MA3LHlMaSoRi0Rw5kV26tKOBLc5FsmoFKmmNNQOhaCBCawUaABs+J0pcZeR8rintnU7gfJIdMgYmm+5XpCZjMBFCAd96u8EzkonTY1hNGZGtLyhk6jhZuDr6XGl9LrsFXOBA24aBeXNaKVI0uHjoXJed7ZjXFg2ONafZHGtVkOWcQNuoDStBJZIhtHSFt2mtKA7APir9O3nU8siL+kjWE1EmBrV+2WZ1W8AmouT4RxY3hQ8Qt76dT2ih51KaE5O5OEO9tS2uBxFdukJMJhOhZZfaq0tqeYEqFJuKmwZMDG9aSUrSJeETuSI2TGmclopGl0J12h/SbXZUPG+IFYtbcm5tpsOs+kBVv0m9Jv2g1ayI3y48yBElpnnAKGDGJp9B5uOwgEbiunxWtEUlvova17do0HgQoOXslNfFiOGEWkVv74Dx4p3JrgYEueqHw/dJAr+6G8E+N/YcvZOaloBET4rpYDSSUaJMCoglCGSjTCtls0YfMGHEc1rxZrZIo11KX69CzMpkx8Kdh1cWuEQ2Xt0kAXCowOHau0ymQoZBttDqihrpCiZXzNhPFppsub0m2vRBF4vxpWmtct/hpsVc5SNLRGj1mPb20PxXO4LvQds+C6TLMeG9Noaa0LQQRgKkU0Fc4iQ7Dns6kR7eDjTuThVYZtxLT4h1Ub8fgtw/0ANo7r/JYLM51Xxf/cHgt1E0bj40+CfwoTQjDUoBLsqTRJiHcqmMxaB8OoVVPQaLPlDlU8q+zGZtJB3EU8StNDgg7O8LORYdX7hVXsrM2gCs/S5e8VziV+hV9YcCidJNF5Jds9EeNfBPMeo87MBrSTgAtrZEYz+U4tYh2UA2blQz76gD22f9RvkrprLZJOk1UF9bT2WQadOpF9WBxArqJcKjTcuLj55bW19sSYDuiN3hcr6XhWwCDQnGuB27Fn5eJbbaoBUuuGAq4m7ZerjJMa6mpaelc5WJ5eyxbKP1V3EeaMyjtQG8hSoT0Iz7l1MlDlajA0YlzqcBXxomICTleJafdgzx0+XYpcvCqAVzzl25Vr7RIhC5PAI4cNOWVvGZICNLDURVBTmFSyKVAaG11c250MdzAmzBDIbQNEU03Ef6qawVafpv/ir8Smsoihh/Sd3NF/epn/qCkNKUVBhZTBiWBSlaB1d19dAqaDXQ3i4GeWrpl1lgqIijompmYENjnuwY1zzuYLR8FROe5z59R4U3Fhwj0GEN7WtAf9q0gsVGe57nOde5zi529xqe8oKO549htVZlWeqbANwxOsp6fnLLaD0j3KmqszKxC55nDBszcUdcNf7zaHvBXRGLF58S9mYhO6zHN901H8RSpxTZoRbMSMNTwe5dAxA7RwoVzXJUSxNH223b23+FV0KSiVYDt/D4p/BpbWpYRMCUAkoqir8pEXaVYWlVzbqvWfO5BEQy3TO5LhQi03XjUjg3lx2p5cEtnlrTzYtygToL7tHipVSmXq+XqXlMKREiFsNhcbgBU/nWq/J0I1dEdi9zSNgt4eA7E/nJXmmn1REbaA1XpxgFp1MKtI3WmkdmCXtP9q+VfJs5qKYbvRcasO3Cnh2jarWFCLXVHaoOXWjmXVxERljXUm/7IPAK4gA3VxoK79Ke/wCRJ0vEqE3ORjSgx8NqAQctL6tsTiuEpcd34qVJil3Z+e5LLUzLuoSOH54LP07nI75izDUKI4ZRruQSElwS0zMxLLSdl29MI8u35say554vdS/cAqnOHpPhsxuqe13/AItV+2VpQY2QBwFFmct1dGiFtaEGGwipvaLN22oqps1LN5DjujPiEvcRbqxtaACpoKDRSgW5aKADUAOFyzWbuTDCo0t9G4mhGGg1FxwuWiMRa8IjlSys5n7O83JPbpiubD7K2ndzSO1X/OLn/KRP2osKF1Gl53vNB9lo95aXxCjE2EaWgszelHx7RJKTVNNelsKYSGLPZ7StuA14F8KI0/uu6B7y1aCqi5QludhRGdZjgN9KjvAU0OWTIIIePSYQ4fFbzN+abEZcbnCo2V8isGY1IgrgRQq5zcnTBi2D6JNWfEfHsR8qjeg6ew7wlIoUUPbUb0oJGS83Kpcbyd6tZj0SqzmiQaBYer7K4mpb0d5KeN2PAY/ghCguAApTdie1LEudRXHlaG69n51pDmp8S7tR4IGWOo8EYSpyo2sGID1SRvb0vgq/JsYmHX2G/ZIHwVnleG5sKJcQCx2I00OCr8kSjjAtWXWeaf0qXesbin78VBla+LCboMWp7KAfxFaCBDuqbtqoMqwyI0IkftDQGt97aLSMlnmlQ73TQbgq+ImiB1cdP4IxROCVdqPBKEm7UUYDBYoMVpEVprcW0pfiLvAjgrb9CdqPEJuPk95AoBdtaleI0cs65PJiHCc0gHTtqpC7uF2IJKba208am9I9nojtPglRHUCdl4NG0IvcauO0i4cPFWRExGayFznrNcSBpJpRo7SQs46WBYGmt1LwaGoxPGvFWOVpi04MHotNp212jheVDV8J8s+VJhQw0ADAJbwiS6VatUmwuSZxT3OzUV+gvIb9FvRb3ALpuW57mZeLE0tYbP0ndFv2iFyEqeX0qCRI0Fmb0OHKTCURiksKZHiUcLWmq1T9KBIOTZfl+bm4rdDYjqbiajuKelTbaB6wvB03KTnvCszbz1mw3fZA8QVVy8Ugg6U5Ng1u8g5TqBXEXEaj5FaGmkYFYSRjV6TbnesNa1OSsqAih7dm9SpZ0TP6LqUnm9IvGxIIKm8ZfcS4jiXNdCUJc7O9O0KMDsUfi4/Su1IbL7QidB2p2zvQMMpfi4jtVJluH/u8ZxNaQzTtIHxTGRGOMmxoNLUJwrfcXWhXvqpOXWfMxRrZ/M1DIUI/o7BQ3NpXcSj8U9j7IWc0KjpV1cYzq7L4Z81p4cMa1mc4wS2DrbFJ4Nr8Fo4LTTDWienBakCEEYhbUkNKK/UVX4+P0nS+bGtIdD3JQB3on1R+Pj9DUeKwY6vhem3lSXQymbIaQSOzt/04q5MGigwwOkewfFMT0/YZfjoGs7/zpT0xMChJNAMSdCz8zMl7qncBqG3afwTk0rcN+Nak6zpQqiRrdmBKNj0khJrRAZXlFnbMGHCGL32j9Fg83D3Vz9aDPid5ybcBhDDYY3jpO7yR2KmkJzmYsOJ1HtJ2it/dVZcr5UYqguuCUgm/m4ZrfUw4d4OBwQWfZWNQxPAphrk429aJSYLU84pEO4JLnpBi+USXvhP1hzD2G0PFyykB9wW+z4l7cq49Qtd2VLT3OXPJc3biq4lVxJzBaQQVo5OaY+lDZfpH5xWTgFS2PTvHRLjaQJuI3zB+BU6Hlh+nvCxkDKcRvrXajepcPLr+q3vUZVbGtGWT1RwKBywdnBZYZePVHej+Xz1BxKMo1pXZXds4Jt2WnjTXsCz3y8eqOJQGXj1PtFGUbFllCde+G+1hZ1AYEH4JclOxGNMMEgNe9ouGiI4HvVa7LIc0tcy4gg9LQRQ6E5k2ecWDol0Sth4rS25rBSI36bRVw0FrjpoJuzyc8pWU3FwYCa/2hv8AoWbu1wVrBynEwJOnRtqs/lWdDYsMDp0bDiPcCQ0g/OMhMriKhj3Opf0BgE4zL3sD3vwTyhom5Sfr7glCffrKovl32Bx/BA5fPUHEp+S2L4zzjpPYD4oCcfpr3qj/AFgPUHEoHLztDW9/mnlGxdc67b20HxTUd4aKvIaO87tJ7FTvy3EOFG7h51UKJFLjVxJOsmpRON+RqXPT1s0Ao0YDSTrdt8FFqkVQqtJMTbpdpC2kVQTIoxE1MTIY1z3YNaXHc0VPglALP58ZQ5qUNMYjms3j0n9wp+8gOeRoxe9zj6TnFx3kklNkVCKM2lCCaHpNPh2jDsS3OqLQ04jU4Y+fbsWKmyyHnRCbLw2xHEOaLJu6pIHcAgsK6Fego6w3ocFPwgo0MqQwrSEkl1yTVIDkolMImV4NuDEZ1obx3GnfRcpla1K6FnvlfmZd1PSeLDdx9I8PFcugZywodQ5ry6t9kAjvKIS9hKWwrOjO+Bqie637yeZnlL/8T3R5q9gxoGlLqs+M85bXE9z8Uv8AXGW1v9w+aXgYvqowqIZ4S3Wd7jktud8r13e47ySGL0BKDVSDPGU659x/kljPGU/xD7kTyT8DF4DQVVhOWYTDCDGumMXxHF4ZLkg0ht5sgviUPSvoL7jcDUZt5el5iahQ2OtEva5wsvHQY4OdUkUwCgHPCWqbcXplznP6EQ9Nzi594F/SJU3LcVPHloLQi1o2wWD0MXGGPXL6APOugAAoAAAmWsUDIucsvFmoDGPq50QMpZeKtidB4qRTA9yZmM6paE9zHxCHsJa4WHmhGIqAifRVcBxSw7as+c9ZP/EP1cT7qMZ6ydfTP1b/ACVFjQFyNj6rPfrvJ6Yj/q3+SH69yfWf9W5EGNGCjqs0c/ZTXE+rPmknlAlP+L9WPvI0Y09UKrLnlCldUb3G/fSDyhy3Vje6z76ewY1dUdVlm5/y+hsTtsD4pmJyjQR+yiHtYPijYMa4rBcoM7ajMhjCGyp+k+/+EN4qYOUiGcIL/fZ5LJZTnTGjPiG604mmoaB2CgU2+BhiXv8AmzpNWbHaRuN3aAiguAdZNzXXEn1ToPZp2Epp4T8f5xlv1hdEG3Q7t07d6gxPYQSCKEGhGqiJOw8ptoLcMOIFLRJqaXDuoggO8QU+Co0N6eaUwfYUsOTTSkTEwGNc5xo1rS4nY0EnwT0Od8pmVAY4YDdChiuq0/pU4EBc0c2pJ1q7ziyk6NFc52MRxeQMBU3Dd5KpDVINiGjEFOtYnmhARhLozLlSg387dqcsoCBzBRcyVYWAiMBBoAhbEoQSpvNIEIDRcmMKk5Eef2ctMv4QX077KybmEkmmJJ4mq2uZAswMoxOrJuZ2xYrGDutLKlqXyr4OZAimHNQXj1XtKsc/pGzlOaAF3POI3G9VsAUcNhHcVrOUeF/v9oU+dgy7wa0HThNJvO2t6N8jPDCmAdSIQCrEuNKeWzT2IUTJX8wUBLlT7KMBAQf0YozKqwcMKar6ilDpAvvG1J7EEhCWQdK/6Kc1FZTLUQSoROlxqU4MSHhAQBCpglp56bKAQ4IpeNYdWlRg4dZpxH50gJZTbmIM+7JbyasBc03tdrG3UdB2hGozZhwuBKNAd6h4KQzBBBMjpwVDnu4iRiU1sHZbCCCA4zOemfzoSGYoIKQlAIgEEEQDdgnEEEAehKIuQQSoJRREEEQ41mbX/pmUvoyv/XCytEEFMaX2BgWu5Q/TlP8A4Mt/CUEExGV1oyiQTIKI2hGgmkTklyJBBFtRgIIJkIYpuKggmEdybcgglQQlPwCCCDMOQQQSJ//Z"/>
          <p:cNvSpPr>
            <a:spLocks noChangeAspect="1" noChangeArrowheads="1"/>
          </p:cNvSpPr>
          <p:nvPr/>
        </p:nvSpPr>
        <p:spPr bwMode="auto">
          <a:xfrm>
            <a:off x="76200" y="-8842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GB" altLang="it-IT"/>
          </a:p>
        </p:txBody>
      </p:sp>
      <p:pic>
        <p:nvPicPr>
          <p:cNvPr id="198661" name="Picture 2" descr="C:\exppg\My Pictutres\MERGE MAXX\Locations\KNA Photo Shoot\IMG_3623.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871538"/>
            <a:ext cx="9144000"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data 2"/>
          <p:cNvSpPr>
            <a:spLocks noGrp="1"/>
          </p:cNvSpPr>
          <p:nvPr>
            <p:ph type="dt" sz="quarter" idx="10"/>
          </p:nvPr>
        </p:nvSpPr>
        <p:spPr/>
        <p:txBody>
          <a:bodyPr/>
          <a:lstStyle/>
          <a:p>
            <a:pPr>
              <a:defRPr/>
            </a:pPr>
            <a:fld id="{CEDEF2BF-8F25-4E1C-A487-195B46F9FFC5}"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
        <p:nvSpPr>
          <p:cNvPr id="2" name="Titolo 1"/>
          <p:cNvSpPr>
            <a:spLocks noGrp="1"/>
          </p:cNvSpPr>
          <p:nvPr>
            <p:ph type="title"/>
          </p:nvPr>
        </p:nvSpPr>
        <p:spPr>
          <a:xfrm>
            <a:off x="827584" y="118269"/>
            <a:ext cx="7059613" cy="574675"/>
          </a:xfrm>
        </p:spPr>
        <p:txBody>
          <a:bodyPr/>
          <a:lstStyle/>
          <a:p>
            <a:r>
              <a:rPr lang="it-IT" dirty="0" smtClean="0"/>
              <a:t>PICK UP</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descr="C:\exppg\My Pictutres\MERGE MAXX\Locations\ITALY\B0003\2009\field - first visit\DSCN014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8994" y="963613"/>
            <a:ext cx="3468361" cy="2601111"/>
          </a:xfrm>
          <a:prstGeom prst="roundRect">
            <a:avLst>
              <a:gd name="adj" fmla="val 6295"/>
            </a:avLst>
          </a:prstGeom>
          <a:noFill/>
        </p:spPr>
      </p:pic>
      <p:pic>
        <p:nvPicPr>
          <p:cNvPr id="10250" name="Picture 10" descr="C:\exppg\My Pictutres\MERGE MAXX\Locations\Luxembourg\D0026\2011\29 April\DSC0457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32040" y="942234"/>
            <a:ext cx="3829903" cy="2553268"/>
          </a:xfrm>
          <a:prstGeom prst="roundRect">
            <a:avLst>
              <a:gd name="adj" fmla="val 8194"/>
            </a:avLst>
          </a:prstGeom>
          <a:noFill/>
        </p:spPr>
      </p:pic>
      <p:pic>
        <p:nvPicPr>
          <p:cNvPr id="200708" name="Image 4" descr="3.gif"/>
          <p:cNvPicPr>
            <a:picLocks noChangeAspect="1"/>
          </p:cNvPicPr>
          <p:nvPr/>
        </p:nvPicPr>
        <p:blipFill>
          <a:blip r:embed="rId5" cstate="email">
            <a:lum bright="30000"/>
            <a:extLst>
              <a:ext uri="{28A0092B-C50C-407E-A947-70E740481C1C}">
                <a14:useLocalDpi xmlns:a14="http://schemas.microsoft.com/office/drawing/2010/main"/>
              </a:ext>
            </a:extLst>
          </a:blip>
          <a:srcRect/>
          <a:stretch>
            <a:fillRect/>
          </a:stretch>
        </p:blipFill>
        <p:spPr bwMode="auto">
          <a:xfrm>
            <a:off x="112713" y="53975"/>
            <a:ext cx="10302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AutoShape 4" descr="data:image/jpg;base64,/9j/4AAQSkZJRgABAQAAAQABAAD/2wCEAAkGBhISEBQUExQUFRUVFBQVFBQVFRQVFBQVFBQXFRYXFBQXHCYeFxkjGRcUHy8gIycpLCwsFR4xNTAqNSYrLCkBCQoKDgwOGg8PGCkcHBwpKSwsKSksKSwsKSwpLCksKSwpKSksKSwpKSwsKSkpLCwpKSkpKSkpKSwpLCkpLCksLP/AABEIAMIBAwMBIgACEQEDEQH/xAAcAAAABwEBAAAAAAAAAAAAAAAAAQIDBAUGBwj/xABQEAABAgMDBwgFCAcFBwUAAAABAAIDBBESITEFBkFRYXGRBxMiUoGhsdEyQmKSwRUjcpOi0uHwFBZDgrLC0zNEU1TxFyRjo7PD4jVzdIOU/8QAGAEAAwEBAAAAAAAAAAAAAAAAAAECAwT/xAAlEQEBAQACAQQCAgMBAAAAAAAAARECEiEDMUFREyJh8EJx8TL/2gAMAwEAAhEDEQA/AFQ2qVDYigw1IbDXSkGNToCVDhp9sJGlpgNSgE8IKWIKAZa1LDU+2EjMNIzQahRO82j5tLAbognLCPmlWA1RCid5pDmkYDdEKJzmkObSBsBBOc0hzaAbRUTvNoWE8BsIEJywisIwG6IUTllEWowEIUSrKFlIEUSSE7ZRFiAYISHBSCxIdDQSM5qZc1S3Q0y9io0UhBOFqCAqsm5YtBpdCIDnABoLzEAOD3CzZpuN21XOVpyDLQ7cQkVua0G9xrS4aQMexZB2e02B83BhD2jSneBwUexHmzbj46K1PAaFlorYwM68n0/tHdrItcNNBRS4ec0ifXPuRvJYdmTYYdS4nTSoVnLZNh6jxKYxqmZyyPXdd7Efu6N6dbnDJH1ne5G8lQQ8kQ9R4p+FkeHqPFHkLz5fkus73I3kgc4pEeu73I33VTPyTD28VHiZKh7eKPIXj86ZAYxHfVx/uJh2euThjGcP/qmf6ay85IsGviquNKQtI7yptp5G6OfuTB+3P1cx/TRf7QMl/wCY/wCXMf01zOZgwOr9p3mq2MIIwaOLvNT2p9Y68eUDJX+ZH1cx/TRfr/kk/wB7A/djj/tLisWx1Rxd5pkw26u93mjaOsdw/XvJX+cHCN/SS2Z7ZLOE63ttjxhrhbYTNXefNOFrNA7z5o2jHdm54ZMP99g9rwPFqdGdGTT/AH2X+uhDxXAXMG3iU0YO9PtR1eiG5fkDhOy318D7ydh5RlHejNS53RoJ/nXnHmdqXCZZNfgEdqXV6TbzJwjQzudDPg9OtkwcHg7gD4OXApafYfSIG9gITwfCr6TPqx3p9h1d5GTnflh80Zyc7Z7p8lx6QyeHDouZ2CngrRuSYlLn03PePBPR1dMMidTeBH8qS6T2M4n7q5yyVmRhGiDdHjD+ZSWfpgwjxv8A9EX7ye0Y3n6F7LfePkiMl7I94eaxDY09/jxvrSfElL/T58ftovGGfEFHksbF0j7J95vmkOkfZdxb5rKfK0+P2j/q4B/kR/L0/wBY9sGF8GJ7SaR8l7Lu5RI8m6hIa7gqhmcU7pLe2EPhRSYWX459IQ/ccP5k9BBKCbc8kknEkk0uFTqAwQT02YLHPNmFRo9eLQdHW1nWdtwG03JcWZaxtiHuLsTtvN5OslImJ6vRZc3C7wGxRwxZ6Zut6uMnxLgqaFCdVzn3NBowDF3tE6lZZPcnCaCDEuUqC65V0B1ysJOXt3n0R9r8EuXLDk0zNTb6Hm2F532W9rqHuBWcisypFcQBChN2NJ73m/fRdBh2Wi64KPOzTWAWnNh1NGlx6TiRg0YlY28vtrJGLGaUy8dOM9xPVaAO4KPL5iOiV6cW4lpqDiDQrSz80+yS22+gwpZruBVX8oxrPRguFNHON2moAG67asP2v208fSvPJi4gmsTgk/7Ljd0ncFImZics2mtdqIcRjopRtT3YhUEfPSahGy9ra7z8E+vMbPpcHkrPWf7qQeS72n+7+KiQs7ozofOGA0tBoS2IWuqRUUuNdOgqDNZ8R2+iaDU8gnH2aeCecy2Lc8mR0OdwCQ/kydoc7tb+Kq4XKPOsqKt2hwPfeg7lNnDi6H7vDTVPrz+y2fSbE5Mo+h32D5qK/k4mgcW6fVcMLsEG8pM2DfYv+n95SG8qcwPUbfj0nCqec/7g3j9ILuT+a9nv8KIDMKZ02e9WreVmOfU4P82lEOVWN1BxF/2Ufv8A3BvH6UsTMuYGhp4j4Js5qTQ9QHc5X7OVGJpht4MP8oT0HlMZ60M6bhDhHHbce/Qp31P7/wBP9GdgSs5Lmoad1ajwVnDzyjQ/7SASNYdZPeKKbNcpMM1pAB3saPA3KJE5QYTrnSraaaPePiqnLn9FZxTZTP8AgPIDmxWaLwHDiwnwWnlJoRG2mEOGsXjddpWWyBM5OjOqfmIlbg8tLTX2qDSr3KOQnwjzkIhpxuva8anX3jv1J/nvG+Z4L8cvtVuCgq7JmVhFaTSjmmy9tb2u1bRpB0qwaV1S7NjGzBgI6IIJkKiIhKKSUwSgggmGDhBaTNzIRikPeOhW4df8PFQc1simNR7h82D75GrZrXQpaCGgU0XBc+rc7y5K2JmMzAWg4X1ueA47rybhgo8g69W+esOzNtPXhDixxHgQqWXPTVcb4KtBKNLiANKv2UY0DQFUZHYAC49idmXuidFpoXXA6hpO+im+ac9kyHNuiusQryMXeqwab9JUtuSocHpPcS91Tbde4nTQasNKmZNkGQIY2C/CpNNG1VU5GL3lxxOjQAMANijlcXPJ0TbRd0njSC1gDt+nsqpEHKUJuEKmq8V4lVNU0+Ks+9iurQ/LjKU5uo1Et77lAjCVe5zjKwy54LXuqKua5tkg9G4EaqadarmxkpsRHen1WcWNLuZYMrBs0As0bSgwFAwXJ5+VQafNQ7vRNBVouuaQARgFVCIgYiO1GQluTJcTRm+ZHPlxfbL3uFpwIJDHGyDQ6rtFFOdNAw3Q3sttc1zSHPe654IcGl9otqDoIUExUgxUu4w8zJsk17XiUh1awsDfm3w6ONT82+GRWoF+OO1OQpeVa5zhLQm2qXNl5OgpqrBrXtUXnkYio70YR8lSvrtdEb1YkCQLfswWuHYQmYebmTRZrLt6Okwal11OlZjtBO0hSS5NPKO9g6osXNPJbiCYZuxDGxYAdebnBkR4pSnohpuxUZmZeTrZq1tgmo+cnhEaKYE2S037MNamOckOcl+XkOqFO8nWTnU5qNEZeK2ooN2ki3LipF91RXWFnJ/k3igOdBiMeGhxAc+GHEDU5riC72TZJ0VWzYnmKp6tK8I4zFguY4tcC1wNC1wIIOog4K9zdzxjSpDSTEgn0oTjo1wyfRPct5lzNyHNsAfUPaKMeLy0dUjAt2bbtvOY2b0VkWLBcPnIQtXYOaAHVadILbwtNnKJyx0lkuyrZiE61CitFSOqTcSOs01B7VZwysTycZXrblHnovDnwtjwKvaNjmi1vYda1spFNCD6TSWnbTDiKJ+l+v6lz8+U2qCSDcjC6GQ0RRoimDZQRlEgImaOUC+HVwDaei0XBrdAA1LVwHVC5bknO8Na5roWAuLL21BGs6BXfct3kTOaDFicyCRFDbVktIqKXluxcs/lrf4VvKDLVEB+pzmH95tR3tWSgHpdq6DnnL2pRx6jmP4OAPcVg4UL51u/wV8ahpecswwNnervIknQ1N9BTtONFnpZ9qKwaB0j2fjRa6TFmHU6qpRRE3EtOONAbhUkXXVpgCfJRI8CuCfASi1RfJxURgQocRXcxDBF6qo8MA3LHlMaSoRi0Rw5kV26tKOBLc5FsmoFKmmNNQOhaCBCawUaABs+J0pcZeR8rintnU7gfJIdMgYmm+5XpCZjMBFCAd96u8EzkonTY1hNGZGtLyhk6jhZuDr6XGl9LrsFXOBA24aBeXNaKVI0uHjoXJed7ZjXFg2ONafZHGtVkOWcQNuoDStBJZIhtHSFt2mtKA7APir9O3nU8siL+kjWE1EmBrV+2WZ1W8AmouT4RxY3hQ8Qt76dT2ih51KaE5O5OEO9tS2uBxFdukJMJhOhZZfaq0tqeYEqFJuKmwZMDG9aSUrSJeETuSI2TGmclopGl0J12h/SbXZUPG+IFYtbcm5tpsOs+kBVv0m9Jv2g1ayI3y48yBElpnnAKGDGJp9B5uOwgEbiunxWtEUlvova17do0HgQoOXslNfFiOGEWkVv74Dx4p3JrgYEueqHw/dJAr+6G8E+N/YcvZOaloBET4rpYDSSUaJMCoglCGSjTCtls0YfMGHEc1rxZrZIo11KX69CzMpkx8Kdh1cWuEQ2Xt0kAXCowOHau0ymQoZBttDqihrpCiZXzNhPFppsub0m2vRBF4vxpWmtct/hpsVc5SNLRGj1mPb20PxXO4LvQds+C6TLMeG9Noaa0LQQRgKkU0Fc4iQ7Dns6kR7eDjTuThVYZtxLT4h1Ub8fgtw/0ANo7r/JYLM51Xxf/cHgt1E0bj40+CfwoTQjDUoBLsqTRJiHcqmMxaB8OoVVPQaLPlDlU8q+zGZtJB3EU8StNDgg7O8LORYdX7hVXsrM2gCs/S5e8VziV+hV9YcCidJNF5Jds9EeNfBPMeo87MBrSTgAtrZEYz+U4tYh2UA2blQz76gD22f9RvkrprLZJOk1UF9bT2WQadOpF9WBxArqJcKjTcuLj55bW19sSYDuiN3hcr6XhWwCDQnGuB27Fn5eJbbaoBUuuGAq4m7ZerjJMa6mpaelc5WJ5eyxbKP1V3EeaMyjtQG8hSoT0Iz7l1MlDlajA0YlzqcBXxomICTleJafdgzx0+XYpcvCqAVzzl25Vr7RIhC5PAI4cNOWVvGZICNLDURVBTmFSyKVAaG11c250MdzAmzBDIbQNEU03Ef6qawVafpv/ir8Smsoihh/Sd3NF/epn/qCkNKUVBhZTBiWBSlaB1d19dAqaDXQ3i4GeWrpl1lgqIijompmYENjnuwY1zzuYLR8FROe5z59R4U3Fhwj0GEN7WtAf9q0gsVGe57nOde5zi529xqe8oKO549htVZlWeqbANwxOsp6fnLLaD0j3KmqszKxC55nDBszcUdcNf7zaHvBXRGLF58S9mYhO6zHN901H8RSpxTZoRbMSMNTwe5dAxA7RwoVzXJUSxNH223b23+FV0KSiVYDt/D4p/BpbWpYRMCUAkoqir8pEXaVYWlVzbqvWfO5BEQy3TO5LhQi03XjUjg3lx2p5cEtnlrTzYtygToL7tHipVSmXq+XqXlMKREiFsNhcbgBU/nWq/J0I1dEdi9zSNgt4eA7E/nJXmmn1REbaA1XpxgFp1MKtI3WmkdmCXtP9q+VfJs5qKYbvRcasO3Cnh2jarWFCLXVHaoOXWjmXVxERljXUm/7IPAK4gA3VxoK79Ke/wCRJ0vEqE3ORjSgx8NqAQctL6tsTiuEpcd34qVJil3Z+e5LLUzLuoSOH54LP07nI75izDUKI4ZRruQSElwS0zMxLLSdl29MI8u35say554vdS/cAqnOHpPhsxuqe13/AItV+2VpQY2QBwFFmct1dGiFtaEGGwipvaLN22oqps1LN5DjujPiEvcRbqxtaACpoKDRSgW5aKADUAOFyzWbuTDCo0t9G4mhGGg1FxwuWiMRa8IjlSys5n7O83JPbpiubD7K2ndzSO1X/OLn/KRP2osKF1Gl53vNB9lo95aXxCjE2EaWgszelHx7RJKTVNNelsKYSGLPZ7StuA14F8KI0/uu6B7y1aCqi5QludhRGdZjgN9KjvAU0OWTIIIePSYQ4fFbzN+abEZcbnCo2V8isGY1IgrgRQq5zcnTBi2D6JNWfEfHsR8qjeg6ew7wlIoUUPbUb0oJGS83Kpcbyd6tZj0SqzmiQaBYer7K4mpb0d5KeN2PAY/ghCguAApTdie1LEudRXHlaG69n51pDmp8S7tR4IGWOo8EYSpyo2sGID1SRvb0vgq/JsYmHX2G/ZIHwVnleG5sKJcQCx2I00OCr8kSjjAtWXWeaf0qXesbin78VBla+LCboMWp7KAfxFaCBDuqbtqoMqwyI0IkftDQGt97aLSMlnmlQ73TQbgq+ImiB1cdP4IxROCVdqPBKEm7UUYDBYoMVpEVprcW0pfiLvAjgrb9CdqPEJuPk95AoBdtaleI0cs65PJiHCc0gHTtqpC7uF2IJKba208am9I9nojtPglRHUCdl4NG0IvcauO0i4cPFWRExGayFznrNcSBpJpRo7SQs46WBYGmt1LwaGoxPGvFWOVpi04MHotNp212jheVDV8J8s+VJhQw0ADAJbwiS6VatUmwuSZxT3OzUV+gvIb9FvRb3ALpuW57mZeLE0tYbP0ndFv2iFyEqeX0qCRI0Fmb0OHKTCURiksKZHiUcLWmq1T9KBIOTZfl+bm4rdDYjqbiajuKelTbaB6wvB03KTnvCszbz1mw3fZA8QVVy8Ugg6U5Ng1u8g5TqBXEXEaj5FaGmkYFYSRjV6TbnesNa1OSsqAih7dm9SpZ0TP6LqUnm9IvGxIIKm8ZfcS4jiXNdCUJc7O9O0KMDsUfi4/Su1IbL7QidB2p2zvQMMpfi4jtVJluH/u8ZxNaQzTtIHxTGRGOMmxoNLUJwrfcXWhXvqpOXWfMxRrZ/M1DIUI/o7BQ3NpXcSj8U9j7IWc0KjpV1cYzq7L4Z81p4cMa1mc4wS2DrbFJ4Nr8Fo4LTTDWienBakCEEYhbUkNKK/UVX4+P0nS+bGtIdD3JQB3on1R+Pj9DUeKwY6vhem3lSXQymbIaQSOzt/04q5MGigwwOkewfFMT0/YZfjoGs7/zpT0xMChJNAMSdCz8zMl7qncBqG3afwTk0rcN+Nak6zpQqiRrdmBKNj0khJrRAZXlFnbMGHCGL32j9Fg83D3Vz9aDPid5ybcBhDDYY3jpO7yR2KmkJzmYsOJ1HtJ2it/dVZcr5UYqguuCUgm/m4ZrfUw4d4OBwQWfZWNQxPAphrk429aJSYLU84pEO4JLnpBi+USXvhP1hzD2G0PFyykB9wW+z4l7cq49Qtd2VLT3OXPJc3biq4lVxJzBaQQVo5OaY+lDZfpH5xWTgFS2PTvHRLjaQJuI3zB+BU6Hlh+nvCxkDKcRvrXajepcPLr+q3vUZVbGtGWT1RwKBywdnBZYZePVHej+Xz1BxKMo1pXZXds4Jt2WnjTXsCz3y8eqOJQGXj1PtFGUbFllCde+G+1hZ1AYEH4JclOxGNMMEgNe9ouGiI4HvVa7LIc0tcy4gg9LQRQ6E5k2ecWDol0Sth4rS25rBSI36bRVw0FrjpoJuzyc8pWU3FwYCa/2hv8AoWbu1wVrBynEwJOnRtqs/lWdDYsMDp0bDiPcCQ0g/OMhMriKhj3Opf0BgE4zL3sD3vwTyhom5Sfr7glCffrKovl32Bx/BA5fPUHEp+S2L4zzjpPYD4oCcfpr3qj/AFgPUHEoHLztDW9/mnlGxdc67b20HxTUd4aKvIaO87tJ7FTvy3EOFG7h51UKJFLjVxJOsmpRON+RqXPT1s0Ao0YDSTrdt8FFqkVQqtJMTbpdpC2kVQTIoxE1MTIY1z3YNaXHc0VPglALP58ZQ5qUNMYjms3j0n9wp+8gOeRoxe9zj6TnFx3kklNkVCKM2lCCaHpNPh2jDsS3OqLQ04jU4Y+fbsWKmyyHnRCbLw2xHEOaLJu6pIHcAgsK6Fego6w3ocFPwgo0MqQwrSEkl1yTVIDkolMImV4NuDEZ1obx3GnfRcpla1K6FnvlfmZd1PSeLDdx9I8PFcugZywodQ5ry6t9kAjvKIS9hKWwrOjO+Bqie637yeZnlL/8T3R5q9gxoGlLqs+M85bXE9z8Uv8AXGW1v9w+aXgYvqowqIZ4S3Wd7jktud8r13e47ySGL0BKDVSDPGU659x/kljPGU/xD7kTyT8DF4DQVVhOWYTDCDGumMXxHF4ZLkg0ht5sgviUPSvoL7jcDUZt5el5iahQ2OtEva5wsvHQY4OdUkUwCgHPCWqbcXplznP6EQ9Nzi594F/SJU3LcVPHloLQi1o2wWD0MXGGPXL6APOugAAoAAAmWsUDIucsvFmoDGPq50QMpZeKtidB4qRTA9yZmM6paE9zHxCHsJa4WHmhGIqAifRVcBxSw7as+c9ZP/EP1cT7qMZ6ydfTP1b/ACVFjQFyNj6rPfrvJ6Yj/q3+SH69yfWf9W5EGNGCjqs0c/ZTXE+rPmknlAlP+L9WPvI0Y09UKrLnlCldUb3G/fSDyhy3Vje6z76ewY1dUdVlm5/y+hsTtsD4pmJyjQR+yiHtYPijYMa4rBcoM7ajMhjCGyp+k+/+EN4qYOUiGcIL/fZ5LJZTnTGjPiG604mmoaB2CgU2+BhiXv8AmzpNWbHaRuN3aAiguAdZNzXXEn1ToPZp2Epp4T8f5xlv1hdEG3Q7t07d6gxPYQSCKEGhGqiJOw8ptoLcMOIFLRJqaXDuoggO8QU+Co0N6eaUwfYUsOTTSkTEwGNc5xo1rS4nY0EnwT0Od8pmVAY4YDdChiuq0/pU4EBc0c2pJ1q7ziyk6NFc52MRxeQMBU3Dd5KpDVINiGjEFOtYnmhARhLozLlSg387dqcsoCBzBRcyVYWAiMBBoAhbEoQSpvNIEIDRcmMKk5Eef2ctMv4QX077KybmEkmmJJ4mq2uZAswMoxOrJuZ2xYrGDutLKlqXyr4OZAimHNQXj1XtKsc/pGzlOaAF3POI3G9VsAUcNhHcVrOUeF/v9oU+dgy7wa0HThNJvO2t6N8jPDCmAdSIQCrEuNKeWzT2IUTJX8wUBLlT7KMBAQf0YozKqwcMKar6ilDpAvvG1J7EEhCWQdK/6Kc1FZTLUQSoROlxqU4MSHhAQBCpglp56bKAQ4IpeNYdWlRg4dZpxH50gJZTbmIM+7JbyasBc03tdrG3UdB2hGozZhwuBKNAd6h4KQzBBBMjpwVDnu4iRiU1sHZbCCCA4zOemfzoSGYoIKQlAIgEEEQDdgnEEEAehKIuQQSoJRREEEQ41mbX/pmUvoyv/XCytEEFMaX2BgWu5Q/TlP8A4Mt/CUEExGV1oyiQTIKI2hGgmkTklyJBBFtRgIIJkIYpuKggmEdybcgglQQlPwCCCDMOQQQSJ//Z"/>
          <p:cNvSpPr>
            <a:spLocks noChangeAspect="1" noChangeArrowheads="1"/>
          </p:cNvSpPr>
          <p:nvPr/>
        </p:nvSpPr>
        <p:spPr bwMode="auto">
          <a:xfrm>
            <a:off x="76200" y="-8842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GB" altLang="it-IT"/>
          </a:p>
        </p:txBody>
      </p:sp>
      <p:sp>
        <p:nvSpPr>
          <p:cNvPr id="200710" name="AutoShape 6" descr="data:image/jpg;base64,/9j/4AAQSkZJRgABAQAAAQABAAD/2wCEAAkGBhISEBQUExQUFRUVFBQVFBQVFRQVFBQVFBQXFRYXFBQXHCYeFxkjGRcUHy8gIycpLCwsFR4xNTAqNSYrLCkBCQoKDgwOGg8PGCkcHBwpKSwsKSksKSwsKSwpLCksKSwpKSksKSwpKSwsKSkpLCwpKSkpKSkpKSwpLCkpLCksLP/AABEIAMIBAwMBIgACEQEDEQH/xAAcAAAABwEBAAAAAAAAAAAAAAAAAQIDBAUGBwj/xABQEAABAgMDBwgFCAcFBwUAAAABAAIDBBESITEFBkFRYXGRBxMiUoGhsdEyQmKSwRUjcpOi0uHwFBZDgrLC0zNEU1TxFyRjo7PD4jVzdIOU/8QAGAEAAwEBAAAAAAAAAAAAAAAAAAECAwT/xAAlEQEBAQACAQQCAgMBAAAAAAAAARECEiEDMUFREyJh8EJx8TL/2gAMAwEAAhEDEQA/AFQ2qVDYigw1IbDXSkGNToCVDhp9sJGlpgNSgE8IKWIKAZa1LDU+2EjMNIzQahRO82j5tLAbognLCPmlWA1RCid5pDmkYDdEKJzmkObSBsBBOc0hzaAbRUTvNoWE8BsIEJywisIwG6IUTllEWowEIUSrKFlIEUSSE7ZRFiAYISHBSCxIdDQSM5qZc1S3Q0y9io0UhBOFqCAqsm5YtBpdCIDnABoLzEAOD3CzZpuN21XOVpyDLQ7cQkVua0G9xrS4aQMexZB2e02B83BhD2jSneBwUexHmzbj46K1PAaFlorYwM68n0/tHdrItcNNBRS4ec0ifXPuRvJYdmTYYdS4nTSoVnLZNh6jxKYxqmZyyPXdd7Efu6N6dbnDJH1ne5G8lQQ8kQ9R4p+FkeHqPFHkLz5fkus73I3kgc4pEeu73I33VTPyTD28VHiZKh7eKPIXj86ZAYxHfVx/uJh2euThjGcP/qmf6ay85IsGviquNKQtI7yptp5G6OfuTB+3P1cx/TRf7QMl/wCY/wCXMf01zOZgwOr9p3mq2MIIwaOLvNT2p9Y68eUDJX+ZH1cx/TRfr/kk/wB7A/djj/tLisWx1Rxd5pkw26u93mjaOsdw/XvJX+cHCN/SS2Z7ZLOE63ttjxhrhbYTNXefNOFrNA7z5o2jHdm54ZMP99g9rwPFqdGdGTT/AH2X+uhDxXAXMG3iU0YO9PtR1eiG5fkDhOy318D7ydh5RlHejNS53RoJ/nXnHmdqXCZZNfgEdqXV6TbzJwjQzudDPg9OtkwcHg7gD4OXApafYfSIG9gITwfCr6TPqx3p9h1d5GTnflh80Zyc7Z7p8lx6QyeHDouZ2CngrRuSYlLn03PePBPR1dMMidTeBH8qS6T2M4n7q5yyVmRhGiDdHjD+ZSWfpgwjxv8A9EX7ye0Y3n6F7LfePkiMl7I94eaxDY09/jxvrSfElL/T58ftovGGfEFHksbF0j7J95vmkOkfZdxb5rKfK0+P2j/q4B/kR/L0/wBY9sGF8GJ7SaR8l7Lu5RI8m6hIa7gqhmcU7pLe2EPhRSYWX459IQ/ccP5k9BBKCbc8kknEkk0uFTqAwQT02YLHPNmFRo9eLQdHW1nWdtwG03JcWZaxtiHuLsTtvN5OslImJ6vRZc3C7wGxRwxZ6Zut6uMnxLgqaFCdVzn3NBowDF3tE6lZZPcnCaCDEuUqC65V0B1ysJOXt3n0R9r8EuXLDk0zNTb6Hm2F532W9rqHuBWcisypFcQBChN2NJ73m/fRdBh2Wi64KPOzTWAWnNh1NGlx6TiRg0YlY28vtrJGLGaUy8dOM9xPVaAO4KPL5iOiV6cW4lpqDiDQrSz80+yS22+gwpZruBVX8oxrPRguFNHON2moAG67asP2v208fSvPJi4gmsTgk/7Ljd0ncFImZics2mtdqIcRjopRtT3YhUEfPSahGy9ra7z8E+vMbPpcHkrPWf7qQeS72n+7+KiQs7ozofOGA0tBoS2IWuqRUUuNdOgqDNZ8R2+iaDU8gnH2aeCecy2Lc8mR0OdwCQ/kydoc7tb+Kq4XKPOsqKt2hwPfeg7lNnDi6H7vDTVPrz+y2fSbE5Mo+h32D5qK/k4mgcW6fVcMLsEG8pM2DfYv+n95SG8qcwPUbfj0nCqec/7g3j9ILuT+a9nv8KIDMKZ02e9WreVmOfU4P82lEOVWN1BxF/2Ufv8A3BvH6UsTMuYGhp4j4Js5qTQ9QHc5X7OVGJpht4MP8oT0HlMZ60M6bhDhHHbce/Qp31P7/wBP9GdgSs5Lmoad1ajwVnDzyjQ/7SASNYdZPeKKbNcpMM1pAB3saPA3KJE5QYTrnSraaaPePiqnLn9FZxTZTP8AgPIDmxWaLwHDiwnwWnlJoRG2mEOGsXjddpWWyBM5OjOqfmIlbg8tLTX2qDSr3KOQnwjzkIhpxuva8anX3jv1J/nvG+Z4L8cvtVuCgq7JmVhFaTSjmmy9tb2u1bRpB0qwaV1S7NjGzBgI6IIJkKiIhKKSUwSgggmGDhBaTNzIRikPeOhW4df8PFQc1simNR7h82D75GrZrXQpaCGgU0XBc+rc7y5K2JmMzAWg4X1ueA47rybhgo8g69W+esOzNtPXhDixxHgQqWXPTVcb4KtBKNLiANKv2UY0DQFUZHYAC49idmXuidFpoXXA6hpO+im+ac9kyHNuiusQryMXeqwab9JUtuSocHpPcS91Tbde4nTQasNKmZNkGQIY2C/CpNNG1VU5GL3lxxOjQAMANijlcXPJ0TbRd0njSC1gDt+nsqpEHKUJuEKmq8V4lVNU0+Ks+9iurQ/LjKU5uo1Et77lAjCVe5zjKwy54LXuqKua5tkg9G4EaqadarmxkpsRHen1WcWNLuZYMrBs0As0bSgwFAwXJ5+VQafNQ7vRNBVouuaQARgFVCIgYiO1GQluTJcTRm+ZHPlxfbL3uFpwIJDHGyDQ6rtFFOdNAw3Q3sttc1zSHPe654IcGl9otqDoIUExUgxUu4w8zJsk17XiUh1awsDfm3w6ONT82+GRWoF+OO1OQpeVa5zhLQm2qXNl5OgpqrBrXtUXnkYio70YR8lSvrtdEb1YkCQLfswWuHYQmYebmTRZrLt6Okwal11OlZjtBO0hSS5NPKO9g6osXNPJbiCYZuxDGxYAdebnBkR4pSnohpuxUZmZeTrZq1tgmo+cnhEaKYE2S037MNamOckOcl+XkOqFO8nWTnU5qNEZeK2ooN2ki3LipF91RXWFnJ/k3igOdBiMeGhxAc+GHEDU5riC72TZJ0VWzYnmKp6tK8I4zFguY4tcC1wNC1wIIOog4K9zdzxjSpDSTEgn0oTjo1wyfRPct5lzNyHNsAfUPaKMeLy0dUjAt2bbtvOY2b0VkWLBcPnIQtXYOaAHVadILbwtNnKJyx0lkuyrZiE61CitFSOqTcSOs01B7VZwysTycZXrblHnovDnwtjwKvaNjmi1vYda1spFNCD6TSWnbTDiKJ+l+v6lz8+U2qCSDcjC6GQ0RRoimDZQRlEgImaOUC+HVwDaei0XBrdAA1LVwHVC5bknO8Na5roWAuLL21BGs6BXfct3kTOaDFicyCRFDbVktIqKXluxcs/lrf4VvKDLVEB+pzmH95tR3tWSgHpdq6DnnL2pRx6jmP4OAPcVg4UL51u/wV8ahpecswwNnervIknQ1N9BTtONFnpZ9qKwaB0j2fjRa6TFmHU6qpRRE3EtOONAbhUkXXVpgCfJRI8CuCfASi1RfJxURgQocRXcxDBF6qo8MA3LHlMaSoRi0Rw5kV26tKOBLc5FsmoFKmmNNQOhaCBCawUaABs+J0pcZeR8rintnU7gfJIdMgYmm+5XpCZjMBFCAd96u8EzkonTY1hNGZGtLyhk6jhZuDr6XGl9LrsFXOBA24aBeXNaKVI0uHjoXJed7ZjXFg2ONafZHGtVkOWcQNuoDStBJZIhtHSFt2mtKA7APir9O3nU8siL+kjWE1EmBrV+2WZ1W8AmouT4RxY3hQ8Qt76dT2ih51KaE5O5OEO9tS2uBxFdukJMJhOhZZfaq0tqeYEqFJuKmwZMDG9aSUrSJeETuSI2TGmclopGl0J12h/SbXZUPG+IFYtbcm5tpsOs+kBVv0m9Jv2g1ayI3y48yBElpnnAKGDGJp9B5uOwgEbiunxWtEUlvova17do0HgQoOXslNfFiOGEWkVv74Dx4p3JrgYEueqHw/dJAr+6G8E+N/YcvZOaloBET4rpYDSSUaJMCoglCGSjTCtls0YfMGHEc1rxZrZIo11KX69CzMpkx8Kdh1cWuEQ2Xt0kAXCowOHau0ymQoZBttDqihrpCiZXzNhPFppsub0m2vRBF4vxpWmtct/hpsVc5SNLRGj1mPb20PxXO4LvQds+C6TLMeG9Noaa0LQQRgKkU0Fc4iQ7Dns6kR7eDjTuThVYZtxLT4h1Ub8fgtw/0ANo7r/JYLM51Xxf/cHgt1E0bj40+CfwoTQjDUoBLsqTRJiHcqmMxaB8OoVVPQaLPlDlU8q+zGZtJB3EU8StNDgg7O8LORYdX7hVXsrM2gCs/S5e8VziV+hV9YcCidJNF5Jds9EeNfBPMeo87MBrSTgAtrZEYz+U4tYh2UA2blQz76gD22f9RvkrprLZJOk1UF9bT2WQadOpF9WBxArqJcKjTcuLj55bW19sSYDuiN3hcr6XhWwCDQnGuB27Fn5eJbbaoBUuuGAq4m7ZerjJMa6mpaelc5WJ5eyxbKP1V3EeaMyjtQG8hSoT0Iz7l1MlDlajA0YlzqcBXxomICTleJafdgzx0+XYpcvCqAVzzl25Vr7RIhC5PAI4cNOWVvGZICNLDURVBTmFSyKVAaG11c250MdzAmzBDIbQNEU03Ef6qawVafpv/ir8Smsoihh/Sd3NF/epn/qCkNKUVBhZTBiWBSlaB1d19dAqaDXQ3i4GeWrpl1lgqIijompmYENjnuwY1zzuYLR8FROe5z59R4U3Fhwj0GEN7WtAf9q0gsVGe57nOde5zi529xqe8oKO549htVZlWeqbANwxOsp6fnLLaD0j3KmqszKxC55nDBszcUdcNf7zaHvBXRGLF58S9mYhO6zHN901H8RSpxTZoRbMSMNTwe5dAxA7RwoVzXJUSxNH223b23+FV0KSiVYDt/D4p/BpbWpYRMCUAkoqir8pEXaVYWlVzbqvWfO5BEQy3TO5LhQi03XjUjg3lx2p5cEtnlrTzYtygToL7tHipVSmXq+XqXlMKREiFsNhcbgBU/nWq/J0I1dEdi9zSNgt4eA7E/nJXmmn1REbaA1XpxgFp1MKtI3WmkdmCXtP9q+VfJs5qKYbvRcasO3Cnh2jarWFCLXVHaoOXWjmXVxERljXUm/7IPAK4gA3VxoK79Ke/wCRJ0vEqE3ORjSgx8NqAQctL6tsTiuEpcd34qVJil3Z+e5LLUzLuoSOH54LP07nI75izDUKI4ZRruQSElwS0zMxLLSdl29MI8u35say554vdS/cAqnOHpPhsxuqe13/AItV+2VpQY2QBwFFmct1dGiFtaEGGwipvaLN22oqps1LN5DjujPiEvcRbqxtaACpoKDRSgW5aKADUAOFyzWbuTDCo0t9G4mhGGg1FxwuWiMRa8IjlSys5n7O83JPbpiubD7K2ndzSO1X/OLn/KRP2osKF1Gl53vNB9lo95aXxCjE2EaWgszelHx7RJKTVNNelsKYSGLPZ7StuA14F8KI0/uu6B7y1aCqi5QludhRGdZjgN9KjvAU0OWTIIIePSYQ4fFbzN+abEZcbnCo2V8isGY1IgrgRQq5zcnTBi2D6JNWfEfHsR8qjeg6ew7wlIoUUPbUb0oJGS83Kpcbyd6tZj0SqzmiQaBYer7K4mpb0d5KeN2PAY/ghCguAApTdie1LEudRXHlaG69n51pDmp8S7tR4IGWOo8EYSpyo2sGID1SRvb0vgq/JsYmHX2G/ZIHwVnleG5sKJcQCx2I00OCr8kSjjAtWXWeaf0qXesbin78VBla+LCboMWp7KAfxFaCBDuqbtqoMqwyI0IkftDQGt97aLSMlnmlQ73TQbgq+ImiB1cdP4IxROCVdqPBKEm7UUYDBYoMVpEVprcW0pfiLvAjgrb9CdqPEJuPk95AoBdtaleI0cs65PJiHCc0gHTtqpC7uF2IJKba208am9I9nojtPglRHUCdl4NG0IvcauO0i4cPFWRExGayFznrNcSBpJpRo7SQs46WBYGmt1LwaGoxPGvFWOVpi04MHotNp212jheVDV8J8s+VJhQw0ADAJbwiS6VatUmwuSZxT3OzUV+gvIb9FvRb3ALpuW57mZeLE0tYbP0ndFv2iFyEqeX0qCRI0Fmb0OHKTCURiksKZHiUcLWmq1T9KBIOTZfl+bm4rdDYjqbiajuKelTbaB6wvB03KTnvCszbz1mw3fZA8QVVy8Ugg6U5Ng1u8g5TqBXEXEaj5FaGmkYFYSRjV6TbnesNa1OSsqAih7dm9SpZ0TP6LqUnm9IvGxIIKm8ZfcS4jiXNdCUJc7O9O0KMDsUfi4/Su1IbL7QidB2p2zvQMMpfi4jtVJluH/u8ZxNaQzTtIHxTGRGOMmxoNLUJwrfcXWhXvqpOXWfMxRrZ/M1DIUI/o7BQ3NpXcSj8U9j7IWc0KjpV1cYzq7L4Z81p4cMa1mc4wS2DrbFJ4Nr8Fo4LTTDWienBakCEEYhbUkNKK/UVX4+P0nS+bGtIdD3JQB3on1R+Pj9DUeKwY6vhem3lSXQymbIaQSOzt/04q5MGigwwOkewfFMT0/YZfjoGs7/zpT0xMChJNAMSdCz8zMl7qncBqG3afwTk0rcN+Nak6zpQqiRrdmBKNj0khJrRAZXlFnbMGHCGL32j9Fg83D3Vz9aDPid5ybcBhDDYY3jpO7yR2KmkJzmYsOJ1HtJ2it/dVZcr5UYqguuCUgm/m4ZrfUw4d4OBwQWfZWNQxPAphrk429aJSYLU84pEO4JLnpBi+USXvhP1hzD2G0PFyykB9wW+z4l7cq49Qtd2VLT3OXPJc3biq4lVxJzBaQQVo5OaY+lDZfpH5xWTgFS2PTvHRLjaQJuI3zB+BU6Hlh+nvCxkDKcRvrXajepcPLr+q3vUZVbGtGWT1RwKBywdnBZYZePVHej+Xz1BxKMo1pXZXds4Jt2WnjTXsCz3y8eqOJQGXj1PtFGUbFllCde+G+1hZ1AYEH4JclOxGNMMEgNe9ouGiI4HvVa7LIc0tcy4gg9LQRQ6E5k2ecWDol0Sth4rS25rBSI36bRVw0FrjpoJuzyc8pWU3FwYCa/2hv8AoWbu1wVrBynEwJOnRtqs/lWdDYsMDp0bDiPcCQ0g/OMhMriKhj3Opf0BgE4zL3sD3vwTyhom5Sfr7glCffrKovl32Bx/BA5fPUHEp+S2L4zzjpPYD4oCcfpr3qj/AFgPUHEoHLztDW9/mnlGxdc67b20HxTUd4aKvIaO87tJ7FTvy3EOFG7h51UKJFLjVxJOsmpRON+RqXPT1s0Ao0YDSTrdt8FFqkVQqtJMTbpdpC2kVQTIoxE1MTIY1z3YNaXHc0VPglALP58ZQ5qUNMYjms3j0n9wp+8gOeRoxe9zj6TnFx3kklNkVCKM2lCCaHpNPh2jDsS3OqLQ04jU4Y+fbsWKmyyHnRCbLw2xHEOaLJu6pIHcAgsK6Fego6w3ocFPwgo0MqQwrSEkl1yTVIDkolMImV4NuDEZ1obx3GnfRcpla1K6FnvlfmZd1PSeLDdx9I8PFcugZywodQ5ry6t9kAjvKIS9hKWwrOjO+Bqie637yeZnlL/8T3R5q9gxoGlLqs+M85bXE9z8Uv8AXGW1v9w+aXgYvqowqIZ4S3Wd7jktud8r13e47ySGL0BKDVSDPGU659x/kljPGU/xD7kTyT8DF4DQVVhOWYTDCDGumMXxHF4ZLkg0ht5sgviUPSvoL7jcDUZt5el5iahQ2OtEva5wsvHQY4OdUkUwCgHPCWqbcXplznP6EQ9Nzi594F/SJU3LcVPHloLQi1o2wWD0MXGGPXL6APOugAAoAAAmWsUDIucsvFmoDGPq50QMpZeKtidB4qRTA9yZmM6paE9zHxCHsJa4WHmhGIqAifRVcBxSw7as+c9ZP/EP1cT7qMZ6ydfTP1b/ACVFjQFyNj6rPfrvJ6Yj/q3+SH69yfWf9W5EGNGCjqs0c/ZTXE+rPmknlAlP+L9WPvI0Y09UKrLnlCldUb3G/fSDyhy3Vje6z76ewY1dUdVlm5/y+hsTtsD4pmJyjQR+yiHtYPijYMa4rBcoM7ajMhjCGyp+k+/+EN4qYOUiGcIL/fZ5LJZTnTGjPiG604mmoaB2CgU2+BhiXv8AmzpNWbHaRuN3aAiguAdZNzXXEn1ToPZp2Epp4T8f5xlv1hdEG3Q7t07d6gxPYQSCKEGhGqiJOw8ptoLcMOIFLRJqaXDuoggO8QU+Co0N6eaUwfYUsOTTSkTEwGNc5xo1rS4nY0EnwT0Od8pmVAY4YDdChiuq0/pU4EBc0c2pJ1q7ziyk6NFc52MRxeQMBU3Dd5KpDVINiGjEFOtYnmhARhLozLlSg387dqcsoCBzBRcyVYWAiMBBoAhbEoQSpvNIEIDRcmMKk5Eef2ctMv4QX077KybmEkmmJJ4mq2uZAswMoxOrJuZ2xYrGDutLKlqXyr4OZAimHNQXj1XtKsc/pGzlOaAF3POI3G9VsAUcNhHcVrOUeF/v9oU+dgy7wa0HThNJvO2t6N8jPDCmAdSIQCrEuNKeWzT2IUTJX8wUBLlT7KMBAQf0YozKqwcMKar6ilDpAvvG1J7EEhCWQdK/6Kc1FZTLUQSoROlxqU4MSHhAQBCpglp56bKAQ4IpeNYdWlRg4dZpxH50gJZTbmIM+7JbyasBc03tdrG3UdB2hGozZhwuBKNAd6h4KQzBBBMjpwVDnu4iRiU1sHZbCCCA4zOemfzoSGYoIKQlAIgEEEQDdgnEEEAehKIuQQSoJRREEEQ41mbX/pmUvoyv/XCytEEFMaX2BgWu5Q/TlP8A4Mt/CUEExGV1oyiQTIKI2hGgmkTklyJBBFtRgIIJkIYpuKggmEdybcgglQQlPwCCCDMOQQQSJ//Z"/>
          <p:cNvSpPr>
            <a:spLocks noChangeAspect="1" noChangeArrowheads="1"/>
          </p:cNvSpPr>
          <p:nvPr/>
        </p:nvSpPr>
        <p:spPr bwMode="auto">
          <a:xfrm>
            <a:off x="76200" y="-884238"/>
            <a:ext cx="2466975"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GB" altLang="it-IT"/>
          </a:p>
        </p:txBody>
      </p:sp>
      <p:pic>
        <p:nvPicPr>
          <p:cNvPr id="10248"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92275" y="3710972"/>
            <a:ext cx="5769124" cy="2742216"/>
          </a:xfrm>
          <a:prstGeom prst="roundRect">
            <a:avLst/>
          </a:prstGeom>
          <a:noFill/>
          <a:ln w="9525">
            <a:noFill/>
            <a:miter lim="800000"/>
            <a:headEnd/>
            <a:tailEnd/>
          </a:ln>
        </p:spPr>
      </p:pic>
      <p:sp>
        <p:nvSpPr>
          <p:cNvPr id="3" name="Segnaposto data 2"/>
          <p:cNvSpPr>
            <a:spLocks noGrp="1"/>
          </p:cNvSpPr>
          <p:nvPr>
            <p:ph type="dt" sz="quarter" idx="10"/>
          </p:nvPr>
        </p:nvSpPr>
        <p:spPr/>
        <p:txBody>
          <a:bodyPr/>
          <a:lstStyle/>
          <a:p>
            <a:pPr>
              <a:defRPr/>
            </a:pPr>
            <a:fld id="{F7C5E70A-0E2B-44E6-BE88-88CBDDD6F24B}"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
        <p:nvSpPr>
          <p:cNvPr id="2" name="Titolo 1"/>
          <p:cNvSpPr>
            <a:spLocks noGrp="1"/>
          </p:cNvSpPr>
          <p:nvPr>
            <p:ph type="title"/>
          </p:nvPr>
        </p:nvSpPr>
        <p:spPr>
          <a:xfrm>
            <a:off x="899592" y="178611"/>
            <a:ext cx="7059613" cy="574675"/>
          </a:xfrm>
        </p:spPr>
        <p:txBody>
          <a:bodyPr/>
          <a:lstStyle/>
          <a:p>
            <a:pPr rtl="0" eaLnBrk="1" fontAlgn="base" hangingPunct="1"/>
            <a:r>
              <a:rPr lang="fr-FR" sz="2000" b="1" kern="1200" dirty="0" smtClean="0">
                <a:solidFill>
                  <a:srgbClr val="000000"/>
                </a:solidFill>
                <a:effectLst/>
                <a:latin typeface="Arial" panose="020B0604020202020204" pitchFamily="34" charset="0"/>
                <a:ea typeface="+mn-ea"/>
                <a:cs typeface="Arial" panose="020B0604020202020204" pitchFamily="34" charset="0"/>
              </a:rPr>
              <a:t>CONVEYOR BELTS &amp; WINDROW GUARDS</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magine 24" descr="ndvi-fot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49488"/>
            <a:ext cx="148907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CasellaDiTesto 12"/>
          <p:cNvSpPr txBox="1">
            <a:spLocks noChangeArrowheads="1"/>
          </p:cNvSpPr>
          <p:nvPr/>
        </p:nvSpPr>
        <p:spPr bwMode="auto">
          <a:xfrm>
            <a:off x="71438" y="3000375"/>
            <a:ext cx="128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sz="2800" b="1">
                <a:cs typeface="Times New Roman" panose="02020603050405020304" pitchFamily="18" charset="0"/>
              </a:rPr>
              <a:t>NDVI</a:t>
            </a:r>
          </a:p>
        </p:txBody>
      </p:sp>
      <p:grpSp>
        <p:nvGrpSpPr>
          <p:cNvPr id="38916" name="Group 4"/>
          <p:cNvGrpSpPr>
            <a:grpSpLocks/>
          </p:cNvGrpSpPr>
          <p:nvPr/>
        </p:nvGrpSpPr>
        <p:grpSpPr bwMode="auto">
          <a:xfrm>
            <a:off x="1042988" y="0"/>
            <a:ext cx="3529012" cy="3284538"/>
            <a:chOff x="657" y="0"/>
            <a:chExt cx="2223" cy="2069"/>
          </a:xfrm>
        </p:grpSpPr>
        <p:grpSp>
          <p:nvGrpSpPr>
            <p:cNvPr id="38977" name="Group 5"/>
            <p:cNvGrpSpPr>
              <a:grpSpLocks/>
            </p:cNvGrpSpPr>
            <p:nvPr/>
          </p:nvGrpSpPr>
          <p:grpSpPr bwMode="auto">
            <a:xfrm>
              <a:off x="657" y="0"/>
              <a:ext cx="2223" cy="1383"/>
              <a:chOff x="657" y="0"/>
              <a:chExt cx="2223" cy="1383"/>
            </a:xfrm>
          </p:grpSpPr>
          <p:pic>
            <p:nvPicPr>
              <p:cNvPr id="38979" name="Immagine 25" descr="bab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2" y="0"/>
                <a:ext cx="892" cy="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80" name="Rectangle 7"/>
              <p:cNvSpPr>
                <a:spLocks noChangeArrowheads="1"/>
              </p:cNvSpPr>
              <p:nvPr/>
            </p:nvSpPr>
            <p:spPr bwMode="auto">
              <a:xfrm>
                <a:off x="2115" y="398"/>
                <a:ext cx="76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Zuccheri</a:t>
                </a:r>
              </a:p>
            </p:txBody>
          </p:sp>
          <p:sp>
            <p:nvSpPr>
              <p:cNvPr id="38981" name="Rectangle 8"/>
              <p:cNvSpPr>
                <a:spLocks noChangeArrowheads="1"/>
              </p:cNvSpPr>
              <p:nvPr/>
            </p:nvSpPr>
            <p:spPr bwMode="auto">
              <a:xfrm>
                <a:off x="2115" y="544"/>
                <a:ext cx="34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Classi</a:t>
                </a:r>
              </a:p>
            </p:txBody>
          </p:sp>
          <p:sp>
            <p:nvSpPr>
              <p:cNvPr id="38982" name="Rectangle 9"/>
              <p:cNvSpPr>
                <a:spLocks noChangeArrowheads="1"/>
              </p:cNvSpPr>
              <p:nvPr/>
            </p:nvSpPr>
            <p:spPr bwMode="auto">
              <a:xfrm>
                <a:off x="2461" y="544"/>
                <a:ext cx="41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Babo</a:t>
                </a:r>
              </a:p>
            </p:txBody>
          </p:sp>
          <p:sp>
            <p:nvSpPr>
              <p:cNvPr id="38983" name="Rectangle 10"/>
              <p:cNvSpPr>
                <a:spLocks noChangeArrowheads="1"/>
              </p:cNvSpPr>
              <p:nvPr/>
            </p:nvSpPr>
            <p:spPr bwMode="auto">
              <a:xfrm>
                <a:off x="2115" y="689"/>
                <a:ext cx="346" cy="146"/>
              </a:xfrm>
              <a:prstGeom prst="rect">
                <a:avLst/>
              </a:prstGeom>
              <a:solidFill>
                <a:srgbClr val="FFD45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1</a:t>
                </a:r>
              </a:p>
            </p:txBody>
          </p:sp>
          <p:sp>
            <p:nvSpPr>
              <p:cNvPr id="38984" name="Rectangle 11"/>
              <p:cNvSpPr>
                <a:spLocks noChangeArrowheads="1"/>
              </p:cNvSpPr>
              <p:nvPr/>
            </p:nvSpPr>
            <p:spPr bwMode="auto">
              <a:xfrm>
                <a:off x="2461" y="689"/>
                <a:ext cx="41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20,5</a:t>
                </a:r>
              </a:p>
            </p:txBody>
          </p:sp>
          <p:sp>
            <p:nvSpPr>
              <p:cNvPr id="38985" name="Rectangle 12"/>
              <p:cNvSpPr>
                <a:spLocks noChangeArrowheads="1"/>
              </p:cNvSpPr>
              <p:nvPr/>
            </p:nvSpPr>
            <p:spPr bwMode="auto">
              <a:xfrm>
                <a:off x="2115" y="835"/>
                <a:ext cx="346" cy="146"/>
              </a:xfrm>
              <a:prstGeom prst="rect">
                <a:avLst/>
              </a:prstGeom>
              <a:solidFill>
                <a:srgbClr val="99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2</a:t>
                </a:r>
              </a:p>
            </p:txBody>
          </p:sp>
          <p:sp>
            <p:nvSpPr>
              <p:cNvPr id="38986" name="Rectangle 13"/>
              <p:cNvSpPr>
                <a:spLocks noChangeArrowheads="1"/>
              </p:cNvSpPr>
              <p:nvPr/>
            </p:nvSpPr>
            <p:spPr bwMode="auto">
              <a:xfrm>
                <a:off x="2461" y="835"/>
                <a:ext cx="41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18,00</a:t>
                </a:r>
              </a:p>
            </p:txBody>
          </p:sp>
          <p:sp>
            <p:nvSpPr>
              <p:cNvPr id="38987" name="Line 14"/>
              <p:cNvSpPr>
                <a:spLocks noChangeShapeType="1"/>
              </p:cNvSpPr>
              <p:nvPr/>
            </p:nvSpPr>
            <p:spPr bwMode="auto">
              <a:xfrm>
                <a:off x="2461" y="544"/>
                <a:ext cx="0" cy="437"/>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88" name="Line 15"/>
              <p:cNvSpPr>
                <a:spLocks noChangeShapeType="1"/>
              </p:cNvSpPr>
              <p:nvPr/>
            </p:nvSpPr>
            <p:spPr bwMode="auto">
              <a:xfrm>
                <a:off x="2115" y="544"/>
                <a:ext cx="765"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89" name="Line 16"/>
              <p:cNvSpPr>
                <a:spLocks noChangeShapeType="1"/>
              </p:cNvSpPr>
              <p:nvPr/>
            </p:nvSpPr>
            <p:spPr bwMode="auto">
              <a:xfrm>
                <a:off x="2115" y="689"/>
                <a:ext cx="765"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90" name="Line 17"/>
              <p:cNvSpPr>
                <a:spLocks noChangeShapeType="1"/>
              </p:cNvSpPr>
              <p:nvPr/>
            </p:nvSpPr>
            <p:spPr bwMode="auto">
              <a:xfrm>
                <a:off x="2115" y="835"/>
                <a:ext cx="765"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91" name="Line 18"/>
              <p:cNvSpPr>
                <a:spLocks noChangeShapeType="1"/>
              </p:cNvSpPr>
              <p:nvPr/>
            </p:nvSpPr>
            <p:spPr bwMode="auto">
              <a:xfrm>
                <a:off x="2115" y="398"/>
                <a:ext cx="0" cy="583"/>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92" name="Line 19"/>
              <p:cNvSpPr>
                <a:spLocks noChangeShapeType="1"/>
              </p:cNvSpPr>
              <p:nvPr/>
            </p:nvSpPr>
            <p:spPr bwMode="auto">
              <a:xfrm>
                <a:off x="2880" y="398"/>
                <a:ext cx="0" cy="583"/>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93" name="Line 20"/>
              <p:cNvSpPr>
                <a:spLocks noChangeShapeType="1"/>
              </p:cNvSpPr>
              <p:nvPr/>
            </p:nvSpPr>
            <p:spPr bwMode="auto">
              <a:xfrm>
                <a:off x="2115" y="398"/>
                <a:ext cx="765"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94" name="Line 21"/>
              <p:cNvSpPr>
                <a:spLocks noChangeShapeType="1"/>
              </p:cNvSpPr>
              <p:nvPr/>
            </p:nvSpPr>
            <p:spPr bwMode="auto">
              <a:xfrm>
                <a:off x="2115" y="981"/>
                <a:ext cx="765"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95" name="Rettangolo 10"/>
              <p:cNvSpPr>
                <a:spLocks noChangeArrowheads="1"/>
              </p:cNvSpPr>
              <p:nvPr/>
            </p:nvSpPr>
            <p:spPr bwMode="auto">
              <a:xfrm>
                <a:off x="657" y="425"/>
                <a:ext cx="68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it-IT" sz="5400">
                  <a:cs typeface="Times New Roman" panose="02020603050405020304" pitchFamily="18" charset="0"/>
                </a:endParaRPr>
              </a:p>
            </p:txBody>
          </p:sp>
        </p:grpSp>
        <p:cxnSp>
          <p:nvCxnSpPr>
            <p:cNvPr id="15" name="Connettore 2 14"/>
            <p:cNvCxnSpPr/>
            <p:nvPr/>
          </p:nvCxnSpPr>
          <p:spPr>
            <a:xfrm flipV="1">
              <a:off x="842" y="914"/>
              <a:ext cx="405" cy="11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38917" name="Group 24"/>
          <p:cNvGrpSpPr>
            <a:grpSpLocks/>
          </p:cNvGrpSpPr>
          <p:nvPr/>
        </p:nvGrpSpPr>
        <p:grpSpPr bwMode="auto">
          <a:xfrm>
            <a:off x="1357313" y="2201863"/>
            <a:ext cx="3214687" cy="2454275"/>
            <a:chOff x="855" y="1389"/>
            <a:chExt cx="2025" cy="1546"/>
          </a:xfrm>
        </p:grpSpPr>
        <p:grpSp>
          <p:nvGrpSpPr>
            <p:cNvPr id="38955" name="Group 25"/>
            <p:cNvGrpSpPr>
              <a:grpSpLocks/>
            </p:cNvGrpSpPr>
            <p:nvPr/>
          </p:nvGrpSpPr>
          <p:grpSpPr bwMode="auto">
            <a:xfrm>
              <a:off x="1020" y="1389"/>
              <a:ext cx="1860" cy="1546"/>
              <a:chOff x="1020" y="1389"/>
              <a:chExt cx="1860" cy="1546"/>
            </a:xfrm>
          </p:grpSpPr>
          <p:pic>
            <p:nvPicPr>
              <p:cNvPr id="38957" name="Immagine 27" descr="actot_zonin.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02" y="1540"/>
                <a:ext cx="881" cy="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58" name="Rectangle 27"/>
              <p:cNvSpPr>
                <a:spLocks noChangeArrowheads="1"/>
              </p:cNvSpPr>
              <p:nvPr/>
            </p:nvSpPr>
            <p:spPr bwMode="auto">
              <a:xfrm>
                <a:off x="2025" y="1838"/>
                <a:ext cx="8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Acidità Totale</a:t>
                </a:r>
              </a:p>
            </p:txBody>
          </p:sp>
          <p:sp>
            <p:nvSpPr>
              <p:cNvPr id="38959" name="Rectangle 28"/>
              <p:cNvSpPr>
                <a:spLocks noChangeArrowheads="1"/>
              </p:cNvSpPr>
              <p:nvPr/>
            </p:nvSpPr>
            <p:spPr bwMode="auto">
              <a:xfrm>
                <a:off x="2025" y="1972"/>
                <a:ext cx="3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Classi</a:t>
                </a:r>
              </a:p>
            </p:txBody>
          </p:sp>
          <p:sp>
            <p:nvSpPr>
              <p:cNvPr id="38960" name="Rectangle 29"/>
              <p:cNvSpPr>
                <a:spLocks noChangeArrowheads="1"/>
              </p:cNvSpPr>
              <p:nvPr/>
            </p:nvSpPr>
            <p:spPr bwMode="auto">
              <a:xfrm>
                <a:off x="2406" y="1972"/>
                <a:ext cx="47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Ac Totale</a:t>
                </a:r>
              </a:p>
            </p:txBody>
          </p:sp>
          <p:sp>
            <p:nvSpPr>
              <p:cNvPr id="38961" name="Rectangle 30"/>
              <p:cNvSpPr>
                <a:spLocks noChangeArrowheads="1"/>
              </p:cNvSpPr>
              <p:nvPr/>
            </p:nvSpPr>
            <p:spPr bwMode="auto">
              <a:xfrm>
                <a:off x="2025" y="2107"/>
                <a:ext cx="381" cy="134"/>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1</a:t>
                </a:r>
              </a:p>
            </p:txBody>
          </p:sp>
          <p:sp>
            <p:nvSpPr>
              <p:cNvPr id="38962" name="Rectangle 31"/>
              <p:cNvSpPr>
                <a:spLocks noChangeArrowheads="1"/>
              </p:cNvSpPr>
              <p:nvPr/>
            </p:nvSpPr>
            <p:spPr bwMode="auto">
              <a:xfrm>
                <a:off x="2406" y="2107"/>
                <a:ext cx="47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5,4</a:t>
                </a:r>
              </a:p>
            </p:txBody>
          </p:sp>
          <p:sp>
            <p:nvSpPr>
              <p:cNvPr id="38963" name="Rectangle 32"/>
              <p:cNvSpPr>
                <a:spLocks noChangeArrowheads="1"/>
              </p:cNvSpPr>
              <p:nvPr/>
            </p:nvSpPr>
            <p:spPr bwMode="auto">
              <a:xfrm>
                <a:off x="2025" y="2241"/>
                <a:ext cx="381" cy="13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2</a:t>
                </a:r>
              </a:p>
            </p:txBody>
          </p:sp>
          <p:sp>
            <p:nvSpPr>
              <p:cNvPr id="38964" name="Rectangle 33"/>
              <p:cNvSpPr>
                <a:spLocks noChangeArrowheads="1"/>
              </p:cNvSpPr>
              <p:nvPr/>
            </p:nvSpPr>
            <p:spPr bwMode="auto">
              <a:xfrm>
                <a:off x="2406" y="2241"/>
                <a:ext cx="47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6,0</a:t>
                </a:r>
              </a:p>
            </p:txBody>
          </p:sp>
          <p:sp>
            <p:nvSpPr>
              <p:cNvPr id="38965" name="Rectangle 34"/>
              <p:cNvSpPr>
                <a:spLocks noChangeArrowheads="1"/>
              </p:cNvSpPr>
              <p:nvPr/>
            </p:nvSpPr>
            <p:spPr bwMode="auto">
              <a:xfrm>
                <a:off x="2025" y="2376"/>
                <a:ext cx="381" cy="134"/>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3</a:t>
                </a:r>
              </a:p>
            </p:txBody>
          </p:sp>
          <p:sp>
            <p:nvSpPr>
              <p:cNvPr id="38966" name="Rectangle 35"/>
              <p:cNvSpPr>
                <a:spLocks noChangeArrowheads="1"/>
              </p:cNvSpPr>
              <p:nvPr/>
            </p:nvSpPr>
            <p:spPr bwMode="auto">
              <a:xfrm>
                <a:off x="2406" y="2376"/>
                <a:ext cx="47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6,7</a:t>
                </a:r>
              </a:p>
            </p:txBody>
          </p:sp>
          <p:sp>
            <p:nvSpPr>
              <p:cNvPr id="38967" name="Line 36"/>
              <p:cNvSpPr>
                <a:spLocks noChangeShapeType="1"/>
              </p:cNvSpPr>
              <p:nvPr/>
            </p:nvSpPr>
            <p:spPr bwMode="auto">
              <a:xfrm>
                <a:off x="2406" y="1972"/>
                <a:ext cx="0" cy="538"/>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68" name="Line 37"/>
              <p:cNvSpPr>
                <a:spLocks noChangeShapeType="1"/>
              </p:cNvSpPr>
              <p:nvPr/>
            </p:nvSpPr>
            <p:spPr bwMode="auto">
              <a:xfrm>
                <a:off x="2025" y="1972"/>
                <a:ext cx="855"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69" name="Line 38"/>
              <p:cNvSpPr>
                <a:spLocks noChangeShapeType="1"/>
              </p:cNvSpPr>
              <p:nvPr/>
            </p:nvSpPr>
            <p:spPr bwMode="auto">
              <a:xfrm>
                <a:off x="2025" y="2107"/>
                <a:ext cx="855"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70" name="Line 39"/>
              <p:cNvSpPr>
                <a:spLocks noChangeShapeType="1"/>
              </p:cNvSpPr>
              <p:nvPr/>
            </p:nvSpPr>
            <p:spPr bwMode="auto">
              <a:xfrm>
                <a:off x="2025" y="2241"/>
                <a:ext cx="855"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71" name="Line 40"/>
              <p:cNvSpPr>
                <a:spLocks noChangeShapeType="1"/>
              </p:cNvSpPr>
              <p:nvPr/>
            </p:nvSpPr>
            <p:spPr bwMode="auto">
              <a:xfrm>
                <a:off x="2025" y="2376"/>
                <a:ext cx="855"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72" name="Line 41"/>
              <p:cNvSpPr>
                <a:spLocks noChangeShapeType="1"/>
              </p:cNvSpPr>
              <p:nvPr/>
            </p:nvSpPr>
            <p:spPr bwMode="auto">
              <a:xfrm>
                <a:off x="2025" y="1838"/>
                <a:ext cx="0" cy="672"/>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73" name="Line 42"/>
              <p:cNvSpPr>
                <a:spLocks noChangeShapeType="1"/>
              </p:cNvSpPr>
              <p:nvPr/>
            </p:nvSpPr>
            <p:spPr bwMode="auto">
              <a:xfrm>
                <a:off x="2880" y="1838"/>
                <a:ext cx="0" cy="672"/>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74" name="Line 43"/>
              <p:cNvSpPr>
                <a:spLocks noChangeShapeType="1"/>
              </p:cNvSpPr>
              <p:nvPr/>
            </p:nvSpPr>
            <p:spPr bwMode="auto">
              <a:xfrm>
                <a:off x="2025" y="1838"/>
                <a:ext cx="855"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75" name="Line 44"/>
              <p:cNvSpPr>
                <a:spLocks noChangeShapeType="1"/>
              </p:cNvSpPr>
              <p:nvPr/>
            </p:nvSpPr>
            <p:spPr bwMode="auto">
              <a:xfrm>
                <a:off x="2025" y="2510"/>
                <a:ext cx="855"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76" name="Rettangolo 10"/>
              <p:cNvSpPr>
                <a:spLocks noChangeArrowheads="1"/>
              </p:cNvSpPr>
              <p:nvPr/>
            </p:nvSpPr>
            <p:spPr bwMode="auto">
              <a:xfrm>
                <a:off x="1020" y="1389"/>
                <a:ext cx="68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it-IT" sz="5400">
                  <a:cs typeface="Times New Roman" panose="02020603050405020304" pitchFamily="18" charset="0"/>
                </a:endParaRPr>
              </a:p>
            </p:txBody>
          </p:sp>
        </p:grpSp>
        <p:cxnSp>
          <p:nvCxnSpPr>
            <p:cNvPr id="17" name="Connettore 2 16"/>
            <p:cNvCxnSpPr/>
            <p:nvPr/>
          </p:nvCxnSpPr>
          <p:spPr>
            <a:xfrm>
              <a:off x="855" y="2057"/>
              <a:ext cx="450" cy="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38918" name="Group 47"/>
          <p:cNvGrpSpPr>
            <a:grpSpLocks/>
          </p:cNvGrpSpPr>
          <p:nvPr/>
        </p:nvGrpSpPr>
        <p:grpSpPr bwMode="auto">
          <a:xfrm>
            <a:off x="1357313" y="3262313"/>
            <a:ext cx="3214687" cy="3602037"/>
            <a:chOff x="855" y="2055"/>
            <a:chExt cx="2025" cy="2269"/>
          </a:xfrm>
        </p:grpSpPr>
        <p:grpSp>
          <p:nvGrpSpPr>
            <p:cNvPr id="38927" name="Group 48"/>
            <p:cNvGrpSpPr>
              <a:grpSpLocks/>
            </p:cNvGrpSpPr>
            <p:nvPr/>
          </p:nvGrpSpPr>
          <p:grpSpPr bwMode="auto">
            <a:xfrm>
              <a:off x="917" y="2925"/>
              <a:ext cx="1963" cy="1399"/>
              <a:chOff x="917" y="2925"/>
              <a:chExt cx="1963" cy="1399"/>
            </a:xfrm>
          </p:grpSpPr>
          <p:pic>
            <p:nvPicPr>
              <p:cNvPr id="38929" name="Immagine 28" descr="produzion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69" y="2925"/>
                <a:ext cx="893" cy="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0" name="Rectangle 50"/>
              <p:cNvSpPr>
                <a:spLocks noChangeArrowheads="1"/>
              </p:cNvSpPr>
              <p:nvPr/>
            </p:nvSpPr>
            <p:spPr bwMode="auto">
              <a:xfrm>
                <a:off x="2182" y="3060"/>
                <a:ext cx="69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Produzione</a:t>
                </a:r>
              </a:p>
            </p:txBody>
          </p:sp>
          <p:sp>
            <p:nvSpPr>
              <p:cNvPr id="38931" name="Rectangle 51"/>
              <p:cNvSpPr>
                <a:spLocks noChangeArrowheads="1"/>
              </p:cNvSpPr>
              <p:nvPr/>
            </p:nvSpPr>
            <p:spPr bwMode="auto">
              <a:xfrm>
                <a:off x="2182" y="3194"/>
                <a:ext cx="345"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Classi</a:t>
                </a:r>
              </a:p>
            </p:txBody>
          </p:sp>
          <p:sp>
            <p:nvSpPr>
              <p:cNvPr id="38932" name="Rectangle 52"/>
              <p:cNvSpPr>
                <a:spLocks noChangeArrowheads="1"/>
              </p:cNvSpPr>
              <p:nvPr/>
            </p:nvSpPr>
            <p:spPr bwMode="auto">
              <a:xfrm>
                <a:off x="2527" y="3194"/>
                <a:ext cx="35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q/ha</a:t>
                </a:r>
              </a:p>
            </p:txBody>
          </p:sp>
          <p:sp>
            <p:nvSpPr>
              <p:cNvPr id="38933" name="Rectangle 53"/>
              <p:cNvSpPr>
                <a:spLocks noChangeArrowheads="1"/>
              </p:cNvSpPr>
              <p:nvPr/>
            </p:nvSpPr>
            <p:spPr bwMode="auto">
              <a:xfrm>
                <a:off x="2182" y="3329"/>
                <a:ext cx="345" cy="13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1</a:t>
                </a:r>
              </a:p>
            </p:txBody>
          </p:sp>
          <p:sp>
            <p:nvSpPr>
              <p:cNvPr id="38934" name="Rectangle 54"/>
              <p:cNvSpPr>
                <a:spLocks noChangeArrowheads="1"/>
              </p:cNvSpPr>
              <p:nvPr/>
            </p:nvSpPr>
            <p:spPr bwMode="auto">
              <a:xfrm>
                <a:off x="2527" y="3329"/>
                <a:ext cx="3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60</a:t>
                </a:r>
              </a:p>
            </p:txBody>
          </p:sp>
          <p:sp>
            <p:nvSpPr>
              <p:cNvPr id="38935" name="Rectangle 55"/>
              <p:cNvSpPr>
                <a:spLocks noChangeArrowheads="1"/>
              </p:cNvSpPr>
              <p:nvPr/>
            </p:nvSpPr>
            <p:spPr bwMode="auto">
              <a:xfrm>
                <a:off x="2182" y="3463"/>
                <a:ext cx="345" cy="13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2</a:t>
                </a:r>
              </a:p>
            </p:txBody>
          </p:sp>
          <p:sp>
            <p:nvSpPr>
              <p:cNvPr id="38936" name="Rectangle 56"/>
              <p:cNvSpPr>
                <a:spLocks noChangeArrowheads="1"/>
              </p:cNvSpPr>
              <p:nvPr/>
            </p:nvSpPr>
            <p:spPr bwMode="auto">
              <a:xfrm>
                <a:off x="2527" y="3463"/>
                <a:ext cx="35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100</a:t>
                </a:r>
              </a:p>
            </p:txBody>
          </p:sp>
          <p:sp>
            <p:nvSpPr>
              <p:cNvPr id="38937" name="Rectangle 57"/>
              <p:cNvSpPr>
                <a:spLocks noChangeArrowheads="1"/>
              </p:cNvSpPr>
              <p:nvPr/>
            </p:nvSpPr>
            <p:spPr bwMode="auto">
              <a:xfrm>
                <a:off x="2182" y="3598"/>
                <a:ext cx="345" cy="13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3</a:t>
                </a:r>
              </a:p>
            </p:txBody>
          </p:sp>
          <p:sp>
            <p:nvSpPr>
              <p:cNvPr id="38938" name="Rectangle 58"/>
              <p:cNvSpPr>
                <a:spLocks noChangeArrowheads="1"/>
              </p:cNvSpPr>
              <p:nvPr/>
            </p:nvSpPr>
            <p:spPr bwMode="auto">
              <a:xfrm>
                <a:off x="2527" y="3598"/>
                <a:ext cx="3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150</a:t>
                </a:r>
              </a:p>
            </p:txBody>
          </p:sp>
          <p:sp>
            <p:nvSpPr>
              <p:cNvPr id="38939" name="Rectangle 59"/>
              <p:cNvSpPr>
                <a:spLocks noChangeArrowheads="1"/>
              </p:cNvSpPr>
              <p:nvPr/>
            </p:nvSpPr>
            <p:spPr bwMode="auto">
              <a:xfrm>
                <a:off x="2182" y="3732"/>
                <a:ext cx="345" cy="13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4</a:t>
                </a:r>
              </a:p>
            </p:txBody>
          </p:sp>
          <p:sp>
            <p:nvSpPr>
              <p:cNvPr id="38940" name="Rectangle 60"/>
              <p:cNvSpPr>
                <a:spLocks noChangeArrowheads="1"/>
              </p:cNvSpPr>
              <p:nvPr/>
            </p:nvSpPr>
            <p:spPr bwMode="auto">
              <a:xfrm>
                <a:off x="2527" y="3732"/>
                <a:ext cx="35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190</a:t>
                </a:r>
              </a:p>
            </p:txBody>
          </p:sp>
          <p:sp>
            <p:nvSpPr>
              <p:cNvPr id="38941" name="Rectangle 61"/>
              <p:cNvSpPr>
                <a:spLocks noChangeArrowheads="1"/>
              </p:cNvSpPr>
              <p:nvPr/>
            </p:nvSpPr>
            <p:spPr bwMode="auto">
              <a:xfrm>
                <a:off x="2182" y="3866"/>
                <a:ext cx="345" cy="13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b="1"/>
                  <a:t>5</a:t>
                </a:r>
              </a:p>
            </p:txBody>
          </p:sp>
          <p:sp>
            <p:nvSpPr>
              <p:cNvPr id="38942" name="Rectangle 62"/>
              <p:cNvSpPr>
                <a:spLocks noChangeArrowheads="1"/>
              </p:cNvSpPr>
              <p:nvPr/>
            </p:nvSpPr>
            <p:spPr bwMode="auto">
              <a:xfrm>
                <a:off x="2527" y="3866"/>
                <a:ext cx="35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fontAlgn="b"/>
                <a:r>
                  <a:rPr lang="it-IT" sz="900"/>
                  <a:t>230</a:t>
                </a:r>
              </a:p>
            </p:txBody>
          </p:sp>
          <p:sp>
            <p:nvSpPr>
              <p:cNvPr id="38943" name="Line 63"/>
              <p:cNvSpPr>
                <a:spLocks noChangeShapeType="1"/>
              </p:cNvSpPr>
              <p:nvPr/>
            </p:nvSpPr>
            <p:spPr bwMode="auto">
              <a:xfrm>
                <a:off x="2527" y="3194"/>
                <a:ext cx="0" cy="807"/>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44" name="Line 64"/>
              <p:cNvSpPr>
                <a:spLocks noChangeShapeType="1"/>
              </p:cNvSpPr>
              <p:nvPr/>
            </p:nvSpPr>
            <p:spPr bwMode="auto">
              <a:xfrm>
                <a:off x="2182" y="3194"/>
                <a:ext cx="698"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45" name="Line 65"/>
              <p:cNvSpPr>
                <a:spLocks noChangeShapeType="1"/>
              </p:cNvSpPr>
              <p:nvPr/>
            </p:nvSpPr>
            <p:spPr bwMode="auto">
              <a:xfrm>
                <a:off x="2182" y="3329"/>
                <a:ext cx="698"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46" name="Line 66"/>
              <p:cNvSpPr>
                <a:spLocks noChangeShapeType="1"/>
              </p:cNvSpPr>
              <p:nvPr/>
            </p:nvSpPr>
            <p:spPr bwMode="auto">
              <a:xfrm>
                <a:off x="2182" y="3463"/>
                <a:ext cx="698"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47" name="Line 67"/>
              <p:cNvSpPr>
                <a:spLocks noChangeShapeType="1"/>
              </p:cNvSpPr>
              <p:nvPr/>
            </p:nvSpPr>
            <p:spPr bwMode="auto">
              <a:xfrm>
                <a:off x="2182" y="3598"/>
                <a:ext cx="698"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48" name="Line 68"/>
              <p:cNvSpPr>
                <a:spLocks noChangeShapeType="1"/>
              </p:cNvSpPr>
              <p:nvPr/>
            </p:nvSpPr>
            <p:spPr bwMode="auto">
              <a:xfrm>
                <a:off x="2182" y="3732"/>
                <a:ext cx="698"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49" name="Line 69"/>
              <p:cNvSpPr>
                <a:spLocks noChangeShapeType="1"/>
              </p:cNvSpPr>
              <p:nvPr/>
            </p:nvSpPr>
            <p:spPr bwMode="auto">
              <a:xfrm>
                <a:off x="2182" y="3866"/>
                <a:ext cx="698"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50" name="Line 70"/>
              <p:cNvSpPr>
                <a:spLocks noChangeShapeType="1"/>
              </p:cNvSpPr>
              <p:nvPr/>
            </p:nvSpPr>
            <p:spPr bwMode="auto">
              <a:xfrm>
                <a:off x="2182" y="3060"/>
                <a:ext cx="0" cy="941"/>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51" name="Line 71"/>
              <p:cNvSpPr>
                <a:spLocks noChangeShapeType="1"/>
              </p:cNvSpPr>
              <p:nvPr/>
            </p:nvSpPr>
            <p:spPr bwMode="auto">
              <a:xfrm>
                <a:off x="2880" y="3060"/>
                <a:ext cx="0" cy="941"/>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52" name="Line 72"/>
              <p:cNvSpPr>
                <a:spLocks noChangeShapeType="1"/>
              </p:cNvSpPr>
              <p:nvPr/>
            </p:nvSpPr>
            <p:spPr bwMode="auto">
              <a:xfrm>
                <a:off x="2182" y="3060"/>
                <a:ext cx="698"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53" name="Line 73"/>
              <p:cNvSpPr>
                <a:spLocks noChangeShapeType="1"/>
              </p:cNvSpPr>
              <p:nvPr/>
            </p:nvSpPr>
            <p:spPr bwMode="auto">
              <a:xfrm>
                <a:off x="2182" y="4001"/>
                <a:ext cx="698" cy="0"/>
              </a:xfrm>
              <a:prstGeom prst="line">
                <a:avLst/>
              </a:prstGeom>
              <a:noFill/>
              <a:ln w="635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8954" name="Rettangolo 10"/>
              <p:cNvSpPr>
                <a:spLocks noChangeArrowheads="1"/>
              </p:cNvSpPr>
              <p:nvPr/>
            </p:nvSpPr>
            <p:spPr bwMode="auto">
              <a:xfrm>
                <a:off x="917" y="3748"/>
                <a:ext cx="68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it-IT" sz="5400">
                  <a:cs typeface="Times New Roman" panose="02020603050405020304" pitchFamily="18" charset="0"/>
                </a:endParaRPr>
              </a:p>
            </p:txBody>
          </p:sp>
        </p:grpSp>
        <p:cxnSp>
          <p:nvCxnSpPr>
            <p:cNvPr id="19" name="Connettore 2 18"/>
            <p:cNvCxnSpPr>
              <a:stCxn id="38915" idx="3"/>
            </p:cNvCxnSpPr>
            <p:nvPr/>
          </p:nvCxnSpPr>
          <p:spPr>
            <a:xfrm>
              <a:off x="855" y="2055"/>
              <a:ext cx="450" cy="14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38919" name="Group 76"/>
          <p:cNvGrpSpPr>
            <a:grpSpLocks/>
          </p:cNvGrpSpPr>
          <p:nvPr/>
        </p:nvGrpSpPr>
        <p:grpSpPr bwMode="auto">
          <a:xfrm>
            <a:off x="5651500" y="692150"/>
            <a:ext cx="3278188" cy="3125788"/>
            <a:chOff x="3568" y="100"/>
            <a:chExt cx="2065" cy="1969"/>
          </a:xfrm>
        </p:grpSpPr>
        <p:pic>
          <p:nvPicPr>
            <p:cNvPr id="38924" name="Immagine 25" descr="mappa_derivata_manuale.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49" y="100"/>
              <a:ext cx="901"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5" name="CasellaDiTesto 27"/>
            <p:cNvSpPr txBox="1">
              <a:spLocks noChangeArrowheads="1"/>
            </p:cNvSpPr>
            <p:nvPr/>
          </p:nvSpPr>
          <p:spPr bwMode="auto">
            <a:xfrm>
              <a:off x="3833" y="1630"/>
              <a:ext cx="180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it-IT" sz="1600" b="1">
                  <a:cs typeface="Times New Roman" panose="02020603050405020304" pitchFamily="18" charset="0"/>
                </a:rPr>
                <a:t>Carta derivata per operazioni MANUALI</a:t>
              </a:r>
            </a:p>
          </p:txBody>
        </p:sp>
        <p:cxnSp>
          <p:nvCxnSpPr>
            <p:cNvPr id="31" name="Connettore 2 30"/>
            <p:cNvCxnSpPr/>
            <p:nvPr/>
          </p:nvCxnSpPr>
          <p:spPr>
            <a:xfrm flipV="1">
              <a:off x="3568" y="914"/>
              <a:ext cx="405" cy="11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38920" name="Group 80"/>
          <p:cNvGrpSpPr>
            <a:grpSpLocks/>
          </p:cNvGrpSpPr>
          <p:nvPr/>
        </p:nvGrpSpPr>
        <p:grpSpPr bwMode="auto">
          <a:xfrm>
            <a:off x="4572000" y="539750"/>
            <a:ext cx="1166813" cy="6202363"/>
            <a:chOff x="2880" y="206"/>
            <a:chExt cx="735" cy="3907"/>
          </a:xfrm>
        </p:grpSpPr>
        <p:sp>
          <p:nvSpPr>
            <p:cNvPr id="24" name="Parentesi graffa chiusa 23"/>
            <p:cNvSpPr/>
            <p:nvPr/>
          </p:nvSpPr>
          <p:spPr>
            <a:xfrm>
              <a:off x="2880" y="206"/>
              <a:ext cx="315" cy="390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38923" name="Text Box 82"/>
            <p:cNvSpPr txBox="1">
              <a:spLocks noChangeArrowheads="1"/>
            </p:cNvSpPr>
            <p:nvPr/>
          </p:nvSpPr>
          <p:spPr bwMode="auto">
            <a:xfrm rot="-5400000">
              <a:off x="1989" y="1996"/>
              <a:ext cx="292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it-IT" sz="2800"/>
                <a:t>MAPPE DI PRESCRIZIONE</a:t>
              </a:r>
            </a:p>
          </p:txBody>
        </p:sp>
      </p:grpSp>
      <p:pic>
        <p:nvPicPr>
          <p:cNvPr id="38921" name="Picture 83" descr="D:\Lavoro\AGER\loghi\Logo da pdf CI.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8125" y="0"/>
            <a:ext cx="8810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32397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ZoneTexte 3"/>
          <p:cNvSpPr txBox="1">
            <a:spLocks noChangeArrowheads="1"/>
          </p:cNvSpPr>
          <p:nvPr/>
        </p:nvSpPr>
        <p:spPr bwMode="auto">
          <a:xfrm>
            <a:off x="2071688" y="174625"/>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US" altLang="it-IT" sz="2000" b="1"/>
          </a:p>
        </p:txBody>
      </p:sp>
      <p:pic>
        <p:nvPicPr>
          <p:cNvPr id="202755" name="Image 4" descr="3.gif"/>
          <p:cNvPicPr>
            <a:picLocks noChangeAspect="1"/>
          </p:cNvPicPr>
          <p:nvPr/>
        </p:nvPicPr>
        <p:blipFill>
          <a:blip r:embed="rId6" cstate="email">
            <a:lum bright="30000"/>
            <a:extLst>
              <a:ext uri="{28A0092B-C50C-407E-A947-70E740481C1C}">
                <a14:useLocalDpi xmlns:a14="http://schemas.microsoft.com/office/drawing/2010/main"/>
              </a:ext>
            </a:extLst>
          </a:blip>
          <a:srcRect/>
          <a:stretch>
            <a:fillRect/>
          </a:stretch>
        </p:blipFill>
        <p:spPr bwMode="auto">
          <a:xfrm>
            <a:off x="112713" y="53975"/>
            <a:ext cx="10302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ZoneTexte 3"/>
          <p:cNvSpPr txBox="1">
            <a:spLocks noChangeArrowheads="1"/>
          </p:cNvSpPr>
          <p:nvPr/>
        </p:nvSpPr>
        <p:spPr bwMode="auto">
          <a:xfrm>
            <a:off x="1600200" y="174625"/>
            <a:ext cx="6184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GB" altLang="it-IT" sz="2000" b="1"/>
              <a:t>WINDROW DELIVERY MODES</a:t>
            </a:r>
            <a:endParaRPr lang="fr-FR" altLang="it-IT" sz="2000" b="1"/>
          </a:p>
        </p:txBody>
      </p:sp>
      <p:grpSp>
        <p:nvGrpSpPr>
          <p:cNvPr id="202757" name="Groupe 51"/>
          <p:cNvGrpSpPr>
            <a:grpSpLocks/>
          </p:cNvGrpSpPr>
          <p:nvPr/>
        </p:nvGrpSpPr>
        <p:grpSpPr bwMode="auto">
          <a:xfrm>
            <a:off x="-1588" y="1085850"/>
            <a:ext cx="5724526" cy="1595438"/>
            <a:chOff x="250306" y="933450"/>
            <a:chExt cx="5724362" cy="1595631"/>
          </a:xfrm>
        </p:grpSpPr>
        <p:pic>
          <p:nvPicPr>
            <p:cNvPr id="202772"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0306" y="933450"/>
              <a:ext cx="1292470" cy="15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73"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25652" y="955725"/>
              <a:ext cx="1308257" cy="157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74"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54275" y="1006347"/>
              <a:ext cx="1420731" cy="151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75"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49991" y="990148"/>
              <a:ext cx="1424677" cy="153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Ellipse 34"/>
            <p:cNvSpPr/>
            <p:nvPr/>
          </p:nvSpPr>
          <p:spPr>
            <a:xfrm>
              <a:off x="777342" y="1228761"/>
              <a:ext cx="409563" cy="4207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1</a:t>
              </a:r>
            </a:p>
          </p:txBody>
        </p:sp>
        <p:sp>
          <p:nvSpPr>
            <p:cNvPr id="36" name="Ellipse 35"/>
            <p:cNvSpPr/>
            <p:nvPr/>
          </p:nvSpPr>
          <p:spPr>
            <a:xfrm>
              <a:off x="2017143" y="1241462"/>
              <a:ext cx="409563" cy="4207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2</a:t>
              </a:r>
            </a:p>
          </p:txBody>
        </p:sp>
        <p:sp>
          <p:nvSpPr>
            <p:cNvPr id="37" name="Ellipse 36"/>
            <p:cNvSpPr/>
            <p:nvPr/>
          </p:nvSpPr>
          <p:spPr>
            <a:xfrm>
              <a:off x="3571262" y="1228761"/>
              <a:ext cx="411150" cy="4207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3</a:t>
              </a:r>
            </a:p>
          </p:txBody>
        </p:sp>
        <p:sp>
          <p:nvSpPr>
            <p:cNvPr id="38" name="Ellipse 37"/>
            <p:cNvSpPr/>
            <p:nvPr/>
          </p:nvSpPr>
          <p:spPr>
            <a:xfrm>
              <a:off x="5050769" y="1217647"/>
              <a:ext cx="411150" cy="42073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4</a:t>
              </a:r>
            </a:p>
          </p:txBody>
        </p:sp>
      </p:grpSp>
      <p:grpSp>
        <p:nvGrpSpPr>
          <p:cNvPr id="202758" name="Groupe 50"/>
          <p:cNvGrpSpPr>
            <a:grpSpLocks/>
          </p:cNvGrpSpPr>
          <p:nvPr/>
        </p:nvGrpSpPr>
        <p:grpSpPr bwMode="auto">
          <a:xfrm>
            <a:off x="120650" y="4779963"/>
            <a:ext cx="2771775" cy="1709737"/>
            <a:chOff x="-571500" y="2634376"/>
            <a:chExt cx="2771274" cy="1709024"/>
          </a:xfrm>
        </p:grpSpPr>
        <p:pic>
          <p:nvPicPr>
            <p:cNvPr id="202768" name="Picture 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71500" y="2634376"/>
              <a:ext cx="1217488" cy="170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9" name="Picture 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33670" y="2649479"/>
              <a:ext cx="1466104" cy="163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Ellipse 38"/>
            <p:cNvSpPr/>
            <p:nvPr/>
          </p:nvSpPr>
          <p:spPr>
            <a:xfrm>
              <a:off x="-165173" y="2967612"/>
              <a:ext cx="411089" cy="4205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5</a:t>
              </a:r>
            </a:p>
          </p:txBody>
        </p:sp>
        <p:sp>
          <p:nvSpPr>
            <p:cNvPr id="40" name="Ellipse 39"/>
            <p:cNvSpPr/>
            <p:nvPr/>
          </p:nvSpPr>
          <p:spPr>
            <a:xfrm>
              <a:off x="1256969" y="2916833"/>
              <a:ext cx="411089" cy="4205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6</a:t>
              </a:r>
            </a:p>
          </p:txBody>
        </p:sp>
      </p:grpSp>
      <p:sp>
        <p:nvSpPr>
          <p:cNvPr id="49" name="Rectangle à coins arrondis 48"/>
          <p:cNvSpPr/>
          <p:nvPr/>
        </p:nvSpPr>
        <p:spPr>
          <a:xfrm>
            <a:off x="5897563" y="1139825"/>
            <a:ext cx="3194050" cy="1800225"/>
          </a:xfrm>
          <a:prstGeom prst="roundRect">
            <a:avLst>
              <a:gd name="adj" fmla="val 1269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solidFill>
                  <a:schemeClr val="tx1"/>
                </a:solidFill>
              </a:rPr>
              <a:t>With all units lowered:</a:t>
            </a:r>
          </a:p>
          <a:p>
            <a:pPr marL="228600" indent="-228600">
              <a:buFont typeface="+mj-lt"/>
              <a:buAutoNum type="arabicPeriod"/>
              <a:defRPr/>
            </a:pPr>
            <a:r>
              <a:rPr lang="en-GB" sz="1600" b="1" dirty="0">
                <a:solidFill>
                  <a:schemeClr val="tx1"/>
                </a:solidFill>
              </a:rPr>
              <a:t> Left hand delivery</a:t>
            </a:r>
          </a:p>
          <a:p>
            <a:pPr marL="228600" indent="-228600">
              <a:buFont typeface="+mj-lt"/>
              <a:buAutoNum type="arabicPeriod"/>
              <a:defRPr/>
            </a:pPr>
            <a:r>
              <a:rPr lang="en-GB" sz="1600" b="1" dirty="0">
                <a:solidFill>
                  <a:schemeClr val="tx1"/>
                </a:solidFill>
              </a:rPr>
              <a:t> Right hand delivery</a:t>
            </a:r>
          </a:p>
          <a:p>
            <a:pPr marL="228600" indent="-228600">
              <a:buFont typeface="+mj-lt"/>
              <a:buAutoNum type="arabicPeriod"/>
              <a:defRPr/>
            </a:pPr>
            <a:r>
              <a:rPr lang="en-GB" sz="1600" b="1" dirty="0">
                <a:solidFill>
                  <a:schemeClr val="tx1"/>
                </a:solidFill>
              </a:rPr>
              <a:t> 2/3 delivery to the left &amp; 1/3 delivery to the right</a:t>
            </a:r>
          </a:p>
          <a:p>
            <a:pPr marL="228600" indent="-228600">
              <a:buFont typeface="+mj-lt"/>
              <a:buAutoNum type="arabicPeriod"/>
              <a:defRPr/>
            </a:pPr>
            <a:r>
              <a:rPr lang="en-GB" sz="1600" b="1" dirty="0">
                <a:solidFill>
                  <a:schemeClr val="tx1"/>
                </a:solidFill>
              </a:rPr>
              <a:t> 2/3 delivery to the right &amp; 1/3 delivery to the left</a:t>
            </a:r>
          </a:p>
        </p:txBody>
      </p:sp>
      <p:sp>
        <p:nvSpPr>
          <p:cNvPr id="50" name="Rectangle à coins arrondis 49"/>
          <p:cNvSpPr/>
          <p:nvPr/>
        </p:nvSpPr>
        <p:spPr>
          <a:xfrm>
            <a:off x="5883275" y="4483100"/>
            <a:ext cx="3157538" cy="2043113"/>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1600" b="1" dirty="0">
                <a:solidFill>
                  <a:schemeClr val="tx1"/>
                </a:solidFill>
              </a:rPr>
              <a:t>With the centre unit raised:</a:t>
            </a:r>
          </a:p>
          <a:p>
            <a:pPr marL="228600" indent="-228600">
              <a:defRPr/>
            </a:pPr>
            <a:r>
              <a:rPr lang="en-GB" sz="1600" b="1" dirty="0">
                <a:solidFill>
                  <a:schemeClr val="tx1"/>
                </a:solidFill>
              </a:rPr>
              <a:t>5.   Central delivery</a:t>
            </a:r>
          </a:p>
          <a:p>
            <a:pPr marL="228600" indent="-228600">
              <a:buFontTx/>
              <a:buAutoNum type="arabicPeriod" startAt="6"/>
              <a:defRPr/>
            </a:pPr>
            <a:r>
              <a:rPr lang="en-GB" sz="1600" b="1" dirty="0">
                <a:solidFill>
                  <a:schemeClr val="tx1"/>
                </a:solidFill>
              </a:rPr>
              <a:t>Simultaneous left and right hand delivery</a:t>
            </a:r>
          </a:p>
          <a:p>
            <a:pPr marL="228600" indent="-228600">
              <a:buFontTx/>
              <a:buAutoNum type="arabicPeriod" startAt="6"/>
              <a:defRPr/>
            </a:pPr>
            <a:r>
              <a:rPr lang="en-GB" sz="1600" b="1" dirty="0">
                <a:solidFill>
                  <a:schemeClr val="tx1"/>
                </a:solidFill>
              </a:rPr>
              <a:t>Windrow turning to the left</a:t>
            </a:r>
          </a:p>
          <a:p>
            <a:pPr marL="228600" indent="-228600">
              <a:buFontTx/>
              <a:buAutoNum type="arabicPeriod" startAt="6"/>
              <a:defRPr/>
            </a:pPr>
            <a:r>
              <a:rPr lang="en-GB" sz="1600" b="1" dirty="0">
                <a:solidFill>
                  <a:schemeClr val="tx1"/>
                </a:solidFill>
              </a:rPr>
              <a:t>Windrow turning to the right</a:t>
            </a:r>
          </a:p>
        </p:txBody>
      </p:sp>
      <p:sp>
        <p:nvSpPr>
          <p:cNvPr id="53" name="Rectangle à coins arrondis 52"/>
          <p:cNvSpPr/>
          <p:nvPr/>
        </p:nvSpPr>
        <p:spPr>
          <a:xfrm>
            <a:off x="1069975" y="3263900"/>
            <a:ext cx="3917950" cy="78105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lnSpc>
                <a:spcPct val="90000"/>
              </a:lnSpc>
              <a:defRPr/>
            </a:pPr>
            <a:r>
              <a:rPr lang="en-GB" sz="2000" b="1" dirty="0">
                <a:solidFill>
                  <a:schemeClr val="bg1"/>
                </a:solidFill>
              </a:rPr>
              <a:t>8 DELIVERY OPTIONS: UNRIVALED FLEXIBILITY</a:t>
            </a:r>
            <a:endParaRPr lang="en-GB" sz="2000" dirty="0"/>
          </a:p>
        </p:txBody>
      </p:sp>
      <p:pic>
        <p:nvPicPr>
          <p:cNvPr id="202762"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003550" y="4824413"/>
            <a:ext cx="132715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Ellipse 22"/>
          <p:cNvSpPr/>
          <p:nvPr/>
        </p:nvSpPr>
        <p:spPr bwMode="auto">
          <a:xfrm>
            <a:off x="3562350" y="5100638"/>
            <a:ext cx="411163" cy="4206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7</a:t>
            </a:r>
          </a:p>
        </p:txBody>
      </p:sp>
      <p:pic>
        <p:nvPicPr>
          <p:cNvPr id="202764" name="Picture 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03725" y="4778375"/>
            <a:ext cx="140017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Ellipse 24"/>
          <p:cNvSpPr/>
          <p:nvPr/>
        </p:nvSpPr>
        <p:spPr bwMode="auto">
          <a:xfrm>
            <a:off x="4832350" y="5075238"/>
            <a:ext cx="411163" cy="4206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8</a:t>
            </a:r>
          </a:p>
        </p:txBody>
      </p:sp>
      <p:sp>
        <p:nvSpPr>
          <p:cNvPr id="3" name="Segnaposto data 2"/>
          <p:cNvSpPr>
            <a:spLocks noGrp="1"/>
          </p:cNvSpPr>
          <p:nvPr>
            <p:ph type="dt" sz="quarter" idx="10"/>
          </p:nvPr>
        </p:nvSpPr>
        <p:spPr/>
        <p:txBody>
          <a:bodyPr/>
          <a:lstStyle/>
          <a:p>
            <a:pPr>
              <a:defRPr/>
            </a:pPr>
            <a:fld id="{83D0BA3D-012A-4FC3-BB3E-BBC28DFA25C8}"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850" name="Groupe 29"/>
          <p:cNvGrpSpPr>
            <a:grpSpLocks/>
          </p:cNvGrpSpPr>
          <p:nvPr/>
        </p:nvGrpSpPr>
        <p:grpSpPr bwMode="auto">
          <a:xfrm>
            <a:off x="5105400" y="4279900"/>
            <a:ext cx="3868738" cy="1841500"/>
            <a:chOff x="4368801" y="4279900"/>
            <a:chExt cx="3868738" cy="1841500"/>
          </a:xfrm>
        </p:grpSpPr>
        <p:pic>
          <p:nvPicPr>
            <p:cNvPr id="2068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68801" y="4279900"/>
              <a:ext cx="3868738"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4830764" y="4403725"/>
              <a:ext cx="2159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ectangle 21"/>
            <p:cNvSpPr/>
            <p:nvPr/>
          </p:nvSpPr>
          <p:spPr>
            <a:xfrm>
              <a:off x="6205539" y="4335463"/>
              <a:ext cx="215900" cy="473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Rectangle 28"/>
            <p:cNvSpPr/>
            <p:nvPr/>
          </p:nvSpPr>
          <p:spPr>
            <a:xfrm>
              <a:off x="7493001" y="4625975"/>
              <a:ext cx="215900" cy="47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06851" name="Titre 1"/>
          <p:cNvSpPr>
            <a:spLocks noGrp="1"/>
          </p:cNvSpPr>
          <p:nvPr>
            <p:ph type="title"/>
          </p:nvPr>
        </p:nvSpPr>
        <p:spPr/>
        <p:txBody>
          <a:bodyPr/>
          <a:lstStyle/>
          <a:p>
            <a:pPr eaLnBrk="1" hangingPunct="1"/>
            <a:r>
              <a:rPr lang="fr-FR" altLang="it-IT" dirty="0" smtClean="0"/>
              <a:t>COMPLETE CONTROL</a:t>
            </a:r>
          </a:p>
        </p:txBody>
      </p:sp>
      <p:pic>
        <p:nvPicPr>
          <p:cNvPr id="206852" name="Image 4" descr="3.gif"/>
          <p:cNvPicPr>
            <a:picLocks noChangeAspect="1"/>
          </p:cNvPicPr>
          <p:nvPr/>
        </p:nvPicPr>
        <p:blipFill>
          <a:blip r:embed="rId4" cstate="email">
            <a:lum bright="30000"/>
            <a:extLst>
              <a:ext uri="{28A0092B-C50C-407E-A947-70E740481C1C}">
                <a14:useLocalDpi xmlns:a14="http://schemas.microsoft.com/office/drawing/2010/main"/>
              </a:ext>
            </a:extLst>
          </a:blip>
          <a:srcRect/>
          <a:stretch>
            <a:fillRect/>
          </a:stretch>
        </p:blipFill>
        <p:spPr bwMode="auto">
          <a:xfrm>
            <a:off x="112713" y="53975"/>
            <a:ext cx="10302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17"/>
          <p:cNvGrpSpPr>
            <a:grpSpLocks/>
          </p:cNvGrpSpPr>
          <p:nvPr/>
        </p:nvGrpSpPr>
        <p:grpSpPr bwMode="auto">
          <a:xfrm>
            <a:off x="558800" y="900113"/>
            <a:ext cx="3430588" cy="2732087"/>
            <a:chOff x="1117599" y="4963886"/>
            <a:chExt cx="2307771" cy="1554213"/>
          </a:xfrm>
          <a:effectLst>
            <a:outerShdw blurRad="50800" dist="2540000" dir="5400000" algn="ctr" rotWithShape="0">
              <a:schemeClr val="bg1">
                <a:alpha val="0"/>
              </a:schemeClr>
            </a:outerShdw>
          </a:effectLst>
        </p:grpSpPr>
        <p:pic>
          <p:nvPicPr>
            <p:cNvPr id="9" name="Image 14" descr="pickup height.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7599" y="4963886"/>
              <a:ext cx="2307771" cy="1554213"/>
            </a:xfrm>
            <a:prstGeom prst="roundRect">
              <a:avLst>
                <a:gd name="adj" fmla="val 5046"/>
              </a:avLst>
            </a:prstGeom>
            <a:ln>
              <a:noFill/>
            </a:ln>
            <a:effectLst>
              <a:outerShdw blurRad="292100" dist="139700" dir="2700000" algn="tl" rotWithShape="0">
                <a:srgbClr val="333333">
                  <a:alpha val="0"/>
                </a:srgbClr>
              </a:outerShdw>
            </a:effectLst>
          </p:spPr>
        </p:pic>
        <p:sp>
          <p:nvSpPr>
            <p:cNvPr id="10" name="Double flèche verticale 9"/>
            <p:cNvSpPr/>
            <p:nvPr/>
          </p:nvSpPr>
          <p:spPr>
            <a:xfrm>
              <a:off x="3104995" y="5398271"/>
              <a:ext cx="232806" cy="1076480"/>
            </a:xfrm>
            <a:prstGeom prst="up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 name="Double flèche verticale 10"/>
            <p:cNvSpPr/>
            <p:nvPr/>
          </p:nvSpPr>
          <p:spPr>
            <a:xfrm>
              <a:off x="1146433" y="5218557"/>
              <a:ext cx="129218" cy="457865"/>
            </a:xfrm>
            <a:prstGeom prst="up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sp>
        <p:nvSpPr>
          <p:cNvPr id="16" name="Rectangle à coins arrondis 15"/>
          <p:cNvSpPr/>
          <p:nvPr/>
        </p:nvSpPr>
        <p:spPr>
          <a:xfrm>
            <a:off x="830263" y="3784600"/>
            <a:ext cx="3017837" cy="533400"/>
          </a:xfrm>
          <a:prstGeom prst="roundRect">
            <a:avLst>
              <a:gd name="adj" fmla="val 1269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tx1"/>
                </a:solidFill>
              </a:rPr>
              <a:t>Pickup working height adjustable hydraulically</a:t>
            </a:r>
          </a:p>
        </p:txBody>
      </p:sp>
      <p:sp>
        <p:nvSpPr>
          <p:cNvPr id="24" name="Rectangle à coins arrondis 23"/>
          <p:cNvSpPr/>
          <p:nvPr/>
        </p:nvSpPr>
        <p:spPr>
          <a:xfrm>
            <a:off x="1235075" y="5986463"/>
            <a:ext cx="2298700" cy="457200"/>
          </a:xfrm>
          <a:prstGeom prst="roundRect">
            <a:avLst>
              <a:gd name="adj" fmla="val 1269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tx1"/>
                </a:solidFill>
              </a:rPr>
              <a:t>All Windrow Delivery Options</a:t>
            </a:r>
          </a:p>
        </p:txBody>
      </p:sp>
      <p:sp>
        <p:nvSpPr>
          <p:cNvPr id="27" name="Rectangle à coins arrondis 26"/>
          <p:cNvSpPr/>
          <p:nvPr/>
        </p:nvSpPr>
        <p:spPr>
          <a:xfrm>
            <a:off x="5456238" y="6246813"/>
            <a:ext cx="3098800" cy="461962"/>
          </a:xfrm>
          <a:prstGeom prst="roundRect">
            <a:avLst>
              <a:gd name="adj" fmla="val 10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tx1"/>
                </a:solidFill>
              </a:rPr>
              <a:t>Raising of all units for headland turns</a:t>
            </a:r>
          </a:p>
        </p:txBody>
      </p:sp>
      <p:grpSp>
        <p:nvGrpSpPr>
          <p:cNvPr id="206857" name="Groupe 51"/>
          <p:cNvGrpSpPr>
            <a:grpSpLocks/>
          </p:cNvGrpSpPr>
          <p:nvPr/>
        </p:nvGrpSpPr>
        <p:grpSpPr bwMode="auto">
          <a:xfrm>
            <a:off x="50800" y="4749800"/>
            <a:ext cx="4884738" cy="1104900"/>
            <a:chOff x="250306" y="933450"/>
            <a:chExt cx="5724362" cy="1595631"/>
          </a:xfrm>
        </p:grpSpPr>
        <p:pic>
          <p:nvPicPr>
            <p:cNvPr id="20686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0306" y="933450"/>
              <a:ext cx="1292470" cy="15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63"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25652" y="955725"/>
              <a:ext cx="1308257" cy="157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64"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54275" y="1006347"/>
              <a:ext cx="1420731" cy="151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65"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49991" y="990148"/>
              <a:ext cx="1424677" cy="153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2" descr="C:\exppg\My Pictutres\MERGE MAXX\General Photos\T15M\DSC02140.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931783" y="954042"/>
            <a:ext cx="2755017" cy="2665458"/>
          </a:xfrm>
          <a:prstGeom prst="roundRect">
            <a:avLst>
              <a:gd name="adj" fmla="val 8963"/>
            </a:avLst>
          </a:prstGeom>
          <a:noFill/>
        </p:spPr>
      </p:pic>
      <p:sp>
        <p:nvSpPr>
          <p:cNvPr id="30" name="Rectangle à coins arrondis 29"/>
          <p:cNvSpPr/>
          <p:nvPr/>
        </p:nvSpPr>
        <p:spPr>
          <a:xfrm>
            <a:off x="5594350" y="3683000"/>
            <a:ext cx="3219450" cy="1139825"/>
          </a:xfrm>
          <a:prstGeom prst="roundRect">
            <a:avLst>
              <a:gd name="adj" fmla="val 1269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tx1"/>
                </a:solidFill>
              </a:rPr>
              <a:t>Control using just 2 spool valves + the T15M control box which also provides numerous diagnostic functions</a:t>
            </a:r>
          </a:p>
        </p:txBody>
      </p:sp>
      <p:sp>
        <p:nvSpPr>
          <p:cNvPr id="2" name="Segnaposto data 1"/>
          <p:cNvSpPr>
            <a:spLocks noGrp="1"/>
          </p:cNvSpPr>
          <p:nvPr>
            <p:ph type="dt" sz="quarter" idx="10"/>
          </p:nvPr>
        </p:nvSpPr>
        <p:spPr/>
        <p:txBody>
          <a:bodyPr/>
          <a:lstStyle/>
          <a:p>
            <a:pPr>
              <a:defRPr/>
            </a:pPr>
            <a:fld id="{CE92D26F-3BE3-40BD-8FA0-3EC24D191833}"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ZoneTexte 3"/>
          <p:cNvSpPr txBox="1">
            <a:spLocks noChangeArrowheads="1"/>
          </p:cNvSpPr>
          <p:nvPr/>
        </p:nvSpPr>
        <p:spPr bwMode="auto">
          <a:xfrm>
            <a:off x="0" y="1873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GB" altLang="it-IT" sz="2000" b="1" dirty="0"/>
              <a:t>QUESTIONS?</a:t>
            </a:r>
          </a:p>
        </p:txBody>
      </p:sp>
      <p:pic>
        <p:nvPicPr>
          <p:cNvPr id="208899" name="Image 4" descr="3.gif"/>
          <p:cNvPicPr>
            <a:picLocks noChangeAspect="1"/>
          </p:cNvPicPr>
          <p:nvPr/>
        </p:nvPicPr>
        <p:blipFill>
          <a:blip r:embed="rId6" cstate="email">
            <a:lum bright="30000"/>
            <a:extLst>
              <a:ext uri="{28A0092B-C50C-407E-A947-70E740481C1C}">
                <a14:useLocalDpi xmlns:a14="http://schemas.microsoft.com/office/drawing/2010/main"/>
              </a:ext>
            </a:extLst>
          </a:blip>
          <a:srcRect/>
          <a:stretch>
            <a:fillRect/>
          </a:stretch>
        </p:blipFill>
        <p:spPr bwMode="auto">
          <a:xfrm>
            <a:off x="112713" y="53975"/>
            <a:ext cx="103028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2" descr="C:\exppg\My Pictutres\MERGE MAXX\Locations\BRODHEAD\2010\C0002\Witt MM900s together\MM900_tandem.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863600"/>
            <a:ext cx="91440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data 2"/>
          <p:cNvSpPr>
            <a:spLocks noGrp="1"/>
          </p:cNvSpPr>
          <p:nvPr>
            <p:ph type="dt" sz="quarter" idx="10"/>
          </p:nvPr>
        </p:nvSpPr>
        <p:spPr/>
        <p:txBody>
          <a:bodyPr/>
          <a:lstStyle/>
          <a:p>
            <a:pPr>
              <a:defRPr/>
            </a:pPr>
            <a:fld id="{063E1A0B-1361-4082-A0FF-2DA4C330655F}"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6" name="Picture 5" descr="Naamloos-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07" y="2060848"/>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C8CCDA3B-9B49-4C2F-B895-E0780E406A45}"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LA RACCOLTA con ROTOPRESSA</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36513" y="-26988"/>
            <a:ext cx="9145588" cy="1143001"/>
          </a:xfrm>
          <a:noFill/>
        </p:spPr>
        <p:txBody>
          <a:bodyPr anchor="t"/>
          <a:lstStyle/>
          <a:p>
            <a:pPr eaLnBrk="1" hangingPunct="1"/>
            <a:r>
              <a:rPr lang="fr-FR" altLang="it-IT" sz="2400" dirty="0" err="1" smtClean="0"/>
              <a:t>Modalità</a:t>
            </a:r>
            <a:r>
              <a:rPr lang="fr-FR" altLang="it-IT" sz="2400" dirty="0" smtClean="0"/>
              <a:t> di </a:t>
            </a:r>
            <a:r>
              <a:rPr lang="fr-FR" altLang="it-IT" sz="2400" dirty="0" err="1" smtClean="0"/>
              <a:t>raccolta</a:t>
            </a:r>
            <a:r>
              <a:rPr lang="fr-FR" altLang="it-IT" sz="2400" dirty="0" smtClean="0"/>
              <a:t/>
            </a:r>
            <a:br>
              <a:rPr lang="fr-FR" altLang="it-IT" sz="2400" dirty="0" smtClean="0"/>
            </a:br>
            <a:r>
              <a:rPr lang="fr-FR" altLang="it-IT" sz="2400" dirty="0" smtClean="0"/>
              <a:t>la </a:t>
            </a:r>
            <a:r>
              <a:rPr lang="fr-FR" altLang="it-IT" sz="2400" dirty="0" err="1" smtClean="0"/>
              <a:t>rapidità</a:t>
            </a:r>
            <a:r>
              <a:rPr lang="fr-FR" altLang="it-IT" sz="2400" dirty="0" smtClean="0"/>
              <a:t> prima di </a:t>
            </a:r>
            <a:r>
              <a:rPr lang="fr-FR" altLang="it-IT" sz="2400" dirty="0" err="1" smtClean="0"/>
              <a:t>tutto</a:t>
            </a:r>
            <a:r>
              <a:rPr lang="fr-FR" altLang="it-IT" sz="2400" dirty="0" smtClean="0"/>
              <a:t> !</a:t>
            </a:r>
          </a:p>
        </p:txBody>
      </p:sp>
      <p:sp>
        <p:nvSpPr>
          <p:cNvPr id="268291" name="Rectangle 3"/>
          <p:cNvSpPr>
            <a:spLocks noGrp="1" noChangeArrowheads="1"/>
          </p:cNvSpPr>
          <p:nvPr>
            <p:ph type="body" sz="half" idx="1"/>
          </p:nvPr>
        </p:nvSpPr>
        <p:spPr>
          <a:xfrm>
            <a:off x="468313" y="1412875"/>
            <a:ext cx="4038600" cy="431800"/>
          </a:xfrm>
          <a:noFill/>
        </p:spPr>
        <p:txBody>
          <a:bodyPr/>
          <a:lstStyle/>
          <a:p>
            <a:pPr eaLnBrk="1" hangingPunct="1">
              <a:buFontTx/>
              <a:buNone/>
            </a:pPr>
            <a:r>
              <a:rPr lang="fr-FR" altLang="it-IT" sz="2400" b="1" smtClean="0">
                <a:solidFill>
                  <a:srgbClr val="FF0000"/>
                </a:solidFill>
              </a:rPr>
              <a:t>Perdite per respirazione</a:t>
            </a:r>
            <a:r>
              <a:rPr lang="fr-FR" altLang="it-IT" sz="2000" i="1" smtClean="0"/>
              <a:t>           </a:t>
            </a:r>
          </a:p>
        </p:txBody>
      </p:sp>
      <p:grpSp>
        <p:nvGrpSpPr>
          <p:cNvPr id="2" name="Group 4"/>
          <p:cNvGrpSpPr>
            <a:grpSpLocks/>
          </p:cNvGrpSpPr>
          <p:nvPr/>
        </p:nvGrpSpPr>
        <p:grpSpPr bwMode="auto">
          <a:xfrm>
            <a:off x="304800" y="5562600"/>
            <a:ext cx="609600" cy="885825"/>
            <a:chOff x="2304" y="2640"/>
            <a:chExt cx="384" cy="606"/>
          </a:xfrm>
        </p:grpSpPr>
        <p:sp>
          <p:nvSpPr>
            <p:cNvPr id="268309" name="Oval 5"/>
            <p:cNvSpPr>
              <a:spLocks noChangeArrowheads="1"/>
            </p:cNvSpPr>
            <p:nvPr/>
          </p:nvSpPr>
          <p:spPr bwMode="auto">
            <a:xfrm rot="1187809">
              <a:off x="2304" y="2832"/>
              <a:ext cx="384" cy="414"/>
            </a:xfrm>
            <a:prstGeom prst="ellipse">
              <a:avLst/>
            </a:prstGeom>
            <a:solidFill>
              <a:schemeClr val="accent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68310" name="Freeform 6"/>
            <p:cNvSpPr>
              <a:spLocks/>
            </p:cNvSpPr>
            <p:nvPr/>
          </p:nvSpPr>
          <p:spPr bwMode="auto">
            <a:xfrm>
              <a:off x="2304" y="2640"/>
              <a:ext cx="376" cy="488"/>
            </a:xfrm>
            <a:custGeom>
              <a:avLst/>
              <a:gdLst>
                <a:gd name="T0" fmla="*/ 0 w 376"/>
                <a:gd name="T1" fmla="*/ 168 h 536"/>
                <a:gd name="T2" fmla="*/ 16 w 376"/>
                <a:gd name="T3" fmla="*/ 158 h 536"/>
                <a:gd name="T4" fmla="*/ 24 w 376"/>
                <a:gd name="T5" fmla="*/ 147 h 536"/>
                <a:gd name="T6" fmla="*/ 32 w 376"/>
                <a:gd name="T7" fmla="*/ 94 h 536"/>
                <a:gd name="T8" fmla="*/ 152 w 376"/>
                <a:gd name="T9" fmla="*/ 38 h 536"/>
                <a:gd name="T10" fmla="*/ 192 w 376"/>
                <a:gd name="T11" fmla="*/ 0 h 536"/>
                <a:gd name="T12" fmla="*/ 288 w 376"/>
                <a:gd name="T13" fmla="*/ 57 h 536"/>
                <a:gd name="T14" fmla="*/ 376 w 376"/>
                <a:gd name="T15" fmla="*/ 173 h 536"/>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536"/>
                <a:gd name="T26" fmla="*/ 376 w 376"/>
                <a:gd name="T27" fmla="*/ 536 h 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536">
                  <a:moveTo>
                    <a:pt x="0" y="520"/>
                  </a:moveTo>
                  <a:cubicBezTo>
                    <a:pt x="43" y="506"/>
                    <a:pt x="16" y="524"/>
                    <a:pt x="16" y="488"/>
                  </a:cubicBezTo>
                  <a:cubicBezTo>
                    <a:pt x="16" y="477"/>
                    <a:pt x="21" y="467"/>
                    <a:pt x="24" y="456"/>
                  </a:cubicBezTo>
                  <a:cubicBezTo>
                    <a:pt x="27" y="400"/>
                    <a:pt x="27" y="344"/>
                    <a:pt x="32" y="288"/>
                  </a:cubicBezTo>
                  <a:cubicBezTo>
                    <a:pt x="36" y="244"/>
                    <a:pt x="120" y="152"/>
                    <a:pt x="152" y="120"/>
                  </a:cubicBezTo>
                  <a:cubicBezTo>
                    <a:pt x="168" y="72"/>
                    <a:pt x="183" y="54"/>
                    <a:pt x="192" y="0"/>
                  </a:cubicBezTo>
                  <a:cubicBezTo>
                    <a:pt x="207" y="76"/>
                    <a:pt x="222" y="132"/>
                    <a:pt x="288" y="176"/>
                  </a:cubicBezTo>
                  <a:cubicBezTo>
                    <a:pt x="373" y="304"/>
                    <a:pt x="376" y="377"/>
                    <a:pt x="376" y="53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grpSp>
        <p:nvGrpSpPr>
          <p:cNvPr id="268293" name="Group 7"/>
          <p:cNvGrpSpPr>
            <a:grpSpLocks/>
          </p:cNvGrpSpPr>
          <p:nvPr/>
        </p:nvGrpSpPr>
        <p:grpSpPr bwMode="auto">
          <a:xfrm>
            <a:off x="6553200" y="3810000"/>
            <a:ext cx="2362200" cy="2638425"/>
            <a:chOff x="3552" y="1152"/>
            <a:chExt cx="1488" cy="1662"/>
          </a:xfrm>
        </p:grpSpPr>
        <p:grpSp>
          <p:nvGrpSpPr>
            <p:cNvPr id="268297" name="Group 8"/>
            <p:cNvGrpSpPr>
              <a:grpSpLocks/>
            </p:cNvGrpSpPr>
            <p:nvPr/>
          </p:nvGrpSpPr>
          <p:grpSpPr bwMode="auto">
            <a:xfrm>
              <a:off x="3552" y="1752"/>
              <a:ext cx="384" cy="558"/>
              <a:chOff x="2304" y="2640"/>
              <a:chExt cx="384" cy="606"/>
            </a:xfrm>
          </p:grpSpPr>
          <p:sp>
            <p:nvSpPr>
              <p:cNvPr id="268307" name="Oval 9"/>
              <p:cNvSpPr>
                <a:spLocks noChangeArrowheads="1"/>
              </p:cNvSpPr>
              <p:nvPr/>
            </p:nvSpPr>
            <p:spPr bwMode="auto">
              <a:xfrm rot="1187809">
                <a:off x="2304" y="2832"/>
                <a:ext cx="384" cy="414"/>
              </a:xfrm>
              <a:prstGeom prst="ellipse">
                <a:avLst/>
              </a:prstGeom>
              <a:solidFill>
                <a:schemeClr val="accent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68308" name="Freeform 10"/>
              <p:cNvSpPr>
                <a:spLocks/>
              </p:cNvSpPr>
              <p:nvPr/>
            </p:nvSpPr>
            <p:spPr bwMode="auto">
              <a:xfrm>
                <a:off x="2304" y="2640"/>
                <a:ext cx="376" cy="488"/>
              </a:xfrm>
              <a:custGeom>
                <a:avLst/>
                <a:gdLst>
                  <a:gd name="T0" fmla="*/ 0 w 376"/>
                  <a:gd name="T1" fmla="*/ 168 h 536"/>
                  <a:gd name="T2" fmla="*/ 16 w 376"/>
                  <a:gd name="T3" fmla="*/ 158 h 536"/>
                  <a:gd name="T4" fmla="*/ 24 w 376"/>
                  <a:gd name="T5" fmla="*/ 147 h 536"/>
                  <a:gd name="T6" fmla="*/ 32 w 376"/>
                  <a:gd name="T7" fmla="*/ 94 h 536"/>
                  <a:gd name="T8" fmla="*/ 152 w 376"/>
                  <a:gd name="T9" fmla="*/ 38 h 536"/>
                  <a:gd name="T10" fmla="*/ 192 w 376"/>
                  <a:gd name="T11" fmla="*/ 0 h 536"/>
                  <a:gd name="T12" fmla="*/ 288 w 376"/>
                  <a:gd name="T13" fmla="*/ 57 h 536"/>
                  <a:gd name="T14" fmla="*/ 376 w 376"/>
                  <a:gd name="T15" fmla="*/ 173 h 536"/>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536"/>
                  <a:gd name="T26" fmla="*/ 376 w 376"/>
                  <a:gd name="T27" fmla="*/ 536 h 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536">
                    <a:moveTo>
                      <a:pt x="0" y="520"/>
                    </a:moveTo>
                    <a:cubicBezTo>
                      <a:pt x="43" y="506"/>
                      <a:pt x="16" y="524"/>
                      <a:pt x="16" y="488"/>
                    </a:cubicBezTo>
                    <a:cubicBezTo>
                      <a:pt x="16" y="477"/>
                      <a:pt x="21" y="467"/>
                      <a:pt x="24" y="456"/>
                    </a:cubicBezTo>
                    <a:cubicBezTo>
                      <a:pt x="27" y="400"/>
                      <a:pt x="27" y="344"/>
                      <a:pt x="32" y="288"/>
                    </a:cubicBezTo>
                    <a:cubicBezTo>
                      <a:pt x="36" y="244"/>
                      <a:pt x="120" y="152"/>
                      <a:pt x="152" y="120"/>
                    </a:cubicBezTo>
                    <a:cubicBezTo>
                      <a:pt x="168" y="72"/>
                      <a:pt x="183" y="54"/>
                      <a:pt x="192" y="0"/>
                    </a:cubicBezTo>
                    <a:cubicBezTo>
                      <a:pt x="207" y="76"/>
                      <a:pt x="222" y="132"/>
                      <a:pt x="288" y="176"/>
                    </a:cubicBezTo>
                    <a:cubicBezTo>
                      <a:pt x="373" y="304"/>
                      <a:pt x="376" y="377"/>
                      <a:pt x="376" y="53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grpSp>
          <p:nvGrpSpPr>
            <p:cNvPr id="268298" name="Group 11"/>
            <p:cNvGrpSpPr>
              <a:grpSpLocks/>
            </p:cNvGrpSpPr>
            <p:nvPr/>
          </p:nvGrpSpPr>
          <p:grpSpPr bwMode="auto">
            <a:xfrm>
              <a:off x="4656" y="1752"/>
              <a:ext cx="384" cy="558"/>
              <a:chOff x="2304" y="2640"/>
              <a:chExt cx="384" cy="606"/>
            </a:xfrm>
          </p:grpSpPr>
          <p:sp>
            <p:nvSpPr>
              <p:cNvPr id="268305" name="Oval 12"/>
              <p:cNvSpPr>
                <a:spLocks noChangeArrowheads="1"/>
              </p:cNvSpPr>
              <p:nvPr/>
            </p:nvSpPr>
            <p:spPr bwMode="auto">
              <a:xfrm rot="1187809">
                <a:off x="2304" y="2832"/>
                <a:ext cx="384" cy="414"/>
              </a:xfrm>
              <a:prstGeom prst="ellipse">
                <a:avLst/>
              </a:prstGeom>
              <a:solidFill>
                <a:schemeClr val="accent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68306" name="Freeform 13"/>
              <p:cNvSpPr>
                <a:spLocks/>
              </p:cNvSpPr>
              <p:nvPr/>
            </p:nvSpPr>
            <p:spPr bwMode="auto">
              <a:xfrm>
                <a:off x="2304" y="2640"/>
                <a:ext cx="376" cy="488"/>
              </a:xfrm>
              <a:custGeom>
                <a:avLst/>
                <a:gdLst>
                  <a:gd name="T0" fmla="*/ 0 w 376"/>
                  <a:gd name="T1" fmla="*/ 168 h 536"/>
                  <a:gd name="T2" fmla="*/ 16 w 376"/>
                  <a:gd name="T3" fmla="*/ 158 h 536"/>
                  <a:gd name="T4" fmla="*/ 24 w 376"/>
                  <a:gd name="T5" fmla="*/ 147 h 536"/>
                  <a:gd name="T6" fmla="*/ 32 w 376"/>
                  <a:gd name="T7" fmla="*/ 94 h 536"/>
                  <a:gd name="T8" fmla="*/ 152 w 376"/>
                  <a:gd name="T9" fmla="*/ 38 h 536"/>
                  <a:gd name="T10" fmla="*/ 192 w 376"/>
                  <a:gd name="T11" fmla="*/ 0 h 536"/>
                  <a:gd name="T12" fmla="*/ 288 w 376"/>
                  <a:gd name="T13" fmla="*/ 57 h 536"/>
                  <a:gd name="T14" fmla="*/ 376 w 376"/>
                  <a:gd name="T15" fmla="*/ 173 h 536"/>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536"/>
                  <a:gd name="T26" fmla="*/ 376 w 376"/>
                  <a:gd name="T27" fmla="*/ 536 h 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536">
                    <a:moveTo>
                      <a:pt x="0" y="520"/>
                    </a:moveTo>
                    <a:cubicBezTo>
                      <a:pt x="43" y="506"/>
                      <a:pt x="16" y="524"/>
                      <a:pt x="16" y="488"/>
                    </a:cubicBezTo>
                    <a:cubicBezTo>
                      <a:pt x="16" y="477"/>
                      <a:pt x="21" y="467"/>
                      <a:pt x="24" y="456"/>
                    </a:cubicBezTo>
                    <a:cubicBezTo>
                      <a:pt x="27" y="400"/>
                      <a:pt x="27" y="344"/>
                      <a:pt x="32" y="288"/>
                    </a:cubicBezTo>
                    <a:cubicBezTo>
                      <a:pt x="36" y="244"/>
                      <a:pt x="120" y="152"/>
                      <a:pt x="152" y="120"/>
                    </a:cubicBezTo>
                    <a:cubicBezTo>
                      <a:pt x="168" y="72"/>
                      <a:pt x="183" y="54"/>
                      <a:pt x="192" y="0"/>
                    </a:cubicBezTo>
                    <a:cubicBezTo>
                      <a:pt x="207" y="76"/>
                      <a:pt x="222" y="132"/>
                      <a:pt x="288" y="176"/>
                    </a:cubicBezTo>
                    <a:cubicBezTo>
                      <a:pt x="373" y="304"/>
                      <a:pt x="376" y="377"/>
                      <a:pt x="376" y="53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grpSp>
          <p:nvGrpSpPr>
            <p:cNvPr id="268299" name="Group 14"/>
            <p:cNvGrpSpPr>
              <a:grpSpLocks/>
            </p:cNvGrpSpPr>
            <p:nvPr/>
          </p:nvGrpSpPr>
          <p:grpSpPr bwMode="auto">
            <a:xfrm>
              <a:off x="4080" y="2256"/>
              <a:ext cx="384" cy="558"/>
              <a:chOff x="2304" y="2640"/>
              <a:chExt cx="384" cy="606"/>
            </a:xfrm>
          </p:grpSpPr>
          <p:sp>
            <p:nvSpPr>
              <p:cNvPr id="268303" name="Oval 15"/>
              <p:cNvSpPr>
                <a:spLocks noChangeArrowheads="1"/>
              </p:cNvSpPr>
              <p:nvPr/>
            </p:nvSpPr>
            <p:spPr bwMode="auto">
              <a:xfrm rot="1187809">
                <a:off x="2304" y="2832"/>
                <a:ext cx="384" cy="414"/>
              </a:xfrm>
              <a:prstGeom prst="ellipse">
                <a:avLst/>
              </a:prstGeom>
              <a:solidFill>
                <a:schemeClr val="accent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68304" name="Freeform 16"/>
              <p:cNvSpPr>
                <a:spLocks/>
              </p:cNvSpPr>
              <p:nvPr/>
            </p:nvSpPr>
            <p:spPr bwMode="auto">
              <a:xfrm>
                <a:off x="2304" y="2640"/>
                <a:ext cx="376" cy="488"/>
              </a:xfrm>
              <a:custGeom>
                <a:avLst/>
                <a:gdLst>
                  <a:gd name="T0" fmla="*/ 0 w 376"/>
                  <a:gd name="T1" fmla="*/ 168 h 536"/>
                  <a:gd name="T2" fmla="*/ 16 w 376"/>
                  <a:gd name="T3" fmla="*/ 158 h 536"/>
                  <a:gd name="T4" fmla="*/ 24 w 376"/>
                  <a:gd name="T5" fmla="*/ 147 h 536"/>
                  <a:gd name="T6" fmla="*/ 32 w 376"/>
                  <a:gd name="T7" fmla="*/ 94 h 536"/>
                  <a:gd name="T8" fmla="*/ 152 w 376"/>
                  <a:gd name="T9" fmla="*/ 38 h 536"/>
                  <a:gd name="T10" fmla="*/ 192 w 376"/>
                  <a:gd name="T11" fmla="*/ 0 h 536"/>
                  <a:gd name="T12" fmla="*/ 288 w 376"/>
                  <a:gd name="T13" fmla="*/ 57 h 536"/>
                  <a:gd name="T14" fmla="*/ 376 w 376"/>
                  <a:gd name="T15" fmla="*/ 173 h 536"/>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536"/>
                  <a:gd name="T26" fmla="*/ 376 w 376"/>
                  <a:gd name="T27" fmla="*/ 536 h 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536">
                    <a:moveTo>
                      <a:pt x="0" y="520"/>
                    </a:moveTo>
                    <a:cubicBezTo>
                      <a:pt x="43" y="506"/>
                      <a:pt x="16" y="524"/>
                      <a:pt x="16" y="488"/>
                    </a:cubicBezTo>
                    <a:cubicBezTo>
                      <a:pt x="16" y="477"/>
                      <a:pt x="21" y="467"/>
                      <a:pt x="24" y="456"/>
                    </a:cubicBezTo>
                    <a:cubicBezTo>
                      <a:pt x="27" y="400"/>
                      <a:pt x="27" y="344"/>
                      <a:pt x="32" y="288"/>
                    </a:cubicBezTo>
                    <a:cubicBezTo>
                      <a:pt x="36" y="244"/>
                      <a:pt x="120" y="152"/>
                      <a:pt x="152" y="120"/>
                    </a:cubicBezTo>
                    <a:cubicBezTo>
                      <a:pt x="168" y="72"/>
                      <a:pt x="183" y="54"/>
                      <a:pt x="192" y="0"/>
                    </a:cubicBezTo>
                    <a:cubicBezTo>
                      <a:pt x="207" y="76"/>
                      <a:pt x="222" y="132"/>
                      <a:pt x="288" y="176"/>
                    </a:cubicBezTo>
                    <a:cubicBezTo>
                      <a:pt x="373" y="304"/>
                      <a:pt x="376" y="377"/>
                      <a:pt x="376" y="53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grpSp>
          <p:nvGrpSpPr>
            <p:cNvPr id="268300" name="Group 17"/>
            <p:cNvGrpSpPr>
              <a:grpSpLocks/>
            </p:cNvGrpSpPr>
            <p:nvPr/>
          </p:nvGrpSpPr>
          <p:grpSpPr bwMode="auto">
            <a:xfrm>
              <a:off x="4080" y="1152"/>
              <a:ext cx="384" cy="558"/>
              <a:chOff x="2304" y="2640"/>
              <a:chExt cx="384" cy="606"/>
            </a:xfrm>
          </p:grpSpPr>
          <p:sp>
            <p:nvSpPr>
              <p:cNvPr id="268301" name="Oval 18"/>
              <p:cNvSpPr>
                <a:spLocks noChangeArrowheads="1"/>
              </p:cNvSpPr>
              <p:nvPr/>
            </p:nvSpPr>
            <p:spPr bwMode="auto">
              <a:xfrm rot="1187809">
                <a:off x="2304" y="2832"/>
                <a:ext cx="384" cy="414"/>
              </a:xfrm>
              <a:prstGeom prst="ellipse">
                <a:avLst/>
              </a:prstGeom>
              <a:solidFill>
                <a:schemeClr val="accent2"/>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68302" name="Freeform 19"/>
              <p:cNvSpPr>
                <a:spLocks/>
              </p:cNvSpPr>
              <p:nvPr/>
            </p:nvSpPr>
            <p:spPr bwMode="auto">
              <a:xfrm>
                <a:off x="2304" y="2640"/>
                <a:ext cx="376" cy="488"/>
              </a:xfrm>
              <a:custGeom>
                <a:avLst/>
                <a:gdLst>
                  <a:gd name="T0" fmla="*/ 0 w 376"/>
                  <a:gd name="T1" fmla="*/ 168 h 536"/>
                  <a:gd name="T2" fmla="*/ 16 w 376"/>
                  <a:gd name="T3" fmla="*/ 158 h 536"/>
                  <a:gd name="T4" fmla="*/ 24 w 376"/>
                  <a:gd name="T5" fmla="*/ 147 h 536"/>
                  <a:gd name="T6" fmla="*/ 32 w 376"/>
                  <a:gd name="T7" fmla="*/ 94 h 536"/>
                  <a:gd name="T8" fmla="*/ 152 w 376"/>
                  <a:gd name="T9" fmla="*/ 38 h 536"/>
                  <a:gd name="T10" fmla="*/ 192 w 376"/>
                  <a:gd name="T11" fmla="*/ 0 h 536"/>
                  <a:gd name="T12" fmla="*/ 288 w 376"/>
                  <a:gd name="T13" fmla="*/ 57 h 536"/>
                  <a:gd name="T14" fmla="*/ 376 w 376"/>
                  <a:gd name="T15" fmla="*/ 173 h 536"/>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536"/>
                  <a:gd name="T26" fmla="*/ 376 w 376"/>
                  <a:gd name="T27" fmla="*/ 536 h 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536">
                    <a:moveTo>
                      <a:pt x="0" y="520"/>
                    </a:moveTo>
                    <a:cubicBezTo>
                      <a:pt x="43" y="506"/>
                      <a:pt x="16" y="524"/>
                      <a:pt x="16" y="488"/>
                    </a:cubicBezTo>
                    <a:cubicBezTo>
                      <a:pt x="16" y="477"/>
                      <a:pt x="21" y="467"/>
                      <a:pt x="24" y="456"/>
                    </a:cubicBezTo>
                    <a:cubicBezTo>
                      <a:pt x="27" y="400"/>
                      <a:pt x="27" y="344"/>
                      <a:pt x="32" y="288"/>
                    </a:cubicBezTo>
                    <a:cubicBezTo>
                      <a:pt x="36" y="244"/>
                      <a:pt x="120" y="152"/>
                      <a:pt x="152" y="120"/>
                    </a:cubicBezTo>
                    <a:cubicBezTo>
                      <a:pt x="168" y="72"/>
                      <a:pt x="183" y="54"/>
                      <a:pt x="192" y="0"/>
                    </a:cubicBezTo>
                    <a:cubicBezTo>
                      <a:pt x="207" y="76"/>
                      <a:pt x="222" y="132"/>
                      <a:pt x="288" y="176"/>
                    </a:cubicBezTo>
                    <a:cubicBezTo>
                      <a:pt x="373" y="304"/>
                      <a:pt x="376" y="377"/>
                      <a:pt x="376" y="53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grpSp>
      <p:pic>
        <p:nvPicPr>
          <p:cNvPr id="268294" name="Object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47813" y="2060575"/>
            <a:ext cx="4679950" cy="4549775"/>
          </a:xfrm>
          <a:noFill/>
        </p:spPr>
      </p:pic>
      <p:sp>
        <p:nvSpPr>
          <p:cNvPr id="268295" name="Line 21"/>
          <p:cNvSpPr>
            <a:spLocks noChangeShapeType="1"/>
          </p:cNvSpPr>
          <p:nvPr/>
        </p:nvSpPr>
        <p:spPr bwMode="auto">
          <a:xfrm>
            <a:off x="2627313" y="3284538"/>
            <a:ext cx="0" cy="2520950"/>
          </a:xfrm>
          <a:prstGeom prst="line">
            <a:avLst/>
          </a:prstGeom>
          <a:noFill/>
          <a:ln w="635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68296" name="Line 22"/>
          <p:cNvSpPr>
            <a:spLocks noChangeShapeType="1"/>
          </p:cNvSpPr>
          <p:nvPr/>
        </p:nvSpPr>
        <p:spPr bwMode="auto">
          <a:xfrm>
            <a:off x="3132138" y="3716338"/>
            <a:ext cx="0" cy="2089150"/>
          </a:xfrm>
          <a:prstGeom prst="line">
            <a:avLst/>
          </a:prstGeom>
          <a:noFill/>
          <a:ln w="635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15662137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2"/>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36513" y="-26988"/>
            <a:ext cx="9145588" cy="1143001"/>
          </a:xfrm>
          <a:noFill/>
        </p:spPr>
        <p:txBody>
          <a:bodyPr anchor="t"/>
          <a:lstStyle/>
          <a:p>
            <a:pPr eaLnBrk="1" hangingPunct="1"/>
            <a:r>
              <a:rPr lang="fr-FR" altLang="it-IT" sz="2400" smtClean="0"/>
              <a:t>Modalità di raccolta</a:t>
            </a:r>
            <a:br>
              <a:rPr lang="fr-FR" altLang="it-IT" sz="2400" smtClean="0"/>
            </a:br>
            <a:r>
              <a:rPr lang="fr-FR" altLang="it-IT" sz="2400" smtClean="0"/>
              <a:t>Tutto in delicatezza !</a:t>
            </a:r>
          </a:p>
        </p:txBody>
      </p:sp>
      <p:sp>
        <p:nvSpPr>
          <p:cNvPr id="269315" name="Rectangle 3"/>
          <p:cNvSpPr>
            <a:spLocks noGrp="1" noChangeArrowheads="1"/>
          </p:cNvSpPr>
          <p:nvPr>
            <p:ph type="body" sz="half" idx="1"/>
          </p:nvPr>
        </p:nvSpPr>
        <p:spPr>
          <a:xfrm>
            <a:off x="468313" y="1412875"/>
            <a:ext cx="4038600" cy="431800"/>
          </a:xfrm>
          <a:noFill/>
        </p:spPr>
        <p:txBody>
          <a:bodyPr/>
          <a:lstStyle/>
          <a:p>
            <a:pPr eaLnBrk="1" hangingPunct="1">
              <a:buFontTx/>
              <a:buNone/>
            </a:pPr>
            <a:r>
              <a:rPr lang="fr-FR" altLang="it-IT" sz="2400" b="1" smtClean="0">
                <a:solidFill>
                  <a:srgbClr val="FF0000"/>
                </a:solidFill>
              </a:rPr>
              <a:t>Perdita di materia secca</a:t>
            </a:r>
            <a:r>
              <a:rPr lang="fr-FR" altLang="it-IT" sz="2000" i="1" smtClean="0"/>
              <a:t>           </a:t>
            </a:r>
          </a:p>
        </p:txBody>
      </p:sp>
      <p:pic>
        <p:nvPicPr>
          <p:cNvPr id="269316" name="Picture 24" descr="perte_fanage_ratelage_pressage"/>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484438" y="2133600"/>
            <a:ext cx="3579812" cy="3816350"/>
          </a:xfrm>
        </p:spPr>
      </p:pic>
      <p:sp>
        <p:nvSpPr>
          <p:cNvPr id="269317" name="AutoShape 25">
            <a:hlinkClick r:id="" action="ppaction://hlinkshowjump?jump=nextslide" highlightClick="1"/>
          </p:cNvPr>
          <p:cNvSpPr>
            <a:spLocks noChangeArrowheads="1"/>
          </p:cNvSpPr>
          <p:nvPr/>
        </p:nvSpPr>
        <p:spPr bwMode="auto">
          <a:xfrm>
            <a:off x="7812088" y="6453188"/>
            <a:ext cx="504825" cy="404812"/>
          </a:xfrm>
          <a:prstGeom prst="actionButtonForwardNex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69318" name="AutoShape 26">
            <a:hlinkClick r:id="" action="ppaction://hlinkshowjump?jump=previousslide" highlightClick="1"/>
          </p:cNvPr>
          <p:cNvSpPr>
            <a:spLocks noChangeArrowheads="1"/>
          </p:cNvSpPr>
          <p:nvPr/>
        </p:nvSpPr>
        <p:spPr bwMode="auto">
          <a:xfrm>
            <a:off x="7308850" y="6453188"/>
            <a:ext cx="503238" cy="404812"/>
          </a:xfrm>
          <a:prstGeom prst="actionButtonBackPrevious">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extLst>
      <p:ext uri="{BB962C8B-B14F-4D97-AF65-F5344CB8AC3E}">
        <p14:creationId xmlns:p14="http://schemas.microsoft.com/office/powerpoint/2010/main" val="77294608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gf_630_15_fourrage_9201501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7240" y="4865712"/>
            <a:ext cx="191928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39" name="Picture 3" descr="wrapp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69640" y="3036912"/>
            <a:ext cx="14874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60" name="Rectangle 4"/>
          <p:cNvSpPr>
            <a:spLocks noGrp="1" noChangeArrowheads="1"/>
          </p:cNvSpPr>
          <p:nvPr>
            <p:ph type="title"/>
          </p:nvPr>
        </p:nvSpPr>
        <p:spPr>
          <a:xfrm>
            <a:off x="0" y="-136525"/>
            <a:ext cx="9144000" cy="533400"/>
          </a:xfrm>
        </p:spPr>
        <p:txBody>
          <a:bodyPr anchor="t"/>
          <a:lstStyle/>
          <a:p>
            <a:pPr eaLnBrk="1" hangingPunct="1">
              <a:defRPr/>
            </a:pPr>
            <a:r>
              <a:rPr lang="fr-FR" sz="3600" smtClean="0">
                <a:effectLst>
                  <a:outerShdw blurRad="38100" dist="38100" dir="2700000" algn="tl">
                    <a:srgbClr val="C0C0C0"/>
                  </a:outerShdw>
                </a:effectLst>
              </a:rPr>
              <a:t> </a:t>
            </a:r>
            <a:r>
              <a:rPr lang="fr-FR" sz="2800" err="1" smtClean="0"/>
              <a:t>Modalità</a:t>
            </a:r>
            <a:r>
              <a:rPr lang="fr-FR" sz="2800" smtClean="0"/>
              <a:t> di </a:t>
            </a:r>
            <a:r>
              <a:rPr lang="fr-FR" sz="2800" err="1" smtClean="0"/>
              <a:t>raccolta</a:t>
            </a:r>
            <a:r>
              <a:rPr lang="fr-FR" sz="2800" smtClean="0">
                <a:effectLst>
                  <a:outerShdw blurRad="38100" dist="38100" dir="2700000" algn="tl">
                    <a:srgbClr val="C0C0C0"/>
                  </a:outerShdw>
                </a:effectLst>
              </a:rPr>
              <a:t> </a:t>
            </a:r>
            <a:br>
              <a:rPr lang="fr-FR" sz="2800" smtClean="0">
                <a:effectLst>
                  <a:outerShdw blurRad="38100" dist="38100" dir="2700000" algn="tl">
                    <a:srgbClr val="C0C0C0"/>
                  </a:outerShdw>
                </a:effectLst>
              </a:rPr>
            </a:br>
            <a:r>
              <a:rPr lang="fr-FR" sz="2400" err="1" smtClean="0"/>
              <a:t>Conservazione</a:t>
            </a:r>
            <a:endParaRPr lang="fr-FR" sz="2400" smtClean="0"/>
          </a:p>
        </p:txBody>
      </p:sp>
      <p:graphicFrame>
        <p:nvGraphicFramePr>
          <p:cNvPr id="659461" name="Group 5"/>
          <p:cNvGraphicFramePr>
            <a:graphicFrameLocks noGrp="1"/>
          </p:cNvGraphicFramePr>
          <p:nvPr>
            <p:extLst>
              <p:ext uri="{D42A27DB-BD31-4B8C-83A1-F6EECF244321}">
                <p14:modId xmlns:p14="http://schemas.microsoft.com/office/powerpoint/2010/main" val="2784116343"/>
              </p:ext>
            </p:extLst>
          </p:nvPr>
        </p:nvGraphicFramePr>
        <p:xfrm>
          <a:off x="1141040" y="1208112"/>
          <a:ext cx="7391400" cy="5029200"/>
        </p:xfrm>
        <a:graphic>
          <a:graphicData uri="http://schemas.openxmlformats.org/drawingml/2006/table">
            <a:tbl>
              <a:tblPr/>
              <a:tblGrid>
                <a:gridCol w="3695700"/>
                <a:gridCol w="3695700"/>
              </a:tblGrid>
              <a:tr h="16780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rPr>
                        <a:t>                                      </a:t>
                      </a:r>
                      <a:r>
                        <a:rPr kumimoji="0" lang="fr-FR" sz="2000" b="0" i="0" u="none" strike="noStrike" cap="none" normalizeH="0" baseline="0" dirty="0" err="1" smtClean="0">
                          <a:ln>
                            <a:noFill/>
                          </a:ln>
                          <a:solidFill>
                            <a:schemeClr val="tx1"/>
                          </a:solidFill>
                          <a:effectLst/>
                          <a:latin typeface="Arial" charset="0"/>
                        </a:rPr>
                        <a:t>Insilato</a:t>
                      </a:r>
                      <a:r>
                        <a:rPr kumimoji="0" lang="fr-FR" sz="2000" b="1" i="0" u="none" strike="noStrike" cap="none" normalizeH="0" baseline="0" dirty="0" smtClean="0">
                          <a:ln>
                            <a:noFill/>
                          </a:ln>
                          <a:solidFill>
                            <a:srgbClr val="521F20"/>
                          </a:solidFill>
                          <a:effectLst/>
                          <a:latin typeface="Verdana" pitchFamily="34" charset="0"/>
                        </a:rPr>
                        <a:t>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err="1" smtClean="0">
                          <a:ln>
                            <a:noFill/>
                          </a:ln>
                          <a:solidFill>
                            <a:schemeClr val="tx1"/>
                          </a:solidFill>
                          <a:effectLst/>
                          <a:latin typeface="Arial" charset="0"/>
                          <a:cs typeface="Times New Roman" pitchFamily="18" charset="0"/>
                        </a:rPr>
                        <a:t>Fermentazione</a:t>
                      </a:r>
                      <a:r>
                        <a:rPr kumimoji="0" lang="fr-FR" sz="2000" b="0" i="0" u="none" strike="noStrike" cap="none" normalizeH="0" baseline="0" smtClean="0">
                          <a:ln>
                            <a:noFill/>
                          </a:ln>
                          <a:solidFill>
                            <a:schemeClr val="tx1"/>
                          </a:solidFill>
                          <a:effectLst/>
                          <a:latin typeface="Arial" charset="0"/>
                          <a:cs typeface="Times New Roman" pitchFamily="18" charset="0"/>
                        </a:rPr>
                        <a:t> </a:t>
                      </a:r>
                      <a:r>
                        <a:rPr kumimoji="0" lang="fr-FR" sz="2000" b="0" i="0" u="none" strike="noStrike" cap="none" normalizeH="0" baseline="0" err="1" smtClean="0">
                          <a:ln>
                            <a:noFill/>
                          </a:ln>
                          <a:solidFill>
                            <a:schemeClr val="tx1"/>
                          </a:solidFill>
                          <a:effectLst/>
                          <a:latin typeface="Arial" charset="0"/>
                          <a:cs typeface="Times New Roman" pitchFamily="18" charset="0"/>
                        </a:rPr>
                        <a:t>acida</a:t>
                      </a:r>
                      <a:endParaRPr kumimoji="0" lang="fr-FR" sz="2000" b="0" i="0" u="none" strike="noStrike" cap="none" normalizeH="0" baseline="0" smtClean="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err="1" smtClean="0">
                          <a:ln>
                            <a:noFill/>
                          </a:ln>
                          <a:solidFill>
                            <a:schemeClr val="tx1"/>
                          </a:solidFill>
                          <a:effectLst/>
                          <a:latin typeface="Arial" charset="0"/>
                          <a:cs typeface="Times New Roman" pitchFamily="18" charset="0"/>
                        </a:rPr>
                        <a:t>Diretto</a:t>
                      </a:r>
                      <a:r>
                        <a:rPr kumimoji="0" lang="fr-FR" sz="1600" b="0" i="0" u="none" strike="noStrike" cap="none" normalizeH="0" baseline="0" smtClean="0">
                          <a:ln>
                            <a:noFill/>
                          </a:ln>
                          <a:solidFill>
                            <a:schemeClr val="tx1"/>
                          </a:solidFill>
                          <a:effectLst/>
                          <a:latin typeface="Arial" charset="0"/>
                          <a:cs typeface="Times New Roman" pitchFamily="18" charset="0"/>
                        </a:rPr>
                        <a:t> : &gt; 70% </a:t>
                      </a:r>
                      <a:r>
                        <a:rPr kumimoji="0" lang="fr-FR" sz="1600" b="0" i="0" u="none" strike="noStrike" cap="none" normalizeH="0" baseline="0" err="1" smtClean="0">
                          <a:ln>
                            <a:noFill/>
                          </a:ln>
                          <a:solidFill>
                            <a:schemeClr val="tx1"/>
                          </a:solidFill>
                          <a:effectLst/>
                          <a:latin typeface="Arial" charset="0"/>
                          <a:cs typeface="Times New Roman" pitchFamily="18" charset="0"/>
                        </a:rPr>
                        <a:t>umidità</a:t>
                      </a:r>
                      <a:endParaRPr kumimoji="0" lang="fr-FR" sz="1600" b="0" i="0" u="none" strike="noStrike" cap="none" normalizeH="0" baseline="0" smtClean="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err="1" smtClean="0">
                          <a:ln>
                            <a:noFill/>
                          </a:ln>
                          <a:solidFill>
                            <a:schemeClr val="tx1"/>
                          </a:solidFill>
                          <a:effectLst/>
                          <a:latin typeface="Arial" charset="0"/>
                          <a:cs typeface="Times New Roman" pitchFamily="18" charset="0"/>
                        </a:rPr>
                        <a:t>Affienato</a:t>
                      </a:r>
                      <a:r>
                        <a:rPr kumimoji="0" lang="fr-FR" sz="1600" b="0" i="0" u="none" strike="noStrike" cap="none" normalizeH="0" baseline="0" smtClean="0">
                          <a:ln>
                            <a:noFill/>
                          </a:ln>
                          <a:solidFill>
                            <a:schemeClr val="tx1"/>
                          </a:solidFill>
                          <a:effectLst/>
                          <a:latin typeface="Arial" charset="0"/>
                          <a:cs typeface="Times New Roman" pitchFamily="18" charset="0"/>
                        </a:rPr>
                        <a:t> : 70 – 60 %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err="1" smtClean="0">
                          <a:ln>
                            <a:noFill/>
                          </a:ln>
                          <a:solidFill>
                            <a:schemeClr val="tx1"/>
                          </a:solidFill>
                          <a:effectLst/>
                          <a:latin typeface="Arial" charset="0"/>
                          <a:cs typeface="Times New Roman" pitchFamily="18" charset="0"/>
                        </a:rPr>
                        <a:t>Preaffienato</a:t>
                      </a:r>
                      <a:r>
                        <a:rPr kumimoji="0" lang="fr-FR" sz="1600" b="0" i="0" u="none" strike="noStrike" cap="none" normalizeH="0" baseline="0" smtClean="0">
                          <a:ln>
                            <a:noFill/>
                          </a:ln>
                          <a:solidFill>
                            <a:schemeClr val="tx1"/>
                          </a:solidFill>
                          <a:effectLst/>
                          <a:latin typeface="Arial" charset="0"/>
                          <a:cs typeface="Times New Roman" pitchFamily="18" charset="0"/>
                        </a:rPr>
                        <a:t> : 44- 60 %</a:t>
                      </a:r>
                      <a:r>
                        <a:rPr kumimoji="0" lang="fr-FR" sz="2000" b="0" i="0" u="none" strike="noStrike" cap="none" normalizeH="0" baseline="0" smtClean="0">
                          <a:ln>
                            <a:noFill/>
                          </a:ln>
                          <a:solidFill>
                            <a:schemeClr val="tx1"/>
                          </a:solidFill>
                          <a:effectLst/>
                          <a:latin typeface="Arial" charset="0"/>
                        </a:rPr>
                        <a:t> </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57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rPr>
                        <a:t>Fasciato</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6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smtClean="0">
                          <a:ln>
                            <a:noFill/>
                          </a:ln>
                          <a:solidFill>
                            <a:schemeClr val="tx1"/>
                          </a:solidFill>
                          <a:effectLst/>
                          <a:latin typeface="Arial" charset="0"/>
                        </a:rPr>
                        <a:t>50-60 % umidità</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36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rPr>
                        <a:t>                                       Fieno        </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800" b="0" i="0" u="none" strike="noStrike" cap="none" normalizeH="0" baseline="0" dirty="0" smtClean="0">
                          <a:ln>
                            <a:noFill/>
                          </a:ln>
                          <a:solidFill>
                            <a:schemeClr val="tx1"/>
                          </a:solidFill>
                          <a:effectLst/>
                          <a:latin typeface="Arial" charset="0"/>
                        </a:rPr>
                        <a:t>Secco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charset="0"/>
                        </a:rPr>
                        <a:t>15 % </a:t>
                      </a:r>
                      <a:r>
                        <a:rPr kumimoji="0" lang="fr-FR" sz="1600" b="0" i="0" u="none" strike="noStrike" cap="none" normalizeH="0" baseline="0" dirty="0" err="1" smtClean="0">
                          <a:ln>
                            <a:noFill/>
                          </a:ln>
                          <a:solidFill>
                            <a:schemeClr val="tx1"/>
                          </a:solidFill>
                          <a:effectLst/>
                          <a:latin typeface="Arial" charset="0"/>
                        </a:rPr>
                        <a:t>umidità</a:t>
                      </a:r>
                      <a:endParaRPr kumimoji="0" lang="fr-FR" sz="1600" b="0" i="0" u="none" strike="noStrike" cap="none" normalizeH="0" baseline="0" dirty="0" smtClean="0">
                        <a:ln>
                          <a:noFill/>
                        </a:ln>
                        <a:solidFill>
                          <a:schemeClr val="tx1"/>
                        </a:solidFill>
                        <a:effectLst/>
                        <a:latin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0355" name="Rectangle 19"/>
          <p:cNvSpPr>
            <a:spLocks noChangeArrowheads="1"/>
          </p:cNvSpPr>
          <p:nvPr/>
        </p:nvSpPr>
        <p:spPr bwMode="auto">
          <a:xfrm>
            <a:off x="2792413" y="2481263"/>
            <a:ext cx="9144000" cy="0"/>
          </a:xfrm>
          <a:prstGeom prst="rect">
            <a:avLst/>
          </a:prstGeom>
          <a:solidFill>
            <a:srgbClr val="7B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pic>
        <p:nvPicPr>
          <p:cNvPr id="270356" name="Object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45840" y="1512912"/>
            <a:ext cx="15240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pPr>
              <a:defRPr/>
            </a:pPr>
            <a:fld id="{E77B6B3C-976D-4CC6-8C34-E4BB092D7FBD}"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smtClean="0"/>
              <a:t>Mkt Kuhn </a:t>
            </a:r>
            <a:endParaRPr lang="fr-FR"/>
          </a:p>
        </p:txBody>
      </p:sp>
    </p:spTree>
    <p:extLst>
      <p:ext uri="{BB962C8B-B14F-4D97-AF65-F5344CB8AC3E}">
        <p14:creationId xmlns:p14="http://schemas.microsoft.com/office/powerpoint/2010/main" val="289733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2"/>
          <p:cNvSpPr>
            <a:spLocks noChangeArrowheads="1"/>
          </p:cNvSpPr>
          <p:nvPr/>
        </p:nvSpPr>
        <p:spPr bwMode="auto">
          <a:xfrm>
            <a:off x="2700338" y="0"/>
            <a:ext cx="525621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it-IT" sz="2400" b="1">
              <a:solidFill>
                <a:schemeClr val="bg1"/>
              </a:solidFill>
            </a:endParaRPr>
          </a:p>
        </p:txBody>
      </p:sp>
      <p:sp>
        <p:nvSpPr>
          <p:cNvPr id="32771" name="Line 26"/>
          <p:cNvSpPr>
            <a:spLocks noChangeShapeType="1"/>
          </p:cNvSpPr>
          <p:nvPr/>
        </p:nvSpPr>
        <p:spPr bwMode="auto">
          <a:xfrm>
            <a:off x="3419475" y="4699000"/>
            <a:ext cx="24479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772" name="Line 27"/>
          <p:cNvSpPr>
            <a:spLocks noChangeShapeType="1"/>
          </p:cNvSpPr>
          <p:nvPr/>
        </p:nvSpPr>
        <p:spPr bwMode="auto">
          <a:xfrm>
            <a:off x="3419475" y="2492375"/>
            <a:ext cx="0" cy="2206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773" name="Rectangle 22"/>
          <p:cNvSpPr>
            <a:spLocks noChangeAspect="1" noChangeArrowheads="1"/>
          </p:cNvSpPr>
          <p:nvPr/>
        </p:nvSpPr>
        <p:spPr bwMode="auto">
          <a:xfrm>
            <a:off x="323850" y="1135063"/>
            <a:ext cx="4230688" cy="527050"/>
          </a:xfrm>
          <a:prstGeom prst="rect">
            <a:avLst/>
          </a:prstGeom>
          <a:solidFill>
            <a:srgbClr val="FF0000"/>
          </a:solidFill>
          <a:ln w="3175">
            <a:solidFill>
              <a:schemeClr val="bg1"/>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t" hangingPunct="1"/>
            <a:r>
              <a:rPr lang="fr-FR" b="1" dirty="0" smtClean="0">
                <a:solidFill>
                  <a:schemeClr val="bg1"/>
                </a:solidFill>
              </a:rPr>
              <a:t>FIX </a:t>
            </a:r>
            <a:r>
              <a:rPr lang="fr-FR" b="1" dirty="0" err="1" smtClean="0">
                <a:solidFill>
                  <a:schemeClr val="bg1"/>
                </a:solidFill>
              </a:rPr>
              <a:t>chamber</a:t>
            </a:r>
            <a:endParaRPr lang="fr-FR" b="1" dirty="0">
              <a:solidFill>
                <a:schemeClr val="bg1"/>
              </a:solidFill>
            </a:endParaRPr>
          </a:p>
        </p:txBody>
      </p:sp>
      <p:grpSp>
        <p:nvGrpSpPr>
          <p:cNvPr id="32774" name="Gruppo 22"/>
          <p:cNvGrpSpPr>
            <a:grpSpLocks/>
          </p:cNvGrpSpPr>
          <p:nvPr/>
        </p:nvGrpSpPr>
        <p:grpSpPr bwMode="auto">
          <a:xfrm>
            <a:off x="4643438" y="1135063"/>
            <a:ext cx="4230687" cy="3184525"/>
            <a:chOff x="4643438" y="1514475"/>
            <a:chExt cx="4230687" cy="3184525"/>
          </a:xfrm>
        </p:grpSpPr>
        <p:sp>
          <p:nvSpPr>
            <p:cNvPr id="32781" name="Line 28"/>
            <p:cNvSpPr>
              <a:spLocks noChangeShapeType="1"/>
            </p:cNvSpPr>
            <p:nvPr/>
          </p:nvSpPr>
          <p:spPr bwMode="auto">
            <a:xfrm>
              <a:off x="5867400" y="2492375"/>
              <a:ext cx="0" cy="2206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782" name="Rectangle 45"/>
            <p:cNvSpPr>
              <a:spLocks noChangeAspect="1" noChangeArrowheads="1"/>
            </p:cNvSpPr>
            <p:nvPr/>
          </p:nvSpPr>
          <p:spPr bwMode="auto">
            <a:xfrm>
              <a:off x="4643438" y="1514475"/>
              <a:ext cx="4230687" cy="527050"/>
            </a:xfrm>
            <a:prstGeom prst="rect">
              <a:avLst/>
            </a:prstGeom>
            <a:solidFill>
              <a:srgbClr val="FF0000"/>
            </a:solidFill>
            <a:ln w="3175">
              <a:solidFill>
                <a:schemeClr val="bg1"/>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t" hangingPunct="1"/>
              <a:r>
                <a:rPr lang="fr-FR" b="1" dirty="0" smtClean="0">
                  <a:solidFill>
                    <a:schemeClr val="bg1"/>
                  </a:solidFill>
                </a:rPr>
                <a:t>VARIABLE </a:t>
              </a:r>
              <a:r>
                <a:rPr lang="fr-FR" b="1" dirty="0" err="1" smtClean="0">
                  <a:solidFill>
                    <a:schemeClr val="bg1"/>
                  </a:solidFill>
                </a:rPr>
                <a:t>chamber</a:t>
              </a:r>
              <a:endParaRPr lang="fr-FR" b="1" dirty="0">
                <a:solidFill>
                  <a:schemeClr val="bg1"/>
                </a:solidFill>
              </a:endParaRPr>
            </a:p>
          </p:txBody>
        </p:sp>
      </p:grpSp>
      <p:sp>
        <p:nvSpPr>
          <p:cNvPr id="32775" name="CasellaDiTesto 24"/>
          <p:cNvSpPr txBox="1">
            <a:spLocks noChangeArrowheads="1"/>
          </p:cNvSpPr>
          <p:nvPr/>
        </p:nvSpPr>
        <p:spPr bwMode="auto">
          <a:xfrm>
            <a:off x="5729015" y="5176838"/>
            <a:ext cx="1973262" cy="86177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sz="5000" dirty="0" smtClean="0"/>
              <a:t>62 %</a:t>
            </a:r>
            <a:endParaRPr lang="it-IT" sz="5000" dirty="0"/>
          </a:p>
        </p:txBody>
      </p:sp>
      <p:pic>
        <p:nvPicPr>
          <p:cNvPr id="32776" name="Immagine 1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23849" y="2000426"/>
            <a:ext cx="4248855" cy="295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CasellaDiTesto 23"/>
          <p:cNvSpPr txBox="1">
            <a:spLocks noChangeArrowheads="1"/>
          </p:cNvSpPr>
          <p:nvPr/>
        </p:nvSpPr>
        <p:spPr bwMode="auto">
          <a:xfrm>
            <a:off x="1331640" y="5208588"/>
            <a:ext cx="1973262" cy="86177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sz="5000" dirty="0" smtClean="0"/>
              <a:t>38 </a:t>
            </a:r>
            <a:r>
              <a:rPr lang="it-IT" sz="5000" dirty="0"/>
              <a:t>%</a:t>
            </a:r>
          </a:p>
        </p:txBody>
      </p:sp>
      <p:pic>
        <p:nvPicPr>
          <p:cNvPr id="32778" name="Immagine 20"/>
          <p:cNvPicPr>
            <a:picLocks noChangeAspect="1"/>
          </p:cNvPicPr>
          <p:nvPr/>
        </p:nvPicPr>
        <p:blipFill rotWithShape="1">
          <a:blip r:embed="rId4" cstate="screen">
            <a:extLst>
              <a:ext uri="{28A0092B-C50C-407E-A947-70E740481C1C}">
                <a14:useLocalDpi xmlns:a14="http://schemas.microsoft.com/office/drawing/2010/main"/>
              </a:ext>
            </a:extLst>
          </a:blip>
          <a:srcRect l="-437"/>
          <a:stretch/>
        </p:blipFill>
        <p:spPr bwMode="auto">
          <a:xfrm>
            <a:off x="4643437" y="1998009"/>
            <a:ext cx="4260204" cy="296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half" idx="10"/>
          </p:nvPr>
        </p:nvSpPr>
        <p:spPr/>
        <p:txBody>
          <a:bodyPr/>
          <a:lstStyle/>
          <a:p>
            <a:pPr>
              <a:defRPr/>
            </a:pPr>
            <a:fld id="{A93BCD4C-3AD1-4D34-821C-6AE347940948}"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sz="1200" smtClean="0"/>
              <a:t>Mkt Kuhn </a:t>
            </a:r>
            <a:endParaRPr lang="fr-FR" sz="1200" dirty="0"/>
          </a:p>
        </p:txBody>
      </p:sp>
      <p:sp>
        <p:nvSpPr>
          <p:cNvPr id="4" name="Titolo 3"/>
          <p:cNvSpPr>
            <a:spLocks noGrp="1"/>
          </p:cNvSpPr>
          <p:nvPr>
            <p:ph type="title" idx="4294967295"/>
          </p:nvPr>
        </p:nvSpPr>
        <p:spPr/>
        <p:txBody>
          <a:bodyPr/>
          <a:lstStyle/>
          <a:p>
            <a:r>
              <a:rPr lang="it-IT" dirty="0" smtClean="0"/>
              <a:t>Il</a:t>
            </a:r>
            <a:r>
              <a:rPr lang="it-IT" baseline="0" dirty="0" smtClean="0"/>
              <a:t> mercato </a:t>
            </a:r>
            <a:r>
              <a:rPr lang="it-IT" baseline="0" dirty="0" err="1" smtClean="0"/>
              <a:t>rotopresse</a:t>
            </a:r>
            <a:endParaRPr lang="it-IT" dirty="0"/>
          </a:p>
        </p:txBody>
      </p:sp>
    </p:spTree>
    <p:extLst>
      <p:ext uri="{BB962C8B-B14F-4D97-AF65-F5344CB8AC3E}">
        <p14:creationId xmlns:p14="http://schemas.microsoft.com/office/powerpoint/2010/main" val="38885457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r>
              <a:rPr lang="en-US" altLang="it-IT" dirty="0" err="1" smtClean="0"/>
              <a:t>Rotopresse</a:t>
            </a:r>
            <a:r>
              <a:rPr lang="en-US" altLang="it-IT" dirty="0" smtClean="0"/>
              <a:t> a camera </a:t>
            </a:r>
            <a:r>
              <a:rPr lang="en-US" altLang="it-IT" dirty="0" err="1" smtClean="0"/>
              <a:t>fissa</a:t>
            </a:r>
            <a:endParaRPr lang="nl-NL" altLang="it-IT" dirty="0" smtClean="0"/>
          </a:p>
        </p:txBody>
      </p:sp>
      <p:sp>
        <p:nvSpPr>
          <p:cNvPr id="295939" name="Rectangle 3"/>
          <p:cNvSpPr>
            <a:spLocks noGrp="1" noChangeArrowheads="1"/>
          </p:cNvSpPr>
          <p:nvPr>
            <p:ph type="body" idx="1"/>
          </p:nvPr>
        </p:nvSpPr>
        <p:spPr>
          <a:xfrm>
            <a:off x="0" y="6043613"/>
            <a:ext cx="9144000" cy="1693862"/>
          </a:xfrm>
        </p:spPr>
        <p:txBody>
          <a:bodyPr/>
          <a:lstStyle/>
          <a:p>
            <a:pPr>
              <a:buFontTx/>
              <a:buBlip>
                <a:blip r:embed="rId3"/>
              </a:buBlip>
            </a:pPr>
            <a:r>
              <a:rPr lang="en-US" altLang="it-IT" b="1" dirty="0" smtClean="0"/>
              <a:t>FB, camera </a:t>
            </a:r>
            <a:r>
              <a:rPr lang="en-US" altLang="it-IT" b="1" dirty="0" err="1" smtClean="0"/>
              <a:t>fissa</a:t>
            </a:r>
            <a:r>
              <a:rPr lang="en-US" altLang="it-IT" b="1" dirty="0" smtClean="0"/>
              <a:t>,</a:t>
            </a:r>
            <a:r>
              <a:rPr lang="en-US" altLang="it-IT" b="1" baseline="0" dirty="0" smtClean="0"/>
              <a:t> </a:t>
            </a:r>
            <a:r>
              <a:rPr lang="en-US" altLang="it-IT" b="1" baseline="0" dirty="0" err="1" smtClean="0"/>
              <a:t>diametro</a:t>
            </a:r>
            <a:r>
              <a:rPr lang="en-US" altLang="it-IT" b="1" baseline="0" dirty="0" smtClean="0"/>
              <a:t> 125 cm</a:t>
            </a:r>
            <a:endParaRPr lang="nl-NL" altLang="it-IT" dirty="0" smtClean="0"/>
          </a:p>
        </p:txBody>
      </p:sp>
      <p:pic>
        <p:nvPicPr>
          <p:cNvPr id="295940" name="Picture 6" descr="0905095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15" y="1484784"/>
            <a:ext cx="4818063" cy="422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5941" name="Picture 7" descr="09050979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7779" y="2058157"/>
            <a:ext cx="4221162" cy="2808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egnaposto data 1"/>
          <p:cNvSpPr>
            <a:spLocks noGrp="1"/>
          </p:cNvSpPr>
          <p:nvPr>
            <p:ph type="dt" sz="quarter" idx="4294967295"/>
          </p:nvPr>
        </p:nvSpPr>
        <p:spPr/>
        <p:txBody>
          <a:bodyPr/>
          <a:lstStyle/>
          <a:p>
            <a:pPr>
              <a:defRPr/>
            </a:pPr>
            <a:fld id="{7341A347-5C76-4933-9858-9FB5CA8BB7A9}"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extLst>
      <p:ext uri="{BB962C8B-B14F-4D97-AF65-F5344CB8AC3E}">
        <p14:creationId xmlns:p14="http://schemas.microsoft.com/office/powerpoint/2010/main" val="2646388152"/>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504825" y="1535717"/>
            <a:ext cx="5029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Char char="•"/>
            </a:pPr>
            <a:r>
              <a:rPr lang="en-GB" altLang="it-IT" sz="2400" b="1" dirty="0">
                <a:solidFill>
                  <a:schemeClr val="tx2"/>
                </a:solidFill>
              </a:rPr>
              <a:t>14 </a:t>
            </a:r>
            <a:r>
              <a:rPr lang="en-GB" altLang="it-IT" sz="2400" b="1" dirty="0" err="1">
                <a:solidFill>
                  <a:schemeClr val="tx2"/>
                </a:solidFill>
              </a:rPr>
              <a:t>rulli</a:t>
            </a:r>
            <a:r>
              <a:rPr lang="en-GB" altLang="it-IT" sz="2400" b="1" dirty="0">
                <a:solidFill>
                  <a:schemeClr val="tx2"/>
                </a:solidFill>
              </a:rPr>
              <a:t> </a:t>
            </a:r>
            <a:r>
              <a:rPr lang="en-GB" altLang="it-IT" sz="2400" b="1" dirty="0" err="1">
                <a:solidFill>
                  <a:schemeClr val="tx2"/>
                </a:solidFill>
              </a:rPr>
              <a:t>PowerTrack</a:t>
            </a:r>
            <a:endParaRPr lang="en-GB" altLang="it-IT" sz="2400" b="1" dirty="0">
              <a:solidFill>
                <a:schemeClr val="tx2"/>
              </a:solidFill>
            </a:endParaRPr>
          </a:p>
          <a:p>
            <a:pPr>
              <a:spcBef>
                <a:spcPct val="50000"/>
              </a:spcBef>
              <a:buFontTx/>
              <a:buChar char="•"/>
            </a:pPr>
            <a:r>
              <a:rPr lang="en-GB" altLang="it-IT" dirty="0" err="1">
                <a:solidFill>
                  <a:schemeClr val="tx2"/>
                </a:solidFill>
              </a:rPr>
              <a:t>Realizzati</a:t>
            </a:r>
            <a:r>
              <a:rPr lang="en-GB" altLang="it-IT" dirty="0">
                <a:solidFill>
                  <a:schemeClr val="tx2"/>
                </a:solidFill>
              </a:rPr>
              <a:t> in 2 </a:t>
            </a:r>
            <a:r>
              <a:rPr lang="en-GB" altLang="it-IT" dirty="0" err="1">
                <a:solidFill>
                  <a:schemeClr val="tx2"/>
                </a:solidFill>
              </a:rPr>
              <a:t>sezioni</a:t>
            </a:r>
            <a:endParaRPr lang="en-GB" altLang="it-IT" dirty="0">
              <a:solidFill>
                <a:schemeClr val="tx2"/>
              </a:solidFill>
            </a:endParaRPr>
          </a:p>
          <a:p>
            <a:pPr>
              <a:spcBef>
                <a:spcPct val="50000"/>
              </a:spcBef>
              <a:buFontTx/>
              <a:buChar char="•"/>
            </a:pPr>
            <a:r>
              <a:rPr lang="en-GB" altLang="it-IT" dirty="0" err="1">
                <a:solidFill>
                  <a:schemeClr val="tx2"/>
                </a:solidFill>
              </a:rPr>
              <a:t>Speciali</a:t>
            </a:r>
            <a:r>
              <a:rPr lang="en-GB" altLang="it-IT" dirty="0">
                <a:solidFill>
                  <a:schemeClr val="tx2"/>
                </a:solidFill>
              </a:rPr>
              <a:t> </a:t>
            </a:r>
            <a:r>
              <a:rPr lang="en-GB" altLang="it-IT" dirty="0" err="1">
                <a:solidFill>
                  <a:schemeClr val="tx2"/>
                </a:solidFill>
              </a:rPr>
              <a:t>supporti</a:t>
            </a:r>
            <a:r>
              <a:rPr lang="en-GB" altLang="it-IT" dirty="0">
                <a:solidFill>
                  <a:schemeClr val="tx2"/>
                </a:solidFill>
              </a:rPr>
              <a:t> </a:t>
            </a:r>
            <a:r>
              <a:rPr lang="en-GB" altLang="it-IT" dirty="0" err="1">
                <a:solidFill>
                  <a:schemeClr val="tx2"/>
                </a:solidFill>
              </a:rPr>
              <a:t>interni</a:t>
            </a:r>
            <a:r>
              <a:rPr lang="en-GB" altLang="it-IT" dirty="0">
                <a:solidFill>
                  <a:schemeClr val="tx2"/>
                </a:solidFill>
              </a:rPr>
              <a:t> </a:t>
            </a:r>
            <a:r>
              <a:rPr lang="en-GB" altLang="it-IT" dirty="0" err="1">
                <a:solidFill>
                  <a:schemeClr val="tx2"/>
                </a:solidFill>
              </a:rPr>
              <a:t>assicurano</a:t>
            </a:r>
            <a:r>
              <a:rPr lang="en-GB" altLang="it-IT" dirty="0">
                <a:solidFill>
                  <a:schemeClr val="tx2"/>
                </a:solidFill>
              </a:rPr>
              <a:t> </a:t>
            </a:r>
            <a:r>
              <a:rPr lang="en-GB" altLang="it-IT" dirty="0" err="1">
                <a:solidFill>
                  <a:schemeClr val="tx2"/>
                </a:solidFill>
              </a:rPr>
              <a:t>robustezza</a:t>
            </a:r>
            <a:r>
              <a:rPr lang="en-GB" altLang="it-IT" dirty="0">
                <a:solidFill>
                  <a:schemeClr val="tx2"/>
                </a:solidFill>
              </a:rPr>
              <a:t> </a:t>
            </a:r>
            <a:r>
              <a:rPr lang="en-GB" altLang="it-IT" dirty="0" err="1">
                <a:solidFill>
                  <a:schemeClr val="tx2"/>
                </a:solidFill>
              </a:rPr>
              <a:t>nel</a:t>
            </a:r>
            <a:r>
              <a:rPr lang="en-GB" altLang="it-IT" dirty="0">
                <a:solidFill>
                  <a:schemeClr val="tx2"/>
                </a:solidFill>
              </a:rPr>
              <a:t> </a:t>
            </a:r>
            <a:r>
              <a:rPr lang="en-GB" altLang="it-IT" dirty="0" err="1">
                <a:solidFill>
                  <a:schemeClr val="tx2"/>
                </a:solidFill>
              </a:rPr>
              <a:t>collegamento</a:t>
            </a:r>
            <a:r>
              <a:rPr lang="en-GB" altLang="it-IT" dirty="0">
                <a:solidFill>
                  <a:schemeClr val="tx2"/>
                </a:solidFill>
              </a:rPr>
              <a:t> </a:t>
            </a:r>
            <a:r>
              <a:rPr lang="en-GB" altLang="it-IT" dirty="0" err="1">
                <a:solidFill>
                  <a:schemeClr val="tx2"/>
                </a:solidFill>
              </a:rPr>
              <a:t>laterale</a:t>
            </a:r>
            <a:endParaRPr lang="en-GB" altLang="it-IT" dirty="0">
              <a:solidFill>
                <a:schemeClr val="tx2"/>
              </a:solidFill>
            </a:endParaRPr>
          </a:p>
          <a:p>
            <a:pPr>
              <a:spcBef>
                <a:spcPct val="50000"/>
              </a:spcBef>
              <a:buFontTx/>
              <a:buNone/>
            </a:pPr>
            <a:endParaRPr lang="en-GB" altLang="it-IT" dirty="0">
              <a:solidFill>
                <a:schemeClr val="tx2"/>
              </a:solidFill>
            </a:endParaRPr>
          </a:p>
          <a:p>
            <a:pPr>
              <a:spcBef>
                <a:spcPct val="50000"/>
              </a:spcBef>
              <a:buFontTx/>
              <a:buNone/>
            </a:pPr>
            <a:endParaRPr lang="nl-NL" altLang="it-IT" sz="1000" dirty="0"/>
          </a:p>
        </p:txBody>
      </p:sp>
      <p:graphicFrame>
        <p:nvGraphicFramePr>
          <p:cNvPr id="309251" name="Object 3"/>
          <p:cNvGraphicFramePr>
            <a:graphicFrameLocks noChangeAspect="1"/>
          </p:cNvGraphicFramePr>
          <p:nvPr/>
        </p:nvGraphicFramePr>
        <p:xfrm>
          <a:off x="838200" y="4191000"/>
          <a:ext cx="4210050" cy="2432050"/>
        </p:xfrm>
        <a:graphic>
          <a:graphicData uri="http://schemas.openxmlformats.org/presentationml/2006/ole">
            <mc:AlternateContent xmlns:mc="http://schemas.openxmlformats.org/markup-compatibility/2006">
              <mc:Choice xmlns:v="urn:schemas-microsoft-com:vml" Requires="v">
                <p:oleObj spid="_x0000_s432168" name="Photo Editor-foto" r:id="rId6" imgW="3677163" imgH="2123810" progId="MSPhotoEd.3">
                  <p:embed/>
                </p:oleObj>
              </mc:Choice>
              <mc:Fallback>
                <p:oleObj name="Photo Editor-foto" r:id="rId6" imgW="3677163" imgH="2123810" progId="MSPhotoEd.3">
                  <p:embed/>
                  <p:pic>
                    <p:nvPicPr>
                      <p:cNvPr id="0" nam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4191000"/>
                        <a:ext cx="4210050"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9253" name="Picture 5" descr="07061324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24525" y="1557338"/>
            <a:ext cx="314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D8112C02-F96A-46B5-8BB5-9C96169D1220}"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Presse Fisse - camera di pressatura</a:t>
            </a:r>
            <a:endParaRPr lang="it-IT" dirty="0"/>
          </a:p>
        </p:txBody>
      </p:sp>
    </p:spTree>
    <p:extLst>
      <p:ext uri="{BB962C8B-B14F-4D97-AF65-F5344CB8AC3E}">
        <p14:creationId xmlns:p14="http://schemas.microsoft.com/office/powerpoint/2010/main" val="6667842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10" descr="02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7750" y="3717925"/>
            <a:ext cx="42878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7"/>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Spargimento di letame</a:t>
            </a:r>
          </a:p>
        </p:txBody>
      </p:sp>
      <p:pic>
        <p:nvPicPr>
          <p:cNvPr id="62468" name="Image 7" descr="4.gif"/>
          <p:cNvPicPr>
            <a:picLocks noChangeAspect="1"/>
          </p:cNvPicPr>
          <p:nvPr/>
        </p:nvPicPr>
        <p:blipFill>
          <a:blip r:embed="rId7" cstate="screen">
            <a:extLst>
              <a:ext uri="{28A0092B-C50C-407E-A947-70E740481C1C}">
                <a14:useLocalDpi xmlns:a14="http://schemas.microsoft.com/office/drawing/2010/main"/>
              </a:ext>
            </a:extLst>
          </a:blip>
          <a:srcRect l="12276" t="18997" r="784" b="6699"/>
          <a:stretch>
            <a:fillRect/>
          </a:stretch>
        </p:blipFill>
        <p:spPr bwMode="auto">
          <a:xfrm>
            <a:off x="0" y="4429125"/>
            <a:ext cx="49291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7" descr="knight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40288" y="1339850"/>
            <a:ext cx="4303712"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Immagine 8" descr="01082008603.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874713"/>
            <a:ext cx="5500688"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428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PIM0356 low.jpg"/>
          <p:cNvPicPr>
            <a:picLocks noChangeAspect="1"/>
          </p:cNvPicPr>
          <p:nvPr/>
        </p:nvPicPr>
        <p:blipFill>
          <a:blip r:embed="rId2"/>
          <a:stretch>
            <a:fillRect/>
          </a:stretch>
        </p:blipFill>
        <p:spPr>
          <a:xfrm>
            <a:off x="773113" y="1117600"/>
            <a:ext cx="7259637" cy="5403850"/>
          </a:xfrm>
          <a:prstGeom prst="rect">
            <a:avLst/>
          </a:prstGeom>
          <a:ln>
            <a:noFill/>
          </a:ln>
          <a:effectLst>
            <a:outerShdw blurRad="292100" dist="139700" dir="2700000" algn="tl" rotWithShape="0">
              <a:srgbClr val="333333">
                <a:alpha val="65000"/>
              </a:srgbClr>
            </a:outerShdw>
          </a:effectLst>
        </p:spPr>
      </p:pic>
      <p:sp>
        <p:nvSpPr>
          <p:cNvPr id="3" name="Segnaposto data 2"/>
          <p:cNvSpPr>
            <a:spLocks noGrp="1"/>
          </p:cNvSpPr>
          <p:nvPr>
            <p:ph type="dt" sz="quarter" idx="10"/>
          </p:nvPr>
        </p:nvSpPr>
        <p:spPr/>
        <p:txBody>
          <a:bodyPr/>
          <a:lstStyle/>
          <a:p>
            <a:pPr>
              <a:defRPr/>
            </a:pPr>
            <a:fld id="{2BF34622-9DAF-4725-8CA3-DE701BB0FC38}"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
        <p:nvSpPr>
          <p:cNvPr id="5" name="Titolo 4"/>
          <p:cNvSpPr>
            <a:spLocks noGrp="1"/>
          </p:cNvSpPr>
          <p:nvPr>
            <p:ph type="title" idx="4294967295"/>
          </p:nvPr>
        </p:nvSpPr>
        <p:spPr>
          <a:xfrm>
            <a:off x="873124" y="25802"/>
            <a:ext cx="7059613" cy="574675"/>
          </a:xfrm>
        </p:spPr>
        <p:txBody>
          <a:bodyPr/>
          <a:lstStyle/>
          <a:p>
            <a:r>
              <a:rPr lang="it-IT" dirty="0"/>
              <a:t>Presse Fisse - camera di pressatura</a:t>
            </a:r>
          </a:p>
        </p:txBody>
      </p:sp>
    </p:spTree>
    <p:extLst>
      <p:ext uri="{BB962C8B-B14F-4D97-AF65-F5344CB8AC3E}">
        <p14:creationId xmlns:p14="http://schemas.microsoft.com/office/powerpoint/2010/main" val="304493958"/>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0" y="904875"/>
            <a:ext cx="9144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spcBef>
                <a:spcPct val="20000"/>
              </a:spcBef>
              <a:buBlip>
                <a:blip r:embed="rId2"/>
              </a:buBlip>
              <a:defRPr>
                <a:solidFill>
                  <a:schemeClr val="tx1"/>
                </a:solidFill>
                <a:latin typeface="Arial" panose="020B0604020202020204" pitchFamily="34" charset="0"/>
              </a:defRPr>
            </a:lvl1pPr>
            <a:lvl2pPr marL="742950" indent="-285750" defTabSz="762000">
              <a:spcBef>
                <a:spcPct val="20000"/>
              </a:spcBef>
              <a:buBlip>
                <a:blip r:embed="rId3"/>
              </a:buBlip>
              <a:defRPr>
                <a:solidFill>
                  <a:schemeClr val="tx1"/>
                </a:solidFill>
                <a:latin typeface="Arial" panose="020B0604020202020204" pitchFamily="34" charset="0"/>
              </a:defRPr>
            </a:lvl2pPr>
            <a:lvl3pPr marL="1143000" indent="-228600" defTabSz="762000">
              <a:spcBef>
                <a:spcPct val="20000"/>
              </a:spcBef>
              <a:buBlip>
                <a:blip r:embed="rId4"/>
              </a:buBlip>
              <a:defRPr>
                <a:solidFill>
                  <a:schemeClr val="tx1"/>
                </a:solidFill>
                <a:latin typeface="Arial" panose="020B0604020202020204" pitchFamily="34" charset="0"/>
              </a:defRPr>
            </a:lvl3pPr>
            <a:lvl4pPr marL="1600200" indent="-228600" defTabSz="7620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defTabSz="7620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it-IT" sz="2800" b="1"/>
              <a:t>Camera di pressatura</a:t>
            </a:r>
          </a:p>
          <a:p>
            <a:pPr algn="ctr">
              <a:spcBef>
                <a:spcPct val="0"/>
              </a:spcBef>
              <a:buFontTx/>
              <a:buNone/>
            </a:pPr>
            <a:r>
              <a:rPr lang="en-US" altLang="it-IT" b="1"/>
              <a:t>Rulli PowerTrack con profilo con nervature</a:t>
            </a:r>
          </a:p>
        </p:txBody>
      </p:sp>
      <p:sp>
        <p:nvSpPr>
          <p:cNvPr id="311299" name="Text Box 3"/>
          <p:cNvSpPr txBox="1">
            <a:spLocks noChangeArrowheads="1"/>
          </p:cNvSpPr>
          <p:nvPr/>
        </p:nvSpPr>
        <p:spPr bwMode="auto">
          <a:xfrm>
            <a:off x="251520" y="1946275"/>
            <a:ext cx="45974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266700">
              <a:spcBef>
                <a:spcPct val="20000"/>
              </a:spcBef>
              <a:buBlip>
                <a:blip r:embed="rId2"/>
              </a:buBlip>
              <a:defRPr>
                <a:solidFill>
                  <a:schemeClr val="tx1"/>
                </a:solidFill>
                <a:latin typeface="Arial" panose="020B0604020202020204" pitchFamily="34" charset="0"/>
              </a:defRPr>
            </a:lvl1pPr>
            <a:lvl2pPr marL="742950" indent="-285750" defTabSz="266700">
              <a:spcBef>
                <a:spcPct val="20000"/>
              </a:spcBef>
              <a:buBlip>
                <a:blip r:embed="rId3"/>
              </a:buBlip>
              <a:defRPr>
                <a:solidFill>
                  <a:schemeClr val="tx1"/>
                </a:solidFill>
                <a:latin typeface="Arial" panose="020B0604020202020204" pitchFamily="34" charset="0"/>
              </a:defRPr>
            </a:lvl2pPr>
            <a:lvl3pPr marL="1143000" indent="-228600" defTabSz="266700">
              <a:spcBef>
                <a:spcPct val="20000"/>
              </a:spcBef>
              <a:buBlip>
                <a:blip r:embed="rId4"/>
              </a:buBlip>
              <a:defRPr>
                <a:solidFill>
                  <a:schemeClr val="tx1"/>
                </a:solidFill>
                <a:latin typeface="Arial" panose="020B0604020202020204" pitchFamily="34" charset="0"/>
              </a:defRPr>
            </a:lvl3pPr>
            <a:lvl4pPr marL="1600200" indent="-228600" defTabSz="2667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defTabSz="2667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defTabSz="2667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2667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2667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2667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Char char="•"/>
            </a:pPr>
            <a:r>
              <a:rPr lang="en-GB" altLang="it-IT" dirty="0">
                <a:solidFill>
                  <a:schemeClr val="tx2"/>
                </a:solidFill>
              </a:rPr>
              <a:t> 	</a:t>
            </a:r>
            <a:r>
              <a:rPr lang="en-GB" altLang="it-IT" dirty="0" err="1">
                <a:solidFill>
                  <a:schemeClr val="tx2"/>
                </a:solidFill>
              </a:rPr>
              <a:t>Profilo</a:t>
            </a:r>
            <a:r>
              <a:rPr lang="en-GB" altLang="it-IT" dirty="0">
                <a:solidFill>
                  <a:schemeClr val="tx2"/>
                </a:solidFill>
              </a:rPr>
              <a:t> </a:t>
            </a:r>
            <a:r>
              <a:rPr lang="en-GB" altLang="it-IT" dirty="0" err="1">
                <a:solidFill>
                  <a:schemeClr val="tx2"/>
                </a:solidFill>
              </a:rPr>
              <a:t>assimmetrico</a:t>
            </a:r>
            <a:r>
              <a:rPr lang="en-GB" altLang="it-IT" dirty="0">
                <a:solidFill>
                  <a:schemeClr val="tx2"/>
                </a:solidFill>
              </a:rPr>
              <a:t> </a:t>
            </a:r>
            <a:r>
              <a:rPr lang="en-GB" altLang="it-IT" dirty="0" err="1">
                <a:solidFill>
                  <a:schemeClr val="tx2"/>
                </a:solidFill>
              </a:rPr>
              <a:t>dei</a:t>
            </a:r>
            <a:r>
              <a:rPr lang="en-GB" altLang="it-IT" dirty="0">
                <a:solidFill>
                  <a:schemeClr val="tx2"/>
                </a:solidFill>
              </a:rPr>
              <a:t> </a:t>
            </a:r>
            <a:r>
              <a:rPr lang="en-GB" altLang="it-IT" dirty="0" err="1">
                <a:solidFill>
                  <a:schemeClr val="tx2"/>
                </a:solidFill>
              </a:rPr>
              <a:t>rulli</a:t>
            </a:r>
            <a:r>
              <a:rPr lang="en-GB" altLang="it-IT" dirty="0">
                <a:solidFill>
                  <a:schemeClr val="tx2"/>
                </a:solidFill>
              </a:rPr>
              <a:t> in </a:t>
            </a:r>
            <a:r>
              <a:rPr lang="en-GB" altLang="it-IT" dirty="0" err="1">
                <a:solidFill>
                  <a:schemeClr val="tx2"/>
                </a:solidFill>
              </a:rPr>
              <a:t>acciaio</a:t>
            </a:r>
            <a:r>
              <a:rPr lang="en-GB" altLang="it-IT" dirty="0">
                <a:solidFill>
                  <a:schemeClr val="tx2"/>
                </a:solidFill>
              </a:rPr>
              <a:t> </a:t>
            </a:r>
            <a:r>
              <a:rPr lang="en-GB" altLang="it-IT" dirty="0" err="1">
                <a:solidFill>
                  <a:schemeClr val="tx2"/>
                </a:solidFill>
              </a:rPr>
              <a:t>assicurano</a:t>
            </a:r>
            <a:r>
              <a:rPr lang="en-GB" altLang="it-IT" dirty="0">
                <a:solidFill>
                  <a:schemeClr val="tx2"/>
                </a:solidFill>
              </a:rPr>
              <a:t> la </a:t>
            </a:r>
            <a:r>
              <a:rPr lang="en-GB" altLang="it-IT" dirty="0" err="1">
                <a:solidFill>
                  <a:schemeClr val="tx2"/>
                </a:solidFill>
              </a:rPr>
              <a:t>rotazione</a:t>
            </a:r>
            <a:r>
              <a:rPr lang="en-GB" altLang="it-IT" dirty="0">
                <a:solidFill>
                  <a:schemeClr val="tx2"/>
                </a:solidFill>
              </a:rPr>
              <a:t> continua del </a:t>
            </a:r>
            <a:r>
              <a:rPr lang="en-GB" altLang="it-IT" dirty="0" err="1">
                <a:solidFill>
                  <a:schemeClr val="tx2"/>
                </a:solidFill>
              </a:rPr>
              <a:t>prodotto</a:t>
            </a:r>
            <a:r>
              <a:rPr lang="en-GB" altLang="it-IT" dirty="0">
                <a:solidFill>
                  <a:schemeClr val="tx2"/>
                </a:solidFill>
              </a:rPr>
              <a:t> </a:t>
            </a:r>
            <a:r>
              <a:rPr lang="en-GB" altLang="it-IT" dirty="0" err="1">
                <a:solidFill>
                  <a:schemeClr val="tx2"/>
                </a:solidFill>
              </a:rPr>
              <a:t>al’interno</a:t>
            </a:r>
            <a:r>
              <a:rPr lang="en-GB" altLang="it-IT" dirty="0">
                <a:solidFill>
                  <a:schemeClr val="tx2"/>
                </a:solidFill>
              </a:rPr>
              <a:t> </a:t>
            </a:r>
            <a:r>
              <a:rPr lang="en-GB" altLang="it-IT" dirty="0" err="1">
                <a:solidFill>
                  <a:schemeClr val="tx2"/>
                </a:solidFill>
              </a:rPr>
              <a:t>della</a:t>
            </a:r>
            <a:r>
              <a:rPr lang="en-GB" altLang="it-IT" dirty="0">
                <a:solidFill>
                  <a:schemeClr val="tx2"/>
                </a:solidFill>
              </a:rPr>
              <a:t> camera </a:t>
            </a:r>
            <a:r>
              <a:rPr lang="en-GB" altLang="it-IT" dirty="0" err="1">
                <a:solidFill>
                  <a:schemeClr val="tx2"/>
                </a:solidFill>
              </a:rPr>
              <a:t>anche</a:t>
            </a:r>
            <a:r>
              <a:rPr lang="en-GB" altLang="it-IT" dirty="0">
                <a:solidFill>
                  <a:schemeClr val="tx2"/>
                </a:solidFill>
              </a:rPr>
              <a:t> con </a:t>
            </a:r>
            <a:r>
              <a:rPr lang="en-GB" altLang="it-IT" dirty="0" err="1">
                <a:solidFill>
                  <a:schemeClr val="tx2"/>
                </a:solidFill>
              </a:rPr>
              <a:t>paglia</a:t>
            </a:r>
            <a:r>
              <a:rPr lang="en-GB" altLang="it-IT" dirty="0">
                <a:solidFill>
                  <a:schemeClr val="tx2"/>
                </a:solidFill>
              </a:rPr>
              <a:t> </a:t>
            </a:r>
            <a:r>
              <a:rPr lang="en-GB" altLang="it-IT" dirty="0" err="1">
                <a:solidFill>
                  <a:schemeClr val="tx2"/>
                </a:solidFill>
              </a:rPr>
              <a:t>secca</a:t>
            </a:r>
            <a:r>
              <a:rPr lang="en-GB" altLang="it-IT" dirty="0">
                <a:solidFill>
                  <a:schemeClr val="tx2"/>
                </a:solidFill>
              </a:rPr>
              <a:t> </a:t>
            </a:r>
            <a:r>
              <a:rPr lang="en-GB" altLang="it-IT" dirty="0" err="1">
                <a:solidFill>
                  <a:schemeClr val="tx2"/>
                </a:solidFill>
              </a:rPr>
              <a:t>sdrucciolevole</a:t>
            </a:r>
            <a:endParaRPr lang="en-GB" altLang="it-IT" dirty="0">
              <a:solidFill>
                <a:schemeClr val="tx2"/>
              </a:solidFill>
            </a:endParaRPr>
          </a:p>
          <a:p>
            <a:pPr eaLnBrk="1" hangingPunct="1">
              <a:spcBef>
                <a:spcPct val="50000"/>
              </a:spcBef>
              <a:buFontTx/>
              <a:buChar char="•"/>
            </a:pPr>
            <a:r>
              <a:rPr lang="en-GB" altLang="it-IT" dirty="0">
                <a:solidFill>
                  <a:schemeClr val="tx2"/>
                </a:solidFill>
              </a:rPr>
              <a:t>	Il </a:t>
            </a:r>
            <a:r>
              <a:rPr lang="en-GB" altLang="it-IT" dirty="0" err="1" smtClean="0">
                <a:solidFill>
                  <a:schemeClr val="tx2"/>
                </a:solidFill>
              </a:rPr>
              <a:t>sistema</a:t>
            </a:r>
            <a:r>
              <a:rPr lang="en-GB" altLang="it-IT" dirty="0" smtClean="0">
                <a:solidFill>
                  <a:schemeClr val="tx2"/>
                </a:solidFill>
              </a:rPr>
              <a:t> </a:t>
            </a:r>
            <a:r>
              <a:rPr lang="en-GB" altLang="it-IT" dirty="0" err="1">
                <a:solidFill>
                  <a:schemeClr val="tx2"/>
                </a:solidFill>
              </a:rPr>
              <a:t>riduce</a:t>
            </a:r>
            <a:r>
              <a:rPr lang="en-GB" altLang="it-IT" dirty="0">
                <a:solidFill>
                  <a:schemeClr val="tx2"/>
                </a:solidFill>
              </a:rPr>
              <a:t> al </a:t>
            </a:r>
            <a:r>
              <a:rPr lang="en-GB" altLang="it-IT" dirty="0" err="1">
                <a:solidFill>
                  <a:schemeClr val="tx2"/>
                </a:solidFill>
              </a:rPr>
              <a:t>minimo</a:t>
            </a:r>
            <a:r>
              <a:rPr lang="en-GB" altLang="it-IT" dirty="0">
                <a:solidFill>
                  <a:schemeClr val="tx2"/>
                </a:solidFill>
              </a:rPr>
              <a:t> la </a:t>
            </a:r>
            <a:r>
              <a:rPr lang="en-GB" altLang="it-IT" dirty="0" err="1" smtClean="0">
                <a:solidFill>
                  <a:schemeClr val="tx2"/>
                </a:solidFill>
              </a:rPr>
              <a:t>perdita</a:t>
            </a:r>
            <a:r>
              <a:rPr lang="en-GB" altLang="it-IT" dirty="0" smtClean="0">
                <a:solidFill>
                  <a:schemeClr val="tx2"/>
                </a:solidFill>
              </a:rPr>
              <a:t> </a:t>
            </a:r>
            <a:r>
              <a:rPr lang="en-GB" altLang="it-IT" dirty="0">
                <a:solidFill>
                  <a:schemeClr val="tx2"/>
                </a:solidFill>
              </a:rPr>
              <a:t>di </a:t>
            </a:r>
            <a:r>
              <a:rPr lang="en-GB" altLang="it-IT" dirty="0" err="1">
                <a:solidFill>
                  <a:schemeClr val="tx2"/>
                </a:solidFill>
              </a:rPr>
              <a:t>foglie</a:t>
            </a:r>
            <a:r>
              <a:rPr lang="en-GB" altLang="it-IT" dirty="0">
                <a:solidFill>
                  <a:schemeClr val="tx2"/>
                </a:solidFill>
              </a:rPr>
              <a:t> </a:t>
            </a:r>
            <a:r>
              <a:rPr lang="en-GB" altLang="it-IT" dirty="0" err="1">
                <a:solidFill>
                  <a:schemeClr val="tx2"/>
                </a:solidFill>
              </a:rPr>
              <a:t>su</a:t>
            </a:r>
            <a:r>
              <a:rPr lang="en-GB" altLang="it-IT" dirty="0">
                <a:solidFill>
                  <a:schemeClr val="tx2"/>
                </a:solidFill>
              </a:rPr>
              <a:t> </a:t>
            </a:r>
            <a:r>
              <a:rPr lang="en-GB" altLang="it-IT" dirty="0" err="1">
                <a:solidFill>
                  <a:schemeClr val="tx2"/>
                </a:solidFill>
              </a:rPr>
              <a:t>prodotto</a:t>
            </a:r>
            <a:r>
              <a:rPr lang="en-GB" altLang="it-IT" dirty="0">
                <a:solidFill>
                  <a:schemeClr val="tx2"/>
                </a:solidFill>
              </a:rPr>
              <a:t> </a:t>
            </a:r>
            <a:r>
              <a:rPr lang="en-GB" altLang="it-IT" dirty="0" err="1">
                <a:solidFill>
                  <a:schemeClr val="tx2"/>
                </a:solidFill>
              </a:rPr>
              <a:t>insilato</a:t>
            </a:r>
            <a:endParaRPr lang="en-GB" altLang="it-IT" b="1" dirty="0">
              <a:solidFill>
                <a:schemeClr val="tx2"/>
              </a:solidFill>
            </a:endParaRPr>
          </a:p>
        </p:txBody>
      </p:sp>
      <p:pic>
        <p:nvPicPr>
          <p:cNvPr id="311300" name="Picture 4"/>
          <p:cNvPicPr>
            <a:picLocks noChangeAspect="1" noChangeArrowheads="1"/>
          </p:cNvPicPr>
          <p:nvPr/>
        </p:nvPicPr>
        <p:blipFill>
          <a:blip r:embed="rId5" cstate="email">
            <a:clrChange>
              <a:clrFrom>
                <a:srgbClr val="EFEFEF"/>
              </a:clrFrom>
              <a:clrTo>
                <a:srgbClr val="EFEFEF">
                  <a:alpha val="0"/>
                </a:srgbClr>
              </a:clrTo>
            </a:clrChange>
            <a:extLst>
              <a:ext uri="{28A0092B-C50C-407E-A947-70E740481C1C}">
                <a14:useLocalDpi xmlns:a14="http://schemas.microsoft.com/office/drawing/2010/main"/>
              </a:ext>
            </a:extLst>
          </a:blip>
          <a:srcRect/>
          <a:stretch>
            <a:fillRect/>
          </a:stretch>
        </p:blipFill>
        <p:spPr bwMode="auto">
          <a:xfrm>
            <a:off x="5292725" y="2060575"/>
            <a:ext cx="31654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1" name="Picture 6" descr="07071929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5413" y="4378325"/>
            <a:ext cx="30734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7" descr="FB 213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97238" y="4310063"/>
            <a:ext cx="577532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CA45E90D-8FD4-4D00-8331-7B6C8946A3AB}"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Rulli con</a:t>
            </a:r>
            <a:r>
              <a:rPr lang="it-IT" baseline="0" dirty="0" smtClean="0"/>
              <a:t> profilo con </a:t>
            </a:r>
            <a:r>
              <a:rPr lang="it-IT" baseline="0" dirty="0" err="1" smtClean="0"/>
              <a:t>nevature</a:t>
            </a:r>
            <a:endParaRPr lang="it-IT" dirty="0"/>
          </a:p>
        </p:txBody>
      </p:sp>
    </p:spTree>
    <p:extLst>
      <p:ext uri="{BB962C8B-B14F-4D97-AF65-F5344CB8AC3E}">
        <p14:creationId xmlns:p14="http://schemas.microsoft.com/office/powerpoint/2010/main" val="2509568896"/>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r>
              <a:rPr lang="en-US" altLang="it-IT" dirty="0" err="1" smtClean="0"/>
              <a:t>Rotopresse</a:t>
            </a:r>
            <a:r>
              <a:rPr lang="en-US" altLang="it-IT" dirty="0" smtClean="0"/>
              <a:t> a camera </a:t>
            </a:r>
            <a:r>
              <a:rPr lang="en-US" altLang="it-IT" dirty="0" err="1" smtClean="0"/>
              <a:t>variabile</a:t>
            </a:r>
            <a:endParaRPr lang="nl-NL" altLang="it-IT" dirty="0" smtClean="0"/>
          </a:p>
        </p:txBody>
      </p:sp>
      <p:sp>
        <p:nvSpPr>
          <p:cNvPr id="229379" name="Rectangle 3"/>
          <p:cNvSpPr>
            <a:spLocks noGrp="1" noChangeArrowheads="1"/>
          </p:cNvSpPr>
          <p:nvPr>
            <p:ph type="body" idx="1"/>
          </p:nvPr>
        </p:nvSpPr>
        <p:spPr>
          <a:xfrm>
            <a:off x="272281" y="5418931"/>
            <a:ext cx="8172400" cy="820738"/>
          </a:xfrm>
        </p:spPr>
        <p:txBody>
          <a:bodyPr/>
          <a:lstStyle/>
          <a:p>
            <a:pPr>
              <a:buFontTx/>
              <a:buBlip>
                <a:blip r:embed="rId3"/>
              </a:buBlip>
            </a:pPr>
            <a:r>
              <a:rPr lang="en-US" altLang="it-IT" b="1" dirty="0" err="1" smtClean="0"/>
              <a:t>Serie</a:t>
            </a:r>
            <a:r>
              <a:rPr lang="en-US" altLang="it-IT" b="1" dirty="0" smtClean="0"/>
              <a:t> VB (VB 2160-2190)</a:t>
            </a:r>
            <a:endParaRPr lang="nl-NL" altLang="it-IT" dirty="0" smtClean="0"/>
          </a:p>
        </p:txBody>
      </p:sp>
      <p:pic>
        <p:nvPicPr>
          <p:cNvPr id="229380" name="Picture 3" descr="09050964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95813" y="1168400"/>
            <a:ext cx="4384675" cy="3963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9381" name="Picture 5" descr="09050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863" y="1149350"/>
            <a:ext cx="4254500" cy="4019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egnaposto data 1"/>
          <p:cNvSpPr>
            <a:spLocks noGrp="1"/>
          </p:cNvSpPr>
          <p:nvPr>
            <p:ph type="dt" sz="quarter" idx="4294967295"/>
          </p:nvPr>
        </p:nvSpPr>
        <p:spPr/>
        <p:txBody>
          <a:bodyPr/>
          <a:lstStyle/>
          <a:p>
            <a:pPr>
              <a:defRPr/>
            </a:pPr>
            <a:fld id="{34FA071B-26D9-43FA-A4C0-DC60EE598009}"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nl-NL" altLang="it-IT" sz="2600" dirty="0" smtClean="0"/>
              <a:t>Evoluzione negli anni: GLI OBIETTIVI</a:t>
            </a:r>
          </a:p>
        </p:txBody>
      </p:sp>
      <p:sp>
        <p:nvSpPr>
          <p:cNvPr id="232451" name="Rectangle 5"/>
          <p:cNvSpPr>
            <a:spLocks noChangeArrowheads="1"/>
          </p:cNvSpPr>
          <p:nvPr/>
        </p:nvSpPr>
        <p:spPr bwMode="auto">
          <a:xfrm>
            <a:off x="0" y="9366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Char char="•"/>
            </a:pPr>
            <a:r>
              <a:rPr lang="nl-NL" altLang="it-IT" sz="2000" b="1"/>
              <a:t> Aumento della capacità di lavoro della macchina </a:t>
            </a:r>
          </a:p>
          <a:p>
            <a:pPr algn="ctr">
              <a:spcBef>
                <a:spcPct val="0"/>
              </a:spcBef>
              <a:buFontTx/>
              <a:buChar char="•"/>
            </a:pPr>
            <a:r>
              <a:rPr lang="nl-NL" altLang="it-IT" sz="2000" b="1"/>
              <a:t> Eccellente qualità nella formazione delle balle</a:t>
            </a:r>
          </a:p>
          <a:p>
            <a:pPr algn="ctr">
              <a:spcBef>
                <a:spcPct val="0"/>
              </a:spcBef>
              <a:buFontTx/>
              <a:buChar char="•"/>
            </a:pPr>
            <a:r>
              <a:rPr lang="nl-NL" altLang="it-IT" sz="2000" b="1"/>
              <a:t> Impiego polivalente della rotopressa nelle diverse colture</a:t>
            </a:r>
          </a:p>
          <a:p>
            <a:pPr algn="ctr">
              <a:spcBef>
                <a:spcPct val="0"/>
              </a:spcBef>
              <a:buFontTx/>
              <a:buChar char="•"/>
            </a:pPr>
            <a:r>
              <a:rPr lang="nl-NL" altLang="it-IT" sz="2000" b="1"/>
              <a:t> Affidabilità</a:t>
            </a:r>
            <a:endParaRPr lang="en-US" altLang="it-IT" sz="2000" b="1"/>
          </a:p>
        </p:txBody>
      </p:sp>
      <p:pic>
        <p:nvPicPr>
          <p:cNvPr id="266246" name="Picture 6" descr="Kuhn_RV"/>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2200275"/>
            <a:ext cx="91440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4294967295"/>
          </p:nvPr>
        </p:nvSpPr>
        <p:spPr/>
        <p:txBody>
          <a:bodyPr/>
          <a:lstStyle/>
          <a:p>
            <a:pPr>
              <a:defRPr/>
            </a:pPr>
            <a:fld id="{CFBAA9DC-2030-4AE9-B4AF-E62587314AF6}"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diamond(in)">
                                      <p:cBhvr>
                                        <p:cTn id="7" dur="2000"/>
                                        <p:tgtEl>
                                          <p:spTgt spid="266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6" descr="KUHN_VB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000" y="3911600"/>
            <a:ext cx="436086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39" name="Picture 25" descr="Kuhn_R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13" y="915988"/>
            <a:ext cx="440372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Rectangle 5"/>
          <p:cNvSpPr>
            <a:spLocks noChangeArrowheads="1"/>
          </p:cNvSpPr>
          <p:nvPr/>
        </p:nvSpPr>
        <p:spPr bwMode="auto">
          <a:xfrm>
            <a:off x="6640513" y="1630363"/>
            <a:ext cx="2214562" cy="4572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da-DK" altLang="it-IT" sz="1600" b="1"/>
              <a:t>Diametro della balla</a:t>
            </a:r>
          </a:p>
        </p:txBody>
      </p:sp>
      <p:sp>
        <p:nvSpPr>
          <p:cNvPr id="244741" name="Rectangle 6"/>
          <p:cNvSpPr>
            <a:spLocks noChangeArrowheads="1"/>
          </p:cNvSpPr>
          <p:nvPr/>
        </p:nvSpPr>
        <p:spPr bwMode="auto">
          <a:xfrm>
            <a:off x="4964113" y="1676400"/>
            <a:ext cx="1600200" cy="381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da-DK" altLang="it-IT" sz="1600" b="1"/>
              <a:t>Modelli</a:t>
            </a:r>
          </a:p>
        </p:txBody>
      </p:sp>
      <p:sp>
        <p:nvSpPr>
          <p:cNvPr id="244742" name="Rectangle 7"/>
          <p:cNvSpPr>
            <a:spLocks noChangeArrowheads="1"/>
          </p:cNvSpPr>
          <p:nvPr/>
        </p:nvSpPr>
        <p:spPr bwMode="auto">
          <a:xfrm>
            <a:off x="4964113" y="5300663"/>
            <a:ext cx="3276600" cy="3810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GB" altLang="it-IT" sz="1200"/>
              <a:t>VBP 2160 &amp; VBP 2190 (3D)</a:t>
            </a:r>
            <a:endParaRPr lang="da-DK" altLang="it-IT" sz="1200"/>
          </a:p>
        </p:txBody>
      </p:sp>
      <p:grpSp>
        <p:nvGrpSpPr>
          <p:cNvPr id="244743" name="Group 8"/>
          <p:cNvGrpSpPr>
            <a:grpSpLocks/>
          </p:cNvGrpSpPr>
          <p:nvPr/>
        </p:nvGrpSpPr>
        <p:grpSpPr bwMode="auto">
          <a:xfrm>
            <a:off x="4964113" y="2276475"/>
            <a:ext cx="3276600" cy="1295400"/>
            <a:chOff x="2880" y="1584"/>
            <a:chExt cx="2064" cy="816"/>
          </a:xfrm>
        </p:grpSpPr>
        <p:sp>
          <p:nvSpPr>
            <p:cNvPr id="244756" name="Rectangle 9"/>
            <p:cNvSpPr>
              <a:spLocks noChangeArrowheads="1"/>
            </p:cNvSpPr>
            <p:nvPr/>
          </p:nvSpPr>
          <p:spPr bwMode="auto">
            <a:xfrm>
              <a:off x="2880" y="1584"/>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GB" altLang="it-IT" sz="1400" b="1"/>
                <a:t>VB 2160</a:t>
              </a:r>
              <a:endParaRPr lang="da-DK" altLang="it-IT" sz="1400" b="1"/>
            </a:p>
          </p:txBody>
        </p:sp>
        <p:sp>
          <p:nvSpPr>
            <p:cNvPr id="244757" name="Rectangle 10"/>
            <p:cNvSpPr>
              <a:spLocks noChangeArrowheads="1"/>
            </p:cNvSpPr>
            <p:nvPr/>
          </p:nvSpPr>
          <p:spPr bwMode="auto">
            <a:xfrm>
              <a:off x="2880" y="1872"/>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GB" altLang="it-IT" sz="1200" b="1"/>
                <a:t>VB 2160 R - Optifeed</a:t>
              </a:r>
              <a:endParaRPr lang="da-DK" altLang="it-IT" sz="1200" b="1"/>
            </a:p>
          </p:txBody>
        </p:sp>
        <p:sp>
          <p:nvSpPr>
            <p:cNvPr id="244758" name="Rectangle 11"/>
            <p:cNvSpPr>
              <a:spLocks noChangeArrowheads="1"/>
            </p:cNvSpPr>
            <p:nvPr/>
          </p:nvSpPr>
          <p:spPr bwMode="auto">
            <a:xfrm>
              <a:off x="2880" y="2160"/>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buFontTx/>
                <a:buNone/>
              </a:pPr>
              <a:r>
                <a:rPr lang="en-GB" altLang="it-IT" sz="1200" b="1"/>
                <a:t>VB 2160 OC 14 e 23</a:t>
              </a:r>
              <a:endParaRPr lang="da-DK" altLang="it-IT" sz="1200" b="1"/>
            </a:p>
          </p:txBody>
        </p:sp>
        <p:sp>
          <p:nvSpPr>
            <p:cNvPr id="244759" name="Rectangle 12"/>
            <p:cNvSpPr>
              <a:spLocks noChangeArrowheads="1"/>
            </p:cNvSpPr>
            <p:nvPr/>
          </p:nvSpPr>
          <p:spPr bwMode="auto">
            <a:xfrm>
              <a:off x="3936" y="1584"/>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da-DK" altLang="it-IT" sz="1200"/>
                <a:t>80-160 cm</a:t>
              </a:r>
            </a:p>
          </p:txBody>
        </p:sp>
        <p:sp>
          <p:nvSpPr>
            <p:cNvPr id="244760" name="Rectangle 13"/>
            <p:cNvSpPr>
              <a:spLocks noChangeArrowheads="1"/>
            </p:cNvSpPr>
            <p:nvPr/>
          </p:nvSpPr>
          <p:spPr bwMode="auto">
            <a:xfrm>
              <a:off x="3936" y="1872"/>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da-DK" altLang="it-IT" sz="1200"/>
                <a:t>80-160 cm</a:t>
              </a:r>
            </a:p>
          </p:txBody>
        </p:sp>
        <p:sp>
          <p:nvSpPr>
            <p:cNvPr id="244761" name="Rectangle 14"/>
            <p:cNvSpPr>
              <a:spLocks noChangeArrowheads="1"/>
            </p:cNvSpPr>
            <p:nvPr/>
          </p:nvSpPr>
          <p:spPr bwMode="auto">
            <a:xfrm>
              <a:off x="3936" y="2160"/>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da-DK" altLang="it-IT" sz="1200"/>
                <a:t>80-160 cm</a:t>
              </a:r>
            </a:p>
          </p:txBody>
        </p:sp>
      </p:grpSp>
      <p:grpSp>
        <p:nvGrpSpPr>
          <p:cNvPr id="244744" name="Group 15"/>
          <p:cNvGrpSpPr>
            <a:grpSpLocks/>
          </p:cNvGrpSpPr>
          <p:nvPr/>
        </p:nvGrpSpPr>
        <p:grpSpPr bwMode="auto">
          <a:xfrm>
            <a:off x="4964113" y="3789363"/>
            <a:ext cx="3276600" cy="1295400"/>
            <a:chOff x="2880" y="2736"/>
            <a:chExt cx="2064" cy="816"/>
          </a:xfrm>
        </p:grpSpPr>
        <p:sp>
          <p:nvSpPr>
            <p:cNvPr id="244750" name="Rectangle 16"/>
            <p:cNvSpPr>
              <a:spLocks noChangeArrowheads="1"/>
            </p:cNvSpPr>
            <p:nvPr/>
          </p:nvSpPr>
          <p:spPr bwMode="auto">
            <a:xfrm>
              <a:off x="2880" y="2736"/>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GB" altLang="it-IT" sz="1400" b="1">
                  <a:solidFill>
                    <a:srgbClr val="0000FF"/>
                  </a:solidFill>
                </a:rPr>
                <a:t>VB 2190</a:t>
              </a:r>
              <a:endParaRPr lang="da-DK" altLang="it-IT" sz="1400" b="1">
                <a:solidFill>
                  <a:srgbClr val="0000FF"/>
                </a:solidFill>
              </a:endParaRPr>
            </a:p>
          </p:txBody>
        </p:sp>
        <p:sp>
          <p:nvSpPr>
            <p:cNvPr id="244751" name="Rectangle 17"/>
            <p:cNvSpPr>
              <a:spLocks noChangeArrowheads="1"/>
            </p:cNvSpPr>
            <p:nvPr/>
          </p:nvSpPr>
          <p:spPr bwMode="auto">
            <a:xfrm>
              <a:off x="2880" y="3024"/>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GB" altLang="it-IT" sz="1200" b="1">
                  <a:solidFill>
                    <a:srgbClr val="0000FF"/>
                  </a:solidFill>
                </a:rPr>
                <a:t>VB 2190 R - Optifeed</a:t>
              </a:r>
              <a:endParaRPr lang="da-DK" altLang="it-IT" sz="1200" b="1">
                <a:solidFill>
                  <a:srgbClr val="0000FF"/>
                </a:solidFill>
              </a:endParaRPr>
            </a:p>
          </p:txBody>
        </p:sp>
        <p:sp>
          <p:nvSpPr>
            <p:cNvPr id="244752" name="Rectangle 18"/>
            <p:cNvSpPr>
              <a:spLocks noChangeArrowheads="1"/>
            </p:cNvSpPr>
            <p:nvPr/>
          </p:nvSpPr>
          <p:spPr bwMode="auto">
            <a:xfrm>
              <a:off x="2880" y="3312"/>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GB" altLang="it-IT" sz="1200" b="1">
                  <a:solidFill>
                    <a:srgbClr val="0000FF"/>
                  </a:solidFill>
                </a:rPr>
                <a:t>VB 2190 OC 14 e 23</a:t>
              </a:r>
              <a:endParaRPr lang="da-DK" altLang="it-IT" sz="1200" b="1">
                <a:solidFill>
                  <a:srgbClr val="0000FF"/>
                </a:solidFill>
              </a:endParaRPr>
            </a:p>
          </p:txBody>
        </p:sp>
        <p:sp>
          <p:nvSpPr>
            <p:cNvPr id="244753" name="Rectangle 19"/>
            <p:cNvSpPr>
              <a:spLocks noChangeArrowheads="1"/>
            </p:cNvSpPr>
            <p:nvPr/>
          </p:nvSpPr>
          <p:spPr bwMode="auto">
            <a:xfrm>
              <a:off x="3936" y="2736"/>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da-DK" altLang="it-IT" sz="1200">
                  <a:solidFill>
                    <a:srgbClr val="0000FF"/>
                  </a:solidFill>
                </a:rPr>
                <a:t>80-185 cm</a:t>
              </a:r>
            </a:p>
          </p:txBody>
        </p:sp>
        <p:sp>
          <p:nvSpPr>
            <p:cNvPr id="244754" name="Rectangle 20"/>
            <p:cNvSpPr>
              <a:spLocks noChangeArrowheads="1"/>
            </p:cNvSpPr>
            <p:nvPr/>
          </p:nvSpPr>
          <p:spPr bwMode="auto">
            <a:xfrm>
              <a:off x="3936" y="3024"/>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da-DK" altLang="it-IT" sz="1200">
                  <a:solidFill>
                    <a:srgbClr val="0000FF"/>
                  </a:solidFill>
                </a:rPr>
                <a:t>80-185 cm</a:t>
              </a:r>
            </a:p>
          </p:txBody>
        </p:sp>
        <p:sp>
          <p:nvSpPr>
            <p:cNvPr id="244755" name="Rectangle 21"/>
            <p:cNvSpPr>
              <a:spLocks noChangeArrowheads="1"/>
            </p:cNvSpPr>
            <p:nvPr/>
          </p:nvSpPr>
          <p:spPr bwMode="auto">
            <a:xfrm>
              <a:off x="3936" y="3312"/>
              <a:ext cx="1008"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da-DK" altLang="it-IT" sz="1200">
                  <a:solidFill>
                    <a:srgbClr val="0000FF"/>
                  </a:solidFill>
                </a:rPr>
                <a:t>80-185 cm</a:t>
              </a:r>
            </a:p>
          </p:txBody>
        </p:sp>
      </p:grpSp>
      <p:pic>
        <p:nvPicPr>
          <p:cNvPr id="244745" name="Picture 23" descr="Vic_RV_Logo_red"/>
          <p:cNvPicPr>
            <a:picLocks noChangeAspect="1" noChangeArrowheads="1"/>
          </p:cNvPicPr>
          <p:nvPr/>
        </p:nvPicPr>
        <p:blipFill>
          <a:blip r:embed="rId7"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249238" y="3976688"/>
            <a:ext cx="7921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6" name="Picture 24" descr="Vic_RV_Logo_red"/>
          <p:cNvPicPr>
            <a:picLocks noChangeAspect="1" noChangeArrowheads="1"/>
          </p:cNvPicPr>
          <p:nvPr/>
        </p:nvPicPr>
        <p:blipFill>
          <a:blip r:embed="rId7"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400050" y="1208088"/>
            <a:ext cx="7921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4294967295"/>
          </p:nvPr>
        </p:nvSpPr>
        <p:spPr/>
        <p:txBody>
          <a:bodyPr/>
          <a:lstStyle/>
          <a:p>
            <a:pPr>
              <a:defRPr/>
            </a:pPr>
            <a:fld id="{8999B37C-BE1C-4B3C-9FDB-7B1BB3C19E3D}"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
        <p:nvSpPr>
          <p:cNvPr id="4" name="Titolo 3"/>
          <p:cNvSpPr>
            <a:spLocks noGrp="1"/>
          </p:cNvSpPr>
          <p:nvPr>
            <p:ph type="title"/>
          </p:nvPr>
        </p:nvSpPr>
        <p:spPr/>
        <p:txBody>
          <a:bodyPr/>
          <a:lstStyle/>
          <a:p>
            <a:r>
              <a:rPr lang="it-IT" dirty="0" smtClean="0"/>
              <a:t>La gamma</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07061328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Text Box 3"/>
          <p:cNvSpPr txBox="1">
            <a:spLocks noChangeArrowheads="1"/>
          </p:cNvSpPr>
          <p:nvPr/>
        </p:nvSpPr>
        <p:spPr bwMode="auto">
          <a:xfrm>
            <a:off x="900113" y="2420938"/>
            <a:ext cx="7199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None/>
            </a:pPr>
            <a:r>
              <a:rPr lang="da-DK" altLang="it-IT" sz="3200" b="1"/>
              <a:t>Pick-up</a:t>
            </a:r>
          </a:p>
        </p:txBody>
      </p:sp>
      <p:sp>
        <p:nvSpPr>
          <p:cNvPr id="245764" name="Oval 4"/>
          <p:cNvSpPr>
            <a:spLocks noChangeArrowheads="1"/>
          </p:cNvSpPr>
          <p:nvPr/>
        </p:nvSpPr>
        <p:spPr bwMode="auto">
          <a:xfrm>
            <a:off x="358775" y="2493963"/>
            <a:ext cx="504825" cy="5032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400">
                <a:solidFill>
                  <a:schemeClr val="bg1"/>
                </a:solidFill>
                <a:latin typeface="Arial Black" panose="020B0A04020102020204" pitchFamily="34" charset="0"/>
              </a:rPr>
              <a:t>&gt;&gt;</a:t>
            </a:r>
          </a:p>
        </p:txBody>
      </p:sp>
      <p:sp>
        <p:nvSpPr>
          <p:cNvPr id="2" name="Segnaposto data 1"/>
          <p:cNvSpPr>
            <a:spLocks noGrp="1"/>
          </p:cNvSpPr>
          <p:nvPr>
            <p:ph type="dt" sz="quarter" idx="10"/>
          </p:nvPr>
        </p:nvSpPr>
        <p:spPr/>
        <p:txBody>
          <a:bodyPr/>
          <a:lstStyle/>
          <a:p>
            <a:pPr>
              <a:defRPr/>
            </a:pPr>
            <a:fld id="{5A592804-4022-46ED-81D8-B73F36250FF5}"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PICK-UP</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6786" name="Picture 2" descr="100_0203(lo-r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92488" y="4221163"/>
            <a:ext cx="182721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46787" name="Picture 3" descr="0706120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5" y="4221163"/>
            <a:ext cx="3121025"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4" descr="Vic_RF235Tech_00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825" y="1412875"/>
            <a:ext cx="311943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9" name="Rectangle 5"/>
          <p:cNvSpPr>
            <a:spLocks noChangeArrowheads="1"/>
          </p:cNvSpPr>
          <p:nvPr/>
        </p:nvSpPr>
        <p:spPr bwMode="auto">
          <a:xfrm>
            <a:off x="3627345" y="913422"/>
            <a:ext cx="5287963" cy="301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a:solidFill>
                  <a:schemeClr val="tx1"/>
                </a:solidFill>
                <a:latin typeface="Arial" panose="020B0604020202020204" pitchFamily="34" charset="0"/>
              </a:defRPr>
            </a:lvl1pPr>
            <a:lvl2pPr marL="355600" indent="314325">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None/>
            </a:pPr>
            <a:endParaRPr lang="en-GB" altLang="it-IT" sz="1600" u="sng" dirty="0">
              <a:solidFill>
                <a:srgbClr val="000000"/>
              </a:solidFill>
            </a:endParaRPr>
          </a:p>
          <a:p>
            <a:pPr lvl="1">
              <a:buClr>
                <a:schemeClr val="tx1"/>
              </a:buClr>
              <a:buFontTx/>
              <a:buChar char="•"/>
            </a:pPr>
            <a:r>
              <a:rPr lang="en-GB" altLang="it-IT" dirty="0" err="1">
                <a:solidFill>
                  <a:srgbClr val="000000"/>
                </a:solidFill>
              </a:rPr>
              <a:t>Fino</a:t>
            </a:r>
            <a:r>
              <a:rPr lang="en-GB" altLang="it-IT" dirty="0">
                <a:solidFill>
                  <a:srgbClr val="000000"/>
                </a:solidFill>
              </a:rPr>
              <a:t> a 2,30 </a:t>
            </a:r>
            <a:r>
              <a:rPr lang="en-GB" altLang="it-IT" dirty="0" err="1">
                <a:solidFill>
                  <a:srgbClr val="000000"/>
                </a:solidFill>
              </a:rPr>
              <a:t>metri</a:t>
            </a:r>
            <a:r>
              <a:rPr lang="en-GB" altLang="it-IT" dirty="0">
                <a:solidFill>
                  <a:srgbClr val="000000"/>
                </a:solidFill>
              </a:rPr>
              <a:t> di </a:t>
            </a:r>
            <a:r>
              <a:rPr lang="en-GB" altLang="it-IT" dirty="0" err="1">
                <a:solidFill>
                  <a:srgbClr val="000000"/>
                </a:solidFill>
              </a:rPr>
              <a:t>larghezza</a:t>
            </a:r>
            <a:r>
              <a:rPr lang="en-GB" altLang="it-IT" dirty="0">
                <a:solidFill>
                  <a:srgbClr val="000000"/>
                </a:solidFill>
              </a:rPr>
              <a:t> di </a:t>
            </a:r>
            <a:r>
              <a:rPr lang="en-GB" altLang="it-IT" dirty="0" err="1" smtClean="0">
                <a:solidFill>
                  <a:srgbClr val="000000"/>
                </a:solidFill>
              </a:rPr>
              <a:t>lavoro</a:t>
            </a:r>
            <a:endParaRPr lang="en-GB" altLang="it-IT" dirty="0" smtClean="0">
              <a:solidFill>
                <a:srgbClr val="000000"/>
              </a:solidFill>
            </a:endParaRPr>
          </a:p>
          <a:p>
            <a:pPr lvl="1">
              <a:buClr>
                <a:schemeClr val="tx1"/>
              </a:buClr>
              <a:buFontTx/>
              <a:buChar char="•"/>
            </a:pPr>
            <a:endParaRPr lang="en-GB" altLang="it-IT" dirty="0">
              <a:solidFill>
                <a:srgbClr val="000000"/>
              </a:solidFill>
            </a:endParaRPr>
          </a:p>
          <a:p>
            <a:pPr lvl="1">
              <a:buClr>
                <a:schemeClr val="tx1"/>
              </a:buClr>
              <a:buFontTx/>
              <a:buChar char="•"/>
            </a:pPr>
            <a:r>
              <a:rPr lang="en-GB" altLang="it-IT" dirty="0">
                <a:solidFill>
                  <a:srgbClr val="000000"/>
                </a:solidFill>
              </a:rPr>
              <a:t>4/5 file di </a:t>
            </a:r>
            <a:r>
              <a:rPr lang="en-GB" altLang="it-IT" dirty="0" err="1">
                <a:solidFill>
                  <a:srgbClr val="000000"/>
                </a:solidFill>
              </a:rPr>
              <a:t>denti</a:t>
            </a:r>
            <a:r>
              <a:rPr lang="en-GB" altLang="it-IT" dirty="0">
                <a:solidFill>
                  <a:srgbClr val="000000"/>
                </a:solidFill>
              </a:rPr>
              <a:t> </a:t>
            </a:r>
            <a:r>
              <a:rPr lang="en-GB" altLang="it-IT" dirty="0" err="1">
                <a:solidFill>
                  <a:srgbClr val="000000"/>
                </a:solidFill>
              </a:rPr>
              <a:t>raccolta</a:t>
            </a:r>
            <a:endParaRPr lang="en-GB" altLang="it-IT" dirty="0">
              <a:solidFill>
                <a:srgbClr val="000000"/>
              </a:solidFill>
            </a:endParaRPr>
          </a:p>
          <a:p>
            <a:pPr lvl="1">
              <a:buClr>
                <a:schemeClr val="tx1"/>
              </a:buClr>
              <a:buFontTx/>
              <a:buChar char="•"/>
            </a:pPr>
            <a:endParaRPr lang="en-GB" altLang="it-IT" dirty="0" smtClean="0">
              <a:solidFill>
                <a:srgbClr val="000000"/>
              </a:solidFill>
            </a:endParaRPr>
          </a:p>
          <a:p>
            <a:pPr lvl="1">
              <a:buClr>
                <a:schemeClr val="tx1"/>
              </a:buClr>
              <a:buFontTx/>
              <a:buChar char="•"/>
            </a:pPr>
            <a:r>
              <a:rPr lang="en-GB" altLang="it-IT" dirty="0" err="1" smtClean="0">
                <a:solidFill>
                  <a:srgbClr val="000000"/>
                </a:solidFill>
              </a:rPr>
              <a:t>Una</a:t>
            </a:r>
            <a:r>
              <a:rPr lang="en-GB" altLang="it-IT" dirty="0" smtClean="0">
                <a:solidFill>
                  <a:srgbClr val="000000"/>
                </a:solidFill>
              </a:rPr>
              <a:t> </a:t>
            </a:r>
            <a:r>
              <a:rPr lang="en-GB" altLang="it-IT" dirty="0" err="1">
                <a:solidFill>
                  <a:srgbClr val="000000"/>
                </a:solidFill>
              </a:rPr>
              <a:t>speciale</a:t>
            </a:r>
            <a:r>
              <a:rPr lang="en-GB" altLang="it-IT" dirty="0">
                <a:solidFill>
                  <a:srgbClr val="000000"/>
                </a:solidFill>
              </a:rPr>
              <a:t> </a:t>
            </a:r>
            <a:r>
              <a:rPr lang="en-GB" altLang="it-IT" dirty="0" err="1">
                <a:solidFill>
                  <a:srgbClr val="000000"/>
                </a:solidFill>
              </a:rPr>
              <a:t>lamiera</a:t>
            </a:r>
            <a:r>
              <a:rPr lang="en-GB" altLang="it-IT" dirty="0">
                <a:solidFill>
                  <a:srgbClr val="000000"/>
                </a:solidFill>
              </a:rPr>
              <a:t> </a:t>
            </a:r>
            <a:r>
              <a:rPr lang="en-GB" altLang="it-IT" dirty="0" err="1">
                <a:solidFill>
                  <a:srgbClr val="000000"/>
                </a:solidFill>
              </a:rPr>
              <a:t>assicura</a:t>
            </a:r>
            <a:r>
              <a:rPr lang="en-GB" altLang="it-IT" dirty="0">
                <a:solidFill>
                  <a:srgbClr val="000000"/>
                </a:solidFill>
              </a:rPr>
              <a:t> </a:t>
            </a:r>
            <a:r>
              <a:rPr lang="en-GB" altLang="it-IT" dirty="0" err="1">
                <a:solidFill>
                  <a:srgbClr val="000000"/>
                </a:solidFill>
              </a:rPr>
              <a:t>l’introduzione</a:t>
            </a:r>
            <a:r>
              <a:rPr lang="en-GB" altLang="it-IT" dirty="0">
                <a:solidFill>
                  <a:srgbClr val="000000"/>
                </a:solidFill>
              </a:rPr>
              <a:t> del </a:t>
            </a:r>
            <a:r>
              <a:rPr lang="en-GB" altLang="it-IT" dirty="0" err="1">
                <a:solidFill>
                  <a:srgbClr val="000000"/>
                </a:solidFill>
              </a:rPr>
              <a:t>prodotto</a:t>
            </a:r>
            <a:r>
              <a:rPr lang="en-GB" altLang="it-IT" dirty="0">
                <a:solidFill>
                  <a:srgbClr val="000000"/>
                </a:solidFill>
              </a:rPr>
              <a:t> </a:t>
            </a:r>
            <a:r>
              <a:rPr lang="en-GB" altLang="it-IT" dirty="0" err="1">
                <a:solidFill>
                  <a:srgbClr val="000000"/>
                </a:solidFill>
              </a:rPr>
              <a:t>anche</a:t>
            </a:r>
            <a:r>
              <a:rPr lang="en-GB" altLang="it-IT" dirty="0">
                <a:solidFill>
                  <a:srgbClr val="000000"/>
                </a:solidFill>
              </a:rPr>
              <a:t> </a:t>
            </a:r>
            <a:r>
              <a:rPr lang="en-GB" altLang="it-IT" dirty="0" err="1">
                <a:solidFill>
                  <a:srgbClr val="000000"/>
                </a:solidFill>
              </a:rPr>
              <a:t>molto</a:t>
            </a:r>
            <a:r>
              <a:rPr lang="en-GB" altLang="it-IT" dirty="0">
                <a:solidFill>
                  <a:srgbClr val="000000"/>
                </a:solidFill>
              </a:rPr>
              <a:t> </a:t>
            </a:r>
            <a:r>
              <a:rPr lang="en-GB" altLang="it-IT" dirty="0" err="1">
                <a:solidFill>
                  <a:srgbClr val="000000"/>
                </a:solidFill>
              </a:rPr>
              <a:t>corto</a:t>
            </a:r>
            <a:endParaRPr lang="en-GB" altLang="it-IT" dirty="0">
              <a:solidFill>
                <a:srgbClr val="000000"/>
              </a:solidFill>
            </a:endParaRPr>
          </a:p>
          <a:p>
            <a:pPr lvl="1">
              <a:buClr>
                <a:schemeClr val="tx1"/>
              </a:buClr>
              <a:buFontTx/>
              <a:buChar char="•"/>
            </a:pPr>
            <a:endParaRPr lang="en-GB" altLang="it-IT" dirty="0" smtClean="0">
              <a:solidFill>
                <a:srgbClr val="000000"/>
              </a:solidFill>
            </a:endParaRPr>
          </a:p>
          <a:p>
            <a:pPr lvl="1">
              <a:buClr>
                <a:schemeClr val="tx1"/>
              </a:buClr>
              <a:buFontTx/>
              <a:buChar char="•"/>
            </a:pPr>
            <a:r>
              <a:rPr lang="en-GB" altLang="it-IT" dirty="0" smtClean="0">
                <a:solidFill>
                  <a:srgbClr val="000000"/>
                </a:solidFill>
              </a:rPr>
              <a:t>Facile </a:t>
            </a:r>
            <a:r>
              <a:rPr lang="en-GB" altLang="it-IT" dirty="0" err="1">
                <a:solidFill>
                  <a:srgbClr val="000000"/>
                </a:solidFill>
              </a:rPr>
              <a:t>regolazione</a:t>
            </a:r>
            <a:r>
              <a:rPr lang="en-GB" altLang="it-IT" dirty="0">
                <a:solidFill>
                  <a:srgbClr val="000000"/>
                </a:solidFill>
              </a:rPr>
              <a:t> </a:t>
            </a:r>
          </a:p>
        </p:txBody>
      </p:sp>
      <p:sp>
        <p:nvSpPr>
          <p:cNvPr id="2" name="Segnaposto data 1"/>
          <p:cNvSpPr>
            <a:spLocks noGrp="1"/>
          </p:cNvSpPr>
          <p:nvPr>
            <p:ph type="dt" sz="quarter" idx="4294967295"/>
          </p:nvPr>
        </p:nvSpPr>
        <p:spPr/>
        <p:txBody>
          <a:bodyPr/>
          <a:lstStyle/>
          <a:p>
            <a:pPr>
              <a:defRPr/>
            </a:pPr>
            <a:fld id="{C28E9A2F-BF6E-4E50-B9EB-A8A22EA911D5}"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
        <p:nvSpPr>
          <p:cNvPr id="4" name="Titolo 3"/>
          <p:cNvSpPr>
            <a:spLocks noGrp="1"/>
          </p:cNvSpPr>
          <p:nvPr>
            <p:ph type="title"/>
          </p:nvPr>
        </p:nvSpPr>
        <p:spPr/>
        <p:txBody>
          <a:bodyPr/>
          <a:lstStyle/>
          <a:p>
            <a:r>
              <a:rPr lang="it-IT" dirty="0" smtClean="0"/>
              <a:t>Pick-up</a:t>
            </a:r>
            <a:endParaRPr lang="it-IT" dirty="0"/>
          </a:p>
        </p:txBody>
      </p:sp>
    </p:spTree>
  </p:cSld>
  <p:clrMapOvr>
    <a:masterClrMapping/>
  </p:clrMapOvr>
  <p:transition xmlns:p14="http://schemas.microsoft.com/office/powerpoint/2010/main">
    <p:split orient="vert"/>
  </p:transitio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lIns="90488" tIns="44450" rIns="90488" bIns="44450"/>
          <a:lstStyle/>
          <a:p>
            <a:r>
              <a:rPr lang="de-DE" altLang="it-IT" sz="2800" dirty="0" smtClean="0"/>
              <a:t>Pick </a:t>
            </a:r>
            <a:r>
              <a:rPr lang="de-DE" altLang="it-IT" sz="2800" dirty="0" err="1" smtClean="0"/>
              <a:t>Up</a:t>
            </a:r>
            <a:r>
              <a:rPr lang="de-DE" altLang="it-IT" sz="2800" dirty="0" smtClean="0"/>
              <a:t> XL/OC 14/23 „</a:t>
            </a:r>
            <a:r>
              <a:rPr lang="de-DE" altLang="it-IT" sz="2800" dirty="0" err="1" smtClean="0"/>
              <a:t>pendolare</a:t>
            </a:r>
            <a:r>
              <a:rPr lang="de-DE" altLang="it-IT" sz="2800" dirty="0" smtClean="0"/>
              <a:t>“</a:t>
            </a:r>
          </a:p>
        </p:txBody>
      </p:sp>
      <p:pic>
        <p:nvPicPr>
          <p:cNvPr id="258051" name="Afbeelding 10" descr="IMG_0357-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6788" y="4700588"/>
            <a:ext cx="3001962"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Tekstvak 11"/>
          <p:cNvSpPr txBox="1">
            <a:spLocks noChangeArrowheads="1"/>
          </p:cNvSpPr>
          <p:nvPr/>
        </p:nvSpPr>
        <p:spPr bwMode="auto">
          <a:xfrm>
            <a:off x="4367213" y="1058863"/>
            <a:ext cx="4776787"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2000"/>
              <a:t> 230 cm, grande pick up pendolare con 4/5 file di denti per OC 14/23</a:t>
            </a:r>
            <a:endParaRPr lang="nl-NL" altLang="it-IT" sz="1200"/>
          </a:p>
          <a:p>
            <a:pPr eaLnBrk="1" hangingPunct="1">
              <a:spcBef>
                <a:spcPct val="0"/>
              </a:spcBef>
              <a:buFontTx/>
              <a:buNone/>
            </a:pPr>
            <a:endParaRPr lang="nl-NL" altLang="it-IT" sz="2000"/>
          </a:p>
          <a:p>
            <a:pPr eaLnBrk="1" hangingPunct="1">
              <a:spcBef>
                <a:spcPct val="0"/>
              </a:spcBef>
              <a:buFontTx/>
              <a:buNone/>
            </a:pPr>
            <a:endParaRPr lang="nl-NL" altLang="it-IT" sz="2000"/>
          </a:p>
          <a:p>
            <a:pPr eaLnBrk="1" hangingPunct="1">
              <a:spcBef>
                <a:spcPct val="0"/>
              </a:spcBef>
              <a:buFontTx/>
              <a:buChar char="•"/>
            </a:pPr>
            <a:r>
              <a:rPr lang="nl-NL" altLang="it-IT" sz="2000"/>
              <a:t> Grande diametro del rullo anteriore per fieno corto</a:t>
            </a:r>
          </a:p>
          <a:p>
            <a:pPr eaLnBrk="1" hangingPunct="1">
              <a:spcBef>
                <a:spcPct val="0"/>
              </a:spcBef>
              <a:buFontTx/>
              <a:buNone/>
            </a:pPr>
            <a:endParaRPr lang="nl-NL" altLang="it-IT" sz="2000"/>
          </a:p>
          <a:p>
            <a:pPr eaLnBrk="1" hangingPunct="1">
              <a:spcBef>
                <a:spcPct val="0"/>
              </a:spcBef>
              <a:buFontTx/>
              <a:buChar char="•"/>
            </a:pPr>
            <a:r>
              <a:rPr lang="nl-NL" altLang="it-IT" sz="2000"/>
              <a:t> New design delle “fasce” del  pick-up</a:t>
            </a:r>
          </a:p>
          <a:p>
            <a:pPr eaLnBrk="1" hangingPunct="1">
              <a:spcBef>
                <a:spcPct val="0"/>
              </a:spcBef>
              <a:buFontTx/>
              <a:buNone/>
            </a:pPr>
            <a:endParaRPr lang="nl-NL" altLang="it-IT" sz="2000"/>
          </a:p>
          <a:p>
            <a:pPr eaLnBrk="1" hangingPunct="1">
              <a:spcBef>
                <a:spcPct val="0"/>
              </a:spcBef>
              <a:buFontTx/>
              <a:buNone/>
            </a:pPr>
            <a:r>
              <a:rPr lang="nl-NL" altLang="it-IT" sz="2000" b="1" u="sng"/>
              <a:t>Vantaggi:</a:t>
            </a:r>
          </a:p>
          <a:p>
            <a:pPr eaLnBrk="1" hangingPunct="1">
              <a:spcBef>
                <a:spcPct val="0"/>
              </a:spcBef>
              <a:buFontTx/>
              <a:buNone/>
            </a:pPr>
            <a:r>
              <a:rPr lang="nl-NL" altLang="it-IT" sz="2000"/>
              <a:t> </a:t>
            </a:r>
          </a:p>
          <a:p>
            <a:pPr eaLnBrk="1" hangingPunct="1">
              <a:spcBef>
                <a:spcPct val="0"/>
              </a:spcBef>
              <a:buFont typeface="Wingdings" panose="05000000000000000000" pitchFamily="2" charset="2"/>
              <a:buChar char="ü"/>
            </a:pPr>
            <a:r>
              <a:rPr lang="nl-NL" altLang="it-IT" sz="2000"/>
              <a:t>Aumento dell’alimentazione di  prodotto</a:t>
            </a:r>
          </a:p>
          <a:p>
            <a:pPr eaLnBrk="1" hangingPunct="1">
              <a:spcBef>
                <a:spcPct val="0"/>
              </a:spcBef>
              <a:buFont typeface="Wingdings" panose="05000000000000000000" pitchFamily="2" charset="2"/>
              <a:buChar char="ü"/>
            </a:pPr>
            <a:r>
              <a:rPr lang="nl-NL" altLang="it-IT" sz="2000"/>
              <a:t>Migliore raccolta, più pulizia del prodotto raccolto dal pick up</a:t>
            </a:r>
          </a:p>
          <a:p>
            <a:pPr eaLnBrk="1" hangingPunct="1">
              <a:spcBef>
                <a:spcPct val="0"/>
              </a:spcBef>
              <a:buFontTx/>
              <a:buNone/>
            </a:pPr>
            <a:endParaRPr lang="nl-NL" altLang="it-IT" sz="1600"/>
          </a:p>
          <a:p>
            <a:pPr eaLnBrk="1" hangingPunct="1">
              <a:spcBef>
                <a:spcPct val="0"/>
              </a:spcBef>
              <a:buFontTx/>
              <a:buNone/>
            </a:pPr>
            <a:endParaRPr lang="nl-NL" altLang="it-IT" sz="1600"/>
          </a:p>
        </p:txBody>
      </p:sp>
      <p:pic>
        <p:nvPicPr>
          <p:cNvPr id="258053" name="Afbeelding 10" descr="tekening pickup.jpg"/>
          <p:cNvPicPr>
            <a:picLocks noChangeAspect="1"/>
          </p:cNvPicPr>
          <p:nvPr/>
        </p:nvPicPr>
        <p:blipFill>
          <a:blip r:embed="rId6"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382588" y="1344613"/>
            <a:ext cx="396716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AutoShape 8"/>
          <p:cNvSpPr>
            <a:spLocks noChangeArrowheads="1"/>
          </p:cNvSpPr>
          <p:nvPr/>
        </p:nvSpPr>
        <p:spPr bwMode="auto">
          <a:xfrm rot="-271947">
            <a:off x="36513" y="846138"/>
            <a:ext cx="1474787" cy="974725"/>
          </a:xfrm>
          <a:prstGeom prst="irregularSeal2">
            <a:avLst/>
          </a:prstGeom>
          <a:solidFill>
            <a:srgbClr val="FF3300"/>
          </a:solidFill>
          <a:ln w="28575">
            <a:solidFill>
              <a:schemeClr val="tx1"/>
            </a:solidFill>
            <a:miter lim="800000"/>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US" altLang="it-IT" sz="1600" b="1"/>
              <a:t>New</a:t>
            </a:r>
          </a:p>
        </p:txBody>
      </p:sp>
      <p:pic>
        <p:nvPicPr>
          <p:cNvPr id="258055" name="Picture 1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2025" y="2709863"/>
            <a:ext cx="300355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al 11"/>
          <p:cNvSpPr/>
          <p:nvPr/>
        </p:nvSpPr>
        <p:spPr>
          <a:xfrm rot="812643">
            <a:off x="2274888" y="5124450"/>
            <a:ext cx="1674812" cy="1127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PIJL-OMLAAG 12"/>
          <p:cNvSpPr/>
          <p:nvPr/>
        </p:nvSpPr>
        <p:spPr>
          <a:xfrm rot="18861044">
            <a:off x="2305050" y="4802188"/>
            <a:ext cx="414337" cy="1062038"/>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58058" name="Afbeelding 5" descr="Pre-Chopping Sticker.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93075" y="5759450"/>
            <a:ext cx="10509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lIns="90488" tIns="44450" rIns="90488" bIns="44450"/>
          <a:lstStyle/>
          <a:p>
            <a:r>
              <a:rPr lang="de-DE" altLang="it-IT" sz="2800" dirty="0" smtClean="0"/>
              <a:t>Pick </a:t>
            </a:r>
            <a:r>
              <a:rPr lang="de-DE" altLang="it-IT" sz="2800" dirty="0" err="1" smtClean="0"/>
              <a:t>Up</a:t>
            </a:r>
            <a:r>
              <a:rPr lang="de-DE" altLang="it-IT" sz="2800" dirty="0" smtClean="0"/>
              <a:t> XL/OC 14/23 „</a:t>
            </a:r>
            <a:r>
              <a:rPr lang="de-DE" altLang="it-IT" sz="2800" dirty="0" err="1" smtClean="0"/>
              <a:t>pendolare</a:t>
            </a:r>
            <a:r>
              <a:rPr lang="de-DE" altLang="it-IT" sz="2800" dirty="0" smtClean="0"/>
              <a:t>“</a:t>
            </a:r>
          </a:p>
        </p:txBody>
      </p:sp>
      <p:sp>
        <p:nvSpPr>
          <p:cNvPr id="259075" name="Tijdelijke aanduiding voor tekst 28"/>
          <p:cNvSpPr>
            <a:spLocks noGrp="1"/>
          </p:cNvSpPr>
          <p:nvPr>
            <p:ph type="body" sz="half" idx="1"/>
          </p:nvPr>
        </p:nvSpPr>
        <p:spPr>
          <a:xfrm>
            <a:off x="4616450" y="1052513"/>
            <a:ext cx="4038600" cy="4841875"/>
          </a:xfrm>
        </p:spPr>
        <p:txBody>
          <a:bodyPr/>
          <a:lstStyle/>
          <a:p>
            <a:pPr>
              <a:buFontTx/>
              <a:buNone/>
            </a:pPr>
            <a:r>
              <a:rPr lang="en-GB" altLang="it-IT" b="1" u="sng" dirty="0" smtClean="0"/>
              <a:t>NEW PENDULUM PU:</a:t>
            </a:r>
            <a:endParaRPr lang="en-GB" altLang="it-IT" dirty="0" smtClean="0"/>
          </a:p>
          <a:p>
            <a:pPr>
              <a:buFontTx/>
              <a:buNone/>
            </a:pPr>
            <a:endParaRPr lang="en-GB" altLang="it-IT" b="1" u="sng" dirty="0" smtClean="0"/>
          </a:p>
          <a:p>
            <a:r>
              <a:rPr lang="en-GB" altLang="it-IT" dirty="0" smtClean="0"/>
              <a:t>Massimo </a:t>
            </a:r>
            <a:r>
              <a:rPr lang="en-GB" altLang="it-IT" dirty="0" err="1" smtClean="0"/>
              <a:t>adattamento</a:t>
            </a:r>
            <a:r>
              <a:rPr lang="en-GB" altLang="it-IT" dirty="0" smtClean="0"/>
              <a:t> al campo per </a:t>
            </a:r>
            <a:r>
              <a:rPr lang="en-GB" altLang="it-IT" dirty="0" err="1" smtClean="0"/>
              <a:t>una</a:t>
            </a:r>
            <a:r>
              <a:rPr lang="en-GB" altLang="it-IT" dirty="0" smtClean="0"/>
              <a:t> </a:t>
            </a:r>
            <a:r>
              <a:rPr lang="en-GB" altLang="it-IT" dirty="0" err="1" smtClean="0"/>
              <a:t>raccolta</a:t>
            </a:r>
            <a:r>
              <a:rPr lang="en-GB" altLang="it-IT" dirty="0" smtClean="0"/>
              <a:t> </a:t>
            </a:r>
            <a:r>
              <a:rPr lang="en-GB" altLang="it-IT" dirty="0" err="1" smtClean="0"/>
              <a:t>più</a:t>
            </a:r>
            <a:r>
              <a:rPr lang="en-GB" altLang="it-IT" dirty="0" smtClean="0"/>
              <a:t> </a:t>
            </a:r>
            <a:r>
              <a:rPr lang="en-GB" altLang="it-IT" dirty="0" err="1" smtClean="0"/>
              <a:t>pulita</a:t>
            </a:r>
            <a:r>
              <a:rPr lang="en-GB" altLang="it-IT" dirty="0" smtClean="0"/>
              <a:t> del </a:t>
            </a:r>
            <a:r>
              <a:rPr lang="en-GB" altLang="it-IT" dirty="0" err="1" smtClean="0"/>
              <a:t>prodotto</a:t>
            </a:r>
            <a:endParaRPr lang="en-GB" altLang="it-IT" dirty="0" smtClean="0"/>
          </a:p>
          <a:p>
            <a:r>
              <a:rPr lang="en-GB" altLang="it-IT" dirty="0" smtClean="0"/>
              <a:t>Il </a:t>
            </a:r>
            <a:r>
              <a:rPr lang="en-GB" altLang="it-IT" dirty="0" err="1" smtClean="0"/>
              <a:t>sistema</a:t>
            </a:r>
            <a:r>
              <a:rPr lang="en-GB" altLang="it-IT" dirty="0" smtClean="0"/>
              <a:t> </a:t>
            </a:r>
            <a:r>
              <a:rPr lang="en-GB" altLang="it-IT" dirty="0" err="1" smtClean="0"/>
              <a:t>pendolare</a:t>
            </a:r>
            <a:r>
              <a:rPr lang="en-GB" altLang="it-IT" dirty="0" smtClean="0"/>
              <a:t> </a:t>
            </a:r>
            <a:r>
              <a:rPr lang="en-GB" altLang="it-IT" dirty="0" err="1" smtClean="0"/>
              <a:t>può</a:t>
            </a:r>
            <a:r>
              <a:rPr lang="en-GB" altLang="it-IT" dirty="0" smtClean="0"/>
              <a:t> </a:t>
            </a:r>
            <a:r>
              <a:rPr lang="en-GB" altLang="it-IT" dirty="0" err="1" smtClean="0"/>
              <a:t>essere</a:t>
            </a:r>
            <a:r>
              <a:rPr lang="en-GB" altLang="it-IT" dirty="0" smtClean="0"/>
              <a:t> </a:t>
            </a:r>
            <a:r>
              <a:rPr lang="en-GB" altLang="it-IT" dirty="0" err="1" smtClean="0"/>
              <a:t>fissato</a:t>
            </a:r>
            <a:r>
              <a:rPr lang="en-GB" altLang="it-IT" dirty="0" smtClean="0"/>
              <a:t> in 2 </a:t>
            </a:r>
            <a:r>
              <a:rPr lang="en-GB" altLang="it-IT" dirty="0" err="1" smtClean="0"/>
              <a:t>posizioni</a:t>
            </a:r>
            <a:r>
              <a:rPr lang="en-GB" altLang="it-IT" dirty="0" smtClean="0"/>
              <a:t>:</a:t>
            </a:r>
          </a:p>
          <a:p>
            <a:pPr marL="800100" lvl="1" indent="-342900">
              <a:buFontTx/>
              <a:buAutoNum type="arabicPeriod"/>
            </a:pPr>
            <a:r>
              <a:rPr lang="en-GB" altLang="it-IT" dirty="0" err="1" smtClean="0"/>
              <a:t>Posizione</a:t>
            </a:r>
            <a:r>
              <a:rPr lang="en-GB" altLang="it-IT" dirty="0" smtClean="0"/>
              <a:t> </a:t>
            </a:r>
            <a:r>
              <a:rPr lang="en-GB" altLang="it-IT" dirty="0" err="1" smtClean="0"/>
              <a:t>fissa</a:t>
            </a:r>
            <a:r>
              <a:rPr lang="en-GB" altLang="it-IT" dirty="0" smtClean="0">
                <a:sym typeface="Wingdings" panose="05000000000000000000" pitchFamily="2" charset="2"/>
              </a:rPr>
              <a:t> PU non </a:t>
            </a:r>
            <a:r>
              <a:rPr lang="en-GB" altLang="it-IT" dirty="0" err="1" smtClean="0">
                <a:sym typeface="Wingdings" panose="05000000000000000000" pitchFamily="2" charset="2"/>
              </a:rPr>
              <a:t>può</a:t>
            </a:r>
            <a:r>
              <a:rPr lang="en-GB" altLang="it-IT" dirty="0" smtClean="0">
                <a:sym typeface="Wingdings" panose="05000000000000000000" pitchFamily="2" charset="2"/>
              </a:rPr>
              <a:t> </a:t>
            </a:r>
            <a:r>
              <a:rPr lang="en-GB" altLang="it-IT" dirty="0" err="1" smtClean="0">
                <a:sym typeface="Wingdings" panose="05000000000000000000" pitchFamily="2" charset="2"/>
              </a:rPr>
              <a:t>pivottare</a:t>
            </a:r>
            <a:r>
              <a:rPr lang="en-GB" altLang="it-IT" dirty="0" smtClean="0">
                <a:sym typeface="Wingdings" panose="05000000000000000000" pitchFamily="2" charset="2"/>
              </a:rPr>
              <a:t> </a:t>
            </a:r>
            <a:r>
              <a:rPr lang="en-GB" altLang="it-IT" dirty="0" err="1" smtClean="0">
                <a:sym typeface="Wingdings" panose="05000000000000000000" pitchFamily="2" charset="2"/>
              </a:rPr>
              <a:t>nei</a:t>
            </a:r>
            <a:r>
              <a:rPr lang="en-GB" altLang="it-IT" dirty="0" smtClean="0">
                <a:sym typeface="Wingdings" panose="05000000000000000000" pitchFamily="2" charset="2"/>
              </a:rPr>
              <a:t> due </a:t>
            </a:r>
            <a:r>
              <a:rPr lang="en-GB" altLang="it-IT" dirty="0" err="1" smtClean="0">
                <a:sym typeface="Wingdings" panose="05000000000000000000" pitchFamily="2" charset="2"/>
              </a:rPr>
              <a:t>lati</a:t>
            </a:r>
            <a:r>
              <a:rPr lang="en-GB" altLang="it-IT" dirty="0" smtClean="0">
                <a:sym typeface="Wingdings" panose="05000000000000000000" pitchFamily="2" charset="2"/>
              </a:rPr>
              <a:t>.  </a:t>
            </a:r>
          </a:p>
          <a:p>
            <a:pPr marL="800100" lvl="1" indent="-342900">
              <a:buFontTx/>
              <a:buNone/>
            </a:pPr>
            <a:r>
              <a:rPr lang="en-GB" altLang="it-IT" dirty="0" smtClean="0">
                <a:sym typeface="Wingdings" panose="05000000000000000000" pitchFamily="2" charset="2"/>
              </a:rPr>
              <a:t>	</a:t>
            </a:r>
            <a:r>
              <a:rPr lang="en-GB" altLang="it-IT" dirty="0" err="1" smtClean="0">
                <a:sym typeface="Wingdings" panose="05000000000000000000" pitchFamily="2" charset="2"/>
              </a:rPr>
              <a:t>Indicato</a:t>
            </a:r>
            <a:r>
              <a:rPr lang="en-GB" altLang="it-IT" dirty="0" smtClean="0">
                <a:sym typeface="Wingdings" panose="05000000000000000000" pitchFamily="2" charset="2"/>
              </a:rPr>
              <a:t> </a:t>
            </a:r>
            <a:r>
              <a:rPr lang="en-GB" altLang="it-IT" dirty="0" err="1" smtClean="0">
                <a:sym typeface="Wingdings" panose="05000000000000000000" pitchFamily="2" charset="2"/>
              </a:rPr>
              <a:t>nel</a:t>
            </a:r>
            <a:r>
              <a:rPr lang="en-GB" altLang="it-IT" dirty="0" smtClean="0">
                <a:sym typeface="Wingdings" panose="05000000000000000000" pitchFamily="2" charset="2"/>
              </a:rPr>
              <a:t> </a:t>
            </a:r>
            <a:r>
              <a:rPr lang="en-GB" altLang="it-IT" dirty="0" err="1" smtClean="0">
                <a:sym typeface="Wingdings" panose="05000000000000000000" pitchFamily="2" charset="2"/>
              </a:rPr>
              <a:t>caso</a:t>
            </a:r>
            <a:r>
              <a:rPr lang="en-GB" altLang="it-IT" dirty="0" smtClean="0">
                <a:sym typeface="Wingdings" panose="05000000000000000000" pitchFamily="2" charset="2"/>
              </a:rPr>
              <a:t> di </a:t>
            </a:r>
            <a:r>
              <a:rPr lang="en-GB" altLang="it-IT" dirty="0" err="1" smtClean="0">
                <a:sym typeface="Wingdings" panose="05000000000000000000" pitchFamily="2" charset="2"/>
              </a:rPr>
              <a:t>condizioni</a:t>
            </a:r>
            <a:r>
              <a:rPr lang="en-GB" altLang="it-IT" dirty="0" smtClean="0">
                <a:sym typeface="Wingdings" panose="05000000000000000000" pitchFamily="2" charset="2"/>
              </a:rPr>
              <a:t> di </a:t>
            </a:r>
            <a:r>
              <a:rPr lang="en-GB" altLang="it-IT" dirty="0" err="1" smtClean="0">
                <a:sym typeface="Wingdings" panose="05000000000000000000" pitchFamily="2" charset="2"/>
              </a:rPr>
              <a:t>raccolta</a:t>
            </a:r>
            <a:r>
              <a:rPr lang="en-GB" altLang="it-IT" dirty="0" smtClean="0">
                <a:sym typeface="Wingdings" panose="05000000000000000000" pitchFamily="2" charset="2"/>
              </a:rPr>
              <a:t> con </a:t>
            </a:r>
            <a:r>
              <a:rPr lang="en-GB" altLang="it-IT" dirty="0" err="1" smtClean="0">
                <a:sym typeface="Wingdings" panose="05000000000000000000" pitchFamily="2" charset="2"/>
              </a:rPr>
              <a:t>paglia</a:t>
            </a:r>
            <a:r>
              <a:rPr lang="en-GB" altLang="it-IT" dirty="0" smtClean="0">
                <a:sym typeface="Wingdings" panose="05000000000000000000" pitchFamily="2" charset="2"/>
              </a:rPr>
              <a:t> ( </a:t>
            </a:r>
            <a:r>
              <a:rPr lang="en-GB" altLang="it-IT" dirty="0" err="1" smtClean="0">
                <a:sym typeface="Wingdings" panose="05000000000000000000" pitchFamily="2" charset="2"/>
              </a:rPr>
              <a:t>lungo</a:t>
            </a:r>
            <a:r>
              <a:rPr lang="en-GB" altLang="it-IT" dirty="0" smtClean="0">
                <a:sym typeface="Wingdings" panose="05000000000000000000" pitchFamily="2" charset="2"/>
              </a:rPr>
              <a:t> la </a:t>
            </a:r>
            <a:r>
              <a:rPr lang="en-GB" altLang="it-IT" dirty="0" err="1" smtClean="0">
                <a:sym typeface="Wingdings" panose="05000000000000000000" pitchFamily="2" charset="2"/>
              </a:rPr>
              <a:t>carreggiata</a:t>
            </a:r>
            <a:r>
              <a:rPr lang="en-GB" altLang="it-IT" dirty="0" smtClean="0">
                <a:sym typeface="Wingdings" panose="05000000000000000000" pitchFamily="2" charset="2"/>
              </a:rPr>
              <a:t> “tram line” </a:t>
            </a:r>
            <a:r>
              <a:rPr lang="en-GB" altLang="it-IT" dirty="0" err="1" smtClean="0">
                <a:sym typeface="Wingdings" panose="05000000000000000000" pitchFamily="2" charset="2"/>
              </a:rPr>
              <a:t>della</a:t>
            </a:r>
            <a:r>
              <a:rPr lang="en-GB" altLang="it-IT" dirty="0" smtClean="0">
                <a:sym typeface="Wingdings" panose="05000000000000000000" pitchFamily="2" charset="2"/>
              </a:rPr>
              <a:t> </a:t>
            </a:r>
            <a:r>
              <a:rPr lang="en-GB" altLang="it-IT" dirty="0" err="1" smtClean="0">
                <a:sym typeface="Wingdings" panose="05000000000000000000" pitchFamily="2" charset="2"/>
              </a:rPr>
              <a:t>irroratrice</a:t>
            </a:r>
            <a:r>
              <a:rPr lang="en-GB" altLang="it-IT" dirty="0" smtClean="0">
                <a:sym typeface="Wingdings" panose="05000000000000000000" pitchFamily="2" charset="2"/>
              </a:rPr>
              <a:t>) </a:t>
            </a:r>
          </a:p>
          <a:p>
            <a:pPr marL="800100" lvl="1" indent="-342900">
              <a:buFontTx/>
              <a:buAutoNum type="arabicPeriod"/>
            </a:pPr>
            <a:r>
              <a:rPr lang="en-GB" altLang="it-IT" dirty="0" err="1" smtClean="0">
                <a:sym typeface="Wingdings" panose="05000000000000000000" pitchFamily="2" charset="2"/>
              </a:rPr>
              <a:t>Posizione</a:t>
            </a:r>
            <a:r>
              <a:rPr lang="en-GB" altLang="it-IT" dirty="0" smtClean="0">
                <a:sym typeface="Wingdings" panose="05000000000000000000" pitchFamily="2" charset="2"/>
              </a:rPr>
              <a:t> a “</a:t>
            </a:r>
            <a:r>
              <a:rPr lang="en-GB" altLang="it-IT" dirty="0" err="1" smtClean="0">
                <a:sym typeface="Wingdings" panose="05000000000000000000" pitchFamily="2" charset="2"/>
              </a:rPr>
              <a:t>pendolo</a:t>
            </a:r>
            <a:r>
              <a:rPr lang="en-GB" altLang="it-IT" dirty="0" smtClean="0">
                <a:sym typeface="Wingdings" panose="05000000000000000000" pitchFamily="2" charset="2"/>
              </a:rPr>
              <a:t>” PU </a:t>
            </a:r>
            <a:r>
              <a:rPr lang="en-GB" altLang="it-IT" dirty="0" err="1" smtClean="0">
                <a:sym typeface="Wingdings" panose="05000000000000000000" pitchFamily="2" charset="2"/>
              </a:rPr>
              <a:t>può</a:t>
            </a:r>
            <a:r>
              <a:rPr lang="en-GB" altLang="it-IT" dirty="0" smtClean="0">
                <a:sym typeface="Wingdings" panose="05000000000000000000" pitchFamily="2" charset="2"/>
              </a:rPr>
              <a:t> </a:t>
            </a:r>
            <a:r>
              <a:rPr lang="en-GB" altLang="it-IT" dirty="0" err="1" smtClean="0">
                <a:sym typeface="Wingdings" panose="05000000000000000000" pitchFamily="2" charset="2"/>
              </a:rPr>
              <a:t>liberamente</a:t>
            </a:r>
            <a:r>
              <a:rPr lang="en-GB" altLang="it-IT" dirty="0" smtClean="0">
                <a:sym typeface="Wingdings" panose="05000000000000000000" pitchFamily="2" charset="2"/>
              </a:rPr>
              <a:t> “</a:t>
            </a:r>
            <a:r>
              <a:rPr lang="en-GB" altLang="it-IT" dirty="0" err="1" smtClean="0">
                <a:sym typeface="Wingdings" panose="05000000000000000000" pitchFamily="2" charset="2"/>
              </a:rPr>
              <a:t>pivottare</a:t>
            </a:r>
            <a:r>
              <a:rPr lang="en-GB" altLang="it-IT" dirty="0" smtClean="0">
                <a:sym typeface="Wingdings" panose="05000000000000000000" pitchFamily="2" charset="2"/>
              </a:rPr>
              <a:t>” </a:t>
            </a:r>
            <a:r>
              <a:rPr lang="en-GB" altLang="it-IT" dirty="0" err="1" smtClean="0">
                <a:sym typeface="Wingdings" panose="05000000000000000000" pitchFamily="2" charset="2"/>
              </a:rPr>
              <a:t>nelle</a:t>
            </a:r>
            <a:r>
              <a:rPr lang="en-GB" altLang="it-IT" dirty="0" smtClean="0">
                <a:sym typeface="Wingdings" panose="05000000000000000000" pitchFamily="2" charset="2"/>
              </a:rPr>
              <a:t> due </a:t>
            </a:r>
            <a:r>
              <a:rPr lang="en-GB" altLang="it-IT" dirty="0" err="1" smtClean="0">
                <a:sym typeface="Wingdings" panose="05000000000000000000" pitchFamily="2" charset="2"/>
              </a:rPr>
              <a:t>direzioni</a:t>
            </a:r>
            <a:endParaRPr lang="en-GB" altLang="it-IT" dirty="0" smtClean="0"/>
          </a:p>
        </p:txBody>
      </p:sp>
      <p:pic>
        <p:nvPicPr>
          <p:cNvPr id="259076" name="Afbeelding 10" descr="tekening pickup.jpg"/>
          <p:cNvPicPr>
            <a:picLocks noChangeAspect="1"/>
          </p:cNvPicPr>
          <p:nvPr/>
        </p:nvPicPr>
        <p:blipFill>
          <a:blip r:embed="rId2"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69850" y="1466850"/>
            <a:ext cx="46418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7" name="AutoShape 8"/>
          <p:cNvSpPr>
            <a:spLocks noChangeArrowheads="1"/>
          </p:cNvSpPr>
          <p:nvPr/>
        </p:nvSpPr>
        <p:spPr bwMode="auto">
          <a:xfrm rot="-271947">
            <a:off x="36513" y="846138"/>
            <a:ext cx="1474787" cy="974725"/>
          </a:xfrm>
          <a:prstGeom prst="irregularSeal2">
            <a:avLst/>
          </a:prstGeom>
          <a:solidFill>
            <a:srgbClr val="FF3300"/>
          </a:solidFill>
          <a:ln w="28575">
            <a:solidFill>
              <a:schemeClr val="tx1"/>
            </a:solidFill>
            <a:miter lim="800000"/>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US" altLang="it-IT" sz="1600" b="1"/>
              <a:t>New</a:t>
            </a:r>
          </a:p>
        </p:txBody>
      </p:sp>
      <p:grpSp>
        <p:nvGrpSpPr>
          <p:cNvPr id="259078" name="Groep 32"/>
          <p:cNvGrpSpPr>
            <a:grpSpLocks/>
          </p:cNvGrpSpPr>
          <p:nvPr/>
        </p:nvGrpSpPr>
        <p:grpSpPr bwMode="auto">
          <a:xfrm>
            <a:off x="160338" y="3429000"/>
            <a:ext cx="4411662" cy="2217738"/>
            <a:chOff x="159798" y="3429000"/>
            <a:chExt cx="4412202" cy="2217199"/>
          </a:xfrm>
        </p:grpSpPr>
        <p:grpSp>
          <p:nvGrpSpPr>
            <p:cNvPr id="259080" name="Groep 17"/>
            <p:cNvGrpSpPr>
              <a:grpSpLocks/>
            </p:cNvGrpSpPr>
            <p:nvPr/>
          </p:nvGrpSpPr>
          <p:grpSpPr bwMode="auto">
            <a:xfrm>
              <a:off x="159798" y="3429000"/>
              <a:ext cx="2139519" cy="1910920"/>
              <a:chOff x="1012825" y="1557338"/>
              <a:chExt cx="2949575" cy="2185987"/>
            </a:xfrm>
          </p:grpSpPr>
          <p:pic>
            <p:nvPicPr>
              <p:cNvPr id="259090" name="Tijdelijke aanduiding voor inhoud 6" descr="PU-vast.JPG"/>
              <p:cNvPicPr>
                <a:picLocks noChangeAspect="1"/>
              </p:cNvPicPr>
              <p:nvPr/>
            </p:nvPicPr>
            <p:blipFill>
              <a:blip r:embed="rId6" cstate="email">
                <a:lum bright="20000" contrast="20000"/>
                <a:extLst>
                  <a:ext uri="{28A0092B-C50C-407E-A947-70E740481C1C}">
                    <a14:useLocalDpi xmlns:a14="http://schemas.microsoft.com/office/drawing/2010/main"/>
                  </a:ext>
                </a:extLst>
              </a:blip>
              <a:srcRect/>
              <a:stretch>
                <a:fillRect/>
              </a:stretch>
            </p:blipFill>
            <p:spPr bwMode="auto">
              <a:xfrm>
                <a:off x="1012825" y="1557338"/>
                <a:ext cx="2949575"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9091" name="Groep 15"/>
              <p:cNvGrpSpPr>
                <a:grpSpLocks/>
              </p:cNvGrpSpPr>
              <p:nvPr/>
            </p:nvGrpSpPr>
            <p:grpSpPr bwMode="auto">
              <a:xfrm>
                <a:off x="2214563" y="3105150"/>
                <a:ext cx="214312" cy="323850"/>
                <a:chOff x="2214546" y="3105148"/>
                <a:chExt cx="215108" cy="323852"/>
              </a:xfrm>
            </p:grpSpPr>
            <p:cxnSp>
              <p:nvCxnSpPr>
                <p:cNvPr id="11" name="Rechte verbindingslijn met pijl 10"/>
                <p:cNvCxnSpPr/>
                <p:nvPr/>
              </p:nvCxnSpPr>
              <p:spPr>
                <a:xfrm rot="5400000" flipH="1" flipV="1">
                  <a:off x="2055605" y="3270329"/>
                  <a:ext cx="31772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rot="5400000" flipH="1" flipV="1">
                  <a:off x="2270908" y="3264882"/>
                  <a:ext cx="31772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59081" name="Groep 18"/>
            <p:cNvGrpSpPr>
              <a:grpSpLocks/>
            </p:cNvGrpSpPr>
            <p:nvPr/>
          </p:nvGrpSpPr>
          <p:grpSpPr bwMode="auto">
            <a:xfrm>
              <a:off x="2396972" y="3429000"/>
              <a:ext cx="2175028" cy="1933113"/>
              <a:chOff x="3147628" y="2698813"/>
              <a:chExt cx="2848743" cy="2232734"/>
            </a:xfrm>
          </p:grpSpPr>
          <p:pic>
            <p:nvPicPr>
              <p:cNvPr id="259086" name="Tijdelijke aanduiding voor inhoud 7" descr="PU-pendel.JPG"/>
              <p:cNvPicPr>
                <a:picLocks noChangeAspect="1"/>
              </p:cNvPicPr>
              <p:nvPr/>
            </p:nvPicPr>
            <p:blipFill>
              <a:blip r:embed="rId7" cstate="email">
                <a:lum bright="20000" contrast="20000"/>
                <a:extLst>
                  <a:ext uri="{28A0092B-C50C-407E-A947-70E740481C1C}">
                    <a14:useLocalDpi xmlns:a14="http://schemas.microsoft.com/office/drawing/2010/main"/>
                  </a:ext>
                </a:extLst>
              </a:blip>
              <a:srcRect/>
              <a:stretch>
                <a:fillRect/>
              </a:stretch>
            </p:blipFill>
            <p:spPr bwMode="auto">
              <a:xfrm>
                <a:off x="3147628" y="2698813"/>
                <a:ext cx="2848743" cy="223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9087" name="Groep 16"/>
              <p:cNvGrpSpPr>
                <a:grpSpLocks/>
              </p:cNvGrpSpPr>
              <p:nvPr/>
            </p:nvGrpSpPr>
            <p:grpSpPr bwMode="auto">
              <a:xfrm>
                <a:off x="4283968" y="4293096"/>
                <a:ext cx="208557" cy="330775"/>
                <a:chOff x="2214546" y="3105148"/>
                <a:chExt cx="215108" cy="323852"/>
              </a:xfrm>
            </p:grpSpPr>
            <p:cxnSp>
              <p:nvCxnSpPr>
                <p:cNvPr id="15" name="Rechte verbindingslijn met pijl 14"/>
                <p:cNvCxnSpPr/>
                <p:nvPr/>
              </p:nvCxnSpPr>
              <p:spPr>
                <a:xfrm rot="5400000" flipH="1" flipV="1">
                  <a:off x="2008298" y="3270774"/>
                  <a:ext cx="3158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rot="5400000" flipH="1" flipV="1">
                  <a:off x="2272108" y="3263595"/>
                  <a:ext cx="3158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20" name="Gekromde PIJL-OMLAAG 19"/>
            <p:cNvSpPr/>
            <p:nvPr/>
          </p:nvSpPr>
          <p:spPr>
            <a:xfrm rot="10800000">
              <a:off x="975873" y="5104993"/>
              <a:ext cx="2406945" cy="54120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1" name="Rechthoek 30"/>
            <p:cNvSpPr/>
            <p:nvPr/>
          </p:nvSpPr>
          <p:spPr>
            <a:xfrm>
              <a:off x="2372188" y="3429000"/>
              <a:ext cx="813044" cy="923330"/>
            </a:xfrm>
            <a:prstGeom prst="rect">
              <a:avLst/>
            </a:prstGeom>
            <a:noFill/>
          </p:spPr>
          <p:txBody>
            <a:bodyPr wrap="none">
              <a:spAutoFit/>
            </a:bodyPr>
            <a:lstStyle/>
            <a:p>
              <a:pPr algn="ctr">
                <a:defRPr/>
              </a:pPr>
              <a:r>
                <a:rPr lang="nl-NL" sz="5400" b="1"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latin typeface="Arial" charset="0"/>
                </a:rPr>
                <a:t>2.</a:t>
              </a:r>
            </a:p>
          </p:txBody>
        </p:sp>
        <p:sp>
          <p:nvSpPr>
            <p:cNvPr id="32" name="Rechthoek 31"/>
            <p:cNvSpPr/>
            <p:nvPr/>
          </p:nvSpPr>
          <p:spPr>
            <a:xfrm>
              <a:off x="172005" y="3429000"/>
              <a:ext cx="813043" cy="923330"/>
            </a:xfrm>
            <a:prstGeom prst="rect">
              <a:avLst/>
            </a:prstGeom>
            <a:noFill/>
          </p:spPr>
          <p:txBody>
            <a:bodyPr wrap="none">
              <a:spAutoFit/>
            </a:bodyPr>
            <a:lstStyle/>
            <a:p>
              <a:pPr algn="ctr">
                <a:defRPr/>
              </a:pPr>
              <a:r>
                <a:rPr lang="nl-NL" sz="5400" b="1"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latin typeface="Arial" charset="0"/>
                </a:rPr>
                <a:t>1.</a:t>
              </a:r>
            </a:p>
          </p:txBody>
        </p:sp>
        <p:sp>
          <p:nvSpPr>
            <p:cNvPr id="26" name="Gekromde PIJL-OMLAAG 25"/>
            <p:cNvSpPr/>
            <p:nvPr/>
          </p:nvSpPr>
          <p:spPr>
            <a:xfrm>
              <a:off x="1021916" y="4049562"/>
              <a:ext cx="2406945" cy="5412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grpSp>
      <p:pic>
        <p:nvPicPr>
          <p:cNvPr id="259079" name="Afbeelding 5" descr="Pre-Chopping Sticker.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93075" y="5759450"/>
            <a:ext cx="10509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3"/>
          <p:cNvSpPr>
            <a:spLocks noChangeArrowheads="1"/>
          </p:cNvSpPr>
          <p:nvPr/>
        </p:nvSpPr>
        <p:spPr bwMode="auto">
          <a:xfrm>
            <a:off x="955675" y="4843463"/>
            <a:ext cx="77724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Char char="•"/>
            </a:pPr>
            <a:r>
              <a:rPr lang="de-DE" altLang="it-IT" sz="2000"/>
              <a:t>Facile regolazione delle ruote con sistema a perni consente un perfetto adattamento al terreno del pick up </a:t>
            </a:r>
          </a:p>
          <a:p>
            <a:pPr>
              <a:buFontTx/>
              <a:buChar char="•"/>
            </a:pPr>
            <a:r>
              <a:rPr lang="de-DE" altLang="it-IT" sz="2000"/>
              <a:t>Entrambi i ruotini sono tanto fissi quanto pivottanti</a:t>
            </a:r>
          </a:p>
        </p:txBody>
      </p:sp>
      <p:pic>
        <p:nvPicPr>
          <p:cNvPr id="26010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18213" y="1271588"/>
            <a:ext cx="193675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1"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9325" y="1260475"/>
            <a:ext cx="4498975"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2" name="Afbeelding 5" descr="Pre-Chopping Sticker.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93075" y="5759450"/>
            <a:ext cx="10509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9881C460-16E8-4F96-8C44-47B72746BAC1}"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Ruotini su </a:t>
            </a:r>
            <a:r>
              <a:rPr lang="it-IT" dirty="0" err="1" smtClean="0"/>
              <a:t>pick</a:t>
            </a:r>
            <a:r>
              <a:rPr lang="it-IT" dirty="0" smtClean="0"/>
              <a:t> up</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2"/>
          <p:cNvSpPr>
            <a:spLocks noChangeArrowheads="1"/>
          </p:cNvSpPr>
          <p:nvPr/>
        </p:nvSpPr>
        <p:spPr bwMode="auto">
          <a:xfrm>
            <a:off x="2700338" y="0"/>
            <a:ext cx="525621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sz="2400" b="1">
              <a:solidFill>
                <a:schemeClr val="bg1"/>
              </a:solidFill>
            </a:endParaRPr>
          </a:p>
        </p:txBody>
      </p:sp>
      <p:sp>
        <p:nvSpPr>
          <p:cNvPr id="64515" name="Line 26"/>
          <p:cNvSpPr>
            <a:spLocks noChangeShapeType="1"/>
          </p:cNvSpPr>
          <p:nvPr/>
        </p:nvSpPr>
        <p:spPr bwMode="auto">
          <a:xfrm>
            <a:off x="3419475" y="4699000"/>
            <a:ext cx="24479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4516" name="Line 27"/>
          <p:cNvSpPr>
            <a:spLocks noChangeShapeType="1"/>
          </p:cNvSpPr>
          <p:nvPr/>
        </p:nvSpPr>
        <p:spPr bwMode="auto">
          <a:xfrm>
            <a:off x="3419475" y="2492375"/>
            <a:ext cx="0" cy="2206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4517" name="Line 28"/>
          <p:cNvSpPr>
            <a:spLocks noChangeShapeType="1"/>
          </p:cNvSpPr>
          <p:nvPr/>
        </p:nvSpPr>
        <p:spPr bwMode="auto">
          <a:xfrm>
            <a:off x="5867400" y="2492375"/>
            <a:ext cx="0" cy="22066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pic>
        <p:nvPicPr>
          <p:cNvPr id="64518" name="Picture 8" descr="DSC_088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19813" y="4344988"/>
            <a:ext cx="3781425"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9" descr="DSC_619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4335463"/>
            <a:ext cx="3798888"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0" descr="DSC_102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32138" y="4322763"/>
            <a:ext cx="3816350"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11" descr="DSC_967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43438" y="1341438"/>
            <a:ext cx="450056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2" descr="DSC_073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1341438"/>
            <a:ext cx="464343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Rectangle 18"/>
          <p:cNvSpPr>
            <a:spLocks noChangeArrowheads="1"/>
          </p:cNvSpPr>
          <p:nvPr/>
        </p:nvSpPr>
        <p:spPr bwMode="auto">
          <a:xfrm>
            <a:off x="0" y="98107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b="1">
                <a:solidFill>
                  <a:srgbClr val="E00030"/>
                </a:solidFill>
              </a:rPr>
              <a:t>KUHN BLANCHARD Gamma prodotta in Chéméré (Francia)</a:t>
            </a:r>
          </a:p>
        </p:txBody>
      </p:sp>
      <p:sp>
        <p:nvSpPr>
          <p:cNvPr id="64524" name="Rectangle 6"/>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Irrorazione</a:t>
            </a:r>
          </a:p>
          <a:p>
            <a:pPr eaLnBrk="1" hangingPunct="1">
              <a:lnSpc>
                <a:spcPct val="80000"/>
              </a:lnSpc>
              <a:spcBef>
                <a:spcPct val="0"/>
              </a:spcBef>
              <a:buFontTx/>
              <a:buNone/>
            </a:pPr>
            <a:endParaRPr lang="en-GB" altLang="it-IT" sz="2400" b="1">
              <a:solidFill>
                <a:srgbClr val="FF0000"/>
              </a:solidFill>
            </a:endParaRPr>
          </a:p>
        </p:txBody>
      </p:sp>
    </p:spTree>
    <p:extLst>
      <p:ext uri="{BB962C8B-B14F-4D97-AF65-F5344CB8AC3E}">
        <p14:creationId xmlns:p14="http://schemas.microsoft.com/office/powerpoint/2010/main" val="4170584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07061200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Text Box 3"/>
          <p:cNvSpPr txBox="1">
            <a:spLocks noChangeArrowheads="1"/>
          </p:cNvSpPr>
          <p:nvPr/>
        </p:nvSpPr>
        <p:spPr bwMode="auto">
          <a:xfrm>
            <a:off x="900113" y="2417763"/>
            <a:ext cx="7199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None/>
            </a:pPr>
            <a:r>
              <a:rPr lang="da-DK" altLang="it-IT" sz="3200" b="1" dirty="0"/>
              <a:t>Rotore di alimentazione</a:t>
            </a:r>
          </a:p>
        </p:txBody>
      </p:sp>
      <p:sp>
        <p:nvSpPr>
          <p:cNvPr id="247812" name="Oval 4"/>
          <p:cNvSpPr>
            <a:spLocks noChangeArrowheads="1"/>
          </p:cNvSpPr>
          <p:nvPr/>
        </p:nvSpPr>
        <p:spPr bwMode="auto">
          <a:xfrm>
            <a:off x="358775" y="2490788"/>
            <a:ext cx="504825" cy="5032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400">
                <a:solidFill>
                  <a:schemeClr val="bg1"/>
                </a:solidFill>
                <a:latin typeface="Arial Black" panose="020B0A04020102020204" pitchFamily="34" charset="0"/>
              </a:rPr>
              <a:t>&gt;&gt;</a:t>
            </a:r>
          </a:p>
        </p:txBody>
      </p:sp>
      <p:sp>
        <p:nvSpPr>
          <p:cNvPr id="2" name="Segnaposto data 1"/>
          <p:cNvSpPr>
            <a:spLocks noGrp="1"/>
          </p:cNvSpPr>
          <p:nvPr>
            <p:ph type="dt" sz="quarter" idx="10"/>
          </p:nvPr>
        </p:nvSpPr>
        <p:spPr/>
        <p:txBody>
          <a:bodyPr/>
          <a:lstStyle/>
          <a:p>
            <a:pPr>
              <a:defRPr/>
            </a:pPr>
            <a:fld id="{00089858-F8AB-4ADD-94D0-1041FE28F670}"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ROTORE DI ALIMENTAZIONE</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900113" y="1052513"/>
            <a:ext cx="7308850" cy="2092325"/>
          </a:xfrm>
          <a:prstGeom prst="rect">
            <a:avLst/>
          </a:prstGeom>
          <a:noFill/>
          <a:ln w="9525">
            <a:noFill/>
            <a:miter lim="800000"/>
            <a:headEnd/>
            <a:tailEnd/>
          </a:ln>
          <a:effectLst/>
        </p:spPr>
        <p:txBody>
          <a:bodyPr>
            <a:spAutoFit/>
          </a:bodyPr>
          <a:lstStyle/>
          <a:p>
            <a:pPr algn="ctr">
              <a:spcBef>
                <a:spcPct val="50000"/>
              </a:spcBef>
              <a:defRPr/>
            </a:pPr>
            <a:r>
              <a:rPr lang="en-GB" sz="2800" b="1" dirty="0">
                <a:solidFill>
                  <a:schemeClr val="tx2"/>
                </a:solidFill>
                <a:latin typeface="Arial" charset="0"/>
              </a:rPr>
              <a:t>Quattro </a:t>
            </a:r>
            <a:r>
              <a:rPr lang="en-GB" sz="2800" b="1" dirty="0" err="1">
                <a:solidFill>
                  <a:schemeClr val="tx2"/>
                </a:solidFill>
                <a:latin typeface="Arial" charset="0"/>
              </a:rPr>
              <a:t>differenti</a:t>
            </a:r>
            <a:r>
              <a:rPr lang="en-GB" sz="2800" b="1" dirty="0">
                <a:solidFill>
                  <a:schemeClr val="tx2"/>
                </a:solidFill>
                <a:latin typeface="Arial" charset="0"/>
              </a:rPr>
              <a:t> </a:t>
            </a:r>
            <a:r>
              <a:rPr lang="en-GB" sz="2800" b="1" dirty="0" err="1">
                <a:solidFill>
                  <a:schemeClr val="tx2"/>
                </a:solidFill>
                <a:latin typeface="Arial" charset="0"/>
              </a:rPr>
              <a:t>sistemi</a:t>
            </a:r>
            <a:r>
              <a:rPr lang="en-GB" sz="2800" b="1" dirty="0">
                <a:solidFill>
                  <a:schemeClr val="tx2"/>
                </a:solidFill>
                <a:latin typeface="Arial" charset="0"/>
              </a:rPr>
              <a:t> </a:t>
            </a:r>
            <a:r>
              <a:rPr lang="en-GB" sz="2800" b="1" dirty="0" err="1">
                <a:solidFill>
                  <a:schemeClr val="tx2"/>
                </a:solidFill>
                <a:latin typeface="Arial" charset="0"/>
              </a:rPr>
              <a:t>di</a:t>
            </a:r>
            <a:r>
              <a:rPr lang="en-GB" sz="2800" b="1" dirty="0">
                <a:solidFill>
                  <a:schemeClr val="tx2"/>
                </a:solidFill>
                <a:latin typeface="Arial" charset="0"/>
              </a:rPr>
              <a:t> </a:t>
            </a:r>
            <a:r>
              <a:rPr lang="en-GB" sz="2800" b="1" dirty="0" err="1">
                <a:solidFill>
                  <a:schemeClr val="tx2"/>
                </a:solidFill>
                <a:latin typeface="Arial" charset="0"/>
              </a:rPr>
              <a:t>alimentazione</a:t>
            </a:r>
            <a:endParaRPr lang="en-GB" sz="2800" b="1" dirty="0">
              <a:solidFill>
                <a:schemeClr val="tx2"/>
              </a:solidFill>
              <a:latin typeface="Arial" charset="0"/>
            </a:endParaRPr>
          </a:p>
          <a:p>
            <a:pPr marL="514350" indent="-514350" algn="ctr">
              <a:spcBef>
                <a:spcPct val="50000"/>
              </a:spcBef>
              <a:buFontTx/>
              <a:buAutoNum type="arabicPeriod"/>
              <a:defRPr/>
            </a:pPr>
            <a:r>
              <a:rPr lang="en-GB" sz="2800" b="1" dirty="0" err="1">
                <a:solidFill>
                  <a:schemeClr val="tx2"/>
                </a:solidFill>
                <a:latin typeface="Arial" charset="0"/>
              </a:rPr>
              <a:t>Sistema</a:t>
            </a:r>
            <a:r>
              <a:rPr lang="en-GB" sz="2800" b="1" dirty="0">
                <a:solidFill>
                  <a:schemeClr val="tx2"/>
                </a:solidFill>
                <a:latin typeface="Arial" charset="0"/>
              </a:rPr>
              <a:t> Open Throat </a:t>
            </a:r>
          </a:p>
          <a:p>
            <a:pPr marL="514350" indent="-514350" algn="ctr">
              <a:spcBef>
                <a:spcPct val="50000"/>
              </a:spcBef>
              <a:defRPr/>
            </a:pPr>
            <a:r>
              <a:rPr lang="en-GB" sz="2800" b="1" dirty="0">
                <a:solidFill>
                  <a:schemeClr val="tx2"/>
                </a:solidFill>
                <a:latin typeface="Arial" charset="0"/>
              </a:rPr>
              <a:t>(</a:t>
            </a:r>
            <a:r>
              <a:rPr lang="en-GB" sz="2800" b="1" dirty="0" err="1">
                <a:solidFill>
                  <a:schemeClr val="tx2"/>
                </a:solidFill>
                <a:latin typeface="Arial" charset="0"/>
              </a:rPr>
              <a:t>sistema</a:t>
            </a:r>
            <a:r>
              <a:rPr lang="en-GB" sz="2800" b="1" dirty="0">
                <a:solidFill>
                  <a:schemeClr val="tx2"/>
                </a:solidFill>
                <a:latin typeface="Arial" charset="0"/>
              </a:rPr>
              <a:t> </a:t>
            </a:r>
            <a:r>
              <a:rPr lang="en-GB" sz="2800" b="1" dirty="0" err="1">
                <a:solidFill>
                  <a:schemeClr val="tx2"/>
                </a:solidFill>
                <a:latin typeface="Arial" charset="0"/>
              </a:rPr>
              <a:t>di</a:t>
            </a:r>
            <a:r>
              <a:rPr lang="en-GB" sz="2800" b="1" dirty="0">
                <a:solidFill>
                  <a:schemeClr val="tx2"/>
                </a:solidFill>
                <a:latin typeface="Arial" charset="0"/>
              </a:rPr>
              <a:t> </a:t>
            </a:r>
            <a:r>
              <a:rPr lang="en-GB" sz="2800" b="1" dirty="0" err="1">
                <a:solidFill>
                  <a:schemeClr val="tx2"/>
                </a:solidFill>
                <a:latin typeface="Arial" charset="0"/>
              </a:rPr>
              <a:t>introduzione</a:t>
            </a:r>
            <a:r>
              <a:rPr lang="en-GB" sz="2800" b="1" dirty="0">
                <a:solidFill>
                  <a:schemeClr val="tx2"/>
                </a:solidFill>
                <a:latin typeface="Arial" charset="0"/>
              </a:rPr>
              <a:t> “</a:t>
            </a:r>
            <a:r>
              <a:rPr lang="en-GB" sz="2800" b="1" dirty="0" err="1">
                <a:solidFill>
                  <a:schemeClr val="tx2"/>
                </a:solidFill>
                <a:latin typeface="Arial" charset="0"/>
              </a:rPr>
              <a:t>aperto</a:t>
            </a:r>
            <a:r>
              <a:rPr lang="en-GB" sz="2800" b="1" dirty="0">
                <a:solidFill>
                  <a:schemeClr val="tx2"/>
                </a:solidFill>
                <a:latin typeface="Arial" charset="0"/>
              </a:rPr>
              <a:t>”)</a:t>
            </a:r>
          </a:p>
          <a:p>
            <a:pPr marL="514350" indent="-514350" algn="ctr">
              <a:spcBef>
                <a:spcPct val="50000"/>
              </a:spcBef>
              <a:defRPr/>
            </a:pPr>
            <a:r>
              <a:rPr lang="en-GB" sz="1200" b="1" dirty="0">
                <a:solidFill>
                  <a:schemeClr val="tx2"/>
                </a:solidFill>
                <a:latin typeface="Arial" charset="0"/>
              </a:rPr>
              <a:t>“</a:t>
            </a:r>
            <a:r>
              <a:rPr lang="en-GB" sz="1200" b="1" dirty="0" err="1">
                <a:solidFill>
                  <a:schemeClr val="tx2"/>
                </a:solidFill>
                <a:latin typeface="Arial" charset="0"/>
              </a:rPr>
              <a:t>bocca</a:t>
            </a:r>
            <a:r>
              <a:rPr lang="en-GB" sz="1200" b="1" dirty="0">
                <a:solidFill>
                  <a:schemeClr val="tx2"/>
                </a:solidFill>
                <a:latin typeface="Arial" charset="0"/>
              </a:rPr>
              <a:t>” </a:t>
            </a:r>
            <a:r>
              <a:rPr lang="en-GB" sz="1200" b="1" dirty="0" err="1">
                <a:solidFill>
                  <a:schemeClr val="tx2"/>
                </a:solidFill>
                <a:latin typeface="Arial" charset="0"/>
              </a:rPr>
              <a:t>di</a:t>
            </a:r>
            <a:r>
              <a:rPr lang="en-GB" sz="1200" b="1" dirty="0">
                <a:solidFill>
                  <a:schemeClr val="tx2"/>
                </a:solidFill>
                <a:latin typeface="Arial" charset="0"/>
              </a:rPr>
              <a:t> </a:t>
            </a:r>
            <a:r>
              <a:rPr lang="en-GB" sz="1200" b="1" dirty="0" err="1">
                <a:solidFill>
                  <a:schemeClr val="tx2"/>
                </a:solidFill>
                <a:latin typeface="Arial" charset="0"/>
              </a:rPr>
              <a:t>alimentazione</a:t>
            </a:r>
            <a:r>
              <a:rPr lang="en-GB" sz="1200" b="1" dirty="0">
                <a:solidFill>
                  <a:schemeClr val="tx2"/>
                </a:solidFill>
                <a:latin typeface="Arial" charset="0"/>
              </a:rPr>
              <a:t> </a:t>
            </a:r>
            <a:r>
              <a:rPr lang="en-GB" sz="1200" b="1" dirty="0" err="1">
                <a:solidFill>
                  <a:schemeClr val="tx2"/>
                </a:solidFill>
                <a:latin typeface="Arial" charset="0"/>
              </a:rPr>
              <a:t>alla</a:t>
            </a:r>
            <a:r>
              <a:rPr lang="en-GB" sz="1200" b="1" dirty="0">
                <a:solidFill>
                  <a:schemeClr val="tx2"/>
                </a:solidFill>
                <a:latin typeface="Arial" charset="0"/>
              </a:rPr>
              <a:t> camera </a:t>
            </a:r>
            <a:r>
              <a:rPr lang="en-GB" sz="1200" b="1" dirty="0" err="1">
                <a:solidFill>
                  <a:schemeClr val="tx2"/>
                </a:solidFill>
                <a:latin typeface="Arial" charset="0"/>
              </a:rPr>
              <a:t>di</a:t>
            </a:r>
            <a:r>
              <a:rPr lang="en-GB" sz="1200" b="1" dirty="0">
                <a:solidFill>
                  <a:schemeClr val="tx2"/>
                </a:solidFill>
                <a:latin typeface="Arial" charset="0"/>
              </a:rPr>
              <a:t> </a:t>
            </a:r>
            <a:r>
              <a:rPr lang="en-GB" sz="1200" b="1" dirty="0" err="1">
                <a:solidFill>
                  <a:schemeClr val="tx2"/>
                </a:solidFill>
                <a:latin typeface="Arial" charset="0"/>
              </a:rPr>
              <a:t>pressatura</a:t>
            </a:r>
            <a:r>
              <a:rPr lang="en-GB" sz="1200" b="1" dirty="0">
                <a:solidFill>
                  <a:schemeClr val="tx2"/>
                </a:solidFill>
                <a:latin typeface="Arial" charset="0"/>
              </a:rPr>
              <a:t> </a:t>
            </a:r>
            <a:r>
              <a:rPr lang="en-GB" sz="1200" b="1" dirty="0" err="1">
                <a:solidFill>
                  <a:schemeClr val="tx2"/>
                </a:solidFill>
                <a:latin typeface="Arial" charset="0"/>
              </a:rPr>
              <a:t>aperta</a:t>
            </a:r>
            <a:endParaRPr lang="en-GB" sz="1200" b="1" dirty="0">
              <a:solidFill>
                <a:schemeClr val="tx2"/>
              </a:solidFill>
              <a:latin typeface="Arial" charset="0"/>
            </a:endParaRPr>
          </a:p>
        </p:txBody>
      </p:sp>
      <p:pic>
        <p:nvPicPr>
          <p:cNvPr id="248835" name="Picture 3" descr="07071817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2238" y="3810000"/>
            <a:ext cx="3827462"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6" name="Picture 4" descr="0707182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8763" y="3816350"/>
            <a:ext cx="4932362"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4294967295"/>
          </p:nvPr>
        </p:nvSpPr>
        <p:spPr/>
        <p:txBody>
          <a:bodyPr/>
          <a:lstStyle/>
          <a:p>
            <a:pPr>
              <a:defRPr/>
            </a:pPr>
            <a:fld id="{A776764C-3912-4DFC-89ED-5D0E21793CE2}"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
        <p:nvSpPr>
          <p:cNvPr id="4" name="Titolo 3"/>
          <p:cNvSpPr>
            <a:spLocks noGrp="1"/>
          </p:cNvSpPr>
          <p:nvPr>
            <p:ph type="title"/>
          </p:nvPr>
        </p:nvSpPr>
        <p:spPr/>
        <p:txBody>
          <a:bodyPr/>
          <a:lstStyle/>
          <a:p>
            <a:r>
              <a:rPr lang="it-IT" dirty="0" smtClean="0"/>
              <a:t>1. Open</a:t>
            </a:r>
            <a:r>
              <a:rPr lang="it-IT" baseline="0" dirty="0" smtClean="0"/>
              <a:t> </a:t>
            </a:r>
            <a:r>
              <a:rPr lang="it-IT" baseline="0" dirty="0" err="1" smtClean="0"/>
              <a:t>Throat</a:t>
            </a:r>
            <a:endParaRPr lang="it-I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Tijdelijke aanduiding voor inhoud 15" descr="R Rotor goede draairichting.JPG"/>
          <p:cNvPicPr>
            <a:picLocks noGrp="1" noChangeAspect="1"/>
          </p:cNvPicPr>
          <p:nvPr>
            <p:ph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1979712" y="2132856"/>
            <a:ext cx="5544616" cy="3049538"/>
          </a:xfrm>
          <a:prstGeom prst="rect">
            <a:avLst/>
          </a:prstGeom>
        </p:spPr>
      </p:pic>
      <p:sp>
        <p:nvSpPr>
          <p:cNvPr id="249858" name="Text Box 2"/>
          <p:cNvSpPr txBox="1">
            <a:spLocks noChangeArrowheads="1"/>
          </p:cNvSpPr>
          <p:nvPr/>
        </p:nvSpPr>
        <p:spPr bwMode="auto">
          <a:xfrm>
            <a:off x="900113" y="1052513"/>
            <a:ext cx="730885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Quattro differenti sistemi di alimentazione</a:t>
            </a:r>
          </a:p>
          <a:p>
            <a:pPr algn="ctr" eaLnBrk="1" hangingPunct="1">
              <a:spcBef>
                <a:spcPct val="50000"/>
              </a:spcBef>
              <a:buFontTx/>
              <a:buNone/>
            </a:pPr>
            <a:r>
              <a:rPr lang="en-GB" altLang="it-IT" sz="2800" b="1">
                <a:solidFill>
                  <a:schemeClr val="tx2"/>
                </a:solidFill>
              </a:rPr>
              <a:t>2. OptiFeed</a:t>
            </a:r>
          </a:p>
        </p:txBody>
      </p:sp>
      <p:sp>
        <p:nvSpPr>
          <p:cNvPr id="249860" name="Text Box 4"/>
          <p:cNvSpPr txBox="1">
            <a:spLocks noChangeArrowheads="1"/>
          </p:cNvSpPr>
          <p:nvPr/>
        </p:nvSpPr>
        <p:spPr bwMode="auto">
          <a:xfrm>
            <a:off x="1964238" y="4941168"/>
            <a:ext cx="69356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en-US" altLang="it-IT" sz="1600" dirty="0">
                <a:solidFill>
                  <a:schemeClr val="tx2"/>
                </a:solidFill>
              </a:rPr>
              <a:t> </a:t>
            </a:r>
            <a:r>
              <a:rPr lang="en-US" altLang="it-IT" sz="1600" dirty="0" err="1">
                <a:solidFill>
                  <a:schemeClr val="tx2"/>
                </a:solidFill>
              </a:rPr>
              <a:t>Consiste</a:t>
            </a:r>
            <a:r>
              <a:rPr lang="en-US" altLang="it-IT" sz="1600" dirty="0">
                <a:solidFill>
                  <a:schemeClr val="tx2"/>
                </a:solidFill>
              </a:rPr>
              <a:t> in un </a:t>
            </a:r>
            <a:r>
              <a:rPr lang="en-US" altLang="it-IT" sz="1600" dirty="0" err="1">
                <a:solidFill>
                  <a:schemeClr val="tx2"/>
                </a:solidFill>
              </a:rPr>
              <a:t>semplice</a:t>
            </a:r>
            <a:r>
              <a:rPr lang="en-US" altLang="it-IT" sz="1600" dirty="0">
                <a:solidFill>
                  <a:schemeClr val="tx2"/>
                </a:solidFill>
              </a:rPr>
              <a:t> ma </a:t>
            </a:r>
            <a:r>
              <a:rPr lang="en-US" altLang="it-IT" sz="1600" b="1" dirty="0" err="1">
                <a:solidFill>
                  <a:schemeClr val="tx2"/>
                </a:solidFill>
              </a:rPr>
              <a:t>robusto</a:t>
            </a:r>
            <a:r>
              <a:rPr lang="en-US" altLang="it-IT" sz="1600" b="1" dirty="0">
                <a:solidFill>
                  <a:schemeClr val="tx2"/>
                </a:solidFill>
              </a:rPr>
              <a:t> </a:t>
            </a:r>
            <a:r>
              <a:rPr lang="en-US" altLang="it-IT" sz="1600" b="1" dirty="0" err="1">
                <a:solidFill>
                  <a:schemeClr val="tx2"/>
                </a:solidFill>
              </a:rPr>
              <a:t>sistema</a:t>
            </a:r>
            <a:r>
              <a:rPr lang="en-US" altLang="it-IT" sz="1600" b="1" dirty="0">
                <a:solidFill>
                  <a:schemeClr val="tx2"/>
                </a:solidFill>
              </a:rPr>
              <a:t> di </a:t>
            </a:r>
            <a:r>
              <a:rPr lang="en-US" altLang="it-IT" sz="1600" b="1" dirty="0" err="1">
                <a:solidFill>
                  <a:schemeClr val="tx2"/>
                </a:solidFill>
              </a:rPr>
              <a:t>alimentazione</a:t>
            </a:r>
            <a:r>
              <a:rPr lang="en-US" altLang="it-IT" sz="1600" b="1" dirty="0">
                <a:solidFill>
                  <a:schemeClr val="tx2"/>
                </a:solidFill>
              </a:rPr>
              <a:t> </a:t>
            </a:r>
            <a:r>
              <a:rPr lang="en-US" altLang="it-IT" sz="1600" dirty="0" err="1">
                <a:solidFill>
                  <a:schemeClr val="tx2"/>
                </a:solidFill>
              </a:rPr>
              <a:t>forzato</a:t>
            </a:r>
            <a:r>
              <a:rPr lang="en-US" altLang="it-IT" sz="1600" dirty="0">
                <a:solidFill>
                  <a:schemeClr val="tx2"/>
                </a:solidFill>
              </a:rPr>
              <a:t> </a:t>
            </a:r>
            <a:r>
              <a:rPr lang="en-US" altLang="it-IT" sz="1600" dirty="0" err="1">
                <a:solidFill>
                  <a:schemeClr val="tx2"/>
                </a:solidFill>
              </a:rPr>
              <a:t>mediante</a:t>
            </a:r>
            <a:r>
              <a:rPr lang="en-US" altLang="it-IT" sz="1600" dirty="0">
                <a:solidFill>
                  <a:schemeClr val="tx2"/>
                </a:solidFill>
              </a:rPr>
              <a:t> </a:t>
            </a:r>
            <a:r>
              <a:rPr lang="en-US" altLang="it-IT" sz="1600" dirty="0" err="1">
                <a:solidFill>
                  <a:schemeClr val="tx2"/>
                </a:solidFill>
              </a:rPr>
              <a:t>rotore</a:t>
            </a:r>
            <a:r>
              <a:rPr lang="en-US" altLang="it-IT" sz="1600" dirty="0">
                <a:solidFill>
                  <a:schemeClr val="tx2"/>
                </a:solidFill>
              </a:rPr>
              <a:t> </a:t>
            </a:r>
            <a:r>
              <a:rPr lang="en-US" altLang="it-IT" sz="1600" b="1" u="sng" dirty="0">
                <a:solidFill>
                  <a:schemeClr val="tx2"/>
                </a:solidFill>
              </a:rPr>
              <a:t>ma </a:t>
            </a:r>
            <a:r>
              <a:rPr lang="en-US" altLang="it-IT" sz="1600" b="1" u="sng" dirty="0" err="1">
                <a:solidFill>
                  <a:schemeClr val="tx2"/>
                </a:solidFill>
              </a:rPr>
              <a:t>senza</a:t>
            </a:r>
            <a:r>
              <a:rPr lang="en-US" altLang="it-IT" sz="1600" b="1" u="sng" dirty="0">
                <a:solidFill>
                  <a:schemeClr val="tx2"/>
                </a:solidFill>
              </a:rPr>
              <a:t> </a:t>
            </a:r>
            <a:r>
              <a:rPr lang="en-US" altLang="it-IT" sz="1600" b="1" u="sng" dirty="0" err="1">
                <a:solidFill>
                  <a:schemeClr val="tx2"/>
                </a:solidFill>
              </a:rPr>
              <a:t>dispositivo</a:t>
            </a:r>
            <a:r>
              <a:rPr lang="en-US" altLang="it-IT" sz="1600" b="1" u="sng" dirty="0">
                <a:solidFill>
                  <a:schemeClr val="tx2"/>
                </a:solidFill>
              </a:rPr>
              <a:t> di </a:t>
            </a:r>
            <a:r>
              <a:rPr lang="en-US" altLang="it-IT" sz="1600" b="1" u="sng" dirty="0" err="1">
                <a:solidFill>
                  <a:schemeClr val="tx2"/>
                </a:solidFill>
              </a:rPr>
              <a:t>taglio</a:t>
            </a:r>
            <a:r>
              <a:rPr lang="en-US" altLang="it-IT" sz="1600" dirty="0">
                <a:solidFill>
                  <a:schemeClr val="tx2"/>
                </a:solidFill>
              </a:rPr>
              <a:t>.</a:t>
            </a:r>
          </a:p>
          <a:p>
            <a:pPr eaLnBrk="1" hangingPunct="1">
              <a:spcBef>
                <a:spcPct val="0"/>
              </a:spcBef>
              <a:buFontTx/>
              <a:buChar char="•"/>
            </a:pPr>
            <a:r>
              <a:rPr lang="en-US" altLang="it-IT" sz="1600" dirty="0">
                <a:solidFill>
                  <a:schemeClr val="tx2"/>
                </a:solidFill>
              </a:rPr>
              <a:t> </a:t>
            </a:r>
            <a:r>
              <a:rPr lang="en-US" altLang="it-IT" sz="1600" dirty="0" err="1">
                <a:solidFill>
                  <a:schemeClr val="tx2"/>
                </a:solidFill>
              </a:rPr>
              <a:t>Costituito</a:t>
            </a:r>
            <a:r>
              <a:rPr lang="en-US" altLang="it-IT" sz="1600" dirty="0">
                <a:solidFill>
                  <a:schemeClr val="tx2"/>
                </a:solidFill>
              </a:rPr>
              <a:t> da </a:t>
            </a:r>
            <a:r>
              <a:rPr lang="en-US" altLang="it-IT" sz="1600" b="1" dirty="0" err="1">
                <a:solidFill>
                  <a:schemeClr val="tx2"/>
                </a:solidFill>
              </a:rPr>
              <a:t>speciali</a:t>
            </a:r>
            <a:r>
              <a:rPr lang="en-US" altLang="it-IT" sz="1600" b="1" dirty="0">
                <a:solidFill>
                  <a:schemeClr val="tx2"/>
                </a:solidFill>
              </a:rPr>
              <a:t> </a:t>
            </a:r>
            <a:r>
              <a:rPr lang="en-US" altLang="it-IT" sz="1600" b="1" dirty="0" err="1">
                <a:solidFill>
                  <a:schemeClr val="tx2"/>
                </a:solidFill>
              </a:rPr>
              <a:t>denti</a:t>
            </a:r>
            <a:r>
              <a:rPr lang="en-US" altLang="it-IT" sz="1600" b="1" dirty="0">
                <a:solidFill>
                  <a:schemeClr val="tx2"/>
                </a:solidFill>
              </a:rPr>
              <a:t> in </a:t>
            </a:r>
            <a:r>
              <a:rPr lang="en-US" altLang="it-IT" sz="1600" b="1" dirty="0" err="1">
                <a:solidFill>
                  <a:schemeClr val="tx2"/>
                </a:solidFill>
              </a:rPr>
              <a:t>acciaio</a:t>
            </a:r>
            <a:r>
              <a:rPr lang="en-US" altLang="it-IT" sz="1600" b="1" dirty="0">
                <a:solidFill>
                  <a:schemeClr val="tx2"/>
                </a:solidFill>
              </a:rPr>
              <a:t> </a:t>
            </a:r>
            <a:r>
              <a:rPr lang="en-US" altLang="it-IT" sz="1600" dirty="0">
                <a:solidFill>
                  <a:schemeClr val="tx2"/>
                </a:solidFill>
              </a:rPr>
              <a:t>e </a:t>
            </a:r>
            <a:r>
              <a:rPr lang="en-US" altLang="it-IT" sz="1600" b="1" dirty="0" err="1">
                <a:solidFill>
                  <a:schemeClr val="tx2"/>
                </a:solidFill>
              </a:rPr>
              <a:t>coclee</a:t>
            </a:r>
            <a:r>
              <a:rPr lang="en-US" altLang="it-IT" sz="1600" b="1" dirty="0">
                <a:solidFill>
                  <a:schemeClr val="tx2"/>
                </a:solidFill>
              </a:rPr>
              <a:t> di </a:t>
            </a:r>
            <a:r>
              <a:rPr lang="en-US" altLang="it-IT" sz="1600" b="1" dirty="0" err="1">
                <a:solidFill>
                  <a:schemeClr val="tx2"/>
                </a:solidFill>
              </a:rPr>
              <a:t>grandi</a:t>
            </a:r>
            <a:r>
              <a:rPr lang="en-US" altLang="it-IT" sz="1600" b="1" dirty="0">
                <a:solidFill>
                  <a:schemeClr val="tx2"/>
                </a:solidFill>
              </a:rPr>
              <a:t> </a:t>
            </a:r>
            <a:r>
              <a:rPr lang="en-US" altLang="it-IT" sz="1600" b="1" dirty="0" err="1">
                <a:solidFill>
                  <a:schemeClr val="tx2"/>
                </a:solidFill>
              </a:rPr>
              <a:t>dimensioni</a:t>
            </a:r>
            <a:endParaRPr lang="en-US" altLang="it-IT" sz="1600" b="1" dirty="0">
              <a:solidFill>
                <a:schemeClr val="tx2"/>
              </a:solidFill>
            </a:endParaRPr>
          </a:p>
          <a:p>
            <a:pPr eaLnBrk="1" hangingPunct="1">
              <a:spcBef>
                <a:spcPct val="0"/>
              </a:spcBef>
              <a:buFontTx/>
              <a:buChar char="•"/>
            </a:pPr>
            <a:endParaRPr lang="en-US" altLang="it-IT" sz="1600" dirty="0">
              <a:solidFill>
                <a:schemeClr val="tx2"/>
              </a:solidFill>
            </a:endParaRPr>
          </a:p>
          <a:p>
            <a:pPr eaLnBrk="1" hangingPunct="1">
              <a:spcBef>
                <a:spcPct val="0"/>
              </a:spcBef>
              <a:buFontTx/>
              <a:buNone/>
            </a:pPr>
            <a:r>
              <a:rPr lang="en-US" altLang="it-IT" sz="1600" dirty="0" err="1">
                <a:solidFill>
                  <a:schemeClr val="tx2"/>
                </a:solidFill>
              </a:rPr>
              <a:t>OptiFeed</a:t>
            </a:r>
            <a:r>
              <a:rPr lang="en-US" altLang="it-IT" sz="1600" dirty="0">
                <a:solidFill>
                  <a:schemeClr val="tx2"/>
                </a:solidFill>
              </a:rPr>
              <a:t> </a:t>
            </a:r>
            <a:r>
              <a:rPr lang="en-US" altLang="it-IT" sz="1600" dirty="0" err="1">
                <a:solidFill>
                  <a:schemeClr val="tx2"/>
                </a:solidFill>
              </a:rPr>
              <a:t>aumenta</a:t>
            </a:r>
            <a:r>
              <a:rPr lang="en-US" altLang="it-IT" sz="1600" dirty="0">
                <a:solidFill>
                  <a:schemeClr val="tx2"/>
                </a:solidFill>
              </a:rPr>
              <a:t> </a:t>
            </a:r>
            <a:r>
              <a:rPr lang="en-US" altLang="it-IT" sz="1600" dirty="0" err="1">
                <a:solidFill>
                  <a:schemeClr val="tx2"/>
                </a:solidFill>
              </a:rPr>
              <a:t>notevolmente</a:t>
            </a:r>
            <a:r>
              <a:rPr lang="en-US" altLang="it-IT" sz="1600" dirty="0">
                <a:solidFill>
                  <a:schemeClr val="tx2"/>
                </a:solidFill>
              </a:rPr>
              <a:t> </a:t>
            </a:r>
            <a:r>
              <a:rPr lang="en-US" altLang="it-IT" sz="1600" dirty="0" err="1">
                <a:solidFill>
                  <a:schemeClr val="tx2"/>
                </a:solidFill>
              </a:rPr>
              <a:t>l’introduzione</a:t>
            </a:r>
            <a:r>
              <a:rPr lang="en-US" altLang="it-IT" sz="1600" dirty="0">
                <a:solidFill>
                  <a:schemeClr val="tx2"/>
                </a:solidFill>
              </a:rPr>
              <a:t> del </a:t>
            </a:r>
            <a:r>
              <a:rPr lang="en-US" altLang="it-IT" sz="1600" dirty="0" err="1">
                <a:solidFill>
                  <a:schemeClr val="tx2"/>
                </a:solidFill>
              </a:rPr>
              <a:t>prodotto</a:t>
            </a:r>
            <a:r>
              <a:rPr lang="en-US" altLang="it-IT" sz="1600" dirty="0">
                <a:solidFill>
                  <a:schemeClr val="tx2"/>
                </a:solidFill>
              </a:rPr>
              <a:t> </a:t>
            </a:r>
            <a:r>
              <a:rPr lang="en-US" altLang="it-IT" sz="1600" dirty="0" err="1">
                <a:solidFill>
                  <a:schemeClr val="tx2"/>
                </a:solidFill>
              </a:rPr>
              <a:t>nella</a:t>
            </a:r>
            <a:r>
              <a:rPr lang="en-US" altLang="it-IT" sz="1600" dirty="0">
                <a:solidFill>
                  <a:schemeClr val="tx2"/>
                </a:solidFill>
              </a:rPr>
              <a:t> camera di </a:t>
            </a:r>
            <a:r>
              <a:rPr lang="en-US" altLang="it-IT" sz="1600" dirty="0" err="1">
                <a:solidFill>
                  <a:schemeClr val="tx2"/>
                </a:solidFill>
              </a:rPr>
              <a:t>pressatura</a:t>
            </a:r>
            <a:endParaRPr lang="en-US" altLang="it-IT" sz="1600" dirty="0">
              <a:solidFill>
                <a:schemeClr val="tx2"/>
              </a:solidFill>
            </a:endParaRPr>
          </a:p>
        </p:txBody>
      </p:sp>
      <p:pic>
        <p:nvPicPr>
          <p:cNvPr id="249861" name="Picture 5" descr="Vijzel_ani_s"/>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5418138"/>
            <a:ext cx="169227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idx="4294967295"/>
          </p:nvPr>
        </p:nvSpPr>
        <p:spPr/>
        <p:txBody>
          <a:bodyPr/>
          <a:lstStyle/>
          <a:p>
            <a:r>
              <a:rPr lang="it-IT" dirty="0" smtClean="0"/>
              <a:t>2. Rotore </a:t>
            </a:r>
            <a:r>
              <a:rPr lang="it-IT" dirty="0" err="1" smtClean="0"/>
              <a:t>OptiFeed</a:t>
            </a:r>
            <a:endParaRPr lang="it-I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ext Box 2"/>
          <p:cNvSpPr txBox="1">
            <a:spLocks noChangeArrowheads="1"/>
          </p:cNvSpPr>
          <p:nvPr/>
        </p:nvSpPr>
        <p:spPr bwMode="auto">
          <a:xfrm>
            <a:off x="4937125" y="2011363"/>
            <a:ext cx="1841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10000"/>
              </a:lnSpc>
              <a:buClr>
                <a:srgbClr val="FF0000"/>
              </a:buClr>
              <a:buFontTx/>
              <a:buNone/>
            </a:pPr>
            <a:endParaRPr lang="en-US" altLang="it-IT" sz="2800" b="1"/>
          </a:p>
        </p:txBody>
      </p:sp>
      <p:sp>
        <p:nvSpPr>
          <p:cNvPr id="250883" name="Text Box 3"/>
          <p:cNvSpPr txBox="1">
            <a:spLocks noChangeArrowheads="1"/>
          </p:cNvSpPr>
          <p:nvPr/>
        </p:nvSpPr>
        <p:spPr bwMode="auto">
          <a:xfrm>
            <a:off x="5084763" y="1789113"/>
            <a:ext cx="29908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10000"/>
              </a:lnSpc>
              <a:buClr>
                <a:srgbClr val="FF0000"/>
              </a:buClr>
              <a:buFontTx/>
              <a:buNone/>
            </a:pPr>
            <a:r>
              <a:rPr lang="de-DE" altLang="it-IT" sz="1600" b="1"/>
              <a:t>Sistema brevettato KUHN </a:t>
            </a:r>
          </a:p>
          <a:p>
            <a:pPr>
              <a:lnSpc>
                <a:spcPct val="110000"/>
              </a:lnSpc>
              <a:buClr>
                <a:srgbClr val="FF0000"/>
              </a:buClr>
              <a:buFontTx/>
              <a:buNone/>
            </a:pPr>
            <a:r>
              <a:rPr lang="de-DE" altLang="it-IT" sz="1600" b="1"/>
              <a:t>„Rotore Integrato OptiFeed„</a:t>
            </a:r>
            <a:endParaRPr lang="en-GB" altLang="it-IT" sz="1600" b="1"/>
          </a:p>
        </p:txBody>
      </p:sp>
      <p:sp>
        <p:nvSpPr>
          <p:cNvPr id="250884" name="Text Box 4"/>
          <p:cNvSpPr txBox="1">
            <a:spLocks noChangeArrowheads="1"/>
          </p:cNvSpPr>
          <p:nvPr/>
        </p:nvSpPr>
        <p:spPr bwMode="auto">
          <a:xfrm>
            <a:off x="1116013" y="1831975"/>
            <a:ext cx="24415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10000"/>
              </a:lnSpc>
              <a:buClr>
                <a:srgbClr val="FF0000"/>
              </a:buClr>
              <a:buFontTx/>
              <a:buNone/>
            </a:pPr>
            <a:r>
              <a:rPr lang="en-GB" altLang="it-IT" sz="1600" b="1"/>
              <a:t>Sistema convenzionale</a:t>
            </a:r>
          </a:p>
        </p:txBody>
      </p:sp>
      <p:sp>
        <p:nvSpPr>
          <p:cNvPr id="250885" name="Rectangle 5"/>
          <p:cNvSpPr>
            <a:spLocks noChangeArrowheads="1"/>
          </p:cNvSpPr>
          <p:nvPr/>
        </p:nvSpPr>
        <p:spPr bwMode="auto">
          <a:xfrm>
            <a:off x="5080000" y="4695825"/>
            <a:ext cx="40640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Char char="•"/>
            </a:pPr>
            <a:r>
              <a:rPr lang="en-US" altLang="it-IT" sz="1600"/>
              <a:t>Grande capacità di lavoro</a:t>
            </a:r>
          </a:p>
          <a:p>
            <a:pPr>
              <a:buFontTx/>
              <a:buChar char="•"/>
            </a:pPr>
            <a:r>
              <a:rPr lang="en-US" altLang="it-IT" sz="1600"/>
              <a:t>Alimentazione diretta del rotore dal pick-up (piccola distanza tra i denti del pick-up ed il rotore alimentazione)</a:t>
            </a:r>
          </a:p>
          <a:p>
            <a:pPr>
              <a:buFontTx/>
              <a:buChar char="•"/>
            </a:pPr>
            <a:r>
              <a:rPr lang="en-US" altLang="it-IT" sz="1600"/>
              <a:t>Semplice unica trasmissione </a:t>
            </a:r>
          </a:p>
          <a:p>
            <a:pPr>
              <a:buFontTx/>
              <a:buChar char="•"/>
            </a:pPr>
            <a:r>
              <a:rPr lang="en-US" altLang="it-IT" sz="1600"/>
              <a:t>Minori parti di usura/ridotta manutenzione</a:t>
            </a:r>
          </a:p>
        </p:txBody>
      </p:sp>
      <p:sp>
        <p:nvSpPr>
          <p:cNvPr id="250886" name="Rectangle 6"/>
          <p:cNvSpPr>
            <a:spLocks noChangeArrowheads="1"/>
          </p:cNvSpPr>
          <p:nvPr/>
        </p:nvSpPr>
        <p:spPr bwMode="auto">
          <a:xfrm>
            <a:off x="900113" y="4692650"/>
            <a:ext cx="3527425"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Char char="•"/>
            </a:pPr>
            <a:r>
              <a:rPr lang="en-US" altLang="it-IT" sz="1600"/>
              <a:t>Pick-up standard</a:t>
            </a:r>
          </a:p>
          <a:p>
            <a:pPr>
              <a:buFontTx/>
              <a:buChar char="•"/>
            </a:pPr>
            <a:r>
              <a:rPr lang="en-US" altLang="it-IT" sz="1600"/>
              <a:t>Grande distanza del rotore dal pick-up</a:t>
            </a:r>
          </a:p>
          <a:p>
            <a:pPr>
              <a:buFontTx/>
              <a:buChar char="•"/>
            </a:pPr>
            <a:r>
              <a:rPr lang="en-US" altLang="it-IT" sz="1600"/>
              <a:t>Piccolo diametro delle coclee</a:t>
            </a:r>
          </a:p>
          <a:p>
            <a:pPr>
              <a:buFontTx/>
              <a:buChar char="•"/>
            </a:pPr>
            <a:r>
              <a:rPr lang="en-US" altLang="it-IT" sz="1600"/>
              <a:t>Trasmissione separata in entrambi i lati</a:t>
            </a:r>
          </a:p>
        </p:txBody>
      </p:sp>
      <p:graphicFrame>
        <p:nvGraphicFramePr>
          <p:cNvPr id="250887" name="Object 7"/>
          <p:cNvGraphicFramePr>
            <a:graphicFrameLocks/>
          </p:cNvGraphicFramePr>
          <p:nvPr/>
        </p:nvGraphicFramePr>
        <p:xfrm>
          <a:off x="4867275" y="2414588"/>
          <a:ext cx="3595688" cy="2185987"/>
        </p:xfrm>
        <a:graphic>
          <a:graphicData uri="http://schemas.openxmlformats.org/presentationml/2006/ole">
            <mc:AlternateContent xmlns:mc="http://schemas.openxmlformats.org/markup-compatibility/2006">
              <mc:Choice xmlns:v="urn:schemas-microsoft-com:vml" Requires="v">
                <p:oleObj spid="_x0000_s251591" name="CorelDRAW" r:id="rId6" imgW="6677025" imgH="4238625" progId="CorelDraw.Graphic.7">
                  <p:embed/>
                </p:oleObj>
              </mc:Choice>
              <mc:Fallback>
                <p:oleObj name="CorelDRAW" r:id="rId6" imgW="6677025" imgH="4238625" progId="CorelDraw.Graphic.7">
                  <p:embed/>
                  <p:pic>
                    <p:nvPicPr>
                      <p:cNvPr id="0" name="Object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7275" y="2414588"/>
                        <a:ext cx="3595688"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0888" name="Rectangle 8"/>
          <p:cNvSpPr>
            <a:spLocks noChangeArrowheads="1"/>
          </p:cNvSpPr>
          <p:nvPr/>
        </p:nvSpPr>
        <p:spPr bwMode="auto">
          <a:xfrm>
            <a:off x="4868863" y="3076575"/>
            <a:ext cx="3597275" cy="1517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graphicFrame>
        <p:nvGraphicFramePr>
          <p:cNvPr id="250889" name="Object 9"/>
          <p:cNvGraphicFramePr>
            <a:graphicFrameLocks/>
          </p:cNvGraphicFramePr>
          <p:nvPr/>
        </p:nvGraphicFramePr>
        <p:xfrm>
          <a:off x="4872038" y="3044825"/>
          <a:ext cx="3595687" cy="1397000"/>
        </p:xfrm>
        <a:graphic>
          <a:graphicData uri="http://schemas.openxmlformats.org/presentationml/2006/ole">
            <mc:AlternateContent xmlns:mc="http://schemas.openxmlformats.org/markup-compatibility/2006">
              <mc:Choice xmlns:v="urn:schemas-microsoft-com:vml" Requires="v">
                <p:oleObj spid="_x0000_s251592" name="CorelDRAW" r:id="rId8" imgW="6677025" imgH="4238625" progId="CorelDraw.Graphic.7">
                  <p:embed/>
                </p:oleObj>
              </mc:Choice>
              <mc:Fallback>
                <p:oleObj name="CorelDRAW" r:id="rId8" imgW="6677025" imgH="4238625" progId="CorelDraw.Graphic.7">
                  <p:embed/>
                  <p:pic>
                    <p:nvPicPr>
                      <p:cNvPr id="0" name="Object 9"/>
                      <p:cNvPicPr>
                        <a:picLocks noChangeArrowheads="1"/>
                      </p:cNvPicPr>
                      <p:nvPr/>
                    </p:nvPicPr>
                    <p:blipFill>
                      <a:blip r:embed="rId7">
                        <a:extLst>
                          <a:ext uri="{28A0092B-C50C-407E-A947-70E740481C1C}">
                            <a14:useLocalDpi xmlns:a14="http://schemas.microsoft.com/office/drawing/2010/main" val="0"/>
                          </a:ext>
                        </a:extLst>
                      </a:blip>
                      <a:srcRect t="36084"/>
                      <a:stretch>
                        <a:fillRect/>
                      </a:stretch>
                    </p:blipFill>
                    <p:spPr bwMode="auto">
                      <a:xfrm>
                        <a:off x="4872038" y="3044825"/>
                        <a:ext cx="3595687"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0890" name="Object 10"/>
          <p:cNvGraphicFramePr>
            <a:graphicFrameLocks/>
          </p:cNvGraphicFramePr>
          <p:nvPr/>
        </p:nvGraphicFramePr>
        <p:xfrm>
          <a:off x="4870450" y="2841625"/>
          <a:ext cx="328613" cy="552450"/>
        </p:xfrm>
        <a:graphic>
          <a:graphicData uri="http://schemas.openxmlformats.org/presentationml/2006/ole">
            <mc:AlternateContent xmlns:mc="http://schemas.openxmlformats.org/markup-compatibility/2006">
              <mc:Choice xmlns:v="urn:schemas-microsoft-com:vml" Requires="v">
                <p:oleObj spid="_x0000_s251593" name="CorelDRAW" r:id="rId9" imgW="6677025" imgH="4238625" progId="CorelDraw.Graphic.7">
                  <p:embed/>
                </p:oleObj>
              </mc:Choice>
              <mc:Fallback>
                <p:oleObj name="CorelDRAW" r:id="rId9" imgW="6677025" imgH="4238625" progId="CorelDraw.Graphic.7">
                  <p:embed/>
                  <p:pic>
                    <p:nvPicPr>
                      <p:cNvPr id="0" name="Object 10"/>
                      <p:cNvPicPr>
                        <a:picLocks noChangeArrowheads="1"/>
                      </p:cNvPicPr>
                      <p:nvPr/>
                    </p:nvPicPr>
                    <p:blipFill>
                      <a:blip r:embed="rId7">
                        <a:extLst>
                          <a:ext uri="{28A0092B-C50C-407E-A947-70E740481C1C}">
                            <a14:useLocalDpi xmlns:a14="http://schemas.microsoft.com/office/drawing/2010/main" val="0"/>
                          </a:ext>
                        </a:extLst>
                      </a:blip>
                      <a:srcRect t="19359" r="90831" b="55357"/>
                      <a:stretch>
                        <a:fillRect/>
                      </a:stretch>
                    </p:blipFill>
                    <p:spPr bwMode="auto">
                      <a:xfrm>
                        <a:off x="4870450" y="2841625"/>
                        <a:ext cx="328613"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0891" name="Object 11"/>
          <p:cNvGraphicFramePr>
            <a:graphicFrameLocks/>
          </p:cNvGraphicFramePr>
          <p:nvPr/>
        </p:nvGraphicFramePr>
        <p:xfrm>
          <a:off x="5238750" y="2941638"/>
          <a:ext cx="223838" cy="161925"/>
        </p:xfrm>
        <a:graphic>
          <a:graphicData uri="http://schemas.openxmlformats.org/presentationml/2006/ole">
            <mc:AlternateContent xmlns:mc="http://schemas.openxmlformats.org/markup-compatibility/2006">
              <mc:Choice xmlns:v="urn:schemas-microsoft-com:vml" Requires="v">
                <p:oleObj spid="_x0000_s251594" name="CorelDRAW" r:id="rId10" imgW="6677025" imgH="4238625" progId="CorelDraw.Graphic.7">
                  <p:embed/>
                </p:oleObj>
              </mc:Choice>
              <mc:Fallback>
                <p:oleObj name="CorelDRAW" r:id="rId10" imgW="6677025" imgH="4238625" progId="CorelDraw.Graphic.7">
                  <p:embed/>
                  <p:pic>
                    <p:nvPicPr>
                      <p:cNvPr id="0" name="Object 11"/>
                      <p:cNvPicPr>
                        <a:picLocks noChangeArrowheads="1"/>
                      </p:cNvPicPr>
                      <p:nvPr/>
                    </p:nvPicPr>
                    <p:blipFill>
                      <a:blip r:embed="rId7">
                        <a:extLst>
                          <a:ext uri="{28A0092B-C50C-407E-A947-70E740481C1C}">
                            <a14:useLocalDpi xmlns:a14="http://schemas.microsoft.com/office/drawing/2010/main" val="0"/>
                          </a:ext>
                        </a:extLst>
                      </a:blip>
                      <a:srcRect l="17776" t="25227" r="76007" b="69499"/>
                      <a:stretch>
                        <a:fillRect/>
                      </a:stretch>
                    </p:blipFill>
                    <p:spPr bwMode="auto">
                      <a:xfrm>
                        <a:off x="5238750" y="2941638"/>
                        <a:ext cx="223838"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0892" name="Object 12"/>
          <p:cNvGraphicFramePr>
            <a:graphicFrameLocks/>
          </p:cNvGraphicFramePr>
          <p:nvPr/>
        </p:nvGraphicFramePr>
        <p:xfrm>
          <a:off x="7908925" y="2914650"/>
          <a:ext cx="195263" cy="188913"/>
        </p:xfrm>
        <a:graphic>
          <a:graphicData uri="http://schemas.openxmlformats.org/presentationml/2006/ole">
            <mc:AlternateContent xmlns:mc="http://schemas.openxmlformats.org/markup-compatibility/2006">
              <mc:Choice xmlns:v="urn:schemas-microsoft-com:vml" Requires="v">
                <p:oleObj spid="_x0000_s251595" name="CorelDRAW" r:id="rId11" imgW="6677025" imgH="4238625" progId="CorelDraw.Graphic.7">
                  <p:embed/>
                </p:oleObj>
              </mc:Choice>
              <mc:Fallback>
                <p:oleObj name="CorelDRAW" r:id="rId11" imgW="6677025" imgH="4238625" progId="CorelDraw.Graphic.7">
                  <p:embed/>
                  <p:pic>
                    <p:nvPicPr>
                      <p:cNvPr id="0" name="Object 12"/>
                      <p:cNvPicPr>
                        <a:picLocks noChangeArrowheads="1"/>
                      </p:cNvPicPr>
                      <p:nvPr/>
                    </p:nvPicPr>
                    <p:blipFill>
                      <a:blip r:embed="rId7">
                        <a:extLst>
                          <a:ext uri="{28A0092B-C50C-407E-A947-70E740481C1C}">
                            <a14:useLocalDpi xmlns:a14="http://schemas.microsoft.com/office/drawing/2010/main" val="0"/>
                          </a:ext>
                        </a:extLst>
                      </a:blip>
                      <a:srcRect l="16245" t="24348" r="78328" b="69499"/>
                      <a:stretch>
                        <a:fillRect/>
                      </a:stretch>
                    </p:blipFill>
                    <p:spPr bwMode="auto">
                      <a:xfrm>
                        <a:off x="7908925" y="2914650"/>
                        <a:ext cx="195263"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50893" name="Group 13"/>
          <p:cNvGrpSpPr>
            <a:grpSpLocks/>
          </p:cNvGrpSpPr>
          <p:nvPr/>
        </p:nvGrpSpPr>
        <p:grpSpPr bwMode="auto">
          <a:xfrm>
            <a:off x="941388" y="2706688"/>
            <a:ext cx="2897187" cy="1019175"/>
            <a:chOff x="593" y="2044"/>
            <a:chExt cx="1825" cy="642"/>
          </a:xfrm>
        </p:grpSpPr>
        <p:sp>
          <p:nvSpPr>
            <p:cNvPr id="251200" name="Freeform 14"/>
            <p:cNvSpPr>
              <a:spLocks/>
            </p:cNvSpPr>
            <p:nvPr/>
          </p:nvSpPr>
          <p:spPr bwMode="auto">
            <a:xfrm>
              <a:off x="934" y="2683"/>
              <a:ext cx="1143" cy="3"/>
            </a:xfrm>
            <a:custGeom>
              <a:avLst/>
              <a:gdLst>
                <a:gd name="T0" fmla="*/ 1143 w 1143"/>
                <a:gd name="T1" fmla="*/ 3 h 3"/>
                <a:gd name="T2" fmla="*/ 0 w 1143"/>
                <a:gd name="T3" fmla="*/ 3 h 3"/>
                <a:gd name="T4" fmla="*/ 0 w 1143"/>
                <a:gd name="T5" fmla="*/ 3 h 3"/>
                <a:gd name="T6" fmla="*/ 0 w 1143"/>
                <a:gd name="T7" fmla="*/ 3 h 3"/>
                <a:gd name="T8" fmla="*/ 0 w 1143"/>
                <a:gd name="T9" fmla="*/ 2 h 3"/>
                <a:gd name="T10" fmla="*/ 0 w 1143"/>
                <a:gd name="T11" fmla="*/ 2 h 3"/>
                <a:gd name="T12" fmla="*/ 0 w 1143"/>
                <a:gd name="T13" fmla="*/ 1 h 3"/>
                <a:gd name="T14" fmla="*/ 0 w 1143"/>
                <a:gd name="T15" fmla="*/ 1 h 3"/>
                <a:gd name="T16" fmla="*/ 0 w 1143"/>
                <a:gd name="T17" fmla="*/ 1 h 3"/>
                <a:gd name="T18" fmla="*/ 0 w 1143"/>
                <a:gd name="T19" fmla="*/ 0 h 3"/>
                <a:gd name="T20" fmla="*/ 1143 w 1143"/>
                <a:gd name="T21" fmla="*/ 0 h 3"/>
                <a:gd name="T22" fmla="*/ 1143 w 1143"/>
                <a:gd name="T23" fmla="*/ 1 h 3"/>
                <a:gd name="T24" fmla="*/ 1143 w 1143"/>
                <a:gd name="T25" fmla="*/ 1 h 3"/>
                <a:gd name="T26" fmla="*/ 1143 w 1143"/>
                <a:gd name="T27" fmla="*/ 1 h 3"/>
                <a:gd name="T28" fmla="*/ 1143 w 1143"/>
                <a:gd name="T29" fmla="*/ 2 h 3"/>
                <a:gd name="T30" fmla="*/ 1143 w 1143"/>
                <a:gd name="T31" fmla="*/ 2 h 3"/>
                <a:gd name="T32" fmla="*/ 1143 w 1143"/>
                <a:gd name="T33" fmla="*/ 3 h 3"/>
                <a:gd name="T34" fmla="*/ 1143 w 1143"/>
                <a:gd name="T35" fmla="*/ 3 h 3"/>
                <a:gd name="T36" fmla="*/ 1143 w 114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3"/>
                <a:gd name="T58" fmla="*/ 0 h 3"/>
                <a:gd name="T59" fmla="*/ 1143 w 114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3" h="3">
                  <a:moveTo>
                    <a:pt x="1143" y="3"/>
                  </a:moveTo>
                  <a:lnTo>
                    <a:pt x="0" y="3"/>
                  </a:lnTo>
                  <a:lnTo>
                    <a:pt x="0" y="2"/>
                  </a:lnTo>
                  <a:lnTo>
                    <a:pt x="0" y="1"/>
                  </a:lnTo>
                  <a:lnTo>
                    <a:pt x="0" y="0"/>
                  </a:lnTo>
                  <a:lnTo>
                    <a:pt x="1143" y="0"/>
                  </a:lnTo>
                  <a:lnTo>
                    <a:pt x="1143" y="1"/>
                  </a:lnTo>
                  <a:lnTo>
                    <a:pt x="1143" y="2"/>
                  </a:lnTo>
                  <a:lnTo>
                    <a:pt x="114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01" name="Freeform 15"/>
            <p:cNvSpPr>
              <a:spLocks/>
            </p:cNvSpPr>
            <p:nvPr/>
          </p:nvSpPr>
          <p:spPr bwMode="auto">
            <a:xfrm>
              <a:off x="934" y="2680"/>
              <a:ext cx="1143" cy="3"/>
            </a:xfrm>
            <a:custGeom>
              <a:avLst/>
              <a:gdLst>
                <a:gd name="T0" fmla="*/ 1143 w 1143"/>
                <a:gd name="T1" fmla="*/ 3 h 3"/>
                <a:gd name="T2" fmla="*/ 0 w 1143"/>
                <a:gd name="T3" fmla="*/ 3 h 3"/>
                <a:gd name="T4" fmla="*/ 0 w 1143"/>
                <a:gd name="T5" fmla="*/ 3 h 3"/>
                <a:gd name="T6" fmla="*/ 0 w 1143"/>
                <a:gd name="T7" fmla="*/ 2 h 3"/>
                <a:gd name="T8" fmla="*/ 0 w 1143"/>
                <a:gd name="T9" fmla="*/ 2 h 3"/>
                <a:gd name="T10" fmla="*/ 0 w 1143"/>
                <a:gd name="T11" fmla="*/ 2 h 3"/>
                <a:gd name="T12" fmla="*/ 0 w 1143"/>
                <a:gd name="T13" fmla="*/ 1 h 3"/>
                <a:gd name="T14" fmla="*/ 0 w 1143"/>
                <a:gd name="T15" fmla="*/ 1 h 3"/>
                <a:gd name="T16" fmla="*/ 0 w 1143"/>
                <a:gd name="T17" fmla="*/ 1 h 3"/>
                <a:gd name="T18" fmla="*/ 0 w 1143"/>
                <a:gd name="T19" fmla="*/ 0 h 3"/>
                <a:gd name="T20" fmla="*/ 1143 w 1143"/>
                <a:gd name="T21" fmla="*/ 0 h 3"/>
                <a:gd name="T22" fmla="*/ 1143 w 1143"/>
                <a:gd name="T23" fmla="*/ 1 h 3"/>
                <a:gd name="T24" fmla="*/ 1143 w 1143"/>
                <a:gd name="T25" fmla="*/ 1 h 3"/>
                <a:gd name="T26" fmla="*/ 1143 w 1143"/>
                <a:gd name="T27" fmla="*/ 1 h 3"/>
                <a:gd name="T28" fmla="*/ 1143 w 1143"/>
                <a:gd name="T29" fmla="*/ 2 h 3"/>
                <a:gd name="T30" fmla="*/ 1143 w 1143"/>
                <a:gd name="T31" fmla="*/ 2 h 3"/>
                <a:gd name="T32" fmla="*/ 1143 w 1143"/>
                <a:gd name="T33" fmla="*/ 2 h 3"/>
                <a:gd name="T34" fmla="*/ 1143 w 1143"/>
                <a:gd name="T35" fmla="*/ 3 h 3"/>
                <a:gd name="T36" fmla="*/ 1143 w 114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3"/>
                <a:gd name="T58" fmla="*/ 0 h 3"/>
                <a:gd name="T59" fmla="*/ 1143 w 114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3" h="3">
                  <a:moveTo>
                    <a:pt x="1143" y="3"/>
                  </a:moveTo>
                  <a:lnTo>
                    <a:pt x="0" y="3"/>
                  </a:lnTo>
                  <a:lnTo>
                    <a:pt x="0" y="2"/>
                  </a:lnTo>
                  <a:lnTo>
                    <a:pt x="0" y="1"/>
                  </a:lnTo>
                  <a:lnTo>
                    <a:pt x="0" y="0"/>
                  </a:lnTo>
                  <a:lnTo>
                    <a:pt x="1143" y="0"/>
                  </a:lnTo>
                  <a:lnTo>
                    <a:pt x="1143" y="1"/>
                  </a:lnTo>
                  <a:lnTo>
                    <a:pt x="1143" y="2"/>
                  </a:lnTo>
                  <a:lnTo>
                    <a:pt x="114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02" name="Freeform 16"/>
            <p:cNvSpPr>
              <a:spLocks/>
            </p:cNvSpPr>
            <p:nvPr/>
          </p:nvSpPr>
          <p:spPr bwMode="auto">
            <a:xfrm>
              <a:off x="934" y="2677"/>
              <a:ext cx="1143" cy="3"/>
            </a:xfrm>
            <a:custGeom>
              <a:avLst/>
              <a:gdLst>
                <a:gd name="T0" fmla="*/ 1143 w 1143"/>
                <a:gd name="T1" fmla="*/ 3 h 3"/>
                <a:gd name="T2" fmla="*/ 0 w 1143"/>
                <a:gd name="T3" fmla="*/ 3 h 3"/>
                <a:gd name="T4" fmla="*/ 0 w 1143"/>
                <a:gd name="T5" fmla="*/ 3 h 3"/>
                <a:gd name="T6" fmla="*/ 0 w 1143"/>
                <a:gd name="T7" fmla="*/ 2 h 3"/>
                <a:gd name="T8" fmla="*/ 0 w 1143"/>
                <a:gd name="T9" fmla="*/ 2 h 3"/>
                <a:gd name="T10" fmla="*/ 0 w 1143"/>
                <a:gd name="T11" fmla="*/ 2 h 3"/>
                <a:gd name="T12" fmla="*/ 0 w 1143"/>
                <a:gd name="T13" fmla="*/ 1 h 3"/>
                <a:gd name="T14" fmla="*/ 0 w 1143"/>
                <a:gd name="T15" fmla="*/ 1 h 3"/>
                <a:gd name="T16" fmla="*/ 0 w 1143"/>
                <a:gd name="T17" fmla="*/ 1 h 3"/>
                <a:gd name="T18" fmla="*/ 0 w 1143"/>
                <a:gd name="T19" fmla="*/ 0 h 3"/>
                <a:gd name="T20" fmla="*/ 1143 w 1143"/>
                <a:gd name="T21" fmla="*/ 0 h 3"/>
                <a:gd name="T22" fmla="*/ 1143 w 1143"/>
                <a:gd name="T23" fmla="*/ 1 h 3"/>
                <a:gd name="T24" fmla="*/ 1143 w 1143"/>
                <a:gd name="T25" fmla="*/ 1 h 3"/>
                <a:gd name="T26" fmla="*/ 1143 w 1143"/>
                <a:gd name="T27" fmla="*/ 1 h 3"/>
                <a:gd name="T28" fmla="*/ 1143 w 1143"/>
                <a:gd name="T29" fmla="*/ 2 h 3"/>
                <a:gd name="T30" fmla="*/ 1143 w 1143"/>
                <a:gd name="T31" fmla="*/ 2 h 3"/>
                <a:gd name="T32" fmla="*/ 1143 w 1143"/>
                <a:gd name="T33" fmla="*/ 2 h 3"/>
                <a:gd name="T34" fmla="*/ 1143 w 1143"/>
                <a:gd name="T35" fmla="*/ 3 h 3"/>
                <a:gd name="T36" fmla="*/ 1143 w 114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3"/>
                <a:gd name="T58" fmla="*/ 0 h 3"/>
                <a:gd name="T59" fmla="*/ 1143 w 114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3" h="3">
                  <a:moveTo>
                    <a:pt x="1143" y="3"/>
                  </a:moveTo>
                  <a:lnTo>
                    <a:pt x="0" y="3"/>
                  </a:lnTo>
                  <a:lnTo>
                    <a:pt x="0" y="2"/>
                  </a:lnTo>
                  <a:lnTo>
                    <a:pt x="0" y="1"/>
                  </a:lnTo>
                  <a:lnTo>
                    <a:pt x="0" y="0"/>
                  </a:lnTo>
                  <a:lnTo>
                    <a:pt x="1143" y="0"/>
                  </a:lnTo>
                  <a:lnTo>
                    <a:pt x="1143" y="1"/>
                  </a:lnTo>
                  <a:lnTo>
                    <a:pt x="1143" y="2"/>
                  </a:lnTo>
                  <a:lnTo>
                    <a:pt x="114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03" name="Freeform 17"/>
            <p:cNvSpPr>
              <a:spLocks/>
            </p:cNvSpPr>
            <p:nvPr/>
          </p:nvSpPr>
          <p:spPr bwMode="auto">
            <a:xfrm>
              <a:off x="934" y="2673"/>
              <a:ext cx="1143" cy="4"/>
            </a:xfrm>
            <a:custGeom>
              <a:avLst/>
              <a:gdLst>
                <a:gd name="T0" fmla="*/ 1143 w 1143"/>
                <a:gd name="T1" fmla="*/ 4 h 4"/>
                <a:gd name="T2" fmla="*/ 0 w 1143"/>
                <a:gd name="T3" fmla="*/ 4 h 4"/>
                <a:gd name="T4" fmla="*/ 0 w 1143"/>
                <a:gd name="T5" fmla="*/ 4 h 4"/>
                <a:gd name="T6" fmla="*/ 0 w 1143"/>
                <a:gd name="T7" fmla="*/ 2 h 4"/>
                <a:gd name="T8" fmla="*/ 0 w 1143"/>
                <a:gd name="T9" fmla="*/ 2 h 4"/>
                <a:gd name="T10" fmla="*/ 0 w 1143"/>
                <a:gd name="T11" fmla="*/ 2 h 4"/>
                <a:gd name="T12" fmla="*/ 0 w 1143"/>
                <a:gd name="T13" fmla="*/ 1 h 4"/>
                <a:gd name="T14" fmla="*/ 0 w 1143"/>
                <a:gd name="T15" fmla="*/ 1 h 4"/>
                <a:gd name="T16" fmla="*/ 0 w 1143"/>
                <a:gd name="T17" fmla="*/ 0 h 4"/>
                <a:gd name="T18" fmla="*/ 0 w 1143"/>
                <a:gd name="T19" fmla="*/ 0 h 4"/>
                <a:gd name="T20" fmla="*/ 1143 w 1143"/>
                <a:gd name="T21" fmla="*/ 0 h 4"/>
                <a:gd name="T22" fmla="*/ 1143 w 1143"/>
                <a:gd name="T23" fmla="*/ 0 h 4"/>
                <a:gd name="T24" fmla="*/ 1143 w 1143"/>
                <a:gd name="T25" fmla="*/ 1 h 4"/>
                <a:gd name="T26" fmla="*/ 1143 w 1143"/>
                <a:gd name="T27" fmla="*/ 1 h 4"/>
                <a:gd name="T28" fmla="*/ 1143 w 1143"/>
                <a:gd name="T29" fmla="*/ 2 h 4"/>
                <a:gd name="T30" fmla="*/ 1143 w 1143"/>
                <a:gd name="T31" fmla="*/ 2 h 4"/>
                <a:gd name="T32" fmla="*/ 1143 w 1143"/>
                <a:gd name="T33" fmla="*/ 2 h 4"/>
                <a:gd name="T34" fmla="*/ 1143 w 1143"/>
                <a:gd name="T35" fmla="*/ 4 h 4"/>
                <a:gd name="T36" fmla="*/ 1143 w 1143"/>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3"/>
                <a:gd name="T58" fmla="*/ 0 h 4"/>
                <a:gd name="T59" fmla="*/ 1143 w 1143"/>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3" h="4">
                  <a:moveTo>
                    <a:pt x="1143" y="4"/>
                  </a:moveTo>
                  <a:lnTo>
                    <a:pt x="0" y="4"/>
                  </a:lnTo>
                  <a:lnTo>
                    <a:pt x="0" y="2"/>
                  </a:lnTo>
                  <a:lnTo>
                    <a:pt x="0" y="1"/>
                  </a:lnTo>
                  <a:lnTo>
                    <a:pt x="0" y="0"/>
                  </a:lnTo>
                  <a:lnTo>
                    <a:pt x="1143" y="0"/>
                  </a:lnTo>
                  <a:lnTo>
                    <a:pt x="1143" y="1"/>
                  </a:lnTo>
                  <a:lnTo>
                    <a:pt x="1143" y="2"/>
                  </a:lnTo>
                  <a:lnTo>
                    <a:pt x="1143"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04" name="Freeform 18"/>
            <p:cNvSpPr>
              <a:spLocks/>
            </p:cNvSpPr>
            <p:nvPr/>
          </p:nvSpPr>
          <p:spPr bwMode="auto">
            <a:xfrm>
              <a:off x="934" y="2670"/>
              <a:ext cx="1143" cy="3"/>
            </a:xfrm>
            <a:custGeom>
              <a:avLst/>
              <a:gdLst>
                <a:gd name="T0" fmla="*/ 1143 w 1143"/>
                <a:gd name="T1" fmla="*/ 3 h 3"/>
                <a:gd name="T2" fmla="*/ 0 w 1143"/>
                <a:gd name="T3" fmla="*/ 3 h 3"/>
                <a:gd name="T4" fmla="*/ 0 w 1143"/>
                <a:gd name="T5" fmla="*/ 3 h 3"/>
                <a:gd name="T6" fmla="*/ 0 w 1143"/>
                <a:gd name="T7" fmla="*/ 2 h 3"/>
                <a:gd name="T8" fmla="*/ 0 w 1143"/>
                <a:gd name="T9" fmla="*/ 2 h 3"/>
                <a:gd name="T10" fmla="*/ 0 w 1143"/>
                <a:gd name="T11" fmla="*/ 2 h 3"/>
                <a:gd name="T12" fmla="*/ 0 w 1143"/>
                <a:gd name="T13" fmla="*/ 1 h 3"/>
                <a:gd name="T14" fmla="*/ 0 w 1143"/>
                <a:gd name="T15" fmla="*/ 1 h 3"/>
                <a:gd name="T16" fmla="*/ 0 w 1143"/>
                <a:gd name="T17" fmla="*/ 0 h 3"/>
                <a:gd name="T18" fmla="*/ 0 w 1143"/>
                <a:gd name="T19" fmla="*/ 0 h 3"/>
                <a:gd name="T20" fmla="*/ 1143 w 1143"/>
                <a:gd name="T21" fmla="*/ 0 h 3"/>
                <a:gd name="T22" fmla="*/ 1143 w 1143"/>
                <a:gd name="T23" fmla="*/ 0 h 3"/>
                <a:gd name="T24" fmla="*/ 1143 w 1143"/>
                <a:gd name="T25" fmla="*/ 1 h 3"/>
                <a:gd name="T26" fmla="*/ 1143 w 1143"/>
                <a:gd name="T27" fmla="*/ 1 h 3"/>
                <a:gd name="T28" fmla="*/ 1143 w 1143"/>
                <a:gd name="T29" fmla="*/ 2 h 3"/>
                <a:gd name="T30" fmla="*/ 1143 w 1143"/>
                <a:gd name="T31" fmla="*/ 2 h 3"/>
                <a:gd name="T32" fmla="*/ 1143 w 1143"/>
                <a:gd name="T33" fmla="*/ 2 h 3"/>
                <a:gd name="T34" fmla="*/ 1143 w 1143"/>
                <a:gd name="T35" fmla="*/ 3 h 3"/>
                <a:gd name="T36" fmla="*/ 1143 w 114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3"/>
                <a:gd name="T58" fmla="*/ 0 h 3"/>
                <a:gd name="T59" fmla="*/ 1143 w 114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3" h="3">
                  <a:moveTo>
                    <a:pt x="1143" y="3"/>
                  </a:moveTo>
                  <a:lnTo>
                    <a:pt x="0" y="3"/>
                  </a:lnTo>
                  <a:lnTo>
                    <a:pt x="0" y="2"/>
                  </a:lnTo>
                  <a:lnTo>
                    <a:pt x="0" y="1"/>
                  </a:lnTo>
                  <a:lnTo>
                    <a:pt x="0" y="0"/>
                  </a:lnTo>
                  <a:lnTo>
                    <a:pt x="1143" y="0"/>
                  </a:lnTo>
                  <a:lnTo>
                    <a:pt x="1143" y="1"/>
                  </a:lnTo>
                  <a:lnTo>
                    <a:pt x="1143" y="2"/>
                  </a:lnTo>
                  <a:lnTo>
                    <a:pt x="114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05" name="Freeform 19"/>
            <p:cNvSpPr>
              <a:spLocks/>
            </p:cNvSpPr>
            <p:nvPr/>
          </p:nvSpPr>
          <p:spPr bwMode="auto">
            <a:xfrm>
              <a:off x="934" y="2667"/>
              <a:ext cx="1144" cy="3"/>
            </a:xfrm>
            <a:custGeom>
              <a:avLst/>
              <a:gdLst>
                <a:gd name="T0" fmla="*/ 1143 w 1144"/>
                <a:gd name="T1" fmla="*/ 3 h 3"/>
                <a:gd name="T2" fmla="*/ 0 w 1144"/>
                <a:gd name="T3" fmla="*/ 3 h 3"/>
                <a:gd name="T4" fmla="*/ 0 w 1144"/>
                <a:gd name="T5" fmla="*/ 3 h 3"/>
                <a:gd name="T6" fmla="*/ 0 w 1144"/>
                <a:gd name="T7" fmla="*/ 2 h 3"/>
                <a:gd name="T8" fmla="*/ 0 w 1144"/>
                <a:gd name="T9" fmla="*/ 2 h 3"/>
                <a:gd name="T10" fmla="*/ 0 w 1144"/>
                <a:gd name="T11" fmla="*/ 2 h 3"/>
                <a:gd name="T12" fmla="*/ 0 w 1144"/>
                <a:gd name="T13" fmla="*/ 1 h 3"/>
                <a:gd name="T14" fmla="*/ 0 w 1144"/>
                <a:gd name="T15" fmla="*/ 1 h 3"/>
                <a:gd name="T16" fmla="*/ 0 w 1144"/>
                <a:gd name="T17" fmla="*/ 0 h 3"/>
                <a:gd name="T18" fmla="*/ 0 w 1144"/>
                <a:gd name="T19" fmla="*/ 0 h 3"/>
                <a:gd name="T20" fmla="*/ 1144 w 1144"/>
                <a:gd name="T21" fmla="*/ 0 h 3"/>
                <a:gd name="T22" fmla="*/ 1144 w 1144"/>
                <a:gd name="T23" fmla="*/ 0 h 3"/>
                <a:gd name="T24" fmla="*/ 1144 w 1144"/>
                <a:gd name="T25" fmla="*/ 1 h 3"/>
                <a:gd name="T26" fmla="*/ 1144 w 1144"/>
                <a:gd name="T27" fmla="*/ 1 h 3"/>
                <a:gd name="T28" fmla="*/ 1143 w 1144"/>
                <a:gd name="T29" fmla="*/ 2 h 3"/>
                <a:gd name="T30" fmla="*/ 1143 w 1144"/>
                <a:gd name="T31" fmla="*/ 2 h 3"/>
                <a:gd name="T32" fmla="*/ 1143 w 1144"/>
                <a:gd name="T33" fmla="*/ 2 h 3"/>
                <a:gd name="T34" fmla="*/ 1143 w 1144"/>
                <a:gd name="T35" fmla="*/ 3 h 3"/>
                <a:gd name="T36" fmla="*/ 1143 w 114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4"/>
                <a:gd name="T58" fmla="*/ 0 h 3"/>
                <a:gd name="T59" fmla="*/ 1144 w 114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4" h="3">
                  <a:moveTo>
                    <a:pt x="1143" y="3"/>
                  </a:moveTo>
                  <a:lnTo>
                    <a:pt x="0" y="3"/>
                  </a:lnTo>
                  <a:lnTo>
                    <a:pt x="0" y="2"/>
                  </a:lnTo>
                  <a:lnTo>
                    <a:pt x="0" y="1"/>
                  </a:lnTo>
                  <a:lnTo>
                    <a:pt x="0" y="0"/>
                  </a:lnTo>
                  <a:lnTo>
                    <a:pt x="1144" y="0"/>
                  </a:lnTo>
                  <a:lnTo>
                    <a:pt x="1144" y="1"/>
                  </a:lnTo>
                  <a:lnTo>
                    <a:pt x="1143" y="2"/>
                  </a:lnTo>
                  <a:lnTo>
                    <a:pt x="114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06" name="Freeform 20"/>
            <p:cNvSpPr>
              <a:spLocks/>
            </p:cNvSpPr>
            <p:nvPr/>
          </p:nvSpPr>
          <p:spPr bwMode="auto">
            <a:xfrm>
              <a:off x="934" y="2664"/>
              <a:ext cx="1144" cy="3"/>
            </a:xfrm>
            <a:custGeom>
              <a:avLst/>
              <a:gdLst>
                <a:gd name="T0" fmla="*/ 1144 w 1144"/>
                <a:gd name="T1" fmla="*/ 3 h 3"/>
                <a:gd name="T2" fmla="*/ 0 w 1144"/>
                <a:gd name="T3" fmla="*/ 3 h 3"/>
                <a:gd name="T4" fmla="*/ 0 w 1144"/>
                <a:gd name="T5" fmla="*/ 3 h 3"/>
                <a:gd name="T6" fmla="*/ 0 w 1144"/>
                <a:gd name="T7" fmla="*/ 2 h 3"/>
                <a:gd name="T8" fmla="*/ 0 w 1144"/>
                <a:gd name="T9" fmla="*/ 2 h 3"/>
                <a:gd name="T10" fmla="*/ 0 w 1144"/>
                <a:gd name="T11" fmla="*/ 1 h 3"/>
                <a:gd name="T12" fmla="*/ 0 w 1144"/>
                <a:gd name="T13" fmla="*/ 1 h 3"/>
                <a:gd name="T14" fmla="*/ 0 w 1144"/>
                <a:gd name="T15" fmla="*/ 1 h 3"/>
                <a:gd name="T16" fmla="*/ 0 w 1144"/>
                <a:gd name="T17" fmla="*/ 0 h 3"/>
                <a:gd name="T18" fmla="*/ 0 w 1144"/>
                <a:gd name="T19" fmla="*/ 0 h 3"/>
                <a:gd name="T20" fmla="*/ 1144 w 1144"/>
                <a:gd name="T21" fmla="*/ 0 h 3"/>
                <a:gd name="T22" fmla="*/ 1144 w 1144"/>
                <a:gd name="T23" fmla="*/ 0 h 3"/>
                <a:gd name="T24" fmla="*/ 1144 w 1144"/>
                <a:gd name="T25" fmla="*/ 1 h 3"/>
                <a:gd name="T26" fmla="*/ 1144 w 1144"/>
                <a:gd name="T27" fmla="*/ 1 h 3"/>
                <a:gd name="T28" fmla="*/ 1144 w 1144"/>
                <a:gd name="T29" fmla="*/ 1 h 3"/>
                <a:gd name="T30" fmla="*/ 1144 w 1144"/>
                <a:gd name="T31" fmla="*/ 2 h 3"/>
                <a:gd name="T32" fmla="*/ 1144 w 1144"/>
                <a:gd name="T33" fmla="*/ 2 h 3"/>
                <a:gd name="T34" fmla="*/ 1144 w 1144"/>
                <a:gd name="T35" fmla="*/ 3 h 3"/>
                <a:gd name="T36" fmla="*/ 1144 w 114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4"/>
                <a:gd name="T58" fmla="*/ 0 h 3"/>
                <a:gd name="T59" fmla="*/ 1144 w 114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4" h="3">
                  <a:moveTo>
                    <a:pt x="1144" y="3"/>
                  </a:moveTo>
                  <a:lnTo>
                    <a:pt x="0" y="3"/>
                  </a:lnTo>
                  <a:lnTo>
                    <a:pt x="0" y="2"/>
                  </a:lnTo>
                  <a:lnTo>
                    <a:pt x="0" y="1"/>
                  </a:lnTo>
                  <a:lnTo>
                    <a:pt x="0" y="0"/>
                  </a:lnTo>
                  <a:lnTo>
                    <a:pt x="1144" y="0"/>
                  </a:lnTo>
                  <a:lnTo>
                    <a:pt x="1144" y="1"/>
                  </a:lnTo>
                  <a:lnTo>
                    <a:pt x="1144" y="2"/>
                  </a:lnTo>
                  <a:lnTo>
                    <a:pt x="114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07" name="Freeform 21"/>
            <p:cNvSpPr>
              <a:spLocks/>
            </p:cNvSpPr>
            <p:nvPr/>
          </p:nvSpPr>
          <p:spPr bwMode="auto">
            <a:xfrm>
              <a:off x="934" y="2661"/>
              <a:ext cx="1144" cy="3"/>
            </a:xfrm>
            <a:custGeom>
              <a:avLst/>
              <a:gdLst>
                <a:gd name="T0" fmla="*/ 1144 w 1144"/>
                <a:gd name="T1" fmla="*/ 3 h 3"/>
                <a:gd name="T2" fmla="*/ 0 w 1144"/>
                <a:gd name="T3" fmla="*/ 3 h 3"/>
                <a:gd name="T4" fmla="*/ 0 w 1144"/>
                <a:gd name="T5" fmla="*/ 3 h 3"/>
                <a:gd name="T6" fmla="*/ 0 w 1144"/>
                <a:gd name="T7" fmla="*/ 2 h 3"/>
                <a:gd name="T8" fmla="*/ 0 w 1144"/>
                <a:gd name="T9" fmla="*/ 2 h 3"/>
                <a:gd name="T10" fmla="*/ 0 w 1144"/>
                <a:gd name="T11" fmla="*/ 1 h 3"/>
                <a:gd name="T12" fmla="*/ 0 w 1144"/>
                <a:gd name="T13" fmla="*/ 1 h 3"/>
                <a:gd name="T14" fmla="*/ 0 w 1144"/>
                <a:gd name="T15" fmla="*/ 1 h 3"/>
                <a:gd name="T16" fmla="*/ 0 w 1144"/>
                <a:gd name="T17" fmla="*/ 0 h 3"/>
                <a:gd name="T18" fmla="*/ 0 w 1144"/>
                <a:gd name="T19" fmla="*/ 0 h 3"/>
                <a:gd name="T20" fmla="*/ 1144 w 1144"/>
                <a:gd name="T21" fmla="*/ 0 h 3"/>
                <a:gd name="T22" fmla="*/ 1144 w 1144"/>
                <a:gd name="T23" fmla="*/ 0 h 3"/>
                <a:gd name="T24" fmla="*/ 1144 w 1144"/>
                <a:gd name="T25" fmla="*/ 1 h 3"/>
                <a:gd name="T26" fmla="*/ 1144 w 1144"/>
                <a:gd name="T27" fmla="*/ 1 h 3"/>
                <a:gd name="T28" fmla="*/ 1144 w 1144"/>
                <a:gd name="T29" fmla="*/ 1 h 3"/>
                <a:gd name="T30" fmla="*/ 1144 w 1144"/>
                <a:gd name="T31" fmla="*/ 2 h 3"/>
                <a:gd name="T32" fmla="*/ 1144 w 1144"/>
                <a:gd name="T33" fmla="*/ 2 h 3"/>
                <a:gd name="T34" fmla="*/ 1144 w 1144"/>
                <a:gd name="T35" fmla="*/ 3 h 3"/>
                <a:gd name="T36" fmla="*/ 1144 w 114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4"/>
                <a:gd name="T58" fmla="*/ 0 h 3"/>
                <a:gd name="T59" fmla="*/ 1144 w 114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4" h="3">
                  <a:moveTo>
                    <a:pt x="1144" y="3"/>
                  </a:moveTo>
                  <a:lnTo>
                    <a:pt x="0" y="3"/>
                  </a:lnTo>
                  <a:lnTo>
                    <a:pt x="0" y="2"/>
                  </a:lnTo>
                  <a:lnTo>
                    <a:pt x="0" y="1"/>
                  </a:lnTo>
                  <a:lnTo>
                    <a:pt x="0" y="0"/>
                  </a:lnTo>
                  <a:lnTo>
                    <a:pt x="1144" y="0"/>
                  </a:lnTo>
                  <a:lnTo>
                    <a:pt x="1144" y="1"/>
                  </a:lnTo>
                  <a:lnTo>
                    <a:pt x="1144" y="2"/>
                  </a:lnTo>
                  <a:lnTo>
                    <a:pt x="114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08" name="Freeform 22"/>
            <p:cNvSpPr>
              <a:spLocks/>
            </p:cNvSpPr>
            <p:nvPr/>
          </p:nvSpPr>
          <p:spPr bwMode="auto">
            <a:xfrm>
              <a:off x="934" y="2658"/>
              <a:ext cx="1144" cy="3"/>
            </a:xfrm>
            <a:custGeom>
              <a:avLst/>
              <a:gdLst>
                <a:gd name="T0" fmla="*/ 1144 w 1144"/>
                <a:gd name="T1" fmla="*/ 3 h 3"/>
                <a:gd name="T2" fmla="*/ 0 w 1144"/>
                <a:gd name="T3" fmla="*/ 3 h 3"/>
                <a:gd name="T4" fmla="*/ 0 w 1144"/>
                <a:gd name="T5" fmla="*/ 3 h 3"/>
                <a:gd name="T6" fmla="*/ 0 w 1144"/>
                <a:gd name="T7" fmla="*/ 2 h 3"/>
                <a:gd name="T8" fmla="*/ 0 w 1144"/>
                <a:gd name="T9" fmla="*/ 2 h 3"/>
                <a:gd name="T10" fmla="*/ 0 w 1144"/>
                <a:gd name="T11" fmla="*/ 1 h 3"/>
                <a:gd name="T12" fmla="*/ 0 w 1144"/>
                <a:gd name="T13" fmla="*/ 1 h 3"/>
                <a:gd name="T14" fmla="*/ 0 w 1144"/>
                <a:gd name="T15" fmla="*/ 1 h 3"/>
                <a:gd name="T16" fmla="*/ 0 w 1144"/>
                <a:gd name="T17" fmla="*/ 0 h 3"/>
                <a:gd name="T18" fmla="*/ 0 w 1144"/>
                <a:gd name="T19" fmla="*/ 0 h 3"/>
                <a:gd name="T20" fmla="*/ 1144 w 1144"/>
                <a:gd name="T21" fmla="*/ 0 h 3"/>
                <a:gd name="T22" fmla="*/ 1144 w 1144"/>
                <a:gd name="T23" fmla="*/ 0 h 3"/>
                <a:gd name="T24" fmla="*/ 1144 w 1144"/>
                <a:gd name="T25" fmla="*/ 1 h 3"/>
                <a:gd name="T26" fmla="*/ 1144 w 1144"/>
                <a:gd name="T27" fmla="*/ 1 h 3"/>
                <a:gd name="T28" fmla="*/ 1144 w 1144"/>
                <a:gd name="T29" fmla="*/ 1 h 3"/>
                <a:gd name="T30" fmla="*/ 1144 w 1144"/>
                <a:gd name="T31" fmla="*/ 2 h 3"/>
                <a:gd name="T32" fmla="*/ 1144 w 1144"/>
                <a:gd name="T33" fmla="*/ 2 h 3"/>
                <a:gd name="T34" fmla="*/ 1144 w 1144"/>
                <a:gd name="T35" fmla="*/ 3 h 3"/>
                <a:gd name="T36" fmla="*/ 1144 w 114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4"/>
                <a:gd name="T58" fmla="*/ 0 h 3"/>
                <a:gd name="T59" fmla="*/ 1144 w 114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4" h="3">
                  <a:moveTo>
                    <a:pt x="1144" y="3"/>
                  </a:moveTo>
                  <a:lnTo>
                    <a:pt x="0" y="3"/>
                  </a:lnTo>
                  <a:lnTo>
                    <a:pt x="0" y="2"/>
                  </a:lnTo>
                  <a:lnTo>
                    <a:pt x="0" y="1"/>
                  </a:lnTo>
                  <a:lnTo>
                    <a:pt x="0" y="0"/>
                  </a:lnTo>
                  <a:lnTo>
                    <a:pt x="1144" y="0"/>
                  </a:lnTo>
                  <a:lnTo>
                    <a:pt x="1144" y="1"/>
                  </a:lnTo>
                  <a:lnTo>
                    <a:pt x="1144" y="2"/>
                  </a:lnTo>
                  <a:lnTo>
                    <a:pt x="114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09" name="Freeform 23"/>
            <p:cNvSpPr>
              <a:spLocks/>
            </p:cNvSpPr>
            <p:nvPr/>
          </p:nvSpPr>
          <p:spPr bwMode="auto">
            <a:xfrm>
              <a:off x="934" y="2654"/>
              <a:ext cx="1144" cy="4"/>
            </a:xfrm>
            <a:custGeom>
              <a:avLst/>
              <a:gdLst>
                <a:gd name="T0" fmla="*/ 1144 w 1144"/>
                <a:gd name="T1" fmla="*/ 4 h 4"/>
                <a:gd name="T2" fmla="*/ 0 w 1144"/>
                <a:gd name="T3" fmla="*/ 4 h 4"/>
                <a:gd name="T4" fmla="*/ 0 w 1144"/>
                <a:gd name="T5" fmla="*/ 2 h 4"/>
                <a:gd name="T6" fmla="*/ 0 w 1144"/>
                <a:gd name="T7" fmla="*/ 2 h 4"/>
                <a:gd name="T8" fmla="*/ 0 w 1144"/>
                <a:gd name="T9" fmla="*/ 2 h 4"/>
                <a:gd name="T10" fmla="*/ 0 w 1144"/>
                <a:gd name="T11" fmla="*/ 1 h 4"/>
                <a:gd name="T12" fmla="*/ 0 w 1144"/>
                <a:gd name="T13" fmla="*/ 1 h 4"/>
                <a:gd name="T14" fmla="*/ 0 w 1144"/>
                <a:gd name="T15" fmla="*/ 1 h 4"/>
                <a:gd name="T16" fmla="*/ 0 w 1144"/>
                <a:gd name="T17" fmla="*/ 0 h 4"/>
                <a:gd name="T18" fmla="*/ 0 w 1144"/>
                <a:gd name="T19" fmla="*/ 0 h 4"/>
                <a:gd name="T20" fmla="*/ 1144 w 1144"/>
                <a:gd name="T21" fmla="*/ 0 h 4"/>
                <a:gd name="T22" fmla="*/ 1144 w 1144"/>
                <a:gd name="T23" fmla="*/ 0 h 4"/>
                <a:gd name="T24" fmla="*/ 1144 w 1144"/>
                <a:gd name="T25" fmla="*/ 1 h 4"/>
                <a:gd name="T26" fmla="*/ 1144 w 1144"/>
                <a:gd name="T27" fmla="*/ 1 h 4"/>
                <a:gd name="T28" fmla="*/ 1144 w 1144"/>
                <a:gd name="T29" fmla="*/ 1 h 4"/>
                <a:gd name="T30" fmla="*/ 1144 w 1144"/>
                <a:gd name="T31" fmla="*/ 2 h 4"/>
                <a:gd name="T32" fmla="*/ 1144 w 1144"/>
                <a:gd name="T33" fmla="*/ 2 h 4"/>
                <a:gd name="T34" fmla="*/ 1144 w 1144"/>
                <a:gd name="T35" fmla="*/ 2 h 4"/>
                <a:gd name="T36" fmla="*/ 1144 w 1144"/>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4"/>
                <a:gd name="T58" fmla="*/ 0 h 4"/>
                <a:gd name="T59" fmla="*/ 1144 w 114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4" h="4">
                  <a:moveTo>
                    <a:pt x="1144" y="4"/>
                  </a:moveTo>
                  <a:lnTo>
                    <a:pt x="0" y="4"/>
                  </a:lnTo>
                  <a:lnTo>
                    <a:pt x="0" y="2"/>
                  </a:lnTo>
                  <a:lnTo>
                    <a:pt x="0" y="1"/>
                  </a:lnTo>
                  <a:lnTo>
                    <a:pt x="0" y="0"/>
                  </a:lnTo>
                  <a:lnTo>
                    <a:pt x="1144" y="0"/>
                  </a:lnTo>
                  <a:lnTo>
                    <a:pt x="1144" y="1"/>
                  </a:lnTo>
                  <a:lnTo>
                    <a:pt x="1144" y="2"/>
                  </a:lnTo>
                  <a:lnTo>
                    <a:pt x="1144"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10" name="Freeform 24"/>
            <p:cNvSpPr>
              <a:spLocks/>
            </p:cNvSpPr>
            <p:nvPr/>
          </p:nvSpPr>
          <p:spPr bwMode="auto">
            <a:xfrm>
              <a:off x="933" y="2651"/>
              <a:ext cx="1145" cy="3"/>
            </a:xfrm>
            <a:custGeom>
              <a:avLst/>
              <a:gdLst>
                <a:gd name="T0" fmla="*/ 1145 w 1145"/>
                <a:gd name="T1" fmla="*/ 3 h 3"/>
                <a:gd name="T2" fmla="*/ 1 w 1145"/>
                <a:gd name="T3" fmla="*/ 3 h 3"/>
                <a:gd name="T4" fmla="*/ 1 w 1145"/>
                <a:gd name="T5" fmla="*/ 2 h 3"/>
                <a:gd name="T6" fmla="*/ 1 w 1145"/>
                <a:gd name="T7" fmla="*/ 2 h 3"/>
                <a:gd name="T8" fmla="*/ 1 w 1145"/>
                <a:gd name="T9" fmla="*/ 2 h 3"/>
                <a:gd name="T10" fmla="*/ 1 w 1145"/>
                <a:gd name="T11" fmla="*/ 1 h 3"/>
                <a:gd name="T12" fmla="*/ 1 w 1145"/>
                <a:gd name="T13" fmla="*/ 1 h 3"/>
                <a:gd name="T14" fmla="*/ 0 w 1145"/>
                <a:gd name="T15" fmla="*/ 1 h 3"/>
                <a:gd name="T16" fmla="*/ 0 w 1145"/>
                <a:gd name="T17" fmla="*/ 0 h 3"/>
                <a:gd name="T18" fmla="*/ 0 w 1145"/>
                <a:gd name="T19" fmla="*/ 0 h 3"/>
                <a:gd name="T20" fmla="*/ 1145 w 1145"/>
                <a:gd name="T21" fmla="*/ 0 h 3"/>
                <a:gd name="T22" fmla="*/ 1145 w 1145"/>
                <a:gd name="T23" fmla="*/ 0 h 3"/>
                <a:gd name="T24" fmla="*/ 1145 w 1145"/>
                <a:gd name="T25" fmla="*/ 1 h 3"/>
                <a:gd name="T26" fmla="*/ 1145 w 1145"/>
                <a:gd name="T27" fmla="*/ 1 h 3"/>
                <a:gd name="T28" fmla="*/ 1145 w 1145"/>
                <a:gd name="T29" fmla="*/ 1 h 3"/>
                <a:gd name="T30" fmla="*/ 1145 w 1145"/>
                <a:gd name="T31" fmla="*/ 2 h 3"/>
                <a:gd name="T32" fmla="*/ 1145 w 1145"/>
                <a:gd name="T33" fmla="*/ 2 h 3"/>
                <a:gd name="T34" fmla="*/ 1145 w 1145"/>
                <a:gd name="T35" fmla="*/ 2 h 3"/>
                <a:gd name="T36" fmla="*/ 1145 w 114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5"/>
                <a:gd name="T58" fmla="*/ 0 h 3"/>
                <a:gd name="T59" fmla="*/ 1145 w 114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5" h="3">
                  <a:moveTo>
                    <a:pt x="1145" y="3"/>
                  </a:moveTo>
                  <a:lnTo>
                    <a:pt x="1" y="3"/>
                  </a:lnTo>
                  <a:lnTo>
                    <a:pt x="1" y="2"/>
                  </a:lnTo>
                  <a:lnTo>
                    <a:pt x="1" y="1"/>
                  </a:lnTo>
                  <a:lnTo>
                    <a:pt x="0" y="1"/>
                  </a:lnTo>
                  <a:lnTo>
                    <a:pt x="0" y="0"/>
                  </a:lnTo>
                  <a:lnTo>
                    <a:pt x="1145" y="0"/>
                  </a:lnTo>
                  <a:lnTo>
                    <a:pt x="1145" y="1"/>
                  </a:lnTo>
                  <a:lnTo>
                    <a:pt x="1145" y="2"/>
                  </a:lnTo>
                  <a:lnTo>
                    <a:pt x="114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11" name="Freeform 25"/>
            <p:cNvSpPr>
              <a:spLocks/>
            </p:cNvSpPr>
            <p:nvPr/>
          </p:nvSpPr>
          <p:spPr bwMode="auto">
            <a:xfrm>
              <a:off x="933" y="2648"/>
              <a:ext cx="1145" cy="3"/>
            </a:xfrm>
            <a:custGeom>
              <a:avLst/>
              <a:gdLst>
                <a:gd name="T0" fmla="*/ 1145 w 1145"/>
                <a:gd name="T1" fmla="*/ 3 h 3"/>
                <a:gd name="T2" fmla="*/ 0 w 1145"/>
                <a:gd name="T3" fmla="*/ 3 h 3"/>
                <a:gd name="T4" fmla="*/ 0 w 1145"/>
                <a:gd name="T5" fmla="*/ 2 h 3"/>
                <a:gd name="T6" fmla="*/ 0 w 1145"/>
                <a:gd name="T7" fmla="*/ 2 h 3"/>
                <a:gd name="T8" fmla="*/ 0 w 1145"/>
                <a:gd name="T9" fmla="*/ 2 h 3"/>
                <a:gd name="T10" fmla="*/ 0 w 1145"/>
                <a:gd name="T11" fmla="*/ 1 h 3"/>
                <a:gd name="T12" fmla="*/ 0 w 1145"/>
                <a:gd name="T13" fmla="*/ 1 h 3"/>
                <a:gd name="T14" fmla="*/ 0 w 1145"/>
                <a:gd name="T15" fmla="*/ 0 h 3"/>
                <a:gd name="T16" fmla="*/ 0 w 1145"/>
                <a:gd name="T17" fmla="*/ 0 h 3"/>
                <a:gd name="T18" fmla="*/ 0 w 1145"/>
                <a:gd name="T19" fmla="*/ 0 h 3"/>
                <a:gd name="T20" fmla="*/ 1145 w 1145"/>
                <a:gd name="T21" fmla="*/ 0 h 3"/>
                <a:gd name="T22" fmla="*/ 1145 w 1145"/>
                <a:gd name="T23" fmla="*/ 0 h 3"/>
                <a:gd name="T24" fmla="*/ 1145 w 1145"/>
                <a:gd name="T25" fmla="*/ 0 h 3"/>
                <a:gd name="T26" fmla="*/ 1145 w 1145"/>
                <a:gd name="T27" fmla="*/ 1 h 3"/>
                <a:gd name="T28" fmla="*/ 1145 w 1145"/>
                <a:gd name="T29" fmla="*/ 1 h 3"/>
                <a:gd name="T30" fmla="*/ 1145 w 1145"/>
                <a:gd name="T31" fmla="*/ 2 h 3"/>
                <a:gd name="T32" fmla="*/ 1145 w 1145"/>
                <a:gd name="T33" fmla="*/ 2 h 3"/>
                <a:gd name="T34" fmla="*/ 1145 w 1145"/>
                <a:gd name="T35" fmla="*/ 2 h 3"/>
                <a:gd name="T36" fmla="*/ 1145 w 114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5"/>
                <a:gd name="T58" fmla="*/ 0 h 3"/>
                <a:gd name="T59" fmla="*/ 1145 w 114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5" h="3">
                  <a:moveTo>
                    <a:pt x="1145" y="3"/>
                  </a:moveTo>
                  <a:lnTo>
                    <a:pt x="0" y="3"/>
                  </a:lnTo>
                  <a:lnTo>
                    <a:pt x="0" y="2"/>
                  </a:lnTo>
                  <a:lnTo>
                    <a:pt x="0" y="1"/>
                  </a:lnTo>
                  <a:lnTo>
                    <a:pt x="0" y="0"/>
                  </a:lnTo>
                  <a:lnTo>
                    <a:pt x="1145" y="0"/>
                  </a:lnTo>
                  <a:lnTo>
                    <a:pt x="1145" y="1"/>
                  </a:lnTo>
                  <a:lnTo>
                    <a:pt x="1145" y="2"/>
                  </a:lnTo>
                  <a:lnTo>
                    <a:pt x="114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12" name="Freeform 26"/>
            <p:cNvSpPr>
              <a:spLocks/>
            </p:cNvSpPr>
            <p:nvPr/>
          </p:nvSpPr>
          <p:spPr bwMode="auto">
            <a:xfrm>
              <a:off x="933" y="2645"/>
              <a:ext cx="1146" cy="3"/>
            </a:xfrm>
            <a:custGeom>
              <a:avLst/>
              <a:gdLst>
                <a:gd name="T0" fmla="*/ 1145 w 1146"/>
                <a:gd name="T1" fmla="*/ 3 h 3"/>
                <a:gd name="T2" fmla="*/ 0 w 1146"/>
                <a:gd name="T3" fmla="*/ 3 h 3"/>
                <a:gd name="T4" fmla="*/ 0 w 1146"/>
                <a:gd name="T5" fmla="*/ 2 h 3"/>
                <a:gd name="T6" fmla="*/ 0 w 1146"/>
                <a:gd name="T7" fmla="*/ 2 h 3"/>
                <a:gd name="T8" fmla="*/ 0 w 1146"/>
                <a:gd name="T9" fmla="*/ 2 h 3"/>
                <a:gd name="T10" fmla="*/ 0 w 1146"/>
                <a:gd name="T11" fmla="*/ 1 h 3"/>
                <a:gd name="T12" fmla="*/ 0 w 1146"/>
                <a:gd name="T13" fmla="*/ 1 h 3"/>
                <a:gd name="T14" fmla="*/ 0 w 1146"/>
                <a:gd name="T15" fmla="*/ 0 h 3"/>
                <a:gd name="T16" fmla="*/ 0 w 1146"/>
                <a:gd name="T17" fmla="*/ 0 h 3"/>
                <a:gd name="T18" fmla="*/ 0 w 1146"/>
                <a:gd name="T19" fmla="*/ 0 h 3"/>
                <a:gd name="T20" fmla="*/ 1146 w 1146"/>
                <a:gd name="T21" fmla="*/ 0 h 3"/>
                <a:gd name="T22" fmla="*/ 1146 w 1146"/>
                <a:gd name="T23" fmla="*/ 0 h 3"/>
                <a:gd name="T24" fmla="*/ 1146 w 1146"/>
                <a:gd name="T25" fmla="*/ 0 h 3"/>
                <a:gd name="T26" fmla="*/ 1145 w 1146"/>
                <a:gd name="T27" fmla="*/ 1 h 3"/>
                <a:gd name="T28" fmla="*/ 1145 w 1146"/>
                <a:gd name="T29" fmla="*/ 1 h 3"/>
                <a:gd name="T30" fmla="*/ 1145 w 1146"/>
                <a:gd name="T31" fmla="*/ 2 h 3"/>
                <a:gd name="T32" fmla="*/ 1145 w 1146"/>
                <a:gd name="T33" fmla="*/ 2 h 3"/>
                <a:gd name="T34" fmla="*/ 1145 w 1146"/>
                <a:gd name="T35" fmla="*/ 2 h 3"/>
                <a:gd name="T36" fmla="*/ 1145 w 114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6"/>
                <a:gd name="T58" fmla="*/ 0 h 3"/>
                <a:gd name="T59" fmla="*/ 1146 w 114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6" h="3">
                  <a:moveTo>
                    <a:pt x="1145" y="3"/>
                  </a:moveTo>
                  <a:lnTo>
                    <a:pt x="0" y="3"/>
                  </a:lnTo>
                  <a:lnTo>
                    <a:pt x="0" y="2"/>
                  </a:lnTo>
                  <a:lnTo>
                    <a:pt x="0" y="1"/>
                  </a:lnTo>
                  <a:lnTo>
                    <a:pt x="0" y="0"/>
                  </a:lnTo>
                  <a:lnTo>
                    <a:pt x="1146" y="0"/>
                  </a:lnTo>
                  <a:lnTo>
                    <a:pt x="1145" y="1"/>
                  </a:lnTo>
                  <a:lnTo>
                    <a:pt x="1145" y="2"/>
                  </a:lnTo>
                  <a:lnTo>
                    <a:pt x="114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13" name="Freeform 27"/>
            <p:cNvSpPr>
              <a:spLocks/>
            </p:cNvSpPr>
            <p:nvPr/>
          </p:nvSpPr>
          <p:spPr bwMode="auto">
            <a:xfrm>
              <a:off x="933" y="2642"/>
              <a:ext cx="1146" cy="3"/>
            </a:xfrm>
            <a:custGeom>
              <a:avLst/>
              <a:gdLst>
                <a:gd name="T0" fmla="*/ 1146 w 1146"/>
                <a:gd name="T1" fmla="*/ 3 h 3"/>
                <a:gd name="T2" fmla="*/ 0 w 1146"/>
                <a:gd name="T3" fmla="*/ 3 h 3"/>
                <a:gd name="T4" fmla="*/ 0 w 1146"/>
                <a:gd name="T5" fmla="*/ 2 h 3"/>
                <a:gd name="T6" fmla="*/ 0 w 1146"/>
                <a:gd name="T7" fmla="*/ 2 h 3"/>
                <a:gd name="T8" fmla="*/ 0 w 1146"/>
                <a:gd name="T9" fmla="*/ 2 h 3"/>
                <a:gd name="T10" fmla="*/ 0 w 1146"/>
                <a:gd name="T11" fmla="*/ 1 h 3"/>
                <a:gd name="T12" fmla="*/ 0 w 1146"/>
                <a:gd name="T13" fmla="*/ 1 h 3"/>
                <a:gd name="T14" fmla="*/ 0 w 1146"/>
                <a:gd name="T15" fmla="*/ 0 h 3"/>
                <a:gd name="T16" fmla="*/ 0 w 1146"/>
                <a:gd name="T17" fmla="*/ 0 h 3"/>
                <a:gd name="T18" fmla="*/ 0 w 1146"/>
                <a:gd name="T19" fmla="*/ 0 h 3"/>
                <a:gd name="T20" fmla="*/ 1146 w 1146"/>
                <a:gd name="T21" fmla="*/ 0 h 3"/>
                <a:gd name="T22" fmla="*/ 1146 w 1146"/>
                <a:gd name="T23" fmla="*/ 0 h 3"/>
                <a:gd name="T24" fmla="*/ 1146 w 1146"/>
                <a:gd name="T25" fmla="*/ 0 h 3"/>
                <a:gd name="T26" fmla="*/ 1146 w 1146"/>
                <a:gd name="T27" fmla="*/ 1 h 3"/>
                <a:gd name="T28" fmla="*/ 1146 w 1146"/>
                <a:gd name="T29" fmla="*/ 1 h 3"/>
                <a:gd name="T30" fmla="*/ 1146 w 1146"/>
                <a:gd name="T31" fmla="*/ 2 h 3"/>
                <a:gd name="T32" fmla="*/ 1146 w 1146"/>
                <a:gd name="T33" fmla="*/ 2 h 3"/>
                <a:gd name="T34" fmla="*/ 1146 w 1146"/>
                <a:gd name="T35" fmla="*/ 2 h 3"/>
                <a:gd name="T36" fmla="*/ 1146 w 114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6"/>
                <a:gd name="T58" fmla="*/ 0 h 3"/>
                <a:gd name="T59" fmla="*/ 1146 w 114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6" h="3">
                  <a:moveTo>
                    <a:pt x="1146" y="3"/>
                  </a:moveTo>
                  <a:lnTo>
                    <a:pt x="0" y="3"/>
                  </a:lnTo>
                  <a:lnTo>
                    <a:pt x="0" y="2"/>
                  </a:lnTo>
                  <a:lnTo>
                    <a:pt x="0" y="1"/>
                  </a:lnTo>
                  <a:lnTo>
                    <a:pt x="0" y="0"/>
                  </a:lnTo>
                  <a:lnTo>
                    <a:pt x="1146" y="0"/>
                  </a:lnTo>
                  <a:lnTo>
                    <a:pt x="1146" y="1"/>
                  </a:lnTo>
                  <a:lnTo>
                    <a:pt x="1146" y="2"/>
                  </a:lnTo>
                  <a:lnTo>
                    <a:pt x="114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14" name="Freeform 28"/>
            <p:cNvSpPr>
              <a:spLocks/>
            </p:cNvSpPr>
            <p:nvPr/>
          </p:nvSpPr>
          <p:spPr bwMode="auto">
            <a:xfrm>
              <a:off x="933" y="2639"/>
              <a:ext cx="1146" cy="3"/>
            </a:xfrm>
            <a:custGeom>
              <a:avLst/>
              <a:gdLst>
                <a:gd name="T0" fmla="*/ 1146 w 1146"/>
                <a:gd name="T1" fmla="*/ 3 h 3"/>
                <a:gd name="T2" fmla="*/ 0 w 1146"/>
                <a:gd name="T3" fmla="*/ 3 h 3"/>
                <a:gd name="T4" fmla="*/ 0 w 1146"/>
                <a:gd name="T5" fmla="*/ 2 h 3"/>
                <a:gd name="T6" fmla="*/ 0 w 1146"/>
                <a:gd name="T7" fmla="*/ 2 h 3"/>
                <a:gd name="T8" fmla="*/ 0 w 1146"/>
                <a:gd name="T9" fmla="*/ 1 h 3"/>
                <a:gd name="T10" fmla="*/ 0 w 1146"/>
                <a:gd name="T11" fmla="*/ 1 h 3"/>
                <a:gd name="T12" fmla="*/ 0 w 1146"/>
                <a:gd name="T13" fmla="*/ 1 h 3"/>
                <a:gd name="T14" fmla="*/ 0 w 1146"/>
                <a:gd name="T15" fmla="*/ 0 h 3"/>
                <a:gd name="T16" fmla="*/ 0 w 1146"/>
                <a:gd name="T17" fmla="*/ 0 h 3"/>
                <a:gd name="T18" fmla="*/ 0 w 1146"/>
                <a:gd name="T19" fmla="*/ 0 h 3"/>
                <a:gd name="T20" fmla="*/ 1146 w 1146"/>
                <a:gd name="T21" fmla="*/ 0 h 3"/>
                <a:gd name="T22" fmla="*/ 1146 w 1146"/>
                <a:gd name="T23" fmla="*/ 0 h 3"/>
                <a:gd name="T24" fmla="*/ 1146 w 1146"/>
                <a:gd name="T25" fmla="*/ 0 h 3"/>
                <a:gd name="T26" fmla="*/ 1146 w 1146"/>
                <a:gd name="T27" fmla="*/ 1 h 3"/>
                <a:gd name="T28" fmla="*/ 1146 w 1146"/>
                <a:gd name="T29" fmla="*/ 1 h 3"/>
                <a:gd name="T30" fmla="*/ 1146 w 1146"/>
                <a:gd name="T31" fmla="*/ 1 h 3"/>
                <a:gd name="T32" fmla="*/ 1146 w 1146"/>
                <a:gd name="T33" fmla="*/ 2 h 3"/>
                <a:gd name="T34" fmla="*/ 1146 w 1146"/>
                <a:gd name="T35" fmla="*/ 2 h 3"/>
                <a:gd name="T36" fmla="*/ 1146 w 114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6"/>
                <a:gd name="T58" fmla="*/ 0 h 3"/>
                <a:gd name="T59" fmla="*/ 1146 w 114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6" h="3">
                  <a:moveTo>
                    <a:pt x="1146" y="3"/>
                  </a:moveTo>
                  <a:lnTo>
                    <a:pt x="0" y="3"/>
                  </a:lnTo>
                  <a:lnTo>
                    <a:pt x="0" y="2"/>
                  </a:lnTo>
                  <a:lnTo>
                    <a:pt x="0" y="1"/>
                  </a:lnTo>
                  <a:lnTo>
                    <a:pt x="0" y="0"/>
                  </a:lnTo>
                  <a:lnTo>
                    <a:pt x="1146" y="0"/>
                  </a:lnTo>
                  <a:lnTo>
                    <a:pt x="1146" y="1"/>
                  </a:lnTo>
                  <a:lnTo>
                    <a:pt x="1146" y="2"/>
                  </a:lnTo>
                  <a:lnTo>
                    <a:pt x="114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15" name="Freeform 29"/>
            <p:cNvSpPr>
              <a:spLocks/>
            </p:cNvSpPr>
            <p:nvPr/>
          </p:nvSpPr>
          <p:spPr bwMode="auto">
            <a:xfrm>
              <a:off x="932" y="2635"/>
              <a:ext cx="1147" cy="4"/>
            </a:xfrm>
            <a:custGeom>
              <a:avLst/>
              <a:gdLst>
                <a:gd name="T0" fmla="*/ 1147 w 1147"/>
                <a:gd name="T1" fmla="*/ 4 h 4"/>
                <a:gd name="T2" fmla="*/ 1 w 1147"/>
                <a:gd name="T3" fmla="*/ 4 h 4"/>
                <a:gd name="T4" fmla="*/ 1 w 1147"/>
                <a:gd name="T5" fmla="*/ 3 h 4"/>
                <a:gd name="T6" fmla="*/ 1 w 1147"/>
                <a:gd name="T7" fmla="*/ 3 h 4"/>
                <a:gd name="T8" fmla="*/ 1 w 1147"/>
                <a:gd name="T9" fmla="*/ 1 h 4"/>
                <a:gd name="T10" fmla="*/ 1 w 1147"/>
                <a:gd name="T11" fmla="*/ 1 h 4"/>
                <a:gd name="T12" fmla="*/ 0 w 1147"/>
                <a:gd name="T13" fmla="*/ 1 h 4"/>
                <a:gd name="T14" fmla="*/ 0 w 1147"/>
                <a:gd name="T15" fmla="*/ 0 h 4"/>
                <a:gd name="T16" fmla="*/ 0 w 1147"/>
                <a:gd name="T17" fmla="*/ 0 h 4"/>
                <a:gd name="T18" fmla="*/ 0 w 1147"/>
                <a:gd name="T19" fmla="*/ 0 h 4"/>
                <a:gd name="T20" fmla="*/ 1147 w 1147"/>
                <a:gd name="T21" fmla="*/ 0 h 4"/>
                <a:gd name="T22" fmla="*/ 1147 w 1147"/>
                <a:gd name="T23" fmla="*/ 0 h 4"/>
                <a:gd name="T24" fmla="*/ 1147 w 1147"/>
                <a:gd name="T25" fmla="*/ 0 h 4"/>
                <a:gd name="T26" fmla="*/ 1147 w 1147"/>
                <a:gd name="T27" fmla="*/ 1 h 4"/>
                <a:gd name="T28" fmla="*/ 1147 w 1147"/>
                <a:gd name="T29" fmla="*/ 1 h 4"/>
                <a:gd name="T30" fmla="*/ 1147 w 1147"/>
                <a:gd name="T31" fmla="*/ 1 h 4"/>
                <a:gd name="T32" fmla="*/ 1147 w 1147"/>
                <a:gd name="T33" fmla="*/ 3 h 4"/>
                <a:gd name="T34" fmla="*/ 1147 w 1147"/>
                <a:gd name="T35" fmla="*/ 3 h 4"/>
                <a:gd name="T36" fmla="*/ 1147 w 1147"/>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7"/>
                <a:gd name="T58" fmla="*/ 0 h 4"/>
                <a:gd name="T59" fmla="*/ 1147 w 1147"/>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7" h="4">
                  <a:moveTo>
                    <a:pt x="1147" y="4"/>
                  </a:moveTo>
                  <a:lnTo>
                    <a:pt x="1" y="4"/>
                  </a:lnTo>
                  <a:lnTo>
                    <a:pt x="1" y="3"/>
                  </a:lnTo>
                  <a:lnTo>
                    <a:pt x="1" y="1"/>
                  </a:lnTo>
                  <a:lnTo>
                    <a:pt x="0" y="1"/>
                  </a:lnTo>
                  <a:lnTo>
                    <a:pt x="0" y="0"/>
                  </a:lnTo>
                  <a:lnTo>
                    <a:pt x="1147" y="0"/>
                  </a:lnTo>
                  <a:lnTo>
                    <a:pt x="1147" y="1"/>
                  </a:lnTo>
                  <a:lnTo>
                    <a:pt x="1147" y="3"/>
                  </a:lnTo>
                  <a:lnTo>
                    <a:pt x="1147"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16" name="Freeform 30"/>
            <p:cNvSpPr>
              <a:spLocks/>
            </p:cNvSpPr>
            <p:nvPr/>
          </p:nvSpPr>
          <p:spPr bwMode="auto">
            <a:xfrm>
              <a:off x="932" y="2631"/>
              <a:ext cx="1148" cy="4"/>
            </a:xfrm>
            <a:custGeom>
              <a:avLst/>
              <a:gdLst>
                <a:gd name="T0" fmla="*/ 1147 w 1148"/>
                <a:gd name="T1" fmla="*/ 4 h 4"/>
                <a:gd name="T2" fmla="*/ 0 w 1148"/>
                <a:gd name="T3" fmla="*/ 4 h 4"/>
                <a:gd name="T4" fmla="*/ 0 w 1148"/>
                <a:gd name="T5" fmla="*/ 3 h 4"/>
                <a:gd name="T6" fmla="*/ 0 w 1148"/>
                <a:gd name="T7" fmla="*/ 3 h 4"/>
                <a:gd name="T8" fmla="*/ 0 w 1148"/>
                <a:gd name="T9" fmla="*/ 2 h 4"/>
                <a:gd name="T10" fmla="*/ 0 w 1148"/>
                <a:gd name="T11" fmla="*/ 2 h 4"/>
                <a:gd name="T12" fmla="*/ 0 w 1148"/>
                <a:gd name="T13" fmla="*/ 2 h 4"/>
                <a:gd name="T14" fmla="*/ 0 w 1148"/>
                <a:gd name="T15" fmla="*/ 1 h 4"/>
                <a:gd name="T16" fmla="*/ 0 w 1148"/>
                <a:gd name="T17" fmla="*/ 1 h 4"/>
                <a:gd name="T18" fmla="*/ 0 w 1148"/>
                <a:gd name="T19" fmla="*/ 0 h 4"/>
                <a:gd name="T20" fmla="*/ 1148 w 1148"/>
                <a:gd name="T21" fmla="*/ 0 h 4"/>
                <a:gd name="T22" fmla="*/ 1147 w 1148"/>
                <a:gd name="T23" fmla="*/ 1 h 4"/>
                <a:gd name="T24" fmla="*/ 1147 w 1148"/>
                <a:gd name="T25" fmla="*/ 1 h 4"/>
                <a:gd name="T26" fmla="*/ 1147 w 1148"/>
                <a:gd name="T27" fmla="*/ 2 h 4"/>
                <a:gd name="T28" fmla="*/ 1147 w 1148"/>
                <a:gd name="T29" fmla="*/ 2 h 4"/>
                <a:gd name="T30" fmla="*/ 1147 w 1148"/>
                <a:gd name="T31" fmla="*/ 2 h 4"/>
                <a:gd name="T32" fmla="*/ 1147 w 1148"/>
                <a:gd name="T33" fmla="*/ 3 h 4"/>
                <a:gd name="T34" fmla="*/ 1147 w 1148"/>
                <a:gd name="T35" fmla="*/ 3 h 4"/>
                <a:gd name="T36" fmla="*/ 1147 w 1148"/>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8"/>
                <a:gd name="T58" fmla="*/ 0 h 4"/>
                <a:gd name="T59" fmla="*/ 1148 w 1148"/>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8" h="4">
                  <a:moveTo>
                    <a:pt x="1147" y="4"/>
                  </a:moveTo>
                  <a:lnTo>
                    <a:pt x="0" y="4"/>
                  </a:lnTo>
                  <a:lnTo>
                    <a:pt x="0" y="3"/>
                  </a:lnTo>
                  <a:lnTo>
                    <a:pt x="0" y="2"/>
                  </a:lnTo>
                  <a:lnTo>
                    <a:pt x="0" y="1"/>
                  </a:lnTo>
                  <a:lnTo>
                    <a:pt x="0" y="0"/>
                  </a:lnTo>
                  <a:lnTo>
                    <a:pt x="1148" y="0"/>
                  </a:lnTo>
                  <a:lnTo>
                    <a:pt x="1147" y="1"/>
                  </a:lnTo>
                  <a:lnTo>
                    <a:pt x="1147" y="2"/>
                  </a:lnTo>
                  <a:lnTo>
                    <a:pt x="1147" y="3"/>
                  </a:lnTo>
                  <a:lnTo>
                    <a:pt x="1147"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17" name="Freeform 31"/>
            <p:cNvSpPr>
              <a:spLocks/>
            </p:cNvSpPr>
            <p:nvPr/>
          </p:nvSpPr>
          <p:spPr bwMode="auto">
            <a:xfrm>
              <a:off x="932" y="2628"/>
              <a:ext cx="1148" cy="3"/>
            </a:xfrm>
            <a:custGeom>
              <a:avLst/>
              <a:gdLst>
                <a:gd name="T0" fmla="*/ 1148 w 1148"/>
                <a:gd name="T1" fmla="*/ 3 h 3"/>
                <a:gd name="T2" fmla="*/ 0 w 1148"/>
                <a:gd name="T3" fmla="*/ 3 h 3"/>
                <a:gd name="T4" fmla="*/ 0 w 1148"/>
                <a:gd name="T5" fmla="*/ 3 h 3"/>
                <a:gd name="T6" fmla="*/ 0 w 1148"/>
                <a:gd name="T7" fmla="*/ 3 h 3"/>
                <a:gd name="T8" fmla="*/ 0 w 1148"/>
                <a:gd name="T9" fmla="*/ 2 h 3"/>
                <a:gd name="T10" fmla="*/ 0 w 1148"/>
                <a:gd name="T11" fmla="*/ 2 h 3"/>
                <a:gd name="T12" fmla="*/ 0 w 1148"/>
                <a:gd name="T13" fmla="*/ 2 h 3"/>
                <a:gd name="T14" fmla="*/ 0 w 1148"/>
                <a:gd name="T15" fmla="*/ 1 h 3"/>
                <a:gd name="T16" fmla="*/ 0 w 1148"/>
                <a:gd name="T17" fmla="*/ 1 h 3"/>
                <a:gd name="T18" fmla="*/ 0 w 1148"/>
                <a:gd name="T19" fmla="*/ 0 h 3"/>
                <a:gd name="T20" fmla="*/ 1148 w 1148"/>
                <a:gd name="T21" fmla="*/ 0 h 3"/>
                <a:gd name="T22" fmla="*/ 1148 w 1148"/>
                <a:gd name="T23" fmla="*/ 1 h 3"/>
                <a:gd name="T24" fmla="*/ 1148 w 1148"/>
                <a:gd name="T25" fmla="*/ 1 h 3"/>
                <a:gd name="T26" fmla="*/ 1148 w 1148"/>
                <a:gd name="T27" fmla="*/ 2 h 3"/>
                <a:gd name="T28" fmla="*/ 1148 w 1148"/>
                <a:gd name="T29" fmla="*/ 2 h 3"/>
                <a:gd name="T30" fmla="*/ 1148 w 1148"/>
                <a:gd name="T31" fmla="*/ 2 h 3"/>
                <a:gd name="T32" fmla="*/ 1148 w 1148"/>
                <a:gd name="T33" fmla="*/ 3 h 3"/>
                <a:gd name="T34" fmla="*/ 1148 w 1148"/>
                <a:gd name="T35" fmla="*/ 3 h 3"/>
                <a:gd name="T36" fmla="*/ 1148 w 114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8"/>
                <a:gd name="T58" fmla="*/ 0 h 3"/>
                <a:gd name="T59" fmla="*/ 1148 w 114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8" h="3">
                  <a:moveTo>
                    <a:pt x="1148" y="3"/>
                  </a:moveTo>
                  <a:lnTo>
                    <a:pt x="0" y="3"/>
                  </a:lnTo>
                  <a:lnTo>
                    <a:pt x="0" y="2"/>
                  </a:lnTo>
                  <a:lnTo>
                    <a:pt x="0" y="1"/>
                  </a:lnTo>
                  <a:lnTo>
                    <a:pt x="0" y="0"/>
                  </a:lnTo>
                  <a:lnTo>
                    <a:pt x="1148" y="0"/>
                  </a:lnTo>
                  <a:lnTo>
                    <a:pt x="1148" y="1"/>
                  </a:lnTo>
                  <a:lnTo>
                    <a:pt x="1148" y="2"/>
                  </a:lnTo>
                  <a:lnTo>
                    <a:pt x="1148"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18" name="Freeform 32"/>
            <p:cNvSpPr>
              <a:spLocks/>
            </p:cNvSpPr>
            <p:nvPr/>
          </p:nvSpPr>
          <p:spPr bwMode="auto">
            <a:xfrm>
              <a:off x="931" y="2625"/>
              <a:ext cx="1149" cy="3"/>
            </a:xfrm>
            <a:custGeom>
              <a:avLst/>
              <a:gdLst>
                <a:gd name="T0" fmla="*/ 1149 w 1149"/>
                <a:gd name="T1" fmla="*/ 3 h 3"/>
                <a:gd name="T2" fmla="*/ 1 w 1149"/>
                <a:gd name="T3" fmla="*/ 3 h 3"/>
                <a:gd name="T4" fmla="*/ 1 w 1149"/>
                <a:gd name="T5" fmla="*/ 3 h 3"/>
                <a:gd name="T6" fmla="*/ 1 w 1149"/>
                <a:gd name="T7" fmla="*/ 3 h 3"/>
                <a:gd name="T8" fmla="*/ 1 w 1149"/>
                <a:gd name="T9" fmla="*/ 2 h 3"/>
                <a:gd name="T10" fmla="*/ 1 w 1149"/>
                <a:gd name="T11" fmla="*/ 2 h 3"/>
                <a:gd name="T12" fmla="*/ 1 w 1149"/>
                <a:gd name="T13" fmla="*/ 2 h 3"/>
                <a:gd name="T14" fmla="*/ 1 w 1149"/>
                <a:gd name="T15" fmla="*/ 1 h 3"/>
                <a:gd name="T16" fmla="*/ 1 w 1149"/>
                <a:gd name="T17" fmla="*/ 1 h 3"/>
                <a:gd name="T18" fmla="*/ 0 w 1149"/>
                <a:gd name="T19" fmla="*/ 0 h 3"/>
                <a:gd name="T20" fmla="*/ 1149 w 1149"/>
                <a:gd name="T21" fmla="*/ 0 h 3"/>
                <a:gd name="T22" fmla="*/ 1149 w 1149"/>
                <a:gd name="T23" fmla="*/ 1 h 3"/>
                <a:gd name="T24" fmla="*/ 1149 w 1149"/>
                <a:gd name="T25" fmla="*/ 1 h 3"/>
                <a:gd name="T26" fmla="*/ 1149 w 1149"/>
                <a:gd name="T27" fmla="*/ 2 h 3"/>
                <a:gd name="T28" fmla="*/ 1149 w 1149"/>
                <a:gd name="T29" fmla="*/ 2 h 3"/>
                <a:gd name="T30" fmla="*/ 1149 w 1149"/>
                <a:gd name="T31" fmla="*/ 2 h 3"/>
                <a:gd name="T32" fmla="*/ 1149 w 1149"/>
                <a:gd name="T33" fmla="*/ 3 h 3"/>
                <a:gd name="T34" fmla="*/ 1149 w 1149"/>
                <a:gd name="T35" fmla="*/ 3 h 3"/>
                <a:gd name="T36" fmla="*/ 1149 w 114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9"/>
                <a:gd name="T58" fmla="*/ 0 h 3"/>
                <a:gd name="T59" fmla="*/ 1149 w 114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9" h="3">
                  <a:moveTo>
                    <a:pt x="1149" y="3"/>
                  </a:moveTo>
                  <a:lnTo>
                    <a:pt x="1" y="3"/>
                  </a:lnTo>
                  <a:lnTo>
                    <a:pt x="1" y="2"/>
                  </a:lnTo>
                  <a:lnTo>
                    <a:pt x="1" y="1"/>
                  </a:lnTo>
                  <a:lnTo>
                    <a:pt x="0" y="0"/>
                  </a:lnTo>
                  <a:lnTo>
                    <a:pt x="1149" y="0"/>
                  </a:lnTo>
                  <a:lnTo>
                    <a:pt x="1149" y="1"/>
                  </a:lnTo>
                  <a:lnTo>
                    <a:pt x="1149" y="2"/>
                  </a:lnTo>
                  <a:lnTo>
                    <a:pt x="114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19" name="Freeform 33"/>
            <p:cNvSpPr>
              <a:spLocks/>
            </p:cNvSpPr>
            <p:nvPr/>
          </p:nvSpPr>
          <p:spPr bwMode="auto">
            <a:xfrm>
              <a:off x="931" y="2622"/>
              <a:ext cx="1149" cy="3"/>
            </a:xfrm>
            <a:custGeom>
              <a:avLst/>
              <a:gdLst>
                <a:gd name="T0" fmla="*/ 1149 w 1149"/>
                <a:gd name="T1" fmla="*/ 3 h 3"/>
                <a:gd name="T2" fmla="*/ 0 w 1149"/>
                <a:gd name="T3" fmla="*/ 3 h 3"/>
                <a:gd name="T4" fmla="*/ 0 w 1149"/>
                <a:gd name="T5" fmla="*/ 3 h 3"/>
                <a:gd name="T6" fmla="*/ 0 w 1149"/>
                <a:gd name="T7" fmla="*/ 3 h 3"/>
                <a:gd name="T8" fmla="*/ 0 w 1149"/>
                <a:gd name="T9" fmla="*/ 2 h 3"/>
                <a:gd name="T10" fmla="*/ 0 w 1149"/>
                <a:gd name="T11" fmla="*/ 2 h 3"/>
                <a:gd name="T12" fmla="*/ 0 w 1149"/>
                <a:gd name="T13" fmla="*/ 1 h 3"/>
                <a:gd name="T14" fmla="*/ 0 w 1149"/>
                <a:gd name="T15" fmla="*/ 1 h 3"/>
                <a:gd name="T16" fmla="*/ 0 w 1149"/>
                <a:gd name="T17" fmla="*/ 1 h 3"/>
                <a:gd name="T18" fmla="*/ 0 w 1149"/>
                <a:gd name="T19" fmla="*/ 0 h 3"/>
                <a:gd name="T20" fmla="*/ 1149 w 1149"/>
                <a:gd name="T21" fmla="*/ 0 h 3"/>
                <a:gd name="T22" fmla="*/ 1149 w 1149"/>
                <a:gd name="T23" fmla="*/ 1 h 3"/>
                <a:gd name="T24" fmla="*/ 1149 w 1149"/>
                <a:gd name="T25" fmla="*/ 1 h 3"/>
                <a:gd name="T26" fmla="*/ 1149 w 1149"/>
                <a:gd name="T27" fmla="*/ 1 h 3"/>
                <a:gd name="T28" fmla="*/ 1149 w 1149"/>
                <a:gd name="T29" fmla="*/ 2 h 3"/>
                <a:gd name="T30" fmla="*/ 1149 w 1149"/>
                <a:gd name="T31" fmla="*/ 2 h 3"/>
                <a:gd name="T32" fmla="*/ 1149 w 1149"/>
                <a:gd name="T33" fmla="*/ 3 h 3"/>
                <a:gd name="T34" fmla="*/ 1149 w 1149"/>
                <a:gd name="T35" fmla="*/ 3 h 3"/>
                <a:gd name="T36" fmla="*/ 1149 w 114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9"/>
                <a:gd name="T58" fmla="*/ 0 h 3"/>
                <a:gd name="T59" fmla="*/ 1149 w 114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9" h="3">
                  <a:moveTo>
                    <a:pt x="1149" y="3"/>
                  </a:moveTo>
                  <a:lnTo>
                    <a:pt x="0" y="3"/>
                  </a:lnTo>
                  <a:lnTo>
                    <a:pt x="0" y="2"/>
                  </a:lnTo>
                  <a:lnTo>
                    <a:pt x="0" y="1"/>
                  </a:lnTo>
                  <a:lnTo>
                    <a:pt x="0" y="0"/>
                  </a:lnTo>
                  <a:lnTo>
                    <a:pt x="1149" y="0"/>
                  </a:lnTo>
                  <a:lnTo>
                    <a:pt x="1149" y="1"/>
                  </a:lnTo>
                  <a:lnTo>
                    <a:pt x="1149" y="2"/>
                  </a:lnTo>
                  <a:lnTo>
                    <a:pt x="114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20" name="Freeform 34"/>
            <p:cNvSpPr>
              <a:spLocks/>
            </p:cNvSpPr>
            <p:nvPr/>
          </p:nvSpPr>
          <p:spPr bwMode="auto">
            <a:xfrm>
              <a:off x="931" y="2619"/>
              <a:ext cx="1150" cy="3"/>
            </a:xfrm>
            <a:custGeom>
              <a:avLst/>
              <a:gdLst>
                <a:gd name="T0" fmla="*/ 1149 w 1150"/>
                <a:gd name="T1" fmla="*/ 3 h 3"/>
                <a:gd name="T2" fmla="*/ 0 w 1150"/>
                <a:gd name="T3" fmla="*/ 3 h 3"/>
                <a:gd name="T4" fmla="*/ 0 w 1150"/>
                <a:gd name="T5" fmla="*/ 3 h 3"/>
                <a:gd name="T6" fmla="*/ 0 w 1150"/>
                <a:gd name="T7" fmla="*/ 3 h 3"/>
                <a:gd name="T8" fmla="*/ 0 w 1150"/>
                <a:gd name="T9" fmla="*/ 2 h 3"/>
                <a:gd name="T10" fmla="*/ 0 w 1150"/>
                <a:gd name="T11" fmla="*/ 2 h 3"/>
                <a:gd name="T12" fmla="*/ 0 w 1150"/>
                <a:gd name="T13" fmla="*/ 1 h 3"/>
                <a:gd name="T14" fmla="*/ 0 w 1150"/>
                <a:gd name="T15" fmla="*/ 1 h 3"/>
                <a:gd name="T16" fmla="*/ 0 w 1150"/>
                <a:gd name="T17" fmla="*/ 1 h 3"/>
                <a:gd name="T18" fmla="*/ 0 w 1150"/>
                <a:gd name="T19" fmla="*/ 0 h 3"/>
                <a:gd name="T20" fmla="*/ 1150 w 1150"/>
                <a:gd name="T21" fmla="*/ 0 h 3"/>
                <a:gd name="T22" fmla="*/ 1150 w 1150"/>
                <a:gd name="T23" fmla="*/ 1 h 3"/>
                <a:gd name="T24" fmla="*/ 1150 w 1150"/>
                <a:gd name="T25" fmla="*/ 1 h 3"/>
                <a:gd name="T26" fmla="*/ 1150 w 1150"/>
                <a:gd name="T27" fmla="*/ 1 h 3"/>
                <a:gd name="T28" fmla="*/ 1150 w 1150"/>
                <a:gd name="T29" fmla="*/ 2 h 3"/>
                <a:gd name="T30" fmla="*/ 1150 w 1150"/>
                <a:gd name="T31" fmla="*/ 2 h 3"/>
                <a:gd name="T32" fmla="*/ 1150 w 1150"/>
                <a:gd name="T33" fmla="*/ 3 h 3"/>
                <a:gd name="T34" fmla="*/ 1150 w 1150"/>
                <a:gd name="T35" fmla="*/ 3 h 3"/>
                <a:gd name="T36" fmla="*/ 1149 w 115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0"/>
                <a:gd name="T58" fmla="*/ 0 h 3"/>
                <a:gd name="T59" fmla="*/ 1150 w 115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0" h="3">
                  <a:moveTo>
                    <a:pt x="1149" y="3"/>
                  </a:moveTo>
                  <a:lnTo>
                    <a:pt x="0" y="3"/>
                  </a:lnTo>
                  <a:lnTo>
                    <a:pt x="0" y="2"/>
                  </a:lnTo>
                  <a:lnTo>
                    <a:pt x="0" y="1"/>
                  </a:lnTo>
                  <a:lnTo>
                    <a:pt x="0" y="0"/>
                  </a:lnTo>
                  <a:lnTo>
                    <a:pt x="1150" y="0"/>
                  </a:lnTo>
                  <a:lnTo>
                    <a:pt x="1150" y="1"/>
                  </a:lnTo>
                  <a:lnTo>
                    <a:pt x="1150" y="2"/>
                  </a:lnTo>
                  <a:lnTo>
                    <a:pt x="1150" y="3"/>
                  </a:lnTo>
                  <a:lnTo>
                    <a:pt x="114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21" name="Freeform 35"/>
            <p:cNvSpPr>
              <a:spLocks/>
            </p:cNvSpPr>
            <p:nvPr/>
          </p:nvSpPr>
          <p:spPr bwMode="auto">
            <a:xfrm>
              <a:off x="930" y="2615"/>
              <a:ext cx="1151" cy="4"/>
            </a:xfrm>
            <a:custGeom>
              <a:avLst/>
              <a:gdLst>
                <a:gd name="T0" fmla="*/ 1151 w 1151"/>
                <a:gd name="T1" fmla="*/ 4 h 4"/>
                <a:gd name="T2" fmla="*/ 1 w 1151"/>
                <a:gd name="T3" fmla="*/ 4 h 4"/>
                <a:gd name="T4" fmla="*/ 1 w 1151"/>
                <a:gd name="T5" fmla="*/ 4 h 4"/>
                <a:gd name="T6" fmla="*/ 1 w 1151"/>
                <a:gd name="T7" fmla="*/ 4 h 4"/>
                <a:gd name="T8" fmla="*/ 1 w 1151"/>
                <a:gd name="T9" fmla="*/ 3 h 4"/>
                <a:gd name="T10" fmla="*/ 1 w 1151"/>
                <a:gd name="T11" fmla="*/ 3 h 4"/>
                <a:gd name="T12" fmla="*/ 1 w 1151"/>
                <a:gd name="T13" fmla="*/ 1 h 4"/>
                <a:gd name="T14" fmla="*/ 1 w 1151"/>
                <a:gd name="T15" fmla="*/ 1 h 4"/>
                <a:gd name="T16" fmla="*/ 0 w 1151"/>
                <a:gd name="T17" fmla="*/ 1 h 4"/>
                <a:gd name="T18" fmla="*/ 0 w 1151"/>
                <a:gd name="T19" fmla="*/ 0 h 4"/>
                <a:gd name="T20" fmla="*/ 1151 w 1151"/>
                <a:gd name="T21" fmla="*/ 0 h 4"/>
                <a:gd name="T22" fmla="*/ 1151 w 1151"/>
                <a:gd name="T23" fmla="*/ 1 h 4"/>
                <a:gd name="T24" fmla="*/ 1151 w 1151"/>
                <a:gd name="T25" fmla="*/ 1 h 4"/>
                <a:gd name="T26" fmla="*/ 1151 w 1151"/>
                <a:gd name="T27" fmla="*/ 1 h 4"/>
                <a:gd name="T28" fmla="*/ 1151 w 1151"/>
                <a:gd name="T29" fmla="*/ 3 h 4"/>
                <a:gd name="T30" fmla="*/ 1151 w 1151"/>
                <a:gd name="T31" fmla="*/ 3 h 4"/>
                <a:gd name="T32" fmla="*/ 1151 w 1151"/>
                <a:gd name="T33" fmla="*/ 4 h 4"/>
                <a:gd name="T34" fmla="*/ 1151 w 1151"/>
                <a:gd name="T35" fmla="*/ 4 h 4"/>
                <a:gd name="T36" fmla="*/ 1151 w 1151"/>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1"/>
                <a:gd name="T58" fmla="*/ 0 h 4"/>
                <a:gd name="T59" fmla="*/ 1151 w 1151"/>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1" h="4">
                  <a:moveTo>
                    <a:pt x="1151" y="4"/>
                  </a:moveTo>
                  <a:lnTo>
                    <a:pt x="1" y="4"/>
                  </a:lnTo>
                  <a:lnTo>
                    <a:pt x="1" y="3"/>
                  </a:lnTo>
                  <a:lnTo>
                    <a:pt x="1" y="1"/>
                  </a:lnTo>
                  <a:lnTo>
                    <a:pt x="0" y="1"/>
                  </a:lnTo>
                  <a:lnTo>
                    <a:pt x="0" y="0"/>
                  </a:lnTo>
                  <a:lnTo>
                    <a:pt x="1151" y="0"/>
                  </a:lnTo>
                  <a:lnTo>
                    <a:pt x="1151" y="1"/>
                  </a:lnTo>
                  <a:lnTo>
                    <a:pt x="1151" y="3"/>
                  </a:lnTo>
                  <a:lnTo>
                    <a:pt x="1151"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22" name="Freeform 36"/>
            <p:cNvSpPr>
              <a:spLocks/>
            </p:cNvSpPr>
            <p:nvPr/>
          </p:nvSpPr>
          <p:spPr bwMode="auto">
            <a:xfrm>
              <a:off x="930" y="2612"/>
              <a:ext cx="1152" cy="3"/>
            </a:xfrm>
            <a:custGeom>
              <a:avLst/>
              <a:gdLst>
                <a:gd name="T0" fmla="*/ 1151 w 1152"/>
                <a:gd name="T1" fmla="*/ 3 h 3"/>
                <a:gd name="T2" fmla="*/ 0 w 1152"/>
                <a:gd name="T3" fmla="*/ 3 h 3"/>
                <a:gd name="T4" fmla="*/ 0 w 1152"/>
                <a:gd name="T5" fmla="*/ 3 h 3"/>
                <a:gd name="T6" fmla="*/ 0 w 1152"/>
                <a:gd name="T7" fmla="*/ 3 h 3"/>
                <a:gd name="T8" fmla="*/ 0 w 1152"/>
                <a:gd name="T9" fmla="*/ 2 h 3"/>
                <a:gd name="T10" fmla="*/ 0 w 1152"/>
                <a:gd name="T11" fmla="*/ 2 h 3"/>
                <a:gd name="T12" fmla="*/ 0 w 1152"/>
                <a:gd name="T13" fmla="*/ 1 h 3"/>
                <a:gd name="T14" fmla="*/ 0 w 1152"/>
                <a:gd name="T15" fmla="*/ 1 h 3"/>
                <a:gd name="T16" fmla="*/ 0 w 1152"/>
                <a:gd name="T17" fmla="*/ 1 h 3"/>
                <a:gd name="T18" fmla="*/ 0 w 1152"/>
                <a:gd name="T19" fmla="*/ 0 h 3"/>
                <a:gd name="T20" fmla="*/ 1152 w 1152"/>
                <a:gd name="T21" fmla="*/ 0 h 3"/>
                <a:gd name="T22" fmla="*/ 1152 w 1152"/>
                <a:gd name="T23" fmla="*/ 1 h 3"/>
                <a:gd name="T24" fmla="*/ 1152 w 1152"/>
                <a:gd name="T25" fmla="*/ 1 h 3"/>
                <a:gd name="T26" fmla="*/ 1151 w 1152"/>
                <a:gd name="T27" fmla="*/ 1 h 3"/>
                <a:gd name="T28" fmla="*/ 1151 w 1152"/>
                <a:gd name="T29" fmla="*/ 2 h 3"/>
                <a:gd name="T30" fmla="*/ 1151 w 1152"/>
                <a:gd name="T31" fmla="*/ 2 h 3"/>
                <a:gd name="T32" fmla="*/ 1151 w 1152"/>
                <a:gd name="T33" fmla="*/ 3 h 3"/>
                <a:gd name="T34" fmla="*/ 1151 w 1152"/>
                <a:gd name="T35" fmla="*/ 3 h 3"/>
                <a:gd name="T36" fmla="*/ 1151 w 115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2"/>
                <a:gd name="T58" fmla="*/ 0 h 3"/>
                <a:gd name="T59" fmla="*/ 1152 w 115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2" h="3">
                  <a:moveTo>
                    <a:pt x="1151" y="3"/>
                  </a:moveTo>
                  <a:lnTo>
                    <a:pt x="0" y="3"/>
                  </a:lnTo>
                  <a:lnTo>
                    <a:pt x="0" y="2"/>
                  </a:lnTo>
                  <a:lnTo>
                    <a:pt x="0" y="1"/>
                  </a:lnTo>
                  <a:lnTo>
                    <a:pt x="0" y="0"/>
                  </a:lnTo>
                  <a:lnTo>
                    <a:pt x="1152" y="0"/>
                  </a:lnTo>
                  <a:lnTo>
                    <a:pt x="1152" y="1"/>
                  </a:lnTo>
                  <a:lnTo>
                    <a:pt x="1151" y="1"/>
                  </a:lnTo>
                  <a:lnTo>
                    <a:pt x="1151" y="2"/>
                  </a:lnTo>
                  <a:lnTo>
                    <a:pt x="115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23" name="Freeform 37"/>
            <p:cNvSpPr>
              <a:spLocks/>
            </p:cNvSpPr>
            <p:nvPr/>
          </p:nvSpPr>
          <p:spPr bwMode="auto">
            <a:xfrm>
              <a:off x="930" y="2609"/>
              <a:ext cx="1152" cy="3"/>
            </a:xfrm>
            <a:custGeom>
              <a:avLst/>
              <a:gdLst>
                <a:gd name="T0" fmla="*/ 1152 w 1152"/>
                <a:gd name="T1" fmla="*/ 3 h 3"/>
                <a:gd name="T2" fmla="*/ 0 w 1152"/>
                <a:gd name="T3" fmla="*/ 3 h 3"/>
                <a:gd name="T4" fmla="*/ 0 w 1152"/>
                <a:gd name="T5" fmla="*/ 3 h 3"/>
                <a:gd name="T6" fmla="*/ 0 w 1152"/>
                <a:gd name="T7" fmla="*/ 2 h 3"/>
                <a:gd name="T8" fmla="*/ 0 w 1152"/>
                <a:gd name="T9" fmla="*/ 2 h 3"/>
                <a:gd name="T10" fmla="*/ 0 w 1152"/>
                <a:gd name="T11" fmla="*/ 2 h 3"/>
                <a:gd name="T12" fmla="*/ 0 w 1152"/>
                <a:gd name="T13" fmla="*/ 1 h 3"/>
                <a:gd name="T14" fmla="*/ 0 w 1152"/>
                <a:gd name="T15" fmla="*/ 1 h 3"/>
                <a:gd name="T16" fmla="*/ 0 w 1152"/>
                <a:gd name="T17" fmla="*/ 1 h 3"/>
                <a:gd name="T18" fmla="*/ 0 w 1152"/>
                <a:gd name="T19" fmla="*/ 0 h 3"/>
                <a:gd name="T20" fmla="*/ 1152 w 1152"/>
                <a:gd name="T21" fmla="*/ 0 h 3"/>
                <a:gd name="T22" fmla="*/ 1152 w 1152"/>
                <a:gd name="T23" fmla="*/ 1 h 3"/>
                <a:gd name="T24" fmla="*/ 1152 w 1152"/>
                <a:gd name="T25" fmla="*/ 1 h 3"/>
                <a:gd name="T26" fmla="*/ 1152 w 1152"/>
                <a:gd name="T27" fmla="*/ 1 h 3"/>
                <a:gd name="T28" fmla="*/ 1152 w 1152"/>
                <a:gd name="T29" fmla="*/ 2 h 3"/>
                <a:gd name="T30" fmla="*/ 1152 w 1152"/>
                <a:gd name="T31" fmla="*/ 2 h 3"/>
                <a:gd name="T32" fmla="*/ 1152 w 1152"/>
                <a:gd name="T33" fmla="*/ 2 h 3"/>
                <a:gd name="T34" fmla="*/ 1152 w 1152"/>
                <a:gd name="T35" fmla="*/ 3 h 3"/>
                <a:gd name="T36" fmla="*/ 1152 w 115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2"/>
                <a:gd name="T58" fmla="*/ 0 h 3"/>
                <a:gd name="T59" fmla="*/ 1152 w 115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2" h="3">
                  <a:moveTo>
                    <a:pt x="1152" y="3"/>
                  </a:moveTo>
                  <a:lnTo>
                    <a:pt x="0" y="3"/>
                  </a:lnTo>
                  <a:lnTo>
                    <a:pt x="0" y="2"/>
                  </a:lnTo>
                  <a:lnTo>
                    <a:pt x="0" y="1"/>
                  </a:lnTo>
                  <a:lnTo>
                    <a:pt x="0" y="0"/>
                  </a:lnTo>
                  <a:lnTo>
                    <a:pt x="1152" y="0"/>
                  </a:lnTo>
                  <a:lnTo>
                    <a:pt x="1152" y="1"/>
                  </a:lnTo>
                  <a:lnTo>
                    <a:pt x="1152" y="2"/>
                  </a:lnTo>
                  <a:lnTo>
                    <a:pt x="115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24" name="Freeform 38"/>
            <p:cNvSpPr>
              <a:spLocks/>
            </p:cNvSpPr>
            <p:nvPr/>
          </p:nvSpPr>
          <p:spPr bwMode="auto">
            <a:xfrm>
              <a:off x="929" y="2606"/>
              <a:ext cx="1154" cy="3"/>
            </a:xfrm>
            <a:custGeom>
              <a:avLst/>
              <a:gdLst>
                <a:gd name="T0" fmla="*/ 1153 w 1154"/>
                <a:gd name="T1" fmla="*/ 3 h 3"/>
                <a:gd name="T2" fmla="*/ 1 w 1154"/>
                <a:gd name="T3" fmla="*/ 3 h 3"/>
                <a:gd name="T4" fmla="*/ 0 w 1154"/>
                <a:gd name="T5" fmla="*/ 3 h 3"/>
                <a:gd name="T6" fmla="*/ 0 w 1154"/>
                <a:gd name="T7" fmla="*/ 2 h 3"/>
                <a:gd name="T8" fmla="*/ 0 w 1154"/>
                <a:gd name="T9" fmla="*/ 2 h 3"/>
                <a:gd name="T10" fmla="*/ 0 w 1154"/>
                <a:gd name="T11" fmla="*/ 2 h 3"/>
                <a:gd name="T12" fmla="*/ 0 w 1154"/>
                <a:gd name="T13" fmla="*/ 1 h 3"/>
                <a:gd name="T14" fmla="*/ 0 w 1154"/>
                <a:gd name="T15" fmla="*/ 1 h 3"/>
                <a:gd name="T16" fmla="*/ 0 w 1154"/>
                <a:gd name="T17" fmla="*/ 1 h 3"/>
                <a:gd name="T18" fmla="*/ 0 w 1154"/>
                <a:gd name="T19" fmla="*/ 0 h 3"/>
                <a:gd name="T20" fmla="*/ 1154 w 1154"/>
                <a:gd name="T21" fmla="*/ 0 h 3"/>
                <a:gd name="T22" fmla="*/ 1153 w 1154"/>
                <a:gd name="T23" fmla="*/ 1 h 3"/>
                <a:gd name="T24" fmla="*/ 1153 w 1154"/>
                <a:gd name="T25" fmla="*/ 1 h 3"/>
                <a:gd name="T26" fmla="*/ 1153 w 1154"/>
                <a:gd name="T27" fmla="*/ 1 h 3"/>
                <a:gd name="T28" fmla="*/ 1153 w 1154"/>
                <a:gd name="T29" fmla="*/ 2 h 3"/>
                <a:gd name="T30" fmla="*/ 1153 w 1154"/>
                <a:gd name="T31" fmla="*/ 2 h 3"/>
                <a:gd name="T32" fmla="*/ 1153 w 1154"/>
                <a:gd name="T33" fmla="*/ 2 h 3"/>
                <a:gd name="T34" fmla="*/ 1153 w 1154"/>
                <a:gd name="T35" fmla="*/ 3 h 3"/>
                <a:gd name="T36" fmla="*/ 1153 w 115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4"/>
                <a:gd name="T58" fmla="*/ 0 h 3"/>
                <a:gd name="T59" fmla="*/ 1154 w 115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4" h="3">
                  <a:moveTo>
                    <a:pt x="1153" y="3"/>
                  </a:moveTo>
                  <a:lnTo>
                    <a:pt x="1" y="3"/>
                  </a:lnTo>
                  <a:lnTo>
                    <a:pt x="0" y="3"/>
                  </a:lnTo>
                  <a:lnTo>
                    <a:pt x="0" y="2"/>
                  </a:lnTo>
                  <a:lnTo>
                    <a:pt x="0" y="1"/>
                  </a:lnTo>
                  <a:lnTo>
                    <a:pt x="0" y="0"/>
                  </a:lnTo>
                  <a:lnTo>
                    <a:pt x="1154" y="0"/>
                  </a:lnTo>
                  <a:lnTo>
                    <a:pt x="1153" y="1"/>
                  </a:lnTo>
                  <a:lnTo>
                    <a:pt x="1153" y="2"/>
                  </a:lnTo>
                  <a:lnTo>
                    <a:pt x="115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25" name="Freeform 39"/>
            <p:cNvSpPr>
              <a:spLocks/>
            </p:cNvSpPr>
            <p:nvPr/>
          </p:nvSpPr>
          <p:spPr bwMode="auto">
            <a:xfrm>
              <a:off x="929" y="2603"/>
              <a:ext cx="1154" cy="3"/>
            </a:xfrm>
            <a:custGeom>
              <a:avLst/>
              <a:gdLst>
                <a:gd name="T0" fmla="*/ 1154 w 1154"/>
                <a:gd name="T1" fmla="*/ 3 h 3"/>
                <a:gd name="T2" fmla="*/ 0 w 1154"/>
                <a:gd name="T3" fmla="*/ 3 h 3"/>
                <a:gd name="T4" fmla="*/ 0 w 1154"/>
                <a:gd name="T5" fmla="*/ 3 h 3"/>
                <a:gd name="T6" fmla="*/ 0 w 1154"/>
                <a:gd name="T7" fmla="*/ 2 h 3"/>
                <a:gd name="T8" fmla="*/ 0 w 1154"/>
                <a:gd name="T9" fmla="*/ 2 h 3"/>
                <a:gd name="T10" fmla="*/ 0 w 1154"/>
                <a:gd name="T11" fmla="*/ 2 h 3"/>
                <a:gd name="T12" fmla="*/ 0 w 1154"/>
                <a:gd name="T13" fmla="*/ 1 h 3"/>
                <a:gd name="T14" fmla="*/ 0 w 1154"/>
                <a:gd name="T15" fmla="*/ 1 h 3"/>
                <a:gd name="T16" fmla="*/ 0 w 1154"/>
                <a:gd name="T17" fmla="*/ 0 h 3"/>
                <a:gd name="T18" fmla="*/ 0 w 1154"/>
                <a:gd name="T19" fmla="*/ 0 h 3"/>
                <a:gd name="T20" fmla="*/ 1154 w 1154"/>
                <a:gd name="T21" fmla="*/ 0 h 3"/>
                <a:gd name="T22" fmla="*/ 1154 w 1154"/>
                <a:gd name="T23" fmla="*/ 0 h 3"/>
                <a:gd name="T24" fmla="*/ 1154 w 1154"/>
                <a:gd name="T25" fmla="*/ 1 h 3"/>
                <a:gd name="T26" fmla="*/ 1154 w 1154"/>
                <a:gd name="T27" fmla="*/ 1 h 3"/>
                <a:gd name="T28" fmla="*/ 1154 w 1154"/>
                <a:gd name="T29" fmla="*/ 2 h 3"/>
                <a:gd name="T30" fmla="*/ 1154 w 1154"/>
                <a:gd name="T31" fmla="*/ 2 h 3"/>
                <a:gd name="T32" fmla="*/ 1154 w 1154"/>
                <a:gd name="T33" fmla="*/ 2 h 3"/>
                <a:gd name="T34" fmla="*/ 1154 w 1154"/>
                <a:gd name="T35" fmla="*/ 3 h 3"/>
                <a:gd name="T36" fmla="*/ 1154 w 115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4"/>
                <a:gd name="T58" fmla="*/ 0 h 3"/>
                <a:gd name="T59" fmla="*/ 1154 w 115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4" h="3">
                  <a:moveTo>
                    <a:pt x="1154" y="3"/>
                  </a:moveTo>
                  <a:lnTo>
                    <a:pt x="0" y="3"/>
                  </a:lnTo>
                  <a:lnTo>
                    <a:pt x="0" y="2"/>
                  </a:lnTo>
                  <a:lnTo>
                    <a:pt x="0" y="1"/>
                  </a:lnTo>
                  <a:lnTo>
                    <a:pt x="0" y="0"/>
                  </a:lnTo>
                  <a:lnTo>
                    <a:pt x="1154" y="0"/>
                  </a:lnTo>
                  <a:lnTo>
                    <a:pt x="1154" y="1"/>
                  </a:lnTo>
                  <a:lnTo>
                    <a:pt x="1154" y="2"/>
                  </a:lnTo>
                  <a:lnTo>
                    <a:pt x="115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26" name="Freeform 40"/>
            <p:cNvSpPr>
              <a:spLocks/>
            </p:cNvSpPr>
            <p:nvPr/>
          </p:nvSpPr>
          <p:spPr bwMode="auto">
            <a:xfrm>
              <a:off x="928" y="2600"/>
              <a:ext cx="1156" cy="3"/>
            </a:xfrm>
            <a:custGeom>
              <a:avLst/>
              <a:gdLst>
                <a:gd name="T0" fmla="*/ 1155 w 1156"/>
                <a:gd name="T1" fmla="*/ 3 h 3"/>
                <a:gd name="T2" fmla="*/ 1 w 1156"/>
                <a:gd name="T3" fmla="*/ 3 h 3"/>
                <a:gd name="T4" fmla="*/ 1 w 1156"/>
                <a:gd name="T5" fmla="*/ 3 h 3"/>
                <a:gd name="T6" fmla="*/ 0 w 1156"/>
                <a:gd name="T7" fmla="*/ 2 h 3"/>
                <a:gd name="T8" fmla="*/ 0 w 1156"/>
                <a:gd name="T9" fmla="*/ 2 h 3"/>
                <a:gd name="T10" fmla="*/ 0 w 1156"/>
                <a:gd name="T11" fmla="*/ 2 h 3"/>
                <a:gd name="T12" fmla="*/ 0 w 1156"/>
                <a:gd name="T13" fmla="*/ 1 h 3"/>
                <a:gd name="T14" fmla="*/ 0 w 1156"/>
                <a:gd name="T15" fmla="*/ 1 h 3"/>
                <a:gd name="T16" fmla="*/ 0 w 1156"/>
                <a:gd name="T17" fmla="*/ 0 h 3"/>
                <a:gd name="T18" fmla="*/ 0 w 1156"/>
                <a:gd name="T19" fmla="*/ 0 h 3"/>
                <a:gd name="T20" fmla="*/ 1156 w 1156"/>
                <a:gd name="T21" fmla="*/ 0 h 3"/>
                <a:gd name="T22" fmla="*/ 1155 w 1156"/>
                <a:gd name="T23" fmla="*/ 0 h 3"/>
                <a:gd name="T24" fmla="*/ 1155 w 1156"/>
                <a:gd name="T25" fmla="*/ 1 h 3"/>
                <a:gd name="T26" fmla="*/ 1155 w 1156"/>
                <a:gd name="T27" fmla="*/ 1 h 3"/>
                <a:gd name="T28" fmla="*/ 1155 w 1156"/>
                <a:gd name="T29" fmla="*/ 2 h 3"/>
                <a:gd name="T30" fmla="*/ 1155 w 1156"/>
                <a:gd name="T31" fmla="*/ 2 h 3"/>
                <a:gd name="T32" fmla="*/ 1155 w 1156"/>
                <a:gd name="T33" fmla="*/ 2 h 3"/>
                <a:gd name="T34" fmla="*/ 1155 w 1156"/>
                <a:gd name="T35" fmla="*/ 3 h 3"/>
                <a:gd name="T36" fmla="*/ 1155 w 115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6"/>
                <a:gd name="T58" fmla="*/ 0 h 3"/>
                <a:gd name="T59" fmla="*/ 1156 w 115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6" h="3">
                  <a:moveTo>
                    <a:pt x="1155" y="3"/>
                  </a:moveTo>
                  <a:lnTo>
                    <a:pt x="1" y="3"/>
                  </a:lnTo>
                  <a:lnTo>
                    <a:pt x="0" y="2"/>
                  </a:lnTo>
                  <a:lnTo>
                    <a:pt x="0" y="1"/>
                  </a:lnTo>
                  <a:lnTo>
                    <a:pt x="0" y="0"/>
                  </a:lnTo>
                  <a:lnTo>
                    <a:pt x="1156" y="0"/>
                  </a:lnTo>
                  <a:lnTo>
                    <a:pt x="1155" y="0"/>
                  </a:lnTo>
                  <a:lnTo>
                    <a:pt x="1155" y="1"/>
                  </a:lnTo>
                  <a:lnTo>
                    <a:pt x="1155" y="2"/>
                  </a:lnTo>
                  <a:lnTo>
                    <a:pt x="115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27" name="Freeform 41"/>
            <p:cNvSpPr>
              <a:spLocks/>
            </p:cNvSpPr>
            <p:nvPr/>
          </p:nvSpPr>
          <p:spPr bwMode="auto">
            <a:xfrm>
              <a:off x="927" y="2596"/>
              <a:ext cx="1157" cy="4"/>
            </a:xfrm>
            <a:custGeom>
              <a:avLst/>
              <a:gdLst>
                <a:gd name="T0" fmla="*/ 1157 w 1157"/>
                <a:gd name="T1" fmla="*/ 4 h 4"/>
                <a:gd name="T2" fmla="*/ 1 w 1157"/>
                <a:gd name="T3" fmla="*/ 4 h 4"/>
                <a:gd name="T4" fmla="*/ 1 w 1157"/>
                <a:gd name="T5" fmla="*/ 4 h 4"/>
                <a:gd name="T6" fmla="*/ 1 w 1157"/>
                <a:gd name="T7" fmla="*/ 3 h 4"/>
                <a:gd name="T8" fmla="*/ 1 w 1157"/>
                <a:gd name="T9" fmla="*/ 3 h 4"/>
                <a:gd name="T10" fmla="*/ 1 w 1157"/>
                <a:gd name="T11" fmla="*/ 3 h 4"/>
                <a:gd name="T12" fmla="*/ 1 w 1157"/>
                <a:gd name="T13" fmla="*/ 1 h 4"/>
                <a:gd name="T14" fmla="*/ 1 w 1157"/>
                <a:gd name="T15" fmla="*/ 1 h 4"/>
                <a:gd name="T16" fmla="*/ 1 w 1157"/>
                <a:gd name="T17" fmla="*/ 0 h 4"/>
                <a:gd name="T18" fmla="*/ 0 w 1157"/>
                <a:gd name="T19" fmla="*/ 0 h 4"/>
                <a:gd name="T20" fmla="*/ 1157 w 1157"/>
                <a:gd name="T21" fmla="*/ 0 h 4"/>
                <a:gd name="T22" fmla="*/ 1157 w 1157"/>
                <a:gd name="T23" fmla="*/ 0 h 4"/>
                <a:gd name="T24" fmla="*/ 1157 w 1157"/>
                <a:gd name="T25" fmla="*/ 1 h 4"/>
                <a:gd name="T26" fmla="*/ 1157 w 1157"/>
                <a:gd name="T27" fmla="*/ 1 h 4"/>
                <a:gd name="T28" fmla="*/ 1157 w 1157"/>
                <a:gd name="T29" fmla="*/ 3 h 4"/>
                <a:gd name="T30" fmla="*/ 1157 w 1157"/>
                <a:gd name="T31" fmla="*/ 3 h 4"/>
                <a:gd name="T32" fmla="*/ 1157 w 1157"/>
                <a:gd name="T33" fmla="*/ 3 h 4"/>
                <a:gd name="T34" fmla="*/ 1157 w 1157"/>
                <a:gd name="T35" fmla="*/ 4 h 4"/>
                <a:gd name="T36" fmla="*/ 1157 w 1157"/>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7"/>
                <a:gd name="T58" fmla="*/ 0 h 4"/>
                <a:gd name="T59" fmla="*/ 1157 w 1157"/>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7" h="4">
                  <a:moveTo>
                    <a:pt x="1157" y="4"/>
                  </a:moveTo>
                  <a:lnTo>
                    <a:pt x="1" y="4"/>
                  </a:lnTo>
                  <a:lnTo>
                    <a:pt x="1" y="3"/>
                  </a:lnTo>
                  <a:lnTo>
                    <a:pt x="1" y="1"/>
                  </a:lnTo>
                  <a:lnTo>
                    <a:pt x="1" y="0"/>
                  </a:lnTo>
                  <a:lnTo>
                    <a:pt x="0" y="0"/>
                  </a:lnTo>
                  <a:lnTo>
                    <a:pt x="1157" y="0"/>
                  </a:lnTo>
                  <a:lnTo>
                    <a:pt x="1157" y="1"/>
                  </a:lnTo>
                  <a:lnTo>
                    <a:pt x="1157" y="3"/>
                  </a:lnTo>
                  <a:lnTo>
                    <a:pt x="1157"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28" name="Freeform 42"/>
            <p:cNvSpPr>
              <a:spLocks/>
            </p:cNvSpPr>
            <p:nvPr/>
          </p:nvSpPr>
          <p:spPr bwMode="auto">
            <a:xfrm>
              <a:off x="927" y="2593"/>
              <a:ext cx="1158" cy="3"/>
            </a:xfrm>
            <a:custGeom>
              <a:avLst/>
              <a:gdLst>
                <a:gd name="T0" fmla="*/ 1157 w 1158"/>
                <a:gd name="T1" fmla="*/ 3 h 3"/>
                <a:gd name="T2" fmla="*/ 0 w 1158"/>
                <a:gd name="T3" fmla="*/ 3 h 3"/>
                <a:gd name="T4" fmla="*/ 0 w 1158"/>
                <a:gd name="T5" fmla="*/ 3 h 3"/>
                <a:gd name="T6" fmla="*/ 0 w 1158"/>
                <a:gd name="T7" fmla="*/ 2 h 3"/>
                <a:gd name="T8" fmla="*/ 0 w 1158"/>
                <a:gd name="T9" fmla="*/ 2 h 3"/>
                <a:gd name="T10" fmla="*/ 0 w 1158"/>
                <a:gd name="T11" fmla="*/ 1 h 3"/>
                <a:gd name="T12" fmla="*/ 0 w 1158"/>
                <a:gd name="T13" fmla="*/ 1 h 3"/>
                <a:gd name="T14" fmla="*/ 0 w 1158"/>
                <a:gd name="T15" fmla="*/ 1 h 3"/>
                <a:gd name="T16" fmla="*/ 0 w 1158"/>
                <a:gd name="T17" fmla="*/ 0 h 3"/>
                <a:gd name="T18" fmla="*/ 0 w 1158"/>
                <a:gd name="T19" fmla="*/ 0 h 3"/>
                <a:gd name="T20" fmla="*/ 1158 w 1158"/>
                <a:gd name="T21" fmla="*/ 0 h 3"/>
                <a:gd name="T22" fmla="*/ 1158 w 1158"/>
                <a:gd name="T23" fmla="*/ 0 h 3"/>
                <a:gd name="T24" fmla="*/ 1158 w 1158"/>
                <a:gd name="T25" fmla="*/ 1 h 3"/>
                <a:gd name="T26" fmla="*/ 1157 w 1158"/>
                <a:gd name="T27" fmla="*/ 1 h 3"/>
                <a:gd name="T28" fmla="*/ 1157 w 1158"/>
                <a:gd name="T29" fmla="*/ 1 h 3"/>
                <a:gd name="T30" fmla="*/ 1157 w 1158"/>
                <a:gd name="T31" fmla="*/ 2 h 3"/>
                <a:gd name="T32" fmla="*/ 1157 w 1158"/>
                <a:gd name="T33" fmla="*/ 2 h 3"/>
                <a:gd name="T34" fmla="*/ 1157 w 1158"/>
                <a:gd name="T35" fmla="*/ 3 h 3"/>
                <a:gd name="T36" fmla="*/ 1157 w 115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8"/>
                <a:gd name="T58" fmla="*/ 0 h 3"/>
                <a:gd name="T59" fmla="*/ 1158 w 115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8" h="3">
                  <a:moveTo>
                    <a:pt x="1157" y="3"/>
                  </a:moveTo>
                  <a:lnTo>
                    <a:pt x="0" y="3"/>
                  </a:lnTo>
                  <a:lnTo>
                    <a:pt x="0" y="2"/>
                  </a:lnTo>
                  <a:lnTo>
                    <a:pt x="0" y="1"/>
                  </a:lnTo>
                  <a:lnTo>
                    <a:pt x="0" y="0"/>
                  </a:lnTo>
                  <a:lnTo>
                    <a:pt x="1158" y="0"/>
                  </a:lnTo>
                  <a:lnTo>
                    <a:pt x="1158" y="1"/>
                  </a:lnTo>
                  <a:lnTo>
                    <a:pt x="1157" y="1"/>
                  </a:lnTo>
                  <a:lnTo>
                    <a:pt x="1157" y="2"/>
                  </a:lnTo>
                  <a:lnTo>
                    <a:pt x="115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29" name="Freeform 43"/>
            <p:cNvSpPr>
              <a:spLocks/>
            </p:cNvSpPr>
            <p:nvPr/>
          </p:nvSpPr>
          <p:spPr bwMode="auto">
            <a:xfrm>
              <a:off x="926" y="2590"/>
              <a:ext cx="1159" cy="3"/>
            </a:xfrm>
            <a:custGeom>
              <a:avLst/>
              <a:gdLst>
                <a:gd name="T0" fmla="*/ 1159 w 1159"/>
                <a:gd name="T1" fmla="*/ 3 h 3"/>
                <a:gd name="T2" fmla="*/ 1 w 1159"/>
                <a:gd name="T3" fmla="*/ 3 h 3"/>
                <a:gd name="T4" fmla="*/ 1 w 1159"/>
                <a:gd name="T5" fmla="*/ 3 h 3"/>
                <a:gd name="T6" fmla="*/ 1 w 1159"/>
                <a:gd name="T7" fmla="*/ 2 h 3"/>
                <a:gd name="T8" fmla="*/ 1 w 1159"/>
                <a:gd name="T9" fmla="*/ 2 h 3"/>
                <a:gd name="T10" fmla="*/ 1 w 1159"/>
                <a:gd name="T11" fmla="*/ 1 h 3"/>
                <a:gd name="T12" fmla="*/ 1 w 1159"/>
                <a:gd name="T13" fmla="*/ 1 h 3"/>
                <a:gd name="T14" fmla="*/ 0 w 1159"/>
                <a:gd name="T15" fmla="*/ 1 h 3"/>
                <a:gd name="T16" fmla="*/ 0 w 1159"/>
                <a:gd name="T17" fmla="*/ 0 h 3"/>
                <a:gd name="T18" fmla="*/ 0 w 1159"/>
                <a:gd name="T19" fmla="*/ 0 h 3"/>
                <a:gd name="T20" fmla="*/ 1159 w 1159"/>
                <a:gd name="T21" fmla="*/ 0 h 3"/>
                <a:gd name="T22" fmla="*/ 1159 w 1159"/>
                <a:gd name="T23" fmla="*/ 0 h 3"/>
                <a:gd name="T24" fmla="*/ 1159 w 1159"/>
                <a:gd name="T25" fmla="*/ 1 h 3"/>
                <a:gd name="T26" fmla="*/ 1159 w 1159"/>
                <a:gd name="T27" fmla="*/ 1 h 3"/>
                <a:gd name="T28" fmla="*/ 1159 w 1159"/>
                <a:gd name="T29" fmla="*/ 1 h 3"/>
                <a:gd name="T30" fmla="*/ 1159 w 1159"/>
                <a:gd name="T31" fmla="*/ 2 h 3"/>
                <a:gd name="T32" fmla="*/ 1159 w 1159"/>
                <a:gd name="T33" fmla="*/ 2 h 3"/>
                <a:gd name="T34" fmla="*/ 1159 w 1159"/>
                <a:gd name="T35" fmla="*/ 3 h 3"/>
                <a:gd name="T36" fmla="*/ 1159 w 115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9"/>
                <a:gd name="T58" fmla="*/ 0 h 3"/>
                <a:gd name="T59" fmla="*/ 1159 w 115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9" h="3">
                  <a:moveTo>
                    <a:pt x="1159" y="3"/>
                  </a:moveTo>
                  <a:lnTo>
                    <a:pt x="1" y="3"/>
                  </a:lnTo>
                  <a:lnTo>
                    <a:pt x="1" y="2"/>
                  </a:lnTo>
                  <a:lnTo>
                    <a:pt x="1" y="1"/>
                  </a:lnTo>
                  <a:lnTo>
                    <a:pt x="0" y="1"/>
                  </a:lnTo>
                  <a:lnTo>
                    <a:pt x="0" y="0"/>
                  </a:lnTo>
                  <a:lnTo>
                    <a:pt x="1159" y="0"/>
                  </a:lnTo>
                  <a:lnTo>
                    <a:pt x="1159" y="1"/>
                  </a:lnTo>
                  <a:lnTo>
                    <a:pt x="1159" y="2"/>
                  </a:lnTo>
                  <a:lnTo>
                    <a:pt x="115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30" name="Freeform 44"/>
            <p:cNvSpPr>
              <a:spLocks/>
            </p:cNvSpPr>
            <p:nvPr/>
          </p:nvSpPr>
          <p:spPr bwMode="auto">
            <a:xfrm>
              <a:off x="926" y="2587"/>
              <a:ext cx="1160" cy="3"/>
            </a:xfrm>
            <a:custGeom>
              <a:avLst/>
              <a:gdLst>
                <a:gd name="T0" fmla="*/ 1159 w 1160"/>
                <a:gd name="T1" fmla="*/ 3 h 3"/>
                <a:gd name="T2" fmla="*/ 0 w 1160"/>
                <a:gd name="T3" fmla="*/ 3 h 3"/>
                <a:gd name="T4" fmla="*/ 0 w 1160"/>
                <a:gd name="T5" fmla="*/ 3 h 3"/>
                <a:gd name="T6" fmla="*/ 0 w 1160"/>
                <a:gd name="T7" fmla="*/ 2 h 3"/>
                <a:gd name="T8" fmla="*/ 0 w 1160"/>
                <a:gd name="T9" fmla="*/ 2 h 3"/>
                <a:gd name="T10" fmla="*/ 0 w 1160"/>
                <a:gd name="T11" fmla="*/ 1 h 3"/>
                <a:gd name="T12" fmla="*/ 0 w 1160"/>
                <a:gd name="T13" fmla="*/ 1 h 3"/>
                <a:gd name="T14" fmla="*/ 0 w 1160"/>
                <a:gd name="T15" fmla="*/ 1 h 3"/>
                <a:gd name="T16" fmla="*/ 0 w 1160"/>
                <a:gd name="T17" fmla="*/ 0 h 3"/>
                <a:gd name="T18" fmla="*/ 0 w 1160"/>
                <a:gd name="T19" fmla="*/ 0 h 3"/>
                <a:gd name="T20" fmla="*/ 1160 w 1160"/>
                <a:gd name="T21" fmla="*/ 0 h 3"/>
                <a:gd name="T22" fmla="*/ 1160 w 1160"/>
                <a:gd name="T23" fmla="*/ 0 h 3"/>
                <a:gd name="T24" fmla="*/ 1160 w 1160"/>
                <a:gd name="T25" fmla="*/ 1 h 3"/>
                <a:gd name="T26" fmla="*/ 1160 w 1160"/>
                <a:gd name="T27" fmla="*/ 1 h 3"/>
                <a:gd name="T28" fmla="*/ 1160 w 1160"/>
                <a:gd name="T29" fmla="*/ 1 h 3"/>
                <a:gd name="T30" fmla="*/ 1160 w 1160"/>
                <a:gd name="T31" fmla="*/ 2 h 3"/>
                <a:gd name="T32" fmla="*/ 1159 w 1160"/>
                <a:gd name="T33" fmla="*/ 2 h 3"/>
                <a:gd name="T34" fmla="*/ 1159 w 1160"/>
                <a:gd name="T35" fmla="*/ 3 h 3"/>
                <a:gd name="T36" fmla="*/ 1159 w 116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0"/>
                <a:gd name="T58" fmla="*/ 0 h 3"/>
                <a:gd name="T59" fmla="*/ 1160 w 116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0" h="3">
                  <a:moveTo>
                    <a:pt x="1159" y="3"/>
                  </a:moveTo>
                  <a:lnTo>
                    <a:pt x="0" y="3"/>
                  </a:lnTo>
                  <a:lnTo>
                    <a:pt x="0" y="2"/>
                  </a:lnTo>
                  <a:lnTo>
                    <a:pt x="0" y="1"/>
                  </a:lnTo>
                  <a:lnTo>
                    <a:pt x="0" y="0"/>
                  </a:lnTo>
                  <a:lnTo>
                    <a:pt x="1160" y="0"/>
                  </a:lnTo>
                  <a:lnTo>
                    <a:pt x="1160" y="1"/>
                  </a:lnTo>
                  <a:lnTo>
                    <a:pt x="1160" y="2"/>
                  </a:lnTo>
                  <a:lnTo>
                    <a:pt x="1159" y="2"/>
                  </a:lnTo>
                  <a:lnTo>
                    <a:pt x="115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31" name="Freeform 45"/>
            <p:cNvSpPr>
              <a:spLocks/>
            </p:cNvSpPr>
            <p:nvPr/>
          </p:nvSpPr>
          <p:spPr bwMode="auto">
            <a:xfrm>
              <a:off x="925" y="2584"/>
              <a:ext cx="1163" cy="3"/>
            </a:xfrm>
            <a:custGeom>
              <a:avLst/>
              <a:gdLst>
                <a:gd name="T0" fmla="*/ 1161 w 1163"/>
                <a:gd name="T1" fmla="*/ 3 h 3"/>
                <a:gd name="T2" fmla="*/ 1 w 1163"/>
                <a:gd name="T3" fmla="*/ 3 h 3"/>
                <a:gd name="T4" fmla="*/ 1 w 1163"/>
                <a:gd name="T5" fmla="*/ 2 h 3"/>
                <a:gd name="T6" fmla="*/ 0 w 1163"/>
                <a:gd name="T7" fmla="*/ 2 h 3"/>
                <a:gd name="T8" fmla="*/ 0 w 1163"/>
                <a:gd name="T9" fmla="*/ 2 h 3"/>
                <a:gd name="T10" fmla="*/ 0 w 1163"/>
                <a:gd name="T11" fmla="*/ 1 h 3"/>
                <a:gd name="T12" fmla="*/ 0 w 1163"/>
                <a:gd name="T13" fmla="*/ 1 h 3"/>
                <a:gd name="T14" fmla="*/ 0 w 1163"/>
                <a:gd name="T15" fmla="*/ 1 h 3"/>
                <a:gd name="T16" fmla="*/ 0 w 1163"/>
                <a:gd name="T17" fmla="*/ 0 h 3"/>
                <a:gd name="T18" fmla="*/ 0 w 1163"/>
                <a:gd name="T19" fmla="*/ 0 h 3"/>
                <a:gd name="T20" fmla="*/ 1163 w 1163"/>
                <a:gd name="T21" fmla="*/ 0 h 3"/>
                <a:gd name="T22" fmla="*/ 1163 w 1163"/>
                <a:gd name="T23" fmla="*/ 0 h 3"/>
                <a:gd name="T24" fmla="*/ 1163 w 1163"/>
                <a:gd name="T25" fmla="*/ 1 h 3"/>
                <a:gd name="T26" fmla="*/ 1161 w 1163"/>
                <a:gd name="T27" fmla="*/ 1 h 3"/>
                <a:gd name="T28" fmla="*/ 1161 w 1163"/>
                <a:gd name="T29" fmla="*/ 1 h 3"/>
                <a:gd name="T30" fmla="*/ 1161 w 1163"/>
                <a:gd name="T31" fmla="*/ 2 h 3"/>
                <a:gd name="T32" fmla="*/ 1161 w 1163"/>
                <a:gd name="T33" fmla="*/ 2 h 3"/>
                <a:gd name="T34" fmla="*/ 1161 w 1163"/>
                <a:gd name="T35" fmla="*/ 2 h 3"/>
                <a:gd name="T36" fmla="*/ 1161 w 116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3"/>
                <a:gd name="T58" fmla="*/ 0 h 3"/>
                <a:gd name="T59" fmla="*/ 1163 w 116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3" h="3">
                  <a:moveTo>
                    <a:pt x="1161" y="3"/>
                  </a:moveTo>
                  <a:lnTo>
                    <a:pt x="1" y="3"/>
                  </a:lnTo>
                  <a:lnTo>
                    <a:pt x="1" y="2"/>
                  </a:lnTo>
                  <a:lnTo>
                    <a:pt x="0" y="2"/>
                  </a:lnTo>
                  <a:lnTo>
                    <a:pt x="0" y="1"/>
                  </a:lnTo>
                  <a:lnTo>
                    <a:pt x="0" y="0"/>
                  </a:lnTo>
                  <a:lnTo>
                    <a:pt x="1163" y="0"/>
                  </a:lnTo>
                  <a:lnTo>
                    <a:pt x="1163" y="1"/>
                  </a:lnTo>
                  <a:lnTo>
                    <a:pt x="1161" y="1"/>
                  </a:lnTo>
                  <a:lnTo>
                    <a:pt x="1161" y="2"/>
                  </a:lnTo>
                  <a:lnTo>
                    <a:pt x="116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32" name="Freeform 46"/>
            <p:cNvSpPr>
              <a:spLocks/>
            </p:cNvSpPr>
            <p:nvPr/>
          </p:nvSpPr>
          <p:spPr bwMode="auto">
            <a:xfrm>
              <a:off x="923" y="2581"/>
              <a:ext cx="1165" cy="3"/>
            </a:xfrm>
            <a:custGeom>
              <a:avLst/>
              <a:gdLst>
                <a:gd name="T0" fmla="*/ 1165 w 1165"/>
                <a:gd name="T1" fmla="*/ 3 h 3"/>
                <a:gd name="T2" fmla="*/ 2 w 1165"/>
                <a:gd name="T3" fmla="*/ 3 h 3"/>
                <a:gd name="T4" fmla="*/ 2 w 1165"/>
                <a:gd name="T5" fmla="*/ 2 h 3"/>
                <a:gd name="T6" fmla="*/ 2 w 1165"/>
                <a:gd name="T7" fmla="*/ 2 h 3"/>
                <a:gd name="T8" fmla="*/ 2 w 1165"/>
                <a:gd name="T9" fmla="*/ 2 h 3"/>
                <a:gd name="T10" fmla="*/ 2 w 1165"/>
                <a:gd name="T11" fmla="*/ 1 h 3"/>
                <a:gd name="T12" fmla="*/ 0 w 1165"/>
                <a:gd name="T13" fmla="*/ 1 h 3"/>
                <a:gd name="T14" fmla="*/ 0 w 1165"/>
                <a:gd name="T15" fmla="*/ 1 h 3"/>
                <a:gd name="T16" fmla="*/ 0 w 1165"/>
                <a:gd name="T17" fmla="*/ 0 h 3"/>
                <a:gd name="T18" fmla="*/ 0 w 1165"/>
                <a:gd name="T19" fmla="*/ 0 h 3"/>
                <a:gd name="T20" fmla="*/ 1165 w 1165"/>
                <a:gd name="T21" fmla="*/ 0 h 3"/>
                <a:gd name="T22" fmla="*/ 1165 w 1165"/>
                <a:gd name="T23" fmla="*/ 0 h 3"/>
                <a:gd name="T24" fmla="*/ 1165 w 1165"/>
                <a:gd name="T25" fmla="*/ 1 h 3"/>
                <a:gd name="T26" fmla="*/ 1165 w 1165"/>
                <a:gd name="T27" fmla="*/ 1 h 3"/>
                <a:gd name="T28" fmla="*/ 1165 w 1165"/>
                <a:gd name="T29" fmla="*/ 1 h 3"/>
                <a:gd name="T30" fmla="*/ 1165 w 1165"/>
                <a:gd name="T31" fmla="*/ 2 h 3"/>
                <a:gd name="T32" fmla="*/ 1165 w 1165"/>
                <a:gd name="T33" fmla="*/ 2 h 3"/>
                <a:gd name="T34" fmla="*/ 1165 w 1165"/>
                <a:gd name="T35" fmla="*/ 2 h 3"/>
                <a:gd name="T36" fmla="*/ 1165 w 116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5"/>
                <a:gd name="T58" fmla="*/ 0 h 3"/>
                <a:gd name="T59" fmla="*/ 1165 w 116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5" h="3">
                  <a:moveTo>
                    <a:pt x="1165" y="3"/>
                  </a:moveTo>
                  <a:lnTo>
                    <a:pt x="2" y="3"/>
                  </a:lnTo>
                  <a:lnTo>
                    <a:pt x="2" y="2"/>
                  </a:lnTo>
                  <a:lnTo>
                    <a:pt x="2" y="1"/>
                  </a:lnTo>
                  <a:lnTo>
                    <a:pt x="0" y="1"/>
                  </a:lnTo>
                  <a:lnTo>
                    <a:pt x="0" y="0"/>
                  </a:lnTo>
                  <a:lnTo>
                    <a:pt x="1165" y="0"/>
                  </a:lnTo>
                  <a:lnTo>
                    <a:pt x="1165" y="1"/>
                  </a:lnTo>
                  <a:lnTo>
                    <a:pt x="1165" y="2"/>
                  </a:lnTo>
                  <a:lnTo>
                    <a:pt x="116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33" name="Freeform 47"/>
            <p:cNvSpPr>
              <a:spLocks/>
            </p:cNvSpPr>
            <p:nvPr/>
          </p:nvSpPr>
          <p:spPr bwMode="auto">
            <a:xfrm>
              <a:off x="922" y="2577"/>
              <a:ext cx="1167" cy="4"/>
            </a:xfrm>
            <a:custGeom>
              <a:avLst/>
              <a:gdLst>
                <a:gd name="T0" fmla="*/ 1166 w 1167"/>
                <a:gd name="T1" fmla="*/ 4 h 4"/>
                <a:gd name="T2" fmla="*/ 1 w 1167"/>
                <a:gd name="T3" fmla="*/ 4 h 4"/>
                <a:gd name="T4" fmla="*/ 1 w 1167"/>
                <a:gd name="T5" fmla="*/ 3 h 4"/>
                <a:gd name="T6" fmla="*/ 1 w 1167"/>
                <a:gd name="T7" fmla="*/ 3 h 4"/>
                <a:gd name="T8" fmla="*/ 1 w 1167"/>
                <a:gd name="T9" fmla="*/ 3 h 4"/>
                <a:gd name="T10" fmla="*/ 1 w 1167"/>
                <a:gd name="T11" fmla="*/ 2 h 4"/>
                <a:gd name="T12" fmla="*/ 1 w 1167"/>
                <a:gd name="T13" fmla="*/ 2 h 4"/>
                <a:gd name="T14" fmla="*/ 1 w 1167"/>
                <a:gd name="T15" fmla="*/ 0 h 4"/>
                <a:gd name="T16" fmla="*/ 1 w 1167"/>
                <a:gd name="T17" fmla="*/ 0 h 4"/>
                <a:gd name="T18" fmla="*/ 0 w 1167"/>
                <a:gd name="T19" fmla="*/ 0 h 4"/>
                <a:gd name="T20" fmla="*/ 1167 w 1167"/>
                <a:gd name="T21" fmla="*/ 0 h 4"/>
                <a:gd name="T22" fmla="*/ 1167 w 1167"/>
                <a:gd name="T23" fmla="*/ 0 h 4"/>
                <a:gd name="T24" fmla="*/ 1167 w 1167"/>
                <a:gd name="T25" fmla="*/ 0 h 4"/>
                <a:gd name="T26" fmla="*/ 1167 w 1167"/>
                <a:gd name="T27" fmla="*/ 2 h 4"/>
                <a:gd name="T28" fmla="*/ 1167 w 1167"/>
                <a:gd name="T29" fmla="*/ 2 h 4"/>
                <a:gd name="T30" fmla="*/ 1167 w 1167"/>
                <a:gd name="T31" fmla="*/ 3 h 4"/>
                <a:gd name="T32" fmla="*/ 1167 w 1167"/>
                <a:gd name="T33" fmla="*/ 3 h 4"/>
                <a:gd name="T34" fmla="*/ 1166 w 1167"/>
                <a:gd name="T35" fmla="*/ 3 h 4"/>
                <a:gd name="T36" fmla="*/ 1166 w 1167"/>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7"/>
                <a:gd name="T58" fmla="*/ 0 h 4"/>
                <a:gd name="T59" fmla="*/ 1167 w 1167"/>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7" h="4">
                  <a:moveTo>
                    <a:pt x="1166" y="4"/>
                  </a:moveTo>
                  <a:lnTo>
                    <a:pt x="1" y="4"/>
                  </a:lnTo>
                  <a:lnTo>
                    <a:pt x="1" y="3"/>
                  </a:lnTo>
                  <a:lnTo>
                    <a:pt x="1" y="2"/>
                  </a:lnTo>
                  <a:lnTo>
                    <a:pt x="1" y="0"/>
                  </a:lnTo>
                  <a:lnTo>
                    <a:pt x="0" y="0"/>
                  </a:lnTo>
                  <a:lnTo>
                    <a:pt x="1167" y="0"/>
                  </a:lnTo>
                  <a:lnTo>
                    <a:pt x="1167" y="2"/>
                  </a:lnTo>
                  <a:lnTo>
                    <a:pt x="1167" y="3"/>
                  </a:lnTo>
                  <a:lnTo>
                    <a:pt x="1166" y="3"/>
                  </a:lnTo>
                  <a:lnTo>
                    <a:pt x="1166"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34" name="Freeform 48"/>
            <p:cNvSpPr>
              <a:spLocks/>
            </p:cNvSpPr>
            <p:nvPr/>
          </p:nvSpPr>
          <p:spPr bwMode="auto">
            <a:xfrm>
              <a:off x="922" y="2574"/>
              <a:ext cx="1168" cy="3"/>
            </a:xfrm>
            <a:custGeom>
              <a:avLst/>
              <a:gdLst>
                <a:gd name="T0" fmla="*/ 1167 w 1168"/>
                <a:gd name="T1" fmla="*/ 3 h 3"/>
                <a:gd name="T2" fmla="*/ 0 w 1168"/>
                <a:gd name="T3" fmla="*/ 3 h 3"/>
                <a:gd name="T4" fmla="*/ 0 w 1168"/>
                <a:gd name="T5" fmla="*/ 2 h 3"/>
                <a:gd name="T6" fmla="*/ 0 w 1168"/>
                <a:gd name="T7" fmla="*/ 2 h 3"/>
                <a:gd name="T8" fmla="*/ 0 w 1168"/>
                <a:gd name="T9" fmla="*/ 2 h 3"/>
                <a:gd name="T10" fmla="*/ 0 w 1168"/>
                <a:gd name="T11" fmla="*/ 1 h 3"/>
                <a:gd name="T12" fmla="*/ 0 w 1168"/>
                <a:gd name="T13" fmla="*/ 1 h 3"/>
                <a:gd name="T14" fmla="*/ 0 w 1168"/>
                <a:gd name="T15" fmla="*/ 0 h 3"/>
                <a:gd name="T16" fmla="*/ 0 w 1168"/>
                <a:gd name="T17" fmla="*/ 0 h 3"/>
                <a:gd name="T18" fmla="*/ 0 w 1168"/>
                <a:gd name="T19" fmla="*/ 0 h 3"/>
                <a:gd name="T20" fmla="*/ 1168 w 1168"/>
                <a:gd name="T21" fmla="*/ 0 h 3"/>
                <a:gd name="T22" fmla="*/ 1168 w 1168"/>
                <a:gd name="T23" fmla="*/ 0 h 3"/>
                <a:gd name="T24" fmla="*/ 1168 w 1168"/>
                <a:gd name="T25" fmla="*/ 0 h 3"/>
                <a:gd name="T26" fmla="*/ 1168 w 1168"/>
                <a:gd name="T27" fmla="*/ 1 h 3"/>
                <a:gd name="T28" fmla="*/ 1168 w 1168"/>
                <a:gd name="T29" fmla="*/ 1 h 3"/>
                <a:gd name="T30" fmla="*/ 1167 w 1168"/>
                <a:gd name="T31" fmla="*/ 2 h 3"/>
                <a:gd name="T32" fmla="*/ 1167 w 1168"/>
                <a:gd name="T33" fmla="*/ 2 h 3"/>
                <a:gd name="T34" fmla="*/ 1167 w 1168"/>
                <a:gd name="T35" fmla="*/ 2 h 3"/>
                <a:gd name="T36" fmla="*/ 1167 w 116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8"/>
                <a:gd name="T58" fmla="*/ 0 h 3"/>
                <a:gd name="T59" fmla="*/ 1168 w 116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8" h="3">
                  <a:moveTo>
                    <a:pt x="1167" y="3"/>
                  </a:moveTo>
                  <a:lnTo>
                    <a:pt x="0" y="3"/>
                  </a:lnTo>
                  <a:lnTo>
                    <a:pt x="0" y="2"/>
                  </a:lnTo>
                  <a:lnTo>
                    <a:pt x="0" y="1"/>
                  </a:lnTo>
                  <a:lnTo>
                    <a:pt x="0" y="0"/>
                  </a:lnTo>
                  <a:lnTo>
                    <a:pt x="1168" y="0"/>
                  </a:lnTo>
                  <a:lnTo>
                    <a:pt x="1168" y="1"/>
                  </a:lnTo>
                  <a:lnTo>
                    <a:pt x="1167" y="2"/>
                  </a:lnTo>
                  <a:lnTo>
                    <a:pt x="116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35" name="Freeform 49"/>
            <p:cNvSpPr>
              <a:spLocks/>
            </p:cNvSpPr>
            <p:nvPr/>
          </p:nvSpPr>
          <p:spPr bwMode="auto">
            <a:xfrm>
              <a:off x="921" y="2571"/>
              <a:ext cx="1170" cy="3"/>
            </a:xfrm>
            <a:custGeom>
              <a:avLst/>
              <a:gdLst>
                <a:gd name="T0" fmla="*/ 1169 w 1170"/>
                <a:gd name="T1" fmla="*/ 3 h 3"/>
                <a:gd name="T2" fmla="*/ 1 w 1170"/>
                <a:gd name="T3" fmla="*/ 3 h 3"/>
                <a:gd name="T4" fmla="*/ 0 w 1170"/>
                <a:gd name="T5" fmla="*/ 2 h 3"/>
                <a:gd name="T6" fmla="*/ 0 w 1170"/>
                <a:gd name="T7" fmla="*/ 2 h 3"/>
                <a:gd name="T8" fmla="*/ 0 w 1170"/>
                <a:gd name="T9" fmla="*/ 2 h 3"/>
                <a:gd name="T10" fmla="*/ 0 w 1170"/>
                <a:gd name="T11" fmla="*/ 1 h 3"/>
                <a:gd name="T12" fmla="*/ 0 w 1170"/>
                <a:gd name="T13" fmla="*/ 1 h 3"/>
                <a:gd name="T14" fmla="*/ 0 w 1170"/>
                <a:gd name="T15" fmla="*/ 0 h 3"/>
                <a:gd name="T16" fmla="*/ 0 w 1170"/>
                <a:gd name="T17" fmla="*/ 0 h 3"/>
                <a:gd name="T18" fmla="*/ 0 w 1170"/>
                <a:gd name="T19" fmla="*/ 0 h 3"/>
                <a:gd name="T20" fmla="*/ 1170 w 1170"/>
                <a:gd name="T21" fmla="*/ 0 h 3"/>
                <a:gd name="T22" fmla="*/ 1170 w 1170"/>
                <a:gd name="T23" fmla="*/ 0 h 3"/>
                <a:gd name="T24" fmla="*/ 1170 w 1170"/>
                <a:gd name="T25" fmla="*/ 0 h 3"/>
                <a:gd name="T26" fmla="*/ 1170 w 1170"/>
                <a:gd name="T27" fmla="*/ 1 h 3"/>
                <a:gd name="T28" fmla="*/ 1169 w 1170"/>
                <a:gd name="T29" fmla="*/ 1 h 3"/>
                <a:gd name="T30" fmla="*/ 1169 w 1170"/>
                <a:gd name="T31" fmla="*/ 2 h 3"/>
                <a:gd name="T32" fmla="*/ 1169 w 1170"/>
                <a:gd name="T33" fmla="*/ 2 h 3"/>
                <a:gd name="T34" fmla="*/ 1169 w 1170"/>
                <a:gd name="T35" fmla="*/ 2 h 3"/>
                <a:gd name="T36" fmla="*/ 1169 w 117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0"/>
                <a:gd name="T58" fmla="*/ 0 h 3"/>
                <a:gd name="T59" fmla="*/ 1170 w 117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0" h="3">
                  <a:moveTo>
                    <a:pt x="1169" y="3"/>
                  </a:moveTo>
                  <a:lnTo>
                    <a:pt x="1" y="3"/>
                  </a:lnTo>
                  <a:lnTo>
                    <a:pt x="0" y="2"/>
                  </a:lnTo>
                  <a:lnTo>
                    <a:pt x="0" y="1"/>
                  </a:lnTo>
                  <a:lnTo>
                    <a:pt x="0" y="0"/>
                  </a:lnTo>
                  <a:lnTo>
                    <a:pt x="1170" y="0"/>
                  </a:lnTo>
                  <a:lnTo>
                    <a:pt x="1170" y="1"/>
                  </a:lnTo>
                  <a:lnTo>
                    <a:pt x="1169" y="1"/>
                  </a:lnTo>
                  <a:lnTo>
                    <a:pt x="1169" y="2"/>
                  </a:lnTo>
                  <a:lnTo>
                    <a:pt x="116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36" name="Freeform 50"/>
            <p:cNvSpPr>
              <a:spLocks/>
            </p:cNvSpPr>
            <p:nvPr/>
          </p:nvSpPr>
          <p:spPr bwMode="auto">
            <a:xfrm>
              <a:off x="920" y="2568"/>
              <a:ext cx="1172" cy="3"/>
            </a:xfrm>
            <a:custGeom>
              <a:avLst/>
              <a:gdLst>
                <a:gd name="T0" fmla="*/ 1171 w 1172"/>
                <a:gd name="T1" fmla="*/ 3 h 3"/>
                <a:gd name="T2" fmla="*/ 1 w 1172"/>
                <a:gd name="T3" fmla="*/ 3 h 3"/>
                <a:gd name="T4" fmla="*/ 1 w 1172"/>
                <a:gd name="T5" fmla="*/ 2 h 3"/>
                <a:gd name="T6" fmla="*/ 1 w 1172"/>
                <a:gd name="T7" fmla="*/ 2 h 3"/>
                <a:gd name="T8" fmla="*/ 0 w 1172"/>
                <a:gd name="T9" fmla="*/ 1 h 3"/>
                <a:gd name="T10" fmla="*/ 0 w 1172"/>
                <a:gd name="T11" fmla="*/ 1 h 3"/>
                <a:gd name="T12" fmla="*/ 0 w 1172"/>
                <a:gd name="T13" fmla="*/ 1 h 3"/>
                <a:gd name="T14" fmla="*/ 0 w 1172"/>
                <a:gd name="T15" fmla="*/ 0 h 3"/>
                <a:gd name="T16" fmla="*/ 0 w 1172"/>
                <a:gd name="T17" fmla="*/ 0 h 3"/>
                <a:gd name="T18" fmla="*/ 0 w 1172"/>
                <a:gd name="T19" fmla="*/ 0 h 3"/>
                <a:gd name="T20" fmla="*/ 1172 w 1172"/>
                <a:gd name="T21" fmla="*/ 0 h 3"/>
                <a:gd name="T22" fmla="*/ 1172 w 1172"/>
                <a:gd name="T23" fmla="*/ 0 h 3"/>
                <a:gd name="T24" fmla="*/ 1172 w 1172"/>
                <a:gd name="T25" fmla="*/ 0 h 3"/>
                <a:gd name="T26" fmla="*/ 1171 w 1172"/>
                <a:gd name="T27" fmla="*/ 1 h 3"/>
                <a:gd name="T28" fmla="*/ 1171 w 1172"/>
                <a:gd name="T29" fmla="*/ 1 h 3"/>
                <a:gd name="T30" fmla="*/ 1171 w 1172"/>
                <a:gd name="T31" fmla="*/ 1 h 3"/>
                <a:gd name="T32" fmla="*/ 1171 w 1172"/>
                <a:gd name="T33" fmla="*/ 2 h 3"/>
                <a:gd name="T34" fmla="*/ 1171 w 1172"/>
                <a:gd name="T35" fmla="*/ 2 h 3"/>
                <a:gd name="T36" fmla="*/ 1171 w 117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2"/>
                <a:gd name="T58" fmla="*/ 0 h 3"/>
                <a:gd name="T59" fmla="*/ 1172 w 117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2" h="3">
                  <a:moveTo>
                    <a:pt x="1171" y="3"/>
                  </a:moveTo>
                  <a:lnTo>
                    <a:pt x="1" y="3"/>
                  </a:lnTo>
                  <a:lnTo>
                    <a:pt x="1" y="2"/>
                  </a:lnTo>
                  <a:lnTo>
                    <a:pt x="0" y="1"/>
                  </a:lnTo>
                  <a:lnTo>
                    <a:pt x="0" y="0"/>
                  </a:lnTo>
                  <a:lnTo>
                    <a:pt x="1172" y="0"/>
                  </a:lnTo>
                  <a:lnTo>
                    <a:pt x="1171" y="1"/>
                  </a:lnTo>
                  <a:lnTo>
                    <a:pt x="1171" y="2"/>
                  </a:lnTo>
                  <a:lnTo>
                    <a:pt x="117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37" name="Freeform 51"/>
            <p:cNvSpPr>
              <a:spLocks/>
            </p:cNvSpPr>
            <p:nvPr/>
          </p:nvSpPr>
          <p:spPr bwMode="auto">
            <a:xfrm>
              <a:off x="919" y="2565"/>
              <a:ext cx="1174" cy="3"/>
            </a:xfrm>
            <a:custGeom>
              <a:avLst/>
              <a:gdLst>
                <a:gd name="T0" fmla="*/ 1173 w 1174"/>
                <a:gd name="T1" fmla="*/ 3 h 3"/>
                <a:gd name="T2" fmla="*/ 1 w 1174"/>
                <a:gd name="T3" fmla="*/ 3 h 3"/>
                <a:gd name="T4" fmla="*/ 1 w 1174"/>
                <a:gd name="T5" fmla="*/ 2 h 3"/>
                <a:gd name="T6" fmla="*/ 1 w 1174"/>
                <a:gd name="T7" fmla="*/ 2 h 3"/>
                <a:gd name="T8" fmla="*/ 0 w 1174"/>
                <a:gd name="T9" fmla="*/ 1 h 3"/>
                <a:gd name="T10" fmla="*/ 0 w 1174"/>
                <a:gd name="T11" fmla="*/ 1 h 3"/>
                <a:gd name="T12" fmla="*/ 0 w 1174"/>
                <a:gd name="T13" fmla="*/ 1 h 3"/>
                <a:gd name="T14" fmla="*/ 0 w 1174"/>
                <a:gd name="T15" fmla="*/ 0 h 3"/>
                <a:gd name="T16" fmla="*/ 0 w 1174"/>
                <a:gd name="T17" fmla="*/ 0 h 3"/>
                <a:gd name="T18" fmla="*/ 0 w 1174"/>
                <a:gd name="T19" fmla="*/ 0 h 3"/>
                <a:gd name="T20" fmla="*/ 1174 w 1174"/>
                <a:gd name="T21" fmla="*/ 0 h 3"/>
                <a:gd name="T22" fmla="*/ 1174 w 1174"/>
                <a:gd name="T23" fmla="*/ 0 h 3"/>
                <a:gd name="T24" fmla="*/ 1174 w 1174"/>
                <a:gd name="T25" fmla="*/ 0 h 3"/>
                <a:gd name="T26" fmla="*/ 1173 w 1174"/>
                <a:gd name="T27" fmla="*/ 1 h 3"/>
                <a:gd name="T28" fmla="*/ 1173 w 1174"/>
                <a:gd name="T29" fmla="*/ 1 h 3"/>
                <a:gd name="T30" fmla="*/ 1173 w 1174"/>
                <a:gd name="T31" fmla="*/ 1 h 3"/>
                <a:gd name="T32" fmla="*/ 1173 w 1174"/>
                <a:gd name="T33" fmla="*/ 2 h 3"/>
                <a:gd name="T34" fmla="*/ 1173 w 1174"/>
                <a:gd name="T35" fmla="*/ 2 h 3"/>
                <a:gd name="T36" fmla="*/ 1173 w 117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4"/>
                <a:gd name="T58" fmla="*/ 0 h 3"/>
                <a:gd name="T59" fmla="*/ 1174 w 117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4" h="3">
                  <a:moveTo>
                    <a:pt x="1173" y="3"/>
                  </a:moveTo>
                  <a:lnTo>
                    <a:pt x="1" y="3"/>
                  </a:lnTo>
                  <a:lnTo>
                    <a:pt x="1" y="2"/>
                  </a:lnTo>
                  <a:lnTo>
                    <a:pt x="0" y="1"/>
                  </a:lnTo>
                  <a:lnTo>
                    <a:pt x="0" y="0"/>
                  </a:lnTo>
                  <a:lnTo>
                    <a:pt x="1174" y="0"/>
                  </a:lnTo>
                  <a:lnTo>
                    <a:pt x="1173" y="1"/>
                  </a:lnTo>
                  <a:lnTo>
                    <a:pt x="1173" y="2"/>
                  </a:lnTo>
                  <a:lnTo>
                    <a:pt x="117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38" name="Freeform 52"/>
            <p:cNvSpPr>
              <a:spLocks/>
            </p:cNvSpPr>
            <p:nvPr/>
          </p:nvSpPr>
          <p:spPr bwMode="auto">
            <a:xfrm>
              <a:off x="918" y="2561"/>
              <a:ext cx="1176" cy="4"/>
            </a:xfrm>
            <a:custGeom>
              <a:avLst/>
              <a:gdLst>
                <a:gd name="T0" fmla="*/ 1175 w 1176"/>
                <a:gd name="T1" fmla="*/ 4 h 4"/>
                <a:gd name="T2" fmla="*/ 1 w 1176"/>
                <a:gd name="T3" fmla="*/ 4 h 4"/>
                <a:gd name="T4" fmla="*/ 1 w 1176"/>
                <a:gd name="T5" fmla="*/ 3 h 4"/>
                <a:gd name="T6" fmla="*/ 1 w 1176"/>
                <a:gd name="T7" fmla="*/ 3 h 4"/>
                <a:gd name="T8" fmla="*/ 0 w 1176"/>
                <a:gd name="T9" fmla="*/ 2 h 4"/>
                <a:gd name="T10" fmla="*/ 0 w 1176"/>
                <a:gd name="T11" fmla="*/ 2 h 4"/>
                <a:gd name="T12" fmla="*/ 0 w 1176"/>
                <a:gd name="T13" fmla="*/ 2 h 4"/>
                <a:gd name="T14" fmla="*/ 0 w 1176"/>
                <a:gd name="T15" fmla="*/ 1 h 4"/>
                <a:gd name="T16" fmla="*/ 0 w 1176"/>
                <a:gd name="T17" fmla="*/ 1 h 4"/>
                <a:gd name="T18" fmla="*/ 0 w 1176"/>
                <a:gd name="T19" fmla="*/ 0 h 4"/>
                <a:gd name="T20" fmla="*/ 1176 w 1176"/>
                <a:gd name="T21" fmla="*/ 0 h 4"/>
                <a:gd name="T22" fmla="*/ 1176 w 1176"/>
                <a:gd name="T23" fmla="*/ 1 h 4"/>
                <a:gd name="T24" fmla="*/ 1176 w 1176"/>
                <a:gd name="T25" fmla="*/ 1 h 4"/>
                <a:gd name="T26" fmla="*/ 1175 w 1176"/>
                <a:gd name="T27" fmla="*/ 2 h 4"/>
                <a:gd name="T28" fmla="*/ 1175 w 1176"/>
                <a:gd name="T29" fmla="*/ 2 h 4"/>
                <a:gd name="T30" fmla="*/ 1175 w 1176"/>
                <a:gd name="T31" fmla="*/ 2 h 4"/>
                <a:gd name="T32" fmla="*/ 1175 w 1176"/>
                <a:gd name="T33" fmla="*/ 3 h 4"/>
                <a:gd name="T34" fmla="*/ 1175 w 1176"/>
                <a:gd name="T35" fmla="*/ 3 h 4"/>
                <a:gd name="T36" fmla="*/ 1175 w 1176"/>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6"/>
                <a:gd name="T58" fmla="*/ 0 h 4"/>
                <a:gd name="T59" fmla="*/ 1176 w 1176"/>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6" h="4">
                  <a:moveTo>
                    <a:pt x="1175" y="4"/>
                  </a:moveTo>
                  <a:lnTo>
                    <a:pt x="1" y="4"/>
                  </a:lnTo>
                  <a:lnTo>
                    <a:pt x="1" y="3"/>
                  </a:lnTo>
                  <a:lnTo>
                    <a:pt x="0" y="2"/>
                  </a:lnTo>
                  <a:lnTo>
                    <a:pt x="0" y="1"/>
                  </a:lnTo>
                  <a:lnTo>
                    <a:pt x="0" y="0"/>
                  </a:lnTo>
                  <a:lnTo>
                    <a:pt x="1176" y="0"/>
                  </a:lnTo>
                  <a:lnTo>
                    <a:pt x="1176" y="1"/>
                  </a:lnTo>
                  <a:lnTo>
                    <a:pt x="1175" y="2"/>
                  </a:lnTo>
                  <a:lnTo>
                    <a:pt x="1175" y="3"/>
                  </a:lnTo>
                  <a:lnTo>
                    <a:pt x="1175"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39" name="Freeform 53"/>
            <p:cNvSpPr>
              <a:spLocks/>
            </p:cNvSpPr>
            <p:nvPr/>
          </p:nvSpPr>
          <p:spPr bwMode="auto">
            <a:xfrm>
              <a:off x="917" y="2557"/>
              <a:ext cx="1178" cy="4"/>
            </a:xfrm>
            <a:custGeom>
              <a:avLst/>
              <a:gdLst>
                <a:gd name="T0" fmla="*/ 1177 w 1178"/>
                <a:gd name="T1" fmla="*/ 4 h 4"/>
                <a:gd name="T2" fmla="*/ 1 w 1178"/>
                <a:gd name="T3" fmla="*/ 4 h 4"/>
                <a:gd name="T4" fmla="*/ 1 w 1178"/>
                <a:gd name="T5" fmla="*/ 4 h 4"/>
                <a:gd name="T6" fmla="*/ 1 w 1178"/>
                <a:gd name="T7" fmla="*/ 4 h 4"/>
                <a:gd name="T8" fmla="*/ 0 w 1178"/>
                <a:gd name="T9" fmla="*/ 3 h 4"/>
                <a:gd name="T10" fmla="*/ 0 w 1178"/>
                <a:gd name="T11" fmla="*/ 3 h 4"/>
                <a:gd name="T12" fmla="*/ 0 w 1178"/>
                <a:gd name="T13" fmla="*/ 3 h 4"/>
                <a:gd name="T14" fmla="*/ 0 w 1178"/>
                <a:gd name="T15" fmla="*/ 2 h 4"/>
                <a:gd name="T16" fmla="*/ 0 w 1178"/>
                <a:gd name="T17" fmla="*/ 2 h 4"/>
                <a:gd name="T18" fmla="*/ 0 w 1178"/>
                <a:gd name="T19" fmla="*/ 0 h 4"/>
                <a:gd name="T20" fmla="*/ 1178 w 1178"/>
                <a:gd name="T21" fmla="*/ 0 h 4"/>
                <a:gd name="T22" fmla="*/ 1178 w 1178"/>
                <a:gd name="T23" fmla="*/ 2 h 4"/>
                <a:gd name="T24" fmla="*/ 1178 w 1178"/>
                <a:gd name="T25" fmla="*/ 2 h 4"/>
                <a:gd name="T26" fmla="*/ 1177 w 1178"/>
                <a:gd name="T27" fmla="*/ 3 h 4"/>
                <a:gd name="T28" fmla="*/ 1177 w 1178"/>
                <a:gd name="T29" fmla="*/ 3 h 4"/>
                <a:gd name="T30" fmla="*/ 1177 w 1178"/>
                <a:gd name="T31" fmla="*/ 3 h 4"/>
                <a:gd name="T32" fmla="*/ 1177 w 1178"/>
                <a:gd name="T33" fmla="*/ 4 h 4"/>
                <a:gd name="T34" fmla="*/ 1177 w 1178"/>
                <a:gd name="T35" fmla="*/ 4 h 4"/>
                <a:gd name="T36" fmla="*/ 1177 w 1178"/>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8"/>
                <a:gd name="T58" fmla="*/ 0 h 4"/>
                <a:gd name="T59" fmla="*/ 1178 w 1178"/>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8" h="4">
                  <a:moveTo>
                    <a:pt x="1177" y="4"/>
                  </a:moveTo>
                  <a:lnTo>
                    <a:pt x="1" y="4"/>
                  </a:lnTo>
                  <a:lnTo>
                    <a:pt x="0" y="3"/>
                  </a:lnTo>
                  <a:lnTo>
                    <a:pt x="0" y="2"/>
                  </a:lnTo>
                  <a:lnTo>
                    <a:pt x="0" y="0"/>
                  </a:lnTo>
                  <a:lnTo>
                    <a:pt x="1178" y="0"/>
                  </a:lnTo>
                  <a:lnTo>
                    <a:pt x="1178" y="2"/>
                  </a:lnTo>
                  <a:lnTo>
                    <a:pt x="1177" y="3"/>
                  </a:lnTo>
                  <a:lnTo>
                    <a:pt x="1177"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40" name="Freeform 54"/>
            <p:cNvSpPr>
              <a:spLocks/>
            </p:cNvSpPr>
            <p:nvPr/>
          </p:nvSpPr>
          <p:spPr bwMode="auto">
            <a:xfrm>
              <a:off x="916" y="2554"/>
              <a:ext cx="1180" cy="3"/>
            </a:xfrm>
            <a:custGeom>
              <a:avLst/>
              <a:gdLst>
                <a:gd name="T0" fmla="*/ 1179 w 1180"/>
                <a:gd name="T1" fmla="*/ 3 h 3"/>
                <a:gd name="T2" fmla="*/ 1 w 1180"/>
                <a:gd name="T3" fmla="*/ 3 h 3"/>
                <a:gd name="T4" fmla="*/ 1 w 1180"/>
                <a:gd name="T5" fmla="*/ 3 h 3"/>
                <a:gd name="T6" fmla="*/ 0 w 1180"/>
                <a:gd name="T7" fmla="*/ 3 h 3"/>
                <a:gd name="T8" fmla="*/ 0 w 1180"/>
                <a:gd name="T9" fmla="*/ 2 h 3"/>
                <a:gd name="T10" fmla="*/ 0 w 1180"/>
                <a:gd name="T11" fmla="*/ 2 h 3"/>
                <a:gd name="T12" fmla="*/ 0 w 1180"/>
                <a:gd name="T13" fmla="*/ 2 h 3"/>
                <a:gd name="T14" fmla="*/ 0 w 1180"/>
                <a:gd name="T15" fmla="*/ 1 h 3"/>
                <a:gd name="T16" fmla="*/ 0 w 1180"/>
                <a:gd name="T17" fmla="*/ 1 h 3"/>
                <a:gd name="T18" fmla="*/ 0 w 1180"/>
                <a:gd name="T19" fmla="*/ 0 h 3"/>
                <a:gd name="T20" fmla="*/ 1180 w 1180"/>
                <a:gd name="T21" fmla="*/ 0 h 3"/>
                <a:gd name="T22" fmla="*/ 1180 w 1180"/>
                <a:gd name="T23" fmla="*/ 1 h 3"/>
                <a:gd name="T24" fmla="*/ 1180 w 1180"/>
                <a:gd name="T25" fmla="*/ 1 h 3"/>
                <a:gd name="T26" fmla="*/ 1180 w 1180"/>
                <a:gd name="T27" fmla="*/ 2 h 3"/>
                <a:gd name="T28" fmla="*/ 1179 w 1180"/>
                <a:gd name="T29" fmla="*/ 2 h 3"/>
                <a:gd name="T30" fmla="*/ 1179 w 1180"/>
                <a:gd name="T31" fmla="*/ 2 h 3"/>
                <a:gd name="T32" fmla="*/ 1179 w 1180"/>
                <a:gd name="T33" fmla="*/ 3 h 3"/>
                <a:gd name="T34" fmla="*/ 1179 w 1180"/>
                <a:gd name="T35" fmla="*/ 3 h 3"/>
                <a:gd name="T36" fmla="*/ 1179 w 118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0"/>
                <a:gd name="T58" fmla="*/ 0 h 3"/>
                <a:gd name="T59" fmla="*/ 1180 w 118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0" h="3">
                  <a:moveTo>
                    <a:pt x="1179" y="3"/>
                  </a:moveTo>
                  <a:lnTo>
                    <a:pt x="1" y="3"/>
                  </a:lnTo>
                  <a:lnTo>
                    <a:pt x="0" y="3"/>
                  </a:lnTo>
                  <a:lnTo>
                    <a:pt x="0" y="2"/>
                  </a:lnTo>
                  <a:lnTo>
                    <a:pt x="0" y="1"/>
                  </a:lnTo>
                  <a:lnTo>
                    <a:pt x="0" y="0"/>
                  </a:lnTo>
                  <a:lnTo>
                    <a:pt x="1180" y="0"/>
                  </a:lnTo>
                  <a:lnTo>
                    <a:pt x="1180" y="1"/>
                  </a:lnTo>
                  <a:lnTo>
                    <a:pt x="1180" y="2"/>
                  </a:lnTo>
                  <a:lnTo>
                    <a:pt x="1179" y="2"/>
                  </a:lnTo>
                  <a:lnTo>
                    <a:pt x="117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41" name="Freeform 55"/>
            <p:cNvSpPr>
              <a:spLocks/>
            </p:cNvSpPr>
            <p:nvPr/>
          </p:nvSpPr>
          <p:spPr bwMode="auto">
            <a:xfrm>
              <a:off x="914" y="2551"/>
              <a:ext cx="1183" cy="3"/>
            </a:xfrm>
            <a:custGeom>
              <a:avLst/>
              <a:gdLst>
                <a:gd name="T0" fmla="*/ 1182 w 1183"/>
                <a:gd name="T1" fmla="*/ 3 h 3"/>
                <a:gd name="T2" fmla="*/ 2 w 1183"/>
                <a:gd name="T3" fmla="*/ 3 h 3"/>
                <a:gd name="T4" fmla="*/ 1 w 1183"/>
                <a:gd name="T5" fmla="*/ 3 h 3"/>
                <a:gd name="T6" fmla="*/ 1 w 1183"/>
                <a:gd name="T7" fmla="*/ 3 h 3"/>
                <a:gd name="T8" fmla="*/ 1 w 1183"/>
                <a:gd name="T9" fmla="*/ 2 h 3"/>
                <a:gd name="T10" fmla="*/ 1 w 1183"/>
                <a:gd name="T11" fmla="*/ 2 h 3"/>
                <a:gd name="T12" fmla="*/ 1 w 1183"/>
                <a:gd name="T13" fmla="*/ 1 h 3"/>
                <a:gd name="T14" fmla="*/ 1 w 1183"/>
                <a:gd name="T15" fmla="*/ 1 h 3"/>
                <a:gd name="T16" fmla="*/ 1 w 1183"/>
                <a:gd name="T17" fmla="*/ 1 h 3"/>
                <a:gd name="T18" fmla="*/ 0 w 1183"/>
                <a:gd name="T19" fmla="*/ 0 h 3"/>
                <a:gd name="T20" fmla="*/ 1183 w 1183"/>
                <a:gd name="T21" fmla="*/ 0 h 3"/>
                <a:gd name="T22" fmla="*/ 1183 w 1183"/>
                <a:gd name="T23" fmla="*/ 1 h 3"/>
                <a:gd name="T24" fmla="*/ 1183 w 1183"/>
                <a:gd name="T25" fmla="*/ 1 h 3"/>
                <a:gd name="T26" fmla="*/ 1183 w 1183"/>
                <a:gd name="T27" fmla="*/ 1 h 3"/>
                <a:gd name="T28" fmla="*/ 1183 w 1183"/>
                <a:gd name="T29" fmla="*/ 2 h 3"/>
                <a:gd name="T30" fmla="*/ 1182 w 1183"/>
                <a:gd name="T31" fmla="*/ 2 h 3"/>
                <a:gd name="T32" fmla="*/ 1182 w 1183"/>
                <a:gd name="T33" fmla="*/ 3 h 3"/>
                <a:gd name="T34" fmla="*/ 1182 w 1183"/>
                <a:gd name="T35" fmla="*/ 3 h 3"/>
                <a:gd name="T36" fmla="*/ 1182 w 118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3"/>
                <a:gd name="T58" fmla="*/ 0 h 3"/>
                <a:gd name="T59" fmla="*/ 1183 w 118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3" h="3">
                  <a:moveTo>
                    <a:pt x="1182" y="3"/>
                  </a:moveTo>
                  <a:lnTo>
                    <a:pt x="2" y="3"/>
                  </a:lnTo>
                  <a:lnTo>
                    <a:pt x="1" y="3"/>
                  </a:lnTo>
                  <a:lnTo>
                    <a:pt x="1" y="2"/>
                  </a:lnTo>
                  <a:lnTo>
                    <a:pt x="1" y="1"/>
                  </a:lnTo>
                  <a:lnTo>
                    <a:pt x="0" y="0"/>
                  </a:lnTo>
                  <a:lnTo>
                    <a:pt x="1183" y="0"/>
                  </a:lnTo>
                  <a:lnTo>
                    <a:pt x="1183" y="1"/>
                  </a:lnTo>
                  <a:lnTo>
                    <a:pt x="1183" y="2"/>
                  </a:lnTo>
                  <a:lnTo>
                    <a:pt x="1182" y="2"/>
                  </a:lnTo>
                  <a:lnTo>
                    <a:pt x="118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42" name="Freeform 56"/>
            <p:cNvSpPr>
              <a:spLocks/>
            </p:cNvSpPr>
            <p:nvPr/>
          </p:nvSpPr>
          <p:spPr bwMode="auto">
            <a:xfrm>
              <a:off x="913" y="2548"/>
              <a:ext cx="1185" cy="3"/>
            </a:xfrm>
            <a:custGeom>
              <a:avLst/>
              <a:gdLst>
                <a:gd name="T0" fmla="*/ 1184 w 1185"/>
                <a:gd name="T1" fmla="*/ 3 h 3"/>
                <a:gd name="T2" fmla="*/ 1 w 1185"/>
                <a:gd name="T3" fmla="*/ 3 h 3"/>
                <a:gd name="T4" fmla="*/ 1 w 1185"/>
                <a:gd name="T5" fmla="*/ 3 h 3"/>
                <a:gd name="T6" fmla="*/ 1 w 1185"/>
                <a:gd name="T7" fmla="*/ 3 h 3"/>
                <a:gd name="T8" fmla="*/ 1 w 1185"/>
                <a:gd name="T9" fmla="*/ 2 h 3"/>
                <a:gd name="T10" fmla="*/ 1 w 1185"/>
                <a:gd name="T11" fmla="*/ 2 h 3"/>
                <a:gd name="T12" fmla="*/ 1 w 1185"/>
                <a:gd name="T13" fmla="*/ 1 h 3"/>
                <a:gd name="T14" fmla="*/ 0 w 1185"/>
                <a:gd name="T15" fmla="*/ 1 h 3"/>
                <a:gd name="T16" fmla="*/ 0 w 1185"/>
                <a:gd name="T17" fmla="*/ 1 h 3"/>
                <a:gd name="T18" fmla="*/ 0 w 1185"/>
                <a:gd name="T19" fmla="*/ 0 h 3"/>
                <a:gd name="T20" fmla="*/ 1185 w 1185"/>
                <a:gd name="T21" fmla="*/ 0 h 3"/>
                <a:gd name="T22" fmla="*/ 1185 w 1185"/>
                <a:gd name="T23" fmla="*/ 1 h 3"/>
                <a:gd name="T24" fmla="*/ 1185 w 1185"/>
                <a:gd name="T25" fmla="*/ 1 h 3"/>
                <a:gd name="T26" fmla="*/ 1185 w 1185"/>
                <a:gd name="T27" fmla="*/ 1 h 3"/>
                <a:gd name="T28" fmla="*/ 1185 w 1185"/>
                <a:gd name="T29" fmla="*/ 2 h 3"/>
                <a:gd name="T30" fmla="*/ 1185 w 1185"/>
                <a:gd name="T31" fmla="*/ 2 h 3"/>
                <a:gd name="T32" fmla="*/ 1185 w 1185"/>
                <a:gd name="T33" fmla="*/ 3 h 3"/>
                <a:gd name="T34" fmla="*/ 1184 w 1185"/>
                <a:gd name="T35" fmla="*/ 3 h 3"/>
                <a:gd name="T36" fmla="*/ 1184 w 118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5"/>
                <a:gd name="T58" fmla="*/ 0 h 3"/>
                <a:gd name="T59" fmla="*/ 1185 w 118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5" h="3">
                  <a:moveTo>
                    <a:pt x="1184" y="3"/>
                  </a:moveTo>
                  <a:lnTo>
                    <a:pt x="1" y="3"/>
                  </a:lnTo>
                  <a:lnTo>
                    <a:pt x="1" y="2"/>
                  </a:lnTo>
                  <a:lnTo>
                    <a:pt x="1" y="1"/>
                  </a:lnTo>
                  <a:lnTo>
                    <a:pt x="0" y="1"/>
                  </a:lnTo>
                  <a:lnTo>
                    <a:pt x="0" y="0"/>
                  </a:lnTo>
                  <a:lnTo>
                    <a:pt x="1185" y="0"/>
                  </a:lnTo>
                  <a:lnTo>
                    <a:pt x="1185" y="1"/>
                  </a:lnTo>
                  <a:lnTo>
                    <a:pt x="1185" y="2"/>
                  </a:lnTo>
                  <a:lnTo>
                    <a:pt x="1185" y="3"/>
                  </a:lnTo>
                  <a:lnTo>
                    <a:pt x="118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43" name="Freeform 57"/>
            <p:cNvSpPr>
              <a:spLocks/>
            </p:cNvSpPr>
            <p:nvPr/>
          </p:nvSpPr>
          <p:spPr bwMode="auto">
            <a:xfrm>
              <a:off x="912" y="2545"/>
              <a:ext cx="1188" cy="3"/>
            </a:xfrm>
            <a:custGeom>
              <a:avLst/>
              <a:gdLst>
                <a:gd name="T0" fmla="*/ 1186 w 1188"/>
                <a:gd name="T1" fmla="*/ 3 h 3"/>
                <a:gd name="T2" fmla="*/ 1 w 1188"/>
                <a:gd name="T3" fmla="*/ 3 h 3"/>
                <a:gd name="T4" fmla="*/ 1 w 1188"/>
                <a:gd name="T5" fmla="*/ 3 h 3"/>
                <a:gd name="T6" fmla="*/ 1 w 1188"/>
                <a:gd name="T7" fmla="*/ 3 h 3"/>
                <a:gd name="T8" fmla="*/ 1 w 1188"/>
                <a:gd name="T9" fmla="*/ 2 h 3"/>
                <a:gd name="T10" fmla="*/ 0 w 1188"/>
                <a:gd name="T11" fmla="*/ 2 h 3"/>
                <a:gd name="T12" fmla="*/ 0 w 1188"/>
                <a:gd name="T13" fmla="*/ 1 h 3"/>
                <a:gd name="T14" fmla="*/ 0 w 1188"/>
                <a:gd name="T15" fmla="*/ 1 h 3"/>
                <a:gd name="T16" fmla="*/ 0 w 1188"/>
                <a:gd name="T17" fmla="*/ 1 h 3"/>
                <a:gd name="T18" fmla="*/ 0 w 1188"/>
                <a:gd name="T19" fmla="*/ 0 h 3"/>
                <a:gd name="T20" fmla="*/ 1188 w 1188"/>
                <a:gd name="T21" fmla="*/ 0 h 3"/>
                <a:gd name="T22" fmla="*/ 1188 w 1188"/>
                <a:gd name="T23" fmla="*/ 1 h 3"/>
                <a:gd name="T24" fmla="*/ 1187 w 1188"/>
                <a:gd name="T25" fmla="*/ 1 h 3"/>
                <a:gd name="T26" fmla="*/ 1187 w 1188"/>
                <a:gd name="T27" fmla="*/ 1 h 3"/>
                <a:gd name="T28" fmla="*/ 1187 w 1188"/>
                <a:gd name="T29" fmla="*/ 2 h 3"/>
                <a:gd name="T30" fmla="*/ 1187 w 1188"/>
                <a:gd name="T31" fmla="*/ 2 h 3"/>
                <a:gd name="T32" fmla="*/ 1187 w 1188"/>
                <a:gd name="T33" fmla="*/ 3 h 3"/>
                <a:gd name="T34" fmla="*/ 1187 w 1188"/>
                <a:gd name="T35" fmla="*/ 3 h 3"/>
                <a:gd name="T36" fmla="*/ 1186 w 118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8"/>
                <a:gd name="T58" fmla="*/ 0 h 3"/>
                <a:gd name="T59" fmla="*/ 1188 w 118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8" h="3">
                  <a:moveTo>
                    <a:pt x="1186" y="3"/>
                  </a:moveTo>
                  <a:lnTo>
                    <a:pt x="1" y="3"/>
                  </a:lnTo>
                  <a:lnTo>
                    <a:pt x="1" y="2"/>
                  </a:lnTo>
                  <a:lnTo>
                    <a:pt x="0" y="2"/>
                  </a:lnTo>
                  <a:lnTo>
                    <a:pt x="0" y="1"/>
                  </a:lnTo>
                  <a:lnTo>
                    <a:pt x="0" y="0"/>
                  </a:lnTo>
                  <a:lnTo>
                    <a:pt x="1188" y="0"/>
                  </a:lnTo>
                  <a:lnTo>
                    <a:pt x="1188" y="1"/>
                  </a:lnTo>
                  <a:lnTo>
                    <a:pt x="1187" y="1"/>
                  </a:lnTo>
                  <a:lnTo>
                    <a:pt x="1187" y="2"/>
                  </a:lnTo>
                  <a:lnTo>
                    <a:pt x="1187" y="3"/>
                  </a:lnTo>
                  <a:lnTo>
                    <a:pt x="118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44" name="Freeform 58"/>
            <p:cNvSpPr>
              <a:spLocks/>
            </p:cNvSpPr>
            <p:nvPr/>
          </p:nvSpPr>
          <p:spPr bwMode="auto">
            <a:xfrm>
              <a:off x="910" y="2542"/>
              <a:ext cx="1191" cy="3"/>
            </a:xfrm>
            <a:custGeom>
              <a:avLst/>
              <a:gdLst>
                <a:gd name="T0" fmla="*/ 1190 w 1191"/>
                <a:gd name="T1" fmla="*/ 3 h 3"/>
                <a:gd name="T2" fmla="*/ 2 w 1191"/>
                <a:gd name="T3" fmla="*/ 3 h 3"/>
                <a:gd name="T4" fmla="*/ 2 w 1191"/>
                <a:gd name="T5" fmla="*/ 3 h 3"/>
                <a:gd name="T6" fmla="*/ 1 w 1191"/>
                <a:gd name="T7" fmla="*/ 2 h 3"/>
                <a:gd name="T8" fmla="*/ 1 w 1191"/>
                <a:gd name="T9" fmla="*/ 2 h 3"/>
                <a:gd name="T10" fmla="*/ 1 w 1191"/>
                <a:gd name="T11" fmla="*/ 2 h 3"/>
                <a:gd name="T12" fmla="*/ 1 w 1191"/>
                <a:gd name="T13" fmla="*/ 1 h 3"/>
                <a:gd name="T14" fmla="*/ 1 w 1191"/>
                <a:gd name="T15" fmla="*/ 1 h 3"/>
                <a:gd name="T16" fmla="*/ 1 w 1191"/>
                <a:gd name="T17" fmla="*/ 1 h 3"/>
                <a:gd name="T18" fmla="*/ 0 w 1191"/>
                <a:gd name="T19" fmla="*/ 0 h 3"/>
                <a:gd name="T20" fmla="*/ 1191 w 1191"/>
                <a:gd name="T21" fmla="*/ 0 h 3"/>
                <a:gd name="T22" fmla="*/ 1191 w 1191"/>
                <a:gd name="T23" fmla="*/ 1 h 3"/>
                <a:gd name="T24" fmla="*/ 1191 w 1191"/>
                <a:gd name="T25" fmla="*/ 1 h 3"/>
                <a:gd name="T26" fmla="*/ 1191 w 1191"/>
                <a:gd name="T27" fmla="*/ 1 h 3"/>
                <a:gd name="T28" fmla="*/ 1191 w 1191"/>
                <a:gd name="T29" fmla="*/ 2 h 3"/>
                <a:gd name="T30" fmla="*/ 1190 w 1191"/>
                <a:gd name="T31" fmla="*/ 2 h 3"/>
                <a:gd name="T32" fmla="*/ 1190 w 1191"/>
                <a:gd name="T33" fmla="*/ 2 h 3"/>
                <a:gd name="T34" fmla="*/ 1190 w 1191"/>
                <a:gd name="T35" fmla="*/ 3 h 3"/>
                <a:gd name="T36" fmla="*/ 1190 w 119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91"/>
                <a:gd name="T58" fmla="*/ 0 h 3"/>
                <a:gd name="T59" fmla="*/ 1191 w 119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91" h="3">
                  <a:moveTo>
                    <a:pt x="1190" y="3"/>
                  </a:moveTo>
                  <a:lnTo>
                    <a:pt x="2" y="3"/>
                  </a:lnTo>
                  <a:lnTo>
                    <a:pt x="1" y="2"/>
                  </a:lnTo>
                  <a:lnTo>
                    <a:pt x="1" y="1"/>
                  </a:lnTo>
                  <a:lnTo>
                    <a:pt x="0" y="0"/>
                  </a:lnTo>
                  <a:lnTo>
                    <a:pt x="1191" y="0"/>
                  </a:lnTo>
                  <a:lnTo>
                    <a:pt x="1191" y="1"/>
                  </a:lnTo>
                  <a:lnTo>
                    <a:pt x="1191" y="2"/>
                  </a:lnTo>
                  <a:lnTo>
                    <a:pt x="1190" y="2"/>
                  </a:lnTo>
                  <a:lnTo>
                    <a:pt x="1190"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45" name="Freeform 59"/>
            <p:cNvSpPr>
              <a:spLocks/>
            </p:cNvSpPr>
            <p:nvPr/>
          </p:nvSpPr>
          <p:spPr bwMode="auto">
            <a:xfrm>
              <a:off x="909" y="2538"/>
              <a:ext cx="1194" cy="4"/>
            </a:xfrm>
            <a:custGeom>
              <a:avLst/>
              <a:gdLst>
                <a:gd name="T0" fmla="*/ 1192 w 1194"/>
                <a:gd name="T1" fmla="*/ 4 h 4"/>
                <a:gd name="T2" fmla="*/ 1 w 1194"/>
                <a:gd name="T3" fmla="*/ 4 h 4"/>
                <a:gd name="T4" fmla="*/ 1 w 1194"/>
                <a:gd name="T5" fmla="*/ 4 h 4"/>
                <a:gd name="T6" fmla="*/ 1 w 1194"/>
                <a:gd name="T7" fmla="*/ 3 h 4"/>
                <a:gd name="T8" fmla="*/ 1 w 1194"/>
                <a:gd name="T9" fmla="*/ 3 h 4"/>
                <a:gd name="T10" fmla="*/ 1 w 1194"/>
                <a:gd name="T11" fmla="*/ 3 h 4"/>
                <a:gd name="T12" fmla="*/ 0 w 1194"/>
                <a:gd name="T13" fmla="*/ 2 h 4"/>
                <a:gd name="T14" fmla="*/ 0 w 1194"/>
                <a:gd name="T15" fmla="*/ 2 h 4"/>
                <a:gd name="T16" fmla="*/ 0 w 1194"/>
                <a:gd name="T17" fmla="*/ 2 h 4"/>
                <a:gd name="T18" fmla="*/ 0 w 1194"/>
                <a:gd name="T19" fmla="*/ 0 h 4"/>
                <a:gd name="T20" fmla="*/ 1194 w 1194"/>
                <a:gd name="T21" fmla="*/ 0 h 4"/>
                <a:gd name="T22" fmla="*/ 1194 w 1194"/>
                <a:gd name="T23" fmla="*/ 2 h 4"/>
                <a:gd name="T24" fmla="*/ 1193 w 1194"/>
                <a:gd name="T25" fmla="*/ 2 h 4"/>
                <a:gd name="T26" fmla="*/ 1193 w 1194"/>
                <a:gd name="T27" fmla="*/ 2 h 4"/>
                <a:gd name="T28" fmla="*/ 1193 w 1194"/>
                <a:gd name="T29" fmla="*/ 3 h 4"/>
                <a:gd name="T30" fmla="*/ 1193 w 1194"/>
                <a:gd name="T31" fmla="*/ 3 h 4"/>
                <a:gd name="T32" fmla="*/ 1193 w 1194"/>
                <a:gd name="T33" fmla="*/ 3 h 4"/>
                <a:gd name="T34" fmla="*/ 1192 w 1194"/>
                <a:gd name="T35" fmla="*/ 4 h 4"/>
                <a:gd name="T36" fmla="*/ 1192 w 1194"/>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94"/>
                <a:gd name="T58" fmla="*/ 0 h 4"/>
                <a:gd name="T59" fmla="*/ 1194 w 119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94" h="4">
                  <a:moveTo>
                    <a:pt x="1192" y="4"/>
                  </a:moveTo>
                  <a:lnTo>
                    <a:pt x="1" y="4"/>
                  </a:lnTo>
                  <a:lnTo>
                    <a:pt x="1" y="3"/>
                  </a:lnTo>
                  <a:lnTo>
                    <a:pt x="0" y="2"/>
                  </a:lnTo>
                  <a:lnTo>
                    <a:pt x="0" y="0"/>
                  </a:lnTo>
                  <a:lnTo>
                    <a:pt x="1194" y="0"/>
                  </a:lnTo>
                  <a:lnTo>
                    <a:pt x="1194" y="2"/>
                  </a:lnTo>
                  <a:lnTo>
                    <a:pt x="1193" y="2"/>
                  </a:lnTo>
                  <a:lnTo>
                    <a:pt x="1193" y="3"/>
                  </a:lnTo>
                  <a:lnTo>
                    <a:pt x="1192"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46" name="Freeform 60"/>
            <p:cNvSpPr>
              <a:spLocks/>
            </p:cNvSpPr>
            <p:nvPr/>
          </p:nvSpPr>
          <p:spPr bwMode="auto">
            <a:xfrm>
              <a:off x="907" y="2535"/>
              <a:ext cx="1197" cy="3"/>
            </a:xfrm>
            <a:custGeom>
              <a:avLst/>
              <a:gdLst>
                <a:gd name="T0" fmla="*/ 1196 w 1197"/>
                <a:gd name="T1" fmla="*/ 3 h 3"/>
                <a:gd name="T2" fmla="*/ 2 w 1197"/>
                <a:gd name="T3" fmla="*/ 3 h 3"/>
                <a:gd name="T4" fmla="*/ 2 w 1197"/>
                <a:gd name="T5" fmla="*/ 3 h 3"/>
                <a:gd name="T6" fmla="*/ 1 w 1197"/>
                <a:gd name="T7" fmla="*/ 2 h 3"/>
                <a:gd name="T8" fmla="*/ 1 w 1197"/>
                <a:gd name="T9" fmla="*/ 2 h 3"/>
                <a:gd name="T10" fmla="*/ 1 w 1197"/>
                <a:gd name="T11" fmla="*/ 2 h 3"/>
                <a:gd name="T12" fmla="*/ 1 w 1197"/>
                <a:gd name="T13" fmla="*/ 1 h 3"/>
                <a:gd name="T14" fmla="*/ 1 w 1197"/>
                <a:gd name="T15" fmla="*/ 1 h 3"/>
                <a:gd name="T16" fmla="*/ 0 w 1197"/>
                <a:gd name="T17" fmla="*/ 0 h 3"/>
                <a:gd name="T18" fmla="*/ 0 w 1197"/>
                <a:gd name="T19" fmla="*/ 0 h 3"/>
                <a:gd name="T20" fmla="*/ 1197 w 1197"/>
                <a:gd name="T21" fmla="*/ 0 h 3"/>
                <a:gd name="T22" fmla="*/ 1197 w 1197"/>
                <a:gd name="T23" fmla="*/ 0 h 3"/>
                <a:gd name="T24" fmla="*/ 1197 w 1197"/>
                <a:gd name="T25" fmla="*/ 1 h 3"/>
                <a:gd name="T26" fmla="*/ 1197 w 1197"/>
                <a:gd name="T27" fmla="*/ 1 h 3"/>
                <a:gd name="T28" fmla="*/ 1197 w 1197"/>
                <a:gd name="T29" fmla="*/ 2 h 3"/>
                <a:gd name="T30" fmla="*/ 1196 w 1197"/>
                <a:gd name="T31" fmla="*/ 2 h 3"/>
                <a:gd name="T32" fmla="*/ 1196 w 1197"/>
                <a:gd name="T33" fmla="*/ 2 h 3"/>
                <a:gd name="T34" fmla="*/ 1196 w 1197"/>
                <a:gd name="T35" fmla="*/ 3 h 3"/>
                <a:gd name="T36" fmla="*/ 1196 w 119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97"/>
                <a:gd name="T58" fmla="*/ 0 h 3"/>
                <a:gd name="T59" fmla="*/ 1197 w 119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97" h="3">
                  <a:moveTo>
                    <a:pt x="1196" y="3"/>
                  </a:moveTo>
                  <a:lnTo>
                    <a:pt x="2" y="3"/>
                  </a:lnTo>
                  <a:lnTo>
                    <a:pt x="1" y="2"/>
                  </a:lnTo>
                  <a:lnTo>
                    <a:pt x="1" y="1"/>
                  </a:lnTo>
                  <a:lnTo>
                    <a:pt x="0" y="0"/>
                  </a:lnTo>
                  <a:lnTo>
                    <a:pt x="1197" y="0"/>
                  </a:lnTo>
                  <a:lnTo>
                    <a:pt x="1197" y="1"/>
                  </a:lnTo>
                  <a:lnTo>
                    <a:pt x="1197" y="2"/>
                  </a:lnTo>
                  <a:lnTo>
                    <a:pt x="1196" y="2"/>
                  </a:lnTo>
                  <a:lnTo>
                    <a:pt x="119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47" name="Freeform 61"/>
            <p:cNvSpPr>
              <a:spLocks/>
            </p:cNvSpPr>
            <p:nvPr/>
          </p:nvSpPr>
          <p:spPr bwMode="auto">
            <a:xfrm>
              <a:off x="905" y="2532"/>
              <a:ext cx="1201" cy="3"/>
            </a:xfrm>
            <a:custGeom>
              <a:avLst/>
              <a:gdLst>
                <a:gd name="T0" fmla="*/ 1199 w 1201"/>
                <a:gd name="T1" fmla="*/ 3 h 3"/>
                <a:gd name="T2" fmla="*/ 2 w 1201"/>
                <a:gd name="T3" fmla="*/ 3 h 3"/>
                <a:gd name="T4" fmla="*/ 2 w 1201"/>
                <a:gd name="T5" fmla="*/ 3 h 3"/>
                <a:gd name="T6" fmla="*/ 2 w 1201"/>
                <a:gd name="T7" fmla="*/ 2 h 3"/>
                <a:gd name="T8" fmla="*/ 2 w 1201"/>
                <a:gd name="T9" fmla="*/ 2 h 3"/>
                <a:gd name="T10" fmla="*/ 1 w 1201"/>
                <a:gd name="T11" fmla="*/ 2 h 3"/>
                <a:gd name="T12" fmla="*/ 1 w 1201"/>
                <a:gd name="T13" fmla="*/ 1 h 3"/>
                <a:gd name="T14" fmla="*/ 1 w 1201"/>
                <a:gd name="T15" fmla="*/ 1 h 3"/>
                <a:gd name="T16" fmla="*/ 1 w 1201"/>
                <a:gd name="T17" fmla="*/ 0 h 3"/>
                <a:gd name="T18" fmla="*/ 0 w 1201"/>
                <a:gd name="T19" fmla="*/ 0 h 3"/>
                <a:gd name="T20" fmla="*/ 1201 w 1201"/>
                <a:gd name="T21" fmla="*/ 0 h 3"/>
                <a:gd name="T22" fmla="*/ 1201 w 1201"/>
                <a:gd name="T23" fmla="*/ 0 h 3"/>
                <a:gd name="T24" fmla="*/ 1201 w 1201"/>
                <a:gd name="T25" fmla="*/ 1 h 3"/>
                <a:gd name="T26" fmla="*/ 1200 w 1201"/>
                <a:gd name="T27" fmla="*/ 1 h 3"/>
                <a:gd name="T28" fmla="*/ 1200 w 1201"/>
                <a:gd name="T29" fmla="*/ 2 h 3"/>
                <a:gd name="T30" fmla="*/ 1200 w 1201"/>
                <a:gd name="T31" fmla="*/ 2 h 3"/>
                <a:gd name="T32" fmla="*/ 1200 w 1201"/>
                <a:gd name="T33" fmla="*/ 2 h 3"/>
                <a:gd name="T34" fmla="*/ 1200 w 1201"/>
                <a:gd name="T35" fmla="*/ 3 h 3"/>
                <a:gd name="T36" fmla="*/ 1199 w 120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1"/>
                <a:gd name="T58" fmla="*/ 0 h 3"/>
                <a:gd name="T59" fmla="*/ 1201 w 120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1" h="3">
                  <a:moveTo>
                    <a:pt x="1199" y="3"/>
                  </a:moveTo>
                  <a:lnTo>
                    <a:pt x="2" y="3"/>
                  </a:lnTo>
                  <a:lnTo>
                    <a:pt x="2" y="2"/>
                  </a:lnTo>
                  <a:lnTo>
                    <a:pt x="1" y="2"/>
                  </a:lnTo>
                  <a:lnTo>
                    <a:pt x="1" y="1"/>
                  </a:lnTo>
                  <a:lnTo>
                    <a:pt x="1" y="0"/>
                  </a:lnTo>
                  <a:lnTo>
                    <a:pt x="0" y="0"/>
                  </a:lnTo>
                  <a:lnTo>
                    <a:pt x="1201" y="0"/>
                  </a:lnTo>
                  <a:lnTo>
                    <a:pt x="1201" y="1"/>
                  </a:lnTo>
                  <a:lnTo>
                    <a:pt x="1200" y="1"/>
                  </a:lnTo>
                  <a:lnTo>
                    <a:pt x="1200" y="2"/>
                  </a:lnTo>
                  <a:lnTo>
                    <a:pt x="1200" y="3"/>
                  </a:lnTo>
                  <a:lnTo>
                    <a:pt x="119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48" name="Freeform 62"/>
            <p:cNvSpPr>
              <a:spLocks/>
            </p:cNvSpPr>
            <p:nvPr/>
          </p:nvSpPr>
          <p:spPr bwMode="auto">
            <a:xfrm>
              <a:off x="904" y="2529"/>
              <a:ext cx="1204" cy="3"/>
            </a:xfrm>
            <a:custGeom>
              <a:avLst/>
              <a:gdLst>
                <a:gd name="T0" fmla="*/ 1202 w 1204"/>
                <a:gd name="T1" fmla="*/ 3 h 3"/>
                <a:gd name="T2" fmla="*/ 1 w 1204"/>
                <a:gd name="T3" fmla="*/ 3 h 3"/>
                <a:gd name="T4" fmla="*/ 1 w 1204"/>
                <a:gd name="T5" fmla="*/ 3 h 3"/>
                <a:gd name="T6" fmla="*/ 1 w 1204"/>
                <a:gd name="T7" fmla="*/ 2 h 3"/>
                <a:gd name="T8" fmla="*/ 1 w 1204"/>
                <a:gd name="T9" fmla="*/ 2 h 3"/>
                <a:gd name="T10" fmla="*/ 1 w 1204"/>
                <a:gd name="T11" fmla="*/ 2 h 3"/>
                <a:gd name="T12" fmla="*/ 0 w 1204"/>
                <a:gd name="T13" fmla="*/ 1 h 3"/>
                <a:gd name="T14" fmla="*/ 0 w 1204"/>
                <a:gd name="T15" fmla="*/ 1 h 3"/>
                <a:gd name="T16" fmla="*/ 0 w 1204"/>
                <a:gd name="T17" fmla="*/ 0 h 3"/>
                <a:gd name="T18" fmla="*/ 0 w 1204"/>
                <a:gd name="T19" fmla="*/ 0 h 3"/>
                <a:gd name="T20" fmla="*/ 1204 w 1204"/>
                <a:gd name="T21" fmla="*/ 0 h 3"/>
                <a:gd name="T22" fmla="*/ 1204 w 1204"/>
                <a:gd name="T23" fmla="*/ 0 h 3"/>
                <a:gd name="T24" fmla="*/ 1203 w 1204"/>
                <a:gd name="T25" fmla="*/ 1 h 3"/>
                <a:gd name="T26" fmla="*/ 1203 w 1204"/>
                <a:gd name="T27" fmla="*/ 1 h 3"/>
                <a:gd name="T28" fmla="*/ 1203 w 1204"/>
                <a:gd name="T29" fmla="*/ 2 h 3"/>
                <a:gd name="T30" fmla="*/ 1203 w 1204"/>
                <a:gd name="T31" fmla="*/ 2 h 3"/>
                <a:gd name="T32" fmla="*/ 1203 w 1204"/>
                <a:gd name="T33" fmla="*/ 2 h 3"/>
                <a:gd name="T34" fmla="*/ 1202 w 1204"/>
                <a:gd name="T35" fmla="*/ 3 h 3"/>
                <a:gd name="T36" fmla="*/ 1202 w 120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4"/>
                <a:gd name="T58" fmla="*/ 0 h 3"/>
                <a:gd name="T59" fmla="*/ 1204 w 120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4" h="3">
                  <a:moveTo>
                    <a:pt x="1202" y="3"/>
                  </a:moveTo>
                  <a:lnTo>
                    <a:pt x="1" y="3"/>
                  </a:lnTo>
                  <a:lnTo>
                    <a:pt x="1" y="2"/>
                  </a:lnTo>
                  <a:lnTo>
                    <a:pt x="0" y="1"/>
                  </a:lnTo>
                  <a:lnTo>
                    <a:pt x="0" y="0"/>
                  </a:lnTo>
                  <a:lnTo>
                    <a:pt x="1204" y="0"/>
                  </a:lnTo>
                  <a:lnTo>
                    <a:pt x="1203" y="1"/>
                  </a:lnTo>
                  <a:lnTo>
                    <a:pt x="1203" y="2"/>
                  </a:lnTo>
                  <a:lnTo>
                    <a:pt x="120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49" name="Freeform 63"/>
            <p:cNvSpPr>
              <a:spLocks/>
            </p:cNvSpPr>
            <p:nvPr/>
          </p:nvSpPr>
          <p:spPr bwMode="auto">
            <a:xfrm>
              <a:off x="902" y="2526"/>
              <a:ext cx="1208" cy="3"/>
            </a:xfrm>
            <a:custGeom>
              <a:avLst/>
              <a:gdLst>
                <a:gd name="T0" fmla="*/ 1206 w 1208"/>
                <a:gd name="T1" fmla="*/ 3 h 3"/>
                <a:gd name="T2" fmla="*/ 2 w 1208"/>
                <a:gd name="T3" fmla="*/ 3 h 3"/>
                <a:gd name="T4" fmla="*/ 1 w 1208"/>
                <a:gd name="T5" fmla="*/ 3 h 3"/>
                <a:gd name="T6" fmla="*/ 1 w 1208"/>
                <a:gd name="T7" fmla="*/ 2 h 3"/>
                <a:gd name="T8" fmla="*/ 1 w 1208"/>
                <a:gd name="T9" fmla="*/ 2 h 3"/>
                <a:gd name="T10" fmla="*/ 1 w 1208"/>
                <a:gd name="T11" fmla="*/ 1 h 3"/>
                <a:gd name="T12" fmla="*/ 0 w 1208"/>
                <a:gd name="T13" fmla="*/ 1 h 3"/>
                <a:gd name="T14" fmla="*/ 0 w 1208"/>
                <a:gd name="T15" fmla="*/ 1 h 3"/>
                <a:gd name="T16" fmla="*/ 0 w 1208"/>
                <a:gd name="T17" fmla="*/ 0 h 3"/>
                <a:gd name="T18" fmla="*/ 0 w 1208"/>
                <a:gd name="T19" fmla="*/ 0 h 3"/>
                <a:gd name="T20" fmla="*/ 1208 w 1208"/>
                <a:gd name="T21" fmla="*/ 0 h 3"/>
                <a:gd name="T22" fmla="*/ 1208 w 1208"/>
                <a:gd name="T23" fmla="*/ 0 h 3"/>
                <a:gd name="T24" fmla="*/ 1207 w 1208"/>
                <a:gd name="T25" fmla="*/ 1 h 3"/>
                <a:gd name="T26" fmla="*/ 1207 w 1208"/>
                <a:gd name="T27" fmla="*/ 1 h 3"/>
                <a:gd name="T28" fmla="*/ 1207 w 1208"/>
                <a:gd name="T29" fmla="*/ 1 h 3"/>
                <a:gd name="T30" fmla="*/ 1207 w 1208"/>
                <a:gd name="T31" fmla="*/ 2 h 3"/>
                <a:gd name="T32" fmla="*/ 1206 w 1208"/>
                <a:gd name="T33" fmla="*/ 2 h 3"/>
                <a:gd name="T34" fmla="*/ 1206 w 1208"/>
                <a:gd name="T35" fmla="*/ 3 h 3"/>
                <a:gd name="T36" fmla="*/ 1206 w 120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8"/>
                <a:gd name="T58" fmla="*/ 0 h 3"/>
                <a:gd name="T59" fmla="*/ 1208 w 120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8" h="3">
                  <a:moveTo>
                    <a:pt x="1206" y="3"/>
                  </a:moveTo>
                  <a:lnTo>
                    <a:pt x="2" y="3"/>
                  </a:lnTo>
                  <a:lnTo>
                    <a:pt x="1" y="3"/>
                  </a:lnTo>
                  <a:lnTo>
                    <a:pt x="1" y="2"/>
                  </a:lnTo>
                  <a:lnTo>
                    <a:pt x="1" y="1"/>
                  </a:lnTo>
                  <a:lnTo>
                    <a:pt x="0" y="1"/>
                  </a:lnTo>
                  <a:lnTo>
                    <a:pt x="0" y="0"/>
                  </a:lnTo>
                  <a:lnTo>
                    <a:pt x="1208" y="0"/>
                  </a:lnTo>
                  <a:lnTo>
                    <a:pt x="1207" y="1"/>
                  </a:lnTo>
                  <a:lnTo>
                    <a:pt x="1207" y="2"/>
                  </a:lnTo>
                  <a:lnTo>
                    <a:pt x="1206" y="2"/>
                  </a:lnTo>
                  <a:lnTo>
                    <a:pt x="120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50" name="Freeform 64"/>
            <p:cNvSpPr>
              <a:spLocks/>
            </p:cNvSpPr>
            <p:nvPr/>
          </p:nvSpPr>
          <p:spPr bwMode="auto">
            <a:xfrm>
              <a:off x="900" y="2523"/>
              <a:ext cx="1212" cy="3"/>
            </a:xfrm>
            <a:custGeom>
              <a:avLst/>
              <a:gdLst>
                <a:gd name="T0" fmla="*/ 1210 w 1212"/>
                <a:gd name="T1" fmla="*/ 3 h 3"/>
                <a:gd name="T2" fmla="*/ 2 w 1212"/>
                <a:gd name="T3" fmla="*/ 3 h 3"/>
                <a:gd name="T4" fmla="*/ 1 w 1212"/>
                <a:gd name="T5" fmla="*/ 3 h 3"/>
                <a:gd name="T6" fmla="*/ 1 w 1212"/>
                <a:gd name="T7" fmla="*/ 2 h 3"/>
                <a:gd name="T8" fmla="*/ 1 w 1212"/>
                <a:gd name="T9" fmla="*/ 2 h 3"/>
                <a:gd name="T10" fmla="*/ 1 w 1212"/>
                <a:gd name="T11" fmla="*/ 1 h 3"/>
                <a:gd name="T12" fmla="*/ 0 w 1212"/>
                <a:gd name="T13" fmla="*/ 1 h 3"/>
                <a:gd name="T14" fmla="*/ 0 w 1212"/>
                <a:gd name="T15" fmla="*/ 1 h 3"/>
                <a:gd name="T16" fmla="*/ 0 w 1212"/>
                <a:gd name="T17" fmla="*/ 0 h 3"/>
                <a:gd name="T18" fmla="*/ 0 w 1212"/>
                <a:gd name="T19" fmla="*/ 0 h 3"/>
                <a:gd name="T20" fmla="*/ 1212 w 1212"/>
                <a:gd name="T21" fmla="*/ 0 h 3"/>
                <a:gd name="T22" fmla="*/ 1212 w 1212"/>
                <a:gd name="T23" fmla="*/ 0 h 3"/>
                <a:gd name="T24" fmla="*/ 1211 w 1212"/>
                <a:gd name="T25" fmla="*/ 1 h 3"/>
                <a:gd name="T26" fmla="*/ 1211 w 1212"/>
                <a:gd name="T27" fmla="*/ 1 h 3"/>
                <a:gd name="T28" fmla="*/ 1211 w 1212"/>
                <a:gd name="T29" fmla="*/ 1 h 3"/>
                <a:gd name="T30" fmla="*/ 1211 w 1212"/>
                <a:gd name="T31" fmla="*/ 2 h 3"/>
                <a:gd name="T32" fmla="*/ 1210 w 1212"/>
                <a:gd name="T33" fmla="*/ 2 h 3"/>
                <a:gd name="T34" fmla="*/ 1210 w 1212"/>
                <a:gd name="T35" fmla="*/ 3 h 3"/>
                <a:gd name="T36" fmla="*/ 1210 w 121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2"/>
                <a:gd name="T58" fmla="*/ 0 h 3"/>
                <a:gd name="T59" fmla="*/ 1212 w 121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2" h="3">
                  <a:moveTo>
                    <a:pt x="1210" y="3"/>
                  </a:moveTo>
                  <a:lnTo>
                    <a:pt x="2" y="3"/>
                  </a:lnTo>
                  <a:lnTo>
                    <a:pt x="1" y="3"/>
                  </a:lnTo>
                  <a:lnTo>
                    <a:pt x="1" y="2"/>
                  </a:lnTo>
                  <a:lnTo>
                    <a:pt x="1" y="1"/>
                  </a:lnTo>
                  <a:lnTo>
                    <a:pt x="0" y="1"/>
                  </a:lnTo>
                  <a:lnTo>
                    <a:pt x="0" y="0"/>
                  </a:lnTo>
                  <a:lnTo>
                    <a:pt x="1212" y="0"/>
                  </a:lnTo>
                  <a:lnTo>
                    <a:pt x="1211" y="1"/>
                  </a:lnTo>
                  <a:lnTo>
                    <a:pt x="1211" y="2"/>
                  </a:lnTo>
                  <a:lnTo>
                    <a:pt x="1210" y="2"/>
                  </a:lnTo>
                  <a:lnTo>
                    <a:pt x="1210"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51" name="Freeform 65"/>
            <p:cNvSpPr>
              <a:spLocks/>
            </p:cNvSpPr>
            <p:nvPr/>
          </p:nvSpPr>
          <p:spPr bwMode="auto">
            <a:xfrm>
              <a:off x="897" y="2520"/>
              <a:ext cx="1217" cy="3"/>
            </a:xfrm>
            <a:custGeom>
              <a:avLst/>
              <a:gdLst>
                <a:gd name="T0" fmla="*/ 1215 w 1217"/>
                <a:gd name="T1" fmla="*/ 3 h 3"/>
                <a:gd name="T2" fmla="*/ 3 w 1217"/>
                <a:gd name="T3" fmla="*/ 3 h 3"/>
                <a:gd name="T4" fmla="*/ 2 w 1217"/>
                <a:gd name="T5" fmla="*/ 3 h 3"/>
                <a:gd name="T6" fmla="*/ 2 w 1217"/>
                <a:gd name="T7" fmla="*/ 2 h 3"/>
                <a:gd name="T8" fmla="*/ 2 w 1217"/>
                <a:gd name="T9" fmla="*/ 2 h 3"/>
                <a:gd name="T10" fmla="*/ 1 w 1217"/>
                <a:gd name="T11" fmla="*/ 1 h 3"/>
                <a:gd name="T12" fmla="*/ 1 w 1217"/>
                <a:gd name="T13" fmla="*/ 1 h 3"/>
                <a:gd name="T14" fmla="*/ 1 w 1217"/>
                <a:gd name="T15" fmla="*/ 1 h 3"/>
                <a:gd name="T16" fmla="*/ 1 w 1217"/>
                <a:gd name="T17" fmla="*/ 0 h 3"/>
                <a:gd name="T18" fmla="*/ 0 w 1217"/>
                <a:gd name="T19" fmla="*/ 0 h 3"/>
                <a:gd name="T20" fmla="*/ 1217 w 1217"/>
                <a:gd name="T21" fmla="*/ 0 h 3"/>
                <a:gd name="T22" fmla="*/ 1217 w 1217"/>
                <a:gd name="T23" fmla="*/ 0 h 3"/>
                <a:gd name="T24" fmla="*/ 1217 w 1217"/>
                <a:gd name="T25" fmla="*/ 1 h 3"/>
                <a:gd name="T26" fmla="*/ 1216 w 1217"/>
                <a:gd name="T27" fmla="*/ 1 h 3"/>
                <a:gd name="T28" fmla="*/ 1216 w 1217"/>
                <a:gd name="T29" fmla="*/ 1 h 3"/>
                <a:gd name="T30" fmla="*/ 1216 w 1217"/>
                <a:gd name="T31" fmla="*/ 2 h 3"/>
                <a:gd name="T32" fmla="*/ 1216 w 1217"/>
                <a:gd name="T33" fmla="*/ 2 h 3"/>
                <a:gd name="T34" fmla="*/ 1215 w 1217"/>
                <a:gd name="T35" fmla="*/ 3 h 3"/>
                <a:gd name="T36" fmla="*/ 1215 w 121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7"/>
                <a:gd name="T58" fmla="*/ 0 h 3"/>
                <a:gd name="T59" fmla="*/ 1217 w 121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7" h="3">
                  <a:moveTo>
                    <a:pt x="1215" y="3"/>
                  </a:moveTo>
                  <a:lnTo>
                    <a:pt x="3" y="3"/>
                  </a:lnTo>
                  <a:lnTo>
                    <a:pt x="2" y="3"/>
                  </a:lnTo>
                  <a:lnTo>
                    <a:pt x="2" y="2"/>
                  </a:lnTo>
                  <a:lnTo>
                    <a:pt x="1" y="1"/>
                  </a:lnTo>
                  <a:lnTo>
                    <a:pt x="1" y="0"/>
                  </a:lnTo>
                  <a:lnTo>
                    <a:pt x="0" y="0"/>
                  </a:lnTo>
                  <a:lnTo>
                    <a:pt x="1217" y="0"/>
                  </a:lnTo>
                  <a:lnTo>
                    <a:pt x="1217" y="1"/>
                  </a:lnTo>
                  <a:lnTo>
                    <a:pt x="1216" y="1"/>
                  </a:lnTo>
                  <a:lnTo>
                    <a:pt x="1216" y="2"/>
                  </a:lnTo>
                  <a:lnTo>
                    <a:pt x="121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52" name="Freeform 66"/>
            <p:cNvSpPr>
              <a:spLocks/>
            </p:cNvSpPr>
            <p:nvPr/>
          </p:nvSpPr>
          <p:spPr bwMode="auto">
            <a:xfrm>
              <a:off x="895" y="2516"/>
              <a:ext cx="1222" cy="4"/>
            </a:xfrm>
            <a:custGeom>
              <a:avLst/>
              <a:gdLst>
                <a:gd name="T0" fmla="*/ 1219 w 1222"/>
                <a:gd name="T1" fmla="*/ 4 h 4"/>
                <a:gd name="T2" fmla="*/ 2 w 1222"/>
                <a:gd name="T3" fmla="*/ 4 h 4"/>
                <a:gd name="T4" fmla="*/ 2 w 1222"/>
                <a:gd name="T5" fmla="*/ 4 h 4"/>
                <a:gd name="T6" fmla="*/ 2 w 1222"/>
                <a:gd name="T7" fmla="*/ 2 h 4"/>
                <a:gd name="T8" fmla="*/ 1 w 1222"/>
                <a:gd name="T9" fmla="*/ 2 h 4"/>
                <a:gd name="T10" fmla="*/ 1 w 1222"/>
                <a:gd name="T11" fmla="*/ 1 h 4"/>
                <a:gd name="T12" fmla="*/ 1 w 1222"/>
                <a:gd name="T13" fmla="*/ 1 h 4"/>
                <a:gd name="T14" fmla="*/ 1 w 1222"/>
                <a:gd name="T15" fmla="*/ 1 h 4"/>
                <a:gd name="T16" fmla="*/ 0 w 1222"/>
                <a:gd name="T17" fmla="*/ 0 h 4"/>
                <a:gd name="T18" fmla="*/ 0 w 1222"/>
                <a:gd name="T19" fmla="*/ 0 h 4"/>
                <a:gd name="T20" fmla="*/ 1222 w 1222"/>
                <a:gd name="T21" fmla="*/ 0 h 4"/>
                <a:gd name="T22" fmla="*/ 1221 w 1222"/>
                <a:gd name="T23" fmla="*/ 0 h 4"/>
                <a:gd name="T24" fmla="*/ 1221 w 1222"/>
                <a:gd name="T25" fmla="*/ 1 h 4"/>
                <a:gd name="T26" fmla="*/ 1221 w 1222"/>
                <a:gd name="T27" fmla="*/ 1 h 4"/>
                <a:gd name="T28" fmla="*/ 1221 w 1222"/>
                <a:gd name="T29" fmla="*/ 1 h 4"/>
                <a:gd name="T30" fmla="*/ 1220 w 1222"/>
                <a:gd name="T31" fmla="*/ 2 h 4"/>
                <a:gd name="T32" fmla="*/ 1220 w 1222"/>
                <a:gd name="T33" fmla="*/ 2 h 4"/>
                <a:gd name="T34" fmla="*/ 1220 w 1222"/>
                <a:gd name="T35" fmla="*/ 4 h 4"/>
                <a:gd name="T36" fmla="*/ 1219 w 1222"/>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2"/>
                <a:gd name="T58" fmla="*/ 0 h 4"/>
                <a:gd name="T59" fmla="*/ 1222 w 1222"/>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2" h="4">
                  <a:moveTo>
                    <a:pt x="1219" y="4"/>
                  </a:moveTo>
                  <a:lnTo>
                    <a:pt x="2" y="4"/>
                  </a:lnTo>
                  <a:lnTo>
                    <a:pt x="2" y="2"/>
                  </a:lnTo>
                  <a:lnTo>
                    <a:pt x="1" y="2"/>
                  </a:lnTo>
                  <a:lnTo>
                    <a:pt x="1" y="1"/>
                  </a:lnTo>
                  <a:lnTo>
                    <a:pt x="0" y="0"/>
                  </a:lnTo>
                  <a:lnTo>
                    <a:pt x="1222" y="0"/>
                  </a:lnTo>
                  <a:lnTo>
                    <a:pt x="1221" y="0"/>
                  </a:lnTo>
                  <a:lnTo>
                    <a:pt x="1221" y="1"/>
                  </a:lnTo>
                  <a:lnTo>
                    <a:pt x="1220" y="2"/>
                  </a:lnTo>
                  <a:lnTo>
                    <a:pt x="1220" y="4"/>
                  </a:lnTo>
                  <a:lnTo>
                    <a:pt x="1219"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53" name="Freeform 67"/>
            <p:cNvSpPr>
              <a:spLocks/>
            </p:cNvSpPr>
            <p:nvPr/>
          </p:nvSpPr>
          <p:spPr bwMode="auto">
            <a:xfrm>
              <a:off x="892" y="2513"/>
              <a:ext cx="1227" cy="3"/>
            </a:xfrm>
            <a:custGeom>
              <a:avLst/>
              <a:gdLst>
                <a:gd name="T0" fmla="*/ 1225 w 1227"/>
                <a:gd name="T1" fmla="*/ 3 h 3"/>
                <a:gd name="T2" fmla="*/ 3 w 1227"/>
                <a:gd name="T3" fmla="*/ 3 h 3"/>
                <a:gd name="T4" fmla="*/ 3 w 1227"/>
                <a:gd name="T5" fmla="*/ 2 h 3"/>
                <a:gd name="T6" fmla="*/ 2 w 1227"/>
                <a:gd name="T7" fmla="*/ 2 h 3"/>
                <a:gd name="T8" fmla="*/ 2 w 1227"/>
                <a:gd name="T9" fmla="*/ 2 h 3"/>
                <a:gd name="T10" fmla="*/ 2 w 1227"/>
                <a:gd name="T11" fmla="*/ 1 h 3"/>
                <a:gd name="T12" fmla="*/ 1 w 1227"/>
                <a:gd name="T13" fmla="*/ 1 h 3"/>
                <a:gd name="T14" fmla="*/ 1 w 1227"/>
                <a:gd name="T15" fmla="*/ 1 h 3"/>
                <a:gd name="T16" fmla="*/ 1 w 1227"/>
                <a:gd name="T17" fmla="*/ 0 h 3"/>
                <a:gd name="T18" fmla="*/ 0 w 1227"/>
                <a:gd name="T19" fmla="*/ 0 h 3"/>
                <a:gd name="T20" fmla="*/ 1227 w 1227"/>
                <a:gd name="T21" fmla="*/ 0 h 3"/>
                <a:gd name="T22" fmla="*/ 1227 w 1227"/>
                <a:gd name="T23" fmla="*/ 0 h 3"/>
                <a:gd name="T24" fmla="*/ 1227 w 1227"/>
                <a:gd name="T25" fmla="*/ 1 h 3"/>
                <a:gd name="T26" fmla="*/ 1226 w 1227"/>
                <a:gd name="T27" fmla="*/ 1 h 3"/>
                <a:gd name="T28" fmla="*/ 1226 w 1227"/>
                <a:gd name="T29" fmla="*/ 1 h 3"/>
                <a:gd name="T30" fmla="*/ 1226 w 1227"/>
                <a:gd name="T31" fmla="*/ 2 h 3"/>
                <a:gd name="T32" fmla="*/ 1225 w 1227"/>
                <a:gd name="T33" fmla="*/ 2 h 3"/>
                <a:gd name="T34" fmla="*/ 1225 w 1227"/>
                <a:gd name="T35" fmla="*/ 2 h 3"/>
                <a:gd name="T36" fmla="*/ 1225 w 122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7"/>
                <a:gd name="T58" fmla="*/ 0 h 3"/>
                <a:gd name="T59" fmla="*/ 1227 w 122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7" h="3">
                  <a:moveTo>
                    <a:pt x="1225" y="3"/>
                  </a:moveTo>
                  <a:lnTo>
                    <a:pt x="3" y="3"/>
                  </a:lnTo>
                  <a:lnTo>
                    <a:pt x="3" y="2"/>
                  </a:lnTo>
                  <a:lnTo>
                    <a:pt x="2" y="2"/>
                  </a:lnTo>
                  <a:lnTo>
                    <a:pt x="2" y="1"/>
                  </a:lnTo>
                  <a:lnTo>
                    <a:pt x="1" y="1"/>
                  </a:lnTo>
                  <a:lnTo>
                    <a:pt x="1" y="0"/>
                  </a:lnTo>
                  <a:lnTo>
                    <a:pt x="0" y="0"/>
                  </a:lnTo>
                  <a:lnTo>
                    <a:pt x="1227" y="0"/>
                  </a:lnTo>
                  <a:lnTo>
                    <a:pt x="1227" y="1"/>
                  </a:lnTo>
                  <a:lnTo>
                    <a:pt x="1226" y="1"/>
                  </a:lnTo>
                  <a:lnTo>
                    <a:pt x="1226" y="2"/>
                  </a:lnTo>
                  <a:lnTo>
                    <a:pt x="1225" y="2"/>
                  </a:lnTo>
                  <a:lnTo>
                    <a:pt x="122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54" name="Freeform 68"/>
            <p:cNvSpPr>
              <a:spLocks/>
            </p:cNvSpPr>
            <p:nvPr/>
          </p:nvSpPr>
          <p:spPr bwMode="auto">
            <a:xfrm>
              <a:off x="888" y="2510"/>
              <a:ext cx="1235" cy="3"/>
            </a:xfrm>
            <a:custGeom>
              <a:avLst/>
              <a:gdLst>
                <a:gd name="T0" fmla="*/ 1231 w 1235"/>
                <a:gd name="T1" fmla="*/ 3 h 3"/>
                <a:gd name="T2" fmla="*/ 4 w 1235"/>
                <a:gd name="T3" fmla="*/ 3 h 3"/>
                <a:gd name="T4" fmla="*/ 4 w 1235"/>
                <a:gd name="T5" fmla="*/ 2 h 3"/>
                <a:gd name="T6" fmla="*/ 4 w 1235"/>
                <a:gd name="T7" fmla="*/ 2 h 3"/>
                <a:gd name="T8" fmla="*/ 3 w 1235"/>
                <a:gd name="T9" fmla="*/ 2 h 3"/>
                <a:gd name="T10" fmla="*/ 3 w 1235"/>
                <a:gd name="T11" fmla="*/ 1 h 3"/>
                <a:gd name="T12" fmla="*/ 2 w 1235"/>
                <a:gd name="T13" fmla="*/ 1 h 3"/>
                <a:gd name="T14" fmla="*/ 2 w 1235"/>
                <a:gd name="T15" fmla="*/ 0 h 3"/>
                <a:gd name="T16" fmla="*/ 2 w 1235"/>
                <a:gd name="T17" fmla="*/ 0 h 3"/>
                <a:gd name="T18" fmla="*/ 0 w 1235"/>
                <a:gd name="T19" fmla="*/ 0 h 3"/>
                <a:gd name="T20" fmla="*/ 1235 w 1235"/>
                <a:gd name="T21" fmla="*/ 0 h 3"/>
                <a:gd name="T22" fmla="*/ 1235 w 1235"/>
                <a:gd name="T23" fmla="*/ 0 h 3"/>
                <a:gd name="T24" fmla="*/ 1233 w 1235"/>
                <a:gd name="T25" fmla="*/ 0 h 3"/>
                <a:gd name="T26" fmla="*/ 1233 w 1235"/>
                <a:gd name="T27" fmla="*/ 1 h 3"/>
                <a:gd name="T28" fmla="*/ 1233 w 1235"/>
                <a:gd name="T29" fmla="*/ 1 h 3"/>
                <a:gd name="T30" fmla="*/ 1232 w 1235"/>
                <a:gd name="T31" fmla="*/ 2 h 3"/>
                <a:gd name="T32" fmla="*/ 1232 w 1235"/>
                <a:gd name="T33" fmla="*/ 2 h 3"/>
                <a:gd name="T34" fmla="*/ 1232 w 1235"/>
                <a:gd name="T35" fmla="*/ 2 h 3"/>
                <a:gd name="T36" fmla="*/ 1231 w 123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35"/>
                <a:gd name="T58" fmla="*/ 0 h 3"/>
                <a:gd name="T59" fmla="*/ 1235 w 123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35" h="3">
                  <a:moveTo>
                    <a:pt x="1231" y="3"/>
                  </a:moveTo>
                  <a:lnTo>
                    <a:pt x="4" y="3"/>
                  </a:lnTo>
                  <a:lnTo>
                    <a:pt x="4" y="2"/>
                  </a:lnTo>
                  <a:lnTo>
                    <a:pt x="3" y="2"/>
                  </a:lnTo>
                  <a:lnTo>
                    <a:pt x="3" y="1"/>
                  </a:lnTo>
                  <a:lnTo>
                    <a:pt x="2" y="1"/>
                  </a:lnTo>
                  <a:lnTo>
                    <a:pt x="2" y="0"/>
                  </a:lnTo>
                  <a:lnTo>
                    <a:pt x="0" y="0"/>
                  </a:lnTo>
                  <a:lnTo>
                    <a:pt x="1235" y="0"/>
                  </a:lnTo>
                  <a:lnTo>
                    <a:pt x="1233" y="0"/>
                  </a:lnTo>
                  <a:lnTo>
                    <a:pt x="1233" y="1"/>
                  </a:lnTo>
                  <a:lnTo>
                    <a:pt x="1232" y="2"/>
                  </a:lnTo>
                  <a:lnTo>
                    <a:pt x="123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55" name="Freeform 69"/>
            <p:cNvSpPr>
              <a:spLocks/>
            </p:cNvSpPr>
            <p:nvPr/>
          </p:nvSpPr>
          <p:spPr bwMode="auto">
            <a:xfrm>
              <a:off x="885" y="2507"/>
              <a:ext cx="1241" cy="3"/>
            </a:xfrm>
            <a:custGeom>
              <a:avLst/>
              <a:gdLst>
                <a:gd name="T0" fmla="*/ 1238 w 1241"/>
                <a:gd name="T1" fmla="*/ 3 h 3"/>
                <a:gd name="T2" fmla="*/ 3 w 1241"/>
                <a:gd name="T3" fmla="*/ 3 h 3"/>
                <a:gd name="T4" fmla="*/ 3 w 1241"/>
                <a:gd name="T5" fmla="*/ 2 h 3"/>
                <a:gd name="T6" fmla="*/ 3 w 1241"/>
                <a:gd name="T7" fmla="*/ 2 h 3"/>
                <a:gd name="T8" fmla="*/ 2 w 1241"/>
                <a:gd name="T9" fmla="*/ 2 h 3"/>
                <a:gd name="T10" fmla="*/ 2 w 1241"/>
                <a:gd name="T11" fmla="*/ 1 h 3"/>
                <a:gd name="T12" fmla="*/ 1 w 1241"/>
                <a:gd name="T13" fmla="*/ 1 h 3"/>
                <a:gd name="T14" fmla="*/ 1 w 1241"/>
                <a:gd name="T15" fmla="*/ 0 h 3"/>
                <a:gd name="T16" fmla="*/ 1 w 1241"/>
                <a:gd name="T17" fmla="*/ 0 h 3"/>
                <a:gd name="T18" fmla="*/ 0 w 1241"/>
                <a:gd name="T19" fmla="*/ 0 h 3"/>
                <a:gd name="T20" fmla="*/ 1241 w 1241"/>
                <a:gd name="T21" fmla="*/ 0 h 3"/>
                <a:gd name="T22" fmla="*/ 1241 w 1241"/>
                <a:gd name="T23" fmla="*/ 0 h 3"/>
                <a:gd name="T24" fmla="*/ 1241 w 1241"/>
                <a:gd name="T25" fmla="*/ 0 h 3"/>
                <a:gd name="T26" fmla="*/ 1240 w 1241"/>
                <a:gd name="T27" fmla="*/ 1 h 3"/>
                <a:gd name="T28" fmla="*/ 1240 w 1241"/>
                <a:gd name="T29" fmla="*/ 1 h 3"/>
                <a:gd name="T30" fmla="*/ 1239 w 1241"/>
                <a:gd name="T31" fmla="*/ 2 h 3"/>
                <a:gd name="T32" fmla="*/ 1239 w 1241"/>
                <a:gd name="T33" fmla="*/ 2 h 3"/>
                <a:gd name="T34" fmla="*/ 1239 w 1241"/>
                <a:gd name="T35" fmla="*/ 2 h 3"/>
                <a:gd name="T36" fmla="*/ 1238 w 124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1"/>
                <a:gd name="T58" fmla="*/ 0 h 3"/>
                <a:gd name="T59" fmla="*/ 1241 w 124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1" h="3">
                  <a:moveTo>
                    <a:pt x="1238" y="3"/>
                  </a:moveTo>
                  <a:lnTo>
                    <a:pt x="3" y="3"/>
                  </a:lnTo>
                  <a:lnTo>
                    <a:pt x="3" y="2"/>
                  </a:lnTo>
                  <a:lnTo>
                    <a:pt x="2" y="2"/>
                  </a:lnTo>
                  <a:lnTo>
                    <a:pt x="2" y="1"/>
                  </a:lnTo>
                  <a:lnTo>
                    <a:pt x="1" y="1"/>
                  </a:lnTo>
                  <a:lnTo>
                    <a:pt x="1" y="0"/>
                  </a:lnTo>
                  <a:lnTo>
                    <a:pt x="0" y="0"/>
                  </a:lnTo>
                  <a:lnTo>
                    <a:pt x="1241" y="0"/>
                  </a:lnTo>
                  <a:lnTo>
                    <a:pt x="1240" y="1"/>
                  </a:lnTo>
                  <a:lnTo>
                    <a:pt x="1239" y="2"/>
                  </a:lnTo>
                  <a:lnTo>
                    <a:pt x="1238"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56" name="Freeform 70"/>
            <p:cNvSpPr>
              <a:spLocks/>
            </p:cNvSpPr>
            <p:nvPr/>
          </p:nvSpPr>
          <p:spPr bwMode="auto">
            <a:xfrm>
              <a:off x="882" y="2504"/>
              <a:ext cx="1248" cy="3"/>
            </a:xfrm>
            <a:custGeom>
              <a:avLst/>
              <a:gdLst>
                <a:gd name="T0" fmla="*/ 1244 w 1248"/>
                <a:gd name="T1" fmla="*/ 3 h 3"/>
                <a:gd name="T2" fmla="*/ 3 w 1248"/>
                <a:gd name="T3" fmla="*/ 3 h 3"/>
                <a:gd name="T4" fmla="*/ 3 w 1248"/>
                <a:gd name="T5" fmla="*/ 2 h 3"/>
                <a:gd name="T6" fmla="*/ 2 w 1248"/>
                <a:gd name="T7" fmla="*/ 2 h 3"/>
                <a:gd name="T8" fmla="*/ 2 w 1248"/>
                <a:gd name="T9" fmla="*/ 2 h 3"/>
                <a:gd name="T10" fmla="*/ 2 w 1248"/>
                <a:gd name="T11" fmla="*/ 1 h 3"/>
                <a:gd name="T12" fmla="*/ 1 w 1248"/>
                <a:gd name="T13" fmla="*/ 1 h 3"/>
                <a:gd name="T14" fmla="*/ 1 w 1248"/>
                <a:gd name="T15" fmla="*/ 0 h 3"/>
                <a:gd name="T16" fmla="*/ 0 w 1248"/>
                <a:gd name="T17" fmla="*/ 0 h 3"/>
                <a:gd name="T18" fmla="*/ 0 w 1248"/>
                <a:gd name="T19" fmla="*/ 0 h 3"/>
                <a:gd name="T20" fmla="*/ 1248 w 1248"/>
                <a:gd name="T21" fmla="*/ 0 h 3"/>
                <a:gd name="T22" fmla="*/ 1247 w 1248"/>
                <a:gd name="T23" fmla="*/ 0 h 3"/>
                <a:gd name="T24" fmla="*/ 1247 w 1248"/>
                <a:gd name="T25" fmla="*/ 0 h 3"/>
                <a:gd name="T26" fmla="*/ 1246 w 1248"/>
                <a:gd name="T27" fmla="*/ 1 h 3"/>
                <a:gd name="T28" fmla="*/ 1246 w 1248"/>
                <a:gd name="T29" fmla="*/ 1 h 3"/>
                <a:gd name="T30" fmla="*/ 1246 w 1248"/>
                <a:gd name="T31" fmla="*/ 2 h 3"/>
                <a:gd name="T32" fmla="*/ 1245 w 1248"/>
                <a:gd name="T33" fmla="*/ 2 h 3"/>
                <a:gd name="T34" fmla="*/ 1245 w 1248"/>
                <a:gd name="T35" fmla="*/ 2 h 3"/>
                <a:gd name="T36" fmla="*/ 1244 w 124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8"/>
                <a:gd name="T58" fmla="*/ 0 h 3"/>
                <a:gd name="T59" fmla="*/ 1248 w 124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8" h="3">
                  <a:moveTo>
                    <a:pt x="1244" y="3"/>
                  </a:moveTo>
                  <a:lnTo>
                    <a:pt x="3" y="3"/>
                  </a:lnTo>
                  <a:lnTo>
                    <a:pt x="3" y="2"/>
                  </a:lnTo>
                  <a:lnTo>
                    <a:pt x="2" y="2"/>
                  </a:lnTo>
                  <a:lnTo>
                    <a:pt x="2" y="1"/>
                  </a:lnTo>
                  <a:lnTo>
                    <a:pt x="1" y="1"/>
                  </a:lnTo>
                  <a:lnTo>
                    <a:pt x="1" y="0"/>
                  </a:lnTo>
                  <a:lnTo>
                    <a:pt x="0" y="0"/>
                  </a:lnTo>
                  <a:lnTo>
                    <a:pt x="1248" y="0"/>
                  </a:lnTo>
                  <a:lnTo>
                    <a:pt x="1247" y="0"/>
                  </a:lnTo>
                  <a:lnTo>
                    <a:pt x="1246" y="1"/>
                  </a:lnTo>
                  <a:lnTo>
                    <a:pt x="1246" y="2"/>
                  </a:lnTo>
                  <a:lnTo>
                    <a:pt x="1245" y="2"/>
                  </a:lnTo>
                  <a:lnTo>
                    <a:pt x="124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57" name="Freeform 71"/>
            <p:cNvSpPr>
              <a:spLocks/>
            </p:cNvSpPr>
            <p:nvPr/>
          </p:nvSpPr>
          <p:spPr bwMode="auto">
            <a:xfrm>
              <a:off x="878" y="2501"/>
              <a:ext cx="1256" cy="3"/>
            </a:xfrm>
            <a:custGeom>
              <a:avLst/>
              <a:gdLst>
                <a:gd name="T0" fmla="*/ 1252 w 1256"/>
                <a:gd name="T1" fmla="*/ 3 h 3"/>
                <a:gd name="T2" fmla="*/ 4 w 1256"/>
                <a:gd name="T3" fmla="*/ 3 h 3"/>
                <a:gd name="T4" fmla="*/ 3 w 1256"/>
                <a:gd name="T5" fmla="*/ 2 h 3"/>
                <a:gd name="T6" fmla="*/ 3 w 1256"/>
                <a:gd name="T7" fmla="*/ 2 h 3"/>
                <a:gd name="T8" fmla="*/ 2 w 1256"/>
                <a:gd name="T9" fmla="*/ 1 h 3"/>
                <a:gd name="T10" fmla="*/ 2 w 1256"/>
                <a:gd name="T11" fmla="*/ 1 h 3"/>
                <a:gd name="T12" fmla="*/ 1 w 1256"/>
                <a:gd name="T13" fmla="*/ 1 h 3"/>
                <a:gd name="T14" fmla="*/ 1 w 1256"/>
                <a:gd name="T15" fmla="*/ 0 h 3"/>
                <a:gd name="T16" fmla="*/ 0 w 1256"/>
                <a:gd name="T17" fmla="*/ 0 h 3"/>
                <a:gd name="T18" fmla="*/ 0 w 1256"/>
                <a:gd name="T19" fmla="*/ 0 h 3"/>
                <a:gd name="T20" fmla="*/ 1256 w 1256"/>
                <a:gd name="T21" fmla="*/ 0 h 3"/>
                <a:gd name="T22" fmla="*/ 1255 w 1256"/>
                <a:gd name="T23" fmla="*/ 0 h 3"/>
                <a:gd name="T24" fmla="*/ 1255 w 1256"/>
                <a:gd name="T25" fmla="*/ 0 h 3"/>
                <a:gd name="T26" fmla="*/ 1254 w 1256"/>
                <a:gd name="T27" fmla="*/ 1 h 3"/>
                <a:gd name="T28" fmla="*/ 1254 w 1256"/>
                <a:gd name="T29" fmla="*/ 1 h 3"/>
                <a:gd name="T30" fmla="*/ 1253 w 1256"/>
                <a:gd name="T31" fmla="*/ 1 h 3"/>
                <a:gd name="T32" fmla="*/ 1253 w 1256"/>
                <a:gd name="T33" fmla="*/ 2 h 3"/>
                <a:gd name="T34" fmla="*/ 1252 w 1256"/>
                <a:gd name="T35" fmla="*/ 2 h 3"/>
                <a:gd name="T36" fmla="*/ 1252 w 125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56"/>
                <a:gd name="T58" fmla="*/ 0 h 3"/>
                <a:gd name="T59" fmla="*/ 1256 w 125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56" h="3">
                  <a:moveTo>
                    <a:pt x="1252" y="3"/>
                  </a:moveTo>
                  <a:lnTo>
                    <a:pt x="4" y="3"/>
                  </a:lnTo>
                  <a:lnTo>
                    <a:pt x="3" y="2"/>
                  </a:lnTo>
                  <a:lnTo>
                    <a:pt x="2" y="1"/>
                  </a:lnTo>
                  <a:lnTo>
                    <a:pt x="1" y="1"/>
                  </a:lnTo>
                  <a:lnTo>
                    <a:pt x="1" y="0"/>
                  </a:lnTo>
                  <a:lnTo>
                    <a:pt x="0" y="0"/>
                  </a:lnTo>
                  <a:lnTo>
                    <a:pt x="1256" y="0"/>
                  </a:lnTo>
                  <a:lnTo>
                    <a:pt x="1255" y="0"/>
                  </a:lnTo>
                  <a:lnTo>
                    <a:pt x="1254" y="1"/>
                  </a:lnTo>
                  <a:lnTo>
                    <a:pt x="1253" y="1"/>
                  </a:lnTo>
                  <a:lnTo>
                    <a:pt x="1253" y="2"/>
                  </a:lnTo>
                  <a:lnTo>
                    <a:pt x="1252" y="2"/>
                  </a:lnTo>
                  <a:lnTo>
                    <a:pt x="125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58" name="Freeform 72"/>
            <p:cNvSpPr>
              <a:spLocks/>
            </p:cNvSpPr>
            <p:nvPr/>
          </p:nvSpPr>
          <p:spPr bwMode="auto">
            <a:xfrm>
              <a:off x="874" y="2497"/>
              <a:ext cx="1264" cy="4"/>
            </a:xfrm>
            <a:custGeom>
              <a:avLst/>
              <a:gdLst>
                <a:gd name="T0" fmla="*/ 1260 w 1264"/>
                <a:gd name="T1" fmla="*/ 4 h 4"/>
                <a:gd name="T2" fmla="*/ 4 w 1264"/>
                <a:gd name="T3" fmla="*/ 4 h 4"/>
                <a:gd name="T4" fmla="*/ 3 w 1264"/>
                <a:gd name="T5" fmla="*/ 3 h 4"/>
                <a:gd name="T6" fmla="*/ 3 w 1264"/>
                <a:gd name="T7" fmla="*/ 3 h 4"/>
                <a:gd name="T8" fmla="*/ 2 w 1264"/>
                <a:gd name="T9" fmla="*/ 1 h 4"/>
                <a:gd name="T10" fmla="*/ 2 w 1264"/>
                <a:gd name="T11" fmla="*/ 1 h 4"/>
                <a:gd name="T12" fmla="*/ 1 w 1264"/>
                <a:gd name="T13" fmla="*/ 1 h 4"/>
                <a:gd name="T14" fmla="*/ 1 w 1264"/>
                <a:gd name="T15" fmla="*/ 0 h 4"/>
                <a:gd name="T16" fmla="*/ 0 w 1264"/>
                <a:gd name="T17" fmla="*/ 0 h 4"/>
                <a:gd name="T18" fmla="*/ 0 w 1264"/>
                <a:gd name="T19" fmla="*/ 0 h 4"/>
                <a:gd name="T20" fmla="*/ 1264 w 1264"/>
                <a:gd name="T21" fmla="*/ 0 h 4"/>
                <a:gd name="T22" fmla="*/ 1263 w 1264"/>
                <a:gd name="T23" fmla="*/ 0 h 4"/>
                <a:gd name="T24" fmla="*/ 1263 w 1264"/>
                <a:gd name="T25" fmla="*/ 0 h 4"/>
                <a:gd name="T26" fmla="*/ 1262 w 1264"/>
                <a:gd name="T27" fmla="*/ 1 h 4"/>
                <a:gd name="T28" fmla="*/ 1262 w 1264"/>
                <a:gd name="T29" fmla="*/ 1 h 4"/>
                <a:gd name="T30" fmla="*/ 1261 w 1264"/>
                <a:gd name="T31" fmla="*/ 1 h 4"/>
                <a:gd name="T32" fmla="*/ 1261 w 1264"/>
                <a:gd name="T33" fmla="*/ 3 h 4"/>
                <a:gd name="T34" fmla="*/ 1260 w 1264"/>
                <a:gd name="T35" fmla="*/ 3 h 4"/>
                <a:gd name="T36" fmla="*/ 1260 w 1264"/>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4"/>
                <a:gd name="T58" fmla="*/ 0 h 4"/>
                <a:gd name="T59" fmla="*/ 1264 w 126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4" h="4">
                  <a:moveTo>
                    <a:pt x="1260" y="4"/>
                  </a:moveTo>
                  <a:lnTo>
                    <a:pt x="4" y="4"/>
                  </a:lnTo>
                  <a:lnTo>
                    <a:pt x="3" y="3"/>
                  </a:lnTo>
                  <a:lnTo>
                    <a:pt x="2" y="1"/>
                  </a:lnTo>
                  <a:lnTo>
                    <a:pt x="1" y="1"/>
                  </a:lnTo>
                  <a:lnTo>
                    <a:pt x="1" y="0"/>
                  </a:lnTo>
                  <a:lnTo>
                    <a:pt x="0" y="0"/>
                  </a:lnTo>
                  <a:lnTo>
                    <a:pt x="1264" y="0"/>
                  </a:lnTo>
                  <a:lnTo>
                    <a:pt x="1263" y="0"/>
                  </a:lnTo>
                  <a:lnTo>
                    <a:pt x="1262" y="1"/>
                  </a:lnTo>
                  <a:lnTo>
                    <a:pt x="1261" y="1"/>
                  </a:lnTo>
                  <a:lnTo>
                    <a:pt x="1261" y="3"/>
                  </a:lnTo>
                  <a:lnTo>
                    <a:pt x="1260" y="3"/>
                  </a:lnTo>
                  <a:lnTo>
                    <a:pt x="1260"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59" name="Freeform 73"/>
            <p:cNvSpPr>
              <a:spLocks/>
            </p:cNvSpPr>
            <p:nvPr/>
          </p:nvSpPr>
          <p:spPr bwMode="auto">
            <a:xfrm>
              <a:off x="869" y="2494"/>
              <a:ext cx="1274" cy="3"/>
            </a:xfrm>
            <a:custGeom>
              <a:avLst/>
              <a:gdLst>
                <a:gd name="T0" fmla="*/ 1269 w 1274"/>
                <a:gd name="T1" fmla="*/ 3 h 3"/>
                <a:gd name="T2" fmla="*/ 5 w 1274"/>
                <a:gd name="T3" fmla="*/ 3 h 3"/>
                <a:gd name="T4" fmla="*/ 4 w 1274"/>
                <a:gd name="T5" fmla="*/ 2 h 3"/>
                <a:gd name="T6" fmla="*/ 3 w 1274"/>
                <a:gd name="T7" fmla="*/ 2 h 3"/>
                <a:gd name="T8" fmla="*/ 3 w 1274"/>
                <a:gd name="T9" fmla="*/ 1 h 3"/>
                <a:gd name="T10" fmla="*/ 2 w 1274"/>
                <a:gd name="T11" fmla="*/ 1 h 3"/>
                <a:gd name="T12" fmla="*/ 2 w 1274"/>
                <a:gd name="T13" fmla="*/ 1 h 3"/>
                <a:gd name="T14" fmla="*/ 1 w 1274"/>
                <a:gd name="T15" fmla="*/ 0 h 3"/>
                <a:gd name="T16" fmla="*/ 0 w 1274"/>
                <a:gd name="T17" fmla="*/ 0 h 3"/>
                <a:gd name="T18" fmla="*/ 0 w 1274"/>
                <a:gd name="T19" fmla="*/ 0 h 3"/>
                <a:gd name="T20" fmla="*/ 1274 w 1274"/>
                <a:gd name="T21" fmla="*/ 0 h 3"/>
                <a:gd name="T22" fmla="*/ 1273 w 1274"/>
                <a:gd name="T23" fmla="*/ 0 h 3"/>
                <a:gd name="T24" fmla="*/ 1273 w 1274"/>
                <a:gd name="T25" fmla="*/ 0 h 3"/>
                <a:gd name="T26" fmla="*/ 1272 w 1274"/>
                <a:gd name="T27" fmla="*/ 1 h 3"/>
                <a:gd name="T28" fmla="*/ 1271 w 1274"/>
                <a:gd name="T29" fmla="*/ 1 h 3"/>
                <a:gd name="T30" fmla="*/ 1271 w 1274"/>
                <a:gd name="T31" fmla="*/ 1 h 3"/>
                <a:gd name="T32" fmla="*/ 1270 w 1274"/>
                <a:gd name="T33" fmla="*/ 2 h 3"/>
                <a:gd name="T34" fmla="*/ 1270 w 1274"/>
                <a:gd name="T35" fmla="*/ 2 h 3"/>
                <a:gd name="T36" fmla="*/ 1269 w 127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4"/>
                <a:gd name="T58" fmla="*/ 0 h 3"/>
                <a:gd name="T59" fmla="*/ 1274 w 127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4" h="3">
                  <a:moveTo>
                    <a:pt x="1269" y="3"/>
                  </a:moveTo>
                  <a:lnTo>
                    <a:pt x="5" y="3"/>
                  </a:lnTo>
                  <a:lnTo>
                    <a:pt x="4" y="2"/>
                  </a:lnTo>
                  <a:lnTo>
                    <a:pt x="3" y="2"/>
                  </a:lnTo>
                  <a:lnTo>
                    <a:pt x="3" y="1"/>
                  </a:lnTo>
                  <a:lnTo>
                    <a:pt x="2" y="1"/>
                  </a:lnTo>
                  <a:lnTo>
                    <a:pt x="1" y="0"/>
                  </a:lnTo>
                  <a:lnTo>
                    <a:pt x="0" y="0"/>
                  </a:lnTo>
                  <a:lnTo>
                    <a:pt x="1274" y="0"/>
                  </a:lnTo>
                  <a:lnTo>
                    <a:pt x="1273" y="0"/>
                  </a:lnTo>
                  <a:lnTo>
                    <a:pt x="1272" y="1"/>
                  </a:lnTo>
                  <a:lnTo>
                    <a:pt x="1271" y="1"/>
                  </a:lnTo>
                  <a:lnTo>
                    <a:pt x="1270" y="2"/>
                  </a:lnTo>
                  <a:lnTo>
                    <a:pt x="126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60" name="Freeform 74"/>
            <p:cNvSpPr>
              <a:spLocks/>
            </p:cNvSpPr>
            <p:nvPr/>
          </p:nvSpPr>
          <p:spPr bwMode="auto">
            <a:xfrm>
              <a:off x="863" y="2490"/>
              <a:ext cx="1286" cy="4"/>
            </a:xfrm>
            <a:custGeom>
              <a:avLst/>
              <a:gdLst>
                <a:gd name="T0" fmla="*/ 1280 w 1286"/>
                <a:gd name="T1" fmla="*/ 4 h 4"/>
                <a:gd name="T2" fmla="*/ 6 w 1286"/>
                <a:gd name="T3" fmla="*/ 4 h 4"/>
                <a:gd name="T4" fmla="*/ 5 w 1286"/>
                <a:gd name="T5" fmla="*/ 3 h 4"/>
                <a:gd name="T6" fmla="*/ 4 w 1286"/>
                <a:gd name="T7" fmla="*/ 3 h 4"/>
                <a:gd name="T8" fmla="*/ 4 w 1286"/>
                <a:gd name="T9" fmla="*/ 2 h 4"/>
                <a:gd name="T10" fmla="*/ 3 w 1286"/>
                <a:gd name="T11" fmla="*/ 2 h 4"/>
                <a:gd name="T12" fmla="*/ 2 w 1286"/>
                <a:gd name="T13" fmla="*/ 2 h 4"/>
                <a:gd name="T14" fmla="*/ 2 w 1286"/>
                <a:gd name="T15" fmla="*/ 1 h 4"/>
                <a:gd name="T16" fmla="*/ 1 w 1286"/>
                <a:gd name="T17" fmla="*/ 1 h 4"/>
                <a:gd name="T18" fmla="*/ 0 w 1286"/>
                <a:gd name="T19" fmla="*/ 0 h 4"/>
                <a:gd name="T20" fmla="*/ 1286 w 1286"/>
                <a:gd name="T21" fmla="*/ 0 h 4"/>
                <a:gd name="T22" fmla="*/ 1285 w 1286"/>
                <a:gd name="T23" fmla="*/ 1 h 4"/>
                <a:gd name="T24" fmla="*/ 1284 w 1286"/>
                <a:gd name="T25" fmla="*/ 1 h 4"/>
                <a:gd name="T26" fmla="*/ 1283 w 1286"/>
                <a:gd name="T27" fmla="*/ 2 h 4"/>
                <a:gd name="T28" fmla="*/ 1283 w 1286"/>
                <a:gd name="T29" fmla="*/ 2 h 4"/>
                <a:gd name="T30" fmla="*/ 1282 w 1286"/>
                <a:gd name="T31" fmla="*/ 2 h 4"/>
                <a:gd name="T32" fmla="*/ 1281 w 1286"/>
                <a:gd name="T33" fmla="*/ 3 h 4"/>
                <a:gd name="T34" fmla="*/ 1281 w 1286"/>
                <a:gd name="T35" fmla="*/ 3 h 4"/>
                <a:gd name="T36" fmla="*/ 1280 w 1286"/>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6"/>
                <a:gd name="T58" fmla="*/ 0 h 4"/>
                <a:gd name="T59" fmla="*/ 1286 w 1286"/>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86" h="4">
                  <a:moveTo>
                    <a:pt x="1280" y="4"/>
                  </a:moveTo>
                  <a:lnTo>
                    <a:pt x="6" y="4"/>
                  </a:lnTo>
                  <a:lnTo>
                    <a:pt x="5" y="3"/>
                  </a:lnTo>
                  <a:lnTo>
                    <a:pt x="4" y="3"/>
                  </a:lnTo>
                  <a:lnTo>
                    <a:pt x="4" y="2"/>
                  </a:lnTo>
                  <a:lnTo>
                    <a:pt x="3" y="2"/>
                  </a:lnTo>
                  <a:lnTo>
                    <a:pt x="2" y="2"/>
                  </a:lnTo>
                  <a:lnTo>
                    <a:pt x="2" y="1"/>
                  </a:lnTo>
                  <a:lnTo>
                    <a:pt x="1" y="1"/>
                  </a:lnTo>
                  <a:lnTo>
                    <a:pt x="0" y="0"/>
                  </a:lnTo>
                  <a:lnTo>
                    <a:pt x="1286" y="0"/>
                  </a:lnTo>
                  <a:lnTo>
                    <a:pt x="1285" y="1"/>
                  </a:lnTo>
                  <a:lnTo>
                    <a:pt x="1284" y="1"/>
                  </a:lnTo>
                  <a:lnTo>
                    <a:pt x="1283" y="2"/>
                  </a:lnTo>
                  <a:lnTo>
                    <a:pt x="1282" y="2"/>
                  </a:lnTo>
                  <a:lnTo>
                    <a:pt x="1281" y="3"/>
                  </a:lnTo>
                  <a:lnTo>
                    <a:pt x="1280"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61" name="Freeform 75"/>
            <p:cNvSpPr>
              <a:spLocks/>
            </p:cNvSpPr>
            <p:nvPr/>
          </p:nvSpPr>
          <p:spPr bwMode="auto">
            <a:xfrm>
              <a:off x="856" y="2487"/>
              <a:ext cx="1299" cy="3"/>
            </a:xfrm>
            <a:custGeom>
              <a:avLst/>
              <a:gdLst>
                <a:gd name="T0" fmla="*/ 1293 w 1299"/>
                <a:gd name="T1" fmla="*/ 3 h 3"/>
                <a:gd name="T2" fmla="*/ 7 w 1299"/>
                <a:gd name="T3" fmla="*/ 3 h 3"/>
                <a:gd name="T4" fmla="*/ 6 w 1299"/>
                <a:gd name="T5" fmla="*/ 3 h 3"/>
                <a:gd name="T6" fmla="*/ 5 w 1299"/>
                <a:gd name="T7" fmla="*/ 3 h 3"/>
                <a:gd name="T8" fmla="*/ 5 w 1299"/>
                <a:gd name="T9" fmla="*/ 2 h 3"/>
                <a:gd name="T10" fmla="*/ 4 w 1299"/>
                <a:gd name="T11" fmla="*/ 2 h 3"/>
                <a:gd name="T12" fmla="*/ 3 w 1299"/>
                <a:gd name="T13" fmla="*/ 2 h 3"/>
                <a:gd name="T14" fmla="*/ 2 w 1299"/>
                <a:gd name="T15" fmla="*/ 1 h 3"/>
                <a:gd name="T16" fmla="*/ 1 w 1299"/>
                <a:gd name="T17" fmla="*/ 1 h 3"/>
                <a:gd name="T18" fmla="*/ 0 w 1299"/>
                <a:gd name="T19" fmla="*/ 0 h 3"/>
                <a:gd name="T20" fmla="*/ 1299 w 1299"/>
                <a:gd name="T21" fmla="*/ 0 h 3"/>
                <a:gd name="T22" fmla="*/ 1298 w 1299"/>
                <a:gd name="T23" fmla="*/ 1 h 3"/>
                <a:gd name="T24" fmla="*/ 1298 w 1299"/>
                <a:gd name="T25" fmla="*/ 1 h 3"/>
                <a:gd name="T26" fmla="*/ 1297 w 1299"/>
                <a:gd name="T27" fmla="*/ 2 h 3"/>
                <a:gd name="T28" fmla="*/ 1296 w 1299"/>
                <a:gd name="T29" fmla="*/ 2 h 3"/>
                <a:gd name="T30" fmla="*/ 1295 w 1299"/>
                <a:gd name="T31" fmla="*/ 2 h 3"/>
                <a:gd name="T32" fmla="*/ 1294 w 1299"/>
                <a:gd name="T33" fmla="*/ 3 h 3"/>
                <a:gd name="T34" fmla="*/ 1293 w 1299"/>
                <a:gd name="T35" fmla="*/ 3 h 3"/>
                <a:gd name="T36" fmla="*/ 1293 w 129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9"/>
                <a:gd name="T58" fmla="*/ 0 h 3"/>
                <a:gd name="T59" fmla="*/ 1299 w 129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9" h="3">
                  <a:moveTo>
                    <a:pt x="1293" y="3"/>
                  </a:moveTo>
                  <a:lnTo>
                    <a:pt x="7" y="3"/>
                  </a:lnTo>
                  <a:lnTo>
                    <a:pt x="6" y="3"/>
                  </a:lnTo>
                  <a:lnTo>
                    <a:pt x="5" y="3"/>
                  </a:lnTo>
                  <a:lnTo>
                    <a:pt x="5" y="2"/>
                  </a:lnTo>
                  <a:lnTo>
                    <a:pt x="4" y="2"/>
                  </a:lnTo>
                  <a:lnTo>
                    <a:pt x="3" y="2"/>
                  </a:lnTo>
                  <a:lnTo>
                    <a:pt x="2" y="1"/>
                  </a:lnTo>
                  <a:lnTo>
                    <a:pt x="1" y="1"/>
                  </a:lnTo>
                  <a:lnTo>
                    <a:pt x="0" y="0"/>
                  </a:lnTo>
                  <a:lnTo>
                    <a:pt x="1299" y="0"/>
                  </a:lnTo>
                  <a:lnTo>
                    <a:pt x="1298" y="1"/>
                  </a:lnTo>
                  <a:lnTo>
                    <a:pt x="1297" y="2"/>
                  </a:lnTo>
                  <a:lnTo>
                    <a:pt x="1296" y="2"/>
                  </a:lnTo>
                  <a:lnTo>
                    <a:pt x="1295" y="2"/>
                  </a:lnTo>
                  <a:lnTo>
                    <a:pt x="1294" y="3"/>
                  </a:lnTo>
                  <a:lnTo>
                    <a:pt x="129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62" name="Freeform 76"/>
            <p:cNvSpPr>
              <a:spLocks/>
            </p:cNvSpPr>
            <p:nvPr/>
          </p:nvSpPr>
          <p:spPr bwMode="auto">
            <a:xfrm>
              <a:off x="847" y="2484"/>
              <a:ext cx="1318" cy="3"/>
            </a:xfrm>
            <a:custGeom>
              <a:avLst/>
              <a:gdLst>
                <a:gd name="T0" fmla="*/ 1308 w 1318"/>
                <a:gd name="T1" fmla="*/ 3 h 3"/>
                <a:gd name="T2" fmla="*/ 9 w 1318"/>
                <a:gd name="T3" fmla="*/ 3 h 3"/>
                <a:gd name="T4" fmla="*/ 8 w 1318"/>
                <a:gd name="T5" fmla="*/ 3 h 3"/>
                <a:gd name="T6" fmla="*/ 6 w 1318"/>
                <a:gd name="T7" fmla="*/ 3 h 3"/>
                <a:gd name="T8" fmla="*/ 5 w 1318"/>
                <a:gd name="T9" fmla="*/ 2 h 3"/>
                <a:gd name="T10" fmla="*/ 4 w 1318"/>
                <a:gd name="T11" fmla="*/ 2 h 3"/>
                <a:gd name="T12" fmla="*/ 3 w 1318"/>
                <a:gd name="T13" fmla="*/ 1 h 3"/>
                <a:gd name="T14" fmla="*/ 2 w 1318"/>
                <a:gd name="T15" fmla="*/ 1 h 3"/>
                <a:gd name="T16" fmla="*/ 1 w 1318"/>
                <a:gd name="T17" fmla="*/ 1 h 3"/>
                <a:gd name="T18" fmla="*/ 0 w 1318"/>
                <a:gd name="T19" fmla="*/ 0 h 3"/>
                <a:gd name="T20" fmla="*/ 1318 w 1318"/>
                <a:gd name="T21" fmla="*/ 0 h 3"/>
                <a:gd name="T22" fmla="*/ 1317 w 1318"/>
                <a:gd name="T23" fmla="*/ 1 h 3"/>
                <a:gd name="T24" fmla="*/ 1316 w 1318"/>
                <a:gd name="T25" fmla="*/ 1 h 3"/>
                <a:gd name="T26" fmla="*/ 1315 w 1318"/>
                <a:gd name="T27" fmla="*/ 1 h 3"/>
                <a:gd name="T28" fmla="*/ 1314 w 1318"/>
                <a:gd name="T29" fmla="*/ 2 h 3"/>
                <a:gd name="T30" fmla="*/ 1313 w 1318"/>
                <a:gd name="T31" fmla="*/ 2 h 3"/>
                <a:gd name="T32" fmla="*/ 1311 w 1318"/>
                <a:gd name="T33" fmla="*/ 3 h 3"/>
                <a:gd name="T34" fmla="*/ 1309 w 1318"/>
                <a:gd name="T35" fmla="*/ 3 h 3"/>
                <a:gd name="T36" fmla="*/ 1308 w 131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8"/>
                <a:gd name="T58" fmla="*/ 0 h 3"/>
                <a:gd name="T59" fmla="*/ 1318 w 131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8" h="3">
                  <a:moveTo>
                    <a:pt x="1308" y="3"/>
                  </a:moveTo>
                  <a:lnTo>
                    <a:pt x="9" y="3"/>
                  </a:lnTo>
                  <a:lnTo>
                    <a:pt x="8" y="3"/>
                  </a:lnTo>
                  <a:lnTo>
                    <a:pt x="6" y="3"/>
                  </a:lnTo>
                  <a:lnTo>
                    <a:pt x="5" y="2"/>
                  </a:lnTo>
                  <a:lnTo>
                    <a:pt x="4" y="2"/>
                  </a:lnTo>
                  <a:lnTo>
                    <a:pt x="3" y="1"/>
                  </a:lnTo>
                  <a:lnTo>
                    <a:pt x="2" y="1"/>
                  </a:lnTo>
                  <a:lnTo>
                    <a:pt x="1" y="1"/>
                  </a:lnTo>
                  <a:lnTo>
                    <a:pt x="0" y="0"/>
                  </a:lnTo>
                  <a:lnTo>
                    <a:pt x="1318" y="0"/>
                  </a:lnTo>
                  <a:lnTo>
                    <a:pt x="1317" y="1"/>
                  </a:lnTo>
                  <a:lnTo>
                    <a:pt x="1316" y="1"/>
                  </a:lnTo>
                  <a:lnTo>
                    <a:pt x="1315" y="1"/>
                  </a:lnTo>
                  <a:lnTo>
                    <a:pt x="1314" y="2"/>
                  </a:lnTo>
                  <a:lnTo>
                    <a:pt x="1313" y="2"/>
                  </a:lnTo>
                  <a:lnTo>
                    <a:pt x="1311" y="3"/>
                  </a:lnTo>
                  <a:lnTo>
                    <a:pt x="1309" y="3"/>
                  </a:lnTo>
                  <a:lnTo>
                    <a:pt x="1308"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63" name="Freeform 77"/>
            <p:cNvSpPr>
              <a:spLocks/>
            </p:cNvSpPr>
            <p:nvPr/>
          </p:nvSpPr>
          <p:spPr bwMode="auto">
            <a:xfrm>
              <a:off x="835" y="2481"/>
              <a:ext cx="1341" cy="3"/>
            </a:xfrm>
            <a:custGeom>
              <a:avLst/>
              <a:gdLst>
                <a:gd name="T0" fmla="*/ 1330 w 1341"/>
                <a:gd name="T1" fmla="*/ 3 h 3"/>
                <a:gd name="T2" fmla="*/ 12 w 1341"/>
                <a:gd name="T3" fmla="*/ 3 h 3"/>
                <a:gd name="T4" fmla="*/ 10 w 1341"/>
                <a:gd name="T5" fmla="*/ 3 h 3"/>
                <a:gd name="T6" fmla="*/ 9 w 1341"/>
                <a:gd name="T7" fmla="*/ 3 h 3"/>
                <a:gd name="T8" fmla="*/ 7 w 1341"/>
                <a:gd name="T9" fmla="*/ 2 h 3"/>
                <a:gd name="T10" fmla="*/ 6 w 1341"/>
                <a:gd name="T11" fmla="*/ 2 h 3"/>
                <a:gd name="T12" fmla="*/ 5 w 1341"/>
                <a:gd name="T13" fmla="*/ 1 h 3"/>
                <a:gd name="T14" fmla="*/ 3 w 1341"/>
                <a:gd name="T15" fmla="*/ 1 h 3"/>
                <a:gd name="T16" fmla="*/ 2 w 1341"/>
                <a:gd name="T17" fmla="*/ 1 h 3"/>
                <a:gd name="T18" fmla="*/ 0 w 1341"/>
                <a:gd name="T19" fmla="*/ 0 h 3"/>
                <a:gd name="T20" fmla="*/ 1341 w 1341"/>
                <a:gd name="T21" fmla="*/ 0 h 3"/>
                <a:gd name="T22" fmla="*/ 1340 w 1341"/>
                <a:gd name="T23" fmla="*/ 1 h 3"/>
                <a:gd name="T24" fmla="*/ 1339 w 1341"/>
                <a:gd name="T25" fmla="*/ 1 h 3"/>
                <a:gd name="T26" fmla="*/ 1337 w 1341"/>
                <a:gd name="T27" fmla="*/ 1 h 3"/>
                <a:gd name="T28" fmla="*/ 1336 w 1341"/>
                <a:gd name="T29" fmla="*/ 2 h 3"/>
                <a:gd name="T30" fmla="*/ 1334 w 1341"/>
                <a:gd name="T31" fmla="*/ 2 h 3"/>
                <a:gd name="T32" fmla="*/ 1333 w 1341"/>
                <a:gd name="T33" fmla="*/ 3 h 3"/>
                <a:gd name="T34" fmla="*/ 1331 w 1341"/>
                <a:gd name="T35" fmla="*/ 3 h 3"/>
                <a:gd name="T36" fmla="*/ 1330 w 134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41"/>
                <a:gd name="T58" fmla="*/ 0 h 3"/>
                <a:gd name="T59" fmla="*/ 1341 w 134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41" h="3">
                  <a:moveTo>
                    <a:pt x="1330" y="3"/>
                  </a:moveTo>
                  <a:lnTo>
                    <a:pt x="12" y="3"/>
                  </a:lnTo>
                  <a:lnTo>
                    <a:pt x="10" y="3"/>
                  </a:lnTo>
                  <a:lnTo>
                    <a:pt x="9" y="3"/>
                  </a:lnTo>
                  <a:lnTo>
                    <a:pt x="7" y="2"/>
                  </a:lnTo>
                  <a:lnTo>
                    <a:pt x="6" y="2"/>
                  </a:lnTo>
                  <a:lnTo>
                    <a:pt x="5" y="1"/>
                  </a:lnTo>
                  <a:lnTo>
                    <a:pt x="3" y="1"/>
                  </a:lnTo>
                  <a:lnTo>
                    <a:pt x="2" y="1"/>
                  </a:lnTo>
                  <a:lnTo>
                    <a:pt x="0" y="0"/>
                  </a:lnTo>
                  <a:lnTo>
                    <a:pt x="1341" y="0"/>
                  </a:lnTo>
                  <a:lnTo>
                    <a:pt x="1340" y="1"/>
                  </a:lnTo>
                  <a:lnTo>
                    <a:pt x="1339" y="1"/>
                  </a:lnTo>
                  <a:lnTo>
                    <a:pt x="1337" y="1"/>
                  </a:lnTo>
                  <a:lnTo>
                    <a:pt x="1336" y="2"/>
                  </a:lnTo>
                  <a:lnTo>
                    <a:pt x="1334" y="2"/>
                  </a:lnTo>
                  <a:lnTo>
                    <a:pt x="1333" y="3"/>
                  </a:lnTo>
                  <a:lnTo>
                    <a:pt x="1331" y="3"/>
                  </a:lnTo>
                  <a:lnTo>
                    <a:pt x="1330"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64" name="Freeform 78"/>
            <p:cNvSpPr>
              <a:spLocks noEditPoints="1"/>
            </p:cNvSpPr>
            <p:nvPr/>
          </p:nvSpPr>
          <p:spPr bwMode="auto">
            <a:xfrm>
              <a:off x="727" y="2477"/>
              <a:ext cx="1558" cy="4"/>
            </a:xfrm>
            <a:custGeom>
              <a:avLst/>
              <a:gdLst>
                <a:gd name="T0" fmla="*/ 1449 w 1558"/>
                <a:gd name="T1" fmla="*/ 4 h 4"/>
                <a:gd name="T2" fmla="*/ 108 w 1558"/>
                <a:gd name="T3" fmla="*/ 4 h 4"/>
                <a:gd name="T4" fmla="*/ 106 w 1558"/>
                <a:gd name="T5" fmla="*/ 4 h 4"/>
                <a:gd name="T6" fmla="*/ 103 w 1558"/>
                <a:gd name="T7" fmla="*/ 2 h 4"/>
                <a:gd name="T8" fmla="*/ 101 w 1558"/>
                <a:gd name="T9" fmla="*/ 2 h 4"/>
                <a:gd name="T10" fmla="*/ 98 w 1558"/>
                <a:gd name="T11" fmla="*/ 2 h 4"/>
                <a:gd name="T12" fmla="*/ 95 w 1558"/>
                <a:gd name="T13" fmla="*/ 1 h 4"/>
                <a:gd name="T14" fmla="*/ 93 w 1558"/>
                <a:gd name="T15" fmla="*/ 1 h 4"/>
                <a:gd name="T16" fmla="*/ 89 w 1558"/>
                <a:gd name="T17" fmla="*/ 1 h 4"/>
                <a:gd name="T18" fmla="*/ 87 w 1558"/>
                <a:gd name="T19" fmla="*/ 0 h 4"/>
                <a:gd name="T20" fmla="*/ 1471 w 1558"/>
                <a:gd name="T21" fmla="*/ 0 h 4"/>
                <a:gd name="T22" fmla="*/ 1468 w 1558"/>
                <a:gd name="T23" fmla="*/ 1 h 4"/>
                <a:gd name="T24" fmla="*/ 1465 w 1558"/>
                <a:gd name="T25" fmla="*/ 1 h 4"/>
                <a:gd name="T26" fmla="*/ 1462 w 1558"/>
                <a:gd name="T27" fmla="*/ 1 h 4"/>
                <a:gd name="T28" fmla="*/ 1460 w 1558"/>
                <a:gd name="T29" fmla="*/ 2 h 4"/>
                <a:gd name="T30" fmla="*/ 1457 w 1558"/>
                <a:gd name="T31" fmla="*/ 2 h 4"/>
                <a:gd name="T32" fmla="*/ 1455 w 1558"/>
                <a:gd name="T33" fmla="*/ 2 h 4"/>
                <a:gd name="T34" fmla="*/ 1452 w 1558"/>
                <a:gd name="T35" fmla="*/ 4 h 4"/>
                <a:gd name="T36" fmla="*/ 1449 w 1558"/>
                <a:gd name="T37" fmla="*/ 4 h 4"/>
                <a:gd name="T38" fmla="*/ 0 w 1558"/>
                <a:gd name="T39" fmla="*/ 0 h 4"/>
                <a:gd name="T40" fmla="*/ 5 w 1558"/>
                <a:gd name="T41" fmla="*/ 0 h 4"/>
                <a:gd name="T42" fmla="*/ 4 w 1558"/>
                <a:gd name="T43" fmla="*/ 0 h 4"/>
                <a:gd name="T44" fmla="*/ 3 w 1558"/>
                <a:gd name="T45" fmla="*/ 0 h 4"/>
                <a:gd name="T46" fmla="*/ 3 w 1558"/>
                <a:gd name="T47" fmla="*/ 0 h 4"/>
                <a:gd name="T48" fmla="*/ 2 w 1558"/>
                <a:gd name="T49" fmla="*/ 0 h 4"/>
                <a:gd name="T50" fmla="*/ 2 w 1558"/>
                <a:gd name="T51" fmla="*/ 0 h 4"/>
                <a:gd name="T52" fmla="*/ 1 w 1558"/>
                <a:gd name="T53" fmla="*/ 0 h 4"/>
                <a:gd name="T54" fmla="*/ 0 w 1558"/>
                <a:gd name="T55" fmla="*/ 0 h 4"/>
                <a:gd name="T56" fmla="*/ 0 w 1558"/>
                <a:gd name="T57" fmla="*/ 0 h 4"/>
                <a:gd name="T58" fmla="*/ 1553 w 1558"/>
                <a:gd name="T59" fmla="*/ 0 h 4"/>
                <a:gd name="T60" fmla="*/ 1558 w 1558"/>
                <a:gd name="T61" fmla="*/ 0 h 4"/>
                <a:gd name="T62" fmla="*/ 1557 w 1558"/>
                <a:gd name="T63" fmla="*/ 0 h 4"/>
                <a:gd name="T64" fmla="*/ 1557 w 1558"/>
                <a:gd name="T65" fmla="*/ 0 h 4"/>
                <a:gd name="T66" fmla="*/ 1556 w 1558"/>
                <a:gd name="T67" fmla="*/ 0 h 4"/>
                <a:gd name="T68" fmla="*/ 1555 w 1558"/>
                <a:gd name="T69" fmla="*/ 0 h 4"/>
                <a:gd name="T70" fmla="*/ 1555 w 1558"/>
                <a:gd name="T71" fmla="*/ 0 h 4"/>
                <a:gd name="T72" fmla="*/ 1554 w 1558"/>
                <a:gd name="T73" fmla="*/ 0 h 4"/>
                <a:gd name="T74" fmla="*/ 1554 w 1558"/>
                <a:gd name="T75" fmla="*/ 0 h 4"/>
                <a:gd name="T76" fmla="*/ 1553 w 1558"/>
                <a:gd name="T77" fmla="*/ 0 h 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58"/>
                <a:gd name="T118" fmla="*/ 0 h 4"/>
                <a:gd name="T119" fmla="*/ 1558 w 1558"/>
                <a:gd name="T120" fmla="*/ 4 h 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58" h="4">
                  <a:moveTo>
                    <a:pt x="1449" y="4"/>
                  </a:moveTo>
                  <a:lnTo>
                    <a:pt x="108" y="4"/>
                  </a:lnTo>
                  <a:lnTo>
                    <a:pt x="106" y="4"/>
                  </a:lnTo>
                  <a:lnTo>
                    <a:pt x="103" y="2"/>
                  </a:lnTo>
                  <a:lnTo>
                    <a:pt x="101" y="2"/>
                  </a:lnTo>
                  <a:lnTo>
                    <a:pt x="98" y="2"/>
                  </a:lnTo>
                  <a:lnTo>
                    <a:pt x="95" y="1"/>
                  </a:lnTo>
                  <a:lnTo>
                    <a:pt x="93" y="1"/>
                  </a:lnTo>
                  <a:lnTo>
                    <a:pt x="89" y="1"/>
                  </a:lnTo>
                  <a:lnTo>
                    <a:pt x="87" y="0"/>
                  </a:lnTo>
                  <a:lnTo>
                    <a:pt x="1471" y="0"/>
                  </a:lnTo>
                  <a:lnTo>
                    <a:pt x="1468" y="1"/>
                  </a:lnTo>
                  <a:lnTo>
                    <a:pt x="1465" y="1"/>
                  </a:lnTo>
                  <a:lnTo>
                    <a:pt x="1462" y="1"/>
                  </a:lnTo>
                  <a:lnTo>
                    <a:pt x="1460" y="2"/>
                  </a:lnTo>
                  <a:lnTo>
                    <a:pt x="1457" y="2"/>
                  </a:lnTo>
                  <a:lnTo>
                    <a:pt x="1455" y="2"/>
                  </a:lnTo>
                  <a:lnTo>
                    <a:pt x="1452" y="4"/>
                  </a:lnTo>
                  <a:lnTo>
                    <a:pt x="1449" y="4"/>
                  </a:lnTo>
                  <a:close/>
                  <a:moveTo>
                    <a:pt x="0" y="0"/>
                  </a:moveTo>
                  <a:lnTo>
                    <a:pt x="5" y="0"/>
                  </a:lnTo>
                  <a:lnTo>
                    <a:pt x="4" y="0"/>
                  </a:lnTo>
                  <a:lnTo>
                    <a:pt x="3" y="0"/>
                  </a:lnTo>
                  <a:lnTo>
                    <a:pt x="2" y="0"/>
                  </a:lnTo>
                  <a:lnTo>
                    <a:pt x="1" y="0"/>
                  </a:lnTo>
                  <a:lnTo>
                    <a:pt x="0" y="0"/>
                  </a:lnTo>
                  <a:close/>
                  <a:moveTo>
                    <a:pt x="1553" y="0"/>
                  </a:moveTo>
                  <a:lnTo>
                    <a:pt x="1558" y="0"/>
                  </a:lnTo>
                  <a:lnTo>
                    <a:pt x="1557" y="0"/>
                  </a:lnTo>
                  <a:lnTo>
                    <a:pt x="1556" y="0"/>
                  </a:lnTo>
                  <a:lnTo>
                    <a:pt x="1555" y="0"/>
                  </a:lnTo>
                  <a:lnTo>
                    <a:pt x="1554" y="0"/>
                  </a:lnTo>
                  <a:lnTo>
                    <a:pt x="1553" y="0"/>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65" name="Freeform 79"/>
            <p:cNvSpPr>
              <a:spLocks/>
            </p:cNvSpPr>
            <p:nvPr/>
          </p:nvSpPr>
          <p:spPr bwMode="auto">
            <a:xfrm>
              <a:off x="686" y="2474"/>
              <a:ext cx="1639" cy="3"/>
            </a:xfrm>
            <a:custGeom>
              <a:avLst/>
              <a:gdLst>
                <a:gd name="T0" fmla="*/ 1599 w 1639"/>
                <a:gd name="T1" fmla="*/ 3 h 3"/>
                <a:gd name="T2" fmla="*/ 1594 w 1639"/>
                <a:gd name="T3" fmla="*/ 3 h 3"/>
                <a:gd name="T4" fmla="*/ 1584 w 1639"/>
                <a:gd name="T5" fmla="*/ 3 h 3"/>
                <a:gd name="T6" fmla="*/ 1573 w 1639"/>
                <a:gd name="T7" fmla="*/ 3 h 3"/>
                <a:gd name="T8" fmla="*/ 1563 w 1639"/>
                <a:gd name="T9" fmla="*/ 3 h 3"/>
                <a:gd name="T10" fmla="*/ 1553 w 1639"/>
                <a:gd name="T11" fmla="*/ 2 h 3"/>
                <a:gd name="T12" fmla="*/ 1543 w 1639"/>
                <a:gd name="T13" fmla="*/ 2 h 3"/>
                <a:gd name="T14" fmla="*/ 1532 w 1639"/>
                <a:gd name="T15" fmla="*/ 2 h 3"/>
                <a:gd name="T16" fmla="*/ 1522 w 1639"/>
                <a:gd name="T17" fmla="*/ 3 h 3"/>
                <a:gd name="T18" fmla="*/ 1512 w 1639"/>
                <a:gd name="T19" fmla="*/ 3 h 3"/>
                <a:gd name="T20" fmla="*/ 128 w 1639"/>
                <a:gd name="T21" fmla="*/ 3 h 3"/>
                <a:gd name="T22" fmla="*/ 118 w 1639"/>
                <a:gd name="T23" fmla="*/ 3 h 3"/>
                <a:gd name="T24" fmla="*/ 108 w 1639"/>
                <a:gd name="T25" fmla="*/ 2 h 3"/>
                <a:gd name="T26" fmla="*/ 98 w 1639"/>
                <a:gd name="T27" fmla="*/ 2 h 3"/>
                <a:gd name="T28" fmla="*/ 87 w 1639"/>
                <a:gd name="T29" fmla="*/ 2 h 3"/>
                <a:gd name="T30" fmla="*/ 77 w 1639"/>
                <a:gd name="T31" fmla="*/ 3 h 3"/>
                <a:gd name="T32" fmla="*/ 67 w 1639"/>
                <a:gd name="T33" fmla="*/ 3 h 3"/>
                <a:gd name="T34" fmla="*/ 56 w 1639"/>
                <a:gd name="T35" fmla="*/ 3 h 3"/>
                <a:gd name="T36" fmla="*/ 46 w 1639"/>
                <a:gd name="T37" fmla="*/ 3 h 3"/>
                <a:gd name="T38" fmla="*/ 41 w 1639"/>
                <a:gd name="T39" fmla="*/ 3 h 3"/>
                <a:gd name="T40" fmla="*/ 36 w 1639"/>
                <a:gd name="T41" fmla="*/ 3 h 3"/>
                <a:gd name="T42" fmla="*/ 31 w 1639"/>
                <a:gd name="T43" fmla="*/ 3 h 3"/>
                <a:gd name="T44" fmla="*/ 25 w 1639"/>
                <a:gd name="T45" fmla="*/ 3 h 3"/>
                <a:gd name="T46" fmla="*/ 20 w 1639"/>
                <a:gd name="T47" fmla="*/ 3 h 3"/>
                <a:gd name="T48" fmla="*/ 15 w 1639"/>
                <a:gd name="T49" fmla="*/ 2 h 3"/>
                <a:gd name="T50" fmla="*/ 10 w 1639"/>
                <a:gd name="T51" fmla="*/ 2 h 3"/>
                <a:gd name="T52" fmla="*/ 5 w 1639"/>
                <a:gd name="T53" fmla="*/ 1 h 3"/>
                <a:gd name="T54" fmla="*/ 0 w 1639"/>
                <a:gd name="T55" fmla="*/ 0 h 3"/>
                <a:gd name="T56" fmla="*/ 1639 w 1639"/>
                <a:gd name="T57" fmla="*/ 0 h 3"/>
                <a:gd name="T58" fmla="*/ 1634 w 1639"/>
                <a:gd name="T59" fmla="*/ 1 h 3"/>
                <a:gd name="T60" fmla="*/ 1630 w 1639"/>
                <a:gd name="T61" fmla="*/ 2 h 3"/>
                <a:gd name="T62" fmla="*/ 1625 w 1639"/>
                <a:gd name="T63" fmla="*/ 2 h 3"/>
                <a:gd name="T64" fmla="*/ 1620 w 1639"/>
                <a:gd name="T65" fmla="*/ 3 h 3"/>
                <a:gd name="T66" fmla="*/ 1615 w 1639"/>
                <a:gd name="T67" fmla="*/ 3 h 3"/>
                <a:gd name="T68" fmla="*/ 1609 w 1639"/>
                <a:gd name="T69" fmla="*/ 3 h 3"/>
                <a:gd name="T70" fmla="*/ 1604 w 1639"/>
                <a:gd name="T71" fmla="*/ 3 h 3"/>
                <a:gd name="T72" fmla="*/ 1599 w 1639"/>
                <a:gd name="T73" fmla="*/ 3 h 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39"/>
                <a:gd name="T112" fmla="*/ 0 h 3"/>
                <a:gd name="T113" fmla="*/ 1639 w 1639"/>
                <a:gd name="T114" fmla="*/ 3 h 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39" h="3">
                  <a:moveTo>
                    <a:pt x="1599" y="3"/>
                  </a:moveTo>
                  <a:lnTo>
                    <a:pt x="1594" y="3"/>
                  </a:lnTo>
                  <a:lnTo>
                    <a:pt x="1584" y="3"/>
                  </a:lnTo>
                  <a:lnTo>
                    <a:pt x="1573" y="3"/>
                  </a:lnTo>
                  <a:lnTo>
                    <a:pt x="1563" y="3"/>
                  </a:lnTo>
                  <a:lnTo>
                    <a:pt x="1553" y="2"/>
                  </a:lnTo>
                  <a:lnTo>
                    <a:pt x="1543" y="2"/>
                  </a:lnTo>
                  <a:lnTo>
                    <a:pt x="1532" y="2"/>
                  </a:lnTo>
                  <a:lnTo>
                    <a:pt x="1522" y="3"/>
                  </a:lnTo>
                  <a:lnTo>
                    <a:pt x="1512" y="3"/>
                  </a:lnTo>
                  <a:lnTo>
                    <a:pt x="128" y="3"/>
                  </a:lnTo>
                  <a:lnTo>
                    <a:pt x="118" y="3"/>
                  </a:lnTo>
                  <a:lnTo>
                    <a:pt x="108" y="2"/>
                  </a:lnTo>
                  <a:lnTo>
                    <a:pt x="98" y="2"/>
                  </a:lnTo>
                  <a:lnTo>
                    <a:pt x="87" y="2"/>
                  </a:lnTo>
                  <a:lnTo>
                    <a:pt x="77" y="3"/>
                  </a:lnTo>
                  <a:lnTo>
                    <a:pt x="67" y="3"/>
                  </a:lnTo>
                  <a:lnTo>
                    <a:pt x="56" y="3"/>
                  </a:lnTo>
                  <a:lnTo>
                    <a:pt x="46" y="3"/>
                  </a:lnTo>
                  <a:lnTo>
                    <a:pt x="41" y="3"/>
                  </a:lnTo>
                  <a:lnTo>
                    <a:pt x="36" y="3"/>
                  </a:lnTo>
                  <a:lnTo>
                    <a:pt x="31" y="3"/>
                  </a:lnTo>
                  <a:lnTo>
                    <a:pt x="25" y="3"/>
                  </a:lnTo>
                  <a:lnTo>
                    <a:pt x="20" y="3"/>
                  </a:lnTo>
                  <a:lnTo>
                    <a:pt x="15" y="2"/>
                  </a:lnTo>
                  <a:lnTo>
                    <a:pt x="10" y="2"/>
                  </a:lnTo>
                  <a:lnTo>
                    <a:pt x="5" y="1"/>
                  </a:lnTo>
                  <a:lnTo>
                    <a:pt x="0" y="0"/>
                  </a:lnTo>
                  <a:lnTo>
                    <a:pt x="1639" y="0"/>
                  </a:lnTo>
                  <a:lnTo>
                    <a:pt x="1634" y="1"/>
                  </a:lnTo>
                  <a:lnTo>
                    <a:pt x="1630" y="2"/>
                  </a:lnTo>
                  <a:lnTo>
                    <a:pt x="1625" y="2"/>
                  </a:lnTo>
                  <a:lnTo>
                    <a:pt x="1620" y="3"/>
                  </a:lnTo>
                  <a:lnTo>
                    <a:pt x="1615" y="3"/>
                  </a:lnTo>
                  <a:lnTo>
                    <a:pt x="1609" y="3"/>
                  </a:lnTo>
                  <a:lnTo>
                    <a:pt x="1604" y="3"/>
                  </a:lnTo>
                  <a:lnTo>
                    <a:pt x="159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66" name="Freeform 80"/>
            <p:cNvSpPr>
              <a:spLocks/>
            </p:cNvSpPr>
            <p:nvPr/>
          </p:nvSpPr>
          <p:spPr bwMode="auto">
            <a:xfrm>
              <a:off x="672" y="2471"/>
              <a:ext cx="1667" cy="3"/>
            </a:xfrm>
            <a:custGeom>
              <a:avLst/>
              <a:gdLst>
                <a:gd name="T0" fmla="*/ 1653 w 1667"/>
                <a:gd name="T1" fmla="*/ 3 h 3"/>
                <a:gd name="T2" fmla="*/ 14 w 1667"/>
                <a:gd name="T3" fmla="*/ 3 h 3"/>
                <a:gd name="T4" fmla="*/ 13 w 1667"/>
                <a:gd name="T5" fmla="*/ 3 h 3"/>
                <a:gd name="T6" fmla="*/ 11 w 1667"/>
                <a:gd name="T7" fmla="*/ 3 h 3"/>
                <a:gd name="T8" fmla="*/ 9 w 1667"/>
                <a:gd name="T9" fmla="*/ 2 h 3"/>
                <a:gd name="T10" fmla="*/ 8 w 1667"/>
                <a:gd name="T11" fmla="*/ 2 h 3"/>
                <a:gd name="T12" fmla="*/ 6 w 1667"/>
                <a:gd name="T13" fmla="*/ 1 h 3"/>
                <a:gd name="T14" fmla="*/ 4 w 1667"/>
                <a:gd name="T15" fmla="*/ 1 h 3"/>
                <a:gd name="T16" fmla="*/ 2 w 1667"/>
                <a:gd name="T17" fmla="*/ 1 h 3"/>
                <a:gd name="T18" fmla="*/ 0 w 1667"/>
                <a:gd name="T19" fmla="*/ 0 h 3"/>
                <a:gd name="T20" fmla="*/ 1667 w 1667"/>
                <a:gd name="T21" fmla="*/ 0 h 3"/>
                <a:gd name="T22" fmla="*/ 1666 w 1667"/>
                <a:gd name="T23" fmla="*/ 1 h 3"/>
                <a:gd name="T24" fmla="*/ 1664 w 1667"/>
                <a:gd name="T25" fmla="*/ 1 h 3"/>
                <a:gd name="T26" fmla="*/ 1661 w 1667"/>
                <a:gd name="T27" fmla="*/ 1 h 3"/>
                <a:gd name="T28" fmla="*/ 1660 w 1667"/>
                <a:gd name="T29" fmla="*/ 2 h 3"/>
                <a:gd name="T30" fmla="*/ 1658 w 1667"/>
                <a:gd name="T31" fmla="*/ 2 h 3"/>
                <a:gd name="T32" fmla="*/ 1656 w 1667"/>
                <a:gd name="T33" fmla="*/ 3 h 3"/>
                <a:gd name="T34" fmla="*/ 1655 w 1667"/>
                <a:gd name="T35" fmla="*/ 3 h 3"/>
                <a:gd name="T36" fmla="*/ 1653 w 166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67"/>
                <a:gd name="T58" fmla="*/ 0 h 3"/>
                <a:gd name="T59" fmla="*/ 1667 w 166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67" h="3">
                  <a:moveTo>
                    <a:pt x="1653" y="3"/>
                  </a:moveTo>
                  <a:lnTo>
                    <a:pt x="14" y="3"/>
                  </a:lnTo>
                  <a:lnTo>
                    <a:pt x="13" y="3"/>
                  </a:lnTo>
                  <a:lnTo>
                    <a:pt x="11" y="3"/>
                  </a:lnTo>
                  <a:lnTo>
                    <a:pt x="9" y="2"/>
                  </a:lnTo>
                  <a:lnTo>
                    <a:pt x="8" y="2"/>
                  </a:lnTo>
                  <a:lnTo>
                    <a:pt x="6" y="1"/>
                  </a:lnTo>
                  <a:lnTo>
                    <a:pt x="4" y="1"/>
                  </a:lnTo>
                  <a:lnTo>
                    <a:pt x="2" y="1"/>
                  </a:lnTo>
                  <a:lnTo>
                    <a:pt x="0" y="0"/>
                  </a:lnTo>
                  <a:lnTo>
                    <a:pt x="1667" y="0"/>
                  </a:lnTo>
                  <a:lnTo>
                    <a:pt x="1666" y="1"/>
                  </a:lnTo>
                  <a:lnTo>
                    <a:pt x="1664" y="1"/>
                  </a:lnTo>
                  <a:lnTo>
                    <a:pt x="1661" y="1"/>
                  </a:lnTo>
                  <a:lnTo>
                    <a:pt x="1660" y="2"/>
                  </a:lnTo>
                  <a:lnTo>
                    <a:pt x="1658" y="2"/>
                  </a:lnTo>
                  <a:lnTo>
                    <a:pt x="1656" y="3"/>
                  </a:lnTo>
                  <a:lnTo>
                    <a:pt x="1655" y="3"/>
                  </a:lnTo>
                  <a:lnTo>
                    <a:pt x="165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67" name="Freeform 81"/>
            <p:cNvSpPr>
              <a:spLocks/>
            </p:cNvSpPr>
            <p:nvPr/>
          </p:nvSpPr>
          <p:spPr bwMode="auto">
            <a:xfrm>
              <a:off x="663" y="2468"/>
              <a:ext cx="1685" cy="3"/>
            </a:xfrm>
            <a:custGeom>
              <a:avLst/>
              <a:gdLst>
                <a:gd name="T0" fmla="*/ 1676 w 1685"/>
                <a:gd name="T1" fmla="*/ 3 h 3"/>
                <a:gd name="T2" fmla="*/ 9 w 1685"/>
                <a:gd name="T3" fmla="*/ 3 h 3"/>
                <a:gd name="T4" fmla="*/ 8 w 1685"/>
                <a:gd name="T5" fmla="*/ 3 h 3"/>
                <a:gd name="T6" fmla="*/ 7 w 1685"/>
                <a:gd name="T7" fmla="*/ 3 h 3"/>
                <a:gd name="T8" fmla="*/ 6 w 1685"/>
                <a:gd name="T9" fmla="*/ 2 h 3"/>
                <a:gd name="T10" fmla="*/ 5 w 1685"/>
                <a:gd name="T11" fmla="*/ 2 h 3"/>
                <a:gd name="T12" fmla="*/ 4 w 1685"/>
                <a:gd name="T13" fmla="*/ 1 h 3"/>
                <a:gd name="T14" fmla="*/ 3 w 1685"/>
                <a:gd name="T15" fmla="*/ 1 h 3"/>
                <a:gd name="T16" fmla="*/ 2 w 1685"/>
                <a:gd name="T17" fmla="*/ 1 h 3"/>
                <a:gd name="T18" fmla="*/ 0 w 1685"/>
                <a:gd name="T19" fmla="*/ 0 h 3"/>
                <a:gd name="T20" fmla="*/ 1685 w 1685"/>
                <a:gd name="T21" fmla="*/ 0 h 3"/>
                <a:gd name="T22" fmla="*/ 1684 w 1685"/>
                <a:gd name="T23" fmla="*/ 1 h 3"/>
                <a:gd name="T24" fmla="*/ 1683 w 1685"/>
                <a:gd name="T25" fmla="*/ 1 h 3"/>
                <a:gd name="T26" fmla="*/ 1682 w 1685"/>
                <a:gd name="T27" fmla="*/ 1 h 3"/>
                <a:gd name="T28" fmla="*/ 1681 w 1685"/>
                <a:gd name="T29" fmla="*/ 2 h 3"/>
                <a:gd name="T30" fmla="*/ 1680 w 1685"/>
                <a:gd name="T31" fmla="*/ 2 h 3"/>
                <a:gd name="T32" fmla="*/ 1678 w 1685"/>
                <a:gd name="T33" fmla="*/ 3 h 3"/>
                <a:gd name="T34" fmla="*/ 1677 w 1685"/>
                <a:gd name="T35" fmla="*/ 3 h 3"/>
                <a:gd name="T36" fmla="*/ 1676 w 168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5"/>
                <a:gd name="T58" fmla="*/ 0 h 3"/>
                <a:gd name="T59" fmla="*/ 1685 w 168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5" h="3">
                  <a:moveTo>
                    <a:pt x="1676" y="3"/>
                  </a:moveTo>
                  <a:lnTo>
                    <a:pt x="9" y="3"/>
                  </a:lnTo>
                  <a:lnTo>
                    <a:pt x="8" y="3"/>
                  </a:lnTo>
                  <a:lnTo>
                    <a:pt x="7" y="3"/>
                  </a:lnTo>
                  <a:lnTo>
                    <a:pt x="6" y="2"/>
                  </a:lnTo>
                  <a:lnTo>
                    <a:pt x="5" y="2"/>
                  </a:lnTo>
                  <a:lnTo>
                    <a:pt x="4" y="1"/>
                  </a:lnTo>
                  <a:lnTo>
                    <a:pt x="3" y="1"/>
                  </a:lnTo>
                  <a:lnTo>
                    <a:pt x="2" y="1"/>
                  </a:lnTo>
                  <a:lnTo>
                    <a:pt x="0" y="0"/>
                  </a:lnTo>
                  <a:lnTo>
                    <a:pt x="1685" y="0"/>
                  </a:lnTo>
                  <a:lnTo>
                    <a:pt x="1684" y="1"/>
                  </a:lnTo>
                  <a:lnTo>
                    <a:pt x="1683" y="1"/>
                  </a:lnTo>
                  <a:lnTo>
                    <a:pt x="1682" y="1"/>
                  </a:lnTo>
                  <a:lnTo>
                    <a:pt x="1681" y="2"/>
                  </a:lnTo>
                  <a:lnTo>
                    <a:pt x="1680" y="2"/>
                  </a:lnTo>
                  <a:lnTo>
                    <a:pt x="1678" y="3"/>
                  </a:lnTo>
                  <a:lnTo>
                    <a:pt x="1677" y="3"/>
                  </a:lnTo>
                  <a:lnTo>
                    <a:pt x="167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68" name="Freeform 82"/>
            <p:cNvSpPr>
              <a:spLocks/>
            </p:cNvSpPr>
            <p:nvPr/>
          </p:nvSpPr>
          <p:spPr bwMode="auto">
            <a:xfrm>
              <a:off x="656" y="2465"/>
              <a:ext cx="1699" cy="3"/>
            </a:xfrm>
            <a:custGeom>
              <a:avLst/>
              <a:gdLst>
                <a:gd name="T0" fmla="*/ 1692 w 1699"/>
                <a:gd name="T1" fmla="*/ 3 h 3"/>
                <a:gd name="T2" fmla="*/ 7 w 1699"/>
                <a:gd name="T3" fmla="*/ 3 h 3"/>
                <a:gd name="T4" fmla="*/ 7 w 1699"/>
                <a:gd name="T5" fmla="*/ 3 h 3"/>
                <a:gd name="T6" fmla="*/ 6 w 1699"/>
                <a:gd name="T7" fmla="*/ 2 h 3"/>
                <a:gd name="T8" fmla="*/ 5 w 1699"/>
                <a:gd name="T9" fmla="*/ 2 h 3"/>
                <a:gd name="T10" fmla="*/ 4 w 1699"/>
                <a:gd name="T11" fmla="*/ 2 h 3"/>
                <a:gd name="T12" fmla="*/ 3 w 1699"/>
                <a:gd name="T13" fmla="*/ 1 h 3"/>
                <a:gd name="T14" fmla="*/ 2 w 1699"/>
                <a:gd name="T15" fmla="*/ 1 h 3"/>
                <a:gd name="T16" fmla="*/ 1 w 1699"/>
                <a:gd name="T17" fmla="*/ 1 h 3"/>
                <a:gd name="T18" fmla="*/ 0 w 1699"/>
                <a:gd name="T19" fmla="*/ 0 h 3"/>
                <a:gd name="T20" fmla="*/ 1699 w 1699"/>
                <a:gd name="T21" fmla="*/ 0 h 3"/>
                <a:gd name="T22" fmla="*/ 1698 w 1699"/>
                <a:gd name="T23" fmla="*/ 1 h 3"/>
                <a:gd name="T24" fmla="*/ 1697 w 1699"/>
                <a:gd name="T25" fmla="*/ 1 h 3"/>
                <a:gd name="T26" fmla="*/ 1697 w 1699"/>
                <a:gd name="T27" fmla="*/ 1 h 3"/>
                <a:gd name="T28" fmla="*/ 1696 w 1699"/>
                <a:gd name="T29" fmla="*/ 2 h 3"/>
                <a:gd name="T30" fmla="*/ 1695 w 1699"/>
                <a:gd name="T31" fmla="*/ 2 h 3"/>
                <a:gd name="T32" fmla="*/ 1694 w 1699"/>
                <a:gd name="T33" fmla="*/ 2 h 3"/>
                <a:gd name="T34" fmla="*/ 1693 w 1699"/>
                <a:gd name="T35" fmla="*/ 3 h 3"/>
                <a:gd name="T36" fmla="*/ 1692 w 169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99"/>
                <a:gd name="T58" fmla="*/ 0 h 3"/>
                <a:gd name="T59" fmla="*/ 1699 w 169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99" h="3">
                  <a:moveTo>
                    <a:pt x="1692" y="3"/>
                  </a:moveTo>
                  <a:lnTo>
                    <a:pt x="7" y="3"/>
                  </a:lnTo>
                  <a:lnTo>
                    <a:pt x="6" y="2"/>
                  </a:lnTo>
                  <a:lnTo>
                    <a:pt x="5" y="2"/>
                  </a:lnTo>
                  <a:lnTo>
                    <a:pt x="4" y="2"/>
                  </a:lnTo>
                  <a:lnTo>
                    <a:pt x="3" y="1"/>
                  </a:lnTo>
                  <a:lnTo>
                    <a:pt x="2" y="1"/>
                  </a:lnTo>
                  <a:lnTo>
                    <a:pt x="1" y="1"/>
                  </a:lnTo>
                  <a:lnTo>
                    <a:pt x="0" y="0"/>
                  </a:lnTo>
                  <a:lnTo>
                    <a:pt x="1699" y="0"/>
                  </a:lnTo>
                  <a:lnTo>
                    <a:pt x="1698" y="1"/>
                  </a:lnTo>
                  <a:lnTo>
                    <a:pt x="1697" y="1"/>
                  </a:lnTo>
                  <a:lnTo>
                    <a:pt x="1696" y="2"/>
                  </a:lnTo>
                  <a:lnTo>
                    <a:pt x="1695" y="2"/>
                  </a:lnTo>
                  <a:lnTo>
                    <a:pt x="1694" y="2"/>
                  </a:lnTo>
                  <a:lnTo>
                    <a:pt x="1693" y="3"/>
                  </a:lnTo>
                  <a:lnTo>
                    <a:pt x="169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69" name="Freeform 83"/>
            <p:cNvSpPr>
              <a:spLocks/>
            </p:cNvSpPr>
            <p:nvPr/>
          </p:nvSpPr>
          <p:spPr bwMode="auto">
            <a:xfrm>
              <a:off x="651" y="2462"/>
              <a:ext cx="1710" cy="3"/>
            </a:xfrm>
            <a:custGeom>
              <a:avLst/>
              <a:gdLst>
                <a:gd name="T0" fmla="*/ 1704 w 1710"/>
                <a:gd name="T1" fmla="*/ 3 h 3"/>
                <a:gd name="T2" fmla="*/ 5 w 1710"/>
                <a:gd name="T3" fmla="*/ 3 h 3"/>
                <a:gd name="T4" fmla="*/ 5 w 1710"/>
                <a:gd name="T5" fmla="*/ 3 h 3"/>
                <a:gd name="T6" fmla="*/ 4 w 1710"/>
                <a:gd name="T7" fmla="*/ 2 h 3"/>
                <a:gd name="T8" fmla="*/ 3 w 1710"/>
                <a:gd name="T9" fmla="*/ 2 h 3"/>
                <a:gd name="T10" fmla="*/ 3 w 1710"/>
                <a:gd name="T11" fmla="*/ 2 h 3"/>
                <a:gd name="T12" fmla="*/ 2 w 1710"/>
                <a:gd name="T13" fmla="*/ 1 h 3"/>
                <a:gd name="T14" fmla="*/ 1 w 1710"/>
                <a:gd name="T15" fmla="*/ 1 h 3"/>
                <a:gd name="T16" fmla="*/ 0 w 1710"/>
                <a:gd name="T17" fmla="*/ 0 h 3"/>
                <a:gd name="T18" fmla="*/ 0 w 1710"/>
                <a:gd name="T19" fmla="*/ 0 h 3"/>
                <a:gd name="T20" fmla="*/ 1710 w 1710"/>
                <a:gd name="T21" fmla="*/ 0 h 3"/>
                <a:gd name="T22" fmla="*/ 1709 w 1710"/>
                <a:gd name="T23" fmla="*/ 0 h 3"/>
                <a:gd name="T24" fmla="*/ 1708 w 1710"/>
                <a:gd name="T25" fmla="*/ 1 h 3"/>
                <a:gd name="T26" fmla="*/ 1708 w 1710"/>
                <a:gd name="T27" fmla="*/ 1 h 3"/>
                <a:gd name="T28" fmla="*/ 1707 w 1710"/>
                <a:gd name="T29" fmla="*/ 2 h 3"/>
                <a:gd name="T30" fmla="*/ 1706 w 1710"/>
                <a:gd name="T31" fmla="*/ 2 h 3"/>
                <a:gd name="T32" fmla="*/ 1706 w 1710"/>
                <a:gd name="T33" fmla="*/ 2 h 3"/>
                <a:gd name="T34" fmla="*/ 1705 w 1710"/>
                <a:gd name="T35" fmla="*/ 3 h 3"/>
                <a:gd name="T36" fmla="*/ 1704 w 171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10"/>
                <a:gd name="T58" fmla="*/ 0 h 3"/>
                <a:gd name="T59" fmla="*/ 1710 w 171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10" h="3">
                  <a:moveTo>
                    <a:pt x="1704" y="3"/>
                  </a:moveTo>
                  <a:lnTo>
                    <a:pt x="5" y="3"/>
                  </a:lnTo>
                  <a:lnTo>
                    <a:pt x="4" y="2"/>
                  </a:lnTo>
                  <a:lnTo>
                    <a:pt x="3" y="2"/>
                  </a:lnTo>
                  <a:lnTo>
                    <a:pt x="2" y="1"/>
                  </a:lnTo>
                  <a:lnTo>
                    <a:pt x="1" y="1"/>
                  </a:lnTo>
                  <a:lnTo>
                    <a:pt x="0" y="0"/>
                  </a:lnTo>
                  <a:lnTo>
                    <a:pt x="1710" y="0"/>
                  </a:lnTo>
                  <a:lnTo>
                    <a:pt x="1709" y="0"/>
                  </a:lnTo>
                  <a:lnTo>
                    <a:pt x="1708" y="1"/>
                  </a:lnTo>
                  <a:lnTo>
                    <a:pt x="1707" y="2"/>
                  </a:lnTo>
                  <a:lnTo>
                    <a:pt x="1706" y="2"/>
                  </a:lnTo>
                  <a:lnTo>
                    <a:pt x="1705" y="3"/>
                  </a:lnTo>
                  <a:lnTo>
                    <a:pt x="170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70" name="Freeform 84"/>
            <p:cNvSpPr>
              <a:spLocks/>
            </p:cNvSpPr>
            <p:nvPr/>
          </p:nvSpPr>
          <p:spPr bwMode="auto">
            <a:xfrm>
              <a:off x="646" y="2458"/>
              <a:ext cx="1720" cy="4"/>
            </a:xfrm>
            <a:custGeom>
              <a:avLst/>
              <a:gdLst>
                <a:gd name="T0" fmla="*/ 1715 w 1720"/>
                <a:gd name="T1" fmla="*/ 4 h 4"/>
                <a:gd name="T2" fmla="*/ 5 w 1720"/>
                <a:gd name="T3" fmla="*/ 4 h 4"/>
                <a:gd name="T4" fmla="*/ 4 w 1720"/>
                <a:gd name="T5" fmla="*/ 4 h 4"/>
                <a:gd name="T6" fmla="*/ 4 w 1720"/>
                <a:gd name="T7" fmla="*/ 3 h 4"/>
                <a:gd name="T8" fmla="*/ 3 w 1720"/>
                <a:gd name="T9" fmla="*/ 3 h 4"/>
                <a:gd name="T10" fmla="*/ 2 w 1720"/>
                <a:gd name="T11" fmla="*/ 3 h 4"/>
                <a:gd name="T12" fmla="*/ 2 w 1720"/>
                <a:gd name="T13" fmla="*/ 1 h 4"/>
                <a:gd name="T14" fmla="*/ 1 w 1720"/>
                <a:gd name="T15" fmla="*/ 1 h 4"/>
                <a:gd name="T16" fmla="*/ 0 w 1720"/>
                <a:gd name="T17" fmla="*/ 0 h 4"/>
                <a:gd name="T18" fmla="*/ 0 w 1720"/>
                <a:gd name="T19" fmla="*/ 0 h 4"/>
                <a:gd name="T20" fmla="*/ 1720 w 1720"/>
                <a:gd name="T21" fmla="*/ 0 h 4"/>
                <a:gd name="T22" fmla="*/ 1719 w 1720"/>
                <a:gd name="T23" fmla="*/ 0 h 4"/>
                <a:gd name="T24" fmla="*/ 1719 w 1720"/>
                <a:gd name="T25" fmla="*/ 1 h 4"/>
                <a:gd name="T26" fmla="*/ 1718 w 1720"/>
                <a:gd name="T27" fmla="*/ 1 h 4"/>
                <a:gd name="T28" fmla="*/ 1717 w 1720"/>
                <a:gd name="T29" fmla="*/ 3 h 4"/>
                <a:gd name="T30" fmla="*/ 1717 w 1720"/>
                <a:gd name="T31" fmla="*/ 3 h 4"/>
                <a:gd name="T32" fmla="*/ 1716 w 1720"/>
                <a:gd name="T33" fmla="*/ 3 h 4"/>
                <a:gd name="T34" fmla="*/ 1715 w 1720"/>
                <a:gd name="T35" fmla="*/ 4 h 4"/>
                <a:gd name="T36" fmla="*/ 1715 w 1720"/>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0"/>
                <a:gd name="T58" fmla="*/ 0 h 4"/>
                <a:gd name="T59" fmla="*/ 1720 w 172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0" h="4">
                  <a:moveTo>
                    <a:pt x="1715" y="4"/>
                  </a:moveTo>
                  <a:lnTo>
                    <a:pt x="5" y="4"/>
                  </a:lnTo>
                  <a:lnTo>
                    <a:pt x="4" y="4"/>
                  </a:lnTo>
                  <a:lnTo>
                    <a:pt x="4" y="3"/>
                  </a:lnTo>
                  <a:lnTo>
                    <a:pt x="3" y="3"/>
                  </a:lnTo>
                  <a:lnTo>
                    <a:pt x="2" y="3"/>
                  </a:lnTo>
                  <a:lnTo>
                    <a:pt x="2" y="1"/>
                  </a:lnTo>
                  <a:lnTo>
                    <a:pt x="1" y="1"/>
                  </a:lnTo>
                  <a:lnTo>
                    <a:pt x="0" y="0"/>
                  </a:lnTo>
                  <a:lnTo>
                    <a:pt x="1720" y="0"/>
                  </a:lnTo>
                  <a:lnTo>
                    <a:pt x="1719" y="0"/>
                  </a:lnTo>
                  <a:lnTo>
                    <a:pt x="1719" y="1"/>
                  </a:lnTo>
                  <a:lnTo>
                    <a:pt x="1718" y="1"/>
                  </a:lnTo>
                  <a:lnTo>
                    <a:pt x="1717" y="3"/>
                  </a:lnTo>
                  <a:lnTo>
                    <a:pt x="1716" y="3"/>
                  </a:lnTo>
                  <a:lnTo>
                    <a:pt x="1715"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71" name="Freeform 85"/>
            <p:cNvSpPr>
              <a:spLocks/>
            </p:cNvSpPr>
            <p:nvPr/>
          </p:nvSpPr>
          <p:spPr bwMode="auto">
            <a:xfrm>
              <a:off x="641" y="2455"/>
              <a:ext cx="1730" cy="3"/>
            </a:xfrm>
            <a:custGeom>
              <a:avLst/>
              <a:gdLst>
                <a:gd name="T0" fmla="*/ 1725 w 1730"/>
                <a:gd name="T1" fmla="*/ 3 h 3"/>
                <a:gd name="T2" fmla="*/ 5 w 1730"/>
                <a:gd name="T3" fmla="*/ 3 h 3"/>
                <a:gd name="T4" fmla="*/ 4 w 1730"/>
                <a:gd name="T5" fmla="*/ 3 h 3"/>
                <a:gd name="T6" fmla="*/ 4 w 1730"/>
                <a:gd name="T7" fmla="*/ 2 h 3"/>
                <a:gd name="T8" fmla="*/ 3 w 1730"/>
                <a:gd name="T9" fmla="*/ 2 h 3"/>
                <a:gd name="T10" fmla="*/ 3 w 1730"/>
                <a:gd name="T11" fmla="*/ 2 h 3"/>
                <a:gd name="T12" fmla="*/ 2 w 1730"/>
                <a:gd name="T13" fmla="*/ 1 h 3"/>
                <a:gd name="T14" fmla="*/ 2 w 1730"/>
                <a:gd name="T15" fmla="*/ 1 h 3"/>
                <a:gd name="T16" fmla="*/ 0 w 1730"/>
                <a:gd name="T17" fmla="*/ 0 h 3"/>
                <a:gd name="T18" fmla="*/ 0 w 1730"/>
                <a:gd name="T19" fmla="*/ 0 h 3"/>
                <a:gd name="T20" fmla="*/ 1730 w 1730"/>
                <a:gd name="T21" fmla="*/ 0 h 3"/>
                <a:gd name="T22" fmla="*/ 1729 w 1730"/>
                <a:gd name="T23" fmla="*/ 0 h 3"/>
                <a:gd name="T24" fmla="*/ 1729 w 1730"/>
                <a:gd name="T25" fmla="*/ 1 h 3"/>
                <a:gd name="T26" fmla="*/ 1727 w 1730"/>
                <a:gd name="T27" fmla="*/ 1 h 3"/>
                <a:gd name="T28" fmla="*/ 1727 w 1730"/>
                <a:gd name="T29" fmla="*/ 2 h 3"/>
                <a:gd name="T30" fmla="*/ 1726 w 1730"/>
                <a:gd name="T31" fmla="*/ 2 h 3"/>
                <a:gd name="T32" fmla="*/ 1726 w 1730"/>
                <a:gd name="T33" fmla="*/ 2 h 3"/>
                <a:gd name="T34" fmla="*/ 1725 w 1730"/>
                <a:gd name="T35" fmla="*/ 3 h 3"/>
                <a:gd name="T36" fmla="*/ 1725 w 173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0"/>
                <a:gd name="T58" fmla="*/ 0 h 3"/>
                <a:gd name="T59" fmla="*/ 1730 w 173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0" h="3">
                  <a:moveTo>
                    <a:pt x="1725" y="3"/>
                  </a:moveTo>
                  <a:lnTo>
                    <a:pt x="5" y="3"/>
                  </a:lnTo>
                  <a:lnTo>
                    <a:pt x="4" y="3"/>
                  </a:lnTo>
                  <a:lnTo>
                    <a:pt x="4" y="2"/>
                  </a:lnTo>
                  <a:lnTo>
                    <a:pt x="3" y="2"/>
                  </a:lnTo>
                  <a:lnTo>
                    <a:pt x="2" y="1"/>
                  </a:lnTo>
                  <a:lnTo>
                    <a:pt x="0" y="0"/>
                  </a:lnTo>
                  <a:lnTo>
                    <a:pt x="1730" y="0"/>
                  </a:lnTo>
                  <a:lnTo>
                    <a:pt x="1729" y="0"/>
                  </a:lnTo>
                  <a:lnTo>
                    <a:pt x="1729" y="1"/>
                  </a:lnTo>
                  <a:lnTo>
                    <a:pt x="1727" y="1"/>
                  </a:lnTo>
                  <a:lnTo>
                    <a:pt x="1727" y="2"/>
                  </a:lnTo>
                  <a:lnTo>
                    <a:pt x="1726" y="2"/>
                  </a:lnTo>
                  <a:lnTo>
                    <a:pt x="172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72" name="Freeform 86"/>
            <p:cNvSpPr>
              <a:spLocks/>
            </p:cNvSpPr>
            <p:nvPr/>
          </p:nvSpPr>
          <p:spPr bwMode="auto">
            <a:xfrm>
              <a:off x="637" y="2452"/>
              <a:ext cx="1738" cy="3"/>
            </a:xfrm>
            <a:custGeom>
              <a:avLst/>
              <a:gdLst>
                <a:gd name="T0" fmla="*/ 1734 w 1738"/>
                <a:gd name="T1" fmla="*/ 3 h 3"/>
                <a:gd name="T2" fmla="*/ 4 w 1738"/>
                <a:gd name="T3" fmla="*/ 3 h 3"/>
                <a:gd name="T4" fmla="*/ 3 w 1738"/>
                <a:gd name="T5" fmla="*/ 3 h 3"/>
                <a:gd name="T6" fmla="*/ 3 w 1738"/>
                <a:gd name="T7" fmla="*/ 2 h 3"/>
                <a:gd name="T8" fmla="*/ 2 w 1738"/>
                <a:gd name="T9" fmla="*/ 2 h 3"/>
                <a:gd name="T10" fmla="*/ 2 w 1738"/>
                <a:gd name="T11" fmla="*/ 1 h 3"/>
                <a:gd name="T12" fmla="*/ 1 w 1738"/>
                <a:gd name="T13" fmla="*/ 1 h 3"/>
                <a:gd name="T14" fmla="*/ 1 w 1738"/>
                <a:gd name="T15" fmla="*/ 1 h 3"/>
                <a:gd name="T16" fmla="*/ 0 w 1738"/>
                <a:gd name="T17" fmla="*/ 0 h 3"/>
                <a:gd name="T18" fmla="*/ 0 w 1738"/>
                <a:gd name="T19" fmla="*/ 0 h 3"/>
                <a:gd name="T20" fmla="*/ 1738 w 1738"/>
                <a:gd name="T21" fmla="*/ 0 h 3"/>
                <a:gd name="T22" fmla="*/ 1737 w 1738"/>
                <a:gd name="T23" fmla="*/ 0 h 3"/>
                <a:gd name="T24" fmla="*/ 1737 w 1738"/>
                <a:gd name="T25" fmla="*/ 1 h 3"/>
                <a:gd name="T26" fmla="*/ 1736 w 1738"/>
                <a:gd name="T27" fmla="*/ 1 h 3"/>
                <a:gd name="T28" fmla="*/ 1736 w 1738"/>
                <a:gd name="T29" fmla="*/ 1 h 3"/>
                <a:gd name="T30" fmla="*/ 1735 w 1738"/>
                <a:gd name="T31" fmla="*/ 2 h 3"/>
                <a:gd name="T32" fmla="*/ 1735 w 1738"/>
                <a:gd name="T33" fmla="*/ 2 h 3"/>
                <a:gd name="T34" fmla="*/ 1734 w 1738"/>
                <a:gd name="T35" fmla="*/ 3 h 3"/>
                <a:gd name="T36" fmla="*/ 1734 w 173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8"/>
                <a:gd name="T58" fmla="*/ 0 h 3"/>
                <a:gd name="T59" fmla="*/ 1738 w 173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8" h="3">
                  <a:moveTo>
                    <a:pt x="1734" y="3"/>
                  </a:moveTo>
                  <a:lnTo>
                    <a:pt x="4" y="3"/>
                  </a:lnTo>
                  <a:lnTo>
                    <a:pt x="3" y="3"/>
                  </a:lnTo>
                  <a:lnTo>
                    <a:pt x="3" y="2"/>
                  </a:lnTo>
                  <a:lnTo>
                    <a:pt x="2" y="2"/>
                  </a:lnTo>
                  <a:lnTo>
                    <a:pt x="2" y="1"/>
                  </a:lnTo>
                  <a:lnTo>
                    <a:pt x="1" y="1"/>
                  </a:lnTo>
                  <a:lnTo>
                    <a:pt x="0" y="0"/>
                  </a:lnTo>
                  <a:lnTo>
                    <a:pt x="1738" y="0"/>
                  </a:lnTo>
                  <a:lnTo>
                    <a:pt x="1737" y="0"/>
                  </a:lnTo>
                  <a:lnTo>
                    <a:pt x="1737" y="1"/>
                  </a:lnTo>
                  <a:lnTo>
                    <a:pt x="1736" y="1"/>
                  </a:lnTo>
                  <a:lnTo>
                    <a:pt x="1735" y="2"/>
                  </a:lnTo>
                  <a:lnTo>
                    <a:pt x="173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73" name="Freeform 87"/>
            <p:cNvSpPr>
              <a:spLocks/>
            </p:cNvSpPr>
            <p:nvPr/>
          </p:nvSpPr>
          <p:spPr bwMode="auto">
            <a:xfrm>
              <a:off x="634" y="2449"/>
              <a:ext cx="1744" cy="3"/>
            </a:xfrm>
            <a:custGeom>
              <a:avLst/>
              <a:gdLst>
                <a:gd name="T0" fmla="*/ 1741 w 1744"/>
                <a:gd name="T1" fmla="*/ 3 h 3"/>
                <a:gd name="T2" fmla="*/ 3 w 1744"/>
                <a:gd name="T3" fmla="*/ 3 h 3"/>
                <a:gd name="T4" fmla="*/ 3 w 1744"/>
                <a:gd name="T5" fmla="*/ 3 h 3"/>
                <a:gd name="T6" fmla="*/ 2 w 1744"/>
                <a:gd name="T7" fmla="*/ 2 h 3"/>
                <a:gd name="T8" fmla="*/ 2 w 1744"/>
                <a:gd name="T9" fmla="*/ 2 h 3"/>
                <a:gd name="T10" fmla="*/ 1 w 1744"/>
                <a:gd name="T11" fmla="*/ 1 h 3"/>
                <a:gd name="T12" fmla="*/ 1 w 1744"/>
                <a:gd name="T13" fmla="*/ 1 h 3"/>
                <a:gd name="T14" fmla="*/ 0 w 1744"/>
                <a:gd name="T15" fmla="*/ 1 h 3"/>
                <a:gd name="T16" fmla="*/ 0 w 1744"/>
                <a:gd name="T17" fmla="*/ 0 h 3"/>
                <a:gd name="T18" fmla="*/ 0 w 1744"/>
                <a:gd name="T19" fmla="*/ 0 h 3"/>
                <a:gd name="T20" fmla="*/ 1744 w 1744"/>
                <a:gd name="T21" fmla="*/ 0 h 3"/>
                <a:gd name="T22" fmla="*/ 1744 w 1744"/>
                <a:gd name="T23" fmla="*/ 0 h 3"/>
                <a:gd name="T24" fmla="*/ 1743 w 1744"/>
                <a:gd name="T25" fmla="*/ 1 h 3"/>
                <a:gd name="T26" fmla="*/ 1743 w 1744"/>
                <a:gd name="T27" fmla="*/ 1 h 3"/>
                <a:gd name="T28" fmla="*/ 1742 w 1744"/>
                <a:gd name="T29" fmla="*/ 1 h 3"/>
                <a:gd name="T30" fmla="*/ 1742 w 1744"/>
                <a:gd name="T31" fmla="*/ 2 h 3"/>
                <a:gd name="T32" fmla="*/ 1741 w 1744"/>
                <a:gd name="T33" fmla="*/ 2 h 3"/>
                <a:gd name="T34" fmla="*/ 1741 w 1744"/>
                <a:gd name="T35" fmla="*/ 3 h 3"/>
                <a:gd name="T36" fmla="*/ 1741 w 174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44"/>
                <a:gd name="T58" fmla="*/ 0 h 3"/>
                <a:gd name="T59" fmla="*/ 1744 w 174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44" h="3">
                  <a:moveTo>
                    <a:pt x="1741" y="3"/>
                  </a:moveTo>
                  <a:lnTo>
                    <a:pt x="3" y="3"/>
                  </a:lnTo>
                  <a:lnTo>
                    <a:pt x="2" y="2"/>
                  </a:lnTo>
                  <a:lnTo>
                    <a:pt x="1" y="1"/>
                  </a:lnTo>
                  <a:lnTo>
                    <a:pt x="0" y="1"/>
                  </a:lnTo>
                  <a:lnTo>
                    <a:pt x="0" y="0"/>
                  </a:lnTo>
                  <a:lnTo>
                    <a:pt x="1744" y="0"/>
                  </a:lnTo>
                  <a:lnTo>
                    <a:pt x="1743" y="1"/>
                  </a:lnTo>
                  <a:lnTo>
                    <a:pt x="1742" y="1"/>
                  </a:lnTo>
                  <a:lnTo>
                    <a:pt x="1742" y="2"/>
                  </a:lnTo>
                  <a:lnTo>
                    <a:pt x="1741" y="2"/>
                  </a:lnTo>
                  <a:lnTo>
                    <a:pt x="174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74" name="Freeform 88"/>
            <p:cNvSpPr>
              <a:spLocks/>
            </p:cNvSpPr>
            <p:nvPr/>
          </p:nvSpPr>
          <p:spPr bwMode="auto">
            <a:xfrm>
              <a:off x="631" y="2446"/>
              <a:ext cx="1750" cy="3"/>
            </a:xfrm>
            <a:custGeom>
              <a:avLst/>
              <a:gdLst>
                <a:gd name="T0" fmla="*/ 1747 w 1750"/>
                <a:gd name="T1" fmla="*/ 3 h 3"/>
                <a:gd name="T2" fmla="*/ 3 w 1750"/>
                <a:gd name="T3" fmla="*/ 3 h 3"/>
                <a:gd name="T4" fmla="*/ 2 w 1750"/>
                <a:gd name="T5" fmla="*/ 3 h 3"/>
                <a:gd name="T6" fmla="*/ 2 w 1750"/>
                <a:gd name="T7" fmla="*/ 2 h 3"/>
                <a:gd name="T8" fmla="*/ 2 w 1750"/>
                <a:gd name="T9" fmla="*/ 2 h 3"/>
                <a:gd name="T10" fmla="*/ 1 w 1750"/>
                <a:gd name="T11" fmla="*/ 1 h 3"/>
                <a:gd name="T12" fmla="*/ 1 w 1750"/>
                <a:gd name="T13" fmla="*/ 1 h 3"/>
                <a:gd name="T14" fmla="*/ 0 w 1750"/>
                <a:gd name="T15" fmla="*/ 1 h 3"/>
                <a:gd name="T16" fmla="*/ 0 w 1750"/>
                <a:gd name="T17" fmla="*/ 0 h 3"/>
                <a:gd name="T18" fmla="*/ 0 w 1750"/>
                <a:gd name="T19" fmla="*/ 0 h 3"/>
                <a:gd name="T20" fmla="*/ 1750 w 1750"/>
                <a:gd name="T21" fmla="*/ 0 h 3"/>
                <a:gd name="T22" fmla="*/ 1750 w 1750"/>
                <a:gd name="T23" fmla="*/ 0 h 3"/>
                <a:gd name="T24" fmla="*/ 1749 w 1750"/>
                <a:gd name="T25" fmla="*/ 1 h 3"/>
                <a:gd name="T26" fmla="*/ 1749 w 1750"/>
                <a:gd name="T27" fmla="*/ 1 h 3"/>
                <a:gd name="T28" fmla="*/ 1748 w 1750"/>
                <a:gd name="T29" fmla="*/ 1 h 3"/>
                <a:gd name="T30" fmla="*/ 1748 w 1750"/>
                <a:gd name="T31" fmla="*/ 2 h 3"/>
                <a:gd name="T32" fmla="*/ 1748 w 1750"/>
                <a:gd name="T33" fmla="*/ 2 h 3"/>
                <a:gd name="T34" fmla="*/ 1747 w 1750"/>
                <a:gd name="T35" fmla="*/ 3 h 3"/>
                <a:gd name="T36" fmla="*/ 1747 w 175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50"/>
                <a:gd name="T58" fmla="*/ 0 h 3"/>
                <a:gd name="T59" fmla="*/ 1750 w 175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50" h="3">
                  <a:moveTo>
                    <a:pt x="1747" y="3"/>
                  </a:moveTo>
                  <a:lnTo>
                    <a:pt x="3" y="3"/>
                  </a:lnTo>
                  <a:lnTo>
                    <a:pt x="2" y="3"/>
                  </a:lnTo>
                  <a:lnTo>
                    <a:pt x="2" y="2"/>
                  </a:lnTo>
                  <a:lnTo>
                    <a:pt x="1" y="1"/>
                  </a:lnTo>
                  <a:lnTo>
                    <a:pt x="0" y="1"/>
                  </a:lnTo>
                  <a:lnTo>
                    <a:pt x="0" y="0"/>
                  </a:lnTo>
                  <a:lnTo>
                    <a:pt x="1750" y="0"/>
                  </a:lnTo>
                  <a:lnTo>
                    <a:pt x="1749" y="1"/>
                  </a:lnTo>
                  <a:lnTo>
                    <a:pt x="1748" y="1"/>
                  </a:lnTo>
                  <a:lnTo>
                    <a:pt x="1748" y="2"/>
                  </a:lnTo>
                  <a:lnTo>
                    <a:pt x="174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75" name="Freeform 89"/>
            <p:cNvSpPr>
              <a:spLocks/>
            </p:cNvSpPr>
            <p:nvPr/>
          </p:nvSpPr>
          <p:spPr bwMode="auto">
            <a:xfrm>
              <a:off x="628" y="2443"/>
              <a:ext cx="1756" cy="3"/>
            </a:xfrm>
            <a:custGeom>
              <a:avLst/>
              <a:gdLst>
                <a:gd name="T0" fmla="*/ 1753 w 1756"/>
                <a:gd name="T1" fmla="*/ 3 h 3"/>
                <a:gd name="T2" fmla="*/ 3 w 1756"/>
                <a:gd name="T3" fmla="*/ 3 h 3"/>
                <a:gd name="T4" fmla="*/ 2 w 1756"/>
                <a:gd name="T5" fmla="*/ 2 h 3"/>
                <a:gd name="T6" fmla="*/ 2 w 1756"/>
                <a:gd name="T7" fmla="*/ 2 h 3"/>
                <a:gd name="T8" fmla="*/ 2 w 1756"/>
                <a:gd name="T9" fmla="*/ 2 h 3"/>
                <a:gd name="T10" fmla="*/ 1 w 1756"/>
                <a:gd name="T11" fmla="*/ 1 h 3"/>
                <a:gd name="T12" fmla="*/ 1 w 1756"/>
                <a:gd name="T13" fmla="*/ 1 h 3"/>
                <a:gd name="T14" fmla="*/ 1 w 1756"/>
                <a:gd name="T15" fmla="*/ 1 h 3"/>
                <a:gd name="T16" fmla="*/ 0 w 1756"/>
                <a:gd name="T17" fmla="*/ 0 h 3"/>
                <a:gd name="T18" fmla="*/ 0 w 1756"/>
                <a:gd name="T19" fmla="*/ 0 h 3"/>
                <a:gd name="T20" fmla="*/ 1756 w 1756"/>
                <a:gd name="T21" fmla="*/ 0 h 3"/>
                <a:gd name="T22" fmla="*/ 1755 w 1756"/>
                <a:gd name="T23" fmla="*/ 0 h 3"/>
                <a:gd name="T24" fmla="*/ 1755 w 1756"/>
                <a:gd name="T25" fmla="*/ 1 h 3"/>
                <a:gd name="T26" fmla="*/ 1755 w 1756"/>
                <a:gd name="T27" fmla="*/ 1 h 3"/>
                <a:gd name="T28" fmla="*/ 1754 w 1756"/>
                <a:gd name="T29" fmla="*/ 1 h 3"/>
                <a:gd name="T30" fmla="*/ 1754 w 1756"/>
                <a:gd name="T31" fmla="*/ 2 h 3"/>
                <a:gd name="T32" fmla="*/ 1754 w 1756"/>
                <a:gd name="T33" fmla="*/ 2 h 3"/>
                <a:gd name="T34" fmla="*/ 1753 w 1756"/>
                <a:gd name="T35" fmla="*/ 2 h 3"/>
                <a:gd name="T36" fmla="*/ 1753 w 175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56"/>
                <a:gd name="T58" fmla="*/ 0 h 3"/>
                <a:gd name="T59" fmla="*/ 1756 w 175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56" h="3">
                  <a:moveTo>
                    <a:pt x="1753" y="3"/>
                  </a:moveTo>
                  <a:lnTo>
                    <a:pt x="3" y="3"/>
                  </a:lnTo>
                  <a:lnTo>
                    <a:pt x="2" y="2"/>
                  </a:lnTo>
                  <a:lnTo>
                    <a:pt x="1" y="1"/>
                  </a:lnTo>
                  <a:lnTo>
                    <a:pt x="0" y="0"/>
                  </a:lnTo>
                  <a:lnTo>
                    <a:pt x="1756" y="0"/>
                  </a:lnTo>
                  <a:lnTo>
                    <a:pt x="1755" y="0"/>
                  </a:lnTo>
                  <a:lnTo>
                    <a:pt x="1755" y="1"/>
                  </a:lnTo>
                  <a:lnTo>
                    <a:pt x="1754" y="1"/>
                  </a:lnTo>
                  <a:lnTo>
                    <a:pt x="1754" y="2"/>
                  </a:lnTo>
                  <a:lnTo>
                    <a:pt x="1753" y="2"/>
                  </a:lnTo>
                  <a:lnTo>
                    <a:pt x="175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76" name="Freeform 90"/>
            <p:cNvSpPr>
              <a:spLocks/>
            </p:cNvSpPr>
            <p:nvPr/>
          </p:nvSpPr>
          <p:spPr bwMode="auto">
            <a:xfrm>
              <a:off x="625" y="2439"/>
              <a:ext cx="1761" cy="4"/>
            </a:xfrm>
            <a:custGeom>
              <a:avLst/>
              <a:gdLst>
                <a:gd name="T0" fmla="*/ 1759 w 1761"/>
                <a:gd name="T1" fmla="*/ 4 h 4"/>
                <a:gd name="T2" fmla="*/ 3 w 1761"/>
                <a:gd name="T3" fmla="*/ 4 h 4"/>
                <a:gd name="T4" fmla="*/ 3 w 1761"/>
                <a:gd name="T5" fmla="*/ 3 h 4"/>
                <a:gd name="T6" fmla="*/ 2 w 1761"/>
                <a:gd name="T7" fmla="*/ 3 h 4"/>
                <a:gd name="T8" fmla="*/ 2 w 1761"/>
                <a:gd name="T9" fmla="*/ 3 h 4"/>
                <a:gd name="T10" fmla="*/ 2 w 1761"/>
                <a:gd name="T11" fmla="*/ 2 h 4"/>
                <a:gd name="T12" fmla="*/ 1 w 1761"/>
                <a:gd name="T13" fmla="*/ 2 h 4"/>
                <a:gd name="T14" fmla="*/ 1 w 1761"/>
                <a:gd name="T15" fmla="*/ 2 h 4"/>
                <a:gd name="T16" fmla="*/ 1 w 1761"/>
                <a:gd name="T17" fmla="*/ 0 h 4"/>
                <a:gd name="T18" fmla="*/ 0 w 1761"/>
                <a:gd name="T19" fmla="*/ 0 h 4"/>
                <a:gd name="T20" fmla="*/ 1761 w 1761"/>
                <a:gd name="T21" fmla="*/ 0 h 4"/>
                <a:gd name="T22" fmla="*/ 1761 w 1761"/>
                <a:gd name="T23" fmla="*/ 0 h 4"/>
                <a:gd name="T24" fmla="*/ 1761 w 1761"/>
                <a:gd name="T25" fmla="*/ 2 h 4"/>
                <a:gd name="T26" fmla="*/ 1760 w 1761"/>
                <a:gd name="T27" fmla="*/ 2 h 4"/>
                <a:gd name="T28" fmla="*/ 1760 w 1761"/>
                <a:gd name="T29" fmla="*/ 2 h 4"/>
                <a:gd name="T30" fmla="*/ 1760 w 1761"/>
                <a:gd name="T31" fmla="*/ 3 h 4"/>
                <a:gd name="T32" fmla="*/ 1759 w 1761"/>
                <a:gd name="T33" fmla="*/ 3 h 4"/>
                <a:gd name="T34" fmla="*/ 1759 w 1761"/>
                <a:gd name="T35" fmla="*/ 3 h 4"/>
                <a:gd name="T36" fmla="*/ 1759 w 1761"/>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1"/>
                <a:gd name="T58" fmla="*/ 0 h 4"/>
                <a:gd name="T59" fmla="*/ 1761 w 1761"/>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1" h="4">
                  <a:moveTo>
                    <a:pt x="1759" y="4"/>
                  </a:moveTo>
                  <a:lnTo>
                    <a:pt x="3" y="4"/>
                  </a:lnTo>
                  <a:lnTo>
                    <a:pt x="3" y="3"/>
                  </a:lnTo>
                  <a:lnTo>
                    <a:pt x="2" y="3"/>
                  </a:lnTo>
                  <a:lnTo>
                    <a:pt x="2" y="2"/>
                  </a:lnTo>
                  <a:lnTo>
                    <a:pt x="1" y="2"/>
                  </a:lnTo>
                  <a:lnTo>
                    <a:pt x="1" y="0"/>
                  </a:lnTo>
                  <a:lnTo>
                    <a:pt x="0" y="0"/>
                  </a:lnTo>
                  <a:lnTo>
                    <a:pt x="1761" y="0"/>
                  </a:lnTo>
                  <a:lnTo>
                    <a:pt x="1761" y="2"/>
                  </a:lnTo>
                  <a:lnTo>
                    <a:pt x="1760" y="2"/>
                  </a:lnTo>
                  <a:lnTo>
                    <a:pt x="1760" y="3"/>
                  </a:lnTo>
                  <a:lnTo>
                    <a:pt x="1759" y="3"/>
                  </a:lnTo>
                  <a:lnTo>
                    <a:pt x="1759"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77" name="Freeform 91"/>
            <p:cNvSpPr>
              <a:spLocks/>
            </p:cNvSpPr>
            <p:nvPr/>
          </p:nvSpPr>
          <p:spPr bwMode="auto">
            <a:xfrm>
              <a:off x="623" y="2436"/>
              <a:ext cx="1765" cy="3"/>
            </a:xfrm>
            <a:custGeom>
              <a:avLst/>
              <a:gdLst>
                <a:gd name="T0" fmla="*/ 1763 w 1765"/>
                <a:gd name="T1" fmla="*/ 3 h 3"/>
                <a:gd name="T2" fmla="*/ 2 w 1765"/>
                <a:gd name="T3" fmla="*/ 3 h 3"/>
                <a:gd name="T4" fmla="*/ 2 w 1765"/>
                <a:gd name="T5" fmla="*/ 2 h 3"/>
                <a:gd name="T6" fmla="*/ 2 w 1765"/>
                <a:gd name="T7" fmla="*/ 2 h 3"/>
                <a:gd name="T8" fmla="*/ 2 w 1765"/>
                <a:gd name="T9" fmla="*/ 2 h 3"/>
                <a:gd name="T10" fmla="*/ 1 w 1765"/>
                <a:gd name="T11" fmla="*/ 1 h 3"/>
                <a:gd name="T12" fmla="*/ 1 w 1765"/>
                <a:gd name="T13" fmla="*/ 1 h 3"/>
                <a:gd name="T14" fmla="*/ 1 w 1765"/>
                <a:gd name="T15" fmla="*/ 0 h 3"/>
                <a:gd name="T16" fmla="*/ 0 w 1765"/>
                <a:gd name="T17" fmla="*/ 0 h 3"/>
                <a:gd name="T18" fmla="*/ 0 w 1765"/>
                <a:gd name="T19" fmla="*/ 0 h 3"/>
                <a:gd name="T20" fmla="*/ 1765 w 1765"/>
                <a:gd name="T21" fmla="*/ 0 h 3"/>
                <a:gd name="T22" fmla="*/ 1765 w 1765"/>
                <a:gd name="T23" fmla="*/ 0 h 3"/>
                <a:gd name="T24" fmla="*/ 1765 w 1765"/>
                <a:gd name="T25" fmla="*/ 0 h 3"/>
                <a:gd name="T26" fmla="*/ 1765 w 1765"/>
                <a:gd name="T27" fmla="*/ 1 h 3"/>
                <a:gd name="T28" fmla="*/ 1764 w 1765"/>
                <a:gd name="T29" fmla="*/ 1 h 3"/>
                <a:gd name="T30" fmla="*/ 1764 w 1765"/>
                <a:gd name="T31" fmla="*/ 2 h 3"/>
                <a:gd name="T32" fmla="*/ 1764 w 1765"/>
                <a:gd name="T33" fmla="*/ 2 h 3"/>
                <a:gd name="T34" fmla="*/ 1763 w 1765"/>
                <a:gd name="T35" fmla="*/ 2 h 3"/>
                <a:gd name="T36" fmla="*/ 1763 w 176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5"/>
                <a:gd name="T58" fmla="*/ 0 h 3"/>
                <a:gd name="T59" fmla="*/ 1765 w 176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5" h="3">
                  <a:moveTo>
                    <a:pt x="1763" y="3"/>
                  </a:moveTo>
                  <a:lnTo>
                    <a:pt x="2" y="3"/>
                  </a:lnTo>
                  <a:lnTo>
                    <a:pt x="2" y="2"/>
                  </a:lnTo>
                  <a:lnTo>
                    <a:pt x="1" y="1"/>
                  </a:lnTo>
                  <a:lnTo>
                    <a:pt x="1" y="0"/>
                  </a:lnTo>
                  <a:lnTo>
                    <a:pt x="0" y="0"/>
                  </a:lnTo>
                  <a:lnTo>
                    <a:pt x="1765" y="0"/>
                  </a:lnTo>
                  <a:lnTo>
                    <a:pt x="1765" y="1"/>
                  </a:lnTo>
                  <a:lnTo>
                    <a:pt x="1764" y="1"/>
                  </a:lnTo>
                  <a:lnTo>
                    <a:pt x="1764" y="2"/>
                  </a:lnTo>
                  <a:lnTo>
                    <a:pt x="1763" y="2"/>
                  </a:lnTo>
                  <a:lnTo>
                    <a:pt x="176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78" name="Freeform 92"/>
            <p:cNvSpPr>
              <a:spLocks/>
            </p:cNvSpPr>
            <p:nvPr/>
          </p:nvSpPr>
          <p:spPr bwMode="auto">
            <a:xfrm>
              <a:off x="621" y="2433"/>
              <a:ext cx="1770" cy="3"/>
            </a:xfrm>
            <a:custGeom>
              <a:avLst/>
              <a:gdLst>
                <a:gd name="T0" fmla="*/ 1767 w 1770"/>
                <a:gd name="T1" fmla="*/ 3 h 3"/>
                <a:gd name="T2" fmla="*/ 2 w 1770"/>
                <a:gd name="T3" fmla="*/ 3 h 3"/>
                <a:gd name="T4" fmla="*/ 2 w 1770"/>
                <a:gd name="T5" fmla="*/ 2 h 3"/>
                <a:gd name="T6" fmla="*/ 2 w 1770"/>
                <a:gd name="T7" fmla="*/ 2 h 3"/>
                <a:gd name="T8" fmla="*/ 1 w 1770"/>
                <a:gd name="T9" fmla="*/ 2 h 3"/>
                <a:gd name="T10" fmla="*/ 1 w 1770"/>
                <a:gd name="T11" fmla="*/ 1 h 3"/>
                <a:gd name="T12" fmla="*/ 1 w 1770"/>
                <a:gd name="T13" fmla="*/ 1 h 3"/>
                <a:gd name="T14" fmla="*/ 1 w 1770"/>
                <a:gd name="T15" fmla="*/ 0 h 3"/>
                <a:gd name="T16" fmla="*/ 0 w 1770"/>
                <a:gd name="T17" fmla="*/ 0 h 3"/>
                <a:gd name="T18" fmla="*/ 0 w 1770"/>
                <a:gd name="T19" fmla="*/ 0 h 3"/>
                <a:gd name="T20" fmla="*/ 1770 w 1770"/>
                <a:gd name="T21" fmla="*/ 0 h 3"/>
                <a:gd name="T22" fmla="*/ 1769 w 1770"/>
                <a:gd name="T23" fmla="*/ 0 h 3"/>
                <a:gd name="T24" fmla="*/ 1769 w 1770"/>
                <a:gd name="T25" fmla="*/ 0 h 3"/>
                <a:gd name="T26" fmla="*/ 1769 w 1770"/>
                <a:gd name="T27" fmla="*/ 1 h 3"/>
                <a:gd name="T28" fmla="*/ 1769 w 1770"/>
                <a:gd name="T29" fmla="*/ 1 h 3"/>
                <a:gd name="T30" fmla="*/ 1768 w 1770"/>
                <a:gd name="T31" fmla="*/ 2 h 3"/>
                <a:gd name="T32" fmla="*/ 1768 w 1770"/>
                <a:gd name="T33" fmla="*/ 2 h 3"/>
                <a:gd name="T34" fmla="*/ 1768 w 1770"/>
                <a:gd name="T35" fmla="*/ 2 h 3"/>
                <a:gd name="T36" fmla="*/ 1767 w 177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0"/>
                <a:gd name="T58" fmla="*/ 0 h 3"/>
                <a:gd name="T59" fmla="*/ 1770 w 177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0" h="3">
                  <a:moveTo>
                    <a:pt x="1767" y="3"/>
                  </a:moveTo>
                  <a:lnTo>
                    <a:pt x="2" y="3"/>
                  </a:lnTo>
                  <a:lnTo>
                    <a:pt x="2" y="2"/>
                  </a:lnTo>
                  <a:lnTo>
                    <a:pt x="1" y="2"/>
                  </a:lnTo>
                  <a:lnTo>
                    <a:pt x="1" y="1"/>
                  </a:lnTo>
                  <a:lnTo>
                    <a:pt x="1" y="0"/>
                  </a:lnTo>
                  <a:lnTo>
                    <a:pt x="0" y="0"/>
                  </a:lnTo>
                  <a:lnTo>
                    <a:pt x="1770" y="0"/>
                  </a:lnTo>
                  <a:lnTo>
                    <a:pt x="1769" y="0"/>
                  </a:lnTo>
                  <a:lnTo>
                    <a:pt x="1769" y="1"/>
                  </a:lnTo>
                  <a:lnTo>
                    <a:pt x="1768" y="2"/>
                  </a:lnTo>
                  <a:lnTo>
                    <a:pt x="176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79" name="Freeform 93"/>
            <p:cNvSpPr>
              <a:spLocks/>
            </p:cNvSpPr>
            <p:nvPr/>
          </p:nvSpPr>
          <p:spPr bwMode="auto">
            <a:xfrm>
              <a:off x="619" y="2430"/>
              <a:ext cx="1774" cy="3"/>
            </a:xfrm>
            <a:custGeom>
              <a:avLst/>
              <a:gdLst>
                <a:gd name="T0" fmla="*/ 1772 w 1774"/>
                <a:gd name="T1" fmla="*/ 3 h 3"/>
                <a:gd name="T2" fmla="*/ 2 w 1774"/>
                <a:gd name="T3" fmla="*/ 3 h 3"/>
                <a:gd name="T4" fmla="*/ 2 w 1774"/>
                <a:gd name="T5" fmla="*/ 2 h 3"/>
                <a:gd name="T6" fmla="*/ 2 w 1774"/>
                <a:gd name="T7" fmla="*/ 2 h 3"/>
                <a:gd name="T8" fmla="*/ 1 w 1774"/>
                <a:gd name="T9" fmla="*/ 2 h 3"/>
                <a:gd name="T10" fmla="*/ 1 w 1774"/>
                <a:gd name="T11" fmla="*/ 1 h 3"/>
                <a:gd name="T12" fmla="*/ 1 w 1774"/>
                <a:gd name="T13" fmla="*/ 1 h 3"/>
                <a:gd name="T14" fmla="*/ 1 w 1774"/>
                <a:gd name="T15" fmla="*/ 0 h 3"/>
                <a:gd name="T16" fmla="*/ 0 w 1774"/>
                <a:gd name="T17" fmla="*/ 0 h 3"/>
                <a:gd name="T18" fmla="*/ 0 w 1774"/>
                <a:gd name="T19" fmla="*/ 0 h 3"/>
                <a:gd name="T20" fmla="*/ 1774 w 1774"/>
                <a:gd name="T21" fmla="*/ 0 h 3"/>
                <a:gd name="T22" fmla="*/ 1773 w 1774"/>
                <a:gd name="T23" fmla="*/ 0 h 3"/>
                <a:gd name="T24" fmla="*/ 1773 w 1774"/>
                <a:gd name="T25" fmla="*/ 0 h 3"/>
                <a:gd name="T26" fmla="*/ 1773 w 1774"/>
                <a:gd name="T27" fmla="*/ 1 h 3"/>
                <a:gd name="T28" fmla="*/ 1773 w 1774"/>
                <a:gd name="T29" fmla="*/ 1 h 3"/>
                <a:gd name="T30" fmla="*/ 1772 w 1774"/>
                <a:gd name="T31" fmla="*/ 2 h 3"/>
                <a:gd name="T32" fmla="*/ 1772 w 1774"/>
                <a:gd name="T33" fmla="*/ 2 h 3"/>
                <a:gd name="T34" fmla="*/ 1772 w 1774"/>
                <a:gd name="T35" fmla="*/ 2 h 3"/>
                <a:gd name="T36" fmla="*/ 1772 w 177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4"/>
                <a:gd name="T58" fmla="*/ 0 h 3"/>
                <a:gd name="T59" fmla="*/ 1774 w 177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4" h="3">
                  <a:moveTo>
                    <a:pt x="1772" y="3"/>
                  </a:moveTo>
                  <a:lnTo>
                    <a:pt x="2" y="3"/>
                  </a:lnTo>
                  <a:lnTo>
                    <a:pt x="2" y="2"/>
                  </a:lnTo>
                  <a:lnTo>
                    <a:pt x="1" y="2"/>
                  </a:lnTo>
                  <a:lnTo>
                    <a:pt x="1" y="1"/>
                  </a:lnTo>
                  <a:lnTo>
                    <a:pt x="1" y="0"/>
                  </a:lnTo>
                  <a:lnTo>
                    <a:pt x="0" y="0"/>
                  </a:lnTo>
                  <a:lnTo>
                    <a:pt x="1774" y="0"/>
                  </a:lnTo>
                  <a:lnTo>
                    <a:pt x="1773" y="0"/>
                  </a:lnTo>
                  <a:lnTo>
                    <a:pt x="1773" y="1"/>
                  </a:lnTo>
                  <a:lnTo>
                    <a:pt x="1772" y="2"/>
                  </a:lnTo>
                  <a:lnTo>
                    <a:pt x="177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80" name="Freeform 94"/>
            <p:cNvSpPr>
              <a:spLocks/>
            </p:cNvSpPr>
            <p:nvPr/>
          </p:nvSpPr>
          <p:spPr bwMode="auto">
            <a:xfrm>
              <a:off x="617" y="2427"/>
              <a:ext cx="1777" cy="3"/>
            </a:xfrm>
            <a:custGeom>
              <a:avLst/>
              <a:gdLst>
                <a:gd name="T0" fmla="*/ 1776 w 1777"/>
                <a:gd name="T1" fmla="*/ 3 h 3"/>
                <a:gd name="T2" fmla="*/ 2 w 1777"/>
                <a:gd name="T3" fmla="*/ 3 h 3"/>
                <a:gd name="T4" fmla="*/ 2 w 1777"/>
                <a:gd name="T5" fmla="*/ 2 h 3"/>
                <a:gd name="T6" fmla="*/ 2 w 1777"/>
                <a:gd name="T7" fmla="*/ 2 h 3"/>
                <a:gd name="T8" fmla="*/ 1 w 1777"/>
                <a:gd name="T9" fmla="*/ 1 h 3"/>
                <a:gd name="T10" fmla="*/ 1 w 1777"/>
                <a:gd name="T11" fmla="*/ 1 h 3"/>
                <a:gd name="T12" fmla="*/ 1 w 1777"/>
                <a:gd name="T13" fmla="*/ 1 h 3"/>
                <a:gd name="T14" fmla="*/ 1 w 1777"/>
                <a:gd name="T15" fmla="*/ 0 h 3"/>
                <a:gd name="T16" fmla="*/ 1 w 1777"/>
                <a:gd name="T17" fmla="*/ 0 h 3"/>
                <a:gd name="T18" fmla="*/ 0 w 1777"/>
                <a:gd name="T19" fmla="*/ 0 h 3"/>
                <a:gd name="T20" fmla="*/ 1777 w 1777"/>
                <a:gd name="T21" fmla="*/ 0 h 3"/>
                <a:gd name="T22" fmla="*/ 1777 w 1777"/>
                <a:gd name="T23" fmla="*/ 0 h 3"/>
                <a:gd name="T24" fmla="*/ 1777 w 1777"/>
                <a:gd name="T25" fmla="*/ 0 h 3"/>
                <a:gd name="T26" fmla="*/ 1777 w 1777"/>
                <a:gd name="T27" fmla="*/ 1 h 3"/>
                <a:gd name="T28" fmla="*/ 1776 w 1777"/>
                <a:gd name="T29" fmla="*/ 1 h 3"/>
                <a:gd name="T30" fmla="*/ 1776 w 1777"/>
                <a:gd name="T31" fmla="*/ 1 h 3"/>
                <a:gd name="T32" fmla="*/ 1776 w 1777"/>
                <a:gd name="T33" fmla="*/ 2 h 3"/>
                <a:gd name="T34" fmla="*/ 1776 w 1777"/>
                <a:gd name="T35" fmla="*/ 2 h 3"/>
                <a:gd name="T36" fmla="*/ 1776 w 177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7"/>
                <a:gd name="T58" fmla="*/ 0 h 3"/>
                <a:gd name="T59" fmla="*/ 1777 w 177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7" h="3">
                  <a:moveTo>
                    <a:pt x="1776" y="3"/>
                  </a:moveTo>
                  <a:lnTo>
                    <a:pt x="2" y="3"/>
                  </a:lnTo>
                  <a:lnTo>
                    <a:pt x="2" y="2"/>
                  </a:lnTo>
                  <a:lnTo>
                    <a:pt x="1" y="1"/>
                  </a:lnTo>
                  <a:lnTo>
                    <a:pt x="1" y="0"/>
                  </a:lnTo>
                  <a:lnTo>
                    <a:pt x="0" y="0"/>
                  </a:lnTo>
                  <a:lnTo>
                    <a:pt x="1777" y="0"/>
                  </a:lnTo>
                  <a:lnTo>
                    <a:pt x="1777" y="1"/>
                  </a:lnTo>
                  <a:lnTo>
                    <a:pt x="1776" y="1"/>
                  </a:lnTo>
                  <a:lnTo>
                    <a:pt x="1776" y="2"/>
                  </a:lnTo>
                  <a:lnTo>
                    <a:pt x="177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81" name="Freeform 95"/>
            <p:cNvSpPr>
              <a:spLocks/>
            </p:cNvSpPr>
            <p:nvPr/>
          </p:nvSpPr>
          <p:spPr bwMode="auto">
            <a:xfrm>
              <a:off x="616" y="2424"/>
              <a:ext cx="1780" cy="3"/>
            </a:xfrm>
            <a:custGeom>
              <a:avLst/>
              <a:gdLst>
                <a:gd name="T0" fmla="*/ 1778 w 1780"/>
                <a:gd name="T1" fmla="*/ 3 h 3"/>
                <a:gd name="T2" fmla="*/ 1 w 1780"/>
                <a:gd name="T3" fmla="*/ 3 h 3"/>
                <a:gd name="T4" fmla="*/ 1 w 1780"/>
                <a:gd name="T5" fmla="*/ 2 h 3"/>
                <a:gd name="T6" fmla="*/ 1 w 1780"/>
                <a:gd name="T7" fmla="*/ 2 h 3"/>
                <a:gd name="T8" fmla="*/ 1 w 1780"/>
                <a:gd name="T9" fmla="*/ 1 h 3"/>
                <a:gd name="T10" fmla="*/ 0 w 1780"/>
                <a:gd name="T11" fmla="*/ 1 h 3"/>
                <a:gd name="T12" fmla="*/ 0 w 1780"/>
                <a:gd name="T13" fmla="*/ 1 h 3"/>
                <a:gd name="T14" fmla="*/ 0 w 1780"/>
                <a:gd name="T15" fmla="*/ 0 h 3"/>
                <a:gd name="T16" fmla="*/ 0 w 1780"/>
                <a:gd name="T17" fmla="*/ 0 h 3"/>
                <a:gd name="T18" fmla="*/ 0 w 1780"/>
                <a:gd name="T19" fmla="*/ 0 h 3"/>
                <a:gd name="T20" fmla="*/ 1780 w 1780"/>
                <a:gd name="T21" fmla="*/ 0 h 3"/>
                <a:gd name="T22" fmla="*/ 1780 w 1780"/>
                <a:gd name="T23" fmla="*/ 0 h 3"/>
                <a:gd name="T24" fmla="*/ 1780 w 1780"/>
                <a:gd name="T25" fmla="*/ 0 h 3"/>
                <a:gd name="T26" fmla="*/ 1779 w 1780"/>
                <a:gd name="T27" fmla="*/ 1 h 3"/>
                <a:gd name="T28" fmla="*/ 1779 w 1780"/>
                <a:gd name="T29" fmla="*/ 1 h 3"/>
                <a:gd name="T30" fmla="*/ 1779 w 1780"/>
                <a:gd name="T31" fmla="*/ 1 h 3"/>
                <a:gd name="T32" fmla="*/ 1779 w 1780"/>
                <a:gd name="T33" fmla="*/ 2 h 3"/>
                <a:gd name="T34" fmla="*/ 1779 w 1780"/>
                <a:gd name="T35" fmla="*/ 2 h 3"/>
                <a:gd name="T36" fmla="*/ 1778 w 178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0"/>
                <a:gd name="T58" fmla="*/ 0 h 3"/>
                <a:gd name="T59" fmla="*/ 1780 w 178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0" h="3">
                  <a:moveTo>
                    <a:pt x="1778" y="3"/>
                  </a:moveTo>
                  <a:lnTo>
                    <a:pt x="1" y="3"/>
                  </a:lnTo>
                  <a:lnTo>
                    <a:pt x="1" y="2"/>
                  </a:lnTo>
                  <a:lnTo>
                    <a:pt x="1" y="1"/>
                  </a:lnTo>
                  <a:lnTo>
                    <a:pt x="0" y="1"/>
                  </a:lnTo>
                  <a:lnTo>
                    <a:pt x="0" y="0"/>
                  </a:lnTo>
                  <a:lnTo>
                    <a:pt x="1780" y="0"/>
                  </a:lnTo>
                  <a:lnTo>
                    <a:pt x="1779" y="1"/>
                  </a:lnTo>
                  <a:lnTo>
                    <a:pt x="1779" y="2"/>
                  </a:lnTo>
                  <a:lnTo>
                    <a:pt x="1778"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82" name="Freeform 96"/>
            <p:cNvSpPr>
              <a:spLocks/>
            </p:cNvSpPr>
            <p:nvPr/>
          </p:nvSpPr>
          <p:spPr bwMode="auto">
            <a:xfrm>
              <a:off x="614" y="2419"/>
              <a:ext cx="1784" cy="5"/>
            </a:xfrm>
            <a:custGeom>
              <a:avLst/>
              <a:gdLst>
                <a:gd name="T0" fmla="*/ 1782 w 1784"/>
                <a:gd name="T1" fmla="*/ 5 h 5"/>
                <a:gd name="T2" fmla="*/ 2 w 1784"/>
                <a:gd name="T3" fmla="*/ 5 h 5"/>
                <a:gd name="T4" fmla="*/ 1 w 1784"/>
                <a:gd name="T5" fmla="*/ 4 h 5"/>
                <a:gd name="T6" fmla="*/ 1 w 1784"/>
                <a:gd name="T7" fmla="*/ 4 h 5"/>
                <a:gd name="T8" fmla="*/ 1 w 1784"/>
                <a:gd name="T9" fmla="*/ 3 h 5"/>
                <a:gd name="T10" fmla="*/ 1 w 1784"/>
                <a:gd name="T11" fmla="*/ 3 h 5"/>
                <a:gd name="T12" fmla="*/ 1 w 1784"/>
                <a:gd name="T13" fmla="*/ 3 h 5"/>
                <a:gd name="T14" fmla="*/ 0 w 1784"/>
                <a:gd name="T15" fmla="*/ 1 h 5"/>
                <a:gd name="T16" fmla="*/ 0 w 1784"/>
                <a:gd name="T17" fmla="*/ 1 h 5"/>
                <a:gd name="T18" fmla="*/ 0 w 1784"/>
                <a:gd name="T19" fmla="*/ 0 h 5"/>
                <a:gd name="T20" fmla="*/ 1784 w 1784"/>
                <a:gd name="T21" fmla="*/ 0 h 5"/>
                <a:gd name="T22" fmla="*/ 1783 w 1784"/>
                <a:gd name="T23" fmla="*/ 1 h 5"/>
                <a:gd name="T24" fmla="*/ 1783 w 1784"/>
                <a:gd name="T25" fmla="*/ 1 h 5"/>
                <a:gd name="T26" fmla="*/ 1783 w 1784"/>
                <a:gd name="T27" fmla="*/ 3 h 5"/>
                <a:gd name="T28" fmla="*/ 1783 w 1784"/>
                <a:gd name="T29" fmla="*/ 3 h 5"/>
                <a:gd name="T30" fmla="*/ 1783 w 1784"/>
                <a:gd name="T31" fmla="*/ 3 h 5"/>
                <a:gd name="T32" fmla="*/ 1782 w 1784"/>
                <a:gd name="T33" fmla="*/ 4 h 5"/>
                <a:gd name="T34" fmla="*/ 1782 w 1784"/>
                <a:gd name="T35" fmla="*/ 4 h 5"/>
                <a:gd name="T36" fmla="*/ 1782 w 1784"/>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4"/>
                <a:gd name="T58" fmla="*/ 0 h 5"/>
                <a:gd name="T59" fmla="*/ 1784 w 1784"/>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4" h="5">
                  <a:moveTo>
                    <a:pt x="1782" y="5"/>
                  </a:moveTo>
                  <a:lnTo>
                    <a:pt x="2" y="5"/>
                  </a:lnTo>
                  <a:lnTo>
                    <a:pt x="1" y="4"/>
                  </a:lnTo>
                  <a:lnTo>
                    <a:pt x="1" y="3"/>
                  </a:lnTo>
                  <a:lnTo>
                    <a:pt x="0" y="1"/>
                  </a:lnTo>
                  <a:lnTo>
                    <a:pt x="0" y="0"/>
                  </a:lnTo>
                  <a:lnTo>
                    <a:pt x="1784" y="0"/>
                  </a:lnTo>
                  <a:lnTo>
                    <a:pt x="1783" y="1"/>
                  </a:lnTo>
                  <a:lnTo>
                    <a:pt x="1783" y="3"/>
                  </a:lnTo>
                  <a:lnTo>
                    <a:pt x="1782" y="4"/>
                  </a:lnTo>
                  <a:lnTo>
                    <a:pt x="1782" y="5"/>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83" name="Freeform 97"/>
            <p:cNvSpPr>
              <a:spLocks/>
            </p:cNvSpPr>
            <p:nvPr/>
          </p:nvSpPr>
          <p:spPr bwMode="auto">
            <a:xfrm>
              <a:off x="613" y="2416"/>
              <a:ext cx="1786" cy="3"/>
            </a:xfrm>
            <a:custGeom>
              <a:avLst/>
              <a:gdLst>
                <a:gd name="T0" fmla="*/ 1785 w 1786"/>
                <a:gd name="T1" fmla="*/ 3 h 3"/>
                <a:gd name="T2" fmla="*/ 1 w 1786"/>
                <a:gd name="T3" fmla="*/ 3 h 3"/>
                <a:gd name="T4" fmla="*/ 1 w 1786"/>
                <a:gd name="T5" fmla="*/ 3 h 3"/>
                <a:gd name="T6" fmla="*/ 1 w 1786"/>
                <a:gd name="T7" fmla="*/ 3 h 3"/>
                <a:gd name="T8" fmla="*/ 1 w 1786"/>
                <a:gd name="T9" fmla="*/ 2 h 3"/>
                <a:gd name="T10" fmla="*/ 0 w 1786"/>
                <a:gd name="T11" fmla="*/ 2 h 3"/>
                <a:gd name="T12" fmla="*/ 0 w 1786"/>
                <a:gd name="T13" fmla="*/ 2 h 3"/>
                <a:gd name="T14" fmla="*/ 0 w 1786"/>
                <a:gd name="T15" fmla="*/ 1 h 3"/>
                <a:gd name="T16" fmla="*/ 0 w 1786"/>
                <a:gd name="T17" fmla="*/ 1 h 3"/>
                <a:gd name="T18" fmla="*/ 0 w 1786"/>
                <a:gd name="T19" fmla="*/ 0 h 3"/>
                <a:gd name="T20" fmla="*/ 1786 w 1786"/>
                <a:gd name="T21" fmla="*/ 0 h 3"/>
                <a:gd name="T22" fmla="*/ 1786 w 1786"/>
                <a:gd name="T23" fmla="*/ 1 h 3"/>
                <a:gd name="T24" fmla="*/ 1786 w 1786"/>
                <a:gd name="T25" fmla="*/ 1 h 3"/>
                <a:gd name="T26" fmla="*/ 1785 w 1786"/>
                <a:gd name="T27" fmla="*/ 2 h 3"/>
                <a:gd name="T28" fmla="*/ 1785 w 1786"/>
                <a:gd name="T29" fmla="*/ 2 h 3"/>
                <a:gd name="T30" fmla="*/ 1785 w 1786"/>
                <a:gd name="T31" fmla="*/ 2 h 3"/>
                <a:gd name="T32" fmla="*/ 1785 w 1786"/>
                <a:gd name="T33" fmla="*/ 3 h 3"/>
                <a:gd name="T34" fmla="*/ 1785 w 1786"/>
                <a:gd name="T35" fmla="*/ 3 h 3"/>
                <a:gd name="T36" fmla="*/ 1785 w 178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6"/>
                <a:gd name="T58" fmla="*/ 0 h 3"/>
                <a:gd name="T59" fmla="*/ 1786 w 178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6" h="3">
                  <a:moveTo>
                    <a:pt x="1785" y="3"/>
                  </a:moveTo>
                  <a:lnTo>
                    <a:pt x="1" y="3"/>
                  </a:lnTo>
                  <a:lnTo>
                    <a:pt x="1" y="2"/>
                  </a:lnTo>
                  <a:lnTo>
                    <a:pt x="0" y="2"/>
                  </a:lnTo>
                  <a:lnTo>
                    <a:pt x="0" y="1"/>
                  </a:lnTo>
                  <a:lnTo>
                    <a:pt x="0" y="0"/>
                  </a:lnTo>
                  <a:lnTo>
                    <a:pt x="1786" y="0"/>
                  </a:lnTo>
                  <a:lnTo>
                    <a:pt x="1786" y="1"/>
                  </a:lnTo>
                  <a:lnTo>
                    <a:pt x="1785" y="2"/>
                  </a:lnTo>
                  <a:lnTo>
                    <a:pt x="178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84" name="Freeform 98"/>
            <p:cNvSpPr>
              <a:spLocks/>
            </p:cNvSpPr>
            <p:nvPr/>
          </p:nvSpPr>
          <p:spPr bwMode="auto">
            <a:xfrm>
              <a:off x="611" y="2413"/>
              <a:ext cx="1789" cy="3"/>
            </a:xfrm>
            <a:custGeom>
              <a:avLst/>
              <a:gdLst>
                <a:gd name="T0" fmla="*/ 1788 w 1789"/>
                <a:gd name="T1" fmla="*/ 3 h 3"/>
                <a:gd name="T2" fmla="*/ 2 w 1789"/>
                <a:gd name="T3" fmla="*/ 3 h 3"/>
                <a:gd name="T4" fmla="*/ 1 w 1789"/>
                <a:gd name="T5" fmla="*/ 3 h 3"/>
                <a:gd name="T6" fmla="*/ 1 w 1789"/>
                <a:gd name="T7" fmla="*/ 3 h 3"/>
                <a:gd name="T8" fmla="*/ 1 w 1789"/>
                <a:gd name="T9" fmla="*/ 2 h 3"/>
                <a:gd name="T10" fmla="*/ 1 w 1789"/>
                <a:gd name="T11" fmla="*/ 2 h 3"/>
                <a:gd name="T12" fmla="*/ 1 w 1789"/>
                <a:gd name="T13" fmla="*/ 2 h 3"/>
                <a:gd name="T14" fmla="*/ 1 w 1789"/>
                <a:gd name="T15" fmla="*/ 1 h 3"/>
                <a:gd name="T16" fmla="*/ 0 w 1789"/>
                <a:gd name="T17" fmla="*/ 1 h 3"/>
                <a:gd name="T18" fmla="*/ 0 w 1789"/>
                <a:gd name="T19" fmla="*/ 0 h 3"/>
                <a:gd name="T20" fmla="*/ 1789 w 1789"/>
                <a:gd name="T21" fmla="*/ 0 h 3"/>
                <a:gd name="T22" fmla="*/ 1789 w 1789"/>
                <a:gd name="T23" fmla="*/ 1 h 3"/>
                <a:gd name="T24" fmla="*/ 1789 w 1789"/>
                <a:gd name="T25" fmla="*/ 1 h 3"/>
                <a:gd name="T26" fmla="*/ 1789 w 1789"/>
                <a:gd name="T27" fmla="*/ 2 h 3"/>
                <a:gd name="T28" fmla="*/ 1789 w 1789"/>
                <a:gd name="T29" fmla="*/ 2 h 3"/>
                <a:gd name="T30" fmla="*/ 1789 w 1789"/>
                <a:gd name="T31" fmla="*/ 2 h 3"/>
                <a:gd name="T32" fmla="*/ 1788 w 1789"/>
                <a:gd name="T33" fmla="*/ 3 h 3"/>
                <a:gd name="T34" fmla="*/ 1788 w 1789"/>
                <a:gd name="T35" fmla="*/ 3 h 3"/>
                <a:gd name="T36" fmla="*/ 1788 w 178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9"/>
                <a:gd name="T58" fmla="*/ 0 h 3"/>
                <a:gd name="T59" fmla="*/ 1789 w 178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9" h="3">
                  <a:moveTo>
                    <a:pt x="1788" y="3"/>
                  </a:moveTo>
                  <a:lnTo>
                    <a:pt x="2" y="3"/>
                  </a:lnTo>
                  <a:lnTo>
                    <a:pt x="1" y="3"/>
                  </a:lnTo>
                  <a:lnTo>
                    <a:pt x="1" y="2"/>
                  </a:lnTo>
                  <a:lnTo>
                    <a:pt x="1" y="1"/>
                  </a:lnTo>
                  <a:lnTo>
                    <a:pt x="0" y="1"/>
                  </a:lnTo>
                  <a:lnTo>
                    <a:pt x="0" y="0"/>
                  </a:lnTo>
                  <a:lnTo>
                    <a:pt x="1789" y="0"/>
                  </a:lnTo>
                  <a:lnTo>
                    <a:pt x="1789" y="1"/>
                  </a:lnTo>
                  <a:lnTo>
                    <a:pt x="1789" y="2"/>
                  </a:lnTo>
                  <a:lnTo>
                    <a:pt x="1788"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85" name="Freeform 99"/>
            <p:cNvSpPr>
              <a:spLocks/>
            </p:cNvSpPr>
            <p:nvPr/>
          </p:nvSpPr>
          <p:spPr bwMode="auto">
            <a:xfrm>
              <a:off x="610" y="2410"/>
              <a:ext cx="1792" cy="3"/>
            </a:xfrm>
            <a:custGeom>
              <a:avLst/>
              <a:gdLst>
                <a:gd name="T0" fmla="*/ 1790 w 1792"/>
                <a:gd name="T1" fmla="*/ 3 h 3"/>
                <a:gd name="T2" fmla="*/ 1 w 1792"/>
                <a:gd name="T3" fmla="*/ 3 h 3"/>
                <a:gd name="T4" fmla="*/ 1 w 1792"/>
                <a:gd name="T5" fmla="*/ 3 h 3"/>
                <a:gd name="T6" fmla="*/ 1 w 1792"/>
                <a:gd name="T7" fmla="*/ 3 h 3"/>
                <a:gd name="T8" fmla="*/ 1 w 1792"/>
                <a:gd name="T9" fmla="*/ 2 h 3"/>
                <a:gd name="T10" fmla="*/ 1 w 1792"/>
                <a:gd name="T11" fmla="*/ 2 h 3"/>
                <a:gd name="T12" fmla="*/ 0 w 1792"/>
                <a:gd name="T13" fmla="*/ 1 h 3"/>
                <a:gd name="T14" fmla="*/ 0 w 1792"/>
                <a:gd name="T15" fmla="*/ 1 h 3"/>
                <a:gd name="T16" fmla="*/ 0 w 1792"/>
                <a:gd name="T17" fmla="*/ 1 h 3"/>
                <a:gd name="T18" fmla="*/ 0 w 1792"/>
                <a:gd name="T19" fmla="*/ 0 h 3"/>
                <a:gd name="T20" fmla="*/ 1792 w 1792"/>
                <a:gd name="T21" fmla="*/ 0 h 3"/>
                <a:gd name="T22" fmla="*/ 1791 w 1792"/>
                <a:gd name="T23" fmla="*/ 1 h 3"/>
                <a:gd name="T24" fmla="*/ 1791 w 1792"/>
                <a:gd name="T25" fmla="*/ 1 h 3"/>
                <a:gd name="T26" fmla="*/ 1791 w 1792"/>
                <a:gd name="T27" fmla="*/ 1 h 3"/>
                <a:gd name="T28" fmla="*/ 1791 w 1792"/>
                <a:gd name="T29" fmla="*/ 2 h 3"/>
                <a:gd name="T30" fmla="*/ 1791 w 1792"/>
                <a:gd name="T31" fmla="*/ 2 h 3"/>
                <a:gd name="T32" fmla="*/ 1791 w 1792"/>
                <a:gd name="T33" fmla="*/ 3 h 3"/>
                <a:gd name="T34" fmla="*/ 1791 w 1792"/>
                <a:gd name="T35" fmla="*/ 3 h 3"/>
                <a:gd name="T36" fmla="*/ 1790 w 179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2"/>
                <a:gd name="T58" fmla="*/ 0 h 3"/>
                <a:gd name="T59" fmla="*/ 1792 w 179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2" h="3">
                  <a:moveTo>
                    <a:pt x="1790" y="3"/>
                  </a:moveTo>
                  <a:lnTo>
                    <a:pt x="1" y="3"/>
                  </a:lnTo>
                  <a:lnTo>
                    <a:pt x="1" y="2"/>
                  </a:lnTo>
                  <a:lnTo>
                    <a:pt x="0" y="1"/>
                  </a:lnTo>
                  <a:lnTo>
                    <a:pt x="0" y="0"/>
                  </a:lnTo>
                  <a:lnTo>
                    <a:pt x="1792" y="0"/>
                  </a:lnTo>
                  <a:lnTo>
                    <a:pt x="1791" y="1"/>
                  </a:lnTo>
                  <a:lnTo>
                    <a:pt x="1791" y="2"/>
                  </a:lnTo>
                  <a:lnTo>
                    <a:pt x="1791" y="3"/>
                  </a:lnTo>
                  <a:lnTo>
                    <a:pt x="1790"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86" name="Freeform 100"/>
            <p:cNvSpPr>
              <a:spLocks/>
            </p:cNvSpPr>
            <p:nvPr/>
          </p:nvSpPr>
          <p:spPr bwMode="auto">
            <a:xfrm>
              <a:off x="609" y="2407"/>
              <a:ext cx="1794" cy="3"/>
            </a:xfrm>
            <a:custGeom>
              <a:avLst/>
              <a:gdLst>
                <a:gd name="T0" fmla="*/ 1793 w 1794"/>
                <a:gd name="T1" fmla="*/ 3 h 3"/>
                <a:gd name="T2" fmla="*/ 1 w 1794"/>
                <a:gd name="T3" fmla="*/ 3 h 3"/>
                <a:gd name="T4" fmla="*/ 1 w 1794"/>
                <a:gd name="T5" fmla="*/ 3 h 3"/>
                <a:gd name="T6" fmla="*/ 1 w 1794"/>
                <a:gd name="T7" fmla="*/ 3 h 3"/>
                <a:gd name="T8" fmla="*/ 1 w 1794"/>
                <a:gd name="T9" fmla="*/ 2 h 3"/>
                <a:gd name="T10" fmla="*/ 0 w 1794"/>
                <a:gd name="T11" fmla="*/ 2 h 3"/>
                <a:gd name="T12" fmla="*/ 0 w 1794"/>
                <a:gd name="T13" fmla="*/ 1 h 3"/>
                <a:gd name="T14" fmla="*/ 0 w 1794"/>
                <a:gd name="T15" fmla="*/ 1 h 3"/>
                <a:gd name="T16" fmla="*/ 0 w 1794"/>
                <a:gd name="T17" fmla="*/ 1 h 3"/>
                <a:gd name="T18" fmla="*/ 0 w 1794"/>
                <a:gd name="T19" fmla="*/ 0 h 3"/>
                <a:gd name="T20" fmla="*/ 1794 w 1794"/>
                <a:gd name="T21" fmla="*/ 0 h 3"/>
                <a:gd name="T22" fmla="*/ 1794 w 1794"/>
                <a:gd name="T23" fmla="*/ 1 h 3"/>
                <a:gd name="T24" fmla="*/ 1794 w 1794"/>
                <a:gd name="T25" fmla="*/ 1 h 3"/>
                <a:gd name="T26" fmla="*/ 1793 w 1794"/>
                <a:gd name="T27" fmla="*/ 1 h 3"/>
                <a:gd name="T28" fmla="*/ 1793 w 1794"/>
                <a:gd name="T29" fmla="*/ 2 h 3"/>
                <a:gd name="T30" fmla="*/ 1793 w 1794"/>
                <a:gd name="T31" fmla="*/ 2 h 3"/>
                <a:gd name="T32" fmla="*/ 1793 w 1794"/>
                <a:gd name="T33" fmla="*/ 3 h 3"/>
                <a:gd name="T34" fmla="*/ 1793 w 1794"/>
                <a:gd name="T35" fmla="*/ 3 h 3"/>
                <a:gd name="T36" fmla="*/ 1793 w 179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4"/>
                <a:gd name="T58" fmla="*/ 0 h 3"/>
                <a:gd name="T59" fmla="*/ 1794 w 179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4" h="3">
                  <a:moveTo>
                    <a:pt x="1793" y="3"/>
                  </a:moveTo>
                  <a:lnTo>
                    <a:pt x="1" y="3"/>
                  </a:lnTo>
                  <a:lnTo>
                    <a:pt x="1" y="2"/>
                  </a:lnTo>
                  <a:lnTo>
                    <a:pt x="0" y="2"/>
                  </a:lnTo>
                  <a:lnTo>
                    <a:pt x="0" y="1"/>
                  </a:lnTo>
                  <a:lnTo>
                    <a:pt x="0" y="0"/>
                  </a:lnTo>
                  <a:lnTo>
                    <a:pt x="1794" y="0"/>
                  </a:lnTo>
                  <a:lnTo>
                    <a:pt x="1794" y="1"/>
                  </a:lnTo>
                  <a:lnTo>
                    <a:pt x="1793" y="1"/>
                  </a:lnTo>
                  <a:lnTo>
                    <a:pt x="1793" y="2"/>
                  </a:lnTo>
                  <a:lnTo>
                    <a:pt x="179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87" name="Freeform 101"/>
            <p:cNvSpPr>
              <a:spLocks/>
            </p:cNvSpPr>
            <p:nvPr/>
          </p:nvSpPr>
          <p:spPr bwMode="auto">
            <a:xfrm>
              <a:off x="608" y="2404"/>
              <a:ext cx="1797" cy="3"/>
            </a:xfrm>
            <a:custGeom>
              <a:avLst/>
              <a:gdLst>
                <a:gd name="T0" fmla="*/ 1795 w 1797"/>
                <a:gd name="T1" fmla="*/ 3 h 3"/>
                <a:gd name="T2" fmla="*/ 1 w 1797"/>
                <a:gd name="T3" fmla="*/ 3 h 3"/>
                <a:gd name="T4" fmla="*/ 1 w 1797"/>
                <a:gd name="T5" fmla="*/ 3 h 3"/>
                <a:gd name="T6" fmla="*/ 0 w 1797"/>
                <a:gd name="T7" fmla="*/ 3 h 3"/>
                <a:gd name="T8" fmla="*/ 0 w 1797"/>
                <a:gd name="T9" fmla="*/ 2 h 3"/>
                <a:gd name="T10" fmla="*/ 0 w 1797"/>
                <a:gd name="T11" fmla="*/ 2 h 3"/>
                <a:gd name="T12" fmla="*/ 0 w 1797"/>
                <a:gd name="T13" fmla="*/ 1 h 3"/>
                <a:gd name="T14" fmla="*/ 0 w 1797"/>
                <a:gd name="T15" fmla="*/ 1 h 3"/>
                <a:gd name="T16" fmla="*/ 0 w 1797"/>
                <a:gd name="T17" fmla="*/ 1 h 3"/>
                <a:gd name="T18" fmla="*/ 0 w 1797"/>
                <a:gd name="T19" fmla="*/ 0 h 3"/>
                <a:gd name="T20" fmla="*/ 1797 w 1797"/>
                <a:gd name="T21" fmla="*/ 0 h 3"/>
                <a:gd name="T22" fmla="*/ 1797 w 1797"/>
                <a:gd name="T23" fmla="*/ 1 h 3"/>
                <a:gd name="T24" fmla="*/ 1797 w 1797"/>
                <a:gd name="T25" fmla="*/ 1 h 3"/>
                <a:gd name="T26" fmla="*/ 1797 w 1797"/>
                <a:gd name="T27" fmla="*/ 1 h 3"/>
                <a:gd name="T28" fmla="*/ 1795 w 1797"/>
                <a:gd name="T29" fmla="*/ 2 h 3"/>
                <a:gd name="T30" fmla="*/ 1795 w 1797"/>
                <a:gd name="T31" fmla="*/ 2 h 3"/>
                <a:gd name="T32" fmla="*/ 1795 w 1797"/>
                <a:gd name="T33" fmla="*/ 3 h 3"/>
                <a:gd name="T34" fmla="*/ 1795 w 1797"/>
                <a:gd name="T35" fmla="*/ 3 h 3"/>
                <a:gd name="T36" fmla="*/ 1795 w 179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7"/>
                <a:gd name="T58" fmla="*/ 0 h 3"/>
                <a:gd name="T59" fmla="*/ 1797 w 179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7" h="3">
                  <a:moveTo>
                    <a:pt x="1795" y="3"/>
                  </a:moveTo>
                  <a:lnTo>
                    <a:pt x="1" y="3"/>
                  </a:lnTo>
                  <a:lnTo>
                    <a:pt x="0" y="3"/>
                  </a:lnTo>
                  <a:lnTo>
                    <a:pt x="0" y="2"/>
                  </a:lnTo>
                  <a:lnTo>
                    <a:pt x="0" y="1"/>
                  </a:lnTo>
                  <a:lnTo>
                    <a:pt x="0" y="0"/>
                  </a:lnTo>
                  <a:lnTo>
                    <a:pt x="1797" y="0"/>
                  </a:lnTo>
                  <a:lnTo>
                    <a:pt x="1797" y="1"/>
                  </a:lnTo>
                  <a:lnTo>
                    <a:pt x="1795" y="2"/>
                  </a:lnTo>
                  <a:lnTo>
                    <a:pt x="179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88" name="Freeform 102"/>
            <p:cNvSpPr>
              <a:spLocks/>
            </p:cNvSpPr>
            <p:nvPr/>
          </p:nvSpPr>
          <p:spPr bwMode="auto">
            <a:xfrm>
              <a:off x="606" y="2400"/>
              <a:ext cx="1800" cy="4"/>
            </a:xfrm>
            <a:custGeom>
              <a:avLst/>
              <a:gdLst>
                <a:gd name="T0" fmla="*/ 1799 w 1800"/>
                <a:gd name="T1" fmla="*/ 4 h 4"/>
                <a:gd name="T2" fmla="*/ 2 w 1800"/>
                <a:gd name="T3" fmla="*/ 4 h 4"/>
                <a:gd name="T4" fmla="*/ 2 w 1800"/>
                <a:gd name="T5" fmla="*/ 4 h 4"/>
                <a:gd name="T6" fmla="*/ 0 w 1800"/>
                <a:gd name="T7" fmla="*/ 3 h 4"/>
                <a:gd name="T8" fmla="*/ 0 w 1800"/>
                <a:gd name="T9" fmla="*/ 3 h 4"/>
                <a:gd name="T10" fmla="*/ 0 w 1800"/>
                <a:gd name="T11" fmla="*/ 3 h 4"/>
                <a:gd name="T12" fmla="*/ 0 w 1800"/>
                <a:gd name="T13" fmla="*/ 2 h 4"/>
                <a:gd name="T14" fmla="*/ 0 w 1800"/>
                <a:gd name="T15" fmla="*/ 2 h 4"/>
                <a:gd name="T16" fmla="*/ 0 w 1800"/>
                <a:gd name="T17" fmla="*/ 2 h 4"/>
                <a:gd name="T18" fmla="*/ 0 w 1800"/>
                <a:gd name="T19" fmla="*/ 0 h 4"/>
                <a:gd name="T20" fmla="*/ 1800 w 1800"/>
                <a:gd name="T21" fmla="*/ 0 h 4"/>
                <a:gd name="T22" fmla="*/ 1800 w 1800"/>
                <a:gd name="T23" fmla="*/ 2 h 4"/>
                <a:gd name="T24" fmla="*/ 1800 w 1800"/>
                <a:gd name="T25" fmla="*/ 2 h 4"/>
                <a:gd name="T26" fmla="*/ 1800 w 1800"/>
                <a:gd name="T27" fmla="*/ 2 h 4"/>
                <a:gd name="T28" fmla="*/ 1799 w 1800"/>
                <a:gd name="T29" fmla="*/ 3 h 4"/>
                <a:gd name="T30" fmla="*/ 1799 w 1800"/>
                <a:gd name="T31" fmla="*/ 3 h 4"/>
                <a:gd name="T32" fmla="*/ 1799 w 1800"/>
                <a:gd name="T33" fmla="*/ 3 h 4"/>
                <a:gd name="T34" fmla="*/ 1799 w 1800"/>
                <a:gd name="T35" fmla="*/ 4 h 4"/>
                <a:gd name="T36" fmla="*/ 1799 w 1800"/>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0"/>
                <a:gd name="T58" fmla="*/ 0 h 4"/>
                <a:gd name="T59" fmla="*/ 1800 w 180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0" h="4">
                  <a:moveTo>
                    <a:pt x="1799" y="4"/>
                  </a:moveTo>
                  <a:lnTo>
                    <a:pt x="2" y="4"/>
                  </a:lnTo>
                  <a:lnTo>
                    <a:pt x="0" y="3"/>
                  </a:lnTo>
                  <a:lnTo>
                    <a:pt x="0" y="2"/>
                  </a:lnTo>
                  <a:lnTo>
                    <a:pt x="0" y="0"/>
                  </a:lnTo>
                  <a:lnTo>
                    <a:pt x="1800" y="0"/>
                  </a:lnTo>
                  <a:lnTo>
                    <a:pt x="1800" y="2"/>
                  </a:lnTo>
                  <a:lnTo>
                    <a:pt x="1799" y="3"/>
                  </a:lnTo>
                  <a:lnTo>
                    <a:pt x="1799"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89" name="Freeform 103"/>
            <p:cNvSpPr>
              <a:spLocks/>
            </p:cNvSpPr>
            <p:nvPr/>
          </p:nvSpPr>
          <p:spPr bwMode="auto">
            <a:xfrm>
              <a:off x="605" y="2397"/>
              <a:ext cx="1802" cy="3"/>
            </a:xfrm>
            <a:custGeom>
              <a:avLst/>
              <a:gdLst>
                <a:gd name="T0" fmla="*/ 1801 w 1802"/>
                <a:gd name="T1" fmla="*/ 3 h 3"/>
                <a:gd name="T2" fmla="*/ 1 w 1802"/>
                <a:gd name="T3" fmla="*/ 3 h 3"/>
                <a:gd name="T4" fmla="*/ 0 w 1802"/>
                <a:gd name="T5" fmla="*/ 3 h 3"/>
                <a:gd name="T6" fmla="*/ 0 w 1802"/>
                <a:gd name="T7" fmla="*/ 2 h 3"/>
                <a:gd name="T8" fmla="*/ 0 w 1802"/>
                <a:gd name="T9" fmla="*/ 2 h 3"/>
                <a:gd name="T10" fmla="*/ 0 w 1802"/>
                <a:gd name="T11" fmla="*/ 2 h 3"/>
                <a:gd name="T12" fmla="*/ 0 w 1802"/>
                <a:gd name="T13" fmla="*/ 1 h 3"/>
                <a:gd name="T14" fmla="*/ 0 w 1802"/>
                <a:gd name="T15" fmla="*/ 1 h 3"/>
                <a:gd name="T16" fmla="*/ 0 w 1802"/>
                <a:gd name="T17" fmla="*/ 1 h 3"/>
                <a:gd name="T18" fmla="*/ 0 w 1802"/>
                <a:gd name="T19" fmla="*/ 0 h 3"/>
                <a:gd name="T20" fmla="*/ 1802 w 1802"/>
                <a:gd name="T21" fmla="*/ 0 h 3"/>
                <a:gd name="T22" fmla="*/ 1802 w 1802"/>
                <a:gd name="T23" fmla="*/ 1 h 3"/>
                <a:gd name="T24" fmla="*/ 1802 w 1802"/>
                <a:gd name="T25" fmla="*/ 1 h 3"/>
                <a:gd name="T26" fmla="*/ 1802 w 1802"/>
                <a:gd name="T27" fmla="*/ 1 h 3"/>
                <a:gd name="T28" fmla="*/ 1802 w 1802"/>
                <a:gd name="T29" fmla="*/ 2 h 3"/>
                <a:gd name="T30" fmla="*/ 1801 w 1802"/>
                <a:gd name="T31" fmla="*/ 2 h 3"/>
                <a:gd name="T32" fmla="*/ 1801 w 1802"/>
                <a:gd name="T33" fmla="*/ 2 h 3"/>
                <a:gd name="T34" fmla="*/ 1801 w 1802"/>
                <a:gd name="T35" fmla="*/ 3 h 3"/>
                <a:gd name="T36" fmla="*/ 1801 w 180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2"/>
                <a:gd name="T58" fmla="*/ 0 h 3"/>
                <a:gd name="T59" fmla="*/ 1802 w 180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2" h="3">
                  <a:moveTo>
                    <a:pt x="1801" y="3"/>
                  </a:moveTo>
                  <a:lnTo>
                    <a:pt x="1" y="3"/>
                  </a:lnTo>
                  <a:lnTo>
                    <a:pt x="0" y="3"/>
                  </a:lnTo>
                  <a:lnTo>
                    <a:pt x="0" y="2"/>
                  </a:lnTo>
                  <a:lnTo>
                    <a:pt x="0" y="1"/>
                  </a:lnTo>
                  <a:lnTo>
                    <a:pt x="0" y="0"/>
                  </a:lnTo>
                  <a:lnTo>
                    <a:pt x="1802" y="0"/>
                  </a:lnTo>
                  <a:lnTo>
                    <a:pt x="1802" y="1"/>
                  </a:lnTo>
                  <a:lnTo>
                    <a:pt x="1802" y="2"/>
                  </a:lnTo>
                  <a:lnTo>
                    <a:pt x="1801" y="2"/>
                  </a:lnTo>
                  <a:lnTo>
                    <a:pt x="180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90" name="Freeform 104"/>
            <p:cNvSpPr>
              <a:spLocks/>
            </p:cNvSpPr>
            <p:nvPr/>
          </p:nvSpPr>
          <p:spPr bwMode="auto">
            <a:xfrm>
              <a:off x="604" y="2394"/>
              <a:ext cx="1804" cy="3"/>
            </a:xfrm>
            <a:custGeom>
              <a:avLst/>
              <a:gdLst>
                <a:gd name="T0" fmla="*/ 1803 w 1804"/>
                <a:gd name="T1" fmla="*/ 3 h 3"/>
                <a:gd name="T2" fmla="*/ 1 w 1804"/>
                <a:gd name="T3" fmla="*/ 3 h 3"/>
                <a:gd name="T4" fmla="*/ 0 w 1804"/>
                <a:gd name="T5" fmla="*/ 3 h 3"/>
                <a:gd name="T6" fmla="*/ 0 w 1804"/>
                <a:gd name="T7" fmla="*/ 2 h 3"/>
                <a:gd name="T8" fmla="*/ 0 w 1804"/>
                <a:gd name="T9" fmla="*/ 2 h 3"/>
                <a:gd name="T10" fmla="*/ 0 w 1804"/>
                <a:gd name="T11" fmla="*/ 2 h 3"/>
                <a:gd name="T12" fmla="*/ 0 w 1804"/>
                <a:gd name="T13" fmla="*/ 1 h 3"/>
                <a:gd name="T14" fmla="*/ 0 w 1804"/>
                <a:gd name="T15" fmla="*/ 1 h 3"/>
                <a:gd name="T16" fmla="*/ 0 w 1804"/>
                <a:gd name="T17" fmla="*/ 0 h 3"/>
                <a:gd name="T18" fmla="*/ 0 w 1804"/>
                <a:gd name="T19" fmla="*/ 0 h 3"/>
                <a:gd name="T20" fmla="*/ 1804 w 1804"/>
                <a:gd name="T21" fmla="*/ 0 h 3"/>
                <a:gd name="T22" fmla="*/ 1804 w 1804"/>
                <a:gd name="T23" fmla="*/ 0 h 3"/>
                <a:gd name="T24" fmla="*/ 1804 w 1804"/>
                <a:gd name="T25" fmla="*/ 1 h 3"/>
                <a:gd name="T26" fmla="*/ 1804 w 1804"/>
                <a:gd name="T27" fmla="*/ 1 h 3"/>
                <a:gd name="T28" fmla="*/ 1803 w 1804"/>
                <a:gd name="T29" fmla="*/ 2 h 3"/>
                <a:gd name="T30" fmla="*/ 1803 w 1804"/>
                <a:gd name="T31" fmla="*/ 2 h 3"/>
                <a:gd name="T32" fmla="*/ 1803 w 1804"/>
                <a:gd name="T33" fmla="*/ 2 h 3"/>
                <a:gd name="T34" fmla="*/ 1803 w 1804"/>
                <a:gd name="T35" fmla="*/ 3 h 3"/>
                <a:gd name="T36" fmla="*/ 1803 w 180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4"/>
                <a:gd name="T58" fmla="*/ 0 h 3"/>
                <a:gd name="T59" fmla="*/ 1804 w 180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4" h="3">
                  <a:moveTo>
                    <a:pt x="1803" y="3"/>
                  </a:moveTo>
                  <a:lnTo>
                    <a:pt x="1" y="3"/>
                  </a:lnTo>
                  <a:lnTo>
                    <a:pt x="0" y="3"/>
                  </a:lnTo>
                  <a:lnTo>
                    <a:pt x="0" y="2"/>
                  </a:lnTo>
                  <a:lnTo>
                    <a:pt x="0" y="1"/>
                  </a:lnTo>
                  <a:lnTo>
                    <a:pt x="0" y="0"/>
                  </a:lnTo>
                  <a:lnTo>
                    <a:pt x="1804" y="0"/>
                  </a:lnTo>
                  <a:lnTo>
                    <a:pt x="1804" y="1"/>
                  </a:lnTo>
                  <a:lnTo>
                    <a:pt x="1803" y="2"/>
                  </a:lnTo>
                  <a:lnTo>
                    <a:pt x="180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91" name="Freeform 105"/>
            <p:cNvSpPr>
              <a:spLocks/>
            </p:cNvSpPr>
            <p:nvPr/>
          </p:nvSpPr>
          <p:spPr bwMode="auto">
            <a:xfrm>
              <a:off x="603" y="2391"/>
              <a:ext cx="1806" cy="3"/>
            </a:xfrm>
            <a:custGeom>
              <a:avLst/>
              <a:gdLst>
                <a:gd name="T0" fmla="*/ 1805 w 1806"/>
                <a:gd name="T1" fmla="*/ 3 h 3"/>
                <a:gd name="T2" fmla="*/ 1 w 1806"/>
                <a:gd name="T3" fmla="*/ 3 h 3"/>
                <a:gd name="T4" fmla="*/ 1 w 1806"/>
                <a:gd name="T5" fmla="*/ 3 h 3"/>
                <a:gd name="T6" fmla="*/ 0 w 1806"/>
                <a:gd name="T7" fmla="*/ 2 h 3"/>
                <a:gd name="T8" fmla="*/ 0 w 1806"/>
                <a:gd name="T9" fmla="*/ 2 h 3"/>
                <a:gd name="T10" fmla="*/ 0 w 1806"/>
                <a:gd name="T11" fmla="*/ 2 h 3"/>
                <a:gd name="T12" fmla="*/ 0 w 1806"/>
                <a:gd name="T13" fmla="*/ 1 h 3"/>
                <a:gd name="T14" fmla="*/ 0 w 1806"/>
                <a:gd name="T15" fmla="*/ 1 h 3"/>
                <a:gd name="T16" fmla="*/ 0 w 1806"/>
                <a:gd name="T17" fmla="*/ 0 h 3"/>
                <a:gd name="T18" fmla="*/ 0 w 1806"/>
                <a:gd name="T19" fmla="*/ 0 h 3"/>
                <a:gd name="T20" fmla="*/ 1806 w 1806"/>
                <a:gd name="T21" fmla="*/ 0 h 3"/>
                <a:gd name="T22" fmla="*/ 1806 w 1806"/>
                <a:gd name="T23" fmla="*/ 0 h 3"/>
                <a:gd name="T24" fmla="*/ 1806 w 1806"/>
                <a:gd name="T25" fmla="*/ 1 h 3"/>
                <a:gd name="T26" fmla="*/ 1805 w 1806"/>
                <a:gd name="T27" fmla="*/ 1 h 3"/>
                <a:gd name="T28" fmla="*/ 1805 w 1806"/>
                <a:gd name="T29" fmla="*/ 2 h 3"/>
                <a:gd name="T30" fmla="*/ 1805 w 1806"/>
                <a:gd name="T31" fmla="*/ 2 h 3"/>
                <a:gd name="T32" fmla="*/ 1805 w 1806"/>
                <a:gd name="T33" fmla="*/ 2 h 3"/>
                <a:gd name="T34" fmla="*/ 1805 w 1806"/>
                <a:gd name="T35" fmla="*/ 3 h 3"/>
                <a:gd name="T36" fmla="*/ 1805 w 180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6"/>
                <a:gd name="T58" fmla="*/ 0 h 3"/>
                <a:gd name="T59" fmla="*/ 1806 w 180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6" h="3">
                  <a:moveTo>
                    <a:pt x="1805" y="3"/>
                  </a:moveTo>
                  <a:lnTo>
                    <a:pt x="1" y="3"/>
                  </a:lnTo>
                  <a:lnTo>
                    <a:pt x="0" y="2"/>
                  </a:lnTo>
                  <a:lnTo>
                    <a:pt x="0" y="1"/>
                  </a:lnTo>
                  <a:lnTo>
                    <a:pt x="0" y="0"/>
                  </a:lnTo>
                  <a:lnTo>
                    <a:pt x="1806" y="0"/>
                  </a:lnTo>
                  <a:lnTo>
                    <a:pt x="1806" y="1"/>
                  </a:lnTo>
                  <a:lnTo>
                    <a:pt x="1805" y="1"/>
                  </a:lnTo>
                  <a:lnTo>
                    <a:pt x="1805" y="2"/>
                  </a:lnTo>
                  <a:lnTo>
                    <a:pt x="180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92" name="Freeform 106"/>
            <p:cNvSpPr>
              <a:spLocks/>
            </p:cNvSpPr>
            <p:nvPr/>
          </p:nvSpPr>
          <p:spPr bwMode="auto">
            <a:xfrm>
              <a:off x="602" y="2388"/>
              <a:ext cx="1808" cy="3"/>
            </a:xfrm>
            <a:custGeom>
              <a:avLst/>
              <a:gdLst>
                <a:gd name="T0" fmla="*/ 1807 w 1808"/>
                <a:gd name="T1" fmla="*/ 3 h 3"/>
                <a:gd name="T2" fmla="*/ 1 w 1808"/>
                <a:gd name="T3" fmla="*/ 3 h 3"/>
                <a:gd name="T4" fmla="*/ 1 w 1808"/>
                <a:gd name="T5" fmla="*/ 3 h 3"/>
                <a:gd name="T6" fmla="*/ 1 w 1808"/>
                <a:gd name="T7" fmla="*/ 2 h 3"/>
                <a:gd name="T8" fmla="*/ 1 w 1808"/>
                <a:gd name="T9" fmla="*/ 2 h 3"/>
                <a:gd name="T10" fmla="*/ 0 w 1808"/>
                <a:gd name="T11" fmla="*/ 2 h 3"/>
                <a:gd name="T12" fmla="*/ 0 w 1808"/>
                <a:gd name="T13" fmla="*/ 1 h 3"/>
                <a:gd name="T14" fmla="*/ 0 w 1808"/>
                <a:gd name="T15" fmla="*/ 1 h 3"/>
                <a:gd name="T16" fmla="*/ 0 w 1808"/>
                <a:gd name="T17" fmla="*/ 0 h 3"/>
                <a:gd name="T18" fmla="*/ 0 w 1808"/>
                <a:gd name="T19" fmla="*/ 0 h 3"/>
                <a:gd name="T20" fmla="*/ 1808 w 1808"/>
                <a:gd name="T21" fmla="*/ 0 h 3"/>
                <a:gd name="T22" fmla="*/ 1808 w 1808"/>
                <a:gd name="T23" fmla="*/ 0 h 3"/>
                <a:gd name="T24" fmla="*/ 1807 w 1808"/>
                <a:gd name="T25" fmla="*/ 1 h 3"/>
                <a:gd name="T26" fmla="*/ 1807 w 1808"/>
                <a:gd name="T27" fmla="*/ 1 h 3"/>
                <a:gd name="T28" fmla="*/ 1807 w 1808"/>
                <a:gd name="T29" fmla="*/ 2 h 3"/>
                <a:gd name="T30" fmla="*/ 1807 w 1808"/>
                <a:gd name="T31" fmla="*/ 2 h 3"/>
                <a:gd name="T32" fmla="*/ 1807 w 1808"/>
                <a:gd name="T33" fmla="*/ 2 h 3"/>
                <a:gd name="T34" fmla="*/ 1807 w 1808"/>
                <a:gd name="T35" fmla="*/ 3 h 3"/>
                <a:gd name="T36" fmla="*/ 1807 w 180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
                <a:gd name="T59" fmla="*/ 1808 w 180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
                  <a:moveTo>
                    <a:pt x="1807" y="3"/>
                  </a:moveTo>
                  <a:lnTo>
                    <a:pt x="1" y="3"/>
                  </a:lnTo>
                  <a:lnTo>
                    <a:pt x="1" y="2"/>
                  </a:lnTo>
                  <a:lnTo>
                    <a:pt x="0" y="2"/>
                  </a:lnTo>
                  <a:lnTo>
                    <a:pt x="0" y="1"/>
                  </a:lnTo>
                  <a:lnTo>
                    <a:pt x="0" y="0"/>
                  </a:lnTo>
                  <a:lnTo>
                    <a:pt x="1808" y="0"/>
                  </a:lnTo>
                  <a:lnTo>
                    <a:pt x="1807" y="1"/>
                  </a:lnTo>
                  <a:lnTo>
                    <a:pt x="1807" y="2"/>
                  </a:lnTo>
                  <a:lnTo>
                    <a:pt x="180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93" name="Freeform 107"/>
            <p:cNvSpPr>
              <a:spLocks/>
            </p:cNvSpPr>
            <p:nvPr/>
          </p:nvSpPr>
          <p:spPr bwMode="auto">
            <a:xfrm>
              <a:off x="601" y="2385"/>
              <a:ext cx="1809" cy="3"/>
            </a:xfrm>
            <a:custGeom>
              <a:avLst/>
              <a:gdLst>
                <a:gd name="T0" fmla="*/ 1809 w 1809"/>
                <a:gd name="T1" fmla="*/ 3 h 3"/>
                <a:gd name="T2" fmla="*/ 1 w 1809"/>
                <a:gd name="T3" fmla="*/ 3 h 3"/>
                <a:gd name="T4" fmla="*/ 1 w 1809"/>
                <a:gd name="T5" fmla="*/ 3 h 3"/>
                <a:gd name="T6" fmla="*/ 1 w 1809"/>
                <a:gd name="T7" fmla="*/ 2 h 3"/>
                <a:gd name="T8" fmla="*/ 1 w 1809"/>
                <a:gd name="T9" fmla="*/ 2 h 3"/>
                <a:gd name="T10" fmla="*/ 1 w 1809"/>
                <a:gd name="T11" fmla="*/ 1 h 3"/>
                <a:gd name="T12" fmla="*/ 0 w 1809"/>
                <a:gd name="T13" fmla="*/ 1 h 3"/>
                <a:gd name="T14" fmla="*/ 0 w 1809"/>
                <a:gd name="T15" fmla="*/ 1 h 3"/>
                <a:gd name="T16" fmla="*/ 0 w 1809"/>
                <a:gd name="T17" fmla="*/ 0 h 3"/>
                <a:gd name="T18" fmla="*/ 0 w 1809"/>
                <a:gd name="T19" fmla="*/ 0 h 3"/>
                <a:gd name="T20" fmla="*/ 1809 w 1809"/>
                <a:gd name="T21" fmla="*/ 0 h 3"/>
                <a:gd name="T22" fmla="*/ 1809 w 1809"/>
                <a:gd name="T23" fmla="*/ 0 h 3"/>
                <a:gd name="T24" fmla="*/ 1809 w 1809"/>
                <a:gd name="T25" fmla="*/ 1 h 3"/>
                <a:gd name="T26" fmla="*/ 1809 w 1809"/>
                <a:gd name="T27" fmla="*/ 1 h 3"/>
                <a:gd name="T28" fmla="*/ 1809 w 1809"/>
                <a:gd name="T29" fmla="*/ 1 h 3"/>
                <a:gd name="T30" fmla="*/ 1809 w 1809"/>
                <a:gd name="T31" fmla="*/ 2 h 3"/>
                <a:gd name="T32" fmla="*/ 1809 w 1809"/>
                <a:gd name="T33" fmla="*/ 2 h 3"/>
                <a:gd name="T34" fmla="*/ 1809 w 1809"/>
                <a:gd name="T35" fmla="*/ 3 h 3"/>
                <a:gd name="T36" fmla="*/ 1809 w 180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9"/>
                <a:gd name="T58" fmla="*/ 0 h 3"/>
                <a:gd name="T59" fmla="*/ 1809 w 180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9" h="3">
                  <a:moveTo>
                    <a:pt x="1809" y="3"/>
                  </a:moveTo>
                  <a:lnTo>
                    <a:pt x="1" y="3"/>
                  </a:lnTo>
                  <a:lnTo>
                    <a:pt x="1" y="2"/>
                  </a:lnTo>
                  <a:lnTo>
                    <a:pt x="1" y="1"/>
                  </a:lnTo>
                  <a:lnTo>
                    <a:pt x="0" y="1"/>
                  </a:lnTo>
                  <a:lnTo>
                    <a:pt x="0" y="0"/>
                  </a:lnTo>
                  <a:lnTo>
                    <a:pt x="1809" y="0"/>
                  </a:lnTo>
                  <a:lnTo>
                    <a:pt x="1809" y="1"/>
                  </a:lnTo>
                  <a:lnTo>
                    <a:pt x="1809" y="2"/>
                  </a:lnTo>
                  <a:lnTo>
                    <a:pt x="180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94" name="Freeform 108"/>
            <p:cNvSpPr>
              <a:spLocks/>
            </p:cNvSpPr>
            <p:nvPr/>
          </p:nvSpPr>
          <p:spPr bwMode="auto">
            <a:xfrm>
              <a:off x="601" y="2382"/>
              <a:ext cx="1810" cy="3"/>
            </a:xfrm>
            <a:custGeom>
              <a:avLst/>
              <a:gdLst>
                <a:gd name="T0" fmla="*/ 1809 w 1810"/>
                <a:gd name="T1" fmla="*/ 3 h 3"/>
                <a:gd name="T2" fmla="*/ 0 w 1810"/>
                <a:gd name="T3" fmla="*/ 3 h 3"/>
                <a:gd name="T4" fmla="*/ 0 w 1810"/>
                <a:gd name="T5" fmla="*/ 3 h 3"/>
                <a:gd name="T6" fmla="*/ 0 w 1810"/>
                <a:gd name="T7" fmla="*/ 2 h 3"/>
                <a:gd name="T8" fmla="*/ 0 w 1810"/>
                <a:gd name="T9" fmla="*/ 2 h 3"/>
                <a:gd name="T10" fmla="*/ 0 w 1810"/>
                <a:gd name="T11" fmla="*/ 1 h 3"/>
                <a:gd name="T12" fmla="*/ 0 w 1810"/>
                <a:gd name="T13" fmla="*/ 1 h 3"/>
                <a:gd name="T14" fmla="*/ 0 w 1810"/>
                <a:gd name="T15" fmla="*/ 1 h 3"/>
                <a:gd name="T16" fmla="*/ 0 w 1810"/>
                <a:gd name="T17" fmla="*/ 0 h 3"/>
                <a:gd name="T18" fmla="*/ 0 w 1810"/>
                <a:gd name="T19" fmla="*/ 0 h 3"/>
                <a:gd name="T20" fmla="*/ 1810 w 1810"/>
                <a:gd name="T21" fmla="*/ 0 h 3"/>
                <a:gd name="T22" fmla="*/ 1810 w 1810"/>
                <a:gd name="T23" fmla="*/ 0 h 3"/>
                <a:gd name="T24" fmla="*/ 1810 w 1810"/>
                <a:gd name="T25" fmla="*/ 1 h 3"/>
                <a:gd name="T26" fmla="*/ 1810 w 1810"/>
                <a:gd name="T27" fmla="*/ 1 h 3"/>
                <a:gd name="T28" fmla="*/ 1810 w 1810"/>
                <a:gd name="T29" fmla="*/ 1 h 3"/>
                <a:gd name="T30" fmla="*/ 1810 w 1810"/>
                <a:gd name="T31" fmla="*/ 2 h 3"/>
                <a:gd name="T32" fmla="*/ 1810 w 1810"/>
                <a:gd name="T33" fmla="*/ 2 h 3"/>
                <a:gd name="T34" fmla="*/ 1809 w 1810"/>
                <a:gd name="T35" fmla="*/ 3 h 3"/>
                <a:gd name="T36" fmla="*/ 1809 w 181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0"/>
                <a:gd name="T58" fmla="*/ 0 h 3"/>
                <a:gd name="T59" fmla="*/ 1810 w 181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0" h="3">
                  <a:moveTo>
                    <a:pt x="1809" y="3"/>
                  </a:moveTo>
                  <a:lnTo>
                    <a:pt x="0" y="3"/>
                  </a:lnTo>
                  <a:lnTo>
                    <a:pt x="0" y="2"/>
                  </a:lnTo>
                  <a:lnTo>
                    <a:pt x="0" y="1"/>
                  </a:lnTo>
                  <a:lnTo>
                    <a:pt x="0" y="0"/>
                  </a:lnTo>
                  <a:lnTo>
                    <a:pt x="1810" y="0"/>
                  </a:lnTo>
                  <a:lnTo>
                    <a:pt x="1810" y="1"/>
                  </a:lnTo>
                  <a:lnTo>
                    <a:pt x="1810" y="2"/>
                  </a:lnTo>
                  <a:lnTo>
                    <a:pt x="180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95" name="Freeform 109"/>
            <p:cNvSpPr>
              <a:spLocks/>
            </p:cNvSpPr>
            <p:nvPr/>
          </p:nvSpPr>
          <p:spPr bwMode="auto">
            <a:xfrm>
              <a:off x="600" y="2378"/>
              <a:ext cx="1812" cy="4"/>
            </a:xfrm>
            <a:custGeom>
              <a:avLst/>
              <a:gdLst>
                <a:gd name="T0" fmla="*/ 1811 w 1812"/>
                <a:gd name="T1" fmla="*/ 4 h 4"/>
                <a:gd name="T2" fmla="*/ 1 w 1812"/>
                <a:gd name="T3" fmla="*/ 4 h 4"/>
                <a:gd name="T4" fmla="*/ 0 w 1812"/>
                <a:gd name="T5" fmla="*/ 4 h 4"/>
                <a:gd name="T6" fmla="*/ 0 w 1812"/>
                <a:gd name="T7" fmla="*/ 2 h 4"/>
                <a:gd name="T8" fmla="*/ 0 w 1812"/>
                <a:gd name="T9" fmla="*/ 2 h 4"/>
                <a:gd name="T10" fmla="*/ 0 w 1812"/>
                <a:gd name="T11" fmla="*/ 1 h 4"/>
                <a:gd name="T12" fmla="*/ 0 w 1812"/>
                <a:gd name="T13" fmla="*/ 1 h 4"/>
                <a:gd name="T14" fmla="*/ 0 w 1812"/>
                <a:gd name="T15" fmla="*/ 1 h 4"/>
                <a:gd name="T16" fmla="*/ 0 w 1812"/>
                <a:gd name="T17" fmla="*/ 0 h 4"/>
                <a:gd name="T18" fmla="*/ 0 w 1812"/>
                <a:gd name="T19" fmla="*/ 0 h 4"/>
                <a:gd name="T20" fmla="*/ 1812 w 1812"/>
                <a:gd name="T21" fmla="*/ 0 h 4"/>
                <a:gd name="T22" fmla="*/ 1812 w 1812"/>
                <a:gd name="T23" fmla="*/ 0 h 4"/>
                <a:gd name="T24" fmla="*/ 1812 w 1812"/>
                <a:gd name="T25" fmla="*/ 1 h 4"/>
                <a:gd name="T26" fmla="*/ 1812 w 1812"/>
                <a:gd name="T27" fmla="*/ 1 h 4"/>
                <a:gd name="T28" fmla="*/ 1811 w 1812"/>
                <a:gd name="T29" fmla="*/ 1 h 4"/>
                <a:gd name="T30" fmla="*/ 1811 w 1812"/>
                <a:gd name="T31" fmla="*/ 2 h 4"/>
                <a:gd name="T32" fmla="*/ 1811 w 1812"/>
                <a:gd name="T33" fmla="*/ 2 h 4"/>
                <a:gd name="T34" fmla="*/ 1811 w 1812"/>
                <a:gd name="T35" fmla="*/ 4 h 4"/>
                <a:gd name="T36" fmla="*/ 1811 w 1812"/>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2"/>
                <a:gd name="T58" fmla="*/ 0 h 4"/>
                <a:gd name="T59" fmla="*/ 1812 w 1812"/>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2" h="4">
                  <a:moveTo>
                    <a:pt x="1811" y="4"/>
                  </a:moveTo>
                  <a:lnTo>
                    <a:pt x="1" y="4"/>
                  </a:lnTo>
                  <a:lnTo>
                    <a:pt x="0" y="4"/>
                  </a:lnTo>
                  <a:lnTo>
                    <a:pt x="0" y="2"/>
                  </a:lnTo>
                  <a:lnTo>
                    <a:pt x="0" y="1"/>
                  </a:lnTo>
                  <a:lnTo>
                    <a:pt x="0" y="0"/>
                  </a:lnTo>
                  <a:lnTo>
                    <a:pt x="1812" y="0"/>
                  </a:lnTo>
                  <a:lnTo>
                    <a:pt x="1812" y="1"/>
                  </a:lnTo>
                  <a:lnTo>
                    <a:pt x="1811" y="1"/>
                  </a:lnTo>
                  <a:lnTo>
                    <a:pt x="1811" y="2"/>
                  </a:lnTo>
                  <a:lnTo>
                    <a:pt x="1811"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96" name="Freeform 110"/>
            <p:cNvSpPr>
              <a:spLocks/>
            </p:cNvSpPr>
            <p:nvPr/>
          </p:nvSpPr>
          <p:spPr bwMode="auto">
            <a:xfrm>
              <a:off x="599" y="2375"/>
              <a:ext cx="1813" cy="3"/>
            </a:xfrm>
            <a:custGeom>
              <a:avLst/>
              <a:gdLst>
                <a:gd name="T0" fmla="*/ 1813 w 1813"/>
                <a:gd name="T1" fmla="*/ 3 h 3"/>
                <a:gd name="T2" fmla="*/ 1 w 1813"/>
                <a:gd name="T3" fmla="*/ 3 h 3"/>
                <a:gd name="T4" fmla="*/ 1 w 1813"/>
                <a:gd name="T5" fmla="*/ 2 h 3"/>
                <a:gd name="T6" fmla="*/ 1 w 1813"/>
                <a:gd name="T7" fmla="*/ 2 h 3"/>
                <a:gd name="T8" fmla="*/ 1 w 1813"/>
                <a:gd name="T9" fmla="*/ 2 h 3"/>
                <a:gd name="T10" fmla="*/ 1 w 1813"/>
                <a:gd name="T11" fmla="*/ 1 h 3"/>
                <a:gd name="T12" fmla="*/ 0 w 1813"/>
                <a:gd name="T13" fmla="*/ 1 h 3"/>
                <a:gd name="T14" fmla="*/ 0 w 1813"/>
                <a:gd name="T15" fmla="*/ 1 h 3"/>
                <a:gd name="T16" fmla="*/ 0 w 1813"/>
                <a:gd name="T17" fmla="*/ 0 h 3"/>
                <a:gd name="T18" fmla="*/ 0 w 1813"/>
                <a:gd name="T19" fmla="*/ 0 h 3"/>
                <a:gd name="T20" fmla="*/ 1813 w 1813"/>
                <a:gd name="T21" fmla="*/ 0 h 3"/>
                <a:gd name="T22" fmla="*/ 1813 w 1813"/>
                <a:gd name="T23" fmla="*/ 0 h 3"/>
                <a:gd name="T24" fmla="*/ 1813 w 1813"/>
                <a:gd name="T25" fmla="*/ 1 h 3"/>
                <a:gd name="T26" fmla="*/ 1813 w 1813"/>
                <a:gd name="T27" fmla="*/ 1 h 3"/>
                <a:gd name="T28" fmla="*/ 1813 w 1813"/>
                <a:gd name="T29" fmla="*/ 1 h 3"/>
                <a:gd name="T30" fmla="*/ 1813 w 1813"/>
                <a:gd name="T31" fmla="*/ 2 h 3"/>
                <a:gd name="T32" fmla="*/ 1813 w 1813"/>
                <a:gd name="T33" fmla="*/ 2 h 3"/>
                <a:gd name="T34" fmla="*/ 1813 w 1813"/>
                <a:gd name="T35" fmla="*/ 2 h 3"/>
                <a:gd name="T36" fmla="*/ 1813 w 181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3"/>
                <a:gd name="T58" fmla="*/ 0 h 3"/>
                <a:gd name="T59" fmla="*/ 1813 w 181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3" h="3">
                  <a:moveTo>
                    <a:pt x="1813" y="3"/>
                  </a:moveTo>
                  <a:lnTo>
                    <a:pt x="1" y="3"/>
                  </a:lnTo>
                  <a:lnTo>
                    <a:pt x="1" y="2"/>
                  </a:lnTo>
                  <a:lnTo>
                    <a:pt x="1" y="1"/>
                  </a:lnTo>
                  <a:lnTo>
                    <a:pt x="0" y="1"/>
                  </a:lnTo>
                  <a:lnTo>
                    <a:pt x="0" y="0"/>
                  </a:lnTo>
                  <a:lnTo>
                    <a:pt x="1813" y="0"/>
                  </a:lnTo>
                  <a:lnTo>
                    <a:pt x="1813" y="1"/>
                  </a:lnTo>
                  <a:lnTo>
                    <a:pt x="1813" y="2"/>
                  </a:lnTo>
                  <a:lnTo>
                    <a:pt x="181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97" name="Freeform 111"/>
            <p:cNvSpPr>
              <a:spLocks/>
            </p:cNvSpPr>
            <p:nvPr/>
          </p:nvSpPr>
          <p:spPr bwMode="auto">
            <a:xfrm>
              <a:off x="599" y="2372"/>
              <a:ext cx="1814" cy="3"/>
            </a:xfrm>
            <a:custGeom>
              <a:avLst/>
              <a:gdLst>
                <a:gd name="T0" fmla="*/ 1813 w 1814"/>
                <a:gd name="T1" fmla="*/ 3 h 3"/>
                <a:gd name="T2" fmla="*/ 0 w 1814"/>
                <a:gd name="T3" fmla="*/ 3 h 3"/>
                <a:gd name="T4" fmla="*/ 0 w 1814"/>
                <a:gd name="T5" fmla="*/ 2 h 3"/>
                <a:gd name="T6" fmla="*/ 0 w 1814"/>
                <a:gd name="T7" fmla="*/ 2 h 3"/>
                <a:gd name="T8" fmla="*/ 0 w 1814"/>
                <a:gd name="T9" fmla="*/ 2 h 3"/>
                <a:gd name="T10" fmla="*/ 0 w 1814"/>
                <a:gd name="T11" fmla="*/ 1 h 3"/>
                <a:gd name="T12" fmla="*/ 0 w 1814"/>
                <a:gd name="T13" fmla="*/ 1 h 3"/>
                <a:gd name="T14" fmla="*/ 0 w 1814"/>
                <a:gd name="T15" fmla="*/ 1 h 3"/>
                <a:gd name="T16" fmla="*/ 0 w 1814"/>
                <a:gd name="T17" fmla="*/ 0 h 3"/>
                <a:gd name="T18" fmla="*/ 0 w 1814"/>
                <a:gd name="T19" fmla="*/ 0 h 3"/>
                <a:gd name="T20" fmla="*/ 1814 w 1814"/>
                <a:gd name="T21" fmla="*/ 0 h 3"/>
                <a:gd name="T22" fmla="*/ 1814 w 1814"/>
                <a:gd name="T23" fmla="*/ 0 h 3"/>
                <a:gd name="T24" fmla="*/ 1814 w 1814"/>
                <a:gd name="T25" fmla="*/ 1 h 3"/>
                <a:gd name="T26" fmla="*/ 1814 w 1814"/>
                <a:gd name="T27" fmla="*/ 1 h 3"/>
                <a:gd name="T28" fmla="*/ 1814 w 1814"/>
                <a:gd name="T29" fmla="*/ 1 h 3"/>
                <a:gd name="T30" fmla="*/ 1814 w 1814"/>
                <a:gd name="T31" fmla="*/ 2 h 3"/>
                <a:gd name="T32" fmla="*/ 1814 w 1814"/>
                <a:gd name="T33" fmla="*/ 2 h 3"/>
                <a:gd name="T34" fmla="*/ 1814 w 1814"/>
                <a:gd name="T35" fmla="*/ 2 h 3"/>
                <a:gd name="T36" fmla="*/ 1813 w 181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4"/>
                <a:gd name="T58" fmla="*/ 0 h 3"/>
                <a:gd name="T59" fmla="*/ 1814 w 181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4" h="3">
                  <a:moveTo>
                    <a:pt x="1813" y="3"/>
                  </a:moveTo>
                  <a:lnTo>
                    <a:pt x="0" y="3"/>
                  </a:lnTo>
                  <a:lnTo>
                    <a:pt x="0" y="2"/>
                  </a:lnTo>
                  <a:lnTo>
                    <a:pt x="0" y="1"/>
                  </a:lnTo>
                  <a:lnTo>
                    <a:pt x="0" y="0"/>
                  </a:lnTo>
                  <a:lnTo>
                    <a:pt x="1814" y="0"/>
                  </a:lnTo>
                  <a:lnTo>
                    <a:pt x="1814" y="1"/>
                  </a:lnTo>
                  <a:lnTo>
                    <a:pt x="1814" y="2"/>
                  </a:lnTo>
                  <a:lnTo>
                    <a:pt x="181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98" name="Freeform 112"/>
            <p:cNvSpPr>
              <a:spLocks/>
            </p:cNvSpPr>
            <p:nvPr/>
          </p:nvSpPr>
          <p:spPr bwMode="auto">
            <a:xfrm>
              <a:off x="598" y="2369"/>
              <a:ext cx="1816" cy="3"/>
            </a:xfrm>
            <a:custGeom>
              <a:avLst/>
              <a:gdLst>
                <a:gd name="T0" fmla="*/ 1815 w 1816"/>
                <a:gd name="T1" fmla="*/ 3 h 3"/>
                <a:gd name="T2" fmla="*/ 1 w 1816"/>
                <a:gd name="T3" fmla="*/ 3 h 3"/>
                <a:gd name="T4" fmla="*/ 1 w 1816"/>
                <a:gd name="T5" fmla="*/ 2 h 3"/>
                <a:gd name="T6" fmla="*/ 0 w 1816"/>
                <a:gd name="T7" fmla="*/ 2 h 3"/>
                <a:gd name="T8" fmla="*/ 0 w 1816"/>
                <a:gd name="T9" fmla="*/ 2 h 3"/>
                <a:gd name="T10" fmla="*/ 0 w 1816"/>
                <a:gd name="T11" fmla="*/ 1 h 3"/>
                <a:gd name="T12" fmla="*/ 0 w 1816"/>
                <a:gd name="T13" fmla="*/ 1 h 3"/>
                <a:gd name="T14" fmla="*/ 0 w 1816"/>
                <a:gd name="T15" fmla="*/ 0 h 3"/>
                <a:gd name="T16" fmla="*/ 0 w 1816"/>
                <a:gd name="T17" fmla="*/ 0 h 3"/>
                <a:gd name="T18" fmla="*/ 0 w 1816"/>
                <a:gd name="T19" fmla="*/ 0 h 3"/>
                <a:gd name="T20" fmla="*/ 1816 w 1816"/>
                <a:gd name="T21" fmla="*/ 0 h 3"/>
                <a:gd name="T22" fmla="*/ 1815 w 1816"/>
                <a:gd name="T23" fmla="*/ 0 h 3"/>
                <a:gd name="T24" fmla="*/ 1815 w 1816"/>
                <a:gd name="T25" fmla="*/ 0 h 3"/>
                <a:gd name="T26" fmla="*/ 1815 w 1816"/>
                <a:gd name="T27" fmla="*/ 1 h 3"/>
                <a:gd name="T28" fmla="*/ 1815 w 1816"/>
                <a:gd name="T29" fmla="*/ 1 h 3"/>
                <a:gd name="T30" fmla="*/ 1815 w 1816"/>
                <a:gd name="T31" fmla="*/ 2 h 3"/>
                <a:gd name="T32" fmla="*/ 1815 w 1816"/>
                <a:gd name="T33" fmla="*/ 2 h 3"/>
                <a:gd name="T34" fmla="*/ 1815 w 1816"/>
                <a:gd name="T35" fmla="*/ 2 h 3"/>
                <a:gd name="T36" fmla="*/ 1815 w 181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6"/>
                <a:gd name="T58" fmla="*/ 0 h 3"/>
                <a:gd name="T59" fmla="*/ 1816 w 181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6" h="3">
                  <a:moveTo>
                    <a:pt x="1815" y="3"/>
                  </a:moveTo>
                  <a:lnTo>
                    <a:pt x="1" y="3"/>
                  </a:lnTo>
                  <a:lnTo>
                    <a:pt x="1" y="2"/>
                  </a:lnTo>
                  <a:lnTo>
                    <a:pt x="0" y="2"/>
                  </a:lnTo>
                  <a:lnTo>
                    <a:pt x="0" y="1"/>
                  </a:lnTo>
                  <a:lnTo>
                    <a:pt x="0" y="0"/>
                  </a:lnTo>
                  <a:lnTo>
                    <a:pt x="1816" y="0"/>
                  </a:lnTo>
                  <a:lnTo>
                    <a:pt x="1815" y="0"/>
                  </a:lnTo>
                  <a:lnTo>
                    <a:pt x="1815" y="1"/>
                  </a:lnTo>
                  <a:lnTo>
                    <a:pt x="1815" y="2"/>
                  </a:lnTo>
                  <a:lnTo>
                    <a:pt x="181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299" name="Freeform 113"/>
            <p:cNvSpPr>
              <a:spLocks/>
            </p:cNvSpPr>
            <p:nvPr/>
          </p:nvSpPr>
          <p:spPr bwMode="auto">
            <a:xfrm>
              <a:off x="598" y="2366"/>
              <a:ext cx="1816" cy="3"/>
            </a:xfrm>
            <a:custGeom>
              <a:avLst/>
              <a:gdLst>
                <a:gd name="T0" fmla="*/ 1816 w 1816"/>
                <a:gd name="T1" fmla="*/ 3 h 3"/>
                <a:gd name="T2" fmla="*/ 0 w 1816"/>
                <a:gd name="T3" fmla="*/ 3 h 3"/>
                <a:gd name="T4" fmla="*/ 0 w 1816"/>
                <a:gd name="T5" fmla="*/ 2 h 3"/>
                <a:gd name="T6" fmla="*/ 0 w 1816"/>
                <a:gd name="T7" fmla="*/ 2 h 3"/>
                <a:gd name="T8" fmla="*/ 0 w 1816"/>
                <a:gd name="T9" fmla="*/ 2 h 3"/>
                <a:gd name="T10" fmla="*/ 0 w 1816"/>
                <a:gd name="T11" fmla="*/ 1 h 3"/>
                <a:gd name="T12" fmla="*/ 0 w 1816"/>
                <a:gd name="T13" fmla="*/ 1 h 3"/>
                <a:gd name="T14" fmla="*/ 0 w 1816"/>
                <a:gd name="T15" fmla="*/ 0 h 3"/>
                <a:gd name="T16" fmla="*/ 0 w 1816"/>
                <a:gd name="T17" fmla="*/ 0 h 3"/>
                <a:gd name="T18" fmla="*/ 0 w 1816"/>
                <a:gd name="T19" fmla="*/ 0 h 3"/>
                <a:gd name="T20" fmla="*/ 1816 w 1816"/>
                <a:gd name="T21" fmla="*/ 0 h 3"/>
                <a:gd name="T22" fmla="*/ 1816 w 1816"/>
                <a:gd name="T23" fmla="*/ 0 h 3"/>
                <a:gd name="T24" fmla="*/ 1816 w 1816"/>
                <a:gd name="T25" fmla="*/ 0 h 3"/>
                <a:gd name="T26" fmla="*/ 1816 w 1816"/>
                <a:gd name="T27" fmla="*/ 1 h 3"/>
                <a:gd name="T28" fmla="*/ 1816 w 1816"/>
                <a:gd name="T29" fmla="*/ 1 h 3"/>
                <a:gd name="T30" fmla="*/ 1816 w 1816"/>
                <a:gd name="T31" fmla="*/ 2 h 3"/>
                <a:gd name="T32" fmla="*/ 1816 w 1816"/>
                <a:gd name="T33" fmla="*/ 2 h 3"/>
                <a:gd name="T34" fmla="*/ 1816 w 1816"/>
                <a:gd name="T35" fmla="*/ 2 h 3"/>
                <a:gd name="T36" fmla="*/ 1816 w 181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6"/>
                <a:gd name="T58" fmla="*/ 0 h 3"/>
                <a:gd name="T59" fmla="*/ 1816 w 181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6" h="3">
                  <a:moveTo>
                    <a:pt x="1816" y="3"/>
                  </a:moveTo>
                  <a:lnTo>
                    <a:pt x="0" y="3"/>
                  </a:lnTo>
                  <a:lnTo>
                    <a:pt x="0" y="2"/>
                  </a:lnTo>
                  <a:lnTo>
                    <a:pt x="0" y="1"/>
                  </a:lnTo>
                  <a:lnTo>
                    <a:pt x="0" y="0"/>
                  </a:lnTo>
                  <a:lnTo>
                    <a:pt x="1816" y="0"/>
                  </a:lnTo>
                  <a:lnTo>
                    <a:pt x="1816" y="1"/>
                  </a:lnTo>
                  <a:lnTo>
                    <a:pt x="1816" y="2"/>
                  </a:lnTo>
                  <a:lnTo>
                    <a:pt x="181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00" name="Freeform 114"/>
            <p:cNvSpPr>
              <a:spLocks/>
            </p:cNvSpPr>
            <p:nvPr/>
          </p:nvSpPr>
          <p:spPr bwMode="auto">
            <a:xfrm>
              <a:off x="597" y="2363"/>
              <a:ext cx="1818" cy="3"/>
            </a:xfrm>
            <a:custGeom>
              <a:avLst/>
              <a:gdLst>
                <a:gd name="T0" fmla="*/ 1817 w 1818"/>
                <a:gd name="T1" fmla="*/ 3 h 3"/>
                <a:gd name="T2" fmla="*/ 1 w 1818"/>
                <a:gd name="T3" fmla="*/ 3 h 3"/>
                <a:gd name="T4" fmla="*/ 1 w 1818"/>
                <a:gd name="T5" fmla="*/ 2 h 3"/>
                <a:gd name="T6" fmla="*/ 0 w 1818"/>
                <a:gd name="T7" fmla="*/ 2 h 3"/>
                <a:gd name="T8" fmla="*/ 0 w 1818"/>
                <a:gd name="T9" fmla="*/ 2 h 3"/>
                <a:gd name="T10" fmla="*/ 0 w 1818"/>
                <a:gd name="T11" fmla="*/ 1 h 3"/>
                <a:gd name="T12" fmla="*/ 0 w 1818"/>
                <a:gd name="T13" fmla="*/ 1 h 3"/>
                <a:gd name="T14" fmla="*/ 0 w 1818"/>
                <a:gd name="T15" fmla="*/ 0 h 3"/>
                <a:gd name="T16" fmla="*/ 0 w 1818"/>
                <a:gd name="T17" fmla="*/ 0 h 3"/>
                <a:gd name="T18" fmla="*/ 0 w 1818"/>
                <a:gd name="T19" fmla="*/ 0 h 3"/>
                <a:gd name="T20" fmla="*/ 1818 w 1818"/>
                <a:gd name="T21" fmla="*/ 0 h 3"/>
                <a:gd name="T22" fmla="*/ 1818 w 1818"/>
                <a:gd name="T23" fmla="*/ 0 h 3"/>
                <a:gd name="T24" fmla="*/ 1817 w 1818"/>
                <a:gd name="T25" fmla="*/ 0 h 3"/>
                <a:gd name="T26" fmla="*/ 1817 w 1818"/>
                <a:gd name="T27" fmla="*/ 1 h 3"/>
                <a:gd name="T28" fmla="*/ 1817 w 1818"/>
                <a:gd name="T29" fmla="*/ 1 h 3"/>
                <a:gd name="T30" fmla="*/ 1817 w 1818"/>
                <a:gd name="T31" fmla="*/ 2 h 3"/>
                <a:gd name="T32" fmla="*/ 1817 w 1818"/>
                <a:gd name="T33" fmla="*/ 2 h 3"/>
                <a:gd name="T34" fmla="*/ 1817 w 1818"/>
                <a:gd name="T35" fmla="*/ 2 h 3"/>
                <a:gd name="T36" fmla="*/ 1817 w 181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8"/>
                <a:gd name="T58" fmla="*/ 0 h 3"/>
                <a:gd name="T59" fmla="*/ 1818 w 181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8" h="3">
                  <a:moveTo>
                    <a:pt x="1817" y="3"/>
                  </a:moveTo>
                  <a:lnTo>
                    <a:pt x="1" y="3"/>
                  </a:lnTo>
                  <a:lnTo>
                    <a:pt x="1" y="2"/>
                  </a:lnTo>
                  <a:lnTo>
                    <a:pt x="0" y="2"/>
                  </a:lnTo>
                  <a:lnTo>
                    <a:pt x="0" y="1"/>
                  </a:lnTo>
                  <a:lnTo>
                    <a:pt x="0" y="0"/>
                  </a:lnTo>
                  <a:lnTo>
                    <a:pt x="1818" y="0"/>
                  </a:lnTo>
                  <a:lnTo>
                    <a:pt x="1817" y="0"/>
                  </a:lnTo>
                  <a:lnTo>
                    <a:pt x="1817" y="1"/>
                  </a:lnTo>
                  <a:lnTo>
                    <a:pt x="1817" y="2"/>
                  </a:lnTo>
                  <a:lnTo>
                    <a:pt x="181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01" name="Freeform 115"/>
            <p:cNvSpPr>
              <a:spLocks/>
            </p:cNvSpPr>
            <p:nvPr/>
          </p:nvSpPr>
          <p:spPr bwMode="auto">
            <a:xfrm>
              <a:off x="597" y="2359"/>
              <a:ext cx="1818" cy="4"/>
            </a:xfrm>
            <a:custGeom>
              <a:avLst/>
              <a:gdLst>
                <a:gd name="T0" fmla="*/ 1818 w 1818"/>
                <a:gd name="T1" fmla="*/ 4 h 4"/>
                <a:gd name="T2" fmla="*/ 0 w 1818"/>
                <a:gd name="T3" fmla="*/ 4 h 4"/>
                <a:gd name="T4" fmla="*/ 0 w 1818"/>
                <a:gd name="T5" fmla="*/ 2 h 4"/>
                <a:gd name="T6" fmla="*/ 0 w 1818"/>
                <a:gd name="T7" fmla="*/ 2 h 4"/>
                <a:gd name="T8" fmla="*/ 0 w 1818"/>
                <a:gd name="T9" fmla="*/ 2 h 4"/>
                <a:gd name="T10" fmla="*/ 0 w 1818"/>
                <a:gd name="T11" fmla="*/ 1 h 4"/>
                <a:gd name="T12" fmla="*/ 0 w 1818"/>
                <a:gd name="T13" fmla="*/ 1 h 4"/>
                <a:gd name="T14" fmla="*/ 0 w 1818"/>
                <a:gd name="T15" fmla="*/ 0 h 4"/>
                <a:gd name="T16" fmla="*/ 0 w 1818"/>
                <a:gd name="T17" fmla="*/ 0 h 4"/>
                <a:gd name="T18" fmla="*/ 0 w 1818"/>
                <a:gd name="T19" fmla="*/ 0 h 4"/>
                <a:gd name="T20" fmla="*/ 1818 w 1818"/>
                <a:gd name="T21" fmla="*/ 0 h 4"/>
                <a:gd name="T22" fmla="*/ 1818 w 1818"/>
                <a:gd name="T23" fmla="*/ 0 h 4"/>
                <a:gd name="T24" fmla="*/ 1818 w 1818"/>
                <a:gd name="T25" fmla="*/ 0 h 4"/>
                <a:gd name="T26" fmla="*/ 1818 w 1818"/>
                <a:gd name="T27" fmla="*/ 1 h 4"/>
                <a:gd name="T28" fmla="*/ 1818 w 1818"/>
                <a:gd name="T29" fmla="*/ 1 h 4"/>
                <a:gd name="T30" fmla="*/ 1818 w 1818"/>
                <a:gd name="T31" fmla="*/ 2 h 4"/>
                <a:gd name="T32" fmla="*/ 1818 w 1818"/>
                <a:gd name="T33" fmla="*/ 2 h 4"/>
                <a:gd name="T34" fmla="*/ 1818 w 1818"/>
                <a:gd name="T35" fmla="*/ 2 h 4"/>
                <a:gd name="T36" fmla="*/ 1818 w 1818"/>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8"/>
                <a:gd name="T58" fmla="*/ 0 h 4"/>
                <a:gd name="T59" fmla="*/ 1818 w 1818"/>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8" h="4">
                  <a:moveTo>
                    <a:pt x="1818" y="4"/>
                  </a:moveTo>
                  <a:lnTo>
                    <a:pt x="0" y="4"/>
                  </a:lnTo>
                  <a:lnTo>
                    <a:pt x="0" y="2"/>
                  </a:lnTo>
                  <a:lnTo>
                    <a:pt x="0" y="1"/>
                  </a:lnTo>
                  <a:lnTo>
                    <a:pt x="0" y="0"/>
                  </a:lnTo>
                  <a:lnTo>
                    <a:pt x="1818" y="0"/>
                  </a:lnTo>
                  <a:lnTo>
                    <a:pt x="1818" y="1"/>
                  </a:lnTo>
                  <a:lnTo>
                    <a:pt x="1818" y="2"/>
                  </a:lnTo>
                  <a:lnTo>
                    <a:pt x="1818"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02" name="Freeform 116"/>
            <p:cNvSpPr>
              <a:spLocks/>
            </p:cNvSpPr>
            <p:nvPr/>
          </p:nvSpPr>
          <p:spPr bwMode="auto">
            <a:xfrm>
              <a:off x="596" y="2356"/>
              <a:ext cx="1819" cy="3"/>
            </a:xfrm>
            <a:custGeom>
              <a:avLst/>
              <a:gdLst>
                <a:gd name="T0" fmla="*/ 1819 w 1819"/>
                <a:gd name="T1" fmla="*/ 3 h 3"/>
                <a:gd name="T2" fmla="*/ 1 w 1819"/>
                <a:gd name="T3" fmla="*/ 3 h 3"/>
                <a:gd name="T4" fmla="*/ 1 w 1819"/>
                <a:gd name="T5" fmla="*/ 2 h 3"/>
                <a:gd name="T6" fmla="*/ 1 w 1819"/>
                <a:gd name="T7" fmla="*/ 2 h 3"/>
                <a:gd name="T8" fmla="*/ 0 w 1819"/>
                <a:gd name="T9" fmla="*/ 1 h 3"/>
                <a:gd name="T10" fmla="*/ 0 w 1819"/>
                <a:gd name="T11" fmla="*/ 1 h 3"/>
                <a:gd name="T12" fmla="*/ 0 w 1819"/>
                <a:gd name="T13" fmla="*/ 1 h 3"/>
                <a:gd name="T14" fmla="*/ 0 w 1819"/>
                <a:gd name="T15" fmla="*/ 0 h 3"/>
                <a:gd name="T16" fmla="*/ 0 w 1819"/>
                <a:gd name="T17" fmla="*/ 0 h 3"/>
                <a:gd name="T18" fmla="*/ 0 w 1819"/>
                <a:gd name="T19" fmla="*/ 0 h 3"/>
                <a:gd name="T20" fmla="*/ 1819 w 1819"/>
                <a:gd name="T21" fmla="*/ 0 h 3"/>
                <a:gd name="T22" fmla="*/ 1819 w 1819"/>
                <a:gd name="T23" fmla="*/ 0 h 3"/>
                <a:gd name="T24" fmla="*/ 1819 w 1819"/>
                <a:gd name="T25" fmla="*/ 0 h 3"/>
                <a:gd name="T26" fmla="*/ 1819 w 1819"/>
                <a:gd name="T27" fmla="*/ 1 h 3"/>
                <a:gd name="T28" fmla="*/ 1819 w 1819"/>
                <a:gd name="T29" fmla="*/ 1 h 3"/>
                <a:gd name="T30" fmla="*/ 1819 w 1819"/>
                <a:gd name="T31" fmla="*/ 1 h 3"/>
                <a:gd name="T32" fmla="*/ 1819 w 1819"/>
                <a:gd name="T33" fmla="*/ 2 h 3"/>
                <a:gd name="T34" fmla="*/ 1819 w 1819"/>
                <a:gd name="T35" fmla="*/ 2 h 3"/>
                <a:gd name="T36" fmla="*/ 1819 w 181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9"/>
                <a:gd name="T58" fmla="*/ 0 h 3"/>
                <a:gd name="T59" fmla="*/ 1819 w 181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9" h="3">
                  <a:moveTo>
                    <a:pt x="1819" y="3"/>
                  </a:moveTo>
                  <a:lnTo>
                    <a:pt x="1" y="3"/>
                  </a:lnTo>
                  <a:lnTo>
                    <a:pt x="1" y="2"/>
                  </a:lnTo>
                  <a:lnTo>
                    <a:pt x="0" y="1"/>
                  </a:lnTo>
                  <a:lnTo>
                    <a:pt x="0" y="0"/>
                  </a:lnTo>
                  <a:lnTo>
                    <a:pt x="1819" y="0"/>
                  </a:lnTo>
                  <a:lnTo>
                    <a:pt x="1819" y="1"/>
                  </a:lnTo>
                  <a:lnTo>
                    <a:pt x="1819" y="2"/>
                  </a:lnTo>
                  <a:lnTo>
                    <a:pt x="181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03" name="Freeform 117"/>
            <p:cNvSpPr>
              <a:spLocks/>
            </p:cNvSpPr>
            <p:nvPr/>
          </p:nvSpPr>
          <p:spPr bwMode="auto">
            <a:xfrm>
              <a:off x="596" y="2352"/>
              <a:ext cx="1820" cy="4"/>
            </a:xfrm>
            <a:custGeom>
              <a:avLst/>
              <a:gdLst>
                <a:gd name="T0" fmla="*/ 1819 w 1820"/>
                <a:gd name="T1" fmla="*/ 4 h 4"/>
                <a:gd name="T2" fmla="*/ 0 w 1820"/>
                <a:gd name="T3" fmla="*/ 4 h 4"/>
                <a:gd name="T4" fmla="*/ 0 w 1820"/>
                <a:gd name="T5" fmla="*/ 3 h 4"/>
                <a:gd name="T6" fmla="*/ 0 w 1820"/>
                <a:gd name="T7" fmla="*/ 3 h 4"/>
                <a:gd name="T8" fmla="*/ 0 w 1820"/>
                <a:gd name="T9" fmla="*/ 2 h 4"/>
                <a:gd name="T10" fmla="*/ 0 w 1820"/>
                <a:gd name="T11" fmla="*/ 2 h 4"/>
                <a:gd name="T12" fmla="*/ 0 w 1820"/>
                <a:gd name="T13" fmla="*/ 2 h 4"/>
                <a:gd name="T14" fmla="*/ 0 w 1820"/>
                <a:gd name="T15" fmla="*/ 1 h 4"/>
                <a:gd name="T16" fmla="*/ 0 w 1820"/>
                <a:gd name="T17" fmla="*/ 1 h 4"/>
                <a:gd name="T18" fmla="*/ 0 w 1820"/>
                <a:gd name="T19" fmla="*/ 0 h 4"/>
                <a:gd name="T20" fmla="*/ 1820 w 1820"/>
                <a:gd name="T21" fmla="*/ 0 h 4"/>
                <a:gd name="T22" fmla="*/ 1820 w 1820"/>
                <a:gd name="T23" fmla="*/ 1 h 4"/>
                <a:gd name="T24" fmla="*/ 1820 w 1820"/>
                <a:gd name="T25" fmla="*/ 1 h 4"/>
                <a:gd name="T26" fmla="*/ 1820 w 1820"/>
                <a:gd name="T27" fmla="*/ 2 h 4"/>
                <a:gd name="T28" fmla="*/ 1820 w 1820"/>
                <a:gd name="T29" fmla="*/ 2 h 4"/>
                <a:gd name="T30" fmla="*/ 1820 w 1820"/>
                <a:gd name="T31" fmla="*/ 2 h 4"/>
                <a:gd name="T32" fmla="*/ 1819 w 1820"/>
                <a:gd name="T33" fmla="*/ 3 h 4"/>
                <a:gd name="T34" fmla="*/ 1819 w 1820"/>
                <a:gd name="T35" fmla="*/ 3 h 4"/>
                <a:gd name="T36" fmla="*/ 1819 w 1820"/>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0"/>
                <a:gd name="T58" fmla="*/ 0 h 4"/>
                <a:gd name="T59" fmla="*/ 1820 w 182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0" h="4">
                  <a:moveTo>
                    <a:pt x="1819" y="4"/>
                  </a:moveTo>
                  <a:lnTo>
                    <a:pt x="0" y="4"/>
                  </a:lnTo>
                  <a:lnTo>
                    <a:pt x="0" y="3"/>
                  </a:lnTo>
                  <a:lnTo>
                    <a:pt x="0" y="2"/>
                  </a:lnTo>
                  <a:lnTo>
                    <a:pt x="0" y="1"/>
                  </a:lnTo>
                  <a:lnTo>
                    <a:pt x="0" y="0"/>
                  </a:lnTo>
                  <a:lnTo>
                    <a:pt x="1820" y="0"/>
                  </a:lnTo>
                  <a:lnTo>
                    <a:pt x="1820" y="1"/>
                  </a:lnTo>
                  <a:lnTo>
                    <a:pt x="1820" y="2"/>
                  </a:lnTo>
                  <a:lnTo>
                    <a:pt x="1819" y="3"/>
                  </a:lnTo>
                  <a:lnTo>
                    <a:pt x="1819"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04" name="Freeform 118"/>
            <p:cNvSpPr>
              <a:spLocks/>
            </p:cNvSpPr>
            <p:nvPr/>
          </p:nvSpPr>
          <p:spPr bwMode="auto">
            <a:xfrm>
              <a:off x="595" y="2349"/>
              <a:ext cx="1821" cy="3"/>
            </a:xfrm>
            <a:custGeom>
              <a:avLst/>
              <a:gdLst>
                <a:gd name="T0" fmla="*/ 1821 w 1821"/>
                <a:gd name="T1" fmla="*/ 3 h 3"/>
                <a:gd name="T2" fmla="*/ 1 w 1821"/>
                <a:gd name="T3" fmla="*/ 3 h 3"/>
                <a:gd name="T4" fmla="*/ 1 w 1821"/>
                <a:gd name="T5" fmla="*/ 3 h 3"/>
                <a:gd name="T6" fmla="*/ 1 w 1821"/>
                <a:gd name="T7" fmla="*/ 3 h 3"/>
                <a:gd name="T8" fmla="*/ 1 w 1821"/>
                <a:gd name="T9" fmla="*/ 2 h 3"/>
                <a:gd name="T10" fmla="*/ 1 w 1821"/>
                <a:gd name="T11" fmla="*/ 2 h 3"/>
                <a:gd name="T12" fmla="*/ 1 w 1821"/>
                <a:gd name="T13" fmla="*/ 2 h 3"/>
                <a:gd name="T14" fmla="*/ 1 w 1821"/>
                <a:gd name="T15" fmla="*/ 1 h 3"/>
                <a:gd name="T16" fmla="*/ 1 w 1821"/>
                <a:gd name="T17" fmla="*/ 1 h 3"/>
                <a:gd name="T18" fmla="*/ 0 w 1821"/>
                <a:gd name="T19" fmla="*/ 0 h 3"/>
                <a:gd name="T20" fmla="*/ 1821 w 1821"/>
                <a:gd name="T21" fmla="*/ 0 h 3"/>
                <a:gd name="T22" fmla="*/ 1821 w 1821"/>
                <a:gd name="T23" fmla="*/ 1 h 3"/>
                <a:gd name="T24" fmla="*/ 1821 w 1821"/>
                <a:gd name="T25" fmla="*/ 1 h 3"/>
                <a:gd name="T26" fmla="*/ 1821 w 1821"/>
                <a:gd name="T27" fmla="*/ 2 h 3"/>
                <a:gd name="T28" fmla="*/ 1821 w 1821"/>
                <a:gd name="T29" fmla="*/ 2 h 3"/>
                <a:gd name="T30" fmla="*/ 1821 w 1821"/>
                <a:gd name="T31" fmla="*/ 2 h 3"/>
                <a:gd name="T32" fmla="*/ 1821 w 1821"/>
                <a:gd name="T33" fmla="*/ 3 h 3"/>
                <a:gd name="T34" fmla="*/ 1821 w 1821"/>
                <a:gd name="T35" fmla="*/ 3 h 3"/>
                <a:gd name="T36" fmla="*/ 1821 w 182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1"/>
                <a:gd name="T58" fmla="*/ 0 h 3"/>
                <a:gd name="T59" fmla="*/ 1821 w 182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1" h="3">
                  <a:moveTo>
                    <a:pt x="1821" y="3"/>
                  </a:moveTo>
                  <a:lnTo>
                    <a:pt x="1" y="3"/>
                  </a:lnTo>
                  <a:lnTo>
                    <a:pt x="1" y="2"/>
                  </a:lnTo>
                  <a:lnTo>
                    <a:pt x="1" y="1"/>
                  </a:lnTo>
                  <a:lnTo>
                    <a:pt x="0" y="0"/>
                  </a:lnTo>
                  <a:lnTo>
                    <a:pt x="1821" y="0"/>
                  </a:lnTo>
                  <a:lnTo>
                    <a:pt x="1821" y="1"/>
                  </a:lnTo>
                  <a:lnTo>
                    <a:pt x="1821" y="2"/>
                  </a:lnTo>
                  <a:lnTo>
                    <a:pt x="182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05" name="Freeform 119"/>
            <p:cNvSpPr>
              <a:spLocks/>
            </p:cNvSpPr>
            <p:nvPr/>
          </p:nvSpPr>
          <p:spPr bwMode="auto">
            <a:xfrm>
              <a:off x="595" y="2346"/>
              <a:ext cx="1821" cy="3"/>
            </a:xfrm>
            <a:custGeom>
              <a:avLst/>
              <a:gdLst>
                <a:gd name="T0" fmla="*/ 1821 w 1821"/>
                <a:gd name="T1" fmla="*/ 3 h 3"/>
                <a:gd name="T2" fmla="*/ 0 w 1821"/>
                <a:gd name="T3" fmla="*/ 3 h 3"/>
                <a:gd name="T4" fmla="*/ 0 w 1821"/>
                <a:gd name="T5" fmla="*/ 3 h 3"/>
                <a:gd name="T6" fmla="*/ 0 w 1821"/>
                <a:gd name="T7" fmla="*/ 3 h 3"/>
                <a:gd name="T8" fmla="*/ 0 w 1821"/>
                <a:gd name="T9" fmla="*/ 2 h 3"/>
                <a:gd name="T10" fmla="*/ 0 w 1821"/>
                <a:gd name="T11" fmla="*/ 2 h 3"/>
                <a:gd name="T12" fmla="*/ 0 w 1821"/>
                <a:gd name="T13" fmla="*/ 2 h 3"/>
                <a:gd name="T14" fmla="*/ 0 w 1821"/>
                <a:gd name="T15" fmla="*/ 1 h 3"/>
                <a:gd name="T16" fmla="*/ 0 w 1821"/>
                <a:gd name="T17" fmla="*/ 1 h 3"/>
                <a:gd name="T18" fmla="*/ 0 w 1821"/>
                <a:gd name="T19" fmla="*/ 0 h 3"/>
                <a:gd name="T20" fmla="*/ 1821 w 1821"/>
                <a:gd name="T21" fmla="*/ 0 h 3"/>
                <a:gd name="T22" fmla="*/ 1821 w 1821"/>
                <a:gd name="T23" fmla="*/ 1 h 3"/>
                <a:gd name="T24" fmla="*/ 1821 w 1821"/>
                <a:gd name="T25" fmla="*/ 1 h 3"/>
                <a:gd name="T26" fmla="*/ 1821 w 1821"/>
                <a:gd name="T27" fmla="*/ 2 h 3"/>
                <a:gd name="T28" fmla="*/ 1821 w 1821"/>
                <a:gd name="T29" fmla="*/ 2 h 3"/>
                <a:gd name="T30" fmla="*/ 1821 w 1821"/>
                <a:gd name="T31" fmla="*/ 2 h 3"/>
                <a:gd name="T32" fmla="*/ 1821 w 1821"/>
                <a:gd name="T33" fmla="*/ 3 h 3"/>
                <a:gd name="T34" fmla="*/ 1821 w 1821"/>
                <a:gd name="T35" fmla="*/ 3 h 3"/>
                <a:gd name="T36" fmla="*/ 1821 w 182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1"/>
                <a:gd name="T58" fmla="*/ 0 h 3"/>
                <a:gd name="T59" fmla="*/ 1821 w 182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1" h="3">
                  <a:moveTo>
                    <a:pt x="1821" y="3"/>
                  </a:moveTo>
                  <a:lnTo>
                    <a:pt x="0" y="3"/>
                  </a:lnTo>
                  <a:lnTo>
                    <a:pt x="0" y="2"/>
                  </a:lnTo>
                  <a:lnTo>
                    <a:pt x="0" y="1"/>
                  </a:lnTo>
                  <a:lnTo>
                    <a:pt x="0" y="0"/>
                  </a:lnTo>
                  <a:lnTo>
                    <a:pt x="1821" y="0"/>
                  </a:lnTo>
                  <a:lnTo>
                    <a:pt x="1821" y="1"/>
                  </a:lnTo>
                  <a:lnTo>
                    <a:pt x="1821" y="2"/>
                  </a:lnTo>
                  <a:lnTo>
                    <a:pt x="182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06" name="Freeform 120"/>
            <p:cNvSpPr>
              <a:spLocks/>
            </p:cNvSpPr>
            <p:nvPr/>
          </p:nvSpPr>
          <p:spPr bwMode="auto">
            <a:xfrm>
              <a:off x="595" y="2343"/>
              <a:ext cx="1822" cy="3"/>
            </a:xfrm>
            <a:custGeom>
              <a:avLst/>
              <a:gdLst>
                <a:gd name="T0" fmla="*/ 1821 w 1822"/>
                <a:gd name="T1" fmla="*/ 3 h 3"/>
                <a:gd name="T2" fmla="*/ 0 w 1822"/>
                <a:gd name="T3" fmla="*/ 3 h 3"/>
                <a:gd name="T4" fmla="*/ 0 w 1822"/>
                <a:gd name="T5" fmla="*/ 3 h 3"/>
                <a:gd name="T6" fmla="*/ 0 w 1822"/>
                <a:gd name="T7" fmla="*/ 3 h 3"/>
                <a:gd name="T8" fmla="*/ 0 w 1822"/>
                <a:gd name="T9" fmla="*/ 2 h 3"/>
                <a:gd name="T10" fmla="*/ 0 w 1822"/>
                <a:gd name="T11" fmla="*/ 2 h 3"/>
                <a:gd name="T12" fmla="*/ 0 w 1822"/>
                <a:gd name="T13" fmla="*/ 2 h 3"/>
                <a:gd name="T14" fmla="*/ 0 w 1822"/>
                <a:gd name="T15" fmla="*/ 1 h 3"/>
                <a:gd name="T16" fmla="*/ 0 w 1822"/>
                <a:gd name="T17" fmla="*/ 1 h 3"/>
                <a:gd name="T18" fmla="*/ 0 w 1822"/>
                <a:gd name="T19" fmla="*/ 0 h 3"/>
                <a:gd name="T20" fmla="*/ 1822 w 1822"/>
                <a:gd name="T21" fmla="*/ 0 h 3"/>
                <a:gd name="T22" fmla="*/ 1822 w 1822"/>
                <a:gd name="T23" fmla="*/ 1 h 3"/>
                <a:gd name="T24" fmla="*/ 1822 w 1822"/>
                <a:gd name="T25" fmla="*/ 1 h 3"/>
                <a:gd name="T26" fmla="*/ 1822 w 1822"/>
                <a:gd name="T27" fmla="*/ 2 h 3"/>
                <a:gd name="T28" fmla="*/ 1822 w 1822"/>
                <a:gd name="T29" fmla="*/ 2 h 3"/>
                <a:gd name="T30" fmla="*/ 1822 w 1822"/>
                <a:gd name="T31" fmla="*/ 2 h 3"/>
                <a:gd name="T32" fmla="*/ 1822 w 1822"/>
                <a:gd name="T33" fmla="*/ 3 h 3"/>
                <a:gd name="T34" fmla="*/ 1822 w 1822"/>
                <a:gd name="T35" fmla="*/ 3 h 3"/>
                <a:gd name="T36" fmla="*/ 1821 w 182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2"/>
                <a:gd name="T58" fmla="*/ 0 h 3"/>
                <a:gd name="T59" fmla="*/ 1822 w 182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2" h="3">
                  <a:moveTo>
                    <a:pt x="1821" y="3"/>
                  </a:moveTo>
                  <a:lnTo>
                    <a:pt x="0" y="3"/>
                  </a:lnTo>
                  <a:lnTo>
                    <a:pt x="0" y="2"/>
                  </a:lnTo>
                  <a:lnTo>
                    <a:pt x="0" y="1"/>
                  </a:lnTo>
                  <a:lnTo>
                    <a:pt x="0" y="0"/>
                  </a:lnTo>
                  <a:lnTo>
                    <a:pt x="1822" y="0"/>
                  </a:lnTo>
                  <a:lnTo>
                    <a:pt x="1822" y="1"/>
                  </a:lnTo>
                  <a:lnTo>
                    <a:pt x="1822" y="2"/>
                  </a:lnTo>
                  <a:lnTo>
                    <a:pt x="1822" y="3"/>
                  </a:lnTo>
                  <a:lnTo>
                    <a:pt x="182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07" name="Freeform 121"/>
            <p:cNvSpPr>
              <a:spLocks/>
            </p:cNvSpPr>
            <p:nvPr/>
          </p:nvSpPr>
          <p:spPr bwMode="auto">
            <a:xfrm>
              <a:off x="595" y="2339"/>
              <a:ext cx="1822" cy="4"/>
            </a:xfrm>
            <a:custGeom>
              <a:avLst/>
              <a:gdLst>
                <a:gd name="T0" fmla="*/ 1822 w 1822"/>
                <a:gd name="T1" fmla="*/ 4 h 4"/>
                <a:gd name="T2" fmla="*/ 0 w 1822"/>
                <a:gd name="T3" fmla="*/ 4 h 4"/>
                <a:gd name="T4" fmla="*/ 0 w 1822"/>
                <a:gd name="T5" fmla="*/ 4 h 4"/>
                <a:gd name="T6" fmla="*/ 0 w 1822"/>
                <a:gd name="T7" fmla="*/ 4 h 4"/>
                <a:gd name="T8" fmla="*/ 0 w 1822"/>
                <a:gd name="T9" fmla="*/ 2 h 4"/>
                <a:gd name="T10" fmla="*/ 0 w 1822"/>
                <a:gd name="T11" fmla="*/ 2 h 4"/>
                <a:gd name="T12" fmla="*/ 0 w 1822"/>
                <a:gd name="T13" fmla="*/ 1 h 4"/>
                <a:gd name="T14" fmla="*/ 0 w 1822"/>
                <a:gd name="T15" fmla="*/ 1 h 4"/>
                <a:gd name="T16" fmla="*/ 0 w 1822"/>
                <a:gd name="T17" fmla="*/ 1 h 4"/>
                <a:gd name="T18" fmla="*/ 0 w 1822"/>
                <a:gd name="T19" fmla="*/ 0 h 4"/>
                <a:gd name="T20" fmla="*/ 1822 w 1822"/>
                <a:gd name="T21" fmla="*/ 0 h 4"/>
                <a:gd name="T22" fmla="*/ 1822 w 1822"/>
                <a:gd name="T23" fmla="*/ 1 h 4"/>
                <a:gd name="T24" fmla="*/ 1822 w 1822"/>
                <a:gd name="T25" fmla="*/ 1 h 4"/>
                <a:gd name="T26" fmla="*/ 1822 w 1822"/>
                <a:gd name="T27" fmla="*/ 1 h 4"/>
                <a:gd name="T28" fmla="*/ 1822 w 1822"/>
                <a:gd name="T29" fmla="*/ 2 h 4"/>
                <a:gd name="T30" fmla="*/ 1822 w 1822"/>
                <a:gd name="T31" fmla="*/ 2 h 4"/>
                <a:gd name="T32" fmla="*/ 1822 w 1822"/>
                <a:gd name="T33" fmla="*/ 4 h 4"/>
                <a:gd name="T34" fmla="*/ 1822 w 1822"/>
                <a:gd name="T35" fmla="*/ 4 h 4"/>
                <a:gd name="T36" fmla="*/ 1822 w 1822"/>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2"/>
                <a:gd name="T58" fmla="*/ 0 h 4"/>
                <a:gd name="T59" fmla="*/ 1822 w 1822"/>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2" h="4">
                  <a:moveTo>
                    <a:pt x="1822" y="4"/>
                  </a:moveTo>
                  <a:lnTo>
                    <a:pt x="0" y="4"/>
                  </a:lnTo>
                  <a:lnTo>
                    <a:pt x="0" y="2"/>
                  </a:lnTo>
                  <a:lnTo>
                    <a:pt x="0" y="1"/>
                  </a:lnTo>
                  <a:lnTo>
                    <a:pt x="0" y="0"/>
                  </a:lnTo>
                  <a:lnTo>
                    <a:pt x="1822" y="0"/>
                  </a:lnTo>
                  <a:lnTo>
                    <a:pt x="1822" y="1"/>
                  </a:lnTo>
                  <a:lnTo>
                    <a:pt x="1822" y="2"/>
                  </a:lnTo>
                  <a:lnTo>
                    <a:pt x="1822"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08" name="Freeform 122"/>
            <p:cNvSpPr>
              <a:spLocks/>
            </p:cNvSpPr>
            <p:nvPr/>
          </p:nvSpPr>
          <p:spPr bwMode="auto">
            <a:xfrm>
              <a:off x="594" y="2336"/>
              <a:ext cx="1823" cy="3"/>
            </a:xfrm>
            <a:custGeom>
              <a:avLst/>
              <a:gdLst>
                <a:gd name="T0" fmla="*/ 1823 w 1823"/>
                <a:gd name="T1" fmla="*/ 3 h 3"/>
                <a:gd name="T2" fmla="*/ 1 w 1823"/>
                <a:gd name="T3" fmla="*/ 3 h 3"/>
                <a:gd name="T4" fmla="*/ 1 w 1823"/>
                <a:gd name="T5" fmla="*/ 3 h 3"/>
                <a:gd name="T6" fmla="*/ 1 w 1823"/>
                <a:gd name="T7" fmla="*/ 3 h 3"/>
                <a:gd name="T8" fmla="*/ 0 w 1823"/>
                <a:gd name="T9" fmla="*/ 2 h 3"/>
                <a:gd name="T10" fmla="*/ 0 w 1823"/>
                <a:gd name="T11" fmla="*/ 2 h 3"/>
                <a:gd name="T12" fmla="*/ 0 w 1823"/>
                <a:gd name="T13" fmla="*/ 1 h 3"/>
                <a:gd name="T14" fmla="*/ 0 w 1823"/>
                <a:gd name="T15" fmla="*/ 1 h 3"/>
                <a:gd name="T16" fmla="*/ 0 w 1823"/>
                <a:gd name="T17" fmla="*/ 1 h 3"/>
                <a:gd name="T18" fmla="*/ 0 w 1823"/>
                <a:gd name="T19" fmla="*/ 0 h 3"/>
                <a:gd name="T20" fmla="*/ 1823 w 1823"/>
                <a:gd name="T21" fmla="*/ 0 h 3"/>
                <a:gd name="T22" fmla="*/ 1823 w 1823"/>
                <a:gd name="T23" fmla="*/ 1 h 3"/>
                <a:gd name="T24" fmla="*/ 1823 w 1823"/>
                <a:gd name="T25" fmla="*/ 1 h 3"/>
                <a:gd name="T26" fmla="*/ 1823 w 1823"/>
                <a:gd name="T27" fmla="*/ 1 h 3"/>
                <a:gd name="T28" fmla="*/ 1823 w 1823"/>
                <a:gd name="T29" fmla="*/ 2 h 3"/>
                <a:gd name="T30" fmla="*/ 1823 w 1823"/>
                <a:gd name="T31" fmla="*/ 2 h 3"/>
                <a:gd name="T32" fmla="*/ 1823 w 1823"/>
                <a:gd name="T33" fmla="*/ 3 h 3"/>
                <a:gd name="T34" fmla="*/ 1823 w 1823"/>
                <a:gd name="T35" fmla="*/ 3 h 3"/>
                <a:gd name="T36" fmla="*/ 1823 w 182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3"/>
                <a:gd name="T58" fmla="*/ 0 h 3"/>
                <a:gd name="T59" fmla="*/ 1823 w 182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3" h="3">
                  <a:moveTo>
                    <a:pt x="1823" y="3"/>
                  </a:moveTo>
                  <a:lnTo>
                    <a:pt x="1" y="3"/>
                  </a:lnTo>
                  <a:lnTo>
                    <a:pt x="0" y="2"/>
                  </a:lnTo>
                  <a:lnTo>
                    <a:pt x="0" y="1"/>
                  </a:lnTo>
                  <a:lnTo>
                    <a:pt x="0" y="0"/>
                  </a:lnTo>
                  <a:lnTo>
                    <a:pt x="1823" y="0"/>
                  </a:lnTo>
                  <a:lnTo>
                    <a:pt x="1823" y="1"/>
                  </a:lnTo>
                  <a:lnTo>
                    <a:pt x="1823" y="2"/>
                  </a:lnTo>
                  <a:lnTo>
                    <a:pt x="182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09" name="Freeform 123"/>
            <p:cNvSpPr>
              <a:spLocks/>
            </p:cNvSpPr>
            <p:nvPr/>
          </p:nvSpPr>
          <p:spPr bwMode="auto">
            <a:xfrm>
              <a:off x="594" y="2333"/>
              <a:ext cx="1824" cy="3"/>
            </a:xfrm>
            <a:custGeom>
              <a:avLst/>
              <a:gdLst>
                <a:gd name="T0" fmla="*/ 1823 w 1824"/>
                <a:gd name="T1" fmla="*/ 3 h 3"/>
                <a:gd name="T2" fmla="*/ 0 w 1824"/>
                <a:gd name="T3" fmla="*/ 3 h 3"/>
                <a:gd name="T4" fmla="*/ 0 w 1824"/>
                <a:gd name="T5" fmla="*/ 3 h 3"/>
                <a:gd name="T6" fmla="*/ 0 w 1824"/>
                <a:gd name="T7" fmla="*/ 3 h 3"/>
                <a:gd name="T8" fmla="*/ 0 w 1824"/>
                <a:gd name="T9" fmla="*/ 2 h 3"/>
                <a:gd name="T10" fmla="*/ 0 w 1824"/>
                <a:gd name="T11" fmla="*/ 2 h 3"/>
                <a:gd name="T12" fmla="*/ 0 w 1824"/>
                <a:gd name="T13" fmla="*/ 1 h 3"/>
                <a:gd name="T14" fmla="*/ 0 w 1824"/>
                <a:gd name="T15" fmla="*/ 1 h 3"/>
                <a:gd name="T16" fmla="*/ 0 w 1824"/>
                <a:gd name="T17" fmla="*/ 1 h 3"/>
                <a:gd name="T18" fmla="*/ 0 w 1824"/>
                <a:gd name="T19" fmla="*/ 0 h 3"/>
                <a:gd name="T20" fmla="*/ 1824 w 1824"/>
                <a:gd name="T21" fmla="*/ 0 h 3"/>
                <a:gd name="T22" fmla="*/ 1824 w 1824"/>
                <a:gd name="T23" fmla="*/ 1 h 3"/>
                <a:gd name="T24" fmla="*/ 1824 w 1824"/>
                <a:gd name="T25" fmla="*/ 1 h 3"/>
                <a:gd name="T26" fmla="*/ 1823 w 1824"/>
                <a:gd name="T27" fmla="*/ 1 h 3"/>
                <a:gd name="T28" fmla="*/ 1823 w 1824"/>
                <a:gd name="T29" fmla="*/ 2 h 3"/>
                <a:gd name="T30" fmla="*/ 1823 w 1824"/>
                <a:gd name="T31" fmla="*/ 2 h 3"/>
                <a:gd name="T32" fmla="*/ 1823 w 1824"/>
                <a:gd name="T33" fmla="*/ 3 h 3"/>
                <a:gd name="T34" fmla="*/ 1823 w 1824"/>
                <a:gd name="T35" fmla="*/ 3 h 3"/>
                <a:gd name="T36" fmla="*/ 1823 w 182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4"/>
                <a:gd name="T58" fmla="*/ 0 h 3"/>
                <a:gd name="T59" fmla="*/ 1824 w 182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4" h="3">
                  <a:moveTo>
                    <a:pt x="1823" y="3"/>
                  </a:moveTo>
                  <a:lnTo>
                    <a:pt x="0" y="3"/>
                  </a:lnTo>
                  <a:lnTo>
                    <a:pt x="0" y="2"/>
                  </a:lnTo>
                  <a:lnTo>
                    <a:pt x="0" y="1"/>
                  </a:lnTo>
                  <a:lnTo>
                    <a:pt x="0" y="0"/>
                  </a:lnTo>
                  <a:lnTo>
                    <a:pt x="1824" y="0"/>
                  </a:lnTo>
                  <a:lnTo>
                    <a:pt x="1824" y="1"/>
                  </a:lnTo>
                  <a:lnTo>
                    <a:pt x="1823" y="1"/>
                  </a:lnTo>
                  <a:lnTo>
                    <a:pt x="1823" y="2"/>
                  </a:lnTo>
                  <a:lnTo>
                    <a:pt x="182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10" name="Freeform 124"/>
            <p:cNvSpPr>
              <a:spLocks/>
            </p:cNvSpPr>
            <p:nvPr/>
          </p:nvSpPr>
          <p:spPr bwMode="auto">
            <a:xfrm>
              <a:off x="594" y="2330"/>
              <a:ext cx="1824" cy="3"/>
            </a:xfrm>
            <a:custGeom>
              <a:avLst/>
              <a:gdLst>
                <a:gd name="T0" fmla="*/ 1824 w 1824"/>
                <a:gd name="T1" fmla="*/ 3 h 3"/>
                <a:gd name="T2" fmla="*/ 0 w 1824"/>
                <a:gd name="T3" fmla="*/ 3 h 3"/>
                <a:gd name="T4" fmla="*/ 0 w 1824"/>
                <a:gd name="T5" fmla="*/ 3 h 3"/>
                <a:gd name="T6" fmla="*/ 0 w 1824"/>
                <a:gd name="T7" fmla="*/ 2 h 3"/>
                <a:gd name="T8" fmla="*/ 0 w 1824"/>
                <a:gd name="T9" fmla="*/ 2 h 3"/>
                <a:gd name="T10" fmla="*/ 0 w 1824"/>
                <a:gd name="T11" fmla="*/ 2 h 3"/>
                <a:gd name="T12" fmla="*/ 0 w 1824"/>
                <a:gd name="T13" fmla="*/ 1 h 3"/>
                <a:gd name="T14" fmla="*/ 0 w 1824"/>
                <a:gd name="T15" fmla="*/ 1 h 3"/>
                <a:gd name="T16" fmla="*/ 0 w 1824"/>
                <a:gd name="T17" fmla="*/ 1 h 3"/>
                <a:gd name="T18" fmla="*/ 0 w 1824"/>
                <a:gd name="T19" fmla="*/ 0 h 3"/>
                <a:gd name="T20" fmla="*/ 1824 w 1824"/>
                <a:gd name="T21" fmla="*/ 0 h 3"/>
                <a:gd name="T22" fmla="*/ 1824 w 1824"/>
                <a:gd name="T23" fmla="*/ 1 h 3"/>
                <a:gd name="T24" fmla="*/ 1824 w 1824"/>
                <a:gd name="T25" fmla="*/ 1 h 3"/>
                <a:gd name="T26" fmla="*/ 1824 w 1824"/>
                <a:gd name="T27" fmla="*/ 1 h 3"/>
                <a:gd name="T28" fmla="*/ 1824 w 1824"/>
                <a:gd name="T29" fmla="*/ 2 h 3"/>
                <a:gd name="T30" fmla="*/ 1824 w 1824"/>
                <a:gd name="T31" fmla="*/ 2 h 3"/>
                <a:gd name="T32" fmla="*/ 1824 w 1824"/>
                <a:gd name="T33" fmla="*/ 2 h 3"/>
                <a:gd name="T34" fmla="*/ 1824 w 1824"/>
                <a:gd name="T35" fmla="*/ 3 h 3"/>
                <a:gd name="T36" fmla="*/ 1824 w 182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4"/>
                <a:gd name="T58" fmla="*/ 0 h 3"/>
                <a:gd name="T59" fmla="*/ 1824 w 182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4" h="3">
                  <a:moveTo>
                    <a:pt x="1824" y="3"/>
                  </a:moveTo>
                  <a:lnTo>
                    <a:pt x="0" y="3"/>
                  </a:lnTo>
                  <a:lnTo>
                    <a:pt x="0" y="2"/>
                  </a:lnTo>
                  <a:lnTo>
                    <a:pt x="0" y="1"/>
                  </a:lnTo>
                  <a:lnTo>
                    <a:pt x="0" y="0"/>
                  </a:lnTo>
                  <a:lnTo>
                    <a:pt x="1824" y="0"/>
                  </a:lnTo>
                  <a:lnTo>
                    <a:pt x="1824" y="1"/>
                  </a:lnTo>
                  <a:lnTo>
                    <a:pt x="1824" y="2"/>
                  </a:lnTo>
                  <a:lnTo>
                    <a:pt x="182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11" name="Freeform 125"/>
            <p:cNvSpPr>
              <a:spLocks/>
            </p:cNvSpPr>
            <p:nvPr/>
          </p:nvSpPr>
          <p:spPr bwMode="auto">
            <a:xfrm>
              <a:off x="594" y="2327"/>
              <a:ext cx="1824" cy="3"/>
            </a:xfrm>
            <a:custGeom>
              <a:avLst/>
              <a:gdLst>
                <a:gd name="T0" fmla="*/ 1824 w 1824"/>
                <a:gd name="T1" fmla="*/ 3 h 3"/>
                <a:gd name="T2" fmla="*/ 0 w 1824"/>
                <a:gd name="T3" fmla="*/ 3 h 3"/>
                <a:gd name="T4" fmla="*/ 0 w 1824"/>
                <a:gd name="T5" fmla="*/ 3 h 3"/>
                <a:gd name="T6" fmla="*/ 0 w 1824"/>
                <a:gd name="T7" fmla="*/ 2 h 3"/>
                <a:gd name="T8" fmla="*/ 0 w 1824"/>
                <a:gd name="T9" fmla="*/ 2 h 3"/>
                <a:gd name="T10" fmla="*/ 0 w 1824"/>
                <a:gd name="T11" fmla="*/ 2 h 3"/>
                <a:gd name="T12" fmla="*/ 0 w 1824"/>
                <a:gd name="T13" fmla="*/ 1 h 3"/>
                <a:gd name="T14" fmla="*/ 0 w 1824"/>
                <a:gd name="T15" fmla="*/ 1 h 3"/>
                <a:gd name="T16" fmla="*/ 0 w 1824"/>
                <a:gd name="T17" fmla="*/ 1 h 3"/>
                <a:gd name="T18" fmla="*/ 0 w 1824"/>
                <a:gd name="T19" fmla="*/ 0 h 3"/>
                <a:gd name="T20" fmla="*/ 1824 w 1824"/>
                <a:gd name="T21" fmla="*/ 0 h 3"/>
                <a:gd name="T22" fmla="*/ 1824 w 1824"/>
                <a:gd name="T23" fmla="*/ 1 h 3"/>
                <a:gd name="T24" fmla="*/ 1824 w 1824"/>
                <a:gd name="T25" fmla="*/ 1 h 3"/>
                <a:gd name="T26" fmla="*/ 1824 w 1824"/>
                <a:gd name="T27" fmla="*/ 1 h 3"/>
                <a:gd name="T28" fmla="*/ 1824 w 1824"/>
                <a:gd name="T29" fmla="*/ 2 h 3"/>
                <a:gd name="T30" fmla="*/ 1824 w 1824"/>
                <a:gd name="T31" fmla="*/ 2 h 3"/>
                <a:gd name="T32" fmla="*/ 1824 w 1824"/>
                <a:gd name="T33" fmla="*/ 2 h 3"/>
                <a:gd name="T34" fmla="*/ 1824 w 1824"/>
                <a:gd name="T35" fmla="*/ 3 h 3"/>
                <a:gd name="T36" fmla="*/ 1824 w 182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4"/>
                <a:gd name="T58" fmla="*/ 0 h 3"/>
                <a:gd name="T59" fmla="*/ 1824 w 182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4" h="3">
                  <a:moveTo>
                    <a:pt x="1824" y="3"/>
                  </a:moveTo>
                  <a:lnTo>
                    <a:pt x="0" y="3"/>
                  </a:lnTo>
                  <a:lnTo>
                    <a:pt x="0" y="2"/>
                  </a:lnTo>
                  <a:lnTo>
                    <a:pt x="0" y="1"/>
                  </a:lnTo>
                  <a:lnTo>
                    <a:pt x="0" y="0"/>
                  </a:lnTo>
                  <a:lnTo>
                    <a:pt x="1824" y="0"/>
                  </a:lnTo>
                  <a:lnTo>
                    <a:pt x="1824" y="1"/>
                  </a:lnTo>
                  <a:lnTo>
                    <a:pt x="1824" y="2"/>
                  </a:lnTo>
                  <a:lnTo>
                    <a:pt x="182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12" name="Freeform 126"/>
            <p:cNvSpPr>
              <a:spLocks/>
            </p:cNvSpPr>
            <p:nvPr/>
          </p:nvSpPr>
          <p:spPr bwMode="auto">
            <a:xfrm>
              <a:off x="594" y="2324"/>
              <a:ext cx="1824" cy="3"/>
            </a:xfrm>
            <a:custGeom>
              <a:avLst/>
              <a:gdLst>
                <a:gd name="T0" fmla="*/ 1824 w 1824"/>
                <a:gd name="T1" fmla="*/ 3 h 3"/>
                <a:gd name="T2" fmla="*/ 0 w 1824"/>
                <a:gd name="T3" fmla="*/ 3 h 3"/>
                <a:gd name="T4" fmla="*/ 0 w 1824"/>
                <a:gd name="T5" fmla="*/ 3 h 3"/>
                <a:gd name="T6" fmla="*/ 0 w 1824"/>
                <a:gd name="T7" fmla="*/ 2 h 3"/>
                <a:gd name="T8" fmla="*/ 0 w 1824"/>
                <a:gd name="T9" fmla="*/ 2 h 3"/>
                <a:gd name="T10" fmla="*/ 0 w 1824"/>
                <a:gd name="T11" fmla="*/ 2 h 3"/>
                <a:gd name="T12" fmla="*/ 0 w 1824"/>
                <a:gd name="T13" fmla="*/ 1 h 3"/>
                <a:gd name="T14" fmla="*/ 0 w 1824"/>
                <a:gd name="T15" fmla="*/ 1 h 3"/>
                <a:gd name="T16" fmla="*/ 0 w 1824"/>
                <a:gd name="T17" fmla="*/ 0 h 3"/>
                <a:gd name="T18" fmla="*/ 0 w 1824"/>
                <a:gd name="T19" fmla="*/ 0 h 3"/>
                <a:gd name="T20" fmla="*/ 1824 w 1824"/>
                <a:gd name="T21" fmla="*/ 0 h 3"/>
                <a:gd name="T22" fmla="*/ 1824 w 1824"/>
                <a:gd name="T23" fmla="*/ 0 h 3"/>
                <a:gd name="T24" fmla="*/ 1824 w 1824"/>
                <a:gd name="T25" fmla="*/ 1 h 3"/>
                <a:gd name="T26" fmla="*/ 1824 w 1824"/>
                <a:gd name="T27" fmla="*/ 1 h 3"/>
                <a:gd name="T28" fmla="*/ 1824 w 1824"/>
                <a:gd name="T29" fmla="*/ 2 h 3"/>
                <a:gd name="T30" fmla="*/ 1824 w 1824"/>
                <a:gd name="T31" fmla="*/ 2 h 3"/>
                <a:gd name="T32" fmla="*/ 1824 w 1824"/>
                <a:gd name="T33" fmla="*/ 2 h 3"/>
                <a:gd name="T34" fmla="*/ 1824 w 1824"/>
                <a:gd name="T35" fmla="*/ 3 h 3"/>
                <a:gd name="T36" fmla="*/ 1824 w 182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4"/>
                <a:gd name="T58" fmla="*/ 0 h 3"/>
                <a:gd name="T59" fmla="*/ 1824 w 182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4" h="3">
                  <a:moveTo>
                    <a:pt x="1824" y="3"/>
                  </a:moveTo>
                  <a:lnTo>
                    <a:pt x="0" y="3"/>
                  </a:lnTo>
                  <a:lnTo>
                    <a:pt x="0" y="2"/>
                  </a:lnTo>
                  <a:lnTo>
                    <a:pt x="0" y="1"/>
                  </a:lnTo>
                  <a:lnTo>
                    <a:pt x="0" y="0"/>
                  </a:lnTo>
                  <a:lnTo>
                    <a:pt x="1824" y="0"/>
                  </a:lnTo>
                  <a:lnTo>
                    <a:pt x="1824" y="1"/>
                  </a:lnTo>
                  <a:lnTo>
                    <a:pt x="1824" y="2"/>
                  </a:lnTo>
                  <a:lnTo>
                    <a:pt x="182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13" name="Freeform 127"/>
            <p:cNvSpPr>
              <a:spLocks/>
            </p:cNvSpPr>
            <p:nvPr/>
          </p:nvSpPr>
          <p:spPr bwMode="auto">
            <a:xfrm>
              <a:off x="593" y="2320"/>
              <a:ext cx="1825" cy="4"/>
            </a:xfrm>
            <a:custGeom>
              <a:avLst/>
              <a:gdLst>
                <a:gd name="T0" fmla="*/ 1825 w 1825"/>
                <a:gd name="T1" fmla="*/ 4 h 4"/>
                <a:gd name="T2" fmla="*/ 1 w 1825"/>
                <a:gd name="T3" fmla="*/ 4 h 4"/>
                <a:gd name="T4" fmla="*/ 1 w 1825"/>
                <a:gd name="T5" fmla="*/ 4 h 4"/>
                <a:gd name="T6" fmla="*/ 1 w 1825"/>
                <a:gd name="T7" fmla="*/ 3 h 4"/>
                <a:gd name="T8" fmla="*/ 1 w 1825"/>
                <a:gd name="T9" fmla="*/ 3 h 4"/>
                <a:gd name="T10" fmla="*/ 0 w 1825"/>
                <a:gd name="T11" fmla="*/ 3 h 4"/>
                <a:gd name="T12" fmla="*/ 0 w 1825"/>
                <a:gd name="T13" fmla="*/ 1 h 4"/>
                <a:gd name="T14" fmla="*/ 0 w 1825"/>
                <a:gd name="T15" fmla="*/ 1 h 4"/>
                <a:gd name="T16" fmla="*/ 0 w 1825"/>
                <a:gd name="T17" fmla="*/ 0 h 4"/>
                <a:gd name="T18" fmla="*/ 0 w 1825"/>
                <a:gd name="T19" fmla="*/ 0 h 4"/>
                <a:gd name="T20" fmla="*/ 1825 w 1825"/>
                <a:gd name="T21" fmla="*/ 0 h 4"/>
                <a:gd name="T22" fmla="*/ 1825 w 1825"/>
                <a:gd name="T23" fmla="*/ 0 h 4"/>
                <a:gd name="T24" fmla="*/ 1825 w 1825"/>
                <a:gd name="T25" fmla="*/ 1 h 4"/>
                <a:gd name="T26" fmla="*/ 1825 w 1825"/>
                <a:gd name="T27" fmla="*/ 1 h 4"/>
                <a:gd name="T28" fmla="*/ 1825 w 1825"/>
                <a:gd name="T29" fmla="*/ 3 h 4"/>
                <a:gd name="T30" fmla="*/ 1825 w 1825"/>
                <a:gd name="T31" fmla="*/ 3 h 4"/>
                <a:gd name="T32" fmla="*/ 1825 w 1825"/>
                <a:gd name="T33" fmla="*/ 3 h 4"/>
                <a:gd name="T34" fmla="*/ 1825 w 1825"/>
                <a:gd name="T35" fmla="*/ 4 h 4"/>
                <a:gd name="T36" fmla="*/ 1825 w 1825"/>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5"/>
                <a:gd name="T58" fmla="*/ 0 h 4"/>
                <a:gd name="T59" fmla="*/ 1825 w 1825"/>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5" h="4">
                  <a:moveTo>
                    <a:pt x="1825" y="4"/>
                  </a:moveTo>
                  <a:lnTo>
                    <a:pt x="1" y="4"/>
                  </a:lnTo>
                  <a:lnTo>
                    <a:pt x="1" y="3"/>
                  </a:lnTo>
                  <a:lnTo>
                    <a:pt x="0" y="3"/>
                  </a:lnTo>
                  <a:lnTo>
                    <a:pt x="0" y="1"/>
                  </a:lnTo>
                  <a:lnTo>
                    <a:pt x="0" y="0"/>
                  </a:lnTo>
                  <a:lnTo>
                    <a:pt x="1825" y="0"/>
                  </a:lnTo>
                  <a:lnTo>
                    <a:pt x="1825" y="1"/>
                  </a:lnTo>
                  <a:lnTo>
                    <a:pt x="1825" y="3"/>
                  </a:lnTo>
                  <a:lnTo>
                    <a:pt x="1825"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14" name="Freeform 128"/>
            <p:cNvSpPr>
              <a:spLocks/>
            </p:cNvSpPr>
            <p:nvPr/>
          </p:nvSpPr>
          <p:spPr bwMode="auto">
            <a:xfrm>
              <a:off x="593" y="2317"/>
              <a:ext cx="1825" cy="3"/>
            </a:xfrm>
            <a:custGeom>
              <a:avLst/>
              <a:gdLst>
                <a:gd name="T0" fmla="*/ 1825 w 1825"/>
                <a:gd name="T1" fmla="*/ 3 h 3"/>
                <a:gd name="T2" fmla="*/ 0 w 1825"/>
                <a:gd name="T3" fmla="*/ 3 h 3"/>
                <a:gd name="T4" fmla="*/ 0 w 1825"/>
                <a:gd name="T5" fmla="*/ 3 h 3"/>
                <a:gd name="T6" fmla="*/ 0 w 1825"/>
                <a:gd name="T7" fmla="*/ 2 h 3"/>
                <a:gd name="T8" fmla="*/ 0 w 1825"/>
                <a:gd name="T9" fmla="*/ 2 h 3"/>
                <a:gd name="T10" fmla="*/ 0 w 1825"/>
                <a:gd name="T11" fmla="*/ 2 h 3"/>
                <a:gd name="T12" fmla="*/ 0 w 1825"/>
                <a:gd name="T13" fmla="*/ 1 h 3"/>
                <a:gd name="T14" fmla="*/ 0 w 1825"/>
                <a:gd name="T15" fmla="*/ 1 h 3"/>
                <a:gd name="T16" fmla="*/ 0 w 1825"/>
                <a:gd name="T17" fmla="*/ 1 h 3"/>
                <a:gd name="T18" fmla="*/ 0 w 1825"/>
                <a:gd name="T19" fmla="*/ 0 h 3"/>
                <a:gd name="T20" fmla="*/ 0 w 1825"/>
                <a:gd name="T21" fmla="*/ 0 h 3"/>
                <a:gd name="T22" fmla="*/ 1825 w 1825"/>
                <a:gd name="T23" fmla="*/ 0 h 3"/>
                <a:gd name="T24" fmla="*/ 1825 w 1825"/>
                <a:gd name="T25" fmla="*/ 0 h 3"/>
                <a:gd name="T26" fmla="*/ 1825 w 1825"/>
                <a:gd name="T27" fmla="*/ 1 h 3"/>
                <a:gd name="T28" fmla="*/ 1825 w 1825"/>
                <a:gd name="T29" fmla="*/ 1 h 3"/>
                <a:gd name="T30" fmla="*/ 1825 w 1825"/>
                <a:gd name="T31" fmla="*/ 1 h 3"/>
                <a:gd name="T32" fmla="*/ 1825 w 1825"/>
                <a:gd name="T33" fmla="*/ 2 h 3"/>
                <a:gd name="T34" fmla="*/ 1825 w 1825"/>
                <a:gd name="T35" fmla="*/ 2 h 3"/>
                <a:gd name="T36" fmla="*/ 1825 w 1825"/>
                <a:gd name="T37" fmla="*/ 2 h 3"/>
                <a:gd name="T38" fmla="*/ 1825 w 1825"/>
                <a:gd name="T39" fmla="*/ 3 h 3"/>
                <a:gd name="T40" fmla="*/ 1825 w 1825"/>
                <a:gd name="T41" fmla="*/ 3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25"/>
                <a:gd name="T64" fmla="*/ 0 h 3"/>
                <a:gd name="T65" fmla="*/ 1825 w 1825"/>
                <a:gd name="T66" fmla="*/ 3 h 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25" h="3">
                  <a:moveTo>
                    <a:pt x="1825" y="3"/>
                  </a:moveTo>
                  <a:lnTo>
                    <a:pt x="0" y="3"/>
                  </a:lnTo>
                  <a:lnTo>
                    <a:pt x="0" y="2"/>
                  </a:lnTo>
                  <a:lnTo>
                    <a:pt x="0" y="1"/>
                  </a:lnTo>
                  <a:lnTo>
                    <a:pt x="0" y="0"/>
                  </a:lnTo>
                  <a:lnTo>
                    <a:pt x="1825" y="0"/>
                  </a:lnTo>
                  <a:lnTo>
                    <a:pt x="1825" y="1"/>
                  </a:lnTo>
                  <a:lnTo>
                    <a:pt x="1825" y="2"/>
                  </a:lnTo>
                  <a:lnTo>
                    <a:pt x="182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315" name="Rectangle 129"/>
            <p:cNvSpPr>
              <a:spLocks noChangeArrowheads="1"/>
            </p:cNvSpPr>
            <p:nvPr/>
          </p:nvSpPr>
          <p:spPr bwMode="auto">
            <a:xfrm>
              <a:off x="593" y="2314"/>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16" name="Rectangle 130"/>
            <p:cNvSpPr>
              <a:spLocks noChangeArrowheads="1"/>
            </p:cNvSpPr>
            <p:nvPr/>
          </p:nvSpPr>
          <p:spPr bwMode="auto">
            <a:xfrm>
              <a:off x="593" y="2311"/>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17" name="Rectangle 131"/>
            <p:cNvSpPr>
              <a:spLocks noChangeArrowheads="1"/>
            </p:cNvSpPr>
            <p:nvPr/>
          </p:nvSpPr>
          <p:spPr bwMode="auto">
            <a:xfrm>
              <a:off x="593" y="230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18" name="Rectangle 132"/>
            <p:cNvSpPr>
              <a:spLocks noChangeArrowheads="1"/>
            </p:cNvSpPr>
            <p:nvPr/>
          </p:nvSpPr>
          <p:spPr bwMode="auto">
            <a:xfrm>
              <a:off x="593" y="230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19" name="Rectangle 133"/>
            <p:cNvSpPr>
              <a:spLocks noChangeArrowheads="1"/>
            </p:cNvSpPr>
            <p:nvPr/>
          </p:nvSpPr>
          <p:spPr bwMode="auto">
            <a:xfrm>
              <a:off x="593" y="2301"/>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20" name="Rectangle 134"/>
            <p:cNvSpPr>
              <a:spLocks noChangeArrowheads="1"/>
            </p:cNvSpPr>
            <p:nvPr/>
          </p:nvSpPr>
          <p:spPr bwMode="auto">
            <a:xfrm>
              <a:off x="593" y="229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21" name="Rectangle 135"/>
            <p:cNvSpPr>
              <a:spLocks noChangeArrowheads="1"/>
            </p:cNvSpPr>
            <p:nvPr/>
          </p:nvSpPr>
          <p:spPr bwMode="auto">
            <a:xfrm>
              <a:off x="593" y="229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22" name="Rectangle 136"/>
            <p:cNvSpPr>
              <a:spLocks noChangeArrowheads="1"/>
            </p:cNvSpPr>
            <p:nvPr/>
          </p:nvSpPr>
          <p:spPr bwMode="auto">
            <a:xfrm>
              <a:off x="593" y="2292"/>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23" name="Rectangle 137"/>
            <p:cNvSpPr>
              <a:spLocks noChangeArrowheads="1"/>
            </p:cNvSpPr>
            <p:nvPr/>
          </p:nvSpPr>
          <p:spPr bwMode="auto">
            <a:xfrm>
              <a:off x="593" y="228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24" name="Rectangle 138"/>
            <p:cNvSpPr>
              <a:spLocks noChangeArrowheads="1"/>
            </p:cNvSpPr>
            <p:nvPr/>
          </p:nvSpPr>
          <p:spPr bwMode="auto">
            <a:xfrm>
              <a:off x="593" y="228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25" name="Rectangle 139"/>
            <p:cNvSpPr>
              <a:spLocks noChangeArrowheads="1"/>
            </p:cNvSpPr>
            <p:nvPr/>
          </p:nvSpPr>
          <p:spPr bwMode="auto">
            <a:xfrm>
              <a:off x="593" y="2281"/>
              <a:ext cx="1825" cy="5"/>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26" name="Rectangle 140"/>
            <p:cNvSpPr>
              <a:spLocks noChangeArrowheads="1"/>
            </p:cNvSpPr>
            <p:nvPr/>
          </p:nvSpPr>
          <p:spPr bwMode="auto">
            <a:xfrm>
              <a:off x="593" y="227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27" name="Rectangle 141"/>
            <p:cNvSpPr>
              <a:spLocks noChangeArrowheads="1"/>
            </p:cNvSpPr>
            <p:nvPr/>
          </p:nvSpPr>
          <p:spPr bwMode="auto">
            <a:xfrm>
              <a:off x="593" y="227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28" name="Rectangle 142"/>
            <p:cNvSpPr>
              <a:spLocks noChangeArrowheads="1"/>
            </p:cNvSpPr>
            <p:nvPr/>
          </p:nvSpPr>
          <p:spPr bwMode="auto">
            <a:xfrm>
              <a:off x="593" y="2272"/>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29" name="Rectangle 143"/>
            <p:cNvSpPr>
              <a:spLocks noChangeArrowheads="1"/>
            </p:cNvSpPr>
            <p:nvPr/>
          </p:nvSpPr>
          <p:spPr bwMode="auto">
            <a:xfrm>
              <a:off x="593" y="226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30" name="Rectangle 144"/>
            <p:cNvSpPr>
              <a:spLocks noChangeArrowheads="1"/>
            </p:cNvSpPr>
            <p:nvPr/>
          </p:nvSpPr>
          <p:spPr bwMode="auto">
            <a:xfrm>
              <a:off x="593" y="226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31" name="Rectangle 145"/>
            <p:cNvSpPr>
              <a:spLocks noChangeArrowheads="1"/>
            </p:cNvSpPr>
            <p:nvPr/>
          </p:nvSpPr>
          <p:spPr bwMode="auto">
            <a:xfrm>
              <a:off x="593" y="2262"/>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32" name="Rectangle 146"/>
            <p:cNvSpPr>
              <a:spLocks noChangeArrowheads="1"/>
            </p:cNvSpPr>
            <p:nvPr/>
          </p:nvSpPr>
          <p:spPr bwMode="auto">
            <a:xfrm>
              <a:off x="593" y="225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33" name="Rectangle 147"/>
            <p:cNvSpPr>
              <a:spLocks noChangeArrowheads="1"/>
            </p:cNvSpPr>
            <p:nvPr/>
          </p:nvSpPr>
          <p:spPr bwMode="auto">
            <a:xfrm>
              <a:off x="593" y="225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34" name="Rectangle 148"/>
            <p:cNvSpPr>
              <a:spLocks noChangeArrowheads="1"/>
            </p:cNvSpPr>
            <p:nvPr/>
          </p:nvSpPr>
          <p:spPr bwMode="auto">
            <a:xfrm>
              <a:off x="593" y="2253"/>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35" name="Rectangle 149"/>
            <p:cNvSpPr>
              <a:spLocks noChangeArrowheads="1"/>
            </p:cNvSpPr>
            <p:nvPr/>
          </p:nvSpPr>
          <p:spPr bwMode="auto">
            <a:xfrm>
              <a:off x="593" y="225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36" name="Rectangle 150"/>
            <p:cNvSpPr>
              <a:spLocks noChangeArrowheads="1"/>
            </p:cNvSpPr>
            <p:nvPr/>
          </p:nvSpPr>
          <p:spPr bwMode="auto">
            <a:xfrm>
              <a:off x="593" y="224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37" name="Rectangle 151"/>
            <p:cNvSpPr>
              <a:spLocks noChangeArrowheads="1"/>
            </p:cNvSpPr>
            <p:nvPr/>
          </p:nvSpPr>
          <p:spPr bwMode="auto">
            <a:xfrm>
              <a:off x="593" y="2243"/>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38" name="Rectangle 152"/>
            <p:cNvSpPr>
              <a:spLocks noChangeArrowheads="1"/>
            </p:cNvSpPr>
            <p:nvPr/>
          </p:nvSpPr>
          <p:spPr bwMode="auto">
            <a:xfrm>
              <a:off x="593" y="224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39" name="Rectangle 153"/>
            <p:cNvSpPr>
              <a:spLocks noChangeArrowheads="1"/>
            </p:cNvSpPr>
            <p:nvPr/>
          </p:nvSpPr>
          <p:spPr bwMode="auto">
            <a:xfrm>
              <a:off x="593" y="223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40" name="Rectangle 154"/>
            <p:cNvSpPr>
              <a:spLocks noChangeArrowheads="1"/>
            </p:cNvSpPr>
            <p:nvPr/>
          </p:nvSpPr>
          <p:spPr bwMode="auto">
            <a:xfrm>
              <a:off x="593" y="2234"/>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41" name="Rectangle 155"/>
            <p:cNvSpPr>
              <a:spLocks noChangeArrowheads="1"/>
            </p:cNvSpPr>
            <p:nvPr/>
          </p:nvSpPr>
          <p:spPr bwMode="auto">
            <a:xfrm>
              <a:off x="593" y="2231"/>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42" name="Rectangle 156"/>
            <p:cNvSpPr>
              <a:spLocks noChangeArrowheads="1"/>
            </p:cNvSpPr>
            <p:nvPr/>
          </p:nvSpPr>
          <p:spPr bwMode="auto">
            <a:xfrm>
              <a:off x="593" y="222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43" name="Rectangle 157"/>
            <p:cNvSpPr>
              <a:spLocks noChangeArrowheads="1"/>
            </p:cNvSpPr>
            <p:nvPr/>
          </p:nvSpPr>
          <p:spPr bwMode="auto">
            <a:xfrm>
              <a:off x="593" y="222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44" name="Rectangle 158"/>
            <p:cNvSpPr>
              <a:spLocks noChangeArrowheads="1"/>
            </p:cNvSpPr>
            <p:nvPr/>
          </p:nvSpPr>
          <p:spPr bwMode="auto">
            <a:xfrm>
              <a:off x="593" y="2221"/>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45" name="Rectangle 159"/>
            <p:cNvSpPr>
              <a:spLocks noChangeArrowheads="1"/>
            </p:cNvSpPr>
            <p:nvPr/>
          </p:nvSpPr>
          <p:spPr bwMode="auto">
            <a:xfrm>
              <a:off x="593" y="221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46" name="Rectangle 160"/>
            <p:cNvSpPr>
              <a:spLocks noChangeArrowheads="1"/>
            </p:cNvSpPr>
            <p:nvPr/>
          </p:nvSpPr>
          <p:spPr bwMode="auto">
            <a:xfrm>
              <a:off x="593" y="221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47" name="Rectangle 161"/>
            <p:cNvSpPr>
              <a:spLocks noChangeArrowheads="1"/>
            </p:cNvSpPr>
            <p:nvPr/>
          </p:nvSpPr>
          <p:spPr bwMode="auto">
            <a:xfrm>
              <a:off x="593" y="2211"/>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48" name="Rectangle 162"/>
            <p:cNvSpPr>
              <a:spLocks noChangeArrowheads="1"/>
            </p:cNvSpPr>
            <p:nvPr/>
          </p:nvSpPr>
          <p:spPr bwMode="auto">
            <a:xfrm>
              <a:off x="593" y="220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49" name="Rectangle 163"/>
            <p:cNvSpPr>
              <a:spLocks noChangeArrowheads="1"/>
            </p:cNvSpPr>
            <p:nvPr/>
          </p:nvSpPr>
          <p:spPr bwMode="auto">
            <a:xfrm>
              <a:off x="593" y="220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50" name="Rectangle 164"/>
            <p:cNvSpPr>
              <a:spLocks noChangeArrowheads="1"/>
            </p:cNvSpPr>
            <p:nvPr/>
          </p:nvSpPr>
          <p:spPr bwMode="auto">
            <a:xfrm>
              <a:off x="593" y="2201"/>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51" name="Rectangle 165"/>
            <p:cNvSpPr>
              <a:spLocks noChangeArrowheads="1"/>
            </p:cNvSpPr>
            <p:nvPr/>
          </p:nvSpPr>
          <p:spPr bwMode="auto">
            <a:xfrm>
              <a:off x="593" y="219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52" name="Rectangle 166"/>
            <p:cNvSpPr>
              <a:spLocks noChangeArrowheads="1"/>
            </p:cNvSpPr>
            <p:nvPr/>
          </p:nvSpPr>
          <p:spPr bwMode="auto">
            <a:xfrm>
              <a:off x="593" y="219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53" name="Rectangle 167"/>
            <p:cNvSpPr>
              <a:spLocks noChangeArrowheads="1"/>
            </p:cNvSpPr>
            <p:nvPr/>
          </p:nvSpPr>
          <p:spPr bwMode="auto">
            <a:xfrm>
              <a:off x="593" y="2192"/>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54" name="Rectangle 168"/>
            <p:cNvSpPr>
              <a:spLocks noChangeArrowheads="1"/>
            </p:cNvSpPr>
            <p:nvPr/>
          </p:nvSpPr>
          <p:spPr bwMode="auto">
            <a:xfrm>
              <a:off x="593" y="218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55" name="Rectangle 169"/>
            <p:cNvSpPr>
              <a:spLocks noChangeArrowheads="1"/>
            </p:cNvSpPr>
            <p:nvPr/>
          </p:nvSpPr>
          <p:spPr bwMode="auto">
            <a:xfrm>
              <a:off x="593" y="218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56" name="Rectangle 170"/>
            <p:cNvSpPr>
              <a:spLocks noChangeArrowheads="1"/>
            </p:cNvSpPr>
            <p:nvPr/>
          </p:nvSpPr>
          <p:spPr bwMode="auto">
            <a:xfrm>
              <a:off x="593" y="2182"/>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57" name="Rectangle 171"/>
            <p:cNvSpPr>
              <a:spLocks noChangeArrowheads="1"/>
            </p:cNvSpPr>
            <p:nvPr/>
          </p:nvSpPr>
          <p:spPr bwMode="auto">
            <a:xfrm>
              <a:off x="593" y="217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58" name="Rectangle 172"/>
            <p:cNvSpPr>
              <a:spLocks noChangeArrowheads="1"/>
            </p:cNvSpPr>
            <p:nvPr/>
          </p:nvSpPr>
          <p:spPr bwMode="auto">
            <a:xfrm>
              <a:off x="593" y="217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59" name="Rectangle 173"/>
            <p:cNvSpPr>
              <a:spLocks noChangeArrowheads="1"/>
            </p:cNvSpPr>
            <p:nvPr/>
          </p:nvSpPr>
          <p:spPr bwMode="auto">
            <a:xfrm>
              <a:off x="593" y="2173"/>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60" name="Rectangle 174"/>
            <p:cNvSpPr>
              <a:spLocks noChangeArrowheads="1"/>
            </p:cNvSpPr>
            <p:nvPr/>
          </p:nvSpPr>
          <p:spPr bwMode="auto">
            <a:xfrm>
              <a:off x="593" y="217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61" name="Rectangle 175"/>
            <p:cNvSpPr>
              <a:spLocks noChangeArrowheads="1"/>
            </p:cNvSpPr>
            <p:nvPr/>
          </p:nvSpPr>
          <p:spPr bwMode="auto">
            <a:xfrm>
              <a:off x="593" y="216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62" name="Rectangle 176"/>
            <p:cNvSpPr>
              <a:spLocks noChangeArrowheads="1"/>
            </p:cNvSpPr>
            <p:nvPr/>
          </p:nvSpPr>
          <p:spPr bwMode="auto">
            <a:xfrm>
              <a:off x="593" y="2163"/>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63" name="Rectangle 177"/>
            <p:cNvSpPr>
              <a:spLocks noChangeArrowheads="1"/>
            </p:cNvSpPr>
            <p:nvPr/>
          </p:nvSpPr>
          <p:spPr bwMode="auto">
            <a:xfrm>
              <a:off x="593" y="216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64" name="Rectangle 178"/>
            <p:cNvSpPr>
              <a:spLocks noChangeArrowheads="1"/>
            </p:cNvSpPr>
            <p:nvPr/>
          </p:nvSpPr>
          <p:spPr bwMode="auto">
            <a:xfrm>
              <a:off x="593" y="215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65" name="Rectangle 179"/>
            <p:cNvSpPr>
              <a:spLocks noChangeArrowheads="1"/>
            </p:cNvSpPr>
            <p:nvPr/>
          </p:nvSpPr>
          <p:spPr bwMode="auto">
            <a:xfrm>
              <a:off x="593" y="2154"/>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66" name="Rectangle 180"/>
            <p:cNvSpPr>
              <a:spLocks noChangeArrowheads="1"/>
            </p:cNvSpPr>
            <p:nvPr/>
          </p:nvSpPr>
          <p:spPr bwMode="auto">
            <a:xfrm>
              <a:off x="593" y="2151"/>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67" name="Rectangle 181"/>
            <p:cNvSpPr>
              <a:spLocks noChangeArrowheads="1"/>
            </p:cNvSpPr>
            <p:nvPr/>
          </p:nvSpPr>
          <p:spPr bwMode="auto">
            <a:xfrm>
              <a:off x="593" y="214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68" name="Rectangle 182"/>
            <p:cNvSpPr>
              <a:spLocks noChangeArrowheads="1"/>
            </p:cNvSpPr>
            <p:nvPr/>
          </p:nvSpPr>
          <p:spPr bwMode="auto">
            <a:xfrm>
              <a:off x="593" y="2144"/>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69" name="Rectangle 183"/>
            <p:cNvSpPr>
              <a:spLocks noChangeArrowheads="1"/>
            </p:cNvSpPr>
            <p:nvPr/>
          </p:nvSpPr>
          <p:spPr bwMode="auto">
            <a:xfrm>
              <a:off x="593" y="2140"/>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70" name="Rectangle 184"/>
            <p:cNvSpPr>
              <a:spLocks noChangeArrowheads="1"/>
            </p:cNvSpPr>
            <p:nvPr/>
          </p:nvSpPr>
          <p:spPr bwMode="auto">
            <a:xfrm>
              <a:off x="593" y="213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71" name="Rectangle 185"/>
            <p:cNvSpPr>
              <a:spLocks noChangeArrowheads="1"/>
            </p:cNvSpPr>
            <p:nvPr/>
          </p:nvSpPr>
          <p:spPr bwMode="auto">
            <a:xfrm>
              <a:off x="593" y="2134"/>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72" name="Rectangle 186"/>
            <p:cNvSpPr>
              <a:spLocks noChangeArrowheads="1"/>
            </p:cNvSpPr>
            <p:nvPr/>
          </p:nvSpPr>
          <p:spPr bwMode="auto">
            <a:xfrm>
              <a:off x="593" y="2131"/>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73" name="Rectangle 187"/>
            <p:cNvSpPr>
              <a:spLocks noChangeArrowheads="1"/>
            </p:cNvSpPr>
            <p:nvPr/>
          </p:nvSpPr>
          <p:spPr bwMode="auto">
            <a:xfrm>
              <a:off x="593" y="212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74" name="Rectangle 188"/>
            <p:cNvSpPr>
              <a:spLocks noChangeArrowheads="1"/>
            </p:cNvSpPr>
            <p:nvPr/>
          </p:nvSpPr>
          <p:spPr bwMode="auto">
            <a:xfrm>
              <a:off x="593" y="2124"/>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75" name="Rectangle 189"/>
            <p:cNvSpPr>
              <a:spLocks noChangeArrowheads="1"/>
            </p:cNvSpPr>
            <p:nvPr/>
          </p:nvSpPr>
          <p:spPr bwMode="auto">
            <a:xfrm>
              <a:off x="593" y="2121"/>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76" name="Rectangle 190"/>
            <p:cNvSpPr>
              <a:spLocks noChangeArrowheads="1"/>
            </p:cNvSpPr>
            <p:nvPr/>
          </p:nvSpPr>
          <p:spPr bwMode="auto">
            <a:xfrm>
              <a:off x="593" y="211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77" name="Rectangle 191"/>
            <p:cNvSpPr>
              <a:spLocks noChangeArrowheads="1"/>
            </p:cNvSpPr>
            <p:nvPr/>
          </p:nvSpPr>
          <p:spPr bwMode="auto">
            <a:xfrm>
              <a:off x="593" y="211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78" name="Rectangle 192"/>
            <p:cNvSpPr>
              <a:spLocks noChangeArrowheads="1"/>
            </p:cNvSpPr>
            <p:nvPr/>
          </p:nvSpPr>
          <p:spPr bwMode="auto">
            <a:xfrm>
              <a:off x="593" y="2112"/>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79" name="Rectangle 193"/>
            <p:cNvSpPr>
              <a:spLocks noChangeArrowheads="1"/>
            </p:cNvSpPr>
            <p:nvPr/>
          </p:nvSpPr>
          <p:spPr bwMode="auto">
            <a:xfrm>
              <a:off x="593" y="210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80" name="Rectangle 194"/>
            <p:cNvSpPr>
              <a:spLocks noChangeArrowheads="1"/>
            </p:cNvSpPr>
            <p:nvPr/>
          </p:nvSpPr>
          <p:spPr bwMode="auto">
            <a:xfrm>
              <a:off x="593" y="2105"/>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81" name="Rectangle 195"/>
            <p:cNvSpPr>
              <a:spLocks noChangeArrowheads="1"/>
            </p:cNvSpPr>
            <p:nvPr/>
          </p:nvSpPr>
          <p:spPr bwMode="auto">
            <a:xfrm>
              <a:off x="593" y="2102"/>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82" name="Rectangle 196"/>
            <p:cNvSpPr>
              <a:spLocks noChangeArrowheads="1"/>
            </p:cNvSpPr>
            <p:nvPr/>
          </p:nvSpPr>
          <p:spPr bwMode="auto">
            <a:xfrm>
              <a:off x="593" y="209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83" name="Rectangle 197"/>
            <p:cNvSpPr>
              <a:spLocks noChangeArrowheads="1"/>
            </p:cNvSpPr>
            <p:nvPr/>
          </p:nvSpPr>
          <p:spPr bwMode="auto">
            <a:xfrm>
              <a:off x="593" y="209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84" name="Rectangle 198"/>
            <p:cNvSpPr>
              <a:spLocks noChangeArrowheads="1"/>
            </p:cNvSpPr>
            <p:nvPr/>
          </p:nvSpPr>
          <p:spPr bwMode="auto">
            <a:xfrm>
              <a:off x="593" y="2093"/>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85" name="Rectangle 199"/>
            <p:cNvSpPr>
              <a:spLocks noChangeArrowheads="1"/>
            </p:cNvSpPr>
            <p:nvPr/>
          </p:nvSpPr>
          <p:spPr bwMode="auto">
            <a:xfrm>
              <a:off x="593" y="209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86" name="Rectangle 200"/>
            <p:cNvSpPr>
              <a:spLocks noChangeArrowheads="1"/>
            </p:cNvSpPr>
            <p:nvPr/>
          </p:nvSpPr>
          <p:spPr bwMode="auto">
            <a:xfrm>
              <a:off x="593" y="208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87" name="Rectangle 201"/>
            <p:cNvSpPr>
              <a:spLocks noChangeArrowheads="1"/>
            </p:cNvSpPr>
            <p:nvPr/>
          </p:nvSpPr>
          <p:spPr bwMode="auto">
            <a:xfrm>
              <a:off x="593" y="2083"/>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88" name="Rectangle 202"/>
            <p:cNvSpPr>
              <a:spLocks noChangeArrowheads="1"/>
            </p:cNvSpPr>
            <p:nvPr/>
          </p:nvSpPr>
          <p:spPr bwMode="auto">
            <a:xfrm>
              <a:off x="593" y="208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89" name="Rectangle 203"/>
            <p:cNvSpPr>
              <a:spLocks noChangeArrowheads="1"/>
            </p:cNvSpPr>
            <p:nvPr/>
          </p:nvSpPr>
          <p:spPr bwMode="auto">
            <a:xfrm>
              <a:off x="593" y="207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90" name="Rectangle 204"/>
            <p:cNvSpPr>
              <a:spLocks noChangeArrowheads="1"/>
            </p:cNvSpPr>
            <p:nvPr/>
          </p:nvSpPr>
          <p:spPr bwMode="auto">
            <a:xfrm>
              <a:off x="593" y="2073"/>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91" name="Rectangle 205"/>
            <p:cNvSpPr>
              <a:spLocks noChangeArrowheads="1"/>
            </p:cNvSpPr>
            <p:nvPr/>
          </p:nvSpPr>
          <p:spPr bwMode="auto">
            <a:xfrm>
              <a:off x="593" y="207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92" name="Rectangle 206"/>
            <p:cNvSpPr>
              <a:spLocks noChangeArrowheads="1"/>
            </p:cNvSpPr>
            <p:nvPr/>
          </p:nvSpPr>
          <p:spPr bwMode="auto">
            <a:xfrm>
              <a:off x="593" y="2066"/>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93" name="Rectangle 207"/>
            <p:cNvSpPr>
              <a:spLocks noChangeArrowheads="1"/>
            </p:cNvSpPr>
            <p:nvPr/>
          </p:nvSpPr>
          <p:spPr bwMode="auto">
            <a:xfrm>
              <a:off x="593" y="2063"/>
              <a:ext cx="1825" cy="3"/>
            </a:xfrm>
            <a:prstGeom prst="rect">
              <a:avLst/>
            </a:prstGeom>
            <a:solidFill>
              <a:srgbClr val="35CC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94" name="Rectangle 208"/>
            <p:cNvSpPr>
              <a:spLocks noChangeArrowheads="1"/>
            </p:cNvSpPr>
            <p:nvPr/>
          </p:nvSpPr>
          <p:spPr bwMode="auto">
            <a:xfrm>
              <a:off x="593" y="2060"/>
              <a:ext cx="1825" cy="3"/>
            </a:xfrm>
            <a:prstGeom prst="rect">
              <a:avLst/>
            </a:prstGeom>
            <a:solidFill>
              <a:srgbClr val="38CD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95" name="Rectangle 209"/>
            <p:cNvSpPr>
              <a:spLocks noChangeArrowheads="1"/>
            </p:cNvSpPr>
            <p:nvPr/>
          </p:nvSpPr>
          <p:spPr bwMode="auto">
            <a:xfrm>
              <a:off x="593" y="2057"/>
              <a:ext cx="1825" cy="3"/>
            </a:xfrm>
            <a:prstGeom prst="rect">
              <a:avLst/>
            </a:prstGeom>
            <a:solidFill>
              <a:srgbClr val="3BCE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96" name="Rectangle 210"/>
            <p:cNvSpPr>
              <a:spLocks noChangeArrowheads="1"/>
            </p:cNvSpPr>
            <p:nvPr/>
          </p:nvSpPr>
          <p:spPr bwMode="auto">
            <a:xfrm>
              <a:off x="593" y="2054"/>
              <a:ext cx="1825" cy="3"/>
            </a:xfrm>
            <a:prstGeom prst="rect">
              <a:avLst/>
            </a:prstGeom>
            <a:solidFill>
              <a:srgbClr val="3DC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97" name="Rectangle 211"/>
            <p:cNvSpPr>
              <a:spLocks noChangeArrowheads="1"/>
            </p:cNvSpPr>
            <p:nvPr/>
          </p:nvSpPr>
          <p:spPr bwMode="auto">
            <a:xfrm>
              <a:off x="593" y="2051"/>
              <a:ext cx="1825" cy="3"/>
            </a:xfrm>
            <a:prstGeom prst="rect">
              <a:avLst/>
            </a:prstGeom>
            <a:solidFill>
              <a:srgbClr val="40C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98" name="Rectangle 212"/>
            <p:cNvSpPr>
              <a:spLocks noChangeArrowheads="1"/>
            </p:cNvSpPr>
            <p:nvPr/>
          </p:nvSpPr>
          <p:spPr bwMode="auto">
            <a:xfrm>
              <a:off x="593" y="2048"/>
              <a:ext cx="1825" cy="3"/>
            </a:xfrm>
            <a:prstGeom prst="rect">
              <a:avLst/>
            </a:prstGeom>
            <a:solidFill>
              <a:srgbClr val="46D0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399" name="Rectangle 213"/>
            <p:cNvSpPr>
              <a:spLocks noChangeArrowheads="1"/>
            </p:cNvSpPr>
            <p:nvPr/>
          </p:nvSpPr>
          <p:spPr bwMode="auto">
            <a:xfrm>
              <a:off x="593" y="2044"/>
              <a:ext cx="1825" cy="4"/>
            </a:xfrm>
            <a:prstGeom prst="rect">
              <a:avLst/>
            </a:prstGeom>
            <a:solidFill>
              <a:srgbClr val="48D1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grpSp>
      <p:grpSp>
        <p:nvGrpSpPr>
          <p:cNvPr id="250894" name="Group 214"/>
          <p:cNvGrpSpPr>
            <a:grpSpLocks/>
          </p:cNvGrpSpPr>
          <p:nvPr/>
        </p:nvGrpSpPr>
        <p:grpSpPr bwMode="auto">
          <a:xfrm>
            <a:off x="608013" y="2422525"/>
            <a:ext cx="3563937" cy="2170113"/>
            <a:chOff x="383" y="1865"/>
            <a:chExt cx="2245" cy="1367"/>
          </a:xfrm>
        </p:grpSpPr>
        <p:sp>
          <p:nvSpPr>
            <p:cNvPr id="251000" name="Rectangle 215"/>
            <p:cNvSpPr>
              <a:spLocks noChangeArrowheads="1"/>
            </p:cNvSpPr>
            <p:nvPr/>
          </p:nvSpPr>
          <p:spPr bwMode="auto">
            <a:xfrm>
              <a:off x="593" y="2041"/>
              <a:ext cx="1825" cy="3"/>
            </a:xfrm>
            <a:prstGeom prst="rect">
              <a:avLst/>
            </a:prstGeom>
            <a:solidFill>
              <a:srgbClr val="4BD2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01" name="Rectangle 216"/>
            <p:cNvSpPr>
              <a:spLocks noChangeArrowheads="1"/>
            </p:cNvSpPr>
            <p:nvPr/>
          </p:nvSpPr>
          <p:spPr bwMode="auto">
            <a:xfrm>
              <a:off x="593" y="2038"/>
              <a:ext cx="1825" cy="3"/>
            </a:xfrm>
            <a:prstGeom prst="rect">
              <a:avLst/>
            </a:prstGeom>
            <a:solidFill>
              <a:srgbClr val="4ED2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02" name="Rectangle 217"/>
            <p:cNvSpPr>
              <a:spLocks noChangeArrowheads="1"/>
            </p:cNvSpPr>
            <p:nvPr/>
          </p:nvSpPr>
          <p:spPr bwMode="auto">
            <a:xfrm>
              <a:off x="593" y="2035"/>
              <a:ext cx="1825" cy="3"/>
            </a:xfrm>
            <a:prstGeom prst="rect">
              <a:avLst/>
            </a:prstGeom>
            <a:solidFill>
              <a:srgbClr val="50D3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03" name="Rectangle 218"/>
            <p:cNvSpPr>
              <a:spLocks noChangeArrowheads="1"/>
            </p:cNvSpPr>
            <p:nvPr/>
          </p:nvSpPr>
          <p:spPr bwMode="auto">
            <a:xfrm>
              <a:off x="593" y="2032"/>
              <a:ext cx="1825" cy="3"/>
            </a:xfrm>
            <a:prstGeom prst="rect">
              <a:avLst/>
            </a:prstGeom>
            <a:solidFill>
              <a:srgbClr val="53D4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04" name="Rectangle 219"/>
            <p:cNvSpPr>
              <a:spLocks noChangeArrowheads="1"/>
            </p:cNvSpPr>
            <p:nvPr/>
          </p:nvSpPr>
          <p:spPr bwMode="auto">
            <a:xfrm>
              <a:off x="593" y="2029"/>
              <a:ext cx="1825" cy="3"/>
            </a:xfrm>
            <a:prstGeom prst="rect">
              <a:avLst/>
            </a:prstGeom>
            <a:solidFill>
              <a:srgbClr val="59D5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05" name="Rectangle 220"/>
            <p:cNvSpPr>
              <a:spLocks noChangeArrowheads="1"/>
            </p:cNvSpPr>
            <p:nvPr/>
          </p:nvSpPr>
          <p:spPr bwMode="auto">
            <a:xfrm>
              <a:off x="593" y="2025"/>
              <a:ext cx="1825" cy="4"/>
            </a:xfrm>
            <a:prstGeom prst="rect">
              <a:avLst/>
            </a:prstGeom>
            <a:solidFill>
              <a:srgbClr val="5BD6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06" name="Rectangle 221"/>
            <p:cNvSpPr>
              <a:spLocks noChangeArrowheads="1"/>
            </p:cNvSpPr>
            <p:nvPr/>
          </p:nvSpPr>
          <p:spPr bwMode="auto">
            <a:xfrm>
              <a:off x="593" y="2022"/>
              <a:ext cx="1825" cy="3"/>
            </a:xfrm>
            <a:prstGeom prst="rect">
              <a:avLst/>
            </a:prstGeom>
            <a:solidFill>
              <a:srgbClr val="5ED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07" name="Rectangle 222"/>
            <p:cNvSpPr>
              <a:spLocks noChangeArrowheads="1"/>
            </p:cNvSpPr>
            <p:nvPr/>
          </p:nvSpPr>
          <p:spPr bwMode="auto">
            <a:xfrm>
              <a:off x="593" y="2019"/>
              <a:ext cx="1825" cy="3"/>
            </a:xfrm>
            <a:prstGeom prst="rect">
              <a:avLst/>
            </a:prstGeom>
            <a:solidFill>
              <a:srgbClr val="61D7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08" name="Rectangle 223"/>
            <p:cNvSpPr>
              <a:spLocks noChangeArrowheads="1"/>
            </p:cNvSpPr>
            <p:nvPr/>
          </p:nvSpPr>
          <p:spPr bwMode="auto">
            <a:xfrm>
              <a:off x="593" y="2016"/>
              <a:ext cx="1825" cy="3"/>
            </a:xfrm>
            <a:prstGeom prst="rect">
              <a:avLst/>
            </a:prstGeom>
            <a:solidFill>
              <a:srgbClr val="63D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09" name="Rectangle 224"/>
            <p:cNvSpPr>
              <a:spLocks noChangeArrowheads="1"/>
            </p:cNvSpPr>
            <p:nvPr/>
          </p:nvSpPr>
          <p:spPr bwMode="auto">
            <a:xfrm>
              <a:off x="593" y="2013"/>
              <a:ext cx="1825" cy="3"/>
            </a:xfrm>
            <a:prstGeom prst="rect">
              <a:avLst/>
            </a:prstGeom>
            <a:solidFill>
              <a:srgbClr val="66D8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10" name="Rectangle 225"/>
            <p:cNvSpPr>
              <a:spLocks noChangeArrowheads="1"/>
            </p:cNvSpPr>
            <p:nvPr/>
          </p:nvSpPr>
          <p:spPr bwMode="auto">
            <a:xfrm>
              <a:off x="593" y="2010"/>
              <a:ext cx="1825" cy="3"/>
            </a:xfrm>
            <a:prstGeom prst="rect">
              <a:avLst/>
            </a:prstGeom>
            <a:solidFill>
              <a:srgbClr val="6CDA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11" name="Rectangle 226"/>
            <p:cNvSpPr>
              <a:spLocks noChangeArrowheads="1"/>
            </p:cNvSpPr>
            <p:nvPr/>
          </p:nvSpPr>
          <p:spPr bwMode="auto">
            <a:xfrm>
              <a:off x="593" y="2006"/>
              <a:ext cx="1825" cy="4"/>
            </a:xfrm>
            <a:prstGeom prst="rect">
              <a:avLst/>
            </a:prstGeom>
            <a:solidFill>
              <a:srgbClr val="6EDA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12" name="Rectangle 227"/>
            <p:cNvSpPr>
              <a:spLocks noChangeArrowheads="1"/>
            </p:cNvSpPr>
            <p:nvPr/>
          </p:nvSpPr>
          <p:spPr bwMode="auto">
            <a:xfrm>
              <a:off x="593" y="2002"/>
              <a:ext cx="1825" cy="4"/>
            </a:xfrm>
            <a:prstGeom prst="rect">
              <a:avLst/>
            </a:prstGeom>
            <a:solidFill>
              <a:srgbClr val="71DB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13" name="Rectangle 228"/>
            <p:cNvSpPr>
              <a:spLocks noChangeArrowheads="1"/>
            </p:cNvSpPr>
            <p:nvPr/>
          </p:nvSpPr>
          <p:spPr bwMode="auto">
            <a:xfrm>
              <a:off x="593" y="1999"/>
              <a:ext cx="1825" cy="3"/>
            </a:xfrm>
            <a:prstGeom prst="rect">
              <a:avLst/>
            </a:prstGeom>
            <a:solidFill>
              <a:srgbClr val="74DC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14" name="Rectangle 229"/>
            <p:cNvSpPr>
              <a:spLocks noChangeArrowheads="1"/>
            </p:cNvSpPr>
            <p:nvPr/>
          </p:nvSpPr>
          <p:spPr bwMode="auto">
            <a:xfrm>
              <a:off x="593" y="1996"/>
              <a:ext cx="1825" cy="3"/>
            </a:xfrm>
            <a:prstGeom prst="rect">
              <a:avLst/>
            </a:prstGeom>
            <a:solidFill>
              <a:srgbClr val="77DD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15" name="Rectangle 230"/>
            <p:cNvSpPr>
              <a:spLocks noChangeArrowheads="1"/>
            </p:cNvSpPr>
            <p:nvPr/>
          </p:nvSpPr>
          <p:spPr bwMode="auto">
            <a:xfrm>
              <a:off x="593" y="1993"/>
              <a:ext cx="1825" cy="3"/>
            </a:xfrm>
            <a:prstGeom prst="rect">
              <a:avLst/>
            </a:prstGeom>
            <a:solidFill>
              <a:srgbClr val="79DD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16" name="Rectangle 231"/>
            <p:cNvSpPr>
              <a:spLocks noChangeArrowheads="1"/>
            </p:cNvSpPr>
            <p:nvPr/>
          </p:nvSpPr>
          <p:spPr bwMode="auto">
            <a:xfrm>
              <a:off x="593" y="1990"/>
              <a:ext cx="1825" cy="3"/>
            </a:xfrm>
            <a:prstGeom prst="rect">
              <a:avLst/>
            </a:prstGeom>
            <a:solidFill>
              <a:srgbClr val="7FD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17" name="Rectangle 232"/>
            <p:cNvSpPr>
              <a:spLocks noChangeArrowheads="1"/>
            </p:cNvSpPr>
            <p:nvPr/>
          </p:nvSpPr>
          <p:spPr bwMode="auto">
            <a:xfrm>
              <a:off x="593" y="1986"/>
              <a:ext cx="1825" cy="4"/>
            </a:xfrm>
            <a:prstGeom prst="rect">
              <a:avLst/>
            </a:prstGeom>
            <a:solidFill>
              <a:srgbClr val="81DF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18" name="Rectangle 233"/>
            <p:cNvSpPr>
              <a:spLocks noChangeArrowheads="1"/>
            </p:cNvSpPr>
            <p:nvPr/>
          </p:nvSpPr>
          <p:spPr bwMode="auto">
            <a:xfrm>
              <a:off x="593" y="1983"/>
              <a:ext cx="1825" cy="3"/>
            </a:xfrm>
            <a:prstGeom prst="rect">
              <a:avLst/>
            </a:prstGeom>
            <a:solidFill>
              <a:srgbClr val="84E0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19" name="Rectangle 234"/>
            <p:cNvSpPr>
              <a:spLocks noChangeArrowheads="1"/>
            </p:cNvSpPr>
            <p:nvPr/>
          </p:nvSpPr>
          <p:spPr bwMode="auto">
            <a:xfrm>
              <a:off x="593" y="1980"/>
              <a:ext cx="1825" cy="3"/>
            </a:xfrm>
            <a:prstGeom prst="rect">
              <a:avLst/>
            </a:prstGeom>
            <a:solidFill>
              <a:srgbClr val="87E1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20" name="Rectangle 235"/>
            <p:cNvSpPr>
              <a:spLocks noChangeArrowheads="1"/>
            </p:cNvSpPr>
            <p:nvPr/>
          </p:nvSpPr>
          <p:spPr bwMode="auto">
            <a:xfrm>
              <a:off x="593" y="1977"/>
              <a:ext cx="1825" cy="3"/>
            </a:xfrm>
            <a:prstGeom prst="rect">
              <a:avLst/>
            </a:prstGeom>
            <a:solidFill>
              <a:srgbClr val="8AE1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21" name="Rectangle 236"/>
            <p:cNvSpPr>
              <a:spLocks noChangeArrowheads="1"/>
            </p:cNvSpPr>
            <p:nvPr/>
          </p:nvSpPr>
          <p:spPr bwMode="auto">
            <a:xfrm>
              <a:off x="593" y="1974"/>
              <a:ext cx="1825" cy="3"/>
            </a:xfrm>
            <a:prstGeom prst="rect">
              <a:avLst/>
            </a:prstGeom>
            <a:solidFill>
              <a:srgbClr val="8CE2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22" name="Rectangle 237"/>
            <p:cNvSpPr>
              <a:spLocks noChangeArrowheads="1"/>
            </p:cNvSpPr>
            <p:nvPr/>
          </p:nvSpPr>
          <p:spPr bwMode="auto">
            <a:xfrm>
              <a:off x="593" y="1971"/>
              <a:ext cx="1825" cy="3"/>
            </a:xfrm>
            <a:prstGeom prst="rect">
              <a:avLst/>
            </a:prstGeom>
            <a:solidFill>
              <a:srgbClr val="92E3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23" name="Rectangle 238"/>
            <p:cNvSpPr>
              <a:spLocks noChangeArrowheads="1"/>
            </p:cNvSpPr>
            <p:nvPr/>
          </p:nvSpPr>
          <p:spPr bwMode="auto">
            <a:xfrm>
              <a:off x="593" y="1967"/>
              <a:ext cx="1825" cy="4"/>
            </a:xfrm>
            <a:prstGeom prst="rect">
              <a:avLst/>
            </a:prstGeom>
            <a:solidFill>
              <a:srgbClr val="94E4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24" name="Rectangle 239"/>
            <p:cNvSpPr>
              <a:spLocks noChangeArrowheads="1"/>
            </p:cNvSpPr>
            <p:nvPr/>
          </p:nvSpPr>
          <p:spPr bwMode="auto">
            <a:xfrm>
              <a:off x="593" y="1964"/>
              <a:ext cx="1825" cy="3"/>
            </a:xfrm>
            <a:prstGeom prst="rect">
              <a:avLst/>
            </a:prstGeom>
            <a:solidFill>
              <a:srgbClr val="97E5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25" name="Rectangle 240"/>
            <p:cNvSpPr>
              <a:spLocks noChangeArrowheads="1"/>
            </p:cNvSpPr>
            <p:nvPr/>
          </p:nvSpPr>
          <p:spPr bwMode="auto">
            <a:xfrm>
              <a:off x="593" y="1961"/>
              <a:ext cx="1825" cy="3"/>
            </a:xfrm>
            <a:prstGeom prst="rect">
              <a:avLst/>
            </a:prstGeom>
            <a:solidFill>
              <a:srgbClr val="9AE5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26" name="Rectangle 241"/>
            <p:cNvSpPr>
              <a:spLocks noChangeArrowheads="1"/>
            </p:cNvSpPr>
            <p:nvPr/>
          </p:nvSpPr>
          <p:spPr bwMode="auto">
            <a:xfrm>
              <a:off x="593" y="1958"/>
              <a:ext cx="1825" cy="3"/>
            </a:xfrm>
            <a:prstGeom prst="rect">
              <a:avLst/>
            </a:prstGeom>
            <a:solidFill>
              <a:srgbClr val="9DE6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27" name="Rectangle 242"/>
            <p:cNvSpPr>
              <a:spLocks noChangeArrowheads="1"/>
            </p:cNvSpPr>
            <p:nvPr/>
          </p:nvSpPr>
          <p:spPr bwMode="auto">
            <a:xfrm>
              <a:off x="593" y="1955"/>
              <a:ext cx="1825" cy="3"/>
            </a:xfrm>
            <a:prstGeom prst="rect">
              <a:avLst/>
            </a:prstGeom>
            <a:solidFill>
              <a:srgbClr val="A2E7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28" name="Rectangle 243"/>
            <p:cNvSpPr>
              <a:spLocks noChangeArrowheads="1"/>
            </p:cNvSpPr>
            <p:nvPr/>
          </p:nvSpPr>
          <p:spPr bwMode="auto">
            <a:xfrm>
              <a:off x="593" y="1952"/>
              <a:ext cx="1825" cy="3"/>
            </a:xfrm>
            <a:prstGeom prst="rect">
              <a:avLst/>
            </a:prstGeom>
            <a:solidFill>
              <a:srgbClr val="A5E8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29" name="Rectangle 244"/>
            <p:cNvSpPr>
              <a:spLocks noChangeArrowheads="1"/>
            </p:cNvSpPr>
            <p:nvPr/>
          </p:nvSpPr>
          <p:spPr bwMode="auto">
            <a:xfrm>
              <a:off x="593" y="1948"/>
              <a:ext cx="1825" cy="4"/>
            </a:xfrm>
            <a:prstGeom prst="rect">
              <a:avLst/>
            </a:prstGeom>
            <a:solidFill>
              <a:srgbClr val="A7E9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30" name="Rectangle 245"/>
            <p:cNvSpPr>
              <a:spLocks noChangeArrowheads="1"/>
            </p:cNvSpPr>
            <p:nvPr/>
          </p:nvSpPr>
          <p:spPr bwMode="auto">
            <a:xfrm>
              <a:off x="593" y="1945"/>
              <a:ext cx="1825" cy="3"/>
            </a:xfrm>
            <a:prstGeom prst="rect">
              <a:avLst/>
            </a:prstGeom>
            <a:solidFill>
              <a:srgbClr val="AAE9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31" name="Rectangle 246"/>
            <p:cNvSpPr>
              <a:spLocks noChangeArrowheads="1"/>
            </p:cNvSpPr>
            <p:nvPr/>
          </p:nvSpPr>
          <p:spPr bwMode="auto">
            <a:xfrm>
              <a:off x="593" y="1942"/>
              <a:ext cx="1825" cy="3"/>
            </a:xfrm>
            <a:prstGeom prst="rect">
              <a:avLst/>
            </a:prstGeom>
            <a:solidFill>
              <a:srgbClr val="ADEA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32" name="Rectangle 247"/>
            <p:cNvSpPr>
              <a:spLocks noChangeArrowheads="1"/>
            </p:cNvSpPr>
            <p:nvPr/>
          </p:nvSpPr>
          <p:spPr bwMode="auto">
            <a:xfrm>
              <a:off x="593" y="1939"/>
              <a:ext cx="1825" cy="3"/>
            </a:xfrm>
            <a:prstGeom prst="rect">
              <a:avLst/>
            </a:prstGeom>
            <a:solidFill>
              <a:srgbClr val="B0EB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33" name="Rectangle 248"/>
            <p:cNvSpPr>
              <a:spLocks noChangeArrowheads="1"/>
            </p:cNvSpPr>
            <p:nvPr/>
          </p:nvSpPr>
          <p:spPr bwMode="auto">
            <a:xfrm>
              <a:off x="593" y="1936"/>
              <a:ext cx="1825" cy="3"/>
            </a:xfrm>
            <a:prstGeom prst="rect">
              <a:avLst/>
            </a:prstGeom>
            <a:solidFill>
              <a:srgbClr val="B5EC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34" name="Rectangle 249"/>
            <p:cNvSpPr>
              <a:spLocks noChangeArrowheads="1"/>
            </p:cNvSpPr>
            <p:nvPr/>
          </p:nvSpPr>
          <p:spPr bwMode="auto">
            <a:xfrm>
              <a:off x="593" y="1932"/>
              <a:ext cx="1825" cy="4"/>
            </a:xfrm>
            <a:prstGeom prst="rect">
              <a:avLst/>
            </a:prstGeom>
            <a:solidFill>
              <a:srgbClr val="B8ED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35" name="Rectangle 250"/>
            <p:cNvSpPr>
              <a:spLocks noChangeArrowheads="1"/>
            </p:cNvSpPr>
            <p:nvPr/>
          </p:nvSpPr>
          <p:spPr bwMode="auto">
            <a:xfrm>
              <a:off x="593" y="1928"/>
              <a:ext cx="1825" cy="4"/>
            </a:xfrm>
            <a:prstGeom prst="rect">
              <a:avLst/>
            </a:prstGeom>
            <a:solidFill>
              <a:srgbClr val="BBEE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36" name="Rectangle 251"/>
            <p:cNvSpPr>
              <a:spLocks noChangeArrowheads="1"/>
            </p:cNvSpPr>
            <p:nvPr/>
          </p:nvSpPr>
          <p:spPr bwMode="auto">
            <a:xfrm>
              <a:off x="593" y="1925"/>
              <a:ext cx="1825" cy="3"/>
            </a:xfrm>
            <a:prstGeom prst="rect">
              <a:avLst/>
            </a:prstGeom>
            <a:solidFill>
              <a:srgbClr val="BDE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37" name="Rectangle 252"/>
            <p:cNvSpPr>
              <a:spLocks noChangeArrowheads="1"/>
            </p:cNvSpPr>
            <p:nvPr/>
          </p:nvSpPr>
          <p:spPr bwMode="auto">
            <a:xfrm>
              <a:off x="593" y="1922"/>
              <a:ext cx="1825" cy="3"/>
            </a:xfrm>
            <a:prstGeom prst="rect">
              <a:avLst/>
            </a:prstGeom>
            <a:solidFill>
              <a:srgbClr val="C0EFD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38" name="Rectangle 253"/>
            <p:cNvSpPr>
              <a:spLocks noChangeArrowheads="1"/>
            </p:cNvSpPr>
            <p:nvPr/>
          </p:nvSpPr>
          <p:spPr bwMode="auto">
            <a:xfrm>
              <a:off x="593" y="1919"/>
              <a:ext cx="1825" cy="3"/>
            </a:xfrm>
            <a:prstGeom prst="rect">
              <a:avLst/>
            </a:prstGeom>
            <a:solidFill>
              <a:srgbClr val="C3F0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39" name="Rectangle 254"/>
            <p:cNvSpPr>
              <a:spLocks noChangeArrowheads="1"/>
            </p:cNvSpPr>
            <p:nvPr/>
          </p:nvSpPr>
          <p:spPr bwMode="auto">
            <a:xfrm>
              <a:off x="593" y="1916"/>
              <a:ext cx="1825" cy="3"/>
            </a:xfrm>
            <a:prstGeom prst="rect">
              <a:avLst/>
            </a:prstGeom>
            <a:solidFill>
              <a:srgbClr val="C8F1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40" name="Rectangle 255"/>
            <p:cNvSpPr>
              <a:spLocks noChangeArrowheads="1"/>
            </p:cNvSpPr>
            <p:nvPr/>
          </p:nvSpPr>
          <p:spPr bwMode="auto">
            <a:xfrm>
              <a:off x="593" y="1913"/>
              <a:ext cx="1825" cy="3"/>
            </a:xfrm>
            <a:prstGeom prst="rect">
              <a:avLst/>
            </a:prstGeom>
            <a:solidFill>
              <a:srgbClr val="CBF2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41" name="Rectangle 256"/>
            <p:cNvSpPr>
              <a:spLocks noChangeArrowheads="1"/>
            </p:cNvSpPr>
            <p:nvPr/>
          </p:nvSpPr>
          <p:spPr bwMode="auto">
            <a:xfrm>
              <a:off x="593" y="1910"/>
              <a:ext cx="1825" cy="3"/>
            </a:xfrm>
            <a:prstGeom prst="rect">
              <a:avLst/>
            </a:prstGeom>
            <a:solidFill>
              <a:srgbClr val="CEF2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42" name="Rectangle 257"/>
            <p:cNvSpPr>
              <a:spLocks noChangeArrowheads="1"/>
            </p:cNvSpPr>
            <p:nvPr/>
          </p:nvSpPr>
          <p:spPr bwMode="auto">
            <a:xfrm>
              <a:off x="593" y="1906"/>
              <a:ext cx="1825" cy="4"/>
            </a:xfrm>
            <a:prstGeom prst="rect">
              <a:avLst/>
            </a:prstGeom>
            <a:solidFill>
              <a:srgbClr val="D0F3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43" name="Rectangle 258"/>
            <p:cNvSpPr>
              <a:spLocks noChangeArrowheads="1"/>
            </p:cNvSpPr>
            <p:nvPr/>
          </p:nvSpPr>
          <p:spPr bwMode="auto">
            <a:xfrm>
              <a:off x="593" y="1903"/>
              <a:ext cx="1825" cy="3"/>
            </a:xfrm>
            <a:prstGeom prst="rect">
              <a:avLst/>
            </a:prstGeom>
            <a:solidFill>
              <a:srgbClr val="D3F4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44" name="Rectangle 259"/>
            <p:cNvSpPr>
              <a:spLocks noChangeArrowheads="1"/>
            </p:cNvSpPr>
            <p:nvPr/>
          </p:nvSpPr>
          <p:spPr bwMode="auto">
            <a:xfrm>
              <a:off x="593" y="1900"/>
              <a:ext cx="1825" cy="3"/>
            </a:xfrm>
            <a:prstGeom prst="rect">
              <a:avLst/>
            </a:prstGeom>
            <a:solidFill>
              <a:srgbClr val="D6F4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45" name="Rectangle 260"/>
            <p:cNvSpPr>
              <a:spLocks noChangeArrowheads="1"/>
            </p:cNvSpPr>
            <p:nvPr/>
          </p:nvSpPr>
          <p:spPr bwMode="auto">
            <a:xfrm>
              <a:off x="593" y="1897"/>
              <a:ext cx="1825" cy="3"/>
            </a:xfrm>
            <a:prstGeom prst="rect">
              <a:avLst/>
            </a:prstGeom>
            <a:solidFill>
              <a:srgbClr val="DBF6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46" name="Rectangle 261"/>
            <p:cNvSpPr>
              <a:spLocks noChangeArrowheads="1"/>
            </p:cNvSpPr>
            <p:nvPr/>
          </p:nvSpPr>
          <p:spPr bwMode="auto">
            <a:xfrm>
              <a:off x="593" y="1894"/>
              <a:ext cx="1825" cy="3"/>
            </a:xfrm>
            <a:prstGeom prst="rect">
              <a:avLst/>
            </a:prstGeom>
            <a:solidFill>
              <a:srgbClr val="DEF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47" name="Rectangle 262"/>
            <p:cNvSpPr>
              <a:spLocks noChangeArrowheads="1"/>
            </p:cNvSpPr>
            <p:nvPr/>
          </p:nvSpPr>
          <p:spPr bwMode="auto">
            <a:xfrm>
              <a:off x="593" y="1891"/>
              <a:ext cx="1825" cy="3"/>
            </a:xfrm>
            <a:prstGeom prst="rect">
              <a:avLst/>
            </a:prstGeom>
            <a:solidFill>
              <a:srgbClr val="E1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48" name="Rectangle 263"/>
            <p:cNvSpPr>
              <a:spLocks noChangeArrowheads="1"/>
            </p:cNvSpPr>
            <p:nvPr/>
          </p:nvSpPr>
          <p:spPr bwMode="auto">
            <a:xfrm>
              <a:off x="593" y="1887"/>
              <a:ext cx="1825" cy="4"/>
            </a:xfrm>
            <a:prstGeom prst="rect">
              <a:avLst/>
            </a:prstGeom>
            <a:solidFill>
              <a:srgbClr val="E3F8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49" name="Rectangle 264"/>
            <p:cNvSpPr>
              <a:spLocks noChangeArrowheads="1"/>
            </p:cNvSpPr>
            <p:nvPr/>
          </p:nvSpPr>
          <p:spPr bwMode="auto">
            <a:xfrm>
              <a:off x="593" y="1884"/>
              <a:ext cx="1825" cy="3"/>
            </a:xfrm>
            <a:prstGeom prst="rect">
              <a:avLst/>
            </a:prstGeom>
            <a:solidFill>
              <a:srgbClr val="E6F8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50" name="Rectangle 265"/>
            <p:cNvSpPr>
              <a:spLocks noChangeArrowheads="1"/>
            </p:cNvSpPr>
            <p:nvPr/>
          </p:nvSpPr>
          <p:spPr bwMode="auto">
            <a:xfrm>
              <a:off x="593" y="1881"/>
              <a:ext cx="1825" cy="3"/>
            </a:xfrm>
            <a:prstGeom prst="rect">
              <a:avLst/>
            </a:prstGeom>
            <a:solidFill>
              <a:srgbClr val="E9F9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51" name="Rectangle 266"/>
            <p:cNvSpPr>
              <a:spLocks noChangeArrowheads="1"/>
            </p:cNvSpPr>
            <p:nvPr/>
          </p:nvSpPr>
          <p:spPr bwMode="auto">
            <a:xfrm>
              <a:off x="593" y="1878"/>
              <a:ext cx="1825" cy="3"/>
            </a:xfrm>
            <a:prstGeom prst="rect">
              <a:avLst/>
            </a:prstGeom>
            <a:solidFill>
              <a:srgbClr val="EEFA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52" name="Rectangle 267"/>
            <p:cNvSpPr>
              <a:spLocks noChangeArrowheads="1"/>
            </p:cNvSpPr>
            <p:nvPr/>
          </p:nvSpPr>
          <p:spPr bwMode="auto">
            <a:xfrm>
              <a:off x="593" y="1875"/>
              <a:ext cx="1825" cy="3"/>
            </a:xfrm>
            <a:prstGeom prst="rect">
              <a:avLst/>
            </a:prstGeom>
            <a:solidFill>
              <a:srgbClr val="F1FB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53" name="Rectangle 268"/>
            <p:cNvSpPr>
              <a:spLocks noChangeArrowheads="1"/>
            </p:cNvSpPr>
            <p:nvPr/>
          </p:nvSpPr>
          <p:spPr bwMode="auto">
            <a:xfrm>
              <a:off x="593" y="1872"/>
              <a:ext cx="1825" cy="3"/>
            </a:xfrm>
            <a:prstGeom prst="rect">
              <a:avLst/>
            </a:prstGeom>
            <a:solidFill>
              <a:srgbClr val="F4FC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54" name="Rectangle 269"/>
            <p:cNvSpPr>
              <a:spLocks noChangeArrowheads="1"/>
            </p:cNvSpPr>
            <p:nvPr/>
          </p:nvSpPr>
          <p:spPr bwMode="auto">
            <a:xfrm>
              <a:off x="593" y="1868"/>
              <a:ext cx="1825" cy="4"/>
            </a:xfrm>
            <a:prstGeom prst="rect">
              <a:avLst/>
            </a:prstGeom>
            <a:solidFill>
              <a:srgbClr val="F6FC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55" name="Rectangle 270"/>
            <p:cNvSpPr>
              <a:spLocks noChangeArrowheads="1"/>
            </p:cNvSpPr>
            <p:nvPr/>
          </p:nvSpPr>
          <p:spPr bwMode="auto">
            <a:xfrm>
              <a:off x="593" y="1865"/>
              <a:ext cx="1825" cy="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56" name="Freeform 271"/>
            <p:cNvSpPr>
              <a:spLocks/>
            </p:cNvSpPr>
            <p:nvPr/>
          </p:nvSpPr>
          <p:spPr bwMode="auto">
            <a:xfrm>
              <a:off x="593" y="1865"/>
              <a:ext cx="1825" cy="1"/>
            </a:xfrm>
            <a:custGeom>
              <a:avLst/>
              <a:gdLst>
                <a:gd name="T0" fmla="*/ 1825 w 1825"/>
                <a:gd name="T1" fmla="*/ 0 h 1"/>
                <a:gd name="T2" fmla="*/ 0 w 1825"/>
                <a:gd name="T3" fmla="*/ 0 h 1"/>
                <a:gd name="T4" fmla="*/ 1825 w 1825"/>
                <a:gd name="T5" fmla="*/ 0 h 1"/>
                <a:gd name="T6" fmla="*/ 0 60000 65536"/>
                <a:gd name="T7" fmla="*/ 0 60000 65536"/>
                <a:gd name="T8" fmla="*/ 0 60000 65536"/>
                <a:gd name="T9" fmla="*/ 0 w 1825"/>
                <a:gd name="T10" fmla="*/ 0 h 1"/>
                <a:gd name="T11" fmla="*/ 1825 w 1825"/>
                <a:gd name="T12" fmla="*/ 1 h 1"/>
              </a:gdLst>
              <a:ahLst/>
              <a:cxnLst>
                <a:cxn ang="T6">
                  <a:pos x="T0" y="T1"/>
                </a:cxn>
                <a:cxn ang="T7">
                  <a:pos x="T2" y="T3"/>
                </a:cxn>
                <a:cxn ang="T8">
                  <a:pos x="T4" y="T5"/>
                </a:cxn>
              </a:cxnLst>
              <a:rect l="T9" t="T10" r="T11" b="T12"/>
              <a:pathLst>
                <a:path w="1825" h="1">
                  <a:moveTo>
                    <a:pt x="1825" y="0"/>
                  </a:moveTo>
                  <a:lnTo>
                    <a:pt x="0" y="0"/>
                  </a:lnTo>
                  <a:lnTo>
                    <a:pt x="18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057" name="Rectangle 272"/>
            <p:cNvSpPr>
              <a:spLocks noChangeArrowheads="1"/>
            </p:cNvSpPr>
            <p:nvPr/>
          </p:nvSpPr>
          <p:spPr bwMode="auto">
            <a:xfrm>
              <a:off x="450" y="2352"/>
              <a:ext cx="8" cy="11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58" name="Rectangle 273"/>
            <p:cNvSpPr>
              <a:spLocks noChangeArrowheads="1"/>
            </p:cNvSpPr>
            <p:nvPr/>
          </p:nvSpPr>
          <p:spPr bwMode="auto">
            <a:xfrm>
              <a:off x="450" y="2352"/>
              <a:ext cx="8" cy="11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59" name="Line 274"/>
            <p:cNvSpPr>
              <a:spLocks noChangeShapeType="1"/>
            </p:cNvSpPr>
            <p:nvPr/>
          </p:nvSpPr>
          <p:spPr bwMode="auto">
            <a:xfrm>
              <a:off x="394" y="3128"/>
              <a:ext cx="21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1060" name="Rectangle 275"/>
            <p:cNvSpPr>
              <a:spLocks noChangeArrowheads="1"/>
            </p:cNvSpPr>
            <p:nvPr/>
          </p:nvSpPr>
          <p:spPr bwMode="auto">
            <a:xfrm>
              <a:off x="1343" y="3108"/>
              <a:ext cx="328" cy="42"/>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61" name="Rectangle 276"/>
            <p:cNvSpPr>
              <a:spLocks noChangeArrowheads="1"/>
            </p:cNvSpPr>
            <p:nvPr/>
          </p:nvSpPr>
          <p:spPr bwMode="auto">
            <a:xfrm>
              <a:off x="1343" y="3108"/>
              <a:ext cx="328" cy="4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62" name="Rectangle 277"/>
            <p:cNvSpPr>
              <a:spLocks noChangeArrowheads="1"/>
            </p:cNvSpPr>
            <p:nvPr/>
          </p:nvSpPr>
          <p:spPr bwMode="auto">
            <a:xfrm>
              <a:off x="1491" y="2953"/>
              <a:ext cx="34" cy="96"/>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63" name="Rectangle 278"/>
            <p:cNvSpPr>
              <a:spLocks noChangeArrowheads="1"/>
            </p:cNvSpPr>
            <p:nvPr/>
          </p:nvSpPr>
          <p:spPr bwMode="auto">
            <a:xfrm>
              <a:off x="1491" y="2953"/>
              <a:ext cx="34" cy="9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64" name="Line 279"/>
            <p:cNvSpPr>
              <a:spLocks noChangeShapeType="1"/>
            </p:cNvSpPr>
            <p:nvPr/>
          </p:nvSpPr>
          <p:spPr bwMode="auto">
            <a:xfrm>
              <a:off x="394" y="2247"/>
              <a:ext cx="216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1065" name="Rectangle 280"/>
            <p:cNvSpPr>
              <a:spLocks noChangeArrowheads="1"/>
            </p:cNvSpPr>
            <p:nvPr/>
          </p:nvSpPr>
          <p:spPr bwMode="auto">
            <a:xfrm>
              <a:off x="895" y="2660"/>
              <a:ext cx="1223" cy="21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66" name="Rectangle 281"/>
            <p:cNvSpPr>
              <a:spLocks noChangeArrowheads="1"/>
            </p:cNvSpPr>
            <p:nvPr/>
          </p:nvSpPr>
          <p:spPr bwMode="auto">
            <a:xfrm>
              <a:off x="895" y="2660"/>
              <a:ext cx="1223" cy="21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67" name="Rectangle 282"/>
            <p:cNvSpPr>
              <a:spLocks noChangeArrowheads="1"/>
            </p:cNvSpPr>
            <p:nvPr/>
          </p:nvSpPr>
          <p:spPr bwMode="auto">
            <a:xfrm>
              <a:off x="884" y="2652"/>
              <a:ext cx="11" cy="226"/>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68" name="Rectangle 283"/>
            <p:cNvSpPr>
              <a:spLocks noChangeArrowheads="1"/>
            </p:cNvSpPr>
            <p:nvPr/>
          </p:nvSpPr>
          <p:spPr bwMode="auto">
            <a:xfrm>
              <a:off x="884" y="2652"/>
              <a:ext cx="11" cy="22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69" name="Rectangle 284"/>
            <p:cNvSpPr>
              <a:spLocks noChangeArrowheads="1"/>
            </p:cNvSpPr>
            <p:nvPr/>
          </p:nvSpPr>
          <p:spPr bwMode="auto">
            <a:xfrm>
              <a:off x="862" y="2731"/>
              <a:ext cx="22" cy="68"/>
            </a:xfrm>
            <a:prstGeom prst="rect">
              <a:avLst/>
            </a:prstGeom>
            <a:solidFill>
              <a:srgbClr val="66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70" name="Rectangle 285"/>
            <p:cNvSpPr>
              <a:spLocks noChangeArrowheads="1"/>
            </p:cNvSpPr>
            <p:nvPr/>
          </p:nvSpPr>
          <p:spPr bwMode="auto">
            <a:xfrm>
              <a:off x="862" y="2731"/>
              <a:ext cx="22" cy="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71" name="Rectangle 286"/>
            <p:cNvSpPr>
              <a:spLocks noChangeArrowheads="1"/>
            </p:cNvSpPr>
            <p:nvPr/>
          </p:nvSpPr>
          <p:spPr bwMode="auto">
            <a:xfrm>
              <a:off x="905" y="2505"/>
              <a:ext cx="30"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72" name="Rectangle 287"/>
            <p:cNvSpPr>
              <a:spLocks noChangeArrowheads="1"/>
            </p:cNvSpPr>
            <p:nvPr/>
          </p:nvSpPr>
          <p:spPr bwMode="auto">
            <a:xfrm>
              <a:off x="905" y="2505"/>
              <a:ext cx="30"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73" name="Rectangle 288"/>
            <p:cNvSpPr>
              <a:spLocks noChangeArrowheads="1"/>
            </p:cNvSpPr>
            <p:nvPr/>
          </p:nvSpPr>
          <p:spPr bwMode="auto">
            <a:xfrm>
              <a:off x="2077" y="2505"/>
              <a:ext cx="30"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74" name="Rectangle 289"/>
            <p:cNvSpPr>
              <a:spLocks noChangeArrowheads="1"/>
            </p:cNvSpPr>
            <p:nvPr/>
          </p:nvSpPr>
          <p:spPr bwMode="auto">
            <a:xfrm>
              <a:off x="2077" y="2505"/>
              <a:ext cx="30"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75" name="Rectangle 290"/>
            <p:cNvSpPr>
              <a:spLocks noChangeArrowheads="1"/>
            </p:cNvSpPr>
            <p:nvPr/>
          </p:nvSpPr>
          <p:spPr bwMode="auto">
            <a:xfrm>
              <a:off x="973" y="2505"/>
              <a:ext cx="13"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76" name="Rectangle 291"/>
            <p:cNvSpPr>
              <a:spLocks noChangeArrowheads="1"/>
            </p:cNvSpPr>
            <p:nvPr/>
          </p:nvSpPr>
          <p:spPr bwMode="auto">
            <a:xfrm>
              <a:off x="973" y="2505"/>
              <a:ext cx="13"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77" name="Rectangle 292"/>
            <p:cNvSpPr>
              <a:spLocks noChangeArrowheads="1"/>
            </p:cNvSpPr>
            <p:nvPr/>
          </p:nvSpPr>
          <p:spPr bwMode="auto">
            <a:xfrm>
              <a:off x="996" y="2505"/>
              <a:ext cx="13"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78" name="Rectangle 293"/>
            <p:cNvSpPr>
              <a:spLocks noChangeArrowheads="1"/>
            </p:cNvSpPr>
            <p:nvPr/>
          </p:nvSpPr>
          <p:spPr bwMode="auto">
            <a:xfrm>
              <a:off x="996" y="2505"/>
              <a:ext cx="13"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79" name="Rectangle 294"/>
            <p:cNvSpPr>
              <a:spLocks noChangeArrowheads="1"/>
            </p:cNvSpPr>
            <p:nvPr/>
          </p:nvSpPr>
          <p:spPr bwMode="auto">
            <a:xfrm>
              <a:off x="1053" y="2635"/>
              <a:ext cx="14"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80" name="Rectangle 295"/>
            <p:cNvSpPr>
              <a:spLocks noChangeArrowheads="1"/>
            </p:cNvSpPr>
            <p:nvPr/>
          </p:nvSpPr>
          <p:spPr bwMode="auto">
            <a:xfrm>
              <a:off x="1053" y="2635"/>
              <a:ext cx="14"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81" name="Rectangle 296"/>
            <p:cNvSpPr>
              <a:spLocks noChangeArrowheads="1"/>
            </p:cNvSpPr>
            <p:nvPr/>
          </p:nvSpPr>
          <p:spPr bwMode="auto">
            <a:xfrm>
              <a:off x="1076" y="2635"/>
              <a:ext cx="13"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82" name="Rectangle 297"/>
            <p:cNvSpPr>
              <a:spLocks noChangeArrowheads="1"/>
            </p:cNvSpPr>
            <p:nvPr/>
          </p:nvSpPr>
          <p:spPr bwMode="auto">
            <a:xfrm>
              <a:off x="1076" y="2635"/>
              <a:ext cx="13"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83" name="Rectangle 298"/>
            <p:cNvSpPr>
              <a:spLocks noChangeArrowheads="1"/>
            </p:cNvSpPr>
            <p:nvPr/>
          </p:nvSpPr>
          <p:spPr bwMode="auto">
            <a:xfrm>
              <a:off x="1132" y="2635"/>
              <a:ext cx="14"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84" name="Rectangle 299"/>
            <p:cNvSpPr>
              <a:spLocks noChangeArrowheads="1"/>
            </p:cNvSpPr>
            <p:nvPr/>
          </p:nvSpPr>
          <p:spPr bwMode="auto">
            <a:xfrm>
              <a:off x="1132" y="2635"/>
              <a:ext cx="14"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85" name="Rectangle 300"/>
            <p:cNvSpPr>
              <a:spLocks noChangeArrowheads="1"/>
            </p:cNvSpPr>
            <p:nvPr/>
          </p:nvSpPr>
          <p:spPr bwMode="auto">
            <a:xfrm>
              <a:off x="1155" y="2635"/>
              <a:ext cx="13"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86" name="Rectangle 301"/>
            <p:cNvSpPr>
              <a:spLocks noChangeArrowheads="1"/>
            </p:cNvSpPr>
            <p:nvPr/>
          </p:nvSpPr>
          <p:spPr bwMode="auto">
            <a:xfrm>
              <a:off x="1155" y="2635"/>
              <a:ext cx="13"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87" name="Rectangle 302"/>
            <p:cNvSpPr>
              <a:spLocks noChangeArrowheads="1"/>
            </p:cNvSpPr>
            <p:nvPr/>
          </p:nvSpPr>
          <p:spPr bwMode="auto">
            <a:xfrm>
              <a:off x="1211" y="2600"/>
              <a:ext cx="13"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88" name="Rectangle 303"/>
            <p:cNvSpPr>
              <a:spLocks noChangeArrowheads="1"/>
            </p:cNvSpPr>
            <p:nvPr/>
          </p:nvSpPr>
          <p:spPr bwMode="auto">
            <a:xfrm>
              <a:off x="1211" y="2600"/>
              <a:ext cx="13"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89" name="Rectangle 304"/>
            <p:cNvSpPr>
              <a:spLocks noChangeArrowheads="1"/>
            </p:cNvSpPr>
            <p:nvPr/>
          </p:nvSpPr>
          <p:spPr bwMode="auto">
            <a:xfrm>
              <a:off x="1233" y="2600"/>
              <a:ext cx="14"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90" name="Rectangle 305"/>
            <p:cNvSpPr>
              <a:spLocks noChangeArrowheads="1"/>
            </p:cNvSpPr>
            <p:nvPr/>
          </p:nvSpPr>
          <p:spPr bwMode="auto">
            <a:xfrm>
              <a:off x="1233" y="2600"/>
              <a:ext cx="14"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91" name="Rectangle 306"/>
            <p:cNvSpPr>
              <a:spLocks noChangeArrowheads="1"/>
            </p:cNvSpPr>
            <p:nvPr/>
          </p:nvSpPr>
          <p:spPr bwMode="auto">
            <a:xfrm>
              <a:off x="1291" y="2531"/>
              <a:ext cx="13" cy="46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92" name="Rectangle 307"/>
            <p:cNvSpPr>
              <a:spLocks noChangeArrowheads="1"/>
            </p:cNvSpPr>
            <p:nvPr/>
          </p:nvSpPr>
          <p:spPr bwMode="auto">
            <a:xfrm>
              <a:off x="1291" y="2531"/>
              <a:ext cx="13" cy="4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93" name="Rectangle 308"/>
            <p:cNvSpPr>
              <a:spLocks noChangeArrowheads="1"/>
            </p:cNvSpPr>
            <p:nvPr/>
          </p:nvSpPr>
          <p:spPr bwMode="auto">
            <a:xfrm>
              <a:off x="1314" y="2531"/>
              <a:ext cx="13" cy="46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94" name="Rectangle 309"/>
            <p:cNvSpPr>
              <a:spLocks noChangeArrowheads="1"/>
            </p:cNvSpPr>
            <p:nvPr/>
          </p:nvSpPr>
          <p:spPr bwMode="auto">
            <a:xfrm>
              <a:off x="1314" y="2531"/>
              <a:ext cx="13" cy="4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95" name="Rectangle 310"/>
            <p:cNvSpPr>
              <a:spLocks noChangeArrowheads="1"/>
            </p:cNvSpPr>
            <p:nvPr/>
          </p:nvSpPr>
          <p:spPr bwMode="auto">
            <a:xfrm>
              <a:off x="1367" y="2513"/>
              <a:ext cx="14" cy="50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96" name="Rectangle 311"/>
            <p:cNvSpPr>
              <a:spLocks noChangeArrowheads="1"/>
            </p:cNvSpPr>
            <p:nvPr/>
          </p:nvSpPr>
          <p:spPr bwMode="auto">
            <a:xfrm>
              <a:off x="1367" y="2513"/>
              <a:ext cx="14" cy="50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97" name="Rectangle 312"/>
            <p:cNvSpPr>
              <a:spLocks noChangeArrowheads="1"/>
            </p:cNvSpPr>
            <p:nvPr/>
          </p:nvSpPr>
          <p:spPr bwMode="auto">
            <a:xfrm>
              <a:off x="1390" y="2513"/>
              <a:ext cx="14" cy="50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98" name="Rectangle 313"/>
            <p:cNvSpPr>
              <a:spLocks noChangeArrowheads="1"/>
            </p:cNvSpPr>
            <p:nvPr/>
          </p:nvSpPr>
          <p:spPr bwMode="auto">
            <a:xfrm>
              <a:off x="1390" y="2513"/>
              <a:ext cx="14" cy="50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099" name="Rectangle 314"/>
            <p:cNvSpPr>
              <a:spLocks noChangeArrowheads="1"/>
            </p:cNvSpPr>
            <p:nvPr/>
          </p:nvSpPr>
          <p:spPr bwMode="auto">
            <a:xfrm>
              <a:off x="1446" y="2600"/>
              <a:ext cx="15"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00" name="Rectangle 315"/>
            <p:cNvSpPr>
              <a:spLocks noChangeArrowheads="1"/>
            </p:cNvSpPr>
            <p:nvPr/>
          </p:nvSpPr>
          <p:spPr bwMode="auto">
            <a:xfrm>
              <a:off x="1446" y="2600"/>
              <a:ext cx="15"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01" name="Rectangle 316"/>
            <p:cNvSpPr>
              <a:spLocks noChangeArrowheads="1"/>
            </p:cNvSpPr>
            <p:nvPr/>
          </p:nvSpPr>
          <p:spPr bwMode="auto">
            <a:xfrm>
              <a:off x="1469" y="2600"/>
              <a:ext cx="14"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02" name="Rectangle 317"/>
            <p:cNvSpPr>
              <a:spLocks noChangeArrowheads="1"/>
            </p:cNvSpPr>
            <p:nvPr/>
          </p:nvSpPr>
          <p:spPr bwMode="auto">
            <a:xfrm>
              <a:off x="1469" y="2600"/>
              <a:ext cx="14"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03" name="Rectangle 318"/>
            <p:cNvSpPr>
              <a:spLocks noChangeArrowheads="1"/>
            </p:cNvSpPr>
            <p:nvPr/>
          </p:nvSpPr>
          <p:spPr bwMode="auto">
            <a:xfrm>
              <a:off x="1526" y="2600"/>
              <a:ext cx="14"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04" name="Rectangle 319"/>
            <p:cNvSpPr>
              <a:spLocks noChangeArrowheads="1"/>
            </p:cNvSpPr>
            <p:nvPr/>
          </p:nvSpPr>
          <p:spPr bwMode="auto">
            <a:xfrm>
              <a:off x="1526" y="2600"/>
              <a:ext cx="14"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05" name="Rectangle 320"/>
            <p:cNvSpPr>
              <a:spLocks noChangeArrowheads="1"/>
            </p:cNvSpPr>
            <p:nvPr/>
          </p:nvSpPr>
          <p:spPr bwMode="auto">
            <a:xfrm>
              <a:off x="1548" y="2600"/>
              <a:ext cx="15"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06" name="Rectangle 321"/>
            <p:cNvSpPr>
              <a:spLocks noChangeArrowheads="1"/>
            </p:cNvSpPr>
            <p:nvPr/>
          </p:nvSpPr>
          <p:spPr bwMode="auto">
            <a:xfrm>
              <a:off x="1548" y="2600"/>
              <a:ext cx="15"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07" name="Rectangle 322"/>
            <p:cNvSpPr>
              <a:spLocks noChangeArrowheads="1"/>
            </p:cNvSpPr>
            <p:nvPr/>
          </p:nvSpPr>
          <p:spPr bwMode="auto">
            <a:xfrm>
              <a:off x="1761" y="2600"/>
              <a:ext cx="14"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08" name="Rectangle 323"/>
            <p:cNvSpPr>
              <a:spLocks noChangeArrowheads="1"/>
            </p:cNvSpPr>
            <p:nvPr/>
          </p:nvSpPr>
          <p:spPr bwMode="auto">
            <a:xfrm>
              <a:off x="1761" y="2600"/>
              <a:ext cx="14"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09" name="Rectangle 324"/>
            <p:cNvSpPr>
              <a:spLocks noChangeArrowheads="1"/>
            </p:cNvSpPr>
            <p:nvPr/>
          </p:nvSpPr>
          <p:spPr bwMode="auto">
            <a:xfrm>
              <a:off x="1784" y="2600"/>
              <a:ext cx="13"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10" name="Rectangle 325"/>
            <p:cNvSpPr>
              <a:spLocks noChangeArrowheads="1"/>
            </p:cNvSpPr>
            <p:nvPr/>
          </p:nvSpPr>
          <p:spPr bwMode="auto">
            <a:xfrm>
              <a:off x="1784" y="2600"/>
              <a:ext cx="13"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11" name="Rectangle 326"/>
            <p:cNvSpPr>
              <a:spLocks noChangeArrowheads="1"/>
            </p:cNvSpPr>
            <p:nvPr/>
          </p:nvSpPr>
          <p:spPr bwMode="auto">
            <a:xfrm>
              <a:off x="1842" y="2635"/>
              <a:ext cx="14"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12" name="Rectangle 327"/>
            <p:cNvSpPr>
              <a:spLocks noChangeArrowheads="1"/>
            </p:cNvSpPr>
            <p:nvPr/>
          </p:nvSpPr>
          <p:spPr bwMode="auto">
            <a:xfrm>
              <a:off x="1842" y="2635"/>
              <a:ext cx="14"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13" name="Rectangle 328"/>
            <p:cNvSpPr>
              <a:spLocks noChangeArrowheads="1"/>
            </p:cNvSpPr>
            <p:nvPr/>
          </p:nvSpPr>
          <p:spPr bwMode="auto">
            <a:xfrm>
              <a:off x="1864" y="2635"/>
              <a:ext cx="15"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14" name="Rectangle 329"/>
            <p:cNvSpPr>
              <a:spLocks noChangeArrowheads="1"/>
            </p:cNvSpPr>
            <p:nvPr/>
          </p:nvSpPr>
          <p:spPr bwMode="auto">
            <a:xfrm>
              <a:off x="1864" y="2635"/>
              <a:ext cx="15"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15" name="Rectangle 330"/>
            <p:cNvSpPr>
              <a:spLocks noChangeArrowheads="1"/>
            </p:cNvSpPr>
            <p:nvPr/>
          </p:nvSpPr>
          <p:spPr bwMode="auto">
            <a:xfrm>
              <a:off x="1921" y="2635"/>
              <a:ext cx="14"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16" name="Rectangle 331"/>
            <p:cNvSpPr>
              <a:spLocks noChangeArrowheads="1"/>
            </p:cNvSpPr>
            <p:nvPr/>
          </p:nvSpPr>
          <p:spPr bwMode="auto">
            <a:xfrm>
              <a:off x="1921" y="2635"/>
              <a:ext cx="14"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17" name="Rectangle 332"/>
            <p:cNvSpPr>
              <a:spLocks noChangeArrowheads="1"/>
            </p:cNvSpPr>
            <p:nvPr/>
          </p:nvSpPr>
          <p:spPr bwMode="auto">
            <a:xfrm>
              <a:off x="1943" y="2635"/>
              <a:ext cx="15"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18" name="Rectangle 333"/>
            <p:cNvSpPr>
              <a:spLocks noChangeArrowheads="1"/>
            </p:cNvSpPr>
            <p:nvPr/>
          </p:nvSpPr>
          <p:spPr bwMode="auto">
            <a:xfrm>
              <a:off x="1943" y="2635"/>
              <a:ext cx="15"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19" name="Rectangle 334"/>
            <p:cNvSpPr>
              <a:spLocks noChangeArrowheads="1"/>
            </p:cNvSpPr>
            <p:nvPr/>
          </p:nvSpPr>
          <p:spPr bwMode="auto">
            <a:xfrm>
              <a:off x="1605" y="2513"/>
              <a:ext cx="14" cy="50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20" name="Rectangle 335"/>
            <p:cNvSpPr>
              <a:spLocks noChangeArrowheads="1"/>
            </p:cNvSpPr>
            <p:nvPr/>
          </p:nvSpPr>
          <p:spPr bwMode="auto">
            <a:xfrm>
              <a:off x="1605" y="2513"/>
              <a:ext cx="14" cy="50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21" name="Rectangle 336"/>
            <p:cNvSpPr>
              <a:spLocks noChangeArrowheads="1"/>
            </p:cNvSpPr>
            <p:nvPr/>
          </p:nvSpPr>
          <p:spPr bwMode="auto">
            <a:xfrm>
              <a:off x="1627" y="2513"/>
              <a:ext cx="15" cy="50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22" name="Rectangle 337"/>
            <p:cNvSpPr>
              <a:spLocks noChangeArrowheads="1"/>
            </p:cNvSpPr>
            <p:nvPr/>
          </p:nvSpPr>
          <p:spPr bwMode="auto">
            <a:xfrm>
              <a:off x="1627" y="2513"/>
              <a:ext cx="15" cy="50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23" name="Rectangle 338"/>
            <p:cNvSpPr>
              <a:spLocks noChangeArrowheads="1"/>
            </p:cNvSpPr>
            <p:nvPr/>
          </p:nvSpPr>
          <p:spPr bwMode="auto">
            <a:xfrm>
              <a:off x="2000" y="2505"/>
              <a:ext cx="14"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24" name="Rectangle 339"/>
            <p:cNvSpPr>
              <a:spLocks noChangeArrowheads="1"/>
            </p:cNvSpPr>
            <p:nvPr/>
          </p:nvSpPr>
          <p:spPr bwMode="auto">
            <a:xfrm>
              <a:off x="2000" y="2505"/>
              <a:ext cx="14"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25" name="Rectangle 340"/>
            <p:cNvSpPr>
              <a:spLocks noChangeArrowheads="1"/>
            </p:cNvSpPr>
            <p:nvPr/>
          </p:nvSpPr>
          <p:spPr bwMode="auto">
            <a:xfrm>
              <a:off x="2023" y="2505"/>
              <a:ext cx="14"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26" name="Rectangle 341"/>
            <p:cNvSpPr>
              <a:spLocks noChangeArrowheads="1"/>
            </p:cNvSpPr>
            <p:nvPr/>
          </p:nvSpPr>
          <p:spPr bwMode="auto">
            <a:xfrm>
              <a:off x="2023" y="2505"/>
              <a:ext cx="14"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27" name="Rectangle 342"/>
            <p:cNvSpPr>
              <a:spLocks noChangeArrowheads="1"/>
            </p:cNvSpPr>
            <p:nvPr/>
          </p:nvSpPr>
          <p:spPr bwMode="auto">
            <a:xfrm>
              <a:off x="1683" y="2531"/>
              <a:ext cx="13" cy="46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28" name="Rectangle 343"/>
            <p:cNvSpPr>
              <a:spLocks noChangeArrowheads="1"/>
            </p:cNvSpPr>
            <p:nvPr/>
          </p:nvSpPr>
          <p:spPr bwMode="auto">
            <a:xfrm>
              <a:off x="1683" y="2531"/>
              <a:ext cx="13" cy="4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29" name="Rectangle 344"/>
            <p:cNvSpPr>
              <a:spLocks noChangeArrowheads="1"/>
            </p:cNvSpPr>
            <p:nvPr/>
          </p:nvSpPr>
          <p:spPr bwMode="auto">
            <a:xfrm>
              <a:off x="1706" y="2531"/>
              <a:ext cx="13" cy="46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30" name="Rectangle 345"/>
            <p:cNvSpPr>
              <a:spLocks noChangeArrowheads="1"/>
            </p:cNvSpPr>
            <p:nvPr/>
          </p:nvSpPr>
          <p:spPr bwMode="auto">
            <a:xfrm>
              <a:off x="1706" y="2531"/>
              <a:ext cx="13" cy="4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31" name="Rectangle 346"/>
            <p:cNvSpPr>
              <a:spLocks noChangeArrowheads="1"/>
            </p:cNvSpPr>
            <p:nvPr/>
          </p:nvSpPr>
          <p:spPr bwMode="auto">
            <a:xfrm>
              <a:off x="2118" y="2652"/>
              <a:ext cx="11" cy="226"/>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32" name="Rectangle 347"/>
            <p:cNvSpPr>
              <a:spLocks noChangeArrowheads="1"/>
            </p:cNvSpPr>
            <p:nvPr/>
          </p:nvSpPr>
          <p:spPr bwMode="auto">
            <a:xfrm>
              <a:off x="2118" y="2652"/>
              <a:ext cx="11" cy="22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33" name="Rectangle 348"/>
            <p:cNvSpPr>
              <a:spLocks noChangeArrowheads="1"/>
            </p:cNvSpPr>
            <p:nvPr/>
          </p:nvSpPr>
          <p:spPr bwMode="auto">
            <a:xfrm>
              <a:off x="2129" y="2731"/>
              <a:ext cx="22" cy="68"/>
            </a:xfrm>
            <a:prstGeom prst="rect">
              <a:avLst/>
            </a:prstGeom>
            <a:solidFill>
              <a:srgbClr val="66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34" name="Rectangle 349"/>
            <p:cNvSpPr>
              <a:spLocks noChangeArrowheads="1"/>
            </p:cNvSpPr>
            <p:nvPr/>
          </p:nvSpPr>
          <p:spPr bwMode="auto">
            <a:xfrm>
              <a:off x="2129" y="2731"/>
              <a:ext cx="22" cy="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35" name="Rectangle 350"/>
            <p:cNvSpPr>
              <a:spLocks noChangeArrowheads="1"/>
            </p:cNvSpPr>
            <p:nvPr/>
          </p:nvSpPr>
          <p:spPr bwMode="auto">
            <a:xfrm>
              <a:off x="389" y="2228"/>
              <a:ext cx="179" cy="37"/>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36" name="Rectangle 351"/>
            <p:cNvSpPr>
              <a:spLocks noChangeArrowheads="1"/>
            </p:cNvSpPr>
            <p:nvPr/>
          </p:nvSpPr>
          <p:spPr bwMode="auto">
            <a:xfrm>
              <a:off x="389" y="2228"/>
              <a:ext cx="179" cy="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37" name="Rectangle 352"/>
            <p:cNvSpPr>
              <a:spLocks noChangeArrowheads="1"/>
            </p:cNvSpPr>
            <p:nvPr/>
          </p:nvSpPr>
          <p:spPr bwMode="auto">
            <a:xfrm>
              <a:off x="411" y="2639"/>
              <a:ext cx="6" cy="43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38" name="Rectangle 353"/>
            <p:cNvSpPr>
              <a:spLocks noChangeArrowheads="1"/>
            </p:cNvSpPr>
            <p:nvPr/>
          </p:nvSpPr>
          <p:spPr bwMode="auto">
            <a:xfrm>
              <a:off x="411" y="2639"/>
              <a:ext cx="6" cy="43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39" name="Freeform 354"/>
            <p:cNvSpPr>
              <a:spLocks/>
            </p:cNvSpPr>
            <p:nvPr/>
          </p:nvSpPr>
          <p:spPr bwMode="auto">
            <a:xfrm>
              <a:off x="406" y="3062"/>
              <a:ext cx="16" cy="134"/>
            </a:xfrm>
            <a:custGeom>
              <a:avLst/>
              <a:gdLst>
                <a:gd name="T0" fmla="*/ 8 w 16"/>
                <a:gd name="T1" fmla="*/ 0 h 134"/>
                <a:gd name="T2" fmla="*/ 10 w 16"/>
                <a:gd name="T3" fmla="*/ 0 h 134"/>
                <a:gd name="T4" fmla="*/ 11 w 16"/>
                <a:gd name="T5" fmla="*/ 0 h 134"/>
                <a:gd name="T6" fmla="*/ 13 w 16"/>
                <a:gd name="T7" fmla="*/ 1 h 134"/>
                <a:gd name="T8" fmla="*/ 14 w 16"/>
                <a:gd name="T9" fmla="*/ 1 h 134"/>
                <a:gd name="T10" fmla="*/ 15 w 16"/>
                <a:gd name="T11" fmla="*/ 2 h 134"/>
                <a:gd name="T12" fmla="*/ 16 w 16"/>
                <a:gd name="T13" fmla="*/ 4 h 134"/>
                <a:gd name="T14" fmla="*/ 16 w 16"/>
                <a:gd name="T15" fmla="*/ 5 h 134"/>
                <a:gd name="T16" fmla="*/ 16 w 16"/>
                <a:gd name="T17" fmla="*/ 6 h 134"/>
                <a:gd name="T18" fmla="*/ 16 w 16"/>
                <a:gd name="T19" fmla="*/ 127 h 134"/>
                <a:gd name="T20" fmla="*/ 16 w 16"/>
                <a:gd name="T21" fmla="*/ 129 h 134"/>
                <a:gd name="T22" fmla="*/ 16 w 16"/>
                <a:gd name="T23" fmla="*/ 130 h 134"/>
                <a:gd name="T24" fmla="*/ 15 w 16"/>
                <a:gd name="T25" fmla="*/ 131 h 134"/>
                <a:gd name="T26" fmla="*/ 14 w 16"/>
                <a:gd name="T27" fmla="*/ 132 h 134"/>
                <a:gd name="T28" fmla="*/ 13 w 16"/>
                <a:gd name="T29" fmla="*/ 133 h 134"/>
                <a:gd name="T30" fmla="*/ 11 w 16"/>
                <a:gd name="T31" fmla="*/ 133 h 134"/>
                <a:gd name="T32" fmla="*/ 10 w 16"/>
                <a:gd name="T33" fmla="*/ 134 h 134"/>
                <a:gd name="T34" fmla="*/ 8 w 16"/>
                <a:gd name="T35" fmla="*/ 134 h 134"/>
                <a:gd name="T36" fmla="*/ 6 w 16"/>
                <a:gd name="T37" fmla="*/ 134 h 134"/>
                <a:gd name="T38" fmla="*/ 5 w 16"/>
                <a:gd name="T39" fmla="*/ 133 h 134"/>
                <a:gd name="T40" fmla="*/ 3 w 16"/>
                <a:gd name="T41" fmla="*/ 133 h 134"/>
                <a:gd name="T42" fmla="*/ 2 w 16"/>
                <a:gd name="T43" fmla="*/ 132 h 134"/>
                <a:gd name="T44" fmla="*/ 1 w 16"/>
                <a:gd name="T45" fmla="*/ 131 h 134"/>
                <a:gd name="T46" fmla="*/ 0 w 16"/>
                <a:gd name="T47" fmla="*/ 130 h 134"/>
                <a:gd name="T48" fmla="*/ 0 w 16"/>
                <a:gd name="T49" fmla="*/ 129 h 134"/>
                <a:gd name="T50" fmla="*/ 0 w 16"/>
                <a:gd name="T51" fmla="*/ 127 h 134"/>
                <a:gd name="T52" fmla="*/ 0 w 16"/>
                <a:gd name="T53" fmla="*/ 6 h 134"/>
                <a:gd name="T54" fmla="*/ 0 w 16"/>
                <a:gd name="T55" fmla="*/ 5 h 134"/>
                <a:gd name="T56" fmla="*/ 0 w 16"/>
                <a:gd name="T57" fmla="*/ 4 h 134"/>
                <a:gd name="T58" fmla="*/ 1 w 16"/>
                <a:gd name="T59" fmla="*/ 2 h 134"/>
                <a:gd name="T60" fmla="*/ 2 w 16"/>
                <a:gd name="T61" fmla="*/ 1 h 134"/>
                <a:gd name="T62" fmla="*/ 3 w 16"/>
                <a:gd name="T63" fmla="*/ 1 h 134"/>
                <a:gd name="T64" fmla="*/ 5 w 16"/>
                <a:gd name="T65" fmla="*/ 0 h 134"/>
                <a:gd name="T66" fmla="*/ 6 w 16"/>
                <a:gd name="T67" fmla="*/ 0 h 134"/>
                <a:gd name="T68" fmla="*/ 8 w 16"/>
                <a:gd name="T69" fmla="*/ 0 h 1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134"/>
                <a:gd name="T107" fmla="*/ 16 w 16"/>
                <a:gd name="T108" fmla="*/ 134 h 1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134">
                  <a:moveTo>
                    <a:pt x="8" y="0"/>
                  </a:moveTo>
                  <a:lnTo>
                    <a:pt x="10" y="0"/>
                  </a:lnTo>
                  <a:lnTo>
                    <a:pt x="11" y="0"/>
                  </a:lnTo>
                  <a:lnTo>
                    <a:pt x="13" y="1"/>
                  </a:lnTo>
                  <a:lnTo>
                    <a:pt x="14" y="1"/>
                  </a:lnTo>
                  <a:lnTo>
                    <a:pt x="15" y="2"/>
                  </a:lnTo>
                  <a:lnTo>
                    <a:pt x="16" y="4"/>
                  </a:lnTo>
                  <a:lnTo>
                    <a:pt x="16" y="5"/>
                  </a:lnTo>
                  <a:lnTo>
                    <a:pt x="16" y="6"/>
                  </a:lnTo>
                  <a:lnTo>
                    <a:pt x="16" y="127"/>
                  </a:lnTo>
                  <a:lnTo>
                    <a:pt x="16" y="129"/>
                  </a:lnTo>
                  <a:lnTo>
                    <a:pt x="16" y="130"/>
                  </a:lnTo>
                  <a:lnTo>
                    <a:pt x="15" y="131"/>
                  </a:lnTo>
                  <a:lnTo>
                    <a:pt x="14" y="132"/>
                  </a:lnTo>
                  <a:lnTo>
                    <a:pt x="13" y="133"/>
                  </a:lnTo>
                  <a:lnTo>
                    <a:pt x="11" y="133"/>
                  </a:lnTo>
                  <a:lnTo>
                    <a:pt x="10" y="134"/>
                  </a:lnTo>
                  <a:lnTo>
                    <a:pt x="8" y="134"/>
                  </a:lnTo>
                  <a:lnTo>
                    <a:pt x="6" y="134"/>
                  </a:lnTo>
                  <a:lnTo>
                    <a:pt x="5" y="133"/>
                  </a:lnTo>
                  <a:lnTo>
                    <a:pt x="3" y="133"/>
                  </a:lnTo>
                  <a:lnTo>
                    <a:pt x="2" y="132"/>
                  </a:lnTo>
                  <a:lnTo>
                    <a:pt x="1" y="131"/>
                  </a:lnTo>
                  <a:lnTo>
                    <a:pt x="0" y="130"/>
                  </a:lnTo>
                  <a:lnTo>
                    <a:pt x="0" y="129"/>
                  </a:lnTo>
                  <a:lnTo>
                    <a:pt x="0" y="127"/>
                  </a:lnTo>
                  <a:lnTo>
                    <a:pt x="0" y="6"/>
                  </a:lnTo>
                  <a:lnTo>
                    <a:pt x="0" y="5"/>
                  </a:lnTo>
                  <a:lnTo>
                    <a:pt x="0" y="4"/>
                  </a:lnTo>
                  <a:lnTo>
                    <a:pt x="1" y="2"/>
                  </a:lnTo>
                  <a:lnTo>
                    <a:pt x="2" y="1"/>
                  </a:lnTo>
                  <a:lnTo>
                    <a:pt x="3" y="1"/>
                  </a:lnTo>
                  <a:lnTo>
                    <a:pt x="5" y="0"/>
                  </a:lnTo>
                  <a:lnTo>
                    <a:pt x="6" y="0"/>
                  </a:lnTo>
                  <a:lnTo>
                    <a:pt x="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40" name="Freeform 355"/>
            <p:cNvSpPr>
              <a:spLocks/>
            </p:cNvSpPr>
            <p:nvPr/>
          </p:nvSpPr>
          <p:spPr bwMode="auto">
            <a:xfrm>
              <a:off x="406" y="3062"/>
              <a:ext cx="16" cy="134"/>
            </a:xfrm>
            <a:custGeom>
              <a:avLst/>
              <a:gdLst>
                <a:gd name="T0" fmla="*/ 8 w 16"/>
                <a:gd name="T1" fmla="*/ 0 h 134"/>
                <a:gd name="T2" fmla="*/ 10 w 16"/>
                <a:gd name="T3" fmla="*/ 0 h 134"/>
                <a:gd name="T4" fmla="*/ 11 w 16"/>
                <a:gd name="T5" fmla="*/ 0 h 134"/>
                <a:gd name="T6" fmla="*/ 13 w 16"/>
                <a:gd name="T7" fmla="*/ 1 h 134"/>
                <a:gd name="T8" fmla="*/ 14 w 16"/>
                <a:gd name="T9" fmla="*/ 1 h 134"/>
                <a:gd name="T10" fmla="*/ 15 w 16"/>
                <a:gd name="T11" fmla="*/ 2 h 134"/>
                <a:gd name="T12" fmla="*/ 16 w 16"/>
                <a:gd name="T13" fmla="*/ 4 h 134"/>
                <a:gd name="T14" fmla="*/ 16 w 16"/>
                <a:gd name="T15" fmla="*/ 5 h 134"/>
                <a:gd name="T16" fmla="*/ 16 w 16"/>
                <a:gd name="T17" fmla="*/ 6 h 134"/>
                <a:gd name="T18" fmla="*/ 16 w 16"/>
                <a:gd name="T19" fmla="*/ 127 h 134"/>
                <a:gd name="T20" fmla="*/ 16 w 16"/>
                <a:gd name="T21" fmla="*/ 129 h 134"/>
                <a:gd name="T22" fmla="*/ 16 w 16"/>
                <a:gd name="T23" fmla="*/ 130 h 134"/>
                <a:gd name="T24" fmla="*/ 15 w 16"/>
                <a:gd name="T25" fmla="*/ 131 h 134"/>
                <a:gd name="T26" fmla="*/ 14 w 16"/>
                <a:gd name="T27" fmla="*/ 132 h 134"/>
                <a:gd name="T28" fmla="*/ 13 w 16"/>
                <a:gd name="T29" fmla="*/ 133 h 134"/>
                <a:gd name="T30" fmla="*/ 11 w 16"/>
                <a:gd name="T31" fmla="*/ 133 h 134"/>
                <a:gd name="T32" fmla="*/ 10 w 16"/>
                <a:gd name="T33" fmla="*/ 134 h 134"/>
                <a:gd name="T34" fmla="*/ 8 w 16"/>
                <a:gd name="T35" fmla="*/ 134 h 134"/>
                <a:gd name="T36" fmla="*/ 6 w 16"/>
                <a:gd name="T37" fmla="*/ 134 h 134"/>
                <a:gd name="T38" fmla="*/ 5 w 16"/>
                <a:gd name="T39" fmla="*/ 133 h 134"/>
                <a:gd name="T40" fmla="*/ 3 w 16"/>
                <a:gd name="T41" fmla="*/ 133 h 134"/>
                <a:gd name="T42" fmla="*/ 2 w 16"/>
                <a:gd name="T43" fmla="*/ 132 h 134"/>
                <a:gd name="T44" fmla="*/ 1 w 16"/>
                <a:gd name="T45" fmla="*/ 131 h 134"/>
                <a:gd name="T46" fmla="*/ 0 w 16"/>
                <a:gd name="T47" fmla="*/ 130 h 134"/>
                <a:gd name="T48" fmla="*/ 0 w 16"/>
                <a:gd name="T49" fmla="*/ 129 h 134"/>
                <a:gd name="T50" fmla="*/ 0 w 16"/>
                <a:gd name="T51" fmla="*/ 127 h 134"/>
                <a:gd name="T52" fmla="*/ 0 w 16"/>
                <a:gd name="T53" fmla="*/ 6 h 134"/>
                <a:gd name="T54" fmla="*/ 0 w 16"/>
                <a:gd name="T55" fmla="*/ 5 h 134"/>
                <a:gd name="T56" fmla="*/ 0 w 16"/>
                <a:gd name="T57" fmla="*/ 4 h 134"/>
                <a:gd name="T58" fmla="*/ 1 w 16"/>
                <a:gd name="T59" fmla="*/ 2 h 134"/>
                <a:gd name="T60" fmla="*/ 2 w 16"/>
                <a:gd name="T61" fmla="*/ 1 h 134"/>
                <a:gd name="T62" fmla="*/ 3 w 16"/>
                <a:gd name="T63" fmla="*/ 1 h 134"/>
                <a:gd name="T64" fmla="*/ 5 w 16"/>
                <a:gd name="T65" fmla="*/ 0 h 134"/>
                <a:gd name="T66" fmla="*/ 6 w 16"/>
                <a:gd name="T67" fmla="*/ 0 h 134"/>
                <a:gd name="T68" fmla="*/ 8 w 16"/>
                <a:gd name="T69" fmla="*/ 0 h 1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134"/>
                <a:gd name="T107" fmla="*/ 16 w 16"/>
                <a:gd name="T108" fmla="*/ 134 h 1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134">
                  <a:moveTo>
                    <a:pt x="8" y="0"/>
                  </a:moveTo>
                  <a:lnTo>
                    <a:pt x="10" y="0"/>
                  </a:lnTo>
                  <a:lnTo>
                    <a:pt x="11" y="0"/>
                  </a:lnTo>
                  <a:lnTo>
                    <a:pt x="13" y="1"/>
                  </a:lnTo>
                  <a:lnTo>
                    <a:pt x="14" y="1"/>
                  </a:lnTo>
                  <a:lnTo>
                    <a:pt x="15" y="2"/>
                  </a:lnTo>
                  <a:lnTo>
                    <a:pt x="16" y="4"/>
                  </a:lnTo>
                  <a:lnTo>
                    <a:pt x="16" y="5"/>
                  </a:lnTo>
                  <a:lnTo>
                    <a:pt x="16" y="6"/>
                  </a:lnTo>
                  <a:lnTo>
                    <a:pt x="16" y="127"/>
                  </a:lnTo>
                  <a:lnTo>
                    <a:pt x="16" y="129"/>
                  </a:lnTo>
                  <a:lnTo>
                    <a:pt x="16" y="130"/>
                  </a:lnTo>
                  <a:lnTo>
                    <a:pt x="15" y="131"/>
                  </a:lnTo>
                  <a:lnTo>
                    <a:pt x="14" y="132"/>
                  </a:lnTo>
                  <a:lnTo>
                    <a:pt x="13" y="133"/>
                  </a:lnTo>
                  <a:lnTo>
                    <a:pt x="11" y="133"/>
                  </a:lnTo>
                  <a:lnTo>
                    <a:pt x="10" y="134"/>
                  </a:lnTo>
                  <a:lnTo>
                    <a:pt x="8" y="134"/>
                  </a:lnTo>
                  <a:lnTo>
                    <a:pt x="6" y="134"/>
                  </a:lnTo>
                  <a:lnTo>
                    <a:pt x="5" y="133"/>
                  </a:lnTo>
                  <a:lnTo>
                    <a:pt x="3" y="133"/>
                  </a:lnTo>
                  <a:lnTo>
                    <a:pt x="2" y="132"/>
                  </a:lnTo>
                  <a:lnTo>
                    <a:pt x="1" y="131"/>
                  </a:lnTo>
                  <a:lnTo>
                    <a:pt x="0" y="130"/>
                  </a:lnTo>
                  <a:lnTo>
                    <a:pt x="0" y="129"/>
                  </a:lnTo>
                  <a:lnTo>
                    <a:pt x="0" y="127"/>
                  </a:lnTo>
                  <a:lnTo>
                    <a:pt x="0" y="6"/>
                  </a:lnTo>
                  <a:lnTo>
                    <a:pt x="0" y="5"/>
                  </a:lnTo>
                  <a:lnTo>
                    <a:pt x="0" y="4"/>
                  </a:lnTo>
                  <a:lnTo>
                    <a:pt x="1" y="2"/>
                  </a:lnTo>
                  <a:lnTo>
                    <a:pt x="2" y="1"/>
                  </a:lnTo>
                  <a:lnTo>
                    <a:pt x="3" y="1"/>
                  </a:lnTo>
                  <a:lnTo>
                    <a:pt x="5" y="0"/>
                  </a:lnTo>
                  <a:lnTo>
                    <a:pt x="6" y="0"/>
                  </a:lnTo>
                  <a:lnTo>
                    <a:pt x="8"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41" name="Freeform 356"/>
            <p:cNvSpPr>
              <a:spLocks/>
            </p:cNvSpPr>
            <p:nvPr/>
          </p:nvSpPr>
          <p:spPr bwMode="auto">
            <a:xfrm>
              <a:off x="1433" y="3025"/>
              <a:ext cx="149" cy="207"/>
            </a:xfrm>
            <a:custGeom>
              <a:avLst/>
              <a:gdLst>
                <a:gd name="T0" fmla="*/ 31 w 149"/>
                <a:gd name="T1" fmla="*/ 0 h 207"/>
                <a:gd name="T2" fmla="*/ 117 w 149"/>
                <a:gd name="T3" fmla="*/ 0 h 207"/>
                <a:gd name="T4" fmla="*/ 123 w 149"/>
                <a:gd name="T5" fmla="*/ 1 h 207"/>
                <a:gd name="T6" fmla="*/ 130 w 149"/>
                <a:gd name="T7" fmla="*/ 3 h 207"/>
                <a:gd name="T8" fmla="*/ 135 w 149"/>
                <a:gd name="T9" fmla="*/ 7 h 207"/>
                <a:gd name="T10" fmla="*/ 140 w 149"/>
                <a:gd name="T11" fmla="*/ 10 h 207"/>
                <a:gd name="T12" fmla="*/ 143 w 149"/>
                <a:gd name="T13" fmla="*/ 15 h 207"/>
                <a:gd name="T14" fmla="*/ 146 w 149"/>
                <a:gd name="T15" fmla="*/ 20 h 207"/>
                <a:gd name="T16" fmla="*/ 148 w 149"/>
                <a:gd name="T17" fmla="*/ 27 h 207"/>
                <a:gd name="T18" fmla="*/ 149 w 149"/>
                <a:gd name="T19" fmla="*/ 33 h 207"/>
                <a:gd name="T20" fmla="*/ 149 w 149"/>
                <a:gd name="T21" fmla="*/ 174 h 207"/>
                <a:gd name="T22" fmla="*/ 148 w 149"/>
                <a:gd name="T23" fmla="*/ 181 h 207"/>
                <a:gd name="T24" fmla="*/ 146 w 149"/>
                <a:gd name="T25" fmla="*/ 187 h 207"/>
                <a:gd name="T26" fmla="*/ 143 w 149"/>
                <a:gd name="T27" fmla="*/ 193 h 207"/>
                <a:gd name="T28" fmla="*/ 140 w 149"/>
                <a:gd name="T29" fmla="*/ 197 h 207"/>
                <a:gd name="T30" fmla="*/ 135 w 149"/>
                <a:gd name="T31" fmla="*/ 201 h 207"/>
                <a:gd name="T32" fmla="*/ 130 w 149"/>
                <a:gd name="T33" fmla="*/ 205 h 207"/>
                <a:gd name="T34" fmla="*/ 123 w 149"/>
                <a:gd name="T35" fmla="*/ 206 h 207"/>
                <a:gd name="T36" fmla="*/ 117 w 149"/>
                <a:gd name="T37" fmla="*/ 207 h 207"/>
                <a:gd name="T38" fmla="*/ 31 w 149"/>
                <a:gd name="T39" fmla="*/ 207 h 207"/>
                <a:gd name="T40" fmla="*/ 25 w 149"/>
                <a:gd name="T41" fmla="*/ 206 h 207"/>
                <a:gd name="T42" fmla="*/ 19 w 149"/>
                <a:gd name="T43" fmla="*/ 205 h 207"/>
                <a:gd name="T44" fmla="*/ 13 w 149"/>
                <a:gd name="T45" fmla="*/ 201 h 207"/>
                <a:gd name="T46" fmla="*/ 9 w 149"/>
                <a:gd name="T47" fmla="*/ 197 h 207"/>
                <a:gd name="T48" fmla="*/ 5 w 149"/>
                <a:gd name="T49" fmla="*/ 193 h 207"/>
                <a:gd name="T50" fmla="*/ 2 w 149"/>
                <a:gd name="T51" fmla="*/ 187 h 207"/>
                <a:gd name="T52" fmla="*/ 0 w 149"/>
                <a:gd name="T53" fmla="*/ 181 h 207"/>
                <a:gd name="T54" fmla="*/ 0 w 149"/>
                <a:gd name="T55" fmla="*/ 174 h 207"/>
                <a:gd name="T56" fmla="*/ 0 w 149"/>
                <a:gd name="T57" fmla="*/ 33 h 207"/>
                <a:gd name="T58" fmla="*/ 0 w 149"/>
                <a:gd name="T59" fmla="*/ 27 h 207"/>
                <a:gd name="T60" fmla="*/ 2 w 149"/>
                <a:gd name="T61" fmla="*/ 20 h 207"/>
                <a:gd name="T62" fmla="*/ 5 w 149"/>
                <a:gd name="T63" fmla="*/ 15 h 207"/>
                <a:gd name="T64" fmla="*/ 9 w 149"/>
                <a:gd name="T65" fmla="*/ 10 h 207"/>
                <a:gd name="T66" fmla="*/ 13 w 149"/>
                <a:gd name="T67" fmla="*/ 7 h 207"/>
                <a:gd name="T68" fmla="*/ 19 w 149"/>
                <a:gd name="T69" fmla="*/ 3 h 207"/>
                <a:gd name="T70" fmla="*/ 25 w 149"/>
                <a:gd name="T71" fmla="*/ 1 h 207"/>
                <a:gd name="T72" fmla="*/ 31 w 149"/>
                <a:gd name="T73" fmla="*/ 0 h 2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9"/>
                <a:gd name="T112" fmla="*/ 0 h 207"/>
                <a:gd name="T113" fmla="*/ 149 w 149"/>
                <a:gd name="T114" fmla="*/ 207 h 2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9" h="207">
                  <a:moveTo>
                    <a:pt x="31" y="0"/>
                  </a:moveTo>
                  <a:lnTo>
                    <a:pt x="117" y="0"/>
                  </a:lnTo>
                  <a:lnTo>
                    <a:pt x="123" y="1"/>
                  </a:lnTo>
                  <a:lnTo>
                    <a:pt x="130" y="3"/>
                  </a:lnTo>
                  <a:lnTo>
                    <a:pt x="135" y="7"/>
                  </a:lnTo>
                  <a:lnTo>
                    <a:pt x="140" y="10"/>
                  </a:lnTo>
                  <a:lnTo>
                    <a:pt x="143" y="15"/>
                  </a:lnTo>
                  <a:lnTo>
                    <a:pt x="146" y="20"/>
                  </a:lnTo>
                  <a:lnTo>
                    <a:pt x="148" y="27"/>
                  </a:lnTo>
                  <a:lnTo>
                    <a:pt x="149" y="33"/>
                  </a:lnTo>
                  <a:lnTo>
                    <a:pt x="149" y="174"/>
                  </a:lnTo>
                  <a:lnTo>
                    <a:pt x="148" y="181"/>
                  </a:lnTo>
                  <a:lnTo>
                    <a:pt x="146" y="187"/>
                  </a:lnTo>
                  <a:lnTo>
                    <a:pt x="143" y="193"/>
                  </a:lnTo>
                  <a:lnTo>
                    <a:pt x="140" y="197"/>
                  </a:lnTo>
                  <a:lnTo>
                    <a:pt x="135" y="201"/>
                  </a:lnTo>
                  <a:lnTo>
                    <a:pt x="130" y="205"/>
                  </a:lnTo>
                  <a:lnTo>
                    <a:pt x="123" y="206"/>
                  </a:lnTo>
                  <a:lnTo>
                    <a:pt x="117" y="207"/>
                  </a:lnTo>
                  <a:lnTo>
                    <a:pt x="31" y="207"/>
                  </a:lnTo>
                  <a:lnTo>
                    <a:pt x="25" y="206"/>
                  </a:lnTo>
                  <a:lnTo>
                    <a:pt x="19" y="205"/>
                  </a:lnTo>
                  <a:lnTo>
                    <a:pt x="13" y="201"/>
                  </a:lnTo>
                  <a:lnTo>
                    <a:pt x="9" y="197"/>
                  </a:lnTo>
                  <a:lnTo>
                    <a:pt x="5" y="193"/>
                  </a:lnTo>
                  <a:lnTo>
                    <a:pt x="2" y="187"/>
                  </a:lnTo>
                  <a:lnTo>
                    <a:pt x="0" y="181"/>
                  </a:lnTo>
                  <a:lnTo>
                    <a:pt x="0" y="174"/>
                  </a:lnTo>
                  <a:lnTo>
                    <a:pt x="0" y="33"/>
                  </a:lnTo>
                  <a:lnTo>
                    <a:pt x="0" y="27"/>
                  </a:lnTo>
                  <a:lnTo>
                    <a:pt x="2" y="20"/>
                  </a:lnTo>
                  <a:lnTo>
                    <a:pt x="5" y="15"/>
                  </a:lnTo>
                  <a:lnTo>
                    <a:pt x="9" y="10"/>
                  </a:lnTo>
                  <a:lnTo>
                    <a:pt x="13" y="7"/>
                  </a:lnTo>
                  <a:lnTo>
                    <a:pt x="19" y="3"/>
                  </a:lnTo>
                  <a:lnTo>
                    <a:pt x="25" y="1"/>
                  </a:lnTo>
                  <a:lnTo>
                    <a:pt x="31"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42" name="Freeform 357"/>
            <p:cNvSpPr>
              <a:spLocks/>
            </p:cNvSpPr>
            <p:nvPr/>
          </p:nvSpPr>
          <p:spPr bwMode="auto">
            <a:xfrm>
              <a:off x="1433" y="3025"/>
              <a:ext cx="149" cy="207"/>
            </a:xfrm>
            <a:custGeom>
              <a:avLst/>
              <a:gdLst>
                <a:gd name="T0" fmla="*/ 31 w 149"/>
                <a:gd name="T1" fmla="*/ 0 h 207"/>
                <a:gd name="T2" fmla="*/ 117 w 149"/>
                <a:gd name="T3" fmla="*/ 0 h 207"/>
                <a:gd name="T4" fmla="*/ 123 w 149"/>
                <a:gd name="T5" fmla="*/ 1 h 207"/>
                <a:gd name="T6" fmla="*/ 130 w 149"/>
                <a:gd name="T7" fmla="*/ 3 h 207"/>
                <a:gd name="T8" fmla="*/ 135 w 149"/>
                <a:gd name="T9" fmla="*/ 7 h 207"/>
                <a:gd name="T10" fmla="*/ 140 w 149"/>
                <a:gd name="T11" fmla="*/ 10 h 207"/>
                <a:gd name="T12" fmla="*/ 143 w 149"/>
                <a:gd name="T13" fmla="*/ 15 h 207"/>
                <a:gd name="T14" fmla="*/ 146 w 149"/>
                <a:gd name="T15" fmla="*/ 20 h 207"/>
                <a:gd name="T16" fmla="*/ 148 w 149"/>
                <a:gd name="T17" fmla="*/ 27 h 207"/>
                <a:gd name="T18" fmla="*/ 149 w 149"/>
                <a:gd name="T19" fmla="*/ 33 h 207"/>
                <a:gd name="T20" fmla="*/ 149 w 149"/>
                <a:gd name="T21" fmla="*/ 174 h 207"/>
                <a:gd name="T22" fmla="*/ 148 w 149"/>
                <a:gd name="T23" fmla="*/ 181 h 207"/>
                <a:gd name="T24" fmla="*/ 146 w 149"/>
                <a:gd name="T25" fmla="*/ 187 h 207"/>
                <a:gd name="T26" fmla="*/ 143 w 149"/>
                <a:gd name="T27" fmla="*/ 193 h 207"/>
                <a:gd name="T28" fmla="*/ 140 w 149"/>
                <a:gd name="T29" fmla="*/ 197 h 207"/>
                <a:gd name="T30" fmla="*/ 135 w 149"/>
                <a:gd name="T31" fmla="*/ 201 h 207"/>
                <a:gd name="T32" fmla="*/ 130 w 149"/>
                <a:gd name="T33" fmla="*/ 205 h 207"/>
                <a:gd name="T34" fmla="*/ 123 w 149"/>
                <a:gd name="T35" fmla="*/ 206 h 207"/>
                <a:gd name="T36" fmla="*/ 117 w 149"/>
                <a:gd name="T37" fmla="*/ 207 h 207"/>
                <a:gd name="T38" fmla="*/ 31 w 149"/>
                <a:gd name="T39" fmla="*/ 207 h 207"/>
                <a:gd name="T40" fmla="*/ 25 w 149"/>
                <a:gd name="T41" fmla="*/ 206 h 207"/>
                <a:gd name="T42" fmla="*/ 19 w 149"/>
                <a:gd name="T43" fmla="*/ 205 h 207"/>
                <a:gd name="T44" fmla="*/ 13 w 149"/>
                <a:gd name="T45" fmla="*/ 201 h 207"/>
                <a:gd name="T46" fmla="*/ 9 w 149"/>
                <a:gd name="T47" fmla="*/ 197 h 207"/>
                <a:gd name="T48" fmla="*/ 5 w 149"/>
                <a:gd name="T49" fmla="*/ 193 h 207"/>
                <a:gd name="T50" fmla="*/ 2 w 149"/>
                <a:gd name="T51" fmla="*/ 187 h 207"/>
                <a:gd name="T52" fmla="*/ 0 w 149"/>
                <a:gd name="T53" fmla="*/ 181 h 207"/>
                <a:gd name="T54" fmla="*/ 0 w 149"/>
                <a:gd name="T55" fmla="*/ 174 h 207"/>
                <a:gd name="T56" fmla="*/ 0 w 149"/>
                <a:gd name="T57" fmla="*/ 33 h 207"/>
                <a:gd name="T58" fmla="*/ 0 w 149"/>
                <a:gd name="T59" fmla="*/ 27 h 207"/>
                <a:gd name="T60" fmla="*/ 2 w 149"/>
                <a:gd name="T61" fmla="*/ 20 h 207"/>
                <a:gd name="T62" fmla="*/ 5 w 149"/>
                <a:gd name="T63" fmla="*/ 15 h 207"/>
                <a:gd name="T64" fmla="*/ 9 w 149"/>
                <a:gd name="T65" fmla="*/ 10 h 207"/>
                <a:gd name="T66" fmla="*/ 13 w 149"/>
                <a:gd name="T67" fmla="*/ 7 h 207"/>
                <a:gd name="T68" fmla="*/ 19 w 149"/>
                <a:gd name="T69" fmla="*/ 3 h 207"/>
                <a:gd name="T70" fmla="*/ 25 w 149"/>
                <a:gd name="T71" fmla="*/ 1 h 207"/>
                <a:gd name="T72" fmla="*/ 31 w 149"/>
                <a:gd name="T73" fmla="*/ 0 h 2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9"/>
                <a:gd name="T112" fmla="*/ 0 h 207"/>
                <a:gd name="T113" fmla="*/ 149 w 149"/>
                <a:gd name="T114" fmla="*/ 207 h 2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9" h="207">
                  <a:moveTo>
                    <a:pt x="31" y="0"/>
                  </a:moveTo>
                  <a:lnTo>
                    <a:pt x="117" y="0"/>
                  </a:lnTo>
                  <a:lnTo>
                    <a:pt x="123" y="1"/>
                  </a:lnTo>
                  <a:lnTo>
                    <a:pt x="130" y="3"/>
                  </a:lnTo>
                  <a:lnTo>
                    <a:pt x="135" y="7"/>
                  </a:lnTo>
                  <a:lnTo>
                    <a:pt x="140" y="10"/>
                  </a:lnTo>
                  <a:lnTo>
                    <a:pt x="143" y="15"/>
                  </a:lnTo>
                  <a:lnTo>
                    <a:pt x="146" y="20"/>
                  </a:lnTo>
                  <a:lnTo>
                    <a:pt x="148" y="27"/>
                  </a:lnTo>
                  <a:lnTo>
                    <a:pt x="149" y="33"/>
                  </a:lnTo>
                  <a:lnTo>
                    <a:pt x="149" y="174"/>
                  </a:lnTo>
                  <a:lnTo>
                    <a:pt x="148" y="181"/>
                  </a:lnTo>
                  <a:lnTo>
                    <a:pt x="146" y="187"/>
                  </a:lnTo>
                  <a:lnTo>
                    <a:pt x="143" y="193"/>
                  </a:lnTo>
                  <a:lnTo>
                    <a:pt x="140" y="197"/>
                  </a:lnTo>
                  <a:lnTo>
                    <a:pt x="135" y="201"/>
                  </a:lnTo>
                  <a:lnTo>
                    <a:pt x="130" y="205"/>
                  </a:lnTo>
                  <a:lnTo>
                    <a:pt x="123" y="206"/>
                  </a:lnTo>
                  <a:lnTo>
                    <a:pt x="117" y="207"/>
                  </a:lnTo>
                  <a:lnTo>
                    <a:pt x="31" y="207"/>
                  </a:lnTo>
                  <a:lnTo>
                    <a:pt x="25" y="206"/>
                  </a:lnTo>
                  <a:lnTo>
                    <a:pt x="19" y="205"/>
                  </a:lnTo>
                  <a:lnTo>
                    <a:pt x="13" y="201"/>
                  </a:lnTo>
                  <a:lnTo>
                    <a:pt x="9" y="197"/>
                  </a:lnTo>
                  <a:lnTo>
                    <a:pt x="5" y="193"/>
                  </a:lnTo>
                  <a:lnTo>
                    <a:pt x="2" y="187"/>
                  </a:lnTo>
                  <a:lnTo>
                    <a:pt x="0" y="181"/>
                  </a:lnTo>
                  <a:lnTo>
                    <a:pt x="0" y="174"/>
                  </a:lnTo>
                  <a:lnTo>
                    <a:pt x="0" y="33"/>
                  </a:lnTo>
                  <a:lnTo>
                    <a:pt x="0" y="27"/>
                  </a:lnTo>
                  <a:lnTo>
                    <a:pt x="2" y="20"/>
                  </a:lnTo>
                  <a:lnTo>
                    <a:pt x="5" y="15"/>
                  </a:lnTo>
                  <a:lnTo>
                    <a:pt x="9" y="10"/>
                  </a:lnTo>
                  <a:lnTo>
                    <a:pt x="13" y="7"/>
                  </a:lnTo>
                  <a:lnTo>
                    <a:pt x="19" y="3"/>
                  </a:lnTo>
                  <a:lnTo>
                    <a:pt x="25" y="1"/>
                  </a:lnTo>
                  <a:lnTo>
                    <a:pt x="31"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43" name="Rectangle 358"/>
            <p:cNvSpPr>
              <a:spLocks noChangeArrowheads="1"/>
            </p:cNvSpPr>
            <p:nvPr/>
          </p:nvSpPr>
          <p:spPr bwMode="auto">
            <a:xfrm>
              <a:off x="2496" y="2945"/>
              <a:ext cx="9" cy="11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44" name="Rectangle 359"/>
            <p:cNvSpPr>
              <a:spLocks noChangeArrowheads="1"/>
            </p:cNvSpPr>
            <p:nvPr/>
          </p:nvSpPr>
          <p:spPr bwMode="auto">
            <a:xfrm>
              <a:off x="2496" y="2945"/>
              <a:ext cx="9" cy="11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45" name="Freeform 360"/>
            <p:cNvSpPr>
              <a:spLocks/>
            </p:cNvSpPr>
            <p:nvPr/>
          </p:nvSpPr>
          <p:spPr bwMode="auto">
            <a:xfrm>
              <a:off x="2482" y="3048"/>
              <a:ext cx="38" cy="168"/>
            </a:xfrm>
            <a:custGeom>
              <a:avLst/>
              <a:gdLst>
                <a:gd name="T0" fmla="*/ 18 w 38"/>
                <a:gd name="T1" fmla="*/ 0 h 168"/>
                <a:gd name="T2" fmla="*/ 22 w 38"/>
                <a:gd name="T3" fmla="*/ 0 h 168"/>
                <a:gd name="T4" fmla="*/ 26 w 38"/>
                <a:gd name="T5" fmla="*/ 1 h 168"/>
                <a:gd name="T6" fmla="*/ 30 w 38"/>
                <a:gd name="T7" fmla="*/ 3 h 168"/>
                <a:gd name="T8" fmla="*/ 32 w 38"/>
                <a:gd name="T9" fmla="*/ 4 h 168"/>
                <a:gd name="T10" fmla="*/ 35 w 38"/>
                <a:gd name="T11" fmla="*/ 6 h 168"/>
                <a:gd name="T12" fmla="*/ 36 w 38"/>
                <a:gd name="T13" fmla="*/ 8 h 168"/>
                <a:gd name="T14" fmla="*/ 38 w 38"/>
                <a:gd name="T15" fmla="*/ 10 h 168"/>
                <a:gd name="T16" fmla="*/ 38 w 38"/>
                <a:gd name="T17" fmla="*/ 12 h 168"/>
                <a:gd name="T18" fmla="*/ 38 w 38"/>
                <a:gd name="T19" fmla="*/ 155 h 168"/>
                <a:gd name="T20" fmla="*/ 38 w 38"/>
                <a:gd name="T21" fmla="*/ 157 h 168"/>
                <a:gd name="T22" fmla="*/ 36 w 38"/>
                <a:gd name="T23" fmla="*/ 161 h 168"/>
                <a:gd name="T24" fmla="*/ 35 w 38"/>
                <a:gd name="T25" fmla="*/ 163 h 168"/>
                <a:gd name="T26" fmla="*/ 32 w 38"/>
                <a:gd name="T27" fmla="*/ 164 h 168"/>
                <a:gd name="T28" fmla="*/ 30 w 38"/>
                <a:gd name="T29" fmla="*/ 166 h 168"/>
                <a:gd name="T30" fmla="*/ 26 w 38"/>
                <a:gd name="T31" fmla="*/ 167 h 168"/>
                <a:gd name="T32" fmla="*/ 22 w 38"/>
                <a:gd name="T33" fmla="*/ 168 h 168"/>
                <a:gd name="T34" fmla="*/ 18 w 38"/>
                <a:gd name="T35" fmla="*/ 168 h 168"/>
                <a:gd name="T36" fmla="*/ 15 w 38"/>
                <a:gd name="T37" fmla="*/ 168 h 168"/>
                <a:gd name="T38" fmla="*/ 11 w 38"/>
                <a:gd name="T39" fmla="*/ 167 h 168"/>
                <a:gd name="T40" fmla="*/ 8 w 38"/>
                <a:gd name="T41" fmla="*/ 166 h 168"/>
                <a:gd name="T42" fmla="*/ 5 w 38"/>
                <a:gd name="T43" fmla="*/ 164 h 168"/>
                <a:gd name="T44" fmla="*/ 3 w 38"/>
                <a:gd name="T45" fmla="*/ 163 h 168"/>
                <a:gd name="T46" fmla="*/ 1 w 38"/>
                <a:gd name="T47" fmla="*/ 161 h 168"/>
                <a:gd name="T48" fmla="*/ 0 w 38"/>
                <a:gd name="T49" fmla="*/ 157 h 168"/>
                <a:gd name="T50" fmla="*/ 0 w 38"/>
                <a:gd name="T51" fmla="*/ 155 h 168"/>
                <a:gd name="T52" fmla="*/ 0 w 38"/>
                <a:gd name="T53" fmla="*/ 12 h 168"/>
                <a:gd name="T54" fmla="*/ 0 w 38"/>
                <a:gd name="T55" fmla="*/ 10 h 168"/>
                <a:gd name="T56" fmla="*/ 1 w 38"/>
                <a:gd name="T57" fmla="*/ 8 h 168"/>
                <a:gd name="T58" fmla="*/ 3 w 38"/>
                <a:gd name="T59" fmla="*/ 6 h 168"/>
                <a:gd name="T60" fmla="*/ 5 w 38"/>
                <a:gd name="T61" fmla="*/ 4 h 168"/>
                <a:gd name="T62" fmla="*/ 8 w 38"/>
                <a:gd name="T63" fmla="*/ 3 h 168"/>
                <a:gd name="T64" fmla="*/ 11 w 38"/>
                <a:gd name="T65" fmla="*/ 1 h 168"/>
                <a:gd name="T66" fmla="*/ 15 w 38"/>
                <a:gd name="T67" fmla="*/ 0 h 168"/>
                <a:gd name="T68" fmla="*/ 18 w 38"/>
                <a:gd name="T69" fmla="*/ 0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
                <a:gd name="T106" fmla="*/ 0 h 168"/>
                <a:gd name="T107" fmla="*/ 38 w 38"/>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 h="168">
                  <a:moveTo>
                    <a:pt x="18" y="0"/>
                  </a:moveTo>
                  <a:lnTo>
                    <a:pt x="22" y="0"/>
                  </a:lnTo>
                  <a:lnTo>
                    <a:pt x="26" y="1"/>
                  </a:lnTo>
                  <a:lnTo>
                    <a:pt x="30" y="3"/>
                  </a:lnTo>
                  <a:lnTo>
                    <a:pt x="32" y="4"/>
                  </a:lnTo>
                  <a:lnTo>
                    <a:pt x="35" y="6"/>
                  </a:lnTo>
                  <a:lnTo>
                    <a:pt x="36" y="8"/>
                  </a:lnTo>
                  <a:lnTo>
                    <a:pt x="38" y="10"/>
                  </a:lnTo>
                  <a:lnTo>
                    <a:pt x="38" y="12"/>
                  </a:lnTo>
                  <a:lnTo>
                    <a:pt x="38" y="155"/>
                  </a:lnTo>
                  <a:lnTo>
                    <a:pt x="38" y="157"/>
                  </a:lnTo>
                  <a:lnTo>
                    <a:pt x="36" y="161"/>
                  </a:lnTo>
                  <a:lnTo>
                    <a:pt x="35" y="163"/>
                  </a:lnTo>
                  <a:lnTo>
                    <a:pt x="32" y="164"/>
                  </a:lnTo>
                  <a:lnTo>
                    <a:pt x="30" y="166"/>
                  </a:lnTo>
                  <a:lnTo>
                    <a:pt x="26" y="167"/>
                  </a:lnTo>
                  <a:lnTo>
                    <a:pt x="22" y="168"/>
                  </a:lnTo>
                  <a:lnTo>
                    <a:pt x="18" y="168"/>
                  </a:lnTo>
                  <a:lnTo>
                    <a:pt x="15" y="168"/>
                  </a:lnTo>
                  <a:lnTo>
                    <a:pt x="11" y="167"/>
                  </a:lnTo>
                  <a:lnTo>
                    <a:pt x="8" y="166"/>
                  </a:lnTo>
                  <a:lnTo>
                    <a:pt x="5" y="164"/>
                  </a:lnTo>
                  <a:lnTo>
                    <a:pt x="3" y="163"/>
                  </a:lnTo>
                  <a:lnTo>
                    <a:pt x="1" y="161"/>
                  </a:lnTo>
                  <a:lnTo>
                    <a:pt x="0" y="157"/>
                  </a:lnTo>
                  <a:lnTo>
                    <a:pt x="0" y="155"/>
                  </a:lnTo>
                  <a:lnTo>
                    <a:pt x="0" y="12"/>
                  </a:lnTo>
                  <a:lnTo>
                    <a:pt x="0" y="10"/>
                  </a:lnTo>
                  <a:lnTo>
                    <a:pt x="1" y="8"/>
                  </a:lnTo>
                  <a:lnTo>
                    <a:pt x="3" y="6"/>
                  </a:lnTo>
                  <a:lnTo>
                    <a:pt x="5" y="4"/>
                  </a:lnTo>
                  <a:lnTo>
                    <a:pt x="8" y="3"/>
                  </a:lnTo>
                  <a:lnTo>
                    <a:pt x="11" y="1"/>
                  </a:lnTo>
                  <a:lnTo>
                    <a:pt x="15" y="0"/>
                  </a:lnTo>
                  <a:lnTo>
                    <a:pt x="1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46" name="Freeform 361"/>
            <p:cNvSpPr>
              <a:spLocks/>
            </p:cNvSpPr>
            <p:nvPr/>
          </p:nvSpPr>
          <p:spPr bwMode="auto">
            <a:xfrm>
              <a:off x="2482" y="3048"/>
              <a:ext cx="38" cy="168"/>
            </a:xfrm>
            <a:custGeom>
              <a:avLst/>
              <a:gdLst>
                <a:gd name="T0" fmla="*/ 18 w 38"/>
                <a:gd name="T1" fmla="*/ 0 h 168"/>
                <a:gd name="T2" fmla="*/ 22 w 38"/>
                <a:gd name="T3" fmla="*/ 0 h 168"/>
                <a:gd name="T4" fmla="*/ 26 w 38"/>
                <a:gd name="T5" fmla="*/ 1 h 168"/>
                <a:gd name="T6" fmla="*/ 30 w 38"/>
                <a:gd name="T7" fmla="*/ 3 h 168"/>
                <a:gd name="T8" fmla="*/ 32 w 38"/>
                <a:gd name="T9" fmla="*/ 4 h 168"/>
                <a:gd name="T10" fmla="*/ 35 w 38"/>
                <a:gd name="T11" fmla="*/ 6 h 168"/>
                <a:gd name="T12" fmla="*/ 36 w 38"/>
                <a:gd name="T13" fmla="*/ 8 h 168"/>
                <a:gd name="T14" fmla="*/ 38 w 38"/>
                <a:gd name="T15" fmla="*/ 10 h 168"/>
                <a:gd name="T16" fmla="*/ 38 w 38"/>
                <a:gd name="T17" fmla="*/ 12 h 168"/>
                <a:gd name="T18" fmla="*/ 38 w 38"/>
                <a:gd name="T19" fmla="*/ 155 h 168"/>
                <a:gd name="T20" fmla="*/ 38 w 38"/>
                <a:gd name="T21" fmla="*/ 157 h 168"/>
                <a:gd name="T22" fmla="*/ 36 w 38"/>
                <a:gd name="T23" fmla="*/ 161 h 168"/>
                <a:gd name="T24" fmla="*/ 35 w 38"/>
                <a:gd name="T25" fmla="*/ 163 h 168"/>
                <a:gd name="T26" fmla="*/ 32 w 38"/>
                <a:gd name="T27" fmla="*/ 164 h 168"/>
                <a:gd name="T28" fmla="*/ 30 w 38"/>
                <a:gd name="T29" fmla="*/ 166 h 168"/>
                <a:gd name="T30" fmla="*/ 26 w 38"/>
                <a:gd name="T31" fmla="*/ 167 h 168"/>
                <a:gd name="T32" fmla="*/ 22 w 38"/>
                <a:gd name="T33" fmla="*/ 168 h 168"/>
                <a:gd name="T34" fmla="*/ 18 w 38"/>
                <a:gd name="T35" fmla="*/ 168 h 168"/>
                <a:gd name="T36" fmla="*/ 15 w 38"/>
                <a:gd name="T37" fmla="*/ 168 h 168"/>
                <a:gd name="T38" fmla="*/ 11 w 38"/>
                <a:gd name="T39" fmla="*/ 167 h 168"/>
                <a:gd name="T40" fmla="*/ 8 w 38"/>
                <a:gd name="T41" fmla="*/ 166 h 168"/>
                <a:gd name="T42" fmla="*/ 5 w 38"/>
                <a:gd name="T43" fmla="*/ 164 h 168"/>
                <a:gd name="T44" fmla="*/ 3 w 38"/>
                <a:gd name="T45" fmla="*/ 163 h 168"/>
                <a:gd name="T46" fmla="*/ 1 w 38"/>
                <a:gd name="T47" fmla="*/ 161 h 168"/>
                <a:gd name="T48" fmla="*/ 0 w 38"/>
                <a:gd name="T49" fmla="*/ 157 h 168"/>
                <a:gd name="T50" fmla="*/ 0 w 38"/>
                <a:gd name="T51" fmla="*/ 155 h 168"/>
                <a:gd name="T52" fmla="*/ 0 w 38"/>
                <a:gd name="T53" fmla="*/ 12 h 168"/>
                <a:gd name="T54" fmla="*/ 0 w 38"/>
                <a:gd name="T55" fmla="*/ 10 h 168"/>
                <a:gd name="T56" fmla="*/ 1 w 38"/>
                <a:gd name="T57" fmla="*/ 8 h 168"/>
                <a:gd name="T58" fmla="*/ 3 w 38"/>
                <a:gd name="T59" fmla="*/ 6 h 168"/>
                <a:gd name="T60" fmla="*/ 5 w 38"/>
                <a:gd name="T61" fmla="*/ 4 h 168"/>
                <a:gd name="T62" fmla="*/ 8 w 38"/>
                <a:gd name="T63" fmla="*/ 3 h 168"/>
                <a:gd name="T64" fmla="*/ 11 w 38"/>
                <a:gd name="T65" fmla="*/ 1 h 168"/>
                <a:gd name="T66" fmla="*/ 15 w 38"/>
                <a:gd name="T67" fmla="*/ 0 h 168"/>
                <a:gd name="T68" fmla="*/ 18 w 38"/>
                <a:gd name="T69" fmla="*/ 0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
                <a:gd name="T106" fmla="*/ 0 h 168"/>
                <a:gd name="T107" fmla="*/ 38 w 38"/>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 h="168">
                  <a:moveTo>
                    <a:pt x="18" y="0"/>
                  </a:moveTo>
                  <a:lnTo>
                    <a:pt x="22" y="0"/>
                  </a:lnTo>
                  <a:lnTo>
                    <a:pt x="26" y="1"/>
                  </a:lnTo>
                  <a:lnTo>
                    <a:pt x="30" y="3"/>
                  </a:lnTo>
                  <a:lnTo>
                    <a:pt x="32" y="4"/>
                  </a:lnTo>
                  <a:lnTo>
                    <a:pt x="35" y="6"/>
                  </a:lnTo>
                  <a:lnTo>
                    <a:pt x="36" y="8"/>
                  </a:lnTo>
                  <a:lnTo>
                    <a:pt x="38" y="10"/>
                  </a:lnTo>
                  <a:lnTo>
                    <a:pt x="38" y="12"/>
                  </a:lnTo>
                  <a:lnTo>
                    <a:pt x="38" y="155"/>
                  </a:lnTo>
                  <a:lnTo>
                    <a:pt x="38" y="157"/>
                  </a:lnTo>
                  <a:lnTo>
                    <a:pt x="36" y="161"/>
                  </a:lnTo>
                  <a:lnTo>
                    <a:pt x="35" y="163"/>
                  </a:lnTo>
                  <a:lnTo>
                    <a:pt x="32" y="164"/>
                  </a:lnTo>
                  <a:lnTo>
                    <a:pt x="30" y="166"/>
                  </a:lnTo>
                  <a:lnTo>
                    <a:pt x="26" y="167"/>
                  </a:lnTo>
                  <a:lnTo>
                    <a:pt x="22" y="168"/>
                  </a:lnTo>
                  <a:lnTo>
                    <a:pt x="18" y="168"/>
                  </a:lnTo>
                  <a:lnTo>
                    <a:pt x="15" y="168"/>
                  </a:lnTo>
                  <a:lnTo>
                    <a:pt x="11" y="167"/>
                  </a:lnTo>
                  <a:lnTo>
                    <a:pt x="8" y="166"/>
                  </a:lnTo>
                  <a:lnTo>
                    <a:pt x="5" y="164"/>
                  </a:lnTo>
                  <a:lnTo>
                    <a:pt x="3" y="163"/>
                  </a:lnTo>
                  <a:lnTo>
                    <a:pt x="1" y="161"/>
                  </a:lnTo>
                  <a:lnTo>
                    <a:pt x="0" y="157"/>
                  </a:lnTo>
                  <a:lnTo>
                    <a:pt x="0" y="155"/>
                  </a:lnTo>
                  <a:lnTo>
                    <a:pt x="0" y="12"/>
                  </a:lnTo>
                  <a:lnTo>
                    <a:pt x="0" y="10"/>
                  </a:lnTo>
                  <a:lnTo>
                    <a:pt x="1" y="8"/>
                  </a:lnTo>
                  <a:lnTo>
                    <a:pt x="3" y="6"/>
                  </a:lnTo>
                  <a:lnTo>
                    <a:pt x="5" y="4"/>
                  </a:lnTo>
                  <a:lnTo>
                    <a:pt x="8" y="3"/>
                  </a:lnTo>
                  <a:lnTo>
                    <a:pt x="11" y="1"/>
                  </a:lnTo>
                  <a:lnTo>
                    <a:pt x="15" y="0"/>
                  </a:lnTo>
                  <a:lnTo>
                    <a:pt x="18"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47" name="Rectangle 362"/>
            <p:cNvSpPr>
              <a:spLocks noChangeArrowheads="1"/>
            </p:cNvSpPr>
            <p:nvPr/>
          </p:nvSpPr>
          <p:spPr bwMode="auto">
            <a:xfrm>
              <a:off x="2152" y="2743"/>
              <a:ext cx="403" cy="44"/>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48" name="Rectangle 363"/>
            <p:cNvSpPr>
              <a:spLocks noChangeArrowheads="1"/>
            </p:cNvSpPr>
            <p:nvPr/>
          </p:nvSpPr>
          <p:spPr bwMode="auto">
            <a:xfrm>
              <a:off x="2152" y="2743"/>
              <a:ext cx="403" cy="4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49" name="Rectangle 364"/>
            <p:cNvSpPr>
              <a:spLocks noChangeArrowheads="1"/>
            </p:cNvSpPr>
            <p:nvPr/>
          </p:nvSpPr>
          <p:spPr bwMode="auto">
            <a:xfrm>
              <a:off x="2431" y="2228"/>
              <a:ext cx="178" cy="37"/>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50" name="Rectangle 365"/>
            <p:cNvSpPr>
              <a:spLocks noChangeArrowheads="1"/>
            </p:cNvSpPr>
            <p:nvPr/>
          </p:nvSpPr>
          <p:spPr bwMode="auto">
            <a:xfrm>
              <a:off x="2431" y="2228"/>
              <a:ext cx="178" cy="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51" name="Rectangle 366"/>
            <p:cNvSpPr>
              <a:spLocks noChangeArrowheads="1"/>
            </p:cNvSpPr>
            <p:nvPr/>
          </p:nvSpPr>
          <p:spPr bwMode="auto">
            <a:xfrm>
              <a:off x="2551" y="2355"/>
              <a:ext cx="11" cy="11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52" name="Rectangle 367"/>
            <p:cNvSpPr>
              <a:spLocks noChangeArrowheads="1"/>
            </p:cNvSpPr>
            <p:nvPr/>
          </p:nvSpPr>
          <p:spPr bwMode="auto">
            <a:xfrm>
              <a:off x="2551" y="2355"/>
              <a:ext cx="11" cy="11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53" name="Freeform 368"/>
            <p:cNvSpPr>
              <a:spLocks/>
            </p:cNvSpPr>
            <p:nvPr/>
          </p:nvSpPr>
          <p:spPr bwMode="auto">
            <a:xfrm>
              <a:off x="2542" y="2138"/>
              <a:ext cx="28" cy="223"/>
            </a:xfrm>
            <a:custGeom>
              <a:avLst/>
              <a:gdLst>
                <a:gd name="T0" fmla="*/ 15 w 28"/>
                <a:gd name="T1" fmla="*/ 0 h 223"/>
                <a:gd name="T2" fmla="*/ 12 w 28"/>
                <a:gd name="T3" fmla="*/ 0 h 223"/>
                <a:gd name="T4" fmla="*/ 9 w 28"/>
                <a:gd name="T5" fmla="*/ 1 h 223"/>
                <a:gd name="T6" fmla="*/ 7 w 28"/>
                <a:gd name="T7" fmla="*/ 1 h 223"/>
                <a:gd name="T8" fmla="*/ 5 w 28"/>
                <a:gd name="T9" fmla="*/ 2 h 223"/>
                <a:gd name="T10" fmla="*/ 4 w 28"/>
                <a:gd name="T11" fmla="*/ 3 h 223"/>
                <a:gd name="T12" fmla="*/ 1 w 28"/>
                <a:gd name="T13" fmla="*/ 4 h 223"/>
                <a:gd name="T14" fmla="*/ 0 w 28"/>
                <a:gd name="T15" fmla="*/ 6 h 223"/>
                <a:gd name="T16" fmla="*/ 0 w 28"/>
                <a:gd name="T17" fmla="*/ 8 h 223"/>
                <a:gd name="T18" fmla="*/ 0 w 28"/>
                <a:gd name="T19" fmla="*/ 216 h 223"/>
                <a:gd name="T20" fmla="*/ 0 w 28"/>
                <a:gd name="T21" fmla="*/ 218 h 223"/>
                <a:gd name="T22" fmla="*/ 1 w 28"/>
                <a:gd name="T23" fmla="*/ 219 h 223"/>
                <a:gd name="T24" fmla="*/ 4 w 28"/>
                <a:gd name="T25" fmla="*/ 220 h 223"/>
                <a:gd name="T26" fmla="*/ 5 w 28"/>
                <a:gd name="T27" fmla="*/ 221 h 223"/>
                <a:gd name="T28" fmla="*/ 7 w 28"/>
                <a:gd name="T29" fmla="*/ 222 h 223"/>
                <a:gd name="T30" fmla="*/ 9 w 28"/>
                <a:gd name="T31" fmla="*/ 223 h 223"/>
                <a:gd name="T32" fmla="*/ 12 w 28"/>
                <a:gd name="T33" fmla="*/ 223 h 223"/>
                <a:gd name="T34" fmla="*/ 15 w 28"/>
                <a:gd name="T35" fmla="*/ 223 h 223"/>
                <a:gd name="T36" fmla="*/ 17 w 28"/>
                <a:gd name="T37" fmla="*/ 223 h 223"/>
                <a:gd name="T38" fmla="*/ 20 w 28"/>
                <a:gd name="T39" fmla="*/ 223 h 223"/>
                <a:gd name="T40" fmla="*/ 22 w 28"/>
                <a:gd name="T41" fmla="*/ 222 h 223"/>
                <a:gd name="T42" fmla="*/ 24 w 28"/>
                <a:gd name="T43" fmla="*/ 221 h 223"/>
                <a:gd name="T44" fmla="*/ 26 w 28"/>
                <a:gd name="T45" fmla="*/ 220 h 223"/>
                <a:gd name="T46" fmla="*/ 27 w 28"/>
                <a:gd name="T47" fmla="*/ 219 h 223"/>
                <a:gd name="T48" fmla="*/ 28 w 28"/>
                <a:gd name="T49" fmla="*/ 218 h 223"/>
                <a:gd name="T50" fmla="*/ 28 w 28"/>
                <a:gd name="T51" fmla="*/ 216 h 223"/>
                <a:gd name="T52" fmla="*/ 28 w 28"/>
                <a:gd name="T53" fmla="*/ 8 h 223"/>
                <a:gd name="T54" fmla="*/ 28 w 28"/>
                <a:gd name="T55" fmla="*/ 6 h 223"/>
                <a:gd name="T56" fmla="*/ 27 w 28"/>
                <a:gd name="T57" fmla="*/ 4 h 223"/>
                <a:gd name="T58" fmla="*/ 26 w 28"/>
                <a:gd name="T59" fmla="*/ 3 h 223"/>
                <a:gd name="T60" fmla="*/ 24 w 28"/>
                <a:gd name="T61" fmla="*/ 2 h 223"/>
                <a:gd name="T62" fmla="*/ 22 w 28"/>
                <a:gd name="T63" fmla="*/ 1 h 223"/>
                <a:gd name="T64" fmla="*/ 20 w 28"/>
                <a:gd name="T65" fmla="*/ 1 h 223"/>
                <a:gd name="T66" fmla="*/ 17 w 28"/>
                <a:gd name="T67" fmla="*/ 0 h 223"/>
                <a:gd name="T68" fmla="*/ 15 w 28"/>
                <a:gd name="T69" fmla="*/ 0 h 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
                <a:gd name="T106" fmla="*/ 0 h 223"/>
                <a:gd name="T107" fmla="*/ 28 w 28"/>
                <a:gd name="T108" fmla="*/ 223 h 2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 h="223">
                  <a:moveTo>
                    <a:pt x="15" y="0"/>
                  </a:moveTo>
                  <a:lnTo>
                    <a:pt x="12" y="0"/>
                  </a:lnTo>
                  <a:lnTo>
                    <a:pt x="9" y="1"/>
                  </a:lnTo>
                  <a:lnTo>
                    <a:pt x="7" y="1"/>
                  </a:lnTo>
                  <a:lnTo>
                    <a:pt x="5" y="2"/>
                  </a:lnTo>
                  <a:lnTo>
                    <a:pt x="4" y="3"/>
                  </a:lnTo>
                  <a:lnTo>
                    <a:pt x="1" y="4"/>
                  </a:lnTo>
                  <a:lnTo>
                    <a:pt x="0" y="6"/>
                  </a:lnTo>
                  <a:lnTo>
                    <a:pt x="0" y="8"/>
                  </a:lnTo>
                  <a:lnTo>
                    <a:pt x="0" y="216"/>
                  </a:lnTo>
                  <a:lnTo>
                    <a:pt x="0" y="218"/>
                  </a:lnTo>
                  <a:lnTo>
                    <a:pt x="1" y="219"/>
                  </a:lnTo>
                  <a:lnTo>
                    <a:pt x="4" y="220"/>
                  </a:lnTo>
                  <a:lnTo>
                    <a:pt x="5" y="221"/>
                  </a:lnTo>
                  <a:lnTo>
                    <a:pt x="7" y="222"/>
                  </a:lnTo>
                  <a:lnTo>
                    <a:pt x="9" y="223"/>
                  </a:lnTo>
                  <a:lnTo>
                    <a:pt x="12" y="223"/>
                  </a:lnTo>
                  <a:lnTo>
                    <a:pt x="15" y="223"/>
                  </a:lnTo>
                  <a:lnTo>
                    <a:pt x="17" y="223"/>
                  </a:lnTo>
                  <a:lnTo>
                    <a:pt x="20" y="223"/>
                  </a:lnTo>
                  <a:lnTo>
                    <a:pt x="22" y="222"/>
                  </a:lnTo>
                  <a:lnTo>
                    <a:pt x="24" y="221"/>
                  </a:lnTo>
                  <a:lnTo>
                    <a:pt x="26" y="220"/>
                  </a:lnTo>
                  <a:lnTo>
                    <a:pt x="27" y="219"/>
                  </a:lnTo>
                  <a:lnTo>
                    <a:pt x="28" y="218"/>
                  </a:lnTo>
                  <a:lnTo>
                    <a:pt x="28" y="216"/>
                  </a:lnTo>
                  <a:lnTo>
                    <a:pt x="28" y="8"/>
                  </a:lnTo>
                  <a:lnTo>
                    <a:pt x="28" y="6"/>
                  </a:lnTo>
                  <a:lnTo>
                    <a:pt x="27" y="4"/>
                  </a:lnTo>
                  <a:lnTo>
                    <a:pt x="26" y="3"/>
                  </a:lnTo>
                  <a:lnTo>
                    <a:pt x="24" y="2"/>
                  </a:lnTo>
                  <a:lnTo>
                    <a:pt x="22" y="1"/>
                  </a:lnTo>
                  <a:lnTo>
                    <a:pt x="20" y="1"/>
                  </a:lnTo>
                  <a:lnTo>
                    <a:pt x="17" y="0"/>
                  </a:lnTo>
                  <a:lnTo>
                    <a:pt x="1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54" name="Freeform 369"/>
            <p:cNvSpPr>
              <a:spLocks/>
            </p:cNvSpPr>
            <p:nvPr/>
          </p:nvSpPr>
          <p:spPr bwMode="auto">
            <a:xfrm>
              <a:off x="2542" y="2138"/>
              <a:ext cx="28" cy="223"/>
            </a:xfrm>
            <a:custGeom>
              <a:avLst/>
              <a:gdLst>
                <a:gd name="T0" fmla="*/ 15 w 28"/>
                <a:gd name="T1" fmla="*/ 0 h 223"/>
                <a:gd name="T2" fmla="*/ 12 w 28"/>
                <a:gd name="T3" fmla="*/ 0 h 223"/>
                <a:gd name="T4" fmla="*/ 9 w 28"/>
                <a:gd name="T5" fmla="*/ 1 h 223"/>
                <a:gd name="T6" fmla="*/ 7 w 28"/>
                <a:gd name="T7" fmla="*/ 1 h 223"/>
                <a:gd name="T8" fmla="*/ 5 w 28"/>
                <a:gd name="T9" fmla="*/ 2 h 223"/>
                <a:gd name="T10" fmla="*/ 4 w 28"/>
                <a:gd name="T11" fmla="*/ 3 h 223"/>
                <a:gd name="T12" fmla="*/ 1 w 28"/>
                <a:gd name="T13" fmla="*/ 4 h 223"/>
                <a:gd name="T14" fmla="*/ 0 w 28"/>
                <a:gd name="T15" fmla="*/ 6 h 223"/>
                <a:gd name="T16" fmla="*/ 0 w 28"/>
                <a:gd name="T17" fmla="*/ 8 h 223"/>
                <a:gd name="T18" fmla="*/ 0 w 28"/>
                <a:gd name="T19" fmla="*/ 216 h 223"/>
                <a:gd name="T20" fmla="*/ 0 w 28"/>
                <a:gd name="T21" fmla="*/ 218 h 223"/>
                <a:gd name="T22" fmla="*/ 1 w 28"/>
                <a:gd name="T23" fmla="*/ 219 h 223"/>
                <a:gd name="T24" fmla="*/ 4 w 28"/>
                <a:gd name="T25" fmla="*/ 220 h 223"/>
                <a:gd name="T26" fmla="*/ 5 w 28"/>
                <a:gd name="T27" fmla="*/ 221 h 223"/>
                <a:gd name="T28" fmla="*/ 7 w 28"/>
                <a:gd name="T29" fmla="*/ 222 h 223"/>
                <a:gd name="T30" fmla="*/ 9 w 28"/>
                <a:gd name="T31" fmla="*/ 223 h 223"/>
                <a:gd name="T32" fmla="*/ 12 w 28"/>
                <a:gd name="T33" fmla="*/ 223 h 223"/>
                <a:gd name="T34" fmla="*/ 15 w 28"/>
                <a:gd name="T35" fmla="*/ 223 h 223"/>
                <a:gd name="T36" fmla="*/ 17 w 28"/>
                <a:gd name="T37" fmla="*/ 223 h 223"/>
                <a:gd name="T38" fmla="*/ 20 w 28"/>
                <a:gd name="T39" fmla="*/ 223 h 223"/>
                <a:gd name="T40" fmla="*/ 22 w 28"/>
                <a:gd name="T41" fmla="*/ 222 h 223"/>
                <a:gd name="T42" fmla="*/ 24 w 28"/>
                <a:gd name="T43" fmla="*/ 221 h 223"/>
                <a:gd name="T44" fmla="*/ 26 w 28"/>
                <a:gd name="T45" fmla="*/ 220 h 223"/>
                <a:gd name="T46" fmla="*/ 27 w 28"/>
                <a:gd name="T47" fmla="*/ 219 h 223"/>
                <a:gd name="T48" fmla="*/ 28 w 28"/>
                <a:gd name="T49" fmla="*/ 218 h 223"/>
                <a:gd name="T50" fmla="*/ 28 w 28"/>
                <a:gd name="T51" fmla="*/ 216 h 223"/>
                <a:gd name="T52" fmla="*/ 28 w 28"/>
                <a:gd name="T53" fmla="*/ 8 h 223"/>
                <a:gd name="T54" fmla="*/ 28 w 28"/>
                <a:gd name="T55" fmla="*/ 6 h 223"/>
                <a:gd name="T56" fmla="*/ 27 w 28"/>
                <a:gd name="T57" fmla="*/ 4 h 223"/>
                <a:gd name="T58" fmla="*/ 26 w 28"/>
                <a:gd name="T59" fmla="*/ 3 h 223"/>
                <a:gd name="T60" fmla="*/ 24 w 28"/>
                <a:gd name="T61" fmla="*/ 2 h 223"/>
                <a:gd name="T62" fmla="*/ 22 w 28"/>
                <a:gd name="T63" fmla="*/ 1 h 223"/>
                <a:gd name="T64" fmla="*/ 20 w 28"/>
                <a:gd name="T65" fmla="*/ 1 h 223"/>
                <a:gd name="T66" fmla="*/ 17 w 28"/>
                <a:gd name="T67" fmla="*/ 0 h 223"/>
                <a:gd name="T68" fmla="*/ 15 w 28"/>
                <a:gd name="T69" fmla="*/ 0 h 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
                <a:gd name="T106" fmla="*/ 0 h 223"/>
                <a:gd name="T107" fmla="*/ 28 w 28"/>
                <a:gd name="T108" fmla="*/ 223 h 2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 h="223">
                  <a:moveTo>
                    <a:pt x="15" y="0"/>
                  </a:moveTo>
                  <a:lnTo>
                    <a:pt x="12" y="0"/>
                  </a:lnTo>
                  <a:lnTo>
                    <a:pt x="9" y="1"/>
                  </a:lnTo>
                  <a:lnTo>
                    <a:pt x="7" y="1"/>
                  </a:lnTo>
                  <a:lnTo>
                    <a:pt x="5" y="2"/>
                  </a:lnTo>
                  <a:lnTo>
                    <a:pt x="4" y="3"/>
                  </a:lnTo>
                  <a:lnTo>
                    <a:pt x="1" y="4"/>
                  </a:lnTo>
                  <a:lnTo>
                    <a:pt x="0" y="6"/>
                  </a:lnTo>
                  <a:lnTo>
                    <a:pt x="0" y="8"/>
                  </a:lnTo>
                  <a:lnTo>
                    <a:pt x="0" y="216"/>
                  </a:lnTo>
                  <a:lnTo>
                    <a:pt x="0" y="218"/>
                  </a:lnTo>
                  <a:lnTo>
                    <a:pt x="1" y="219"/>
                  </a:lnTo>
                  <a:lnTo>
                    <a:pt x="4" y="220"/>
                  </a:lnTo>
                  <a:lnTo>
                    <a:pt x="5" y="221"/>
                  </a:lnTo>
                  <a:lnTo>
                    <a:pt x="7" y="222"/>
                  </a:lnTo>
                  <a:lnTo>
                    <a:pt x="9" y="223"/>
                  </a:lnTo>
                  <a:lnTo>
                    <a:pt x="12" y="223"/>
                  </a:lnTo>
                  <a:lnTo>
                    <a:pt x="15" y="223"/>
                  </a:lnTo>
                  <a:lnTo>
                    <a:pt x="17" y="223"/>
                  </a:lnTo>
                  <a:lnTo>
                    <a:pt x="20" y="223"/>
                  </a:lnTo>
                  <a:lnTo>
                    <a:pt x="22" y="222"/>
                  </a:lnTo>
                  <a:lnTo>
                    <a:pt x="24" y="221"/>
                  </a:lnTo>
                  <a:lnTo>
                    <a:pt x="26" y="220"/>
                  </a:lnTo>
                  <a:lnTo>
                    <a:pt x="27" y="219"/>
                  </a:lnTo>
                  <a:lnTo>
                    <a:pt x="28" y="218"/>
                  </a:lnTo>
                  <a:lnTo>
                    <a:pt x="28" y="216"/>
                  </a:lnTo>
                  <a:lnTo>
                    <a:pt x="28" y="8"/>
                  </a:lnTo>
                  <a:lnTo>
                    <a:pt x="28" y="6"/>
                  </a:lnTo>
                  <a:lnTo>
                    <a:pt x="27" y="4"/>
                  </a:lnTo>
                  <a:lnTo>
                    <a:pt x="26" y="3"/>
                  </a:lnTo>
                  <a:lnTo>
                    <a:pt x="24" y="2"/>
                  </a:lnTo>
                  <a:lnTo>
                    <a:pt x="22" y="1"/>
                  </a:lnTo>
                  <a:lnTo>
                    <a:pt x="20" y="1"/>
                  </a:lnTo>
                  <a:lnTo>
                    <a:pt x="17" y="0"/>
                  </a:lnTo>
                  <a:lnTo>
                    <a:pt x="1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55" name="Freeform 370"/>
            <p:cNvSpPr>
              <a:spLocks/>
            </p:cNvSpPr>
            <p:nvPr/>
          </p:nvSpPr>
          <p:spPr bwMode="auto">
            <a:xfrm>
              <a:off x="443" y="2136"/>
              <a:ext cx="22" cy="223"/>
            </a:xfrm>
            <a:custGeom>
              <a:avLst/>
              <a:gdLst>
                <a:gd name="T0" fmla="*/ 11 w 22"/>
                <a:gd name="T1" fmla="*/ 0 h 223"/>
                <a:gd name="T2" fmla="*/ 13 w 22"/>
                <a:gd name="T3" fmla="*/ 0 h 223"/>
                <a:gd name="T4" fmla="*/ 15 w 22"/>
                <a:gd name="T5" fmla="*/ 1 h 223"/>
                <a:gd name="T6" fmla="*/ 17 w 22"/>
                <a:gd name="T7" fmla="*/ 1 h 223"/>
                <a:gd name="T8" fmla="*/ 19 w 22"/>
                <a:gd name="T9" fmla="*/ 2 h 223"/>
                <a:gd name="T10" fmla="*/ 20 w 22"/>
                <a:gd name="T11" fmla="*/ 3 h 223"/>
                <a:gd name="T12" fmla="*/ 21 w 22"/>
                <a:gd name="T13" fmla="*/ 4 h 223"/>
                <a:gd name="T14" fmla="*/ 22 w 22"/>
                <a:gd name="T15" fmla="*/ 6 h 223"/>
                <a:gd name="T16" fmla="*/ 22 w 22"/>
                <a:gd name="T17" fmla="*/ 7 h 223"/>
                <a:gd name="T18" fmla="*/ 22 w 22"/>
                <a:gd name="T19" fmla="*/ 216 h 223"/>
                <a:gd name="T20" fmla="*/ 22 w 22"/>
                <a:gd name="T21" fmla="*/ 218 h 223"/>
                <a:gd name="T22" fmla="*/ 21 w 22"/>
                <a:gd name="T23" fmla="*/ 219 h 223"/>
                <a:gd name="T24" fmla="*/ 20 w 22"/>
                <a:gd name="T25" fmla="*/ 220 h 223"/>
                <a:gd name="T26" fmla="*/ 19 w 22"/>
                <a:gd name="T27" fmla="*/ 221 h 223"/>
                <a:gd name="T28" fmla="*/ 17 w 22"/>
                <a:gd name="T29" fmla="*/ 222 h 223"/>
                <a:gd name="T30" fmla="*/ 15 w 22"/>
                <a:gd name="T31" fmla="*/ 223 h 223"/>
                <a:gd name="T32" fmla="*/ 13 w 22"/>
                <a:gd name="T33" fmla="*/ 223 h 223"/>
                <a:gd name="T34" fmla="*/ 11 w 22"/>
                <a:gd name="T35" fmla="*/ 223 h 223"/>
                <a:gd name="T36" fmla="*/ 9 w 22"/>
                <a:gd name="T37" fmla="*/ 223 h 223"/>
                <a:gd name="T38" fmla="*/ 7 w 22"/>
                <a:gd name="T39" fmla="*/ 223 h 223"/>
                <a:gd name="T40" fmla="*/ 5 w 22"/>
                <a:gd name="T41" fmla="*/ 222 h 223"/>
                <a:gd name="T42" fmla="*/ 3 w 22"/>
                <a:gd name="T43" fmla="*/ 221 h 223"/>
                <a:gd name="T44" fmla="*/ 2 w 22"/>
                <a:gd name="T45" fmla="*/ 220 h 223"/>
                <a:gd name="T46" fmla="*/ 1 w 22"/>
                <a:gd name="T47" fmla="*/ 219 h 223"/>
                <a:gd name="T48" fmla="*/ 0 w 22"/>
                <a:gd name="T49" fmla="*/ 218 h 223"/>
                <a:gd name="T50" fmla="*/ 0 w 22"/>
                <a:gd name="T51" fmla="*/ 216 h 223"/>
                <a:gd name="T52" fmla="*/ 0 w 22"/>
                <a:gd name="T53" fmla="*/ 7 h 223"/>
                <a:gd name="T54" fmla="*/ 0 w 22"/>
                <a:gd name="T55" fmla="*/ 6 h 223"/>
                <a:gd name="T56" fmla="*/ 1 w 22"/>
                <a:gd name="T57" fmla="*/ 4 h 223"/>
                <a:gd name="T58" fmla="*/ 2 w 22"/>
                <a:gd name="T59" fmla="*/ 3 h 223"/>
                <a:gd name="T60" fmla="*/ 3 w 22"/>
                <a:gd name="T61" fmla="*/ 2 h 223"/>
                <a:gd name="T62" fmla="*/ 5 w 22"/>
                <a:gd name="T63" fmla="*/ 1 h 223"/>
                <a:gd name="T64" fmla="*/ 7 w 22"/>
                <a:gd name="T65" fmla="*/ 1 h 223"/>
                <a:gd name="T66" fmla="*/ 9 w 22"/>
                <a:gd name="T67" fmla="*/ 0 h 223"/>
                <a:gd name="T68" fmla="*/ 11 w 22"/>
                <a:gd name="T69" fmla="*/ 0 h 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
                <a:gd name="T106" fmla="*/ 0 h 223"/>
                <a:gd name="T107" fmla="*/ 22 w 22"/>
                <a:gd name="T108" fmla="*/ 223 h 2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 h="223">
                  <a:moveTo>
                    <a:pt x="11" y="0"/>
                  </a:moveTo>
                  <a:lnTo>
                    <a:pt x="13" y="0"/>
                  </a:lnTo>
                  <a:lnTo>
                    <a:pt x="15" y="1"/>
                  </a:lnTo>
                  <a:lnTo>
                    <a:pt x="17" y="1"/>
                  </a:lnTo>
                  <a:lnTo>
                    <a:pt x="19" y="2"/>
                  </a:lnTo>
                  <a:lnTo>
                    <a:pt x="20" y="3"/>
                  </a:lnTo>
                  <a:lnTo>
                    <a:pt x="21" y="4"/>
                  </a:lnTo>
                  <a:lnTo>
                    <a:pt x="22" y="6"/>
                  </a:lnTo>
                  <a:lnTo>
                    <a:pt x="22" y="7"/>
                  </a:lnTo>
                  <a:lnTo>
                    <a:pt x="22" y="216"/>
                  </a:lnTo>
                  <a:lnTo>
                    <a:pt x="22" y="218"/>
                  </a:lnTo>
                  <a:lnTo>
                    <a:pt x="21" y="219"/>
                  </a:lnTo>
                  <a:lnTo>
                    <a:pt x="20" y="220"/>
                  </a:lnTo>
                  <a:lnTo>
                    <a:pt x="19" y="221"/>
                  </a:lnTo>
                  <a:lnTo>
                    <a:pt x="17" y="222"/>
                  </a:lnTo>
                  <a:lnTo>
                    <a:pt x="15" y="223"/>
                  </a:lnTo>
                  <a:lnTo>
                    <a:pt x="13" y="223"/>
                  </a:lnTo>
                  <a:lnTo>
                    <a:pt x="11" y="223"/>
                  </a:lnTo>
                  <a:lnTo>
                    <a:pt x="9" y="223"/>
                  </a:lnTo>
                  <a:lnTo>
                    <a:pt x="7" y="223"/>
                  </a:lnTo>
                  <a:lnTo>
                    <a:pt x="5" y="222"/>
                  </a:lnTo>
                  <a:lnTo>
                    <a:pt x="3" y="221"/>
                  </a:lnTo>
                  <a:lnTo>
                    <a:pt x="2" y="220"/>
                  </a:lnTo>
                  <a:lnTo>
                    <a:pt x="1" y="219"/>
                  </a:lnTo>
                  <a:lnTo>
                    <a:pt x="0" y="218"/>
                  </a:lnTo>
                  <a:lnTo>
                    <a:pt x="0" y="216"/>
                  </a:lnTo>
                  <a:lnTo>
                    <a:pt x="0" y="7"/>
                  </a:lnTo>
                  <a:lnTo>
                    <a:pt x="0" y="6"/>
                  </a:lnTo>
                  <a:lnTo>
                    <a:pt x="1" y="4"/>
                  </a:lnTo>
                  <a:lnTo>
                    <a:pt x="2" y="3"/>
                  </a:lnTo>
                  <a:lnTo>
                    <a:pt x="3" y="2"/>
                  </a:lnTo>
                  <a:lnTo>
                    <a:pt x="5" y="1"/>
                  </a:lnTo>
                  <a:lnTo>
                    <a:pt x="7" y="1"/>
                  </a:lnTo>
                  <a:lnTo>
                    <a:pt x="9" y="0"/>
                  </a:lnTo>
                  <a:lnTo>
                    <a:pt x="1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56" name="Freeform 371"/>
            <p:cNvSpPr>
              <a:spLocks/>
            </p:cNvSpPr>
            <p:nvPr/>
          </p:nvSpPr>
          <p:spPr bwMode="auto">
            <a:xfrm>
              <a:off x="443" y="2136"/>
              <a:ext cx="22" cy="223"/>
            </a:xfrm>
            <a:custGeom>
              <a:avLst/>
              <a:gdLst>
                <a:gd name="T0" fmla="*/ 11 w 22"/>
                <a:gd name="T1" fmla="*/ 0 h 223"/>
                <a:gd name="T2" fmla="*/ 13 w 22"/>
                <a:gd name="T3" fmla="*/ 0 h 223"/>
                <a:gd name="T4" fmla="*/ 15 w 22"/>
                <a:gd name="T5" fmla="*/ 1 h 223"/>
                <a:gd name="T6" fmla="*/ 17 w 22"/>
                <a:gd name="T7" fmla="*/ 1 h 223"/>
                <a:gd name="T8" fmla="*/ 19 w 22"/>
                <a:gd name="T9" fmla="*/ 2 h 223"/>
                <a:gd name="T10" fmla="*/ 20 w 22"/>
                <a:gd name="T11" fmla="*/ 3 h 223"/>
                <a:gd name="T12" fmla="*/ 21 w 22"/>
                <a:gd name="T13" fmla="*/ 4 h 223"/>
                <a:gd name="T14" fmla="*/ 22 w 22"/>
                <a:gd name="T15" fmla="*/ 6 h 223"/>
                <a:gd name="T16" fmla="*/ 22 w 22"/>
                <a:gd name="T17" fmla="*/ 7 h 223"/>
                <a:gd name="T18" fmla="*/ 22 w 22"/>
                <a:gd name="T19" fmla="*/ 216 h 223"/>
                <a:gd name="T20" fmla="*/ 22 w 22"/>
                <a:gd name="T21" fmla="*/ 218 h 223"/>
                <a:gd name="T22" fmla="*/ 21 w 22"/>
                <a:gd name="T23" fmla="*/ 219 h 223"/>
                <a:gd name="T24" fmla="*/ 20 w 22"/>
                <a:gd name="T25" fmla="*/ 220 h 223"/>
                <a:gd name="T26" fmla="*/ 19 w 22"/>
                <a:gd name="T27" fmla="*/ 221 h 223"/>
                <a:gd name="T28" fmla="*/ 17 w 22"/>
                <a:gd name="T29" fmla="*/ 222 h 223"/>
                <a:gd name="T30" fmla="*/ 15 w 22"/>
                <a:gd name="T31" fmla="*/ 223 h 223"/>
                <a:gd name="T32" fmla="*/ 13 w 22"/>
                <a:gd name="T33" fmla="*/ 223 h 223"/>
                <a:gd name="T34" fmla="*/ 11 w 22"/>
                <a:gd name="T35" fmla="*/ 223 h 223"/>
                <a:gd name="T36" fmla="*/ 9 w 22"/>
                <a:gd name="T37" fmla="*/ 223 h 223"/>
                <a:gd name="T38" fmla="*/ 7 w 22"/>
                <a:gd name="T39" fmla="*/ 223 h 223"/>
                <a:gd name="T40" fmla="*/ 5 w 22"/>
                <a:gd name="T41" fmla="*/ 222 h 223"/>
                <a:gd name="T42" fmla="*/ 3 w 22"/>
                <a:gd name="T43" fmla="*/ 221 h 223"/>
                <a:gd name="T44" fmla="*/ 2 w 22"/>
                <a:gd name="T45" fmla="*/ 220 h 223"/>
                <a:gd name="T46" fmla="*/ 1 w 22"/>
                <a:gd name="T47" fmla="*/ 219 h 223"/>
                <a:gd name="T48" fmla="*/ 0 w 22"/>
                <a:gd name="T49" fmla="*/ 218 h 223"/>
                <a:gd name="T50" fmla="*/ 0 w 22"/>
                <a:gd name="T51" fmla="*/ 216 h 223"/>
                <a:gd name="T52" fmla="*/ 0 w 22"/>
                <a:gd name="T53" fmla="*/ 7 h 223"/>
                <a:gd name="T54" fmla="*/ 0 w 22"/>
                <a:gd name="T55" fmla="*/ 6 h 223"/>
                <a:gd name="T56" fmla="*/ 1 w 22"/>
                <a:gd name="T57" fmla="*/ 4 h 223"/>
                <a:gd name="T58" fmla="*/ 2 w 22"/>
                <a:gd name="T59" fmla="*/ 3 h 223"/>
                <a:gd name="T60" fmla="*/ 3 w 22"/>
                <a:gd name="T61" fmla="*/ 2 h 223"/>
                <a:gd name="T62" fmla="*/ 5 w 22"/>
                <a:gd name="T63" fmla="*/ 1 h 223"/>
                <a:gd name="T64" fmla="*/ 7 w 22"/>
                <a:gd name="T65" fmla="*/ 1 h 223"/>
                <a:gd name="T66" fmla="*/ 9 w 22"/>
                <a:gd name="T67" fmla="*/ 0 h 223"/>
                <a:gd name="T68" fmla="*/ 11 w 22"/>
                <a:gd name="T69" fmla="*/ 0 h 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
                <a:gd name="T106" fmla="*/ 0 h 223"/>
                <a:gd name="T107" fmla="*/ 22 w 22"/>
                <a:gd name="T108" fmla="*/ 223 h 2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 h="223">
                  <a:moveTo>
                    <a:pt x="11" y="0"/>
                  </a:moveTo>
                  <a:lnTo>
                    <a:pt x="13" y="0"/>
                  </a:lnTo>
                  <a:lnTo>
                    <a:pt x="15" y="1"/>
                  </a:lnTo>
                  <a:lnTo>
                    <a:pt x="17" y="1"/>
                  </a:lnTo>
                  <a:lnTo>
                    <a:pt x="19" y="2"/>
                  </a:lnTo>
                  <a:lnTo>
                    <a:pt x="20" y="3"/>
                  </a:lnTo>
                  <a:lnTo>
                    <a:pt x="21" y="4"/>
                  </a:lnTo>
                  <a:lnTo>
                    <a:pt x="22" y="6"/>
                  </a:lnTo>
                  <a:lnTo>
                    <a:pt x="22" y="7"/>
                  </a:lnTo>
                  <a:lnTo>
                    <a:pt x="22" y="216"/>
                  </a:lnTo>
                  <a:lnTo>
                    <a:pt x="22" y="218"/>
                  </a:lnTo>
                  <a:lnTo>
                    <a:pt x="21" y="219"/>
                  </a:lnTo>
                  <a:lnTo>
                    <a:pt x="20" y="220"/>
                  </a:lnTo>
                  <a:lnTo>
                    <a:pt x="19" y="221"/>
                  </a:lnTo>
                  <a:lnTo>
                    <a:pt x="17" y="222"/>
                  </a:lnTo>
                  <a:lnTo>
                    <a:pt x="15" y="223"/>
                  </a:lnTo>
                  <a:lnTo>
                    <a:pt x="13" y="223"/>
                  </a:lnTo>
                  <a:lnTo>
                    <a:pt x="11" y="223"/>
                  </a:lnTo>
                  <a:lnTo>
                    <a:pt x="9" y="223"/>
                  </a:lnTo>
                  <a:lnTo>
                    <a:pt x="7" y="223"/>
                  </a:lnTo>
                  <a:lnTo>
                    <a:pt x="5" y="222"/>
                  </a:lnTo>
                  <a:lnTo>
                    <a:pt x="3" y="221"/>
                  </a:lnTo>
                  <a:lnTo>
                    <a:pt x="2" y="220"/>
                  </a:lnTo>
                  <a:lnTo>
                    <a:pt x="1" y="219"/>
                  </a:lnTo>
                  <a:lnTo>
                    <a:pt x="0" y="218"/>
                  </a:lnTo>
                  <a:lnTo>
                    <a:pt x="0" y="216"/>
                  </a:lnTo>
                  <a:lnTo>
                    <a:pt x="0" y="7"/>
                  </a:lnTo>
                  <a:lnTo>
                    <a:pt x="0" y="6"/>
                  </a:lnTo>
                  <a:lnTo>
                    <a:pt x="1" y="4"/>
                  </a:lnTo>
                  <a:lnTo>
                    <a:pt x="2" y="3"/>
                  </a:lnTo>
                  <a:lnTo>
                    <a:pt x="3" y="2"/>
                  </a:lnTo>
                  <a:lnTo>
                    <a:pt x="5" y="1"/>
                  </a:lnTo>
                  <a:lnTo>
                    <a:pt x="7" y="1"/>
                  </a:lnTo>
                  <a:lnTo>
                    <a:pt x="9" y="0"/>
                  </a:lnTo>
                  <a:lnTo>
                    <a:pt x="11"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57" name="Rectangle 372"/>
            <p:cNvSpPr>
              <a:spLocks noChangeArrowheads="1"/>
            </p:cNvSpPr>
            <p:nvPr/>
          </p:nvSpPr>
          <p:spPr bwMode="auto">
            <a:xfrm>
              <a:off x="383" y="2498"/>
              <a:ext cx="195" cy="44"/>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58" name="Rectangle 373"/>
            <p:cNvSpPr>
              <a:spLocks noChangeArrowheads="1"/>
            </p:cNvSpPr>
            <p:nvPr/>
          </p:nvSpPr>
          <p:spPr bwMode="auto">
            <a:xfrm>
              <a:off x="383" y="2498"/>
              <a:ext cx="195" cy="4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59" name="Rectangle 374"/>
            <p:cNvSpPr>
              <a:spLocks noChangeArrowheads="1"/>
            </p:cNvSpPr>
            <p:nvPr/>
          </p:nvSpPr>
          <p:spPr bwMode="auto">
            <a:xfrm>
              <a:off x="567" y="2478"/>
              <a:ext cx="277" cy="86"/>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60" name="Rectangle 375"/>
            <p:cNvSpPr>
              <a:spLocks noChangeArrowheads="1"/>
            </p:cNvSpPr>
            <p:nvPr/>
          </p:nvSpPr>
          <p:spPr bwMode="auto">
            <a:xfrm>
              <a:off x="567" y="2478"/>
              <a:ext cx="277" cy="8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61" name="Freeform 376"/>
            <p:cNvSpPr>
              <a:spLocks/>
            </p:cNvSpPr>
            <p:nvPr/>
          </p:nvSpPr>
          <p:spPr bwMode="auto">
            <a:xfrm>
              <a:off x="651" y="2564"/>
              <a:ext cx="72" cy="80"/>
            </a:xfrm>
            <a:custGeom>
              <a:avLst/>
              <a:gdLst>
                <a:gd name="T0" fmla="*/ 36 w 72"/>
                <a:gd name="T1" fmla="*/ 80 h 80"/>
                <a:gd name="T2" fmla="*/ 36 w 72"/>
                <a:gd name="T3" fmla="*/ 80 h 80"/>
                <a:gd name="T4" fmla="*/ 33 w 72"/>
                <a:gd name="T5" fmla="*/ 79 h 80"/>
                <a:gd name="T6" fmla="*/ 29 w 72"/>
                <a:gd name="T7" fmla="*/ 77 h 80"/>
                <a:gd name="T8" fmla="*/ 25 w 72"/>
                <a:gd name="T9" fmla="*/ 75 h 80"/>
                <a:gd name="T10" fmla="*/ 23 w 72"/>
                <a:gd name="T11" fmla="*/ 71 h 80"/>
                <a:gd name="T12" fmla="*/ 18 w 72"/>
                <a:gd name="T13" fmla="*/ 62 h 80"/>
                <a:gd name="T14" fmla="*/ 13 w 72"/>
                <a:gd name="T15" fmla="*/ 50 h 80"/>
                <a:gd name="T16" fmla="*/ 10 w 72"/>
                <a:gd name="T17" fmla="*/ 38 h 80"/>
                <a:gd name="T18" fmla="*/ 6 w 72"/>
                <a:gd name="T19" fmla="*/ 24 h 80"/>
                <a:gd name="T20" fmla="*/ 3 w 72"/>
                <a:gd name="T21" fmla="*/ 11 h 80"/>
                <a:gd name="T22" fmla="*/ 0 w 72"/>
                <a:gd name="T23" fmla="*/ 0 h 80"/>
                <a:gd name="T24" fmla="*/ 36 w 72"/>
                <a:gd name="T25" fmla="*/ 0 h 80"/>
                <a:gd name="T26" fmla="*/ 36 w 72"/>
                <a:gd name="T27" fmla="*/ 0 h 80"/>
                <a:gd name="T28" fmla="*/ 72 w 72"/>
                <a:gd name="T29" fmla="*/ 0 h 80"/>
                <a:gd name="T30" fmla="*/ 69 w 72"/>
                <a:gd name="T31" fmla="*/ 11 h 80"/>
                <a:gd name="T32" fmla="*/ 66 w 72"/>
                <a:gd name="T33" fmla="*/ 24 h 80"/>
                <a:gd name="T34" fmla="*/ 61 w 72"/>
                <a:gd name="T35" fmla="*/ 38 h 80"/>
                <a:gd name="T36" fmla="*/ 57 w 72"/>
                <a:gd name="T37" fmla="*/ 50 h 80"/>
                <a:gd name="T38" fmla="*/ 53 w 72"/>
                <a:gd name="T39" fmla="*/ 62 h 80"/>
                <a:gd name="T40" fmla="*/ 48 w 72"/>
                <a:gd name="T41" fmla="*/ 71 h 80"/>
                <a:gd name="T42" fmla="*/ 45 w 72"/>
                <a:gd name="T43" fmla="*/ 75 h 80"/>
                <a:gd name="T44" fmla="*/ 42 w 72"/>
                <a:gd name="T45" fmla="*/ 77 h 80"/>
                <a:gd name="T46" fmla="*/ 39 w 72"/>
                <a:gd name="T47" fmla="*/ 79 h 80"/>
                <a:gd name="T48" fmla="*/ 36 w 72"/>
                <a:gd name="T49" fmla="*/ 80 h 80"/>
                <a:gd name="T50" fmla="*/ 36 w 72"/>
                <a:gd name="T51" fmla="*/ 80 h 80"/>
                <a:gd name="T52" fmla="*/ 36 w 72"/>
                <a:gd name="T53" fmla="*/ 80 h 80"/>
                <a:gd name="T54" fmla="*/ 36 w 72"/>
                <a:gd name="T55" fmla="*/ 80 h 80"/>
                <a:gd name="T56" fmla="*/ 36 w 72"/>
                <a:gd name="T57" fmla="*/ 80 h 80"/>
                <a:gd name="T58" fmla="*/ 36 w 72"/>
                <a:gd name="T59" fmla="*/ 80 h 80"/>
                <a:gd name="T60" fmla="*/ 36 w 72"/>
                <a:gd name="T61" fmla="*/ 80 h 80"/>
                <a:gd name="T62" fmla="*/ 36 w 72"/>
                <a:gd name="T63" fmla="*/ 80 h 80"/>
                <a:gd name="T64" fmla="*/ 36 w 72"/>
                <a:gd name="T65" fmla="*/ 80 h 80"/>
                <a:gd name="T66" fmla="*/ 36 w 72"/>
                <a:gd name="T67" fmla="*/ 80 h 80"/>
                <a:gd name="T68" fmla="*/ 36 w 72"/>
                <a:gd name="T69" fmla="*/ 80 h 80"/>
                <a:gd name="T70" fmla="*/ 36 w 72"/>
                <a:gd name="T71" fmla="*/ 80 h 80"/>
                <a:gd name="T72" fmla="*/ 36 w 72"/>
                <a:gd name="T73" fmla="*/ 80 h 80"/>
                <a:gd name="T74" fmla="*/ 36 w 72"/>
                <a:gd name="T75" fmla="*/ 80 h 80"/>
                <a:gd name="T76" fmla="*/ 36 w 72"/>
                <a:gd name="T77" fmla="*/ 8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0"/>
                <a:gd name="T119" fmla="*/ 72 w 72"/>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0">
                  <a:moveTo>
                    <a:pt x="36" y="80"/>
                  </a:moveTo>
                  <a:lnTo>
                    <a:pt x="36" y="80"/>
                  </a:lnTo>
                  <a:lnTo>
                    <a:pt x="33" y="79"/>
                  </a:lnTo>
                  <a:lnTo>
                    <a:pt x="29" y="77"/>
                  </a:lnTo>
                  <a:lnTo>
                    <a:pt x="25" y="75"/>
                  </a:lnTo>
                  <a:lnTo>
                    <a:pt x="23" y="71"/>
                  </a:lnTo>
                  <a:lnTo>
                    <a:pt x="18" y="62"/>
                  </a:lnTo>
                  <a:lnTo>
                    <a:pt x="13" y="50"/>
                  </a:lnTo>
                  <a:lnTo>
                    <a:pt x="10" y="38"/>
                  </a:lnTo>
                  <a:lnTo>
                    <a:pt x="6" y="24"/>
                  </a:lnTo>
                  <a:lnTo>
                    <a:pt x="3" y="11"/>
                  </a:lnTo>
                  <a:lnTo>
                    <a:pt x="0" y="0"/>
                  </a:lnTo>
                  <a:lnTo>
                    <a:pt x="36" y="0"/>
                  </a:lnTo>
                  <a:lnTo>
                    <a:pt x="72" y="0"/>
                  </a:lnTo>
                  <a:lnTo>
                    <a:pt x="69" y="11"/>
                  </a:lnTo>
                  <a:lnTo>
                    <a:pt x="66" y="24"/>
                  </a:lnTo>
                  <a:lnTo>
                    <a:pt x="61" y="38"/>
                  </a:lnTo>
                  <a:lnTo>
                    <a:pt x="57" y="50"/>
                  </a:lnTo>
                  <a:lnTo>
                    <a:pt x="53" y="62"/>
                  </a:lnTo>
                  <a:lnTo>
                    <a:pt x="48" y="71"/>
                  </a:lnTo>
                  <a:lnTo>
                    <a:pt x="45" y="75"/>
                  </a:lnTo>
                  <a:lnTo>
                    <a:pt x="42" y="77"/>
                  </a:lnTo>
                  <a:lnTo>
                    <a:pt x="39" y="79"/>
                  </a:lnTo>
                  <a:lnTo>
                    <a:pt x="36" y="8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62" name="Freeform 377"/>
            <p:cNvSpPr>
              <a:spLocks/>
            </p:cNvSpPr>
            <p:nvPr/>
          </p:nvSpPr>
          <p:spPr bwMode="auto">
            <a:xfrm>
              <a:off x="651" y="2564"/>
              <a:ext cx="72" cy="80"/>
            </a:xfrm>
            <a:custGeom>
              <a:avLst/>
              <a:gdLst>
                <a:gd name="T0" fmla="*/ 36 w 72"/>
                <a:gd name="T1" fmla="*/ 80 h 80"/>
                <a:gd name="T2" fmla="*/ 33 w 72"/>
                <a:gd name="T3" fmla="*/ 79 h 80"/>
                <a:gd name="T4" fmla="*/ 29 w 72"/>
                <a:gd name="T5" fmla="*/ 77 h 80"/>
                <a:gd name="T6" fmla="*/ 25 w 72"/>
                <a:gd name="T7" fmla="*/ 75 h 80"/>
                <a:gd name="T8" fmla="*/ 23 w 72"/>
                <a:gd name="T9" fmla="*/ 71 h 80"/>
                <a:gd name="T10" fmla="*/ 18 w 72"/>
                <a:gd name="T11" fmla="*/ 62 h 80"/>
                <a:gd name="T12" fmla="*/ 13 w 72"/>
                <a:gd name="T13" fmla="*/ 50 h 80"/>
                <a:gd name="T14" fmla="*/ 10 w 72"/>
                <a:gd name="T15" fmla="*/ 38 h 80"/>
                <a:gd name="T16" fmla="*/ 6 w 72"/>
                <a:gd name="T17" fmla="*/ 24 h 80"/>
                <a:gd name="T18" fmla="*/ 3 w 72"/>
                <a:gd name="T19" fmla="*/ 11 h 80"/>
                <a:gd name="T20" fmla="*/ 0 w 72"/>
                <a:gd name="T21" fmla="*/ 0 h 80"/>
                <a:gd name="T22" fmla="*/ 36 w 72"/>
                <a:gd name="T23" fmla="*/ 0 h 80"/>
                <a:gd name="T24" fmla="*/ 72 w 72"/>
                <a:gd name="T25" fmla="*/ 0 h 80"/>
                <a:gd name="T26" fmla="*/ 69 w 72"/>
                <a:gd name="T27" fmla="*/ 11 h 80"/>
                <a:gd name="T28" fmla="*/ 66 w 72"/>
                <a:gd name="T29" fmla="*/ 24 h 80"/>
                <a:gd name="T30" fmla="*/ 61 w 72"/>
                <a:gd name="T31" fmla="*/ 38 h 80"/>
                <a:gd name="T32" fmla="*/ 57 w 72"/>
                <a:gd name="T33" fmla="*/ 50 h 80"/>
                <a:gd name="T34" fmla="*/ 53 w 72"/>
                <a:gd name="T35" fmla="*/ 62 h 80"/>
                <a:gd name="T36" fmla="*/ 48 w 72"/>
                <a:gd name="T37" fmla="*/ 71 h 80"/>
                <a:gd name="T38" fmla="*/ 45 w 72"/>
                <a:gd name="T39" fmla="*/ 75 h 80"/>
                <a:gd name="T40" fmla="*/ 42 w 72"/>
                <a:gd name="T41" fmla="*/ 77 h 80"/>
                <a:gd name="T42" fmla="*/ 39 w 72"/>
                <a:gd name="T43" fmla="*/ 79 h 80"/>
                <a:gd name="T44" fmla="*/ 36 w 72"/>
                <a:gd name="T45" fmla="*/ 8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80"/>
                <a:gd name="T71" fmla="*/ 72 w 72"/>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80">
                  <a:moveTo>
                    <a:pt x="36" y="80"/>
                  </a:moveTo>
                  <a:lnTo>
                    <a:pt x="33" y="79"/>
                  </a:lnTo>
                  <a:lnTo>
                    <a:pt x="29" y="77"/>
                  </a:lnTo>
                  <a:lnTo>
                    <a:pt x="25" y="75"/>
                  </a:lnTo>
                  <a:lnTo>
                    <a:pt x="23" y="71"/>
                  </a:lnTo>
                  <a:lnTo>
                    <a:pt x="18" y="62"/>
                  </a:lnTo>
                  <a:lnTo>
                    <a:pt x="13" y="50"/>
                  </a:lnTo>
                  <a:lnTo>
                    <a:pt x="10" y="38"/>
                  </a:lnTo>
                  <a:lnTo>
                    <a:pt x="6" y="24"/>
                  </a:lnTo>
                  <a:lnTo>
                    <a:pt x="3" y="11"/>
                  </a:lnTo>
                  <a:lnTo>
                    <a:pt x="0" y="0"/>
                  </a:lnTo>
                  <a:lnTo>
                    <a:pt x="36" y="0"/>
                  </a:lnTo>
                  <a:lnTo>
                    <a:pt x="72" y="0"/>
                  </a:lnTo>
                  <a:lnTo>
                    <a:pt x="69" y="11"/>
                  </a:lnTo>
                  <a:lnTo>
                    <a:pt x="66" y="24"/>
                  </a:lnTo>
                  <a:lnTo>
                    <a:pt x="61" y="38"/>
                  </a:lnTo>
                  <a:lnTo>
                    <a:pt x="57" y="50"/>
                  </a:lnTo>
                  <a:lnTo>
                    <a:pt x="53" y="62"/>
                  </a:lnTo>
                  <a:lnTo>
                    <a:pt x="48" y="71"/>
                  </a:lnTo>
                  <a:lnTo>
                    <a:pt x="45" y="75"/>
                  </a:lnTo>
                  <a:lnTo>
                    <a:pt x="42" y="77"/>
                  </a:lnTo>
                  <a:lnTo>
                    <a:pt x="39" y="79"/>
                  </a:lnTo>
                  <a:lnTo>
                    <a:pt x="36" y="8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63" name="Freeform 378"/>
            <p:cNvSpPr>
              <a:spLocks/>
            </p:cNvSpPr>
            <p:nvPr/>
          </p:nvSpPr>
          <p:spPr bwMode="auto">
            <a:xfrm>
              <a:off x="750" y="2398"/>
              <a:ext cx="72" cy="80"/>
            </a:xfrm>
            <a:custGeom>
              <a:avLst/>
              <a:gdLst>
                <a:gd name="T0" fmla="*/ 36 w 72"/>
                <a:gd name="T1" fmla="*/ 0 h 80"/>
                <a:gd name="T2" fmla="*/ 36 w 72"/>
                <a:gd name="T3" fmla="*/ 0 h 80"/>
                <a:gd name="T4" fmla="*/ 32 w 72"/>
                <a:gd name="T5" fmla="*/ 1 h 80"/>
                <a:gd name="T6" fmla="*/ 29 w 72"/>
                <a:gd name="T7" fmla="*/ 4 h 80"/>
                <a:gd name="T8" fmla="*/ 26 w 72"/>
                <a:gd name="T9" fmla="*/ 6 h 80"/>
                <a:gd name="T10" fmla="*/ 23 w 72"/>
                <a:gd name="T11" fmla="*/ 9 h 80"/>
                <a:gd name="T12" fmla="*/ 18 w 72"/>
                <a:gd name="T13" fmla="*/ 18 h 80"/>
                <a:gd name="T14" fmla="*/ 14 w 72"/>
                <a:gd name="T15" fmla="*/ 30 h 80"/>
                <a:gd name="T16" fmla="*/ 10 w 72"/>
                <a:gd name="T17" fmla="*/ 43 h 80"/>
                <a:gd name="T18" fmla="*/ 7 w 72"/>
                <a:gd name="T19" fmla="*/ 56 h 80"/>
                <a:gd name="T20" fmla="*/ 3 w 72"/>
                <a:gd name="T21" fmla="*/ 69 h 80"/>
                <a:gd name="T22" fmla="*/ 0 w 72"/>
                <a:gd name="T23" fmla="*/ 80 h 80"/>
                <a:gd name="T24" fmla="*/ 36 w 72"/>
                <a:gd name="T25" fmla="*/ 80 h 80"/>
                <a:gd name="T26" fmla="*/ 36 w 72"/>
                <a:gd name="T27" fmla="*/ 80 h 80"/>
                <a:gd name="T28" fmla="*/ 72 w 72"/>
                <a:gd name="T29" fmla="*/ 80 h 80"/>
                <a:gd name="T30" fmla="*/ 69 w 72"/>
                <a:gd name="T31" fmla="*/ 69 h 80"/>
                <a:gd name="T32" fmla="*/ 65 w 72"/>
                <a:gd name="T33" fmla="*/ 56 h 80"/>
                <a:gd name="T34" fmla="*/ 61 w 72"/>
                <a:gd name="T35" fmla="*/ 43 h 80"/>
                <a:gd name="T36" fmla="*/ 58 w 72"/>
                <a:gd name="T37" fmla="*/ 30 h 80"/>
                <a:gd name="T38" fmla="*/ 53 w 72"/>
                <a:gd name="T39" fmla="*/ 18 h 80"/>
                <a:gd name="T40" fmla="*/ 48 w 72"/>
                <a:gd name="T41" fmla="*/ 9 h 80"/>
                <a:gd name="T42" fmla="*/ 46 w 72"/>
                <a:gd name="T43" fmla="*/ 6 h 80"/>
                <a:gd name="T44" fmla="*/ 43 w 72"/>
                <a:gd name="T45" fmla="*/ 4 h 80"/>
                <a:gd name="T46" fmla="*/ 40 w 72"/>
                <a:gd name="T47" fmla="*/ 1 h 80"/>
                <a:gd name="T48" fmla="*/ 36 w 72"/>
                <a:gd name="T49" fmla="*/ 0 h 80"/>
                <a:gd name="T50" fmla="*/ 36 w 72"/>
                <a:gd name="T51" fmla="*/ 0 h 80"/>
                <a:gd name="T52" fmla="*/ 36 w 72"/>
                <a:gd name="T53" fmla="*/ 0 h 80"/>
                <a:gd name="T54" fmla="*/ 36 w 72"/>
                <a:gd name="T55" fmla="*/ 0 h 80"/>
                <a:gd name="T56" fmla="*/ 36 w 72"/>
                <a:gd name="T57" fmla="*/ 0 h 80"/>
                <a:gd name="T58" fmla="*/ 36 w 72"/>
                <a:gd name="T59" fmla="*/ 0 h 80"/>
                <a:gd name="T60" fmla="*/ 36 w 72"/>
                <a:gd name="T61" fmla="*/ 0 h 80"/>
                <a:gd name="T62" fmla="*/ 36 w 72"/>
                <a:gd name="T63" fmla="*/ 0 h 80"/>
                <a:gd name="T64" fmla="*/ 36 w 72"/>
                <a:gd name="T65" fmla="*/ 0 h 80"/>
                <a:gd name="T66" fmla="*/ 36 w 72"/>
                <a:gd name="T67" fmla="*/ 0 h 80"/>
                <a:gd name="T68" fmla="*/ 36 w 72"/>
                <a:gd name="T69" fmla="*/ 0 h 80"/>
                <a:gd name="T70" fmla="*/ 36 w 72"/>
                <a:gd name="T71" fmla="*/ 0 h 80"/>
                <a:gd name="T72" fmla="*/ 36 w 72"/>
                <a:gd name="T73" fmla="*/ 0 h 80"/>
                <a:gd name="T74" fmla="*/ 36 w 72"/>
                <a:gd name="T75" fmla="*/ 0 h 80"/>
                <a:gd name="T76" fmla="*/ 36 w 72"/>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0"/>
                <a:gd name="T119" fmla="*/ 72 w 72"/>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0">
                  <a:moveTo>
                    <a:pt x="36" y="0"/>
                  </a:moveTo>
                  <a:lnTo>
                    <a:pt x="36" y="0"/>
                  </a:lnTo>
                  <a:lnTo>
                    <a:pt x="32" y="1"/>
                  </a:lnTo>
                  <a:lnTo>
                    <a:pt x="29" y="4"/>
                  </a:lnTo>
                  <a:lnTo>
                    <a:pt x="26" y="6"/>
                  </a:lnTo>
                  <a:lnTo>
                    <a:pt x="23" y="9"/>
                  </a:lnTo>
                  <a:lnTo>
                    <a:pt x="18" y="18"/>
                  </a:lnTo>
                  <a:lnTo>
                    <a:pt x="14" y="30"/>
                  </a:lnTo>
                  <a:lnTo>
                    <a:pt x="10" y="43"/>
                  </a:lnTo>
                  <a:lnTo>
                    <a:pt x="7" y="56"/>
                  </a:lnTo>
                  <a:lnTo>
                    <a:pt x="3" y="69"/>
                  </a:lnTo>
                  <a:lnTo>
                    <a:pt x="0" y="80"/>
                  </a:lnTo>
                  <a:lnTo>
                    <a:pt x="36" y="80"/>
                  </a:lnTo>
                  <a:lnTo>
                    <a:pt x="72" y="80"/>
                  </a:lnTo>
                  <a:lnTo>
                    <a:pt x="69" y="69"/>
                  </a:lnTo>
                  <a:lnTo>
                    <a:pt x="65" y="56"/>
                  </a:lnTo>
                  <a:lnTo>
                    <a:pt x="61" y="43"/>
                  </a:lnTo>
                  <a:lnTo>
                    <a:pt x="58" y="30"/>
                  </a:lnTo>
                  <a:lnTo>
                    <a:pt x="53" y="18"/>
                  </a:lnTo>
                  <a:lnTo>
                    <a:pt x="48" y="9"/>
                  </a:lnTo>
                  <a:lnTo>
                    <a:pt x="46" y="6"/>
                  </a:lnTo>
                  <a:lnTo>
                    <a:pt x="43" y="4"/>
                  </a:lnTo>
                  <a:lnTo>
                    <a:pt x="40" y="1"/>
                  </a:lnTo>
                  <a:lnTo>
                    <a:pt x="3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64" name="Freeform 379"/>
            <p:cNvSpPr>
              <a:spLocks/>
            </p:cNvSpPr>
            <p:nvPr/>
          </p:nvSpPr>
          <p:spPr bwMode="auto">
            <a:xfrm>
              <a:off x="750" y="2398"/>
              <a:ext cx="72" cy="80"/>
            </a:xfrm>
            <a:custGeom>
              <a:avLst/>
              <a:gdLst>
                <a:gd name="T0" fmla="*/ 36 w 72"/>
                <a:gd name="T1" fmla="*/ 0 h 80"/>
                <a:gd name="T2" fmla="*/ 32 w 72"/>
                <a:gd name="T3" fmla="*/ 1 h 80"/>
                <a:gd name="T4" fmla="*/ 29 w 72"/>
                <a:gd name="T5" fmla="*/ 4 h 80"/>
                <a:gd name="T6" fmla="*/ 26 w 72"/>
                <a:gd name="T7" fmla="*/ 6 h 80"/>
                <a:gd name="T8" fmla="*/ 23 w 72"/>
                <a:gd name="T9" fmla="*/ 9 h 80"/>
                <a:gd name="T10" fmla="*/ 18 w 72"/>
                <a:gd name="T11" fmla="*/ 18 h 80"/>
                <a:gd name="T12" fmla="*/ 14 w 72"/>
                <a:gd name="T13" fmla="*/ 30 h 80"/>
                <a:gd name="T14" fmla="*/ 10 w 72"/>
                <a:gd name="T15" fmla="*/ 43 h 80"/>
                <a:gd name="T16" fmla="*/ 7 w 72"/>
                <a:gd name="T17" fmla="*/ 56 h 80"/>
                <a:gd name="T18" fmla="*/ 3 w 72"/>
                <a:gd name="T19" fmla="*/ 69 h 80"/>
                <a:gd name="T20" fmla="*/ 0 w 72"/>
                <a:gd name="T21" fmla="*/ 80 h 80"/>
                <a:gd name="T22" fmla="*/ 36 w 72"/>
                <a:gd name="T23" fmla="*/ 80 h 80"/>
                <a:gd name="T24" fmla="*/ 72 w 72"/>
                <a:gd name="T25" fmla="*/ 80 h 80"/>
                <a:gd name="T26" fmla="*/ 69 w 72"/>
                <a:gd name="T27" fmla="*/ 69 h 80"/>
                <a:gd name="T28" fmla="*/ 65 w 72"/>
                <a:gd name="T29" fmla="*/ 56 h 80"/>
                <a:gd name="T30" fmla="*/ 61 w 72"/>
                <a:gd name="T31" fmla="*/ 43 h 80"/>
                <a:gd name="T32" fmla="*/ 58 w 72"/>
                <a:gd name="T33" fmla="*/ 30 h 80"/>
                <a:gd name="T34" fmla="*/ 53 w 72"/>
                <a:gd name="T35" fmla="*/ 18 h 80"/>
                <a:gd name="T36" fmla="*/ 48 w 72"/>
                <a:gd name="T37" fmla="*/ 9 h 80"/>
                <a:gd name="T38" fmla="*/ 46 w 72"/>
                <a:gd name="T39" fmla="*/ 6 h 80"/>
                <a:gd name="T40" fmla="*/ 43 w 72"/>
                <a:gd name="T41" fmla="*/ 4 h 80"/>
                <a:gd name="T42" fmla="*/ 40 w 72"/>
                <a:gd name="T43" fmla="*/ 1 h 80"/>
                <a:gd name="T44" fmla="*/ 36 w 72"/>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80"/>
                <a:gd name="T71" fmla="*/ 72 w 72"/>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80">
                  <a:moveTo>
                    <a:pt x="36" y="0"/>
                  </a:moveTo>
                  <a:lnTo>
                    <a:pt x="32" y="1"/>
                  </a:lnTo>
                  <a:lnTo>
                    <a:pt x="29" y="4"/>
                  </a:lnTo>
                  <a:lnTo>
                    <a:pt x="26" y="6"/>
                  </a:lnTo>
                  <a:lnTo>
                    <a:pt x="23" y="9"/>
                  </a:lnTo>
                  <a:lnTo>
                    <a:pt x="18" y="18"/>
                  </a:lnTo>
                  <a:lnTo>
                    <a:pt x="14" y="30"/>
                  </a:lnTo>
                  <a:lnTo>
                    <a:pt x="10" y="43"/>
                  </a:lnTo>
                  <a:lnTo>
                    <a:pt x="7" y="56"/>
                  </a:lnTo>
                  <a:lnTo>
                    <a:pt x="3" y="69"/>
                  </a:lnTo>
                  <a:lnTo>
                    <a:pt x="0" y="80"/>
                  </a:lnTo>
                  <a:lnTo>
                    <a:pt x="36" y="80"/>
                  </a:lnTo>
                  <a:lnTo>
                    <a:pt x="72" y="80"/>
                  </a:lnTo>
                  <a:lnTo>
                    <a:pt x="69" y="69"/>
                  </a:lnTo>
                  <a:lnTo>
                    <a:pt x="65" y="56"/>
                  </a:lnTo>
                  <a:lnTo>
                    <a:pt x="61" y="43"/>
                  </a:lnTo>
                  <a:lnTo>
                    <a:pt x="58" y="30"/>
                  </a:lnTo>
                  <a:lnTo>
                    <a:pt x="53" y="18"/>
                  </a:lnTo>
                  <a:lnTo>
                    <a:pt x="48" y="9"/>
                  </a:lnTo>
                  <a:lnTo>
                    <a:pt x="46" y="6"/>
                  </a:lnTo>
                  <a:lnTo>
                    <a:pt x="43" y="4"/>
                  </a:lnTo>
                  <a:lnTo>
                    <a:pt x="40" y="1"/>
                  </a:lnTo>
                  <a:lnTo>
                    <a:pt x="36"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65" name="Freeform 380"/>
            <p:cNvSpPr>
              <a:spLocks/>
            </p:cNvSpPr>
            <p:nvPr/>
          </p:nvSpPr>
          <p:spPr bwMode="auto">
            <a:xfrm>
              <a:off x="557" y="2398"/>
              <a:ext cx="70" cy="80"/>
            </a:xfrm>
            <a:custGeom>
              <a:avLst/>
              <a:gdLst>
                <a:gd name="T0" fmla="*/ 34 w 70"/>
                <a:gd name="T1" fmla="*/ 0 h 80"/>
                <a:gd name="T2" fmla="*/ 34 w 70"/>
                <a:gd name="T3" fmla="*/ 0 h 80"/>
                <a:gd name="T4" fmla="*/ 31 w 70"/>
                <a:gd name="T5" fmla="*/ 1 h 80"/>
                <a:gd name="T6" fmla="*/ 28 w 70"/>
                <a:gd name="T7" fmla="*/ 2 h 80"/>
                <a:gd name="T8" fmla="*/ 26 w 70"/>
                <a:gd name="T9" fmla="*/ 5 h 80"/>
                <a:gd name="T10" fmla="*/ 23 w 70"/>
                <a:gd name="T11" fmla="*/ 8 h 80"/>
                <a:gd name="T12" fmla="*/ 18 w 70"/>
                <a:gd name="T13" fmla="*/ 16 h 80"/>
                <a:gd name="T14" fmla="*/ 13 w 70"/>
                <a:gd name="T15" fmla="*/ 26 h 80"/>
                <a:gd name="T16" fmla="*/ 9 w 70"/>
                <a:gd name="T17" fmla="*/ 37 h 80"/>
                <a:gd name="T18" fmla="*/ 6 w 70"/>
                <a:gd name="T19" fmla="*/ 50 h 80"/>
                <a:gd name="T20" fmla="*/ 3 w 70"/>
                <a:gd name="T21" fmla="*/ 61 h 80"/>
                <a:gd name="T22" fmla="*/ 0 w 70"/>
                <a:gd name="T23" fmla="*/ 73 h 80"/>
                <a:gd name="T24" fmla="*/ 23 w 70"/>
                <a:gd name="T25" fmla="*/ 73 h 80"/>
                <a:gd name="T26" fmla="*/ 23 w 70"/>
                <a:gd name="T27" fmla="*/ 80 h 80"/>
                <a:gd name="T28" fmla="*/ 34 w 70"/>
                <a:gd name="T29" fmla="*/ 80 h 80"/>
                <a:gd name="T30" fmla="*/ 70 w 70"/>
                <a:gd name="T31" fmla="*/ 80 h 80"/>
                <a:gd name="T32" fmla="*/ 67 w 70"/>
                <a:gd name="T33" fmla="*/ 69 h 80"/>
                <a:gd name="T34" fmla="*/ 64 w 70"/>
                <a:gd name="T35" fmla="*/ 56 h 80"/>
                <a:gd name="T36" fmla="*/ 60 w 70"/>
                <a:gd name="T37" fmla="*/ 43 h 80"/>
                <a:gd name="T38" fmla="*/ 57 w 70"/>
                <a:gd name="T39" fmla="*/ 30 h 80"/>
                <a:gd name="T40" fmla="*/ 52 w 70"/>
                <a:gd name="T41" fmla="*/ 18 h 80"/>
                <a:gd name="T42" fmla="*/ 46 w 70"/>
                <a:gd name="T43" fmla="*/ 9 h 80"/>
                <a:gd name="T44" fmla="*/ 44 w 70"/>
                <a:gd name="T45" fmla="*/ 6 h 80"/>
                <a:gd name="T46" fmla="*/ 41 w 70"/>
                <a:gd name="T47" fmla="*/ 4 h 80"/>
                <a:gd name="T48" fmla="*/ 37 w 70"/>
                <a:gd name="T49" fmla="*/ 1 h 80"/>
                <a:gd name="T50" fmla="*/ 34 w 70"/>
                <a:gd name="T51" fmla="*/ 0 h 80"/>
                <a:gd name="T52" fmla="*/ 34 w 70"/>
                <a:gd name="T53" fmla="*/ 0 h 80"/>
                <a:gd name="T54" fmla="*/ 34 w 70"/>
                <a:gd name="T55" fmla="*/ 0 h 80"/>
                <a:gd name="T56" fmla="*/ 34 w 70"/>
                <a:gd name="T57" fmla="*/ 0 h 80"/>
                <a:gd name="T58" fmla="*/ 34 w 70"/>
                <a:gd name="T59" fmla="*/ 0 h 80"/>
                <a:gd name="T60" fmla="*/ 34 w 70"/>
                <a:gd name="T61" fmla="*/ 0 h 80"/>
                <a:gd name="T62" fmla="*/ 34 w 70"/>
                <a:gd name="T63" fmla="*/ 0 h 80"/>
                <a:gd name="T64" fmla="*/ 34 w 70"/>
                <a:gd name="T65" fmla="*/ 0 h 80"/>
                <a:gd name="T66" fmla="*/ 34 w 70"/>
                <a:gd name="T67" fmla="*/ 0 h 80"/>
                <a:gd name="T68" fmla="*/ 34 w 70"/>
                <a:gd name="T69" fmla="*/ 0 h 80"/>
                <a:gd name="T70" fmla="*/ 34 w 70"/>
                <a:gd name="T71" fmla="*/ 0 h 80"/>
                <a:gd name="T72" fmla="*/ 34 w 70"/>
                <a:gd name="T73" fmla="*/ 0 h 80"/>
                <a:gd name="T74" fmla="*/ 34 w 70"/>
                <a:gd name="T75" fmla="*/ 0 h 80"/>
                <a:gd name="T76" fmla="*/ 34 w 70"/>
                <a:gd name="T77" fmla="*/ 0 h 80"/>
                <a:gd name="T78" fmla="*/ 34 w 70"/>
                <a:gd name="T79" fmla="*/ 0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
                <a:gd name="T121" fmla="*/ 0 h 80"/>
                <a:gd name="T122" fmla="*/ 70 w 70"/>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 h="80">
                  <a:moveTo>
                    <a:pt x="34" y="0"/>
                  </a:moveTo>
                  <a:lnTo>
                    <a:pt x="34" y="0"/>
                  </a:lnTo>
                  <a:lnTo>
                    <a:pt x="31" y="1"/>
                  </a:lnTo>
                  <a:lnTo>
                    <a:pt x="28" y="2"/>
                  </a:lnTo>
                  <a:lnTo>
                    <a:pt x="26" y="5"/>
                  </a:lnTo>
                  <a:lnTo>
                    <a:pt x="23" y="8"/>
                  </a:lnTo>
                  <a:lnTo>
                    <a:pt x="18" y="16"/>
                  </a:lnTo>
                  <a:lnTo>
                    <a:pt x="13" y="26"/>
                  </a:lnTo>
                  <a:lnTo>
                    <a:pt x="9" y="37"/>
                  </a:lnTo>
                  <a:lnTo>
                    <a:pt x="6" y="50"/>
                  </a:lnTo>
                  <a:lnTo>
                    <a:pt x="3" y="61"/>
                  </a:lnTo>
                  <a:lnTo>
                    <a:pt x="0" y="73"/>
                  </a:lnTo>
                  <a:lnTo>
                    <a:pt x="23" y="73"/>
                  </a:lnTo>
                  <a:lnTo>
                    <a:pt x="23" y="80"/>
                  </a:lnTo>
                  <a:lnTo>
                    <a:pt x="34" y="80"/>
                  </a:lnTo>
                  <a:lnTo>
                    <a:pt x="70" y="80"/>
                  </a:lnTo>
                  <a:lnTo>
                    <a:pt x="67" y="69"/>
                  </a:lnTo>
                  <a:lnTo>
                    <a:pt x="64" y="56"/>
                  </a:lnTo>
                  <a:lnTo>
                    <a:pt x="60" y="43"/>
                  </a:lnTo>
                  <a:lnTo>
                    <a:pt x="57" y="30"/>
                  </a:lnTo>
                  <a:lnTo>
                    <a:pt x="52" y="18"/>
                  </a:lnTo>
                  <a:lnTo>
                    <a:pt x="46" y="9"/>
                  </a:lnTo>
                  <a:lnTo>
                    <a:pt x="44" y="6"/>
                  </a:lnTo>
                  <a:lnTo>
                    <a:pt x="41" y="4"/>
                  </a:lnTo>
                  <a:lnTo>
                    <a:pt x="37" y="1"/>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66" name="Freeform 381"/>
            <p:cNvSpPr>
              <a:spLocks/>
            </p:cNvSpPr>
            <p:nvPr/>
          </p:nvSpPr>
          <p:spPr bwMode="auto">
            <a:xfrm>
              <a:off x="557" y="2398"/>
              <a:ext cx="70" cy="80"/>
            </a:xfrm>
            <a:custGeom>
              <a:avLst/>
              <a:gdLst>
                <a:gd name="T0" fmla="*/ 34 w 70"/>
                <a:gd name="T1" fmla="*/ 0 h 80"/>
                <a:gd name="T2" fmla="*/ 31 w 70"/>
                <a:gd name="T3" fmla="*/ 1 h 80"/>
                <a:gd name="T4" fmla="*/ 28 w 70"/>
                <a:gd name="T5" fmla="*/ 2 h 80"/>
                <a:gd name="T6" fmla="*/ 26 w 70"/>
                <a:gd name="T7" fmla="*/ 5 h 80"/>
                <a:gd name="T8" fmla="*/ 23 w 70"/>
                <a:gd name="T9" fmla="*/ 8 h 80"/>
                <a:gd name="T10" fmla="*/ 18 w 70"/>
                <a:gd name="T11" fmla="*/ 16 h 80"/>
                <a:gd name="T12" fmla="*/ 13 w 70"/>
                <a:gd name="T13" fmla="*/ 26 h 80"/>
                <a:gd name="T14" fmla="*/ 9 w 70"/>
                <a:gd name="T15" fmla="*/ 37 h 80"/>
                <a:gd name="T16" fmla="*/ 6 w 70"/>
                <a:gd name="T17" fmla="*/ 50 h 80"/>
                <a:gd name="T18" fmla="*/ 3 w 70"/>
                <a:gd name="T19" fmla="*/ 61 h 80"/>
                <a:gd name="T20" fmla="*/ 0 w 70"/>
                <a:gd name="T21" fmla="*/ 73 h 80"/>
                <a:gd name="T22" fmla="*/ 23 w 70"/>
                <a:gd name="T23" fmla="*/ 73 h 80"/>
                <a:gd name="T24" fmla="*/ 23 w 70"/>
                <a:gd name="T25" fmla="*/ 80 h 80"/>
                <a:gd name="T26" fmla="*/ 34 w 70"/>
                <a:gd name="T27" fmla="*/ 80 h 80"/>
                <a:gd name="T28" fmla="*/ 70 w 70"/>
                <a:gd name="T29" fmla="*/ 80 h 80"/>
                <a:gd name="T30" fmla="*/ 67 w 70"/>
                <a:gd name="T31" fmla="*/ 69 h 80"/>
                <a:gd name="T32" fmla="*/ 64 w 70"/>
                <a:gd name="T33" fmla="*/ 56 h 80"/>
                <a:gd name="T34" fmla="*/ 60 w 70"/>
                <a:gd name="T35" fmla="*/ 43 h 80"/>
                <a:gd name="T36" fmla="*/ 57 w 70"/>
                <a:gd name="T37" fmla="*/ 30 h 80"/>
                <a:gd name="T38" fmla="*/ 52 w 70"/>
                <a:gd name="T39" fmla="*/ 18 h 80"/>
                <a:gd name="T40" fmla="*/ 46 w 70"/>
                <a:gd name="T41" fmla="*/ 9 h 80"/>
                <a:gd name="T42" fmla="*/ 44 w 70"/>
                <a:gd name="T43" fmla="*/ 6 h 80"/>
                <a:gd name="T44" fmla="*/ 41 w 70"/>
                <a:gd name="T45" fmla="*/ 4 h 80"/>
                <a:gd name="T46" fmla="*/ 37 w 70"/>
                <a:gd name="T47" fmla="*/ 1 h 80"/>
                <a:gd name="T48" fmla="*/ 34 w 70"/>
                <a:gd name="T49" fmla="*/ 0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80"/>
                <a:gd name="T77" fmla="*/ 70 w 70"/>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80">
                  <a:moveTo>
                    <a:pt x="34" y="0"/>
                  </a:moveTo>
                  <a:lnTo>
                    <a:pt x="31" y="1"/>
                  </a:lnTo>
                  <a:lnTo>
                    <a:pt x="28" y="2"/>
                  </a:lnTo>
                  <a:lnTo>
                    <a:pt x="26" y="5"/>
                  </a:lnTo>
                  <a:lnTo>
                    <a:pt x="23" y="8"/>
                  </a:lnTo>
                  <a:lnTo>
                    <a:pt x="18" y="16"/>
                  </a:lnTo>
                  <a:lnTo>
                    <a:pt x="13" y="26"/>
                  </a:lnTo>
                  <a:lnTo>
                    <a:pt x="9" y="37"/>
                  </a:lnTo>
                  <a:lnTo>
                    <a:pt x="6" y="50"/>
                  </a:lnTo>
                  <a:lnTo>
                    <a:pt x="3" y="61"/>
                  </a:lnTo>
                  <a:lnTo>
                    <a:pt x="0" y="73"/>
                  </a:lnTo>
                  <a:lnTo>
                    <a:pt x="23" y="73"/>
                  </a:lnTo>
                  <a:lnTo>
                    <a:pt x="23" y="80"/>
                  </a:lnTo>
                  <a:lnTo>
                    <a:pt x="34" y="80"/>
                  </a:lnTo>
                  <a:lnTo>
                    <a:pt x="70" y="80"/>
                  </a:lnTo>
                  <a:lnTo>
                    <a:pt x="67" y="69"/>
                  </a:lnTo>
                  <a:lnTo>
                    <a:pt x="64" y="56"/>
                  </a:lnTo>
                  <a:lnTo>
                    <a:pt x="60" y="43"/>
                  </a:lnTo>
                  <a:lnTo>
                    <a:pt x="57" y="30"/>
                  </a:lnTo>
                  <a:lnTo>
                    <a:pt x="52" y="18"/>
                  </a:lnTo>
                  <a:lnTo>
                    <a:pt x="46" y="9"/>
                  </a:lnTo>
                  <a:lnTo>
                    <a:pt x="44" y="6"/>
                  </a:lnTo>
                  <a:lnTo>
                    <a:pt x="41" y="4"/>
                  </a:lnTo>
                  <a:lnTo>
                    <a:pt x="37" y="1"/>
                  </a:lnTo>
                  <a:lnTo>
                    <a:pt x="34"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67" name="Freeform 382"/>
            <p:cNvSpPr>
              <a:spLocks/>
            </p:cNvSpPr>
            <p:nvPr/>
          </p:nvSpPr>
          <p:spPr bwMode="auto">
            <a:xfrm>
              <a:off x="405" y="2386"/>
              <a:ext cx="18" cy="266"/>
            </a:xfrm>
            <a:custGeom>
              <a:avLst/>
              <a:gdLst>
                <a:gd name="T0" fmla="*/ 9 w 18"/>
                <a:gd name="T1" fmla="*/ 0 h 266"/>
                <a:gd name="T2" fmla="*/ 11 w 18"/>
                <a:gd name="T3" fmla="*/ 0 h 266"/>
                <a:gd name="T4" fmla="*/ 12 w 18"/>
                <a:gd name="T5" fmla="*/ 1 h 266"/>
                <a:gd name="T6" fmla="*/ 14 w 18"/>
                <a:gd name="T7" fmla="*/ 1 h 266"/>
                <a:gd name="T8" fmla="*/ 15 w 18"/>
                <a:gd name="T9" fmla="*/ 2 h 266"/>
                <a:gd name="T10" fmla="*/ 16 w 18"/>
                <a:gd name="T11" fmla="*/ 3 h 266"/>
                <a:gd name="T12" fmla="*/ 17 w 18"/>
                <a:gd name="T13" fmla="*/ 4 h 266"/>
                <a:gd name="T14" fmla="*/ 18 w 18"/>
                <a:gd name="T15" fmla="*/ 6 h 266"/>
                <a:gd name="T16" fmla="*/ 18 w 18"/>
                <a:gd name="T17" fmla="*/ 7 h 266"/>
                <a:gd name="T18" fmla="*/ 18 w 18"/>
                <a:gd name="T19" fmla="*/ 259 h 266"/>
                <a:gd name="T20" fmla="*/ 18 w 18"/>
                <a:gd name="T21" fmla="*/ 261 h 266"/>
                <a:gd name="T22" fmla="*/ 17 w 18"/>
                <a:gd name="T23" fmla="*/ 262 h 266"/>
                <a:gd name="T24" fmla="*/ 16 w 18"/>
                <a:gd name="T25" fmla="*/ 263 h 266"/>
                <a:gd name="T26" fmla="*/ 15 w 18"/>
                <a:gd name="T27" fmla="*/ 264 h 266"/>
                <a:gd name="T28" fmla="*/ 14 w 18"/>
                <a:gd name="T29" fmla="*/ 265 h 266"/>
                <a:gd name="T30" fmla="*/ 12 w 18"/>
                <a:gd name="T31" fmla="*/ 266 h 266"/>
                <a:gd name="T32" fmla="*/ 11 w 18"/>
                <a:gd name="T33" fmla="*/ 266 h 266"/>
                <a:gd name="T34" fmla="*/ 9 w 18"/>
                <a:gd name="T35" fmla="*/ 266 h 266"/>
                <a:gd name="T36" fmla="*/ 7 w 18"/>
                <a:gd name="T37" fmla="*/ 266 h 266"/>
                <a:gd name="T38" fmla="*/ 6 w 18"/>
                <a:gd name="T39" fmla="*/ 266 h 266"/>
                <a:gd name="T40" fmla="*/ 4 w 18"/>
                <a:gd name="T41" fmla="*/ 265 h 266"/>
                <a:gd name="T42" fmla="*/ 3 w 18"/>
                <a:gd name="T43" fmla="*/ 264 h 266"/>
                <a:gd name="T44" fmla="*/ 2 w 18"/>
                <a:gd name="T45" fmla="*/ 263 h 266"/>
                <a:gd name="T46" fmla="*/ 1 w 18"/>
                <a:gd name="T47" fmla="*/ 262 h 266"/>
                <a:gd name="T48" fmla="*/ 0 w 18"/>
                <a:gd name="T49" fmla="*/ 261 h 266"/>
                <a:gd name="T50" fmla="*/ 0 w 18"/>
                <a:gd name="T51" fmla="*/ 259 h 266"/>
                <a:gd name="T52" fmla="*/ 0 w 18"/>
                <a:gd name="T53" fmla="*/ 7 h 266"/>
                <a:gd name="T54" fmla="*/ 0 w 18"/>
                <a:gd name="T55" fmla="*/ 6 h 266"/>
                <a:gd name="T56" fmla="*/ 1 w 18"/>
                <a:gd name="T57" fmla="*/ 4 h 266"/>
                <a:gd name="T58" fmla="*/ 2 w 18"/>
                <a:gd name="T59" fmla="*/ 3 h 266"/>
                <a:gd name="T60" fmla="*/ 3 w 18"/>
                <a:gd name="T61" fmla="*/ 2 h 266"/>
                <a:gd name="T62" fmla="*/ 4 w 18"/>
                <a:gd name="T63" fmla="*/ 1 h 266"/>
                <a:gd name="T64" fmla="*/ 6 w 18"/>
                <a:gd name="T65" fmla="*/ 1 h 266"/>
                <a:gd name="T66" fmla="*/ 7 w 18"/>
                <a:gd name="T67" fmla="*/ 0 h 266"/>
                <a:gd name="T68" fmla="*/ 9 w 18"/>
                <a:gd name="T69" fmla="*/ 0 h 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
                <a:gd name="T106" fmla="*/ 0 h 266"/>
                <a:gd name="T107" fmla="*/ 18 w 18"/>
                <a:gd name="T108" fmla="*/ 266 h 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 h="266">
                  <a:moveTo>
                    <a:pt x="9" y="0"/>
                  </a:moveTo>
                  <a:lnTo>
                    <a:pt x="11" y="0"/>
                  </a:lnTo>
                  <a:lnTo>
                    <a:pt x="12" y="1"/>
                  </a:lnTo>
                  <a:lnTo>
                    <a:pt x="14" y="1"/>
                  </a:lnTo>
                  <a:lnTo>
                    <a:pt x="15" y="2"/>
                  </a:lnTo>
                  <a:lnTo>
                    <a:pt x="16" y="3"/>
                  </a:lnTo>
                  <a:lnTo>
                    <a:pt x="17" y="4"/>
                  </a:lnTo>
                  <a:lnTo>
                    <a:pt x="18" y="6"/>
                  </a:lnTo>
                  <a:lnTo>
                    <a:pt x="18" y="7"/>
                  </a:lnTo>
                  <a:lnTo>
                    <a:pt x="18" y="259"/>
                  </a:lnTo>
                  <a:lnTo>
                    <a:pt x="18" y="261"/>
                  </a:lnTo>
                  <a:lnTo>
                    <a:pt x="17" y="262"/>
                  </a:lnTo>
                  <a:lnTo>
                    <a:pt x="16" y="263"/>
                  </a:lnTo>
                  <a:lnTo>
                    <a:pt x="15" y="264"/>
                  </a:lnTo>
                  <a:lnTo>
                    <a:pt x="14" y="265"/>
                  </a:lnTo>
                  <a:lnTo>
                    <a:pt x="12" y="266"/>
                  </a:lnTo>
                  <a:lnTo>
                    <a:pt x="11" y="266"/>
                  </a:lnTo>
                  <a:lnTo>
                    <a:pt x="9" y="266"/>
                  </a:lnTo>
                  <a:lnTo>
                    <a:pt x="7" y="266"/>
                  </a:lnTo>
                  <a:lnTo>
                    <a:pt x="6" y="266"/>
                  </a:lnTo>
                  <a:lnTo>
                    <a:pt x="4" y="265"/>
                  </a:lnTo>
                  <a:lnTo>
                    <a:pt x="3" y="264"/>
                  </a:lnTo>
                  <a:lnTo>
                    <a:pt x="2" y="263"/>
                  </a:lnTo>
                  <a:lnTo>
                    <a:pt x="1" y="262"/>
                  </a:lnTo>
                  <a:lnTo>
                    <a:pt x="0" y="261"/>
                  </a:lnTo>
                  <a:lnTo>
                    <a:pt x="0" y="259"/>
                  </a:lnTo>
                  <a:lnTo>
                    <a:pt x="0" y="7"/>
                  </a:lnTo>
                  <a:lnTo>
                    <a:pt x="0" y="6"/>
                  </a:lnTo>
                  <a:lnTo>
                    <a:pt x="1" y="4"/>
                  </a:lnTo>
                  <a:lnTo>
                    <a:pt x="2" y="3"/>
                  </a:lnTo>
                  <a:lnTo>
                    <a:pt x="3" y="2"/>
                  </a:lnTo>
                  <a:lnTo>
                    <a:pt x="4" y="1"/>
                  </a:lnTo>
                  <a:lnTo>
                    <a:pt x="6" y="1"/>
                  </a:lnTo>
                  <a:lnTo>
                    <a:pt x="7" y="0"/>
                  </a:lnTo>
                  <a:lnTo>
                    <a:pt x="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68" name="Freeform 383"/>
            <p:cNvSpPr>
              <a:spLocks/>
            </p:cNvSpPr>
            <p:nvPr/>
          </p:nvSpPr>
          <p:spPr bwMode="auto">
            <a:xfrm>
              <a:off x="405" y="2386"/>
              <a:ext cx="18" cy="266"/>
            </a:xfrm>
            <a:custGeom>
              <a:avLst/>
              <a:gdLst>
                <a:gd name="T0" fmla="*/ 9 w 18"/>
                <a:gd name="T1" fmla="*/ 0 h 266"/>
                <a:gd name="T2" fmla="*/ 11 w 18"/>
                <a:gd name="T3" fmla="*/ 0 h 266"/>
                <a:gd name="T4" fmla="*/ 12 w 18"/>
                <a:gd name="T5" fmla="*/ 1 h 266"/>
                <a:gd name="T6" fmla="*/ 14 w 18"/>
                <a:gd name="T7" fmla="*/ 1 h 266"/>
                <a:gd name="T8" fmla="*/ 15 w 18"/>
                <a:gd name="T9" fmla="*/ 2 h 266"/>
                <a:gd name="T10" fmla="*/ 16 w 18"/>
                <a:gd name="T11" fmla="*/ 3 h 266"/>
                <a:gd name="T12" fmla="*/ 17 w 18"/>
                <a:gd name="T13" fmla="*/ 4 h 266"/>
                <a:gd name="T14" fmla="*/ 18 w 18"/>
                <a:gd name="T15" fmla="*/ 6 h 266"/>
                <a:gd name="T16" fmla="*/ 18 w 18"/>
                <a:gd name="T17" fmla="*/ 7 h 266"/>
                <a:gd name="T18" fmla="*/ 18 w 18"/>
                <a:gd name="T19" fmla="*/ 259 h 266"/>
                <a:gd name="T20" fmla="*/ 18 w 18"/>
                <a:gd name="T21" fmla="*/ 261 h 266"/>
                <a:gd name="T22" fmla="*/ 17 w 18"/>
                <a:gd name="T23" fmla="*/ 262 h 266"/>
                <a:gd name="T24" fmla="*/ 16 w 18"/>
                <a:gd name="T25" fmla="*/ 263 h 266"/>
                <a:gd name="T26" fmla="*/ 15 w 18"/>
                <a:gd name="T27" fmla="*/ 264 h 266"/>
                <a:gd name="T28" fmla="*/ 14 w 18"/>
                <a:gd name="T29" fmla="*/ 265 h 266"/>
                <a:gd name="T30" fmla="*/ 12 w 18"/>
                <a:gd name="T31" fmla="*/ 266 h 266"/>
                <a:gd name="T32" fmla="*/ 11 w 18"/>
                <a:gd name="T33" fmla="*/ 266 h 266"/>
                <a:gd name="T34" fmla="*/ 9 w 18"/>
                <a:gd name="T35" fmla="*/ 266 h 266"/>
                <a:gd name="T36" fmla="*/ 7 w 18"/>
                <a:gd name="T37" fmla="*/ 266 h 266"/>
                <a:gd name="T38" fmla="*/ 6 w 18"/>
                <a:gd name="T39" fmla="*/ 266 h 266"/>
                <a:gd name="T40" fmla="*/ 4 w 18"/>
                <a:gd name="T41" fmla="*/ 265 h 266"/>
                <a:gd name="T42" fmla="*/ 3 w 18"/>
                <a:gd name="T43" fmla="*/ 264 h 266"/>
                <a:gd name="T44" fmla="*/ 2 w 18"/>
                <a:gd name="T45" fmla="*/ 263 h 266"/>
                <a:gd name="T46" fmla="*/ 1 w 18"/>
                <a:gd name="T47" fmla="*/ 262 h 266"/>
                <a:gd name="T48" fmla="*/ 0 w 18"/>
                <a:gd name="T49" fmla="*/ 261 h 266"/>
                <a:gd name="T50" fmla="*/ 0 w 18"/>
                <a:gd name="T51" fmla="*/ 259 h 266"/>
                <a:gd name="T52" fmla="*/ 0 w 18"/>
                <a:gd name="T53" fmla="*/ 7 h 266"/>
                <a:gd name="T54" fmla="*/ 0 w 18"/>
                <a:gd name="T55" fmla="*/ 6 h 266"/>
                <a:gd name="T56" fmla="*/ 1 w 18"/>
                <a:gd name="T57" fmla="*/ 4 h 266"/>
                <a:gd name="T58" fmla="*/ 2 w 18"/>
                <a:gd name="T59" fmla="*/ 3 h 266"/>
                <a:gd name="T60" fmla="*/ 3 w 18"/>
                <a:gd name="T61" fmla="*/ 2 h 266"/>
                <a:gd name="T62" fmla="*/ 4 w 18"/>
                <a:gd name="T63" fmla="*/ 1 h 266"/>
                <a:gd name="T64" fmla="*/ 6 w 18"/>
                <a:gd name="T65" fmla="*/ 1 h 266"/>
                <a:gd name="T66" fmla="*/ 7 w 18"/>
                <a:gd name="T67" fmla="*/ 0 h 266"/>
                <a:gd name="T68" fmla="*/ 9 w 18"/>
                <a:gd name="T69" fmla="*/ 0 h 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
                <a:gd name="T106" fmla="*/ 0 h 266"/>
                <a:gd name="T107" fmla="*/ 18 w 18"/>
                <a:gd name="T108" fmla="*/ 266 h 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 h="266">
                  <a:moveTo>
                    <a:pt x="9" y="0"/>
                  </a:moveTo>
                  <a:lnTo>
                    <a:pt x="11" y="0"/>
                  </a:lnTo>
                  <a:lnTo>
                    <a:pt x="12" y="1"/>
                  </a:lnTo>
                  <a:lnTo>
                    <a:pt x="14" y="1"/>
                  </a:lnTo>
                  <a:lnTo>
                    <a:pt x="15" y="2"/>
                  </a:lnTo>
                  <a:lnTo>
                    <a:pt x="16" y="3"/>
                  </a:lnTo>
                  <a:lnTo>
                    <a:pt x="17" y="4"/>
                  </a:lnTo>
                  <a:lnTo>
                    <a:pt x="18" y="6"/>
                  </a:lnTo>
                  <a:lnTo>
                    <a:pt x="18" y="7"/>
                  </a:lnTo>
                  <a:lnTo>
                    <a:pt x="18" y="259"/>
                  </a:lnTo>
                  <a:lnTo>
                    <a:pt x="18" y="261"/>
                  </a:lnTo>
                  <a:lnTo>
                    <a:pt x="17" y="262"/>
                  </a:lnTo>
                  <a:lnTo>
                    <a:pt x="16" y="263"/>
                  </a:lnTo>
                  <a:lnTo>
                    <a:pt x="15" y="264"/>
                  </a:lnTo>
                  <a:lnTo>
                    <a:pt x="14" y="265"/>
                  </a:lnTo>
                  <a:lnTo>
                    <a:pt x="12" y="266"/>
                  </a:lnTo>
                  <a:lnTo>
                    <a:pt x="11" y="266"/>
                  </a:lnTo>
                  <a:lnTo>
                    <a:pt x="9" y="266"/>
                  </a:lnTo>
                  <a:lnTo>
                    <a:pt x="7" y="266"/>
                  </a:lnTo>
                  <a:lnTo>
                    <a:pt x="6" y="266"/>
                  </a:lnTo>
                  <a:lnTo>
                    <a:pt x="4" y="265"/>
                  </a:lnTo>
                  <a:lnTo>
                    <a:pt x="3" y="264"/>
                  </a:lnTo>
                  <a:lnTo>
                    <a:pt x="2" y="263"/>
                  </a:lnTo>
                  <a:lnTo>
                    <a:pt x="1" y="262"/>
                  </a:lnTo>
                  <a:lnTo>
                    <a:pt x="0" y="261"/>
                  </a:lnTo>
                  <a:lnTo>
                    <a:pt x="0" y="259"/>
                  </a:lnTo>
                  <a:lnTo>
                    <a:pt x="0" y="7"/>
                  </a:lnTo>
                  <a:lnTo>
                    <a:pt x="0" y="6"/>
                  </a:lnTo>
                  <a:lnTo>
                    <a:pt x="1" y="4"/>
                  </a:lnTo>
                  <a:lnTo>
                    <a:pt x="2" y="3"/>
                  </a:lnTo>
                  <a:lnTo>
                    <a:pt x="3" y="2"/>
                  </a:lnTo>
                  <a:lnTo>
                    <a:pt x="4" y="1"/>
                  </a:lnTo>
                  <a:lnTo>
                    <a:pt x="6" y="1"/>
                  </a:lnTo>
                  <a:lnTo>
                    <a:pt x="7" y="0"/>
                  </a:lnTo>
                  <a:lnTo>
                    <a:pt x="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69" name="Line 384"/>
            <p:cNvSpPr>
              <a:spLocks noChangeShapeType="1"/>
            </p:cNvSpPr>
            <p:nvPr/>
          </p:nvSpPr>
          <p:spPr bwMode="auto">
            <a:xfrm>
              <a:off x="627" y="2477"/>
              <a:ext cx="24"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1170" name="Line 385"/>
            <p:cNvSpPr>
              <a:spLocks noChangeShapeType="1"/>
            </p:cNvSpPr>
            <p:nvPr/>
          </p:nvSpPr>
          <p:spPr bwMode="auto">
            <a:xfrm flipV="1">
              <a:off x="723" y="2477"/>
              <a:ext cx="27"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1171" name="Line 386"/>
            <p:cNvSpPr>
              <a:spLocks noChangeShapeType="1"/>
            </p:cNvSpPr>
            <p:nvPr/>
          </p:nvSpPr>
          <p:spPr bwMode="auto">
            <a:xfrm>
              <a:off x="822" y="2478"/>
              <a:ext cx="21" cy="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1172" name="Freeform 387"/>
            <p:cNvSpPr>
              <a:spLocks/>
            </p:cNvSpPr>
            <p:nvPr/>
          </p:nvSpPr>
          <p:spPr bwMode="auto">
            <a:xfrm>
              <a:off x="444" y="2465"/>
              <a:ext cx="20" cy="111"/>
            </a:xfrm>
            <a:custGeom>
              <a:avLst/>
              <a:gdLst>
                <a:gd name="T0" fmla="*/ 10 w 20"/>
                <a:gd name="T1" fmla="*/ 0 h 111"/>
                <a:gd name="T2" fmla="*/ 12 w 20"/>
                <a:gd name="T3" fmla="*/ 0 h 111"/>
                <a:gd name="T4" fmla="*/ 14 w 20"/>
                <a:gd name="T5" fmla="*/ 1 h 111"/>
                <a:gd name="T6" fmla="*/ 15 w 20"/>
                <a:gd name="T7" fmla="*/ 1 h 111"/>
                <a:gd name="T8" fmla="*/ 17 w 20"/>
                <a:gd name="T9" fmla="*/ 2 h 111"/>
                <a:gd name="T10" fmla="*/ 18 w 20"/>
                <a:gd name="T11" fmla="*/ 3 h 111"/>
                <a:gd name="T12" fmla="*/ 19 w 20"/>
                <a:gd name="T13" fmla="*/ 4 h 111"/>
                <a:gd name="T14" fmla="*/ 20 w 20"/>
                <a:gd name="T15" fmla="*/ 5 h 111"/>
                <a:gd name="T16" fmla="*/ 20 w 20"/>
                <a:gd name="T17" fmla="*/ 6 h 111"/>
                <a:gd name="T18" fmla="*/ 20 w 20"/>
                <a:gd name="T19" fmla="*/ 105 h 111"/>
                <a:gd name="T20" fmla="*/ 20 w 20"/>
                <a:gd name="T21" fmla="*/ 106 h 111"/>
                <a:gd name="T22" fmla="*/ 19 w 20"/>
                <a:gd name="T23" fmla="*/ 108 h 111"/>
                <a:gd name="T24" fmla="*/ 18 w 20"/>
                <a:gd name="T25" fmla="*/ 109 h 111"/>
                <a:gd name="T26" fmla="*/ 17 w 20"/>
                <a:gd name="T27" fmla="*/ 109 h 111"/>
                <a:gd name="T28" fmla="*/ 15 w 20"/>
                <a:gd name="T29" fmla="*/ 110 h 111"/>
                <a:gd name="T30" fmla="*/ 14 w 20"/>
                <a:gd name="T31" fmla="*/ 111 h 111"/>
                <a:gd name="T32" fmla="*/ 12 w 20"/>
                <a:gd name="T33" fmla="*/ 111 h 111"/>
                <a:gd name="T34" fmla="*/ 10 w 20"/>
                <a:gd name="T35" fmla="*/ 111 h 111"/>
                <a:gd name="T36" fmla="*/ 8 w 20"/>
                <a:gd name="T37" fmla="*/ 111 h 111"/>
                <a:gd name="T38" fmla="*/ 6 w 20"/>
                <a:gd name="T39" fmla="*/ 111 h 111"/>
                <a:gd name="T40" fmla="*/ 4 w 20"/>
                <a:gd name="T41" fmla="*/ 110 h 111"/>
                <a:gd name="T42" fmla="*/ 3 w 20"/>
                <a:gd name="T43" fmla="*/ 109 h 111"/>
                <a:gd name="T44" fmla="*/ 2 w 20"/>
                <a:gd name="T45" fmla="*/ 109 h 111"/>
                <a:gd name="T46" fmla="*/ 1 w 20"/>
                <a:gd name="T47" fmla="*/ 108 h 111"/>
                <a:gd name="T48" fmla="*/ 0 w 20"/>
                <a:gd name="T49" fmla="*/ 106 h 111"/>
                <a:gd name="T50" fmla="*/ 0 w 20"/>
                <a:gd name="T51" fmla="*/ 105 h 111"/>
                <a:gd name="T52" fmla="*/ 0 w 20"/>
                <a:gd name="T53" fmla="*/ 6 h 111"/>
                <a:gd name="T54" fmla="*/ 0 w 20"/>
                <a:gd name="T55" fmla="*/ 5 h 111"/>
                <a:gd name="T56" fmla="*/ 1 w 20"/>
                <a:gd name="T57" fmla="*/ 4 h 111"/>
                <a:gd name="T58" fmla="*/ 2 w 20"/>
                <a:gd name="T59" fmla="*/ 3 h 111"/>
                <a:gd name="T60" fmla="*/ 3 w 20"/>
                <a:gd name="T61" fmla="*/ 2 h 111"/>
                <a:gd name="T62" fmla="*/ 4 w 20"/>
                <a:gd name="T63" fmla="*/ 1 h 111"/>
                <a:gd name="T64" fmla="*/ 6 w 20"/>
                <a:gd name="T65" fmla="*/ 1 h 111"/>
                <a:gd name="T66" fmla="*/ 8 w 20"/>
                <a:gd name="T67" fmla="*/ 0 h 111"/>
                <a:gd name="T68" fmla="*/ 10 w 20"/>
                <a:gd name="T69" fmla="*/ 0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
                <a:gd name="T106" fmla="*/ 0 h 111"/>
                <a:gd name="T107" fmla="*/ 20 w 20"/>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 h="111">
                  <a:moveTo>
                    <a:pt x="10" y="0"/>
                  </a:moveTo>
                  <a:lnTo>
                    <a:pt x="12" y="0"/>
                  </a:lnTo>
                  <a:lnTo>
                    <a:pt x="14" y="1"/>
                  </a:lnTo>
                  <a:lnTo>
                    <a:pt x="15" y="1"/>
                  </a:lnTo>
                  <a:lnTo>
                    <a:pt x="17" y="2"/>
                  </a:lnTo>
                  <a:lnTo>
                    <a:pt x="18" y="3"/>
                  </a:lnTo>
                  <a:lnTo>
                    <a:pt x="19" y="4"/>
                  </a:lnTo>
                  <a:lnTo>
                    <a:pt x="20" y="5"/>
                  </a:lnTo>
                  <a:lnTo>
                    <a:pt x="20" y="6"/>
                  </a:lnTo>
                  <a:lnTo>
                    <a:pt x="20" y="105"/>
                  </a:lnTo>
                  <a:lnTo>
                    <a:pt x="20" y="106"/>
                  </a:lnTo>
                  <a:lnTo>
                    <a:pt x="19" y="108"/>
                  </a:lnTo>
                  <a:lnTo>
                    <a:pt x="18" y="109"/>
                  </a:lnTo>
                  <a:lnTo>
                    <a:pt x="17" y="109"/>
                  </a:lnTo>
                  <a:lnTo>
                    <a:pt x="15" y="110"/>
                  </a:lnTo>
                  <a:lnTo>
                    <a:pt x="14" y="111"/>
                  </a:lnTo>
                  <a:lnTo>
                    <a:pt x="12" y="111"/>
                  </a:lnTo>
                  <a:lnTo>
                    <a:pt x="10" y="111"/>
                  </a:lnTo>
                  <a:lnTo>
                    <a:pt x="8" y="111"/>
                  </a:lnTo>
                  <a:lnTo>
                    <a:pt x="6" y="111"/>
                  </a:lnTo>
                  <a:lnTo>
                    <a:pt x="4" y="110"/>
                  </a:lnTo>
                  <a:lnTo>
                    <a:pt x="3" y="109"/>
                  </a:lnTo>
                  <a:lnTo>
                    <a:pt x="2" y="109"/>
                  </a:lnTo>
                  <a:lnTo>
                    <a:pt x="1" y="108"/>
                  </a:lnTo>
                  <a:lnTo>
                    <a:pt x="0" y="106"/>
                  </a:lnTo>
                  <a:lnTo>
                    <a:pt x="0" y="105"/>
                  </a:lnTo>
                  <a:lnTo>
                    <a:pt x="0" y="6"/>
                  </a:lnTo>
                  <a:lnTo>
                    <a:pt x="0" y="5"/>
                  </a:lnTo>
                  <a:lnTo>
                    <a:pt x="1" y="4"/>
                  </a:lnTo>
                  <a:lnTo>
                    <a:pt x="2" y="3"/>
                  </a:lnTo>
                  <a:lnTo>
                    <a:pt x="3" y="2"/>
                  </a:lnTo>
                  <a:lnTo>
                    <a:pt x="4" y="1"/>
                  </a:lnTo>
                  <a:lnTo>
                    <a:pt x="6" y="1"/>
                  </a:lnTo>
                  <a:lnTo>
                    <a:pt x="8" y="0"/>
                  </a:lnTo>
                  <a:lnTo>
                    <a:pt x="1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73" name="Freeform 388"/>
            <p:cNvSpPr>
              <a:spLocks/>
            </p:cNvSpPr>
            <p:nvPr/>
          </p:nvSpPr>
          <p:spPr bwMode="auto">
            <a:xfrm>
              <a:off x="444" y="2465"/>
              <a:ext cx="20" cy="111"/>
            </a:xfrm>
            <a:custGeom>
              <a:avLst/>
              <a:gdLst>
                <a:gd name="T0" fmla="*/ 10 w 20"/>
                <a:gd name="T1" fmla="*/ 0 h 111"/>
                <a:gd name="T2" fmla="*/ 12 w 20"/>
                <a:gd name="T3" fmla="*/ 0 h 111"/>
                <a:gd name="T4" fmla="*/ 14 w 20"/>
                <a:gd name="T5" fmla="*/ 1 h 111"/>
                <a:gd name="T6" fmla="*/ 15 w 20"/>
                <a:gd name="T7" fmla="*/ 1 h 111"/>
                <a:gd name="T8" fmla="*/ 17 w 20"/>
                <a:gd name="T9" fmla="*/ 2 h 111"/>
                <a:gd name="T10" fmla="*/ 18 w 20"/>
                <a:gd name="T11" fmla="*/ 3 h 111"/>
                <a:gd name="T12" fmla="*/ 19 w 20"/>
                <a:gd name="T13" fmla="*/ 4 h 111"/>
                <a:gd name="T14" fmla="*/ 20 w 20"/>
                <a:gd name="T15" fmla="*/ 5 h 111"/>
                <a:gd name="T16" fmla="*/ 20 w 20"/>
                <a:gd name="T17" fmla="*/ 6 h 111"/>
                <a:gd name="T18" fmla="*/ 20 w 20"/>
                <a:gd name="T19" fmla="*/ 105 h 111"/>
                <a:gd name="T20" fmla="*/ 20 w 20"/>
                <a:gd name="T21" fmla="*/ 106 h 111"/>
                <a:gd name="T22" fmla="*/ 19 w 20"/>
                <a:gd name="T23" fmla="*/ 108 h 111"/>
                <a:gd name="T24" fmla="*/ 18 w 20"/>
                <a:gd name="T25" fmla="*/ 109 h 111"/>
                <a:gd name="T26" fmla="*/ 17 w 20"/>
                <a:gd name="T27" fmla="*/ 109 h 111"/>
                <a:gd name="T28" fmla="*/ 15 w 20"/>
                <a:gd name="T29" fmla="*/ 110 h 111"/>
                <a:gd name="T30" fmla="*/ 14 w 20"/>
                <a:gd name="T31" fmla="*/ 111 h 111"/>
                <a:gd name="T32" fmla="*/ 12 w 20"/>
                <a:gd name="T33" fmla="*/ 111 h 111"/>
                <a:gd name="T34" fmla="*/ 10 w 20"/>
                <a:gd name="T35" fmla="*/ 111 h 111"/>
                <a:gd name="T36" fmla="*/ 8 w 20"/>
                <a:gd name="T37" fmla="*/ 111 h 111"/>
                <a:gd name="T38" fmla="*/ 6 w 20"/>
                <a:gd name="T39" fmla="*/ 111 h 111"/>
                <a:gd name="T40" fmla="*/ 4 w 20"/>
                <a:gd name="T41" fmla="*/ 110 h 111"/>
                <a:gd name="T42" fmla="*/ 3 w 20"/>
                <a:gd name="T43" fmla="*/ 109 h 111"/>
                <a:gd name="T44" fmla="*/ 2 w 20"/>
                <a:gd name="T45" fmla="*/ 109 h 111"/>
                <a:gd name="T46" fmla="*/ 1 w 20"/>
                <a:gd name="T47" fmla="*/ 108 h 111"/>
                <a:gd name="T48" fmla="*/ 0 w 20"/>
                <a:gd name="T49" fmla="*/ 106 h 111"/>
                <a:gd name="T50" fmla="*/ 0 w 20"/>
                <a:gd name="T51" fmla="*/ 105 h 111"/>
                <a:gd name="T52" fmla="*/ 0 w 20"/>
                <a:gd name="T53" fmla="*/ 6 h 111"/>
                <a:gd name="T54" fmla="*/ 0 w 20"/>
                <a:gd name="T55" fmla="*/ 5 h 111"/>
                <a:gd name="T56" fmla="*/ 1 w 20"/>
                <a:gd name="T57" fmla="*/ 4 h 111"/>
                <a:gd name="T58" fmla="*/ 2 w 20"/>
                <a:gd name="T59" fmla="*/ 3 h 111"/>
                <a:gd name="T60" fmla="*/ 3 w 20"/>
                <a:gd name="T61" fmla="*/ 2 h 111"/>
                <a:gd name="T62" fmla="*/ 4 w 20"/>
                <a:gd name="T63" fmla="*/ 1 h 111"/>
                <a:gd name="T64" fmla="*/ 6 w 20"/>
                <a:gd name="T65" fmla="*/ 1 h 111"/>
                <a:gd name="T66" fmla="*/ 8 w 20"/>
                <a:gd name="T67" fmla="*/ 0 h 111"/>
                <a:gd name="T68" fmla="*/ 10 w 20"/>
                <a:gd name="T69" fmla="*/ 0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
                <a:gd name="T106" fmla="*/ 0 h 111"/>
                <a:gd name="T107" fmla="*/ 20 w 20"/>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 h="111">
                  <a:moveTo>
                    <a:pt x="10" y="0"/>
                  </a:moveTo>
                  <a:lnTo>
                    <a:pt x="12" y="0"/>
                  </a:lnTo>
                  <a:lnTo>
                    <a:pt x="14" y="1"/>
                  </a:lnTo>
                  <a:lnTo>
                    <a:pt x="15" y="1"/>
                  </a:lnTo>
                  <a:lnTo>
                    <a:pt x="17" y="2"/>
                  </a:lnTo>
                  <a:lnTo>
                    <a:pt x="18" y="3"/>
                  </a:lnTo>
                  <a:lnTo>
                    <a:pt x="19" y="4"/>
                  </a:lnTo>
                  <a:lnTo>
                    <a:pt x="20" y="5"/>
                  </a:lnTo>
                  <a:lnTo>
                    <a:pt x="20" y="6"/>
                  </a:lnTo>
                  <a:lnTo>
                    <a:pt x="20" y="105"/>
                  </a:lnTo>
                  <a:lnTo>
                    <a:pt x="20" y="106"/>
                  </a:lnTo>
                  <a:lnTo>
                    <a:pt x="19" y="108"/>
                  </a:lnTo>
                  <a:lnTo>
                    <a:pt x="18" y="109"/>
                  </a:lnTo>
                  <a:lnTo>
                    <a:pt x="17" y="109"/>
                  </a:lnTo>
                  <a:lnTo>
                    <a:pt x="15" y="110"/>
                  </a:lnTo>
                  <a:lnTo>
                    <a:pt x="14" y="111"/>
                  </a:lnTo>
                  <a:lnTo>
                    <a:pt x="12" y="111"/>
                  </a:lnTo>
                  <a:lnTo>
                    <a:pt x="10" y="111"/>
                  </a:lnTo>
                  <a:lnTo>
                    <a:pt x="8" y="111"/>
                  </a:lnTo>
                  <a:lnTo>
                    <a:pt x="6" y="111"/>
                  </a:lnTo>
                  <a:lnTo>
                    <a:pt x="4" y="110"/>
                  </a:lnTo>
                  <a:lnTo>
                    <a:pt x="3" y="109"/>
                  </a:lnTo>
                  <a:lnTo>
                    <a:pt x="2" y="109"/>
                  </a:lnTo>
                  <a:lnTo>
                    <a:pt x="1" y="108"/>
                  </a:lnTo>
                  <a:lnTo>
                    <a:pt x="0" y="106"/>
                  </a:lnTo>
                  <a:lnTo>
                    <a:pt x="0" y="105"/>
                  </a:lnTo>
                  <a:lnTo>
                    <a:pt x="0" y="6"/>
                  </a:lnTo>
                  <a:lnTo>
                    <a:pt x="0" y="5"/>
                  </a:lnTo>
                  <a:lnTo>
                    <a:pt x="1" y="4"/>
                  </a:lnTo>
                  <a:lnTo>
                    <a:pt x="2" y="3"/>
                  </a:lnTo>
                  <a:lnTo>
                    <a:pt x="3" y="2"/>
                  </a:lnTo>
                  <a:lnTo>
                    <a:pt x="4" y="1"/>
                  </a:lnTo>
                  <a:lnTo>
                    <a:pt x="6" y="1"/>
                  </a:lnTo>
                  <a:lnTo>
                    <a:pt x="8" y="0"/>
                  </a:lnTo>
                  <a:lnTo>
                    <a:pt x="1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74" name="Rectangle 389"/>
            <p:cNvSpPr>
              <a:spLocks noChangeArrowheads="1"/>
            </p:cNvSpPr>
            <p:nvPr/>
          </p:nvSpPr>
          <p:spPr bwMode="auto">
            <a:xfrm>
              <a:off x="2433" y="2498"/>
              <a:ext cx="195" cy="44"/>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75" name="Rectangle 390"/>
            <p:cNvSpPr>
              <a:spLocks noChangeArrowheads="1"/>
            </p:cNvSpPr>
            <p:nvPr/>
          </p:nvSpPr>
          <p:spPr bwMode="auto">
            <a:xfrm>
              <a:off x="2433" y="2498"/>
              <a:ext cx="195" cy="4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76" name="Rectangle 391"/>
            <p:cNvSpPr>
              <a:spLocks noChangeArrowheads="1"/>
            </p:cNvSpPr>
            <p:nvPr/>
          </p:nvSpPr>
          <p:spPr bwMode="auto">
            <a:xfrm>
              <a:off x="2167" y="2478"/>
              <a:ext cx="277" cy="86"/>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77" name="Rectangle 392"/>
            <p:cNvSpPr>
              <a:spLocks noChangeArrowheads="1"/>
            </p:cNvSpPr>
            <p:nvPr/>
          </p:nvSpPr>
          <p:spPr bwMode="auto">
            <a:xfrm>
              <a:off x="2167" y="2478"/>
              <a:ext cx="277" cy="8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78" name="Freeform 393"/>
            <p:cNvSpPr>
              <a:spLocks/>
            </p:cNvSpPr>
            <p:nvPr/>
          </p:nvSpPr>
          <p:spPr bwMode="auto">
            <a:xfrm>
              <a:off x="2288" y="2564"/>
              <a:ext cx="72" cy="80"/>
            </a:xfrm>
            <a:custGeom>
              <a:avLst/>
              <a:gdLst>
                <a:gd name="T0" fmla="*/ 36 w 72"/>
                <a:gd name="T1" fmla="*/ 80 h 80"/>
                <a:gd name="T2" fmla="*/ 36 w 72"/>
                <a:gd name="T3" fmla="*/ 80 h 80"/>
                <a:gd name="T4" fmla="*/ 39 w 72"/>
                <a:gd name="T5" fmla="*/ 79 h 80"/>
                <a:gd name="T6" fmla="*/ 43 w 72"/>
                <a:gd name="T7" fmla="*/ 77 h 80"/>
                <a:gd name="T8" fmla="*/ 47 w 72"/>
                <a:gd name="T9" fmla="*/ 75 h 80"/>
                <a:gd name="T10" fmla="*/ 49 w 72"/>
                <a:gd name="T11" fmla="*/ 71 h 80"/>
                <a:gd name="T12" fmla="*/ 54 w 72"/>
                <a:gd name="T13" fmla="*/ 62 h 80"/>
                <a:gd name="T14" fmla="*/ 59 w 72"/>
                <a:gd name="T15" fmla="*/ 50 h 80"/>
                <a:gd name="T16" fmla="*/ 62 w 72"/>
                <a:gd name="T17" fmla="*/ 38 h 80"/>
                <a:gd name="T18" fmla="*/ 66 w 72"/>
                <a:gd name="T19" fmla="*/ 24 h 80"/>
                <a:gd name="T20" fmla="*/ 69 w 72"/>
                <a:gd name="T21" fmla="*/ 11 h 80"/>
                <a:gd name="T22" fmla="*/ 72 w 72"/>
                <a:gd name="T23" fmla="*/ 0 h 80"/>
                <a:gd name="T24" fmla="*/ 36 w 72"/>
                <a:gd name="T25" fmla="*/ 0 h 80"/>
                <a:gd name="T26" fmla="*/ 36 w 72"/>
                <a:gd name="T27" fmla="*/ 0 h 80"/>
                <a:gd name="T28" fmla="*/ 0 w 72"/>
                <a:gd name="T29" fmla="*/ 0 h 80"/>
                <a:gd name="T30" fmla="*/ 3 w 72"/>
                <a:gd name="T31" fmla="*/ 11 h 80"/>
                <a:gd name="T32" fmla="*/ 6 w 72"/>
                <a:gd name="T33" fmla="*/ 24 h 80"/>
                <a:gd name="T34" fmla="*/ 11 w 72"/>
                <a:gd name="T35" fmla="*/ 38 h 80"/>
                <a:gd name="T36" fmla="*/ 15 w 72"/>
                <a:gd name="T37" fmla="*/ 50 h 80"/>
                <a:gd name="T38" fmla="*/ 19 w 72"/>
                <a:gd name="T39" fmla="*/ 62 h 80"/>
                <a:gd name="T40" fmla="*/ 24 w 72"/>
                <a:gd name="T41" fmla="*/ 71 h 80"/>
                <a:gd name="T42" fmla="*/ 27 w 72"/>
                <a:gd name="T43" fmla="*/ 75 h 80"/>
                <a:gd name="T44" fmla="*/ 30 w 72"/>
                <a:gd name="T45" fmla="*/ 77 h 80"/>
                <a:gd name="T46" fmla="*/ 33 w 72"/>
                <a:gd name="T47" fmla="*/ 79 h 80"/>
                <a:gd name="T48" fmla="*/ 36 w 72"/>
                <a:gd name="T49" fmla="*/ 80 h 80"/>
                <a:gd name="T50" fmla="*/ 36 w 72"/>
                <a:gd name="T51" fmla="*/ 80 h 80"/>
                <a:gd name="T52" fmla="*/ 36 w 72"/>
                <a:gd name="T53" fmla="*/ 80 h 80"/>
                <a:gd name="T54" fmla="*/ 36 w 72"/>
                <a:gd name="T55" fmla="*/ 80 h 80"/>
                <a:gd name="T56" fmla="*/ 36 w 72"/>
                <a:gd name="T57" fmla="*/ 80 h 80"/>
                <a:gd name="T58" fmla="*/ 36 w 72"/>
                <a:gd name="T59" fmla="*/ 80 h 80"/>
                <a:gd name="T60" fmla="*/ 36 w 72"/>
                <a:gd name="T61" fmla="*/ 80 h 80"/>
                <a:gd name="T62" fmla="*/ 36 w 72"/>
                <a:gd name="T63" fmla="*/ 80 h 80"/>
                <a:gd name="T64" fmla="*/ 36 w 72"/>
                <a:gd name="T65" fmla="*/ 80 h 80"/>
                <a:gd name="T66" fmla="*/ 36 w 72"/>
                <a:gd name="T67" fmla="*/ 80 h 80"/>
                <a:gd name="T68" fmla="*/ 36 w 72"/>
                <a:gd name="T69" fmla="*/ 80 h 80"/>
                <a:gd name="T70" fmla="*/ 36 w 72"/>
                <a:gd name="T71" fmla="*/ 80 h 80"/>
                <a:gd name="T72" fmla="*/ 36 w 72"/>
                <a:gd name="T73" fmla="*/ 80 h 80"/>
                <a:gd name="T74" fmla="*/ 36 w 72"/>
                <a:gd name="T75" fmla="*/ 80 h 80"/>
                <a:gd name="T76" fmla="*/ 36 w 72"/>
                <a:gd name="T77" fmla="*/ 8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0"/>
                <a:gd name="T119" fmla="*/ 72 w 72"/>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0">
                  <a:moveTo>
                    <a:pt x="36" y="80"/>
                  </a:moveTo>
                  <a:lnTo>
                    <a:pt x="36" y="80"/>
                  </a:lnTo>
                  <a:lnTo>
                    <a:pt x="39" y="79"/>
                  </a:lnTo>
                  <a:lnTo>
                    <a:pt x="43" y="77"/>
                  </a:lnTo>
                  <a:lnTo>
                    <a:pt x="47" y="75"/>
                  </a:lnTo>
                  <a:lnTo>
                    <a:pt x="49" y="71"/>
                  </a:lnTo>
                  <a:lnTo>
                    <a:pt x="54" y="62"/>
                  </a:lnTo>
                  <a:lnTo>
                    <a:pt x="59" y="50"/>
                  </a:lnTo>
                  <a:lnTo>
                    <a:pt x="62" y="38"/>
                  </a:lnTo>
                  <a:lnTo>
                    <a:pt x="66" y="24"/>
                  </a:lnTo>
                  <a:lnTo>
                    <a:pt x="69" y="11"/>
                  </a:lnTo>
                  <a:lnTo>
                    <a:pt x="72" y="0"/>
                  </a:lnTo>
                  <a:lnTo>
                    <a:pt x="36" y="0"/>
                  </a:lnTo>
                  <a:lnTo>
                    <a:pt x="0" y="0"/>
                  </a:lnTo>
                  <a:lnTo>
                    <a:pt x="3" y="11"/>
                  </a:lnTo>
                  <a:lnTo>
                    <a:pt x="6" y="24"/>
                  </a:lnTo>
                  <a:lnTo>
                    <a:pt x="11" y="38"/>
                  </a:lnTo>
                  <a:lnTo>
                    <a:pt x="15" y="50"/>
                  </a:lnTo>
                  <a:lnTo>
                    <a:pt x="19" y="62"/>
                  </a:lnTo>
                  <a:lnTo>
                    <a:pt x="24" y="71"/>
                  </a:lnTo>
                  <a:lnTo>
                    <a:pt x="27" y="75"/>
                  </a:lnTo>
                  <a:lnTo>
                    <a:pt x="30" y="77"/>
                  </a:lnTo>
                  <a:lnTo>
                    <a:pt x="33" y="79"/>
                  </a:lnTo>
                  <a:lnTo>
                    <a:pt x="36" y="8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79" name="Freeform 394"/>
            <p:cNvSpPr>
              <a:spLocks/>
            </p:cNvSpPr>
            <p:nvPr/>
          </p:nvSpPr>
          <p:spPr bwMode="auto">
            <a:xfrm>
              <a:off x="2288" y="2564"/>
              <a:ext cx="72" cy="80"/>
            </a:xfrm>
            <a:custGeom>
              <a:avLst/>
              <a:gdLst>
                <a:gd name="T0" fmla="*/ 36 w 72"/>
                <a:gd name="T1" fmla="*/ 80 h 80"/>
                <a:gd name="T2" fmla="*/ 39 w 72"/>
                <a:gd name="T3" fmla="*/ 79 h 80"/>
                <a:gd name="T4" fmla="*/ 43 w 72"/>
                <a:gd name="T5" fmla="*/ 77 h 80"/>
                <a:gd name="T6" fmla="*/ 47 w 72"/>
                <a:gd name="T7" fmla="*/ 75 h 80"/>
                <a:gd name="T8" fmla="*/ 49 w 72"/>
                <a:gd name="T9" fmla="*/ 71 h 80"/>
                <a:gd name="T10" fmla="*/ 54 w 72"/>
                <a:gd name="T11" fmla="*/ 62 h 80"/>
                <a:gd name="T12" fmla="*/ 59 w 72"/>
                <a:gd name="T13" fmla="*/ 50 h 80"/>
                <a:gd name="T14" fmla="*/ 62 w 72"/>
                <a:gd name="T15" fmla="*/ 38 h 80"/>
                <a:gd name="T16" fmla="*/ 66 w 72"/>
                <a:gd name="T17" fmla="*/ 24 h 80"/>
                <a:gd name="T18" fmla="*/ 69 w 72"/>
                <a:gd name="T19" fmla="*/ 11 h 80"/>
                <a:gd name="T20" fmla="*/ 72 w 72"/>
                <a:gd name="T21" fmla="*/ 0 h 80"/>
                <a:gd name="T22" fmla="*/ 36 w 72"/>
                <a:gd name="T23" fmla="*/ 0 h 80"/>
                <a:gd name="T24" fmla="*/ 0 w 72"/>
                <a:gd name="T25" fmla="*/ 0 h 80"/>
                <a:gd name="T26" fmla="*/ 3 w 72"/>
                <a:gd name="T27" fmla="*/ 11 h 80"/>
                <a:gd name="T28" fmla="*/ 6 w 72"/>
                <a:gd name="T29" fmla="*/ 24 h 80"/>
                <a:gd name="T30" fmla="*/ 11 w 72"/>
                <a:gd name="T31" fmla="*/ 38 h 80"/>
                <a:gd name="T32" fmla="*/ 15 w 72"/>
                <a:gd name="T33" fmla="*/ 50 h 80"/>
                <a:gd name="T34" fmla="*/ 19 w 72"/>
                <a:gd name="T35" fmla="*/ 62 h 80"/>
                <a:gd name="T36" fmla="*/ 24 w 72"/>
                <a:gd name="T37" fmla="*/ 71 h 80"/>
                <a:gd name="T38" fmla="*/ 27 w 72"/>
                <a:gd name="T39" fmla="*/ 75 h 80"/>
                <a:gd name="T40" fmla="*/ 30 w 72"/>
                <a:gd name="T41" fmla="*/ 77 h 80"/>
                <a:gd name="T42" fmla="*/ 33 w 72"/>
                <a:gd name="T43" fmla="*/ 79 h 80"/>
                <a:gd name="T44" fmla="*/ 36 w 72"/>
                <a:gd name="T45" fmla="*/ 8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80"/>
                <a:gd name="T71" fmla="*/ 72 w 72"/>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80">
                  <a:moveTo>
                    <a:pt x="36" y="80"/>
                  </a:moveTo>
                  <a:lnTo>
                    <a:pt x="39" y="79"/>
                  </a:lnTo>
                  <a:lnTo>
                    <a:pt x="43" y="77"/>
                  </a:lnTo>
                  <a:lnTo>
                    <a:pt x="47" y="75"/>
                  </a:lnTo>
                  <a:lnTo>
                    <a:pt x="49" y="71"/>
                  </a:lnTo>
                  <a:lnTo>
                    <a:pt x="54" y="62"/>
                  </a:lnTo>
                  <a:lnTo>
                    <a:pt x="59" y="50"/>
                  </a:lnTo>
                  <a:lnTo>
                    <a:pt x="62" y="38"/>
                  </a:lnTo>
                  <a:lnTo>
                    <a:pt x="66" y="24"/>
                  </a:lnTo>
                  <a:lnTo>
                    <a:pt x="69" y="11"/>
                  </a:lnTo>
                  <a:lnTo>
                    <a:pt x="72" y="0"/>
                  </a:lnTo>
                  <a:lnTo>
                    <a:pt x="36" y="0"/>
                  </a:lnTo>
                  <a:lnTo>
                    <a:pt x="0" y="0"/>
                  </a:lnTo>
                  <a:lnTo>
                    <a:pt x="3" y="11"/>
                  </a:lnTo>
                  <a:lnTo>
                    <a:pt x="6" y="24"/>
                  </a:lnTo>
                  <a:lnTo>
                    <a:pt x="11" y="38"/>
                  </a:lnTo>
                  <a:lnTo>
                    <a:pt x="15" y="50"/>
                  </a:lnTo>
                  <a:lnTo>
                    <a:pt x="19" y="62"/>
                  </a:lnTo>
                  <a:lnTo>
                    <a:pt x="24" y="71"/>
                  </a:lnTo>
                  <a:lnTo>
                    <a:pt x="27" y="75"/>
                  </a:lnTo>
                  <a:lnTo>
                    <a:pt x="30" y="77"/>
                  </a:lnTo>
                  <a:lnTo>
                    <a:pt x="33" y="79"/>
                  </a:lnTo>
                  <a:lnTo>
                    <a:pt x="36" y="8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80" name="Freeform 395"/>
            <p:cNvSpPr>
              <a:spLocks/>
            </p:cNvSpPr>
            <p:nvPr/>
          </p:nvSpPr>
          <p:spPr bwMode="auto">
            <a:xfrm>
              <a:off x="2189" y="2398"/>
              <a:ext cx="72" cy="80"/>
            </a:xfrm>
            <a:custGeom>
              <a:avLst/>
              <a:gdLst>
                <a:gd name="T0" fmla="*/ 36 w 72"/>
                <a:gd name="T1" fmla="*/ 0 h 80"/>
                <a:gd name="T2" fmla="*/ 36 w 72"/>
                <a:gd name="T3" fmla="*/ 0 h 80"/>
                <a:gd name="T4" fmla="*/ 40 w 72"/>
                <a:gd name="T5" fmla="*/ 1 h 80"/>
                <a:gd name="T6" fmla="*/ 43 w 72"/>
                <a:gd name="T7" fmla="*/ 4 h 80"/>
                <a:gd name="T8" fmla="*/ 46 w 72"/>
                <a:gd name="T9" fmla="*/ 6 h 80"/>
                <a:gd name="T10" fmla="*/ 49 w 72"/>
                <a:gd name="T11" fmla="*/ 9 h 80"/>
                <a:gd name="T12" fmla="*/ 54 w 72"/>
                <a:gd name="T13" fmla="*/ 18 h 80"/>
                <a:gd name="T14" fmla="*/ 58 w 72"/>
                <a:gd name="T15" fmla="*/ 30 h 80"/>
                <a:gd name="T16" fmla="*/ 62 w 72"/>
                <a:gd name="T17" fmla="*/ 43 h 80"/>
                <a:gd name="T18" fmla="*/ 65 w 72"/>
                <a:gd name="T19" fmla="*/ 56 h 80"/>
                <a:gd name="T20" fmla="*/ 69 w 72"/>
                <a:gd name="T21" fmla="*/ 69 h 80"/>
                <a:gd name="T22" fmla="*/ 72 w 72"/>
                <a:gd name="T23" fmla="*/ 80 h 80"/>
                <a:gd name="T24" fmla="*/ 36 w 72"/>
                <a:gd name="T25" fmla="*/ 80 h 80"/>
                <a:gd name="T26" fmla="*/ 36 w 72"/>
                <a:gd name="T27" fmla="*/ 80 h 80"/>
                <a:gd name="T28" fmla="*/ 0 w 72"/>
                <a:gd name="T29" fmla="*/ 80 h 80"/>
                <a:gd name="T30" fmla="*/ 3 w 72"/>
                <a:gd name="T31" fmla="*/ 69 h 80"/>
                <a:gd name="T32" fmla="*/ 7 w 72"/>
                <a:gd name="T33" fmla="*/ 56 h 80"/>
                <a:gd name="T34" fmla="*/ 11 w 72"/>
                <a:gd name="T35" fmla="*/ 43 h 80"/>
                <a:gd name="T36" fmla="*/ 14 w 72"/>
                <a:gd name="T37" fmla="*/ 30 h 80"/>
                <a:gd name="T38" fmla="*/ 19 w 72"/>
                <a:gd name="T39" fmla="*/ 18 h 80"/>
                <a:gd name="T40" fmla="*/ 24 w 72"/>
                <a:gd name="T41" fmla="*/ 9 h 80"/>
                <a:gd name="T42" fmla="*/ 26 w 72"/>
                <a:gd name="T43" fmla="*/ 6 h 80"/>
                <a:gd name="T44" fmla="*/ 29 w 72"/>
                <a:gd name="T45" fmla="*/ 4 h 80"/>
                <a:gd name="T46" fmla="*/ 32 w 72"/>
                <a:gd name="T47" fmla="*/ 1 h 80"/>
                <a:gd name="T48" fmla="*/ 36 w 72"/>
                <a:gd name="T49" fmla="*/ 0 h 80"/>
                <a:gd name="T50" fmla="*/ 36 w 72"/>
                <a:gd name="T51" fmla="*/ 0 h 80"/>
                <a:gd name="T52" fmla="*/ 36 w 72"/>
                <a:gd name="T53" fmla="*/ 0 h 80"/>
                <a:gd name="T54" fmla="*/ 36 w 72"/>
                <a:gd name="T55" fmla="*/ 0 h 80"/>
                <a:gd name="T56" fmla="*/ 36 w 72"/>
                <a:gd name="T57" fmla="*/ 0 h 80"/>
                <a:gd name="T58" fmla="*/ 36 w 72"/>
                <a:gd name="T59" fmla="*/ 0 h 80"/>
                <a:gd name="T60" fmla="*/ 36 w 72"/>
                <a:gd name="T61" fmla="*/ 0 h 80"/>
                <a:gd name="T62" fmla="*/ 36 w 72"/>
                <a:gd name="T63" fmla="*/ 0 h 80"/>
                <a:gd name="T64" fmla="*/ 36 w 72"/>
                <a:gd name="T65" fmla="*/ 0 h 80"/>
                <a:gd name="T66" fmla="*/ 36 w 72"/>
                <a:gd name="T67" fmla="*/ 0 h 80"/>
                <a:gd name="T68" fmla="*/ 36 w 72"/>
                <a:gd name="T69" fmla="*/ 0 h 80"/>
                <a:gd name="T70" fmla="*/ 36 w 72"/>
                <a:gd name="T71" fmla="*/ 0 h 80"/>
                <a:gd name="T72" fmla="*/ 36 w 72"/>
                <a:gd name="T73" fmla="*/ 0 h 80"/>
                <a:gd name="T74" fmla="*/ 36 w 72"/>
                <a:gd name="T75" fmla="*/ 0 h 80"/>
                <a:gd name="T76" fmla="*/ 36 w 72"/>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0"/>
                <a:gd name="T119" fmla="*/ 72 w 72"/>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0">
                  <a:moveTo>
                    <a:pt x="36" y="0"/>
                  </a:moveTo>
                  <a:lnTo>
                    <a:pt x="36" y="0"/>
                  </a:lnTo>
                  <a:lnTo>
                    <a:pt x="40" y="1"/>
                  </a:lnTo>
                  <a:lnTo>
                    <a:pt x="43" y="4"/>
                  </a:lnTo>
                  <a:lnTo>
                    <a:pt x="46" y="6"/>
                  </a:lnTo>
                  <a:lnTo>
                    <a:pt x="49" y="9"/>
                  </a:lnTo>
                  <a:lnTo>
                    <a:pt x="54" y="18"/>
                  </a:lnTo>
                  <a:lnTo>
                    <a:pt x="58" y="30"/>
                  </a:lnTo>
                  <a:lnTo>
                    <a:pt x="62" y="43"/>
                  </a:lnTo>
                  <a:lnTo>
                    <a:pt x="65" y="56"/>
                  </a:lnTo>
                  <a:lnTo>
                    <a:pt x="69" y="69"/>
                  </a:lnTo>
                  <a:lnTo>
                    <a:pt x="72" y="80"/>
                  </a:lnTo>
                  <a:lnTo>
                    <a:pt x="36" y="80"/>
                  </a:lnTo>
                  <a:lnTo>
                    <a:pt x="0" y="80"/>
                  </a:lnTo>
                  <a:lnTo>
                    <a:pt x="3" y="69"/>
                  </a:lnTo>
                  <a:lnTo>
                    <a:pt x="7" y="56"/>
                  </a:lnTo>
                  <a:lnTo>
                    <a:pt x="11" y="43"/>
                  </a:lnTo>
                  <a:lnTo>
                    <a:pt x="14" y="30"/>
                  </a:lnTo>
                  <a:lnTo>
                    <a:pt x="19" y="18"/>
                  </a:lnTo>
                  <a:lnTo>
                    <a:pt x="24" y="9"/>
                  </a:lnTo>
                  <a:lnTo>
                    <a:pt x="26" y="6"/>
                  </a:lnTo>
                  <a:lnTo>
                    <a:pt x="29" y="4"/>
                  </a:lnTo>
                  <a:lnTo>
                    <a:pt x="32" y="1"/>
                  </a:lnTo>
                  <a:lnTo>
                    <a:pt x="3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81" name="Freeform 396"/>
            <p:cNvSpPr>
              <a:spLocks/>
            </p:cNvSpPr>
            <p:nvPr/>
          </p:nvSpPr>
          <p:spPr bwMode="auto">
            <a:xfrm>
              <a:off x="2189" y="2398"/>
              <a:ext cx="72" cy="80"/>
            </a:xfrm>
            <a:custGeom>
              <a:avLst/>
              <a:gdLst>
                <a:gd name="T0" fmla="*/ 36 w 72"/>
                <a:gd name="T1" fmla="*/ 0 h 80"/>
                <a:gd name="T2" fmla="*/ 40 w 72"/>
                <a:gd name="T3" fmla="*/ 1 h 80"/>
                <a:gd name="T4" fmla="*/ 43 w 72"/>
                <a:gd name="T5" fmla="*/ 4 h 80"/>
                <a:gd name="T6" fmla="*/ 46 w 72"/>
                <a:gd name="T7" fmla="*/ 6 h 80"/>
                <a:gd name="T8" fmla="*/ 49 w 72"/>
                <a:gd name="T9" fmla="*/ 9 h 80"/>
                <a:gd name="T10" fmla="*/ 54 w 72"/>
                <a:gd name="T11" fmla="*/ 18 h 80"/>
                <a:gd name="T12" fmla="*/ 58 w 72"/>
                <a:gd name="T13" fmla="*/ 30 h 80"/>
                <a:gd name="T14" fmla="*/ 62 w 72"/>
                <a:gd name="T15" fmla="*/ 43 h 80"/>
                <a:gd name="T16" fmla="*/ 65 w 72"/>
                <a:gd name="T17" fmla="*/ 56 h 80"/>
                <a:gd name="T18" fmla="*/ 69 w 72"/>
                <a:gd name="T19" fmla="*/ 69 h 80"/>
                <a:gd name="T20" fmla="*/ 72 w 72"/>
                <a:gd name="T21" fmla="*/ 80 h 80"/>
                <a:gd name="T22" fmla="*/ 36 w 72"/>
                <a:gd name="T23" fmla="*/ 80 h 80"/>
                <a:gd name="T24" fmla="*/ 0 w 72"/>
                <a:gd name="T25" fmla="*/ 80 h 80"/>
                <a:gd name="T26" fmla="*/ 3 w 72"/>
                <a:gd name="T27" fmla="*/ 69 h 80"/>
                <a:gd name="T28" fmla="*/ 7 w 72"/>
                <a:gd name="T29" fmla="*/ 56 h 80"/>
                <a:gd name="T30" fmla="*/ 11 w 72"/>
                <a:gd name="T31" fmla="*/ 43 h 80"/>
                <a:gd name="T32" fmla="*/ 14 w 72"/>
                <a:gd name="T33" fmla="*/ 30 h 80"/>
                <a:gd name="T34" fmla="*/ 19 w 72"/>
                <a:gd name="T35" fmla="*/ 18 h 80"/>
                <a:gd name="T36" fmla="*/ 24 w 72"/>
                <a:gd name="T37" fmla="*/ 9 h 80"/>
                <a:gd name="T38" fmla="*/ 26 w 72"/>
                <a:gd name="T39" fmla="*/ 6 h 80"/>
                <a:gd name="T40" fmla="*/ 29 w 72"/>
                <a:gd name="T41" fmla="*/ 4 h 80"/>
                <a:gd name="T42" fmla="*/ 32 w 72"/>
                <a:gd name="T43" fmla="*/ 1 h 80"/>
                <a:gd name="T44" fmla="*/ 36 w 72"/>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80"/>
                <a:gd name="T71" fmla="*/ 72 w 72"/>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80">
                  <a:moveTo>
                    <a:pt x="36" y="0"/>
                  </a:moveTo>
                  <a:lnTo>
                    <a:pt x="40" y="1"/>
                  </a:lnTo>
                  <a:lnTo>
                    <a:pt x="43" y="4"/>
                  </a:lnTo>
                  <a:lnTo>
                    <a:pt x="46" y="6"/>
                  </a:lnTo>
                  <a:lnTo>
                    <a:pt x="49" y="9"/>
                  </a:lnTo>
                  <a:lnTo>
                    <a:pt x="54" y="18"/>
                  </a:lnTo>
                  <a:lnTo>
                    <a:pt x="58" y="30"/>
                  </a:lnTo>
                  <a:lnTo>
                    <a:pt x="62" y="43"/>
                  </a:lnTo>
                  <a:lnTo>
                    <a:pt x="65" y="56"/>
                  </a:lnTo>
                  <a:lnTo>
                    <a:pt x="69" y="69"/>
                  </a:lnTo>
                  <a:lnTo>
                    <a:pt x="72" y="80"/>
                  </a:lnTo>
                  <a:lnTo>
                    <a:pt x="36" y="80"/>
                  </a:lnTo>
                  <a:lnTo>
                    <a:pt x="0" y="80"/>
                  </a:lnTo>
                  <a:lnTo>
                    <a:pt x="3" y="69"/>
                  </a:lnTo>
                  <a:lnTo>
                    <a:pt x="7" y="56"/>
                  </a:lnTo>
                  <a:lnTo>
                    <a:pt x="11" y="43"/>
                  </a:lnTo>
                  <a:lnTo>
                    <a:pt x="14" y="30"/>
                  </a:lnTo>
                  <a:lnTo>
                    <a:pt x="19" y="18"/>
                  </a:lnTo>
                  <a:lnTo>
                    <a:pt x="24" y="9"/>
                  </a:lnTo>
                  <a:lnTo>
                    <a:pt x="26" y="6"/>
                  </a:lnTo>
                  <a:lnTo>
                    <a:pt x="29" y="4"/>
                  </a:lnTo>
                  <a:lnTo>
                    <a:pt x="32" y="1"/>
                  </a:lnTo>
                  <a:lnTo>
                    <a:pt x="36"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82" name="Freeform 397"/>
            <p:cNvSpPr>
              <a:spLocks/>
            </p:cNvSpPr>
            <p:nvPr/>
          </p:nvSpPr>
          <p:spPr bwMode="auto">
            <a:xfrm>
              <a:off x="2384" y="2398"/>
              <a:ext cx="70" cy="80"/>
            </a:xfrm>
            <a:custGeom>
              <a:avLst/>
              <a:gdLst>
                <a:gd name="T0" fmla="*/ 36 w 70"/>
                <a:gd name="T1" fmla="*/ 0 h 80"/>
                <a:gd name="T2" fmla="*/ 36 w 70"/>
                <a:gd name="T3" fmla="*/ 0 h 80"/>
                <a:gd name="T4" fmla="*/ 39 w 70"/>
                <a:gd name="T5" fmla="*/ 1 h 80"/>
                <a:gd name="T6" fmla="*/ 42 w 70"/>
                <a:gd name="T7" fmla="*/ 2 h 80"/>
                <a:gd name="T8" fmla="*/ 44 w 70"/>
                <a:gd name="T9" fmla="*/ 5 h 80"/>
                <a:gd name="T10" fmla="*/ 47 w 70"/>
                <a:gd name="T11" fmla="*/ 8 h 80"/>
                <a:gd name="T12" fmla="*/ 52 w 70"/>
                <a:gd name="T13" fmla="*/ 16 h 80"/>
                <a:gd name="T14" fmla="*/ 57 w 70"/>
                <a:gd name="T15" fmla="*/ 26 h 80"/>
                <a:gd name="T16" fmla="*/ 61 w 70"/>
                <a:gd name="T17" fmla="*/ 37 h 80"/>
                <a:gd name="T18" fmla="*/ 64 w 70"/>
                <a:gd name="T19" fmla="*/ 50 h 80"/>
                <a:gd name="T20" fmla="*/ 67 w 70"/>
                <a:gd name="T21" fmla="*/ 61 h 80"/>
                <a:gd name="T22" fmla="*/ 70 w 70"/>
                <a:gd name="T23" fmla="*/ 73 h 80"/>
                <a:gd name="T24" fmla="*/ 47 w 70"/>
                <a:gd name="T25" fmla="*/ 73 h 80"/>
                <a:gd name="T26" fmla="*/ 47 w 70"/>
                <a:gd name="T27" fmla="*/ 80 h 80"/>
                <a:gd name="T28" fmla="*/ 36 w 70"/>
                <a:gd name="T29" fmla="*/ 80 h 80"/>
                <a:gd name="T30" fmla="*/ 0 w 70"/>
                <a:gd name="T31" fmla="*/ 80 h 80"/>
                <a:gd name="T32" fmla="*/ 3 w 70"/>
                <a:gd name="T33" fmla="*/ 69 h 80"/>
                <a:gd name="T34" fmla="*/ 6 w 70"/>
                <a:gd name="T35" fmla="*/ 56 h 80"/>
                <a:gd name="T36" fmla="*/ 10 w 70"/>
                <a:gd name="T37" fmla="*/ 43 h 80"/>
                <a:gd name="T38" fmla="*/ 13 w 70"/>
                <a:gd name="T39" fmla="*/ 30 h 80"/>
                <a:gd name="T40" fmla="*/ 18 w 70"/>
                <a:gd name="T41" fmla="*/ 18 h 80"/>
                <a:gd name="T42" fmla="*/ 24 w 70"/>
                <a:gd name="T43" fmla="*/ 9 h 80"/>
                <a:gd name="T44" fmla="*/ 26 w 70"/>
                <a:gd name="T45" fmla="*/ 6 h 80"/>
                <a:gd name="T46" fmla="*/ 29 w 70"/>
                <a:gd name="T47" fmla="*/ 4 h 80"/>
                <a:gd name="T48" fmla="*/ 33 w 70"/>
                <a:gd name="T49" fmla="*/ 1 h 80"/>
                <a:gd name="T50" fmla="*/ 36 w 70"/>
                <a:gd name="T51" fmla="*/ 0 h 80"/>
                <a:gd name="T52" fmla="*/ 36 w 70"/>
                <a:gd name="T53" fmla="*/ 0 h 80"/>
                <a:gd name="T54" fmla="*/ 36 w 70"/>
                <a:gd name="T55" fmla="*/ 0 h 80"/>
                <a:gd name="T56" fmla="*/ 36 w 70"/>
                <a:gd name="T57" fmla="*/ 0 h 80"/>
                <a:gd name="T58" fmla="*/ 36 w 70"/>
                <a:gd name="T59" fmla="*/ 0 h 80"/>
                <a:gd name="T60" fmla="*/ 36 w 70"/>
                <a:gd name="T61" fmla="*/ 0 h 80"/>
                <a:gd name="T62" fmla="*/ 36 w 70"/>
                <a:gd name="T63" fmla="*/ 0 h 80"/>
                <a:gd name="T64" fmla="*/ 36 w 70"/>
                <a:gd name="T65" fmla="*/ 0 h 80"/>
                <a:gd name="T66" fmla="*/ 36 w 70"/>
                <a:gd name="T67" fmla="*/ 0 h 80"/>
                <a:gd name="T68" fmla="*/ 36 w 70"/>
                <a:gd name="T69" fmla="*/ 0 h 80"/>
                <a:gd name="T70" fmla="*/ 36 w 70"/>
                <a:gd name="T71" fmla="*/ 0 h 80"/>
                <a:gd name="T72" fmla="*/ 36 w 70"/>
                <a:gd name="T73" fmla="*/ 0 h 80"/>
                <a:gd name="T74" fmla="*/ 36 w 70"/>
                <a:gd name="T75" fmla="*/ 0 h 80"/>
                <a:gd name="T76" fmla="*/ 36 w 70"/>
                <a:gd name="T77" fmla="*/ 0 h 80"/>
                <a:gd name="T78" fmla="*/ 36 w 70"/>
                <a:gd name="T79" fmla="*/ 0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
                <a:gd name="T121" fmla="*/ 0 h 80"/>
                <a:gd name="T122" fmla="*/ 70 w 70"/>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 h="80">
                  <a:moveTo>
                    <a:pt x="36" y="0"/>
                  </a:moveTo>
                  <a:lnTo>
                    <a:pt x="36" y="0"/>
                  </a:lnTo>
                  <a:lnTo>
                    <a:pt x="39" y="1"/>
                  </a:lnTo>
                  <a:lnTo>
                    <a:pt x="42" y="2"/>
                  </a:lnTo>
                  <a:lnTo>
                    <a:pt x="44" y="5"/>
                  </a:lnTo>
                  <a:lnTo>
                    <a:pt x="47" y="8"/>
                  </a:lnTo>
                  <a:lnTo>
                    <a:pt x="52" y="16"/>
                  </a:lnTo>
                  <a:lnTo>
                    <a:pt x="57" y="26"/>
                  </a:lnTo>
                  <a:lnTo>
                    <a:pt x="61" y="37"/>
                  </a:lnTo>
                  <a:lnTo>
                    <a:pt x="64" y="50"/>
                  </a:lnTo>
                  <a:lnTo>
                    <a:pt x="67" y="61"/>
                  </a:lnTo>
                  <a:lnTo>
                    <a:pt x="70" y="73"/>
                  </a:lnTo>
                  <a:lnTo>
                    <a:pt x="47" y="73"/>
                  </a:lnTo>
                  <a:lnTo>
                    <a:pt x="47" y="80"/>
                  </a:lnTo>
                  <a:lnTo>
                    <a:pt x="36" y="80"/>
                  </a:lnTo>
                  <a:lnTo>
                    <a:pt x="0" y="80"/>
                  </a:lnTo>
                  <a:lnTo>
                    <a:pt x="3" y="69"/>
                  </a:lnTo>
                  <a:lnTo>
                    <a:pt x="6" y="56"/>
                  </a:lnTo>
                  <a:lnTo>
                    <a:pt x="10" y="43"/>
                  </a:lnTo>
                  <a:lnTo>
                    <a:pt x="13" y="30"/>
                  </a:lnTo>
                  <a:lnTo>
                    <a:pt x="18" y="18"/>
                  </a:lnTo>
                  <a:lnTo>
                    <a:pt x="24" y="9"/>
                  </a:lnTo>
                  <a:lnTo>
                    <a:pt x="26" y="6"/>
                  </a:lnTo>
                  <a:lnTo>
                    <a:pt x="29" y="4"/>
                  </a:lnTo>
                  <a:lnTo>
                    <a:pt x="33" y="1"/>
                  </a:lnTo>
                  <a:lnTo>
                    <a:pt x="3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83" name="Freeform 398"/>
            <p:cNvSpPr>
              <a:spLocks/>
            </p:cNvSpPr>
            <p:nvPr/>
          </p:nvSpPr>
          <p:spPr bwMode="auto">
            <a:xfrm>
              <a:off x="2384" y="2398"/>
              <a:ext cx="70" cy="80"/>
            </a:xfrm>
            <a:custGeom>
              <a:avLst/>
              <a:gdLst>
                <a:gd name="T0" fmla="*/ 36 w 70"/>
                <a:gd name="T1" fmla="*/ 0 h 80"/>
                <a:gd name="T2" fmla="*/ 39 w 70"/>
                <a:gd name="T3" fmla="*/ 1 h 80"/>
                <a:gd name="T4" fmla="*/ 42 w 70"/>
                <a:gd name="T5" fmla="*/ 2 h 80"/>
                <a:gd name="T6" fmla="*/ 44 w 70"/>
                <a:gd name="T7" fmla="*/ 5 h 80"/>
                <a:gd name="T8" fmla="*/ 47 w 70"/>
                <a:gd name="T9" fmla="*/ 8 h 80"/>
                <a:gd name="T10" fmla="*/ 52 w 70"/>
                <a:gd name="T11" fmla="*/ 16 h 80"/>
                <a:gd name="T12" fmla="*/ 57 w 70"/>
                <a:gd name="T13" fmla="*/ 26 h 80"/>
                <a:gd name="T14" fmla="*/ 61 w 70"/>
                <a:gd name="T15" fmla="*/ 37 h 80"/>
                <a:gd name="T16" fmla="*/ 64 w 70"/>
                <a:gd name="T17" fmla="*/ 50 h 80"/>
                <a:gd name="T18" fmla="*/ 67 w 70"/>
                <a:gd name="T19" fmla="*/ 61 h 80"/>
                <a:gd name="T20" fmla="*/ 70 w 70"/>
                <a:gd name="T21" fmla="*/ 73 h 80"/>
                <a:gd name="T22" fmla="*/ 47 w 70"/>
                <a:gd name="T23" fmla="*/ 73 h 80"/>
                <a:gd name="T24" fmla="*/ 47 w 70"/>
                <a:gd name="T25" fmla="*/ 80 h 80"/>
                <a:gd name="T26" fmla="*/ 36 w 70"/>
                <a:gd name="T27" fmla="*/ 80 h 80"/>
                <a:gd name="T28" fmla="*/ 0 w 70"/>
                <a:gd name="T29" fmla="*/ 80 h 80"/>
                <a:gd name="T30" fmla="*/ 3 w 70"/>
                <a:gd name="T31" fmla="*/ 69 h 80"/>
                <a:gd name="T32" fmla="*/ 6 w 70"/>
                <a:gd name="T33" fmla="*/ 56 h 80"/>
                <a:gd name="T34" fmla="*/ 10 w 70"/>
                <a:gd name="T35" fmla="*/ 43 h 80"/>
                <a:gd name="T36" fmla="*/ 13 w 70"/>
                <a:gd name="T37" fmla="*/ 30 h 80"/>
                <a:gd name="T38" fmla="*/ 18 w 70"/>
                <a:gd name="T39" fmla="*/ 18 h 80"/>
                <a:gd name="T40" fmla="*/ 24 w 70"/>
                <a:gd name="T41" fmla="*/ 9 h 80"/>
                <a:gd name="T42" fmla="*/ 26 w 70"/>
                <a:gd name="T43" fmla="*/ 6 h 80"/>
                <a:gd name="T44" fmla="*/ 29 w 70"/>
                <a:gd name="T45" fmla="*/ 4 h 80"/>
                <a:gd name="T46" fmla="*/ 33 w 70"/>
                <a:gd name="T47" fmla="*/ 1 h 80"/>
                <a:gd name="T48" fmla="*/ 36 w 70"/>
                <a:gd name="T49" fmla="*/ 0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80"/>
                <a:gd name="T77" fmla="*/ 70 w 70"/>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80">
                  <a:moveTo>
                    <a:pt x="36" y="0"/>
                  </a:moveTo>
                  <a:lnTo>
                    <a:pt x="39" y="1"/>
                  </a:lnTo>
                  <a:lnTo>
                    <a:pt x="42" y="2"/>
                  </a:lnTo>
                  <a:lnTo>
                    <a:pt x="44" y="5"/>
                  </a:lnTo>
                  <a:lnTo>
                    <a:pt x="47" y="8"/>
                  </a:lnTo>
                  <a:lnTo>
                    <a:pt x="52" y="16"/>
                  </a:lnTo>
                  <a:lnTo>
                    <a:pt x="57" y="26"/>
                  </a:lnTo>
                  <a:lnTo>
                    <a:pt x="61" y="37"/>
                  </a:lnTo>
                  <a:lnTo>
                    <a:pt x="64" y="50"/>
                  </a:lnTo>
                  <a:lnTo>
                    <a:pt x="67" y="61"/>
                  </a:lnTo>
                  <a:lnTo>
                    <a:pt x="70" y="73"/>
                  </a:lnTo>
                  <a:lnTo>
                    <a:pt x="47" y="73"/>
                  </a:lnTo>
                  <a:lnTo>
                    <a:pt x="47" y="80"/>
                  </a:lnTo>
                  <a:lnTo>
                    <a:pt x="36" y="80"/>
                  </a:lnTo>
                  <a:lnTo>
                    <a:pt x="0" y="80"/>
                  </a:lnTo>
                  <a:lnTo>
                    <a:pt x="3" y="69"/>
                  </a:lnTo>
                  <a:lnTo>
                    <a:pt x="6" y="56"/>
                  </a:lnTo>
                  <a:lnTo>
                    <a:pt x="10" y="43"/>
                  </a:lnTo>
                  <a:lnTo>
                    <a:pt x="13" y="30"/>
                  </a:lnTo>
                  <a:lnTo>
                    <a:pt x="18" y="18"/>
                  </a:lnTo>
                  <a:lnTo>
                    <a:pt x="24" y="9"/>
                  </a:lnTo>
                  <a:lnTo>
                    <a:pt x="26" y="6"/>
                  </a:lnTo>
                  <a:lnTo>
                    <a:pt x="29" y="4"/>
                  </a:lnTo>
                  <a:lnTo>
                    <a:pt x="33" y="1"/>
                  </a:lnTo>
                  <a:lnTo>
                    <a:pt x="36"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84" name="Line 399"/>
            <p:cNvSpPr>
              <a:spLocks noChangeShapeType="1"/>
            </p:cNvSpPr>
            <p:nvPr/>
          </p:nvSpPr>
          <p:spPr bwMode="auto">
            <a:xfrm flipH="1">
              <a:off x="2360" y="2477"/>
              <a:ext cx="24"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1185" name="Line 400"/>
            <p:cNvSpPr>
              <a:spLocks noChangeShapeType="1"/>
            </p:cNvSpPr>
            <p:nvPr/>
          </p:nvSpPr>
          <p:spPr bwMode="auto">
            <a:xfrm flipH="1" flipV="1">
              <a:off x="2261" y="2477"/>
              <a:ext cx="27"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1186" name="Line 401"/>
            <p:cNvSpPr>
              <a:spLocks noChangeShapeType="1"/>
            </p:cNvSpPr>
            <p:nvPr/>
          </p:nvSpPr>
          <p:spPr bwMode="auto">
            <a:xfrm flipH="1">
              <a:off x="2168" y="2478"/>
              <a:ext cx="21" cy="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1187" name="Freeform 402"/>
            <p:cNvSpPr>
              <a:spLocks/>
            </p:cNvSpPr>
            <p:nvPr/>
          </p:nvSpPr>
          <p:spPr bwMode="auto">
            <a:xfrm>
              <a:off x="2544" y="2454"/>
              <a:ext cx="24" cy="139"/>
            </a:xfrm>
            <a:custGeom>
              <a:avLst/>
              <a:gdLst>
                <a:gd name="T0" fmla="*/ 13 w 24"/>
                <a:gd name="T1" fmla="*/ 0 h 139"/>
                <a:gd name="T2" fmla="*/ 15 w 24"/>
                <a:gd name="T3" fmla="*/ 0 h 139"/>
                <a:gd name="T4" fmla="*/ 17 w 24"/>
                <a:gd name="T5" fmla="*/ 1 h 139"/>
                <a:gd name="T6" fmla="*/ 19 w 24"/>
                <a:gd name="T7" fmla="*/ 1 h 139"/>
                <a:gd name="T8" fmla="*/ 21 w 24"/>
                <a:gd name="T9" fmla="*/ 2 h 139"/>
                <a:gd name="T10" fmla="*/ 22 w 24"/>
                <a:gd name="T11" fmla="*/ 3 h 139"/>
                <a:gd name="T12" fmla="*/ 23 w 24"/>
                <a:gd name="T13" fmla="*/ 4 h 139"/>
                <a:gd name="T14" fmla="*/ 24 w 24"/>
                <a:gd name="T15" fmla="*/ 5 h 139"/>
                <a:gd name="T16" fmla="*/ 24 w 24"/>
                <a:gd name="T17" fmla="*/ 7 h 139"/>
                <a:gd name="T18" fmla="*/ 24 w 24"/>
                <a:gd name="T19" fmla="*/ 133 h 139"/>
                <a:gd name="T20" fmla="*/ 24 w 24"/>
                <a:gd name="T21" fmla="*/ 134 h 139"/>
                <a:gd name="T22" fmla="*/ 23 w 24"/>
                <a:gd name="T23" fmla="*/ 135 h 139"/>
                <a:gd name="T24" fmla="*/ 22 w 24"/>
                <a:gd name="T25" fmla="*/ 136 h 139"/>
                <a:gd name="T26" fmla="*/ 21 w 24"/>
                <a:gd name="T27" fmla="*/ 137 h 139"/>
                <a:gd name="T28" fmla="*/ 19 w 24"/>
                <a:gd name="T29" fmla="*/ 138 h 139"/>
                <a:gd name="T30" fmla="*/ 17 w 24"/>
                <a:gd name="T31" fmla="*/ 138 h 139"/>
                <a:gd name="T32" fmla="*/ 15 w 24"/>
                <a:gd name="T33" fmla="*/ 138 h 139"/>
                <a:gd name="T34" fmla="*/ 13 w 24"/>
                <a:gd name="T35" fmla="*/ 139 h 139"/>
                <a:gd name="T36" fmla="*/ 10 w 24"/>
                <a:gd name="T37" fmla="*/ 138 h 139"/>
                <a:gd name="T38" fmla="*/ 8 w 24"/>
                <a:gd name="T39" fmla="*/ 138 h 139"/>
                <a:gd name="T40" fmla="*/ 6 w 24"/>
                <a:gd name="T41" fmla="*/ 138 h 139"/>
                <a:gd name="T42" fmla="*/ 4 w 24"/>
                <a:gd name="T43" fmla="*/ 137 h 139"/>
                <a:gd name="T44" fmla="*/ 3 w 24"/>
                <a:gd name="T45" fmla="*/ 136 h 139"/>
                <a:gd name="T46" fmla="*/ 2 w 24"/>
                <a:gd name="T47" fmla="*/ 135 h 139"/>
                <a:gd name="T48" fmla="*/ 0 w 24"/>
                <a:gd name="T49" fmla="*/ 134 h 139"/>
                <a:gd name="T50" fmla="*/ 0 w 24"/>
                <a:gd name="T51" fmla="*/ 133 h 139"/>
                <a:gd name="T52" fmla="*/ 0 w 24"/>
                <a:gd name="T53" fmla="*/ 7 h 139"/>
                <a:gd name="T54" fmla="*/ 0 w 24"/>
                <a:gd name="T55" fmla="*/ 5 h 139"/>
                <a:gd name="T56" fmla="*/ 2 w 24"/>
                <a:gd name="T57" fmla="*/ 4 h 139"/>
                <a:gd name="T58" fmla="*/ 3 w 24"/>
                <a:gd name="T59" fmla="*/ 3 h 139"/>
                <a:gd name="T60" fmla="*/ 4 w 24"/>
                <a:gd name="T61" fmla="*/ 2 h 139"/>
                <a:gd name="T62" fmla="*/ 6 w 24"/>
                <a:gd name="T63" fmla="*/ 1 h 139"/>
                <a:gd name="T64" fmla="*/ 8 w 24"/>
                <a:gd name="T65" fmla="*/ 1 h 139"/>
                <a:gd name="T66" fmla="*/ 10 w 24"/>
                <a:gd name="T67" fmla="*/ 0 h 139"/>
                <a:gd name="T68" fmla="*/ 13 w 24"/>
                <a:gd name="T69" fmla="*/ 0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
                <a:gd name="T106" fmla="*/ 0 h 139"/>
                <a:gd name="T107" fmla="*/ 24 w 24"/>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 h="139">
                  <a:moveTo>
                    <a:pt x="13" y="0"/>
                  </a:moveTo>
                  <a:lnTo>
                    <a:pt x="15" y="0"/>
                  </a:lnTo>
                  <a:lnTo>
                    <a:pt x="17" y="1"/>
                  </a:lnTo>
                  <a:lnTo>
                    <a:pt x="19" y="1"/>
                  </a:lnTo>
                  <a:lnTo>
                    <a:pt x="21" y="2"/>
                  </a:lnTo>
                  <a:lnTo>
                    <a:pt x="22" y="3"/>
                  </a:lnTo>
                  <a:lnTo>
                    <a:pt x="23" y="4"/>
                  </a:lnTo>
                  <a:lnTo>
                    <a:pt x="24" y="5"/>
                  </a:lnTo>
                  <a:lnTo>
                    <a:pt x="24" y="7"/>
                  </a:lnTo>
                  <a:lnTo>
                    <a:pt x="24" y="133"/>
                  </a:lnTo>
                  <a:lnTo>
                    <a:pt x="24" y="134"/>
                  </a:lnTo>
                  <a:lnTo>
                    <a:pt x="23" y="135"/>
                  </a:lnTo>
                  <a:lnTo>
                    <a:pt x="22" y="136"/>
                  </a:lnTo>
                  <a:lnTo>
                    <a:pt x="21" y="137"/>
                  </a:lnTo>
                  <a:lnTo>
                    <a:pt x="19" y="138"/>
                  </a:lnTo>
                  <a:lnTo>
                    <a:pt x="17" y="138"/>
                  </a:lnTo>
                  <a:lnTo>
                    <a:pt x="15" y="138"/>
                  </a:lnTo>
                  <a:lnTo>
                    <a:pt x="13" y="139"/>
                  </a:lnTo>
                  <a:lnTo>
                    <a:pt x="10" y="138"/>
                  </a:lnTo>
                  <a:lnTo>
                    <a:pt x="8" y="138"/>
                  </a:lnTo>
                  <a:lnTo>
                    <a:pt x="6" y="138"/>
                  </a:lnTo>
                  <a:lnTo>
                    <a:pt x="4" y="137"/>
                  </a:lnTo>
                  <a:lnTo>
                    <a:pt x="3" y="136"/>
                  </a:lnTo>
                  <a:lnTo>
                    <a:pt x="2" y="135"/>
                  </a:lnTo>
                  <a:lnTo>
                    <a:pt x="0" y="134"/>
                  </a:lnTo>
                  <a:lnTo>
                    <a:pt x="0" y="133"/>
                  </a:lnTo>
                  <a:lnTo>
                    <a:pt x="0" y="7"/>
                  </a:lnTo>
                  <a:lnTo>
                    <a:pt x="0" y="5"/>
                  </a:lnTo>
                  <a:lnTo>
                    <a:pt x="2" y="4"/>
                  </a:lnTo>
                  <a:lnTo>
                    <a:pt x="3" y="3"/>
                  </a:lnTo>
                  <a:lnTo>
                    <a:pt x="4" y="2"/>
                  </a:lnTo>
                  <a:lnTo>
                    <a:pt x="6" y="1"/>
                  </a:lnTo>
                  <a:lnTo>
                    <a:pt x="8" y="1"/>
                  </a:lnTo>
                  <a:lnTo>
                    <a:pt x="10" y="0"/>
                  </a:lnTo>
                  <a:lnTo>
                    <a:pt x="1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88" name="Freeform 403"/>
            <p:cNvSpPr>
              <a:spLocks/>
            </p:cNvSpPr>
            <p:nvPr/>
          </p:nvSpPr>
          <p:spPr bwMode="auto">
            <a:xfrm>
              <a:off x="2544" y="2454"/>
              <a:ext cx="24" cy="139"/>
            </a:xfrm>
            <a:custGeom>
              <a:avLst/>
              <a:gdLst>
                <a:gd name="T0" fmla="*/ 13 w 24"/>
                <a:gd name="T1" fmla="*/ 0 h 139"/>
                <a:gd name="T2" fmla="*/ 15 w 24"/>
                <a:gd name="T3" fmla="*/ 0 h 139"/>
                <a:gd name="T4" fmla="*/ 17 w 24"/>
                <a:gd name="T5" fmla="*/ 1 h 139"/>
                <a:gd name="T6" fmla="*/ 19 w 24"/>
                <a:gd name="T7" fmla="*/ 1 h 139"/>
                <a:gd name="T8" fmla="*/ 21 w 24"/>
                <a:gd name="T9" fmla="*/ 2 h 139"/>
                <a:gd name="T10" fmla="*/ 22 w 24"/>
                <a:gd name="T11" fmla="*/ 3 h 139"/>
                <a:gd name="T12" fmla="*/ 23 w 24"/>
                <a:gd name="T13" fmla="*/ 4 h 139"/>
                <a:gd name="T14" fmla="*/ 24 w 24"/>
                <a:gd name="T15" fmla="*/ 5 h 139"/>
                <a:gd name="T16" fmla="*/ 24 w 24"/>
                <a:gd name="T17" fmla="*/ 7 h 139"/>
                <a:gd name="T18" fmla="*/ 24 w 24"/>
                <a:gd name="T19" fmla="*/ 133 h 139"/>
                <a:gd name="T20" fmla="*/ 24 w 24"/>
                <a:gd name="T21" fmla="*/ 134 h 139"/>
                <a:gd name="T22" fmla="*/ 23 w 24"/>
                <a:gd name="T23" fmla="*/ 135 h 139"/>
                <a:gd name="T24" fmla="*/ 22 w 24"/>
                <a:gd name="T25" fmla="*/ 136 h 139"/>
                <a:gd name="T26" fmla="*/ 21 w 24"/>
                <a:gd name="T27" fmla="*/ 137 h 139"/>
                <a:gd name="T28" fmla="*/ 19 w 24"/>
                <a:gd name="T29" fmla="*/ 138 h 139"/>
                <a:gd name="T30" fmla="*/ 17 w 24"/>
                <a:gd name="T31" fmla="*/ 138 h 139"/>
                <a:gd name="T32" fmla="*/ 15 w 24"/>
                <a:gd name="T33" fmla="*/ 138 h 139"/>
                <a:gd name="T34" fmla="*/ 13 w 24"/>
                <a:gd name="T35" fmla="*/ 139 h 139"/>
                <a:gd name="T36" fmla="*/ 10 w 24"/>
                <a:gd name="T37" fmla="*/ 138 h 139"/>
                <a:gd name="T38" fmla="*/ 8 w 24"/>
                <a:gd name="T39" fmla="*/ 138 h 139"/>
                <a:gd name="T40" fmla="*/ 6 w 24"/>
                <a:gd name="T41" fmla="*/ 138 h 139"/>
                <a:gd name="T42" fmla="*/ 4 w 24"/>
                <a:gd name="T43" fmla="*/ 137 h 139"/>
                <a:gd name="T44" fmla="*/ 3 w 24"/>
                <a:gd name="T45" fmla="*/ 136 h 139"/>
                <a:gd name="T46" fmla="*/ 2 w 24"/>
                <a:gd name="T47" fmla="*/ 135 h 139"/>
                <a:gd name="T48" fmla="*/ 0 w 24"/>
                <a:gd name="T49" fmla="*/ 134 h 139"/>
                <a:gd name="T50" fmla="*/ 0 w 24"/>
                <a:gd name="T51" fmla="*/ 133 h 139"/>
                <a:gd name="T52" fmla="*/ 0 w 24"/>
                <a:gd name="T53" fmla="*/ 7 h 139"/>
                <a:gd name="T54" fmla="*/ 0 w 24"/>
                <a:gd name="T55" fmla="*/ 5 h 139"/>
                <a:gd name="T56" fmla="*/ 2 w 24"/>
                <a:gd name="T57" fmla="*/ 4 h 139"/>
                <a:gd name="T58" fmla="*/ 3 w 24"/>
                <a:gd name="T59" fmla="*/ 3 h 139"/>
                <a:gd name="T60" fmla="*/ 4 w 24"/>
                <a:gd name="T61" fmla="*/ 2 h 139"/>
                <a:gd name="T62" fmla="*/ 6 w 24"/>
                <a:gd name="T63" fmla="*/ 1 h 139"/>
                <a:gd name="T64" fmla="*/ 8 w 24"/>
                <a:gd name="T65" fmla="*/ 1 h 139"/>
                <a:gd name="T66" fmla="*/ 10 w 24"/>
                <a:gd name="T67" fmla="*/ 0 h 139"/>
                <a:gd name="T68" fmla="*/ 13 w 24"/>
                <a:gd name="T69" fmla="*/ 0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
                <a:gd name="T106" fmla="*/ 0 h 139"/>
                <a:gd name="T107" fmla="*/ 24 w 24"/>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 h="139">
                  <a:moveTo>
                    <a:pt x="13" y="0"/>
                  </a:moveTo>
                  <a:lnTo>
                    <a:pt x="15" y="0"/>
                  </a:lnTo>
                  <a:lnTo>
                    <a:pt x="17" y="1"/>
                  </a:lnTo>
                  <a:lnTo>
                    <a:pt x="19" y="1"/>
                  </a:lnTo>
                  <a:lnTo>
                    <a:pt x="21" y="2"/>
                  </a:lnTo>
                  <a:lnTo>
                    <a:pt x="22" y="3"/>
                  </a:lnTo>
                  <a:lnTo>
                    <a:pt x="23" y="4"/>
                  </a:lnTo>
                  <a:lnTo>
                    <a:pt x="24" y="5"/>
                  </a:lnTo>
                  <a:lnTo>
                    <a:pt x="24" y="7"/>
                  </a:lnTo>
                  <a:lnTo>
                    <a:pt x="24" y="133"/>
                  </a:lnTo>
                  <a:lnTo>
                    <a:pt x="24" y="134"/>
                  </a:lnTo>
                  <a:lnTo>
                    <a:pt x="23" y="135"/>
                  </a:lnTo>
                  <a:lnTo>
                    <a:pt x="22" y="136"/>
                  </a:lnTo>
                  <a:lnTo>
                    <a:pt x="21" y="137"/>
                  </a:lnTo>
                  <a:lnTo>
                    <a:pt x="19" y="138"/>
                  </a:lnTo>
                  <a:lnTo>
                    <a:pt x="17" y="138"/>
                  </a:lnTo>
                  <a:lnTo>
                    <a:pt x="15" y="138"/>
                  </a:lnTo>
                  <a:lnTo>
                    <a:pt x="13" y="139"/>
                  </a:lnTo>
                  <a:lnTo>
                    <a:pt x="10" y="138"/>
                  </a:lnTo>
                  <a:lnTo>
                    <a:pt x="8" y="138"/>
                  </a:lnTo>
                  <a:lnTo>
                    <a:pt x="6" y="138"/>
                  </a:lnTo>
                  <a:lnTo>
                    <a:pt x="4" y="137"/>
                  </a:lnTo>
                  <a:lnTo>
                    <a:pt x="3" y="136"/>
                  </a:lnTo>
                  <a:lnTo>
                    <a:pt x="2" y="135"/>
                  </a:lnTo>
                  <a:lnTo>
                    <a:pt x="0" y="134"/>
                  </a:lnTo>
                  <a:lnTo>
                    <a:pt x="0" y="133"/>
                  </a:lnTo>
                  <a:lnTo>
                    <a:pt x="0" y="7"/>
                  </a:lnTo>
                  <a:lnTo>
                    <a:pt x="0" y="5"/>
                  </a:lnTo>
                  <a:lnTo>
                    <a:pt x="2" y="4"/>
                  </a:lnTo>
                  <a:lnTo>
                    <a:pt x="3" y="3"/>
                  </a:lnTo>
                  <a:lnTo>
                    <a:pt x="4" y="2"/>
                  </a:lnTo>
                  <a:lnTo>
                    <a:pt x="6" y="1"/>
                  </a:lnTo>
                  <a:lnTo>
                    <a:pt x="8" y="1"/>
                  </a:lnTo>
                  <a:lnTo>
                    <a:pt x="10" y="0"/>
                  </a:lnTo>
                  <a:lnTo>
                    <a:pt x="1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89" name="Freeform 404"/>
            <p:cNvSpPr>
              <a:spLocks/>
            </p:cNvSpPr>
            <p:nvPr/>
          </p:nvSpPr>
          <p:spPr bwMode="auto">
            <a:xfrm>
              <a:off x="2480" y="2565"/>
              <a:ext cx="42" cy="400"/>
            </a:xfrm>
            <a:custGeom>
              <a:avLst/>
              <a:gdLst>
                <a:gd name="T0" fmla="*/ 20 w 42"/>
                <a:gd name="T1" fmla="*/ 0 h 400"/>
                <a:gd name="T2" fmla="*/ 20 w 42"/>
                <a:gd name="T3" fmla="*/ 0 h 400"/>
                <a:gd name="T4" fmla="*/ 25 w 42"/>
                <a:gd name="T5" fmla="*/ 0 h 400"/>
                <a:gd name="T6" fmla="*/ 28 w 42"/>
                <a:gd name="T7" fmla="*/ 1 h 400"/>
                <a:gd name="T8" fmla="*/ 33 w 42"/>
                <a:gd name="T9" fmla="*/ 2 h 400"/>
                <a:gd name="T10" fmla="*/ 36 w 42"/>
                <a:gd name="T11" fmla="*/ 3 h 400"/>
                <a:gd name="T12" fmla="*/ 38 w 42"/>
                <a:gd name="T13" fmla="*/ 5 h 400"/>
                <a:gd name="T14" fmla="*/ 40 w 42"/>
                <a:gd name="T15" fmla="*/ 8 h 400"/>
                <a:gd name="T16" fmla="*/ 41 w 42"/>
                <a:gd name="T17" fmla="*/ 10 h 400"/>
                <a:gd name="T18" fmla="*/ 42 w 42"/>
                <a:gd name="T19" fmla="*/ 14 h 400"/>
                <a:gd name="T20" fmla="*/ 42 w 42"/>
                <a:gd name="T21" fmla="*/ 386 h 400"/>
                <a:gd name="T22" fmla="*/ 41 w 42"/>
                <a:gd name="T23" fmla="*/ 390 h 400"/>
                <a:gd name="T24" fmla="*/ 40 w 42"/>
                <a:gd name="T25" fmla="*/ 392 h 400"/>
                <a:gd name="T26" fmla="*/ 38 w 42"/>
                <a:gd name="T27" fmla="*/ 395 h 400"/>
                <a:gd name="T28" fmla="*/ 36 w 42"/>
                <a:gd name="T29" fmla="*/ 396 h 400"/>
                <a:gd name="T30" fmla="*/ 33 w 42"/>
                <a:gd name="T31" fmla="*/ 398 h 400"/>
                <a:gd name="T32" fmla="*/ 28 w 42"/>
                <a:gd name="T33" fmla="*/ 399 h 400"/>
                <a:gd name="T34" fmla="*/ 25 w 42"/>
                <a:gd name="T35" fmla="*/ 400 h 400"/>
                <a:gd name="T36" fmla="*/ 20 w 42"/>
                <a:gd name="T37" fmla="*/ 400 h 400"/>
                <a:gd name="T38" fmla="*/ 20 w 42"/>
                <a:gd name="T39" fmla="*/ 400 h 400"/>
                <a:gd name="T40" fmla="*/ 16 w 42"/>
                <a:gd name="T41" fmla="*/ 400 h 400"/>
                <a:gd name="T42" fmla="*/ 12 w 42"/>
                <a:gd name="T43" fmla="*/ 399 h 400"/>
                <a:gd name="T44" fmla="*/ 9 w 42"/>
                <a:gd name="T45" fmla="*/ 398 h 400"/>
                <a:gd name="T46" fmla="*/ 6 w 42"/>
                <a:gd name="T47" fmla="*/ 396 h 400"/>
                <a:gd name="T48" fmla="*/ 3 w 42"/>
                <a:gd name="T49" fmla="*/ 395 h 400"/>
                <a:gd name="T50" fmla="*/ 2 w 42"/>
                <a:gd name="T51" fmla="*/ 392 h 400"/>
                <a:gd name="T52" fmla="*/ 0 w 42"/>
                <a:gd name="T53" fmla="*/ 390 h 400"/>
                <a:gd name="T54" fmla="*/ 0 w 42"/>
                <a:gd name="T55" fmla="*/ 386 h 400"/>
                <a:gd name="T56" fmla="*/ 0 w 42"/>
                <a:gd name="T57" fmla="*/ 14 h 400"/>
                <a:gd name="T58" fmla="*/ 0 w 42"/>
                <a:gd name="T59" fmla="*/ 10 h 400"/>
                <a:gd name="T60" fmla="*/ 2 w 42"/>
                <a:gd name="T61" fmla="*/ 8 h 400"/>
                <a:gd name="T62" fmla="*/ 3 w 42"/>
                <a:gd name="T63" fmla="*/ 5 h 400"/>
                <a:gd name="T64" fmla="*/ 6 w 42"/>
                <a:gd name="T65" fmla="*/ 3 h 400"/>
                <a:gd name="T66" fmla="*/ 9 w 42"/>
                <a:gd name="T67" fmla="*/ 2 h 400"/>
                <a:gd name="T68" fmla="*/ 12 w 42"/>
                <a:gd name="T69" fmla="*/ 1 h 400"/>
                <a:gd name="T70" fmla="*/ 16 w 42"/>
                <a:gd name="T71" fmla="*/ 0 h 400"/>
                <a:gd name="T72" fmla="*/ 20 w 42"/>
                <a:gd name="T73" fmla="*/ 0 h 4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
                <a:gd name="T112" fmla="*/ 0 h 400"/>
                <a:gd name="T113" fmla="*/ 42 w 42"/>
                <a:gd name="T114" fmla="*/ 400 h 4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 h="400">
                  <a:moveTo>
                    <a:pt x="20" y="0"/>
                  </a:moveTo>
                  <a:lnTo>
                    <a:pt x="20" y="0"/>
                  </a:lnTo>
                  <a:lnTo>
                    <a:pt x="25" y="0"/>
                  </a:lnTo>
                  <a:lnTo>
                    <a:pt x="28" y="1"/>
                  </a:lnTo>
                  <a:lnTo>
                    <a:pt x="33" y="2"/>
                  </a:lnTo>
                  <a:lnTo>
                    <a:pt x="36" y="3"/>
                  </a:lnTo>
                  <a:lnTo>
                    <a:pt x="38" y="5"/>
                  </a:lnTo>
                  <a:lnTo>
                    <a:pt x="40" y="8"/>
                  </a:lnTo>
                  <a:lnTo>
                    <a:pt x="41" y="10"/>
                  </a:lnTo>
                  <a:lnTo>
                    <a:pt x="42" y="14"/>
                  </a:lnTo>
                  <a:lnTo>
                    <a:pt x="42" y="386"/>
                  </a:lnTo>
                  <a:lnTo>
                    <a:pt x="41" y="390"/>
                  </a:lnTo>
                  <a:lnTo>
                    <a:pt x="40" y="392"/>
                  </a:lnTo>
                  <a:lnTo>
                    <a:pt x="38" y="395"/>
                  </a:lnTo>
                  <a:lnTo>
                    <a:pt x="36" y="396"/>
                  </a:lnTo>
                  <a:lnTo>
                    <a:pt x="33" y="398"/>
                  </a:lnTo>
                  <a:lnTo>
                    <a:pt x="28" y="399"/>
                  </a:lnTo>
                  <a:lnTo>
                    <a:pt x="25" y="400"/>
                  </a:lnTo>
                  <a:lnTo>
                    <a:pt x="20" y="400"/>
                  </a:lnTo>
                  <a:lnTo>
                    <a:pt x="16" y="400"/>
                  </a:lnTo>
                  <a:lnTo>
                    <a:pt x="12" y="399"/>
                  </a:lnTo>
                  <a:lnTo>
                    <a:pt x="9" y="398"/>
                  </a:lnTo>
                  <a:lnTo>
                    <a:pt x="6" y="396"/>
                  </a:lnTo>
                  <a:lnTo>
                    <a:pt x="3" y="395"/>
                  </a:lnTo>
                  <a:lnTo>
                    <a:pt x="2" y="392"/>
                  </a:lnTo>
                  <a:lnTo>
                    <a:pt x="0" y="390"/>
                  </a:lnTo>
                  <a:lnTo>
                    <a:pt x="0" y="386"/>
                  </a:lnTo>
                  <a:lnTo>
                    <a:pt x="0" y="14"/>
                  </a:lnTo>
                  <a:lnTo>
                    <a:pt x="0" y="10"/>
                  </a:lnTo>
                  <a:lnTo>
                    <a:pt x="2" y="8"/>
                  </a:lnTo>
                  <a:lnTo>
                    <a:pt x="3" y="5"/>
                  </a:lnTo>
                  <a:lnTo>
                    <a:pt x="6" y="3"/>
                  </a:lnTo>
                  <a:lnTo>
                    <a:pt x="9" y="2"/>
                  </a:lnTo>
                  <a:lnTo>
                    <a:pt x="12" y="1"/>
                  </a:lnTo>
                  <a:lnTo>
                    <a:pt x="16" y="0"/>
                  </a:lnTo>
                  <a:lnTo>
                    <a:pt x="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1190" name="Freeform 405"/>
            <p:cNvSpPr>
              <a:spLocks/>
            </p:cNvSpPr>
            <p:nvPr/>
          </p:nvSpPr>
          <p:spPr bwMode="auto">
            <a:xfrm>
              <a:off x="2480" y="2565"/>
              <a:ext cx="42" cy="400"/>
            </a:xfrm>
            <a:custGeom>
              <a:avLst/>
              <a:gdLst>
                <a:gd name="T0" fmla="*/ 20 w 42"/>
                <a:gd name="T1" fmla="*/ 0 h 400"/>
                <a:gd name="T2" fmla="*/ 25 w 42"/>
                <a:gd name="T3" fmla="*/ 0 h 400"/>
                <a:gd name="T4" fmla="*/ 28 w 42"/>
                <a:gd name="T5" fmla="*/ 1 h 400"/>
                <a:gd name="T6" fmla="*/ 33 w 42"/>
                <a:gd name="T7" fmla="*/ 2 h 400"/>
                <a:gd name="T8" fmla="*/ 36 w 42"/>
                <a:gd name="T9" fmla="*/ 3 h 400"/>
                <a:gd name="T10" fmla="*/ 38 w 42"/>
                <a:gd name="T11" fmla="*/ 5 h 400"/>
                <a:gd name="T12" fmla="*/ 40 w 42"/>
                <a:gd name="T13" fmla="*/ 8 h 400"/>
                <a:gd name="T14" fmla="*/ 41 w 42"/>
                <a:gd name="T15" fmla="*/ 10 h 400"/>
                <a:gd name="T16" fmla="*/ 42 w 42"/>
                <a:gd name="T17" fmla="*/ 14 h 400"/>
                <a:gd name="T18" fmla="*/ 42 w 42"/>
                <a:gd name="T19" fmla="*/ 386 h 400"/>
                <a:gd name="T20" fmla="*/ 41 w 42"/>
                <a:gd name="T21" fmla="*/ 390 h 400"/>
                <a:gd name="T22" fmla="*/ 40 w 42"/>
                <a:gd name="T23" fmla="*/ 392 h 400"/>
                <a:gd name="T24" fmla="*/ 38 w 42"/>
                <a:gd name="T25" fmla="*/ 395 h 400"/>
                <a:gd name="T26" fmla="*/ 36 w 42"/>
                <a:gd name="T27" fmla="*/ 396 h 400"/>
                <a:gd name="T28" fmla="*/ 33 w 42"/>
                <a:gd name="T29" fmla="*/ 398 h 400"/>
                <a:gd name="T30" fmla="*/ 28 w 42"/>
                <a:gd name="T31" fmla="*/ 399 h 400"/>
                <a:gd name="T32" fmla="*/ 25 w 42"/>
                <a:gd name="T33" fmla="*/ 400 h 400"/>
                <a:gd name="T34" fmla="*/ 20 w 42"/>
                <a:gd name="T35" fmla="*/ 400 h 400"/>
                <a:gd name="T36" fmla="*/ 16 w 42"/>
                <a:gd name="T37" fmla="*/ 400 h 400"/>
                <a:gd name="T38" fmla="*/ 12 w 42"/>
                <a:gd name="T39" fmla="*/ 399 h 400"/>
                <a:gd name="T40" fmla="*/ 9 w 42"/>
                <a:gd name="T41" fmla="*/ 398 h 400"/>
                <a:gd name="T42" fmla="*/ 6 w 42"/>
                <a:gd name="T43" fmla="*/ 396 h 400"/>
                <a:gd name="T44" fmla="*/ 3 w 42"/>
                <a:gd name="T45" fmla="*/ 395 h 400"/>
                <a:gd name="T46" fmla="*/ 2 w 42"/>
                <a:gd name="T47" fmla="*/ 392 h 400"/>
                <a:gd name="T48" fmla="*/ 0 w 42"/>
                <a:gd name="T49" fmla="*/ 390 h 400"/>
                <a:gd name="T50" fmla="*/ 0 w 42"/>
                <a:gd name="T51" fmla="*/ 386 h 400"/>
                <a:gd name="T52" fmla="*/ 0 w 42"/>
                <a:gd name="T53" fmla="*/ 14 h 400"/>
                <a:gd name="T54" fmla="*/ 0 w 42"/>
                <a:gd name="T55" fmla="*/ 10 h 400"/>
                <a:gd name="T56" fmla="*/ 2 w 42"/>
                <a:gd name="T57" fmla="*/ 8 h 400"/>
                <a:gd name="T58" fmla="*/ 3 w 42"/>
                <a:gd name="T59" fmla="*/ 5 h 400"/>
                <a:gd name="T60" fmla="*/ 6 w 42"/>
                <a:gd name="T61" fmla="*/ 3 h 400"/>
                <a:gd name="T62" fmla="*/ 9 w 42"/>
                <a:gd name="T63" fmla="*/ 2 h 400"/>
                <a:gd name="T64" fmla="*/ 12 w 42"/>
                <a:gd name="T65" fmla="*/ 1 h 400"/>
                <a:gd name="T66" fmla="*/ 16 w 42"/>
                <a:gd name="T67" fmla="*/ 0 h 400"/>
                <a:gd name="T68" fmla="*/ 20 w 42"/>
                <a:gd name="T69" fmla="*/ 0 h 4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
                <a:gd name="T106" fmla="*/ 0 h 400"/>
                <a:gd name="T107" fmla="*/ 42 w 42"/>
                <a:gd name="T108" fmla="*/ 400 h 4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 h="400">
                  <a:moveTo>
                    <a:pt x="20" y="0"/>
                  </a:moveTo>
                  <a:lnTo>
                    <a:pt x="25" y="0"/>
                  </a:lnTo>
                  <a:lnTo>
                    <a:pt x="28" y="1"/>
                  </a:lnTo>
                  <a:lnTo>
                    <a:pt x="33" y="2"/>
                  </a:lnTo>
                  <a:lnTo>
                    <a:pt x="36" y="3"/>
                  </a:lnTo>
                  <a:lnTo>
                    <a:pt x="38" y="5"/>
                  </a:lnTo>
                  <a:lnTo>
                    <a:pt x="40" y="8"/>
                  </a:lnTo>
                  <a:lnTo>
                    <a:pt x="41" y="10"/>
                  </a:lnTo>
                  <a:lnTo>
                    <a:pt x="42" y="14"/>
                  </a:lnTo>
                  <a:lnTo>
                    <a:pt x="42" y="386"/>
                  </a:lnTo>
                  <a:lnTo>
                    <a:pt x="41" y="390"/>
                  </a:lnTo>
                  <a:lnTo>
                    <a:pt x="40" y="392"/>
                  </a:lnTo>
                  <a:lnTo>
                    <a:pt x="38" y="395"/>
                  </a:lnTo>
                  <a:lnTo>
                    <a:pt x="36" y="396"/>
                  </a:lnTo>
                  <a:lnTo>
                    <a:pt x="33" y="398"/>
                  </a:lnTo>
                  <a:lnTo>
                    <a:pt x="28" y="399"/>
                  </a:lnTo>
                  <a:lnTo>
                    <a:pt x="25" y="400"/>
                  </a:lnTo>
                  <a:lnTo>
                    <a:pt x="20" y="400"/>
                  </a:lnTo>
                  <a:lnTo>
                    <a:pt x="16" y="400"/>
                  </a:lnTo>
                  <a:lnTo>
                    <a:pt x="12" y="399"/>
                  </a:lnTo>
                  <a:lnTo>
                    <a:pt x="9" y="398"/>
                  </a:lnTo>
                  <a:lnTo>
                    <a:pt x="6" y="396"/>
                  </a:lnTo>
                  <a:lnTo>
                    <a:pt x="3" y="395"/>
                  </a:lnTo>
                  <a:lnTo>
                    <a:pt x="2" y="392"/>
                  </a:lnTo>
                  <a:lnTo>
                    <a:pt x="0" y="390"/>
                  </a:lnTo>
                  <a:lnTo>
                    <a:pt x="0" y="386"/>
                  </a:lnTo>
                  <a:lnTo>
                    <a:pt x="0" y="14"/>
                  </a:lnTo>
                  <a:lnTo>
                    <a:pt x="0" y="10"/>
                  </a:lnTo>
                  <a:lnTo>
                    <a:pt x="2" y="8"/>
                  </a:lnTo>
                  <a:lnTo>
                    <a:pt x="3" y="5"/>
                  </a:lnTo>
                  <a:lnTo>
                    <a:pt x="6" y="3"/>
                  </a:lnTo>
                  <a:lnTo>
                    <a:pt x="9" y="2"/>
                  </a:lnTo>
                  <a:lnTo>
                    <a:pt x="12" y="1"/>
                  </a:lnTo>
                  <a:lnTo>
                    <a:pt x="16" y="0"/>
                  </a:lnTo>
                  <a:lnTo>
                    <a:pt x="2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1191" name="Rectangle 406"/>
            <p:cNvSpPr>
              <a:spLocks noChangeArrowheads="1"/>
            </p:cNvSpPr>
            <p:nvPr/>
          </p:nvSpPr>
          <p:spPr bwMode="auto">
            <a:xfrm>
              <a:off x="510" y="2111"/>
              <a:ext cx="1991" cy="26"/>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92" name="Rectangle 407"/>
            <p:cNvSpPr>
              <a:spLocks noChangeArrowheads="1"/>
            </p:cNvSpPr>
            <p:nvPr/>
          </p:nvSpPr>
          <p:spPr bwMode="auto">
            <a:xfrm>
              <a:off x="510" y="2111"/>
              <a:ext cx="1991" cy="2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93" name="Rectangle 408"/>
            <p:cNvSpPr>
              <a:spLocks noChangeArrowheads="1"/>
            </p:cNvSpPr>
            <p:nvPr/>
          </p:nvSpPr>
          <p:spPr bwMode="auto">
            <a:xfrm>
              <a:off x="545" y="2093"/>
              <a:ext cx="1922" cy="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94" name="Rectangle 409"/>
            <p:cNvSpPr>
              <a:spLocks noChangeArrowheads="1"/>
            </p:cNvSpPr>
            <p:nvPr/>
          </p:nvSpPr>
          <p:spPr bwMode="auto">
            <a:xfrm>
              <a:off x="545" y="2093"/>
              <a:ext cx="1922" cy="6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95" name="Rectangle 410"/>
            <p:cNvSpPr>
              <a:spLocks noChangeArrowheads="1"/>
            </p:cNvSpPr>
            <p:nvPr/>
          </p:nvSpPr>
          <p:spPr bwMode="auto">
            <a:xfrm>
              <a:off x="545" y="2093"/>
              <a:ext cx="1922" cy="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96" name="Rectangle 411"/>
            <p:cNvSpPr>
              <a:spLocks noChangeArrowheads="1"/>
            </p:cNvSpPr>
            <p:nvPr/>
          </p:nvSpPr>
          <p:spPr bwMode="auto">
            <a:xfrm>
              <a:off x="629" y="1901"/>
              <a:ext cx="9" cy="1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97" name="Rectangle 412"/>
            <p:cNvSpPr>
              <a:spLocks noChangeArrowheads="1"/>
            </p:cNvSpPr>
            <p:nvPr/>
          </p:nvSpPr>
          <p:spPr bwMode="auto">
            <a:xfrm>
              <a:off x="629" y="1901"/>
              <a:ext cx="9" cy="192"/>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98" name="Rectangle 413"/>
            <p:cNvSpPr>
              <a:spLocks noChangeArrowheads="1"/>
            </p:cNvSpPr>
            <p:nvPr/>
          </p:nvSpPr>
          <p:spPr bwMode="auto">
            <a:xfrm>
              <a:off x="692" y="1901"/>
              <a:ext cx="8" cy="1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1199" name="Rectangle 414"/>
            <p:cNvSpPr>
              <a:spLocks noChangeArrowheads="1"/>
            </p:cNvSpPr>
            <p:nvPr/>
          </p:nvSpPr>
          <p:spPr bwMode="auto">
            <a:xfrm>
              <a:off x="692" y="1901"/>
              <a:ext cx="8" cy="192"/>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grpSp>
      <p:sp>
        <p:nvSpPr>
          <p:cNvPr id="250895" name="Rectangle 415"/>
          <p:cNvSpPr>
            <a:spLocks noChangeArrowheads="1"/>
          </p:cNvSpPr>
          <p:nvPr/>
        </p:nvSpPr>
        <p:spPr bwMode="auto">
          <a:xfrm>
            <a:off x="1017588" y="2713038"/>
            <a:ext cx="14287"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896" name="Rectangle 416"/>
          <p:cNvSpPr>
            <a:spLocks noChangeArrowheads="1"/>
          </p:cNvSpPr>
          <p:nvPr/>
        </p:nvSpPr>
        <p:spPr bwMode="auto">
          <a:xfrm>
            <a:off x="1017588" y="2713038"/>
            <a:ext cx="14287"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897" name="Rectangle 417"/>
          <p:cNvSpPr>
            <a:spLocks noChangeArrowheads="1"/>
          </p:cNvSpPr>
          <p:nvPr/>
        </p:nvSpPr>
        <p:spPr bwMode="auto">
          <a:xfrm>
            <a:off x="1079500" y="2713038"/>
            <a:ext cx="12700"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898" name="Rectangle 418"/>
          <p:cNvSpPr>
            <a:spLocks noChangeArrowheads="1"/>
          </p:cNvSpPr>
          <p:nvPr/>
        </p:nvSpPr>
        <p:spPr bwMode="auto">
          <a:xfrm>
            <a:off x="1079500" y="2713038"/>
            <a:ext cx="12700"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899" name="Rectangle 419"/>
          <p:cNvSpPr>
            <a:spLocks noChangeArrowheads="1"/>
          </p:cNvSpPr>
          <p:nvPr/>
        </p:nvSpPr>
        <p:spPr bwMode="auto">
          <a:xfrm>
            <a:off x="1047750" y="2760663"/>
            <a:ext cx="15875" cy="146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00" name="Rectangle 420"/>
          <p:cNvSpPr>
            <a:spLocks noChangeArrowheads="1"/>
          </p:cNvSpPr>
          <p:nvPr/>
        </p:nvSpPr>
        <p:spPr bwMode="auto">
          <a:xfrm>
            <a:off x="1047750" y="2760663"/>
            <a:ext cx="15875" cy="14605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01" name="Rectangle 421"/>
          <p:cNvSpPr>
            <a:spLocks noChangeArrowheads="1"/>
          </p:cNvSpPr>
          <p:nvPr/>
        </p:nvSpPr>
        <p:spPr bwMode="auto">
          <a:xfrm>
            <a:off x="1192213" y="2479675"/>
            <a:ext cx="14287"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02" name="Rectangle 422"/>
          <p:cNvSpPr>
            <a:spLocks noChangeArrowheads="1"/>
          </p:cNvSpPr>
          <p:nvPr/>
        </p:nvSpPr>
        <p:spPr bwMode="auto">
          <a:xfrm>
            <a:off x="1192213" y="2479675"/>
            <a:ext cx="14287"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03" name="Rectangle 423"/>
          <p:cNvSpPr>
            <a:spLocks noChangeArrowheads="1"/>
          </p:cNvSpPr>
          <p:nvPr/>
        </p:nvSpPr>
        <p:spPr bwMode="auto">
          <a:xfrm>
            <a:off x="1290638" y="2479675"/>
            <a:ext cx="14287"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04" name="Rectangle 424"/>
          <p:cNvSpPr>
            <a:spLocks noChangeArrowheads="1"/>
          </p:cNvSpPr>
          <p:nvPr/>
        </p:nvSpPr>
        <p:spPr bwMode="auto">
          <a:xfrm>
            <a:off x="1290638" y="2479675"/>
            <a:ext cx="14287"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05" name="Rectangle 425"/>
          <p:cNvSpPr>
            <a:spLocks noChangeArrowheads="1"/>
          </p:cNvSpPr>
          <p:nvPr/>
        </p:nvSpPr>
        <p:spPr bwMode="auto">
          <a:xfrm>
            <a:off x="1211263" y="2713038"/>
            <a:ext cx="12700"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06" name="Rectangle 426"/>
          <p:cNvSpPr>
            <a:spLocks noChangeArrowheads="1"/>
          </p:cNvSpPr>
          <p:nvPr/>
        </p:nvSpPr>
        <p:spPr bwMode="auto">
          <a:xfrm>
            <a:off x="1211263" y="2713038"/>
            <a:ext cx="12700"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07" name="Rectangle 427"/>
          <p:cNvSpPr>
            <a:spLocks noChangeArrowheads="1"/>
          </p:cNvSpPr>
          <p:nvPr/>
        </p:nvSpPr>
        <p:spPr bwMode="auto">
          <a:xfrm>
            <a:off x="1271588" y="2713038"/>
            <a:ext cx="12700"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08" name="Rectangle 428"/>
          <p:cNvSpPr>
            <a:spLocks noChangeArrowheads="1"/>
          </p:cNvSpPr>
          <p:nvPr/>
        </p:nvSpPr>
        <p:spPr bwMode="auto">
          <a:xfrm>
            <a:off x="1271588" y="2713038"/>
            <a:ext cx="12700"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09" name="Rectangle 429"/>
          <p:cNvSpPr>
            <a:spLocks noChangeArrowheads="1"/>
          </p:cNvSpPr>
          <p:nvPr/>
        </p:nvSpPr>
        <p:spPr bwMode="auto">
          <a:xfrm>
            <a:off x="1239838" y="2760663"/>
            <a:ext cx="17462" cy="146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10" name="Rectangle 430"/>
          <p:cNvSpPr>
            <a:spLocks noChangeArrowheads="1"/>
          </p:cNvSpPr>
          <p:nvPr/>
        </p:nvSpPr>
        <p:spPr bwMode="auto">
          <a:xfrm>
            <a:off x="1239838" y="2760663"/>
            <a:ext cx="17462" cy="14605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11" name="Rectangle 431"/>
          <p:cNvSpPr>
            <a:spLocks noChangeArrowheads="1"/>
          </p:cNvSpPr>
          <p:nvPr/>
        </p:nvSpPr>
        <p:spPr bwMode="auto">
          <a:xfrm>
            <a:off x="1384300" y="2479675"/>
            <a:ext cx="14288"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12" name="Rectangle 432"/>
          <p:cNvSpPr>
            <a:spLocks noChangeArrowheads="1"/>
          </p:cNvSpPr>
          <p:nvPr/>
        </p:nvSpPr>
        <p:spPr bwMode="auto">
          <a:xfrm>
            <a:off x="1384300" y="2479675"/>
            <a:ext cx="14288"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13" name="Rectangle 433"/>
          <p:cNvSpPr>
            <a:spLocks noChangeArrowheads="1"/>
          </p:cNvSpPr>
          <p:nvPr/>
        </p:nvSpPr>
        <p:spPr bwMode="auto">
          <a:xfrm>
            <a:off x="1484313" y="2479675"/>
            <a:ext cx="14287"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14" name="Rectangle 434"/>
          <p:cNvSpPr>
            <a:spLocks noChangeArrowheads="1"/>
          </p:cNvSpPr>
          <p:nvPr/>
        </p:nvSpPr>
        <p:spPr bwMode="auto">
          <a:xfrm>
            <a:off x="1484313" y="2479675"/>
            <a:ext cx="14287"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15" name="Rectangle 435"/>
          <p:cNvSpPr>
            <a:spLocks noChangeArrowheads="1"/>
          </p:cNvSpPr>
          <p:nvPr/>
        </p:nvSpPr>
        <p:spPr bwMode="auto">
          <a:xfrm>
            <a:off x="1403350" y="2713038"/>
            <a:ext cx="15875"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16" name="Rectangle 436"/>
          <p:cNvSpPr>
            <a:spLocks noChangeArrowheads="1"/>
          </p:cNvSpPr>
          <p:nvPr/>
        </p:nvSpPr>
        <p:spPr bwMode="auto">
          <a:xfrm>
            <a:off x="1403350" y="2713038"/>
            <a:ext cx="15875"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17" name="Rectangle 437"/>
          <p:cNvSpPr>
            <a:spLocks noChangeArrowheads="1"/>
          </p:cNvSpPr>
          <p:nvPr/>
        </p:nvSpPr>
        <p:spPr bwMode="auto">
          <a:xfrm>
            <a:off x="1463675" y="2713038"/>
            <a:ext cx="15875"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18" name="Rectangle 438"/>
          <p:cNvSpPr>
            <a:spLocks noChangeArrowheads="1"/>
          </p:cNvSpPr>
          <p:nvPr/>
        </p:nvSpPr>
        <p:spPr bwMode="auto">
          <a:xfrm>
            <a:off x="1463675" y="2713038"/>
            <a:ext cx="15875"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19" name="Rectangle 439"/>
          <p:cNvSpPr>
            <a:spLocks noChangeArrowheads="1"/>
          </p:cNvSpPr>
          <p:nvPr/>
        </p:nvSpPr>
        <p:spPr bwMode="auto">
          <a:xfrm>
            <a:off x="1433513" y="2760663"/>
            <a:ext cx="15875" cy="146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20" name="Rectangle 440"/>
          <p:cNvSpPr>
            <a:spLocks noChangeArrowheads="1"/>
          </p:cNvSpPr>
          <p:nvPr/>
        </p:nvSpPr>
        <p:spPr bwMode="auto">
          <a:xfrm>
            <a:off x="1433513" y="2760663"/>
            <a:ext cx="15875" cy="14605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21" name="Rectangle 441"/>
          <p:cNvSpPr>
            <a:spLocks noChangeArrowheads="1"/>
          </p:cNvSpPr>
          <p:nvPr/>
        </p:nvSpPr>
        <p:spPr bwMode="auto">
          <a:xfrm>
            <a:off x="1576388" y="2479675"/>
            <a:ext cx="15875"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22" name="Rectangle 442"/>
          <p:cNvSpPr>
            <a:spLocks noChangeArrowheads="1"/>
          </p:cNvSpPr>
          <p:nvPr/>
        </p:nvSpPr>
        <p:spPr bwMode="auto">
          <a:xfrm>
            <a:off x="1576388" y="2479675"/>
            <a:ext cx="15875"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23" name="Rectangle 443"/>
          <p:cNvSpPr>
            <a:spLocks noChangeArrowheads="1"/>
          </p:cNvSpPr>
          <p:nvPr/>
        </p:nvSpPr>
        <p:spPr bwMode="auto">
          <a:xfrm>
            <a:off x="1676400" y="2479675"/>
            <a:ext cx="15875"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24" name="Rectangle 444"/>
          <p:cNvSpPr>
            <a:spLocks noChangeArrowheads="1"/>
          </p:cNvSpPr>
          <p:nvPr/>
        </p:nvSpPr>
        <p:spPr bwMode="auto">
          <a:xfrm>
            <a:off x="1676400" y="2479675"/>
            <a:ext cx="15875"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25" name="Rectangle 445"/>
          <p:cNvSpPr>
            <a:spLocks noChangeArrowheads="1"/>
          </p:cNvSpPr>
          <p:nvPr/>
        </p:nvSpPr>
        <p:spPr bwMode="auto">
          <a:xfrm>
            <a:off x="1598613" y="2713038"/>
            <a:ext cx="12700"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26" name="Rectangle 446"/>
          <p:cNvSpPr>
            <a:spLocks noChangeArrowheads="1"/>
          </p:cNvSpPr>
          <p:nvPr/>
        </p:nvSpPr>
        <p:spPr bwMode="auto">
          <a:xfrm>
            <a:off x="1598613" y="2713038"/>
            <a:ext cx="12700"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27" name="Rectangle 447"/>
          <p:cNvSpPr>
            <a:spLocks noChangeArrowheads="1"/>
          </p:cNvSpPr>
          <p:nvPr/>
        </p:nvSpPr>
        <p:spPr bwMode="auto">
          <a:xfrm>
            <a:off x="1658938" y="2713038"/>
            <a:ext cx="12700"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28" name="Rectangle 448"/>
          <p:cNvSpPr>
            <a:spLocks noChangeArrowheads="1"/>
          </p:cNvSpPr>
          <p:nvPr/>
        </p:nvSpPr>
        <p:spPr bwMode="auto">
          <a:xfrm>
            <a:off x="1658938" y="2713038"/>
            <a:ext cx="12700"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29" name="Rectangle 449"/>
          <p:cNvSpPr>
            <a:spLocks noChangeArrowheads="1"/>
          </p:cNvSpPr>
          <p:nvPr/>
        </p:nvSpPr>
        <p:spPr bwMode="auto">
          <a:xfrm>
            <a:off x="1625600" y="2760663"/>
            <a:ext cx="17463" cy="146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30" name="Rectangle 450"/>
          <p:cNvSpPr>
            <a:spLocks noChangeArrowheads="1"/>
          </p:cNvSpPr>
          <p:nvPr/>
        </p:nvSpPr>
        <p:spPr bwMode="auto">
          <a:xfrm>
            <a:off x="1625600" y="2760663"/>
            <a:ext cx="17463" cy="14605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31" name="Rectangle 451"/>
          <p:cNvSpPr>
            <a:spLocks noChangeArrowheads="1"/>
          </p:cNvSpPr>
          <p:nvPr/>
        </p:nvSpPr>
        <p:spPr bwMode="auto">
          <a:xfrm>
            <a:off x="1771650" y="2479675"/>
            <a:ext cx="12700"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32" name="Rectangle 452"/>
          <p:cNvSpPr>
            <a:spLocks noChangeArrowheads="1"/>
          </p:cNvSpPr>
          <p:nvPr/>
        </p:nvSpPr>
        <p:spPr bwMode="auto">
          <a:xfrm>
            <a:off x="1771650" y="2479675"/>
            <a:ext cx="12700"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33" name="Rectangle 453"/>
          <p:cNvSpPr>
            <a:spLocks noChangeArrowheads="1"/>
          </p:cNvSpPr>
          <p:nvPr/>
        </p:nvSpPr>
        <p:spPr bwMode="auto">
          <a:xfrm>
            <a:off x="1870075" y="2479675"/>
            <a:ext cx="14288"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34" name="Rectangle 454"/>
          <p:cNvSpPr>
            <a:spLocks noChangeArrowheads="1"/>
          </p:cNvSpPr>
          <p:nvPr/>
        </p:nvSpPr>
        <p:spPr bwMode="auto">
          <a:xfrm>
            <a:off x="1870075" y="2479675"/>
            <a:ext cx="14288"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35" name="Rectangle 455"/>
          <p:cNvSpPr>
            <a:spLocks noChangeArrowheads="1"/>
          </p:cNvSpPr>
          <p:nvPr/>
        </p:nvSpPr>
        <p:spPr bwMode="auto">
          <a:xfrm>
            <a:off x="1790700" y="2713038"/>
            <a:ext cx="14288"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36" name="Rectangle 456"/>
          <p:cNvSpPr>
            <a:spLocks noChangeArrowheads="1"/>
          </p:cNvSpPr>
          <p:nvPr/>
        </p:nvSpPr>
        <p:spPr bwMode="auto">
          <a:xfrm>
            <a:off x="1790700" y="2713038"/>
            <a:ext cx="14288"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37" name="Rectangle 457"/>
          <p:cNvSpPr>
            <a:spLocks noChangeArrowheads="1"/>
          </p:cNvSpPr>
          <p:nvPr/>
        </p:nvSpPr>
        <p:spPr bwMode="auto">
          <a:xfrm>
            <a:off x="1851025" y="2713038"/>
            <a:ext cx="14288"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38" name="Rectangle 458"/>
          <p:cNvSpPr>
            <a:spLocks noChangeArrowheads="1"/>
          </p:cNvSpPr>
          <p:nvPr/>
        </p:nvSpPr>
        <p:spPr bwMode="auto">
          <a:xfrm>
            <a:off x="1851025" y="2713038"/>
            <a:ext cx="14288"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39" name="Rectangle 459"/>
          <p:cNvSpPr>
            <a:spLocks noChangeArrowheads="1"/>
          </p:cNvSpPr>
          <p:nvPr/>
        </p:nvSpPr>
        <p:spPr bwMode="auto">
          <a:xfrm>
            <a:off x="1819275" y="2760663"/>
            <a:ext cx="15875" cy="146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40" name="Rectangle 460"/>
          <p:cNvSpPr>
            <a:spLocks noChangeArrowheads="1"/>
          </p:cNvSpPr>
          <p:nvPr/>
        </p:nvSpPr>
        <p:spPr bwMode="auto">
          <a:xfrm>
            <a:off x="1819275" y="2760663"/>
            <a:ext cx="15875" cy="14605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41" name="Rectangle 461"/>
          <p:cNvSpPr>
            <a:spLocks noChangeArrowheads="1"/>
          </p:cNvSpPr>
          <p:nvPr/>
        </p:nvSpPr>
        <p:spPr bwMode="auto">
          <a:xfrm>
            <a:off x="2930525" y="2479675"/>
            <a:ext cx="14288"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42" name="Rectangle 462"/>
          <p:cNvSpPr>
            <a:spLocks noChangeArrowheads="1"/>
          </p:cNvSpPr>
          <p:nvPr/>
        </p:nvSpPr>
        <p:spPr bwMode="auto">
          <a:xfrm>
            <a:off x="2930525" y="2479675"/>
            <a:ext cx="14288"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43" name="Rectangle 463"/>
          <p:cNvSpPr>
            <a:spLocks noChangeArrowheads="1"/>
          </p:cNvSpPr>
          <p:nvPr/>
        </p:nvSpPr>
        <p:spPr bwMode="auto">
          <a:xfrm>
            <a:off x="3028950" y="2479675"/>
            <a:ext cx="14288"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44" name="Rectangle 464"/>
          <p:cNvSpPr>
            <a:spLocks noChangeArrowheads="1"/>
          </p:cNvSpPr>
          <p:nvPr/>
        </p:nvSpPr>
        <p:spPr bwMode="auto">
          <a:xfrm>
            <a:off x="3028950" y="2479675"/>
            <a:ext cx="14288"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45" name="Rectangle 465"/>
          <p:cNvSpPr>
            <a:spLocks noChangeArrowheads="1"/>
          </p:cNvSpPr>
          <p:nvPr/>
        </p:nvSpPr>
        <p:spPr bwMode="auto">
          <a:xfrm>
            <a:off x="2949575" y="2713038"/>
            <a:ext cx="12700"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46" name="Rectangle 466"/>
          <p:cNvSpPr>
            <a:spLocks noChangeArrowheads="1"/>
          </p:cNvSpPr>
          <p:nvPr/>
        </p:nvSpPr>
        <p:spPr bwMode="auto">
          <a:xfrm>
            <a:off x="2949575" y="2713038"/>
            <a:ext cx="12700"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47" name="Rectangle 467"/>
          <p:cNvSpPr>
            <a:spLocks noChangeArrowheads="1"/>
          </p:cNvSpPr>
          <p:nvPr/>
        </p:nvSpPr>
        <p:spPr bwMode="auto">
          <a:xfrm>
            <a:off x="3009900" y="2713038"/>
            <a:ext cx="12700"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48" name="Rectangle 468"/>
          <p:cNvSpPr>
            <a:spLocks noChangeArrowheads="1"/>
          </p:cNvSpPr>
          <p:nvPr/>
        </p:nvSpPr>
        <p:spPr bwMode="auto">
          <a:xfrm>
            <a:off x="3009900" y="2713038"/>
            <a:ext cx="12700"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49" name="Rectangle 469"/>
          <p:cNvSpPr>
            <a:spLocks noChangeArrowheads="1"/>
          </p:cNvSpPr>
          <p:nvPr/>
        </p:nvSpPr>
        <p:spPr bwMode="auto">
          <a:xfrm>
            <a:off x="2979738" y="2760663"/>
            <a:ext cx="15875" cy="146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50" name="Rectangle 470"/>
          <p:cNvSpPr>
            <a:spLocks noChangeArrowheads="1"/>
          </p:cNvSpPr>
          <p:nvPr/>
        </p:nvSpPr>
        <p:spPr bwMode="auto">
          <a:xfrm>
            <a:off x="2979738" y="2760663"/>
            <a:ext cx="15875" cy="14605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51" name="Rectangle 471"/>
          <p:cNvSpPr>
            <a:spLocks noChangeArrowheads="1"/>
          </p:cNvSpPr>
          <p:nvPr/>
        </p:nvSpPr>
        <p:spPr bwMode="auto">
          <a:xfrm>
            <a:off x="3122613" y="2479675"/>
            <a:ext cx="14287"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52" name="Rectangle 472"/>
          <p:cNvSpPr>
            <a:spLocks noChangeArrowheads="1"/>
          </p:cNvSpPr>
          <p:nvPr/>
        </p:nvSpPr>
        <p:spPr bwMode="auto">
          <a:xfrm>
            <a:off x="3122613" y="2479675"/>
            <a:ext cx="14287"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53" name="Rectangle 473"/>
          <p:cNvSpPr>
            <a:spLocks noChangeArrowheads="1"/>
          </p:cNvSpPr>
          <p:nvPr/>
        </p:nvSpPr>
        <p:spPr bwMode="auto">
          <a:xfrm>
            <a:off x="3222625" y="2479675"/>
            <a:ext cx="12700"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54" name="Rectangle 474"/>
          <p:cNvSpPr>
            <a:spLocks noChangeArrowheads="1"/>
          </p:cNvSpPr>
          <p:nvPr/>
        </p:nvSpPr>
        <p:spPr bwMode="auto">
          <a:xfrm>
            <a:off x="3222625" y="2479675"/>
            <a:ext cx="12700"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55" name="Rectangle 475"/>
          <p:cNvSpPr>
            <a:spLocks noChangeArrowheads="1"/>
          </p:cNvSpPr>
          <p:nvPr/>
        </p:nvSpPr>
        <p:spPr bwMode="auto">
          <a:xfrm>
            <a:off x="3141663" y="2713038"/>
            <a:ext cx="14287"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56" name="Rectangle 476"/>
          <p:cNvSpPr>
            <a:spLocks noChangeArrowheads="1"/>
          </p:cNvSpPr>
          <p:nvPr/>
        </p:nvSpPr>
        <p:spPr bwMode="auto">
          <a:xfrm>
            <a:off x="3141663" y="2713038"/>
            <a:ext cx="14287"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57" name="Rectangle 477"/>
          <p:cNvSpPr>
            <a:spLocks noChangeArrowheads="1"/>
          </p:cNvSpPr>
          <p:nvPr/>
        </p:nvSpPr>
        <p:spPr bwMode="auto">
          <a:xfrm>
            <a:off x="3203575" y="2713038"/>
            <a:ext cx="12700"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58" name="Rectangle 478"/>
          <p:cNvSpPr>
            <a:spLocks noChangeArrowheads="1"/>
          </p:cNvSpPr>
          <p:nvPr/>
        </p:nvSpPr>
        <p:spPr bwMode="auto">
          <a:xfrm>
            <a:off x="3203575" y="2713038"/>
            <a:ext cx="12700"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59" name="Rectangle 479"/>
          <p:cNvSpPr>
            <a:spLocks noChangeArrowheads="1"/>
          </p:cNvSpPr>
          <p:nvPr/>
        </p:nvSpPr>
        <p:spPr bwMode="auto">
          <a:xfrm>
            <a:off x="3171825" y="2760663"/>
            <a:ext cx="15875" cy="146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60" name="Rectangle 480"/>
          <p:cNvSpPr>
            <a:spLocks noChangeArrowheads="1"/>
          </p:cNvSpPr>
          <p:nvPr/>
        </p:nvSpPr>
        <p:spPr bwMode="auto">
          <a:xfrm>
            <a:off x="3171825" y="2760663"/>
            <a:ext cx="15875" cy="14605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61" name="Rectangle 481"/>
          <p:cNvSpPr>
            <a:spLocks noChangeArrowheads="1"/>
          </p:cNvSpPr>
          <p:nvPr/>
        </p:nvSpPr>
        <p:spPr bwMode="auto">
          <a:xfrm>
            <a:off x="3316288" y="2479675"/>
            <a:ext cx="14287"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62" name="Rectangle 482"/>
          <p:cNvSpPr>
            <a:spLocks noChangeArrowheads="1"/>
          </p:cNvSpPr>
          <p:nvPr/>
        </p:nvSpPr>
        <p:spPr bwMode="auto">
          <a:xfrm>
            <a:off x="3316288" y="2479675"/>
            <a:ext cx="14287"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63" name="Rectangle 483"/>
          <p:cNvSpPr>
            <a:spLocks noChangeArrowheads="1"/>
          </p:cNvSpPr>
          <p:nvPr/>
        </p:nvSpPr>
        <p:spPr bwMode="auto">
          <a:xfrm>
            <a:off x="3414713" y="2479675"/>
            <a:ext cx="15875"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64" name="Rectangle 484"/>
          <p:cNvSpPr>
            <a:spLocks noChangeArrowheads="1"/>
          </p:cNvSpPr>
          <p:nvPr/>
        </p:nvSpPr>
        <p:spPr bwMode="auto">
          <a:xfrm>
            <a:off x="3414713" y="2479675"/>
            <a:ext cx="15875"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65" name="Rectangle 485"/>
          <p:cNvSpPr>
            <a:spLocks noChangeArrowheads="1"/>
          </p:cNvSpPr>
          <p:nvPr/>
        </p:nvSpPr>
        <p:spPr bwMode="auto">
          <a:xfrm>
            <a:off x="3335338" y="2713038"/>
            <a:ext cx="14287"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66" name="Rectangle 486"/>
          <p:cNvSpPr>
            <a:spLocks noChangeArrowheads="1"/>
          </p:cNvSpPr>
          <p:nvPr/>
        </p:nvSpPr>
        <p:spPr bwMode="auto">
          <a:xfrm>
            <a:off x="3335338" y="2713038"/>
            <a:ext cx="14287"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67" name="Rectangle 487"/>
          <p:cNvSpPr>
            <a:spLocks noChangeArrowheads="1"/>
          </p:cNvSpPr>
          <p:nvPr/>
        </p:nvSpPr>
        <p:spPr bwMode="auto">
          <a:xfrm>
            <a:off x="3395663" y="2713038"/>
            <a:ext cx="14287"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68" name="Rectangle 488"/>
          <p:cNvSpPr>
            <a:spLocks noChangeArrowheads="1"/>
          </p:cNvSpPr>
          <p:nvPr/>
        </p:nvSpPr>
        <p:spPr bwMode="auto">
          <a:xfrm>
            <a:off x="3395663" y="2713038"/>
            <a:ext cx="14287"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69" name="Rectangle 489"/>
          <p:cNvSpPr>
            <a:spLocks noChangeArrowheads="1"/>
          </p:cNvSpPr>
          <p:nvPr/>
        </p:nvSpPr>
        <p:spPr bwMode="auto">
          <a:xfrm>
            <a:off x="3363913" y="2760663"/>
            <a:ext cx="17462" cy="146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70" name="Rectangle 490"/>
          <p:cNvSpPr>
            <a:spLocks noChangeArrowheads="1"/>
          </p:cNvSpPr>
          <p:nvPr/>
        </p:nvSpPr>
        <p:spPr bwMode="auto">
          <a:xfrm>
            <a:off x="3363913" y="2760663"/>
            <a:ext cx="17462" cy="14605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71" name="Rectangle 491"/>
          <p:cNvSpPr>
            <a:spLocks noChangeArrowheads="1"/>
          </p:cNvSpPr>
          <p:nvPr/>
        </p:nvSpPr>
        <p:spPr bwMode="auto">
          <a:xfrm>
            <a:off x="3508375" y="2479675"/>
            <a:ext cx="14288"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72" name="Rectangle 492"/>
          <p:cNvSpPr>
            <a:spLocks noChangeArrowheads="1"/>
          </p:cNvSpPr>
          <p:nvPr/>
        </p:nvSpPr>
        <p:spPr bwMode="auto">
          <a:xfrm>
            <a:off x="3508375" y="2479675"/>
            <a:ext cx="14288"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73" name="Rectangle 493"/>
          <p:cNvSpPr>
            <a:spLocks noChangeArrowheads="1"/>
          </p:cNvSpPr>
          <p:nvPr/>
        </p:nvSpPr>
        <p:spPr bwMode="auto">
          <a:xfrm>
            <a:off x="3608388" y="2479675"/>
            <a:ext cx="14287"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74" name="Rectangle 494"/>
          <p:cNvSpPr>
            <a:spLocks noChangeArrowheads="1"/>
          </p:cNvSpPr>
          <p:nvPr/>
        </p:nvSpPr>
        <p:spPr bwMode="auto">
          <a:xfrm>
            <a:off x="3608388" y="2479675"/>
            <a:ext cx="14287"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75" name="Rectangle 495"/>
          <p:cNvSpPr>
            <a:spLocks noChangeArrowheads="1"/>
          </p:cNvSpPr>
          <p:nvPr/>
        </p:nvSpPr>
        <p:spPr bwMode="auto">
          <a:xfrm>
            <a:off x="3529013" y="2713038"/>
            <a:ext cx="14287"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76" name="Rectangle 496"/>
          <p:cNvSpPr>
            <a:spLocks noChangeArrowheads="1"/>
          </p:cNvSpPr>
          <p:nvPr/>
        </p:nvSpPr>
        <p:spPr bwMode="auto">
          <a:xfrm>
            <a:off x="3529013" y="2713038"/>
            <a:ext cx="14287"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77" name="Rectangle 497"/>
          <p:cNvSpPr>
            <a:spLocks noChangeArrowheads="1"/>
          </p:cNvSpPr>
          <p:nvPr/>
        </p:nvSpPr>
        <p:spPr bwMode="auto">
          <a:xfrm>
            <a:off x="3589338" y="2713038"/>
            <a:ext cx="14287"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78" name="Rectangle 498"/>
          <p:cNvSpPr>
            <a:spLocks noChangeArrowheads="1"/>
          </p:cNvSpPr>
          <p:nvPr/>
        </p:nvSpPr>
        <p:spPr bwMode="auto">
          <a:xfrm>
            <a:off x="3589338" y="2713038"/>
            <a:ext cx="14287"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79" name="Rectangle 499"/>
          <p:cNvSpPr>
            <a:spLocks noChangeArrowheads="1"/>
          </p:cNvSpPr>
          <p:nvPr/>
        </p:nvSpPr>
        <p:spPr bwMode="auto">
          <a:xfrm>
            <a:off x="3557588" y="2760663"/>
            <a:ext cx="15875" cy="146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80" name="Rectangle 500"/>
          <p:cNvSpPr>
            <a:spLocks noChangeArrowheads="1"/>
          </p:cNvSpPr>
          <p:nvPr/>
        </p:nvSpPr>
        <p:spPr bwMode="auto">
          <a:xfrm>
            <a:off x="3557588" y="2760663"/>
            <a:ext cx="15875" cy="14605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81" name="Rectangle 501"/>
          <p:cNvSpPr>
            <a:spLocks noChangeArrowheads="1"/>
          </p:cNvSpPr>
          <p:nvPr/>
        </p:nvSpPr>
        <p:spPr bwMode="auto">
          <a:xfrm>
            <a:off x="3702050" y="2479675"/>
            <a:ext cx="14288"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82" name="Rectangle 502"/>
          <p:cNvSpPr>
            <a:spLocks noChangeArrowheads="1"/>
          </p:cNvSpPr>
          <p:nvPr/>
        </p:nvSpPr>
        <p:spPr bwMode="auto">
          <a:xfrm>
            <a:off x="3702050" y="2479675"/>
            <a:ext cx="14288"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83" name="Rectangle 503"/>
          <p:cNvSpPr>
            <a:spLocks noChangeArrowheads="1"/>
          </p:cNvSpPr>
          <p:nvPr/>
        </p:nvSpPr>
        <p:spPr bwMode="auto">
          <a:xfrm>
            <a:off x="3800475" y="2479675"/>
            <a:ext cx="14288" cy="304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84" name="Rectangle 504"/>
          <p:cNvSpPr>
            <a:spLocks noChangeArrowheads="1"/>
          </p:cNvSpPr>
          <p:nvPr/>
        </p:nvSpPr>
        <p:spPr bwMode="auto">
          <a:xfrm>
            <a:off x="3800475" y="2479675"/>
            <a:ext cx="14288" cy="30480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85" name="Rectangle 505"/>
          <p:cNvSpPr>
            <a:spLocks noChangeArrowheads="1"/>
          </p:cNvSpPr>
          <p:nvPr/>
        </p:nvSpPr>
        <p:spPr bwMode="auto">
          <a:xfrm>
            <a:off x="3722688" y="2713038"/>
            <a:ext cx="12700"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86" name="Rectangle 506"/>
          <p:cNvSpPr>
            <a:spLocks noChangeArrowheads="1"/>
          </p:cNvSpPr>
          <p:nvPr/>
        </p:nvSpPr>
        <p:spPr bwMode="auto">
          <a:xfrm>
            <a:off x="3722688" y="2713038"/>
            <a:ext cx="12700"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87" name="Rectangle 507"/>
          <p:cNvSpPr>
            <a:spLocks noChangeArrowheads="1"/>
          </p:cNvSpPr>
          <p:nvPr/>
        </p:nvSpPr>
        <p:spPr bwMode="auto">
          <a:xfrm>
            <a:off x="3783013" y="2713038"/>
            <a:ext cx="12700" cy="71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88" name="Rectangle 508"/>
          <p:cNvSpPr>
            <a:spLocks noChangeArrowheads="1"/>
          </p:cNvSpPr>
          <p:nvPr/>
        </p:nvSpPr>
        <p:spPr bwMode="auto">
          <a:xfrm>
            <a:off x="3783013" y="2713038"/>
            <a:ext cx="12700" cy="71437"/>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89" name="Rectangle 509"/>
          <p:cNvSpPr>
            <a:spLocks noChangeArrowheads="1"/>
          </p:cNvSpPr>
          <p:nvPr/>
        </p:nvSpPr>
        <p:spPr bwMode="auto">
          <a:xfrm>
            <a:off x="3749675" y="2760663"/>
            <a:ext cx="17463" cy="146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90" name="Rectangle 510"/>
          <p:cNvSpPr>
            <a:spLocks noChangeArrowheads="1"/>
          </p:cNvSpPr>
          <p:nvPr/>
        </p:nvSpPr>
        <p:spPr bwMode="auto">
          <a:xfrm>
            <a:off x="3749675" y="2760663"/>
            <a:ext cx="17463" cy="14605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50991" name="Freeform 511"/>
          <p:cNvSpPr>
            <a:spLocks/>
          </p:cNvSpPr>
          <p:nvPr/>
        </p:nvSpPr>
        <p:spPr bwMode="auto">
          <a:xfrm>
            <a:off x="1035050" y="2944813"/>
            <a:ext cx="731838" cy="623887"/>
          </a:xfrm>
          <a:custGeom>
            <a:avLst/>
            <a:gdLst>
              <a:gd name="T0" fmla="*/ 2147483646 w 461"/>
              <a:gd name="T1" fmla="*/ 2147483646 h 393"/>
              <a:gd name="T2" fmla="*/ 2147483646 w 461"/>
              <a:gd name="T3" fmla="*/ 2147483646 h 393"/>
              <a:gd name="T4" fmla="*/ 2147483646 w 461"/>
              <a:gd name="T5" fmla="*/ 2147483646 h 393"/>
              <a:gd name="T6" fmla="*/ 2147483646 w 461"/>
              <a:gd name="T7" fmla="*/ 2147483646 h 393"/>
              <a:gd name="T8" fmla="*/ 2147483646 w 461"/>
              <a:gd name="T9" fmla="*/ 2147483646 h 393"/>
              <a:gd name="T10" fmla="*/ 2147483646 w 461"/>
              <a:gd name="T11" fmla="*/ 2147483646 h 393"/>
              <a:gd name="T12" fmla="*/ 2147483646 w 461"/>
              <a:gd name="T13" fmla="*/ 2147483646 h 393"/>
              <a:gd name="T14" fmla="*/ 2147483646 w 461"/>
              <a:gd name="T15" fmla="*/ 2147483646 h 393"/>
              <a:gd name="T16" fmla="*/ 2147483646 w 461"/>
              <a:gd name="T17" fmla="*/ 2147483646 h 393"/>
              <a:gd name="T18" fmla="*/ 2147483646 w 461"/>
              <a:gd name="T19" fmla="*/ 2147483646 h 393"/>
              <a:gd name="T20" fmla="*/ 2147483646 w 461"/>
              <a:gd name="T21" fmla="*/ 2147483646 h 393"/>
              <a:gd name="T22" fmla="*/ 2147483646 w 461"/>
              <a:gd name="T23" fmla="*/ 2147483646 h 393"/>
              <a:gd name="T24" fmla="*/ 2147483646 w 461"/>
              <a:gd name="T25" fmla="*/ 2147483646 h 393"/>
              <a:gd name="T26" fmla="*/ 2147483646 w 461"/>
              <a:gd name="T27" fmla="*/ 2147483646 h 393"/>
              <a:gd name="T28" fmla="*/ 2147483646 w 461"/>
              <a:gd name="T29" fmla="*/ 2147483646 h 393"/>
              <a:gd name="T30" fmla="*/ 2147483646 w 461"/>
              <a:gd name="T31" fmla="*/ 2147483646 h 393"/>
              <a:gd name="T32" fmla="*/ 2147483646 w 461"/>
              <a:gd name="T33" fmla="*/ 2147483646 h 393"/>
              <a:gd name="T34" fmla="*/ 2147483646 w 461"/>
              <a:gd name="T35" fmla="*/ 2147483646 h 393"/>
              <a:gd name="T36" fmla="*/ 2147483646 w 461"/>
              <a:gd name="T37" fmla="*/ 2147483646 h 393"/>
              <a:gd name="T38" fmla="*/ 2147483646 w 461"/>
              <a:gd name="T39" fmla="*/ 2147483646 h 393"/>
              <a:gd name="T40" fmla="*/ 2147483646 w 461"/>
              <a:gd name="T41" fmla="*/ 2147483646 h 393"/>
              <a:gd name="T42" fmla="*/ 2147483646 w 461"/>
              <a:gd name="T43" fmla="*/ 2147483646 h 393"/>
              <a:gd name="T44" fmla="*/ 2147483646 w 461"/>
              <a:gd name="T45" fmla="*/ 2147483646 h 393"/>
              <a:gd name="T46" fmla="*/ 2147483646 w 461"/>
              <a:gd name="T47" fmla="*/ 2147483646 h 393"/>
              <a:gd name="T48" fmla="*/ 0 w 461"/>
              <a:gd name="T49" fmla="*/ 0 h 393"/>
              <a:gd name="T50" fmla="*/ 2147483646 w 461"/>
              <a:gd name="T51" fmla="*/ 2147483646 h 393"/>
              <a:gd name="T52" fmla="*/ 2147483646 w 461"/>
              <a:gd name="T53" fmla="*/ 2147483646 h 393"/>
              <a:gd name="T54" fmla="*/ 2147483646 w 461"/>
              <a:gd name="T55" fmla="*/ 2147483646 h 393"/>
              <a:gd name="T56" fmla="*/ 2147483646 w 461"/>
              <a:gd name="T57" fmla="*/ 2147483646 h 393"/>
              <a:gd name="T58" fmla="*/ 2147483646 w 461"/>
              <a:gd name="T59" fmla="*/ 2147483646 h 393"/>
              <a:gd name="T60" fmla="*/ 2147483646 w 461"/>
              <a:gd name="T61" fmla="*/ 2147483646 h 393"/>
              <a:gd name="T62" fmla="*/ 2147483646 w 461"/>
              <a:gd name="T63" fmla="*/ 2147483646 h 393"/>
              <a:gd name="T64" fmla="*/ 2147483646 w 461"/>
              <a:gd name="T65" fmla="*/ 2147483646 h 393"/>
              <a:gd name="T66" fmla="*/ 2147483646 w 461"/>
              <a:gd name="T67" fmla="*/ 2147483646 h 393"/>
              <a:gd name="T68" fmla="*/ 2147483646 w 461"/>
              <a:gd name="T69" fmla="*/ 2147483646 h 393"/>
              <a:gd name="T70" fmla="*/ 2147483646 w 461"/>
              <a:gd name="T71" fmla="*/ 2147483646 h 393"/>
              <a:gd name="T72" fmla="*/ 2147483646 w 461"/>
              <a:gd name="T73" fmla="*/ 2147483646 h 393"/>
              <a:gd name="T74" fmla="*/ 2147483646 w 461"/>
              <a:gd name="T75" fmla="*/ 2147483646 h 393"/>
              <a:gd name="T76" fmla="*/ 2147483646 w 461"/>
              <a:gd name="T77" fmla="*/ 2147483646 h 393"/>
              <a:gd name="T78" fmla="*/ 2147483646 w 461"/>
              <a:gd name="T79" fmla="*/ 2147483646 h 393"/>
              <a:gd name="T80" fmla="*/ 2147483646 w 461"/>
              <a:gd name="T81" fmla="*/ 2147483646 h 393"/>
              <a:gd name="T82" fmla="*/ 2147483646 w 461"/>
              <a:gd name="T83" fmla="*/ 2147483646 h 393"/>
              <a:gd name="T84" fmla="*/ 2147483646 w 461"/>
              <a:gd name="T85" fmla="*/ 2147483646 h 393"/>
              <a:gd name="T86" fmla="*/ 2147483646 w 461"/>
              <a:gd name="T87" fmla="*/ 2147483646 h 393"/>
              <a:gd name="T88" fmla="*/ 2147483646 w 461"/>
              <a:gd name="T89" fmla="*/ 2147483646 h 393"/>
              <a:gd name="T90" fmla="*/ 2147483646 w 461"/>
              <a:gd name="T91" fmla="*/ 2147483646 h 393"/>
              <a:gd name="T92" fmla="*/ 2147483646 w 461"/>
              <a:gd name="T93" fmla="*/ 2147483646 h 393"/>
              <a:gd name="T94" fmla="*/ 2147483646 w 461"/>
              <a:gd name="T95" fmla="*/ 2147483646 h 393"/>
              <a:gd name="T96" fmla="*/ 2147483646 w 461"/>
              <a:gd name="T97" fmla="*/ 2147483646 h 3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1"/>
              <a:gd name="T148" fmla="*/ 0 h 393"/>
              <a:gd name="T149" fmla="*/ 461 w 461"/>
              <a:gd name="T150" fmla="*/ 393 h 3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1" h="393">
                <a:moveTo>
                  <a:pt x="461" y="393"/>
                </a:moveTo>
                <a:lnTo>
                  <a:pt x="460" y="375"/>
                </a:lnTo>
                <a:lnTo>
                  <a:pt x="458" y="359"/>
                </a:lnTo>
                <a:lnTo>
                  <a:pt x="457" y="343"/>
                </a:lnTo>
                <a:lnTo>
                  <a:pt x="454" y="329"/>
                </a:lnTo>
                <a:lnTo>
                  <a:pt x="451" y="315"/>
                </a:lnTo>
                <a:lnTo>
                  <a:pt x="446" y="302"/>
                </a:lnTo>
                <a:lnTo>
                  <a:pt x="442" y="290"/>
                </a:lnTo>
                <a:lnTo>
                  <a:pt x="438" y="279"/>
                </a:lnTo>
                <a:lnTo>
                  <a:pt x="433" y="269"/>
                </a:lnTo>
                <a:lnTo>
                  <a:pt x="427" y="258"/>
                </a:lnTo>
                <a:lnTo>
                  <a:pt x="421" y="250"/>
                </a:lnTo>
                <a:lnTo>
                  <a:pt x="415" y="241"/>
                </a:lnTo>
                <a:lnTo>
                  <a:pt x="407" y="233"/>
                </a:lnTo>
                <a:lnTo>
                  <a:pt x="400" y="226"/>
                </a:lnTo>
                <a:lnTo>
                  <a:pt x="392" y="219"/>
                </a:lnTo>
                <a:lnTo>
                  <a:pt x="384" y="214"/>
                </a:lnTo>
                <a:lnTo>
                  <a:pt x="375" y="209"/>
                </a:lnTo>
                <a:lnTo>
                  <a:pt x="366" y="203"/>
                </a:lnTo>
                <a:lnTo>
                  <a:pt x="358" y="199"/>
                </a:lnTo>
                <a:lnTo>
                  <a:pt x="349" y="195"/>
                </a:lnTo>
                <a:lnTo>
                  <a:pt x="329" y="189"/>
                </a:lnTo>
                <a:lnTo>
                  <a:pt x="310" y="183"/>
                </a:lnTo>
                <a:lnTo>
                  <a:pt x="290" y="179"/>
                </a:lnTo>
                <a:lnTo>
                  <a:pt x="269" y="177"/>
                </a:lnTo>
                <a:lnTo>
                  <a:pt x="249" y="174"/>
                </a:lnTo>
                <a:lnTo>
                  <a:pt x="228" y="172"/>
                </a:lnTo>
                <a:lnTo>
                  <a:pt x="187" y="169"/>
                </a:lnTo>
                <a:lnTo>
                  <a:pt x="148" y="162"/>
                </a:lnTo>
                <a:lnTo>
                  <a:pt x="129" y="159"/>
                </a:lnTo>
                <a:lnTo>
                  <a:pt x="112" y="154"/>
                </a:lnTo>
                <a:lnTo>
                  <a:pt x="95" y="149"/>
                </a:lnTo>
                <a:lnTo>
                  <a:pt x="80" y="141"/>
                </a:lnTo>
                <a:lnTo>
                  <a:pt x="73" y="137"/>
                </a:lnTo>
                <a:lnTo>
                  <a:pt x="66" y="132"/>
                </a:lnTo>
                <a:lnTo>
                  <a:pt x="59" y="126"/>
                </a:lnTo>
                <a:lnTo>
                  <a:pt x="53" y="121"/>
                </a:lnTo>
                <a:lnTo>
                  <a:pt x="48" y="115"/>
                </a:lnTo>
                <a:lnTo>
                  <a:pt x="43" y="107"/>
                </a:lnTo>
                <a:lnTo>
                  <a:pt x="38" y="100"/>
                </a:lnTo>
                <a:lnTo>
                  <a:pt x="34" y="93"/>
                </a:lnTo>
                <a:lnTo>
                  <a:pt x="30" y="83"/>
                </a:lnTo>
                <a:lnTo>
                  <a:pt x="26" y="74"/>
                </a:lnTo>
                <a:lnTo>
                  <a:pt x="22" y="63"/>
                </a:lnTo>
                <a:lnTo>
                  <a:pt x="20" y="53"/>
                </a:lnTo>
                <a:lnTo>
                  <a:pt x="18" y="41"/>
                </a:lnTo>
                <a:lnTo>
                  <a:pt x="16" y="27"/>
                </a:lnTo>
                <a:lnTo>
                  <a:pt x="15" y="14"/>
                </a:lnTo>
                <a:lnTo>
                  <a:pt x="15" y="0"/>
                </a:lnTo>
                <a:lnTo>
                  <a:pt x="0" y="0"/>
                </a:lnTo>
                <a:lnTo>
                  <a:pt x="0" y="15"/>
                </a:lnTo>
                <a:lnTo>
                  <a:pt x="1" y="29"/>
                </a:lnTo>
                <a:lnTo>
                  <a:pt x="3" y="43"/>
                </a:lnTo>
                <a:lnTo>
                  <a:pt x="5" y="56"/>
                </a:lnTo>
                <a:lnTo>
                  <a:pt x="8" y="67"/>
                </a:lnTo>
                <a:lnTo>
                  <a:pt x="11" y="79"/>
                </a:lnTo>
                <a:lnTo>
                  <a:pt x="15" y="90"/>
                </a:lnTo>
                <a:lnTo>
                  <a:pt x="19" y="99"/>
                </a:lnTo>
                <a:lnTo>
                  <a:pt x="24" y="108"/>
                </a:lnTo>
                <a:lnTo>
                  <a:pt x="31" y="117"/>
                </a:lnTo>
                <a:lnTo>
                  <a:pt x="36" y="124"/>
                </a:lnTo>
                <a:lnTo>
                  <a:pt x="43" y="132"/>
                </a:lnTo>
                <a:lnTo>
                  <a:pt x="49" y="138"/>
                </a:lnTo>
                <a:lnTo>
                  <a:pt x="56" y="144"/>
                </a:lnTo>
                <a:lnTo>
                  <a:pt x="65" y="150"/>
                </a:lnTo>
                <a:lnTo>
                  <a:pt x="73" y="155"/>
                </a:lnTo>
                <a:lnTo>
                  <a:pt x="89" y="163"/>
                </a:lnTo>
                <a:lnTo>
                  <a:pt x="107" y="170"/>
                </a:lnTo>
                <a:lnTo>
                  <a:pt x="125" y="175"/>
                </a:lnTo>
                <a:lnTo>
                  <a:pt x="145" y="178"/>
                </a:lnTo>
                <a:lnTo>
                  <a:pt x="185" y="183"/>
                </a:lnTo>
                <a:lnTo>
                  <a:pt x="226" y="188"/>
                </a:lnTo>
                <a:lnTo>
                  <a:pt x="247" y="190"/>
                </a:lnTo>
                <a:lnTo>
                  <a:pt x="267" y="192"/>
                </a:lnTo>
                <a:lnTo>
                  <a:pt x="287" y="195"/>
                </a:lnTo>
                <a:lnTo>
                  <a:pt x="306" y="199"/>
                </a:lnTo>
                <a:lnTo>
                  <a:pt x="325" y="203"/>
                </a:lnTo>
                <a:lnTo>
                  <a:pt x="344" y="210"/>
                </a:lnTo>
                <a:lnTo>
                  <a:pt x="352" y="214"/>
                </a:lnTo>
                <a:lnTo>
                  <a:pt x="360" y="217"/>
                </a:lnTo>
                <a:lnTo>
                  <a:pt x="367" y="222"/>
                </a:lnTo>
                <a:lnTo>
                  <a:pt x="375" y="226"/>
                </a:lnTo>
                <a:lnTo>
                  <a:pt x="383" y="232"/>
                </a:lnTo>
                <a:lnTo>
                  <a:pt x="390" y="238"/>
                </a:lnTo>
                <a:lnTo>
                  <a:pt x="396" y="244"/>
                </a:lnTo>
                <a:lnTo>
                  <a:pt x="402" y="251"/>
                </a:lnTo>
                <a:lnTo>
                  <a:pt x="408" y="259"/>
                </a:lnTo>
                <a:lnTo>
                  <a:pt x="415" y="267"/>
                </a:lnTo>
                <a:lnTo>
                  <a:pt x="420" y="276"/>
                </a:lnTo>
                <a:lnTo>
                  <a:pt x="424" y="285"/>
                </a:lnTo>
                <a:lnTo>
                  <a:pt x="428" y="296"/>
                </a:lnTo>
                <a:lnTo>
                  <a:pt x="432" y="307"/>
                </a:lnTo>
                <a:lnTo>
                  <a:pt x="436" y="319"/>
                </a:lnTo>
                <a:lnTo>
                  <a:pt x="438" y="332"/>
                </a:lnTo>
                <a:lnTo>
                  <a:pt x="441" y="346"/>
                </a:lnTo>
                <a:lnTo>
                  <a:pt x="443" y="360"/>
                </a:lnTo>
                <a:lnTo>
                  <a:pt x="444" y="376"/>
                </a:lnTo>
                <a:lnTo>
                  <a:pt x="445" y="393"/>
                </a:lnTo>
                <a:lnTo>
                  <a:pt x="461" y="39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0992" name="Freeform 512"/>
          <p:cNvSpPr>
            <a:spLocks/>
          </p:cNvSpPr>
          <p:nvPr/>
        </p:nvSpPr>
        <p:spPr bwMode="auto">
          <a:xfrm>
            <a:off x="1716088" y="3509963"/>
            <a:ext cx="73025" cy="115887"/>
          </a:xfrm>
          <a:custGeom>
            <a:avLst/>
            <a:gdLst>
              <a:gd name="T0" fmla="*/ 2147483646 w 46"/>
              <a:gd name="T1" fmla="*/ 2147483646 h 73"/>
              <a:gd name="T2" fmla="*/ 2147483646 w 46"/>
              <a:gd name="T3" fmla="*/ 2147483646 h 73"/>
              <a:gd name="T4" fmla="*/ 2147483646 w 46"/>
              <a:gd name="T5" fmla="*/ 0 h 73"/>
              <a:gd name="T6" fmla="*/ 2147483646 w 46"/>
              <a:gd name="T7" fmla="*/ 2147483646 h 73"/>
              <a:gd name="T8" fmla="*/ 2147483646 w 46"/>
              <a:gd name="T9" fmla="*/ 2147483646 h 73"/>
              <a:gd name="T10" fmla="*/ 2147483646 w 46"/>
              <a:gd name="T11" fmla="*/ 2147483646 h 73"/>
              <a:gd name="T12" fmla="*/ 0 w 46"/>
              <a:gd name="T13" fmla="*/ 2147483646 h 73"/>
              <a:gd name="T14" fmla="*/ 2147483646 w 46"/>
              <a:gd name="T15" fmla="*/ 2147483646 h 73"/>
              <a:gd name="T16" fmla="*/ 2147483646 w 46"/>
              <a:gd name="T17" fmla="*/ 2147483646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73"/>
              <a:gd name="T29" fmla="*/ 46 w 46"/>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73">
                <a:moveTo>
                  <a:pt x="24" y="37"/>
                </a:moveTo>
                <a:lnTo>
                  <a:pt x="24" y="34"/>
                </a:lnTo>
                <a:lnTo>
                  <a:pt x="46" y="0"/>
                </a:lnTo>
                <a:lnTo>
                  <a:pt x="46" y="36"/>
                </a:lnTo>
                <a:lnTo>
                  <a:pt x="25" y="73"/>
                </a:lnTo>
                <a:lnTo>
                  <a:pt x="1" y="37"/>
                </a:lnTo>
                <a:lnTo>
                  <a:pt x="0" y="1"/>
                </a:lnTo>
                <a:lnTo>
                  <a:pt x="24" y="34"/>
                </a:lnTo>
                <a:lnTo>
                  <a:pt x="24" y="3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0993" name="Freeform 513"/>
          <p:cNvSpPr>
            <a:spLocks/>
          </p:cNvSpPr>
          <p:nvPr/>
        </p:nvSpPr>
        <p:spPr bwMode="auto">
          <a:xfrm>
            <a:off x="3009900" y="2944813"/>
            <a:ext cx="730250" cy="623887"/>
          </a:xfrm>
          <a:custGeom>
            <a:avLst/>
            <a:gdLst>
              <a:gd name="T0" fmla="*/ 0 w 460"/>
              <a:gd name="T1" fmla="*/ 2147483646 h 393"/>
              <a:gd name="T2" fmla="*/ 2147483646 w 460"/>
              <a:gd name="T3" fmla="*/ 2147483646 h 393"/>
              <a:gd name="T4" fmla="*/ 2147483646 w 460"/>
              <a:gd name="T5" fmla="*/ 2147483646 h 393"/>
              <a:gd name="T6" fmla="*/ 2147483646 w 460"/>
              <a:gd name="T7" fmla="*/ 2147483646 h 393"/>
              <a:gd name="T8" fmla="*/ 2147483646 w 460"/>
              <a:gd name="T9" fmla="*/ 2147483646 h 393"/>
              <a:gd name="T10" fmla="*/ 2147483646 w 460"/>
              <a:gd name="T11" fmla="*/ 2147483646 h 393"/>
              <a:gd name="T12" fmla="*/ 2147483646 w 460"/>
              <a:gd name="T13" fmla="*/ 2147483646 h 393"/>
              <a:gd name="T14" fmla="*/ 2147483646 w 460"/>
              <a:gd name="T15" fmla="*/ 2147483646 h 393"/>
              <a:gd name="T16" fmla="*/ 2147483646 w 460"/>
              <a:gd name="T17" fmla="*/ 2147483646 h 393"/>
              <a:gd name="T18" fmla="*/ 2147483646 w 460"/>
              <a:gd name="T19" fmla="*/ 2147483646 h 393"/>
              <a:gd name="T20" fmla="*/ 2147483646 w 460"/>
              <a:gd name="T21" fmla="*/ 2147483646 h 393"/>
              <a:gd name="T22" fmla="*/ 2147483646 w 460"/>
              <a:gd name="T23" fmla="*/ 2147483646 h 393"/>
              <a:gd name="T24" fmla="*/ 2147483646 w 460"/>
              <a:gd name="T25" fmla="*/ 2147483646 h 393"/>
              <a:gd name="T26" fmla="*/ 2147483646 w 460"/>
              <a:gd name="T27" fmla="*/ 2147483646 h 393"/>
              <a:gd name="T28" fmla="*/ 2147483646 w 460"/>
              <a:gd name="T29" fmla="*/ 2147483646 h 393"/>
              <a:gd name="T30" fmla="*/ 2147483646 w 460"/>
              <a:gd name="T31" fmla="*/ 2147483646 h 393"/>
              <a:gd name="T32" fmla="*/ 2147483646 w 460"/>
              <a:gd name="T33" fmla="*/ 2147483646 h 393"/>
              <a:gd name="T34" fmla="*/ 2147483646 w 460"/>
              <a:gd name="T35" fmla="*/ 2147483646 h 393"/>
              <a:gd name="T36" fmla="*/ 2147483646 w 460"/>
              <a:gd name="T37" fmla="*/ 2147483646 h 393"/>
              <a:gd name="T38" fmla="*/ 2147483646 w 460"/>
              <a:gd name="T39" fmla="*/ 2147483646 h 393"/>
              <a:gd name="T40" fmla="*/ 2147483646 w 460"/>
              <a:gd name="T41" fmla="*/ 2147483646 h 393"/>
              <a:gd name="T42" fmla="*/ 2147483646 w 460"/>
              <a:gd name="T43" fmla="*/ 2147483646 h 393"/>
              <a:gd name="T44" fmla="*/ 2147483646 w 460"/>
              <a:gd name="T45" fmla="*/ 2147483646 h 393"/>
              <a:gd name="T46" fmla="*/ 2147483646 w 460"/>
              <a:gd name="T47" fmla="*/ 2147483646 h 393"/>
              <a:gd name="T48" fmla="*/ 2147483646 w 460"/>
              <a:gd name="T49" fmla="*/ 0 h 393"/>
              <a:gd name="T50" fmla="*/ 2147483646 w 460"/>
              <a:gd name="T51" fmla="*/ 2147483646 h 393"/>
              <a:gd name="T52" fmla="*/ 2147483646 w 460"/>
              <a:gd name="T53" fmla="*/ 2147483646 h 393"/>
              <a:gd name="T54" fmla="*/ 2147483646 w 460"/>
              <a:gd name="T55" fmla="*/ 2147483646 h 393"/>
              <a:gd name="T56" fmla="*/ 2147483646 w 460"/>
              <a:gd name="T57" fmla="*/ 2147483646 h 393"/>
              <a:gd name="T58" fmla="*/ 2147483646 w 460"/>
              <a:gd name="T59" fmla="*/ 2147483646 h 393"/>
              <a:gd name="T60" fmla="*/ 2147483646 w 460"/>
              <a:gd name="T61" fmla="*/ 2147483646 h 393"/>
              <a:gd name="T62" fmla="*/ 2147483646 w 460"/>
              <a:gd name="T63" fmla="*/ 2147483646 h 393"/>
              <a:gd name="T64" fmla="*/ 2147483646 w 460"/>
              <a:gd name="T65" fmla="*/ 2147483646 h 393"/>
              <a:gd name="T66" fmla="*/ 2147483646 w 460"/>
              <a:gd name="T67" fmla="*/ 2147483646 h 393"/>
              <a:gd name="T68" fmla="*/ 2147483646 w 460"/>
              <a:gd name="T69" fmla="*/ 2147483646 h 393"/>
              <a:gd name="T70" fmla="*/ 2147483646 w 460"/>
              <a:gd name="T71" fmla="*/ 2147483646 h 393"/>
              <a:gd name="T72" fmla="*/ 2147483646 w 460"/>
              <a:gd name="T73" fmla="*/ 2147483646 h 393"/>
              <a:gd name="T74" fmla="*/ 2147483646 w 460"/>
              <a:gd name="T75" fmla="*/ 2147483646 h 393"/>
              <a:gd name="T76" fmla="*/ 2147483646 w 460"/>
              <a:gd name="T77" fmla="*/ 2147483646 h 393"/>
              <a:gd name="T78" fmla="*/ 2147483646 w 460"/>
              <a:gd name="T79" fmla="*/ 2147483646 h 393"/>
              <a:gd name="T80" fmla="*/ 2147483646 w 460"/>
              <a:gd name="T81" fmla="*/ 2147483646 h 393"/>
              <a:gd name="T82" fmla="*/ 2147483646 w 460"/>
              <a:gd name="T83" fmla="*/ 2147483646 h 393"/>
              <a:gd name="T84" fmla="*/ 2147483646 w 460"/>
              <a:gd name="T85" fmla="*/ 2147483646 h 393"/>
              <a:gd name="T86" fmla="*/ 2147483646 w 460"/>
              <a:gd name="T87" fmla="*/ 2147483646 h 393"/>
              <a:gd name="T88" fmla="*/ 2147483646 w 460"/>
              <a:gd name="T89" fmla="*/ 2147483646 h 393"/>
              <a:gd name="T90" fmla="*/ 2147483646 w 460"/>
              <a:gd name="T91" fmla="*/ 2147483646 h 393"/>
              <a:gd name="T92" fmla="*/ 2147483646 w 460"/>
              <a:gd name="T93" fmla="*/ 2147483646 h 393"/>
              <a:gd name="T94" fmla="*/ 2147483646 w 460"/>
              <a:gd name="T95" fmla="*/ 2147483646 h 393"/>
              <a:gd name="T96" fmla="*/ 2147483646 w 460"/>
              <a:gd name="T97" fmla="*/ 2147483646 h 3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0"/>
              <a:gd name="T148" fmla="*/ 0 h 393"/>
              <a:gd name="T149" fmla="*/ 460 w 460"/>
              <a:gd name="T150" fmla="*/ 393 h 3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0" h="393">
                <a:moveTo>
                  <a:pt x="0" y="393"/>
                </a:moveTo>
                <a:lnTo>
                  <a:pt x="0" y="375"/>
                </a:lnTo>
                <a:lnTo>
                  <a:pt x="2" y="359"/>
                </a:lnTo>
                <a:lnTo>
                  <a:pt x="4" y="343"/>
                </a:lnTo>
                <a:lnTo>
                  <a:pt x="6" y="329"/>
                </a:lnTo>
                <a:lnTo>
                  <a:pt x="9" y="315"/>
                </a:lnTo>
                <a:lnTo>
                  <a:pt x="13" y="302"/>
                </a:lnTo>
                <a:lnTo>
                  <a:pt x="18" y="290"/>
                </a:lnTo>
                <a:lnTo>
                  <a:pt x="22" y="279"/>
                </a:lnTo>
                <a:lnTo>
                  <a:pt x="28" y="269"/>
                </a:lnTo>
                <a:lnTo>
                  <a:pt x="33" y="258"/>
                </a:lnTo>
                <a:lnTo>
                  <a:pt x="39" y="250"/>
                </a:lnTo>
                <a:lnTo>
                  <a:pt x="46" y="241"/>
                </a:lnTo>
                <a:lnTo>
                  <a:pt x="53" y="233"/>
                </a:lnTo>
                <a:lnTo>
                  <a:pt x="61" y="226"/>
                </a:lnTo>
                <a:lnTo>
                  <a:pt x="68" y="219"/>
                </a:lnTo>
                <a:lnTo>
                  <a:pt x="76" y="214"/>
                </a:lnTo>
                <a:lnTo>
                  <a:pt x="84" y="209"/>
                </a:lnTo>
                <a:lnTo>
                  <a:pt x="94" y="203"/>
                </a:lnTo>
                <a:lnTo>
                  <a:pt x="103" y="199"/>
                </a:lnTo>
                <a:lnTo>
                  <a:pt x="112" y="195"/>
                </a:lnTo>
                <a:lnTo>
                  <a:pt x="131" y="189"/>
                </a:lnTo>
                <a:lnTo>
                  <a:pt x="150" y="183"/>
                </a:lnTo>
                <a:lnTo>
                  <a:pt x="171" y="179"/>
                </a:lnTo>
                <a:lnTo>
                  <a:pt x="192" y="177"/>
                </a:lnTo>
                <a:lnTo>
                  <a:pt x="212" y="174"/>
                </a:lnTo>
                <a:lnTo>
                  <a:pt x="233" y="172"/>
                </a:lnTo>
                <a:lnTo>
                  <a:pt x="273" y="169"/>
                </a:lnTo>
                <a:lnTo>
                  <a:pt x="313" y="162"/>
                </a:lnTo>
                <a:lnTo>
                  <a:pt x="331" y="159"/>
                </a:lnTo>
                <a:lnTo>
                  <a:pt x="349" y="154"/>
                </a:lnTo>
                <a:lnTo>
                  <a:pt x="365" y="149"/>
                </a:lnTo>
                <a:lnTo>
                  <a:pt x="381" y="141"/>
                </a:lnTo>
                <a:lnTo>
                  <a:pt x="387" y="137"/>
                </a:lnTo>
                <a:lnTo>
                  <a:pt x="394" y="132"/>
                </a:lnTo>
                <a:lnTo>
                  <a:pt x="400" y="126"/>
                </a:lnTo>
                <a:lnTo>
                  <a:pt x="407" y="121"/>
                </a:lnTo>
                <a:lnTo>
                  <a:pt x="412" y="115"/>
                </a:lnTo>
                <a:lnTo>
                  <a:pt x="418" y="107"/>
                </a:lnTo>
                <a:lnTo>
                  <a:pt x="422" y="100"/>
                </a:lnTo>
                <a:lnTo>
                  <a:pt x="427" y="93"/>
                </a:lnTo>
                <a:lnTo>
                  <a:pt x="430" y="83"/>
                </a:lnTo>
                <a:lnTo>
                  <a:pt x="434" y="74"/>
                </a:lnTo>
                <a:lnTo>
                  <a:pt x="437" y="63"/>
                </a:lnTo>
                <a:lnTo>
                  <a:pt x="440" y="53"/>
                </a:lnTo>
                <a:lnTo>
                  <a:pt x="442" y="41"/>
                </a:lnTo>
                <a:lnTo>
                  <a:pt x="444" y="27"/>
                </a:lnTo>
                <a:lnTo>
                  <a:pt x="445" y="14"/>
                </a:lnTo>
                <a:lnTo>
                  <a:pt x="445" y="0"/>
                </a:lnTo>
                <a:lnTo>
                  <a:pt x="460" y="0"/>
                </a:lnTo>
                <a:lnTo>
                  <a:pt x="460" y="15"/>
                </a:lnTo>
                <a:lnTo>
                  <a:pt x="459" y="29"/>
                </a:lnTo>
                <a:lnTo>
                  <a:pt x="457" y="43"/>
                </a:lnTo>
                <a:lnTo>
                  <a:pt x="455" y="56"/>
                </a:lnTo>
                <a:lnTo>
                  <a:pt x="452" y="67"/>
                </a:lnTo>
                <a:lnTo>
                  <a:pt x="449" y="79"/>
                </a:lnTo>
                <a:lnTo>
                  <a:pt x="445" y="90"/>
                </a:lnTo>
                <a:lnTo>
                  <a:pt x="441" y="99"/>
                </a:lnTo>
                <a:lnTo>
                  <a:pt x="435" y="108"/>
                </a:lnTo>
                <a:lnTo>
                  <a:pt x="430" y="117"/>
                </a:lnTo>
                <a:lnTo>
                  <a:pt x="424" y="124"/>
                </a:lnTo>
                <a:lnTo>
                  <a:pt x="418" y="132"/>
                </a:lnTo>
                <a:lnTo>
                  <a:pt x="411" y="138"/>
                </a:lnTo>
                <a:lnTo>
                  <a:pt x="404" y="144"/>
                </a:lnTo>
                <a:lnTo>
                  <a:pt x="395" y="150"/>
                </a:lnTo>
                <a:lnTo>
                  <a:pt x="387" y="155"/>
                </a:lnTo>
                <a:lnTo>
                  <a:pt x="371" y="163"/>
                </a:lnTo>
                <a:lnTo>
                  <a:pt x="353" y="170"/>
                </a:lnTo>
                <a:lnTo>
                  <a:pt x="335" y="175"/>
                </a:lnTo>
                <a:lnTo>
                  <a:pt x="315" y="178"/>
                </a:lnTo>
                <a:lnTo>
                  <a:pt x="275" y="183"/>
                </a:lnTo>
                <a:lnTo>
                  <a:pt x="234" y="188"/>
                </a:lnTo>
                <a:lnTo>
                  <a:pt x="213" y="190"/>
                </a:lnTo>
                <a:lnTo>
                  <a:pt x="193" y="192"/>
                </a:lnTo>
                <a:lnTo>
                  <a:pt x="173" y="195"/>
                </a:lnTo>
                <a:lnTo>
                  <a:pt x="153" y="199"/>
                </a:lnTo>
                <a:lnTo>
                  <a:pt x="135" y="203"/>
                </a:lnTo>
                <a:lnTo>
                  <a:pt x="117" y="210"/>
                </a:lnTo>
                <a:lnTo>
                  <a:pt x="109" y="214"/>
                </a:lnTo>
                <a:lnTo>
                  <a:pt x="101" y="217"/>
                </a:lnTo>
                <a:lnTo>
                  <a:pt x="93" y="222"/>
                </a:lnTo>
                <a:lnTo>
                  <a:pt x="84" y="226"/>
                </a:lnTo>
                <a:lnTo>
                  <a:pt x="77" y="232"/>
                </a:lnTo>
                <a:lnTo>
                  <a:pt x="71" y="238"/>
                </a:lnTo>
                <a:lnTo>
                  <a:pt x="64" y="244"/>
                </a:lnTo>
                <a:lnTo>
                  <a:pt x="58" y="251"/>
                </a:lnTo>
                <a:lnTo>
                  <a:pt x="52" y="259"/>
                </a:lnTo>
                <a:lnTo>
                  <a:pt x="46" y="267"/>
                </a:lnTo>
                <a:lnTo>
                  <a:pt x="41" y="276"/>
                </a:lnTo>
                <a:lnTo>
                  <a:pt x="36" y="285"/>
                </a:lnTo>
                <a:lnTo>
                  <a:pt x="32" y="296"/>
                </a:lnTo>
                <a:lnTo>
                  <a:pt x="28" y="307"/>
                </a:lnTo>
                <a:lnTo>
                  <a:pt x="25" y="319"/>
                </a:lnTo>
                <a:lnTo>
                  <a:pt x="22" y="332"/>
                </a:lnTo>
                <a:lnTo>
                  <a:pt x="20" y="346"/>
                </a:lnTo>
                <a:lnTo>
                  <a:pt x="18" y="360"/>
                </a:lnTo>
                <a:lnTo>
                  <a:pt x="16" y="376"/>
                </a:lnTo>
                <a:lnTo>
                  <a:pt x="16" y="393"/>
                </a:lnTo>
                <a:lnTo>
                  <a:pt x="0" y="39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0994" name="Freeform 514"/>
          <p:cNvSpPr>
            <a:spLocks/>
          </p:cNvSpPr>
          <p:nvPr/>
        </p:nvSpPr>
        <p:spPr bwMode="auto">
          <a:xfrm>
            <a:off x="2986088" y="3509963"/>
            <a:ext cx="73025" cy="115887"/>
          </a:xfrm>
          <a:custGeom>
            <a:avLst/>
            <a:gdLst>
              <a:gd name="T0" fmla="*/ 2147483646 w 46"/>
              <a:gd name="T1" fmla="*/ 2147483646 h 73"/>
              <a:gd name="T2" fmla="*/ 2147483646 w 46"/>
              <a:gd name="T3" fmla="*/ 2147483646 h 73"/>
              <a:gd name="T4" fmla="*/ 2147483646 w 46"/>
              <a:gd name="T5" fmla="*/ 2147483646 h 73"/>
              <a:gd name="T6" fmla="*/ 2147483646 w 46"/>
              <a:gd name="T7" fmla="*/ 2147483646 h 73"/>
              <a:gd name="T8" fmla="*/ 2147483646 w 46"/>
              <a:gd name="T9" fmla="*/ 2147483646 h 73"/>
              <a:gd name="T10" fmla="*/ 0 w 46"/>
              <a:gd name="T11" fmla="*/ 2147483646 h 73"/>
              <a:gd name="T12" fmla="*/ 2147483646 w 46"/>
              <a:gd name="T13" fmla="*/ 0 h 73"/>
              <a:gd name="T14" fmla="*/ 2147483646 w 46"/>
              <a:gd name="T15" fmla="*/ 2147483646 h 73"/>
              <a:gd name="T16" fmla="*/ 2147483646 w 46"/>
              <a:gd name="T17" fmla="*/ 2147483646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73"/>
              <a:gd name="T29" fmla="*/ 46 w 46"/>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73">
                <a:moveTo>
                  <a:pt x="22" y="37"/>
                </a:moveTo>
                <a:lnTo>
                  <a:pt x="22" y="34"/>
                </a:lnTo>
                <a:lnTo>
                  <a:pt x="46" y="1"/>
                </a:lnTo>
                <a:lnTo>
                  <a:pt x="46" y="37"/>
                </a:lnTo>
                <a:lnTo>
                  <a:pt x="21" y="73"/>
                </a:lnTo>
                <a:lnTo>
                  <a:pt x="0" y="36"/>
                </a:lnTo>
                <a:lnTo>
                  <a:pt x="1" y="0"/>
                </a:lnTo>
                <a:lnTo>
                  <a:pt x="22" y="34"/>
                </a:lnTo>
                <a:lnTo>
                  <a:pt x="22" y="3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0995" name="Rectangle 515"/>
          <p:cNvSpPr>
            <a:spLocks noChangeArrowheads="1"/>
          </p:cNvSpPr>
          <p:nvPr/>
        </p:nvSpPr>
        <p:spPr bwMode="auto">
          <a:xfrm>
            <a:off x="0" y="904875"/>
            <a:ext cx="9144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spcBef>
                <a:spcPct val="20000"/>
              </a:spcBef>
              <a:buBlip>
                <a:blip r:embed="rId3"/>
              </a:buBlip>
              <a:defRPr>
                <a:solidFill>
                  <a:schemeClr val="tx1"/>
                </a:solidFill>
                <a:latin typeface="Arial" panose="020B0604020202020204" pitchFamily="34" charset="0"/>
              </a:defRPr>
            </a:lvl1pPr>
            <a:lvl2pPr marL="742950" indent="-285750" defTabSz="762000">
              <a:spcBef>
                <a:spcPct val="20000"/>
              </a:spcBef>
              <a:buBlip>
                <a:blip r:embed="rId4"/>
              </a:buBlip>
              <a:defRPr>
                <a:solidFill>
                  <a:schemeClr val="tx1"/>
                </a:solidFill>
                <a:latin typeface="Arial" panose="020B0604020202020204" pitchFamily="34" charset="0"/>
              </a:defRPr>
            </a:lvl2pPr>
            <a:lvl3pPr marL="1143000" indent="-228600" defTabSz="762000">
              <a:spcBef>
                <a:spcPct val="20000"/>
              </a:spcBef>
              <a:buBlip>
                <a:blip r:embed="rId5"/>
              </a:buBlip>
              <a:defRPr>
                <a:solidFill>
                  <a:schemeClr val="tx1"/>
                </a:solidFill>
                <a:latin typeface="Arial" panose="020B0604020202020204" pitchFamily="34" charset="0"/>
              </a:defRPr>
            </a:lvl3pPr>
            <a:lvl4pPr marL="1600200" indent="-228600" defTabSz="7620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defTabSz="7620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fr-FR" altLang="it-IT" sz="2800" b="1"/>
              <a:t>Alimentazione</a:t>
            </a:r>
          </a:p>
        </p:txBody>
      </p:sp>
      <p:sp>
        <p:nvSpPr>
          <p:cNvPr id="250996" name="Line 516"/>
          <p:cNvSpPr>
            <a:spLocks noChangeShapeType="1"/>
          </p:cNvSpPr>
          <p:nvPr/>
        </p:nvSpPr>
        <p:spPr bwMode="auto">
          <a:xfrm>
            <a:off x="601663" y="1936750"/>
            <a:ext cx="3517900" cy="30543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0997" name="Line 517"/>
          <p:cNvSpPr>
            <a:spLocks noChangeShapeType="1"/>
          </p:cNvSpPr>
          <p:nvPr/>
        </p:nvSpPr>
        <p:spPr bwMode="auto">
          <a:xfrm flipH="1">
            <a:off x="752475" y="1970088"/>
            <a:ext cx="3398838" cy="30321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 name="Segnaposto data 1"/>
          <p:cNvSpPr>
            <a:spLocks noGrp="1"/>
          </p:cNvSpPr>
          <p:nvPr>
            <p:ph type="dt" sz="quarter" idx="10"/>
          </p:nvPr>
        </p:nvSpPr>
        <p:spPr/>
        <p:txBody>
          <a:bodyPr/>
          <a:lstStyle/>
          <a:p>
            <a:pPr>
              <a:defRPr/>
            </a:pPr>
            <a:fld id="{B61166E6-AB89-4F27-A687-538332ED3210}"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Concetto rotore integrale</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Text Box 2"/>
          <p:cNvSpPr txBox="1">
            <a:spLocks noChangeArrowheads="1"/>
          </p:cNvSpPr>
          <p:nvPr/>
        </p:nvSpPr>
        <p:spPr bwMode="auto">
          <a:xfrm>
            <a:off x="900113" y="896938"/>
            <a:ext cx="730885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Quattro differenti sistemi di alimentazione</a:t>
            </a:r>
          </a:p>
          <a:p>
            <a:pPr algn="ctr" eaLnBrk="1" hangingPunct="1">
              <a:spcBef>
                <a:spcPct val="50000"/>
              </a:spcBef>
              <a:buFontTx/>
              <a:buNone/>
            </a:pPr>
            <a:r>
              <a:rPr lang="en-US" altLang="it-IT" sz="2800" b="1">
                <a:solidFill>
                  <a:schemeClr val="tx2"/>
                </a:solidFill>
              </a:rPr>
              <a:t>3. OptiCut 14 coltelli</a:t>
            </a:r>
          </a:p>
        </p:txBody>
      </p:sp>
      <p:pic>
        <p:nvPicPr>
          <p:cNvPr id="253955" name="Picture 3" descr="07061200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1550" y="2414588"/>
            <a:ext cx="32400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6" name="Picture 4" descr="0709_266_1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03800" y="2414588"/>
            <a:ext cx="3100388"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7" name="Text Box 5"/>
          <p:cNvSpPr txBox="1">
            <a:spLocks noChangeArrowheads="1"/>
          </p:cNvSpPr>
          <p:nvPr/>
        </p:nvSpPr>
        <p:spPr bwMode="auto">
          <a:xfrm>
            <a:off x="2133600" y="4778375"/>
            <a:ext cx="69500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en-US" altLang="it-IT">
                <a:solidFill>
                  <a:schemeClr val="tx2"/>
                </a:solidFill>
              </a:rPr>
              <a:t> </a:t>
            </a:r>
            <a:r>
              <a:rPr lang="en-US" altLang="it-IT" b="1">
                <a:solidFill>
                  <a:schemeClr val="tx2"/>
                </a:solidFill>
              </a:rPr>
              <a:t>Rotore integrato </a:t>
            </a:r>
            <a:r>
              <a:rPr lang="en-US" altLang="it-IT">
                <a:solidFill>
                  <a:schemeClr val="tx2"/>
                </a:solidFill>
              </a:rPr>
              <a:t>OptiCut 14 equipaggiato con 14 unità di taglio</a:t>
            </a:r>
          </a:p>
          <a:p>
            <a:pPr eaLnBrk="1" hangingPunct="1">
              <a:spcBef>
                <a:spcPct val="0"/>
              </a:spcBef>
              <a:buFontTx/>
              <a:buNone/>
            </a:pPr>
            <a:r>
              <a:rPr lang="en-US" altLang="it-IT">
                <a:solidFill>
                  <a:schemeClr val="tx2"/>
                </a:solidFill>
              </a:rPr>
              <a:t> </a:t>
            </a:r>
          </a:p>
          <a:p>
            <a:pPr eaLnBrk="1" hangingPunct="1">
              <a:spcBef>
                <a:spcPct val="0"/>
              </a:spcBef>
              <a:buFontTx/>
              <a:buChar char="•"/>
            </a:pPr>
            <a:r>
              <a:rPr lang="en-US" altLang="it-IT">
                <a:solidFill>
                  <a:schemeClr val="tx2"/>
                </a:solidFill>
              </a:rPr>
              <a:t> Ogni singolo coltello è protetto con un sistema di sicurezza a molla </a:t>
            </a:r>
          </a:p>
          <a:p>
            <a:pPr eaLnBrk="1" hangingPunct="1">
              <a:spcBef>
                <a:spcPct val="0"/>
              </a:spcBef>
              <a:buFontTx/>
              <a:buChar char="•"/>
            </a:pPr>
            <a:endParaRPr lang="en-US" altLang="it-IT">
              <a:solidFill>
                <a:schemeClr val="tx2"/>
              </a:solidFill>
            </a:endParaRPr>
          </a:p>
          <a:p>
            <a:pPr eaLnBrk="1" hangingPunct="1">
              <a:spcBef>
                <a:spcPct val="0"/>
              </a:spcBef>
              <a:buFontTx/>
              <a:buChar char="•"/>
            </a:pPr>
            <a:r>
              <a:rPr lang="en-US" altLang="it-IT">
                <a:solidFill>
                  <a:schemeClr val="tx2"/>
                </a:solidFill>
              </a:rPr>
              <a:t> Lunghezza di taglio garantita di </a:t>
            </a:r>
            <a:r>
              <a:rPr lang="en-US" altLang="it-IT" b="1">
                <a:solidFill>
                  <a:srgbClr val="FF0000"/>
                </a:solidFill>
              </a:rPr>
              <a:t>7 cm</a:t>
            </a:r>
          </a:p>
        </p:txBody>
      </p:sp>
      <p:pic>
        <p:nvPicPr>
          <p:cNvPr id="253958" name="Picture 6" descr="Vijzel_ani_s"/>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5418138"/>
            <a:ext cx="169227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idx="4294967295"/>
          </p:nvPr>
        </p:nvSpPr>
        <p:spPr/>
        <p:txBody>
          <a:bodyPr/>
          <a:lstStyle/>
          <a:p>
            <a:r>
              <a:rPr lang="it-IT" dirty="0" smtClean="0"/>
              <a:t>3.</a:t>
            </a:r>
            <a:r>
              <a:rPr lang="it-IT" baseline="0" dirty="0" smtClean="0"/>
              <a:t> Rotore </a:t>
            </a:r>
            <a:r>
              <a:rPr lang="it-IT" baseline="0" dirty="0" err="1" smtClean="0"/>
              <a:t>OptiCut</a:t>
            </a:r>
            <a:r>
              <a:rPr lang="it-IT" baseline="0" dirty="0" smtClean="0"/>
              <a:t> OC 14</a:t>
            </a:r>
            <a:endParaRPr lang="it-I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Afbeelding 6" descr="Pre-Chopping Stick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5675" y="1265238"/>
            <a:ext cx="314642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57200" y="150813"/>
            <a:ext cx="8229600" cy="647700"/>
          </a:xfrm>
          <a:prstGeom prst="rect">
            <a:avLst/>
          </a:prstGeom>
          <a:noFill/>
        </p:spPr>
        <p:txBody>
          <a:bodyPr lIns="90488" tIns="44450" rIns="90488" bIns="44450"/>
          <a:lstStyle/>
          <a:p>
            <a:pPr algn="ctr">
              <a:defRPr/>
            </a:pPr>
            <a:r>
              <a:rPr lang="de-DE" sz="2800" b="1" kern="0" dirty="0">
                <a:latin typeface="+mj-lt"/>
                <a:ea typeface="+mj-ea"/>
                <a:cs typeface="+mj-cs"/>
              </a:rPr>
              <a:t>20 </a:t>
            </a:r>
            <a:r>
              <a:rPr lang="de-DE" sz="2800" b="1" kern="0" dirty="0" err="1">
                <a:latin typeface="+mj-lt"/>
                <a:ea typeface="+mj-ea"/>
                <a:cs typeface="+mj-cs"/>
              </a:rPr>
              <a:t>anni</a:t>
            </a:r>
            <a:r>
              <a:rPr lang="de-DE" sz="2800" b="1" kern="0" dirty="0">
                <a:latin typeface="+mj-lt"/>
                <a:ea typeface="+mj-ea"/>
                <a:cs typeface="+mj-cs"/>
              </a:rPr>
              <a:t> di </a:t>
            </a:r>
            <a:r>
              <a:rPr lang="de-DE" sz="2800" b="1" kern="0" dirty="0" err="1">
                <a:latin typeface="+mj-lt"/>
                <a:ea typeface="+mj-ea"/>
                <a:cs typeface="+mj-cs"/>
              </a:rPr>
              <a:t>esperienza</a:t>
            </a:r>
            <a:r>
              <a:rPr lang="de-DE" sz="2800" b="1" kern="0" dirty="0">
                <a:latin typeface="+mj-lt"/>
                <a:ea typeface="+mj-ea"/>
                <a:cs typeface="+mj-cs"/>
              </a:rPr>
              <a:t> </a:t>
            </a:r>
            <a:r>
              <a:rPr lang="de-DE" sz="2800" b="1" kern="0" dirty="0" err="1">
                <a:latin typeface="+mj-lt"/>
                <a:ea typeface="+mj-ea"/>
                <a:cs typeface="+mj-cs"/>
              </a:rPr>
              <a:t>OptiCut</a:t>
            </a:r>
            <a:endParaRPr lang="de-DE" sz="2800" b="1" kern="0" dirty="0">
              <a:latin typeface="+mj-lt"/>
              <a:ea typeface="+mj-ea"/>
              <a:cs typeface="+mj-cs"/>
            </a:endParaRPr>
          </a:p>
        </p:txBody>
      </p:sp>
      <p:sp>
        <p:nvSpPr>
          <p:cNvPr id="254980" name="Tekstvak 11"/>
          <p:cNvSpPr txBox="1">
            <a:spLocks noChangeArrowheads="1"/>
          </p:cNvSpPr>
          <p:nvPr/>
        </p:nvSpPr>
        <p:spPr bwMode="auto">
          <a:xfrm>
            <a:off x="4572000" y="1252538"/>
            <a:ext cx="4572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nl-NL" altLang="it-IT" sz="2000"/>
              <a:t> </a:t>
            </a:r>
            <a:r>
              <a:rPr lang="nl-NL" altLang="it-IT" b="1" u="sng"/>
              <a:t>2 decenni di eperienza: </a:t>
            </a:r>
          </a:p>
          <a:p>
            <a:pPr eaLnBrk="1" hangingPunct="1">
              <a:spcBef>
                <a:spcPct val="0"/>
              </a:spcBef>
              <a:buFontTx/>
              <a:buChar char="•"/>
            </a:pPr>
            <a:endParaRPr lang="nl-NL" altLang="it-IT" sz="2000"/>
          </a:p>
          <a:p>
            <a:pPr eaLnBrk="1" hangingPunct="1">
              <a:spcBef>
                <a:spcPct val="0"/>
              </a:spcBef>
              <a:buFontTx/>
              <a:buChar char="•"/>
            </a:pPr>
            <a:r>
              <a:rPr lang="nl-NL" altLang="it-IT" sz="2000" b="1"/>
              <a:t>1990</a:t>
            </a:r>
            <a:r>
              <a:rPr lang="nl-NL" altLang="it-IT" sz="2000"/>
              <a:t> è l’anno dell’introduzione del primo rotore di taglio nelle nostre  rotopresse a camera fissa. </a:t>
            </a:r>
            <a:r>
              <a:rPr lang="nl-NL" altLang="it-IT" sz="2000">
                <a:sym typeface="Wingdings" panose="05000000000000000000" pitchFamily="2" charset="2"/>
              </a:rPr>
              <a:t>La prima rotopressa al mondo con un rotore di taglio</a:t>
            </a:r>
          </a:p>
          <a:p>
            <a:pPr eaLnBrk="1" hangingPunct="1">
              <a:spcBef>
                <a:spcPct val="0"/>
              </a:spcBef>
              <a:buFontTx/>
              <a:buChar char="•"/>
            </a:pPr>
            <a:endParaRPr lang="nl-NL" altLang="it-IT" sz="2000"/>
          </a:p>
          <a:p>
            <a:pPr eaLnBrk="1" hangingPunct="1">
              <a:spcBef>
                <a:spcPct val="0"/>
              </a:spcBef>
              <a:buFontTx/>
              <a:buChar char="•"/>
            </a:pPr>
            <a:r>
              <a:rPr lang="nl-NL" altLang="it-IT" sz="2000"/>
              <a:t> </a:t>
            </a:r>
            <a:r>
              <a:rPr lang="nl-NL" altLang="it-IT" sz="2000" b="1"/>
              <a:t>1992</a:t>
            </a:r>
            <a:r>
              <a:rPr lang="nl-NL" altLang="it-IT" sz="2000"/>
              <a:t> introduzione del primo rotore di taglio in una rotopressa a camera variabile.  </a:t>
            </a:r>
            <a:r>
              <a:rPr lang="nl-NL" altLang="it-IT" sz="2000">
                <a:sym typeface="Wingdings" panose="05000000000000000000" pitchFamily="2" charset="2"/>
              </a:rPr>
              <a:t>Prima rotopressa a camera variabile con rotore di taglio</a:t>
            </a:r>
          </a:p>
          <a:p>
            <a:pPr eaLnBrk="1" hangingPunct="1">
              <a:spcBef>
                <a:spcPct val="0"/>
              </a:spcBef>
              <a:buFontTx/>
              <a:buChar char="•"/>
            </a:pPr>
            <a:endParaRPr lang="nl-NL" altLang="it-IT" sz="2000"/>
          </a:p>
          <a:p>
            <a:pPr eaLnBrk="1" hangingPunct="1">
              <a:spcBef>
                <a:spcPct val="0"/>
              </a:spcBef>
              <a:buFontTx/>
              <a:buChar char="•"/>
            </a:pPr>
            <a:r>
              <a:rPr lang="nl-NL" altLang="it-IT" sz="2000"/>
              <a:t>Brevetto della tecnologia del “</a:t>
            </a:r>
            <a:r>
              <a:rPr lang="nl-NL" altLang="it-IT" sz="2000" b="1"/>
              <a:t>Rotore Integrale® </a:t>
            </a:r>
            <a:r>
              <a:rPr lang="nl-NL" altLang="it-IT" sz="2000"/>
              <a:t>“</a:t>
            </a:r>
          </a:p>
          <a:p>
            <a:pPr eaLnBrk="1" hangingPunct="1">
              <a:spcBef>
                <a:spcPct val="0"/>
              </a:spcBef>
              <a:buFontTx/>
              <a:buNone/>
            </a:pPr>
            <a:endParaRPr lang="nl-NL" altLang="it-IT" sz="1600"/>
          </a:p>
          <a:p>
            <a:pPr eaLnBrk="1" hangingPunct="1">
              <a:spcBef>
                <a:spcPct val="0"/>
              </a:spcBef>
              <a:buFontTx/>
              <a:buNone/>
            </a:pPr>
            <a:endParaRPr lang="nl-NL" altLang="it-IT" sz="1600"/>
          </a:p>
        </p:txBody>
      </p:sp>
      <p:pic>
        <p:nvPicPr>
          <p:cNvPr id="254981" name="Afbeelding 5" descr="invoer i-bio.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6313" y="4660900"/>
            <a:ext cx="3089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E1DE4190-A35C-4164-8F4C-4539D31E4326}"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02" name="Text Box 2"/>
          <p:cNvSpPr txBox="1">
            <a:spLocks noChangeArrowheads="1"/>
          </p:cNvSpPr>
          <p:nvPr/>
        </p:nvSpPr>
        <p:spPr bwMode="auto">
          <a:xfrm>
            <a:off x="900113" y="1052513"/>
            <a:ext cx="730885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Quattro differenti sistemi di alimentazione</a:t>
            </a:r>
          </a:p>
          <a:p>
            <a:pPr algn="ctr" eaLnBrk="1" hangingPunct="1">
              <a:spcBef>
                <a:spcPct val="50000"/>
              </a:spcBef>
              <a:buFontTx/>
              <a:buNone/>
            </a:pPr>
            <a:r>
              <a:rPr lang="en-US" altLang="it-IT" sz="2800" b="1"/>
              <a:t>4a. Opticut 23 coltelli SuperSilage</a:t>
            </a:r>
          </a:p>
        </p:txBody>
      </p:sp>
      <p:pic>
        <p:nvPicPr>
          <p:cNvPr id="256003" name="Picture 3" descr="07061201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59338" y="2419350"/>
            <a:ext cx="326707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4" name="Text Box 4"/>
          <p:cNvSpPr txBox="1">
            <a:spLocks noChangeArrowheads="1"/>
          </p:cNvSpPr>
          <p:nvPr/>
        </p:nvSpPr>
        <p:spPr bwMode="auto">
          <a:xfrm>
            <a:off x="2835275" y="4799013"/>
            <a:ext cx="63087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en-US" altLang="it-IT"/>
              <a:t>Rotore integrato equipaggiato con 23 unità di taglio</a:t>
            </a:r>
          </a:p>
          <a:p>
            <a:pPr eaLnBrk="1" hangingPunct="1">
              <a:spcBef>
                <a:spcPct val="0"/>
              </a:spcBef>
              <a:buFontTx/>
              <a:buChar char="•"/>
            </a:pPr>
            <a:endParaRPr lang="en-US" altLang="it-IT"/>
          </a:p>
          <a:p>
            <a:pPr eaLnBrk="1" hangingPunct="1">
              <a:spcBef>
                <a:spcPct val="0"/>
              </a:spcBef>
              <a:buFontTx/>
              <a:buChar char="•"/>
            </a:pPr>
            <a:r>
              <a:rPr lang="en-US" altLang="it-IT"/>
              <a:t>Ogni coppia di coltelli è protetto con sistema di sicurezza a molla</a:t>
            </a:r>
          </a:p>
          <a:p>
            <a:pPr eaLnBrk="1" hangingPunct="1">
              <a:spcBef>
                <a:spcPct val="0"/>
              </a:spcBef>
              <a:buFontTx/>
              <a:buChar char="•"/>
            </a:pPr>
            <a:endParaRPr lang="en-US" altLang="it-IT"/>
          </a:p>
          <a:p>
            <a:pPr eaLnBrk="1" hangingPunct="1">
              <a:spcBef>
                <a:spcPct val="0"/>
              </a:spcBef>
              <a:buFontTx/>
              <a:buChar char="•"/>
            </a:pPr>
            <a:r>
              <a:rPr lang="en-US" altLang="it-IT"/>
              <a:t> Questo rotore garantisce una lunghezza di taglio di </a:t>
            </a:r>
            <a:r>
              <a:rPr lang="en-US" altLang="it-IT" b="1">
                <a:solidFill>
                  <a:srgbClr val="FF0000"/>
                </a:solidFill>
              </a:rPr>
              <a:t>4.5 cm</a:t>
            </a:r>
          </a:p>
        </p:txBody>
      </p:sp>
      <p:pic>
        <p:nvPicPr>
          <p:cNvPr id="256005" name="Picture 5" descr="Vijzel_ani_s"/>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5418138"/>
            <a:ext cx="169227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6" name="Picture 6"/>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86849">
            <a:off x="395288" y="2244725"/>
            <a:ext cx="2881312"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Picture 7"/>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790873">
            <a:off x="390525" y="4206875"/>
            <a:ext cx="27368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idx="4294967295"/>
          </p:nvPr>
        </p:nvSpPr>
        <p:spPr/>
        <p:txBody>
          <a:bodyPr/>
          <a:lstStyle/>
          <a:p>
            <a:r>
              <a:rPr lang="it-IT" dirty="0" smtClean="0"/>
              <a:t>4. Rotore </a:t>
            </a:r>
            <a:r>
              <a:rPr lang="it-IT" dirty="0" err="1" smtClean="0"/>
              <a:t>OptiCut</a:t>
            </a:r>
            <a:r>
              <a:rPr lang="it-IT" dirty="0" smtClean="0"/>
              <a:t> OC 23</a:t>
            </a:r>
            <a:endParaRPr lang="it-I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Afbeelding 5" descr="invoer i-bio.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5188" y="4873625"/>
            <a:ext cx="31146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3" name="Afbeelding 8" descr="Pre-Chopping Sticker.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93075" y="5759450"/>
            <a:ext cx="10509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Rectangle 11"/>
          <p:cNvSpPr>
            <a:spLocks noGrp="1" noChangeArrowheads="1"/>
          </p:cNvSpPr>
          <p:nvPr>
            <p:ph type="title"/>
          </p:nvPr>
        </p:nvSpPr>
        <p:spPr>
          <a:xfrm>
            <a:off x="0" y="0"/>
            <a:ext cx="8077200" cy="617538"/>
          </a:xfrm>
        </p:spPr>
        <p:txBody>
          <a:bodyPr/>
          <a:lstStyle/>
          <a:p>
            <a:r>
              <a:rPr lang="en-GB" altLang="it-IT" dirty="0" err="1" smtClean="0"/>
              <a:t>Rotore</a:t>
            </a:r>
            <a:r>
              <a:rPr lang="en-GB" altLang="it-IT" dirty="0" smtClean="0"/>
              <a:t> di </a:t>
            </a:r>
            <a:r>
              <a:rPr lang="en-GB" altLang="it-IT" dirty="0" err="1" smtClean="0"/>
              <a:t>taglio</a:t>
            </a:r>
            <a:r>
              <a:rPr lang="en-GB" altLang="it-IT" dirty="0" smtClean="0"/>
              <a:t> </a:t>
            </a:r>
            <a:r>
              <a:rPr lang="en-GB" altLang="it-IT" dirty="0" err="1" smtClean="0"/>
              <a:t>OptiCut</a:t>
            </a:r>
            <a:r>
              <a:rPr lang="en-GB" altLang="it-IT" dirty="0" smtClean="0"/>
              <a:t> 14 or 23 con </a:t>
            </a:r>
            <a:r>
              <a:rPr lang="en-GB" altLang="it-IT" dirty="0" err="1" smtClean="0"/>
              <a:t>incluso</a:t>
            </a:r>
            <a:r>
              <a:rPr lang="en-GB" altLang="it-IT" dirty="0" smtClean="0"/>
              <a:t> </a:t>
            </a:r>
            <a:r>
              <a:rPr lang="en-GB" altLang="it-IT" dirty="0" err="1" smtClean="0"/>
              <a:t>sistema</a:t>
            </a:r>
            <a:r>
              <a:rPr lang="en-GB" altLang="it-IT" dirty="0" smtClean="0"/>
              <a:t> Drop Floor</a:t>
            </a:r>
          </a:p>
        </p:txBody>
      </p:sp>
      <p:pic>
        <p:nvPicPr>
          <p:cNvPr id="261125" name="Tijdelijke aanduiding voor inhoud 8" descr="OC 14 Rotor goede draairichting.JPG"/>
          <p:cNvPicPr>
            <a:picLocks noGrp="1" noChangeAspect="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4667250" y="1289050"/>
            <a:ext cx="4032250" cy="2178050"/>
          </a:xfrm>
        </p:spPr>
      </p:pic>
      <p:pic>
        <p:nvPicPr>
          <p:cNvPr id="261126" name="Afbeelding 6" descr="Dropfloor-23OC.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0100" y="3527425"/>
            <a:ext cx="41687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inhoud 7"/>
          <p:cNvSpPr>
            <a:spLocks noGrp="1"/>
          </p:cNvSpPr>
          <p:nvPr>
            <p:ph sz="quarter" idx="1"/>
          </p:nvPr>
        </p:nvSpPr>
        <p:spPr>
          <a:xfrm>
            <a:off x="277813" y="1439863"/>
            <a:ext cx="4391025" cy="4116387"/>
          </a:xfrm>
        </p:spPr>
        <p:txBody>
          <a:bodyPr/>
          <a:lstStyle/>
          <a:p>
            <a:pPr>
              <a:defRPr/>
            </a:pPr>
            <a:r>
              <a:rPr lang="en-GB" dirty="0" smtClean="0">
                <a:solidFill>
                  <a:schemeClr val="tx1">
                    <a:lumMod val="95000"/>
                    <a:lumOff val="5000"/>
                  </a:schemeClr>
                </a:solidFill>
                <a:sym typeface="Wingdings" pitchFamily="2" charset="2"/>
              </a:rPr>
              <a:t>Il </a:t>
            </a:r>
            <a:r>
              <a:rPr lang="en-GB" dirty="0" err="1" smtClean="0">
                <a:solidFill>
                  <a:schemeClr val="tx1">
                    <a:lumMod val="95000"/>
                    <a:lumOff val="5000"/>
                  </a:schemeClr>
                </a:solidFill>
                <a:sym typeface="Wingdings" pitchFamily="2" charset="2"/>
              </a:rPr>
              <a:t>rotore</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integrale</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di</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taglio</a:t>
            </a:r>
            <a:r>
              <a:rPr lang="en-GB" dirty="0" smtClean="0">
                <a:solidFill>
                  <a:schemeClr val="tx1">
                    <a:lumMod val="95000"/>
                    <a:lumOff val="5000"/>
                  </a:schemeClr>
                </a:solidFill>
                <a:sym typeface="Wingdings" pitchFamily="2" charset="2"/>
              </a:rPr>
              <a:t> OC è </a:t>
            </a:r>
            <a:r>
              <a:rPr lang="en-GB" dirty="0" err="1" smtClean="0">
                <a:solidFill>
                  <a:schemeClr val="tx1">
                    <a:lumMod val="95000"/>
                    <a:lumOff val="5000"/>
                  </a:schemeClr>
                </a:solidFill>
                <a:sym typeface="Wingdings" pitchFamily="2" charset="2"/>
              </a:rPr>
              <a:t>stato</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disegnato</a:t>
            </a:r>
            <a:r>
              <a:rPr lang="en-GB" dirty="0" smtClean="0">
                <a:solidFill>
                  <a:schemeClr val="tx1">
                    <a:lumMod val="95000"/>
                    <a:lumOff val="5000"/>
                  </a:schemeClr>
                </a:solidFill>
                <a:sym typeface="Wingdings" pitchFamily="2" charset="2"/>
              </a:rPr>
              <a:t> per </a:t>
            </a:r>
            <a:r>
              <a:rPr lang="en-GB" dirty="0" err="1" smtClean="0">
                <a:solidFill>
                  <a:schemeClr val="tx1">
                    <a:lumMod val="95000"/>
                    <a:lumOff val="5000"/>
                  </a:schemeClr>
                </a:solidFill>
                <a:sym typeface="Wingdings" pitchFamily="2" charset="2"/>
              </a:rPr>
              <a:t>una</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maggiore</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capacità</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di</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alimentazione</a:t>
            </a:r>
            <a:r>
              <a:rPr lang="en-GB" dirty="0" smtClean="0">
                <a:solidFill>
                  <a:schemeClr val="tx1">
                    <a:lumMod val="95000"/>
                    <a:lumOff val="5000"/>
                  </a:schemeClr>
                </a:solidFill>
                <a:sym typeface="Wingdings" pitchFamily="2" charset="2"/>
              </a:rPr>
              <a:t> con </a:t>
            </a:r>
            <a:r>
              <a:rPr lang="en-GB" dirty="0" err="1" smtClean="0">
                <a:solidFill>
                  <a:schemeClr val="tx1">
                    <a:lumMod val="95000"/>
                    <a:lumOff val="5000"/>
                  </a:schemeClr>
                </a:solidFill>
                <a:sym typeface="Wingdings" pitchFamily="2" charset="2"/>
              </a:rPr>
              <a:t>minore</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richiesta</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di</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assorbimento</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di</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potenza</a:t>
            </a:r>
            <a:endParaRPr lang="en-GB" dirty="0" smtClean="0">
              <a:solidFill>
                <a:schemeClr val="tx1">
                  <a:lumMod val="95000"/>
                  <a:lumOff val="5000"/>
                </a:schemeClr>
              </a:solidFill>
              <a:sym typeface="Wingdings" pitchFamily="2" charset="2"/>
            </a:endParaRPr>
          </a:p>
          <a:p>
            <a:pPr>
              <a:defRPr/>
            </a:pPr>
            <a:r>
              <a:rPr lang="en-GB" dirty="0" smtClean="0">
                <a:solidFill>
                  <a:schemeClr val="tx1">
                    <a:lumMod val="95000"/>
                    <a:lumOff val="5000"/>
                  </a:schemeClr>
                </a:solidFill>
                <a:sym typeface="Wingdings" pitchFamily="2" charset="2"/>
              </a:rPr>
              <a:t>Il </a:t>
            </a:r>
            <a:r>
              <a:rPr lang="en-GB" dirty="0" err="1" smtClean="0">
                <a:solidFill>
                  <a:schemeClr val="tx1">
                    <a:lumMod val="95000"/>
                    <a:lumOff val="5000"/>
                  </a:schemeClr>
                </a:solidFill>
                <a:sym typeface="Wingdings" pitchFamily="2" charset="2"/>
              </a:rPr>
              <a:t>rotore</a:t>
            </a:r>
            <a:r>
              <a:rPr lang="en-GB" dirty="0" smtClean="0">
                <a:solidFill>
                  <a:schemeClr val="tx1">
                    <a:lumMod val="95000"/>
                    <a:lumOff val="5000"/>
                  </a:schemeClr>
                </a:solidFill>
                <a:sym typeface="Wingdings" pitchFamily="2" charset="2"/>
              </a:rPr>
              <a:t> OC 14 </a:t>
            </a:r>
            <a:r>
              <a:rPr lang="en-GB" dirty="0" err="1" smtClean="0">
                <a:solidFill>
                  <a:schemeClr val="tx1">
                    <a:lumMod val="95000"/>
                    <a:lumOff val="5000"/>
                  </a:schemeClr>
                </a:solidFill>
                <a:sym typeface="Wingdings" pitchFamily="2" charset="2"/>
              </a:rPr>
              <a:t>provvede</a:t>
            </a:r>
            <a:r>
              <a:rPr lang="en-GB" dirty="0" smtClean="0">
                <a:solidFill>
                  <a:schemeClr val="tx1">
                    <a:lumMod val="95000"/>
                    <a:lumOff val="5000"/>
                  </a:schemeClr>
                </a:solidFill>
                <a:sym typeface="Wingdings" pitchFamily="2" charset="2"/>
              </a:rPr>
              <a:t> ad </a:t>
            </a:r>
            <a:r>
              <a:rPr lang="en-GB" dirty="0" err="1" smtClean="0">
                <a:solidFill>
                  <a:schemeClr val="tx1">
                    <a:lumMod val="95000"/>
                    <a:lumOff val="5000"/>
                  </a:schemeClr>
                </a:solidFill>
                <a:sym typeface="Wingdings" pitchFamily="2" charset="2"/>
              </a:rPr>
              <a:t>una</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teorica</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lunghezza</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di</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taglio</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di</a:t>
            </a:r>
            <a:r>
              <a:rPr lang="en-GB" dirty="0" smtClean="0">
                <a:solidFill>
                  <a:schemeClr val="tx1">
                    <a:lumMod val="95000"/>
                    <a:lumOff val="5000"/>
                  </a:schemeClr>
                </a:solidFill>
                <a:sym typeface="Wingdings" pitchFamily="2" charset="2"/>
              </a:rPr>
              <a:t> 70 mm </a:t>
            </a:r>
            <a:r>
              <a:rPr lang="en-GB" dirty="0" err="1" smtClean="0">
                <a:solidFill>
                  <a:schemeClr val="tx1">
                    <a:lumMod val="95000"/>
                    <a:lumOff val="5000"/>
                  </a:schemeClr>
                </a:solidFill>
                <a:sym typeface="Wingdings" pitchFamily="2" charset="2"/>
              </a:rPr>
              <a:t>ed</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il</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rotore</a:t>
            </a:r>
            <a:r>
              <a:rPr lang="en-GB" dirty="0" smtClean="0">
                <a:solidFill>
                  <a:schemeClr val="tx1">
                    <a:lumMod val="95000"/>
                    <a:lumOff val="5000"/>
                  </a:schemeClr>
                </a:solidFill>
                <a:sym typeface="Wingdings" pitchFamily="2" charset="2"/>
              </a:rPr>
              <a:t> OC 23 </a:t>
            </a:r>
            <a:r>
              <a:rPr lang="en-GB" dirty="0" err="1" smtClean="0">
                <a:solidFill>
                  <a:schemeClr val="tx1">
                    <a:lumMod val="95000"/>
                    <a:lumOff val="5000"/>
                  </a:schemeClr>
                </a:solidFill>
                <a:sym typeface="Wingdings" pitchFamily="2" charset="2"/>
              </a:rPr>
              <a:t>una</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lunghezza</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di</a:t>
            </a:r>
            <a:r>
              <a:rPr lang="en-GB" dirty="0" smtClean="0">
                <a:solidFill>
                  <a:schemeClr val="tx1">
                    <a:lumMod val="95000"/>
                    <a:lumOff val="5000"/>
                  </a:schemeClr>
                </a:solidFill>
                <a:sym typeface="Wingdings" pitchFamily="2" charset="2"/>
              </a:rPr>
              <a:t> 45 mm</a:t>
            </a:r>
          </a:p>
          <a:p>
            <a:pPr>
              <a:defRPr/>
            </a:pPr>
            <a:r>
              <a:rPr lang="en-GB" dirty="0" smtClean="0">
                <a:solidFill>
                  <a:schemeClr val="tx1">
                    <a:lumMod val="95000"/>
                    <a:lumOff val="5000"/>
                  </a:schemeClr>
                </a:solidFill>
                <a:sym typeface="Wingdings" pitchFamily="2" charset="2"/>
              </a:rPr>
              <a:t>OC 23 standard </a:t>
            </a:r>
            <a:r>
              <a:rPr lang="en-GB" dirty="0" err="1" smtClean="0">
                <a:solidFill>
                  <a:schemeClr val="tx1">
                    <a:lumMod val="95000"/>
                    <a:lumOff val="5000"/>
                  </a:schemeClr>
                </a:solidFill>
                <a:sym typeface="Wingdings" pitchFamily="2" charset="2"/>
              </a:rPr>
              <a:t>dispone</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della</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possibilitò</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di</a:t>
            </a:r>
            <a:r>
              <a:rPr lang="en-GB" dirty="0" smtClean="0">
                <a:solidFill>
                  <a:schemeClr val="tx1">
                    <a:lumMod val="95000"/>
                    <a:lumOff val="5000"/>
                  </a:schemeClr>
                </a:solidFill>
                <a:sym typeface="Wingdings" pitchFamily="2" charset="2"/>
              </a:rPr>
              <a:t> </a:t>
            </a:r>
            <a:r>
              <a:rPr lang="en-GB" dirty="0" err="1" smtClean="0">
                <a:solidFill>
                  <a:schemeClr val="tx1">
                    <a:lumMod val="95000"/>
                    <a:lumOff val="5000"/>
                  </a:schemeClr>
                </a:solidFill>
                <a:sym typeface="Wingdings" pitchFamily="2" charset="2"/>
              </a:rPr>
              <a:t>selezione</a:t>
            </a:r>
            <a:r>
              <a:rPr lang="en-GB" dirty="0" smtClean="0">
                <a:solidFill>
                  <a:schemeClr val="tx1">
                    <a:lumMod val="95000"/>
                    <a:lumOff val="5000"/>
                  </a:schemeClr>
                </a:solidFill>
                <a:sym typeface="Wingdings" pitchFamily="2" charset="2"/>
              </a:rPr>
              <a:t> 0-7-11-12 o 23 </a:t>
            </a:r>
            <a:r>
              <a:rPr lang="en-GB" dirty="0" err="1" smtClean="0">
                <a:solidFill>
                  <a:schemeClr val="tx1">
                    <a:lumMod val="95000"/>
                    <a:lumOff val="5000"/>
                  </a:schemeClr>
                </a:solidFill>
                <a:sym typeface="Wingdings" pitchFamily="2" charset="2"/>
              </a:rPr>
              <a:t>coltelli</a:t>
            </a:r>
            <a:endParaRPr lang="en-GB" dirty="0" smtClean="0">
              <a:solidFill>
                <a:schemeClr val="tx1">
                  <a:lumMod val="95000"/>
                  <a:lumOff val="5000"/>
                </a:schemeClr>
              </a:solidFill>
              <a:sym typeface="Wingdings" pitchFamily="2" charset="2"/>
            </a:endParaRPr>
          </a:p>
          <a:p>
            <a:pPr>
              <a:buFontTx/>
              <a:buNone/>
              <a:defRPr/>
            </a:pPr>
            <a:endParaRPr lang="en-GB" sz="2000" dirty="0" smtClean="0">
              <a:solidFill>
                <a:schemeClr val="tx1">
                  <a:lumMod val="95000"/>
                  <a:lumOff val="5000"/>
                </a:schemeClr>
              </a:solidFill>
              <a:sym typeface="Wingdings" pitchFamily="2" charset="2"/>
            </a:endParaRPr>
          </a:p>
          <a:p>
            <a:pPr>
              <a:buFontTx/>
              <a:buNone/>
              <a:defRPr/>
            </a:pPr>
            <a:endParaRPr lang="nl-NL" dirty="0"/>
          </a:p>
        </p:txBody>
      </p:sp>
      <p:sp>
        <p:nvSpPr>
          <p:cNvPr id="261128" name="Tekstvak 8"/>
          <p:cNvSpPr txBox="1">
            <a:spLocks noChangeArrowheads="1"/>
          </p:cNvSpPr>
          <p:nvPr/>
        </p:nvSpPr>
        <p:spPr bwMode="auto">
          <a:xfrm>
            <a:off x="4687888" y="2708275"/>
            <a:ext cx="769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nl-NL" altLang="it-IT" sz="1400" b="1"/>
              <a:t>OC 14</a:t>
            </a:r>
          </a:p>
        </p:txBody>
      </p:sp>
      <p:sp>
        <p:nvSpPr>
          <p:cNvPr id="261129" name="Tekstvak 10"/>
          <p:cNvSpPr txBox="1">
            <a:spLocks noChangeArrowheads="1"/>
          </p:cNvSpPr>
          <p:nvPr/>
        </p:nvSpPr>
        <p:spPr bwMode="auto">
          <a:xfrm>
            <a:off x="4738688" y="5114925"/>
            <a:ext cx="105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nl-NL" altLang="it-IT" sz="1400" b="1"/>
              <a:t>OC 23</a:t>
            </a:r>
          </a:p>
        </p:txBody>
      </p:sp>
      <p:sp>
        <p:nvSpPr>
          <p:cNvPr id="261130" name="AutoShape 8"/>
          <p:cNvSpPr>
            <a:spLocks noChangeArrowheads="1"/>
          </p:cNvSpPr>
          <p:nvPr/>
        </p:nvSpPr>
        <p:spPr bwMode="auto">
          <a:xfrm rot="-271947">
            <a:off x="36513" y="500063"/>
            <a:ext cx="1474787" cy="974725"/>
          </a:xfrm>
          <a:prstGeom prst="irregularSeal2">
            <a:avLst/>
          </a:prstGeom>
          <a:solidFill>
            <a:srgbClr val="FF3300"/>
          </a:solidFill>
          <a:ln w="28575">
            <a:solidFill>
              <a:schemeClr val="tx1"/>
            </a:solidFill>
            <a:miter lim="800000"/>
            <a:headEnd/>
            <a:tailEnd/>
          </a:ln>
        </p:spPr>
        <p:txBody>
          <a:bodyPr wrap="none" anchor="ct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US" altLang="it-IT" sz="1600" b="1"/>
              <a:t>New</a:t>
            </a:r>
          </a:p>
        </p:txBody>
      </p:sp>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kstvak 7"/>
          <p:cNvSpPr txBox="1">
            <a:spLocks noChangeArrowheads="1"/>
          </p:cNvSpPr>
          <p:nvPr/>
        </p:nvSpPr>
        <p:spPr bwMode="auto">
          <a:xfrm>
            <a:off x="215900" y="1898650"/>
            <a:ext cx="84915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GB" altLang="it-IT" sz="2000"/>
              <a:t>Sono stati ridisegnati i coltelli con una aumentata forma dell’angolo del coltello con un conseguente miglioramento del taglio.</a:t>
            </a:r>
          </a:p>
          <a:p>
            <a:pPr eaLnBrk="1" hangingPunct="1">
              <a:spcBef>
                <a:spcPct val="0"/>
              </a:spcBef>
              <a:buFontTx/>
              <a:buNone/>
            </a:pPr>
            <a:r>
              <a:rPr lang="en-GB" altLang="it-IT" sz="2000"/>
              <a:t> </a:t>
            </a:r>
          </a:p>
          <a:p>
            <a:pPr eaLnBrk="1" hangingPunct="1">
              <a:spcBef>
                <a:spcPct val="0"/>
              </a:spcBef>
              <a:buFontTx/>
              <a:buNone/>
            </a:pPr>
            <a:r>
              <a:rPr lang="en-GB" altLang="it-IT" sz="2000"/>
              <a:t>I coltelli di taglio sono protetti individualmente da un sistema a molla.</a:t>
            </a:r>
          </a:p>
          <a:p>
            <a:pPr eaLnBrk="1" hangingPunct="1">
              <a:spcBef>
                <a:spcPct val="0"/>
              </a:spcBef>
              <a:buFontTx/>
              <a:buNone/>
            </a:pPr>
            <a:endParaRPr lang="en-GB" altLang="it-IT" sz="2000"/>
          </a:p>
          <a:p>
            <a:pPr eaLnBrk="1" hangingPunct="1">
              <a:spcBef>
                <a:spcPct val="0"/>
              </a:spcBef>
              <a:buFontTx/>
              <a:buNone/>
            </a:pPr>
            <a:endParaRPr lang="en-GB" altLang="it-IT" sz="2000"/>
          </a:p>
        </p:txBody>
      </p:sp>
      <p:pic>
        <p:nvPicPr>
          <p:cNvPr id="262147" name="Afbeelding 11" descr="snijrotor 9-bi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3200" y="3722688"/>
            <a:ext cx="858837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8" name="Tekstvak 12"/>
          <p:cNvSpPr txBox="1">
            <a:spLocks noChangeArrowheads="1"/>
          </p:cNvSpPr>
          <p:nvPr/>
        </p:nvSpPr>
        <p:spPr bwMode="auto">
          <a:xfrm>
            <a:off x="449263" y="5226050"/>
            <a:ext cx="81343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GB" altLang="it-IT" sz="1600"/>
              <a:t>Il prodotto è guidato e trascinato verso i coltelli con facilità dal rotore avente una particolare forma elicoidale (come un albero a camme) e questo aumenta le performance sia del flusso di prodotto in entrata che il taglio dello stesso ed, inoltre, previene accidentali situazioni di ingolfamento.</a:t>
            </a:r>
          </a:p>
          <a:p>
            <a:pPr eaLnBrk="1" hangingPunct="1">
              <a:spcBef>
                <a:spcPct val="0"/>
              </a:spcBef>
              <a:buFontTx/>
              <a:buNone/>
            </a:pPr>
            <a:endParaRPr lang="nl-NL" altLang="it-IT" sz="1600"/>
          </a:p>
        </p:txBody>
      </p:sp>
      <p:pic>
        <p:nvPicPr>
          <p:cNvPr id="262149" name="Afbeelding 6" descr="Pre-Chopping Sticker.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93075" y="5759450"/>
            <a:ext cx="10509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0" name="Rectangle 11"/>
          <p:cNvSpPr>
            <a:spLocks noGrp="1" noChangeArrowheads="1"/>
          </p:cNvSpPr>
          <p:nvPr>
            <p:ph type="title"/>
          </p:nvPr>
        </p:nvSpPr>
        <p:spPr>
          <a:xfrm>
            <a:off x="-152400" y="0"/>
            <a:ext cx="8229600" cy="798513"/>
          </a:xfrm>
        </p:spPr>
        <p:txBody>
          <a:bodyPr/>
          <a:lstStyle/>
          <a:p>
            <a:r>
              <a:rPr lang="en-GB" altLang="it-IT" sz="2400" dirty="0" err="1" smtClean="0"/>
              <a:t>Rotore</a:t>
            </a:r>
            <a:r>
              <a:rPr lang="en-GB" altLang="it-IT" sz="2400" dirty="0" smtClean="0"/>
              <a:t> di </a:t>
            </a:r>
            <a:r>
              <a:rPr lang="en-GB" altLang="it-IT" sz="2400" dirty="0" err="1" smtClean="0"/>
              <a:t>taglio</a:t>
            </a:r>
            <a:r>
              <a:rPr lang="en-GB" altLang="it-IT" sz="2400" dirty="0" smtClean="0"/>
              <a:t> </a:t>
            </a:r>
            <a:r>
              <a:rPr lang="en-GB" altLang="it-IT" sz="2400" dirty="0" err="1" smtClean="0"/>
              <a:t>OptiCut</a:t>
            </a:r>
            <a:r>
              <a:rPr lang="en-GB" altLang="it-IT" sz="2400" dirty="0" smtClean="0"/>
              <a:t> 14 e 23 con Drop Floor</a:t>
            </a:r>
          </a:p>
        </p:txBody>
      </p:sp>
      <p:sp>
        <p:nvSpPr>
          <p:cNvPr id="262151" name="AutoShape 8"/>
          <p:cNvSpPr>
            <a:spLocks noChangeArrowheads="1"/>
          </p:cNvSpPr>
          <p:nvPr/>
        </p:nvSpPr>
        <p:spPr bwMode="auto">
          <a:xfrm rot="-271947">
            <a:off x="36513" y="846138"/>
            <a:ext cx="1474787" cy="974725"/>
          </a:xfrm>
          <a:prstGeom prst="irregularSeal2">
            <a:avLst/>
          </a:prstGeom>
          <a:solidFill>
            <a:srgbClr val="FF3300"/>
          </a:solidFill>
          <a:ln w="28575">
            <a:solidFill>
              <a:schemeClr val="tx1"/>
            </a:solidFill>
            <a:miter lim="800000"/>
            <a:headEnd/>
            <a:tailEnd/>
          </a:ln>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US" altLang="it-IT" sz="1600" b="1"/>
              <a:t>New</a:t>
            </a:r>
          </a:p>
        </p:txBody>
      </p:sp>
      <p:pic>
        <p:nvPicPr>
          <p:cNvPr id="262152" name="Picture 6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925" y="5300663"/>
            <a:ext cx="4270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4294967295"/>
          </p:nvPr>
        </p:nvSpPr>
        <p:spPr/>
        <p:txBody>
          <a:bodyPr/>
          <a:lstStyle/>
          <a:p>
            <a:pPr>
              <a:defRPr/>
            </a:pPr>
            <a:fld id="{19A9C573-7266-4A64-9026-CB5B6DB8057B}"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11"/>
          <p:cNvSpPr>
            <a:spLocks noGrp="1" noChangeArrowheads="1"/>
          </p:cNvSpPr>
          <p:nvPr>
            <p:ph type="title"/>
          </p:nvPr>
        </p:nvSpPr>
        <p:spPr>
          <a:xfrm>
            <a:off x="0" y="0"/>
            <a:ext cx="8229600" cy="798513"/>
          </a:xfrm>
        </p:spPr>
        <p:txBody>
          <a:bodyPr/>
          <a:lstStyle/>
          <a:p>
            <a:r>
              <a:rPr lang="en-GB" altLang="it-IT" sz="2400" dirty="0" err="1" smtClean="0"/>
              <a:t>Rotore</a:t>
            </a:r>
            <a:r>
              <a:rPr lang="en-GB" altLang="it-IT" sz="2400" dirty="0" smtClean="0"/>
              <a:t> di </a:t>
            </a:r>
            <a:r>
              <a:rPr lang="en-GB" altLang="it-IT" sz="2400" dirty="0" err="1" smtClean="0"/>
              <a:t>taglio</a:t>
            </a:r>
            <a:r>
              <a:rPr lang="en-GB" altLang="it-IT" sz="2400" dirty="0" smtClean="0"/>
              <a:t> </a:t>
            </a:r>
            <a:r>
              <a:rPr lang="en-GB" altLang="it-IT" sz="2400" dirty="0" err="1" smtClean="0"/>
              <a:t>OptiCut</a:t>
            </a:r>
            <a:r>
              <a:rPr lang="en-GB" altLang="it-IT" sz="2400" dirty="0" smtClean="0"/>
              <a:t> 14 e 23 con Drop Floor</a:t>
            </a:r>
          </a:p>
        </p:txBody>
      </p:sp>
      <p:sp>
        <p:nvSpPr>
          <p:cNvPr id="5" name="AutoShape 8"/>
          <p:cNvSpPr>
            <a:spLocks noChangeArrowheads="1"/>
          </p:cNvSpPr>
          <p:nvPr/>
        </p:nvSpPr>
        <p:spPr bwMode="auto">
          <a:xfrm rot="-271947">
            <a:off x="36513" y="846138"/>
            <a:ext cx="1474787" cy="974725"/>
          </a:xfrm>
          <a:prstGeom prst="irregularSeal2">
            <a:avLst/>
          </a:prstGeom>
          <a:solidFill>
            <a:srgbClr val="FF3300"/>
          </a:solidFill>
          <a:ln w="28575">
            <a:solidFill>
              <a:schemeClr val="tx1"/>
            </a:solidFill>
            <a:miter lim="800000"/>
            <a:headEnd/>
            <a:tailEnd/>
          </a:ln>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US" altLang="it-IT" sz="1600" b="1"/>
              <a:t>New</a:t>
            </a:r>
          </a:p>
        </p:txBody>
      </p:sp>
      <p:pic>
        <p:nvPicPr>
          <p:cNvPr id="263172" name="Afbeelding 5" descr="New rotor gif.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95388" y="673100"/>
            <a:ext cx="6854825"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Afbeelding 5" descr="Pre-Chopping Sticker.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93075" y="5759450"/>
            <a:ext cx="10509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4294967295"/>
          </p:nvPr>
        </p:nvSpPr>
        <p:spPr/>
        <p:txBody>
          <a:bodyPr/>
          <a:lstStyle/>
          <a:p>
            <a:pPr>
              <a:defRPr/>
            </a:pPr>
            <a:fld id="{6A1AA839-D485-40A8-8D81-5679BF3ABDCA}"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europa.jpg"/>
          <p:cNvPicPr>
            <a:picLocks noChangeAspect="1"/>
          </p:cNvPicPr>
          <p:nvPr/>
        </p:nvPicPr>
        <p:blipFill>
          <a:blip r:embed="rId2" cstate="print"/>
          <a:stretch>
            <a:fillRect/>
          </a:stretch>
        </p:blipFill>
        <p:spPr>
          <a:xfrm>
            <a:off x="863587" y="1052736"/>
            <a:ext cx="7416824" cy="5343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olo 1"/>
          <p:cNvSpPr>
            <a:spLocks noGrp="1"/>
          </p:cNvSpPr>
          <p:nvPr>
            <p:ph type="title"/>
          </p:nvPr>
        </p:nvSpPr>
        <p:spPr>
          <a:xfrm>
            <a:off x="0" y="190500"/>
            <a:ext cx="9143999" cy="574675"/>
          </a:xfrm>
          <a:ln w="0">
            <a:prstDash val="sysDot"/>
            <a:miter lim="800000"/>
            <a:headEnd/>
            <a:tailEnd/>
          </a:ln>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it-IT" sz="2600"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Innovare  per </a:t>
            </a:r>
            <a:r>
              <a:rPr lang="it-IT" sz="2600" cap="all" dirty="0" err="1"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sopravviverere</a:t>
            </a:r>
            <a:endParaRPr lang="it-IT" sz="2600"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Titolo 1"/>
          <p:cNvSpPr txBox="1">
            <a:spLocks/>
          </p:cNvSpPr>
          <p:nvPr/>
        </p:nvSpPr>
        <p:spPr bwMode="auto">
          <a:xfrm>
            <a:off x="1255131" y="1772816"/>
            <a:ext cx="6849761" cy="2961329"/>
          </a:xfrm>
          <a:prstGeom prst="rect">
            <a:avLst/>
          </a:prstGeom>
          <a:noFill/>
          <a:ln w="0">
            <a:noFill/>
            <a:prstDash val="sysDot"/>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prstDash val="sysDot"/>
                <a:miter lim="800000"/>
                <a:headEnd/>
                <a:tailEnd/>
              </a14:hiddenLine>
            </a:ext>
          </a:extLst>
        </p:spPr>
        <p:txBody>
          <a:bodyPr vert="horz" wrap="none" lIns="0" tIns="0" rIns="0" bIns="0" numCol="1" anchor="ctr" anchorCtr="0" compatLnSpc="1">
            <a:prstTxWarp prst="textNoShape">
              <a:avLst/>
            </a:prstTxWarp>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algn="ctr" rtl="0" eaLnBrk="0" fontAlgn="base" hangingPunct="0">
              <a:spcBef>
                <a:spcPct val="0"/>
              </a:spcBef>
              <a:spcAft>
                <a:spcPct val="0"/>
              </a:spcAft>
              <a:defRPr sz="3600" b="1" kern="1200">
                <a:solidFill>
                  <a:schemeClr val="tx1">
                    <a:lumMod val="65000"/>
                    <a:lumOff val="35000"/>
                  </a:schemeClr>
                </a:solidFill>
                <a:latin typeface="+mj-lt"/>
                <a:ea typeface="+mj-ea"/>
                <a:cs typeface="+mj-cs"/>
              </a:defRPr>
            </a:lvl1pPr>
            <a:lvl2pPr algn="ctr" rtl="0" eaLnBrk="0" fontAlgn="base" hangingPunct="0">
              <a:spcBef>
                <a:spcPct val="0"/>
              </a:spcBef>
              <a:spcAft>
                <a:spcPct val="0"/>
              </a:spcAft>
              <a:defRPr sz="2000" b="1">
                <a:solidFill>
                  <a:schemeClr val="tx1"/>
                </a:solidFill>
                <a:latin typeface="Arial" charset="0"/>
              </a:defRPr>
            </a:lvl2pPr>
            <a:lvl3pPr algn="ctr" rtl="0" eaLnBrk="0" fontAlgn="base" hangingPunct="0">
              <a:spcBef>
                <a:spcPct val="0"/>
              </a:spcBef>
              <a:spcAft>
                <a:spcPct val="0"/>
              </a:spcAft>
              <a:defRPr sz="2000" b="1">
                <a:solidFill>
                  <a:schemeClr val="tx1"/>
                </a:solidFill>
                <a:latin typeface="Arial" charset="0"/>
              </a:defRPr>
            </a:lvl3pPr>
            <a:lvl4pPr algn="ctr" rtl="0" eaLnBrk="0" fontAlgn="base" hangingPunct="0">
              <a:spcBef>
                <a:spcPct val="0"/>
              </a:spcBef>
              <a:spcAft>
                <a:spcPct val="0"/>
              </a:spcAft>
              <a:defRPr sz="2000" b="1">
                <a:solidFill>
                  <a:schemeClr val="tx1"/>
                </a:solidFill>
                <a:latin typeface="Arial" charset="0"/>
              </a:defRPr>
            </a:lvl4pPr>
            <a:lvl5pPr algn="ctr" rtl="0" eaLnBrk="0" fontAlgn="base" hangingPunct="0">
              <a:spcBef>
                <a:spcPct val="0"/>
              </a:spcBef>
              <a:spcAft>
                <a:spcPct val="0"/>
              </a:spcAft>
              <a:defRPr sz="2000" b="1">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KabelBoldITC" pitchFamily="34" charset="0"/>
              </a:defRPr>
            </a:lvl6pPr>
            <a:lvl7pPr marL="914400" algn="ctr" rtl="0" eaLnBrk="1" fontAlgn="base" hangingPunct="1">
              <a:spcBef>
                <a:spcPct val="0"/>
              </a:spcBef>
              <a:spcAft>
                <a:spcPct val="0"/>
              </a:spcAft>
              <a:defRPr sz="4400">
                <a:solidFill>
                  <a:schemeClr val="tx1"/>
                </a:solidFill>
                <a:latin typeface="KabelBoldITC" pitchFamily="34" charset="0"/>
              </a:defRPr>
            </a:lvl7pPr>
            <a:lvl8pPr marL="1371600" algn="ctr" rtl="0" eaLnBrk="1" fontAlgn="base" hangingPunct="1">
              <a:spcBef>
                <a:spcPct val="0"/>
              </a:spcBef>
              <a:spcAft>
                <a:spcPct val="0"/>
              </a:spcAft>
              <a:defRPr sz="4400">
                <a:solidFill>
                  <a:schemeClr val="tx1"/>
                </a:solidFill>
                <a:latin typeface="KabelBoldITC" pitchFamily="34" charset="0"/>
              </a:defRPr>
            </a:lvl8pPr>
            <a:lvl9pPr marL="1828800" algn="ctr" rtl="0" eaLnBrk="1" fontAlgn="base" hangingPunct="1">
              <a:spcBef>
                <a:spcPct val="0"/>
              </a:spcBef>
              <a:spcAft>
                <a:spcPct val="0"/>
              </a:spcAft>
              <a:defRPr sz="4400">
                <a:solidFill>
                  <a:schemeClr val="tx1"/>
                </a:solidFill>
                <a:latin typeface="KabelBoldITC" pitchFamily="34" charset="0"/>
              </a:defRPr>
            </a:lvl9pPr>
          </a:lstStyle>
          <a:p>
            <a:pPr>
              <a:defRPr/>
            </a:pPr>
            <a:r>
              <a:rPr lang="it-IT" sz="5400" cap="all" smtClean="0">
                <a:ln/>
                <a:solidFill>
                  <a:srgbClr val="E2001A"/>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Innovazione</a:t>
            </a:r>
            <a:br>
              <a:rPr lang="it-IT" sz="5400" cap="all" smtClean="0">
                <a:ln/>
                <a:solidFill>
                  <a:srgbClr val="E2001A"/>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it-IT" sz="5400" cap="all" smtClean="0">
                <a:ln/>
                <a:solidFill>
                  <a:srgbClr val="E2001A"/>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sostenibilita’</a:t>
            </a:r>
            <a:br>
              <a:rPr lang="it-IT" sz="5400" cap="all" smtClean="0">
                <a:ln/>
                <a:solidFill>
                  <a:srgbClr val="E2001A"/>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it-IT" sz="5400" cap="all" smtClean="0">
                <a:ln/>
                <a:solidFill>
                  <a:srgbClr val="E2001A"/>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competitivita</a:t>
            </a:r>
            <a:r>
              <a:rPr lang="it-IT" sz="5400" cap="all"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a:t>
            </a:r>
            <a:endParaRPr lang="it-IT" sz="5400"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508021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98107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fr-FR" altLang="it-IT" b="1">
                <a:solidFill>
                  <a:srgbClr val="E00030"/>
                </a:solidFill>
              </a:rPr>
              <a:t>Falciatura e condizionamento</a:t>
            </a:r>
          </a:p>
        </p:txBody>
      </p:sp>
      <p:pic>
        <p:nvPicPr>
          <p:cNvPr id="66563"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52975" y="1341438"/>
            <a:ext cx="4427538"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6564"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344613"/>
            <a:ext cx="47879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6565"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4149725"/>
            <a:ext cx="478790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6566"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52975" y="4149725"/>
            <a:ext cx="442753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6567" name="Rectangle 7"/>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Raccolta dei foraggi</a:t>
            </a:r>
            <a:br>
              <a:rPr lang="fr-FR" altLang="it-IT" sz="2400" b="1">
                <a:solidFill>
                  <a:srgbClr val="FF0000"/>
                </a:solidFill>
              </a:rPr>
            </a:br>
            <a:endParaRPr lang="fr-FR" altLang="it-IT" sz="2400" b="1">
              <a:solidFill>
                <a:srgbClr val="FF0000"/>
              </a:solidFill>
            </a:endParaRPr>
          </a:p>
        </p:txBody>
      </p:sp>
    </p:spTree>
    <p:extLst>
      <p:ext uri="{BB962C8B-B14F-4D97-AF65-F5344CB8AC3E}">
        <p14:creationId xmlns:p14="http://schemas.microsoft.com/office/powerpoint/2010/main" val="33553245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977900" y="1287463"/>
            <a:ext cx="2233613" cy="3351212"/>
          </a:xfrm>
        </p:spPr>
      </p:pic>
      <p:sp>
        <p:nvSpPr>
          <p:cNvPr id="264195" name="Tekstvak 5"/>
          <p:cNvSpPr txBox="1">
            <a:spLocks noChangeArrowheads="1"/>
          </p:cNvSpPr>
          <p:nvPr/>
        </p:nvSpPr>
        <p:spPr bwMode="auto">
          <a:xfrm>
            <a:off x="4940300" y="1023938"/>
            <a:ext cx="324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nl-NL" altLang="it-IT" sz="2000"/>
          </a:p>
        </p:txBody>
      </p:sp>
      <p:sp>
        <p:nvSpPr>
          <p:cNvPr id="23557" name="Tekstvak 6"/>
          <p:cNvSpPr txBox="1">
            <a:spLocks noChangeArrowheads="1"/>
          </p:cNvSpPr>
          <p:nvPr/>
        </p:nvSpPr>
        <p:spPr bwMode="auto">
          <a:xfrm>
            <a:off x="4067175" y="1146175"/>
            <a:ext cx="3829050" cy="3170238"/>
          </a:xfrm>
          <a:prstGeom prst="rect">
            <a:avLst/>
          </a:prstGeom>
          <a:noFill/>
          <a:ln w="9525">
            <a:noFill/>
            <a:miter lim="800000"/>
            <a:headEnd/>
            <a:tailEnd/>
          </a:ln>
        </p:spPr>
        <p:txBody>
          <a:bodyPr>
            <a:spAutoFit/>
          </a:bodyPr>
          <a:lstStyle/>
          <a:p>
            <a:pPr>
              <a:defRPr/>
            </a:pPr>
            <a:r>
              <a:rPr lang="nl-NL" sz="2000" dirty="0" err="1">
                <a:latin typeface="Arial" charset="0"/>
              </a:rPr>
              <a:t>Sistema</a:t>
            </a:r>
            <a:r>
              <a:rPr lang="nl-NL" sz="2000" dirty="0">
                <a:latin typeface="Arial" charset="0"/>
              </a:rPr>
              <a:t> </a:t>
            </a:r>
            <a:r>
              <a:rPr lang="nl-NL" sz="2000" dirty="0" err="1">
                <a:latin typeface="Arial" charset="0"/>
              </a:rPr>
              <a:t>con</a:t>
            </a:r>
            <a:r>
              <a:rPr lang="nl-NL" sz="2000" dirty="0">
                <a:latin typeface="Arial" charset="0"/>
              </a:rPr>
              <a:t> </a:t>
            </a:r>
            <a:r>
              <a:rPr lang="nl-NL" sz="2000" dirty="0" err="1">
                <a:latin typeface="Arial" charset="0"/>
              </a:rPr>
              <a:t>doppia</a:t>
            </a:r>
            <a:r>
              <a:rPr lang="nl-NL" sz="2000" dirty="0">
                <a:latin typeface="Arial" charset="0"/>
              </a:rPr>
              <a:t> </a:t>
            </a:r>
            <a:r>
              <a:rPr lang="nl-NL" sz="2000" dirty="0" err="1">
                <a:latin typeface="Arial" charset="0"/>
              </a:rPr>
              <a:t>sicurezza</a:t>
            </a:r>
            <a:r>
              <a:rPr lang="nl-NL" sz="2000" dirty="0">
                <a:latin typeface="Arial" charset="0"/>
              </a:rPr>
              <a:t> nel </a:t>
            </a:r>
            <a:r>
              <a:rPr lang="nl-NL" sz="2000" dirty="0" err="1">
                <a:latin typeface="Arial" charset="0"/>
              </a:rPr>
              <a:t>caso</a:t>
            </a:r>
            <a:r>
              <a:rPr lang="nl-NL" sz="2000" dirty="0">
                <a:latin typeface="Arial" charset="0"/>
              </a:rPr>
              <a:t> si </a:t>
            </a:r>
            <a:r>
              <a:rPr lang="nl-NL" sz="2000" dirty="0" err="1">
                <a:latin typeface="Arial" charset="0"/>
              </a:rPr>
              <a:t>dovesse</a:t>
            </a:r>
            <a:r>
              <a:rPr lang="nl-NL" sz="2000" dirty="0">
                <a:latin typeface="Arial" charset="0"/>
              </a:rPr>
              <a:t> </a:t>
            </a:r>
            <a:r>
              <a:rPr lang="nl-NL" sz="2000" dirty="0" err="1">
                <a:latin typeface="Arial" charset="0"/>
              </a:rPr>
              <a:t>avere</a:t>
            </a:r>
            <a:r>
              <a:rPr lang="nl-NL" sz="2000" dirty="0">
                <a:latin typeface="Arial" charset="0"/>
              </a:rPr>
              <a:t> </a:t>
            </a:r>
            <a:r>
              <a:rPr lang="nl-NL" sz="2000" dirty="0" err="1">
                <a:latin typeface="Arial" charset="0"/>
              </a:rPr>
              <a:t>eventuali</a:t>
            </a:r>
            <a:r>
              <a:rPr lang="nl-NL" sz="2000" dirty="0">
                <a:latin typeface="Arial" charset="0"/>
              </a:rPr>
              <a:t> </a:t>
            </a:r>
            <a:r>
              <a:rPr lang="nl-NL" sz="2000" dirty="0" err="1">
                <a:latin typeface="Arial" charset="0"/>
              </a:rPr>
              <a:t>bloccaggi</a:t>
            </a:r>
            <a:r>
              <a:rPr lang="nl-NL" sz="2000" dirty="0">
                <a:latin typeface="Arial" charset="0"/>
              </a:rPr>
              <a:t>: </a:t>
            </a:r>
          </a:p>
          <a:p>
            <a:pPr>
              <a:defRPr/>
            </a:pPr>
            <a:endParaRPr lang="nl-NL" sz="2000" dirty="0">
              <a:latin typeface="Arial" charset="0"/>
            </a:endParaRPr>
          </a:p>
          <a:p>
            <a:pPr marL="457200" indent="-457200">
              <a:buFontTx/>
              <a:buAutoNum type="arabicPeriod"/>
              <a:defRPr/>
            </a:pPr>
            <a:r>
              <a:rPr lang="nl-NL" sz="2000" b="1" dirty="0" err="1">
                <a:latin typeface="Arial" charset="0"/>
              </a:rPr>
              <a:t>Tecnologia</a:t>
            </a:r>
            <a:r>
              <a:rPr lang="nl-NL" sz="2000" b="1" dirty="0">
                <a:latin typeface="Arial" charset="0"/>
              </a:rPr>
              <a:t> </a:t>
            </a:r>
            <a:r>
              <a:rPr lang="nl-NL" sz="2000" b="1" dirty="0" err="1">
                <a:latin typeface="Arial" charset="0"/>
              </a:rPr>
              <a:t>Dropfloor</a:t>
            </a:r>
            <a:r>
              <a:rPr lang="nl-NL" sz="2000" b="1" dirty="0">
                <a:latin typeface="Arial" charset="0"/>
              </a:rPr>
              <a:t> .</a:t>
            </a:r>
            <a:r>
              <a:rPr lang="nl-NL" sz="2000" dirty="0">
                <a:latin typeface="Arial" charset="0"/>
              </a:rPr>
              <a:t>Nel </a:t>
            </a:r>
            <a:r>
              <a:rPr lang="nl-NL" sz="2000" dirty="0" err="1">
                <a:latin typeface="Arial" charset="0"/>
              </a:rPr>
              <a:t>caso</a:t>
            </a:r>
            <a:r>
              <a:rPr lang="nl-NL" sz="2000" dirty="0">
                <a:latin typeface="Arial" charset="0"/>
              </a:rPr>
              <a:t> </a:t>
            </a:r>
            <a:r>
              <a:rPr lang="nl-NL" sz="2000" dirty="0" err="1">
                <a:latin typeface="Arial" charset="0"/>
              </a:rPr>
              <a:t>di</a:t>
            </a:r>
            <a:r>
              <a:rPr lang="nl-NL" sz="2000" dirty="0">
                <a:latin typeface="Arial" charset="0"/>
              </a:rPr>
              <a:t> </a:t>
            </a:r>
            <a:r>
              <a:rPr lang="nl-NL" sz="2000" dirty="0" err="1">
                <a:latin typeface="Arial" charset="0"/>
              </a:rPr>
              <a:t>blocco</a:t>
            </a:r>
            <a:r>
              <a:rPr lang="nl-NL" sz="2000" dirty="0">
                <a:latin typeface="Arial" charset="0"/>
              </a:rPr>
              <a:t> si ha </a:t>
            </a:r>
            <a:r>
              <a:rPr lang="nl-NL" sz="2000" dirty="0" err="1">
                <a:latin typeface="Arial" charset="0"/>
              </a:rPr>
              <a:t>un</a:t>
            </a:r>
            <a:r>
              <a:rPr lang="nl-NL" sz="2000" dirty="0">
                <a:latin typeface="Arial" charset="0"/>
              </a:rPr>
              <a:t> </a:t>
            </a:r>
            <a:r>
              <a:rPr lang="nl-NL" sz="2000" dirty="0" err="1">
                <a:latin typeface="Arial" charset="0"/>
              </a:rPr>
              <a:t>veloce</a:t>
            </a:r>
            <a:r>
              <a:rPr lang="nl-NL" sz="2000" dirty="0">
                <a:latin typeface="Arial" charset="0"/>
              </a:rPr>
              <a:t> </a:t>
            </a:r>
            <a:r>
              <a:rPr lang="nl-NL" sz="2000" dirty="0" err="1">
                <a:latin typeface="Arial" charset="0"/>
              </a:rPr>
              <a:t>disingolfamento</a:t>
            </a:r>
            <a:endParaRPr lang="nl-NL" sz="2000" dirty="0">
              <a:latin typeface="Arial" charset="0"/>
            </a:endParaRPr>
          </a:p>
          <a:p>
            <a:pPr marL="457200" indent="-457200">
              <a:buFontTx/>
              <a:buAutoNum type="arabicPeriod"/>
              <a:defRPr/>
            </a:pPr>
            <a:r>
              <a:rPr lang="nl-NL" sz="2000" b="1" dirty="0" err="1">
                <a:latin typeface="Arial" charset="0"/>
              </a:rPr>
              <a:t>Rotore</a:t>
            </a:r>
            <a:r>
              <a:rPr lang="nl-NL" sz="2000" b="1" dirty="0">
                <a:latin typeface="Arial" charset="0"/>
              </a:rPr>
              <a:t> </a:t>
            </a:r>
            <a:r>
              <a:rPr lang="nl-NL" sz="2000" b="1" dirty="0" err="1">
                <a:latin typeface="Arial" charset="0"/>
              </a:rPr>
              <a:t>che</a:t>
            </a:r>
            <a:r>
              <a:rPr lang="nl-NL" sz="2000" b="1" dirty="0">
                <a:latin typeface="Arial" charset="0"/>
              </a:rPr>
              <a:t> si </a:t>
            </a:r>
            <a:r>
              <a:rPr lang="nl-NL" sz="2000" b="1" dirty="0" err="1">
                <a:latin typeface="Arial" charset="0"/>
              </a:rPr>
              <a:t>disinnesta</a:t>
            </a:r>
            <a:r>
              <a:rPr lang="nl-NL" sz="2000" b="1" dirty="0">
                <a:latin typeface="Arial" charset="0"/>
              </a:rPr>
              <a:t> per </a:t>
            </a:r>
            <a:r>
              <a:rPr lang="nl-NL" sz="2000" b="1" dirty="0" err="1">
                <a:latin typeface="Arial" charset="0"/>
              </a:rPr>
              <a:t>favorire</a:t>
            </a:r>
            <a:r>
              <a:rPr lang="nl-NL" sz="2000" b="1" dirty="0">
                <a:latin typeface="Arial" charset="0"/>
              </a:rPr>
              <a:t> </a:t>
            </a:r>
            <a:r>
              <a:rPr lang="nl-NL" sz="2000" b="1" dirty="0" err="1">
                <a:latin typeface="Arial" charset="0"/>
              </a:rPr>
              <a:t>il</a:t>
            </a:r>
            <a:r>
              <a:rPr lang="nl-NL" sz="2000" b="1" dirty="0">
                <a:latin typeface="Arial" charset="0"/>
              </a:rPr>
              <a:t> </a:t>
            </a:r>
            <a:r>
              <a:rPr lang="nl-NL" sz="2000" b="1" dirty="0" err="1">
                <a:latin typeface="Arial" charset="0"/>
              </a:rPr>
              <a:t>disingolfamento</a:t>
            </a:r>
            <a:endParaRPr lang="nl-NL" sz="2000" dirty="0">
              <a:latin typeface="Arial" charset="0"/>
            </a:endParaRPr>
          </a:p>
        </p:txBody>
      </p:sp>
      <p:sp>
        <p:nvSpPr>
          <p:cNvPr id="264197" name="AutoShape 8"/>
          <p:cNvSpPr>
            <a:spLocks noChangeArrowheads="1"/>
          </p:cNvSpPr>
          <p:nvPr/>
        </p:nvSpPr>
        <p:spPr bwMode="auto">
          <a:xfrm rot="-271947">
            <a:off x="36513" y="846138"/>
            <a:ext cx="1474787" cy="974725"/>
          </a:xfrm>
          <a:prstGeom prst="irregularSeal2">
            <a:avLst/>
          </a:prstGeom>
          <a:solidFill>
            <a:srgbClr val="FF3300"/>
          </a:solidFill>
          <a:ln w="28575">
            <a:solidFill>
              <a:schemeClr val="tx1"/>
            </a:solidFill>
            <a:miter lim="800000"/>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US" altLang="it-IT" sz="1600" b="1"/>
              <a:t>New</a:t>
            </a:r>
          </a:p>
        </p:txBody>
      </p:sp>
      <p:sp>
        <p:nvSpPr>
          <p:cNvPr id="11" name="Rectangle 11"/>
          <p:cNvSpPr txBox="1">
            <a:spLocks noChangeArrowheads="1"/>
          </p:cNvSpPr>
          <p:nvPr/>
        </p:nvSpPr>
        <p:spPr bwMode="auto">
          <a:xfrm>
            <a:off x="-152400" y="0"/>
            <a:ext cx="8229600" cy="798513"/>
          </a:xfrm>
          <a:prstGeom prst="rect">
            <a:avLst/>
          </a:prstGeom>
          <a:noFill/>
          <a:ln w="9525">
            <a:noFill/>
            <a:miter lim="800000"/>
            <a:headEnd/>
            <a:tailEnd/>
          </a:ln>
        </p:spPr>
        <p:txBody>
          <a:bodyPr anchor="ctr"/>
          <a:lstStyle/>
          <a:p>
            <a:pPr algn="ctr">
              <a:defRPr/>
            </a:pPr>
            <a:endParaRPr lang="en-GB" sz="2400" b="1" kern="0" dirty="0">
              <a:latin typeface="+mj-lt"/>
              <a:ea typeface="+mj-ea"/>
              <a:cs typeface="+mj-cs"/>
            </a:endParaRPr>
          </a:p>
        </p:txBody>
      </p:sp>
      <p:pic>
        <p:nvPicPr>
          <p:cNvPr id="264199" name="Picture 12" descr="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29013" y="1282700"/>
            <a:ext cx="4254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0" name="Picture 9"/>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65575" y="3489325"/>
            <a:ext cx="4811713"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1" descr="Dropfloor-front.gif"/>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5963" y="2328863"/>
            <a:ext cx="2646362"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2" name="Afbeelding 5" descr="Pre-Chopping Sticker.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93075" y="5759450"/>
            <a:ext cx="10509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388937" y="0"/>
            <a:ext cx="8229600" cy="798513"/>
          </a:xfrm>
        </p:spPr>
        <p:txBody>
          <a:bodyPr/>
          <a:lstStyle/>
          <a:p>
            <a:pPr rtl="0" eaLnBrk="0" fontAlgn="base" hangingPunct="0"/>
            <a:r>
              <a:rPr lang="en-GB" sz="2400" kern="1200" dirty="0" err="1" smtClean="0">
                <a:solidFill>
                  <a:srgbClr val="000000"/>
                </a:solidFill>
                <a:effectLst/>
                <a:latin typeface="Arial" panose="020B0604020202020204" pitchFamily="34" charset="0"/>
                <a:ea typeface="+mn-ea"/>
                <a:cs typeface="Arial" panose="020B0604020202020204" pitchFamily="34" charset="0"/>
              </a:rPr>
              <a:t>Rotore</a:t>
            </a:r>
            <a:r>
              <a:rPr lang="en-GB" sz="2400" kern="1200" dirty="0" smtClean="0">
                <a:solidFill>
                  <a:srgbClr val="000000"/>
                </a:solidFill>
                <a:effectLst/>
                <a:latin typeface="Arial" panose="020B0604020202020204" pitchFamily="34" charset="0"/>
                <a:ea typeface="+mn-ea"/>
                <a:cs typeface="Arial" panose="020B0604020202020204" pitchFamily="34" charset="0"/>
              </a:rPr>
              <a:t> di </a:t>
            </a:r>
            <a:r>
              <a:rPr lang="en-GB" sz="2400" kern="1200" dirty="0" err="1" smtClean="0">
                <a:solidFill>
                  <a:srgbClr val="000000"/>
                </a:solidFill>
                <a:effectLst/>
                <a:latin typeface="Arial" panose="020B0604020202020204" pitchFamily="34" charset="0"/>
                <a:ea typeface="+mn-ea"/>
                <a:cs typeface="Arial" panose="020B0604020202020204" pitchFamily="34" charset="0"/>
              </a:rPr>
              <a:t>taglio</a:t>
            </a:r>
            <a:r>
              <a:rPr lang="en-GB" sz="2400" kern="1200" dirty="0" smtClean="0">
                <a:solidFill>
                  <a:srgbClr val="000000"/>
                </a:solidFill>
                <a:effectLst/>
                <a:latin typeface="Arial" panose="020B0604020202020204" pitchFamily="34" charset="0"/>
                <a:ea typeface="+mn-ea"/>
                <a:cs typeface="Arial" panose="020B0604020202020204" pitchFamily="34" charset="0"/>
              </a:rPr>
              <a:t> </a:t>
            </a:r>
            <a:r>
              <a:rPr lang="en-GB" sz="2400" kern="1200" dirty="0" err="1" smtClean="0">
                <a:solidFill>
                  <a:srgbClr val="000000"/>
                </a:solidFill>
                <a:effectLst/>
                <a:latin typeface="Arial" panose="020B0604020202020204" pitchFamily="34" charset="0"/>
                <a:ea typeface="+mn-ea"/>
                <a:cs typeface="Arial" panose="020B0604020202020204" pitchFamily="34" charset="0"/>
              </a:rPr>
              <a:t>OptiCut</a:t>
            </a:r>
            <a:r>
              <a:rPr lang="en-GB" sz="2400" kern="1200" dirty="0" smtClean="0">
                <a:solidFill>
                  <a:srgbClr val="000000"/>
                </a:solidFill>
                <a:effectLst/>
                <a:latin typeface="Arial" panose="020B0604020202020204" pitchFamily="34" charset="0"/>
                <a:ea typeface="+mn-ea"/>
                <a:cs typeface="Arial" panose="020B0604020202020204" pitchFamily="34" charset="0"/>
              </a:rPr>
              <a:t> 14 e 23 con Drop Floor</a:t>
            </a:r>
            <a:endParaRPr lang="it-IT"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26626"/>
                                        </p:tgtEl>
                                      </p:cBhvr>
                                    </p:animEffect>
                                    <p:set>
                                      <p:cBhvr>
                                        <p:cTn id="7" dur="1" fill="hold">
                                          <p:stCondLst>
                                            <p:cond delay="1999"/>
                                          </p:stCondLst>
                                        </p:cTn>
                                        <p:tgtEl>
                                          <p:spTgt spid="266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ext Box 3"/>
          <p:cNvSpPr txBox="1">
            <a:spLocks noChangeArrowheads="1"/>
          </p:cNvSpPr>
          <p:nvPr/>
        </p:nvSpPr>
        <p:spPr bwMode="auto">
          <a:xfrm>
            <a:off x="900113" y="2417763"/>
            <a:ext cx="7199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None/>
            </a:pPr>
            <a:r>
              <a:rPr lang="da-DK" altLang="it-IT" sz="3200" b="1"/>
              <a:t>Camera di pressatura</a:t>
            </a:r>
          </a:p>
        </p:txBody>
      </p:sp>
      <p:sp>
        <p:nvSpPr>
          <p:cNvPr id="266243" name="Oval 4"/>
          <p:cNvSpPr>
            <a:spLocks noChangeArrowheads="1"/>
          </p:cNvSpPr>
          <p:nvPr/>
        </p:nvSpPr>
        <p:spPr bwMode="auto">
          <a:xfrm>
            <a:off x="358775" y="2490788"/>
            <a:ext cx="504825" cy="5032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400">
                <a:solidFill>
                  <a:schemeClr val="bg1"/>
                </a:solidFill>
                <a:latin typeface="Arial Black" panose="020B0A04020102020204" pitchFamily="34" charset="0"/>
              </a:rPr>
              <a:t>&gt;&gt;</a:t>
            </a:r>
          </a:p>
        </p:txBody>
      </p:sp>
      <p:pic>
        <p:nvPicPr>
          <p:cNvPr id="266244" name="Picture 5" descr="Naamloos-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432175"/>
            <a:ext cx="91440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3818D32B-5701-4BF9-B263-39E5BDB4FC72}"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CAMERA DI PRESSATURA</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Text Box 2"/>
          <p:cNvSpPr txBox="1">
            <a:spLocks noChangeArrowheads="1"/>
          </p:cNvSpPr>
          <p:nvPr/>
        </p:nvSpPr>
        <p:spPr bwMode="auto">
          <a:xfrm>
            <a:off x="234950" y="817563"/>
            <a:ext cx="89090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Inizio di formazione della balla in qualsiasi condizione</a:t>
            </a:r>
          </a:p>
        </p:txBody>
      </p:sp>
      <p:pic>
        <p:nvPicPr>
          <p:cNvPr id="267267" name="Picture 3" descr="0709_266_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5263" y="1581150"/>
            <a:ext cx="3419475"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8" name="Picture 4" descr="0709_266_4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24288" y="4257675"/>
            <a:ext cx="2881312"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9" name="Text Box 5"/>
          <p:cNvSpPr txBox="1">
            <a:spLocks noChangeArrowheads="1"/>
          </p:cNvSpPr>
          <p:nvPr/>
        </p:nvSpPr>
        <p:spPr bwMode="auto">
          <a:xfrm>
            <a:off x="4119563" y="1831975"/>
            <a:ext cx="45085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Char char="•"/>
            </a:pPr>
            <a:r>
              <a:rPr lang="nl-NL" altLang="it-IT" sz="1600" b="1">
                <a:solidFill>
                  <a:schemeClr val="tx2"/>
                </a:solidFill>
              </a:rPr>
              <a:t>Pre-camera</a:t>
            </a:r>
            <a:r>
              <a:rPr lang="nl-NL" altLang="it-IT" sz="1600">
                <a:solidFill>
                  <a:schemeClr val="tx2"/>
                </a:solidFill>
              </a:rPr>
              <a:t> per un facilitato inizio nella formazione della balla in qualsiasi condizione della coltura (vantaggi sia per le rotopresse fisse che variabili)</a:t>
            </a:r>
          </a:p>
          <a:p>
            <a:pPr eaLnBrk="1" hangingPunct="1">
              <a:spcBef>
                <a:spcPct val="0"/>
              </a:spcBef>
              <a:buFontTx/>
              <a:buChar char="•"/>
            </a:pPr>
            <a:endParaRPr lang="nl-NL" altLang="it-IT" sz="1600">
              <a:solidFill>
                <a:schemeClr val="tx2"/>
              </a:solidFill>
            </a:endParaRPr>
          </a:p>
          <a:p>
            <a:pPr eaLnBrk="1" hangingPunct="1">
              <a:spcBef>
                <a:spcPct val="0"/>
              </a:spcBef>
              <a:buFontTx/>
              <a:buChar char="•"/>
            </a:pPr>
            <a:r>
              <a:rPr lang="nl-NL" altLang="it-IT" sz="1600">
                <a:solidFill>
                  <a:schemeClr val="tx2"/>
                </a:solidFill>
              </a:rPr>
              <a:t>Combinazione di </a:t>
            </a:r>
            <a:r>
              <a:rPr lang="nl-NL" altLang="it-IT" sz="1600" b="1">
                <a:solidFill>
                  <a:schemeClr val="tx2"/>
                </a:solidFill>
              </a:rPr>
              <a:t>3 rulli start e</a:t>
            </a:r>
            <a:r>
              <a:rPr lang="nl-NL" altLang="it-IT" sz="1600">
                <a:solidFill>
                  <a:schemeClr val="tx2"/>
                </a:solidFill>
              </a:rPr>
              <a:t> </a:t>
            </a:r>
            <a:r>
              <a:rPr lang="nl-NL" altLang="it-IT" sz="1600" b="1">
                <a:solidFill>
                  <a:schemeClr val="tx2"/>
                </a:solidFill>
              </a:rPr>
              <a:t>5 cinghie (flessibili)</a:t>
            </a:r>
            <a:r>
              <a:rPr lang="nl-NL" altLang="it-IT" sz="1600">
                <a:solidFill>
                  <a:schemeClr val="tx2"/>
                </a:solidFill>
              </a:rPr>
              <a:t> per una perfetta formazione della balla</a:t>
            </a:r>
          </a:p>
          <a:p>
            <a:pPr eaLnBrk="1" hangingPunct="1">
              <a:spcBef>
                <a:spcPct val="0"/>
              </a:spcBef>
              <a:buFontTx/>
              <a:buNone/>
            </a:pPr>
            <a:endParaRPr lang="nl-NL" altLang="it-IT" sz="1600">
              <a:solidFill>
                <a:schemeClr val="tx2"/>
              </a:solidFill>
            </a:endParaRPr>
          </a:p>
          <a:p>
            <a:pPr eaLnBrk="1" hangingPunct="1">
              <a:spcBef>
                <a:spcPct val="0"/>
              </a:spcBef>
              <a:buFontTx/>
              <a:buNone/>
            </a:pPr>
            <a:endParaRPr lang="nl-NL" altLang="it-IT" sz="1600" b="1">
              <a:solidFill>
                <a:schemeClr val="tx2"/>
              </a:solidFill>
            </a:endParaRPr>
          </a:p>
        </p:txBody>
      </p:sp>
      <p:sp>
        <p:nvSpPr>
          <p:cNvPr id="267270" name="Text Box 2"/>
          <p:cNvSpPr txBox="1">
            <a:spLocks noChangeArrowheads="1"/>
          </p:cNvSpPr>
          <p:nvPr/>
        </p:nvSpPr>
        <p:spPr bwMode="auto">
          <a:xfrm>
            <a:off x="6696075" y="4360863"/>
            <a:ext cx="22653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Char char="•"/>
            </a:pPr>
            <a:r>
              <a:rPr lang="en-GB" altLang="it-IT" sz="2400" b="1">
                <a:solidFill>
                  <a:schemeClr val="tx2"/>
                </a:solidFill>
              </a:rPr>
              <a:t>Cinghie con giunzione</a:t>
            </a:r>
          </a:p>
          <a:p>
            <a:pPr algn="ctr" eaLnBrk="1" hangingPunct="1">
              <a:spcBef>
                <a:spcPct val="50000"/>
              </a:spcBef>
              <a:buFontTx/>
              <a:buChar char="•"/>
            </a:pPr>
            <a:r>
              <a:rPr lang="en-GB" altLang="it-IT" sz="2400" b="1">
                <a:solidFill>
                  <a:schemeClr val="tx2"/>
                </a:solidFill>
              </a:rPr>
              <a:t>Cinghie endless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8290" name="Picture 27" descr="Vic_RV_Logo"/>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 y="906463"/>
            <a:ext cx="5364163"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28"/>
          <p:cNvSpPr>
            <a:spLocks noChangeArrowheads="1"/>
          </p:cNvSpPr>
          <p:nvPr/>
        </p:nvSpPr>
        <p:spPr bwMode="auto">
          <a:xfrm>
            <a:off x="5975350" y="938213"/>
            <a:ext cx="31686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6000" tIns="44450" rIns="90488" bIns="44450"/>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t">
              <a:buFontTx/>
              <a:buNone/>
            </a:pPr>
            <a:r>
              <a:rPr lang="en-GB" altLang="it-IT"/>
              <a:t>	Durante la formazione della balla il braccio delle cinghie è soggetto ad un pretensionamento tramite due cilindri idraulici compensati da una molla  di richiamo, viene così garantita una densità proporzionata all’aumento del diametro stesso della balla.  </a:t>
            </a:r>
          </a:p>
          <a:p>
            <a:pPr fontAlgn="t">
              <a:buFontTx/>
              <a:buNone/>
            </a:pPr>
            <a:endParaRPr lang="en-GB" altLang="it-IT"/>
          </a:p>
          <a:p>
            <a:pPr>
              <a:buFontTx/>
              <a:buNone/>
            </a:pPr>
            <a:endParaRPr lang="en-GB" altLang="it-IT" sz="1600"/>
          </a:p>
        </p:txBody>
      </p:sp>
      <p:pic>
        <p:nvPicPr>
          <p:cNvPr id="268292" name="Picture 29" descr="F1617_GB_49kopi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483100"/>
            <a:ext cx="91440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3" name="Picture 30" descr="F1617_GB_50kopie"/>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0" y="2262188"/>
            <a:ext cx="2011363"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4" name="Picture 31" descr="F1617_GB_51kopie"/>
          <p:cNvPicPr>
            <a:picLocks noChangeAspect="1" noChangeArrowheads="1"/>
          </p:cNvPicPr>
          <p:nvPr/>
        </p:nvPicPr>
        <p:blipFill>
          <a:blip r:embed="rId8">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1550988" y="2347913"/>
            <a:ext cx="2166937"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5" name="Picture 32" descr="F1617_GB_52kopie"/>
          <p:cNvPicPr>
            <a:picLocks noChangeAspect="1" noChangeArrowheads="1"/>
          </p:cNvPicPr>
          <p:nvPr/>
        </p:nvPicPr>
        <p:blipFill>
          <a:blip r:embed="rId9">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3409950" y="2328863"/>
            <a:ext cx="2630488"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6" name="Text Box 2"/>
          <p:cNvSpPr txBox="1">
            <a:spLocks noChangeArrowheads="1"/>
          </p:cNvSpPr>
          <p:nvPr/>
        </p:nvSpPr>
        <p:spPr bwMode="auto">
          <a:xfrm>
            <a:off x="0" y="60325"/>
            <a:ext cx="7908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000" b="1">
                <a:solidFill>
                  <a:schemeClr val="tx2"/>
                </a:solidFill>
              </a:rPr>
              <a:t>Densità proporzionata all’aumento del diametro della balla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69314" name="Group 4"/>
          <p:cNvGrpSpPr>
            <a:grpSpLocks/>
          </p:cNvGrpSpPr>
          <p:nvPr/>
        </p:nvGrpSpPr>
        <p:grpSpPr bwMode="auto">
          <a:xfrm>
            <a:off x="-4763" y="1817688"/>
            <a:ext cx="6278563" cy="4065587"/>
            <a:chOff x="768" y="1200"/>
            <a:chExt cx="4516" cy="2924"/>
          </a:xfrm>
        </p:grpSpPr>
        <p:pic>
          <p:nvPicPr>
            <p:cNvPr id="269322" name="Picture 5" descr="persgang-ani3"/>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8" y="1200"/>
              <a:ext cx="4368" cy="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23" name="Oval 6"/>
            <p:cNvSpPr>
              <a:spLocks noChangeArrowheads="1"/>
            </p:cNvSpPr>
            <p:nvPr/>
          </p:nvSpPr>
          <p:spPr bwMode="auto">
            <a:xfrm>
              <a:off x="3168" y="2886"/>
              <a:ext cx="166" cy="165"/>
            </a:xfrm>
            <a:prstGeom prst="ellipse">
              <a:avLst/>
            </a:prstGeom>
            <a:solidFill>
              <a:schemeClr val="bg1"/>
            </a:solidFill>
            <a:ln w="19050" algn="ctr">
              <a:solidFill>
                <a:schemeClr val="tx1"/>
              </a:solidFill>
              <a:round/>
              <a:headEnd/>
              <a:tailEnd/>
            </a:ln>
          </p:spPr>
          <p:txBody>
            <a:bodyPr wrap="none" lIns="126000" tIns="44450" rIns="90488" bIns="44450"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69324" name="Line 7"/>
            <p:cNvSpPr>
              <a:spLocks noChangeShapeType="1"/>
            </p:cNvSpPr>
            <p:nvPr/>
          </p:nvSpPr>
          <p:spPr bwMode="auto">
            <a:xfrm flipH="1">
              <a:off x="4519" y="2864"/>
              <a:ext cx="499" cy="81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69325" name="Rectangle 8"/>
            <p:cNvSpPr>
              <a:spLocks noChangeArrowheads="1"/>
            </p:cNvSpPr>
            <p:nvPr/>
          </p:nvSpPr>
          <p:spPr bwMode="auto">
            <a:xfrm>
              <a:off x="4604" y="3521"/>
              <a:ext cx="635" cy="45"/>
            </a:xfrm>
            <a:prstGeom prst="rect">
              <a:avLst/>
            </a:prstGeom>
            <a:solidFill>
              <a:schemeClr val="bg1"/>
            </a:solidFill>
            <a:ln w="12700" algn="ctr">
              <a:solidFill>
                <a:schemeClr val="bg1"/>
              </a:solidFill>
              <a:miter lim="800000"/>
              <a:headEnd/>
              <a:tailEnd/>
            </a:ln>
          </p:spPr>
          <p:txBody>
            <a:bodyPr wrap="none" lIns="126000" tIns="44450" rIns="90488" bIns="44450"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69326" name="Rectangle 9"/>
            <p:cNvSpPr>
              <a:spLocks noChangeArrowheads="1"/>
            </p:cNvSpPr>
            <p:nvPr/>
          </p:nvSpPr>
          <p:spPr bwMode="auto">
            <a:xfrm>
              <a:off x="4740" y="3430"/>
              <a:ext cx="408" cy="136"/>
            </a:xfrm>
            <a:prstGeom prst="rect">
              <a:avLst/>
            </a:prstGeom>
            <a:solidFill>
              <a:schemeClr val="bg1"/>
            </a:solidFill>
            <a:ln w="12700" algn="ctr">
              <a:solidFill>
                <a:schemeClr val="bg1"/>
              </a:solidFill>
              <a:miter lim="800000"/>
              <a:headEnd/>
              <a:tailEnd/>
            </a:ln>
          </p:spPr>
          <p:txBody>
            <a:bodyPr wrap="none" lIns="126000" tIns="44450" rIns="90488" bIns="44450"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69327" name="Line 10"/>
            <p:cNvSpPr>
              <a:spLocks noChangeShapeType="1"/>
            </p:cNvSpPr>
            <p:nvPr/>
          </p:nvSpPr>
          <p:spPr bwMode="auto">
            <a:xfrm flipH="1">
              <a:off x="4598" y="3022"/>
              <a:ext cx="266" cy="45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69328" name="Rectangle 11"/>
            <p:cNvSpPr>
              <a:spLocks noChangeArrowheads="1"/>
            </p:cNvSpPr>
            <p:nvPr/>
          </p:nvSpPr>
          <p:spPr bwMode="auto">
            <a:xfrm>
              <a:off x="4900" y="3037"/>
              <a:ext cx="272" cy="544"/>
            </a:xfrm>
            <a:prstGeom prst="rect">
              <a:avLst/>
            </a:prstGeom>
            <a:solidFill>
              <a:schemeClr val="bg1"/>
            </a:solidFill>
            <a:ln w="12700" algn="ctr">
              <a:solidFill>
                <a:schemeClr val="bg1"/>
              </a:solidFill>
              <a:miter lim="800000"/>
              <a:headEnd/>
              <a:tailEnd/>
            </a:ln>
          </p:spPr>
          <p:txBody>
            <a:bodyPr wrap="none" lIns="126000" tIns="44450" rIns="90488" bIns="44450"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69329" name="Rectangle 12"/>
            <p:cNvSpPr>
              <a:spLocks noChangeArrowheads="1"/>
            </p:cNvSpPr>
            <p:nvPr/>
          </p:nvSpPr>
          <p:spPr bwMode="auto">
            <a:xfrm>
              <a:off x="4830" y="3158"/>
              <a:ext cx="454" cy="454"/>
            </a:xfrm>
            <a:prstGeom prst="rect">
              <a:avLst/>
            </a:prstGeom>
            <a:solidFill>
              <a:schemeClr val="bg1"/>
            </a:solidFill>
            <a:ln w="12700" algn="ctr">
              <a:solidFill>
                <a:schemeClr val="bg1"/>
              </a:solidFill>
              <a:miter lim="800000"/>
              <a:headEnd/>
              <a:tailEnd/>
            </a:ln>
          </p:spPr>
          <p:txBody>
            <a:bodyPr wrap="none" lIns="126000" tIns="44450" rIns="90488" bIns="44450"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69330" name="Rectangle 13"/>
            <p:cNvSpPr>
              <a:spLocks noChangeArrowheads="1"/>
            </p:cNvSpPr>
            <p:nvPr/>
          </p:nvSpPr>
          <p:spPr bwMode="auto">
            <a:xfrm>
              <a:off x="4740" y="3294"/>
              <a:ext cx="272" cy="318"/>
            </a:xfrm>
            <a:prstGeom prst="rect">
              <a:avLst/>
            </a:prstGeom>
            <a:solidFill>
              <a:schemeClr val="bg1"/>
            </a:solidFill>
            <a:ln w="12700" algn="ctr">
              <a:solidFill>
                <a:schemeClr val="bg1"/>
              </a:solidFill>
              <a:miter lim="800000"/>
              <a:headEnd/>
              <a:tailEnd/>
            </a:ln>
          </p:spPr>
          <p:txBody>
            <a:bodyPr wrap="none" lIns="126000" tIns="44450" rIns="90488" bIns="44450"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69331" name="Line 14"/>
            <p:cNvSpPr>
              <a:spLocks noChangeShapeType="1"/>
            </p:cNvSpPr>
            <p:nvPr/>
          </p:nvSpPr>
          <p:spPr bwMode="auto">
            <a:xfrm flipV="1">
              <a:off x="3923" y="3509"/>
              <a:ext cx="617" cy="9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69332" name="Oval 15"/>
            <p:cNvSpPr>
              <a:spLocks noChangeArrowheads="1"/>
            </p:cNvSpPr>
            <p:nvPr/>
          </p:nvSpPr>
          <p:spPr bwMode="auto">
            <a:xfrm>
              <a:off x="4501" y="3409"/>
              <a:ext cx="95" cy="93"/>
            </a:xfrm>
            <a:prstGeom prst="ellipse">
              <a:avLst/>
            </a:prstGeom>
            <a:solidFill>
              <a:schemeClr val="bg1"/>
            </a:solidFill>
            <a:ln w="19050" algn="ctr">
              <a:solidFill>
                <a:schemeClr val="tx1"/>
              </a:solidFill>
              <a:round/>
              <a:headEnd/>
              <a:tailEnd/>
            </a:ln>
          </p:spPr>
          <p:txBody>
            <a:bodyPr wrap="none" lIns="126000" tIns="44450" rIns="90488" bIns="44450"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69333" name="Oval 16"/>
            <p:cNvSpPr>
              <a:spLocks noChangeArrowheads="1"/>
            </p:cNvSpPr>
            <p:nvPr/>
          </p:nvSpPr>
          <p:spPr bwMode="auto">
            <a:xfrm>
              <a:off x="3222" y="2801"/>
              <a:ext cx="72" cy="79"/>
            </a:xfrm>
            <a:prstGeom prst="ellipse">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126000" tIns="44450" rIns="90488" bIns="44450"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69334" name="Freeform 17"/>
            <p:cNvSpPr>
              <a:spLocks/>
            </p:cNvSpPr>
            <p:nvPr/>
          </p:nvSpPr>
          <p:spPr bwMode="auto">
            <a:xfrm>
              <a:off x="3235" y="2807"/>
              <a:ext cx="51" cy="64"/>
            </a:xfrm>
            <a:custGeom>
              <a:avLst/>
              <a:gdLst>
                <a:gd name="T0" fmla="*/ 51 w 51"/>
                <a:gd name="T1" fmla="*/ 6 h 64"/>
                <a:gd name="T2" fmla="*/ 6 w 51"/>
                <a:gd name="T3" fmla="*/ 6 h 64"/>
                <a:gd name="T4" fmla="*/ 27 w 51"/>
                <a:gd name="T5" fmla="*/ 43 h 64"/>
                <a:gd name="T6" fmla="*/ 3 w 51"/>
                <a:gd name="T7" fmla="*/ 63 h 64"/>
                <a:gd name="T8" fmla="*/ 6 w 51"/>
                <a:gd name="T9" fmla="*/ 51 h 64"/>
                <a:gd name="T10" fmla="*/ 0 60000 65536"/>
                <a:gd name="T11" fmla="*/ 0 60000 65536"/>
                <a:gd name="T12" fmla="*/ 0 60000 65536"/>
                <a:gd name="T13" fmla="*/ 0 60000 65536"/>
                <a:gd name="T14" fmla="*/ 0 60000 65536"/>
                <a:gd name="T15" fmla="*/ 0 w 51"/>
                <a:gd name="T16" fmla="*/ 0 h 64"/>
                <a:gd name="T17" fmla="*/ 51 w 51"/>
                <a:gd name="T18" fmla="*/ 64 h 64"/>
              </a:gdLst>
              <a:ahLst/>
              <a:cxnLst>
                <a:cxn ang="T10">
                  <a:pos x="T0" y="T1"/>
                </a:cxn>
                <a:cxn ang="T11">
                  <a:pos x="T2" y="T3"/>
                </a:cxn>
                <a:cxn ang="T12">
                  <a:pos x="T4" y="T5"/>
                </a:cxn>
                <a:cxn ang="T13">
                  <a:pos x="T6" y="T7"/>
                </a:cxn>
                <a:cxn ang="T14">
                  <a:pos x="T8" y="T9"/>
                </a:cxn>
              </a:cxnLst>
              <a:rect l="T15" t="T16" r="T17" b="T18"/>
              <a:pathLst>
                <a:path w="51" h="64">
                  <a:moveTo>
                    <a:pt x="51" y="6"/>
                  </a:moveTo>
                  <a:cubicBezTo>
                    <a:pt x="30" y="3"/>
                    <a:pt x="10" y="0"/>
                    <a:pt x="6" y="6"/>
                  </a:cubicBezTo>
                  <a:cubicBezTo>
                    <a:pt x="2" y="12"/>
                    <a:pt x="27" y="34"/>
                    <a:pt x="27" y="43"/>
                  </a:cubicBezTo>
                  <a:cubicBezTo>
                    <a:pt x="27" y="52"/>
                    <a:pt x="6" y="62"/>
                    <a:pt x="3" y="63"/>
                  </a:cubicBezTo>
                  <a:cubicBezTo>
                    <a:pt x="0" y="64"/>
                    <a:pt x="3" y="57"/>
                    <a:pt x="6" y="51"/>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126000" tIns="44450" rIns="90488" bIns="44450" anchor="ctr"/>
            <a:lstStyle/>
            <a:p>
              <a:endParaRPr lang="it-IT"/>
            </a:p>
          </p:txBody>
        </p:sp>
        <p:sp>
          <p:nvSpPr>
            <p:cNvPr id="269335" name="Line 18"/>
            <p:cNvSpPr>
              <a:spLocks noChangeShapeType="1"/>
            </p:cNvSpPr>
            <p:nvPr/>
          </p:nvSpPr>
          <p:spPr bwMode="auto">
            <a:xfrm>
              <a:off x="3346" y="2967"/>
              <a:ext cx="0" cy="4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69336" name="Line 19"/>
            <p:cNvSpPr>
              <a:spLocks noChangeShapeType="1"/>
            </p:cNvSpPr>
            <p:nvPr/>
          </p:nvSpPr>
          <p:spPr bwMode="auto">
            <a:xfrm flipH="1">
              <a:off x="3198" y="2874"/>
              <a:ext cx="28" cy="1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69337" name="Line 20"/>
            <p:cNvSpPr>
              <a:spLocks noChangeShapeType="1"/>
            </p:cNvSpPr>
            <p:nvPr/>
          </p:nvSpPr>
          <p:spPr bwMode="auto">
            <a:xfrm flipV="1">
              <a:off x="3312" y="3027"/>
              <a:ext cx="36" cy="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69338" name="Line 21"/>
            <p:cNvSpPr>
              <a:spLocks noChangeShapeType="1"/>
            </p:cNvSpPr>
            <p:nvPr/>
          </p:nvSpPr>
          <p:spPr bwMode="auto">
            <a:xfrm flipV="1">
              <a:off x="3186" y="2840"/>
              <a:ext cx="2" cy="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grpSp>
      <p:sp>
        <p:nvSpPr>
          <p:cNvPr id="269315" name="Line 22"/>
          <p:cNvSpPr>
            <a:spLocks noChangeShapeType="1"/>
          </p:cNvSpPr>
          <p:nvPr/>
        </p:nvSpPr>
        <p:spPr bwMode="auto">
          <a:xfrm flipH="1">
            <a:off x="2300288" y="4176713"/>
            <a:ext cx="442912" cy="63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69316" name="Line 23"/>
          <p:cNvSpPr>
            <a:spLocks noChangeShapeType="1"/>
          </p:cNvSpPr>
          <p:nvPr/>
        </p:nvSpPr>
        <p:spPr bwMode="auto">
          <a:xfrm flipH="1">
            <a:off x="2238375" y="4240213"/>
            <a:ext cx="61913"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69317" name="Line 24"/>
          <p:cNvSpPr>
            <a:spLocks noChangeShapeType="1"/>
          </p:cNvSpPr>
          <p:nvPr/>
        </p:nvSpPr>
        <p:spPr bwMode="auto">
          <a:xfrm>
            <a:off x="2238375" y="4430713"/>
            <a:ext cx="0" cy="3127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69318" name="Line 25"/>
          <p:cNvSpPr>
            <a:spLocks noChangeShapeType="1"/>
          </p:cNvSpPr>
          <p:nvPr/>
        </p:nvSpPr>
        <p:spPr bwMode="auto">
          <a:xfrm>
            <a:off x="2238375" y="4743450"/>
            <a:ext cx="315913"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69319" name="Oval 26"/>
          <p:cNvSpPr>
            <a:spLocks noChangeArrowheads="1"/>
          </p:cNvSpPr>
          <p:nvPr/>
        </p:nvSpPr>
        <p:spPr bwMode="auto">
          <a:xfrm>
            <a:off x="4048125" y="5483225"/>
            <a:ext cx="123825" cy="127000"/>
          </a:xfrm>
          <a:prstGeom prst="ellipse">
            <a:avLst/>
          </a:prstGeom>
          <a:solidFill>
            <a:schemeClr val="bg1"/>
          </a:solidFill>
          <a:ln w="12700" algn="ctr">
            <a:solidFill>
              <a:schemeClr val="tx1"/>
            </a:solidFill>
            <a:round/>
            <a:headEnd/>
            <a:tailEnd/>
          </a:ln>
        </p:spPr>
        <p:txBody>
          <a:bodyPr wrap="none" lIns="126000" tIns="44450" rIns="90488" bIns="44450"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pic>
        <p:nvPicPr>
          <p:cNvPr id="269320" name="Picture 27" descr="Vic_RV_Logo"/>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36750" y="331788"/>
            <a:ext cx="5364163"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21" name="Rectangle 28"/>
          <p:cNvSpPr>
            <a:spLocks noChangeArrowheads="1"/>
          </p:cNvSpPr>
          <p:nvPr/>
        </p:nvSpPr>
        <p:spPr bwMode="auto">
          <a:xfrm>
            <a:off x="6273800" y="3027363"/>
            <a:ext cx="264477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6000" tIns="44450" rIns="90488" bIns="44450"/>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fontAlgn="t">
              <a:buFontTx/>
              <a:buNone/>
            </a:pPr>
            <a:r>
              <a:rPr lang="en-GB" altLang="it-IT" b="1"/>
              <a:t>	VB 2160</a:t>
            </a:r>
          </a:p>
          <a:p>
            <a:pPr fontAlgn="t">
              <a:buFontTx/>
              <a:buNone/>
            </a:pPr>
            <a:r>
              <a:rPr lang="en-GB" altLang="it-IT"/>
              <a:t>Balle da 0,80 a 1,60 m</a:t>
            </a:r>
          </a:p>
          <a:p>
            <a:pPr fontAlgn="t">
              <a:buFontTx/>
              <a:buNone/>
            </a:pPr>
            <a:endParaRPr lang="en-GB" altLang="it-IT"/>
          </a:p>
          <a:p>
            <a:pPr fontAlgn="t">
              <a:buFontTx/>
              <a:buNone/>
            </a:pPr>
            <a:r>
              <a:rPr lang="en-GB" altLang="it-IT" b="1"/>
              <a:t>	VB 2190</a:t>
            </a:r>
          </a:p>
          <a:p>
            <a:pPr fontAlgn="t">
              <a:buFontTx/>
              <a:buNone/>
            </a:pPr>
            <a:r>
              <a:rPr lang="en-GB" altLang="it-IT"/>
              <a:t>Balle da 0,80 a 1,85 m</a:t>
            </a:r>
          </a:p>
          <a:p>
            <a:pPr fontAlgn="t">
              <a:buFontTx/>
              <a:buNone/>
            </a:pPr>
            <a:endParaRPr lang="en-GB" altLang="it-IT"/>
          </a:p>
          <a:p>
            <a:pPr fontAlgn="t">
              <a:buFontTx/>
              <a:buNone/>
            </a:pPr>
            <a:endParaRPr lang="en-GB" altLang="it-IT"/>
          </a:p>
          <a:p>
            <a:pPr>
              <a:buFontTx/>
              <a:buNone/>
            </a:pPr>
            <a:endParaRPr lang="en-GB" altLang="it-IT" sz="160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900113" y="958850"/>
            <a:ext cx="7308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Opzione Soft core (“cuore tenero”)</a:t>
            </a:r>
          </a:p>
        </p:txBody>
      </p:sp>
      <p:sp>
        <p:nvSpPr>
          <p:cNvPr id="270339" name="Rectangle 3"/>
          <p:cNvSpPr>
            <a:spLocks noChangeArrowheads="1"/>
          </p:cNvSpPr>
          <p:nvPr/>
        </p:nvSpPr>
        <p:spPr bwMode="auto">
          <a:xfrm>
            <a:off x="5029200" y="1447800"/>
            <a:ext cx="4114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a:solidFill>
                  <a:schemeClr val="tx1"/>
                </a:solidFill>
                <a:latin typeface="Arial" panose="020B0604020202020204" pitchFamily="34" charset="0"/>
              </a:defRPr>
            </a:lvl1pPr>
            <a:lvl2pPr marL="179388" indent="-17780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Char char="•"/>
            </a:pPr>
            <a:r>
              <a:rPr lang="en-GB" altLang="it-IT" sz="2000" u="sng"/>
              <a:t>Valvola proporzionale:</a:t>
            </a:r>
          </a:p>
          <a:p>
            <a:pPr>
              <a:buFontTx/>
              <a:buChar char="•"/>
            </a:pPr>
            <a:endParaRPr lang="en-GB" altLang="it-IT" sz="1600" u="sng"/>
          </a:p>
          <a:p>
            <a:pPr lvl="1">
              <a:buFontTx/>
              <a:buChar char="–"/>
            </a:pPr>
            <a:r>
              <a:rPr lang="en-GB" altLang="it-IT"/>
              <a:t>Permette di decidere la pressione all’interno della balla</a:t>
            </a:r>
          </a:p>
          <a:p>
            <a:pPr lvl="1">
              <a:buFontTx/>
              <a:buChar char="–"/>
            </a:pPr>
            <a:endParaRPr lang="en-GB" altLang="it-IT"/>
          </a:p>
          <a:p>
            <a:pPr lvl="1">
              <a:buFontTx/>
              <a:buChar char="–"/>
            </a:pPr>
            <a:r>
              <a:rPr lang="en-GB" altLang="it-IT"/>
              <a:t>Pressione variabile</a:t>
            </a:r>
          </a:p>
          <a:p>
            <a:pPr lvl="1">
              <a:buFontTx/>
              <a:buChar char="–"/>
            </a:pPr>
            <a:endParaRPr lang="en-GB" altLang="it-IT"/>
          </a:p>
          <a:p>
            <a:pPr lvl="1">
              <a:buFontTx/>
              <a:buChar char="–"/>
            </a:pPr>
            <a:r>
              <a:rPr lang="en-GB" altLang="it-IT"/>
              <a:t>Tutte le regolazioni sono possibili tramite il monitor di controllo posizionato in cabina trattore</a:t>
            </a:r>
          </a:p>
        </p:txBody>
      </p:sp>
      <p:grpSp>
        <p:nvGrpSpPr>
          <p:cNvPr id="270340" name="Group 4"/>
          <p:cNvGrpSpPr>
            <a:grpSpLocks/>
          </p:cNvGrpSpPr>
          <p:nvPr/>
        </p:nvGrpSpPr>
        <p:grpSpPr bwMode="auto">
          <a:xfrm>
            <a:off x="2479675" y="1695450"/>
            <a:ext cx="2187575" cy="1528763"/>
            <a:chOff x="2109" y="1068"/>
            <a:chExt cx="1378" cy="963"/>
          </a:xfrm>
        </p:grpSpPr>
        <p:pic>
          <p:nvPicPr>
            <p:cNvPr id="27034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09" y="1071"/>
              <a:ext cx="1376" cy="96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grpSp>
          <p:nvGrpSpPr>
            <p:cNvPr id="270350" name="Group 6"/>
            <p:cNvGrpSpPr>
              <a:grpSpLocks/>
            </p:cNvGrpSpPr>
            <p:nvPr/>
          </p:nvGrpSpPr>
          <p:grpSpPr bwMode="auto">
            <a:xfrm>
              <a:off x="2910" y="1068"/>
              <a:ext cx="577" cy="492"/>
              <a:chOff x="6015" y="9504"/>
              <a:chExt cx="1329" cy="1008"/>
            </a:xfrm>
          </p:grpSpPr>
          <p:pic>
            <p:nvPicPr>
              <p:cNvPr id="270351"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23" y="9515"/>
                <a:ext cx="1296"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52" name="Rectangle 8"/>
              <p:cNvSpPr>
                <a:spLocks noChangeArrowheads="1"/>
              </p:cNvSpPr>
              <p:nvPr/>
            </p:nvSpPr>
            <p:spPr bwMode="auto">
              <a:xfrm>
                <a:off x="6015" y="9504"/>
                <a:ext cx="1329" cy="1008"/>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70353" name="Oval 9"/>
              <p:cNvSpPr>
                <a:spLocks noChangeArrowheads="1"/>
              </p:cNvSpPr>
              <p:nvPr/>
            </p:nvSpPr>
            <p:spPr bwMode="auto">
              <a:xfrm>
                <a:off x="6402" y="9848"/>
                <a:ext cx="288" cy="288"/>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grpSp>
      </p:grpSp>
      <p:pic>
        <p:nvPicPr>
          <p:cNvPr id="270341" name="Picture 10" descr="WA00725-8"/>
          <p:cNvPicPr>
            <a:picLocks noChangeAspect="1" noChangeArrowheads="1"/>
          </p:cNvPicPr>
          <p:nvPr/>
        </p:nvPicPr>
        <p:blipFill>
          <a:blip r:embed="rId7">
            <a:lum bright="12000" contrast="24000"/>
            <a:extLst>
              <a:ext uri="{28A0092B-C50C-407E-A947-70E740481C1C}">
                <a14:useLocalDpi xmlns:a14="http://schemas.microsoft.com/office/drawing/2010/main"/>
              </a:ext>
            </a:extLst>
          </a:blip>
          <a:srcRect/>
          <a:stretch>
            <a:fillRect/>
          </a:stretch>
        </p:blipFill>
        <p:spPr bwMode="auto">
          <a:xfrm>
            <a:off x="422275" y="1700213"/>
            <a:ext cx="1958975" cy="1522412"/>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grpSp>
        <p:nvGrpSpPr>
          <p:cNvPr id="270342" name="Group 11"/>
          <p:cNvGrpSpPr>
            <a:grpSpLocks/>
          </p:cNvGrpSpPr>
          <p:nvPr/>
        </p:nvGrpSpPr>
        <p:grpSpPr bwMode="auto">
          <a:xfrm>
            <a:off x="112713" y="3357563"/>
            <a:ext cx="4256087" cy="2990850"/>
            <a:chOff x="793" y="2115"/>
            <a:chExt cx="2699" cy="1947"/>
          </a:xfrm>
        </p:grpSpPr>
        <p:grpSp>
          <p:nvGrpSpPr>
            <p:cNvPr id="270345" name="Group 12"/>
            <p:cNvGrpSpPr>
              <a:grpSpLocks/>
            </p:cNvGrpSpPr>
            <p:nvPr/>
          </p:nvGrpSpPr>
          <p:grpSpPr bwMode="auto">
            <a:xfrm>
              <a:off x="793" y="2160"/>
              <a:ext cx="2608" cy="1901"/>
              <a:chOff x="839" y="2160"/>
              <a:chExt cx="2608" cy="1901"/>
            </a:xfrm>
          </p:grpSpPr>
          <p:pic>
            <p:nvPicPr>
              <p:cNvPr id="270347" name="Picture 13" descr="dia blz5 en 1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39" y="2160"/>
                <a:ext cx="2608" cy="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8" name="Picture 14" descr="baal-kern-10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45" y="2750"/>
                <a:ext cx="825"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0346" name="Rectangle 15"/>
            <p:cNvSpPr>
              <a:spLocks noChangeArrowheads="1"/>
            </p:cNvSpPr>
            <p:nvPr/>
          </p:nvSpPr>
          <p:spPr bwMode="auto">
            <a:xfrm>
              <a:off x="793" y="2115"/>
              <a:ext cx="2699" cy="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6000" tIns="44450" rIns="90488" bIns="44450"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grpSp>
      <p:sp>
        <p:nvSpPr>
          <p:cNvPr id="16" name="Rettangolo 15"/>
          <p:cNvSpPr/>
          <p:nvPr/>
        </p:nvSpPr>
        <p:spPr>
          <a:xfrm rot="20727235">
            <a:off x="4213357" y="5117812"/>
            <a:ext cx="4405373"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it-IT" sz="3200" b="1" spc="50" dirty="0">
                <a:ln w="11430"/>
                <a:solidFill>
                  <a:srgbClr val="FF3300"/>
                </a:solidFill>
                <a:effectLst>
                  <a:outerShdw blurRad="76200" dist="50800" dir="5400000" algn="tl" rotWithShape="0">
                    <a:srgbClr val="000000">
                      <a:alpha val="65000"/>
                    </a:srgbClr>
                  </a:outerShdw>
                </a:effectLst>
              </a:rPr>
              <a:t>Sistema Low Density</a:t>
            </a:r>
          </a:p>
        </p:txBody>
      </p:sp>
      <p:pic>
        <p:nvPicPr>
          <p:cNvPr id="17" name="Picture 1" descr="G:\Disegni\bandiere\ITALY.TI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56400" y="5613400"/>
            <a:ext cx="2006600" cy="9096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869950" y="0"/>
            <a:ext cx="73088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Trasmissione ad alta resistenza</a:t>
            </a:r>
          </a:p>
        </p:txBody>
      </p:sp>
      <p:pic>
        <p:nvPicPr>
          <p:cNvPr id="271363" name="Picture 3" descr="DSC07598 m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341438"/>
            <a:ext cx="4125913"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312863" y="1474788"/>
            <a:ext cx="1665287" cy="4035425"/>
            <a:chOff x="833" y="912"/>
            <a:chExt cx="1049" cy="2542"/>
          </a:xfrm>
        </p:grpSpPr>
        <p:sp>
          <p:nvSpPr>
            <p:cNvPr id="271387" name="Line 5"/>
            <p:cNvSpPr>
              <a:spLocks noChangeShapeType="1"/>
            </p:cNvSpPr>
            <p:nvPr/>
          </p:nvSpPr>
          <p:spPr bwMode="auto">
            <a:xfrm flipV="1">
              <a:off x="833" y="1068"/>
              <a:ext cx="106" cy="215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88" name="Line 6"/>
            <p:cNvSpPr>
              <a:spLocks noChangeShapeType="1"/>
            </p:cNvSpPr>
            <p:nvPr/>
          </p:nvSpPr>
          <p:spPr bwMode="auto">
            <a:xfrm flipH="1">
              <a:off x="1050" y="1071"/>
              <a:ext cx="242" cy="161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89" name="Line 7"/>
            <p:cNvSpPr>
              <a:spLocks noChangeShapeType="1"/>
            </p:cNvSpPr>
            <p:nvPr/>
          </p:nvSpPr>
          <p:spPr bwMode="auto">
            <a:xfrm>
              <a:off x="975" y="3357"/>
              <a:ext cx="726" cy="9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90" name="Line 8"/>
            <p:cNvSpPr>
              <a:spLocks noChangeShapeType="1"/>
            </p:cNvSpPr>
            <p:nvPr/>
          </p:nvSpPr>
          <p:spPr bwMode="auto">
            <a:xfrm>
              <a:off x="1072" y="2740"/>
              <a:ext cx="226" cy="3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91" name="Line 9"/>
            <p:cNvSpPr>
              <a:spLocks noChangeShapeType="1"/>
            </p:cNvSpPr>
            <p:nvPr/>
          </p:nvSpPr>
          <p:spPr bwMode="auto">
            <a:xfrm>
              <a:off x="1383" y="2840"/>
              <a:ext cx="182" cy="31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92" name="Line 10"/>
            <p:cNvSpPr>
              <a:spLocks noChangeShapeType="1"/>
            </p:cNvSpPr>
            <p:nvPr/>
          </p:nvSpPr>
          <p:spPr bwMode="auto">
            <a:xfrm>
              <a:off x="1607" y="3170"/>
              <a:ext cx="230" cy="3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93" name="Freeform 11"/>
            <p:cNvSpPr>
              <a:spLocks/>
            </p:cNvSpPr>
            <p:nvPr/>
          </p:nvSpPr>
          <p:spPr bwMode="auto">
            <a:xfrm>
              <a:off x="930" y="912"/>
              <a:ext cx="362" cy="159"/>
            </a:xfrm>
            <a:custGeom>
              <a:avLst/>
              <a:gdLst>
                <a:gd name="T0" fmla="*/ 0 w 362"/>
                <a:gd name="T1" fmla="*/ 159 h 159"/>
                <a:gd name="T2" fmla="*/ 45 w 362"/>
                <a:gd name="T3" fmla="*/ 114 h 159"/>
                <a:gd name="T4" fmla="*/ 136 w 362"/>
                <a:gd name="T5" fmla="*/ 23 h 159"/>
                <a:gd name="T6" fmla="*/ 272 w 362"/>
                <a:gd name="T7" fmla="*/ 23 h 159"/>
                <a:gd name="T8" fmla="*/ 362 w 362"/>
                <a:gd name="T9" fmla="*/ 159 h 159"/>
                <a:gd name="T10" fmla="*/ 0 60000 65536"/>
                <a:gd name="T11" fmla="*/ 0 60000 65536"/>
                <a:gd name="T12" fmla="*/ 0 60000 65536"/>
                <a:gd name="T13" fmla="*/ 0 60000 65536"/>
                <a:gd name="T14" fmla="*/ 0 60000 65536"/>
                <a:gd name="T15" fmla="*/ 0 w 362"/>
                <a:gd name="T16" fmla="*/ 0 h 159"/>
                <a:gd name="T17" fmla="*/ 362 w 362"/>
                <a:gd name="T18" fmla="*/ 159 h 159"/>
              </a:gdLst>
              <a:ahLst/>
              <a:cxnLst>
                <a:cxn ang="T10">
                  <a:pos x="T0" y="T1"/>
                </a:cxn>
                <a:cxn ang="T11">
                  <a:pos x="T2" y="T3"/>
                </a:cxn>
                <a:cxn ang="T12">
                  <a:pos x="T4" y="T5"/>
                </a:cxn>
                <a:cxn ang="T13">
                  <a:pos x="T6" y="T7"/>
                </a:cxn>
                <a:cxn ang="T14">
                  <a:pos x="T8" y="T9"/>
                </a:cxn>
              </a:cxnLst>
              <a:rect l="T15" t="T16" r="T17" b="T18"/>
              <a:pathLst>
                <a:path w="362" h="159">
                  <a:moveTo>
                    <a:pt x="0" y="159"/>
                  </a:moveTo>
                  <a:cubicBezTo>
                    <a:pt x="11" y="148"/>
                    <a:pt x="22" y="137"/>
                    <a:pt x="45" y="114"/>
                  </a:cubicBezTo>
                  <a:cubicBezTo>
                    <a:pt x="68" y="91"/>
                    <a:pt x="98" y="38"/>
                    <a:pt x="136" y="23"/>
                  </a:cubicBezTo>
                  <a:cubicBezTo>
                    <a:pt x="174" y="8"/>
                    <a:pt x="235" y="0"/>
                    <a:pt x="272" y="23"/>
                  </a:cubicBezTo>
                  <a:cubicBezTo>
                    <a:pt x="309" y="46"/>
                    <a:pt x="347" y="136"/>
                    <a:pt x="362" y="159"/>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26000" tIns="44450" rIns="90488" bIns="44450" anchor="ctr"/>
            <a:lstStyle/>
            <a:p>
              <a:endParaRPr lang="it-IT"/>
            </a:p>
          </p:txBody>
        </p:sp>
        <p:sp>
          <p:nvSpPr>
            <p:cNvPr id="271394" name="Freeform 12"/>
            <p:cNvSpPr>
              <a:spLocks/>
            </p:cNvSpPr>
            <p:nvPr/>
          </p:nvSpPr>
          <p:spPr bwMode="auto">
            <a:xfrm>
              <a:off x="1065" y="2662"/>
              <a:ext cx="56" cy="88"/>
            </a:xfrm>
            <a:custGeom>
              <a:avLst/>
              <a:gdLst>
                <a:gd name="T0" fmla="*/ 0 w 1"/>
                <a:gd name="T1" fmla="*/ 0 h 46"/>
                <a:gd name="T2" fmla="*/ 0 w 1"/>
                <a:gd name="T3" fmla="*/ 1853846049 h 46"/>
                <a:gd name="T4" fmla="*/ 0 60000 65536"/>
                <a:gd name="T5" fmla="*/ 0 60000 65536"/>
                <a:gd name="T6" fmla="*/ 0 w 1"/>
                <a:gd name="T7" fmla="*/ 0 h 46"/>
                <a:gd name="T8" fmla="*/ 1 w 1"/>
                <a:gd name="T9" fmla="*/ 46 h 46"/>
              </a:gdLst>
              <a:ahLst/>
              <a:cxnLst>
                <a:cxn ang="T4">
                  <a:pos x="T0" y="T1"/>
                </a:cxn>
                <a:cxn ang="T5">
                  <a:pos x="T2" y="T3"/>
                </a:cxn>
              </a:cxnLst>
              <a:rect l="T6" t="T7" r="T8" b="T9"/>
              <a:pathLst>
                <a:path w="1" h="46">
                  <a:moveTo>
                    <a:pt x="0" y="0"/>
                  </a:moveTo>
                  <a:cubicBezTo>
                    <a:pt x="0" y="19"/>
                    <a:pt x="0" y="38"/>
                    <a:pt x="0" y="46"/>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26000" tIns="44450" rIns="90488" bIns="44450" anchor="ctr"/>
            <a:lstStyle/>
            <a:p>
              <a:endParaRPr lang="it-IT"/>
            </a:p>
          </p:txBody>
        </p:sp>
        <p:sp>
          <p:nvSpPr>
            <p:cNvPr id="271395" name="Freeform 13"/>
            <p:cNvSpPr>
              <a:spLocks/>
            </p:cNvSpPr>
            <p:nvPr/>
          </p:nvSpPr>
          <p:spPr bwMode="auto">
            <a:xfrm>
              <a:off x="1260" y="2772"/>
              <a:ext cx="123" cy="68"/>
            </a:xfrm>
            <a:custGeom>
              <a:avLst/>
              <a:gdLst>
                <a:gd name="T0" fmla="*/ 0 w 91"/>
                <a:gd name="T1" fmla="*/ 0 h 45"/>
                <a:gd name="T2" fmla="*/ 310191 w 91"/>
                <a:gd name="T3" fmla="*/ 3138034 h 45"/>
                <a:gd name="T4" fmla="*/ 0 60000 65536"/>
                <a:gd name="T5" fmla="*/ 0 60000 65536"/>
                <a:gd name="T6" fmla="*/ 0 w 91"/>
                <a:gd name="T7" fmla="*/ 0 h 45"/>
                <a:gd name="T8" fmla="*/ 91 w 91"/>
                <a:gd name="T9" fmla="*/ 45 h 45"/>
              </a:gdLst>
              <a:ahLst/>
              <a:cxnLst>
                <a:cxn ang="T4">
                  <a:pos x="T0" y="T1"/>
                </a:cxn>
                <a:cxn ang="T5">
                  <a:pos x="T2" y="T3"/>
                </a:cxn>
              </a:cxnLst>
              <a:rect l="T6" t="T7" r="T8" b="T9"/>
              <a:pathLst>
                <a:path w="91" h="45">
                  <a:moveTo>
                    <a:pt x="0" y="0"/>
                  </a:moveTo>
                  <a:cubicBezTo>
                    <a:pt x="38" y="19"/>
                    <a:pt x="76" y="38"/>
                    <a:pt x="91" y="45"/>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26000" tIns="44450" rIns="90488" bIns="44450" anchor="ctr"/>
            <a:lstStyle/>
            <a:p>
              <a:endParaRPr lang="it-IT"/>
            </a:p>
          </p:txBody>
        </p:sp>
        <p:sp>
          <p:nvSpPr>
            <p:cNvPr id="271396" name="Line 14"/>
            <p:cNvSpPr>
              <a:spLocks noChangeShapeType="1"/>
            </p:cNvSpPr>
            <p:nvPr/>
          </p:nvSpPr>
          <p:spPr bwMode="auto">
            <a:xfrm>
              <a:off x="1565" y="3158"/>
              <a:ext cx="4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97" name="Line 15"/>
            <p:cNvSpPr>
              <a:spLocks noChangeShapeType="1"/>
            </p:cNvSpPr>
            <p:nvPr/>
          </p:nvSpPr>
          <p:spPr bwMode="auto">
            <a:xfrm>
              <a:off x="1837" y="3203"/>
              <a:ext cx="45" cy="9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98" name="Line 16"/>
            <p:cNvSpPr>
              <a:spLocks noChangeShapeType="1"/>
            </p:cNvSpPr>
            <p:nvPr/>
          </p:nvSpPr>
          <p:spPr bwMode="auto">
            <a:xfrm>
              <a:off x="1882" y="3294"/>
              <a:ext cx="0" cy="9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99" name="Line 17"/>
            <p:cNvSpPr>
              <a:spLocks noChangeShapeType="1"/>
            </p:cNvSpPr>
            <p:nvPr/>
          </p:nvSpPr>
          <p:spPr bwMode="auto">
            <a:xfrm flipH="1">
              <a:off x="1801" y="3385"/>
              <a:ext cx="81" cy="6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400" name="Line 18"/>
            <p:cNvSpPr>
              <a:spLocks noChangeShapeType="1"/>
            </p:cNvSpPr>
            <p:nvPr/>
          </p:nvSpPr>
          <p:spPr bwMode="auto">
            <a:xfrm>
              <a:off x="1701" y="3442"/>
              <a:ext cx="96" cy="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401" name="Line 19"/>
            <p:cNvSpPr>
              <a:spLocks noChangeShapeType="1"/>
            </p:cNvSpPr>
            <p:nvPr/>
          </p:nvSpPr>
          <p:spPr bwMode="auto">
            <a:xfrm>
              <a:off x="1050" y="2659"/>
              <a:ext cx="34" cy="8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402" name="Line 20"/>
            <p:cNvSpPr>
              <a:spLocks noChangeShapeType="1"/>
            </p:cNvSpPr>
            <p:nvPr/>
          </p:nvSpPr>
          <p:spPr bwMode="auto">
            <a:xfrm>
              <a:off x="833" y="3219"/>
              <a:ext cx="51" cy="7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403" name="Line 21"/>
            <p:cNvSpPr>
              <a:spLocks noChangeShapeType="1"/>
            </p:cNvSpPr>
            <p:nvPr/>
          </p:nvSpPr>
          <p:spPr bwMode="auto">
            <a:xfrm>
              <a:off x="884" y="3285"/>
              <a:ext cx="103" cy="7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grpSp>
      <p:grpSp>
        <p:nvGrpSpPr>
          <p:cNvPr id="3" name="Group 22"/>
          <p:cNvGrpSpPr>
            <a:grpSpLocks/>
          </p:cNvGrpSpPr>
          <p:nvPr/>
        </p:nvGrpSpPr>
        <p:grpSpPr bwMode="auto">
          <a:xfrm>
            <a:off x="28575" y="4868863"/>
            <a:ext cx="1806575" cy="1800225"/>
            <a:chOff x="18" y="3067"/>
            <a:chExt cx="1138" cy="1134"/>
          </a:xfrm>
        </p:grpSpPr>
        <p:sp>
          <p:nvSpPr>
            <p:cNvPr id="271372" name="Line 23"/>
            <p:cNvSpPr>
              <a:spLocks noChangeShapeType="1"/>
            </p:cNvSpPr>
            <p:nvPr/>
          </p:nvSpPr>
          <p:spPr bwMode="auto">
            <a:xfrm flipV="1">
              <a:off x="385" y="3249"/>
              <a:ext cx="771" cy="90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73" name="Line 24"/>
            <p:cNvSpPr>
              <a:spLocks noChangeShapeType="1"/>
            </p:cNvSpPr>
            <p:nvPr/>
          </p:nvSpPr>
          <p:spPr bwMode="auto">
            <a:xfrm flipV="1">
              <a:off x="521" y="3067"/>
              <a:ext cx="454" cy="3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74" name="Line 25"/>
            <p:cNvSpPr>
              <a:spLocks noChangeShapeType="1"/>
            </p:cNvSpPr>
            <p:nvPr/>
          </p:nvSpPr>
          <p:spPr bwMode="auto">
            <a:xfrm flipH="1">
              <a:off x="476" y="3430"/>
              <a:ext cx="45" cy="22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75" name="Line 26"/>
            <p:cNvSpPr>
              <a:spLocks noChangeShapeType="1"/>
            </p:cNvSpPr>
            <p:nvPr/>
          </p:nvSpPr>
          <p:spPr bwMode="auto">
            <a:xfrm flipV="1">
              <a:off x="68" y="3657"/>
              <a:ext cx="408" cy="27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76" name="Line 27"/>
            <p:cNvSpPr>
              <a:spLocks noChangeShapeType="1"/>
            </p:cNvSpPr>
            <p:nvPr/>
          </p:nvSpPr>
          <p:spPr bwMode="auto">
            <a:xfrm flipH="1">
              <a:off x="18" y="3929"/>
              <a:ext cx="50" cy="10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77" name="Line 28"/>
            <p:cNvSpPr>
              <a:spLocks noChangeShapeType="1"/>
            </p:cNvSpPr>
            <p:nvPr/>
          </p:nvSpPr>
          <p:spPr bwMode="auto">
            <a:xfrm>
              <a:off x="18" y="4017"/>
              <a:ext cx="8" cy="9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78" name="Line 29"/>
            <p:cNvSpPr>
              <a:spLocks noChangeShapeType="1"/>
            </p:cNvSpPr>
            <p:nvPr/>
          </p:nvSpPr>
          <p:spPr bwMode="auto">
            <a:xfrm>
              <a:off x="30" y="4098"/>
              <a:ext cx="38" cy="5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79" name="Line 30"/>
            <p:cNvSpPr>
              <a:spLocks noChangeShapeType="1"/>
            </p:cNvSpPr>
            <p:nvPr/>
          </p:nvSpPr>
          <p:spPr bwMode="auto">
            <a:xfrm flipH="1">
              <a:off x="382" y="4156"/>
              <a:ext cx="3" cy="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80" name="Line 31"/>
            <p:cNvSpPr>
              <a:spLocks noChangeShapeType="1"/>
            </p:cNvSpPr>
            <p:nvPr/>
          </p:nvSpPr>
          <p:spPr bwMode="auto">
            <a:xfrm flipV="1">
              <a:off x="337" y="4156"/>
              <a:ext cx="48" cy="4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81" name="Line 32"/>
            <p:cNvSpPr>
              <a:spLocks noChangeShapeType="1"/>
            </p:cNvSpPr>
            <p:nvPr/>
          </p:nvSpPr>
          <p:spPr bwMode="auto">
            <a:xfrm>
              <a:off x="68" y="4156"/>
              <a:ext cx="90" cy="4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82" name="Line 33"/>
            <p:cNvSpPr>
              <a:spLocks noChangeShapeType="1"/>
            </p:cNvSpPr>
            <p:nvPr/>
          </p:nvSpPr>
          <p:spPr bwMode="auto">
            <a:xfrm>
              <a:off x="158" y="4201"/>
              <a:ext cx="182"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83" name="Line 34"/>
            <p:cNvSpPr>
              <a:spLocks noChangeShapeType="1"/>
            </p:cNvSpPr>
            <p:nvPr/>
          </p:nvSpPr>
          <p:spPr bwMode="auto">
            <a:xfrm>
              <a:off x="975" y="3067"/>
              <a:ext cx="91"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84" name="Line 35"/>
            <p:cNvSpPr>
              <a:spLocks noChangeShapeType="1"/>
            </p:cNvSpPr>
            <p:nvPr/>
          </p:nvSpPr>
          <p:spPr bwMode="auto">
            <a:xfrm>
              <a:off x="1066" y="3067"/>
              <a:ext cx="45" cy="4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85" name="Line 36"/>
            <p:cNvSpPr>
              <a:spLocks noChangeShapeType="1"/>
            </p:cNvSpPr>
            <p:nvPr/>
          </p:nvSpPr>
          <p:spPr bwMode="auto">
            <a:xfrm flipV="1">
              <a:off x="1156" y="3158"/>
              <a:ext cx="0" cy="9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sp>
          <p:nvSpPr>
            <p:cNvPr id="271386" name="Line 37"/>
            <p:cNvSpPr>
              <a:spLocks noChangeShapeType="1"/>
            </p:cNvSpPr>
            <p:nvPr/>
          </p:nvSpPr>
          <p:spPr bwMode="auto">
            <a:xfrm>
              <a:off x="1111" y="3113"/>
              <a:ext cx="45" cy="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126000" tIns="44450" rIns="90488" bIns="44450" anchor="ctr"/>
            <a:lstStyle/>
            <a:p>
              <a:endParaRPr lang="it-IT"/>
            </a:p>
          </p:txBody>
        </p:sp>
      </p:grpSp>
      <p:pic>
        <p:nvPicPr>
          <p:cNvPr id="271367" name="Picture 42" descr="07061200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32163" y="4945063"/>
            <a:ext cx="2663825" cy="17764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1368" name="Rectangle 43"/>
          <p:cNvSpPr>
            <a:spLocks noChangeArrowheads="1"/>
          </p:cNvSpPr>
          <p:nvPr/>
        </p:nvSpPr>
        <p:spPr bwMode="auto">
          <a:xfrm>
            <a:off x="4216400" y="828675"/>
            <a:ext cx="49276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None/>
            </a:pPr>
            <a:endParaRPr lang="en-GB" altLang="it-IT" sz="1600" u="sng"/>
          </a:p>
          <a:p>
            <a:pPr lvl="1">
              <a:buClr>
                <a:schemeClr val="tx1"/>
              </a:buClr>
              <a:buFontTx/>
              <a:buChar char="•"/>
            </a:pPr>
            <a:r>
              <a:rPr lang="en-GB" altLang="it-IT" b="1"/>
              <a:t>Semplice ed affidabile sistema di trasmissione a catene</a:t>
            </a:r>
          </a:p>
          <a:p>
            <a:pPr lvl="1">
              <a:buClr>
                <a:schemeClr val="tx1"/>
              </a:buClr>
              <a:buFontTx/>
              <a:buChar char="•"/>
            </a:pPr>
            <a:r>
              <a:rPr lang="en-GB" altLang="it-IT" b="1"/>
              <a:t>Solo 3 catene principali</a:t>
            </a:r>
          </a:p>
          <a:p>
            <a:pPr lvl="1">
              <a:buClr>
                <a:schemeClr val="tx1"/>
              </a:buClr>
              <a:buFontTx/>
              <a:buChar char="•"/>
            </a:pPr>
            <a:r>
              <a:rPr lang="en-GB" altLang="it-IT"/>
              <a:t>Progettata per lunga durata, affidabilità</a:t>
            </a:r>
          </a:p>
          <a:p>
            <a:pPr lvl="1">
              <a:buClr>
                <a:schemeClr val="tx1"/>
              </a:buClr>
              <a:buFontTx/>
              <a:buChar char="•"/>
            </a:pPr>
            <a:r>
              <a:rPr lang="en-GB" altLang="it-IT"/>
              <a:t>Bassa manutenzione</a:t>
            </a:r>
          </a:p>
          <a:p>
            <a:pPr lvl="1">
              <a:buClr>
                <a:schemeClr val="tx1"/>
              </a:buClr>
              <a:buFontTx/>
              <a:buChar char="•"/>
            </a:pPr>
            <a:r>
              <a:rPr lang="en-GB" altLang="it-IT"/>
              <a:t>Catena principale rinforzata da 1 ¼”</a:t>
            </a:r>
          </a:p>
          <a:p>
            <a:pPr lvl="1">
              <a:buClr>
                <a:schemeClr val="tx1"/>
              </a:buClr>
              <a:buFontTx/>
              <a:buChar char="•"/>
            </a:pPr>
            <a:r>
              <a:rPr lang="en-GB" altLang="it-IT"/>
              <a:t>Tutte le altre catene sono da 1”</a:t>
            </a:r>
          </a:p>
          <a:p>
            <a:pPr lvl="1">
              <a:buClr>
                <a:schemeClr val="tx1"/>
              </a:buClr>
              <a:buFontTx/>
              <a:buChar char="•"/>
            </a:pPr>
            <a:r>
              <a:rPr lang="en-GB" altLang="it-IT"/>
              <a:t>Cuscinetti di lunga durata</a:t>
            </a:r>
          </a:p>
          <a:p>
            <a:pPr lvl="1">
              <a:buClr>
                <a:schemeClr val="tx1"/>
              </a:buClr>
              <a:buFontTx/>
              <a:buChar char="•"/>
            </a:pPr>
            <a:r>
              <a:rPr lang="en-GB" altLang="it-IT" b="1"/>
              <a:t>Sistema lubrificazione  centralizzato catena con olio di serie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ChangeArrowheads="1"/>
          </p:cNvSpPr>
          <p:nvPr/>
        </p:nvSpPr>
        <p:spPr bwMode="auto">
          <a:xfrm>
            <a:off x="5205413" y="1652588"/>
            <a:ext cx="3749675"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None/>
            </a:pPr>
            <a:endParaRPr lang="en-GB" altLang="it-IT" sz="1600" u="sng"/>
          </a:p>
          <a:p>
            <a:pPr lvl="1">
              <a:buClr>
                <a:schemeClr val="tx1"/>
              </a:buClr>
              <a:buFontTx/>
              <a:buChar char="•"/>
            </a:pPr>
            <a:r>
              <a:rPr lang="en-GB" altLang="it-IT"/>
              <a:t>Secondo rullo motrice opzionale per il lavoro in condizioni difficili</a:t>
            </a:r>
          </a:p>
          <a:p>
            <a:pPr lvl="1">
              <a:buClr>
                <a:schemeClr val="tx1"/>
              </a:buClr>
              <a:buFontTx/>
              <a:buChar char="•"/>
            </a:pPr>
            <a:r>
              <a:rPr lang="en-GB" altLang="it-IT"/>
              <a:t>Rullo liscio di grande diametro equipaggiato con frizione ruota libera. Questa frizione verrà innestata solo nel momento di scivolamento delle cinghie</a:t>
            </a:r>
          </a:p>
          <a:p>
            <a:pPr lvl="1">
              <a:buClr>
                <a:schemeClr val="tx1"/>
              </a:buClr>
              <a:buFontTx/>
              <a:buChar char="•"/>
            </a:pPr>
            <a:r>
              <a:rPr lang="en-GB" altLang="it-IT"/>
              <a:t>L’opzional secondo rullo motrice necessita solo di maggior potenza quando la frizione viene innestata.</a:t>
            </a:r>
            <a:br>
              <a:rPr lang="en-GB" altLang="it-IT"/>
            </a:br>
            <a:endParaRPr lang="en-GB" altLang="it-IT"/>
          </a:p>
        </p:txBody>
      </p:sp>
      <p:pic>
        <p:nvPicPr>
          <p:cNvPr id="272387" name="Picture 3" descr="100_0179(lo-res)"/>
          <p:cNvPicPr>
            <a:picLocks noChangeAspect="1" noChangeArrowheads="1"/>
          </p:cNvPicPr>
          <p:nvPr/>
        </p:nvPicPr>
        <p:blipFill>
          <a:blip r:embed="rId5">
            <a:lum bright="-6000"/>
            <a:extLst>
              <a:ext uri="{28A0092B-C50C-407E-A947-70E740481C1C}">
                <a14:useLocalDpi xmlns:a14="http://schemas.microsoft.com/office/drawing/2010/main"/>
              </a:ext>
            </a:extLst>
          </a:blip>
          <a:srcRect/>
          <a:stretch>
            <a:fillRect/>
          </a:stretch>
        </p:blipFill>
        <p:spPr bwMode="auto">
          <a:xfrm>
            <a:off x="250825" y="2159000"/>
            <a:ext cx="266065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88" name="Picture 4" descr="100_0215(lo-res)"/>
          <p:cNvPicPr>
            <a:picLocks noChangeAspect="1" noChangeArrowheads="1"/>
          </p:cNvPicPr>
          <p:nvPr/>
        </p:nvPicPr>
        <p:blipFill>
          <a:blip r:embed="rId6">
            <a:lum bright="18000"/>
            <a:extLst>
              <a:ext uri="{28A0092B-C50C-407E-A947-70E740481C1C}">
                <a14:useLocalDpi xmlns:a14="http://schemas.microsoft.com/office/drawing/2010/main"/>
              </a:ext>
            </a:extLst>
          </a:blip>
          <a:srcRect/>
          <a:stretch>
            <a:fillRect/>
          </a:stretch>
        </p:blipFill>
        <p:spPr bwMode="auto">
          <a:xfrm>
            <a:off x="3106738" y="3429000"/>
            <a:ext cx="21875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9" name="Line 5"/>
          <p:cNvSpPr>
            <a:spLocks noChangeShapeType="1"/>
          </p:cNvSpPr>
          <p:nvPr/>
        </p:nvSpPr>
        <p:spPr bwMode="auto">
          <a:xfrm>
            <a:off x="1187450" y="3357563"/>
            <a:ext cx="2530475" cy="1009650"/>
          </a:xfrm>
          <a:prstGeom prst="line">
            <a:avLst/>
          </a:prstGeom>
          <a:noFill/>
          <a:ln w="57150">
            <a:solidFill>
              <a:srgbClr val="FF0000"/>
            </a:solidFill>
            <a:round/>
            <a:headEnd type="triangle" w="med" len="med"/>
            <a:tailEnd/>
          </a:ln>
          <a:extLst>
            <a:ext uri="{909E8E84-426E-40dd-AFC4-6F175D3DCCD1}">
              <a14:hiddenFill xmlns:a14="http://schemas.microsoft.com/office/drawing/2010/main">
                <a:noFill/>
              </a14:hiddenFill>
            </a:ext>
          </a:extLst>
        </p:spPr>
        <p:txBody>
          <a:bodyPr lIns="90488" tIns="44450" rIns="90488" bIns="44450"/>
          <a:lstStyle/>
          <a:p>
            <a:endParaRPr lang="it-IT"/>
          </a:p>
        </p:txBody>
      </p:sp>
      <p:sp>
        <p:nvSpPr>
          <p:cNvPr id="272390" name="Line 6"/>
          <p:cNvSpPr>
            <a:spLocks noChangeShapeType="1"/>
          </p:cNvSpPr>
          <p:nvPr/>
        </p:nvSpPr>
        <p:spPr bwMode="auto">
          <a:xfrm>
            <a:off x="1476375" y="4652963"/>
            <a:ext cx="2514600" cy="854075"/>
          </a:xfrm>
          <a:prstGeom prst="line">
            <a:avLst/>
          </a:prstGeom>
          <a:noFill/>
          <a:ln w="57150">
            <a:solidFill>
              <a:srgbClr val="FF0000"/>
            </a:solidFill>
            <a:round/>
            <a:headEnd type="triangle" w="med" len="med"/>
            <a:tailEnd/>
          </a:ln>
          <a:extLst>
            <a:ext uri="{909E8E84-426E-40dd-AFC4-6F175D3DCCD1}">
              <a14:hiddenFill xmlns:a14="http://schemas.microsoft.com/office/drawing/2010/main">
                <a:noFill/>
              </a14:hiddenFill>
            </a:ext>
          </a:extLst>
        </p:spPr>
        <p:txBody>
          <a:bodyPr lIns="90488" tIns="44450" rIns="90488" bIns="44450"/>
          <a:lstStyle/>
          <a:p>
            <a:endParaRPr lang="it-IT"/>
          </a:p>
        </p:txBody>
      </p:sp>
      <p:sp>
        <p:nvSpPr>
          <p:cNvPr id="272391" name="Text Box 7"/>
          <p:cNvSpPr txBox="1">
            <a:spLocks noChangeArrowheads="1"/>
          </p:cNvSpPr>
          <p:nvPr/>
        </p:nvSpPr>
        <p:spPr bwMode="auto">
          <a:xfrm>
            <a:off x="900113" y="1052513"/>
            <a:ext cx="730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Opzionale: secondo rullo motrice</a:t>
            </a:r>
          </a:p>
        </p:txBody>
      </p:sp>
      <p:sp>
        <p:nvSpPr>
          <p:cNvPr id="2" name="Segnaposto data 1"/>
          <p:cNvSpPr>
            <a:spLocks noGrp="1"/>
          </p:cNvSpPr>
          <p:nvPr>
            <p:ph type="dt" sz="quarter" idx="4294967295"/>
          </p:nvPr>
        </p:nvSpPr>
        <p:spPr/>
        <p:txBody>
          <a:bodyPr/>
          <a:lstStyle/>
          <a:p>
            <a:pPr>
              <a:defRPr/>
            </a:pPr>
            <a:fld id="{90ED8351-D511-4066-8E5E-5578F33B5F9A}"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bindi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19475"/>
            <a:ext cx="9144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900113" y="2492375"/>
            <a:ext cx="71993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None/>
            </a:pPr>
            <a:r>
              <a:rPr lang="da-DK" altLang="it-IT" sz="3200" b="1"/>
              <a:t>Sistema di legatura</a:t>
            </a:r>
          </a:p>
        </p:txBody>
      </p:sp>
      <p:sp>
        <p:nvSpPr>
          <p:cNvPr id="273412" name="Oval 4"/>
          <p:cNvSpPr>
            <a:spLocks noChangeArrowheads="1"/>
          </p:cNvSpPr>
          <p:nvPr/>
        </p:nvSpPr>
        <p:spPr bwMode="auto">
          <a:xfrm>
            <a:off x="358775" y="2565400"/>
            <a:ext cx="504825" cy="5032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400">
                <a:solidFill>
                  <a:schemeClr val="bg1"/>
                </a:solidFill>
                <a:latin typeface="Arial Black" panose="020B0A04020102020204" pitchFamily="34" charset="0"/>
              </a:rPr>
              <a:t>&gt;&gt;</a:t>
            </a:r>
          </a:p>
        </p:txBody>
      </p:sp>
      <p:sp>
        <p:nvSpPr>
          <p:cNvPr id="2" name="Segnaposto data 1"/>
          <p:cNvSpPr>
            <a:spLocks noGrp="1"/>
          </p:cNvSpPr>
          <p:nvPr>
            <p:ph type="dt" sz="quarter" idx="10"/>
          </p:nvPr>
        </p:nvSpPr>
        <p:spPr/>
        <p:txBody>
          <a:bodyPr/>
          <a:lstStyle/>
          <a:p>
            <a:pPr>
              <a:defRPr/>
            </a:pPr>
            <a:fld id="{CF495137-5A7E-4C40-9EFF-CA7766D9455E}"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SISTEMA DI LEGATURA</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07061338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25" y="2089150"/>
            <a:ext cx="2814638"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5" name="Picture 3" descr="0706133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3613" y="2032000"/>
            <a:ext cx="2849562"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6" name="Text Box 4"/>
          <p:cNvSpPr txBox="1">
            <a:spLocks noChangeArrowheads="1"/>
          </p:cNvSpPr>
          <p:nvPr/>
        </p:nvSpPr>
        <p:spPr bwMode="auto">
          <a:xfrm>
            <a:off x="900113" y="830263"/>
            <a:ext cx="73088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Sistema di legatura </a:t>
            </a:r>
          </a:p>
          <a:p>
            <a:pPr algn="ctr" eaLnBrk="1" hangingPunct="1">
              <a:spcBef>
                <a:spcPct val="50000"/>
              </a:spcBef>
              <a:buFontTx/>
              <a:buNone/>
            </a:pPr>
            <a:r>
              <a:rPr lang="en-GB" altLang="it-IT" sz="2800" b="1">
                <a:solidFill>
                  <a:schemeClr val="tx2"/>
                </a:solidFill>
              </a:rPr>
              <a:t>1) Spago   -  2) Rete    -   3) Spago + Rete</a:t>
            </a:r>
          </a:p>
        </p:txBody>
      </p:sp>
      <p:pic>
        <p:nvPicPr>
          <p:cNvPr id="274437" name="Picture 5" descr="07061338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33738" y="1987550"/>
            <a:ext cx="263366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9EFCD96F-6BAC-4D3B-824B-627117073E65}"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981075"/>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fr-FR" altLang="it-IT" b="1">
                <a:solidFill>
                  <a:srgbClr val="E00030"/>
                </a:solidFill>
              </a:rPr>
              <a:t>Rivoltamento e andanatura</a:t>
            </a:r>
          </a:p>
        </p:txBody>
      </p:sp>
      <p:pic>
        <p:nvPicPr>
          <p:cNvPr id="6861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341438"/>
            <a:ext cx="43116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8612"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84663" y="1341438"/>
            <a:ext cx="485933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8613"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51500" y="4194175"/>
            <a:ext cx="39608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8614"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55875" y="4197350"/>
            <a:ext cx="403225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8615"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4176713"/>
            <a:ext cx="2792413"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8616" name="Rectangle 8"/>
          <p:cNvSpPr>
            <a:spLocks noChangeArrowheads="1"/>
          </p:cNvSpPr>
          <p:nvPr/>
        </p:nvSpPr>
        <p:spPr bwMode="auto">
          <a:xfrm>
            <a:off x="34925" y="130175"/>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Raccolta dei foraggi </a:t>
            </a:r>
            <a:br>
              <a:rPr lang="fr-FR" altLang="it-IT" sz="2400" b="1">
                <a:solidFill>
                  <a:srgbClr val="FF0000"/>
                </a:solidFill>
              </a:rPr>
            </a:br>
            <a:endParaRPr lang="fr-FR" altLang="it-IT" sz="2400" b="1">
              <a:solidFill>
                <a:srgbClr val="FF0000"/>
              </a:solidFill>
            </a:endParaRPr>
          </a:p>
        </p:txBody>
      </p:sp>
    </p:spTree>
    <p:extLst>
      <p:ext uri="{BB962C8B-B14F-4D97-AF65-F5344CB8AC3E}">
        <p14:creationId xmlns:p14="http://schemas.microsoft.com/office/powerpoint/2010/main" val="14836520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3773488" y="1284288"/>
            <a:ext cx="49276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None/>
            </a:pPr>
            <a:endParaRPr lang="en-GB" altLang="it-IT" sz="1600" u="sng"/>
          </a:p>
          <a:p>
            <a:pPr lvl="1">
              <a:buClr>
                <a:schemeClr val="tx1"/>
              </a:buClr>
              <a:buFontTx/>
              <a:buChar char="•"/>
            </a:pPr>
            <a:r>
              <a:rPr lang="en-GB" altLang="it-IT" b="1"/>
              <a:t>Facile caricamento della rete</a:t>
            </a:r>
          </a:p>
          <a:p>
            <a:pPr lvl="1">
              <a:buClr>
                <a:schemeClr val="tx1"/>
              </a:buClr>
              <a:buFontTx/>
              <a:buChar char="•"/>
            </a:pPr>
            <a:r>
              <a:rPr lang="en-GB" altLang="it-IT"/>
              <a:t>Sistema di </a:t>
            </a:r>
            <a:r>
              <a:rPr lang="en-GB" altLang="it-IT" b="1"/>
              <a:t>pretensionamento della rete </a:t>
            </a:r>
            <a:r>
              <a:rPr lang="en-GB" altLang="it-IT"/>
              <a:t>con velocità del 10% inferiore a quella di formazione della balla</a:t>
            </a:r>
          </a:p>
          <a:p>
            <a:pPr lvl="1">
              <a:buClr>
                <a:schemeClr val="tx1"/>
              </a:buClr>
              <a:buFontTx/>
              <a:buChar char="•"/>
            </a:pPr>
            <a:r>
              <a:rPr lang="en-GB" altLang="it-IT"/>
              <a:t>La visibilità del processo di legatura dal posto di guida è ottima</a:t>
            </a:r>
          </a:p>
          <a:p>
            <a:pPr lvl="1">
              <a:buClr>
                <a:schemeClr val="tx1"/>
              </a:buClr>
              <a:buFontTx/>
              <a:buChar char="•"/>
            </a:pPr>
            <a:r>
              <a:rPr lang="en-GB" altLang="it-IT"/>
              <a:t>Pretensionamento della rete sulla balla sin dall’inizio. </a:t>
            </a:r>
          </a:p>
          <a:p>
            <a:pPr lvl="1">
              <a:buClr>
                <a:schemeClr val="tx1"/>
              </a:buClr>
              <a:buFontTx/>
              <a:buChar char="•"/>
            </a:pPr>
            <a:r>
              <a:rPr lang="en-GB" altLang="it-IT"/>
              <a:t>Efficienza nell’uso della rete</a:t>
            </a:r>
          </a:p>
          <a:p>
            <a:pPr lvl="1">
              <a:buClr>
                <a:schemeClr val="tx1"/>
              </a:buClr>
              <a:buFontTx/>
              <a:buChar char="•"/>
            </a:pPr>
            <a:r>
              <a:rPr lang="en-GB" altLang="it-IT"/>
              <a:t>Copertura di entrambi i bordi della balla</a:t>
            </a:r>
          </a:p>
          <a:p>
            <a:pPr lvl="1">
              <a:buClr>
                <a:schemeClr val="tx1"/>
              </a:buClr>
              <a:buFontTx/>
              <a:buChar char="•"/>
            </a:pPr>
            <a:r>
              <a:rPr lang="en-GB" altLang="it-IT"/>
              <a:t>Terminata l’operazione di legatura il taglio avviene con precisione</a:t>
            </a:r>
          </a:p>
        </p:txBody>
      </p:sp>
      <p:pic>
        <p:nvPicPr>
          <p:cNvPr id="276483" name="Picture 3" descr="07061338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0825" y="922338"/>
            <a:ext cx="3497263"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4" name="Text Box 4"/>
          <p:cNvSpPr txBox="1">
            <a:spLocks noChangeArrowheads="1"/>
          </p:cNvSpPr>
          <p:nvPr/>
        </p:nvSpPr>
        <p:spPr bwMode="auto">
          <a:xfrm>
            <a:off x="1835150" y="990600"/>
            <a:ext cx="7308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Legatore a rete</a:t>
            </a:r>
          </a:p>
        </p:txBody>
      </p:sp>
      <p:sp>
        <p:nvSpPr>
          <p:cNvPr id="2" name="Segnaposto data 1"/>
          <p:cNvSpPr>
            <a:spLocks noGrp="1"/>
          </p:cNvSpPr>
          <p:nvPr>
            <p:ph type="dt" sz="quarter" idx="4294967295"/>
          </p:nvPr>
        </p:nvSpPr>
        <p:spPr/>
        <p:txBody>
          <a:bodyPr/>
          <a:lstStyle/>
          <a:p>
            <a:pPr>
              <a:defRPr/>
            </a:pPr>
            <a:fld id="{5AFC7CF3-E922-431F-9E64-1AAC3A0773D8}"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2784475" y="1019175"/>
            <a:ext cx="635952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None/>
            </a:pPr>
            <a:endParaRPr lang="en-GB" altLang="it-IT" sz="1600" u="sng"/>
          </a:p>
          <a:p>
            <a:pPr lvl="1">
              <a:buClr>
                <a:schemeClr val="tx1"/>
              </a:buClr>
              <a:buFontTx/>
              <a:buChar char="•"/>
            </a:pPr>
            <a:r>
              <a:rPr lang="en-GB" altLang="it-IT"/>
              <a:t>Protezione con bullone di trancio</a:t>
            </a:r>
          </a:p>
          <a:p>
            <a:pPr lvl="1">
              <a:buClr>
                <a:schemeClr val="tx1"/>
              </a:buClr>
              <a:buFontTx/>
              <a:buChar char="•"/>
            </a:pPr>
            <a:r>
              <a:rPr lang="en-GB" altLang="it-IT"/>
              <a:t>Facile accesso per il posizionamento di nuovi rotoli di spago</a:t>
            </a:r>
          </a:p>
          <a:p>
            <a:pPr lvl="1">
              <a:buClr>
                <a:schemeClr val="tx1"/>
              </a:buClr>
              <a:buFontTx/>
              <a:buChar char="•"/>
            </a:pPr>
            <a:r>
              <a:rPr lang="en-GB" altLang="it-IT"/>
              <a:t>Sistema di legatura a partire dall’esterno verso l’interno</a:t>
            </a:r>
          </a:p>
          <a:p>
            <a:pPr lvl="1">
              <a:buClr>
                <a:schemeClr val="tx1"/>
              </a:buClr>
              <a:buFontTx/>
              <a:buChar char="•"/>
            </a:pPr>
            <a:r>
              <a:rPr lang="en-GB" altLang="it-IT"/>
              <a:t>Bordi della balla perfettamente legati</a:t>
            </a:r>
            <a:r>
              <a:rPr lang="en-GB" altLang="it-IT">
                <a:sym typeface="Wingdings" panose="05000000000000000000" pitchFamily="2" charset="2"/>
              </a:rPr>
              <a:t> sovrapposizione dello spago nelle fasi iniziali </a:t>
            </a:r>
            <a:endParaRPr lang="en-GB" altLang="it-IT"/>
          </a:p>
          <a:p>
            <a:pPr lvl="1">
              <a:buClr>
                <a:schemeClr val="tx1"/>
              </a:buClr>
              <a:buFontTx/>
              <a:buChar char="•"/>
            </a:pPr>
            <a:r>
              <a:rPr lang="en-GB" altLang="it-IT"/>
              <a:t>Intrecciamento dello spago al centro</a:t>
            </a:r>
          </a:p>
        </p:txBody>
      </p:sp>
      <p:pic>
        <p:nvPicPr>
          <p:cNvPr id="277507" name="Picture 3" descr="AT267_Twine inwar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4625975"/>
            <a:ext cx="2520950" cy="776288"/>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77508" name="Picture 4" descr="AT267_Twine cu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 y="5591175"/>
            <a:ext cx="2522538" cy="776288"/>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77509" name="Picture 5" descr="AT267_Twineou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9600" y="3271838"/>
            <a:ext cx="2522538" cy="1158875"/>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77510" name="Picture 6"/>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484313"/>
            <a:ext cx="34559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7511" name="Picture 7" descr="Naamloos-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95713" y="4454525"/>
            <a:ext cx="1614487" cy="2403475"/>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77512" name="Text Box 8"/>
          <p:cNvSpPr txBox="1">
            <a:spLocks noChangeArrowheads="1"/>
          </p:cNvSpPr>
          <p:nvPr/>
        </p:nvSpPr>
        <p:spPr bwMode="auto">
          <a:xfrm>
            <a:off x="900113" y="803275"/>
            <a:ext cx="7308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Sistema di legatura a spago</a:t>
            </a:r>
          </a:p>
        </p:txBody>
      </p:sp>
      <p:sp>
        <p:nvSpPr>
          <p:cNvPr id="2" name="Segnaposto data 1"/>
          <p:cNvSpPr>
            <a:spLocks noGrp="1"/>
          </p:cNvSpPr>
          <p:nvPr>
            <p:ph type="dt" sz="quarter" idx="4294967295"/>
          </p:nvPr>
        </p:nvSpPr>
        <p:spPr/>
        <p:txBody>
          <a:bodyPr/>
          <a:lstStyle/>
          <a:p>
            <a:pPr>
              <a:defRPr/>
            </a:pPr>
            <a:fld id="{4D3C8DD8-F65D-4793-935D-0A4E2F56E928}"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C:\Users\knlanv\Downloads\G02_06 (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3486" y="2781076"/>
            <a:ext cx="7092280" cy="3672260"/>
          </a:xfrm>
          <a:prstGeom prst="rect">
            <a:avLst/>
          </a:prstGeom>
          <a:noFill/>
        </p:spPr>
      </p:pic>
      <p:sp>
        <p:nvSpPr>
          <p:cNvPr id="285698" name="Text Box 2"/>
          <p:cNvSpPr txBox="1">
            <a:spLocks noChangeArrowheads="1"/>
          </p:cNvSpPr>
          <p:nvPr/>
        </p:nvSpPr>
        <p:spPr bwMode="auto">
          <a:xfrm>
            <a:off x="900113" y="1084263"/>
            <a:ext cx="7199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None/>
            </a:pPr>
            <a:r>
              <a:rPr lang="da-DK" altLang="it-IT" sz="3200" b="1"/>
              <a:t>VBP 2160/2190 BalePack</a:t>
            </a:r>
          </a:p>
        </p:txBody>
      </p:sp>
      <p:sp>
        <p:nvSpPr>
          <p:cNvPr id="285699" name="Oval 3"/>
          <p:cNvSpPr>
            <a:spLocks noChangeArrowheads="1"/>
          </p:cNvSpPr>
          <p:nvPr/>
        </p:nvSpPr>
        <p:spPr bwMode="auto">
          <a:xfrm>
            <a:off x="358775" y="1157288"/>
            <a:ext cx="504825" cy="5032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400">
                <a:solidFill>
                  <a:schemeClr val="bg1"/>
                </a:solidFill>
                <a:latin typeface="Arial Black" panose="020B0A04020102020204" pitchFamily="34" charset="0"/>
              </a:rPr>
              <a:t>&gt;&gt;</a:t>
            </a:r>
          </a:p>
        </p:txBody>
      </p:sp>
      <p:pic>
        <p:nvPicPr>
          <p:cNvPr id="285701" name="Picture 3" descr="0408_326_0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52666" y="1084263"/>
            <a:ext cx="4191334" cy="163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49695A39-AAC0-47C6-AED5-FD0F8E4B5693}"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La COMBINATA pressa e fasciatore</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07061336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1863" y="1989138"/>
            <a:ext cx="288131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3" name="Picture 3" descr="0706133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1863" y="4437063"/>
            <a:ext cx="2879725"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4" name="Picture 4" descr="07061336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2531" y="2233101"/>
            <a:ext cx="2849563"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5" name="Text Box 5"/>
          <p:cNvSpPr txBox="1">
            <a:spLocks noChangeArrowheads="1"/>
          </p:cNvSpPr>
          <p:nvPr/>
        </p:nvSpPr>
        <p:spPr bwMode="auto">
          <a:xfrm>
            <a:off x="900113" y="1052513"/>
            <a:ext cx="73088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dirty="0" err="1">
                <a:solidFill>
                  <a:schemeClr val="tx2"/>
                </a:solidFill>
              </a:rPr>
              <a:t>BalePack</a:t>
            </a:r>
            <a:endParaRPr lang="en-GB" altLang="it-IT" sz="2800" b="1" dirty="0">
              <a:solidFill>
                <a:schemeClr val="tx2"/>
              </a:solidFill>
            </a:endParaRPr>
          </a:p>
          <a:p>
            <a:pPr algn="ctr" eaLnBrk="1" hangingPunct="1">
              <a:spcBef>
                <a:spcPct val="50000"/>
              </a:spcBef>
              <a:buFontTx/>
              <a:buNone/>
            </a:pPr>
            <a:r>
              <a:rPr lang="en-GB" altLang="it-IT" sz="1600" b="1" dirty="0">
                <a:solidFill>
                  <a:schemeClr val="tx2"/>
                </a:solidFill>
              </a:rPr>
              <a:t>VBP 2160 / VBP 2190</a:t>
            </a:r>
          </a:p>
        </p:txBody>
      </p:sp>
      <p:sp>
        <p:nvSpPr>
          <p:cNvPr id="286726" name="Text Box 6"/>
          <p:cNvSpPr txBox="1">
            <a:spLocks noChangeArrowheads="1"/>
          </p:cNvSpPr>
          <p:nvPr/>
        </p:nvSpPr>
        <p:spPr bwMode="auto">
          <a:xfrm>
            <a:off x="3419475" y="2349500"/>
            <a:ext cx="24479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Char char="•"/>
            </a:pPr>
            <a:r>
              <a:rPr lang="nl-NL" altLang="it-IT" sz="1600">
                <a:solidFill>
                  <a:schemeClr val="tx2"/>
                </a:solidFill>
              </a:rPr>
              <a:t>12 rulli di film plastico posizionate ai lati di BalePack</a:t>
            </a:r>
          </a:p>
          <a:p>
            <a:pPr eaLnBrk="1" hangingPunct="1">
              <a:spcBef>
                <a:spcPct val="50000"/>
              </a:spcBef>
              <a:buFontTx/>
              <a:buChar char="•"/>
            </a:pPr>
            <a:r>
              <a:rPr lang="nl-NL" altLang="it-IT" sz="1600">
                <a:solidFill>
                  <a:schemeClr val="tx2"/>
                </a:solidFill>
              </a:rPr>
              <a:t>Facile sostituzione dei rotoli di fima plastico comodamente da terra</a:t>
            </a:r>
          </a:p>
          <a:p>
            <a:pPr eaLnBrk="1" hangingPunct="1">
              <a:spcBef>
                <a:spcPct val="50000"/>
              </a:spcBef>
              <a:buFontTx/>
              <a:buChar char="•"/>
            </a:pPr>
            <a:r>
              <a:rPr lang="nl-NL" altLang="it-IT" sz="1600">
                <a:solidFill>
                  <a:schemeClr val="tx2"/>
                </a:solidFill>
              </a:rPr>
              <a:t>Sistema di scarico balle a quattrro cinghie con rulli di guida.</a:t>
            </a:r>
          </a:p>
        </p:txBody>
      </p:sp>
      <p:sp>
        <p:nvSpPr>
          <p:cNvPr id="2" name="Segnaposto data 1"/>
          <p:cNvSpPr>
            <a:spLocks noGrp="1"/>
          </p:cNvSpPr>
          <p:nvPr>
            <p:ph type="dt" sz="quarter" idx="10"/>
          </p:nvPr>
        </p:nvSpPr>
        <p:spPr/>
        <p:txBody>
          <a:bodyPr/>
          <a:lstStyle/>
          <a:p>
            <a:pPr>
              <a:defRPr/>
            </a:pPr>
            <a:fld id="{58D76659-BA2B-4CEA-9524-4314E6158DEA}"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pic>
        <p:nvPicPr>
          <p:cNvPr id="9" name="Picture 2" descr="S:\Marketing\Marketing - Attività, Fiere, Eventi, Meeting, Demo, Prove in campo, Viaggi presso BUP\2013\20130914 ADM a Bologna\Presentazione KIT novità prodotto\Matteo Zanone_o - Copia.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315" y="108992"/>
            <a:ext cx="3263920" cy="2709301"/>
          </a:xfrm>
          <a:prstGeom prst="rect">
            <a:avLst/>
          </a:prstGeom>
          <a:ln>
            <a:noFill/>
          </a:ln>
          <a:effectLst>
            <a:outerShdw blurRad="292100" dist="139700" dir="2700000" algn="tl" rotWithShape="0">
              <a:srgbClr val="333333">
                <a:alpha val="65000"/>
              </a:srgbClr>
            </a:outerShdw>
          </a:effectLs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ChangeArrowheads="1"/>
          </p:cNvSpPr>
          <p:nvPr/>
        </p:nvSpPr>
        <p:spPr bwMode="auto">
          <a:xfrm>
            <a:off x="3062288" y="1177925"/>
            <a:ext cx="5583237"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None/>
            </a:pPr>
            <a:endParaRPr lang="en-GB" altLang="it-IT" sz="1600" u="sng"/>
          </a:p>
          <a:p>
            <a:pPr lvl="1">
              <a:buClr>
                <a:schemeClr val="tx1"/>
              </a:buClr>
              <a:buFontTx/>
              <a:buChar char="•"/>
            </a:pPr>
            <a:r>
              <a:rPr lang="en-GB" altLang="it-IT"/>
              <a:t>Carico della balla nella tavola di fasciatura veloce attraverso due forche di carico</a:t>
            </a:r>
          </a:p>
          <a:p>
            <a:pPr lvl="1">
              <a:buClr>
                <a:schemeClr val="tx1"/>
              </a:buClr>
              <a:buFontTx/>
              <a:buChar char="•"/>
            </a:pPr>
            <a:r>
              <a:rPr lang="en-GB" altLang="it-IT"/>
              <a:t>La camera può essere chiusa, la raccolta per formazione nuove balle può continuare non appena la seconda forca ha trasportato la balla nel tavolo di fasciatura.</a:t>
            </a:r>
          </a:p>
        </p:txBody>
      </p:sp>
      <p:pic>
        <p:nvPicPr>
          <p:cNvPr id="282627" name="Picture 3" descr="030424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0825" y="3213100"/>
            <a:ext cx="23050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8" name="Oval 4"/>
          <p:cNvSpPr>
            <a:spLocks noChangeArrowheads="1"/>
          </p:cNvSpPr>
          <p:nvPr/>
        </p:nvSpPr>
        <p:spPr bwMode="auto">
          <a:xfrm>
            <a:off x="468313" y="3405188"/>
            <a:ext cx="1873250" cy="9874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26000" tIns="44450" rIns="90488" bIns="44450"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287749" name="Text Box 5"/>
          <p:cNvSpPr txBox="1">
            <a:spLocks noChangeArrowheads="1"/>
          </p:cNvSpPr>
          <p:nvPr/>
        </p:nvSpPr>
        <p:spPr bwMode="auto">
          <a:xfrm>
            <a:off x="900113" y="817563"/>
            <a:ext cx="7308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Trasferimento della balla</a:t>
            </a:r>
          </a:p>
        </p:txBody>
      </p:sp>
      <p:pic>
        <p:nvPicPr>
          <p:cNvPr id="287750" name="Picture 6" descr="0704_112_6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27875" y="3536950"/>
            <a:ext cx="1765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1" name="Picture 7" descr="0704_112_6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48013" y="5265738"/>
            <a:ext cx="1765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2" name="Picture 8" descr="0704_112_6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127875" y="5265738"/>
            <a:ext cx="1765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3" name="Picture 9" descr="0704_112_5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48013" y="3544888"/>
            <a:ext cx="1765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4" name="Picture 10" descr="0704_112_6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64138" y="3536950"/>
            <a:ext cx="1765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5" name="Picture 11" descr="0704_112_6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164138" y="5265738"/>
            <a:ext cx="1765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56" name="Oval 12"/>
          <p:cNvSpPr>
            <a:spLocks noChangeArrowheads="1"/>
          </p:cNvSpPr>
          <p:nvPr/>
        </p:nvSpPr>
        <p:spPr bwMode="auto">
          <a:xfrm>
            <a:off x="5219700" y="5302250"/>
            <a:ext cx="288925" cy="287338"/>
          </a:xfrm>
          <a:prstGeom prst="ellipse">
            <a:avLst/>
          </a:prstGeom>
          <a:solidFill>
            <a:srgbClr val="FFE6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000">
                <a:solidFill>
                  <a:schemeClr val="bg1"/>
                </a:solidFill>
                <a:latin typeface="Arial Black" panose="020B0A04020102020204" pitchFamily="34" charset="0"/>
              </a:rPr>
              <a:t>5</a:t>
            </a:r>
          </a:p>
        </p:txBody>
      </p:sp>
      <p:sp>
        <p:nvSpPr>
          <p:cNvPr id="287757" name="Oval 13"/>
          <p:cNvSpPr>
            <a:spLocks noChangeArrowheads="1"/>
          </p:cNvSpPr>
          <p:nvPr/>
        </p:nvSpPr>
        <p:spPr bwMode="auto">
          <a:xfrm>
            <a:off x="7162800" y="3573463"/>
            <a:ext cx="288925" cy="287337"/>
          </a:xfrm>
          <a:prstGeom prst="ellipse">
            <a:avLst/>
          </a:prstGeom>
          <a:solidFill>
            <a:srgbClr val="FFE6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000">
                <a:solidFill>
                  <a:schemeClr val="bg1"/>
                </a:solidFill>
                <a:latin typeface="Arial Black" panose="020B0A04020102020204" pitchFamily="34" charset="0"/>
              </a:rPr>
              <a:t>3</a:t>
            </a:r>
          </a:p>
        </p:txBody>
      </p:sp>
      <p:sp>
        <p:nvSpPr>
          <p:cNvPr id="287758" name="Oval 14"/>
          <p:cNvSpPr>
            <a:spLocks noChangeArrowheads="1"/>
          </p:cNvSpPr>
          <p:nvPr/>
        </p:nvSpPr>
        <p:spPr bwMode="auto">
          <a:xfrm>
            <a:off x="5219700" y="3573463"/>
            <a:ext cx="288925" cy="287337"/>
          </a:xfrm>
          <a:prstGeom prst="ellipse">
            <a:avLst/>
          </a:prstGeom>
          <a:solidFill>
            <a:srgbClr val="FFE6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000">
                <a:solidFill>
                  <a:schemeClr val="bg1"/>
                </a:solidFill>
                <a:latin typeface="Arial Black" panose="020B0A04020102020204" pitchFamily="34" charset="0"/>
              </a:rPr>
              <a:t>2</a:t>
            </a:r>
          </a:p>
        </p:txBody>
      </p:sp>
      <p:sp>
        <p:nvSpPr>
          <p:cNvPr id="287759" name="Oval 15"/>
          <p:cNvSpPr>
            <a:spLocks noChangeArrowheads="1"/>
          </p:cNvSpPr>
          <p:nvPr/>
        </p:nvSpPr>
        <p:spPr bwMode="auto">
          <a:xfrm>
            <a:off x="3203575" y="5302250"/>
            <a:ext cx="288925" cy="287338"/>
          </a:xfrm>
          <a:prstGeom prst="ellipse">
            <a:avLst/>
          </a:prstGeom>
          <a:solidFill>
            <a:srgbClr val="FFE6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000">
                <a:solidFill>
                  <a:schemeClr val="bg1"/>
                </a:solidFill>
                <a:latin typeface="Arial Black" panose="020B0A04020102020204" pitchFamily="34" charset="0"/>
              </a:rPr>
              <a:t>4</a:t>
            </a:r>
          </a:p>
        </p:txBody>
      </p:sp>
      <p:sp>
        <p:nvSpPr>
          <p:cNvPr id="287760" name="Oval 16"/>
          <p:cNvSpPr>
            <a:spLocks noChangeArrowheads="1"/>
          </p:cNvSpPr>
          <p:nvPr/>
        </p:nvSpPr>
        <p:spPr bwMode="auto">
          <a:xfrm>
            <a:off x="3203575" y="3573463"/>
            <a:ext cx="288925" cy="287337"/>
          </a:xfrm>
          <a:prstGeom prst="ellipse">
            <a:avLst/>
          </a:prstGeom>
          <a:solidFill>
            <a:srgbClr val="FFE6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000">
                <a:solidFill>
                  <a:schemeClr val="bg1"/>
                </a:solidFill>
                <a:latin typeface="Arial Black" panose="020B0A04020102020204" pitchFamily="34" charset="0"/>
              </a:rPr>
              <a:t>1</a:t>
            </a:r>
          </a:p>
        </p:txBody>
      </p:sp>
      <p:sp>
        <p:nvSpPr>
          <p:cNvPr id="287761" name="Oval 17"/>
          <p:cNvSpPr>
            <a:spLocks noChangeArrowheads="1"/>
          </p:cNvSpPr>
          <p:nvPr/>
        </p:nvSpPr>
        <p:spPr bwMode="auto">
          <a:xfrm>
            <a:off x="7162800" y="5302250"/>
            <a:ext cx="288925" cy="287338"/>
          </a:xfrm>
          <a:prstGeom prst="ellipse">
            <a:avLst/>
          </a:prstGeom>
          <a:solidFill>
            <a:srgbClr val="FFE6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000">
                <a:solidFill>
                  <a:schemeClr val="bg1"/>
                </a:solidFill>
                <a:latin typeface="Arial Black" panose="020B0A04020102020204" pitchFamily="34" charset="0"/>
              </a:rPr>
              <a:t>6</a:t>
            </a:r>
          </a:p>
        </p:txBody>
      </p:sp>
      <p:pic>
        <p:nvPicPr>
          <p:cNvPr id="287762" name="Picture 18" descr="RV_BalePack"/>
          <p:cNvPicPr>
            <a:picLocks noChangeAspect="1" noChangeArrowheads="1" noCrop="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50825" y="4868863"/>
            <a:ext cx="23050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C89B2BDB-7E28-4763-88C3-92C440E51911}"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82626">
                                            <p:txEl>
                                              <p:pRg st="1" end="1"/>
                                            </p:txEl>
                                          </p:spTgt>
                                        </p:tgtEl>
                                        <p:attrNameLst>
                                          <p:attrName>style.visibility</p:attrName>
                                        </p:attrNameLst>
                                      </p:cBhvr>
                                      <p:to>
                                        <p:strVal val="visible"/>
                                      </p:to>
                                    </p:set>
                                    <p:animEffect transition="in" filter="dissolve">
                                      <p:cBhvr>
                                        <p:cTn id="7" dur="500"/>
                                        <p:tgtEl>
                                          <p:spTgt spid="282626">
                                            <p:txEl>
                                              <p:pRg st="1" end="1"/>
                                            </p:txEl>
                                          </p:spTgt>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282626">
                                            <p:txEl>
                                              <p:pRg st="2" end="2"/>
                                            </p:txEl>
                                          </p:spTgt>
                                        </p:tgtEl>
                                        <p:attrNameLst>
                                          <p:attrName>style.visibility</p:attrName>
                                        </p:attrNameLst>
                                      </p:cBhvr>
                                      <p:to>
                                        <p:strVal val="visible"/>
                                      </p:to>
                                    </p:set>
                                    <p:animEffect transition="in" filter="dissolve">
                                      <p:cBhvr>
                                        <p:cTn id="11" dur="500"/>
                                        <p:tgtEl>
                                          <p:spTgt spid="282626">
                                            <p:txEl>
                                              <p:pRg st="2" end="2"/>
                                            </p:txEl>
                                          </p:spTgt>
                                        </p:tgtEl>
                                      </p:cBhvr>
                                    </p:animEffect>
                                  </p:childTnLst>
                                </p:cTn>
                              </p:par>
                            </p:childTnLst>
                          </p:cTn>
                        </p:par>
                        <p:par>
                          <p:cTn id="12" fill="hold" nodeType="afterGroup">
                            <p:stCondLst>
                              <p:cond delay="3000"/>
                            </p:stCondLst>
                            <p:childTnLst>
                              <p:par>
                                <p:cTn id="13" presetID="9" presetClass="entr" presetSubtype="0" fill="hold" nodeType="afterEffect">
                                  <p:stCondLst>
                                    <p:cond delay="500"/>
                                  </p:stCondLst>
                                  <p:childTnLst>
                                    <p:set>
                                      <p:cBhvr>
                                        <p:cTn id="14" dur="1" fill="hold">
                                          <p:stCondLst>
                                            <p:cond delay="0"/>
                                          </p:stCondLst>
                                        </p:cTn>
                                        <p:tgtEl>
                                          <p:spTgt spid="282627"/>
                                        </p:tgtEl>
                                        <p:attrNameLst>
                                          <p:attrName>style.visibility</p:attrName>
                                        </p:attrNameLst>
                                      </p:cBhvr>
                                      <p:to>
                                        <p:strVal val="visible"/>
                                      </p:to>
                                    </p:set>
                                    <p:animEffect transition="in" filter="dissolve">
                                      <p:cBhvr>
                                        <p:cTn id="15" dur="500"/>
                                        <p:tgtEl>
                                          <p:spTgt spid="282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6" grpId="0" build="p" bldLvl="2" autoUpdateAnimBg="0" advAuto="100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028950" y="1111250"/>
            <a:ext cx="49276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None/>
            </a:pPr>
            <a:endParaRPr lang="en-GB" altLang="it-IT" sz="1600" u="sng"/>
          </a:p>
          <a:p>
            <a:pPr lvl="1">
              <a:buClr>
                <a:schemeClr val="tx1"/>
              </a:buClr>
              <a:buFontTx/>
              <a:buChar char="•"/>
            </a:pPr>
            <a:r>
              <a:rPr lang="en-GB" altLang="it-IT" sz="2000"/>
              <a:t>Efficienti nuovi coltelli per il taglio del film di fasciatura, netta e preciso taglio taglio in tutte le condizioni</a:t>
            </a:r>
          </a:p>
          <a:p>
            <a:pPr lvl="1">
              <a:buClr>
                <a:schemeClr val="tx1"/>
              </a:buClr>
              <a:buFontTx/>
              <a:buChar char="•"/>
            </a:pPr>
            <a:endParaRPr lang="en-GB" altLang="it-IT"/>
          </a:p>
          <a:p>
            <a:pPr lvl="1">
              <a:buClr>
                <a:schemeClr val="tx1"/>
              </a:buClr>
              <a:buFontTx/>
              <a:buChar char="•"/>
            </a:pPr>
            <a:endParaRPr lang="en-GB" altLang="it-IT"/>
          </a:p>
          <a:p>
            <a:pPr lvl="1">
              <a:buClr>
                <a:schemeClr val="tx1"/>
              </a:buClr>
              <a:buFontTx/>
              <a:buChar char="•"/>
            </a:pPr>
            <a:r>
              <a:rPr lang="en-GB" altLang="it-IT" sz="2000"/>
              <a:t>Tavolo di fasciatura pivottante per uno scarico “dolce” della balla per prevenire rotture del film plastico al momento della caduta a terra.</a:t>
            </a:r>
          </a:p>
          <a:p>
            <a:pPr lvl="1">
              <a:buClr>
                <a:schemeClr val="tx1"/>
              </a:buClr>
              <a:buFontTx/>
              <a:buChar char="•"/>
            </a:pPr>
            <a:endParaRPr lang="en-GB" altLang="it-IT"/>
          </a:p>
        </p:txBody>
      </p:sp>
      <p:pic>
        <p:nvPicPr>
          <p:cNvPr id="288771" name="Picture 3" descr="Vic_RVBP_0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0825" y="1412875"/>
            <a:ext cx="287972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2" name="Text Box 4"/>
          <p:cNvSpPr txBox="1">
            <a:spLocks noChangeArrowheads="1"/>
          </p:cNvSpPr>
          <p:nvPr/>
        </p:nvSpPr>
        <p:spPr bwMode="auto">
          <a:xfrm>
            <a:off x="900113" y="774700"/>
            <a:ext cx="7308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Tavolo di fasciatura</a:t>
            </a:r>
          </a:p>
        </p:txBody>
      </p:sp>
      <p:pic>
        <p:nvPicPr>
          <p:cNvPr id="288773" name="Picture 5" descr="07061336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9800" y="4800600"/>
            <a:ext cx="287972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4" name="Picture 6" descr="Cutter"/>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0825" y="3429000"/>
            <a:ext cx="21621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668FCE6B-4843-4404-BFEB-D4A517B7DED9}"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83650">
                                            <p:txEl>
                                              <p:pRg st="1" end="1"/>
                                            </p:txEl>
                                          </p:spTgt>
                                        </p:tgtEl>
                                        <p:attrNameLst>
                                          <p:attrName>style.visibility</p:attrName>
                                        </p:attrNameLst>
                                      </p:cBhvr>
                                      <p:to>
                                        <p:strVal val="visible"/>
                                      </p:to>
                                    </p:set>
                                    <p:animEffect transition="in" filter="dissolve">
                                      <p:cBhvr>
                                        <p:cTn id="7" dur="500"/>
                                        <p:tgtEl>
                                          <p:spTgt spid="283650">
                                            <p:txEl>
                                              <p:pRg st="1" end="1"/>
                                            </p:txEl>
                                          </p:spTgt>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283650">
                                            <p:txEl>
                                              <p:pRg st="4" end="4"/>
                                            </p:txEl>
                                          </p:spTgt>
                                        </p:tgtEl>
                                        <p:attrNameLst>
                                          <p:attrName>style.visibility</p:attrName>
                                        </p:attrNameLst>
                                      </p:cBhvr>
                                      <p:to>
                                        <p:strVal val="visible"/>
                                      </p:to>
                                    </p:set>
                                    <p:animEffect transition="in" filter="dissolve">
                                      <p:cBhvr>
                                        <p:cTn id="11" dur="500"/>
                                        <p:tgtEl>
                                          <p:spTgt spid="2836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build="p" bldLvl="2" autoUpdateAnimBg="0" advAuto="100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900113" y="2349500"/>
            <a:ext cx="71993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None/>
            </a:pPr>
            <a:r>
              <a:rPr lang="da-DK" altLang="it-IT" sz="3200" b="1"/>
              <a:t>Fasciatura</a:t>
            </a:r>
          </a:p>
        </p:txBody>
      </p:sp>
      <p:sp>
        <p:nvSpPr>
          <p:cNvPr id="289795" name="Oval 3"/>
          <p:cNvSpPr>
            <a:spLocks noChangeArrowheads="1"/>
          </p:cNvSpPr>
          <p:nvPr/>
        </p:nvSpPr>
        <p:spPr bwMode="auto">
          <a:xfrm>
            <a:off x="358775" y="2422525"/>
            <a:ext cx="504825" cy="5032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400">
                <a:solidFill>
                  <a:schemeClr val="bg1"/>
                </a:solidFill>
                <a:latin typeface="Arial Black" panose="020B0A04020102020204" pitchFamily="34" charset="0"/>
              </a:rPr>
              <a:t>&gt;&gt;</a:t>
            </a:r>
          </a:p>
        </p:txBody>
      </p:sp>
      <p:pic>
        <p:nvPicPr>
          <p:cNvPr id="289796" name="Picture 4" descr="Naamloos-4kopi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402013"/>
            <a:ext cx="914400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DBA0339D-36E0-460D-BB88-D7E645827CF8}"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3" descr="Vic_RVBP_03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6863" y="4240213"/>
            <a:ext cx="380682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4" descr="Vic_RVBP_0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0" y="1577975"/>
            <a:ext cx="3805238"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0" name="Picture 5" descr="Vic_RVBP_0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46600" y="1624013"/>
            <a:ext cx="3805238"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1" name="Text Box 6"/>
          <p:cNvSpPr txBox="1">
            <a:spLocks noChangeArrowheads="1"/>
          </p:cNvSpPr>
          <p:nvPr/>
        </p:nvSpPr>
        <p:spPr bwMode="auto">
          <a:xfrm>
            <a:off x="900113" y="939800"/>
            <a:ext cx="7308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dirty="0">
                <a:solidFill>
                  <a:schemeClr val="tx2"/>
                </a:solidFill>
              </a:rPr>
              <a:t>3D </a:t>
            </a:r>
            <a:r>
              <a:rPr lang="en-GB" altLang="it-IT" sz="2800" b="1" dirty="0" smtClean="0">
                <a:solidFill>
                  <a:schemeClr val="tx2"/>
                </a:solidFill>
              </a:rPr>
              <a:t>Wrapping</a:t>
            </a:r>
            <a:endParaRPr lang="en-GB" altLang="it-IT" sz="2800" b="1" dirty="0">
              <a:solidFill>
                <a:schemeClr val="tx2"/>
              </a:solidFill>
            </a:endParaRPr>
          </a:p>
        </p:txBody>
      </p:sp>
      <p:pic>
        <p:nvPicPr>
          <p:cNvPr id="290822"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84688" y="4316413"/>
            <a:ext cx="391477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B11EFEA6-CE0F-4237-B2A0-EA303074F803}"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ChangeArrowheads="1"/>
          </p:cNvSpPr>
          <p:nvPr/>
        </p:nvSpPr>
        <p:spPr bwMode="auto">
          <a:xfrm>
            <a:off x="3028950" y="1412875"/>
            <a:ext cx="49276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None/>
            </a:pPr>
            <a:endParaRPr lang="en-GB" altLang="it-IT" sz="1600" u="sng"/>
          </a:p>
          <a:p>
            <a:pPr lvl="1">
              <a:buClr>
                <a:schemeClr val="tx1"/>
              </a:buClr>
              <a:buFontTx/>
              <a:buChar char="•"/>
            </a:pPr>
            <a:r>
              <a:rPr lang="en-GB" altLang="it-IT"/>
              <a:t>Ampia scelta di ruote ed assali</a:t>
            </a:r>
          </a:p>
          <a:p>
            <a:pPr lvl="1">
              <a:buClr>
                <a:schemeClr val="tx1"/>
              </a:buClr>
              <a:buFontTx/>
              <a:buChar char="•"/>
            </a:pPr>
            <a:r>
              <a:rPr lang="en-GB" altLang="it-IT"/>
              <a:t>Sistema di frenatura idraulica o pneumatica</a:t>
            </a:r>
          </a:p>
          <a:p>
            <a:pPr lvl="1">
              <a:buClr>
                <a:schemeClr val="tx1"/>
              </a:buClr>
              <a:buFontTx/>
              <a:buChar char="•"/>
            </a:pPr>
            <a:endParaRPr lang="en-GB" altLang="it-IT"/>
          </a:p>
        </p:txBody>
      </p:sp>
      <p:sp>
        <p:nvSpPr>
          <p:cNvPr id="292867" name="Text Box 3"/>
          <p:cNvSpPr txBox="1">
            <a:spLocks noChangeArrowheads="1"/>
          </p:cNvSpPr>
          <p:nvPr/>
        </p:nvSpPr>
        <p:spPr bwMode="auto">
          <a:xfrm>
            <a:off x="900113" y="1052513"/>
            <a:ext cx="7308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800" b="1">
                <a:solidFill>
                  <a:schemeClr val="tx2"/>
                </a:solidFill>
              </a:rPr>
              <a:t>Ruote ed assali</a:t>
            </a:r>
          </a:p>
        </p:txBody>
      </p:sp>
      <p:pic>
        <p:nvPicPr>
          <p:cNvPr id="292868" name="Picture 4" descr="07061336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35375" y="3573463"/>
            <a:ext cx="401002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69" name="Picture 5" descr="07061336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0825" y="1916113"/>
            <a:ext cx="2898775"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0F84A229-8AF7-4341-8BA4-F44127F8FF64}"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95938">
                                            <p:txEl>
                                              <p:pRg st="1" end="1"/>
                                            </p:txEl>
                                          </p:spTgt>
                                        </p:tgtEl>
                                        <p:attrNameLst>
                                          <p:attrName>style.visibility</p:attrName>
                                        </p:attrNameLst>
                                      </p:cBhvr>
                                      <p:to>
                                        <p:strVal val="visible"/>
                                      </p:to>
                                    </p:set>
                                    <p:animEffect transition="in" filter="dissolve">
                                      <p:cBhvr>
                                        <p:cTn id="7" dur="500"/>
                                        <p:tgtEl>
                                          <p:spTgt spid="295938">
                                            <p:txEl>
                                              <p:pRg st="1" end="1"/>
                                            </p:txEl>
                                          </p:spTgt>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295938">
                                            <p:txEl>
                                              <p:pRg st="2" end="2"/>
                                            </p:txEl>
                                          </p:spTgt>
                                        </p:tgtEl>
                                        <p:attrNameLst>
                                          <p:attrName>style.visibility</p:attrName>
                                        </p:attrNameLst>
                                      </p:cBhvr>
                                      <p:to>
                                        <p:strVal val="visible"/>
                                      </p:to>
                                    </p:set>
                                    <p:animEffect transition="in" filter="dissolve">
                                      <p:cBhvr>
                                        <p:cTn id="11" dur="500"/>
                                        <p:tgtEl>
                                          <p:spTgt spid="2959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8" grpId="0" build="p" bldLvl="2" autoUpdateAnimBg="0" advAuto="100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0" descr="voorbladkopi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0"/>
            <a:ext cx="9144000"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3" name="Rectangle 15"/>
          <p:cNvSpPr>
            <a:spLocks noGrp="1" noChangeArrowheads="1"/>
          </p:cNvSpPr>
          <p:nvPr>
            <p:ph type="title" idx="4294967295"/>
          </p:nvPr>
        </p:nvSpPr>
        <p:spPr>
          <a:xfrm>
            <a:off x="0" y="5419725"/>
            <a:ext cx="9144000" cy="1438275"/>
          </a:xfrm>
        </p:spPr>
        <p:txBody>
          <a:bodyPr/>
          <a:lstStyle/>
          <a:p>
            <a:r>
              <a:rPr lang="nl-NL" altLang="it-IT" sz="3600" dirty="0" smtClean="0">
                <a:solidFill>
                  <a:schemeClr val="bg1"/>
                </a:solidFill>
              </a:rPr>
              <a:t>Le ROTOPRESSE  combinate e BIO</a:t>
            </a:r>
            <a:endParaRPr lang="nl-NL" altLang="it-IT" sz="2400" b="0" dirty="0" smtClean="0">
              <a:solidFill>
                <a:schemeClr val="bg1"/>
              </a:solidFill>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658" name="Picture 2" descr="Nr 7 (2006)"/>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0" y="1368425"/>
            <a:ext cx="9170988"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19" descr="0905098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7088" y="4581525"/>
            <a:ext cx="33131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0" descr="0905095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76825" y="1916113"/>
            <a:ext cx="3249613"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21" descr="09050924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76825" y="4581525"/>
            <a:ext cx="3249613"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22" descr="_MG_189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0263" y="1939925"/>
            <a:ext cx="323691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2"/>
          <p:cNvSpPr>
            <a:spLocks noChangeArrowheads="1"/>
          </p:cNvSpPr>
          <p:nvPr/>
        </p:nvSpPr>
        <p:spPr bwMode="auto">
          <a:xfrm>
            <a:off x="684213" y="981075"/>
            <a:ext cx="8459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8"/>
              </a:buBlip>
              <a:defRPr>
                <a:solidFill>
                  <a:schemeClr val="tx1"/>
                </a:solidFill>
                <a:latin typeface="Arial" panose="020B0604020202020204" pitchFamily="34" charset="0"/>
              </a:defRPr>
            </a:lvl1pPr>
            <a:lvl2pPr marL="742950" indent="-285750">
              <a:spcBef>
                <a:spcPct val="20000"/>
              </a:spcBef>
              <a:buBlip>
                <a:blip r:embed="rId9"/>
              </a:buBlip>
              <a:defRPr>
                <a:solidFill>
                  <a:schemeClr val="tx1"/>
                </a:solidFill>
                <a:latin typeface="Arial" panose="020B0604020202020204" pitchFamily="34" charset="0"/>
              </a:defRPr>
            </a:lvl2pPr>
            <a:lvl3pPr marL="1143000" indent="-228600">
              <a:spcBef>
                <a:spcPct val="20000"/>
              </a:spcBef>
              <a:buBlip>
                <a:blip r:embed="rId10"/>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US" altLang="it-IT" b="1">
                <a:solidFill>
                  <a:srgbClr val="E00030"/>
                </a:solidFill>
              </a:rPr>
              <a:t>Presse / Fasciatori</a:t>
            </a:r>
          </a:p>
        </p:txBody>
      </p:sp>
      <p:sp>
        <p:nvSpPr>
          <p:cNvPr id="70664" name="Rectangle 8"/>
          <p:cNvSpPr>
            <a:spLocks noChangeArrowheads="1"/>
          </p:cNvSpPr>
          <p:nvPr/>
        </p:nvSpPr>
        <p:spPr bwMode="auto">
          <a:xfrm>
            <a:off x="34925" y="203200"/>
            <a:ext cx="58943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8"/>
              </a:buBlip>
              <a:defRPr>
                <a:solidFill>
                  <a:schemeClr val="tx1"/>
                </a:solidFill>
                <a:latin typeface="Arial" panose="020B0604020202020204" pitchFamily="34" charset="0"/>
              </a:defRPr>
            </a:lvl1pPr>
            <a:lvl2pPr marL="742950" indent="-285750">
              <a:spcBef>
                <a:spcPct val="20000"/>
              </a:spcBef>
              <a:buBlip>
                <a:blip r:embed="rId9"/>
              </a:buBlip>
              <a:defRPr>
                <a:solidFill>
                  <a:schemeClr val="tx1"/>
                </a:solidFill>
                <a:latin typeface="Arial" panose="020B0604020202020204" pitchFamily="34" charset="0"/>
              </a:defRPr>
            </a:lvl2pPr>
            <a:lvl3pPr marL="1143000" indent="-228600">
              <a:spcBef>
                <a:spcPct val="20000"/>
              </a:spcBef>
              <a:buBlip>
                <a:blip r:embed="rId10"/>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en-US" altLang="it-IT" sz="2400" b="1">
                <a:solidFill>
                  <a:srgbClr val="FF0000"/>
                </a:solidFill>
              </a:rPr>
              <a:t>Fienagione e raccolta del foraggio</a:t>
            </a:r>
          </a:p>
        </p:txBody>
      </p:sp>
      <p:grpSp>
        <p:nvGrpSpPr>
          <p:cNvPr id="70665" name="Group 3"/>
          <p:cNvGrpSpPr>
            <a:grpSpLocks/>
          </p:cNvGrpSpPr>
          <p:nvPr/>
        </p:nvGrpSpPr>
        <p:grpSpPr bwMode="auto">
          <a:xfrm>
            <a:off x="368300" y="1412875"/>
            <a:ext cx="3971925" cy="349250"/>
            <a:chOff x="3028" y="1169"/>
            <a:chExt cx="2380" cy="220"/>
          </a:xfrm>
        </p:grpSpPr>
        <p:sp>
          <p:nvSpPr>
            <p:cNvPr id="70675" name="Line 4"/>
            <p:cNvSpPr>
              <a:spLocks noChangeShapeType="1"/>
            </p:cNvSpPr>
            <p:nvPr/>
          </p:nvSpPr>
          <p:spPr bwMode="gray">
            <a:xfrm>
              <a:off x="3028" y="1389"/>
              <a:ext cx="23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70676" name="Text Box 5"/>
            <p:cNvGrpSpPr>
              <a:grpSpLocks/>
            </p:cNvGrpSpPr>
            <p:nvPr/>
          </p:nvGrpSpPr>
          <p:grpSpPr bwMode="auto">
            <a:xfrm>
              <a:off x="2957" y="1097"/>
              <a:ext cx="2520" cy="346"/>
              <a:chOff x="249936" y="1298448"/>
              <a:chExt cx="4206240" cy="548640"/>
            </a:xfrm>
          </p:grpSpPr>
          <p:pic>
            <p:nvPicPr>
              <p:cNvPr id="70677" name="Text Box 5"/>
              <p:cNvPicPr>
                <a:picLocks noChangeArrowheads="1"/>
              </p:cNvPicPr>
              <p:nvPr/>
            </p:nvPicPr>
            <p:blipFill>
              <a:blip r:embed="rId11">
                <a:extLst>
                  <a:ext uri="{28A0092B-C50C-407E-A947-70E740481C1C}">
                    <a14:useLocalDpi xmlns:a14="http://schemas.microsoft.com/office/drawing/2010/main"/>
                  </a:ext>
                </a:extLst>
              </a:blip>
              <a:srcRect/>
              <a:stretch>
                <a:fillRect/>
              </a:stretch>
            </p:blipFill>
            <p:spPr bwMode="gray">
              <a:xfrm>
                <a:off x="249936" y="1298448"/>
                <a:ext cx="42062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8" name="Text Box 29"/>
              <p:cNvSpPr txBox="1">
                <a:spLocks noChangeArrowheads="1"/>
              </p:cNvSpPr>
              <p:nvPr/>
            </p:nvSpPr>
            <p:spPr bwMode="auto">
              <a:xfrm>
                <a:off x="368300" y="1412875"/>
                <a:ext cx="39719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a:solidFill>
                      <a:schemeClr val="tx1"/>
                    </a:solidFill>
                    <a:latin typeface="Arial" panose="020B0604020202020204" pitchFamily="34" charset="0"/>
                  </a:defRPr>
                </a:lvl1pPr>
                <a:lvl2pPr marL="742950" indent="-285750">
                  <a:spcBef>
                    <a:spcPct val="20000"/>
                  </a:spcBef>
                  <a:buBlip>
                    <a:blip r:embed="rId9"/>
                  </a:buBlip>
                  <a:defRPr>
                    <a:solidFill>
                      <a:schemeClr val="tx1"/>
                    </a:solidFill>
                    <a:latin typeface="Arial" panose="020B0604020202020204" pitchFamily="34" charset="0"/>
                  </a:defRPr>
                </a:lvl2pPr>
                <a:lvl3pPr marL="1143000" indent="-228600">
                  <a:spcBef>
                    <a:spcPct val="20000"/>
                  </a:spcBef>
                  <a:buBlip>
                    <a:blip r:embed="rId10"/>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sz="1500" b="1"/>
                  <a:t>Big Balers</a:t>
                </a:r>
              </a:p>
            </p:txBody>
          </p:sp>
        </p:grpSp>
      </p:grpSp>
      <p:grpSp>
        <p:nvGrpSpPr>
          <p:cNvPr id="70666" name="Group 6"/>
          <p:cNvGrpSpPr>
            <a:grpSpLocks/>
          </p:cNvGrpSpPr>
          <p:nvPr/>
        </p:nvGrpSpPr>
        <p:grpSpPr bwMode="auto">
          <a:xfrm>
            <a:off x="4467225" y="1412875"/>
            <a:ext cx="4502150" cy="349250"/>
            <a:chOff x="2936" y="1169"/>
            <a:chExt cx="2697" cy="220"/>
          </a:xfrm>
        </p:grpSpPr>
        <p:sp>
          <p:nvSpPr>
            <p:cNvPr id="70673" name="Line 7"/>
            <p:cNvSpPr>
              <a:spLocks noChangeShapeType="1"/>
            </p:cNvSpPr>
            <p:nvPr/>
          </p:nvSpPr>
          <p:spPr bwMode="gray">
            <a:xfrm>
              <a:off x="3028" y="1389"/>
              <a:ext cx="23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674" name="Text Box 8"/>
            <p:cNvSpPr txBox="1">
              <a:spLocks noChangeArrowheads="1"/>
            </p:cNvSpPr>
            <p:nvPr/>
          </p:nvSpPr>
          <p:spPr bwMode="gray">
            <a:xfrm>
              <a:off x="2936" y="1169"/>
              <a:ext cx="269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a:solidFill>
                    <a:schemeClr val="tx1"/>
                  </a:solidFill>
                  <a:latin typeface="Arial" panose="020B0604020202020204" pitchFamily="34" charset="0"/>
                </a:defRPr>
              </a:lvl1pPr>
              <a:lvl2pPr marL="742950" indent="-285750">
                <a:spcBef>
                  <a:spcPct val="20000"/>
                </a:spcBef>
                <a:buBlip>
                  <a:blip r:embed="rId9"/>
                </a:buBlip>
                <a:defRPr>
                  <a:solidFill>
                    <a:schemeClr val="tx1"/>
                  </a:solidFill>
                  <a:latin typeface="Arial" panose="020B0604020202020204" pitchFamily="34" charset="0"/>
                </a:defRPr>
              </a:lvl2pPr>
              <a:lvl3pPr marL="1143000" indent="-228600">
                <a:spcBef>
                  <a:spcPct val="20000"/>
                </a:spcBef>
                <a:buBlip>
                  <a:blip r:embed="rId10"/>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sz="1500" b="1"/>
                <a:t>Rotopresse a camera variabile</a:t>
              </a:r>
            </a:p>
          </p:txBody>
        </p:sp>
      </p:grpSp>
      <p:grpSp>
        <p:nvGrpSpPr>
          <p:cNvPr id="70667" name="Group 9"/>
          <p:cNvGrpSpPr>
            <a:grpSpLocks/>
          </p:cNvGrpSpPr>
          <p:nvPr/>
        </p:nvGrpSpPr>
        <p:grpSpPr bwMode="auto">
          <a:xfrm>
            <a:off x="528638" y="4159250"/>
            <a:ext cx="3971925" cy="349250"/>
            <a:chOff x="3028" y="1169"/>
            <a:chExt cx="2380" cy="220"/>
          </a:xfrm>
        </p:grpSpPr>
        <p:sp>
          <p:nvSpPr>
            <p:cNvPr id="70671" name="Line 10"/>
            <p:cNvSpPr>
              <a:spLocks noChangeShapeType="1"/>
            </p:cNvSpPr>
            <p:nvPr/>
          </p:nvSpPr>
          <p:spPr bwMode="gray">
            <a:xfrm>
              <a:off x="3028" y="1389"/>
              <a:ext cx="23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672" name="Text Box 11"/>
            <p:cNvSpPr txBox="1">
              <a:spLocks noChangeArrowheads="1"/>
            </p:cNvSpPr>
            <p:nvPr/>
          </p:nvSpPr>
          <p:spPr bwMode="gray">
            <a:xfrm>
              <a:off x="3028" y="1169"/>
              <a:ext cx="238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a:solidFill>
                    <a:schemeClr val="tx1"/>
                  </a:solidFill>
                  <a:latin typeface="Arial" panose="020B0604020202020204" pitchFamily="34" charset="0"/>
                </a:defRPr>
              </a:lvl1pPr>
              <a:lvl2pPr marL="742950" indent="-285750">
                <a:spcBef>
                  <a:spcPct val="20000"/>
                </a:spcBef>
                <a:buBlip>
                  <a:blip r:embed="rId9"/>
                </a:buBlip>
                <a:defRPr>
                  <a:solidFill>
                    <a:schemeClr val="tx1"/>
                  </a:solidFill>
                  <a:latin typeface="Arial" panose="020B0604020202020204" pitchFamily="34" charset="0"/>
                </a:defRPr>
              </a:lvl2pPr>
              <a:lvl3pPr marL="1143000" indent="-228600">
                <a:spcBef>
                  <a:spcPct val="20000"/>
                </a:spcBef>
                <a:buBlip>
                  <a:blip r:embed="rId10"/>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sz="1500" b="1"/>
                <a:t>Rotopresse a camera fissa</a:t>
              </a:r>
            </a:p>
          </p:txBody>
        </p:sp>
      </p:grpSp>
      <p:grpSp>
        <p:nvGrpSpPr>
          <p:cNvPr id="70668" name="Group 12"/>
          <p:cNvGrpSpPr>
            <a:grpSpLocks/>
          </p:cNvGrpSpPr>
          <p:nvPr/>
        </p:nvGrpSpPr>
        <p:grpSpPr bwMode="auto">
          <a:xfrm>
            <a:off x="4214813" y="4151313"/>
            <a:ext cx="4965700" cy="357187"/>
            <a:chOff x="2774" y="1143"/>
            <a:chExt cx="2634" cy="225"/>
          </a:xfrm>
        </p:grpSpPr>
        <p:sp>
          <p:nvSpPr>
            <p:cNvPr id="70669" name="Line 13"/>
            <p:cNvSpPr>
              <a:spLocks noChangeShapeType="1"/>
            </p:cNvSpPr>
            <p:nvPr/>
          </p:nvSpPr>
          <p:spPr bwMode="gray">
            <a:xfrm>
              <a:off x="3028" y="1368"/>
              <a:ext cx="23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0670" name="Text Box 14"/>
            <p:cNvSpPr txBox="1">
              <a:spLocks noChangeArrowheads="1"/>
            </p:cNvSpPr>
            <p:nvPr/>
          </p:nvSpPr>
          <p:spPr bwMode="gray">
            <a:xfrm>
              <a:off x="2774" y="1143"/>
              <a:ext cx="262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a:solidFill>
                    <a:schemeClr val="tx1"/>
                  </a:solidFill>
                  <a:latin typeface="Arial" panose="020B0604020202020204" pitchFamily="34" charset="0"/>
                </a:defRPr>
              </a:lvl1pPr>
              <a:lvl2pPr marL="742950" indent="-285750">
                <a:spcBef>
                  <a:spcPct val="20000"/>
                </a:spcBef>
                <a:buBlip>
                  <a:blip r:embed="rId9"/>
                </a:buBlip>
                <a:defRPr>
                  <a:solidFill>
                    <a:schemeClr val="tx1"/>
                  </a:solidFill>
                  <a:latin typeface="Arial" panose="020B0604020202020204" pitchFamily="34" charset="0"/>
                </a:defRPr>
              </a:lvl2pPr>
              <a:lvl3pPr marL="1143000" indent="-228600">
                <a:spcBef>
                  <a:spcPct val="20000"/>
                </a:spcBef>
                <a:buBlip>
                  <a:blip r:embed="rId10"/>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sz="1500" b="1"/>
                <a:t>Combinate rotopresse a camera variabile / fasciatori</a:t>
              </a:r>
            </a:p>
          </p:txBody>
        </p:sp>
      </p:grpSp>
    </p:spTree>
    <p:extLst>
      <p:ext uri="{BB962C8B-B14F-4D97-AF65-F5344CB8AC3E}">
        <p14:creationId xmlns:p14="http://schemas.microsoft.com/office/powerpoint/2010/main" val="2797656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r>
              <a:rPr lang="de-DE" altLang="it-IT" smtClean="0"/>
              <a:t>Presse con fasciatori combinati</a:t>
            </a:r>
            <a:endParaRPr lang="nl-NL" altLang="it-IT" smtClean="0"/>
          </a:p>
        </p:txBody>
      </p:sp>
      <p:sp>
        <p:nvSpPr>
          <p:cNvPr id="323587" name="Rectangle 3"/>
          <p:cNvSpPr>
            <a:spLocks noGrp="1" noChangeArrowheads="1"/>
          </p:cNvSpPr>
          <p:nvPr>
            <p:ph type="body" idx="1"/>
          </p:nvPr>
        </p:nvSpPr>
        <p:spPr>
          <a:xfrm>
            <a:off x="0" y="3937000"/>
            <a:ext cx="9144000" cy="2921000"/>
          </a:xfrm>
        </p:spPr>
        <p:txBody>
          <a:bodyPr/>
          <a:lstStyle/>
          <a:p>
            <a:pPr>
              <a:buFontTx/>
              <a:buBlip>
                <a:blip r:embed="rId3"/>
              </a:buBlip>
            </a:pPr>
            <a:r>
              <a:rPr lang="en-US" altLang="it-IT" b="1" smtClean="0"/>
              <a:t>Combinazione fasciatore con rotopresse</a:t>
            </a:r>
          </a:p>
          <a:p>
            <a:pPr>
              <a:buFontTx/>
              <a:buNone/>
            </a:pPr>
            <a:r>
              <a:rPr lang="en-US" altLang="it-IT" smtClean="0"/>
              <a:t>	Una importante opportunità nel mercato</a:t>
            </a:r>
          </a:p>
          <a:p>
            <a:pPr>
              <a:buFontTx/>
              <a:buChar char="-"/>
            </a:pPr>
            <a:r>
              <a:rPr lang="en-US" altLang="it-IT" smtClean="0"/>
              <a:t>Combinazione con presse a camera fissa</a:t>
            </a:r>
          </a:p>
          <a:p>
            <a:pPr>
              <a:buFontTx/>
              <a:buChar char="-"/>
            </a:pPr>
            <a:r>
              <a:rPr lang="en-US" altLang="it-IT" smtClean="0"/>
              <a:t>Combinazione con pressa a camera variabile (fino a 1,90 m di diametro!)</a:t>
            </a:r>
          </a:p>
          <a:p>
            <a:pPr>
              <a:buFontTx/>
              <a:buChar char="-"/>
            </a:pPr>
            <a:r>
              <a:rPr lang="en-US" altLang="it-IT" b="1" smtClean="0"/>
              <a:t>BIO</a:t>
            </a:r>
          </a:p>
          <a:p>
            <a:pPr>
              <a:buFontTx/>
              <a:buChar char="-"/>
            </a:pPr>
            <a:endParaRPr lang="en-US" altLang="it-IT" smtClean="0"/>
          </a:p>
          <a:p>
            <a:pPr>
              <a:buFontTx/>
              <a:buNone/>
            </a:pPr>
            <a:endParaRPr lang="en-US" altLang="it-IT" b="1" smtClean="0"/>
          </a:p>
          <a:p>
            <a:pPr lvl="1">
              <a:buFontTx/>
              <a:buBlip>
                <a:blip r:embed="rId4"/>
              </a:buBlip>
            </a:pPr>
            <a:endParaRPr lang="nl-NL" altLang="it-IT" smtClean="0"/>
          </a:p>
        </p:txBody>
      </p:sp>
      <p:pic>
        <p:nvPicPr>
          <p:cNvPr id="323588" name="Picture 3" descr="09050919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463" y="1152525"/>
            <a:ext cx="2628900" cy="2028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3589" name="Picture 5" descr="09050924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98775" y="1179513"/>
            <a:ext cx="3051175" cy="2036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3590" name="Picture 6" descr="09050954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80163" y="1174750"/>
            <a:ext cx="2063750" cy="2066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egnaposto data 1"/>
          <p:cNvSpPr>
            <a:spLocks noGrp="1"/>
          </p:cNvSpPr>
          <p:nvPr>
            <p:ph type="dt" sz="quarter" idx="4294967295"/>
          </p:nvPr>
        </p:nvSpPr>
        <p:spPr/>
        <p:txBody>
          <a:bodyPr/>
          <a:lstStyle/>
          <a:p>
            <a:pPr>
              <a:defRPr/>
            </a:pPr>
            <a:fld id="{90E4A8C5-0B08-4238-ADDB-324D99C95EC7}"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GB" dirty="0" smtClean="0"/>
              <a:t>Product News </a:t>
            </a:r>
            <a:r>
              <a:rPr lang="en-GB" dirty="0" err="1" smtClean="0"/>
              <a:t>i</a:t>
            </a:r>
            <a:r>
              <a:rPr lang="en-GB" dirty="0" smtClean="0"/>
              <a:t>-BIO</a:t>
            </a:r>
            <a:endParaRPr lang="en-GB" dirty="0"/>
          </a:p>
        </p:txBody>
      </p:sp>
      <p:pic>
        <p:nvPicPr>
          <p:cNvPr id="3077" name="Picture 2"/>
          <p:cNvPicPr>
            <a:picLocks noChangeAspect="1" noChangeArrowheads="1"/>
          </p:cNvPicPr>
          <p:nvPr/>
        </p:nvPicPr>
        <p:blipFill>
          <a:blip r:embed="rId2" cstate="email"/>
          <a:srcRect/>
          <a:stretch>
            <a:fillRect/>
          </a:stretch>
        </p:blipFill>
        <p:spPr bwMode="auto">
          <a:xfrm>
            <a:off x="0" y="808038"/>
            <a:ext cx="9144000" cy="6049962"/>
          </a:xfrm>
          <a:prstGeom prst="rect">
            <a:avLst/>
          </a:prstGeom>
          <a:noFill/>
          <a:ln w="9525">
            <a:noFill/>
            <a:miter lim="800000"/>
            <a:headEnd/>
            <a:tailEnd/>
          </a:ln>
        </p:spPr>
      </p:pic>
    </p:spTree>
    <p:extLst>
      <p:ext uri="{BB962C8B-B14F-4D97-AF65-F5344CB8AC3E}">
        <p14:creationId xmlns:p14="http://schemas.microsoft.com/office/powerpoint/2010/main" val="2017797202"/>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135063" y="119063"/>
            <a:ext cx="731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spcBef>
                <a:spcPct val="50000"/>
              </a:spcBef>
            </a:pPr>
            <a:r>
              <a:rPr lang="en-GB" altLang="it-IT" b="1"/>
              <a:t>Bale in one</a:t>
            </a:r>
            <a:endParaRPr lang="en-GB" altLang="it-IT" sz="2400">
              <a:latin typeface="Times New Roman" panose="02020603050405020304" pitchFamily="18" charset="0"/>
            </a:endParaRPr>
          </a:p>
        </p:txBody>
      </p:sp>
      <p:sp>
        <p:nvSpPr>
          <p:cNvPr id="16387" name="Text Box 3"/>
          <p:cNvSpPr txBox="1">
            <a:spLocks noChangeArrowheads="1"/>
          </p:cNvSpPr>
          <p:nvPr/>
        </p:nvSpPr>
        <p:spPr bwMode="auto">
          <a:xfrm>
            <a:off x="533400" y="5334000"/>
            <a:ext cx="8153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120000"/>
              </a:lnSpc>
              <a:spcBef>
                <a:spcPct val="50000"/>
              </a:spcBef>
            </a:pPr>
            <a:r>
              <a:rPr lang="en-GB" altLang="it-IT" sz="2000"/>
              <a:t>Kuhn i-BIO is a fully integrated baler and wrapper combined in a very compact solution. The wrapper is integrated in the baling chamber, ensuring a very compact machine.</a:t>
            </a:r>
            <a:endParaRPr lang="en-GB" altLang="it-IT" sz="2400">
              <a:latin typeface="Times New Roman" panose="02020603050405020304" pitchFamily="18" charset="0"/>
            </a:endParaRPr>
          </a:p>
        </p:txBody>
      </p:sp>
      <p:pic>
        <p:nvPicPr>
          <p:cNvPr id="1638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3350" y="1008063"/>
            <a:ext cx="61849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786959"/>
      </p:ext>
    </p:extLst>
  </p:cSld>
  <p:clrMapOvr>
    <a:masterClrMapping/>
  </p:clrMapOvr>
  <p:transition xmlns:p14="http://schemas.microsoft.com/office/powerpoint/2010/main">
    <p:cover dir="ru"/>
  </p:transition>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036638" y="168275"/>
            <a:ext cx="701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spcBef>
                <a:spcPct val="50000"/>
              </a:spcBef>
            </a:pPr>
            <a:r>
              <a:rPr lang="en-GB" altLang="it-IT" b="1"/>
              <a:t>Bale in One </a:t>
            </a:r>
            <a:r>
              <a:rPr lang="en-GB" altLang="it-IT" sz="1200" b="1"/>
              <a:t>princip</a:t>
            </a:r>
            <a:endParaRPr lang="en-GB" altLang="it-IT" sz="2400">
              <a:latin typeface="Times New Roman" panose="02020603050405020304" pitchFamily="18" charset="0"/>
            </a:endParaRPr>
          </a:p>
        </p:txBody>
      </p:sp>
      <p:pic>
        <p:nvPicPr>
          <p:cNvPr id="17411" name="Picture 4" descr="F6602_GB_1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43663" y="1900238"/>
            <a:ext cx="1709737"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F6602_GB_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1063" y="1900238"/>
            <a:ext cx="1800225"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F6602_GB_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6063" y="1900238"/>
            <a:ext cx="1709737"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F6602_GB_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4863" y="1900238"/>
            <a:ext cx="1709737"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3"/>
          <p:cNvSpPr txBox="1">
            <a:spLocks noChangeArrowheads="1"/>
          </p:cNvSpPr>
          <p:nvPr/>
        </p:nvSpPr>
        <p:spPr bwMode="auto">
          <a:xfrm>
            <a:off x="280988" y="4235450"/>
            <a:ext cx="85248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130000"/>
              </a:lnSpc>
              <a:spcBef>
                <a:spcPct val="50000"/>
              </a:spcBef>
            </a:pPr>
            <a:r>
              <a:rPr lang="en-GB" altLang="it-IT" sz="1800"/>
              <a:t>After the bale chamber is filled with crop and the net binding is finished , the driver will be warned  by the control box – ready to bale</a:t>
            </a:r>
          </a:p>
          <a:p>
            <a:pPr>
              <a:lnSpc>
                <a:spcPct val="130000"/>
              </a:lnSpc>
              <a:spcBef>
                <a:spcPct val="50000"/>
              </a:spcBef>
            </a:pPr>
            <a:r>
              <a:rPr lang="en-GB" altLang="it-IT" sz="1800"/>
              <a:t>The upper part of the baling chamber is raised and the bale is ready for immediate wrapping by two film rolls mounted on a high speed wrapper ring</a:t>
            </a:r>
          </a:p>
          <a:p>
            <a:pPr>
              <a:lnSpc>
                <a:spcPct val="130000"/>
              </a:lnSpc>
              <a:spcBef>
                <a:spcPct val="50000"/>
              </a:spcBef>
            </a:pPr>
            <a:r>
              <a:rPr lang="en-GB" altLang="it-IT" sz="1800"/>
              <a:t>After wrapping the wrapper ring lifts and the bottom chamber lowers to let the bale unroll.</a:t>
            </a:r>
          </a:p>
        </p:txBody>
      </p:sp>
    </p:spTree>
    <p:extLst>
      <p:ext uri="{BB962C8B-B14F-4D97-AF65-F5344CB8AC3E}">
        <p14:creationId xmlns:p14="http://schemas.microsoft.com/office/powerpoint/2010/main" val="248925027"/>
      </p:ext>
    </p:extLst>
  </p:cSld>
  <p:clrMapOvr>
    <a:masterClrMapping/>
  </p:clrMapOvr>
  <p:transition xmlns:p14="http://schemas.microsoft.com/office/powerpoint/2010/main">
    <p:cover dir="ru"/>
  </p:transition>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a:defRPr/>
            </a:pPr>
            <a:fld id="{EC917AB1-9498-4E18-BE0B-7197122BE0ED}"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smtClean="0"/>
              <a:t>Mkt Kuhn </a:t>
            </a:r>
            <a:endParaRPr lang="fr-FR"/>
          </a:p>
        </p:txBody>
      </p:sp>
      <p:sp>
        <p:nvSpPr>
          <p:cNvPr id="4" name="CasellaDiTesto 3"/>
          <p:cNvSpPr txBox="1"/>
          <p:nvPr/>
        </p:nvSpPr>
        <p:spPr>
          <a:xfrm>
            <a:off x="2555776" y="2780928"/>
            <a:ext cx="4248323" cy="369332"/>
          </a:xfrm>
          <a:prstGeom prst="rect">
            <a:avLst/>
          </a:prstGeom>
          <a:noFill/>
        </p:spPr>
        <p:txBody>
          <a:bodyPr wrap="square" rtlCol="0">
            <a:spAutoFit/>
          </a:bodyPr>
          <a:lstStyle/>
          <a:p>
            <a:r>
              <a:rPr lang="it-IT" dirty="0" smtClean="0"/>
              <a:t>Filmato i-BIO</a:t>
            </a:r>
            <a:endParaRPr lang="it-IT" dirty="0"/>
          </a:p>
        </p:txBody>
      </p:sp>
    </p:spTree>
    <p:extLst>
      <p:ext uri="{BB962C8B-B14F-4D97-AF65-F5344CB8AC3E}">
        <p14:creationId xmlns:p14="http://schemas.microsoft.com/office/powerpoint/2010/main" val="2367149150"/>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23728" y="1"/>
            <a:ext cx="6563072" cy="764704"/>
          </a:xfrm>
        </p:spPr>
        <p:txBody>
          <a:bodyPr/>
          <a:lstStyle/>
          <a:p>
            <a:r>
              <a:rPr lang="it-IT" dirty="0" smtClean="0"/>
              <a:t>Multi Press I-BIO </a:t>
            </a:r>
            <a:r>
              <a:rPr lang="it-IT" dirty="0" err="1" smtClean="0"/>
              <a:t>maize</a:t>
            </a:r>
            <a:r>
              <a:rPr lang="it-IT" dirty="0" smtClean="0"/>
              <a:t> </a:t>
            </a:r>
            <a:r>
              <a:rPr lang="it-IT" dirty="0" err="1" smtClean="0"/>
              <a:t>baler</a:t>
            </a:r>
            <a:endParaRPr lang="it-IT" dirty="0"/>
          </a:p>
        </p:txBody>
      </p:sp>
      <p:pic>
        <p:nvPicPr>
          <p:cNvPr id="5" name="Immagin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871" y="1765310"/>
            <a:ext cx="9323742" cy="5053003"/>
          </a:xfrm>
          <a:prstGeom prst="rect">
            <a:avLst/>
          </a:prstGeom>
        </p:spPr>
      </p:pic>
      <p:pic>
        <p:nvPicPr>
          <p:cNvPr id="6" name="Immagin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1554"/>
            <a:ext cx="2918980" cy="2730474"/>
          </a:xfrm>
          <a:prstGeom prst="rect">
            <a:avLst/>
          </a:prstGeom>
          <a:ln>
            <a:noFill/>
          </a:ln>
          <a:effectLst>
            <a:outerShdw blurRad="292100" dist="139700" dir="2700000" algn="tl" rotWithShape="0">
              <a:srgbClr val="333333">
                <a:alpha val="65000"/>
              </a:srgbClr>
            </a:outerShdw>
          </a:effectLst>
        </p:spPr>
      </p:pic>
      <p:sp>
        <p:nvSpPr>
          <p:cNvPr id="7" name="Segnaposto data 2"/>
          <p:cNvSpPr txBox="1">
            <a:spLocks/>
          </p:cNvSpPr>
          <p:nvPr/>
        </p:nvSpPr>
        <p:spPr>
          <a:xfrm>
            <a:off x="504825" y="6453188"/>
            <a:ext cx="1042988" cy="365125"/>
          </a:xfrm>
          <a:prstGeom prst="rect">
            <a:avLst/>
          </a:prstGeom>
        </p:spPr>
        <p:txBody>
          <a:bodyPr vert="horz" lIns="91440" tIns="45720" rIns="91440" bIns="45720" rtlCol="0" anchor="ctr"/>
          <a:lstStyle>
            <a:defPPr>
              <a:defRPr lang="fr-FR"/>
            </a:defPPr>
            <a:lvl1pPr algn="l" rtl="0" eaLnBrk="1" fontAlgn="auto" hangingPunct="1">
              <a:spcBef>
                <a:spcPts val="0"/>
              </a:spcBef>
              <a:spcAft>
                <a:spcPts val="0"/>
              </a:spcAft>
              <a:defRPr sz="10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C5DAE2E7-6F83-471A-9FBA-9FC3D272C914}" type="datetime1">
              <a:rPr lang="fr-FR" smtClean="0"/>
              <a:pPr>
                <a:defRPr/>
              </a:pPr>
              <a:t>29/04/14</a:t>
            </a:fld>
            <a:endParaRPr lang="fr-FR" dirty="0"/>
          </a:p>
        </p:txBody>
      </p:sp>
      <p:sp>
        <p:nvSpPr>
          <p:cNvPr id="8" name="Segnaposto piè di pagina 3"/>
          <p:cNvSpPr txBox="1">
            <a:spLocks/>
          </p:cNvSpPr>
          <p:nvPr/>
        </p:nvSpPr>
        <p:spPr>
          <a:xfrm>
            <a:off x="1692275" y="6453188"/>
            <a:ext cx="4464050" cy="365125"/>
          </a:xfrm>
          <a:prstGeom prst="rect">
            <a:avLst/>
          </a:prstGeom>
        </p:spPr>
        <p:txBody>
          <a:bodyPr vert="horz" lIns="91440" tIns="45720" rIns="91440" bIns="45720" rtlCol="0" anchor="ctr"/>
          <a:lstStyle>
            <a:defPPr>
              <a:defRPr lang="fr-FR"/>
            </a:defPPr>
            <a:lvl1pPr algn="ctr" rtl="0" eaLnBrk="1" fontAlgn="auto" hangingPunct="1">
              <a:spcBef>
                <a:spcPts val="0"/>
              </a:spcBef>
              <a:spcAft>
                <a:spcPts val="0"/>
              </a:spcAft>
              <a:defRPr sz="1000" kern="1200" dirty="0" err="1"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fr-FR" smtClean="0"/>
              <a:t>Mkt Kuhn </a:t>
            </a:r>
            <a:endParaRPr lang="fr-FR"/>
          </a:p>
        </p:txBody>
      </p:sp>
    </p:spTree>
    <p:extLst>
      <p:ext uri="{BB962C8B-B14F-4D97-AF65-F5344CB8AC3E}">
        <p14:creationId xmlns:p14="http://schemas.microsoft.com/office/powerpoint/2010/main" val="212564130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Un concetto innovativo</a:t>
            </a:r>
            <a:endParaRPr lang="it-IT" dirty="0"/>
          </a:p>
        </p:txBody>
      </p:sp>
      <p:pic>
        <p:nvPicPr>
          <p:cNvPr id="5" name="Immagin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5008" y="1340768"/>
            <a:ext cx="8928992" cy="5040560"/>
          </a:xfrm>
          <a:prstGeom prst="rect">
            <a:avLst/>
          </a:prstGeom>
        </p:spPr>
      </p:pic>
      <p:pic>
        <p:nvPicPr>
          <p:cNvPr id="6" name="Immagin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1554"/>
            <a:ext cx="1225436" cy="1146298"/>
          </a:xfrm>
          <a:prstGeom prst="rect">
            <a:avLst/>
          </a:prstGeom>
          <a:ln>
            <a:noFill/>
          </a:ln>
          <a:effectLst>
            <a:outerShdw blurRad="292100" dist="139700" dir="2700000" algn="tl" rotWithShape="0">
              <a:srgbClr val="333333">
                <a:alpha val="65000"/>
              </a:srgbClr>
            </a:outerShdw>
          </a:effectLst>
        </p:spPr>
      </p:pic>
      <p:sp>
        <p:nvSpPr>
          <p:cNvPr id="7" name="Segnaposto data 2"/>
          <p:cNvSpPr txBox="1">
            <a:spLocks/>
          </p:cNvSpPr>
          <p:nvPr/>
        </p:nvSpPr>
        <p:spPr>
          <a:xfrm>
            <a:off x="504825" y="6453188"/>
            <a:ext cx="1042988" cy="365125"/>
          </a:xfrm>
          <a:prstGeom prst="rect">
            <a:avLst/>
          </a:prstGeom>
        </p:spPr>
        <p:txBody>
          <a:bodyPr vert="horz" lIns="91440" tIns="45720" rIns="91440" bIns="45720" rtlCol="0" anchor="ctr"/>
          <a:lstStyle>
            <a:defPPr>
              <a:defRPr lang="fr-FR"/>
            </a:defPPr>
            <a:lvl1pPr algn="l" rtl="0" eaLnBrk="1" fontAlgn="auto" hangingPunct="1">
              <a:spcBef>
                <a:spcPts val="0"/>
              </a:spcBef>
              <a:spcAft>
                <a:spcPts val="0"/>
              </a:spcAft>
              <a:defRPr sz="1000" kern="120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fld id="{C5DAE2E7-6F83-471A-9FBA-9FC3D272C914}" type="datetime1">
              <a:rPr lang="fr-FR" smtClean="0"/>
              <a:pPr>
                <a:defRPr/>
              </a:pPr>
              <a:t>29/04/14</a:t>
            </a:fld>
            <a:endParaRPr lang="fr-FR" dirty="0"/>
          </a:p>
        </p:txBody>
      </p:sp>
      <p:sp>
        <p:nvSpPr>
          <p:cNvPr id="8" name="Segnaposto piè di pagina 3"/>
          <p:cNvSpPr txBox="1">
            <a:spLocks/>
          </p:cNvSpPr>
          <p:nvPr/>
        </p:nvSpPr>
        <p:spPr>
          <a:xfrm>
            <a:off x="1692275" y="6453188"/>
            <a:ext cx="4464050" cy="365125"/>
          </a:xfrm>
          <a:prstGeom prst="rect">
            <a:avLst/>
          </a:prstGeom>
        </p:spPr>
        <p:txBody>
          <a:bodyPr vert="horz" lIns="91440" tIns="45720" rIns="91440" bIns="45720" rtlCol="0" anchor="ctr"/>
          <a:lstStyle>
            <a:defPPr>
              <a:defRPr lang="fr-FR"/>
            </a:defPPr>
            <a:lvl1pPr algn="ctr" rtl="0" eaLnBrk="1" fontAlgn="auto" hangingPunct="1">
              <a:spcBef>
                <a:spcPts val="0"/>
              </a:spcBef>
              <a:spcAft>
                <a:spcPts val="0"/>
              </a:spcAft>
              <a:defRPr sz="1000" kern="1200" dirty="0" err="1"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fr-FR" smtClean="0"/>
              <a:t>Mkt Kuhn </a:t>
            </a:r>
            <a:endParaRPr lang="fr-FR"/>
          </a:p>
        </p:txBody>
      </p:sp>
    </p:spTree>
    <p:extLst>
      <p:ext uri="{BB962C8B-B14F-4D97-AF65-F5344CB8AC3E}">
        <p14:creationId xmlns:p14="http://schemas.microsoft.com/office/powerpoint/2010/main" val="180213466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Multi Press I-</a:t>
            </a:r>
            <a:r>
              <a:rPr lang="it-IT" dirty="0" err="1" smtClean="0"/>
              <a:t>Bio</a:t>
            </a:r>
            <a:r>
              <a:rPr lang="it-IT" dirty="0" smtClean="0"/>
              <a:t>: il cantiere di lavoro </a:t>
            </a:r>
            <a:endParaRPr lang="it-IT" dirty="0"/>
          </a:p>
        </p:txBody>
      </p:sp>
      <p:pic>
        <p:nvPicPr>
          <p:cNvPr id="5" name="Immagin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6" y="1025352"/>
            <a:ext cx="9145016" cy="5832648"/>
          </a:xfrm>
          <a:prstGeom prst="rect">
            <a:avLst/>
          </a:prstGeom>
        </p:spPr>
      </p:pic>
    </p:spTree>
    <p:extLst>
      <p:ext uri="{BB962C8B-B14F-4D97-AF65-F5344CB8AC3E}">
        <p14:creationId xmlns:p14="http://schemas.microsoft.com/office/powerpoint/2010/main" val="774523896"/>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0" descr="voorbladkopi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0"/>
            <a:ext cx="9144000"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1" name="Rectangle 15"/>
          <p:cNvSpPr>
            <a:spLocks noGrp="1" noChangeArrowheads="1"/>
          </p:cNvSpPr>
          <p:nvPr>
            <p:ph type="title" idx="4294967295"/>
          </p:nvPr>
        </p:nvSpPr>
        <p:spPr>
          <a:xfrm>
            <a:off x="0" y="5419725"/>
            <a:ext cx="9144000" cy="1438275"/>
          </a:xfrm>
        </p:spPr>
        <p:txBody>
          <a:bodyPr/>
          <a:lstStyle/>
          <a:p>
            <a:r>
              <a:rPr lang="nl-NL" altLang="it-IT" sz="3600" b="0" dirty="0" smtClean="0">
                <a:solidFill>
                  <a:schemeClr val="bg1"/>
                </a:solidFill>
              </a:rPr>
              <a:t>Le presse giganti BIG BALERS</a:t>
            </a:r>
            <a:endParaRPr lang="nl-NL" altLang="it-IT" sz="2400" b="0" dirty="0" smtClean="0">
              <a:solidFill>
                <a:schemeClr val="bg1"/>
              </a:solidFill>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176213" y="0"/>
            <a:ext cx="8367712" cy="666750"/>
          </a:xfrm>
        </p:spPr>
        <p:txBody>
          <a:bodyPr/>
          <a:lstStyle/>
          <a:p>
            <a:pPr>
              <a:defRPr/>
            </a:pPr>
            <a:r>
              <a:rPr lang="en-US" altLang="it-IT" sz="2800" dirty="0" smtClean="0"/>
              <a:t>Kuhn </a:t>
            </a:r>
            <a:r>
              <a:rPr lang="en-US" altLang="it-IT" sz="2400" dirty="0" smtClean="0"/>
              <a:t>Big Square Balers</a:t>
            </a:r>
          </a:p>
        </p:txBody>
      </p:sp>
      <p:graphicFrame>
        <p:nvGraphicFramePr>
          <p:cNvPr id="330755" name="Object 3"/>
          <p:cNvGraphicFramePr>
            <a:graphicFrameLocks noChangeAspect="1"/>
          </p:cNvGraphicFramePr>
          <p:nvPr/>
        </p:nvGraphicFramePr>
        <p:xfrm>
          <a:off x="0" y="2211388"/>
          <a:ext cx="9144000" cy="4646612"/>
        </p:xfrm>
        <a:graphic>
          <a:graphicData uri="http://schemas.openxmlformats.org/presentationml/2006/ole">
            <mc:AlternateContent xmlns:mc="http://schemas.openxmlformats.org/markup-compatibility/2006">
              <mc:Choice xmlns:v="urn:schemas-microsoft-com:vml" Requires="v">
                <p:oleObj spid="_x0000_s330830" name="Image" r:id="rId4" imgW="5399746" imgH="2742664" progId="Photoshop.Image.7">
                  <p:embed/>
                </p:oleObj>
              </mc:Choice>
              <mc:Fallback>
                <p:oleObj name="Image" r:id="rId4" imgW="5399746" imgH="2742664" progId="Photoshop.Image.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11388"/>
                        <a:ext cx="9144000" cy="464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0756" name="Object 4"/>
          <p:cNvGraphicFramePr>
            <a:graphicFrameLocks noChangeAspect="1"/>
          </p:cNvGraphicFramePr>
          <p:nvPr/>
        </p:nvGraphicFramePr>
        <p:xfrm>
          <a:off x="6624638" y="4968875"/>
          <a:ext cx="2519362" cy="1889125"/>
        </p:xfrm>
        <a:graphic>
          <a:graphicData uri="http://schemas.openxmlformats.org/presentationml/2006/ole">
            <mc:AlternateContent xmlns:mc="http://schemas.openxmlformats.org/markup-compatibility/2006">
              <mc:Choice xmlns:v="urn:schemas-microsoft-com:vml" Requires="v">
                <p:oleObj spid="_x0000_s330831" name="Image" r:id="rId6" imgW="2519187" imgH="1889657" progId="Photoshop.Image.7">
                  <p:embed/>
                </p:oleObj>
              </mc:Choice>
              <mc:Fallback>
                <p:oleObj name="Image" r:id="rId6" imgW="2519187" imgH="1889657" progId="Photoshop.Image.7">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4638" y="4968875"/>
                        <a:ext cx="2519362" cy="188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xmlns:p14="http://schemas.microsoft.com/office/powerpoint/2010/main" advTm="5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6" name="Picture 2" descr="Nr 7 (2006)"/>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0" y="1368425"/>
            <a:ext cx="9170988"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14" descr="0905092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1916113"/>
            <a:ext cx="324008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5" descr="09050962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1916113"/>
            <a:ext cx="325437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6" descr="09050948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7213" y="4652963"/>
            <a:ext cx="3178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17" descr="090509108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2413" y="4652963"/>
            <a:ext cx="325278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8" descr="090509133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72225" y="4652963"/>
            <a:ext cx="3178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Rectangle 2"/>
          <p:cNvSpPr>
            <a:spLocks noChangeArrowheads="1"/>
          </p:cNvSpPr>
          <p:nvPr/>
        </p:nvSpPr>
        <p:spPr bwMode="auto">
          <a:xfrm>
            <a:off x="611188" y="981075"/>
            <a:ext cx="8532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9"/>
              </a:buBlip>
              <a:defRPr>
                <a:solidFill>
                  <a:schemeClr val="tx1"/>
                </a:solidFill>
                <a:latin typeface="Arial" panose="020B0604020202020204" pitchFamily="34" charset="0"/>
              </a:defRPr>
            </a:lvl1pPr>
            <a:lvl2pPr marL="742950" indent="-285750">
              <a:spcBef>
                <a:spcPct val="20000"/>
              </a:spcBef>
              <a:buBlip>
                <a:blip r:embed="rId10"/>
              </a:buBlip>
              <a:defRPr>
                <a:solidFill>
                  <a:schemeClr val="tx1"/>
                </a:solidFill>
                <a:latin typeface="Arial" panose="020B0604020202020204" pitchFamily="34" charset="0"/>
              </a:defRPr>
            </a:lvl2pPr>
            <a:lvl3pPr marL="1143000" indent="-228600">
              <a:spcBef>
                <a:spcPct val="20000"/>
              </a:spcBef>
              <a:buBlip>
                <a:blip r:embed="rId11"/>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US" altLang="it-IT" b="1">
                <a:solidFill>
                  <a:srgbClr val="E00030"/>
                </a:solidFill>
              </a:rPr>
              <a:t>Combinate presse / fasciatori</a:t>
            </a:r>
          </a:p>
        </p:txBody>
      </p:sp>
      <p:sp>
        <p:nvSpPr>
          <p:cNvPr id="72713" name="Rectangle 8"/>
          <p:cNvSpPr>
            <a:spLocks noChangeArrowheads="1"/>
          </p:cNvSpPr>
          <p:nvPr/>
        </p:nvSpPr>
        <p:spPr bwMode="auto">
          <a:xfrm>
            <a:off x="34925" y="130175"/>
            <a:ext cx="53943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9"/>
              </a:buBlip>
              <a:defRPr>
                <a:solidFill>
                  <a:schemeClr val="tx1"/>
                </a:solidFill>
                <a:latin typeface="Arial" panose="020B0604020202020204" pitchFamily="34" charset="0"/>
              </a:defRPr>
            </a:lvl1pPr>
            <a:lvl2pPr marL="742950" indent="-285750">
              <a:spcBef>
                <a:spcPct val="20000"/>
              </a:spcBef>
              <a:buBlip>
                <a:blip r:embed="rId10"/>
              </a:buBlip>
              <a:defRPr>
                <a:solidFill>
                  <a:schemeClr val="tx1"/>
                </a:solidFill>
                <a:latin typeface="Arial" panose="020B0604020202020204" pitchFamily="34" charset="0"/>
              </a:defRPr>
            </a:lvl2pPr>
            <a:lvl3pPr marL="1143000" indent="-228600">
              <a:spcBef>
                <a:spcPct val="20000"/>
              </a:spcBef>
              <a:buBlip>
                <a:blip r:embed="rId11"/>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en-US" altLang="it-IT" sz="2400" b="1">
                <a:solidFill>
                  <a:srgbClr val="FF0000"/>
                </a:solidFill>
              </a:rPr>
              <a:t>Fienagione e raccolta del foraggio</a:t>
            </a:r>
          </a:p>
        </p:txBody>
      </p:sp>
      <p:grpSp>
        <p:nvGrpSpPr>
          <p:cNvPr id="72714" name="Group 3"/>
          <p:cNvGrpSpPr>
            <a:grpSpLocks/>
          </p:cNvGrpSpPr>
          <p:nvPr/>
        </p:nvGrpSpPr>
        <p:grpSpPr bwMode="auto">
          <a:xfrm>
            <a:off x="155575" y="1450975"/>
            <a:ext cx="4702175" cy="554038"/>
            <a:chOff x="3013" y="1193"/>
            <a:chExt cx="2567" cy="349"/>
          </a:xfrm>
        </p:grpSpPr>
        <p:sp>
          <p:nvSpPr>
            <p:cNvPr id="72721" name="Line 4"/>
            <p:cNvSpPr>
              <a:spLocks noChangeShapeType="1"/>
            </p:cNvSpPr>
            <p:nvPr/>
          </p:nvSpPr>
          <p:spPr bwMode="gray">
            <a:xfrm>
              <a:off x="3028" y="1389"/>
              <a:ext cx="23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722" name="Text Box 5"/>
            <p:cNvSpPr txBox="1">
              <a:spLocks noChangeArrowheads="1"/>
            </p:cNvSpPr>
            <p:nvPr/>
          </p:nvSpPr>
          <p:spPr bwMode="gray">
            <a:xfrm>
              <a:off x="3013" y="1193"/>
              <a:ext cx="256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9"/>
                </a:buBlip>
                <a:defRPr>
                  <a:solidFill>
                    <a:schemeClr val="tx1"/>
                  </a:solidFill>
                  <a:latin typeface="Arial" panose="020B0604020202020204" pitchFamily="34" charset="0"/>
                </a:defRPr>
              </a:lvl1pPr>
              <a:lvl2pPr marL="742950" indent="-285750">
                <a:spcBef>
                  <a:spcPct val="20000"/>
                </a:spcBef>
                <a:buBlip>
                  <a:blip r:embed="rId10"/>
                </a:buBlip>
                <a:defRPr>
                  <a:solidFill>
                    <a:schemeClr val="tx1"/>
                  </a:solidFill>
                  <a:latin typeface="Arial" panose="020B0604020202020204" pitchFamily="34" charset="0"/>
                </a:defRPr>
              </a:lvl2pPr>
              <a:lvl3pPr marL="1143000" indent="-228600">
                <a:spcBef>
                  <a:spcPct val="20000"/>
                </a:spcBef>
                <a:buBlip>
                  <a:blip r:embed="rId11"/>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sz="1500" b="1"/>
                <a:t>Combinate con presse a camera fissa / fasciatore</a:t>
              </a:r>
            </a:p>
          </p:txBody>
        </p:sp>
      </p:grpSp>
      <p:grpSp>
        <p:nvGrpSpPr>
          <p:cNvPr id="72715" name="Group 6"/>
          <p:cNvGrpSpPr>
            <a:grpSpLocks/>
          </p:cNvGrpSpPr>
          <p:nvPr/>
        </p:nvGrpSpPr>
        <p:grpSpPr bwMode="auto">
          <a:xfrm>
            <a:off x="3059113" y="4076700"/>
            <a:ext cx="2817812" cy="387350"/>
            <a:chOff x="3028" y="1145"/>
            <a:chExt cx="2403" cy="244"/>
          </a:xfrm>
        </p:grpSpPr>
        <p:sp>
          <p:nvSpPr>
            <p:cNvPr id="72719" name="Line 7"/>
            <p:cNvSpPr>
              <a:spLocks noChangeShapeType="1"/>
            </p:cNvSpPr>
            <p:nvPr/>
          </p:nvSpPr>
          <p:spPr bwMode="gray">
            <a:xfrm>
              <a:off x="3028" y="1389"/>
              <a:ext cx="23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720" name="Text Box 8"/>
            <p:cNvSpPr txBox="1">
              <a:spLocks noChangeArrowheads="1"/>
            </p:cNvSpPr>
            <p:nvPr/>
          </p:nvSpPr>
          <p:spPr bwMode="gray">
            <a:xfrm>
              <a:off x="3051" y="1145"/>
              <a:ext cx="238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9"/>
                </a:buBlip>
                <a:defRPr>
                  <a:solidFill>
                    <a:schemeClr val="tx1"/>
                  </a:solidFill>
                  <a:latin typeface="Arial" panose="020B0604020202020204" pitchFamily="34" charset="0"/>
                </a:defRPr>
              </a:lvl1pPr>
              <a:lvl2pPr marL="742950" indent="-285750">
                <a:spcBef>
                  <a:spcPct val="20000"/>
                </a:spcBef>
                <a:buBlip>
                  <a:blip r:embed="rId10"/>
                </a:buBlip>
                <a:defRPr>
                  <a:solidFill>
                    <a:schemeClr val="tx1"/>
                  </a:solidFill>
                  <a:latin typeface="Arial" panose="020B0604020202020204" pitchFamily="34" charset="0"/>
                </a:defRPr>
              </a:lvl2pPr>
              <a:lvl3pPr marL="1143000" indent="-228600">
                <a:spcBef>
                  <a:spcPct val="20000"/>
                </a:spcBef>
                <a:buBlip>
                  <a:blip r:embed="rId11"/>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sz="1500" b="1"/>
                <a:t>Fasciatori</a:t>
              </a:r>
            </a:p>
          </p:txBody>
        </p:sp>
      </p:grpSp>
      <p:grpSp>
        <p:nvGrpSpPr>
          <p:cNvPr id="72716" name="Group 9"/>
          <p:cNvGrpSpPr>
            <a:grpSpLocks/>
          </p:cNvGrpSpPr>
          <p:nvPr/>
        </p:nvGrpSpPr>
        <p:grpSpPr bwMode="auto">
          <a:xfrm>
            <a:off x="5813425" y="1412875"/>
            <a:ext cx="2790825" cy="349250"/>
            <a:chOff x="3028" y="1169"/>
            <a:chExt cx="2380" cy="220"/>
          </a:xfrm>
        </p:grpSpPr>
        <p:sp>
          <p:nvSpPr>
            <p:cNvPr id="72717" name="Line 10"/>
            <p:cNvSpPr>
              <a:spLocks noChangeShapeType="1"/>
            </p:cNvSpPr>
            <p:nvPr/>
          </p:nvSpPr>
          <p:spPr bwMode="gray">
            <a:xfrm>
              <a:off x="3028" y="1389"/>
              <a:ext cx="23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2718" name="Text Box 11"/>
            <p:cNvSpPr txBox="1">
              <a:spLocks noChangeArrowheads="1"/>
            </p:cNvSpPr>
            <p:nvPr/>
          </p:nvSpPr>
          <p:spPr bwMode="gray">
            <a:xfrm>
              <a:off x="3028" y="1169"/>
              <a:ext cx="238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9"/>
                </a:buBlip>
                <a:defRPr>
                  <a:solidFill>
                    <a:schemeClr val="tx1"/>
                  </a:solidFill>
                  <a:latin typeface="Arial" panose="020B0604020202020204" pitchFamily="34" charset="0"/>
                </a:defRPr>
              </a:lvl1pPr>
              <a:lvl2pPr marL="742950" indent="-285750">
                <a:spcBef>
                  <a:spcPct val="20000"/>
                </a:spcBef>
                <a:buBlip>
                  <a:blip r:embed="rId10"/>
                </a:buBlip>
                <a:defRPr>
                  <a:solidFill>
                    <a:schemeClr val="tx1"/>
                  </a:solidFill>
                  <a:latin typeface="Arial" panose="020B0604020202020204" pitchFamily="34" charset="0"/>
                </a:defRPr>
              </a:lvl2pPr>
              <a:lvl3pPr marL="1143000" indent="-228600">
                <a:spcBef>
                  <a:spcPct val="20000"/>
                </a:spcBef>
                <a:buBlip>
                  <a:blip r:embed="rId11"/>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sz="1500" b="1"/>
                <a:t>Presse BIO</a:t>
              </a:r>
            </a:p>
          </p:txBody>
        </p:sp>
      </p:grpSp>
    </p:spTree>
    <p:extLst>
      <p:ext uri="{BB962C8B-B14F-4D97-AF65-F5344CB8AC3E}">
        <p14:creationId xmlns:p14="http://schemas.microsoft.com/office/powerpoint/2010/main" val="4767613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3" descr="LB890 ba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260725"/>
            <a:ext cx="8732838"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Rectangle 2"/>
          <p:cNvSpPr>
            <a:spLocks noGrp="1" noChangeArrowheads="1"/>
          </p:cNvSpPr>
          <p:nvPr>
            <p:ph type="title"/>
          </p:nvPr>
        </p:nvSpPr>
        <p:spPr/>
        <p:txBody>
          <a:bodyPr/>
          <a:lstStyle/>
          <a:p>
            <a:r>
              <a:rPr lang="en-US" altLang="it-IT" dirty="0" smtClean="0"/>
              <a:t>Le BIG BALERS</a:t>
            </a:r>
            <a:endParaRPr lang="nl-NL" altLang="it-IT" dirty="0" smtClean="0"/>
          </a:p>
        </p:txBody>
      </p:sp>
      <p:pic>
        <p:nvPicPr>
          <p:cNvPr id="332805" name="Picture 3" descr="09050911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047750"/>
            <a:ext cx="40338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6" name="Picture 5" descr="090509120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43375" y="1058863"/>
            <a:ext cx="142875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7" name="Picture 6" descr="090509126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35638" y="1076325"/>
            <a:ext cx="3182937"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4294967295"/>
          </p:nvPr>
        </p:nvSpPr>
        <p:spPr/>
        <p:txBody>
          <a:bodyPr/>
          <a:lstStyle/>
          <a:p>
            <a:pPr>
              <a:defRPr/>
            </a:pPr>
            <a:fld id="{D2A41C55-39D2-4A42-BD97-358BF015E0CB}"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6898" name="Picture 2" descr="IMG_74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01988" y="3336925"/>
            <a:ext cx="23209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Rectangle 4"/>
          <p:cNvSpPr>
            <a:spLocks noChangeArrowheads="1"/>
          </p:cNvSpPr>
          <p:nvPr/>
        </p:nvSpPr>
        <p:spPr bwMode="auto">
          <a:xfrm>
            <a:off x="0" y="981075"/>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6000" tIns="44450" rIns="90488" bIns="44450"/>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endParaRPr lang="en-US" altLang="it-IT" sz="2000" b="1"/>
          </a:p>
        </p:txBody>
      </p:sp>
      <p:graphicFrame>
        <p:nvGraphicFramePr>
          <p:cNvPr id="336900" name="Object 24"/>
          <p:cNvGraphicFramePr>
            <a:graphicFrameLocks noGrp="1" noChangeAspect="1"/>
          </p:cNvGraphicFramePr>
          <p:nvPr>
            <p:ph sz="quarter" idx="1"/>
          </p:nvPr>
        </p:nvGraphicFramePr>
        <p:xfrm>
          <a:off x="0" y="3475038"/>
          <a:ext cx="2754313" cy="2065337"/>
        </p:xfrm>
        <a:graphic>
          <a:graphicData uri="http://schemas.openxmlformats.org/presentationml/2006/ole">
            <mc:AlternateContent xmlns:mc="http://schemas.openxmlformats.org/markup-compatibility/2006">
              <mc:Choice xmlns:v="urn:schemas-microsoft-com:vml" Requires="v">
                <p:oleObj spid="_x0000_s337045" name="Image" r:id="rId8" imgW="2519187" imgH="1889657" progId="Photoshop.Image.7">
                  <p:embed/>
                </p:oleObj>
              </mc:Choice>
              <mc:Fallback>
                <p:oleObj name="Image" r:id="rId8" imgW="2519187" imgH="1889657" progId="Photoshop.Image.7">
                  <p:embed/>
                  <p:pic>
                    <p:nvPicPr>
                      <p:cNvPr id="0" name="Object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475038"/>
                        <a:ext cx="2754313" cy="206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6901" name="Object 5"/>
          <p:cNvGraphicFramePr>
            <a:graphicFrameLocks noGrp="1" noChangeAspect="1"/>
          </p:cNvGraphicFramePr>
          <p:nvPr>
            <p:ph sz="quarter" idx="2"/>
          </p:nvPr>
        </p:nvGraphicFramePr>
        <p:xfrm>
          <a:off x="3186113" y="5076825"/>
          <a:ext cx="2309812" cy="1781175"/>
        </p:xfrm>
        <a:graphic>
          <a:graphicData uri="http://schemas.openxmlformats.org/presentationml/2006/ole">
            <mc:AlternateContent xmlns:mc="http://schemas.openxmlformats.org/markup-compatibility/2006">
              <mc:Choice xmlns:v="urn:schemas-microsoft-com:vml" Requires="v">
                <p:oleObj spid="_x0000_s337046" name="Image" r:id="rId10" imgW="3111111" imgH="2400000" progId="Photoshop.Image.7">
                  <p:embed/>
                </p:oleObj>
              </mc:Choice>
              <mc:Fallback>
                <p:oleObj name="Image" r:id="rId10" imgW="3111111" imgH="2400000" progId="Photoshop.Image.7">
                  <p:embed/>
                  <p:pic>
                    <p:nvPicPr>
                      <p:cNvPr id="0" name="Object 5"/>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6113" y="5076825"/>
                        <a:ext cx="2309812"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6902" name="Text Box 6"/>
          <p:cNvSpPr txBox="1">
            <a:spLocks noChangeArrowheads="1"/>
          </p:cNvSpPr>
          <p:nvPr/>
        </p:nvSpPr>
        <p:spPr bwMode="auto">
          <a:xfrm>
            <a:off x="3778250" y="3854450"/>
            <a:ext cx="125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nl-NL" altLang="it-IT" b="1">
                <a:solidFill>
                  <a:schemeClr val="bg1"/>
                </a:solidFill>
              </a:rPr>
              <a:t>Stocchi di mais</a:t>
            </a:r>
          </a:p>
        </p:txBody>
      </p:sp>
      <p:sp>
        <p:nvSpPr>
          <p:cNvPr id="336903" name="Text Box 8"/>
          <p:cNvSpPr txBox="1">
            <a:spLocks noChangeArrowheads="1"/>
          </p:cNvSpPr>
          <p:nvPr/>
        </p:nvSpPr>
        <p:spPr bwMode="auto">
          <a:xfrm>
            <a:off x="4138613" y="5692775"/>
            <a:ext cx="1325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nl-NL" altLang="it-IT" b="1">
                <a:solidFill>
                  <a:schemeClr val="bg1"/>
                </a:solidFill>
              </a:rPr>
              <a:t>Residui di canapa</a:t>
            </a:r>
          </a:p>
        </p:txBody>
      </p:sp>
      <p:pic>
        <p:nvPicPr>
          <p:cNvPr id="336904" name="Picture 9" descr="90stack"/>
          <p:cNvPicPr>
            <a:picLocks noChangeAspect="1" noChangeArrowheads="1"/>
          </p:cNvPicPr>
          <p:nvPr/>
        </p:nvPicPr>
        <p:blipFill>
          <a:blip r:embed="rId12">
            <a:lum bright="18000" contrast="12000"/>
            <a:extLst>
              <a:ext uri="{28A0092B-C50C-407E-A947-70E740481C1C}">
                <a14:useLocalDpi xmlns:a14="http://schemas.microsoft.com/office/drawing/2010/main"/>
              </a:ext>
            </a:extLst>
          </a:blip>
          <a:srcRect/>
          <a:stretch>
            <a:fillRect/>
          </a:stretch>
        </p:blipFill>
        <p:spPr bwMode="auto">
          <a:xfrm>
            <a:off x="5902325" y="5418138"/>
            <a:ext cx="324167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6905" name="Group 10"/>
          <p:cNvGrpSpPr>
            <a:grpSpLocks/>
          </p:cNvGrpSpPr>
          <p:nvPr/>
        </p:nvGrpSpPr>
        <p:grpSpPr bwMode="auto">
          <a:xfrm>
            <a:off x="5892800" y="2614613"/>
            <a:ext cx="3251200" cy="2789237"/>
            <a:chOff x="3606" y="1162"/>
            <a:chExt cx="1776" cy="1504"/>
          </a:xfrm>
        </p:grpSpPr>
        <p:graphicFrame>
          <p:nvGraphicFramePr>
            <p:cNvPr id="336931" name="Object 11"/>
            <p:cNvGraphicFramePr>
              <a:graphicFrameLocks noChangeAspect="1"/>
            </p:cNvGraphicFramePr>
            <p:nvPr/>
          </p:nvGraphicFramePr>
          <p:xfrm>
            <a:off x="3606" y="1162"/>
            <a:ext cx="1776" cy="1504"/>
          </p:xfrm>
          <a:graphic>
            <a:graphicData uri="http://schemas.openxmlformats.org/presentationml/2006/ole">
              <mc:AlternateContent xmlns:mc="http://schemas.openxmlformats.org/markup-compatibility/2006">
                <mc:Choice xmlns:v="urn:schemas-microsoft-com:vml" Requires="v">
                  <p:oleObj spid="_x0000_s337047" name="Image" r:id="rId13" imgW="2234921" imgH="2107937" progId="Photoshop.Image.7">
                    <p:embed/>
                  </p:oleObj>
                </mc:Choice>
                <mc:Fallback>
                  <p:oleObj name="Image" r:id="rId13" imgW="2234921" imgH="2107937" progId="Photoshop.Image.7">
                    <p:embed/>
                    <p:pic>
                      <p:nvPicPr>
                        <p:cNvPr id="0"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6" y="1162"/>
                          <a:ext cx="1776" cy="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6932" name="Text Box 12"/>
            <p:cNvSpPr txBox="1">
              <a:spLocks noChangeArrowheads="1"/>
            </p:cNvSpPr>
            <p:nvPr/>
          </p:nvSpPr>
          <p:spPr bwMode="auto">
            <a:xfrm>
              <a:off x="3606" y="1207"/>
              <a:ext cx="58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nl-NL" altLang="it-IT" b="1">
                  <a:solidFill>
                    <a:schemeClr val="bg1"/>
                  </a:solidFill>
                </a:rPr>
                <a:t>Paglia</a:t>
              </a:r>
            </a:p>
          </p:txBody>
        </p:sp>
      </p:grpSp>
      <p:sp>
        <p:nvSpPr>
          <p:cNvPr id="336906" name="Rectangle 15"/>
          <p:cNvSpPr>
            <a:spLocks noChangeArrowheads="1"/>
          </p:cNvSpPr>
          <p:nvPr/>
        </p:nvSpPr>
        <p:spPr bwMode="auto">
          <a:xfrm>
            <a:off x="323850" y="6156325"/>
            <a:ext cx="2663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US" altLang="it-IT" sz="4000" b="1" i="1">
              <a:solidFill>
                <a:srgbClr val="FF0000"/>
              </a:solidFill>
            </a:endParaRPr>
          </a:p>
        </p:txBody>
      </p:sp>
      <p:sp>
        <p:nvSpPr>
          <p:cNvPr id="336907" name="Rectangle 16"/>
          <p:cNvSpPr>
            <a:spLocks noChangeArrowheads="1"/>
          </p:cNvSpPr>
          <p:nvPr/>
        </p:nvSpPr>
        <p:spPr bwMode="auto">
          <a:xfrm>
            <a:off x="6323013" y="949325"/>
            <a:ext cx="26463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US" altLang="it-IT" b="1">
                <a:solidFill>
                  <a:srgbClr val="FF0000"/>
                </a:solidFill>
              </a:rPr>
              <a:t>Formazione di una balla perfetta in </a:t>
            </a:r>
          </a:p>
          <a:p>
            <a:pPr algn="ctr" eaLnBrk="1" hangingPunct="1">
              <a:spcBef>
                <a:spcPct val="0"/>
              </a:spcBef>
              <a:buFontTx/>
              <a:buNone/>
            </a:pPr>
            <a:r>
              <a:rPr lang="en-US" altLang="it-IT" b="1" u="sng">
                <a:solidFill>
                  <a:srgbClr val="FF0000"/>
                </a:solidFill>
              </a:rPr>
              <a:t>ogni coltura </a:t>
            </a:r>
          </a:p>
          <a:p>
            <a:pPr algn="ctr" eaLnBrk="1" hangingPunct="1">
              <a:spcBef>
                <a:spcPct val="0"/>
              </a:spcBef>
              <a:buFontTx/>
              <a:buNone/>
            </a:pPr>
            <a:r>
              <a:rPr lang="en-US" altLang="it-IT" b="1">
                <a:solidFill>
                  <a:srgbClr val="FF0000"/>
                </a:solidFill>
              </a:rPr>
              <a:t>e </a:t>
            </a:r>
          </a:p>
          <a:p>
            <a:pPr algn="ctr" eaLnBrk="1" hangingPunct="1">
              <a:spcBef>
                <a:spcPct val="0"/>
              </a:spcBef>
              <a:buFontTx/>
              <a:buNone/>
            </a:pPr>
            <a:r>
              <a:rPr lang="en-US" altLang="it-IT" b="1" u="sng">
                <a:solidFill>
                  <a:srgbClr val="FF0000"/>
                </a:solidFill>
              </a:rPr>
              <a:t>ogni condizione </a:t>
            </a:r>
            <a:r>
              <a:rPr lang="en-US" altLang="it-IT" b="1">
                <a:solidFill>
                  <a:srgbClr val="FF0000"/>
                </a:solidFill>
              </a:rPr>
              <a:t>!!!</a:t>
            </a:r>
          </a:p>
        </p:txBody>
      </p:sp>
      <p:pic>
        <p:nvPicPr>
          <p:cNvPr id="336908" name="Picture 19"/>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5537200"/>
            <a:ext cx="276066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10" name="Text Box 27"/>
          <p:cNvSpPr txBox="1">
            <a:spLocks noChangeArrowheads="1"/>
          </p:cNvSpPr>
          <p:nvPr/>
        </p:nvSpPr>
        <p:spPr bwMode="auto">
          <a:xfrm>
            <a:off x="708025" y="3814763"/>
            <a:ext cx="1008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nl-NL" altLang="it-IT" b="1">
                <a:solidFill>
                  <a:schemeClr val="bg1"/>
                </a:solidFill>
              </a:rPr>
              <a:t>Fieno</a:t>
            </a:r>
          </a:p>
        </p:txBody>
      </p:sp>
      <p:graphicFrame>
        <p:nvGraphicFramePr>
          <p:cNvPr id="86139" name="Group 123"/>
          <p:cNvGraphicFramePr>
            <a:graphicFrameLocks noGrp="1"/>
          </p:cNvGraphicFramePr>
          <p:nvPr>
            <p:ph sz="quarter" idx="4"/>
          </p:nvPr>
        </p:nvGraphicFramePr>
        <p:xfrm>
          <a:off x="165100" y="925513"/>
          <a:ext cx="5589588" cy="1870075"/>
        </p:xfrm>
        <a:graphic>
          <a:graphicData uri="http://schemas.openxmlformats.org/drawingml/2006/table">
            <a:tbl>
              <a:tblPr/>
              <a:tblGrid>
                <a:gridCol w="2382752"/>
                <a:gridCol w="3206836"/>
              </a:tblGrid>
              <a:tr h="37401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charset="0"/>
                          <a:cs typeface="Arial" charset="0"/>
                        </a:rPr>
                        <a:t>KUHN - LSB</a:t>
                      </a:r>
                      <a:endParaRPr kumimoji="0" lang="en-GB" sz="1600" b="1" i="0" u="none" strike="noStrike" cap="none" normalizeH="0" baseline="0" dirty="0" smtClean="0">
                        <a:ln>
                          <a:noFill/>
                        </a:ln>
                        <a:solidFill>
                          <a:schemeClr val="tx1"/>
                        </a:solidFill>
                        <a:effectLst/>
                        <a:latin typeface="Times New Roman" pitchFamily="18" charset="0"/>
                      </a:endParaRPr>
                    </a:p>
                  </a:txBody>
                  <a:tcPr marL="90485" marR="90485" marT="44456" marB="44456"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1600" b="1" i="0" u="none" strike="noStrike" cap="none" normalizeH="0" baseline="0" dirty="0" err="1" smtClean="0">
                          <a:ln>
                            <a:noFill/>
                          </a:ln>
                          <a:solidFill>
                            <a:schemeClr val="tx1"/>
                          </a:solidFill>
                          <a:effectLst/>
                          <a:latin typeface="Arial" charset="0"/>
                        </a:rPr>
                        <a:t>Dimensione</a:t>
                      </a:r>
                      <a:r>
                        <a:rPr kumimoji="0" lang="en-GB" sz="1600" b="1" i="0" u="none" strike="noStrike" cap="none" normalizeH="0" baseline="0" dirty="0" smtClean="0">
                          <a:ln>
                            <a:noFill/>
                          </a:ln>
                          <a:solidFill>
                            <a:schemeClr val="tx1"/>
                          </a:solidFill>
                          <a:effectLst/>
                          <a:latin typeface="Arial" charset="0"/>
                        </a:rPr>
                        <a:t> </a:t>
                      </a:r>
                      <a:r>
                        <a:rPr kumimoji="0" lang="en-GB" sz="1600" b="1" i="0" u="none" strike="noStrike" cap="none" normalizeH="0" baseline="0" dirty="0" err="1" smtClean="0">
                          <a:ln>
                            <a:noFill/>
                          </a:ln>
                          <a:solidFill>
                            <a:schemeClr val="tx1"/>
                          </a:solidFill>
                          <a:effectLst/>
                          <a:latin typeface="Arial" charset="0"/>
                        </a:rPr>
                        <a:t>della</a:t>
                      </a:r>
                      <a:r>
                        <a:rPr kumimoji="0" lang="en-GB" sz="1600" b="1" i="0" u="none" strike="noStrike" cap="none" normalizeH="0" baseline="0" dirty="0" smtClean="0">
                          <a:ln>
                            <a:noFill/>
                          </a:ln>
                          <a:solidFill>
                            <a:schemeClr val="tx1"/>
                          </a:solidFill>
                          <a:effectLst/>
                          <a:latin typeface="Arial" charset="0"/>
                        </a:rPr>
                        <a:t> </a:t>
                      </a:r>
                      <a:r>
                        <a:rPr kumimoji="0" lang="en-GB" sz="1600" b="1" i="0" u="none" strike="noStrike" cap="none" normalizeH="0" baseline="0" dirty="0" err="1" smtClean="0">
                          <a:ln>
                            <a:noFill/>
                          </a:ln>
                          <a:solidFill>
                            <a:schemeClr val="tx1"/>
                          </a:solidFill>
                          <a:effectLst/>
                          <a:latin typeface="Arial" charset="0"/>
                        </a:rPr>
                        <a:t>balla</a:t>
                      </a:r>
                      <a:r>
                        <a:rPr kumimoji="0" lang="en-GB" sz="1600" b="1" i="0" u="none" strike="noStrike" cap="none" normalizeH="0" baseline="0" dirty="0" smtClean="0">
                          <a:ln>
                            <a:noFill/>
                          </a:ln>
                          <a:solidFill>
                            <a:schemeClr val="tx1"/>
                          </a:solidFill>
                          <a:effectLst/>
                          <a:latin typeface="Arial" charset="0"/>
                        </a:rPr>
                        <a:t> (cm)</a:t>
                      </a:r>
                    </a:p>
                  </a:txBody>
                  <a:tcPr marL="90485" marR="90485" marT="44456" marB="44456"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401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charset="0"/>
                          <a:cs typeface="Arial" charset="0"/>
                        </a:rPr>
                        <a:t>LSB 1270 </a:t>
                      </a:r>
                      <a:r>
                        <a:rPr kumimoji="0" lang="en-GB" sz="1600" b="1" i="0" u="none" strike="noStrike" cap="none" normalizeH="0" baseline="0" dirty="0" err="1" smtClean="0">
                          <a:ln>
                            <a:noFill/>
                          </a:ln>
                          <a:solidFill>
                            <a:schemeClr val="tx1"/>
                          </a:solidFill>
                          <a:effectLst/>
                          <a:latin typeface="Arial" charset="0"/>
                          <a:cs typeface="Arial" charset="0"/>
                        </a:rPr>
                        <a:t>Optifeed</a:t>
                      </a:r>
                      <a:endParaRPr kumimoji="0" lang="en-GB" sz="1600" b="1" i="0" u="none" strike="noStrike" cap="none" normalizeH="0" baseline="0" dirty="0" smtClean="0">
                        <a:ln>
                          <a:noFill/>
                        </a:ln>
                        <a:solidFill>
                          <a:schemeClr val="tx1"/>
                        </a:solidFill>
                        <a:effectLst/>
                        <a:latin typeface="Times New Roman" pitchFamily="18" charset="0"/>
                      </a:endParaRPr>
                    </a:p>
                  </a:txBody>
                  <a:tcPr marL="90485" marR="90485" marT="44456" marB="4445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charset="0"/>
                        </a:rPr>
                        <a:t>120x70</a:t>
                      </a:r>
                      <a:endParaRPr kumimoji="0" lang="en-GB" sz="1600" b="1" i="0" u="none" strike="noStrike" cap="none" normalizeH="0" baseline="0" dirty="0" smtClean="0">
                        <a:ln>
                          <a:noFill/>
                        </a:ln>
                        <a:solidFill>
                          <a:schemeClr val="tx1"/>
                        </a:solidFill>
                        <a:effectLst/>
                        <a:latin typeface="Arial" charset="0"/>
                        <a:cs typeface="Arial" charset="0"/>
                      </a:endParaRPr>
                    </a:p>
                  </a:txBody>
                  <a:tcPr marL="90485" marR="90485" marT="44456" marB="4445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401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charset="0"/>
                          <a:cs typeface="Arial" charset="0"/>
                        </a:rPr>
                        <a:t>LSB 1270 OC</a:t>
                      </a:r>
                      <a:endParaRPr kumimoji="0" lang="en-GB" sz="1600" b="1" i="0" u="none" strike="noStrike" cap="none" normalizeH="0" baseline="0" dirty="0" smtClean="0">
                        <a:ln>
                          <a:noFill/>
                        </a:ln>
                        <a:solidFill>
                          <a:schemeClr val="tx1"/>
                        </a:solidFill>
                        <a:effectLst/>
                        <a:latin typeface="Times New Roman" pitchFamily="18" charset="0"/>
                      </a:endParaRPr>
                    </a:p>
                  </a:txBody>
                  <a:tcPr marL="90485" marR="90485" marT="44456" marB="4445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charset="0"/>
                        </a:rPr>
                        <a:t>120x70</a:t>
                      </a:r>
                      <a:endParaRPr kumimoji="0" lang="en-GB" sz="1600" b="1" i="0" u="none" strike="noStrike" cap="none" normalizeH="0" baseline="0" dirty="0" smtClean="0">
                        <a:ln>
                          <a:noFill/>
                        </a:ln>
                        <a:solidFill>
                          <a:schemeClr val="tx1"/>
                        </a:solidFill>
                        <a:effectLst/>
                        <a:latin typeface="Times New Roman" pitchFamily="18" charset="0"/>
                      </a:endParaRPr>
                    </a:p>
                  </a:txBody>
                  <a:tcPr marL="90485" marR="90485" marT="44456" marB="4445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401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charset="0"/>
                          <a:cs typeface="Arial" charset="0"/>
                        </a:rPr>
                        <a:t>LSB 1290 </a:t>
                      </a:r>
                      <a:r>
                        <a:rPr kumimoji="0" lang="en-GB" sz="1600" b="1" i="0" u="none" strike="noStrike" cap="none" normalizeH="0" baseline="0" dirty="0" err="1" smtClean="0">
                          <a:ln>
                            <a:noFill/>
                          </a:ln>
                          <a:solidFill>
                            <a:schemeClr val="tx1"/>
                          </a:solidFill>
                          <a:effectLst/>
                          <a:latin typeface="Arial" charset="0"/>
                          <a:cs typeface="Arial" charset="0"/>
                        </a:rPr>
                        <a:t>Optifeed</a:t>
                      </a:r>
                      <a:endParaRPr kumimoji="0" lang="en-GB" sz="1600" b="1" i="0" u="none" strike="noStrike" cap="none" normalizeH="0" baseline="0" dirty="0" smtClean="0">
                        <a:ln>
                          <a:noFill/>
                        </a:ln>
                        <a:solidFill>
                          <a:schemeClr val="tx1"/>
                        </a:solidFill>
                        <a:effectLst/>
                        <a:latin typeface="Times New Roman" pitchFamily="18" charset="0"/>
                      </a:endParaRPr>
                    </a:p>
                  </a:txBody>
                  <a:tcPr marL="90485" marR="90485" marT="44456" marB="4445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charset="0"/>
                        </a:rPr>
                        <a:t>120x80 o 120x90</a:t>
                      </a:r>
                      <a:endParaRPr kumimoji="0" lang="en-GB" sz="1600" b="1" i="0" u="none" strike="noStrike" cap="none" normalizeH="0" baseline="0" dirty="0" smtClean="0">
                        <a:ln>
                          <a:noFill/>
                        </a:ln>
                        <a:solidFill>
                          <a:schemeClr val="tx1"/>
                        </a:solidFill>
                        <a:effectLst/>
                        <a:latin typeface="Times New Roman" pitchFamily="18" charset="0"/>
                      </a:endParaRPr>
                    </a:p>
                  </a:txBody>
                  <a:tcPr marL="90485" marR="90485" marT="44456" marB="4445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401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chemeClr val="tx1"/>
                          </a:solidFill>
                          <a:effectLst/>
                          <a:latin typeface="Arial" charset="0"/>
                          <a:cs typeface="Arial" charset="0"/>
                        </a:rPr>
                        <a:t>LSB 1290 OC</a:t>
                      </a:r>
                      <a:endParaRPr kumimoji="0" lang="en-GB" sz="1600" b="1" i="0" u="none" strike="noStrike" cap="none" normalizeH="0" baseline="0" smtClean="0">
                        <a:ln>
                          <a:noFill/>
                        </a:ln>
                        <a:solidFill>
                          <a:schemeClr val="tx1"/>
                        </a:solidFill>
                        <a:effectLst/>
                        <a:latin typeface="Times New Roman" pitchFamily="18" charset="0"/>
                      </a:endParaRPr>
                    </a:p>
                  </a:txBody>
                  <a:tcPr marL="90485" marR="90485" marT="44456" marB="4445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Arial" charset="0"/>
                        </a:rPr>
                        <a:t>120x80 o 120x90</a:t>
                      </a:r>
                    </a:p>
                  </a:txBody>
                  <a:tcPr marL="90485" marR="90485" marT="44456" marB="4445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Titolo 1"/>
          <p:cNvSpPr>
            <a:spLocks noGrp="1"/>
          </p:cNvSpPr>
          <p:nvPr>
            <p:ph type="title" sz="quarter"/>
          </p:nvPr>
        </p:nvSpPr>
        <p:spPr/>
        <p:txBody>
          <a:bodyPr/>
          <a:lstStyle/>
          <a:p>
            <a:r>
              <a:rPr lang="it-IT" dirty="0" smtClean="0"/>
              <a:t>La gamma</a:t>
            </a:r>
            <a:endParaRPr lang="it-I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Text Box 3"/>
          <p:cNvSpPr txBox="1">
            <a:spLocks noChangeArrowheads="1"/>
          </p:cNvSpPr>
          <p:nvPr/>
        </p:nvSpPr>
        <p:spPr bwMode="auto">
          <a:xfrm>
            <a:off x="611188" y="5326063"/>
            <a:ext cx="384651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000" b="1">
                <a:solidFill>
                  <a:srgbClr val="000000"/>
                </a:solidFill>
              </a:rPr>
              <a:t>LSB 1270</a:t>
            </a:r>
          </a:p>
          <a:p>
            <a:pPr algn="ctr" eaLnBrk="1" hangingPunct="1">
              <a:spcBef>
                <a:spcPct val="50000"/>
              </a:spcBef>
              <a:buFontTx/>
              <a:buChar char="•"/>
            </a:pPr>
            <a:r>
              <a:rPr lang="en-GB" altLang="it-IT" b="1">
                <a:solidFill>
                  <a:srgbClr val="000000"/>
                </a:solidFill>
              </a:rPr>
              <a:t>120 cm </a:t>
            </a:r>
            <a:r>
              <a:rPr lang="en-GB" altLang="it-IT" b="1" i="1" u="sng">
                <a:solidFill>
                  <a:srgbClr val="000000"/>
                </a:solidFill>
              </a:rPr>
              <a:t>larghezza</a:t>
            </a:r>
            <a:r>
              <a:rPr lang="en-GB" altLang="it-IT" b="1">
                <a:solidFill>
                  <a:srgbClr val="000000"/>
                </a:solidFill>
              </a:rPr>
              <a:t> * 70 cm </a:t>
            </a:r>
            <a:r>
              <a:rPr lang="en-GB" altLang="it-IT" b="1" i="1" u="sng">
                <a:solidFill>
                  <a:srgbClr val="000000"/>
                </a:solidFill>
              </a:rPr>
              <a:t>altezza</a:t>
            </a:r>
          </a:p>
          <a:p>
            <a:pPr algn="ctr" eaLnBrk="1" hangingPunct="1">
              <a:spcBef>
                <a:spcPct val="50000"/>
              </a:spcBef>
              <a:buFontTx/>
              <a:buNone/>
            </a:pPr>
            <a:endParaRPr lang="en-GB" altLang="it-IT" b="1">
              <a:solidFill>
                <a:srgbClr val="000000"/>
              </a:solidFill>
            </a:endParaRPr>
          </a:p>
        </p:txBody>
      </p:sp>
      <p:graphicFrame>
        <p:nvGraphicFramePr>
          <p:cNvPr id="338948" name="Object 4"/>
          <p:cNvGraphicFramePr>
            <a:graphicFrameLocks noChangeAspect="1"/>
          </p:cNvGraphicFramePr>
          <p:nvPr/>
        </p:nvGraphicFramePr>
        <p:xfrm>
          <a:off x="5651500" y="3284538"/>
          <a:ext cx="3492500" cy="2376487"/>
        </p:xfrm>
        <a:graphic>
          <a:graphicData uri="http://schemas.openxmlformats.org/presentationml/2006/ole">
            <mc:AlternateContent xmlns:mc="http://schemas.openxmlformats.org/markup-compatibility/2006">
              <mc:Choice xmlns:v="urn:schemas-microsoft-com:vml" Requires="v">
                <p:oleObj spid="_x0000_s339070" name="Image" r:id="rId7" imgW="761744" imgH="487433" progId="Photoshop.Image.7">
                  <p:embed/>
                </p:oleObj>
              </mc:Choice>
              <mc:Fallback>
                <p:oleObj name="Image" r:id="rId7" imgW="761744" imgH="487433" progId="Photoshop.Image.7">
                  <p:embed/>
                  <p:pic>
                    <p:nvPicPr>
                      <p:cNvPr id="0" name="Object 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1500" y="3284538"/>
                        <a:ext cx="3492500" cy="237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38949" name="Picture 5" descr="Picture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55650" y="3284538"/>
            <a:ext cx="31289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0" name="Text Box 8"/>
          <p:cNvSpPr txBox="1">
            <a:spLocks noChangeArrowheads="1"/>
          </p:cNvSpPr>
          <p:nvPr/>
        </p:nvSpPr>
        <p:spPr bwMode="auto">
          <a:xfrm>
            <a:off x="4710113" y="5360988"/>
            <a:ext cx="4433887"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en-GB" altLang="it-IT" sz="2000" b="1">
                <a:solidFill>
                  <a:srgbClr val="000000"/>
                </a:solidFill>
              </a:rPr>
              <a:t>LSB 1290</a:t>
            </a:r>
          </a:p>
          <a:p>
            <a:pPr algn="ctr" eaLnBrk="1" hangingPunct="1">
              <a:spcBef>
                <a:spcPct val="50000"/>
              </a:spcBef>
              <a:buFontTx/>
              <a:buChar char="•"/>
            </a:pPr>
            <a:r>
              <a:rPr lang="en-GB" altLang="it-IT" b="1">
                <a:solidFill>
                  <a:srgbClr val="000000"/>
                </a:solidFill>
              </a:rPr>
              <a:t>120 cm </a:t>
            </a:r>
            <a:r>
              <a:rPr lang="en-GB" altLang="it-IT" b="1" i="1" u="sng">
                <a:solidFill>
                  <a:srgbClr val="000000"/>
                </a:solidFill>
              </a:rPr>
              <a:t>larghezza</a:t>
            </a:r>
            <a:r>
              <a:rPr lang="en-GB" altLang="it-IT" b="1">
                <a:solidFill>
                  <a:srgbClr val="000000"/>
                </a:solidFill>
              </a:rPr>
              <a:t> * 80 cm </a:t>
            </a:r>
            <a:r>
              <a:rPr lang="en-GB" altLang="it-IT" b="1" i="1" u="sng">
                <a:solidFill>
                  <a:srgbClr val="000000"/>
                </a:solidFill>
              </a:rPr>
              <a:t>altezza</a:t>
            </a:r>
          </a:p>
          <a:p>
            <a:pPr algn="ctr" eaLnBrk="1" hangingPunct="1">
              <a:spcBef>
                <a:spcPct val="50000"/>
              </a:spcBef>
              <a:buFontTx/>
              <a:buChar char="•"/>
            </a:pPr>
            <a:r>
              <a:rPr lang="en-GB" altLang="it-IT" b="1">
                <a:solidFill>
                  <a:srgbClr val="000000"/>
                </a:solidFill>
              </a:rPr>
              <a:t>120 cm </a:t>
            </a:r>
            <a:r>
              <a:rPr lang="en-GB" altLang="it-IT" b="1" i="1" u="sng">
                <a:solidFill>
                  <a:srgbClr val="000000"/>
                </a:solidFill>
              </a:rPr>
              <a:t>larghezza</a:t>
            </a:r>
            <a:r>
              <a:rPr lang="en-GB" altLang="it-IT" b="1">
                <a:solidFill>
                  <a:srgbClr val="000000"/>
                </a:solidFill>
              </a:rPr>
              <a:t> * 90 cm </a:t>
            </a:r>
            <a:r>
              <a:rPr lang="en-GB" altLang="it-IT" b="1" i="1" u="sng">
                <a:solidFill>
                  <a:srgbClr val="000000"/>
                </a:solidFill>
              </a:rPr>
              <a:t>altezza</a:t>
            </a:r>
          </a:p>
        </p:txBody>
      </p:sp>
      <p:graphicFrame>
        <p:nvGraphicFramePr>
          <p:cNvPr id="338951" name="Object 10"/>
          <p:cNvGraphicFramePr>
            <a:graphicFrameLocks noChangeAspect="1"/>
          </p:cNvGraphicFramePr>
          <p:nvPr/>
        </p:nvGraphicFramePr>
        <p:xfrm>
          <a:off x="5181600" y="1252538"/>
          <a:ext cx="3190875" cy="2124075"/>
        </p:xfrm>
        <a:graphic>
          <a:graphicData uri="http://schemas.openxmlformats.org/presentationml/2006/ole">
            <mc:AlternateContent xmlns:mc="http://schemas.openxmlformats.org/markup-compatibility/2006">
              <mc:Choice xmlns:v="urn:schemas-microsoft-com:vml" Requires="v">
                <p:oleObj spid="_x0000_s339071" name="Image" r:id="rId10" imgW="5396825" imgH="3593651" progId="Photoshop.Image.7">
                  <p:embed/>
                </p:oleObj>
              </mc:Choice>
              <mc:Fallback>
                <p:oleObj name="Image" r:id="rId10" imgW="5396825" imgH="3593651" progId="Photoshop.Image.7">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1600" y="1252538"/>
                        <a:ext cx="31908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952" name="Object 12"/>
          <p:cNvGraphicFramePr>
            <a:graphicFrameLocks noChangeAspect="1"/>
          </p:cNvGraphicFramePr>
          <p:nvPr/>
        </p:nvGraphicFramePr>
        <p:xfrm>
          <a:off x="1074738" y="1201738"/>
          <a:ext cx="2911475" cy="2182812"/>
        </p:xfrm>
        <a:graphic>
          <a:graphicData uri="http://schemas.openxmlformats.org/presentationml/2006/ole">
            <mc:AlternateContent xmlns:mc="http://schemas.openxmlformats.org/markup-compatibility/2006">
              <mc:Choice xmlns:v="urn:schemas-microsoft-com:vml" Requires="v">
                <p:oleObj spid="_x0000_s339072" name="Image" r:id="rId12" imgW="2519187" imgH="1889657" progId="Photoshop.Image.7">
                  <p:embed/>
                </p:oleObj>
              </mc:Choice>
              <mc:Fallback>
                <p:oleObj name="Image" r:id="rId12" imgW="2519187" imgH="1889657" progId="Photoshop.Image.7">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4738" y="1201738"/>
                        <a:ext cx="2911475" cy="218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egnaposto data 1"/>
          <p:cNvSpPr>
            <a:spLocks noGrp="1"/>
          </p:cNvSpPr>
          <p:nvPr>
            <p:ph type="dt" sz="quarter" idx="4294967295"/>
          </p:nvPr>
        </p:nvSpPr>
        <p:spPr/>
        <p:txBody>
          <a:bodyPr/>
          <a:lstStyle/>
          <a:p>
            <a:pPr>
              <a:defRPr/>
            </a:pPr>
            <a:fld id="{DA14DD38-019D-4D3E-A870-DB33096C7677}"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
        <p:nvSpPr>
          <p:cNvPr id="4" name="Titolo 3"/>
          <p:cNvSpPr>
            <a:spLocks noGrp="1"/>
          </p:cNvSpPr>
          <p:nvPr>
            <p:ph type="title"/>
          </p:nvPr>
        </p:nvSpPr>
        <p:spPr>
          <a:xfrm>
            <a:off x="1026319" y="38101"/>
            <a:ext cx="7059613" cy="574675"/>
          </a:xfrm>
        </p:spPr>
        <p:txBody>
          <a:bodyPr/>
          <a:lstStyle/>
          <a:p>
            <a:r>
              <a:rPr lang="it-IT" dirty="0" smtClean="0"/>
              <a:t>La gamma LSB 1270 e LSB 1290 – larghezza da 120 cm </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44475" y="2781300"/>
            <a:ext cx="5897563"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30000"/>
              </a:lnSpc>
              <a:spcBef>
                <a:spcPct val="0"/>
              </a:spcBef>
              <a:buFontTx/>
              <a:buChar char="•"/>
            </a:pPr>
            <a:r>
              <a:rPr lang="en-GB" altLang="it-IT" b="1" dirty="0">
                <a:solidFill>
                  <a:srgbClr val="000000"/>
                </a:solidFill>
              </a:rPr>
              <a:t>Grande </a:t>
            </a:r>
            <a:r>
              <a:rPr lang="en-GB" altLang="it-IT" b="1" dirty="0" err="1">
                <a:solidFill>
                  <a:srgbClr val="000000"/>
                </a:solidFill>
              </a:rPr>
              <a:t>capacità</a:t>
            </a:r>
            <a:r>
              <a:rPr lang="en-GB" altLang="it-IT" b="1" dirty="0">
                <a:solidFill>
                  <a:srgbClr val="000000"/>
                </a:solidFill>
              </a:rPr>
              <a:t> di </a:t>
            </a:r>
            <a:r>
              <a:rPr lang="en-GB" altLang="it-IT" b="1" dirty="0" err="1">
                <a:solidFill>
                  <a:srgbClr val="000000"/>
                </a:solidFill>
              </a:rPr>
              <a:t>lavoro</a:t>
            </a:r>
            <a:endParaRPr lang="en-GB" altLang="it-IT" b="1" dirty="0">
              <a:solidFill>
                <a:srgbClr val="000000"/>
              </a:solidFill>
            </a:endParaRPr>
          </a:p>
          <a:p>
            <a:pPr>
              <a:lnSpc>
                <a:spcPct val="130000"/>
              </a:lnSpc>
              <a:spcBef>
                <a:spcPct val="0"/>
              </a:spcBef>
              <a:buFontTx/>
              <a:buChar char="•"/>
            </a:pPr>
            <a:r>
              <a:rPr lang="en-GB" altLang="it-IT" b="1" dirty="0" err="1">
                <a:solidFill>
                  <a:srgbClr val="000000"/>
                </a:solidFill>
              </a:rPr>
              <a:t>Affidabile</a:t>
            </a:r>
            <a:r>
              <a:rPr lang="en-GB" altLang="it-IT" b="1" dirty="0">
                <a:solidFill>
                  <a:srgbClr val="000000"/>
                </a:solidFill>
              </a:rPr>
              <a:t> </a:t>
            </a:r>
            <a:r>
              <a:rPr lang="en-GB" altLang="it-IT" b="1" dirty="0" err="1">
                <a:solidFill>
                  <a:srgbClr val="000000"/>
                </a:solidFill>
              </a:rPr>
              <a:t>sistema</a:t>
            </a:r>
            <a:r>
              <a:rPr lang="en-GB" altLang="it-IT" b="1" dirty="0">
                <a:solidFill>
                  <a:srgbClr val="000000"/>
                </a:solidFill>
              </a:rPr>
              <a:t> di </a:t>
            </a:r>
            <a:r>
              <a:rPr lang="en-GB" altLang="it-IT" b="1" dirty="0" err="1">
                <a:solidFill>
                  <a:srgbClr val="000000"/>
                </a:solidFill>
              </a:rPr>
              <a:t>annodatura</a:t>
            </a:r>
            <a:endParaRPr lang="en-GB" altLang="it-IT" b="1" dirty="0">
              <a:solidFill>
                <a:srgbClr val="000000"/>
              </a:solidFill>
            </a:endParaRPr>
          </a:p>
          <a:p>
            <a:pPr>
              <a:lnSpc>
                <a:spcPct val="130000"/>
              </a:lnSpc>
              <a:spcBef>
                <a:spcPct val="0"/>
              </a:spcBef>
              <a:buFontTx/>
              <a:buChar char="•"/>
            </a:pPr>
            <a:r>
              <a:rPr lang="en-GB" altLang="it-IT" b="1" dirty="0">
                <a:solidFill>
                  <a:srgbClr val="000000"/>
                </a:solidFill>
              </a:rPr>
              <a:t>Alta </a:t>
            </a:r>
            <a:r>
              <a:rPr lang="en-GB" altLang="it-IT" b="1" dirty="0" err="1">
                <a:solidFill>
                  <a:srgbClr val="000000"/>
                </a:solidFill>
              </a:rPr>
              <a:t>densità</a:t>
            </a:r>
            <a:r>
              <a:rPr lang="en-GB" altLang="it-IT" b="1" dirty="0">
                <a:solidFill>
                  <a:srgbClr val="000000"/>
                </a:solidFill>
              </a:rPr>
              <a:t> </a:t>
            </a:r>
            <a:r>
              <a:rPr lang="en-GB" altLang="it-IT" b="1" dirty="0" err="1">
                <a:solidFill>
                  <a:srgbClr val="000000"/>
                </a:solidFill>
              </a:rPr>
              <a:t>delle</a:t>
            </a:r>
            <a:r>
              <a:rPr lang="en-GB" altLang="it-IT" b="1" dirty="0">
                <a:solidFill>
                  <a:srgbClr val="000000"/>
                </a:solidFill>
              </a:rPr>
              <a:t> </a:t>
            </a:r>
            <a:r>
              <a:rPr lang="en-GB" altLang="it-IT" b="1" dirty="0" err="1">
                <a:solidFill>
                  <a:srgbClr val="000000"/>
                </a:solidFill>
              </a:rPr>
              <a:t>balle</a:t>
            </a:r>
            <a:endParaRPr lang="en-GB" altLang="it-IT" b="1" dirty="0">
              <a:solidFill>
                <a:srgbClr val="000000"/>
              </a:solidFill>
            </a:endParaRPr>
          </a:p>
          <a:p>
            <a:pPr>
              <a:lnSpc>
                <a:spcPct val="130000"/>
              </a:lnSpc>
              <a:spcBef>
                <a:spcPct val="0"/>
              </a:spcBef>
              <a:buFontTx/>
              <a:buChar char="•"/>
            </a:pPr>
            <a:r>
              <a:rPr lang="en-GB" altLang="it-IT" b="1" dirty="0" err="1">
                <a:solidFill>
                  <a:srgbClr val="000000"/>
                </a:solidFill>
              </a:rPr>
              <a:t>Ridotta</a:t>
            </a:r>
            <a:r>
              <a:rPr lang="en-GB" altLang="it-IT" b="1" dirty="0">
                <a:solidFill>
                  <a:srgbClr val="000000"/>
                </a:solidFill>
              </a:rPr>
              <a:t> e </a:t>
            </a:r>
            <a:r>
              <a:rPr lang="en-GB" altLang="it-IT" b="1" dirty="0" err="1">
                <a:solidFill>
                  <a:srgbClr val="000000"/>
                </a:solidFill>
              </a:rPr>
              <a:t>semplice</a:t>
            </a:r>
            <a:r>
              <a:rPr lang="en-GB" altLang="it-IT" b="1" dirty="0">
                <a:solidFill>
                  <a:srgbClr val="000000"/>
                </a:solidFill>
              </a:rPr>
              <a:t> </a:t>
            </a:r>
            <a:r>
              <a:rPr lang="en-GB" altLang="it-IT" b="1" dirty="0" err="1">
                <a:solidFill>
                  <a:srgbClr val="000000"/>
                </a:solidFill>
              </a:rPr>
              <a:t>manutenzione</a:t>
            </a:r>
            <a:endParaRPr lang="en-GB" altLang="it-IT" b="1" dirty="0">
              <a:solidFill>
                <a:srgbClr val="000000"/>
              </a:solidFill>
            </a:endParaRPr>
          </a:p>
          <a:p>
            <a:pPr>
              <a:lnSpc>
                <a:spcPct val="130000"/>
              </a:lnSpc>
              <a:spcBef>
                <a:spcPct val="0"/>
              </a:spcBef>
              <a:buFontTx/>
              <a:buChar char="•"/>
            </a:pPr>
            <a:r>
              <a:rPr lang="en-GB" altLang="it-IT" b="1" dirty="0" err="1">
                <a:solidFill>
                  <a:srgbClr val="000000"/>
                </a:solidFill>
              </a:rPr>
              <a:t>Possibilità</a:t>
            </a:r>
            <a:r>
              <a:rPr lang="en-GB" altLang="it-IT" b="1" dirty="0">
                <a:solidFill>
                  <a:srgbClr val="000000"/>
                </a:solidFill>
              </a:rPr>
              <a:t> di </a:t>
            </a:r>
            <a:r>
              <a:rPr lang="en-GB" altLang="it-IT" b="1" dirty="0" err="1">
                <a:solidFill>
                  <a:srgbClr val="000000"/>
                </a:solidFill>
              </a:rPr>
              <a:t>lavorare</a:t>
            </a:r>
            <a:r>
              <a:rPr lang="en-GB" altLang="it-IT" b="1" dirty="0">
                <a:solidFill>
                  <a:srgbClr val="000000"/>
                </a:solidFill>
              </a:rPr>
              <a:t> in </a:t>
            </a:r>
            <a:r>
              <a:rPr lang="en-GB" altLang="it-IT" b="1" dirty="0" err="1">
                <a:solidFill>
                  <a:srgbClr val="000000"/>
                </a:solidFill>
              </a:rPr>
              <a:t>tutte</a:t>
            </a:r>
            <a:r>
              <a:rPr lang="en-GB" altLang="it-IT" b="1" dirty="0">
                <a:solidFill>
                  <a:srgbClr val="000000"/>
                </a:solidFill>
              </a:rPr>
              <a:t> le </a:t>
            </a:r>
            <a:r>
              <a:rPr lang="en-GB" altLang="it-IT" b="1" dirty="0" err="1">
                <a:solidFill>
                  <a:srgbClr val="000000"/>
                </a:solidFill>
              </a:rPr>
              <a:t>condizioni</a:t>
            </a:r>
            <a:endParaRPr lang="en-GB" altLang="it-IT" b="1" dirty="0">
              <a:solidFill>
                <a:srgbClr val="000000"/>
              </a:solidFill>
            </a:endParaRPr>
          </a:p>
          <a:p>
            <a:pPr>
              <a:lnSpc>
                <a:spcPct val="130000"/>
              </a:lnSpc>
              <a:spcBef>
                <a:spcPct val="0"/>
              </a:spcBef>
              <a:buFontTx/>
              <a:buChar char="•"/>
            </a:pPr>
            <a:r>
              <a:rPr lang="en-GB" altLang="it-IT" b="1" dirty="0" err="1">
                <a:solidFill>
                  <a:srgbClr val="000000"/>
                </a:solidFill>
              </a:rPr>
              <a:t>Investimento</a:t>
            </a:r>
            <a:r>
              <a:rPr lang="en-GB" altLang="it-IT" b="1" dirty="0">
                <a:solidFill>
                  <a:srgbClr val="000000"/>
                </a:solidFill>
              </a:rPr>
              <a:t> </a:t>
            </a:r>
            <a:r>
              <a:rPr lang="en-GB" altLang="it-IT" b="1" dirty="0" err="1">
                <a:solidFill>
                  <a:srgbClr val="000000"/>
                </a:solidFill>
              </a:rPr>
              <a:t>efficiente</a:t>
            </a:r>
            <a:r>
              <a:rPr lang="en-GB" altLang="it-IT" b="1" dirty="0">
                <a:solidFill>
                  <a:srgbClr val="000000"/>
                </a:solidFill>
              </a:rPr>
              <a:t>, alto ROI </a:t>
            </a:r>
            <a:endParaRPr lang="en-GB" altLang="it-IT" b="1" dirty="0" smtClean="0">
              <a:solidFill>
                <a:srgbClr val="000000"/>
              </a:solidFill>
            </a:endParaRPr>
          </a:p>
          <a:p>
            <a:pPr marL="0" indent="0">
              <a:lnSpc>
                <a:spcPct val="130000"/>
              </a:lnSpc>
              <a:spcBef>
                <a:spcPct val="0"/>
              </a:spcBef>
              <a:buNone/>
            </a:pPr>
            <a:r>
              <a:rPr lang="en-GB" altLang="it-IT" b="1" dirty="0">
                <a:solidFill>
                  <a:srgbClr val="000000"/>
                </a:solidFill>
              </a:rPr>
              <a:t> </a:t>
            </a:r>
            <a:r>
              <a:rPr lang="en-GB" altLang="it-IT" b="1" dirty="0" smtClean="0">
                <a:solidFill>
                  <a:srgbClr val="000000"/>
                </a:solidFill>
              </a:rPr>
              <a:t> (</a:t>
            </a:r>
            <a:r>
              <a:rPr lang="en-GB" altLang="it-IT" sz="2200" b="1" dirty="0">
                <a:solidFill>
                  <a:srgbClr val="000000"/>
                </a:solidFill>
              </a:rPr>
              <a:t>R</a:t>
            </a:r>
            <a:r>
              <a:rPr lang="en-GB" altLang="it-IT" b="1" dirty="0">
                <a:solidFill>
                  <a:srgbClr val="000000"/>
                </a:solidFill>
              </a:rPr>
              <a:t>eturn </a:t>
            </a:r>
            <a:r>
              <a:rPr lang="en-GB" altLang="it-IT" sz="2200" b="1" dirty="0">
                <a:solidFill>
                  <a:srgbClr val="000000"/>
                </a:solidFill>
              </a:rPr>
              <a:t>O</a:t>
            </a:r>
            <a:r>
              <a:rPr lang="en-GB" altLang="it-IT" b="1" dirty="0">
                <a:solidFill>
                  <a:srgbClr val="000000"/>
                </a:solidFill>
              </a:rPr>
              <a:t>f </a:t>
            </a:r>
            <a:r>
              <a:rPr lang="en-GB" altLang="it-IT" sz="2200" b="1" dirty="0">
                <a:solidFill>
                  <a:srgbClr val="000000"/>
                </a:solidFill>
              </a:rPr>
              <a:t>I</a:t>
            </a:r>
            <a:r>
              <a:rPr lang="en-GB" altLang="it-IT" b="1" dirty="0">
                <a:solidFill>
                  <a:srgbClr val="000000"/>
                </a:solidFill>
              </a:rPr>
              <a:t>nvestment)</a:t>
            </a:r>
          </a:p>
        </p:txBody>
      </p:sp>
      <p:sp>
        <p:nvSpPr>
          <p:cNvPr id="340996" name="Rectangle 4"/>
          <p:cNvSpPr>
            <a:spLocks noChangeArrowheads="1"/>
          </p:cNvSpPr>
          <p:nvPr/>
        </p:nvSpPr>
        <p:spPr bwMode="auto">
          <a:xfrm>
            <a:off x="611188" y="2276475"/>
            <a:ext cx="4214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GB" altLang="it-IT" sz="2400" b="1">
                <a:solidFill>
                  <a:schemeClr val="tx2"/>
                </a:solidFill>
              </a:rPr>
              <a:t>Punti forti della nuova LSB:</a:t>
            </a:r>
            <a:endParaRPr lang="en-US" altLang="it-IT" sz="2400" b="1">
              <a:solidFill>
                <a:schemeClr val="tx2"/>
              </a:solidFill>
            </a:endParaRPr>
          </a:p>
        </p:txBody>
      </p:sp>
      <p:graphicFrame>
        <p:nvGraphicFramePr>
          <p:cNvPr id="340997" name="Object 5"/>
          <p:cNvGraphicFramePr>
            <a:graphicFrameLocks noChangeAspect="1"/>
          </p:cNvGraphicFramePr>
          <p:nvPr/>
        </p:nvGraphicFramePr>
        <p:xfrm>
          <a:off x="7164388" y="908050"/>
          <a:ext cx="830262" cy="720725"/>
        </p:xfrm>
        <a:graphic>
          <a:graphicData uri="http://schemas.openxmlformats.org/presentationml/2006/ole">
            <mc:AlternateContent xmlns:mc="http://schemas.openxmlformats.org/markup-compatibility/2006">
              <mc:Choice xmlns:v="urn:schemas-microsoft-com:vml" Requires="v">
                <p:oleObj spid="_x0000_s341080" name="Image" r:id="rId6" imgW="3174603" imgH="2184127" progId="Photoshop.Image.7">
                  <p:embed/>
                </p:oleObj>
              </mc:Choice>
              <mc:Fallback>
                <p:oleObj name="Image" r:id="rId6" imgW="3174603" imgH="2184127" progId="Photoshop.Image.7">
                  <p:embed/>
                  <p:pic>
                    <p:nvPicPr>
                      <p:cNvPr id="0" name="Object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388" y="908050"/>
                        <a:ext cx="83026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0998" name="Object 6"/>
          <p:cNvGraphicFramePr>
            <a:graphicFrameLocks noChangeAspect="1"/>
          </p:cNvGraphicFramePr>
          <p:nvPr/>
        </p:nvGraphicFramePr>
        <p:xfrm>
          <a:off x="1116013" y="836613"/>
          <a:ext cx="830262" cy="792162"/>
        </p:xfrm>
        <a:graphic>
          <a:graphicData uri="http://schemas.openxmlformats.org/presentationml/2006/ole">
            <mc:AlternateContent xmlns:mc="http://schemas.openxmlformats.org/markup-compatibility/2006">
              <mc:Choice xmlns:v="urn:schemas-microsoft-com:vml" Requires="v">
                <p:oleObj spid="_x0000_s341081" name="Image" r:id="rId8" imgW="3174603" imgH="2184127" progId="Photoshop.Image.7">
                  <p:embed/>
                </p:oleObj>
              </mc:Choice>
              <mc:Fallback>
                <p:oleObj name="Image" r:id="rId8" imgW="3174603" imgH="2184127" progId="Photoshop.Image.7">
                  <p:embed/>
                  <p:pic>
                    <p:nvPicPr>
                      <p:cNvPr id="0" name="Object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013" y="836613"/>
                        <a:ext cx="830262"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0999" name="Rectangle 7"/>
          <p:cNvSpPr>
            <a:spLocks noChangeArrowheads="1"/>
          </p:cNvSpPr>
          <p:nvPr/>
        </p:nvSpPr>
        <p:spPr bwMode="auto">
          <a:xfrm>
            <a:off x="2216522" y="1149201"/>
            <a:ext cx="4967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GB" altLang="it-IT" sz="3200" b="1" i="1" dirty="0" err="1">
                <a:solidFill>
                  <a:srgbClr val="FF0000"/>
                </a:solidFill>
              </a:rPr>
              <a:t>Una</a:t>
            </a:r>
            <a:r>
              <a:rPr lang="en-GB" altLang="it-IT" sz="3200" b="1" i="1" dirty="0">
                <a:solidFill>
                  <a:srgbClr val="FF0000"/>
                </a:solidFill>
              </a:rPr>
              <a:t> </a:t>
            </a:r>
            <a:r>
              <a:rPr lang="en-GB" altLang="it-IT" sz="4000" b="1" dirty="0">
                <a:solidFill>
                  <a:srgbClr val="EBF010"/>
                </a:solidFill>
              </a:rPr>
              <a:t>B</a:t>
            </a:r>
            <a:r>
              <a:rPr lang="en-GB" altLang="it-IT" sz="4000" b="1" dirty="0">
                <a:solidFill>
                  <a:srgbClr val="C0D927"/>
                </a:solidFill>
              </a:rPr>
              <a:t>A</a:t>
            </a:r>
            <a:r>
              <a:rPr lang="en-GB" altLang="it-IT" sz="4000" b="1" dirty="0">
                <a:solidFill>
                  <a:srgbClr val="93CE32"/>
                </a:solidFill>
              </a:rPr>
              <a:t>LLA </a:t>
            </a:r>
            <a:r>
              <a:rPr lang="en-GB" altLang="it-IT" sz="3200" b="1" i="1" dirty="0" err="1">
                <a:solidFill>
                  <a:srgbClr val="FF0000"/>
                </a:solidFill>
              </a:rPr>
              <a:t>perfetta</a:t>
            </a:r>
            <a:endParaRPr lang="en-US" altLang="it-IT" sz="3200" b="1" i="1" dirty="0">
              <a:solidFill>
                <a:srgbClr val="FF0000"/>
              </a:solidFill>
            </a:endParaRPr>
          </a:p>
        </p:txBody>
      </p:sp>
      <p:pic>
        <p:nvPicPr>
          <p:cNvPr id="341000" name="Picture 8" descr="ReadImag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26075" y="2297113"/>
            <a:ext cx="3563938"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FD364BB5-73CC-4814-B432-A3ED04D7385E}"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a:xfrm>
            <a:off x="899319" y="104924"/>
            <a:ext cx="7059613" cy="574675"/>
          </a:xfrm>
        </p:spPr>
        <p:txBody>
          <a:bodyPr/>
          <a:lstStyle/>
          <a:p>
            <a:pPr rtl="0" eaLnBrk="0" fontAlgn="base" hangingPunct="0"/>
            <a:r>
              <a:rPr lang="en-GB" sz="2400" b="1" kern="1200" dirty="0" err="1" smtClean="0">
                <a:solidFill>
                  <a:srgbClr val="000000"/>
                </a:solidFill>
                <a:effectLst/>
                <a:latin typeface="Arial" panose="020B0604020202020204" pitchFamily="34" charset="0"/>
                <a:ea typeface="+mn-ea"/>
                <a:cs typeface="Arial" panose="020B0604020202020204" pitchFamily="34" charset="0"/>
              </a:rPr>
              <a:t>Sviluppo</a:t>
            </a:r>
            <a:r>
              <a:rPr lang="en-GB" sz="2400" b="1" kern="1200" dirty="0" smtClean="0">
                <a:solidFill>
                  <a:srgbClr val="000000"/>
                </a:solidFill>
                <a:effectLst/>
                <a:latin typeface="Arial" panose="020B0604020202020204" pitchFamily="34" charset="0"/>
                <a:ea typeface="+mn-ea"/>
                <a:cs typeface="Arial" panose="020B0604020202020204" pitchFamily="34" charset="0"/>
              </a:rPr>
              <a:t> del </a:t>
            </a:r>
            <a:r>
              <a:rPr lang="en-GB" sz="2400" b="1" kern="1200" dirty="0" err="1" smtClean="0">
                <a:solidFill>
                  <a:srgbClr val="000000"/>
                </a:solidFill>
                <a:effectLst/>
                <a:latin typeface="Arial" panose="020B0604020202020204" pitchFamily="34" charset="0"/>
                <a:ea typeface="+mn-ea"/>
                <a:cs typeface="Arial" panose="020B0604020202020204" pitchFamily="34" charset="0"/>
              </a:rPr>
              <a:t>prodotto</a:t>
            </a:r>
            <a:r>
              <a:rPr lang="en-GB" sz="2400" b="1" kern="1200" dirty="0" smtClean="0">
                <a:solidFill>
                  <a:srgbClr val="000000"/>
                </a:solidFill>
                <a:effectLst/>
                <a:latin typeface="Arial" panose="020B0604020202020204" pitchFamily="34" charset="0"/>
                <a:ea typeface="+mn-ea"/>
                <a:cs typeface="Arial" panose="020B0604020202020204" pitchFamily="34" charset="0"/>
              </a:rPr>
              <a:t> per </a:t>
            </a:r>
            <a:r>
              <a:rPr lang="en-GB" sz="2400" b="1" kern="1200" dirty="0" err="1" smtClean="0">
                <a:solidFill>
                  <a:srgbClr val="000000"/>
                </a:solidFill>
                <a:effectLst/>
                <a:latin typeface="Arial" panose="020B0604020202020204" pitchFamily="34" charset="0"/>
                <a:ea typeface="+mn-ea"/>
                <a:cs typeface="Arial" panose="020B0604020202020204" pitchFamily="34" charset="0"/>
              </a:rPr>
              <a:t>il</a:t>
            </a:r>
            <a:r>
              <a:rPr lang="en-GB" sz="2400" b="1" kern="1200" dirty="0" smtClean="0">
                <a:solidFill>
                  <a:srgbClr val="000000"/>
                </a:solidFill>
                <a:effectLst/>
                <a:latin typeface="Arial" panose="020B0604020202020204" pitchFamily="34" charset="0"/>
                <a:ea typeface="+mn-ea"/>
                <a:cs typeface="Arial" panose="020B0604020202020204" pitchFamily="34" charset="0"/>
              </a:rPr>
              <a:t> </a:t>
            </a:r>
            <a:r>
              <a:rPr lang="en-GB" sz="2400" b="1" kern="1200" dirty="0" err="1" smtClean="0">
                <a:solidFill>
                  <a:srgbClr val="000000"/>
                </a:solidFill>
                <a:effectLst/>
                <a:latin typeface="Arial" panose="020B0604020202020204" pitchFamily="34" charset="0"/>
                <a:ea typeface="+mn-ea"/>
                <a:cs typeface="Arial" panose="020B0604020202020204" pitchFamily="34" charset="0"/>
              </a:rPr>
              <a:t>risultato</a:t>
            </a:r>
            <a:r>
              <a:rPr lang="en-GB" sz="2400" b="1" kern="1200" dirty="0" smtClean="0">
                <a:solidFill>
                  <a:srgbClr val="000000"/>
                </a:solidFill>
                <a:effectLst/>
                <a:latin typeface="Arial" panose="020B0604020202020204" pitchFamily="34" charset="0"/>
                <a:ea typeface="+mn-ea"/>
                <a:cs typeface="Arial" panose="020B0604020202020204" pitchFamily="34" charset="0"/>
              </a:rPr>
              <a:t> finale!</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Immagin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05931" y="2093913"/>
            <a:ext cx="63007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19" name="Immagin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1254"/>
            <a:ext cx="5076056" cy="380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data 6"/>
          <p:cNvSpPr>
            <a:spLocks noGrp="1"/>
          </p:cNvSpPr>
          <p:nvPr>
            <p:ph type="dt" sz="quarter" idx="10"/>
          </p:nvPr>
        </p:nvSpPr>
        <p:spPr/>
        <p:txBody>
          <a:bodyPr/>
          <a:lstStyle/>
          <a:p>
            <a:pPr>
              <a:defRPr/>
            </a:pPr>
            <a:fld id="{66B55536-B0F0-49AE-9240-D2B0E76D76AB}" type="datetime1">
              <a:rPr lang="it-IT" smtClean="0"/>
              <a:t>29/04/14</a:t>
            </a:fld>
            <a:endParaRPr lang="fr-FR" dirty="0"/>
          </a:p>
        </p:txBody>
      </p:sp>
      <p:sp>
        <p:nvSpPr>
          <p:cNvPr id="8" name="Segnaposto piè di pagina 7"/>
          <p:cNvSpPr>
            <a:spLocks noGrp="1"/>
          </p:cNvSpPr>
          <p:nvPr>
            <p:ph type="ftr" sz="quarter" idx="11"/>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ext Box 2"/>
          <p:cNvSpPr txBox="1">
            <a:spLocks noChangeArrowheads="1"/>
          </p:cNvSpPr>
          <p:nvPr/>
        </p:nvSpPr>
        <p:spPr bwMode="auto">
          <a:xfrm>
            <a:off x="554038" y="2212975"/>
            <a:ext cx="85899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30000"/>
              </a:lnSpc>
              <a:spcBef>
                <a:spcPct val="0"/>
              </a:spcBef>
              <a:buFontTx/>
              <a:buAutoNum type="arabicPeriod"/>
            </a:pPr>
            <a:r>
              <a:rPr lang="en-GB" altLang="it-IT" sz="2400" b="1" dirty="0">
                <a:solidFill>
                  <a:srgbClr val="000000"/>
                </a:solidFill>
              </a:rPr>
              <a:t>Sistema con </a:t>
            </a:r>
            <a:r>
              <a:rPr lang="en-GB" altLang="it-IT" sz="2400" b="1" dirty="0" err="1">
                <a:solidFill>
                  <a:srgbClr val="000000"/>
                </a:solidFill>
              </a:rPr>
              <a:t>Rotore</a:t>
            </a:r>
            <a:r>
              <a:rPr lang="en-GB" altLang="it-IT" sz="2400" b="1" dirty="0">
                <a:solidFill>
                  <a:srgbClr val="000000"/>
                </a:solidFill>
              </a:rPr>
              <a:t> </a:t>
            </a:r>
            <a:r>
              <a:rPr lang="en-GB" altLang="it-IT" sz="2400" b="1" dirty="0" err="1">
                <a:solidFill>
                  <a:srgbClr val="000000"/>
                </a:solidFill>
              </a:rPr>
              <a:t>Integrale</a:t>
            </a:r>
            <a:r>
              <a:rPr lang="en-GB" altLang="it-IT" sz="2400" b="1" dirty="0">
                <a:solidFill>
                  <a:srgbClr val="000000"/>
                </a:solidFill>
              </a:rPr>
              <a:t> di </a:t>
            </a:r>
            <a:r>
              <a:rPr lang="en-GB" altLang="it-IT" sz="2400" b="1" dirty="0" err="1">
                <a:solidFill>
                  <a:srgbClr val="000000"/>
                </a:solidFill>
              </a:rPr>
              <a:t>grande</a:t>
            </a:r>
            <a:r>
              <a:rPr lang="en-GB" altLang="it-IT" sz="2400" b="1" dirty="0">
                <a:solidFill>
                  <a:srgbClr val="000000"/>
                </a:solidFill>
              </a:rPr>
              <a:t> </a:t>
            </a:r>
            <a:r>
              <a:rPr lang="en-GB" altLang="it-IT" sz="2400" b="1" dirty="0" err="1">
                <a:solidFill>
                  <a:srgbClr val="000000"/>
                </a:solidFill>
              </a:rPr>
              <a:t>capacità</a:t>
            </a:r>
            <a:endParaRPr lang="en-GB" altLang="it-IT" sz="2400" b="1" dirty="0">
              <a:solidFill>
                <a:srgbClr val="000000"/>
              </a:solidFill>
            </a:endParaRPr>
          </a:p>
          <a:p>
            <a:pPr>
              <a:lnSpc>
                <a:spcPct val="130000"/>
              </a:lnSpc>
              <a:spcBef>
                <a:spcPct val="0"/>
              </a:spcBef>
              <a:buFontTx/>
              <a:buAutoNum type="arabicPeriod"/>
            </a:pPr>
            <a:endParaRPr lang="en-GB" altLang="it-IT" sz="2400" b="1" dirty="0">
              <a:solidFill>
                <a:srgbClr val="000000"/>
              </a:solidFill>
            </a:endParaRPr>
          </a:p>
          <a:p>
            <a:pPr>
              <a:lnSpc>
                <a:spcPct val="130000"/>
              </a:lnSpc>
              <a:spcBef>
                <a:spcPct val="0"/>
              </a:spcBef>
              <a:buFontTx/>
              <a:buAutoNum type="arabicPeriod"/>
            </a:pPr>
            <a:r>
              <a:rPr lang="en-GB" altLang="it-IT" sz="2400" b="1" dirty="0">
                <a:solidFill>
                  <a:srgbClr val="DDDDDD"/>
                </a:solidFill>
              </a:rPr>
              <a:t>Pre-camera, </a:t>
            </a:r>
            <a:r>
              <a:rPr lang="en-GB" altLang="it-IT" sz="2400" b="1" dirty="0" err="1">
                <a:solidFill>
                  <a:srgbClr val="DDDDDD"/>
                </a:solidFill>
              </a:rPr>
              <a:t>rotore</a:t>
            </a:r>
            <a:r>
              <a:rPr lang="en-GB" altLang="it-IT" sz="2400" b="1" dirty="0">
                <a:solidFill>
                  <a:srgbClr val="DDDDDD"/>
                </a:solidFill>
              </a:rPr>
              <a:t> </a:t>
            </a:r>
            <a:r>
              <a:rPr lang="en-GB" altLang="it-IT" sz="2400" b="1" dirty="0" err="1">
                <a:solidFill>
                  <a:srgbClr val="DDDDDD"/>
                </a:solidFill>
              </a:rPr>
              <a:t>integrato</a:t>
            </a:r>
            <a:r>
              <a:rPr lang="en-GB" altLang="it-IT" sz="2400" b="1" dirty="0">
                <a:solidFill>
                  <a:srgbClr val="DDDDDD"/>
                </a:solidFill>
              </a:rPr>
              <a:t> e </a:t>
            </a:r>
            <a:r>
              <a:rPr lang="en-GB" altLang="it-IT" sz="2400" b="1" dirty="0" err="1">
                <a:solidFill>
                  <a:srgbClr val="DDDDDD"/>
                </a:solidFill>
              </a:rPr>
              <a:t>sistema</a:t>
            </a:r>
            <a:r>
              <a:rPr lang="en-GB" altLang="it-IT" sz="2400" b="1" dirty="0">
                <a:solidFill>
                  <a:srgbClr val="DDDDDD"/>
                </a:solidFill>
              </a:rPr>
              <a:t> </a:t>
            </a:r>
            <a:r>
              <a:rPr lang="en-GB" altLang="it-IT" sz="2400" b="1" dirty="0" err="1">
                <a:solidFill>
                  <a:srgbClr val="DDDDDD"/>
                </a:solidFill>
              </a:rPr>
              <a:t>brevettato</a:t>
            </a:r>
            <a:r>
              <a:rPr lang="en-GB" altLang="it-IT" sz="2400" b="1" dirty="0">
                <a:solidFill>
                  <a:srgbClr val="DDDDDD"/>
                </a:solidFill>
              </a:rPr>
              <a:t> “Power Density”</a:t>
            </a:r>
          </a:p>
          <a:p>
            <a:pPr>
              <a:lnSpc>
                <a:spcPct val="130000"/>
              </a:lnSpc>
              <a:spcBef>
                <a:spcPct val="0"/>
              </a:spcBef>
              <a:buFontTx/>
              <a:buAutoNum type="arabicPeriod"/>
            </a:pPr>
            <a:endParaRPr lang="en-GB" altLang="it-IT" sz="2400" b="1" dirty="0">
              <a:solidFill>
                <a:srgbClr val="DDDDDD"/>
              </a:solidFill>
            </a:endParaRPr>
          </a:p>
          <a:p>
            <a:pPr>
              <a:lnSpc>
                <a:spcPct val="130000"/>
              </a:lnSpc>
              <a:spcBef>
                <a:spcPct val="0"/>
              </a:spcBef>
              <a:buFontTx/>
              <a:buAutoNum type="arabicPeriod"/>
            </a:pPr>
            <a:r>
              <a:rPr lang="en-GB" altLang="it-IT" sz="2400" b="1" dirty="0" err="1">
                <a:solidFill>
                  <a:srgbClr val="DDDDDD"/>
                </a:solidFill>
              </a:rPr>
              <a:t>Robusto</a:t>
            </a:r>
            <a:r>
              <a:rPr lang="en-GB" altLang="it-IT" sz="2400" b="1" dirty="0">
                <a:solidFill>
                  <a:srgbClr val="DDDDDD"/>
                </a:solidFill>
              </a:rPr>
              <a:t> </a:t>
            </a:r>
            <a:r>
              <a:rPr lang="en-GB" altLang="it-IT" sz="2400" b="1" dirty="0" err="1">
                <a:solidFill>
                  <a:srgbClr val="DDDDDD"/>
                </a:solidFill>
              </a:rPr>
              <a:t>sistema</a:t>
            </a:r>
            <a:r>
              <a:rPr lang="en-GB" altLang="it-IT" sz="2400" b="1" dirty="0">
                <a:solidFill>
                  <a:srgbClr val="DDDDDD"/>
                </a:solidFill>
              </a:rPr>
              <a:t> di </a:t>
            </a:r>
            <a:r>
              <a:rPr lang="en-GB" altLang="it-IT" sz="2400" b="1" dirty="0" err="1">
                <a:solidFill>
                  <a:srgbClr val="DDDDDD"/>
                </a:solidFill>
              </a:rPr>
              <a:t>trasmissione</a:t>
            </a:r>
            <a:endParaRPr lang="en-GB" altLang="it-IT" sz="2400" b="1" dirty="0">
              <a:solidFill>
                <a:srgbClr val="DDDDDD"/>
              </a:solidFill>
            </a:endParaRPr>
          </a:p>
          <a:p>
            <a:pPr>
              <a:lnSpc>
                <a:spcPct val="130000"/>
              </a:lnSpc>
              <a:spcBef>
                <a:spcPct val="0"/>
              </a:spcBef>
              <a:buFontTx/>
              <a:buAutoNum type="arabicPeriod"/>
            </a:pPr>
            <a:endParaRPr lang="en-GB" altLang="it-IT" sz="2400" b="1" dirty="0">
              <a:solidFill>
                <a:srgbClr val="DDDDDD"/>
              </a:solidFill>
            </a:endParaRPr>
          </a:p>
          <a:p>
            <a:pPr>
              <a:lnSpc>
                <a:spcPct val="130000"/>
              </a:lnSpc>
              <a:spcBef>
                <a:spcPct val="0"/>
              </a:spcBef>
              <a:buFontTx/>
              <a:buAutoNum type="arabicPeriod"/>
            </a:pPr>
            <a:r>
              <a:rPr lang="en-GB" altLang="it-IT" sz="2400" b="1" dirty="0" err="1">
                <a:solidFill>
                  <a:srgbClr val="DDDDDD"/>
                </a:solidFill>
              </a:rPr>
              <a:t>Affidabile</a:t>
            </a:r>
            <a:r>
              <a:rPr lang="en-GB" altLang="it-IT" sz="2400" b="1" dirty="0">
                <a:solidFill>
                  <a:srgbClr val="DDDDDD"/>
                </a:solidFill>
              </a:rPr>
              <a:t> </a:t>
            </a:r>
            <a:r>
              <a:rPr lang="en-GB" altLang="it-IT" sz="2400" b="1" dirty="0" err="1">
                <a:solidFill>
                  <a:srgbClr val="DDDDDD"/>
                </a:solidFill>
              </a:rPr>
              <a:t>sistema</a:t>
            </a:r>
            <a:r>
              <a:rPr lang="en-GB" altLang="it-IT" sz="2400" b="1" dirty="0">
                <a:solidFill>
                  <a:srgbClr val="DDDDDD"/>
                </a:solidFill>
              </a:rPr>
              <a:t> di </a:t>
            </a:r>
            <a:r>
              <a:rPr lang="en-GB" altLang="it-IT" sz="2400" b="1" dirty="0" err="1">
                <a:solidFill>
                  <a:srgbClr val="DDDDDD"/>
                </a:solidFill>
              </a:rPr>
              <a:t>legatura</a:t>
            </a:r>
            <a:endParaRPr lang="en-GB" altLang="it-IT" sz="2400" b="1" dirty="0">
              <a:solidFill>
                <a:srgbClr val="DDDDDD"/>
              </a:solidFill>
            </a:endParaRPr>
          </a:p>
        </p:txBody>
      </p:sp>
      <p:graphicFrame>
        <p:nvGraphicFramePr>
          <p:cNvPr id="343043" name="Object 4"/>
          <p:cNvGraphicFramePr>
            <a:graphicFrameLocks noChangeAspect="1"/>
          </p:cNvGraphicFramePr>
          <p:nvPr/>
        </p:nvGraphicFramePr>
        <p:xfrm>
          <a:off x="6557963" y="1125538"/>
          <a:ext cx="830262" cy="720725"/>
        </p:xfrm>
        <a:graphic>
          <a:graphicData uri="http://schemas.openxmlformats.org/presentationml/2006/ole">
            <mc:AlternateContent xmlns:mc="http://schemas.openxmlformats.org/markup-compatibility/2006">
              <mc:Choice xmlns:v="urn:schemas-microsoft-com:vml" Requires="v">
                <p:oleObj spid="_x0000_s343126" name="Image" r:id="rId6" imgW="3174603" imgH="2184127" progId="Photoshop.Image.7">
                  <p:embed/>
                </p:oleObj>
              </mc:Choice>
              <mc:Fallback>
                <p:oleObj name="Image" r:id="rId6" imgW="3174603" imgH="2184127" progId="Photoshop.Image.7">
                  <p:embed/>
                  <p:pic>
                    <p:nvPicPr>
                      <p:cNvPr id="0" name="Object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7963" y="1125538"/>
                        <a:ext cx="83026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3044" name="Object 5"/>
          <p:cNvGraphicFramePr>
            <a:graphicFrameLocks noChangeAspect="1"/>
          </p:cNvGraphicFramePr>
          <p:nvPr/>
        </p:nvGraphicFramePr>
        <p:xfrm>
          <a:off x="1887538" y="1125538"/>
          <a:ext cx="830262" cy="720725"/>
        </p:xfrm>
        <a:graphic>
          <a:graphicData uri="http://schemas.openxmlformats.org/presentationml/2006/ole">
            <mc:AlternateContent xmlns:mc="http://schemas.openxmlformats.org/markup-compatibility/2006">
              <mc:Choice xmlns:v="urn:schemas-microsoft-com:vml" Requires="v">
                <p:oleObj spid="_x0000_s343127" name="Image" r:id="rId8" imgW="3174603" imgH="2184127" progId="Photoshop.Image.7">
                  <p:embed/>
                </p:oleObj>
              </mc:Choice>
              <mc:Fallback>
                <p:oleObj name="Image" r:id="rId8" imgW="3174603" imgH="2184127" progId="Photoshop.Image.7">
                  <p:embed/>
                  <p:pic>
                    <p:nvPicPr>
                      <p:cNvPr id="0" name="Object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7538" y="1125538"/>
                        <a:ext cx="83026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3046" name="Rectangle 7"/>
          <p:cNvSpPr>
            <a:spLocks noChangeArrowheads="1"/>
          </p:cNvSpPr>
          <p:nvPr/>
        </p:nvSpPr>
        <p:spPr bwMode="auto">
          <a:xfrm>
            <a:off x="0" y="1196975"/>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6000" tIns="44450" rIns="90488" bIns="4445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GB" altLang="it-IT" sz="2000" b="1">
                <a:solidFill>
                  <a:srgbClr val="FF3300"/>
                </a:solidFill>
              </a:rPr>
              <a:t>Obiettivo raggiunto con:</a:t>
            </a:r>
          </a:p>
        </p:txBody>
      </p:sp>
      <p:sp>
        <p:nvSpPr>
          <p:cNvPr id="2" name="Segnaposto data 1"/>
          <p:cNvSpPr>
            <a:spLocks noGrp="1"/>
          </p:cNvSpPr>
          <p:nvPr>
            <p:ph type="dt" sz="quarter" idx="10"/>
          </p:nvPr>
        </p:nvSpPr>
        <p:spPr/>
        <p:txBody>
          <a:bodyPr/>
          <a:lstStyle/>
          <a:p>
            <a:pPr>
              <a:defRPr/>
            </a:pPr>
            <a:fld id="{17E481ED-9CC4-4287-89E7-CBEF1B06BE9B}"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Altissima produttività!</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1050925" y="6072188"/>
            <a:ext cx="7423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4067" name="Rectangle 3"/>
          <p:cNvSpPr>
            <a:spLocks noChangeArrowheads="1"/>
          </p:cNvSpPr>
          <p:nvPr/>
        </p:nvSpPr>
        <p:spPr bwMode="auto">
          <a:xfrm>
            <a:off x="4419600" y="4868863"/>
            <a:ext cx="449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762000">
              <a:spcBef>
                <a:spcPct val="20000"/>
              </a:spcBef>
              <a:buBlip>
                <a:blip r:embed="rId4"/>
              </a:buBlip>
              <a:defRPr>
                <a:solidFill>
                  <a:schemeClr val="tx1"/>
                </a:solidFill>
                <a:latin typeface="Arial" panose="020B0604020202020204" pitchFamily="34" charset="0"/>
              </a:defRPr>
            </a:lvl1pPr>
            <a:lvl2pPr marL="742950" indent="-285750" defTabSz="762000">
              <a:spcBef>
                <a:spcPct val="20000"/>
              </a:spcBef>
              <a:buBlip>
                <a:blip r:embed="rId5"/>
              </a:buBlip>
              <a:defRPr>
                <a:solidFill>
                  <a:schemeClr val="tx1"/>
                </a:solidFill>
                <a:latin typeface="Arial" panose="020B0604020202020204" pitchFamily="34" charset="0"/>
              </a:defRPr>
            </a:lvl2pPr>
            <a:lvl3pPr marL="1143000" indent="-228600" defTabSz="762000">
              <a:spcBef>
                <a:spcPct val="20000"/>
              </a:spcBef>
              <a:buBlip>
                <a:blip r:embed="rId6"/>
              </a:buBlip>
              <a:defRPr>
                <a:solidFill>
                  <a:schemeClr val="tx1"/>
                </a:solidFill>
                <a:latin typeface="Arial" panose="020B0604020202020204" pitchFamily="34" charset="0"/>
              </a:defRPr>
            </a:lvl3pPr>
            <a:lvl4pPr marL="1600200" indent="-228600" defTabSz="7620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defTabSz="7620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fr-FR" altLang="it-IT" sz="2000" b="1">
                <a:solidFill>
                  <a:srgbClr val="000000"/>
                </a:solidFill>
              </a:rPr>
              <a:t> Pick-up e rotore di alimentazione</a:t>
            </a:r>
          </a:p>
        </p:txBody>
      </p:sp>
      <p:sp>
        <p:nvSpPr>
          <p:cNvPr id="96260" name="Rectangle 4"/>
          <p:cNvSpPr>
            <a:spLocks noChangeArrowheads="1"/>
          </p:cNvSpPr>
          <p:nvPr/>
        </p:nvSpPr>
        <p:spPr bwMode="auto">
          <a:xfrm>
            <a:off x="4197350" y="5360988"/>
            <a:ext cx="44688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20000"/>
              </a:lnSpc>
              <a:buFontTx/>
              <a:buChar char="•"/>
            </a:pPr>
            <a:r>
              <a:rPr lang="fr-FR" altLang="it-IT" b="1"/>
              <a:t>LSB1270 – 230 cm pick-up</a:t>
            </a:r>
          </a:p>
          <a:p>
            <a:pPr>
              <a:lnSpc>
                <a:spcPct val="120000"/>
              </a:lnSpc>
              <a:buFontTx/>
              <a:buChar char="•"/>
            </a:pPr>
            <a:r>
              <a:rPr lang="fr-FR" altLang="it-IT" b="1"/>
              <a:t>LSB1290 – 230 cm pick-up</a:t>
            </a:r>
          </a:p>
        </p:txBody>
      </p:sp>
      <p:sp>
        <p:nvSpPr>
          <p:cNvPr id="96261" name="Rectangle 5"/>
          <p:cNvSpPr>
            <a:spLocks noChangeArrowheads="1"/>
          </p:cNvSpPr>
          <p:nvPr/>
        </p:nvSpPr>
        <p:spPr bwMode="auto">
          <a:xfrm>
            <a:off x="0" y="2565400"/>
            <a:ext cx="44132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buFontTx/>
              <a:buNone/>
            </a:pPr>
            <a:r>
              <a:rPr lang="en-US" altLang="it-IT" b="1"/>
              <a:t>Questo sistema esclusivo ‘ROTORE INTEGRALE” è presente in tutti I modelli</a:t>
            </a:r>
          </a:p>
        </p:txBody>
      </p:sp>
      <p:pic>
        <p:nvPicPr>
          <p:cNvPr id="344070" name="Picture 6" descr="Vijzel_ani_s">
            <a:hlinkClick r:id="rId7" action="ppaction://program"/>
          </p:cNvPr>
          <p:cNvPicPr>
            <a:picLocks noChangeAspect="1" noChangeArrowheads="1" noCrop="1"/>
          </p:cNvPicPr>
          <p:nvPr/>
        </p:nvPicPr>
        <p:blipFill>
          <a:blip r:embed="rId8">
            <a:extLst>
              <a:ext uri="{28A0092B-C50C-407E-A947-70E740481C1C}">
                <a14:useLocalDpi xmlns:a14="http://schemas.microsoft.com/office/drawing/2010/main"/>
              </a:ext>
            </a:extLst>
          </a:blip>
          <a:srcRect/>
          <a:stretch>
            <a:fillRect/>
          </a:stretch>
        </p:blipFill>
        <p:spPr bwMode="auto">
          <a:xfrm>
            <a:off x="0" y="3948113"/>
            <a:ext cx="37084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071" name="Picture 7" descr="0409_266_56"/>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3850" y="1700213"/>
            <a:ext cx="39957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4072" name="Object 8"/>
          <p:cNvGraphicFramePr>
            <a:graphicFrameLocks noGrp="1" noChangeAspect="1"/>
          </p:cNvGraphicFramePr>
          <p:nvPr>
            <p:ph/>
          </p:nvPr>
        </p:nvGraphicFramePr>
        <p:xfrm>
          <a:off x="4427538" y="1557338"/>
          <a:ext cx="4445000" cy="3340100"/>
        </p:xfrm>
        <a:graphic>
          <a:graphicData uri="http://schemas.openxmlformats.org/presentationml/2006/ole">
            <mc:AlternateContent xmlns:mc="http://schemas.openxmlformats.org/markup-compatibility/2006">
              <mc:Choice xmlns:v="urn:schemas-microsoft-com:vml" Requires="v">
                <p:oleObj spid="_x0000_s344112" name="Image" r:id="rId10" imgW="4444444" imgH="3339683" progId="Photoshop.Image.7">
                  <p:embed/>
                </p:oleObj>
              </mc:Choice>
              <mc:Fallback>
                <p:oleObj name="Image" r:id="rId10" imgW="4444444" imgH="3339683" progId="Photoshop.Image.7">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7538" y="1557338"/>
                        <a:ext cx="4445000" cy="334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olo 1"/>
          <p:cNvSpPr>
            <a:spLocks noGrp="1"/>
          </p:cNvSpPr>
          <p:nvPr>
            <p:ph type="title" idx="4294967295"/>
          </p:nvPr>
        </p:nvSpPr>
        <p:spPr/>
        <p:txBody>
          <a:bodyPr/>
          <a:lstStyle/>
          <a:p>
            <a:r>
              <a:rPr lang="it-IT" dirty="0" smtClean="0"/>
              <a:t>Rotore Integrale</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6261"/>
                                        </p:tgtEl>
                                        <p:attrNameLst>
                                          <p:attrName>style.visibility</p:attrName>
                                        </p:attrNameLst>
                                      </p:cBhvr>
                                      <p:to>
                                        <p:strVal val="visible"/>
                                      </p:to>
                                    </p:set>
                                    <p:animEffect transition="in" filter="dissolve">
                                      <p:cBhvr>
                                        <p:cTn id="7" dur="500"/>
                                        <p:tgtEl>
                                          <p:spTgt spid="96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6260"/>
                                        </p:tgtEl>
                                        <p:attrNameLst>
                                          <p:attrName>style.visibility</p:attrName>
                                        </p:attrNameLst>
                                      </p:cBhvr>
                                      <p:to>
                                        <p:strVal val="visible"/>
                                      </p:to>
                                    </p:set>
                                    <p:animEffect transition="in" filter="dissolve">
                                      <p:cBhvr>
                                        <p:cTn id="12" dur="500"/>
                                        <p:tgtEl>
                                          <p:spTgt spid="96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p:bldP spid="96261" grpId="0"/>
    </p:bld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4937125" y="2011363"/>
            <a:ext cx="1841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10000"/>
              </a:lnSpc>
              <a:buClr>
                <a:srgbClr val="FF0000"/>
              </a:buClr>
              <a:buFontTx/>
              <a:buNone/>
            </a:pPr>
            <a:endParaRPr lang="en-US" altLang="it-IT" sz="2800" b="1"/>
          </a:p>
        </p:txBody>
      </p:sp>
      <p:sp>
        <p:nvSpPr>
          <p:cNvPr id="346115" name="Text Box 3"/>
          <p:cNvSpPr txBox="1">
            <a:spLocks noChangeArrowheads="1"/>
          </p:cNvSpPr>
          <p:nvPr/>
        </p:nvSpPr>
        <p:spPr bwMode="auto">
          <a:xfrm>
            <a:off x="323850" y="1809750"/>
            <a:ext cx="2941638"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10000"/>
              </a:lnSpc>
              <a:buClr>
                <a:srgbClr val="FF0000"/>
              </a:buClr>
              <a:buFontTx/>
              <a:buNone/>
            </a:pPr>
            <a:r>
              <a:rPr lang="de-DE" altLang="it-IT" sz="2800" b="1">
                <a:solidFill>
                  <a:srgbClr val="000000"/>
                </a:solidFill>
              </a:rPr>
              <a:t>Sistema Kuhn </a:t>
            </a:r>
          </a:p>
          <a:p>
            <a:pPr>
              <a:lnSpc>
                <a:spcPct val="110000"/>
              </a:lnSpc>
              <a:buClr>
                <a:srgbClr val="FF0000"/>
              </a:buClr>
              <a:buFontTx/>
              <a:buNone/>
            </a:pPr>
            <a:r>
              <a:rPr lang="de-DE" altLang="it-IT" sz="2800" b="1">
                <a:solidFill>
                  <a:srgbClr val="000000"/>
                </a:solidFill>
              </a:rPr>
              <a:t>Rotore Integrale</a:t>
            </a:r>
            <a:endParaRPr lang="en-GB" altLang="it-IT" sz="2800" b="1">
              <a:solidFill>
                <a:srgbClr val="000000"/>
              </a:solidFill>
            </a:endParaRPr>
          </a:p>
        </p:txBody>
      </p:sp>
      <p:sp>
        <p:nvSpPr>
          <p:cNvPr id="346116" name="Text Box 4"/>
          <p:cNvSpPr txBox="1">
            <a:spLocks noChangeArrowheads="1"/>
          </p:cNvSpPr>
          <p:nvPr/>
        </p:nvSpPr>
        <p:spPr bwMode="auto">
          <a:xfrm>
            <a:off x="4427538" y="1916113"/>
            <a:ext cx="396398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10000"/>
              </a:lnSpc>
              <a:buClr>
                <a:srgbClr val="FF0000"/>
              </a:buClr>
              <a:buFontTx/>
              <a:buNone/>
            </a:pPr>
            <a:r>
              <a:rPr lang="en-GB" altLang="it-IT" sz="2800" i="1">
                <a:solidFill>
                  <a:srgbClr val="000000"/>
                </a:solidFill>
              </a:rPr>
              <a:t>Sistema Convenzionale</a:t>
            </a:r>
          </a:p>
        </p:txBody>
      </p:sp>
      <p:sp>
        <p:nvSpPr>
          <p:cNvPr id="346117" name="Rectangle 5"/>
          <p:cNvSpPr>
            <a:spLocks noChangeArrowheads="1"/>
          </p:cNvSpPr>
          <p:nvPr/>
        </p:nvSpPr>
        <p:spPr bwMode="auto">
          <a:xfrm>
            <a:off x="0" y="5300663"/>
            <a:ext cx="446563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Char char="•"/>
            </a:pPr>
            <a:r>
              <a:rPr lang="en-US" altLang="it-IT" sz="1600" b="1"/>
              <a:t>Grande capacità</a:t>
            </a:r>
          </a:p>
          <a:p>
            <a:pPr>
              <a:buFontTx/>
              <a:buChar char="•"/>
            </a:pPr>
            <a:r>
              <a:rPr lang="en-US" altLang="it-IT" sz="1600" b="1"/>
              <a:t>Il prodotto entra nel rotore di alimentazione direttamente dal pick-up</a:t>
            </a:r>
          </a:p>
          <a:p>
            <a:pPr>
              <a:buFontTx/>
              <a:buChar char="•"/>
            </a:pPr>
            <a:r>
              <a:rPr lang="en-US" altLang="it-IT" sz="1600" b="1"/>
              <a:t>Semplice sistema di trasmissione</a:t>
            </a:r>
          </a:p>
          <a:p>
            <a:pPr>
              <a:buFontTx/>
              <a:buChar char="•"/>
            </a:pPr>
            <a:r>
              <a:rPr lang="en-US" altLang="it-IT" sz="1600" b="1"/>
              <a:t>Ridotte parti di usura</a:t>
            </a:r>
          </a:p>
        </p:txBody>
      </p:sp>
      <p:sp>
        <p:nvSpPr>
          <p:cNvPr id="346118" name="Rectangle 6"/>
          <p:cNvSpPr>
            <a:spLocks noChangeArrowheads="1"/>
          </p:cNvSpPr>
          <p:nvPr/>
        </p:nvSpPr>
        <p:spPr bwMode="auto">
          <a:xfrm>
            <a:off x="4427538" y="5300663"/>
            <a:ext cx="381635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Char char="•"/>
            </a:pPr>
            <a:r>
              <a:rPr lang="en-US" altLang="it-IT" sz="1600" b="1"/>
              <a:t>Grande distanza tra i rotori</a:t>
            </a:r>
          </a:p>
          <a:p>
            <a:pPr>
              <a:buFontTx/>
              <a:buChar char="•"/>
            </a:pPr>
            <a:r>
              <a:rPr lang="en-US" altLang="it-IT" sz="1600" b="1"/>
              <a:t>Piccolo diametro delle coclee</a:t>
            </a:r>
          </a:p>
          <a:p>
            <a:pPr>
              <a:buFontTx/>
              <a:buChar char="•"/>
            </a:pPr>
            <a:r>
              <a:rPr lang="en-US" altLang="it-IT" sz="1600" b="1"/>
              <a:t>Trasmissioni divise per entrambi i lati</a:t>
            </a:r>
          </a:p>
        </p:txBody>
      </p:sp>
      <p:grpSp>
        <p:nvGrpSpPr>
          <p:cNvPr id="346119" name="Group 7"/>
          <p:cNvGrpSpPr>
            <a:grpSpLocks/>
          </p:cNvGrpSpPr>
          <p:nvPr/>
        </p:nvGrpSpPr>
        <p:grpSpPr bwMode="auto">
          <a:xfrm>
            <a:off x="250825" y="2870200"/>
            <a:ext cx="3816350" cy="2376488"/>
            <a:chOff x="3066" y="1950"/>
            <a:chExt cx="2287" cy="1377"/>
          </a:xfrm>
        </p:grpSpPr>
        <p:graphicFrame>
          <p:nvGraphicFramePr>
            <p:cNvPr id="346536" name="Object 8"/>
            <p:cNvGraphicFramePr>
              <a:graphicFrameLocks/>
            </p:cNvGraphicFramePr>
            <p:nvPr/>
          </p:nvGraphicFramePr>
          <p:xfrm>
            <a:off x="3066" y="1950"/>
            <a:ext cx="2284" cy="1377"/>
          </p:xfrm>
          <a:graphic>
            <a:graphicData uri="http://schemas.openxmlformats.org/presentationml/2006/ole">
              <mc:AlternateContent xmlns:mc="http://schemas.openxmlformats.org/markup-compatibility/2006">
                <mc:Choice xmlns:v="urn:schemas-microsoft-com:vml" Requires="v">
                  <p:oleObj spid="_x0000_s346765" name="CorelDRAW" r:id="rId7" imgW="6677025" imgH="4238625" progId="CorelDraw.Graphic.7">
                    <p:embed/>
                  </p:oleObj>
                </mc:Choice>
                <mc:Fallback>
                  <p:oleObj name="CorelDRAW" r:id="rId7" imgW="6677025" imgH="4238625" progId="CorelDraw.Graphic.7">
                    <p:embed/>
                    <p:pic>
                      <p:nvPicPr>
                        <p:cNvPr id="0" name="Object 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6" y="1950"/>
                          <a:ext cx="2284" cy="137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6537" name="Rectangle 9"/>
            <p:cNvSpPr>
              <a:spLocks noChangeArrowheads="1"/>
            </p:cNvSpPr>
            <p:nvPr/>
          </p:nvSpPr>
          <p:spPr bwMode="auto">
            <a:xfrm>
              <a:off x="3067" y="2367"/>
              <a:ext cx="2285" cy="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graphicFrame>
          <p:nvGraphicFramePr>
            <p:cNvPr id="346538" name="Object 10"/>
            <p:cNvGraphicFramePr>
              <a:graphicFrameLocks/>
            </p:cNvGraphicFramePr>
            <p:nvPr/>
          </p:nvGraphicFramePr>
          <p:xfrm>
            <a:off x="3069" y="2347"/>
            <a:ext cx="2284" cy="880"/>
          </p:xfrm>
          <a:graphic>
            <a:graphicData uri="http://schemas.openxmlformats.org/presentationml/2006/ole">
              <mc:AlternateContent xmlns:mc="http://schemas.openxmlformats.org/markup-compatibility/2006">
                <mc:Choice xmlns:v="urn:schemas-microsoft-com:vml" Requires="v">
                  <p:oleObj spid="_x0000_s346766" name="CorelDRAW" r:id="rId9" imgW="6677025" imgH="4238625" progId="CorelDraw.Graphic.7">
                    <p:embed/>
                  </p:oleObj>
                </mc:Choice>
                <mc:Fallback>
                  <p:oleObj name="CorelDRAW" r:id="rId9" imgW="6677025" imgH="4238625" progId="CorelDraw.Graphic.7">
                    <p:embed/>
                    <p:pic>
                      <p:nvPicPr>
                        <p:cNvPr id="0" name="Object 10"/>
                        <p:cNvPicPr>
                          <a:picLocks noChangeArrowheads="1"/>
                        </p:cNvPicPr>
                        <p:nvPr/>
                      </p:nvPicPr>
                      <p:blipFill>
                        <a:blip r:embed="rId8">
                          <a:extLst>
                            <a:ext uri="{28A0092B-C50C-407E-A947-70E740481C1C}">
                              <a14:useLocalDpi xmlns:a14="http://schemas.microsoft.com/office/drawing/2010/main" val="0"/>
                            </a:ext>
                          </a:extLst>
                        </a:blip>
                        <a:srcRect t="36084"/>
                        <a:stretch>
                          <a:fillRect/>
                        </a:stretch>
                      </p:blipFill>
                      <p:spPr bwMode="auto">
                        <a:xfrm>
                          <a:off x="3069" y="2347"/>
                          <a:ext cx="2284" cy="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6539" name="Object 11"/>
            <p:cNvGraphicFramePr>
              <a:graphicFrameLocks/>
            </p:cNvGraphicFramePr>
            <p:nvPr/>
          </p:nvGraphicFramePr>
          <p:xfrm>
            <a:off x="3068" y="2219"/>
            <a:ext cx="209" cy="348"/>
          </p:xfrm>
          <a:graphic>
            <a:graphicData uri="http://schemas.openxmlformats.org/presentationml/2006/ole">
              <mc:AlternateContent xmlns:mc="http://schemas.openxmlformats.org/markup-compatibility/2006">
                <mc:Choice xmlns:v="urn:schemas-microsoft-com:vml" Requires="v">
                  <p:oleObj spid="_x0000_s346767" name="CorelDRAW" r:id="rId10" imgW="6677025" imgH="4238625" progId="CorelDraw.Graphic.7">
                    <p:embed/>
                  </p:oleObj>
                </mc:Choice>
                <mc:Fallback>
                  <p:oleObj name="CorelDRAW" r:id="rId10" imgW="6677025" imgH="4238625" progId="CorelDraw.Graphic.7">
                    <p:embed/>
                    <p:pic>
                      <p:nvPicPr>
                        <p:cNvPr id="0" name="Object 11"/>
                        <p:cNvPicPr>
                          <a:picLocks noChangeArrowheads="1"/>
                        </p:cNvPicPr>
                        <p:nvPr/>
                      </p:nvPicPr>
                      <p:blipFill>
                        <a:blip r:embed="rId8">
                          <a:extLst>
                            <a:ext uri="{28A0092B-C50C-407E-A947-70E740481C1C}">
                              <a14:useLocalDpi xmlns:a14="http://schemas.microsoft.com/office/drawing/2010/main" val="0"/>
                            </a:ext>
                          </a:extLst>
                        </a:blip>
                        <a:srcRect t="19359" r="90831" b="55357"/>
                        <a:stretch>
                          <a:fillRect/>
                        </a:stretch>
                      </p:blipFill>
                      <p:spPr bwMode="auto">
                        <a:xfrm>
                          <a:off x="3068" y="2219"/>
                          <a:ext cx="209"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6540" name="Object 12"/>
            <p:cNvGraphicFramePr>
              <a:graphicFrameLocks/>
            </p:cNvGraphicFramePr>
            <p:nvPr/>
          </p:nvGraphicFramePr>
          <p:xfrm>
            <a:off x="3302" y="2282"/>
            <a:ext cx="142" cy="102"/>
          </p:xfrm>
          <a:graphic>
            <a:graphicData uri="http://schemas.openxmlformats.org/presentationml/2006/ole">
              <mc:AlternateContent xmlns:mc="http://schemas.openxmlformats.org/markup-compatibility/2006">
                <mc:Choice xmlns:v="urn:schemas-microsoft-com:vml" Requires="v">
                  <p:oleObj spid="_x0000_s346768" name="CorelDRAW" r:id="rId11" imgW="6677025" imgH="4238625" progId="CorelDraw.Graphic.7">
                    <p:embed/>
                  </p:oleObj>
                </mc:Choice>
                <mc:Fallback>
                  <p:oleObj name="CorelDRAW" r:id="rId11" imgW="6677025" imgH="4238625" progId="CorelDraw.Graphic.7">
                    <p:embed/>
                    <p:pic>
                      <p:nvPicPr>
                        <p:cNvPr id="0" name="Object 12"/>
                        <p:cNvPicPr>
                          <a:picLocks noChangeArrowheads="1"/>
                        </p:cNvPicPr>
                        <p:nvPr/>
                      </p:nvPicPr>
                      <p:blipFill>
                        <a:blip r:embed="rId8">
                          <a:extLst>
                            <a:ext uri="{28A0092B-C50C-407E-A947-70E740481C1C}">
                              <a14:useLocalDpi xmlns:a14="http://schemas.microsoft.com/office/drawing/2010/main" val="0"/>
                            </a:ext>
                          </a:extLst>
                        </a:blip>
                        <a:srcRect l="17776" t="25227" r="76007" b="69499"/>
                        <a:stretch>
                          <a:fillRect/>
                        </a:stretch>
                      </p:blipFill>
                      <p:spPr bwMode="auto">
                        <a:xfrm>
                          <a:off x="3302" y="2282"/>
                          <a:ext cx="142" cy="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6541" name="Object 13"/>
            <p:cNvGraphicFramePr>
              <a:graphicFrameLocks/>
            </p:cNvGraphicFramePr>
            <p:nvPr/>
          </p:nvGraphicFramePr>
          <p:xfrm>
            <a:off x="4998" y="2265"/>
            <a:ext cx="124" cy="119"/>
          </p:xfrm>
          <a:graphic>
            <a:graphicData uri="http://schemas.openxmlformats.org/presentationml/2006/ole">
              <mc:AlternateContent xmlns:mc="http://schemas.openxmlformats.org/markup-compatibility/2006">
                <mc:Choice xmlns:v="urn:schemas-microsoft-com:vml" Requires="v">
                  <p:oleObj spid="_x0000_s346769" name="CorelDRAW" r:id="rId12" imgW="6677025" imgH="4238625" progId="CorelDraw.Graphic.7">
                    <p:embed/>
                  </p:oleObj>
                </mc:Choice>
                <mc:Fallback>
                  <p:oleObj name="CorelDRAW" r:id="rId12" imgW="6677025" imgH="4238625" progId="CorelDraw.Graphic.7">
                    <p:embed/>
                    <p:pic>
                      <p:nvPicPr>
                        <p:cNvPr id="0" name="Object 13"/>
                        <p:cNvPicPr>
                          <a:picLocks noChangeArrowheads="1"/>
                        </p:cNvPicPr>
                        <p:nvPr/>
                      </p:nvPicPr>
                      <p:blipFill>
                        <a:blip r:embed="rId8">
                          <a:extLst>
                            <a:ext uri="{28A0092B-C50C-407E-A947-70E740481C1C}">
                              <a14:useLocalDpi xmlns:a14="http://schemas.microsoft.com/office/drawing/2010/main" val="0"/>
                            </a:ext>
                          </a:extLst>
                        </a:blip>
                        <a:srcRect l="16245" t="24348" r="78328" b="69499"/>
                        <a:stretch>
                          <a:fillRect/>
                        </a:stretch>
                      </p:blipFill>
                      <p:spPr bwMode="auto">
                        <a:xfrm>
                          <a:off x="4998" y="2265"/>
                          <a:ext cx="124"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46120" name="AutoShape 14"/>
          <p:cNvSpPr>
            <a:spLocks noChangeAspect="1" noChangeArrowheads="1" noTextEdit="1"/>
          </p:cNvSpPr>
          <p:nvPr/>
        </p:nvSpPr>
        <p:spPr bwMode="auto">
          <a:xfrm>
            <a:off x="4356100" y="2870200"/>
            <a:ext cx="3744913" cy="2376488"/>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346121" name="Group 15"/>
          <p:cNvGrpSpPr>
            <a:grpSpLocks/>
          </p:cNvGrpSpPr>
          <p:nvPr/>
        </p:nvGrpSpPr>
        <p:grpSpPr bwMode="auto">
          <a:xfrm>
            <a:off x="4716463" y="3157538"/>
            <a:ext cx="2897187" cy="1019175"/>
            <a:chOff x="593" y="2044"/>
            <a:chExt cx="1825" cy="642"/>
          </a:xfrm>
        </p:grpSpPr>
        <p:sp>
          <p:nvSpPr>
            <p:cNvPr id="346336" name="Freeform 16"/>
            <p:cNvSpPr>
              <a:spLocks/>
            </p:cNvSpPr>
            <p:nvPr/>
          </p:nvSpPr>
          <p:spPr bwMode="auto">
            <a:xfrm>
              <a:off x="934" y="2683"/>
              <a:ext cx="1143" cy="3"/>
            </a:xfrm>
            <a:custGeom>
              <a:avLst/>
              <a:gdLst>
                <a:gd name="T0" fmla="*/ 1143 w 1143"/>
                <a:gd name="T1" fmla="*/ 3 h 3"/>
                <a:gd name="T2" fmla="*/ 0 w 1143"/>
                <a:gd name="T3" fmla="*/ 3 h 3"/>
                <a:gd name="T4" fmla="*/ 0 w 1143"/>
                <a:gd name="T5" fmla="*/ 3 h 3"/>
                <a:gd name="T6" fmla="*/ 0 w 1143"/>
                <a:gd name="T7" fmla="*/ 3 h 3"/>
                <a:gd name="T8" fmla="*/ 0 w 1143"/>
                <a:gd name="T9" fmla="*/ 2 h 3"/>
                <a:gd name="T10" fmla="*/ 0 w 1143"/>
                <a:gd name="T11" fmla="*/ 2 h 3"/>
                <a:gd name="T12" fmla="*/ 0 w 1143"/>
                <a:gd name="T13" fmla="*/ 1 h 3"/>
                <a:gd name="T14" fmla="*/ 0 w 1143"/>
                <a:gd name="T15" fmla="*/ 1 h 3"/>
                <a:gd name="T16" fmla="*/ 0 w 1143"/>
                <a:gd name="T17" fmla="*/ 1 h 3"/>
                <a:gd name="T18" fmla="*/ 0 w 1143"/>
                <a:gd name="T19" fmla="*/ 0 h 3"/>
                <a:gd name="T20" fmla="*/ 1143 w 1143"/>
                <a:gd name="T21" fmla="*/ 0 h 3"/>
                <a:gd name="T22" fmla="*/ 1143 w 1143"/>
                <a:gd name="T23" fmla="*/ 1 h 3"/>
                <a:gd name="T24" fmla="*/ 1143 w 1143"/>
                <a:gd name="T25" fmla="*/ 1 h 3"/>
                <a:gd name="T26" fmla="*/ 1143 w 1143"/>
                <a:gd name="T27" fmla="*/ 1 h 3"/>
                <a:gd name="T28" fmla="*/ 1143 w 1143"/>
                <a:gd name="T29" fmla="*/ 2 h 3"/>
                <a:gd name="T30" fmla="*/ 1143 w 1143"/>
                <a:gd name="T31" fmla="*/ 2 h 3"/>
                <a:gd name="T32" fmla="*/ 1143 w 1143"/>
                <a:gd name="T33" fmla="*/ 3 h 3"/>
                <a:gd name="T34" fmla="*/ 1143 w 1143"/>
                <a:gd name="T35" fmla="*/ 3 h 3"/>
                <a:gd name="T36" fmla="*/ 1143 w 114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3"/>
                <a:gd name="T58" fmla="*/ 0 h 3"/>
                <a:gd name="T59" fmla="*/ 1143 w 114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3" h="3">
                  <a:moveTo>
                    <a:pt x="1143" y="3"/>
                  </a:moveTo>
                  <a:lnTo>
                    <a:pt x="0" y="3"/>
                  </a:lnTo>
                  <a:lnTo>
                    <a:pt x="0" y="2"/>
                  </a:lnTo>
                  <a:lnTo>
                    <a:pt x="0" y="1"/>
                  </a:lnTo>
                  <a:lnTo>
                    <a:pt x="0" y="0"/>
                  </a:lnTo>
                  <a:lnTo>
                    <a:pt x="1143" y="0"/>
                  </a:lnTo>
                  <a:lnTo>
                    <a:pt x="1143" y="1"/>
                  </a:lnTo>
                  <a:lnTo>
                    <a:pt x="1143" y="2"/>
                  </a:lnTo>
                  <a:lnTo>
                    <a:pt x="114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37" name="Freeform 17"/>
            <p:cNvSpPr>
              <a:spLocks/>
            </p:cNvSpPr>
            <p:nvPr/>
          </p:nvSpPr>
          <p:spPr bwMode="auto">
            <a:xfrm>
              <a:off x="934" y="2680"/>
              <a:ext cx="1143" cy="3"/>
            </a:xfrm>
            <a:custGeom>
              <a:avLst/>
              <a:gdLst>
                <a:gd name="T0" fmla="*/ 1143 w 1143"/>
                <a:gd name="T1" fmla="*/ 3 h 3"/>
                <a:gd name="T2" fmla="*/ 0 w 1143"/>
                <a:gd name="T3" fmla="*/ 3 h 3"/>
                <a:gd name="T4" fmla="*/ 0 w 1143"/>
                <a:gd name="T5" fmla="*/ 3 h 3"/>
                <a:gd name="T6" fmla="*/ 0 w 1143"/>
                <a:gd name="T7" fmla="*/ 2 h 3"/>
                <a:gd name="T8" fmla="*/ 0 w 1143"/>
                <a:gd name="T9" fmla="*/ 2 h 3"/>
                <a:gd name="T10" fmla="*/ 0 w 1143"/>
                <a:gd name="T11" fmla="*/ 2 h 3"/>
                <a:gd name="T12" fmla="*/ 0 w 1143"/>
                <a:gd name="T13" fmla="*/ 1 h 3"/>
                <a:gd name="T14" fmla="*/ 0 w 1143"/>
                <a:gd name="T15" fmla="*/ 1 h 3"/>
                <a:gd name="T16" fmla="*/ 0 w 1143"/>
                <a:gd name="T17" fmla="*/ 1 h 3"/>
                <a:gd name="T18" fmla="*/ 0 w 1143"/>
                <a:gd name="T19" fmla="*/ 0 h 3"/>
                <a:gd name="T20" fmla="*/ 1143 w 1143"/>
                <a:gd name="T21" fmla="*/ 0 h 3"/>
                <a:gd name="T22" fmla="*/ 1143 w 1143"/>
                <a:gd name="T23" fmla="*/ 1 h 3"/>
                <a:gd name="T24" fmla="*/ 1143 w 1143"/>
                <a:gd name="T25" fmla="*/ 1 h 3"/>
                <a:gd name="T26" fmla="*/ 1143 w 1143"/>
                <a:gd name="T27" fmla="*/ 1 h 3"/>
                <a:gd name="T28" fmla="*/ 1143 w 1143"/>
                <a:gd name="T29" fmla="*/ 2 h 3"/>
                <a:gd name="T30" fmla="*/ 1143 w 1143"/>
                <a:gd name="T31" fmla="*/ 2 h 3"/>
                <a:gd name="T32" fmla="*/ 1143 w 1143"/>
                <a:gd name="T33" fmla="*/ 2 h 3"/>
                <a:gd name="T34" fmla="*/ 1143 w 1143"/>
                <a:gd name="T35" fmla="*/ 3 h 3"/>
                <a:gd name="T36" fmla="*/ 1143 w 114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3"/>
                <a:gd name="T58" fmla="*/ 0 h 3"/>
                <a:gd name="T59" fmla="*/ 1143 w 114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3" h="3">
                  <a:moveTo>
                    <a:pt x="1143" y="3"/>
                  </a:moveTo>
                  <a:lnTo>
                    <a:pt x="0" y="3"/>
                  </a:lnTo>
                  <a:lnTo>
                    <a:pt x="0" y="2"/>
                  </a:lnTo>
                  <a:lnTo>
                    <a:pt x="0" y="1"/>
                  </a:lnTo>
                  <a:lnTo>
                    <a:pt x="0" y="0"/>
                  </a:lnTo>
                  <a:lnTo>
                    <a:pt x="1143" y="0"/>
                  </a:lnTo>
                  <a:lnTo>
                    <a:pt x="1143" y="1"/>
                  </a:lnTo>
                  <a:lnTo>
                    <a:pt x="1143" y="2"/>
                  </a:lnTo>
                  <a:lnTo>
                    <a:pt x="114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38" name="Freeform 18"/>
            <p:cNvSpPr>
              <a:spLocks/>
            </p:cNvSpPr>
            <p:nvPr/>
          </p:nvSpPr>
          <p:spPr bwMode="auto">
            <a:xfrm>
              <a:off x="934" y="2677"/>
              <a:ext cx="1143" cy="3"/>
            </a:xfrm>
            <a:custGeom>
              <a:avLst/>
              <a:gdLst>
                <a:gd name="T0" fmla="*/ 1143 w 1143"/>
                <a:gd name="T1" fmla="*/ 3 h 3"/>
                <a:gd name="T2" fmla="*/ 0 w 1143"/>
                <a:gd name="T3" fmla="*/ 3 h 3"/>
                <a:gd name="T4" fmla="*/ 0 w 1143"/>
                <a:gd name="T5" fmla="*/ 3 h 3"/>
                <a:gd name="T6" fmla="*/ 0 w 1143"/>
                <a:gd name="T7" fmla="*/ 2 h 3"/>
                <a:gd name="T8" fmla="*/ 0 w 1143"/>
                <a:gd name="T9" fmla="*/ 2 h 3"/>
                <a:gd name="T10" fmla="*/ 0 w 1143"/>
                <a:gd name="T11" fmla="*/ 2 h 3"/>
                <a:gd name="T12" fmla="*/ 0 w 1143"/>
                <a:gd name="T13" fmla="*/ 1 h 3"/>
                <a:gd name="T14" fmla="*/ 0 w 1143"/>
                <a:gd name="T15" fmla="*/ 1 h 3"/>
                <a:gd name="T16" fmla="*/ 0 w 1143"/>
                <a:gd name="T17" fmla="*/ 1 h 3"/>
                <a:gd name="T18" fmla="*/ 0 w 1143"/>
                <a:gd name="T19" fmla="*/ 0 h 3"/>
                <a:gd name="T20" fmla="*/ 1143 w 1143"/>
                <a:gd name="T21" fmla="*/ 0 h 3"/>
                <a:gd name="T22" fmla="*/ 1143 w 1143"/>
                <a:gd name="T23" fmla="*/ 1 h 3"/>
                <a:gd name="T24" fmla="*/ 1143 w 1143"/>
                <a:gd name="T25" fmla="*/ 1 h 3"/>
                <a:gd name="T26" fmla="*/ 1143 w 1143"/>
                <a:gd name="T27" fmla="*/ 1 h 3"/>
                <a:gd name="T28" fmla="*/ 1143 w 1143"/>
                <a:gd name="T29" fmla="*/ 2 h 3"/>
                <a:gd name="T30" fmla="*/ 1143 w 1143"/>
                <a:gd name="T31" fmla="*/ 2 h 3"/>
                <a:gd name="T32" fmla="*/ 1143 w 1143"/>
                <a:gd name="T33" fmla="*/ 2 h 3"/>
                <a:gd name="T34" fmla="*/ 1143 w 1143"/>
                <a:gd name="T35" fmla="*/ 3 h 3"/>
                <a:gd name="T36" fmla="*/ 1143 w 114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3"/>
                <a:gd name="T58" fmla="*/ 0 h 3"/>
                <a:gd name="T59" fmla="*/ 1143 w 114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3" h="3">
                  <a:moveTo>
                    <a:pt x="1143" y="3"/>
                  </a:moveTo>
                  <a:lnTo>
                    <a:pt x="0" y="3"/>
                  </a:lnTo>
                  <a:lnTo>
                    <a:pt x="0" y="2"/>
                  </a:lnTo>
                  <a:lnTo>
                    <a:pt x="0" y="1"/>
                  </a:lnTo>
                  <a:lnTo>
                    <a:pt x="0" y="0"/>
                  </a:lnTo>
                  <a:lnTo>
                    <a:pt x="1143" y="0"/>
                  </a:lnTo>
                  <a:lnTo>
                    <a:pt x="1143" y="1"/>
                  </a:lnTo>
                  <a:lnTo>
                    <a:pt x="1143" y="2"/>
                  </a:lnTo>
                  <a:lnTo>
                    <a:pt x="114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39" name="Freeform 19"/>
            <p:cNvSpPr>
              <a:spLocks/>
            </p:cNvSpPr>
            <p:nvPr/>
          </p:nvSpPr>
          <p:spPr bwMode="auto">
            <a:xfrm>
              <a:off x="934" y="2673"/>
              <a:ext cx="1143" cy="4"/>
            </a:xfrm>
            <a:custGeom>
              <a:avLst/>
              <a:gdLst>
                <a:gd name="T0" fmla="*/ 1143 w 1143"/>
                <a:gd name="T1" fmla="*/ 4 h 4"/>
                <a:gd name="T2" fmla="*/ 0 w 1143"/>
                <a:gd name="T3" fmla="*/ 4 h 4"/>
                <a:gd name="T4" fmla="*/ 0 w 1143"/>
                <a:gd name="T5" fmla="*/ 4 h 4"/>
                <a:gd name="T6" fmla="*/ 0 w 1143"/>
                <a:gd name="T7" fmla="*/ 2 h 4"/>
                <a:gd name="T8" fmla="*/ 0 w 1143"/>
                <a:gd name="T9" fmla="*/ 2 h 4"/>
                <a:gd name="T10" fmla="*/ 0 w 1143"/>
                <a:gd name="T11" fmla="*/ 2 h 4"/>
                <a:gd name="T12" fmla="*/ 0 w 1143"/>
                <a:gd name="T13" fmla="*/ 1 h 4"/>
                <a:gd name="T14" fmla="*/ 0 w 1143"/>
                <a:gd name="T15" fmla="*/ 1 h 4"/>
                <a:gd name="T16" fmla="*/ 0 w 1143"/>
                <a:gd name="T17" fmla="*/ 0 h 4"/>
                <a:gd name="T18" fmla="*/ 0 w 1143"/>
                <a:gd name="T19" fmla="*/ 0 h 4"/>
                <a:gd name="T20" fmla="*/ 1143 w 1143"/>
                <a:gd name="T21" fmla="*/ 0 h 4"/>
                <a:gd name="T22" fmla="*/ 1143 w 1143"/>
                <a:gd name="T23" fmla="*/ 0 h 4"/>
                <a:gd name="T24" fmla="*/ 1143 w 1143"/>
                <a:gd name="T25" fmla="*/ 1 h 4"/>
                <a:gd name="T26" fmla="*/ 1143 w 1143"/>
                <a:gd name="T27" fmla="*/ 1 h 4"/>
                <a:gd name="T28" fmla="*/ 1143 w 1143"/>
                <a:gd name="T29" fmla="*/ 2 h 4"/>
                <a:gd name="T30" fmla="*/ 1143 w 1143"/>
                <a:gd name="T31" fmla="*/ 2 h 4"/>
                <a:gd name="T32" fmla="*/ 1143 w 1143"/>
                <a:gd name="T33" fmla="*/ 2 h 4"/>
                <a:gd name="T34" fmla="*/ 1143 w 1143"/>
                <a:gd name="T35" fmla="*/ 4 h 4"/>
                <a:gd name="T36" fmla="*/ 1143 w 1143"/>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3"/>
                <a:gd name="T58" fmla="*/ 0 h 4"/>
                <a:gd name="T59" fmla="*/ 1143 w 1143"/>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3" h="4">
                  <a:moveTo>
                    <a:pt x="1143" y="4"/>
                  </a:moveTo>
                  <a:lnTo>
                    <a:pt x="0" y="4"/>
                  </a:lnTo>
                  <a:lnTo>
                    <a:pt x="0" y="2"/>
                  </a:lnTo>
                  <a:lnTo>
                    <a:pt x="0" y="1"/>
                  </a:lnTo>
                  <a:lnTo>
                    <a:pt x="0" y="0"/>
                  </a:lnTo>
                  <a:lnTo>
                    <a:pt x="1143" y="0"/>
                  </a:lnTo>
                  <a:lnTo>
                    <a:pt x="1143" y="1"/>
                  </a:lnTo>
                  <a:lnTo>
                    <a:pt x="1143" y="2"/>
                  </a:lnTo>
                  <a:lnTo>
                    <a:pt x="1143"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40" name="Freeform 20"/>
            <p:cNvSpPr>
              <a:spLocks/>
            </p:cNvSpPr>
            <p:nvPr/>
          </p:nvSpPr>
          <p:spPr bwMode="auto">
            <a:xfrm>
              <a:off x="934" y="2670"/>
              <a:ext cx="1143" cy="3"/>
            </a:xfrm>
            <a:custGeom>
              <a:avLst/>
              <a:gdLst>
                <a:gd name="T0" fmla="*/ 1143 w 1143"/>
                <a:gd name="T1" fmla="*/ 3 h 3"/>
                <a:gd name="T2" fmla="*/ 0 w 1143"/>
                <a:gd name="T3" fmla="*/ 3 h 3"/>
                <a:gd name="T4" fmla="*/ 0 w 1143"/>
                <a:gd name="T5" fmla="*/ 3 h 3"/>
                <a:gd name="T6" fmla="*/ 0 w 1143"/>
                <a:gd name="T7" fmla="*/ 2 h 3"/>
                <a:gd name="T8" fmla="*/ 0 w 1143"/>
                <a:gd name="T9" fmla="*/ 2 h 3"/>
                <a:gd name="T10" fmla="*/ 0 w 1143"/>
                <a:gd name="T11" fmla="*/ 2 h 3"/>
                <a:gd name="T12" fmla="*/ 0 w 1143"/>
                <a:gd name="T13" fmla="*/ 1 h 3"/>
                <a:gd name="T14" fmla="*/ 0 w 1143"/>
                <a:gd name="T15" fmla="*/ 1 h 3"/>
                <a:gd name="T16" fmla="*/ 0 w 1143"/>
                <a:gd name="T17" fmla="*/ 0 h 3"/>
                <a:gd name="T18" fmla="*/ 0 w 1143"/>
                <a:gd name="T19" fmla="*/ 0 h 3"/>
                <a:gd name="T20" fmla="*/ 1143 w 1143"/>
                <a:gd name="T21" fmla="*/ 0 h 3"/>
                <a:gd name="T22" fmla="*/ 1143 w 1143"/>
                <a:gd name="T23" fmla="*/ 0 h 3"/>
                <a:gd name="T24" fmla="*/ 1143 w 1143"/>
                <a:gd name="T25" fmla="*/ 1 h 3"/>
                <a:gd name="T26" fmla="*/ 1143 w 1143"/>
                <a:gd name="T27" fmla="*/ 1 h 3"/>
                <a:gd name="T28" fmla="*/ 1143 w 1143"/>
                <a:gd name="T29" fmla="*/ 2 h 3"/>
                <a:gd name="T30" fmla="*/ 1143 w 1143"/>
                <a:gd name="T31" fmla="*/ 2 h 3"/>
                <a:gd name="T32" fmla="*/ 1143 w 1143"/>
                <a:gd name="T33" fmla="*/ 2 h 3"/>
                <a:gd name="T34" fmla="*/ 1143 w 1143"/>
                <a:gd name="T35" fmla="*/ 3 h 3"/>
                <a:gd name="T36" fmla="*/ 1143 w 114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3"/>
                <a:gd name="T58" fmla="*/ 0 h 3"/>
                <a:gd name="T59" fmla="*/ 1143 w 114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3" h="3">
                  <a:moveTo>
                    <a:pt x="1143" y="3"/>
                  </a:moveTo>
                  <a:lnTo>
                    <a:pt x="0" y="3"/>
                  </a:lnTo>
                  <a:lnTo>
                    <a:pt x="0" y="2"/>
                  </a:lnTo>
                  <a:lnTo>
                    <a:pt x="0" y="1"/>
                  </a:lnTo>
                  <a:lnTo>
                    <a:pt x="0" y="0"/>
                  </a:lnTo>
                  <a:lnTo>
                    <a:pt x="1143" y="0"/>
                  </a:lnTo>
                  <a:lnTo>
                    <a:pt x="1143" y="1"/>
                  </a:lnTo>
                  <a:lnTo>
                    <a:pt x="1143" y="2"/>
                  </a:lnTo>
                  <a:lnTo>
                    <a:pt x="114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41" name="Freeform 21"/>
            <p:cNvSpPr>
              <a:spLocks/>
            </p:cNvSpPr>
            <p:nvPr/>
          </p:nvSpPr>
          <p:spPr bwMode="auto">
            <a:xfrm>
              <a:off x="934" y="2667"/>
              <a:ext cx="1144" cy="3"/>
            </a:xfrm>
            <a:custGeom>
              <a:avLst/>
              <a:gdLst>
                <a:gd name="T0" fmla="*/ 1143 w 1144"/>
                <a:gd name="T1" fmla="*/ 3 h 3"/>
                <a:gd name="T2" fmla="*/ 0 w 1144"/>
                <a:gd name="T3" fmla="*/ 3 h 3"/>
                <a:gd name="T4" fmla="*/ 0 w 1144"/>
                <a:gd name="T5" fmla="*/ 3 h 3"/>
                <a:gd name="T6" fmla="*/ 0 w 1144"/>
                <a:gd name="T7" fmla="*/ 2 h 3"/>
                <a:gd name="T8" fmla="*/ 0 w 1144"/>
                <a:gd name="T9" fmla="*/ 2 h 3"/>
                <a:gd name="T10" fmla="*/ 0 w 1144"/>
                <a:gd name="T11" fmla="*/ 2 h 3"/>
                <a:gd name="T12" fmla="*/ 0 w 1144"/>
                <a:gd name="T13" fmla="*/ 1 h 3"/>
                <a:gd name="T14" fmla="*/ 0 w 1144"/>
                <a:gd name="T15" fmla="*/ 1 h 3"/>
                <a:gd name="T16" fmla="*/ 0 w 1144"/>
                <a:gd name="T17" fmla="*/ 0 h 3"/>
                <a:gd name="T18" fmla="*/ 0 w 1144"/>
                <a:gd name="T19" fmla="*/ 0 h 3"/>
                <a:gd name="T20" fmla="*/ 1144 w 1144"/>
                <a:gd name="T21" fmla="*/ 0 h 3"/>
                <a:gd name="T22" fmla="*/ 1144 w 1144"/>
                <a:gd name="T23" fmla="*/ 0 h 3"/>
                <a:gd name="T24" fmla="*/ 1144 w 1144"/>
                <a:gd name="T25" fmla="*/ 1 h 3"/>
                <a:gd name="T26" fmla="*/ 1144 w 1144"/>
                <a:gd name="T27" fmla="*/ 1 h 3"/>
                <a:gd name="T28" fmla="*/ 1143 w 1144"/>
                <a:gd name="T29" fmla="*/ 2 h 3"/>
                <a:gd name="T30" fmla="*/ 1143 w 1144"/>
                <a:gd name="T31" fmla="*/ 2 h 3"/>
                <a:gd name="T32" fmla="*/ 1143 w 1144"/>
                <a:gd name="T33" fmla="*/ 2 h 3"/>
                <a:gd name="T34" fmla="*/ 1143 w 1144"/>
                <a:gd name="T35" fmla="*/ 3 h 3"/>
                <a:gd name="T36" fmla="*/ 1143 w 114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4"/>
                <a:gd name="T58" fmla="*/ 0 h 3"/>
                <a:gd name="T59" fmla="*/ 1144 w 114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4" h="3">
                  <a:moveTo>
                    <a:pt x="1143" y="3"/>
                  </a:moveTo>
                  <a:lnTo>
                    <a:pt x="0" y="3"/>
                  </a:lnTo>
                  <a:lnTo>
                    <a:pt x="0" y="2"/>
                  </a:lnTo>
                  <a:lnTo>
                    <a:pt x="0" y="1"/>
                  </a:lnTo>
                  <a:lnTo>
                    <a:pt x="0" y="0"/>
                  </a:lnTo>
                  <a:lnTo>
                    <a:pt x="1144" y="0"/>
                  </a:lnTo>
                  <a:lnTo>
                    <a:pt x="1144" y="1"/>
                  </a:lnTo>
                  <a:lnTo>
                    <a:pt x="1143" y="2"/>
                  </a:lnTo>
                  <a:lnTo>
                    <a:pt x="114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42" name="Freeform 22"/>
            <p:cNvSpPr>
              <a:spLocks/>
            </p:cNvSpPr>
            <p:nvPr/>
          </p:nvSpPr>
          <p:spPr bwMode="auto">
            <a:xfrm>
              <a:off x="934" y="2664"/>
              <a:ext cx="1144" cy="3"/>
            </a:xfrm>
            <a:custGeom>
              <a:avLst/>
              <a:gdLst>
                <a:gd name="T0" fmla="*/ 1144 w 1144"/>
                <a:gd name="T1" fmla="*/ 3 h 3"/>
                <a:gd name="T2" fmla="*/ 0 w 1144"/>
                <a:gd name="T3" fmla="*/ 3 h 3"/>
                <a:gd name="T4" fmla="*/ 0 w 1144"/>
                <a:gd name="T5" fmla="*/ 3 h 3"/>
                <a:gd name="T6" fmla="*/ 0 w 1144"/>
                <a:gd name="T7" fmla="*/ 2 h 3"/>
                <a:gd name="T8" fmla="*/ 0 w 1144"/>
                <a:gd name="T9" fmla="*/ 2 h 3"/>
                <a:gd name="T10" fmla="*/ 0 w 1144"/>
                <a:gd name="T11" fmla="*/ 1 h 3"/>
                <a:gd name="T12" fmla="*/ 0 w 1144"/>
                <a:gd name="T13" fmla="*/ 1 h 3"/>
                <a:gd name="T14" fmla="*/ 0 w 1144"/>
                <a:gd name="T15" fmla="*/ 1 h 3"/>
                <a:gd name="T16" fmla="*/ 0 w 1144"/>
                <a:gd name="T17" fmla="*/ 0 h 3"/>
                <a:gd name="T18" fmla="*/ 0 w 1144"/>
                <a:gd name="T19" fmla="*/ 0 h 3"/>
                <a:gd name="T20" fmla="*/ 1144 w 1144"/>
                <a:gd name="T21" fmla="*/ 0 h 3"/>
                <a:gd name="T22" fmla="*/ 1144 w 1144"/>
                <a:gd name="T23" fmla="*/ 0 h 3"/>
                <a:gd name="T24" fmla="*/ 1144 w 1144"/>
                <a:gd name="T25" fmla="*/ 1 h 3"/>
                <a:gd name="T26" fmla="*/ 1144 w 1144"/>
                <a:gd name="T27" fmla="*/ 1 h 3"/>
                <a:gd name="T28" fmla="*/ 1144 w 1144"/>
                <a:gd name="T29" fmla="*/ 1 h 3"/>
                <a:gd name="T30" fmla="*/ 1144 w 1144"/>
                <a:gd name="T31" fmla="*/ 2 h 3"/>
                <a:gd name="T32" fmla="*/ 1144 w 1144"/>
                <a:gd name="T33" fmla="*/ 2 h 3"/>
                <a:gd name="T34" fmla="*/ 1144 w 1144"/>
                <a:gd name="T35" fmla="*/ 3 h 3"/>
                <a:gd name="T36" fmla="*/ 1144 w 114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4"/>
                <a:gd name="T58" fmla="*/ 0 h 3"/>
                <a:gd name="T59" fmla="*/ 1144 w 114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4" h="3">
                  <a:moveTo>
                    <a:pt x="1144" y="3"/>
                  </a:moveTo>
                  <a:lnTo>
                    <a:pt x="0" y="3"/>
                  </a:lnTo>
                  <a:lnTo>
                    <a:pt x="0" y="2"/>
                  </a:lnTo>
                  <a:lnTo>
                    <a:pt x="0" y="1"/>
                  </a:lnTo>
                  <a:lnTo>
                    <a:pt x="0" y="0"/>
                  </a:lnTo>
                  <a:lnTo>
                    <a:pt x="1144" y="0"/>
                  </a:lnTo>
                  <a:lnTo>
                    <a:pt x="1144" y="1"/>
                  </a:lnTo>
                  <a:lnTo>
                    <a:pt x="1144" y="2"/>
                  </a:lnTo>
                  <a:lnTo>
                    <a:pt x="114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43" name="Freeform 23"/>
            <p:cNvSpPr>
              <a:spLocks/>
            </p:cNvSpPr>
            <p:nvPr/>
          </p:nvSpPr>
          <p:spPr bwMode="auto">
            <a:xfrm>
              <a:off x="934" y="2661"/>
              <a:ext cx="1144" cy="3"/>
            </a:xfrm>
            <a:custGeom>
              <a:avLst/>
              <a:gdLst>
                <a:gd name="T0" fmla="*/ 1144 w 1144"/>
                <a:gd name="T1" fmla="*/ 3 h 3"/>
                <a:gd name="T2" fmla="*/ 0 w 1144"/>
                <a:gd name="T3" fmla="*/ 3 h 3"/>
                <a:gd name="T4" fmla="*/ 0 w 1144"/>
                <a:gd name="T5" fmla="*/ 3 h 3"/>
                <a:gd name="T6" fmla="*/ 0 w 1144"/>
                <a:gd name="T7" fmla="*/ 2 h 3"/>
                <a:gd name="T8" fmla="*/ 0 w 1144"/>
                <a:gd name="T9" fmla="*/ 2 h 3"/>
                <a:gd name="T10" fmla="*/ 0 w 1144"/>
                <a:gd name="T11" fmla="*/ 1 h 3"/>
                <a:gd name="T12" fmla="*/ 0 w 1144"/>
                <a:gd name="T13" fmla="*/ 1 h 3"/>
                <a:gd name="T14" fmla="*/ 0 w 1144"/>
                <a:gd name="T15" fmla="*/ 1 h 3"/>
                <a:gd name="T16" fmla="*/ 0 w 1144"/>
                <a:gd name="T17" fmla="*/ 0 h 3"/>
                <a:gd name="T18" fmla="*/ 0 w 1144"/>
                <a:gd name="T19" fmla="*/ 0 h 3"/>
                <a:gd name="T20" fmla="*/ 1144 w 1144"/>
                <a:gd name="T21" fmla="*/ 0 h 3"/>
                <a:gd name="T22" fmla="*/ 1144 w 1144"/>
                <a:gd name="T23" fmla="*/ 0 h 3"/>
                <a:gd name="T24" fmla="*/ 1144 w 1144"/>
                <a:gd name="T25" fmla="*/ 1 h 3"/>
                <a:gd name="T26" fmla="*/ 1144 w 1144"/>
                <a:gd name="T27" fmla="*/ 1 h 3"/>
                <a:gd name="T28" fmla="*/ 1144 w 1144"/>
                <a:gd name="T29" fmla="*/ 1 h 3"/>
                <a:gd name="T30" fmla="*/ 1144 w 1144"/>
                <a:gd name="T31" fmla="*/ 2 h 3"/>
                <a:gd name="T32" fmla="*/ 1144 w 1144"/>
                <a:gd name="T33" fmla="*/ 2 h 3"/>
                <a:gd name="T34" fmla="*/ 1144 w 1144"/>
                <a:gd name="T35" fmla="*/ 3 h 3"/>
                <a:gd name="T36" fmla="*/ 1144 w 114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4"/>
                <a:gd name="T58" fmla="*/ 0 h 3"/>
                <a:gd name="T59" fmla="*/ 1144 w 114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4" h="3">
                  <a:moveTo>
                    <a:pt x="1144" y="3"/>
                  </a:moveTo>
                  <a:lnTo>
                    <a:pt x="0" y="3"/>
                  </a:lnTo>
                  <a:lnTo>
                    <a:pt x="0" y="2"/>
                  </a:lnTo>
                  <a:lnTo>
                    <a:pt x="0" y="1"/>
                  </a:lnTo>
                  <a:lnTo>
                    <a:pt x="0" y="0"/>
                  </a:lnTo>
                  <a:lnTo>
                    <a:pt x="1144" y="0"/>
                  </a:lnTo>
                  <a:lnTo>
                    <a:pt x="1144" y="1"/>
                  </a:lnTo>
                  <a:lnTo>
                    <a:pt x="1144" y="2"/>
                  </a:lnTo>
                  <a:lnTo>
                    <a:pt x="114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44" name="Freeform 24"/>
            <p:cNvSpPr>
              <a:spLocks/>
            </p:cNvSpPr>
            <p:nvPr/>
          </p:nvSpPr>
          <p:spPr bwMode="auto">
            <a:xfrm>
              <a:off x="934" y="2658"/>
              <a:ext cx="1144" cy="3"/>
            </a:xfrm>
            <a:custGeom>
              <a:avLst/>
              <a:gdLst>
                <a:gd name="T0" fmla="*/ 1144 w 1144"/>
                <a:gd name="T1" fmla="*/ 3 h 3"/>
                <a:gd name="T2" fmla="*/ 0 w 1144"/>
                <a:gd name="T3" fmla="*/ 3 h 3"/>
                <a:gd name="T4" fmla="*/ 0 w 1144"/>
                <a:gd name="T5" fmla="*/ 3 h 3"/>
                <a:gd name="T6" fmla="*/ 0 w 1144"/>
                <a:gd name="T7" fmla="*/ 2 h 3"/>
                <a:gd name="T8" fmla="*/ 0 w 1144"/>
                <a:gd name="T9" fmla="*/ 2 h 3"/>
                <a:gd name="T10" fmla="*/ 0 w 1144"/>
                <a:gd name="T11" fmla="*/ 1 h 3"/>
                <a:gd name="T12" fmla="*/ 0 w 1144"/>
                <a:gd name="T13" fmla="*/ 1 h 3"/>
                <a:gd name="T14" fmla="*/ 0 w 1144"/>
                <a:gd name="T15" fmla="*/ 1 h 3"/>
                <a:gd name="T16" fmla="*/ 0 w 1144"/>
                <a:gd name="T17" fmla="*/ 0 h 3"/>
                <a:gd name="T18" fmla="*/ 0 w 1144"/>
                <a:gd name="T19" fmla="*/ 0 h 3"/>
                <a:gd name="T20" fmla="*/ 1144 w 1144"/>
                <a:gd name="T21" fmla="*/ 0 h 3"/>
                <a:gd name="T22" fmla="*/ 1144 w 1144"/>
                <a:gd name="T23" fmla="*/ 0 h 3"/>
                <a:gd name="T24" fmla="*/ 1144 w 1144"/>
                <a:gd name="T25" fmla="*/ 1 h 3"/>
                <a:gd name="T26" fmla="*/ 1144 w 1144"/>
                <a:gd name="T27" fmla="*/ 1 h 3"/>
                <a:gd name="T28" fmla="*/ 1144 w 1144"/>
                <a:gd name="T29" fmla="*/ 1 h 3"/>
                <a:gd name="T30" fmla="*/ 1144 w 1144"/>
                <a:gd name="T31" fmla="*/ 2 h 3"/>
                <a:gd name="T32" fmla="*/ 1144 w 1144"/>
                <a:gd name="T33" fmla="*/ 2 h 3"/>
                <a:gd name="T34" fmla="*/ 1144 w 1144"/>
                <a:gd name="T35" fmla="*/ 3 h 3"/>
                <a:gd name="T36" fmla="*/ 1144 w 114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4"/>
                <a:gd name="T58" fmla="*/ 0 h 3"/>
                <a:gd name="T59" fmla="*/ 1144 w 114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4" h="3">
                  <a:moveTo>
                    <a:pt x="1144" y="3"/>
                  </a:moveTo>
                  <a:lnTo>
                    <a:pt x="0" y="3"/>
                  </a:lnTo>
                  <a:lnTo>
                    <a:pt x="0" y="2"/>
                  </a:lnTo>
                  <a:lnTo>
                    <a:pt x="0" y="1"/>
                  </a:lnTo>
                  <a:lnTo>
                    <a:pt x="0" y="0"/>
                  </a:lnTo>
                  <a:lnTo>
                    <a:pt x="1144" y="0"/>
                  </a:lnTo>
                  <a:lnTo>
                    <a:pt x="1144" y="1"/>
                  </a:lnTo>
                  <a:lnTo>
                    <a:pt x="1144" y="2"/>
                  </a:lnTo>
                  <a:lnTo>
                    <a:pt x="114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45" name="Freeform 25"/>
            <p:cNvSpPr>
              <a:spLocks/>
            </p:cNvSpPr>
            <p:nvPr/>
          </p:nvSpPr>
          <p:spPr bwMode="auto">
            <a:xfrm>
              <a:off x="934" y="2654"/>
              <a:ext cx="1144" cy="4"/>
            </a:xfrm>
            <a:custGeom>
              <a:avLst/>
              <a:gdLst>
                <a:gd name="T0" fmla="*/ 1144 w 1144"/>
                <a:gd name="T1" fmla="*/ 4 h 4"/>
                <a:gd name="T2" fmla="*/ 0 w 1144"/>
                <a:gd name="T3" fmla="*/ 4 h 4"/>
                <a:gd name="T4" fmla="*/ 0 w 1144"/>
                <a:gd name="T5" fmla="*/ 2 h 4"/>
                <a:gd name="T6" fmla="*/ 0 w 1144"/>
                <a:gd name="T7" fmla="*/ 2 h 4"/>
                <a:gd name="T8" fmla="*/ 0 w 1144"/>
                <a:gd name="T9" fmla="*/ 2 h 4"/>
                <a:gd name="T10" fmla="*/ 0 w 1144"/>
                <a:gd name="T11" fmla="*/ 1 h 4"/>
                <a:gd name="T12" fmla="*/ 0 w 1144"/>
                <a:gd name="T13" fmla="*/ 1 h 4"/>
                <a:gd name="T14" fmla="*/ 0 w 1144"/>
                <a:gd name="T15" fmla="*/ 1 h 4"/>
                <a:gd name="T16" fmla="*/ 0 w 1144"/>
                <a:gd name="T17" fmla="*/ 0 h 4"/>
                <a:gd name="T18" fmla="*/ 0 w 1144"/>
                <a:gd name="T19" fmla="*/ 0 h 4"/>
                <a:gd name="T20" fmla="*/ 1144 w 1144"/>
                <a:gd name="T21" fmla="*/ 0 h 4"/>
                <a:gd name="T22" fmla="*/ 1144 w 1144"/>
                <a:gd name="T23" fmla="*/ 0 h 4"/>
                <a:gd name="T24" fmla="*/ 1144 w 1144"/>
                <a:gd name="T25" fmla="*/ 1 h 4"/>
                <a:gd name="T26" fmla="*/ 1144 w 1144"/>
                <a:gd name="T27" fmla="*/ 1 h 4"/>
                <a:gd name="T28" fmla="*/ 1144 w 1144"/>
                <a:gd name="T29" fmla="*/ 1 h 4"/>
                <a:gd name="T30" fmla="*/ 1144 w 1144"/>
                <a:gd name="T31" fmla="*/ 2 h 4"/>
                <a:gd name="T32" fmla="*/ 1144 w 1144"/>
                <a:gd name="T33" fmla="*/ 2 h 4"/>
                <a:gd name="T34" fmla="*/ 1144 w 1144"/>
                <a:gd name="T35" fmla="*/ 2 h 4"/>
                <a:gd name="T36" fmla="*/ 1144 w 1144"/>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4"/>
                <a:gd name="T58" fmla="*/ 0 h 4"/>
                <a:gd name="T59" fmla="*/ 1144 w 114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4" h="4">
                  <a:moveTo>
                    <a:pt x="1144" y="4"/>
                  </a:moveTo>
                  <a:lnTo>
                    <a:pt x="0" y="4"/>
                  </a:lnTo>
                  <a:lnTo>
                    <a:pt x="0" y="2"/>
                  </a:lnTo>
                  <a:lnTo>
                    <a:pt x="0" y="1"/>
                  </a:lnTo>
                  <a:lnTo>
                    <a:pt x="0" y="0"/>
                  </a:lnTo>
                  <a:lnTo>
                    <a:pt x="1144" y="0"/>
                  </a:lnTo>
                  <a:lnTo>
                    <a:pt x="1144" y="1"/>
                  </a:lnTo>
                  <a:lnTo>
                    <a:pt x="1144" y="2"/>
                  </a:lnTo>
                  <a:lnTo>
                    <a:pt x="1144"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46" name="Freeform 26"/>
            <p:cNvSpPr>
              <a:spLocks/>
            </p:cNvSpPr>
            <p:nvPr/>
          </p:nvSpPr>
          <p:spPr bwMode="auto">
            <a:xfrm>
              <a:off x="933" y="2651"/>
              <a:ext cx="1145" cy="3"/>
            </a:xfrm>
            <a:custGeom>
              <a:avLst/>
              <a:gdLst>
                <a:gd name="T0" fmla="*/ 1145 w 1145"/>
                <a:gd name="T1" fmla="*/ 3 h 3"/>
                <a:gd name="T2" fmla="*/ 1 w 1145"/>
                <a:gd name="T3" fmla="*/ 3 h 3"/>
                <a:gd name="T4" fmla="*/ 1 w 1145"/>
                <a:gd name="T5" fmla="*/ 2 h 3"/>
                <a:gd name="T6" fmla="*/ 1 w 1145"/>
                <a:gd name="T7" fmla="*/ 2 h 3"/>
                <a:gd name="T8" fmla="*/ 1 w 1145"/>
                <a:gd name="T9" fmla="*/ 2 h 3"/>
                <a:gd name="T10" fmla="*/ 1 w 1145"/>
                <a:gd name="T11" fmla="*/ 1 h 3"/>
                <a:gd name="T12" fmla="*/ 1 w 1145"/>
                <a:gd name="T13" fmla="*/ 1 h 3"/>
                <a:gd name="T14" fmla="*/ 0 w 1145"/>
                <a:gd name="T15" fmla="*/ 1 h 3"/>
                <a:gd name="T16" fmla="*/ 0 w 1145"/>
                <a:gd name="T17" fmla="*/ 0 h 3"/>
                <a:gd name="T18" fmla="*/ 0 w 1145"/>
                <a:gd name="T19" fmla="*/ 0 h 3"/>
                <a:gd name="T20" fmla="*/ 1145 w 1145"/>
                <a:gd name="T21" fmla="*/ 0 h 3"/>
                <a:gd name="T22" fmla="*/ 1145 w 1145"/>
                <a:gd name="T23" fmla="*/ 0 h 3"/>
                <a:gd name="T24" fmla="*/ 1145 w 1145"/>
                <a:gd name="T25" fmla="*/ 1 h 3"/>
                <a:gd name="T26" fmla="*/ 1145 w 1145"/>
                <a:gd name="T27" fmla="*/ 1 h 3"/>
                <a:gd name="T28" fmla="*/ 1145 w 1145"/>
                <a:gd name="T29" fmla="*/ 1 h 3"/>
                <a:gd name="T30" fmla="*/ 1145 w 1145"/>
                <a:gd name="T31" fmla="*/ 2 h 3"/>
                <a:gd name="T32" fmla="*/ 1145 w 1145"/>
                <a:gd name="T33" fmla="*/ 2 h 3"/>
                <a:gd name="T34" fmla="*/ 1145 w 1145"/>
                <a:gd name="T35" fmla="*/ 2 h 3"/>
                <a:gd name="T36" fmla="*/ 1145 w 114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5"/>
                <a:gd name="T58" fmla="*/ 0 h 3"/>
                <a:gd name="T59" fmla="*/ 1145 w 114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5" h="3">
                  <a:moveTo>
                    <a:pt x="1145" y="3"/>
                  </a:moveTo>
                  <a:lnTo>
                    <a:pt x="1" y="3"/>
                  </a:lnTo>
                  <a:lnTo>
                    <a:pt x="1" y="2"/>
                  </a:lnTo>
                  <a:lnTo>
                    <a:pt x="1" y="1"/>
                  </a:lnTo>
                  <a:lnTo>
                    <a:pt x="0" y="1"/>
                  </a:lnTo>
                  <a:lnTo>
                    <a:pt x="0" y="0"/>
                  </a:lnTo>
                  <a:lnTo>
                    <a:pt x="1145" y="0"/>
                  </a:lnTo>
                  <a:lnTo>
                    <a:pt x="1145" y="1"/>
                  </a:lnTo>
                  <a:lnTo>
                    <a:pt x="1145" y="2"/>
                  </a:lnTo>
                  <a:lnTo>
                    <a:pt x="114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47" name="Freeform 27"/>
            <p:cNvSpPr>
              <a:spLocks/>
            </p:cNvSpPr>
            <p:nvPr/>
          </p:nvSpPr>
          <p:spPr bwMode="auto">
            <a:xfrm>
              <a:off x="933" y="2648"/>
              <a:ext cx="1145" cy="3"/>
            </a:xfrm>
            <a:custGeom>
              <a:avLst/>
              <a:gdLst>
                <a:gd name="T0" fmla="*/ 1145 w 1145"/>
                <a:gd name="T1" fmla="*/ 3 h 3"/>
                <a:gd name="T2" fmla="*/ 0 w 1145"/>
                <a:gd name="T3" fmla="*/ 3 h 3"/>
                <a:gd name="T4" fmla="*/ 0 w 1145"/>
                <a:gd name="T5" fmla="*/ 2 h 3"/>
                <a:gd name="T6" fmla="*/ 0 w 1145"/>
                <a:gd name="T7" fmla="*/ 2 h 3"/>
                <a:gd name="T8" fmla="*/ 0 w 1145"/>
                <a:gd name="T9" fmla="*/ 2 h 3"/>
                <a:gd name="T10" fmla="*/ 0 w 1145"/>
                <a:gd name="T11" fmla="*/ 1 h 3"/>
                <a:gd name="T12" fmla="*/ 0 w 1145"/>
                <a:gd name="T13" fmla="*/ 1 h 3"/>
                <a:gd name="T14" fmla="*/ 0 w 1145"/>
                <a:gd name="T15" fmla="*/ 0 h 3"/>
                <a:gd name="T16" fmla="*/ 0 w 1145"/>
                <a:gd name="T17" fmla="*/ 0 h 3"/>
                <a:gd name="T18" fmla="*/ 0 w 1145"/>
                <a:gd name="T19" fmla="*/ 0 h 3"/>
                <a:gd name="T20" fmla="*/ 1145 w 1145"/>
                <a:gd name="T21" fmla="*/ 0 h 3"/>
                <a:gd name="T22" fmla="*/ 1145 w 1145"/>
                <a:gd name="T23" fmla="*/ 0 h 3"/>
                <a:gd name="T24" fmla="*/ 1145 w 1145"/>
                <a:gd name="T25" fmla="*/ 0 h 3"/>
                <a:gd name="T26" fmla="*/ 1145 w 1145"/>
                <a:gd name="T27" fmla="*/ 1 h 3"/>
                <a:gd name="T28" fmla="*/ 1145 w 1145"/>
                <a:gd name="T29" fmla="*/ 1 h 3"/>
                <a:gd name="T30" fmla="*/ 1145 w 1145"/>
                <a:gd name="T31" fmla="*/ 2 h 3"/>
                <a:gd name="T32" fmla="*/ 1145 w 1145"/>
                <a:gd name="T33" fmla="*/ 2 h 3"/>
                <a:gd name="T34" fmla="*/ 1145 w 1145"/>
                <a:gd name="T35" fmla="*/ 2 h 3"/>
                <a:gd name="T36" fmla="*/ 1145 w 114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5"/>
                <a:gd name="T58" fmla="*/ 0 h 3"/>
                <a:gd name="T59" fmla="*/ 1145 w 114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5" h="3">
                  <a:moveTo>
                    <a:pt x="1145" y="3"/>
                  </a:moveTo>
                  <a:lnTo>
                    <a:pt x="0" y="3"/>
                  </a:lnTo>
                  <a:lnTo>
                    <a:pt x="0" y="2"/>
                  </a:lnTo>
                  <a:lnTo>
                    <a:pt x="0" y="1"/>
                  </a:lnTo>
                  <a:lnTo>
                    <a:pt x="0" y="0"/>
                  </a:lnTo>
                  <a:lnTo>
                    <a:pt x="1145" y="0"/>
                  </a:lnTo>
                  <a:lnTo>
                    <a:pt x="1145" y="1"/>
                  </a:lnTo>
                  <a:lnTo>
                    <a:pt x="1145" y="2"/>
                  </a:lnTo>
                  <a:lnTo>
                    <a:pt x="114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48" name="Freeform 28"/>
            <p:cNvSpPr>
              <a:spLocks/>
            </p:cNvSpPr>
            <p:nvPr/>
          </p:nvSpPr>
          <p:spPr bwMode="auto">
            <a:xfrm>
              <a:off x="933" y="2645"/>
              <a:ext cx="1146" cy="3"/>
            </a:xfrm>
            <a:custGeom>
              <a:avLst/>
              <a:gdLst>
                <a:gd name="T0" fmla="*/ 1145 w 1146"/>
                <a:gd name="T1" fmla="*/ 3 h 3"/>
                <a:gd name="T2" fmla="*/ 0 w 1146"/>
                <a:gd name="T3" fmla="*/ 3 h 3"/>
                <a:gd name="T4" fmla="*/ 0 w 1146"/>
                <a:gd name="T5" fmla="*/ 2 h 3"/>
                <a:gd name="T6" fmla="*/ 0 w 1146"/>
                <a:gd name="T7" fmla="*/ 2 h 3"/>
                <a:gd name="T8" fmla="*/ 0 w 1146"/>
                <a:gd name="T9" fmla="*/ 2 h 3"/>
                <a:gd name="T10" fmla="*/ 0 w 1146"/>
                <a:gd name="T11" fmla="*/ 1 h 3"/>
                <a:gd name="T12" fmla="*/ 0 w 1146"/>
                <a:gd name="T13" fmla="*/ 1 h 3"/>
                <a:gd name="T14" fmla="*/ 0 w 1146"/>
                <a:gd name="T15" fmla="*/ 0 h 3"/>
                <a:gd name="T16" fmla="*/ 0 w 1146"/>
                <a:gd name="T17" fmla="*/ 0 h 3"/>
                <a:gd name="T18" fmla="*/ 0 w 1146"/>
                <a:gd name="T19" fmla="*/ 0 h 3"/>
                <a:gd name="T20" fmla="*/ 1146 w 1146"/>
                <a:gd name="T21" fmla="*/ 0 h 3"/>
                <a:gd name="T22" fmla="*/ 1146 w 1146"/>
                <a:gd name="T23" fmla="*/ 0 h 3"/>
                <a:gd name="T24" fmla="*/ 1146 w 1146"/>
                <a:gd name="T25" fmla="*/ 0 h 3"/>
                <a:gd name="T26" fmla="*/ 1145 w 1146"/>
                <a:gd name="T27" fmla="*/ 1 h 3"/>
                <a:gd name="T28" fmla="*/ 1145 w 1146"/>
                <a:gd name="T29" fmla="*/ 1 h 3"/>
                <a:gd name="T30" fmla="*/ 1145 w 1146"/>
                <a:gd name="T31" fmla="*/ 2 h 3"/>
                <a:gd name="T32" fmla="*/ 1145 w 1146"/>
                <a:gd name="T33" fmla="*/ 2 h 3"/>
                <a:gd name="T34" fmla="*/ 1145 w 1146"/>
                <a:gd name="T35" fmla="*/ 2 h 3"/>
                <a:gd name="T36" fmla="*/ 1145 w 114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6"/>
                <a:gd name="T58" fmla="*/ 0 h 3"/>
                <a:gd name="T59" fmla="*/ 1146 w 114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6" h="3">
                  <a:moveTo>
                    <a:pt x="1145" y="3"/>
                  </a:moveTo>
                  <a:lnTo>
                    <a:pt x="0" y="3"/>
                  </a:lnTo>
                  <a:lnTo>
                    <a:pt x="0" y="2"/>
                  </a:lnTo>
                  <a:lnTo>
                    <a:pt x="0" y="1"/>
                  </a:lnTo>
                  <a:lnTo>
                    <a:pt x="0" y="0"/>
                  </a:lnTo>
                  <a:lnTo>
                    <a:pt x="1146" y="0"/>
                  </a:lnTo>
                  <a:lnTo>
                    <a:pt x="1145" y="1"/>
                  </a:lnTo>
                  <a:lnTo>
                    <a:pt x="1145" y="2"/>
                  </a:lnTo>
                  <a:lnTo>
                    <a:pt x="114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49" name="Freeform 29"/>
            <p:cNvSpPr>
              <a:spLocks/>
            </p:cNvSpPr>
            <p:nvPr/>
          </p:nvSpPr>
          <p:spPr bwMode="auto">
            <a:xfrm>
              <a:off x="933" y="2642"/>
              <a:ext cx="1146" cy="3"/>
            </a:xfrm>
            <a:custGeom>
              <a:avLst/>
              <a:gdLst>
                <a:gd name="T0" fmla="*/ 1146 w 1146"/>
                <a:gd name="T1" fmla="*/ 3 h 3"/>
                <a:gd name="T2" fmla="*/ 0 w 1146"/>
                <a:gd name="T3" fmla="*/ 3 h 3"/>
                <a:gd name="T4" fmla="*/ 0 w 1146"/>
                <a:gd name="T5" fmla="*/ 2 h 3"/>
                <a:gd name="T6" fmla="*/ 0 w 1146"/>
                <a:gd name="T7" fmla="*/ 2 h 3"/>
                <a:gd name="T8" fmla="*/ 0 w 1146"/>
                <a:gd name="T9" fmla="*/ 2 h 3"/>
                <a:gd name="T10" fmla="*/ 0 w 1146"/>
                <a:gd name="T11" fmla="*/ 1 h 3"/>
                <a:gd name="T12" fmla="*/ 0 w 1146"/>
                <a:gd name="T13" fmla="*/ 1 h 3"/>
                <a:gd name="T14" fmla="*/ 0 w 1146"/>
                <a:gd name="T15" fmla="*/ 0 h 3"/>
                <a:gd name="T16" fmla="*/ 0 w 1146"/>
                <a:gd name="T17" fmla="*/ 0 h 3"/>
                <a:gd name="T18" fmla="*/ 0 w 1146"/>
                <a:gd name="T19" fmla="*/ 0 h 3"/>
                <a:gd name="T20" fmla="*/ 1146 w 1146"/>
                <a:gd name="T21" fmla="*/ 0 h 3"/>
                <a:gd name="T22" fmla="*/ 1146 w 1146"/>
                <a:gd name="T23" fmla="*/ 0 h 3"/>
                <a:gd name="T24" fmla="*/ 1146 w 1146"/>
                <a:gd name="T25" fmla="*/ 0 h 3"/>
                <a:gd name="T26" fmla="*/ 1146 w 1146"/>
                <a:gd name="T27" fmla="*/ 1 h 3"/>
                <a:gd name="T28" fmla="*/ 1146 w 1146"/>
                <a:gd name="T29" fmla="*/ 1 h 3"/>
                <a:gd name="T30" fmla="*/ 1146 w 1146"/>
                <a:gd name="T31" fmla="*/ 2 h 3"/>
                <a:gd name="T32" fmla="*/ 1146 w 1146"/>
                <a:gd name="T33" fmla="*/ 2 h 3"/>
                <a:gd name="T34" fmla="*/ 1146 w 1146"/>
                <a:gd name="T35" fmla="*/ 2 h 3"/>
                <a:gd name="T36" fmla="*/ 1146 w 114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6"/>
                <a:gd name="T58" fmla="*/ 0 h 3"/>
                <a:gd name="T59" fmla="*/ 1146 w 114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6" h="3">
                  <a:moveTo>
                    <a:pt x="1146" y="3"/>
                  </a:moveTo>
                  <a:lnTo>
                    <a:pt x="0" y="3"/>
                  </a:lnTo>
                  <a:lnTo>
                    <a:pt x="0" y="2"/>
                  </a:lnTo>
                  <a:lnTo>
                    <a:pt x="0" y="1"/>
                  </a:lnTo>
                  <a:lnTo>
                    <a:pt x="0" y="0"/>
                  </a:lnTo>
                  <a:lnTo>
                    <a:pt x="1146" y="0"/>
                  </a:lnTo>
                  <a:lnTo>
                    <a:pt x="1146" y="1"/>
                  </a:lnTo>
                  <a:lnTo>
                    <a:pt x="1146" y="2"/>
                  </a:lnTo>
                  <a:lnTo>
                    <a:pt x="114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50" name="Freeform 30"/>
            <p:cNvSpPr>
              <a:spLocks/>
            </p:cNvSpPr>
            <p:nvPr/>
          </p:nvSpPr>
          <p:spPr bwMode="auto">
            <a:xfrm>
              <a:off x="933" y="2639"/>
              <a:ext cx="1146" cy="3"/>
            </a:xfrm>
            <a:custGeom>
              <a:avLst/>
              <a:gdLst>
                <a:gd name="T0" fmla="*/ 1146 w 1146"/>
                <a:gd name="T1" fmla="*/ 3 h 3"/>
                <a:gd name="T2" fmla="*/ 0 w 1146"/>
                <a:gd name="T3" fmla="*/ 3 h 3"/>
                <a:gd name="T4" fmla="*/ 0 w 1146"/>
                <a:gd name="T5" fmla="*/ 2 h 3"/>
                <a:gd name="T6" fmla="*/ 0 w 1146"/>
                <a:gd name="T7" fmla="*/ 2 h 3"/>
                <a:gd name="T8" fmla="*/ 0 w 1146"/>
                <a:gd name="T9" fmla="*/ 1 h 3"/>
                <a:gd name="T10" fmla="*/ 0 w 1146"/>
                <a:gd name="T11" fmla="*/ 1 h 3"/>
                <a:gd name="T12" fmla="*/ 0 w 1146"/>
                <a:gd name="T13" fmla="*/ 1 h 3"/>
                <a:gd name="T14" fmla="*/ 0 w 1146"/>
                <a:gd name="T15" fmla="*/ 0 h 3"/>
                <a:gd name="T16" fmla="*/ 0 w 1146"/>
                <a:gd name="T17" fmla="*/ 0 h 3"/>
                <a:gd name="T18" fmla="*/ 0 w 1146"/>
                <a:gd name="T19" fmla="*/ 0 h 3"/>
                <a:gd name="T20" fmla="*/ 1146 w 1146"/>
                <a:gd name="T21" fmla="*/ 0 h 3"/>
                <a:gd name="T22" fmla="*/ 1146 w 1146"/>
                <a:gd name="T23" fmla="*/ 0 h 3"/>
                <a:gd name="T24" fmla="*/ 1146 w 1146"/>
                <a:gd name="T25" fmla="*/ 0 h 3"/>
                <a:gd name="T26" fmla="*/ 1146 w 1146"/>
                <a:gd name="T27" fmla="*/ 1 h 3"/>
                <a:gd name="T28" fmla="*/ 1146 w 1146"/>
                <a:gd name="T29" fmla="*/ 1 h 3"/>
                <a:gd name="T30" fmla="*/ 1146 w 1146"/>
                <a:gd name="T31" fmla="*/ 1 h 3"/>
                <a:gd name="T32" fmla="*/ 1146 w 1146"/>
                <a:gd name="T33" fmla="*/ 2 h 3"/>
                <a:gd name="T34" fmla="*/ 1146 w 1146"/>
                <a:gd name="T35" fmla="*/ 2 h 3"/>
                <a:gd name="T36" fmla="*/ 1146 w 114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6"/>
                <a:gd name="T58" fmla="*/ 0 h 3"/>
                <a:gd name="T59" fmla="*/ 1146 w 114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6" h="3">
                  <a:moveTo>
                    <a:pt x="1146" y="3"/>
                  </a:moveTo>
                  <a:lnTo>
                    <a:pt x="0" y="3"/>
                  </a:lnTo>
                  <a:lnTo>
                    <a:pt x="0" y="2"/>
                  </a:lnTo>
                  <a:lnTo>
                    <a:pt x="0" y="1"/>
                  </a:lnTo>
                  <a:lnTo>
                    <a:pt x="0" y="0"/>
                  </a:lnTo>
                  <a:lnTo>
                    <a:pt x="1146" y="0"/>
                  </a:lnTo>
                  <a:lnTo>
                    <a:pt x="1146" y="1"/>
                  </a:lnTo>
                  <a:lnTo>
                    <a:pt x="1146" y="2"/>
                  </a:lnTo>
                  <a:lnTo>
                    <a:pt x="114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51" name="Freeform 31"/>
            <p:cNvSpPr>
              <a:spLocks/>
            </p:cNvSpPr>
            <p:nvPr/>
          </p:nvSpPr>
          <p:spPr bwMode="auto">
            <a:xfrm>
              <a:off x="932" y="2635"/>
              <a:ext cx="1147" cy="4"/>
            </a:xfrm>
            <a:custGeom>
              <a:avLst/>
              <a:gdLst>
                <a:gd name="T0" fmla="*/ 1147 w 1147"/>
                <a:gd name="T1" fmla="*/ 4 h 4"/>
                <a:gd name="T2" fmla="*/ 1 w 1147"/>
                <a:gd name="T3" fmla="*/ 4 h 4"/>
                <a:gd name="T4" fmla="*/ 1 w 1147"/>
                <a:gd name="T5" fmla="*/ 3 h 4"/>
                <a:gd name="T6" fmla="*/ 1 w 1147"/>
                <a:gd name="T7" fmla="*/ 3 h 4"/>
                <a:gd name="T8" fmla="*/ 1 w 1147"/>
                <a:gd name="T9" fmla="*/ 1 h 4"/>
                <a:gd name="T10" fmla="*/ 1 w 1147"/>
                <a:gd name="T11" fmla="*/ 1 h 4"/>
                <a:gd name="T12" fmla="*/ 0 w 1147"/>
                <a:gd name="T13" fmla="*/ 1 h 4"/>
                <a:gd name="T14" fmla="*/ 0 w 1147"/>
                <a:gd name="T15" fmla="*/ 0 h 4"/>
                <a:gd name="T16" fmla="*/ 0 w 1147"/>
                <a:gd name="T17" fmla="*/ 0 h 4"/>
                <a:gd name="T18" fmla="*/ 0 w 1147"/>
                <a:gd name="T19" fmla="*/ 0 h 4"/>
                <a:gd name="T20" fmla="*/ 1147 w 1147"/>
                <a:gd name="T21" fmla="*/ 0 h 4"/>
                <a:gd name="T22" fmla="*/ 1147 w 1147"/>
                <a:gd name="T23" fmla="*/ 0 h 4"/>
                <a:gd name="T24" fmla="*/ 1147 w 1147"/>
                <a:gd name="T25" fmla="*/ 0 h 4"/>
                <a:gd name="T26" fmla="*/ 1147 w 1147"/>
                <a:gd name="T27" fmla="*/ 1 h 4"/>
                <a:gd name="T28" fmla="*/ 1147 w 1147"/>
                <a:gd name="T29" fmla="*/ 1 h 4"/>
                <a:gd name="T30" fmla="*/ 1147 w 1147"/>
                <a:gd name="T31" fmla="*/ 1 h 4"/>
                <a:gd name="T32" fmla="*/ 1147 w 1147"/>
                <a:gd name="T33" fmla="*/ 3 h 4"/>
                <a:gd name="T34" fmla="*/ 1147 w 1147"/>
                <a:gd name="T35" fmla="*/ 3 h 4"/>
                <a:gd name="T36" fmla="*/ 1147 w 1147"/>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7"/>
                <a:gd name="T58" fmla="*/ 0 h 4"/>
                <a:gd name="T59" fmla="*/ 1147 w 1147"/>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7" h="4">
                  <a:moveTo>
                    <a:pt x="1147" y="4"/>
                  </a:moveTo>
                  <a:lnTo>
                    <a:pt x="1" y="4"/>
                  </a:lnTo>
                  <a:lnTo>
                    <a:pt x="1" y="3"/>
                  </a:lnTo>
                  <a:lnTo>
                    <a:pt x="1" y="1"/>
                  </a:lnTo>
                  <a:lnTo>
                    <a:pt x="0" y="1"/>
                  </a:lnTo>
                  <a:lnTo>
                    <a:pt x="0" y="0"/>
                  </a:lnTo>
                  <a:lnTo>
                    <a:pt x="1147" y="0"/>
                  </a:lnTo>
                  <a:lnTo>
                    <a:pt x="1147" y="1"/>
                  </a:lnTo>
                  <a:lnTo>
                    <a:pt x="1147" y="3"/>
                  </a:lnTo>
                  <a:lnTo>
                    <a:pt x="1147"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52" name="Freeform 32"/>
            <p:cNvSpPr>
              <a:spLocks/>
            </p:cNvSpPr>
            <p:nvPr/>
          </p:nvSpPr>
          <p:spPr bwMode="auto">
            <a:xfrm>
              <a:off x="932" y="2631"/>
              <a:ext cx="1148" cy="4"/>
            </a:xfrm>
            <a:custGeom>
              <a:avLst/>
              <a:gdLst>
                <a:gd name="T0" fmla="*/ 1147 w 1148"/>
                <a:gd name="T1" fmla="*/ 4 h 4"/>
                <a:gd name="T2" fmla="*/ 0 w 1148"/>
                <a:gd name="T3" fmla="*/ 4 h 4"/>
                <a:gd name="T4" fmla="*/ 0 w 1148"/>
                <a:gd name="T5" fmla="*/ 3 h 4"/>
                <a:gd name="T6" fmla="*/ 0 w 1148"/>
                <a:gd name="T7" fmla="*/ 3 h 4"/>
                <a:gd name="T8" fmla="*/ 0 w 1148"/>
                <a:gd name="T9" fmla="*/ 2 h 4"/>
                <a:gd name="T10" fmla="*/ 0 w 1148"/>
                <a:gd name="T11" fmla="*/ 2 h 4"/>
                <a:gd name="T12" fmla="*/ 0 w 1148"/>
                <a:gd name="T13" fmla="*/ 2 h 4"/>
                <a:gd name="T14" fmla="*/ 0 w 1148"/>
                <a:gd name="T15" fmla="*/ 1 h 4"/>
                <a:gd name="T16" fmla="*/ 0 w 1148"/>
                <a:gd name="T17" fmla="*/ 1 h 4"/>
                <a:gd name="T18" fmla="*/ 0 w 1148"/>
                <a:gd name="T19" fmla="*/ 0 h 4"/>
                <a:gd name="T20" fmla="*/ 1148 w 1148"/>
                <a:gd name="T21" fmla="*/ 0 h 4"/>
                <a:gd name="T22" fmla="*/ 1147 w 1148"/>
                <a:gd name="T23" fmla="*/ 1 h 4"/>
                <a:gd name="T24" fmla="*/ 1147 w 1148"/>
                <a:gd name="T25" fmla="*/ 1 h 4"/>
                <a:gd name="T26" fmla="*/ 1147 w 1148"/>
                <a:gd name="T27" fmla="*/ 2 h 4"/>
                <a:gd name="T28" fmla="*/ 1147 w 1148"/>
                <a:gd name="T29" fmla="*/ 2 h 4"/>
                <a:gd name="T30" fmla="*/ 1147 w 1148"/>
                <a:gd name="T31" fmla="*/ 2 h 4"/>
                <a:gd name="T32" fmla="*/ 1147 w 1148"/>
                <a:gd name="T33" fmla="*/ 3 h 4"/>
                <a:gd name="T34" fmla="*/ 1147 w 1148"/>
                <a:gd name="T35" fmla="*/ 3 h 4"/>
                <a:gd name="T36" fmla="*/ 1147 w 1148"/>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8"/>
                <a:gd name="T58" fmla="*/ 0 h 4"/>
                <a:gd name="T59" fmla="*/ 1148 w 1148"/>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8" h="4">
                  <a:moveTo>
                    <a:pt x="1147" y="4"/>
                  </a:moveTo>
                  <a:lnTo>
                    <a:pt x="0" y="4"/>
                  </a:lnTo>
                  <a:lnTo>
                    <a:pt x="0" y="3"/>
                  </a:lnTo>
                  <a:lnTo>
                    <a:pt x="0" y="2"/>
                  </a:lnTo>
                  <a:lnTo>
                    <a:pt x="0" y="1"/>
                  </a:lnTo>
                  <a:lnTo>
                    <a:pt x="0" y="0"/>
                  </a:lnTo>
                  <a:lnTo>
                    <a:pt x="1148" y="0"/>
                  </a:lnTo>
                  <a:lnTo>
                    <a:pt x="1147" y="1"/>
                  </a:lnTo>
                  <a:lnTo>
                    <a:pt x="1147" y="2"/>
                  </a:lnTo>
                  <a:lnTo>
                    <a:pt x="1147" y="3"/>
                  </a:lnTo>
                  <a:lnTo>
                    <a:pt x="1147"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53" name="Freeform 33"/>
            <p:cNvSpPr>
              <a:spLocks/>
            </p:cNvSpPr>
            <p:nvPr/>
          </p:nvSpPr>
          <p:spPr bwMode="auto">
            <a:xfrm>
              <a:off x="932" y="2628"/>
              <a:ext cx="1148" cy="3"/>
            </a:xfrm>
            <a:custGeom>
              <a:avLst/>
              <a:gdLst>
                <a:gd name="T0" fmla="*/ 1148 w 1148"/>
                <a:gd name="T1" fmla="*/ 3 h 3"/>
                <a:gd name="T2" fmla="*/ 0 w 1148"/>
                <a:gd name="T3" fmla="*/ 3 h 3"/>
                <a:gd name="T4" fmla="*/ 0 w 1148"/>
                <a:gd name="T5" fmla="*/ 3 h 3"/>
                <a:gd name="T6" fmla="*/ 0 w 1148"/>
                <a:gd name="T7" fmla="*/ 3 h 3"/>
                <a:gd name="T8" fmla="*/ 0 w 1148"/>
                <a:gd name="T9" fmla="*/ 2 h 3"/>
                <a:gd name="T10" fmla="*/ 0 w 1148"/>
                <a:gd name="T11" fmla="*/ 2 h 3"/>
                <a:gd name="T12" fmla="*/ 0 w 1148"/>
                <a:gd name="T13" fmla="*/ 2 h 3"/>
                <a:gd name="T14" fmla="*/ 0 w 1148"/>
                <a:gd name="T15" fmla="*/ 1 h 3"/>
                <a:gd name="T16" fmla="*/ 0 w 1148"/>
                <a:gd name="T17" fmla="*/ 1 h 3"/>
                <a:gd name="T18" fmla="*/ 0 w 1148"/>
                <a:gd name="T19" fmla="*/ 0 h 3"/>
                <a:gd name="T20" fmla="*/ 1148 w 1148"/>
                <a:gd name="T21" fmla="*/ 0 h 3"/>
                <a:gd name="T22" fmla="*/ 1148 w 1148"/>
                <a:gd name="T23" fmla="*/ 1 h 3"/>
                <a:gd name="T24" fmla="*/ 1148 w 1148"/>
                <a:gd name="T25" fmla="*/ 1 h 3"/>
                <a:gd name="T26" fmla="*/ 1148 w 1148"/>
                <a:gd name="T27" fmla="*/ 2 h 3"/>
                <a:gd name="T28" fmla="*/ 1148 w 1148"/>
                <a:gd name="T29" fmla="*/ 2 h 3"/>
                <a:gd name="T30" fmla="*/ 1148 w 1148"/>
                <a:gd name="T31" fmla="*/ 2 h 3"/>
                <a:gd name="T32" fmla="*/ 1148 w 1148"/>
                <a:gd name="T33" fmla="*/ 3 h 3"/>
                <a:gd name="T34" fmla="*/ 1148 w 1148"/>
                <a:gd name="T35" fmla="*/ 3 h 3"/>
                <a:gd name="T36" fmla="*/ 1148 w 114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8"/>
                <a:gd name="T58" fmla="*/ 0 h 3"/>
                <a:gd name="T59" fmla="*/ 1148 w 114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8" h="3">
                  <a:moveTo>
                    <a:pt x="1148" y="3"/>
                  </a:moveTo>
                  <a:lnTo>
                    <a:pt x="0" y="3"/>
                  </a:lnTo>
                  <a:lnTo>
                    <a:pt x="0" y="2"/>
                  </a:lnTo>
                  <a:lnTo>
                    <a:pt x="0" y="1"/>
                  </a:lnTo>
                  <a:lnTo>
                    <a:pt x="0" y="0"/>
                  </a:lnTo>
                  <a:lnTo>
                    <a:pt x="1148" y="0"/>
                  </a:lnTo>
                  <a:lnTo>
                    <a:pt x="1148" y="1"/>
                  </a:lnTo>
                  <a:lnTo>
                    <a:pt x="1148" y="2"/>
                  </a:lnTo>
                  <a:lnTo>
                    <a:pt x="1148"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54" name="Freeform 34"/>
            <p:cNvSpPr>
              <a:spLocks/>
            </p:cNvSpPr>
            <p:nvPr/>
          </p:nvSpPr>
          <p:spPr bwMode="auto">
            <a:xfrm>
              <a:off x="931" y="2625"/>
              <a:ext cx="1149" cy="3"/>
            </a:xfrm>
            <a:custGeom>
              <a:avLst/>
              <a:gdLst>
                <a:gd name="T0" fmla="*/ 1149 w 1149"/>
                <a:gd name="T1" fmla="*/ 3 h 3"/>
                <a:gd name="T2" fmla="*/ 1 w 1149"/>
                <a:gd name="T3" fmla="*/ 3 h 3"/>
                <a:gd name="T4" fmla="*/ 1 w 1149"/>
                <a:gd name="T5" fmla="*/ 3 h 3"/>
                <a:gd name="T6" fmla="*/ 1 w 1149"/>
                <a:gd name="T7" fmla="*/ 3 h 3"/>
                <a:gd name="T8" fmla="*/ 1 w 1149"/>
                <a:gd name="T9" fmla="*/ 2 h 3"/>
                <a:gd name="T10" fmla="*/ 1 w 1149"/>
                <a:gd name="T11" fmla="*/ 2 h 3"/>
                <a:gd name="T12" fmla="*/ 1 w 1149"/>
                <a:gd name="T13" fmla="*/ 2 h 3"/>
                <a:gd name="T14" fmla="*/ 1 w 1149"/>
                <a:gd name="T15" fmla="*/ 1 h 3"/>
                <a:gd name="T16" fmla="*/ 1 w 1149"/>
                <a:gd name="T17" fmla="*/ 1 h 3"/>
                <a:gd name="T18" fmla="*/ 0 w 1149"/>
                <a:gd name="T19" fmla="*/ 0 h 3"/>
                <a:gd name="T20" fmla="*/ 1149 w 1149"/>
                <a:gd name="T21" fmla="*/ 0 h 3"/>
                <a:gd name="T22" fmla="*/ 1149 w 1149"/>
                <a:gd name="T23" fmla="*/ 1 h 3"/>
                <a:gd name="T24" fmla="*/ 1149 w 1149"/>
                <a:gd name="T25" fmla="*/ 1 h 3"/>
                <a:gd name="T26" fmla="*/ 1149 w 1149"/>
                <a:gd name="T27" fmla="*/ 2 h 3"/>
                <a:gd name="T28" fmla="*/ 1149 w 1149"/>
                <a:gd name="T29" fmla="*/ 2 h 3"/>
                <a:gd name="T30" fmla="*/ 1149 w 1149"/>
                <a:gd name="T31" fmla="*/ 2 h 3"/>
                <a:gd name="T32" fmla="*/ 1149 w 1149"/>
                <a:gd name="T33" fmla="*/ 3 h 3"/>
                <a:gd name="T34" fmla="*/ 1149 w 1149"/>
                <a:gd name="T35" fmla="*/ 3 h 3"/>
                <a:gd name="T36" fmla="*/ 1149 w 114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9"/>
                <a:gd name="T58" fmla="*/ 0 h 3"/>
                <a:gd name="T59" fmla="*/ 1149 w 114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9" h="3">
                  <a:moveTo>
                    <a:pt x="1149" y="3"/>
                  </a:moveTo>
                  <a:lnTo>
                    <a:pt x="1" y="3"/>
                  </a:lnTo>
                  <a:lnTo>
                    <a:pt x="1" y="2"/>
                  </a:lnTo>
                  <a:lnTo>
                    <a:pt x="1" y="1"/>
                  </a:lnTo>
                  <a:lnTo>
                    <a:pt x="0" y="0"/>
                  </a:lnTo>
                  <a:lnTo>
                    <a:pt x="1149" y="0"/>
                  </a:lnTo>
                  <a:lnTo>
                    <a:pt x="1149" y="1"/>
                  </a:lnTo>
                  <a:lnTo>
                    <a:pt x="1149" y="2"/>
                  </a:lnTo>
                  <a:lnTo>
                    <a:pt x="114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55" name="Freeform 35"/>
            <p:cNvSpPr>
              <a:spLocks/>
            </p:cNvSpPr>
            <p:nvPr/>
          </p:nvSpPr>
          <p:spPr bwMode="auto">
            <a:xfrm>
              <a:off x="931" y="2622"/>
              <a:ext cx="1149" cy="3"/>
            </a:xfrm>
            <a:custGeom>
              <a:avLst/>
              <a:gdLst>
                <a:gd name="T0" fmla="*/ 1149 w 1149"/>
                <a:gd name="T1" fmla="*/ 3 h 3"/>
                <a:gd name="T2" fmla="*/ 0 w 1149"/>
                <a:gd name="T3" fmla="*/ 3 h 3"/>
                <a:gd name="T4" fmla="*/ 0 w 1149"/>
                <a:gd name="T5" fmla="*/ 3 h 3"/>
                <a:gd name="T6" fmla="*/ 0 w 1149"/>
                <a:gd name="T7" fmla="*/ 3 h 3"/>
                <a:gd name="T8" fmla="*/ 0 w 1149"/>
                <a:gd name="T9" fmla="*/ 2 h 3"/>
                <a:gd name="T10" fmla="*/ 0 w 1149"/>
                <a:gd name="T11" fmla="*/ 2 h 3"/>
                <a:gd name="T12" fmla="*/ 0 w 1149"/>
                <a:gd name="T13" fmla="*/ 1 h 3"/>
                <a:gd name="T14" fmla="*/ 0 w 1149"/>
                <a:gd name="T15" fmla="*/ 1 h 3"/>
                <a:gd name="T16" fmla="*/ 0 w 1149"/>
                <a:gd name="T17" fmla="*/ 1 h 3"/>
                <a:gd name="T18" fmla="*/ 0 w 1149"/>
                <a:gd name="T19" fmla="*/ 0 h 3"/>
                <a:gd name="T20" fmla="*/ 1149 w 1149"/>
                <a:gd name="T21" fmla="*/ 0 h 3"/>
                <a:gd name="T22" fmla="*/ 1149 w 1149"/>
                <a:gd name="T23" fmla="*/ 1 h 3"/>
                <a:gd name="T24" fmla="*/ 1149 w 1149"/>
                <a:gd name="T25" fmla="*/ 1 h 3"/>
                <a:gd name="T26" fmla="*/ 1149 w 1149"/>
                <a:gd name="T27" fmla="*/ 1 h 3"/>
                <a:gd name="T28" fmla="*/ 1149 w 1149"/>
                <a:gd name="T29" fmla="*/ 2 h 3"/>
                <a:gd name="T30" fmla="*/ 1149 w 1149"/>
                <a:gd name="T31" fmla="*/ 2 h 3"/>
                <a:gd name="T32" fmla="*/ 1149 w 1149"/>
                <a:gd name="T33" fmla="*/ 3 h 3"/>
                <a:gd name="T34" fmla="*/ 1149 w 1149"/>
                <a:gd name="T35" fmla="*/ 3 h 3"/>
                <a:gd name="T36" fmla="*/ 1149 w 114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9"/>
                <a:gd name="T58" fmla="*/ 0 h 3"/>
                <a:gd name="T59" fmla="*/ 1149 w 114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9" h="3">
                  <a:moveTo>
                    <a:pt x="1149" y="3"/>
                  </a:moveTo>
                  <a:lnTo>
                    <a:pt x="0" y="3"/>
                  </a:lnTo>
                  <a:lnTo>
                    <a:pt x="0" y="2"/>
                  </a:lnTo>
                  <a:lnTo>
                    <a:pt x="0" y="1"/>
                  </a:lnTo>
                  <a:lnTo>
                    <a:pt x="0" y="0"/>
                  </a:lnTo>
                  <a:lnTo>
                    <a:pt x="1149" y="0"/>
                  </a:lnTo>
                  <a:lnTo>
                    <a:pt x="1149" y="1"/>
                  </a:lnTo>
                  <a:lnTo>
                    <a:pt x="1149" y="2"/>
                  </a:lnTo>
                  <a:lnTo>
                    <a:pt x="114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56" name="Freeform 36"/>
            <p:cNvSpPr>
              <a:spLocks/>
            </p:cNvSpPr>
            <p:nvPr/>
          </p:nvSpPr>
          <p:spPr bwMode="auto">
            <a:xfrm>
              <a:off x="931" y="2619"/>
              <a:ext cx="1150" cy="3"/>
            </a:xfrm>
            <a:custGeom>
              <a:avLst/>
              <a:gdLst>
                <a:gd name="T0" fmla="*/ 1149 w 1150"/>
                <a:gd name="T1" fmla="*/ 3 h 3"/>
                <a:gd name="T2" fmla="*/ 0 w 1150"/>
                <a:gd name="T3" fmla="*/ 3 h 3"/>
                <a:gd name="T4" fmla="*/ 0 w 1150"/>
                <a:gd name="T5" fmla="*/ 3 h 3"/>
                <a:gd name="T6" fmla="*/ 0 w 1150"/>
                <a:gd name="T7" fmla="*/ 3 h 3"/>
                <a:gd name="T8" fmla="*/ 0 w 1150"/>
                <a:gd name="T9" fmla="*/ 2 h 3"/>
                <a:gd name="T10" fmla="*/ 0 w 1150"/>
                <a:gd name="T11" fmla="*/ 2 h 3"/>
                <a:gd name="T12" fmla="*/ 0 w 1150"/>
                <a:gd name="T13" fmla="*/ 1 h 3"/>
                <a:gd name="T14" fmla="*/ 0 w 1150"/>
                <a:gd name="T15" fmla="*/ 1 h 3"/>
                <a:gd name="T16" fmla="*/ 0 w 1150"/>
                <a:gd name="T17" fmla="*/ 1 h 3"/>
                <a:gd name="T18" fmla="*/ 0 w 1150"/>
                <a:gd name="T19" fmla="*/ 0 h 3"/>
                <a:gd name="T20" fmla="*/ 1150 w 1150"/>
                <a:gd name="T21" fmla="*/ 0 h 3"/>
                <a:gd name="T22" fmla="*/ 1150 w 1150"/>
                <a:gd name="T23" fmla="*/ 1 h 3"/>
                <a:gd name="T24" fmla="*/ 1150 w 1150"/>
                <a:gd name="T25" fmla="*/ 1 h 3"/>
                <a:gd name="T26" fmla="*/ 1150 w 1150"/>
                <a:gd name="T27" fmla="*/ 1 h 3"/>
                <a:gd name="T28" fmla="*/ 1150 w 1150"/>
                <a:gd name="T29" fmla="*/ 2 h 3"/>
                <a:gd name="T30" fmla="*/ 1150 w 1150"/>
                <a:gd name="T31" fmla="*/ 2 h 3"/>
                <a:gd name="T32" fmla="*/ 1150 w 1150"/>
                <a:gd name="T33" fmla="*/ 3 h 3"/>
                <a:gd name="T34" fmla="*/ 1150 w 1150"/>
                <a:gd name="T35" fmla="*/ 3 h 3"/>
                <a:gd name="T36" fmla="*/ 1149 w 115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0"/>
                <a:gd name="T58" fmla="*/ 0 h 3"/>
                <a:gd name="T59" fmla="*/ 1150 w 115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0" h="3">
                  <a:moveTo>
                    <a:pt x="1149" y="3"/>
                  </a:moveTo>
                  <a:lnTo>
                    <a:pt x="0" y="3"/>
                  </a:lnTo>
                  <a:lnTo>
                    <a:pt x="0" y="2"/>
                  </a:lnTo>
                  <a:lnTo>
                    <a:pt x="0" y="1"/>
                  </a:lnTo>
                  <a:lnTo>
                    <a:pt x="0" y="0"/>
                  </a:lnTo>
                  <a:lnTo>
                    <a:pt x="1150" y="0"/>
                  </a:lnTo>
                  <a:lnTo>
                    <a:pt x="1150" y="1"/>
                  </a:lnTo>
                  <a:lnTo>
                    <a:pt x="1150" y="2"/>
                  </a:lnTo>
                  <a:lnTo>
                    <a:pt x="1150" y="3"/>
                  </a:lnTo>
                  <a:lnTo>
                    <a:pt x="114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57" name="Freeform 37"/>
            <p:cNvSpPr>
              <a:spLocks/>
            </p:cNvSpPr>
            <p:nvPr/>
          </p:nvSpPr>
          <p:spPr bwMode="auto">
            <a:xfrm>
              <a:off x="930" y="2615"/>
              <a:ext cx="1151" cy="4"/>
            </a:xfrm>
            <a:custGeom>
              <a:avLst/>
              <a:gdLst>
                <a:gd name="T0" fmla="*/ 1151 w 1151"/>
                <a:gd name="T1" fmla="*/ 4 h 4"/>
                <a:gd name="T2" fmla="*/ 1 w 1151"/>
                <a:gd name="T3" fmla="*/ 4 h 4"/>
                <a:gd name="T4" fmla="*/ 1 w 1151"/>
                <a:gd name="T5" fmla="*/ 4 h 4"/>
                <a:gd name="T6" fmla="*/ 1 w 1151"/>
                <a:gd name="T7" fmla="*/ 4 h 4"/>
                <a:gd name="T8" fmla="*/ 1 w 1151"/>
                <a:gd name="T9" fmla="*/ 3 h 4"/>
                <a:gd name="T10" fmla="*/ 1 w 1151"/>
                <a:gd name="T11" fmla="*/ 3 h 4"/>
                <a:gd name="T12" fmla="*/ 1 w 1151"/>
                <a:gd name="T13" fmla="*/ 1 h 4"/>
                <a:gd name="T14" fmla="*/ 1 w 1151"/>
                <a:gd name="T15" fmla="*/ 1 h 4"/>
                <a:gd name="T16" fmla="*/ 0 w 1151"/>
                <a:gd name="T17" fmla="*/ 1 h 4"/>
                <a:gd name="T18" fmla="*/ 0 w 1151"/>
                <a:gd name="T19" fmla="*/ 0 h 4"/>
                <a:gd name="T20" fmla="*/ 1151 w 1151"/>
                <a:gd name="T21" fmla="*/ 0 h 4"/>
                <a:gd name="T22" fmla="*/ 1151 w 1151"/>
                <a:gd name="T23" fmla="*/ 1 h 4"/>
                <a:gd name="T24" fmla="*/ 1151 w 1151"/>
                <a:gd name="T25" fmla="*/ 1 h 4"/>
                <a:gd name="T26" fmla="*/ 1151 w 1151"/>
                <a:gd name="T27" fmla="*/ 1 h 4"/>
                <a:gd name="T28" fmla="*/ 1151 w 1151"/>
                <a:gd name="T29" fmla="*/ 3 h 4"/>
                <a:gd name="T30" fmla="*/ 1151 w 1151"/>
                <a:gd name="T31" fmla="*/ 3 h 4"/>
                <a:gd name="T32" fmla="*/ 1151 w 1151"/>
                <a:gd name="T33" fmla="*/ 4 h 4"/>
                <a:gd name="T34" fmla="*/ 1151 w 1151"/>
                <a:gd name="T35" fmla="*/ 4 h 4"/>
                <a:gd name="T36" fmla="*/ 1151 w 1151"/>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1"/>
                <a:gd name="T58" fmla="*/ 0 h 4"/>
                <a:gd name="T59" fmla="*/ 1151 w 1151"/>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1" h="4">
                  <a:moveTo>
                    <a:pt x="1151" y="4"/>
                  </a:moveTo>
                  <a:lnTo>
                    <a:pt x="1" y="4"/>
                  </a:lnTo>
                  <a:lnTo>
                    <a:pt x="1" y="3"/>
                  </a:lnTo>
                  <a:lnTo>
                    <a:pt x="1" y="1"/>
                  </a:lnTo>
                  <a:lnTo>
                    <a:pt x="0" y="1"/>
                  </a:lnTo>
                  <a:lnTo>
                    <a:pt x="0" y="0"/>
                  </a:lnTo>
                  <a:lnTo>
                    <a:pt x="1151" y="0"/>
                  </a:lnTo>
                  <a:lnTo>
                    <a:pt x="1151" y="1"/>
                  </a:lnTo>
                  <a:lnTo>
                    <a:pt x="1151" y="3"/>
                  </a:lnTo>
                  <a:lnTo>
                    <a:pt x="1151"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58" name="Freeform 38"/>
            <p:cNvSpPr>
              <a:spLocks/>
            </p:cNvSpPr>
            <p:nvPr/>
          </p:nvSpPr>
          <p:spPr bwMode="auto">
            <a:xfrm>
              <a:off x="930" y="2612"/>
              <a:ext cx="1152" cy="3"/>
            </a:xfrm>
            <a:custGeom>
              <a:avLst/>
              <a:gdLst>
                <a:gd name="T0" fmla="*/ 1151 w 1152"/>
                <a:gd name="T1" fmla="*/ 3 h 3"/>
                <a:gd name="T2" fmla="*/ 0 w 1152"/>
                <a:gd name="T3" fmla="*/ 3 h 3"/>
                <a:gd name="T4" fmla="*/ 0 w 1152"/>
                <a:gd name="T5" fmla="*/ 3 h 3"/>
                <a:gd name="T6" fmla="*/ 0 w 1152"/>
                <a:gd name="T7" fmla="*/ 3 h 3"/>
                <a:gd name="T8" fmla="*/ 0 w 1152"/>
                <a:gd name="T9" fmla="*/ 2 h 3"/>
                <a:gd name="T10" fmla="*/ 0 w 1152"/>
                <a:gd name="T11" fmla="*/ 2 h 3"/>
                <a:gd name="T12" fmla="*/ 0 w 1152"/>
                <a:gd name="T13" fmla="*/ 1 h 3"/>
                <a:gd name="T14" fmla="*/ 0 w 1152"/>
                <a:gd name="T15" fmla="*/ 1 h 3"/>
                <a:gd name="T16" fmla="*/ 0 w 1152"/>
                <a:gd name="T17" fmla="*/ 1 h 3"/>
                <a:gd name="T18" fmla="*/ 0 w 1152"/>
                <a:gd name="T19" fmla="*/ 0 h 3"/>
                <a:gd name="T20" fmla="*/ 1152 w 1152"/>
                <a:gd name="T21" fmla="*/ 0 h 3"/>
                <a:gd name="T22" fmla="*/ 1152 w 1152"/>
                <a:gd name="T23" fmla="*/ 1 h 3"/>
                <a:gd name="T24" fmla="*/ 1152 w 1152"/>
                <a:gd name="T25" fmla="*/ 1 h 3"/>
                <a:gd name="T26" fmla="*/ 1151 w 1152"/>
                <a:gd name="T27" fmla="*/ 1 h 3"/>
                <a:gd name="T28" fmla="*/ 1151 w 1152"/>
                <a:gd name="T29" fmla="*/ 2 h 3"/>
                <a:gd name="T30" fmla="*/ 1151 w 1152"/>
                <a:gd name="T31" fmla="*/ 2 h 3"/>
                <a:gd name="T32" fmla="*/ 1151 w 1152"/>
                <a:gd name="T33" fmla="*/ 3 h 3"/>
                <a:gd name="T34" fmla="*/ 1151 w 1152"/>
                <a:gd name="T35" fmla="*/ 3 h 3"/>
                <a:gd name="T36" fmla="*/ 1151 w 115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2"/>
                <a:gd name="T58" fmla="*/ 0 h 3"/>
                <a:gd name="T59" fmla="*/ 1152 w 115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2" h="3">
                  <a:moveTo>
                    <a:pt x="1151" y="3"/>
                  </a:moveTo>
                  <a:lnTo>
                    <a:pt x="0" y="3"/>
                  </a:lnTo>
                  <a:lnTo>
                    <a:pt x="0" y="2"/>
                  </a:lnTo>
                  <a:lnTo>
                    <a:pt x="0" y="1"/>
                  </a:lnTo>
                  <a:lnTo>
                    <a:pt x="0" y="0"/>
                  </a:lnTo>
                  <a:lnTo>
                    <a:pt x="1152" y="0"/>
                  </a:lnTo>
                  <a:lnTo>
                    <a:pt x="1152" y="1"/>
                  </a:lnTo>
                  <a:lnTo>
                    <a:pt x="1151" y="1"/>
                  </a:lnTo>
                  <a:lnTo>
                    <a:pt x="1151" y="2"/>
                  </a:lnTo>
                  <a:lnTo>
                    <a:pt x="115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59" name="Freeform 39"/>
            <p:cNvSpPr>
              <a:spLocks/>
            </p:cNvSpPr>
            <p:nvPr/>
          </p:nvSpPr>
          <p:spPr bwMode="auto">
            <a:xfrm>
              <a:off x="930" y="2609"/>
              <a:ext cx="1152" cy="3"/>
            </a:xfrm>
            <a:custGeom>
              <a:avLst/>
              <a:gdLst>
                <a:gd name="T0" fmla="*/ 1152 w 1152"/>
                <a:gd name="T1" fmla="*/ 3 h 3"/>
                <a:gd name="T2" fmla="*/ 0 w 1152"/>
                <a:gd name="T3" fmla="*/ 3 h 3"/>
                <a:gd name="T4" fmla="*/ 0 w 1152"/>
                <a:gd name="T5" fmla="*/ 3 h 3"/>
                <a:gd name="T6" fmla="*/ 0 w 1152"/>
                <a:gd name="T7" fmla="*/ 2 h 3"/>
                <a:gd name="T8" fmla="*/ 0 w 1152"/>
                <a:gd name="T9" fmla="*/ 2 h 3"/>
                <a:gd name="T10" fmla="*/ 0 w 1152"/>
                <a:gd name="T11" fmla="*/ 2 h 3"/>
                <a:gd name="T12" fmla="*/ 0 w 1152"/>
                <a:gd name="T13" fmla="*/ 1 h 3"/>
                <a:gd name="T14" fmla="*/ 0 w 1152"/>
                <a:gd name="T15" fmla="*/ 1 h 3"/>
                <a:gd name="T16" fmla="*/ 0 w 1152"/>
                <a:gd name="T17" fmla="*/ 1 h 3"/>
                <a:gd name="T18" fmla="*/ 0 w 1152"/>
                <a:gd name="T19" fmla="*/ 0 h 3"/>
                <a:gd name="T20" fmla="*/ 1152 w 1152"/>
                <a:gd name="T21" fmla="*/ 0 h 3"/>
                <a:gd name="T22" fmla="*/ 1152 w 1152"/>
                <a:gd name="T23" fmla="*/ 1 h 3"/>
                <a:gd name="T24" fmla="*/ 1152 w 1152"/>
                <a:gd name="T25" fmla="*/ 1 h 3"/>
                <a:gd name="T26" fmla="*/ 1152 w 1152"/>
                <a:gd name="T27" fmla="*/ 1 h 3"/>
                <a:gd name="T28" fmla="*/ 1152 w 1152"/>
                <a:gd name="T29" fmla="*/ 2 h 3"/>
                <a:gd name="T30" fmla="*/ 1152 w 1152"/>
                <a:gd name="T31" fmla="*/ 2 h 3"/>
                <a:gd name="T32" fmla="*/ 1152 w 1152"/>
                <a:gd name="T33" fmla="*/ 2 h 3"/>
                <a:gd name="T34" fmla="*/ 1152 w 1152"/>
                <a:gd name="T35" fmla="*/ 3 h 3"/>
                <a:gd name="T36" fmla="*/ 1152 w 115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2"/>
                <a:gd name="T58" fmla="*/ 0 h 3"/>
                <a:gd name="T59" fmla="*/ 1152 w 115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2" h="3">
                  <a:moveTo>
                    <a:pt x="1152" y="3"/>
                  </a:moveTo>
                  <a:lnTo>
                    <a:pt x="0" y="3"/>
                  </a:lnTo>
                  <a:lnTo>
                    <a:pt x="0" y="2"/>
                  </a:lnTo>
                  <a:lnTo>
                    <a:pt x="0" y="1"/>
                  </a:lnTo>
                  <a:lnTo>
                    <a:pt x="0" y="0"/>
                  </a:lnTo>
                  <a:lnTo>
                    <a:pt x="1152" y="0"/>
                  </a:lnTo>
                  <a:lnTo>
                    <a:pt x="1152" y="1"/>
                  </a:lnTo>
                  <a:lnTo>
                    <a:pt x="1152" y="2"/>
                  </a:lnTo>
                  <a:lnTo>
                    <a:pt x="115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60" name="Freeform 40"/>
            <p:cNvSpPr>
              <a:spLocks/>
            </p:cNvSpPr>
            <p:nvPr/>
          </p:nvSpPr>
          <p:spPr bwMode="auto">
            <a:xfrm>
              <a:off x="929" y="2606"/>
              <a:ext cx="1154" cy="3"/>
            </a:xfrm>
            <a:custGeom>
              <a:avLst/>
              <a:gdLst>
                <a:gd name="T0" fmla="*/ 1153 w 1154"/>
                <a:gd name="T1" fmla="*/ 3 h 3"/>
                <a:gd name="T2" fmla="*/ 1 w 1154"/>
                <a:gd name="T3" fmla="*/ 3 h 3"/>
                <a:gd name="T4" fmla="*/ 0 w 1154"/>
                <a:gd name="T5" fmla="*/ 3 h 3"/>
                <a:gd name="T6" fmla="*/ 0 w 1154"/>
                <a:gd name="T7" fmla="*/ 2 h 3"/>
                <a:gd name="T8" fmla="*/ 0 w 1154"/>
                <a:gd name="T9" fmla="*/ 2 h 3"/>
                <a:gd name="T10" fmla="*/ 0 w 1154"/>
                <a:gd name="T11" fmla="*/ 2 h 3"/>
                <a:gd name="T12" fmla="*/ 0 w 1154"/>
                <a:gd name="T13" fmla="*/ 1 h 3"/>
                <a:gd name="T14" fmla="*/ 0 w 1154"/>
                <a:gd name="T15" fmla="*/ 1 h 3"/>
                <a:gd name="T16" fmla="*/ 0 w 1154"/>
                <a:gd name="T17" fmla="*/ 1 h 3"/>
                <a:gd name="T18" fmla="*/ 0 w 1154"/>
                <a:gd name="T19" fmla="*/ 0 h 3"/>
                <a:gd name="T20" fmla="*/ 1154 w 1154"/>
                <a:gd name="T21" fmla="*/ 0 h 3"/>
                <a:gd name="T22" fmla="*/ 1153 w 1154"/>
                <a:gd name="T23" fmla="*/ 1 h 3"/>
                <a:gd name="T24" fmla="*/ 1153 w 1154"/>
                <a:gd name="T25" fmla="*/ 1 h 3"/>
                <a:gd name="T26" fmla="*/ 1153 w 1154"/>
                <a:gd name="T27" fmla="*/ 1 h 3"/>
                <a:gd name="T28" fmla="*/ 1153 w 1154"/>
                <a:gd name="T29" fmla="*/ 2 h 3"/>
                <a:gd name="T30" fmla="*/ 1153 w 1154"/>
                <a:gd name="T31" fmla="*/ 2 h 3"/>
                <a:gd name="T32" fmla="*/ 1153 w 1154"/>
                <a:gd name="T33" fmla="*/ 2 h 3"/>
                <a:gd name="T34" fmla="*/ 1153 w 1154"/>
                <a:gd name="T35" fmla="*/ 3 h 3"/>
                <a:gd name="T36" fmla="*/ 1153 w 115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4"/>
                <a:gd name="T58" fmla="*/ 0 h 3"/>
                <a:gd name="T59" fmla="*/ 1154 w 115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4" h="3">
                  <a:moveTo>
                    <a:pt x="1153" y="3"/>
                  </a:moveTo>
                  <a:lnTo>
                    <a:pt x="1" y="3"/>
                  </a:lnTo>
                  <a:lnTo>
                    <a:pt x="0" y="3"/>
                  </a:lnTo>
                  <a:lnTo>
                    <a:pt x="0" y="2"/>
                  </a:lnTo>
                  <a:lnTo>
                    <a:pt x="0" y="1"/>
                  </a:lnTo>
                  <a:lnTo>
                    <a:pt x="0" y="0"/>
                  </a:lnTo>
                  <a:lnTo>
                    <a:pt x="1154" y="0"/>
                  </a:lnTo>
                  <a:lnTo>
                    <a:pt x="1153" y="1"/>
                  </a:lnTo>
                  <a:lnTo>
                    <a:pt x="1153" y="2"/>
                  </a:lnTo>
                  <a:lnTo>
                    <a:pt x="115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61" name="Freeform 41"/>
            <p:cNvSpPr>
              <a:spLocks/>
            </p:cNvSpPr>
            <p:nvPr/>
          </p:nvSpPr>
          <p:spPr bwMode="auto">
            <a:xfrm>
              <a:off x="929" y="2603"/>
              <a:ext cx="1154" cy="3"/>
            </a:xfrm>
            <a:custGeom>
              <a:avLst/>
              <a:gdLst>
                <a:gd name="T0" fmla="*/ 1154 w 1154"/>
                <a:gd name="T1" fmla="*/ 3 h 3"/>
                <a:gd name="T2" fmla="*/ 0 w 1154"/>
                <a:gd name="T3" fmla="*/ 3 h 3"/>
                <a:gd name="T4" fmla="*/ 0 w 1154"/>
                <a:gd name="T5" fmla="*/ 3 h 3"/>
                <a:gd name="T6" fmla="*/ 0 w 1154"/>
                <a:gd name="T7" fmla="*/ 2 h 3"/>
                <a:gd name="T8" fmla="*/ 0 w 1154"/>
                <a:gd name="T9" fmla="*/ 2 h 3"/>
                <a:gd name="T10" fmla="*/ 0 w 1154"/>
                <a:gd name="T11" fmla="*/ 2 h 3"/>
                <a:gd name="T12" fmla="*/ 0 w 1154"/>
                <a:gd name="T13" fmla="*/ 1 h 3"/>
                <a:gd name="T14" fmla="*/ 0 w 1154"/>
                <a:gd name="T15" fmla="*/ 1 h 3"/>
                <a:gd name="T16" fmla="*/ 0 w 1154"/>
                <a:gd name="T17" fmla="*/ 0 h 3"/>
                <a:gd name="T18" fmla="*/ 0 w 1154"/>
                <a:gd name="T19" fmla="*/ 0 h 3"/>
                <a:gd name="T20" fmla="*/ 1154 w 1154"/>
                <a:gd name="T21" fmla="*/ 0 h 3"/>
                <a:gd name="T22" fmla="*/ 1154 w 1154"/>
                <a:gd name="T23" fmla="*/ 0 h 3"/>
                <a:gd name="T24" fmla="*/ 1154 w 1154"/>
                <a:gd name="T25" fmla="*/ 1 h 3"/>
                <a:gd name="T26" fmla="*/ 1154 w 1154"/>
                <a:gd name="T27" fmla="*/ 1 h 3"/>
                <a:gd name="T28" fmla="*/ 1154 w 1154"/>
                <a:gd name="T29" fmla="*/ 2 h 3"/>
                <a:gd name="T30" fmla="*/ 1154 w 1154"/>
                <a:gd name="T31" fmla="*/ 2 h 3"/>
                <a:gd name="T32" fmla="*/ 1154 w 1154"/>
                <a:gd name="T33" fmla="*/ 2 h 3"/>
                <a:gd name="T34" fmla="*/ 1154 w 1154"/>
                <a:gd name="T35" fmla="*/ 3 h 3"/>
                <a:gd name="T36" fmla="*/ 1154 w 115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4"/>
                <a:gd name="T58" fmla="*/ 0 h 3"/>
                <a:gd name="T59" fmla="*/ 1154 w 115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4" h="3">
                  <a:moveTo>
                    <a:pt x="1154" y="3"/>
                  </a:moveTo>
                  <a:lnTo>
                    <a:pt x="0" y="3"/>
                  </a:lnTo>
                  <a:lnTo>
                    <a:pt x="0" y="2"/>
                  </a:lnTo>
                  <a:lnTo>
                    <a:pt x="0" y="1"/>
                  </a:lnTo>
                  <a:lnTo>
                    <a:pt x="0" y="0"/>
                  </a:lnTo>
                  <a:lnTo>
                    <a:pt x="1154" y="0"/>
                  </a:lnTo>
                  <a:lnTo>
                    <a:pt x="1154" y="1"/>
                  </a:lnTo>
                  <a:lnTo>
                    <a:pt x="1154" y="2"/>
                  </a:lnTo>
                  <a:lnTo>
                    <a:pt x="115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62" name="Freeform 42"/>
            <p:cNvSpPr>
              <a:spLocks/>
            </p:cNvSpPr>
            <p:nvPr/>
          </p:nvSpPr>
          <p:spPr bwMode="auto">
            <a:xfrm>
              <a:off x="928" y="2600"/>
              <a:ext cx="1156" cy="3"/>
            </a:xfrm>
            <a:custGeom>
              <a:avLst/>
              <a:gdLst>
                <a:gd name="T0" fmla="*/ 1155 w 1156"/>
                <a:gd name="T1" fmla="*/ 3 h 3"/>
                <a:gd name="T2" fmla="*/ 1 w 1156"/>
                <a:gd name="T3" fmla="*/ 3 h 3"/>
                <a:gd name="T4" fmla="*/ 1 w 1156"/>
                <a:gd name="T5" fmla="*/ 3 h 3"/>
                <a:gd name="T6" fmla="*/ 0 w 1156"/>
                <a:gd name="T7" fmla="*/ 2 h 3"/>
                <a:gd name="T8" fmla="*/ 0 w 1156"/>
                <a:gd name="T9" fmla="*/ 2 h 3"/>
                <a:gd name="T10" fmla="*/ 0 w 1156"/>
                <a:gd name="T11" fmla="*/ 2 h 3"/>
                <a:gd name="T12" fmla="*/ 0 w 1156"/>
                <a:gd name="T13" fmla="*/ 1 h 3"/>
                <a:gd name="T14" fmla="*/ 0 w 1156"/>
                <a:gd name="T15" fmla="*/ 1 h 3"/>
                <a:gd name="T16" fmla="*/ 0 w 1156"/>
                <a:gd name="T17" fmla="*/ 0 h 3"/>
                <a:gd name="T18" fmla="*/ 0 w 1156"/>
                <a:gd name="T19" fmla="*/ 0 h 3"/>
                <a:gd name="T20" fmla="*/ 1156 w 1156"/>
                <a:gd name="T21" fmla="*/ 0 h 3"/>
                <a:gd name="T22" fmla="*/ 1155 w 1156"/>
                <a:gd name="T23" fmla="*/ 0 h 3"/>
                <a:gd name="T24" fmla="*/ 1155 w 1156"/>
                <a:gd name="T25" fmla="*/ 1 h 3"/>
                <a:gd name="T26" fmla="*/ 1155 w 1156"/>
                <a:gd name="T27" fmla="*/ 1 h 3"/>
                <a:gd name="T28" fmla="*/ 1155 w 1156"/>
                <a:gd name="T29" fmla="*/ 2 h 3"/>
                <a:gd name="T30" fmla="*/ 1155 w 1156"/>
                <a:gd name="T31" fmla="*/ 2 h 3"/>
                <a:gd name="T32" fmla="*/ 1155 w 1156"/>
                <a:gd name="T33" fmla="*/ 2 h 3"/>
                <a:gd name="T34" fmla="*/ 1155 w 1156"/>
                <a:gd name="T35" fmla="*/ 3 h 3"/>
                <a:gd name="T36" fmla="*/ 1155 w 115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6"/>
                <a:gd name="T58" fmla="*/ 0 h 3"/>
                <a:gd name="T59" fmla="*/ 1156 w 115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6" h="3">
                  <a:moveTo>
                    <a:pt x="1155" y="3"/>
                  </a:moveTo>
                  <a:lnTo>
                    <a:pt x="1" y="3"/>
                  </a:lnTo>
                  <a:lnTo>
                    <a:pt x="0" y="2"/>
                  </a:lnTo>
                  <a:lnTo>
                    <a:pt x="0" y="1"/>
                  </a:lnTo>
                  <a:lnTo>
                    <a:pt x="0" y="0"/>
                  </a:lnTo>
                  <a:lnTo>
                    <a:pt x="1156" y="0"/>
                  </a:lnTo>
                  <a:lnTo>
                    <a:pt x="1155" y="0"/>
                  </a:lnTo>
                  <a:lnTo>
                    <a:pt x="1155" y="1"/>
                  </a:lnTo>
                  <a:lnTo>
                    <a:pt x="1155" y="2"/>
                  </a:lnTo>
                  <a:lnTo>
                    <a:pt x="115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63" name="Freeform 43"/>
            <p:cNvSpPr>
              <a:spLocks/>
            </p:cNvSpPr>
            <p:nvPr/>
          </p:nvSpPr>
          <p:spPr bwMode="auto">
            <a:xfrm>
              <a:off x="927" y="2596"/>
              <a:ext cx="1157" cy="4"/>
            </a:xfrm>
            <a:custGeom>
              <a:avLst/>
              <a:gdLst>
                <a:gd name="T0" fmla="*/ 1157 w 1157"/>
                <a:gd name="T1" fmla="*/ 4 h 4"/>
                <a:gd name="T2" fmla="*/ 1 w 1157"/>
                <a:gd name="T3" fmla="*/ 4 h 4"/>
                <a:gd name="T4" fmla="*/ 1 w 1157"/>
                <a:gd name="T5" fmla="*/ 4 h 4"/>
                <a:gd name="T6" fmla="*/ 1 w 1157"/>
                <a:gd name="T7" fmla="*/ 3 h 4"/>
                <a:gd name="T8" fmla="*/ 1 w 1157"/>
                <a:gd name="T9" fmla="*/ 3 h 4"/>
                <a:gd name="T10" fmla="*/ 1 w 1157"/>
                <a:gd name="T11" fmla="*/ 3 h 4"/>
                <a:gd name="T12" fmla="*/ 1 w 1157"/>
                <a:gd name="T13" fmla="*/ 1 h 4"/>
                <a:gd name="T14" fmla="*/ 1 w 1157"/>
                <a:gd name="T15" fmla="*/ 1 h 4"/>
                <a:gd name="T16" fmla="*/ 1 w 1157"/>
                <a:gd name="T17" fmla="*/ 0 h 4"/>
                <a:gd name="T18" fmla="*/ 0 w 1157"/>
                <a:gd name="T19" fmla="*/ 0 h 4"/>
                <a:gd name="T20" fmla="*/ 1157 w 1157"/>
                <a:gd name="T21" fmla="*/ 0 h 4"/>
                <a:gd name="T22" fmla="*/ 1157 w 1157"/>
                <a:gd name="T23" fmla="*/ 0 h 4"/>
                <a:gd name="T24" fmla="*/ 1157 w 1157"/>
                <a:gd name="T25" fmla="*/ 1 h 4"/>
                <a:gd name="T26" fmla="*/ 1157 w 1157"/>
                <a:gd name="T27" fmla="*/ 1 h 4"/>
                <a:gd name="T28" fmla="*/ 1157 w 1157"/>
                <a:gd name="T29" fmla="*/ 3 h 4"/>
                <a:gd name="T30" fmla="*/ 1157 w 1157"/>
                <a:gd name="T31" fmla="*/ 3 h 4"/>
                <a:gd name="T32" fmla="*/ 1157 w 1157"/>
                <a:gd name="T33" fmla="*/ 3 h 4"/>
                <a:gd name="T34" fmla="*/ 1157 w 1157"/>
                <a:gd name="T35" fmla="*/ 4 h 4"/>
                <a:gd name="T36" fmla="*/ 1157 w 1157"/>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7"/>
                <a:gd name="T58" fmla="*/ 0 h 4"/>
                <a:gd name="T59" fmla="*/ 1157 w 1157"/>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7" h="4">
                  <a:moveTo>
                    <a:pt x="1157" y="4"/>
                  </a:moveTo>
                  <a:lnTo>
                    <a:pt x="1" y="4"/>
                  </a:lnTo>
                  <a:lnTo>
                    <a:pt x="1" y="3"/>
                  </a:lnTo>
                  <a:lnTo>
                    <a:pt x="1" y="1"/>
                  </a:lnTo>
                  <a:lnTo>
                    <a:pt x="1" y="0"/>
                  </a:lnTo>
                  <a:lnTo>
                    <a:pt x="0" y="0"/>
                  </a:lnTo>
                  <a:lnTo>
                    <a:pt x="1157" y="0"/>
                  </a:lnTo>
                  <a:lnTo>
                    <a:pt x="1157" y="1"/>
                  </a:lnTo>
                  <a:lnTo>
                    <a:pt x="1157" y="3"/>
                  </a:lnTo>
                  <a:lnTo>
                    <a:pt x="1157"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64" name="Freeform 44"/>
            <p:cNvSpPr>
              <a:spLocks/>
            </p:cNvSpPr>
            <p:nvPr/>
          </p:nvSpPr>
          <p:spPr bwMode="auto">
            <a:xfrm>
              <a:off x="927" y="2593"/>
              <a:ext cx="1158" cy="3"/>
            </a:xfrm>
            <a:custGeom>
              <a:avLst/>
              <a:gdLst>
                <a:gd name="T0" fmla="*/ 1157 w 1158"/>
                <a:gd name="T1" fmla="*/ 3 h 3"/>
                <a:gd name="T2" fmla="*/ 0 w 1158"/>
                <a:gd name="T3" fmla="*/ 3 h 3"/>
                <a:gd name="T4" fmla="*/ 0 w 1158"/>
                <a:gd name="T5" fmla="*/ 3 h 3"/>
                <a:gd name="T6" fmla="*/ 0 w 1158"/>
                <a:gd name="T7" fmla="*/ 2 h 3"/>
                <a:gd name="T8" fmla="*/ 0 w 1158"/>
                <a:gd name="T9" fmla="*/ 2 h 3"/>
                <a:gd name="T10" fmla="*/ 0 w 1158"/>
                <a:gd name="T11" fmla="*/ 1 h 3"/>
                <a:gd name="T12" fmla="*/ 0 w 1158"/>
                <a:gd name="T13" fmla="*/ 1 h 3"/>
                <a:gd name="T14" fmla="*/ 0 w 1158"/>
                <a:gd name="T15" fmla="*/ 1 h 3"/>
                <a:gd name="T16" fmla="*/ 0 w 1158"/>
                <a:gd name="T17" fmla="*/ 0 h 3"/>
                <a:gd name="T18" fmla="*/ 0 w 1158"/>
                <a:gd name="T19" fmla="*/ 0 h 3"/>
                <a:gd name="T20" fmla="*/ 1158 w 1158"/>
                <a:gd name="T21" fmla="*/ 0 h 3"/>
                <a:gd name="T22" fmla="*/ 1158 w 1158"/>
                <a:gd name="T23" fmla="*/ 0 h 3"/>
                <a:gd name="T24" fmla="*/ 1158 w 1158"/>
                <a:gd name="T25" fmla="*/ 1 h 3"/>
                <a:gd name="T26" fmla="*/ 1157 w 1158"/>
                <a:gd name="T27" fmla="*/ 1 h 3"/>
                <a:gd name="T28" fmla="*/ 1157 w 1158"/>
                <a:gd name="T29" fmla="*/ 1 h 3"/>
                <a:gd name="T30" fmla="*/ 1157 w 1158"/>
                <a:gd name="T31" fmla="*/ 2 h 3"/>
                <a:gd name="T32" fmla="*/ 1157 w 1158"/>
                <a:gd name="T33" fmla="*/ 2 h 3"/>
                <a:gd name="T34" fmla="*/ 1157 w 1158"/>
                <a:gd name="T35" fmla="*/ 3 h 3"/>
                <a:gd name="T36" fmla="*/ 1157 w 115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8"/>
                <a:gd name="T58" fmla="*/ 0 h 3"/>
                <a:gd name="T59" fmla="*/ 1158 w 115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8" h="3">
                  <a:moveTo>
                    <a:pt x="1157" y="3"/>
                  </a:moveTo>
                  <a:lnTo>
                    <a:pt x="0" y="3"/>
                  </a:lnTo>
                  <a:lnTo>
                    <a:pt x="0" y="2"/>
                  </a:lnTo>
                  <a:lnTo>
                    <a:pt x="0" y="1"/>
                  </a:lnTo>
                  <a:lnTo>
                    <a:pt x="0" y="0"/>
                  </a:lnTo>
                  <a:lnTo>
                    <a:pt x="1158" y="0"/>
                  </a:lnTo>
                  <a:lnTo>
                    <a:pt x="1158" y="1"/>
                  </a:lnTo>
                  <a:lnTo>
                    <a:pt x="1157" y="1"/>
                  </a:lnTo>
                  <a:lnTo>
                    <a:pt x="1157" y="2"/>
                  </a:lnTo>
                  <a:lnTo>
                    <a:pt x="115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65" name="Freeform 45"/>
            <p:cNvSpPr>
              <a:spLocks/>
            </p:cNvSpPr>
            <p:nvPr/>
          </p:nvSpPr>
          <p:spPr bwMode="auto">
            <a:xfrm>
              <a:off x="926" y="2590"/>
              <a:ext cx="1159" cy="3"/>
            </a:xfrm>
            <a:custGeom>
              <a:avLst/>
              <a:gdLst>
                <a:gd name="T0" fmla="*/ 1159 w 1159"/>
                <a:gd name="T1" fmla="*/ 3 h 3"/>
                <a:gd name="T2" fmla="*/ 1 w 1159"/>
                <a:gd name="T3" fmla="*/ 3 h 3"/>
                <a:gd name="T4" fmla="*/ 1 w 1159"/>
                <a:gd name="T5" fmla="*/ 3 h 3"/>
                <a:gd name="T6" fmla="*/ 1 w 1159"/>
                <a:gd name="T7" fmla="*/ 2 h 3"/>
                <a:gd name="T8" fmla="*/ 1 w 1159"/>
                <a:gd name="T9" fmla="*/ 2 h 3"/>
                <a:gd name="T10" fmla="*/ 1 w 1159"/>
                <a:gd name="T11" fmla="*/ 1 h 3"/>
                <a:gd name="T12" fmla="*/ 1 w 1159"/>
                <a:gd name="T13" fmla="*/ 1 h 3"/>
                <a:gd name="T14" fmla="*/ 0 w 1159"/>
                <a:gd name="T15" fmla="*/ 1 h 3"/>
                <a:gd name="T16" fmla="*/ 0 w 1159"/>
                <a:gd name="T17" fmla="*/ 0 h 3"/>
                <a:gd name="T18" fmla="*/ 0 w 1159"/>
                <a:gd name="T19" fmla="*/ 0 h 3"/>
                <a:gd name="T20" fmla="*/ 1159 w 1159"/>
                <a:gd name="T21" fmla="*/ 0 h 3"/>
                <a:gd name="T22" fmla="*/ 1159 w 1159"/>
                <a:gd name="T23" fmla="*/ 0 h 3"/>
                <a:gd name="T24" fmla="*/ 1159 w 1159"/>
                <a:gd name="T25" fmla="*/ 1 h 3"/>
                <a:gd name="T26" fmla="*/ 1159 w 1159"/>
                <a:gd name="T27" fmla="*/ 1 h 3"/>
                <a:gd name="T28" fmla="*/ 1159 w 1159"/>
                <a:gd name="T29" fmla="*/ 1 h 3"/>
                <a:gd name="T30" fmla="*/ 1159 w 1159"/>
                <a:gd name="T31" fmla="*/ 2 h 3"/>
                <a:gd name="T32" fmla="*/ 1159 w 1159"/>
                <a:gd name="T33" fmla="*/ 2 h 3"/>
                <a:gd name="T34" fmla="*/ 1159 w 1159"/>
                <a:gd name="T35" fmla="*/ 3 h 3"/>
                <a:gd name="T36" fmla="*/ 1159 w 115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59"/>
                <a:gd name="T58" fmla="*/ 0 h 3"/>
                <a:gd name="T59" fmla="*/ 1159 w 115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59" h="3">
                  <a:moveTo>
                    <a:pt x="1159" y="3"/>
                  </a:moveTo>
                  <a:lnTo>
                    <a:pt x="1" y="3"/>
                  </a:lnTo>
                  <a:lnTo>
                    <a:pt x="1" y="2"/>
                  </a:lnTo>
                  <a:lnTo>
                    <a:pt x="1" y="1"/>
                  </a:lnTo>
                  <a:lnTo>
                    <a:pt x="0" y="1"/>
                  </a:lnTo>
                  <a:lnTo>
                    <a:pt x="0" y="0"/>
                  </a:lnTo>
                  <a:lnTo>
                    <a:pt x="1159" y="0"/>
                  </a:lnTo>
                  <a:lnTo>
                    <a:pt x="1159" y="1"/>
                  </a:lnTo>
                  <a:lnTo>
                    <a:pt x="1159" y="2"/>
                  </a:lnTo>
                  <a:lnTo>
                    <a:pt x="115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66" name="Freeform 46"/>
            <p:cNvSpPr>
              <a:spLocks/>
            </p:cNvSpPr>
            <p:nvPr/>
          </p:nvSpPr>
          <p:spPr bwMode="auto">
            <a:xfrm>
              <a:off x="926" y="2587"/>
              <a:ext cx="1160" cy="3"/>
            </a:xfrm>
            <a:custGeom>
              <a:avLst/>
              <a:gdLst>
                <a:gd name="T0" fmla="*/ 1159 w 1160"/>
                <a:gd name="T1" fmla="*/ 3 h 3"/>
                <a:gd name="T2" fmla="*/ 0 w 1160"/>
                <a:gd name="T3" fmla="*/ 3 h 3"/>
                <a:gd name="T4" fmla="*/ 0 w 1160"/>
                <a:gd name="T5" fmla="*/ 3 h 3"/>
                <a:gd name="T6" fmla="*/ 0 w 1160"/>
                <a:gd name="T7" fmla="*/ 2 h 3"/>
                <a:gd name="T8" fmla="*/ 0 w 1160"/>
                <a:gd name="T9" fmla="*/ 2 h 3"/>
                <a:gd name="T10" fmla="*/ 0 w 1160"/>
                <a:gd name="T11" fmla="*/ 1 h 3"/>
                <a:gd name="T12" fmla="*/ 0 w 1160"/>
                <a:gd name="T13" fmla="*/ 1 h 3"/>
                <a:gd name="T14" fmla="*/ 0 w 1160"/>
                <a:gd name="T15" fmla="*/ 1 h 3"/>
                <a:gd name="T16" fmla="*/ 0 w 1160"/>
                <a:gd name="T17" fmla="*/ 0 h 3"/>
                <a:gd name="T18" fmla="*/ 0 w 1160"/>
                <a:gd name="T19" fmla="*/ 0 h 3"/>
                <a:gd name="T20" fmla="*/ 1160 w 1160"/>
                <a:gd name="T21" fmla="*/ 0 h 3"/>
                <a:gd name="T22" fmla="*/ 1160 w 1160"/>
                <a:gd name="T23" fmla="*/ 0 h 3"/>
                <a:gd name="T24" fmla="*/ 1160 w 1160"/>
                <a:gd name="T25" fmla="*/ 1 h 3"/>
                <a:gd name="T26" fmla="*/ 1160 w 1160"/>
                <a:gd name="T27" fmla="*/ 1 h 3"/>
                <a:gd name="T28" fmla="*/ 1160 w 1160"/>
                <a:gd name="T29" fmla="*/ 1 h 3"/>
                <a:gd name="T30" fmla="*/ 1160 w 1160"/>
                <a:gd name="T31" fmla="*/ 2 h 3"/>
                <a:gd name="T32" fmla="*/ 1159 w 1160"/>
                <a:gd name="T33" fmla="*/ 2 h 3"/>
                <a:gd name="T34" fmla="*/ 1159 w 1160"/>
                <a:gd name="T35" fmla="*/ 3 h 3"/>
                <a:gd name="T36" fmla="*/ 1159 w 116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0"/>
                <a:gd name="T58" fmla="*/ 0 h 3"/>
                <a:gd name="T59" fmla="*/ 1160 w 116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0" h="3">
                  <a:moveTo>
                    <a:pt x="1159" y="3"/>
                  </a:moveTo>
                  <a:lnTo>
                    <a:pt x="0" y="3"/>
                  </a:lnTo>
                  <a:lnTo>
                    <a:pt x="0" y="2"/>
                  </a:lnTo>
                  <a:lnTo>
                    <a:pt x="0" y="1"/>
                  </a:lnTo>
                  <a:lnTo>
                    <a:pt x="0" y="0"/>
                  </a:lnTo>
                  <a:lnTo>
                    <a:pt x="1160" y="0"/>
                  </a:lnTo>
                  <a:lnTo>
                    <a:pt x="1160" y="1"/>
                  </a:lnTo>
                  <a:lnTo>
                    <a:pt x="1160" y="2"/>
                  </a:lnTo>
                  <a:lnTo>
                    <a:pt x="1159" y="2"/>
                  </a:lnTo>
                  <a:lnTo>
                    <a:pt x="115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67" name="Freeform 47"/>
            <p:cNvSpPr>
              <a:spLocks/>
            </p:cNvSpPr>
            <p:nvPr/>
          </p:nvSpPr>
          <p:spPr bwMode="auto">
            <a:xfrm>
              <a:off x="925" y="2584"/>
              <a:ext cx="1163" cy="3"/>
            </a:xfrm>
            <a:custGeom>
              <a:avLst/>
              <a:gdLst>
                <a:gd name="T0" fmla="*/ 1161 w 1163"/>
                <a:gd name="T1" fmla="*/ 3 h 3"/>
                <a:gd name="T2" fmla="*/ 1 w 1163"/>
                <a:gd name="T3" fmla="*/ 3 h 3"/>
                <a:gd name="T4" fmla="*/ 1 w 1163"/>
                <a:gd name="T5" fmla="*/ 2 h 3"/>
                <a:gd name="T6" fmla="*/ 0 w 1163"/>
                <a:gd name="T7" fmla="*/ 2 h 3"/>
                <a:gd name="T8" fmla="*/ 0 w 1163"/>
                <a:gd name="T9" fmla="*/ 2 h 3"/>
                <a:gd name="T10" fmla="*/ 0 w 1163"/>
                <a:gd name="T11" fmla="*/ 1 h 3"/>
                <a:gd name="T12" fmla="*/ 0 w 1163"/>
                <a:gd name="T13" fmla="*/ 1 h 3"/>
                <a:gd name="T14" fmla="*/ 0 w 1163"/>
                <a:gd name="T15" fmla="*/ 1 h 3"/>
                <a:gd name="T16" fmla="*/ 0 w 1163"/>
                <a:gd name="T17" fmla="*/ 0 h 3"/>
                <a:gd name="T18" fmla="*/ 0 w 1163"/>
                <a:gd name="T19" fmla="*/ 0 h 3"/>
                <a:gd name="T20" fmla="*/ 1163 w 1163"/>
                <a:gd name="T21" fmla="*/ 0 h 3"/>
                <a:gd name="T22" fmla="*/ 1163 w 1163"/>
                <a:gd name="T23" fmla="*/ 0 h 3"/>
                <a:gd name="T24" fmla="*/ 1163 w 1163"/>
                <a:gd name="T25" fmla="*/ 1 h 3"/>
                <a:gd name="T26" fmla="*/ 1161 w 1163"/>
                <a:gd name="T27" fmla="*/ 1 h 3"/>
                <a:gd name="T28" fmla="*/ 1161 w 1163"/>
                <a:gd name="T29" fmla="*/ 1 h 3"/>
                <a:gd name="T30" fmla="*/ 1161 w 1163"/>
                <a:gd name="T31" fmla="*/ 2 h 3"/>
                <a:gd name="T32" fmla="*/ 1161 w 1163"/>
                <a:gd name="T33" fmla="*/ 2 h 3"/>
                <a:gd name="T34" fmla="*/ 1161 w 1163"/>
                <a:gd name="T35" fmla="*/ 2 h 3"/>
                <a:gd name="T36" fmla="*/ 1161 w 116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3"/>
                <a:gd name="T58" fmla="*/ 0 h 3"/>
                <a:gd name="T59" fmla="*/ 1163 w 116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3" h="3">
                  <a:moveTo>
                    <a:pt x="1161" y="3"/>
                  </a:moveTo>
                  <a:lnTo>
                    <a:pt x="1" y="3"/>
                  </a:lnTo>
                  <a:lnTo>
                    <a:pt x="1" y="2"/>
                  </a:lnTo>
                  <a:lnTo>
                    <a:pt x="0" y="2"/>
                  </a:lnTo>
                  <a:lnTo>
                    <a:pt x="0" y="1"/>
                  </a:lnTo>
                  <a:lnTo>
                    <a:pt x="0" y="0"/>
                  </a:lnTo>
                  <a:lnTo>
                    <a:pt x="1163" y="0"/>
                  </a:lnTo>
                  <a:lnTo>
                    <a:pt x="1163" y="1"/>
                  </a:lnTo>
                  <a:lnTo>
                    <a:pt x="1161" y="1"/>
                  </a:lnTo>
                  <a:lnTo>
                    <a:pt x="1161" y="2"/>
                  </a:lnTo>
                  <a:lnTo>
                    <a:pt x="116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68" name="Freeform 48"/>
            <p:cNvSpPr>
              <a:spLocks/>
            </p:cNvSpPr>
            <p:nvPr/>
          </p:nvSpPr>
          <p:spPr bwMode="auto">
            <a:xfrm>
              <a:off x="923" y="2581"/>
              <a:ext cx="1165" cy="3"/>
            </a:xfrm>
            <a:custGeom>
              <a:avLst/>
              <a:gdLst>
                <a:gd name="T0" fmla="*/ 1165 w 1165"/>
                <a:gd name="T1" fmla="*/ 3 h 3"/>
                <a:gd name="T2" fmla="*/ 2 w 1165"/>
                <a:gd name="T3" fmla="*/ 3 h 3"/>
                <a:gd name="T4" fmla="*/ 2 w 1165"/>
                <a:gd name="T5" fmla="*/ 2 h 3"/>
                <a:gd name="T6" fmla="*/ 2 w 1165"/>
                <a:gd name="T7" fmla="*/ 2 h 3"/>
                <a:gd name="T8" fmla="*/ 2 w 1165"/>
                <a:gd name="T9" fmla="*/ 2 h 3"/>
                <a:gd name="T10" fmla="*/ 2 w 1165"/>
                <a:gd name="T11" fmla="*/ 1 h 3"/>
                <a:gd name="T12" fmla="*/ 0 w 1165"/>
                <a:gd name="T13" fmla="*/ 1 h 3"/>
                <a:gd name="T14" fmla="*/ 0 w 1165"/>
                <a:gd name="T15" fmla="*/ 1 h 3"/>
                <a:gd name="T16" fmla="*/ 0 w 1165"/>
                <a:gd name="T17" fmla="*/ 0 h 3"/>
                <a:gd name="T18" fmla="*/ 0 w 1165"/>
                <a:gd name="T19" fmla="*/ 0 h 3"/>
                <a:gd name="T20" fmla="*/ 1165 w 1165"/>
                <a:gd name="T21" fmla="*/ 0 h 3"/>
                <a:gd name="T22" fmla="*/ 1165 w 1165"/>
                <a:gd name="T23" fmla="*/ 0 h 3"/>
                <a:gd name="T24" fmla="*/ 1165 w 1165"/>
                <a:gd name="T25" fmla="*/ 1 h 3"/>
                <a:gd name="T26" fmla="*/ 1165 w 1165"/>
                <a:gd name="T27" fmla="*/ 1 h 3"/>
                <a:gd name="T28" fmla="*/ 1165 w 1165"/>
                <a:gd name="T29" fmla="*/ 1 h 3"/>
                <a:gd name="T30" fmla="*/ 1165 w 1165"/>
                <a:gd name="T31" fmla="*/ 2 h 3"/>
                <a:gd name="T32" fmla="*/ 1165 w 1165"/>
                <a:gd name="T33" fmla="*/ 2 h 3"/>
                <a:gd name="T34" fmla="*/ 1165 w 1165"/>
                <a:gd name="T35" fmla="*/ 2 h 3"/>
                <a:gd name="T36" fmla="*/ 1165 w 116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5"/>
                <a:gd name="T58" fmla="*/ 0 h 3"/>
                <a:gd name="T59" fmla="*/ 1165 w 116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5" h="3">
                  <a:moveTo>
                    <a:pt x="1165" y="3"/>
                  </a:moveTo>
                  <a:lnTo>
                    <a:pt x="2" y="3"/>
                  </a:lnTo>
                  <a:lnTo>
                    <a:pt x="2" y="2"/>
                  </a:lnTo>
                  <a:lnTo>
                    <a:pt x="2" y="1"/>
                  </a:lnTo>
                  <a:lnTo>
                    <a:pt x="0" y="1"/>
                  </a:lnTo>
                  <a:lnTo>
                    <a:pt x="0" y="0"/>
                  </a:lnTo>
                  <a:lnTo>
                    <a:pt x="1165" y="0"/>
                  </a:lnTo>
                  <a:lnTo>
                    <a:pt x="1165" y="1"/>
                  </a:lnTo>
                  <a:lnTo>
                    <a:pt x="1165" y="2"/>
                  </a:lnTo>
                  <a:lnTo>
                    <a:pt x="116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69" name="Freeform 49"/>
            <p:cNvSpPr>
              <a:spLocks/>
            </p:cNvSpPr>
            <p:nvPr/>
          </p:nvSpPr>
          <p:spPr bwMode="auto">
            <a:xfrm>
              <a:off x="922" y="2577"/>
              <a:ext cx="1167" cy="4"/>
            </a:xfrm>
            <a:custGeom>
              <a:avLst/>
              <a:gdLst>
                <a:gd name="T0" fmla="*/ 1166 w 1167"/>
                <a:gd name="T1" fmla="*/ 4 h 4"/>
                <a:gd name="T2" fmla="*/ 1 w 1167"/>
                <a:gd name="T3" fmla="*/ 4 h 4"/>
                <a:gd name="T4" fmla="*/ 1 w 1167"/>
                <a:gd name="T5" fmla="*/ 3 h 4"/>
                <a:gd name="T6" fmla="*/ 1 w 1167"/>
                <a:gd name="T7" fmla="*/ 3 h 4"/>
                <a:gd name="T8" fmla="*/ 1 w 1167"/>
                <a:gd name="T9" fmla="*/ 3 h 4"/>
                <a:gd name="T10" fmla="*/ 1 w 1167"/>
                <a:gd name="T11" fmla="*/ 2 h 4"/>
                <a:gd name="T12" fmla="*/ 1 w 1167"/>
                <a:gd name="T13" fmla="*/ 2 h 4"/>
                <a:gd name="T14" fmla="*/ 1 w 1167"/>
                <a:gd name="T15" fmla="*/ 0 h 4"/>
                <a:gd name="T16" fmla="*/ 1 w 1167"/>
                <a:gd name="T17" fmla="*/ 0 h 4"/>
                <a:gd name="T18" fmla="*/ 0 w 1167"/>
                <a:gd name="T19" fmla="*/ 0 h 4"/>
                <a:gd name="T20" fmla="*/ 1167 w 1167"/>
                <a:gd name="T21" fmla="*/ 0 h 4"/>
                <a:gd name="T22" fmla="*/ 1167 w 1167"/>
                <a:gd name="T23" fmla="*/ 0 h 4"/>
                <a:gd name="T24" fmla="*/ 1167 w 1167"/>
                <a:gd name="T25" fmla="*/ 0 h 4"/>
                <a:gd name="T26" fmla="*/ 1167 w 1167"/>
                <a:gd name="T27" fmla="*/ 2 h 4"/>
                <a:gd name="T28" fmla="*/ 1167 w 1167"/>
                <a:gd name="T29" fmla="*/ 2 h 4"/>
                <a:gd name="T30" fmla="*/ 1167 w 1167"/>
                <a:gd name="T31" fmla="*/ 3 h 4"/>
                <a:gd name="T32" fmla="*/ 1167 w 1167"/>
                <a:gd name="T33" fmla="*/ 3 h 4"/>
                <a:gd name="T34" fmla="*/ 1166 w 1167"/>
                <a:gd name="T35" fmla="*/ 3 h 4"/>
                <a:gd name="T36" fmla="*/ 1166 w 1167"/>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7"/>
                <a:gd name="T58" fmla="*/ 0 h 4"/>
                <a:gd name="T59" fmla="*/ 1167 w 1167"/>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7" h="4">
                  <a:moveTo>
                    <a:pt x="1166" y="4"/>
                  </a:moveTo>
                  <a:lnTo>
                    <a:pt x="1" y="4"/>
                  </a:lnTo>
                  <a:lnTo>
                    <a:pt x="1" y="3"/>
                  </a:lnTo>
                  <a:lnTo>
                    <a:pt x="1" y="2"/>
                  </a:lnTo>
                  <a:lnTo>
                    <a:pt x="1" y="0"/>
                  </a:lnTo>
                  <a:lnTo>
                    <a:pt x="0" y="0"/>
                  </a:lnTo>
                  <a:lnTo>
                    <a:pt x="1167" y="0"/>
                  </a:lnTo>
                  <a:lnTo>
                    <a:pt x="1167" y="2"/>
                  </a:lnTo>
                  <a:lnTo>
                    <a:pt x="1167" y="3"/>
                  </a:lnTo>
                  <a:lnTo>
                    <a:pt x="1166" y="3"/>
                  </a:lnTo>
                  <a:lnTo>
                    <a:pt x="1166"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70" name="Freeform 50"/>
            <p:cNvSpPr>
              <a:spLocks/>
            </p:cNvSpPr>
            <p:nvPr/>
          </p:nvSpPr>
          <p:spPr bwMode="auto">
            <a:xfrm>
              <a:off x="922" y="2574"/>
              <a:ext cx="1168" cy="3"/>
            </a:xfrm>
            <a:custGeom>
              <a:avLst/>
              <a:gdLst>
                <a:gd name="T0" fmla="*/ 1167 w 1168"/>
                <a:gd name="T1" fmla="*/ 3 h 3"/>
                <a:gd name="T2" fmla="*/ 0 w 1168"/>
                <a:gd name="T3" fmla="*/ 3 h 3"/>
                <a:gd name="T4" fmla="*/ 0 w 1168"/>
                <a:gd name="T5" fmla="*/ 2 h 3"/>
                <a:gd name="T6" fmla="*/ 0 w 1168"/>
                <a:gd name="T7" fmla="*/ 2 h 3"/>
                <a:gd name="T8" fmla="*/ 0 w 1168"/>
                <a:gd name="T9" fmla="*/ 2 h 3"/>
                <a:gd name="T10" fmla="*/ 0 w 1168"/>
                <a:gd name="T11" fmla="*/ 1 h 3"/>
                <a:gd name="T12" fmla="*/ 0 w 1168"/>
                <a:gd name="T13" fmla="*/ 1 h 3"/>
                <a:gd name="T14" fmla="*/ 0 w 1168"/>
                <a:gd name="T15" fmla="*/ 0 h 3"/>
                <a:gd name="T16" fmla="*/ 0 w 1168"/>
                <a:gd name="T17" fmla="*/ 0 h 3"/>
                <a:gd name="T18" fmla="*/ 0 w 1168"/>
                <a:gd name="T19" fmla="*/ 0 h 3"/>
                <a:gd name="T20" fmla="*/ 1168 w 1168"/>
                <a:gd name="T21" fmla="*/ 0 h 3"/>
                <a:gd name="T22" fmla="*/ 1168 w 1168"/>
                <a:gd name="T23" fmla="*/ 0 h 3"/>
                <a:gd name="T24" fmla="*/ 1168 w 1168"/>
                <a:gd name="T25" fmla="*/ 0 h 3"/>
                <a:gd name="T26" fmla="*/ 1168 w 1168"/>
                <a:gd name="T27" fmla="*/ 1 h 3"/>
                <a:gd name="T28" fmla="*/ 1168 w 1168"/>
                <a:gd name="T29" fmla="*/ 1 h 3"/>
                <a:gd name="T30" fmla="*/ 1167 w 1168"/>
                <a:gd name="T31" fmla="*/ 2 h 3"/>
                <a:gd name="T32" fmla="*/ 1167 w 1168"/>
                <a:gd name="T33" fmla="*/ 2 h 3"/>
                <a:gd name="T34" fmla="*/ 1167 w 1168"/>
                <a:gd name="T35" fmla="*/ 2 h 3"/>
                <a:gd name="T36" fmla="*/ 1167 w 116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8"/>
                <a:gd name="T58" fmla="*/ 0 h 3"/>
                <a:gd name="T59" fmla="*/ 1168 w 116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8" h="3">
                  <a:moveTo>
                    <a:pt x="1167" y="3"/>
                  </a:moveTo>
                  <a:lnTo>
                    <a:pt x="0" y="3"/>
                  </a:lnTo>
                  <a:lnTo>
                    <a:pt x="0" y="2"/>
                  </a:lnTo>
                  <a:lnTo>
                    <a:pt x="0" y="1"/>
                  </a:lnTo>
                  <a:lnTo>
                    <a:pt x="0" y="0"/>
                  </a:lnTo>
                  <a:lnTo>
                    <a:pt x="1168" y="0"/>
                  </a:lnTo>
                  <a:lnTo>
                    <a:pt x="1168" y="1"/>
                  </a:lnTo>
                  <a:lnTo>
                    <a:pt x="1167" y="2"/>
                  </a:lnTo>
                  <a:lnTo>
                    <a:pt x="116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71" name="Freeform 51"/>
            <p:cNvSpPr>
              <a:spLocks/>
            </p:cNvSpPr>
            <p:nvPr/>
          </p:nvSpPr>
          <p:spPr bwMode="auto">
            <a:xfrm>
              <a:off x="921" y="2571"/>
              <a:ext cx="1170" cy="3"/>
            </a:xfrm>
            <a:custGeom>
              <a:avLst/>
              <a:gdLst>
                <a:gd name="T0" fmla="*/ 1169 w 1170"/>
                <a:gd name="T1" fmla="*/ 3 h 3"/>
                <a:gd name="T2" fmla="*/ 1 w 1170"/>
                <a:gd name="T3" fmla="*/ 3 h 3"/>
                <a:gd name="T4" fmla="*/ 0 w 1170"/>
                <a:gd name="T5" fmla="*/ 2 h 3"/>
                <a:gd name="T6" fmla="*/ 0 w 1170"/>
                <a:gd name="T7" fmla="*/ 2 h 3"/>
                <a:gd name="T8" fmla="*/ 0 w 1170"/>
                <a:gd name="T9" fmla="*/ 2 h 3"/>
                <a:gd name="T10" fmla="*/ 0 w 1170"/>
                <a:gd name="T11" fmla="*/ 1 h 3"/>
                <a:gd name="T12" fmla="*/ 0 w 1170"/>
                <a:gd name="T13" fmla="*/ 1 h 3"/>
                <a:gd name="T14" fmla="*/ 0 w 1170"/>
                <a:gd name="T15" fmla="*/ 0 h 3"/>
                <a:gd name="T16" fmla="*/ 0 w 1170"/>
                <a:gd name="T17" fmla="*/ 0 h 3"/>
                <a:gd name="T18" fmla="*/ 0 w 1170"/>
                <a:gd name="T19" fmla="*/ 0 h 3"/>
                <a:gd name="T20" fmla="*/ 1170 w 1170"/>
                <a:gd name="T21" fmla="*/ 0 h 3"/>
                <a:gd name="T22" fmla="*/ 1170 w 1170"/>
                <a:gd name="T23" fmla="*/ 0 h 3"/>
                <a:gd name="T24" fmla="*/ 1170 w 1170"/>
                <a:gd name="T25" fmla="*/ 0 h 3"/>
                <a:gd name="T26" fmla="*/ 1170 w 1170"/>
                <a:gd name="T27" fmla="*/ 1 h 3"/>
                <a:gd name="T28" fmla="*/ 1169 w 1170"/>
                <a:gd name="T29" fmla="*/ 1 h 3"/>
                <a:gd name="T30" fmla="*/ 1169 w 1170"/>
                <a:gd name="T31" fmla="*/ 2 h 3"/>
                <a:gd name="T32" fmla="*/ 1169 w 1170"/>
                <a:gd name="T33" fmla="*/ 2 h 3"/>
                <a:gd name="T34" fmla="*/ 1169 w 1170"/>
                <a:gd name="T35" fmla="*/ 2 h 3"/>
                <a:gd name="T36" fmla="*/ 1169 w 117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0"/>
                <a:gd name="T58" fmla="*/ 0 h 3"/>
                <a:gd name="T59" fmla="*/ 1170 w 117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0" h="3">
                  <a:moveTo>
                    <a:pt x="1169" y="3"/>
                  </a:moveTo>
                  <a:lnTo>
                    <a:pt x="1" y="3"/>
                  </a:lnTo>
                  <a:lnTo>
                    <a:pt x="0" y="2"/>
                  </a:lnTo>
                  <a:lnTo>
                    <a:pt x="0" y="1"/>
                  </a:lnTo>
                  <a:lnTo>
                    <a:pt x="0" y="0"/>
                  </a:lnTo>
                  <a:lnTo>
                    <a:pt x="1170" y="0"/>
                  </a:lnTo>
                  <a:lnTo>
                    <a:pt x="1170" y="1"/>
                  </a:lnTo>
                  <a:lnTo>
                    <a:pt x="1169" y="1"/>
                  </a:lnTo>
                  <a:lnTo>
                    <a:pt x="1169" y="2"/>
                  </a:lnTo>
                  <a:lnTo>
                    <a:pt x="116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72" name="Freeform 52"/>
            <p:cNvSpPr>
              <a:spLocks/>
            </p:cNvSpPr>
            <p:nvPr/>
          </p:nvSpPr>
          <p:spPr bwMode="auto">
            <a:xfrm>
              <a:off x="920" y="2568"/>
              <a:ext cx="1172" cy="3"/>
            </a:xfrm>
            <a:custGeom>
              <a:avLst/>
              <a:gdLst>
                <a:gd name="T0" fmla="*/ 1171 w 1172"/>
                <a:gd name="T1" fmla="*/ 3 h 3"/>
                <a:gd name="T2" fmla="*/ 1 w 1172"/>
                <a:gd name="T3" fmla="*/ 3 h 3"/>
                <a:gd name="T4" fmla="*/ 1 w 1172"/>
                <a:gd name="T5" fmla="*/ 2 h 3"/>
                <a:gd name="T6" fmla="*/ 1 w 1172"/>
                <a:gd name="T7" fmla="*/ 2 h 3"/>
                <a:gd name="T8" fmla="*/ 0 w 1172"/>
                <a:gd name="T9" fmla="*/ 1 h 3"/>
                <a:gd name="T10" fmla="*/ 0 w 1172"/>
                <a:gd name="T11" fmla="*/ 1 h 3"/>
                <a:gd name="T12" fmla="*/ 0 w 1172"/>
                <a:gd name="T13" fmla="*/ 1 h 3"/>
                <a:gd name="T14" fmla="*/ 0 w 1172"/>
                <a:gd name="T15" fmla="*/ 0 h 3"/>
                <a:gd name="T16" fmla="*/ 0 w 1172"/>
                <a:gd name="T17" fmla="*/ 0 h 3"/>
                <a:gd name="T18" fmla="*/ 0 w 1172"/>
                <a:gd name="T19" fmla="*/ 0 h 3"/>
                <a:gd name="T20" fmla="*/ 1172 w 1172"/>
                <a:gd name="T21" fmla="*/ 0 h 3"/>
                <a:gd name="T22" fmla="*/ 1172 w 1172"/>
                <a:gd name="T23" fmla="*/ 0 h 3"/>
                <a:gd name="T24" fmla="*/ 1172 w 1172"/>
                <a:gd name="T25" fmla="*/ 0 h 3"/>
                <a:gd name="T26" fmla="*/ 1171 w 1172"/>
                <a:gd name="T27" fmla="*/ 1 h 3"/>
                <a:gd name="T28" fmla="*/ 1171 w 1172"/>
                <a:gd name="T29" fmla="*/ 1 h 3"/>
                <a:gd name="T30" fmla="*/ 1171 w 1172"/>
                <a:gd name="T31" fmla="*/ 1 h 3"/>
                <a:gd name="T32" fmla="*/ 1171 w 1172"/>
                <a:gd name="T33" fmla="*/ 2 h 3"/>
                <a:gd name="T34" fmla="*/ 1171 w 1172"/>
                <a:gd name="T35" fmla="*/ 2 h 3"/>
                <a:gd name="T36" fmla="*/ 1171 w 117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2"/>
                <a:gd name="T58" fmla="*/ 0 h 3"/>
                <a:gd name="T59" fmla="*/ 1172 w 117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2" h="3">
                  <a:moveTo>
                    <a:pt x="1171" y="3"/>
                  </a:moveTo>
                  <a:lnTo>
                    <a:pt x="1" y="3"/>
                  </a:lnTo>
                  <a:lnTo>
                    <a:pt x="1" y="2"/>
                  </a:lnTo>
                  <a:lnTo>
                    <a:pt x="0" y="1"/>
                  </a:lnTo>
                  <a:lnTo>
                    <a:pt x="0" y="0"/>
                  </a:lnTo>
                  <a:lnTo>
                    <a:pt x="1172" y="0"/>
                  </a:lnTo>
                  <a:lnTo>
                    <a:pt x="1171" y="1"/>
                  </a:lnTo>
                  <a:lnTo>
                    <a:pt x="1171" y="2"/>
                  </a:lnTo>
                  <a:lnTo>
                    <a:pt x="117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73" name="Freeform 53"/>
            <p:cNvSpPr>
              <a:spLocks/>
            </p:cNvSpPr>
            <p:nvPr/>
          </p:nvSpPr>
          <p:spPr bwMode="auto">
            <a:xfrm>
              <a:off x="919" y="2565"/>
              <a:ext cx="1174" cy="3"/>
            </a:xfrm>
            <a:custGeom>
              <a:avLst/>
              <a:gdLst>
                <a:gd name="T0" fmla="*/ 1173 w 1174"/>
                <a:gd name="T1" fmla="*/ 3 h 3"/>
                <a:gd name="T2" fmla="*/ 1 w 1174"/>
                <a:gd name="T3" fmla="*/ 3 h 3"/>
                <a:gd name="T4" fmla="*/ 1 w 1174"/>
                <a:gd name="T5" fmla="*/ 2 h 3"/>
                <a:gd name="T6" fmla="*/ 1 w 1174"/>
                <a:gd name="T7" fmla="*/ 2 h 3"/>
                <a:gd name="T8" fmla="*/ 0 w 1174"/>
                <a:gd name="T9" fmla="*/ 1 h 3"/>
                <a:gd name="T10" fmla="*/ 0 w 1174"/>
                <a:gd name="T11" fmla="*/ 1 h 3"/>
                <a:gd name="T12" fmla="*/ 0 w 1174"/>
                <a:gd name="T13" fmla="*/ 1 h 3"/>
                <a:gd name="T14" fmla="*/ 0 w 1174"/>
                <a:gd name="T15" fmla="*/ 0 h 3"/>
                <a:gd name="T16" fmla="*/ 0 w 1174"/>
                <a:gd name="T17" fmla="*/ 0 h 3"/>
                <a:gd name="T18" fmla="*/ 0 w 1174"/>
                <a:gd name="T19" fmla="*/ 0 h 3"/>
                <a:gd name="T20" fmla="*/ 1174 w 1174"/>
                <a:gd name="T21" fmla="*/ 0 h 3"/>
                <a:gd name="T22" fmla="*/ 1174 w 1174"/>
                <a:gd name="T23" fmla="*/ 0 h 3"/>
                <a:gd name="T24" fmla="*/ 1174 w 1174"/>
                <a:gd name="T25" fmla="*/ 0 h 3"/>
                <a:gd name="T26" fmla="*/ 1173 w 1174"/>
                <a:gd name="T27" fmla="*/ 1 h 3"/>
                <a:gd name="T28" fmla="*/ 1173 w 1174"/>
                <a:gd name="T29" fmla="*/ 1 h 3"/>
                <a:gd name="T30" fmla="*/ 1173 w 1174"/>
                <a:gd name="T31" fmla="*/ 1 h 3"/>
                <a:gd name="T32" fmla="*/ 1173 w 1174"/>
                <a:gd name="T33" fmla="*/ 2 h 3"/>
                <a:gd name="T34" fmla="*/ 1173 w 1174"/>
                <a:gd name="T35" fmla="*/ 2 h 3"/>
                <a:gd name="T36" fmla="*/ 1173 w 117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4"/>
                <a:gd name="T58" fmla="*/ 0 h 3"/>
                <a:gd name="T59" fmla="*/ 1174 w 117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4" h="3">
                  <a:moveTo>
                    <a:pt x="1173" y="3"/>
                  </a:moveTo>
                  <a:lnTo>
                    <a:pt x="1" y="3"/>
                  </a:lnTo>
                  <a:lnTo>
                    <a:pt x="1" y="2"/>
                  </a:lnTo>
                  <a:lnTo>
                    <a:pt x="0" y="1"/>
                  </a:lnTo>
                  <a:lnTo>
                    <a:pt x="0" y="0"/>
                  </a:lnTo>
                  <a:lnTo>
                    <a:pt x="1174" y="0"/>
                  </a:lnTo>
                  <a:lnTo>
                    <a:pt x="1173" y="1"/>
                  </a:lnTo>
                  <a:lnTo>
                    <a:pt x="1173" y="2"/>
                  </a:lnTo>
                  <a:lnTo>
                    <a:pt x="117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74" name="Freeform 54"/>
            <p:cNvSpPr>
              <a:spLocks/>
            </p:cNvSpPr>
            <p:nvPr/>
          </p:nvSpPr>
          <p:spPr bwMode="auto">
            <a:xfrm>
              <a:off x="918" y="2561"/>
              <a:ext cx="1176" cy="4"/>
            </a:xfrm>
            <a:custGeom>
              <a:avLst/>
              <a:gdLst>
                <a:gd name="T0" fmla="*/ 1175 w 1176"/>
                <a:gd name="T1" fmla="*/ 4 h 4"/>
                <a:gd name="T2" fmla="*/ 1 w 1176"/>
                <a:gd name="T3" fmla="*/ 4 h 4"/>
                <a:gd name="T4" fmla="*/ 1 w 1176"/>
                <a:gd name="T5" fmla="*/ 3 h 4"/>
                <a:gd name="T6" fmla="*/ 1 w 1176"/>
                <a:gd name="T7" fmla="*/ 3 h 4"/>
                <a:gd name="T8" fmla="*/ 0 w 1176"/>
                <a:gd name="T9" fmla="*/ 2 h 4"/>
                <a:gd name="T10" fmla="*/ 0 w 1176"/>
                <a:gd name="T11" fmla="*/ 2 h 4"/>
                <a:gd name="T12" fmla="*/ 0 w 1176"/>
                <a:gd name="T13" fmla="*/ 2 h 4"/>
                <a:gd name="T14" fmla="*/ 0 w 1176"/>
                <a:gd name="T15" fmla="*/ 1 h 4"/>
                <a:gd name="T16" fmla="*/ 0 w 1176"/>
                <a:gd name="T17" fmla="*/ 1 h 4"/>
                <a:gd name="T18" fmla="*/ 0 w 1176"/>
                <a:gd name="T19" fmla="*/ 0 h 4"/>
                <a:gd name="T20" fmla="*/ 1176 w 1176"/>
                <a:gd name="T21" fmla="*/ 0 h 4"/>
                <a:gd name="T22" fmla="*/ 1176 w 1176"/>
                <a:gd name="T23" fmla="*/ 1 h 4"/>
                <a:gd name="T24" fmla="*/ 1176 w 1176"/>
                <a:gd name="T25" fmla="*/ 1 h 4"/>
                <a:gd name="T26" fmla="*/ 1175 w 1176"/>
                <a:gd name="T27" fmla="*/ 2 h 4"/>
                <a:gd name="T28" fmla="*/ 1175 w 1176"/>
                <a:gd name="T29" fmla="*/ 2 h 4"/>
                <a:gd name="T30" fmla="*/ 1175 w 1176"/>
                <a:gd name="T31" fmla="*/ 2 h 4"/>
                <a:gd name="T32" fmla="*/ 1175 w 1176"/>
                <a:gd name="T33" fmla="*/ 3 h 4"/>
                <a:gd name="T34" fmla="*/ 1175 w 1176"/>
                <a:gd name="T35" fmla="*/ 3 h 4"/>
                <a:gd name="T36" fmla="*/ 1175 w 1176"/>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6"/>
                <a:gd name="T58" fmla="*/ 0 h 4"/>
                <a:gd name="T59" fmla="*/ 1176 w 1176"/>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6" h="4">
                  <a:moveTo>
                    <a:pt x="1175" y="4"/>
                  </a:moveTo>
                  <a:lnTo>
                    <a:pt x="1" y="4"/>
                  </a:lnTo>
                  <a:lnTo>
                    <a:pt x="1" y="3"/>
                  </a:lnTo>
                  <a:lnTo>
                    <a:pt x="0" y="2"/>
                  </a:lnTo>
                  <a:lnTo>
                    <a:pt x="0" y="1"/>
                  </a:lnTo>
                  <a:lnTo>
                    <a:pt x="0" y="0"/>
                  </a:lnTo>
                  <a:lnTo>
                    <a:pt x="1176" y="0"/>
                  </a:lnTo>
                  <a:lnTo>
                    <a:pt x="1176" y="1"/>
                  </a:lnTo>
                  <a:lnTo>
                    <a:pt x="1175" y="2"/>
                  </a:lnTo>
                  <a:lnTo>
                    <a:pt x="1175" y="3"/>
                  </a:lnTo>
                  <a:lnTo>
                    <a:pt x="1175"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75" name="Freeform 55"/>
            <p:cNvSpPr>
              <a:spLocks/>
            </p:cNvSpPr>
            <p:nvPr/>
          </p:nvSpPr>
          <p:spPr bwMode="auto">
            <a:xfrm>
              <a:off x="917" y="2557"/>
              <a:ext cx="1178" cy="4"/>
            </a:xfrm>
            <a:custGeom>
              <a:avLst/>
              <a:gdLst>
                <a:gd name="T0" fmla="*/ 1177 w 1178"/>
                <a:gd name="T1" fmla="*/ 4 h 4"/>
                <a:gd name="T2" fmla="*/ 1 w 1178"/>
                <a:gd name="T3" fmla="*/ 4 h 4"/>
                <a:gd name="T4" fmla="*/ 1 w 1178"/>
                <a:gd name="T5" fmla="*/ 4 h 4"/>
                <a:gd name="T6" fmla="*/ 1 w 1178"/>
                <a:gd name="T7" fmla="*/ 4 h 4"/>
                <a:gd name="T8" fmla="*/ 0 w 1178"/>
                <a:gd name="T9" fmla="*/ 3 h 4"/>
                <a:gd name="T10" fmla="*/ 0 w 1178"/>
                <a:gd name="T11" fmla="*/ 3 h 4"/>
                <a:gd name="T12" fmla="*/ 0 w 1178"/>
                <a:gd name="T13" fmla="*/ 3 h 4"/>
                <a:gd name="T14" fmla="*/ 0 w 1178"/>
                <a:gd name="T15" fmla="*/ 2 h 4"/>
                <a:gd name="T16" fmla="*/ 0 w 1178"/>
                <a:gd name="T17" fmla="*/ 2 h 4"/>
                <a:gd name="T18" fmla="*/ 0 w 1178"/>
                <a:gd name="T19" fmla="*/ 0 h 4"/>
                <a:gd name="T20" fmla="*/ 1178 w 1178"/>
                <a:gd name="T21" fmla="*/ 0 h 4"/>
                <a:gd name="T22" fmla="*/ 1178 w 1178"/>
                <a:gd name="T23" fmla="*/ 2 h 4"/>
                <a:gd name="T24" fmla="*/ 1178 w 1178"/>
                <a:gd name="T25" fmla="*/ 2 h 4"/>
                <a:gd name="T26" fmla="*/ 1177 w 1178"/>
                <a:gd name="T27" fmla="*/ 3 h 4"/>
                <a:gd name="T28" fmla="*/ 1177 w 1178"/>
                <a:gd name="T29" fmla="*/ 3 h 4"/>
                <a:gd name="T30" fmla="*/ 1177 w 1178"/>
                <a:gd name="T31" fmla="*/ 3 h 4"/>
                <a:gd name="T32" fmla="*/ 1177 w 1178"/>
                <a:gd name="T33" fmla="*/ 4 h 4"/>
                <a:gd name="T34" fmla="*/ 1177 w 1178"/>
                <a:gd name="T35" fmla="*/ 4 h 4"/>
                <a:gd name="T36" fmla="*/ 1177 w 1178"/>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8"/>
                <a:gd name="T58" fmla="*/ 0 h 4"/>
                <a:gd name="T59" fmla="*/ 1178 w 1178"/>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8" h="4">
                  <a:moveTo>
                    <a:pt x="1177" y="4"/>
                  </a:moveTo>
                  <a:lnTo>
                    <a:pt x="1" y="4"/>
                  </a:lnTo>
                  <a:lnTo>
                    <a:pt x="0" y="3"/>
                  </a:lnTo>
                  <a:lnTo>
                    <a:pt x="0" y="2"/>
                  </a:lnTo>
                  <a:lnTo>
                    <a:pt x="0" y="0"/>
                  </a:lnTo>
                  <a:lnTo>
                    <a:pt x="1178" y="0"/>
                  </a:lnTo>
                  <a:lnTo>
                    <a:pt x="1178" y="2"/>
                  </a:lnTo>
                  <a:lnTo>
                    <a:pt x="1177" y="3"/>
                  </a:lnTo>
                  <a:lnTo>
                    <a:pt x="1177"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76" name="Freeform 56"/>
            <p:cNvSpPr>
              <a:spLocks/>
            </p:cNvSpPr>
            <p:nvPr/>
          </p:nvSpPr>
          <p:spPr bwMode="auto">
            <a:xfrm>
              <a:off x="916" y="2554"/>
              <a:ext cx="1180" cy="3"/>
            </a:xfrm>
            <a:custGeom>
              <a:avLst/>
              <a:gdLst>
                <a:gd name="T0" fmla="*/ 1179 w 1180"/>
                <a:gd name="T1" fmla="*/ 3 h 3"/>
                <a:gd name="T2" fmla="*/ 1 w 1180"/>
                <a:gd name="T3" fmla="*/ 3 h 3"/>
                <a:gd name="T4" fmla="*/ 1 w 1180"/>
                <a:gd name="T5" fmla="*/ 3 h 3"/>
                <a:gd name="T6" fmla="*/ 0 w 1180"/>
                <a:gd name="T7" fmla="*/ 3 h 3"/>
                <a:gd name="T8" fmla="*/ 0 w 1180"/>
                <a:gd name="T9" fmla="*/ 2 h 3"/>
                <a:gd name="T10" fmla="*/ 0 w 1180"/>
                <a:gd name="T11" fmla="*/ 2 h 3"/>
                <a:gd name="T12" fmla="*/ 0 w 1180"/>
                <a:gd name="T13" fmla="*/ 2 h 3"/>
                <a:gd name="T14" fmla="*/ 0 w 1180"/>
                <a:gd name="T15" fmla="*/ 1 h 3"/>
                <a:gd name="T16" fmla="*/ 0 w 1180"/>
                <a:gd name="T17" fmla="*/ 1 h 3"/>
                <a:gd name="T18" fmla="*/ 0 w 1180"/>
                <a:gd name="T19" fmla="*/ 0 h 3"/>
                <a:gd name="T20" fmla="*/ 1180 w 1180"/>
                <a:gd name="T21" fmla="*/ 0 h 3"/>
                <a:gd name="T22" fmla="*/ 1180 w 1180"/>
                <a:gd name="T23" fmla="*/ 1 h 3"/>
                <a:gd name="T24" fmla="*/ 1180 w 1180"/>
                <a:gd name="T25" fmla="*/ 1 h 3"/>
                <a:gd name="T26" fmla="*/ 1180 w 1180"/>
                <a:gd name="T27" fmla="*/ 2 h 3"/>
                <a:gd name="T28" fmla="*/ 1179 w 1180"/>
                <a:gd name="T29" fmla="*/ 2 h 3"/>
                <a:gd name="T30" fmla="*/ 1179 w 1180"/>
                <a:gd name="T31" fmla="*/ 2 h 3"/>
                <a:gd name="T32" fmla="*/ 1179 w 1180"/>
                <a:gd name="T33" fmla="*/ 3 h 3"/>
                <a:gd name="T34" fmla="*/ 1179 w 1180"/>
                <a:gd name="T35" fmla="*/ 3 h 3"/>
                <a:gd name="T36" fmla="*/ 1179 w 118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0"/>
                <a:gd name="T58" fmla="*/ 0 h 3"/>
                <a:gd name="T59" fmla="*/ 1180 w 118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0" h="3">
                  <a:moveTo>
                    <a:pt x="1179" y="3"/>
                  </a:moveTo>
                  <a:lnTo>
                    <a:pt x="1" y="3"/>
                  </a:lnTo>
                  <a:lnTo>
                    <a:pt x="0" y="3"/>
                  </a:lnTo>
                  <a:lnTo>
                    <a:pt x="0" y="2"/>
                  </a:lnTo>
                  <a:lnTo>
                    <a:pt x="0" y="1"/>
                  </a:lnTo>
                  <a:lnTo>
                    <a:pt x="0" y="0"/>
                  </a:lnTo>
                  <a:lnTo>
                    <a:pt x="1180" y="0"/>
                  </a:lnTo>
                  <a:lnTo>
                    <a:pt x="1180" y="1"/>
                  </a:lnTo>
                  <a:lnTo>
                    <a:pt x="1180" y="2"/>
                  </a:lnTo>
                  <a:lnTo>
                    <a:pt x="1179" y="2"/>
                  </a:lnTo>
                  <a:lnTo>
                    <a:pt x="117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77" name="Freeform 57"/>
            <p:cNvSpPr>
              <a:spLocks/>
            </p:cNvSpPr>
            <p:nvPr/>
          </p:nvSpPr>
          <p:spPr bwMode="auto">
            <a:xfrm>
              <a:off x="914" y="2551"/>
              <a:ext cx="1183" cy="3"/>
            </a:xfrm>
            <a:custGeom>
              <a:avLst/>
              <a:gdLst>
                <a:gd name="T0" fmla="*/ 1182 w 1183"/>
                <a:gd name="T1" fmla="*/ 3 h 3"/>
                <a:gd name="T2" fmla="*/ 2 w 1183"/>
                <a:gd name="T3" fmla="*/ 3 h 3"/>
                <a:gd name="T4" fmla="*/ 1 w 1183"/>
                <a:gd name="T5" fmla="*/ 3 h 3"/>
                <a:gd name="T6" fmla="*/ 1 w 1183"/>
                <a:gd name="T7" fmla="*/ 3 h 3"/>
                <a:gd name="T8" fmla="*/ 1 w 1183"/>
                <a:gd name="T9" fmla="*/ 2 h 3"/>
                <a:gd name="T10" fmla="*/ 1 w 1183"/>
                <a:gd name="T11" fmla="*/ 2 h 3"/>
                <a:gd name="T12" fmla="*/ 1 w 1183"/>
                <a:gd name="T13" fmla="*/ 1 h 3"/>
                <a:gd name="T14" fmla="*/ 1 w 1183"/>
                <a:gd name="T15" fmla="*/ 1 h 3"/>
                <a:gd name="T16" fmla="*/ 1 w 1183"/>
                <a:gd name="T17" fmla="*/ 1 h 3"/>
                <a:gd name="T18" fmla="*/ 0 w 1183"/>
                <a:gd name="T19" fmla="*/ 0 h 3"/>
                <a:gd name="T20" fmla="*/ 1183 w 1183"/>
                <a:gd name="T21" fmla="*/ 0 h 3"/>
                <a:gd name="T22" fmla="*/ 1183 w 1183"/>
                <a:gd name="T23" fmla="*/ 1 h 3"/>
                <a:gd name="T24" fmla="*/ 1183 w 1183"/>
                <a:gd name="T25" fmla="*/ 1 h 3"/>
                <a:gd name="T26" fmla="*/ 1183 w 1183"/>
                <a:gd name="T27" fmla="*/ 1 h 3"/>
                <a:gd name="T28" fmla="*/ 1183 w 1183"/>
                <a:gd name="T29" fmla="*/ 2 h 3"/>
                <a:gd name="T30" fmla="*/ 1182 w 1183"/>
                <a:gd name="T31" fmla="*/ 2 h 3"/>
                <a:gd name="T32" fmla="*/ 1182 w 1183"/>
                <a:gd name="T33" fmla="*/ 3 h 3"/>
                <a:gd name="T34" fmla="*/ 1182 w 1183"/>
                <a:gd name="T35" fmla="*/ 3 h 3"/>
                <a:gd name="T36" fmla="*/ 1182 w 118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3"/>
                <a:gd name="T58" fmla="*/ 0 h 3"/>
                <a:gd name="T59" fmla="*/ 1183 w 118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3" h="3">
                  <a:moveTo>
                    <a:pt x="1182" y="3"/>
                  </a:moveTo>
                  <a:lnTo>
                    <a:pt x="2" y="3"/>
                  </a:lnTo>
                  <a:lnTo>
                    <a:pt x="1" y="3"/>
                  </a:lnTo>
                  <a:lnTo>
                    <a:pt x="1" y="2"/>
                  </a:lnTo>
                  <a:lnTo>
                    <a:pt x="1" y="1"/>
                  </a:lnTo>
                  <a:lnTo>
                    <a:pt x="0" y="0"/>
                  </a:lnTo>
                  <a:lnTo>
                    <a:pt x="1183" y="0"/>
                  </a:lnTo>
                  <a:lnTo>
                    <a:pt x="1183" y="1"/>
                  </a:lnTo>
                  <a:lnTo>
                    <a:pt x="1183" y="2"/>
                  </a:lnTo>
                  <a:lnTo>
                    <a:pt x="1182" y="2"/>
                  </a:lnTo>
                  <a:lnTo>
                    <a:pt x="118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78" name="Freeform 58"/>
            <p:cNvSpPr>
              <a:spLocks/>
            </p:cNvSpPr>
            <p:nvPr/>
          </p:nvSpPr>
          <p:spPr bwMode="auto">
            <a:xfrm>
              <a:off x="913" y="2548"/>
              <a:ext cx="1185" cy="3"/>
            </a:xfrm>
            <a:custGeom>
              <a:avLst/>
              <a:gdLst>
                <a:gd name="T0" fmla="*/ 1184 w 1185"/>
                <a:gd name="T1" fmla="*/ 3 h 3"/>
                <a:gd name="T2" fmla="*/ 1 w 1185"/>
                <a:gd name="T3" fmla="*/ 3 h 3"/>
                <a:gd name="T4" fmla="*/ 1 w 1185"/>
                <a:gd name="T5" fmla="*/ 3 h 3"/>
                <a:gd name="T6" fmla="*/ 1 w 1185"/>
                <a:gd name="T7" fmla="*/ 3 h 3"/>
                <a:gd name="T8" fmla="*/ 1 w 1185"/>
                <a:gd name="T9" fmla="*/ 2 h 3"/>
                <a:gd name="T10" fmla="*/ 1 w 1185"/>
                <a:gd name="T11" fmla="*/ 2 h 3"/>
                <a:gd name="T12" fmla="*/ 1 w 1185"/>
                <a:gd name="T13" fmla="*/ 1 h 3"/>
                <a:gd name="T14" fmla="*/ 0 w 1185"/>
                <a:gd name="T15" fmla="*/ 1 h 3"/>
                <a:gd name="T16" fmla="*/ 0 w 1185"/>
                <a:gd name="T17" fmla="*/ 1 h 3"/>
                <a:gd name="T18" fmla="*/ 0 w 1185"/>
                <a:gd name="T19" fmla="*/ 0 h 3"/>
                <a:gd name="T20" fmla="*/ 1185 w 1185"/>
                <a:gd name="T21" fmla="*/ 0 h 3"/>
                <a:gd name="T22" fmla="*/ 1185 w 1185"/>
                <a:gd name="T23" fmla="*/ 1 h 3"/>
                <a:gd name="T24" fmla="*/ 1185 w 1185"/>
                <a:gd name="T25" fmla="*/ 1 h 3"/>
                <a:gd name="T26" fmla="*/ 1185 w 1185"/>
                <a:gd name="T27" fmla="*/ 1 h 3"/>
                <a:gd name="T28" fmla="*/ 1185 w 1185"/>
                <a:gd name="T29" fmla="*/ 2 h 3"/>
                <a:gd name="T30" fmla="*/ 1185 w 1185"/>
                <a:gd name="T31" fmla="*/ 2 h 3"/>
                <a:gd name="T32" fmla="*/ 1185 w 1185"/>
                <a:gd name="T33" fmla="*/ 3 h 3"/>
                <a:gd name="T34" fmla="*/ 1184 w 1185"/>
                <a:gd name="T35" fmla="*/ 3 h 3"/>
                <a:gd name="T36" fmla="*/ 1184 w 118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5"/>
                <a:gd name="T58" fmla="*/ 0 h 3"/>
                <a:gd name="T59" fmla="*/ 1185 w 118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5" h="3">
                  <a:moveTo>
                    <a:pt x="1184" y="3"/>
                  </a:moveTo>
                  <a:lnTo>
                    <a:pt x="1" y="3"/>
                  </a:lnTo>
                  <a:lnTo>
                    <a:pt x="1" y="2"/>
                  </a:lnTo>
                  <a:lnTo>
                    <a:pt x="1" y="1"/>
                  </a:lnTo>
                  <a:lnTo>
                    <a:pt x="0" y="1"/>
                  </a:lnTo>
                  <a:lnTo>
                    <a:pt x="0" y="0"/>
                  </a:lnTo>
                  <a:lnTo>
                    <a:pt x="1185" y="0"/>
                  </a:lnTo>
                  <a:lnTo>
                    <a:pt x="1185" y="1"/>
                  </a:lnTo>
                  <a:lnTo>
                    <a:pt x="1185" y="2"/>
                  </a:lnTo>
                  <a:lnTo>
                    <a:pt x="1185" y="3"/>
                  </a:lnTo>
                  <a:lnTo>
                    <a:pt x="118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79" name="Freeform 59"/>
            <p:cNvSpPr>
              <a:spLocks/>
            </p:cNvSpPr>
            <p:nvPr/>
          </p:nvSpPr>
          <p:spPr bwMode="auto">
            <a:xfrm>
              <a:off x="912" y="2545"/>
              <a:ext cx="1188" cy="3"/>
            </a:xfrm>
            <a:custGeom>
              <a:avLst/>
              <a:gdLst>
                <a:gd name="T0" fmla="*/ 1186 w 1188"/>
                <a:gd name="T1" fmla="*/ 3 h 3"/>
                <a:gd name="T2" fmla="*/ 1 w 1188"/>
                <a:gd name="T3" fmla="*/ 3 h 3"/>
                <a:gd name="T4" fmla="*/ 1 w 1188"/>
                <a:gd name="T5" fmla="*/ 3 h 3"/>
                <a:gd name="T6" fmla="*/ 1 w 1188"/>
                <a:gd name="T7" fmla="*/ 3 h 3"/>
                <a:gd name="T8" fmla="*/ 1 w 1188"/>
                <a:gd name="T9" fmla="*/ 2 h 3"/>
                <a:gd name="T10" fmla="*/ 0 w 1188"/>
                <a:gd name="T11" fmla="*/ 2 h 3"/>
                <a:gd name="T12" fmla="*/ 0 w 1188"/>
                <a:gd name="T13" fmla="*/ 1 h 3"/>
                <a:gd name="T14" fmla="*/ 0 w 1188"/>
                <a:gd name="T15" fmla="*/ 1 h 3"/>
                <a:gd name="T16" fmla="*/ 0 w 1188"/>
                <a:gd name="T17" fmla="*/ 1 h 3"/>
                <a:gd name="T18" fmla="*/ 0 w 1188"/>
                <a:gd name="T19" fmla="*/ 0 h 3"/>
                <a:gd name="T20" fmla="*/ 1188 w 1188"/>
                <a:gd name="T21" fmla="*/ 0 h 3"/>
                <a:gd name="T22" fmla="*/ 1188 w 1188"/>
                <a:gd name="T23" fmla="*/ 1 h 3"/>
                <a:gd name="T24" fmla="*/ 1187 w 1188"/>
                <a:gd name="T25" fmla="*/ 1 h 3"/>
                <a:gd name="T26" fmla="*/ 1187 w 1188"/>
                <a:gd name="T27" fmla="*/ 1 h 3"/>
                <a:gd name="T28" fmla="*/ 1187 w 1188"/>
                <a:gd name="T29" fmla="*/ 2 h 3"/>
                <a:gd name="T30" fmla="*/ 1187 w 1188"/>
                <a:gd name="T31" fmla="*/ 2 h 3"/>
                <a:gd name="T32" fmla="*/ 1187 w 1188"/>
                <a:gd name="T33" fmla="*/ 3 h 3"/>
                <a:gd name="T34" fmla="*/ 1187 w 1188"/>
                <a:gd name="T35" fmla="*/ 3 h 3"/>
                <a:gd name="T36" fmla="*/ 1186 w 118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8"/>
                <a:gd name="T58" fmla="*/ 0 h 3"/>
                <a:gd name="T59" fmla="*/ 1188 w 118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8" h="3">
                  <a:moveTo>
                    <a:pt x="1186" y="3"/>
                  </a:moveTo>
                  <a:lnTo>
                    <a:pt x="1" y="3"/>
                  </a:lnTo>
                  <a:lnTo>
                    <a:pt x="1" y="2"/>
                  </a:lnTo>
                  <a:lnTo>
                    <a:pt x="0" y="2"/>
                  </a:lnTo>
                  <a:lnTo>
                    <a:pt x="0" y="1"/>
                  </a:lnTo>
                  <a:lnTo>
                    <a:pt x="0" y="0"/>
                  </a:lnTo>
                  <a:lnTo>
                    <a:pt x="1188" y="0"/>
                  </a:lnTo>
                  <a:lnTo>
                    <a:pt x="1188" y="1"/>
                  </a:lnTo>
                  <a:lnTo>
                    <a:pt x="1187" y="1"/>
                  </a:lnTo>
                  <a:lnTo>
                    <a:pt x="1187" y="2"/>
                  </a:lnTo>
                  <a:lnTo>
                    <a:pt x="1187" y="3"/>
                  </a:lnTo>
                  <a:lnTo>
                    <a:pt x="118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80" name="Freeform 60"/>
            <p:cNvSpPr>
              <a:spLocks/>
            </p:cNvSpPr>
            <p:nvPr/>
          </p:nvSpPr>
          <p:spPr bwMode="auto">
            <a:xfrm>
              <a:off x="910" y="2542"/>
              <a:ext cx="1191" cy="3"/>
            </a:xfrm>
            <a:custGeom>
              <a:avLst/>
              <a:gdLst>
                <a:gd name="T0" fmla="*/ 1190 w 1191"/>
                <a:gd name="T1" fmla="*/ 3 h 3"/>
                <a:gd name="T2" fmla="*/ 2 w 1191"/>
                <a:gd name="T3" fmla="*/ 3 h 3"/>
                <a:gd name="T4" fmla="*/ 2 w 1191"/>
                <a:gd name="T5" fmla="*/ 3 h 3"/>
                <a:gd name="T6" fmla="*/ 1 w 1191"/>
                <a:gd name="T7" fmla="*/ 2 h 3"/>
                <a:gd name="T8" fmla="*/ 1 w 1191"/>
                <a:gd name="T9" fmla="*/ 2 h 3"/>
                <a:gd name="T10" fmla="*/ 1 w 1191"/>
                <a:gd name="T11" fmla="*/ 2 h 3"/>
                <a:gd name="T12" fmla="*/ 1 w 1191"/>
                <a:gd name="T13" fmla="*/ 1 h 3"/>
                <a:gd name="T14" fmla="*/ 1 w 1191"/>
                <a:gd name="T15" fmla="*/ 1 h 3"/>
                <a:gd name="T16" fmla="*/ 1 w 1191"/>
                <a:gd name="T17" fmla="*/ 1 h 3"/>
                <a:gd name="T18" fmla="*/ 0 w 1191"/>
                <a:gd name="T19" fmla="*/ 0 h 3"/>
                <a:gd name="T20" fmla="*/ 1191 w 1191"/>
                <a:gd name="T21" fmla="*/ 0 h 3"/>
                <a:gd name="T22" fmla="*/ 1191 w 1191"/>
                <a:gd name="T23" fmla="*/ 1 h 3"/>
                <a:gd name="T24" fmla="*/ 1191 w 1191"/>
                <a:gd name="T25" fmla="*/ 1 h 3"/>
                <a:gd name="T26" fmla="*/ 1191 w 1191"/>
                <a:gd name="T27" fmla="*/ 1 h 3"/>
                <a:gd name="T28" fmla="*/ 1191 w 1191"/>
                <a:gd name="T29" fmla="*/ 2 h 3"/>
                <a:gd name="T30" fmla="*/ 1190 w 1191"/>
                <a:gd name="T31" fmla="*/ 2 h 3"/>
                <a:gd name="T32" fmla="*/ 1190 w 1191"/>
                <a:gd name="T33" fmla="*/ 2 h 3"/>
                <a:gd name="T34" fmla="*/ 1190 w 1191"/>
                <a:gd name="T35" fmla="*/ 3 h 3"/>
                <a:gd name="T36" fmla="*/ 1190 w 119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91"/>
                <a:gd name="T58" fmla="*/ 0 h 3"/>
                <a:gd name="T59" fmla="*/ 1191 w 119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91" h="3">
                  <a:moveTo>
                    <a:pt x="1190" y="3"/>
                  </a:moveTo>
                  <a:lnTo>
                    <a:pt x="2" y="3"/>
                  </a:lnTo>
                  <a:lnTo>
                    <a:pt x="1" y="2"/>
                  </a:lnTo>
                  <a:lnTo>
                    <a:pt x="1" y="1"/>
                  </a:lnTo>
                  <a:lnTo>
                    <a:pt x="0" y="0"/>
                  </a:lnTo>
                  <a:lnTo>
                    <a:pt x="1191" y="0"/>
                  </a:lnTo>
                  <a:lnTo>
                    <a:pt x="1191" y="1"/>
                  </a:lnTo>
                  <a:lnTo>
                    <a:pt x="1191" y="2"/>
                  </a:lnTo>
                  <a:lnTo>
                    <a:pt x="1190" y="2"/>
                  </a:lnTo>
                  <a:lnTo>
                    <a:pt x="1190"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81" name="Freeform 61"/>
            <p:cNvSpPr>
              <a:spLocks/>
            </p:cNvSpPr>
            <p:nvPr/>
          </p:nvSpPr>
          <p:spPr bwMode="auto">
            <a:xfrm>
              <a:off x="909" y="2538"/>
              <a:ext cx="1194" cy="4"/>
            </a:xfrm>
            <a:custGeom>
              <a:avLst/>
              <a:gdLst>
                <a:gd name="T0" fmla="*/ 1192 w 1194"/>
                <a:gd name="T1" fmla="*/ 4 h 4"/>
                <a:gd name="T2" fmla="*/ 1 w 1194"/>
                <a:gd name="T3" fmla="*/ 4 h 4"/>
                <a:gd name="T4" fmla="*/ 1 w 1194"/>
                <a:gd name="T5" fmla="*/ 4 h 4"/>
                <a:gd name="T6" fmla="*/ 1 w 1194"/>
                <a:gd name="T7" fmla="*/ 3 h 4"/>
                <a:gd name="T8" fmla="*/ 1 w 1194"/>
                <a:gd name="T9" fmla="*/ 3 h 4"/>
                <a:gd name="T10" fmla="*/ 1 w 1194"/>
                <a:gd name="T11" fmla="*/ 3 h 4"/>
                <a:gd name="T12" fmla="*/ 0 w 1194"/>
                <a:gd name="T13" fmla="*/ 2 h 4"/>
                <a:gd name="T14" fmla="*/ 0 w 1194"/>
                <a:gd name="T15" fmla="*/ 2 h 4"/>
                <a:gd name="T16" fmla="*/ 0 w 1194"/>
                <a:gd name="T17" fmla="*/ 2 h 4"/>
                <a:gd name="T18" fmla="*/ 0 w 1194"/>
                <a:gd name="T19" fmla="*/ 0 h 4"/>
                <a:gd name="T20" fmla="*/ 1194 w 1194"/>
                <a:gd name="T21" fmla="*/ 0 h 4"/>
                <a:gd name="T22" fmla="*/ 1194 w 1194"/>
                <a:gd name="T23" fmla="*/ 2 h 4"/>
                <a:gd name="T24" fmla="*/ 1193 w 1194"/>
                <a:gd name="T25" fmla="*/ 2 h 4"/>
                <a:gd name="T26" fmla="*/ 1193 w 1194"/>
                <a:gd name="T27" fmla="*/ 2 h 4"/>
                <a:gd name="T28" fmla="*/ 1193 w 1194"/>
                <a:gd name="T29" fmla="*/ 3 h 4"/>
                <a:gd name="T30" fmla="*/ 1193 w 1194"/>
                <a:gd name="T31" fmla="*/ 3 h 4"/>
                <a:gd name="T32" fmla="*/ 1193 w 1194"/>
                <a:gd name="T33" fmla="*/ 3 h 4"/>
                <a:gd name="T34" fmla="*/ 1192 w 1194"/>
                <a:gd name="T35" fmla="*/ 4 h 4"/>
                <a:gd name="T36" fmla="*/ 1192 w 1194"/>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94"/>
                <a:gd name="T58" fmla="*/ 0 h 4"/>
                <a:gd name="T59" fmla="*/ 1194 w 119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94" h="4">
                  <a:moveTo>
                    <a:pt x="1192" y="4"/>
                  </a:moveTo>
                  <a:lnTo>
                    <a:pt x="1" y="4"/>
                  </a:lnTo>
                  <a:lnTo>
                    <a:pt x="1" y="3"/>
                  </a:lnTo>
                  <a:lnTo>
                    <a:pt x="0" y="2"/>
                  </a:lnTo>
                  <a:lnTo>
                    <a:pt x="0" y="0"/>
                  </a:lnTo>
                  <a:lnTo>
                    <a:pt x="1194" y="0"/>
                  </a:lnTo>
                  <a:lnTo>
                    <a:pt x="1194" y="2"/>
                  </a:lnTo>
                  <a:lnTo>
                    <a:pt x="1193" y="2"/>
                  </a:lnTo>
                  <a:lnTo>
                    <a:pt x="1193" y="3"/>
                  </a:lnTo>
                  <a:lnTo>
                    <a:pt x="1192"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82" name="Freeform 62"/>
            <p:cNvSpPr>
              <a:spLocks/>
            </p:cNvSpPr>
            <p:nvPr/>
          </p:nvSpPr>
          <p:spPr bwMode="auto">
            <a:xfrm>
              <a:off x="907" y="2535"/>
              <a:ext cx="1197" cy="3"/>
            </a:xfrm>
            <a:custGeom>
              <a:avLst/>
              <a:gdLst>
                <a:gd name="T0" fmla="*/ 1196 w 1197"/>
                <a:gd name="T1" fmla="*/ 3 h 3"/>
                <a:gd name="T2" fmla="*/ 2 w 1197"/>
                <a:gd name="T3" fmla="*/ 3 h 3"/>
                <a:gd name="T4" fmla="*/ 2 w 1197"/>
                <a:gd name="T5" fmla="*/ 3 h 3"/>
                <a:gd name="T6" fmla="*/ 1 w 1197"/>
                <a:gd name="T7" fmla="*/ 2 h 3"/>
                <a:gd name="T8" fmla="*/ 1 w 1197"/>
                <a:gd name="T9" fmla="*/ 2 h 3"/>
                <a:gd name="T10" fmla="*/ 1 w 1197"/>
                <a:gd name="T11" fmla="*/ 2 h 3"/>
                <a:gd name="T12" fmla="*/ 1 w 1197"/>
                <a:gd name="T13" fmla="*/ 1 h 3"/>
                <a:gd name="T14" fmla="*/ 1 w 1197"/>
                <a:gd name="T15" fmla="*/ 1 h 3"/>
                <a:gd name="T16" fmla="*/ 0 w 1197"/>
                <a:gd name="T17" fmla="*/ 0 h 3"/>
                <a:gd name="T18" fmla="*/ 0 w 1197"/>
                <a:gd name="T19" fmla="*/ 0 h 3"/>
                <a:gd name="T20" fmla="*/ 1197 w 1197"/>
                <a:gd name="T21" fmla="*/ 0 h 3"/>
                <a:gd name="T22" fmla="*/ 1197 w 1197"/>
                <a:gd name="T23" fmla="*/ 0 h 3"/>
                <a:gd name="T24" fmla="*/ 1197 w 1197"/>
                <a:gd name="T25" fmla="*/ 1 h 3"/>
                <a:gd name="T26" fmla="*/ 1197 w 1197"/>
                <a:gd name="T27" fmla="*/ 1 h 3"/>
                <a:gd name="T28" fmla="*/ 1197 w 1197"/>
                <a:gd name="T29" fmla="*/ 2 h 3"/>
                <a:gd name="T30" fmla="*/ 1196 w 1197"/>
                <a:gd name="T31" fmla="*/ 2 h 3"/>
                <a:gd name="T32" fmla="*/ 1196 w 1197"/>
                <a:gd name="T33" fmla="*/ 2 h 3"/>
                <a:gd name="T34" fmla="*/ 1196 w 1197"/>
                <a:gd name="T35" fmla="*/ 3 h 3"/>
                <a:gd name="T36" fmla="*/ 1196 w 119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97"/>
                <a:gd name="T58" fmla="*/ 0 h 3"/>
                <a:gd name="T59" fmla="*/ 1197 w 119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97" h="3">
                  <a:moveTo>
                    <a:pt x="1196" y="3"/>
                  </a:moveTo>
                  <a:lnTo>
                    <a:pt x="2" y="3"/>
                  </a:lnTo>
                  <a:lnTo>
                    <a:pt x="1" y="2"/>
                  </a:lnTo>
                  <a:lnTo>
                    <a:pt x="1" y="1"/>
                  </a:lnTo>
                  <a:lnTo>
                    <a:pt x="0" y="0"/>
                  </a:lnTo>
                  <a:lnTo>
                    <a:pt x="1197" y="0"/>
                  </a:lnTo>
                  <a:lnTo>
                    <a:pt x="1197" y="1"/>
                  </a:lnTo>
                  <a:lnTo>
                    <a:pt x="1197" y="2"/>
                  </a:lnTo>
                  <a:lnTo>
                    <a:pt x="1196" y="2"/>
                  </a:lnTo>
                  <a:lnTo>
                    <a:pt x="119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83" name="Freeform 63"/>
            <p:cNvSpPr>
              <a:spLocks/>
            </p:cNvSpPr>
            <p:nvPr/>
          </p:nvSpPr>
          <p:spPr bwMode="auto">
            <a:xfrm>
              <a:off x="905" y="2532"/>
              <a:ext cx="1201" cy="3"/>
            </a:xfrm>
            <a:custGeom>
              <a:avLst/>
              <a:gdLst>
                <a:gd name="T0" fmla="*/ 1199 w 1201"/>
                <a:gd name="T1" fmla="*/ 3 h 3"/>
                <a:gd name="T2" fmla="*/ 2 w 1201"/>
                <a:gd name="T3" fmla="*/ 3 h 3"/>
                <a:gd name="T4" fmla="*/ 2 w 1201"/>
                <a:gd name="T5" fmla="*/ 3 h 3"/>
                <a:gd name="T6" fmla="*/ 2 w 1201"/>
                <a:gd name="T7" fmla="*/ 2 h 3"/>
                <a:gd name="T8" fmla="*/ 2 w 1201"/>
                <a:gd name="T9" fmla="*/ 2 h 3"/>
                <a:gd name="T10" fmla="*/ 1 w 1201"/>
                <a:gd name="T11" fmla="*/ 2 h 3"/>
                <a:gd name="T12" fmla="*/ 1 w 1201"/>
                <a:gd name="T13" fmla="*/ 1 h 3"/>
                <a:gd name="T14" fmla="*/ 1 w 1201"/>
                <a:gd name="T15" fmla="*/ 1 h 3"/>
                <a:gd name="T16" fmla="*/ 1 w 1201"/>
                <a:gd name="T17" fmla="*/ 0 h 3"/>
                <a:gd name="T18" fmla="*/ 0 w 1201"/>
                <a:gd name="T19" fmla="*/ 0 h 3"/>
                <a:gd name="T20" fmla="*/ 1201 w 1201"/>
                <a:gd name="T21" fmla="*/ 0 h 3"/>
                <a:gd name="T22" fmla="*/ 1201 w 1201"/>
                <a:gd name="T23" fmla="*/ 0 h 3"/>
                <a:gd name="T24" fmla="*/ 1201 w 1201"/>
                <a:gd name="T25" fmla="*/ 1 h 3"/>
                <a:gd name="T26" fmla="*/ 1200 w 1201"/>
                <a:gd name="T27" fmla="*/ 1 h 3"/>
                <a:gd name="T28" fmla="*/ 1200 w 1201"/>
                <a:gd name="T29" fmla="*/ 2 h 3"/>
                <a:gd name="T30" fmla="*/ 1200 w 1201"/>
                <a:gd name="T31" fmla="*/ 2 h 3"/>
                <a:gd name="T32" fmla="*/ 1200 w 1201"/>
                <a:gd name="T33" fmla="*/ 2 h 3"/>
                <a:gd name="T34" fmla="*/ 1200 w 1201"/>
                <a:gd name="T35" fmla="*/ 3 h 3"/>
                <a:gd name="T36" fmla="*/ 1199 w 120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1"/>
                <a:gd name="T58" fmla="*/ 0 h 3"/>
                <a:gd name="T59" fmla="*/ 1201 w 120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1" h="3">
                  <a:moveTo>
                    <a:pt x="1199" y="3"/>
                  </a:moveTo>
                  <a:lnTo>
                    <a:pt x="2" y="3"/>
                  </a:lnTo>
                  <a:lnTo>
                    <a:pt x="2" y="2"/>
                  </a:lnTo>
                  <a:lnTo>
                    <a:pt x="1" y="2"/>
                  </a:lnTo>
                  <a:lnTo>
                    <a:pt x="1" y="1"/>
                  </a:lnTo>
                  <a:lnTo>
                    <a:pt x="1" y="0"/>
                  </a:lnTo>
                  <a:lnTo>
                    <a:pt x="0" y="0"/>
                  </a:lnTo>
                  <a:lnTo>
                    <a:pt x="1201" y="0"/>
                  </a:lnTo>
                  <a:lnTo>
                    <a:pt x="1201" y="1"/>
                  </a:lnTo>
                  <a:lnTo>
                    <a:pt x="1200" y="1"/>
                  </a:lnTo>
                  <a:lnTo>
                    <a:pt x="1200" y="2"/>
                  </a:lnTo>
                  <a:lnTo>
                    <a:pt x="1200" y="3"/>
                  </a:lnTo>
                  <a:lnTo>
                    <a:pt x="119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84" name="Freeform 64"/>
            <p:cNvSpPr>
              <a:spLocks/>
            </p:cNvSpPr>
            <p:nvPr/>
          </p:nvSpPr>
          <p:spPr bwMode="auto">
            <a:xfrm>
              <a:off x="904" y="2529"/>
              <a:ext cx="1204" cy="3"/>
            </a:xfrm>
            <a:custGeom>
              <a:avLst/>
              <a:gdLst>
                <a:gd name="T0" fmla="*/ 1202 w 1204"/>
                <a:gd name="T1" fmla="*/ 3 h 3"/>
                <a:gd name="T2" fmla="*/ 1 w 1204"/>
                <a:gd name="T3" fmla="*/ 3 h 3"/>
                <a:gd name="T4" fmla="*/ 1 w 1204"/>
                <a:gd name="T5" fmla="*/ 3 h 3"/>
                <a:gd name="T6" fmla="*/ 1 w 1204"/>
                <a:gd name="T7" fmla="*/ 2 h 3"/>
                <a:gd name="T8" fmla="*/ 1 w 1204"/>
                <a:gd name="T9" fmla="*/ 2 h 3"/>
                <a:gd name="T10" fmla="*/ 1 w 1204"/>
                <a:gd name="T11" fmla="*/ 2 h 3"/>
                <a:gd name="T12" fmla="*/ 0 w 1204"/>
                <a:gd name="T13" fmla="*/ 1 h 3"/>
                <a:gd name="T14" fmla="*/ 0 w 1204"/>
                <a:gd name="T15" fmla="*/ 1 h 3"/>
                <a:gd name="T16" fmla="*/ 0 w 1204"/>
                <a:gd name="T17" fmla="*/ 0 h 3"/>
                <a:gd name="T18" fmla="*/ 0 w 1204"/>
                <a:gd name="T19" fmla="*/ 0 h 3"/>
                <a:gd name="T20" fmla="*/ 1204 w 1204"/>
                <a:gd name="T21" fmla="*/ 0 h 3"/>
                <a:gd name="T22" fmla="*/ 1204 w 1204"/>
                <a:gd name="T23" fmla="*/ 0 h 3"/>
                <a:gd name="T24" fmla="*/ 1203 w 1204"/>
                <a:gd name="T25" fmla="*/ 1 h 3"/>
                <a:gd name="T26" fmla="*/ 1203 w 1204"/>
                <a:gd name="T27" fmla="*/ 1 h 3"/>
                <a:gd name="T28" fmla="*/ 1203 w 1204"/>
                <a:gd name="T29" fmla="*/ 2 h 3"/>
                <a:gd name="T30" fmla="*/ 1203 w 1204"/>
                <a:gd name="T31" fmla="*/ 2 h 3"/>
                <a:gd name="T32" fmla="*/ 1203 w 1204"/>
                <a:gd name="T33" fmla="*/ 2 h 3"/>
                <a:gd name="T34" fmla="*/ 1202 w 1204"/>
                <a:gd name="T35" fmla="*/ 3 h 3"/>
                <a:gd name="T36" fmla="*/ 1202 w 120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4"/>
                <a:gd name="T58" fmla="*/ 0 h 3"/>
                <a:gd name="T59" fmla="*/ 1204 w 120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4" h="3">
                  <a:moveTo>
                    <a:pt x="1202" y="3"/>
                  </a:moveTo>
                  <a:lnTo>
                    <a:pt x="1" y="3"/>
                  </a:lnTo>
                  <a:lnTo>
                    <a:pt x="1" y="2"/>
                  </a:lnTo>
                  <a:lnTo>
                    <a:pt x="0" y="1"/>
                  </a:lnTo>
                  <a:lnTo>
                    <a:pt x="0" y="0"/>
                  </a:lnTo>
                  <a:lnTo>
                    <a:pt x="1204" y="0"/>
                  </a:lnTo>
                  <a:lnTo>
                    <a:pt x="1203" y="1"/>
                  </a:lnTo>
                  <a:lnTo>
                    <a:pt x="1203" y="2"/>
                  </a:lnTo>
                  <a:lnTo>
                    <a:pt x="120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85" name="Freeform 65"/>
            <p:cNvSpPr>
              <a:spLocks/>
            </p:cNvSpPr>
            <p:nvPr/>
          </p:nvSpPr>
          <p:spPr bwMode="auto">
            <a:xfrm>
              <a:off x="902" y="2526"/>
              <a:ext cx="1208" cy="3"/>
            </a:xfrm>
            <a:custGeom>
              <a:avLst/>
              <a:gdLst>
                <a:gd name="T0" fmla="*/ 1206 w 1208"/>
                <a:gd name="T1" fmla="*/ 3 h 3"/>
                <a:gd name="T2" fmla="*/ 2 w 1208"/>
                <a:gd name="T3" fmla="*/ 3 h 3"/>
                <a:gd name="T4" fmla="*/ 1 w 1208"/>
                <a:gd name="T5" fmla="*/ 3 h 3"/>
                <a:gd name="T6" fmla="*/ 1 w 1208"/>
                <a:gd name="T7" fmla="*/ 2 h 3"/>
                <a:gd name="T8" fmla="*/ 1 w 1208"/>
                <a:gd name="T9" fmla="*/ 2 h 3"/>
                <a:gd name="T10" fmla="*/ 1 w 1208"/>
                <a:gd name="T11" fmla="*/ 1 h 3"/>
                <a:gd name="T12" fmla="*/ 0 w 1208"/>
                <a:gd name="T13" fmla="*/ 1 h 3"/>
                <a:gd name="T14" fmla="*/ 0 w 1208"/>
                <a:gd name="T15" fmla="*/ 1 h 3"/>
                <a:gd name="T16" fmla="*/ 0 w 1208"/>
                <a:gd name="T17" fmla="*/ 0 h 3"/>
                <a:gd name="T18" fmla="*/ 0 w 1208"/>
                <a:gd name="T19" fmla="*/ 0 h 3"/>
                <a:gd name="T20" fmla="*/ 1208 w 1208"/>
                <a:gd name="T21" fmla="*/ 0 h 3"/>
                <a:gd name="T22" fmla="*/ 1208 w 1208"/>
                <a:gd name="T23" fmla="*/ 0 h 3"/>
                <a:gd name="T24" fmla="*/ 1207 w 1208"/>
                <a:gd name="T25" fmla="*/ 1 h 3"/>
                <a:gd name="T26" fmla="*/ 1207 w 1208"/>
                <a:gd name="T27" fmla="*/ 1 h 3"/>
                <a:gd name="T28" fmla="*/ 1207 w 1208"/>
                <a:gd name="T29" fmla="*/ 1 h 3"/>
                <a:gd name="T30" fmla="*/ 1207 w 1208"/>
                <a:gd name="T31" fmla="*/ 2 h 3"/>
                <a:gd name="T32" fmla="*/ 1206 w 1208"/>
                <a:gd name="T33" fmla="*/ 2 h 3"/>
                <a:gd name="T34" fmla="*/ 1206 w 1208"/>
                <a:gd name="T35" fmla="*/ 3 h 3"/>
                <a:gd name="T36" fmla="*/ 1206 w 120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8"/>
                <a:gd name="T58" fmla="*/ 0 h 3"/>
                <a:gd name="T59" fmla="*/ 1208 w 120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8" h="3">
                  <a:moveTo>
                    <a:pt x="1206" y="3"/>
                  </a:moveTo>
                  <a:lnTo>
                    <a:pt x="2" y="3"/>
                  </a:lnTo>
                  <a:lnTo>
                    <a:pt x="1" y="3"/>
                  </a:lnTo>
                  <a:lnTo>
                    <a:pt x="1" y="2"/>
                  </a:lnTo>
                  <a:lnTo>
                    <a:pt x="1" y="1"/>
                  </a:lnTo>
                  <a:lnTo>
                    <a:pt x="0" y="1"/>
                  </a:lnTo>
                  <a:lnTo>
                    <a:pt x="0" y="0"/>
                  </a:lnTo>
                  <a:lnTo>
                    <a:pt x="1208" y="0"/>
                  </a:lnTo>
                  <a:lnTo>
                    <a:pt x="1207" y="1"/>
                  </a:lnTo>
                  <a:lnTo>
                    <a:pt x="1207" y="2"/>
                  </a:lnTo>
                  <a:lnTo>
                    <a:pt x="1206" y="2"/>
                  </a:lnTo>
                  <a:lnTo>
                    <a:pt x="120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86" name="Freeform 66"/>
            <p:cNvSpPr>
              <a:spLocks/>
            </p:cNvSpPr>
            <p:nvPr/>
          </p:nvSpPr>
          <p:spPr bwMode="auto">
            <a:xfrm>
              <a:off x="900" y="2523"/>
              <a:ext cx="1212" cy="3"/>
            </a:xfrm>
            <a:custGeom>
              <a:avLst/>
              <a:gdLst>
                <a:gd name="T0" fmla="*/ 1210 w 1212"/>
                <a:gd name="T1" fmla="*/ 3 h 3"/>
                <a:gd name="T2" fmla="*/ 2 w 1212"/>
                <a:gd name="T3" fmla="*/ 3 h 3"/>
                <a:gd name="T4" fmla="*/ 1 w 1212"/>
                <a:gd name="T5" fmla="*/ 3 h 3"/>
                <a:gd name="T6" fmla="*/ 1 w 1212"/>
                <a:gd name="T7" fmla="*/ 2 h 3"/>
                <a:gd name="T8" fmla="*/ 1 w 1212"/>
                <a:gd name="T9" fmla="*/ 2 h 3"/>
                <a:gd name="T10" fmla="*/ 1 w 1212"/>
                <a:gd name="T11" fmla="*/ 1 h 3"/>
                <a:gd name="T12" fmla="*/ 0 w 1212"/>
                <a:gd name="T13" fmla="*/ 1 h 3"/>
                <a:gd name="T14" fmla="*/ 0 w 1212"/>
                <a:gd name="T15" fmla="*/ 1 h 3"/>
                <a:gd name="T16" fmla="*/ 0 w 1212"/>
                <a:gd name="T17" fmla="*/ 0 h 3"/>
                <a:gd name="T18" fmla="*/ 0 w 1212"/>
                <a:gd name="T19" fmla="*/ 0 h 3"/>
                <a:gd name="T20" fmla="*/ 1212 w 1212"/>
                <a:gd name="T21" fmla="*/ 0 h 3"/>
                <a:gd name="T22" fmla="*/ 1212 w 1212"/>
                <a:gd name="T23" fmla="*/ 0 h 3"/>
                <a:gd name="T24" fmla="*/ 1211 w 1212"/>
                <a:gd name="T25" fmla="*/ 1 h 3"/>
                <a:gd name="T26" fmla="*/ 1211 w 1212"/>
                <a:gd name="T27" fmla="*/ 1 h 3"/>
                <a:gd name="T28" fmla="*/ 1211 w 1212"/>
                <a:gd name="T29" fmla="*/ 1 h 3"/>
                <a:gd name="T30" fmla="*/ 1211 w 1212"/>
                <a:gd name="T31" fmla="*/ 2 h 3"/>
                <a:gd name="T32" fmla="*/ 1210 w 1212"/>
                <a:gd name="T33" fmla="*/ 2 h 3"/>
                <a:gd name="T34" fmla="*/ 1210 w 1212"/>
                <a:gd name="T35" fmla="*/ 3 h 3"/>
                <a:gd name="T36" fmla="*/ 1210 w 121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2"/>
                <a:gd name="T58" fmla="*/ 0 h 3"/>
                <a:gd name="T59" fmla="*/ 1212 w 121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2" h="3">
                  <a:moveTo>
                    <a:pt x="1210" y="3"/>
                  </a:moveTo>
                  <a:lnTo>
                    <a:pt x="2" y="3"/>
                  </a:lnTo>
                  <a:lnTo>
                    <a:pt x="1" y="3"/>
                  </a:lnTo>
                  <a:lnTo>
                    <a:pt x="1" y="2"/>
                  </a:lnTo>
                  <a:lnTo>
                    <a:pt x="1" y="1"/>
                  </a:lnTo>
                  <a:lnTo>
                    <a:pt x="0" y="1"/>
                  </a:lnTo>
                  <a:lnTo>
                    <a:pt x="0" y="0"/>
                  </a:lnTo>
                  <a:lnTo>
                    <a:pt x="1212" y="0"/>
                  </a:lnTo>
                  <a:lnTo>
                    <a:pt x="1211" y="1"/>
                  </a:lnTo>
                  <a:lnTo>
                    <a:pt x="1211" y="2"/>
                  </a:lnTo>
                  <a:lnTo>
                    <a:pt x="1210" y="2"/>
                  </a:lnTo>
                  <a:lnTo>
                    <a:pt x="1210"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87" name="Freeform 67"/>
            <p:cNvSpPr>
              <a:spLocks/>
            </p:cNvSpPr>
            <p:nvPr/>
          </p:nvSpPr>
          <p:spPr bwMode="auto">
            <a:xfrm>
              <a:off x="897" y="2520"/>
              <a:ext cx="1217" cy="3"/>
            </a:xfrm>
            <a:custGeom>
              <a:avLst/>
              <a:gdLst>
                <a:gd name="T0" fmla="*/ 1215 w 1217"/>
                <a:gd name="T1" fmla="*/ 3 h 3"/>
                <a:gd name="T2" fmla="*/ 3 w 1217"/>
                <a:gd name="T3" fmla="*/ 3 h 3"/>
                <a:gd name="T4" fmla="*/ 2 w 1217"/>
                <a:gd name="T5" fmla="*/ 3 h 3"/>
                <a:gd name="T6" fmla="*/ 2 w 1217"/>
                <a:gd name="T7" fmla="*/ 2 h 3"/>
                <a:gd name="T8" fmla="*/ 2 w 1217"/>
                <a:gd name="T9" fmla="*/ 2 h 3"/>
                <a:gd name="T10" fmla="*/ 1 w 1217"/>
                <a:gd name="T11" fmla="*/ 1 h 3"/>
                <a:gd name="T12" fmla="*/ 1 w 1217"/>
                <a:gd name="T13" fmla="*/ 1 h 3"/>
                <a:gd name="T14" fmla="*/ 1 w 1217"/>
                <a:gd name="T15" fmla="*/ 1 h 3"/>
                <a:gd name="T16" fmla="*/ 1 w 1217"/>
                <a:gd name="T17" fmla="*/ 0 h 3"/>
                <a:gd name="T18" fmla="*/ 0 w 1217"/>
                <a:gd name="T19" fmla="*/ 0 h 3"/>
                <a:gd name="T20" fmla="*/ 1217 w 1217"/>
                <a:gd name="T21" fmla="*/ 0 h 3"/>
                <a:gd name="T22" fmla="*/ 1217 w 1217"/>
                <a:gd name="T23" fmla="*/ 0 h 3"/>
                <a:gd name="T24" fmla="*/ 1217 w 1217"/>
                <a:gd name="T25" fmla="*/ 1 h 3"/>
                <a:gd name="T26" fmla="*/ 1216 w 1217"/>
                <a:gd name="T27" fmla="*/ 1 h 3"/>
                <a:gd name="T28" fmla="*/ 1216 w 1217"/>
                <a:gd name="T29" fmla="*/ 1 h 3"/>
                <a:gd name="T30" fmla="*/ 1216 w 1217"/>
                <a:gd name="T31" fmla="*/ 2 h 3"/>
                <a:gd name="T32" fmla="*/ 1216 w 1217"/>
                <a:gd name="T33" fmla="*/ 2 h 3"/>
                <a:gd name="T34" fmla="*/ 1215 w 1217"/>
                <a:gd name="T35" fmla="*/ 3 h 3"/>
                <a:gd name="T36" fmla="*/ 1215 w 121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7"/>
                <a:gd name="T58" fmla="*/ 0 h 3"/>
                <a:gd name="T59" fmla="*/ 1217 w 121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7" h="3">
                  <a:moveTo>
                    <a:pt x="1215" y="3"/>
                  </a:moveTo>
                  <a:lnTo>
                    <a:pt x="3" y="3"/>
                  </a:lnTo>
                  <a:lnTo>
                    <a:pt x="2" y="3"/>
                  </a:lnTo>
                  <a:lnTo>
                    <a:pt x="2" y="2"/>
                  </a:lnTo>
                  <a:lnTo>
                    <a:pt x="1" y="1"/>
                  </a:lnTo>
                  <a:lnTo>
                    <a:pt x="1" y="0"/>
                  </a:lnTo>
                  <a:lnTo>
                    <a:pt x="0" y="0"/>
                  </a:lnTo>
                  <a:lnTo>
                    <a:pt x="1217" y="0"/>
                  </a:lnTo>
                  <a:lnTo>
                    <a:pt x="1217" y="1"/>
                  </a:lnTo>
                  <a:lnTo>
                    <a:pt x="1216" y="1"/>
                  </a:lnTo>
                  <a:lnTo>
                    <a:pt x="1216" y="2"/>
                  </a:lnTo>
                  <a:lnTo>
                    <a:pt x="121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88" name="Freeform 68"/>
            <p:cNvSpPr>
              <a:spLocks/>
            </p:cNvSpPr>
            <p:nvPr/>
          </p:nvSpPr>
          <p:spPr bwMode="auto">
            <a:xfrm>
              <a:off x="895" y="2516"/>
              <a:ext cx="1222" cy="4"/>
            </a:xfrm>
            <a:custGeom>
              <a:avLst/>
              <a:gdLst>
                <a:gd name="T0" fmla="*/ 1219 w 1222"/>
                <a:gd name="T1" fmla="*/ 4 h 4"/>
                <a:gd name="T2" fmla="*/ 2 w 1222"/>
                <a:gd name="T3" fmla="*/ 4 h 4"/>
                <a:gd name="T4" fmla="*/ 2 w 1222"/>
                <a:gd name="T5" fmla="*/ 4 h 4"/>
                <a:gd name="T6" fmla="*/ 2 w 1222"/>
                <a:gd name="T7" fmla="*/ 2 h 4"/>
                <a:gd name="T8" fmla="*/ 1 w 1222"/>
                <a:gd name="T9" fmla="*/ 2 h 4"/>
                <a:gd name="T10" fmla="*/ 1 w 1222"/>
                <a:gd name="T11" fmla="*/ 1 h 4"/>
                <a:gd name="T12" fmla="*/ 1 w 1222"/>
                <a:gd name="T13" fmla="*/ 1 h 4"/>
                <a:gd name="T14" fmla="*/ 1 w 1222"/>
                <a:gd name="T15" fmla="*/ 1 h 4"/>
                <a:gd name="T16" fmla="*/ 0 w 1222"/>
                <a:gd name="T17" fmla="*/ 0 h 4"/>
                <a:gd name="T18" fmla="*/ 0 w 1222"/>
                <a:gd name="T19" fmla="*/ 0 h 4"/>
                <a:gd name="T20" fmla="*/ 1222 w 1222"/>
                <a:gd name="T21" fmla="*/ 0 h 4"/>
                <a:gd name="T22" fmla="*/ 1221 w 1222"/>
                <a:gd name="T23" fmla="*/ 0 h 4"/>
                <a:gd name="T24" fmla="*/ 1221 w 1222"/>
                <a:gd name="T25" fmla="*/ 1 h 4"/>
                <a:gd name="T26" fmla="*/ 1221 w 1222"/>
                <a:gd name="T27" fmla="*/ 1 h 4"/>
                <a:gd name="T28" fmla="*/ 1221 w 1222"/>
                <a:gd name="T29" fmla="*/ 1 h 4"/>
                <a:gd name="T30" fmla="*/ 1220 w 1222"/>
                <a:gd name="T31" fmla="*/ 2 h 4"/>
                <a:gd name="T32" fmla="*/ 1220 w 1222"/>
                <a:gd name="T33" fmla="*/ 2 h 4"/>
                <a:gd name="T34" fmla="*/ 1220 w 1222"/>
                <a:gd name="T35" fmla="*/ 4 h 4"/>
                <a:gd name="T36" fmla="*/ 1219 w 1222"/>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2"/>
                <a:gd name="T58" fmla="*/ 0 h 4"/>
                <a:gd name="T59" fmla="*/ 1222 w 1222"/>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2" h="4">
                  <a:moveTo>
                    <a:pt x="1219" y="4"/>
                  </a:moveTo>
                  <a:lnTo>
                    <a:pt x="2" y="4"/>
                  </a:lnTo>
                  <a:lnTo>
                    <a:pt x="2" y="2"/>
                  </a:lnTo>
                  <a:lnTo>
                    <a:pt x="1" y="2"/>
                  </a:lnTo>
                  <a:lnTo>
                    <a:pt x="1" y="1"/>
                  </a:lnTo>
                  <a:lnTo>
                    <a:pt x="0" y="0"/>
                  </a:lnTo>
                  <a:lnTo>
                    <a:pt x="1222" y="0"/>
                  </a:lnTo>
                  <a:lnTo>
                    <a:pt x="1221" y="0"/>
                  </a:lnTo>
                  <a:lnTo>
                    <a:pt x="1221" y="1"/>
                  </a:lnTo>
                  <a:lnTo>
                    <a:pt x="1220" y="2"/>
                  </a:lnTo>
                  <a:lnTo>
                    <a:pt x="1220" y="4"/>
                  </a:lnTo>
                  <a:lnTo>
                    <a:pt x="1219"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89" name="Freeform 69"/>
            <p:cNvSpPr>
              <a:spLocks/>
            </p:cNvSpPr>
            <p:nvPr/>
          </p:nvSpPr>
          <p:spPr bwMode="auto">
            <a:xfrm>
              <a:off x="892" y="2513"/>
              <a:ext cx="1227" cy="3"/>
            </a:xfrm>
            <a:custGeom>
              <a:avLst/>
              <a:gdLst>
                <a:gd name="T0" fmla="*/ 1225 w 1227"/>
                <a:gd name="T1" fmla="*/ 3 h 3"/>
                <a:gd name="T2" fmla="*/ 3 w 1227"/>
                <a:gd name="T3" fmla="*/ 3 h 3"/>
                <a:gd name="T4" fmla="*/ 3 w 1227"/>
                <a:gd name="T5" fmla="*/ 2 h 3"/>
                <a:gd name="T6" fmla="*/ 2 w 1227"/>
                <a:gd name="T7" fmla="*/ 2 h 3"/>
                <a:gd name="T8" fmla="*/ 2 w 1227"/>
                <a:gd name="T9" fmla="*/ 2 h 3"/>
                <a:gd name="T10" fmla="*/ 2 w 1227"/>
                <a:gd name="T11" fmla="*/ 1 h 3"/>
                <a:gd name="T12" fmla="*/ 1 w 1227"/>
                <a:gd name="T13" fmla="*/ 1 h 3"/>
                <a:gd name="T14" fmla="*/ 1 w 1227"/>
                <a:gd name="T15" fmla="*/ 1 h 3"/>
                <a:gd name="T16" fmla="*/ 1 w 1227"/>
                <a:gd name="T17" fmla="*/ 0 h 3"/>
                <a:gd name="T18" fmla="*/ 0 w 1227"/>
                <a:gd name="T19" fmla="*/ 0 h 3"/>
                <a:gd name="T20" fmla="*/ 1227 w 1227"/>
                <a:gd name="T21" fmla="*/ 0 h 3"/>
                <a:gd name="T22" fmla="*/ 1227 w 1227"/>
                <a:gd name="T23" fmla="*/ 0 h 3"/>
                <a:gd name="T24" fmla="*/ 1227 w 1227"/>
                <a:gd name="T25" fmla="*/ 1 h 3"/>
                <a:gd name="T26" fmla="*/ 1226 w 1227"/>
                <a:gd name="T27" fmla="*/ 1 h 3"/>
                <a:gd name="T28" fmla="*/ 1226 w 1227"/>
                <a:gd name="T29" fmla="*/ 1 h 3"/>
                <a:gd name="T30" fmla="*/ 1226 w 1227"/>
                <a:gd name="T31" fmla="*/ 2 h 3"/>
                <a:gd name="T32" fmla="*/ 1225 w 1227"/>
                <a:gd name="T33" fmla="*/ 2 h 3"/>
                <a:gd name="T34" fmla="*/ 1225 w 1227"/>
                <a:gd name="T35" fmla="*/ 2 h 3"/>
                <a:gd name="T36" fmla="*/ 1225 w 122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7"/>
                <a:gd name="T58" fmla="*/ 0 h 3"/>
                <a:gd name="T59" fmla="*/ 1227 w 122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7" h="3">
                  <a:moveTo>
                    <a:pt x="1225" y="3"/>
                  </a:moveTo>
                  <a:lnTo>
                    <a:pt x="3" y="3"/>
                  </a:lnTo>
                  <a:lnTo>
                    <a:pt x="3" y="2"/>
                  </a:lnTo>
                  <a:lnTo>
                    <a:pt x="2" y="2"/>
                  </a:lnTo>
                  <a:lnTo>
                    <a:pt x="2" y="1"/>
                  </a:lnTo>
                  <a:lnTo>
                    <a:pt x="1" y="1"/>
                  </a:lnTo>
                  <a:lnTo>
                    <a:pt x="1" y="0"/>
                  </a:lnTo>
                  <a:lnTo>
                    <a:pt x="0" y="0"/>
                  </a:lnTo>
                  <a:lnTo>
                    <a:pt x="1227" y="0"/>
                  </a:lnTo>
                  <a:lnTo>
                    <a:pt x="1227" y="1"/>
                  </a:lnTo>
                  <a:lnTo>
                    <a:pt x="1226" y="1"/>
                  </a:lnTo>
                  <a:lnTo>
                    <a:pt x="1226" y="2"/>
                  </a:lnTo>
                  <a:lnTo>
                    <a:pt x="1225" y="2"/>
                  </a:lnTo>
                  <a:lnTo>
                    <a:pt x="122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90" name="Freeform 70"/>
            <p:cNvSpPr>
              <a:spLocks/>
            </p:cNvSpPr>
            <p:nvPr/>
          </p:nvSpPr>
          <p:spPr bwMode="auto">
            <a:xfrm>
              <a:off x="888" y="2510"/>
              <a:ext cx="1235" cy="3"/>
            </a:xfrm>
            <a:custGeom>
              <a:avLst/>
              <a:gdLst>
                <a:gd name="T0" fmla="*/ 1231 w 1235"/>
                <a:gd name="T1" fmla="*/ 3 h 3"/>
                <a:gd name="T2" fmla="*/ 4 w 1235"/>
                <a:gd name="T3" fmla="*/ 3 h 3"/>
                <a:gd name="T4" fmla="*/ 4 w 1235"/>
                <a:gd name="T5" fmla="*/ 2 h 3"/>
                <a:gd name="T6" fmla="*/ 4 w 1235"/>
                <a:gd name="T7" fmla="*/ 2 h 3"/>
                <a:gd name="T8" fmla="*/ 3 w 1235"/>
                <a:gd name="T9" fmla="*/ 2 h 3"/>
                <a:gd name="T10" fmla="*/ 3 w 1235"/>
                <a:gd name="T11" fmla="*/ 1 h 3"/>
                <a:gd name="T12" fmla="*/ 2 w 1235"/>
                <a:gd name="T13" fmla="*/ 1 h 3"/>
                <a:gd name="T14" fmla="*/ 2 w 1235"/>
                <a:gd name="T15" fmla="*/ 0 h 3"/>
                <a:gd name="T16" fmla="*/ 2 w 1235"/>
                <a:gd name="T17" fmla="*/ 0 h 3"/>
                <a:gd name="T18" fmla="*/ 0 w 1235"/>
                <a:gd name="T19" fmla="*/ 0 h 3"/>
                <a:gd name="T20" fmla="*/ 1235 w 1235"/>
                <a:gd name="T21" fmla="*/ 0 h 3"/>
                <a:gd name="T22" fmla="*/ 1235 w 1235"/>
                <a:gd name="T23" fmla="*/ 0 h 3"/>
                <a:gd name="T24" fmla="*/ 1233 w 1235"/>
                <a:gd name="T25" fmla="*/ 0 h 3"/>
                <a:gd name="T26" fmla="*/ 1233 w 1235"/>
                <a:gd name="T27" fmla="*/ 1 h 3"/>
                <a:gd name="T28" fmla="*/ 1233 w 1235"/>
                <a:gd name="T29" fmla="*/ 1 h 3"/>
                <a:gd name="T30" fmla="*/ 1232 w 1235"/>
                <a:gd name="T31" fmla="*/ 2 h 3"/>
                <a:gd name="T32" fmla="*/ 1232 w 1235"/>
                <a:gd name="T33" fmla="*/ 2 h 3"/>
                <a:gd name="T34" fmla="*/ 1232 w 1235"/>
                <a:gd name="T35" fmla="*/ 2 h 3"/>
                <a:gd name="T36" fmla="*/ 1231 w 123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35"/>
                <a:gd name="T58" fmla="*/ 0 h 3"/>
                <a:gd name="T59" fmla="*/ 1235 w 123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35" h="3">
                  <a:moveTo>
                    <a:pt x="1231" y="3"/>
                  </a:moveTo>
                  <a:lnTo>
                    <a:pt x="4" y="3"/>
                  </a:lnTo>
                  <a:lnTo>
                    <a:pt x="4" y="2"/>
                  </a:lnTo>
                  <a:lnTo>
                    <a:pt x="3" y="2"/>
                  </a:lnTo>
                  <a:lnTo>
                    <a:pt x="3" y="1"/>
                  </a:lnTo>
                  <a:lnTo>
                    <a:pt x="2" y="1"/>
                  </a:lnTo>
                  <a:lnTo>
                    <a:pt x="2" y="0"/>
                  </a:lnTo>
                  <a:lnTo>
                    <a:pt x="0" y="0"/>
                  </a:lnTo>
                  <a:lnTo>
                    <a:pt x="1235" y="0"/>
                  </a:lnTo>
                  <a:lnTo>
                    <a:pt x="1233" y="0"/>
                  </a:lnTo>
                  <a:lnTo>
                    <a:pt x="1233" y="1"/>
                  </a:lnTo>
                  <a:lnTo>
                    <a:pt x="1232" y="2"/>
                  </a:lnTo>
                  <a:lnTo>
                    <a:pt x="123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91" name="Freeform 71"/>
            <p:cNvSpPr>
              <a:spLocks/>
            </p:cNvSpPr>
            <p:nvPr/>
          </p:nvSpPr>
          <p:spPr bwMode="auto">
            <a:xfrm>
              <a:off x="885" y="2507"/>
              <a:ext cx="1241" cy="3"/>
            </a:xfrm>
            <a:custGeom>
              <a:avLst/>
              <a:gdLst>
                <a:gd name="T0" fmla="*/ 1238 w 1241"/>
                <a:gd name="T1" fmla="*/ 3 h 3"/>
                <a:gd name="T2" fmla="*/ 3 w 1241"/>
                <a:gd name="T3" fmla="*/ 3 h 3"/>
                <a:gd name="T4" fmla="*/ 3 w 1241"/>
                <a:gd name="T5" fmla="*/ 2 h 3"/>
                <a:gd name="T6" fmla="*/ 3 w 1241"/>
                <a:gd name="T7" fmla="*/ 2 h 3"/>
                <a:gd name="T8" fmla="*/ 2 w 1241"/>
                <a:gd name="T9" fmla="*/ 2 h 3"/>
                <a:gd name="T10" fmla="*/ 2 w 1241"/>
                <a:gd name="T11" fmla="*/ 1 h 3"/>
                <a:gd name="T12" fmla="*/ 1 w 1241"/>
                <a:gd name="T13" fmla="*/ 1 h 3"/>
                <a:gd name="T14" fmla="*/ 1 w 1241"/>
                <a:gd name="T15" fmla="*/ 0 h 3"/>
                <a:gd name="T16" fmla="*/ 1 w 1241"/>
                <a:gd name="T17" fmla="*/ 0 h 3"/>
                <a:gd name="T18" fmla="*/ 0 w 1241"/>
                <a:gd name="T19" fmla="*/ 0 h 3"/>
                <a:gd name="T20" fmla="*/ 1241 w 1241"/>
                <a:gd name="T21" fmla="*/ 0 h 3"/>
                <a:gd name="T22" fmla="*/ 1241 w 1241"/>
                <a:gd name="T23" fmla="*/ 0 h 3"/>
                <a:gd name="T24" fmla="*/ 1241 w 1241"/>
                <a:gd name="T25" fmla="*/ 0 h 3"/>
                <a:gd name="T26" fmla="*/ 1240 w 1241"/>
                <a:gd name="T27" fmla="*/ 1 h 3"/>
                <a:gd name="T28" fmla="*/ 1240 w 1241"/>
                <a:gd name="T29" fmla="*/ 1 h 3"/>
                <a:gd name="T30" fmla="*/ 1239 w 1241"/>
                <a:gd name="T31" fmla="*/ 2 h 3"/>
                <a:gd name="T32" fmla="*/ 1239 w 1241"/>
                <a:gd name="T33" fmla="*/ 2 h 3"/>
                <a:gd name="T34" fmla="*/ 1239 w 1241"/>
                <a:gd name="T35" fmla="*/ 2 h 3"/>
                <a:gd name="T36" fmla="*/ 1238 w 124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1"/>
                <a:gd name="T58" fmla="*/ 0 h 3"/>
                <a:gd name="T59" fmla="*/ 1241 w 124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1" h="3">
                  <a:moveTo>
                    <a:pt x="1238" y="3"/>
                  </a:moveTo>
                  <a:lnTo>
                    <a:pt x="3" y="3"/>
                  </a:lnTo>
                  <a:lnTo>
                    <a:pt x="3" y="2"/>
                  </a:lnTo>
                  <a:lnTo>
                    <a:pt x="2" y="2"/>
                  </a:lnTo>
                  <a:lnTo>
                    <a:pt x="2" y="1"/>
                  </a:lnTo>
                  <a:lnTo>
                    <a:pt x="1" y="1"/>
                  </a:lnTo>
                  <a:lnTo>
                    <a:pt x="1" y="0"/>
                  </a:lnTo>
                  <a:lnTo>
                    <a:pt x="0" y="0"/>
                  </a:lnTo>
                  <a:lnTo>
                    <a:pt x="1241" y="0"/>
                  </a:lnTo>
                  <a:lnTo>
                    <a:pt x="1240" y="1"/>
                  </a:lnTo>
                  <a:lnTo>
                    <a:pt x="1239" y="2"/>
                  </a:lnTo>
                  <a:lnTo>
                    <a:pt x="1238"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92" name="Freeform 72"/>
            <p:cNvSpPr>
              <a:spLocks/>
            </p:cNvSpPr>
            <p:nvPr/>
          </p:nvSpPr>
          <p:spPr bwMode="auto">
            <a:xfrm>
              <a:off x="882" y="2504"/>
              <a:ext cx="1248" cy="3"/>
            </a:xfrm>
            <a:custGeom>
              <a:avLst/>
              <a:gdLst>
                <a:gd name="T0" fmla="*/ 1244 w 1248"/>
                <a:gd name="T1" fmla="*/ 3 h 3"/>
                <a:gd name="T2" fmla="*/ 3 w 1248"/>
                <a:gd name="T3" fmla="*/ 3 h 3"/>
                <a:gd name="T4" fmla="*/ 3 w 1248"/>
                <a:gd name="T5" fmla="*/ 2 h 3"/>
                <a:gd name="T6" fmla="*/ 2 w 1248"/>
                <a:gd name="T7" fmla="*/ 2 h 3"/>
                <a:gd name="T8" fmla="*/ 2 w 1248"/>
                <a:gd name="T9" fmla="*/ 2 h 3"/>
                <a:gd name="T10" fmla="*/ 2 w 1248"/>
                <a:gd name="T11" fmla="*/ 1 h 3"/>
                <a:gd name="T12" fmla="*/ 1 w 1248"/>
                <a:gd name="T13" fmla="*/ 1 h 3"/>
                <a:gd name="T14" fmla="*/ 1 w 1248"/>
                <a:gd name="T15" fmla="*/ 0 h 3"/>
                <a:gd name="T16" fmla="*/ 0 w 1248"/>
                <a:gd name="T17" fmla="*/ 0 h 3"/>
                <a:gd name="T18" fmla="*/ 0 w 1248"/>
                <a:gd name="T19" fmla="*/ 0 h 3"/>
                <a:gd name="T20" fmla="*/ 1248 w 1248"/>
                <a:gd name="T21" fmla="*/ 0 h 3"/>
                <a:gd name="T22" fmla="*/ 1247 w 1248"/>
                <a:gd name="T23" fmla="*/ 0 h 3"/>
                <a:gd name="T24" fmla="*/ 1247 w 1248"/>
                <a:gd name="T25" fmla="*/ 0 h 3"/>
                <a:gd name="T26" fmla="*/ 1246 w 1248"/>
                <a:gd name="T27" fmla="*/ 1 h 3"/>
                <a:gd name="T28" fmla="*/ 1246 w 1248"/>
                <a:gd name="T29" fmla="*/ 1 h 3"/>
                <a:gd name="T30" fmla="*/ 1246 w 1248"/>
                <a:gd name="T31" fmla="*/ 2 h 3"/>
                <a:gd name="T32" fmla="*/ 1245 w 1248"/>
                <a:gd name="T33" fmla="*/ 2 h 3"/>
                <a:gd name="T34" fmla="*/ 1245 w 1248"/>
                <a:gd name="T35" fmla="*/ 2 h 3"/>
                <a:gd name="T36" fmla="*/ 1244 w 124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8"/>
                <a:gd name="T58" fmla="*/ 0 h 3"/>
                <a:gd name="T59" fmla="*/ 1248 w 124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8" h="3">
                  <a:moveTo>
                    <a:pt x="1244" y="3"/>
                  </a:moveTo>
                  <a:lnTo>
                    <a:pt x="3" y="3"/>
                  </a:lnTo>
                  <a:lnTo>
                    <a:pt x="3" y="2"/>
                  </a:lnTo>
                  <a:lnTo>
                    <a:pt x="2" y="2"/>
                  </a:lnTo>
                  <a:lnTo>
                    <a:pt x="2" y="1"/>
                  </a:lnTo>
                  <a:lnTo>
                    <a:pt x="1" y="1"/>
                  </a:lnTo>
                  <a:lnTo>
                    <a:pt x="1" y="0"/>
                  </a:lnTo>
                  <a:lnTo>
                    <a:pt x="0" y="0"/>
                  </a:lnTo>
                  <a:lnTo>
                    <a:pt x="1248" y="0"/>
                  </a:lnTo>
                  <a:lnTo>
                    <a:pt x="1247" y="0"/>
                  </a:lnTo>
                  <a:lnTo>
                    <a:pt x="1246" y="1"/>
                  </a:lnTo>
                  <a:lnTo>
                    <a:pt x="1246" y="2"/>
                  </a:lnTo>
                  <a:lnTo>
                    <a:pt x="1245" y="2"/>
                  </a:lnTo>
                  <a:lnTo>
                    <a:pt x="124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93" name="Freeform 73"/>
            <p:cNvSpPr>
              <a:spLocks/>
            </p:cNvSpPr>
            <p:nvPr/>
          </p:nvSpPr>
          <p:spPr bwMode="auto">
            <a:xfrm>
              <a:off x="878" y="2501"/>
              <a:ext cx="1256" cy="3"/>
            </a:xfrm>
            <a:custGeom>
              <a:avLst/>
              <a:gdLst>
                <a:gd name="T0" fmla="*/ 1252 w 1256"/>
                <a:gd name="T1" fmla="*/ 3 h 3"/>
                <a:gd name="T2" fmla="*/ 4 w 1256"/>
                <a:gd name="T3" fmla="*/ 3 h 3"/>
                <a:gd name="T4" fmla="*/ 3 w 1256"/>
                <a:gd name="T5" fmla="*/ 2 h 3"/>
                <a:gd name="T6" fmla="*/ 3 w 1256"/>
                <a:gd name="T7" fmla="*/ 2 h 3"/>
                <a:gd name="T8" fmla="*/ 2 w 1256"/>
                <a:gd name="T9" fmla="*/ 1 h 3"/>
                <a:gd name="T10" fmla="*/ 2 w 1256"/>
                <a:gd name="T11" fmla="*/ 1 h 3"/>
                <a:gd name="T12" fmla="*/ 1 w 1256"/>
                <a:gd name="T13" fmla="*/ 1 h 3"/>
                <a:gd name="T14" fmla="*/ 1 w 1256"/>
                <a:gd name="T15" fmla="*/ 0 h 3"/>
                <a:gd name="T16" fmla="*/ 0 w 1256"/>
                <a:gd name="T17" fmla="*/ 0 h 3"/>
                <a:gd name="T18" fmla="*/ 0 w 1256"/>
                <a:gd name="T19" fmla="*/ 0 h 3"/>
                <a:gd name="T20" fmla="*/ 1256 w 1256"/>
                <a:gd name="T21" fmla="*/ 0 h 3"/>
                <a:gd name="T22" fmla="*/ 1255 w 1256"/>
                <a:gd name="T23" fmla="*/ 0 h 3"/>
                <a:gd name="T24" fmla="*/ 1255 w 1256"/>
                <a:gd name="T25" fmla="*/ 0 h 3"/>
                <a:gd name="T26" fmla="*/ 1254 w 1256"/>
                <a:gd name="T27" fmla="*/ 1 h 3"/>
                <a:gd name="T28" fmla="*/ 1254 w 1256"/>
                <a:gd name="T29" fmla="*/ 1 h 3"/>
                <a:gd name="T30" fmla="*/ 1253 w 1256"/>
                <a:gd name="T31" fmla="*/ 1 h 3"/>
                <a:gd name="T32" fmla="*/ 1253 w 1256"/>
                <a:gd name="T33" fmla="*/ 2 h 3"/>
                <a:gd name="T34" fmla="*/ 1252 w 1256"/>
                <a:gd name="T35" fmla="*/ 2 h 3"/>
                <a:gd name="T36" fmla="*/ 1252 w 125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56"/>
                <a:gd name="T58" fmla="*/ 0 h 3"/>
                <a:gd name="T59" fmla="*/ 1256 w 125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56" h="3">
                  <a:moveTo>
                    <a:pt x="1252" y="3"/>
                  </a:moveTo>
                  <a:lnTo>
                    <a:pt x="4" y="3"/>
                  </a:lnTo>
                  <a:lnTo>
                    <a:pt x="3" y="2"/>
                  </a:lnTo>
                  <a:lnTo>
                    <a:pt x="2" y="1"/>
                  </a:lnTo>
                  <a:lnTo>
                    <a:pt x="1" y="1"/>
                  </a:lnTo>
                  <a:lnTo>
                    <a:pt x="1" y="0"/>
                  </a:lnTo>
                  <a:lnTo>
                    <a:pt x="0" y="0"/>
                  </a:lnTo>
                  <a:lnTo>
                    <a:pt x="1256" y="0"/>
                  </a:lnTo>
                  <a:lnTo>
                    <a:pt x="1255" y="0"/>
                  </a:lnTo>
                  <a:lnTo>
                    <a:pt x="1254" y="1"/>
                  </a:lnTo>
                  <a:lnTo>
                    <a:pt x="1253" y="1"/>
                  </a:lnTo>
                  <a:lnTo>
                    <a:pt x="1253" y="2"/>
                  </a:lnTo>
                  <a:lnTo>
                    <a:pt x="1252" y="2"/>
                  </a:lnTo>
                  <a:lnTo>
                    <a:pt x="125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94" name="Freeform 74"/>
            <p:cNvSpPr>
              <a:spLocks/>
            </p:cNvSpPr>
            <p:nvPr/>
          </p:nvSpPr>
          <p:spPr bwMode="auto">
            <a:xfrm>
              <a:off x="874" y="2497"/>
              <a:ext cx="1264" cy="4"/>
            </a:xfrm>
            <a:custGeom>
              <a:avLst/>
              <a:gdLst>
                <a:gd name="T0" fmla="*/ 1260 w 1264"/>
                <a:gd name="T1" fmla="*/ 4 h 4"/>
                <a:gd name="T2" fmla="*/ 4 w 1264"/>
                <a:gd name="T3" fmla="*/ 4 h 4"/>
                <a:gd name="T4" fmla="*/ 3 w 1264"/>
                <a:gd name="T5" fmla="*/ 3 h 4"/>
                <a:gd name="T6" fmla="*/ 3 w 1264"/>
                <a:gd name="T7" fmla="*/ 3 h 4"/>
                <a:gd name="T8" fmla="*/ 2 w 1264"/>
                <a:gd name="T9" fmla="*/ 1 h 4"/>
                <a:gd name="T10" fmla="*/ 2 w 1264"/>
                <a:gd name="T11" fmla="*/ 1 h 4"/>
                <a:gd name="T12" fmla="*/ 1 w 1264"/>
                <a:gd name="T13" fmla="*/ 1 h 4"/>
                <a:gd name="T14" fmla="*/ 1 w 1264"/>
                <a:gd name="T15" fmla="*/ 0 h 4"/>
                <a:gd name="T16" fmla="*/ 0 w 1264"/>
                <a:gd name="T17" fmla="*/ 0 h 4"/>
                <a:gd name="T18" fmla="*/ 0 w 1264"/>
                <a:gd name="T19" fmla="*/ 0 h 4"/>
                <a:gd name="T20" fmla="*/ 1264 w 1264"/>
                <a:gd name="T21" fmla="*/ 0 h 4"/>
                <a:gd name="T22" fmla="*/ 1263 w 1264"/>
                <a:gd name="T23" fmla="*/ 0 h 4"/>
                <a:gd name="T24" fmla="*/ 1263 w 1264"/>
                <a:gd name="T25" fmla="*/ 0 h 4"/>
                <a:gd name="T26" fmla="*/ 1262 w 1264"/>
                <a:gd name="T27" fmla="*/ 1 h 4"/>
                <a:gd name="T28" fmla="*/ 1262 w 1264"/>
                <a:gd name="T29" fmla="*/ 1 h 4"/>
                <a:gd name="T30" fmla="*/ 1261 w 1264"/>
                <a:gd name="T31" fmla="*/ 1 h 4"/>
                <a:gd name="T32" fmla="*/ 1261 w 1264"/>
                <a:gd name="T33" fmla="*/ 3 h 4"/>
                <a:gd name="T34" fmla="*/ 1260 w 1264"/>
                <a:gd name="T35" fmla="*/ 3 h 4"/>
                <a:gd name="T36" fmla="*/ 1260 w 1264"/>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4"/>
                <a:gd name="T58" fmla="*/ 0 h 4"/>
                <a:gd name="T59" fmla="*/ 1264 w 1264"/>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4" h="4">
                  <a:moveTo>
                    <a:pt x="1260" y="4"/>
                  </a:moveTo>
                  <a:lnTo>
                    <a:pt x="4" y="4"/>
                  </a:lnTo>
                  <a:lnTo>
                    <a:pt x="3" y="3"/>
                  </a:lnTo>
                  <a:lnTo>
                    <a:pt x="2" y="1"/>
                  </a:lnTo>
                  <a:lnTo>
                    <a:pt x="1" y="1"/>
                  </a:lnTo>
                  <a:lnTo>
                    <a:pt x="1" y="0"/>
                  </a:lnTo>
                  <a:lnTo>
                    <a:pt x="0" y="0"/>
                  </a:lnTo>
                  <a:lnTo>
                    <a:pt x="1264" y="0"/>
                  </a:lnTo>
                  <a:lnTo>
                    <a:pt x="1263" y="0"/>
                  </a:lnTo>
                  <a:lnTo>
                    <a:pt x="1262" y="1"/>
                  </a:lnTo>
                  <a:lnTo>
                    <a:pt x="1261" y="1"/>
                  </a:lnTo>
                  <a:lnTo>
                    <a:pt x="1261" y="3"/>
                  </a:lnTo>
                  <a:lnTo>
                    <a:pt x="1260" y="3"/>
                  </a:lnTo>
                  <a:lnTo>
                    <a:pt x="1260"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95" name="Freeform 75"/>
            <p:cNvSpPr>
              <a:spLocks/>
            </p:cNvSpPr>
            <p:nvPr/>
          </p:nvSpPr>
          <p:spPr bwMode="auto">
            <a:xfrm>
              <a:off x="869" y="2494"/>
              <a:ext cx="1274" cy="3"/>
            </a:xfrm>
            <a:custGeom>
              <a:avLst/>
              <a:gdLst>
                <a:gd name="T0" fmla="*/ 1269 w 1274"/>
                <a:gd name="T1" fmla="*/ 3 h 3"/>
                <a:gd name="T2" fmla="*/ 5 w 1274"/>
                <a:gd name="T3" fmla="*/ 3 h 3"/>
                <a:gd name="T4" fmla="*/ 4 w 1274"/>
                <a:gd name="T5" fmla="*/ 2 h 3"/>
                <a:gd name="T6" fmla="*/ 3 w 1274"/>
                <a:gd name="T7" fmla="*/ 2 h 3"/>
                <a:gd name="T8" fmla="*/ 3 w 1274"/>
                <a:gd name="T9" fmla="*/ 1 h 3"/>
                <a:gd name="T10" fmla="*/ 2 w 1274"/>
                <a:gd name="T11" fmla="*/ 1 h 3"/>
                <a:gd name="T12" fmla="*/ 2 w 1274"/>
                <a:gd name="T13" fmla="*/ 1 h 3"/>
                <a:gd name="T14" fmla="*/ 1 w 1274"/>
                <a:gd name="T15" fmla="*/ 0 h 3"/>
                <a:gd name="T16" fmla="*/ 0 w 1274"/>
                <a:gd name="T17" fmla="*/ 0 h 3"/>
                <a:gd name="T18" fmla="*/ 0 w 1274"/>
                <a:gd name="T19" fmla="*/ 0 h 3"/>
                <a:gd name="T20" fmla="*/ 1274 w 1274"/>
                <a:gd name="T21" fmla="*/ 0 h 3"/>
                <a:gd name="T22" fmla="*/ 1273 w 1274"/>
                <a:gd name="T23" fmla="*/ 0 h 3"/>
                <a:gd name="T24" fmla="*/ 1273 w 1274"/>
                <a:gd name="T25" fmla="*/ 0 h 3"/>
                <a:gd name="T26" fmla="*/ 1272 w 1274"/>
                <a:gd name="T27" fmla="*/ 1 h 3"/>
                <a:gd name="T28" fmla="*/ 1271 w 1274"/>
                <a:gd name="T29" fmla="*/ 1 h 3"/>
                <a:gd name="T30" fmla="*/ 1271 w 1274"/>
                <a:gd name="T31" fmla="*/ 1 h 3"/>
                <a:gd name="T32" fmla="*/ 1270 w 1274"/>
                <a:gd name="T33" fmla="*/ 2 h 3"/>
                <a:gd name="T34" fmla="*/ 1270 w 1274"/>
                <a:gd name="T35" fmla="*/ 2 h 3"/>
                <a:gd name="T36" fmla="*/ 1269 w 127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4"/>
                <a:gd name="T58" fmla="*/ 0 h 3"/>
                <a:gd name="T59" fmla="*/ 1274 w 127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4" h="3">
                  <a:moveTo>
                    <a:pt x="1269" y="3"/>
                  </a:moveTo>
                  <a:lnTo>
                    <a:pt x="5" y="3"/>
                  </a:lnTo>
                  <a:lnTo>
                    <a:pt x="4" y="2"/>
                  </a:lnTo>
                  <a:lnTo>
                    <a:pt x="3" y="2"/>
                  </a:lnTo>
                  <a:lnTo>
                    <a:pt x="3" y="1"/>
                  </a:lnTo>
                  <a:lnTo>
                    <a:pt x="2" y="1"/>
                  </a:lnTo>
                  <a:lnTo>
                    <a:pt x="1" y="0"/>
                  </a:lnTo>
                  <a:lnTo>
                    <a:pt x="0" y="0"/>
                  </a:lnTo>
                  <a:lnTo>
                    <a:pt x="1274" y="0"/>
                  </a:lnTo>
                  <a:lnTo>
                    <a:pt x="1273" y="0"/>
                  </a:lnTo>
                  <a:lnTo>
                    <a:pt x="1272" y="1"/>
                  </a:lnTo>
                  <a:lnTo>
                    <a:pt x="1271" y="1"/>
                  </a:lnTo>
                  <a:lnTo>
                    <a:pt x="1270" y="2"/>
                  </a:lnTo>
                  <a:lnTo>
                    <a:pt x="126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96" name="Freeform 76"/>
            <p:cNvSpPr>
              <a:spLocks/>
            </p:cNvSpPr>
            <p:nvPr/>
          </p:nvSpPr>
          <p:spPr bwMode="auto">
            <a:xfrm>
              <a:off x="863" y="2490"/>
              <a:ext cx="1286" cy="4"/>
            </a:xfrm>
            <a:custGeom>
              <a:avLst/>
              <a:gdLst>
                <a:gd name="T0" fmla="*/ 1280 w 1286"/>
                <a:gd name="T1" fmla="*/ 4 h 4"/>
                <a:gd name="T2" fmla="*/ 6 w 1286"/>
                <a:gd name="T3" fmla="*/ 4 h 4"/>
                <a:gd name="T4" fmla="*/ 5 w 1286"/>
                <a:gd name="T5" fmla="*/ 3 h 4"/>
                <a:gd name="T6" fmla="*/ 4 w 1286"/>
                <a:gd name="T7" fmla="*/ 3 h 4"/>
                <a:gd name="T8" fmla="*/ 4 w 1286"/>
                <a:gd name="T9" fmla="*/ 2 h 4"/>
                <a:gd name="T10" fmla="*/ 3 w 1286"/>
                <a:gd name="T11" fmla="*/ 2 h 4"/>
                <a:gd name="T12" fmla="*/ 2 w 1286"/>
                <a:gd name="T13" fmla="*/ 2 h 4"/>
                <a:gd name="T14" fmla="*/ 2 w 1286"/>
                <a:gd name="T15" fmla="*/ 1 h 4"/>
                <a:gd name="T16" fmla="*/ 1 w 1286"/>
                <a:gd name="T17" fmla="*/ 1 h 4"/>
                <a:gd name="T18" fmla="*/ 0 w 1286"/>
                <a:gd name="T19" fmla="*/ 0 h 4"/>
                <a:gd name="T20" fmla="*/ 1286 w 1286"/>
                <a:gd name="T21" fmla="*/ 0 h 4"/>
                <a:gd name="T22" fmla="*/ 1285 w 1286"/>
                <a:gd name="T23" fmla="*/ 1 h 4"/>
                <a:gd name="T24" fmla="*/ 1284 w 1286"/>
                <a:gd name="T25" fmla="*/ 1 h 4"/>
                <a:gd name="T26" fmla="*/ 1283 w 1286"/>
                <a:gd name="T27" fmla="*/ 2 h 4"/>
                <a:gd name="T28" fmla="*/ 1283 w 1286"/>
                <a:gd name="T29" fmla="*/ 2 h 4"/>
                <a:gd name="T30" fmla="*/ 1282 w 1286"/>
                <a:gd name="T31" fmla="*/ 2 h 4"/>
                <a:gd name="T32" fmla="*/ 1281 w 1286"/>
                <a:gd name="T33" fmla="*/ 3 h 4"/>
                <a:gd name="T34" fmla="*/ 1281 w 1286"/>
                <a:gd name="T35" fmla="*/ 3 h 4"/>
                <a:gd name="T36" fmla="*/ 1280 w 1286"/>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6"/>
                <a:gd name="T58" fmla="*/ 0 h 4"/>
                <a:gd name="T59" fmla="*/ 1286 w 1286"/>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86" h="4">
                  <a:moveTo>
                    <a:pt x="1280" y="4"/>
                  </a:moveTo>
                  <a:lnTo>
                    <a:pt x="6" y="4"/>
                  </a:lnTo>
                  <a:lnTo>
                    <a:pt x="5" y="3"/>
                  </a:lnTo>
                  <a:lnTo>
                    <a:pt x="4" y="3"/>
                  </a:lnTo>
                  <a:lnTo>
                    <a:pt x="4" y="2"/>
                  </a:lnTo>
                  <a:lnTo>
                    <a:pt x="3" y="2"/>
                  </a:lnTo>
                  <a:lnTo>
                    <a:pt x="2" y="2"/>
                  </a:lnTo>
                  <a:lnTo>
                    <a:pt x="2" y="1"/>
                  </a:lnTo>
                  <a:lnTo>
                    <a:pt x="1" y="1"/>
                  </a:lnTo>
                  <a:lnTo>
                    <a:pt x="0" y="0"/>
                  </a:lnTo>
                  <a:lnTo>
                    <a:pt x="1286" y="0"/>
                  </a:lnTo>
                  <a:lnTo>
                    <a:pt x="1285" y="1"/>
                  </a:lnTo>
                  <a:lnTo>
                    <a:pt x="1284" y="1"/>
                  </a:lnTo>
                  <a:lnTo>
                    <a:pt x="1283" y="2"/>
                  </a:lnTo>
                  <a:lnTo>
                    <a:pt x="1282" y="2"/>
                  </a:lnTo>
                  <a:lnTo>
                    <a:pt x="1281" y="3"/>
                  </a:lnTo>
                  <a:lnTo>
                    <a:pt x="1280"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97" name="Freeform 77"/>
            <p:cNvSpPr>
              <a:spLocks/>
            </p:cNvSpPr>
            <p:nvPr/>
          </p:nvSpPr>
          <p:spPr bwMode="auto">
            <a:xfrm>
              <a:off x="856" y="2487"/>
              <a:ext cx="1299" cy="3"/>
            </a:xfrm>
            <a:custGeom>
              <a:avLst/>
              <a:gdLst>
                <a:gd name="T0" fmla="*/ 1293 w 1299"/>
                <a:gd name="T1" fmla="*/ 3 h 3"/>
                <a:gd name="T2" fmla="*/ 7 w 1299"/>
                <a:gd name="T3" fmla="*/ 3 h 3"/>
                <a:gd name="T4" fmla="*/ 6 w 1299"/>
                <a:gd name="T5" fmla="*/ 3 h 3"/>
                <a:gd name="T6" fmla="*/ 5 w 1299"/>
                <a:gd name="T7" fmla="*/ 3 h 3"/>
                <a:gd name="T8" fmla="*/ 5 w 1299"/>
                <a:gd name="T9" fmla="*/ 2 h 3"/>
                <a:gd name="T10" fmla="*/ 4 w 1299"/>
                <a:gd name="T11" fmla="*/ 2 h 3"/>
                <a:gd name="T12" fmla="*/ 3 w 1299"/>
                <a:gd name="T13" fmla="*/ 2 h 3"/>
                <a:gd name="T14" fmla="*/ 2 w 1299"/>
                <a:gd name="T15" fmla="*/ 1 h 3"/>
                <a:gd name="T16" fmla="*/ 1 w 1299"/>
                <a:gd name="T17" fmla="*/ 1 h 3"/>
                <a:gd name="T18" fmla="*/ 0 w 1299"/>
                <a:gd name="T19" fmla="*/ 0 h 3"/>
                <a:gd name="T20" fmla="*/ 1299 w 1299"/>
                <a:gd name="T21" fmla="*/ 0 h 3"/>
                <a:gd name="T22" fmla="*/ 1298 w 1299"/>
                <a:gd name="T23" fmla="*/ 1 h 3"/>
                <a:gd name="T24" fmla="*/ 1298 w 1299"/>
                <a:gd name="T25" fmla="*/ 1 h 3"/>
                <a:gd name="T26" fmla="*/ 1297 w 1299"/>
                <a:gd name="T27" fmla="*/ 2 h 3"/>
                <a:gd name="T28" fmla="*/ 1296 w 1299"/>
                <a:gd name="T29" fmla="*/ 2 h 3"/>
                <a:gd name="T30" fmla="*/ 1295 w 1299"/>
                <a:gd name="T31" fmla="*/ 2 h 3"/>
                <a:gd name="T32" fmla="*/ 1294 w 1299"/>
                <a:gd name="T33" fmla="*/ 3 h 3"/>
                <a:gd name="T34" fmla="*/ 1293 w 1299"/>
                <a:gd name="T35" fmla="*/ 3 h 3"/>
                <a:gd name="T36" fmla="*/ 1293 w 129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9"/>
                <a:gd name="T58" fmla="*/ 0 h 3"/>
                <a:gd name="T59" fmla="*/ 1299 w 129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9" h="3">
                  <a:moveTo>
                    <a:pt x="1293" y="3"/>
                  </a:moveTo>
                  <a:lnTo>
                    <a:pt x="7" y="3"/>
                  </a:lnTo>
                  <a:lnTo>
                    <a:pt x="6" y="3"/>
                  </a:lnTo>
                  <a:lnTo>
                    <a:pt x="5" y="3"/>
                  </a:lnTo>
                  <a:lnTo>
                    <a:pt x="5" y="2"/>
                  </a:lnTo>
                  <a:lnTo>
                    <a:pt x="4" y="2"/>
                  </a:lnTo>
                  <a:lnTo>
                    <a:pt x="3" y="2"/>
                  </a:lnTo>
                  <a:lnTo>
                    <a:pt x="2" y="1"/>
                  </a:lnTo>
                  <a:lnTo>
                    <a:pt x="1" y="1"/>
                  </a:lnTo>
                  <a:lnTo>
                    <a:pt x="0" y="0"/>
                  </a:lnTo>
                  <a:lnTo>
                    <a:pt x="1299" y="0"/>
                  </a:lnTo>
                  <a:lnTo>
                    <a:pt x="1298" y="1"/>
                  </a:lnTo>
                  <a:lnTo>
                    <a:pt x="1297" y="2"/>
                  </a:lnTo>
                  <a:lnTo>
                    <a:pt x="1296" y="2"/>
                  </a:lnTo>
                  <a:lnTo>
                    <a:pt x="1295" y="2"/>
                  </a:lnTo>
                  <a:lnTo>
                    <a:pt x="1294" y="3"/>
                  </a:lnTo>
                  <a:lnTo>
                    <a:pt x="129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98" name="Freeform 78"/>
            <p:cNvSpPr>
              <a:spLocks/>
            </p:cNvSpPr>
            <p:nvPr/>
          </p:nvSpPr>
          <p:spPr bwMode="auto">
            <a:xfrm>
              <a:off x="847" y="2484"/>
              <a:ext cx="1318" cy="3"/>
            </a:xfrm>
            <a:custGeom>
              <a:avLst/>
              <a:gdLst>
                <a:gd name="T0" fmla="*/ 1308 w 1318"/>
                <a:gd name="T1" fmla="*/ 3 h 3"/>
                <a:gd name="T2" fmla="*/ 9 w 1318"/>
                <a:gd name="T3" fmla="*/ 3 h 3"/>
                <a:gd name="T4" fmla="*/ 8 w 1318"/>
                <a:gd name="T5" fmla="*/ 3 h 3"/>
                <a:gd name="T6" fmla="*/ 6 w 1318"/>
                <a:gd name="T7" fmla="*/ 3 h 3"/>
                <a:gd name="T8" fmla="*/ 5 w 1318"/>
                <a:gd name="T9" fmla="*/ 2 h 3"/>
                <a:gd name="T10" fmla="*/ 4 w 1318"/>
                <a:gd name="T11" fmla="*/ 2 h 3"/>
                <a:gd name="T12" fmla="*/ 3 w 1318"/>
                <a:gd name="T13" fmla="*/ 1 h 3"/>
                <a:gd name="T14" fmla="*/ 2 w 1318"/>
                <a:gd name="T15" fmla="*/ 1 h 3"/>
                <a:gd name="T16" fmla="*/ 1 w 1318"/>
                <a:gd name="T17" fmla="*/ 1 h 3"/>
                <a:gd name="T18" fmla="*/ 0 w 1318"/>
                <a:gd name="T19" fmla="*/ 0 h 3"/>
                <a:gd name="T20" fmla="*/ 1318 w 1318"/>
                <a:gd name="T21" fmla="*/ 0 h 3"/>
                <a:gd name="T22" fmla="*/ 1317 w 1318"/>
                <a:gd name="T23" fmla="*/ 1 h 3"/>
                <a:gd name="T24" fmla="*/ 1316 w 1318"/>
                <a:gd name="T25" fmla="*/ 1 h 3"/>
                <a:gd name="T26" fmla="*/ 1315 w 1318"/>
                <a:gd name="T27" fmla="*/ 1 h 3"/>
                <a:gd name="T28" fmla="*/ 1314 w 1318"/>
                <a:gd name="T29" fmla="*/ 2 h 3"/>
                <a:gd name="T30" fmla="*/ 1313 w 1318"/>
                <a:gd name="T31" fmla="*/ 2 h 3"/>
                <a:gd name="T32" fmla="*/ 1311 w 1318"/>
                <a:gd name="T33" fmla="*/ 3 h 3"/>
                <a:gd name="T34" fmla="*/ 1309 w 1318"/>
                <a:gd name="T35" fmla="*/ 3 h 3"/>
                <a:gd name="T36" fmla="*/ 1308 w 131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8"/>
                <a:gd name="T58" fmla="*/ 0 h 3"/>
                <a:gd name="T59" fmla="*/ 1318 w 131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8" h="3">
                  <a:moveTo>
                    <a:pt x="1308" y="3"/>
                  </a:moveTo>
                  <a:lnTo>
                    <a:pt x="9" y="3"/>
                  </a:lnTo>
                  <a:lnTo>
                    <a:pt x="8" y="3"/>
                  </a:lnTo>
                  <a:lnTo>
                    <a:pt x="6" y="3"/>
                  </a:lnTo>
                  <a:lnTo>
                    <a:pt x="5" y="2"/>
                  </a:lnTo>
                  <a:lnTo>
                    <a:pt x="4" y="2"/>
                  </a:lnTo>
                  <a:lnTo>
                    <a:pt x="3" y="1"/>
                  </a:lnTo>
                  <a:lnTo>
                    <a:pt x="2" y="1"/>
                  </a:lnTo>
                  <a:lnTo>
                    <a:pt x="1" y="1"/>
                  </a:lnTo>
                  <a:lnTo>
                    <a:pt x="0" y="0"/>
                  </a:lnTo>
                  <a:lnTo>
                    <a:pt x="1318" y="0"/>
                  </a:lnTo>
                  <a:lnTo>
                    <a:pt x="1317" y="1"/>
                  </a:lnTo>
                  <a:lnTo>
                    <a:pt x="1316" y="1"/>
                  </a:lnTo>
                  <a:lnTo>
                    <a:pt x="1315" y="1"/>
                  </a:lnTo>
                  <a:lnTo>
                    <a:pt x="1314" y="2"/>
                  </a:lnTo>
                  <a:lnTo>
                    <a:pt x="1313" y="2"/>
                  </a:lnTo>
                  <a:lnTo>
                    <a:pt x="1311" y="3"/>
                  </a:lnTo>
                  <a:lnTo>
                    <a:pt x="1309" y="3"/>
                  </a:lnTo>
                  <a:lnTo>
                    <a:pt x="1308"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99" name="Freeform 79"/>
            <p:cNvSpPr>
              <a:spLocks/>
            </p:cNvSpPr>
            <p:nvPr/>
          </p:nvSpPr>
          <p:spPr bwMode="auto">
            <a:xfrm>
              <a:off x="835" y="2481"/>
              <a:ext cx="1341" cy="3"/>
            </a:xfrm>
            <a:custGeom>
              <a:avLst/>
              <a:gdLst>
                <a:gd name="T0" fmla="*/ 1330 w 1341"/>
                <a:gd name="T1" fmla="*/ 3 h 3"/>
                <a:gd name="T2" fmla="*/ 12 w 1341"/>
                <a:gd name="T3" fmla="*/ 3 h 3"/>
                <a:gd name="T4" fmla="*/ 10 w 1341"/>
                <a:gd name="T5" fmla="*/ 3 h 3"/>
                <a:gd name="T6" fmla="*/ 9 w 1341"/>
                <a:gd name="T7" fmla="*/ 3 h 3"/>
                <a:gd name="T8" fmla="*/ 7 w 1341"/>
                <a:gd name="T9" fmla="*/ 2 h 3"/>
                <a:gd name="T10" fmla="*/ 6 w 1341"/>
                <a:gd name="T11" fmla="*/ 2 h 3"/>
                <a:gd name="T12" fmla="*/ 5 w 1341"/>
                <a:gd name="T13" fmla="*/ 1 h 3"/>
                <a:gd name="T14" fmla="*/ 3 w 1341"/>
                <a:gd name="T15" fmla="*/ 1 h 3"/>
                <a:gd name="T16" fmla="*/ 2 w 1341"/>
                <a:gd name="T17" fmla="*/ 1 h 3"/>
                <a:gd name="T18" fmla="*/ 0 w 1341"/>
                <a:gd name="T19" fmla="*/ 0 h 3"/>
                <a:gd name="T20" fmla="*/ 1341 w 1341"/>
                <a:gd name="T21" fmla="*/ 0 h 3"/>
                <a:gd name="T22" fmla="*/ 1340 w 1341"/>
                <a:gd name="T23" fmla="*/ 1 h 3"/>
                <a:gd name="T24" fmla="*/ 1339 w 1341"/>
                <a:gd name="T25" fmla="*/ 1 h 3"/>
                <a:gd name="T26" fmla="*/ 1337 w 1341"/>
                <a:gd name="T27" fmla="*/ 1 h 3"/>
                <a:gd name="T28" fmla="*/ 1336 w 1341"/>
                <a:gd name="T29" fmla="*/ 2 h 3"/>
                <a:gd name="T30" fmla="*/ 1334 w 1341"/>
                <a:gd name="T31" fmla="*/ 2 h 3"/>
                <a:gd name="T32" fmla="*/ 1333 w 1341"/>
                <a:gd name="T33" fmla="*/ 3 h 3"/>
                <a:gd name="T34" fmla="*/ 1331 w 1341"/>
                <a:gd name="T35" fmla="*/ 3 h 3"/>
                <a:gd name="T36" fmla="*/ 1330 w 134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41"/>
                <a:gd name="T58" fmla="*/ 0 h 3"/>
                <a:gd name="T59" fmla="*/ 1341 w 134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41" h="3">
                  <a:moveTo>
                    <a:pt x="1330" y="3"/>
                  </a:moveTo>
                  <a:lnTo>
                    <a:pt x="12" y="3"/>
                  </a:lnTo>
                  <a:lnTo>
                    <a:pt x="10" y="3"/>
                  </a:lnTo>
                  <a:lnTo>
                    <a:pt x="9" y="3"/>
                  </a:lnTo>
                  <a:lnTo>
                    <a:pt x="7" y="2"/>
                  </a:lnTo>
                  <a:lnTo>
                    <a:pt x="6" y="2"/>
                  </a:lnTo>
                  <a:lnTo>
                    <a:pt x="5" y="1"/>
                  </a:lnTo>
                  <a:lnTo>
                    <a:pt x="3" y="1"/>
                  </a:lnTo>
                  <a:lnTo>
                    <a:pt x="2" y="1"/>
                  </a:lnTo>
                  <a:lnTo>
                    <a:pt x="0" y="0"/>
                  </a:lnTo>
                  <a:lnTo>
                    <a:pt x="1341" y="0"/>
                  </a:lnTo>
                  <a:lnTo>
                    <a:pt x="1340" y="1"/>
                  </a:lnTo>
                  <a:lnTo>
                    <a:pt x="1339" y="1"/>
                  </a:lnTo>
                  <a:lnTo>
                    <a:pt x="1337" y="1"/>
                  </a:lnTo>
                  <a:lnTo>
                    <a:pt x="1336" y="2"/>
                  </a:lnTo>
                  <a:lnTo>
                    <a:pt x="1334" y="2"/>
                  </a:lnTo>
                  <a:lnTo>
                    <a:pt x="1333" y="3"/>
                  </a:lnTo>
                  <a:lnTo>
                    <a:pt x="1331" y="3"/>
                  </a:lnTo>
                  <a:lnTo>
                    <a:pt x="1330"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00" name="Freeform 80"/>
            <p:cNvSpPr>
              <a:spLocks noEditPoints="1"/>
            </p:cNvSpPr>
            <p:nvPr/>
          </p:nvSpPr>
          <p:spPr bwMode="auto">
            <a:xfrm>
              <a:off x="727" y="2477"/>
              <a:ext cx="1558" cy="4"/>
            </a:xfrm>
            <a:custGeom>
              <a:avLst/>
              <a:gdLst>
                <a:gd name="T0" fmla="*/ 1449 w 1558"/>
                <a:gd name="T1" fmla="*/ 4 h 4"/>
                <a:gd name="T2" fmla="*/ 108 w 1558"/>
                <a:gd name="T3" fmla="*/ 4 h 4"/>
                <a:gd name="T4" fmla="*/ 106 w 1558"/>
                <a:gd name="T5" fmla="*/ 4 h 4"/>
                <a:gd name="T6" fmla="*/ 103 w 1558"/>
                <a:gd name="T7" fmla="*/ 2 h 4"/>
                <a:gd name="T8" fmla="*/ 101 w 1558"/>
                <a:gd name="T9" fmla="*/ 2 h 4"/>
                <a:gd name="T10" fmla="*/ 98 w 1558"/>
                <a:gd name="T11" fmla="*/ 2 h 4"/>
                <a:gd name="T12" fmla="*/ 95 w 1558"/>
                <a:gd name="T13" fmla="*/ 1 h 4"/>
                <a:gd name="T14" fmla="*/ 93 w 1558"/>
                <a:gd name="T15" fmla="*/ 1 h 4"/>
                <a:gd name="T16" fmla="*/ 89 w 1558"/>
                <a:gd name="T17" fmla="*/ 1 h 4"/>
                <a:gd name="T18" fmla="*/ 87 w 1558"/>
                <a:gd name="T19" fmla="*/ 0 h 4"/>
                <a:gd name="T20" fmla="*/ 1471 w 1558"/>
                <a:gd name="T21" fmla="*/ 0 h 4"/>
                <a:gd name="T22" fmla="*/ 1468 w 1558"/>
                <a:gd name="T23" fmla="*/ 1 h 4"/>
                <a:gd name="T24" fmla="*/ 1465 w 1558"/>
                <a:gd name="T25" fmla="*/ 1 h 4"/>
                <a:gd name="T26" fmla="*/ 1462 w 1558"/>
                <a:gd name="T27" fmla="*/ 1 h 4"/>
                <a:gd name="T28" fmla="*/ 1460 w 1558"/>
                <a:gd name="T29" fmla="*/ 2 h 4"/>
                <a:gd name="T30" fmla="*/ 1457 w 1558"/>
                <a:gd name="T31" fmla="*/ 2 h 4"/>
                <a:gd name="T32" fmla="*/ 1455 w 1558"/>
                <a:gd name="T33" fmla="*/ 2 h 4"/>
                <a:gd name="T34" fmla="*/ 1452 w 1558"/>
                <a:gd name="T35" fmla="*/ 4 h 4"/>
                <a:gd name="T36" fmla="*/ 1449 w 1558"/>
                <a:gd name="T37" fmla="*/ 4 h 4"/>
                <a:gd name="T38" fmla="*/ 0 w 1558"/>
                <a:gd name="T39" fmla="*/ 0 h 4"/>
                <a:gd name="T40" fmla="*/ 5 w 1558"/>
                <a:gd name="T41" fmla="*/ 0 h 4"/>
                <a:gd name="T42" fmla="*/ 4 w 1558"/>
                <a:gd name="T43" fmla="*/ 0 h 4"/>
                <a:gd name="T44" fmla="*/ 3 w 1558"/>
                <a:gd name="T45" fmla="*/ 0 h 4"/>
                <a:gd name="T46" fmla="*/ 3 w 1558"/>
                <a:gd name="T47" fmla="*/ 0 h 4"/>
                <a:gd name="T48" fmla="*/ 2 w 1558"/>
                <a:gd name="T49" fmla="*/ 0 h 4"/>
                <a:gd name="T50" fmla="*/ 2 w 1558"/>
                <a:gd name="T51" fmla="*/ 0 h 4"/>
                <a:gd name="T52" fmla="*/ 1 w 1558"/>
                <a:gd name="T53" fmla="*/ 0 h 4"/>
                <a:gd name="T54" fmla="*/ 0 w 1558"/>
                <a:gd name="T55" fmla="*/ 0 h 4"/>
                <a:gd name="T56" fmla="*/ 0 w 1558"/>
                <a:gd name="T57" fmla="*/ 0 h 4"/>
                <a:gd name="T58" fmla="*/ 1553 w 1558"/>
                <a:gd name="T59" fmla="*/ 0 h 4"/>
                <a:gd name="T60" fmla="*/ 1558 w 1558"/>
                <a:gd name="T61" fmla="*/ 0 h 4"/>
                <a:gd name="T62" fmla="*/ 1557 w 1558"/>
                <a:gd name="T63" fmla="*/ 0 h 4"/>
                <a:gd name="T64" fmla="*/ 1557 w 1558"/>
                <a:gd name="T65" fmla="*/ 0 h 4"/>
                <a:gd name="T66" fmla="*/ 1556 w 1558"/>
                <a:gd name="T67" fmla="*/ 0 h 4"/>
                <a:gd name="T68" fmla="*/ 1555 w 1558"/>
                <a:gd name="T69" fmla="*/ 0 h 4"/>
                <a:gd name="T70" fmla="*/ 1555 w 1558"/>
                <a:gd name="T71" fmla="*/ 0 h 4"/>
                <a:gd name="T72" fmla="*/ 1554 w 1558"/>
                <a:gd name="T73" fmla="*/ 0 h 4"/>
                <a:gd name="T74" fmla="*/ 1554 w 1558"/>
                <a:gd name="T75" fmla="*/ 0 h 4"/>
                <a:gd name="T76" fmla="*/ 1553 w 1558"/>
                <a:gd name="T77" fmla="*/ 0 h 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58"/>
                <a:gd name="T118" fmla="*/ 0 h 4"/>
                <a:gd name="T119" fmla="*/ 1558 w 1558"/>
                <a:gd name="T120" fmla="*/ 4 h 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58" h="4">
                  <a:moveTo>
                    <a:pt x="1449" y="4"/>
                  </a:moveTo>
                  <a:lnTo>
                    <a:pt x="108" y="4"/>
                  </a:lnTo>
                  <a:lnTo>
                    <a:pt x="106" y="4"/>
                  </a:lnTo>
                  <a:lnTo>
                    <a:pt x="103" y="2"/>
                  </a:lnTo>
                  <a:lnTo>
                    <a:pt x="101" y="2"/>
                  </a:lnTo>
                  <a:lnTo>
                    <a:pt x="98" y="2"/>
                  </a:lnTo>
                  <a:lnTo>
                    <a:pt x="95" y="1"/>
                  </a:lnTo>
                  <a:lnTo>
                    <a:pt x="93" y="1"/>
                  </a:lnTo>
                  <a:lnTo>
                    <a:pt x="89" y="1"/>
                  </a:lnTo>
                  <a:lnTo>
                    <a:pt x="87" y="0"/>
                  </a:lnTo>
                  <a:lnTo>
                    <a:pt x="1471" y="0"/>
                  </a:lnTo>
                  <a:lnTo>
                    <a:pt x="1468" y="1"/>
                  </a:lnTo>
                  <a:lnTo>
                    <a:pt x="1465" y="1"/>
                  </a:lnTo>
                  <a:lnTo>
                    <a:pt x="1462" y="1"/>
                  </a:lnTo>
                  <a:lnTo>
                    <a:pt x="1460" y="2"/>
                  </a:lnTo>
                  <a:lnTo>
                    <a:pt x="1457" y="2"/>
                  </a:lnTo>
                  <a:lnTo>
                    <a:pt x="1455" y="2"/>
                  </a:lnTo>
                  <a:lnTo>
                    <a:pt x="1452" y="4"/>
                  </a:lnTo>
                  <a:lnTo>
                    <a:pt x="1449" y="4"/>
                  </a:lnTo>
                  <a:close/>
                  <a:moveTo>
                    <a:pt x="0" y="0"/>
                  </a:moveTo>
                  <a:lnTo>
                    <a:pt x="5" y="0"/>
                  </a:lnTo>
                  <a:lnTo>
                    <a:pt x="4" y="0"/>
                  </a:lnTo>
                  <a:lnTo>
                    <a:pt x="3" y="0"/>
                  </a:lnTo>
                  <a:lnTo>
                    <a:pt x="2" y="0"/>
                  </a:lnTo>
                  <a:lnTo>
                    <a:pt x="1" y="0"/>
                  </a:lnTo>
                  <a:lnTo>
                    <a:pt x="0" y="0"/>
                  </a:lnTo>
                  <a:close/>
                  <a:moveTo>
                    <a:pt x="1553" y="0"/>
                  </a:moveTo>
                  <a:lnTo>
                    <a:pt x="1558" y="0"/>
                  </a:lnTo>
                  <a:lnTo>
                    <a:pt x="1557" y="0"/>
                  </a:lnTo>
                  <a:lnTo>
                    <a:pt x="1556" y="0"/>
                  </a:lnTo>
                  <a:lnTo>
                    <a:pt x="1555" y="0"/>
                  </a:lnTo>
                  <a:lnTo>
                    <a:pt x="1554" y="0"/>
                  </a:lnTo>
                  <a:lnTo>
                    <a:pt x="1553" y="0"/>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01" name="Freeform 81"/>
            <p:cNvSpPr>
              <a:spLocks/>
            </p:cNvSpPr>
            <p:nvPr/>
          </p:nvSpPr>
          <p:spPr bwMode="auto">
            <a:xfrm>
              <a:off x="686" y="2474"/>
              <a:ext cx="1639" cy="3"/>
            </a:xfrm>
            <a:custGeom>
              <a:avLst/>
              <a:gdLst>
                <a:gd name="T0" fmla="*/ 1599 w 1639"/>
                <a:gd name="T1" fmla="*/ 3 h 3"/>
                <a:gd name="T2" fmla="*/ 1594 w 1639"/>
                <a:gd name="T3" fmla="*/ 3 h 3"/>
                <a:gd name="T4" fmla="*/ 1584 w 1639"/>
                <a:gd name="T5" fmla="*/ 3 h 3"/>
                <a:gd name="T6" fmla="*/ 1573 w 1639"/>
                <a:gd name="T7" fmla="*/ 3 h 3"/>
                <a:gd name="T8" fmla="*/ 1563 w 1639"/>
                <a:gd name="T9" fmla="*/ 3 h 3"/>
                <a:gd name="T10" fmla="*/ 1553 w 1639"/>
                <a:gd name="T11" fmla="*/ 2 h 3"/>
                <a:gd name="T12" fmla="*/ 1543 w 1639"/>
                <a:gd name="T13" fmla="*/ 2 h 3"/>
                <a:gd name="T14" fmla="*/ 1532 w 1639"/>
                <a:gd name="T15" fmla="*/ 2 h 3"/>
                <a:gd name="T16" fmla="*/ 1522 w 1639"/>
                <a:gd name="T17" fmla="*/ 3 h 3"/>
                <a:gd name="T18" fmla="*/ 1512 w 1639"/>
                <a:gd name="T19" fmla="*/ 3 h 3"/>
                <a:gd name="T20" fmla="*/ 128 w 1639"/>
                <a:gd name="T21" fmla="*/ 3 h 3"/>
                <a:gd name="T22" fmla="*/ 118 w 1639"/>
                <a:gd name="T23" fmla="*/ 3 h 3"/>
                <a:gd name="T24" fmla="*/ 108 w 1639"/>
                <a:gd name="T25" fmla="*/ 2 h 3"/>
                <a:gd name="T26" fmla="*/ 98 w 1639"/>
                <a:gd name="T27" fmla="*/ 2 h 3"/>
                <a:gd name="T28" fmla="*/ 87 w 1639"/>
                <a:gd name="T29" fmla="*/ 2 h 3"/>
                <a:gd name="T30" fmla="*/ 77 w 1639"/>
                <a:gd name="T31" fmla="*/ 3 h 3"/>
                <a:gd name="T32" fmla="*/ 67 w 1639"/>
                <a:gd name="T33" fmla="*/ 3 h 3"/>
                <a:gd name="T34" fmla="*/ 56 w 1639"/>
                <a:gd name="T35" fmla="*/ 3 h 3"/>
                <a:gd name="T36" fmla="*/ 46 w 1639"/>
                <a:gd name="T37" fmla="*/ 3 h 3"/>
                <a:gd name="T38" fmla="*/ 41 w 1639"/>
                <a:gd name="T39" fmla="*/ 3 h 3"/>
                <a:gd name="T40" fmla="*/ 36 w 1639"/>
                <a:gd name="T41" fmla="*/ 3 h 3"/>
                <a:gd name="T42" fmla="*/ 31 w 1639"/>
                <a:gd name="T43" fmla="*/ 3 h 3"/>
                <a:gd name="T44" fmla="*/ 25 w 1639"/>
                <a:gd name="T45" fmla="*/ 3 h 3"/>
                <a:gd name="T46" fmla="*/ 20 w 1639"/>
                <a:gd name="T47" fmla="*/ 3 h 3"/>
                <a:gd name="T48" fmla="*/ 15 w 1639"/>
                <a:gd name="T49" fmla="*/ 2 h 3"/>
                <a:gd name="T50" fmla="*/ 10 w 1639"/>
                <a:gd name="T51" fmla="*/ 2 h 3"/>
                <a:gd name="T52" fmla="*/ 5 w 1639"/>
                <a:gd name="T53" fmla="*/ 1 h 3"/>
                <a:gd name="T54" fmla="*/ 0 w 1639"/>
                <a:gd name="T55" fmla="*/ 0 h 3"/>
                <a:gd name="T56" fmla="*/ 1639 w 1639"/>
                <a:gd name="T57" fmla="*/ 0 h 3"/>
                <a:gd name="T58" fmla="*/ 1634 w 1639"/>
                <a:gd name="T59" fmla="*/ 1 h 3"/>
                <a:gd name="T60" fmla="*/ 1630 w 1639"/>
                <a:gd name="T61" fmla="*/ 2 h 3"/>
                <a:gd name="T62" fmla="*/ 1625 w 1639"/>
                <a:gd name="T63" fmla="*/ 2 h 3"/>
                <a:gd name="T64" fmla="*/ 1620 w 1639"/>
                <a:gd name="T65" fmla="*/ 3 h 3"/>
                <a:gd name="T66" fmla="*/ 1615 w 1639"/>
                <a:gd name="T67" fmla="*/ 3 h 3"/>
                <a:gd name="T68" fmla="*/ 1609 w 1639"/>
                <a:gd name="T69" fmla="*/ 3 h 3"/>
                <a:gd name="T70" fmla="*/ 1604 w 1639"/>
                <a:gd name="T71" fmla="*/ 3 h 3"/>
                <a:gd name="T72" fmla="*/ 1599 w 1639"/>
                <a:gd name="T73" fmla="*/ 3 h 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39"/>
                <a:gd name="T112" fmla="*/ 0 h 3"/>
                <a:gd name="T113" fmla="*/ 1639 w 1639"/>
                <a:gd name="T114" fmla="*/ 3 h 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39" h="3">
                  <a:moveTo>
                    <a:pt x="1599" y="3"/>
                  </a:moveTo>
                  <a:lnTo>
                    <a:pt x="1594" y="3"/>
                  </a:lnTo>
                  <a:lnTo>
                    <a:pt x="1584" y="3"/>
                  </a:lnTo>
                  <a:lnTo>
                    <a:pt x="1573" y="3"/>
                  </a:lnTo>
                  <a:lnTo>
                    <a:pt x="1563" y="3"/>
                  </a:lnTo>
                  <a:lnTo>
                    <a:pt x="1553" y="2"/>
                  </a:lnTo>
                  <a:lnTo>
                    <a:pt x="1543" y="2"/>
                  </a:lnTo>
                  <a:lnTo>
                    <a:pt x="1532" y="2"/>
                  </a:lnTo>
                  <a:lnTo>
                    <a:pt x="1522" y="3"/>
                  </a:lnTo>
                  <a:lnTo>
                    <a:pt x="1512" y="3"/>
                  </a:lnTo>
                  <a:lnTo>
                    <a:pt x="128" y="3"/>
                  </a:lnTo>
                  <a:lnTo>
                    <a:pt x="118" y="3"/>
                  </a:lnTo>
                  <a:lnTo>
                    <a:pt x="108" y="2"/>
                  </a:lnTo>
                  <a:lnTo>
                    <a:pt x="98" y="2"/>
                  </a:lnTo>
                  <a:lnTo>
                    <a:pt x="87" y="2"/>
                  </a:lnTo>
                  <a:lnTo>
                    <a:pt x="77" y="3"/>
                  </a:lnTo>
                  <a:lnTo>
                    <a:pt x="67" y="3"/>
                  </a:lnTo>
                  <a:lnTo>
                    <a:pt x="56" y="3"/>
                  </a:lnTo>
                  <a:lnTo>
                    <a:pt x="46" y="3"/>
                  </a:lnTo>
                  <a:lnTo>
                    <a:pt x="41" y="3"/>
                  </a:lnTo>
                  <a:lnTo>
                    <a:pt x="36" y="3"/>
                  </a:lnTo>
                  <a:lnTo>
                    <a:pt x="31" y="3"/>
                  </a:lnTo>
                  <a:lnTo>
                    <a:pt x="25" y="3"/>
                  </a:lnTo>
                  <a:lnTo>
                    <a:pt x="20" y="3"/>
                  </a:lnTo>
                  <a:lnTo>
                    <a:pt x="15" y="2"/>
                  </a:lnTo>
                  <a:lnTo>
                    <a:pt x="10" y="2"/>
                  </a:lnTo>
                  <a:lnTo>
                    <a:pt x="5" y="1"/>
                  </a:lnTo>
                  <a:lnTo>
                    <a:pt x="0" y="0"/>
                  </a:lnTo>
                  <a:lnTo>
                    <a:pt x="1639" y="0"/>
                  </a:lnTo>
                  <a:lnTo>
                    <a:pt x="1634" y="1"/>
                  </a:lnTo>
                  <a:lnTo>
                    <a:pt x="1630" y="2"/>
                  </a:lnTo>
                  <a:lnTo>
                    <a:pt x="1625" y="2"/>
                  </a:lnTo>
                  <a:lnTo>
                    <a:pt x="1620" y="3"/>
                  </a:lnTo>
                  <a:lnTo>
                    <a:pt x="1615" y="3"/>
                  </a:lnTo>
                  <a:lnTo>
                    <a:pt x="1609" y="3"/>
                  </a:lnTo>
                  <a:lnTo>
                    <a:pt x="1604" y="3"/>
                  </a:lnTo>
                  <a:lnTo>
                    <a:pt x="159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02" name="Freeform 82"/>
            <p:cNvSpPr>
              <a:spLocks/>
            </p:cNvSpPr>
            <p:nvPr/>
          </p:nvSpPr>
          <p:spPr bwMode="auto">
            <a:xfrm>
              <a:off x="672" y="2471"/>
              <a:ext cx="1667" cy="3"/>
            </a:xfrm>
            <a:custGeom>
              <a:avLst/>
              <a:gdLst>
                <a:gd name="T0" fmla="*/ 1653 w 1667"/>
                <a:gd name="T1" fmla="*/ 3 h 3"/>
                <a:gd name="T2" fmla="*/ 14 w 1667"/>
                <a:gd name="T3" fmla="*/ 3 h 3"/>
                <a:gd name="T4" fmla="*/ 13 w 1667"/>
                <a:gd name="T5" fmla="*/ 3 h 3"/>
                <a:gd name="T6" fmla="*/ 11 w 1667"/>
                <a:gd name="T7" fmla="*/ 3 h 3"/>
                <a:gd name="T8" fmla="*/ 9 w 1667"/>
                <a:gd name="T9" fmla="*/ 2 h 3"/>
                <a:gd name="T10" fmla="*/ 8 w 1667"/>
                <a:gd name="T11" fmla="*/ 2 h 3"/>
                <a:gd name="T12" fmla="*/ 6 w 1667"/>
                <a:gd name="T13" fmla="*/ 1 h 3"/>
                <a:gd name="T14" fmla="*/ 4 w 1667"/>
                <a:gd name="T15" fmla="*/ 1 h 3"/>
                <a:gd name="T16" fmla="*/ 2 w 1667"/>
                <a:gd name="T17" fmla="*/ 1 h 3"/>
                <a:gd name="T18" fmla="*/ 0 w 1667"/>
                <a:gd name="T19" fmla="*/ 0 h 3"/>
                <a:gd name="T20" fmla="*/ 1667 w 1667"/>
                <a:gd name="T21" fmla="*/ 0 h 3"/>
                <a:gd name="T22" fmla="*/ 1666 w 1667"/>
                <a:gd name="T23" fmla="*/ 1 h 3"/>
                <a:gd name="T24" fmla="*/ 1664 w 1667"/>
                <a:gd name="T25" fmla="*/ 1 h 3"/>
                <a:gd name="T26" fmla="*/ 1661 w 1667"/>
                <a:gd name="T27" fmla="*/ 1 h 3"/>
                <a:gd name="T28" fmla="*/ 1660 w 1667"/>
                <a:gd name="T29" fmla="*/ 2 h 3"/>
                <a:gd name="T30" fmla="*/ 1658 w 1667"/>
                <a:gd name="T31" fmla="*/ 2 h 3"/>
                <a:gd name="T32" fmla="*/ 1656 w 1667"/>
                <a:gd name="T33" fmla="*/ 3 h 3"/>
                <a:gd name="T34" fmla="*/ 1655 w 1667"/>
                <a:gd name="T35" fmla="*/ 3 h 3"/>
                <a:gd name="T36" fmla="*/ 1653 w 166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67"/>
                <a:gd name="T58" fmla="*/ 0 h 3"/>
                <a:gd name="T59" fmla="*/ 1667 w 166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67" h="3">
                  <a:moveTo>
                    <a:pt x="1653" y="3"/>
                  </a:moveTo>
                  <a:lnTo>
                    <a:pt x="14" y="3"/>
                  </a:lnTo>
                  <a:lnTo>
                    <a:pt x="13" y="3"/>
                  </a:lnTo>
                  <a:lnTo>
                    <a:pt x="11" y="3"/>
                  </a:lnTo>
                  <a:lnTo>
                    <a:pt x="9" y="2"/>
                  </a:lnTo>
                  <a:lnTo>
                    <a:pt x="8" y="2"/>
                  </a:lnTo>
                  <a:lnTo>
                    <a:pt x="6" y="1"/>
                  </a:lnTo>
                  <a:lnTo>
                    <a:pt x="4" y="1"/>
                  </a:lnTo>
                  <a:lnTo>
                    <a:pt x="2" y="1"/>
                  </a:lnTo>
                  <a:lnTo>
                    <a:pt x="0" y="0"/>
                  </a:lnTo>
                  <a:lnTo>
                    <a:pt x="1667" y="0"/>
                  </a:lnTo>
                  <a:lnTo>
                    <a:pt x="1666" y="1"/>
                  </a:lnTo>
                  <a:lnTo>
                    <a:pt x="1664" y="1"/>
                  </a:lnTo>
                  <a:lnTo>
                    <a:pt x="1661" y="1"/>
                  </a:lnTo>
                  <a:lnTo>
                    <a:pt x="1660" y="2"/>
                  </a:lnTo>
                  <a:lnTo>
                    <a:pt x="1658" y="2"/>
                  </a:lnTo>
                  <a:lnTo>
                    <a:pt x="1656" y="3"/>
                  </a:lnTo>
                  <a:lnTo>
                    <a:pt x="1655" y="3"/>
                  </a:lnTo>
                  <a:lnTo>
                    <a:pt x="165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03" name="Freeform 83"/>
            <p:cNvSpPr>
              <a:spLocks/>
            </p:cNvSpPr>
            <p:nvPr/>
          </p:nvSpPr>
          <p:spPr bwMode="auto">
            <a:xfrm>
              <a:off x="663" y="2468"/>
              <a:ext cx="1685" cy="3"/>
            </a:xfrm>
            <a:custGeom>
              <a:avLst/>
              <a:gdLst>
                <a:gd name="T0" fmla="*/ 1676 w 1685"/>
                <a:gd name="T1" fmla="*/ 3 h 3"/>
                <a:gd name="T2" fmla="*/ 9 w 1685"/>
                <a:gd name="T3" fmla="*/ 3 h 3"/>
                <a:gd name="T4" fmla="*/ 8 w 1685"/>
                <a:gd name="T5" fmla="*/ 3 h 3"/>
                <a:gd name="T6" fmla="*/ 7 w 1685"/>
                <a:gd name="T7" fmla="*/ 3 h 3"/>
                <a:gd name="T8" fmla="*/ 6 w 1685"/>
                <a:gd name="T9" fmla="*/ 2 h 3"/>
                <a:gd name="T10" fmla="*/ 5 w 1685"/>
                <a:gd name="T11" fmla="*/ 2 h 3"/>
                <a:gd name="T12" fmla="*/ 4 w 1685"/>
                <a:gd name="T13" fmla="*/ 1 h 3"/>
                <a:gd name="T14" fmla="*/ 3 w 1685"/>
                <a:gd name="T15" fmla="*/ 1 h 3"/>
                <a:gd name="T16" fmla="*/ 2 w 1685"/>
                <a:gd name="T17" fmla="*/ 1 h 3"/>
                <a:gd name="T18" fmla="*/ 0 w 1685"/>
                <a:gd name="T19" fmla="*/ 0 h 3"/>
                <a:gd name="T20" fmla="*/ 1685 w 1685"/>
                <a:gd name="T21" fmla="*/ 0 h 3"/>
                <a:gd name="T22" fmla="*/ 1684 w 1685"/>
                <a:gd name="T23" fmla="*/ 1 h 3"/>
                <a:gd name="T24" fmla="*/ 1683 w 1685"/>
                <a:gd name="T25" fmla="*/ 1 h 3"/>
                <a:gd name="T26" fmla="*/ 1682 w 1685"/>
                <a:gd name="T27" fmla="*/ 1 h 3"/>
                <a:gd name="T28" fmla="*/ 1681 w 1685"/>
                <a:gd name="T29" fmla="*/ 2 h 3"/>
                <a:gd name="T30" fmla="*/ 1680 w 1685"/>
                <a:gd name="T31" fmla="*/ 2 h 3"/>
                <a:gd name="T32" fmla="*/ 1678 w 1685"/>
                <a:gd name="T33" fmla="*/ 3 h 3"/>
                <a:gd name="T34" fmla="*/ 1677 w 1685"/>
                <a:gd name="T35" fmla="*/ 3 h 3"/>
                <a:gd name="T36" fmla="*/ 1676 w 168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85"/>
                <a:gd name="T58" fmla="*/ 0 h 3"/>
                <a:gd name="T59" fmla="*/ 1685 w 168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85" h="3">
                  <a:moveTo>
                    <a:pt x="1676" y="3"/>
                  </a:moveTo>
                  <a:lnTo>
                    <a:pt x="9" y="3"/>
                  </a:lnTo>
                  <a:lnTo>
                    <a:pt x="8" y="3"/>
                  </a:lnTo>
                  <a:lnTo>
                    <a:pt x="7" y="3"/>
                  </a:lnTo>
                  <a:lnTo>
                    <a:pt x="6" y="2"/>
                  </a:lnTo>
                  <a:lnTo>
                    <a:pt x="5" y="2"/>
                  </a:lnTo>
                  <a:lnTo>
                    <a:pt x="4" y="1"/>
                  </a:lnTo>
                  <a:lnTo>
                    <a:pt x="3" y="1"/>
                  </a:lnTo>
                  <a:lnTo>
                    <a:pt x="2" y="1"/>
                  </a:lnTo>
                  <a:lnTo>
                    <a:pt x="0" y="0"/>
                  </a:lnTo>
                  <a:lnTo>
                    <a:pt x="1685" y="0"/>
                  </a:lnTo>
                  <a:lnTo>
                    <a:pt x="1684" y="1"/>
                  </a:lnTo>
                  <a:lnTo>
                    <a:pt x="1683" y="1"/>
                  </a:lnTo>
                  <a:lnTo>
                    <a:pt x="1682" y="1"/>
                  </a:lnTo>
                  <a:lnTo>
                    <a:pt x="1681" y="2"/>
                  </a:lnTo>
                  <a:lnTo>
                    <a:pt x="1680" y="2"/>
                  </a:lnTo>
                  <a:lnTo>
                    <a:pt x="1678" y="3"/>
                  </a:lnTo>
                  <a:lnTo>
                    <a:pt x="1677" y="3"/>
                  </a:lnTo>
                  <a:lnTo>
                    <a:pt x="167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04" name="Freeform 84"/>
            <p:cNvSpPr>
              <a:spLocks/>
            </p:cNvSpPr>
            <p:nvPr/>
          </p:nvSpPr>
          <p:spPr bwMode="auto">
            <a:xfrm>
              <a:off x="656" y="2465"/>
              <a:ext cx="1699" cy="3"/>
            </a:xfrm>
            <a:custGeom>
              <a:avLst/>
              <a:gdLst>
                <a:gd name="T0" fmla="*/ 1692 w 1699"/>
                <a:gd name="T1" fmla="*/ 3 h 3"/>
                <a:gd name="T2" fmla="*/ 7 w 1699"/>
                <a:gd name="T3" fmla="*/ 3 h 3"/>
                <a:gd name="T4" fmla="*/ 7 w 1699"/>
                <a:gd name="T5" fmla="*/ 3 h 3"/>
                <a:gd name="T6" fmla="*/ 6 w 1699"/>
                <a:gd name="T7" fmla="*/ 2 h 3"/>
                <a:gd name="T8" fmla="*/ 5 w 1699"/>
                <a:gd name="T9" fmla="*/ 2 h 3"/>
                <a:gd name="T10" fmla="*/ 4 w 1699"/>
                <a:gd name="T11" fmla="*/ 2 h 3"/>
                <a:gd name="T12" fmla="*/ 3 w 1699"/>
                <a:gd name="T13" fmla="*/ 1 h 3"/>
                <a:gd name="T14" fmla="*/ 2 w 1699"/>
                <a:gd name="T15" fmla="*/ 1 h 3"/>
                <a:gd name="T16" fmla="*/ 1 w 1699"/>
                <a:gd name="T17" fmla="*/ 1 h 3"/>
                <a:gd name="T18" fmla="*/ 0 w 1699"/>
                <a:gd name="T19" fmla="*/ 0 h 3"/>
                <a:gd name="T20" fmla="*/ 1699 w 1699"/>
                <a:gd name="T21" fmla="*/ 0 h 3"/>
                <a:gd name="T22" fmla="*/ 1698 w 1699"/>
                <a:gd name="T23" fmla="*/ 1 h 3"/>
                <a:gd name="T24" fmla="*/ 1697 w 1699"/>
                <a:gd name="T25" fmla="*/ 1 h 3"/>
                <a:gd name="T26" fmla="*/ 1697 w 1699"/>
                <a:gd name="T27" fmla="*/ 1 h 3"/>
                <a:gd name="T28" fmla="*/ 1696 w 1699"/>
                <a:gd name="T29" fmla="*/ 2 h 3"/>
                <a:gd name="T30" fmla="*/ 1695 w 1699"/>
                <a:gd name="T31" fmla="*/ 2 h 3"/>
                <a:gd name="T32" fmla="*/ 1694 w 1699"/>
                <a:gd name="T33" fmla="*/ 2 h 3"/>
                <a:gd name="T34" fmla="*/ 1693 w 1699"/>
                <a:gd name="T35" fmla="*/ 3 h 3"/>
                <a:gd name="T36" fmla="*/ 1692 w 169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99"/>
                <a:gd name="T58" fmla="*/ 0 h 3"/>
                <a:gd name="T59" fmla="*/ 1699 w 169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99" h="3">
                  <a:moveTo>
                    <a:pt x="1692" y="3"/>
                  </a:moveTo>
                  <a:lnTo>
                    <a:pt x="7" y="3"/>
                  </a:lnTo>
                  <a:lnTo>
                    <a:pt x="6" y="2"/>
                  </a:lnTo>
                  <a:lnTo>
                    <a:pt x="5" y="2"/>
                  </a:lnTo>
                  <a:lnTo>
                    <a:pt x="4" y="2"/>
                  </a:lnTo>
                  <a:lnTo>
                    <a:pt x="3" y="1"/>
                  </a:lnTo>
                  <a:lnTo>
                    <a:pt x="2" y="1"/>
                  </a:lnTo>
                  <a:lnTo>
                    <a:pt x="1" y="1"/>
                  </a:lnTo>
                  <a:lnTo>
                    <a:pt x="0" y="0"/>
                  </a:lnTo>
                  <a:lnTo>
                    <a:pt x="1699" y="0"/>
                  </a:lnTo>
                  <a:lnTo>
                    <a:pt x="1698" y="1"/>
                  </a:lnTo>
                  <a:lnTo>
                    <a:pt x="1697" y="1"/>
                  </a:lnTo>
                  <a:lnTo>
                    <a:pt x="1696" y="2"/>
                  </a:lnTo>
                  <a:lnTo>
                    <a:pt x="1695" y="2"/>
                  </a:lnTo>
                  <a:lnTo>
                    <a:pt x="1694" y="2"/>
                  </a:lnTo>
                  <a:lnTo>
                    <a:pt x="1693" y="3"/>
                  </a:lnTo>
                  <a:lnTo>
                    <a:pt x="169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05" name="Freeform 85"/>
            <p:cNvSpPr>
              <a:spLocks/>
            </p:cNvSpPr>
            <p:nvPr/>
          </p:nvSpPr>
          <p:spPr bwMode="auto">
            <a:xfrm>
              <a:off x="651" y="2462"/>
              <a:ext cx="1710" cy="3"/>
            </a:xfrm>
            <a:custGeom>
              <a:avLst/>
              <a:gdLst>
                <a:gd name="T0" fmla="*/ 1704 w 1710"/>
                <a:gd name="T1" fmla="*/ 3 h 3"/>
                <a:gd name="T2" fmla="*/ 5 w 1710"/>
                <a:gd name="T3" fmla="*/ 3 h 3"/>
                <a:gd name="T4" fmla="*/ 5 w 1710"/>
                <a:gd name="T5" fmla="*/ 3 h 3"/>
                <a:gd name="T6" fmla="*/ 4 w 1710"/>
                <a:gd name="T7" fmla="*/ 2 h 3"/>
                <a:gd name="T8" fmla="*/ 3 w 1710"/>
                <a:gd name="T9" fmla="*/ 2 h 3"/>
                <a:gd name="T10" fmla="*/ 3 w 1710"/>
                <a:gd name="T11" fmla="*/ 2 h 3"/>
                <a:gd name="T12" fmla="*/ 2 w 1710"/>
                <a:gd name="T13" fmla="*/ 1 h 3"/>
                <a:gd name="T14" fmla="*/ 1 w 1710"/>
                <a:gd name="T15" fmla="*/ 1 h 3"/>
                <a:gd name="T16" fmla="*/ 0 w 1710"/>
                <a:gd name="T17" fmla="*/ 0 h 3"/>
                <a:gd name="T18" fmla="*/ 0 w 1710"/>
                <a:gd name="T19" fmla="*/ 0 h 3"/>
                <a:gd name="T20" fmla="*/ 1710 w 1710"/>
                <a:gd name="T21" fmla="*/ 0 h 3"/>
                <a:gd name="T22" fmla="*/ 1709 w 1710"/>
                <a:gd name="T23" fmla="*/ 0 h 3"/>
                <a:gd name="T24" fmla="*/ 1708 w 1710"/>
                <a:gd name="T25" fmla="*/ 1 h 3"/>
                <a:gd name="T26" fmla="*/ 1708 w 1710"/>
                <a:gd name="T27" fmla="*/ 1 h 3"/>
                <a:gd name="T28" fmla="*/ 1707 w 1710"/>
                <a:gd name="T29" fmla="*/ 2 h 3"/>
                <a:gd name="T30" fmla="*/ 1706 w 1710"/>
                <a:gd name="T31" fmla="*/ 2 h 3"/>
                <a:gd name="T32" fmla="*/ 1706 w 1710"/>
                <a:gd name="T33" fmla="*/ 2 h 3"/>
                <a:gd name="T34" fmla="*/ 1705 w 1710"/>
                <a:gd name="T35" fmla="*/ 3 h 3"/>
                <a:gd name="T36" fmla="*/ 1704 w 171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10"/>
                <a:gd name="T58" fmla="*/ 0 h 3"/>
                <a:gd name="T59" fmla="*/ 1710 w 171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10" h="3">
                  <a:moveTo>
                    <a:pt x="1704" y="3"/>
                  </a:moveTo>
                  <a:lnTo>
                    <a:pt x="5" y="3"/>
                  </a:lnTo>
                  <a:lnTo>
                    <a:pt x="4" y="2"/>
                  </a:lnTo>
                  <a:lnTo>
                    <a:pt x="3" y="2"/>
                  </a:lnTo>
                  <a:lnTo>
                    <a:pt x="2" y="1"/>
                  </a:lnTo>
                  <a:lnTo>
                    <a:pt x="1" y="1"/>
                  </a:lnTo>
                  <a:lnTo>
                    <a:pt x="0" y="0"/>
                  </a:lnTo>
                  <a:lnTo>
                    <a:pt x="1710" y="0"/>
                  </a:lnTo>
                  <a:lnTo>
                    <a:pt x="1709" y="0"/>
                  </a:lnTo>
                  <a:lnTo>
                    <a:pt x="1708" y="1"/>
                  </a:lnTo>
                  <a:lnTo>
                    <a:pt x="1707" y="2"/>
                  </a:lnTo>
                  <a:lnTo>
                    <a:pt x="1706" y="2"/>
                  </a:lnTo>
                  <a:lnTo>
                    <a:pt x="1705" y="3"/>
                  </a:lnTo>
                  <a:lnTo>
                    <a:pt x="170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06" name="Freeform 86"/>
            <p:cNvSpPr>
              <a:spLocks/>
            </p:cNvSpPr>
            <p:nvPr/>
          </p:nvSpPr>
          <p:spPr bwMode="auto">
            <a:xfrm>
              <a:off x="646" y="2458"/>
              <a:ext cx="1720" cy="4"/>
            </a:xfrm>
            <a:custGeom>
              <a:avLst/>
              <a:gdLst>
                <a:gd name="T0" fmla="*/ 1715 w 1720"/>
                <a:gd name="T1" fmla="*/ 4 h 4"/>
                <a:gd name="T2" fmla="*/ 5 w 1720"/>
                <a:gd name="T3" fmla="*/ 4 h 4"/>
                <a:gd name="T4" fmla="*/ 4 w 1720"/>
                <a:gd name="T5" fmla="*/ 4 h 4"/>
                <a:gd name="T6" fmla="*/ 4 w 1720"/>
                <a:gd name="T7" fmla="*/ 3 h 4"/>
                <a:gd name="T8" fmla="*/ 3 w 1720"/>
                <a:gd name="T9" fmla="*/ 3 h 4"/>
                <a:gd name="T10" fmla="*/ 2 w 1720"/>
                <a:gd name="T11" fmla="*/ 3 h 4"/>
                <a:gd name="T12" fmla="*/ 2 w 1720"/>
                <a:gd name="T13" fmla="*/ 1 h 4"/>
                <a:gd name="T14" fmla="*/ 1 w 1720"/>
                <a:gd name="T15" fmla="*/ 1 h 4"/>
                <a:gd name="T16" fmla="*/ 0 w 1720"/>
                <a:gd name="T17" fmla="*/ 0 h 4"/>
                <a:gd name="T18" fmla="*/ 0 w 1720"/>
                <a:gd name="T19" fmla="*/ 0 h 4"/>
                <a:gd name="T20" fmla="*/ 1720 w 1720"/>
                <a:gd name="T21" fmla="*/ 0 h 4"/>
                <a:gd name="T22" fmla="*/ 1719 w 1720"/>
                <a:gd name="T23" fmla="*/ 0 h 4"/>
                <a:gd name="T24" fmla="*/ 1719 w 1720"/>
                <a:gd name="T25" fmla="*/ 1 h 4"/>
                <a:gd name="T26" fmla="*/ 1718 w 1720"/>
                <a:gd name="T27" fmla="*/ 1 h 4"/>
                <a:gd name="T28" fmla="*/ 1717 w 1720"/>
                <a:gd name="T29" fmla="*/ 3 h 4"/>
                <a:gd name="T30" fmla="*/ 1717 w 1720"/>
                <a:gd name="T31" fmla="*/ 3 h 4"/>
                <a:gd name="T32" fmla="*/ 1716 w 1720"/>
                <a:gd name="T33" fmla="*/ 3 h 4"/>
                <a:gd name="T34" fmla="*/ 1715 w 1720"/>
                <a:gd name="T35" fmla="*/ 4 h 4"/>
                <a:gd name="T36" fmla="*/ 1715 w 1720"/>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0"/>
                <a:gd name="T58" fmla="*/ 0 h 4"/>
                <a:gd name="T59" fmla="*/ 1720 w 172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0" h="4">
                  <a:moveTo>
                    <a:pt x="1715" y="4"/>
                  </a:moveTo>
                  <a:lnTo>
                    <a:pt x="5" y="4"/>
                  </a:lnTo>
                  <a:lnTo>
                    <a:pt x="4" y="4"/>
                  </a:lnTo>
                  <a:lnTo>
                    <a:pt x="4" y="3"/>
                  </a:lnTo>
                  <a:lnTo>
                    <a:pt x="3" y="3"/>
                  </a:lnTo>
                  <a:lnTo>
                    <a:pt x="2" y="3"/>
                  </a:lnTo>
                  <a:lnTo>
                    <a:pt x="2" y="1"/>
                  </a:lnTo>
                  <a:lnTo>
                    <a:pt x="1" y="1"/>
                  </a:lnTo>
                  <a:lnTo>
                    <a:pt x="0" y="0"/>
                  </a:lnTo>
                  <a:lnTo>
                    <a:pt x="1720" y="0"/>
                  </a:lnTo>
                  <a:lnTo>
                    <a:pt x="1719" y="0"/>
                  </a:lnTo>
                  <a:lnTo>
                    <a:pt x="1719" y="1"/>
                  </a:lnTo>
                  <a:lnTo>
                    <a:pt x="1718" y="1"/>
                  </a:lnTo>
                  <a:lnTo>
                    <a:pt x="1717" y="3"/>
                  </a:lnTo>
                  <a:lnTo>
                    <a:pt x="1716" y="3"/>
                  </a:lnTo>
                  <a:lnTo>
                    <a:pt x="1715"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07" name="Freeform 87"/>
            <p:cNvSpPr>
              <a:spLocks/>
            </p:cNvSpPr>
            <p:nvPr/>
          </p:nvSpPr>
          <p:spPr bwMode="auto">
            <a:xfrm>
              <a:off x="641" y="2455"/>
              <a:ext cx="1730" cy="3"/>
            </a:xfrm>
            <a:custGeom>
              <a:avLst/>
              <a:gdLst>
                <a:gd name="T0" fmla="*/ 1725 w 1730"/>
                <a:gd name="T1" fmla="*/ 3 h 3"/>
                <a:gd name="T2" fmla="*/ 5 w 1730"/>
                <a:gd name="T3" fmla="*/ 3 h 3"/>
                <a:gd name="T4" fmla="*/ 4 w 1730"/>
                <a:gd name="T5" fmla="*/ 3 h 3"/>
                <a:gd name="T6" fmla="*/ 4 w 1730"/>
                <a:gd name="T7" fmla="*/ 2 h 3"/>
                <a:gd name="T8" fmla="*/ 3 w 1730"/>
                <a:gd name="T9" fmla="*/ 2 h 3"/>
                <a:gd name="T10" fmla="*/ 3 w 1730"/>
                <a:gd name="T11" fmla="*/ 2 h 3"/>
                <a:gd name="T12" fmla="*/ 2 w 1730"/>
                <a:gd name="T13" fmla="*/ 1 h 3"/>
                <a:gd name="T14" fmla="*/ 2 w 1730"/>
                <a:gd name="T15" fmla="*/ 1 h 3"/>
                <a:gd name="T16" fmla="*/ 0 w 1730"/>
                <a:gd name="T17" fmla="*/ 0 h 3"/>
                <a:gd name="T18" fmla="*/ 0 w 1730"/>
                <a:gd name="T19" fmla="*/ 0 h 3"/>
                <a:gd name="T20" fmla="*/ 1730 w 1730"/>
                <a:gd name="T21" fmla="*/ 0 h 3"/>
                <a:gd name="T22" fmla="*/ 1729 w 1730"/>
                <a:gd name="T23" fmla="*/ 0 h 3"/>
                <a:gd name="T24" fmla="*/ 1729 w 1730"/>
                <a:gd name="T25" fmla="*/ 1 h 3"/>
                <a:gd name="T26" fmla="*/ 1727 w 1730"/>
                <a:gd name="T27" fmla="*/ 1 h 3"/>
                <a:gd name="T28" fmla="*/ 1727 w 1730"/>
                <a:gd name="T29" fmla="*/ 2 h 3"/>
                <a:gd name="T30" fmla="*/ 1726 w 1730"/>
                <a:gd name="T31" fmla="*/ 2 h 3"/>
                <a:gd name="T32" fmla="*/ 1726 w 1730"/>
                <a:gd name="T33" fmla="*/ 2 h 3"/>
                <a:gd name="T34" fmla="*/ 1725 w 1730"/>
                <a:gd name="T35" fmla="*/ 3 h 3"/>
                <a:gd name="T36" fmla="*/ 1725 w 173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0"/>
                <a:gd name="T58" fmla="*/ 0 h 3"/>
                <a:gd name="T59" fmla="*/ 1730 w 173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0" h="3">
                  <a:moveTo>
                    <a:pt x="1725" y="3"/>
                  </a:moveTo>
                  <a:lnTo>
                    <a:pt x="5" y="3"/>
                  </a:lnTo>
                  <a:lnTo>
                    <a:pt x="4" y="3"/>
                  </a:lnTo>
                  <a:lnTo>
                    <a:pt x="4" y="2"/>
                  </a:lnTo>
                  <a:lnTo>
                    <a:pt x="3" y="2"/>
                  </a:lnTo>
                  <a:lnTo>
                    <a:pt x="2" y="1"/>
                  </a:lnTo>
                  <a:lnTo>
                    <a:pt x="0" y="0"/>
                  </a:lnTo>
                  <a:lnTo>
                    <a:pt x="1730" y="0"/>
                  </a:lnTo>
                  <a:lnTo>
                    <a:pt x="1729" y="0"/>
                  </a:lnTo>
                  <a:lnTo>
                    <a:pt x="1729" y="1"/>
                  </a:lnTo>
                  <a:lnTo>
                    <a:pt x="1727" y="1"/>
                  </a:lnTo>
                  <a:lnTo>
                    <a:pt x="1727" y="2"/>
                  </a:lnTo>
                  <a:lnTo>
                    <a:pt x="1726" y="2"/>
                  </a:lnTo>
                  <a:lnTo>
                    <a:pt x="172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08" name="Freeform 88"/>
            <p:cNvSpPr>
              <a:spLocks/>
            </p:cNvSpPr>
            <p:nvPr/>
          </p:nvSpPr>
          <p:spPr bwMode="auto">
            <a:xfrm>
              <a:off x="637" y="2452"/>
              <a:ext cx="1738" cy="3"/>
            </a:xfrm>
            <a:custGeom>
              <a:avLst/>
              <a:gdLst>
                <a:gd name="T0" fmla="*/ 1734 w 1738"/>
                <a:gd name="T1" fmla="*/ 3 h 3"/>
                <a:gd name="T2" fmla="*/ 4 w 1738"/>
                <a:gd name="T3" fmla="*/ 3 h 3"/>
                <a:gd name="T4" fmla="*/ 3 w 1738"/>
                <a:gd name="T5" fmla="*/ 3 h 3"/>
                <a:gd name="T6" fmla="*/ 3 w 1738"/>
                <a:gd name="T7" fmla="*/ 2 h 3"/>
                <a:gd name="T8" fmla="*/ 2 w 1738"/>
                <a:gd name="T9" fmla="*/ 2 h 3"/>
                <a:gd name="T10" fmla="*/ 2 w 1738"/>
                <a:gd name="T11" fmla="*/ 1 h 3"/>
                <a:gd name="T12" fmla="*/ 1 w 1738"/>
                <a:gd name="T13" fmla="*/ 1 h 3"/>
                <a:gd name="T14" fmla="*/ 1 w 1738"/>
                <a:gd name="T15" fmla="*/ 1 h 3"/>
                <a:gd name="T16" fmla="*/ 0 w 1738"/>
                <a:gd name="T17" fmla="*/ 0 h 3"/>
                <a:gd name="T18" fmla="*/ 0 w 1738"/>
                <a:gd name="T19" fmla="*/ 0 h 3"/>
                <a:gd name="T20" fmla="*/ 1738 w 1738"/>
                <a:gd name="T21" fmla="*/ 0 h 3"/>
                <a:gd name="T22" fmla="*/ 1737 w 1738"/>
                <a:gd name="T23" fmla="*/ 0 h 3"/>
                <a:gd name="T24" fmla="*/ 1737 w 1738"/>
                <a:gd name="T25" fmla="*/ 1 h 3"/>
                <a:gd name="T26" fmla="*/ 1736 w 1738"/>
                <a:gd name="T27" fmla="*/ 1 h 3"/>
                <a:gd name="T28" fmla="*/ 1736 w 1738"/>
                <a:gd name="T29" fmla="*/ 1 h 3"/>
                <a:gd name="T30" fmla="*/ 1735 w 1738"/>
                <a:gd name="T31" fmla="*/ 2 h 3"/>
                <a:gd name="T32" fmla="*/ 1735 w 1738"/>
                <a:gd name="T33" fmla="*/ 2 h 3"/>
                <a:gd name="T34" fmla="*/ 1734 w 1738"/>
                <a:gd name="T35" fmla="*/ 3 h 3"/>
                <a:gd name="T36" fmla="*/ 1734 w 173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8"/>
                <a:gd name="T58" fmla="*/ 0 h 3"/>
                <a:gd name="T59" fmla="*/ 1738 w 173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8" h="3">
                  <a:moveTo>
                    <a:pt x="1734" y="3"/>
                  </a:moveTo>
                  <a:lnTo>
                    <a:pt x="4" y="3"/>
                  </a:lnTo>
                  <a:lnTo>
                    <a:pt x="3" y="3"/>
                  </a:lnTo>
                  <a:lnTo>
                    <a:pt x="3" y="2"/>
                  </a:lnTo>
                  <a:lnTo>
                    <a:pt x="2" y="2"/>
                  </a:lnTo>
                  <a:lnTo>
                    <a:pt x="2" y="1"/>
                  </a:lnTo>
                  <a:lnTo>
                    <a:pt x="1" y="1"/>
                  </a:lnTo>
                  <a:lnTo>
                    <a:pt x="0" y="0"/>
                  </a:lnTo>
                  <a:lnTo>
                    <a:pt x="1738" y="0"/>
                  </a:lnTo>
                  <a:lnTo>
                    <a:pt x="1737" y="0"/>
                  </a:lnTo>
                  <a:lnTo>
                    <a:pt x="1737" y="1"/>
                  </a:lnTo>
                  <a:lnTo>
                    <a:pt x="1736" y="1"/>
                  </a:lnTo>
                  <a:lnTo>
                    <a:pt x="1735" y="2"/>
                  </a:lnTo>
                  <a:lnTo>
                    <a:pt x="173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09" name="Freeform 89"/>
            <p:cNvSpPr>
              <a:spLocks/>
            </p:cNvSpPr>
            <p:nvPr/>
          </p:nvSpPr>
          <p:spPr bwMode="auto">
            <a:xfrm>
              <a:off x="634" y="2449"/>
              <a:ext cx="1744" cy="3"/>
            </a:xfrm>
            <a:custGeom>
              <a:avLst/>
              <a:gdLst>
                <a:gd name="T0" fmla="*/ 1741 w 1744"/>
                <a:gd name="T1" fmla="*/ 3 h 3"/>
                <a:gd name="T2" fmla="*/ 3 w 1744"/>
                <a:gd name="T3" fmla="*/ 3 h 3"/>
                <a:gd name="T4" fmla="*/ 3 w 1744"/>
                <a:gd name="T5" fmla="*/ 3 h 3"/>
                <a:gd name="T6" fmla="*/ 2 w 1744"/>
                <a:gd name="T7" fmla="*/ 2 h 3"/>
                <a:gd name="T8" fmla="*/ 2 w 1744"/>
                <a:gd name="T9" fmla="*/ 2 h 3"/>
                <a:gd name="T10" fmla="*/ 1 w 1744"/>
                <a:gd name="T11" fmla="*/ 1 h 3"/>
                <a:gd name="T12" fmla="*/ 1 w 1744"/>
                <a:gd name="T13" fmla="*/ 1 h 3"/>
                <a:gd name="T14" fmla="*/ 0 w 1744"/>
                <a:gd name="T15" fmla="*/ 1 h 3"/>
                <a:gd name="T16" fmla="*/ 0 w 1744"/>
                <a:gd name="T17" fmla="*/ 0 h 3"/>
                <a:gd name="T18" fmla="*/ 0 w 1744"/>
                <a:gd name="T19" fmla="*/ 0 h 3"/>
                <a:gd name="T20" fmla="*/ 1744 w 1744"/>
                <a:gd name="T21" fmla="*/ 0 h 3"/>
                <a:gd name="T22" fmla="*/ 1744 w 1744"/>
                <a:gd name="T23" fmla="*/ 0 h 3"/>
                <a:gd name="T24" fmla="*/ 1743 w 1744"/>
                <a:gd name="T25" fmla="*/ 1 h 3"/>
                <a:gd name="T26" fmla="*/ 1743 w 1744"/>
                <a:gd name="T27" fmla="*/ 1 h 3"/>
                <a:gd name="T28" fmla="*/ 1742 w 1744"/>
                <a:gd name="T29" fmla="*/ 1 h 3"/>
                <a:gd name="T30" fmla="*/ 1742 w 1744"/>
                <a:gd name="T31" fmla="*/ 2 h 3"/>
                <a:gd name="T32" fmla="*/ 1741 w 1744"/>
                <a:gd name="T33" fmla="*/ 2 h 3"/>
                <a:gd name="T34" fmla="*/ 1741 w 1744"/>
                <a:gd name="T35" fmla="*/ 3 h 3"/>
                <a:gd name="T36" fmla="*/ 1741 w 174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44"/>
                <a:gd name="T58" fmla="*/ 0 h 3"/>
                <a:gd name="T59" fmla="*/ 1744 w 174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44" h="3">
                  <a:moveTo>
                    <a:pt x="1741" y="3"/>
                  </a:moveTo>
                  <a:lnTo>
                    <a:pt x="3" y="3"/>
                  </a:lnTo>
                  <a:lnTo>
                    <a:pt x="2" y="2"/>
                  </a:lnTo>
                  <a:lnTo>
                    <a:pt x="1" y="1"/>
                  </a:lnTo>
                  <a:lnTo>
                    <a:pt x="0" y="1"/>
                  </a:lnTo>
                  <a:lnTo>
                    <a:pt x="0" y="0"/>
                  </a:lnTo>
                  <a:lnTo>
                    <a:pt x="1744" y="0"/>
                  </a:lnTo>
                  <a:lnTo>
                    <a:pt x="1743" y="1"/>
                  </a:lnTo>
                  <a:lnTo>
                    <a:pt x="1742" y="1"/>
                  </a:lnTo>
                  <a:lnTo>
                    <a:pt x="1742" y="2"/>
                  </a:lnTo>
                  <a:lnTo>
                    <a:pt x="1741" y="2"/>
                  </a:lnTo>
                  <a:lnTo>
                    <a:pt x="174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10" name="Freeform 90"/>
            <p:cNvSpPr>
              <a:spLocks/>
            </p:cNvSpPr>
            <p:nvPr/>
          </p:nvSpPr>
          <p:spPr bwMode="auto">
            <a:xfrm>
              <a:off x="631" y="2446"/>
              <a:ext cx="1750" cy="3"/>
            </a:xfrm>
            <a:custGeom>
              <a:avLst/>
              <a:gdLst>
                <a:gd name="T0" fmla="*/ 1747 w 1750"/>
                <a:gd name="T1" fmla="*/ 3 h 3"/>
                <a:gd name="T2" fmla="*/ 3 w 1750"/>
                <a:gd name="T3" fmla="*/ 3 h 3"/>
                <a:gd name="T4" fmla="*/ 2 w 1750"/>
                <a:gd name="T5" fmla="*/ 3 h 3"/>
                <a:gd name="T6" fmla="*/ 2 w 1750"/>
                <a:gd name="T7" fmla="*/ 2 h 3"/>
                <a:gd name="T8" fmla="*/ 2 w 1750"/>
                <a:gd name="T9" fmla="*/ 2 h 3"/>
                <a:gd name="T10" fmla="*/ 1 w 1750"/>
                <a:gd name="T11" fmla="*/ 1 h 3"/>
                <a:gd name="T12" fmla="*/ 1 w 1750"/>
                <a:gd name="T13" fmla="*/ 1 h 3"/>
                <a:gd name="T14" fmla="*/ 0 w 1750"/>
                <a:gd name="T15" fmla="*/ 1 h 3"/>
                <a:gd name="T16" fmla="*/ 0 w 1750"/>
                <a:gd name="T17" fmla="*/ 0 h 3"/>
                <a:gd name="T18" fmla="*/ 0 w 1750"/>
                <a:gd name="T19" fmla="*/ 0 h 3"/>
                <a:gd name="T20" fmla="*/ 1750 w 1750"/>
                <a:gd name="T21" fmla="*/ 0 h 3"/>
                <a:gd name="T22" fmla="*/ 1750 w 1750"/>
                <a:gd name="T23" fmla="*/ 0 h 3"/>
                <a:gd name="T24" fmla="*/ 1749 w 1750"/>
                <a:gd name="T25" fmla="*/ 1 h 3"/>
                <a:gd name="T26" fmla="*/ 1749 w 1750"/>
                <a:gd name="T27" fmla="*/ 1 h 3"/>
                <a:gd name="T28" fmla="*/ 1748 w 1750"/>
                <a:gd name="T29" fmla="*/ 1 h 3"/>
                <a:gd name="T30" fmla="*/ 1748 w 1750"/>
                <a:gd name="T31" fmla="*/ 2 h 3"/>
                <a:gd name="T32" fmla="*/ 1748 w 1750"/>
                <a:gd name="T33" fmla="*/ 2 h 3"/>
                <a:gd name="T34" fmla="*/ 1747 w 1750"/>
                <a:gd name="T35" fmla="*/ 3 h 3"/>
                <a:gd name="T36" fmla="*/ 1747 w 175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50"/>
                <a:gd name="T58" fmla="*/ 0 h 3"/>
                <a:gd name="T59" fmla="*/ 1750 w 175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50" h="3">
                  <a:moveTo>
                    <a:pt x="1747" y="3"/>
                  </a:moveTo>
                  <a:lnTo>
                    <a:pt x="3" y="3"/>
                  </a:lnTo>
                  <a:lnTo>
                    <a:pt x="2" y="3"/>
                  </a:lnTo>
                  <a:lnTo>
                    <a:pt x="2" y="2"/>
                  </a:lnTo>
                  <a:lnTo>
                    <a:pt x="1" y="1"/>
                  </a:lnTo>
                  <a:lnTo>
                    <a:pt x="0" y="1"/>
                  </a:lnTo>
                  <a:lnTo>
                    <a:pt x="0" y="0"/>
                  </a:lnTo>
                  <a:lnTo>
                    <a:pt x="1750" y="0"/>
                  </a:lnTo>
                  <a:lnTo>
                    <a:pt x="1749" y="1"/>
                  </a:lnTo>
                  <a:lnTo>
                    <a:pt x="1748" y="1"/>
                  </a:lnTo>
                  <a:lnTo>
                    <a:pt x="1748" y="2"/>
                  </a:lnTo>
                  <a:lnTo>
                    <a:pt x="174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11" name="Freeform 91"/>
            <p:cNvSpPr>
              <a:spLocks/>
            </p:cNvSpPr>
            <p:nvPr/>
          </p:nvSpPr>
          <p:spPr bwMode="auto">
            <a:xfrm>
              <a:off x="628" y="2443"/>
              <a:ext cx="1756" cy="3"/>
            </a:xfrm>
            <a:custGeom>
              <a:avLst/>
              <a:gdLst>
                <a:gd name="T0" fmla="*/ 1753 w 1756"/>
                <a:gd name="T1" fmla="*/ 3 h 3"/>
                <a:gd name="T2" fmla="*/ 3 w 1756"/>
                <a:gd name="T3" fmla="*/ 3 h 3"/>
                <a:gd name="T4" fmla="*/ 2 w 1756"/>
                <a:gd name="T5" fmla="*/ 2 h 3"/>
                <a:gd name="T6" fmla="*/ 2 w 1756"/>
                <a:gd name="T7" fmla="*/ 2 h 3"/>
                <a:gd name="T8" fmla="*/ 2 w 1756"/>
                <a:gd name="T9" fmla="*/ 2 h 3"/>
                <a:gd name="T10" fmla="*/ 1 w 1756"/>
                <a:gd name="T11" fmla="*/ 1 h 3"/>
                <a:gd name="T12" fmla="*/ 1 w 1756"/>
                <a:gd name="T13" fmla="*/ 1 h 3"/>
                <a:gd name="T14" fmla="*/ 1 w 1756"/>
                <a:gd name="T15" fmla="*/ 1 h 3"/>
                <a:gd name="T16" fmla="*/ 0 w 1756"/>
                <a:gd name="T17" fmla="*/ 0 h 3"/>
                <a:gd name="T18" fmla="*/ 0 w 1756"/>
                <a:gd name="T19" fmla="*/ 0 h 3"/>
                <a:gd name="T20" fmla="*/ 1756 w 1756"/>
                <a:gd name="T21" fmla="*/ 0 h 3"/>
                <a:gd name="T22" fmla="*/ 1755 w 1756"/>
                <a:gd name="T23" fmla="*/ 0 h 3"/>
                <a:gd name="T24" fmla="*/ 1755 w 1756"/>
                <a:gd name="T25" fmla="*/ 1 h 3"/>
                <a:gd name="T26" fmla="*/ 1755 w 1756"/>
                <a:gd name="T27" fmla="*/ 1 h 3"/>
                <a:gd name="T28" fmla="*/ 1754 w 1756"/>
                <a:gd name="T29" fmla="*/ 1 h 3"/>
                <a:gd name="T30" fmla="*/ 1754 w 1756"/>
                <a:gd name="T31" fmla="*/ 2 h 3"/>
                <a:gd name="T32" fmla="*/ 1754 w 1756"/>
                <a:gd name="T33" fmla="*/ 2 h 3"/>
                <a:gd name="T34" fmla="*/ 1753 w 1756"/>
                <a:gd name="T35" fmla="*/ 2 h 3"/>
                <a:gd name="T36" fmla="*/ 1753 w 175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56"/>
                <a:gd name="T58" fmla="*/ 0 h 3"/>
                <a:gd name="T59" fmla="*/ 1756 w 175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56" h="3">
                  <a:moveTo>
                    <a:pt x="1753" y="3"/>
                  </a:moveTo>
                  <a:lnTo>
                    <a:pt x="3" y="3"/>
                  </a:lnTo>
                  <a:lnTo>
                    <a:pt x="2" y="2"/>
                  </a:lnTo>
                  <a:lnTo>
                    <a:pt x="1" y="1"/>
                  </a:lnTo>
                  <a:lnTo>
                    <a:pt x="0" y="0"/>
                  </a:lnTo>
                  <a:lnTo>
                    <a:pt x="1756" y="0"/>
                  </a:lnTo>
                  <a:lnTo>
                    <a:pt x="1755" y="0"/>
                  </a:lnTo>
                  <a:lnTo>
                    <a:pt x="1755" y="1"/>
                  </a:lnTo>
                  <a:lnTo>
                    <a:pt x="1754" y="1"/>
                  </a:lnTo>
                  <a:lnTo>
                    <a:pt x="1754" y="2"/>
                  </a:lnTo>
                  <a:lnTo>
                    <a:pt x="1753" y="2"/>
                  </a:lnTo>
                  <a:lnTo>
                    <a:pt x="175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12" name="Freeform 92"/>
            <p:cNvSpPr>
              <a:spLocks/>
            </p:cNvSpPr>
            <p:nvPr/>
          </p:nvSpPr>
          <p:spPr bwMode="auto">
            <a:xfrm>
              <a:off x="625" y="2439"/>
              <a:ext cx="1761" cy="4"/>
            </a:xfrm>
            <a:custGeom>
              <a:avLst/>
              <a:gdLst>
                <a:gd name="T0" fmla="*/ 1759 w 1761"/>
                <a:gd name="T1" fmla="*/ 4 h 4"/>
                <a:gd name="T2" fmla="*/ 3 w 1761"/>
                <a:gd name="T3" fmla="*/ 4 h 4"/>
                <a:gd name="T4" fmla="*/ 3 w 1761"/>
                <a:gd name="T5" fmla="*/ 3 h 4"/>
                <a:gd name="T6" fmla="*/ 2 w 1761"/>
                <a:gd name="T7" fmla="*/ 3 h 4"/>
                <a:gd name="T8" fmla="*/ 2 w 1761"/>
                <a:gd name="T9" fmla="*/ 3 h 4"/>
                <a:gd name="T10" fmla="*/ 2 w 1761"/>
                <a:gd name="T11" fmla="*/ 2 h 4"/>
                <a:gd name="T12" fmla="*/ 1 w 1761"/>
                <a:gd name="T13" fmla="*/ 2 h 4"/>
                <a:gd name="T14" fmla="*/ 1 w 1761"/>
                <a:gd name="T15" fmla="*/ 2 h 4"/>
                <a:gd name="T16" fmla="*/ 1 w 1761"/>
                <a:gd name="T17" fmla="*/ 0 h 4"/>
                <a:gd name="T18" fmla="*/ 0 w 1761"/>
                <a:gd name="T19" fmla="*/ 0 h 4"/>
                <a:gd name="T20" fmla="*/ 1761 w 1761"/>
                <a:gd name="T21" fmla="*/ 0 h 4"/>
                <a:gd name="T22" fmla="*/ 1761 w 1761"/>
                <a:gd name="T23" fmla="*/ 0 h 4"/>
                <a:gd name="T24" fmla="*/ 1761 w 1761"/>
                <a:gd name="T25" fmla="*/ 2 h 4"/>
                <a:gd name="T26" fmla="*/ 1760 w 1761"/>
                <a:gd name="T27" fmla="*/ 2 h 4"/>
                <a:gd name="T28" fmla="*/ 1760 w 1761"/>
                <a:gd name="T29" fmla="*/ 2 h 4"/>
                <a:gd name="T30" fmla="*/ 1760 w 1761"/>
                <a:gd name="T31" fmla="*/ 3 h 4"/>
                <a:gd name="T32" fmla="*/ 1759 w 1761"/>
                <a:gd name="T33" fmla="*/ 3 h 4"/>
                <a:gd name="T34" fmla="*/ 1759 w 1761"/>
                <a:gd name="T35" fmla="*/ 3 h 4"/>
                <a:gd name="T36" fmla="*/ 1759 w 1761"/>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1"/>
                <a:gd name="T58" fmla="*/ 0 h 4"/>
                <a:gd name="T59" fmla="*/ 1761 w 1761"/>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1" h="4">
                  <a:moveTo>
                    <a:pt x="1759" y="4"/>
                  </a:moveTo>
                  <a:lnTo>
                    <a:pt x="3" y="4"/>
                  </a:lnTo>
                  <a:lnTo>
                    <a:pt x="3" y="3"/>
                  </a:lnTo>
                  <a:lnTo>
                    <a:pt x="2" y="3"/>
                  </a:lnTo>
                  <a:lnTo>
                    <a:pt x="2" y="2"/>
                  </a:lnTo>
                  <a:lnTo>
                    <a:pt x="1" y="2"/>
                  </a:lnTo>
                  <a:lnTo>
                    <a:pt x="1" y="0"/>
                  </a:lnTo>
                  <a:lnTo>
                    <a:pt x="0" y="0"/>
                  </a:lnTo>
                  <a:lnTo>
                    <a:pt x="1761" y="0"/>
                  </a:lnTo>
                  <a:lnTo>
                    <a:pt x="1761" y="2"/>
                  </a:lnTo>
                  <a:lnTo>
                    <a:pt x="1760" y="2"/>
                  </a:lnTo>
                  <a:lnTo>
                    <a:pt x="1760" y="3"/>
                  </a:lnTo>
                  <a:lnTo>
                    <a:pt x="1759" y="3"/>
                  </a:lnTo>
                  <a:lnTo>
                    <a:pt x="1759"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13" name="Freeform 93"/>
            <p:cNvSpPr>
              <a:spLocks/>
            </p:cNvSpPr>
            <p:nvPr/>
          </p:nvSpPr>
          <p:spPr bwMode="auto">
            <a:xfrm>
              <a:off x="623" y="2436"/>
              <a:ext cx="1765" cy="3"/>
            </a:xfrm>
            <a:custGeom>
              <a:avLst/>
              <a:gdLst>
                <a:gd name="T0" fmla="*/ 1763 w 1765"/>
                <a:gd name="T1" fmla="*/ 3 h 3"/>
                <a:gd name="T2" fmla="*/ 2 w 1765"/>
                <a:gd name="T3" fmla="*/ 3 h 3"/>
                <a:gd name="T4" fmla="*/ 2 w 1765"/>
                <a:gd name="T5" fmla="*/ 2 h 3"/>
                <a:gd name="T6" fmla="*/ 2 w 1765"/>
                <a:gd name="T7" fmla="*/ 2 h 3"/>
                <a:gd name="T8" fmla="*/ 2 w 1765"/>
                <a:gd name="T9" fmla="*/ 2 h 3"/>
                <a:gd name="T10" fmla="*/ 1 w 1765"/>
                <a:gd name="T11" fmla="*/ 1 h 3"/>
                <a:gd name="T12" fmla="*/ 1 w 1765"/>
                <a:gd name="T13" fmla="*/ 1 h 3"/>
                <a:gd name="T14" fmla="*/ 1 w 1765"/>
                <a:gd name="T15" fmla="*/ 0 h 3"/>
                <a:gd name="T16" fmla="*/ 0 w 1765"/>
                <a:gd name="T17" fmla="*/ 0 h 3"/>
                <a:gd name="T18" fmla="*/ 0 w 1765"/>
                <a:gd name="T19" fmla="*/ 0 h 3"/>
                <a:gd name="T20" fmla="*/ 1765 w 1765"/>
                <a:gd name="T21" fmla="*/ 0 h 3"/>
                <a:gd name="T22" fmla="*/ 1765 w 1765"/>
                <a:gd name="T23" fmla="*/ 0 h 3"/>
                <a:gd name="T24" fmla="*/ 1765 w 1765"/>
                <a:gd name="T25" fmla="*/ 0 h 3"/>
                <a:gd name="T26" fmla="*/ 1765 w 1765"/>
                <a:gd name="T27" fmla="*/ 1 h 3"/>
                <a:gd name="T28" fmla="*/ 1764 w 1765"/>
                <a:gd name="T29" fmla="*/ 1 h 3"/>
                <a:gd name="T30" fmla="*/ 1764 w 1765"/>
                <a:gd name="T31" fmla="*/ 2 h 3"/>
                <a:gd name="T32" fmla="*/ 1764 w 1765"/>
                <a:gd name="T33" fmla="*/ 2 h 3"/>
                <a:gd name="T34" fmla="*/ 1763 w 1765"/>
                <a:gd name="T35" fmla="*/ 2 h 3"/>
                <a:gd name="T36" fmla="*/ 1763 w 1765"/>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5"/>
                <a:gd name="T58" fmla="*/ 0 h 3"/>
                <a:gd name="T59" fmla="*/ 1765 w 1765"/>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5" h="3">
                  <a:moveTo>
                    <a:pt x="1763" y="3"/>
                  </a:moveTo>
                  <a:lnTo>
                    <a:pt x="2" y="3"/>
                  </a:lnTo>
                  <a:lnTo>
                    <a:pt x="2" y="2"/>
                  </a:lnTo>
                  <a:lnTo>
                    <a:pt x="1" y="1"/>
                  </a:lnTo>
                  <a:lnTo>
                    <a:pt x="1" y="0"/>
                  </a:lnTo>
                  <a:lnTo>
                    <a:pt x="0" y="0"/>
                  </a:lnTo>
                  <a:lnTo>
                    <a:pt x="1765" y="0"/>
                  </a:lnTo>
                  <a:lnTo>
                    <a:pt x="1765" y="1"/>
                  </a:lnTo>
                  <a:lnTo>
                    <a:pt x="1764" y="1"/>
                  </a:lnTo>
                  <a:lnTo>
                    <a:pt x="1764" y="2"/>
                  </a:lnTo>
                  <a:lnTo>
                    <a:pt x="1763" y="2"/>
                  </a:lnTo>
                  <a:lnTo>
                    <a:pt x="176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14" name="Freeform 94"/>
            <p:cNvSpPr>
              <a:spLocks/>
            </p:cNvSpPr>
            <p:nvPr/>
          </p:nvSpPr>
          <p:spPr bwMode="auto">
            <a:xfrm>
              <a:off x="621" y="2433"/>
              <a:ext cx="1770" cy="3"/>
            </a:xfrm>
            <a:custGeom>
              <a:avLst/>
              <a:gdLst>
                <a:gd name="T0" fmla="*/ 1767 w 1770"/>
                <a:gd name="T1" fmla="*/ 3 h 3"/>
                <a:gd name="T2" fmla="*/ 2 w 1770"/>
                <a:gd name="T3" fmla="*/ 3 h 3"/>
                <a:gd name="T4" fmla="*/ 2 w 1770"/>
                <a:gd name="T5" fmla="*/ 2 h 3"/>
                <a:gd name="T6" fmla="*/ 2 w 1770"/>
                <a:gd name="T7" fmla="*/ 2 h 3"/>
                <a:gd name="T8" fmla="*/ 1 w 1770"/>
                <a:gd name="T9" fmla="*/ 2 h 3"/>
                <a:gd name="T10" fmla="*/ 1 w 1770"/>
                <a:gd name="T11" fmla="*/ 1 h 3"/>
                <a:gd name="T12" fmla="*/ 1 w 1770"/>
                <a:gd name="T13" fmla="*/ 1 h 3"/>
                <a:gd name="T14" fmla="*/ 1 w 1770"/>
                <a:gd name="T15" fmla="*/ 0 h 3"/>
                <a:gd name="T16" fmla="*/ 0 w 1770"/>
                <a:gd name="T17" fmla="*/ 0 h 3"/>
                <a:gd name="T18" fmla="*/ 0 w 1770"/>
                <a:gd name="T19" fmla="*/ 0 h 3"/>
                <a:gd name="T20" fmla="*/ 1770 w 1770"/>
                <a:gd name="T21" fmla="*/ 0 h 3"/>
                <a:gd name="T22" fmla="*/ 1769 w 1770"/>
                <a:gd name="T23" fmla="*/ 0 h 3"/>
                <a:gd name="T24" fmla="*/ 1769 w 1770"/>
                <a:gd name="T25" fmla="*/ 0 h 3"/>
                <a:gd name="T26" fmla="*/ 1769 w 1770"/>
                <a:gd name="T27" fmla="*/ 1 h 3"/>
                <a:gd name="T28" fmla="*/ 1769 w 1770"/>
                <a:gd name="T29" fmla="*/ 1 h 3"/>
                <a:gd name="T30" fmla="*/ 1768 w 1770"/>
                <a:gd name="T31" fmla="*/ 2 h 3"/>
                <a:gd name="T32" fmla="*/ 1768 w 1770"/>
                <a:gd name="T33" fmla="*/ 2 h 3"/>
                <a:gd name="T34" fmla="*/ 1768 w 1770"/>
                <a:gd name="T35" fmla="*/ 2 h 3"/>
                <a:gd name="T36" fmla="*/ 1767 w 177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0"/>
                <a:gd name="T58" fmla="*/ 0 h 3"/>
                <a:gd name="T59" fmla="*/ 1770 w 177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0" h="3">
                  <a:moveTo>
                    <a:pt x="1767" y="3"/>
                  </a:moveTo>
                  <a:lnTo>
                    <a:pt x="2" y="3"/>
                  </a:lnTo>
                  <a:lnTo>
                    <a:pt x="2" y="2"/>
                  </a:lnTo>
                  <a:lnTo>
                    <a:pt x="1" y="2"/>
                  </a:lnTo>
                  <a:lnTo>
                    <a:pt x="1" y="1"/>
                  </a:lnTo>
                  <a:lnTo>
                    <a:pt x="1" y="0"/>
                  </a:lnTo>
                  <a:lnTo>
                    <a:pt x="0" y="0"/>
                  </a:lnTo>
                  <a:lnTo>
                    <a:pt x="1770" y="0"/>
                  </a:lnTo>
                  <a:lnTo>
                    <a:pt x="1769" y="0"/>
                  </a:lnTo>
                  <a:lnTo>
                    <a:pt x="1769" y="1"/>
                  </a:lnTo>
                  <a:lnTo>
                    <a:pt x="1768" y="2"/>
                  </a:lnTo>
                  <a:lnTo>
                    <a:pt x="176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15" name="Freeform 95"/>
            <p:cNvSpPr>
              <a:spLocks/>
            </p:cNvSpPr>
            <p:nvPr/>
          </p:nvSpPr>
          <p:spPr bwMode="auto">
            <a:xfrm>
              <a:off x="619" y="2430"/>
              <a:ext cx="1774" cy="3"/>
            </a:xfrm>
            <a:custGeom>
              <a:avLst/>
              <a:gdLst>
                <a:gd name="T0" fmla="*/ 1772 w 1774"/>
                <a:gd name="T1" fmla="*/ 3 h 3"/>
                <a:gd name="T2" fmla="*/ 2 w 1774"/>
                <a:gd name="T3" fmla="*/ 3 h 3"/>
                <a:gd name="T4" fmla="*/ 2 w 1774"/>
                <a:gd name="T5" fmla="*/ 2 h 3"/>
                <a:gd name="T6" fmla="*/ 2 w 1774"/>
                <a:gd name="T7" fmla="*/ 2 h 3"/>
                <a:gd name="T8" fmla="*/ 1 w 1774"/>
                <a:gd name="T9" fmla="*/ 2 h 3"/>
                <a:gd name="T10" fmla="*/ 1 w 1774"/>
                <a:gd name="T11" fmla="*/ 1 h 3"/>
                <a:gd name="T12" fmla="*/ 1 w 1774"/>
                <a:gd name="T13" fmla="*/ 1 h 3"/>
                <a:gd name="T14" fmla="*/ 1 w 1774"/>
                <a:gd name="T15" fmla="*/ 0 h 3"/>
                <a:gd name="T16" fmla="*/ 0 w 1774"/>
                <a:gd name="T17" fmla="*/ 0 h 3"/>
                <a:gd name="T18" fmla="*/ 0 w 1774"/>
                <a:gd name="T19" fmla="*/ 0 h 3"/>
                <a:gd name="T20" fmla="*/ 1774 w 1774"/>
                <a:gd name="T21" fmla="*/ 0 h 3"/>
                <a:gd name="T22" fmla="*/ 1773 w 1774"/>
                <a:gd name="T23" fmla="*/ 0 h 3"/>
                <a:gd name="T24" fmla="*/ 1773 w 1774"/>
                <a:gd name="T25" fmla="*/ 0 h 3"/>
                <a:gd name="T26" fmla="*/ 1773 w 1774"/>
                <a:gd name="T27" fmla="*/ 1 h 3"/>
                <a:gd name="T28" fmla="*/ 1773 w 1774"/>
                <a:gd name="T29" fmla="*/ 1 h 3"/>
                <a:gd name="T30" fmla="*/ 1772 w 1774"/>
                <a:gd name="T31" fmla="*/ 2 h 3"/>
                <a:gd name="T32" fmla="*/ 1772 w 1774"/>
                <a:gd name="T33" fmla="*/ 2 h 3"/>
                <a:gd name="T34" fmla="*/ 1772 w 1774"/>
                <a:gd name="T35" fmla="*/ 2 h 3"/>
                <a:gd name="T36" fmla="*/ 1772 w 177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4"/>
                <a:gd name="T58" fmla="*/ 0 h 3"/>
                <a:gd name="T59" fmla="*/ 1774 w 177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4" h="3">
                  <a:moveTo>
                    <a:pt x="1772" y="3"/>
                  </a:moveTo>
                  <a:lnTo>
                    <a:pt x="2" y="3"/>
                  </a:lnTo>
                  <a:lnTo>
                    <a:pt x="2" y="2"/>
                  </a:lnTo>
                  <a:lnTo>
                    <a:pt x="1" y="2"/>
                  </a:lnTo>
                  <a:lnTo>
                    <a:pt x="1" y="1"/>
                  </a:lnTo>
                  <a:lnTo>
                    <a:pt x="1" y="0"/>
                  </a:lnTo>
                  <a:lnTo>
                    <a:pt x="0" y="0"/>
                  </a:lnTo>
                  <a:lnTo>
                    <a:pt x="1774" y="0"/>
                  </a:lnTo>
                  <a:lnTo>
                    <a:pt x="1773" y="0"/>
                  </a:lnTo>
                  <a:lnTo>
                    <a:pt x="1773" y="1"/>
                  </a:lnTo>
                  <a:lnTo>
                    <a:pt x="1772" y="2"/>
                  </a:lnTo>
                  <a:lnTo>
                    <a:pt x="1772"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16" name="Freeform 96"/>
            <p:cNvSpPr>
              <a:spLocks/>
            </p:cNvSpPr>
            <p:nvPr/>
          </p:nvSpPr>
          <p:spPr bwMode="auto">
            <a:xfrm>
              <a:off x="617" y="2427"/>
              <a:ext cx="1777" cy="3"/>
            </a:xfrm>
            <a:custGeom>
              <a:avLst/>
              <a:gdLst>
                <a:gd name="T0" fmla="*/ 1776 w 1777"/>
                <a:gd name="T1" fmla="*/ 3 h 3"/>
                <a:gd name="T2" fmla="*/ 2 w 1777"/>
                <a:gd name="T3" fmla="*/ 3 h 3"/>
                <a:gd name="T4" fmla="*/ 2 w 1777"/>
                <a:gd name="T5" fmla="*/ 2 h 3"/>
                <a:gd name="T6" fmla="*/ 2 w 1777"/>
                <a:gd name="T7" fmla="*/ 2 h 3"/>
                <a:gd name="T8" fmla="*/ 1 w 1777"/>
                <a:gd name="T9" fmla="*/ 1 h 3"/>
                <a:gd name="T10" fmla="*/ 1 w 1777"/>
                <a:gd name="T11" fmla="*/ 1 h 3"/>
                <a:gd name="T12" fmla="*/ 1 w 1777"/>
                <a:gd name="T13" fmla="*/ 1 h 3"/>
                <a:gd name="T14" fmla="*/ 1 w 1777"/>
                <a:gd name="T15" fmla="*/ 0 h 3"/>
                <a:gd name="T16" fmla="*/ 1 w 1777"/>
                <a:gd name="T17" fmla="*/ 0 h 3"/>
                <a:gd name="T18" fmla="*/ 0 w 1777"/>
                <a:gd name="T19" fmla="*/ 0 h 3"/>
                <a:gd name="T20" fmla="*/ 1777 w 1777"/>
                <a:gd name="T21" fmla="*/ 0 h 3"/>
                <a:gd name="T22" fmla="*/ 1777 w 1777"/>
                <a:gd name="T23" fmla="*/ 0 h 3"/>
                <a:gd name="T24" fmla="*/ 1777 w 1777"/>
                <a:gd name="T25" fmla="*/ 0 h 3"/>
                <a:gd name="T26" fmla="*/ 1777 w 1777"/>
                <a:gd name="T27" fmla="*/ 1 h 3"/>
                <a:gd name="T28" fmla="*/ 1776 w 1777"/>
                <a:gd name="T29" fmla="*/ 1 h 3"/>
                <a:gd name="T30" fmla="*/ 1776 w 1777"/>
                <a:gd name="T31" fmla="*/ 1 h 3"/>
                <a:gd name="T32" fmla="*/ 1776 w 1777"/>
                <a:gd name="T33" fmla="*/ 2 h 3"/>
                <a:gd name="T34" fmla="*/ 1776 w 1777"/>
                <a:gd name="T35" fmla="*/ 2 h 3"/>
                <a:gd name="T36" fmla="*/ 1776 w 177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7"/>
                <a:gd name="T58" fmla="*/ 0 h 3"/>
                <a:gd name="T59" fmla="*/ 1777 w 177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7" h="3">
                  <a:moveTo>
                    <a:pt x="1776" y="3"/>
                  </a:moveTo>
                  <a:lnTo>
                    <a:pt x="2" y="3"/>
                  </a:lnTo>
                  <a:lnTo>
                    <a:pt x="2" y="2"/>
                  </a:lnTo>
                  <a:lnTo>
                    <a:pt x="1" y="1"/>
                  </a:lnTo>
                  <a:lnTo>
                    <a:pt x="1" y="0"/>
                  </a:lnTo>
                  <a:lnTo>
                    <a:pt x="0" y="0"/>
                  </a:lnTo>
                  <a:lnTo>
                    <a:pt x="1777" y="0"/>
                  </a:lnTo>
                  <a:lnTo>
                    <a:pt x="1777" y="1"/>
                  </a:lnTo>
                  <a:lnTo>
                    <a:pt x="1776" y="1"/>
                  </a:lnTo>
                  <a:lnTo>
                    <a:pt x="1776" y="2"/>
                  </a:lnTo>
                  <a:lnTo>
                    <a:pt x="177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17" name="Freeform 97"/>
            <p:cNvSpPr>
              <a:spLocks/>
            </p:cNvSpPr>
            <p:nvPr/>
          </p:nvSpPr>
          <p:spPr bwMode="auto">
            <a:xfrm>
              <a:off x="616" y="2424"/>
              <a:ext cx="1780" cy="3"/>
            </a:xfrm>
            <a:custGeom>
              <a:avLst/>
              <a:gdLst>
                <a:gd name="T0" fmla="*/ 1778 w 1780"/>
                <a:gd name="T1" fmla="*/ 3 h 3"/>
                <a:gd name="T2" fmla="*/ 1 w 1780"/>
                <a:gd name="T3" fmla="*/ 3 h 3"/>
                <a:gd name="T4" fmla="*/ 1 w 1780"/>
                <a:gd name="T5" fmla="*/ 2 h 3"/>
                <a:gd name="T6" fmla="*/ 1 w 1780"/>
                <a:gd name="T7" fmla="*/ 2 h 3"/>
                <a:gd name="T8" fmla="*/ 1 w 1780"/>
                <a:gd name="T9" fmla="*/ 1 h 3"/>
                <a:gd name="T10" fmla="*/ 0 w 1780"/>
                <a:gd name="T11" fmla="*/ 1 h 3"/>
                <a:gd name="T12" fmla="*/ 0 w 1780"/>
                <a:gd name="T13" fmla="*/ 1 h 3"/>
                <a:gd name="T14" fmla="*/ 0 w 1780"/>
                <a:gd name="T15" fmla="*/ 0 h 3"/>
                <a:gd name="T16" fmla="*/ 0 w 1780"/>
                <a:gd name="T17" fmla="*/ 0 h 3"/>
                <a:gd name="T18" fmla="*/ 0 w 1780"/>
                <a:gd name="T19" fmla="*/ 0 h 3"/>
                <a:gd name="T20" fmla="*/ 1780 w 1780"/>
                <a:gd name="T21" fmla="*/ 0 h 3"/>
                <a:gd name="T22" fmla="*/ 1780 w 1780"/>
                <a:gd name="T23" fmla="*/ 0 h 3"/>
                <a:gd name="T24" fmla="*/ 1780 w 1780"/>
                <a:gd name="T25" fmla="*/ 0 h 3"/>
                <a:gd name="T26" fmla="*/ 1779 w 1780"/>
                <a:gd name="T27" fmla="*/ 1 h 3"/>
                <a:gd name="T28" fmla="*/ 1779 w 1780"/>
                <a:gd name="T29" fmla="*/ 1 h 3"/>
                <a:gd name="T30" fmla="*/ 1779 w 1780"/>
                <a:gd name="T31" fmla="*/ 1 h 3"/>
                <a:gd name="T32" fmla="*/ 1779 w 1780"/>
                <a:gd name="T33" fmla="*/ 2 h 3"/>
                <a:gd name="T34" fmla="*/ 1779 w 1780"/>
                <a:gd name="T35" fmla="*/ 2 h 3"/>
                <a:gd name="T36" fmla="*/ 1778 w 178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0"/>
                <a:gd name="T58" fmla="*/ 0 h 3"/>
                <a:gd name="T59" fmla="*/ 1780 w 178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0" h="3">
                  <a:moveTo>
                    <a:pt x="1778" y="3"/>
                  </a:moveTo>
                  <a:lnTo>
                    <a:pt x="1" y="3"/>
                  </a:lnTo>
                  <a:lnTo>
                    <a:pt x="1" y="2"/>
                  </a:lnTo>
                  <a:lnTo>
                    <a:pt x="1" y="1"/>
                  </a:lnTo>
                  <a:lnTo>
                    <a:pt x="0" y="1"/>
                  </a:lnTo>
                  <a:lnTo>
                    <a:pt x="0" y="0"/>
                  </a:lnTo>
                  <a:lnTo>
                    <a:pt x="1780" y="0"/>
                  </a:lnTo>
                  <a:lnTo>
                    <a:pt x="1779" y="1"/>
                  </a:lnTo>
                  <a:lnTo>
                    <a:pt x="1779" y="2"/>
                  </a:lnTo>
                  <a:lnTo>
                    <a:pt x="1778"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18" name="Freeform 98"/>
            <p:cNvSpPr>
              <a:spLocks/>
            </p:cNvSpPr>
            <p:nvPr/>
          </p:nvSpPr>
          <p:spPr bwMode="auto">
            <a:xfrm>
              <a:off x="614" y="2419"/>
              <a:ext cx="1784" cy="5"/>
            </a:xfrm>
            <a:custGeom>
              <a:avLst/>
              <a:gdLst>
                <a:gd name="T0" fmla="*/ 1782 w 1784"/>
                <a:gd name="T1" fmla="*/ 5 h 5"/>
                <a:gd name="T2" fmla="*/ 2 w 1784"/>
                <a:gd name="T3" fmla="*/ 5 h 5"/>
                <a:gd name="T4" fmla="*/ 1 w 1784"/>
                <a:gd name="T5" fmla="*/ 4 h 5"/>
                <a:gd name="T6" fmla="*/ 1 w 1784"/>
                <a:gd name="T7" fmla="*/ 4 h 5"/>
                <a:gd name="T8" fmla="*/ 1 w 1784"/>
                <a:gd name="T9" fmla="*/ 3 h 5"/>
                <a:gd name="T10" fmla="*/ 1 w 1784"/>
                <a:gd name="T11" fmla="*/ 3 h 5"/>
                <a:gd name="T12" fmla="*/ 1 w 1784"/>
                <a:gd name="T13" fmla="*/ 3 h 5"/>
                <a:gd name="T14" fmla="*/ 0 w 1784"/>
                <a:gd name="T15" fmla="*/ 1 h 5"/>
                <a:gd name="T16" fmla="*/ 0 w 1784"/>
                <a:gd name="T17" fmla="*/ 1 h 5"/>
                <a:gd name="T18" fmla="*/ 0 w 1784"/>
                <a:gd name="T19" fmla="*/ 0 h 5"/>
                <a:gd name="T20" fmla="*/ 1784 w 1784"/>
                <a:gd name="T21" fmla="*/ 0 h 5"/>
                <a:gd name="T22" fmla="*/ 1783 w 1784"/>
                <a:gd name="T23" fmla="*/ 1 h 5"/>
                <a:gd name="T24" fmla="*/ 1783 w 1784"/>
                <a:gd name="T25" fmla="*/ 1 h 5"/>
                <a:gd name="T26" fmla="*/ 1783 w 1784"/>
                <a:gd name="T27" fmla="*/ 3 h 5"/>
                <a:gd name="T28" fmla="*/ 1783 w 1784"/>
                <a:gd name="T29" fmla="*/ 3 h 5"/>
                <a:gd name="T30" fmla="*/ 1783 w 1784"/>
                <a:gd name="T31" fmla="*/ 3 h 5"/>
                <a:gd name="T32" fmla="*/ 1782 w 1784"/>
                <a:gd name="T33" fmla="*/ 4 h 5"/>
                <a:gd name="T34" fmla="*/ 1782 w 1784"/>
                <a:gd name="T35" fmla="*/ 4 h 5"/>
                <a:gd name="T36" fmla="*/ 1782 w 1784"/>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4"/>
                <a:gd name="T58" fmla="*/ 0 h 5"/>
                <a:gd name="T59" fmla="*/ 1784 w 1784"/>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4" h="5">
                  <a:moveTo>
                    <a:pt x="1782" y="5"/>
                  </a:moveTo>
                  <a:lnTo>
                    <a:pt x="2" y="5"/>
                  </a:lnTo>
                  <a:lnTo>
                    <a:pt x="1" y="4"/>
                  </a:lnTo>
                  <a:lnTo>
                    <a:pt x="1" y="3"/>
                  </a:lnTo>
                  <a:lnTo>
                    <a:pt x="0" y="1"/>
                  </a:lnTo>
                  <a:lnTo>
                    <a:pt x="0" y="0"/>
                  </a:lnTo>
                  <a:lnTo>
                    <a:pt x="1784" y="0"/>
                  </a:lnTo>
                  <a:lnTo>
                    <a:pt x="1783" y="1"/>
                  </a:lnTo>
                  <a:lnTo>
                    <a:pt x="1783" y="3"/>
                  </a:lnTo>
                  <a:lnTo>
                    <a:pt x="1782" y="4"/>
                  </a:lnTo>
                  <a:lnTo>
                    <a:pt x="1782" y="5"/>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19" name="Freeform 99"/>
            <p:cNvSpPr>
              <a:spLocks/>
            </p:cNvSpPr>
            <p:nvPr/>
          </p:nvSpPr>
          <p:spPr bwMode="auto">
            <a:xfrm>
              <a:off x="613" y="2416"/>
              <a:ext cx="1786" cy="3"/>
            </a:xfrm>
            <a:custGeom>
              <a:avLst/>
              <a:gdLst>
                <a:gd name="T0" fmla="*/ 1785 w 1786"/>
                <a:gd name="T1" fmla="*/ 3 h 3"/>
                <a:gd name="T2" fmla="*/ 1 w 1786"/>
                <a:gd name="T3" fmla="*/ 3 h 3"/>
                <a:gd name="T4" fmla="*/ 1 w 1786"/>
                <a:gd name="T5" fmla="*/ 3 h 3"/>
                <a:gd name="T6" fmla="*/ 1 w 1786"/>
                <a:gd name="T7" fmla="*/ 3 h 3"/>
                <a:gd name="T8" fmla="*/ 1 w 1786"/>
                <a:gd name="T9" fmla="*/ 2 h 3"/>
                <a:gd name="T10" fmla="*/ 0 w 1786"/>
                <a:gd name="T11" fmla="*/ 2 h 3"/>
                <a:gd name="T12" fmla="*/ 0 w 1786"/>
                <a:gd name="T13" fmla="*/ 2 h 3"/>
                <a:gd name="T14" fmla="*/ 0 w 1786"/>
                <a:gd name="T15" fmla="*/ 1 h 3"/>
                <a:gd name="T16" fmla="*/ 0 w 1786"/>
                <a:gd name="T17" fmla="*/ 1 h 3"/>
                <a:gd name="T18" fmla="*/ 0 w 1786"/>
                <a:gd name="T19" fmla="*/ 0 h 3"/>
                <a:gd name="T20" fmla="*/ 1786 w 1786"/>
                <a:gd name="T21" fmla="*/ 0 h 3"/>
                <a:gd name="T22" fmla="*/ 1786 w 1786"/>
                <a:gd name="T23" fmla="*/ 1 h 3"/>
                <a:gd name="T24" fmla="*/ 1786 w 1786"/>
                <a:gd name="T25" fmla="*/ 1 h 3"/>
                <a:gd name="T26" fmla="*/ 1785 w 1786"/>
                <a:gd name="T27" fmla="*/ 2 h 3"/>
                <a:gd name="T28" fmla="*/ 1785 w 1786"/>
                <a:gd name="T29" fmla="*/ 2 h 3"/>
                <a:gd name="T30" fmla="*/ 1785 w 1786"/>
                <a:gd name="T31" fmla="*/ 2 h 3"/>
                <a:gd name="T32" fmla="*/ 1785 w 1786"/>
                <a:gd name="T33" fmla="*/ 3 h 3"/>
                <a:gd name="T34" fmla="*/ 1785 w 1786"/>
                <a:gd name="T35" fmla="*/ 3 h 3"/>
                <a:gd name="T36" fmla="*/ 1785 w 178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6"/>
                <a:gd name="T58" fmla="*/ 0 h 3"/>
                <a:gd name="T59" fmla="*/ 1786 w 178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6" h="3">
                  <a:moveTo>
                    <a:pt x="1785" y="3"/>
                  </a:moveTo>
                  <a:lnTo>
                    <a:pt x="1" y="3"/>
                  </a:lnTo>
                  <a:lnTo>
                    <a:pt x="1" y="2"/>
                  </a:lnTo>
                  <a:lnTo>
                    <a:pt x="0" y="2"/>
                  </a:lnTo>
                  <a:lnTo>
                    <a:pt x="0" y="1"/>
                  </a:lnTo>
                  <a:lnTo>
                    <a:pt x="0" y="0"/>
                  </a:lnTo>
                  <a:lnTo>
                    <a:pt x="1786" y="0"/>
                  </a:lnTo>
                  <a:lnTo>
                    <a:pt x="1786" y="1"/>
                  </a:lnTo>
                  <a:lnTo>
                    <a:pt x="1785" y="2"/>
                  </a:lnTo>
                  <a:lnTo>
                    <a:pt x="178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20" name="Freeform 100"/>
            <p:cNvSpPr>
              <a:spLocks/>
            </p:cNvSpPr>
            <p:nvPr/>
          </p:nvSpPr>
          <p:spPr bwMode="auto">
            <a:xfrm>
              <a:off x="611" y="2413"/>
              <a:ext cx="1789" cy="3"/>
            </a:xfrm>
            <a:custGeom>
              <a:avLst/>
              <a:gdLst>
                <a:gd name="T0" fmla="*/ 1788 w 1789"/>
                <a:gd name="T1" fmla="*/ 3 h 3"/>
                <a:gd name="T2" fmla="*/ 2 w 1789"/>
                <a:gd name="T3" fmla="*/ 3 h 3"/>
                <a:gd name="T4" fmla="*/ 1 w 1789"/>
                <a:gd name="T5" fmla="*/ 3 h 3"/>
                <a:gd name="T6" fmla="*/ 1 w 1789"/>
                <a:gd name="T7" fmla="*/ 3 h 3"/>
                <a:gd name="T8" fmla="*/ 1 w 1789"/>
                <a:gd name="T9" fmla="*/ 2 h 3"/>
                <a:gd name="T10" fmla="*/ 1 w 1789"/>
                <a:gd name="T11" fmla="*/ 2 h 3"/>
                <a:gd name="T12" fmla="*/ 1 w 1789"/>
                <a:gd name="T13" fmla="*/ 2 h 3"/>
                <a:gd name="T14" fmla="*/ 1 w 1789"/>
                <a:gd name="T15" fmla="*/ 1 h 3"/>
                <a:gd name="T16" fmla="*/ 0 w 1789"/>
                <a:gd name="T17" fmla="*/ 1 h 3"/>
                <a:gd name="T18" fmla="*/ 0 w 1789"/>
                <a:gd name="T19" fmla="*/ 0 h 3"/>
                <a:gd name="T20" fmla="*/ 1789 w 1789"/>
                <a:gd name="T21" fmla="*/ 0 h 3"/>
                <a:gd name="T22" fmla="*/ 1789 w 1789"/>
                <a:gd name="T23" fmla="*/ 1 h 3"/>
                <a:gd name="T24" fmla="*/ 1789 w 1789"/>
                <a:gd name="T25" fmla="*/ 1 h 3"/>
                <a:gd name="T26" fmla="*/ 1789 w 1789"/>
                <a:gd name="T27" fmla="*/ 2 h 3"/>
                <a:gd name="T28" fmla="*/ 1789 w 1789"/>
                <a:gd name="T29" fmla="*/ 2 h 3"/>
                <a:gd name="T30" fmla="*/ 1789 w 1789"/>
                <a:gd name="T31" fmla="*/ 2 h 3"/>
                <a:gd name="T32" fmla="*/ 1788 w 1789"/>
                <a:gd name="T33" fmla="*/ 3 h 3"/>
                <a:gd name="T34" fmla="*/ 1788 w 1789"/>
                <a:gd name="T35" fmla="*/ 3 h 3"/>
                <a:gd name="T36" fmla="*/ 1788 w 178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89"/>
                <a:gd name="T58" fmla="*/ 0 h 3"/>
                <a:gd name="T59" fmla="*/ 1789 w 178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89" h="3">
                  <a:moveTo>
                    <a:pt x="1788" y="3"/>
                  </a:moveTo>
                  <a:lnTo>
                    <a:pt x="2" y="3"/>
                  </a:lnTo>
                  <a:lnTo>
                    <a:pt x="1" y="3"/>
                  </a:lnTo>
                  <a:lnTo>
                    <a:pt x="1" y="2"/>
                  </a:lnTo>
                  <a:lnTo>
                    <a:pt x="1" y="1"/>
                  </a:lnTo>
                  <a:lnTo>
                    <a:pt x="0" y="1"/>
                  </a:lnTo>
                  <a:lnTo>
                    <a:pt x="0" y="0"/>
                  </a:lnTo>
                  <a:lnTo>
                    <a:pt x="1789" y="0"/>
                  </a:lnTo>
                  <a:lnTo>
                    <a:pt x="1789" y="1"/>
                  </a:lnTo>
                  <a:lnTo>
                    <a:pt x="1789" y="2"/>
                  </a:lnTo>
                  <a:lnTo>
                    <a:pt x="1788"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21" name="Freeform 101"/>
            <p:cNvSpPr>
              <a:spLocks/>
            </p:cNvSpPr>
            <p:nvPr/>
          </p:nvSpPr>
          <p:spPr bwMode="auto">
            <a:xfrm>
              <a:off x="610" y="2410"/>
              <a:ext cx="1792" cy="3"/>
            </a:xfrm>
            <a:custGeom>
              <a:avLst/>
              <a:gdLst>
                <a:gd name="T0" fmla="*/ 1790 w 1792"/>
                <a:gd name="T1" fmla="*/ 3 h 3"/>
                <a:gd name="T2" fmla="*/ 1 w 1792"/>
                <a:gd name="T3" fmla="*/ 3 h 3"/>
                <a:gd name="T4" fmla="*/ 1 w 1792"/>
                <a:gd name="T5" fmla="*/ 3 h 3"/>
                <a:gd name="T6" fmla="*/ 1 w 1792"/>
                <a:gd name="T7" fmla="*/ 3 h 3"/>
                <a:gd name="T8" fmla="*/ 1 w 1792"/>
                <a:gd name="T9" fmla="*/ 2 h 3"/>
                <a:gd name="T10" fmla="*/ 1 w 1792"/>
                <a:gd name="T11" fmla="*/ 2 h 3"/>
                <a:gd name="T12" fmla="*/ 0 w 1792"/>
                <a:gd name="T13" fmla="*/ 1 h 3"/>
                <a:gd name="T14" fmla="*/ 0 w 1792"/>
                <a:gd name="T15" fmla="*/ 1 h 3"/>
                <a:gd name="T16" fmla="*/ 0 w 1792"/>
                <a:gd name="T17" fmla="*/ 1 h 3"/>
                <a:gd name="T18" fmla="*/ 0 w 1792"/>
                <a:gd name="T19" fmla="*/ 0 h 3"/>
                <a:gd name="T20" fmla="*/ 1792 w 1792"/>
                <a:gd name="T21" fmla="*/ 0 h 3"/>
                <a:gd name="T22" fmla="*/ 1791 w 1792"/>
                <a:gd name="T23" fmla="*/ 1 h 3"/>
                <a:gd name="T24" fmla="*/ 1791 w 1792"/>
                <a:gd name="T25" fmla="*/ 1 h 3"/>
                <a:gd name="T26" fmla="*/ 1791 w 1792"/>
                <a:gd name="T27" fmla="*/ 1 h 3"/>
                <a:gd name="T28" fmla="*/ 1791 w 1792"/>
                <a:gd name="T29" fmla="*/ 2 h 3"/>
                <a:gd name="T30" fmla="*/ 1791 w 1792"/>
                <a:gd name="T31" fmla="*/ 2 h 3"/>
                <a:gd name="T32" fmla="*/ 1791 w 1792"/>
                <a:gd name="T33" fmla="*/ 3 h 3"/>
                <a:gd name="T34" fmla="*/ 1791 w 1792"/>
                <a:gd name="T35" fmla="*/ 3 h 3"/>
                <a:gd name="T36" fmla="*/ 1790 w 179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2"/>
                <a:gd name="T58" fmla="*/ 0 h 3"/>
                <a:gd name="T59" fmla="*/ 1792 w 179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2" h="3">
                  <a:moveTo>
                    <a:pt x="1790" y="3"/>
                  </a:moveTo>
                  <a:lnTo>
                    <a:pt x="1" y="3"/>
                  </a:lnTo>
                  <a:lnTo>
                    <a:pt x="1" y="2"/>
                  </a:lnTo>
                  <a:lnTo>
                    <a:pt x="0" y="1"/>
                  </a:lnTo>
                  <a:lnTo>
                    <a:pt x="0" y="0"/>
                  </a:lnTo>
                  <a:lnTo>
                    <a:pt x="1792" y="0"/>
                  </a:lnTo>
                  <a:lnTo>
                    <a:pt x="1791" y="1"/>
                  </a:lnTo>
                  <a:lnTo>
                    <a:pt x="1791" y="2"/>
                  </a:lnTo>
                  <a:lnTo>
                    <a:pt x="1791" y="3"/>
                  </a:lnTo>
                  <a:lnTo>
                    <a:pt x="1790"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22" name="Freeform 102"/>
            <p:cNvSpPr>
              <a:spLocks/>
            </p:cNvSpPr>
            <p:nvPr/>
          </p:nvSpPr>
          <p:spPr bwMode="auto">
            <a:xfrm>
              <a:off x="609" y="2407"/>
              <a:ext cx="1794" cy="3"/>
            </a:xfrm>
            <a:custGeom>
              <a:avLst/>
              <a:gdLst>
                <a:gd name="T0" fmla="*/ 1793 w 1794"/>
                <a:gd name="T1" fmla="*/ 3 h 3"/>
                <a:gd name="T2" fmla="*/ 1 w 1794"/>
                <a:gd name="T3" fmla="*/ 3 h 3"/>
                <a:gd name="T4" fmla="*/ 1 w 1794"/>
                <a:gd name="T5" fmla="*/ 3 h 3"/>
                <a:gd name="T6" fmla="*/ 1 w 1794"/>
                <a:gd name="T7" fmla="*/ 3 h 3"/>
                <a:gd name="T8" fmla="*/ 1 w 1794"/>
                <a:gd name="T9" fmla="*/ 2 h 3"/>
                <a:gd name="T10" fmla="*/ 0 w 1794"/>
                <a:gd name="T11" fmla="*/ 2 h 3"/>
                <a:gd name="T12" fmla="*/ 0 w 1794"/>
                <a:gd name="T13" fmla="*/ 1 h 3"/>
                <a:gd name="T14" fmla="*/ 0 w 1794"/>
                <a:gd name="T15" fmla="*/ 1 h 3"/>
                <a:gd name="T16" fmla="*/ 0 w 1794"/>
                <a:gd name="T17" fmla="*/ 1 h 3"/>
                <a:gd name="T18" fmla="*/ 0 w 1794"/>
                <a:gd name="T19" fmla="*/ 0 h 3"/>
                <a:gd name="T20" fmla="*/ 1794 w 1794"/>
                <a:gd name="T21" fmla="*/ 0 h 3"/>
                <a:gd name="T22" fmla="*/ 1794 w 1794"/>
                <a:gd name="T23" fmla="*/ 1 h 3"/>
                <a:gd name="T24" fmla="*/ 1794 w 1794"/>
                <a:gd name="T25" fmla="*/ 1 h 3"/>
                <a:gd name="T26" fmla="*/ 1793 w 1794"/>
                <a:gd name="T27" fmla="*/ 1 h 3"/>
                <a:gd name="T28" fmla="*/ 1793 w 1794"/>
                <a:gd name="T29" fmla="*/ 2 h 3"/>
                <a:gd name="T30" fmla="*/ 1793 w 1794"/>
                <a:gd name="T31" fmla="*/ 2 h 3"/>
                <a:gd name="T32" fmla="*/ 1793 w 1794"/>
                <a:gd name="T33" fmla="*/ 3 h 3"/>
                <a:gd name="T34" fmla="*/ 1793 w 1794"/>
                <a:gd name="T35" fmla="*/ 3 h 3"/>
                <a:gd name="T36" fmla="*/ 1793 w 179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4"/>
                <a:gd name="T58" fmla="*/ 0 h 3"/>
                <a:gd name="T59" fmla="*/ 1794 w 179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4" h="3">
                  <a:moveTo>
                    <a:pt x="1793" y="3"/>
                  </a:moveTo>
                  <a:lnTo>
                    <a:pt x="1" y="3"/>
                  </a:lnTo>
                  <a:lnTo>
                    <a:pt x="1" y="2"/>
                  </a:lnTo>
                  <a:lnTo>
                    <a:pt x="0" y="2"/>
                  </a:lnTo>
                  <a:lnTo>
                    <a:pt x="0" y="1"/>
                  </a:lnTo>
                  <a:lnTo>
                    <a:pt x="0" y="0"/>
                  </a:lnTo>
                  <a:lnTo>
                    <a:pt x="1794" y="0"/>
                  </a:lnTo>
                  <a:lnTo>
                    <a:pt x="1794" y="1"/>
                  </a:lnTo>
                  <a:lnTo>
                    <a:pt x="1793" y="1"/>
                  </a:lnTo>
                  <a:lnTo>
                    <a:pt x="1793" y="2"/>
                  </a:lnTo>
                  <a:lnTo>
                    <a:pt x="179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23" name="Freeform 103"/>
            <p:cNvSpPr>
              <a:spLocks/>
            </p:cNvSpPr>
            <p:nvPr/>
          </p:nvSpPr>
          <p:spPr bwMode="auto">
            <a:xfrm>
              <a:off x="608" y="2404"/>
              <a:ext cx="1797" cy="3"/>
            </a:xfrm>
            <a:custGeom>
              <a:avLst/>
              <a:gdLst>
                <a:gd name="T0" fmla="*/ 1795 w 1797"/>
                <a:gd name="T1" fmla="*/ 3 h 3"/>
                <a:gd name="T2" fmla="*/ 1 w 1797"/>
                <a:gd name="T3" fmla="*/ 3 h 3"/>
                <a:gd name="T4" fmla="*/ 1 w 1797"/>
                <a:gd name="T5" fmla="*/ 3 h 3"/>
                <a:gd name="T6" fmla="*/ 0 w 1797"/>
                <a:gd name="T7" fmla="*/ 3 h 3"/>
                <a:gd name="T8" fmla="*/ 0 w 1797"/>
                <a:gd name="T9" fmla="*/ 2 h 3"/>
                <a:gd name="T10" fmla="*/ 0 w 1797"/>
                <a:gd name="T11" fmla="*/ 2 h 3"/>
                <a:gd name="T12" fmla="*/ 0 w 1797"/>
                <a:gd name="T13" fmla="*/ 1 h 3"/>
                <a:gd name="T14" fmla="*/ 0 w 1797"/>
                <a:gd name="T15" fmla="*/ 1 h 3"/>
                <a:gd name="T16" fmla="*/ 0 w 1797"/>
                <a:gd name="T17" fmla="*/ 1 h 3"/>
                <a:gd name="T18" fmla="*/ 0 w 1797"/>
                <a:gd name="T19" fmla="*/ 0 h 3"/>
                <a:gd name="T20" fmla="*/ 1797 w 1797"/>
                <a:gd name="T21" fmla="*/ 0 h 3"/>
                <a:gd name="T22" fmla="*/ 1797 w 1797"/>
                <a:gd name="T23" fmla="*/ 1 h 3"/>
                <a:gd name="T24" fmla="*/ 1797 w 1797"/>
                <a:gd name="T25" fmla="*/ 1 h 3"/>
                <a:gd name="T26" fmla="*/ 1797 w 1797"/>
                <a:gd name="T27" fmla="*/ 1 h 3"/>
                <a:gd name="T28" fmla="*/ 1795 w 1797"/>
                <a:gd name="T29" fmla="*/ 2 h 3"/>
                <a:gd name="T30" fmla="*/ 1795 w 1797"/>
                <a:gd name="T31" fmla="*/ 2 h 3"/>
                <a:gd name="T32" fmla="*/ 1795 w 1797"/>
                <a:gd name="T33" fmla="*/ 3 h 3"/>
                <a:gd name="T34" fmla="*/ 1795 w 1797"/>
                <a:gd name="T35" fmla="*/ 3 h 3"/>
                <a:gd name="T36" fmla="*/ 1795 w 1797"/>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7"/>
                <a:gd name="T58" fmla="*/ 0 h 3"/>
                <a:gd name="T59" fmla="*/ 1797 w 1797"/>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7" h="3">
                  <a:moveTo>
                    <a:pt x="1795" y="3"/>
                  </a:moveTo>
                  <a:lnTo>
                    <a:pt x="1" y="3"/>
                  </a:lnTo>
                  <a:lnTo>
                    <a:pt x="0" y="3"/>
                  </a:lnTo>
                  <a:lnTo>
                    <a:pt x="0" y="2"/>
                  </a:lnTo>
                  <a:lnTo>
                    <a:pt x="0" y="1"/>
                  </a:lnTo>
                  <a:lnTo>
                    <a:pt x="0" y="0"/>
                  </a:lnTo>
                  <a:lnTo>
                    <a:pt x="1797" y="0"/>
                  </a:lnTo>
                  <a:lnTo>
                    <a:pt x="1797" y="1"/>
                  </a:lnTo>
                  <a:lnTo>
                    <a:pt x="1795" y="2"/>
                  </a:lnTo>
                  <a:lnTo>
                    <a:pt x="179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24" name="Freeform 104"/>
            <p:cNvSpPr>
              <a:spLocks/>
            </p:cNvSpPr>
            <p:nvPr/>
          </p:nvSpPr>
          <p:spPr bwMode="auto">
            <a:xfrm>
              <a:off x="606" y="2400"/>
              <a:ext cx="1800" cy="4"/>
            </a:xfrm>
            <a:custGeom>
              <a:avLst/>
              <a:gdLst>
                <a:gd name="T0" fmla="*/ 1799 w 1800"/>
                <a:gd name="T1" fmla="*/ 4 h 4"/>
                <a:gd name="T2" fmla="*/ 2 w 1800"/>
                <a:gd name="T3" fmla="*/ 4 h 4"/>
                <a:gd name="T4" fmla="*/ 2 w 1800"/>
                <a:gd name="T5" fmla="*/ 4 h 4"/>
                <a:gd name="T6" fmla="*/ 0 w 1800"/>
                <a:gd name="T7" fmla="*/ 3 h 4"/>
                <a:gd name="T8" fmla="*/ 0 w 1800"/>
                <a:gd name="T9" fmla="*/ 3 h 4"/>
                <a:gd name="T10" fmla="*/ 0 w 1800"/>
                <a:gd name="T11" fmla="*/ 3 h 4"/>
                <a:gd name="T12" fmla="*/ 0 w 1800"/>
                <a:gd name="T13" fmla="*/ 2 h 4"/>
                <a:gd name="T14" fmla="*/ 0 w 1800"/>
                <a:gd name="T15" fmla="*/ 2 h 4"/>
                <a:gd name="T16" fmla="*/ 0 w 1800"/>
                <a:gd name="T17" fmla="*/ 2 h 4"/>
                <a:gd name="T18" fmla="*/ 0 w 1800"/>
                <a:gd name="T19" fmla="*/ 0 h 4"/>
                <a:gd name="T20" fmla="*/ 1800 w 1800"/>
                <a:gd name="T21" fmla="*/ 0 h 4"/>
                <a:gd name="T22" fmla="*/ 1800 w 1800"/>
                <a:gd name="T23" fmla="*/ 2 h 4"/>
                <a:gd name="T24" fmla="*/ 1800 w 1800"/>
                <a:gd name="T25" fmla="*/ 2 h 4"/>
                <a:gd name="T26" fmla="*/ 1800 w 1800"/>
                <a:gd name="T27" fmla="*/ 2 h 4"/>
                <a:gd name="T28" fmla="*/ 1799 w 1800"/>
                <a:gd name="T29" fmla="*/ 3 h 4"/>
                <a:gd name="T30" fmla="*/ 1799 w 1800"/>
                <a:gd name="T31" fmla="*/ 3 h 4"/>
                <a:gd name="T32" fmla="*/ 1799 w 1800"/>
                <a:gd name="T33" fmla="*/ 3 h 4"/>
                <a:gd name="T34" fmla="*/ 1799 w 1800"/>
                <a:gd name="T35" fmla="*/ 4 h 4"/>
                <a:gd name="T36" fmla="*/ 1799 w 1800"/>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0"/>
                <a:gd name="T58" fmla="*/ 0 h 4"/>
                <a:gd name="T59" fmla="*/ 1800 w 180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0" h="4">
                  <a:moveTo>
                    <a:pt x="1799" y="4"/>
                  </a:moveTo>
                  <a:lnTo>
                    <a:pt x="2" y="4"/>
                  </a:lnTo>
                  <a:lnTo>
                    <a:pt x="0" y="3"/>
                  </a:lnTo>
                  <a:lnTo>
                    <a:pt x="0" y="2"/>
                  </a:lnTo>
                  <a:lnTo>
                    <a:pt x="0" y="0"/>
                  </a:lnTo>
                  <a:lnTo>
                    <a:pt x="1800" y="0"/>
                  </a:lnTo>
                  <a:lnTo>
                    <a:pt x="1800" y="2"/>
                  </a:lnTo>
                  <a:lnTo>
                    <a:pt x="1799" y="3"/>
                  </a:lnTo>
                  <a:lnTo>
                    <a:pt x="1799"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25" name="Freeform 105"/>
            <p:cNvSpPr>
              <a:spLocks/>
            </p:cNvSpPr>
            <p:nvPr/>
          </p:nvSpPr>
          <p:spPr bwMode="auto">
            <a:xfrm>
              <a:off x="605" y="2397"/>
              <a:ext cx="1802" cy="3"/>
            </a:xfrm>
            <a:custGeom>
              <a:avLst/>
              <a:gdLst>
                <a:gd name="T0" fmla="*/ 1801 w 1802"/>
                <a:gd name="T1" fmla="*/ 3 h 3"/>
                <a:gd name="T2" fmla="*/ 1 w 1802"/>
                <a:gd name="T3" fmla="*/ 3 h 3"/>
                <a:gd name="T4" fmla="*/ 0 w 1802"/>
                <a:gd name="T5" fmla="*/ 3 h 3"/>
                <a:gd name="T6" fmla="*/ 0 w 1802"/>
                <a:gd name="T7" fmla="*/ 2 h 3"/>
                <a:gd name="T8" fmla="*/ 0 w 1802"/>
                <a:gd name="T9" fmla="*/ 2 h 3"/>
                <a:gd name="T10" fmla="*/ 0 w 1802"/>
                <a:gd name="T11" fmla="*/ 2 h 3"/>
                <a:gd name="T12" fmla="*/ 0 w 1802"/>
                <a:gd name="T13" fmla="*/ 1 h 3"/>
                <a:gd name="T14" fmla="*/ 0 w 1802"/>
                <a:gd name="T15" fmla="*/ 1 h 3"/>
                <a:gd name="T16" fmla="*/ 0 w 1802"/>
                <a:gd name="T17" fmla="*/ 1 h 3"/>
                <a:gd name="T18" fmla="*/ 0 w 1802"/>
                <a:gd name="T19" fmla="*/ 0 h 3"/>
                <a:gd name="T20" fmla="*/ 1802 w 1802"/>
                <a:gd name="T21" fmla="*/ 0 h 3"/>
                <a:gd name="T22" fmla="*/ 1802 w 1802"/>
                <a:gd name="T23" fmla="*/ 1 h 3"/>
                <a:gd name="T24" fmla="*/ 1802 w 1802"/>
                <a:gd name="T25" fmla="*/ 1 h 3"/>
                <a:gd name="T26" fmla="*/ 1802 w 1802"/>
                <a:gd name="T27" fmla="*/ 1 h 3"/>
                <a:gd name="T28" fmla="*/ 1802 w 1802"/>
                <a:gd name="T29" fmla="*/ 2 h 3"/>
                <a:gd name="T30" fmla="*/ 1801 w 1802"/>
                <a:gd name="T31" fmla="*/ 2 h 3"/>
                <a:gd name="T32" fmla="*/ 1801 w 1802"/>
                <a:gd name="T33" fmla="*/ 2 h 3"/>
                <a:gd name="T34" fmla="*/ 1801 w 1802"/>
                <a:gd name="T35" fmla="*/ 3 h 3"/>
                <a:gd name="T36" fmla="*/ 1801 w 180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2"/>
                <a:gd name="T58" fmla="*/ 0 h 3"/>
                <a:gd name="T59" fmla="*/ 1802 w 180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2" h="3">
                  <a:moveTo>
                    <a:pt x="1801" y="3"/>
                  </a:moveTo>
                  <a:lnTo>
                    <a:pt x="1" y="3"/>
                  </a:lnTo>
                  <a:lnTo>
                    <a:pt x="0" y="3"/>
                  </a:lnTo>
                  <a:lnTo>
                    <a:pt x="0" y="2"/>
                  </a:lnTo>
                  <a:lnTo>
                    <a:pt x="0" y="1"/>
                  </a:lnTo>
                  <a:lnTo>
                    <a:pt x="0" y="0"/>
                  </a:lnTo>
                  <a:lnTo>
                    <a:pt x="1802" y="0"/>
                  </a:lnTo>
                  <a:lnTo>
                    <a:pt x="1802" y="1"/>
                  </a:lnTo>
                  <a:lnTo>
                    <a:pt x="1802" y="2"/>
                  </a:lnTo>
                  <a:lnTo>
                    <a:pt x="1801" y="2"/>
                  </a:lnTo>
                  <a:lnTo>
                    <a:pt x="180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26" name="Freeform 106"/>
            <p:cNvSpPr>
              <a:spLocks/>
            </p:cNvSpPr>
            <p:nvPr/>
          </p:nvSpPr>
          <p:spPr bwMode="auto">
            <a:xfrm>
              <a:off x="604" y="2394"/>
              <a:ext cx="1804" cy="3"/>
            </a:xfrm>
            <a:custGeom>
              <a:avLst/>
              <a:gdLst>
                <a:gd name="T0" fmla="*/ 1803 w 1804"/>
                <a:gd name="T1" fmla="*/ 3 h 3"/>
                <a:gd name="T2" fmla="*/ 1 w 1804"/>
                <a:gd name="T3" fmla="*/ 3 h 3"/>
                <a:gd name="T4" fmla="*/ 0 w 1804"/>
                <a:gd name="T5" fmla="*/ 3 h 3"/>
                <a:gd name="T6" fmla="*/ 0 w 1804"/>
                <a:gd name="T7" fmla="*/ 2 h 3"/>
                <a:gd name="T8" fmla="*/ 0 w 1804"/>
                <a:gd name="T9" fmla="*/ 2 h 3"/>
                <a:gd name="T10" fmla="*/ 0 w 1804"/>
                <a:gd name="T11" fmla="*/ 2 h 3"/>
                <a:gd name="T12" fmla="*/ 0 w 1804"/>
                <a:gd name="T13" fmla="*/ 1 h 3"/>
                <a:gd name="T14" fmla="*/ 0 w 1804"/>
                <a:gd name="T15" fmla="*/ 1 h 3"/>
                <a:gd name="T16" fmla="*/ 0 w 1804"/>
                <a:gd name="T17" fmla="*/ 0 h 3"/>
                <a:gd name="T18" fmla="*/ 0 w 1804"/>
                <a:gd name="T19" fmla="*/ 0 h 3"/>
                <a:gd name="T20" fmla="*/ 1804 w 1804"/>
                <a:gd name="T21" fmla="*/ 0 h 3"/>
                <a:gd name="T22" fmla="*/ 1804 w 1804"/>
                <a:gd name="T23" fmla="*/ 0 h 3"/>
                <a:gd name="T24" fmla="*/ 1804 w 1804"/>
                <a:gd name="T25" fmla="*/ 1 h 3"/>
                <a:gd name="T26" fmla="*/ 1804 w 1804"/>
                <a:gd name="T27" fmla="*/ 1 h 3"/>
                <a:gd name="T28" fmla="*/ 1803 w 1804"/>
                <a:gd name="T29" fmla="*/ 2 h 3"/>
                <a:gd name="T30" fmla="*/ 1803 w 1804"/>
                <a:gd name="T31" fmla="*/ 2 h 3"/>
                <a:gd name="T32" fmla="*/ 1803 w 1804"/>
                <a:gd name="T33" fmla="*/ 2 h 3"/>
                <a:gd name="T34" fmla="*/ 1803 w 1804"/>
                <a:gd name="T35" fmla="*/ 3 h 3"/>
                <a:gd name="T36" fmla="*/ 1803 w 180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4"/>
                <a:gd name="T58" fmla="*/ 0 h 3"/>
                <a:gd name="T59" fmla="*/ 1804 w 180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4" h="3">
                  <a:moveTo>
                    <a:pt x="1803" y="3"/>
                  </a:moveTo>
                  <a:lnTo>
                    <a:pt x="1" y="3"/>
                  </a:lnTo>
                  <a:lnTo>
                    <a:pt x="0" y="3"/>
                  </a:lnTo>
                  <a:lnTo>
                    <a:pt x="0" y="2"/>
                  </a:lnTo>
                  <a:lnTo>
                    <a:pt x="0" y="1"/>
                  </a:lnTo>
                  <a:lnTo>
                    <a:pt x="0" y="0"/>
                  </a:lnTo>
                  <a:lnTo>
                    <a:pt x="1804" y="0"/>
                  </a:lnTo>
                  <a:lnTo>
                    <a:pt x="1804" y="1"/>
                  </a:lnTo>
                  <a:lnTo>
                    <a:pt x="1803" y="2"/>
                  </a:lnTo>
                  <a:lnTo>
                    <a:pt x="180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27" name="Freeform 107"/>
            <p:cNvSpPr>
              <a:spLocks/>
            </p:cNvSpPr>
            <p:nvPr/>
          </p:nvSpPr>
          <p:spPr bwMode="auto">
            <a:xfrm>
              <a:off x="603" y="2391"/>
              <a:ext cx="1806" cy="3"/>
            </a:xfrm>
            <a:custGeom>
              <a:avLst/>
              <a:gdLst>
                <a:gd name="T0" fmla="*/ 1805 w 1806"/>
                <a:gd name="T1" fmla="*/ 3 h 3"/>
                <a:gd name="T2" fmla="*/ 1 w 1806"/>
                <a:gd name="T3" fmla="*/ 3 h 3"/>
                <a:gd name="T4" fmla="*/ 1 w 1806"/>
                <a:gd name="T5" fmla="*/ 3 h 3"/>
                <a:gd name="T6" fmla="*/ 0 w 1806"/>
                <a:gd name="T7" fmla="*/ 2 h 3"/>
                <a:gd name="T8" fmla="*/ 0 w 1806"/>
                <a:gd name="T9" fmla="*/ 2 h 3"/>
                <a:gd name="T10" fmla="*/ 0 w 1806"/>
                <a:gd name="T11" fmla="*/ 2 h 3"/>
                <a:gd name="T12" fmla="*/ 0 w 1806"/>
                <a:gd name="T13" fmla="*/ 1 h 3"/>
                <a:gd name="T14" fmla="*/ 0 w 1806"/>
                <a:gd name="T15" fmla="*/ 1 h 3"/>
                <a:gd name="T16" fmla="*/ 0 w 1806"/>
                <a:gd name="T17" fmla="*/ 0 h 3"/>
                <a:gd name="T18" fmla="*/ 0 w 1806"/>
                <a:gd name="T19" fmla="*/ 0 h 3"/>
                <a:gd name="T20" fmla="*/ 1806 w 1806"/>
                <a:gd name="T21" fmla="*/ 0 h 3"/>
                <a:gd name="T22" fmla="*/ 1806 w 1806"/>
                <a:gd name="T23" fmla="*/ 0 h 3"/>
                <a:gd name="T24" fmla="*/ 1806 w 1806"/>
                <a:gd name="T25" fmla="*/ 1 h 3"/>
                <a:gd name="T26" fmla="*/ 1805 w 1806"/>
                <a:gd name="T27" fmla="*/ 1 h 3"/>
                <a:gd name="T28" fmla="*/ 1805 w 1806"/>
                <a:gd name="T29" fmla="*/ 2 h 3"/>
                <a:gd name="T30" fmla="*/ 1805 w 1806"/>
                <a:gd name="T31" fmla="*/ 2 h 3"/>
                <a:gd name="T32" fmla="*/ 1805 w 1806"/>
                <a:gd name="T33" fmla="*/ 2 h 3"/>
                <a:gd name="T34" fmla="*/ 1805 w 1806"/>
                <a:gd name="T35" fmla="*/ 3 h 3"/>
                <a:gd name="T36" fmla="*/ 1805 w 180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6"/>
                <a:gd name="T58" fmla="*/ 0 h 3"/>
                <a:gd name="T59" fmla="*/ 1806 w 180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6" h="3">
                  <a:moveTo>
                    <a:pt x="1805" y="3"/>
                  </a:moveTo>
                  <a:lnTo>
                    <a:pt x="1" y="3"/>
                  </a:lnTo>
                  <a:lnTo>
                    <a:pt x="0" y="2"/>
                  </a:lnTo>
                  <a:lnTo>
                    <a:pt x="0" y="1"/>
                  </a:lnTo>
                  <a:lnTo>
                    <a:pt x="0" y="0"/>
                  </a:lnTo>
                  <a:lnTo>
                    <a:pt x="1806" y="0"/>
                  </a:lnTo>
                  <a:lnTo>
                    <a:pt x="1806" y="1"/>
                  </a:lnTo>
                  <a:lnTo>
                    <a:pt x="1805" y="1"/>
                  </a:lnTo>
                  <a:lnTo>
                    <a:pt x="1805" y="2"/>
                  </a:lnTo>
                  <a:lnTo>
                    <a:pt x="180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28" name="Freeform 108"/>
            <p:cNvSpPr>
              <a:spLocks/>
            </p:cNvSpPr>
            <p:nvPr/>
          </p:nvSpPr>
          <p:spPr bwMode="auto">
            <a:xfrm>
              <a:off x="602" y="2388"/>
              <a:ext cx="1808" cy="3"/>
            </a:xfrm>
            <a:custGeom>
              <a:avLst/>
              <a:gdLst>
                <a:gd name="T0" fmla="*/ 1807 w 1808"/>
                <a:gd name="T1" fmla="*/ 3 h 3"/>
                <a:gd name="T2" fmla="*/ 1 w 1808"/>
                <a:gd name="T3" fmla="*/ 3 h 3"/>
                <a:gd name="T4" fmla="*/ 1 w 1808"/>
                <a:gd name="T5" fmla="*/ 3 h 3"/>
                <a:gd name="T6" fmla="*/ 1 w 1808"/>
                <a:gd name="T7" fmla="*/ 2 h 3"/>
                <a:gd name="T8" fmla="*/ 1 w 1808"/>
                <a:gd name="T9" fmla="*/ 2 h 3"/>
                <a:gd name="T10" fmla="*/ 0 w 1808"/>
                <a:gd name="T11" fmla="*/ 2 h 3"/>
                <a:gd name="T12" fmla="*/ 0 w 1808"/>
                <a:gd name="T13" fmla="*/ 1 h 3"/>
                <a:gd name="T14" fmla="*/ 0 w 1808"/>
                <a:gd name="T15" fmla="*/ 1 h 3"/>
                <a:gd name="T16" fmla="*/ 0 w 1808"/>
                <a:gd name="T17" fmla="*/ 0 h 3"/>
                <a:gd name="T18" fmla="*/ 0 w 1808"/>
                <a:gd name="T19" fmla="*/ 0 h 3"/>
                <a:gd name="T20" fmla="*/ 1808 w 1808"/>
                <a:gd name="T21" fmla="*/ 0 h 3"/>
                <a:gd name="T22" fmla="*/ 1808 w 1808"/>
                <a:gd name="T23" fmla="*/ 0 h 3"/>
                <a:gd name="T24" fmla="*/ 1807 w 1808"/>
                <a:gd name="T25" fmla="*/ 1 h 3"/>
                <a:gd name="T26" fmla="*/ 1807 w 1808"/>
                <a:gd name="T27" fmla="*/ 1 h 3"/>
                <a:gd name="T28" fmla="*/ 1807 w 1808"/>
                <a:gd name="T29" fmla="*/ 2 h 3"/>
                <a:gd name="T30" fmla="*/ 1807 w 1808"/>
                <a:gd name="T31" fmla="*/ 2 h 3"/>
                <a:gd name="T32" fmla="*/ 1807 w 1808"/>
                <a:gd name="T33" fmla="*/ 2 h 3"/>
                <a:gd name="T34" fmla="*/ 1807 w 1808"/>
                <a:gd name="T35" fmla="*/ 3 h 3"/>
                <a:gd name="T36" fmla="*/ 1807 w 180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8"/>
                <a:gd name="T58" fmla="*/ 0 h 3"/>
                <a:gd name="T59" fmla="*/ 1808 w 180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8" h="3">
                  <a:moveTo>
                    <a:pt x="1807" y="3"/>
                  </a:moveTo>
                  <a:lnTo>
                    <a:pt x="1" y="3"/>
                  </a:lnTo>
                  <a:lnTo>
                    <a:pt x="1" y="2"/>
                  </a:lnTo>
                  <a:lnTo>
                    <a:pt x="0" y="2"/>
                  </a:lnTo>
                  <a:lnTo>
                    <a:pt x="0" y="1"/>
                  </a:lnTo>
                  <a:lnTo>
                    <a:pt x="0" y="0"/>
                  </a:lnTo>
                  <a:lnTo>
                    <a:pt x="1808" y="0"/>
                  </a:lnTo>
                  <a:lnTo>
                    <a:pt x="1807" y="1"/>
                  </a:lnTo>
                  <a:lnTo>
                    <a:pt x="1807" y="2"/>
                  </a:lnTo>
                  <a:lnTo>
                    <a:pt x="180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29" name="Freeform 109"/>
            <p:cNvSpPr>
              <a:spLocks/>
            </p:cNvSpPr>
            <p:nvPr/>
          </p:nvSpPr>
          <p:spPr bwMode="auto">
            <a:xfrm>
              <a:off x="601" y="2385"/>
              <a:ext cx="1809" cy="3"/>
            </a:xfrm>
            <a:custGeom>
              <a:avLst/>
              <a:gdLst>
                <a:gd name="T0" fmla="*/ 1809 w 1809"/>
                <a:gd name="T1" fmla="*/ 3 h 3"/>
                <a:gd name="T2" fmla="*/ 1 w 1809"/>
                <a:gd name="T3" fmla="*/ 3 h 3"/>
                <a:gd name="T4" fmla="*/ 1 w 1809"/>
                <a:gd name="T5" fmla="*/ 3 h 3"/>
                <a:gd name="T6" fmla="*/ 1 w 1809"/>
                <a:gd name="T7" fmla="*/ 2 h 3"/>
                <a:gd name="T8" fmla="*/ 1 w 1809"/>
                <a:gd name="T9" fmla="*/ 2 h 3"/>
                <a:gd name="T10" fmla="*/ 1 w 1809"/>
                <a:gd name="T11" fmla="*/ 1 h 3"/>
                <a:gd name="T12" fmla="*/ 0 w 1809"/>
                <a:gd name="T13" fmla="*/ 1 h 3"/>
                <a:gd name="T14" fmla="*/ 0 w 1809"/>
                <a:gd name="T15" fmla="*/ 1 h 3"/>
                <a:gd name="T16" fmla="*/ 0 w 1809"/>
                <a:gd name="T17" fmla="*/ 0 h 3"/>
                <a:gd name="T18" fmla="*/ 0 w 1809"/>
                <a:gd name="T19" fmla="*/ 0 h 3"/>
                <a:gd name="T20" fmla="*/ 1809 w 1809"/>
                <a:gd name="T21" fmla="*/ 0 h 3"/>
                <a:gd name="T22" fmla="*/ 1809 w 1809"/>
                <a:gd name="T23" fmla="*/ 0 h 3"/>
                <a:gd name="T24" fmla="*/ 1809 w 1809"/>
                <a:gd name="T25" fmla="*/ 1 h 3"/>
                <a:gd name="T26" fmla="*/ 1809 w 1809"/>
                <a:gd name="T27" fmla="*/ 1 h 3"/>
                <a:gd name="T28" fmla="*/ 1809 w 1809"/>
                <a:gd name="T29" fmla="*/ 1 h 3"/>
                <a:gd name="T30" fmla="*/ 1809 w 1809"/>
                <a:gd name="T31" fmla="*/ 2 h 3"/>
                <a:gd name="T32" fmla="*/ 1809 w 1809"/>
                <a:gd name="T33" fmla="*/ 2 h 3"/>
                <a:gd name="T34" fmla="*/ 1809 w 1809"/>
                <a:gd name="T35" fmla="*/ 3 h 3"/>
                <a:gd name="T36" fmla="*/ 1809 w 180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09"/>
                <a:gd name="T58" fmla="*/ 0 h 3"/>
                <a:gd name="T59" fmla="*/ 1809 w 180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09" h="3">
                  <a:moveTo>
                    <a:pt x="1809" y="3"/>
                  </a:moveTo>
                  <a:lnTo>
                    <a:pt x="1" y="3"/>
                  </a:lnTo>
                  <a:lnTo>
                    <a:pt x="1" y="2"/>
                  </a:lnTo>
                  <a:lnTo>
                    <a:pt x="1" y="1"/>
                  </a:lnTo>
                  <a:lnTo>
                    <a:pt x="0" y="1"/>
                  </a:lnTo>
                  <a:lnTo>
                    <a:pt x="0" y="0"/>
                  </a:lnTo>
                  <a:lnTo>
                    <a:pt x="1809" y="0"/>
                  </a:lnTo>
                  <a:lnTo>
                    <a:pt x="1809" y="1"/>
                  </a:lnTo>
                  <a:lnTo>
                    <a:pt x="1809" y="2"/>
                  </a:lnTo>
                  <a:lnTo>
                    <a:pt x="180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30" name="Freeform 110"/>
            <p:cNvSpPr>
              <a:spLocks/>
            </p:cNvSpPr>
            <p:nvPr/>
          </p:nvSpPr>
          <p:spPr bwMode="auto">
            <a:xfrm>
              <a:off x="601" y="2382"/>
              <a:ext cx="1810" cy="3"/>
            </a:xfrm>
            <a:custGeom>
              <a:avLst/>
              <a:gdLst>
                <a:gd name="T0" fmla="*/ 1809 w 1810"/>
                <a:gd name="T1" fmla="*/ 3 h 3"/>
                <a:gd name="T2" fmla="*/ 0 w 1810"/>
                <a:gd name="T3" fmla="*/ 3 h 3"/>
                <a:gd name="T4" fmla="*/ 0 w 1810"/>
                <a:gd name="T5" fmla="*/ 3 h 3"/>
                <a:gd name="T6" fmla="*/ 0 w 1810"/>
                <a:gd name="T7" fmla="*/ 2 h 3"/>
                <a:gd name="T8" fmla="*/ 0 w 1810"/>
                <a:gd name="T9" fmla="*/ 2 h 3"/>
                <a:gd name="T10" fmla="*/ 0 w 1810"/>
                <a:gd name="T11" fmla="*/ 1 h 3"/>
                <a:gd name="T12" fmla="*/ 0 w 1810"/>
                <a:gd name="T13" fmla="*/ 1 h 3"/>
                <a:gd name="T14" fmla="*/ 0 w 1810"/>
                <a:gd name="T15" fmla="*/ 1 h 3"/>
                <a:gd name="T16" fmla="*/ 0 w 1810"/>
                <a:gd name="T17" fmla="*/ 0 h 3"/>
                <a:gd name="T18" fmla="*/ 0 w 1810"/>
                <a:gd name="T19" fmla="*/ 0 h 3"/>
                <a:gd name="T20" fmla="*/ 1810 w 1810"/>
                <a:gd name="T21" fmla="*/ 0 h 3"/>
                <a:gd name="T22" fmla="*/ 1810 w 1810"/>
                <a:gd name="T23" fmla="*/ 0 h 3"/>
                <a:gd name="T24" fmla="*/ 1810 w 1810"/>
                <a:gd name="T25" fmla="*/ 1 h 3"/>
                <a:gd name="T26" fmla="*/ 1810 w 1810"/>
                <a:gd name="T27" fmla="*/ 1 h 3"/>
                <a:gd name="T28" fmla="*/ 1810 w 1810"/>
                <a:gd name="T29" fmla="*/ 1 h 3"/>
                <a:gd name="T30" fmla="*/ 1810 w 1810"/>
                <a:gd name="T31" fmla="*/ 2 h 3"/>
                <a:gd name="T32" fmla="*/ 1810 w 1810"/>
                <a:gd name="T33" fmla="*/ 2 h 3"/>
                <a:gd name="T34" fmla="*/ 1809 w 1810"/>
                <a:gd name="T35" fmla="*/ 3 h 3"/>
                <a:gd name="T36" fmla="*/ 1809 w 1810"/>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0"/>
                <a:gd name="T58" fmla="*/ 0 h 3"/>
                <a:gd name="T59" fmla="*/ 1810 w 1810"/>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0" h="3">
                  <a:moveTo>
                    <a:pt x="1809" y="3"/>
                  </a:moveTo>
                  <a:lnTo>
                    <a:pt x="0" y="3"/>
                  </a:lnTo>
                  <a:lnTo>
                    <a:pt x="0" y="2"/>
                  </a:lnTo>
                  <a:lnTo>
                    <a:pt x="0" y="1"/>
                  </a:lnTo>
                  <a:lnTo>
                    <a:pt x="0" y="0"/>
                  </a:lnTo>
                  <a:lnTo>
                    <a:pt x="1810" y="0"/>
                  </a:lnTo>
                  <a:lnTo>
                    <a:pt x="1810" y="1"/>
                  </a:lnTo>
                  <a:lnTo>
                    <a:pt x="1810" y="2"/>
                  </a:lnTo>
                  <a:lnTo>
                    <a:pt x="180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31" name="Freeform 111"/>
            <p:cNvSpPr>
              <a:spLocks/>
            </p:cNvSpPr>
            <p:nvPr/>
          </p:nvSpPr>
          <p:spPr bwMode="auto">
            <a:xfrm>
              <a:off x="600" y="2378"/>
              <a:ext cx="1812" cy="4"/>
            </a:xfrm>
            <a:custGeom>
              <a:avLst/>
              <a:gdLst>
                <a:gd name="T0" fmla="*/ 1811 w 1812"/>
                <a:gd name="T1" fmla="*/ 4 h 4"/>
                <a:gd name="T2" fmla="*/ 1 w 1812"/>
                <a:gd name="T3" fmla="*/ 4 h 4"/>
                <a:gd name="T4" fmla="*/ 0 w 1812"/>
                <a:gd name="T5" fmla="*/ 4 h 4"/>
                <a:gd name="T6" fmla="*/ 0 w 1812"/>
                <a:gd name="T7" fmla="*/ 2 h 4"/>
                <a:gd name="T8" fmla="*/ 0 w 1812"/>
                <a:gd name="T9" fmla="*/ 2 h 4"/>
                <a:gd name="T10" fmla="*/ 0 w 1812"/>
                <a:gd name="T11" fmla="*/ 1 h 4"/>
                <a:gd name="T12" fmla="*/ 0 w 1812"/>
                <a:gd name="T13" fmla="*/ 1 h 4"/>
                <a:gd name="T14" fmla="*/ 0 w 1812"/>
                <a:gd name="T15" fmla="*/ 1 h 4"/>
                <a:gd name="T16" fmla="*/ 0 w 1812"/>
                <a:gd name="T17" fmla="*/ 0 h 4"/>
                <a:gd name="T18" fmla="*/ 0 w 1812"/>
                <a:gd name="T19" fmla="*/ 0 h 4"/>
                <a:gd name="T20" fmla="*/ 1812 w 1812"/>
                <a:gd name="T21" fmla="*/ 0 h 4"/>
                <a:gd name="T22" fmla="*/ 1812 w 1812"/>
                <a:gd name="T23" fmla="*/ 0 h 4"/>
                <a:gd name="T24" fmla="*/ 1812 w 1812"/>
                <a:gd name="T25" fmla="*/ 1 h 4"/>
                <a:gd name="T26" fmla="*/ 1812 w 1812"/>
                <a:gd name="T27" fmla="*/ 1 h 4"/>
                <a:gd name="T28" fmla="*/ 1811 w 1812"/>
                <a:gd name="T29" fmla="*/ 1 h 4"/>
                <a:gd name="T30" fmla="*/ 1811 w 1812"/>
                <a:gd name="T31" fmla="*/ 2 h 4"/>
                <a:gd name="T32" fmla="*/ 1811 w 1812"/>
                <a:gd name="T33" fmla="*/ 2 h 4"/>
                <a:gd name="T34" fmla="*/ 1811 w 1812"/>
                <a:gd name="T35" fmla="*/ 4 h 4"/>
                <a:gd name="T36" fmla="*/ 1811 w 1812"/>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2"/>
                <a:gd name="T58" fmla="*/ 0 h 4"/>
                <a:gd name="T59" fmla="*/ 1812 w 1812"/>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2" h="4">
                  <a:moveTo>
                    <a:pt x="1811" y="4"/>
                  </a:moveTo>
                  <a:lnTo>
                    <a:pt x="1" y="4"/>
                  </a:lnTo>
                  <a:lnTo>
                    <a:pt x="0" y="4"/>
                  </a:lnTo>
                  <a:lnTo>
                    <a:pt x="0" y="2"/>
                  </a:lnTo>
                  <a:lnTo>
                    <a:pt x="0" y="1"/>
                  </a:lnTo>
                  <a:lnTo>
                    <a:pt x="0" y="0"/>
                  </a:lnTo>
                  <a:lnTo>
                    <a:pt x="1812" y="0"/>
                  </a:lnTo>
                  <a:lnTo>
                    <a:pt x="1812" y="1"/>
                  </a:lnTo>
                  <a:lnTo>
                    <a:pt x="1811" y="1"/>
                  </a:lnTo>
                  <a:lnTo>
                    <a:pt x="1811" y="2"/>
                  </a:lnTo>
                  <a:lnTo>
                    <a:pt x="1811"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32" name="Freeform 112"/>
            <p:cNvSpPr>
              <a:spLocks/>
            </p:cNvSpPr>
            <p:nvPr/>
          </p:nvSpPr>
          <p:spPr bwMode="auto">
            <a:xfrm>
              <a:off x="599" y="2375"/>
              <a:ext cx="1813" cy="3"/>
            </a:xfrm>
            <a:custGeom>
              <a:avLst/>
              <a:gdLst>
                <a:gd name="T0" fmla="*/ 1813 w 1813"/>
                <a:gd name="T1" fmla="*/ 3 h 3"/>
                <a:gd name="T2" fmla="*/ 1 w 1813"/>
                <a:gd name="T3" fmla="*/ 3 h 3"/>
                <a:gd name="T4" fmla="*/ 1 w 1813"/>
                <a:gd name="T5" fmla="*/ 2 h 3"/>
                <a:gd name="T6" fmla="*/ 1 w 1813"/>
                <a:gd name="T7" fmla="*/ 2 h 3"/>
                <a:gd name="T8" fmla="*/ 1 w 1813"/>
                <a:gd name="T9" fmla="*/ 2 h 3"/>
                <a:gd name="T10" fmla="*/ 1 w 1813"/>
                <a:gd name="T11" fmla="*/ 1 h 3"/>
                <a:gd name="T12" fmla="*/ 0 w 1813"/>
                <a:gd name="T13" fmla="*/ 1 h 3"/>
                <a:gd name="T14" fmla="*/ 0 w 1813"/>
                <a:gd name="T15" fmla="*/ 1 h 3"/>
                <a:gd name="T16" fmla="*/ 0 w 1813"/>
                <a:gd name="T17" fmla="*/ 0 h 3"/>
                <a:gd name="T18" fmla="*/ 0 w 1813"/>
                <a:gd name="T19" fmla="*/ 0 h 3"/>
                <a:gd name="T20" fmla="*/ 1813 w 1813"/>
                <a:gd name="T21" fmla="*/ 0 h 3"/>
                <a:gd name="T22" fmla="*/ 1813 w 1813"/>
                <a:gd name="T23" fmla="*/ 0 h 3"/>
                <a:gd name="T24" fmla="*/ 1813 w 1813"/>
                <a:gd name="T25" fmla="*/ 1 h 3"/>
                <a:gd name="T26" fmla="*/ 1813 w 1813"/>
                <a:gd name="T27" fmla="*/ 1 h 3"/>
                <a:gd name="T28" fmla="*/ 1813 w 1813"/>
                <a:gd name="T29" fmla="*/ 1 h 3"/>
                <a:gd name="T30" fmla="*/ 1813 w 1813"/>
                <a:gd name="T31" fmla="*/ 2 h 3"/>
                <a:gd name="T32" fmla="*/ 1813 w 1813"/>
                <a:gd name="T33" fmla="*/ 2 h 3"/>
                <a:gd name="T34" fmla="*/ 1813 w 1813"/>
                <a:gd name="T35" fmla="*/ 2 h 3"/>
                <a:gd name="T36" fmla="*/ 1813 w 181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3"/>
                <a:gd name="T58" fmla="*/ 0 h 3"/>
                <a:gd name="T59" fmla="*/ 1813 w 181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3" h="3">
                  <a:moveTo>
                    <a:pt x="1813" y="3"/>
                  </a:moveTo>
                  <a:lnTo>
                    <a:pt x="1" y="3"/>
                  </a:lnTo>
                  <a:lnTo>
                    <a:pt x="1" y="2"/>
                  </a:lnTo>
                  <a:lnTo>
                    <a:pt x="1" y="1"/>
                  </a:lnTo>
                  <a:lnTo>
                    <a:pt x="0" y="1"/>
                  </a:lnTo>
                  <a:lnTo>
                    <a:pt x="0" y="0"/>
                  </a:lnTo>
                  <a:lnTo>
                    <a:pt x="1813" y="0"/>
                  </a:lnTo>
                  <a:lnTo>
                    <a:pt x="1813" y="1"/>
                  </a:lnTo>
                  <a:lnTo>
                    <a:pt x="1813" y="2"/>
                  </a:lnTo>
                  <a:lnTo>
                    <a:pt x="181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33" name="Freeform 113"/>
            <p:cNvSpPr>
              <a:spLocks/>
            </p:cNvSpPr>
            <p:nvPr/>
          </p:nvSpPr>
          <p:spPr bwMode="auto">
            <a:xfrm>
              <a:off x="599" y="2372"/>
              <a:ext cx="1814" cy="3"/>
            </a:xfrm>
            <a:custGeom>
              <a:avLst/>
              <a:gdLst>
                <a:gd name="T0" fmla="*/ 1813 w 1814"/>
                <a:gd name="T1" fmla="*/ 3 h 3"/>
                <a:gd name="T2" fmla="*/ 0 w 1814"/>
                <a:gd name="T3" fmla="*/ 3 h 3"/>
                <a:gd name="T4" fmla="*/ 0 w 1814"/>
                <a:gd name="T5" fmla="*/ 2 h 3"/>
                <a:gd name="T6" fmla="*/ 0 w 1814"/>
                <a:gd name="T7" fmla="*/ 2 h 3"/>
                <a:gd name="T8" fmla="*/ 0 w 1814"/>
                <a:gd name="T9" fmla="*/ 2 h 3"/>
                <a:gd name="T10" fmla="*/ 0 w 1814"/>
                <a:gd name="T11" fmla="*/ 1 h 3"/>
                <a:gd name="T12" fmla="*/ 0 w 1814"/>
                <a:gd name="T13" fmla="*/ 1 h 3"/>
                <a:gd name="T14" fmla="*/ 0 w 1814"/>
                <a:gd name="T15" fmla="*/ 1 h 3"/>
                <a:gd name="T16" fmla="*/ 0 w 1814"/>
                <a:gd name="T17" fmla="*/ 0 h 3"/>
                <a:gd name="T18" fmla="*/ 0 w 1814"/>
                <a:gd name="T19" fmla="*/ 0 h 3"/>
                <a:gd name="T20" fmla="*/ 1814 w 1814"/>
                <a:gd name="T21" fmla="*/ 0 h 3"/>
                <a:gd name="T22" fmla="*/ 1814 w 1814"/>
                <a:gd name="T23" fmla="*/ 0 h 3"/>
                <a:gd name="T24" fmla="*/ 1814 w 1814"/>
                <a:gd name="T25" fmla="*/ 1 h 3"/>
                <a:gd name="T26" fmla="*/ 1814 w 1814"/>
                <a:gd name="T27" fmla="*/ 1 h 3"/>
                <a:gd name="T28" fmla="*/ 1814 w 1814"/>
                <a:gd name="T29" fmla="*/ 1 h 3"/>
                <a:gd name="T30" fmla="*/ 1814 w 1814"/>
                <a:gd name="T31" fmla="*/ 2 h 3"/>
                <a:gd name="T32" fmla="*/ 1814 w 1814"/>
                <a:gd name="T33" fmla="*/ 2 h 3"/>
                <a:gd name="T34" fmla="*/ 1814 w 1814"/>
                <a:gd name="T35" fmla="*/ 2 h 3"/>
                <a:gd name="T36" fmla="*/ 1813 w 181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4"/>
                <a:gd name="T58" fmla="*/ 0 h 3"/>
                <a:gd name="T59" fmla="*/ 1814 w 181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4" h="3">
                  <a:moveTo>
                    <a:pt x="1813" y="3"/>
                  </a:moveTo>
                  <a:lnTo>
                    <a:pt x="0" y="3"/>
                  </a:lnTo>
                  <a:lnTo>
                    <a:pt x="0" y="2"/>
                  </a:lnTo>
                  <a:lnTo>
                    <a:pt x="0" y="1"/>
                  </a:lnTo>
                  <a:lnTo>
                    <a:pt x="0" y="0"/>
                  </a:lnTo>
                  <a:lnTo>
                    <a:pt x="1814" y="0"/>
                  </a:lnTo>
                  <a:lnTo>
                    <a:pt x="1814" y="1"/>
                  </a:lnTo>
                  <a:lnTo>
                    <a:pt x="1814" y="2"/>
                  </a:lnTo>
                  <a:lnTo>
                    <a:pt x="181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34" name="Freeform 114"/>
            <p:cNvSpPr>
              <a:spLocks/>
            </p:cNvSpPr>
            <p:nvPr/>
          </p:nvSpPr>
          <p:spPr bwMode="auto">
            <a:xfrm>
              <a:off x="598" y="2369"/>
              <a:ext cx="1816" cy="3"/>
            </a:xfrm>
            <a:custGeom>
              <a:avLst/>
              <a:gdLst>
                <a:gd name="T0" fmla="*/ 1815 w 1816"/>
                <a:gd name="T1" fmla="*/ 3 h 3"/>
                <a:gd name="T2" fmla="*/ 1 w 1816"/>
                <a:gd name="T3" fmla="*/ 3 h 3"/>
                <a:gd name="T4" fmla="*/ 1 w 1816"/>
                <a:gd name="T5" fmla="*/ 2 h 3"/>
                <a:gd name="T6" fmla="*/ 0 w 1816"/>
                <a:gd name="T7" fmla="*/ 2 h 3"/>
                <a:gd name="T8" fmla="*/ 0 w 1816"/>
                <a:gd name="T9" fmla="*/ 2 h 3"/>
                <a:gd name="T10" fmla="*/ 0 w 1816"/>
                <a:gd name="T11" fmla="*/ 1 h 3"/>
                <a:gd name="T12" fmla="*/ 0 w 1816"/>
                <a:gd name="T13" fmla="*/ 1 h 3"/>
                <a:gd name="T14" fmla="*/ 0 w 1816"/>
                <a:gd name="T15" fmla="*/ 0 h 3"/>
                <a:gd name="T16" fmla="*/ 0 w 1816"/>
                <a:gd name="T17" fmla="*/ 0 h 3"/>
                <a:gd name="T18" fmla="*/ 0 w 1816"/>
                <a:gd name="T19" fmla="*/ 0 h 3"/>
                <a:gd name="T20" fmla="*/ 1816 w 1816"/>
                <a:gd name="T21" fmla="*/ 0 h 3"/>
                <a:gd name="T22" fmla="*/ 1815 w 1816"/>
                <a:gd name="T23" fmla="*/ 0 h 3"/>
                <a:gd name="T24" fmla="*/ 1815 w 1816"/>
                <a:gd name="T25" fmla="*/ 0 h 3"/>
                <a:gd name="T26" fmla="*/ 1815 w 1816"/>
                <a:gd name="T27" fmla="*/ 1 h 3"/>
                <a:gd name="T28" fmla="*/ 1815 w 1816"/>
                <a:gd name="T29" fmla="*/ 1 h 3"/>
                <a:gd name="T30" fmla="*/ 1815 w 1816"/>
                <a:gd name="T31" fmla="*/ 2 h 3"/>
                <a:gd name="T32" fmla="*/ 1815 w 1816"/>
                <a:gd name="T33" fmla="*/ 2 h 3"/>
                <a:gd name="T34" fmla="*/ 1815 w 1816"/>
                <a:gd name="T35" fmla="*/ 2 h 3"/>
                <a:gd name="T36" fmla="*/ 1815 w 181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6"/>
                <a:gd name="T58" fmla="*/ 0 h 3"/>
                <a:gd name="T59" fmla="*/ 1816 w 181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6" h="3">
                  <a:moveTo>
                    <a:pt x="1815" y="3"/>
                  </a:moveTo>
                  <a:lnTo>
                    <a:pt x="1" y="3"/>
                  </a:lnTo>
                  <a:lnTo>
                    <a:pt x="1" y="2"/>
                  </a:lnTo>
                  <a:lnTo>
                    <a:pt x="0" y="2"/>
                  </a:lnTo>
                  <a:lnTo>
                    <a:pt x="0" y="1"/>
                  </a:lnTo>
                  <a:lnTo>
                    <a:pt x="0" y="0"/>
                  </a:lnTo>
                  <a:lnTo>
                    <a:pt x="1816" y="0"/>
                  </a:lnTo>
                  <a:lnTo>
                    <a:pt x="1815" y="0"/>
                  </a:lnTo>
                  <a:lnTo>
                    <a:pt x="1815" y="1"/>
                  </a:lnTo>
                  <a:lnTo>
                    <a:pt x="1815" y="2"/>
                  </a:lnTo>
                  <a:lnTo>
                    <a:pt x="181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35" name="Freeform 115"/>
            <p:cNvSpPr>
              <a:spLocks/>
            </p:cNvSpPr>
            <p:nvPr/>
          </p:nvSpPr>
          <p:spPr bwMode="auto">
            <a:xfrm>
              <a:off x="598" y="2366"/>
              <a:ext cx="1816" cy="3"/>
            </a:xfrm>
            <a:custGeom>
              <a:avLst/>
              <a:gdLst>
                <a:gd name="T0" fmla="*/ 1816 w 1816"/>
                <a:gd name="T1" fmla="*/ 3 h 3"/>
                <a:gd name="T2" fmla="*/ 0 w 1816"/>
                <a:gd name="T3" fmla="*/ 3 h 3"/>
                <a:gd name="T4" fmla="*/ 0 w 1816"/>
                <a:gd name="T5" fmla="*/ 2 h 3"/>
                <a:gd name="T6" fmla="*/ 0 w 1816"/>
                <a:gd name="T7" fmla="*/ 2 h 3"/>
                <a:gd name="T8" fmla="*/ 0 w 1816"/>
                <a:gd name="T9" fmla="*/ 2 h 3"/>
                <a:gd name="T10" fmla="*/ 0 w 1816"/>
                <a:gd name="T11" fmla="*/ 1 h 3"/>
                <a:gd name="T12" fmla="*/ 0 w 1816"/>
                <a:gd name="T13" fmla="*/ 1 h 3"/>
                <a:gd name="T14" fmla="*/ 0 w 1816"/>
                <a:gd name="T15" fmla="*/ 0 h 3"/>
                <a:gd name="T16" fmla="*/ 0 w 1816"/>
                <a:gd name="T17" fmla="*/ 0 h 3"/>
                <a:gd name="T18" fmla="*/ 0 w 1816"/>
                <a:gd name="T19" fmla="*/ 0 h 3"/>
                <a:gd name="T20" fmla="*/ 1816 w 1816"/>
                <a:gd name="T21" fmla="*/ 0 h 3"/>
                <a:gd name="T22" fmla="*/ 1816 w 1816"/>
                <a:gd name="T23" fmla="*/ 0 h 3"/>
                <a:gd name="T24" fmla="*/ 1816 w 1816"/>
                <a:gd name="T25" fmla="*/ 0 h 3"/>
                <a:gd name="T26" fmla="*/ 1816 w 1816"/>
                <a:gd name="T27" fmla="*/ 1 h 3"/>
                <a:gd name="T28" fmla="*/ 1816 w 1816"/>
                <a:gd name="T29" fmla="*/ 1 h 3"/>
                <a:gd name="T30" fmla="*/ 1816 w 1816"/>
                <a:gd name="T31" fmla="*/ 2 h 3"/>
                <a:gd name="T32" fmla="*/ 1816 w 1816"/>
                <a:gd name="T33" fmla="*/ 2 h 3"/>
                <a:gd name="T34" fmla="*/ 1816 w 1816"/>
                <a:gd name="T35" fmla="*/ 2 h 3"/>
                <a:gd name="T36" fmla="*/ 1816 w 1816"/>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6"/>
                <a:gd name="T58" fmla="*/ 0 h 3"/>
                <a:gd name="T59" fmla="*/ 1816 w 1816"/>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6" h="3">
                  <a:moveTo>
                    <a:pt x="1816" y="3"/>
                  </a:moveTo>
                  <a:lnTo>
                    <a:pt x="0" y="3"/>
                  </a:lnTo>
                  <a:lnTo>
                    <a:pt x="0" y="2"/>
                  </a:lnTo>
                  <a:lnTo>
                    <a:pt x="0" y="1"/>
                  </a:lnTo>
                  <a:lnTo>
                    <a:pt x="0" y="0"/>
                  </a:lnTo>
                  <a:lnTo>
                    <a:pt x="1816" y="0"/>
                  </a:lnTo>
                  <a:lnTo>
                    <a:pt x="1816" y="1"/>
                  </a:lnTo>
                  <a:lnTo>
                    <a:pt x="1816" y="2"/>
                  </a:lnTo>
                  <a:lnTo>
                    <a:pt x="1816"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36" name="Freeform 116"/>
            <p:cNvSpPr>
              <a:spLocks/>
            </p:cNvSpPr>
            <p:nvPr/>
          </p:nvSpPr>
          <p:spPr bwMode="auto">
            <a:xfrm>
              <a:off x="597" y="2363"/>
              <a:ext cx="1818" cy="3"/>
            </a:xfrm>
            <a:custGeom>
              <a:avLst/>
              <a:gdLst>
                <a:gd name="T0" fmla="*/ 1817 w 1818"/>
                <a:gd name="T1" fmla="*/ 3 h 3"/>
                <a:gd name="T2" fmla="*/ 1 w 1818"/>
                <a:gd name="T3" fmla="*/ 3 h 3"/>
                <a:gd name="T4" fmla="*/ 1 w 1818"/>
                <a:gd name="T5" fmla="*/ 2 h 3"/>
                <a:gd name="T6" fmla="*/ 0 w 1818"/>
                <a:gd name="T7" fmla="*/ 2 h 3"/>
                <a:gd name="T8" fmla="*/ 0 w 1818"/>
                <a:gd name="T9" fmla="*/ 2 h 3"/>
                <a:gd name="T10" fmla="*/ 0 w 1818"/>
                <a:gd name="T11" fmla="*/ 1 h 3"/>
                <a:gd name="T12" fmla="*/ 0 w 1818"/>
                <a:gd name="T13" fmla="*/ 1 h 3"/>
                <a:gd name="T14" fmla="*/ 0 w 1818"/>
                <a:gd name="T15" fmla="*/ 0 h 3"/>
                <a:gd name="T16" fmla="*/ 0 w 1818"/>
                <a:gd name="T17" fmla="*/ 0 h 3"/>
                <a:gd name="T18" fmla="*/ 0 w 1818"/>
                <a:gd name="T19" fmla="*/ 0 h 3"/>
                <a:gd name="T20" fmla="*/ 1818 w 1818"/>
                <a:gd name="T21" fmla="*/ 0 h 3"/>
                <a:gd name="T22" fmla="*/ 1818 w 1818"/>
                <a:gd name="T23" fmla="*/ 0 h 3"/>
                <a:gd name="T24" fmla="*/ 1817 w 1818"/>
                <a:gd name="T25" fmla="*/ 0 h 3"/>
                <a:gd name="T26" fmla="*/ 1817 w 1818"/>
                <a:gd name="T27" fmla="*/ 1 h 3"/>
                <a:gd name="T28" fmla="*/ 1817 w 1818"/>
                <a:gd name="T29" fmla="*/ 1 h 3"/>
                <a:gd name="T30" fmla="*/ 1817 w 1818"/>
                <a:gd name="T31" fmla="*/ 2 h 3"/>
                <a:gd name="T32" fmla="*/ 1817 w 1818"/>
                <a:gd name="T33" fmla="*/ 2 h 3"/>
                <a:gd name="T34" fmla="*/ 1817 w 1818"/>
                <a:gd name="T35" fmla="*/ 2 h 3"/>
                <a:gd name="T36" fmla="*/ 1817 w 1818"/>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8"/>
                <a:gd name="T58" fmla="*/ 0 h 3"/>
                <a:gd name="T59" fmla="*/ 1818 w 1818"/>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8" h="3">
                  <a:moveTo>
                    <a:pt x="1817" y="3"/>
                  </a:moveTo>
                  <a:lnTo>
                    <a:pt x="1" y="3"/>
                  </a:lnTo>
                  <a:lnTo>
                    <a:pt x="1" y="2"/>
                  </a:lnTo>
                  <a:lnTo>
                    <a:pt x="0" y="2"/>
                  </a:lnTo>
                  <a:lnTo>
                    <a:pt x="0" y="1"/>
                  </a:lnTo>
                  <a:lnTo>
                    <a:pt x="0" y="0"/>
                  </a:lnTo>
                  <a:lnTo>
                    <a:pt x="1818" y="0"/>
                  </a:lnTo>
                  <a:lnTo>
                    <a:pt x="1817" y="0"/>
                  </a:lnTo>
                  <a:lnTo>
                    <a:pt x="1817" y="1"/>
                  </a:lnTo>
                  <a:lnTo>
                    <a:pt x="1817" y="2"/>
                  </a:lnTo>
                  <a:lnTo>
                    <a:pt x="1817"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37" name="Freeform 117"/>
            <p:cNvSpPr>
              <a:spLocks/>
            </p:cNvSpPr>
            <p:nvPr/>
          </p:nvSpPr>
          <p:spPr bwMode="auto">
            <a:xfrm>
              <a:off x="597" y="2359"/>
              <a:ext cx="1818" cy="4"/>
            </a:xfrm>
            <a:custGeom>
              <a:avLst/>
              <a:gdLst>
                <a:gd name="T0" fmla="*/ 1818 w 1818"/>
                <a:gd name="T1" fmla="*/ 4 h 4"/>
                <a:gd name="T2" fmla="*/ 0 w 1818"/>
                <a:gd name="T3" fmla="*/ 4 h 4"/>
                <a:gd name="T4" fmla="*/ 0 w 1818"/>
                <a:gd name="T5" fmla="*/ 2 h 4"/>
                <a:gd name="T6" fmla="*/ 0 w 1818"/>
                <a:gd name="T7" fmla="*/ 2 h 4"/>
                <a:gd name="T8" fmla="*/ 0 w 1818"/>
                <a:gd name="T9" fmla="*/ 2 h 4"/>
                <a:gd name="T10" fmla="*/ 0 w 1818"/>
                <a:gd name="T11" fmla="*/ 1 h 4"/>
                <a:gd name="T12" fmla="*/ 0 w 1818"/>
                <a:gd name="T13" fmla="*/ 1 h 4"/>
                <a:gd name="T14" fmla="*/ 0 w 1818"/>
                <a:gd name="T15" fmla="*/ 0 h 4"/>
                <a:gd name="T16" fmla="*/ 0 w 1818"/>
                <a:gd name="T17" fmla="*/ 0 h 4"/>
                <a:gd name="T18" fmla="*/ 0 w 1818"/>
                <a:gd name="T19" fmla="*/ 0 h 4"/>
                <a:gd name="T20" fmla="*/ 1818 w 1818"/>
                <a:gd name="T21" fmla="*/ 0 h 4"/>
                <a:gd name="T22" fmla="*/ 1818 w 1818"/>
                <a:gd name="T23" fmla="*/ 0 h 4"/>
                <a:gd name="T24" fmla="*/ 1818 w 1818"/>
                <a:gd name="T25" fmla="*/ 0 h 4"/>
                <a:gd name="T26" fmla="*/ 1818 w 1818"/>
                <a:gd name="T27" fmla="*/ 1 h 4"/>
                <a:gd name="T28" fmla="*/ 1818 w 1818"/>
                <a:gd name="T29" fmla="*/ 1 h 4"/>
                <a:gd name="T30" fmla="*/ 1818 w 1818"/>
                <a:gd name="T31" fmla="*/ 2 h 4"/>
                <a:gd name="T32" fmla="*/ 1818 w 1818"/>
                <a:gd name="T33" fmla="*/ 2 h 4"/>
                <a:gd name="T34" fmla="*/ 1818 w 1818"/>
                <a:gd name="T35" fmla="*/ 2 h 4"/>
                <a:gd name="T36" fmla="*/ 1818 w 1818"/>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8"/>
                <a:gd name="T58" fmla="*/ 0 h 4"/>
                <a:gd name="T59" fmla="*/ 1818 w 1818"/>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8" h="4">
                  <a:moveTo>
                    <a:pt x="1818" y="4"/>
                  </a:moveTo>
                  <a:lnTo>
                    <a:pt x="0" y="4"/>
                  </a:lnTo>
                  <a:lnTo>
                    <a:pt x="0" y="2"/>
                  </a:lnTo>
                  <a:lnTo>
                    <a:pt x="0" y="1"/>
                  </a:lnTo>
                  <a:lnTo>
                    <a:pt x="0" y="0"/>
                  </a:lnTo>
                  <a:lnTo>
                    <a:pt x="1818" y="0"/>
                  </a:lnTo>
                  <a:lnTo>
                    <a:pt x="1818" y="1"/>
                  </a:lnTo>
                  <a:lnTo>
                    <a:pt x="1818" y="2"/>
                  </a:lnTo>
                  <a:lnTo>
                    <a:pt x="1818"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38" name="Freeform 118"/>
            <p:cNvSpPr>
              <a:spLocks/>
            </p:cNvSpPr>
            <p:nvPr/>
          </p:nvSpPr>
          <p:spPr bwMode="auto">
            <a:xfrm>
              <a:off x="596" y="2356"/>
              <a:ext cx="1819" cy="3"/>
            </a:xfrm>
            <a:custGeom>
              <a:avLst/>
              <a:gdLst>
                <a:gd name="T0" fmla="*/ 1819 w 1819"/>
                <a:gd name="T1" fmla="*/ 3 h 3"/>
                <a:gd name="T2" fmla="*/ 1 w 1819"/>
                <a:gd name="T3" fmla="*/ 3 h 3"/>
                <a:gd name="T4" fmla="*/ 1 w 1819"/>
                <a:gd name="T5" fmla="*/ 2 h 3"/>
                <a:gd name="T6" fmla="*/ 1 w 1819"/>
                <a:gd name="T7" fmla="*/ 2 h 3"/>
                <a:gd name="T8" fmla="*/ 0 w 1819"/>
                <a:gd name="T9" fmla="*/ 1 h 3"/>
                <a:gd name="T10" fmla="*/ 0 w 1819"/>
                <a:gd name="T11" fmla="*/ 1 h 3"/>
                <a:gd name="T12" fmla="*/ 0 w 1819"/>
                <a:gd name="T13" fmla="*/ 1 h 3"/>
                <a:gd name="T14" fmla="*/ 0 w 1819"/>
                <a:gd name="T15" fmla="*/ 0 h 3"/>
                <a:gd name="T16" fmla="*/ 0 w 1819"/>
                <a:gd name="T17" fmla="*/ 0 h 3"/>
                <a:gd name="T18" fmla="*/ 0 w 1819"/>
                <a:gd name="T19" fmla="*/ 0 h 3"/>
                <a:gd name="T20" fmla="*/ 1819 w 1819"/>
                <a:gd name="T21" fmla="*/ 0 h 3"/>
                <a:gd name="T22" fmla="*/ 1819 w 1819"/>
                <a:gd name="T23" fmla="*/ 0 h 3"/>
                <a:gd name="T24" fmla="*/ 1819 w 1819"/>
                <a:gd name="T25" fmla="*/ 0 h 3"/>
                <a:gd name="T26" fmla="*/ 1819 w 1819"/>
                <a:gd name="T27" fmla="*/ 1 h 3"/>
                <a:gd name="T28" fmla="*/ 1819 w 1819"/>
                <a:gd name="T29" fmla="*/ 1 h 3"/>
                <a:gd name="T30" fmla="*/ 1819 w 1819"/>
                <a:gd name="T31" fmla="*/ 1 h 3"/>
                <a:gd name="T32" fmla="*/ 1819 w 1819"/>
                <a:gd name="T33" fmla="*/ 2 h 3"/>
                <a:gd name="T34" fmla="*/ 1819 w 1819"/>
                <a:gd name="T35" fmla="*/ 2 h 3"/>
                <a:gd name="T36" fmla="*/ 1819 w 1819"/>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9"/>
                <a:gd name="T58" fmla="*/ 0 h 3"/>
                <a:gd name="T59" fmla="*/ 1819 w 1819"/>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9" h="3">
                  <a:moveTo>
                    <a:pt x="1819" y="3"/>
                  </a:moveTo>
                  <a:lnTo>
                    <a:pt x="1" y="3"/>
                  </a:lnTo>
                  <a:lnTo>
                    <a:pt x="1" y="2"/>
                  </a:lnTo>
                  <a:lnTo>
                    <a:pt x="0" y="1"/>
                  </a:lnTo>
                  <a:lnTo>
                    <a:pt x="0" y="0"/>
                  </a:lnTo>
                  <a:lnTo>
                    <a:pt x="1819" y="0"/>
                  </a:lnTo>
                  <a:lnTo>
                    <a:pt x="1819" y="1"/>
                  </a:lnTo>
                  <a:lnTo>
                    <a:pt x="1819" y="2"/>
                  </a:lnTo>
                  <a:lnTo>
                    <a:pt x="1819"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39" name="Freeform 119"/>
            <p:cNvSpPr>
              <a:spLocks/>
            </p:cNvSpPr>
            <p:nvPr/>
          </p:nvSpPr>
          <p:spPr bwMode="auto">
            <a:xfrm>
              <a:off x="596" y="2352"/>
              <a:ext cx="1820" cy="4"/>
            </a:xfrm>
            <a:custGeom>
              <a:avLst/>
              <a:gdLst>
                <a:gd name="T0" fmla="*/ 1819 w 1820"/>
                <a:gd name="T1" fmla="*/ 4 h 4"/>
                <a:gd name="T2" fmla="*/ 0 w 1820"/>
                <a:gd name="T3" fmla="*/ 4 h 4"/>
                <a:gd name="T4" fmla="*/ 0 w 1820"/>
                <a:gd name="T5" fmla="*/ 3 h 4"/>
                <a:gd name="T6" fmla="*/ 0 w 1820"/>
                <a:gd name="T7" fmla="*/ 3 h 4"/>
                <a:gd name="T8" fmla="*/ 0 w 1820"/>
                <a:gd name="T9" fmla="*/ 2 h 4"/>
                <a:gd name="T10" fmla="*/ 0 w 1820"/>
                <a:gd name="T11" fmla="*/ 2 h 4"/>
                <a:gd name="T12" fmla="*/ 0 w 1820"/>
                <a:gd name="T13" fmla="*/ 2 h 4"/>
                <a:gd name="T14" fmla="*/ 0 w 1820"/>
                <a:gd name="T15" fmla="*/ 1 h 4"/>
                <a:gd name="T16" fmla="*/ 0 w 1820"/>
                <a:gd name="T17" fmla="*/ 1 h 4"/>
                <a:gd name="T18" fmla="*/ 0 w 1820"/>
                <a:gd name="T19" fmla="*/ 0 h 4"/>
                <a:gd name="T20" fmla="*/ 1820 w 1820"/>
                <a:gd name="T21" fmla="*/ 0 h 4"/>
                <a:gd name="T22" fmla="*/ 1820 w 1820"/>
                <a:gd name="T23" fmla="*/ 1 h 4"/>
                <a:gd name="T24" fmla="*/ 1820 w 1820"/>
                <a:gd name="T25" fmla="*/ 1 h 4"/>
                <a:gd name="T26" fmla="*/ 1820 w 1820"/>
                <a:gd name="T27" fmla="*/ 2 h 4"/>
                <a:gd name="T28" fmla="*/ 1820 w 1820"/>
                <a:gd name="T29" fmla="*/ 2 h 4"/>
                <a:gd name="T30" fmla="*/ 1820 w 1820"/>
                <a:gd name="T31" fmla="*/ 2 h 4"/>
                <a:gd name="T32" fmla="*/ 1819 w 1820"/>
                <a:gd name="T33" fmla="*/ 3 h 4"/>
                <a:gd name="T34" fmla="*/ 1819 w 1820"/>
                <a:gd name="T35" fmla="*/ 3 h 4"/>
                <a:gd name="T36" fmla="*/ 1819 w 1820"/>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0"/>
                <a:gd name="T58" fmla="*/ 0 h 4"/>
                <a:gd name="T59" fmla="*/ 1820 w 182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0" h="4">
                  <a:moveTo>
                    <a:pt x="1819" y="4"/>
                  </a:moveTo>
                  <a:lnTo>
                    <a:pt x="0" y="4"/>
                  </a:lnTo>
                  <a:lnTo>
                    <a:pt x="0" y="3"/>
                  </a:lnTo>
                  <a:lnTo>
                    <a:pt x="0" y="2"/>
                  </a:lnTo>
                  <a:lnTo>
                    <a:pt x="0" y="1"/>
                  </a:lnTo>
                  <a:lnTo>
                    <a:pt x="0" y="0"/>
                  </a:lnTo>
                  <a:lnTo>
                    <a:pt x="1820" y="0"/>
                  </a:lnTo>
                  <a:lnTo>
                    <a:pt x="1820" y="1"/>
                  </a:lnTo>
                  <a:lnTo>
                    <a:pt x="1820" y="2"/>
                  </a:lnTo>
                  <a:lnTo>
                    <a:pt x="1819" y="3"/>
                  </a:lnTo>
                  <a:lnTo>
                    <a:pt x="1819"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40" name="Freeform 120"/>
            <p:cNvSpPr>
              <a:spLocks/>
            </p:cNvSpPr>
            <p:nvPr/>
          </p:nvSpPr>
          <p:spPr bwMode="auto">
            <a:xfrm>
              <a:off x="595" y="2349"/>
              <a:ext cx="1821" cy="3"/>
            </a:xfrm>
            <a:custGeom>
              <a:avLst/>
              <a:gdLst>
                <a:gd name="T0" fmla="*/ 1821 w 1821"/>
                <a:gd name="T1" fmla="*/ 3 h 3"/>
                <a:gd name="T2" fmla="*/ 1 w 1821"/>
                <a:gd name="T3" fmla="*/ 3 h 3"/>
                <a:gd name="T4" fmla="*/ 1 w 1821"/>
                <a:gd name="T5" fmla="*/ 3 h 3"/>
                <a:gd name="T6" fmla="*/ 1 w 1821"/>
                <a:gd name="T7" fmla="*/ 3 h 3"/>
                <a:gd name="T8" fmla="*/ 1 w 1821"/>
                <a:gd name="T9" fmla="*/ 2 h 3"/>
                <a:gd name="T10" fmla="*/ 1 w 1821"/>
                <a:gd name="T11" fmla="*/ 2 h 3"/>
                <a:gd name="T12" fmla="*/ 1 w 1821"/>
                <a:gd name="T13" fmla="*/ 2 h 3"/>
                <a:gd name="T14" fmla="*/ 1 w 1821"/>
                <a:gd name="T15" fmla="*/ 1 h 3"/>
                <a:gd name="T16" fmla="*/ 1 w 1821"/>
                <a:gd name="T17" fmla="*/ 1 h 3"/>
                <a:gd name="T18" fmla="*/ 0 w 1821"/>
                <a:gd name="T19" fmla="*/ 0 h 3"/>
                <a:gd name="T20" fmla="*/ 1821 w 1821"/>
                <a:gd name="T21" fmla="*/ 0 h 3"/>
                <a:gd name="T22" fmla="*/ 1821 w 1821"/>
                <a:gd name="T23" fmla="*/ 1 h 3"/>
                <a:gd name="T24" fmla="*/ 1821 w 1821"/>
                <a:gd name="T25" fmla="*/ 1 h 3"/>
                <a:gd name="T26" fmla="*/ 1821 w 1821"/>
                <a:gd name="T27" fmla="*/ 2 h 3"/>
                <a:gd name="T28" fmla="*/ 1821 w 1821"/>
                <a:gd name="T29" fmla="*/ 2 h 3"/>
                <a:gd name="T30" fmla="*/ 1821 w 1821"/>
                <a:gd name="T31" fmla="*/ 2 h 3"/>
                <a:gd name="T32" fmla="*/ 1821 w 1821"/>
                <a:gd name="T33" fmla="*/ 3 h 3"/>
                <a:gd name="T34" fmla="*/ 1821 w 1821"/>
                <a:gd name="T35" fmla="*/ 3 h 3"/>
                <a:gd name="T36" fmla="*/ 1821 w 182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1"/>
                <a:gd name="T58" fmla="*/ 0 h 3"/>
                <a:gd name="T59" fmla="*/ 1821 w 182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1" h="3">
                  <a:moveTo>
                    <a:pt x="1821" y="3"/>
                  </a:moveTo>
                  <a:lnTo>
                    <a:pt x="1" y="3"/>
                  </a:lnTo>
                  <a:lnTo>
                    <a:pt x="1" y="2"/>
                  </a:lnTo>
                  <a:lnTo>
                    <a:pt x="1" y="1"/>
                  </a:lnTo>
                  <a:lnTo>
                    <a:pt x="0" y="0"/>
                  </a:lnTo>
                  <a:lnTo>
                    <a:pt x="1821" y="0"/>
                  </a:lnTo>
                  <a:lnTo>
                    <a:pt x="1821" y="1"/>
                  </a:lnTo>
                  <a:lnTo>
                    <a:pt x="1821" y="2"/>
                  </a:lnTo>
                  <a:lnTo>
                    <a:pt x="182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41" name="Freeform 121"/>
            <p:cNvSpPr>
              <a:spLocks/>
            </p:cNvSpPr>
            <p:nvPr/>
          </p:nvSpPr>
          <p:spPr bwMode="auto">
            <a:xfrm>
              <a:off x="595" y="2346"/>
              <a:ext cx="1821" cy="3"/>
            </a:xfrm>
            <a:custGeom>
              <a:avLst/>
              <a:gdLst>
                <a:gd name="T0" fmla="*/ 1821 w 1821"/>
                <a:gd name="T1" fmla="*/ 3 h 3"/>
                <a:gd name="T2" fmla="*/ 0 w 1821"/>
                <a:gd name="T3" fmla="*/ 3 h 3"/>
                <a:gd name="T4" fmla="*/ 0 w 1821"/>
                <a:gd name="T5" fmla="*/ 3 h 3"/>
                <a:gd name="T6" fmla="*/ 0 w 1821"/>
                <a:gd name="T7" fmla="*/ 3 h 3"/>
                <a:gd name="T8" fmla="*/ 0 w 1821"/>
                <a:gd name="T9" fmla="*/ 2 h 3"/>
                <a:gd name="T10" fmla="*/ 0 w 1821"/>
                <a:gd name="T11" fmla="*/ 2 h 3"/>
                <a:gd name="T12" fmla="*/ 0 w 1821"/>
                <a:gd name="T13" fmla="*/ 2 h 3"/>
                <a:gd name="T14" fmla="*/ 0 w 1821"/>
                <a:gd name="T15" fmla="*/ 1 h 3"/>
                <a:gd name="T16" fmla="*/ 0 w 1821"/>
                <a:gd name="T17" fmla="*/ 1 h 3"/>
                <a:gd name="T18" fmla="*/ 0 w 1821"/>
                <a:gd name="T19" fmla="*/ 0 h 3"/>
                <a:gd name="T20" fmla="*/ 1821 w 1821"/>
                <a:gd name="T21" fmla="*/ 0 h 3"/>
                <a:gd name="T22" fmla="*/ 1821 w 1821"/>
                <a:gd name="T23" fmla="*/ 1 h 3"/>
                <a:gd name="T24" fmla="*/ 1821 w 1821"/>
                <a:gd name="T25" fmla="*/ 1 h 3"/>
                <a:gd name="T26" fmla="*/ 1821 w 1821"/>
                <a:gd name="T27" fmla="*/ 2 h 3"/>
                <a:gd name="T28" fmla="*/ 1821 w 1821"/>
                <a:gd name="T29" fmla="*/ 2 h 3"/>
                <a:gd name="T30" fmla="*/ 1821 w 1821"/>
                <a:gd name="T31" fmla="*/ 2 h 3"/>
                <a:gd name="T32" fmla="*/ 1821 w 1821"/>
                <a:gd name="T33" fmla="*/ 3 h 3"/>
                <a:gd name="T34" fmla="*/ 1821 w 1821"/>
                <a:gd name="T35" fmla="*/ 3 h 3"/>
                <a:gd name="T36" fmla="*/ 1821 w 1821"/>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1"/>
                <a:gd name="T58" fmla="*/ 0 h 3"/>
                <a:gd name="T59" fmla="*/ 1821 w 1821"/>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1" h="3">
                  <a:moveTo>
                    <a:pt x="1821" y="3"/>
                  </a:moveTo>
                  <a:lnTo>
                    <a:pt x="0" y="3"/>
                  </a:lnTo>
                  <a:lnTo>
                    <a:pt x="0" y="2"/>
                  </a:lnTo>
                  <a:lnTo>
                    <a:pt x="0" y="1"/>
                  </a:lnTo>
                  <a:lnTo>
                    <a:pt x="0" y="0"/>
                  </a:lnTo>
                  <a:lnTo>
                    <a:pt x="1821" y="0"/>
                  </a:lnTo>
                  <a:lnTo>
                    <a:pt x="1821" y="1"/>
                  </a:lnTo>
                  <a:lnTo>
                    <a:pt x="1821" y="2"/>
                  </a:lnTo>
                  <a:lnTo>
                    <a:pt x="182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42" name="Freeform 122"/>
            <p:cNvSpPr>
              <a:spLocks/>
            </p:cNvSpPr>
            <p:nvPr/>
          </p:nvSpPr>
          <p:spPr bwMode="auto">
            <a:xfrm>
              <a:off x="595" y="2343"/>
              <a:ext cx="1822" cy="3"/>
            </a:xfrm>
            <a:custGeom>
              <a:avLst/>
              <a:gdLst>
                <a:gd name="T0" fmla="*/ 1821 w 1822"/>
                <a:gd name="T1" fmla="*/ 3 h 3"/>
                <a:gd name="T2" fmla="*/ 0 w 1822"/>
                <a:gd name="T3" fmla="*/ 3 h 3"/>
                <a:gd name="T4" fmla="*/ 0 w 1822"/>
                <a:gd name="T5" fmla="*/ 3 h 3"/>
                <a:gd name="T6" fmla="*/ 0 w 1822"/>
                <a:gd name="T7" fmla="*/ 3 h 3"/>
                <a:gd name="T8" fmla="*/ 0 w 1822"/>
                <a:gd name="T9" fmla="*/ 2 h 3"/>
                <a:gd name="T10" fmla="*/ 0 w 1822"/>
                <a:gd name="T11" fmla="*/ 2 h 3"/>
                <a:gd name="T12" fmla="*/ 0 w 1822"/>
                <a:gd name="T13" fmla="*/ 2 h 3"/>
                <a:gd name="T14" fmla="*/ 0 w 1822"/>
                <a:gd name="T15" fmla="*/ 1 h 3"/>
                <a:gd name="T16" fmla="*/ 0 w 1822"/>
                <a:gd name="T17" fmla="*/ 1 h 3"/>
                <a:gd name="T18" fmla="*/ 0 w 1822"/>
                <a:gd name="T19" fmla="*/ 0 h 3"/>
                <a:gd name="T20" fmla="*/ 1822 w 1822"/>
                <a:gd name="T21" fmla="*/ 0 h 3"/>
                <a:gd name="T22" fmla="*/ 1822 w 1822"/>
                <a:gd name="T23" fmla="*/ 1 h 3"/>
                <a:gd name="T24" fmla="*/ 1822 w 1822"/>
                <a:gd name="T25" fmla="*/ 1 h 3"/>
                <a:gd name="T26" fmla="*/ 1822 w 1822"/>
                <a:gd name="T27" fmla="*/ 2 h 3"/>
                <a:gd name="T28" fmla="*/ 1822 w 1822"/>
                <a:gd name="T29" fmla="*/ 2 h 3"/>
                <a:gd name="T30" fmla="*/ 1822 w 1822"/>
                <a:gd name="T31" fmla="*/ 2 h 3"/>
                <a:gd name="T32" fmla="*/ 1822 w 1822"/>
                <a:gd name="T33" fmla="*/ 3 h 3"/>
                <a:gd name="T34" fmla="*/ 1822 w 1822"/>
                <a:gd name="T35" fmla="*/ 3 h 3"/>
                <a:gd name="T36" fmla="*/ 1821 w 1822"/>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2"/>
                <a:gd name="T58" fmla="*/ 0 h 3"/>
                <a:gd name="T59" fmla="*/ 1822 w 1822"/>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2" h="3">
                  <a:moveTo>
                    <a:pt x="1821" y="3"/>
                  </a:moveTo>
                  <a:lnTo>
                    <a:pt x="0" y="3"/>
                  </a:lnTo>
                  <a:lnTo>
                    <a:pt x="0" y="2"/>
                  </a:lnTo>
                  <a:lnTo>
                    <a:pt x="0" y="1"/>
                  </a:lnTo>
                  <a:lnTo>
                    <a:pt x="0" y="0"/>
                  </a:lnTo>
                  <a:lnTo>
                    <a:pt x="1822" y="0"/>
                  </a:lnTo>
                  <a:lnTo>
                    <a:pt x="1822" y="1"/>
                  </a:lnTo>
                  <a:lnTo>
                    <a:pt x="1822" y="2"/>
                  </a:lnTo>
                  <a:lnTo>
                    <a:pt x="1822" y="3"/>
                  </a:lnTo>
                  <a:lnTo>
                    <a:pt x="1821"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43" name="Freeform 123"/>
            <p:cNvSpPr>
              <a:spLocks/>
            </p:cNvSpPr>
            <p:nvPr/>
          </p:nvSpPr>
          <p:spPr bwMode="auto">
            <a:xfrm>
              <a:off x="595" y="2339"/>
              <a:ext cx="1822" cy="4"/>
            </a:xfrm>
            <a:custGeom>
              <a:avLst/>
              <a:gdLst>
                <a:gd name="T0" fmla="*/ 1822 w 1822"/>
                <a:gd name="T1" fmla="*/ 4 h 4"/>
                <a:gd name="T2" fmla="*/ 0 w 1822"/>
                <a:gd name="T3" fmla="*/ 4 h 4"/>
                <a:gd name="T4" fmla="*/ 0 w 1822"/>
                <a:gd name="T5" fmla="*/ 4 h 4"/>
                <a:gd name="T6" fmla="*/ 0 w 1822"/>
                <a:gd name="T7" fmla="*/ 4 h 4"/>
                <a:gd name="T8" fmla="*/ 0 w 1822"/>
                <a:gd name="T9" fmla="*/ 2 h 4"/>
                <a:gd name="T10" fmla="*/ 0 w 1822"/>
                <a:gd name="T11" fmla="*/ 2 h 4"/>
                <a:gd name="T12" fmla="*/ 0 w 1822"/>
                <a:gd name="T13" fmla="*/ 1 h 4"/>
                <a:gd name="T14" fmla="*/ 0 w 1822"/>
                <a:gd name="T15" fmla="*/ 1 h 4"/>
                <a:gd name="T16" fmla="*/ 0 w 1822"/>
                <a:gd name="T17" fmla="*/ 1 h 4"/>
                <a:gd name="T18" fmla="*/ 0 w 1822"/>
                <a:gd name="T19" fmla="*/ 0 h 4"/>
                <a:gd name="T20" fmla="*/ 1822 w 1822"/>
                <a:gd name="T21" fmla="*/ 0 h 4"/>
                <a:gd name="T22" fmla="*/ 1822 w 1822"/>
                <a:gd name="T23" fmla="*/ 1 h 4"/>
                <a:gd name="T24" fmla="*/ 1822 w 1822"/>
                <a:gd name="T25" fmla="*/ 1 h 4"/>
                <a:gd name="T26" fmla="*/ 1822 w 1822"/>
                <a:gd name="T27" fmla="*/ 1 h 4"/>
                <a:gd name="T28" fmla="*/ 1822 w 1822"/>
                <a:gd name="T29" fmla="*/ 2 h 4"/>
                <a:gd name="T30" fmla="*/ 1822 w 1822"/>
                <a:gd name="T31" fmla="*/ 2 h 4"/>
                <a:gd name="T32" fmla="*/ 1822 w 1822"/>
                <a:gd name="T33" fmla="*/ 4 h 4"/>
                <a:gd name="T34" fmla="*/ 1822 w 1822"/>
                <a:gd name="T35" fmla="*/ 4 h 4"/>
                <a:gd name="T36" fmla="*/ 1822 w 1822"/>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2"/>
                <a:gd name="T58" fmla="*/ 0 h 4"/>
                <a:gd name="T59" fmla="*/ 1822 w 1822"/>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2" h="4">
                  <a:moveTo>
                    <a:pt x="1822" y="4"/>
                  </a:moveTo>
                  <a:lnTo>
                    <a:pt x="0" y="4"/>
                  </a:lnTo>
                  <a:lnTo>
                    <a:pt x="0" y="2"/>
                  </a:lnTo>
                  <a:lnTo>
                    <a:pt x="0" y="1"/>
                  </a:lnTo>
                  <a:lnTo>
                    <a:pt x="0" y="0"/>
                  </a:lnTo>
                  <a:lnTo>
                    <a:pt x="1822" y="0"/>
                  </a:lnTo>
                  <a:lnTo>
                    <a:pt x="1822" y="1"/>
                  </a:lnTo>
                  <a:lnTo>
                    <a:pt x="1822" y="2"/>
                  </a:lnTo>
                  <a:lnTo>
                    <a:pt x="1822"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44" name="Freeform 124"/>
            <p:cNvSpPr>
              <a:spLocks/>
            </p:cNvSpPr>
            <p:nvPr/>
          </p:nvSpPr>
          <p:spPr bwMode="auto">
            <a:xfrm>
              <a:off x="594" y="2336"/>
              <a:ext cx="1823" cy="3"/>
            </a:xfrm>
            <a:custGeom>
              <a:avLst/>
              <a:gdLst>
                <a:gd name="T0" fmla="*/ 1823 w 1823"/>
                <a:gd name="T1" fmla="*/ 3 h 3"/>
                <a:gd name="T2" fmla="*/ 1 w 1823"/>
                <a:gd name="T3" fmla="*/ 3 h 3"/>
                <a:gd name="T4" fmla="*/ 1 w 1823"/>
                <a:gd name="T5" fmla="*/ 3 h 3"/>
                <a:gd name="T6" fmla="*/ 1 w 1823"/>
                <a:gd name="T7" fmla="*/ 3 h 3"/>
                <a:gd name="T8" fmla="*/ 0 w 1823"/>
                <a:gd name="T9" fmla="*/ 2 h 3"/>
                <a:gd name="T10" fmla="*/ 0 w 1823"/>
                <a:gd name="T11" fmla="*/ 2 h 3"/>
                <a:gd name="T12" fmla="*/ 0 w 1823"/>
                <a:gd name="T13" fmla="*/ 1 h 3"/>
                <a:gd name="T14" fmla="*/ 0 w 1823"/>
                <a:gd name="T15" fmla="*/ 1 h 3"/>
                <a:gd name="T16" fmla="*/ 0 w 1823"/>
                <a:gd name="T17" fmla="*/ 1 h 3"/>
                <a:gd name="T18" fmla="*/ 0 w 1823"/>
                <a:gd name="T19" fmla="*/ 0 h 3"/>
                <a:gd name="T20" fmla="*/ 1823 w 1823"/>
                <a:gd name="T21" fmla="*/ 0 h 3"/>
                <a:gd name="T22" fmla="*/ 1823 w 1823"/>
                <a:gd name="T23" fmla="*/ 1 h 3"/>
                <a:gd name="T24" fmla="*/ 1823 w 1823"/>
                <a:gd name="T25" fmla="*/ 1 h 3"/>
                <a:gd name="T26" fmla="*/ 1823 w 1823"/>
                <a:gd name="T27" fmla="*/ 1 h 3"/>
                <a:gd name="T28" fmla="*/ 1823 w 1823"/>
                <a:gd name="T29" fmla="*/ 2 h 3"/>
                <a:gd name="T30" fmla="*/ 1823 w 1823"/>
                <a:gd name="T31" fmla="*/ 2 h 3"/>
                <a:gd name="T32" fmla="*/ 1823 w 1823"/>
                <a:gd name="T33" fmla="*/ 3 h 3"/>
                <a:gd name="T34" fmla="*/ 1823 w 1823"/>
                <a:gd name="T35" fmla="*/ 3 h 3"/>
                <a:gd name="T36" fmla="*/ 1823 w 1823"/>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3"/>
                <a:gd name="T58" fmla="*/ 0 h 3"/>
                <a:gd name="T59" fmla="*/ 1823 w 1823"/>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3" h="3">
                  <a:moveTo>
                    <a:pt x="1823" y="3"/>
                  </a:moveTo>
                  <a:lnTo>
                    <a:pt x="1" y="3"/>
                  </a:lnTo>
                  <a:lnTo>
                    <a:pt x="0" y="2"/>
                  </a:lnTo>
                  <a:lnTo>
                    <a:pt x="0" y="1"/>
                  </a:lnTo>
                  <a:lnTo>
                    <a:pt x="0" y="0"/>
                  </a:lnTo>
                  <a:lnTo>
                    <a:pt x="1823" y="0"/>
                  </a:lnTo>
                  <a:lnTo>
                    <a:pt x="1823" y="1"/>
                  </a:lnTo>
                  <a:lnTo>
                    <a:pt x="1823" y="2"/>
                  </a:lnTo>
                  <a:lnTo>
                    <a:pt x="182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45" name="Freeform 125"/>
            <p:cNvSpPr>
              <a:spLocks/>
            </p:cNvSpPr>
            <p:nvPr/>
          </p:nvSpPr>
          <p:spPr bwMode="auto">
            <a:xfrm>
              <a:off x="594" y="2333"/>
              <a:ext cx="1824" cy="3"/>
            </a:xfrm>
            <a:custGeom>
              <a:avLst/>
              <a:gdLst>
                <a:gd name="T0" fmla="*/ 1823 w 1824"/>
                <a:gd name="T1" fmla="*/ 3 h 3"/>
                <a:gd name="T2" fmla="*/ 0 w 1824"/>
                <a:gd name="T3" fmla="*/ 3 h 3"/>
                <a:gd name="T4" fmla="*/ 0 w 1824"/>
                <a:gd name="T5" fmla="*/ 3 h 3"/>
                <a:gd name="T6" fmla="*/ 0 w 1824"/>
                <a:gd name="T7" fmla="*/ 3 h 3"/>
                <a:gd name="T8" fmla="*/ 0 w 1824"/>
                <a:gd name="T9" fmla="*/ 2 h 3"/>
                <a:gd name="T10" fmla="*/ 0 w 1824"/>
                <a:gd name="T11" fmla="*/ 2 h 3"/>
                <a:gd name="T12" fmla="*/ 0 w 1824"/>
                <a:gd name="T13" fmla="*/ 1 h 3"/>
                <a:gd name="T14" fmla="*/ 0 w 1824"/>
                <a:gd name="T15" fmla="*/ 1 h 3"/>
                <a:gd name="T16" fmla="*/ 0 w 1824"/>
                <a:gd name="T17" fmla="*/ 1 h 3"/>
                <a:gd name="T18" fmla="*/ 0 w 1824"/>
                <a:gd name="T19" fmla="*/ 0 h 3"/>
                <a:gd name="T20" fmla="*/ 1824 w 1824"/>
                <a:gd name="T21" fmla="*/ 0 h 3"/>
                <a:gd name="T22" fmla="*/ 1824 w 1824"/>
                <a:gd name="T23" fmla="*/ 1 h 3"/>
                <a:gd name="T24" fmla="*/ 1824 w 1824"/>
                <a:gd name="T25" fmla="*/ 1 h 3"/>
                <a:gd name="T26" fmla="*/ 1823 w 1824"/>
                <a:gd name="T27" fmla="*/ 1 h 3"/>
                <a:gd name="T28" fmla="*/ 1823 w 1824"/>
                <a:gd name="T29" fmla="*/ 2 h 3"/>
                <a:gd name="T30" fmla="*/ 1823 w 1824"/>
                <a:gd name="T31" fmla="*/ 2 h 3"/>
                <a:gd name="T32" fmla="*/ 1823 w 1824"/>
                <a:gd name="T33" fmla="*/ 3 h 3"/>
                <a:gd name="T34" fmla="*/ 1823 w 1824"/>
                <a:gd name="T35" fmla="*/ 3 h 3"/>
                <a:gd name="T36" fmla="*/ 1823 w 182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4"/>
                <a:gd name="T58" fmla="*/ 0 h 3"/>
                <a:gd name="T59" fmla="*/ 1824 w 182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4" h="3">
                  <a:moveTo>
                    <a:pt x="1823" y="3"/>
                  </a:moveTo>
                  <a:lnTo>
                    <a:pt x="0" y="3"/>
                  </a:lnTo>
                  <a:lnTo>
                    <a:pt x="0" y="2"/>
                  </a:lnTo>
                  <a:lnTo>
                    <a:pt x="0" y="1"/>
                  </a:lnTo>
                  <a:lnTo>
                    <a:pt x="0" y="0"/>
                  </a:lnTo>
                  <a:lnTo>
                    <a:pt x="1824" y="0"/>
                  </a:lnTo>
                  <a:lnTo>
                    <a:pt x="1824" y="1"/>
                  </a:lnTo>
                  <a:lnTo>
                    <a:pt x="1823" y="1"/>
                  </a:lnTo>
                  <a:lnTo>
                    <a:pt x="1823" y="2"/>
                  </a:lnTo>
                  <a:lnTo>
                    <a:pt x="1823"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46" name="Freeform 126"/>
            <p:cNvSpPr>
              <a:spLocks/>
            </p:cNvSpPr>
            <p:nvPr/>
          </p:nvSpPr>
          <p:spPr bwMode="auto">
            <a:xfrm>
              <a:off x="594" y="2330"/>
              <a:ext cx="1824" cy="3"/>
            </a:xfrm>
            <a:custGeom>
              <a:avLst/>
              <a:gdLst>
                <a:gd name="T0" fmla="*/ 1824 w 1824"/>
                <a:gd name="T1" fmla="*/ 3 h 3"/>
                <a:gd name="T2" fmla="*/ 0 w 1824"/>
                <a:gd name="T3" fmla="*/ 3 h 3"/>
                <a:gd name="T4" fmla="*/ 0 w 1824"/>
                <a:gd name="T5" fmla="*/ 3 h 3"/>
                <a:gd name="T6" fmla="*/ 0 w 1824"/>
                <a:gd name="T7" fmla="*/ 2 h 3"/>
                <a:gd name="T8" fmla="*/ 0 w 1824"/>
                <a:gd name="T9" fmla="*/ 2 h 3"/>
                <a:gd name="T10" fmla="*/ 0 w 1824"/>
                <a:gd name="T11" fmla="*/ 2 h 3"/>
                <a:gd name="T12" fmla="*/ 0 w 1824"/>
                <a:gd name="T13" fmla="*/ 1 h 3"/>
                <a:gd name="T14" fmla="*/ 0 w 1824"/>
                <a:gd name="T15" fmla="*/ 1 h 3"/>
                <a:gd name="T16" fmla="*/ 0 w 1824"/>
                <a:gd name="T17" fmla="*/ 1 h 3"/>
                <a:gd name="T18" fmla="*/ 0 w 1824"/>
                <a:gd name="T19" fmla="*/ 0 h 3"/>
                <a:gd name="T20" fmla="*/ 1824 w 1824"/>
                <a:gd name="T21" fmla="*/ 0 h 3"/>
                <a:gd name="T22" fmla="*/ 1824 w 1824"/>
                <a:gd name="T23" fmla="*/ 1 h 3"/>
                <a:gd name="T24" fmla="*/ 1824 w 1824"/>
                <a:gd name="T25" fmla="*/ 1 h 3"/>
                <a:gd name="T26" fmla="*/ 1824 w 1824"/>
                <a:gd name="T27" fmla="*/ 1 h 3"/>
                <a:gd name="T28" fmla="*/ 1824 w 1824"/>
                <a:gd name="T29" fmla="*/ 2 h 3"/>
                <a:gd name="T30" fmla="*/ 1824 w 1824"/>
                <a:gd name="T31" fmla="*/ 2 h 3"/>
                <a:gd name="T32" fmla="*/ 1824 w 1824"/>
                <a:gd name="T33" fmla="*/ 2 h 3"/>
                <a:gd name="T34" fmla="*/ 1824 w 1824"/>
                <a:gd name="T35" fmla="*/ 3 h 3"/>
                <a:gd name="T36" fmla="*/ 1824 w 182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4"/>
                <a:gd name="T58" fmla="*/ 0 h 3"/>
                <a:gd name="T59" fmla="*/ 1824 w 182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4" h="3">
                  <a:moveTo>
                    <a:pt x="1824" y="3"/>
                  </a:moveTo>
                  <a:lnTo>
                    <a:pt x="0" y="3"/>
                  </a:lnTo>
                  <a:lnTo>
                    <a:pt x="0" y="2"/>
                  </a:lnTo>
                  <a:lnTo>
                    <a:pt x="0" y="1"/>
                  </a:lnTo>
                  <a:lnTo>
                    <a:pt x="0" y="0"/>
                  </a:lnTo>
                  <a:lnTo>
                    <a:pt x="1824" y="0"/>
                  </a:lnTo>
                  <a:lnTo>
                    <a:pt x="1824" y="1"/>
                  </a:lnTo>
                  <a:lnTo>
                    <a:pt x="1824" y="2"/>
                  </a:lnTo>
                  <a:lnTo>
                    <a:pt x="182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47" name="Freeform 127"/>
            <p:cNvSpPr>
              <a:spLocks/>
            </p:cNvSpPr>
            <p:nvPr/>
          </p:nvSpPr>
          <p:spPr bwMode="auto">
            <a:xfrm>
              <a:off x="594" y="2327"/>
              <a:ext cx="1824" cy="3"/>
            </a:xfrm>
            <a:custGeom>
              <a:avLst/>
              <a:gdLst>
                <a:gd name="T0" fmla="*/ 1824 w 1824"/>
                <a:gd name="T1" fmla="*/ 3 h 3"/>
                <a:gd name="T2" fmla="*/ 0 w 1824"/>
                <a:gd name="T3" fmla="*/ 3 h 3"/>
                <a:gd name="T4" fmla="*/ 0 w 1824"/>
                <a:gd name="T5" fmla="*/ 3 h 3"/>
                <a:gd name="T6" fmla="*/ 0 w 1824"/>
                <a:gd name="T7" fmla="*/ 2 h 3"/>
                <a:gd name="T8" fmla="*/ 0 w 1824"/>
                <a:gd name="T9" fmla="*/ 2 h 3"/>
                <a:gd name="T10" fmla="*/ 0 w 1824"/>
                <a:gd name="T11" fmla="*/ 2 h 3"/>
                <a:gd name="T12" fmla="*/ 0 w 1824"/>
                <a:gd name="T13" fmla="*/ 1 h 3"/>
                <a:gd name="T14" fmla="*/ 0 w 1824"/>
                <a:gd name="T15" fmla="*/ 1 h 3"/>
                <a:gd name="T16" fmla="*/ 0 w 1824"/>
                <a:gd name="T17" fmla="*/ 1 h 3"/>
                <a:gd name="T18" fmla="*/ 0 w 1824"/>
                <a:gd name="T19" fmla="*/ 0 h 3"/>
                <a:gd name="T20" fmla="*/ 1824 w 1824"/>
                <a:gd name="T21" fmla="*/ 0 h 3"/>
                <a:gd name="T22" fmla="*/ 1824 w 1824"/>
                <a:gd name="T23" fmla="*/ 1 h 3"/>
                <a:gd name="T24" fmla="*/ 1824 w 1824"/>
                <a:gd name="T25" fmla="*/ 1 h 3"/>
                <a:gd name="T26" fmla="*/ 1824 w 1824"/>
                <a:gd name="T27" fmla="*/ 1 h 3"/>
                <a:gd name="T28" fmla="*/ 1824 w 1824"/>
                <a:gd name="T29" fmla="*/ 2 h 3"/>
                <a:gd name="T30" fmla="*/ 1824 w 1824"/>
                <a:gd name="T31" fmla="*/ 2 h 3"/>
                <a:gd name="T32" fmla="*/ 1824 w 1824"/>
                <a:gd name="T33" fmla="*/ 2 h 3"/>
                <a:gd name="T34" fmla="*/ 1824 w 1824"/>
                <a:gd name="T35" fmla="*/ 3 h 3"/>
                <a:gd name="T36" fmla="*/ 1824 w 182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4"/>
                <a:gd name="T58" fmla="*/ 0 h 3"/>
                <a:gd name="T59" fmla="*/ 1824 w 182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4" h="3">
                  <a:moveTo>
                    <a:pt x="1824" y="3"/>
                  </a:moveTo>
                  <a:lnTo>
                    <a:pt x="0" y="3"/>
                  </a:lnTo>
                  <a:lnTo>
                    <a:pt x="0" y="2"/>
                  </a:lnTo>
                  <a:lnTo>
                    <a:pt x="0" y="1"/>
                  </a:lnTo>
                  <a:lnTo>
                    <a:pt x="0" y="0"/>
                  </a:lnTo>
                  <a:lnTo>
                    <a:pt x="1824" y="0"/>
                  </a:lnTo>
                  <a:lnTo>
                    <a:pt x="1824" y="1"/>
                  </a:lnTo>
                  <a:lnTo>
                    <a:pt x="1824" y="2"/>
                  </a:lnTo>
                  <a:lnTo>
                    <a:pt x="182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48" name="Freeform 128"/>
            <p:cNvSpPr>
              <a:spLocks/>
            </p:cNvSpPr>
            <p:nvPr/>
          </p:nvSpPr>
          <p:spPr bwMode="auto">
            <a:xfrm>
              <a:off x="594" y="2324"/>
              <a:ext cx="1824" cy="3"/>
            </a:xfrm>
            <a:custGeom>
              <a:avLst/>
              <a:gdLst>
                <a:gd name="T0" fmla="*/ 1824 w 1824"/>
                <a:gd name="T1" fmla="*/ 3 h 3"/>
                <a:gd name="T2" fmla="*/ 0 w 1824"/>
                <a:gd name="T3" fmla="*/ 3 h 3"/>
                <a:gd name="T4" fmla="*/ 0 w 1824"/>
                <a:gd name="T5" fmla="*/ 3 h 3"/>
                <a:gd name="T6" fmla="*/ 0 w 1824"/>
                <a:gd name="T7" fmla="*/ 2 h 3"/>
                <a:gd name="T8" fmla="*/ 0 w 1824"/>
                <a:gd name="T9" fmla="*/ 2 h 3"/>
                <a:gd name="T10" fmla="*/ 0 w 1824"/>
                <a:gd name="T11" fmla="*/ 2 h 3"/>
                <a:gd name="T12" fmla="*/ 0 w 1824"/>
                <a:gd name="T13" fmla="*/ 1 h 3"/>
                <a:gd name="T14" fmla="*/ 0 w 1824"/>
                <a:gd name="T15" fmla="*/ 1 h 3"/>
                <a:gd name="T16" fmla="*/ 0 w 1824"/>
                <a:gd name="T17" fmla="*/ 0 h 3"/>
                <a:gd name="T18" fmla="*/ 0 w 1824"/>
                <a:gd name="T19" fmla="*/ 0 h 3"/>
                <a:gd name="T20" fmla="*/ 1824 w 1824"/>
                <a:gd name="T21" fmla="*/ 0 h 3"/>
                <a:gd name="T22" fmla="*/ 1824 w 1824"/>
                <a:gd name="T23" fmla="*/ 0 h 3"/>
                <a:gd name="T24" fmla="*/ 1824 w 1824"/>
                <a:gd name="T25" fmla="*/ 1 h 3"/>
                <a:gd name="T26" fmla="*/ 1824 w 1824"/>
                <a:gd name="T27" fmla="*/ 1 h 3"/>
                <a:gd name="T28" fmla="*/ 1824 w 1824"/>
                <a:gd name="T29" fmla="*/ 2 h 3"/>
                <a:gd name="T30" fmla="*/ 1824 w 1824"/>
                <a:gd name="T31" fmla="*/ 2 h 3"/>
                <a:gd name="T32" fmla="*/ 1824 w 1824"/>
                <a:gd name="T33" fmla="*/ 2 h 3"/>
                <a:gd name="T34" fmla="*/ 1824 w 1824"/>
                <a:gd name="T35" fmla="*/ 3 h 3"/>
                <a:gd name="T36" fmla="*/ 1824 w 1824"/>
                <a:gd name="T37" fmla="*/ 3 h 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4"/>
                <a:gd name="T58" fmla="*/ 0 h 3"/>
                <a:gd name="T59" fmla="*/ 1824 w 1824"/>
                <a:gd name="T60" fmla="*/ 3 h 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4" h="3">
                  <a:moveTo>
                    <a:pt x="1824" y="3"/>
                  </a:moveTo>
                  <a:lnTo>
                    <a:pt x="0" y="3"/>
                  </a:lnTo>
                  <a:lnTo>
                    <a:pt x="0" y="2"/>
                  </a:lnTo>
                  <a:lnTo>
                    <a:pt x="0" y="1"/>
                  </a:lnTo>
                  <a:lnTo>
                    <a:pt x="0" y="0"/>
                  </a:lnTo>
                  <a:lnTo>
                    <a:pt x="1824" y="0"/>
                  </a:lnTo>
                  <a:lnTo>
                    <a:pt x="1824" y="1"/>
                  </a:lnTo>
                  <a:lnTo>
                    <a:pt x="1824" y="2"/>
                  </a:lnTo>
                  <a:lnTo>
                    <a:pt x="1824"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49" name="Freeform 129"/>
            <p:cNvSpPr>
              <a:spLocks/>
            </p:cNvSpPr>
            <p:nvPr/>
          </p:nvSpPr>
          <p:spPr bwMode="auto">
            <a:xfrm>
              <a:off x="593" y="2320"/>
              <a:ext cx="1825" cy="4"/>
            </a:xfrm>
            <a:custGeom>
              <a:avLst/>
              <a:gdLst>
                <a:gd name="T0" fmla="*/ 1825 w 1825"/>
                <a:gd name="T1" fmla="*/ 4 h 4"/>
                <a:gd name="T2" fmla="*/ 1 w 1825"/>
                <a:gd name="T3" fmla="*/ 4 h 4"/>
                <a:gd name="T4" fmla="*/ 1 w 1825"/>
                <a:gd name="T5" fmla="*/ 4 h 4"/>
                <a:gd name="T6" fmla="*/ 1 w 1825"/>
                <a:gd name="T7" fmla="*/ 3 h 4"/>
                <a:gd name="T8" fmla="*/ 1 w 1825"/>
                <a:gd name="T9" fmla="*/ 3 h 4"/>
                <a:gd name="T10" fmla="*/ 0 w 1825"/>
                <a:gd name="T11" fmla="*/ 3 h 4"/>
                <a:gd name="T12" fmla="*/ 0 w 1825"/>
                <a:gd name="T13" fmla="*/ 1 h 4"/>
                <a:gd name="T14" fmla="*/ 0 w 1825"/>
                <a:gd name="T15" fmla="*/ 1 h 4"/>
                <a:gd name="T16" fmla="*/ 0 w 1825"/>
                <a:gd name="T17" fmla="*/ 0 h 4"/>
                <a:gd name="T18" fmla="*/ 0 w 1825"/>
                <a:gd name="T19" fmla="*/ 0 h 4"/>
                <a:gd name="T20" fmla="*/ 1825 w 1825"/>
                <a:gd name="T21" fmla="*/ 0 h 4"/>
                <a:gd name="T22" fmla="*/ 1825 w 1825"/>
                <a:gd name="T23" fmla="*/ 0 h 4"/>
                <a:gd name="T24" fmla="*/ 1825 w 1825"/>
                <a:gd name="T25" fmla="*/ 1 h 4"/>
                <a:gd name="T26" fmla="*/ 1825 w 1825"/>
                <a:gd name="T27" fmla="*/ 1 h 4"/>
                <a:gd name="T28" fmla="*/ 1825 w 1825"/>
                <a:gd name="T29" fmla="*/ 3 h 4"/>
                <a:gd name="T30" fmla="*/ 1825 w 1825"/>
                <a:gd name="T31" fmla="*/ 3 h 4"/>
                <a:gd name="T32" fmla="*/ 1825 w 1825"/>
                <a:gd name="T33" fmla="*/ 3 h 4"/>
                <a:gd name="T34" fmla="*/ 1825 w 1825"/>
                <a:gd name="T35" fmla="*/ 4 h 4"/>
                <a:gd name="T36" fmla="*/ 1825 w 1825"/>
                <a:gd name="T37" fmla="*/ 4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25"/>
                <a:gd name="T58" fmla="*/ 0 h 4"/>
                <a:gd name="T59" fmla="*/ 1825 w 1825"/>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25" h="4">
                  <a:moveTo>
                    <a:pt x="1825" y="4"/>
                  </a:moveTo>
                  <a:lnTo>
                    <a:pt x="1" y="4"/>
                  </a:lnTo>
                  <a:lnTo>
                    <a:pt x="1" y="3"/>
                  </a:lnTo>
                  <a:lnTo>
                    <a:pt x="0" y="3"/>
                  </a:lnTo>
                  <a:lnTo>
                    <a:pt x="0" y="1"/>
                  </a:lnTo>
                  <a:lnTo>
                    <a:pt x="0" y="0"/>
                  </a:lnTo>
                  <a:lnTo>
                    <a:pt x="1825" y="0"/>
                  </a:lnTo>
                  <a:lnTo>
                    <a:pt x="1825" y="1"/>
                  </a:lnTo>
                  <a:lnTo>
                    <a:pt x="1825" y="3"/>
                  </a:lnTo>
                  <a:lnTo>
                    <a:pt x="1825" y="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50" name="Freeform 130"/>
            <p:cNvSpPr>
              <a:spLocks/>
            </p:cNvSpPr>
            <p:nvPr/>
          </p:nvSpPr>
          <p:spPr bwMode="auto">
            <a:xfrm>
              <a:off x="593" y="2317"/>
              <a:ext cx="1825" cy="3"/>
            </a:xfrm>
            <a:custGeom>
              <a:avLst/>
              <a:gdLst>
                <a:gd name="T0" fmla="*/ 1825 w 1825"/>
                <a:gd name="T1" fmla="*/ 3 h 3"/>
                <a:gd name="T2" fmla="*/ 0 w 1825"/>
                <a:gd name="T3" fmla="*/ 3 h 3"/>
                <a:gd name="T4" fmla="*/ 0 w 1825"/>
                <a:gd name="T5" fmla="*/ 3 h 3"/>
                <a:gd name="T6" fmla="*/ 0 w 1825"/>
                <a:gd name="T7" fmla="*/ 2 h 3"/>
                <a:gd name="T8" fmla="*/ 0 w 1825"/>
                <a:gd name="T9" fmla="*/ 2 h 3"/>
                <a:gd name="T10" fmla="*/ 0 w 1825"/>
                <a:gd name="T11" fmla="*/ 2 h 3"/>
                <a:gd name="T12" fmla="*/ 0 w 1825"/>
                <a:gd name="T13" fmla="*/ 1 h 3"/>
                <a:gd name="T14" fmla="*/ 0 w 1825"/>
                <a:gd name="T15" fmla="*/ 1 h 3"/>
                <a:gd name="T16" fmla="*/ 0 w 1825"/>
                <a:gd name="T17" fmla="*/ 1 h 3"/>
                <a:gd name="T18" fmla="*/ 0 w 1825"/>
                <a:gd name="T19" fmla="*/ 0 h 3"/>
                <a:gd name="T20" fmla="*/ 0 w 1825"/>
                <a:gd name="T21" fmla="*/ 0 h 3"/>
                <a:gd name="T22" fmla="*/ 1825 w 1825"/>
                <a:gd name="T23" fmla="*/ 0 h 3"/>
                <a:gd name="T24" fmla="*/ 1825 w 1825"/>
                <a:gd name="T25" fmla="*/ 0 h 3"/>
                <a:gd name="T26" fmla="*/ 1825 w 1825"/>
                <a:gd name="T27" fmla="*/ 1 h 3"/>
                <a:gd name="T28" fmla="*/ 1825 w 1825"/>
                <a:gd name="T29" fmla="*/ 1 h 3"/>
                <a:gd name="T30" fmla="*/ 1825 w 1825"/>
                <a:gd name="T31" fmla="*/ 1 h 3"/>
                <a:gd name="T32" fmla="*/ 1825 w 1825"/>
                <a:gd name="T33" fmla="*/ 2 h 3"/>
                <a:gd name="T34" fmla="*/ 1825 w 1825"/>
                <a:gd name="T35" fmla="*/ 2 h 3"/>
                <a:gd name="T36" fmla="*/ 1825 w 1825"/>
                <a:gd name="T37" fmla="*/ 2 h 3"/>
                <a:gd name="T38" fmla="*/ 1825 w 1825"/>
                <a:gd name="T39" fmla="*/ 3 h 3"/>
                <a:gd name="T40" fmla="*/ 1825 w 1825"/>
                <a:gd name="T41" fmla="*/ 3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25"/>
                <a:gd name="T64" fmla="*/ 0 h 3"/>
                <a:gd name="T65" fmla="*/ 1825 w 1825"/>
                <a:gd name="T66" fmla="*/ 3 h 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25" h="3">
                  <a:moveTo>
                    <a:pt x="1825" y="3"/>
                  </a:moveTo>
                  <a:lnTo>
                    <a:pt x="0" y="3"/>
                  </a:lnTo>
                  <a:lnTo>
                    <a:pt x="0" y="2"/>
                  </a:lnTo>
                  <a:lnTo>
                    <a:pt x="0" y="1"/>
                  </a:lnTo>
                  <a:lnTo>
                    <a:pt x="0" y="0"/>
                  </a:lnTo>
                  <a:lnTo>
                    <a:pt x="1825" y="0"/>
                  </a:lnTo>
                  <a:lnTo>
                    <a:pt x="1825" y="1"/>
                  </a:lnTo>
                  <a:lnTo>
                    <a:pt x="1825" y="2"/>
                  </a:lnTo>
                  <a:lnTo>
                    <a:pt x="1825" y="3"/>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451" name="Rectangle 131"/>
            <p:cNvSpPr>
              <a:spLocks noChangeArrowheads="1"/>
            </p:cNvSpPr>
            <p:nvPr/>
          </p:nvSpPr>
          <p:spPr bwMode="auto">
            <a:xfrm>
              <a:off x="593" y="2314"/>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52" name="Rectangle 132"/>
            <p:cNvSpPr>
              <a:spLocks noChangeArrowheads="1"/>
            </p:cNvSpPr>
            <p:nvPr/>
          </p:nvSpPr>
          <p:spPr bwMode="auto">
            <a:xfrm>
              <a:off x="593" y="2311"/>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53" name="Rectangle 133"/>
            <p:cNvSpPr>
              <a:spLocks noChangeArrowheads="1"/>
            </p:cNvSpPr>
            <p:nvPr/>
          </p:nvSpPr>
          <p:spPr bwMode="auto">
            <a:xfrm>
              <a:off x="593" y="230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54" name="Rectangle 134"/>
            <p:cNvSpPr>
              <a:spLocks noChangeArrowheads="1"/>
            </p:cNvSpPr>
            <p:nvPr/>
          </p:nvSpPr>
          <p:spPr bwMode="auto">
            <a:xfrm>
              <a:off x="593" y="230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55" name="Rectangle 135"/>
            <p:cNvSpPr>
              <a:spLocks noChangeArrowheads="1"/>
            </p:cNvSpPr>
            <p:nvPr/>
          </p:nvSpPr>
          <p:spPr bwMode="auto">
            <a:xfrm>
              <a:off x="593" y="2301"/>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56" name="Rectangle 136"/>
            <p:cNvSpPr>
              <a:spLocks noChangeArrowheads="1"/>
            </p:cNvSpPr>
            <p:nvPr/>
          </p:nvSpPr>
          <p:spPr bwMode="auto">
            <a:xfrm>
              <a:off x="593" y="229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57" name="Rectangle 137"/>
            <p:cNvSpPr>
              <a:spLocks noChangeArrowheads="1"/>
            </p:cNvSpPr>
            <p:nvPr/>
          </p:nvSpPr>
          <p:spPr bwMode="auto">
            <a:xfrm>
              <a:off x="593" y="229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58" name="Rectangle 138"/>
            <p:cNvSpPr>
              <a:spLocks noChangeArrowheads="1"/>
            </p:cNvSpPr>
            <p:nvPr/>
          </p:nvSpPr>
          <p:spPr bwMode="auto">
            <a:xfrm>
              <a:off x="593" y="2292"/>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59" name="Rectangle 139"/>
            <p:cNvSpPr>
              <a:spLocks noChangeArrowheads="1"/>
            </p:cNvSpPr>
            <p:nvPr/>
          </p:nvSpPr>
          <p:spPr bwMode="auto">
            <a:xfrm>
              <a:off x="593" y="228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60" name="Rectangle 140"/>
            <p:cNvSpPr>
              <a:spLocks noChangeArrowheads="1"/>
            </p:cNvSpPr>
            <p:nvPr/>
          </p:nvSpPr>
          <p:spPr bwMode="auto">
            <a:xfrm>
              <a:off x="593" y="228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61" name="Rectangle 141"/>
            <p:cNvSpPr>
              <a:spLocks noChangeArrowheads="1"/>
            </p:cNvSpPr>
            <p:nvPr/>
          </p:nvSpPr>
          <p:spPr bwMode="auto">
            <a:xfrm>
              <a:off x="593" y="2281"/>
              <a:ext cx="1825" cy="5"/>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62" name="Rectangle 142"/>
            <p:cNvSpPr>
              <a:spLocks noChangeArrowheads="1"/>
            </p:cNvSpPr>
            <p:nvPr/>
          </p:nvSpPr>
          <p:spPr bwMode="auto">
            <a:xfrm>
              <a:off x="593" y="227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63" name="Rectangle 143"/>
            <p:cNvSpPr>
              <a:spLocks noChangeArrowheads="1"/>
            </p:cNvSpPr>
            <p:nvPr/>
          </p:nvSpPr>
          <p:spPr bwMode="auto">
            <a:xfrm>
              <a:off x="593" y="227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64" name="Rectangle 144"/>
            <p:cNvSpPr>
              <a:spLocks noChangeArrowheads="1"/>
            </p:cNvSpPr>
            <p:nvPr/>
          </p:nvSpPr>
          <p:spPr bwMode="auto">
            <a:xfrm>
              <a:off x="593" y="2272"/>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65" name="Rectangle 145"/>
            <p:cNvSpPr>
              <a:spLocks noChangeArrowheads="1"/>
            </p:cNvSpPr>
            <p:nvPr/>
          </p:nvSpPr>
          <p:spPr bwMode="auto">
            <a:xfrm>
              <a:off x="593" y="226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66" name="Rectangle 146"/>
            <p:cNvSpPr>
              <a:spLocks noChangeArrowheads="1"/>
            </p:cNvSpPr>
            <p:nvPr/>
          </p:nvSpPr>
          <p:spPr bwMode="auto">
            <a:xfrm>
              <a:off x="593" y="226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67" name="Rectangle 147"/>
            <p:cNvSpPr>
              <a:spLocks noChangeArrowheads="1"/>
            </p:cNvSpPr>
            <p:nvPr/>
          </p:nvSpPr>
          <p:spPr bwMode="auto">
            <a:xfrm>
              <a:off x="593" y="2262"/>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68" name="Rectangle 148"/>
            <p:cNvSpPr>
              <a:spLocks noChangeArrowheads="1"/>
            </p:cNvSpPr>
            <p:nvPr/>
          </p:nvSpPr>
          <p:spPr bwMode="auto">
            <a:xfrm>
              <a:off x="593" y="225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69" name="Rectangle 149"/>
            <p:cNvSpPr>
              <a:spLocks noChangeArrowheads="1"/>
            </p:cNvSpPr>
            <p:nvPr/>
          </p:nvSpPr>
          <p:spPr bwMode="auto">
            <a:xfrm>
              <a:off x="593" y="225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70" name="Rectangle 150"/>
            <p:cNvSpPr>
              <a:spLocks noChangeArrowheads="1"/>
            </p:cNvSpPr>
            <p:nvPr/>
          </p:nvSpPr>
          <p:spPr bwMode="auto">
            <a:xfrm>
              <a:off x="593" y="2253"/>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71" name="Rectangle 151"/>
            <p:cNvSpPr>
              <a:spLocks noChangeArrowheads="1"/>
            </p:cNvSpPr>
            <p:nvPr/>
          </p:nvSpPr>
          <p:spPr bwMode="auto">
            <a:xfrm>
              <a:off x="593" y="225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72" name="Rectangle 152"/>
            <p:cNvSpPr>
              <a:spLocks noChangeArrowheads="1"/>
            </p:cNvSpPr>
            <p:nvPr/>
          </p:nvSpPr>
          <p:spPr bwMode="auto">
            <a:xfrm>
              <a:off x="593" y="224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73" name="Rectangle 153"/>
            <p:cNvSpPr>
              <a:spLocks noChangeArrowheads="1"/>
            </p:cNvSpPr>
            <p:nvPr/>
          </p:nvSpPr>
          <p:spPr bwMode="auto">
            <a:xfrm>
              <a:off x="593" y="2243"/>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74" name="Rectangle 154"/>
            <p:cNvSpPr>
              <a:spLocks noChangeArrowheads="1"/>
            </p:cNvSpPr>
            <p:nvPr/>
          </p:nvSpPr>
          <p:spPr bwMode="auto">
            <a:xfrm>
              <a:off x="593" y="224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75" name="Rectangle 155"/>
            <p:cNvSpPr>
              <a:spLocks noChangeArrowheads="1"/>
            </p:cNvSpPr>
            <p:nvPr/>
          </p:nvSpPr>
          <p:spPr bwMode="auto">
            <a:xfrm>
              <a:off x="593" y="223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76" name="Rectangle 156"/>
            <p:cNvSpPr>
              <a:spLocks noChangeArrowheads="1"/>
            </p:cNvSpPr>
            <p:nvPr/>
          </p:nvSpPr>
          <p:spPr bwMode="auto">
            <a:xfrm>
              <a:off x="593" y="2234"/>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77" name="Rectangle 157"/>
            <p:cNvSpPr>
              <a:spLocks noChangeArrowheads="1"/>
            </p:cNvSpPr>
            <p:nvPr/>
          </p:nvSpPr>
          <p:spPr bwMode="auto">
            <a:xfrm>
              <a:off x="593" y="2231"/>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78" name="Rectangle 158"/>
            <p:cNvSpPr>
              <a:spLocks noChangeArrowheads="1"/>
            </p:cNvSpPr>
            <p:nvPr/>
          </p:nvSpPr>
          <p:spPr bwMode="auto">
            <a:xfrm>
              <a:off x="593" y="222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79" name="Rectangle 159"/>
            <p:cNvSpPr>
              <a:spLocks noChangeArrowheads="1"/>
            </p:cNvSpPr>
            <p:nvPr/>
          </p:nvSpPr>
          <p:spPr bwMode="auto">
            <a:xfrm>
              <a:off x="593" y="222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80" name="Rectangle 160"/>
            <p:cNvSpPr>
              <a:spLocks noChangeArrowheads="1"/>
            </p:cNvSpPr>
            <p:nvPr/>
          </p:nvSpPr>
          <p:spPr bwMode="auto">
            <a:xfrm>
              <a:off x="593" y="2221"/>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81" name="Rectangle 161"/>
            <p:cNvSpPr>
              <a:spLocks noChangeArrowheads="1"/>
            </p:cNvSpPr>
            <p:nvPr/>
          </p:nvSpPr>
          <p:spPr bwMode="auto">
            <a:xfrm>
              <a:off x="593" y="221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82" name="Rectangle 162"/>
            <p:cNvSpPr>
              <a:spLocks noChangeArrowheads="1"/>
            </p:cNvSpPr>
            <p:nvPr/>
          </p:nvSpPr>
          <p:spPr bwMode="auto">
            <a:xfrm>
              <a:off x="593" y="221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83" name="Rectangle 163"/>
            <p:cNvSpPr>
              <a:spLocks noChangeArrowheads="1"/>
            </p:cNvSpPr>
            <p:nvPr/>
          </p:nvSpPr>
          <p:spPr bwMode="auto">
            <a:xfrm>
              <a:off x="593" y="2211"/>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84" name="Rectangle 164"/>
            <p:cNvSpPr>
              <a:spLocks noChangeArrowheads="1"/>
            </p:cNvSpPr>
            <p:nvPr/>
          </p:nvSpPr>
          <p:spPr bwMode="auto">
            <a:xfrm>
              <a:off x="593" y="220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85" name="Rectangle 165"/>
            <p:cNvSpPr>
              <a:spLocks noChangeArrowheads="1"/>
            </p:cNvSpPr>
            <p:nvPr/>
          </p:nvSpPr>
          <p:spPr bwMode="auto">
            <a:xfrm>
              <a:off x="593" y="220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86" name="Rectangle 166"/>
            <p:cNvSpPr>
              <a:spLocks noChangeArrowheads="1"/>
            </p:cNvSpPr>
            <p:nvPr/>
          </p:nvSpPr>
          <p:spPr bwMode="auto">
            <a:xfrm>
              <a:off x="593" y="2201"/>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87" name="Rectangle 167"/>
            <p:cNvSpPr>
              <a:spLocks noChangeArrowheads="1"/>
            </p:cNvSpPr>
            <p:nvPr/>
          </p:nvSpPr>
          <p:spPr bwMode="auto">
            <a:xfrm>
              <a:off x="593" y="219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88" name="Rectangle 168"/>
            <p:cNvSpPr>
              <a:spLocks noChangeArrowheads="1"/>
            </p:cNvSpPr>
            <p:nvPr/>
          </p:nvSpPr>
          <p:spPr bwMode="auto">
            <a:xfrm>
              <a:off x="593" y="219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89" name="Rectangle 169"/>
            <p:cNvSpPr>
              <a:spLocks noChangeArrowheads="1"/>
            </p:cNvSpPr>
            <p:nvPr/>
          </p:nvSpPr>
          <p:spPr bwMode="auto">
            <a:xfrm>
              <a:off x="593" y="2192"/>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90" name="Rectangle 170"/>
            <p:cNvSpPr>
              <a:spLocks noChangeArrowheads="1"/>
            </p:cNvSpPr>
            <p:nvPr/>
          </p:nvSpPr>
          <p:spPr bwMode="auto">
            <a:xfrm>
              <a:off x="593" y="218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91" name="Rectangle 171"/>
            <p:cNvSpPr>
              <a:spLocks noChangeArrowheads="1"/>
            </p:cNvSpPr>
            <p:nvPr/>
          </p:nvSpPr>
          <p:spPr bwMode="auto">
            <a:xfrm>
              <a:off x="593" y="218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92" name="Rectangle 172"/>
            <p:cNvSpPr>
              <a:spLocks noChangeArrowheads="1"/>
            </p:cNvSpPr>
            <p:nvPr/>
          </p:nvSpPr>
          <p:spPr bwMode="auto">
            <a:xfrm>
              <a:off x="593" y="2182"/>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93" name="Rectangle 173"/>
            <p:cNvSpPr>
              <a:spLocks noChangeArrowheads="1"/>
            </p:cNvSpPr>
            <p:nvPr/>
          </p:nvSpPr>
          <p:spPr bwMode="auto">
            <a:xfrm>
              <a:off x="593" y="217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94" name="Rectangle 174"/>
            <p:cNvSpPr>
              <a:spLocks noChangeArrowheads="1"/>
            </p:cNvSpPr>
            <p:nvPr/>
          </p:nvSpPr>
          <p:spPr bwMode="auto">
            <a:xfrm>
              <a:off x="593" y="217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95" name="Rectangle 175"/>
            <p:cNvSpPr>
              <a:spLocks noChangeArrowheads="1"/>
            </p:cNvSpPr>
            <p:nvPr/>
          </p:nvSpPr>
          <p:spPr bwMode="auto">
            <a:xfrm>
              <a:off x="593" y="2173"/>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96" name="Rectangle 176"/>
            <p:cNvSpPr>
              <a:spLocks noChangeArrowheads="1"/>
            </p:cNvSpPr>
            <p:nvPr/>
          </p:nvSpPr>
          <p:spPr bwMode="auto">
            <a:xfrm>
              <a:off x="593" y="217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97" name="Rectangle 177"/>
            <p:cNvSpPr>
              <a:spLocks noChangeArrowheads="1"/>
            </p:cNvSpPr>
            <p:nvPr/>
          </p:nvSpPr>
          <p:spPr bwMode="auto">
            <a:xfrm>
              <a:off x="593" y="216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98" name="Rectangle 178"/>
            <p:cNvSpPr>
              <a:spLocks noChangeArrowheads="1"/>
            </p:cNvSpPr>
            <p:nvPr/>
          </p:nvSpPr>
          <p:spPr bwMode="auto">
            <a:xfrm>
              <a:off x="593" y="2163"/>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499" name="Rectangle 179"/>
            <p:cNvSpPr>
              <a:spLocks noChangeArrowheads="1"/>
            </p:cNvSpPr>
            <p:nvPr/>
          </p:nvSpPr>
          <p:spPr bwMode="auto">
            <a:xfrm>
              <a:off x="593" y="216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00" name="Rectangle 180"/>
            <p:cNvSpPr>
              <a:spLocks noChangeArrowheads="1"/>
            </p:cNvSpPr>
            <p:nvPr/>
          </p:nvSpPr>
          <p:spPr bwMode="auto">
            <a:xfrm>
              <a:off x="593" y="215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01" name="Rectangle 181"/>
            <p:cNvSpPr>
              <a:spLocks noChangeArrowheads="1"/>
            </p:cNvSpPr>
            <p:nvPr/>
          </p:nvSpPr>
          <p:spPr bwMode="auto">
            <a:xfrm>
              <a:off x="593" y="2154"/>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02" name="Rectangle 182"/>
            <p:cNvSpPr>
              <a:spLocks noChangeArrowheads="1"/>
            </p:cNvSpPr>
            <p:nvPr/>
          </p:nvSpPr>
          <p:spPr bwMode="auto">
            <a:xfrm>
              <a:off x="593" y="2151"/>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03" name="Rectangle 183"/>
            <p:cNvSpPr>
              <a:spLocks noChangeArrowheads="1"/>
            </p:cNvSpPr>
            <p:nvPr/>
          </p:nvSpPr>
          <p:spPr bwMode="auto">
            <a:xfrm>
              <a:off x="593" y="214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04" name="Rectangle 184"/>
            <p:cNvSpPr>
              <a:spLocks noChangeArrowheads="1"/>
            </p:cNvSpPr>
            <p:nvPr/>
          </p:nvSpPr>
          <p:spPr bwMode="auto">
            <a:xfrm>
              <a:off x="593" y="2144"/>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05" name="Rectangle 185"/>
            <p:cNvSpPr>
              <a:spLocks noChangeArrowheads="1"/>
            </p:cNvSpPr>
            <p:nvPr/>
          </p:nvSpPr>
          <p:spPr bwMode="auto">
            <a:xfrm>
              <a:off x="593" y="2140"/>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06" name="Rectangle 186"/>
            <p:cNvSpPr>
              <a:spLocks noChangeArrowheads="1"/>
            </p:cNvSpPr>
            <p:nvPr/>
          </p:nvSpPr>
          <p:spPr bwMode="auto">
            <a:xfrm>
              <a:off x="593" y="213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07" name="Rectangle 187"/>
            <p:cNvSpPr>
              <a:spLocks noChangeArrowheads="1"/>
            </p:cNvSpPr>
            <p:nvPr/>
          </p:nvSpPr>
          <p:spPr bwMode="auto">
            <a:xfrm>
              <a:off x="593" y="2134"/>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08" name="Rectangle 188"/>
            <p:cNvSpPr>
              <a:spLocks noChangeArrowheads="1"/>
            </p:cNvSpPr>
            <p:nvPr/>
          </p:nvSpPr>
          <p:spPr bwMode="auto">
            <a:xfrm>
              <a:off x="593" y="2131"/>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09" name="Rectangle 189"/>
            <p:cNvSpPr>
              <a:spLocks noChangeArrowheads="1"/>
            </p:cNvSpPr>
            <p:nvPr/>
          </p:nvSpPr>
          <p:spPr bwMode="auto">
            <a:xfrm>
              <a:off x="593" y="212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10" name="Rectangle 190"/>
            <p:cNvSpPr>
              <a:spLocks noChangeArrowheads="1"/>
            </p:cNvSpPr>
            <p:nvPr/>
          </p:nvSpPr>
          <p:spPr bwMode="auto">
            <a:xfrm>
              <a:off x="593" y="2124"/>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11" name="Rectangle 191"/>
            <p:cNvSpPr>
              <a:spLocks noChangeArrowheads="1"/>
            </p:cNvSpPr>
            <p:nvPr/>
          </p:nvSpPr>
          <p:spPr bwMode="auto">
            <a:xfrm>
              <a:off x="593" y="2121"/>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12" name="Rectangle 192"/>
            <p:cNvSpPr>
              <a:spLocks noChangeArrowheads="1"/>
            </p:cNvSpPr>
            <p:nvPr/>
          </p:nvSpPr>
          <p:spPr bwMode="auto">
            <a:xfrm>
              <a:off x="593" y="2118"/>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13" name="Rectangle 193"/>
            <p:cNvSpPr>
              <a:spLocks noChangeArrowheads="1"/>
            </p:cNvSpPr>
            <p:nvPr/>
          </p:nvSpPr>
          <p:spPr bwMode="auto">
            <a:xfrm>
              <a:off x="593" y="2115"/>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14" name="Rectangle 194"/>
            <p:cNvSpPr>
              <a:spLocks noChangeArrowheads="1"/>
            </p:cNvSpPr>
            <p:nvPr/>
          </p:nvSpPr>
          <p:spPr bwMode="auto">
            <a:xfrm>
              <a:off x="593" y="2112"/>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15" name="Rectangle 195"/>
            <p:cNvSpPr>
              <a:spLocks noChangeArrowheads="1"/>
            </p:cNvSpPr>
            <p:nvPr/>
          </p:nvSpPr>
          <p:spPr bwMode="auto">
            <a:xfrm>
              <a:off x="593" y="210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16" name="Rectangle 196"/>
            <p:cNvSpPr>
              <a:spLocks noChangeArrowheads="1"/>
            </p:cNvSpPr>
            <p:nvPr/>
          </p:nvSpPr>
          <p:spPr bwMode="auto">
            <a:xfrm>
              <a:off x="593" y="2105"/>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17" name="Rectangle 197"/>
            <p:cNvSpPr>
              <a:spLocks noChangeArrowheads="1"/>
            </p:cNvSpPr>
            <p:nvPr/>
          </p:nvSpPr>
          <p:spPr bwMode="auto">
            <a:xfrm>
              <a:off x="593" y="2102"/>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18" name="Rectangle 198"/>
            <p:cNvSpPr>
              <a:spLocks noChangeArrowheads="1"/>
            </p:cNvSpPr>
            <p:nvPr/>
          </p:nvSpPr>
          <p:spPr bwMode="auto">
            <a:xfrm>
              <a:off x="593" y="2099"/>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19" name="Rectangle 199"/>
            <p:cNvSpPr>
              <a:spLocks noChangeArrowheads="1"/>
            </p:cNvSpPr>
            <p:nvPr/>
          </p:nvSpPr>
          <p:spPr bwMode="auto">
            <a:xfrm>
              <a:off x="593" y="2096"/>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20" name="Rectangle 200"/>
            <p:cNvSpPr>
              <a:spLocks noChangeArrowheads="1"/>
            </p:cNvSpPr>
            <p:nvPr/>
          </p:nvSpPr>
          <p:spPr bwMode="auto">
            <a:xfrm>
              <a:off x="593" y="2093"/>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21" name="Rectangle 201"/>
            <p:cNvSpPr>
              <a:spLocks noChangeArrowheads="1"/>
            </p:cNvSpPr>
            <p:nvPr/>
          </p:nvSpPr>
          <p:spPr bwMode="auto">
            <a:xfrm>
              <a:off x="593" y="209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22" name="Rectangle 202"/>
            <p:cNvSpPr>
              <a:spLocks noChangeArrowheads="1"/>
            </p:cNvSpPr>
            <p:nvPr/>
          </p:nvSpPr>
          <p:spPr bwMode="auto">
            <a:xfrm>
              <a:off x="593" y="208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23" name="Rectangle 203"/>
            <p:cNvSpPr>
              <a:spLocks noChangeArrowheads="1"/>
            </p:cNvSpPr>
            <p:nvPr/>
          </p:nvSpPr>
          <p:spPr bwMode="auto">
            <a:xfrm>
              <a:off x="593" y="2083"/>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24" name="Rectangle 204"/>
            <p:cNvSpPr>
              <a:spLocks noChangeArrowheads="1"/>
            </p:cNvSpPr>
            <p:nvPr/>
          </p:nvSpPr>
          <p:spPr bwMode="auto">
            <a:xfrm>
              <a:off x="593" y="208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25" name="Rectangle 205"/>
            <p:cNvSpPr>
              <a:spLocks noChangeArrowheads="1"/>
            </p:cNvSpPr>
            <p:nvPr/>
          </p:nvSpPr>
          <p:spPr bwMode="auto">
            <a:xfrm>
              <a:off x="593" y="2077"/>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26" name="Rectangle 206"/>
            <p:cNvSpPr>
              <a:spLocks noChangeArrowheads="1"/>
            </p:cNvSpPr>
            <p:nvPr/>
          </p:nvSpPr>
          <p:spPr bwMode="auto">
            <a:xfrm>
              <a:off x="593" y="2073"/>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27" name="Rectangle 207"/>
            <p:cNvSpPr>
              <a:spLocks noChangeArrowheads="1"/>
            </p:cNvSpPr>
            <p:nvPr/>
          </p:nvSpPr>
          <p:spPr bwMode="auto">
            <a:xfrm>
              <a:off x="593" y="2070"/>
              <a:ext cx="1825" cy="3"/>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28" name="Rectangle 208"/>
            <p:cNvSpPr>
              <a:spLocks noChangeArrowheads="1"/>
            </p:cNvSpPr>
            <p:nvPr/>
          </p:nvSpPr>
          <p:spPr bwMode="auto">
            <a:xfrm>
              <a:off x="593" y="2066"/>
              <a:ext cx="1825" cy="4"/>
            </a:xfrm>
            <a:prstGeom prst="rect">
              <a:avLst/>
            </a:prstGeom>
            <a:solidFill>
              <a:srgbClr val="33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29" name="Rectangle 209"/>
            <p:cNvSpPr>
              <a:spLocks noChangeArrowheads="1"/>
            </p:cNvSpPr>
            <p:nvPr/>
          </p:nvSpPr>
          <p:spPr bwMode="auto">
            <a:xfrm>
              <a:off x="593" y="2063"/>
              <a:ext cx="1825" cy="3"/>
            </a:xfrm>
            <a:prstGeom prst="rect">
              <a:avLst/>
            </a:prstGeom>
            <a:solidFill>
              <a:srgbClr val="35CC6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30" name="Rectangle 210"/>
            <p:cNvSpPr>
              <a:spLocks noChangeArrowheads="1"/>
            </p:cNvSpPr>
            <p:nvPr/>
          </p:nvSpPr>
          <p:spPr bwMode="auto">
            <a:xfrm>
              <a:off x="593" y="2060"/>
              <a:ext cx="1825" cy="3"/>
            </a:xfrm>
            <a:prstGeom prst="rect">
              <a:avLst/>
            </a:prstGeom>
            <a:solidFill>
              <a:srgbClr val="38CD6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31" name="Rectangle 211"/>
            <p:cNvSpPr>
              <a:spLocks noChangeArrowheads="1"/>
            </p:cNvSpPr>
            <p:nvPr/>
          </p:nvSpPr>
          <p:spPr bwMode="auto">
            <a:xfrm>
              <a:off x="593" y="2057"/>
              <a:ext cx="1825" cy="3"/>
            </a:xfrm>
            <a:prstGeom prst="rect">
              <a:avLst/>
            </a:prstGeom>
            <a:solidFill>
              <a:srgbClr val="3BCE6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32" name="Rectangle 212"/>
            <p:cNvSpPr>
              <a:spLocks noChangeArrowheads="1"/>
            </p:cNvSpPr>
            <p:nvPr/>
          </p:nvSpPr>
          <p:spPr bwMode="auto">
            <a:xfrm>
              <a:off x="593" y="2054"/>
              <a:ext cx="1825" cy="3"/>
            </a:xfrm>
            <a:prstGeom prst="rect">
              <a:avLst/>
            </a:prstGeom>
            <a:solidFill>
              <a:srgbClr val="3DCE6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33" name="Rectangle 213"/>
            <p:cNvSpPr>
              <a:spLocks noChangeArrowheads="1"/>
            </p:cNvSpPr>
            <p:nvPr/>
          </p:nvSpPr>
          <p:spPr bwMode="auto">
            <a:xfrm>
              <a:off x="593" y="2051"/>
              <a:ext cx="1825" cy="3"/>
            </a:xfrm>
            <a:prstGeom prst="rect">
              <a:avLst/>
            </a:prstGeom>
            <a:solidFill>
              <a:srgbClr val="40CF7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34" name="Rectangle 214"/>
            <p:cNvSpPr>
              <a:spLocks noChangeArrowheads="1"/>
            </p:cNvSpPr>
            <p:nvPr/>
          </p:nvSpPr>
          <p:spPr bwMode="auto">
            <a:xfrm>
              <a:off x="593" y="2048"/>
              <a:ext cx="1825" cy="3"/>
            </a:xfrm>
            <a:prstGeom prst="rect">
              <a:avLst/>
            </a:prstGeom>
            <a:solidFill>
              <a:srgbClr val="46D07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535" name="Rectangle 215"/>
            <p:cNvSpPr>
              <a:spLocks noChangeArrowheads="1"/>
            </p:cNvSpPr>
            <p:nvPr/>
          </p:nvSpPr>
          <p:spPr bwMode="auto">
            <a:xfrm>
              <a:off x="593" y="2044"/>
              <a:ext cx="1825" cy="4"/>
            </a:xfrm>
            <a:prstGeom prst="rect">
              <a:avLst/>
            </a:prstGeom>
            <a:solidFill>
              <a:srgbClr val="48D1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grpSp>
      <p:grpSp>
        <p:nvGrpSpPr>
          <p:cNvPr id="346122" name="Group 216"/>
          <p:cNvGrpSpPr>
            <a:grpSpLocks/>
          </p:cNvGrpSpPr>
          <p:nvPr/>
        </p:nvGrpSpPr>
        <p:grpSpPr bwMode="auto">
          <a:xfrm>
            <a:off x="4427538" y="2941638"/>
            <a:ext cx="3600450" cy="2170112"/>
            <a:chOff x="383" y="1865"/>
            <a:chExt cx="2245" cy="1367"/>
          </a:xfrm>
        </p:grpSpPr>
        <p:sp>
          <p:nvSpPr>
            <p:cNvPr id="346136" name="Rectangle 217"/>
            <p:cNvSpPr>
              <a:spLocks noChangeArrowheads="1"/>
            </p:cNvSpPr>
            <p:nvPr/>
          </p:nvSpPr>
          <p:spPr bwMode="auto">
            <a:xfrm>
              <a:off x="593" y="2041"/>
              <a:ext cx="1825" cy="3"/>
            </a:xfrm>
            <a:prstGeom prst="rect">
              <a:avLst/>
            </a:prstGeom>
            <a:solidFill>
              <a:srgbClr val="4BD27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37" name="Rectangle 218"/>
            <p:cNvSpPr>
              <a:spLocks noChangeArrowheads="1"/>
            </p:cNvSpPr>
            <p:nvPr/>
          </p:nvSpPr>
          <p:spPr bwMode="auto">
            <a:xfrm>
              <a:off x="593" y="2038"/>
              <a:ext cx="1825" cy="3"/>
            </a:xfrm>
            <a:prstGeom prst="rect">
              <a:avLst/>
            </a:prstGeom>
            <a:solidFill>
              <a:srgbClr val="4ED27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38" name="Rectangle 219"/>
            <p:cNvSpPr>
              <a:spLocks noChangeArrowheads="1"/>
            </p:cNvSpPr>
            <p:nvPr/>
          </p:nvSpPr>
          <p:spPr bwMode="auto">
            <a:xfrm>
              <a:off x="593" y="2035"/>
              <a:ext cx="1825" cy="3"/>
            </a:xfrm>
            <a:prstGeom prst="rect">
              <a:avLst/>
            </a:prstGeom>
            <a:solidFill>
              <a:srgbClr val="50D37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39" name="Rectangle 220"/>
            <p:cNvSpPr>
              <a:spLocks noChangeArrowheads="1"/>
            </p:cNvSpPr>
            <p:nvPr/>
          </p:nvSpPr>
          <p:spPr bwMode="auto">
            <a:xfrm>
              <a:off x="593" y="2032"/>
              <a:ext cx="1825" cy="3"/>
            </a:xfrm>
            <a:prstGeom prst="rect">
              <a:avLst/>
            </a:prstGeom>
            <a:solidFill>
              <a:srgbClr val="53D47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40" name="Rectangle 221"/>
            <p:cNvSpPr>
              <a:spLocks noChangeArrowheads="1"/>
            </p:cNvSpPr>
            <p:nvPr/>
          </p:nvSpPr>
          <p:spPr bwMode="auto">
            <a:xfrm>
              <a:off x="593" y="2029"/>
              <a:ext cx="1825" cy="3"/>
            </a:xfrm>
            <a:prstGeom prst="rect">
              <a:avLst/>
            </a:prstGeom>
            <a:solidFill>
              <a:srgbClr val="59D58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41" name="Rectangle 222"/>
            <p:cNvSpPr>
              <a:spLocks noChangeArrowheads="1"/>
            </p:cNvSpPr>
            <p:nvPr/>
          </p:nvSpPr>
          <p:spPr bwMode="auto">
            <a:xfrm>
              <a:off x="593" y="2025"/>
              <a:ext cx="1825" cy="4"/>
            </a:xfrm>
            <a:prstGeom prst="rect">
              <a:avLst/>
            </a:prstGeom>
            <a:solidFill>
              <a:srgbClr val="5BD6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42" name="Rectangle 223"/>
            <p:cNvSpPr>
              <a:spLocks noChangeArrowheads="1"/>
            </p:cNvSpPr>
            <p:nvPr/>
          </p:nvSpPr>
          <p:spPr bwMode="auto">
            <a:xfrm>
              <a:off x="593" y="2022"/>
              <a:ext cx="1825" cy="3"/>
            </a:xfrm>
            <a:prstGeom prst="rect">
              <a:avLst/>
            </a:prstGeom>
            <a:solidFill>
              <a:srgbClr val="5ED68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43" name="Rectangle 224"/>
            <p:cNvSpPr>
              <a:spLocks noChangeArrowheads="1"/>
            </p:cNvSpPr>
            <p:nvPr/>
          </p:nvSpPr>
          <p:spPr bwMode="auto">
            <a:xfrm>
              <a:off x="593" y="2019"/>
              <a:ext cx="1825" cy="3"/>
            </a:xfrm>
            <a:prstGeom prst="rect">
              <a:avLst/>
            </a:prstGeom>
            <a:solidFill>
              <a:srgbClr val="61D78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44" name="Rectangle 225"/>
            <p:cNvSpPr>
              <a:spLocks noChangeArrowheads="1"/>
            </p:cNvSpPr>
            <p:nvPr/>
          </p:nvSpPr>
          <p:spPr bwMode="auto">
            <a:xfrm>
              <a:off x="593" y="2016"/>
              <a:ext cx="1825" cy="3"/>
            </a:xfrm>
            <a:prstGeom prst="rect">
              <a:avLst/>
            </a:prstGeom>
            <a:solidFill>
              <a:srgbClr val="63D88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45" name="Rectangle 226"/>
            <p:cNvSpPr>
              <a:spLocks noChangeArrowheads="1"/>
            </p:cNvSpPr>
            <p:nvPr/>
          </p:nvSpPr>
          <p:spPr bwMode="auto">
            <a:xfrm>
              <a:off x="593" y="2013"/>
              <a:ext cx="1825" cy="3"/>
            </a:xfrm>
            <a:prstGeom prst="rect">
              <a:avLst/>
            </a:prstGeom>
            <a:solidFill>
              <a:srgbClr val="66D88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46" name="Rectangle 227"/>
            <p:cNvSpPr>
              <a:spLocks noChangeArrowheads="1"/>
            </p:cNvSpPr>
            <p:nvPr/>
          </p:nvSpPr>
          <p:spPr bwMode="auto">
            <a:xfrm>
              <a:off x="593" y="2010"/>
              <a:ext cx="1825" cy="3"/>
            </a:xfrm>
            <a:prstGeom prst="rect">
              <a:avLst/>
            </a:prstGeom>
            <a:solidFill>
              <a:srgbClr val="6CDA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47" name="Rectangle 228"/>
            <p:cNvSpPr>
              <a:spLocks noChangeArrowheads="1"/>
            </p:cNvSpPr>
            <p:nvPr/>
          </p:nvSpPr>
          <p:spPr bwMode="auto">
            <a:xfrm>
              <a:off x="593" y="2006"/>
              <a:ext cx="1825" cy="4"/>
            </a:xfrm>
            <a:prstGeom prst="rect">
              <a:avLst/>
            </a:prstGeom>
            <a:solidFill>
              <a:srgbClr val="6EDA9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48" name="Rectangle 229"/>
            <p:cNvSpPr>
              <a:spLocks noChangeArrowheads="1"/>
            </p:cNvSpPr>
            <p:nvPr/>
          </p:nvSpPr>
          <p:spPr bwMode="auto">
            <a:xfrm>
              <a:off x="593" y="2002"/>
              <a:ext cx="1825" cy="4"/>
            </a:xfrm>
            <a:prstGeom prst="rect">
              <a:avLst/>
            </a:prstGeom>
            <a:solidFill>
              <a:srgbClr val="71DB9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49" name="Rectangle 230"/>
            <p:cNvSpPr>
              <a:spLocks noChangeArrowheads="1"/>
            </p:cNvSpPr>
            <p:nvPr/>
          </p:nvSpPr>
          <p:spPr bwMode="auto">
            <a:xfrm>
              <a:off x="593" y="1999"/>
              <a:ext cx="1825" cy="3"/>
            </a:xfrm>
            <a:prstGeom prst="rect">
              <a:avLst/>
            </a:prstGeom>
            <a:solidFill>
              <a:srgbClr val="74DC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50" name="Rectangle 231"/>
            <p:cNvSpPr>
              <a:spLocks noChangeArrowheads="1"/>
            </p:cNvSpPr>
            <p:nvPr/>
          </p:nvSpPr>
          <p:spPr bwMode="auto">
            <a:xfrm>
              <a:off x="593" y="1996"/>
              <a:ext cx="1825" cy="3"/>
            </a:xfrm>
            <a:prstGeom prst="rect">
              <a:avLst/>
            </a:prstGeom>
            <a:solidFill>
              <a:srgbClr val="77DD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51" name="Rectangle 232"/>
            <p:cNvSpPr>
              <a:spLocks noChangeArrowheads="1"/>
            </p:cNvSpPr>
            <p:nvPr/>
          </p:nvSpPr>
          <p:spPr bwMode="auto">
            <a:xfrm>
              <a:off x="593" y="1993"/>
              <a:ext cx="1825" cy="3"/>
            </a:xfrm>
            <a:prstGeom prst="rect">
              <a:avLst/>
            </a:prstGeom>
            <a:solidFill>
              <a:srgbClr val="79DD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52" name="Rectangle 233"/>
            <p:cNvSpPr>
              <a:spLocks noChangeArrowheads="1"/>
            </p:cNvSpPr>
            <p:nvPr/>
          </p:nvSpPr>
          <p:spPr bwMode="auto">
            <a:xfrm>
              <a:off x="593" y="1990"/>
              <a:ext cx="1825" cy="3"/>
            </a:xfrm>
            <a:prstGeom prst="rect">
              <a:avLst/>
            </a:prstGeom>
            <a:solidFill>
              <a:srgbClr val="7FDF9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53" name="Rectangle 234"/>
            <p:cNvSpPr>
              <a:spLocks noChangeArrowheads="1"/>
            </p:cNvSpPr>
            <p:nvPr/>
          </p:nvSpPr>
          <p:spPr bwMode="auto">
            <a:xfrm>
              <a:off x="593" y="1986"/>
              <a:ext cx="1825" cy="4"/>
            </a:xfrm>
            <a:prstGeom prst="rect">
              <a:avLst/>
            </a:prstGeom>
            <a:solidFill>
              <a:srgbClr val="81DF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54" name="Rectangle 235"/>
            <p:cNvSpPr>
              <a:spLocks noChangeArrowheads="1"/>
            </p:cNvSpPr>
            <p:nvPr/>
          </p:nvSpPr>
          <p:spPr bwMode="auto">
            <a:xfrm>
              <a:off x="593" y="1983"/>
              <a:ext cx="1825" cy="3"/>
            </a:xfrm>
            <a:prstGeom prst="rect">
              <a:avLst/>
            </a:prstGeom>
            <a:solidFill>
              <a:srgbClr val="84E0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55" name="Rectangle 236"/>
            <p:cNvSpPr>
              <a:spLocks noChangeArrowheads="1"/>
            </p:cNvSpPr>
            <p:nvPr/>
          </p:nvSpPr>
          <p:spPr bwMode="auto">
            <a:xfrm>
              <a:off x="593" y="1980"/>
              <a:ext cx="1825" cy="3"/>
            </a:xfrm>
            <a:prstGeom prst="rect">
              <a:avLst/>
            </a:prstGeom>
            <a:solidFill>
              <a:srgbClr val="87E1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56" name="Rectangle 237"/>
            <p:cNvSpPr>
              <a:spLocks noChangeArrowheads="1"/>
            </p:cNvSpPr>
            <p:nvPr/>
          </p:nvSpPr>
          <p:spPr bwMode="auto">
            <a:xfrm>
              <a:off x="593" y="1977"/>
              <a:ext cx="1825" cy="3"/>
            </a:xfrm>
            <a:prstGeom prst="rect">
              <a:avLst/>
            </a:prstGeom>
            <a:solidFill>
              <a:srgbClr val="8AE1A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57" name="Rectangle 238"/>
            <p:cNvSpPr>
              <a:spLocks noChangeArrowheads="1"/>
            </p:cNvSpPr>
            <p:nvPr/>
          </p:nvSpPr>
          <p:spPr bwMode="auto">
            <a:xfrm>
              <a:off x="593" y="1974"/>
              <a:ext cx="1825" cy="3"/>
            </a:xfrm>
            <a:prstGeom prst="rect">
              <a:avLst/>
            </a:prstGeom>
            <a:solidFill>
              <a:srgbClr val="8CE2A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58" name="Rectangle 239"/>
            <p:cNvSpPr>
              <a:spLocks noChangeArrowheads="1"/>
            </p:cNvSpPr>
            <p:nvPr/>
          </p:nvSpPr>
          <p:spPr bwMode="auto">
            <a:xfrm>
              <a:off x="593" y="1971"/>
              <a:ext cx="1825" cy="3"/>
            </a:xfrm>
            <a:prstGeom prst="rect">
              <a:avLst/>
            </a:prstGeom>
            <a:solidFill>
              <a:srgbClr val="92E3A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59" name="Rectangle 240"/>
            <p:cNvSpPr>
              <a:spLocks noChangeArrowheads="1"/>
            </p:cNvSpPr>
            <p:nvPr/>
          </p:nvSpPr>
          <p:spPr bwMode="auto">
            <a:xfrm>
              <a:off x="593" y="1967"/>
              <a:ext cx="1825" cy="4"/>
            </a:xfrm>
            <a:prstGeom prst="rect">
              <a:avLst/>
            </a:prstGeom>
            <a:solidFill>
              <a:srgbClr val="94E4A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60" name="Rectangle 241"/>
            <p:cNvSpPr>
              <a:spLocks noChangeArrowheads="1"/>
            </p:cNvSpPr>
            <p:nvPr/>
          </p:nvSpPr>
          <p:spPr bwMode="auto">
            <a:xfrm>
              <a:off x="593" y="1964"/>
              <a:ext cx="1825" cy="3"/>
            </a:xfrm>
            <a:prstGeom prst="rect">
              <a:avLst/>
            </a:prstGeom>
            <a:solidFill>
              <a:srgbClr val="97E5B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61" name="Rectangle 242"/>
            <p:cNvSpPr>
              <a:spLocks noChangeArrowheads="1"/>
            </p:cNvSpPr>
            <p:nvPr/>
          </p:nvSpPr>
          <p:spPr bwMode="auto">
            <a:xfrm>
              <a:off x="593" y="1961"/>
              <a:ext cx="1825" cy="3"/>
            </a:xfrm>
            <a:prstGeom prst="rect">
              <a:avLst/>
            </a:prstGeom>
            <a:solidFill>
              <a:srgbClr val="9AE5B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62" name="Rectangle 243"/>
            <p:cNvSpPr>
              <a:spLocks noChangeArrowheads="1"/>
            </p:cNvSpPr>
            <p:nvPr/>
          </p:nvSpPr>
          <p:spPr bwMode="auto">
            <a:xfrm>
              <a:off x="593" y="1958"/>
              <a:ext cx="1825" cy="3"/>
            </a:xfrm>
            <a:prstGeom prst="rect">
              <a:avLst/>
            </a:prstGeom>
            <a:solidFill>
              <a:srgbClr val="9DE6B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63" name="Rectangle 244"/>
            <p:cNvSpPr>
              <a:spLocks noChangeArrowheads="1"/>
            </p:cNvSpPr>
            <p:nvPr/>
          </p:nvSpPr>
          <p:spPr bwMode="auto">
            <a:xfrm>
              <a:off x="593" y="1955"/>
              <a:ext cx="1825" cy="3"/>
            </a:xfrm>
            <a:prstGeom prst="rect">
              <a:avLst/>
            </a:prstGeom>
            <a:solidFill>
              <a:srgbClr val="A2E7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64" name="Rectangle 245"/>
            <p:cNvSpPr>
              <a:spLocks noChangeArrowheads="1"/>
            </p:cNvSpPr>
            <p:nvPr/>
          </p:nvSpPr>
          <p:spPr bwMode="auto">
            <a:xfrm>
              <a:off x="593" y="1952"/>
              <a:ext cx="1825" cy="3"/>
            </a:xfrm>
            <a:prstGeom prst="rect">
              <a:avLst/>
            </a:prstGeom>
            <a:solidFill>
              <a:srgbClr val="A5E8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65" name="Rectangle 246"/>
            <p:cNvSpPr>
              <a:spLocks noChangeArrowheads="1"/>
            </p:cNvSpPr>
            <p:nvPr/>
          </p:nvSpPr>
          <p:spPr bwMode="auto">
            <a:xfrm>
              <a:off x="593" y="1948"/>
              <a:ext cx="1825" cy="4"/>
            </a:xfrm>
            <a:prstGeom prst="rect">
              <a:avLst/>
            </a:prstGeom>
            <a:solidFill>
              <a:srgbClr val="A7E9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66" name="Rectangle 247"/>
            <p:cNvSpPr>
              <a:spLocks noChangeArrowheads="1"/>
            </p:cNvSpPr>
            <p:nvPr/>
          </p:nvSpPr>
          <p:spPr bwMode="auto">
            <a:xfrm>
              <a:off x="593" y="1945"/>
              <a:ext cx="1825" cy="3"/>
            </a:xfrm>
            <a:prstGeom prst="rect">
              <a:avLst/>
            </a:prstGeom>
            <a:solidFill>
              <a:srgbClr val="AAE9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67" name="Rectangle 248"/>
            <p:cNvSpPr>
              <a:spLocks noChangeArrowheads="1"/>
            </p:cNvSpPr>
            <p:nvPr/>
          </p:nvSpPr>
          <p:spPr bwMode="auto">
            <a:xfrm>
              <a:off x="593" y="1942"/>
              <a:ext cx="1825" cy="3"/>
            </a:xfrm>
            <a:prstGeom prst="rect">
              <a:avLst/>
            </a:prstGeom>
            <a:solidFill>
              <a:srgbClr val="ADEAC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68" name="Rectangle 249"/>
            <p:cNvSpPr>
              <a:spLocks noChangeArrowheads="1"/>
            </p:cNvSpPr>
            <p:nvPr/>
          </p:nvSpPr>
          <p:spPr bwMode="auto">
            <a:xfrm>
              <a:off x="593" y="1939"/>
              <a:ext cx="1825" cy="3"/>
            </a:xfrm>
            <a:prstGeom prst="rect">
              <a:avLst/>
            </a:prstGeom>
            <a:solidFill>
              <a:srgbClr val="B0EB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69" name="Rectangle 250"/>
            <p:cNvSpPr>
              <a:spLocks noChangeArrowheads="1"/>
            </p:cNvSpPr>
            <p:nvPr/>
          </p:nvSpPr>
          <p:spPr bwMode="auto">
            <a:xfrm>
              <a:off x="593" y="1936"/>
              <a:ext cx="1825" cy="3"/>
            </a:xfrm>
            <a:prstGeom prst="rect">
              <a:avLst/>
            </a:prstGeom>
            <a:solidFill>
              <a:srgbClr val="B5EC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70" name="Rectangle 251"/>
            <p:cNvSpPr>
              <a:spLocks noChangeArrowheads="1"/>
            </p:cNvSpPr>
            <p:nvPr/>
          </p:nvSpPr>
          <p:spPr bwMode="auto">
            <a:xfrm>
              <a:off x="593" y="1932"/>
              <a:ext cx="1825" cy="4"/>
            </a:xfrm>
            <a:prstGeom prst="rect">
              <a:avLst/>
            </a:prstGeom>
            <a:solidFill>
              <a:srgbClr val="B8ED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71" name="Rectangle 252"/>
            <p:cNvSpPr>
              <a:spLocks noChangeArrowheads="1"/>
            </p:cNvSpPr>
            <p:nvPr/>
          </p:nvSpPr>
          <p:spPr bwMode="auto">
            <a:xfrm>
              <a:off x="593" y="1928"/>
              <a:ext cx="1825" cy="4"/>
            </a:xfrm>
            <a:prstGeom prst="rect">
              <a:avLst/>
            </a:prstGeom>
            <a:solidFill>
              <a:srgbClr val="BBEE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72" name="Rectangle 253"/>
            <p:cNvSpPr>
              <a:spLocks noChangeArrowheads="1"/>
            </p:cNvSpPr>
            <p:nvPr/>
          </p:nvSpPr>
          <p:spPr bwMode="auto">
            <a:xfrm>
              <a:off x="593" y="1925"/>
              <a:ext cx="1825" cy="3"/>
            </a:xfrm>
            <a:prstGeom prst="rect">
              <a:avLst/>
            </a:prstGeom>
            <a:solidFill>
              <a:srgbClr val="BDE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73" name="Rectangle 254"/>
            <p:cNvSpPr>
              <a:spLocks noChangeArrowheads="1"/>
            </p:cNvSpPr>
            <p:nvPr/>
          </p:nvSpPr>
          <p:spPr bwMode="auto">
            <a:xfrm>
              <a:off x="593" y="1922"/>
              <a:ext cx="1825" cy="3"/>
            </a:xfrm>
            <a:prstGeom prst="rect">
              <a:avLst/>
            </a:prstGeom>
            <a:solidFill>
              <a:srgbClr val="C0EFD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74" name="Rectangle 255"/>
            <p:cNvSpPr>
              <a:spLocks noChangeArrowheads="1"/>
            </p:cNvSpPr>
            <p:nvPr/>
          </p:nvSpPr>
          <p:spPr bwMode="auto">
            <a:xfrm>
              <a:off x="593" y="1919"/>
              <a:ext cx="1825" cy="3"/>
            </a:xfrm>
            <a:prstGeom prst="rect">
              <a:avLst/>
            </a:prstGeom>
            <a:solidFill>
              <a:srgbClr val="C3F0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75" name="Rectangle 256"/>
            <p:cNvSpPr>
              <a:spLocks noChangeArrowheads="1"/>
            </p:cNvSpPr>
            <p:nvPr/>
          </p:nvSpPr>
          <p:spPr bwMode="auto">
            <a:xfrm>
              <a:off x="593" y="1916"/>
              <a:ext cx="1825" cy="3"/>
            </a:xfrm>
            <a:prstGeom prst="rect">
              <a:avLst/>
            </a:prstGeom>
            <a:solidFill>
              <a:srgbClr val="C8F1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76" name="Rectangle 257"/>
            <p:cNvSpPr>
              <a:spLocks noChangeArrowheads="1"/>
            </p:cNvSpPr>
            <p:nvPr/>
          </p:nvSpPr>
          <p:spPr bwMode="auto">
            <a:xfrm>
              <a:off x="593" y="1913"/>
              <a:ext cx="1825" cy="3"/>
            </a:xfrm>
            <a:prstGeom prst="rect">
              <a:avLst/>
            </a:prstGeom>
            <a:solidFill>
              <a:srgbClr val="CBF2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77" name="Rectangle 258"/>
            <p:cNvSpPr>
              <a:spLocks noChangeArrowheads="1"/>
            </p:cNvSpPr>
            <p:nvPr/>
          </p:nvSpPr>
          <p:spPr bwMode="auto">
            <a:xfrm>
              <a:off x="593" y="1910"/>
              <a:ext cx="1825" cy="3"/>
            </a:xfrm>
            <a:prstGeom prst="rect">
              <a:avLst/>
            </a:prstGeom>
            <a:solidFill>
              <a:srgbClr val="CEF2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78" name="Rectangle 259"/>
            <p:cNvSpPr>
              <a:spLocks noChangeArrowheads="1"/>
            </p:cNvSpPr>
            <p:nvPr/>
          </p:nvSpPr>
          <p:spPr bwMode="auto">
            <a:xfrm>
              <a:off x="593" y="1906"/>
              <a:ext cx="1825" cy="4"/>
            </a:xfrm>
            <a:prstGeom prst="rect">
              <a:avLst/>
            </a:prstGeom>
            <a:solidFill>
              <a:srgbClr val="D0F3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79" name="Rectangle 260"/>
            <p:cNvSpPr>
              <a:spLocks noChangeArrowheads="1"/>
            </p:cNvSpPr>
            <p:nvPr/>
          </p:nvSpPr>
          <p:spPr bwMode="auto">
            <a:xfrm>
              <a:off x="593" y="1903"/>
              <a:ext cx="1825" cy="3"/>
            </a:xfrm>
            <a:prstGeom prst="rect">
              <a:avLst/>
            </a:prstGeom>
            <a:solidFill>
              <a:srgbClr val="D3F4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80" name="Rectangle 261"/>
            <p:cNvSpPr>
              <a:spLocks noChangeArrowheads="1"/>
            </p:cNvSpPr>
            <p:nvPr/>
          </p:nvSpPr>
          <p:spPr bwMode="auto">
            <a:xfrm>
              <a:off x="593" y="1900"/>
              <a:ext cx="1825" cy="3"/>
            </a:xfrm>
            <a:prstGeom prst="rect">
              <a:avLst/>
            </a:prstGeom>
            <a:solidFill>
              <a:srgbClr val="D6F4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81" name="Rectangle 262"/>
            <p:cNvSpPr>
              <a:spLocks noChangeArrowheads="1"/>
            </p:cNvSpPr>
            <p:nvPr/>
          </p:nvSpPr>
          <p:spPr bwMode="auto">
            <a:xfrm>
              <a:off x="593" y="1897"/>
              <a:ext cx="1825" cy="3"/>
            </a:xfrm>
            <a:prstGeom prst="rect">
              <a:avLst/>
            </a:prstGeom>
            <a:solidFill>
              <a:srgbClr val="DBF6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82" name="Rectangle 263"/>
            <p:cNvSpPr>
              <a:spLocks noChangeArrowheads="1"/>
            </p:cNvSpPr>
            <p:nvPr/>
          </p:nvSpPr>
          <p:spPr bwMode="auto">
            <a:xfrm>
              <a:off x="593" y="1894"/>
              <a:ext cx="1825" cy="3"/>
            </a:xfrm>
            <a:prstGeom prst="rect">
              <a:avLst/>
            </a:prstGeom>
            <a:solidFill>
              <a:srgbClr val="DEF6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83" name="Rectangle 264"/>
            <p:cNvSpPr>
              <a:spLocks noChangeArrowheads="1"/>
            </p:cNvSpPr>
            <p:nvPr/>
          </p:nvSpPr>
          <p:spPr bwMode="auto">
            <a:xfrm>
              <a:off x="593" y="1891"/>
              <a:ext cx="1825" cy="3"/>
            </a:xfrm>
            <a:prstGeom prst="rect">
              <a:avLst/>
            </a:prstGeom>
            <a:solidFill>
              <a:srgbClr val="E1F7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84" name="Rectangle 265"/>
            <p:cNvSpPr>
              <a:spLocks noChangeArrowheads="1"/>
            </p:cNvSpPr>
            <p:nvPr/>
          </p:nvSpPr>
          <p:spPr bwMode="auto">
            <a:xfrm>
              <a:off x="593" y="1887"/>
              <a:ext cx="1825" cy="4"/>
            </a:xfrm>
            <a:prstGeom prst="rect">
              <a:avLst/>
            </a:prstGeom>
            <a:solidFill>
              <a:srgbClr val="E3F8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85" name="Rectangle 266"/>
            <p:cNvSpPr>
              <a:spLocks noChangeArrowheads="1"/>
            </p:cNvSpPr>
            <p:nvPr/>
          </p:nvSpPr>
          <p:spPr bwMode="auto">
            <a:xfrm>
              <a:off x="593" y="1884"/>
              <a:ext cx="1825" cy="3"/>
            </a:xfrm>
            <a:prstGeom prst="rect">
              <a:avLst/>
            </a:prstGeom>
            <a:solidFill>
              <a:srgbClr val="E6F8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86" name="Rectangle 267"/>
            <p:cNvSpPr>
              <a:spLocks noChangeArrowheads="1"/>
            </p:cNvSpPr>
            <p:nvPr/>
          </p:nvSpPr>
          <p:spPr bwMode="auto">
            <a:xfrm>
              <a:off x="593" y="1881"/>
              <a:ext cx="1825" cy="3"/>
            </a:xfrm>
            <a:prstGeom prst="rect">
              <a:avLst/>
            </a:prstGeom>
            <a:solidFill>
              <a:srgbClr val="E9F9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87" name="Rectangle 268"/>
            <p:cNvSpPr>
              <a:spLocks noChangeArrowheads="1"/>
            </p:cNvSpPr>
            <p:nvPr/>
          </p:nvSpPr>
          <p:spPr bwMode="auto">
            <a:xfrm>
              <a:off x="593" y="1878"/>
              <a:ext cx="1825" cy="3"/>
            </a:xfrm>
            <a:prstGeom prst="rect">
              <a:avLst/>
            </a:prstGeom>
            <a:solidFill>
              <a:srgbClr val="EEFA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88" name="Rectangle 269"/>
            <p:cNvSpPr>
              <a:spLocks noChangeArrowheads="1"/>
            </p:cNvSpPr>
            <p:nvPr/>
          </p:nvSpPr>
          <p:spPr bwMode="auto">
            <a:xfrm>
              <a:off x="593" y="1875"/>
              <a:ext cx="1825" cy="3"/>
            </a:xfrm>
            <a:prstGeom prst="rect">
              <a:avLst/>
            </a:prstGeom>
            <a:solidFill>
              <a:srgbClr val="F1FB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89" name="Rectangle 270"/>
            <p:cNvSpPr>
              <a:spLocks noChangeArrowheads="1"/>
            </p:cNvSpPr>
            <p:nvPr/>
          </p:nvSpPr>
          <p:spPr bwMode="auto">
            <a:xfrm>
              <a:off x="593" y="1872"/>
              <a:ext cx="1825" cy="3"/>
            </a:xfrm>
            <a:prstGeom prst="rect">
              <a:avLst/>
            </a:prstGeom>
            <a:solidFill>
              <a:srgbClr val="F4FC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90" name="Rectangle 271"/>
            <p:cNvSpPr>
              <a:spLocks noChangeArrowheads="1"/>
            </p:cNvSpPr>
            <p:nvPr/>
          </p:nvSpPr>
          <p:spPr bwMode="auto">
            <a:xfrm>
              <a:off x="593" y="1868"/>
              <a:ext cx="1825" cy="4"/>
            </a:xfrm>
            <a:prstGeom prst="rect">
              <a:avLst/>
            </a:prstGeom>
            <a:solidFill>
              <a:srgbClr val="F6FC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91" name="Rectangle 272"/>
            <p:cNvSpPr>
              <a:spLocks noChangeArrowheads="1"/>
            </p:cNvSpPr>
            <p:nvPr/>
          </p:nvSpPr>
          <p:spPr bwMode="auto">
            <a:xfrm>
              <a:off x="593" y="1865"/>
              <a:ext cx="1825" cy="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92" name="Freeform 273"/>
            <p:cNvSpPr>
              <a:spLocks/>
            </p:cNvSpPr>
            <p:nvPr/>
          </p:nvSpPr>
          <p:spPr bwMode="auto">
            <a:xfrm>
              <a:off x="593" y="1865"/>
              <a:ext cx="1825" cy="1"/>
            </a:xfrm>
            <a:custGeom>
              <a:avLst/>
              <a:gdLst>
                <a:gd name="T0" fmla="*/ 1825 w 1825"/>
                <a:gd name="T1" fmla="*/ 0 h 1"/>
                <a:gd name="T2" fmla="*/ 0 w 1825"/>
                <a:gd name="T3" fmla="*/ 0 h 1"/>
                <a:gd name="T4" fmla="*/ 1825 w 1825"/>
                <a:gd name="T5" fmla="*/ 0 h 1"/>
                <a:gd name="T6" fmla="*/ 0 60000 65536"/>
                <a:gd name="T7" fmla="*/ 0 60000 65536"/>
                <a:gd name="T8" fmla="*/ 0 60000 65536"/>
                <a:gd name="T9" fmla="*/ 0 w 1825"/>
                <a:gd name="T10" fmla="*/ 0 h 1"/>
                <a:gd name="T11" fmla="*/ 1825 w 1825"/>
                <a:gd name="T12" fmla="*/ 1 h 1"/>
              </a:gdLst>
              <a:ahLst/>
              <a:cxnLst>
                <a:cxn ang="T6">
                  <a:pos x="T0" y="T1"/>
                </a:cxn>
                <a:cxn ang="T7">
                  <a:pos x="T2" y="T3"/>
                </a:cxn>
                <a:cxn ang="T8">
                  <a:pos x="T4" y="T5"/>
                </a:cxn>
              </a:cxnLst>
              <a:rect l="T9" t="T10" r="T11" b="T12"/>
              <a:pathLst>
                <a:path w="1825" h="1">
                  <a:moveTo>
                    <a:pt x="1825" y="0"/>
                  </a:moveTo>
                  <a:lnTo>
                    <a:pt x="0" y="0"/>
                  </a:lnTo>
                  <a:lnTo>
                    <a:pt x="18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193" name="Rectangle 274"/>
            <p:cNvSpPr>
              <a:spLocks noChangeArrowheads="1"/>
            </p:cNvSpPr>
            <p:nvPr/>
          </p:nvSpPr>
          <p:spPr bwMode="auto">
            <a:xfrm>
              <a:off x="450" y="2352"/>
              <a:ext cx="8" cy="11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94" name="Rectangle 275"/>
            <p:cNvSpPr>
              <a:spLocks noChangeArrowheads="1"/>
            </p:cNvSpPr>
            <p:nvPr/>
          </p:nvSpPr>
          <p:spPr bwMode="auto">
            <a:xfrm>
              <a:off x="450" y="2352"/>
              <a:ext cx="8" cy="11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95" name="Line 276"/>
            <p:cNvSpPr>
              <a:spLocks noChangeShapeType="1"/>
            </p:cNvSpPr>
            <p:nvPr/>
          </p:nvSpPr>
          <p:spPr bwMode="auto">
            <a:xfrm>
              <a:off x="394" y="3128"/>
              <a:ext cx="21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6196" name="Rectangle 277"/>
            <p:cNvSpPr>
              <a:spLocks noChangeArrowheads="1"/>
            </p:cNvSpPr>
            <p:nvPr/>
          </p:nvSpPr>
          <p:spPr bwMode="auto">
            <a:xfrm>
              <a:off x="1343" y="3108"/>
              <a:ext cx="328" cy="42"/>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97" name="Rectangle 278"/>
            <p:cNvSpPr>
              <a:spLocks noChangeArrowheads="1"/>
            </p:cNvSpPr>
            <p:nvPr/>
          </p:nvSpPr>
          <p:spPr bwMode="auto">
            <a:xfrm>
              <a:off x="1343" y="3108"/>
              <a:ext cx="328" cy="4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98" name="Rectangle 279"/>
            <p:cNvSpPr>
              <a:spLocks noChangeArrowheads="1"/>
            </p:cNvSpPr>
            <p:nvPr/>
          </p:nvSpPr>
          <p:spPr bwMode="auto">
            <a:xfrm>
              <a:off x="1491" y="2953"/>
              <a:ext cx="34" cy="96"/>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99" name="Rectangle 280"/>
            <p:cNvSpPr>
              <a:spLocks noChangeArrowheads="1"/>
            </p:cNvSpPr>
            <p:nvPr/>
          </p:nvSpPr>
          <p:spPr bwMode="auto">
            <a:xfrm>
              <a:off x="1491" y="2953"/>
              <a:ext cx="34" cy="9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00" name="Line 281"/>
            <p:cNvSpPr>
              <a:spLocks noChangeShapeType="1"/>
            </p:cNvSpPr>
            <p:nvPr/>
          </p:nvSpPr>
          <p:spPr bwMode="auto">
            <a:xfrm>
              <a:off x="394" y="2247"/>
              <a:ext cx="216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6201" name="Rectangle 282"/>
            <p:cNvSpPr>
              <a:spLocks noChangeArrowheads="1"/>
            </p:cNvSpPr>
            <p:nvPr/>
          </p:nvSpPr>
          <p:spPr bwMode="auto">
            <a:xfrm>
              <a:off x="895" y="2660"/>
              <a:ext cx="1223" cy="21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02" name="Rectangle 283"/>
            <p:cNvSpPr>
              <a:spLocks noChangeArrowheads="1"/>
            </p:cNvSpPr>
            <p:nvPr/>
          </p:nvSpPr>
          <p:spPr bwMode="auto">
            <a:xfrm>
              <a:off x="895" y="2660"/>
              <a:ext cx="1223" cy="21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03" name="Rectangle 284"/>
            <p:cNvSpPr>
              <a:spLocks noChangeArrowheads="1"/>
            </p:cNvSpPr>
            <p:nvPr/>
          </p:nvSpPr>
          <p:spPr bwMode="auto">
            <a:xfrm>
              <a:off x="884" y="2652"/>
              <a:ext cx="11" cy="226"/>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04" name="Rectangle 285"/>
            <p:cNvSpPr>
              <a:spLocks noChangeArrowheads="1"/>
            </p:cNvSpPr>
            <p:nvPr/>
          </p:nvSpPr>
          <p:spPr bwMode="auto">
            <a:xfrm>
              <a:off x="884" y="2652"/>
              <a:ext cx="11" cy="22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05" name="Rectangle 286"/>
            <p:cNvSpPr>
              <a:spLocks noChangeArrowheads="1"/>
            </p:cNvSpPr>
            <p:nvPr/>
          </p:nvSpPr>
          <p:spPr bwMode="auto">
            <a:xfrm>
              <a:off x="862" y="2731"/>
              <a:ext cx="22" cy="68"/>
            </a:xfrm>
            <a:prstGeom prst="rect">
              <a:avLst/>
            </a:prstGeom>
            <a:solidFill>
              <a:srgbClr val="66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06" name="Rectangle 287"/>
            <p:cNvSpPr>
              <a:spLocks noChangeArrowheads="1"/>
            </p:cNvSpPr>
            <p:nvPr/>
          </p:nvSpPr>
          <p:spPr bwMode="auto">
            <a:xfrm>
              <a:off x="862" y="2731"/>
              <a:ext cx="22" cy="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07" name="Rectangle 288"/>
            <p:cNvSpPr>
              <a:spLocks noChangeArrowheads="1"/>
            </p:cNvSpPr>
            <p:nvPr/>
          </p:nvSpPr>
          <p:spPr bwMode="auto">
            <a:xfrm>
              <a:off x="905" y="2505"/>
              <a:ext cx="30"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08" name="Rectangle 289"/>
            <p:cNvSpPr>
              <a:spLocks noChangeArrowheads="1"/>
            </p:cNvSpPr>
            <p:nvPr/>
          </p:nvSpPr>
          <p:spPr bwMode="auto">
            <a:xfrm>
              <a:off x="905" y="2505"/>
              <a:ext cx="30"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09" name="Rectangle 290"/>
            <p:cNvSpPr>
              <a:spLocks noChangeArrowheads="1"/>
            </p:cNvSpPr>
            <p:nvPr/>
          </p:nvSpPr>
          <p:spPr bwMode="auto">
            <a:xfrm>
              <a:off x="2077" y="2505"/>
              <a:ext cx="30"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10" name="Rectangle 291"/>
            <p:cNvSpPr>
              <a:spLocks noChangeArrowheads="1"/>
            </p:cNvSpPr>
            <p:nvPr/>
          </p:nvSpPr>
          <p:spPr bwMode="auto">
            <a:xfrm>
              <a:off x="2077" y="2505"/>
              <a:ext cx="30"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11" name="Rectangle 292"/>
            <p:cNvSpPr>
              <a:spLocks noChangeArrowheads="1"/>
            </p:cNvSpPr>
            <p:nvPr/>
          </p:nvSpPr>
          <p:spPr bwMode="auto">
            <a:xfrm>
              <a:off x="973" y="2505"/>
              <a:ext cx="13"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12" name="Rectangle 293"/>
            <p:cNvSpPr>
              <a:spLocks noChangeArrowheads="1"/>
            </p:cNvSpPr>
            <p:nvPr/>
          </p:nvSpPr>
          <p:spPr bwMode="auto">
            <a:xfrm>
              <a:off x="973" y="2505"/>
              <a:ext cx="13"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13" name="Rectangle 294"/>
            <p:cNvSpPr>
              <a:spLocks noChangeArrowheads="1"/>
            </p:cNvSpPr>
            <p:nvPr/>
          </p:nvSpPr>
          <p:spPr bwMode="auto">
            <a:xfrm>
              <a:off x="996" y="2505"/>
              <a:ext cx="13"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14" name="Rectangle 295"/>
            <p:cNvSpPr>
              <a:spLocks noChangeArrowheads="1"/>
            </p:cNvSpPr>
            <p:nvPr/>
          </p:nvSpPr>
          <p:spPr bwMode="auto">
            <a:xfrm>
              <a:off x="996" y="2505"/>
              <a:ext cx="13"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15" name="Rectangle 296"/>
            <p:cNvSpPr>
              <a:spLocks noChangeArrowheads="1"/>
            </p:cNvSpPr>
            <p:nvPr/>
          </p:nvSpPr>
          <p:spPr bwMode="auto">
            <a:xfrm>
              <a:off x="1053" y="2635"/>
              <a:ext cx="14"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16" name="Rectangle 297"/>
            <p:cNvSpPr>
              <a:spLocks noChangeArrowheads="1"/>
            </p:cNvSpPr>
            <p:nvPr/>
          </p:nvSpPr>
          <p:spPr bwMode="auto">
            <a:xfrm>
              <a:off x="1053" y="2635"/>
              <a:ext cx="14"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17" name="Rectangle 298"/>
            <p:cNvSpPr>
              <a:spLocks noChangeArrowheads="1"/>
            </p:cNvSpPr>
            <p:nvPr/>
          </p:nvSpPr>
          <p:spPr bwMode="auto">
            <a:xfrm>
              <a:off x="1076" y="2635"/>
              <a:ext cx="13"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18" name="Rectangle 299"/>
            <p:cNvSpPr>
              <a:spLocks noChangeArrowheads="1"/>
            </p:cNvSpPr>
            <p:nvPr/>
          </p:nvSpPr>
          <p:spPr bwMode="auto">
            <a:xfrm>
              <a:off x="1076" y="2635"/>
              <a:ext cx="13"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19" name="Rectangle 300"/>
            <p:cNvSpPr>
              <a:spLocks noChangeArrowheads="1"/>
            </p:cNvSpPr>
            <p:nvPr/>
          </p:nvSpPr>
          <p:spPr bwMode="auto">
            <a:xfrm>
              <a:off x="1132" y="2635"/>
              <a:ext cx="14"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20" name="Rectangle 301"/>
            <p:cNvSpPr>
              <a:spLocks noChangeArrowheads="1"/>
            </p:cNvSpPr>
            <p:nvPr/>
          </p:nvSpPr>
          <p:spPr bwMode="auto">
            <a:xfrm>
              <a:off x="1132" y="2635"/>
              <a:ext cx="14"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21" name="Rectangle 302"/>
            <p:cNvSpPr>
              <a:spLocks noChangeArrowheads="1"/>
            </p:cNvSpPr>
            <p:nvPr/>
          </p:nvSpPr>
          <p:spPr bwMode="auto">
            <a:xfrm>
              <a:off x="1155" y="2635"/>
              <a:ext cx="13"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22" name="Rectangle 303"/>
            <p:cNvSpPr>
              <a:spLocks noChangeArrowheads="1"/>
            </p:cNvSpPr>
            <p:nvPr/>
          </p:nvSpPr>
          <p:spPr bwMode="auto">
            <a:xfrm>
              <a:off x="1155" y="2635"/>
              <a:ext cx="13"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23" name="Rectangle 304"/>
            <p:cNvSpPr>
              <a:spLocks noChangeArrowheads="1"/>
            </p:cNvSpPr>
            <p:nvPr/>
          </p:nvSpPr>
          <p:spPr bwMode="auto">
            <a:xfrm>
              <a:off x="1211" y="2600"/>
              <a:ext cx="13"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24" name="Rectangle 305"/>
            <p:cNvSpPr>
              <a:spLocks noChangeArrowheads="1"/>
            </p:cNvSpPr>
            <p:nvPr/>
          </p:nvSpPr>
          <p:spPr bwMode="auto">
            <a:xfrm>
              <a:off x="1211" y="2600"/>
              <a:ext cx="13"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25" name="Rectangle 306"/>
            <p:cNvSpPr>
              <a:spLocks noChangeArrowheads="1"/>
            </p:cNvSpPr>
            <p:nvPr/>
          </p:nvSpPr>
          <p:spPr bwMode="auto">
            <a:xfrm>
              <a:off x="1233" y="2600"/>
              <a:ext cx="14"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26" name="Rectangle 307"/>
            <p:cNvSpPr>
              <a:spLocks noChangeArrowheads="1"/>
            </p:cNvSpPr>
            <p:nvPr/>
          </p:nvSpPr>
          <p:spPr bwMode="auto">
            <a:xfrm>
              <a:off x="1233" y="2600"/>
              <a:ext cx="14"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27" name="Rectangle 308"/>
            <p:cNvSpPr>
              <a:spLocks noChangeArrowheads="1"/>
            </p:cNvSpPr>
            <p:nvPr/>
          </p:nvSpPr>
          <p:spPr bwMode="auto">
            <a:xfrm>
              <a:off x="1291" y="2531"/>
              <a:ext cx="13" cy="46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28" name="Rectangle 309"/>
            <p:cNvSpPr>
              <a:spLocks noChangeArrowheads="1"/>
            </p:cNvSpPr>
            <p:nvPr/>
          </p:nvSpPr>
          <p:spPr bwMode="auto">
            <a:xfrm>
              <a:off x="1291" y="2531"/>
              <a:ext cx="13" cy="4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29" name="Rectangle 310"/>
            <p:cNvSpPr>
              <a:spLocks noChangeArrowheads="1"/>
            </p:cNvSpPr>
            <p:nvPr/>
          </p:nvSpPr>
          <p:spPr bwMode="auto">
            <a:xfrm>
              <a:off x="1314" y="2531"/>
              <a:ext cx="13" cy="46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30" name="Rectangle 311"/>
            <p:cNvSpPr>
              <a:spLocks noChangeArrowheads="1"/>
            </p:cNvSpPr>
            <p:nvPr/>
          </p:nvSpPr>
          <p:spPr bwMode="auto">
            <a:xfrm>
              <a:off x="1314" y="2531"/>
              <a:ext cx="13" cy="4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31" name="Rectangle 312"/>
            <p:cNvSpPr>
              <a:spLocks noChangeArrowheads="1"/>
            </p:cNvSpPr>
            <p:nvPr/>
          </p:nvSpPr>
          <p:spPr bwMode="auto">
            <a:xfrm>
              <a:off x="1367" y="2513"/>
              <a:ext cx="14" cy="50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32" name="Rectangle 313"/>
            <p:cNvSpPr>
              <a:spLocks noChangeArrowheads="1"/>
            </p:cNvSpPr>
            <p:nvPr/>
          </p:nvSpPr>
          <p:spPr bwMode="auto">
            <a:xfrm>
              <a:off x="1367" y="2513"/>
              <a:ext cx="14" cy="50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33" name="Rectangle 314"/>
            <p:cNvSpPr>
              <a:spLocks noChangeArrowheads="1"/>
            </p:cNvSpPr>
            <p:nvPr/>
          </p:nvSpPr>
          <p:spPr bwMode="auto">
            <a:xfrm>
              <a:off x="1390" y="2513"/>
              <a:ext cx="14" cy="50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34" name="Rectangle 315"/>
            <p:cNvSpPr>
              <a:spLocks noChangeArrowheads="1"/>
            </p:cNvSpPr>
            <p:nvPr/>
          </p:nvSpPr>
          <p:spPr bwMode="auto">
            <a:xfrm>
              <a:off x="1390" y="2513"/>
              <a:ext cx="14" cy="50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35" name="Rectangle 316"/>
            <p:cNvSpPr>
              <a:spLocks noChangeArrowheads="1"/>
            </p:cNvSpPr>
            <p:nvPr/>
          </p:nvSpPr>
          <p:spPr bwMode="auto">
            <a:xfrm>
              <a:off x="1446" y="2600"/>
              <a:ext cx="15"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36" name="Rectangle 317"/>
            <p:cNvSpPr>
              <a:spLocks noChangeArrowheads="1"/>
            </p:cNvSpPr>
            <p:nvPr/>
          </p:nvSpPr>
          <p:spPr bwMode="auto">
            <a:xfrm>
              <a:off x="1446" y="2600"/>
              <a:ext cx="15"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37" name="Rectangle 318"/>
            <p:cNvSpPr>
              <a:spLocks noChangeArrowheads="1"/>
            </p:cNvSpPr>
            <p:nvPr/>
          </p:nvSpPr>
          <p:spPr bwMode="auto">
            <a:xfrm>
              <a:off x="1469" y="2600"/>
              <a:ext cx="14"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38" name="Rectangle 319"/>
            <p:cNvSpPr>
              <a:spLocks noChangeArrowheads="1"/>
            </p:cNvSpPr>
            <p:nvPr/>
          </p:nvSpPr>
          <p:spPr bwMode="auto">
            <a:xfrm>
              <a:off x="1469" y="2600"/>
              <a:ext cx="14"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39" name="Rectangle 320"/>
            <p:cNvSpPr>
              <a:spLocks noChangeArrowheads="1"/>
            </p:cNvSpPr>
            <p:nvPr/>
          </p:nvSpPr>
          <p:spPr bwMode="auto">
            <a:xfrm>
              <a:off x="1526" y="2600"/>
              <a:ext cx="14"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40" name="Rectangle 321"/>
            <p:cNvSpPr>
              <a:spLocks noChangeArrowheads="1"/>
            </p:cNvSpPr>
            <p:nvPr/>
          </p:nvSpPr>
          <p:spPr bwMode="auto">
            <a:xfrm>
              <a:off x="1526" y="2600"/>
              <a:ext cx="14"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41" name="Rectangle 322"/>
            <p:cNvSpPr>
              <a:spLocks noChangeArrowheads="1"/>
            </p:cNvSpPr>
            <p:nvPr/>
          </p:nvSpPr>
          <p:spPr bwMode="auto">
            <a:xfrm>
              <a:off x="1548" y="2600"/>
              <a:ext cx="15"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42" name="Rectangle 323"/>
            <p:cNvSpPr>
              <a:spLocks noChangeArrowheads="1"/>
            </p:cNvSpPr>
            <p:nvPr/>
          </p:nvSpPr>
          <p:spPr bwMode="auto">
            <a:xfrm>
              <a:off x="1548" y="2600"/>
              <a:ext cx="15"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43" name="Rectangle 324"/>
            <p:cNvSpPr>
              <a:spLocks noChangeArrowheads="1"/>
            </p:cNvSpPr>
            <p:nvPr/>
          </p:nvSpPr>
          <p:spPr bwMode="auto">
            <a:xfrm>
              <a:off x="1761" y="2600"/>
              <a:ext cx="14"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44" name="Rectangle 325"/>
            <p:cNvSpPr>
              <a:spLocks noChangeArrowheads="1"/>
            </p:cNvSpPr>
            <p:nvPr/>
          </p:nvSpPr>
          <p:spPr bwMode="auto">
            <a:xfrm>
              <a:off x="1761" y="2600"/>
              <a:ext cx="14"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45" name="Rectangle 326"/>
            <p:cNvSpPr>
              <a:spLocks noChangeArrowheads="1"/>
            </p:cNvSpPr>
            <p:nvPr/>
          </p:nvSpPr>
          <p:spPr bwMode="auto">
            <a:xfrm>
              <a:off x="1784" y="2600"/>
              <a:ext cx="13" cy="33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46" name="Rectangle 327"/>
            <p:cNvSpPr>
              <a:spLocks noChangeArrowheads="1"/>
            </p:cNvSpPr>
            <p:nvPr/>
          </p:nvSpPr>
          <p:spPr bwMode="auto">
            <a:xfrm>
              <a:off x="1784" y="2600"/>
              <a:ext cx="13" cy="33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47" name="Rectangle 328"/>
            <p:cNvSpPr>
              <a:spLocks noChangeArrowheads="1"/>
            </p:cNvSpPr>
            <p:nvPr/>
          </p:nvSpPr>
          <p:spPr bwMode="auto">
            <a:xfrm>
              <a:off x="1842" y="2635"/>
              <a:ext cx="14"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48" name="Rectangle 329"/>
            <p:cNvSpPr>
              <a:spLocks noChangeArrowheads="1"/>
            </p:cNvSpPr>
            <p:nvPr/>
          </p:nvSpPr>
          <p:spPr bwMode="auto">
            <a:xfrm>
              <a:off x="1842" y="2635"/>
              <a:ext cx="14"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49" name="Rectangle 330"/>
            <p:cNvSpPr>
              <a:spLocks noChangeArrowheads="1"/>
            </p:cNvSpPr>
            <p:nvPr/>
          </p:nvSpPr>
          <p:spPr bwMode="auto">
            <a:xfrm>
              <a:off x="1864" y="2635"/>
              <a:ext cx="15"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50" name="Rectangle 331"/>
            <p:cNvSpPr>
              <a:spLocks noChangeArrowheads="1"/>
            </p:cNvSpPr>
            <p:nvPr/>
          </p:nvSpPr>
          <p:spPr bwMode="auto">
            <a:xfrm>
              <a:off x="1864" y="2635"/>
              <a:ext cx="15"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51" name="Rectangle 332"/>
            <p:cNvSpPr>
              <a:spLocks noChangeArrowheads="1"/>
            </p:cNvSpPr>
            <p:nvPr/>
          </p:nvSpPr>
          <p:spPr bwMode="auto">
            <a:xfrm>
              <a:off x="1921" y="2635"/>
              <a:ext cx="14"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52" name="Rectangle 333"/>
            <p:cNvSpPr>
              <a:spLocks noChangeArrowheads="1"/>
            </p:cNvSpPr>
            <p:nvPr/>
          </p:nvSpPr>
          <p:spPr bwMode="auto">
            <a:xfrm>
              <a:off x="1921" y="2635"/>
              <a:ext cx="14"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53" name="Rectangle 334"/>
            <p:cNvSpPr>
              <a:spLocks noChangeArrowheads="1"/>
            </p:cNvSpPr>
            <p:nvPr/>
          </p:nvSpPr>
          <p:spPr bwMode="auto">
            <a:xfrm>
              <a:off x="1943" y="2635"/>
              <a:ext cx="15" cy="26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54" name="Rectangle 335"/>
            <p:cNvSpPr>
              <a:spLocks noChangeArrowheads="1"/>
            </p:cNvSpPr>
            <p:nvPr/>
          </p:nvSpPr>
          <p:spPr bwMode="auto">
            <a:xfrm>
              <a:off x="1943" y="2635"/>
              <a:ext cx="15" cy="26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55" name="Rectangle 336"/>
            <p:cNvSpPr>
              <a:spLocks noChangeArrowheads="1"/>
            </p:cNvSpPr>
            <p:nvPr/>
          </p:nvSpPr>
          <p:spPr bwMode="auto">
            <a:xfrm>
              <a:off x="1605" y="2513"/>
              <a:ext cx="14" cy="50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56" name="Rectangle 337"/>
            <p:cNvSpPr>
              <a:spLocks noChangeArrowheads="1"/>
            </p:cNvSpPr>
            <p:nvPr/>
          </p:nvSpPr>
          <p:spPr bwMode="auto">
            <a:xfrm>
              <a:off x="1605" y="2513"/>
              <a:ext cx="14" cy="50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57" name="Rectangle 338"/>
            <p:cNvSpPr>
              <a:spLocks noChangeArrowheads="1"/>
            </p:cNvSpPr>
            <p:nvPr/>
          </p:nvSpPr>
          <p:spPr bwMode="auto">
            <a:xfrm>
              <a:off x="1627" y="2513"/>
              <a:ext cx="15" cy="504"/>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58" name="Rectangle 339"/>
            <p:cNvSpPr>
              <a:spLocks noChangeArrowheads="1"/>
            </p:cNvSpPr>
            <p:nvPr/>
          </p:nvSpPr>
          <p:spPr bwMode="auto">
            <a:xfrm>
              <a:off x="1627" y="2513"/>
              <a:ext cx="15" cy="50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59" name="Rectangle 340"/>
            <p:cNvSpPr>
              <a:spLocks noChangeArrowheads="1"/>
            </p:cNvSpPr>
            <p:nvPr/>
          </p:nvSpPr>
          <p:spPr bwMode="auto">
            <a:xfrm>
              <a:off x="2000" y="2505"/>
              <a:ext cx="14"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60" name="Rectangle 341"/>
            <p:cNvSpPr>
              <a:spLocks noChangeArrowheads="1"/>
            </p:cNvSpPr>
            <p:nvPr/>
          </p:nvSpPr>
          <p:spPr bwMode="auto">
            <a:xfrm>
              <a:off x="2000" y="2505"/>
              <a:ext cx="14"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61" name="Rectangle 342"/>
            <p:cNvSpPr>
              <a:spLocks noChangeArrowheads="1"/>
            </p:cNvSpPr>
            <p:nvPr/>
          </p:nvSpPr>
          <p:spPr bwMode="auto">
            <a:xfrm>
              <a:off x="2023" y="2505"/>
              <a:ext cx="14" cy="5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62" name="Rectangle 343"/>
            <p:cNvSpPr>
              <a:spLocks noChangeArrowheads="1"/>
            </p:cNvSpPr>
            <p:nvPr/>
          </p:nvSpPr>
          <p:spPr bwMode="auto">
            <a:xfrm>
              <a:off x="2023" y="2505"/>
              <a:ext cx="14" cy="5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63" name="Rectangle 344"/>
            <p:cNvSpPr>
              <a:spLocks noChangeArrowheads="1"/>
            </p:cNvSpPr>
            <p:nvPr/>
          </p:nvSpPr>
          <p:spPr bwMode="auto">
            <a:xfrm>
              <a:off x="1683" y="2531"/>
              <a:ext cx="13" cy="46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64" name="Rectangle 345"/>
            <p:cNvSpPr>
              <a:spLocks noChangeArrowheads="1"/>
            </p:cNvSpPr>
            <p:nvPr/>
          </p:nvSpPr>
          <p:spPr bwMode="auto">
            <a:xfrm>
              <a:off x="1683" y="2531"/>
              <a:ext cx="13" cy="4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65" name="Rectangle 346"/>
            <p:cNvSpPr>
              <a:spLocks noChangeArrowheads="1"/>
            </p:cNvSpPr>
            <p:nvPr/>
          </p:nvSpPr>
          <p:spPr bwMode="auto">
            <a:xfrm>
              <a:off x="1706" y="2531"/>
              <a:ext cx="13" cy="46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66" name="Rectangle 347"/>
            <p:cNvSpPr>
              <a:spLocks noChangeArrowheads="1"/>
            </p:cNvSpPr>
            <p:nvPr/>
          </p:nvSpPr>
          <p:spPr bwMode="auto">
            <a:xfrm>
              <a:off x="1706" y="2531"/>
              <a:ext cx="13" cy="4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67" name="Rectangle 348"/>
            <p:cNvSpPr>
              <a:spLocks noChangeArrowheads="1"/>
            </p:cNvSpPr>
            <p:nvPr/>
          </p:nvSpPr>
          <p:spPr bwMode="auto">
            <a:xfrm>
              <a:off x="2118" y="2652"/>
              <a:ext cx="11" cy="226"/>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68" name="Rectangle 349"/>
            <p:cNvSpPr>
              <a:spLocks noChangeArrowheads="1"/>
            </p:cNvSpPr>
            <p:nvPr/>
          </p:nvSpPr>
          <p:spPr bwMode="auto">
            <a:xfrm>
              <a:off x="2118" y="2652"/>
              <a:ext cx="11" cy="22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69" name="Rectangle 350"/>
            <p:cNvSpPr>
              <a:spLocks noChangeArrowheads="1"/>
            </p:cNvSpPr>
            <p:nvPr/>
          </p:nvSpPr>
          <p:spPr bwMode="auto">
            <a:xfrm>
              <a:off x="2129" y="2731"/>
              <a:ext cx="22" cy="68"/>
            </a:xfrm>
            <a:prstGeom prst="rect">
              <a:avLst/>
            </a:prstGeom>
            <a:solidFill>
              <a:srgbClr val="6666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70" name="Rectangle 351"/>
            <p:cNvSpPr>
              <a:spLocks noChangeArrowheads="1"/>
            </p:cNvSpPr>
            <p:nvPr/>
          </p:nvSpPr>
          <p:spPr bwMode="auto">
            <a:xfrm>
              <a:off x="2129" y="2731"/>
              <a:ext cx="22" cy="6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71" name="Rectangle 352"/>
            <p:cNvSpPr>
              <a:spLocks noChangeArrowheads="1"/>
            </p:cNvSpPr>
            <p:nvPr/>
          </p:nvSpPr>
          <p:spPr bwMode="auto">
            <a:xfrm>
              <a:off x="389" y="2228"/>
              <a:ext cx="179" cy="37"/>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72" name="Rectangle 353"/>
            <p:cNvSpPr>
              <a:spLocks noChangeArrowheads="1"/>
            </p:cNvSpPr>
            <p:nvPr/>
          </p:nvSpPr>
          <p:spPr bwMode="auto">
            <a:xfrm>
              <a:off x="389" y="2228"/>
              <a:ext cx="179" cy="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73" name="Rectangle 354"/>
            <p:cNvSpPr>
              <a:spLocks noChangeArrowheads="1"/>
            </p:cNvSpPr>
            <p:nvPr/>
          </p:nvSpPr>
          <p:spPr bwMode="auto">
            <a:xfrm>
              <a:off x="411" y="2639"/>
              <a:ext cx="6" cy="43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74" name="Rectangle 355"/>
            <p:cNvSpPr>
              <a:spLocks noChangeArrowheads="1"/>
            </p:cNvSpPr>
            <p:nvPr/>
          </p:nvSpPr>
          <p:spPr bwMode="auto">
            <a:xfrm>
              <a:off x="411" y="2639"/>
              <a:ext cx="6" cy="43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75" name="Freeform 356"/>
            <p:cNvSpPr>
              <a:spLocks/>
            </p:cNvSpPr>
            <p:nvPr/>
          </p:nvSpPr>
          <p:spPr bwMode="auto">
            <a:xfrm>
              <a:off x="406" y="3062"/>
              <a:ext cx="16" cy="134"/>
            </a:xfrm>
            <a:custGeom>
              <a:avLst/>
              <a:gdLst>
                <a:gd name="T0" fmla="*/ 8 w 16"/>
                <a:gd name="T1" fmla="*/ 0 h 134"/>
                <a:gd name="T2" fmla="*/ 10 w 16"/>
                <a:gd name="T3" fmla="*/ 0 h 134"/>
                <a:gd name="T4" fmla="*/ 11 w 16"/>
                <a:gd name="T5" fmla="*/ 0 h 134"/>
                <a:gd name="T6" fmla="*/ 13 w 16"/>
                <a:gd name="T7" fmla="*/ 1 h 134"/>
                <a:gd name="T8" fmla="*/ 14 w 16"/>
                <a:gd name="T9" fmla="*/ 1 h 134"/>
                <a:gd name="T10" fmla="*/ 15 w 16"/>
                <a:gd name="T11" fmla="*/ 2 h 134"/>
                <a:gd name="T12" fmla="*/ 16 w 16"/>
                <a:gd name="T13" fmla="*/ 4 h 134"/>
                <a:gd name="T14" fmla="*/ 16 w 16"/>
                <a:gd name="T15" fmla="*/ 5 h 134"/>
                <a:gd name="T16" fmla="*/ 16 w 16"/>
                <a:gd name="T17" fmla="*/ 6 h 134"/>
                <a:gd name="T18" fmla="*/ 16 w 16"/>
                <a:gd name="T19" fmla="*/ 127 h 134"/>
                <a:gd name="T20" fmla="*/ 16 w 16"/>
                <a:gd name="T21" fmla="*/ 129 h 134"/>
                <a:gd name="T22" fmla="*/ 16 w 16"/>
                <a:gd name="T23" fmla="*/ 130 h 134"/>
                <a:gd name="T24" fmla="*/ 15 w 16"/>
                <a:gd name="T25" fmla="*/ 131 h 134"/>
                <a:gd name="T26" fmla="*/ 14 w 16"/>
                <a:gd name="T27" fmla="*/ 132 h 134"/>
                <a:gd name="T28" fmla="*/ 13 w 16"/>
                <a:gd name="T29" fmla="*/ 133 h 134"/>
                <a:gd name="T30" fmla="*/ 11 w 16"/>
                <a:gd name="T31" fmla="*/ 133 h 134"/>
                <a:gd name="T32" fmla="*/ 10 w 16"/>
                <a:gd name="T33" fmla="*/ 134 h 134"/>
                <a:gd name="T34" fmla="*/ 8 w 16"/>
                <a:gd name="T35" fmla="*/ 134 h 134"/>
                <a:gd name="T36" fmla="*/ 6 w 16"/>
                <a:gd name="T37" fmla="*/ 134 h 134"/>
                <a:gd name="T38" fmla="*/ 5 w 16"/>
                <a:gd name="T39" fmla="*/ 133 h 134"/>
                <a:gd name="T40" fmla="*/ 3 w 16"/>
                <a:gd name="T41" fmla="*/ 133 h 134"/>
                <a:gd name="T42" fmla="*/ 2 w 16"/>
                <a:gd name="T43" fmla="*/ 132 h 134"/>
                <a:gd name="T44" fmla="*/ 1 w 16"/>
                <a:gd name="T45" fmla="*/ 131 h 134"/>
                <a:gd name="T46" fmla="*/ 0 w 16"/>
                <a:gd name="T47" fmla="*/ 130 h 134"/>
                <a:gd name="T48" fmla="*/ 0 w 16"/>
                <a:gd name="T49" fmla="*/ 129 h 134"/>
                <a:gd name="T50" fmla="*/ 0 w 16"/>
                <a:gd name="T51" fmla="*/ 127 h 134"/>
                <a:gd name="T52" fmla="*/ 0 w 16"/>
                <a:gd name="T53" fmla="*/ 6 h 134"/>
                <a:gd name="T54" fmla="*/ 0 w 16"/>
                <a:gd name="T55" fmla="*/ 5 h 134"/>
                <a:gd name="T56" fmla="*/ 0 w 16"/>
                <a:gd name="T57" fmla="*/ 4 h 134"/>
                <a:gd name="T58" fmla="*/ 1 w 16"/>
                <a:gd name="T59" fmla="*/ 2 h 134"/>
                <a:gd name="T60" fmla="*/ 2 w 16"/>
                <a:gd name="T61" fmla="*/ 1 h 134"/>
                <a:gd name="T62" fmla="*/ 3 w 16"/>
                <a:gd name="T63" fmla="*/ 1 h 134"/>
                <a:gd name="T64" fmla="*/ 5 w 16"/>
                <a:gd name="T65" fmla="*/ 0 h 134"/>
                <a:gd name="T66" fmla="*/ 6 w 16"/>
                <a:gd name="T67" fmla="*/ 0 h 134"/>
                <a:gd name="T68" fmla="*/ 8 w 16"/>
                <a:gd name="T69" fmla="*/ 0 h 1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134"/>
                <a:gd name="T107" fmla="*/ 16 w 16"/>
                <a:gd name="T108" fmla="*/ 134 h 1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134">
                  <a:moveTo>
                    <a:pt x="8" y="0"/>
                  </a:moveTo>
                  <a:lnTo>
                    <a:pt x="10" y="0"/>
                  </a:lnTo>
                  <a:lnTo>
                    <a:pt x="11" y="0"/>
                  </a:lnTo>
                  <a:lnTo>
                    <a:pt x="13" y="1"/>
                  </a:lnTo>
                  <a:lnTo>
                    <a:pt x="14" y="1"/>
                  </a:lnTo>
                  <a:lnTo>
                    <a:pt x="15" y="2"/>
                  </a:lnTo>
                  <a:lnTo>
                    <a:pt x="16" y="4"/>
                  </a:lnTo>
                  <a:lnTo>
                    <a:pt x="16" y="5"/>
                  </a:lnTo>
                  <a:lnTo>
                    <a:pt x="16" y="6"/>
                  </a:lnTo>
                  <a:lnTo>
                    <a:pt x="16" y="127"/>
                  </a:lnTo>
                  <a:lnTo>
                    <a:pt x="16" y="129"/>
                  </a:lnTo>
                  <a:lnTo>
                    <a:pt x="16" y="130"/>
                  </a:lnTo>
                  <a:lnTo>
                    <a:pt x="15" y="131"/>
                  </a:lnTo>
                  <a:lnTo>
                    <a:pt x="14" y="132"/>
                  </a:lnTo>
                  <a:lnTo>
                    <a:pt x="13" y="133"/>
                  </a:lnTo>
                  <a:lnTo>
                    <a:pt x="11" y="133"/>
                  </a:lnTo>
                  <a:lnTo>
                    <a:pt x="10" y="134"/>
                  </a:lnTo>
                  <a:lnTo>
                    <a:pt x="8" y="134"/>
                  </a:lnTo>
                  <a:lnTo>
                    <a:pt x="6" y="134"/>
                  </a:lnTo>
                  <a:lnTo>
                    <a:pt x="5" y="133"/>
                  </a:lnTo>
                  <a:lnTo>
                    <a:pt x="3" y="133"/>
                  </a:lnTo>
                  <a:lnTo>
                    <a:pt x="2" y="132"/>
                  </a:lnTo>
                  <a:lnTo>
                    <a:pt x="1" y="131"/>
                  </a:lnTo>
                  <a:lnTo>
                    <a:pt x="0" y="130"/>
                  </a:lnTo>
                  <a:lnTo>
                    <a:pt x="0" y="129"/>
                  </a:lnTo>
                  <a:lnTo>
                    <a:pt x="0" y="127"/>
                  </a:lnTo>
                  <a:lnTo>
                    <a:pt x="0" y="6"/>
                  </a:lnTo>
                  <a:lnTo>
                    <a:pt x="0" y="5"/>
                  </a:lnTo>
                  <a:lnTo>
                    <a:pt x="0" y="4"/>
                  </a:lnTo>
                  <a:lnTo>
                    <a:pt x="1" y="2"/>
                  </a:lnTo>
                  <a:lnTo>
                    <a:pt x="2" y="1"/>
                  </a:lnTo>
                  <a:lnTo>
                    <a:pt x="3" y="1"/>
                  </a:lnTo>
                  <a:lnTo>
                    <a:pt x="5" y="0"/>
                  </a:lnTo>
                  <a:lnTo>
                    <a:pt x="6" y="0"/>
                  </a:lnTo>
                  <a:lnTo>
                    <a:pt x="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276" name="Freeform 357"/>
            <p:cNvSpPr>
              <a:spLocks/>
            </p:cNvSpPr>
            <p:nvPr/>
          </p:nvSpPr>
          <p:spPr bwMode="auto">
            <a:xfrm>
              <a:off x="406" y="3062"/>
              <a:ext cx="16" cy="134"/>
            </a:xfrm>
            <a:custGeom>
              <a:avLst/>
              <a:gdLst>
                <a:gd name="T0" fmla="*/ 8 w 16"/>
                <a:gd name="T1" fmla="*/ 0 h 134"/>
                <a:gd name="T2" fmla="*/ 10 w 16"/>
                <a:gd name="T3" fmla="*/ 0 h 134"/>
                <a:gd name="T4" fmla="*/ 11 w 16"/>
                <a:gd name="T5" fmla="*/ 0 h 134"/>
                <a:gd name="T6" fmla="*/ 13 w 16"/>
                <a:gd name="T7" fmla="*/ 1 h 134"/>
                <a:gd name="T8" fmla="*/ 14 w 16"/>
                <a:gd name="T9" fmla="*/ 1 h 134"/>
                <a:gd name="T10" fmla="*/ 15 w 16"/>
                <a:gd name="T11" fmla="*/ 2 h 134"/>
                <a:gd name="T12" fmla="*/ 16 w 16"/>
                <a:gd name="T13" fmla="*/ 4 h 134"/>
                <a:gd name="T14" fmla="*/ 16 w 16"/>
                <a:gd name="T15" fmla="*/ 5 h 134"/>
                <a:gd name="T16" fmla="*/ 16 w 16"/>
                <a:gd name="T17" fmla="*/ 6 h 134"/>
                <a:gd name="T18" fmla="*/ 16 w 16"/>
                <a:gd name="T19" fmla="*/ 127 h 134"/>
                <a:gd name="T20" fmla="*/ 16 w 16"/>
                <a:gd name="T21" fmla="*/ 129 h 134"/>
                <a:gd name="T22" fmla="*/ 16 w 16"/>
                <a:gd name="T23" fmla="*/ 130 h 134"/>
                <a:gd name="T24" fmla="*/ 15 w 16"/>
                <a:gd name="T25" fmla="*/ 131 h 134"/>
                <a:gd name="T26" fmla="*/ 14 w 16"/>
                <a:gd name="T27" fmla="*/ 132 h 134"/>
                <a:gd name="T28" fmla="*/ 13 w 16"/>
                <a:gd name="T29" fmla="*/ 133 h 134"/>
                <a:gd name="T30" fmla="*/ 11 w 16"/>
                <a:gd name="T31" fmla="*/ 133 h 134"/>
                <a:gd name="T32" fmla="*/ 10 w 16"/>
                <a:gd name="T33" fmla="*/ 134 h 134"/>
                <a:gd name="T34" fmla="*/ 8 w 16"/>
                <a:gd name="T35" fmla="*/ 134 h 134"/>
                <a:gd name="T36" fmla="*/ 6 w 16"/>
                <a:gd name="T37" fmla="*/ 134 h 134"/>
                <a:gd name="T38" fmla="*/ 5 w 16"/>
                <a:gd name="T39" fmla="*/ 133 h 134"/>
                <a:gd name="T40" fmla="*/ 3 w 16"/>
                <a:gd name="T41" fmla="*/ 133 h 134"/>
                <a:gd name="T42" fmla="*/ 2 w 16"/>
                <a:gd name="T43" fmla="*/ 132 h 134"/>
                <a:gd name="T44" fmla="*/ 1 w 16"/>
                <a:gd name="T45" fmla="*/ 131 h 134"/>
                <a:gd name="T46" fmla="*/ 0 w 16"/>
                <a:gd name="T47" fmla="*/ 130 h 134"/>
                <a:gd name="T48" fmla="*/ 0 w 16"/>
                <a:gd name="T49" fmla="*/ 129 h 134"/>
                <a:gd name="T50" fmla="*/ 0 w 16"/>
                <a:gd name="T51" fmla="*/ 127 h 134"/>
                <a:gd name="T52" fmla="*/ 0 w 16"/>
                <a:gd name="T53" fmla="*/ 6 h 134"/>
                <a:gd name="T54" fmla="*/ 0 w 16"/>
                <a:gd name="T55" fmla="*/ 5 h 134"/>
                <a:gd name="T56" fmla="*/ 0 w 16"/>
                <a:gd name="T57" fmla="*/ 4 h 134"/>
                <a:gd name="T58" fmla="*/ 1 w 16"/>
                <a:gd name="T59" fmla="*/ 2 h 134"/>
                <a:gd name="T60" fmla="*/ 2 w 16"/>
                <a:gd name="T61" fmla="*/ 1 h 134"/>
                <a:gd name="T62" fmla="*/ 3 w 16"/>
                <a:gd name="T63" fmla="*/ 1 h 134"/>
                <a:gd name="T64" fmla="*/ 5 w 16"/>
                <a:gd name="T65" fmla="*/ 0 h 134"/>
                <a:gd name="T66" fmla="*/ 6 w 16"/>
                <a:gd name="T67" fmla="*/ 0 h 134"/>
                <a:gd name="T68" fmla="*/ 8 w 16"/>
                <a:gd name="T69" fmla="*/ 0 h 1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
                <a:gd name="T106" fmla="*/ 0 h 134"/>
                <a:gd name="T107" fmla="*/ 16 w 16"/>
                <a:gd name="T108" fmla="*/ 134 h 1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 h="134">
                  <a:moveTo>
                    <a:pt x="8" y="0"/>
                  </a:moveTo>
                  <a:lnTo>
                    <a:pt x="10" y="0"/>
                  </a:lnTo>
                  <a:lnTo>
                    <a:pt x="11" y="0"/>
                  </a:lnTo>
                  <a:lnTo>
                    <a:pt x="13" y="1"/>
                  </a:lnTo>
                  <a:lnTo>
                    <a:pt x="14" y="1"/>
                  </a:lnTo>
                  <a:lnTo>
                    <a:pt x="15" y="2"/>
                  </a:lnTo>
                  <a:lnTo>
                    <a:pt x="16" y="4"/>
                  </a:lnTo>
                  <a:lnTo>
                    <a:pt x="16" y="5"/>
                  </a:lnTo>
                  <a:lnTo>
                    <a:pt x="16" y="6"/>
                  </a:lnTo>
                  <a:lnTo>
                    <a:pt x="16" y="127"/>
                  </a:lnTo>
                  <a:lnTo>
                    <a:pt x="16" y="129"/>
                  </a:lnTo>
                  <a:lnTo>
                    <a:pt x="16" y="130"/>
                  </a:lnTo>
                  <a:lnTo>
                    <a:pt x="15" y="131"/>
                  </a:lnTo>
                  <a:lnTo>
                    <a:pt x="14" y="132"/>
                  </a:lnTo>
                  <a:lnTo>
                    <a:pt x="13" y="133"/>
                  </a:lnTo>
                  <a:lnTo>
                    <a:pt x="11" y="133"/>
                  </a:lnTo>
                  <a:lnTo>
                    <a:pt x="10" y="134"/>
                  </a:lnTo>
                  <a:lnTo>
                    <a:pt x="8" y="134"/>
                  </a:lnTo>
                  <a:lnTo>
                    <a:pt x="6" y="134"/>
                  </a:lnTo>
                  <a:lnTo>
                    <a:pt x="5" y="133"/>
                  </a:lnTo>
                  <a:lnTo>
                    <a:pt x="3" y="133"/>
                  </a:lnTo>
                  <a:lnTo>
                    <a:pt x="2" y="132"/>
                  </a:lnTo>
                  <a:lnTo>
                    <a:pt x="1" y="131"/>
                  </a:lnTo>
                  <a:lnTo>
                    <a:pt x="0" y="130"/>
                  </a:lnTo>
                  <a:lnTo>
                    <a:pt x="0" y="129"/>
                  </a:lnTo>
                  <a:lnTo>
                    <a:pt x="0" y="127"/>
                  </a:lnTo>
                  <a:lnTo>
                    <a:pt x="0" y="6"/>
                  </a:lnTo>
                  <a:lnTo>
                    <a:pt x="0" y="5"/>
                  </a:lnTo>
                  <a:lnTo>
                    <a:pt x="0" y="4"/>
                  </a:lnTo>
                  <a:lnTo>
                    <a:pt x="1" y="2"/>
                  </a:lnTo>
                  <a:lnTo>
                    <a:pt x="2" y="1"/>
                  </a:lnTo>
                  <a:lnTo>
                    <a:pt x="3" y="1"/>
                  </a:lnTo>
                  <a:lnTo>
                    <a:pt x="5" y="0"/>
                  </a:lnTo>
                  <a:lnTo>
                    <a:pt x="6" y="0"/>
                  </a:lnTo>
                  <a:lnTo>
                    <a:pt x="8"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277" name="Freeform 358"/>
            <p:cNvSpPr>
              <a:spLocks/>
            </p:cNvSpPr>
            <p:nvPr/>
          </p:nvSpPr>
          <p:spPr bwMode="auto">
            <a:xfrm>
              <a:off x="1433" y="3025"/>
              <a:ext cx="149" cy="207"/>
            </a:xfrm>
            <a:custGeom>
              <a:avLst/>
              <a:gdLst>
                <a:gd name="T0" fmla="*/ 31 w 149"/>
                <a:gd name="T1" fmla="*/ 0 h 207"/>
                <a:gd name="T2" fmla="*/ 117 w 149"/>
                <a:gd name="T3" fmla="*/ 0 h 207"/>
                <a:gd name="T4" fmla="*/ 123 w 149"/>
                <a:gd name="T5" fmla="*/ 1 h 207"/>
                <a:gd name="T6" fmla="*/ 130 w 149"/>
                <a:gd name="T7" fmla="*/ 3 h 207"/>
                <a:gd name="T8" fmla="*/ 135 w 149"/>
                <a:gd name="T9" fmla="*/ 7 h 207"/>
                <a:gd name="T10" fmla="*/ 140 w 149"/>
                <a:gd name="T11" fmla="*/ 10 h 207"/>
                <a:gd name="T12" fmla="*/ 143 w 149"/>
                <a:gd name="T13" fmla="*/ 15 h 207"/>
                <a:gd name="T14" fmla="*/ 146 w 149"/>
                <a:gd name="T15" fmla="*/ 20 h 207"/>
                <a:gd name="T16" fmla="*/ 148 w 149"/>
                <a:gd name="T17" fmla="*/ 27 h 207"/>
                <a:gd name="T18" fmla="*/ 149 w 149"/>
                <a:gd name="T19" fmla="*/ 33 h 207"/>
                <a:gd name="T20" fmla="*/ 149 w 149"/>
                <a:gd name="T21" fmla="*/ 174 h 207"/>
                <a:gd name="T22" fmla="*/ 148 w 149"/>
                <a:gd name="T23" fmla="*/ 181 h 207"/>
                <a:gd name="T24" fmla="*/ 146 w 149"/>
                <a:gd name="T25" fmla="*/ 187 h 207"/>
                <a:gd name="T26" fmla="*/ 143 w 149"/>
                <a:gd name="T27" fmla="*/ 193 h 207"/>
                <a:gd name="T28" fmla="*/ 140 w 149"/>
                <a:gd name="T29" fmla="*/ 197 h 207"/>
                <a:gd name="T30" fmla="*/ 135 w 149"/>
                <a:gd name="T31" fmla="*/ 201 h 207"/>
                <a:gd name="T32" fmla="*/ 130 w 149"/>
                <a:gd name="T33" fmla="*/ 205 h 207"/>
                <a:gd name="T34" fmla="*/ 123 w 149"/>
                <a:gd name="T35" fmla="*/ 206 h 207"/>
                <a:gd name="T36" fmla="*/ 117 w 149"/>
                <a:gd name="T37" fmla="*/ 207 h 207"/>
                <a:gd name="T38" fmla="*/ 31 w 149"/>
                <a:gd name="T39" fmla="*/ 207 h 207"/>
                <a:gd name="T40" fmla="*/ 25 w 149"/>
                <a:gd name="T41" fmla="*/ 206 h 207"/>
                <a:gd name="T42" fmla="*/ 19 w 149"/>
                <a:gd name="T43" fmla="*/ 205 h 207"/>
                <a:gd name="T44" fmla="*/ 13 w 149"/>
                <a:gd name="T45" fmla="*/ 201 h 207"/>
                <a:gd name="T46" fmla="*/ 9 w 149"/>
                <a:gd name="T47" fmla="*/ 197 h 207"/>
                <a:gd name="T48" fmla="*/ 5 w 149"/>
                <a:gd name="T49" fmla="*/ 193 h 207"/>
                <a:gd name="T50" fmla="*/ 2 w 149"/>
                <a:gd name="T51" fmla="*/ 187 h 207"/>
                <a:gd name="T52" fmla="*/ 0 w 149"/>
                <a:gd name="T53" fmla="*/ 181 h 207"/>
                <a:gd name="T54" fmla="*/ 0 w 149"/>
                <a:gd name="T55" fmla="*/ 174 h 207"/>
                <a:gd name="T56" fmla="*/ 0 w 149"/>
                <a:gd name="T57" fmla="*/ 33 h 207"/>
                <a:gd name="T58" fmla="*/ 0 w 149"/>
                <a:gd name="T59" fmla="*/ 27 h 207"/>
                <a:gd name="T60" fmla="*/ 2 w 149"/>
                <a:gd name="T61" fmla="*/ 20 h 207"/>
                <a:gd name="T62" fmla="*/ 5 w 149"/>
                <a:gd name="T63" fmla="*/ 15 h 207"/>
                <a:gd name="T64" fmla="*/ 9 w 149"/>
                <a:gd name="T65" fmla="*/ 10 h 207"/>
                <a:gd name="T66" fmla="*/ 13 w 149"/>
                <a:gd name="T67" fmla="*/ 7 h 207"/>
                <a:gd name="T68" fmla="*/ 19 w 149"/>
                <a:gd name="T69" fmla="*/ 3 h 207"/>
                <a:gd name="T70" fmla="*/ 25 w 149"/>
                <a:gd name="T71" fmla="*/ 1 h 207"/>
                <a:gd name="T72" fmla="*/ 31 w 149"/>
                <a:gd name="T73" fmla="*/ 0 h 2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9"/>
                <a:gd name="T112" fmla="*/ 0 h 207"/>
                <a:gd name="T113" fmla="*/ 149 w 149"/>
                <a:gd name="T114" fmla="*/ 207 h 2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9" h="207">
                  <a:moveTo>
                    <a:pt x="31" y="0"/>
                  </a:moveTo>
                  <a:lnTo>
                    <a:pt x="117" y="0"/>
                  </a:lnTo>
                  <a:lnTo>
                    <a:pt x="123" y="1"/>
                  </a:lnTo>
                  <a:lnTo>
                    <a:pt x="130" y="3"/>
                  </a:lnTo>
                  <a:lnTo>
                    <a:pt x="135" y="7"/>
                  </a:lnTo>
                  <a:lnTo>
                    <a:pt x="140" y="10"/>
                  </a:lnTo>
                  <a:lnTo>
                    <a:pt x="143" y="15"/>
                  </a:lnTo>
                  <a:lnTo>
                    <a:pt x="146" y="20"/>
                  </a:lnTo>
                  <a:lnTo>
                    <a:pt x="148" y="27"/>
                  </a:lnTo>
                  <a:lnTo>
                    <a:pt x="149" y="33"/>
                  </a:lnTo>
                  <a:lnTo>
                    <a:pt x="149" y="174"/>
                  </a:lnTo>
                  <a:lnTo>
                    <a:pt x="148" y="181"/>
                  </a:lnTo>
                  <a:lnTo>
                    <a:pt x="146" y="187"/>
                  </a:lnTo>
                  <a:lnTo>
                    <a:pt x="143" y="193"/>
                  </a:lnTo>
                  <a:lnTo>
                    <a:pt x="140" y="197"/>
                  </a:lnTo>
                  <a:lnTo>
                    <a:pt x="135" y="201"/>
                  </a:lnTo>
                  <a:lnTo>
                    <a:pt x="130" y="205"/>
                  </a:lnTo>
                  <a:lnTo>
                    <a:pt x="123" y="206"/>
                  </a:lnTo>
                  <a:lnTo>
                    <a:pt x="117" y="207"/>
                  </a:lnTo>
                  <a:lnTo>
                    <a:pt x="31" y="207"/>
                  </a:lnTo>
                  <a:lnTo>
                    <a:pt x="25" y="206"/>
                  </a:lnTo>
                  <a:lnTo>
                    <a:pt x="19" y="205"/>
                  </a:lnTo>
                  <a:lnTo>
                    <a:pt x="13" y="201"/>
                  </a:lnTo>
                  <a:lnTo>
                    <a:pt x="9" y="197"/>
                  </a:lnTo>
                  <a:lnTo>
                    <a:pt x="5" y="193"/>
                  </a:lnTo>
                  <a:lnTo>
                    <a:pt x="2" y="187"/>
                  </a:lnTo>
                  <a:lnTo>
                    <a:pt x="0" y="181"/>
                  </a:lnTo>
                  <a:lnTo>
                    <a:pt x="0" y="174"/>
                  </a:lnTo>
                  <a:lnTo>
                    <a:pt x="0" y="33"/>
                  </a:lnTo>
                  <a:lnTo>
                    <a:pt x="0" y="27"/>
                  </a:lnTo>
                  <a:lnTo>
                    <a:pt x="2" y="20"/>
                  </a:lnTo>
                  <a:lnTo>
                    <a:pt x="5" y="15"/>
                  </a:lnTo>
                  <a:lnTo>
                    <a:pt x="9" y="10"/>
                  </a:lnTo>
                  <a:lnTo>
                    <a:pt x="13" y="7"/>
                  </a:lnTo>
                  <a:lnTo>
                    <a:pt x="19" y="3"/>
                  </a:lnTo>
                  <a:lnTo>
                    <a:pt x="25" y="1"/>
                  </a:lnTo>
                  <a:lnTo>
                    <a:pt x="31"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278" name="Freeform 359"/>
            <p:cNvSpPr>
              <a:spLocks/>
            </p:cNvSpPr>
            <p:nvPr/>
          </p:nvSpPr>
          <p:spPr bwMode="auto">
            <a:xfrm>
              <a:off x="1433" y="3025"/>
              <a:ext cx="149" cy="207"/>
            </a:xfrm>
            <a:custGeom>
              <a:avLst/>
              <a:gdLst>
                <a:gd name="T0" fmla="*/ 31 w 149"/>
                <a:gd name="T1" fmla="*/ 0 h 207"/>
                <a:gd name="T2" fmla="*/ 117 w 149"/>
                <a:gd name="T3" fmla="*/ 0 h 207"/>
                <a:gd name="T4" fmla="*/ 123 w 149"/>
                <a:gd name="T5" fmla="*/ 1 h 207"/>
                <a:gd name="T6" fmla="*/ 130 w 149"/>
                <a:gd name="T7" fmla="*/ 3 h 207"/>
                <a:gd name="T8" fmla="*/ 135 w 149"/>
                <a:gd name="T9" fmla="*/ 7 h 207"/>
                <a:gd name="T10" fmla="*/ 140 w 149"/>
                <a:gd name="T11" fmla="*/ 10 h 207"/>
                <a:gd name="T12" fmla="*/ 143 w 149"/>
                <a:gd name="T13" fmla="*/ 15 h 207"/>
                <a:gd name="T14" fmla="*/ 146 w 149"/>
                <a:gd name="T15" fmla="*/ 20 h 207"/>
                <a:gd name="T16" fmla="*/ 148 w 149"/>
                <a:gd name="T17" fmla="*/ 27 h 207"/>
                <a:gd name="T18" fmla="*/ 149 w 149"/>
                <a:gd name="T19" fmla="*/ 33 h 207"/>
                <a:gd name="T20" fmla="*/ 149 w 149"/>
                <a:gd name="T21" fmla="*/ 174 h 207"/>
                <a:gd name="T22" fmla="*/ 148 w 149"/>
                <a:gd name="T23" fmla="*/ 181 h 207"/>
                <a:gd name="T24" fmla="*/ 146 w 149"/>
                <a:gd name="T25" fmla="*/ 187 h 207"/>
                <a:gd name="T26" fmla="*/ 143 w 149"/>
                <a:gd name="T27" fmla="*/ 193 h 207"/>
                <a:gd name="T28" fmla="*/ 140 w 149"/>
                <a:gd name="T29" fmla="*/ 197 h 207"/>
                <a:gd name="T30" fmla="*/ 135 w 149"/>
                <a:gd name="T31" fmla="*/ 201 h 207"/>
                <a:gd name="T32" fmla="*/ 130 w 149"/>
                <a:gd name="T33" fmla="*/ 205 h 207"/>
                <a:gd name="T34" fmla="*/ 123 w 149"/>
                <a:gd name="T35" fmla="*/ 206 h 207"/>
                <a:gd name="T36" fmla="*/ 117 w 149"/>
                <a:gd name="T37" fmla="*/ 207 h 207"/>
                <a:gd name="T38" fmla="*/ 31 w 149"/>
                <a:gd name="T39" fmla="*/ 207 h 207"/>
                <a:gd name="T40" fmla="*/ 25 w 149"/>
                <a:gd name="T41" fmla="*/ 206 h 207"/>
                <a:gd name="T42" fmla="*/ 19 w 149"/>
                <a:gd name="T43" fmla="*/ 205 h 207"/>
                <a:gd name="T44" fmla="*/ 13 w 149"/>
                <a:gd name="T45" fmla="*/ 201 h 207"/>
                <a:gd name="T46" fmla="*/ 9 w 149"/>
                <a:gd name="T47" fmla="*/ 197 h 207"/>
                <a:gd name="T48" fmla="*/ 5 w 149"/>
                <a:gd name="T49" fmla="*/ 193 h 207"/>
                <a:gd name="T50" fmla="*/ 2 w 149"/>
                <a:gd name="T51" fmla="*/ 187 h 207"/>
                <a:gd name="T52" fmla="*/ 0 w 149"/>
                <a:gd name="T53" fmla="*/ 181 h 207"/>
                <a:gd name="T54" fmla="*/ 0 w 149"/>
                <a:gd name="T55" fmla="*/ 174 h 207"/>
                <a:gd name="T56" fmla="*/ 0 w 149"/>
                <a:gd name="T57" fmla="*/ 33 h 207"/>
                <a:gd name="T58" fmla="*/ 0 w 149"/>
                <a:gd name="T59" fmla="*/ 27 h 207"/>
                <a:gd name="T60" fmla="*/ 2 w 149"/>
                <a:gd name="T61" fmla="*/ 20 h 207"/>
                <a:gd name="T62" fmla="*/ 5 w 149"/>
                <a:gd name="T63" fmla="*/ 15 h 207"/>
                <a:gd name="T64" fmla="*/ 9 w 149"/>
                <a:gd name="T65" fmla="*/ 10 h 207"/>
                <a:gd name="T66" fmla="*/ 13 w 149"/>
                <a:gd name="T67" fmla="*/ 7 h 207"/>
                <a:gd name="T68" fmla="*/ 19 w 149"/>
                <a:gd name="T69" fmla="*/ 3 h 207"/>
                <a:gd name="T70" fmla="*/ 25 w 149"/>
                <a:gd name="T71" fmla="*/ 1 h 207"/>
                <a:gd name="T72" fmla="*/ 31 w 149"/>
                <a:gd name="T73" fmla="*/ 0 h 2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9"/>
                <a:gd name="T112" fmla="*/ 0 h 207"/>
                <a:gd name="T113" fmla="*/ 149 w 149"/>
                <a:gd name="T114" fmla="*/ 207 h 2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9" h="207">
                  <a:moveTo>
                    <a:pt x="31" y="0"/>
                  </a:moveTo>
                  <a:lnTo>
                    <a:pt x="117" y="0"/>
                  </a:lnTo>
                  <a:lnTo>
                    <a:pt x="123" y="1"/>
                  </a:lnTo>
                  <a:lnTo>
                    <a:pt x="130" y="3"/>
                  </a:lnTo>
                  <a:lnTo>
                    <a:pt x="135" y="7"/>
                  </a:lnTo>
                  <a:lnTo>
                    <a:pt x="140" y="10"/>
                  </a:lnTo>
                  <a:lnTo>
                    <a:pt x="143" y="15"/>
                  </a:lnTo>
                  <a:lnTo>
                    <a:pt x="146" y="20"/>
                  </a:lnTo>
                  <a:lnTo>
                    <a:pt x="148" y="27"/>
                  </a:lnTo>
                  <a:lnTo>
                    <a:pt x="149" y="33"/>
                  </a:lnTo>
                  <a:lnTo>
                    <a:pt x="149" y="174"/>
                  </a:lnTo>
                  <a:lnTo>
                    <a:pt x="148" y="181"/>
                  </a:lnTo>
                  <a:lnTo>
                    <a:pt x="146" y="187"/>
                  </a:lnTo>
                  <a:lnTo>
                    <a:pt x="143" y="193"/>
                  </a:lnTo>
                  <a:lnTo>
                    <a:pt x="140" y="197"/>
                  </a:lnTo>
                  <a:lnTo>
                    <a:pt x="135" y="201"/>
                  </a:lnTo>
                  <a:lnTo>
                    <a:pt x="130" y="205"/>
                  </a:lnTo>
                  <a:lnTo>
                    <a:pt x="123" y="206"/>
                  </a:lnTo>
                  <a:lnTo>
                    <a:pt x="117" y="207"/>
                  </a:lnTo>
                  <a:lnTo>
                    <a:pt x="31" y="207"/>
                  </a:lnTo>
                  <a:lnTo>
                    <a:pt x="25" y="206"/>
                  </a:lnTo>
                  <a:lnTo>
                    <a:pt x="19" y="205"/>
                  </a:lnTo>
                  <a:lnTo>
                    <a:pt x="13" y="201"/>
                  </a:lnTo>
                  <a:lnTo>
                    <a:pt x="9" y="197"/>
                  </a:lnTo>
                  <a:lnTo>
                    <a:pt x="5" y="193"/>
                  </a:lnTo>
                  <a:lnTo>
                    <a:pt x="2" y="187"/>
                  </a:lnTo>
                  <a:lnTo>
                    <a:pt x="0" y="181"/>
                  </a:lnTo>
                  <a:lnTo>
                    <a:pt x="0" y="174"/>
                  </a:lnTo>
                  <a:lnTo>
                    <a:pt x="0" y="33"/>
                  </a:lnTo>
                  <a:lnTo>
                    <a:pt x="0" y="27"/>
                  </a:lnTo>
                  <a:lnTo>
                    <a:pt x="2" y="20"/>
                  </a:lnTo>
                  <a:lnTo>
                    <a:pt x="5" y="15"/>
                  </a:lnTo>
                  <a:lnTo>
                    <a:pt x="9" y="10"/>
                  </a:lnTo>
                  <a:lnTo>
                    <a:pt x="13" y="7"/>
                  </a:lnTo>
                  <a:lnTo>
                    <a:pt x="19" y="3"/>
                  </a:lnTo>
                  <a:lnTo>
                    <a:pt x="25" y="1"/>
                  </a:lnTo>
                  <a:lnTo>
                    <a:pt x="31"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279" name="Rectangle 360"/>
            <p:cNvSpPr>
              <a:spLocks noChangeArrowheads="1"/>
            </p:cNvSpPr>
            <p:nvPr/>
          </p:nvSpPr>
          <p:spPr bwMode="auto">
            <a:xfrm>
              <a:off x="2496" y="2945"/>
              <a:ext cx="9" cy="11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80" name="Rectangle 361"/>
            <p:cNvSpPr>
              <a:spLocks noChangeArrowheads="1"/>
            </p:cNvSpPr>
            <p:nvPr/>
          </p:nvSpPr>
          <p:spPr bwMode="auto">
            <a:xfrm>
              <a:off x="2496" y="2945"/>
              <a:ext cx="9" cy="11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81" name="Freeform 362"/>
            <p:cNvSpPr>
              <a:spLocks/>
            </p:cNvSpPr>
            <p:nvPr/>
          </p:nvSpPr>
          <p:spPr bwMode="auto">
            <a:xfrm>
              <a:off x="2482" y="3048"/>
              <a:ext cx="38" cy="168"/>
            </a:xfrm>
            <a:custGeom>
              <a:avLst/>
              <a:gdLst>
                <a:gd name="T0" fmla="*/ 18 w 38"/>
                <a:gd name="T1" fmla="*/ 0 h 168"/>
                <a:gd name="T2" fmla="*/ 22 w 38"/>
                <a:gd name="T3" fmla="*/ 0 h 168"/>
                <a:gd name="T4" fmla="*/ 26 w 38"/>
                <a:gd name="T5" fmla="*/ 1 h 168"/>
                <a:gd name="T6" fmla="*/ 30 w 38"/>
                <a:gd name="T7" fmla="*/ 3 h 168"/>
                <a:gd name="T8" fmla="*/ 32 w 38"/>
                <a:gd name="T9" fmla="*/ 4 h 168"/>
                <a:gd name="T10" fmla="*/ 35 w 38"/>
                <a:gd name="T11" fmla="*/ 6 h 168"/>
                <a:gd name="T12" fmla="*/ 36 w 38"/>
                <a:gd name="T13" fmla="*/ 8 h 168"/>
                <a:gd name="T14" fmla="*/ 38 w 38"/>
                <a:gd name="T15" fmla="*/ 10 h 168"/>
                <a:gd name="T16" fmla="*/ 38 w 38"/>
                <a:gd name="T17" fmla="*/ 12 h 168"/>
                <a:gd name="T18" fmla="*/ 38 w 38"/>
                <a:gd name="T19" fmla="*/ 155 h 168"/>
                <a:gd name="T20" fmla="*/ 38 w 38"/>
                <a:gd name="T21" fmla="*/ 157 h 168"/>
                <a:gd name="T22" fmla="*/ 36 w 38"/>
                <a:gd name="T23" fmla="*/ 161 h 168"/>
                <a:gd name="T24" fmla="*/ 35 w 38"/>
                <a:gd name="T25" fmla="*/ 163 h 168"/>
                <a:gd name="T26" fmla="*/ 32 w 38"/>
                <a:gd name="T27" fmla="*/ 164 h 168"/>
                <a:gd name="T28" fmla="*/ 30 w 38"/>
                <a:gd name="T29" fmla="*/ 166 h 168"/>
                <a:gd name="T30" fmla="*/ 26 w 38"/>
                <a:gd name="T31" fmla="*/ 167 h 168"/>
                <a:gd name="T32" fmla="*/ 22 w 38"/>
                <a:gd name="T33" fmla="*/ 168 h 168"/>
                <a:gd name="T34" fmla="*/ 18 w 38"/>
                <a:gd name="T35" fmla="*/ 168 h 168"/>
                <a:gd name="T36" fmla="*/ 15 w 38"/>
                <a:gd name="T37" fmla="*/ 168 h 168"/>
                <a:gd name="T38" fmla="*/ 11 w 38"/>
                <a:gd name="T39" fmla="*/ 167 h 168"/>
                <a:gd name="T40" fmla="*/ 8 w 38"/>
                <a:gd name="T41" fmla="*/ 166 h 168"/>
                <a:gd name="T42" fmla="*/ 5 w 38"/>
                <a:gd name="T43" fmla="*/ 164 h 168"/>
                <a:gd name="T44" fmla="*/ 3 w 38"/>
                <a:gd name="T45" fmla="*/ 163 h 168"/>
                <a:gd name="T46" fmla="*/ 1 w 38"/>
                <a:gd name="T47" fmla="*/ 161 h 168"/>
                <a:gd name="T48" fmla="*/ 0 w 38"/>
                <a:gd name="T49" fmla="*/ 157 h 168"/>
                <a:gd name="T50" fmla="*/ 0 w 38"/>
                <a:gd name="T51" fmla="*/ 155 h 168"/>
                <a:gd name="T52" fmla="*/ 0 w 38"/>
                <a:gd name="T53" fmla="*/ 12 h 168"/>
                <a:gd name="T54" fmla="*/ 0 w 38"/>
                <a:gd name="T55" fmla="*/ 10 h 168"/>
                <a:gd name="T56" fmla="*/ 1 w 38"/>
                <a:gd name="T57" fmla="*/ 8 h 168"/>
                <a:gd name="T58" fmla="*/ 3 w 38"/>
                <a:gd name="T59" fmla="*/ 6 h 168"/>
                <a:gd name="T60" fmla="*/ 5 w 38"/>
                <a:gd name="T61" fmla="*/ 4 h 168"/>
                <a:gd name="T62" fmla="*/ 8 w 38"/>
                <a:gd name="T63" fmla="*/ 3 h 168"/>
                <a:gd name="T64" fmla="*/ 11 w 38"/>
                <a:gd name="T65" fmla="*/ 1 h 168"/>
                <a:gd name="T66" fmla="*/ 15 w 38"/>
                <a:gd name="T67" fmla="*/ 0 h 168"/>
                <a:gd name="T68" fmla="*/ 18 w 38"/>
                <a:gd name="T69" fmla="*/ 0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
                <a:gd name="T106" fmla="*/ 0 h 168"/>
                <a:gd name="T107" fmla="*/ 38 w 38"/>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 h="168">
                  <a:moveTo>
                    <a:pt x="18" y="0"/>
                  </a:moveTo>
                  <a:lnTo>
                    <a:pt x="22" y="0"/>
                  </a:lnTo>
                  <a:lnTo>
                    <a:pt x="26" y="1"/>
                  </a:lnTo>
                  <a:lnTo>
                    <a:pt x="30" y="3"/>
                  </a:lnTo>
                  <a:lnTo>
                    <a:pt x="32" y="4"/>
                  </a:lnTo>
                  <a:lnTo>
                    <a:pt x="35" y="6"/>
                  </a:lnTo>
                  <a:lnTo>
                    <a:pt x="36" y="8"/>
                  </a:lnTo>
                  <a:lnTo>
                    <a:pt x="38" y="10"/>
                  </a:lnTo>
                  <a:lnTo>
                    <a:pt x="38" y="12"/>
                  </a:lnTo>
                  <a:lnTo>
                    <a:pt x="38" y="155"/>
                  </a:lnTo>
                  <a:lnTo>
                    <a:pt x="38" y="157"/>
                  </a:lnTo>
                  <a:lnTo>
                    <a:pt x="36" y="161"/>
                  </a:lnTo>
                  <a:lnTo>
                    <a:pt x="35" y="163"/>
                  </a:lnTo>
                  <a:lnTo>
                    <a:pt x="32" y="164"/>
                  </a:lnTo>
                  <a:lnTo>
                    <a:pt x="30" y="166"/>
                  </a:lnTo>
                  <a:lnTo>
                    <a:pt x="26" y="167"/>
                  </a:lnTo>
                  <a:lnTo>
                    <a:pt x="22" y="168"/>
                  </a:lnTo>
                  <a:lnTo>
                    <a:pt x="18" y="168"/>
                  </a:lnTo>
                  <a:lnTo>
                    <a:pt x="15" y="168"/>
                  </a:lnTo>
                  <a:lnTo>
                    <a:pt x="11" y="167"/>
                  </a:lnTo>
                  <a:lnTo>
                    <a:pt x="8" y="166"/>
                  </a:lnTo>
                  <a:lnTo>
                    <a:pt x="5" y="164"/>
                  </a:lnTo>
                  <a:lnTo>
                    <a:pt x="3" y="163"/>
                  </a:lnTo>
                  <a:lnTo>
                    <a:pt x="1" y="161"/>
                  </a:lnTo>
                  <a:lnTo>
                    <a:pt x="0" y="157"/>
                  </a:lnTo>
                  <a:lnTo>
                    <a:pt x="0" y="155"/>
                  </a:lnTo>
                  <a:lnTo>
                    <a:pt x="0" y="12"/>
                  </a:lnTo>
                  <a:lnTo>
                    <a:pt x="0" y="10"/>
                  </a:lnTo>
                  <a:lnTo>
                    <a:pt x="1" y="8"/>
                  </a:lnTo>
                  <a:lnTo>
                    <a:pt x="3" y="6"/>
                  </a:lnTo>
                  <a:lnTo>
                    <a:pt x="5" y="4"/>
                  </a:lnTo>
                  <a:lnTo>
                    <a:pt x="8" y="3"/>
                  </a:lnTo>
                  <a:lnTo>
                    <a:pt x="11" y="1"/>
                  </a:lnTo>
                  <a:lnTo>
                    <a:pt x="15" y="0"/>
                  </a:lnTo>
                  <a:lnTo>
                    <a:pt x="1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282" name="Freeform 363"/>
            <p:cNvSpPr>
              <a:spLocks/>
            </p:cNvSpPr>
            <p:nvPr/>
          </p:nvSpPr>
          <p:spPr bwMode="auto">
            <a:xfrm>
              <a:off x="2482" y="3048"/>
              <a:ext cx="38" cy="168"/>
            </a:xfrm>
            <a:custGeom>
              <a:avLst/>
              <a:gdLst>
                <a:gd name="T0" fmla="*/ 18 w 38"/>
                <a:gd name="T1" fmla="*/ 0 h 168"/>
                <a:gd name="T2" fmla="*/ 22 w 38"/>
                <a:gd name="T3" fmla="*/ 0 h 168"/>
                <a:gd name="T4" fmla="*/ 26 w 38"/>
                <a:gd name="T5" fmla="*/ 1 h 168"/>
                <a:gd name="T6" fmla="*/ 30 w 38"/>
                <a:gd name="T7" fmla="*/ 3 h 168"/>
                <a:gd name="T8" fmla="*/ 32 w 38"/>
                <a:gd name="T9" fmla="*/ 4 h 168"/>
                <a:gd name="T10" fmla="*/ 35 w 38"/>
                <a:gd name="T11" fmla="*/ 6 h 168"/>
                <a:gd name="T12" fmla="*/ 36 w 38"/>
                <a:gd name="T13" fmla="*/ 8 h 168"/>
                <a:gd name="T14" fmla="*/ 38 w 38"/>
                <a:gd name="T15" fmla="*/ 10 h 168"/>
                <a:gd name="T16" fmla="*/ 38 w 38"/>
                <a:gd name="T17" fmla="*/ 12 h 168"/>
                <a:gd name="T18" fmla="*/ 38 w 38"/>
                <a:gd name="T19" fmla="*/ 155 h 168"/>
                <a:gd name="T20" fmla="*/ 38 w 38"/>
                <a:gd name="T21" fmla="*/ 157 h 168"/>
                <a:gd name="T22" fmla="*/ 36 w 38"/>
                <a:gd name="T23" fmla="*/ 161 h 168"/>
                <a:gd name="T24" fmla="*/ 35 w 38"/>
                <a:gd name="T25" fmla="*/ 163 h 168"/>
                <a:gd name="T26" fmla="*/ 32 w 38"/>
                <a:gd name="T27" fmla="*/ 164 h 168"/>
                <a:gd name="T28" fmla="*/ 30 w 38"/>
                <a:gd name="T29" fmla="*/ 166 h 168"/>
                <a:gd name="T30" fmla="*/ 26 w 38"/>
                <a:gd name="T31" fmla="*/ 167 h 168"/>
                <a:gd name="T32" fmla="*/ 22 w 38"/>
                <a:gd name="T33" fmla="*/ 168 h 168"/>
                <a:gd name="T34" fmla="*/ 18 w 38"/>
                <a:gd name="T35" fmla="*/ 168 h 168"/>
                <a:gd name="T36" fmla="*/ 15 w 38"/>
                <a:gd name="T37" fmla="*/ 168 h 168"/>
                <a:gd name="T38" fmla="*/ 11 w 38"/>
                <a:gd name="T39" fmla="*/ 167 h 168"/>
                <a:gd name="T40" fmla="*/ 8 w 38"/>
                <a:gd name="T41" fmla="*/ 166 h 168"/>
                <a:gd name="T42" fmla="*/ 5 w 38"/>
                <a:gd name="T43" fmla="*/ 164 h 168"/>
                <a:gd name="T44" fmla="*/ 3 w 38"/>
                <a:gd name="T45" fmla="*/ 163 h 168"/>
                <a:gd name="T46" fmla="*/ 1 w 38"/>
                <a:gd name="T47" fmla="*/ 161 h 168"/>
                <a:gd name="T48" fmla="*/ 0 w 38"/>
                <a:gd name="T49" fmla="*/ 157 h 168"/>
                <a:gd name="T50" fmla="*/ 0 w 38"/>
                <a:gd name="T51" fmla="*/ 155 h 168"/>
                <a:gd name="T52" fmla="*/ 0 w 38"/>
                <a:gd name="T53" fmla="*/ 12 h 168"/>
                <a:gd name="T54" fmla="*/ 0 w 38"/>
                <a:gd name="T55" fmla="*/ 10 h 168"/>
                <a:gd name="T56" fmla="*/ 1 w 38"/>
                <a:gd name="T57" fmla="*/ 8 h 168"/>
                <a:gd name="T58" fmla="*/ 3 w 38"/>
                <a:gd name="T59" fmla="*/ 6 h 168"/>
                <a:gd name="T60" fmla="*/ 5 w 38"/>
                <a:gd name="T61" fmla="*/ 4 h 168"/>
                <a:gd name="T62" fmla="*/ 8 w 38"/>
                <a:gd name="T63" fmla="*/ 3 h 168"/>
                <a:gd name="T64" fmla="*/ 11 w 38"/>
                <a:gd name="T65" fmla="*/ 1 h 168"/>
                <a:gd name="T66" fmla="*/ 15 w 38"/>
                <a:gd name="T67" fmla="*/ 0 h 168"/>
                <a:gd name="T68" fmla="*/ 18 w 38"/>
                <a:gd name="T69" fmla="*/ 0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
                <a:gd name="T106" fmla="*/ 0 h 168"/>
                <a:gd name="T107" fmla="*/ 38 w 38"/>
                <a:gd name="T108" fmla="*/ 168 h 1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 h="168">
                  <a:moveTo>
                    <a:pt x="18" y="0"/>
                  </a:moveTo>
                  <a:lnTo>
                    <a:pt x="22" y="0"/>
                  </a:lnTo>
                  <a:lnTo>
                    <a:pt x="26" y="1"/>
                  </a:lnTo>
                  <a:lnTo>
                    <a:pt x="30" y="3"/>
                  </a:lnTo>
                  <a:lnTo>
                    <a:pt x="32" y="4"/>
                  </a:lnTo>
                  <a:lnTo>
                    <a:pt x="35" y="6"/>
                  </a:lnTo>
                  <a:lnTo>
                    <a:pt x="36" y="8"/>
                  </a:lnTo>
                  <a:lnTo>
                    <a:pt x="38" y="10"/>
                  </a:lnTo>
                  <a:lnTo>
                    <a:pt x="38" y="12"/>
                  </a:lnTo>
                  <a:lnTo>
                    <a:pt x="38" y="155"/>
                  </a:lnTo>
                  <a:lnTo>
                    <a:pt x="38" y="157"/>
                  </a:lnTo>
                  <a:lnTo>
                    <a:pt x="36" y="161"/>
                  </a:lnTo>
                  <a:lnTo>
                    <a:pt x="35" y="163"/>
                  </a:lnTo>
                  <a:lnTo>
                    <a:pt x="32" y="164"/>
                  </a:lnTo>
                  <a:lnTo>
                    <a:pt x="30" y="166"/>
                  </a:lnTo>
                  <a:lnTo>
                    <a:pt x="26" y="167"/>
                  </a:lnTo>
                  <a:lnTo>
                    <a:pt x="22" y="168"/>
                  </a:lnTo>
                  <a:lnTo>
                    <a:pt x="18" y="168"/>
                  </a:lnTo>
                  <a:lnTo>
                    <a:pt x="15" y="168"/>
                  </a:lnTo>
                  <a:lnTo>
                    <a:pt x="11" y="167"/>
                  </a:lnTo>
                  <a:lnTo>
                    <a:pt x="8" y="166"/>
                  </a:lnTo>
                  <a:lnTo>
                    <a:pt x="5" y="164"/>
                  </a:lnTo>
                  <a:lnTo>
                    <a:pt x="3" y="163"/>
                  </a:lnTo>
                  <a:lnTo>
                    <a:pt x="1" y="161"/>
                  </a:lnTo>
                  <a:lnTo>
                    <a:pt x="0" y="157"/>
                  </a:lnTo>
                  <a:lnTo>
                    <a:pt x="0" y="155"/>
                  </a:lnTo>
                  <a:lnTo>
                    <a:pt x="0" y="12"/>
                  </a:lnTo>
                  <a:lnTo>
                    <a:pt x="0" y="10"/>
                  </a:lnTo>
                  <a:lnTo>
                    <a:pt x="1" y="8"/>
                  </a:lnTo>
                  <a:lnTo>
                    <a:pt x="3" y="6"/>
                  </a:lnTo>
                  <a:lnTo>
                    <a:pt x="5" y="4"/>
                  </a:lnTo>
                  <a:lnTo>
                    <a:pt x="8" y="3"/>
                  </a:lnTo>
                  <a:lnTo>
                    <a:pt x="11" y="1"/>
                  </a:lnTo>
                  <a:lnTo>
                    <a:pt x="15" y="0"/>
                  </a:lnTo>
                  <a:lnTo>
                    <a:pt x="18"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283" name="Rectangle 364"/>
            <p:cNvSpPr>
              <a:spLocks noChangeArrowheads="1"/>
            </p:cNvSpPr>
            <p:nvPr/>
          </p:nvSpPr>
          <p:spPr bwMode="auto">
            <a:xfrm>
              <a:off x="2152" y="2743"/>
              <a:ext cx="403" cy="44"/>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84" name="Rectangle 365"/>
            <p:cNvSpPr>
              <a:spLocks noChangeArrowheads="1"/>
            </p:cNvSpPr>
            <p:nvPr/>
          </p:nvSpPr>
          <p:spPr bwMode="auto">
            <a:xfrm>
              <a:off x="2152" y="2743"/>
              <a:ext cx="403" cy="4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85" name="Rectangle 366"/>
            <p:cNvSpPr>
              <a:spLocks noChangeArrowheads="1"/>
            </p:cNvSpPr>
            <p:nvPr/>
          </p:nvSpPr>
          <p:spPr bwMode="auto">
            <a:xfrm>
              <a:off x="2431" y="2228"/>
              <a:ext cx="178" cy="37"/>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86" name="Rectangle 367"/>
            <p:cNvSpPr>
              <a:spLocks noChangeArrowheads="1"/>
            </p:cNvSpPr>
            <p:nvPr/>
          </p:nvSpPr>
          <p:spPr bwMode="auto">
            <a:xfrm>
              <a:off x="2431" y="2228"/>
              <a:ext cx="178" cy="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87" name="Rectangle 368"/>
            <p:cNvSpPr>
              <a:spLocks noChangeArrowheads="1"/>
            </p:cNvSpPr>
            <p:nvPr/>
          </p:nvSpPr>
          <p:spPr bwMode="auto">
            <a:xfrm>
              <a:off x="2551" y="2355"/>
              <a:ext cx="11" cy="11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88" name="Rectangle 369"/>
            <p:cNvSpPr>
              <a:spLocks noChangeArrowheads="1"/>
            </p:cNvSpPr>
            <p:nvPr/>
          </p:nvSpPr>
          <p:spPr bwMode="auto">
            <a:xfrm>
              <a:off x="2551" y="2355"/>
              <a:ext cx="11" cy="11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89" name="Freeform 370"/>
            <p:cNvSpPr>
              <a:spLocks/>
            </p:cNvSpPr>
            <p:nvPr/>
          </p:nvSpPr>
          <p:spPr bwMode="auto">
            <a:xfrm>
              <a:off x="2542" y="2138"/>
              <a:ext cx="28" cy="223"/>
            </a:xfrm>
            <a:custGeom>
              <a:avLst/>
              <a:gdLst>
                <a:gd name="T0" fmla="*/ 15 w 28"/>
                <a:gd name="T1" fmla="*/ 0 h 223"/>
                <a:gd name="T2" fmla="*/ 12 w 28"/>
                <a:gd name="T3" fmla="*/ 0 h 223"/>
                <a:gd name="T4" fmla="*/ 9 w 28"/>
                <a:gd name="T5" fmla="*/ 1 h 223"/>
                <a:gd name="T6" fmla="*/ 7 w 28"/>
                <a:gd name="T7" fmla="*/ 1 h 223"/>
                <a:gd name="T8" fmla="*/ 5 w 28"/>
                <a:gd name="T9" fmla="*/ 2 h 223"/>
                <a:gd name="T10" fmla="*/ 4 w 28"/>
                <a:gd name="T11" fmla="*/ 3 h 223"/>
                <a:gd name="T12" fmla="*/ 1 w 28"/>
                <a:gd name="T13" fmla="*/ 4 h 223"/>
                <a:gd name="T14" fmla="*/ 0 w 28"/>
                <a:gd name="T15" fmla="*/ 6 h 223"/>
                <a:gd name="T16" fmla="*/ 0 w 28"/>
                <a:gd name="T17" fmla="*/ 8 h 223"/>
                <a:gd name="T18" fmla="*/ 0 w 28"/>
                <a:gd name="T19" fmla="*/ 216 h 223"/>
                <a:gd name="T20" fmla="*/ 0 w 28"/>
                <a:gd name="T21" fmla="*/ 218 h 223"/>
                <a:gd name="T22" fmla="*/ 1 w 28"/>
                <a:gd name="T23" fmla="*/ 219 h 223"/>
                <a:gd name="T24" fmla="*/ 4 w 28"/>
                <a:gd name="T25" fmla="*/ 220 h 223"/>
                <a:gd name="T26" fmla="*/ 5 w 28"/>
                <a:gd name="T27" fmla="*/ 221 h 223"/>
                <a:gd name="T28" fmla="*/ 7 w 28"/>
                <a:gd name="T29" fmla="*/ 222 h 223"/>
                <a:gd name="T30" fmla="*/ 9 w 28"/>
                <a:gd name="T31" fmla="*/ 223 h 223"/>
                <a:gd name="T32" fmla="*/ 12 w 28"/>
                <a:gd name="T33" fmla="*/ 223 h 223"/>
                <a:gd name="T34" fmla="*/ 15 w 28"/>
                <a:gd name="T35" fmla="*/ 223 h 223"/>
                <a:gd name="T36" fmla="*/ 17 w 28"/>
                <a:gd name="T37" fmla="*/ 223 h 223"/>
                <a:gd name="T38" fmla="*/ 20 w 28"/>
                <a:gd name="T39" fmla="*/ 223 h 223"/>
                <a:gd name="T40" fmla="*/ 22 w 28"/>
                <a:gd name="T41" fmla="*/ 222 h 223"/>
                <a:gd name="T42" fmla="*/ 24 w 28"/>
                <a:gd name="T43" fmla="*/ 221 h 223"/>
                <a:gd name="T44" fmla="*/ 26 w 28"/>
                <a:gd name="T45" fmla="*/ 220 h 223"/>
                <a:gd name="T46" fmla="*/ 27 w 28"/>
                <a:gd name="T47" fmla="*/ 219 h 223"/>
                <a:gd name="T48" fmla="*/ 28 w 28"/>
                <a:gd name="T49" fmla="*/ 218 h 223"/>
                <a:gd name="T50" fmla="*/ 28 w 28"/>
                <a:gd name="T51" fmla="*/ 216 h 223"/>
                <a:gd name="T52" fmla="*/ 28 w 28"/>
                <a:gd name="T53" fmla="*/ 8 h 223"/>
                <a:gd name="T54" fmla="*/ 28 w 28"/>
                <a:gd name="T55" fmla="*/ 6 h 223"/>
                <a:gd name="T56" fmla="*/ 27 w 28"/>
                <a:gd name="T57" fmla="*/ 4 h 223"/>
                <a:gd name="T58" fmla="*/ 26 w 28"/>
                <a:gd name="T59" fmla="*/ 3 h 223"/>
                <a:gd name="T60" fmla="*/ 24 w 28"/>
                <a:gd name="T61" fmla="*/ 2 h 223"/>
                <a:gd name="T62" fmla="*/ 22 w 28"/>
                <a:gd name="T63" fmla="*/ 1 h 223"/>
                <a:gd name="T64" fmla="*/ 20 w 28"/>
                <a:gd name="T65" fmla="*/ 1 h 223"/>
                <a:gd name="T66" fmla="*/ 17 w 28"/>
                <a:gd name="T67" fmla="*/ 0 h 223"/>
                <a:gd name="T68" fmla="*/ 15 w 28"/>
                <a:gd name="T69" fmla="*/ 0 h 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
                <a:gd name="T106" fmla="*/ 0 h 223"/>
                <a:gd name="T107" fmla="*/ 28 w 28"/>
                <a:gd name="T108" fmla="*/ 223 h 2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 h="223">
                  <a:moveTo>
                    <a:pt x="15" y="0"/>
                  </a:moveTo>
                  <a:lnTo>
                    <a:pt x="12" y="0"/>
                  </a:lnTo>
                  <a:lnTo>
                    <a:pt x="9" y="1"/>
                  </a:lnTo>
                  <a:lnTo>
                    <a:pt x="7" y="1"/>
                  </a:lnTo>
                  <a:lnTo>
                    <a:pt x="5" y="2"/>
                  </a:lnTo>
                  <a:lnTo>
                    <a:pt x="4" y="3"/>
                  </a:lnTo>
                  <a:lnTo>
                    <a:pt x="1" y="4"/>
                  </a:lnTo>
                  <a:lnTo>
                    <a:pt x="0" y="6"/>
                  </a:lnTo>
                  <a:lnTo>
                    <a:pt x="0" y="8"/>
                  </a:lnTo>
                  <a:lnTo>
                    <a:pt x="0" y="216"/>
                  </a:lnTo>
                  <a:lnTo>
                    <a:pt x="0" y="218"/>
                  </a:lnTo>
                  <a:lnTo>
                    <a:pt x="1" y="219"/>
                  </a:lnTo>
                  <a:lnTo>
                    <a:pt x="4" y="220"/>
                  </a:lnTo>
                  <a:lnTo>
                    <a:pt x="5" y="221"/>
                  </a:lnTo>
                  <a:lnTo>
                    <a:pt x="7" y="222"/>
                  </a:lnTo>
                  <a:lnTo>
                    <a:pt x="9" y="223"/>
                  </a:lnTo>
                  <a:lnTo>
                    <a:pt x="12" y="223"/>
                  </a:lnTo>
                  <a:lnTo>
                    <a:pt x="15" y="223"/>
                  </a:lnTo>
                  <a:lnTo>
                    <a:pt x="17" y="223"/>
                  </a:lnTo>
                  <a:lnTo>
                    <a:pt x="20" y="223"/>
                  </a:lnTo>
                  <a:lnTo>
                    <a:pt x="22" y="222"/>
                  </a:lnTo>
                  <a:lnTo>
                    <a:pt x="24" y="221"/>
                  </a:lnTo>
                  <a:lnTo>
                    <a:pt x="26" y="220"/>
                  </a:lnTo>
                  <a:lnTo>
                    <a:pt x="27" y="219"/>
                  </a:lnTo>
                  <a:lnTo>
                    <a:pt x="28" y="218"/>
                  </a:lnTo>
                  <a:lnTo>
                    <a:pt x="28" y="216"/>
                  </a:lnTo>
                  <a:lnTo>
                    <a:pt x="28" y="8"/>
                  </a:lnTo>
                  <a:lnTo>
                    <a:pt x="28" y="6"/>
                  </a:lnTo>
                  <a:lnTo>
                    <a:pt x="27" y="4"/>
                  </a:lnTo>
                  <a:lnTo>
                    <a:pt x="26" y="3"/>
                  </a:lnTo>
                  <a:lnTo>
                    <a:pt x="24" y="2"/>
                  </a:lnTo>
                  <a:lnTo>
                    <a:pt x="22" y="1"/>
                  </a:lnTo>
                  <a:lnTo>
                    <a:pt x="20" y="1"/>
                  </a:lnTo>
                  <a:lnTo>
                    <a:pt x="17" y="0"/>
                  </a:lnTo>
                  <a:lnTo>
                    <a:pt x="1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290" name="Freeform 371"/>
            <p:cNvSpPr>
              <a:spLocks/>
            </p:cNvSpPr>
            <p:nvPr/>
          </p:nvSpPr>
          <p:spPr bwMode="auto">
            <a:xfrm>
              <a:off x="2542" y="2138"/>
              <a:ext cx="28" cy="223"/>
            </a:xfrm>
            <a:custGeom>
              <a:avLst/>
              <a:gdLst>
                <a:gd name="T0" fmla="*/ 15 w 28"/>
                <a:gd name="T1" fmla="*/ 0 h 223"/>
                <a:gd name="T2" fmla="*/ 12 w 28"/>
                <a:gd name="T3" fmla="*/ 0 h 223"/>
                <a:gd name="T4" fmla="*/ 9 w 28"/>
                <a:gd name="T5" fmla="*/ 1 h 223"/>
                <a:gd name="T6" fmla="*/ 7 w 28"/>
                <a:gd name="T7" fmla="*/ 1 h 223"/>
                <a:gd name="T8" fmla="*/ 5 w 28"/>
                <a:gd name="T9" fmla="*/ 2 h 223"/>
                <a:gd name="T10" fmla="*/ 4 w 28"/>
                <a:gd name="T11" fmla="*/ 3 h 223"/>
                <a:gd name="T12" fmla="*/ 1 w 28"/>
                <a:gd name="T13" fmla="*/ 4 h 223"/>
                <a:gd name="T14" fmla="*/ 0 w 28"/>
                <a:gd name="T15" fmla="*/ 6 h 223"/>
                <a:gd name="T16" fmla="*/ 0 w 28"/>
                <a:gd name="T17" fmla="*/ 8 h 223"/>
                <a:gd name="T18" fmla="*/ 0 w 28"/>
                <a:gd name="T19" fmla="*/ 216 h 223"/>
                <a:gd name="T20" fmla="*/ 0 w 28"/>
                <a:gd name="T21" fmla="*/ 218 h 223"/>
                <a:gd name="T22" fmla="*/ 1 w 28"/>
                <a:gd name="T23" fmla="*/ 219 h 223"/>
                <a:gd name="T24" fmla="*/ 4 w 28"/>
                <a:gd name="T25" fmla="*/ 220 h 223"/>
                <a:gd name="T26" fmla="*/ 5 w 28"/>
                <a:gd name="T27" fmla="*/ 221 h 223"/>
                <a:gd name="T28" fmla="*/ 7 w 28"/>
                <a:gd name="T29" fmla="*/ 222 h 223"/>
                <a:gd name="T30" fmla="*/ 9 w 28"/>
                <a:gd name="T31" fmla="*/ 223 h 223"/>
                <a:gd name="T32" fmla="*/ 12 w 28"/>
                <a:gd name="T33" fmla="*/ 223 h 223"/>
                <a:gd name="T34" fmla="*/ 15 w 28"/>
                <a:gd name="T35" fmla="*/ 223 h 223"/>
                <a:gd name="T36" fmla="*/ 17 w 28"/>
                <a:gd name="T37" fmla="*/ 223 h 223"/>
                <a:gd name="T38" fmla="*/ 20 w 28"/>
                <a:gd name="T39" fmla="*/ 223 h 223"/>
                <a:gd name="T40" fmla="*/ 22 w 28"/>
                <a:gd name="T41" fmla="*/ 222 h 223"/>
                <a:gd name="T42" fmla="*/ 24 w 28"/>
                <a:gd name="T43" fmla="*/ 221 h 223"/>
                <a:gd name="T44" fmla="*/ 26 w 28"/>
                <a:gd name="T45" fmla="*/ 220 h 223"/>
                <a:gd name="T46" fmla="*/ 27 w 28"/>
                <a:gd name="T47" fmla="*/ 219 h 223"/>
                <a:gd name="T48" fmla="*/ 28 w 28"/>
                <a:gd name="T49" fmla="*/ 218 h 223"/>
                <a:gd name="T50" fmla="*/ 28 w 28"/>
                <a:gd name="T51" fmla="*/ 216 h 223"/>
                <a:gd name="T52" fmla="*/ 28 w 28"/>
                <a:gd name="T53" fmla="*/ 8 h 223"/>
                <a:gd name="T54" fmla="*/ 28 w 28"/>
                <a:gd name="T55" fmla="*/ 6 h 223"/>
                <a:gd name="T56" fmla="*/ 27 w 28"/>
                <a:gd name="T57" fmla="*/ 4 h 223"/>
                <a:gd name="T58" fmla="*/ 26 w 28"/>
                <a:gd name="T59" fmla="*/ 3 h 223"/>
                <a:gd name="T60" fmla="*/ 24 w 28"/>
                <a:gd name="T61" fmla="*/ 2 h 223"/>
                <a:gd name="T62" fmla="*/ 22 w 28"/>
                <a:gd name="T63" fmla="*/ 1 h 223"/>
                <a:gd name="T64" fmla="*/ 20 w 28"/>
                <a:gd name="T65" fmla="*/ 1 h 223"/>
                <a:gd name="T66" fmla="*/ 17 w 28"/>
                <a:gd name="T67" fmla="*/ 0 h 223"/>
                <a:gd name="T68" fmla="*/ 15 w 28"/>
                <a:gd name="T69" fmla="*/ 0 h 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
                <a:gd name="T106" fmla="*/ 0 h 223"/>
                <a:gd name="T107" fmla="*/ 28 w 28"/>
                <a:gd name="T108" fmla="*/ 223 h 2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 h="223">
                  <a:moveTo>
                    <a:pt x="15" y="0"/>
                  </a:moveTo>
                  <a:lnTo>
                    <a:pt x="12" y="0"/>
                  </a:lnTo>
                  <a:lnTo>
                    <a:pt x="9" y="1"/>
                  </a:lnTo>
                  <a:lnTo>
                    <a:pt x="7" y="1"/>
                  </a:lnTo>
                  <a:lnTo>
                    <a:pt x="5" y="2"/>
                  </a:lnTo>
                  <a:lnTo>
                    <a:pt x="4" y="3"/>
                  </a:lnTo>
                  <a:lnTo>
                    <a:pt x="1" y="4"/>
                  </a:lnTo>
                  <a:lnTo>
                    <a:pt x="0" y="6"/>
                  </a:lnTo>
                  <a:lnTo>
                    <a:pt x="0" y="8"/>
                  </a:lnTo>
                  <a:lnTo>
                    <a:pt x="0" y="216"/>
                  </a:lnTo>
                  <a:lnTo>
                    <a:pt x="0" y="218"/>
                  </a:lnTo>
                  <a:lnTo>
                    <a:pt x="1" y="219"/>
                  </a:lnTo>
                  <a:lnTo>
                    <a:pt x="4" y="220"/>
                  </a:lnTo>
                  <a:lnTo>
                    <a:pt x="5" y="221"/>
                  </a:lnTo>
                  <a:lnTo>
                    <a:pt x="7" y="222"/>
                  </a:lnTo>
                  <a:lnTo>
                    <a:pt x="9" y="223"/>
                  </a:lnTo>
                  <a:lnTo>
                    <a:pt x="12" y="223"/>
                  </a:lnTo>
                  <a:lnTo>
                    <a:pt x="15" y="223"/>
                  </a:lnTo>
                  <a:lnTo>
                    <a:pt x="17" y="223"/>
                  </a:lnTo>
                  <a:lnTo>
                    <a:pt x="20" y="223"/>
                  </a:lnTo>
                  <a:lnTo>
                    <a:pt x="22" y="222"/>
                  </a:lnTo>
                  <a:lnTo>
                    <a:pt x="24" y="221"/>
                  </a:lnTo>
                  <a:lnTo>
                    <a:pt x="26" y="220"/>
                  </a:lnTo>
                  <a:lnTo>
                    <a:pt x="27" y="219"/>
                  </a:lnTo>
                  <a:lnTo>
                    <a:pt x="28" y="218"/>
                  </a:lnTo>
                  <a:lnTo>
                    <a:pt x="28" y="216"/>
                  </a:lnTo>
                  <a:lnTo>
                    <a:pt x="28" y="8"/>
                  </a:lnTo>
                  <a:lnTo>
                    <a:pt x="28" y="6"/>
                  </a:lnTo>
                  <a:lnTo>
                    <a:pt x="27" y="4"/>
                  </a:lnTo>
                  <a:lnTo>
                    <a:pt x="26" y="3"/>
                  </a:lnTo>
                  <a:lnTo>
                    <a:pt x="24" y="2"/>
                  </a:lnTo>
                  <a:lnTo>
                    <a:pt x="22" y="1"/>
                  </a:lnTo>
                  <a:lnTo>
                    <a:pt x="20" y="1"/>
                  </a:lnTo>
                  <a:lnTo>
                    <a:pt x="17" y="0"/>
                  </a:lnTo>
                  <a:lnTo>
                    <a:pt x="1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291" name="Freeform 372"/>
            <p:cNvSpPr>
              <a:spLocks/>
            </p:cNvSpPr>
            <p:nvPr/>
          </p:nvSpPr>
          <p:spPr bwMode="auto">
            <a:xfrm>
              <a:off x="443" y="2136"/>
              <a:ext cx="22" cy="223"/>
            </a:xfrm>
            <a:custGeom>
              <a:avLst/>
              <a:gdLst>
                <a:gd name="T0" fmla="*/ 11 w 22"/>
                <a:gd name="T1" fmla="*/ 0 h 223"/>
                <a:gd name="T2" fmla="*/ 13 w 22"/>
                <a:gd name="T3" fmla="*/ 0 h 223"/>
                <a:gd name="T4" fmla="*/ 15 w 22"/>
                <a:gd name="T5" fmla="*/ 1 h 223"/>
                <a:gd name="T6" fmla="*/ 17 w 22"/>
                <a:gd name="T7" fmla="*/ 1 h 223"/>
                <a:gd name="T8" fmla="*/ 19 w 22"/>
                <a:gd name="T9" fmla="*/ 2 h 223"/>
                <a:gd name="T10" fmla="*/ 20 w 22"/>
                <a:gd name="T11" fmla="*/ 3 h 223"/>
                <a:gd name="T12" fmla="*/ 21 w 22"/>
                <a:gd name="T13" fmla="*/ 4 h 223"/>
                <a:gd name="T14" fmla="*/ 22 w 22"/>
                <a:gd name="T15" fmla="*/ 6 h 223"/>
                <a:gd name="T16" fmla="*/ 22 w 22"/>
                <a:gd name="T17" fmla="*/ 7 h 223"/>
                <a:gd name="T18" fmla="*/ 22 w 22"/>
                <a:gd name="T19" fmla="*/ 216 h 223"/>
                <a:gd name="T20" fmla="*/ 22 w 22"/>
                <a:gd name="T21" fmla="*/ 218 h 223"/>
                <a:gd name="T22" fmla="*/ 21 w 22"/>
                <a:gd name="T23" fmla="*/ 219 h 223"/>
                <a:gd name="T24" fmla="*/ 20 w 22"/>
                <a:gd name="T25" fmla="*/ 220 h 223"/>
                <a:gd name="T26" fmla="*/ 19 w 22"/>
                <a:gd name="T27" fmla="*/ 221 h 223"/>
                <a:gd name="T28" fmla="*/ 17 w 22"/>
                <a:gd name="T29" fmla="*/ 222 h 223"/>
                <a:gd name="T30" fmla="*/ 15 w 22"/>
                <a:gd name="T31" fmla="*/ 223 h 223"/>
                <a:gd name="T32" fmla="*/ 13 w 22"/>
                <a:gd name="T33" fmla="*/ 223 h 223"/>
                <a:gd name="T34" fmla="*/ 11 w 22"/>
                <a:gd name="T35" fmla="*/ 223 h 223"/>
                <a:gd name="T36" fmla="*/ 9 w 22"/>
                <a:gd name="T37" fmla="*/ 223 h 223"/>
                <a:gd name="T38" fmla="*/ 7 w 22"/>
                <a:gd name="T39" fmla="*/ 223 h 223"/>
                <a:gd name="T40" fmla="*/ 5 w 22"/>
                <a:gd name="T41" fmla="*/ 222 h 223"/>
                <a:gd name="T42" fmla="*/ 3 w 22"/>
                <a:gd name="T43" fmla="*/ 221 h 223"/>
                <a:gd name="T44" fmla="*/ 2 w 22"/>
                <a:gd name="T45" fmla="*/ 220 h 223"/>
                <a:gd name="T46" fmla="*/ 1 w 22"/>
                <a:gd name="T47" fmla="*/ 219 h 223"/>
                <a:gd name="T48" fmla="*/ 0 w 22"/>
                <a:gd name="T49" fmla="*/ 218 h 223"/>
                <a:gd name="T50" fmla="*/ 0 w 22"/>
                <a:gd name="T51" fmla="*/ 216 h 223"/>
                <a:gd name="T52" fmla="*/ 0 w 22"/>
                <a:gd name="T53" fmla="*/ 7 h 223"/>
                <a:gd name="T54" fmla="*/ 0 w 22"/>
                <a:gd name="T55" fmla="*/ 6 h 223"/>
                <a:gd name="T56" fmla="*/ 1 w 22"/>
                <a:gd name="T57" fmla="*/ 4 h 223"/>
                <a:gd name="T58" fmla="*/ 2 w 22"/>
                <a:gd name="T59" fmla="*/ 3 h 223"/>
                <a:gd name="T60" fmla="*/ 3 w 22"/>
                <a:gd name="T61" fmla="*/ 2 h 223"/>
                <a:gd name="T62" fmla="*/ 5 w 22"/>
                <a:gd name="T63" fmla="*/ 1 h 223"/>
                <a:gd name="T64" fmla="*/ 7 w 22"/>
                <a:gd name="T65" fmla="*/ 1 h 223"/>
                <a:gd name="T66" fmla="*/ 9 w 22"/>
                <a:gd name="T67" fmla="*/ 0 h 223"/>
                <a:gd name="T68" fmla="*/ 11 w 22"/>
                <a:gd name="T69" fmla="*/ 0 h 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
                <a:gd name="T106" fmla="*/ 0 h 223"/>
                <a:gd name="T107" fmla="*/ 22 w 22"/>
                <a:gd name="T108" fmla="*/ 223 h 2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 h="223">
                  <a:moveTo>
                    <a:pt x="11" y="0"/>
                  </a:moveTo>
                  <a:lnTo>
                    <a:pt x="13" y="0"/>
                  </a:lnTo>
                  <a:lnTo>
                    <a:pt x="15" y="1"/>
                  </a:lnTo>
                  <a:lnTo>
                    <a:pt x="17" y="1"/>
                  </a:lnTo>
                  <a:lnTo>
                    <a:pt x="19" y="2"/>
                  </a:lnTo>
                  <a:lnTo>
                    <a:pt x="20" y="3"/>
                  </a:lnTo>
                  <a:lnTo>
                    <a:pt x="21" y="4"/>
                  </a:lnTo>
                  <a:lnTo>
                    <a:pt x="22" y="6"/>
                  </a:lnTo>
                  <a:lnTo>
                    <a:pt x="22" y="7"/>
                  </a:lnTo>
                  <a:lnTo>
                    <a:pt x="22" y="216"/>
                  </a:lnTo>
                  <a:lnTo>
                    <a:pt x="22" y="218"/>
                  </a:lnTo>
                  <a:lnTo>
                    <a:pt x="21" y="219"/>
                  </a:lnTo>
                  <a:lnTo>
                    <a:pt x="20" y="220"/>
                  </a:lnTo>
                  <a:lnTo>
                    <a:pt x="19" y="221"/>
                  </a:lnTo>
                  <a:lnTo>
                    <a:pt x="17" y="222"/>
                  </a:lnTo>
                  <a:lnTo>
                    <a:pt x="15" y="223"/>
                  </a:lnTo>
                  <a:lnTo>
                    <a:pt x="13" y="223"/>
                  </a:lnTo>
                  <a:lnTo>
                    <a:pt x="11" y="223"/>
                  </a:lnTo>
                  <a:lnTo>
                    <a:pt x="9" y="223"/>
                  </a:lnTo>
                  <a:lnTo>
                    <a:pt x="7" y="223"/>
                  </a:lnTo>
                  <a:lnTo>
                    <a:pt x="5" y="222"/>
                  </a:lnTo>
                  <a:lnTo>
                    <a:pt x="3" y="221"/>
                  </a:lnTo>
                  <a:lnTo>
                    <a:pt x="2" y="220"/>
                  </a:lnTo>
                  <a:lnTo>
                    <a:pt x="1" y="219"/>
                  </a:lnTo>
                  <a:lnTo>
                    <a:pt x="0" y="218"/>
                  </a:lnTo>
                  <a:lnTo>
                    <a:pt x="0" y="216"/>
                  </a:lnTo>
                  <a:lnTo>
                    <a:pt x="0" y="7"/>
                  </a:lnTo>
                  <a:lnTo>
                    <a:pt x="0" y="6"/>
                  </a:lnTo>
                  <a:lnTo>
                    <a:pt x="1" y="4"/>
                  </a:lnTo>
                  <a:lnTo>
                    <a:pt x="2" y="3"/>
                  </a:lnTo>
                  <a:lnTo>
                    <a:pt x="3" y="2"/>
                  </a:lnTo>
                  <a:lnTo>
                    <a:pt x="5" y="1"/>
                  </a:lnTo>
                  <a:lnTo>
                    <a:pt x="7" y="1"/>
                  </a:lnTo>
                  <a:lnTo>
                    <a:pt x="9" y="0"/>
                  </a:lnTo>
                  <a:lnTo>
                    <a:pt x="1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292" name="Freeform 373"/>
            <p:cNvSpPr>
              <a:spLocks/>
            </p:cNvSpPr>
            <p:nvPr/>
          </p:nvSpPr>
          <p:spPr bwMode="auto">
            <a:xfrm>
              <a:off x="443" y="2136"/>
              <a:ext cx="22" cy="223"/>
            </a:xfrm>
            <a:custGeom>
              <a:avLst/>
              <a:gdLst>
                <a:gd name="T0" fmla="*/ 11 w 22"/>
                <a:gd name="T1" fmla="*/ 0 h 223"/>
                <a:gd name="T2" fmla="*/ 13 w 22"/>
                <a:gd name="T3" fmla="*/ 0 h 223"/>
                <a:gd name="T4" fmla="*/ 15 w 22"/>
                <a:gd name="T5" fmla="*/ 1 h 223"/>
                <a:gd name="T6" fmla="*/ 17 w 22"/>
                <a:gd name="T7" fmla="*/ 1 h 223"/>
                <a:gd name="T8" fmla="*/ 19 w 22"/>
                <a:gd name="T9" fmla="*/ 2 h 223"/>
                <a:gd name="T10" fmla="*/ 20 w 22"/>
                <a:gd name="T11" fmla="*/ 3 h 223"/>
                <a:gd name="T12" fmla="*/ 21 w 22"/>
                <a:gd name="T13" fmla="*/ 4 h 223"/>
                <a:gd name="T14" fmla="*/ 22 w 22"/>
                <a:gd name="T15" fmla="*/ 6 h 223"/>
                <a:gd name="T16" fmla="*/ 22 w 22"/>
                <a:gd name="T17" fmla="*/ 7 h 223"/>
                <a:gd name="T18" fmla="*/ 22 w 22"/>
                <a:gd name="T19" fmla="*/ 216 h 223"/>
                <a:gd name="T20" fmla="*/ 22 w 22"/>
                <a:gd name="T21" fmla="*/ 218 h 223"/>
                <a:gd name="T22" fmla="*/ 21 w 22"/>
                <a:gd name="T23" fmla="*/ 219 h 223"/>
                <a:gd name="T24" fmla="*/ 20 w 22"/>
                <a:gd name="T25" fmla="*/ 220 h 223"/>
                <a:gd name="T26" fmla="*/ 19 w 22"/>
                <a:gd name="T27" fmla="*/ 221 h 223"/>
                <a:gd name="T28" fmla="*/ 17 w 22"/>
                <a:gd name="T29" fmla="*/ 222 h 223"/>
                <a:gd name="T30" fmla="*/ 15 w 22"/>
                <a:gd name="T31" fmla="*/ 223 h 223"/>
                <a:gd name="T32" fmla="*/ 13 w 22"/>
                <a:gd name="T33" fmla="*/ 223 h 223"/>
                <a:gd name="T34" fmla="*/ 11 w 22"/>
                <a:gd name="T35" fmla="*/ 223 h 223"/>
                <a:gd name="T36" fmla="*/ 9 w 22"/>
                <a:gd name="T37" fmla="*/ 223 h 223"/>
                <a:gd name="T38" fmla="*/ 7 w 22"/>
                <a:gd name="T39" fmla="*/ 223 h 223"/>
                <a:gd name="T40" fmla="*/ 5 w 22"/>
                <a:gd name="T41" fmla="*/ 222 h 223"/>
                <a:gd name="T42" fmla="*/ 3 w 22"/>
                <a:gd name="T43" fmla="*/ 221 h 223"/>
                <a:gd name="T44" fmla="*/ 2 w 22"/>
                <a:gd name="T45" fmla="*/ 220 h 223"/>
                <a:gd name="T46" fmla="*/ 1 w 22"/>
                <a:gd name="T47" fmla="*/ 219 h 223"/>
                <a:gd name="T48" fmla="*/ 0 w 22"/>
                <a:gd name="T49" fmla="*/ 218 h 223"/>
                <a:gd name="T50" fmla="*/ 0 w 22"/>
                <a:gd name="T51" fmla="*/ 216 h 223"/>
                <a:gd name="T52" fmla="*/ 0 w 22"/>
                <a:gd name="T53" fmla="*/ 7 h 223"/>
                <a:gd name="T54" fmla="*/ 0 w 22"/>
                <a:gd name="T55" fmla="*/ 6 h 223"/>
                <a:gd name="T56" fmla="*/ 1 w 22"/>
                <a:gd name="T57" fmla="*/ 4 h 223"/>
                <a:gd name="T58" fmla="*/ 2 w 22"/>
                <a:gd name="T59" fmla="*/ 3 h 223"/>
                <a:gd name="T60" fmla="*/ 3 w 22"/>
                <a:gd name="T61" fmla="*/ 2 h 223"/>
                <a:gd name="T62" fmla="*/ 5 w 22"/>
                <a:gd name="T63" fmla="*/ 1 h 223"/>
                <a:gd name="T64" fmla="*/ 7 w 22"/>
                <a:gd name="T65" fmla="*/ 1 h 223"/>
                <a:gd name="T66" fmla="*/ 9 w 22"/>
                <a:gd name="T67" fmla="*/ 0 h 223"/>
                <a:gd name="T68" fmla="*/ 11 w 22"/>
                <a:gd name="T69" fmla="*/ 0 h 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
                <a:gd name="T106" fmla="*/ 0 h 223"/>
                <a:gd name="T107" fmla="*/ 22 w 22"/>
                <a:gd name="T108" fmla="*/ 223 h 2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 h="223">
                  <a:moveTo>
                    <a:pt x="11" y="0"/>
                  </a:moveTo>
                  <a:lnTo>
                    <a:pt x="13" y="0"/>
                  </a:lnTo>
                  <a:lnTo>
                    <a:pt x="15" y="1"/>
                  </a:lnTo>
                  <a:lnTo>
                    <a:pt x="17" y="1"/>
                  </a:lnTo>
                  <a:lnTo>
                    <a:pt x="19" y="2"/>
                  </a:lnTo>
                  <a:lnTo>
                    <a:pt x="20" y="3"/>
                  </a:lnTo>
                  <a:lnTo>
                    <a:pt x="21" y="4"/>
                  </a:lnTo>
                  <a:lnTo>
                    <a:pt x="22" y="6"/>
                  </a:lnTo>
                  <a:lnTo>
                    <a:pt x="22" y="7"/>
                  </a:lnTo>
                  <a:lnTo>
                    <a:pt x="22" y="216"/>
                  </a:lnTo>
                  <a:lnTo>
                    <a:pt x="22" y="218"/>
                  </a:lnTo>
                  <a:lnTo>
                    <a:pt x="21" y="219"/>
                  </a:lnTo>
                  <a:lnTo>
                    <a:pt x="20" y="220"/>
                  </a:lnTo>
                  <a:lnTo>
                    <a:pt x="19" y="221"/>
                  </a:lnTo>
                  <a:lnTo>
                    <a:pt x="17" y="222"/>
                  </a:lnTo>
                  <a:lnTo>
                    <a:pt x="15" y="223"/>
                  </a:lnTo>
                  <a:lnTo>
                    <a:pt x="13" y="223"/>
                  </a:lnTo>
                  <a:lnTo>
                    <a:pt x="11" y="223"/>
                  </a:lnTo>
                  <a:lnTo>
                    <a:pt x="9" y="223"/>
                  </a:lnTo>
                  <a:lnTo>
                    <a:pt x="7" y="223"/>
                  </a:lnTo>
                  <a:lnTo>
                    <a:pt x="5" y="222"/>
                  </a:lnTo>
                  <a:lnTo>
                    <a:pt x="3" y="221"/>
                  </a:lnTo>
                  <a:lnTo>
                    <a:pt x="2" y="220"/>
                  </a:lnTo>
                  <a:lnTo>
                    <a:pt x="1" y="219"/>
                  </a:lnTo>
                  <a:lnTo>
                    <a:pt x="0" y="218"/>
                  </a:lnTo>
                  <a:lnTo>
                    <a:pt x="0" y="216"/>
                  </a:lnTo>
                  <a:lnTo>
                    <a:pt x="0" y="7"/>
                  </a:lnTo>
                  <a:lnTo>
                    <a:pt x="0" y="6"/>
                  </a:lnTo>
                  <a:lnTo>
                    <a:pt x="1" y="4"/>
                  </a:lnTo>
                  <a:lnTo>
                    <a:pt x="2" y="3"/>
                  </a:lnTo>
                  <a:lnTo>
                    <a:pt x="3" y="2"/>
                  </a:lnTo>
                  <a:lnTo>
                    <a:pt x="5" y="1"/>
                  </a:lnTo>
                  <a:lnTo>
                    <a:pt x="7" y="1"/>
                  </a:lnTo>
                  <a:lnTo>
                    <a:pt x="9" y="0"/>
                  </a:lnTo>
                  <a:lnTo>
                    <a:pt x="11"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293" name="Rectangle 374"/>
            <p:cNvSpPr>
              <a:spLocks noChangeArrowheads="1"/>
            </p:cNvSpPr>
            <p:nvPr/>
          </p:nvSpPr>
          <p:spPr bwMode="auto">
            <a:xfrm>
              <a:off x="383" y="2498"/>
              <a:ext cx="195" cy="44"/>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94" name="Rectangle 375"/>
            <p:cNvSpPr>
              <a:spLocks noChangeArrowheads="1"/>
            </p:cNvSpPr>
            <p:nvPr/>
          </p:nvSpPr>
          <p:spPr bwMode="auto">
            <a:xfrm>
              <a:off x="383" y="2498"/>
              <a:ext cx="195" cy="4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95" name="Rectangle 376"/>
            <p:cNvSpPr>
              <a:spLocks noChangeArrowheads="1"/>
            </p:cNvSpPr>
            <p:nvPr/>
          </p:nvSpPr>
          <p:spPr bwMode="auto">
            <a:xfrm>
              <a:off x="567" y="2478"/>
              <a:ext cx="277" cy="86"/>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96" name="Rectangle 377"/>
            <p:cNvSpPr>
              <a:spLocks noChangeArrowheads="1"/>
            </p:cNvSpPr>
            <p:nvPr/>
          </p:nvSpPr>
          <p:spPr bwMode="auto">
            <a:xfrm>
              <a:off x="567" y="2478"/>
              <a:ext cx="277" cy="8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297" name="Freeform 378"/>
            <p:cNvSpPr>
              <a:spLocks/>
            </p:cNvSpPr>
            <p:nvPr/>
          </p:nvSpPr>
          <p:spPr bwMode="auto">
            <a:xfrm>
              <a:off x="651" y="2564"/>
              <a:ext cx="72" cy="80"/>
            </a:xfrm>
            <a:custGeom>
              <a:avLst/>
              <a:gdLst>
                <a:gd name="T0" fmla="*/ 36 w 72"/>
                <a:gd name="T1" fmla="*/ 80 h 80"/>
                <a:gd name="T2" fmla="*/ 36 w 72"/>
                <a:gd name="T3" fmla="*/ 80 h 80"/>
                <a:gd name="T4" fmla="*/ 33 w 72"/>
                <a:gd name="T5" fmla="*/ 79 h 80"/>
                <a:gd name="T6" fmla="*/ 29 w 72"/>
                <a:gd name="T7" fmla="*/ 77 h 80"/>
                <a:gd name="T8" fmla="*/ 25 w 72"/>
                <a:gd name="T9" fmla="*/ 75 h 80"/>
                <a:gd name="T10" fmla="*/ 23 w 72"/>
                <a:gd name="T11" fmla="*/ 71 h 80"/>
                <a:gd name="T12" fmla="*/ 18 w 72"/>
                <a:gd name="T13" fmla="*/ 62 h 80"/>
                <a:gd name="T14" fmla="*/ 13 w 72"/>
                <a:gd name="T15" fmla="*/ 50 h 80"/>
                <a:gd name="T16" fmla="*/ 10 w 72"/>
                <a:gd name="T17" fmla="*/ 38 h 80"/>
                <a:gd name="T18" fmla="*/ 6 w 72"/>
                <a:gd name="T19" fmla="*/ 24 h 80"/>
                <a:gd name="T20" fmla="*/ 3 w 72"/>
                <a:gd name="T21" fmla="*/ 11 h 80"/>
                <a:gd name="T22" fmla="*/ 0 w 72"/>
                <a:gd name="T23" fmla="*/ 0 h 80"/>
                <a:gd name="T24" fmla="*/ 36 w 72"/>
                <a:gd name="T25" fmla="*/ 0 h 80"/>
                <a:gd name="T26" fmla="*/ 36 w 72"/>
                <a:gd name="T27" fmla="*/ 0 h 80"/>
                <a:gd name="T28" fmla="*/ 72 w 72"/>
                <a:gd name="T29" fmla="*/ 0 h 80"/>
                <a:gd name="T30" fmla="*/ 69 w 72"/>
                <a:gd name="T31" fmla="*/ 11 h 80"/>
                <a:gd name="T32" fmla="*/ 66 w 72"/>
                <a:gd name="T33" fmla="*/ 24 h 80"/>
                <a:gd name="T34" fmla="*/ 61 w 72"/>
                <a:gd name="T35" fmla="*/ 38 h 80"/>
                <a:gd name="T36" fmla="*/ 57 w 72"/>
                <a:gd name="T37" fmla="*/ 50 h 80"/>
                <a:gd name="T38" fmla="*/ 53 w 72"/>
                <a:gd name="T39" fmla="*/ 62 h 80"/>
                <a:gd name="T40" fmla="*/ 48 w 72"/>
                <a:gd name="T41" fmla="*/ 71 h 80"/>
                <a:gd name="T42" fmla="*/ 45 w 72"/>
                <a:gd name="T43" fmla="*/ 75 h 80"/>
                <a:gd name="T44" fmla="*/ 42 w 72"/>
                <a:gd name="T45" fmla="*/ 77 h 80"/>
                <a:gd name="T46" fmla="*/ 39 w 72"/>
                <a:gd name="T47" fmla="*/ 79 h 80"/>
                <a:gd name="T48" fmla="*/ 36 w 72"/>
                <a:gd name="T49" fmla="*/ 80 h 80"/>
                <a:gd name="T50" fmla="*/ 36 w 72"/>
                <a:gd name="T51" fmla="*/ 80 h 80"/>
                <a:gd name="T52" fmla="*/ 36 w 72"/>
                <a:gd name="T53" fmla="*/ 80 h 80"/>
                <a:gd name="T54" fmla="*/ 36 w 72"/>
                <a:gd name="T55" fmla="*/ 80 h 80"/>
                <a:gd name="T56" fmla="*/ 36 w 72"/>
                <a:gd name="T57" fmla="*/ 80 h 80"/>
                <a:gd name="T58" fmla="*/ 36 w 72"/>
                <a:gd name="T59" fmla="*/ 80 h 80"/>
                <a:gd name="T60" fmla="*/ 36 w 72"/>
                <a:gd name="T61" fmla="*/ 80 h 80"/>
                <a:gd name="T62" fmla="*/ 36 w 72"/>
                <a:gd name="T63" fmla="*/ 80 h 80"/>
                <a:gd name="T64" fmla="*/ 36 w 72"/>
                <a:gd name="T65" fmla="*/ 80 h 80"/>
                <a:gd name="T66" fmla="*/ 36 w 72"/>
                <a:gd name="T67" fmla="*/ 80 h 80"/>
                <a:gd name="T68" fmla="*/ 36 w 72"/>
                <a:gd name="T69" fmla="*/ 80 h 80"/>
                <a:gd name="T70" fmla="*/ 36 w 72"/>
                <a:gd name="T71" fmla="*/ 80 h 80"/>
                <a:gd name="T72" fmla="*/ 36 w 72"/>
                <a:gd name="T73" fmla="*/ 80 h 80"/>
                <a:gd name="T74" fmla="*/ 36 w 72"/>
                <a:gd name="T75" fmla="*/ 80 h 80"/>
                <a:gd name="T76" fmla="*/ 36 w 72"/>
                <a:gd name="T77" fmla="*/ 8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0"/>
                <a:gd name="T119" fmla="*/ 72 w 72"/>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0">
                  <a:moveTo>
                    <a:pt x="36" y="80"/>
                  </a:moveTo>
                  <a:lnTo>
                    <a:pt x="36" y="80"/>
                  </a:lnTo>
                  <a:lnTo>
                    <a:pt x="33" y="79"/>
                  </a:lnTo>
                  <a:lnTo>
                    <a:pt x="29" y="77"/>
                  </a:lnTo>
                  <a:lnTo>
                    <a:pt x="25" y="75"/>
                  </a:lnTo>
                  <a:lnTo>
                    <a:pt x="23" y="71"/>
                  </a:lnTo>
                  <a:lnTo>
                    <a:pt x="18" y="62"/>
                  </a:lnTo>
                  <a:lnTo>
                    <a:pt x="13" y="50"/>
                  </a:lnTo>
                  <a:lnTo>
                    <a:pt x="10" y="38"/>
                  </a:lnTo>
                  <a:lnTo>
                    <a:pt x="6" y="24"/>
                  </a:lnTo>
                  <a:lnTo>
                    <a:pt x="3" y="11"/>
                  </a:lnTo>
                  <a:lnTo>
                    <a:pt x="0" y="0"/>
                  </a:lnTo>
                  <a:lnTo>
                    <a:pt x="36" y="0"/>
                  </a:lnTo>
                  <a:lnTo>
                    <a:pt x="72" y="0"/>
                  </a:lnTo>
                  <a:lnTo>
                    <a:pt x="69" y="11"/>
                  </a:lnTo>
                  <a:lnTo>
                    <a:pt x="66" y="24"/>
                  </a:lnTo>
                  <a:lnTo>
                    <a:pt x="61" y="38"/>
                  </a:lnTo>
                  <a:lnTo>
                    <a:pt x="57" y="50"/>
                  </a:lnTo>
                  <a:lnTo>
                    <a:pt x="53" y="62"/>
                  </a:lnTo>
                  <a:lnTo>
                    <a:pt x="48" y="71"/>
                  </a:lnTo>
                  <a:lnTo>
                    <a:pt x="45" y="75"/>
                  </a:lnTo>
                  <a:lnTo>
                    <a:pt x="42" y="77"/>
                  </a:lnTo>
                  <a:lnTo>
                    <a:pt x="39" y="79"/>
                  </a:lnTo>
                  <a:lnTo>
                    <a:pt x="36" y="8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298" name="Freeform 379"/>
            <p:cNvSpPr>
              <a:spLocks/>
            </p:cNvSpPr>
            <p:nvPr/>
          </p:nvSpPr>
          <p:spPr bwMode="auto">
            <a:xfrm>
              <a:off x="651" y="2564"/>
              <a:ext cx="72" cy="80"/>
            </a:xfrm>
            <a:custGeom>
              <a:avLst/>
              <a:gdLst>
                <a:gd name="T0" fmla="*/ 36 w 72"/>
                <a:gd name="T1" fmla="*/ 80 h 80"/>
                <a:gd name="T2" fmla="*/ 33 w 72"/>
                <a:gd name="T3" fmla="*/ 79 h 80"/>
                <a:gd name="T4" fmla="*/ 29 w 72"/>
                <a:gd name="T5" fmla="*/ 77 h 80"/>
                <a:gd name="T6" fmla="*/ 25 w 72"/>
                <a:gd name="T7" fmla="*/ 75 h 80"/>
                <a:gd name="T8" fmla="*/ 23 w 72"/>
                <a:gd name="T9" fmla="*/ 71 h 80"/>
                <a:gd name="T10" fmla="*/ 18 w 72"/>
                <a:gd name="T11" fmla="*/ 62 h 80"/>
                <a:gd name="T12" fmla="*/ 13 w 72"/>
                <a:gd name="T13" fmla="*/ 50 h 80"/>
                <a:gd name="T14" fmla="*/ 10 w 72"/>
                <a:gd name="T15" fmla="*/ 38 h 80"/>
                <a:gd name="T16" fmla="*/ 6 w 72"/>
                <a:gd name="T17" fmla="*/ 24 h 80"/>
                <a:gd name="T18" fmla="*/ 3 w 72"/>
                <a:gd name="T19" fmla="*/ 11 h 80"/>
                <a:gd name="T20" fmla="*/ 0 w 72"/>
                <a:gd name="T21" fmla="*/ 0 h 80"/>
                <a:gd name="T22" fmla="*/ 36 w 72"/>
                <a:gd name="T23" fmla="*/ 0 h 80"/>
                <a:gd name="T24" fmla="*/ 72 w 72"/>
                <a:gd name="T25" fmla="*/ 0 h 80"/>
                <a:gd name="T26" fmla="*/ 69 w 72"/>
                <a:gd name="T27" fmla="*/ 11 h 80"/>
                <a:gd name="T28" fmla="*/ 66 w 72"/>
                <a:gd name="T29" fmla="*/ 24 h 80"/>
                <a:gd name="T30" fmla="*/ 61 w 72"/>
                <a:gd name="T31" fmla="*/ 38 h 80"/>
                <a:gd name="T32" fmla="*/ 57 w 72"/>
                <a:gd name="T33" fmla="*/ 50 h 80"/>
                <a:gd name="T34" fmla="*/ 53 w 72"/>
                <a:gd name="T35" fmla="*/ 62 h 80"/>
                <a:gd name="T36" fmla="*/ 48 w 72"/>
                <a:gd name="T37" fmla="*/ 71 h 80"/>
                <a:gd name="T38" fmla="*/ 45 w 72"/>
                <a:gd name="T39" fmla="*/ 75 h 80"/>
                <a:gd name="T40" fmla="*/ 42 w 72"/>
                <a:gd name="T41" fmla="*/ 77 h 80"/>
                <a:gd name="T42" fmla="*/ 39 w 72"/>
                <a:gd name="T43" fmla="*/ 79 h 80"/>
                <a:gd name="T44" fmla="*/ 36 w 72"/>
                <a:gd name="T45" fmla="*/ 8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80"/>
                <a:gd name="T71" fmla="*/ 72 w 72"/>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80">
                  <a:moveTo>
                    <a:pt x="36" y="80"/>
                  </a:moveTo>
                  <a:lnTo>
                    <a:pt x="33" y="79"/>
                  </a:lnTo>
                  <a:lnTo>
                    <a:pt x="29" y="77"/>
                  </a:lnTo>
                  <a:lnTo>
                    <a:pt x="25" y="75"/>
                  </a:lnTo>
                  <a:lnTo>
                    <a:pt x="23" y="71"/>
                  </a:lnTo>
                  <a:lnTo>
                    <a:pt x="18" y="62"/>
                  </a:lnTo>
                  <a:lnTo>
                    <a:pt x="13" y="50"/>
                  </a:lnTo>
                  <a:lnTo>
                    <a:pt x="10" y="38"/>
                  </a:lnTo>
                  <a:lnTo>
                    <a:pt x="6" y="24"/>
                  </a:lnTo>
                  <a:lnTo>
                    <a:pt x="3" y="11"/>
                  </a:lnTo>
                  <a:lnTo>
                    <a:pt x="0" y="0"/>
                  </a:lnTo>
                  <a:lnTo>
                    <a:pt x="36" y="0"/>
                  </a:lnTo>
                  <a:lnTo>
                    <a:pt x="72" y="0"/>
                  </a:lnTo>
                  <a:lnTo>
                    <a:pt x="69" y="11"/>
                  </a:lnTo>
                  <a:lnTo>
                    <a:pt x="66" y="24"/>
                  </a:lnTo>
                  <a:lnTo>
                    <a:pt x="61" y="38"/>
                  </a:lnTo>
                  <a:lnTo>
                    <a:pt x="57" y="50"/>
                  </a:lnTo>
                  <a:lnTo>
                    <a:pt x="53" y="62"/>
                  </a:lnTo>
                  <a:lnTo>
                    <a:pt x="48" y="71"/>
                  </a:lnTo>
                  <a:lnTo>
                    <a:pt x="45" y="75"/>
                  </a:lnTo>
                  <a:lnTo>
                    <a:pt x="42" y="77"/>
                  </a:lnTo>
                  <a:lnTo>
                    <a:pt x="39" y="79"/>
                  </a:lnTo>
                  <a:lnTo>
                    <a:pt x="36" y="8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299" name="Freeform 380"/>
            <p:cNvSpPr>
              <a:spLocks/>
            </p:cNvSpPr>
            <p:nvPr/>
          </p:nvSpPr>
          <p:spPr bwMode="auto">
            <a:xfrm>
              <a:off x="750" y="2398"/>
              <a:ext cx="72" cy="80"/>
            </a:xfrm>
            <a:custGeom>
              <a:avLst/>
              <a:gdLst>
                <a:gd name="T0" fmla="*/ 36 w 72"/>
                <a:gd name="T1" fmla="*/ 0 h 80"/>
                <a:gd name="T2" fmla="*/ 36 w 72"/>
                <a:gd name="T3" fmla="*/ 0 h 80"/>
                <a:gd name="T4" fmla="*/ 32 w 72"/>
                <a:gd name="T5" fmla="*/ 1 h 80"/>
                <a:gd name="T6" fmla="*/ 29 w 72"/>
                <a:gd name="T7" fmla="*/ 4 h 80"/>
                <a:gd name="T8" fmla="*/ 26 w 72"/>
                <a:gd name="T9" fmla="*/ 6 h 80"/>
                <a:gd name="T10" fmla="*/ 23 w 72"/>
                <a:gd name="T11" fmla="*/ 9 h 80"/>
                <a:gd name="T12" fmla="*/ 18 w 72"/>
                <a:gd name="T13" fmla="*/ 18 h 80"/>
                <a:gd name="T14" fmla="*/ 14 w 72"/>
                <a:gd name="T15" fmla="*/ 30 h 80"/>
                <a:gd name="T16" fmla="*/ 10 w 72"/>
                <a:gd name="T17" fmla="*/ 43 h 80"/>
                <a:gd name="T18" fmla="*/ 7 w 72"/>
                <a:gd name="T19" fmla="*/ 56 h 80"/>
                <a:gd name="T20" fmla="*/ 3 w 72"/>
                <a:gd name="T21" fmla="*/ 69 h 80"/>
                <a:gd name="T22" fmla="*/ 0 w 72"/>
                <a:gd name="T23" fmla="*/ 80 h 80"/>
                <a:gd name="T24" fmla="*/ 36 w 72"/>
                <a:gd name="T25" fmla="*/ 80 h 80"/>
                <a:gd name="T26" fmla="*/ 36 w 72"/>
                <a:gd name="T27" fmla="*/ 80 h 80"/>
                <a:gd name="T28" fmla="*/ 72 w 72"/>
                <a:gd name="T29" fmla="*/ 80 h 80"/>
                <a:gd name="T30" fmla="*/ 69 w 72"/>
                <a:gd name="T31" fmla="*/ 69 h 80"/>
                <a:gd name="T32" fmla="*/ 65 w 72"/>
                <a:gd name="T33" fmla="*/ 56 h 80"/>
                <a:gd name="T34" fmla="*/ 61 w 72"/>
                <a:gd name="T35" fmla="*/ 43 h 80"/>
                <a:gd name="T36" fmla="*/ 58 w 72"/>
                <a:gd name="T37" fmla="*/ 30 h 80"/>
                <a:gd name="T38" fmla="*/ 53 w 72"/>
                <a:gd name="T39" fmla="*/ 18 h 80"/>
                <a:gd name="T40" fmla="*/ 48 w 72"/>
                <a:gd name="T41" fmla="*/ 9 h 80"/>
                <a:gd name="T42" fmla="*/ 46 w 72"/>
                <a:gd name="T43" fmla="*/ 6 h 80"/>
                <a:gd name="T44" fmla="*/ 43 w 72"/>
                <a:gd name="T45" fmla="*/ 4 h 80"/>
                <a:gd name="T46" fmla="*/ 40 w 72"/>
                <a:gd name="T47" fmla="*/ 1 h 80"/>
                <a:gd name="T48" fmla="*/ 36 w 72"/>
                <a:gd name="T49" fmla="*/ 0 h 80"/>
                <a:gd name="T50" fmla="*/ 36 w 72"/>
                <a:gd name="T51" fmla="*/ 0 h 80"/>
                <a:gd name="T52" fmla="*/ 36 w 72"/>
                <a:gd name="T53" fmla="*/ 0 h 80"/>
                <a:gd name="T54" fmla="*/ 36 w 72"/>
                <a:gd name="T55" fmla="*/ 0 h 80"/>
                <a:gd name="T56" fmla="*/ 36 w 72"/>
                <a:gd name="T57" fmla="*/ 0 h 80"/>
                <a:gd name="T58" fmla="*/ 36 w 72"/>
                <a:gd name="T59" fmla="*/ 0 h 80"/>
                <a:gd name="T60" fmla="*/ 36 w 72"/>
                <a:gd name="T61" fmla="*/ 0 h 80"/>
                <a:gd name="T62" fmla="*/ 36 w 72"/>
                <a:gd name="T63" fmla="*/ 0 h 80"/>
                <a:gd name="T64" fmla="*/ 36 w 72"/>
                <a:gd name="T65" fmla="*/ 0 h 80"/>
                <a:gd name="T66" fmla="*/ 36 w 72"/>
                <a:gd name="T67" fmla="*/ 0 h 80"/>
                <a:gd name="T68" fmla="*/ 36 w 72"/>
                <a:gd name="T69" fmla="*/ 0 h 80"/>
                <a:gd name="T70" fmla="*/ 36 w 72"/>
                <a:gd name="T71" fmla="*/ 0 h 80"/>
                <a:gd name="T72" fmla="*/ 36 w 72"/>
                <a:gd name="T73" fmla="*/ 0 h 80"/>
                <a:gd name="T74" fmla="*/ 36 w 72"/>
                <a:gd name="T75" fmla="*/ 0 h 80"/>
                <a:gd name="T76" fmla="*/ 36 w 72"/>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0"/>
                <a:gd name="T119" fmla="*/ 72 w 72"/>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0">
                  <a:moveTo>
                    <a:pt x="36" y="0"/>
                  </a:moveTo>
                  <a:lnTo>
                    <a:pt x="36" y="0"/>
                  </a:lnTo>
                  <a:lnTo>
                    <a:pt x="32" y="1"/>
                  </a:lnTo>
                  <a:lnTo>
                    <a:pt x="29" y="4"/>
                  </a:lnTo>
                  <a:lnTo>
                    <a:pt x="26" y="6"/>
                  </a:lnTo>
                  <a:lnTo>
                    <a:pt x="23" y="9"/>
                  </a:lnTo>
                  <a:lnTo>
                    <a:pt x="18" y="18"/>
                  </a:lnTo>
                  <a:lnTo>
                    <a:pt x="14" y="30"/>
                  </a:lnTo>
                  <a:lnTo>
                    <a:pt x="10" y="43"/>
                  </a:lnTo>
                  <a:lnTo>
                    <a:pt x="7" y="56"/>
                  </a:lnTo>
                  <a:lnTo>
                    <a:pt x="3" y="69"/>
                  </a:lnTo>
                  <a:lnTo>
                    <a:pt x="0" y="80"/>
                  </a:lnTo>
                  <a:lnTo>
                    <a:pt x="36" y="80"/>
                  </a:lnTo>
                  <a:lnTo>
                    <a:pt x="72" y="80"/>
                  </a:lnTo>
                  <a:lnTo>
                    <a:pt x="69" y="69"/>
                  </a:lnTo>
                  <a:lnTo>
                    <a:pt x="65" y="56"/>
                  </a:lnTo>
                  <a:lnTo>
                    <a:pt x="61" y="43"/>
                  </a:lnTo>
                  <a:lnTo>
                    <a:pt x="58" y="30"/>
                  </a:lnTo>
                  <a:lnTo>
                    <a:pt x="53" y="18"/>
                  </a:lnTo>
                  <a:lnTo>
                    <a:pt x="48" y="9"/>
                  </a:lnTo>
                  <a:lnTo>
                    <a:pt x="46" y="6"/>
                  </a:lnTo>
                  <a:lnTo>
                    <a:pt x="43" y="4"/>
                  </a:lnTo>
                  <a:lnTo>
                    <a:pt x="40" y="1"/>
                  </a:lnTo>
                  <a:lnTo>
                    <a:pt x="3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00" name="Freeform 381"/>
            <p:cNvSpPr>
              <a:spLocks/>
            </p:cNvSpPr>
            <p:nvPr/>
          </p:nvSpPr>
          <p:spPr bwMode="auto">
            <a:xfrm>
              <a:off x="750" y="2398"/>
              <a:ext cx="72" cy="80"/>
            </a:xfrm>
            <a:custGeom>
              <a:avLst/>
              <a:gdLst>
                <a:gd name="T0" fmla="*/ 36 w 72"/>
                <a:gd name="T1" fmla="*/ 0 h 80"/>
                <a:gd name="T2" fmla="*/ 32 w 72"/>
                <a:gd name="T3" fmla="*/ 1 h 80"/>
                <a:gd name="T4" fmla="*/ 29 w 72"/>
                <a:gd name="T5" fmla="*/ 4 h 80"/>
                <a:gd name="T6" fmla="*/ 26 w 72"/>
                <a:gd name="T7" fmla="*/ 6 h 80"/>
                <a:gd name="T8" fmla="*/ 23 w 72"/>
                <a:gd name="T9" fmla="*/ 9 h 80"/>
                <a:gd name="T10" fmla="*/ 18 w 72"/>
                <a:gd name="T11" fmla="*/ 18 h 80"/>
                <a:gd name="T12" fmla="*/ 14 w 72"/>
                <a:gd name="T13" fmla="*/ 30 h 80"/>
                <a:gd name="T14" fmla="*/ 10 w 72"/>
                <a:gd name="T15" fmla="*/ 43 h 80"/>
                <a:gd name="T16" fmla="*/ 7 w 72"/>
                <a:gd name="T17" fmla="*/ 56 h 80"/>
                <a:gd name="T18" fmla="*/ 3 w 72"/>
                <a:gd name="T19" fmla="*/ 69 h 80"/>
                <a:gd name="T20" fmla="*/ 0 w 72"/>
                <a:gd name="T21" fmla="*/ 80 h 80"/>
                <a:gd name="T22" fmla="*/ 36 w 72"/>
                <a:gd name="T23" fmla="*/ 80 h 80"/>
                <a:gd name="T24" fmla="*/ 72 w 72"/>
                <a:gd name="T25" fmla="*/ 80 h 80"/>
                <a:gd name="T26" fmla="*/ 69 w 72"/>
                <a:gd name="T27" fmla="*/ 69 h 80"/>
                <a:gd name="T28" fmla="*/ 65 w 72"/>
                <a:gd name="T29" fmla="*/ 56 h 80"/>
                <a:gd name="T30" fmla="*/ 61 w 72"/>
                <a:gd name="T31" fmla="*/ 43 h 80"/>
                <a:gd name="T32" fmla="*/ 58 w 72"/>
                <a:gd name="T33" fmla="*/ 30 h 80"/>
                <a:gd name="T34" fmla="*/ 53 w 72"/>
                <a:gd name="T35" fmla="*/ 18 h 80"/>
                <a:gd name="T36" fmla="*/ 48 w 72"/>
                <a:gd name="T37" fmla="*/ 9 h 80"/>
                <a:gd name="T38" fmla="*/ 46 w 72"/>
                <a:gd name="T39" fmla="*/ 6 h 80"/>
                <a:gd name="T40" fmla="*/ 43 w 72"/>
                <a:gd name="T41" fmla="*/ 4 h 80"/>
                <a:gd name="T42" fmla="*/ 40 w 72"/>
                <a:gd name="T43" fmla="*/ 1 h 80"/>
                <a:gd name="T44" fmla="*/ 36 w 72"/>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80"/>
                <a:gd name="T71" fmla="*/ 72 w 72"/>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80">
                  <a:moveTo>
                    <a:pt x="36" y="0"/>
                  </a:moveTo>
                  <a:lnTo>
                    <a:pt x="32" y="1"/>
                  </a:lnTo>
                  <a:lnTo>
                    <a:pt x="29" y="4"/>
                  </a:lnTo>
                  <a:lnTo>
                    <a:pt x="26" y="6"/>
                  </a:lnTo>
                  <a:lnTo>
                    <a:pt x="23" y="9"/>
                  </a:lnTo>
                  <a:lnTo>
                    <a:pt x="18" y="18"/>
                  </a:lnTo>
                  <a:lnTo>
                    <a:pt x="14" y="30"/>
                  </a:lnTo>
                  <a:lnTo>
                    <a:pt x="10" y="43"/>
                  </a:lnTo>
                  <a:lnTo>
                    <a:pt x="7" y="56"/>
                  </a:lnTo>
                  <a:lnTo>
                    <a:pt x="3" y="69"/>
                  </a:lnTo>
                  <a:lnTo>
                    <a:pt x="0" y="80"/>
                  </a:lnTo>
                  <a:lnTo>
                    <a:pt x="36" y="80"/>
                  </a:lnTo>
                  <a:lnTo>
                    <a:pt x="72" y="80"/>
                  </a:lnTo>
                  <a:lnTo>
                    <a:pt x="69" y="69"/>
                  </a:lnTo>
                  <a:lnTo>
                    <a:pt x="65" y="56"/>
                  </a:lnTo>
                  <a:lnTo>
                    <a:pt x="61" y="43"/>
                  </a:lnTo>
                  <a:lnTo>
                    <a:pt x="58" y="30"/>
                  </a:lnTo>
                  <a:lnTo>
                    <a:pt x="53" y="18"/>
                  </a:lnTo>
                  <a:lnTo>
                    <a:pt x="48" y="9"/>
                  </a:lnTo>
                  <a:lnTo>
                    <a:pt x="46" y="6"/>
                  </a:lnTo>
                  <a:lnTo>
                    <a:pt x="43" y="4"/>
                  </a:lnTo>
                  <a:lnTo>
                    <a:pt x="40" y="1"/>
                  </a:lnTo>
                  <a:lnTo>
                    <a:pt x="36"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301" name="Freeform 382"/>
            <p:cNvSpPr>
              <a:spLocks/>
            </p:cNvSpPr>
            <p:nvPr/>
          </p:nvSpPr>
          <p:spPr bwMode="auto">
            <a:xfrm>
              <a:off x="557" y="2398"/>
              <a:ext cx="70" cy="80"/>
            </a:xfrm>
            <a:custGeom>
              <a:avLst/>
              <a:gdLst>
                <a:gd name="T0" fmla="*/ 34 w 70"/>
                <a:gd name="T1" fmla="*/ 0 h 80"/>
                <a:gd name="T2" fmla="*/ 34 w 70"/>
                <a:gd name="T3" fmla="*/ 0 h 80"/>
                <a:gd name="T4" fmla="*/ 31 w 70"/>
                <a:gd name="T5" fmla="*/ 1 h 80"/>
                <a:gd name="T6" fmla="*/ 28 w 70"/>
                <a:gd name="T7" fmla="*/ 2 h 80"/>
                <a:gd name="T8" fmla="*/ 26 w 70"/>
                <a:gd name="T9" fmla="*/ 5 h 80"/>
                <a:gd name="T10" fmla="*/ 23 w 70"/>
                <a:gd name="T11" fmla="*/ 8 h 80"/>
                <a:gd name="T12" fmla="*/ 18 w 70"/>
                <a:gd name="T13" fmla="*/ 16 h 80"/>
                <a:gd name="T14" fmla="*/ 13 w 70"/>
                <a:gd name="T15" fmla="*/ 26 h 80"/>
                <a:gd name="T16" fmla="*/ 9 w 70"/>
                <a:gd name="T17" fmla="*/ 37 h 80"/>
                <a:gd name="T18" fmla="*/ 6 w 70"/>
                <a:gd name="T19" fmla="*/ 50 h 80"/>
                <a:gd name="T20" fmla="*/ 3 w 70"/>
                <a:gd name="T21" fmla="*/ 61 h 80"/>
                <a:gd name="T22" fmla="*/ 0 w 70"/>
                <a:gd name="T23" fmla="*/ 73 h 80"/>
                <a:gd name="T24" fmla="*/ 23 w 70"/>
                <a:gd name="T25" fmla="*/ 73 h 80"/>
                <a:gd name="T26" fmla="*/ 23 w 70"/>
                <a:gd name="T27" fmla="*/ 80 h 80"/>
                <a:gd name="T28" fmla="*/ 34 w 70"/>
                <a:gd name="T29" fmla="*/ 80 h 80"/>
                <a:gd name="T30" fmla="*/ 70 w 70"/>
                <a:gd name="T31" fmla="*/ 80 h 80"/>
                <a:gd name="T32" fmla="*/ 67 w 70"/>
                <a:gd name="T33" fmla="*/ 69 h 80"/>
                <a:gd name="T34" fmla="*/ 64 w 70"/>
                <a:gd name="T35" fmla="*/ 56 h 80"/>
                <a:gd name="T36" fmla="*/ 60 w 70"/>
                <a:gd name="T37" fmla="*/ 43 h 80"/>
                <a:gd name="T38" fmla="*/ 57 w 70"/>
                <a:gd name="T39" fmla="*/ 30 h 80"/>
                <a:gd name="T40" fmla="*/ 52 w 70"/>
                <a:gd name="T41" fmla="*/ 18 h 80"/>
                <a:gd name="T42" fmla="*/ 46 w 70"/>
                <a:gd name="T43" fmla="*/ 9 h 80"/>
                <a:gd name="T44" fmla="*/ 44 w 70"/>
                <a:gd name="T45" fmla="*/ 6 h 80"/>
                <a:gd name="T46" fmla="*/ 41 w 70"/>
                <a:gd name="T47" fmla="*/ 4 h 80"/>
                <a:gd name="T48" fmla="*/ 37 w 70"/>
                <a:gd name="T49" fmla="*/ 1 h 80"/>
                <a:gd name="T50" fmla="*/ 34 w 70"/>
                <a:gd name="T51" fmla="*/ 0 h 80"/>
                <a:gd name="T52" fmla="*/ 34 w 70"/>
                <a:gd name="T53" fmla="*/ 0 h 80"/>
                <a:gd name="T54" fmla="*/ 34 w 70"/>
                <a:gd name="T55" fmla="*/ 0 h 80"/>
                <a:gd name="T56" fmla="*/ 34 w 70"/>
                <a:gd name="T57" fmla="*/ 0 h 80"/>
                <a:gd name="T58" fmla="*/ 34 w 70"/>
                <a:gd name="T59" fmla="*/ 0 h 80"/>
                <a:gd name="T60" fmla="*/ 34 w 70"/>
                <a:gd name="T61" fmla="*/ 0 h 80"/>
                <a:gd name="T62" fmla="*/ 34 w 70"/>
                <a:gd name="T63" fmla="*/ 0 h 80"/>
                <a:gd name="T64" fmla="*/ 34 w 70"/>
                <a:gd name="T65" fmla="*/ 0 h 80"/>
                <a:gd name="T66" fmla="*/ 34 w 70"/>
                <a:gd name="T67" fmla="*/ 0 h 80"/>
                <a:gd name="T68" fmla="*/ 34 w 70"/>
                <a:gd name="T69" fmla="*/ 0 h 80"/>
                <a:gd name="T70" fmla="*/ 34 w 70"/>
                <a:gd name="T71" fmla="*/ 0 h 80"/>
                <a:gd name="T72" fmla="*/ 34 w 70"/>
                <a:gd name="T73" fmla="*/ 0 h 80"/>
                <a:gd name="T74" fmla="*/ 34 w 70"/>
                <a:gd name="T75" fmla="*/ 0 h 80"/>
                <a:gd name="T76" fmla="*/ 34 w 70"/>
                <a:gd name="T77" fmla="*/ 0 h 80"/>
                <a:gd name="T78" fmla="*/ 34 w 70"/>
                <a:gd name="T79" fmla="*/ 0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
                <a:gd name="T121" fmla="*/ 0 h 80"/>
                <a:gd name="T122" fmla="*/ 70 w 70"/>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 h="80">
                  <a:moveTo>
                    <a:pt x="34" y="0"/>
                  </a:moveTo>
                  <a:lnTo>
                    <a:pt x="34" y="0"/>
                  </a:lnTo>
                  <a:lnTo>
                    <a:pt x="31" y="1"/>
                  </a:lnTo>
                  <a:lnTo>
                    <a:pt x="28" y="2"/>
                  </a:lnTo>
                  <a:lnTo>
                    <a:pt x="26" y="5"/>
                  </a:lnTo>
                  <a:lnTo>
                    <a:pt x="23" y="8"/>
                  </a:lnTo>
                  <a:lnTo>
                    <a:pt x="18" y="16"/>
                  </a:lnTo>
                  <a:lnTo>
                    <a:pt x="13" y="26"/>
                  </a:lnTo>
                  <a:lnTo>
                    <a:pt x="9" y="37"/>
                  </a:lnTo>
                  <a:lnTo>
                    <a:pt x="6" y="50"/>
                  </a:lnTo>
                  <a:lnTo>
                    <a:pt x="3" y="61"/>
                  </a:lnTo>
                  <a:lnTo>
                    <a:pt x="0" y="73"/>
                  </a:lnTo>
                  <a:lnTo>
                    <a:pt x="23" y="73"/>
                  </a:lnTo>
                  <a:lnTo>
                    <a:pt x="23" y="80"/>
                  </a:lnTo>
                  <a:lnTo>
                    <a:pt x="34" y="80"/>
                  </a:lnTo>
                  <a:lnTo>
                    <a:pt x="70" y="80"/>
                  </a:lnTo>
                  <a:lnTo>
                    <a:pt x="67" y="69"/>
                  </a:lnTo>
                  <a:lnTo>
                    <a:pt x="64" y="56"/>
                  </a:lnTo>
                  <a:lnTo>
                    <a:pt x="60" y="43"/>
                  </a:lnTo>
                  <a:lnTo>
                    <a:pt x="57" y="30"/>
                  </a:lnTo>
                  <a:lnTo>
                    <a:pt x="52" y="18"/>
                  </a:lnTo>
                  <a:lnTo>
                    <a:pt x="46" y="9"/>
                  </a:lnTo>
                  <a:lnTo>
                    <a:pt x="44" y="6"/>
                  </a:lnTo>
                  <a:lnTo>
                    <a:pt x="41" y="4"/>
                  </a:lnTo>
                  <a:lnTo>
                    <a:pt x="37" y="1"/>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02" name="Freeform 383"/>
            <p:cNvSpPr>
              <a:spLocks/>
            </p:cNvSpPr>
            <p:nvPr/>
          </p:nvSpPr>
          <p:spPr bwMode="auto">
            <a:xfrm>
              <a:off x="557" y="2398"/>
              <a:ext cx="70" cy="80"/>
            </a:xfrm>
            <a:custGeom>
              <a:avLst/>
              <a:gdLst>
                <a:gd name="T0" fmla="*/ 34 w 70"/>
                <a:gd name="T1" fmla="*/ 0 h 80"/>
                <a:gd name="T2" fmla="*/ 31 w 70"/>
                <a:gd name="T3" fmla="*/ 1 h 80"/>
                <a:gd name="T4" fmla="*/ 28 w 70"/>
                <a:gd name="T5" fmla="*/ 2 h 80"/>
                <a:gd name="T6" fmla="*/ 26 w 70"/>
                <a:gd name="T7" fmla="*/ 5 h 80"/>
                <a:gd name="T8" fmla="*/ 23 w 70"/>
                <a:gd name="T9" fmla="*/ 8 h 80"/>
                <a:gd name="T10" fmla="*/ 18 w 70"/>
                <a:gd name="T11" fmla="*/ 16 h 80"/>
                <a:gd name="T12" fmla="*/ 13 w 70"/>
                <a:gd name="T13" fmla="*/ 26 h 80"/>
                <a:gd name="T14" fmla="*/ 9 w 70"/>
                <a:gd name="T15" fmla="*/ 37 h 80"/>
                <a:gd name="T16" fmla="*/ 6 w 70"/>
                <a:gd name="T17" fmla="*/ 50 h 80"/>
                <a:gd name="T18" fmla="*/ 3 w 70"/>
                <a:gd name="T19" fmla="*/ 61 h 80"/>
                <a:gd name="T20" fmla="*/ 0 w 70"/>
                <a:gd name="T21" fmla="*/ 73 h 80"/>
                <a:gd name="T22" fmla="*/ 23 w 70"/>
                <a:gd name="T23" fmla="*/ 73 h 80"/>
                <a:gd name="T24" fmla="*/ 23 w 70"/>
                <a:gd name="T25" fmla="*/ 80 h 80"/>
                <a:gd name="T26" fmla="*/ 34 w 70"/>
                <a:gd name="T27" fmla="*/ 80 h 80"/>
                <a:gd name="T28" fmla="*/ 70 w 70"/>
                <a:gd name="T29" fmla="*/ 80 h 80"/>
                <a:gd name="T30" fmla="*/ 67 w 70"/>
                <a:gd name="T31" fmla="*/ 69 h 80"/>
                <a:gd name="T32" fmla="*/ 64 w 70"/>
                <a:gd name="T33" fmla="*/ 56 h 80"/>
                <a:gd name="T34" fmla="*/ 60 w 70"/>
                <a:gd name="T35" fmla="*/ 43 h 80"/>
                <a:gd name="T36" fmla="*/ 57 w 70"/>
                <a:gd name="T37" fmla="*/ 30 h 80"/>
                <a:gd name="T38" fmla="*/ 52 w 70"/>
                <a:gd name="T39" fmla="*/ 18 h 80"/>
                <a:gd name="T40" fmla="*/ 46 w 70"/>
                <a:gd name="T41" fmla="*/ 9 h 80"/>
                <a:gd name="T42" fmla="*/ 44 w 70"/>
                <a:gd name="T43" fmla="*/ 6 h 80"/>
                <a:gd name="T44" fmla="*/ 41 w 70"/>
                <a:gd name="T45" fmla="*/ 4 h 80"/>
                <a:gd name="T46" fmla="*/ 37 w 70"/>
                <a:gd name="T47" fmla="*/ 1 h 80"/>
                <a:gd name="T48" fmla="*/ 34 w 70"/>
                <a:gd name="T49" fmla="*/ 0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80"/>
                <a:gd name="T77" fmla="*/ 70 w 70"/>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80">
                  <a:moveTo>
                    <a:pt x="34" y="0"/>
                  </a:moveTo>
                  <a:lnTo>
                    <a:pt x="31" y="1"/>
                  </a:lnTo>
                  <a:lnTo>
                    <a:pt x="28" y="2"/>
                  </a:lnTo>
                  <a:lnTo>
                    <a:pt x="26" y="5"/>
                  </a:lnTo>
                  <a:lnTo>
                    <a:pt x="23" y="8"/>
                  </a:lnTo>
                  <a:lnTo>
                    <a:pt x="18" y="16"/>
                  </a:lnTo>
                  <a:lnTo>
                    <a:pt x="13" y="26"/>
                  </a:lnTo>
                  <a:lnTo>
                    <a:pt x="9" y="37"/>
                  </a:lnTo>
                  <a:lnTo>
                    <a:pt x="6" y="50"/>
                  </a:lnTo>
                  <a:lnTo>
                    <a:pt x="3" y="61"/>
                  </a:lnTo>
                  <a:lnTo>
                    <a:pt x="0" y="73"/>
                  </a:lnTo>
                  <a:lnTo>
                    <a:pt x="23" y="73"/>
                  </a:lnTo>
                  <a:lnTo>
                    <a:pt x="23" y="80"/>
                  </a:lnTo>
                  <a:lnTo>
                    <a:pt x="34" y="80"/>
                  </a:lnTo>
                  <a:lnTo>
                    <a:pt x="70" y="80"/>
                  </a:lnTo>
                  <a:lnTo>
                    <a:pt x="67" y="69"/>
                  </a:lnTo>
                  <a:lnTo>
                    <a:pt x="64" y="56"/>
                  </a:lnTo>
                  <a:lnTo>
                    <a:pt x="60" y="43"/>
                  </a:lnTo>
                  <a:lnTo>
                    <a:pt x="57" y="30"/>
                  </a:lnTo>
                  <a:lnTo>
                    <a:pt x="52" y="18"/>
                  </a:lnTo>
                  <a:lnTo>
                    <a:pt x="46" y="9"/>
                  </a:lnTo>
                  <a:lnTo>
                    <a:pt x="44" y="6"/>
                  </a:lnTo>
                  <a:lnTo>
                    <a:pt x="41" y="4"/>
                  </a:lnTo>
                  <a:lnTo>
                    <a:pt x="37" y="1"/>
                  </a:lnTo>
                  <a:lnTo>
                    <a:pt x="34"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303" name="Freeform 384"/>
            <p:cNvSpPr>
              <a:spLocks/>
            </p:cNvSpPr>
            <p:nvPr/>
          </p:nvSpPr>
          <p:spPr bwMode="auto">
            <a:xfrm>
              <a:off x="405" y="2386"/>
              <a:ext cx="18" cy="266"/>
            </a:xfrm>
            <a:custGeom>
              <a:avLst/>
              <a:gdLst>
                <a:gd name="T0" fmla="*/ 9 w 18"/>
                <a:gd name="T1" fmla="*/ 0 h 266"/>
                <a:gd name="T2" fmla="*/ 11 w 18"/>
                <a:gd name="T3" fmla="*/ 0 h 266"/>
                <a:gd name="T4" fmla="*/ 12 w 18"/>
                <a:gd name="T5" fmla="*/ 1 h 266"/>
                <a:gd name="T6" fmla="*/ 14 w 18"/>
                <a:gd name="T7" fmla="*/ 1 h 266"/>
                <a:gd name="T8" fmla="*/ 15 w 18"/>
                <a:gd name="T9" fmla="*/ 2 h 266"/>
                <a:gd name="T10" fmla="*/ 16 w 18"/>
                <a:gd name="T11" fmla="*/ 3 h 266"/>
                <a:gd name="T12" fmla="*/ 17 w 18"/>
                <a:gd name="T13" fmla="*/ 4 h 266"/>
                <a:gd name="T14" fmla="*/ 18 w 18"/>
                <a:gd name="T15" fmla="*/ 6 h 266"/>
                <a:gd name="T16" fmla="*/ 18 w 18"/>
                <a:gd name="T17" fmla="*/ 7 h 266"/>
                <a:gd name="T18" fmla="*/ 18 w 18"/>
                <a:gd name="T19" fmla="*/ 259 h 266"/>
                <a:gd name="T20" fmla="*/ 18 w 18"/>
                <a:gd name="T21" fmla="*/ 261 h 266"/>
                <a:gd name="T22" fmla="*/ 17 w 18"/>
                <a:gd name="T23" fmla="*/ 262 h 266"/>
                <a:gd name="T24" fmla="*/ 16 w 18"/>
                <a:gd name="T25" fmla="*/ 263 h 266"/>
                <a:gd name="T26" fmla="*/ 15 w 18"/>
                <a:gd name="T27" fmla="*/ 264 h 266"/>
                <a:gd name="T28" fmla="*/ 14 w 18"/>
                <a:gd name="T29" fmla="*/ 265 h 266"/>
                <a:gd name="T30" fmla="*/ 12 w 18"/>
                <a:gd name="T31" fmla="*/ 266 h 266"/>
                <a:gd name="T32" fmla="*/ 11 w 18"/>
                <a:gd name="T33" fmla="*/ 266 h 266"/>
                <a:gd name="T34" fmla="*/ 9 w 18"/>
                <a:gd name="T35" fmla="*/ 266 h 266"/>
                <a:gd name="T36" fmla="*/ 7 w 18"/>
                <a:gd name="T37" fmla="*/ 266 h 266"/>
                <a:gd name="T38" fmla="*/ 6 w 18"/>
                <a:gd name="T39" fmla="*/ 266 h 266"/>
                <a:gd name="T40" fmla="*/ 4 w 18"/>
                <a:gd name="T41" fmla="*/ 265 h 266"/>
                <a:gd name="T42" fmla="*/ 3 w 18"/>
                <a:gd name="T43" fmla="*/ 264 h 266"/>
                <a:gd name="T44" fmla="*/ 2 w 18"/>
                <a:gd name="T45" fmla="*/ 263 h 266"/>
                <a:gd name="T46" fmla="*/ 1 w 18"/>
                <a:gd name="T47" fmla="*/ 262 h 266"/>
                <a:gd name="T48" fmla="*/ 0 w 18"/>
                <a:gd name="T49" fmla="*/ 261 h 266"/>
                <a:gd name="T50" fmla="*/ 0 w 18"/>
                <a:gd name="T51" fmla="*/ 259 h 266"/>
                <a:gd name="T52" fmla="*/ 0 w 18"/>
                <a:gd name="T53" fmla="*/ 7 h 266"/>
                <a:gd name="T54" fmla="*/ 0 w 18"/>
                <a:gd name="T55" fmla="*/ 6 h 266"/>
                <a:gd name="T56" fmla="*/ 1 w 18"/>
                <a:gd name="T57" fmla="*/ 4 h 266"/>
                <a:gd name="T58" fmla="*/ 2 w 18"/>
                <a:gd name="T59" fmla="*/ 3 h 266"/>
                <a:gd name="T60" fmla="*/ 3 w 18"/>
                <a:gd name="T61" fmla="*/ 2 h 266"/>
                <a:gd name="T62" fmla="*/ 4 w 18"/>
                <a:gd name="T63" fmla="*/ 1 h 266"/>
                <a:gd name="T64" fmla="*/ 6 w 18"/>
                <a:gd name="T65" fmla="*/ 1 h 266"/>
                <a:gd name="T66" fmla="*/ 7 w 18"/>
                <a:gd name="T67" fmla="*/ 0 h 266"/>
                <a:gd name="T68" fmla="*/ 9 w 18"/>
                <a:gd name="T69" fmla="*/ 0 h 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
                <a:gd name="T106" fmla="*/ 0 h 266"/>
                <a:gd name="T107" fmla="*/ 18 w 18"/>
                <a:gd name="T108" fmla="*/ 266 h 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 h="266">
                  <a:moveTo>
                    <a:pt x="9" y="0"/>
                  </a:moveTo>
                  <a:lnTo>
                    <a:pt x="11" y="0"/>
                  </a:lnTo>
                  <a:lnTo>
                    <a:pt x="12" y="1"/>
                  </a:lnTo>
                  <a:lnTo>
                    <a:pt x="14" y="1"/>
                  </a:lnTo>
                  <a:lnTo>
                    <a:pt x="15" y="2"/>
                  </a:lnTo>
                  <a:lnTo>
                    <a:pt x="16" y="3"/>
                  </a:lnTo>
                  <a:lnTo>
                    <a:pt x="17" y="4"/>
                  </a:lnTo>
                  <a:lnTo>
                    <a:pt x="18" y="6"/>
                  </a:lnTo>
                  <a:lnTo>
                    <a:pt x="18" y="7"/>
                  </a:lnTo>
                  <a:lnTo>
                    <a:pt x="18" y="259"/>
                  </a:lnTo>
                  <a:lnTo>
                    <a:pt x="18" y="261"/>
                  </a:lnTo>
                  <a:lnTo>
                    <a:pt x="17" y="262"/>
                  </a:lnTo>
                  <a:lnTo>
                    <a:pt x="16" y="263"/>
                  </a:lnTo>
                  <a:lnTo>
                    <a:pt x="15" y="264"/>
                  </a:lnTo>
                  <a:lnTo>
                    <a:pt x="14" y="265"/>
                  </a:lnTo>
                  <a:lnTo>
                    <a:pt x="12" y="266"/>
                  </a:lnTo>
                  <a:lnTo>
                    <a:pt x="11" y="266"/>
                  </a:lnTo>
                  <a:lnTo>
                    <a:pt x="9" y="266"/>
                  </a:lnTo>
                  <a:lnTo>
                    <a:pt x="7" y="266"/>
                  </a:lnTo>
                  <a:lnTo>
                    <a:pt x="6" y="266"/>
                  </a:lnTo>
                  <a:lnTo>
                    <a:pt x="4" y="265"/>
                  </a:lnTo>
                  <a:lnTo>
                    <a:pt x="3" y="264"/>
                  </a:lnTo>
                  <a:lnTo>
                    <a:pt x="2" y="263"/>
                  </a:lnTo>
                  <a:lnTo>
                    <a:pt x="1" y="262"/>
                  </a:lnTo>
                  <a:lnTo>
                    <a:pt x="0" y="261"/>
                  </a:lnTo>
                  <a:lnTo>
                    <a:pt x="0" y="259"/>
                  </a:lnTo>
                  <a:lnTo>
                    <a:pt x="0" y="7"/>
                  </a:lnTo>
                  <a:lnTo>
                    <a:pt x="0" y="6"/>
                  </a:lnTo>
                  <a:lnTo>
                    <a:pt x="1" y="4"/>
                  </a:lnTo>
                  <a:lnTo>
                    <a:pt x="2" y="3"/>
                  </a:lnTo>
                  <a:lnTo>
                    <a:pt x="3" y="2"/>
                  </a:lnTo>
                  <a:lnTo>
                    <a:pt x="4" y="1"/>
                  </a:lnTo>
                  <a:lnTo>
                    <a:pt x="6" y="1"/>
                  </a:lnTo>
                  <a:lnTo>
                    <a:pt x="7" y="0"/>
                  </a:lnTo>
                  <a:lnTo>
                    <a:pt x="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04" name="Freeform 385"/>
            <p:cNvSpPr>
              <a:spLocks/>
            </p:cNvSpPr>
            <p:nvPr/>
          </p:nvSpPr>
          <p:spPr bwMode="auto">
            <a:xfrm>
              <a:off x="405" y="2386"/>
              <a:ext cx="18" cy="266"/>
            </a:xfrm>
            <a:custGeom>
              <a:avLst/>
              <a:gdLst>
                <a:gd name="T0" fmla="*/ 9 w 18"/>
                <a:gd name="T1" fmla="*/ 0 h 266"/>
                <a:gd name="T2" fmla="*/ 11 w 18"/>
                <a:gd name="T3" fmla="*/ 0 h 266"/>
                <a:gd name="T4" fmla="*/ 12 w 18"/>
                <a:gd name="T5" fmla="*/ 1 h 266"/>
                <a:gd name="T6" fmla="*/ 14 w 18"/>
                <a:gd name="T7" fmla="*/ 1 h 266"/>
                <a:gd name="T8" fmla="*/ 15 w 18"/>
                <a:gd name="T9" fmla="*/ 2 h 266"/>
                <a:gd name="T10" fmla="*/ 16 w 18"/>
                <a:gd name="T11" fmla="*/ 3 h 266"/>
                <a:gd name="T12" fmla="*/ 17 w 18"/>
                <a:gd name="T13" fmla="*/ 4 h 266"/>
                <a:gd name="T14" fmla="*/ 18 w 18"/>
                <a:gd name="T15" fmla="*/ 6 h 266"/>
                <a:gd name="T16" fmla="*/ 18 w 18"/>
                <a:gd name="T17" fmla="*/ 7 h 266"/>
                <a:gd name="T18" fmla="*/ 18 w 18"/>
                <a:gd name="T19" fmla="*/ 259 h 266"/>
                <a:gd name="T20" fmla="*/ 18 w 18"/>
                <a:gd name="T21" fmla="*/ 261 h 266"/>
                <a:gd name="T22" fmla="*/ 17 w 18"/>
                <a:gd name="T23" fmla="*/ 262 h 266"/>
                <a:gd name="T24" fmla="*/ 16 w 18"/>
                <a:gd name="T25" fmla="*/ 263 h 266"/>
                <a:gd name="T26" fmla="*/ 15 w 18"/>
                <a:gd name="T27" fmla="*/ 264 h 266"/>
                <a:gd name="T28" fmla="*/ 14 w 18"/>
                <a:gd name="T29" fmla="*/ 265 h 266"/>
                <a:gd name="T30" fmla="*/ 12 w 18"/>
                <a:gd name="T31" fmla="*/ 266 h 266"/>
                <a:gd name="T32" fmla="*/ 11 w 18"/>
                <a:gd name="T33" fmla="*/ 266 h 266"/>
                <a:gd name="T34" fmla="*/ 9 w 18"/>
                <a:gd name="T35" fmla="*/ 266 h 266"/>
                <a:gd name="T36" fmla="*/ 7 w 18"/>
                <a:gd name="T37" fmla="*/ 266 h 266"/>
                <a:gd name="T38" fmla="*/ 6 w 18"/>
                <a:gd name="T39" fmla="*/ 266 h 266"/>
                <a:gd name="T40" fmla="*/ 4 w 18"/>
                <a:gd name="T41" fmla="*/ 265 h 266"/>
                <a:gd name="T42" fmla="*/ 3 w 18"/>
                <a:gd name="T43" fmla="*/ 264 h 266"/>
                <a:gd name="T44" fmla="*/ 2 w 18"/>
                <a:gd name="T45" fmla="*/ 263 h 266"/>
                <a:gd name="T46" fmla="*/ 1 w 18"/>
                <a:gd name="T47" fmla="*/ 262 h 266"/>
                <a:gd name="T48" fmla="*/ 0 w 18"/>
                <a:gd name="T49" fmla="*/ 261 h 266"/>
                <a:gd name="T50" fmla="*/ 0 w 18"/>
                <a:gd name="T51" fmla="*/ 259 h 266"/>
                <a:gd name="T52" fmla="*/ 0 w 18"/>
                <a:gd name="T53" fmla="*/ 7 h 266"/>
                <a:gd name="T54" fmla="*/ 0 w 18"/>
                <a:gd name="T55" fmla="*/ 6 h 266"/>
                <a:gd name="T56" fmla="*/ 1 w 18"/>
                <a:gd name="T57" fmla="*/ 4 h 266"/>
                <a:gd name="T58" fmla="*/ 2 w 18"/>
                <a:gd name="T59" fmla="*/ 3 h 266"/>
                <a:gd name="T60" fmla="*/ 3 w 18"/>
                <a:gd name="T61" fmla="*/ 2 h 266"/>
                <a:gd name="T62" fmla="*/ 4 w 18"/>
                <a:gd name="T63" fmla="*/ 1 h 266"/>
                <a:gd name="T64" fmla="*/ 6 w 18"/>
                <a:gd name="T65" fmla="*/ 1 h 266"/>
                <a:gd name="T66" fmla="*/ 7 w 18"/>
                <a:gd name="T67" fmla="*/ 0 h 266"/>
                <a:gd name="T68" fmla="*/ 9 w 18"/>
                <a:gd name="T69" fmla="*/ 0 h 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
                <a:gd name="T106" fmla="*/ 0 h 266"/>
                <a:gd name="T107" fmla="*/ 18 w 18"/>
                <a:gd name="T108" fmla="*/ 266 h 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 h="266">
                  <a:moveTo>
                    <a:pt x="9" y="0"/>
                  </a:moveTo>
                  <a:lnTo>
                    <a:pt x="11" y="0"/>
                  </a:lnTo>
                  <a:lnTo>
                    <a:pt x="12" y="1"/>
                  </a:lnTo>
                  <a:lnTo>
                    <a:pt x="14" y="1"/>
                  </a:lnTo>
                  <a:lnTo>
                    <a:pt x="15" y="2"/>
                  </a:lnTo>
                  <a:lnTo>
                    <a:pt x="16" y="3"/>
                  </a:lnTo>
                  <a:lnTo>
                    <a:pt x="17" y="4"/>
                  </a:lnTo>
                  <a:lnTo>
                    <a:pt x="18" y="6"/>
                  </a:lnTo>
                  <a:lnTo>
                    <a:pt x="18" y="7"/>
                  </a:lnTo>
                  <a:lnTo>
                    <a:pt x="18" y="259"/>
                  </a:lnTo>
                  <a:lnTo>
                    <a:pt x="18" y="261"/>
                  </a:lnTo>
                  <a:lnTo>
                    <a:pt x="17" y="262"/>
                  </a:lnTo>
                  <a:lnTo>
                    <a:pt x="16" y="263"/>
                  </a:lnTo>
                  <a:lnTo>
                    <a:pt x="15" y="264"/>
                  </a:lnTo>
                  <a:lnTo>
                    <a:pt x="14" y="265"/>
                  </a:lnTo>
                  <a:lnTo>
                    <a:pt x="12" y="266"/>
                  </a:lnTo>
                  <a:lnTo>
                    <a:pt x="11" y="266"/>
                  </a:lnTo>
                  <a:lnTo>
                    <a:pt x="9" y="266"/>
                  </a:lnTo>
                  <a:lnTo>
                    <a:pt x="7" y="266"/>
                  </a:lnTo>
                  <a:lnTo>
                    <a:pt x="6" y="266"/>
                  </a:lnTo>
                  <a:lnTo>
                    <a:pt x="4" y="265"/>
                  </a:lnTo>
                  <a:lnTo>
                    <a:pt x="3" y="264"/>
                  </a:lnTo>
                  <a:lnTo>
                    <a:pt x="2" y="263"/>
                  </a:lnTo>
                  <a:lnTo>
                    <a:pt x="1" y="262"/>
                  </a:lnTo>
                  <a:lnTo>
                    <a:pt x="0" y="261"/>
                  </a:lnTo>
                  <a:lnTo>
                    <a:pt x="0" y="259"/>
                  </a:lnTo>
                  <a:lnTo>
                    <a:pt x="0" y="7"/>
                  </a:lnTo>
                  <a:lnTo>
                    <a:pt x="0" y="6"/>
                  </a:lnTo>
                  <a:lnTo>
                    <a:pt x="1" y="4"/>
                  </a:lnTo>
                  <a:lnTo>
                    <a:pt x="2" y="3"/>
                  </a:lnTo>
                  <a:lnTo>
                    <a:pt x="3" y="2"/>
                  </a:lnTo>
                  <a:lnTo>
                    <a:pt x="4" y="1"/>
                  </a:lnTo>
                  <a:lnTo>
                    <a:pt x="6" y="1"/>
                  </a:lnTo>
                  <a:lnTo>
                    <a:pt x="7" y="0"/>
                  </a:lnTo>
                  <a:lnTo>
                    <a:pt x="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305" name="Line 386"/>
            <p:cNvSpPr>
              <a:spLocks noChangeShapeType="1"/>
            </p:cNvSpPr>
            <p:nvPr/>
          </p:nvSpPr>
          <p:spPr bwMode="auto">
            <a:xfrm>
              <a:off x="627" y="2477"/>
              <a:ext cx="24"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6306" name="Line 387"/>
            <p:cNvSpPr>
              <a:spLocks noChangeShapeType="1"/>
            </p:cNvSpPr>
            <p:nvPr/>
          </p:nvSpPr>
          <p:spPr bwMode="auto">
            <a:xfrm flipV="1">
              <a:off x="723" y="2477"/>
              <a:ext cx="27"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6307" name="Line 388"/>
            <p:cNvSpPr>
              <a:spLocks noChangeShapeType="1"/>
            </p:cNvSpPr>
            <p:nvPr/>
          </p:nvSpPr>
          <p:spPr bwMode="auto">
            <a:xfrm>
              <a:off x="822" y="2478"/>
              <a:ext cx="21" cy="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6308" name="Freeform 389"/>
            <p:cNvSpPr>
              <a:spLocks/>
            </p:cNvSpPr>
            <p:nvPr/>
          </p:nvSpPr>
          <p:spPr bwMode="auto">
            <a:xfrm>
              <a:off x="444" y="2465"/>
              <a:ext cx="20" cy="111"/>
            </a:xfrm>
            <a:custGeom>
              <a:avLst/>
              <a:gdLst>
                <a:gd name="T0" fmla="*/ 10 w 20"/>
                <a:gd name="T1" fmla="*/ 0 h 111"/>
                <a:gd name="T2" fmla="*/ 12 w 20"/>
                <a:gd name="T3" fmla="*/ 0 h 111"/>
                <a:gd name="T4" fmla="*/ 14 w 20"/>
                <a:gd name="T5" fmla="*/ 1 h 111"/>
                <a:gd name="T6" fmla="*/ 15 w 20"/>
                <a:gd name="T7" fmla="*/ 1 h 111"/>
                <a:gd name="T8" fmla="*/ 17 w 20"/>
                <a:gd name="T9" fmla="*/ 2 h 111"/>
                <a:gd name="T10" fmla="*/ 18 w 20"/>
                <a:gd name="T11" fmla="*/ 3 h 111"/>
                <a:gd name="T12" fmla="*/ 19 w 20"/>
                <a:gd name="T13" fmla="*/ 4 h 111"/>
                <a:gd name="T14" fmla="*/ 20 w 20"/>
                <a:gd name="T15" fmla="*/ 5 h 111"/>
                <a:gd name="T16" fmla="*/ 20 w 20"/>
                <a:gd name="T17" fmla="*/ 6 h 111"/>
                <a:gd name="T18" fmla="*/ 20 w 20"/>
                <a:gd name="T19" fmla="*/ 105 h 111"/>
                <a:gd name="T20" fmla="*/ 20 w 20"/>
                <a:gd name="T21" fmla="*/ 106 h 111"/>
                <a:gd name="T22" fmla="*/ 19 w 20"/>
                <a:gd name="T23" fmla="*/ 108 h 111"/>
                <a:gd name="T24" fmla="*/ 18 w 20"/>
                <a:gd name="T25" fmla="*/ 109 h 111"/>
                <a:gd name="T26" fmla="*/ 17 w 20"/>
                <a:gd name="T27" fmla="*/ 109 h 111"/>
                <a:gd name="T28" fmla="*/ 15 w 20"/>
                <a:gd name="T29" fmla="*/ 110 h 111"/>
                <a:gd name="T30" fmla="*/ 14 w 20"/>
                <a:gd name="T31" fmla="*/ 111 h 111"/>
                <a:gd name="T32" fmla="*/ 12 w 20"/>
                <a:gd name="T33" fmla="*/ 111 h 111"/>
                <a:gd name="T34" fmla="*/ 10 w 20"/>
                <a:gd name="T35" fmla="*/ 111 h 111"/>
                <a:gd name="T36" fmla="*/ 8 w 20"/>
                <a:gd name="T37" fmla="*/ 111 h 111"/>
                <a:gd name="T38" fmla="*/ 6 w 20"/>
                <a:gd name="T39" fmla="*/ 111 h 111"/>
                <a:gd name="T40" fmla="*/ 4 w 20"/>
                <a:gd name="T41" fmla="*/ 110 h 111"/>
                <a:gd name="T42" fmla="*/ 3 w 20"/>
                <a:gd name="T43" fmla="*/ 109 h 111"/>
                <a:gd name="T44" fmla="*/ 2 w 20"/>
                <a:gd name="T45" fmla="*/ 109 h 111"/>
                <a:gd name="T46" fmla="*/ 1 w 20"/>
                <a:gd name="T47" fmla="*/ 108 h 111"/>
                <a:gd name="T48" fmla="*/ 0 w 20"/>
                <a:gd name="T49" fmla="*/ 106 h 111"/>
                <a:gd name="T50" fmla="*/ 0 w 20"/>
                <a:gd name="T51" fmla="*/ 105 h 111"/>
                <a:gd name="T52" fmla="*/ 0 w 20"/>
                <a:gd name="T53" fmla="*/ 6 h 111"/>
                <a:gd name="T54" fmla="*/ 0 w 20"/>
                <a:gd name="T55" fmla="*/ 5 h 111"/>
                <a:gd name="T56" fmla="*/ 1 w 20"/>
                <a:gd name="T57" fmla="*/ 4 h 111"/>
                <a:gd name="T58" fmla="*/ 2 w 20"/>
                <a:gd name="T59" fmla="*/ 3 h 111"/>
                <a:gd name="T60" fmla="*/ 3 w 20"/>
                <a:gd name="T61" fmla="*/ 2 h 111"/>
                <a:gd name="T62" fmla="*/ 4 w 20"/>
                <a:gd name="T63" fmla="*/ 1 h 111"/>
                <a:gd name="T64" fmla="*/ 6 w 20"/>
                <a:gd name="T65" fmla="*/ 1 h 111"/>
                <a:gd name="T66" fmla="*/ 8 w 20"/>
                <a:gd name="T67" fmla="*/ 0 h 111"/>
                <a:gd name="T68" fmla="*/ 10 w 20"/>
                <a:gd name="T69" fmla="*/ 0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
                <a:gd name="T106" fmla="*/ 0 h 111"/>
                <a:gd name="T107" fmla="*/ 20 w 20"/>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 h="111">
                  <a:moveTo>
                    <a:pt x="10" y="0"/>
                  </a:moveTo>
                  <a:lnTo>
                    <a:pt x="12" y="0"/>
                  </a:lnTo>
                  <a:lnTo>
                    <a:pt x="14" y="1"/>
                  </a:lnTo>
                  <a:lnTo>
                    <a:pt x="15" y="1"/>
                  </a:lnTo>
                  <a:lnTo>
                    <a:pt x="17" y="2"/>
                  </a:lnTo>
                  <a:lnTo>
                    <a:pt x="18" y="3"/>
                  </a:lnTo>
                  <a:lnTo>
                    <a:pt x="19" y="4"/>
                  </a:lnTo>
                  <a:lnTo>
                    <a:pt x="20" y="5"/>
                  </a:lnTo>
                  <a:lnTo>
                    <a:pt x="20" y="6"/>
                  </a:lnTo>
                  <a:lnTo>
                    <a:pt x="20" y="105"/>
                  </a:lnTo>
                  <a:lnTo>
                    <a:pt x="20" y="106"/>
                  </a:lnTo>
                  <a:lnTo>
                    <a:pt x="19" y="108"/>
                  </a:lnTo>
                  <a:lnTo>
                    <a:pt x="18" y="109"/>
                  </a:lnTo>
                  <a:lnTo>
                    <a:pt x="17" y="109"/>
                  </a:lnTo>
                  <a:lnTo>
                    <a:pt x="15" y="110"/>
                  </a:lnTo>
                  <a:lnTo>
                    <a:pt x="14" y="111"/>
                  </a:lnTo>
                  <a:lnTo>
                    <a:pt x="12" y="111"/>
                  </a:lnTo>
                  <a:lnTo>
                    <a:pt x="10" y="111"/>
                  </a:lnTo>
                  <a:lnTo>
                    <a:pt x="8" y="111"/>
                  </a:lnTo>
                  <a:lnTo>
                    <a:pt x="6" y="111"/>
                  </a:lnTo>
                  <a:lnTo>
                    <a:pt x="4" y="110"/>
                  </a:lnTo>
                  <a:lnTo>
                    <a:pt x="3" y="109"/>
                  </a:lnTo>
                  <a:lnTo>
                    <a:pt x="2" y="109"/>
                  </a:lnTo>
                  <a:lnTo>
                    <a:pt x="1" y="108"/>
                  </a:lnTo>
                  <a:lnTo>
                    <a:pt x="0" y="106"/>
                  </a:lnTo>
                  <a:lnTo>
                    <a:pt x="0" y="105"/>
                  </a:lnTo>
                  <a:lnTo>
                    <a:pt x="0" y="6"/>
                  </a:lnTo>
                  <a:lnTo>
                    <a:pt x="0" y="5"/>
                  </a:lnTo>
                  <a:lnTo>
                    <a:pt x="1" y="4"/>
                  </a:lnTo>
                  <a:lnTo>
                    <a:pt x="2" y="3"/>
                  </a:lnTo>
                  <a:lnTo>
                    <a:pt x="3" y="2"/>
                  </a:lnTo>
                  <a:lnTo>
                    <a:pt x="4" y="1"/>
                  </a:lnTo>
                  <a:lnTo>
                    <a:pt x="6" y="1"/>
                  </a:lnTo>
                  <a:lnTo>
                    <a:pt x="8" y="0"/>
                  </a:lnTo>
                  <a:lnTo>
                    <a:pt x="1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09" name="Freeform 390"/>
            <p:cNvSpPr>
              <a:spLocks/>
            </p:cNvSpPr>
            <p:nvPr/>
          </p:nvSpPr>
          <p:spPr bwMode="auto">
            <a:xfrm>
              <a:off x="444" y="2465"/>
              <a:ext cx="20" cy="111"/>
            </a:xfrm>
            <a:custGeom>
              <a:avLst/>
              <a:gdLst>
                <a:gd name="T0" fmla="*/ 10 w 20"/>
                <a:gd name="T1" fmla="*/ 0 h 111"/>
                <a:gd name="T2" fmla="*/ 12 w 20"/>
                <a:gd name="T3" fmla="*/ 0 h 111"/>
                <a:gd name="T4" fmla="*/ 14 w 20"/>
                <a:gd name="T5" fmla="*/ 1 h 111"/>
                <a:gd name="T6" fmla="*/ 15 w 20"/>
                <a:gd name="T7" fmla="*/ 1 h 111"/>
                <a:gd name="T8" fmla="*/ 17 w 20"/>
                <a:gd name="T9" fmla="*/ 2 h 111"/>
                <a:gd name="T10" fmla="*/ 18 w 20"/>
                <a:gd name="T11" fmla="*/ 3 h 111"/>
                <a:gd name="T12" fmla="*/ 19 w 20"/>
                <a:gd name="T13" fmla="*/ 4 h 111"/>
                <a:gd name="T14" fmla="*/ 20 w 20"/>
                <a:gd name="T15" fmla="*/ 5 h 111"/>
                <a:gd name="T16" fmla="*/ 20 w 20"/>
                <a:gd name="T17" fmla="*/ 6 h 111"/>
                <a:gd name="T18" fmla="*/ 20 w 20"/>
                <a:gd name="T19" fmla="*/ 105 h 111"/>
                <a:gd name="T20" fmla="*/ 20 w 20"/>
                <a:gd name="T21" fmla="*/ 106 h 111"/>
                <a:gd name="T22" fmla="*/ 19 w 20"/>
                <a:gd name="T23" fmla="*/ 108 h 111"/>
                <a:gd name="T24" fmla="*/ 18 w 20"/>
                <a:gd name="T25" fmla="*/ 109 h 111"/>
                <a:gd name="T26" fmla="*/ 17 w 20"/>
                <a:gd name="T27" fmla="*/ 109 h 111"/>
                <a:gd name="T28" fmla="*/ 15 w 20"/>
                <a:gd name="T29" fmla="*/ 110 h 111"/>
                <a:gd name="T30" fmla="*/ 14 w 20"/>
                <a:gd name="T31" fmla="*/ 111 h 111"/>
                <a:gd name="T32" fmla="*/ 12 w 20"/>
                <a:gd name="T33" fmla="*/ 111 h 111"/>
                <a:gd name="T34" fmla="*/ 10 w 20"/>
                <a:gd name="T35" fmla="*/ 111 h 111"/>
                <a:gd name="T36" fmla="*/ 8 w 20"/>
                <a:gd name="T37" fmla="*/ 111 h 111"/>
                <a:gd name="T38" fmla="*/ 6 w 20"/>
                <a:gd name="T39" fmla="*/ 111 h 111"/>
                <a:gd name="T40" fmla="*/ 4 w 20"/>
                <a:gd name="T41" fmla="*/ 110 h 111"/>
                <a:gd name="T42" fmla="*/ 3 w 20"/>
                <a:gd name="T43" fmla="*/ 109 h 111"/>
                <a:gd name="T44" fmla="*/ 2 w 20"/>
                <a:gd name="T45" fmla="*/ 109 h 111"/>
                <a:gd name="T46" fmla="*/ 1 w 20"/>
                <a:gd name="T47" fmla="*/ 108 h 111"/>
                <a:gd name="T48" fmla="*/ 0 w 20"/>
                <a:gd name="T49" fmla="*/ 106 h 111"/>
                <a:gd name="T50" fmla="*/ 0 w 20"/>
                <a:gd name="T51" fmla="*/ 105 h 111"/>
                <a:gd name="T52" fmla="*/ 0 w 20"/>
                <a:gd name="T53" fmla="*/ 6 h 111"/>
                <a:gd name="T54" fmla="*/ 0 w 20"/>
                <a:gd name="T55" fmla="*/ 5 h 111"/>
                <a:gd name="T56" fmla="*/ 1 w 20"/>
                <a:gd name="T57" fmla="*/ 4 h 111"/>
                <a:gd name="T58" fmla="*/ 2 w 20"/>
                <a:gd name="T59" fmla="*/ 3 h 111"/>
                <a:gd name="T60" fmla="*/ 3 w 20"/>
                <a:gd name="T61" fmla="*/ 2 h 111"/>
                <a:gd name="T62" fmla="*/ 4 w 20"/>
                <a:gd name="T63" fmla="*/ 1 h 111"/>
                <a:gd name="T64" fmla="*/ 6 w 20"/>
                <a:gd name="T65" fmla="*/ 1 h 111"/>
                <a:gd name="T66" fmla="*/ 8 w 20"/>
                <a:gd name="T67" fmla="*/ 0 h 111"/>
                <a:gd name="T68" fmla="*/ 10 w 20"/>
                <a:gd name="T69" fmla="*/ 0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
                <a:gd name="T106" fmla="*/ 0 h 111"/>
                <a:gd name="T107" fmla="*/ 20 w 20"/>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 h="111">
                  <a:moveTo>
                    <a:pt x="10" y="0"/>
                  </a:moveTo>
                  <a:lnTo>
                    <a:pt x="12" y="0"/>
                  </a:lnTo>
                  <a:lnTo>
                    <a:pt x="14" y="1"/>
                  </a:lnTo>
                  <a:lnTo>
                    <a:pt x="15" y="1"/>
                  </a:lnTo>
                  <a:lnTo>
                    <a:pt x="17" y="2"/>
                  </a:lnTo>
                  <a:lnTo>
                    <a:pt x="18" y="3"/>
                  </a:lnTo>
                  <a:lnTo>
                    <a:pt x="19" y="4"/>
                  </a:lnTo>
                  <a:lnTo>
                    <a:pt x="20" y="5"/>
                  </a:lnTo>
                  <a:lnTo>
                    <a:pt x="20" y="6"/>
                  </a:lnTo>
                  <a:lnTo>
                    <a:pt x="20" y="105"/>
                  </a:lnTo>
                  <a:lnTo>
                    <a:pt x="20" y="106"/>
                  </a:lnTo>
                  <a:lnTo>
                    <a:pt x="19" y="108"/>
                  </a:lnTo>
                  <a:lnTo>
                    <a:pt x="18" y="109"/>
                  </a:lnTo>
                  <a:lnTo>
                    <a:pt x="17" y="109"/>
                  </a:lnTo>
                  <a:lnTo>
                    <a:pt x="15" y="110"/>
                  </a:lnTo>
                  <a:lnTo>
                    <a:pt x="14" y="111"/>
                  </a:lnTo>
                  <a:lnTo>
                    <a:pt x="12" y="111"/>
                  </a:lnTo>
                  <a:lnTo>
                    <a:pt x="10" y="111"/>
                  </a:lnTo>
                  <a:lnTo>
                    <a:pt x="8" y="111"/>
                  </a:lnTo>
                  <a:lnTo>
                    <a:pt x="6" y="111"/>
                  </a:lnTo>
                  <a:lnTo>
                    <a:pt x="4" y="110"/>
                  </a:lnTo>
                  <a:lnTo>
                    <a:pt x="3" y="109"/>
                  </a:lnTo>
                  <a:lnTo>
                    <a:pt x="2" y="109"/>
                  </a:lnTo>
                  <a:lnTo>
                    <a:pt x="1" y="108"/>
                  </a:lnTo>
                  <a:lnTo>
                    <a:pt x="0" y="106"/>
                  </a:lnTo>
                  <a:lnTo>
                    <a:pt x="0" y="105"/>
                  </a:lnTo>
                  <a:lnTo>
                    <a:pt x="0" y="6"/>
                  </a:lnTo>
                  <a:lnTo>
                    <a:pt x="0" y="5"/>
                  </a:lnTo>
                  <a:lnTo>
                    <a:pt x="1" y="4"/>
                  </a:lnTo>
                  <a:lnTo>
                    <a:pt x="2" y="3"/>
                  </a:lnTo>
                  <a:lnTo>
                    <a:pt x="3" y="2"/>
                  </a:lnTo>
                  <a:lnTo>
                    <a:pt x="4" y="1"/>
                  </a:lnTo>
                  <a:lnTo>
                    <a:pt x="6" y="1"/>
                  </a:lnTo>
                  <a:lnTo>
                    <a:pt x="8" y="0"/>
                  </a:lnTo>
                  <a:lnTo>
                    <a:pt x="1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310" name="Rectangle 391"/>
            <p:cNvSpPr>
              <a:spLocks noChangeArrowheads="1"/>
            </p:cNvSpPr>
            <p:nvPr/>
          </p:nvSpPr>
          <p:spPr bwMode="auto">
            <a:xfrm>
              <a:off x="2433" y="2498"/>
              <a:ext cx="195" cy="44"/>
            </a:xfrm>
            <a:prstGeom prst="rect">
              <a:avLst/>
            </a:prstGeom>
            <a:solidFill>
              <a:srgbClr val="99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11" name="Rectangle 392"/>
            <p:cNvSpPr>
              <a:spLocks noChangeArrowheads="1"/>
            </p:cNvSpPr>
            <p:nvPr/>
          </p:nvSpPr>
          <p:spPr bwMode="auto">
            <a:xfrm>
              <a:off x="2433" y="2498"/>
              <a:ext cx="195" cy="4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12" name="Rectangle 393"/>
            <p:cNvSpPr>
              <a:spLocks noChangeArrowheads="1"/>
            </p:cNvSpPr>
            <p:nvPr/>
          </p:nvSpPr>
          <p:spPr bwMode="auto">
            <a:xfrm>
              <a:off x="2167" y="2478"/>
              <a:ext cx="277" cy="86"/>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13" name="Rectangle 394"/>
            <p:cNvSpPr>
              <a:spLocks noChangeArrowheads="1"/>
            </p:cNvSpPr>
            <p:nvPr/>
          </p:nvSpPr>
          <p:spPr bwMode="auto">
            <a:xfrm>
              <a:off x="2167" y="2478"/>
              <a:ext cx="277" cy="8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14" name="Freeform 395"/>
            <p:cNvSpPr>
              <a:spLocks/>
            </p:cNvSpPr>
            <p:nvPr/>
          </p:nvSpPr>
          <p:spPr bwMode="auto">
            <a:xfrm>
              <a:off x="2288" y="2564"/>
              <a:ext cx="72" cy="80"/>
            </a:xfrm>
            <a:custGeom>
              <a:avLst/>
              <a:gdLst>
                <a:gd name="T0" fmla="*/ 36 w 72"/>
                <a:gd name="T1" fmla="*/ 80 h 80"/>
                <a:gd name="T2" fmla="*/ 36 w 72"/>
                <a:gd name="T3" fmla="*/ 80 h 80"/>
                <a:gd name="T4" fmla="*/ 39 w 72"/>
                <a:gd name="T5" fmla="*/ 79 h 80"/>
                <a:gd name="T6" fmla="*/ 43 w 72"/>
                <a:gd name="T7" fmla="*/ 77 h 80"/>
                <a:gd name="T8" fmla="*/ 47 w 72"/>
                <a:gd name="T9" fmla="*/ 75 h 80"/>
                <a:gd name="T10" fmla="*/ 49 w 72"/>
                <a:gd name="T11" fmla="*/ 71 h 80"/>
                <a:gd name="T12" fmla="*/ 54 w 72"/>
                <a:gd name="T13" fmla="*/ 62 h 80"/>
                <a:gd name="T14" fmla="*/ 59 w 72"/>
                <a:gd name="T15" fmla="*/ 50 h 80"/>
                <a:gd name="T16" fmla="*/ 62 w 72"/>
                <a:gd name="T17" fmla="*/ 38 h 80"/>
                <a:gd name="T18" fmla="*/ 66 w 72"/>
                <a:gd name="T19" fmla="*/ 24 h 80"/>
                <a:gd name="T20" fmla="*/ 69 w 72"/>
                <a:gd name="T21" fmla="*/ 11 h 80"/>
                <a:gd name="T22" fmla="*/ 72 w 72"/>
                <a:gd name="T23" fmla="*/ 0 h 80"/>
                <a:gd name="T24" fmla="*/ 36 w 72"/>
                <a:gd name="T25" fmla="*/ 0 h 80"/>
                <a:gd name="T26" fmla="*/ 36 w 72"/>
                <a:gd name="T27" fmla="*/ 0 h 80"/>
                <a:gd name="T28" fmla="*/ 0 w 72"/>
                <a:gd name="T29" fmla="*/ 0 h 80"/>
                <a:gd name="T30" fmla="*/ 3 w 72"/>
                <a:gd name="T31" fmla="*/ 11 h 80"/>
                <a:gd name="T32" fmla="*/ 6 w 72"/>
                <a:gd name="T33" fmla="*/ 24 h 80"/>
                <a:gd name="T34" fmla="*/ 11 w 72"/>
                <a:gd name="T35" fmla="*/ 38 h 80"/>
                <a:gd name="T36" fmla="*/ 15 w 72"/>
                <a:gd name="T37" fmla="*/ 50 h 80"/>
                <a:gd name="T38" fmla="*/ 19 w 72"/>
                <a:gd name="T39" fmla="*/ 62 h 80"/>
                <a:gd name="T40" fmla="*/ 24 w 72"/>
                <a:gd name="T41" fmla="*/ 71 h 80"/>
                <a:gd name="T42" fmla="*/ 27 w 72"/>
                <a:gd name="T43" fmla="*/ 75 h 80"/>
                <a:gd name="T44" fmla="*/ 30 w 72"/>
                <a:gd name="T45" fmla="*/ 77 h 80"/>
                <a:gd name="T46" fmla="*/ 33 w 72"/>
                <a:gd name="T47" fmla="*/ 79 h 80"/>
                <a:gd name="T48" fmla="*/ 36 w 72"/>
                <a:gd name="T49" fmla="*/ 80 h 80"/>
                <a:gd name="T50" fmla="*/ 36 w 72"/>
                <a:gd name="T51" fmla="*/ 80 h 80"/>
                <a:gd name="T52" fmla="*/ 36 w 72"/>
                <a:gd name="T53" fmla="*/ 80 h 80"/>
                <a:gd name="T54" fmla="*/ 36 w 72"/>
                <a:gd name="T55" fmla="*/ 80 h 80"/>
                <a:gd name="T56" fmla="*/ 36 w 72"/>
                <a:gd name="T57" fmla="*/ 80 h 80"/>
                <a:gd name="T58" fmla="*/ 36 w 72"/>
                <a:gd name="T59" fmla="*/ 80 h 80"/>
                <a:gd name="T60" fmla="*/ 36 w 72"/>
                <a:gd name="T61" fmla="*/ 80 h 80"/>
                <a:gd name="T62" fmla="*/ 36 w 72"/>
                <a:gd name="T63" fmla="*/ 80 h 80"/>
                <a:gd name="T64" fmla="*/ 36 w 72"/>
                <a:gd name="T65" fmla="*/ 80 h 80"/>
                <a:gd name="T66" fmla="*/ 36 w 72"/>
                <a:gd name="T67" fmla="*/ 80 h 80"/>
                <a:gd name="T68" fmla="*/ 36 w 72"/>
                <a:gd name="T69" fmla="*/ 80 h 80"/>
                <a:gd name="T70" fmla="*/ 36 w 72"/>
                <a:gd name="T71" fmla="*/ 80 h 80"/>
                <a:gd name="T72" fmla="*/ 36 w 72"/>
                <a:gd name="T73" fmla="*/ 80 h 80"/>
                <a:gd name="T74" fmla="*/ 36 w 72"/>
                <a:gd name="T75" fmla="*/ 80 h 80"/>
                <a:gd name="T76" fmla="*/ 36 w 72"/>
                <a:gd name="T77" fmla="*/ 8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0"/>
                <a:gd name="T119" fmla="*/ 72 w 72"/>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0">
                  <a:moveTo>
                    <a:pt x="36" y="80"/>
                  </a:moveTo>
                  <a:lnTo>
                    <a:pt x="36" y="80"/>
                  </a:lnTo>
                  <a:lnTo>
                    <a:pt x="39" y="79"/>
                  </a:lnTo>
                  <a:lnTo>
                    <a:pt x="43" y="77"/>
                  </a:lnTo>
                  <a:lnTo>
                    <a:pt x="47" y="75"/>
                  </a:lnTo>
                  <a:lnTo>
                    <a:pt x="49" y="71"/>
                  </a:lnTo>
                  <a:lnTo>
                    <a:pt x="54" y="62"/>
                  </a:lnTo>
                  <a:lnTo>
                    <a:pt x="59" y="50"/>
                  </a:lnTo>
                  <a:lnTo>
                    <a:pt x="62" y="38"/>
                  </a:lnTo>
                  <a:lnTo>
                    <a:pt x="66" y="24"/>
                  </a:lnTo>
                  <a:lnTo>
                    <a:pt x="69" y="11"/>
                  </a:lnTo>
                  <a:lnTo>
                    <a:pt x="72" y="0"/>
                  </a:lnTo>
                  <a:lnTo>
                    <a:pt x="36" y="0"/>
                  </a:lnTo>
                  <a:lnTo>
                    <a:pt x="0" y="0"/>
                  </a:lnTo>
                  <a:lnTo>
                    <a:pt x="3" y="11"/>
                  </a:lnTo>
                  <a:lnTo>
                    <a:pt x="6" y="24"/>
                  </a:lnTo>
                  <a:lnTo>
                    <a:pt x="11" y="38"/>
                  </a:lnTo>
                  <a:lnTo>
                    <a:pt x="15" y="50"/>
                  </a:lnTo>
                  <a:lnTo>
                    <a:pt x="19" y="62"/>
                  </a:lnTo>
                  <a:lnTo>
                    <a:pt x="24" y="71"/>
                  </a:lnTo>
                  <a:lnTo>
                    <a:pt x="27" y="75"/>
                  </a:lnTo>
                  <a:lnTo>
                    <a:pt x="30" y="77"/>
                  </a:lnTo>
                  <a:lnTo>
                    <a:pt x="33" y="79"/>
                  </a:lnTo>
                  <a:lnTo>
                    <a:pt x="36" y="8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15" name="Freeform 396"/>
            <p:cNvSpPr>
              <a:spLocks/>
            </p:cNvSpPr>
            <p:nvPr/>
          </p:nvSpPr>
          <p:spPr bwMode="auto">
            <a:xfrm>
              <a:off x="2288" y="2564"/>
              <a:ext cx="72" cy="80"/>
            </a:xfrm>
            <a:custGeom>
              <a:avLst/>
              <a:gdLst>
                <a:gd name="T0" fmla="*/ 36 w 72"/>
                <a:gd name="T1" fmla="*/ 80 h 80"/>
                <a:gd name="T2" fmla="*/ 39 w 72"/>
                <a:gd name="T3" fmla="*/ 79 h 80"/>
                <a:gd name="T4" fmla="*/ 43 w 72"/>
                <a:gd name="T5" fmla="*/ 77 h 80"/>
                <a:gd name="T6" fmla="*/ 47 w 72"/>
                <a:gd name="T7" fmla="*/ 75 h 80"/>
                <a:gd name="T8" fmla="*/ 49 w 72"/>
                <a:gd name="T9" fmla="*/ 71 h 80"/>
                <a:gd name="T10" fmla="*/ 54 w 72"/>
                <a:gd name="T11" fmla="*/ 62 h 80"/>
                <a:gd name="T12" fmla="*/ 59 w 72"/>
                <a:gd name="T13" fmla="*/ 50 h 80"/>
                <a:gd name="T14" fmla="*/ 62 w 72"/>
                <a:gd name="T15" fmla="*/ 38 h 80"/>
                <a:gd name="T16" fmla="*/ 66 w 72"/>
                <a:gd name="T17" fmla="*/ 24 h 80"/>
                <a:gd name="T18" fmla="*/ 69 w 72"/>
                <a:gd name="T19" fmla="*/ 11 h 80"/>
                <a:gd name="T20" fmla="*/ 72 w 72"/>
                <a:gd name="T21" fmla="*/ 0 h 80"/>
                <a:gd name="T22" fmla="*/ 36 w 72"/>
                <a:gd name="T23" fmla="*/ 0 h 80"/>
                <a:gd name="T24" fmla="*/ 0 w 72"/>
                <a:gd name="T25" fmla="*/ 0 h 80"/>
                <a:gd name="T26" fmla="*/ 3 w 72"/>
                <a:gd name="T27" fmla="*/ 11 h 80"/>
                <a:gd name="T28" fmla="*/ 6 w 72"/>
                <a:gd name="T29" fmla="*/ 24 h 80"/>
                <a:gd name="T30" fmla="*/ 11 w 72"/>
                <a:gd name="T31" fmla="*/ 38 h 80"/>
                <a:gd name="T32" fmla="*/ 15 w 72"/>
                <a:gd name="T33" fmla="*/ 50 h 80"/>
                <a:gd name="T34" fmla="*/ 19 w 72"/>
                <a:gd name="T35" fmla="*/ 62 h 80"/>
                <a:gd name="T36" fmla="*/ 24 w 72"/>
                <a:gd name="T37" fmla="*/ 71 h 80"/>
                <a:gd name="T38" fmla="*/ 27 w 72"/>
                <a:gd name="T39" fmla="*/ 75 h 80"/>
                <a:gd name="T40" fmla="*/ 30 w 72"/>
                <a:gd name="T41" fmla="*/ 77 h 80"/>
                <a:gd name="T42" fmla="*/ 33 w 72"/>
                <a:gd name="T43" fmla="*/ 79 h 80"/>
                <a:gd name="T44" fmla="*/ 36 w 72"/>
                <a:gd name="T45" fmla="*/ 8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80"/>
                <a:gd name="T71" fmla="*/ 72 w 72"/>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80">
                  <a:moveTo>
                    <a:pt x="36" y="80"/>
                  </a:moveTo>
                  <a:lnTo>
                    <a:pt x="39" y="79"/>
                  </a:lnTo>
                  <a:lnTo>
                    <a:pt x="43" y="77"/>
                  </a:lnTo>
                  <a:lnTo>
                    <a:pt x="47" y="75"/>
                  </a:lnTo>
                  <a:lnTo>
                    <a:pt x="49" y="71"/>
                  </a:lnTo>
                  <a:lnTo>
                    <a:pt x="54" y="62"/>
                  </a:lnTo>
                  <a:lnTo>
                    <a:pt x="59" y="50"/>
                  </a:lnTo>
                  <a:lnTo>
                    <a:pt x="62" y="38"/>
                  </a:lnTo>
                  <a:lnTo>
                    <a:pt x="66" y="24"/>
                  </a:lnTo>
                  <a:lnTo>
                    <a:pt x="69" y="11"/>
                  </a:lnTo>
                  <a:lnTo>
                    <a:pt x="72" y="0"/>
                  </a:lnTo>
                  <a:lnTo>
                    <a:pt x="36" y="0"/>
                  </a:lnTo>
                  <a:lnTo>
                    <a:pt x="0" y="0"/>
                  </a:lnTo>
                  <a:lnTo>
                    <a:pt x="3" y="11"/>
                  </a:lnTo>
                  <a:lnTo>
                    <a:pt x="6" y="24"/>
                  </a:lnTo>
                  <a:lnTo>
                    <a:pt x="11" y="38"/>
                  </a:lnTo>
                  <a:lnTo>
                    <a:pt x="15" y="50"/>
                  </a:lnTo>
                  <a:lnTo>
                    <a:pt x="19" y="62"/>
                  </a:lnTo>
                  <a:lnTo>
                    <a:pt x="24" y="71"/>
                  </a:lnTo>
                  <a:lnTo>
                    <a:pt x="27" y="75"/>
                  </a:lnTo>
                  <a:lnTo>
                    <a:pt x="30" y="77"/>
                  </a:lnTo>
                  <a:lnTo>
                    <a:pt x="33" y="79"/>
                  </a:lnTo>
                  <a:lnTo>
                    <a:pt x="36" y="8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316" name="Freeform 397"/>
            <p:cNvSpPr>
              <a:spLocks/>
            </p:cNvSpPr>
            <p:nvPr/>
          </p:nvSpPr>
          <p:spPr bwMode="auto">
            <a:xfrm>
              <a:off x="2189" y="2398"/>
              <a:ext cx="72" cy="80"/>
            </a:xfrm>
            <a:custGeom>
              <a:avLst/>
              <a:gdLst>
                <a:gd name="T0" fmla="*/ 36 w 72"/>
                <a:gd name="T1" fmla="*/ 0 h 80"/>
                <a:gd name="T2" fmla="*/ 36 w 72"/>
                <a:gd name="T3" fmla="*/ 0 h 80"/>
                <a:gd name="T4" fmla="*/ 40 w 72"/>
                <a:gd name="T5" fmla="*/ 1 h 80"/>
                <a:gd name="T6" fmla="*/ 43 w 72"/>
                <a:gd name="T7" fmla="*/ 4 h 80"/>
                <a:gd name="T8" fmla="*/ 46 w 72"/>
                <a:gd name="T9" fmla="*/ 6 h 80"/>
                <a:gd name="T10" fmla="*/ 49 w 72"/>
                <a:gd name="T11" fmla="*/ 9 h 80"/>
                <a:gd name="T12" fmla="*/ 54 w 72"/>
                <a:gd name="T13" fmla="*/ 18 h 80"/>
                <a:gd name="T14" fmla="*/ 58 w 72"/>
                <a:gd name="T15" fmla="*/ 30 h 80"/>
                <a:gd name="T16" fmla="*/ 62 w 72"/>
                <a:gd name="T17" fmla="*/ 43 h 80"/>
                <a:gd name="T18" fmla="*/ 65 w 72"/>
                <a:gd name="T19" fmla="*/ 56 h 80"/>
                <a:gd name="T20" fmla="*/ 69 w 72"/>
                <a:gd name="T21" fmla="*/ 69 h 80"/>
                <a:gd name="T22" fmla="*/ 72 w 72"/>
                <a:gd name="T23" fmla="*/ 80 h 80"/>
                <a:gd name="T24" fmla="*/ 36 w 72"/>
                <a:gd name="T25" fmla="*/ 80 h 80"/>
                <a:gd name="T26" fmla="*/ 36 w 72"/>
                <a:gd name="T27" fmla="*/ 80 h 80"/>
                <a:gd name="T28" fmla="*/ 0 w 72"/>
                <a:gd name="T29" fmla="*/ 80 h 80"/>
                <a:gd name="T30" fmla="*/ 3 w 72"/>
                <a:gd name="T31" fmla="*/ 69 h 80"/>
                <a:gd name="T32" fmla="*/ 7 w 72"/>
                <a:gd name="T33" fmla="*/ 56 h 80"/>
                <a:gd name="T34" fmla="*/ 11 w 72"/>
                <a:gd name="T35" fmla="*/ 43 h 80"/>
                <a:gd name="T36" fmla="*/ 14 w 72"/>
                <a:gd name="T37" fmla="*/ 30 h 80"/>
                <a:gd name="T38" fmla="*/ 19 w 72"/>
                <a:gd name="T39" fmla="*/ 18 h 80"/>
                <a:gd name="T40" fmla="*/ 24 w 72"/>
                <a:gd name="T41" fmla="*/ 9 h 80"/>
                <a:gd name="T42" fmla="*/ 26 w 72"/>
                <a:gd name="T43" fmla="*/ 6 h 80"/>
                <a:gd name="T44" fmla="*/ 29 w 72"/>
                <a:gd name="T45" fmla="*/ 4 h 80"/>
                <a:gd name="T46" fmla="*/ 32 w 72"/>
                <a:gd name="T47" fmla="*/ 1 h 80"/>
                <a:gd name="T48" fmla="*/ 36 w 72"/>
                <a:gd name="T49" fmla="*/ 0 h 80"/>
                <a:gd name="T50" fmla="*/ 36 w 72"/>
                <a:gd name="T51" fmla="*/ 0 h 80"/>
                <a:gd name="T52" fmla="*/ 36 w 72"/>
                <a:gd name="T53" fmla="*/ 0 h 80"/>
                <a:gd name="T54" fmla="*/ 36 w 72"/>
                <a:gd name="T55" fmla="*/ 0 h 80"/>
                <a:gd name="T56" fmla="*/ 36 w 72"/>
                <a:gd name="T57" fmla="*/ 0 h 80"/>
                <a:gd name="T58" fmla="*/ 36 w 72"/>
                <a:gd name="T59" fmla="*/ 0 h 80"/>
                <a:gd name="T60" fmla="*/ 36 w 72"/>
                <a:gd name="T61" fmla="*/ 0 h 80"/>
                <a:gd name="T62" fmla="*/ 36 w 72"/>
                <a:gd name="T63" fmla="*/ 0 h 80"/>
                <a:gd name="T64" fmla="*/ 36 w 72"/>
                <a:gd name="T65" fmla="*/ 0 h 80"/>
                <a:gd name="T66" fmla="*/ 36 w 72"/>
                <a:gd name="T67" fmla="*/ 0 h 80"/>
                <a:gd name="T68" fmla="*/ 36 w 72"/>
                <a:gd name="T69" fmla="*/ 0 h 80"/>
                <a:gd name="T70" fmla="*/ 36 w 72"/>
                <a:gd name="T71" fmla="*/ 0 h 80"/>
                <a:gd name="T72" fmla="*/ 36 w 72"/>
                <a:gd name="T73" fmla="*/ 0 h 80"/>
                <a:gd name="T74" fmla="*/ 36 w 72"/>
                <a:gd name="T75" fmla="*/ 0 h 80"/>
                <a:gd name="T76" fmla="*/ 36 w 72"/>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80"/>
                <a:gd name="T119" fmla="*/ 72 w 72"/>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80">
                  <a:moveTo>
                    <a:pt x="36" y="0"/>
                  </a:moveTo>
                  <a:lnTo>
                    <a:pt x="36" y="0"/>
                  </a:lnTo>
                  <a:lnTo>
                    <a:pt x="40" y="1"/>
                  </a:lnTo>
                  <a:lnTo>
                    <a:pt x="43" y="4"/>
                  </a:lnTo>
                  <a:lnTo>
                    <a:pt x="46" y="6"/>
                  </a:lnTo>
                  <a:lnTo>
                    <a:pt x="49" y="9"/>
                  </a:lnTo>
                  <a:lnTo>
                    <a:pt x="54" y="18"/>
                  </a:lnTo>
                  <a:lnTo>
                    <a:pt x="58" y="30"/>
                  </a:lnTo>
                  <a:lnTo>
                    <a:pt x="62" y="43"/>
                  </a:lnTo>
                  <a:lnTo>
                    <a:pt x="65" y="56"/>
                  </a:lnTo>
                  <a:lnTo>
                    <a:pt x="69" y="69"/>
                  </a:lnTo>
                  <a:lnTo>
                    <a:pt x="72" y="80"/>
                  </a:lnTo>
                  <a:lnTo>
                    <a:pt x="36" y="80"/>
                  </a:lnTo>
                  <a:lnTo>
                    <a:pt x="0" y="80"/>
                  </a:lnTo>
                  <a:lnTo>
                    <a:pt x="3" y="69"/>
                  </a:lnTo>
                  <a:lnTo>
                    <a:pt x="7" y="56"/>
                  </a:lnTo>
                  <a:lnTo>
                    <a:pt x="11" y="43"/>
                  </a:lnTo>
                  <a:lnTo>
                    <a:pt x="14" y="30"/>
                  </a:lnTo>
                  <a:lnTo>
                    <a:pt x="19" y="18"/>
                  </a:lnTo>
                  <a:lnTo>
                    <a:pt x="24" y="9"/>
                  </a:lnTo>
                  <a:lnTo>
                    <a:pt x="26" y="6"/>
                  </a:lnTo>
                  <a:lnTo>
                    <a:pt x="29" y="4"/>
                  </a:lnTo>
                  <a:lnTo>
                    <a:pt x="32" y="1"/>
                  </a:lnTo>
                  <a:lnTo>
                    <a:pt x="3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17" name="Freeform 398"/>
            <p:cNvSpPr>
              <a:spLocks/>
            </p:cNvSpPr>
            <p:nvPr/>
          </p:nvSpPr>
          <p:spPr bwMode="auto">
            <a:xfrm>
              <a:off x="2189" y="2398"/>
              <a:ext cx="72" cy="80"/>
            </a:xfrm>
            <a:custGeom>
              <a:avLst/>
              <a:gdLst>
                <a:gd name="T0" fmla="*/ 36 w 72"/>
                <a:gd name="T1" fmla="*/ 0 h 80"/>
                <a:gd name="T2" fmla="*/ 40 w 72"/>
                <a:gd name="T3" fmla="*/ 1 h 80"/>
                <a:gd name="T4" fmla="*/ 43 w 72"/>
                <a:gd name="T5" fmla="*/ 4 h 80"/>
                <a:gd name="T6" fmla="*/ 46 w 72"/>
                <a:gd name="T7" fmla="*/ 6 h 80"/>
                <a:gd name="T8" fmla="*/ 49 w 72"/>
                <a:gd name="T9" fmla="*/ 9 h 80"/>
                <a:gd name="T10" fmla="*/ 54 w 72"/>
                <a:gd name="T11" fmla="*/ 18 h 80"/>
                <a:gd name="T12" fmla="*/ 58 w 72"/>
                <a:gd name="T13" fmla="*/ 30 h 80"/>
                <a:gd name="T14" fmla="*/ 62 w 72"/>
                <a:gd name="T15" fmla="*/ 43 h 80"/>
                <a:gd name="T16" fmla="*/ 65 w 72"/>
                <a:gd name="T17" fmla="*/ 56 h 80"/>
                <a:gd name="T18" fmla="*/ 69 w 72"/>
                <a:gd name="T19" fmla="*/ 69 h 80"/>
                <a:gd name="T20" fmla="*/ 72 w 72"/>
                <a:gd name="T21" fmla="*/ 80 h 80"/>
                <a:gd name="T22" fmla="*/ 36 w 72"/>
                <a:gd name="T23" fmla="*/ 80 h 80"/>
                <a:gd name="T24" fmla="*/ 0 w 72"/>
                <a:gd name="T25" fmla="*/ 80 h 80"/>
                <a:gd name="T26" fmla="*/ 3 w 72"/>
                <a:gd name="T27" fmla="*/ 69 h 80"/>
                <a:gd name="T28" fmla="*/ 7 w 72"/>
                <a:gd name="T29" fmla="*/ 56 h 80"/>
                <a:gd name="T30" fmla="*/ 11 w 72"/>
                <a:gd name="T31" fmla="*/ 43 h 80"/>
                <a:gd name="T32" fmla="*/ 14 w 72"/>
                <a:gd name="T33" fmla="*/ 30 h 80"/>
                <a:gd name="T34" fmla="*/ 19 w 72"/>
                <a:gd name="T35" fmla="*/ 18 h 80"/>
                <a:gd name="T36" fmla="*/ 24 w 72"/>
                <a:gd name="T37" fmla="*/ 9 h 80"/>
                <a:gd name="T38" fmla="*/ 26 w 72"/>
                <a:gd name="T39" fmla="*/ 6 h 80"/>
                <a:gd name="T40" fmla="*/ 29 w 72"/>
                <a:gd name="T41" fmla="*/ 4 h 80"/>
                <a:gd name="T42" fmla="*/ 32 w 72"/>
                <a:gd name="T43" fmla="*/ 1 h 80"/>
                <a:gd name="T44" fmla="*/ 36 w 72"/>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
                <a:gd name="T70" fmla="*/ 0 h 80"/>
                <a:gd name="T71" fmla="*/ 72 w 72"/>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 h="80">
                  <a:moveTo>
                    <a:pt x="36" y="0"/>
                  </a:moveTo>
                  <a:lnTo>
                    <a:pt x="40" y="1"/>
                  </a:lnTo>
                  <a:lnTo>
                    <a:pt x="43" y="4"/>
                  </a:lnTo>
                  <a:lnTo>
                    <a:pt x="46" y="6"/>
                  </a:lnTo>
                  <a:lnTo>
                    <a:pt x="49" y="9"/>
                  </a:lnTo>
                  <a:lnTo>
                    <a:pt x="54" y="18"/>
                  </a:lnTo>
                  <a:lnTo>
                    <a:pt x="58" y="30"/>
                  </a:lnTo>
                  <a:lnTo>
                    <a:pt x="62" y="43"/>
                  </a:lnTo>
                  <a:lnTo>
                    <a:pt x="65" y="56"/>
                  </a:lnTo>
                  <a:lnTo>
                    <a:pt x="69" y="69"/>
                  </a:lnTo>
                  <a:lnTo>
                    <a:pt x="72" y="80"/>
                  </a:lnTo>
                  <a:lnTo>
                    <a:pt x="36" y="80"/>
                  </a:lnTo>
                  <a:lnTo>
                    <a:pt x="0" y="80"/>
                  </a:lnTo>
                  <a:lnTo>
                    <a:pt x="3" y="69"/>
                  </a:lnTo>
                  <a:lnTo>
                    <a:pt x="7" y="56"/>
                  </a:lnTo>
                  <a:lnTo>
                    <a:pt x="11" y="43"/>
                  </a:lnTo>
                  <a:lnTo>
                    <a:pt x="14" y="30"/>
                  </a:lnTo>
                  <a:lnTo>
                    <a:pt x="19" y="18"/>
                  </a:lnTo>
                  <a:lnTo>
                    <a:pt x="24" y="9"/>
                  </a:lnTo>
                  <a:lnTo>
                    <a:pt x="26" y="6"/>
                  </a:lnTo>
                  <a:lnTo>
                    <a:pt x="29" y="4"/>
                  </a:lnTo>
                  <a:lnTo>
                    <a:pt x="32" y="1"/>
                  </a:lnTo>
                  <a:lnTo>
                    <a:pt x="36"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318" name="Freeform 399"/>
            <p:cNvSpPr>
              <a:spLocks/>
            </p:cNvSpPr>
            <p:nvPr/>
          </p:nvSpPr>
          <p:spPr bwMode="auto">
            <a:xfrm>
              <a:off x="2384" y="2398"/>
              <a:ext cx="70" cy="80"/>
            </a:xfrm>
            <a:custGeom>
              <a:avLst/>
              <a:gdLst>
                <a:gd name="T0" fmla="*/ 36 w 70"/>
                <a:gd name="T1" fmla="*/ 0 h 80"/>
                <a:gd name="T2" fmla="*/ 36 w 70"/>
                <a:gd name="T3" fmla="*/ 0 h 80"/>
                <a:gd name="T4" fmla="*/ 39 w 70"/>
                <a:gd name="T5" fmla="*/ 1 h 80"/>
                <a:gd name="T6" fmla="*/ 42 w 70"/>
                <a:gd name="T7" fmla="*/ 2 h 80"/>
                <a:gd name="T8" fmla="*/ 44 w 70"/>
                <a:gd name="T9" fmla="*/ 5 h 80"/>
                <a:gd name="T10" fmla="*/ 47 w 70"/>
                <a:gd name="T11" fmla="*/ 8 h 80"/>
                <a:gd name="T12" fmla="*/ 52 w 70"/>
                <a:gd name="T13" fmla="*/ 16 h 80"/>
                <a:gd name="T14" fmla="*/ 57 w 70"/>
                <a:gd name="T15" fmla="*/ 26 h 80"/>
                <a:gd name="T16" fmla="*/ 61 w 70"/>
                <a:gd name="T17" fmla="*/ 37 h 80"/>
                <a:gd name="T18" fmla="*/ 64 w 70"/>
                <a:gd name="T19" fmla="*/ 50 h 80"/>
                <a:gd name="T20" fmla="*/ 67 w 70"/>
                <a:gd name="T21" fmla="*/ 61 h 80"/>
                <a:gd name="T22" fmla="*/ 70 w 70"/>
                <a:gd name="T23" fmla="*/ 73 h 80"/>
                <a:gd name="T24" fmla="*/ 47 w 70"/>
                <a:gd name="T25" fmla="*/ 73 h 80"/>
                <a:gd name="T26" fmla="*/ 47 w 70"/>
                <a:gd name="T27" fmla="*/ 80 h 80"/>
                <a:gd name="T28" fmla="*/ 36 w 70"/>
                <a:gd name="T29" fmla="*/ 80 h 80"/>
                <a:gd name="T30" fmla="*/ 0 w 70"/>
                <a:gd name="T31" fmla="*/ 80 h 80"/>
                <a:gd name="T32" fmla="*/ 3 w 70"/>
                <a:gd name="T33" fmla="*/ 69 h 80"/>
                <a:gd name="T34" fmla="*/ 6 w 70"/>
                <a:gd name="T35" fmla="*/ 56 h 80"/>
                <a:gd name="T36" fmla="*/ 10 w 70"/>
                <a:gd name="T37" fmla="*/ 43 h 80"/>
                <a:gd name="T38" fmla="*/ 13 w 70"/>
                <a:gd name="T39" fmla="*/ 30 h 80"/>
                <a:gd name="T40" fmla="*/ 18 w 70"/>
                <a:gd name="T41" fmla="*/ 18 h 80"/>
                <a:gd name="T42" fmla="*/ 24 w 70"/>
                <a:gd name="T43" fmla="*/ 9 h 80"/>
                <a:gd name="T44" fmla="*/ 26 w 70"/>
                <a:gd name="T45" fmla="*/ 6 h 80"/>
                <a:gd name="T46" fmla="*/ 29 w 70"/>
                <a:gd name="T47" fmla="*/ 4 h 80"/>
                <a:gd name="T48" fmla="*/ 33 w 70"/>
                <a:gd name="T49" fmla="*/ 1 h 80"/>
                <a:gd name="T50" fmla="*/ 36 w 70"/>
                <a:gd name="T51" fmla="*/ 0 h 80"/>
                <a:gd name="T52" fmla="*/ 36 w 70"/>
                <a:gd name="T53" fmla="*/ 0 h 80"/>
                <a:gd name="T54" fmla="*/ 36 w 70"/>
                <a:gd name="T55" fmla="*/ 0 h 80"/>
                <a:gd name="T56" fmla="*/ 36 w 70"/>
                <a:gd name="T57" fmla="*/ 0 h 80"/>
                <a:gd name="T58" fmla="*/ 36 w 70"/>
                <a:gd name="T59" fmla="*/ 0 h 80"/>
                <a:gd name="T60" fmla="*/ 36 w 70"/>
                <a:gd name="T61" fmla="*/ 0 h 80"/>
                <a:gd name="T62" fmla="*/ 36 w 70"/>
                <a:gd name="T63" fmla="*/ 0 h 80"/>
                <a:gd name="T64" fmla="*/ 36 w 70"/>
                <a:gd name="T65" fmla="*/ 0 h 80"/>
                <a:gd name="T66" fmla="*/ 36 w 70"/>
                <a:gd name="T67" fmla="*/ 0 h 80"/>
                <a:gd name="T68" fmla="*/ 36 w 70"/>
                <a:gd name="T69" fmla="*/ 0 h 80"/>
                <a:gd name="T70" fmla="*/ 36 w 70"/>
                <a:gd name="T71" fmla="*/ 0 h 80"/>
                <a:gd name="T72" fmla="*/ 36 w 70"/>
                <a:gd name="T73" fmla="*/ 0 h 80"/>
                <a:gd name="T74" fmla="*/ 36 w 70"/>
                <a:gd name="T75" fmla="*/ 0 h 80"/>
                <a:gd name="T76" fmla="*/ 36 w 70"/>
                <a:gd name="T77" fmla="*/ 0 h 80"/>
                <a:gd name="T78" fmla="*/ 36 w 70"/>
                <a:gd name="T79" fmla="*/ 0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
                <a:gd name="T121" fmla="*/ 0 h 80"/>
                <a:gd name="T122" fmla="*/ 70 w 70"/>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 h="80">
                  <a:moveTo>
                    <a:pt x="36" y="0"/>
                  </a:moveTo>
                  <a:lnTo>
                    <a:pt x="36" y="0"/>
                  </a:lnTo>
                  <a:lnTo>
                    <a:pt x="39" y="1"/>
                  </a:lnTo>
                  <a:lnTo>
                    <a:pt x="42" y="2"/>
                  </a:lnTo>
                  <a:lnTo>
                    <a:pt x="44" y="5"/>
                  </a:lnTo>
                  <a:lnTo>
                    <a:pt x="47" y="8"/>
                  </a:lnTo>
                  <a:lnTo>
                    <a:pt x="52" y="16"/>
                  </a:lnTo>
                  <a:lnTo>
                    <a:pt x="57" y="26"/>
                  </a:lnTo>
                  <a:lnTo>
                    <a:pt x="61" y="37"/>
                  </a:lnTo>
                  <a:lnTo>
                    <a:pt x="64" y="50"/>
                  </a:lnTo>
                  <a:lnTo>
                    <a:pt x="67" y="61"/>
                  </a:lnTo>
                  <a:lnTo>
                    <a:pt x="70" y="73"/>
                  </a:lnTo>
                  <a:lnTo>
                    <a:pt x="47" y="73"/>
                  </a:lnTo>
                  <a:lnTo>
                    <a:pt x="47" y="80"/>
                  </a:lnTo>
                  <a:lnTo>
                    <a:pt x="36" y="80"/>
                  </a:lnTo>
                  <a:lnTo>
                    <a:pt x="0" y="80"/>
                  </a:lnTo>
                  <a:lnTo>
                    <a:pt x="3" y="69"/>
                  </a:lnTo>
                  <a:lnTo>
                    <a:pt x="6" y="56"/>
                  </a:lnTo>
                  <a:lnTo>
                    <a:pt x="10" y="43"/>
                  </a:lnTo>
                  <a:lnTo>
                    <a:pt x="13" y="30"/>
                  </a:lnTo>
                  <a:lnTo>
                    <a:pt x="18" y="18"/>
                  </a:lnTo>
                  <a:lnTo>
                    <a:pt x="24" y="9"/>
                  </a:lnTo>
                  <a:lnTo>
                    <a:pt x="26" y="6"/>
                  </a:lnTo>
                  <a:lnTo>
                    <a:pt x="29" y="4"/>
                  </a:lnTo>
                  <a:lnTo>
                    <a:pt x="33" y="1"/>
                  </a:lnTo>
                  <a:lnTo>
                    <a:pt x="3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19" name="Freeform 400"/>
            <p:cNvSpPr>
              <a:spLocks/>
            </p:cNvSpPr>
            <p:nvPr/>
          </p:nvSpPr>
          <p:spPr bwMode="auto">
            <a:xfrm>
              <a:off x="2384" y="2398"/>
              <a:ext cx="70" cy="80"/>
            </a:xfrm>
            <a:custGeom>
              <a:avLst/>
              <a:gdLst>
                <a:gd name="T0" fmla="*/ 36 w 70"/>
                <a:gd name="T1" fmla="*/ 0 h 80"/>
                <a:gd name="T2" fmla="*/ 39 w 70"/>
                <a:gd name="T3" fmla="*/ 1 h 80"/>
                <a:gd name="T4" fmla="*/ 42 w 70"/>
                <a:gd name="T5" fmla="*/ 2 h 80"/>
                <a:gd name="T6" fmla="*/ 44 w 70"/>
                <a:gd name="T7" fmla="*/ 5 h 80"/>
                <a:gd name="T8" fmla="*/ 47 w 70"/>
                <a:gd name="T9" fmla="*/ 8 h 80"/>
                <a:gd name="T10" fmla="*/ 52 w 70"/>
                <a:gd name="T11" fmla="*/ 16 h 80"/>
                <a:gd name="T12" fmla="*/ 57 w 70"/>
                <a:gd name="T13" fmla="*/ 26 h 80"/>
                <a:gd name="T14" fmla="*/ 61 w 70"/>
                <a:gd name="T15" fmla="*/ 37 h 80"/>
                <a:gd name="T16" fmla="*/ 64 w 70"/>
                <a:gd name="T17" fmla="*/ 50 h 80"/>
                <a:gd name="T18" fmla="*/ 67 w 70"/>
                <a:gd name="T19" fmla="*/ 61 h 80"/>
                <a:gd name="T20" fmla="*/ 70 w 70"/>
                <a:gd name="T21" fmla="*/ 73 h 80"/>
                <a:gd name="T22" fmla="*/ 47 w 70"/>
                <a:gd name="T23" fmla="*/ 73 h 80"/>
                <a:gd name="T24" fmla="*/ 47 w 70"/>
                <a:gd name="T25" fmla="*/ 80 h 80"/>
                <a:gd name="T26" fmla="*/ 36 w 70"/>
                <a:gd name="T27" fmla="*/ 80 h 80"/>
                <a:gd name="T28" fmla="*/ 0 w 70"/>
                <a:gd name="T29" fmla="*/ 80 h 80"/>
                <a:gd name="T30" fmla="*/ 3 w 70"/>
                <a:gd name="T31" fmla="*/ 69 h 80"/>
                <a:gd name="T32" fmla="*/ 6 w 70"/>
                <a:gd name="T33" fmla="*/ 56 h 80"/>
                <a:gd name="T34" fmla="*/ 10 w 70"/>
                <a:gd name="T35" fmla="*/ 43 h 80"/>
                <a:gd name="T36" fmla="*/ 13 w 70"/>
                <a:gd name="T37" fmla="*/ 30 h 80"/>
                <a:gd name="T38" fmla="*/ 18 w 70"/>
                <a:gd name="T39" fmla="*/ 18 h 80"/>
                <a:gd name="T40" fmla="*/ 24 w 70"/>
                <a:gd name="T41" fmla="*/ 9 h 80"/>
                <a:gd name="T42" fmla="*/ 26 w 70"/>
                <a:gd name="T43" fmla="*/ 6 h 80"/>
                <a:gd name="T44" fmla="*/ 29 w 70"/>
                <a:gd name="T45" fmla="*/ 4 h 80"/>
                <a:gd name="T46" fmla="*/ 33 w 70"/>
                <a:gd name="T47" fmla="*/ 1 h 80"/>
                <a:gd name="T48" fmla="*/ 36 w 70"/>
                <a:gd name="T49" fmla="*/ 0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
                <a:gd name="T76" fmla="*/ 0 h 80"/>
                <a:gd name="T77" fmla="*/ 70 w 70"/>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 h="80">
                  <a:moveTo>
                    <a:pt x="36" y="0"/>
                  </a:moveTo>
                  <a:lnTo>
                    <a:pt x="39" y="1"/>
                  </a:lnTo>
                  <a:lnTo>
                    <a:pt x="42" y="2"/>
                  </a:lnTo>
                  <a:lnTo>
                    <a:pt x="44" y="5"/>
                  </a:lnTo>
                  <a:lnTo>
                    <a:pt x="47" y="8"/>
                  </a:lnTo>
                  <a:lnTo>
                    <a:pt x="52" y="16"/>
                  </a:lnTo>
                  <a:lnTo>
                    <a:pt x="57" y="26"/>
                  </a:lnTo>
                  <a:lnTo>
                    <a:pt x="61" y="37"/>
                  </a:lnTo>
                  <a:lnTo>
                    <a:pt x="64" y="50"/>
                  </a:lnTo>
                  <a:lnTo>
                    <a:pt x="67" y="61"/>
                  </a:lnTo>
                  <a:lnTo>
                    <a:pt x="70" y="73"/>
                  </a:lnTo>
                  <a:lnTo>
                    <a:pt x="47" y="73"/>
                  </a:lnTo>
                  <a:lnTo>
                    <a:pt x="47" y="80"/>
                  </a:lnTo>
                  <a:lnTo>
                    <a:pt x="36" y="80"/>
                  </a:lnTo>
                  <a:lnTo>
                    <a:pt x="0" y="80"/>
                  </a:lnTo>
                  <a:lnTo>
                    <a:pt x="3" y="69"/>
                  </a:lnTo>
                  <a:lnTo>
                    <a:pt x="6" y="56"/>
                  </a:lnTo>
                  <a:lnTo>
                    <a:pt x="10" y="43"/>
                  </a:lnTo>
                  <a:lnTo>
                    <a:pt x="13" y="30"/>
                  </a:lnTo>
                  <a:lnTo>
                    <a:pt x="18" y="18"/>
                  </a:lnTo>
                  <a:lnTo>
                    <a:pt x="24" y="9"/>
                  </a:lnTo>
                  <a:lnTo>
                    <a:pt x="26" y="6"/>
                  </a:lnTo>
                  <a:lnTo>
                    <a:pt x="29" y="4"/>
                  </a:lnTo>
                  <a:lnTo>
                    <a:pt x="33" y="1"/>
                  </a:lnTo>
                  <a:lnTo>
                    <a:pt x="36"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320" name="Line 401"/>
            <p:cNvSpPr>
              <a:spLocks noChangeShapeType="1"/>
            </p:cNvSpPr>
            <p:nvPr/>
          </p:nvSpPr>
          <p:spPr bwMode="auto">
            <a:xfrm flipH="1">
              <a:off x="2360" y="2477"/>
              <a:ext cx="24"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6321" name="Line 402"/>
            <p:cNvSpPr>
              <a:spLocks noChangeShapeType="1"/>
            </p:cNvSpPr>
            <p:nvPr/>
          </p:nvSpPr>
          <p:spPr bwMode="auto">
            <a:xfrm flipH="1" flipV="1">
              <a:off x="2261" y="2477"/>
              <a:ext cx="27"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6322" name="Line 403"/>
            <p:cNvSpPr>
              <a:spLocks noChangeShapeType="1"/>
            </p:cNvSpPr>
            <p:nvPr/>
          </p:nvSpPr>
          <p:spPr bwMode="auto">
            <a:xfrm flipH="1">
              <a:off x="2168" y="2478"/>
              <a:ext cx="21" cy="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46323" name="Freeform 404"/>
            <p:cNvSpPr>
              <a:spLocks/>
            </p:cNvSpPr>
            <p:nvPr/>
          </p:nvSpPr>
          <p:spPr bwMode="auto">
            <a:xfrm>
              <a:off x="2544" y="2454"/>
              <a:ext cx="24" cy="139"/>
            </a:xfrm>
            <a:custGeom>
              <a:avLst/>
              <a:gdLst>
                <a:gd name="T0" fmla="*/ 13 w 24"/>
                <a:gd name="T1" fmla="*/ 0 h 139"/>
                <a:gd name="T2" fmla="*/ 15 w 24"/>
                <a:gd name="T3" fmla="*/ 0 h 139"/>
                <a:gd name="T4" fmla="*/ 17 w 24"/>
                <a:gd name="T5" fmla="*/ 1 h 139"/>
                <a:gd name="T6" fmla="*/ 19 w 24"/>
                <a:gd name="T7" fmla="*/ 1 h 139"/>
                <a:gd name="T8" fmla="*/ 21 w 24"/>
                <a:gd name="T9" fmla="*/ 2 h 139"/>
                <a:gd name="T10" fmla="*/ 22 w 24"/>
                <a:gd name="T11" fmla="*/ 3 h 139"/>
                <a:gd name="T12" fmla="*/ 23 w 24"/>
                <a:gd name="T13" fmla="*/ 4 h 139"/>
                <a:gd name="T14" fmla="*/ 24 w 24"/>
                <a:gd name="T15" fmla="*/ 5 h 139"/>
                <a:gd name="T16" fmla="*/ 24 w 24"/>
                <a:gd name="T17" fmla="*/ 7 h 139"/>
                <a:gd name="T18" fmla="*/ 24 w 24"/>
                <a:gd name="T19" fmla="*/ 133 h 139"/>
                <a:gd name="T20" fmla="*/ 24 w 24"/>
                <a:gd name="T21" fmla="*/ 134 h 139"/>
                <a:gd name="T22" fmla="*/ 23 w 24"/>
                <a:gd name="T23" fmla="*/ 135 h 139"/>
                <a:gd name="T24" fmla="*/ 22 w 24"/>
                <a:gd name="T25" fmla="*/ 136 h 139"/>
                <a:gd name="T26" fmla="*/ 21 w 24"/>
                <a:gd name="T27" fmla="*/ 137 h 139"/>
                <a:gd name="T28" fmla="*/ 19 w 24"/>
                <a:gd name="T29" fmla="*/ 138 h 139"/>
                <a:gd name="T30" fmla="*/ 17 w 24"/>
                <a:gd name="T31" fmla="*/ 138 h 139"/>
                <a:gd name="T32" fmla="*/ 15 w 24"/>
                <a:gd name="T33" fmla="*/ 138 h 139"/>
                <a:gd name="T34" fmla="*/ 13 w 24"/>
                <a:gd name="T35" fmla="*/ 139 h 139"/>
                <a:gd name="T36" fmla="*/ 10 w 24"/>
                <a:gd name="T37" fmla="*/ 138 h 139"/>
                <a:gd name="T38" fmla="*/ 8 w 24"/>
                <a:gd name="T39" fmla="*/ 138 h 139"/>
                <a:gd name="T40" fmla="*/ 6 w 24"/>
                <a:gd name="T41" fmla="*/ 138 h 139"/>
                <a:gd name="T42" fmla="*/ 4 w 24"/>
                <a:gd name="T43" fmla="*/ 137 h 139"/>
                <a:gd name="T44" fmla="*/ 3 w 24"/>
                <a:gd name="T45" fmla="*/ 136 h 139"/>
                <a:gd name="T46" fmla="*/ 2 w 24"/>
                <a:gd name="T47" fmla="*/ 135 h 139"/>
                <a:gd name="T48" fmla="*/ 0 w 24"/>
                <a:gd name="T49" fmla="*/ 134 h 139"/>
                <a:gd name="T50" fmla="*/ 0 w 24"/>
                <a:gd name="T51" fmla="*/ 133 h 139"/>
                <a:gd name="T52" fmla="*/ 0 w 24"/>
                <a:gd name="T53" fmla="*/ 7 h 139"/>
                <a:gd name="T54" fmla="*/ 0 w 24"/>
                <a:gd name="T55" fmla="*/ 5 h 139"/>
                <a:gd name="T56" fmla="*/ 2 w 24"/>
                <a:gd name="T57" fmla="*/ 4 h 139"/>
                <a:gd name="T58" fmla="*/ 3 w 24"/>
                <a:gd name="T59" fmla="*/ 3 h 139"/>
                <a:gd name="T60" fmla="*/ 4 w 24"/>
                <a:gd name="T61" fmla="*/ 2 h 139"/>
                <a:gd name="T62" fmla="*/ 6 w 24"/>
                <a:gd name="T63" fmla="*/ 1 h 139"/>
                <a:gd name="T64" fmla="*/ 8 w 24"/>
                <a:gd name="T65" fmla="*/ 1 h 139"/>
                <a:gd name="T66" fmla="*/ 10 w 24"/>
                <a:gd name="T67" fmla="*/ 0 h 139"/>
                <a:gd name="T68" fmla="*/ 13 w 24"/>
                <a:gd name="T69" fmla="*/ 0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
                <a:gd name="T106" fmla="*/ 0 h 139"/>
                <a:gd name="T107" fmla="*/ 24 w 24"/>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 h="139">
                  <a:moveTo>
                    <a:pt x="13" y="0"/>
                  </a:moveTo>
                  <a:lnTo>
                    <a:pt x="15" y="0"/>
                  </a:lnTo>
                  <a:lnTo>
                    <a:pt x="17" y="1"/>
                  </a:lnTo>
                  <a:lnTo>
                    <a:pt x="19" y="1"/>
                  </a:lnTo>
                  <a:lnTo>
                    <a:pt x="21" y="2"/>
                  </a:lnTo>
                  <a:lnTo>
                    <a:pt x="22" y="3"/>
                  </a:lnTo>
                  <a:lnTo>
                    <a:pt x="23" y="4"/>
                  </a:lnTo>
                  <a:lnTo>
                    <a:pt x="24" y="5"/>
                  </a:lnTo>
                  <a:lnTo>
                    <a:pt x="24" y="7"/>
                  </a:lnTo>
                  <a:lnTo>
                    <a:pt x="24" y="133"/>
                  </a:lnTo>
                  <a:lnTo>
                    <a:pt x="24" y="134"/>
                  </a:lnTo>
                  <a:lnTo>
                    <a:pt x="23" y="135"/>
                  </a:lnTo>
                  <a:lnTo>
                    <a:pt x="22" y="136"/>
                  </a:lnTo>
                  <a:lnTo>
                    <a:pt x="21" y="137"/>
                  </a:lnTo>
                  <a:lnTo>
                    <a:pt x="19" y="138"/>
                  </a:lnTo>
                  <a:lnTo>
                    <a:pt x="17" y="138"/>
                  </a:lnTo>
                  <a:lnTo>
                    <a:pt x="15" y="138"/>
                  </a:lnTo>
                  <a:lnTo>
                    <a:pt x="13" y="139"/>
                  </a:lnTo>
                  <a:lnTo>
                    <a:pt x="10" y="138"/>
                  </a:lnTo>
                  <a:lnTo>
                    <a:pt x="8" y="138"/>
                  </a:lnTo>
                  <a:lnTo>
                    <a:pt x="6" y="138"/>
                  </a:lnTo>
                  <a:lnTo>
                    <a:pt x="4" y="137"/>
                  </a:lnTo>
                  <a:lnTo>
                    <a:pt x="3" y="136"/>
                  </a:lnTo>
                  <a:lnTo>
                    <a:pt x="2" y="135"/>
                  </a:lnTo>
                  <a:lnTo>
                    <a:pt x="0" y="134"/>
                  </a:lnTo>
                  <a:lnTo>
                    <a:pt x="0" y="133"/>
                  </a:lnTo>
                  <a:lnTo>
                    <a:pt x="0" y="7"/>
                  </a:lnTo>
                  <a:lnTo>
                    <a:pt x="0" y="5"/>
                  </a:lnTo>
                  <a:lnTo>
                    <a:pt x="2" y="4"/>
                  </a:lnTo>
                  <a:lnTo>
                    <a:pt x="3" y="3"/>
                  </a:lnTo>
                  <a:lnTo>
                    <a:pt x="4" y="2"/>
                  </a:lnTo>
                  <a:lnTo>
                    <a:pt x="6" y="1"/>
                  </a:lnTo>
                  <a:lnTo>
                    <a:pt x="8" y="1"/>
                  </a:lnTo>
                  <a:lnTo>
                    <a:pt x="10" y="0"/>
                  </a:lnTo>
                  <a:lnTo>
                    <a:pt x="1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24" name="Freeform 405"/>
            <p:cNvSpPr>
              <a:spLocks/>
            </p:cNvSpPr>
            <p:nvPr/>
          </p:nvSpPr>
          <p:spPr bwMode="auto">
            <a:xfrm>
              <a:off x="2544" y="2454"/>
              <a:ext cx="24" cy="139"/>
            </a:xfrm>
            <a:custGeom>
              <a:avLst/>
              <a:gdLst>
                <a:gd name="T0" fmla="*/ 13 w 24"/>
                <a:gd name="T1" fmla="*/ 0 h 139"/>
                <a:gd name="T2" fmla="*/ 15 w 24"/>
                <a:gd name="T3" fmla="*/ 0 h 139"/>
                <a:gd name="T4" fmla="*/ 17 w 24"/>
                <a:gd name="T5" fmla="*/ 1 h 139"/>
                <a:gd name="T6" fmla="*/ 19 w 24"/>
                <a:gd name="T7" fmla="*/ 1 h 139"/>
                <a:gd name="T8" fmla="*/ 21 w 24"/>
                <a:gd name="T9" fmla="*/ 2 h 139"/>
                <a:gd name="T10" fmla="*/ 22 w 24"/>
                <a:gd name="T11" fmla="*/ 3 h 139"/>
                <a:gd name="T12" fmla="*/ 23 w 24"/>
                <a:gd name="T13" fmla="*/ 4 h 139"/>
                <a:gd name="T14" fmla="*/ 24 w 24"/>
                <a:gd name="T15" fmla="*/ 5 h 139"/>
                <a:gd name="T16" fmla="*/ 24 w 24"/>
                <a:gd name="T17" fmla="*/ 7 h 139"/>
                <a:gd name="T18" fmla="*/ 24 w 24"/>
                <a:gd name="T19" fmla="*/ 133 h 139"/>
                <a:gd name="T20" fmla="*/ 24 w 24"/>
                <a:gd name="T21" fmla="*/ 134 h 139"/>
                <a:gd name="T22" fmla="*/ 23 w 24"/>
                <a:gd name="T23" fmla="*/ 135 h 139"/>
                <a:gd name="T24" fmla="*/ 22 w 24"/>
                <a:gd name="T25" fmla="*/ 136 h 139"/>
                <a:gd name="T26" fmla="*/ 21 w 24"/>
                <a:gd name="T27" fmla="*/ 137 h 139"/>
                <a:gd name="T28" fmla="*/ 19 w 24"/>
                <a:gd name="T29" fmla="*/ 138 h 139"/>
                <a:gd name="T30" fmla="*/ 17 w 24"/>
                <a:gd name="T31" fmla="*/ 138 h 139"/>
                <a:gd name="T32" fmla="*/ 15 w 24"/>
                <a:gd name="T33" fmla="*/ 138 h 139"/>
                <a:gd name="T34" fmla="*/ 13 w 24"/>
                <a:gd name="T35" fmla="*/ 139 h 139"/>
                <a:gd name="T36" fmla="*/ 10 w 24"/>
                <a:gd name="T37" fmla="*/ 138 h 139"/>
                <a:gd name="T38" fmla="*/ 8 w 24"/>
                <a:gd name="T39" fmla="*/ 138 h 139"/>
                <a:gd name="T40" fmla="*/ 6 w 24"/>
                <a:gd name="T41" fmla="*/ 138 h 139"/>
                <a:gd name="T42" fmla="*/ 4 w 24"/>
                <a:gd name="T43" fmla="*/ 137 h 139"/>
                <a:gd name="T44" fmla="*/ 3 w 24"/>
                <a:gd name="T45" fmla="*/ 136 h 139"/>
                <a:gd name="T46" fmla="*/ 2 w 24"/>
                <a:gd name="T47" fmla="*/ 135 h 139"/>
                <a:gd name="T48" fmla="*/ 0 w 24"/>
                <a:gd name="T49" fmla="*/ 134 h 139"/>
                <a:gd name="T50" fmla="*/ 0 w 24"/>
                <a:gd name="T51" fmla="*/ 133 h 139"/>
                <a:gd name="T52" fmla="*/ 0 w 24"/>
                <a:gd name="T53" fmla="*/ 7 h 139"/>
                <a:gd name="T54" fmla="*/ 0 w 24"/>
                <a:gd name="T55" fmla="*/ 5 h 139"/>
                <a:gd name="T56" fmla="*/ 2 w 24"/>
                <a:gd name="T57" fmla="*/ 4 h 139"/>
                <a:gd name="T58" fmla="*/ 3 w 24"/>
                <a:gd name="T59" fmla="*/ 3 h 139"/>
                <a:gd name="T60" fmla="*/ 4 w 24"/>
                <a:gd name="T61" fmla="*/ 2 h 139"/>
                <a:gd name="T62" fmla="*/ 6 w 24"/>
                <a:gd name="T63" fmla="*/ 1 h 139"/>
                <a:gd name="T64" fmla="*/ 8 w 24"/>
                <a:gd name="T65" fmla="*/ 1 h 139"/>
                <a:gd name="T66" fmla="*/ 10 w 24"/>
                <a:gd name="T67" fmla="*/ 0 h 139"/>
                <a:gd name="T68" fmla="*/ 13 w 24"/>
                <a:gd name="T69" fmla="*/ 0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
                <a:gd name="T106" fmla="*/ 0 h 139"/>
                <a:gd name="T107" fmla="*/ 24 w 24"/>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 h="139">
                  <a:moveTo>
                    <a:pt x="13" y="0"/>
                  </a:moveTo>
                  <a:lnTo>
                    <a:pt x="15" y="0"/>
                  </a:lnTo>
                  <a:lnTo>
                    <a:pt x="17" y="1"/>
                  </a:lnTo>
                  <a:lnTo>
                    <a:pt x="19" y="1"/>
                  </a:lnTo>
                  <a:lnTo>
                    <a:pt x="21" y="2"/>
                  </a:lnTo>
                  <a:lnTo>
                    <a:pt x="22" y="3"/>
                  </a:lnTo>
                  <a:lnTo>
                    <a:pt x="23" y="4"/>
                  </a:lnTo>
                  <a:lnTo>
                    <a:pt x="24" y="5"/>
                  </a:lnTo>
                  <a:lnTo>
                    <a:pt x="24" y="7"/>
                  </a:lnTo>
                  <a:lnTo>
                    <a:pt x="24" y="133"/>
                  </a:lnTo>
                  <a:lnTo>
                    <a:pt x="24" y="134"/>
                  </a:lnTo>
                  <a:lnTo>
                    <a:pt x="23" y="135"/>
                  </a:lnTo>
                  <a:lnTo>
                    <a:pt x="22" y="136"/>
                  </a:lnTo>
                  <a:lnTo>
                    <a:pt x="21" y="137"/>
                  </a:lnTo>
                  <a:lnTo>
                    <a:pt x="19" y="138"/>
                  </a:lnTo>
                  <a:lnTo>
                    <a:pt x="17" y="138"/>
                  </a:lnTo>
                  <a:lnTo>
                    <a:pt x="15" y="138"/>
                  </a:lnTo>
                  <a:lnTo>
                    <a:pt x="13" y="139"/>
                  </a:lnTo>
                  <a:lnTo>
                    <a:pt x="10" y="138"/>
                  </a:lnTo>
                  <a:lnTo>
                    <a:pt x="8" y="138"/>
                  </a:lnTo>
                  <a:lnTo>
                    <a:pt x="6" y="138"/>
                  </a:lnTo>
                  <a:lnTo>
                    <a:pt x="4" y="137"/>
                  </a:lnTo>
                  <a:lnTo>
                    <a:pt x="3" y="136"/>
                  </a:lnTo>
                  <a:lnTo>
                    <a:pt x="2" y="135"/>
                  </a:lnTo>
                  <a:lnTo>
                    <a:pt x="0" y="134"/>
                  </a:lnTo>
                  <a:lnTo>
                    <a:pt x="0" y="133"/>
                  </a:lnTo>
                  <a:lnTo>
                    <a:pt x="0" y="7"/>
                  </a:lnTo>
                  <a:lnTo>
                    <a:pt x="0" y="5"/>
                  </a:lnTo>
                  <a:lnTo>
                    <a:pt x="2" y="4"/>
                  </a:lnTo>
                  <a:lnTo>
                    <a:pt x="3" y="3"/>
                  </a:lnTo>
                  <a:lnTo>
                    <a:pt x="4" y="2"/>
                  </a:lnTo>
                  <a:lnTo>
                    <a:pt x="6" y="1"/>
                  </a:lnTo>
                  <a:lnTo>
                    <a:pt x="8" y="1"/>
                  </a:lnTo>
                  <a:lnTo>
                    <a:pt x="10" y="0"/>
                  </a:lnTo>
                  <a:lnTo>
                    <a:pt x="1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325" name="Freeform 406"/>
            <p:cNvSpPr>
              <a:spLocks/>
            </p:cNvSpPr>
            <p:nvPr/>
          </p:nvSpPr>
          <p:spPr bwMode="auto">
            <a:xfrm>
              <a:off x="2480" y="2565"/>
              <a:ext cx="42" cy="400"/>
            </a:xfrm>
            <a:custGeom>
              <a:avLst/>
              <a:gdLst>
                <a:gd name="T0" fmla="*/ 20 w 42"/>
                <a:gd name="T1" fmla="*/ 0 h 400"/>
                <a:gd name="T2" fmla="*/ 20 w 42"/>
                <a:gd name="T3" fmla="*/ 0 h 400"/>
                <a:gd name="T4" fmla="*/ 25 w 42"/>
                <a:gd name="T5" fmla="*/ 0 h 400"/>
                <a:gd name="T6" fmla="*/ 28 w 42"/>
                <a:gd name="T7" fmla="*/ 1 h 400"/>
                <a:gd name="T8" fmla="*/ 33 w 42"/>
                <a:gd name="T9" fmla="*/ 2 h 400"/>
                <a:gd name="T10" fmla="*/ 36 w 42"/>
                <a:gd name="T11" fmla="*/ 3 h 400"/>
                <a:gd name="T12" fmla="*/ 38 w 42"/>
                <a:gd name="T13" fmla="*/ 5 h 400"/>
                <a:gd name="T14" fmla="*/ 40 w 42"/>
                <a:gd name="T15" fmla="*/ 8 h 400"/>
                <a:gd name="T16" fmla="*/ 41 w 42"/>
                <a:gd name="T17" fmla="*/ 10 h 400"/>
                <a:gd name="T18" fmla="*/ 42 w 42"/>
                <a:gd name="T19" fmla="*/ 14 h 400"/>
                <a:gd name="T20" fmla="*/ 42 w 42"/>
                <a:gd name="T21" fmla="*/ 386 h 400"/>
                <a:gd name="T22" fmla="*/ 41 w 42"/>
                <a:gd name="T23" fmla="*/ 390 h 400"/>
                <a:gd name="T24" fmla="*/ 40 w 42"/>
                <a:gd name="T25" fmla="*/ 392 h 400"/>
                <a:gd name="T26" fmla="*/ 38 w 42"/>
                <a:gd name="T27" fmla="*/ 395 h 400"/>
                <a:gd name="T28" fmla="*/ 36 w 42"/>
                <a:gd name="T29" fmla="*/ 396 h 400"/>
                <a:gd name="T30" fmla="*/ 33 w 42"/>
                <a:gd name="T31" fmla="*/ 398 h 400"/>
                <a:gd name="T32" fmla="*/ 28 w 42"/>
                <a:gd name="T33" fmla="*/ 399 h 400"/>
                <a:gd name="T34" fmla="*/ 25 w 42"/>
                <a:gd name="T35" fmla="*/ 400 h 400"/>
                <a:gd name="T36" fmla="*/ 20 w 42"/>
                <a:gd name="T37" fmla="*/ 400 h 400"/>
                <a:gd name="T38" fmla="*/ 20 w 42"/>
                <a:gd name="T39" fmla="*/ 400 h 400"/>
                <a:gd name="T40" fmla="*/ 16 w 42"/>
                <a:gd name="T41" fmla="*/ 400 h 400"/>
                <a:gd name="T42" fmla="*/ 12 w 42"/>
                <a:gd name="T43" fmla="*/ 399 h 400"/>
                <a:gd name="T44" fmla="*/ 9 w 42"/>
                <a:gd name="T45" fmla="*/ 398 h 400"/>
                <a:gd name="T46" fmla="*/ 6 w 42"/>
                <a:gd name="T47" fmla="*/ 396 h 400"/>
                <a:gd name="T48" fmla="*/ 3 w 42"/>
                <a:gd name="T49" fmla="*/ 395 h 400"/>
                <a:gd name="T50" fmla="*/ 2 w 42"/>
                <a:gd name="T51" fmla="*/ 392 h 400"/>
                <a:gd name="T52" fmla="*/ 0 w 42"/>
                <a:gd name="T53" fmla="*/ 390 h 400"/>
                <a:gd name="T54" fmla="*/ 0 w 42"/>
                <a:gd name="T55" fmla="*/ 386 h 400"/>
                <a:gd name="T56" fmla="*/ 0 w 42"/>
                <a:gd name="T57" fmla="*/ 14 h 400"/>
                <a:gd name="T58" fmla="*/ 0 w 42"/>
                <a:gd name="T59" fmla="*/ 10 h 400"/>
                <a:gd name="T60" fmla="*/ 2 w 42"/>
                <a:gd name="T61" fmla="*/ 8 h 400"/>
                <a:gd name="T62" fmla="*/ 3 w 42"/>
                <a:gd name="T63" fmla="*/ 5 h 400"/>
                <a:gd name="T64" fmla="*/ 6 w 42"/>
                <a:gd name="T65" fmla="*/ 3 h 400"/>
                <a:gd name="T66" fmla="*/ 9 w 42"/>
                <a:gd name="T67" fmla="*/ 2 h 400"/>
                <a:gd name="T68" fmla="*/ 12 w 42"/>
                <a:gd name="T69" fmla="*/ 1 h 400"/>
                <a:gd name="T70" fmla="*/ 16 w 42"/>
                <a:gd name="T71" fmla="*/ 0 h 400"/>
                <a:gd name="T72" fmla="*/ 20 w 42"/>
                <a:gd name="T73" fmla="*/ 0 h 4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
                <a:gd name="T112" fmla="*/ 0 h 400"/>
                <a:gd name="T113" fmla="*/ 42 w 42"/>
                <a:gd name="T114" fmla="*/ 400 h 4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 h="400">
                  <a:moveTo>
                    <a:pt x="20" y="0"/>
                  </a:moveTo>
                  <a:lnTo>
                    <a:pt x="20" y="0"/>
                  </a:lnTo>
                  <a:lnTo>
                    <a:pt x="25" y="0"/>
                  </a:lnTo>
                  <a:lnTo>
                    <a:pt x="28" y="1"/>
                  </a:lnTo>
                  <a:lnTo>
                    <a:pt x="33" y="2"/>
                  </a:lnTo>
                  <a:lnTo>
                    <a:pt x="36" y="3"/>
                  </a:lnTo>
                  <a:lnTo>
                    <a:pt x="38" y="5"/>
                  </a:lnTo>
                  <a:lnTo>
                    <a:pt x="40" y="8"/>
                  </a:lnTo>
                  <a:lnTo>
                    <a:pt x="41" y="10"/>
                  </a:lnTo>
                  <a:lnTo>
                    <a:pt x="42" y="14"/>
                  </a:lnTo>
                  <a:lnTo>
                    <a:pt x="42" y="386"/>
                  </a:lnTo>
                  <a:lnTo>
                    <a:pt x="41" y="390"/>
                  </a:lnTo>
                  <a:lnTo>
                    <a:pt x="40" y="392"/>
                  </a:lnTo>
                  <a:lnTo>
                    <a:pt x="38" y="395"/>
                  </a:lnTo>
                  <a:lnTo>
                    <a:pt x="36" y="396"/>
                  </a:lnTo>
                  <a:lnTo>
                    <a:pt x="33" y="398"/>
                  </a:lnTo>
                  <a:lnTo>
                    <a:pt x="28" y="399"/>
                  </a:lnTo>
                  <a:lnTo>
                    <a:pt x="25" y="400"/>
                  </a:lnTo>
                  <a:lnTo>
                    <a:pt x="20" y="400"/>
                  </a:lnTo>
                  <a:lnTo>
                    <a:pt x="16" y="400"/>
                  </a:lnTo>
                  <a:lnTo>
                    <a:pt x="12" y="399"/>
                  </a:lnTo>
                  <a:lnTo>
                    <a:pt x="9" y="398"/>
                  </a:lnTo>
                  <a:lnTo>
                    <a:pt x="6" y="396"/>
                  </a:lnTo>
                  <a:lnTo>
                    <a:pt x="3" y="395"/>
                  </a:lnTo>
                  <a:lnTo>
                    <a:pt x="2" y="392"/>
                  </a:lnTo>
                  <a:lnTo>
                    <a:pt x="0" y="390"/>
                  </a:lnTo>
                  <a:lnTo>
                    <a:pt x="0" y="386"/>
                  </a:lnTo>
                  <a:lnTo>
                    <a:pt x="0" y="14"/>
                  </a:lnTo>
                  <a:lnTo>
                    <a:pt x="0" y="10"/>
                  </a:lnTo>
                  <a:lnTo>
                    <a:pt x="2" y="8"/>
                  </a:lnTo>
                  <a:lnTo>
                    <a:pt x="3" y="5"/>
                  </a:lnTo>
                  <a:lnTo>
                    <a:pt x="6" y="3"/>
                  </a:lnTo>
                  <a:lnTo>
                    <a:pt x="9" y="2"/>
                  </a:lnTo>
                  <a:lnTo>
                    <a:pt x="12" y="1"/>
                  </a:lnTo>
                  <a:lnTo>
                    <a:pt x="16" y="0"/>
                  </a:lnTo>
                  <a:lnTo>
                    <a:pt x="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326" name="Freeform 407"/>
            <p:cNvSpPr>
              <a:spLocks/>
            </p:cNvSpPr>
            <p:nvPr/>
          </p:nvSpPr>
          <p:spPr bwMode="auto">
            <a:xfrm>
              <a:off x="2480" y="2565"/>
              <a:ext cx="42" cy="400"/>
            </a:xfrm>
            <a:custGeom>
              <a:avLst/>
              <a:gdLst>
                <a:gd name="T0" fmla="*/ 20 w 42"/>
                <a:gd name="T1" fmla="*/ 0 h 400"/>
                <a:gd name="T2" fmla="*/ 25 w 42"/>
                <a:gd name="T3" fmla="*/ 0 h 400"/>
                <a:gd name="T4" fmla="*/ 28 w 42"/>
                <a:gd name="T5" fmla="*/ 1 h 400"/>
                <a:gd name="T6" fmla="*/ 33 w 42"/>
                <a:gd name="T7" fmla="*/ 2 h 400"/>
                <a:gd name="T8" fmla="*/ 36 w 42"/>
                <a:gd name="T9" fmla="*/ 3 h 400"/>
                <a:gd name="T10" fmla="*/ 38 w 42"/>
                <a:gd name="T11" fmla="*/ 5 h 400"/>
                <a:gd name="T12" fmla="*/ 40 w 42"/>
                <a:gd name="T13" fmla="*/ 8 h 400"/>
                <a:gd name="T14" fmla="*/ 41 w 42"/>
                <a:gd name="T15" fmla="*/ 10 h 400"/>
                <a:gd name="T16" fmla="*/ 42 w 42"/>
                <a:gd name="T17" fmla="*/ 14 h 400"/>
                <a:gd name="T18" fmla="*/ 42 w 42"/>
                <a:gd name="T19" fmla="*/ 386 h 400"/>
                <a:gd name="T20" fmla="*/ 41 w 42"/>
                <a:gd name="T21" fmla="*/ 390 h 400"/>
                <a:gd name="T22" fmla="*/ 40 w 42"/>
                <a:gd name="T23" fmla="*/ 392 h 400"/>
                <a:gd name="T24" fmla="*/ 38 w 42"/>
                <a:gd name="T25" fmla="*/ 395 h 400"/>
                <a:gd name="T26" fmla="*/ 36 w 42"/>
                <a:gd name="T27" fmla="*/ 396 h 400"/>
                <a:gd name="T28" fmla="*/ 33 w 42"/>
                <a:gd name="T29" fmla="*/ 398 h 400"/>
                <a:gd name="T30" fmla="*/ 28 w 42"/>
                <a:gd name="T31" fmla="*/ 399 h 400"/>
                <a:gd name="T32" fmla="*/ 25 w 42"/>
                <a:gd name="T33" fmla="*/ 400 h 400"/>
                <a:gd name="T34" fmla="*/ 20 w 42"/>
                <a:gd name="T35" fmla="*/ 400 h 400"/>
                <a:gd name="T36" fmla="*/ 16 w 42"/>
                <a:gd name="T37" fmla="*/ 400 h 400"/>
                <a:gd name="T38" fmla="*/ 12 w 42"/>
                <a:gd name="T39" fmla="*/ 399 h 400"/>
                <a:gd name="T40" fmla="*/ 9 w 42"/>
                <a:gd name="T41" fmla="*/ 398 h 400"/>
                <a:gd name="T42" fmla="*/ 6 w 42"/>
                <a:gd name="T43" fmla="*/ 396 h 400"/>
                <a:gd name="T44" fmla="*/ 3 w 42"/>
                <a:gd name="T45" fmla="*/ 395 h 400"/>
                <a:gd name="T46" fmla="*/ 2 w 42"/>
                <a:gd name="T47" fmla="*/ 392 h 400"/>
                <a:gd name="T48" fmla="*/ 0 w 42"/>
                <a:gd name="T49" fmla="*/ 390 h 400"/>
                <a:gd name="T50" fmla="*/ 0 w 42"/>
                <a:gd name="T51" fmla="*/ 386 h 400"/>
                <a:gd name="T52" fmla="*/ 0 w 42"/>
                <a:gd name="T53" fmla="*/ 14 h 400"/>
                <a:gd name="T54" fmla="*/ 0 w 42"/>
                <a:gd name="T55" fmla="*/ 10 h 400"/>
                <a:gd name="T56" fmla="*/ 2 w 42"/>
                <a:gd name="T57" fmla="*/ 8 h 400"/>
                <a:gd name="T58" fmla="*/ 3 w 42"/>
                <a:gd name="T59" fmla="*/ 5 h 400"/>
                <a:gd name="T60" fmla="*/ 6 w 42"/>
                <a:gd name="T61" fmla="*/ 3 h 400"/>
                <a:gd name="T62" fmla="*/ 9 w 42"/>
                <a:gd name="T63" fmla="*/ 2 h 400"/>
                <a:gd name="T64" fmla="*/ 12 w 42"/>
                <a:gd name="T65" fmla="*/ 1 h 400"/>
                <a:gd name="T66" fmla="*/ 16 w 42"/>
                <a:gd name="T67" fmla="*/ 0 h 400"/>
                <a:gd name="T68" fmla="*/ 20 w 42"/>
                <a:gd name="T69" fmla="*/ 0 h 4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
                <a:gd name="T106" fmla="*/ 0 h 400"/>
                <a:gd name="T107" fmla="*/ 42 w 42"/>
                <a:gd name="T108" fmla="*/ 400 h 4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 h="400">
                  <a:moveTo>
                    <a:pt x="20" y="0"/>
                  </a:moveTo>
                  <a:lnTo>
                    <a:pt x="25" y="0"/>
                  </a:lnTo>
                  <a:lnTo>
                    <a:pt x="28" y="1"/>
                  </a:lnTo>
                  <a:lnTo>
                    <a:pt x="33" y="2"/>
                  </a:lnTo>
                  <a:lnTo>
                    <a:pt x="36" y="3"/>
                  </a:lnTo>
                  <a:lnTo>
                    <a:pt x="38" y="5"/>
                  </a:lnTo>
                  <a:lnTo>
                    <a:pt x="40" y="8"/>
                  </a:lnTo>
                  <a:lnTo>
                    <a:pt x="41" y="10"/>
                  </a:lnTo>
                  <a:lnTo>
                    <a:pt x="42" y="14"/>
                  </a:lnTo>
                  <a:lnTo>
                    <a:pt x="42" y="386"/>
                  </a:lnTo>
                  <a:lnTo>
                    <a:pt x="41" y="390"/>
                  </a:lnTo>
                  <a:lnTo>
                    <a:pt x="40" y="392"/>
                  </a:lnTo>
                  <a:lnTo>
                    <a:pt x="38" y="395"/>
                  </a:lnTo>
                  <a:lnTo>
                    <a:pt x="36" y="396"/>
                  </a:lnTo>
                  <a:lnTo>
                    <a:pt x="33" y="398"/>
                  </a:lnTo>
                  <a:lnTo>
                    <a:pt x="28" y="399"/>
                  </a:lnTo>
                  <a:lnTo>
                    <a:pt x="25" y="400"/>
                  </a:lnTo>
                  <a:lnTo>
                    <a:pt x="20" y="400"/>
                  </a:lnTo>
                  <a:lnTo>
                    <a:pt x="16" y="400"/>
                  </a:lnTo>
                  <a:lnTo>
                    <a:pt x="12" y="399"/>
                  </a:lnTo>
                  <a:lnTo>
                    <a:pt x="9" y="398"/>
                  </a:lnTo>
                  <a:lnTo>
                    <a:pt x="6" y="396"/>
                  </a:lnTo>
                  <a:lnTo>
                    <a:pt x="3" y="395"/>
                  </a:lnTo>
                  <a:lnTo>
                    <a:pt x="2" y="392"/>
                  </a:lnTo>
                  <a:lnTo>
                    <a:pt x="0" y="390"/>
                  </a:lnTo>
                  <a:lnTo>
                    <a:pt x="0" y="386"/>
                  </a:lnTo>
                  <a:lnTo>
                    <a:pt x="0" y="14"/>
                  </a:lnTo>
                  <a:lnTo>
                    <a:pt x="0" y="10"/>
                  </a:lnTo>
                  <a:lnTo>
                    <a:pt x="2" y="8"/>
                  </a:lnTo>
                  <a:lnTo>
                    <a:pt x="3" y="5"/>
                  </a:lnTo>
                  <a:lnTo>
                    <a:pt x="6" y="3"/>
                  </a:lnTo>
                  <a:lnTo>
                    <a:pt x="9" y="2"/>
                  </a:lnTo>
                  <a:lnTo>
                    <a:pt x="12" y="1"/>
                  </a:lnTo>
                  <a:lnTo>
                    <a:pt x="16" y="0"/>
                  </a:lnTo>
                  <a:lnTo>
                    <a:pt x="2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46327" name="Rectangle 408"/>
            <p:cNvSpPr>
              <a:spLocks noChangeArrowheads="1"/>
            </p:cNvSpPr>
            <p:nvPr/>
          </p:nvSpPr>
          <p:spPr bwMode="auto">
            <a:xfrm>
              <a:off x="510" y="2111"/>
              <a:ext cx="1991" cy="26"/>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28" name="Rectangle 409"/>
            <p:cNvSpPr>
              <a:spLocks noChangeArrowheads="1"/>
            </p:cNvSpPr>
            <p:nvPr/>
          </p:nvSpPr>
          <p:spPr bwMode="auto">
            <a:xfrm>
              <a:off x="510" y="2111"/>
              <a:ext cx="1991" cy="2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29" name="Rectangle 410"/>
            <p:cNvSpPr>
              <a:spLocks noChangeArrowheads="1"/>
            </p:cNvSpPr>
            <p:nvPr/>
          </p:nvSpPr>
          <p:spPr bwMode="auto">
            <a:xfrm>
              <a:off x="545" y="2093"/>
              <a:ext cx="1922" cy="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30" name="Rectangle 411"/>
            <p:cNvSpPr>
              <a:spLocks noChangeArrowheads="1"/>
            </p:cNvSpPr>
            <p:nvPr/>
          </p:nvSpPr>
          <p:spPr bwMode="auto">
            <a:xfrm>
              <a:off x="545" y="2093"/>
              <a:ext cx="1922" cy="62"/>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31" name="Rectangle 412"/>
            <p:cNvSpPr>
              <a:spLocks noChangeArrowheads="1"/>
            </p:cNvSpPr>
            <p:nvPr/>
          </p:nvSpPr>
          <p:spPr bwMode="auto">
            <a:xfrm>
              <a:off x="545" y="2093"/>
              <a:ext cx="1922" cy="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32" name="Rectangle 413"/>
            <p:cNvSpPr>
              <a:spLocks noChangeArrowheads="1"/>
            </p:cNvSpPr>
            <p:nvPr/>
          </p:nvSpPr>
          <p:spPr bwMode="auto">
            <a:xfrm>
              <a:off x="629" y="1901"/>
              <a:ext cx="9" cy="1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33" name="Rectangle 414"/>
            <p:cNvSpPr>
              <a:spLocks noChangeArrowheads="1"/>
            </p:cNvSpPr>
            <p:nvPr/>
          </p:nvSpPr>
          <p:spPr bwMode="auto">
            <a:xfrm>
              <a:off x="629" y="1901"/>
              <a:ext cx="9" cy="192"/>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34" name="Rectangle 415"/>
            <p:cNvSpPr>
              <a:spLocks noChangeArrowheads="1"/>
            </p:cNvSpPr>
            <p:nvPr/>
          </p:nvSpPr>
          <p:spPr bwMode="auto">
            <a:xfrm>
              <a:off x="692" y="1901"/>
              <a:ext cx="8" cy="1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335" name="Rectangle 416"/>
            <p:cNvSpPr>
              <a:spLocks noChangeArrowheads="1"/>
            </p:cNvSpPr>
            <p:nvPr/>
          </p:nvSpPr>
          <p:spPr bwMode="auto">
            <a:xfrm>
              <a:off x="692" y="1901"/>
              <a:ext cx="8" cy="192"/>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grpSp>
      <p:sp>
        <p:nvSpPr>
          <p:cNvPr id="346123" name="Rectangle 417"/>
          <p:cNvSpPr>
            <a:spLocks noChangeArrowheads="1"/>
          </p:cNvSpPr>
          <p:nvPr/>
        </p:nvSpPr>
        <p:spPr bwMode="auto">
          <a:xfrm>
            <a:off x="4859338" y="3302000"/>
            <a:ext cx="15875" cy="146050"/>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24" name="Rectangle 418"/>
          <p:cNvSpPr>
            <a:spLocks noChangeArrowheads="1"/>
          </p:cNvSpPr>
          <p:nvPr/>
        </p:nvSpPr>
        <p:spPr bwMode="auto">
          <a:xfrm>
            <a:off x="1790700" y="3556000"/>
            <a:ext cx="14288"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25" name="Rectangle 419"/>
          <p:cNvSpPr>
            <a:spLocks noChangeArrowheads="1"/>
          </p:cNvSpPr>
          <p:nvPr/>
        </p:nvSpPr>
        <p:spPr bwMode="auto">
          <a:xfrm>
            <a:off x="2949575" y="3556000"/>
            <a:ext cx="127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26" name="Rectangle 420"/>
          <p:cNvSpPr>
            <a:spLocks noChangeArrowheads="1"/>
          </p:cNvSpPr>
          <p:nvPr/>
        </p:nvSpPr>
        <p:spPr bwMode="auto">
          <a:xfrm>
            <a:off x="3009900" y="3556000"/>
            <a:ext cx="12700"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27" name="Rectangle 421"/>
          <p:cNvSpPr>
            <a:spLocks noChangeArrowheads="1"/>
          </p:cNvSpPr>
          <p:nvPr/>
        </p:nvSpPr>
        <p:spPr bwMode="auto">
          <a:xfrm>
            <a:off x="3141663" y="3556000"/>
            <a:ext cx="14287"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28" name="Rectangle 422"/>
          <p:cNvSpPr>
            <a:spLocks noChangeArrowheads="1"/>
          </p:cNvSpPr>
          <p:nvPr/>
        </p:nvSpPr>
        <p:spPr bwMode="auto">
          <a:xfrm>
            <a:off x="3589338" y="3556000"/>
            <a:ext cx="14287" cy="71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46129" name="Freeform 423"/>
          <p:cNvSpPr>
            <a:spLocks/>
          </p:cNvSpPr>
          <p:nvPr/>
        </p:nvSpPr>
        <p:spPr bwMode="auto">
          <a:xfrm>
            <a:off x="4787900" y="3446463"/>
            <a:ext cx="731838" cy="623887"/>
          </a:xfrm>
          <a:custGeom>
            <a:avLst/>
            <a:gdLst>
              <a:gd name="T0" fmla="*/ 2147483646 w 461"/>
              <a:gd name="T1" fmla="*/ 2147483646 h 393"/>
              <a:gd name="T2" fmla="*/ 2147483646 w 461"/>
              <a:gd name="T3" fmla="*/ 2147483646 h 393"/>
              <a:gd name="T4" fmla="*/ 2147483646 w 461"/>
              <a:gd name="T5" fmla="*/ 2147483646 h 393"/>
              <a:gd name="T6" fmla="*/ 2147483646 w 461"/>
              <a:gd name="T7" fmla="*/ 2147483646 h 393"/>
              <a:gd name="T8" fmla="*/ 2147483646 w 461"/>
              <a:gd name="T9" fmla="*/ 2147483646 h 393"/>
              <a:gd name="T10" fmla="*/ 2147483646 w 461"/>
              <a:gd name="T11" fmla="*/ 2147483646 h 393"/>
              <a:gd name="T12" fmla="*/ 2147483646 w 461"/>
              <a:gd name="T13" fmla="*/ 2147483646 h 393"/>
              <a:gd name="T14" fmla="*/ 2147483646 w 461"/>
              <a:gd name="T15" fmla="*/ 2147483646 h 393"/>
              <a:gd name="T16" fmla="*/ 2147483646 w 461"/>
              <a:gd name="T17" fmla="*/ 2147483646 h 393"/>
              <a:gd name="T18" fmla="*/ 2147483646 w 461"/>
              <a:gd name="T19" fmla="*/ 2147483646 h 393"/>
              <a:gd name="T20" fmla="*/ 2147483646 w 461"/>
              <a:gd name="T21" fmla="*/ 2147483646 h 393"/>
              <a:gd name="T22" fmla="*/ 2147483646 w 461"/>
              <a:gd name="T23" fmla="*/ 2147483646 h 393"/>
              <a:gd name="T24" fmla="*/ 2147483646 w 461"/>
              <a:gd name="T25" fmla="*/ 2147483646 h 393"/>
              <a:gd name="T26" fmla="*/ 2147483646 w 461"/>
              <a:gd name="T27" fmla="*/ 2147483646 h 393"/>
              <a:gd name="T28" fmla="*/ 2147483646 w 461"/>
              <a:gd name="T29" fmla="*/ 2147483646 h 393"/>
              <a:gd name="T30" fmla="*/ 2147483646 w 461"/>
              <a:gd name="T31" fmla="*/ 2147483646 h 393"/>
              <a:gd name="T32" fmla="*/ 2147483646 w 461"/>
              <a:gd name="T33" fmla="*/ 2147483646 h 393"/>
              <a:gd name="T34" fmla="*/ 2147483646 w 461"/>
              <a:gd name="T35" fmla="*/ 2147483646 h 393"/>
              <a:gd name="T36" fmla="*/ 2147483646 w 461"/>
              <a:gd name="T37" fmla="*/ 2147483646 h 393"/>
              <a:gd name="T38" fmla="*/ 2147483646 w 461"/>
              <a:gd name="T39" fmla="*/ 2147483646 h 393"/>
              <a:gd name="T40" fmla="*/ 2147483646 w 461"/>
              <a:gd name="T41" fmla="*/ 2147483646 h 393"/>
              <a:gd name="T42" fmla="*/ 2147483646 w 461"/>
              <a:gd name="T43" fmla="*/ 2147483646 h 393"/>
              <a:gd name="T44" fmla="*/ 2147483646 w 461"/>
              <a:gd name="T45" fmla="*/ 2147483646 h 393"/>
              <a:gd name="T46" fmla="*/ 2147483646 w 461"/>
              <a:gd name="T47" fmla="*/ 2147483646 h 393"/>
              <a:gd name="T48" fmla="*/ 0 w 461"/>
              <a:gd name="T49" fmla="*/ 0 h 393"/>
              <a:gd name="T50" fmla="*/ 2147483646 w 461"/>
              <a:gd name="T51" fmla="*/ 2147483646 h 393"/>
              <a:gd name="T52" fmla="*/ 2147483646 w 461"/>
              <a:gd name="T53" fmla="*/ 2147483646 h 393"/>
              <a:gd name="T54" fmla="*/ 2147483646 w 461"/>
              <a:gd name="T55" fmla="*/ 2147483646 h 393"/>
              <a:gd name="T56" fmla="*/ 2147483646 w 461"/>
              <a:gd name="T57" fmla="*/ 2147483646 h 393"/>
              <a:gd name="T58" fmla="*/ 2147483646 w 461"/>
              <a:gd name="T59" fmla="*/ 2147483646 h 393"/>
              <a:gd name="T60" fmla="*/ 2147483646 w 461"/>
              <a:gd name="T61" fmla="*/ 2147483646 h 393"/>
              <a:gd name="T62" fmla="*/ 2147483646 w 461"/>
              <a:gd name="T63" fmla="*/ 2147483646 h 393"/>
              <a:gd name="T64" fmla="*/ 2147483646 w 461"/>
              <a:gd name="T65" fmla="*/ 2147483646 h 393"/>
              <a:gd name="T66" fmla="*/ 2147483646 w 461"/>
              <a:gd name="T67" fmla="*/ 2147483646 h 393"/>
              <a:gd name="T68" fmla="*/ 2147483646 w 461"/>
              <a:gd name="T69" fmla="*/ 2147483646 h 393"/>
              <a:gd name="T70" fmla="*/ 2147483646 w 461"/>
              <a:gd name="T71" fmla="*/ 2147483646 h 393"/>
              <a:gd name="T72" fmla="*/ 2147483646 w 461"/>
              <a:gd name="T73" fmla="*/ 2147483646 h 393"/>
              <a:gd name="T74" fmla="*/ 2147483646 w 461"/>
              <a:gd name="T75" fmla="*/ 2147483646 h 393"/>
              <a:gd name="T76" fmla="*/ 2147483646 w 461"/>
              <a:gd name="T77" fmla="*/ 2147483646 h 393"/>
              <a:gd name="T78" fmla="*/ 2147483646 w 461"/>
              <a:gd name="T79" fmla="*/ 2147483646 h 393"/>
              <a:gd name="T80" fmla="*/ 2147483646 w 461"/>
              <a:gd name="T81" fmla="*/ 2147483646 h 393"/>
              <a:gd name="T82" fmla="*/ 2147483646 w 461"/>
              <a:gd name="T83" fmla="*/ 2147483646 h 393"/>
              <a:gd name="T84" fmla="*/ 2147483646 w 461"/>
              <a:gd name="T85" fmla="*/ 2147483646 h 393"/>
              <a:gd name="T86" fmla="*/ 2147483646 w 461"/>
              <a:gd name="T87" fmla="*/ 2147483646 h 393"/>
              <a:gd name="T88" fmla="*/ 2147483646 w 461"/>
              <a:gd name="T89" fmla="*/ 2147483646 h 393"/>
              <a:gd name="T90" fmla="*/ 2147483646 w 461"/>
              <a:gd name="T91" fmla="*/ 2147483646 h 393"/>
              <a:gd name="T92" fmla="*/ 2147483646 w 461"/>
              <a:gd name="T93" fmla="*/ 2147483646 h 393"/>
              <a:gd name="T94" fmla="*/ 2147483646 w 461"/>
              <a:gd name="T95" fmla="*/ 2147483646 h 393"/>
              <a:gd name="T96" fmla="*/ 2147483646 w 461"/>
              <a:gd name="T97" fmla="*/ 2147483646 h 3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1"/>
              <a:gd name="T148" fmla="*/ 0 h 393"/>
              <a:gd name="T149" fmla="*/ 461 w 461"/>
              <a:gd name="T150" fmla="*/ 393 h 3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1" h="393">
                <a:moveTo>
                  <a:pt x="461" y="393"/>
                </a:moveTo>
                <a:lnTo>
                  <a:pt x="460" y="375"/>
                </a:lnTo>
                <a:lnTo>
                  <a:pt x="458" y="359"/>
                </a:lnTo>
                <a:lnTo>
                  <a:pt x="457" y="343"/>
                </a:lnTo>
                <a:lnTo>
                  <a:pt x="454" y="329"/>
                </a:lnTo>
                <a:lnTo>
                  <a:pt x="451" y="315"/>
                </a:lnTo>
                <a:lnTo>
                  <a:pt x="446" y="302"/>
                </a:lnTo>
                <a:lnTo>
                  <a:pt x="442" y="290"/>
                </a:lnTo>
                <a:lnTo>
                  <a:pt x="438" y="279"/>
                </a:lnTo>
                <a:lnTo>
                  <a:pt x="433" y="269"/>
                </a:lnTo>
                <a:lnTo>
                  <a:pt x="427" y="258"/>
                </a:lnTo>
                <a:lnTo>
                  <a:pt x="421" y="250"/>
                </a:lnTo>
                <a:lnTo>
                  <a:pt x="415" y="241"/>
                </a:lnTo>
                <a:lnTo>
                  <a:pt x="407" y="233"/>
                </a:lnTo>
                <a:lnTo>
                  <a:pt x="400" y="226"/>
                </a:lnTo>
                <a:lnTo>
                  <a:pt x="392" y="219"/>
                </a:lnTo>
                <a:lnTo>
                  <a:pt x="384" y="214"/>
                </a:lnTo>
                <a:lnTo>
                  <a:pt x="375" y="209"/>
                </a:lnTo>
                <a:lnTo>
                  <a:pt x="366" y="203"/>
                </a:lnTo>
                <a:lnTo>
                  <a:pt x="358" y="199"/>
                </a:lnTo>
                <a:lnTo>
                  <a:pt x="349" y="195"/>
                </a:lnTo>
                <a:lnTo>
                  <a:pt x="329" y="189"/>
                </a:lnTo>
                <a:lnTo>
                  <a:pt x="310" y="183"/>
                </a:lnTo>
                <a:lnTo>
                  <a:pt x="290" y="179"/>
                </a:lnTo>
                <a:lnTo>
                  <a:pt x="269" y="177"/>
                </a:lnTo>
                <a:lnTo>
                  <a:pt x="249" y="174"/>
                </a:lnTo>
                <a:lnTo>
                  <a:pt x="228" y="172"/>
                </a:lnTo>
                <a:lnTo>
                  <a:pt x="187" y="169"/>
                </a:lnTo>
                <a:lnTo>
                  <a:pt x="148" y="162"/>
                </a:lnTo>
                <a:lnTo>
                  <a:pt x="129" y="159"/>
                </a:lnTo>
                <a:lnTo>
                  <a:pt x="112" y="154"/>
                </a:lnTo>
                <a:lnTo>
                  <a:pt x="95" y="149"/>
                </a:lnTo>
                <a:lnTo>
                  <a:pt x="80" y="141"/>
                </a:lnTo>
                <a:lnTo>
                  <a:pt x="73" y="137"/>
                </a:lnTo>
                <a:lnTo>
                  <a:pt x="66" y="132"/>
                </a:lnTo>
                <a:lnTo>
                  <a:pt x="59" y="126"/>
                </a:lnTo>
                <a:lnTo>
                  <a:pt x="53" y="121"/>
                </a:lnTo>
                <a:lnTo>
                  <a:pt x="48" y="115"/>
                </a:lnTo>
                <a:lnTo>
                  <a:pt x="43" y="107"/>
                </a:lnTo>
                <a:lnTo>
                  <a:pt x="38" y="100"/>
                </a:lnTo>
                <a:lnTo>
                  <a:pt x="34" y="93"/>
                </a:lnTo>
                <a:lnTo>
                  <a:pt x="30" y="83"/>
                </a:lnTo>
                <a:lnTo>
                  <a:pt x="26" y="74"/>
                </a:lnTo>
                <a:lnTo>
                  <a:pt x="22" y="63"/>
                </a:lnTo>
                <a:lnTo>
                  <a:pt x="20" y="53"/>
                </a:lnTo>
                <a:lnTo>
                  <a:pt x="18" y="41"/>
                </a:lnTo>
                <a:lnTo>
                  <a:pt x="16" y="27"/>
                </a:lnTo>
                <a:lnTo>
                  <a:pt x="15" y="14"/>
                </a:lnTo>
                <a:lnTo>
                  <a:pt x="15" y="0"/>
                </a:lnTo>
                <a:lnTo>
                  <a:pt x="0" y="0"/>
                </a:lnTo>
                <a:lnTo>
                  <a:pt x="0" y="15"/>
                </a:lnTo>
                <a:lnTo>
                  <a:pt x="1" y="29"/>
                </a:lnTo>
                <a:lnTo>
                  <a:pt x="3" y="43"/>
                </a:lnTo>
                <a:lnTo>
                  <a:pt x="5" y="56"/>
                </a:lnTo>
                <a:lnTo>
                  <a:pt x="8" y="67"/>
                </a:lnTo>
                <a:lnTo>
                  <a:pt x="11" y="79"/>
                </a:lnTo>
                <a:lnTo>
                  <a:pt x="15" y="90"/>
                </a:lnTo>
                <a:lnTo>
                  <a:pt x="19" y="99"/>
                </a:lnTo>
                <a:lnTo>
                  <a:pt x="24" y="108"/>
                </a:lnTo>
                <a:lnTo>
                  <a:pt x="31" y="117"/>
                </a:lnTo>
                <a:lnTo>
                  <a:pt x="36" y="124"/>
                </a:lnTo>
                <a:lnTo>
                  <a:pt x="43" y="132"/>
                </a:lnTo>
                <a:lnTo>
                  <a:pt x="49" y="138"/>
                </a:lnTo>
                <a:lnTo>
                  <a:pt x="56" y="144"/>
                </a:lnTo>
                <a:lnTo>
                  <a:pt x="65" y="150"/>
                </a:lnTo>
                <a:lnTo>
                  <a:pt x="73" y="155"/>
                </a:lnTo>
                <a:lnTo>
                  <a:pt x="89" y="163"/>
                </a:lnTo>
                <a:lnTo>
                  <a:pt x="107" y="170"/>
                </a:lnTo>
                <a:lnTo>
                  <a:pt x="125" y="175"/>
                </a:lnTo>
                <a:lnTo>
                  <a:pt x="145" y="178"/>
                </a:lnTo>
                <a:lnTo>
                  <a:pt x="185" y="183"/>
                </a:lnTo>
                <a:lnTo>
                  <a:pt x="226" y="188"/>
                </a:lnTo>
                <a:lnTo>
                  <a:pt x="247" y="190"/>
                </a:lnTo>
                <a:lnTo>
                  <a:pt x="267" y="192"/>
                </a:lnTo>
                <a:lnTo>
                  <a:pt x="287" y="195"/>
                </a:lnTo>
                <a:lnTo>
                  <a:pt x="306" y="199"/>
                </a:lnTo>
                <a:lnTo>
                  <a:pt x="325" y="203"/>
                </a:lnTo>
                <a:lnTo>
                  <a:pt x="344" y="210"/>
                </a:lnTo>
                <a:lnTo>
                  <a:pt x="352" y="214"/>
                </a:lnTo>
                <a:lnTo>
                  <a:pt x="360" y="217"/>
                </a:lnTo>
                <a:lnTo>
                  <a:pt x="367" y="222"/>
                </a:lnTo>
                <a:lnTo>
                  <a:pt x="375" y="226"/>
                </a:lnTo>
                <a:lnTo>
                  <a:pt x="383" y="232"/>
                </a:lnTo>
                <a:lnTo>
                  <a:pt x="390" y="238"/>
                </a:lnTo>
                <a:lnTo>
                  <a:pt x="396" y="244"/>
                </a:lnTo>
                <a:lnTo>
                  <a:pt x="402" y="251"/>
                </a:lnTo>
                <a:lnTo>
                  <a:pt x="408" y="259"/>
                </a:lnTo>
                <a:lnTo>
                  <a:pt x="415" y="267"/>
                </a:lnTo>
                <a:lnTo>
                  <a:pt x="420" y="276"/>
                </a:lnTo>
                <a:lnTo>
                  <a:pt x="424" y="285"/>
                </a:lnTo>
                <a:lnTo>
                  <a:pt x="428" y="296"/>
                </a:lnTo>
                <a:lnTo>
                  <a:pt x="432" y="307"/>
                </a:lnTo>
                <a:lnTo>
                  <a:pt x="436" y="319"/>
                </a:lnTo>
                <a:lnTo>
                  <a:pt x="438" y="332"/>
                </a:lnTo>
                <a:lnTo>
                  <a:pt x="441" y="346"/>
                </a:lnTo>
                <a:lnTo>
                  <a:pt x="443" y="360"/>
                </a:lnTo>
                <a:lnTo>
                  <a:pt x="444" y="376"/>
                </a:lnTo>
                <a:lnTo>
                  <a:pt x="445" y="393"/>
                </a:lnTo>
                <a:lnTo>
                  <a:pt x="461" y="39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130" name="Freeform 424"/>
          <p:cNvSpPr>
            <a:spLocks/>
          </p:cNvSpPr>
          <p:nvPr/>
        </p:nvSpPr>
        <p:spPr bwMode="auto">
          <a:xfrm>
            <a:off x="5435600" y="4021138"/>
            <a:ext cx="144463" cy="115887"/>
          </a:xfrm>
          <a:custGeom>
            <a:avLst/>
            <a:gdLst>
              <a:gd name="T0" fmla="*/ 2147483646 w 46"/>
              <a:gd name="T1" fmla="*/ 2147483646 h 73"/>
              <a:gd name="T2" fmla="*/ 2147483646 w 46"/>
              <a:gd name="T3" fmla="*/ 2147483646 h 73"/>
              <a:gd name="T4" fmla="*/ 2147483646 w 46"/>
              <a:gd name="T5" fmla="*/ 0 h 73"/>
              <a:gd name="T6" fmla="*/ 2147483646 w 46"/>
              <a:gd name="T7" fmla="*/ 2147483646 h 73"/>
              <a:gd name="T8" fmla="*/ 2147483646 w 46"/>
              <a:gd name="T9" fmla="*/ 2147483646 h 73"/>
              <a:gd name="T10" fmla="*/ 2147483646 w 46"/>
              <a:gd name="T11" fmla="*/ 2147483646 h 73"/>
              <a:gd name="T12" fmla="*/ 0 w 46"/>
              <a:gd name="T13" fmla="*/ 2147483646 h 73"/>
              <a:gd name="T14" fmla="*/ 2147483646 w 46"/>
              <a:gd name="T15" fmla="*/ 2147483646 h 73"/>
              <a:gd name="T16" fmla="*/ 2147483646 w 46"/>
              <a:gd name="T17" fmla="*/ 2147483646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73"/>
              <a:gd name="T29" fmla="*/ 46 w 46"/>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73">
                <a:moveTo>
                  <a:pt x="24" y="37"/>
                </a:moveTo>
                <a:lnTo>
                  <a:pt x="24" y="34"/>
                </a:lnTo>
                <a:lnTo>
                  <a:pt x="46" y="0"/>
                </a:lnTo>
                <a:lnTo>
                  <a:pt x="46" y="36"/>
                </a:lnTo>
                <a:lnTo>
                  <a:pt x="25" y="73"/>
                </a:lnTo>
                <a:lnTo>
                  <a:pt x="1" y="37"/>
                </a:lnTo>
                <a:lnTo>
                  <a:pt x="0" y="1"/>
                </a:lnTo>
                <a:lnTo>
                  <a:pt x="24" y="34"/>
                </a:lnTo>
                <a:lnTo>
                  <a:pt x="24" y="3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131" name="Freeform 425"/>
          <p:cNvSpPr>
            <a:spLocks/>
          </p:cNvSpPr>
          <p:nvPr/>
        </p:nvSpPr>
        <p:spPr bwMode="auto">
          <a:xfrm>
            <a:off x="6804025" y="3446463"/>
            <a:ext cx="730250" cy="623887"/>
          </a:xfrm>
          <a:custGeom>
            <a:avLst/>
            <a:gdLst>
              <a:gd name="T0" fmla="*/ 0 w 460"/>
              <a:gd name="T1" fmla="*/ 2147483646 h 393"/>
              <a:gd name="T2" fmla="*/ 2147483646 w 460"/>
              <a:gd name="T3" fmla="*/ 2147483646 h 393"/>
              <a:gd name="T4" fmla="*/ 2147483646 w 460"/>
              <a:gd name="T5" fmla="*/ 2147483646 h 393"/>
              <a:gd name="T6" fmla="*/ 2147483646 w 460"/>
              <a:gd name="T7" fmla="*/ 2147483646 h 393"/>
              <a:gd name="T8" fmla="*/ 2147483646 w 460"/>
              <a:gd name="T9" fmla="*/ 2147483646 h 393"/>
              <a:gd name="T10" fmla="*/ 2147483646 w 460"/>
              <a:gd name="T11" fmla="*/ 2147483646 h 393"/>
              <a:gd name="T12" fmla="*/ 2147483646 w 460"/>
              <a:gd name="T13" fmla="*/ 2147483646 h 393"/>
              <a:gd name="T14" fmla="*/ 2147483646 w 460"/>
              <a:gd name="T15" fmla="*/ 2147483646 h 393"/>
              <a:gd name="T16" fmla="*/ 2147483646 w 460"/>
              <a:gd name="T17" fmla="*/ 2147483646 h 393"/>
              <a:gd name="T18" fmla="*/ 2147483646 w 460"/>
              <a:gd name="T19" fmla="*/ 2147483646 h 393"/>
              <a:gd name="T20" fmla="*/ 2147483646 w 460"/>
              <a:gd name="T21" fmla="*/ 2147483646 h 393"/>
              <a:gd name="T22" fmla="*/ 2147483646 w 460"/>
              <a:gd name="T23" fmla="*/ 2147483646 h 393"/>
              <a:gd name="T24" fmla="*/ 2147483646 w 460"/>
              <a:gd name="T25" fmla="*/ 2147483646 h 393"/>
              <a:gd name="T26" fmla="*/ 2147483646 w 460"/>
              <a:gd name="T27" fmla="*/ 2147483646 h 393"/>
              <a:gd name="T28" fmla="*/ 2147483646 w 460"/>
              <a:gd name="T29" fmla="*/ 2147483646 h 393"/>
              <a:gd name="T30" fmla="*/ 2147483646 w 460"/>
              <a:gd name="T31" fmla="*/ 2147483646 h 393"/>
              <a:gd name="T32" fmla="*/ 2147483646 w 460"/>
              <a:gd name="T33" fmla="*/ 2147483646 h 393"/>
              <a:gd name="T34" fmla="*/ 2147483646 w 460"/>
              <a:gd name="T35" fmla="*/ 2147483646 h 393"/>
              <a:gd name="T36" fmla="*/ 2147483646 w 460"/>
              <a:gd name="T37" fmla="*/ 2147483646 h 393"/>
              <a:gd name="T38" fmla="*/ 2147483646 w 460"/>
              <a:gd name="T39" fmla="*/ 2147483646 h 393"/>
              <a:gd name="T40" fmla="*/ 2147483646 w 460"/>
              <a:gd name="T41" fmla="*/ 2147483646 h 393"/>
              <a:gd name="T42" fmla="*/ 2147483646 w 460"/>
              <a:gd name="T43" fmla="*/ 2147483646 h 393"/>
              <a:gd name="T44" fmla="*/ 2147483646 w 460"/>
              <a:gd name="T45" fmla="*/ 2147483646 h 393"/>
              <a:gd name="T46" fmla="*/ 2147483646 w 460"/>
              <a:gd name="T47" fmla="*/ 2147483646 h 393"/>
              <a:gd name="T48" fmla="*/ 2147483646 w 460"/>
              <a:gd name="T49" fmla="*/ 0 h 393"/>
              <a:gd name="T50" fmla="*/ 2147483646 w 460"/>
              <a:gd name="T51" fmla="*/ 2147483646 h 393"/>
              <a:gd name="T52" fmla="*/ 2147483646 w 460"/>
              <a:gd name="T53" fmla="*/ 2147483646 h 393"/>
              <a:gd name="T54" fmla="*/ 2147483646 w 460"/>
              <a:gd name="T55" fmla="*/ 2147483646 h 393"/>
              <a:gd name="T56" fmla="*/ 2147483646 w 460"/>
              <a:gd name="T57" fmla="*/ 2147483646 h 393"/>
              <a:gd name="T58" fmla="*/ 2147483646 w 460"/>
              <a:gd name="T59" fmla="*/ 2147483646 h 393"/>
              <a:gd name="T60" fmla="*/ 2147483646 w 460"/>
              <a:gd name="T61" fmla="*/ 2147483646 h 393"/>
              <a:gd name="T62" fmla="*/ 2147483646 w 460"/>
              <a:gd name="T63" fmla="*/ 2147483646 h 393"/>
              <a:gd name="T64" fmla="*/ 2147483646 w 460"/>
              <a:gd name="T65" fmla="*/ 2147483646 h 393"/>
              <a:gd name="T66" fmla="*/ 2147483646 w 460"/>
              <a:gd name="T67" fmla="*/ 2147483646 h 393"/>
              <a:gd name="T68" fmla="*/ 2147483646 w 460"/>
              <a:gd name="T69" fmla="*/ 2147483646 h 393"/>
              <a:gd name="T70" fmla="*/ 2147483646 w 460"/>
              <a:gd name="T71" fmla="*/ 2147483646 h 393"/>
              <a:gd name="T72" fmla="*/ 2147483646 w 460"/>
              <a:gd name="T73" fmla="*/ 2147483646 h 393"/>
              <a:gd name="T74" fmla="*/ 2147483646 w 460"/>
              <a:gd name="T75" fmla="*/ 2147483646 h 393"/>
              <a:gd name="T76" fmla="*/ 2147483646 w 460"/>
              <a:gd name="T77" fmla="*/ 2147483646 h 393"/>
              <a:gd name="T78" fmla="*/ 2147483646 w 460"/>
              <a:gd name="T79" fmla="*/ 2147483646 h 393"/>
              <a:gd name="T80" fmla="*/ 2147483646 w 460"/>
              <a:gd name="T81" fmla="*/ 2147483646 h 393"/>
              <a:gd name="T82" fmla="*/ 2147483646 w 460"/>
              <a:gd name="T83" fmla="*/ 2147483646 h 393"/>
              <a:gd name="T84" fmla="*/ 2147483646 w 460"/>
              <a:gd name="T85" fmla="*/ 2147483646 h 393"/>
              <a:gd name="T86" fmla="*/ 2147483646 w 460"/>
              <a:gd name="T87" fmla="*/ 2147483646 h 393"/>
              <a:gd name="T88" fmla="*/ 2147483646 w 460"/>
              <a:gd name="T89" fmla="*/ 2147483646 h 393"/>
              <a:gd name="T90" fmla="*/ 2147483646 w 460"/>
              <a:gd name="T91" fmla="*/ 2147483646 h 393"/>
              <a:gd name="T92" fmla="*/ 2147483646 w 460"/>
              <a:gd name="T93" fmla="*/ 2147483646 h 393"/>
              <a:gd name="T94" fmla="*/ 2147483646 w 460"/>
              <a:gd name="T95" fmla="*/ 2147483646 h 393"/>
              <a:gd name="T96" fmla="*/ 2147483646 w 460"/>
              <a:gd name="T97" fmla="*/ 2147483646 h 3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0"/>
              <a:gd name="T148" fmla="*/ 0 h 393"/>
              <a:gd name="T149" fmla="*/ 460 w 460"/>
              <a:gd name="T150" fmla="*/ 393 h 3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0" h="393">
                <a:moveTo>
                  <a:pt x="0" y="393"/>
                </a:moveTo>
                <a:lnTo>
                  <a:pt x="0" y="375"/>
                </a:lnTo>
                <a:lnTo>
                  <a:pt x="2" y="359"/>
                </a:lnTo>
                <a:lnTo>
                  <a:pt x="4" y="343"/>
                </a:lnTo>
                <a:lnTo>
                  <a:pt x="6" y="329"/>
                </a:lnTo>
                <a:lnTo>
                  <a:pt x="9" y="315"/>
                </a:lnTo>
                <a:lnTo>
                  <a:pt x="13" y="302"/>
                </a:lnTo>
                <a:lnTo>
                  <a:pt x="18" y="290"/>
                </a:lnTo>
                <a:lnTo>
                  <a:pt x="22" y="279"/>
                </a:lnTo>
                <a:lnTo>
                  <a:pt x="28" y="269"/>
                </a:lnTo>
                <a:lnTo>
                  <a:pt x="33" y="258"/>
                </a:lnTo>
                <a:lnTo>
                  <a:pt x="39" y="250"/>
                </a:lnTo>
                <a:lnTo>
                  <a:pt x="46" y="241"/>
                </a:lnTo>
                <a:lnTo>
                  <a:pt x="53" y="233"/>
                </a:lnTo>
                <a:lnTo>
                  <a:pt x="61" y="226"/>
                </a:lnTo>
                <a:lnTo>
                  <a:pt x="68" y="219"/>
                </a:lnTo>
                <a:lnTo>
                  <a:pt x="76" y="214"/>
                </a:lnTo>
                <a:lnTo>
                  <a:pt x="84" y="209"/>
                </a:lnTo>
                <a:lnTo>
                  <a:pt x="94" y="203"/>
                </a:lnTo>
                <a:lnTo>
                  <a:pt x="103" y="199"/>
                </a:lnTo>
                <a:lnTo>
                  <a:pt x="112" y="195"/>
                </a:lnTo>
                <a:lnTo>
                  <a:pt x="131" y="189"/>
                </a:lnTo>
                <a:lnTo>
                  <a:pt x="150" y="183"/>
                </a:lnTo>
                <a:lnTo>
                  <a:pt x="171" y="179"/>
                </a:lnTo>
                <a:lnTo>
                  <a:pt x="192" y="177"/>
                </a:lnTo>
                <a:lnTo>
                  <a:pt x="212" y="174"/>
                </a:lnTo>
                <a:lnTo>
                  <a:pt x="233" y="172"/>
                </a:lnTo>
                <a:lnTo>
                  <a:pt x="273" y="169"/>
                </a:lnTo>
                <a:lnTo>
                  <a:pt x="313" y="162"/>
                </a:lnTo>
                <a:lnTo>
                  <a:pt x="331" y="159"/>
                </a:lnTo>
                <a:lnTo>
                  <a:pt x="349" y="154"/>
                </a:lnTo>
                <a:lnTo>
                  <a:pt x="365" y="149"/>
                </a:lnTo>
                <a:lnTo>
                  <a:pt x="381" y="141"/>
                </a:lnTo>
                <a:lnTo>
                  <a:pt x="387" y="137"/>
                </a:lnTo>
                <a:lnTo>
                  <a:pt x="394" y="132"/>
                </a:lnTo>
                <a:lnTo>
                  <a:pt x="400" y="126"/>
                </a:lnTo>
                <a:lnTo>
                  <a:pt x="407" y="121"/>
                </a:lnTo>
                <a:lnTo>
                  <a:pt x="412" y="115"/>
                </a:lnTo>
                <a:lnTo>
                  <a:pt x="418" y="107"/>
                </a:lnTo>
                <a:lnTo>
                  <a:pt x="422" y="100"/>
                </a:lnTo>
                <a:lnTo>
                  <a:pt x="427" y="93"/>
                </a:lnTo>
                <a:lnTo>
                  <a:pt x="430" y="83"/>
                </a:lnTo>
                <a:lnTo>
                  <a:pt x="434" y="74"/>
                </a:lnTo>
                <a:lnTo>
                  <a:pt x="437" y="63"/>
                </a:lnTo>
                <a:lnTo>
                  <a:pt x="440" y="53"/>
                </a:lnTo>
                <a:lnTo>
                  <a:pt x="442" y="41"/>
                </a:lnTo>
                <a:lnTo>
                  <a:pt x="444" y="27"/>
                </a:lnTo>
                <a:lnTo>
                  <a:pt x="445" y="14"/>
                </a:lnTo>
                <a:lnTo>
                  <a:pt x="445" y="0"/>
                </a:lnTo>
                <a:lnTo>
                  <a:pt x="460" y="0"/>
                </a:lnTo>
                <a:lnTo>
                  <a:pt x="460" y="15"/>
                </a:lnTo>
                <a:lnTo>
                  <a:pt x="459" y="29"/>
                </a:lnTo>
                <a:lnTo>
                  <a:pt x="457" y="43"/>
                </a:lnTo>
                <a:lnTo>
                  <a:pt x="455" y="56"/>
                </a:lnTo>
                <a:lnTo>
                  <a:pt x="452" y="67"/>
                </a:lnTo>
                <a:lnTo>
                  <a:pt x="449" y="79"/>
                </a:lnTo>
                <a:lnTo>
                  <a:pt x="445" y="90"/>
                </a:lnTo>
                <a:lnTo>
                  <a:pt x="441" y="99"/>
                </a:lnTo>
                <a:lnTo>
                  <a:pt x="435" y="108"/>
                </a:lnTo>
                <a:lnTo>
                  <a:pt x="430" y="117"/>
                </a:lnTo>
                <a:lnTo>
                  <a:pt x="424" y="124"/>
                </a:lnTo>
                <a:lnTo>
                  <a:pt x="418" y="132"/>
                </a:lnTo>
                <a:lnTo>
                  <a:pt x="411" y="138"/>
                </a:lnTo>
                <a:lnTo>
                  <a:pt x="404" y="144"/>
                </a:lnTo>
                <a:lnTo>
                  <a:pt x="395" y="150"/>
                </a:lnTo>
                <a:lnTo>
                  <a:pt x="387" y="155"/>
                </a:lnTo>
                <a:lnTo>
                  <a:pt x="371" y="163"/>
                </a:lnTo>
                <a:lnTo>
                  <a:pt x="353" y="170"/>
                </a:lnTo>
                <a:lnTo>
                  <a:pt x="335" y="175"/>
                </a:lnTo>
                <a:lnTo>
                  <a:pt x="315" y="178"/>
                </a:lnTo>
                <a:lnTo>
                  <a:pt x="275" y="183"/>
                </a:lnTo>
                <a:lnTo>
                  <a:pt x="234" y="188"/>
                </a:lnTo>
                <a:lnTo>
                  <a:pt x="213" y="190"/>
                </a:lnTo>
                <a:lnTo>
                  <a:pt x="193" y="192"/>
                </a:lnTo>
                <a:lnTo>
                  <a:pt x="173" y="195"/>
                </a:lnTo>
                <a:lnTo>
                  <a:pt x="153" y="199"/>
                </a:lnTo>
                <a:lnTo>
                  <a:pt x="135" y="203"/>
                </a:lnTo>
                <a:lnTo>
                  <a:pt x="117" y="210"/>
                </a:lnTo>
                <a:lnTo>
                  <a:pt x="109" y="214"/>
                </a:lnTo>
                <a:lnTo>
                  <a:pt x="101" y="217"/>
                </a:lnTo>
                <a:lnTo>
                  <a:pt x="93" y="222"/>
                </a:lnTo>
                <a:lnTo>
                  <a:pt x="84" y="226"/>
                </a:lnTo>
                <a:lnTo>
                  <a:pt x="77" y="232"/>
                </a:lnTo>
                <a:lnTo>
                  <a:pt x="71" y="238"/>
                </a:lnTo>
                <a:lnTo>
                  <a:pt x="64" y="244"/>
                </a:lnTo>
                <a:lnTo>
                  <a:pt x="58" y="251"/>
                </a:lnTo>
                <a:lnTo>
                  <a:pt x="52" y="259"/>
                </a:lnTo>
                <a:lnTo>
                  <a:pt x="46" y="267"/>
                </a:lnTo>
                <a:lnTo>
                  <a:pt x="41" y="276"/>
                </a:lnTo>
                <a:lnTo>
                  <a:pt x="36" y="285"/>
                </a:lnTo>
                <a:lnTo>
                  <a:pt x="32" y="296"/>
                </a:lnTo>
                <a:lnTo>
                  <a:pt x="28" y="307"/>
                </a:lnTo>
                <a:lnTo>
                  <a:pt x="25" y="319"/>
                </a:lnTo>
                <a:lnTo>
                  <a:pt x="22" y="332"/>
                </a:lnTo>
                <a:lnTo>
                  <a:pt x="20" y="346"/>
                </a:lnTo>
                <a:lnTo>
                  <a:pt x="18" y="360"/>
                </a:lnTo>
                <a:lnTo>
                  <a:pt x="16" y="376"/>
                </a:lnTo>
                <a:lnTo>
                  <a:pt x="16" y="393"/>
                </a:lnTo>
                <a:lnTo>
                  <a:pt x="0" y="39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46132" name="Freeform 426"/>
          <p:cNvSpPr>
            <a:spLocks/>
          </p:cNvSpPr>
          <p:nvPr/>
        </p:nvSpPr>
        <p:spPr bwMode="auto">
          <a:xfrm>
            <a:off x="6804025" y="3949700"/>
            <a:ext cx="73025" cy="115888"/>
          </a:xfrm>
          <a:custGeom>
            <a:avLst/>
            <a:gdLst>
              <a:gd name="T0" fmla="*/ 2147483646 w 46"/>
              <a:gd name="T1" fmla="*/ 2147483646 h 73"/>
              <a:gd name="T2" fmla="*/ 2147483646 w 46"/>
              <a:gd name="T3" fmla="*/ 2147483646 h 73"/>
              <a:gd name="T4" fmla="*/ 2147483646 w 46"/>
              <a:gd name="T5" fmla="*/ 2147483646 h 73"/>
              <a:gd name="T6" fmla="*/ 2147483646 w 46"/>
              <a:gd name="T7" fmla="*/ 2147483646 h 73"/>
              <a:gd name="T8" fmla="*/ 2147483646 w 46"/>
              <a:gd name="T9" fmla="*/ 2147483646 h 73"/>
              <a:gd name="T10" fmla="*/ 0 w 46"/>
              <a:gd name="T11" fmla="*/ 2147483646 h 73"/>
              <a:gd name="T12" fmla="*/ 2147483646 w 46"/>
              <a:gd name="T13" fmla="*/ 0 h 73"/>
              <a:gd name="T14" fmla="*/ 2147483646 w 46"/>
              <a:gd name="T15" fmla="*/ 2147483646 h 73"/>
              <a:gd name="T16" fmla="*/ 2147483646 w 46"/>
              <a:gd name="T17" fmla="*/ 2147483646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73"/>
              <a:gd name="T29" fmla="*/ 46 w 46"/>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73">
                <a:moveTo>
                  <a:pt x="22" y="37"/>
                </a:moveTo>
                <a:lnTo>
                  <a:pt x="22" y="34"/>
                </a:lnTo>
                <a:lnTo>
                  <a:pt x="46" y="1"/>
                </a:lnTo>
                <a:lnTo>
                  <a:pt x="46" y="37"/>
                </a:lnTo>
                <a:lnTo>
                  <a:pt x="21" y="73"/>
                </a:lnTo>
                <a:lnTo>
                  <a:pt x="0" y="36"/>
                </a:lnTo>
                <a:lnTo>
                  <a:pt x="1" y="0"/>
                </a:lnTo>
                <a:lnTo>
                  <a:pt x="22" y="34"/>
                </a:lnTo>
                <a:lnTo>
                  <a:pt x="22" y="3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pic>
        <p:nvPicPr>
          <p:cNvPr id="346133" name="Picture 427" descr="0409_266_56"/>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1650" y="1052513"/>
            <a:ext cx="34909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6134" name="Object 428"/>
          <p:cNvGraphicFramePr>
            <a:graphicFrameLocks noGrp="1" noChangeAspect="1"/>
          </p:cNvGraphicFramePr>
          <p:nvPr>
            <p:ph/>
          </p:nvPr>
        </p:nvGraphicFramePr>
        <p:xfrm>
          <a:off x="4649788" y="2843213"/>
          <a:ext cx="3171825" cy="704850"/>
        </p:xfrm>
        <a:graphic>
          <a:graphicData uri="http://schemas.openxmlformats.org/presentationml/2006/ole">
            <mc:AlternateContent xmlns:mc="http://schemas.openxmlformats.org/markup-compatibility/2006">
              <mc:Choice xmlns:v="urn:schemas-microsoft-com:vml" Requires="v">
                <p:oleObj spid="_x0000_s346770" name="Image" r:id="rId14" imgW="4253968" imgH="749206" progId="Photoshop.Image.7">
                  <p:embed/>
                </p:oleObj>
              </mc:Choice>
              <mc:Fallback>
                <p:oleObj name="Image" r:id="rId14" imgW="4253968" imgH="749206" progId="Photoshop.Image.7">
                  <p:embed/>
                  <p:pic>
                    <p:nvPicPr>
                      <p:cNvPr id="0" name="Object 4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49788" y="2843213"/>
                        <a:ext cx="31718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olo 1"/>
          <p:cNvSpPr>
            <a:spLocks noGrp="1"/>
          </p:cNvSpPr>
          <p:nvPr>
            <p:ph type="title" idx="4294967295"/>
          </p:nvPr>
        </p:nvSpPr>
        <p:spPr/>
        <p:txBody>
          <a:bodyPr/>
          <a:lstStyle/>
          <a:p>
            <a:r>
              <a:rPr lang="it-IT" dirty="0" smtClean="0"/>
              <a:t>Rotore Integrale</a:t>
            </a:r>
            <a:endParaRPr lang="it-I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ext Box 2"/>
          <p:cNvSpPr txBox="1">
            <a:spLocks noChangeArrowheads="1"/>
          </p:cNvSpPr>
          <p:nvPr/>
        </p:nvSpPr>
        <p:spPr bwMode="auto">
          <a:xfrm>
            <a:off x="554038" y="2636838"/>
            <a:ext cx="85899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30000"/>
              </a:lnSpc>
              <a:spcBef>
                <a:spcPct val="0"/>
              </a:spcBef>
              <a:buFontTx/>
              <a:buAutoNum type="arabicPeriod"/>
            </a:pPr>
            <a:r>
              <a:rPr lang="en-GB" altLang="it-IT" sz="2400" b="1">
                <a:solidFill>
                  <a:srgbClr val="DDDDDD"/>
                </a:solidFill>
              </a:rPr>
              <a:t>Sistema con Rotore Integrale di grande capacità</a:t>
            </a:r>
          </a:p>
          <a:p>
            <a:pPr>
              <a:lnSpc>
                <a:spcPct val="130000"/>
              </a:lnSpc>
              <a:spcBef>
                <a:spcPct val="0"/>
              </a:spcBef>
              <a:buFontTx/>
              <a:buAutoNum type="arabicPeriod"/>
            </a:pPr>
            <a:endParaRPr lang="en-GB" altLang="it-IT" sz="2400" b="1">
              <a:solidFill>
                <a:srgbClr val="000000"/>
              </a:solidFill>
            </a:endParaRPr>
          </a:p>
          <a:p>
            <a:pPr>
              <a:lnSpc>
                <a:spcPct val="130000"/>
              </a:lnSpc>
              <a:spcBef>
                <a:spcPct val="0"/>
              </a:spcBef>
              <a:buFontTx/>
              <a:buAutoNum type="arabicPeriod"/>
            </a:pPr>
            <a:r>
              <a:rPr lang="en-GB" altLang="it-IT" sz="2400" b="1"/>
              <a:t>Pre-camera, rotore integrato e sistema brevettato “Power Density”</a:t>
            </a:r>
          </a:p>
          <a:p>
            <a:pPr>
              <a:lnSpc>
                <a:spcPct val="130000"/>
              </a:lnSpc>
              <a:spcBef>
                <a:spcPct val="0"/>
              </a:spcBef>
              <a:buFontTx/>
              <a:buAutoNum type="arabicPeriod"/>
            </a:pPr>
            <a:endParaRPr lang="en-GB" altLang="it-IT" sz="2400" b="1">
              <a:solidFill>
                <a:srgbClr val="DDDDDD"/>
              </a:solidFill>
            </a:endParaRPr>
          </a:p>
          <a:p>
            <a:pPr>
              <a:lnSpc>
                <a:spcPct val="130000"/>
              </a:lnSpc>
              <a:spcBef>
                <a:spcPct val="0"/>
              </a:spcBef>
              <a:buFontTx/>
              <a:buAutoNum type="arabicPeriod"/>
            </a:pPr>
            <a:r>
              <a:rPr lang="en-GB" altLang="it-IT" sz="2400" b="1">
                <a:solidFill>
                  <a:srgbClr val="DDDDDD"/>
                </a:solidFill>
              </a:rPr>
              <a:t>Robusto sistema di trasmissione</a:t>
            </a:r>
          </a:p>
          <a:p>
            <a:pPr>
              <a:lnSpc>
                <a:spcPct val="130000"/>
              </a:lnSpc>
              <a:spcBef>
                <a:spcPct val="0"/>
              </a:spcBef>
              <a:buFontTx/>
              <a:buAutoNum type="arabicPeriod"/>
            </a:pPr>
            <a:endParaRPr lang="en-GB" altLang="it-IT" sz="2400" b="1">
              <a:solidFill>
                <a:srgbClr val="DDDDDD"/>
              </a:solidFill>
            </a:endParaRPr>
          </a:p>
          <a:p>
            <a:pPr>
              <a:lnSpc>
                <a:spcPct val="130000"/>
              </a:lnSpc>
              <a:spcBef>
                <a:spcPct val="0"/>
              </a:spcBef>
              <a:buFontTx/>
              <a:buAutoNum type="arabicPeriod"/>
            </a:pPr>
            <a:r>
              <a:rPr lang="en-GB" altLang="it-IT" sz="2400" b="1">
                <a:solidFill>
                  <a:srgbClr val="DDDDDD"/>
                </a:solidFill>
              </a:rPr>
              <a:t>Affidabile sistema di legatura</a:t>
            </a:r>
          </a:p>
        </p:txBody>
      </p:sp>
      <p:graphicFrame>
        <p:nvGraphicFramePr>
          <p:cNvPr id="348163" name="Object 4"/>
          <p:cNvGraphicFramePr>
            <a:graphicFrameLocks noChangeAspect="1"/>
          </p:cNvGraphicFramePr>
          <p:nvPr/>
        </p:nvGraphicFramePr>
        <p:xfrm>
          <a:off x="6557963" y="1125538"/>
          <a:ext cx="830262" cy="720725"/>
        </p:xfrm>
        <a:graphic>
          <a:graphicData uri="http://schemas.openxmlformats.org/presentationml/2006/ole">
            <mc:AlternateContent xmlns:mc="http://schemas.openxmlformats.org/markup-compatibility/2006">
              <mc:Choice xmlns:v="urn:schemas-microsoft-com:vml" Requires="v">
                <p:oleObj spid="_x0000_s348246" name="Image" r:id="rId6" imgW="3174603" imgH="2184127" progId="Photoshop.Image.7">
                  <p:embed/>
                </p:oleObj>
              </mc:Choice>
              <mc:Fallback>
                <p:oleObj name="Image" r:id="rId6" imgW="3174603" imgH="2184127" progId="Photoshop.Image.7">
                  <p:embed/>
                  <p:pic>
                    <p:nvPicPr>
                      <p:cNvPr id="0" name="Object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7963" y="1125538"/>
                        <a:ext cx="83026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164" name="Object 5"/>
          <p:cNvGraphicFramePr>
            <a:graphicFrameLocks noChangeAspect="1"/>
          </p:cNvGraphicFramePr>
          <p:nvPr/>
        </p:nvGraphicFramePr>
        <p:xfrm>
          <a:off x="1887538" y="1125538"/>
          <a:ext cx="830262" cy="720725"/>
        </p:xfrm>
        <a:graphic>
          <a:graphicData uri="http://schemas.openxmlformats.org/presentationml/2006/ole">
            <mc:AlternateContent xmlns:mc="http://schemas.openxmlformats.org/markup-compatibility/2006">
              <mc:Choice xmlns:v="urn:schemas-microsoft-com:vml" Requires="v">
                <p:oleObj spid="_x0000_s348247" name="Image" r:id="rId8" imgW="3174603" imgH="2184127" progId="Photoshop.Image.7">
                  <p:embed/>
                </p:oleObj>
              </mc:Choice>
              <mc:Fallback>
                <p:oleObj name="Image" r:id="rId8" imgW="3174603" imgH="2184127" progId="Photoshop.Image.7">
                  <p:embed/>
                  <p:pic>
                    <p:nvPicPr>
                      <p:cNvPr id="0" name="Object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7538" y="1125538"/>
                        <a:ext cx="83026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66" name="Rectangle 7"/>
          <p:cNvSpPr>
            <a:spLocks noChangeArrowheads="1"/>
          </p:cNvSpPr>
          <p:nvPr/>
        </p:nvSpPr>
        <p:spPr bwMode="auto">
          <a:xfrm>
            <a:off x="0" y="1196975"/>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6000" tIns="44450" rIns="90488" bIns="4445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GB" altLang="it-IT" sz="2000" b="1">
                <a:solidFill>
                  <a:srgbClr val="FF3300"/>
                </a:solidFill>
              </a:rPr>
              <a:t>Obiettivo raggiunto con:</a:t>
            </a:r>
          </a:p>
        </p:txBody>
      </p:sp>
      <p:sp>
        <p:nvSpPr>
          <p:cNvPr id="2" name="Segnaposto data 1"/>
          <p:cNvSpPr>
            <a:spLocks noGrp="1"/>
          </p:cNvSpPr>
          <p:nvPr>
            <p:ph type="dt" sz="quarter" idx="10"/>
          </p:nvPr>
        </p:nvSpPr>
        <p:spPr/>
        <p:txBody>
          <a:bodyPr/>
          <a:lstStyle/>
          <a:p>
            <a:pPr>
              <a:defRPr/>
            </a:pPr>
            <a:fld id="{CC84F418-E5EB-4248-8C02-6A9177869CE9}"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a:xfrm>
            <a:off x="827584" y="47625"/>
            <a:ext cx="7059613" cy="574675"/>
          </a:xfrm>
        </p:spPr>
        <p:txBody>
          <a:bodyPr/>
          <a:lstStyle/>
          <a:p>
            <a:r>
              <a:rPr lang="it-IT" dirty="0" smtClean="0"/>
              <a:t>Altissima </a:t>
            </a:r>
            <a:r>
              <a:rPr lang="it-IT" dirty="0" err="1" smtClean="0"/>
              <a:t>produttivà</a:t>
            </a:r>
            <a:r>
              <a:rPr lang="it-IT" dirty="0" smtClean="0"/>
              <a:t>!</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9187" name="Group 3"/>
          <p:cNvGrpSpPr>
            <a:grpSpLocks/>
          </p:cNvGrpSpPr>
          <p:nvPr/>
        </p:nvGrpSpPr>
        <p:grpSpPr bwMode="auto">
          <a:xfrm>
            <a:off x="3563938" y="546100"/>
            <a:ext cx="2016125" cy="2305050"/>
            <a:chOff x="640" y="1152"/>
            <a:chExt cx="2240" cy="2492"/>
          </a:xfrm>
        </p:grpSpPr>
        <p:pic>
          <p:nvPicPr>
            <p:cNvPr id="34919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 y="1728"/>
              <a:ext cx="2240"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type="none" w="sm" len="sm"/>
                  <a:tailEnd type="none" w="sm" len="sm"/>
                </a14:hiddenLine>
              </a:ext>
            </a:extLst>
          </p:spPr>
        </p:pic>
        <p:sp>
          <p:nvSpPr>
            <p:cNvPr id="349200" name="Text Box 5"/>
            <p:cNvSpPr txBox="1">
              <a:spLocks noChangeArrowheads="1"/>
            </p:cNvSpPr>
            <p:nvPr/>
          </p:nvSpPr>
          <p:spPr bwMode="auto">
            <a:xfrm>
              <a:off x="672" y="1152"/>
              <a:ext cx="2208"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lIns="90488" tIns="44450" rIns="90488" bIns="44450">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50000"/>
                </a:spcBef>
                <a:buFontTx/>
                <a:buNone/>
              </a:pPr>
              <a:endParaRPr lang="en-US" altLang="it-IT" sz="2000" b="1" i="1">
                <a:solidFill>
                  <a:srgbClr val="000000"/>
                </a:solidFill>
              </a:endParaRPr>
            </a:p>
          </p:txBody>
        </p:sp>
      </p:grpSp>
      <p:grpSp>
        <p:nvGrpSpPr>
          <p:cNvPr id="349188" name="Group 6"/>
          <p:cNvGrpSpPr>
            <a:grpSpLocks/>
          </p:cNvGrpSpPr>
          <p:nvPr/>
        </p:nvGrpSpPr>
        <p:grpSpPr bwMode="auto">
          <a:xfrm>
            <a:off x="6156325" y="473075"/>
            <a:ext cx="2017713" cy="2376488"/>
            <a:chOff x="3072" y="1104"/>
            <a:chExt cx="2240" cy="2540"/>
          </a:xfrm>
        </p:grpSpPr>
        <p:pic>
          <p:nvPicPr>
            <p:cNvPr id="349197"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2" y="1728"/>
              <a:ext cx="2240"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type="none" w="sm" len="sm"/>
                  <a:tailEnd type="none" w="sm" len="sm"/>
                </a14:hiddenLine>
              </a:ext>
            </a:extLst>
          </p:spPr>
        </p:pic>
        <p:sp>
          <p:nvSpPr>
            <p:cNvPr id="349198" name="Text Box 8"/>
            <p:cNvSpPr txBox="1">
              <a:spLocks noChangeArrowheads="1"/>
            </p:cNvSpPr>
            <p:nvPr/>
          </p:nvSpPr>
          <p:spPr bwMode="auto">
            <a:xfrm>
              <a:off x="3120" y="1104"/>
              <a:ext cx="2157"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lIns="90488" tIns="44450" rIns="90488" bIns="44450">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a:spcBef>
                  <a:spcPct val="50000"/>
                </a:spcBef>
                <a:buFontTx/>
                <a:buNone/>
              </a:pPr>
              <a:endParaRPr lang="en-US" altLang="it-IT" b="1" i="1">
                <a:solidFill>
                  <a:srgbClr val="000000"/>
                </a:solidFill>
              </a:endParaRPr>
            </a:p>
          </p:txBody>
        </p:sp>
      </p:grpSp>
      <p:sp>
        <p:nvSpPr>
          <p:cNvPr id="349189" name="Text Box 9"/>
          <p:cNvSpPr txBox="1">
            <a:spLocks noChangeArrowheads="1"/>
          </p:cNvSpPr>
          <p:nvPr/>
        </p:nvSpPr>
        <p:spPr bwMode="auto">
          <a:xfrm>
            <a:off x="0" y="2962275"/>
            <a:ext cx="91440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AutoNum type="arabicPeriod"/>
            </a:pPr>
            <a:r>
              <a:rPr lang="en-GB" altLang="it-IT" sz="1600" b="1">
                <a:solidFill>
                  <a:srgbClr val="000000"/>
                </a:solidFill>
              </a:rPr>
              <a:t>  Il rotore integrato alimenta direttamente la pre-camera</a:t>
            </a:r>
          </a:p>
          <a:p>
            <a:pPr eaLnBrk="1" hangingPunct="1">
              <a:spcBef>
                <a:spcPct val="0"/>
              </a:spcBef>
              <a:buFontTx/>
              <a:buAutoNum type="arabicPeriod"/>
            </a:pPr>
            <a:r>
              <a:rPr lang="en-GB" altLang="it-IT" sz="1600" b="1">
                <a:solidFill>
                  <a:srgbClr val="000000"/>
                </a:solidFill>
              </a:rPr>
              <a:t>  Il prodotto è immediatamente tolto dai denti di raccolta del Pick-Up</a:t>
            </a:r>
          </a:p>
          <a:p>
            <a:pPr eaLnBrk="1" hangingPunct="1">
              <a:spcBef>
                <a:spcPct val="0"/>
              </a:spcBef>
              <a:buFontTx/>
              <a:buAutoNum type="arabicPeriod"/>
            </a:pPr>
            <a:r>
              <a:rPr lang="en-GB" altLang="it-IT" sz="1600" b="1">
                <a:solidFill>
                  <a:srgbClr val="000000"/>
                </a:solidFill>
              </a:rPr>
              <a:t>  Il prodotto viene introdotto nelle pre-camera dal rotore</a:t>
            </a:r>
            <a:endParaRPr lang="en-US" altLang="it-IT" sz="1600" b="1">
              <a:solidFill>
                <a:srgbClr val="000000"/>
              </a:solidFill>
            </a:endParaRPr>
          </a:p>
          <a:p>
            <a:pPr>
              <a:lnSpc>
                <a:spcPct val="130000"/>
              </a:lnSpc>
              <a:spcBef>
                <a:spcPct val="0"/>
              </a:spcBef>
              <a:buFontTx/>
              <a:buAutoNum type="arabicPeriod"/>
            </a:pPr>
            <a:r>
              <a:rPr lang="en-US" altLang="it-IT" sz="1600" b="1">
                <a:solidFill>
                  <a:srgbClr val="000000"/>
                </a:solidFill>
              </a:rPr>
              <a:t>  La forca alimentatrice lavora al doppio della velocità del pistone di compressione, questo consente una alimentazione velocissima e costante della pre-camera, aumentando la densità della balla</a:t>
            </a:r>
          </a:p>
          <a:p>
            <a:pPr>
              <a:lnSpc>
                <a:spcPct val="130000"/>
              </a:lnSpc>
              <a:spcBef>
                <a:spcPct val="0"/>
              </a:spcBef>
              <a:buFontTx/>
              <a:buAutoNum type="arabicPeriod"/>
            </a:pPr>
            <a:r>
              <a:rPr lang="en-US" altLang="it-IT" sz="1600" b="1">
                <a:solidFill>
                  <a:srgbClr val="000000"/>
                </a:solidFill>
              </a:rPr>
              <a:t>  Quando la pre-camera è piena un sistema automatico spinge il prodotto precompresso nella vera camera di pressatura dove il pistone continua il normale processo</a:t>
            </a:r>
          </a:p>
        </p:txBody>
      </p:sp>
      <p:grpSp>
        <p:nvGrpSpPr>
          <p:cNvPr id="349190" name="Group 10"/>
          <p:cNvGrpSpPr>
            <a:grpSpLocks/>
          </p:cNvGrpSpPr>
          <p:nvPr/>
        </p:nvGrpSpPr>
        <p:grpSpPr bwMode="auto">
          <a:xfrm>
            <a:off x="1042988" y="617538"/>
            <a:ext cx="2016125" cy="2232025"/>
            <a:chOff x="672" y="1248"/>
            <a:chExt cx="2242" cy="2398"/>
          </a:xfrm>
        </p:grpSpPr>
        <p:pic>
          <p:nvPicPr>
            <p:cNvPr id="349195"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2" y="1728"/>
              <a:ext cx="2242" cy="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type="none" w="sm" len="sm"/>
                  <a:tailEnd type="none" w="sm" len="sm"/>
                </a14:hiddenLine>
              </a:ext>
            </a:extLst>
          </p:spPr>
        </p:pic>
        <p:sp>
          <p:nvSpPr>
            <p:cNvPr id="349196" name="Text Box 12"/>
            <p:cNvSpPr txBox="1">
              <a:spLocks noChangeArrowheads="1"/>
            </p:cNvSpPr>
            <p:nvPr/>
          </p:nvSpPr>
          <p:spPr bwMode="auto">
            <a:xfrm>
              <a:off x="672" y="1248"/>
              <a:ext cx="2209"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sm" len="sm"/>
                  <a:tailEnd type="none" w="sm" len="sm"/>
                </a14:hiddenLine>
              </a:ext>
            </a:extLst>
          </p:spPr>
          <p:txBody>
            <a:bodyPr lIns="90488" tIns="44450" rIns="90488" bIns="44450">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None/>
              </a:pPr>
              <a:endParaRPr lang="en-US" altLang="it-IT" sz="1600" b="1" i="1">
                <a:solidFill>
                  <a:srgbClr val="000000"/>
                </a:solidFill>
              </a:endParaRPr>
            </a:p>
          </p:txBody>
        </p:sp>
      </p:grpSp>
      <p:graphicFrame>
        <p:nvGraphicFramePr>
          <p:cNvPr id="349191" name="Object 14"/>
          <p:cNvGraphicFramePr>
            <a:graphicFrameLocks noChangeAspect="1"/>
          </p:cNvGraphicFramePr>
          <p:nvPr/>
        </p:nvGraphicFramePr>
        <p:xfrm>
          <a:off x="6076950" y="5703888"/>
          <a:ext cx="2736850" cy="877887"/>
        </p:xfrm>
        <a:graphic>
          <a:graphicData uri="http://schemas.openxmlformats.org/presentationml/2006/ole">
            <mc:AlternateContent xmlns:mc="http://schemas.openxmlformats.org/markup-compatibility/2006">
              <mc:Choice xmlns:v="urn:schemas-microsoft-com:vml" Requires="v">
                <p:oleObj spid="_x0000_s349240" name="Image" r:id="rId10" imgW="1295329" imgH="416537" progId="Photoshop.Image.7">
                  <p:embed/>
                </p:oleObj>
              </mc:Choice>
              <mc:Fallback>
                <p:oleObj name="Image" r:id="rId10" imgW="1295329" imgH="416537" progId="Photoshop.Image.7">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6950" y="5703888"/>
                        <a:ext cx="273685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9192" name="CasellaDiTesto 13"/>
          <p:cNvSpPr txBox="1">
            <a:spLocks noChangeArrowheads="1"/>
          </p:cNvSpPr>
          <p:nvPr/>
        </p:nvSpPr>
        <p:spPr bwMode="auto">
          <a:xfrm>
            <a:off x="0" y="5572125"/>
            <a:ext cx="6057900"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30000"/>
              </a:lnSpc>
              <a:spcBef>
                <a:spcPct val="0"/>
              </a:spcBef>
              <a:buFontTx/>
              <a:buNone/>
            </a:pPr>
            <a:r>
              <a:rPr lang="en-US" altLang="it-IT" b="1">
                <a:solidFill>
                  <a:srgbClr val="000000"/>
                </a:solidFill>
              </a:rPr>
              <a:t>	Il </a:t>
            </a:r>
            <a:r>
              <a:rPr lang="en-US" altLang="it-IT" b="1" u="sng">
                <a:solidFill>
                  <a:srgbClr val="000000"/>
                </a:solidFill>
              </a:rPr>
              <a:t>POWER DENSITY </a:t>
            </a:r>
            <a:r>
              <a:rPr lang="en-US" altLang="it-IT" b="1">
                <a:solidFill>
                  <a:srgbClr val="000000"/>
                </a:solidFill>
              </a:rPr>
              <a:t>convoglia alla camera di pressatura il prodotto necessario per una formazione di balle omogenee e di peso costante</a:t>
            </a:r>
          </a:p>
        </p:txBody>
      </p:sp>
      <p:sp>
        <p:nvSpPr>
          <p:cNvPr id="2" name="Segnaposto data 1"/>
          <p:cNvSpPr>
            <a:spLocks noGrp="1"/>
          </p:cNvSpPr>
          <p:nvPr>
            <p:ph type="dt" sz="quarter" idx="10"/>
          </p:nvPr>
        </p:nvSpPr>
        <p:spPr/>
        <p:txBody>
          <a:bodyPr/>
          <a:lstStyle/>
          <a:p>
            <a:pPr>
              <a:defRPr/>
            </a:pPr>
            <a:fld id="{40C7FD86-A341-4759-A6F8-F2356947A87B}"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Sistema esclusivo</a:t>
            </a:r>
            <a:r>
              <a:rPr lang="it-IT" baseline="0" dirty="0" smtClean="0"/>
              <a:t> «</a:t>
            </a:r>
            <a:r>
              <a:rPr lang="it-IT" baseline="0" dirty="0" err="1" smtClean="0"/>
              <a:t>power</a:t>
            </a:r>
            <a:r>
              <a:rPr lang="it-IT" baseline="0" dirty="0" smtClean="0"/>
              <a:t> </a:t>
            </a:r>
            <a:r>
              <a:rPr lang="it-IT" baseline="0" dirty="0" err="1" smtClean="0"/>
              <a:t>density</a:t>
            </a:r>
            <a:r>
              <a:rPr lang="it-IT" baseline="0" dirty="0" smtClean="0"/>
              <a:t>»</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754" name="Picture 2" descr="Nr 7 (2006)"/>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0" y="1368425"/>
            <a:ext cx="9170988"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11" descr="Kuhn_M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2060575"/>
            <a:ext cx="4116388"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12" descr="09050747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13238" y="3857625"/>
            <a:ext cx="44450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2"/>
          <p:cNvSpPr>
            <a:spLocks noChangeArrowheads="1"/>
          </p:cNvSpPr>
          <p:nvPr/>
        </p:nvSpPr>
        <p:spPr bwMode="auto">
          <a:xfrm>
            <a:off x="971550" y="981075"/>
            <a:ext cx="8172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US" altLang="it-IT" b="1">
                <a:solidFill>
                  <a:srgbClr val="E00030"/>
                </a:solidFill>
              </a:rPr>
              <a:t>Altri prodotti KUHN GELDROP</a:t>
            </a:r>
          </a:p>
        </p:txBody>
      </p:sp>
      <p:sp>
        <p:nvSpPr>
          <p:cNvPr id="74758" name="Rectangle 8"/>
          <p:cNvSpPr>
            <a:spLocks noChangeArrowheads="1"/>
          </p:cNvSpPr>
          <p:nvPr/>
        </p:nvSpPr>
        <p:spPr bwMode="auto">
          <a:xfrm>
            <a:off x="34925" y="203200"/>
            <a:ext cx="55372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en-US" altLang="it-IT" sz="2400" b="1">
                <a:solidFill>
                  <a:srgbClr val="FF0000"/>
                </a:solidFill>
              </a:rPr>
              <a:t>Fienagione e raccolta del foraggio</a:t>
            </a:r>
          </a:p>
        </p:txBody>
      </p:sp>
      <p:grpSp>
        <p:nvGrpSpPr>
          <p:cNvPr id="74759" name="Group 12"/>
          <p:cNvGrpSpPr>
            <a:grpSpLocks/>
          </p:cNvGrpSpPr>
          <p:nvPr/>
        </p:nvGrpSpPr>
        <p:grpSpPr bwMode="auto">
          <a:xfrm>
            <a:off x="5219700" y="3429000"/>
            <a:ext cx="2797175" cy="387350"/>
            <a:chOff x="3028" y="1145"/>
            <a:chExt cx="2385" cy="244"/>
          </a:xfrm>
        </p:grpSpPr>
        <p:sp>
          <p:nvSpPr>
            <p:cNvPr id="74763" name="Line 13"/>
            <p:cNvSpPr>
              <a:spLocks noChangeShapeType="1"/>
            </p:cNvSpPr>
            <p:nvPr/>
          </p:nvSpPr>
          <p:spPr bwMode="gray">
            <a:xfrm>
              <a:off x="3028" y="1389"/>
              <a:ext cx="23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4764" name="Text Box 14"/>
            <p:cNvSpPr txBox="1">
              <a:spLocks noChangeArrowheads="1"/>
            </p:cNvSpPr>
            <p:nvPr/>
          </p:nvSpPr>
          <p:spPr bwMode="gray">
            <a:xfrm>
              <a:off x="3033" y="1145"/>
              <a:ext cx="238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sz="1500" b="1"/>
                <a:t>Falciatrici a tamburo</a:t>
              </a:r>
            </a:p>
          </p:txBody>
        </p:sp>
      </p:grpSp>
      <p:grpSp>
        <p:nvGrpSpPr>
          <p:cNvPr id="74760" name="Group 15"/>
          <p:cNvGrpSpPr>
            <a:grpSpLocks/>
          </p:cNvGrpSpPr>
          <p:nvPr/>
        </p:nvGrpSpPr>
        <p:grpSpPr bwMode="auto">
          <a:xfrm>
            <a:off x="612775" y="1628775"/>
            <a:ext cx="2879725" cy="339725"/>
            <a:chOff x="3028" y="1175"/>
            <a:chExt cx="2456" cy="214"/>
          </a:xfrm>
        </p:grpSpPr>
        <p:sp>
          <p:nvSpPr>
            <p:cNvPr id="74761" name="Line 16"/>
            <p:cNvSpPr>
              <a:spLocks noChangeShapeType="1"/>
            </p:cNvSpPr>
            <p:nvPr/>
          </p:nvSpPr>
          <p:spPr bwMode="gray">
            <a:xfrm>
              <a:off x="3028" y="1389"/>
              <a:ext cx="238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4762" name="Text Box 17"/>
            <p:cNvSpPr txBox="1">
              <a:spLocks noChangeArrowheads="1"/>
            </p:cNvSpPr>
            <p:nvPr/>
          </p:nvSpPr>
          <p:spPr bwMode="gray">
            <a:xfrm>
              <a:off x="3104" y="1175"/>
              <a:ext cx="238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sz="1500" b="1"/>
                <a:t>Trincia raccoglitrici - Mais</a:t>
              </a:r>
            </a:p>
          </p:txBody>
        </p:sp>
      </p:grpSp>
    </p:spTree>
    <p:extLst>
      <p:ext uri="{BB962C8B-B14F-4D97-AF65-F5344CB8AC3E}">
        <p14:creationId xmlns:p14="http://schemas.microsoft.com/office/powerpoint/2010/main" val="16226895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ext Box 2"/>
          <p:cNvSpPr txBox="1">
            <a:spLocks noChangeArrowheads="1"/>
          </p:cNvSpPr>
          <p:nvPr/>
        </p:nvSpPr>
        <p:spPr bwMode="auto">
          <a:xfrm>
            <a:off x="554038" y="2636838"/>
            <a:ext cx="85899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30000"/>
              </a:lnSpc>
              <a:spcBef>
                <a:spcPct val="0"/>
              </a:spcBef>
              <a:buFontTx/>
              <a:buAutoNum type="arabicPeriod"/>
            </a:pPr>
            <a:r>
              <a:rPr lang="en-GB" altLang="it-IT" sz="2400" b="1">
                <a:solidFill>
                  <a:srgbClr val="DDDDDD"/>
                </a:solidFill>
              </a:rPr>
              <a:t>Sistema con Rotore Integrale di grande capacità</a:t>
            </a:r>
          </a:p>
          <a:p>
            <a:pPr>
              <a:lnSpc>
                <a:spcPct val="130000"/>
              </a:lnSpc>
              <a:spcBef>
                <a:spcPct val="0"/>
              </a:spcBef>
              <a:buFontTx/>
              <a:buAutoNum type="arabicPeriod"/>
            </a:pPr>
            <a:endParaRPr lang="en-GB" altLang="it-IT" sz="2400" b="1">
              <a:solidFill>
                <a:srgbClr val="000000"/>
              </a:solidFill>
            </a:endParaRPr>
          </a:p>
          <a:p>
            <a:pPr>
              <a:lnSpc>
                <a:spcPct val="130000"/>
              </a:lnSpc>
              <a:spcBef>
                <a:spcPct val="0"/>
              </a:spcBef>
              <a:buFontTx/>
              <a:buAutoNum type="arabicPeriod"/>
            </a:pPr>
            <a:r>
              <a:rPr lang="en-GB" altLang="it-IT" sz="2400" b="1">
                <a:solidFill>
                  <a:srgbClr val="DDDDDD"/>
                </a:solidFill>
              </a:rPr>
              <a:t>Pre-camera, rotore integrato e sistema brevettato “Power Density”</a:t>
            </a:r>
          </a:p>
          <a:p>
            <a:pPr>
              <a:lnSpc>
                <a:spcPct val="130000"/>
              </a:lnSpc>
              <a:spcBef>
                <a:spcPct val="0"/>
              </a:spcBef>
              <a:buFontTx/>
              <a:buAutoNum type="arabicPeriod"/>
            </a:pPr>
            <a:endParaRPr lang="en-GB" altLang="it-IT" sz="2400" b="1">
              <a:solidFill>
                <a:srgbClr val="DDDDDD"/>
              </a:solidFill>
            </a:endParaRPr>
          </a:p>
          <a:p>
            <a:pPr>
              <a:lnSpc>
                <a:spcPct val="130000"/>
              </a:lnSpc>
              <a:spcBef>
                <a:spcPct val="0"/>
              </a:spcBef>
              <a:buFontTx/>
              <a:buAutoNum type="arabicPeriod"/>
            </a:pPr>
            <a:r>
              <a:rPr lang="en-GB" altLang="it-IT" sz="2400" b="1"/>
              <a:t>Robusto sistema di trasmissione</a:t>
            </a:r>
          </a:p>
          <a:p>
            <a:pPr>
              <a:lnSpc>
                <a:spcPct val="130000"/>
              </a:lnSpc>
              <a:spcBef>
                <a:spcPct val="0"/>
              </a:spcBef>
              <a:buFontTx/>
              <a:buAutoNum type="arabicPeriod"/>
            </a:pPr>
            <a:endParaRPr lang="en-GB" altLang="it-IT" sz="2400" b="1">
              <a:solidFill>
                <a:srgbClr val="DDDDDD"/>
              </a:solidFill>
            </a:endParaRPr>
          </a:p>
          <a:p>
            <a:pPr>
              <a:lnSpc>
                <a:spcPct val="130000"/>
              </a:lnSpc>
              <a:spcBef>
                <a:spcPct val="0"/>
              </a:spcBef>
              <a:buFontTx/>
              <a:buAutoNum type="arabicPeriod"/>
            </a:pPr>
            <a:r>
              <a:rPr lang="en-GB" altLang="it-IT" sz="2400" b="1">
                <a:solidFill>
                  <a:srgbClr val="DDDDDD"/>
                </a:solidFill>
              </a:rPr>
              <a:t>Affidabile sistema di legatura</a:t>
            </a:r>
          </a:p>
        </p:txBody>
      </p:sp>
      <p:graphicFrame>
        <p:nvGraphicFramePr>
          <p:cNvPr id="351235" name="Object 4"/>
          <p:cNvGraphicFramePr>
            <a:graphicFrameLocks noChangeAspect="1"/>
          </p:cNvGraphicFramePr>
          <p:nvPr/>
        </p:nvGraphicFramePr>
        <p:xfrm>
          <a:off x="6557963" y="1125538"/>
          <a:ext cx="830262" cy="720725"/>
        </p:xfrm>
        <a:graphic>
          <a:graphicData uri="http://schemas.openxmlformats.org/presentationml/2006/ole">
            <mc:AlternateContent xmlns:mc="http://schemas.openxmlformats.org/markup-compatibility/2006">
              <mc:Choice xmlns:v="urn:schemas-microsoft-com:vml" Requires="v">
                <p:oleObj spid="_x0000_s351316" name="Image" r:id="rId6" imgW="3174603" imgH="2184127" progId="Photoshop.Image.7">
                  <p:embed/>
                </p:oleObj>
              </mc:Choice>
              <mc:Fallback>
                <p:oleObj name="Image" r:id="rId6" imgW="3174603" imgH="2184127" progId="Photoshop.Image.7">
                  <p:embed/>
                  <p:pic>
                    <p:nvPicPr>
                      <p:cNvPr id="0" name="Object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7963" y="1125538"/>
                        <a:ext cx="83026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1236" name="Object 5"/>
          <p:cNvGraphicFramePr>
            <a:graphicFrameLocks noChangeAspect="1"/>
          </p:cNvGraphicFramePr>
          <p:nvPr/>
        </p:nvGraphicFramePr>
        <p:xfrm>
          <a:off x="1887538" y="1125538"/>
          <a:ext cx="830262" cy="720725"/>
        </p:xfrm>
        <a:graphic>
          <a:graphicData uri="http://schemas.openxmlformats.org/presentationml/2006/ole">
            <mc:AlternateContent xmlns:mc="http://schemas.openxmlformats.org/markup-compatibility/2006">
              <mc:Choice xmlns:v="urn:schemas-microsoft-com:vml" Requires="v">
                <p:oleObj spid="_x0000_s351317" name="Image" r:id="rId8" imgW="3174603" imgH="2184127" progId="Photoshop.Image.7">
                  <p:embed/>
                </p:oleObj>
              </mc:Choice>
              <mc:Fallback>
                <p:oleObj name="Image" r:id="rId8" imgW="3174603" imgH="2184127" progId="Photoshop.Image.7">
                  <p:embed/>
                  <p:pic>
                    <p:nvPicPr>
                      <p:cNvPr id="0" name="Object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7538" y="1125538"/>
                        <a:ext cx="83026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1238" name="Rectangle 7"/>
          <p:cNvSpPr>
            <a:spLocks noChangeArrowheads="1"/>
          </p:cNvSpPr>
          <p:nvPr/>
        </p:nvSpPr>
        <p:spPr bwMode="auto">
          <a:xfrm>
            <a:off x="0" y="1196975"/>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6000" tIns="44450" rIns="90488" bIns="4445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GB" altLang="it-IT" sz="2000" b="1">
                <a:solidFill>
                  <a:srgbClr val="FF3300"/>
                </a:solidFill>
              </a:rPr>
              <a:t>Obiettivo raggiunto con:</a:t>
            </a:r>
          </a:p>
        </p:txBody>
      </p:sp>
      <p:sp>
        <p:nvSpPr>
          <p:cNvPr id="2" name="Segnaposto data 1"/>
          <p:cNvSpPr>
            <a:spLocks noGrp="1"/>
          </p:cNvSpPr>
          <p:nvPr>
            <p:ph type="dt" sz="quarter" idx="10"/>
          </p:nvPr>
        </p:nvSpPr>
        <p:spPr/>
        <p:txBody>
          <a:bodyPr/>
          <a:lstStyle/>
          <a:p>
            <a:pPr>
              <a:defRPr/>
            </a:pPr>
            <a:fld id="{672D8897-747E-4B5A-954B-1E657A2075BD}"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Altissima</a:t>
            </a:r>
            <a:r>
              <a:rPr lang="it-IT" baseline="0" dirty="0" smtClean="0"/>
              <a:t> produttività!</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2258" name="Rectangle 4"/>
          <p:cNvSpPr>
            <a:spLocks noGrp="1" noChangeArrowheads="1"/>
          </p:cNvSpPr>
          <p:nvPr>
            <p:ph type="title"/>
          </p:nvPr>
        </p:nvSpPr>
        <p:spPr>
          <a:xfrm>
            <a:off x="2028825" y="73025"/>
            <a:ext cx="5503863" cy="549275"/>
          </a:xfrm>
        </p:spPr>
        <p:txBody>
          <a:bodyPr/>
          <a:lstStyle/>
          <a:p>
            <a:r>
              <a:rPr lang="en-US" altLang="it-IT" sz="2400" dirty="0" err="1" smtClean="0"/>
              <a:t>Robusto</a:t>
            </a:r>
            <a:r>
              <a:rPr lang="en-US" altLang="it-IT" sz="2400" dirty="0" smtClean="0"/>
              <a:t> </a:t>
            </a:r>
            <a:r>
              <a:rPr lang="en-US" altLang="it-IT" sz="2400" dirty="0" err="1" smtClean="0"/>
              <a:t>sistema</a:t>
            </a:r>
            <a:r>
              <a:rPr lang="en-US" altLang="it-IT" sz="2400" dirty="0" smtClean="0"/>
              <a:t> di </a:t>
            </a:r>
            <a:r>
              <a:rPr lang="en-US" altLang="it-IT" sz="2400" dirty="0" err="1" smtClean="0"/>
              <a:t>trasmissione</a:t>
            </a:r>
            <a:endParaRPr lang="en-US" altLang="it-IT" sz="2400" dirty="0" smtClean="0"/>
          </a:p>
        </p:txBody>
      </p:sp>
      <p:sp>
        <p:nvSpPr>
          <p:cNvPr id="352259" name="Rectangle 2"/>
          <p:cNvSpPr>
            <a:spLocks noGrp="1" noChangeArrowheads="1"/>
          </p:cNvSpPr>
          <p:nvPr>
            <p:ph type="body" sz="half" idx="2"/>
          </p:nvPr>
        </p:nvSpPr>
        <p:spPr>
          <a:xfrm>
            <a:off x="0" y="1993900"/>
            <a:ext cx="4035425" cy="4452938"/>
          </a:xfrm>
          <a:noFill/>
        </p:spPr>
        <p:txBody>
          <a:bodyPr/>
          <a:lstStyle/>
          <a:p>
            <a:pPr>
              <a:lnSpc>
                <a:spcPct val="180000"/>
              </a:lnSpc>
            </a:pPr>
            <a:r>
              <a:rPr lang="en-US" altLang="it-IT" b="1" dirty="0" smtClean="0"/>
              <a:t>Sistema </a:t>
            </a:r>
            <a:r>
              <a:rPr lang="en-US" altLang="it-IT" b="1" dirty="0" err="1" smtClean="0"/>
              <a:t>robusto</a:t>
            </a:r>
            <a:r>
              <a:rPr lang="en-US" altLang="it-IT" b="1" dirty="0" smtClean="0"/>
              <a:t> ma </a:t>
            </a:r>
            <a:r>
              <a:rPr lang="en-US" altLang="it-IT" b="1" dirty="0" err="1" smtClean="0"/>
              <a:t>semplice</a:t>
            </a:r>
            <a:endParaRPr lang="en-US" altLang="it-IT" b="1" dirty="0" smtClean="0"/>
          </a:p>
          <a:p>
            <a:pPr>
              <a:lnSpc>
                <a:spcPct val="180000"/>
              </a:lnSpc>
            </a:pPr>
            <a:r>
              <a:rPr lang="en-US" altLang="it-IT" b="1" dirty="0" smtClean="0"/>
              <a:t>46 </a:t>
            </a:r>
            <a:r>
              <a:rPr lang="en-US" altLang="it-IT" b="1" dirty="0" err="1" smtClean="0"/>
              <a:t>colpi</a:t>
            </a:r>
            <a:r>
              <a:rPr lang="en-US" altLang="it-IT" b="1" dirty="0" smtClean="0"/>
              <a:t> di </a:t>
            </a:r>
            <a:r>
              <a:rPr lang="en-US" altLang="it-IT" b="1" dirty="0" err="1" smtClean="0"/>
              <a:t>compresione</a:t>
            </a:r>
            <a:r>
              <a:rPr lang="en-US" altLang="it-IT" b="1" dirty="0" smtClean="0"/>
              <a:t> per </a:t>
            </a:r>
            <a:r>
              <a:rPr lang="en-US" altLang="it-IT" b="1" dirty="0" err="1" smtClean="0"/>
              <a:t>minuto</a:t>
            </a:r>
            <a:endParaRPr lang="en-US" altLang="it-IT" b="1" dirty="0" smtClean="0"/>
          </a:p>
          <a:p>
            <a:pPr>
              <a:lnSpc>
                <a:spcPct val="180000"/>
              </a:lnSpc>
            </a:pPr>
            <a:r>
              <a:rPr lang="en-US" altLang="it-IT" b="1" dirty="0" err="1" smtClean="0"/>
              <a:t>Sistemi</a:t>
            </a:r>
            <a:r>
              <a:rPr lang="en-US" altLang="it-IT" b="1" dirty="0" smtClean="0"/>
              <a:t> di </a:t>
            </a:r>
            <a:r>
              <a:rPr lang="en-US" altLang="it-IT" b="1" dirty="0" err="1" smtClean="0"/>
              <a:t>protezione</a:t>
            </a:r>
            <a:r>
              <a:rPr lang="en-US" altLang="it-IT" b="1" dirty="0" smtClean="0"/>
              <a:t> </a:t>
            </a:r>
            <a:r>
              <a:rPr lang="en-US" altLang="it-IT" b="1" dirty="0" err="1" smtClean="0"/>
              <a:t>completamente</a:t>
            </a:r>
            <a:r>
              <a:rPr lang="en-US" altLang="it-IT" b="1" dirty="0" smtClean="0"/>
              <a:t> </a:t>
            </a:r>
            <a:r>
              <a:rPr lang="en-US" altLang="it-IT" b="1" dirty="0" err="1" smtClean="0"/>
              <a:t>automatici</a:t>
            </a:r>
            <a:endParaRPr lang="en-US" altLang="it-IT" b="1" dirty="0" smtClean="0"/>
          </a:p>
          <a:p>
            <a:pPr>
              <a:lnSpc>
                <a:spcPct val="180000"/>
              </a:lnSpc>
            </a:pPr>
            <a:r>
              <a:rPr lang="en-US" altLang="it-IT" b="1" dirty="0" err="1" smtClean="0"/>
              <a:t>Reinnesto</a:t>
            </a:r>
            <a:r>
              <a:rPr lang="en-US" altLang="it-IT" b="1" dirty="0" smtClean="0"/>
              <a:t> </a:t>
            </a:r>
            <a:r>
              <a:rPr lang="en-US" altLang="it-IT" b="1" dirty="0" err="1" smtClean="0"/>
              <a:t>automatico</a:t>
            </a:r>
            <a:endParaRPr lang="en-US" altLang="it-IT" b="1" dirty="0" smtClean="0"/>
          </a:p>
        </p:txBody>
      </p:sp>
      <p:sp>
        <p:nvSpPr>
          <p:cNvPr id="352260" name="Rectangle 3"/>
          <p:cNvSpPr>
            <a:spLocks noChangeArrowheads="1"/>
          </p:cNvSpPr>
          <p:nvPr/>
        </p:nvSpPr>
        <p:spPr bwMode="auto">
          <a:xfrm>
            <a:off x="1760538" y="457200"/>
            <a:ext cx="72580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endParaRPr lang="de-DE" altLang="it-IT" sz="2000" b="1"/>
          </a:p>
        </p:txBody>
      </p:sp>
      <p:pic>
        <p:nvPicPr>
          <p:cNvPr id="352261" name="Picture 5" descr="Ideas_4"/>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11663" y="1504950"/>
            <a:ext cx="4732337"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2262" name="Group 6"/>
          <p:cNvGrpSpPr>
            <a:grpSpLocks/>
          </p:cNvGrpSpPr>
          <p:nvPr/>
        </p:nvGrpSpPr>
        <p:grpSpPr bwMode="auto">
          <a:xfrm>
            <a:off x="6877050" y="5178425"/>
            <a:ext cx="1655763" cy="433388"/>
            <a:chOff x="4332" y="3521"/>
            <a:chExt cx="1043" cy="273"/>
          </a:xfrm>
        </p:grpSpPr>
        <p:sp>
          <p:nvSpPr>
            <p:cNvPr id="352270" name="AutoShape 7"/>
            <p:cNvSpPr>
              <a:spLocks noChangeArrowheads="1"/>
            </p:cNvSpPr>
            <p:nvPr/>
          </p:nvSpPr>
          <p:spPr bwMode="auto">
            <a:xfrm rot="5400000">
              <a:off x="4717" y="3136"/>
              <a:ext cx="273" cy="1043"/>
            </a:xfrm>
            <a:prstGeom prst="upArrow">
              <a:avLst>
                <a:gd name="adj1" fmla="val 50000"/>
                <a:gd name="adj2" fmla="val 95513"/>
              </a:avLst>
            </a:prstGeom>
            <a:solidFill>
              <a:srgbClr val="FF0000"/>
            </a:solidFill>
            <a:ln w="28575">
              <a:solidFill>
                <a:srgbClr val="FFE957"/>
              </a:solidFill>
              <a:miter lim="800000"/>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52271" name="Text Box 8"/>
            <p:cNvSpPr txBox="1">
              <a:spLocks noChangeArrowheads="1"/>
            </p:cNvSpPr>
            <p:nvPr/>
          </p:nvSpPr>
          <p:spPr bwMode="auto">
            <a:xfrm>
              <a:off x="4377" y="3567"/>
              <a:ext cx="8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sz="1000" b="1">
                  <a:solidFill>
                    <a:srgbClr val="000000"/>
                  </a:solidFill>
                </a:rPr>
                <a:t>Driving direction</a:t>
              </a:r>
            </a:p>
          </p:txBody>
        </p:sp>
      </p:grpSp>
      <p:sp>
        <p:nvSpPr>
          <p:cNvPr id="352263" name="Text Box 9"/>
          <p:cNvSpPr txBox="1">
            <a:spLocks noChangeArrowheads="1"/>
          </p:cNvSpPr>
          <p:nvPr/>
        </p:nvSpPr>
        <p:spPr bwMode="auto">
          <a:xfrm>
            <a:off x="6191250" y="5599113"/>
            <a:ext cx="29527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sz="2800" b="1">
                <a:solidFill>
                  <a:srgbClr val="000000"/>
                </a:solidFill>
              </a:rPr>
              <a:t>Direzione di avanzamento</a:t>
            </a:r>
          </a:p>
        </p:txBody>
      </p:sp>
      <p:sp>
        <p:nvSpPr>
          <p:cNvPr id="352264" name="AutoShape 10"/>
          <p:cNvSpPr>
            <a:spLocks noChangeArrowheads="1"/>
          </p:cNvSpPr>
          <p:nvPr/>
        </p:nvSpPr>
        <p:spPr bwMode="auto">
          <a:xfrm>
            <a:off x="5508625" y="5465763"/>
            <a:ext cx="144463" cy="504825"/>
          </a:xfrm>
          <a:prstGeom prst="upArrow">
            <a:avLst>
              <a:gd name="adj1" fmla="val 50000"/>
              <a:gd name="adj2" fmla="val 87362"/>
            </a:avLst>
          </a:prstGeom>
          <a:solidFill>
            <a:srgbClr val="FF0000"/>
          </a:solidFill>
          <a:ln w="28575">
            <a:solidFill>
              <a:srgbClr val="FFE957"/>
            </a:solidFill>
            <a:miter lim="800000"/>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52265" name="AutoShape 11"/>
          <p:cNvSpPr>
            <a:spLocks noChangeArrowheads="1"/>
          </p:cNvSpPr>
          <p:nvPr/>
        </p:nvSpPr>
        <p:spPr bwMode="auto">
          <a:xfrm rot="10800000">
            <a:off x="5795963" y="2370138"/>
            <a:ext cx="144462" cy="504825"/>
          </a:xfrm>
          <a:prstGeom prst="upArrow">
            <a:avLst>
              <a:gd name="adj1" fmla="val 50000"/>
              <a:gd name="adj2" fmla="val 87363"/>
            </a:avLst>
          </a:prstGeom>
          <a:solidFill>
            <a:srgbClr val="FF0000"/>
          </a:solidFill>
          <a:ln w="28575">
            <a:solidFill>
              <a:srgbClr val="FFE957"/>
            </a:solidFill>
            <a:miter lim="800000"/>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52266" name="AutoShape 12"/>
          <p:cNvSpPr>
            <a:spLocks noChangeArrowheads="1"/>
          </p:cNvSpPr>
          <p:nvPr/>
        </p:nvSpPr>
        <p:spPr bwMode="auto">
          <a:xfrm>
            <a:off x="8243888" y="3954463"/>
            <a:ext cx="144462" cy="504825"/>
          </a:xfrm>
          <a:prstGeom prst="upArrow">
            <a:avLst>
              <a:gd name="adj1" fmla="val 50000"/>
              <a:gd name="adj2" fmla="val 87363"/>
            </a:avLst>
          </a:prstGeom>
          <a:solidFill>
            <a:srgbClr val="FF0000"/>
          </a:solidFill>
          <a:ln w="28575">
            <a:solidFill>
              <a:srgbClr val="FFE957"/>
            </a:solidFill>
            <a:miter lim="800000"/>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352267" name="Text Box 13"/>
          <p:cNvSpPr txBox="1">
            <a:spLocks noChangeArrowheads="1"/>
          </p:cNvSpPr>
          <p:nvPr/>
        </p:nvSpPr>
        <p:spPr bwMode="auto">
          <a:xfrm>
            <a:off x="4078288" y="1897063"/>
            <a:ext cx="20780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b="1">
                <a:solidFill>
                  <a:srgbClr val="000000"/>
                </a:solidFill>
              </a:rPr>
              <a:t>Frizione per le forche di aliementazione</a:t>
            </a:r>
          </a:p>
        </p:txBody>
      </p:sp>
      <p:sp>
        <p:nvSpPr>
          <p:cNvPr id="352268" name="Text Box 14"/>
          <p:cNvSpPr txBox="1">
            <a:spLocks noChangeArrowheads="1"/>
          </p:cNvSpPr>
          <p:nvPr/>
        </p:nvSpPr>
        <p:spPr bwMode="auto">
          <a:xfrm>
            <a:off x="4679950" y="5957888"/>
            <a:ext cx="1368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b="1">
                <a:solidFill>
                  <a:srgbClr val="000000"/>
                </a:solidFill>
              </a:rPr>
              <a:t>Frizione del rotore</a:t>
            </a:r>
          </a:p>
        </p:txBody>
      </p:sp>
      <p:sp>
        <p:nvSpPr>
          <p:cNvPr id="352269" name="Text Box 15"/>
          <p:cNvSpPr txBox="1">
            <a:spLocks noChangeArrowheads="1"/>
          </p:cNvSpPr>
          <p:nvPr/>
        </p:nvSpPr>
        <p:spPr bwMode="auto">
          <a:xfrm>
            <a:off x="7527925" y="4471988"/>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US" altLang="it-IT" b="1">
                <a:solidFill>
                  <a:srgbClr val="000000"/>
                </a:solidFill>
              </a:rPr>
              <a:t>Principale protezione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554038" y="2636838"/>
            <a:ext cx="85899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30000"/>
              </a:lnSpc>
              <a:spcBef>
                <a:spcPct val="0"/>
              </a:spcBef>
              <a:buFontTx/>
              <a:buAutoNum type="arabicPeriod"/>
            </a:pPr>
            <a:r>
              <a:rPr lang="en-GB" altLang="it-IT" sz="2400" b="1">
                <a:solidFill>
                  <a:srgbClr val="DDDDDD"/>
                </a:solidFill>
              </a:rPr>
              <a:t>Sistema con Rotore Integrale di grande capacità</a:t>
            </a:r>
          </a:p>
          <a:p>
            <a:pPr>
              <a:lnSpc>
                <a:spcPct val="130000"/>
              </a:lnSpc>
              <a:spcBef>
                <a:spcPct val="0"/>
              </a:spcBef>
              <a:buFontTx/>
              <a:buAutoNum type="arabicPeriod"/>
            </a:pPr>
            <a:endParaRPr lang="en-GB" altLang="it-IT" sz="2400" b="1">
              <a:solidFill>
                <a:srgbClr val="000000"/>
              </a:solidFill>
            </a:endParaRPr>
          </a:p>
          <a:p>
            <a:pPr>
              <a:lnSpc>
                <a:spcPct val="130000"/>
              </a:lnSpc>
              <a:spcBef>
                <a:spcPct val="0"/>
              </a:spcBef>
              <a:buFontTx/>
              <a:buAutoNum type="arabicPeriod"/>
            </a:pPr>
            <a:r>
              <a:rPr lang="en-GB" altLang="it-IT" sz="2400" b="1">
                <a:solidFill>
                  <a:srgbClr val="DDDDDD"/>
                </a:solidFill>
              </a:rPr>
              <a:t>Pre-camera, rotore integrato e sistema brevettato “Power Density”</a:t>
            </a:r>
          </a:p>
          <a:p>
            <a:pPr>
              <a:lnSpc>
                <a:spcPct val="130000"/>
              </a:lnSpc>
              <a:spcBef>
                <a:spcPct val="0"/>
              </a:spcBef>
              <a:buFontTx/>
              <a:buAutoNum type="arabicPeriod"/>
            </a:pPr>
            <a:endParaRPr lang="en-GB" altLang="it-IT" sz="2400" b="1">
              <a:solidFill>
                <a:srgbClr val="DDDDDD"/>
              </a:solidFill>
            </a:endParaRPr>
          </a:p>
          <a:p>
            <a:pPr>
              <a:lnSpc>
                <a:spcPct val="130000"/>
              </a:lnSpc>
              <a:spcBef>
                <a:spcPct val="0"/>
              </a:spcBef>
              <a:buFontTx/>
              <a:buAutoNum type="arabicPeriod"/>
            </a:pPr>
            <a:r>
              <a:rPr lang="en-GB" altLang="it-IT" sz="2400" b="1">
                <a:solidFill>
                  <a:srgbClr val="DDDDDD"/>
                </a:solidFill>
              </a:rPr>
              <a:t>Robusto sistema di trasmissione</a:t>
            </a:r>
          </a:p>
          <a:p>
            <a:pPr>
              <a:lnSpc>
                <a:spcPct val="130000"/>
              </a:lnSpc>
              <a:spcBef>
                <a:spcPct val="0"/>
              </a:spcBef>
              <a:buFontTx/>
              <a:buAutoNum type="arabicPeriod"/>
            </a:pPr>
            <a:endParaRPr lang="en-GB" altLang="it-IT" sz="2400" b="1">
              <a:solidFill>
                <a:srgbClr val="DDDDDD"/>
              </a:solidFill>
            </a:endParaRPr>
          </a:p>
          <a:p>
            <a:pPr>
              <a:lnSpc>
                <a:spcPct val="130000"/>
              </a:lnSpc>
              <a:spcBef>
                <a:spcPct val="0"/>
              </a:spcBef>
              <a:buFontTx/>
              <a:buAutoNum type="arabicPeriod"/>
            </a:pPr>
            <a:r>
              <a:rPr lang="en-GB" altLang="it-IT" sz="2400" b="1"/>
              <a:t>Affidabile sistema di legatura</a:t>
            </a:r>
          </a:p>
        </p:txBody>
      </p:sp>
      <p:graphicFrame>
        <p:nvGraphicFramePr>
          <p:cNvPr id="354307" name="Object 4"/>
          <p:cNvGraphicFramePr>
            <a:graphicFrameLocks noChangeAspect="1"/>
          </p:cNvGraphicFramePr>
          <p:nvPr/>
        </p:nvGraphicFramePr>
        <p:xfrm>
          <a:off x="6557963" y="1125538"/>
          <a:ext cx="830262" cy="720725"/>
        </p:xfrm>
        <a:graphic>
          <a:graphicData uri="http://schemas.openxmlformats.org/presentationml/2006/ole">
            <mc:AlternateContent xmlns:mc="http://schemas.openxmlformats.org/markup-compatibility/2006">
              <mc:Choice xmlns:v="urn:schemas-microsoft-com:vml" Requires="v">
                <p:oleObj spid="_x0000_s354388" name="Image" r:id="rId6" imgW="3174603" imgH="2184127" progId="Photoshop.Image.7">
                  <p:embed/>
                </p:oleObj>
              </mc:Choice>
              <mc:Fallback>
                <p:oleObj name="Image" r:id="rId6" imgW="3174603" imgH="2184127" progId="Photoshop.Image.7">
                  <p:embed/>
                  <p:pic>
                    <p:nvPicPr>
                      <p:cNvPr id="0" name="Object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7963" y="1125538"/>
                        <a:ext cx="83026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4308" name="Object 5"/>
          <p:cNvGraphicFramePr>
            <a:graphicFrameLocks noChangeAspect="1"/>
          </p:cNvGraphicFramePr>
          <p:nvPr/>
        </p:nvGraphicFramePr>
        <p:xfrm>
          <a:off x="1887538" y="1125538"/>
          <a:ext cx="830262" cy="720725"/>
        </p:xfrm>
        <a:graphic>
          <a:graphicData uri="http://schemas.openxmlformats.org/presentationml/2006/ole">
            <mc:AlternateContent xmlns:mc="http://schemas.openxmlformats.org/markup-compatibility/2006">
              <mc:Choice xmlns:v="urn:schemas-microsoft-com:vml" Requires="v">
                <p:oleObj spid="_x0000_s354389" name="Image" r:id="rId8" imgW="3174603" imgH="2184127" progId="Photoshop.Image.7">
                  <p:embed/>
                </p:oleObj>
              </mc:Choice>
              <mc:Fallback>
                <p:oleObj name="Image" r:id="rId8" imgW="3174603" imgH="2184127" progId="Photoshop.Image.7">
                  <p:embed/>
                  <p:pic>
                    <p:nvPicPr>
                      <p:cNvPr id="0" name="Object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7538" y="1125538"/>
                        <a:ext cx="83026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4309" name="Rectangle 6"/>
          <p:cNvSpPr>
            <a:spLocks noChangeArrowheads="1"/>
          </p:cNvSpPr>
          <p:nvPr/>
        </p:nvSpPr>
        <p:spPr bwMode="auto">
          <a:xfrm>
            <a:off x="2413000" y="0"/>
            <a:ext cx="3516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GB" altLang="it-IT" sz="2400" b="1"/>
              <a:t>Altissima Produttività!</a:t>
            </a:r>
            <a:br>
              <a:rPr lang="en-GB" altLang="it-IT" sz="2400" b="1"/>
            </a:br>
            <a:endParaRPr lang="en-US" altLang="it-IT" sz="2400" b="1"/>
          </a:p>
        </p:txBody>
      </p:sp>
      <p:sp>
        <p:nvSpPr>
          <p:cNvPr id="354310" name="Rectangle 7"/>
          <p:cNvSpPr>
            <a:spLocks noChangeArrowheads="1"/>
          </p:cNvSpPr>
          <p:nvPr/>
        </p:nvSpPr>
        <p:spPr bwMode="auto">
          <a:xfrm>
            <a:off x="0" y="1196975"/>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6000" tIns="44450" rIns="90488" bIns="4445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GB" altLang="it-IT" sz="2000" b="1">
                <a:solidFill>
                  <a:srgbClr val="FF3300"/>
                </a:solidFill>
              </a:rPr>
              <a:t>Obiettivo raggiunto con:</a:t>
            </a:r>
          </a:p>
        </p:txBody>
      </p:sp>
      <p:sp>
        <p:nvSpPr>
          <p:cNvPr id="2" name="Segnaposto data 1"/>
          <p:cNvSpPr>
            <a:spLocks noGrp="1"/>
          </p:cNvSpPr>
          <p:nvPr>
            <p:ph type="dt" sz="quarter" idx="10"/>
          </p:nvPr>
        </p:nvSpPr>
        <p:spPr/>
        <p:txBody>
          <a:bodyPr/>
          <a:lstStyle/>
          <a:p>
            <a:pPr>
              <a:defRPr/>
            </a:pPr>
            <a:fld id="{9ABFFDD7-9CE6-4A49-879E-FC183BEB78D3}"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0409_266_40"/>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3863" y="1908175"/>
            <a:ext cx="3910012"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5" name="Picture 3" descr="0409_266_41"/>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68850" y="1951038"/>
            <a:ext cx="382905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6" name="Rectangle 5"/>
          <p:cNvSpPr>
            <a:spLocks noGrp="1" noChangeArrowheads="1"/>
          </p:cNvSpPr>
          <p:nvPr>
            <p:ph type="title"/>
          </p:nvPr>
        </p:nvSpPr>
        <p:spPr>
          <a:xfrm>
            <a:off x="468313" y="1057275"/>
            <a:ext cx="8229600" cy="838200"/>
          </a:xfrm>
          <a:noFill/>
        </p:spPr>
        <p:txBody>
          <a:bodyPr lIns="90488" tIns="44450" rIns="90488" bIns="44450"/>
          <a:lstStyle/>
          <a:p>
            <a:r>
              <a:rPr lang="en-GB" altLang="it-IT" sz="2400" dirty="0" err="1" smtClean="0">
                <a:solidFill>
                  <a:srgbClr val="FF0000"/>
                </a:solidFill>
              </a:rPr>
              <a:t>Nodo</a:t>
            </a:r>
            <a:r>
              <a:rPr lang="en-GB" altLang="it-IT" sz="2400" dirty="0" smtClean="0">
                <a:solidFill>
                  <a:srgbClr val="FF0000"/>
                </a:solidFill>
              </a:rPr>
              <a:t> </a:t>
            </a:r>
            <a:r>
              <a:rPr lang="en-GB" altLang="it-IT" sz="2400" dirty="0" err="1" smtClean="0">
                <a:solidFill>
                  <a:srgbClr val="FF0000"/>
                </a:solidFill>
              </a:rPr>
              <a:t>singolo</a:t>
            </a:r>
            <a:r>
              <a:rPr lang="en-GB" altLang="it-IT" sz="2400" dirty="0" smtClean="0">
                <a:solidFill>
                  <a:srgbClr val="FF0000"/>
                </a:solidFill>
              </a:rPr>
              <a:t> </a:t>
            </a:r>
            <a:r>
              <a:rPr lang="en-GB" altLang="it-IT" sz="2400" dirty="0" err="1" smtClean="0">
                <a:solidFill>
                  <a:srgbClr val="FF0000"/>
                </a:solidFill>
              </a:rPr>
              <a:t>combinato</a:t>
            </a:r>
            <a:r>
              <a:rPr lang="en-GB" altLang="it-IT" sz="2400" dirty="0" smtClean="0">
                <a:solidFill>
                  <a:srgbClr val="FF0000"/>
                </a:solidFill>
              </a:rPr>
              <a:t> con </a:t>
            </a:r>
            <a:r>
              <a:rPr lang="en-GB" altLang="it-IT" sz="2400" dirty="0" err="1" smtClean="0">
                <a:solidFill>
                  <a:srgbClr val="FF0000"/>
                </a:solidFill>
              </a:rPr>
              <a:t>legatura</a:t>
            </a:r>
            <a:r>
              <a:rPr lang="en-GB" altLang="it-IT" sz="2400" dirty="0" smtClean="0">
                <a:solidFill>
                  <a:srgbClr val="FF0000"/>
                </a:solidFill>
              </a:rPr>
              <a:t> a </a:t>
            </a:r>
            <a:r>
              <a:rPr lang="en-GB" altLang="it-IT" sz="2400" dirty="0" err="1" smtClean="0">
                <a:solidFill>
                  <a:srgbClr val="FF0000"/>
                </a:solidFill>
              </a:rPr>
              <a:t>spago</a:t>
            </a:r>
            <a:r>
              <a:rPr lang="en-GB" altLang="it-IT" sz="2400" dirty="0" smtClean="0">
                <a:solidFill>
                  <a:srgbClr val="FF0000"/>
                </a:solidFill>
              </a:rPr>
              <a:t>!</a:t>
            </a:r>
          </a:p>
        </p:txBody>
      </p:sp>
      <p:sp>
        <p:nvSpPr>
          <p:cNvPr id="356357" name="Rectangle 6"/>
          <p:cNvSpPr>
            <a:spLocks noChangeArrowheads="1"/>
          </p:cNvSpPr>
          <p:nvPr/>
        </p:nvSpPr>
        <p:spPr bwMode="auto">
          <a:xfrm>
            <a:off x="288925" y="4505325"/>
            <a:ext cx="41148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50000"/>
              </a:lnSpc>
              <a:buFontTx/>
              <a:buNone/>
            </a:pPr>
            <a:r>
              <a:rPr lang="en-GB" altLang="it-IT" b="1" u="sng"/>
              <a:t>Durante la formazione della balla </a:t>
            </a:r>
            <a:r>
              <a:rPr lang="en-GB" altLang="it-IT" b="1"/>
              <a:t>il sistema di legatura tiene in tensione lo spago assicurando grande densità alle balle</a:t>
            </a:r>
          </a:p>
        </p:txBody>
      </p:sp>
      <p:sp>
        <p:nvSpPr>
          <p:cNvPr id="356358" name="Rectangle 7"/>
          <p:cNvSpPr>
            <a:spLocks noChangeArrowheads="1"/>
          </p:cNvSpPr>
          <p:nvPr/>
        </p:nvSpPr>
        <p:spPr bwMode="auto">
          <a:xfrm>
            <a:off x="4618038" y="4487863"/>
            <a:ext cx="452596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50000"/>
              </a:lnSpc>
              <a:buFontTx/>
              <a:buNone/>
            </a:pPr>
            <a:r>
              <a:rPr lang="en-GB" altLang="it-IT" b="1" u="sng"/>
              <a:t>Durante il processo di legatura</a:t>
            </a:r>
            <a:r>
              <a:rPr lang="en-GB" altLang="it-IT" b="1"/>
              <a:t>, invece, il sistema rilascia leggermente lo spago garantendo agli annodatori un processo lienare di legatura</a:t>
            </a:r>
          </a:p>
        </p:txBody>
      </p:sp>
      <p:sp>
        <p:nvSpPr>
          <p:cNvPr id="356359" name="Rectangle 10"/>
          <p:cNvSpPr>
            <a:spLocks noChangeArrowheads="1"/>
          </p:cNvSpPr>
          <p:nvPr/>
        </p:nvSpPr>
        <p:spPr bwMode="auto">
          <a:xfrm>
            <a:off x="3367088" y="182563"/>
            <a:ext cx="1871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nl-NL" altLang="it-IT" sz="2400" b="1"/>
              <a:t>LEGATURA</a:t>
            </a:r>
            <a:endParaRPr lang="en-US" altLang="it-IT" sz="2400" b="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body" sz="half" idx="1"/>
          </p:nvPr>
        </p:nvSpPr>
        <p:spPr>
          <a:xfrm>
            <a:off x="0" y="912813"/>
            <a:ext cx="5815013" cy="3733800"/>
          </a:xfrm>
        </p:spPr>
        <p:txBody>
          <a:bodyPr/>
          <a:lstStyle/>
          <a:p>
            <a:pPr>
              <a:buFontTx/>
              <a:buNone/>
            </a:pPr>
            <a:r>
              <a:rPr lang="en-US" altLang="it-IT" sz="1600" b="1" u="sng" smtClean="0">
                <a:solidFill>
                  <a:srgbClr val="000C09"/>
                </a:solidFill>
              </a:rPr>
              <a:t>Caratteristiche:</a:t>
            </a:r>
            <a:r>
              <a:rPr lang="en-US" altLang="it-IT" sz="1600" b="1" smtClean="0">
                <a:solidFill>
                  <a:srgbClr val="000C09"/>
                </a:solidFill>
              </a:rPr>
              <a:t> </a:t>
            </a:r>
          </a:p>
          <a:p>
            <a:r>
              <a:rPr lang="en-US" altLang="it-IT" sz="1600" b="1" smtClean="0">
                <a:solidFill>
                  <a:srgbClr val="000C09"/>
                </a:solidFill>
              </a:rPr>
              <a:t>Rotore di grande diametro (oltre 600 mm)</a:t>
            </a:r>
          </a:p>
          <a:p>
            <a:pPr>
              <a:buFontTx/>
              <a:buNone/>
            </a:pPr>
            <a:r>
              <a:rPr lang="en-US" altLang="it-IT" sz="1600" b="1" smtClean="0">
                <a:solidFill>
                  <a:srgbClr val="000C09"/>
                </a:solidFill>
              </a:rPr>
              <a:t>	 raccoglie direttamente il prodotto dal pick-up accompagnandolo nella pre-camera</a:t>
            </a:r>
          </a:p>
          <a:p>
            <a:r>
              <a:rPr lang="en-US" altLang="it-IT" sz="1600" b="1" smtClean="0">
                <a:solidFill>
                  <a:srgbClr val="000C09"/>
                </a:solidFill>
              </a:rPr>
              <a:t>Principio del “Rotore Integrale”</a:t>
            </a:r>
          </a:p>
          <a:p>
            <a:r>
              <a:rPr lang="en-US" altLang="it-IT" sz="1600" b="1" smtClean="0">
                <a:solidFill>
                  <a:srgbClr val="000C09"/>
                </a:solidFill>
              </a:rPr>
              <a:t>L’operatore può scegliere di tagliare il prodotto con tutti I 23 coltelli o selezionarne di meno (0, 11 o 12 coltelli)</a:t>
            </a:r>
          </a:p>
          <a:p>
            <a:r>
              <a:rPr lang="en-US" altLang="it-IT" sz="1600" b="1" smtClean="0">
                <a:solidFill>
                  <a:srgbClr val="000C09"/>
                </a:solidFill>
              </a:rPr>
              <a:t>Il cambio dei coltelli è molto agevole</a:t>
            </a:r>
          </a:p>
          <a:p>
            <a:r>
              <a:rPr lang="en-US" altLang="it-IT" sz="1600" b="1" smtClean="0">
                <a:solidFill>
                  <a:srgbClr val="000C09"/>
                </a:solidFill>
              </a:rPr>
              <a:t>La lunghezza minima di taglio è di 4,2 cm</a:t>
            </a:r>
            <a:endParaRPr lang="en-US" altLang="it-IT" sz="1600" i="1" smtClean="0">
              <a:solidFill>
                <a:srgbClr val="000C09"/>
              </a:solidFill>
            </a:endParaRPr>
          </a:p>
        </p:txBody>
      </p:sp>
      <p:graphicFrame>
        <p:nvGraphicFramePr>
          <p:cNvPr id="363523" name="Object 3"/>
          <p:cNvGraphicFramePr>
            <a:graphicFrameLocks noGrp="1" noChangeAspect="1"/>
          </p:cNvGraphicFramePr>
          <p:nvPr>
            <p:ph sz="half" idx="2"/>
          </p:nvPr>
        </p:nvGraphicFramePr>
        <p:xfrm>
          <a:off x="900113" y="3933825"/>
          <a:ext cx="8243887" cy="2360613"/>
        </p:xfrm>
        <a:graphic>
          <a:graphicData uri="http://schemas.openxmlformats.org/presentationml/2006/ole">
            <mc:AlternateContent xmlns:mc="http://schemas.openxmlformats.org/markup-compatibility/2006">
              <mc:Choice xmlns:v="urn:schemas-microsoft-com:vml" Requires="v">
                <p:oleObj spid="_x0000_s363567" name="Acrobat Document" r:id="rId4" imgW="5581557" imgH="1599905" progId="AcroExch.Document.7">
                  <p:embed/>
                </p:oleObj>
              </mc:Choice>
              <mc:Fallback>
                <p:oleObj name="Acrobat Document" r:id="rId4" imgW="5581557" imgH="1599905"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3933825"/>
                        <a:ext cx="8243887" cy="236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rgbClr val="3366FF"/>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3524" name="Rectangle 5"/>
          <p:cNvSpPr>
            <a:spLocks noChangeArrowheads="1"/>
          </p:cNvSpPr>
          <p:nvPr/>
        </p:nvSpPr>
        <p:spPr bwMode="auto">
          <a:xfrm>
            <a:off x="1717675" y="185738"/>
            <a:ext cx="6211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US" altLang="it-IT" sz="2400" b="1">
                <a:solidFill>
                  <a:schemeClr val="tx2"/>
                </a:solidFill>
              </a:rPr>
              <a:t>OmniCut-23, un nuovo sistema di taglio </a:t>
            </a:r>
          </a:p>
        </p:txBody>
      </p:sp>
      <p:pic>
        <p:nvPicPr>
          <p:cNvPr id="22533" name="Picture 6" descr="_MG_483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49313" y="992186"/>
            <a:ext cx="3438565" cy="2093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63526" name="Groupe 25"/>
          <p:cNvGrpSpPr>
            <a:grpSpLocks/>
          </p:cNvGrpSpPr>
          <p:nvPr/>
        </p:nvGrpSpPr>
        <p:grpSpPr bwMode="auto">
          <a:xfrm>
            <a:off x="585788" y="6392863"/>
            <a:ext cx="7915275" cy="649287"/>
            <a:chOff x="0" y="1101280"/>
            <a:chExt cx="9509432" cy="3376732"/>
          </a:xfrm>
        </p:grpSpPr>
        <p:sp>
          <p:nvSpPr>
            <p:cNvPr id="363528" name="AutoShape 12"/>
            <p:cNvSpPr>
              <a:spLocks noChangeArrowheads="1"/>
            </p:cNvSpPr>
            <p:nvPr/>
          </p:nvSpPr>
          <p:spPr bwMode="auto">
            <a:xfrm>
              <a:off x="0" y="1101280"/>
              <a:ext cx="9509432" cy="2418211"/>
            </a:xfrm>
            <a:prstGeom prst="roundRect">
              <a:avLst>
                <a:gd name="adj" fmla="val 16667"/>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GB" altLang="it-IT"/>
            </a:p>
          </p:txBody>
        </p:sp>
        <p:sp>
          <p:nvSpPr>
            <p:cNvPr id="363529" name="Text Box 11"/>
            <p:cNvSpPr txBox="1">
              <a:spLocks noChangeArrowheads="1"/>
            </p:cNvSpPr>
            <p:nvPr/>
          </p:nvSpPr>
          <p:spPr bwMode="auto">
            <a:xfrm>
              <a:off x="245098" y="1117787"/>
              <a:ext cx="9072280" cy="336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US" altLang="it-IT" b="1">
                  <a:solidFill>
                    <a:schemeClr val="bg1"/>
                  </a:solidFill>
                </a:rPr>
                <a:t>Il più professionale sistema di taglio presente nel mercato!</a:t>
              </a:r>
              <a:endParaRPr lang="en-GB" altLang="it-IT" b="1">
                <a:solidFill>
                  <a:schemeClr val="bg1"/>
                </a:solidFill>
              </a:endParaRPr>
            </a:p>
          </p:txBody>
        </p:sp>
      </p:grpSp>
      <p:sp>
        <p:nvSpPr>
          <p:cNvPr id="363527" name="Rectangle 10"/>
          <p:cNvSpPr>
            <a:spLocks noChangeArrowheads="1"/>
          </p:cNvSpPr>
          <p:nvPr/>
        </p:nvSpPr>
        <p:spPr bwMode="auto">
          <a:xfrm>
            <a:off x="0" y="185738"/>
            <a:ext cx="2055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nl-NL" altLang="it-IT" sz="1200" b="1">
                <a:solidFill>
                  <a:srgbClr val="080808"/>
                </a:solidFill>
              </a:rPr>
              <a:t>LSB 1270 e LSB 1290</a:t>
            </a:r>
            <a:endParaRPr lang="en-US" altLang="it-IT" sz="1200" b="1">
              <a:solidFill>
                <a:srgbClr val="080808"/>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3" descr="OmniCut"/>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814388" y="1081088"/>
            <a:ext cx="75501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9" name="Text Box 4"/>
          <p:cNvSpPr txBox="1">
            <a:spLocks noChangeArrowheads="1"/>
          </p:cNvSpPr>
          <p:nvPr/>
        </p:nvSpPr>
        <p:spPr bwMode="auto">
          <a:xfrm>
            <a:off x="1695450" y="6111875"/>
            <a:ext cx="467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nl-NL" altLang="it-IT" b="1"/>
              <a:t>Posizione del telaio con i coltelli di taglio</a:t>
            </a:r>
          </a:p>
        </p:txBody>
      </p:sp>
      <p:sp>
        <p:nvSpPr>
          <p:cNvPr id="367620" name="Rectangle 5"/>
          <p:cNvSpPr>
            <a:spLocks noChangeArrowheads="1"/>
          </p:cNvSpPr>
          <p:nvPr/>
        </p:nvSpPr>
        <p:spPr bwMode="auto">
          <a:xfrm>
            <a:off x="1717675" y="185738"/>
            <a:ext cx="6211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US" altLang="it-IT" sz="2400" b="1">
                <a:solidFill>
                  <a:schemeClr val="tx2"/>
                </a:solidFill>
              </a:rPr>
              <a:t>OmniCut-23, un nuovo sistema di taglio </a:t>
            </a:r>
          </a:p>
        </p:txBody>
      </p:sp>
      <p:sp>
        <p:nvSpPr>
          <p:cNvPr id="367621" name="Rectangle 10"/>
          <p:cNvSpPr>
            <a:spLocks noChangeArrowheads="1"/>
          </p:cNvSpPr>
          <p:nvPr/>
        </p:nvSpPr>
        <p:spPr bwMode="auto">
          <a:xfrm>
            <a:off x="0" y="185738"/>
            <a:ext cx="2055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nl-NL" altLang="it-IT" sz="1200" b="1">
                <a:solidFill>
                  <a:srgbClr val="080808"/>
                </a:solidFill>
              </a:rPr>
              <a:t>LSB 1270 e LSB 1290</a:t>
            </a:r>
            <a:endParaRPr lang="en-US" altLang="it-IT" sz="1200" b="1">
              <a:solidFill>
                <a:srgbClr val="080808"/>
              </a:solidFill>
            </a:endParaRPr>
          </a:p>
        </p:txBody>
      </p:sp>
      <p:sp>
        <p:nvSpPr>
          <p:cNvPr id="2" name="Segnaposto data 1"/>
          <p:cNvSpPr>
            <a:spLocks noGrp="1"/>
          </p:cNvSpPr>
          <p:nvPr>
            <p:ph type="dt" sz="quarter" idx="4294967295"/>
          </p:nvPr>
        </p:nvSpPr>
        <p:spPr/>
        <p:txBody>
          <a:bodyPr/>
          <a:lstStyle/>
          <a:p>
            <a:pPr>
              <a:defRPr/>
            </a:pPr>
            <a:fld id="{7E6B7C9A-E519-42E5-B5AB-1163E8A4E3DF}"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3" descr="OmniCut"/>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981075" y="1281113"/>
            <a:ext cx="72691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3" name="Text Box 4"/>
          <p:cNvSpPr txBox="1">
            <a:spLocks noChangeArrowheads="1"/>
          </p:cNvSpPr>
          <p:nvPr/>
        </p:nvSpPr>
        <p:spPr bwMode="auto">
          <a:xfrm>
            <a:off x="2682875" y="6173788"/>
            <a:ext cx="531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US" altLang="it-IT" b="1"/>
              <a:t>Intervento per l’estrazione del telaio dei coltelli</a:t>
            </a:r>
          </a:p>
        </p:txBody>
      </p:sp>
      <p:sp>
        <p:nvSpPr>
          <p:cNvPr id="368644" name="Rectangle 5"/>
          <p:cNvSpPr>
            <a:spLocks noChangeArrowheads="1"/>
          </p:cNvSpPr>
          <p:nvPr/>
        </p:nvSpPr>
        <p:spPr bwMode="auto">
          <a:xfrm>
            <a:off x="1717675" y="185738"/>
            <a:ext cx="6211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US" altLang="it-IT" sz="2400" b="1">
                <a:solidFill>
                  <a:schemeClr val="tx2"/>
                </a:solidFill>
              </a:rPr>
              <a:t>OmniCut-23, un nuovo sistema di taglio </a:t>
            </a:r>
          </a:p>
        </p:txBody>
      </p:sp>
      <p:sp>
        <p:nvSpPr>
          <p:cNvPr id="368645" name="Rectangle 10"/>
          <p:cNvSpPr>
            <a:spLocks noChangeArrowheads="1"/>
          </p:cNvSpPr>
          <p:nvPr/>
        </p:nvSpPr>
        <p:spPr bwMode="auto">
          <a:xfrm>
            <a:off x="0" y="185738"/>
            <a:ext cx="2055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nl-NL" altLang="it-IT" sz="1200" b="1">
                <a:solidFill>
                  <a:srgbClr val="080808"/>
                </a:solidFill>
              </a:rPr>
              <a:t>LSB 1270 e LSB 1290</a:t>
            </a:r>
            <a:endParaRPr lang="en-US" altLang="it-IT" sz="1200" b="1">
              <a:solidFill>
                <a:srgbClr val="080808"/>
              </a:solidFill>
            </a:endParaRPr>
          </a:p>
        </p:txBody>
      </p:sp>
      <p:sp>
        <p:nvSpPr>
          <p:cNvPr id="2" name="Segnaposto data 1"/>
          <p:cNvSpPr>
            <a:spLocks noGrp="1"/>
          </p:cNvSpPr>
          <p:nvPr>
            <p:ph type="dt" sz="quarter" idx="4294967295"/>
          </p:nvPr>
        </p:nvSpPr>
        <p:spPr/>
        <p:txBody>
          <a:bodyPr/>
          <a:lstStyle/>
          <a:p>
            <a:pPr>
              <a:defRPr/>
            </a:pPr>
            <a:fld id="{277F7A96-205A-4F6E-AF8F-8393D234F289}"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3" descr="OmniCut"/>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890588" y="1133475"/>
            <a:ext cx="7502525"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Text Box 4"/>
          <p:cNvSpPr txBox="1">
            <a:spLocks noChangeArrowheads="1"/>
          </p:cNvSpPr>
          <p:nvPr/>
        </p:nvSpPr>
        <p:spPr bwMode="auto">
          <a:xfrm>
            <a:off x="3271838" y="6164263"/>
            <a:ext cx="2544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nl-NL" altLang="it-IT" b="1"/>
              <a:t>Rimozione dei coltelli</a:t>
            </a:r>
          </a:p>
        </p:txBody>
      </p:sp>
      <p:sp>
        <p:nvSpPr>
          <p:cNvPr id="369668" name="Rectangle 5"/>
          <p:cNvSpPr>
            <a:spLocks noChangeArrowheads="1"/>
          </p:cNvSpPr>
          <p:nvPr/>
        </p:nvSpPr>
        <p:spPr bwMode="auto">
          <a:xfrm>
            <a:off x="1717675" y="185738"/>
            <a:ext cx="6211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US" altLang="it-IT" sz="2400" b="1">
                <a:solidFill>
                  <a:schemeClr val="tx2"/>
                </a:solidFill>
              </a:rPr>
              <a:t>OmniCut-23, un nuovo sistema di taglio </a:t>
            </a:r>
          </a:p>
        </p:txBody>
      </p:sp>
      <p:sp>
        <p:nvSpPr>
          <p:cNvPr id="369669" name="Rectangle 10"/>
          <p:cNvSpPr>
            <a:spLocks noChangeArrowheads="1"/>
          </p:cNvSpPr>
          <p:nvPr/>
        </p:nvSpPr>
        <p:spPr bwMode="auto">
          <a:xfrm>
            <a:off x="0" y="185738"/>
            <a:ext cx="2055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nl-NL" altLang="it-IT" sz="1200" b="1">
                <a:solidFill>
                  <a:srgbClr val="080808"/>
                </a:solidFill>
              </a:rPr>
              <a:t>LSB 1270 e LSB 1290</a:t>
            </a:r>
            <a:endParaRPr lang="en-US" altLang="it-IT" sz="1200" b="1">
              <a:solidFill>
                <a:srgbClr val="080808"/>
              </a:solidFill>
            </a:endParaRPr>
          </a:p>
        </p:txBody>
      </p:sp>
      <p:sp>
        <p:nvSpPr>
          <p:cNvPr id="2" name="Segnaposto data 1"/>
          <p:cNvSpPr>
            <a:spLocks noGrp="1"/>
          </p:cNvSpPr>
          <p:nvPr>
            <p:ph type="dt" sz="quarter" idx="4294967295"/>
          </p:nvPr>
        </p:nvSpPr>
        <p:spPr/>
        <p:txBody>
          <a:bodyPr/>
          <a:lstStyle/>
          <a:p>
            <a:pPr>
              <a:defRPr/>
            </a:pPr>
            <a:fld id="{A87D6A0B-4608-421C-8E45-4FA8DDA0137C}"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ChangeArrowheads="1"/>
          </p:cNvSpPr>
          <p:nvPr/>
        </p:nvSpPr>
        <p:spPr bwMode="auto">
          <a:xfrm>
            <a:off x="0" y="0"/>
            <a:ext cx="83677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GB" altLang="it-IT" sz="2400" b="1">
                <a:solidFill>
                  <a:srgbClr val="000000"/>
                </a:solidFill>
              </a:rPr>
              <a:t>Ruote ed assali</a:t>
            </a:r>
          </a:p>
        </p:txBody>
      </p:sp>
      <p:sp>
        <p:nvSpPr>
          <p:cNvPr id="370691" name="Text Box 3"/>
          <p:cNvSpPr txBox="1">
            <a:spLocks noChangeArrowheads="1"/>
          </p:cNvSpPr>
          <p:nvPr/>
        </p:nvSpPr>
        <p:spPr bwMode="auto">
          <a:xfrm>
            <a:off x="342900" y="1071563"/>
            <a:ext cx="6588125"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None/>
            </a:pPr>
            <a:r>
              <a:rPr lang="en-US" altLang="it-IT" sz="1600" b="1">
                <a:solidFill>
                  <a:srgbClr val="000000"/>
                </a:solidFill>
              </a:rPr>
              <a:t>Assael Tandem XL 	16.0/70-20</a:t>
            </a:r>
          </a:p>
          <a:p>
            <a:pPr>
              <a:spcBef>
                <a:spcPct val="50000"/>
              </a:spcBef>
              <a:buFontTx/>
              <a:buNone/>
            </a:pPr>
            <a:r>
              <a:rPr lang="en-US" altLang="it-IT" sz="2000" b="1">
                <a:solidFill>
                  <a:srgbClr val="000000"/>
                </a:solidFill>
              </a:rPr>
              <a:t>Assael Tandem XL 	500/55-20</a:t>
            </a:r>
          </a:p>
          <a:p>
            <a:pPr>
              <a:spcBef>
                <a:spcPct val="50000"/>
              </a:spcBef>
              <a:buFontTx/>
              <a:buNone/>
            </a:pPr>
            <a:r>
              <a:rPr lang="en-US" altLang="it-IT" sz="1600" b="1">
                <a:solidFill>
                  <a:srgbClr val="000000"/>
                </a:solidFill>
              </a:rPr>
              <a:t>Assael Tandem XL 	560/45-22.5</a:t>
            </a:r>
          </a:p>
          <a:p>
            <a:pPr>
              <a:spcBef>
                <a:spcPct val="50000"/>
              </a:spcBef>
              <a:buFontTx/>
              <a:buNone/>
            </a:pPr>
            <a:endParaRPr lang="en-US" altLang="it-IT" sz="1600" b="1">
              <a:solidFill>
                <a:srgbClr val="000000"/>
              </a:solidFill>
            </a:endParaRPr>
          </a:p>
        </p:txBody>
      </p:sp>
      <p:pic>
        <p:nvPicPr>
          <p:cNvPr id="370692" name="Picture 7" descr="tandem50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03575" y="4149725"/>
            <a:ext cx="2665413"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3" name="Picture 8" descr="tandem56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56325" y="4141788"/>
            <a:ext cx="2808288"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4" name="Rectangle 9"/>
          <p:cNvSpPr>
            <a:spLocks noChangeArrowheads="1"/>
          </p:cNvSpPr>
          <p:nvPr/>
        </p:nvSpPr>
        <p:spPr bwMode="auto">
          <a:xfrm>
            <a:off x="214313" y="6308725"/>
            <a:ext cx="9096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50000"/>
              </a:spcBef>
              <a:buFontTx/>
              <a:buNone/>
            </a:pPr>
            <a:r>
              <a:rPr lang="en-US" altLang="it-IT" sz="1200" b="1">
                <a:solidFill>
                  <a:srgbClr val="000000"/>
                </a:solidFill>
              </a:rPr>
              <a:t>16.0/70-20</a:t>
            </a:r>
          </a:p>
        </p:txBody>
      </p:sp>
      <p:sp>
        <p:nvSpPr>
          <p:cNvPr id="370695" name="Rectangle 10"/>
          <p:cNvSpPr>
            <a:spLocks noChangeArrowheads="1"/>
          </p:cNvSpPr>
          <p:nvPr/>
        </p:nvSpPr>
        <p:spPr bwMode="auto">
          <a:xfrm>
            <a:off x="3238500" y="6308725"/>
            <a:ext cx="866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50000"/>
              </a:spcBef>
              <a:buFontTx/>
              <a:buNone/>
            </a:pPr>
            <a:r>
              <a:rPr lang="en-US" altLang="it-IT" sz="1200" b="1">
                <a:solidFill>
                  <a:srgbClr val="000000"/>
                </a:solidFill>
              </a:rPr>
              <a:t>500/55-20</a:t>
            </a:r>
          </a:p>
        </p:txBody>
      </p:sp>
      <p:sp>
        <p:nvSpPr>
          <p:cNvPr id="370696" name="Rectangle 11"/>
          <p:cNvSpPr>
            <a:spLocks noChangeArrowheads="1"/>
          </p:cNvSpPr>
          <p:nvPr/>
        </p:nvSpPr>
        <p:spPr bwMode="auto">
          <a:xfrm>
            <a:off x="6170613" y="6308725"/>
            <a:ext cx="993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50000"/>
              </a:spcBef>
              <a:buFontTx/>
              <a:buNone/>
            </a:pPr>
            <a:r>
              <a:rPr lang="en-US" altLang="it-IT" sz="1200" b="1">
                <a:solidFill>
                  <a:srgbClr val="000000"/>
                </a:solidFill>
              </a:rPr>
              <a:t>560/45-22.5</a:t>
            </a:r>
          </a:p>
        </p:txBody>
      </p:sp>
      <p:graphicFrame>
        <p:nvGraphicFramePr>
          <p:cNvPr id="370697" name="Object 12"/>
          <p:cNvGraphicFramePr>
            <a:graphicFrameLocks noGrp="1" noChangeAspect="1"/>
          </p:cNvGraphicFramePr>
          <p:nvPr>
            <p:ph sz="half" idx="2"/>
          </p:nvPr>
        </p:nvGraphicFramePr>
        <p:xfrm>
          <a:off x="301625" y="4167188"/>
          <a:ext cx="2555875" cy="2171700"/>
        </p:xfrm>
        <a:graphic>
          <a:graphicData uri="http://schemas.openxmlformats.org/presentationml/2006/ole">
            <mc:AlternateContent xmlns:mc="http://schemas.openxmlformats.org/markup-compatibility/2006">
              <mc:Choice xmlns:v="urn:schemas-microsoft-com:vml" Requires="v">
                <p:oleObj spid="_x0000_s370738" name="Image" r:id="rId9" imgW="3796825" imgH="3619048" progId="Photoshop.Image.7">
                  <p:embed/>
                </p:oleObj>
              </mc:Choice>
              <mc:Fallback>
                <p:oleObj name="Image" r:id="rId9" imgW="3796825" imgH="3619048" progId="Photoshop.Image.7">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625" y="4167188"/>
                        <a:ext cx="255587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egnaposto data 1"/>
          <p:cNvSpPr>
            <a:spLocks noGrp="1"/>
          </p:cNvSpPr>
          <p:nvPr>
            <p:ph type="dt" sz="quarter" idx="10"/>
          </p:nvPr>
        </p:nvSpPr>
        <p:spPr/>
        <p:txBody>
          <a:bodyPr/>
          <a:lstStyle/>
          <a:p>
            <a:pPr>
              <a:defRPr/>
            </a:pPr>
            <a:fld id="{9616588E-02B8-4D14-9FB8-8FF03DC3B4FD}"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07071734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55988"/>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5" name="Text Box 3"/>
          <p:cNvSpPr txBox="1">
            <a:spLocks noChangeArrowheads="1"/>
          </p:cNvSpPr>
          <p:nvPr/>
        </p:nvSpPr>
        <p:spPr bwMode="auto">
          <a:xfrm>
            <a:off x="900113" y="2420938"/>
            <a:ext cx="7199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None/>
            </a:pPr>
            <a:r>
              <a:rPr lang="da-DK" altLang="it-IT" sz="3200" b="1"/>
              <a:t>Computer di controllo </a:t>
            </a:r>
          </a:p>
        </p:txBody>
      </p:sp>
      <p:sp>
        <p:nvSpPr>
          <p:cNvPr id="279556" name="Oval 4"/>
          <p:cNvSpPr>
            <a:spLocks noChangeArrowheads="1"/>
          </p:cNvSpPr>
          <p:nvPr/>
        </p:nvSpPr>
        <p:spPr bwMode="auto">
          <a:xfrm>
            <a:off x="358775" y="2493963"/>
            <a:ext cx="504825" cy="5032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da-DK" altLang="it-IT" sz="2400">
                <a:solidFill>
                  <a:schemeClr val="bg1"/>
                </a:solidFill>
                <a:latin typeface="Arial Black" panose="020B0A04020102020204" pitchFamily="34" charset="0"/>
              </a:rPr>
              <a:t>&gt;&gt;</a:t>
            </a:r>
          </a:p>
        </p:txBody>
      </p:sp>
      <p:sp>
        <p:nvSpPr>
          <p:cNvPr id="2" name="Segnaposto data 1"/>
          <p:cNvSpPr>
            <a:spLocks noGrp="1"/>
          </p:cNvSpPr>
          <p:nvPr>
            <p:ph type="dt" sz="quarter" idx="10"/>
          </p:nvPr>
        </p:nvSpPr>
        <p:spPr/>
        <p:txBody>
          <a:bodyPr/>
          <a:lstStyle/>
          <a:p>
            <a:pPr>
              <a:defRPr/>
            </a:pPr>
            <a:fld id="{86CCB26E-C1C4-4943-9AC4-34DB83E3CD85}"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smtClean="0"/>
              <a:t>COMPUTER</a:t>
            </a:r>
            <a:r>
              <a:rPr lang="it-IT" baseline="0" dirty="0" smtClean="0"/>
              <a:t> DI CONTROLLO</a:t>
            </a:r>
            <a:endParaRPr lang="it-IT" dirty="0"/>
          </a:p>
        </p:txBody>
      </p:sp>
    </p:spTree>
    <p:extLst>
      <p:ext uri="{BB962C8B-B14F-4D97-AF65-F5344CB8AC3E}">
        <p14:creationId xmlns:p14="http://schemas.microsoft.com/office/powerpoint/2010/main" val="2168316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6802" name="Picture 12" descr="Athenor 6070 désil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48038" y="1354138"/>
            <a:ext cx="27368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13" descr="50100tk_vertical_loa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5963" y="1354138"/>
            <a:ext cx="33480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10" descr="PRIMOR 2060 Nr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366838"/>
            <a:ext cx="363537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4" descr="Chargement enrubanné_3_rogn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057650"/>
            <a:ext cx="4086225"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1" descr="SP 14 TRAVAIL"/>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30663" y="4057650"/>
            <a:ext cx="51085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Rectangle 7"/>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8"/>
              </a:buBlip>
              <a:defRPr>
                <a:solidFill>
                  <a:schemeClr val="tx1"/>
                </a:solidFill>
                <a:latin typeface="Arial" panose="020B0604020202020204" pitchFamily="34" charset="0"/>
              </a:defRPr>
            </a:lvl1pPr>
            <a:lvl2pPr marL="742950" indent="-285750">
              <a:spcBef>
                <a:spcPct val="20000"/>
              </a:spcBef>
              <a:buBlip>
                <a:blip r:embed="rId9"/>
              </a:buBlip>
              <a:defRPr>
                <a:solidFill>
                  <a:schemeClr val="tx1"/>
                </a:solidFill>
                <a:latin typeface="Arial" panose="020B0604020202020204" pitchFamily="34" charset="0"/>
              </a:defRPr>
            </a:lvl2pPr>
            <a:lvl3pPr marL="1143000" indent="-228600">
              <a:spcBef>
                <a:spcPct val="20000"/>
              </a:spcBef>
              <a:buBlip>
                <a:blip r:embed="rId10"/>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Gestione Allevamento </a:t>
            </a:r>
            <a:br>
              <a:rPr lang="fr-FR" altLang="it-IT" sz="2400" b="1">
                <a:solidFill>
                  <a:srgbClr val="FF0000"/>
                </a:solidFill>
              </a:rPr>
            </a:br>
            <a:endParaRPr lang="fr-FR" altLang="it-IT" sz="2400" b="1">
              <a:solidFill>
                <a:srgbClr val="FF0000"/>
              </a:solidFill>
            </a:endParaRPr>
          </a:p>
        </p:txBody>
      </p:sp>
    </p:spTree>
    <p:extLst>
      <p:ext uri="{BB962C8B-B14F-4D97-AF65-F5344CB8AC3E}">
        <p14:creationId xmlns:p14="http://schemas.microsoft.com/office/powerpoint/2010/main" val="4043323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5"/>
          <p:cNvGraphicFramePr>
            <a:graphicFrameLocks noChangeAspect="1"/>
          </p:cNvGraphicFramePr>
          <p:nvPr>
            <p:extLst>
              <p:ext uri="{D42A27DB-BD31-4B8C-83A1-F6EECF244321}">
                <p14:modId xmlns:p14="http://schemas.microsoft.com/office/powerpoint/2010/main" val="2819128044"/>
              </p:ext>
            </p:extLst>
          </p:nvPr>
        </p:nvGraphicFramePr>
        <p:xfrm>
          <a:off x="5310539" y="1158403"/>
          <a:ext cx="3921620" cy="4261767"/>
        </p:xfrm>
        <a:graphic>
          <a:graphicData uri="http://schemas.openxmlformats.org/presentationml/2006/ole">
            <mc:AlternateContent xmlns:mc="http://schemas.openxmlformats.org/markup-compatibility/2006">
              <mc:Choice xmlns:v="urn:schemas-microsoft-com:vml" Requires="v">
                <p:oleObj spid="_x0000_s435222" name="Image" r:id="rId3" imgW="8660317" imgH="9409524" progId="Photoshop.Image.7">
                  <p:embed/>
                </p:oleObj>
              </mc:Choice>
              <mc:Fallback>
                <p:oleObj name="Image" r:id="rId3" imgW="8660317" imgH="9409524"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539" y="1158403"/>
                        <a:ext cx="3921620" cy="4261767"/>
                      </a:xfrm>
                      <a:prstGeom prst="rect">
                        <a:avLst/>
                      </a:prstGeom>
                      <a:noFill/>
                      <a:ln>
                        <a:noFill/>
                      </a:ln>
                      <a:effectLst/>
                      <a:extLst/>
                    </p:spPr>
                  </p:pic>
                </p:oleObj>
              </mc:Fallback>
            </mc:AlternateContent>
          </a:graphicData>
        </a:graphic>
      </p:graphicFrame>
      <p:sp>
        <p:nvSpPr>
          <p:cNvPr id="281602" name="Rectangle 2"/>
          <p:cNvSpPr>
            <a:spLocks noGrp="1" noChangeArrowheads="1"/>
          </p:cNvSpPr>
          <p:nvPr>
            <p:ph type="title"/>
          </p:nvPr>
        </p:nvSpPr>
        <p:spPr>
          <a:xfrm>
            <a:off x="296863" y="0"/>
            <a:ext cx="8229600" cy="798512"/>
          </a:xfrm>
        </p:spPr>
        <p:txBody>
          <a:bodyPr/>
          <a:lstStyle/>
          <a:p>
            <a:r>
              <a:rPr lang="nl-NL" altLang="it-IT" sz="3200" dirty="0" smtClean="0"/>
              <a:t>Monitor AutoPlus</a:t>
            </a:r>
            <a:endParaRPr lang="en-US" altLang="it-IT" sz="3200" dirty="0" smtClean="0"/>
          </a:p>
        </p:txBody>
      </p:sp>
      <p:sp>
        <p:nvSpPr>
          <p:cNvPr id="281603" name="Rectangle 3"/>
          <p:cNvSpPr>
            <a:spLocks noGrp="1" noChangeArrowheads="1"/>
          </p:cNvSpPr>
          <p:nvPr>
            <p:ph type="body" idx="1"/>
          </p:nvPr>
        </p:nvSpPr>
        <p:spPr>
          <a:xfrm>
            <a:off x="85724" y="2961331"/>
            <a:ext cx="5203770" cy="3131966"/>
          </a:xfrm>
        </p:spPr>
        <p:txBody>
          <a:bodyPr/>
          <a:lstStyle/>
          <a:p>
            <a:pPr>
              <a:buFontTx/>
              <a:buBlip>
                <a:blip r:embed="rId5"/>
              </a:buBlip>
            </a:pPr>
            <a:r>
              <a:rPr lang="en-US" altLang="it-IT" dirty="0" smtClean="0"/>
              <a:t>Sistema </a:t>
            </a:r>
            <a:r>
              <a:rPr lang="en-US" altLang="it-IT" dirty="0" err="1" smtClean="0"/>
              <a:t>economico</a:t>
            </a:r>
            <a:r>
              <a:rPr lang="en-US" altLang="it-IT" dirty="0" smtClean="0"/>
              <a:t> </a:t>
            </a:r>
            <a:r>
              <a:rPr lang="en-US" altLang="it-IT" dirty="0" err="1" smtClean="0"/>
              <a:t>adottato</a:t>
            </a:r>
            <a:r>
              <a:rPr lang="en-US" altLang="it-IT" dirty="0" smtClean="0"/>
              <a:t> per le </a:t>
            </a:r>
            <a:r>
              <a:rPr lang="en-US" altLang="it-IT" dirty="0" err="1" smtClean="0"/>
              <a:t>rotopresse</a:t>
            </a:r>
            <a:r>
              <a:rPr lang="en-US" altLang="it-IT" dirty="0" smtClean="0"/>
              <a:t> con </a:t>
            </a:r>
            <a:r>
              <a:rPr lang="en-US" altLang="it-IT" dirty="0" err="1" smtClean="0"/>
              <a:t>rotore</a:t>
            </a:r>
            <a:r>
              <a:rPr lang="en-US" altLang="it-IT" dirty="0" smtClean="0"/>
              <a:t> Open Throat e </a:t>
            </a:r>
            <a:r>
              <a:rPr lang="en-US" altLang="it-IT" dirty="0" err="1" smtClean="0"/>
              <a:t>Optifeed</a:t>
            </a:r>
            <a:endParaRPr lang="en-US" altLang="it-IT" dirty="0" smtClean="0"/>
          </a:p>
          <a:p>
            <a:pPr>
              <a:buFontTx/>
              <a:buBlip>
                <a:blip r:embed="rId5"/>
              </a:buBlip>
            </a:pPr>
            <a:r>
              <a:rPr lang="en-US" altLang="it-IT" dirty="0" err="1" smtClean="0"/>
              <a:t>Tutte</a:t>
            </a:r>
            <a:r>
              <a:rPr lang="en-US" altLang="it-IT" dirty="0" smtClean="0"/>
              <a:t> le </a:t>
            </a:r>
            <a:r>
              <a:rPr lang="en-US" altLang="it-IT" dirty="0" err="1" smtClean="0"/>
              <a:t>regolazioni</a:t>
            </a:r>
            <a:r>
              <a:rPr lang="en-US" altLang="it-IT" dirty="0" smtClean="0"/>
              <a:t> </a:t>
            </a:r>
            <a:r>
              <a:rPr lang="en-US" altLang="it-IT" dirty="0" err="1" smtClean="0"/>
              <a:t>avvengono</a:t>
            </a:r>
            <a:r>
              <a:rPr lang="en-US" altLang="it-IT" dirty="0" smtClean="0"/>
              <a:t> </a:t>
            </a:r>
            <a:r>
              <a:rPr lang="en-US" altLang="it-IT" dirty="0" err="1" smtClean="0"/>
              <a:t>direttamente</a:t>
            </a:r>
            <a:r>
              <a:rPr lang="en-US" altLang="it-IT" dirty="0" smtClean="0"/>
              <a:t> </a:t>
            </a:r>
            <a:r>
              <a:rPr lang="en-US" altLang="it-IT" dirty="0" err="1" smtClean="0"/>
              <a:t>dalla</a:t>
            </a:r>
            <a:r>
              <a:rPr lang="en-US" altLang="it-IT" dirty="0" smtClean="0"/>
              <a:t> </a:t>
            </a:r>
            <a:r>
              <a:rPr lang="en-US" altLang="it-IT" dirty="0" err="1" smtClean="0"/>
              <a:t>cabina</a:t>
            </a:r>
            <a:r>
              <a:rPr lang="en-US" altLang="it-IT" dirty="0" smtClean="0"/>
              <a:t> </a:t>
            </a:r>
            <a:r>
              <a:rPr lang="en-US" altLang="it-IT" dirty="0" err="1" smtClean="0"/>
              <a:t>trattore</a:t>
            </a:r>
            <a:endParaRPr lang="en-US" altLang="it-IT" dirty="0" smtClean="0"/>
          </a:p>
          <a:p>
            <a:pPr>
              <a:buFontTx/>
              <a:buBlip>
                <a:blip r:embed="rId5"/>
              </a:buBlip>
            </a:pPr>
            <a:r>
              <a:rPr lang="en-US" altLang="it-IT" dirty="0" smtClean="0"/>
              <a:t>Standard </a:t>
            </a:r>
            <a:r>
              <a:rPr lang="en-US" altLang="it-IT" dirty="0" err="1" smtClean="0"/>
              <a:t>presenza</a:t>
            </a:r>
            <a:r>
              <a:rPr lang="en-US" altLang="it-IT" dirty="0" smtClean="0"/>
              <a:t> </a:t>
            </a:r>
            <a:r>
              <a:rPr lang="en-US" altLang="it-IT" dirty="0" err="1" smtClean="0"/>
              <a:t>indicatori</a:t>
            </a:r>
            <a:r>
              <a:rPr lang="en-US" altLang="it-IT" dirty="0" smtClean="0"/>
              <a:t> </a:t>
            </a:r>
            <a:r>
              <a:rPr lang="en-US" altLang="it-IT" dirty="0" err="1" smtClean="0"/>
              <a:t>destro</a:t>
            </a:r>
            <a:r>
              <a:rPr lang="en-US" altLang="it-IT" dirty="0" smtClean="0"/>
              <a:t> e </a:t>
            </a:r>
            <a:r>
              <a:rPr lang="en-US" altLang="it-IT" dirty="0" err="1" smtClean="0"/>
              <a:t>sinistro</a:t>
            </a:r>
            <a:endParaRPr lang="en-US" altLang="it-IT" dirty="0" smtClean="0"/>
          </a:p>
          <a:p>
            <a:pPr>
              <a:buFontTx/>
              <a:buBlip>
                <a:blip r:embed="rId5"/>
              </a:buBlip>
            </a:pPr>
            <a:endParaRPr lang="en-US" altLang="it-IT" dirty="0" smtClean="0"/>
          </a:p>
          <a:p>
            <a:pPr>
              <a:buFontTx/>
              <a:buNone/>
            </a:pPr>
            <a:r>
              <a:rPr lang="en-US" altLang="it-IT" dirty="0" smtClean="0"/>
              <a:t>Note:	</a:t>
            </a:r>
          </a:p>
          <a:p>
            <a:pPr>
              <a:buFontTx/>
              <a:buBlip>
                <a:blip r:embed="rId5"/>
              </a:buBlip>
            </a:pPr>
            <a:r>
              <a:rPr lang="en-US" altLang="it-IT" dirty="0" smtClean="0"/>
              <a:t>Le </a:t>
            </a:r>
            <a:r>
              <a:rPr lang="en-US" altLang="it-IT" dirty="0" err="1" smtClean="0"/>
              <a:t>rotopresse</a:t>
            </a:r>
            <a:r>
              <a:rPr lang="en-US" altLang="it-IT" dirty="0" smtClean="0"/>
              <a:t> </a:t>
            </a:r>
            <a:r>
              <a:rPr lang="en-US" altLang="it-IT" dirty="0" err="1" smtClean="0"/>
              <a:t>equipaggiate</a:t>
            </a:r>
            <a:r>
              <a:rPr lang="en-US" altLang="it-IT" dirty="0" smtClean="0"/>
              <a:t> con </a:t>
            </a:r>
            <a:r>
              <a:rPr lang="en-US" altLang="it-IT" dirty="0" err="1" smtClean="0"/>
              <a:t>AutoPlus</a:t>
            </a:r>
            <a:r>
              <a:rPr lang="en-US" altLang="it-IT" dirty="0" smtClean="0"/>
              <a:t> NON </a:t>
            </a:r>
            <a:r>
              <a:rPr lang="en-US" altLang="it-IT" dirty="0" err="1" smtClean="0"/>
              <a:t>sono</a:t>
            </a:r>
            <a:r>
              <a:rPr lang="en-US" altLang="it-IT" dirty="0" smtClean="0"/>
              <a:t> </a:t>
            </a:r>
            <a:r>
              <a:rPr lang="en-US" altLang="it-IT" dirty="0" err="1" smtClean="0"/>
              <a:t>compatibili</a:t>
            </a:r>
            <a:r>
              <a:rPr lang="en-US" altLang="it-IT" dirty="0" smtClean="0"/>
              <a:t> con </a:t>
            </a:r>
            <a:r>
              <a:rPr lang="en-US" altLang="it-IT" dirty="0" err="1" smtClean="0"/>
              <a:t>sistema</a:t>
            </a:r>
            <a:r>
              <a:rPr lang="en-US" altLang="it-IT" dirty="0" smtClean="0"/>
              <a:t>  </a:t>
            </a:r>
            <a:r>
              <a:rPr lang="en-US" altLang="it-IT" u="sng" dirty="0" smtClean="0"/>
              <a:t>ISOBUS</a:t>
            </a:r>
            <a:endParaRPr lang="en-US" altLang="it-IT" dirty="0" smtClean="0"/>
          </a:p>
          <a:p>
            <a:pPr>
              <a:buFontTx/>
              <a:buBlip>
                <a:blip r:embed="rId5"/>
              </a:buBlip>
            </a:pPr>
            <a:endParaRPr lang="en-US" altLang="it-IT" dirty="0" smtClean="0"/>
          </a:p>
        </p:txBody>
      </p:sp>
      <p:sp>
        <p:nvSpPr>
          <p:cNvPr id="2" name="Segnaposto data 1"/>
          <p:cNvSpPr>
            <a:spLocks noGrp="1"/>
          </p:cNvSpPr>
          <p:nvPr>
            <p:ph type="dt" sz="quarter" idx="4294967295"/>
          </p:nvPr>
        </p:nvSpPr>
        <p:spPr/>
        <p:txBody>
          <a:bodyPr/>
          <a:lstStyle/>
          <a:p>
            <a:pPr>
              <a:defRPr/>
            </a:pPr>
            <a:fld id="{750DAD02-4F38-4387-895C-898D9D9F2FD6}"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grpSp>
        <p:nvGrpSpPr>
          <p:cNvPr id="7" name="Gruppo 6"/>
          <p:cNvGrpSpPr/>
          <p:nvPr/>
        </p:nvGrpSpPr>
        <p:grpSpPr>
          <a:xfrm>
            <a:off x="54470" y="1"/>
            <a:ext cx="1925242" cy="2780928"/>
            <a:chOff x="6757182" y="2348880"/>
            <a:chExt cx="2063290" cy="2879179"/>
          </a:xfrm>
        </p:grpSpPr>
        <p:pic>
          <p:nvPicPr>
            <p:cNvPr id="8" name="Immagin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57182" y="2348880"/>
              <a:ext cx="1991282" cy="2879179"/>
            </a:xfrm>
            <a:prstGeom prst="rect">
              <a:avLst/>
            </a:prstGeom>
          </p:spPr>
        </p:pic>
        <p:sp>
          <p:nvSpPr>
            <p:cNvPr id="9" name="Rettangolo 8"/>
            <p:cNvSpPr/>
            <p:nvPr/>
          </p:nvSpPr>
          <p:spPr>
            <a:xfrm>
              <a:off x="8388424" y="4725144"/>
              <a:ext cx="432048" cy="501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4071929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17774" y="3599179"/>
            <a:ext cx="3124134" cy="3168043"/>
          </a:xfrm>
          <a:prstGeom prst="rect">
            <a:avLst/>
          </a:prstGeom>
        </p:spPr>
      </p:pic>
      <p:sp>
        <p:nvSpPr>
          <p:cNvPr id="2" name="Segnaposto data 1"/>
          <p:cNvSpPr>
            <a:spLocks noGrp="1"/>
          </p:cNvSpPr>
          <p:nvPr>
            <p:ph type="dt" sz="quarter" idx="10"/>
          </p:nvPr>
        </p:nvSpPr>
        <p:spPr/>
        <p:txBody>
          <a:bodyPr/>
          <a:lstStyle/>
          <a:p>
            <a:pPr>
              <a:defRPr/>
            </a:pPr>
            <a:fld id="{6956A76F-7919-4AE6-963E-F2F154C4EC71}"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p:txBody>
          <a:bodyPr/>
          <a:lstStyle/>
          <a:p>
            <a:r>
              <a:rPr lang="it-IT" dirty="0" err="1" smtClean="0"/>
              <a:t>Controls</a:t>
            </a:r>
            <a:r>
              <a:rPr lang="it-IT" dirty="0" smtClean="0"/>
              <a:t> ISOBUS (per trattori non-ISOBUS)</a:t>
            </a:r>
            <a:endParaRPr lang="it-IT" dirty="0"/>
          </a:p>
        </p:txBody>
      </p:sp>
      <p:pic>
        <p:nvPicPr>
          <p:cNvPr id="9" name="Picture 4" descr="ISObus_connecto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8240" y="4088117"/>
            <a:ext cx="28956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4393" y="1289467"/>
            <a:ext cx="3320631" cy="2880320"/>
          </a:xfrm>
          <a:prstGeom prst="rect">
            <a:avLst/>
          </a:prstGeom>
        </p:spPr>
      </p:pic>
      <p:pic>
        <p:nvPicPr>
          <p:cNvPr id="13" name="Image 2" descr="cc-isobus_wortmarke_2farbig-medium.jpg"/>
          <p:cNvPicPr>
            <a:picLocks noChangeAspect="1"/>
          </p:cNvPicPr>
          <p:nvPr/>
        </p:nvPicPr>
        <p:blipFill>
          <a:blip r:embed="rId5" cstate="print"/>
          <a:srcRect/>
          <a:stretch>
            <a:fillRect/>
          </a:stretch>
        </p:blipFill>
        <p:spPr bwMode="auto">
          <a:xfrm>
            <a:off x="6176963" y="1073696"/>
            <a:ext cx="2465387" cy="855663"/>
          </a:xfrm>
          <a:prstGeom prst="rect">
            <a:avLst/>
          </a:prstGeom>
          <a:noFill/>
          <a:ln w="9525">
            <a:noFill/>
            <a:miter lim="800000"/>
            <a:headEnd/>
            <a:tailEnd/>
          </a:ln>
        </p:spPr>
      </p:pic>
      <p:pic>
        <p:nvPicPr>
          <p:cNvPr id="14" name="Picture 2" descr="K:\Marketing\Competence Center Isobus\Agritechnica 09\Agri_Medaille.jpg"/>
          <p:cNvPicPr>
            <a:picLocks noChangeAspect="1" noChangeArrowheads="1"/>
          </p:cNvPicPr>
          <p:nvPr/>
        </p:nvPicPr>
        <p:blipFill>
          <a:blip r:embed="rId6" cstate="screen">
            <a:extLst>
              <a:ext uri="{28A0092B-C50C-407E-A947-70E740481C1C}">
                <a14:useLocalDpi xmlns:a14="http://schemas.microsoft.com/office/drawing/2010/main"/>
              </a:ext>
            </a:extLst>
          </a:blip>
          <a:srcRect l="11287" t="16594" b="3056"/>
          <a:stretch>
            <a:fillRect/>
          </a:stretch>
        </p:blipFill>
        <p:spPr bwMode="auto">
          <a:xfrm>
            <a:off x="6979841" y="2131934"/>
            <a:ext cx="933450" cy="1195387"/>
          </a:xfrm>
          <a:prstGeom prst="rect">
            <a:avLst/>
          </a:prstGeom>
          <a:noFill/>
          <a:ln w="9525">
            <a:noFill/>
            <a:miter lim="800000"/>
            <a:headEnd/>
            <a:tailEnd/>
          </a:ln>
        </p:spPr>
      </p:pic>
    </p:spTree>
    <p:extLst>
      <p:ext uri="{BB962C8B-B14F-4D97-AF65-F5344CB8AC3E}">
        <p14:creationId xmlns:p14="http://schemas.microsoft.com/office/powerpoint/2010/main" val="3990504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427" name="Object 7"/>
          <p:cNvGraphicFramePr>
            <a:graphicFrameLocks noChangeAspect="1"/>
          </p:cNvGraphicFramePr>
          <p:nvPr/>
        </p:nvGraphicFramePr>
        <p:xfrm>
          <a:off x="0" y="1652588"/>
          <a:ext cx="3203575" cy="2127250"/>
        </p:xfrm>
        <a:graphic>
          <a:graphicData uri="http://schemas.openxmlformats.org/presentationml/2006/ole">
            <mc:AlternateContent xmlns:mc="http://schemas.openxmlformats.org/markup-compatibility/2006">
              <mc:Choice xmlns:v="urn:schemas-microsoft-com:vml" Requires="v">
                <p:oleObj spid="_x0000_s359590" name="Image" r:id="rId4" imgW="3860317" imgH="2565079" progId="Photoshop.Image.7">
                  <p:embed/>
                </p:oleObj>
              </mc:Choice>
              <mc:Fallback>
                <p:oleObj name="Image" r:id="rId4" imgW="3860317" imgH="2565079" progId="Photoshop.Image.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52588"/>
                        <a:ext cx="3203575"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9428" name="Rectangle 8"/>
          <p:cNvSpPr>
            <a:spLocks noChangeArrowheads="1"/>
          </p:cNvSpPr>
          <p:nvPr/>
        </p:nvSpPr>
        <p:spPr bwMode="auto">
          <a:xfrm>
            <a:off x="2555875" y="3017838"/>
            <a:ext cx="40386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Char char="•"/>
            </a:pPr>
            <a:r>
              <a:rPr lang="en-US" altLang="it-IT" sz="1600" b="1"/>
              <a:t>ISOBUS è il sistema standard di comunicazione tra il trattore e l’attrezzatura</a:t>
            </a:r>
          </a:p>
        </p:txBody>
      </p:sp>
      <p:graphicFrame>
        <p:nvGraphicFramePr>
          <p:cNvPr id="359430" name="Object 10"/>
          <p:cNvGraphicFramePr>
            <a:graphicFrameLocks noChangeAspect="1"/>
          </p:cNvGraphicFramePr>
          <p:nvPr>
            <p:extLst>
              <p:ext uri="{D42A27DB-BD31-4B8C-83A1-F6EECF244321}">
                <p14:modId xmlns:p14="http://schemas.microsoft.com/office/powerpoint/2010/main" val="1496443011"/>
              </p:ext>
            </p:extLst>
          </p:nvPr>
        </p:nvGraphicFramePr>
        <p:xfrm>
          <a:off x="184150" y="4265591"/>
          <a:ext cx="2659658" cy="1997933"/>
        </p:xfrm>
        <a:graphic>
          <a:graphicData uri="http://schemas.openxmlformats.org/presentationml/2006/ole">
            <mc:AlternateContent xmlns:mc="http://schemas.openxmlformats.org/markup-compatibility/2006">
              <mc:Choice xmlns:v="urn:schemas-microsoft-com:vml" Requires="v">
                <p:oleObj spid="_x0000_s359591" name="Image" r:id="rId9" imgW="1798222" imgH="1351016" progId="Photoshop.Image.7">
                  <p:embed/>
                </p:oleObj>
              </mc:Choice>
              <mc:Fallback>
                <p:oleObj name="Image" r:id="rId9" imgW="1798222" imgH="1351016" progId="Photoshop.Image.7">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150" y="4265591"/>
                        <a:ext cx="2659658" cy="1997933"/>
                      </a:xfrm>
                      <a:prstGeom prst="rect">
                        <a:avLst/>
                      </a:prstGeom>
                      <a:noFill/>
                      <a:ln>
                        <a:noFill/>
                      </a:ln>
                      <a:effectLst/>
                      <a:extLst/>
                    </p:spPr>
                  </p:pic>
                </p:oleObj>
              </mc:Fallback>
            </mc:AlternateContent>
          </a:graphicData>
        </a:graphic>
      </p:graphicFrame>
      <p:sp>
        <p:nvSpPr>
          <p:cNvPr id="359431" name="Rectangle 11"/>
          <p:cNvSpPr>
            <a:spLocks noChangeArrowheads="1"/>
          </p:cNvSpPr>
          <p:nvPr/>
        </p:nvSpPr>
        <p:spPr bwMode="auto">
          <a:xfrm>
            <a:off x="-302022" y="99456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spcBef>
                <a:spcPct val="0"/>
              </a:spcBef>
              <a:buFontTx/>
              <a:buNone/>
            </a:pPr>
            <a:r>
              <a:rPr lang="en-US" altLang="it-IT" sz="2000" b="1" dirty="0"/>
              <a:t>ISOBUS standard on LB1270 and 1290</a:t>
            </a:r>
            <a:br>
              <a:rPr lang="en-US" altLang="it-IT" sz="2000" b="1" dirty="0"/>
            </a:br>
            <a:endParaRPr lang="nl-NL" altLang="it-IT" b="1" dirty="0"/>
          </a:p>
        </p:txBody>
      </p:sp>
      <p:graphicFrame>
        <p:nvGraphicFramePr>
          <p:cNvPr id="359432" name="Object 12"/>
          <p:cNvGraphicFramePr>
            <a:graphicFrameLocks noChangeAspect="1"/>
          </p:cNvGraphicFramePr>
          <p:nvPr>
            <p:extLst>
              <p:ext uri="{D42A27DB-BD31-4B8C-83A1-F6EECF244321}">
                <p14:modId xmlns:p14="http://schemas.microsoft.com/office/powerpoint/2010/main" val="2860572930"/>
              </p:ext>
            </p:extLst>
          </p:nvPr>
        </p:nvGraphicFramePr>
        <p:xfrm>
          <a:off x="6278088" y="4193360"/>
          <a:ext cx="2754787" cy="2068856"/>
        </p:xfrm>
        <a:graphic>
          <a:graphicData uri="http://schemas.openxmlformats.org/presentationml/2006/ole">
            <mc:AlternateContent xmlns:mc="http://schemas.openxmlformats.org/markup-compatibility/2006">
              <mc:Choice xmlns:v="urn:schemas-microsoft-com:vml" Requires="v">
                <p:oleObj spid="_x0000_s359592" name="Image" r:id="rId11" imgW="1798222" imgH="1351016" progId="Photoshop.Image.7">
                  <p:embed/>
                </p:oleObj>
              </mc:Choice>
              <mc:Fallback>
                <p:oleObj name="Image" r:id="rId11" imgW="1798222" imgH="1351016" progId="Photoshop.Image.7">
                  <p:embed/>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8088" y="4193360"/>
                        <a:ext cx="2754787" cy="2068856"/>
                      </a:xfrm>
                      <a:prstGeom prst="rect">
                        <a:avLst/>
                      </a:prstGeom>
                      <a:noFill/>
                      <a:ln>
                        <a:noFill/>
                      </a:ln>
                      <a:effectLst/>
                      <a:extLst/>
                    </p:spPr>
                  </p:pic>
                </p:oleObj>
              </mc:Fallback>
            </mc:AlternateContent>
          </a:graphicData>
        </a:graphic>
      </p:graphicFrame>
      <p:graphicFrame>
        <p:nvGraphicFramePr>
          <p:cNvPr id="359433" name="Object 13"/>
          <p:cNvGraphicFramePr>
            <a:graphicFrameLocks noChangeAspect="1"/>
          </p:cNvGraphicFramePr>
          <p:nvPr>
            <p:extLst>
              <p:ext uri="{D42A27DB-BD31-4B8C-83A1-F6EECF244321}">
                <p14:modId xmlns:p14="http://schemas.microsoft.com/office/powerpoint/2010/main" val="32351088"/>
              </p:ext>
            </p:extLst>
          </p:nvPr>
        </p:nvGraphicFramePr>
        <p:xfrm>
          <a:off x="3153601" y="4293096"/>
          <a:ext cx="2944811" cy="1969120"/>
        </p:xfrm>
        <a:graphic>
          <a:graphicData uri="http://schemas.openxmlformats.org/presentationml/2006/ole">
            <mc:AlternateContent xmlns:mc="http://schemas.openxmlformats.org/markup-compatibility/2006">
              <mc:Choice xmlns:v="urn:schemas-microsoft-com:vml" Requires="v">
                <p:oleObj spid="_x0000_s359593" name="Image" r:id="rId13" imgW="4596825" imgH="3073016" progId="Photoshop.Image.7">
                  <p:embed/>
                </p:oleObj>
              </mc:Choice>
              <mc:Fallback>
                <p:oleObj name="Image" r:id="rId13" imgW="4596825" imgH="3073016" progId="Photoshop.Image.7">
                  <p:embed/>
                  <p:pic>
                    <p:nvPicPr>
                      <p:cNvPr id="0"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53601" y="4293096"/>
                        <a:ext cx="2944811" cy="1969120"/>
                      </a:xfrm>
                      <a:prstGeom prst="rect">
                        <a:avLst/>
                      </a:prstGeom>
                      <a:noFill/>
                      <a:ln>
                        <a:noFill/>
                      </a:ln>
                      <a:effectLst/>
                      <a:extLst/>
                    </p:spPr>
                  </p:pic>
                </p:oleObj>
              </mc:Fallback>
            </mc:AlternateContent>
          </a:graphicData>
        </a:graphic>
      </p:graphicFrame>
      <p:sp>
        <p:nvSpPr>
          <p:cNvPr id="359434" name="Text Box 15"/>
          <p:cNvSpPr txBox="1">
            <a:spLocks noChangeArrowheads="1"/>
          </p:cNvSpPr>
          <p:nvPr/>
        </p:nvSpPr>
        <p:spPr bwMode="auto">
          <a:xfrm>
            <a:off x="92869" y="1973263"/>
            <a:ext cx="9144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buClr>
                <a:schemeClr val="hlink"/>
              </a:buClr>
              <a:buFont typeface="Wingdings 3" panose="05040102010807070707" pitchFamily="18" charset="2"/>
              <a:buNone/>
            </a:pPr>
            <a:r>
              <a:rPr lang="en-US" altLang="it-IT" sz="2000" b="1" i="1">
                <a:solidFill>
                  <a:srgbClr val="080808"/>
                </a:solidFill>
              </a:rPr>
              <a:t>The standard of the future</a:t>
            </a:r>
          </a:p>
          <a:p>
            <a:pPr eaLnBrk="1" hangingPunct="1">
              <a:spcBef>
                <a:spcPct val="50000"/>
              </a:spcBef>
              <a:buFontTx/>
              <a:buChar char="•"/>
            </a:pPr>
            <a:endParaRPr lang="nl-NL" altLang="it-IT" sz="2000" b="1">
              <a:solidFill>
                <a:schemeClr val="tx2"/>
              </a:solidFill>
            </a:endParaRPr>
          </a:p>
        </p:txBody>
      </p:sp>
      <p:sp>
        <p:nvSpPr>
          <p:cNvPr id="2" name="Segnaposto data 1"/>
          <p:cNvSpPr>
            <a:spLocks noGrp="1"/>
          </p:cNvSpPr>
          <p:nvPr>
            <p:ph type="dt" sz="quarter" idx="10"/>
          </p:nvPr>
        </p:nvSpPr>
        <p:spPr/>
        <p:txBody>
          <a:bodyPr/>
          <a:lstStyle/>
          <a:p>
            <a:pPr>
              <a:defRPr/>
            </a:pPr>
            <a:fld id="{D6993C5C-845D-47DD-9DD6-DDC7058D3D10}"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
        <p:nvSpPr>
          <p:cNvPr id="4" name="Titolo 3"/>
          <p:cNvSpPr>
            <a:spLocks noGrp="1"/>
          </p:cNvSpPr>
          <p:nvPr>
            <p:ph type="title" idx="4294967295"/>
          </p:nvPr>
        </p:nvSpPr>
        <p:spPr>
          <a:xfrm>
            <a:off x="828675" y="116632"/>
            <a:ext cx="7059613" cy="574675"/>
          </a:xfrm>
        </p:spPr>
        <p:txBody>
          <a:bodyPr/>
          <a:lstStyle/>
          <a:p>
            <a:r>
              <a:rPr lang="it-IT" dirty="0" smtClean="0"/>
              <a:t>ISOBUS</a:t>
            </a:r>
            <a:endParaRPr lang="it-IT" dirty="0"/>
          </a:p>
        </p:txBody>
      </p:sp>
      <p:pic>
        <p:nvPicPr>
          <p:cNvPr id="15" name="Picture 4"/>
          <p:cNvPicPr>
            <a:picLocks noChangeAspect="1" noChangeArrowheads="1"/>
          </p:cNvPicPr>
          <p:nvPr/>
        </p:nvPicPr>
        <p:blipFill>
          <a:blip r:embed="rId15" cstate="print"/>
          <a:srcRect/>
          <a:stretch>
            <a:fillRect/>
          </a:stretch>
        </p:blipFill>
        <p:spPr bwMode="auto">
          <a:xfrm>
            <a:off x="6630235" y="1046690"/>
            <a:ext cx="2335965" cy="180312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title"/>
          </p:nvPr>
        </p:nvSpPr>
        <p:spPr/>
        <p:txBody>
          <a:bodyPr/>
          <a:lstStyle/>
          <a:p>
            <a:r>
              <a:rPr lang="en-GB" dirty="0" smtClean="0"/>
              <a:t>Controls – All LSBs</a:t>
            </a:r>
            <a:endParaRPr lang="en-GB" dirty="0"/>
          </a:p>
        </p:txBody>
      </p:sp>
      <p:pic>
        <p:nvPicPr>
          <p:cNvPr id="15" name="Picture 5" descr="P:\Fertilisation\SIMA\2011\Panneaux\LSB.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8348" y="158617"/>
            <a:ext cx="2640211" cy="1865208"/>
          </a:xfrm>
          <a:prstGeom prst="rect">
            <a:avLst/>
          </a:prstGeom>
          <a:noFill/>
        </p:spPr>
      </p:pic>
      <p:pic>
        <p:nvPicPr>
          <p:cNvPr id="12" name="Picture 6" descr="Y:\ELECTRONIQUE\PRODUITS\Screen Shot\ISO-Planter (GT).b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162" y="2291444"/>
            <a:ext cx="2650727" cy="1865679"/>
          </a:xfrm>
          <a:prstGeom prst="rect">
            <a:avLst/>
          </a:prstGeom>
          <a:noFill/>
        </p:spPr>
      </p:pic>
      <p:grpSp>
        <p:nvGrpSpPr>
          <p:cNvPr id="16" name="Groupe 17"/>
          <p:cNvGrpSpPr>
            <a:grpSpLocks noChangeAspect="1"/>
          </p:cNvGrpSpPr>
          <p:nvPr/>
        </p:nvGrpSpPr>
        <p:grpSpPr bwMode="auto">
          <a:xfrm>
            <a:off x="5945609" y="1194297"/>
            <a:ext cx="2534300" cy="2248339"/>
            <a:chOff x="3797252" y="3326813"/>
            <a:chExt cx="2433913" cy="2160000"/>
          </a:xfrm>
        </p:grpSpPr>
        <p:sp>
          <p:nvSpPr>
            <p:cNvPr id="17" name="Rectangle 14"/>
            <p:cNvSpPr>
              <a:spLocks noChangeArrowheads="1"/>
            </p:cNvSpPr>
            <p:nvPr/>
          </p:nvSpPr>
          <p:spPr bwMode="auto">
            <a:xfrm>
              <a:off x="3885437" y="3922893"/>
              <a:ext cx="2257542" cy="1434119"/>
            </a:xfrm>
            <a:prstGeom prst="rect">
              <a:avLst/>
            </a:prstGeom>
            <a:solidFill>
              <a:schemeClr val="bg1"/>
            </a:solidFill>
            <a:ln w="9525" algn="ctr">
              <a:noFill/>
              <a:round/>
              <a:headEnd/>
              <a:tailEnd/>
            </a:ln>
          </p:spPr>
          <p:txBody>
            <a:bodyPr/>
            <a:lstStyle/>
            <a:p>
              <a:pPr algn="ctr">
                <a:defRPr/>
              </a:pPr>
              <a:endParaRPr lang="en-GB" sz="1050" dirty="0"/>
            </a:p>
          </p:txBody>
        </p:sp>
        <p:pic>
          <p:nvPicPr>
            <p:cNvPr id="18"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797252" y="3326813"/>
              <a:ext cx="2433913" cy="2160000"/>
            </a:xfrm>
            <a:prstGeom prst="rect">
              <a:avLst/>
            </a:prstGeom>
            <a:noFill/>
            <a:ln w="9525">
              <a:noFill/>
              <a:miter lim="800000"/>
              <a:headEnd/>
              <a:tailEnd/>
            </a:ln>
          </p:spPr>
        </p:pic>
      </p:grpSp>
      <p:grpSp>
        <p:nvGrpSpPr>
          <p:cNvPr id="19" name="Groupe 20"/>
          <p:cNvGrpSpPr>
            <a:grpSpLocks noChangeAspect="1"/>
          </p:cNvGrpSpPr>
          <p:nvPr/>
        </p:nvGrpSpPr>
        <p:grpSpPr bwMode="auto">
          <a:xfrm>
            <a:off x="3022225" y="1182885"/>
            <a:ext cx="2516053" cy="2233061"/>
            <a:chOff x="6231165" y="3383085"/>
            <a:chExt cx="2433913" cy="2160000"/>
          </a:xfrm>
        </p:grpSpPr>
        <p:sp>
          <p:nvSpPr>
            <p:cNvPr id="20" name="Rectangle 15"/>
            <p:cNvSpPr>
              <a:spLocks noChangeArrowheads="1"/>
            </p:cNvSpPr>
            <p:nvPr/>
          </p:nvSpPr>
          <p:spPr bwMode="auto">
            <a:xfrm>
              <a:off x="6319513" y="3923085"/>
              <a:ext cx="2257218" cy="1434609"/>
            </a:xfrm>
            <a:prstGeom prst="rect">
              <a:avLst/>
            </a:prstGeom>
            <a:solidFill>
              <a:schemeClr val="bg1"/>
            </a:solidFill>
            <a:ln w="9525" algn="ctr">
              <a:noFill/>
              <a:round/>
              <a:headEnd/>
              <a:tailEnd/>
            </a:ln>
          </p:spPr>
          <p:txBody>
            <a:bodyPr/>
            <a:lstStyle/>
            <a:p>
              <a:pPr algn="ctr">
                <a:defRPr/>
              </a:pPr>
              <a:endParaRPr lang="en-GB" sz="1050" dirty="0"/>
            </a:p>
          </p:txBody>
        </p:sp>
        <p:pic>
          <p:nvPicPr>
            <p:cNvPr id="21" name="Picture 1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231165" y="3383085"/>
              <a:ext cx="2433913" cy="2160000"/>
            </a:xfrm>
            <a:prstGeom prst="rect">
              <a:avLst/>
            </a:prstGeom>
            <a:noFill/>
            <a:ln w="9525">
              <a:noFill/>
              <a:miter lim="800000"/>
              <a:headEnd/>
              <a:tailEnd/>
            </a:ln>
          </p:spPr>
        </p:pic>
      </p:grpSp>
      <p:sp>
        <p:nvSpPr>
          <p:cNvPr id="22" name="AutoShape 71"/>
          <p:cNvSpPr>
            <a:spLocks noChangeArrowheads="1"/>
          </p:cNvSpPr>
          <p:nvPr/>
        </p:nvSpPr>
        <p:spPr bwMode="auto">
          <a:xfrm>
            <a:off x="142257" y="4365482"/>
            <a:ext cx="1301750" cy="341313"/>
          </a:xfrm>
          <a:prstGeom prst="roundRect">
            <a:avLst>
              <a:gd name="adj" fmla="val 16667"/>
            </a:avLst>
          </a:prstGeom>
          <a:solidFill>
            <a:schemeClr val="bg1">
              <a:lumMod val="85000"/>
            </a:schemeClr>
          </a:solidFill>
          <a:ln w="9525">
            <a:noFill/>
            <a:round/>
            <a:headEnd/>
            <a:tailEnd/>
          </a:ln>
          <a:effectLst/>
        </p:spPr>
        <p:txBody>
          <a:bodyPr>
            <a:spAutoFit/>
          </a:bodyPr>
          <a:lstStyle/>
          <a:p>
            <a:pPr>
              <a:defRPr/>
            </a:pPr>
            <a:r>
              <a:rPr lang="en-GB" sz="1400" dirty="0" err="1" smtClean="0"/>
              <a:t>Vantaggi</a:t>
            </a:r>
            <a:r>
              <a:rPr lang="en-GB" sz="1400" dirty="0" smtClean="0"/>
              <a:t> </a:t>
            </a:r>
            <a:r>
              <a:rPr lang="en-GB" sz="1400" dirty="0"/>
              <a:t>:</a:t>
            </a:r>
          </a:p>
        </p:txBody>
      </p:sp>
      <p:sp>
        <p:nvSpPr>
          <p:cNvPr id="23" name="AutoShape 71"/>
          <p:cNvSpPr>
            <a:spLocks noChangeArrowheads="1"/>
          </p:cNvSpPr>
          <p:nvPr/>
        </p:nvSpPr>
        <p:spPr bwMode="auto">
          <a:xfrm>
            <a:off x="142257" y="4833795"/>
            <a:ext cx="6356350" cy="578882"/>
          </a:xfrm>
          <a:prstGeom prst="roundRect">
            <a:avLst>
              <a:gd name="adj" fmla="val 16667"/>
            </a:avLst>
          </a:prstGeom>
          <a:solidFill>
            <a:schemeClr val="bg1">
              <a:lumMod val="85000"/>
            </a:schemeClr>
          </a:solidFill>
          <a:ln w="9525">
            <a:noFill/>
            <a:round/>
            <a:headEnd/>
            <a:tailEnd/>
          </a:ln>
          <a:effectLst/>
        </p:spPr>
        <p:txBody>
          <a:bodyPr>
            <a:spAutoFit/>
          </a:bodyPr>
          <a:lstStyle/>
          <a:p>
            <a:pPr>
              <a:defRPr/>
            </a:pPr>
            <a:r>
              <a:rPr lang="en-GB" sz="1400" dirty="0" err="1" smtClean="0"/>
              <a:t>Terminale</a:t>
            </a:r>
            <a:r>
              <a:rPr lang="en-GB" sz="1400" dirty="0" smtClean="0"/>
              <a:t> ISOBUS a </a:t>
            </a:r>
            <a:r>
              <a:rPr lang="en-GB" sz="1400" dirty="0" err="1" smtClean="0"/>
              <a:t>collegamento</a:t>
            </a:r>
            <a:r>
              <a:rPr lang="en-GB" sz="1400" dirty="0" smtClean="0"/>
              <a:t>  </a:t>
            </a:r>
            <a:r>
              <a:rPr lang="en-GB" sz="1400" dirty="0"/>
              <a:t>BUS CAN: </a:t>
            </a:r>
            <a:r>
              <a:rPr lang="en-GB" sz="1400" dirty="0" smtClean="0"/>
              <a:t>per </a:t>
            </a:r>
            <a:r>
              <a:rPr lang="en-GB" sz="1400" dirty="0" err="1" smtClean="0"/>
              <a:t>confort</a:t>
            </a:r>
            <a:r>
              <a:rPr lang="en-GB" sz="1400" dirty="0" smtClean="0"/>
              <a:t> e </a:t>
            </a:r>
            <a:r>
              <a:rPr lang="en-GB" sz="1400" dirty="0" err="1" smtClean="0"/>
              <a:t>semplicità</a:t>
            </a:r>
            <a:r>
              <a:rPr lang="en-GB" sz="1400" dirty="0" smtClean="0"/>
              <a:t> </a:t>
            </a:r>
            <a:r>
              <a:rPr lang="en-GB" sz="1400" dirty="0" err="1" smtClean="0"/>
              <a:t>di</a:t>
            </a:r>
            <a:r>
              <a:rPr lang="en-GB" sz="1400" dirty="0" smtClean="0"/>
              <a:t> </a:t>
            </a:r>
            <a:r>
              <a:rPr lang="en-GB" sz="1400" dirty="0" err="1" smtClean="0"/>
              <a:t>utlizzo,una</a:t>
            </a:r>
            <a:r>
              <a:rPr lang="en-GB" sz="1400" dirty="0" smtClean="0"/>
              <a:t> sola </a:t>
            </a:r>
            <a:r>
              <a:rPr lang="en-GB" sz="1400" dirty="0" err="1" smtClean="0"/>
              <a:t>scatola</a:t>
            </a:r>
            <a:r>
              <a:rPr lang="en-GB" sz="1400" dirty="0" smtClean="0"/>
              <a:t> </a:t>
            </a:r>
            <a:r>
              <a:rPr lang="en-GB" sz="1400" dirty="0" err="1" smtClean="0"/>
              <a:t>di</a:t>
            </a:r>
            <a:r>
              <a:rPr lang="en-GB" sz="1400" dirty="0" smtClean="0"/>
              <a:t> </a:t>
            </a:r>
            <a:r>
              <a:rPr lang="en-GB" sz="1400" dirty="0" err="1" smtClean="0"/>
              <a:t>controllo</a:t>
            </a:r>
            <a:r>
              <a:rPr lang="en-GB" sz="1400" dirty="0" smtClean="0"/>
              <a:t> per diverse </a:t>
            </a:r>
            <a:r>
              <a:rPr lang="en-GB" sz="1400" dirty="0" err="1" smtClean="0"/>
              <a:t>macchine</a:t>
            </a:r>
            <a:r>
              <a:rPr lang="en-GB" sz="1400" dirty="0" smtClean="0"/>
              <a:t>.</a:t>
            </a:r>
            <a:endParaRPr lang="en-GB" sz="1400" dirty="0"/>
          </a:p>
        </p:txBody>
      </p:sp>
      <p:sp>
        <p:nvSpPr>
          <p:cNvPr id="24" name="AutoShape 71"/>
          <p:cNvSpPr>
            <a:spLocks noChangeArrowheads="1"/>
          </p:cNvSpPr>
          <p:nvPr/>
        </p:nvSpPr>
        <p:spPr bwMode="auto">
          <a:xfrm>
            <a:off x="142257" y="5544995"/>
            <a:ext cx="6356350" cy="578882"/>
          </a:xfrm>
          <a:prstGeom prst="roundRect">
            <a:avLst>
              <a:gd name="adj" fmla="val 16667"/>
            </a:avLst>
          </a:prstGeom>
          <a:solidFill>
            <a:schemeClr val="bg1">
              <a:lumMod val="85000"/>
            </a:schemeClr>
          </a:solidFill>
          <a:ln w="9525">
            <a:noFill/>
            <a:round/>
            <a:headEnd/>
            <a:tailEnd/>
          </a:ln>
          <a:effectLst/>
        </p:spPr>
        <p:txBody>
          <a:bodyPr>
            <a:spAutoFit/>
          </a:bodyPr>
          <a:lstStyle/>
          <a:p>
            <a:pPr>
              <a:defRPr/>
            </a:pPr>
            <a:r>
              <a:rPr lang="en-GB" sz="1400" dirty="0" smtClean="0"/>
              <a:t>Largo </a:t>
            </a:r>
            <a:r>
              <a:rPr lang="en-GB" sz="1400" dirty="0" err="1" smtClean="0"/>
              <a:t>schermo</a:t>
            </a:r>
            <a:r>
              <a:rPr lang="en-GB" sz="1400" dirty="0" smtClean="0"/>
              <a:t> a </a:t>
            </a:r>
            <a:r>
              <a:rPr lang="en-GB" sz="1400" dirty="0" err="1" smtClean="0"/>
              <a:t>colori</a:t>
            </a:r>
            <a:r>
              <a:rPr lang="en-GB" sz="1400" dirty="0" smtClean="0"/>
              <a:t> (17,3x13cm</a:t>
            </a:r>
            <a:r>
              <a:rPr lang="en-GB" sz="1400" dirty="0"/>
              <a:t>), </a:t>
            </a:r>
            <a:r>
              <a:rPr lang="en-GB" sz="1400" dirty="0" err="1" smtClean="0"/>
              <a:t>abilitato</a:t>
            </a:r>
            <a:r>
              <a:rPr lang="en-GB" sz="1400" dirty="0" smtClean="0"/>
              <a:t> </a:t>
            </a:r>
            <a:r>
              <a:rPr lang="en-GB" sz="1400" dirty="0" err="1" smtClean="0"/>
              <a:t>all’aggiornamento</a:t>
            </a:r>
            <a:r>
              <a:rPr lang="en-GB" sz="1400" dirty="0" smtClean="0"/>
              <a:t> con </a:t>
            </a:r>
            <a:r>
              <a:rPr lang="en-GB" sz="1400" dirty="0" err="1" smtClean="0"/>
              <a:t>caratteristiche</a:t>
            </a:r>
            <a:r>
              <a:rPr lang="en-GB" sz="1400" dirty="0" smtClean="0"/>
              <a:t> </a:t>
            </a:r>
            <a:r>
              <a:rPr lang="en-GB" sz="1400" dirty="0" err="1" smtClean="0"/>
              <a:t>addizionali</a:t>
            </a:r>
            <a:endParaRPr lang="en-GB" sz="1400" dirty="0"/>
          </a:p>
        </p:txBody>
      </p:sp>
      <p:sp>
        <p:nvSpPr>
          <p:cNvPr id="25" name="AutoShape 71"/>
          <p:cNvSpPr>
            <a:spLocks noChangeArrowheads="1"/>
          </p:cNvSpPr>
          <p:nvPr/>
        </p:nvSpPr>
        <p:spPr bwMode="auto">
          <a:xfrm>
            <a:off x="142257" y="6253020"/>
            <a:ext cx="6356350" cy="341312"/>
          </a:xfrm>
          <a:prstGeom prst="roundRect">
            <a:avLst>
              <a:gd name="adj" fmla="val 16667"/>
            </a:avLst>
          </a:prstGeom>
          <a:solidFill>
            <a:schemeClr val="bg1">
              <a:lumMod val="85000"/>
            </a:schemeClr>
          </a:solidFill>
          <a:ln w="9525">
            <a:noFill/>
            <a:round/>
            <a:headEnd/>
            <a:tailEnd/>
          </a:ln>
          <a:effectLst/>
        </p:spPr>
        <p:txBody>
          <a:bodyPr>
            <a:spAutoFit/>
          </a:bodyPr>
          <a:lstStyle/>
          <a:p>
            <a:pPr>
              <a:defRPr/>
            </a:pPr>
            <a:r>
              <a:rPr lang="en-GB" sz="1400" dirty="0" err="1" smtClean="0"/>
              <a:t>Larga</a:t>
            </a:r>
            <a:r>
              <a:rPr lang="en-GB" sz="1400" dirty="0" smtClean="0"/>
              <a:t> </a:t>
            </a:r>
            <a:r>
              <a:rPr lang="en-GB" sz="1400" dirty="0" err="1" smtClean="0"/>
              <a:t>possibilità</a:t>
            </a:r>
            <a:r>
              <a:rPr lang="en-GB" sz="1400" dirty="0" smtClean="0"/>
              <a:t> </a:t>
            </a:r>
            <a:r>
              <a:rPr lang="en-GB" sz="1400" dirty="0" err="1" smtClean="0"/>
              <a:t>di</a:t>
            </a:r>
            <a:r>
              <a:rPr lang="en-GB" sz="1400" dirty="0" smtClean="0"/>
              <a:t> </a:t>
            </a:r>
            <a:r>
              <a:rPr lang="en-GB" sz="1400" dirty="0" err="1" smtClean="0"/>
              <a:t>connessione</a:t>
            </a:r>
            <a:r>
              <a:rPr lang="en-GB" sz="1400" dirty="0" smtClean="0"/>
              <a:t> (BUS </a:t>
            </a:r>
            <a:r>
              <a:rPr lang="en-GB" sz="1400" dirty="0"/>
              <a:t>network, making IS0 11786, …)</a:t>
            </a:r>
          </a:p>
        </p:txBody>
      </p:sp>
      <p:grpSp>
        <p:nvGrpSpPr>
          <p:cNvPr id="4" name="Groupe 12"/>
          <p:cNvGrpSpPr/>
          <p:nvPr/>
        </p:nvGrpSpPr>
        <p:grpSpPr>
          <a:xfrm>
            <a:off x="6372200" y="3713937"/>
            <a:ext cx="2736304" cy="2378943"/>
            <a:chOff x="4800600" y="2794000"/>
            <a:chExt cx="2908300" cy="2641600"/>
          </a:xfrm>
        </p:grpSpPr>
        <p:pic>
          <p:nvPicPr>
            <p:cNvPr id="7" name="Picture 6" descr="Y:\ELECTRONIQUE\PRODUITS\Marketing\Photos\_MG_0447-DETOURE fond transparent.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0600" y="2794000"/>
              <a:ext cx="2908300" cy="2641600"/>
            </a:xfrm>
            <a:prstGeom prst="rect">
              <a:avLst/>
            </a:prstGeom>
            <a:noFill/>
          </p:spPr>
        </p:pic>
        <p:pic>
          <p:nvPicPr>
            <p:cNvPr id="8" name="Picture 5" descr="P:\Fertilisation\SIMA\2011\Panneaux\LSB.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4905" y="3664050"/>
              <a:ext cx="1618832" cy="1214124"/>
            </a:xfrm>
            <a:prstGeom prst="rect">
              <a:avLst/>
            </a:prstGeom>
            <a:noFill/>
          </p:spPr>
        </p:pic>
      </p:grpSp>
    </p:spTree>
    <p:extLst>
      <p:ext uri="{BB962C8B-B14F-4D97-AF65-F5344CB8AC3E}">
        <p14:creationId xmlns:p14="http://schemas.microsoft.com/office/powerpoint/2010/main" val="4111697794"/>
      </p:ext>
    </p:extLst>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C:\Documents and Settings\mktvg\Bureau\Electronique\CCI\Photos boîtiers\P4230098.JPG"/>
          <p:cNvPicPr>
            <a:picLocks noChangeAspect="1" noChangeArrowheads="1"/>
          </p:cNvPicPr>
          <p:nvPr/>
        </p:nvPicPr>
        <p:blipFill>
          <a:blip r:embed="rId2" cstate="print"/>
          <a:srcRect/>
          <a:stretch>
            <a:fillRect/>
          </a:stretch>
        </p:blipFill>
        <p:spPr bwMode="auto">
          <a:xfrm>
            <a:off x="1771650" y="1073150"/>
            <a:ext cx="4178300" cy="4044950"/>
          </a:xfrm>
          <a:prstGeom prst="rect">
            <a:avLst/>
          </a:prstGeom>
          <a:noFill/>
          <a:ln w="9525">
            <a:noFill/>
            <a:miter lim="800000"/>
            <a:headEnd/>
            <a:tailEnd/>
          </a:ln>
        </p:spPr>
      </p:pic>
      <p:pic>
        <p:nvPicPr>
          <p:cNvPr id="78851" name="Picture 7" descr="K:\Marketing\Competence Center Isobus\Logos CCI\Terminal CCI avec logo kuhn.jpg"/>
          <p:cNvPicPr>
            <a:picLocks noChangeAspect="1" noChangeArrowheads="1"/>
          </p:cNvPicPr>
          <p:nvPr/>
        </p:nvPicPr>
        <p:blipFill>
          <a:blip r:embed="rId3" cstate="print"/>
          <a:srcRect/>
          <a:stretch>
            <a:fillRect/>
          </a:stretch>
        </p:blipFill>
        <p:spPr bwMode="auto">
          <a:xfrm>
            <a:off x="6661150" y="895350"/>
            <a:ext cx="2097088" cy="2006600"/>
          </a:xfrm>
          <a:prstGeom prst="rect">
            <a:avLst/>
          </a:prstGeom>
          <a:noFill/>
          <a:ln w="9525">
            <a:noFill/>
            <a:miter lim="800000"/>
            <a:headEnd/>
            <a:tailEnd/>
          </a:ln>
        </p:spPr>
      </p:pic>
      <p:pic>
        <p:nvPicPr>
          <p:cNvPr id="78852" name="Picture 2" descr="C:\Documents and Settings\mktvg\Bureau\Electronique\jujuy_1131912393_defautchargebatterie.jpg"/>
          <p:cNvPicPr>
            <a:picLocks noChangeAspect="1" noChangeArrowheads="1"/>
          </p:cNvPicPr>
          <p:nvPr/>
        </p:nvPicPr>
        <p:blipFill>
          <a:blip r:embed="rId4" cstate="print"/>
          <a:srcRect/>
          <a:stretch>
            <a:fillRect/>
          </a:stretch>
        </p:blipFill>
        <p:spPr bwMode="auto">
          <a:xfrm>
            <a:off x="438150" y="5162550"/>
            <a:ext cx="736600" cy="508000"/>
          </a:xfrm>
          <a:prstGeom prst="rect">
            <a:avLst/>
          </a:prstGeom>
          <a:noFill/>
          <a:ln w="9525">
            <a:noFill/>
            <a:miter lim="800000"/>
            <a:headEnd/>
            <a:tailEnd/>
          </a:ln>
        </p:spPr>
      </p:pic>
      <p:cxnSp>
        <p:nvCxnSpPr>
          <p:cNvPr id="31" name="Connecteur droit avec flèche 30"/>
          <p:cNvCxnSpPr/>
          <p:nvPr/>
        </p:nvCxnSpPr>
        <p:spPr>
          <a:xfrm rot="10800000" flipV="1">
            <a:off x="1060450" y="4495800"/>
            <a:ext cx="1022350" cy="62230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V="1">
            <a:off x="5683250" y="2317750"/>
            <a:ext cx="977900" cy="40005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a:off x="5905500" y="3429000"/>
            <a:ext cx="844550" cy="1588"/>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2" name="AutoShape 71"/>
          <p:cNvSpPr>
            <a:spLocks noChangeArrowheads="1"/>
          </p:cNvSpPr>
          <p:nvPr/>
        </p:nvSpPr>
        <p:spPr bwMode="auto">
          <a:xfrm>
            <a:off x="6794500" y="3255963"/>
            <a:ext cx="2311400" cy="579437"/>
          </a:xfrm>
          <a:prstGeom prst="roundRect">
            <a:avLst>
              <a:gd name="adj" fmla="val 16667"/>
            </a:avLst>
          </a:prstGeom>
          <a:solidFill>
            <a:schemeClr val="bg1">
              <a:lumMod val="85000"/>
            </a:schemeClr>
          </a:solidFill>
          <a:ln w="9525">
            <a:noFill/>
            <a:round/>
            <a:headEnd/>
            <a:tailEnd/>
          </a:ln>
          <a:effectLst/>
        </p:spPr>
        <p:txBody>
          <a:bodyPr>
            <a:spAutoFit/>
          </a:bodyPr>
          <a:lstStyle/>
          <a:p>
            <a:pPr algn="ctr">
              <a:defRPr/>
            </a:pPr>
            <a:r>
              <a:rPr lang="en-GB" sz="1400" dirty="0"/>
              <a:t>To a control joystick</a:t>
            </a:r>
          </a:p>
          <a:p>
            <a:pPr algn="ctr">
              <a:defRPr/>
            </a:pPr>
            <a:r>
              <a:rPr lang="en-GB" sz="1400" dirty="0"/>
              <a:t>(Optional)</a:t>
            </a:r>
          </a:p>
        </p:txBody>
      </p:sp>
      <p:pic>
        <p:nvPicPr>
          <p:cNvPr id="78857" name="Picture 83" descr="7"/>
          <p:cNvPicPr>
            <a:picLocks noChangeAspect="1" noChangeArrowheads="1"/>
          </p:cNvPicPr>
          <p:nvPr/>
        </p:nvPicPr>
        <p:blipFill>
          <a:blip r:embed="rId5" cstate="print">
            <a:lum bright="20000"/>
          </a:blip>
          <a:srcRect/>
          <a:stretch>
            <a:fillRect/>
          </a:stretch>
        </p:blipFill>
        <p:spPr bwMode="auto">
          <a:xfrm>
            <a:off x="4083050" y="5384800"/>
            <a:ext cx="1466850" cy="960438"/>
          </a:xfrm>
          <a:prstGeom prst="rect">
            <a:avLst/>
          </a:prstGeom>
          <a:noFill/>
          <a:ln w="9525">
            <a:noFill/>
            <a:miter lim="800000"/>
            <a:headEnd/>
            <a:tailEnd/>
          </a:ln>
        </p:spPr>
      </p:pic>
      <p:pic>
        <p:nvPicPr>
          <p:cNvPr id="78858" name="Picture 121" descr="3"/>
          <p:cNvPicPr>
            <a:picLocks noChangeAspect="1" noChangeArrowheads="1"/>
          </p:cNvPicPr>
          <p:nvPr/>
        </p:nvPicPr>
        <p:blipFill>
          <a:blip r:embed="rId6" cstate="print">
            <a:lum bright="18000"/>
          </a:blip>
          <a:srcRect/>
          <a:stretch>
            <a:fillRect/>
          </a:stretch>
        </p:blipFill>
        <p:spPr bwMode="auto">
          <a:xfrm>
            <a:off x="1682750" y="5295900"/>
            <a:ext cx="690563" cy="558800"/>
          </a:xfrm>
          <a:prstGeom prst="rect">
            <a:avLst/>
          </a:prstGeom>
          <a:noFill/>
          <a:ln w="9525">
            <a:noFill/>
            <a:miter lim="800000"/>
            <a:headEnd/>
            <a:tailEnd/>
          </a:ln>
        </p:spPr>
      </p:pic>
      <p:pic>
        <p:nvPicPr>
          <p:cNvPr id="78859" name="Picture 122" descr="C:\donnees\3.gif"/>
          <p:cNvPicPr>
            <a:picLocks noChangeAspect="1" noChangeArrowheads="1"/>
          </p:cNvPicPr>
          <p:nvPr/>
        </p:nvPicPr>
        <p:blipFill>
          <a:blip r:embed="rId7" cstate="print">
            <a:lum bright="30000"/>
          </a:blip>
          <a:srcRect/>
          <a:stretch>
            <a:fillRect/>
          </a:stretch>
        </p:blipFill>
        <p:spPr bwMode="auto">
          <a:xfrm>
            <a:off x="2482850" y="5384800"/>
            <a:ext cx="1422400" cy="622300"/>
          </a:xfrm>
          <a:prstGeom prst="rect">
            <a:avLst/>
          </a:prstGeom>
          <a:noFill/>
          <a:ln w="9525">
            <a:noFill/>
            <a:miter lim="800000"/>
            <a:headEnd/>
            <a:tailEnd/>
          </a:ln>
        </p:spPr>
      </p:pic>
      <p:pic>
        <p:nvPicPr>
          <p:cNvPr id="78860" name="Picture 123" descr="C:\donnees\2.gif"/>
          <p:cNvPicPr>
            <a:picLocks noChangeAspect="1" noChangeArrowheads="1"/>
          </p:cNvPicPr>
          <p:nvPr/>
        </p:nvPicPr>
        <p:blipFill>
          <a:blip r:embed="rId8" cstate="print">
            <a:lum bright="20000"/>
          </a:blip>
          <a:srcRect/>
          <a:stretch>
            <a:fillRect/>
          </a:stretch>
        </p:blipFill>
        <p:spPr bwMode="auto">
          <a:xfrm>
            <a:off x="2438400" y="5924550"/>
            <a:ext cx="1971675" cy="933450"/>
          </a:xfrm>
          <a:prstGeom prst="rect">
            <a:avLst/>
          </a:prstGeom>
          <a:noFill/>
          <a:ln w="9525">
            <a:noFill/>
            <a:miter lim="800000"/>
            <a:headEnd/>
            <a:tailEnd/>
          </a:ln>
        </p:spPr>
      </p:pic>
      <p:pic>
        <p:nvPicPr>
          <p:cNvPr id="78861" name="Picture 8" descr="Speedliner4000_l"/>
          <p:cNvPicPr>
            <a:picLocks noChangeAspect="1" noChangeArrowheads="1"/>
          </p:cNvPicPr>
          <p:nvPr/>
        </p:nvPicPr>
        <p:blipFill>
          <a:blip r:embed="rId9" cstate="print">
            <a:lum bright="20000"/>
          </a:blip>
          <a:srcRect/>
          <a:stretch>
            <a:fillRect/>
          </a:stretch>
        </p:blipFill>
        <p:spPr bwMode="auto">
          <a:xfrm>
            <a:off x="5727700" y="5378450"/>
            <a:ext cx="1331913" cy="704850"/>
          </a:xfrm>
          <a:prstGeom prst="rect">
            <a:avLst/>
          </a:prstGeom>
          <a:noFill/>
          <a:ln w="9525">
            <a:noFill/>
            <a:miter lim="800000"/>
            <a:headEnd/>
            <a:tailEnd/>
          </a:ln>
        </p:spPr>
      </p:pic>
      <p:pic>
        <p:nvPicPr>
          <p:cNvPr id="78862" name="Picture 8" descr="SpeedEC3000"/>
          <p:cNvPicPr>
            <a:picLocks noChangeAspect="1" noChangeArrowheads="1"/>
          </p:cNvPicPr>
          <p:nvPr/>
        </p:nvPicPr>
        <p:blipFill>
          <a:blip r:embed="rId10" cstate="print">
            <a:lum bright="30000"/>
          </a:blip>
          <a:srcRect/>
          <a:stretch>
            <a:fillRect/>
          </a:stretch>
        </p:blipFill>
        <p:spPr bwMode="auto">
          <a:xfrm>
            <a:off x="5638800" y="6178550"/>
            <a:ext cx="1033463" cy="584200"/>
          </a:xfrm>
          <a:prstGeom prst="rect">
            <a:avLst/>
          </a:prstGeom>
          <a:noFill/>
          <a:ln w="9525">
            <a:noFill/>
            <a:miter lim="800000"/>
            <a:headEnd/>
            <a:tailEnd/>
          </a:ln>
        </p:spPr>
      </p:pic>
      <p:pic>
        <p:nvPicPr>
          <p:cNvPr id="78863" name="Picture 9" descr="LSB1270-GP1290"/>
          <p:cNvPicPr>
            <a:picLocks noChangeAspect="1" noChangeArrowheads="1"/>
          </p:cNvPicPr>
          <p:nvPr/>
        </p:nvPicPr>
        <p:blipFill>
          <a:blip r:embed="rId11" cstate="screen">
            <a:lum bright="30000"/>
            <a:extLst>
              <a:ext uri="{28A0092B-C50C-407E-A947-70E740481C1C}">
                <a14:useLocalDpi xmlns:a14="http://schemas.microsoft.com/office/drawing/2010/main"/>
              </a:ext>
            </a:extLst>
          </a:blip>
          <a:srcRect/>
          <a:stretch>
            <a:fillRect/>
          </a:stretch>
        </p:blipFill>
        <p:spPr bwMode="auto">
          <a:xfrm>
            <a:off x="6865938" y="6178550"/>
            <a:ext cx="900112" cy="520700"/>
          </a:xfrm>
          <a:prstGeom prst="rect">
            <a:avLst/>
          </a:prstGeom>
          <a:noFill/>
          <a:ln w="9525">
            <a:noFill/>
            <a:miter lim="800000"/>
            <a:headEnd/>
            <a:tailEnd/>
          </a:ln>
        </p:spPr>
      </p:pic>
      <p:pic>
        <p:nvPicPr>
          <p:cNvPr id="78864" name="Picture 9" descr="VB2160"/>
          <p:cNvPicPr>
            <a:picLocks noChangeAspect="1" noChangeArrowheads="1"/>
          </p:cNvPicPr>
          <p:nvPr/>
        </p:nvPicPr>
        <p:blipFill>
          <a:blip r:embed="rId12" cstate="screen">
            <a:clrChange>
              <a:clrFrom>
                <a:srgbClr val="FDFDFD"/>
              </a:clrFrom>
              <a:clrTo>
                <a:srgbClr val="FDFDFD">
                  <a:alpha val="0"/>
                </a:srgbClr>
              </a:clrTo>
            </a:clrChange>
            <a:lum bright="30000"/>
            <a:extLst>
              <a:ext uri="{28A0092B-C50C-407E-A947-70E740481C1C}">
                <a14:useLocalDpi xmlns:a14="http://schemas.microsoft.com/office/drawing/2010/main"/>
              </a:ext>
            </a:extLst>
          </a:blip>
          <a:srcRect b="2728"/>
          <a:stretch>
            <a:fillRect/>
          </a:stretch>
        </p:blipFill>
        <p:spPr bwMode="auto">
          <a:xfrm>
            <a:off x="7061200" y="5467350"/>
            <a:ext cx="539750" cy="484188"/>
          </a:xfrm>
          <a:prstGeom prst="rect">
            <a:avLst/>
          </a:prstGeom>
          <a:noFill/>
          <a:ln w="9525">
            <a:noFill/>
            <a:miter lim="800000"/>
            <a:headEnd/>
            <a:tailEnd/>
          </a:ln>
        </p:spPr>
      </p:pic>
      <p:pic>
        <p:nvPicPr>
          <p:cNvPr id="78865" name="Image 58" descr="Océanis.gif"/>
          <p:cNvPicPr>
            <a:picLocks noChangeAspect="1"/>
          </p:cNvPicPr>
          <p:nvPr/>
        </p:nvPicPr>
        <p:blipFill>
          <a:blip r:embed="rId13" cstate="print">
            <a:lum bright="20000"/>
          </a:blip>
          <a:srcRect/>
          <a:stretch>
            <a:fillRect/>
          </a:stretch>
        </p:blipFill>
        <p:spPr bwMode="auto">
          <a:xfrm>
            <a:off x="7905750" y="6311900"/>
            <a:ext cx="996950" cy="434975"/>
          </a:xfrm>
          <a:prstGeom prst="rect">
            <a:avLst/>
          </a:prstGeom>
          <a:noFill/>
          <a:ln w="9525">
            <a:noFill/>
            <a:miter lim="800000"/>
            <a:headEnd/>
            <a:tailEnd/>
          </a:ln>
        </p:spPr>
      </p:pic>
      <p:pic>
        <p:nvPicPr>
          <p:cNvPr id="78866" name="Image 60" descr="Altis 1600.gif"/>
          <p:cNvPicPr>
            <a:picLocks noChangeAspect="1"/>
          </p:cNvPicPr>
          <p:nvPr/>
        </p:nvPicPr>
        <p:blipFill>
          <a:blip r:embed="rId14" cstate="print">
            <a:lum bright="20000"/>
          </a:blip>
          <a:srcRect/>
          <a:stretch>
            <a:fillRect/>
          </a:stretch>
        </p:blipFill>
        <p:spPr bwMode="auto">
          <a:xfrm>
            <a:off x="7683500" y="5378450"/>
            <a:ext cx="1223963" cy="812800"/>
          </a:xfrm>
          <a:prstGeom prst="rect">
            <a:avLst/>
          </a:prstGeom>
          <a:noFill/>
          <a:ln w="9525">
            <a:noFill/>
            <a:miter lim="800000"/>
            <a:headEnd/>
            <a:tailEnd/>
          </a:ln>
        </p:spPr>
      </p:pic>
      <p:sp>
        <p:nvSpPr>
          <p:cNvPr id="62" name="Accolade fermante 61"/>
          <p:cNvSpPr/>
          <p:nvPr/>
        </p:nvSpPr>
        <p:spPr>
          <a:xfrm rot="16200000">
            <a:off x="4772025" y="1495425"/>
            <a:ext cx="755650" cy="7200900"/>
          </a:xfrm>
          <a:prstGeom prst="rightBrace">
            <a:avLst>
              <a:gd name="adj1" fmla="val 25555"/>
              <a:gd name="adj2" fmla="val 28836"/>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dirty="0"/>
          </a:p>
        </p:txBody>
      </p:sp>
      <p:pic>
        <p:nvPicPr>
          <p:cNvPr id="78868" name="Picture 4" descr="C:\Documents and Settings\mktvg\Bureau\Electronique\ImageGen.jpg"/>
          <p:cNvPicPr>
            <a:picLocks noChangeAspect="1" noChangeArrowheads="1"/>
          </p:cNvPicPr>
          <p:nvPr/>
        </p:nvPicPr>
        <p:blipFill>
          <a:blip r:embed="rId15" cstate="print"/>
          <a:srcRect/>
          <a:stretch>
            <a:fillRect/>
          </a:stretch>
        </p:blipFill>
        <p:spPr bwMode="auto">
          <a:xfrm>
            <a:off x="3416300" y="4184650"/>
            <a:ext cx="485775" cy="666750"/>
          </a:xfrm>
          <a:prstGeom prst="rect">
            <a:avLst/>
          </a:prstGeom>
          <a:noFill/>
          <a:ln w="9525">
            <a:noFill/>
            <a:miter lim="800000"/>
            <a:headEnd/>
            <a:tailEnd/>
          </a:ln>
        </p:spPr>
      </p:pic>
      <p:sp>
        <p:nvSpPr>
          <p:cNvPr id="65" name="Ellipse 64"/>
          <p:cNvSpPr/>
          <p:nvPr/>
        </p:nvSpPr>
        <p:spPr>
          <a:xfrm>
            <a:off x="3016250" y="3429000"/>
            <a:ext cx="1200150" cy="15557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64" name="AutoShape 71"/>
          <p:cNvSpPr>
            <a:spLocks noChangeArrowheads="1"/>
          </p:cNvSpPr>
          <p:nvPr/>
        </p:nvSpPr>
        <p:spPr bwMode="auto">
          <a:xfrm>
            <a:off x="4038600" y="4051300"/>
            <a:ext cx="2311400" cy="817563"/>
          </a:xfrm>
          <a:prstGeom prst="roundRect">
            <a:avLst>
              <a:gd name="adj" fmla="val 16667"/>
            </a:avLst>
          </a:prstGeom>
          <a:solidFill>
            <a:schemeClr val="bg1">
              <a:lumMod val="85000"/>
            </a:schemeClr>
          </a:solidFill>
          <a:ln w="9525">
            <a:noFill/>
            <a:round/>
            <a:headEnd/>
            <a:tailEnd/>
          </a:ln>
          <a:effectLst/>
        </p:spPr>
        <p:txBody>
          <a:bodyPr>
            <a:spAutoFit/>
          </a:bodyPr>
          <a:lstStyle/>
          <a:p>
            <a:pPr algn="ctr">
              <a:defRPr/>
            </a:pPr>
            <a:r>
              <a:rPr lang="en-GB" sz="1400" dirty="0"/>
              <a:t>Connection between machine / control box with 9 pin Isobus IBBC</a:t>
            </a:r>
          </a:p>
        </p:txBody>
      </p:sp>
      <p:sp>
        <p:nvSpPr>
          <p:cNvPr id="67" name="AutoShape 71"/>
          <p:cNvSpPr>
            <a:spLocks noChangeArrowheads="1"/>
          </p:cNvSpPr>
          <p:nvPr/>
        </p:nvSpPr>
        <p:spPr bwMode="auto">
          <a:xfrm>
            <a:off x="3594100" y="5118100"/>
            <a:ext cx="2311400" cy="341313"/>
          </a:xfrm>
          <a:prstGeom prst="roundRect">
            <a:avLst>
              <a:gd name="adj" fmla="val 16667"/>
            </a:avLst>
          </a:prstGeom>
          <a:solidFill>
            <a:schemeClr val="bg1">
              <a:lumMod val="85000"/>
            </a:schemeClr>
          </a:solidFill>
          <a:ln w="9525">
            <a:noFill/>
            <a:round/>
            <a:headEnd/>
            <a:tailEnd/>
          </a:ln>
          <a:effectLst/>
        </p:spPr>
        <p:txBody>
          <a:bodyPr>
            <a:spAutoFit/>
          </a:bodyPr>
          <a:lstStyle/>
          <a:p>
            <a:pPr algn="ctr">
              <a:defRPr/>
            </a:pPr>
            <a:r>
              <a:rPr lang="en-GB" sz="1400" dirty="0"/>
              <a:t>KUHN ISOBUS machines</a:t>
            </a:r>
          </a:p>
        </p:txBody>
      </p:sp>
      <p:pic>
        <p:nvPicPr>
          <p:cNvPr id="78872" name="Picture 5" descr="3"/>
          <p:cNvPicPr>
            <a:picLocks noChangeAspect="1" noChangeArrowheads="1"/>
          </p:cNvPicPr>
          <p:nvPr/>
        </p:nvPicPr>
        <p:blipFill>
          <a:blip r:embed="rId16" cstate="print">
            <a:lum bright="40000"/>
          </a:blip>
          <a:srcRect/>
          <a:stretch>
            <a:fillRect/>
          </a:stretch>
        </p:blipFill>
        <p:spPr bwMode="auto">
          <a:xfrm>
            <a:off x="26988" y="169863"/>
            <a:ext cx="825500" cy="438150"/>
          </a:xfrm>
          <a:prstGeom prst="rect">
            <a:avLst/>
          </a:prstGeom>
          <a:noFill/>
          <a:ln w="9525">
            <a:noFill/>
            <a:miter lim="800000"/>
            <a:headEnd/>
            <a:tailEnd/>
          </a:ln>
        </p:spPr>
      </p:pic>
      <p:sp>
        <p:nvSpPr>
          <p:cNvPr id="30" name="Rectangle 5"/>
          <p:cNvSpPr txBox="1">
            <a:spLocks noChangeArrowheads="1"/>
          </p:cNvSpPr>
          <p:nvPr/>
        </p:nvSpPr>
        <p:spPr>
          <a:xfrm>
            <a:off x="960121" y="204788"/>
            <a:ext cx="6926580" cy="798512"/>
          </a:xfrm>
          <a:prstGeom prst="rect">
            <a:avLst/>
          </a:prstGeom>
        </p:spPr>
        <p:txBody>
          <a:bodyPr/>
          <a:lstStyle/>
          <a:p>
            <a:pPr algn="ctr">
              <a:defRPr/>
            </a:pPr>
            <a:r>
              <a:rPr lang="en-GB" sz="2000" b="1" kern="0" dirty="0" smtClean="0"/>
              <a:t>Le </a:t>
            </a:r>
            <a:r>
              <a:rPr lang="en-GB" sz="2000" b="1" kern="0" dirty="0" err="1" smtClean="0"/>
              <a:t>Connessioni</a:t>
            </a:r>
            <a:endParaRPr lang="en-GB" sz="2000" b="1" kern="0" dirty="0"/>
          </a:p>
        </p:txBody>
      </p:sp>
    </p:spTree>
    <p:extLst>
      <p:ext uri="{BB962C8B-B14F-4D97-AF65-F5344CB8AC3E}">
        <p14:creationId xmlns:p14="http://schemas.microsoft.com/office/powerpoint/2010/main" val="2184202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AutoShape 6"/>
          <p:cNvSpPr>
            <a:spLocks noChangeArrowheads="1"/>
          </p:cNvSpPr>
          <p:nvPr/>
        </p:nvSpPr>
        <p:spPr bwMode="auto">
          <a:xfrm>
            <a:off x="867346" y="960121"/>
            <a:ext cx="6065614" cy="646986"/>
          </a:xfrm>
          <a:prstGeom prst="roundRect">
            <a:avLst>
              <a:gd name="adj" fmla="val 16667"/>
            </a:avLst>
          </a:prstGeom>
          <a:solidFill>
            <a:schemeClr val="bg1">
              <a:lumMod val="85000"/>
            </a:schemeClr>
          </a:solidFill>
          <a:ln w="9525" algn="ctr">
            <a:noFill/>
            <a:round/>
            <a:headEnd/>
            <a:tailEnd/>
          </a:ln>
          <a:effectLst/>
        </p:spPr>
        <p:txBody>
          <a:bodyPr wrap="square" anchor="ctr" anchorCtr="1">
            <a:spAutoFit/>
          </a:bodyPr>
          <a:lstStyle/>
          <a:p>
            <a:pPr>
              <a:defRPr/>
            </a:pPr>
            <a:r>
              <a:rPr lang="en-GB" sz="1600" dirty="0" smtClean="0"/>
              <a:t>Il </a:t>
            </a:r>
            <a:r>
              <a:rPr lang="en-GB" sz="1600" dirty="0"/>
              <a:t>CCI </a:t>
            </a:r>
            <a:r>
              <a:rPr lang="en-GB" sz="1600" dirty="0" err="1" smtClean="0"/>
              <a:t>può</a:t>
            </a:r>
            <a:r>
              <a:rPr lang="en-GB" sz="1600" dirty="0" smtClean="0"/>
              <a:t> </a:t>
            </a:r>
            <a:r>
              <a:rPr lang="en-GB" sz="1600" dirty="0" err="1" smtClean="0"/>
              <a:t>essere</a:t>
            </a:r>
            <a:r>
              <a:rPr lang="en-GB" sz="1600" dirty="0" smtClean="0"/>
              <a:t> </a:t>
            </a:r>
            <a:r>
              <a:rPr lang="en-GB" sz="1600" dirty="0" err="1" smtClean="0"/>
              <a:t>collegato</a:t>
            </a:r>
            <a:r>
              <a:rPr lang="en-GB" sz="1600" dirty="0" smtClean="0"/>
              <a:t> a un </a:t>
            </a:r>
            <a:r>
              <a:rPr lang="en-GB" sz="1600" dirty="0" err="1" smtClean="0"/>
              <a:t>sistema</a:t>
            </a:r>
            <a:r>
              <a:rPr lang="en-GB" sz="1600" dirty="0" smtClean="0"/>
              <a:t> GPS per </a:t>
            </a:r>
            <a:r>
              <a:rPr lang="en-GB" sz="1600" dirty="0" err="1" smtClean="0"/>
              <a:t>il</a:t>
            </a:r>
            <a:r>
              <a:rPr lang="en-GB" sz="1600" dirty="0" smtClean="0"/>
              <a:t> </a:t>
            </a:r>
            <a:r>
              <a:rPr lang="en-GB" sz="1600" dirty="0" err="1" smtClean="0"/>
              <a:t>controllo</a:t>
            </a:r>
            <a:r>
              <a:rPr lang="en-GB" sz="1600" dirty="0" smtClean="0"/>
              <a:t> </a:t>
            </a:r>
            <a:r>
              <a:rPr lang="en-GB" sz="1600" dirty="0" err="1" smtClean="0"/>
              <a:t>delle</a:t>
            </a:r>
            <a:r>
              <a:rPr lang="en-GB" sz="1600" dirty="0" smtClean="0"/>
              <a:t> </a:t>
            </a:r>
            <a:r>
              <a:rPr lang="en-GB" sz="1600" dirty="0" err="1" smtClean="0"/>
              <a:t>sezioni</a:t>
            </a:r>
            <a:r>
              <a:rPr lang="en-GB" sz="1600" dirty="0" smtClean="0"/>
              <a:t> o la </a:t>
            </a:r>
            <a:r>
              <a:rPr lang="en-GB" sz="1600" dirty="0" err="1" smtClean="0"/>
              <a:t>distribuzione</a:t>
            </a:r>
            <a:r>
              <a:rPr lang="en-GB" sz="1600" dirty="0" smtClean="0"/>
              <a:t> a </a:t>
            </a:r>
            <a:r>
              <a:rPr lang="en-GB" sz="1600" dirty="0" err="1" smtClean="0"/>
              <a:t>dosi</a:t>
            </a:r>
            <a:r>
              <a:rPr lang="en-GB" sz="1600" dirty="0" smtClean="0"/>
              <a:t> </a:t>
            </a:r>
            <a:r>
              <a:rPr lang="en-GB" sz="1600" dirty="0" err="1" smtClean="0"/>
              <a:t>variabili</a:t>
            </a:r>
            <a:r>
              <a:rPr lang="en-GB" sz="1600" dirty="0" smtClean="0"/>
              <a:t>.</a:t>
            </a:r>
            <a:endParaRPr lang="en-GB" sz="1600" dirty="0"/>
          </a:p>
        </p:txBody>
      </p:sp>
      <p:pic>
        <p:nvPicPr>
          <p:cNvPr id="81929" name="Picture 5" descr="3"/>
          <p:cNvPicPr>
            <a:picLocks noChangeAspect="1" noChangeArrowheads="1"/>
          </p:cNvPicPr>
          <p:nvPr/>
        </p:nvPicPr>
        <p:blipFill>
          <a:blip r:embed="rId3" cstate="print">
            <a:lum bright="40000"/>
          </a:blip>
          <a:srcRect/>
          <a:stretch>
            <a:fillRect/>
          </a:stretch>
        </p:blipFill>
        <p:spPr bwMode="auto">
          <a:xfrm>
            <a:off x="26988" y="169863"/>
            <a:ext cx="825500" cy="438150"/>
          </a:xfrm>
          <a:prstGeom prst="rect">
            <a:avLst/>
          </a:prstGeom>
          <a:noFill/>
          <a:ln w="9525">
            <a:noFill/>
            <a:miter lim="800000"/>
            <a:headEnd/>
            <a:tailEnd/>
          </a:ln>
        </p:spPr>
      </p:pic>
      <p:pic>
        <p:nvPicPr>
          <p:cNvPr id="11" name="Image 9" descr="telematics6x564y377,property=data,lang=fr_F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75821" y="2843694"/>
            <a:ext cx="252095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descr="ertragskartierung-y564y250,property=data,lang=fr_F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739280" y="2708920"/>
            <a:ext cx="327342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6"/>
          <p:cNvSpPr>
            <a:spLocks noChangeArrowheads="1"/>
          </p:cNvSpPr>
          <p:nvPr/>
        </p:nvSpPr>
        <p:spPr bwMode="auto">
          <a:xfrm>
            <a:off x="410766" y="4956656"/>
            <a:ext cx="8453437" cy="1481257"/>
          </a:xfrm>
          <a:prstGeom prst="roundRect">
            <a:avLst>
              <a:gd name="adj" fmla="val 16667"/>
            </a:avLst>
          </a:prstGeom>
          <a:solidFill>
            <a:schemeClr val="bg1">
              <a:lumMod val="85000"/>
            </a:schemeClr>
          </a:solidFill>
          <a:ln w="9525">
            <a:noFill/>
            <a:round/>
            <a:headEnd/>
            <a:tailEnd/>
          </a:ln>
        </p:spPr>
        <p:txBody>
          <a:bodyPr>
            <a:spAutoFit/>
          </a:bodyPr>
          <a:lstStyle/>
          <a:p>
            <a:pPr algn="ctr">
              <a:spcBef>
                <a:spcPct val="50000"/>
              </a:spcBef>
              <a:defRPr/>
            </a:pPr>
            <a:r>
              <a:rPr lang="fr-FR" b="1" dirty="0" err="1">
                <a:solidFill>
                  <a:schemeClr val="tx2"/>
                </a:solidFill>
                <a:latin typeface="Arial" charset="0"/>
                <a:cs typeface="Arial" charset="0"/>
              </a:rPr>
              <a:t>Registrare</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informazioni</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sullo</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stato</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della</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coltura</a:t>
            </a:r>
            <a:r>
              <a:rPr lang="fr-FR" b="1" dirty="0">
                <a:solidFill>
                  <a:schemeClr val="tx2"/>
                </a:solidFill>
                <a:latin typeface="Arial" charset="0"/>
                <a:cs typeface="Arial" charset="0"/>
              </a:rPr>
              <a:t> o </a:t>
            </a:r>
            <a:r>
              <a:rPr lang="fr-FR" b="1" dirty="0" err="1">
                <a:solidFill>
                  <a:schemeClr val="tx2"/>
                </a:solidFill>
                <a:latin typeface="Arial" charset="0"/>
                <a:cs typeface="Arial" charset="0"/>
              </a:rPr>
              <a:t>del</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suolo</a:t>
            </a:r>
            <a:r>
              <a:rPr lang="fr-FR" b="1" dirty="0">
                <a:solidFill>
                  <a:schemeClr val="tx2"/>
                </a:solidFill>
                <a:latin typeface="Arial" charset="0"/>
                <a:cs typeface="Arial" charset="0"/>
              </a:rPr>
              <a:t> in un </a:t>
            </a:r>
            <a:r>
              <a:rPr lang="fr-FR" b="1" dirty="0" err="1">
                <a:solidFill>
                  <a:schemeClr val="tx2"/>
                </a:solidFill>
                <a:latin typeface="Arial" charset="0"/>
                <a:cs typeface="Arial" charset="0"/>
              </a:rPr>
              <a:t>punto</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preciso</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resa</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umidità</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stato</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della</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coltura</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mancanza</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od</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eccesso</a:t>
            </a:r>
            <a:r>
              <a:rPr lang="fr-FR" b="1" dirty="0">
                <a:solidFill>
                  <a:schemeClr val="tx2"/>
                </a:solidFill>
                <a:latin typeface="Arial" charset="0"/>
                <a:cs typeface="Arial" charset="0"/>
              </a:rPr>
              <a:t> di </a:t>
            </a:r>
            <a:r>
              <a:rPr lang="fr-FR" b="1" dirty="0" err="1">
                <a:solidFill>
                  <a:schemeClr val="tx2"/>
                </a:solidFill>
                <a:latin typeface="Arial" charset="0"/>
                <a:cs typeface="Arial" charset="0"/>
              </a:rPr>
              <a:t>azoto</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acidità</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del</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suolo</a:t>
            </a:r>
            <a:r>
              <a:rPr lang="fr-FR" b="1" dirty="0">
                <a:solidFill>
                  <a:schemeClr val="tx2"/>
                </a:solidFill>
                <a:latin typeface="Arial" charset="0"/>
                <a:cs typeface="Arial" charset="0"/>
              </a:rPr>
              <a:t>  )</a:t>
            </a:r>
          </a:p>
          <a:p>
            <a:pPr algn="ctr" eaLnBrk="0" hangingPunct="0">
              <a:spcBef>
                <a:spcPct val="50000"/>
              </a:spcBef>
              <a:defRPr/>
            </a:pPr>
            <a:r>
              <a:rPr lang="fr-FR" b="1" dirty="0" err="1" smtClean="0">
                <a:solidFill>
                  <a:schemeClr val="tx2"/>
                </a:solidFill>
                <a:latin typeface="Arial" charset="0"/>
                <a:cs typeface="Arial" charset="0"/>
              </a:rPr>
              <a:t>Vantaggi</a:t>
            </a:r>
            <a:r>
              <a:rPr lang="fr-FR" b="1" dirty="0" smtClean="0">
                <a:solidFill>
                  <a:schemeClr val="tx2"/>
                </a:solidFill>
                <a:latin typeface="Arial" charset="0"/>
                <a:cs typeface="Arial" charset="0"/>
              </a:rPr>
              <a:t> </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analisi</a:t>
            </a:r>
            <a:r>
              <a:rPr lang="fr-FR" b="1" dirty="0">
                <a:solidFill>
                  <a:schemeClr val="tx2"/>
                </a:solidFill>
                <a:latin typeface="Arial" charset="0"/>
                <a:cs typeface="Arial" charset="0"/>
              </a:rPr>
              <a:t> e </a:t>
            </a:r>
            <a:r>
              <a:rPr lang="fr-FR" b="1" dirty="0" err="1">
                <a:solidFill>
                  <a:schemeClr val="tx2"/>
                </a:solidFill>
                <a:latin typeface="Arial" charset="0"/>
                <a:cs typeface="Arial" charset="0"/>
              </a:rPr>
              <a:t>gestione</a:t>
            </a:r>
            <a:r>
              <a:rPr lang="fr-FR" b="1" dirty="0">
                <a:solidFill>
                  <a:schemeClr val="tx2"/>
                </a:solidFill>
                <a:latin typeface="Arial" charset="0"/>
                <a:cs typeface="Arial" charset="0"/>
              </a:rPr>
              <a:t> dei </a:t>
            </a:r>
            <a:r>
              <a:rPr lang="fr-FR" b="1" dirty="0" err="1">
                <a:solidFill>
                  <a:schemeClr val="tx2"/>
                </a:solidFill>
                <a:latin typeface="Arial" charset="0"/>
                <a:cs typeface="Arial" charset="0"/>
              </a:rPr>
              <a:t>suoli</a:t>
            </a:r>
            <a:r>
              <a:rPr lang="fr-FR" b="1" dirty="0">
                <a:solidFill>
                  <a:schemeClr val="tx2"/>
                </a:solidFill>
                <a:latin typeface="Arial" charset="0"/>
                <a:cs typeface="Arial" charset="0"/>
              </a:rPr>
              <a:t>, delle </a:t>
            </a:r>
            <a:r>
              <a:rPr lang="fr-FR" b="1" dirty="0" err="1">
                <a:solidFill>
                  <a:schemeClr val="tx2"/>
                </a:solidFill>
                <a:latin typeface="Arial" charset="0"/>
                <a:cs typeface="Arial" charset="0"/>
              </a:rPr>
              <a:t>colture</a:t>
            </a:r>
            <a:r>
              <a:rPr lang="fr-FR" b="1" dirty="0">
                <a:solidFill>
                  <a:schemeClr val="tx2"/>
                </a:solidFill>
                <a:latin typeface="Arial" charset="0"/>
                <a:cs typeface="Arial" charset="0"/>
              </a:rPr>
              <a:t> e </a:t>
            </a:r>
            <a:r>
              <a:rPr lang="fr-FR" b="1" dirty="0" err="1">
                <a:solidFill>
                  <a:schemeClr val="tx2"/>
                </a:solidFill>
                <a:latin typeface="Arial" charset="0"/>
                <a:cs typeface="Arial" charset="0"/>
              </a:rPr>
              <a:t>della</a:t>
            </a:r>
            <a:r>
              <a:rPr lang="fr-FR" b="1" dirty="0">
                <a:solidFill>
                  <a:schemeClr val="tx2"/>
                </a:solidFill>
                <a:latin typeface="Arial" charset="0"/>
                <a:cs typeface="Arial" charset="0"/>
              </a:rPr>
              <a:t> </a:t>
            </a:r>
            <a:r>
              <a:rPr lang="fr-FR" b="1" dirty="0" err="1">
                <a:solidFill>
                  <a:schemeClr val="tx2"/>
                </a:solidFill>
                <a:latin typeface="Arial" charset="0"/>
                <a:cs typeface="Arial" charset="0"/>
              </a:rPr>
              <a:t>raccolta</a:t>
            </a:r>
            <a:endParaRPr lang="fr-FR" b="1" dirty="0">
              <a:solidFill>
                <a:schemeClr val="tx2"/>
              </a:solidFill>
              <a:latin typeface="Arial" charset="0"/>
              <a:cs typeface="Arial" charset="0"/>
            </a:endParaRPr>
          </a:p>
        </p:txBody>
      </p:sp>
      <p:sp>
        <p:nvSpPr>
          <p:cNvPr id="2" name="Titolo 1"/>
          <p:cNvSpPr>
            <a:spLocks noGrp="1"/>
          </p:cNvSpPr>
          <p:nvPr>
            <p:ph type="title"/>
          </p:nvPr>
        </p:nvSpPr>
        <p:spPr/>
        <p:txBody>
          <a:bodyPr/>
          <a:lstStyle/>
          <a:p>
            <a:r>
              <a:rPr lang="it-IT" dirty="0" smtClean="0"/>
              <a:t>CCI,  ISOBUS e GPS</a:t>
            </a:r>
            <a:endParaRPr lang="it-IT" dirty="0"/>
          </a:p>
        </p:txBody>
      </p:sp>
      <p:pic>
        <p:nvPicPr>
          <p:cNvPr id="15" name="Picture 5" descr="GPS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36296" y="861298"/>
            <a:ext cx="1845672" cy="184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9738" y="1737141"/>
            <a:ext cx="1584812" cy="114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973896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n-US" altLang="it-IT" dirty="0" smtClean="0"/>
              <a:t>FASCIATORI</a:t>
            </a:r>
            <a:endParaRPr lang="nl-NL" altLang="it-IT" dirty="0" smtClean="0"/>
          </a:p>
        </p:txBody>
      </p:sp>
      <p:sp>
        <p:nvSpPr>
          <p:cNvPr id="377859" name="Rectangle 3"/>
          <p:cNvSpPr>
            <a:spLocks noGrp="1" noChangeArrowheads="1"/>
          </p:cNvSpPr>
          <p:nvPr>
            <p:ph type="body" idx="1"/>
          </p:nvPr>
        </p:nvSpPr>
        <p:spPr>
          <a:xfrm>
            <a:off x="196850" y="4048125"/>
            <a:ext cx="5584825" cy="2809875"/>
          </a:xfrm>
        </p:spPr>
        <p:txBody>
          <a:bodyPr/>
          <a:lstStyle/>
          <a:p>
            <a:pPr>
              <a:buFontTx/>
              <a:buBlip>
                <a:blip r:embed="rId3"/>
              </a:buBlip>
            </a:pPr>
            <a:r>
              <a:rPr lang="en-US" altLang="it-IT" sz="2600" b="1" dirty="0" err="1" smtClean="0"/>
              <a:t>Fasciatori</a:t>
            </a:r>
            <a:endParaRPr lang="en-US" altLang="it-IT" sz="2600" b="1" dirty="0" smtClean="0"/>
          </a:p>
          <a:p>
            <a:pPr>
              <a:buFontTx/>
              <a:buNone/>
            </a:pPr>
            <a:r>
              <a:rPr lang="en-US" altLang="it-IT" dirty="0" err="1" smtClean="0"/>
              <a:t>Una</a:t>
            </a:r>
            <a:r>
              <a:rPr lang="en-US" altLang="it-IT" dirty="0" smtClean="0"/>
              <a:t> </a:t>
            </a:r>
            <a:r>
              <a:rPr lang="en-US" altLang="it-IT" dirty="0" err="1" smtClean="0"/>
              <a:t>introduzione</a:t>
            </a:r>
            <a:r>
              <a:rPr lang="en-US" altLang="it-IT" dirty="0" smtClean="0"/>
              <a:t> di </a:t>
            </a:r>
            <a:r>
              <a:rPr lang="en-US" altLang="it-IT" dirty="0" err="1" smtClean="0"/>
              <a:t>modelli</a:t>
            </a:r>
            <a:r>
              <a:rPr lang="en-US" altLang="it-IT" dirty="0" smtClean="0"/>
              <a:t> </a:t>
            </a:r>
            <a:r>
              <a:rPr lang="en-US" altLang="it-IT" dirty="0" err="1" smtClean="0"/>
              <a:t>nuovi</a:t>
            </a:r>
            <a:r>
              <a:rPr lang="en-US" altLang="it-IT" dirty="0" smtClean="0"/>
              <a:t> </a:t>
            </a:r>
            <a:r>
              <a:rPr lang="en-US" altLang="it-IT" dirty="0" err="1" smtClean="0"/>
              <a:t>ogni</a:t>
            </a:r>
            <a:r>
              <a:rPr lang="en-US" altLang="it-IT" dirty="0" smtClean="0"/>
              <a:t> anno</a:t>
            </a:r>
          </a:p>
          <a:p>
            <a:pPr>
              <a:buFontTx/>
              <a:buNone/>
            </a:pPr>
            <a:r>
              <a:rPr lang="en-US" altLang="it-IT" dirty="0" smtClean="0"/>
              <a:t>La gamma è </a:t>
            </a:r>
            <a:r>
              <a:rPr lang="en-US" altLang="it-IT" dirty="0" err="1" smtClean="0"/>
              <a:t>completa</a:t>
            </a:r>
            <a:r>
              <a:rPr lang="en-US" altLang="it-IT" dirty="0" smtClean="0"/>
              <a:t>, </a:t>
            </a:r>
            <a:r>
              <a:rPr lang="en-US" altLang="it-IT" dirty="0" err="1" smtClean="0"/>
              <a:t>nel</a:t>
            </a:r>
            <a:r>
              <a:rPr lang="en-US" altLang="it-IT" dirty="0" smtClean="0"/>
              <a:t> 2008 </a:t>
            </a:r>
            <a:r>
              <a:rPr lang="en-US" altLang="it-IT" dirty="0" err="1" smtClean="0"/>
              <a:t>sono</a:t>
            </a:r>
            <a:r>
              <a:rPr lang="en-US" altLang="it-IT" dirty="0" smtClean="0"/>
              <a:t> state </a:t>
            </a:r>
            <a:r>
              <a:rPr lang="en-US" altLang="it-IT" dirty="0" err="1" smtClean="0"/>
              <a:t>prodotte</a:t>
            </a:r>
            <a:r>
              <a:rPr lang="en-US" altLang="it-IT" dirty="0" smtClean="0"/>
              <a:t> 1300 </a:t>
            </a:r>
            <a:r>
              <a:rPr lang="en-US" altLang="it-IT" dirty="0" err="1" smtClean="0"/>
              <a:t>unità</a:t>
            </a:r>
            <a:r>
              <a:rPr lang="en-US" altLang="it-IT" dirty="0" smtClean="0"/>
              <a:t/>
            </a:r>
            <a:br>
              <a:rPr lang="en-US" altLang="it-IT" dirty="0" smtClean="0"/>
            </a:br>
            <a:endParaRPr lang="en-US" altLang="it-IT" b="1" dirty="0" smtClean="0"/>
          </a:p>
        </p:txBody>
      </p:sp>
      <p:pic>
        <p:nvPicPr>
          <p:cNvPr id="377860" name="Picture 3" descr="09050997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1288" y="930275"/>
            <a:ext cx="3532187"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1" name="Picture 5" descr="090509138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38825" y="5035550"/>
            <a:ext cx="33051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2" name="Picture 7" descr="090509102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56025" y="904875"/>
            <a:ext cx="3894138"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3" name="Picture 6" descr="090509145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56288" y="3122613"/>
            <a:ext cx="3287712"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4294967295"/>
          </p:nvPr>
        </p:nvSpPr>
        <p:spPr/>
        <p:txBody>
          <a:bodyPr/>
          <a:lstStyle/>
          <a:p>
            <a:pPr>
              <a:defRPr/>
            </a:pPr>
            <a:fld id="{0220BA87-147E-4913-9F91-FE8ECCD6A50C}"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r>
              <a:rPr lang="en-US" altLang="it-IT" dirty="0" err="1" smtClean="0"/>
              <a:t>Evoluzione</a:t>
            </a:r>
            <a:r>
              <a:rPr lang="en-US" altLang="it-IT" dirty="0" smtClean="0"/>
              <a:t> </a:t>
            </a:r>
            <a:r>
              <a:rPr lang="en-US" altLang="it-IT" dirty="0" err="1" smtClean="0"/>
              <a:t>della</a:t>
            </a:r>
            <a:r>
              <a:rPr lang="en-US" altLang="it-IT" dirty="0" smtClean="0"/>
              <a:t> </a:t>
            </a:r>
            <a:r>
              <a:rPr lang="en-US" altLang="it-IT" dirty="0" err="1" smtClean="0"/>
              <a:t>tecnica</a:t>
            </a:r>
            <a:r>
              <a:rPr lang="en-US" altLang="it-IT" dirty="0" smtClean="0"/>
              <a:t> </a:t>
            </a:r>
            <a:r>
              <a:rPr lang="en-US" altLang="it-IT" dirty="0" err="1" smtClean="0"/>
              <a:t>della</a:t>
            </a:r>
            <a:r>
              <a:rPr lang="en-US" altLang="it-IT" dirty="0" smtClean="0"/>
              <a:t> FASCIATURA</a:t>
            </a:r>
            <a:endParaRPr lang="nl-NL" altLang="it-IT" dirty="0" smtClean="0"/>
          </a:p>
        </p:txBody>
      </p:sp>
      <p:pic>
        <p:nvPicPr>
          <p:cNvPr id="75780" name="Picture 4" descr="balebagsBW"/>
          <p:cNvPicPr>
            <a:picLocks noGrp="1" noChangeAspect="1" noChangeArrowheads="1"/>
          </p:cNvPicPr>
          <p:nvPr>
            <p:ph sz="half" idx="2"/>
          </p:nvPr>
        </p:nvPicPr>
        <p:blipFill>
          <a:blip r:embed="rId3"/>
          <a:srcRect/>
          <a:stretch>
            <a:fillRect/>
          </a:stretch>
        </p:blipFill>
        <p:spPr>
          <a:xfrm>
            <a:off x="179512" y="804959"/>
            <a:ext cx="4785762" cy="3024336"/>
          </a:xfrm>
          <a:effectLst>
            <a:outerShdw blurRad="292100" dist="139700" dir="2700000" algn="tl" rotWithShape="0">
              <a:srgbClr val="333333">
                <a:alpha val="65000"/>
              </a:srgbClr>
            </a:outerShdw>
          </a:effectLst>
        </p:spPr>
      </p:pic>
      <p:pic>
        <p:nvPicPr>
          <p:cNvPr id="75781" name="Picture 5" descr="silageba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82824" y="3416300"/>
            <a:ext cx="5048250" cy="3441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nl-NL" altLang="it-IT" dirty="0" smtClean="0"/>
              <a:t>Film</a:t>
            </a:r>
          </a:p>
        </p:txBody>
      </p:sp>
      <p:sp>
        <p:nvSpPr>
          <p:cNvPr id="382979" name="Rectangle 3"/>
          <p:cNvSpPr>
            <a:spLocks noGrp="1" noChangeArrowheads="1"/>
          </p:cNvSpPr>
          <p:nvPr>
            <p:ph type="body" idx="1"/>
          </p:nvPr>
        </p:nvSpPr>
        <p:spPr>
          <a:xfrm>
            <a:off x="458788" y="944563"/>
            <a:ext cx="8229600" cy="4525962"/>
          </a:xfrm>
        </p:spPr>
        <p:txBody>
          <a:bodyPr/>
          <a:lstStyle/>
          <a:p>
            <a:pPr lvl="1">
              <a:lnSpc>
                <a:spcPct val="90000"/>
              </a:lnSpc>
              <a:buFontTx/>
              <a:buNone/>
            </a:pPr>
            <a:r>
              <a:rPr lang="en-GB" altLang="it-IT" sz="2100" dirty="0" smtClean="0">
                <a:sym typeface="Symbol" panose="05050102010706020507" pitchFamily="18" charset="2"/>
              </a:rPr>
              <a:t>KUHN </a:t>
            </a:r>
            <a:r>
              <a:rPr lang="en-GB" altLang="it-IT" sz="2100" dirty="0" err="1" smtClean="0">
                <a:sym typeface="Symbol" panose="05050102010706020507" pitchFamily="18" charset="2"/>
              </a:rPr>
              <a:t>consiglia</a:t>
            </a:r>
            <a:r>
              <a:rPr lang="en-GB" altLang="it-IT" sz="2100" dirty="0" smtClean="0">
                <a:sym typeface="Symbol" panose="05050102010706020507" pitchFamily="18" charset="2"/>
              </a:rPr>
              <a:t> film </a:t>
            </a:r>
            <a:r>
              <a:rPr lang="en-GB" altLang="it-IT" sz="2100" dirty="0" err="1" smtClean="0">
                <a:sym typeface="Symbol" panose="05050102010706020507" pitchFamily="18" charset="2"/>
              </a:rPr>
              <a:t>soffiato</a:t>
            </a:r>
            <a:r>
              <a:rPr lang="en-GB" altLang="it-IT" sz="2100" dirty="0" smtClean="0">
                <a:sym typeface="Symbol" panose="05050102010706020507" pitchFamily="18" charset="2"/>
              </a:rPr>
              <a:t> 3-5 (multi) </a:t>
            </a:r>
            <a:r>
              <a:rPr lang="en-GB" altLang="it-IT" sz="2100" dirty="0" err="1" smtClean="0">
                <a:sym typeface="Symbol" panose="05050102010706020507" pitchFamily="18" charset="2"/>
              </a:rPr>
              <a:t>strato</a:t>
            </a:r>
            <a:endParaRPr lang="en-GB" altLang="it-IT" sz="2100" dirty="0" smtClean="0">
              <a:sym typeface="Symbol" panose="05050102010706020507" pitchFamily="18" charset="2"/>
            </a:endParaRPr>
          </a:p>
          <a:p>
            <a:pPr lvl="1">
              <a:lnSpc>
                <a:spcPct val="90000"/>
              </a:lnSpc>
              <a:buFontTx/>
              <a:buNone/>
            </a:pPr>
            <a:endParaRPr lang="en-GB" altLang="it-IT" sz="2100" dirty="0" smtClean="0">
              <a:sym typeface="Symbol" panose="05050102010706020507" pitchFamily="18" charset="2"/>
            </a:endParaRPr>
          </a:p>
          <a:p>
            <a:pPr lvl="1">
              <a:lnSpc>
                <a:spcPct val="90000"/>
              </a:lnSpc>
              <a:buFontTx/>
              <a:buNone/>
            </a:pPr>
            <a:r>
              <a:rPr lang="en-GB" altLang="it-IT" sz="2100" dirty="0" err="1" smtClean="0">
                <a:sym typeface="Symbol" panose="05050102010706020507" pitchFamily="18" charset="2"/>
              </a:rPr>
              <a:t>Caratteristiche</a:t>
            </a:r>
            <a:r>
              <a:rPr lang="en-GB" altLang="it-IT" sz="2100" dirty="0" smtClean="0">
                <a:sym typeface="Symbol" panose="05050102010706020507" pitchFamily="18" charset="2"/>
              </a:rPr>
              <a:t> di base</a:t>
            </a:r>
          </a:p>
          <a:p>
            <a:pPr lvl="1">
              <a:lnSpc>
                <a:spcPct val="90000"/>
              </a:lnSpc>
              <a:buFontTx/>
              <a:buNone/>
            </a:pPr>
            <a:endParaRPr lang="en-GB" altLang="it-IT" sz="2100" dirty="0" smtClean="0">
              <a:sym typeface="Symbol" panose="05050102010706020507" pitchFamily="18" charset="2"/>
            </a:endParaRPr>
          </a:p>
          <a:p>
            <a:pPr>
              <a:lnSpc>
                <a:spcPct val="90000"/>
              </a:lnSpc>
              <a:buFontTx/>
              <a:buBlip>
                <a:blip r:embed="rId2"/>
              </a:buBlip>
            </a:pPr>
            <a:r>
              <a:rPr lang="en-GB" altLang="it-IT" b="1" dirty="0" err="1" smtClean="0">
                <a:sym typeface="Symbol" panose="05050102010706020507" pitchFamily="18" charset="2"/>
              </a:rPr>
              <a:t>adesivo</a:t>
            </a:r>
            <a:r>
              <a:rPr lang="en-GB" altLang="it-IT" b="1" dirty="0" smtClean="0">
                <a:sym typeface="Symbol" panose="05050102010706020507" pitchFamily="18" charset="2"/>
              </a:rPr>
              <a:t>	</a:t>
            </a:r>
            <a:r>
              <a:rPr lang="en-GB" altLang="it-IT" dirty="0" smtClean="0">
                <a:sym typeface="Wingdings" panose="05000000000000000000" pitchFamily="2" charset="2"/>
              </a:rPr>
              <a:t> solo </a:t>
            </a:r>
            <a:r>
              <a:rPr lang="en-GB" altLang="it-IT" dirty="0" err="1" smtClean="0">
                <a:sym typeface="Wingdings" panose="05000000000000000000" pitchFamily="2" charset="2"/>
              </a:rPr>
              <a:t>su</a:t>
            </a:r>
            <a:r>
              <a:rPr lang="en-GB" altLang="it-IT" dirty="0" smtClean="0">
                <a:sym typeface="Wingdings" panose="05000000000000000000" pitchFamily="2" charset="2"/>
              </a:rPr>
              <a:t> un </a:t>
            </a:r>
            <a:r>
              <a:rPr lang="en-GB" altLang="it-IT" dirty="0" err="1" smtClean="0">
                <a:sym typeface="Wingdings" panose="05000000000000000000" pitchFamily="2" charset="2"/>
              </a:rPr>
              <a:t>lato</a:t>
            </a:r>
            <a:endParaRPr lang="en-GB" altLang="it-IT" dirty="0" smtClean="0">
              <a:sym typeface="Wingdings" panose="05000000000000000000" pitchFamily="2" charset="2"/>
            </a:endParaRPr>
          </a:p>
          <a:p>
            <a:pPr>
              <a:lnSpc>
                <a:spcPct val="90000"/>
              </a:lnSpc>
              <a:buFontTx/>
              <a:buBlip>
                <a:blip r:embed="rId2"/>
              </a:buBlip>
            </a:pPr>
            <a:r>
              <a:rPr lang="en-GB" altLang="it-IT" b="1" dirty="0" err="1" smtClean="0">
                <a:sym typeface="Wingdings" panose="05000000000000000000" pitchFamily="2" charset="2"/>
              </a:rPr>
              <a:t>spessore</a:t>
            </a:r>
            <a:r>
              <a:rPr lang="en-GB" altLang="it-IT" dirty="0" smtClean="0">
                <a:sym typeface="Wingdings" panose="05000000000000000000" pitchFamily="2" charset="2"/>
              </a:rPr>
              <a:t>	 25</a:t>
            </a:r>
            <a:r>
              <a:rPr lang="en-GB" altLang="it-IT" dirty="0" smtClean="0">
                <a:sym typeface="Symbol" panose="05050102010706020507" pitchFamily="18" charset="2"/>
              </a:rPr>
              <a:t></a:t>
            </a:r>
            <a:endParaRPr lang="en-GB" altLang="it-IT" dirty="0" smtClean="0">
              <a:sym typeface="Wingdings" panose="05000000000000000000" pitchFamily="2" charset="2"/>
            </a:endParaRPr>
          </a:p>
          <a:p>
            <a:pPr>
              <a:lnSpc>
                <a:spcPct val="90000"/>
              </a:lnSpc>
              <a:buFontTx/>
              <a:buBlip>
                <a:blip r:embed="rId2"/>
              </a:buBlip>
            </a:pPr>
            <a:r>
              <a:rPr lang="en-GB" altLang="it-IT" b="1" dirty="0" smtClean="0">
                <a:sym typeface="Wingdings" panose="05000000000000000000" pitchFamily="2" charset="2"/>
              </a:rPr>
              <a:t>UV </a:t>
            </a:r>
            <a:r>
              <a:rPr lang="en-GB" altLang="it-IT" b="1" dirty="0" err="1" smtClean="0">
                <a:sym typeface="Wingdings" panose="05000000000000000000" pitchFamily="2" charset="2"/>
              </a:rPr>
              <a:t>resistenza</a:t>
            </a:r>
            <a:r>
              <a:rPr lang="en-GB" altLang="it-IT" dirty="0" smtClean="0">
                <a:sym typeface="Wingdings" panose="05000000000000000000" pitchFamily="2" charset="2"/>
              </a:rPr>
              <a:t></a:t>
            </a:r>
            <a:r>
              <a:rPr lang="en-GB" altLang="it-IT" b="1" dirty="0" smtClean="0">
                <a:sym typeface="Wingdings" panose="05000000000000000000" pitchFamily="2" charset="2"/>
              </a:rPr>
              <a:t> </a:t>
            </a:r>
            <a:r>
              <a:rPr lang="en-GB" altLang="it-IT" dirty="0" smtClean="0">
                <a:sym typeface="Wingdings" panose="05000000000000000000" pitchFamily="2" charset="2"/>
              </a:rPr>
              <a:t>almeno12 </a:t>
            </a:r>
            <a:r>
              <a:rPr lang="en-GB" altLang="it-IT" dirty="0" err="1" smtClean="0">
                <a:sym typeface="Wingdings" panose="05000000000000000000" pitchFamily="2" charset="2"/>
              </a:rPr>
              <a:t>mesi</a:t>
            </a:r>
            <a:r>
              <a:rPr lang="en-GB" altLang="it-IT" dirty="0" smtClean="0">
                <a:sym typeface="Wingdings" panose="05000000000000000000" pitchFamily="2" charset="2"/>
              </a:rPr>
              <a:t> </a:t>
            </a:r>
            <a:r>
              <a:rPr lang="en-GB" altLang="it-IT" dirty="0" err="1" smtClean="0">
                <a:sym typeface="Wingdings" panose="05000000000000000000" pitchFamily="2" charset="2"/>
              </a:rPr>
              <a:t>dop</a:t>
            </a:r>
            <a:r>
              <a:rPr lang="en-GB" altLang="it-IT" dirty="0" smtClean="0">
                <a:sym typeface="Wingdings" panose="05000000000000000000" pitchFamily="2" charset="2"/>
              </a:rPr>
              <a:t> </a:t>
            </a:r>
            <a:r>
              <a:rPr lang="en-GB" altLang="it-IT" dirty="0" err="1" smtClean="0">
                <a:sym typeface="Wingdings" panose="05000000000000000000" pitchFamily="2" charset="2"/>
              </a:rPr>
              <a:t>l’applicazione</a:t>
            </a:r>
            <a:r>
              <a:rPr lang="en-GB" altLang="it-IT" dirty="0" smtClean="0">
                <a:sym typeface="Wingdings" panose="05000000000000000000" pitchFamily="2" charset="2"/>
              </a:rPr>
              <a:t> </a:t>
            </a:r>
            <a:r>
              <a:rPr lang="en-GB" altLang="it-IT" dirty="0" err="1" smtClean="0">
                <a:sym typeface="Wingdings" panose="05000000000000000000" pitchFamily="2" charset="2"/>
              </a:rPr>
              <a:t>sulle</a:t>
            </a:r>
            <a:r>
              <a:rPr lang="en-GB" altLang="it-IT" dirty="0" smtClean="0">
                <a:sym typeface="Wingdings" panose="05000000000000000000" pitchFamily="2" charset="2"/>
              </a:rPr>
              <a:t> </a:t>
            </a:r>
            <a:r>
              <a:rPr lang="en-GB" altLang="it-IT" dirty="0" err="1" smtClean="0">
                <a:sym typeface="Wingdings" panose="05000000000000000000" pitchFamily="2" charset="2"/>
              </a:rPr>
              <a:t>balle</a:t>
            </a:r>
            <a:endParaRPr lang="en-GB" altLang="it-IT" dirty="0" smtClean="0">
              <a:sym typeface="Wingdings" panose="05000000000000000000" pitchFamily="2" charset="2"/>
            </a:endParaRPr>
          </a:p>
          <a:p>
            <a:pPr>
              <a:lnSpc>
                <a:spcPct val="90000"/>
              </a:lnSpc>
              <a:buFontTx/>
              <a:buBlip>
                <a:blip r:embed="rId2"/>
              </a:buBlip>
            </a:pPr>
            <a:r>
              <a:rPr lang="en-GB" altLang="it-IT" b="1" dirty="0" err="1" smtClean="0">
                <a:sym typeface="Wingdings" panose="05000000000000000000" pitchFamily="2" charset="2"/>
              </a:rPr>
              <a:t>Barriera</a:t>
            </a:r>
            <a:r>
              <a:rPr lang="en-GB" altLang="it-IT" b="1" dirty="0" smtClean="0">
                <a:sym typeface="Wingdings" panose="05000000000000000000" pitchFamily="2" charset="2"/>
              </a:rPr>
              <a:t>	</a:t>
            </a:r>
            <a:r>
              <a:rPr lang="en-GB" altLang="it-IT" dirty="0" smtClean="0">
                <a:sym typeface="Wingdings" panose="05000000000000000000" pitchFamily="2" charset="2"/>
              </a:rPr>
              <a:t> </a:t>
            </a:r>
            <a:r>
              <a:rPr lang="en-GB" altLang="it-IT" dirty="0" err="1" smtClean="0">
                <a:sym typeface="Wingdings" panose="05000000000000000000" pitchFamily="2" charset="2"/>
              </a:rPr>
              <a:t>resistente</a:t>
            </a:r>
            <a:r>
              <a:rPr lang="en-GB" altLang="it-IT" dirty="0" smtClean="0">
                <a:sym typeface="Wingdings" panose="05000000000000000000" pitchFamily="2" charset="2"/>
              </a:rPr>
              <a:t> </a:t>
            </a:r>
            <a:r>
              <a:rPr lang="en-GB" altLang="it-IT" dirty="0" err="1" smtClean="0">
                <a:sym typeface="Wingdings" panose="05000000000000000000" pitchFamily="2" charset="2"/>
              </a:rPr>
              <a:t>all’ossigeno</a:t>
            </a:r>
            <a:endParaRPr lang="en-GB" altLang="it-IT" b="1" dirty="0" smtClean="0">
              <a:sym typeface="Wingdings" panose="05000000000000000000" pitchFamily="2" charset="2"/>
            </a:endParaRPr>
          </a:p>
          <a:p>
            <a:pPr>
              <a:lnSpc>
                <a:spcPct val="90000"/>
              </a:lnSpc>
              <a:buFontTx/>
              <a:buNone/>
            </a:pPr>
            <a:endParaRPr lang="en-GB" altLang="it-IT" b="1" dirty="0" smtClean="0">
              <a:sym typeface="Wingdings" panose="05000000000000000000" pitchFamily="2" charset="2"/>
            </a:endParaRPr>
          </a:p>
          <a:p>
            <a:pPr>
              <a:lnSpc>
                <a:spcPct val="90000"/>
              </a:lnSpc>
              <a:buFontTx/>
              <a:buNone/>
            </a:pPr>
            <a:r>
              <a:rPr lang="en-GB" altLang="it-IT" dirty="0" err="1" smtClean="0"/>
              <a:t>Disponibile</a:t>
            </a:r>
            <a:r>
              <a:rPr lang="en-GB" altLang="it-IT" dirty="0" smtClean="0"/>
              <a:t> in 2 </a:t>
            </a:r>
            <a:r>
              <a:rPr lang="en-GB" altLang="it-IT" dirty="0" err="1" smtClean="0"/>
              <a:t>larghezze</a:t>
            </a:r>
            <a:endParaRPr lang="en-GB" altLang="it-IT" dirty="0" smtClean="0"/>
          </a:p>
          <a:p>
            <a:pPr>
              <a:lnSpc>
                <a:spcPct val="90000"/>
              </a:lnSpc>
              <a:buFontTx/>
              <a:buBlip>
                <a:blip r:embed="rId2"/>
              </a:buBlip>
            </a:pPr>
            <a:r>
              <a:rPr lang="en-GB" altLang="it-IT" dirty="0" smtClean="0"/>
              <a:t>500 mm width (+/-20% EU market)</a:t>
            </a:r>
          </a:p>
          <a:p>
            <a:pPr>
              <a:lnSpc>
                <a:spcPct val="90000"/>
              </a:lnSpc>
              <a:buFontTx/>
              <a:buBlip>
                <a:blip r:embed="rId2"/>
              </a:buBlip>
            </a:pPr>
            <a:r>
              <a:rPr lang="en-GB" altLang="it-IT" dirty="0" smtClean="0"/>
              <a:t>750 mm Width (+/-80% EU market)</a:t>
            </a:r>
          </a:p>
          <a:p>
            <a:pPr>
              <a:lnSpc>
                <a:spcPct val="90000"/>
              </a:lnSpc>
              <a:buFontTx/>
              <a:buNone/>
            </a:pPr>
            <a:endParaRPr lang="en-GB" altLang="it-IT" sz="1500" dirty="0" smtClean="0"/>
          </a:p>
        </p:txBody>
      </p:sp>
      <p:grpSp>
        <p:nvGrpSpPr>
          <p:cNvPr id="382980" name="Group 8"/>
          <p:cNvGrpSpPr>
            <a:grpSpLocks/>
          </p:cNvGrpSpPr>
          <p:nvPr/>
        </p:nvGrpSpPr>
        <p:grpSpPr bwMode="auto">
          <a:xfrm>
            <a:off x="5049838" y="5099050"/>
            <a:ext cx="4094162" cy="1758950"/>
            <a:chOff x="2991" y="3032"/>
            <a:chExt cx="2579" cy="1108"/>
          </a:xfrm>
        </p:grpSpPr>
        <p:grpSp>
          <p:nvGrpSpPr>
            <p:cNvPr id="382983" name="Group 6"/>
            <p:cNvGrpSpPr>
              <a:grpSpLocks/>
            </p:cNvGrpSpPr>
            <p:nvPr/>
          </p:nvGrpSpPr>
          <p:grpSpPr bwMode="auto">
            <a:xfrm>
              <a:off x="3195" y="3032"/>
              <a:ext cx="2375" cy="1108"/>
              <a:chOff x="3229" y="3026"/>
              <a:chExt cx="2375" cy="1108"/>
            </a:xfrm>
          </p:grpSpPr>
          <p:pic>
            <p:nvPicPr>
              <p:cNvPr id="38298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9" y="3026"/>
                <a:ext cx="2312" cy="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6" name="Rectangle 5"/>
              <p:cNvSpPr>
                <a:spLocks noChangeArrowheads="1"/>
              </p:cNvSpPr>
              <p:nvPr/>
            </p:nvSpPr>
            <p:spPr bwMode="auto">
              <a:xfrm>
                <a:off x="4933" y="3090"/>
                <a:ext cx="671" cy="10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en-GB" altLang="it-IT"/>
              </a:p>
            </p:txBody>
          </p:sp>
        </p:grpSp>
        <p:sp>
          <p:nvSpPr>
            <p:cNvPr id="382984" name="Text Box 7"/>
            <p:cNvSpPr txBox="1">
              <a:spLocks noChangeArrowheads="1"/>
            </p:cNvSpPr>
            <p:nvPr/>
          </p:nvSpPr>
          <p:spPr bwMode="auto">
            <a:xfrm rot="-5400000">
              <a:off x="2901" y="3289"/>
              <a:ext cx="677" cy="4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spAutoFit/>
            </a:bodyPr>
            <a:lstStyle>
              <a:lvl1pPr defTabSz="957263">
                <a:spcBef>
                  <a:spcPct val="20000"/>
                </a:spcBef>
                <a:buBlip>
                  <a:blip r:embed="rId2"/>
                </a:buBlip>
                <a:defRPr>
                  <a:solidFill>
                    <a:schemeClr val="tx1"/>
                  </a:solidFill>
                  <a:latin typeface="Arial" panose="020B0604020202020204" pitchFamily="34" charset="0"/>
                </a:defRPr>
              </a:lvl1pPr>
              <a:lvl2pPr marL="742950" indent="-285750" defTabSz="957263">
                <a:spcBef>
                  <a:spcPct val="20000"/>
                </a:spcBef>
                <a:buBlip>
                  <a:blip r:embed="rId4"/>
                </a:buBlip>
                <a:defRPr>
                  <a:solidFill>
                    <a:schemeClr val="tx1"/>
                  </a:solidFill>
                  <a:latin typeface="Arial" panose="020B0604020202020204" pitchFamily="34" charset="0"/>
                </a:defRPr>
              </a:lvl2pPr>
              <a:lvl3pPr marL="1143000" indent="-228600" defTabSz="957263">
                <a:spcBef>
                  <a:spcPct val="20000"/>
                </a:spcBef>
                <a:buBlip>
                  <a:blip r:embed="rId5"/>
                </a:buBlip>
                <a:defRPr>
                  <a:solidFill>
                    <a:schemeClr val="tx1"/>
                  </a:solidFill>
                  <a:latin typeface="Arial" panose="020B0604020202020204" pitchFamily="34" charset="0"/>
                </a:defRPr>
              </a:lvl3pPr>
              <a:lvl4pPr marL="1600200" indent="-228600" defTabSz="957263">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defTabSz="957263">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defTabSz="95726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5726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5726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57263"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nl-NL" altLang="it-IT"/>
                <a:t>750 mm</a:t>
              </a:r>
            </a:p>
            <a:p>
              <a:pPr eaLnBrk="1" hangingPunct="1">
                <a:spcBef>
                  <a:spcPct val="50000"/>
                </a:spcBef>
                <a:buFontTx/>
                <a:buNone/>
              </a:pPr>
              <a:r>
                <a:rPr lang="nl-NL" altLang="it-IT"/>
                <a:t>500mm</a:t>
              </a:r>
            </a:p>
          </p:txBody>
        </p:sp>
      </p:grpSp>
      <p:sp>
        <p:nvSpPr>
          <p:cNvPr id="2" name="Segnaposto data 1"/>
          <p:cNvSpPr>
            <a:spLocks noGrp="1"/>
          </p:cNvSpPr>
          <p:nvPr>
            <p:ph type="dt" sz="quarter" idx="4294967295"/>
          </p:nvPr>
        </p:nvSpPr>
        <p:spPr/>
        <p:txBody>
          <a:bodyPr/>
          <a:lstStyle/>
          <a:p>
            <a:pPr>
              <a:defRPr/>
            </a:pPr>
            <a:fld id="{55897F3B-9542-48C7-81E0-829B8B3C2D4E}"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body" idx="1"/>
          </p:nvPr>
        </p:nvSpPr>
        <p:spPr>
          <a:xfrm>
            <a:off x="539750" y="1484313"/>
            <a:ext cx="8147050" cy="4537075"/>
          </a:xfrm>
        </p:spPr>
        <p:txBody>
          <a:bodyPr/>
          <a:lstStyle/>
          <a:p>
            <a:pPr>
              <a:buFontTx/>
              <a:buBlip>
                <a:blip r:embed="rId2"/>
              </a:buBlip>
            </a:pPr>
            <a:r>
              <a:rPr lang="en-GB" altLang="it-IT" dirty="0" err="1" smtClean="0"/>
              <a:t>Diversi</a:t>
            </a:r>
            <a:r>
              <a:rPr lang="en-GB" altLang="it-IT" dirty="0" smtClean="0"/>
              <a:t> </a:t>
            </a:r>
            <a:r>
              <a:rPr lang="en-GB" altLang="it-IT" dirty="0" err="1" smtClean="0"/>
              <a:t>colori</a:t>
            </a:r>
            <a:r>
              <a:rPr lang="en-GB" altLang="it-IT" dirty="0" smtClean="0"/>
              <a:t> </a:t>
            </a:r>
            <a:r>
              <a:rPr lang="en-GB" altLang="it-IT" dirty="0" err="1" smtClean="0"/>
              <a:t>sul</a:t>
            </a:r>
            <a:r>
              <a:rPr lang="en-GB" altLang="it-IT" dirty="0" smtClean="0"/>
              <a:t> </a:t>
            </a:r>
            <a:r>
              <a:rPr lang="en-GB" altLang="it-IT" dirty="0" err="1" smtClean="0"/>
              <a:t>mercato</a:t>
            </a:r>
            <a:endParaRPr lang="en-GB" altLang="it-IT" dirty="0" smtClean="0"/>
          </a:p>
          <a:p>
            <a:pPr>
              <a:buFontTx/>
              <a:buNone/>
            </a:pPr>
            <a:r>
              <a:rPr lang="en-GB" altLang="it-IT" dirty="0" smtClean="0"/>
              <a:t>- </a:t>
            </a:r>
            <a:r>
              <a:rPr lang="en-GB" altLang="it-IT" dirty="0" err="1" smtClean="0"/>
              <a:t>bianco</a:t>
            </a:r>
            <a:r>
              <a:rPr lang="en-GB" altLang="it-IT" dirty="0" smtClean="0"/>
              <a:t>	  		</a:t>
            </a:r>
            <a:r>
              <a:rPr lang="en-GB" altLang="it-IT" dirty="0" smtClean="0">
                <a:sym typeface="Wingdings" panose="05000000000000000000" pitchFamily="2" charset="2"/>
              </a:rPr>
              <a:t></a:t>
            </a:r>
            <a:r>
              <a:rPr lang="en-GB" altLang="it-IT" dirty="0" smtClean="0"/>
              <a:t> </a:t>
            </a:r>
            <a:r>
              <a:rPr lang="en-GB" altLang="it-IT" dirty="0" err="1" smtClean="0"/>
              <a:t>comune</a:t>
            </a:r>
            <a:r>
              <a:rPr lang="en-GB" altLang="it-IT" dirty="0" smtClean="0"/>
              <a:t> in </a:t>
            </a:r>
            <a:r>
              <a:rPr lang="en-GB" altLang="it-IT" dirty="0" err="1" smtClean="0"/>
              <a:t>tutte</a:t>
            </a:r>
            <a:r>
              <a:rPr lang="en-GB" altLang="it-IT" dirty="0" smtClean="0"/>
              <a:t> le </a:t>
            </a:r>
            <a:r>
              <a:rPr lang="en-GB" altLang="it-IT" dirty="0" err="1" smtClean="0"/>
              <a:t>condizioni</a:t>
            </a:r>
            <a:endParaRPr lang="en-GB" altLang="it-IT" dirty="0" smtClean="0"/>
          </a:p>
          <a:p>
            <a:pPr>
              <a:buFontTx/>
              <a:buNone/>
            </a:pPr>
            <a:r>
              <a:rPr lang="en-GB" altLang="it-IT" dirty="0" smtClean="0"/>
              <a:t>- </a:t>
            </a:r>
            <a:r>
              <a:rPr lang="en-GB" altLang="it-IT" dirty="0" err="1" smtClean="0"/>
              <a:t>nero</a:t>
            </a:r>
            <a:r>
              <a:rPr lang="en-GB" altLang="it-IT" dirty="0" smtClean="0"/>
              <a:t>	  		</a:t>
            </a:r>
            <a:r>
              <a:rPr lang="en-GB" altLang="it-IT" dirty="0" smtClean="0">
                <a:sym typeface="Wingdings" panose="05000000000000000000" pitchFamily="2" charset="2"/>
              </a:rPr>
              <a:t></a:t>
            </a:r>
            <a:r>
              <a:rPr lang="en-GB" altLang="it-IT" dirty="0" smtClean="0">
                <a:sym typeface="Symbol" panose="05050102010706020507" pitchFamily="18" charset="2"/>
              </a:rPr>
              <a:t> </a:t>
            </a:r>
            <a:r>
              <a:rPr lang="en-GB" altLang="it-IT" dirty="0" err="1" smtClean="0">
                <a:sym typeface="Symbol" panose="05050102010706020507" pitchFamily="18" charset="2"/>
              </a:rPr>
              <a:t>utilizzato</a:t>
            </a:r>
            <a:r>
              <a:rPr lang="en-GB" altLang="it-IT" dirty="0" smtClean="0">
                <a:sym typeface="Symbol" panose="05050102010706020507" pitchFamily="18" charset="2"/>
              </a:rPr>
              <a:t> </a:t>
            </a:r>
            <a:r>
              <a:rPr lang="en-GB" altLang="it-IT" dirty="0" err="1" smtClean="0">
                <a:sym typeface="Symbol" panose="05050102010706020507" pitchFamily="18" charset="2"/>
              </a:rPr>
              <a:t>nei</a:t>
            </a:r>
            <a:r>
              <a:rPr lang="en-GB" altLang="it-IT" dirty="0" smtClean="0">
                <a:sym typeface="Symbol" panose="05050102010706020507" pitchFamily="18" charset="2"/>
              </a:rPr>
              <a:t> </a:t>
            </a:r>
            <a:r>
              <a:rPr lang="en-GB" altLang="it-IT" dirty="0" err="1" smtClean="0">
                <a:sym typeface="Symbol" panose="05050102010706020507" pitchFamily="18" charset="2"/>
              </a:rPr>
              <a:t>paesi</a:t>
            </a:r>
            <a:r>
              <a:rPr lang="en-GB" altLang="it-IT" dirty="0" smtClean="0">
                <a:sym typeface="Symbol" panose="05050102010706020507" pitchFamily="18" charset="2"/>
              </a:rPr>
              <a:t> </a:t>
            </a:r>
            <a:r>
              <a:rPr lang="en-GB" altLang="it-IT" dirty="0" err="1" smtClean="0">
                <a:sym typeface="Symbol" panose="05050102010706020507" pitchFamily="18" charset="2"/>
              </a:rPr>
              <a:t>freddi</a:t>
            </a:r>
            <a:endParaRPr lang="en-GB" altLang="it-IT" dirty="0" smtClean="0">
              <a:sym typeface="Symbol" panose="05050102010706020507" pitchFamily="18" charset="2"/>
            </a:endParaRPr>
          </a:p>
          <a:p>
            <a:pPr>
              <a:buFontTx/>
              <a:buNone/>
            </a:pPr>
            <a:r>
              <a:rPr lang="en-GB" altLang="it-IT" dirty="0" smtClean="0">
                <a:sym typeface="Symbol" panose="05050102010706020507" pitchFamily="18" charset="2"/>
              </a:rPr>
              <a:t>- </a:t>
            </a:r>
            <a:r>
              <a:rPr lang="en-GB" altLang="it-IT" dirty="0" err="1" smtClean="0">
                <a:sym typeface="Symbol" panose="05050102010706020507" pitchFamily="18" charset="2"/>
              </a:rPr>
              <a:t>Colorato</a:t>
            </a:r>
            <a:r>
              <a:rPr lang="en-GB" altLang="it-IT" dirty="0" smtClean="0">
                <a:sym typeface="Symbol" panose="05050102010706020507" pitchFamily="18" charset="2"/>
              </a:rPr>
              <a:t> </a:t>
            </a:r>
            <a:r>
              <a:rPr lang="en-GB" altLang="it-IT" dirty="0" err="1" smtClean="0">
                <a:sym typeface="Symbol" panose="05050102010706020507" pitchFamily="18" charset="2"/>
              </a:rPr>
              <a:t>verde</a:t>
            </a:r>
            <a:r>
              <a:rPr lang="en-GB" altLang="it-IT" dirty="0" smtClean="0">
                <a:sym typeface="Symbol" panose="05050102010706020507" pitchFamily="18" charset="2"/>
              </a:rPr>
              <a:t> o beige 	</a:t>
            </a:r>
            <a:r>
              <a:rPr lang="en-GB" altLang="it-IT" dirty="0" smtClean="0">
                <a:sym typeface="Wingdings" panose="05000000000000000000" pitchFamily="2" charset="2"/>
              </a:rPr>
              <a:t></a:t>
            </a:r>
            <a:r>
              <a:rPr lang="en-GB" altLang="it-IT" dirty="0" smtClean="0">
                <a:sym typeface="Symbol" panose="05050102010706020507" pitchFamily="18" charset="2"/>
              </a:rPr>
              <a:t> per </a:t>
            </a:r>
            <a:r>
              <a:rPr lang="en-GB" altLang="it-IT" dirty="0" err="1" smtClean="0">
                <a:sym typeface="Symbol" panose="05050102010706020507" pitchFamily="18" charset="2"/>
              </a:rPr>
              <a:t>ragioni</a:t>
            </a:r>
            <a:r>
              <a:rPr lang="en-GB" altLang="it-IT" dirty="0" smtClean="0">
                <a:sym typeface="Symbol" panose="05050102010706020507" pitchFamily="18" charset="2"/>
              </a:rPr>
              <a:t> </a:t>
            </a:r>
            <a:r>
              <a:rPr lang="en-GB" altLang="it-IT" dirty="0" err="1" smtClean="0">
                <a:sym typeface="Symbol" panose="05050102010706020507" pitchFamily="18" charset="2"/>
              </a:rPr>
              <a:t>ambientalistiche</a:t>
            </a:r>
            <a:r>
              <a:rPr lang="en-GB" altLang="it-IT" dirty="0" smtClean="0">
                <a:sym typeface="Symbol" panose="05050102010706020507" pitchFamily="18" charset="2"/>
              </a:rPr>
              <a:t> in </a:t>
            </a:r>
            <a:r>
              <a:rPr lang="en-GB" altLang="it-IT" dirty="0" err="1" smtClean="0">
                <a:sym typeface="Symbol" panose="05050102010706020507" pitchFamily="18" charset="2"/>
              </a:rPr>
              <a:t>alcuni</a:t>
            </a:r>
            <a:r>
              <a:rPr lang="en-GB" altLang="it-IT" dirty="0" smtClean="0">
                <a:sym typeface="Symbol" panose="05050102010706020507" pitchFamily="18" charset="2"/>
              </a:rPr>
              <a:t> </a:t>
            </a:r>
            <a:r>
              <a:rPr lang="en-GB" altLang="it-IT" dirty="0" err="1" smtClean="0">
                <a:sym typeface="Symbol" panose="05050102010706020507" pitchFamily="18" charset="2"/>
              </a:rPr>
              <a:t>paesi</a:t>
            </a:r>
            <a:r>
              <a:rPr lang="en-GB" altLang="it-IT" dirty="0" smtClean="0">
                <a:sym typeface="Symbol" panose="05050102010706020507" pitchFamily="18" charset="2"/>
              </a:rPr>
              <a:t> UE</a:t>
            </a:r>
          </a:p>
          <a:p>
            <a:pPr>
              <a:buFontTx/>
              <a:buNone/>
            </a:pPr>
            <a:endParaRPr lang="en-GB" altLang="it-IT" dirty="0" smtClean="0">
              <a:sym typeface="Symbol" panose="05050102010706020507" pitchFamily="18" charset="2"/>
            </a:endParaRPr>
          </a:p>
          <a:p>
            <a:pPr>
              <a:buFontTx/>
              <a:buNone/>
            </a:pPr>
            <a:r>
              <a:rPr lang="en-GB" altLang="it-IT" dirty="0" smtClean="0">
                <a:sym typeface="Symbol" panose="05050102010706020507" pitchFamily="18" charset="2"/>
              </a:rPr>
              <a:t>	</a:t>
            </a:r>
          </a:p>
        </p:txBody>
      </p:sp>
      <p:pic>
        <p:nvPicPr>
          <p:cNvPr id="384004" name="Picture 4" descr="Read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1225" y="4543425"/>
            <a:ext cx="28797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5" name="Picture 5" descr="wrap at storage sit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0025" y="4554538"/>
            <a:ext cx="3098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0525" y="4579938"/>
            <a:ext cx="2117725"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4294967295"/>
          </p:nvPr>
        </p:nvSpPr>
        <p:spPr/>
        <p:txBody>
          <a:bodyPr/>
          <a:lstStyle/>
          <a:p>
            <a:pPr>
              <a:defRPr/>
            </a:pPr>
            <a:fld id="{6BC6EFA5-3702-48D5-A549-72610BDBC0CE}"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
        <p:nvSpPr>
          <p:cNvPr id="4" name="Titolo 3"/>
          <p:cNvSpPr>
            <a:spLocks noGrp="1"/>
          </p:cNvSpPr>
          <p:nvPr>
            <p:ph type="title"/>
          </p:nvPr>
        </p:nvSpPr>
        <p:spPr/>
        <p:txBody>
          <a:bodyPr/>
          <a:lstStyle/>
          <a:p>
            <a:r>
              <a:rPr lang="it-IT" dirty="0" smtClean="0"/>
              <a:t>Colore del film</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8850" name="Picture 2" descr="TB 211 TRAVAIL N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681538"/>
            <a:ext cx="41402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descr="T4234M_T4734M recad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88125" y="4681538"/>
            <a:ext cx="255587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PRO-LONGER N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03575" y="4681538"/>
            <a:ext cx="3611563"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358900"/>
            <a:ext cx="4968875"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8854" name="Picture 6" descr="SPRING LONGER N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52975" y="1358900"/>
            <a:ext cx="4427538"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7"/>
          <p:cNvSpPr>
            <a:spLocks noChangeArrowheads="1"/>
          </p:cNvSpPr>
          <p:nvPr/>
        </p:nvSpPr>
        <p:spPr bwMode="auto">
          <a:xfrm>
            <a:off x="34925" y="203200"/>
            <a:ext cx="489743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8"/>
              </a:buBlip>
              <a:defRPr>
                <a:solidFill>
                  <a:schemeClr val="tx1"/>
                </a:solidFill>
                <a:latin typeface="Arial" panose="020B0604020202020204" pitchFamily="34" charset="0"/>
              </a:defRPr>
            </a:lvl1pPr>
            <a:lvl2pPr marL="742950" indent="-285750">
              <a:spcBef>
                <a:spcPct val="20000"/>
              </a:spcBef>
              <a:buBlip>
                <a:blip r:embed="rId9"/>
              </a:buBlip>
              <a:defRPr>
                <a:solidFill>
                  <a:schemeClr val="tx1"/>
                </a:solidFill>
                <a:latin typeface="Arial" panose="020B0604020202020204" pitchFamily="34" charset="0"/>
              </a:defRPr>
            </a:lvl2pPr>
            <a:lvl3pPr marL="1143000" indent="-228600">
              <a:spcBef>
                <a:spcPct val="20000"/>
              </a:spcBef>
              <a:buBlip>
                <a:blip r:embed="rId10"/>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Manutenzione del paesaggio</a:t>
            </a:r>
            <a:br>
              <a:rPr lang="fr-FR" altLang="it-IT" sz="2400" b="1">
                <a:solidFill>
                  <a:srgbClr val="FF0000"/>
                </a:solidFill>
              </a:rPr>
            </a:br>
            <a:endParaRPr lang="fr-FR" altLang="it-IT" sz="2400" b="1">
              <a:solidFill>
                <a:srgbClr val="FF0000"/>
              </a:solidFill>
            </a:endParaRPr>
          </a:p>
        </p:txBody>
      </p:sp>
    </p:spTree>
    <p:extLst>
      <p:ext uri="{BB962C8B-B14F-4D97-AF65-F5344CB8AC3E}">
        <p14:creationId xmlns:p14="http://schemas.microsoft.com/office/powerpoint/2010/main" val="119383078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7" name="Rectangle 3"/>
          <p:cNvSpPr>
            <a:spLocks noGrp="1" noChangeArrowheads="1"/>
          </p:cNvSpPr>
          <p:nvPr>
            <p:ph type="body" idx="1"/>
          </p:nvPr>
        </p:nvSpPr>
        <p:spPr>
          <a:xfrm>
            <a:off x="397082" y="3645024"/>
            <a:ext cx="8746917" cy="1899319"/>
          </a:xfrm>
          <a:noFill/>
        </p:spPr>
        <p:txBody>
          <a:bodyPr lIns="94784" tIns="46560" rIns="94784" bIns="46560"/>
          <a:lstStyle/>
          <a:p>
            <a:r>
              <a:rPr lang="en-GB" altLang="it-IT" b="1" dirty="0" err="1" smtClean="0"/>
              <a:t>Corretta</a:t>
            </a:r>
            <a:r>
              <a:rPr lang="en-GB" altLang="it-IT" b="1" dirty="0" smtClean="0"/>
              <a:t> </a:t>
            </a:r>
            <a:r>
              <a:rPr lang="en-GB" altLang="it-IT" b="1" dirty="0" err="1" smtClean="0"/>
              <a:t>sovrapposizione</a:t>
            </a:r>
            <a:endParaRPr lang="en-GB" altLang="it-IT" b="1" dirty="0" smtClean="0"/>
          </a:p>
          <a:p>
            <a:endParaRPr lang="en-GB" altLang="it-IT" b="1" dirty="0" smtClean="0"/>
          </a:p>
          <a:p>
            <a:pPr>
              <a:buFontTx/>
              <a:buNone/>
            </a:pPr>
            <a:r>
              <a:rPr lang="en-GB" altLang="it-IT" dirty="0" smtClean="0"/>
              <a:t>50% </a:t>
            </a:r>
            <a:r>
              <a:rPr lang="en-GB" altLang="it-IT" dirty="0" err="1" smtClean="0"/>
              <a:t>sovrapposizione</a:t>
            </a:r>
            <a:r>
              <a:rPr lang="en-GB" altLang="it-IT" dirty="0" smtClean="0"/>
              <a:t> per 2+2+.. strati</a:t>
            </a:r>
          </a:p>
          <a:p>
            <a:pPr>
              <a:buFontTx/>
              <a:buNone/>
            </a:pPr>
            <a:r>
              <a:rPr lang="en-GB" altLang="it-IT" dirty="0" smtClean="0"/>
              <a:t>67% </a:t>
            </a:r>
            <a:r>
              <a:rPr lang="en-GB" altLang="it-IT" dirty="0" err="1" smtClean="0"/>
              <a:t>sovrapposizione</a:t>
            </a:r>
            <a:r>
              <a:rPr lang="en-GB" altLang="it-IT" dirty="0" smtClean="0"/>
              <a:t> per 3+3..strati  (750mm film </a:t>
            </a:r>
            <a:r>
              <a:rPr lang="en-GB" altLang="it-IT" b="1" dirty="0" err="1" smtClean="0"/>
              <a:t>intelliwrap</a:t>
            </a:r>
            <a:r>
              <a:rPr lang="en-GB" altLang="it-IT" b="1" dirty="0" smtClean="0"/>
              <a:t> </a:t>
            </a:r>
            <a:r>
              <a:rPr lang="en-GB" altLang="it-IT" b="1" dirty="0" smtClean="0">
                <a:cs typeface="Arial" panose="020B0604020202020204" pitchFamily="34" charset="0"/>
              </a:rPr>
              <a:t>™</a:t>
            </a:r>
            <a:r>
              <a:rPr lang="en-GB" altLang="it-IT" dirty="0" smtClean="0"/>
              <a:t> only)</a:t>
            </a:r>
            <a:endParaRPr lang="en-GB" altLang="it-IT" sz="2100" dirty="0" smtClean="0"/>
          </a:p>
        </p:txBody>
      </p:sp>
      <p:pic>
        <p:nvPicPr>
          <p:cNvPr id="38502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9387" y="1082999"/>
            <a:ext cx="2450440" cy="299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030" name="Picture 10" descr="Intelliwrap_chroom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6563" y="5445224"/>
            <a:ext cx="39608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3419872" y="72008"/>
            <a:ext cx="4497248" cy="764704"/>
          </a:xfrm>
        </p:spPr>
        <p:txBody>
          <a:bodyPr/>
          <a:lstStyle/>
          <a:p>
            <a:r>
              <a:rPr lang="it-IT" dirty="0" smtClean="0"/>
              <a:t>Corretta</a:t>
            </a:r>
            <a:r>
              <a:rPr lang="it-IT" baseline="0" dirty="0" smtClean="0"/>
              <a:t> sovrapposizione del film</a:t>
            </a:r>
            <a:endParaRPr lang="it-IT" dirty="0"/>
          </a:p>
        </p:txBody>
      </p:sp>
      <p:pic>
        <p:nvPicPr>
          <p:cNvPr id="9" name="Picture 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8013" y="69056"/>
            <a:ext cx="3217100" cy="314392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r>
              <a:rPr lang="en-US" altLang="it-IT" dirty="0" smtClean="0"/>
              <a:t>La gamma </a:t>
            </a:r>
            <a:r>
              <a:rPr lang="en-US" altLang="it-IT" dirty="0" err="1" smtClean="0"/>
              <a:t>dei</a:t>
            </a:r>
            <a:r>
              <a:rPr lang="en-US" altLang="it-IT" dirty="0" smtClean="0"/>
              <a:t> </a:t>
            </a:r>
            <a:r>
              <a:rPr lang="en-US" altLang="it-IT" dirty="0" err="1" smtClean="0"/>
              <a:t>fasciatori</a:t>
            </a:r>
            <a:endParaRPr lang="nl-NL" altLang="it-IT" dirty="0" smtClean="0"/>
          </a:p>
        </p:txBody>
      </p:sp>
      <p:sp>
        <p:nvSpPr>
          <p:cNvPr id="402435" name="Rectangle 3"/>
          <p:cNvSpPr>
            <a:spLocks noGrp="1" noChangeArrowheads="1"/>
          </p:cNvSpPr>
          <p:nvPr>
            <p:ph type="body" idx="1"/>
          </p:nvPr>
        </p:nvSpPr>
        <p:spPr>
          <a:xfrm>
            <a:off x="0" y="898525"/>
            <a:ext cx="5584825" cy="611188"/>
          </a:xfrm>
        </p:spPr>
        <p:txBody>
          <a:bodyPr/>
          <a:lstStyle/>
          <a:p>
            <a:pPr>
              <a:buFontTx/>
              <a:buBlip>
                <a:blip r:embed="rId3"/>
              </a:buBlip>
            </a:pPr>
            <a:r>
              <a:rPr lang="en-US" altLang="it-IT" sz="2600" b="1" dirty="0" err="1" smtClean="0"/>
              <a:t>Fasciatori</a:t>
            </a:r>
            <a:r>
              <a:rPr lang="en-US" altLang="it-IT" sz="2600" b="1" dirty="0" smtClean="0"/>
              <a:t> </a:t>
            </a:r>
            <a:r>
              <a:rPr lang="en-US" altLang="it-IT" sz="2600" b="1" dirty="0" err="1" smtClean="0"/>
              <a:t>balle</a:t>
            </a:r>
            <a:r>
              <a:rPr lang="en-US" altLang="it-IT" sz="2600" b="1" dirty="0" smtClean="0"/>
              <a:t> </a:t>
            </a:r>
            <a:r>
              <a:rPr lang="en-US" altLang="it-IT" sz="2600" b="1" dirty="0" err="1" smtClean="0"/>
              <a:t>tonde</a:t>
            </a:r>
            <a:r>
              <a:rPr lang="en-US" altLang="it-IT" dirty="0" smtClean="0"/>
              <a:t/>
            </a:r>
            <a:br>
              <a:rPr lang="en-US" altLang="it-IT" dirty="0" smtClean="0"/>
            </a:br>
            <a:endParaRPr lang="en-US" altLang="it-IT" b="1" dirty="0" smtClean="0"/>
          </a:p>
        </p:txBody>
      </p:sp>
      <p:pic>
        <p:nvPicPr>
          <p:cNvPr id="402436" name="Picture 3" descr="09050997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60713" y="1590675"/>
            <a:ext cx="30099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7" name="Text Box 5"/>
          <p:cNvSpPr txBox="1">
            <a:spLocks noChangeArrowheads="1"/>
          </p:cNvSpPr>
          <p:nvPr/>
        </p:nvSpPr>
        <p:spPr bwMode="auto">
          <a:xfrm>
            <a:off x="0" y="4160838"/>
            <a:ext cx="3163888"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GB" altLang="it-IT" sz="1600" b="1"/>
              <a:t>Fasciatori PORTATI</a:t>
            </a:r>
          </a:p>
          <a:p>
            <a:pPr eaLnBrk="1" hangingPunct="1">
              <a:spcBef>
                <a:spcPct val="50000"/>
              </a:spcBef>
              <a:buFontTx/>
              <a:buNone/>
            </a:pPr>
            <a:r>
              <a:rPr lang="en-GB" altLang="it-IT" sz="1600"/>
              <a:t>Serie </a:t>
            </a:r>
            <a:r>
              <a:rPr lang="en-GB" altLang="it-IT" sz="1600" b="1"/>
              <a:t>RW 1100  </a:t>
            </a:r>
          </a:p>
          <a:p>
            <a:pPr eaLnBrk="1" hangingPunct="1">
              <a:spcBef>
                <a:spcPct val="0"/>
              </a:spcBef>
              <a:buFontTx/>
              <a:buNone/>
            </a:pPr>
            <a:r>
              <a:rPr lang="en-GB" altLang="it-IT" sz="1200" b="1"/>
              <a:t>piattaforma NON autocaricante</a:t>
            </a:r>
          </a:p>
          <a:p>
            <a:pPr eaLnBrk="1" hangingPunct="1">
              <a:spcBef>
                <a:spcPct val="50000"/>
              </a:spcBef>
              <a:buFontTx/>
              <a:buNone/>
            </a:pPr>
            <a:r>
              <a:rPr lang="en-GB" altLang="it-IT" sz="1600"/>
              <a:t>Serie </a:t>
            </a:r>
            <a:r>
              <a:rPr lang="en-GB" altLang="it-IT" sz="1600" b="1"/>
              <a:t>RW 1200</a:t>
            </a:r>
          </a:p>
          <a:p>
            <a:pPr eaLnBrk="1" hangingPunct="1">
              <a:spcBef>
                <a:spcPct val="0"/>
              </a:spcBef>
              <a:buFontTx/>
              <a:buNone/>
            </a:pPr>
            <a:r>
              <a:rPr lang="en-GB" altLang="it-IT" sz="1200" b="1"/>
              <a:t>Piattaforma autocaricante</a:t>
            </a:r>
          </a:p>
          <a:p>
            <a:pPr eaLnBrk="1" hangingPunct="1">
              <a:spcBef>
                <a:spcPct val="0"/>
              </a:spcBef>
              <a:buFontTx/>
              <a:buNone/>
            </a:pPr>
            <a:endParaRPr lang="en-GB" altLang="it-IT" sz="1200" b="1"/>
          </a:p>
          <a:p>
            <a:pPr eaLnBrk="1" hangingPunct="1">
              <a:spcBef>
                <a:spcPct val="0"/>
              </a:spcBef>
              <a:buFontTx/>
              <a:buNone/>
            </a:pPr>
            <a:endParaRPr lang="en-GB" altLang="it-IT" sz="1200" b="1"/>
          </a:p>
          <a:p>
            <a:pPr eaLnBrk="1" hangingPunct="1">
              <a:spcBef>
                <a:spcPct val="0"/>
              </a:spcBef>
              <a:buFontTx/>
              <a:buNone/>
            </a:pPr>
            <a:endParaRPr lang="en-GB" altLang="it-IT" sz="1200" b="1"/>
          </a:p>
          <a:p>
            <a:pPr eaLnBrk="1" hangingPunct="1">
              <a:spcBef>
                <a:spcPct val="0"/>
              </a:spcBef>
              <a:buFontTx/>
              <a:buNone/>
            </a:pPr>
            <a:r>
              <a:rPr lang="en-GB" altLang="it-IT" sz="1200" b="1">
                <a:solidFill>
                  <a:srgbClr val="FF0000"/>
                </a:solidFill>
              </a:rPr>
              <a:t>Diametro balla 1,50 m</a:t>
            </a:r>
          </a:p>
          <a:p>
            <a:pPr eaLnBrk="1" hangingPunct="1">
              <a:spcBef>
                <a:spcPct val="0"/>
              </a:spcBef>
              <a:buFontTx/>
              <a:buNone/>
            </a:pPr>
            <a:r>
              <a:rPr lang="en-GB" altLang="it-IT" sz="1200" b="1">
                <a:solidFill>
                  <a:srgbClr val="FF0000"/>
                </a:solidFill>
              </a:rPr>
              <a:t>Peso massimo balla 1200 kg</a:t>
            </a:r>
            <a:endParaRPr lang="en-GB" altLang="it-IT" sz="1000" b="1">
              <a:solidFill>
                <a:srgbClr val="FF0000"/>
              </a:solidFill>
            </a:endParaRPr>
          </a:p>
        </p:txBody>
      </p:sp>
      <p:pic>
        <p:nvPicPr>
          <p:cNvPr id="9" name="Segnaposto contenuto 5" descr="HPIM0391 low.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863" y="1531938"/>
            <a:ext cx="3032125" cy="2255837"/>
          </a:xfrm>
          <a:prstGeom prst="rect">
            <a:avLst/>
          </a:prstGeom>
          <a:ln>
            <a:noFill/>
          </a:ln>
          <a:effectLst>
            <a:outerShdw blurRad="292100" dist="139700" dir="2700000" algn="tl" rotWithShape="0">
              <a:srgbClr val="333333">
                <a:alpha val="65000"/>
              </a:srgbClr>
            </a:outerShdw>
          </a:effectLst>
        </p:spPr>
      </p:pic>
      <p:sp>
        <p:nvSpPr>
          <p:cNvPr id="402439" name="Text Box 5"/>
          <p:cNvSpPr txBox="1">
            <a:spLocks noChangeArrowheads="1"/>
          </p:cNvSpPr>
          <p:nvPr/>
        </p:nvSpPr>
        <p:spPr bwMode="auto">
          <a:xfrm>
            <a:off x="3157538" y="4152900"/>
            <a:ext cx="3163887"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GB" altLang="it-IT" sz="1600" b="1"/>
              <a:t>Fasciatori TRAINATI</a:t>
            </a:r>
          </a:p>
          <a:p>
            <a:pPr eaLnBrk="1" hangingPunct="1">
              <a:spcBef>
                <a:spcPct val="50000"/>
              </a:spcBef>
              <a:buFontTx/>
              <a:buNone/>
            </a:pPr>
            <a:r>
              <a:rPr lang="en-GB" altLang="it-IT" sz="1600"/>
              <a:t>Serie </a:t>
            </a:r>
            <a:r>
              <a:rPr lang="en-GB" altLang="it-IT" sz="1600" b="1"/>
              <a:t>RW 1400  </a:t>
            </a:r>
          </a:p>
          <a:p>
            <a:pPr eaLnBrk="1" hangingPunct="1">
              <a:spcBef>
                <a:spcPct val="0"/>
              </a:spcBef>
              <a:buFontTx/>
              <a:buNone/>
            </a:pPr>
            <a:r>
              <a:rPr lang="en-GB" altLang="it-IT" sz="1200" b="1"/>
              <a:t>Piattaforma autocaricante</a:t>
            </a:r>
          </a:p>
          <a:p>
            <a:pPr eaLnBrk="1" hangingPunct="1">
              <a:spcBef>
                <a:spcPct val="50000"/>
              </a:spcBef>
              <a:buFontTx/>
              <a:buNone/>
            </a:pPr>
            <a:r>
              <a:rPr lang="en-GB" altLang="it-IT" sz="1600"/>
              <a:t>Serie </a:t>
            </a:r>
            <a:r>
              <a:rPr lang="en-GB" altLang="it-IT" sz="1600" b="1"/>
              <a:t>RW 1600</a:t>
            </a:r>
          </a:p>
          <a:p>
            <a:pPr eaLnBrk="1" hangingPunct="1">
              <a:spcBef>
                <a:spcPct val="0"/>
              </a:spcBef>
              <a:buFontTx/>
              <a:buNone/>
            </a:pPr>
            <a:r>
              <a:rPr lang="en-GB" altLang="it-IT" sz="1200" b="1"/>
              <a:t>Piattaforma autocaricante</a:t>
            </a:r>
          </a:p>
          <a:p>
            <a:pPr eaLnBrk="1" hangingPunct="1">
              <a:spcBef>
                <a:spcPct val="0"/>
              </a:spcBef>
              <a:buFontTx/>
              <a:buNone/>
            </a:pPr>
            <a:r>
              <a:rPr lang="en-GB" altLang="it-IT" sz="1200" b="1"/>
              <a:t>Macchina ad alta capacità (10% riduzione tempo)</a:t>
            </a:r>
          </a:p>
          <a:p>
            <a:pPr eaLnBrk="1" hangingPunct="1">
              <a:spcBef>
                <a:spcPct val="0"/>
              </a:spcBef>
              <a:buFontTx/>
              <a:buNone/>
            </a:pPr>
            <a:endParaRPr lang="en-GB" altLang="it-IT" sz="1200" b="1"/>
          </a:p>
          <a:p>
            <a:pPr eaLnBrk="1" hangingPunct="1">
              <a:spcBef>
                <a:spcPct val="0"/>
              </a:spcBef>
              <a:buFontTx/>
              <a:buNone/>
            </a:pPr>
            <a:r>
              <a:rPr lang="en-GB" altLang="it-IT" sz="1200" b="1">
                <a:solidFill>
                  <a:srgbClr val="FF0000"/>
                </a:solidFill>
              </a:rPr>
              <a:t>Diametro balla 1,50 m</a:t>
            </a:r>
          </a:p>
          <a:p>
            <a:pPr eaLnBrk="1" hangingPunct="1">
              <a:spcBef>
                <a:spcPct val="0"/>
              </a:spcBef>
              <a:buFontTx/>
              <a:buNone/>
            </a:pPr>
            <a:r>
              <a:rPr lang="en-GB" altLang="it-IT" sz="1200" b="1">
                <a:solidFill>
                  <a:srgbClr val="FF0000"/>
                </a:solidFill>
              </a:rPr>
              <a:t>Peso massimo balla 1200 kg</a:t>
            </a:r>
            <a:endParaRPr lang="en-GB" altLang="it-IT" sz="1200" b="1"/>
          </a:p>
        </p:txBody>
      </p:sp>
      <p:pic>
        <p:nvPicPr>
          <p:cNvPr id="11" name="Segnaposto contenuto 6" descr="HPIM0401 low.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03950" y="1647825"/>
            <a:ext cx="2881313" cy="2146300"/>
          </a:xfrm>
          <a:prstGeom prst="rect">
            <a:avLst/>
          </a:prstGeom>
          <a:ln>
            <a:noFill/>
          </a:ln>
          <a:effectLst>
            <a:outerShdw blurRad="292100" dist="139700" dir="2700000" algn="tl" rotWithShape="0">
              <a:srgbClr val="333333">
                <a:alpha val="65000"/>
              </a:srgbClr>
            </a:outerShdw>
          </a:effectLst>
        </p:spPr>
      </p:pic>
      <p:sp>
        <p:nvSpPr>
          <p:cNvPr id="402441" name="Text Box 5"/>
          <p:cNvSpPr txBox="1">
            <a:spLocks noChangeArrowheads="1"/>
          </p:cNvSpPr>
          <p:nvPr/>
        </p:nvSpPr>
        <p:spPr bwMode="auto">
          <a:xfrm>
            <a:off x="6169025" y="4160838"/>
            <a:ext cx="2974975"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GB" altLang="it-IT" sz="1600" b="1"/>
              <a:t>Fasciatori TRAINATI – con SATELLITE</a:t>
            </a:r>
          </a:p>
          <a:p>
            <a:pPr eaLnBrk="1" hangingPunct="1">
              <a:spcBef>
                <a:spcPct val="50000"/>
              </a:spcBef>
              <a:buFontTx/>
              <a:buNone/>
            </a:pPr>
            <a:r>
              <a:rPr lang="en-GB" altLang="it-IT" sz="1600"/>
              <a:t>Serie </a:t>
            </a:r>
            <a:r>
              <a:rPr lang="en-GB" altLang="it-IT" sz="1600" b="1"/>
              <a:t>RW 1800</a:t>
            </a:r>
            <a:endParaRPr lang="en-GB" altLang="it-IT" sz="1200" b="1"/>
          </a:p>
          <a:p>
            <a:pPr eaLnBrk="1" hangingPunct="1">
              <a:spcBef>
                <a:spcPct val="50000"/>
              </a:spcBef>
              <a:buFontTx/>
              <a:buNone/>
            </a:pPr>
            <a:r>
              <a:rPr lang="en-GB" altLang="it-IT" sz="1600"/>
              <a:t>Serie </a:t>
            </a:r>
            <a:r>
              <a:rPr lang="en-GB" altLang="it-IT" sz="1600" b="1"/>
              <a:t>RW 1800 3D</a:t>
            </a:r>
          </a:p>
          <a:p>
            <a:pPr eaLnBrk="1" hangingPunct="1">
              <a:spcBef>
                <a:spcPct val="50000"/>
              </a:spcBef>
              <a:buFontTx/>
              <a:buNone/>
            </a:pPr>
            <a:endParaRPr lang="en-GB" altLang="it-IT" sz="1600" b="1"/>
          </a:p>
          <a:p>
            <a:pPr eaLnBrk="1" hangingPunct="1">
              <a:spcBef>
                <a:spcPct val="50000"/>
              </a:spcBef>
              <a:buFontTx/>
              <a:buNone/>
            </a:pPr>
            <a:endParaRPr lang="en-GB" altLang="it-IT" sz="1200" b="1"/>
          </a:p>
          <a:p>
            <a:pPr eaLnBrk="1" hangingPunct="1">
              <a:spcBef>
                <a:spcPct val="0"/>
              </a:spcBef>
              <a:buFontTx/>
              <a:buNone/>
            </a:pPr>
            <a:r>
              <a:rPr lang="en-GB" altLang="it-IT" sz="1200" b="1">
                <a:solidFill>
                  <a:srgbClr val="FF0000"/>
                </a:solidFill>
              </a:rPr>
              <a:t>Diametro balla 1,50 m</a:t>
            </a:r>
          </a:p>
          <a:p>
            <a:pPr eaLnBrk="1" hangingPunct="1">
              <a:spcBef>
                <a:spcPct val="0"/>
              </a:spcBef>
              <a:buFontTx/>
              <a:buNone/>
            </a:pPr>
            <a:r>
              <a:rPr lang="en-GB" altLang="it-IT" sz="1200" b="1">
                <a:solidFill>
                  <a:srgbClr val="FF0000"/>
                </a:solidFill>
              </a:rPr>
              <a:t>Peso massimo balla 1400 kg</a:t>
            </a:r>
            <a:endParaRPr lang="en-GB" altLang="it-IT" sz="1200" b="1"/>
          </a:p>
        </p:txBody>
      </p:sp>
      <p:sp>
        <p:nvSpPr>
          <p:cNvPr id="2" name="Segnaposto data 1"/>
          <p:cNvSpPr>
            <a:spLocks noGrp="1"/>
          </p:cNvSpPr>
          <p:nvPr>
            <p:ph type="dt" sz="quarter" idx="4294967295"/>
          </p:nvPr>
        </p:nvSpPr>
        <p:spPr/>
        <p:txBody>
          <a:bodyPr/>
          <a:lstStyle/>
          <a:p>
            <a:pPr>
              <a:defRPr/>
            </a:pPr>
            <a:fld id="{366C976E-E31F-477F-88F4-87DB483D4391}"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4"/>
          <p:cNvSpPr>
            <a:spLocks noGrp="1" noChangeArrowheads="1"/>
          </p:cNvSpPr>
          <p:nvPr>
            <p:ph type="title"/>
          </p:nvPr>
        </p:nvSpPr>
        <p:spPr>
          <a:xfrm>
            <a:off x="2771800" y="0"/>
            <a:ext cx="5915000" cy="836712"/>
          </a:xfrm>
        </p:spPr>
        <p:txBody>
          <a:bodyPr/>
          <a:lstStyle/>
          <a:p>
            <a:pPr eaLnBrk="1" hangingPunct="1"/>
            <a:r>
              <a:rPr lang="nl-NL" altLang="it-IT" dirty="0" smtClean="0"/>
              <a:t>RW 1800</a:t>
            </a:r>
          </a:p>
        </p:txBody>
      </p:sp>
      <p:pic>
        <p:nvPicPr>
          <p:cNvPr id="408579" name="Picture 7"/>
          <p:cNvPicPr>
            <a:picLocks noGrp="1" noChangeAspect="1" noChangeArrowheads="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0" y="0"/>
            <a:ext cx="2209254" cy="2159000"/>
          </a:xfrm>
          <a:prstGeom prst="rect">
            <a:avLst/>
          </a:prstGeom>
          <a:ln>
            <a:noFill/>
          </a:ln>
          <a:effectLst>
            <a:outerShdw blurRad="292100" dist="139700" dir="2700000" algn="tl" rotWithShape="0">
              <a:srgbClr val="333333">
                <a:alpha val="65000"/>
              </a:srgbClr>
            </a:outerShdw>
          </a:effectLst>
        </p:spPr>
      </p:pic>
      <p:pic>
        <p:nvPicPr>
          <p:cNvPr id="408580"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5492" y="897386"/>
            <a:ext cx="2160000" cy="1764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1" name="Picture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178" y="2846220"/>
            <a:ext cx="2260095" cy="1633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2"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49300" y="897386"/>
            <a:ext cx="2493234" cy="1764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630" y="4676750"/>
            <a:ext cx="2279555" cy="1874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23232" y="4647011"/>
            <a:ext cx="2160000" cy="1886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07061339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15631" y="2846220"/>
            <a:ext cx="2160000" cy="1633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07061339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383345" y="2857110"/>
            <a:ext cx="2160000" cy="1612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07061339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660232" y="2857110"/>
            <a:ext cx="2160000" cy="1623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Segnaposto contenuto 6" descr="HPIM0401 low.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56176" y="4654313"/>
            <a:ext cx="2881313" cy="21463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Text Box 17"/>
          <p:cNvSpPr txBox="1">
            <a:spLocks noChangeArrowheads="1"/>
          </p:cNvSpPr>
          <p:nvPr/>
        </p:nvSpPr>
        <p:spPr bwMode="auto">
          <a:xfrm>
            <a:off x="3429000" y="152400"/>
            <a:ext cx="449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endParaRPr lang="en-GB" altLang="it-IT" sz="2000" b="1"/>
          </a:p>
        </p:txBody>
      </p:sp>
      <p:pic>
        <p:nvPicPr>
          <p:cNvPr id="19" name="Immagine 18" descr="Kuhn-fasciatrice-4004_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4611688"/>
            <a:ext cx="3000375" cy="2246312"/>
          </a:xfrm>
          <a:prstGeom prst="rect">
            <a:avLst/>
          </a:prstGeom>
          <a:ln>
            <a:noFill/>
          </a:ln>
          <a:effectLst>
            <a:outerShdw blurRad="292100" dist="139700" dir="2700000" algn="tl" rotWithShape="0">
              <a:srgbClr val="333333">
                <a:alpha val="65000"/>
              </a:srgbClr>
            </a:outerShdw>
          </a:effectLst>
        </p:spPr>
      </p:pic>
      <p:sp>
        <p:nvSpPr>
          <p:cNvPr id="412677" name="Text Box 26"/>
          <p:cNvSpPr txBox="1">
            <a:spLocks noChangeArrowheads="1"/>
          </p:cNvSpPr>
          <p:nvPr/>
        </p:nvSpPr>
        <p:spPr bwMode="auto">
          <a:xfrm>
            <a:off x="586505" y="1025961"/>
            <a:ext cx="8147911" cy="338554"/>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None/>
            </a:pPr>
            <a:r>
              <a:rPr lang="fr-FR" altLang="it-IT" sz="1600" b="1"/>
              <a:t>FASCIATORI PER BALLE RETTANGOLARI – SW 4004</a:t>
            </a:r>
          </a:p>
        </p:txBody>
      </p:sp>
      <p:sp>
        <p:nvSpPr>
          <p:cNvPr id="412678" name="CasellaDiTesto 19"/>
          <p:cNvSpPr txBox="1">
            <a:spLocks noChangeArrowheads="1"/>
          </p:cNvSpPr>
          <p:nvPr/>
        </p:nvSpPr>
        <p:spPr bwMode="auto">
          <a:xfrm>
            <a:off x="3857625" y="4857750"/>
            <a:ext cx="50720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it-IT" altLang="it-IT"/>
              <a:t>Balle rettangolari 		80   x   50-100 x 200</a:t>
            </a:r>
          </a:p>
          <a:p>
            <a:pPr eaLnBrk="1" hangingPunct="1">
              <a:spcBef>
                <a:spcPct val="0"/>
              </a:spcBef>
              <a:buFontTx/>
              <a:buNone/>
            </a:pPr>
            <a:r>
              <a:rPr lang="it-IT" altLang="it-IT" sz="1200" i="1"/>
              <a:t>(larghezza-altezza-lunghezza)</a:t>
            </a:r>
            <a:r>
              <a:rPr lang="it-IT" altLang="it-IT"/>
              <a:t>	120 x   60-140 x 200</a:t>
            </a:r>
          </a:p>
          <a:p>
            <a:pPr eaLnBrk="1" hangingPunct="1">
              <a:spcBef>
                <a:spcPct val="0"/>
              </a:spcBef>
              <a:buFontTx/>
              <a:buNone/>
            </a:pPr>
            <a:endParaRPr lang="it-IT" altLang="it-IT"/>
          </a:p>
          <a:p>
            <a:pPr eaLnBrk="1" hangingPunct="1">
              <a:spcBef>
                <a:spcPct val="0"/>
              </a:spcBef>
              <a:buFontTx/>
              <a:buNone/>
            </a:pPr>
            <a:r>
              <a:rPr lang="it-IT" altLang="it-IT"/>
              <a:t>Balle tonde		120-150 x 90-120</a:t>
            </a:r>
          </a:p>
          <a:p>
            <a:pPr eaLnBrk="1" hangingPunct="1">
              <a:spcBef>
                <a:spcPct val="0"/>
              </a:spcBef>
              <a:buFontTx/>
              <a:buNone/>
            </a:pPr>
            <a:r>
              <a:rPr lang="it-IT" altLang="it-IT" sz="1200" i="1"/>
              <a:t>(larghezza-diametro)</a:t>
            </a:r>
            <a:r>
              <a:rPr lang="it-IT" altLang="it-IT"/>
              <a:t>		</a:t>
            </a:r>
          </a:p>
          <a:p>
            <a:pPr eaLnBrk="1" hangingPunct="1">
              <a:spcBef>
                <a:spcPct val="0"/>
              </a:spcBef>
              <a:buFontTx/>
              <a:buNone/>
            </a:pPr>
            <a:endParaRPr lang="it-IT" altLang="it-IT"/>
          </a:p>
        </p:txBody>
      </p:sp>
      <p:grpSp>
        <p:nvGrpSpPr>
          <p:cNvPr id="412679" name="Gruppo 23"/>
          <p:cNvGrpSpPr>
            <a:grpSpLocks/>
          </p:cNvGrpSpPr>
          <p:nvPr/>
        </p:nvGrpSpPr>
        <p:grpSpPr bwMode="auto">
          <a:xfrm>
            <a:off x="4857750" y="1785938"/>
            <a:ext cx="4240213" cy="2714625"/>
            <a:chOff x="6527247" y="1500174"/>
            <a:chExt cx="2208184" cy="1413928"/>
          </a:xfrm>
        </p:grpSpPr>
        <p:pic>
          <p:nvPicPr>
            <p:cNvPr id="26" name="Immagine 25" descr="KUHN_7125_100dpi.jpg"/>
            <p:cNvPicPr>
              <a:picLocks noChangeAspect="1"/>
            </p:cNvPicPr>
            <p:nvPr/>
          </p:nvPicPr>
          <p:blipFill>
            <a:blip r:embed="rId7" cstate="print"/>
            <a:stretch>
              <a:fillRect/>
            </a:stretch>
          </p:blipFill>
          <p:spPr>
            <a:xfrm>
              <a:off x="6527247" y="1571612"/>
              <a:ext cx="2018859" cy="13424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12688" name="CasellaDiTesto 26"/>
            <p:cNvSpPr txBox="1">
              <a:spLocks noChangeArrowheads="1"/>
            </p:cNvSpPr>
            <p:nvPr/>
          </p:nvSpPr>
          <p:spPr bwMode="auto">
            <a:xfrm>
              <a:off x="6572264" y="1500174"/>
              <a:ext cx="1928826" cy="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it-IT" altLang="it-IT" sz="700" b="1"/>
                <a:t>Sw </a:t>
              </a:r>
            </a:p>
          </p:txBody>
        </p:sp>
        <p:pic>
          <p:nvPicPr>
            <p:cNvPr id="412689" name="Picture 4" descr="P:\Price List KUHN 20100803\Listino 2009\Presentazione list 110\novità.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563362">
              <a:off x="8281441" y="1583900"/>
              <a:ext cx="453990" cy="2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2680" name="Gruppo 23"/>
          <p:cNvGrpSpPr>
            <a:grpSpLocks/>
          </p:cNvGrpSpPr>
          <p:nvPr/>
        </p:nvGrpSpPr>
        <p:grpSpPr bwMode="auto">
          <a:xfrm>
            <a:off x="214313" y="1785938"/>
            <a:ext cx="3906837" cy="2678112"/>
            <a:chOff x="6527247" y="1500174"/>
            <a:chExt cx="2061977" cy="1413928"/>
          </a:xfrm>
        </p:grpSpPr>
        <p:pic>
          <p:nvPicPr>
            <p:cNvPr id="14" name="Immagine 13" descr="KUHN_7125_100dpi.jpg"/>
            <p:cNvPicPr>
              <a:picLocks noChangeAspect="1"/>
            </p:cNvPicPr>
            <p:nvPr/>
          </p:nvPicPr>
          <p:blipFill>
            <a:blip r:embed="rId9" cstate="print"/>
            <a:stretch>
              <a:fillRect/>
            </a:stretch>
          </p:blipFill>
          <p:spPr>
            <a:xfrm>
              <a:off x="6527247" y="1571612"/>
              <a:ext cx="2018859" cy="13424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12685" name="CasellaDiTesto 14"/>
            <p:cNvSpPr txBox="1">
              <a:spLocks noChangeArrowheads="1"/>
            </p:cNvSpPr>
            <p:nvPr/>
          </p:nvSpPr>
          <p:spPr bwMode="auto">
            <a:xfrm>
              <a:off x="6572264" y="1500174"/>
              <a:ext cx="192882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it-IT" altLang="it-IT" sz="700" b="1"/>
                <a:t>SW 4004</a:t>
              </a:r>
            </a:p>
          </p:txBody>
        </p:sp>
        <p:pic>
          <p:nvPicPr>
            <p:cNvPr id="412686" name="Picture 4" descr="P:\Price List KUHN 20100803\Listino 2009\Presentazione list 110\novità.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2563362">
              <a:off x="8135234" y="1583403"/>
              <a:ext cx="453990" cy="2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2681" name="Titolo 1"/>
          <p:cNvSpPr>
            <a:spLocks noGrp="1"/>
          </p:cNvSpPr>
          <p:nvPr>
            <p:ph type="title"/>
          </p:nvPr>
        </p:nvSpPr>
        <p:spPr/>
        <p:txBody>
          <a:bodyPr/>
          <a:lstStyle/>
          <a:p>
            <a:r>
              <a:rPr lang="it-IT" altLang="it-IT" dirty="0" smtClean="0"/>
              <a:t>SW 4004</a:t>
            </a:r>
          </a:p>
        </p:txBody>
      </p:sp>
      <p:sp>
        <p:nvSpPr>
          <p:cNvPr id="3" name="Segnaposto data 2"/>
          <p:cNvSpPr>
            <a:spLocks noGrp="1"/>
          </p:cNvSpPr>
          <p:nvPr>
            <p:ph type="dt" sz="quarter" idx="10"/>
          </p:nvPr>
        </p:nvSpPr>
        <p:spPr/>
        <p:txBody>
          <a:bodyPr/>
          <a:lstStyle/>
          <a:p>
            <a:pPr>
              <a:defRPr/>
            </a:pPr>
            <a:fld id="{46EF9AAF-3418-431C-9719-CD2DB5A3642C}"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1357313"/>
            <a:ext cx="9144000" cy="5500687"/>
          </a:xfrm>
        </p:spPr>
      </p:pic>
      <p:sp>
        <p:nvSpPr>
          <p:cNvPr id="93187" name="WordArt 7"/>
          <p:cNvSpPr>
            <a:spLocks noChangeArrowheads="1" noChangeShapeType="1" noTextEdit="1"/>
          </p:cNvSpPr>
          <p:nvPr/>
        </p:nvSpPr>
        <p:spPr bwMode="auto">
          <a:xfrm>
            <a:off x="1285875" y="5459413"/>
            <a:ext cx="7273925" cy="1023937"/>
          </a:xfrm>
          <a:prstGeom prst="rect">
            <a:avLst/>
          </a:prstGeom>
        </p:spPr>
        <p:txBody>
          <a:bodyPr wrap="none" fromWordArt="1">
            <a:prstTxWarp prst="textPlain">
              <a:avLst>
                <a:gd name="adj" fmla="val 50000"/>
              </a:avLst>
            </a:prstTxWarp>
          </a:bodyPr>
          <a:lstStyle/>
          <a:p>
            <a:pPr algn="ctr"/>
            <a:r>
              <a:rPr lang="it-IT" sz="3600" kern="10">
                <a:ln w="9525">
                  <a:solidFill>
                    <a:srgbClr val="000000"/>
                  </a:solidFill>
                  <a:round/>
                  <a:headEnd/>
                  <a:tailEnd/>
                </a:ln>
                <a:solidFill>
                  <a:srgbClr val="FFFFFF"/>
                </a:solidFill>
                <a:latin typeface="Arial Black" panose="020B0A04020102020204" pitchFamily="34" charset="0"/>
              </a:rPr>
              <a:t>e ... buon appetito!!</a:t>
            </a:r>
          </a:p>
        </p:txBody>
      </p:sp>
      <p:sp>
        <p:nvSpPr>
          <p:cNvPr id="93188" name="Text Box 26"/>
          <p:cNvSpPr txBox="1">
            <a:spLocks noChangeArrowheads="1"/>
          </p:cNvSpPr>
          <p:nvPr/>
        </p:nvSpPr>
        <p:spPr bwMode="auto">
          <a:xfrm>
            <a:off x="-142875" y="180975"/>
            <a:ext cx="88582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spcBef>
                <a:spcPct val="20000"/>
              </a:spcBef>
              <a:defRPr sz="2000">
                <a:solidFill>
                  <a:schemeClr val="tx1"/>
                </a:solidFill>
                <a:latin typeface="Arial" panose="020B0604020202020204" pitchFamily="34" charset="0"/>
              </a:defRPr>
            </a:lvl1pPr>
            <a:lvl2pPr marL="742950" indent="-285750" algn="ctr" eaLnBrk="0" hangingPunct="0">
              <a:spcBef>
                <a:spcPct val="20000"/>
              </a:spcBef>
              <a:defRPr sz="2000">
                <a:solidFill>
                  <a:schemeClr val="tx1"/>
                </a:solidFill>
                <a:latin typeface="Arial" panose="020B0604020202020204" pitchFamily="34" charset="0"/>
              </a:defRPr>
            </a:lvl2pPr>
            <a:lvl3pPr marL="1143000" indent="-228600" algn="ctr" eaLnBrk="0" hangingPunct="0">
              <a:spcBef>
                <a:spcPct val="20000"/>
              </a:spcBef>
              <a:defRPr sz="2000">
                <a:solidFill>
                  <a:schemeClr val="tx1"/>
                </a:solidFill>
                <a:latin typeface="Arial" panose="020B0604020202020204" pitchFamily="34" charset="0"/>
              </a:defRPr>
            </a:lvl3pPr>
            <a:lvl4pPr marL="1600200" indent="-228600" algn="ctr" eaLnBrk="0" hangingPunct="0">
              <a:spcBef>
                <a:spcPct val="20000"/>
              </a:spcBef>
              <a:defRPr sz="2000">
                <a:solidFill>
                  <a:schemeClr val="tx1"/>
                </a:solidFill>
                <a:latin typeface="Arial" panose="020B0604020202020204" pitchFamily="34" charset="0"/>
              </a:defRPr>
            </a:lvl4pPr>
            <a:lvl5pPr marL="2057400" indent="-228600" algn="ctr" eaLnBrk="0" hangingPunct="0">
              <a:spcBef>
                <a:spcPct val="20000"/>
              </a:spcBef>
              <a:defRPr sz="2000">
                <a:solidFill>
                  <a:schemeClr val="tx1"/>
                </a:solidFill>
                <a:latin typeface="Arial" panose="020B0604020202020204" pitchFamily="34" charset="0"/>
              </a:defRPr>
            </a:lvl5pPr>
            <a:lvl6pPr marL="2514600" indent="-228600" algn="ctr" eaLnBrk="0" fontAlgn="base" hangingPunct="0">
              <a:spcBef>
                <a:spcPct val="20000"/>
              </a:spcBef>
              <a:spcAft>
                <a:spcPct val="0"/>
              </a:spcAft>
              <a:defRPr sz="2000">
                <a:solidFill>
                  <a:schemeClr val="tx1"/>
                </a:solidFill>
                <a:latin typeface="Arial" panose="020B0604020202020204" pitchFamily="34" charset="0"/>
              </a:defRPr>
            </a:lvl6pPr>
            <a:lvl7pPr marL="2971800" indent="-228600" algn="ctr" eaLnBrk="0" fontAlgn="base" hangingPunct="0">
              <a:spcBef>
                <a:spcPct val="20000"/>
              </a:spcBef>
              <a:spcAft>
                <a:spcPct val="0"/>
              </a:spcAft>
              <a:defRPr sz="2000">
                <a:solidFill>
                  <a:schemeClr val="tx1"/>
                </a:solidFill>
                <a:latin typeface="Arial" panose="020B0604020202020204" pitchFamily="34" charset="0"/>
              </a:defRPr>
            </a:lvl7pPr>
            <a:lvl8pPr marL="3429000" indent="-228600" algn="ctr" eaLnBrk="0" fontAlgn="base" hangingPunct="0">
              <a:spcBef>
                <a:spcPct val="20000"/>
              </a:spcBef>
              <a:spcAft>
                <a:spcPct val="0"/>
              </a:spcAft>
              <a:defRPr sz="2000">
                <a:solidFill>
                  <a:schemeClr val="tx1"/>
                </a:solidFill>
                <a:latin typeface="Arial" panose="020B0604020202020204" pitchFamily="34" charset="0"/>
              </a:defRPr>
            </a:lvl8pPr>
            <a:lvl9pPr marL="3886200" indent="-228600" algn="ctr" eaLnBrk="0" fontAlgn="base" hangingPunct="0">
              <a:spcBef>
                <a:spcPct val="20000"/>
              </a:spcBef>
              <a:spcAft>
                <a:spcPct val="0"/>
              </a:spcAft>
              <a:defRPr sz="2000">
                <a:solidFill>
                  <a:schemeClr val="tx1"/>
                </a:solidFill>
                <a:latin typeface="Arial" panose="020B0604020202020204" pitchFamily="34" charset="0"/>
              </a:defRPr>
            </a:lvl9pPr>
          </a:lstStyle>
          <a:p>
            <a:pPr eaLnBrk="1" hangingPunct="1">
              <a:spcBef>
                <a:spcPct val="50000"/>
              </a:spcBef>
            </a:pPr>
            <a:r>
              <a:rPr lang="en-GB" altLang="it-IT" sz="2600" b="1" i="1">
                <a:solidFill>
                  <a:srgbClr val="FF0000"/>
                </a:solidFill>
              </a:rPr>
              <a:t>Grazie dell’attenzione</a:t>
            </a:r>
            <a:endParaRPr lang="en-GB" altLang="it-IT" sz="2600" b="1">
              <a:solidFill>
                <a:srgbClr val="FF0000"/>
              </a:solidFill>
            </a:endParaRPr>
          </a:p>
        </p:txBody>
      </p:sp>
    </p:spTree>
    <p:extLst>
      <p:ext uri="{BB962C8B-B14F-4D97-AF65-F5344CB8AC3E}">
        <p14:creationId xmlns:p14="http://schemas.microsoft.com/office/powerpoint/2010/main" val="332203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0898" name="Picture 5" descr="VKM TRAVAIL N 3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3983038"/>
            <a:ext cx="44640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75" y="1341438"/>
            <a:ext cx="4546600"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0900" name="Picture 8" descr="KUHN_3633_72dpi"/>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70400" y="1341438"/>
            <a:ext cx="4667250"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1" descr="RM 610 TRAVAIL N2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59288" y="4133850"/>
            <a:ext cx="4697412"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6"/>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Triturazione dei residui</a:t>
            </a:r>
          </a:p>
        </p:txBody>
      </p:sp>
    </p:spTree>
    <p:extLst>
      <p:ext uri="{BB962C8B-B14F-4D97-AF65-F5344CB8AC3E}">
        <p14:creationId xmlns:p14="http://schemas.microsoft.com/office/powerpoint/2010/main" val="1008244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e 15"/>
          <p:cNvGrpSpPr>
            <a:grpSpLocks/>
          </p:cNvGrpSpPr>
          <p:nvPr/>
        </p:nvGrpSpPr>
        <p:grpSpPr bwMode="auto">
          <a:xfrm>
            <a:off x="131763" y="1425575"/>
            <a:ext cx="8904287" cy="5156200"/>
            <a:chOff x="132225" y="1701800"/>
            <a:chExt cx="8904420" cy="5156819"/>
          </a:xfrm>
        </p:grpSpPr>
        <p:grpSp>
          <p:nvGrpSpPr>
            <p:cNvPr id="82948" name="Organization Chart 4"/>
            <p:cNvGrpSpPr>
              <a:grpSpLocks noChangeAspect="1"/>
            </p:cNvGrpSpPr>
            <p:nvPr/>
          </p:nvGrpSpPr>
          <p:grpSpPr bwMode="auto">
            <a:xfrm>
              <a:off x="250825" y="1701800"/>
              <a:ext cx="8697913" cy="2087563"/>
              <a:chOff x="158" y="300"/>
              <a:chExt cx="5481" cy="862"/>
            </a:xfrm>
          </p:grpSpPr>
          <p:cxnSp>
            <p:nvCxnSpPr>
              <p:cNvPr id="82959" name="_s122884"/>
              <p:cNvCxnSpPr>
                <a:cxnSpLocks noChangeShapeType="1"/>
                <a:stCxn id="39" idx="0"/>
                <a:endCxn id="82964" idx="2"/>
              </p:cNvCxnSpPr>
              <p:nvPr/>
            </p:nvCxnSpPr>
            <p:spPr bwMode="auto">
              <a:xfrm rot="5400000" flipH="1">
                <a:off x="3943" y="-308"/>
                <a:ext cx="144" cy="2234"/>
              </a:xfrm>
              <a:prstGeom prst="bentConnector3">
                <a:avLst>
                  <a:gd name="adj1" fmla="val 13236"/>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960" name="_s122885"/>
              <p:cNvCxnSpPr>
                <a:cxnSpLocks noChangeShapeType="1"/>
                <a:stCxn id="38" idx="0"/>
                <a:endCxn id="82964" idx="2"/>
              </p:cNvCxnSpPr>
              <p:nvPr/>
            </p:nvCxnSpPr>
            <p:spPr bwMode="auto">
              <a:xfrm rot="5400000" flipH="1">
                <a:off x="3385" y="250"/>
                <a:ext cx="144" cy="1117"/>
              </a:xfrm>
              <a:prstGeom prst="bentConnector3">
                <a:avLst>
                  <a:gd name="adj1" fmla="val 13236"/>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961" name="_s122886"/>
              <p:cNvCxnSpPr>
                <a:cxnSpLocks noChangeShapeType="1"/>
                <a:stCxn id="37" idx="0"/>
                <a:endCxn id="82964" idx="2"/>
              </p:cNvCxnSpPr>
              <p:nvPr/>
            </p:nvCxnSpPr>
            <p:spPr bwMode="auto">
              <a:xfrm rot="5400000" flipH="1">
                <a:off x="2827" y="808"/>
                <a:ext cx="144" cy="1"/>
              </a:xfrm>
              <a:prstGeom prst="bentConnector3">
                <a:avLst>
                  <a:gd name="adj1" fmla="val 13236"/>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962" name="_s122887"/>
              <p:cNvCxnSpPr>
                <a:cxnSpLocks noChangeShapeType="1"/>
                <a:stCxn id="36" idx="0"/>
                <a:endCxn id="82964" idx="2"/>
              </p:cNvCxnSpPr>
              <p:nvPr/>
            </p:nvCxnSpPr>
            <p:spPr bwMode="auto">
              <a:xfrm rot="-5400000">
                <a:off x="2269" y="251"/>
                <a:ext cx="144" cy="1115"/>
              </a:xfrm>
              <a:prstGeom prst="bentConnector3">
                <a:avLst>
                  <a:gd name="adj1" fmla="val 13236"/>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2963" name="_s122888"/>
              <p:cNvCxnSpPr>
                <a:cxnSpLocks noChangeShapeType="1"/>
                <a:stCxn id="35" idx="0"/>
                <a:endCxn id="82964" idx="2"/>
              </p:cNvCxnSpPr>
              <p:nvPr/>
            </p:nvCxnSpPr>
            <p:spPr bwMode="auto">
              <a:xfrm rot="-5400000">
                <a:off x="1710" y="-308"/>
                <a:ext cx="144" cy="2233"/>
              </a:xfrm>
              <a:prstGeom prst="bentConnector3">
                <a:avLst>
                  <a:gd name="adj1" fmla="val 13236"/>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82964" name="_s122889"/>
              <p:cNvSpPr>
                <a:spLocks noChangeArrowheads="1"/>
              </p:cNvSpPr>
              <p:nvPr/>
            </p:nvSpPr>
            <p:spPr bwMode="auto">
              <a:xfrm>
                <a:off x="2313" y="300"/>
                <a:ext cx="1170" cy="437"/>
              </a:xfrm>
              <a:prstGeom prst="roundRect">
                <a:avLst>
                  <a:gd name="adj" fmla="val 16667"/>
                </a:avLst>
              </a:prstGeom>
              <a:solidFill>
                <a:schemeClr val="accent1"/>
              </a:solidFill>
              <a:ln w="9525">
                <a:solidFill>
                  <a:schemeClr val="tx1"/>
                </a:solidFill>
                <a:round/>
                <a:headEnd/>
                <a:tailEnd/>
              </a:ln>
            </p:spPr>
            <p:txBody>
              <a:bodyPr wrap="none" lIns="39944" tIns="19973" rIns="39944" bIns="19973"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200"/>
                  <a:t>BUCHER INDUSTRIES</a:t>
                </a:r>
              </a:p>
              <a:p>
                <a:pPr eaLnBrk="1" hangingPunct="1">
                  <a:spcBef>
                    <a:spcPct val="0"/>
                  </a:spcBef>
                  <a:buFontTx/>
                  <a:buNone/>
                </a:pPr>
                <a:endParaRPr lang="fr-FR" altLang="it-IT" sz="800"/>
              </a:p>
            </p:txBody>
          </p:sp>
          <p:sp>
            <p:nvSpPr>
              <p:cNvPr id="35" name="_s122890"/>
              <p:cNvSpPr>
                <a:spLocks noChangeArrowheads="1"/>
              </p:cNvSpPr>
              <p:nvPr/>
            </p:nvSpPr>
            <p:spPr bwMode="auto">
              <a:xfrm>
                <a:off x="158" y="881"/>
                <a:ext cx="1014" cy="281"/>
              </a:xfrm>
              <a:prstGeom prst="roundRect">
                <a:avLst>
                  <a:gd name="adj" fmla="val 16667"/>
                </a:avLst>
              </a:prstGeom>
              <a:solidFill>
                <a:schemeClr val="accent1"/>
              </a:solidFill>
              <a:ln w="9525">
                <a:solidFill>
                  <a:schemeClr val="tx1"/>
                </a:solidFill>
                <a:round/>
                <a:headEnd/>
                <a:tailEnd/>
              </a:ln>
            </p:spPr>
            <p:txBody>
              <a:bodyPr wrap="none" lIns="39944" tIns="19973" rIns="39944" bIns="19973" anchor="ctr"/>
              <a:lstStyle/>
              <a:p>
                <a:pPr eaLnBrk="1" hangingPunct="1">
                  <a:defRPr/>
                </a:pPr>
                <a:r>
                  <a:rPr lang="fr-FR" sz="1050" dirty="0"/>
                  <a:t>KUHN GROUP</a:t>
                </a:r>
              </a:p>
            </p:txBody>
          </p:sp>
          <p:sp>
            <p:nvSpPr>
              <p:cNvPr id="36" name="_s122891"/>
              <p:cNvSpPr>
                <a:spLocks noChangeArrowheads="1"/>
              </p:cNvSpPr>
              <p:nvPr/>
            </p:nvSpPr>
            <p:spPr bwMode="auto">
              <a:xfrm>
                <a:off x="1280" y="881"/>
                <a:ext cx="985" cy="281"/>
              </a:xfrm>
              <a:prstGeom prst="roundRect">
                <a:avLst>
                  <a:gd name="adj" fmla="val 16667"/>
                </a:avLst>
              </a:prstGeom>
              <a:solidFill>
                <a:schemeClr val="accent1"/>
              </a:solidFill>
              <a:ln w="9525">
                <a:solidFill>
                  <a:schemeClr val="tx1"/>
                </a:solidFill>
                <a:round/>
                <a:headEnd/>
                <a:tailEnd/>
              </a:ln>
            </p:spPr>
            <p:txBody>
              <a:bodyPr wrap="none" lIns="39944" tIns="19973" rIns="39944" bIns="19973" anchor="ctr"/>
              <a:lstStyle/>
              <a:p>
                <a:pPr eaLnBrk="1" hangingPunct="1">
                  <a:defRPr/>
                </a:pPr>
                <a:r>
                  <a:rPr lang="fr-FR" sz="1050"/>
                  <a:t>BUCHER MUNICIPAL</a:t>
                </a:r>
              </a:p>
            </p:txBody>
          </p:sp>
          <p:sp>
            <p:nvSpPr>
              <p:cNvPr id="37" name="_s122892"/>
              <p:cNvSpPr>
                <a:spLocks noChangeArrowheads="1"/>
              </p:cNvSpPr>
              <p:nvPr/>
            </p:nvSpPr>
            <p:spPr bwMode="auto">
              <a:xfrm>
                <a:off x="2392" y="881"/>
                <a:ext cx="1013" cy="281"/>
              </a:xfrm>
              <a:prstGeom prst="roundRect">
                <a:avLst>
                  <a:gd name="adj" fmla="val 16667"/>
                </a:avLst>
              </a:prstGeom>
              <a:solidFill>
                <a:schemeClr val="accent1"/>
              </a:solidFill>
              <a:ln w="9525">
                <a:solidFill>
                  <a:schemeClr val="tx1"/>
                </a:solidFill>
                <a:round/>
                <a:headEnd/>
                <a:tailEnd/>
              </a:ln>
            </p:spPr>
            <p:txBody>
              <a:bodyPr wrap="none" lIns="39944" tIns="19973" rIns="39944" bIns="19973" anchor="ctr"/>
              <a:lstStyle/>
              <a:p>
                <a:pPr eaLnBrk="1" hangingPunct="1">
                  <a:defRPr/>
                </a:pPr>
                <a:r>
                  <a:rPr lang="fr-FR" sz="1050" dirty="0"/>
                  <a:t>BUCHER HYDRAULICS</a:t>
                </a:r>
              </a:p>
            </p:txBody>
          </p:sp>
          <p:sp>
            <p:nvSpPr>
              <p:cNvPr id="38" name="_s122893"/>
              <p:cNvSpPr>
                <a:spLocks noChangeArrowheads="1"/>
              </p:cNvSpPr>
              <p:nvPr/>
            </p:nvSpPr>
            <p:spPr bwMode="auto">
              <a:xfrm>
                <a:off x="3513" y="881"/>
                <a:ext cx="985" cy="281"/>
              </a:xfrm>
              <a:prstGeom prst="roundRect">
                <a:avLst>
                  <a:gd name="adj" fmla="val 16667"/>
                </a:avLst>
              </a:prstGeom>
              <a:solidFill>
                <a:schemeClr val="accent1"/>
              </a:solidFill>
              <a:ln w="9525">
                <a:solidFill>
                  <a:schemeClr val="tx1"/>
                </a:solidFill>
                <a:round/>
                <a:headEnd/>
                <a:tailEnd/>
              </a:ln>
            </p:spPr>
            <p:txBody>
              <a:bodyPr wrap="none" lIns="39944" tIns="19973" rIns="39944" bIns="19973" anchor="ctr"/>
              <a:lstStyle/>
              <a:p>
                <a:pPr eaLnBrk="1" hangingPunct="1">
                  <a:defRPr/>
                </a:pPr>
                <a:r>
                  <a:rPr lang="fr-FR" sz="1050" dirty="0"/>
                  <a:t>EMHART GLASS</a:t>
                </a:r>
              </a:p>
            </p:txBody>
          </p:sp>
          <p:sp>
            <p:nvSpPr>
              <p:cNvPr id="39" name="_s122894"/>
              <p:cNvSpPr>
                <a:spLocks noChangeArrowheads="1"/>
              </p:cNvSpPr>
              <p:nvPr/>
            </p:nvSpPr>
            <p:spPr bwMode="auto">
              <a:xfrm>
                <a:off x="4625" y="881"/>
                <a:ext cx="1014" cy="281"/>
              </a:xfrm>
              <a:prstGeom prst="roundRect">
                <a:avLst>
                  <a:gd name="adj" fmla="val 16667"/>
                </a:avLst>
              </a:prstGeom>
              <a:solidFill>
                <a:schemeClr val="accent1"/>
              </a:solidFill>
              <a:ln w="9525">
                <a:solidFill>
                  <a:schemeClr val="tx1"/>
                </a:solidFill>
                <a:round/>
                <a:headEnd/>
                <a:tailEnd/>
              </a:ln>
            </p:spPr>
            <p:txBody>
              <a:bodyPr wrap="none" lIns="58522" tIns="29261" rIns="58522" bIns="29261" anchor="ctr"/>
              <a:lstStyle/>
              <a:p>
                <a:pPr eaLnBrk="1" hangingPunct="1">
                  <a:defRPr/>
                </a:pPr>
                <a:r>
                  <a:rPr lang="fr-FR" sz="1050" dirty="0"/>
                  <a:t>BUCHER SPECIALS</a:t>
                </a:r>
              </a:p>
            </p:txBody>
          </p:sp>
        </p:grpSp>
        <p:pic>
          <p:nvPicPr>
            <p:cNvPr id="19" name="Picture 20" descr="EMHARDT GLASS"/>
            <p:cNvPicPr>
              <a:picLocks noChangeAspect="1" noChangeArrowheads="1"/>
            </p:cNvPicPr>
            <p:nvPr/>
          </p:nvPicPr>
          <p:blipFill>
            <a:blip r:embed="rId6"/>
            <a:srcRect/>
            <a:stretch>
              <a:fillRect/>
            </a:stretch>
          </p:blipFill>
          <p:spPr bwMode="auto">
            <a:xfrm>
              <a:off x="5496467" y="4210351"/>
              <a:ext cx="1763739" cy="1235223"/>
            </a:xfrm>
            <a:prstGeom prst="rect">
              <a:avLst/>
            </a:prstGeom>
            <a:ln>
              <a:noFill/>
            </a:ln>
            <a:effectLst>
              <a:outerShdw blurRad="292100" dist="139700" dir="2700000" algn="tl" rotWithShape="0">
                <a:srgbClr val="333333">
                  <a:alpha val="65000"/>
                </a:srgbClr>
              </a:outerShdw>
            </a:effectLst>
          </p:spPr>
        </p:pic>
        <p:pic>
          <p:nvPicPr>
            <p:cNvPr id="20" name="Picture 21" descr="KUHN GROUP"/>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32225" y="4270683"/>
              <a:ext cx="1739926" cy="1163778"/>
            </a:xfrm>
            <a:prstGeom prst="rect">
              <a:avLst/>
            </a:prstGeom>
            <a:ln>
              <a:noFill/>
            </a:ln>
            <a:effectLst>
              <a:outerShdw blurRad="292100" dist="139700" dir="2700000" algn="tl" rotWithShape="0">
                <a:srgbClr val="333333">
                  <a:alpha val="65000"/>
                </a:srgbClr>
              </a:outerShdw>
            </a:effectLst>
          </p:spPr>
        </p:pic>
        <p:sp>
          <p:nvSpPr>
            <p:cNvPr id="82951" name="Text Box 22"/>
            <p:cNvSpPr txBox="1">
              <a:spLocks noChangeArrowheads="1"/>
            </p:cNvSpPr>
            <p:nvPr/>
          </p:nvSpPr>
          <p:spPr bwMode="auto">
            <a:xfrm>
              <a:off x="200025" y="5589588"/>
              <a:ext cx="15843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GB" altLang="it-IT" sz="1200" b="1"/>
                <a:t>Agricoltura</a:t>
              </a:r>
            </a:p>
          </p:txBody>
        </p:sp>
        <p:sp>
          <p:nvSpPr>
            <p:cNvPr id="82952" name="Text Box 23"/>
            <p:cNvSpPr txBox="1">
              <a:spLocks noChangeArrowheads="1"/>
            </p:cNvSpPr>
            <p:nvPr/>
          </p:nvSpPr>
          <p:spPr bwMode="auto">
            <a:xfrm>
              <a:off x="1962150" y="5589588"/>
              <a:ext cx="1584325" cy="64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1200" b="1"/>
                <a:t>Manutenzione - municipalità</a:t>
              </a:r>
              <a:endParaRPr lang="de-DE" altLang="it-IT" sz="1200" b="1"/>
            </a:p>
            <a:p>
              <a:pPr eaLnBrk="1" hangingPunct="1">
                <a:spcBef>
                  <a:spcPct val="50000"/>
                </a:spcBef>
                <a:buFontTx/>
                <a:buNone/>
              </a:pPr>
              <a:endParaRPr lang="en-GB" altLang="it-IT" sz="1200" b="1"/>
            </a:p>
          </p:txBody>
        </p:sp>
        <p:sp>
          <p:nvSpPr>
            <p:cNvPr id="82953" name="Text Box 25"/>
            <p:cNvSpPr txBox="1">
              <a:spLocks noChangeArrowheads="1"/>
            </p:cNvSpPr>
            <p:nvPr/>
          </p:nvSpPr>
          <p:spPr bwMode="auto">
            <a:xfrm>
              <a:off x="3898900" y="5589588"/>
              <a:ext cx="1584325" cy="46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GB" altLang="it-IT" sz="1200" b="1"/>
                <a:t>Componenti idraulic</a:t>
              </a:r>
            </a:p>
            <a:p>
              <a:pPr eaLnBrk="1" hangingPunct="1">
                <a:spcBef>
                  <a:spcPct val="50000"/>
                </a:spcBef>
                <a:buFontTx/>
                <a:buNone/>
              </a:pPr>
              <a:endParaRPr lang="en-GB" altLang="it-IT" sz="1200" b="1"/>
            </a:p>
          </p:txBody>
        </p:sp>
        <p:sp>
          <p:nvSpPr>
            <p:cNvPr id="82954" name="Text Box 26"/>
            <p:cNvSpPr txBox="1">
              <a:spLocks noChangeArrowheads="1"/>
            </p:cNvSpPr>
            <p:nvPr/>
          </p:nvSpPr>
          <p:spPr bwMode="auto">
            <a:xfrm>
              <a:off x="5584825" y="5589588"/>
              <a:ext cx="1722919" cy="55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en-GB" altLang="it-IT" sz="1200" b="1"/>
                <a:t>Macchine industriali produzione contenitori vetro</a:t>
              </a:r>
            </a:p>
          </p:txBody>
        </p:sp>
        <p:pic>
          <p:nvPicPr>
            <p:cNvPr id="82955" name="Image 17" descr="7.gif"/>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73500" y="4198938"/>
              <a:ext cx="14859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7" descr="http://www.bucherind.com/photos/Produkte_big/PRO_abbeer_1_gross.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52320" y="4207704"/>
              <a:ext cx="1584176" cy="123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5"/>
            <p:cNvSpPr txBox="1">
              <a:spLocks noChangeArrowheads="1"/>
            </p:cNvSpPr>
            <p:nvPr/>
          </p:nvSpPr>
          <p:spPr bwMode="auto">
            <a:xfrm>
              <a:off x="7409434" y="5588467"/>
              <a:ext cx="1627211" cy="1270152"/>
            </a:xfrm>
            <a:prstGeom prst="rect">
              <a:avLst/>
            </a:prstGeom>
            <a:noFill/>
            <a:ln w="9525" algn="ctr">
              <a:noFill/>
              <a:miter lim="800000"/>
              <a:headEnd/>
              <a:tailEnd/>
            </a:ln>
          </p:spPr>
          <p:txBody>
            <a:bodyPr lIns="0" tIns="0" rIns="0" bIns="0">
              <a:spAutoFit/>
            </a:bodyPr>
            <a:lstStyle/>
            <a:p>
              <a:pPr>
                <a:defRPr/>
              </a:pPr>
              <a:r>
                <a:rPr lang="en-GB" sz="1050" b="1" dirty="0"/>
                <a:t>Independent businesses (</a:t>
              </a:r>
              <a:r>
                <a:rPr lang="en-GB" sz="1050" b="1" dirty="0" err="1"/>
                <a:t>equipaggiamento</a:t>
              </a:r>
              <a:r>
                <a:rPr lang="en-GB" sz="1050" b="1" dirty="0"/>
                <a:t> </a:t>
              </a:r>
              <a:r>
                <a:rPr lang="en-GB" sz="1050" b="1" dirty="0" err="1"/>
                <a:t>macchine</a:t>
              </a:r>
              <a:r>
                <a:rPr lang="en-GB" sz="1050" b="1" dirty="0"/>
                <a:t> </a:t>
              </a:r>
              <a:r>
                <a:rPr lang="en-GB" sz="1050" b="1" dirty="0" err="1"/>
                <a:t>enologia</a:t>
              </a:r>
              <a:r>
                <a:rPr lang="en-GB" sz="1050" b="1" dirty="0"/>
                <a:t>, </a:t>
              </a:r>
              <a:r>
                <a:rPr lang="en-GB" sz="1050" b="1" dirty="0" err="1"/>
                <a:t>sistemi</a:t>
              </a:r>
              <a:r>
                <a:rPr lang="en-GB" sz="1050" b="1" dirty="0"/>
                <a:t> </a:t>
              </a:r>
              <a:r>
                <a:rPr lang="en-GB" sz="1050" b="1" dirty="0" err="1"/>
                <a:t>lavorazione</a:t>
              </a:r>
              <a:r>
                <a:rPr lang="en-GB" sz="1050" b="1" dirty="0"/>
                <a:t> </a:t>
              </a:r>
              <a:r>
                <a:rPr lang="en-GB" sz="1050" b="1" dirty="0" err="1"/>
                <a:t>succhi</a:t>
              </a:r>
              <a:r>
                <a:rPr lang="en-GB" sz="1050" b="1" dirty="0"/>
                <a:t> di </a:t>
              </a:r>
              <a:r>
                <a:rPr lang="en-GB" sz="1050" b="1" dirty="0" err="1"/>
                <a:t>frutta</a:t>
              </a:r>
              <a:r>
                <a:rPr lang="en-GB" sz="1050" b="1" dirty="0"/>
                <a:t> )</a:t>
              </a:r>
            </a:p>
            <a:p>
              <a:pPr>
                <a:defRPr/>
              </a:pPr>
              <a:endParaRPr lang="en-GB" sz="1200" b="1" dirty="0"/>
            </a:p>
            <a:p>
              <a:pPr eaLnBrk="1" hangingPunct="1">
                <a:spcBef>
                  <a:spcPct val="50000"/>
                </a:spcBef>
                <a:defRPr/>
              </a:pPr>
              <a:endParaRPr lang="en-GB" sz="1200" b="1" dirty="0"/>
            </a:p>
          </p:txBody>
        </p:sp>
        <p:pic>
          <p:nvPicPr>
            <p:cNvPr id="82958" name="Picture 15" descr="CityCat_2020_9_200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79713" y="4221088"/>
              <a:ext cx="1656184" cy="125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47" name="Titre 27"/>
          <p:cNvSpPr>
            <a:spLocks noGrp="1"/>
          </p:cNvSpPr>
          <p:nvPr>
            <p:ph type="title"/>
          </p:nvPr>
        </p:nvSpPr>
        <p:spPr>
          <a:xfrm>
            <a:off x="250825" y="131763"/>
            <a:ext cx="7640638" cy="612775"/>
          </a:xfrm>
        </p:spPr>
        <p:txBody>
          <a:bodyPr/>
          <a:lstStyle/>
          <a:p>
            <a:r>
              <a:rPr lang="fr-FR" altLang="it-IT" smtClean="0"/>
              <a:t>BUCHER INDUSTRIES Group</a:t>
            </a:r>
            <a:endParaRPr lang="en-US" altLang="it-IT" smtClean="0"/>
          </a:p>
        </p:txBody>
      </p:sp>
    </p:spTree>
    <p:extLst>
      <p:ext uri="{BB962C8B-B14F-4D97-AF65-F5344CB8AC3E}">
        <p14:creationId xmlns:p14="http://schemas.microsoft.com/office/powerpoint/2010/main" val="45401096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ijdelijke aanduiding voor inhoud 3"/>
          <p:cNvGraphicFramePr>
            <a:graphicFrameLocks/>
          </p:cNvGraphicFramePr>
          <p:nvPr/>
        </p:nvGraphicFramePr>
        <p:xfrm>
          <a:off x="156405" y="1275347"/>
          <a:ext cx="8819147" cy="5093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4995" name="Titre 4"/>
          <p:cNvSpPr>
            <a:spLocks noGrp="1"/>
          </p:cNvSpPr>
          <p:nvPr>
            <p:ph type="title"/>
          </p:nvPr>
        </p:nvSpPr>
        <p:spPr>
          <a:xfrm>
            <a:off x="250825" y="131763"/>
            <a:ext cx="7640638" cy="560387"/>
          </a:xfrm>
        </p:spPr>
        <p:txBody>
          <a:bodyPr/>
          <a:lstStyle/>
          <a:p>
            <a:r>
              <a:rPr lang="fr-FR" altLang="it-IT" smtClean="0"/>
              <a:t>Il gruppo KUHN</a:t>
            </a:r>
            <a:endParaRPr lang="en-US" altLang="it-IT" smtClean="0"/>
          </a:p>
        </p:txBody>
      </p:sp>
    </p:spTree>
    <p:extLst>
      <p:ext uri="{BB962C8B-B14F-4D97-AF65-F5344CB8AC3E}">
        <p14:creationId xmlns:p14="http://schemas.microsoft.com/office/powerpoint/2010/main" val="401927334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p:cNvSpPr>
            <a:spLocks noGrp="1"/>
          </p:cNvSpPr>
          <p:nvPr>
            <p:ph type="title"/>
          </p:nvPr>
        </p:nvSpPr>
        <p:spPr>
          <a:xfrm>
            <a:off x="2592388" y="98425"/>
            <a:ext cx="5624512" cy="574675"/>
          </a:xfrm>
        </p:spPr>
        <p:txBody>
          <a:bodyPr/>
          <a:lstStyle/>
          <a:p>
            <a:r>
              <a:rPr lang="it-IT" altLang="it-IT" sz="2400" smtClean="0"/>
              <a:t>Azienda agricola è cambiata …</a:t>
            </a:r>
          </a:p>
        </p:txBody>
      </p:sp>
      <p:pic>
        <p:nvPicPr>
          <p:cNvPr id="39939" name="Segnaposto contenuto 3"/>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53988" y="728663"/>
            <a:ext cx="9807576" cy="6129337"/>
          </a:xfrm>
        </p:spPr>
      </p:pic>
      <p:grpSp>
        <p:nvGrpSpPr>
          <p:cNvPr id="18" name="Gruppo 17"/>
          <p:cNvGrpSpPr>
            <a:grpSpLocks/>
          </p:cNvGrpSpPr>
          <p:nvPr/>
        </p:nvGrpSpPr>
        <p:grpSpPr bwMode="auto">
          <a:xfrm>
            <a:off x="-468313" y="-330200"/>
            <a:ext cx="10733088" cy="7269163"/>
            <a:chOff x="-468560" y="-330562"/>
            <a:chExt cx="10733038" cy="7269951"/>
          </a:xfrm>
        </p:grpSpPr>
        <p:pic>
          <p:nvPicPr>
            <p:cNvPr id="5" name="Immagine 4"/>
            <p:cNvPicPr>
              <a:picLocks noChangeAspect="1"/>
            </p:cNvPicPr>
            <p:nvPr/>
          </p:nvPicPr>
          <p:blipFill>
            <a:blip r:embed="rId4"/>
            <a:stretch>
              <a:fillRect/>
            </a:stretch>
          </p:blipFill>
          <p:spPr>
            <a:xfrm>
              <a:off x="-468560" y="-330562"/>
              <a:ext cx="3286111" cy="2190987"/>
            </a:xfrm>
            <a:prstGeom prst="rect">
              <a:avLst/>
            </a:prstGeom>
            <a:ln>
              <a:noFill/>
            </a:ln>
            <a:effectLst>
              <a:outerShdw blurRad="292100" dist="139700" dir="2700000" algn="tl" rotWithShape="0">
                <a:srgbClr val="333333">
                  <a:alpha val="65000"/>
                </a:srgbClr>
              </a:outerShdw>
            </a:effectLst>
          </p:spPr>
        </p:pic>
        <p:grpSp>
          <p:nvGrpSpPr>
            <p:cNvPr id="39942" name="Gruppo 2"/>
            <p:cNvGrpSpPr>
              <a:grpSpLocks/>
            </p:cNvGrpSpPr>
            <p:nvPr/>
          </p:nvGrpSpPr>
          <p:grpSpPr bwMode="auto">
            <a:xfrm>
              <a:off x="-208115" y="1988840"/>
              <a:ext cx="5051388" cy="4753330"/>
              <a:chOff x="-208115" y="1988840"/>
              <a:chExt cx="5051388" cy="4753330"/>
            </a:xfrm>
          </p:grpSpPr>
          <p:grpSp>
            <p:nvGrpSpPr>
              <p:cNvPr id="39949" name="Gruppo 9"/>
              <p:cNvGrpSpPr>
                <a:grpSpLocks/>
              </p:cNvGrpSpPr>
              <p:nvPr/>
            </p:nvGrpSpPr>
            <p:grpSpPr bwMode="auto">
              <a:xfrm>
                <a:off x="-186027" y="4475427"/>
                <a:ext cx="5029300" cy="2266743"/>
                <a:chOff x="-186027" y="4475427"/>
                <a:chExt cx="5029300" cy="2266743"/>
              </a:xfrm>
            </p:grpSpPr>
            <p:pic>
              <p:nvPicPr>
                <p:cNvPr id="7" name="Immagine 6"/>
                <p:cNvPicPr>
                  <a:picLocks noChangeAspect="1"/>
                </p:cNvPicPr>
                <p:nvPr/>
              </p:nvPicPr>
              <p:blipFill>
                <a:blip r:embed="rId5"/>
                <a:stretch>
                  <a:fillRect/>
                </a:stretch>
              </p:blipFill>
              <p:spPr>
                <a:xfrm>
                  <a:off x="-185986" y="4475321"/>
                  <a:ext cx="3016237" cy="2267196"/>
                </a:xfrm>
                <a:prstGeom prst="rect">
                  <a:avLst/>
                </a:prstGeom>
                <a:ln>
                  <a:noFill/>
                </a:ln>
                <a:effectLst>
                  <a:outerShdw blurRad="292100" dist="139700" dir="2700000" algn="tl" rotWithShape="0">
                    <a:srgbClr val="333333">
                      <a:alpha val="65000"/>
                    </a:srgbClr>
                  </a:outerShdw>
                </a:effectLst>
              </p:spPr>
            </p:pic>
            <p:pic>
              <p:nvPicPr>
                <p:cNvPr id="9" name="Picture 7"/>
                <p:cNvPicPr>
                  <a:picLocks noChangeAspect="1" noChangeArrowheads="1"/>
                </p:cNvPicPr>
                <p:nvPr/>
              </p:nvPicPr>
              <p:blipFill>
                <a:blip r:embed="rId6"/>
                <a:srcRect/>
                <a:stretch>
                  <a:fillRect/>
                </a:stretch>
              </p:blipFill>
              <p:spPr bwMode="auto">
                <a:xfrm>
                  <a:off x="2817551" y="5392996"/>
                  <a:ext cx="2025640" cy="1349521"/>
                </a:xfrm>
                <a:prstGeom prst="rect">
                  <a:avLst/>
                </a:prstGeom>
                <a:ln>
                  <a:noFill/>
                </a:ln>
                <a:effectLst>
                  <a:outerShdw blurRad="292100" dist="139700" dir="2700000" algn="tl" rotWithShape="0">
                    <a:srgbClr val="333333">
                      <a:alpha val="65000"/>
                    </a:srgbClr>
                  </a:outerShdw>
                </a:effectLst>
              </p:spPr>
            </p:pic>
          </p:grpSp>
          <p:pic>
            <p:nvPicPr>
              <p:cNvPr id="39950" name="Picture 5" descr="Photo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8115" y="1988840"/>
                <a:ext cx="3075012" cy="23067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9943" name="Gruppo 14"/>
            <p:cNvGrpSpPr>
              <a:grpSpLocks/>
            </p:cNvGrpSpPr>
            <p:nvPr/>
          </p:nvGrpSpPr>
          <p:grpSpPr bwMode="auto">
            <a:xfrm>
              <a:off x="5742130" y="716258"/>
              <a:ext cx="4522348" cy="6223131"/>
              <a:chOff x="5742130" y="716258"/>
              <a:chExt cx="4522348" cy="6223131"/>
            </a:xfrm>
          </p:grpSpPr>
          <p:pic>
            <p:nvPicPr>
              <p:cNvPr id="6" name="Immagine 5"/>
              <p:cNvPicPr>
                <a:picLocks noChangeAspect="1"/>
              </p:cNvPicPr>
              <p:nvPr/>
            </p:nvPicPr>
            <p:blipFill>
              <a:blip r:embed="rId8"/>
              <a:stretch>
                <a:fillRect/>
              </a:stretch>
            </p:blipFill>
            <p:spPr>
              <a:xfrm>
                <a:off x="6957731" y="715714"/>
                <a:ext cx="3306747" cy="2210040"/>
              </a:xfrm>
              <a:prstGeom prst="rect">
                <a:avLst/>
              </a:prstGeom>
              <a:ln>
                <a:noFill/>
              </a:ln>
              <a:effectLst>
                <a:outerShdw blurRad="292100" dist="139700" dir="2700000" algn="tl" rotWithShape="0">
                  <a:srgbClr val="333333">
                    <a:alpha val="65000"/>
                  </a:srgbClr>
                </a:outerShdw>
              </a:effectLst>
            </p:spPr>
          </p:pic>
          <p:pic>
            <p:nvPicPr>
              <p:cNvPr id="8" name="Immagine 7"/>
              <p:cNvPicPr>
                <a:picLocks noChangeAspect="1"/>
              </p:cNvPicPr>
              <p:nvPr/>
            </p:nvPicPr>
            <p:blipFill rotWithShape="1">
              <a:blip r:embed="rId9"/>
              <a:srcRect/>
              <a:stretch/>
            </p:blipFill>
            <p:spPr>
              <a:xfrm>
                <a:off x="6957731" y="3008313"/>
                <a:ext cx="2935273" cy="1843287"/>
              </a:xfrm>
              <a:prstGeom prst="rect">
                <a:avLst/>
              </a:prstGeom>
              <a:ln>
                <a:noFill/>
              </a:ln>
              <a:effectLst>
                <a:outerShdw blurRad="292100" dist="139700" dir="2700000" algn="tl" rotWithShape="0">
                  <a:srgbClr val="333333">
                    <a:alpha val="65000"/>
                  </a:srgbClr>
                </a:outerShdw>
              </a:effectLst>
            </p:spPr>
          </p:pic>
          <p:grpSp>
            <p:nvGrpSpPr>
              <p:cNvPr id="39946" name="Gruppo 13"/>
              <p:cNvGrpSpPr>
                <a:grpSpLocks/>
              </p:cNvGrpSpPr>
              <p:nvPr/>
            </p:nvGrpSpPr>
            <p:grpSpPr bwMode="auto">
              <a:xfrm>
                <a:off x="5742130" y="4914165"/>
                <a:ext cx="3600399" cy="2025224"/>
                <a:chOff x="5742130" y="4914165"/>
                <a:chExt cx="3600399" cy="2025224"/>
              </a:xfrm>
            </p:grpSpPr>
            <p:pic>
              <p:nvPicPr>
                <p:cNvPr id="39947" name="Immagine 11"/>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7317305" y="4914165"/>
                  <a:ext cx="2025224" cy="202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Immagine 12"/>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5742130" y="4920280"/>
                  <a:ext cx="1811091" cy="94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2491812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mappemonde couleu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1539875"/>
            <a:ext cx="8893175"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Line 3"/>
          <p:cNvSpPr>
            <a:spLocks noChangeShapeType="1"/>
          </p:cNvSpPr>
          <p:nvPr/>
        </p:nvSpPr>
        <p:spPr bwMode="auto">
          <a:xfrm flipV="1">
            <a:off x="4500563" y="2924175"/>
            <a:ext cx="358775" cy="361950"/>
          </a:xfrm>
          <a:prstGeom prst="line">
            <a:avLst/>
          </a:prstGeom>
          <a:noFill/>
          <a:ln w="15875">
            <a:solidFill>
              <a:srgbClr val="FF0000"/>
            </a:solidFill>
            <a:round/>
            <a:headEnd type="triangle" w="med" len="med"/>
            <a:tailEnd/>
          </a:ln>
          <a:extLst>
            <a:ext uri="{909E8E84-426E-40dd-AFC4-6F175D3DCCD1}">
              <a14:hiddenFill xmlns:a14="http://schemas.microsoft.com/office/drawing/2010/main">
                <a:noFill/>
              </a14:hiddenFill>
            </a:ext>
          </a:extLst>
        </p:spPr>
        <p:txBody>
          <a:bodyPr wrap="none"/>
          <a:lstStyle/>
          <a:p>
            <a:endParaRPr lang="it-IT"/>
          </a:p>
        </p:txBody>
      </p:sp>
      <p:sp>
        <p:nvSpPr>
          <p:cNvPr id="87044" name="Line 4"/>
          <p:cNvSpPr>
            <a:spLocks noChangeShapeType="1"/>
          </p:cNvSpPr>
          <p:nvPr/>
        </p:nvSpPr>
        <p:spPr bwMode="auto">
          <a:xfrm flipH="1" flipV="1">
            <a:off x="3849688" y="3149600"/>
            <a:ext cx="415925" cy="134938"/>
          </a:xfrm>
          <a:prstGeom prst="line">
            <a:avLst/>
          </a:prstGeom>
          <a:noFill/>
          <a:ln w="15875">
            <a:solidFill>
              <a:srgbClr val="FF0000"/>
            </a:solidFill>
            <a:round/>
            <a:headEnd type="triangle" w="med" len="med"/>
            <a:tailEnd/>
          </a:ln>
          <a:extLst>
            <a:ext uri="{909E8E84-426E-40dd-AFC4-6F175D3DCCD1}">
              <a14:hiddenFill xmlns:a14="http://schemas.microsoft.com/office/drawing/2010/main">
                <a:noFill/>
              </a14:hiddenFill>
            </a:ext>
          </a:extLst>
        </p:spPr>
        <p:txBody>
          <a:bodyPr wrap="none"/>
          <a:lstStyle/>
          <a:p>
            <a:endParaRPr lang="it-IT"/>
          </a:p>
        </p:txBody>
      </p:sp>
      <p:sp>
        <p:nvSpPr>
          <p:cNvPr id="87045" name="Line 5"/>
          <p:cNvSpPr>
            <a:spLocks noChangeShapeType="1"/>
          </p:cNvSpPr>
          <p:nvPr/>
        </p:nvSpPr>
        <p:spPr bwMode="auto">
          <a:xfrm flipH="1">
            <a:off x="3922713" y="3386138"/>
            <a:ext cx="360362" cy="330200"/>
          </a:xfrm>
          <a:prstGeom prst="line">
            <a:avLst/>
          </a:prstGeom>
          <a:noFill/>
          <a:ln w="15875">
            <a:solidFill>
              <a:srgbClr val="FF0000"/>
            </a:solidFill>
            <a:round/>
            <a:headEnd type="triangle" w="med" len="med"/>
            <a:tailEnd/>
          </a:ln>
          <a:extLst>
            <a:ext uri="{909E8E84-426E-40dd-AFC4-6F175D3DCCD1}">
              <a14:hiddenFill xmlns:a14="http://schemas.microsoft.com/office/drawing/2010/main">
                <a:noFill/>
              </a14:hiddenFill>
            </a:ext>
          </a:extLst>
        </p:spPr>
        <p:txBody>
          <a:bodyPr wrap="none"/>
          <a:lstStyle/>
          <a:p>
            <a:endParaRPr lang="it-IT"/>
          </a:p>
        </p:txBody>
      </p:sp>
      <p:grpSp>
        <p:nvGrpSpPr>
          <p:cNvPr id="87046" name="Group 6"/>
          <p:cNvGrpSpPr>
            <a:grpSpLocks/>
          </p:cNvGrpSpPr>
          <p:nvPr/>
        </p:nvGrpSpPr>
        <p:grpSpPr bwMode="auto">
          <a:xfrm>
            <a:off x="1690688" y="2493963"/>
            <a:ext cx="720725" cy="512762"/>
            <a:chOff x="1260" y="2355"/>
            <a:chExt cx="454" cy="323"/>
          </a:xfrm>
        </p:grpSpPr>
        <p:pic>
          <p:nvPicPr>
            <p:cNvPr id="87067" name="Picture 7" descr="Knight"/>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00" y="2600"/>
              <a:ext cx="35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8" name="Picture 8" descr="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60" y="2355"/>
              <a:ext cx="45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047" name="Line 9"/>
          <p:cNvSpPr>
            <a:spLocks noChangeShapeType="1"/>
          </p:cNvSpPr>
          <p:nvPr/>
        </p:nvSpPr>
        <p:spPr bwMode="auto">
          <a:xfrm flipV="1">
            <a:off x="2051050" y="3068638"/>
            <a:ext cx="0" cy="360362"/>
          </a:xfrm>
          <a:prstGeom prst="line">
            <a:avLst/>
          </a:prstGeom>
          <a:noFill/>
          <a:ln w="15875">
            <a:solidFill>
              <a:srgbClr val="FF0000"/>
            </a:solidFill>
            <a:round/>
            <a:headEnd type="triangle" w="med" len="med"/>
            <a:tailEnd/>
          </a:ln>
          <a:extLst>
            <a:ext uri="{909E8E84-426E-40dd-AFC4-6F175D3DCCD1}">
              <a14:hiddenFill xmlns:a14="http://schemas.microsoft.com/office/drawing/2010/main">
                <a:noFill/>
              </a14:hiddenFill>
            </a:ext>
          </a:extLst>
        </p:spPr>
        <p:txBody>
          <a:bodyPr wrap="none"/>
          <a:lstStyle/>
          <a:p>
            <a:endParaRPr lang="it-IT"/>
          </a:p>
        </p:txBody>
      </p:sp>
      <p:pic>
        <p:nvPicPr>
          <p:cNvPr id="87048" name="Picture 10" descr="flag_etats_unis copi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4213" y="2852738"/>
            <a:ext cx="5762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11" descr="flag-franc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43438" y="3213100"/>
            <a:ext cx="5762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12" descr="KUHN_inf_15cm_outlin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59338" y="2708275"/>
            <a:ext cx="762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Picture 13" descr="KUHN_inf_15cm_outlin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59113" y="2854325"/>
            <a:ext cx="7620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Picture 14" descr="KUHN_inf_15cm_outlin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03575" y="3500438"/>
            <a:ext cx="76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3" name="Picture 15" descr="drapeau brésil"/>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547813" y="5168900"/>
            <a:ext cx="5762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4" name="Line 16"/>
          <p:cNvSpPr>
            <a:spLocks noChangeShapeType="1"/>
          </p:cNvSpPr>
          <p:nvPr/>
        </p:nvSpPr>
        <p:spPr bwMode="auto">
          <a:xfrm flipV="1">
            <a:off x="2916238" y="5521325"/>
            <a:ext cx="431800" cy="0"/>
          </a:xfrm>
          <a:prstGeom prst="line">
            <a:avLst/>
          </a:prstGeom>
          <a:noFill/>
          <a:ln w="15875">
            <a:solidFill>
              <a:srgbClr val="FF0000"/>
            </a:solidFill>
            <a:round/>
            <a:headEnd type="triangle" w="med" len="med"/>
            <a:tailEnd/>
          </a:ln>
          <a:extLst>
            <a:ext uri="{909E8E84-426E-40dd-AFC4-6F175D3DCCD1}">
              <a14:hiddenFill xmlns:a14="http://schemas.microsoft.com/office/drawing/2010/main">
                <a:noFill/>
              </a14:hiddenFill>
            </a:ext>
          </a:extLst>
        </p:spPr>
        <p:txBody>
          <a:bodyPr wrap="none"/>
          <a:lstStyle/>
          <a:p>
            <a:endParaRPr lang="it-IT"/>
          </a:p>
        </p:txBody>
      </p:sp>
      <p:sp>
        <p:nvSpPr>
          <p:cNvPr id="87055" name="Line 23"/>
          <p:cNvSpPr>
            <a:spLocks noChangeShapeType="1"/>
          </p:cNvSpPr>
          <p:nvPr/>
        </p:nvSpPr>
        <p:spPr bwMode="auto">
          <a:xfrm flipH="1">
            <a:off x="3995738" y="3357563"/>
            <a:ext cx="288925" cy="0"/>
          </a:xfrm>
          <a:prstGeom prst="line">
            <a:avLst/>
          </a:prstGeom>
          <a:noFill/>
          <a:ln w="15875">
            <a:solidFill>
              <a:srgbClr val="FF0000"/>
            </a:solidFill>
            <a:round/>
            <a:headEnd type="triangle" w="med" len="med"/>
            <a:tailEnd/>
          </a:ln>
          <a:extLst>
            <a:ext uri="{909E8E84-426E-40dd-AFC4-6F175D3DCCD1}">
              <a14:hiddenFill xmlns:a14="http://schemas.microsoft.com/office/drawing/2010/main">
                <a:noFill/>
              </a14:hiddenFill>
            </a:ext>
          </a:extLst>
        </p:spPr>
        <p:txBody>
          <a:bodyPr wrap="none"/>
          <a:lstStyle/>
          <a:p>
            <a:endParaRPr lang="it-IT"/>
          </a:p>
        </p:txBody>
      </p:sp>
      <p:pic>
        <p:nvPicPr>
          <p:cNvPr id="87056" name="Picture 24" descr="KUHN_inf_15cm_outlin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75013" y="3089275"/>
            <a:ext cx="7620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7" name="Line 3"/>
          <p:cNvSpPr>
            <a:spLocks noChangeShapeType="1"/>
          </p:cNvSpPr>
          <p:nvPr/>
        </p:nvSpPr>
        <p:spPr bwMode="auto">
          <a:xfrm flipV="1">
            <a:off x="4427538" y="2636838"/>
            <a:ext cx="144462" cy="576262"/>
          </a:xfrm>
          <a:prstGeom prst="line">
            <a:avLst/>
          </a:prstGeom>
          <a:noFill/>
          <a:ln w="15875">
            <a:solidFill>
              <a:srgbClr val="FF0000"/>
            </a:solidFill>
            <a:round/>
            <a:headEnd type="triangle" w="med" len="med"/>
            <a:tailEnd/>
          </a:ln>
          <a:extLst>
            <a:ext uri="{909E8E84-426E-40dd-AFC4-6F175D3DCCD1}">
              <a14:hiddenFill xmlns:a14="http://schemas.microsoft.com/office/drawing/2010/main">
                <a:noFill/>
              </a14:hiddenFill>
            </a:ext>
          </a:extLst>
        </p:spPr>
        <p:txBody>
          <a:bodyPr wrap="none"/>
          <a:lstStyle/>
          <a:p>
            <a:endParaRPr lang="it-IT"/>
          </a:p>
        </p:txBody>
      </p:sp>
      <p:pic>
        <p:nvPicPr>
          <p:cNvPr id="87058" name="Picture 12" descr="KUHN_inf_15cm_outlin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40200" y="2205038"/>
            <a:ext cx="762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9" name="Picture 27" descr="drapeau hollandais"/>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859338" y="1936750"/>
            <a:ext cx="6080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0" name="Picture 14" descr="KUHN_inf_15cm_outlin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19475" y="5300663"/>
            <a:ext cx="76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1" name="Line 9"/>
          <p:cNvSpPr>
            <a:spLocks noChangeShapeType="1"/>
          </p:cNvSpPr>
          <p:nvPr/>
        </p:nvSpPr>
        <p:spPr bwMode="auto">
          <a:xfrm flipH="1" flipV="1">
            <a:off x="1042988" y="3500438"/>
            <a:ext cx="576262" cy="73025"/>
          </a:xfrm>
          <a:prstGeom prst="line">
            <a:avLst/>
          </a:prstGeom>
          <a:noFill/>
          <a:ln w="15875">
            <a:solidFill>
              <a:srgbClr val="FF0000"/>
            </a:solidFill>
            <a:round/>
            <a:headEnd type="triangle" w="med" len="med"/>
            <a:tailEnd/>
          </a:ln>
          <a:extLst>
            <a:ext uri="{909E8E84-426E-40dd-AFC4-6F175D3DCCD1}">
              <a14:hiddenFill xmlns:a14="http://schemas.microsoft.com/office/drawing/2010/main">
                <a:noFill/>
              </a14:hiddenFill>
            </a:ext>
          </a:extLst>
        </p:spPr>
        <p:txBody>
          <a:bodyPr wrap="none"/>
          <a:lstStyle/>
          <a:p>
            <a:endParaRPr lang="it-IT"/>
          </a:p>
        </p:txBody>
      </p:sp>
      <p:grpSp>
        <p:nvGrpSpPr>
          <p:cNvPr id="87062" name="Groupe 30"/>
          <p:cNvGrpSpPr>
            <a:grpSpLocks/>
          </p:cNvGrpSpPr>
          <p:nvPr/>
        </p:nvGrpSpPr>
        <p:grpSpPr bwMode="auto">
          <a:xfrm>
            <a:off x="280988" y="3284538"/>
            <a:ext cx="762000" cy="796925"/>
            <a:chOff x="179512" y="3284984"/>
            <a:chExt cx="762000" cy="796791"/>
          </a:xfrm>
        </p:grpSpPr>
        <p:pic>
          <p:nvPicPr>
            <p:cNvPr id="87065" name="Picture 4" descr="C:\Documents and Settings\kwhitaker\My Documents\Marketing\Brand Mgmt\Official Krause Logos\KrauseMetallicLogo.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23528" y="3717032"/>
              <a:ext cx="433918" cy="3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6" name="Picture 14" descr="KUHN_inf_15cm_outlin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9512" y="3284984"/>
              <a:ext cx="76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1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43663" y="6453188"/>
            <a:ext cx="2640012" cy="333375"/>
          </a:xfrm>
          <a:prstGeom prst="rect">
            <a:avLst/>
          </a:prstGeom>
          <a:ln>
            <a:noFill/>
          </a:ln>
          <a:effectLst>
            <a:outerShdw blurRad="292100" dist="139700" dir="2700000" algn="tl" rotWithShape="0">
              <a:srgbClr val="333333">
                <a:alpha val="65000"/>
              </a:srgbClr>
            </a:outerShdw>
          </a:effectLst>
        </p:spPr>
      </p:pic>
      <p:sp>
        <p:nvSpPr>
          <p:cNvPr id="87064" name="Rectangle 22"/>
          <p:cNvSpPr>
            <a:spLocks noChangeArrowheads="1"/>
          </p:cNvSpPr>
          <p:nvPr/>
        </p:nvSpPr>
        <p:spPr bwMode="auto">
          <a:xfrm>
            <a:off x="34925" y="130175"/>
            <a:ext cx="36004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14"/>
              </a:buBlip>
              <a:defRPr>
                <a:solidFill>
                  <a:schemeClr val="tx1"/>
                </a:solidFill>
                <a:latin typeface="Arial" panose="020B0604020202020204" pitchFamily="34" charset="0"/>
              </a:defRPr>
            </a:lvl1pPr>
            <a:lvl2pPr marL="742950" indent="-285750">
              <a:spcBef>
                <a:spcPct val="20000"/>
              </a:spcBef>
              <a:buBlip>
                <a:blip r:embed="rId15"/>
              </a:buBlip>
              <a:defRPr>
                <a:solidFill>
                  <a:schemeClr val="tx1"/>
                </a:solidFill>
                <a:latin typeface="Arial" panose="020B0604020202020204" pitchFamily="34" charset="0"/>
              </a:defRPr>
            </a:lvl2pPr>
            <a:lvl3pPr marL="1143000" indent="-228600">
              <a:spcBef>
                <a:spcPct val="20000"/>
              </a:spcBef>
              <a:buBlip>
                <a:blip r:embed="rId1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en-US" altLang="it-IT" sz="2400" b="1">
                <a:solidFill>
                  <a:srgbClr val="FF0000"/>
                </a:solidFill>
              </a:rPr>
              <a:t>Siti di produzione</a:t>
            </a:r>
          </a:p>
        </p:txBody>
      </p:sp>
    </p:spTree>
    <p:extLst>
      <p:ext uri="{BB962C8B-B14F-4D97-AF65-F5344CB8AC3E}">
        <p14:creationId xmlns:p14="http://schemas.microsoft.com/office/powerpoint/2010/main" val="14581281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Nr 7 (2006)"/>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0" y="1368425"/>
            <a:ext cx="91440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3"/>
          <p:cNvSpPr txBox="1">
            <a:spLocks noChangeArrowheads="1"/>
          </p:cNvSpPr>
          <p:nvPr/>
        </p:nvSpPr>
        <p:spPr bwMode="auto">
          <a:xfrm>
            <a:off x="0" y="93980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b="1">
                <a:solidFill>
                  <a:srgbClr val="E00030"/>
                </a:solidFill>
              </a:rPr>
              <a:t>Saverne è situata al centro dei mercati Europei</a:t>
            </a:r>
          </a:p>
        </p:txBody>
      </p:sp>
      <p:pic>
        <p:nvPicPr>
          <p:cNvPr id="93188" name="Image 9" descr="4.gi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900238" y="1590675"/>
            <a:ext cx="5972175"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1"/>
          <p:cNvGrpSpPr>
            <a:grpSpLocks/>
          </p:cNvGrpSpPr>
          <p:nvPr/>
        </p:nvGrpSpPr>
        <p:grpSpPr bwMode="auto">
          <a:xfrm>
            <a:off x="1612900" y="1344613"/>
            <a:ext cx="5551488" cy="5600700"/>
            <a:chOff x="1592263" y="1085850"/>
            <a:chExt cx="5551487" cy="5600700"/>
          </a:xfrm>
        </p:grpSpPr>
        <p:grpSp>
          <p:nvGrpSpPr>
            <p:cNvPr id="93192" name="Groupe 15"/>
            <p:cNvGrpSpPr>
              <a:grpSpLocks/>
            </p:cNvGrpSpPr>
            <p:nvPr/>
          </p:nvGrpSpPr>
          <p:grpSpPr bwMode="auto">
            <a:xfrm>
              <a:off x="1592263" y="1085850"/>
              <a:ext cx="5551487" cy="5600700"/>
              <a:chOff x="1763713" y="1028700"/>
              <a:chExt cx="5783262" cy="5829300"/>
            </a:xfrm>
          </p:grpSpPr>
          <p:sp>
            <p:nvSpPr>
              <p:cNvPr id="93194" name="Oval 6"/>
              <p:cNvSpPr>
                <a:spLocks noChangeAspect="1" noChangeArrowheads="1"/>
              </p:cNvSpPr>
              <p:nvPr/>
            </p:nvSpPr>
            <p:spPr bwMode="auto">
              <a:xfrm>
                <a:off x="1763713" y="1028700"/>
                <a:ext cx="5783262" cy="5829300"/>
              </a:xfrm>
              <a:prstGeom prst="ellipse">
                <a:avLst/>
              </a:prstGeom>
              <a:solidFill>
                <a:srgbClr val="FF0000">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93195" name="Line 8"/>
              <p:cNvSpPr>
                <a:spLocks noChangeShapeType="1"/>
              </p:cNvSpPr>
              <p:nvPr/>
            </p:nvSpPr>
            <p:spPr bwMode="auto">
              <a:xfrm rot="21540000" flipH="1">
                <a:off x="1800226" y="3919666"/>
                <a:ext cx="2930566" cy="633103"/>
              </a:xfrm>
              <a:prstGeom prst="line">
                <a:avLst/>
              </a:prstGeom>
              <a:noFill/>
              <a:ln w="2857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93196" name="Text Box 9"/>
              <p:cNvSpPr txBox="1">
                <a:spLocks noChangeArrowheads="1"/>
              </p:cNvSpPr>
              <p:nvPr/>
            </p:nvSpPr>
            <p:spPr bwMode="auto">
              <a:xfrm rot="-761440">
                <a:off x="2016741" y="3948307"/>
                <a:ext cx="1526437" cy="38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fr-FR" altLang="it-IT" b="1">
                    <a:solidFill>
                      <a:srgbClr val="FF0000"/>
                    </a:solidFill>
                  </a:rPr>
                  <a:t>2000 km</a:t>
                </a:r>
              </a:p>
            </p:txBody>
          </p:sp>
        </p:grpSp>
        <p:sp>
          <p:nvSpPr>
            <p:cNvPr id="93193" name="Text Box 9"/>
            <p:cNvSpPr txBox="1">
              <a:spLocks noChangeArrowheads="1"/>
            </p:cNvSpPr>
            <p:nvPr/>
          </p:nvSpPr>
          <p:spPr bwMode="auto">
            <a:xfrm rot="10010624">
              <a:off x="1954213" y="4267200"/>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fr-FR" altLang="it-IT" b="1">
                  <a:solidFill>
                    <a:srgbClr val="FF0000"/>
                  </a:solidFill>
                </a:rPr>
                <a:t>2000 km</a:t>
              </a:r>
            </a:p>
          </p:txBody>
        </p:sp>
      </p:grpSp>
      <p:pic>
        <p:nvPicPr>
          <p:cNvPr id="93190" name="Image 17" descr="7.gi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56050" y="3975100"/>
            <a:ext cx="657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Rectangle 12"/>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MGM Monswiller</a:t>
            </a:r>
          </a:p>
        </p:txBody>
      </p:sp>
    </p:spTree>
    <p:extLst>
      <p:ext uri="{BB962C8B-B14F-4D97-AF65-F5344CB8AC3E}">
        <p14:creationId xmlns:p14="http://schemas.microsoft.com/office/powerpoint/2010/main" val="21293559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Nr 7 (2006)"/>
          <p:cNvPicPr>
            <a:picLocks noChangeAspect="1" noChangeArrowheads="1"/>
          </p:cNvPicPr>
          <p:nvPr/>
        </p:nvPicPr>
        <p:blipFill>
          <a:blip r:embed="rId2" cstate="screen">
            <a:lum bright="70000" contrast="-70000"/>
            <a:extLst>
              <a:ext uri="{28A0092B-C50C-407E-A947-70E740481C1C}">
                <a14:useLocalDpi xmlns:a14="http://schemas.microsoft.com/office/drawing/2010/main"/>
              </a:ext>
            </a:extLst>
          </a:blip>
          <a:srcRect/>
          <a:stretch>
            <a:fillRect/>
          </a:stretch>
        </p:blipFill>
        <p:spPr bwMode="auto">
          <a:xfrm>
            <a:off x="0" y="1368425"/>
            <a:ext cx="9170988"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4"/>
          <p:cNvSpPr txBox="1">
            <a:spLocks noChangeArrowheads="1"/>
          </p:cNvSpPr>
          <p:nvPr/>
        </p:nvSpPr>
        <p:spPr bwMode="auto">
          <a:xfrm>
            <a:off x="0" y="944563"/>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b="1">
                <a:solidFill>
                  <a:srgbClr val="E00030"/>
                </a:solidFill>
              </a:rPr>
              <a:t>Macchine di dimensioni sempre più grandi</a:t>
            </a:r>
          </a:p>
        </p:txBody>
      </p:sp>
      <p:pic>
        <p:nvPicPr>
          <p:cNvPr id="95236"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900" y="1504950"/>
            <a:ext cx="4643438" cy="3095625"/>
          </a:xfrm>
          <a:prstGeom prst="rect">
            <a:avLst/>
          </a:prstGeom>
          <a:noFill/>
          <a:ln w="508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5237" name="Picture 6" descr="Faneuse grande largeu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5288" y="3967163"/>
            <a:ext cx="4818062" cy="3211512"/>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5238" name="Rectangle 7"/>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MGM Monswiller</a:t>
            </a:r>
          </a:p>
        </p:txBody>
      </p:sp>
      <p:sp>
        <p:nvSpPr>
          <p:cNvPr id="95239" name="Text Box 5"/>
          <p:cNvSpPr txBox="1">
            <a:spLocks noChangeArrowheads="1"/>
          </p:cNvSpPr>
          <p:nvPr/>
        </p:nvSpPr>
        <p:spPr bwMode="auto">
          <a:xfrm>
            <a:off x="5213350" y="1401763"/>
            <a:ext cx="393065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400" b="1"/>
              <a:t>Superficie totale: 26 ha</a:t>
            </a:r>
          </a:p>
          <a:p>
            <a:pPr algn="ctr" eaLnBrk="1" hangingPunct="1">
              <a:spcBef>
                <a:spcPct val="50000"/>
              </a:spcBef>
              <a:buFontTx/>
              <a:buNone/>
            </a:pPr>
            <a:endParaRPr lang="fr-FR" altLang="it-IT" sz="2400" b="1"/>
          </a:p>
          <a:p>
            <a:pPr algn="ctr" eaLnBrk="1" hangingPunct="1">
              <a:spcBef>
                <a:spcPct val="50000"/>
              </a:spcBef>
              <a:buFontTx/>
              <a:buNone/>
            </a:pPr>
            <a:r>
              <a:rPr lang="fr-FR" altLang="it-IT" sz="2400" b="1"/>
              <a:t>Investimento iniziale: 27 Mio EUR</a:t>
            </a:r>
          </a:p>
          <a:p>
            <a:pPr algn="ctr" eaLnBrk="1" hangingPunct="1">
              <a:spcBef>
                <a:spcPct val="50000"/>
              </a:spcBef>
              <a:buFontTx/>
              <a:buNone/>
            </a:pPr>
            <a:endParaRPr lang="fr-FR" altLang="it-IT" sz="2400" b="1"/>
          </a:p>
          <a:p>
            <a:pPr algn="ctr" eaLnBrk="1" hangingPunct="1">
              <a:spcBef>
                <a:spcPct val="50000"/>
              </a:spcBef>
              <a:buFontTx/>
              <a:buNone/>
            </a:pPr>
            <a:r>
              <a:rPr lang="fr-FR" altLang="it-IT" sz="2400" b="1"/>
              <a:t>Operativa dall’estate 2008</a:t>
            </a:r>
          </a:p>
          <a:p>
            <a:pPr algn="ctr" eaLnBrk="1" hangingPunct="1">
              <a:spcBef>
                <a:spcPct val="50000"/>
              </a:spcBef>
              <a:buFontTx/>
              <a:buNone/>
            </a:pPr>
            <a:r>
              <a:rPr lang="fr-FR" altLang="it-IT" sz="2400" b="1"/>
              <a:t>Dipendenti : 170 </a:t>
            </a:r>
          </a:p>
          <a:p>
            <a:pPr algn="ctr" eaLnBrk="1" hangingPunct="1">
              <a:spcBef>
                <a:spcPct val="50000"/>
              </a:spcBef>
              <a:buFontTx/>
              <a:buNone/>
            </a:pPr>
            <a:r>
              <a:rPr lang="fr-FR" altLang="it-IT" sz="2400" b="1"/>
              <a:t>Produzione 2012 : </a:t>
            </a:r>
          </a:p>
          <a:p>
            <a:pPr algn="ctr" eaLnBrk="1" hangingPunct="1">
              <a:spcBef>
                <a:spcPct val="50000"/>
              </a:spcBef>
              <a:buFontTx/>
              <a:buNone/>
            </a:pPr>
            <a:r>
              <a:rPr lang="fr-FR" altLang="it-IT" sz="2400" b="1"/>
              <a:t>approx. 10 000 machine </a:t>
            </a:r>
          </a:p>
        </p:txBody>
      </p:sp>
    </p:spTree>
    <p:extLst>
      <p:ext uri="{BB962C8B-B14F-4D97-AF65-F5344CB8AC3E}">
        <p14:creationId xmlns:p14="http://schemas.microsoft.com/office/powerpoint/2010/main" val="1065898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ChangeArrowheads="1"/>
          </p:cNvSpPr>
          <p:nvPr/>
        </p:nvSpPr>
        <p:spPr bwMode="auto">
          <a:xfrm>
            <a:off x="0" y="908050"/>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80000"/>
              </a:lnSpc>
              <a:buFontTx/>
              <a:buNone/>
            </a:pPr>
            <a:r>
              <a:rPr lang="fr-FR" altLang="it-IT" b="1">
                <a:solidFill>
                  <a:srgbClr val="E00030"/>
                </a:solidFill>
              </a:rPr>
              <a:t>Veduta aerea</a:t>
            </a:r>
            <a:endParaRPr lang="fr-FR" altLang="it-IT" b="1">
              <a:solidFill>
                <a:srgbClr val="FF0000"/>
              </a:solidFill>
            </a:endParaRPr>
          </a:p>
        </p:txBody>
      </p:sp>
      <p:pic>
        <p:nvPicPr>
          <p:cNvPr id="96259" name="Picture 5" descr="2008 07 1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360488"/>
            <a:ext cx="9167813"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7"/>
          <p:cNvSpPr>
            <a:spLocks noChangeArrowheads="1"/>
          </p:cNvSpPr>
          <p:nvPr/>
        </p:nvSpPr>
        <p:spPr bwMode="auto">
          <a:xfrm>
            <a:off x="34925" y="130175"/>
            <a:ext cx="7416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80000"/>
              </a:lnSpc>
              <a:buFontTx/>
              <a:buNone/>
            </a:pPr>
            <a:r>
              <a:rPr lang="fr-FR" altLang="it-IT" sz="2400" b="1">
                <a:solidFill>
                  <a:srgbClr val="FF0000"/>
                </a:solidFill>
              </a:rPr>
              <a:t>Centro di competenza « Grandi Macchine » MGM Monswiller</a:t>
            </a:r>
          </a:p>
        </p:txBody>
      </p:sp>
    </p:spTree>
    <p:extLst>
      <p:ext uri="{BB962C8B-B14F-4D97-AF65-F5344CB8AC3E}">
        <p14:creationId xmlns:p14="http://schemas.microsoft.com/office/powerpoint/2010/main" val="1585652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0" y="908050"/>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80000"/>
              </a:lnSpc>
              <a:spcBef>
                <a:spcPct val="0"/>
              </a:spcBef>
              <a:buFontTx/>
              <a:buNone/>
            </a:pPr>
            <a:r>
              <a:rPr lang="fr-FR" altLang="it-IT" b="1">
                <a:solidFill>
                  <a:srgbClr val="E00030"/>
                </a:solidFill>
              </a:rPr>
              <a:t>Piano globale</a:t>
            </a:r>
            <a:r>
              <a:rPr lang="fr-FR" altLang="it-IT" b="1">
                <a:solidFill>
                  <a:srgbClr val="FF0000"/>
                </a:solidFill>
              </a:rPr>
              <a:t> </a:t>
            </a:r>
          </a:p>
        </p:txBody>
      </p:sp>
      <p:sp>
        <p:nvSpPr>
          <p:cNvPr id="98307" name="Rectangle 4"/>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MGM Monswiller</a:t>
            </a:r>
          </a:p>
        </p:txBody>
      </p:sp>
      <p:grpSp>
        <p:nvGrpSpPr>
          <p:cNvPr id="98308" name="Groupe 3"/>
          <p:cNvGrpSpPr>
            <a:grpSpLocks/>
          </p:cNvGrpSpPr>
          <p:nvPr/>
        </p:nvGrpSpPr>
        <p:grpSpPr bwMode="auto">
          <a:xfrm>
            <a:off x="0" y="1341438"/>
            <a:ext cx="9144000" cy="5616575"/>
            <a:chOff x="1" y="1362335"/>
            <a:chExt cx="9144000" cy="5495665"/>
          </a:xfrm>
        </p:grpSpPr>
        <p:pic>
          <p:nvPicPr>
            <p:cNvPr id="98309" name="Image 4" descr="2.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 y="1362335"/>
              <a:ext cx="9144000" cy="549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8310" name="Connecteur droit avec flèche 5"/>
            <p:cNvCxnSpPr>
              <a:cxnSpLocks noChangeShapeType="1"/>
            </p:cNvCxnSpPr>
            <p:nvPr/>
          </p:nvCxnSpPr>
          <p:spPr bwMode="auto">
            <a:xfrm rot="16200000" flipV="1">
              <a:off x="8236427" y="6625992"/>
              <a:ext cx="191067" cy="68237"/>
            </a:xfrm>
            <a:prstGeom prst="straightConnector1">
              <a:avLst/>
            </a:prstGeom>
            <a:noFill/>
            <a:ln w="28575" algn="ctr">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98311" name="Connecteur droit avec flèche 6"/>
            <p:cNvCxnSpPr>
              <a:cxnSpLocks noChangeShapeType="1"/>
            </p:cNvCxnSpPr>
            <p:nvPr/>
          </p:nvCxnSpPr>
          <p:spPr bwMode="auto">
            <a:xfrm rot="16200000" flipH="1">
              <a:off x="7926068" y="6244674"/>
              <a:ext cx="199685" cy="59652"/>
            </a:xfrm>
            <a:prstGeom prst="straightConnector1">
              <a:avLst/>
            </a:prstGeom>
            <a:noFill/>
            <a:ln w="28575"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98312" name="ZoneTexte 7"/>
            <p:cNvSpPr txBox="1">
              <a:spLocks noChangeArrowheads="1"/>
            </p:cNvSpPr>
            <p:nvPr/>
          </p:nvSpPr>
          <p:spPr bwMode="auto">
            <a:xfrm rot="4172177">
              <a:off x="7962002" y="6221936"/>
              <a:ext cx="495511"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800" b="1">
                  <a:solidFill>
                    <a:schemeClr val="bg1"/>
                  </a:solidFill>
                  <a:latin typeface="Calibri" panose="020F0502020204030204" pitchFamily="34" charset="0"/>
                </a:rPr>
                <a:t>ENTREE</a:t>
              </a:r>
              <a:endParaRPr lang="fr-FR" altLang="it-IT"/>
            </a:p>
          </p:txBody>
        </p:sp>
        <p:sp>
          <p:nvSpPr>
            <p:cNvPr id="98313" name="ZoneTexte 8"/>
            <p:cNvSpPr txBox="1">
              <a:spLocks noChangeArrowheads="1"/>
            </p:cNvSpPr>
            <p:nvPr/>
          </p:nvSpPr>
          <p:spPr bwMode="auto">
            <a:xfrm rot="4158911">
              <a:off x="7904613" y="6492215"/>
              <a:ext cx="473764"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800" b="1">
                  <a:solidFill>
                    <a:schemeClr val="bg1"/>
                  </a:solidFill>
                  <a:latin typeface="Calibri" panose="020F0502020204030204" pitchFamily="34" charset="0"/>
                </a:rPr>
                <a:t>SORTIE</a:t>
              </a:r>
              <a:endParaRPr lang="fr-FR" altLang="it-IT"/>
            </a:p>
          </p:txBody>
        </p:sp>
      </p:grpSp>
    </p:spTree>
    <p:extLst>
      <p:ext uri="{BB962C8B-B14F-4D97-AF65-F5344CB8AC3E}">
        <p14:creationId xmlns:p14="http://schemas.microsoft.com/office/powerpoint/2010/main" val="2862952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665510" y="4904801"/>
            <a:ext cx="8101012"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fr-FR" altLang="it-IT" b="1" i="1" dirty="0">
              <a:solidFill>
                <a:srgbClr val="000000"/>
              </a:solidFill>
            </a:endParaRPr>
          </a:p>
          <a:p>
            <a:pPr eaLnBrk="1" hangingPunct="1">
              <a:spcBef>
                <a:spcPct val="0"/>
              </a:spcBef>
              <a:buFontTx/>
              <a:buNone/>
            </a:pPr>
            <a:r>
              <a:rPr lang="fr-FR" altLang="it-IT" b="1" dirty="0" err="1">
                <a:solidFill>
                  <a:srgbClr val="000000"/>
                </a:solidFill>
              </a:rPr>
              <a:t>Brasile</a:t>
            </a:r>
            <a:endParaRPr lang="fr-FR" altLang="it-IT" b="1" dirty="0">
              <a:solidFill>
                <a:srgbClr val="000000"/>
              </a:solidFill>
            </a:endParaRPr>
          </a:p>
          <a:p>
            <a:pPr eaLnBrk="1" hangingPunct="1">
              <a:spcBef>
                <a:spcPct val="0"/>
              </a:spcBef>
              <a:buFontTx/>
              <a:buNone/>
            </a:pPr>
            <a:r>
              <a:rPr lang="fr-FR" altLang="it-IT" b="1" dirty="0" smtClean="0">
                <a:solidFill>
                  <a:srgbClr val="000000"/>
                </a:solidFill>
              </a:rPr>
              <a:t>31 </a:t>
            </a:r>
            <a:r>
              <a:rPr lang="fr-FR" altLang="it-IT" b="1" dirty="0" err="1">
                <a:solidFill>
                  <a:srgbClr val="000000"/>
                </a:solidFill>
              </a:rPr>
              <a:t>gennaio</a:t>
            </a:r>
            <a:r>
              <a:rPr lang="fr-FR" altLang="it-IT" b="1" dirty="0">
                <a:solidFill>
                  <a:srgbClr val="000000"/>
                </a:solidFill>
              </a:rPr>
              <a:t> 2014</a:t>
            </a:r>
          </a:p>
          <a:p>
            <a:pPr eaLnBrk="1" hangingPunct="1">
              <a:spcBef>
                <a:spcPct val="0"/>
              </a:spcBef>
              <a:buFontTx/>
              <a:buNone/>
            </a:pPr>
            <a:r>
              <a:rPr lang="it-IT" altLang="it-IT" b="1" dirty="0"/>
              <a:t>KUHN FIRMA UN ACCORDO PER L’ACQUISIZIONE DI MONTANA </a:t>
            </a:r>
            <a:endParaRPr lang="it-IT" altLang="it-IT" dirty="0"/>
          </a:p>
          <a:p>
            <a:pPr eaLnBrk="1" hangingPunct="1">
              <a:spcBef>
                <a:spcPct val="0"/>
              </a:spcBef>
              <a:buFontTx/>
              <a:buNone/>
            </a:pPr>
            <a:endParaRPr lang="fr-FR" altLang="it-IT" b="1" dirty="0">
              <a:solidFill>
                <a:srgbClr val="000000"/>
              </a:solidFill>
            </a:endParaRPr>
          </a:p>
        </p:txBody>
      </p:sp>
      <p:sp>
        <p:nvSpPr>
          <p:cNvPr id="113666" name="Rectangle 3"/>
          <p:cNvSpPr>
            <a:spLocks noChangeArrowheads="1"/>
          </p:cNvSpPr>
          <p:nvPr/>
        </p:nvSpPr>
        <p:spPr bwMode="auto">
          <a:xfrm>
            <a:off x="5148064" y="1598340"/>
            <a:ext cx="3995936"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90000"/>
              </a:lnSpc>
              <a:spcBef>
                <a:spcPct val="0"/>
              </a:spcBef>
              <a:buFontTx/>
              <a:buNone/>
            </a:pPr>
            <a:r>
              <a:rPr lang="en-GB" altLang="it-IT" sz="2400" b="1" dirty="0"/>
              <a:t>KUHN è </a:t>
            </a:r>
            <a:r>
              <a:rPr lang="en-GB" altLang="it-IT" sz="2400" b="1" dirty="0" err="1"/>
              <a:t>presente</a:t>
            </a:r>
            <a:r>
              <a:rPr lang="en-GB" altLang="it-IT" sz="2400" b="1" dirty="0"/>
              <a:t> in </a:t>
            </a:r>
            <a:r>
              <a:rPr lang="en-GB" altLang="it-IT" sz="2400" b="1" dirty="0" err="1"/>
              <a:t>Brasile</a:t>
            </a:r>
            <a:r>
              <a:rPr lang="en-GB" altLang="it-IT" sz="2400" b="1" dirty="0"/>
              <a:t> dal 1995</a:t>
            </a:r>
          </a:p>
          <a:p>
            <a:pPr eaLnBrk="1" hangingPunct="1">
              <a:lnSpc>
                <a:spcPct val="90000"/>
              </a:lnSpc>
              <a:spcBef>
                <a:spcPct val="0"/>
              </a:spcBef>
              <a:buFontTx/>
              <a:buNone/>
            </a:pPr>
            <a:endParaRPr lang="en-GB" altLang="it-IT" sz="2400" b="1" dirty="0"/>
          </a:p>
          <a:p>
            <a:pPr eaLnBrk="1" hangingPunct="1">
              <a:lnSpc>
                <a:spcPct val="90000"/>
              </a:lnSpc>
              <a:spcBef>
                <a:spcPct val="0"/>
              </a:spcBef>
              <a:buFontTx/>
              <a:buNone/>
            </a:pPr>
            <a:r>
              <a:rPr lang="en-GB" altLang="it-IT" sz="2400" b="1" dirty="0"/>
              <a:t>KUHN </a:t>
            </a:r>
            <a:r>
              <a:rPr lang="en-GB" altLang="it-IT" sz="2400" b="1" dirty="0" smtClean="0"/>
              <a:t>Do </a:t>
            </a:r>
            <a:r>
              <a:rPr lang="en-GB" altLang="it-IT" sz="2400" b="1" dirty="0" err="1" smtClean="0"/>
              <a:t>Brasil</a:t>
            </a:r>
            <a:r>
              <a:rPr lang="en-GB" altLang="it-IT" sz="2400" b="1" dirty="0" smtClean="0"/>
              <a:t> a </a:t>
            </a:r>
            <a:r>
              <a:rPr lang="en-GB" altLang="it-IT" sz="2400" b="1" dirty="0" err="1" smtClean="0"/>
              <a:t>Passo</a:t>
            </a:r>
            <a:r>
              <a:rPr lang="en-GB" altLang="it-IT" sz="2400" b="1" dirty="0" smtClean="0"/>
              <a:t> Fundo dal </a:t>
            </a:r>
            <a:r>
              <a:rPr lang="en-GB" altLang="it-IT" sz="2400" b="1" dirty="0"/>
              <a:t>2005</a:t>
            </a:r>
          </a:p>
          <a:p>
            <a:pPr eaLnBrk="1" hangingPunct="1">
              <a:lnSpc>
                <a:spcPct val="90000"/>
              </a:lnSpc>
              <a:spcBef>
                <a:spcPct val="0"/>
              </a:spcBef>
              <a:buFontTx/>
              <a:buNone/>
            </a:pPr>
            <a:endParaRPr lang="en-GB" altLang="it-IT" sz="2400" b="1" dirty="0"/>
          </a:p>
          <a:p>
            <a:pPr eaLnBrk="1" hangingPunct="1">
              <a:lnSpc>
                <a:spcPct val="90000"/>
              </a:lnSpc>
              <a:spcBef>
                <a:spcPct val="0"/>
              </a:spcBef>
              <a:buFontTx/>
              <a:buNone/>
            </a:pPr>
            <a:endParaRPr lang="en-GB" altLang="it-IT" i="1" dirty="0">
              <a:solidFill>
                <a:srgbClr val="FF0000"/>
              </a:solidFill>
            </a:endParaRPr>
          </a:p>
        </p:txBody>
      </p:sp>
      <p:pic>
        <p:nvPicPr>
          <p:cNvPr id="113668"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6082" y="832395"/>
            <a:ext cx="4608512" cy="3595688"/>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669" name="Line 7"/>
          <p:cNvSpPr>
            <a:spLocks noChangeShapeType="1"/>
          </p:cNvSpPr>
          <p:nvPr/>
        </p:nvSpPr>
        <p:spPr bwMode="auto">
          <a:xfrm flipV="1">
            <a:off x="2915245" y="1308472"/>
            <a:ext cx="1800771" cy="841052"/>
          </a:xfrm>
          <a:prstGeom prst="line">
            <a:avLst/>
          </a:prstGeom>
          <a:noFill/>
          <a:ln w="15875">
            <a:solidFill>
              <a:srgbClr val="FF0000"/>
            </a:solidFill>
            <a:round/>
            <a:headEnd type="triangle" w="med" len="med"/>
            <a:tailEnd/>
          </a:ln>
          <a:extLst>
            <a:ext uri="{909E8E84-426E-40dd-AFC4-6F175D3DCCD1}">
              <a14:hiddenFill xmlns:a14="http://schemas.microsoft.com/office/drawing/2010/main">
                <a:noFill/>
              </a14:hiddenFill>
            </a:ext>
          </a:extLst>
        </p:spPr>
        <p:txBody>
          <a:bodyPr wrap="none"/>
          <a:lstStyle/>
          <a:p>
            <a:endParaRPr lang="it-IT"/>
          </a:p>
        </p:txBody>
      </p:sp>
      <p:sp>
        <p:nvSpPr>
          <p:cNvPr id="113670" name="Rectangle 8"/>
          <p:cNvSpPr>
            <a:spLocks noChangeArrowheads="1"/>
          </p:cNvSpPr>
          <p:nvPr/>
        </p:nvSpPr>
        <p:spPr bwMode="auto">
          <a:xfrm>
            <a:off x="34925" y="203200"/>
            <a:ext cx="6985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en-GB" altLang="it-IT" sz="2400" b="1">
                <a:solidFill>
                  <a:srgbClr val="FF0000"/>
                </a:solidFill>
              </a:rPr>
              <a:t>…un sito di produzione in Brasile…</a:t>
            </a:r>
          </a:p>
        </p:txBody>
      </p:sp>
      <p:pic>
        <p:nvPicPr>
          <p:cNvPr id="113671" name="Picture 7" descr="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16016" y="958405"/>
            <a:ext cx="10080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19365" y="4005163"/>
            <a:ext cx="115093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7"/>
          <p:cNvSpPr>
            <a:spLocks noChangeShapeType="1"/>
          </p:cNvSpPr>
          <p:nvPr/>
        </p:nvSpPr>
        <p:spPr bwMode="auto">
          <a:xfrm>
            <a:off x="2627784" y="2625601"/>
            <a:ext cx="3277195" cy="1634080"/>
          </a:xfrm>
          <a:prstGeom prst="line">
            <a:avLst/>
          </a:prstGeom>
          <a:noFill/>
          <a:ln w="15875">
            <a:solidFill>
              <a:srgbClr val="FF0000"/>
            </a:solidFill>
            <a:round/>
            <a:headEnd type="triangle" w="med" len="med"/>
            <a:tailEnd/>
          </a:ln>
          <a:extLst>
            <a:ext uri="{909E8E84-426E-40dd-AFC4-6F175D3DCCD1}">
              <a14:hiddenFill xmlns:a14="http://schemas.microsoft.com/office/drawing/2010/main">
                <a:noFill/>
              </a14:hiddenFill>
            </a:ext>
          </a:extLst>
        </p:spPr>
        <p:txBody>
          <a:bodyPr wrap="none"/>
          <a:lstStyle/>
          <a:p>
            <a:endParaRPr lang="it-IT"/>
          </a:p>
        </p:txBody>
      </p:sp>
      <p:sp>
        <p:nvSpPr>
          <p:cNvPr id="12" name="Line 7"/>
          <p:cNvSpPr>
            <a:spLocks noChangeShapeType="1"/>
          </p:cNvSpPr>
          <p:nvPr/>
        </p:nvSpPr>
        <p:spPr bwMode="auto">
          <a:xfrm>
            <a:off x="2195736" y="3942730"/>
            <a:ext cx="3709243" cy="316952"/>
          </a:xfrm>
          <a:prstGeom prst="line">
            <a:avLst/>
          </a:prstGeom>
          <a:noFill/>
          <a:ln w="15875">
            <a:solidFill>
              <a:srgbClr val="FF0000"/>
            </a:solidFill>
            <a:round/>
            <a:headEnd type="triangle" w="med" len="med"/>
            <a:tailEnd/>
          </a:ln>
          <a:extLst>
            <a:ext uri="{909E8E84-426E-40dd-AFC4-6F175D3DCCD1}">
              <a14:hiddenFill xmlns:a14="http://schemas.microsoft.com/office/drawing/2010/main">
                <a:noFill/>
              </a14:hiddenFill>
            </a:ext>
          </a:extLst>
        </p:spPr>
        <p:txBody>
          <a:bodyPr wrap="none"/>
          <a:lstStyle/>
          <a:p>
            <a:endParaRPr lang="it-IT"/>
          </a:p>
        </p:txBody>
      </p:sp>
      <p:pic>
        <p:nvPicPr>
          <p:cNvPr id="13" name="Picture 7" descr="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04979" y="4081934"/>
            <a:ext cx="10080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35733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1250950" y="2695575"/>
            <a:ext cx="20701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115715" name="Rectangle 3"/>
          <p:cNvSpPr>
            <a:spLocks noChangeArrowheads="1"/>
          </p:cNvSpPr>
          <p:nvPr/>
        </p:nvSpPr>
        <p:spPr bwMode="auto">
          <a:xfrm>
            <a:off x="1250950" y="2695575"/>
            <a:ext cx="20701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115716" name="Rectangle 4"/>
          <p:cNvSpPr>
            <a:spLocks noChangeArrowheads="1"/>
          </p:cNvSpPr>
          <p:nvPr/>
        </p:nvSpPr>
        <p:spPr bwMode="auto">
          <a:xfrm>
            <a:off x="539750" y="2420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pic>
        <p:nvPicPr>
          <p:cNvPr id="8"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4625" y="6430963"/>
            <a:ext cx="2640013" cy="333375"/>
          </a:xfrm>
          <a:prstGeom prst="rect">
            <a:avLst/>
          </a:prstGeom>
          <a:ln>
            <a:noFill/>
          </a:ln>
          <a:effectLst>
            <a:outerShdw blurRad="292100" dist="139700" dir="2700000" algn="tl" rotWithShape="0">
              <a:srgbClr val="333333">
                <a:alpha val="65000"/>
              </a:srgbClr>
            </a:outerShdw>
          </a:effectLst>
        </p:spPr>
      </p:pic>
      <p:pic>
        <p:nvPicPr>
          <p:cNvPr id="115721" name="Immagin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1124744"/>
            <a:ext cx="6720000" cy="5040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844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Group 13"/>
          <p:cNvGrpSpPr>
            <a:grpSpLocks/>
          </p:cNvGrpSpPr>
          <p:nvPr/>
        </p:nvGrpSpPr>
        <p:grpSpPr bwMode="auto">
          <a:xfrm>
            <a:off x="180975" y="1893094"/>
            <a:ext cx="8880475" cy="3840162"/>
            <a:chOff x="114" y="1101"/>
            <a:chExt cx="5594" cy="2419"/>
          </a:xfrm>
        </p:grpSpPr>
        <p:pic>
          <p:nvPicPr>
            <p:cNvPr id="116742" name="Picture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 y="1101"/>
              <a:ext cx="5594" cy="2419"/>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16743" name="Group 37"/>
            <p:cNvGrpSpPr>
              <a:grpSpLocks/>
            </p:cNvGrpSpPr>
            <p:nvPr/>
          </p:nvGrpSpPr>
          <p:grpSpPr bwMode="auto">
            <a:xfrm>
              <a:off x="2867" y="1691"/>
              <a:ext cx="286" cy="212"/>
              <a:chOff x="1260" y="2355"/>
              <a:chExt cx="454" cy="323"/>
            </a:xfrm>
          </p:grpSpPr>
          <p:pic>
            <p:nvPicPr>
              <p:cNvPr id="116744" name="Picture 38" descr="Knigh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00" y="2600"/>
                <a:ext cx="35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5" name="Picture 39" descr="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60" y="2355"/>
                <a:ext cx="45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6739" name="Rectangle 12"/>
          <p:cNvSpPr>
            <a:spLocks noChangeArrowheads="1"/>
          </p:cNvSpPr>
          <p:nvPr/>
        </p:nvSpPr>
        <p:spPr bwMode="auto">
          <a:xfrm>
            <a:off x="34925" y="203200"/>
            <a:ext cx="66976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 e 2 stabilimenti produttivi negli USA</a:t>
            </a:r>
          </a:p>
        </p:txBody>
      </p:sp>
      <p:pic>
        <p:nvPicPr>
          <p:cNvPr id="10" name="Picture 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43663" y="6453188"/>
            <a:ext cx="2640012" cy="333375"/>
          </a:xfrm>
          <a:prstGeom prst="rect">
            <a:avLst/>
          </a:prstGeom>
          <a:ln>
            <a:noFill/>
          </a:ln>
          <a:effectLst>
            <a:outerShdw blurRad="292100" dist="139700" dir="2700000" algn="tl" rotWithShape="0">
              <a:srgbClr val="333333">
                <a:alpha val="65000"/>
              </a:srgbClr>
            </a:outerShdw>
          </a:effectLst>
        </p:spPr>
      </p:pic>
      <p:sp>
        <p:nvSpPr>
          <p:cNvPr id="116741" name="Rectangle 3"/>
          <p:cNvSpPr>
            <a:spLocks noChangeArrowheads="1"/>
          </p:cNvSpPr>
          <p:nvPr/>
        </p:nvSpPr>
        <p:spPr bwMode="auto">
          <a:xfrm>
            <a:off x="1127299" y="692349"/>
            <a:ext cx="7956376"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fr-FR" altLang="it-IT" b="1" i="1" dirty="0">
              <a:solidFill>
                <a:schemeClr val="tx2"/>
              </a:solidFill>
            </a:endParaRPr>
          </a:p>
          <a:p>
            <a:pPr eaLnBrk="1" hangingPunct="1">
              <a:spcBef>
                <a:spcPct val="0"/>
              </a:spcBef>
              <a:buFontTx/>
              <a:buNone/>
            </a:pPr>
            <a:r>
              <a:rPr lang="fr-FR" altLang="it-IT" b="1" dirty="0" smtClean="0">
                <a:solidFill>
                  <a:schemeClr val="accent1">
                    <a:lumMod val="75000"/>
                  </a:schemeClr>
                </a:solidFill>
              </a:rPr>
              <a:t>1</a:t>
            </a:r>
            <a:r>
              <a:rPr lang="fr-FR" altLang="it-IT" b="1" dirty="0">
                <a:solidFill>
                  <a:schemeClr val="accent1">
                    <a:lumMod val="75000"/>
                  </a:schemeClr>
                </a:solidFill>
              </a:rPr>
              <a:t>/. </a:t>
            </a:r>
            <a:r>
              <a:rPr lang="fr-FR" altLang="it-IT" b="1" dirty="0" err="1">
                <a:solidFill>
                  <a:schemeClr val="accent1">
                    <a:lumMod val="75000"/>
                  </a:schemeClr>
                </a:solidFill>
              </a:rPr>
              <a:t>Brodhead</a:t>
            </a:r>
            <a:r>
              <a:rPr lang="fr-FR" altLang="it-IT" b="1" dirty="0">
                <a:solidFill>
                  <a:schemeClr val="accent1">
                    <a:lumMod val="75000"/>
                  </a:schemeClr>
                </a:solidFill>
              </a:rPr>
              <a:t>, </a:t>
            </a:r>
            <a:r>
              <a:rPr lang="fr-FR" altLang="it-IT" b="1" dirty="0" smtClean="0">
                <a:solidFill>
                  <a:schemeClr val="accent1">
                    <a:lumMod val="75000"/>
                  </a:schemeClr>
                </a:solidFill>
              </a:rPr>
              <a:t>Wisconsin</a:t>
            </a:r>
          </a:p>
          <a:p>
            <a:pPr eaLnBrk="1" hangingPunct="1">
              <a:spcBef>
                <a:spcPct val="0"/>
              </a:spcBef>
              <a:buNone/>
            </a:pPr>
            <a:r>
              <a:rPr lang="fr-FR" altLang="it-IT" b="1" dirty="0">
                <a:solidFill>
                  <a:schemeClr val="accent1">
                    <a:lumMod val="75000"/>
                  </a:schemeClr>
                </a:solidFill>
              </a:rPr>
              <a:t>2/. Hutchinson, Kansas</a:t>
            </a:r>
            <a:endParaRPr lang="fr-FR" altLang="it-IT" sz="2400" b="1" dirty="0">
              <a:solidFill>
                <a:schemeClr val="accent1">
                  <a:lumMod val="75000"/>
                </a:schemeClr>
              </a:solidFill>
            </a:endParaRPr>
          </a:p>
          <a:p>
            <a:pPr eaLnBrk="1" hangingPunct="1">
              <a:spcBef>
                <a:spcPct val="0"/>
              </a:spcBef>
              <a:buFontTx/>
              <a:buNone/>
            </a:pPr>
            <a:endParaRPr lang="fr-FR" altLang="it-IT" b="1" dirty="0">
              <a:solidFill>
                <a:schemeClr val="tx2"/>
              </a:solidFill>
            </a:endParaRPr>
          </a:p>
          <a:p>
            <a:pPr eaLnBrk="1" hangingPunct="1">
              <a:spcBef>
                <a:spcPct val="0"/>
              </a:spcBef>
              <a:buFontTx/>
              <a:buNone/>
            </a:pPr>
            <a:r>
              <a:rPr lang="fr-FR" altLang="it-IT" sz="2400" b="1" dirty="0">
                <a:solidFill>
                  <a:schemeClr val="tx2"/>
                </a:solidFill>
              </a:rPr>
              <a:t> </a:t>
            </a:r>
          </a:p>
        </p:txBody>
      </p:sp>
      <p:pic>
        <p:nvPicPr>
          <p:cNvPr id="11" name="Picture 9" descr="C:\Documents and Settings\kwhitaker\My Documents\Marketing\Brand Mgmt\Official Krause Logos\KrauseMetallicLogo.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15816" y="3573016"/>
            <a:ext cx="520179" cy="43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78620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Immagine 1"/>
          <p:cNvPicPr>
            <a:picLocks noChangeAspect="1"/>
          </p:cNvPicPr>
          <p:nvPr/>
        </p:nvPicPr>
        <p:blipFill>
          <a:blip r:embed="rId2" cstate="screen">
            <a:extLst>
              <a:ext uri="{28A0092B-C50C-407E-A947-70E740481C1C}">
                <a14:useLocalDpi xmlns:a14="http://schemas.microsoft.com/office/drawing/2010/main"/>
              </a:ext>
            </a:extLst>
          </a:blip>
          <a:srcRect l="14563" t="22241" r="13086" b="6293"/>
          <a:stretch>
            <a:fillRect/>
          </a:stretch>
        </p:blipFill>
        <p:spPr bwMode="auto">
          <a:xfrm>
            <a:off x="115888" y="954088"/>
            <a:ext cx="88217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5162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Immagin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1925" y="1673225"/>
            <a:ext cx="882015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8001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IMG_2166"/>
          <p:cNvPicPr>
            <a:picLocks noChangeAspect="1" noChangeArrowheads="1"/>
          </p:cNvPicPr>
          <p:nvPr/>
        </p:nvPicPr>
        <p:blipFill>
          <a:blip r:embed="rId3" cstate="print"/>
          <a:srcRect/>
          <a:stretch>
            <a:fillRect/>
          </a:stretch>
        </p:blipFill>
        <p:spPr bwMode="auto">
          <a:xfrm>
            <a:off x="0" y="866851"/>
            <a:ext cx="9173580" cy="6117544"/>
          </a:xfrm>
          <a:prstGeom prst="rect">
            <a:avLst/>
          </a:prstGeom>
          <a:ln>
            <a:noFill/>
          </a:ln>
          <a:effectLst>
            <a:outerShdw blurRad="292100" dist="139700" dir="2700000" algn="tl" rotWithShape="0">
              <a:srgbClr val="333333">
                <a:alpha val="65000"/>
              </a:srgbClr>
            </a:outerShdw>
          </a:effectLst>
        </p:spPr>
      </p:pic>
      <p:sp>
        <p:nvSpPr>
          <p:cNvPr id="2" name="Titolo 1"/>
          <p:cNvSpPr>
            <a:spLocks noGrp="1"/>
          </p:cNvSpPr>
          <p:nvPr>
            <p:ph type="title"/>
          </p:nvPr>
        </p:nvSpPr>
        <p:spPr>
          <a:xfrm>
            <a:off x="2456765" y="98630"/>
            <a:ext cx="5521533" cy="574675"/>
          </a:xfrm>
        </p:spPr>
        <p:txBody>
          <a:bodyPr/>
          <a:lstStyle/>
          <a:p>
            <a:r>
              <a:rPr lang="it-IT" sz="2400" dirty="0" smtClean="0"/>
              <a:t>Gli indirizzi colturali sono cambiati …</a:t>
            </a:r>
            <a:endParaRPr lang="it-IT" sz="2400" dirty="0"/>
          </a:p>
        </p:txBody>
      </p:sp>
      <p:pic>
        <p:nvPicPr>
          <p:cNvPr id="5" name="Immagin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525" y="3440845"/>
            <a:ext cx="6165281" cy="3366439"/>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3525" y="-19691"/>
            <a:ext cx="2623326" cy="3313675"/>
          </a:xfrm>
          <a:prstGeom prst="rect">
            <a:avLst/>
          </a:prstGeom>
        </p:spPr>
      </p:pic>
      <p:grpSp>
        <p:nvGrpSpPr>
          <p:cNvPr id="4" name="Gruppo 3"/>
          <p:cNvGrpSpPr/>
          <p:nvPr/>
        </p:nvGrpSpPr>
        <p:grpSpPr>
          <a:xfrm>
            <a:off x="2816805" y="912784"/>
            <a:ext cx="6233193" cy="2042365"/>
            <a:chOff x="2816805" y="912784"/>
            <a:chExt cx="6233193" cy="2042365"/>
          </a:xfrm>
        </p:grpSpPr>
        <p:pic>
          <p:nvPicPr>
            <p:cNvPr id="3" name="Immagin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16805" y="912784"/>
              <a:ext cx="3124986" cy="2021160"/>
            </a:xfrm>
            <a:prstGeom prst="rect">
              <a:avLst/>
            </a:prstGeom>
          </p:spPr>
        </p:pic>
        <p:pic>
          <p:nvPicPr>
            <p:cNvPr id="7" name="Immagin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12160" y="929924"/>
              <a:ext cx="3037838" cy="2025225"/>
            </a:xfrm>
            <a:prstGeom prst="rect">
              <a:avLst/>
            </a:prstGeom>
          </p:spPr>
        </p:pic>
      </p:grpSp>
      <p:pic>
        <p:nvPicPr>
          <p:cNvPr id="8" name="Picture 3" descr="seeds"/>
          <p:cNvPicPr>
            <a:picLocks noChangeAspect="1" noChangeArrowheads="1"/>
          </p:cNvPicPr>
          <p:nvPr/>
        </p:nvPicPr>
        <p:blipFill>
          <a:blip r:embed="rId8" cstate="print"/>
          <a:srcRect/>
          <a:stretch>
            <a:fillRect/>
          </a:stretch>
        </p:blipFill>
        <p:spPr bwMode="auto">
          <a:xfrm>
            <a:off x="6732240" y="3023955"/>
            <a:ext cx="2070230" cy="3744438"/>
          </a:xfrm>
          <a:prstGeom prst="rect">
            <a:avLst/>
          </a:prstGeom>
          <a:ln>
            <a:noFill/>
          </a:ln>
          <a:effectLst>
            <a:outerShdw blurRad="292100" dist="139700" dir="2700000" algn="tl" rotWithShape="0">
              <a:srgbClr val="333333">
                <a:alpha val="65000"/>
              </a:srgbClr>
            </a:outerShdw>
          </a:effectLst>
        </p:spPr>
      </p:pic>
      <p:pic>
        <p:nvPicPr>
          <p:cNvPr id="10" name="Immagin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52640" y="728700"/>
            <a:ext cx="1879600" cy="1485900"/>
          </a:xfrm>
          <a:prstGeom prst="rect">
            <a:avLst/>
          </a:prstGeom>
        </p:spPr>
      </p:pic>
      <p:pic>
        <p:nvPicPr>
          <p:cNvPr id="11" name="Immagine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70786" y="2483895"/>
            <a:ext cx="5895655" cy="4099518"/>
          </a:xfrm>
          <a:prstGeom prst="rect">
            <a:avLst/>
          </a:prstGeom>
        </p:spPr>
      </p:pic>
    </p:spTree>
    <p:extLst>
      <p:ext uri="{BB962C8B-B14F-4D97-AF65-F5344CB8AC3E}">
        <p14:creationId xmlns:p14="http://schemas.microsoft.com/office/powerpoint/2010/main" val="2863049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107950" y="130175"/>
            <a:ext cx="6985000" cy="561975"/>
          </a:xfrm>
        </p:spPr>
        <p:txBody>
          <a:bodyPr/>
          <a:lstStyle/>
          <a:p>
            <a:pPr eaLnBrk="1" hangingPunct="1">
              <a:defRPr/>
            </a:pPr>
            <a:r>
              <a:rPr lang="fr-FR" sz="2400" dirty="0" err="1">
                <a:solidFill>
                  <a:srgbClr val="FF0000"/>
                </a:solidFill>
                <a:ea typeface="+mn-ea"/>
                <a:cs typeface="Arial" panose="020B0604020202020204" pitchFamily="34" charset="0"/>
              </a:rPr>
              <a:t>Filiali</a:t>
            </a:r>
            <a:r>
              <a:rPr lang="fr-FR" sz="2400" dirty="0">
                <a:solidFill>
                  <a:srgbClr val="FF0000"/>
                </a:solidFill>
                <a:ea typeface="+mn-ea"/>
                <a:cs typeface="Arial" panose="020B0604020202020204" pitchFamily="34" charset="0"/>
              </a:rPr>
              <a:t> di </a:t>
            </a:r>
            <a:r>
              <a:rPr lang="fr-FR" sz="2400" dirty="0" err="1">
                <a:solidFill>
                  <a:srgbClr val="FF0000"/>
                </a:solidFill>
                <a:ea typeface="+mn-ea"/>
                <a:cs typeface="Arial" panose="020B0604020202020204" pitchFamily="34" charset="0"/>
              </a:rPr>
              <a:t>distribuzione</a:t>
            </a:r>
            <a:r>
              <a:rPr lang="fr-FR" sz="2400" dirty="0">
                <a:solidFill>
                  <a:srgbClr val="FF0000"/>
                </a:solidFill>
                <a:ea typeface="+mn-ea"/>
                <a:cs typeface="Arial" panose="020B0604020202020204" pitchFamily="34" charset="0"/>
              </a:rPr>
              <a:t> KUHN</a:t>
            </a:r>
            <a:endParaRPr lang="en-GB" sz="2400" dirty="0">
              <a:solidFill>
                <a:srgbClr val="FF0000"/>
              </a:solidFill>
              <a:ea typeface="+mn-ea"/>
              <a:cs typeface="Arial" panose="020B0604020202020204" pitchFamily="34" charset="0"/>
            </a:endParaRPr>
          </a:p>
        </p:txBody>
      </p:sp>
      <p:sp>
        <p:nvSpPr>
          <p:cNvPr id="126980" name="Rectangle 4"/>
          <p:cNvSpPr>
            <a:spLocks noGrp="1" noChangeArrowheads="1"/>
          </p:cNvSpPr>
          <p:nvPr>
            <p:ph type="body" sz="half" idx="1"/>
          </p:nvPr>
        </p:nvSpPr>
        <p:spPr>
          <a:xfrm>
            <a:off x="1331913" y="1412875"/>
            <a:ext cx="7343775" cy="4897438"/>
          </a:xfrm>
        </p:spPr>
        <p:txBody>
          <a:bodyPr/>
          <a:lstStyle/>
          <a:p>
            <a:pPr marL="0" indent="0" algn="just" eaLnBrk="1" hangingPunct="1">
              <a:lnSpc>
                <a:spcPct val="115000"/>
              </a:lnSpc>
            </a:pPr>
            <a:r>
              <a:rPr lang="it-IT" altLang="it-IT" b="1" dirty="0" smtClean="0"/>
              <a:t>Il Gruppo KUHN dispone di proprie filiali nei seguenti paesi: </a:t>
            </a:r>
          </a:p>
          <a:p>
            <a:pPr marL="1606550" lvl="1" algn="just" eaLnBrk="1" hangingPunct="1">
              <a:lnSpc>
                <a:spcPct val="115000"/>
              </a:lnSpc>
            </a:pPr>
            <a:r>
              <a:rPr lang="it-IT" altLang="it-IT" b="1" dirty="0" smtClean="0"/>
              <a:t>Germania dal 1963 </a:t>
            </a:r>
          </a:p>
          <a:p>
            <a:pPr marL="1606550" lvl="1" algn="just" eaLnBrk="1" hangingPunct="1">
              <a:lnSpc>
                <a:spcPct val="115000"/>
              </a:lnSpc>
            </a:pPr>
            <a:r>
              <a:rPr lang="it-IT" altLang="it-IT" b="1" dirty="0" smtClean="0"/>
              <a:t>Regno Unito dal 1970</a:t>
            </a:r>
          </a:p>
          <a:p>
            <a:pPr marL="1606550" lvl="1" algn="just" eaLnBrk="1" hangingPunct="1">
              <a:lnSpc>
                <a:spcPct val="115000"/>
              </a:lnSpc>
            </a:pPr>
            <a:r>
              <a:rPr lang="it-IT" altLang="it-IT" b="1" dirty="0" smtClean="0"/>
              <a:t>Stati Uniti dal 1976</a:t>
            </a:r>
          </a:p>
          <a:p>
            <a:pPr marL="1606550" lvl="1" algn="just" eaLnBrk="1" hangingPunct="1">
              <a:lnSpc>
                <a:spcPct val="115000"/>
              </a:lnSpc>
            </a:pPr>
            <a:r>
              <a:rPr lang="it-IT" altLang="it-IT" sz="2800" b="1" dirty="0" smtClean="0"/>
              <a:t>Italia dal 1987</a:t>
            </a:r>
          </a:p>
          <a:p>
            <a:pPr marL="1606550" lvl="1" algn="just" eaLnBrk="1" hangingPunct="1">
              <a:lnSpc>
                <a:spcPct val="115000"/>
              </a:lnSpc>
            </a:pPr>
            <a:r>
              <a:rPr lang="it-IT" altLang="it-IT" b="1" dirty="0" smtClean="0"/>
              <a:t>Canada dal 1988</a:t>
            </a:r>
          </a:p>
          <a:p>
            <a:pPr marL="1606550" lvl="1" algn="just" eaLnBrk="1" hangingPunct="1">
              <a:lnSpc>
                <a:spcPct val="115000"/>
              </a:lnSpc>
            </a:pPr>
            <a:r>
              <a:rPr lang="it-IT" altLang="it-IT" b="1" dirty="0" smtClean="0"/>
              <a:t>Polonia dal 1998 </a:t>
            </a:r>
          </a:p>
          <a:p>
            <a:pPr marL="1606550" lvl="1" algn="just" eaLnBrk="1" hangingPunct="1">
              <a:lnSpc>
                <a:spcPct val="115000"/>
              </a:lnSpc>
            </a:pPr>
            <a:r>
              <a:rPr lang="it-IT" altLang="it-IT" b="1" dirty="0" smtClean="0"/>
              <a:t>Australia dal 2003 </a:t>
            </a:r>
          </a:p>
          <a:p>
            <a:pPr marL="1606550" lvl="1" algn="just" eaLnBrk="1" hangingPunct="1">
              <a:lnSpc>
                <a:spcPct val="115000"/>
              </a:lnSpc>
            </a:pPr>
            <a:r>
              <a:rPr lang="it-IT" altLang="it-IT" b="1" dirty="0" smtClean="0"/>
              <a:t>Spagna dal 2003</a:t>
            </a:r>
          </a:p>
          <a:p>
            <a:pPr marL="1606550" lvl="1" algn="just" eaLnBrk="1" hangingPunct="1">
              <a:lnSpc>
                <a:spcPct val="115000"/>
              </a:lnSpc>
            </a:pPr>
            <a:r>
              <a:rPr lang="it-IT" altLang="it-IT" b="1" dirty="0" smtClean="0"/>
              <a:t>Ufficio di Rappresentanza in Cina dal 2003</a:t>
            </a:r>
          </a:p>
          <a:p>
            <a:pPr marL="1606550" lvl="1" algn="just" eaLnBrk="1" hangingPunct="1">
              <a:lnSpc>
                <a:spcPct val="115000"/>
              </a:lnSpc>
            </a:pPr>
            <a:r>
              <a:rPr lang="it-IT" altLang="it-IT" b="1" dirty="0" smtClean="0"/>
              <a:t>Ucraina dal 2005</a:t>
            </a:r>
          </a:p>
          <a:p>
            <a:pPr marL="1606550" lvl="1" algn="just" eaLnBrk="1" hangingPunct="1">
              <a:lnSpc>
                <a:spcPct val="115000"/>
              </a:lnSpc>
            </a:pPr>
            <a:r>
              <a:rPr lang="it-IT" altLang="it-IT" b="1" dirty="0" smtClean="0"/>
              <a:t>Russia dal 2008</a:t>
            </a:r>
          </a:p>
          <a:p>
            <a:pPr marL="0" indent="0" algn="just" eaLnBrk="1" hangingPunct="1">
              <a:lnSpc>
                <a:spcPct val="115000"/>
              </a:lnSpc>
            </a:pPr>
            <a:endParaRPr lang="fr-FR" altLang="it-IT" b="1" dirty="0" smtClean="0"/>
          </a:p>
        </p:txBody>
      </p:sp>
    </p:spTree>
    <p:extLst>
      <p:ext uri="{BB962C8B-B14F-4D97-AF65-F5344CB8AC3E}">
        <p14:creationId xmlns:p14="http://schemas.microsoft.com/office/powerpoint/2010/main" val="151118914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92150"/>
            <a:ext cx="910907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ZoneTexte 4"/>
          <p:cNvSpPr txBox="1">
            <a:spLocks noChangeArrowheads="1"/>
          </p:cNvSpPr>
          <p:nvPr/>
        </p:nvSpPr>
        <p:spPr bwMode="auto">
          <a:xfrm>
            <a:off x="179388" y="655638"/>
            <a:ext cx="72723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400" b="1"/>
              <a:t>Superficie: 5 700 m2 </a:t>
            </a:r>
          </a:p>
          <a:p>
            <a:pPr eaLnBrk="1" hangingPunct="1">
              <a:spcBef>
                <a:spcPct val="0"/>
              </a:spcBef>
              <a:buFontTx/>
              <a:buNone/>
            </a:pPr>
            <a:r>
              <a:rPr lang="fr-FR" altLang="it-IT" sz="2400" b="1"/>
              <a:t>Investimento : 6,5 Millions EUR</a:t>
            </a:r>
          </a:p>
          <a:p>
            <a:pPr eaLnBrk="1" hangingPunct="1">
              <a:spcBef>
                <a:spcPct val="0"/>
              </a:spcBef>
              <a:buFontTx/>
              <a:buNone/>
            </a:pPr>
            <a:r>
              <a:rPr lang="fr-FR" altLang="it-IT" sz="2400" b="1"/>
              <a:t>Operativo dall’agosto 2013</a:t>
            </a:r>
          </a:p>
          <a:p>
            <a:pPr eaLnBrk="1" hangingPunct="1">
              <a:spcBef>
                <a:spcPct val="0"/>
              </a:spcBef>
              <a:buFontTx/>
              <a:buNone/>
            </a:pPr>
            <a:endParaRPr lang="fr-FR" altLang="it-IT"/>
          </a:p>
        </p:txBody>
      </p:sp>
      <p:sp>
        <p:nvSpPr>
          <p:cNvPr id="129028" name="Titre 1"/>
          <p:cNvSpPr>
            <a:spLocks noGrp="1"/>
          </p:cNvSpPr>
          <p:nvPr>
            <p:ph type="title"/>
          </p:nvPr>
        </p:nvSpPr>
        <p:spPr>
          <a:xfrm>
            <a:off x="0" y="0"/>
            <a:ext cx="7058025" cy="576263"/>
          </a:xfrm>
        </p:spPr>
        <p:txBody>
          <a:bodyPr/>
          <a:lstStyle/>
          <a:p>
            <a:pPr algn="l" eaLnBrk="1" hangingPunct="1"/>
            <a:r>
              <a:rPr lang="fr-FR" altLang="it-IT" sz="2400" smtClean="0">
                <a:solidFill>
                  <a:srgbClr val="FF0000"/>
                </a:solidFill>
              </a:rPr>
              <a:t> KUHN CENTER FOR PROGRESS (KCFP)</a:t>
            </a:r>
          </a:p>
        </p:txBody>
      </p:sp>
      <p:pic>
        <p:nvPicPr>
          <p:cNvPr id="7" name="Image 3" descr="KCFP_Vue-ext_00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319713"/>
            <a:ext cx="2700338" cy="1517650"/>
          </a:xfrm>
          <a:prstGeom prst="rect">
            <a:avLst/>
          </a:prstGeom>
          <a:ln>
            <a:noFill/>
          </a:ln>
          <a:effectLst>
            <a:outerShdw blurRad="292100" dist="139700" dir="2700000" algn="tl" rotWithShape="0">
              <a:srgbClr val="333333">
                <a:alpha val="65000"/>
              </a:srgbClr>
            </a:outerShdw>
          </a:effectLst>
        </p:spPr>
      </p:pic>
      <p:pic>
        <p:nvPicPr>
          <p:cNvPr id="8" name="Image 4" descr="Image_KPS.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6875463" y="5876925"/>
            <a:ext cx="2233612" cy="981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83639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Freeform 3"/>
          <p:cNvSpPr>
            <a:spLocks/>
          </p:cNvSpPr>
          <p:nvPr/>
        </p:nvSpPr>
        <p:spPr bwMode="auto">
          <a:xfrm>
            <a:off x="401638" y="1997075"/>
            <a:ext cx="233362" cy="4011613"/>
          </a:xfrm>
          <a:custGeom>
            <a:avLst/>
            <a:gdLst>
              <a:gd name="T0" fmla="*/ 0 w 147"/>
              <a:gd name="T1" fmla="*/ 2147483646 h 2527"/>
              <a:gd name="T2" fmla="*/ 0 w 147"/>
              <a:gd name="T3" fmla="*/ 2147483646 h 2527"/>
              <a:gd name="T4" fmla="*/ 2147483646 w 147"/>
              <a:gd name="T5" fmla="*/ 0 h 2527"/>
              <a:gd name="T6" fmla="*/ 2147483646 w 147"/>
              <a:gd name="T7" fmla="*/ 2147483646 h 2527"/>
              <a:gd name="T8" fmla="*/ 0 w 147"/>
              <a:gd name="T9" fmla="*/ 2147483646 h 2527"/>
              <a:gd name="T10" fmla="*/ 0 60000 65536"/>
              <a:gd name="T11" fmla="*/ 0 60000 65536"/>
              <a:gd name="T12" fmla="*/ 0 60000 65536"/>
              <a:gd name="T13" fmla="*/ 0 60000 65536"/>
              <a:gd name="T14" fmla="*/ 0 60000 65536"/>
              <a:gd name="T15" fmla="*/ 0 w 147"/>
              <a:gd name="T16" fmla="*/ 0 h 2527"/>
              <a:gd name="T17" fmla="*/ 147 w 147"/>
              <a:gd name="T18" fmla="*/ 2527 h 2527"/>
            </a:gdLst>
            <a:ahLst/>
            <a:cxnLst>
              <a:cxn ang="T10">
                <a:pos x="T0" y="T1"/>
              </a:cxn>
              <a:cxn ang="T11">
                <a:pos x="T2" y="T3"/>
              </a:cxn>
              <a:cxn ang="T12">
                <a:pos x="T4" y="T5"/>
              </a:cxn>
              <a:cxn ang="T13">
                <a:pos x="T6" y="T7"/>
              </a:cxn>
              <a:cxn ang="T14">
                <a:pos x="T8" y="T9"/>
              </a:cxn>
            </a:cxnLst>
            <a:rect l="T15" t="T16" r="T17" b="T18"/>
            <a:pathLst>
              <a:path w="147" h="2527">
                <a:moveTo>
                  <a:pt x="0" y="2527"/>
                </a:moveTo>
                <a:lnTo>
                  <a:pt x="0" y="61"/>
                </a:lnTo>
                <a:lnTo>
                  <a:pt x="147" y="0"/>
                </a:lnTo>
                <a:lnTo>
                  <a:pt x="147" y="2466"/>
                </a:lnTo>
                <a:lnTo>
                  <a:pt x="0" y="252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1075" name="Rectangle 4"/>
          <p:cNvSpPr>
            <a:spLocks noChangeArrowheads="1"/>
          </p:cNvSpPr>
          <p:nvPr/>
        </p:nvSpPr>
        <p:spPr bwMode="auto">
          <a:xfrm>
            <a:off x="635000" y="1997075"/>
            <a:ext cx="6681788"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buFontTx/>
              <a:buNone/>
            </a:pPr>
            <a:endParaRPr lang="en-US" altLang="it-IT"/>
          </a:p>
        </p:txBody>
      </p:sp>
      <p:sp>
        <p:nvSpPr>
          <p:cNvPr id="131076" name="Freeform 5"/>
          <p:cNvSpPr>
            <a:spLocks/>
          </p:cNvSpPr>
          <p:nvPr/>
        </p:nvSpPr>
        <p:spPr bwMode="auto">
          <a:xfrm>
            <a:off x="395288" y="1997075"/>
            <a:ext cx="233362" cy="4011613"/>
          </a:xfrm>
          <a:custGeom>
            <a:avLst/>
            <a:gdLst>
              <a:gd name="T0" fmla="*/ 0 w 147"/>
              <a:gd name="T1" fmla="*/ 2147483646 h 2527"/>
              <a:gd name="T2" fmla="*/ 0 w 147"/>
              <a:gd name="T3" fmla="*/ 2147483646 h 2527"/>
              <a:gd name="T4" fmla="*/ 2147483646 w 147"/>
              <a:gd name="T5" fmla="*/ 0 h 2527"/>
              <a:gd name="T6" fmla="*/ 2147483646 w 147"/>
              <a:gd name="T7" fmla="*/ 2147483646 h 2527"/>
              <a:gd name="T8" fmla="*/ 0 w 147"/>
              <a:gd name="T9" fmla="*/ 2147483646 h 2527"/>
              <a:gd name="T10" fmla="*/ 0 60000 65536"/>
              <a:gd name="T11" fmla="*/ 0 60000 65536"/>
              <a:gd name="T12" fmla="*/ 0 60000 65536"/>
              <a:gd name="T13" fmla="*/ 0 60000 65536"/>
              <a:gd name="T14" fmla="*/ 0 60000 65536"/>
              <a:gd name="T15" fmla="*/ 0 w 147"/>
              <a:gd name="T16" fmla="*/ 0 h 2527"/>
              <a:gd name="T17" fmla="*/ 147 w 147"/>
              <a:gd name="T18" fmla="*/ 2527 h 2527"/>
            </a:gdLst>
            <a:ahLst/>
            <a:cxnLst>
              <a:cxn ang="T10">
                <a:pos x="T0" y="T1"/>
              </a:cxn>
              <a:cxn ang="T11">
                <a:pos x="T2" y="T3"/>
              </a:cxn>
              <a:cxn ang="T12">
                <a:pos x="T4" y="T5"/>
              </a:cxn>
              <a:cxn ang="T13">
                <a:pos x="T6" y="T7"/>
              </a:cxn>
              <a:cxn ang="T14">
                <a:pos x="T8" y="T9"/>
              </a:cxn>
            </a:cxnLst>
            <a:rect l="T15" t="T16" r="T17" b="T18"/>
            <a:pathLst>
              <a:path w="147" h="2527">
                <a:moveTo>
                  <a:pt x="0" y="2527"/>
                </a:moveTo>
                <a:lnTo>
                  <a:pt x="0" y="61"/>
                </a:lnTo>
                <a:lnTo>
                  <a:pt x="147" y="0"/>
                </a:lnTo>
                <a:lnTo>
                  <a:pt x="147" y="2466"/>
                </a:lnTo>
                <a:lnTo>
                  <a:pt x="0" y="252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aphicFrame>
        <p:nvGraphicFramePr>
          <p:cNvPr id="131077" name="Object 6"/>
          <p:cNvGraphicFramePr>
            <a:graphicFrameLocks noChangeAspect="1"/>
          </p:cNvGraphicFramePr>
          <p:nvPr/>
        </p:nvGraphicFramePr>
        <p:xfrm>
          <a:off x="827088" y="981075"/>
          <a:ext cx="7583487" cy="4710113"/>
        </p:xfrm>
        <a:graphic>
          <a:graphicData uri="http://schemas.openxmlformats.org/presentationml/2006/ole">
            <mc:AlternateContent xmlns:mc="http://schemas.openxmlformats.org/markup-compatibility/2006">
              <mc:Choice xmlns:v="urn:schemas-microsoft-com:vml" Requires="v">
                <p:oleObj spid="_x0000_s436240" name="Feuille de calcul" r:id="rId8" imgW="9210723" imgH="5724540" progId="Excel.Sheet.8">
                  <p:embed/>
                </p:oleObj>
              </mc:Choice>
              <mc:Fallback>
                <p:oleObj name="Feuille de calcul" r:id="rId8" imgW="9210723" imgH="5724540"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088" y="981075"/>
                        <a:ext cx="7583487" cy="471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1079" name="Titre 9"/>
          <p:cNvSpPr>
            <a:spLocks noGrp="1"/>
          </p:cNvSpPr>
          <p:nvPr>
            <p:ph type="title"/>
          </p:nvPr>
        </p:nvSpPr>
        <p:spPr/>
        <p:txBody>
          <a:bodyPr/>
          <a:lstStyle/>
          <a:p>
            <a:r>
              <a:rPr lang="en-US" altLang="it-IT" smtClean="0"/>
              <a:t>Evoluzione del fatturato del gruppo KUHN dal 1980</a:t>
            </a:r>
          </a:p>
        </p:txBody>
      </p:sp>
      <p:sp>
        <p:nvSpPr>
          <p:cNvPr id="131080" name="Text Box 7"/>
          <p:cNvSpPr txBox="1">
            <a:spLocks noChangeArrowheads="1"/>
          </p:cNvSpPr>
          <p:nvPr/>
        </p:nvSpPr>
        <p:spPr bwMode="auto">
          <a:xfrm>
            <a:off x="246063" y="5861050"/>
            <a:ext cx="4176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fr-FR" altLang="it-IT" sz="1600" b="1"/>
              <a:t>In millions of Euros</a:t>
            </a:r>
          </a:p>
        </p:txBody>
      </p:sp>
    </p:spTree>
    <p:extLst>
      <p:ext uri="{BB962C8B-B14F-4D97-AF65-F5344CB8AC3E}">
        <p14:creationId xmlns:p14="http://schemas.microsoft.com/office/powerpoint/2010/main" val="37146860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2" name="Graphique 8"/>
          <p:cNvGraphicFramePr>
            <a:graphicFrameLocks/>
          </p:cNvGraphicFramePr>
          <p:nvPr/>
        </p:nvGraphicFramePr>
        <p:xfrm>
          <a:off x="344488" y="892175"/>
          <a:ext cx="8455025" cy="4278313"/>
        </p:xfrm>
        <a:graphic>
          <a:graphicData uri="http://schemas.openxmlformats.org/presentationml/2006/ole">
            <mc:AlternateContent xmlns:mc="http://schemas.openxmlformats.org/markup-compatibility/2006">
              <mc:Choice xmlns:v="urn:schemas-microsoft-com:vml" Requires="v">
                <p:oleObj spid="_x0000_s437264" name="Grafico" r:id="rId5" imgW="8461981" imgH="4285859" progId="Excel.Chart.8">
                  <p:embed/>
                </p:oleObj>
              </mc:Choice>
              <mc:Fallback>
                <p:oleObj name="Grafico" r:id="rId5" imgW="8461981" imgH="4285859"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88" y="892175"/>
                        <a:ext cx="8455025"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23" name="Titre 5"/>
          <p:cNvSpPr txBox="1">
            <a:spLocks/>
          </p:cNvSpPr>
          <p:nvPr/>
        </p:nvSpPr>
        <p:spPr bwMode="auto">
          <a:xfrm>
            <a:off x="395288" y="131763"/>
            <a:ext cx="74961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2400" b="1">
                <a:solidFill>
                  <a:srgbClr val="FF0000"/>
                </a:solidFill>
              </a:rPr>
              <a:t>I dipendenti del gruppo KUHN</a:t>
            </a:r>
            <a:endParaRPr lang="en-US" altLang="it-IT" sz="2400" b="1">
              <a:solidFill>
                <a:srgbClr val="FF0000"/>
              </a:solidFill>
            </a:endParaRPr>
          </a:p>
        </p:txBody>
      </p:sp>
      <p:sp>
        <p:nvSpPr>
          <p:cNvPr id="133124" name="Text Box 8"/>
          <p:cNvSpPr txBox="1">
            <a:spLocks noChangeArrowheads="1"/>
          </p:cNvSpPr>
          <p:nvPr/>
        </p:nvSpPr>
        <p:spPr bwMode="auto">
          <a:xfrm>
            <a:off x="539750" y="5480050"/>
            <a:ext cx="86042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50000"/>
              </a:spcBef>
              <a:buFontTx/>
              <a:buNone/>
            </a:pPr>
            <a:r>
              <a:rPr lang="en-US" altLang="it-IT" sz="1600" b="1"/>
              <a:t>Dipendenti al 31/12 esclusi lavoratori temporanei</a:t>
            </a:r>
          </a:p>
          <a:p>
            <a:pPr>
              <a:spcBef>
                <a:spcPct val="50000"/>
              </a:spcBef>
              <a:buFontTx/>
              <a:buNone/>
            </a:pPr>
            <a:r>
              <a:rPr lang="en-US" altLang="it-IT" sz="1600" b="1"/>
              <a:t>(I dipendenti di KUHN PARTS / KUHN MGM sono inclusi in KUHN SA)</a:t>
            </a:r>
          </a:p>
        </p:txBody>
      </p:sp>
    </p:spTree>
    <p:extLst>
      <p:ext uri="{BB962C8B-B14F-4D97-AF65-F5344CB8AC3E}">
        <p14:creationId xmlns:p14="http://schemas.microsoft.com/office/powerpoint/2010/main" val="7764309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NDZOO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539750" y="3789363"/>
            <a:ext cx="3729038" cy="2879725"/>
          </a:xfrm>
          <a:prstGeom prst="rect">
            <a:avLst/>
          </a:prstGeom>
          <a:ln>
            <a:noFill/>
          </a:ln>
          <a:effectLst>
            <a:outerShdw blurRad="292100" dist="139700" dir="2700000" algn="tl" rotWithShape="0">
              <a:srgbClr val="333333">
                <a:alpha val="65000"/>
              </a:srgbClr>
            </a:outerShdw>
          </a:effectLst>
        </p:spPr>
      </p:pic>
      <p:pic>
        <p:nvPicPr>
          <p:cNvPr id="5" name="Image 13" descr="IMG_1512.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539750" y="1112838"/>
            <a:ext cx="4138613" cy="2603500"/>
          </a:xfrm>
          <a:prstGeom prst="rect">
            <a:avLst/>
          </a:prstGeom>
          <a:ln>
            <a:noFill/>
          </a:ln>
          <a:effectLst>
            <a:outerShdw blurRad="292100" dist="139700" dir="2700000" algn="tl" rotWithShape="0">
              <a:srgbClr val="333333">
                <a:alpha val="65000"/>
              </a:srgbClr>
            </a:outerShdw>
          </a:effectLst>
        </p:spPr>
      </p:pic>
      <p:pic>
        <p:nvPicPr>
          <p:cNvPr id="6" name="Immagine 5" descr="GF 5902.jpg"/>
          <p:cNvPicPr>
            <a:picLocks noChangeAspect="1"/>
          </p:cNvPicPr>
          <p:nvPr/>
        </p:nvPicPr>
        <p:blipFill>
          <a:blip r:embed="rId4"/>
          <a:stretch>
            <a:fillRect/>
          </a:stretch>
        </p:blipFill>
        <p:spPr>
          <a:xfrm>
            <a:off x="4770438" y="1125538"/>
            <a:ext cx="3889375" cy="2595562"/>
          </a:xfrm>
          <a:prstGeom prst="rect">
            <a:avLst/>
          </a:prstGeom>
          <a:ln>
            <a:noFill/>
          </a:ln>
          <a:effectLst>
            <a:outerShdw blurRad="292100" dist="139700" dir="2700000" algn="tl" rotWithShape="0">
              <a:srgbClr val="333333">
                <a:alpha val="65000"/>
              </a:srgbClr>
            </a:outerShdw>
          </a:effectLst>
        </p:spPr>
      </p:pic>
      <p:pic>
        <p:nvPicPr>
          <p:cNvPr id="24581" name="Picture 8" descr="C:\Documents and Settings\knljh\Desktop\090509711.JPG"/>
          <p:cNvPicPr>
            <a:picLocks noChangeAspect="1" noChangeArrowheads="1"/>
          </p:cNvPicPr>
          <p:nvPr/>
        </p:nvPicPr>
        <p:blipFill>
          <a:blip r:embed="rId5" cstate="email">
            <a:clrChange>
              <a:clrFrom>
                <a:srgbClr val="CDD5D8"/>
              </a:clrFrom>
              <a:clrTo>
                <a:srgbClr val="CDD5D8">
                  <a:alpha val="0"/>
                </a:srgbClr>
              </a:clrTo>
            </a:clrChange>
            <a:extLst>
              <a:ext uri="{28A0092B-C50C-407E-A947-70E740481C1C}">
                <a14:useLocalDpi xmlns:a14="http://schemas.microsoft.com/office/drawing/2010/main"/>
              </a:ext>
            </a:extLst>
          </a:blip>
          <a:srcRect/>
          <a:stretch>
            <a:fillRect/>
          </a:stretch>
        </p:blipFill>
        <p:spPr bwMode="auto">
          <a:xfrm>
            <a:off x="4268788" y="3789363"/>
            <a:ext cx="50434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itolo 1"/>
          <p:cNvSpPr>
            <a:spLocks noGrp="1"/>
          </p:cNvSpPr>
          <p:nvPr>
            <p:ph type="title" idx="4294967295"/>
          </p:nvPr>
        </p:nvSpPr>
        <p:spPr>
          <a:xfrm>
            <a:off x="828675" y="260649"/>
            <a:ext cx="7059613" cy="576064"/>
          </a:xfrm>
        </p:spPr>
        <p:txBody>
          <a:bodyPr/>
          <a:lstStyle/>
          <a:p>
            <a:r>
              <a:rPr lang="it-IT" altLang="it-IT" dirty="0" smtClean="0"/>
              <a:t>FIENAGIONE, filiera completa</a:t>
            </a:r>
            <a:br>
              <a:rPr lang="it-IT" altLang="it-IT" dirty="0" smtClean="0"/>
            </a:br>
            <a:r>
              <a:rPr lang="it-IT" altLang="it-IT" dirty="0" smtClean="0"/>
              <a:t>DAL TAGLIO ALLA RACCOLTA</a:t>
            </a:r>
            <a:br>
              <a:rPr lang="it-IT" altLang="it-IT" dirty="0" smtClean="0"/>
            </a:br>
            <a:endParaRPr lang="it-IT" altLang="it-IT" dirty="0" smtClean="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Il nostro obiettivo?</a:t>
            </a:r>
            <a:endParaRPr lang="it-IT" dirty="0"/>
          </a:p>
        </p:txBody>
      </p:sp>
      <p:pic>
        <p:nvPicPr>
          <p:cNvPr id="6" name="Immagin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040611"/>
            <a:ext cx="2880320" cy="2306551"/>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8104" y="974666"/>
            <a:ext cx="2756466" cy="2376264"/>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4610" y="3068960"/>
            <a:ext cx="3231802" cy="3231802"/>
          </a:xfrm>
          <a:prstGeom prst="rect">
            <a:avLst/>
          </a:prstGeom>
          <a:ln>
            <a:noFill/>
          </a:ln>
          <a:effectLst>
            <a:outerShdw blurRad="292100" dist="139700" dir="2700000" algn="tl" rotWithShape="0">
              <a:srgbClr val="333333">
                <a:alpha val="65000"/>
              </a:srgbClr>
            </a:outerShdw>
          </a:effectLst>
        </p:spPr>
      </p:pic>
      <p:sp>
        <p:nvSpPr>
          <p:cNvPr id="9" name="Segnaposto data 8"/>
          <p:cNvSpPr>
            <a:spLocks noGrp="1"/>
          </p:cNvSpPr>
          <p:nvPr>
            <p:ph type="dt" sz="half" idx="10"/>
          </p:nvPr>
        </p:nvSpPr>
        <p:spPr/>
        <p:txBody>
          <a:bodyPr/>
          <a:lstStyle/>
          <a:p>
            <a:pPr>
              <a:defRPr/>
            </a:pPr>
            <a:fld id="{300F3029-DC2E-4ABE-A53A-575C316FAAA2}" type="datetime1">
              <a:rPr lang="it-IT" smtClean="0"/>
              <a:t>29/04/14</a:t>
            </a:fld>
            <a:endParaRPr lang="fr-FR" dirty="0"/>
          </a:p>
        </p:txBody>
      </p:sp>
      <p:sp>
        <p:nvSpPr>
          <p:cNvPr id="10" name="Segnaposto piè di pagina 9"/>
          <p:cNvSpPr>
            <a:spLocks noGrp="1"/>
          </p:cNvSpPr>
          <p:nvPr>
            <p:ph type="ftr" sz="quarter" idx="11"/>
          </p:nvPr>
        </p:nvSpPr>
        <p:spPr/>
        <p:txBody>
          <a:bodyPr/>
          <a:lstStyle/>
          <a:p>
            <a:pPr>
              <a:defRPr/>
            </a:pPr>
            <a:r>
              <a:rPr lang="fr-FR" smtClean="0"/>
              <a:t>Mkt Kuhn </a:t>
            </a:r>
            <a:endParaRPr lang="fr-FR"/>
          </a:p>
        </p:txBody>
      </p:sp>
    </p:spTree>
    <p:extLst>
      <p:ext uri="{BB962C8B-B14F-4D97-AF65-F5344CB8AC3E}">
        <p14:creationId xmlns:p14="http://schemas.microsoft.com/office/powerpoint/2010/main" val="1547650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7" descr="mktsl_andains_photos (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7163" y="1376363"/>
            <a:ext cx="8772525"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Diagramma 6"/>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576" y="1628800"/>
            <a:ext cx="8120062"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itolo 1"/>
          <p:cNvSpPr>
            <a:spLocks noGrp="1"/>
          </p:cNvSpPr>
          <p:nvPr>
            <p:ph type="title" idx="4294967295"/>
          </p:nvPr>
        </p:nvSpPr>
        <p:spPr>
          <a:xfrm>
            <a:off x="828675" y="115888"/>
            <a:ext cx="7059613" cy="574675"/>
          </a:xfrm>
        </p:spPr>
        <p:txBody>
          <a:bodyPr/>
          <a:lstStyle/>
          <a:p>
            <a:r>
              <a:rPr lang="it-IT" altLang="it-IT" dirty="0" smtClean="0"/>
              <a:t>Aspetti economici e qualità del foraggio</a:t>
            </a:r>
          </a:p>
        </p:txBody>
      </p:sp>
      <p:sp>
        <p:nvSpPr>
          <p:cNvPr id="2" name="Segnaposto data 1"/>
          <p:cNvSpPr>
            <a:spLocks noGrp="1"/>
          </p:cNvSpPr>
          <p:nvPr>
            <p:ph type="dt" sz="quarter" idx="10"/>
          </p:nvPr>
        </p:nvSpPr>
        <p:spPr/>
        <p:txBody>
          <a:bodyPr/>
          <a:lstStyle/>
          <a:p>
            <a:pPr>
              <a:defRPr/>
            </a:pPr>
            <a:fld id="{A4AED49D-3DD3-4881-B357-B8D92CC82DFC}"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6"/>
          <p:cNvSpPr>
            <a:spLocks noChangeArrowheads="1"/>
          </p:cNvSpPr>
          <p:nvPr/>
        </p:nvSpPr>
        <p:spPr bwMode="auto">
          <a:xfrm>
            <a:off x="794778" y="1066800"/>
            <a:ext cx="8315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fr-FR" altLang="it-IT" dirty="0" err="1">
                <a:solidFill>
                  <a:srgbClr val="FF0000"/>
                </a:solidFill>
                <a:cs typeface="Times New Roman" panose="02020603050405020304" pitchFamily="18" charset="0"/>
              </a:rPr>
              <a:t>Razione</a:t>
            </a:r>
            <a:r>
              <a:rPr lang="fr-FR" altLang="it-IT" dirty="0">
                <a:solidFill>
                  <a:srgbClr val="FF0000"/>
                </a:solidFill>
                <a:cs typeface="Times New Roman" panose="02020603050405020304" pitchFamily="18" charset="0"/>
              </a:rPr>
              <a:t> di BASE</a:t>
            </a:r>
            <a:endParaRPr lang="fr-FR" altLang="it-IT" dirty="0">
              <a:solidFill>
                <a:srgbClr val="FF0000"/>
              </a:solidFill>
            </a:endParaRPr>
          </a:p>
        </p:txBody>
      </p:sp>
      <p:sp>
        <p:nvSpPr>
          <p:cNvPr id="20483" name="Rectangle 19"/>
          <p:cNvSpPr>
            <a:spLocks noChangeArrowheads="1"/>
          </p:cNvSpPr>
          <p:nvPr/>
        </p:nvSpPr>
        <p:spPr bwMode="auto">
          <a:xfrm>
            <a:off x="5251841" y="4698866"/>
            <a:ext cx="5105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buFont typeface="Symbol" panose="05050102010706020507" pitchFamily="18" charset="2"/>
              <a:buChar char="­"/>
            </a:pPr>
            <a:r>
              <a:rPr lang="fr-FR" altLang="it-IT" dirty="0" err="1" smtClean="0">
                <a:cs typeface="Times New Roman" panose="02020603050405020304" pitchFamily="18" charset="0"/>
                <a:sym typeface="Symbol" panose="05050102010706020507" pitchFamily="18" charset="2"/>
              </a:rPr>
              <a:t>Qualità</a:t>
            </a:r>
            <a:r>
              <a:rPr lang="fr-FR" altLang="it-IT" dirty="0" smtClean="0">
                <a:cs typeface="Times New Roman" panose="02020603050405020304" pitchFamily="18" charset="0"/>
                <a:sym typeface="Symbol" panose="05050102010706020507" pitchFamily="18" charset="2"/>
              </a:rPr>
              <a:t> </a:t>
            </a:r>
            <a:r>
              <a:rPr lang="fr-FR" altLang="it-IT" dirty="0" err="1">
                <a:cs typeface="Times New Roman" panose="02020603050405020304" pitchFamily="18" charset="0"/>
                <a:sym typeface="Symbol" panose="05050102010706020507" pitchFamily="18" charset="2"/>
              </a:rPr>
              <a:t>foraggio</a:t>
            </a:r>
            <a:r>
              <a:rPr lang="fr-FR" altLang="it-IT" dirty="0">
                <a:cs typeface="Times New Roman" panose="02020603050405020304" pitchFamily="18" charset="0"/>
                <a:sym typeface="Symbol" panose="05050102010706020507" pitchFamily="18" charset="2"/>
              </a:rPr>
              <a:t>   </a:t>
            </a:r>
            <a:endParaRPr lang="fr-FR" altLang="it-IT" dirty="0" smtClean="0">
              <a:cs typeface="Times New Roman" panose="02020603050405020304" pitchFamily="18" charset="0"/>
              <a:sym typeface="Symbol" panose="05050102010706020507" pitchFamily="18" charset="2"/>
            </a:endParaRPr>
          </a:p>
          <a:p>
            <a:pPr eaLnBrk="1" hangingPunct="1"/>
            <a:endParaRPr lang="fr-FR" altLang="it-IT" dirty="0" smtClean="0">
              <a:solidFill>
                <a:srgbClr val="FF0000"/>
              </a:solidFill>
              <a:cs typeface="Times New Roman" panose="02020603050405020304" pitchFamily="18" charset="0"/>
              <a:sym typeface="Symbol" panose="05050102010706020507" pitchFamily="18" charset="2"/>
            </a:endParaRPr>
          </a:p>
          <a:p>
            <a:pPr eaLnBrk="1" hangingPunct="1"/>
            <a:r>
              <a:rPr lang="fr-FR" altLang="it-IT" dirty="0" smtClean="0">
                <a:solidFill>
                  <a:srgbClr val="FF0000"/>
                </a:solidFill>
                <a:cs typeface="Times New Roman" panose="02020603050405020304" pitchFamily="18" charset="0"/>
                <a:sym typeface="Symbol" panose="05050102010706020507" pitchFamily="18" charset="2"/>
              </a:rPr>
              <a:t></a:t>
            </a:r>
            <a:r>
              <a:rPr lang="fr-FR" altLang="it-IT" dirty="0" smtClean="0">
                <a:cs typeface="Times New Roman" panose="02020603050405020304" pitchFamily="18" charset="0"/>
                <a:sym typeface="Symbol" panose="05050102010706020507" pitchFamily="18" charset="2"/>
              </a:rPr>
              <a:t> </a:t>
            </a:r>
            <a:r>
              <a:rPr lang="fr-FR" altLang="it-IT" dirty="0" err="1">
                <a:cs typeface="Times New Roman" panose="02020603050405020304" pitchFamily="18" charset="0"/>
                <a:sym typeface="Symbol" panose="05050102010706020507" pitchFamily="18" charset="2"/>
              </a:rPr>
              <a:t>Acquisto</a:t>
            </a:r>
            <a:r>
              <a:rPr lang="fr-FR" altLang="it-IT" dirty="0">
                <a:cs typeface="Times New Roman" panose="02020603050405020304" pitchFamily="18" charset="0"/>
                <a:sym typeface="Symbol" panose="05050102010706020507" pitchFamily="18" charset="2"/>
              </a:rPr>
              <a:t> </a:t>
            </a:r>
            <a:r>
              <a:rPr lang="fr-FR" altLang="it-IT" dirty="0" err="1">
                <a:cs typeface="Times New Roman" panose="02020603050405020304" pitchFamily="18" charset="0"/>
                <a:sym typeface="Symbol" panose="05050102010706020507" pitchFamily="18" charset="2"/>
              </a:rPr>
              <a:t>complementi</a:t>
            </a:r>
            <a:endParaRPr lang="fr-FR" altLang="it-IT" dirty="0"/>
          </a:p>
        </p:txBody>
      </p:sp>
      <p:grpSp>
        <p:nvGrpSpPr>
          <p:cNvPr id="20484" name="Group 26"/>
          <p:cNvGrpSpPr>
            <a:grpSpLocks/>
          </p:cNvGrpSpPr>
          <p:nvPr/>
        </p:nvGrpSpPr>
        <p:grpSpPr bwMode="auto">
          <a:xfrm>
            <a:off x="914400" y="1905000"/>
            <a:ext cx="4038600" cy="4038600"/>
            <a:chOff x="576" y="1200"/>
            <a:chExt cx="2544" cy="2544"/>
          </a:xfrm>
        </p:grpSpPr>
        <p:sp>
          <p:nvSpPr>
            <p:cNvPr id="20498" name="Oval 20"/>
            <p:cNvSpPr>
              <a:spLocks noChangeArrowheads="1"/>
            </p:cNvSpPr>
            <p:nvPr/>
          </p:nvSpPr>
          <p:spPr bwMode="auto">
            <a:xfrm>
              <a:off x="576" y="1200"/>
              <a:ext cx="2544" cy="2544"/>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0499" name="Oval 21"/>
            <p:cNvSpPr>
              <a:spLocks noChangeArrowheads="1"/>
            </p:cNvSpPr>
            <p:nvPr/>
          </p:nvSpPr>
          <p:spPr bwMode="auto">
            <a:xfrm>
              <a:off x="996" y="1608"/>
              <a:ext cx="1704" cy="1728"/>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20496" name="Rectangle 23"/>
          <p:cNvSpPr>
            <a:spLocks noChangeArrowheads="1"/>
          </p:cNvSpPr>
          <p:nvPr/>
        </p:nvSpPr>
        <p:spPr bwMode="auto">
          <a:xfrm>
            <a:off x="5251841" y="2560832"/>
            <a:ext cx="3657600" cy="191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fr-FR" altLang="it-IT" dirty="0" err="1">
                <a:cs typeface="Times New Roman" panose="02020603050405020304" pitchFamily="18" charset="0"/>
              </a:rPr>
              <a:t>Complemento</a:t>
            </a:r>
            <a:r>
              <a:rPr lang="fr-FR" altLang="it-IT" dirty="0">
                <a:cs typeface="Times New Roman" panose="02020603050405020304" pitchFamily="18" charset="0"/>
              </a:rPr>
              <a:t> in </a:t>
            </a:r>
            <a:r>
              <a:rPr lang="fr-FR" altLang="it-IT" dirty="0" smtClean="0">
                <a:cs typeface="Times New Roman" panose="02020603050405020304" pitchFamily="18" charset="0"/>
              </a:rPr>
              <a:t>ENERGIE</a:t>
            </a:r>
          </a:p>
          <a:p>
            <a:pPr eaLnBrk="1" hangingPunct="1">
              <a:spcBef>
                <a:spcPct val="20000"/>
              </a:spcBef>
            </a:pPr>
            <a:endParaRPr lang="fr-FR" altLang="it-IT" dirty="0">
              <a:cs typeface="Times New Roman" panose="02020603050405020304" pitchFamily="18" charset="0"/>
            </a:endParaRPr>
          </a:p>
          <a:p>
            <a:pPr eaLnBrk="1" hangingPunct="1">
              <a:spcBef>
                <a:spcPct val="20000"/>
              </a:spcBef>
            </a:pPr>
            <a:r>
              <a:rPr lang="fr-FR" altLang="it-IT" dirty="0" err="1">
                <a:cs typeface="Times New Roman" panose="02020603050405020304" pitchFamily="18" charset="0"/>
              </a:rPr>
              <a:t>Complemento</a:t>
            </a:r>
            <a:r>
              <a:rPr lang="fr-FR" altLang="it-IT" dirty="0">
                <a:cs typeface="Times New Roman" panose="02020603050405020304" pitchFamily="18" charset="0"/>
              </a:rPr>
              <a:t> in </a:t>
            </a:r>
            <a:r>
              <a:rPr lang="fr-FR" altLang="it-IT" dirty="0" smtClean="0">
                <a:cs typeface="Times New Roman" panose="02020603050405020304" pitchFamily="18" charset="0"/>
              </a:rPr>
              <a:t>PROTEINE</a:t>
            </a:r>
          </a:p>
          <a:p>
            <a:pPr eaLnBrk="1" hangingPunct="1">
              <a:spcBef>
                <a:spcPct val="20000"/>
              </a:spcBef>
            </a:pPr>
            <a:endParaRPr lang="fr-FR" altLang="it-IT" dirty="0">
              <a:cs typeface="Times New Roman" panose="02020603050405020304" pitchFamily="18" charset="0"/>
            </a:endParaRPr>
          </a:p>
          <a:p>
            <a:pPr eaLnBrk="1" hangingPunct="1">
              <a:spcBef>
                <a:spcPct val="20000"/>
              </a:spcBef>
            </a:pPr>
            <a:r>
              <a:rPr lang="fr-FR" altLang="it-IT" dirty="0" smtClean="0">
                <a:cs typeface="Times New Roman" panose="02020603050405020304" pitchFamily="18" charset="0"/>
              </a:rPr>
              <a:t>MINERALI</a:t>
            </a:r>
            <a:endParaRPr lang="fr-FR" altLang="it-IT" dirty="0"/>
          </a:p>
          <a:p>
            <a:pPr eaLnBrk="1" hangingPunct="1">
              <a:spcBef>
                <a:spcPct val="20000"/>
              </a:spcBef>
            </a:pPr>
            <a:endParaRPr lang="fr-FR" altLang="it-IT" dirty="0"/>
          </a:p>
        </p:txBody>
      </p:sp>
      <p:sp>
        <p:nvSpPr>
          <p:cNvPr id="20497" name="Oval 27" descr="concentrés1"/>
          <p:cNvSpPr>
            <a:spLocks noChangeArrowheads="1"/>
          </p:cNvSpPr>
          <p:nvPr/>
        </p:nvSpPr>
        <p:spPr bwMode="auto">
          <a:xfrm>
            <a:off x="3048000" y="2667000"/>
            <a:ext cx="1066800" cy="1066800"/>
          </a:xfrm>
          <a:prstGeom prst="ellipse">
            <a:avLst/>
          </a:prstGeom>
          <a:blipFill dpi="0" rotWithShape="0">
            <a:blip r:embed="rId3"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nvGrpSpPr>
          <p:cNvPr id="20487" name="Group 32"/>
          <p:cNvGrpSpPr>
            <a:grpSpLocks/>
          </p:cNvGrpSpPr>
          <p:nvPr/>
        </p:nvGrpSpPr>
        <p:grpSpPr bwMode="auto">
          <a:xfrm>
            <a:off x="3429000" y="3581400"/>
            <a:ext cx="5372100" cy="1066800"/>
            <a:chOff x="2160" y="2256"/>
            <a:chExt cx="3384" cy="672"/>
          </a:xfrm>
        </p:grpSpPr>
        <p:sp>
          <p:nvSpPr>
            <p:cNvPr id="20494" name="Rectangle 24"/>
            <p:cNvSpPr>
              <a:spLocks noChangeArrowheads="1"/>
            </p:cNvSpPr>
            <p:nvPr/>
          </p:nvSpPr>
          <p:spPr bwMode="auto">
            <a:xfrm>
              <a:off x="3480" y="2592"/>
              <a:ext cx="206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fr-FR" altLang="it-IT" dirty="0"/>
            </a:p>
          </p:txBody>
        </p:sp>
        <p:sp>
          <p:nvSpPr>
            <p:cNvPr id="20495" name="Oval 29" descr="soja"/>
            <p:cNvSpPr>
              <a:spLocks noChangeArrowheads="1"/>
            </p:cNvSpPr>
            <p:nvPr/>
          </p:nvSpPr>
          <p:spPr bwMode="auto">
            <a:xfrm>
              <a:off x="2160" y="2256"/>
              <a:ext cx="672" cy="672"/>
            </a:xfrm>
            <a:prstGeom prst="ellipse">
              <a:avLst/>
            </a:prstGeom>
            <a:blipFill dpi="0" rotWithShape="0">
              <a:blip r:embed="rId4"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20491" name="Rectangle 22"/>
          <p:cNvSpPr>
            <a:spLocks noChangeArrowheads="1"/>
          </p:cNvSpPr>
          <p:nvPr/>
        </p:nvSpPr>
        <p:spPr bwMode="auto">
          <a:xfrm>
            <a:off x="6049963" y="1816579"/>
            <a:ext cx="99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fr-FR" altLang="it-IT" dirty="0">
                <a:cs typeface="Times New Roman" panose="02020603050405020304" pitchFamily="18" charset="0"/>
              </a:rPr>
              <a:t>BASE</a:t>
            </a:r>
            <a:endParaRPr lang="fr-FR" altLang="it-IT" dirty="0"/>
          </a:p>
        </p:txBody>
      </p:sp>
      <p:sp>
        <p:nvSpPr>
          <p:cNvPr id="20492" name="Oval 28" descr="foin"/>
          <p:cNvSpPr>
            <a:spLocks noChangeArrowheads="1"/>
          </p:cNvSpPr>
          <p:nvPr/>
        </p:nvSpPr>
        <p:spPr bwMode="auto">
          <a:xfrm>
            <a:off x="1371600" y="2590800"/>
            <a:ext cx="1752600" cy="1905000"/>
          </a:xfrm>
          <a:prstGeom prst="ellipse">
            <a:avLst/>
          </a:prstGeom>
          <a:blipFill dpi="0" rotWithShape="0">
            <a:blip r:embed="rId5"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0493" name="Oval 30" descr="grains"/>
          <p:cNvSpPr>
            <a:spLocks noChangeArrowheads="1"/>
          </p:cNvSpPr>
          <p:nvPr/>
        </p:nvSpPr>
        <p:spPr bwMode="auto">
          <a:xfrm>
            <a:off x="1981200" y="4038600"/>
            <a:ext cx="1219200" cy="1295400"/>
          </a:xfrm>
          <a:prstGeom prst="ellipse">
            <a:avLst/>
          </a:prstGeom>
          <a:blipFill dpi="0" rotWithShape="0">
            <a:blip r:embed="rId6"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0489" name="AutoShape 34"/>
          <p:cNvSpPr>
            <a:spLocks noChangeArrowheads="1"/>
          </p:cNvSpPr>
          <p:nvPr/>
        </p:nvSpPr>
        <p:spPr bwMode="auto">
          <a:xfrm rot="21144815">
            <a:off x="1084216" y="1548967"/>
            <a:ext cx="792162" cy="1506439"/>
          </a:xfrm>
          <a:prstGeom prst="downArrow">
            <a:avLst>
              <a:gd name="adj1" fmla="val 50000"/>
              <a:gd name="adj2" fmla="val 3993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0490" name="Rectangle 40"/>
          <p:cNvSpPr>
            <a:spLocks noChangeArrowheads="1"/>
          </p:cNvSpPr>
          <p:nvPr/>
        </p:nvSpPr>
        <p:spPr bwMode="auto">
          <a:xfrm>
            <a:off x="34925" y="0"/>
            <a:ext cx="914558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3200">
                <a:solidFill>
                  <a:schemeClr val="bg1"/>
                </a:solidFill>
              </a:rPr>
              <a:t>Qualità del foraggio</a:t>
            </a:r>
          </a:p>
        </p:txBody>
      </p:sp>
      <p:sp>
        <p:nvSpPr>
          <p:cNvPr id="2" name="Segnaposto data 1"/>
          <p:cNvSpPr>
            <a:spLocks noGrp="1"/>
          </p:cNvSpPr>
          <p:nvPr>
            <p:ph type="dt" sz="half" idx="10"/>
          </p:nvPr>
        </p:nvSpPr>
        <p:spPr/>
        <p:txBody>
          <a:bodyPr/>
          <a:lstStyle/>
          <a:p>
            <a:pPr>
              <a:defRPr/>
            </a:pPr>
            <a:fld id="{5999E29B-E10F-417A-A93E-1E4028AC5509}"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smtClean="0"/>
              <a:t>Mkt Kuhn </a:t>
            </a:r>
            <a:endParaRPr lang="fr-FR"/>
          </a:p>
        </p:txBody>
      </p:sp>
      <p:sp>
        <p:nvSpPr>
          <p:cNvPr id="4" name="Titolo 3"/>
          <p:cNvSpPr>
            <a:spLocks noGrp="1"/>
          </p:cNvSpPr>
          <p:nvPr>
            <p:ph type="title" idx="4294967295"/>
          </p:nvPr>
        </p:nvSpPr>
        <p:spPr/>
        <p:txBody>
          <a:bodyPr/>
          <a:lstStyle/>
          <a:p>
            <a:r>
              <a:rPr lang="it-IT" dirty="0" smtClean="0"/>
              <a:t>Il foraggio nella razione di base</a:t>
            </a:r>
            <a:endParaRPr lang="it-IT" dirty="0"/>
          </a:p>
        </p:txBody>
      </p:sp>
    </p:spTree>
    <p:extLst>
      <p:ext uri="{BB962C8B-B14F-4D97-AF65-F5344CB8AC3E}">
        <p14:creationId xmlns:p14="http://schemas.microsoft.com/office/powerpoint/2010/main" val="227479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086"/>
          <p:cNvSpPr>
            <a:spLocks noChangeArrowheads="1"/>
          </p:cNvSpPr>
          <p:nvPr/>
        </p:nvSpPr>
        <p:spPr bwMode="auto">
          <a:xfrm>
            <a:off x="1973263" y="42863"/>
            <a:ext cx="635793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800">
                <a:solidFill>
                  <a:schemeClr val="bg1"/>
                </a:solidFill>
              </a:rPr>
              <a:t>INTRODUZIONE</a:t>
            </a:r>
          </a:p>
        </p:txBody>
      </p:sp>
      <p:grpSp>
        <p:nvGrpSpPr>
          <p:cNvPr id="7172" name="Gruppo 16"/>
          <p:cNvGrpSpPr>
            <a:grpSpLocks/>
          </p:cNvGrpSpPr>
          <p:nvPr/>
        </p:nvGrpSpPr>
        <p:grpSpPr bwMode="auto">
          <a:xfrm>
            <a:off x="203200" y="1906744"/>
            <a:ext cx="8683625" cy="4515478"/>
            <a:chOff x="174625" y="2053980"/>
            <a:chExt cx="8683625" cy="4092820"/>
          </a:xfrm>
        </p:grpSpPr>
        <p:pic>
          <p:nvPicPr>
            <p:cNvPr id="7174" name="Picture 205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 y="2060575"/>
              <a:ext cx="2401888"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2053"/>
            <p:cNvSpPr>
              <a:spLocks noChangeArrowheads="1"/>
            </p:cNvSpPr>
            <p:nvPr/>
          </p:nvSpPr>
          <p:spPr bwMode="auto">
            <a:xfrm>
              <a:off x="2543175" y="4200280"/>
              <a:ext cx="2830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400" i="1" dirty="0" err="1"/>
                <a:t>Qualità</a:t>
              </a:r>
              <a:r>
                <a:rPr lang="fr-FR" altLang="it-IT" sz="2400" i="1" dirty="0"/>
                <a:t> </a:t>
              </a:r>
              <a:r>
                <a:rPr lang="fr-FR" altLang="it-IT" sz="2400" i="1" dirty="0" err="1"/>
                <a:t>del</a:t>
              </a:r>
              <a:r>
                <a:rPr lang="fr-FR" altLang="it-IT" sz="2400" i="1" dirty="0"/>
                <a:t> </a:t>
              </a:r>
              <a:r>
                <a:rPr lang="fr-FR" altLang="it-IT" sz="2400" i="1" dirty="0" err="1"/>
                <a:t>foraggio</a:t>
              </a:r>
              <a:endParaRPr lang="fr-FR" altLang="it-IT" sz="2400" i="1" dirty="0"/>
            </a:p>
          </p:txBody>
        </p:sp>
        <p:sp>
          <p:nvSpPr>
            <p:cNvPr id="7176" name="Rectangle 2054">
              <a:hlinkClick r:id="rId4" action="ppaction://hlinksldjump"/>
            </p:cNvPr>
            <p:cNvSpPr>
              <a:spLocks noChangeArrowheads="1"/>
            </p:cNvSpPr>
            <p:nvPr/>
          </p:nvSpPr>
          <p:spPr bwMode="auto">
            <a:xfrm>
              <a:off x="2568575" y="5116268"/>
              <a:ext cx="281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400" i="1" dirty="0" err="1"/>
                <a:t>Modalità</a:t>
              </a:r>
              <a:r>
                <a:rPr lang="fr-FR" altLang="it-IT" sz="2400" i="1" dirty="0"/>
                <a:t> di </a:t>
              </a:r>
              <a:r>
                <a:rPr lang="fr-FR" altLang="it-IT" sz="2400" i="1" dirty="0" err="1"/>
                <a:t>raccolta</a:t>
              </a:r>
              <a:endParaRPr lang="fr-FR" altLang="it-IT" sz="2400" i="1" dirty="0"/>
            </a:p>
          </p:txBody>
        </p:sp>
        <p:sp>
          <p:nvSpPr>
            <p:cNvPr id="7177" name="Rectangle 2055"/>
            <p:cNvSpPr>
              <a:spLocks noChangeArrowheads="1"/>
            </p:cNvSpPr>
            <p:nvPr/>
          </p:nvSpPr>
          <p:spPr bwMode="auto">
            <a:xfrm>
              <a:off x="2614613" y="2687393"/>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400" i="1" dirty="0"/>
                <a:t>Vita </a:t>
              </a:r>
              <a:r>
                <a:rPr lang="fr-FR" altLang="it-IT" sz="2400" i="1" dirty="0" err="1"/>
                <a:t>del</a:t>
              </a:r>
              <a:r>
                <a:rPr lang="fr-FR" altLang="it-IT" sz="2400" i="1" dirty="0"/>
                <a:t> </a:t>
              </a:r>
              <a:r>
                <a:rPr lang="fr-FR" altLang="it-IT" sz="2400" i="1" dirty="0" err="1"/>
                <a:t>prato</a:t>
              </a:r>
              <a:endParaRPr lang="fr-FR" altLang="it-IT" sz="2400" i="1" dirty="0"/>
            </a:p>
          </p:txBody>
        </p:sp>
        <p:sp>
          <p:nvSpPr>
            <p:cNvPr id="7178" name="Rectangle 2064"/>
            <p:cNvSpPr>
              <a:spLocks noChangeArrowheads="1"/>
            </p:cNvSpPr>
            <p:nvPr/>
          </p:nvSpPr>
          <p:spPr bwMode="auto">
            <a:xfrm>
              <a:off x="2614613" y="2053980"/>
              <a:ext cx="2863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400" i="1" dirty="0" err="1"/>
                <a:t>Esigenze</a:t>
              </a:r>
              <a:r>
                <a:rPr lang="fr-FR" altLang="it-IT" sz="2400" i="1" dirty="0"/>
                <a:t> </a:t>
              </a:r>
              <a:r>
                <a:rPr lang="fr-FR" altLang="it-IT" sz="2400" i="1" dirty="0" err="1"/>
                <a:t>produttive</a:t>
              </a:r>
              <a:endParaRPr lang="fr-FR" altLang="it-IT" sz="2400" i="1" dirty="0"/>
            </a:p>
          </p:txBody>
        </p:sp>
        <p:sp>
          <p:nvSpPr>
            <p:cNvPr id="7179" name="Rectangle 2066"/>
            <p:cNvSpPr>
              <a:spLocks noChangeArrowheads="1"/>
            </p:cNvSpPr>
            <p:nvPr/>
          </p:nvSpPr>
          <p:spPr bwMode="auto">
            <a:xfrm>
              <a:off x="6045200" y="3047755"/>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i="1" dirty="0" err="1"/>
                <a:t>Conduzione</a:t>
              </a:r>
              <a:r>
                <a:rPr lang="fr-FR" altLang="it-IT" i="1" dirty="0"/>
                <a:t> </a:t>
              </a:r>
              <a:r>
                <a:rPr lang="fr-FR" altLang="it-IT" i="1" dirty="0" err="1"/>
                <a:t>dell’erbaio</a:t>
              </a:r>
              <a:endParaRPr lang="fr-FR" altLang="it-IT" i="1" dirty="0"/>
            </a:p>
          </p:txBody>
        </p:sp>
        <p:sp>
          <p:nvSpPr>
            <p:cNvPr id="7180" name="Rectangle 2067"/>
            <p:cNvSpPr>
              <a:spLocks noChangeArrowheads="1"/>
            </p:cNvSpPr>
            <p:nvPr/>
          </p:nvSpPr>
          <p:spPr bwMode="auto">
            <a:xfrm>
              <a:off x="6045200" y="3408118"/>
              <a:ext cx="1893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i="1" dirty="0" err="1"/>
                <a:t>Valore</a:t>
              </a:r>
              <a:r>
                <a:rPr lang="fr-FR" altLang="it-IT" i="1" dirty="0"/>
                <a:t> </a:t>
              </a:r>
              <a:r>
                <a:rPr lang="fr-FR" altLang="it-IT" i="1" dirty="0" err="1"/>
                <a:t>foraggero</a:t>
              </a:r>
              <a:endParaRPr lang="fr-FR" altLang="it-IT" i="1" dirty="0"/>
            </a:p>
          </p:txBody>
        </p:sp>
        <p:sp>
          <p:nvSpPr>
            <p:cNvPr id="7181" name="Rectangle 2068"/>
            <p:cNvSpPr>
              <a:spLocks noChangeArrowheads="1"/>
            </p:cNvSpPr>
            <p:nvPr/>
          </p:nvSpPr>
          <p:spPr bwMode="auto">
            <a:xfrm>
              <a:off x="5999163" y="4127255"/>
              <a:ext cx="1633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i="1"/>
                <a:t>Alimentazione</a:t>
              </a:r>
            </a:p>
          </p:txBody>
        </p:sp>
        <p:sp>
          <p:nvSpPr>
            <p:cNvPr id="7182" name="Rectangle 2070"/>
            <p:cNvSpPr>
              <a:spLocks noChangeArrowheads="1"/>
            </p:cNvSpPr>
            <p:nvPr/>
          </p:nvSpPr>
          <p:spPr bwMode="auto">
            <a:xfrm>
              <a:off x="5999163" y="4560643"/>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i="1"/>
                <a:t>Spore</a:t>
              </a:r>
            </a:p>
          </p:txBody>
        </p:sp>
        <p:sp>
          <p:nvSpPr>
            <p:cNvPr id="7183" name="Rectangle 2071">
              <a:hlinkClick r:id="rId5" action="ppaction://hlinksldjump"/>
            </p:cNvPr>
            <p:cNvSpPr>
              <a:spLocks noChangeArrowheads="1"/>
            </p:cNvSpPr>
            <p:nvPr/>
          </p:nvSpPr>
          <p:spPr bwMode="auto">
            <a:xfrm>
              <a:off x="6045200" y="5136905"/>
              <a:ext cx="792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i="1"/>
                <a:t>Taglio</a:t>
              </a:r>
            </a:p>
          </p:txBody>
        </p:sp>
        <p:sp>
          <p:nvSpPr>
            <p:cNvPr id="7184" name="Rectangle 2072">
              <a:hlinkClick r:id="rId6" action="ppaction://hlinksldjump"/>
            </p:cNvPr>
            <p:cNvSpPr>
              <a:spLocks noChangeArrowheads="1"/>
            </p:cNvSpPr>
            <p:nvPr/>
          </p:nvSpPr>
          <p:spPr bwMode="auto">
            <a:xfrm>
              <a:off x="6045200" y="5413660"/>
              <a:ext cx="154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i="1"/>
                <a:t>Spandimento</a:t>
              </a:r>
            </a:p>
          </p:txBody>
        </p:sp>
        <p:sp>
          <p:nvSpPr>
            <p:cNvPr id="7185" name="Rectangle 2073">
              <a:hlinkClick r:id="rId7" action="ppaction://hlinksldjump"/>
            </p:cNvPr>
            <p:cNvSpPr>
              <a:spLocks noChangeArrowheads="1"/>
            </p:cNvSpPr>
            <p:nvPr/>
          </p:nvSpPr>
          <p:spPr bwMode="auto">
            <a:xfrm>
              <a:off x="6088857" y="5719034"/>
              <a:ext cx="137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i="1" dirty="0" err="1"/>
                <a:t>Andanatura</a:t>
              </a:r>
              <a:endParaRPr lang="fr-FR" altLang="it-IT" i="1" dirty="0"/>
            </a:p>
          </p:txBody>
        </p:sp>
        <p:sp>
          <p:nvSpPr>
            <p:cNvPr id="7186" name="Rectangle 2066"/>
            <p:cNvSpPr>
              <a:spLocks noChangeArrowheads="1"/>
            </p:cNvSpPr>
            <p:nvPr/>
          </p:nvSpPr>
          <p:spPr bwMode="auto">
            <a:xfrm>
              <a:off x="6096000" y="2692155"/>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i="1" dirty="0" err="1"/>
                <a:t>Graminacee</a:t>
              </a:r>
              <a:r>
                <a:rPr lang="fr-FR" altLang="it-IT" i="1" dirty="0"/>
                <a:t>/</a:t>
              </a:r>
              <a:r>
                <a:rPr lang="fr-FR" altLang="it-IT" i="1" dirty="0" err="1"/>
                <a:t>Leguminose</a:t>
              </a:r>
              <a:endParaRPr lang="fr-FR" altLang="it-IT" i="1" dirty="0"/>
            </a:p>
          </p:txBody>
        </p:sp>
      </p:grpSp>
      <p:sp>
        <p:nvSpPr>
          <p:cNvPr id="7173" name="CasellaDiTesto 17"/>
          <p:cNvSpPr txBox="1">
            <a:spLocks noChangeArrowheads="1"/>
          </p:cNvSpPr>
          <p:nvPr/>
        </p:nvSpPr>
        <p:spPr bwMode="auto">
          <a:xfrm>
            <a:off x="669131" y="1012794"/>
            <a:ext cx="77913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it-IT" altLang="it-IT" dirty="0"/>
              <a:t>Raccogliere tutto il </a:t>
            </a:r>
            <a:r>
              <a:rPr lang="it-IT" altLang="it-IT" dirty="0" smtClean="0"/>
              <a:t>valore </a:t>
            </a:r>
            <a:r>
              <a:rPr lang="it-IT" altLang="it-IT" dirty="0"/>
              <a:t>foraggiero dell’erba significa valorizzarla al meglio nella rotazione e diminuire gli acquisti di concentrati. </a:t>
            </a:r>
          </a:p>
        </p:txBody>
      </p:sp>
      <p:sp>
        <p:nvSpPr>
          <p:cNvPr id="2" name="Titolo 1"/>
          <p:cNvSpPr>
            <a:spLocks noGrp="1"/>
          </p:cNvSpPr>
          <p:nvPr>
            <p:ph type="title" idx="4294967295"/>
          </p:nvPr>
        </p:nvSpPr>
        <p:spPr/>
        <p:txBody>
          <a:bodyPr/>
          <a:lstStyle/>
          <a:p>
            <a:r>
              <a:rPr lang="it-IT" dirty="0" smtClean="0"/>
              <a:t>La raccolta dei foraggi</a:t>
            </a:r>
            <a:endParaRPr lang="it-IT" dirty="0"/>
          </a:p>
        </p:txBody>
      </p:sp>
      <p:sp>
        <p:nvSpPr>
          <p:cNvPr id="3" name="Segnaposto data 2"/>
          <p:cNvSpPr>
            <a:spLocks noGrp="1"/>
          </p:cNvSpPr>
          <p:nvPr>
            <p:ph type="dt" sz="half" idx="10"/>
          </p:nvPr>
        </p:nvSpPr>
        <p:spPr/>
        <p:txBody>
          <a:bodyPr/>
          <a:lstStyle/>
          <a:p>
            <a:pPr>
              <a:defRPr/>
            </a:pPr>
            <a:fld id="{BC7DE1DD-3CBA-4A04-8C56-387AA103B0E5}"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smtClean="0"/>
              <a:t>Mkt Kuhn </a:t>
            </a:r>
            <a:endParaRPr lang="fr-FR"/>
          </a:p>
        </p:txBody>
      </p:sp>
      <p:sp>
        <p:nvSpPr>
          <p:cNvPr id="22" name="Rectangle 2073">
            <a:hlinkClick r:id="rId7" action="ppaction://hlinksldjump"/>
          </p:cNvPr>
          <p:cNvSpPr>
            <a:spLocks noChangeArrowheads="1"/>
          </p:cNvSpPr>
          <p:nvPr/>
        </p:nvSpPr>
        <p:spPr bwMode="auto">
          <a:xfrm>
            <a:off x="6117432" y="6295665"/>
            <a:ext cx="108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i="1" dirty="0" err="1" smtClean="0"/>
              <a:t>Raccolta</a:t>
            </a:r>
            <a:endParaRPr lang="fr-FR" altLang="it-IT" i="1" dirty="0"/>
          </a:p>
        </p:txBody>
      </p:sp>
      <p:sp>
        <p:nvSpPr>
          <p:cNvPr id="23" name="Rectangle 2066"/>
          <p:cNvSpPr>
            <a:spLocks noChangeArrowheads="1"/>
          </p:cNvSpPr>
          <p:nvPr/>
        </p:nvSpPr>
        <p:spPr bwMode="auto">
          <a:xfrm>
            <a:off x="5868144" y="1962978"/>
            <a:ext cx="3339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i="1" dirty="0" err="1" smtClean="0"/>
              <a:t>Aumento</a:t>
            </a:r>
            <a:r>
              <a:rPr lang="fr-FR" altLang="it-IT" i="1" dirty="0" smtClean="0"/>
              <a:t> </a:t>
            </a:r>
            <a:r>
              <a:rPr lang="fr-FR" altLang="it-IT" i="1" dirty="0" err="1" smtClean="0"/>
              <a:t>rese</a:t>
            </a:r>
            <a:r>
              <a:rPr lang="fr-FR" altLang="it-IT" i="1" dirty="0" smtClean="0"/>
              <a:t> kg/latte x </a:t>
            </a:r>
            <a:r>
              <a:rPr lang="fr-FR" altLang="it-IT" i="1" dirty="0" err="1" smtClean="0"/>
              <a:t>vacca</a:t>
            </a:r>
            <a:r>
              <a:rPr lang="fr-FR" altLang="it-IT" i="1" dirty="0" smtClean="0"/>
              <a:t> </a:t>
            </a:r>
            <a:endParaRPr lang="fr-FR" altLang="it-IT" i="1" dirty="0"/>
          </a:p>
        </p:txBody>
      </p:sp>
    </p:spTree>
    <p:extLst>
      <p:ext uri="{BB962C8B-B14F-4D97-AF65-F5344CB8AC3E}">
        <p14:creationId xmlns:p14="http://schemas.microsoft.com/office/powerpoint/2010/main" val="3413925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40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800">
                <a:solidFill>
                  <a:schemeClr val="bg1"/>
                </a:solidFill>
              </a:rPr>
              <a:t>Esigenze produttive e qualità del foraggio</a:t>
            </a:r>
          </a:p>
        </p:txBody>
      </p:sp>
      <p:sp>
        <p:nvSpPr>
          <p:cNvPr id="8196" name="Line 4"/>
          <p:cNvSpPr>
            <a:spLocks noChangeShapeType="1"/>
          </p:cNvSpPr>
          <p:nvPr/>
        </p:nvSpPr>
        <p:spPr bwMode="auto">
          <a:xfrm>
            <a:off x="2008302" y="1802347"/>
            <a:ext cx="0" cy="312420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8197" name="Line 5"/>
          <p:cNvSpPr>
            <a:spLocks noChangeShapeType="1"/>
          </p:cNvSpPr>
          <p:nvPr/>
        </p:nvSpPr>
        <p:spPr bwMode="auto">
          <a:xfrm flipV="1">
            <a:off x="2008302" y="4926547"/>
            <a:ext cx="43434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198" name="Freeform 6"/>
          <p:cNvSpPr>
            <a:spLocks/>
          </p:cNvSpPr>
          <p:nvPr/>
        </p:nvSpPr>
        <p:spPr bwMode="auto">
          <a:xfrm>
            <a:off x="2160702" y="2716747"/>
            <a:ext cx="4114800" cy="1981200"/>
          </a:xfrm>
          <a:custGeom>
            <a:avLst/>
            <a:gdLst>
              <a:gd name="T0" fmla="*/ 0 w 2592"/>
              <a:gd name="T1" fmla="*/ 2147483647 h 1248"/>
              <a:gd name="T2" fmla="*/ 2147483647 w 2592"/>
              <a:gd name="T3" fmla="*/ 2147483647 h 1248"/>
              <a:gd name="T4" fmla="*/ 2147483647 w 2592"/>
              <a:gd name="T5" fmla="*/ 2147483647 h 1248"/>
              <a:gd name="T6" fmla="*/ 2147483647 w 2592"/>
              <a:gd name="T7" fmla="*/ 2147483647 h 1248"/>
              <a:gd name="T8" fmla="*/ 2147483647 w 2592"/>
              <a:gd name="T9" fmla="*/ 2147483647 h 1248"/>
              <a:gd name="T10" fmla="*/ 2147483647 w 2592"/>
              <a:gd name="T11" fmla="*/ 0 h 1248"/>
              <a:gd name="T12" fmla="*/ 2147483647 w 2592"/>
              <a:gd name="T13" fmla="*/ 0 h 1248"/>
              <a:gd name="T14" fmla="*/ 2147483647 w 2592"/>
              <a:gd name="T15" fmla="*/ 0 h 1248"/>
              <a:gd name="T16" fmla="*/ 0 60000 65536"/>
              <a:gd name="T17" fmla="*/ 0 60000 65536"/>
              <a:gd name="T18" fmla="*/ 0 60000 65536"/>
              <a:gd name="T19" fmla="*/ 0 60000 65536"/>
              <a:gd name="T20" fmla="*/ 0 60000 65536"/>
              <a:gd name="T21" fmla="*/ 0 60000 65536"/>
              <a:gd name="T22" fmla="*/ 0 60000 65536"/>
              <a:gd name="T23" fmla="*/ 0 60000 65536"/>
              <a:gd name="T24" fmla="*/ 0 w 2592"/>
              <a:gd name="T25" fmla="*/ 0 h 1248"/>
              <a:gd name="T26" fmla="*/ 2592 w 2592"/>
              <a:gd name="T27" fmla="*/ 1248 h 1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92" h="1248">
                <a:moveTo>
                  <a:pt x="0" y="1248"/>
                </a:moveTo>
                <a:lnTo>
                  <a:pt x="336" y="1056"/>
                </a:lnTo>
                <a:lnTo>
                  <a:pt x="576" y="1056"/>
                </a:lnTo>
                <a:lnTo>
                  <a:pt x="1680" y="336"/>
                </a:lnTo>
                <a:lnTo>
                  <a:pt x="2016" y="240"/>
                </a:lnTo>
                <a:lnTo>
                  <a:pt x="2352" y="0"/>
                </a:lnTo>
                <a:lnTo>
                  <a:pt x="2592" y="0"/>
                </a:lnTo>
                <a:lnTo>
                  <a:pt x="2448" y="0"/>
                </a:lnTo>
              </a:path>
            </a:pathLst>
          </a:custGeom>
          <a:noFill/>
          <a:ln w="76200">
            <a:solidFill>
              <a:schemeClr val="bg1"/>
            </a:solidFill>
            <a:round/>
            <a:headEnd/>
            <a:tailEnd type="oval"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199" name="Rectangle 7"/>
          <p:cNvSpPr>
            <a:spLocks noChangeArrowheads="1"/>
          </p:cNvSpPr>
          <p:nvPr/>
        </p:nvSpPr>
        <p:spPr bwMode="auto">
          <a:xfrm>
            <a:off x="484302" y="1370547"/>
            <a:ext cx="174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dirty="0">
                <a:cs typeface="Times New Roman" panose="02020603050405020304" pitchFamily="18" charset="0"/>
              </a:rPr>
              <a:t>kg latte / Vacca</a:t>
            </a:r>
          </a:p>
        </p:txBody>
      </p:sp>
      <p:sp>
        <p:nvSpPr>
          <p:cNvPr id="8200" name="Rectangle 14"/>
          <p:cNvSpPr>
            <a:spLocks noChangeArrowheads="1"/>
          </p:cNvSpPr>
          <p:nvPr/>
        </p:nvSpPr>
        <p:spPr bwMode="auto">
          <a:xfrm>
            <a:off x="6445365" y="4731285"/>
            <a:ext cx="61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a:cs typeface="Times New Roman" panose="02020603050405020304" pitchFamily="18" charset="0"/>
              </a:rPr>
              <a:t>anni</a:t>
            </a:r>
          </a:p>
        </p:txBody>
      </p:sp>
      <p:sp>
        <p:nvSpPr>
          <p:cNvPr id="8201" name="Rectangle 15"/>
          <p:cNvSpPr>
            <a:spLocks noChangeArrowheads="1"/>
          </p:cNvSpPr>
          <p:nvPr/>
        </p:nvSpPr>
        <p:spPr bwMode="auto">
          <a:xfrm>
            <a:off x="2084502" y="5002747"/>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a:cs typeface="Times New Roman" panose="02020603050405020304" pitchFamily="18" charset="0"/>
              </a:rPr>
              <a:t>1980</a:t>
            </a:r>
          </a:p>
        </p:txBody>
      </p:sp>
      <p:sp>
        <p:nvSpPr>
          <p:cNvPr id="8202" name="Rectangle 16"/>
          <p:cNvSpPr>
            <a:spLocks noChangeArrowheads="1"/>
          </p:cNvSpPr>
          <p:nvPr/>
        </p:nvSpPr>
        <p:spPr bwMode="auto">
          <a:xfrm>
            <a:off x="5589702" y="5002747"/>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dirty="0" smtClean="0">
                <a:cs typeface="Times New Roman" panose="02020603050405020304" pitchFamily="18" charset="0"/>
              </a:rPr>
              <a:t>2014</a:t>
            </a:r>
            <a:endParaRPr lang="fr-FR" altLang="it-IT" dirty="0">
              <a:cs typeface="Times New Roman" panose="02020603050405020304" pitchFamily="18" charset="0"/>
            </a:endParaRPr>
          </a:p>
        </p:txBody>
      </p:sp>
      <p:grpSp>
        <p:nvGrpSpPr>
          <p:cNvPr id="8203" name="Group 27"/>
          <p:cNvGrpSpPr>
            <a:grpSpLocks/>
          </p:cNvGrpSpPr>
          <p:nvPr/>
        </p:nvGrpSpPr>
        <p:grpSpPr bwMode="auto">
          <a:xfrm>
            <a:off x="2222615" y="3620035"/>
            <a:ext cx="457200" cy="1143000"/>
            <a:chOff x="4656" y="1248"/>
            <a:chExt cx="432" cy="1152"/>
          </a:xfrm>
        </p:grpSpPr>
        <p:grpSp>
          <p:nvGrpSpPr>
            <p:cNvPr id="8214" name="Group 28"/>
            <p:cNvGrpSpPr>
              <a:grpSpLocks/>
            </p:cNvGrpSpPr>
            <p:nvPr/>
          </p:nvGrpSpPr>
          <p:grpSpPr bwMode="auto">
            <a:xfrm>
              <a:off x="4656" y="1440"/>
              <a:ext cx="432" cy="960"/>
              <a:chOff x="4896" y="336"/>
              <a:chExt cx="336" cy="912"/>
            </a:xfrm>
          </p:grpSpPr>
          <p:sp>
            <p:nvSpPr>
              <p:cNvPr id="8216" name="Rectangle 29"/>
              <p:cNvSpPr>
                <a:spLocks noChangeArrowheads="1"/>
              </p:cNvSpPr>
              <p:nvPr/>
            </p:nvSpPr>
            <p:spPr bwMode="auto">
              <a:xfrm>
                <a:off x="4896" y="480"/>
                <a:ext cx="336" cy="72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217" name="Oval 30"/>
              <p:cNvSpPr>
                <a:spLocks noChangeArrowheads="1"/>
              </p:cNvSpPr>
              <p:nvPr/>
            </p:nvSpPr>
            <p:spPr bwMode="auto">
              <a:xfrm>
                <a:off x="4896" y="1152"/>
                <a:ext cx="336" cy="96"/>
              </a:xfrm>
              <a:prstGeom prst="ellipse">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218" name="Oval 31"/>
              <p:cNvSpPr>
                <a:spLocks noChangeArrowheads="1"/>
              </p:cNvSpPr>
              <p:nvPr/>
            </p:nvSpPr>
            <p:spPr bwMode="auto">
              <a:xfrm>
                <a:off x="4896" y="336"/>
                <a:ext cx="336" cy="288"/>
              </a:xfrm>
              <a:prstGeom prst="ellipse">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8215" name="AutoShape 32"/>
            <p:cNvSpPr>
              <a:spLocks noChangeArrowheads="1"/>
            </p:cNvSpPr>
            <p:nvPr/>
          </p:nvSpPr>
          <p:spPr bwMode="auto">
            <a:xfrm rot="5379537">
              <a:off x="4752" y="1248"/>
              <a:ext cx="240" cy="240"/>
            </a:xfrm>
            <a:prstGeom prst="flowChartOnlineStorage">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grpSp>
        <p:nvGrpSpPr>
          <p:cNvPr id="8204" name="Group 33"/>
          <p:cNvGrpSpPr>
            <a:grpSpLocks/>
          </p:cNvGrpSpPr>
          <p:nvPr/>
        </p:nvGrpSpPr>
        <p:grpSpPr bwMode="auto">
          <a:xfrm>
            <a:off x="5362500" y="1474399"/>
            <a:ext cx="989202" cy="1977232"/>
            <a:chOff x="4656" y="1248"/>
            <a:chExt cx="432" cy="1152"/>
          </a:xfrm>
        </p:grpSpPr>
        <p:grpSp>
          <p:nvGrpSpPr>
            <p:cNvPr id="8209" name="Group 34"/>
            <p:cNvGrpSpPr>
              <a:grpSpLocks/>
            </p:cNvGrpSpPr>
            <p:nvPr/>
          </p:nvGrpSpPr>
          <p:grpSpPr bwMode="auto">
            <a:xfrm>
              <a:off x="4656" y="1440"/>
              <a:ext cx="432" cy="960"/>
              <a:chOff x="4896" y="336"/>
              <a:chExt cx="336" cy="912"/>
            </a:xfrm>
          </p:grpSpPr>
          <p:sp>
            <p:nvSpPr>
              <p:cNvPr id="8211" name="Rectangle 35"/>
              <p:cNvSpPr>
                <a:spLocks noChangeArrowheads="1"/>
              </p:cNvSpPr>
              <p:nvPr/>
            </p:nvSpPr>
            <p:spPr bwMode="auto">
              <a:xfrm>
                <a:off x="4896" y="480"/>
                <a:ext cx="336" cy="72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212" name="Oval 36"/>
              <p:cNvSpPr>
                <a:spLocks noChangeArrowheads="1"/>
              </p:cNvSpPr>
              <p:nvPr/>
            </p:nvSpPr>
            <p:spPr bwMode="auto">
              <a:xfrm>
                <a:off x="4896" y="1152"/>
                <a:ext cx="336" cy="96"/>
              </a:xfrm>
              <a:prstGeom prst="ellipse">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213" name="Oval 37"/>
              <p:cNvSpPr>
                <a:spLocks noChangeArrowheads="1"/>
              </p:cNvSpPr>
              <p:nvPr/>
            </p:nvSpPr>
            <p:spPr bwMode="auto">
              <a:xfrm>
                <a:off x="4896" y="336"/>
                <a:ext cx="336" cy="288"/>
              </a:xfrm>
              <a:prstGeom prst="ellipse">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8210" name="AutoShape 38"/>
            <p:cNvSpPr>
              <a:spLocks noChangeArrowheads="1"/>
            </p:cNvSpPr>
            <p:nvPr/>
          </p:nvSpPr>
          <p:spPr bwMode="auto">
            <a:xfrm rot="5379537">
              <a:off x="4752" y="1248"/>
              <a:ext cx="240" cy="240"/>
            </a:xfrm>
            <a:prstGeom prst="flowChartOnlineStorage">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8205" name="Text Box 10"/>
          <p:cNvSpPr txBox="1">
            <a:spLocks noChangeArrowheads="1"/>
          </p:cNvSpPr>
          <p:nvPr/>
        </p:nvSpPr>
        <p:spPr bwMode="auto">
          <a:xfrm>
            <a:off x="6176577" y="6327516"/>
            <a:ext cx="295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it-IT" altLang="it-IT" dirty="0">
                <a:solidFill>
                  <a:srgbClr val="FF0000"/>
                </a:solidFill>
              </a:rPr>
              <a:t>Soddisfare gli animali</a:t>
            </a:r>
          </a:p>
        </p:txBody>
      </p:sp>
      <p:sp>
        <p:nvSpPr>
          <p:cNvPr id="8206" name="Oval 11" descr="RGA"/>
          <p:cNvSpPr>
            <a:spLocks noChangeArrowheads="1"/>
          </p:cNvSpPr>
          <p:nvPr/>
        </p:nvSpPr>
        <p:spPr bwMode="auto">
          <a:xfrm>
            <a:off x="208077" y="4577297"/>
            <a:ext cx="1808163" cy="1743075"/>
          </a:xfrm>
          <a:prstGeom prst="ellipse">
            <a:avLst/>
          </a:prstGeom>
          <a:blipFill dpi="0" rotWithShape="0">
            <a:blip r:embed="rId3"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8207" name="Text Box 12"/>
          <p:cNvSpPr txBox="1">
            <a:spLocks noChangeArrowheads="1"/>
          </p:cNvSpPr>
          <p:nvPr/>
        </p:nvSpPr>
        <p:spPr bwMode="auto">
          <a:xfrm>
            <a:off x="431894" y="6157044"/>
            <a:ext cx="142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dirty="0">
                <a:solidFill>
                  <a:srgbClr val="FF0000"/>
                </a:solidFill>
              </a:rPr>
              <a:t>Il prato</a:t>
            </a:r>
          </a:p>
        </p:txBody>
      </p:sp>
      <p:pic>
        <p:nvPicPr>
          <p:cNvPr id="8208" name="Object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31190" y="4486810"/>
            <a:ext cx="162877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idx="4294967295"/>
          </p:nvPr>
        </p:nvSpPr>
        <p:spPr/>
        <p:txBody>
          <a:bodyPr/>
          <a:lstStyle/>
          <a:p>
            <a:r>
              <a:rPr lang="it-IT" dirty="0" smtClean="0"/>
              <a:t>Esigenze del produttore</a:t>
            </a:r>
            <a:r>
              <a:rPr lang="it-IT" baseline="0" dirty="0" smtClean="0"/>
              <a:t> di latte</a:t>
            </a:r>
            <a:endParaRPr lang="it-IT" dirty="0"/>
          </a:p>
        </p:txBody>
      </p:sp>
      <p:sp>
        <p:nvSpPr>
          <p:cNvPr id="3" name="Segnaposto data 2"/>
          <p:cNvSpPr>
            <a:spLocks noGrp="1"/>
          </p:cNvSpPr>
          <p:nvPr>
            <p:ph type="dt" sz="half" idx="10"/>
          </p:nvPr>
        </p:nvSpPr>
        <p:spPr/>
        <p:txBody>
          <a:bodyPr/>
          <a:lstStyle/>
          <a:p>
            <a:pPr>
              <a:defRPr/>
            </a:pPr>
            <a:fld id="{133C5206-A98C-4AC5-971D-CF4AC1E07075}"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smtClean="0"/>
              <a:t>Mkt Kuhn </a:t>
            </a:r>
            <a:endParaRPr lang="fr-FR"/>
          </a:p>
        </p:txBody>
      </p:sp>
    </p:spTree>
    <p:extLst>
      <p:ext uri="{BB962C8B-B14F-4D97-AF65-F5344CB8AC3E}">
        <p14:creationId xmlns:p14="http://schemas.microsoft.com/office/powerpoint/2010/main" val="3562726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itpc\Desktop\Foto demo Mantova [Emilio]\IMG_746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120"/>
          <a:stretch/>
        </p:blipFill>
        <p:spPr bwMode="auto">
          <a:xfrm>
            <a:off x="379337" y="683695"/>
            <a:ext cx="3292563" cy="21437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 name="Picture 2" descr="C:\Users\kitpc\Desktop\Foto demo Mantova [Emilio]\IMG_748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2010" y="683695"/>
            <a:ext cx="3312788" cy="22085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6525" y="2686309"/>
            <a:ext cx="3282445" cy="21378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7"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761910" y="2528900"/>
            <a:ext cx="3137535" cy="22164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447504" y="4529762"/>
            <a:ext cx="3272510" cy="19595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9"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787135" y="4417920"/>
            <a:ext cx="3105345" cy="21670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 name="Immagin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8336" y="4104075"/>
            <a:ext cx="2122371" cy="2480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olo 1"/>
          <p:cNvSpPr>
            <a:spLocks noGrp="1"/>
          </p:cNvSpPr>
          <p:nvPr>
            <p:ph type="title"/>
          </p:nvPr>
        </p:nvSpPr>
        <p:spPr>
          <a:xfrm>
            <a:off x="828675" y="8620"/>
            <a:ext cx="7059613" cy="574675"/>
          </a:xfrm>
        </p:spPr>
        <p:txBody>
          <a:bodyPr/>
          <a:lstStyle/>
          <a:p>
            <a:r>
              <a:rPr lang="it-IT" sz="2400" dirty="0" smtClean="0"/>
              <a:t>L’imprenditore agricolo è cambiato</a:t>
            </a:r>
            <a:endParaRPr lang="it-IT" sz="2400" dirty="0"/>
          </a:p>
        </p:txBody>
      </p:sp>
      <p:pic>
        <p:nvPicPr>
          <p:cNvPr id="11" name="Picture 2" descr="S:\Marketing\Marketing - Attività, Fiere, Eventi, Meeting, Demo, Prove in campo, Viaggi presso BUP\2013\20130914 ADM a Bologna\Presentazione KIT novità prodotto\Matteo Zanone_o - Copia.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660314" y="2510694"/>
            <a:ext cx="2483686" cy="20616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1543802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1000"/>
                                        <p:tgtEl>
                                          <p:spTgt spid="1028"/>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029"/>
                                        </p:tgtEl>
                                        <p:attrNameLst>
                                          <p:attrName>style.visibility</p:attrName>
                                        </p:attrNameLst>
                                      </p:cBhvr>
                                      <p:to>
                                        <p:strVal val="visible"/>
                                      </p:to>
                                    </p:set>
                                    <p:animEffect transition="in" filter="fade">
                                      <p:cBhvr>
                                        <p:cTn id="31" dur="1000"/>
                                        <p:tgtEl>
                                          <p:spTgt spid="1029"/>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7"/>
          <p:cNvSpPr>
            <a:spLocks noChangeArrowheads="1"/>
          </p:cNvSpPr>
          <p:nvPr/>
        </p:nvSpPr>
        <p:spPr bwMode="auto">
          <a:xfrm>
            <a:off x="1573937" y="1096671"/>
            <a:ext cx="362400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FF0000"/>
              </a:buClr>
              <a:buFont typeface="Wingdings" panose="05000000000000000000" pitchFamily="2" charset="2"/>
              <a:buChar char="ü"/>
            </a:pPr>
            <a:r>
              <a:rPr lang="fr-FR" altLang="it-IT" dirty="0">
                <a:cs typeface="Times New Roman" panose="02020603050405020304" pitchFamily="18" charset="0"/>
              </a:rPr>
              <a:t> La </a:t>
            </a:r>
            <a:r>
              <a:rPr lang="fr-FR" altLang="it-IT" dirty="0" err="1">
                <a:cs typeface="Times New Roman" panose="02020603050405020304" pitchFamily="18" charset="0"/>
              </a:rPr>
              <a:t>quantità</a:t>
            </a:r>
            <a:r>
              <a:rPr lang="fr-FR" altLang="it-IT" dirty="0">
                <a:cs typeface="Times New Roman" panose="02020603050405020304" pitchFamily="18" charset="0"/>
              </a:rPr>
              <a:t>,</a:t>
            </a:r>
          </a:p>
          <a:p>
            <a:pPr eaLnBrk="1" hangingPunct="1">
              <a:buClr>
                <a:srgbClr val="FF0000"/>
              </a:buClr>
              <a:buFont typeface="Wingdings" panose="05000000000000000000" pitchFamily="2" charset="2"/>
              <a:buChar char="ü"/>
            </a:pPr>
            <a:endParaRPr lang="fr-FR" altLang="it-IT" dirty="0">
              <a:cs typeface="Times New Roman" panose="02020603050405020304" pitchFamily="18" charset="0"/>
            </a:endParaRPr>
          </a:p>
          <a:p>
            <a:pPr eaLnBrk="1" hangingPunct="1">
              <a:buClr>
                <a:srgbClr val="FF0000"/>
              </a:buClr>
              <a:buFont typeface="Wingdings" panose="05000000000000000000" pitchFamily="2" charset="2"/>
              <a:buChar char="ü"/>
            </a:pPr>
            <a:r>
              <a:rPr lang="fr-FR" altLang="it-IT" dirty="0">
                <a:cs typeface="Times New Roman" panose="02020603050405020304" pitchFamily="18" charset="0"/>
              </a:rPr>
              <a:t> La </a:t>
            </a:r>
            <a:r>
              <a:rPr lang="fr-FR" altLang="it-IT" dirty="0" err="1">
                <a:cs typeface="Times New Roman" panose="02020603050405020304" pitchFamily="18" charset="0"/>
              </a:rPr>
              <a:t>qualità</a:t>
            </a:r>
            <a:r>
              <a:rPr lang="fr-FR" altLang="it-IT" dirty="0">
                <a:cs typeface="Times New Roman" panose="02020603050405020304" pitchFamily="18" charset="0"/>
              </a:rPr>
              <a:t>,</a:t>
            </a:r>
          </a:p>
          <a:p>
            <a:pPr eaLnBrk="1" hangingPunct="1">
              <a:buClr>
                <a:srgbClr val="FF0000"/>
              </a:buClr>
              <a:buFont typeface="Wingdings" panose="05000000000000000000" pitchFamily="2" charset="2"/>
              <a:buChar char="ü"/>
            </a:pPr>
            <a:endParaRPr lang="fr-FR" altLang="it-IT" dirty="0">
              <a:cs typeface="Times New Roman" panose="02020603050405020304" pitchFamily="18" charset="0"/>
            </a:endParaRPr>
          </a:p>
          <a:p>
            <a:pPr eaLnBrk="1" hangingPunct="1">
              <a:buClr>
                <a:srgbClr val="FF0000"/>
              </a:buClr>
              <a:buFont typeface="Wingdings" panose="05000000000000000000" pitchFamily="2" charset="2"/>
              <a:buChar char="ü"/>
            </a:pPr>
            <a:r>
              <a:rPr lang="fr-FR" altLang="it-IT" dirty="0">
                <a:cs typeface="Times New Roman" panose="02020603050405020304" pitchFamily="18" charset="0"/>
              </a:rPr>
              <a:t> Al </a:t>
            </a:r>
            <a:r>
              <a:rPr lang="fr-FR" altLang="it-IT" dirty="0" err="1">
                <a:cs typeface="Times New Roman" panose="02020603050405020304" pitchFamily="18" charset="0"/>
              </a:rPr>
              <a:t>minor</a:t>
            </a:r>
            <a:r>
              <a:rPr lang="fr-FR" altLang="it-IT" dirty="0">
                <a:cs typeface="Times New Roman" panose="02020603050405020304" pitchFamily="18" charset="0"/>
              </a:rPr>
              <a:t> </a:t>
            </a:r>
            <a:r>
              <a:rPr lang="fr-FR" altLang="it-IT" dirty="0" err="1">
                <a:cs typeface="Times New Roman" panose="02020603050405020304" pitchFamily="18" charset="0"/>
              </a:rPr>
              <a:t>costo</a:t>
            </a:r>
            <a:endParaRPr lang="fr-FR" altLang="it-IT" dirty="0">
              <a:cs typeface="Times New Roman" panose="02020603050405020304" pitchFamily="18" charset="0"/>
            </a:endParaRPr>
          </a:p>
          <a:p>
            <a:pPr eaLnBrk="1" hangingPunct="1">
              <a:buClr>
                <a:srgbClr val="FF0000"/>
              </a:buClr>
              <a:buFont typeface="Wingdings" panose="05000000000000000000" pitchFamily="2" charset="2"/>
              <a:buChar char="ü"/>
            </a:pPr>
            <a:endParaRPr lang="fr-FR" altLang="it-IT" dirty="0">
              <a:cs typeface="Times New Roman" panose="02020603050405020304" pitchFamily="18" charset="0"/>
            </a:endParaRPr>
          </a:p>
          <a:p>
            <a:pPr eaLnBrk="1" hangingPunct="1"/>
            <a:r>
              <a:rPr lang="fr-FR" altLang="it-IT" b="1" dirty="0"/>
              <a:t>Il 50% dei </a:t>
            </a:r>
            <a:r>
              <a:rPr lang="fr-FR" altLang="it-IT" b="1" dirty="0" err="1"/>
              <a:t>costi</a:t>
            </a:r>
            <a:r>
              <a:rPr lang="fr-FR" altLang="it-IT" b="1" dirty="0"/>
              <a:t> di </a:t>
            </a:r>
            <a:r>
              <a:rPr lang="fr-FR" altLang="it-IT" b="1" dirty="0" err="1"/>
              <a:t>produzione</a:t>
            </a:r>
            <a:r>
              <a:rPr lang="fr-FR" altLang="it-IT" b="1" dirty="0"/>
              <a:t> di latte e carne </a:t>
            </a:r>
            <a:r>
              <a:rPr lang="fr-FR" altLang="it-IT" b="1" dirty="0" err="1"/>
              <a:t>derivano</a:t>
            </a:r>
            <a:r>
              <a:rPr lang="fr-FR" altLang="it-IT" b="1" dirty="0"/>
              <a:t> dalla voce </a:t>
            </a:r>
            <a:r>
              <a:rPr lang="fr-FR" altLang="it-IT" b="1" dirty="0" err="1"/>
              <a:t>alimentazione</a:t>
            </a:r>
            <a:endParaRPr lang="fr-FR" altLang="it-IT" b="1" dirty="0"/>
          </a:p>
          <a:p>
            <a:pPr eaLnBrk="1" hangingPunct="1">
              <a:buClr>
                <a:srgbClr val="FF0000"/>
              </a:buClr>
            </a:pPr>
            <a:endParaRPr lang="fr-FR" altLang="it-IT" dirty="0">
              <a:cs typeface="Times New Roman" panose="02020603050405020304" pitchFamily="18" charset="0"/>
            </a:endParaRPr>
          </a:p>
        </p:txBody>
      </p:sp>
      <p:grpSp>
        <p:nvGrpSpPr>
          <p:cNvPr id="9221" name="Group 21"/>
          <p:cNvGrpSpPr>
            <a:grpSpLocks/>
          </p:cNvGrpSpPr>
          <p:nvPr/>
        </p:nvGrpSpPr>
        <p:grpSpPr bwMode="auto">
          <a:xfrm>
            <a:off x="372145" y="163860"/>
            <a:ext cx="876722" cy="536433"/>
            <a:chOff x="4422" y="2024"/>
            <a:chExt cx="816" cy="499"/>
          </a:xfrm>
        </p:grpSpPr>
        <p:sp>
          <p:nvSpPr>
            <p:cNvPr id="9231" name="AutoShape 18"/>
            <p:cNvSpPr>
              <a:spLocks noChangeArrowheads="1"/>
            </p:cNvSpPr>
            <p:nvPr/>
          </p:nvSpPr>
          <p:spPr bwMode="auto">
            <a:xfrm rot="5745829">
              <a:off x="4580" y="1866"/>
              <a:ext cx="499" cy="816"/>
            </a:xfrm>
            <a:prstGeom prst="flowChartMultidocumen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9232" name="Oval 19"/>
            <p:cNvSpPr>
              <a:spLocks noChangeArrowheads="1"/>
            </p:cNvSpPr>
            <p:nvPr/>
          </p:nvSpPr>
          <p:spPr bwMode="auto">
            <a:xfrm>
              <a:off x="4649" y="2115"/>
              <a:ext cx="227" cy="22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9233" name="Text Box 20"/>
            <p:cNvSpPr txBox="1">
              <a:spLocks noChangeArrowheads="1"/>
            </p:cNvSpPr>
            <p:nvPr/>
          </p:nvSpPr>
          <p:spPr bwMode="auto">
            <a:xfrm>
              <a:off x="4649" y="2115"/>
              <a:ext cx="3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it-IT"/>
                <a:t>€</a:t>
              </a:r>
            </a:p>
          </p:txBody>
        </p:sp>
      </p:grpSp>
      <p:pic>
        <p:nvPicPr>
          <p:cNvPr id="9222" name="Picture 23" descr="by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1104900"/>
            <a:ext cx="1027113"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idx="4294967295"/>
          </p:nvPr>
        </p:nvSpPr>
        <p:spPr>
          <a:xfrm>
            <a:off x="1273050" y="71912"/>
            <a:ext cx="7055693" cy="574675"/>
          </a:xfrm>
        </p:spPr>
        <p:txBody>
          <a:bodyPr/>
          <a:lstStyle/>
          <a:p>
            <a:r>
              <a:rPr lang="it-IT" dirty="0" smtClean="0"/>
              <a:t>Esigenze del produttore: il prezzo del latte</a:t>
            </a:r>
            <a:endParaRPr lang="it-IT" dirty="0"/>
          </a:p>
        </p:txBody>
      </p:sp>
      <p:pic>
        <p:nvPicPr>
          <p:cNvPr id="19" name="Immagine 1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97940" y="908720"/>
            <a:ext cx="3910564" cy="5592124"/>
          </a:xfrm>
          <a:prstGeom prst="rect">
            <a:avLst/>
          </a:prstGeom>
        </p:spPr>
      </p:pic>
      <p:pic>
        <p:nvPicPr>
          <p:cNvPr id="20" name="Immagine 1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1696" y="3932312"/>
            <a:ext cx="3960440" cy="2744366"/>
          </a:xfrm>
          <a:prstGeom prst="rect">
            <a:avLst/>
          </a:prstGeom>
        </p:spPr>
      </p:pic>
      <p:sp>
        <p:nvSpPr>
          <p:cNvPr id="3" name="Segnaposto data 2"/>
          <p:cNvSpPr>
            <a:spLocks noGrp="1"/>
          </p:cNvSpPr>
          <p:nvPr>
            <p:ph type="dt" sz="half" idx="10"/>
          </p:nvPr>
        </p:nvSpPr>
        <p:spPr/>
        <p:txBody>
          <a:bodyPr/>
          <a:lstStyle/>
          <a:p>
            <a:pPr>
              <a:defRPr/>
            </a:pPr>
            <a:fld id="{B7F4E18E-A31D-49D8-A456-BE9BAC442121}"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smtClean="0"/>
              <a:t>Mkt Kuhn </a:t>
            </a:r>
            <a:endParaRPr lang="fr-FR"/>
          </a:p>
        </p:txBody>
      </p:sp>
    </p:spTree>
    <p:extLst>
      <p:ext uri="{BB962C8B-B14F-4D97-AF65-F5344CB8AC3E}">
        <p14:creationId xmlns:p14="http://schemas.microsoft.com/office/powerpoint/2010/main" val="194221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103559" y="321470"/>
            <a:ext cx="9144000" cy="588168"/>
          </a:xfrm>
          <a:noFill/>
        </p:spPr>
        <p:txBody>
          <a:bodyPr anchor="t"/>
          <a:lstStyle/>
          <a:p>
            <a:pPr eaLnBrk="1" hangingPunct="1"/>
            <a:r>
              <a:rPr lang="fr-FR" altLang="it-IT" dirty="0" err="1" smtClean="0"/>
              <a:t>Caratteristiche</a:t>
            </a:r>
            <a:r>
              <a:rPr lang="fr-FR" altLang="it-IT" dirty="0" smtClean="0"/>
              <a:t> </a:t>
            </a:r>
            <a:r>
              <a:rPr lang="fr-FR" altLang="it-IT" dirty="0" err="1" smtClean="0"/>
              <a:t>generali</a:t>
            </a:r>
            <a:r>
              <a:rPr lang="fr-FR" altLang="it-IT" dirty="0" smtClean="0"/>
              <a:t> di un </a:t>
            </a:r>
            <a:r>
              <a:rPr lang="fr-FR" altLang="it-IT" dirty="0" err="1" smtClean="0"/>
              <a:t>prato</a:t>
            </a:r>
            <a:endParaRPr lang="fr-FR" altLang="it-IT" dirty="0" smtClean="0"/>
          </a:p>
        </p:txBody>
      </p:sp>
      <p:sp>
        <p:nvSpPr>
          <p:cNvPr id="11267" name="Rectangle 3"/>
          <p:cNvSpPr>
            <a:spLocks noGrp="1" noChangeArrowheads="1"/>
          </p:cNvSpPr>
          <p:nvPr>
            <p:ph type="body" sz="half" idx="2"/>
          </p:nvPr>
        </p:nvSpPr>
        <p:spPr>
          <a:xfrm>
            <a:off x="539750" y="1484313"/>
            <a:ext cx="4038600" cy="2520950"/>
          </a:xfrm>
          <a:noFill/>
        </p:spPr>
        <p:txBody>
          <a:bodyPr/>
          <a:lstStyle/>
          <a:p>
            <a:pPr eaLnBrk="1" hangingPunct="1">
              <a:lnSpc>
                <a:spcPct val="90000"/>
              </a:lnSpc>
              <a:buFontTx/>
              <a:buNone/>
            </a:pPr>
            <a:r>
              <a:rPr lang="fr-FR" altLang="it-IT" sz="2400" b="1" dirty="0" err="1" smtClean="0">
                <a:solidFill>
                  <a:srgbClr val="008080"/>
                </a:solidFill>
              </a:rPr>
              <a:t>Artificiale</a:t>
            </a:r>
            <a:r>
              <a:rPr lang="fr-FR" altLang="it-IT" sz="2400" b="1" dirty="0" smtClean="0">
                <a:solidFill>
                  <a:srgbClr val="008080"/>
                </a:solidFill>
              </a:rPr>
              <a:t> o </a:t>
            </a:r>
            <a:r>
              <a:rPr lang="fr-FR" altLang="it-IT" sz="2400" b="1" dirty="0" err="1" smtClean="0">
                <a:solidFill>
                  <a:srgbClr val="008080"/>
                </a:solidFill>
              </a:rPr>
              <a:t>temporaneo</a:t>
            </a:r>
            <a:endParaRPr lang="fr-FR" altLang="it-IT" sz="2400" b="1" dirty="0" smtClean="0">
              <a:solidFill>
                <a:srgbClr val="008080"/>
              </a:solidFill>
            </a:endParaRPr>
          </a:p>
          <a:p>
            <a:pPr eaLnBrk="1" hangingPunct="1">
              <a:lnSpc>
                <a:spcPct val="90000"/>
              </a:lnSpc>
              <a:buFontTx/>
              <a:buNone/>
            </a:pPr>
            <a:endParaRPr lang="fr-FR" altLang="it-IT" sz="1000" b="1" dirty="0" smtClean="0">
              <a:solidFill>
                <a:srgbClr val="008080"/>
              </a:solidFill>
            </a:endParaRPr>
          </a:p>
          <a:p>
            <a:pPr eaLnBrk="1" hangingPunct="1">
              <a:lnSpc>
                <a:spcPct val="90000"/>
              </a:lnSpc>
              <a:buClr>
                <a:srgbClr val="009900"/>
              </a:buClr>
              <a:buFont typeface="Wingdings" panose="05000000000000000000" pitchFamily="2" charset="2"/>
              <a:buChar char="ü"/>
            </a:pPr>
            <a:r>
              <a:rPr lang="fr-FR" altLang="it-IT" sz="2000" dirty="0" err="1" smtClean="0"/>
              <a:t>Rifatti</a:t>
            </a:r>
            <a:r>
              <a:rPr lang="fr-FR" altLang="it-IT" sz="2000" dirty="0" smtClean="0"/>
              <a:t> </a:t>
            </a:r>
            <a:r>
              <a:rPr lang="fr-FR" altLang="it-IT" sz="2000" dirty="0" err="1" smtClean="0"/>
              <a:t>ogni</a:t>
            </a:r>
            <a:r>
              <a:rPr lang="fr-FR" altLang="it-IT" sz="2000" dirty="0" smtClean="0"/>
              <a:t>  4 </a:t>
            </a:r>
            <a:r>
              <a:rPr lang="fr-FR" altLang="it-IT" sz="2000" dirty="0" err="1" smtClean="0"/>
              <a:t>anni</a:t>
            </a:r>
            <a:endParaRPr lang="fr-FR" altLang="it-IT" sz="2000" dirty="0" smtClean="0"/>
          </a:p>
          <a:p>
            <a:pPr eaLnBrk="1" hangingPunct="1">
              <a:lnSpc>
                <a:spcPct val="90000"/>
              </a:lnSpc>
              <a:buClr>
                <a:srgbClr val="009900"/>
              </a:buClr>
              <a:buFont typeface="Wingdings" panose="05000000000000000000" pitchFamily="2" charset="2"/>
              <a:buChar char="ü"/>
            </a:pPr>
            <a:r>
              <a:rPr lang="fr-FR" altLang="it-IT" sz="2000" dirty="0" err="1" smtClean="0"/>
              <a:t>Loietto</a:t>
            </a:r>
            <a:r>
              <a:rPr lang="fr-FR" altLang="it-IT" sz="2000" dirty="0" smtClean="0"/>
              <a:t> </a:t>
            </a:r>
            <a:r>
              <a:rPr lang="fr-FR" altLang="it-IT" sz="2000" dirty="0" err="1" smtClean="0"/>
              <a:t>inglese</a:t>
            </a:r>
            <a:r>
              <a:rPr lang="fr-FR" altLang="it-IT" sz="2000" dirty="0" smtClean="0"/>
              <a:t>, </a:t>
            </a:r>
            <a:r>
              <a:rPr lang="fr-FR" altLang="it-IT" sz="2000" dirty="0" err="1" smtClean="0"/>
              <a:t>italico</a:t>
            </a:r>
            <a:r>
              <a:rPr lang="fr-FR" altLang="it-IT" sz="2000" dirty="0" smtClean="0"/>
              <a:t> </a:t>
            </a:r>
          </a:p>
          <a:p>
            <a:pPr eaLnBrk="1" hangingPunct="1">
              <a:lnSpc>
                <a:spcPct val="90000"/>
              </a:lnSpc>
              <a:buClr>
                <a:srgbClr val="009900"/>
              </a:buClr>
              <a:buFont typeface="Wingdings" panose="05000000000000000000" pitchFamily="2" charset="2"/>
              <a:buChar char="ü"/>
            </a:pPr>
            <a:r>
              <a:rPr lang="fr-FR" altLang="it-IT" sz="2000" dirty="0" err="1" smtClean="0"/>
              <a:t>Festuca</a:t>
            </a:r>
            <a:r>
              <a:rPr lang="fr-FR" altLang="it-IT" sz="2000" dirty="0" smtClean="0"/>
              <a:t> </a:t>
            </a:r>
          </a:p>
          <a:p>
            <a:pPr eaLnBrk="1" hangingPunct="1">
              <a:lnSpc>
                <a:spcPct val="90000"/>
              </a:lnSpc>
              <a:buClr>
                <a:srgbClr val="009900"/>
              </a:buClr>
              <a:buFont typeface="Wingdings" panose="05000000000000000000" pitchFamily="2" charset="2"/>
              <a:buChar char="ü"/>
            </a:pPr>
            <a:r>
              <a:rPr lang="fr-FR" altLang="it-IT" sz="2000" dirty="0" err="1" smtClean="0"/>
              <a:t>Fleolo</a:t>
            </a:r>
            <a:r>
              <a:rPr lang="fr-FR" altLang="it-IT" sz="2000" dirty="0" smtClean="0"/>
              <a:t>..... </a:t>
            </a:r>
          </a:p>
        </p:txBody>
      </p:sp>
      <p:sp>
        <p:nvSpPr>
          <p:cNvPr id="11268" name="Rectangle 6"/>
          <p:cNvSpPr>
            <a:spLocks noChangeArrowheads="1"/>
          </p:cNvSpPr>
          <p:nvPr/>
        </p:nvSpPr>
        <p:spPr bwMode="auto">
          <a:xfrm>
            <a:off x="701675" y="4437063"/>
            <a:ext cx="35829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fr-FR" altLang="it-IT" sz="2400" b="1" dirty="0" smtClean="0">
                <a:solidFill>
                  <a:srgbClr val="008080"/>
                </a:solidFill>
              </a:rPr>
              <a:t>Prato stabile</a:t>
            </a:r>
            <a:endParaRPr lang="fr-FR" altLang="it-IT" sz="2400" b="1" dirty="0">
              <a:solidFill>
                <a:srgbClr val="008080"/>
              </a:solidFill>
            </a:endParaRPr>
          </a:p>
          <a:p>
            <a:pPr eaLnBrk="1" hangingPunct="1">
              <a:lnSpc>
                <a:spcPct val="90000"/>
              </a:lnSpc>
              <a:spcBef>
                <a:spcPct val="20000"/>
              </a:spcBef>
            </a:pPr>
            <a:endParaRPr lang="fr-FR" altLang="it-IT" sz="1000" dirty="0">
              <a:solidFill>
                <a:srgbClr val="008080"/>
              </a:solidFill>
            </a:endParaRPr>
          </a:p>
          <a:p>
            <a:pPr eaLnBrk="1" hangingPunct="1">
              <a:lnSpc>
                <a:spcPct val="90000"/>
              </a:lnSpc>
              <a:spcBef>
                <a:spcPct val="20000"/>
              </a:spcBef>
              <a:buClr>
                <a:srgbClr val="009900"/>
              </a:buClr>
              <a:buFont typeface="Wingdings" panose="05000000000000000000" pitchFamily="2" charset="2"/>
              <a:buChar char="ü"/>
            </a:pPr>
            <a:r>
              <a:rPr lang="fr-FR" altLang="it-IT" dirty="0" err="1"/>
              <a:t>Sempre</a:t>
            </a:r>
            <a:r>
              <a:rPr lang="fr-FR" altLang="it-IT" dirty="0"/>
              <a:t> in </a:t>
            </a:r>
            <a:r>
              <a:rPr lang="fr-FR" altLang="it-IT" dirty="0" err="1"/>
              <a:t>erba</a:t>
            </a:r>
            <a:endParaRPr lang="fr-FR" altLang="it-IT" dirty="0"/>
          </a:p>
          <a:p>
            <a:pPr eaLnBrk="1" hangingPunct="1">
              <a:spcBef>
                <a:spcPct val="20000"/>
              </a:spcBef>
              <a:buClr>
                <a:srgbClr val="009900"/>
              </a:buClr>
              <a:buFont typeface="Wingdings" panose="05000000000000000000" pitchFamily="2" charset="2"/>
              <a:buChar char="ü"/>
            </a:pPr>
            <a:r>
              <a:rPr lang="fr-FR" altLang="it-IT" dirty="0"/>
              <a:t>Da </a:t>
            </a:r>
            <a:r>
              <a:rPr lang="fr-FR" altLang="it-IT" dirty="0" err="1"/>
              <a:t>sfalcio</a:t>
            </a:r>
            <a:endParaRPr lang="fr-FR" altLang="it-IT" dirty="0"/>
          </a:p>
          <a:p>
            <a:pPr eaLnBrk="1" hangingPunct="1">
              <a:spcBef>
                <a:spcPct val="20000"/>
              </a:spcBef>
              <a:buClr>
                <a:srgbClr val="009900"/>
              </a:buClr>
              <a:buFont typeface="Wingdings" panose="05000000000000000000" pitchFamily="2" charset="2"/>
              <a:buChar char="ü"/>
            </a:pPr>
            <a:r>
              <a:rPr lang="fr-FR" altLang="it-IT" dirty="0" err="1"/>
              <a:t>Erbai</a:t>
            </a:r>
            <a:endParaRPr lang="fr-FR" altLang="it-IT" dirty="0"/>
          </a:p>
          <a:p>
            <a:pPr eaLnBrk="1" hangingPunct="1">
              <a:spcBef>
                <a:spcPct val="20000"/>
              </a:spcBef>
              <a:buClr>
                <a:srgbClr val="009900"/>
              </a:buClr>
              <a:buFont typeface="Wingdings" panose="05000000000000000000" pitchFamily="2" charset="2"/>
              <a:buChar char="ü"/>
            </a:pPr>
            <a:r>
              <a:rPr lang="fr-FR" altLang="it-IT" dirty="0"/>
              <a:t>Pascoli</a:t>
            </a:r>
          </a:p>
        </p:txBody>
      </p:sp>
      <p:sp>
        <p:nvSpPr>
          <p:cNvPr id="11269" name="Rectangle 7"/>
          <p:cNvSpPr>
            <a:spLocks noChangeArrowheads="1"/>
          </p:cNvSpPr>
          <p:nvPr/>
        </p:nvSpPr>
        <p:spPr bwMode="auto">
          <a:xfrm>
            <a:off x="4754563" y="4451350"/>
            <a:ext cx="426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fr-FR" altLang="it-IT" sz="2400" b="1" dirty="0" smtClean="0">
                <a:solidFill>
                  <a:srgbClr val="008080"/>
                </a:solidFill>
              </a:rPr>
              <a:t>Prato </a:t>
            </a:r>
            <a:r>
              <a:rPr lang="fr-FR" altLang="it-IT" sz="2400" b="1" dirty="0" err="1" smtClean="0">
                <a:solidFill>
                  <a:srgbClr val="008080"/>
                </a:solidFill>
              </a:rPr>
              <a:t>intercalere</a:t>
            </a:r>
            <a:endParaRPr lang="fr-FR" altLang="it-IT" sz="2400" b="1" dirty="0">
              <a:solidFill>
                <a:srgbClr val="008080"/>
              </a:solidFill>
            </a:endParaRPr>
          </a:p>
          <a:p>
            <a:pPr eaLnBrk="1" hangingPunct="1">
              <a:lnSpc>
                <a:spcPct val="90000"/>
              </a:lnSpc>
              <a:spcBef>
                <a:spcPct val="20000"/>
              </a:spcBef>
            </a:pPr>
            <a:endParaRPr lang="fr-FR" altLang="it-IT" sz="1000" dirty="0">
              <a:solidFill>
                <a:srgbClr val="008080"/>
              </a:solidFill>
            </a:endParaRPr>
          </a:p>
          <a:p>
            <a:pPr eaLnBrk="1" hangingPunct="1">
              <a:lnSpc>
                <a:spcPct val="90000"/>
              </a:lnSpc>
              <a:spcBef>
                <a:spcPct val="20000"/>
              </a:spcBef>
              <a:buClr>
                <a:srgbClr val="009900"/>
              </a:buClr>
              <a:buFont typeface="Wingdings" panose="05000000000000000000" pitchFamily="2" charset="2"/>
              <a:buChar char="ü"/>
            </a:pPr>
            <a:r>
              <a:rPr lang="fr-FR" altLang="it-IT" dirty="0"/>
              <a:t>Ogni 2 culture </a:t>
            </a:r>
            <a:r>
              <a:rPr lang="fr-FR" altLang="it-IT" dirty="0" err="1"/>
              <a:t>principali</a:t>
            </a:r>
            <a:r>
              <a:rPr lang="fr-FR" altLang="it-IT" dirty="0"/>
              <a:t>,</a:t>
            </a:r>
          </a:p>
          <a:p>
            <a:pPr eaLnBrk="1" hangingPunct="1">
              <a:lnSpc>
                <a:spcPct val="90000"/>
              </a:lnSpc>
              <a:spcBef>
                <a:spcPct val="20000"/>
              </a:spcBef>
              <a:buClr>
                <a:srgbClr val="009900"/>
              </a:buClr>
              <a:buFont typeface="Wingdings" panose="05000000000000000000" pitchFamily="2" charset="2"/>
              <a:buChar char="ü"/>
            </a:pPr>
            <a:r>
              <a:rPr lang="fr-FR" altLang="it-IT" dirty="0" err="1"/>
              <a:t>Loietto</a:t>
            </a:r>
            <a:r>
              <a:rPr lang="fr-FR" altLang="it-IT" dirty="0"/>
              <a:t> </a:t>
            </a:r>
            <a:r>
              <a:rPr lang="fr-FR" altLang="it-IT" dirty="0" err="1"/>
              <a:t>Italico</a:t>
            </a:r>
            <a:endParaRPr lang="fr-FR" altLang="it-IT" dirty="0"/>
          </a:p>
          <a:p>
            <a:pPr eaLnBrk="1" hangingPunct="1">
              <a:lnSpc>
                <a:spcPct val="90000"/>
              </a:lnSpc>
              <a:spcBef>
                <a:spcPct val="20000"/>
              </a:spcBef>
            </a:pPr>
            <a:endParaRPr lang="fr-FR" altLang="it-IT" dirty="0"/>
          </a:p>
        </p:txBody>
      </p:sp>
      <p:pic>
        <p:nvPicPr>
          <p:cNvPr id="11272" name="Picture 1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0063" y="1341438"/>
            <a:ext cx="133191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718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title"/>
          </p:nvPr>
        </p:nvSpPr>
        <p:spPr>
          <a:xfrm>
            <a:off x="0" y="246063"/>
            <a:ext cx="9144000" cy="1143000"/>
          </a:xfrm>
          <a:noFill/>
        </p:spPr>
        <p:txBody>
          <a:bodyPr anchor="t"/>
          <a:lstStyle/>
          <a:p>
            <a:pPr eaLnBrk="1" hangingPunct="1"/>
            <a:r>
              <a:rPr lang="fr-FR" altLang="it-IT" dirty="0" err="1" smtClean="0"/>
              <a:t>Qualità</a:t>
            </a:r>
            <a:r>
              <a:rPr lang="fr-FR" altLang="it-IT" dirty="0" smtClean="0"/>
              <a:t> </a:t>
            </a:r>
            <a:r>
              <a:rPr lang="fr-FR" altLang="it-IT" dirty="0" err="1" smtClean="0"/>
              <a:t>del</a:t>
            </a:r>
            <a:r>
              <a:rPr lang="fr-FR" altLang="it-IT" dirty="0" smtClean="0"/>
              <a:t> </a:t>
            </a:r>
            <a:r>
              <a:rPr lang="fr-FR" altLang="it-IT" dirty="0" err="1" smtClean="0"/>
              <a:t>prato</a:t>
            </a:r>
            <a:r>
              <a:rPr lang="fr-FR" altLang="it-IT" dirty="0" smtClean="0"/>
              <a:t> – le </a:t>
            </a:r>
            <a:r>
              <a:rPr lang="fr-FR" altLang="it-IT" dirty="0" err="1" smtClean="0"/>
              <a:t>leguminose</a:t>
            </a:r>
            <a:endParaRPr lang="fr-FR" altLang="it-IT" dirty="0" smtClean="0"/>
          </a:p>
        </p:txBody>
      </p:sp>
      <p:pic>
        <p:nvPicPr>
          <p:cNvPr id="13316" name="Picture 4" descr="T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1798638"/>
            <a:ext cx="1230313"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7" name="Group 5"/>
          <p:cNvGrpSpPr>
            <a:grpSpLocks/>
          </p:cNvGrpSpPr>
          <p:nvPr/>
        </p:nvGrpSpPr>
        <p:grpSpPr bwMode="auto">
          <a:xfrm>
            <a:off x="6172200" y="1798638"/>
            <a:ext cx="1600200" cy="3276600"/>
            <a:chOff x="2832" y="1920"/>
            <a:chExt cx="1008" cy="2064"/>
          </a:xfrm>
        </p:grpSpPr>
        <p:pic>
          <p:nvPicPr>
            <p:cNvPr id="13323" name="Picture 6" descr="luzerneP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32" y="1920"/>
              <a:ext cx="914"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Rectangle 7"/>
            <p:cNvSpPr>
              <a:spLocks noChangeArrowheads="1"/>
            </p:cNvSpPr>
            <p:nvPr/>
          </p:nvSpPr>
          <p:spPr bwMode="auto">
            <a:xfrm>
              <a:off x="2976" y="3696"/>
              <a:ext cx="8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fr-FR" altLang="it-IT" sz="1600" dirty="0"/>
                <a:t>Erba </a:t>
              </a:r>
              <a:r>
                <a:rPr lang="fr-FR" altLang="it-IT" sz="1600" dirty="0" err="1"/>
                <a:t>medica</a:t>
              </a:r>
              <a:endParaRPr lang="fr-FR" altLang="it-IT" sz="1600" dirty="0"/>
            </a:p>
          </p:txBody>
        </p:sp>
      </p:grpSp>
      <p:grpSp>
        <p:nvGrpSpPr>
          <p:cNvPr id="13318" name="Group 8"/>
          <p:cNvGrpSpPr>
            <a:grpSpLocks/>
          </p:cNvGrpSpPr>
          <p:nvPr/>
        </p:nvGrpSpPr>
        <p:grpSpPr bwMode="auto">
          <a:xfrm>
            <a:off x="1027113" y="1798638"/>
            <a:ext cx="1657351" cy="3400426"/>
            <a:chOff x="647" y="1872"/>
            <a:chExt cx="1044" cy="2142"/>
          </a:xfrm>
        </p:grpSpPr>
        <p:pic>
          <p:nvPicPr>
            <p:cNvPr id="13321" name="Picture 9" descr="TBloti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8" y="1872"/>
              <a:ext cx="784" cy="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Rectangle 10"/>
            <p:cNvSpPr>
              <a:spLocks noChangeArrowheads="1"/>
            </p:cNvSpPr>
            <p:nvPr/>
          </p:nvSpPr>
          <p:spPr bwMode="auto">
            <a:xfrm>
              <a:off x="647" y="3713"/>
              <a:ext cx="1044"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fr-FR" altLang="it-IT" sz="1600" dirty="0" err="1"/>
                <a:t>Trifoglio</a:t>
              </a:r>
              <a:r>
                <a:rPr lang="fr-FR" altLang="it-IT" sz="1600" dirty="0"/>
                <a:t> Bianco</a:t>
              </a:r>
            </a:p>
          </p:txBody>
        </p:sp>
      </p:grpSp>
      <p:sp>
        <p:nvSpPr>
          <p:cNvPr id="13319" name="Text Box 11"/>
          <p:cNvSpPr txBox="1">
            <a:spLocks noChangeArrowheads="1"/>
          </p:cNvSpPr>
          <p:nvPr/>
        </p:nvSpPr>
        <p:spPr bwMode="auto">
          <a:xfrm>
            <a:off x="3059113" y="112395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it-IT" sz="2400" dirty="0" err="1"/>
              <a:t>Ricche</a:t>
            </a:r>
            <a:r>
              <a:rPr lang="fr-FR" altLang="it-IT" sz="2400" dirty="0"/>
              <a:t> in </a:t>
            </a:r>
            <a:r>
              <a:rPr lang="fr-FR" altLang="it-IT" sz="2400" dirty="0" err="1"/>
              <a:t>proteine</a:t>
            </a:r>
            <a:endParaRPr lang="fr-FR" altLang="it-IT" sz="2400" dirty="0"/>
          </a:p>
        </p:txBody>
      </p:sp>
      <p:sp>
        <p:nvSpPr>
          <p:cNvPr id="13320" name="CasellaDiTesto 13"/>
          <p:cNvSpPr txBox="1">
            <a:spLocks noChangeArrowheads="1"/>
          </p:cNvSpPr>
          <p:nvPr/>
        </p:nvSpPr>
        <p:spPr bwMode="auto">
          <a:xfrm>
            <a:off x="219075" y="5581650"/>
            <a:ext cx="7642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it-IT" altLang="it-IT" sz="1200"/>
              <a:t>Con erbai di leguminose è consigliabile scegliere varietà che abbiano come caratteristica una accentuata produzioni di foglie rispetto agli steli.  </a:t>
            </a:r>
          </a:p>
        </p:txBody>
      </p:sp>
      <p:sp>
        <p:nvSpPr>
          <p:cNvPr id="2" name="Segnaposto data 1"/>
          <p:cNvSpPr>
            <a:spLocks noGrp="1"/>
          </p:cNvSpPr>
          <p:nvPr>
            <p:ph type="dt" sz="half" idx="10"/>
          </p:nvPr>
        </p:nvSpPr>
        <p:spPr/>
        <p:txBody>
          <a:bodyPr/>
          <a:lstStyle/>
          <a:p>
            <a:pPr>
              <a:defRPr/>
            </a:pPr>
            <a:fld id="{AB9E5654-2043-4861-8DCE-DF0C1B318DDB}"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smtClean="0"/>
              <a:t>Mkt Kuhn </a:t>
            </a:r>
            <a:endParaRPr lang="fr-FR"/>
          </a:p>
        </p:txBody>
      </p:sp>
      <p:sp>
        <p:nvSpPr>
          <p:cNvPr id="15" name="Rectangle 10"/>
          <p:cNvSpPr>
            <a:spLocks noChangeArrowheads="1"/>
          </p:cNvSpPr>
          <p:nvPr/>
        </p:nvSpPr>
        <p:spPr bwMode="auto">
          <a:xfrm>
            <a:off x="3651250" y="4759325"/>
            <a:ext cx="1657351"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fr-FR" altLang="it-IT" sz="1600" dirty="0" err="1"/>
              <a:t>Trifoglio</a:t>
            </a:r>
            <a:r>
              <a:rPr lang="fr-FR" altLang="it-IT" sz="1600" dirty="0"/>
              <a:t> </a:t>
            </a:r>
            <a:r>
              <a:rPr lang="fr-FR" altLang="it-IT" sz="1600" dirty="0" smtClean="0"/>
              <a:t>Viola</a:t>
            </a:r>
            <a:endParaRPr lang="fr-FR" altLang="it-IT" sz="1600" dirty="0"/>
          </a:p>
        </p:txBody>
      </p:sp>
    </p:spTree>
    <p:extLst>
      <p:ext uri="{BB962C8B-B14F-4D97-AF65-F5344CB8AC3E}">
        <p14:creationId xmlns:p14="http://schemas.microsoft.com/office/powerpoint/2010/main" val="1405411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3"/>
          <p:cNvGrpSpPr>
            <a:grpSpLocks/>
          </p:cNvGrpSpPr>
          <p:nvPr/>
        </p:nvGrpSpPr>
        <p:grpSpPr bwMode="auto">
          <a:xfrm>
            <a:off x="792554" y="1976587"/>
            <a:ext cx="1362075" cy="3233738"/>
            <a:chOff x="432" y="2112"/>
            <a:chExt cx="858" cy="2037"/>
          </a:xfrm>
        </p:grpSpPr>
        <p:pic>
          <p:nvPicPr>
            <p:cNvPr id="14351" name="Picture 4" descr="RGI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2" y="2112"/>
              <a:ext cx="858" cy="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 Box 5"/>
            <p:cNvSpPr txBox="1">
              <a:spLocks noChangeArrowheads="1"/>
            </p:cNvSpPr>
            <p:nvPr/>
          </p:nvSpPr>
          <p:spPr bwMode="auto">
            <a:xfrm>
              <a:off x="494" y="3936"/>
              <a:ext cx="77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it-IT" sz="1600"/>
                <a:t>Loietto</a:t>
              </a:r>
            </a:p>
          </p:txBody>
        </p:sp>
      </p:grpSp>
      <p:grpSp>
        <p:nvGrpSpPr>
          <p:cNvPr id="14339" name="Group 6"/>
          <p:cNvGrpSpPr>
            <a:grpSpLocks/>
          </p:cNvGrpSpPr>
          <p:nvPr/>
        </p:nvGrpSpPr>
        <p:grpSpPr bwMode="auto">
          <a:xfrm>
            <a:off x="2316554" y="1944838"/>
            <a:ext cx="1295400" cy="3265488"/>
            <a:chOff x="1392" y="2092"/>
            <a:chExt cx="816" cy="2057"/>
          </a:xfrm>
        </p:grpSpPr>
        <p:pic>
          <p:nvPicPr>
            <p:cNvPr id="14349" name="Picture 7" descr="dactylGL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92" y="2092"/>
              <a:ext cx="755"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 Box 8"/>
            <p:cNvSpPr txBox="1">
              <a:spLocks noChangeArrowheads="1"/>
            </p:cNvSpPr>
            <p:nvPr/>
          </p:nvSpPr>
          <p:spPr bwMode="auto">
            <a:xfrm>
              <a:off x="1536" y="3936"/>
              <a:ext cx="6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it-IT" sz="1600" dirty="0" err="1" smtClean="0"/>
                <a:t>Dactylum</a:t>
              </a:r>
              <a:endParaRPr lang="fr-FR" altLang="it-IT" sz="1000" dirty="0"/>
            </a:p>
          </p:txBody>
        </p:sp>
      </p:grpSp>
      <p:pic>
        <p:nvPicPr>
          <p:cNvPr id="14341" name="Picture 10" descr="fetuqu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88154" y="1957537"/>
            <a:ext cx="14605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2" name="Group 11"/>
          <p:cNvGrpSpPr>
            <a:grpSpLocks/>
          </p:cNvGrpSpPr>
          <p:nvPr/>
        </p:nvGrpSpPr>
        <p:grpSpPr bwMode="auto">
          <a:xfrm>
            <a:off x="5288354" y="1976587"/>
            <a:ext cx="1524000" cy="3232150"/>
            <a:chOff x="3264" y="2112"/>
            <a:chExt cx="960" cy="2036"/>
          </a:xfrm>
        </p:grpSpPr>
        <p:pic>
          <p:nvPicPr>
            <p:cNvPr id="14347" name="Picture 12" descr="Fléol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64" y="2112"/>
              <a:ext cx="818" cy="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 Box 13"/>
            <p:cNvSpPr txBox="1">
              <a:spLocks noChangeArrowheads="1"/>
            </p:cNvSpPr>
            <p:nvPr/>
          </p:nvSpPr>
          <p:spPr bwMode="auto">
            <a:xfrm>
              <a:off x="3360" y="3936"/>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it-IT" sz="1600"/>
                <a:t>Fleolo</a:t>
              </a:r>
            </a:p>
          </p:txBody>
        </p:sp>
      </p:grpSp>
      <p:grpSp>
        <p:nvGrpSpPr>
          <p:cNvPr id="14343" name="Group 14"/>
          <p:cNvGrpSpPr>
            <a:grpSpLocks/>
          </p:cNvGrpSpPr>
          <p:nvPr/>
        </p:nvGrpSpPr>
        <p:grpSpPr bwMode="auto">
          <a:xfrm>
            <a:off x="6812354" y="1976587"/>
            <a:ext cx="1241425" cy="3232150"/>
            <a:chOff x="4224" y="2112"/>
            <a:chExt cx="782" cy="2036"/>
          </a:xfrm>
        </p:grpSpPr>
        <p:pic>
          <p:nvPicPr>
            <p:cNvPr id="14345" name="Picture 15" descr="Brom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24" y="2112"/>
              <a:ext cx="782" cy="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 Box 16"/>
            <p:cNvSpPr txBox="1">
              <a:spLocks noChangeArrowheads="1"/>
            </p:cNvSpPr>
            <p:nvPr/>
          </p:nvSpPr>
          <p:spPr bwMode="auto">
            <a:xfrm>
              <a:off x="4368" y="3936"/>
              <a:ext cx="5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it-IT" sz="1600"/>
                <a:t>Bromo</a:t>
              </a:r>
            </a:p>
          </p:txBody>
        </p:sp>
      </p:grpSp>
      <p:sp>
        <p:nvSpPr>
          <p:cNvPr id="2" name="Segnaposto data 1"/>
          <p:cNvSpPr>
            <a:spLocks noGrp="1"/>
          </p:cNvSpPr>
          <p:nvPr>
            <p:ph type="dt" sz="half" idx="10"/>
          </p:nvPr>
        </p:nvSpPr>
        <p:spPr/>
        <p:txBody>
          <a:bodyPr/>
          <a:lstStyle/>
          <a:p>
            <a:pPr>
              <a:defRPr/>
            </a:pPr>
            <a:fld id="{7ACBAD9C-1702-47ED-80BE-8689C9E5901A}"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smtClean="0"/>
              <a:t>Mkt Kuhn </a:t>
            </a:r>
            <a:endParaRPr lang="fr-FR"/>
          </a:p>
        </p:txBody>
      </p:sp>
      <p:sp>
        <p:nvSpPr>
          <p:cNvPr id="4" name="Titolo 3"/>
          <p:cNvSpPr>
            <a:spLocks noGrp="1"/>
          </p:cNvSpPr>
          <p:nvPr>
            <p:ph type="title"/>
          </p:nvPr>
        </p:nvSpPr>
        <p:spPr/>
        <p:txBody>
          <a:bodyPr/>
          <a:lstStyle/>
          <a:p>
            <a:r>
              <a:rPr lang="it-IT" dirty="0" smtClean="0"/>
              <a:t>Qualità del prato – le graminacee</a:t>
            </a:r>
            <a:endParaRPr lang="it-IT" dirty="0"/>
          </a:p>
        </p:txBody>
      </p:sp>
      <p:sp>
        <p:nvSpPr>
          <p:cNvPr id="20" name="Text Box 8"/>
          <p:cNvSpPr txBox="1">
            <a:spLocks noChangeArrowheads="1"/>
          </p:cNvSpPr>
          <p:nvPr/>
        </p:nvSpPr>
        <p:spPr bwMode="auto">
          <a:xfrm>
            <a:off x="4037404" y="4872187"/>
            <a:ext cx="106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it-IT" sz="1600" dirty="0" err="1"/>
              <a:t>F</a:t>
            </a:r>
            <a:r>
              <a:rPr lang="fr-FR" altLang="it-IT" sz="1600" dirty="0" err="1" smtClean="0"/>
              <a:t>estuca</a:t>
            </a:r>
            <a:endParaRPr lang="fr-FR" altLang="it-IT" sz="1000" dirty="0"/>
          </a:p>
        </p:txBody>
      </p:sp>
      <p:sp>
        <p:nvSpPr>
          <p:cNvPr id="19" name="Text Box 11"/>
          <p:cNvSpPr txBox="1">
            <a:spLocks noChangeArrowheads="1"/>
          </p:cNvSpPr>
          <p:nvPr/>
        </p:nvSpPr>
        <p:spPr bwMode="auto">
          <a:xfrm>
            <a:off x="3059113" y="112395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it-IT" sz="2400" dirty="0" smtClean="0"/>
              <a:t>Più </a:t>
            </a:r>
            <a:r>
              <a:rPr lang="fr-FR" altLang="it-IT" sz="2400" dirty="0" err="1" smtClean="0"/>
              <a:t>fibra</a:t>
            </a:r>
            <a:r>
              <a:rPr lang="fr-FR" altLang="it-IT" sz="2400" dirty="0" smtClean="0"/>
              <a:t> ….</a:t>
            </a:r>
            <a:endParaRPr lang="fr-FR" altLang="it-IT" sz="2400" dirty="0"/>
          </a:p>
        </p:txBody>
      </p:sp>
    </p:spTree>
    <p:extLst>
      <p:ext uri="{BB962C8B-B14F-4D97-AF65-F5344CB8AC3E}">
        <p14:creationId xmlns:p14="http://schemas.microsoft.com/office/powerpoint/2010/main" val="924822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0" y="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800">
                <a:solidFill>
                  <a:schemeClr val="bg1"/>
                </a:solidFill>
              </a:rPr>
              <a:t>Qualità del prato </a:t>
            </a:r>
            <a:r>
              <a:rPr lang="fr-FR" altLang="it-IT" sz="2400">
                <a:solidFill>
                  <a:schemeClr val="bg1"/>
                </a:solidFill>
              </a:rPr>
              <a:t/>
            </a:r>
            <a:br>
              <a:rPr lang="fr-FR" altLang="it-IT" sz="2400">
                <a:solidFill>
                  <a:schemeClr val="bg1"/>
                </a:solidFill>
              </a:rPr>
            </a:br>
            <a:r>
              <a:rPr lang="fr-FR" altLang="it-IT" sz="2400">
                <a:solidFill>
                  <a:schemeClr val="bg1"/>
                </a:solidFill>
              </a:rPr>
              <a:t>Prati permanenti o temporanei ?</a:t>
            </a:r>
          </a:p>
        </p:txBody>
      </p:sp>
      <p:grpSp>
        <p:nvGrpSpPr>
          <p:cNvPr id="15364" name="Gruppo 14"/>
          <p:cNvGrpSpPr>
            <a:grpSpLocks/>
          </p:cNvGrpSpPr>
          <p:nvPr/>
        </p:nvGrpSpPr>
        <p:grpSpPr bwMode="auto">
          <a:xfrm>
            <a:off x="1187314" y="894780"/>
            <a:ext cx="7956686" cy="5486400"/>
            <a:chOff x="1187450" y="1371600"/>
            <a:chExt cx="7956550" cy="5486400"/>
          </a:xfrm>
        </p:grpSpPr>
        <p:pic>
          <p:nvPicPr>
            <p:cNvPr id="15365" name="Picture 2" descr="four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450" y="1371600"/>
              <a:ext cx="52022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6" name="Group 5"/>
            <p:cNvGrpSpPr>
              <a:grpSpLocks/>
            </p:cNvGrpSpPr>
            <p:nvPr/>
          </p:nvGrpSpPr>
          <p:grpSpPr bwMode="auto">
            <a:xfrm>
              <a:off x="6019800" y="5661025"/>
              <a:ext cx="3124200" cy="520700"/>
              <a:chOff x="2880" y="2880"/>
              <a:chExt cx="2784" cy="477"/>
            </a:xfrm>
          </p:grpSpPr>
          <p:sp>
            <p:nvSpPr>
              <p:cNvPr id="15369" name="Text Box 6"/>
              <p:cNvSpPr txBox="1">
                <a:spLocks noChangeArrowheads="1"/>
              </p:cNvSpPr>
              <p:nvPr/>
            </p:nvSpPr>
            <p:spPr bwMode="auto">
              <a:xfrm>
                <a:off x="2939" y="2993"/>
                <a:ext cx="2725" cy="36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it-IT" i="1"/>
                  <a:t>         Qualità del taglio</a:t>
                </a:r>
              </a:p>
            </p:txBody>
          </p:sp>
          <p:grpSp>
            <p:nvGrpSpPr>
              <p:cNvPr id="15370" name="Group 7"/>
              <p:cNvGrpSpPr>
                <a:grpSpLocks/>
              </p:cNvGrpSpPr>
              <p:nvPr/>
            </p:nvGrpSpPr>
            <p:grpSpPr bwMode="auto">
              <a:xfrm>
                <a:off x="2880" y="2880"/>
                <a:ext cx="526" cy="462"/>
                <a:chOff x="2880" y="2880"/>
                <a:chExt cx="526" cy="462"/>
              </a:xfrm>
            </p:grpSpPr>
            <p:sp>
              <p:nvSpPr>
                <p:cNvPr id="15371" name="Freeform 8"/>
                <p:cNvSpPr>
                  <a:spLocks/>
                </p:cNvSpPr>
                <p:nvPr/>
              </p:nvSpPr>
              <p:spPr bwMode="auto">
                <a:xfrm>
                  <a:off x="3120" y="2976"/>
                  <a:ext cx="48" cy="253"/>
                </a:xfrm>
                <a:custGeom>
                  <a:avLst/>
                  <a:gdLst>
                    <a:gd name="T0" fmla="*/ 0 w 126"/>
                    <a:gd name="T1" fmla="*/ 0 h 109"/>
                    <a:gd name="T2" fmla="*/ 0 w 126"/>
                    <a:gd name="T3" fmla="*/ 485215 h 109"/>
                    <a:gd name="T4" fmla="*/ 0 w 126"/>
                    <a:gd name="T5" fmla="*/ 1779194 h 109"/>
                    <a:gd name="T6" fmla="*/ 0 w 126"/>
                    <a:gd name="T7" fmla="*/ 2663004 h 109"/>
                    <a:gd name="T8" fmla="*/ 0 w 126"/>
                    <a:gd name="T9" fmla="*/ 2663004 h 109"/>
                    <a:gd name="T10" fmla="*/ 0 w 126"/>
                    <a:gd name="T11" fmla="*/ 1611566 h 109"/>
                    <a:gd name="T12" fmla="*/ 0 w 126"/>
                    <a:gd name="T13" fmla="*/ 336056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372" name="Freeform 9"/>
                <p:cNvSpPr>
                  <a:spLocks/>
                </p:cNvSpPr>
                <p:nvPr/>
              </p:nvSpPr>
              <p:spPr bwMode="auto">
                <a:xfrm>
                  <a:off x="2880" y="2880"/>
                  <a:ext cx="526" cy="462"/>
                </a:xfrm>
                <a:custGeom>
                  <a:avLst/>
                  <a:gdLst>
                    <a:gd name="T0" fmla="*/ 1 w 1028"/>
                    <a:gd name="T1" fmla="*/ 0 h 1022"/>
                    <a:gd name="T2" fmla="*/ 1 w 1028"/>
                    <a:gd name="T3" fmla="*/ 0 h 1022"/>
                    <a:gd name="T4" fmla="*/ 1 w 1028"/>
                    <a:gd name="T5" fmla="*/ 0 h 1022"/>
                    <a:gd name="T6" fmla="*/ 1 w 1028"/>
                    <a:gd name="T7" fmla="*/ 0 h 1022"/>
                    <a:gd name="T8" fmla="*/ 1 w 1028"/>
                    <a:gd name="T9" fmla="*/ 0 h 1022"/>
                    <a:gd name="T10" fmla="*/ 1 w 1028"/>
                    <a:gd name="T11" fmla="*/ 0 h 1022"/>
                    <a:gd name="T12" fmla="*/ 1 w 1028"/>
                    <a:gd name="T13" fmla="*/ 0 h 1022"/>
                    <a:gd name="T14" fmla="*/ 1 w 1028"/>
                    <a:gd name="T15" fmla="*/ 0 h 1022"/>
                    <a:gd name="T16" fmla="*/ 1 w 1028"/>
                    <a:gd name="T17" fmla="*/ 0 h 1022"/>
                    <a:gd name="T18" fmla="*/ 1 w 1028"/>
                    <a:gd name="T19" fmla="*/ 0 h 1022"/>
                    <a:gd name="T20" fmla="*/ 1 w 1028"/>
                    <a:gd name="T21" fmla="*/ 0 h 1022"/>
                    <a:gd name="T22" fmla="*/ 1 w 1028"/>
                    <a:gd name="T23" fmla="*/ 0 h 1022"/>
                    <a:gd name="T24" fmla="*/ 1 w 1028"/>
                    <a:gd name="T25" fmla="*/ 0 h 1022"/>
                    <a:gd name="T26" fmla="*/ 1 w 1028"/>
                    <a:gd name="T27" fmla="*/ 0 h 1022"/>
                    <a:gd name="T28" fmla="*/ 1 w 1028"/>
                    <a:gd name="T29" fmla="*/ 0 h 1022"/>
                    <a:gd name="T30" fmla="*/ 1 w 1028"/>
                    <a:gd name="T31" fmla="*/ 0 h 1022"/>
                    <a:gd name="T32" fmla="*/ 1 w 1028"/>
                    <a:gd name="T33" fmla="*/ 0 h 1022"/>
                    <a:gd name="T34" fmla="*/ 1 w 1028"/>
                    <a:gd name="T35" fmla="*/ 0 h 1022"/>
                    <a:gd name="T36" fmla="*/ 1 w 1028"/>
                    <a:gd name="T37" fmla="*/ 0 h 1022"/>
                    <a:gd name="T38" fmla="*/ 1 w 1028"/>
                    <a:gd name="T39" fmla="*/ 0 h 1022"/>
                    <a:gd name="T40" fmla="*/ 1 w 1028"/>
                    <a:gd name="T41" fmla="*/ 0 h 1022"/>
                    <a:gd name="T42" fmla="*/ 1 w 1028"/>
                    <a:gd name="T43" fmla="*/ 0 h 1022"/>
                    <a:gd name="T44" fmla="*/ 1 w 1028"/>
                    <a:gd name="T45" fmla="*/ 0 h 1022"/>
                    <a:gd name="T46" fmla="*/ 1 w 1028"/>
                    <a:gd name="T47" fmla="*/ 0 h 1022"/>
                    <a:gd name="T48" fmla="*/ 1 w 1028"/>
                    <a:gd name="T49" fmla="*/ 0 h 1022"/>
                    <a:gd name="T50" fmla="*/ 1 w 1028"/>
                    <a:gd name="T51" fmla="*/ 0 h 1022"/>
                    <a:gd name="T52" fmla="*/ 1 w 1028"/>
                    <a:gd name="T53" fmla="*/ 0 h 1022"/>
                    <a:gd name="T54" fmla="*/ 1 w 1028"/>
                    <a:gd name="T55" fmla="*/ 0 h 1022"/>
                    <a:gd name="T56" fmla="*/ 1 w 1028"/>
                    <a:gd name="T57" fmla="*/ 0 h 1022"/>
                    <a:gd name="T58" fmla="*/ 1 w 1028"/>
                    <a:gd name="T59" fmla="*/ 0 h 1022"/>
                    <a:gd name="T60" fmla="*/ 1 w 1028"/>
                    <a:gd name="T61" fmla="*/ 0 h 1022"/>
                    <a:gd name="T62" fmla="*/ 0 w 1028"/>
                    <a:gd name="T63" fmla="*/ 0 h 1022"/>
                    <a:gd name="T64" fmla="*/ 1 w 1028"/>
                    <a:gd name="T65" fmla="*/ 0 h 1022"/>
                    <a:gd name="T66" fmla="*/ 1 w 1028"/>
                    <a:gd name="T67" fmla="*/ 0 h 1022"/>
                    <a:gd name="T68" fmla="*/ 1 w 1028"/>
                    <a:gd name="T69" fmla="*/ 0 h 1022"/>
                    <a:gd name="T70" fmla="*/ 1 w 1028"/>
                    <a:gd name="T71" fmla="*/ 0 h 1022"/>
                    <a:gd name="T72" fmla="*/ 1 w 1028"/>
                    <a:gd name="T73" fmla="*/ 0 h 1022"/>
                    <a:gd name="T74" fmla="*/ 1 w 1028"/>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8"/>
                    <a:gd name="T115" fmla="*/ 0 h 1022"/>
                    <a:gd name="T116" fmla="*/ 1028 w 1028"/>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8" h="1022">
                      <a:moveTo>
                        <a:pt x="556" y="74"/>
                      </a:moveTo>
                      <a:lnTo>
                        <a:pt x="437" y="74"/>
                      </a:lnTo>
                      <a:lnTo>
                        <a:pt x="263" y="143"/>
                      </a:lnTo>
                      <a:lnTo>
                        <a:pt x="155" y="263"/>
                      </a:lnTo>
                      <a:lnTo>
                        <a:pt x="102" y="416"/>
                      </a:lnTo>
                      <a:lnTo>
                        <a:pt x="70" y="541"/>
                      </a:lnTo>
                      <a:lnTo>
                        <a:pt x="141" y="736"/>
                      </a:lnTo>
                      <a:lnTo>
                        <a:pt x="224" y="805"/>
                      </a:lnTo>
                      <a:lnTo>
                        <a:pt x="280" y="879"/>
                      </a:lnTo>
                      <a:lnTo>
                        <a:pt x="409" y="921"/>
                      </a:lnTo>
                      <a:lnTo>
                        <a:pt x="532" y="949"/>
                      </a:lnTo>
                      <a:lnTo>
                        <a:pt x="768" y="869"/>
                      </a:lnTo>
                      <a:lnTo>
                        <a:pt x="907" y="729"/>
                      </a:lnTo>
                      <a:lnTo>
                        <a:pt x="960" y="538"/>
                      </a:lnTo>
                      <a:lnTo>
                        <a:pt x="960" y="378"/>
                      </a:lnTo>
                      <a:lnTo>
                        <a:pt x="894" y="270"/>
                      </a:lnTo>
                      <a:lnTo>
                        <a:pt x="800" y="151"/>
                      </a:lnTo>
                      <a:lnTo>
                        <a:pt x="556" y="74"/>
                      </a:lnTo>
                      <a:lnTo>
                        <a:pt x="544" y="0"/>
                      </a:lnTo>
                      <a:lnTo>
                        <a:pt x="655" y="18"/>
                      </a:lnTo>
                      <a:lnTo>
                        <a:pt x="804" y="60"/>
                      </a:lnTo>
                      <a:lnTo>
                        <a:pt x="880" y="149"/>
                      </a:lnTo>
                      <a:lnTo>
                        <a:pt x="978" y="248"/>
                      </a:lnTo>
                      <a:lnTo>
                        <a:pt x="1028" y="464"/>
                      </a:lnTo>
                      <a:lnTo>
                        <a:pt x="1019" y="621"/>
                      </a:lnTo>
                      <a:lnTo>
                        <a:pt x="954" y="760"/>
                      </a:lnTo>
                      <a:lnTo>
                        <a:pt x="859" y="882"/>
                      </a:lnTo>
                      <a:lnTo>
                        <a:pt x="653" y="991"/>
                      </a:lnTo>
                      <a:lnTo>
                        <a:pt x="489" y="1022"/>
                      </a:lnTo>
                      <a:lnTo>
                        <a:pt x="311" y="979"/>
                      </a:lnTo>
                      <a:lnTo>
                        <a:pt x="119" y="817"/>
                      </a:lnTo>
                      <a:lnTo>
                        <a:pt x="0" y="545"/>
                      </a:lnTo>
                      <a:lnTo>
                        <a:pt x="46" y="375"/>
                      </a:lnTo>
                      <a:lnTo>
                        <a:pt x="77" y="220"/>
                      </a:lnTo>
                      <a:lnTo>
                        <a:pt x="198" y="112"/>
                      </a:lnTo>
                      <a:lnTo>
                        <a:pt x="333" y="35"/>
                      </a:lnTo>
                      <a:lnTo>
                        <a:pt x="544" y="0"/>
                      </a:lnTo>
                      <a:lnTo>
                        <a:pt x="556" y="7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5373" name="Freeform 10"/>
                <p:cNvSpPr>
                  <a:spLocks/>
                </p:cNvSpPr>
                <p:nvPr/>
              </p:nvSpPr>
              <p:spPr bwMode="auto">
                <a:xfrm rot="5158951">
                  <a:off x="3127" y="2969"/>
                  <a:ext cx="48" cy="253"/>
                </a:xfrm>
                <a:custGeom>
                  <a:avLst/>
                  <a:gdLst>
                    <a:gd name="T0" fmla="*/ 0 w 126"/>
                    <a:gd name="T1" fmla="*/ 0 h 109"/>
                    <a:gd name="T2" fmla="*/ 0 w 126"/>
                    <a:gd name="T3" fmla="*/ 485215 h 109"/>
                    <a:gd name="T4" fmla="*/ 0 w 126"/>
                    <a:gd name="T5" fmla="*/ 1779194 h 109"/>
                    <a:gd name="T6" fmla="*/ 0 w 126"/>
                    <a:gd name="T7" fmla="*/ 2663004 h 109"/>
                    <a:gd name="T8" fmla="*/ 0 w 126"/>
                    <a:gd name="T9" fmla="*/ 2663004 h 109"/>
                    <a:gd name="T10" fmla="*/ 0 w 126"/>
                    <a:gd name="T11" fmla="*/ 1611566 h 109"/>
                    <a:gd name="T12" fmla="*/ 0 w 126"/>
                    <a:gd name="T13" fmla="*/ 336056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grpSp>
        <p:sp>
          <p:nvSpPr>
            <p:cNvPr id="15367" name="Text Box 16"/>
            <p:cNvSpPr txBox="1">
              <a:spLocks noChangeArrowheads="1"/>
            </p:cNvSpPr>
            <p:nvPr/>
          </p:nvSpPr>
          <p:spPr bwMode="auto">
            <a:xfrm>
              <a:off x="6588125" y="1628775"/>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it-IT" i="1"/>
                <a:t>(anni)</a:t>
              </a:r>
            </a:p>
          </p:txBody>
        </p:sp>
      </p:grpSp>
      <p:sp>
        <p:nvSpPr>
          <p:cNvPr id="2" name="Segnaposto data 1"/>
          <p:cNvSpPr>
            <a:spLocks noGrp="1"/>
          </p:cNvSpPr>
          <p:nvPr>
            <p:ph type="dt" sz="half" idx="10"/>
          </p:nvPr>
        </p:nvSpPr>
        <p:spPr/>
        <p:txBody>
          <a:bodyPr/>
          <a:lstStyle/>
          <a:p>
            <a:pPr>
              <a:defRPr/>
            </a:pPr>
            <a:fld id="{41B6E7C3-0111-462D-BB53-7ED1925C03CB}"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smtClean="0"/>
              <a:t>Mkt Kuhn </a:t>
            </a:r>
            <a:endParaRPr lang="fr-FR"/>
          </a:p>
        </p:txBody>
      </p:sp>
      <p:sp>
        <p:nvSpPr>
          <p:cNvPr id="15363" name="AutoShape 4"/>
          <p:cNvSpPr>
            <a:spLocks noChangeArrowheads="1"/>
          </p:cNvSpPr>
          <p:nvPr/>
        </p:nvSpPr>
        <p:spPr bwMode="auto">
          <a:xfrm>
            <a:off x="1979712" y="5675760"/>
            <a:ext cx="3096344" cy="762000"/>
          </a:xfrm>
          <a:prstGeom prst="wedgeEllipseCallout">
            <a:avLst>
              <a:gd name="adj1" fmla="val 78417"/>
              <a:gd name="adj2" fmla="val -67292"/>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sz="2400" i="1"/>
          </a:p>
        </p:txBody>
      </p:sp>
      <p:sp>
        <p:nvSpPr>
          <p:cNvPr id="4" name="Titolo 3"/>
          <p:cNvSpPr>
            <a:spLocks noGrp="1"/>
          </p:cNvSpPr>
          <p:nvPr>
            <p:ph type="title" idx="4294967295"/>
          </p:nvPr>
        </p:nvSpPr>
        <p:spPr/>
        <p:txBody>
          <a:bodyPr/>
          <a:lstStyle/>
          <a:p>
            <a:r>
              <a:rPr lang="it-IT" dirty="0" smtClean="0"/>
              <a:t>Qualità del prato –</a:t>
            </a:r>
            <a:r>
              <a:rPr lang="it-IT" baseline="0" dirty="0" smtClean="0"/>
              <a:t> differenti colture</a:t>
            </a:r>
            <a:endParaRPr lang="it-IT" dirty="0"/>
          </a:p>
        </p:txBody>
      </p:sp>
    </p:spTree>
    <p:extLst>
      <p:ext uri="{BB962C8B-B14F-4D97-AF65-F5344CB8AC3E}">
        <p14:creationId xmlns:p14="http://schemas.microsoft.com/office/powerpoint/2010/main" val="315512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fc37_herbe_det_9200681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0" y="1905000"/>
            <a:ext cx="25781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4"/>
          <p:cNvSpPr txBox="1">
            <a:spLocks noChangeArrowheads="1"/>
          </p:cNvSpPr>
          <p:nvPr/>
        </p:nvSpPr>
        <p:spPr bwMode="auto">
          <a:xfrm>
            <a:off x="4922838" y="1039813"/>
            <a:ext cx="39624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400" dirty="0" err="1"/>
              <a:t>Salvaguardare</a:t>
            </a:r>
            <a:r>
              <a:rPr lang="fr-FR" altLang="it-IT" sz="2400" dirty="0"/>
              <a:t> il </a:t>
            </a:r>
            <a:r>
              <a:rPr lang="fr-FR" altLang="it-IT" sz="2400" dirty="0" err="1"/>
              <a:t>prato</a:t>
            </a:r>
            <a:r>
              <a:rPr lang="fr-FR" altLang="it-IT" sz="2400" dirty="0"/>
              <a:t> !</a:t>
            </a:r>
          </a:p>
          <a:p>
            <a:pPr algn="ctr" eaLnBrk="1" hangingPunct="1">
              <a:spcBef>
                <a:spcPct val="50000"/>
              </a:spcBef>
              <a:buFontTx/>
              <a:buNone/>
            </a:pPr>
            <a:endParaRPr lang="fr-FR" altLang="it-IT" sz="1400" dirty="0"/>
          </a:p>
          <a:p>
            <a:pPr algn="ctr" eaLnBrk="1" hangingPunct="1">
              <a:spcBef>
                <a:spcPct val="50000"/>
              </a:spcBef>
              <a:buClr>
                <a:srgbClr val="FF0000"/>
              </a:buClr>
              <a:buFont typeface="Wingdings" panose="05000000000000000000" pitchFamily="2" charset="2"/>
              <a:buChar char="ü"/>
            </a:pPr>
            <a:r>
              <a:rPr lang="fr-FR" altLang="it-IT" sz="2200" i="1" dirty="0"/>
              <a:t>  per la sua </a:t>
            </a:r>
            <a:r>
              <a:rPr lang="fr-FR" altLang="it-IT" sz="2200" i="1" dirty="0" err="1"/>
              <a:t>durata</a:t>
            </a:r>
            <a:r>
              <a:rPr lang="fr-FR" altLang="it-IT" sz="2200" i="1" dirty="0"/>
              <a:t>, </a:t>
            </a:r>
          </a:p>
          <a:p>
            <a:pPr algn="ctr" eaLnBrk="1" hangingPunct="1">
              <a:spcBef>
                <a:spcPct val="50000"/>
              </a:spcBef>
              <a:buClr>
                <a:srgbClr val="FF0000"/>
              </a:buClr>
              <a:buFont typeface="Wingdings" panose="05000000000000000000" pitchFamily="2" charset="2"/>
              <a:buChar char="ü"/>
            </a:pPr>
            <a:r>
              <a:rPr lang="fr-FR" altLang="it-IT" sz="2200" i="1" dirty="0"/>
              <a:t>  per la sua </a:t>
            </a:r>
            <a:r>
              <a:rPr lang="fr-FR" altLang="it-IT" sz="2200" i="1" dirty="0" err="1" smtClean="0"/>
              <a:t>qualità</a:t>
            </a:r>
            <a:endParaRPr lang="fr-FR" altLang="it-IT" sz="2000" i="1" dirty="0"/>
          </a:p>
        </p:txBody>
      </p:sp>
      <p:grpSp>
        <p:nvGrpSpPr>
          <p:cNvPr id="27652" name="Group 5"/>
          <p:cNvGrpSpPr>
            <a:grpSpLocks/>
          </p:cNvGrpSpPr>
          <p:nvPr/>
        </p:nvGrpSpPr>
        <p:grpSpPr bwMode="auto">
          <a:xfrm>
            <a:off x="-14288" y="3886200"/>
            <a:ext cx="4038601" cy="533400"/>
            <a:chOff x="0" y="2448"/>
            <a:chExt cx="2544" cy="336"/>
          </a:xfrm>
        </p:grpSpPr>
        <p:sp>
          <p:nvSpPr>
            <p:cNvPr id="27660" name="Line 6"/>
            <p:cNvSpPr>
              <a:spLocks noChangeShapeType="1"/>
            </p:cNvSpPr>
            <p:nvPr/>
          </p:nvSpPr>
          <p:spPr bwMode="auto">
            <a:xfrm>
              <a:off x="0" y="2784"/>
              <a:ext cx="2256" cy="0"/>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7661" name="Line 7"/>
            <p:cNvSpPr>
              <a:spLocks noChangeShapeType="1"/>
            </p:cNvSpPr>
            <p:nvPr/>
          </p:nvSpPr>
          <p:spPr bwMode="auto">
            <a:xfrm>
              <a:off x="0" y="2448"/>
              <a:ext cx="2256" cy="0"/>
            </a:xfrm>
            <a:prstGeom prst="line">
              <a:avLst/>
            </a:prstGeom>
            <a:noFill/>
            <a:ln w="38100" cap="rnd">
              <a:solidFill>
                <a:srgbClr val="FF9933"/>
              </a:solidFill>
              <a:prstDash val="sysDot"/>
              <a:round/>
              <a:headEnd/>
              <a:tailEnd/>
            </a:ln>
            <a:extLst>
              <a:ext uri="{909E8E84-426E-40dd-AFC4-6F175D3DCCD1}">
                <a14:hiddenFill xmlns:a14="http://schemas.microsoft.com/office/drawing/2010/main">
                  <a:noFill/>
                </a14:hiddenFill>
              </a:ext>
            </a:extLst>
          </p:spPr>
          <p:txBody>
            <a:bodyPr/>
            <a:lstStyle/>
            <a:p>
              <a:endParaRPr lang="it-IT"/>
            </a:p>
          </p:txBody>
        </p:sp>
        <p:sp>
          <p:nvSpPr>
            <p:cNvPr id="27662" name="Text Box 8"/>
            <p:cNvSpPr txBox="1">
              <a:spLocks noChangeArrowheads="1"/>
            </p:cNvSpPr>
            <p:nvPr/>
          </p:nvSpPr>
          <p:spPr bwMode="auto">
            <a:xfrm>
              <a:off x="0" y="2496"/>
              <a:ext cx="25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000"/>
                <a:t>Zona di ricaccio</a:t>
              </a:r>
              <a:endParaRPr lang="fr-FR" altLang="it-IT" sz="2000" i="1"/>
            </a:p>
          </p:txBody>
        </p:sp>
      </p:grpSp>
      <p:grpSp>
        <p:nvGrpSpPr>
          <p:cNvPr id="27653" name="Group 10"/>
          <p:cNvGrpSpPr>
            <a:grpSpLocks/>
          </p:cNvGrpSpPr>
          <p:nvPr/>
        </p:nvGrpSpPr>
        <p:grpSpPr bwMode="auto">
          <a:xfrm>
            <a:off x="152400" y="4419600"/>
            <a:ext cx="2667000" cy="1128713"/>
            <a:chOff x="96" y="2784"/>
            <a:chExt cx="1680" cy="711"/>
          </a:xfrm>
        </p:grpSpPr>
        <p:sp>
          <p:nvSpPr>
            <p:cNvPr id="27658" name="Line 11"/>
            <p:cNvSpPr>
              <a:spLocks noChangeShapeType="1"/>
            </p:cNvSpPr>
            <p:nvPr/>
          </p:nvSpPr>
          <p:spPr bwMode="auto">
            <a:xfrm flipV="1">
              <a:off x="768" y="2784"/>
              <a:ext cx="1008" cy="48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7659" name="Text Box 12"/>
            <p:cNvSpPr txBox="1">
              <a:spLocks noChangeArrowheads="1"/>
            </p:cNvSpPr>
            <p:nvPr/>
          </p:nvSpPr>
          <p:spPr bwMode="auto">
            <a:xfrm>
              <a:off x="96" y="3264"/>
              <a:ext cx="10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000"/>
                <a:t>Riserve</a:t>
              </a:r>
            </a:p>
          </p:txBody>
        </p:sp>
      </p:grpSp>
      <p:sp>
        <p:nvSpPr>
          <p:cNvPr id="27654" name="CasellaDiTesto 13"/>
          <p:cNvSpPr txBox="1">
            <a:spLocks noChangeArrowheads="1"/>
          </p:cNvSpPr>
          <p:nvPr/>
        </p:nvSpPr>
        <p:spPr bwMode="auto">
          <a:xfrm>
            <a:off x="4572000" y="3108325"/>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a:t>Il prato si deteriora se lo si taglia sotto i 5 cm:</a:t>
            </a:r>
          </a:p>
          <a:p>
            <a:pPr eaLnBrk="1" hangingPunct="1">
              <a:buFontTx/>
              <a:buChar char="•"/>
            </a:pPr>
            <a:r>
              <a:rPr lang="it-IT" altLang="it-IT"/>
              <a:t> bassa ricrescita,</a:t>
            </a:r>
          </a:p>
          <a:p>
            <a:pPr eaLnBrk="1" hangingPunct="1">
              <a:buFontTx/>
              <a:buChar char="•"/>
            </a:pPr>
            <a:r>
              <a:rPr lang="it-IT" altLang="it-IT"/>
              <a:t> squilibri di sviluppo, alterazione della fisiologia della pianta (ormoni della crescita e assimilazione degli zuccheri) </a:t>
            </a:r>
          </a:p>
          <a:p>
            <a:pPr eaLnBrk="1" hangingPunct="1">
              <a:buFontTx/>
              <a:buChar char="•"/>
            </a:pPr>
            <a:r>
              <a:rPr lang="it-IT" altLang="it-IT"/>
              <a:t> limitato lo sviluppo radicale</a:t>
            </a:r>
          </a:p>
          <a:p>
            <a:pPr eaLnBrk="1" hangingPunct="1">
              <a:buFontTx/>
              <a:buChar char="•"/>
            </a:pPr>
            <a:r>
              <a:rPr lang="it-IT" altLang="it-IT"/>
              <a:t> minore approvvigionamento in acqua e elementi nutritivi</a:t>
            </a:r>
          </a:p>
          <a:p>
            <a:pPr eaLnBrk="1" hangingPunct="1">
              <a:buFontTx/>
              <a:buNone/>
            </a:pPr>
            <a:r>
              <a:rPr lang="it-IT" altLang="it-IT"/>
              <a:t>Le specie foraggiere rischiano di soccombere a favore di quelle meno utili </a:t>
            </a:r>
          </a:p>
        </p:txBody>
      </p:sp>
      <p:sp>
        <p:nvSpPr>
          <p:cNvPr id="27655" name="Titolo 1"/>
          <p:cNvSpPr>
            <a:spLocks noGrp="1"/>
          </p:cNvSpPr>
          <p:nvPr>
            <p:ph type="title"/>
          </p:nvPr>
        </p:nvSpPr>
        <p:spPr>
          <a:xfrm>
            <a:off x="925513" y="85725"/>
            <a:ext cx="7059612" cy="574675"/>
          </a:xfrm>
        </p:spPr>
        <p:txBody>
          <a:bodyPr/>
          <a:lstStyle/>
          <a:p>
            <a:r>
              <a:rPr lang="it-IT" altLang="it-IT" dirty="0" smtClean="0"/>
              <a:t>Qualità del prato - rendimento</a:t>
            </a:r>
          </a:p>
        </p:txBody>
      </p:sp>
      <p:sp>
        <p:nvSpPr>
          <p:cNvPr id="2" name="Segnaposto data 1"/>
          <p:cNvSpPr>
            <a:spLocks noGrp="1"/>
          </p:cNvSpPr>
          <p:nvPr>
            <p:ph type="dt" sz="quarter" idx="4294967295"/>
          </p:nvPr>
        </p:nvSpPr>
        <p:spPr/>
        <p:txBody>
          <a:bodyPr/>
          <a:lstStyle/>
          <a:p>
            <a:pPr>
              <a:defRPr/>
            </a:pPr>
            <a:fld id="{691492E6-7EA8-4BC5-9592-5A414A6C4E6B}"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09538"/>
            <a:ext cx="9144000" cy="533400"/>
          </a:xfrm>
        </p:spPr>
        <p:txBody>
          <a:bodyPr/>
          <a:lstStyle/>
          <a:p>
            <a:pPr eaLnBrk="1" hangingPunct="1"/>
            <a:r>
              <a:rPr lang="fr-FR" altLang="it-IT" dirty="0" err="1" smtClean="0"/>
              <a:t>Qualità</a:t>
            </a:r>
            <a:r>
              <a:rPr lang="fr-FR" altLang="it-IT" dirty="0" smtClean="0"/>
              <a:t> </a:t>
            </a:r>
            <a:r>
              <a:rPr lang="fr-FR" altLang="it-IT" dirty="0" err="1" smtClean="0"/>
              <a:t>del</a:t>
            </a:r>
            <a:r>
              <a:rPr lang="fr-FR" altLang="it-IT" dirty="0" smtClean="0"/>
              <a:t> </a:t>
            </a:r>
            <a:r>
              <a:rPr lang="fr-FR" altLang="it-IT" dirty="0" err="1" smtClean="0"/>
              <a:t>prato</a:t>
            </a:r>
            <a:r>
              <a:rPr lang="fr-FR" altLang="it-IT" dirty="0" smtClean="0"/>
              <a:t> - </a:t>
            </a:r>
            <a:r>
              <a:rPr lang="fr-FR" altLang="it-IT" dirty="0" err="1" smtClean="0"/>
              <a:t>epoca</a:t>
            </a:r>
            <a:r>
              <a:rPr lang="fr-FR" altLang="it-IT" dirty="0" smtClean="0"/>
              <a:t> di </a:t>
            </a:r>
            <a:r>
              <a:rPr lang="fr-FR" altLang="it-IT" dirty="0" err="1" smtClean="0"/>
              <a:t>sfalcio</a:t>
            </a:r>
            <a:endParaRPr lang="fr-FR" altLang="it-IT" dirty="0" smtClean="0"/>
          </a:p>
        </p:txBody>
      </p:sp>
      <p:pic>
        <p:nvPicPr>
          <p:cNvPr id="2969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368425"/>
            <a:ext cx="6840537"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CasellaDiTesto 5"/>
          <p:cNvSpPr txBox="1">
            <a:spLocks noChangeArrowheads="1"/>
          </p:cNvSpPr>
          <p:nvPr/>
        </p:nvSpPr>
        <p:spPr bwMode="auto">
          <a:xfrm>
            <a:off x="6727825" y="1533525"/>
            <a:ext cx="22383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a:t>Per ottenere un prodotto di qualità è opportuno sfalciare la graminacea prima che sia terminata la fioritura, in modo da avere un foraggio ricco di proteine e con una componente fibrosa digeribile in quanto non ancora iniziata la fase di lignificazione della pianta.</a:t>
            </a:r>
          </a:p>
        </p:txBody>
      </p:sp>
      <p:sp>
        <p:nvSpPr>
          <p:cNvPr id="29701" name="CasellaDiTesto 6"/>
          <p:cNvSpPr txBox="1">
            <a:spLocks noChangeArrowheads="1"/>
          </p:cNvSpPr>
          <p:nvPr/>
        </p:nvSpPr>
        <p:spPr bwMode="auto">
          <a:xfrm>
            <a:off x="0" y="5895975"/>
            <a:ext cx="8731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200"/>
              <a:t>Prime foglie</a:t>
            </a:r>
          </a:p>
        </p:txBody>
      </p:sp>
      <p:sp>
        <p:nvSpPr>
          <p:cNvPr id="29702" name="CasellaDiTesto 7"/>
          <p:cNvSpPr txBox="1">
            <a:spLocks noChangeArrowheads="1"/>
          </p:cNvSpPr>
          <p:nvPr/>
        </p:nvSpPr>
        <p:spPr bwMode="auto">
          <a:xfrm>
            <a:off x="1357313" y="5915025"/>
            <a:ext cx="1285875"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200"/>
              <a:t>Inizio </a:t>
            </a:r>
          </a:p>
          <a:p>
            <a:pPr algn="ctr" eaLnBrk="1" hangingPunct="1">
              <a:buFontTx/>
              <a:buNone/>
            </a:pPr>
            <a:r>
              <a:rPr lang="it-IT" altLang="it-IT" sz="1200"/>
              <a:t>levata</a:t>
            </a:r>
          </a:p>
          <a:p>
            <a:pPr algn="ctr" eaLnBrk="1" hangingPunct="1">
              <a:buFontTx/>
              <a:buNone/>
            </a:pPr>
            <a:endParaRPr lang="it-IT" altLang="it-IT" sz="1200"/>
          </a:p>
        </p:txBody>
      </p:sp>
      <p:sp>
        <p:nvSpPr>
          <p:cNvPr id="29703" name="CasellaDiTesto 8"/>
          <p:cNvSpPr txBox="1">
            <a:spLocks noChangeArrowheads="1"/>
          </p:cNvSpPr>
          <p:nvPr/>
        </p:nvSpPr>
        <p:spPr bwMode="auto">
          <a:xfrm>
            <a:off x="2952750" y="5908675"/>
            <a:ext cx="9525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200"/>
              <a:t>Inizio spigatura</a:t>
            </a:r>
          </a:p>
        </p:txBody>
      </p:sp>
      <p:sp>
        <p:nvSpPr>
          <p:cNvPr id="29704" name="CasellaDiTesto 9"/>
          <p:cNvSpPr txBox="1">
            <a:spLocks noChangeArrowheads="1"/>
          </p:cNvSpPr>
          <p:nvPr/>
        </p:nvSpPr>
        <p:spPr bwMode="auto">
          <a:xfrm>
            <a:off x="4402138" y="5924550"/>
            <a:ext cx="9525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200"/>
              <a:t>Piena</a:t>
            </a:r>
          </a:p>
          <a:p>
            <a:pPr algn="ctr" eaLnBrk="1" hangingPunct="1">
              <a:buFontTx/>
              <a:buNone/>
            </a:pPr>
            <a:r>
              <a:rPr lang="it-IT" altLang="it-IT" sz="1200"/>
              <a:t>spigatura</a:t>
            </a:r>
          </a:p>
        </p:txBody>
      </p:sp>
      <p:sp>
        <p:nvSpPr>
          <p:cNvPr id="29705" name="CasellaDiTesto 10"/>
          <p:cNvSpPr txBox="1">
            <a:spLocks noChangeArrowheads="1"/>
          </p:cNvSpPr>
          <p:nvPr/>
        </p:nvSpPr>
        <p:spPr bwMode="auto">
          <a:xfrm>
            <a:off x="5918200" y="5967413"/>
            <a:ext cx="9540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200"/>
              <a:t>Fioritura</a:t>
            </a:r>
          </a:p>
          <a:p>
            <a:pPr algn="ctr" eaLnBrk="1" hangingPunct="1">
              <a:buFontTx/>
              <a:buNone/>
            </a:pPr>
            <a:endParaRPr lang="it-IT" altLang="it-IT" sz="1200"/>
          </a:p>
        </p:txBody>
      </p:sp>
      <p:sp>
        <p:nvSpPr>
          <p:cNvPr id="2" name="Segnaposto data 1"/>
          <p:cNvSpPr>
            <a:spLocks noGrp="1"/>
          </p:cNvSpPr>
          <p:nvPr>
            <p:ph type="dt" sz="quarter" idx="10"/>
          </p:nvPr>
        </p:nvSpPr>
        <p:spPr/>
        <p:txBody>
          <a:bodyPr/>
          <a:lstStyle/>
          <a:p>
            <a:pPr>
              <a:defRPr/>
            </a:pPr>
            <a:fld id="{EF4AA711-009D-4E80-8C60-B7C2B95CA4F9}"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body" sz="half" idx="2"/>
          </p:nvPr>
        </p:nvSpPr>
        <p:spPr>
          <a:xfrm>
            <a:off x="395288" y="2206625"/>
            <a:ext cx="6624637" cy="4114800"/>
          </a:xfrm>
          <a:noFill/>
        </p:spPr>
        <p:txBody>
          <a:bodyPr/>
          <a:lstStyle/>
          <a:p>
            <a:pPr eaLnBrk="1" hangingPunct="1">
              <a:lnSpc>
                <a:spcPct val="80000"/>
              </a:lnSpc>
              <a:buFontTx/>
              <a:buNone/>
            </a:pPr>
            <a:r>
              <a:rPr lang="fr-FR" altLang="it-IT" sz="2000" dirty="0" err="1" smtClean="0"/>
              <a:t>Mgajoule</a:t>
            </a:r>
            <a:r>
              <a:rPr lang="fr-FR" altLang="it-IT" sz="2000" dirty="0" smtClean="0"/>
              <a:t> MJ</a:t>
            </a:r>
          </a:p>
          <a:p>
            <a:pPr eaLnBrk="1" hangingPunct="1">
              <a:lnSpc>
                <a:spcPct val="80000"/>
              </a:lnSpc>
              <a:buFontTx/>
              <a:buNone/>
            </a:pPr>
            <a:r>
              <a:rPr lang="fr-FR" altLang="it-IT" sz="2000" dirty="0" smtClean="0"/>
              <a:t>	</a:t>
            </a:r>
            <a:r>
              <a:rPr lang="fr-FR" altLang="it-IT" sz="1600" dirty="0" smtClean="0"/>
              <a:t>GERMANIA, AUSTRIA, SVIZZERA, DANIMARCA, UK, USA, </a:t>
            </a:r>
            <a:r>
              <a:rPr lang="nl-NL" altLang="it-IT" sz="1600" dirty="0" smtClean="0"/>
              <a:t>Canada..</a:t>
            </a:r>
            <a:endParaRPr lang="fr-FR" altLang="it-IT" sz="2000" dirty="0" smtClean="0"/>
          </a:p>
          <a:p>
            <a:pPr eaLnBrk="1" hangingPunct="1">
              <a:lnSpc>
                <a:spcPct val="80000"/>
              </a:lnSpc>
              <a:buFontTx/>
              <a:buNone/>
            </a:pPr>
            <a:endParaRPr lang="fr-FR" altLang="it-IT" sz="2000" dirty="0" smtClean="0"/>
          </a:p>
          <a:p>
            <a:pPr eaLnBrk="1" hangingPunct="1">
              <a:lnSpc>
                <a:spcPct val="80000"/>
              </a:lnSpc>
              <a:buFontTx/>
              <a:buNone/>
            </a:pPr>
            <a:endParaRPr lang="fr-FR" altLang="it-IT" sz="2000" dirty="0" smtClean="0"/>
          </a:p>
          <a:p>
            <a:pPr eaLnBrk="1" hangingPunct="1">
              <a:lnSpc>
                <a:spcPct val="80000"/>
              </a:lnSpc>
              <a:buFontTx/>
              <a:buNone/>
            </a:pPr>
            <a:r>
              <a:rPr lang="fr-FR" altLang="it-IT" sz="2000" dirty="0" err="1" smtClean="0"/>
              <a:t>Unità</a:t>
            </a:r>
            <a:r>
              <a:rPr lang="fr-FR" altLang="it-IT" sz="2000" dirty="0" smtClean="0"/>
              <a:t> </a:t>
            </a:r>
            <a:r>
              <a:rPr lang="fr-FR" altLang="it-IT" sz="2000" dirty="0" err="1" smtClean="0"/>
              <a:t>foraggere</a:t>
            </a:r>
            <a:r>
              <a:rPr lang="fr-FR" altLang="it-IT" sz="2000" dirty="0" smtClean="0"/>
              <a:t> (UF ….. UFL o ULC)</a:t>
            </a:r>
          </a:p>
          <a:p>
            <a:pPr eaLnBrk="1" hangingPunct="1">
              <a:lnSpc>
                <a:spcPct val="80000"/>
              </a:lnSpc>
              <a:buFontTx/>
              <a:buNone/>
            </a:pPr>
            <a:r>
              <a:rPr lang="fr-FR" altLang="it-IT" sz="2000" dirty="0" smtClean="0"/>
              <a:t>	= </a:t>
            </a:r>
            <a:r>
              <a:rPr lang="fr-FR" altLang="it-IT" sz="2000" dirty="0" err="1" smtClean="0"/>
              <a:t>energia</a:t>
            </a:r>
            <a:r>
              <a:rPr lang="fr-FR" altLang="it-IT" sz="2000" dirty="0" smtClean="0"/>
              <a:t> </a:t>
            </a:r>
            <a:r>
              <a:rPr lang="fr-FR" altLang="it-IT" sz="2000" dirty="0" err="1" smtClean="0"/>
              <a:t>netta</a:t>
            </a:r>
            <a:r>
              <a:rPr lang="fr-FR" altLang="it-IT" sz="2000" dirty="0" smtClean="0"/>
              <a:t> d’1 kg </a:t>
            </a:r>
            <a:r>
              <a:rPr lang="fr-FR" altLang="it-IT" sz="2000" dirty="0" err="1" smtClean="0"/>
              <a:t>orzo</a:t>
            </a:r>
            <a:r>
              <a:rPr lang="fr-FR" altLang="it-IT" sz="2000" dirty="0" smtClean="0"/>
              <a:t>, </a:t>
            </a:r>
            <a:r>
              <a:rPr lang="fr-FR" altLang="it-IT" sz="2000" dirty="0" err="1" smtClean="0"/>
              <a:t>circa</a:t>
            </a:r>
            <a:r>
              <a:rPr lang="fr-FR" altLang="it-IT" sz="2000" dirty="0" smtClean="0"/>
              <a:t> 9 MJ/</a:t>
            </a:r>
            <a:r>
              <a:rPr lang="fr-FR" altLang="it-IT" sz="2000" dirty="0" err="1" smtClean="0"/>
              <a:t>kgMS</a:t>
            </a:r>
            <a:endParaRPr lang="fr-FR" altLang="it-IT" sz="2000" dirty="0" smtClean="0"/>
          </a:p>
          <a:p>
            <a:pPr eaLnBrk="1" hangingPunct="1">
              <a:lnSpc>
                <a:spcPct val="80000"/>
              </a:lnSpc>
              <a:buFontTx/>
              <a:buNone/>
            </a:pPr>
            <a:r>
              <a:rPr lang="fr-FR" altLang="it-IT" sz="2000" dirty="0" smtClean="0"/>
              <a:t>	</a:t>
            </a:r>
            <a:r>
              <a:rPr lang="fr-FR" altLang="it-IT" sz="1600" dirty="0" smtClean="0"/>
              <a:t>FRANCIA, BELGIO, ITALIA, SPAGNA</a:t>
            </a:r>
          </a:p>
          <a:p>
            <a:pPr eaLnBrk="1" hangingPunct="1">
              <a:lnSpc>
                <a:spcPct val="80000"/>
              </a:lnSpc>
              <a:buFontTx/>
              <a:buNone/>
            </a:pPr>
            <a:endParaRPr lang="fr-FR" altLang="it-IT" sz="1600" dirty="0" smtClean="0"/>
          </a:p>
          <a:p>
            <a:pPr eaLnBrk="1" hangingPunct="1">
              <a:lnSpc>
                <a:spcPct val="80000"/>
              </a:lnSpc>
              <a:buFontTx/>
              <a:buNone/>
            </a:pPr>
            <a:endParaRPr lang="fr-FR" altLang="it-IT" sz="1600" dirty="0" smtClean="0"/>
          </a:p>
          <a:p>
            <a:pPr eaLnBrk="1" hangingPunct="1">
              <a:lnSpc>
                <a:spcPct val="80000"/>
              </a:lnSpc>
              <a:buFontTx/>
              <a:buNone/>
            </a:pPr>
            <a:endParaRPr lang="fr-FR" altLang="it-IT" sz="1600" dirty="0" smtClean="0"/>
          </a:p>
          <a:p>
            <a:pPr eaLnBrk="1" hangingPunct="1">
              <a:lnSpc>
                <a:spcPct val="80000"/>
              </a:lnSpc>
              <a:buFontTx/>
              <a:buNone/>
            </a:pPr>
            <a:r>
              <a:rPr lang="fr-FR" altLang="it-IT" sz="2000" dirty="0" smtClean="0"/>
              <a:t>VEM =  1000 </a:t>
            </a:r>
            <a:r>
              <a:rPr lang="en-US" altLang="it-IT" sz="2000" dirty="0" smtClean="0">
                <a:cs typeface="Arial" panose="020B0604020202020204" pitchFamily="34" charset="0"/>
              </a:rPr>
              <a:t>X UFL</a:t>
            </a:r>
          </a:p>
          <a:p>
            <a:pPr eaLnBrk="1" hangingPunct="1">
              <a:lnSpc>
                <a:spcPct val="80000"/>
              </a:lnSpc>
              <a:buFontTx/>
              <a:buNone/>
            </a:pPr>
            <a:r>
              <a:rPr lang="en-US" altLang="it-IT" sz="2000" dirty="0" smtClean="0">
                <a:cs typeface="Arial" panose="020B0604020202020204" pitchFamily="34" charset="0"/>
              </a:rPr>
              <a:t>	</a:t>
            </a:r>
            <a:r>
              <a:rPr lang="en-US" altLang="it-IT" sz="1600" dirty="0" err="1" smtClean="0">
                <a:cs typeface="Arial" panose="020B0604020202020204" pitchFamily="34" charset="0"/>
              </a:rPr>
              <a:t>Belgique</a:t>
            </a:r>
            <a:r>
              <a:rPr lang="en-US" altLang="it-IT" sz="1600" dirty="0" smtClean="0">
                <a:cs typeface="Arial" panose="020B0604020202020204" pitchFamily="34" charset="0"/>
              </a:rPr>
              <a:t>, Pays-Bas</a:t>
            </a:r>
            <a:endParaRPr lang="en-US" altLang="it-IT" sz="1600" dirty="0" smtClean="0">
              <a:cs typeface="Arial" panose="020B0604020202020204" pitchFamily="34" charset="0"/>
              <a:sym typeface="Symbol" panose="05050102010706020507" pitchFamily="18" charset="2"/>
            </a:endParaRPr>
          </a:p>
          <a:p>
            <a:pPr eaLnBrk="1" hangingPunct="1">
              <a:lnSpc>
                <a:spcPct val="80000"/>
              </a:lnSpc>
            </a:pPr>
            <a:endParaRPr lang="fr-FR" altLang="it-IT" sz="1600" dirty="0" smtClean="0"/>
          </a:p>
        </p:txBody>
      </p:sp>
      <p:sp>
        <p:nvSpPr>
          <p:cNvPr id="645126" name="Rectangle 6"/>
          <p:cNvSpPr>
            <a:spLocks noGrp="1" noChangeArrowheads="1"/>
          </p:cNvSpPr>
          <p:nvPr>
            <p:ph type="title"/>
          </p:nvPr>
        </p:nvSpPr>
        <p:spPr>
          <a:xfrm>
            <a:off x="-36513" y="-26988"/>
            <a:ext cx="9144001" cy="533401"/>
          </a:xfrm>
        </p:spPr>
        <p:txBody>
          <a:bodyPr anchor="t"/>
          <a:lstStyle/>
          <a:p>
            <a:pPr eaLnBrk="1" hangingPunct="1">
              <a:defRPr/>
            </a:pPr>
            <a:r>
              <a:rPr lang="fr-FR" sz="3200" dirty="0" err="1" smtClean="0"/>
              <a:t>Qualità</a:t>
            </a:r>
            <a:r>
              <a:rPr lang="fr-FR" sz="3200" dirty="0" smtClean="0"/>
              <a:t> </a:t>
            </a:r>
            <a:r>
              <a:rPr lang="fr-FR" sz="3200" dirty="0" err="1" smtClean="0"/>
              <a:t>del</a:t>
            </a:r>
            <a:r>
              <a:rPr lang="fr-FR" sz="3200" dirty="0" smtClean="0"/>
              <a:t> </a:t>
            </a:r>
            <a:r>
              <a:rPr lang="fr-FR" sz="3200" dirty="0" err="1" smtClean="0"/>
              <a:t>foraggio</a:t>
            </a:r>
            <a:r>
              <a:rPr lang="fr-FR" sz="3200" dirty="0" smtClean="0">
                <a:effectLst>
                  <a:outerShdw blurRad="38100" dist="38100" dir="2700000" algn="tl">
                    <a:srgbClr val="C0C0C0"/>
                  </a:outerShdw>
                </a:effectLst>
              </a:rPr>
              <a:t> </a:t>
            </a:r>
            <a:br>
              <a:rPr lang="fr-FR" sz="3200" dirty="0" smtClean="0">
                <a:effectLst>
                  <a:outerShdw blurRad="38100" dist="38100" dir="2700000" algn="tl">
                    <a:srgbClr val="C0C0C0"/>
                  </a:outerShdw>
                </a:effectLst>
              </a:rPr>
            </a:br>
            <a:endParaRPr lang="fr-FR" sz="3200" dirty="0" smtClean="0">
              <a:effectLst>
                <a:outerShdw blurRad="38100" dist="38100" dir="2700000" algn="tl">
                  <a:srgbClr val="C0C0C0"/>
                </a:outerShdw>
              </a:effectLst>
            </a:endParaRPr>
          </a:p>
        </p:txBody>
      </p:sp>
      <p:sp>
        <p:nvSpPr>
          <p:cNvPr id="21508" name="Rectangle 8"/>
          <p:cNvSpPr>
            <a:spLocks noChangeArrowheads="1"/>
          </p:cNvSpPr>
          <p:nvPr/>
        </p:nvSpPr>
        <p:spPr bwMode="auto">
          <a:xfrm>
            <a:off x="7812088" y="4124325"/>
            <a:ext cx="11525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fr-FR" altLang="it-IT">
                <a:solidFill>
                  <a:srgbClr val="FF0000"/>
                </a:solidFill>
              </a:rPr>
              <a:t>Latte</a:t>
            </a:r>
          </a:p>
          <a:p>
            <a:pPr eaLnBrk="1" hangingPunct="1">
              <a:lnSpc>
                <a:spcPct val="80000"/>
              </a:lnSpc>
              <a:spcBef>
                <a:spcPct val="20000"/>
              </a:spcBef>
            </a:pPr>
            <a:endParaRPr lang="fr-FR" altLang="it-IT">
              <a:solidFill>
                <a:srgbClr val="FF0000"/>
              </a:solidFill>
            </a:endParaRPr>
          </a:p>
          <a:p>
            <a:pPr eaLnBrk="1" hangingPunct="1">
              <a:lnSpc>
                <a:spcPct val="80000"/>
              </a:lnSpc>
              <a:spcBef>
                <a:spcPct val="20000"/>
              </a:spcBef>
            </a:pPr>
            <a:r>
              <a:rPr lang="fr-FR" altLang="it-IT">
                <a:solidFill>
                  <a:srgbClr val="FF0000"/>
                </a:solidFill>
              </a:rPr>
              <a:t>Carne</a:t>
            </a:r>
          </a:p>
          <a:p>
            <a:pPr eaLnBrk="1" hangingPunct="1">
              <a:lnSpc>
                <a:spcPct val="80000"/>
              </a:lnSpc>
              <a:spcBef>
                <a:spcPct val="20000"/>
              </a:spcBef>
            </a:pPr>
            <a:endParaRPr lang="fr-FR" altLang="it-IT" sz="1600">
              <a:solidFill>
                <a:srgbClr val="FF0000"/>
              </a:solidFill>
            </a:endParaRPr>
          </a:p>
        </p:txBody>
      </p:sp>
      <p:sp>
        <p:nvSpPr>
          <p:cNvPr id="21509" name="AutoShape 9"/>
          <p:cNvSpPr>
            <a:spLocks noChangeArrowheads="1"/>
          </p:cNvSpPr>
          <p:nvPr/>
        </p:nvSpPr>
        <p:spPr bwMode="auto">
          <a:xfrm>
            <a:off x="5724525" y="5132388"/>
            <a:ext cx="2087563" cy="647700"/>
          </a:xfrm>
          <a:prstGeom prst="curvedUpArrow">
            <a:avLst>
              <a:gd name="adj1" fmla="val 64461"/>
              <a:gd name="adj2" fmla="val 128922"/>
              <a:gd name="adj3" fmla="val 33333"/>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1510" name="Rectangle 4"/>
          <p:cNvSpPr>
            <a:spLocks noChangeArrowheads="1"/>
          </p:cNvSpPr>
          <p:nvPr/>
        </p:nvSpPr>
        <p:spPr bwMode="auto">
          <a:xfrm>
            <a:off x="457200" y="796925"/>
            <a:ext cx="76962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fr-FR" altLang="it-IT" sz="2800">
                <a:solidFill>
                  <a:srgbClr val="FF0000"/>
                </a:solidFill>
                <a:cs typeface="Times New Roman" panose="02020603050405020304" pitchFamily="18" charset="0"/>
              </a:rPr>
              <a:t>Qualita ?</a:t>
            </a:r>
            <a:r>
              <a:rPr lang="fr-FR" altLang="it-IT" sz="2800">
                <a:cs typeface="Times New Roman" panose="02020603050405020304" pitchFamily="18" charset="0"/>
              </a:rPr>
              <a:t> </a:t>
            </a:r>
          </a:p>
          <a:p>
            <a:pPr eaLnBrk="1" hangingPunct="1">
              <a:spcBef>
                <a:spcPct val="20000"/>
              </a:spcBef>
            </a:pPr>
            <a:r>
              <a:rPr lang="fr-FR" altLang="it-IT" b="1">
                <a:solidFill>
                  <a:srgbClr val="FF0000"/>
                </a:solidFill>
                <a:cs typeface="Times New Roman" panose="02020603050405020304" pitchFamily="18" charset="0"/>
              </a:rPr>
              <a:t>énergia</a:t>
            </a:r>
            <a:r>
              <a:rPr lang="fr-FR" altLang="it-IT">
                <a:cs typeface="Times New Roman" panose="02020603050405020304" pitchFamily="18" charset="0"/>
              </a:rPr>
              <a:t> / composizione / digeribilità / purezza</a:t>
            </a:r>
            <a:endParaRPr lang="fr-FR" altLang="it-IT" sz="2800"/>
          </a:p>
        </p:txBody>
      </p:sp>
      <p:sp>
        <p:nvSpPr>
          <p:cNvPr id="21511" name="Ovale 6"/>
          <p:cNvSpPr>
            <a:spLocks noChangeArrowheads="1"/>
          </p:cNvSpPr>
          <p:nvPr/>
        </p:nvSpPr>
        <p:spPr bwMode="auto">
          <a:xfrm>
            <a:off x="231775" y="3016250"/>
            <a:ext cx="6332538" cy="1897063"/>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 name="Segnaposto data 1"/>
          <p:cNvSpPr>
            <a:spLocks noGrp="1"/>
          </p:cNvSpPr>
          <p:nvPr>
            <p:ph type="dt" sz="half" idx="10"/>
          </p:nvPr>
        </p:nvSpPr>
        <p:spPr/>
        <p:txBody>
          <a:bodyPr/>
          <a:lstStyle/>
          <a:p>
            <a:pPr>
              <a:defRPr/>
            </a:pPr>
            <a:fld id="{5C261647-0F52-450B-8BCD-AB67B76ABA20}"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smtClean="0"/>
              <a:t>Mkt Kuhn </a:t>
            </a:r>
            <a:endParaRPr lang="fr-FR"/>
          </a:p>
        </p:txBody>
      </p:sp>
    </p:spTree>
    <p:extLst>
      <p:ext uri="{BB962C8B-B14F-4D97-AF65-F5344CB8AC3E}">
        <p14:creationId xmlns:p14="http://schemas.microsoft.com/office/powerpoint/2010/main" val="1678879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1236663" y="2584450"/>
            <a:ext cx="662463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fr-FR" altLang="it-IT" dirty="0" err="1"/>
              <a:t>Materiale</a:t>
            </a:r>
            <a:r>
              <a:rPr lang="fr-FR" altLang="it-IT" dirty="0"/>
              <a:t> </a:t>
            </a:r>
            <a:r>
              <a:rPr lang="fr-FR" altLang="it-IT" dirty="0" err="1"/>
              <a:t>azotato</a:t>
            </a:r>
            <a:endParaRPr lang="fr-FR" altLang="it-IT" dirty="0"/>
          </a:p>
          <a:p>
            <a:pPr eaLnBrk="1" hangingPunct="1">
              <a:lnSpc>
                <a:spcPct val="80000"/>
              </a:lnSpc>
              <a:spcBef>
                <a:spcPct val="20000"/>
              </a:spcBef>
            </a:pPr>
            <a:endParaRPr lang="nl-NL" altLang="it-IT" sz="1600" dirty="0"/>
          </a:p>
          <a:p>
            <a:pPr eaLnBrk="1" hangingPunct="1">
              <a:lnSpc>
                <a:spcPct val="80000"/>
              </a:lnSpc>
              <a:spcBef>
                <a:spcPct val="20000"/>
              </a:spcBef>
            </a:pPr>
            <a:r>
              <a:rPr lang="fr-FR" altLang="it-IT" dirty="0"/>
              <a:t>PDI = </a:t>
            </a:r>
            <a:r>
              <a:rPr lang="fr-FR" altLang="it-IT" dirty="0" err="1" smtClean="0"/>
              <a:t>Proteine</a:t>
            </a:r>
            <a:r>
              <a:rPr lang="fr-FR" altLang="it-IT" dirty="0" smtClean="0"/>
              <a:t> </a:t>
            </a:r>
            <a:r>
              <a:rPr lang="fr-FR" altLang="it-IT" dirty="0" err="1"/>
              <a:t>digeribili</a:t>
            </a:r>
            <a:r>
              <a:rPr lang="fr-FR" altLang="it-IT" dirty="0"/>
              <a:t> </a:t>
            </a:r>
            <a:r>
              <a:rPr lang="fr-FR" altLang="it-IT" dirty="0" err="1"/>
              <a:t>nell’intestino</a:t>
            </a:r>
            <a:endParaRPr lang="fr-FR" altLang="it-IT" dirty="0"/>
          </a:p>
          <a:p>
            <a:pPr eaLnBrk="1" hangingPunct="1">
              <a:lnSpc>
                <a:spcPct val="80000"/>
              </a:lnSpc>
              <a:spcBef>
                <a:spcPct val="20000"/>
              </a:spcBef>
            </a:pPr>
            <a:endParaRPr lang="fr-FR" altLang="it-IT" dirty="0"/>
          </a:p>
          <a:p>
            <a:pPr eaLnBrk="1" hangingPunct="1">
              <a:lnSpc>
                <a:spcPct val="80000"/>
              </a:lnSpc>
              <a:spcBef>
                <a:spcPct val="20000"/>
              </a:spcBef>
            </a:pPr>
            <a:endParaRPr lang="fr-FR" altLang="it-IT" dirty="0"/>
          </a:p>
          <a:p>
            <a:pPr eaLnBrk="1" hangingPunct="1">
              <a:lnSpc>
                <a:spcPct val="80000"/>
              </a:lnSpc>
              <a:spcBef>
                <a:spcPct val="20000"/>
              </a:spcBef>
              <a:buFontTx/>
              <a:buChar char="•"/>
            </a:pPr>
            <a:endParaRPr lang="fr-FR" altLang="it-IT" sz="1600" dirty="0"/>
          </a:p>
        </p:txBody>
      </p:sp>
      <p:sp>
        <p:nvSpPr>
          <p:cNvPr id="22531" name="Rectangle 5"/>
          <p:cNvSpPr>
            <a:spLocks noChangeArrowheads="1"/>
          </p:cNvSpPr>
          <p:nvPr/>
        </p:nvSpPr>
        <p:spPr bwMode="auto">
          <a:xfrm>
            <a:off x="4016375" y="2009775"/>
            <a:ext cx="1030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400">
                <a:solidFill>
                  <a:srgbClr val="FF0000"/>
                </a:solidFill>
              </a:rPr>
              <a:t>Azoto</a:t>
            </a:r>
          </a:p>
        </p:txBody>
      </p:sp>
      <p:sp>
        <p:nvSpPr>
          <p:cNvPr id="647174" name="Rectangle 6"/>
          <p:cNvSpPr>
            <a:spLocks noChangeArrowheads="1"/>
          </p:cNvSpPr>
          <p:nvPr/>
        </p:nvSpPr>
        <p:spPr bwMode="auto">
          <a:xfrm>
            <a:off x="-36513" y="-26988"/>
            <a:ext cx="9144001" cy="533401"/>
          </a:xfrm>
          <a:prstGeom prst="rect">
            <a:avLst/>
          </a:prstGeom>
          <a:noFill/>
          <a:ln w="9525">
            <a:noFill/>
            <a:miter lim="800000"/>
            <a:headEnd/>
            <a:tailEnd/>
          </a:ln>
        </p:spPr>
        <p:txBody>
          <a:bodyPr/>
          <a:lstStyle/>
          <a:p>
            <a:pPr>
              <a:defRPr/>
            </a:pPr>
            <a:r>
              <a:rPr lang="fr-FR" sz="3600">
                <a:solidFill>
                  <a:schemeClr val="bg1"/>
                </a:solidFill>
                <a:latin typeface="Arial" charset="0"/>
              </a:rPr>
              <a:t>Qualità del foraggio</a:t>
            </a:r>
            <a:r>
              <a:rPr lang="fr-FR" sz="3200">
                <a:solidFill>
                  <a:schemeClr val="bg1"/>
                </a:solidFill>
                <a:effectLst>
                  <a:outerShdw blurRad="38100" dist="38100" dir="2700000" algn="tl">
                    <a:srgbClr val="C0C0C0"/>
                  </a:outerShdw>
                </a:effectLst>
                <a:latin typeface="Arial" charset="0"/>
              </a:rPr>
              <a:t> </a:t>
            </a:r>
            <a:br>
              <a:rPr lang="fr-FR" sz="3200">
                <a:solidFill>
                  <a:schemeClr val="bg1"/>
                </a:solidFill>
                <a:effectLst>
                  <a:outerShdw blurRad="38100" dist="38100" dir="2700000" algn="tl">
                    <a:srgbClr val="C0C0C0"/>
                  </a:outerShdw>
                </a:effectLst>
                <a:latin typeface="Arial" charset="0"/>
              </a:rPr>
            </a:br>
            <a:endParaRPr lang="fr-FR" sz="3200">
              <a:solidFill>
                <a:schemeClr val="bg1"/>
              </a:solidFill>
              <a:effectLst>
                <a:outerShdw blurRad="38100" dist="38100" dir="2700000" algn="tl">
                  <a:srgbClr val="C0C0C0"/>
                </a:outerShdw>
              </a:effectLst>
              <a:latin typeface="Arial" charset="0"/>
            </a:endParaRPr>
          </a:p>
        </p:txBody>
      </p:sp>
      <p:sp>
        <p:nvSpPr>
          <p:cNvPr id="22533" name="Rectangle 7"/>
          <p:cNvSpPr>
            <a:spLocks noChangeArrowheads="1"/>
          </p:cNvSpPr>
          <p:nvPr/>
        </p:nvSpPr>
        <p:spPr bwMode="auto">
          <a:xfrm>
            <a:off x="1250950" y="5540375"/>
            <a:ext cx="6624638"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fr-FR" altLang="it-IT"/>
              <a:t>Spore butirriche ed impurità</a:t>
            </a:r>
            <a:endParaRPr lang="nl-NL" altLang="it-IT" sz="1600"/>
          </a:p>
          <a:p>
            <a:pPr eaLnBrk="1" hangingPunct="1">
              <a:lnSpc>
                <a:spcPct val="80000"/>
              </a:lnSpc>
              <a:spcBef>
                <a:spcPct val="20000"/>
              </a:spcBef>
            </a:pPr>
            <a:endParaRPr lang="nl-NL" altLang="it-IT" sz="1600"/>
          </a:p>
        </p:txBody>
      </p:sp>
      <p:sp>
        <p:nvSpPr>
          <p:cNvPr id="22534" name="Rectangle 8"/>
          <p:cNvSpPr>
            <a:spLocks noChangeArrowheads="1"/>
          </p:cNvSpPr>
          <p:nvPr/>
        </p:nvSpPr>
        <p:spPr bwMode="auto">
          <a:xfrm>
            <a:off x="3897313" y="4872038"/>
            <a:ext cx="133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400">
                <a:solidFill>
                  <a:srgbClr val="FF0000"/>
                </a:solidFill>
              </a:rPr>
              <a:t>Purezza</a:t>
            </a:r>
          </a:p>
        </p:txBody>
      </p:sp>
      <p:sp>
        <p:nvSpPr>
          <p:cNvPr id="22535" name="Rectangle 19"/>
          <p:cNvSpPr>
            <a:spLocks noChangeArrowheads="1"/>
          </p:cNvSpPr>
          <p:nvPr/>
        </p:nvSpPr>
        <p:spPr bwMode="auto">
          <a:xfrm>
            <a:off x="4100513" y="3736975"/>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400">
                <a:solidFill>
                  <a:srgbClr val="FF0000"/>
                </a:solidFill>
              </a:rPr>
              <a:t>Fibre</a:t>
            </a:r>
          </a:p>
        </p:txBody>
      </p:sp>
      <p:sp>
        <p:nvSpPr>
          <p:cNvPr id="22536" name="Text Box 20"/>
          <p:cNvSpPr txBox="1">
            <a:spLocks noChangeArrowheads="1"/>
          </p:cNvSpPr>
          <p:nvPr/>
        </p:nvSpPr>
        <p:spPr bwMode="auto">
          <a:xfrm>
            <a:off x="2374900" y="4238625"/>
            <a:ext cx="4397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Aggiungi  ADF,NDF ecc.., da integrare</a:t>
            </a:r>
          </a:p>
        </p:txBody>
      </p:sp>
      <p:sp>
        <p:nvSpPr>
          <p:cNvPr id="22537" name="Rectangle 4"/>
          <p:cNvSpPr>
            <a:spLocks noChangeArrowheads="1"/>
          </p:cNvSpPr>
          <p:nvPr/>
        </p:nvSpPr>
        <p:spPr bwMode="auto">
          <a:xfrm>
            <a:off x="1115616" y="796925"/>
            <a:ext cx="7037784"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fr-FR" altLang="it-IT" sz="2800" dirty="0" err="1">
                <a:solidFill>
                  <a:srgbClr val="FF0000"/>
                </a:solidFill>
                <a:cs typeface="Times New Roman" panose="02020603050405020304" pitchFamily="18" charset="0"/>
              </a:rPr>
              <a:t>Qualita</a:t>
            </a:r>
            <a:r>
              <a:rPr lang="fr-FR" altLang="it-IT" sz="2800" dirty="0">
                <a:solidFill>
                  <a:srgbClr val="FF0000"/>
                </a:solidFill>
                <a:cs typeface="Times New Roman" panose="02020603050405020304" pitchFamily="18" charset="0"/>
              </a:rPr>
              <a:t> ?</a:t>
            </a:r>
            <a:r>
              <a:rPr lang="fr-FR" altLang="it-IT" sz="2800" dirty="0">
                <a:cs typeface="Times New Roman" panose="02020603050405020304" pitchFamily="18" charset="0"/>
              </a:rPr>
              <a:t> </a:t>
            </a:r>
          </a:p>
          <a:p>
            <a:pPr eaLnBrk="1" hangingPunct="1">
              <a:spcBef>
                <a:spcPct val="20000"/>
              </a:spcBef>
            </a:pPr>
            <a:r>
              <a:rPr lang="fr-FR" altLang="it-IT" dirty="0" err="1">
                <a:cs typeface="Times New Roman" panose="02020603050405020304" pitchFamily="18" charset="0"/>
              </a:rPr>
              <a:t>energia</a:t>
            </a:r>
            <a:r>
              <a:rPr lang="fr-FR" altLang="it-IT" dirty="0">
                <a:cs typeface="Times New Roman" panose="02020603050405020304" pitchFamily="18" charset="0"/>
              </a:rPr>
              <a:t> / </a:t>
            </a:r>
            <a:r>
              <a:rPr lang="fr-FR" altLang="it-IT" b="1" dirty="0" err="1">
                <a:solidFill>
                  <a:srgbClr val="FF0000"/>
                </a:solidFill>
                <a:cs typeface="Times New Roman" panose="02020603050405020304" pitchFamily="18" charset="0"/>
              </a:rPr>
              <a:t>composizione</a:t>
            </a:r>
            <a:r>
              <a:rPr lang="fr-FR" altLang="it-IT" b="1" dirty="0">
                <a:solidFill>
                  <a:srgbClr val="FF0000"/>
                </a:solidFill>
                <a:cs typeface="Times New Roman" panose="02020603050405020304" pitchFamily="18" charset="0"/>
              </a:rPr>
              <a:t> / </a:t>
            </a:r>
            <a:r>
              <a:rPr lang="fr-FR" altLang="it-IT" b="1" dirty="0" err="1">
                <a:solidFill>
                  <a:srgbClr val="FF0000"/>
                </a:solidFill>
                <a:cs typeface="Times New Roman" panose="02020603050405020304" pitchFamily="18" charset="0"/>
              </a:rPr>
              <a:t>digeribilità</a:t>
            </a:r>
            <a:r>
              <a:rPr lang="fr-FR" altLang="it-IT" b="1" dirty="0">
                <a:solidFill>
                  <a:srgbClr val="FF0000"/>
                </a:solidFill>
                <a:cs typeface="Times New Roman" panose="02020603050405020304" pitchFamily="18" charset="0"/>
              </a:rPr>
              <a:t> / </a:t>
            </a:r>
            <a:r>
              <a:rPr lang="fr-FR" altLang="it-IT" b="1" dirty="0" err="1">
                <a:solidFill>
                  <a:srgbClr val="FF0000"/>
                </a:solidFill>
                <a:cs typeface="Times New Roman" panose="02020603050405020304" pitchFamily="18" charset="0"/>
              </a:rPr>
              <a:t>purezza</a:t>
            </a:r>
            <a:endParaRPr lang="fr-FR" altLang="it-IT" sz="2800" b="1" dirty="0">
              <a:solidFill>
                <a:srgbClr val="FF0000"/>
              </a:solidFill>
            </a:endParaRPr>
          </a:p>
        </p:txBody>
      </p:sp>
      <p:sp>
        <p:nvSpPr>
          <p:cNvPr id="2" name="Titolo 1"/>
          <p:cNvSpPr>
            <a:spLocks noGrp="1"/>
          </p:cNvSpPr>
          <p:nvPr>
            <p:ph type="title"/>
          </p:nvPr>
        </p:nvSpPr>
        <p:spPr/>
        <p:txBody>
          <a:bodyPr/>
          <a:lstStyle/>
          <a:p>
            <a:r>
              <a:rPr lang="fr-FR" sz="3200" b="1" kern="1200" dirty="0" err="1" smtClean="0">
                <a:solidFill>
                  <a:srgbClr val="000000"/>
                </a:solidFill>
                <a:effectLst/>
                <a:latin typeface="Arial" panose="020B0604020202020204" pitchFamily="34" charset="0"/>
                <a:ea typeface="+mj-ea"/>
                <a:cs typeface="+mj-cs"/>
              </a:rPr>
              <a:t>Qualità</a:t>
            </a:r>
            <a:r>
              <a:rPr lang="fr-FR" sz="3200" b="1" kern="1200" dirty="0" smtClean="0">
                <a:solidFill>
                  <a:srgbClr val="000000"/>
                </a:solidFill>
                <a:effectLst/>
                <a:latin typeface="Arial" panose="020B0604020202020204" pitchFamily="34" charset="0"/>
                <a:ea typeface="+mj-ea"/>
                <a:cs typeface="+mj-cs"/>
              </a:rPr>
              <a:t> </a:t>
            </a:r>
            <a:r>
              <a:rPr lang="fr-FR" sz="3200" b="1" kern="1200" dirty="0" err="1" smtClean="0">
                <a:solidFill>
                  <a:srgbClr val="000000"/>
                </a:solidFill>
                <a:effectLst/>
                <a:latin typeface="Arial" panose="020B0604020202020204" pitchFamily="34" charset="0"/>
                <a:ea typeface="+mj-ea"/>
                <a:cs typeface="+mj-cs"/>
              </a:rPr>
              <a:t>del</a:t>
            </a:r>
            <a:r>
              <a:rPr lang="fr-FR" sz="3200" b="1" kern="1200" dirty="0" smtClean="0">
                <a:solidFill>
                  <a:srgbClr val="000000"/>
                </a:solidFill>
                <a:effectLst/>
                <a:latin typeface="Arial" panose="020B0604020202020204" pitchFamily="34" charset="0"/>
                <a:ea typeface="+mj-ea"/>
                <a:cs typeface="+mj-cs"/>
              </a:rPr>
              <a:t> </a:t>
            </a:r>
            <a:r>
              <a:rPr lang="fr-FR" sz="3200" b="1" kern="1200" dirty="0" err="1" smtClean="0">
                <a:solidFill>
                  <a:srgbClr val="000000"/>
                </a:solidFill>
                <a:effectLst/>
                <a:latin typeface="Arial" panose="020B0604020202020204" pitchFamily="34" charset="0"/>
                <a:ea typeface="+mj-ea"/>
                <a:cs typeface="+mj-cs"/>
              </a:rPr>
              <a:t>foraggio</a:t>
            </a:r>
            <a:r>
              <a:rPr lang="fr-FR" sz="3200" b="1" kern="1200" dirty="0" smtClean="0">
                <a:solidFill>
                  <a:srgbClr val="000000"/>
                </a:solidFill>
                <a:effectLst>
                  <a:outerShdw blurRad="38100" dist="38100" dir="2700000" algn="tl" rotWithShape="0">
                    <a:srgbClr val="C0C0C0"/>
                  </a:outerShdw>
                </a:effectLst>
                <a:latin typeface="Arial" panose="020B0604020202020204" pitchFamily="34" charset="0"/>
                <a:ea typeface="+mj-ea"/>
                <a:cs typeface="+mj-cs"/>
              </a:rPr>
              <a:t> </a:t>
            </a:r>
            <a:endParaRPr lang="it-IT" dirty="0"/>
          </a:p>
        </p:txBody>
      </p:sp>
    </p:spTree>
    <p:extLst>
      <p:ext uri="{BB962C8B-B14F-4D97-AF65-F5344CB8AC3E}">
        <p14:creationId xmlns:p14="http://schemas.microsoft.com/office/powerpoint/2010/main" val="771684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827088" y="102642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400" dirty="0" err="1">
                <a:solidFill>
                  <a:srgbClr val="FF0000"/>
                </a:solidFill>
                <a:cs typeface="Times New Roman" panose="02020603050405020304" pitchFamily="18" charset="0"/>
              </a:rPr>
              <a:t>Caratteristiche</a:t>
            </a:r>
            <a:r>
              <a:rPr lang="fr-FR" altLang="it-IT" sz="2400" dirty="0">
                <a:solidFill>
                  <a:srgbClr val="FF0000"/>
                </a:solidFill>
                <a:cs typeface="Times New Roman" panose="02020603050405020304" pitchFamily="18" charset="0"/>
              </a:rPr>
              <a:t> </a:t>
            </a:r>
            <a:r>
              <a:rPr lang="fr-FR" altLang="it-IT" sz="2400" dirty="0" err="1">
                <a:solidFill>
                  <a:srgbClr val="FF0000"/>
                </a:solidFill>
                <a:cs typeface="Times New Roman" panose="02020603050405020304" pitchFamily="18" charset="0"/>
              </a:rPr>
              <a:t>apprezzabili</a:t>
            </a:r>
            <a:endParaRPr lang="fr-FR" altLang="it-IT" sz="2400" dirty="0">
              <a:solidFill>
                <a:srgbClr val="FF0000"/>
              </a:solidFill>
            </a:endParaRPr>
          </a:p>
        </p:txBody>
      </p:sp>
      <p:graphicFrame>
        <p:nvGraphicFramePr>
          <p:cNvPr id="701444" name="Group 4"/>
          <p:cNvGraphicFramePr>
            <a:graphicFrameLocks noGrp="1"/>
          </p:cNvGraphicFramePr>
          <p:nvPr>
            <p:extLst>
              <p:ext uri="{D42A27DB-BD31-4B8C-83A1-F6EECF244321}">
                <p14:modId xmlns:p14="http://schemas.microsoft.com/office/powerpoint/2010/main" val="3992378387"/>
              </p:ext>
            </p:extLst>
          </p:nvPr>
        </p:nvGraphicFramePr>
        <p:xfrm>
          <a:off x="143891" y="1727200"/>
          <a:ext cx="8964613" cy="4884738"/>
        </p:xfrm>
        <a:graphic>
          <a:graphicData uri="http://schemas.openxmlformats.org/drawingml/2006/table">
            <a:tbl>
              <a:tblPr/>
              <a:tblGrid>
                <a:gridCol w="1784350"/>
                <a:gridCol w="4300538"/>
                <a:gridCol w="2879725"/>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cs typeface="Times New Roman" pitchFamily="18" charset="0"/>
                        </a:rPr>
                        <a:t>INSILATO</a:t>
                      </a:r>
                      <a:endParaRPr kumimoji="0" lang="fr-FR"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cs typeface="Times New Roman" pitchFamily="18" charset="0"/>
                        </a:rPr>
                        <a:t>FIENO</a:t>
                      </a:r>
                      <a:endParaRPr kumimoji="0" lang="fr-FR"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93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cs typeface="Times New Roman" pitchFamily="18" charset="0"/>
                        </a:rPr>
                        <a:t>Olfattive</a:t>
                      </a:r>
                      <a:endParaRPr kumimoji="0" lang="fr-FR"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1" u="none" strike="noStrike" cap="none" normalizeH="0" baseline="0" smtClean="0">
                          <a:ln>
                            <a:noFill/>
                          </a:ln>
                          <a:solidFill>
                            <a:schemeClr val="tx1"/>
                          </a:solidFill>
                          <a:effectLst/>
                          <a:latin typeface="Arial" charset="0"/>
                          <a:cs typeface="Times New Roman" pitchFamily="18" charset="0"/>
                        </a:rPr>
                        <a:t>Aromatico, fruttato, profumo di pane, leggermente acido</a:t>
                      </a:r>
                      <a:endParaRPr kumimoji="0" lang="fr-FR" sz="2000" b="0" i="1"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1" u="none" strike="noStrike" cap="none" normalizeH="0" baseline="0" smtClean="0">
                          <a:ln>
                            <a:noFill/>
                          </a:ln>
                          <a:solidFill>
                            <a:schemeClr val="tx1"/>
                          </a:solidFill>
                          <a:effectLst/>
                          <a:latin typeface="Arial" charset="0"/>
                          <a:cs typeface="Times New Roman" pitchFamily="18" charset="0"/>
                        </a:rPr>
                        <a:t>Aromatico, senza putrefazione</a:t>
                      </a:r>
                      <a:endParaRPr kumimoji="0" lang="fr-FR" sz="2000" b="0" i="1"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95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cs typeface="Times New Roman" pitchFamily="18" charset="0"/>
                        </a:rPr>
                        <a:t>Al tatto</a:t>
                      </a:r>
                      <a:endParaRPr kumimoji="0" lang="fr-FR"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1" u="none" strike="noStrike" cap="none" normalizeH="0" baseline="0" smtClean="0">
                          <a:ln>
                            <a:noFill/>
                          </a:ln>
                          <a:solidFill>
                            <a:schemeClr val="tx1"/>
                          </a:solidFill>
                          <a:effectLst/>
                          <a:latin typeface="Arial" charset="0"/>
                          <a:cs typeface="Times New Roman" pitchFamily="18" charset="0"/>
                        </a:rPr>
                        <a:t>Ritrovamento di foglie e steli, senza impurità</a:t>
                      </a:r>
                      <a:endParaRPr kumimoji="0" lang="fr-FR" sz="2000" b="0" i="1"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1" u="none" strike="noStrike" cap="none" normalizeH="0" baseline="0" smtClean="0">
                          <a:ln>
                            <a:noFill/>
                          </a:ln>
                          <a:solidFill>
                            <a:schemeClr val="tx1"/>
                          </a:solidFill>
                          <a:effectLst/>
                          <a:latin typeface="Arial" charset="0"/>
                          <a:cs typeface="Times New Roman" pitchFamily="18" charset="0"/>
                        </a:rPr>
                        <a:t>Ricco in foglie, dolce</a:t>
                      </a:r>
                      <a:endParaRPr kumimoji="0" lang="fr-FR" sz="2000" b="0" i="1"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93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cs typeface="Times New Roman" pitchFamily="18" charset="0"/>
                        </a:rPr>
                        <a:t>Al colore</a:t>
                      </a:r>
                      <a:endParaRPr kumimoji="0" lang="fr-FR"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1" u="none" strike="noStrike" cap="none" normalizeH="0" baseline="0" smtClean="0">
                          <a:ln>
                            <a:noFill/>
                          </a:ln>
                          <a:solidFill>
                            <a:schemeClr val="tx1"/>
                          </a:solidFill>
                          <a:effectLst/>
                          <a:latin typeface="Arial" charset="0"/>
                          <a:cs typeface="Times New Roman" pitchFamily="18" charset="0"/>
                        </a:rPr>
                        <a:t>Leggermente bruno,</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1" u="none" strike="noStrike" cap="none" normalizeH="0" baseline="0" smtClean="0">
                          <a:ln>
                            <a:noFill/>
                          </a:ln>
                          <a:solidFill>
                            <a:schemeClr val="tx1"/>
                          </a:solidFill>
                          <a:effectLst/>
                          <a:latin typeface="Arial" charset="0"/>
                          <a:cs typeface="Times New Roman" pitchFamily="18" charset="0"/>
                        </a:rPr>
                        <a:t>Ne giallo chiaro ne verde</a:t>
                      </a:r>
                      <a:endParaRPr kumimoji="0" lang="fr-FR" sz="2000" b="0" i="1"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1" u="none" strike="noStrike" cap="none" normalizeH="0" baseline="0" smtClean="0">
                          <a:ln>
                            <a:noFill/>
                          </a:ln>
                          <a:solidFill>
                            <a:schemeClr val="tx1"/>
                          </a:solidFill>
                          <a:effectLst/>
                          <a:latin typeface="Arial" charset="0"/>
                          <a:cs typeface="Times New Roman" pitchFamily="18" charset="0"/>
                        </a:rPr>
                        <a:t>Poco colorato, non nero,</a:t>
                      </a:r>
                      <a:endParaRPr kumimoji="0" lang="fr-FR" sz="2000" b="0" i="1"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1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Arial" charset="0"/>
                          <a:cs typeface="Times New Roman" pitchFamily="18" charset="0"/>
                        </a:rPr>
                        <a:t>Alla purezza</a:t>
                      </a:r>
                      <a:endParaRPr kumimoji="0" lang="fr-FR"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000" b="0" i="1" u="none" strike="noStrike" cap="none" normalizeH="0" baseline="0" dirty="0" err="1" smtClean="0">
                          <a:ln>
                            <a:noFill/>
                          </a:ln>
                          <a:solidFill>
                            <a:schemeClr val="tx1"/>
                          </a:solidFill>
                          <a:effectLst/>
                          <a:latin typeface="Arial" charset="0"/>
                        </a:rPr>
                        <a:t>Senza</a:t>
                      </a:r>
                      <a:r>
                        <a:rPr kumimoji="0" lang="fr-FR" sz="2000" b="0" i="1" u="none" strike="noStrike" cap="none" normalizeH="0" baseline="0" dirty="0" smtClean="0">
                          <a:ln>
                            <a:noFill/>
                          </a:ln>
                          <a:solidFill>
                            <a:schemeClr val="tx1"/>
                          </a:solidFill>
                          <a:effectLst/>
                          <a:latin typeface="Arial" charset="0"/>
                        </a:rPr>
                        <a:t> </a:t>
                      </a:r>
                      <a:r>
                        <a:rPr kumimoji="0" lang="fr-FR" sz="2000" b="0" i="1" u="none" strike="noStrike" cap="none" normalizeH="0" baseline="0" dirty="0" err="1" smtClean="0">
                          <a:ln>
                            <a:noFill/>
                          </a:ln>
                          <a:solidFill>
                            <a:schemeClr val="tx1"/>
                          </a:solidFill>
                          <a:effectLst/>
                          <a:latin typeface="Arial" charset="0"/>
                        </a:rPr>
                        <a:t>impurità</a:t>
                      </a:r>
                      <a:endParaRPr kumimoji="0" lang="fr-FR" sz="2000" b="0" i="1"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1" u="none" strike="noStrike" cap="none" normalizeH="0" baseline="0" dirty="0" err="1" smtClean="0">
                          <a:ln>
                            <a:noFill/>
                          </a:ln>
                          <a:solidFill>
                            <a:schemeClr val="tx1"/>
                          </a:solidFill>
                          <a:effectLst/>
                          <a:latin typeface="Arial" charset="0"/>
                          <a:cs typeface="Times New Roman" pitchFamily="18" charset="0"/>
                        </a:rPr>
                        <a:t>Senza</a:t>
                      </a:r>
                      <a:r>
                        <a:rPr kumimoji="0" lang="fr-FR" sz="2000" b="0" i="1" u="none" strike="noStrike" cap="none" normalizeH="0" baseline="0" dirty="0" smtClean="0">
                          <a:ln>
                            <a:noFill/>
                          </a:ln>
                          <a:solidFill>
                            <a:schemeClr val="tx1"/>
                          </a:solidFill>
                          <a:effectLst/>
                          <a:latin typeface="Arial" charset="0"/>
                          <a:cs typeface="Times New Roman" pitchFamily="18" charset="0"/>
                        </a:rPr>
                        <a:t> terra o </a:t>
                      </a:r>
                      <a:r>
                        <a:rPr kumimoji="0" lang="fr-FR" sz="2000" b="0" i="1" u="none" strike="noStrike" cap="none" normalizeH="0" baseline="0" dirty="0" err="1" smtClean="0">
                          <a:ln>
                            <a:noFill/>
                          </a:ln>
                          <a:solidFill>
                            <a:schemeClr val="tx1"/>
                          </a:solidFill>
                          <a:effectLst/>
                          <a:latin typeface="Arial" charset="0"/>
                          <a:cs typeface="Times New Roman" pitchFamily="18" charset="0"/>
                        </a:rPr>
                        <a:t>polvere</a:t>
                      </a:r>
                      <a:endParaRPr kumimoji="0" lang="fr-FR" sz="2000" b="0" i="1"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3581" name="Picture 30" descr="lvtnrlif[1]"/>
          <p:cNvPicPr>
            <a:picLocks noGrp="1" noChangeAspect="1" noChangeArrowheads="1"/>
          </p:cNvPicPr>
          <p:nvPr>
            <p:ph/>
          </p:nvPr>
        </p:nvPicPr>
        <p:blipFill>
          <a:blip r:embed="rId3" cstate="email">
            <a:extLst>
              <a:ext uri="{28A0092B-C50C-407E-A947-70E740481C1C}">
                <a14:useLocalDpi xmlns:a14="http://schemas.microsoft.com/office/drawing/2010/main"/>
              </a:ext>
            </a:extLst>
          </a:blip>
          <a:srcRect/>
          <a:stretch>
            <a:fillRect/>
          </a:stretch>
        </p:blipFill>
        <p:spPr>
          <a:xfrm>
            <a:off x="756196" y="2420888"/>
            <a:ext cx="1079500" cy="881063"/>
          </a:xfrm>
          <a:noFill/>
        </p:spPr>
      </p:pic>
      <p:pic>
        <p:nvPicPr>
          <p:cNvPr id="23582" name="Picture 31" descr="udwsizbl[1]"/>
          <p:cNvPicPr>
            <a:picLocks noGrp="1"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971972" y="3789040"/>
            <a:ext cx="6477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3" name="Picture 32" descr="u3gqhve4[1]"/>
          <p:cNvPicPr>
            <a:picLocks noGrp="1"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163" y="5085184"/>
            <a:ext cx="115252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4" name="Rectangle 35"/>
          <p:cNvSpPr>
            <a:spLocks noChangeArrowheads="1"/>
          </p:cNvSpPr>
          <p:nvPr/>
        </p:nvSpPr>
        <p:spPr bwMode="auto">
          <a:xfrm>
            <a:off x="34925" y="0"/>
            <a:ext cx="914558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3200">
                <a:solidFill>
                  <a:schemeClr val="bg1"/>
                </a:solidFill>
              </a:rPr>
              <a:t>Qualità del foraggio</a:t>
            </a:r>
          </a:p>
        </p:txBody>
      </p:sp>
    </p:spTree>
    <p:extLst>
      <p:ext uri="{BB962C8B-B14F-4D97-AF65-F5344CB8AC3E}">
        <p14:creationId xmlns:p14="http://schemas.microsoft.com/office/powerpoint/2010/main" val="142925542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2" descr="PICT0095"/>
          <p:cNvPicPr>
            <a:picLocks noChangeAspect="1" noChangeArrowheads="1"/>
          </p:cNvPicPr>
          <p:nvPr/>
        </p:nvPicPr>
        <p:blipFill>
          <a:blip r:embed="rId3"/>
          <a:srcRect/>
          <a:stretch>
            <a:fillRect/>
          </a:stretch>
        </p:blipFill>
        <p:spPr bwMode="auto">
          <a:xfrm>
            <a:off x="5511800" y="1416050"/>
            <a:ext cx="1655763" cy="1350963"/>
          </a:xfrm>
          <a:prstGeom prst="rect">
            <a:avLst/>
          </a:prstGeom>
          <a:ln>
            <a:noFill/>
          </a:ln>
          <a:effectLst>
            <a:outerShdw blurRad="292100" dist="139700" dir="2700000" algn="tl" rotWithShape="0">
              <a:srgbClr val="333333">
                <a:alpha val="65000"/>
              </a:srgbClr>
            </a:outerShdw>
          </a:effectLst>
        </p:spPr>
      </p:pic>
      <p:pic>
        <p:nvPicPr>
          <p:cNvPr id="17411" name="Picture 3" descr="gmd 800 GII travail N23"/>
          <p:cNvPicPr>
            <a:picLocks noChangeAspect="1" noChangeArrowheads="1"/>
          </p:cNvPicPr>
          <p:nvPr/>
        </p:nvPicPr>
        <p:blipFill>
          <a:blip r:embed="rId4"/>
          <a:srcRect/>
          <a:stretch>
            <a:fillRect/>
          </a:stretch>
        </p:blipFill>
        <p:spPr bwMode="auto">
          <a:xfrm>
            <a:off x="5510213" y="3910013"/>
            <a:ext cx="1662112" cy="1339850"/>
          </a:xfrm>
          <a:prstGeom prst="rect">
            <a:avLst/>
          </a:prstGeom>
          <a:ln>
            <a:noFill/>
          </a:ln>
          <a:effectLst>
            <a:outerShdw blurRad="292100" dist="139700" dir="2700000" algn="tl" rotWithShape="0">
              <a:srgbClr val="333333">
                <a:alpha val="65000"/>
              </a:srgbClr>
            </a:outerShdw>
          </a:effectLst>
        </p:spPr>
      </p:pic>
      <p:pic>
        <p:nvPicPr>
          <p:cNvPr id="17414" name="Picture 6" descr="BPR 280 TRAVAIL N263"/>
          <p:cNvPicPr>
            <a:picLocks noChangeAspect="1" noChangeArrowheads="1"/>
          </p:cNvPicPr>
          <p:nvPr/>
        </p:nvPicPr>
        <p:blipFill>
          <a:blip r:embed="rId5"/>
          <a:srcRect/>
          <a:stretch>
            <a:fillRect/>
          </a:stretch>
        </p:blipFill>
        <p:spPr bwMode="auto">
          <a:xfrm>
            <a:off x="3733800" y="3900488"/>
            <a:ext cx="1643063" cy="1349375"/>
          </a:xfrm>
          <a:prstGeom prst="rect">
            <a:avLst/>
          </a:prstGeom>
          <a:ln>
            <a:noFill/>
          </a:ln>
          <a:effectLst>
            <a:outerShdw blurRad="292100" dist="139700" dir="2700000" algn="tl" rotWithShape="0">
              <a:srgbClr val="333333">
                <a:alpha val="65000"/>
              </a:srgbClr>
            </a:outerShdw>
          </a:effectLst>
        </p:spPr>
      </p:pic>
      <p:pic>
        <p:nvPicPr>
          <p:cNvPr id="17415" name="Picture 7" descr="P7160594"/>
          <p:cNvPicPr>
            <a:picLocks noChangeAspect="1" noChangeArrowheads="1"/>
          </p:cNvPicPr>
          <p:nvPr/>
        </p:nvPicPr>
        <p:blipFill>
          <a:blip r:embed="rId6"/>
          <a:srcRect/>
          <a:stretch>
            <a:fillRect/>
          </a:stretch>
        </p:blipFill>
        <p:spPr bwMode="auto">
          <a:xfrm>
            <a:off x="115888" y="1417638"/>
            <a:ext cx="1654175" cy="1349375"/>
          </a:xfrm>
          <a:prstGeom prst="rect">
            <a:avLst/>
          </a:prstGeom>
          <a:ln>
            <a:noFill/>
          </a:ln>
          <a:effectLst>
            <a:outerShdw blurRad="292100" dist="139700" dir="2700000" algn="tl" rotWithShape="0">
              <a:srgbClr val="333333">
                <a:alpha val="65000"/>
              </a:srgbClr>
            </a:outerShdw>
          </a:effectLst>
        </p:spPr>
      </p:pic>
      <p:pic>
        <p:nvPicPr>
          <p:cNvPr id="17416" name="Picture 8" descr="4844P fauchage page 2"/>
          <p:cNvPicPr>
            <a:picLocks noChangeAspect="1" noChangeArrowheads="1"/>
          </p:cNvPicPr>
          <p:nvPr/>
        </p:nvPicPr>
        <p:blipFill>
          <a:blip r:embed="rId7"/>
          <a:srcRect/>
          <a:stretch>
            <a:fillRect/>
          </a:stretch>
        </p:blipFill>
        <p:spPr bwMode="auto">
          <a:xfrm>
            <a:off x="1927225" y="3897313"/>
            <a:ext cx="1654175" cy="1350962"/>
          </a:xfrm>
          <a:prstGeom prst="rect">
            <a:avLst/>
          </a:prstGeom>
          <a:ln>
            <a:noFill/>
          </a:ln>
          <a:effectLst>
            <a:outerShdw blurRad="292100" dist="139700" dir="2700000" algn="tl" rotWithShape="0">
              <a:srgbClr val="333333">
                <a:alpha val="65000"/>
              </a:srgbClr>
            </a:outerShdw>
          </a:effectLst>
        </p:spPr>
      </p:pic>
      <p:pic>
        <p:nvPicPr>
          <p:cNvPr id="17417" name="Picture 9" descr="hr10_01"/>
          <p:cNvPicPr>
            <a:picLocks noChangeAspect="1" noChangeArrowheads="1"/>
          </p:cNvPicPr>
          <p:nvPr/>
        </p:nvPicPr>
        <p:blipFill>
          <a:blip r:embed="rId8"/>
          <a:srcRect/>
          <a:stretch>
            <a:fillRect/>
          </a:stretch>
        </p:blipFill>
        <p:spPr bwMode="auto">
          <a:xfrm>
            <a:off x="1914525" y="1416050"/>
            <a:ext cx="1651000" cy="1349375"/>
          </a:xfrm>
          <a:prstGeom prst="rect">
            <a:avLst/>
          </a:prstGeom>
          <a:ln>
            <a:noFill/>
          </a:ln>
          <a:effectLst>
            <a:outerShdw blurRad="292100" dist="139700" dir="2700000" algn="tl" rotWithShape="0">
              <a:srgbClr val="333333">
                <a:alpha val="65000"/>
              </a:srgbClr>
            </a:outerShdw>
          </a:effectLst>
        </p:spPr>
      </p:pic>
      <p:pic>
        <p:nvPicPr>
          <p:cNvPr id="17418" name="Picture 10" descr="IMG_0607"/>
          <p:cNvPicPr>
            <a:picLocks noChangeAspect="1" noChangeArrowheads="1"/>
          </p:cNvPicPr>
          <p:nvPr/>
        </p:nvPicPr>
        <p:blipFill>
          <a:blip r:embed="rId9"/>
          <a:srcRect/>
          <a:stretch>
            <a:fillRect/>
          </a:stretch>
        </p:blipFill>
        <p:spPr bwMode="auto">
          <a:xfrm>
            <a:off x="3717925" y="1411288"/>
            <a:ext cx="1660525" cy="1352550"/>
          </a:xfrm>
          <a:prstGeom prst="rect">
            <a:avLst/>
          </a:prstGeom>
          <a:ln>
            <a:noFill/>
          </a:ln>
          <a:effectLst>
            <a:outerShdw blurRad="292100" dist="139700" dir="2700000" algn="tl" rotWithShape="0">
              <a:srgbClr val="333333">
                <a:alpha val="65000"/>
              </a:srgbClr>
            </a:outerShdw>
          </a:effectLst>
        </p:spPr>
      </p:pic>
      <p:pic>
        <p:nvPicPr>
          <p:cNvPr id="17419" name="Picture 11" descr="DSCN3083"/>
          <p:cNvPicPr>
            <a:picLocks noChangeAspect="1" noChangeArrowheads="1"/>
          </p:cNvPicPr>
          <p:nvPr/>
        </p:nvPicPr>
        <p:blipFill>
          <a:blip r:embed="rId10"/>
          <a:srcRect/>
          <a:stretch>
            <a:fillRect/>
          </a:stretch>
        </p:blipFill>
        <p:spPr bwMode="auto">
          <a:xfrm>
            <a:off x="7312025" y="3890963"/>
            <a:ext cx="1654175" cy="1366837"/>
          </a:xfrm>
          <a:prstGeom prst="rect">
            <a:avLst/>
          </a:prstGeom>
          <a:ln>
            <a:noFill/>
          </a:ln>
          <a:effectLst>
            <a:outerShdw blurRad="292100" dist="139700" dir="2700000" algn="tl" rotWithShape="0">
              <a:srgbClr val="333333">
                <a:alpha val="65000"/>
              </a:srgbClr>
            </a:outerShdw>
          </a:effectLst>
        </p:spPr>
      </p:pic>
      <p:sp>
        <p:nvSpPr>
          <p:cNvPr id="2062" name="AutoShape 15"/>
          <p:cNvSpPr>
            <a:spLocks noChangeArrowheads="1"/>
          </p:cNvSpPr>
          <p:nvPr/>
        </p:nvSpPr>
        <p:spPr bwMode="auto">
          <a:xfrm>
            <a:off x="1962150" y="2924175"/>
            <a:ext cx="1627188" cy="665163"/>
          </a:xfrm>
          <a:prstGeom prst="roundRect">
            <a:avLst>
              <a:gd name="adj" fmla="val 16667"/>
            </a:avLst>
          </a:prstGeom>
          <a:solidFill>
            <a:schemeClr val="bg1">
              <a:lumMod val="75000"/>
            </a:schemeClr>
          </a:solidFill>
          <a:ln w="9525">
            <a:noFill/>
            <a:round/>
            <a:headEnd/>
            <a:tailEnd/>
          </a:ln>
        </p:spPr>
        <p:txBody>
          <a:bodyPr wrap="none" anchor="ctr"/>
          <a:lstStyle/>
          <a:p>
            <a:pPr eaLnBrk="1" hangingPunct="1">
              <a:defRPr/>
            </a:pPr>
            <a:r>
              <a:rPr lang="en-GB" b="1" dirty="0" err="1">
                <a:latin typeface="Arial" charset="0"/>
              </a:rPr>
              <a:t>Lavarozione</a:t>
            </a:r>
            <a:r>
              <a:rPr lang="en-GB" b="1" dirty="0">
                <a:latin typeface="Arial" charset="0"/>
              </a:rPr>
              <a:t> </a:t>
            </a:r>
          </a:p>
          <a:p>
            <a:pPr eaLnBrk="1" hangingPunct="1">
              <a:defRPr/>
            </a:pPr>
            <a:r>
              <a:rPr lang="en-GB" b="1" dirty="0" err="1">
                <a:latin typeface="Arial" charset="0"/>
              </a:rPr>
              <a:t>terreno</a:t>
            </a:r>
            <a:endParaRPr lang="en-GB" b="1" dirty="0">
              <a:latin typeface="Arial" charset="0"/>
            </a:endParaRPr>
          </a:p>
        </p:txBody>
      </p:sp>
      <p:pic>
        <p:nvPicPr>
          <p:cNvPr id="24" name="Image 23" descr="Grassland 210508 139.jpg"/>
          <p:cNvPicPr>
            <a:picLocks noChangeAspect="1"/>
          </p:cNvPicPr>
          <p:nvPr/>
        </p:nvPicPr>
        <p:blipFill>
          <a:blip r:embed="rId11"/>
          <a:srcRect/>
          <a:stretch>
            <a:fillRect/>
          </a:stretch>
        </p:blipFill>
        <p:spPr>
          <a:xfrm>
            <a:off x="7305675" y="1420813"/>
            <a:ext cx="1660525" cy="1339850"/>
          </a:xfrm>
          <a:prstGeom prst="rect">
            <a:avLst/>
          </a:prstGeom>
          <a:ln>
            <a:noFill/>
          </a:ln>
          <a:effectLst>
            <a:outerShdw blurRad="292100" dist="139700" dir="2700000" algn="tl" rotWithShape="0">
              <a:srgbClr val="333333">
                <a:alpha val="65000"/>
              </a:srgbClr>
            </a:outerShdw>
          </a:effectLst>
        </p:spPr>
      </p:pic>
      <p:pic>
        <p:nvPicPr>
          <p:cNvPr id="26" name="Picture 2"/>
          <p:cNvPicPr>
            <a:picLocks noChangeAspect="1" noChangeArrowheads="1"/>
          </p:cNvPicPr>
          <p:nvPr/>
        </p:nvPicPr>
        <p:blipFill>
          <a:blip r:embed="rId12"/>
          <a:srcRect/>
          <a:stretch>
            <a:fillRect/>
          </a:stretch>
        </p:blipFill>
        <p:spPr bwMode="auto">
          <a:xfrm>
            <a:off x="160338" y="3889375"/>
            <a:ext cx="1636712" cy="1347788"/>
          </a:xfrm>
          <a:prstGeom prst="rect">
            <a:avLst/>
          </a:prstGeom>
          <a:ln>
            <a:noFill/>
          </a:ln>
          <a:effectLst>
            <a:outerShdw blurRad="292100" dist="139700" dir="2700000" algn="tl" rotWithShape="0">
              <a:srgbClr val="333333">
                <a:alpha val="65000"/>
              </a:srgbClr>
            </a:outerShdw>
          </a:effectLst>
        </p:spPr>
      </p:pic>
      <p:sp>
        <p:nvSpPr>
          <p:cNvPr id="27" name="AutoShape 15"/>
          <p:cNvSpPr>
            <a:spLocks noChangeArrowheads="1"/>
          </p:cNvSpPr>
          <p:nvPr/>
        </p:nvSpPr>
        <p:spPr bwMode="auto">
          <a:xfrm>
            <a:off x="179388" y="2924175"/>
            <a:ext cx="1627187" cy="665163"/>
          </a:xfrm>
          <a:prstGeom prst="roundRect">
            <a:avLst>
              <a:gd name="adj" fmla="val 16667"/>
            </a:avLst>
          </a:prstGeom>
          <a:solidFill>
            <a:schemeClr val="bg1">
              <a:lumMod val="75000"/>
            </a:schemeClr>
          </a:solidFill>
          <a:ln w="9525">
            <a:noFill/>
            <a:round/>
            <a:headEnd/>
            <a:tailEnd/>
          </a:ln>
        </p:spPr>
        <p:txBody>
          <a:bodyPr wrap="none" anchor="ctr"/>
          <a:lstStyle/>
          <a:p>
            <a:pPr eaLnBrk="1" hangingPunct="1">
              <a:defRPr/>
            </a:pPr>
            <a:r>
              <a:rPr lang="en-GB" b="1" dirty="0" err="1">
                <a:latin typeface="Arial" charset="0"/>
              </a:rPr>
              <a:t>Aratura</a:t>
            </a:r>
            <a:endParaRPr lang="en-GB" b="1" dirty="0">
              <a:latin typeface="Arial" charset="0"/>
            </a:endParaRPr>
          </a:p>
        </p:txBody>
      </p:sp>
      <p:sp>
        <p:nvSpPr>
          <p:cNvPr id="28" name="AutoShape 15"/>
          <p:cNvSpPr>
            <a:spLocks noChangeArrowheads="1"/>
          </p:cNvSpPr>
          <p:nvPr/>
        </p:nvSpPr>
        <p:spPr bwMode="auto">
          <a:xfrm>
            <a:off x="3743325" y="2924175"/>
            <a:ext cx="1627188" cy="665163"/>
          </a:xfrm>
          <a:prstGeom prst="roundRect">
            <a:avLst>
              <a:gd name="adj" fmla="val 16667"/>
            </a:avLst>
          </a:prstGeom>
          <a:solidFill>
            <a:schemeClr val="bg1">
              <a:lumMod val="75000"/>
            </a:schemeClr>
          </a:solidFill>
          <a:ln w="9525">
            <a:noFill/>
            <a:round/>
            <a:headEnd/>
            <a:tailEnd/>
          </a:ln>
        </p:spPr>
        <p:txBody>
          <a:bodyPr wrap="none" anchor="ctr"/>
          <a:lstStyle/>
          <a:p>
            <a:pPr eaLnBrk="1" hangingPunct="1">
              <a:defRPr/>
            </a:pPr>
            <a:r>
              <a:rPr lang="en-GB" b="1" dirty="0" err="1">
                <a:latin typeface="Arial" charset="0"/>
              </a:rPr>
              <a:t>Seminatrici</a:t>
            </a:r>
            <a:r>
              <a:rPr lang="en-GB" b="1" dirty="0">
                <a:latin typeface="Arial" charset="0"/>
              </a:rPr>
              <a:t> </a:t>
            </a:r>
          </a:p>
          <a:p>
            <a:pPr eaLnBrk="1" hangingPunct="1">
              <a:defRPr/>
            </a:pPr>
            <a:r>
              <a:rPr lang="en-GB" b="1" dirty="0">
                <a:latin typeface="Arial" charset="0"/>
              </a:rPr>
              <a:t>in </a:t>
            </a:r>
            <a:r>
              <a:rPr lang="en-GB" b="1" dirty="0" err="1">
                <a:latin typeface="Arial" charset="0"/>
              </a:rPr>
              <a:t>linea</a:t>
            </a:r>
            <a:endParaRPr lang="en-GB" b="1" dirty="0">
              <a:latin typeface="Arial" charset="0"/>
            </a:endParaRPr>
          </a:p>
        </p:txBody>
      </p:sp>
      <p:sp>
        <p:nvSpPr>
          <p:cNvPr id="29" name="AutoShape 15"/>
          <p:cNvSpPr>
            <a:spLocks noChangeArrowheads="1"/>
          </p:cNvSpPr>
          <p:nvPr/>
        </p:nvSpPr>
        <p:spPr bwMode="auto">
          <a:xfrm>
            <a:off x="5456238" y="2924175"/>
            <a:ext cx="1779587" cy="665163"/>
          </a:xfrm>
          <a:prstGeom prst="roundRect">
            <a:avLst>
              <a:gd name="adj" fmla="val 16667"/>
            </a:avLst>
          </a:prstGeom>
          <a:solidFill>
            <a:schemeClr val="bg1">
              <a:lumMod val="75000"/>
            </a:schemeClr>
          </a:solidFill>
          <a:ln w="9525">
            <a:noFill/>
            <a:round/>
            <a:headEnd/>
            <a:tailEnd/>
          </a:ln>
        </p:spPr>
        <p:txBody>
          <a:bodyPr wrap="none" anchor="ctr"/>
          <a:lstStyle/>
          <a:p>
            <a:pPr eaLnBrk="1" hangingPunct="1">
              <a:defRPr/>
            </a:pPr>
            <a:r>
              <a:rPr lang="en-GB" b="1" dirty="0" err="1">
                <a:latin typeface="Arial" charset="0"/>
              </a:rPr>
              <a:t>Concimazione</a:t>
            </a:r>
            <a:endParaRPr lang="en-GB" b="1" dirty="0">
              <a:latin typeface="Arial" charset="0"/>
            </a:endParaRPr>
          </a:p>
        </p:txBody>
      </p:sp>
      <p:sp>
        <p:nvSpPr>
          <p:cNvPr id="30" name="AutoShape 15"/>
          <p:cNvSpPr>
            <a:spLocks noChangeArrowheads="1"/>
          </p:cNvSpPr>
          <p:nvPr/>
        </p:nvSpPr>
        <p:spPr bwMode="auto">
          <a:xfrm>
            <a:off x="7308850" y="2924175"/>
            <a:ext cx="1727200" cy="665163"/>
          </a:xfrm>
          <a:prstGeom prst="roundRect">
            <a:avLst>
              <a:gd name="adj" fmla="val 16667"/>
            </a:avLst>
          </a:prstGeom>
          <a:solidFill>
            <a:schemeClr val="bg1">
              <a:lumMod val="75000"/>
            </a:schemeClr>
          </a:solidFill>
          <a:ln w="9525">
            <a:noFill/>
            <a:round/>
            <a:headEnd/>
            <a:tailEnd/>
          </a:ln>
        </p:spPr>
        <p:txBody>
          <a:bodyPr wrap="none" anchor="ctr"/>
          <a:lstStyle/>
          <a:p>
            <a:pPr eaLnBrk="1" hangingPunct="1">
              <a:defRPr/>
            </a:pPr>
            <a:r>
              <a:rPr lang="en-GB" b="1" dirty="0" err="1">
                <a:latin typeface="Arial" charset="0"/>
              </a:rPr>
              <a:t>Concimazione</a:t>
            </a:r>
            <a:r>
              <a:rPr lang="en-GB" b="1" dirty="0">
                <a:latin typeface="Arial" charset="0"/>
              </a:rPr>
              <a:t> </a:t>
            </a:r>
          </a:p>
          <a:p>
            <a:pPr eaLnBrk="1" hangingPunct="1">
              <a:defRPr/>
            </a:pPr>
            <a:r>
              <a:rPr lang="en-GB" b="1" dirty="0" err="1">
                <a:latin typeface="Arial" charset="0"/>
              </a:rPr>
              <a:t>organica</a:t>
            </a:r>
            <a:endParaRPr lang="en-GB" b="1" dirty="0">
              <a:latin typeface="Arial" charset="0"/>
            </a:endParaRPr>
          </a:p>
        </p:txBody>
      </p:sp>
      <p:sp>
        <p:nvSpPr>
          <p:cNvPr id="31" name="AutoShape 15"/>
          <p:cNvSpPr>
            <a:spLocks noChangeArrowheads="1"/>
          </p:cNvSpPr>
          <p:nvPr/>
        </p:nvSpPr>
        <p:spPr bwMode="auto">
          <a:xfrm>
            <a:off x="179388" y="5443538"/>
            <a:ext cx="1627187" cy="665162"/>
          </a:xfrm>
          <a:prstGeom prst="roundRect">
            <a:avLst>
              <a:gd name="adj" fmla="val 16667"/>
            </a:avLst>
          </a:prstGeom>
          <a:solidFill>
            <a:schemeClr val="bg1">
              <a:lumMod val="75000"/>
            </a:schemeClr>
          </a:solidFill>
          <a:ln w="9525">
            <a:noFill/>
            <a:round/>
            <a:headEnd/>
            <a:tailEnd/>
          </a:ln>
        </p:spPr>
        <p:txBody>
          <a:bodyPr wrap="none" anchor="ctr"/>
          <a:lstStyle/>
          <a:p>
            <a:pPr eaLnBrk="1" hangingPunct="1">
              <a:defRPr/>
            </a:pPr>
            <a:r>
              <a:rPr lang="en-GB" b="1" dirty="0" err="1">
                <a:latin typeface="Arial" charset="0"/>
              </a:rPr>
              <a:t>Irrorazione</a:t>
            </a:r>
            <a:endParaRPr lang="en-GB" b="1" dirty="0">
              <a:latin typeface="Arial" charset="0"/>
            </a:endParaRPr>
          </a:p>
        </p:txBody>
      </p:sp>
      <p:sp>
        <p:nvSpPr>
          <p:cNvPr id="32" name="AutoShape 15"/>
          <p:cNvSpPr>
            <a:spLocks noChangeArrowheads="1"/>
          </p:cNvSpPr>
          <p:nvPr/>
        </p:nvSpPr>
        <p:spPr bwMode="auto">
          <a:xfrm>
            <a:off x="1979613" y="5443538"/>
            <a:ext cx="1627187" cy="665162"/>
          </a:xfrm>
          <a:prstGeom prst="roundRect">
            <a:avLst>
              <a:gd name="adj" fmla="val 16667"/>
            </a:avLst>
          </a:prstGeom>
          <a:solidFill>
            <a:schemeClr val="bg1">
              <a:lumMod val="75000"/>
            </a:schemeClr>
          </a:solidFill>
          <a:ln w="9525">
            <a:noFill/>
            <a:round/>
            <a:headEnd/>
            <a:tailEnd/>
          </a:ln>
        </p:spPr>
        <p:txBody>
          <a:bodyPr wrap="none" anchor="ctr"/>
          <a:lstStyle/>
          <a:p>
            <a:pPr eaLnBrk="1" hangingPunct="1">
              <a:defRPr/>
            </a:pPr>
            <a:r>
              <a:rPr lang="en-GB" b="1" dirty="0" err="1">
                <a:latin typeface="Arial" charset="0"/>
              </a:rPr>
              <a:t>Manutenzione</a:t>
            </a:r>
            <a:endParaRPr lang="en-GB" b="1" dirty="0">
              <a:latin typeface="Arial" charset="0"/>
            </a:endParaRPr>
          </a:p>
          <a:p>
            <a:pPr eaLnBrk="1" hangingPunct="1">
              <a:defRPr/>
            </a:pPr>
            <a:r>
              <a:rPr lang="en-GB" b="1" dirty="0" err="1">
                <a:latin typeface="Arial" charset="0"/>
              </a:rPr>
              <a:t>paesaggio</a:t>
            </a:r>
            <a:endParaRPr lang="en-GB" b="1" dirty="0">
              <a:latin typeface="Arial" charset="0"/>
            </a:endParaRPr>
          </a:p>
        </p:txBody>
      </p:sp>
      <p:sp>
        <p:nvSpPr>
          <p:cNvPr id="33" name="AutoShape 15"/>
          <p:cNvSpPr>
            <a:spLocks noChangeArrowheads="1"/>
          </p:cNvSpPr>
          <p:nvPr/>
        </p:nvSpPr>
        <p:spPr bwMode="auto">
          <a:xfrm>
            <a:off x="3779838" y="5443538"/>
            <a:ext cx="1627187" cy="665162"/>
          </a:xfrm>
          <a:prstGeom prst="roundRect">
            <a:avLst>
              <a:gd name="adj" fmla="val 16667"/>
            </a:avLst>
          </a:prstGeom>
          <a:solidFill>
            <a:schemeClr val="bg1">
              <a:lumMod val="75000"/>
            </a:schemeClr>
          </a:solidFill>
          <a:ln w="9525">
            <a:noFill/>
            <a:round/>
            <a:headEnd/>
            <a:tailEnd/>
          </a:ln>
        </p:spPr>
        <p:txBody>
          <a:bodyPr wrap="none" anchor="ctr"/>
          <a:lstStyle/>
          <a:p>
            <a:pPr eaLnBrk="1" hangingPunct="1">
              <a:defRPr/>
            </a:pPr>
            <a:r>
              <a:rPr lang="en-GB" b="1" dirty="0" err="1">
                <a:latin typeface="Arial" charset="0"/>
              </a:rPr>
              <a:t>Trincia</a:t>
            </a:r>
            <a:endParaRPr lang="en-GB" b="1" dirty="0">
              <a:latin typeface="Arial" charset="0"/>
            </a:endParaRPr>
          </a:p>
        </p:txBody>
      </p:sp>
      <p:sp>
        <p:nvSpPr>
          <p:cNvPr id="34" name="AutoShape 15"/>
          <p:cNvSpPr>
            <a:spLocks noChangeArrowheads="1"/>
          </p:cNvSpPr>
          <p:nvPr/>
        </p:nvSpPr>
        <p:spPr bwMode="auto">
          <a:xfrm>
            <a:off x="5580063" y="5443538"/>
            <a:ext cx="1627187" cy="920750"/>
          </a:xfrm>
          <a:prstGeom prst="roundRect">
            <a:avLst>
              <a:gd name="adj" fmla="val 16667"/>
            </a:avLst>
          </a:prstGeom>
          <a:solidFill>
            <a:schemeClr val="bg1">
              <a:lumMod val="75000"/>
            </a:schemeClr>
          </a:solidFill>
          <a:ln w="9525">
            <a:noFill/>
            <a:round/>
            <a:headEnd/>
            <a:tailEnd/>
          </a:ln>
        </p:spPr>
        <p:txBody>
          <a:bodyPr wrap="none" anchor="ctr"/>
          <a:lstStyle/>
          <a:p>
            <a:pPr eaLnBrk="1" hangingPunct="1">
              <a:defRPr/>
            </a:pPr>
            <a:r>
              <a:rPr lang="en-GB" b="1" dirty="0" err="1">
                <a:latin typeface="Arial" charset="0"/>
              </a:rPr>
              <a:t>Fienagione</a:t>
            </a:r>
            <a:r>
              <a:rPr lang="en-GB" b="1" dirty="0">
                <a:latin typeface="Arial" charset="0"/>
              </a:rPr>
              <a:t> </a:t>
            </a:r>
          </a:p>
          <a:p>
            <a:pPr eaLnBrk="1" hangingPunct="1">
              <a:defRPr/>
            </a:pPr>
            <a:r>
              <a:rPr lang="en-GB" b="1" dirty="0">
                <a:latin typeface="Arial" charset="0"/>
              </a:rPr>
              <a:t>e </a:t>
            </a:r>
          </a:p>
          <a:p>
            <a:pPr eaLnBrk="1" hangingPunct="1">
              <a:defRPr/>
            </a:pPr>
            <a:r>
              <a:rPr lang="en-GB" b="1" dirty="0" err="1">
                <a:latin typeface="Arial" charset="0"/>
              </a:rPr>
              <a:t>raccolta</a:t>
            </a:r>
            <a:endParaRPr lang="en-GB" b="1" dirty="0">
              <a:latin typeface="Arial" charset="0"/>
            </a:endParaRPr>
          </a:p>
        </p:txBody>
      </p:sp>
      <p:sp>
        <p:nvSpPr>
          <p:cNvPr id="35" name="AutoShape 15"/>
          <p:cNvSpPr>
            <a:spLocks noChangeArrowheads="1"/>
          </p:cNvSpPr>
          <p:nvPr/>
        </p:nvSpPr>
        <p:spPr bwMode="auto">
          <a:xfrm>
            <a:off x="7308850" y="5443538"/>
            <a:ext cx="1627188" cy="896937"/>
          </a:xfrm>
          <a:prstGeom prst="roundRect">
            <a:avLst>
              <a:gd name="adj" fmla="val 16667"/>
            </a:avLst>
          </a:prstGeom>
          <a:solidFill>
            <a:schemeClr val="bg1">
              <a:lumMod val="75000"/>
            </a:schemeClr>
          </a:solidFill>
          <a:ln w="9525">
            <a:noFill/>
            <a:round/>
            <a:headEnd/>
            <a:tailEnd/>
          </a:ln>
        </p:spPr>
        <p:txBody>
          <a:bodyPr wrap="none" anchor="ctr"/>
          <a:lstStyle/>
          <a:p>
            <a:pPr eaLnBrk="1" hangingPunct="1">
              <a:defRPr/>
            </a:pPr>
            <a:r>
              <a:rPr lang="en-GB" b="1" dirty="0" err="1">
                <a:latin typeface="Arial" charset="0"/>
              </a:rPr>
              <a:t>Allevamento</a:t>
            </a:r>
            <a:endParaRPr lang="en-GB" b="1" dirty="0">
              <a:latin typeface="Arial" charset="0"/>
            </a:endParaRPr>
          </a:p>
        </p:txBody>
      </p:sp>
      <p:sp>
        <p:nvSpPr>
          <p:cNvPr id="48150" name="Rectangle 3"/>
          <p:cNvSpPr>
            <a:spLocks noChangeArrowheads="1"/>
          </p:cNvSpPr>
          <p:nvPr/>
        </p:nvSpPr>
        <p:spPr bwMode="auto">
          <a:xfrm>
            <a:off x="827088" y="944563"/>
            <a:ext cx="8316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Blip>
                <a:blip r:embed="rId13"/>
              </a:buBlip>
              <a:defRPr>
                <a:solidFill>
                  <a:schemeClr val="tx1"/>
                </a:solidFill>
                <a:latin typeface="Arial" panose="020B0604020202020204" pitchFamily="34" charset="0"/>
              </a:defRPr>
            </a:lvl1pPr>
            <a:lvl2pPr marL="742950" indent="-285750">
              <a:spcBef>
                <a:spcPct val="20000"/>
              </a:spcBef>
              <a:buBlip>
                <a:blip r:embed="rId14"/>
              </a:buBlip>
              <a:defRPr>
                <a:solidFill>
                  <a:schemeClr val="tx1"/>
                </a:solidFill>
                <a:latin typeface="Arial" panose="020B0604020202020204" pitchFamily="34" charset="0"/>
              </a:defRPr>
            </a:lvl2pPr>
            <a:lvl3pPr marL="1143000" indent="-228600">
              <a:spcBef>
                <a:spcPct val="20000"/>
              </a:spcBef>
              <a:buBlip>
                <a:blip r:embed="rId1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en-US" altLang="it-IT" b="1"/>
              <a:t>La gamma KUHN conta ben 10 famiglie di prodottoo</a:t>
            </a:r>
          </a:p>
        </p:txBody>
      </p:sp>
      <p:sp>
        <p:nvSpPr>
          <p:cNvPr id="48151" name="Titre 35"/>
          <p:cNvSpPr>
            <a:spLocks noGrp="1"/>
          </p:cNvSpPr>
          <p:nvPr>
            <p:ph type="title"/>
          </p:nvPr>
        </p:nvSpPr>
        <p:spPr>
          <a:xfrm>
            <a:off x="250825" y="131763"/>
            <a:ext cx="7640638" cy="512762"/>
          </a:xfrm>
        </p:spPr>
        <p:txBody>
          <a:bodyPr/>
          <a:lstStyle/>
          <a:p>
            <a:r>
              <a:rPr lang="en-GB" altLang="it-IT" smtClean="0"/>
              <a:t>Gamma prodotti</a:t>
            </a:r>
            <a:endParaRPr lang="en-US" altLang="it-IT" smtClean="0"/>
          </a:p>
        </p:txBody>
      </p:sp>
    </p:spTree>
    <p:extLst>
      <p:ext uri="{BB962C8B-B14F-4D97-AF65-F5344CB8AC3E}">
        <p14:creationId xmlns:p14="http://schemas.microsoft.com/office/powerpoint/2010/main" val="302646787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899592" y="1206500"/>
            <a:ext cx="3190875" cy="2209800"/>
          </a:xfrm>
        </p:spPr>
      </p:pic>
      <p:sp>
        <p:nvSpPr>
          <p:cNvPr id="31747" name="Rectangle 12"/>
          <p:cNvSpPr>
            <a:spLocks noChangeArrowheads="1"/>
          </p:cNvSpPr>
          <p:nvPr/>
        </p:nvSpPr>
        <p:spPr bwMode="auto">
          <a:xfrm>
            <a:off x="107504" y="3624263"/>
            <a:ext cx="4557712"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dirty="0"/>
              <a:t>L’</a:t>
            </a:r>
            <a:r>
              <a:rPr lang="fr-FR" altLang="it-IT" sz="2400" dirty="0" err="1"/>
              <a:t>epoca</a:t>
            </a:r>
            <a:r>
              <a:rPr lang="fr-FR" altLang="it-IT" sz="2400" dirty="0"/>
              <a:t> </a:t>
            </a:r>
            <a:r>
              <a:rPr lang="fr-FR" altLang="it-IT" sz="2400" dirty="0" err="1"/>
              <a:t>del</a:t>
            </a:r>
            <a:r>
              <a:rPr lang="fr-FR" altLang="it-IT" sz="2400" dirty="0"/>
              <a:t> </a:t>
            </a:r>
            <a:r>
              <a:rPr lang="fr-FR" altLang="it-IT" sz="2400" dirty="0" err="1"/>
              <a:t>taglio</a:t>
            </a:r>
            <a:endParaRPr lang="fr-FR" altLang="it-IT" sz="2400" dirty="0"/>
          </a:p>
          <a:p>
            <a:pPr algn="ctr" eaLnBrk="1" hangingPunct="1">
              <a:buFontTx/>
              <a:buNone/>
            </a:pPr>
            <a:r>
              <a:rPr lang="fr-FR" altLang="it-IT" sz="2400" dirty="0"/>
              <a:t>… </a:t>
            </a:r>
            <a:r>
              <a:rPr lang="fr-FR" altLang="it-IT" sz="2400" dirty="0" err="1"/>
              <a:t>condiziona</a:t>
            </a:r>
            <a:r>
              <a:rPr lang="fr-FR" altLang="it-IT" sz="2400" dirty="0"/>
              <a:t> i </a:t>
            </a:r>
            <a:r>
              <a:rPr lang="fr-FR" altLang="it-IT" sz="2400" dirty="0" err="1"/>
              <a:t>risultati</a:t>
            </a:r>
            <a:r>
              <a:rPr lang="fr-FR" altLang="it-IT" sz="2400" dirty="0"/>
              <a:t> </a:t>
            </a:r>
            <a:r>
              <a:rPr lang="fr-FR" altLang="it-IT" sz="2400" dirty="0" err="1"/>
              <a:t>ottenuti</a:t>
            </a:r>
            <a:endParaRPr lang="fr-FR" altLang="it-IT" sz="2400" dirty="0"/>
          </a:p>
          <a:p>
            <a:pPr algn="ctr" eaLnBrk="1" hangingPunct="1">
              <a:buFontTx/>
              <a:buNone/>
            </a:pPr>
            <a:endParaRPr lang="fr-FR" altLang="it-IT" sz="2400" dirty="0"/>
          </a:p>
          <a:p>
            <a:pPr eaLnBrk="1" hangingPunct="1">
              <a:buFontTx/>
              <a:buNone/>
            </a:pPr>
            <a:r>
              <a:rPr lang="fr-FR" altLang="it-IT" sz="2400" dirty="0" err="1"/>
              <a:t>Bisogna</a:t>
            </a:r>
            <a:r>
              <a:rPr lang="fr-FR" altLang="it-IT" sz="2400" dirty="0"/>
              <a:t> </a:t>
            </a:r>
            <a:r>
              <a:rPr lang="fr-FR" altLang="it-IT" sz="2400" dirty="0" err="1"/>
              <a:t>garantire</a:t>
            </a:r>
            <a:r>
              <a:rPr lang="fr-FR" altLang="it-IT" sz="2400" dirty="0"/>
              <a:t> l’</a:t>
            </a:r>
            <a:r>
              <a:rPr lang="fr-FR" altLang="it-IT" sz="2400" dirty="0" err="1"/>
              <a:t>integrità</a:t>
            </a:r>
            <a:r>
              <a:rPr lang="fr-FR" altLang="it-IT" sz="2400" dirty="0"/>
              <a:t>, la </a:t>
            </a:r>
            <a:r>
              <a:rPr lang="fr-FR" altLang="it-IT" sz="2400" dirty="0" err="1"/>
              <a:t>salubrità</a:t>
            </a:r>
            <a:r>
              <a:rPr lang="fr-FR" altLang="it-IT" sz="2400" dirty="0"/>
              <a:t> </a:t>
            </a:r>
            <a:r>
              <a:rPr lang="fr-FR" altLang="it-IT" sz="2400" dirty="0" err="1"/>
              <a:t>del</a:t>
            </a:r>
            <a:r>
              <a:rPr lang="fr-FR" altLang="it-IT" sz="2400" dirty="0"/>
              <a:t> </a:t>
            </a:r>
            <a:r>
              <a:rPr lang="fr-FR" altLang="it-IT" sz="2400" dirty="0" err="1"/>
              <a:t>prodotto</a:t>
            </a:r>
            <a:r>
              <a:rPr lang="fr-FR" altLang="it-IT" sz="2400" dirty="0"/>
              <a:t> </a:t>
            </a:r>
            <a:r>
              <a:rPr lang="fr-FR" altLang="it-IT" sz="2400" dirty="0" err="1"/>
              <a:t>raccolto</a:t>
            </a:r>
            <a:r>
              <a:rPr lang="fr-FR" altLang="it-IT" sz="2400" dirty="0"/>
              <a:t> </a:t>
            </a:r>
            <a:r>
              <a:rPr lang="fr-FR" altLang="it-IT" sz="2400" dirty="0" err="1"/>
              <a:t>sia</a:t>
            </a:r>
            <a:r>
              <a:rPr lang="fr-FR" altLang="it-IT" sz="2400" dirty="0"/>
              <a:t> </a:t>
            </a:r>
            <a:r>
              <a:rPr lang="fr-FR" altLang="it-IT" sz="2400" dirty="0" err="1"/>
              <a:t>sul</a:t>
            </a:r>
            <a:r>
              <a:rPr lang="fr-FR" altLang="it-IT" sz="2400" dirty="0"/>
              <a:t> piano </a:t>
            </a:r>
            <a:r>
              <a:rPr lang="fr-FR" altLang="it-IT" sz="2400" b="1" dirty="0" err="1"/>
              <a:t>organolettico</a:t>
            </a:r>
            <a:r>
              <a:rPr lang="fr-FR" altLang="it-IT" sz="2400" dirty="0"/>
              <a:t> </a:t>
            </a:r>
            <a:r>
              <a:rPr lang="fr-FR" altLang="it-IT" sz="2400" dirty="0" err="1"/>
              <a:t>sia</a:t>
            </a:r>
            <a:r>
              <a:rPr lang="fr-FR" altLang="it-IT" sz="2400" dirty="0"/>
              <a:t> su </a:t>
            </a:r>
            <a:r>
              <a:rPr lang="fr-FR" altLang="it-IT" sz="2400" dirty="0" err="1"/>
              <a:t>quello</a:t>
            </a:r>
            <a:r>
              <a:rPr lang="fr-FR" altLang="it-IT" sz="2400" dirty="0"/>
              <a:t> </a:t>
            </a:r>
            <a:r>
              <a:rPr lang="fr-FR" altLang="it-IT" sz="2400" dirty="0" err="1"/>
              <a:t>della</a:t>
            </a:r>
            <a:r>
              <a:rPr lang="fr-FR" altLang="it-IT" sz="2400" dirty="0"/>
              <a:t> </a:t>
            </a:r>
            <a:r>
              <a:rPr lang="fr-FR" altLang="it-IT" sz="2400" b="1" dirty="0" err="1"/>
              <a:t>salubrità</a:t>
            </a:r>
            <a:endParaRPr lang="fr-FR" altLang="it-IT" sz="2400" b="1" dirty="0"/>
          </a:p>
        </p:txBody>
      </p:sp>
      <p:sp>
        <p:nvSpPr>
          <p:cNvPr id="7" name="Rectangle 2"/>
          <p:cNvSpPr txBox="1">
            <a:spLocks noChangeArrowheads="1"/>
          </p:cNvSpPr>
          <p:nvPr/>
        </p:nvSpPr>
        <p:spPr bwMode="auto">
          <a:xfrm>
            <a:off x="6810375" y="2311400"/>
            <a:ext cx="2155825" cy="2419350"/>
          </a:xfrm>
          <a:prstGeom prst="rect">
            <a:avLst/>
          </a:prstGeom>
          <a:noFill/>
          <a:ln w="9525">
            <a:noFill/>
            <a:miter lim="800000"/>
            <a:headEnd/>
            <a:tailEnd/>
          </a:ln>
        </p:spPr>
        <p:txBody>
          <a:bodyPr/>
          <a:lstStyle/>
          <a:p>
            <a:pPr marL="342900" indent="-342900">
              <a:spcBef>
                <a:spcPct val="20000"/>
              </a:spcBef>
              <a:buFontTx/>
              <a:buChar char="•"/>
              <a:defRPr/>
            </a:pPr>
            <a:r>
              <a:rPr lang="fr-FR" sz="2400" kern="0">
                <a:solidFill>
                  <a:srgbClr val="009900"/>
                </a:solidFill>
                <a:latin typeface="+mn-lt"/>
                <a:cs typeface="+mn-cs"/>
                <a:sym typeface="Symbol" pitchFamily="18" charset="2"/>
              </a:rPr>
              <a:t></a:t>
            </a:r>
            <a:r>
              <a:rPr lang="fr-FR" sz="2400" kern="0">
                <a:latin typeface="+mn-lt"/>
                <a:cs typeface="+mn-cs"/>
              </a:rPr>
              <a:t> </a:t>
            </a:r>
            <a:r>
              <a:rPr lang="fr-FR" kern="0" err="1">
                <a:latin typeface="+mn-lt"/>
                <a:cs typeface="+mn-cs"/>
              </a:rPr>
              <a:t>Litri</a:t>
            </a:r>
            <a:r>
              <a:rPr lang="fr-FR" kern="0">
                <a:latin typeface="+mn-lt"/>
                <a:cs typeface="+mn-cs"/>
              </a:rPr>
              <a:t>,</a:t>
            </a:r>
          </a:p>
          <a:p>
            <a:pPr marL="342900" indent="-342900">
              <a:spcBef>
                <a:spcPct val="20000"/>
              </a:spcBef>
              <a:buFontTx/>
              <a:buChar char="•"/>
              <a:defRPr/>
            </a:pPr>
            <a:r>
              <a:rPr lang="fr-FR" kern="0">
                <a:solidFill>
                  <a:srgbClr val="FF0000"/>
                </a:solidFill>
                <a:latin typeface="+mn-lt"/>
                <a:cs typeface="+mn-cs"/>
                <a:sym typeface="Symbol" pitchFamily="18" charset="2"/>
              </a:rPr>
              <a:t> </a:t>
            </a:r>
            <a:r>
              <a:rPr lang="fr-FR" kern="0">
                <a:latin typeface="+mn-lt"/>
                <a:cs typeface="+mn-cs"/>
              </a:rPr>
              <a:t>spore,</a:t>
            </a:r>
          </a:p>
          <a:p>
            <a:pPr marL="342900" indent="-342900">
              <a:spcBef>
                <a:spcPct val="20000"/>
              </a:spcBef>
              <a:buFontTx/>
              <a:buChar char="•"/>
              <a:defRPr/>
            </a:pPr>
            <a:r>
              <a:rPr lang="fr-FR" kern="0">
                <a:solidFill>
                  <a:srgbClr val="FF0000"/>
                </a:solidFill>
                <a:latin typeface="+mn-lt"/>
                <a:cs typeface="+mn-cs"/>
                <a:sym typeface="Symbol" pitchFamily="18" charset="2"/>
              </a:rPr>
              <a:t></a:t>
            </a:r>
            <a:r>
              <a:rPr lang="fr-FR" kern="0">
                <a:latin typeface="+mn-lt"/>
                <a:cs typeface="+mn-cs"/>
                <a:sym typeface="Symbol" pitchFamily="18" charset="2"/>
              </a:rPr>
              <a:t> </a:t>
            </a:r>
            <a:r>
              <a:rPr lang="fr-FR" kern="0">
                <a:latin typeface="+mn-lt"/>
                <a:cs typeface="+mn-cs"/>
              </a:rPr>
              <a:t>cellule,</a:t>
            </a:r>
          </a:p>
          <a:p>
            <a:pPr marL="342900" indent="-342900">
              <a:spcBef>
                <a:spcPct val="20000"/>
              </a:spcBef>
              <a:buFontTx/>
              <a:buChar char="•"/>
              <a:defRPr/>
            </a:pPr>
            <a:r>
              <a:rPr lang="fr-FR" kern="0">
                <a:solidFill>
                  <a:srgbClr val="009900"/>
                </a:solidFill>
                <a:latin typeface="+mn-lt"/>
                <a:cs typeface="+mn-cs"/>
                <a:sym typeface="Symbol" pitchFamily="18" charset="2"/>
              </a:rPr>
              <a:t> </a:t>
            </a:r>
            <a:r>
              <a:rPr lang="fr-FR" kern="0" err="1">
                <a:latin typeface="+mn-lt"/>
                <a:cs typeface="+mn-cs"/>
                <a:sym typeface="Symbol" pitchFamily="18" charset="2"/>
              </a:rPr>
              <a:t>Proteine</a:t>
            </a:r>
            <a:r>
              <a:rPr lang="fr-FR" kern="0">
                <a:latin typeface="+mn-lt"/>
                <a:cs typeface="+mn-cs"/>
                <a:sym typeface="Symbol" pitchFamily="18" charset="2"/>
              </a:rPr>
              <a:t>,</a:t>
            </a:r>
          </a:p>
          <a:p>
            <a:pPr marL="342900" indent="-342900">
              <a:spcBef>
                <a:spcPct val="20000"/>
              </a:spcBef>
              <a:buFontTx/>
              <a:buChar char="•"/>
              <a:defRPr/>
            </a:pPr>
            <a:r>
              <a:rPr lang="fr-FR" kern="0">
                <a:solidFill>
                  <a:srgbClr val="009900"/>
                </a:solidFill>
                <a:latin typeface="+mn-lt"/>
                <a:cs typeface="+mn-cs"/>
                <a:sym typeface="Symbol" pitchFamily="18" charset="2"/>
              </a:rPr>
              <a:t> </a:t>
            </a:r>
            <a:r>
              <a:rPr lang="fr-FR" kern="0">
                <a:latin typeface="+mn-lt"/>
                <a:cs typeface="+mn-cs"/>
                <a:sym typeface="Symbol" pitchFamily="18" charset="2"/>
              </a:rPr>
              <a:t>o</a:t>
            </a:r>
            <a:r>
              <a:rPr lang="fr-FR" kern="0">
                <a:solidFill>
                  <a:srgbClr val="009900"/>
                </a:solidFill>
                <a:latin typeface="+mn-lt"/>
                <a:cs typeface="+mn-cs"/>
                <a:sym typeface="Symbol" pitchFamily="18" charset="2"/>
              </a:rPr>
              <a:t> </a:t>
            </a:r>
            <a:r>
              <a:rPr lang="fr-FR" kern="0">
                <a:solidFill>
                  <a:srgbClr val="FF0000"/>
                </a:solidFill>
                <a:latin typeface="+mn-lt"/>
                <a:cs typeface="+mn-cs"/>
                <a:sym typeface="Symbol" pitchFamily="18" charset="2"/>
              </a:rPr>
              <a:t></a:t>
            </a:r>
            <a:r>
              <a:rPr lang="fr-FR" kern="0">
                <a:latin typeface="+mn-lt"/>
                <a:cs typeface="+mn-cs"/>
                <a:sym typeface="Symbol" pitchFamily="18" charset="2"/>
              </a:rPr>
              <a:t> </a:t>
            </a:r>
            <a:r>
              <a:rPr lang="fr-FR" kern="0" err="1">
                <a:latin typeface="+mn-lt"/>
                <a:cs typeface="+mn-cs"/>
                <a:sym typeface="Symbol" pitchFamily="18" charset="2"/>
              </a:rPr>
              <a:t>Grasso</a:t>
            </a:r>
            <a:endParaRPr lang="fr-FR" kern="0">
              <a:latin typeface="+mn-lt"/>
              <a:cs typeface="+mn-cs"/>
              <a:sym typeface="Symbol" pitchFamily="18" charset="2"/>
            </a:endParaRPr>
          </a:p>
          <a:p>
            <a:pPr marL="342900" indent="-342900">
              <a:spcBef>
                <a:spcPct val="20000"/>
              </a:spcBef>
              <a:buFontTx/>
              <a:buChar char="•"/>
              <a:defRPr/>
            </a:pPr>
            <a:endParaRPr lang="fr-FR" kern="0">
              <a:latin typeface="+mn-lt"/>
              <a:cs typeface="+mn-cs"/>
              <a:sym typeface="Symbol" pitchFamily="18" charset="2"/>
            </a:endParaRPr>
          </a:p>
          <a:p>
            <a:pPr marL="342900" indent="-342900">
              <a:spcBef>
                <a:spcPct val="20000"/>
              </a:spcBef>
              <a:buFontTx/>
              <a:buChar char="•"/>
              <a:defRPr/>
            </a:pPr>
            <a:endParaRPr lang="fr-FR" kern="0">
              <a:latin typeface="+mn-lt"/>
              <a:cs typeface="+mn-cs"/>
            </a:endParaRPr>
          </a:p>
        </p:txBody>
      </p:sp>
      <p:pic>
        <p:nvPicPr>
          <p:cNvPr id="31749" name="Picture 3" descr="clostridiumTyrobutyricumGRUY7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79950" y="2355850"/>
            <a:ext cx="1927225"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4"/>
          <p:cNvSpPr>
            <a:spLocks noChangeArrowheads="1"/>
          </p:cNvSpPr>
          <p:nvPr/>
        </p:nvSpPr>
        <p:spPr bwMode="auto">
          <a:xfrm>
            <a:off x="4572000" y="1630363"/>
            <a:ext cx="245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a:solidFill>
                  <a:srgbClr val="FF0000"/>
                </a:solidFill>
              </a:rPr>
              <a:t>Qualità del latte</a:t>
            </a:r>
          </a:p>
        </p:txBody>
      </p:sp>
      <p:sp>
        <p:nvSpPr>
          <p:cNvPr id="31751" name="Text Box 5"/>
          <p:cNvSpPr txBox="1">
            <a:spLocks noChangeArrowheads="1"/>
          </p:cNvSpPr>
          <p:nvPr/>
        </p:nvSpPr>
        <p:spPr bwMode="auto">
          <a:xfrm>
            <a:off x="4894263" y="5327650"/>
            <a:ext cx="160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1000"/>
              <a:t>(spores de butyriques)</a:t>
            </a:r>
          </a:p>
        </p:txBody>
      </p:sp>
      <p:sp>
        <p:nvSpPr>
          <p:cNvPr id="31752" name="Titolo 1"/>
          <p:cNvSpPr>
            <a:spLocks noGrp="1"/>
          </p:cNvSpPr>
          <p:nvPr>
            <p:ph type="title"/>
          </p:nvPr>
        </p:nvSpPr>
        <p:spPr>
          <a:xfrm>
            <a:off x="0" y="44450"/>
            <a:ext cx="9144000" cy="576263"/>
          </a:xfrm>
        </p:spPr>
        <p:txBody>
          <a:bodyPr/>
          <a:lstStyle/>
          <a:p>
            <a:r>
              <a:rPr lang="it-IT" altLang="it-IT" dirty="0" smtClean="0"/>
              <a:t>Qualità del foraggio – qualità del latte</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uppo 34"/>
          <p:cNvGrpSpPr>
            <a:grpSpLocks/>
          </p:cNvGrpSpPr>
          <p:nvPr/>
        </p:nvGrpSpPr>
        <p:grpSpPr bwMode="auto">
          <a:xfrm>
            <a:off x="1997075" y="1368896"/>
            <a:ext cx="5257800" cy="4724400"/>
            <a:chOff x="3886200" y="1371600"/>
            <a:chExt cx="5257800" cy="4724400"/>
          </a:xfrm>
        </p:grpSpPr>
        <p:grpSp>
          <p:nvGrpSpPr>
            <p:cNvPr id="33805" name="Group 3"/>
            <p:cNvGrpSpPr>
              <a:grpSpLocks/>
            </p:cNvGrpSpPr>
            <p:nvPr/>
          </p:nvGrpSpPr>
          <p:grpSpPr bwMode="auto">
            <a:xfrm>
              <a:off x="3886200" y="1371600"/>
              <a:ext cx="5257800" cy="4724400"/>
              <a:chOff x="144" y="672"/>
              <a:chExt cx="3312" cy="2976"/>
            </a:xfrm>
          </p:grpSpPr>
          <p:sp>
            <p:nvSpPr>
              <p:cNvPr id="33813" name="Rectangle 4"/>
              <p:cNvSpPr>
                <a:spLocks noChangeArrowheads="1"/>
              </p:cNvSpPr>
              <p:nvPr/>
            </p:nvSpPr>
            <p:spPr bwMode="auto">
              <a:xfrm>
                <a:off x="144" y="672"/>
                <a:ext cx="3312" cy="29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grpSp>
            <p:nvGrpSpPr>
              <p:cNvPr id="33814" name="Group 5"/>
              <p:cNvGrpSpPr>
                <a:grpSpLocks/>
              </p:cNvGrpSpPr>
              <p:nvPr/>
            </p:nvGrpSpPr>
            <p:grpSpPr bwMode="auto">
              <a:xfrm>
                <a:off x="432" y="1056"/>
                <a:ext cx="2682" cy="2352"/>
                <a:chOff x="432" y="1056"/>
                <a:chExt cx="2682" cy="2352"/>
              </a:xfrm>
            </p:grpSpPr>
            <p:grpSp>
              <p:nvGrpSpPr>
                <p:cNvPr id="33815" name="Group 6"/>
                <p:cNvGrpSpPr>
                  <a:grpSpLocks/>
                </p:cNvGrpSpPr>
                <p:nvPr/>
              </p:nvGrpSpPr>
              <p:grpSpPr bwMode="auto">
                <a:xfrm>
                  <a:off x="432" y="1056"/>
                  <a:ext cx="2664" cy="828"/>
                  <a:chOff x="432" y="1056"/>
                  <a:chExt cx="2664" cy="828"/>
                </a:xfrm>
              </p:grpSpPr>
              <p:pic>
                <p:nvPicPr>
                  <p:cNvPr id="33823" name="Picture 7" descr="sans titre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2" y="1056"/>
                    <a:ext cx="864"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4" name="Picture 9" descr="bous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64" y="1200"/>
                    <a:ext cx="1032"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16" name="Group 13"/>
                <p:cNvGrpSpPr>
                  <a:grpSpLocks/>
                </p:cNvGrpSpPr>
                <p:nvPr/>
              </p:nvGrpSpPr>
              <p:grpSpPr bwMode="auto">
                <a:xfrm>
                  <a:off x="432" y="1776"/>
                  <a:ext cx="2682" cy="1632"/>
                  <a:chOff x="432" y="1776"/>
                  <a:chExt cx="2682" cy="1632"/>
                </a:xfrm>
              </p:grpSpPr>
              <p:grpSp>
                <p:nvGrpSpPr>
                  <p:cNvPr id="33817" name="Group 14"/>
                  <p:cNvGrpSpPr>
                    <a:grpSpLocks/>
                  </p:cNvGrpSpPr>
                  <p:nvPr/>
                </p:nvGrpSpPr>
                <p:grpSpPr bwMode="auto">
                  <a:xfrm>
                    <a:off x="432" y="2016"/>
                    <a:ext cx="2682" cy="1392"/>
                    <a:chOff x="432" y="2016"/>
                    <a:chExt cx="2682" cy="1392"/>
                  </a:xfrm>
                </p:grpSpPr>
                <p:grpSp>
                  <p:nvGrpSpPr>
                    <p:cNvPr id="33819" name="Group 15"/>
                    <p:cNvGrpSpPr>
                      <a:grpSpLocks/>
                    </p:cNvGrpSpPr>
                    <p:nvPr/>
                  </p:nvGrpSpPr>
                  <p:grpSpPr bwMode="auto">
                    <a:xfrm>
                      <a:off x="432" y="2208"/>
                      <a:ext cx="2034" cy="1200"/>
                      <a:chOff x="432" y="2208"/>
                      <a:chExt cx="2034" cy="1200"/>
                    </a:xfrm>
                  </p:grpSpPr>
                  <p:pic>
                    <p:nvPicPr>
                      <p:cNvPr id="33821" name="Picture 16" descr="fromage"/>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2" y="2208"/>
                        <a:ext cx="1092"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2" name="Picture 17" descr="lai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248" y="2592"/>
                        <a:ext cx="121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20" name="Picture 18" descr="trayon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56" y="2016"/>
                      <a:ext cx="858"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18" name="Picture 19" descr="bouse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448" y="1776"/>
                    <a:ext cx="63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33806" name="Oval 20"/>
            <p:cNvSpPr>
              <a:spLocks noChangeArrowheads="1"/>
            </p:cNvSpPr>
            <p:nvPr/>
          </p:nvSpPr>
          <p:spPr bwMode="auto">
            <a:xfrm>
              <a:off x="5334000" y="3048000"/>
              <a:ext cx="152400" cy="152400"/>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3807" name="Oval 22"/>
            <p:cNvSpPr>
              <a:spLocks noChangeArrowheads="1"/>
            </p:cNvSpPr>
            <p:nvPr/>
          </p:nvSpPr>
          <p:spPr bwMode="auto">
            <a:xfrm>
              <a:off x="6858000" y="2819400"/>
              <a:ext cx="152400" cy="152400"/>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3808" name="Oval 23"/>
            <p:cNvSpPr>
              <a:spLocks noChangeArrowheads="1"/>
            </p:cNvSpPr>
            <p:nvPr/>
          </p:nvSpPr>
          <p:spPr bwMode="auto">
            <a:xfrm>
              <a:off x="7696200" y="2286000"/>
              <a:ext cx="152400" cy="152400"/>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3809" name="Oval 24"/>
            <p:cNvSpPr>
              <a:spLocks noChangeArrowheads="1"/>
            </p:cNvSpPr>
            <p:nvPr/>
          </p:nvSpPr>
          <p:spPr bwMode="auto">
            <a:xfrm>
              <a:off x="8001000" y="3048000"/>
              <a:ext cx="152400" cy="152400"/>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3810" name="Oval 25"/>
            <p:cNvSpPr>
              <a:spLocks noChangeArrowheads="1"/>
            </p:cNvSpPr>
            <p:nvPr/>
          </p:nvSpPr>
          <p:spPr bwMode="auto">
            <a:xfrm>
              <a:off x="7696200" y="3733800"/>
              <a:ext cx="152400" cy="152400"/>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3811" name="Oval 26"/>
            <p:cNvSpPr>
              <a:spLocks noChangeArrowheads="1"/>
            </p:cNvSpPr>
            <p:nvPr/>
          </p:nvSpPr>
          <p:spPr bwMode="auto">
            <a:xfrm>
              <a:off x="6400800" y="4876800"/>
              <a:ext cx="152400" cy="152400"/>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3812" name="Oval 27"/>
            <p:cNvSpPr>
              <a:spLocks noChangeArrowheads="1"/>
            </p:cNvSpPr>
            <p:nvPr/>
          </p:nvSpPr>
          <p:spPr bwMode="auto">
            <a:xfrm>
              <a:off x="5029200" y="4419600"/>
              <a:ext cx="152400" cy="152400"/>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grpSp>
      <p:sp>
        <p:nvSpPr>
          <p:cNvPr id="33795" name="Rectangle 2"/>
          <p:cNvSpPr>
            <a:spLocks noChangeArrowheads="1"/>
          </p:cNvSpPr>
          <p:nvPr/>
        </p:nvSpPr>
        <p:spPr bwMode="auto">
          <a:xfrm>
            <a:off x="0" y="395288"/>
            <a:ext cx="86502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endParaRPr lang="it-IT" altLang="it-IT" sz="2800">
              <a:solidFill>
                <a:srgbClr val="FF0000"/>
              </a:solidFill>
            </a:endParaRPr>
          </a:p>
        </p:txBody>
      </p:sp>
      <p:sp>
        <p:nvSpPr>
          <p:cNvPr id="33796" name="Oval 1026" descr="RGA"/>
          <p:cNvSpPr>
            <a:spLocks noChangeArrowheads="1"/>
          </p:cNvSpPr>
          <p:nvPr/>
        </p:nvSpPr>
        <p:spPr bwMode="auto">
          <a:xfrm>
            <a:off x="957263" y="1859434"/>
            <a:ext cx="1622425" cy="1531937"/>
          </a:xfrm>
          <a:prstGeom prst="ellipse">
            <a:avLst/>
          </a:prstGeom>
          <a:blipFill dpi="0" rotWithShape="0">
            <a:blip r:embed="rId1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3797" name="Ovale 31"/>
          <p:cNvSpPr>
            <a:spLocks noChangeArrowheads="1"/>
          </p:cNvSpPr>
          <p:nvPr/>
        </p:nvSpPr>
        <p:spPr bwMode="auto">
          <a:xfrm>
            <a:off x="682625" y="1511771"/>
            <a:ext cx="1500188" cy="19288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3798" name="Ovale 32"/>
          <p:cNvSpPr>
            <a:spLocks noChangeArrowheads="1"/>
          </p:cNvSpPr>
          <p:nvPr/>
        </p:nvSpPr>
        <p:spPr bwMode="auto">
          <a:xfrm>
            <a:off x="611188" y="1511771"/>
            <a:ext cx="3714750" cy="2214563"/>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b="1"/>
          </a:p>
        </p:txBody>
      </p:sp>
      <p:sp>
        <p:nvSpPr>
          <p:cNvPr id="33799" name="Oval 20"/>
          <p:cNvSpPr>
            <a:spLocks noChangeArrowheads="1"/>
          </p:cNvSpPr>
          <p:nvPr/>
        </p:nvSpPr>
        <p:spPr bwMode="auto">
          <a:xfrm>
            <a:off x="2039938" y="3083396"/>
            <a:ext cx="152400" cy="152400"/>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5" name="Freccia a destra con strisce 34"/>
          <p:cNvSpPr/>
          <p:nvPr/>
        </p:nvSpPr>
        <p:spPr bwMode="auto">
          <a:xfrm>
            <a:off x="4325938" y="2726209"/>
            <a:ext cx="571500" cy="428625"/>
          </a:xfrm>
          <a:prstGeom prst="stripedRightArrow">
            <a:avLst/>
          </a:prstGeom>
          <a:noFill/>
          <a:ln w="9525" cap="flat" cmpd="sng" algn="ctr">
            <a:solidFill>
              <a:srgbClr val="FF0000"/>
            </a:solidFill>
            <a:prstDash val="solid"/>
            <a:round/>
            <a:headEnd type="none" w="med" len="med"/>
            <a:tailEnd type="none" w="med" len="med"/>
          </a:ln>
          <a:effectLst/>
        </p:spPr>
        <p:txBody>
          <a:bodyPr lIns="0" tIns="0" rIns="0" bIns="0"/>
          <a:lstStyle/>
          <a:p>
            <a:pPr algn="ctr">
              <a:spcBef>
                <a:spcPct val="20000"/>
              </a:spcBef>
              <a:defRPr/>
            </a:pPr>
            <a:endParaRPr lang="it-IT">
              <a:latin typeface="Arial" charset="0"/>
              <a:cs typeface="+mn-cs"/>
            </a:endParaRPr>
          </a:p>
        </p:txBody>
      </p:sp>
      <p:sp>
        <p:nvSpPr>
          <p:cNvPr id="33801" name="Rectangle 2"/>
          <p:cNvSpPr>
            <a:spLocks noChangeArrowheads="1"/>
          </p:cNvSpPr>
          <p:nvPr/>
        </p:nvSpPr>
        <p:spPr bwMode="auto">
          <a:xfrm>
            <a:off x="6611938" y="3192934"/>
            <a:ext cx="2208212"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a:solidFill>
                  <a:srgbClr val="FF0000"/>
                </a:solidFill>
                <a:sym typeface="Symbol" panose="05050102010706020507" pitchFamily="18" charset="2"/>
              </a:rPr>
              <a:t>Ciclo spore</a:t>
            </a:r>
            <a:endParaRPr lang="fr-FR" altLang="it-IT" sz="2400">
              <a:solidFill>
                <a:srgbClr val="FF0000"/>
              </a:solidFill>
            </a:endParaRPr>
          </a:p>
        </p:txBody>
      </p:sp>
      <p:sp>
        <p:nvSpPr>
          <p:cNvPr id="33802" name="Titolo 35"/>
          <p:cNvSpPr>
            <a:spLocks noGrp="1"/>
          </p:cNvSpPr>
          <p:nvPr>
            <p:ph type="title"/>
          </p:nvPr>
        </p:nvSpPr>
        <p:spPr>
          <a:xfrm>
            <a:off x="34925" y="138113"/>
            <a:ext cx="8108950" cy="576262"/>
          </a:xfrm>
        </p:spPr>
        <p:txBody>
          <a:bodyPr/>
          <a:lstStyle/>
          <a:p>
            <a:r>
              <a:rPr lang="fr-FR" altLang="it-IT" dirty="0" smtClean="0">
                <a:sym typeface="Symbol" panose="05050102010706020507" pitchFamily="18" charset="2"/>
              </a:rPr>
              <a:t>L’</a:t>
            </a:r>
            <a:r>
              <a:rPr lang="fr-FR" altLang="it-IT" dirty="0" err="1" smtClean="0">
                <a:sym typeface="Symbol" panose="05050102010706020507" pitchFamily="18" charset="2"/>
              </a:rPr>
              <a:t>igiene</a:t>
            </a:r>
            <a:r>
              <a:rPr lang="fr-FR" altLang="it-IT" dirty="0" smtClean="0">
                <a:sym typeface="Symbol" panose="05050102010706020507" pitchFamily="18" charset="2"/>
              </a:rPr>
              <a:t> </a:t>
            </a:r>
            <a:r>
              <a:rPr lang="fr-FR" altLang="it-IT" dirty="0" err="1" smtClean="0">
                <a:sym typeface="Symbol" panose="05050102010706020507" pitchFamily="18" charset="2"/>
              </a:rPr>
              <a:t>del</a:t>
            </a:r>
            <a:r>
              <a:rPr lang="fr-FR" altLang="it-IT" dirty="0" smtClean="0">
                <a:sym typeface="Symbol" panose="05050102010706020507" pitchFamily="18" charset="2"/>
              </a:rPr>
              <a:t> </a:t>
            </a:r>
            <a:r>
              <a:rPr lang="fr-FR" altLang="it-IT" dirty="0" err="1" smtClean="0">
                <a:sym typeface="Symbol" panose="05050102010706020507" pitchFamily="18" charset="2"/>
              </a:rPr>
              <a:t>foraggio</a:t>
            </a:r>
            <a:r>
              <a:rPr lang="fr-FR" altLang="it-IT" dirty="0" smtClean="0">
                <a:sym typeface="Symbol" panose="05050102010706020507" pitchFamily="18" charset="2"/>
              </a:rPr>
              <a:t> </a:t>
            </a:r>
            <a:r>
              <a:rPr lang="fr-FR" altLang="it-IT" dirty="0" err="1" smtClean="0">
                <a:sym typeface="Symbol" panose="05050102010706020507" pitchFamily="18" charset="2"/>
              </a:rPr>
              <a:t>innanzitutto</a:t>
            </a:r>
            <a:endParaRPr lang="it-IT" altLang="it-IT" dirty="0" smtClean="0"/>
          </a:p>
        </p:txBody>
      </p:sp>
      <p:sp>
        <p:nvSpPr>
          <p:cNvPr id="2" name="Segnaposto data 1"/>
          <p:cNvSpPr>
            <a:spLocks noGrp="1"/>
          </p:cNvSpPr>
          <p:nvPr>
            <p:ph type="dt" sz="quarter" idx="10"/>
          </p:nvPr>
        </p:nvSpPr>
        <p:spPr/>
        <p:txBody>
          <a:bodyPr/>
          <a:lstStyle/>
          <a:p>
            <a:pPr>
              <a:defRPr/>
            </a:pPr>
            <a:fld id="{600FB736-AD21-42A9-99F5-38668B619155}"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asellaDiTesto 34"/>
          <p:cNvSpPr txBox="1">
            <a:spLocks noChangeArrowheads="1"/>
          </p:cNvSpPr>
          <p:nvPr/>
        </p:nvSpPr>
        <p:spPr bwMode="auto">
          <a:xfrm>
            <a:off x="422275" y="4508500"/>
            <a:ext cx="8721725"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2000" b="1" u="sng"/>
              <a:t>FUNGHI (MICETI  MICROSCOPICI): LIEVITI E MUFFE</a:t>
            </a:r>
          </a:p>
          <a:p>
            <a:pPr eaLnBrk="1" hangingPunct="1">
              <a:buFontTx/>
              <a:buChar char="•"/>
            </a:pPr>
            <a:r>
              <a:rPr lang="it-IT" altLang="it-IT" sz="1600"/>
              <a:t> I lieviti sono funghi unicellulare, sono microrganismi alteranti, producono gas (CO2), ma non sono mai patogeni</a:t>
            </a:r>
          </a:p>
          <a:p>
            <a:pPr eaLnBrk="1" hangingPunct="1">
              <a:buFontTx/>
              <a:buChar char="•"/>
            </a:pPr>
            <a:r>
              <a:rPr lang="it-IT" altLang="it-IT" sz="1600"/>
              <a:t> </a:t>
            </a:r>
            <a:r>
              <a:rPr lang="it-IT" altLang="it-IT" sz="1600" b="1"/>
              <a:t>micotossine</a:t>
            </a:r>
          </a:p>
          <a:p>
            <a:pPr eaLnBrk="1" hangingPunct="1">
              <a:buFontTx/>
              <a:buNone/>
            </a:pPr>
            <a:r>
              <a:rPr lang="it-IT" altLang="it-IT" sz="1600"/>
              <a:t>Alcune muffe producono micotossine. Sono sempre più frequenti casi di inquinamento di foraggio da aflatossina B1</a:t>
            </a:r>
          </a:p>
        </p:txBody>
      </p:sp>
      <p:pic>
        <p:nvPicPr>
          <p:cNvPr id="35843" name="Picture 10" descr="spore-formation Clostridium"/>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73875" y="2959100"/>
            <a:ext cx="1985963"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asellaDiTesto 36"/>
          <p:cNvSpPr txBox="1"/>
          <p:nvPr/>
        </p:nvSpPr>
        <p:spPr>
          <a:xfrm>
            <a:off x="398463" y="2838450"/>
            <a:ext cx="6003925" cy="1077913"/>
          </a:xfrm>
          <a:prstGeom prst="rect">
            <a:avLst/>
          </a:prstGeom>
          <a:noFill/>
        </p:spPr>
        <p:txBody>
          <a:bodyPr>
            <a:spAutoFit/>
          </a:bodyPr>
          <a:lstStyle/>
          <a:p>
            <a:pPr>
              <a:spcBef>
                <a:spcPct val="20000"/>
              </a:spcBef>
              <a:defRPr/>
            </a:pPr>
            <a:r>
              <a:rPr lang="it-IT" sz="1600" dirty="0">
                <a:cs typeface="+mn-cs"/>
              </a:rPr>
              <a:t>Questi batteri nei formaggi a lunga stagionatura (quali ad esempio il </a:t>
            </a:r>
            <a:r>
              <a:rPr lang="it-IT" sz="1600" dirty="0" err="1">
                <a:cs typeface="+mn-cs"/>
              </a:rPr>
              <a:t>Parmiggiano-Reggiano</a:t>
            </a:r>
            <a:r>
              <a:rPr lang="it-IT" sz="1600" dirty="0">
                <a:cs typeface="+mn-cs"/>
              </a:rPr>
              <a:t>) sono considerati responsabili di difetti, quali il gonfiore che provocano notevoli deprezzamenti del prodotto finale.</a:t>
            </a:r>
            <a:endParaRPr lang="it-IT" sz="1600" dirty="0">
              <a:latin typeface="+mj-lt"/>
              <a:cs typeface="+mn-cs"/>
            </a:endParaRPr>
          </a:p>
        </p:txBody>
      </p:sp>
      <p:sp>
        <p:nvSpPr>
          <p:cNvPr id="7" name="CasellaDiTesto 6"/>
          <p:cNvSpPr txBox="1"/>
          <p:nvPr/>
        </p:nvSpPr>
        <p:spPr>
          <a:xfrm>
            <a:off x="398463" y="1652588"/>
            <a:ext cx="8461375" cy="1490662"/>
          </a:xfrm>
          <a:prstGeom prst="rect">
            <a:avLst/>
          </a:prstGeom>
          <a:noFill/>
        </p:spPr>
        <p:txBody>
          <a:bodyPr>
            <a:spAutoFit/>
          </a:bodyPr>
          <a:lstStyle/>
          <a:p>
            <a:pPr>
              <a:spcBef>
                <a:spcPct val="20000"/>
              </a:spcBef>
              <a:defRPr/>
            </a:pPr>
            <a:r>
              <a:rPr lang="it-IT" b="1" u="sng" dirty="0">
                <a:cs typeface="+mn-cs"/>
              </a:rPr>
              <a:t>BATTERI – SPORE BATTERICHE</a:t>
            </a:r>
          </a:p>
          <a:p>
            <a:pPr>
              <a:spcBef>
                <a:spcPct val="20000"/>
              </a:spcBef>
              <a:buFont typeface="Arial" pitchFamily="34" charset="0"/>
              <a:buChar char="•"/>
              <a:defRPr/>
            </a:pPr>
            <a:r>
              <a:rPr lang="it-IT" sz="1600" dirty="0">
                <a:cs typeface="+mn-cs"/>
              </a:rPr>
              <a:t> </a:t>
            </a:r>
            <a:r>
              <a:rPr lang="it-IT" sz="1600" b="1" dirty="0">
                <a:cs typeface="+mn-cs"/>
              </a:rPr>
              <a:t>clostridi</a:t>
            </a:r>
          </a:p>
          <a:p>
            <a:pPr indent="-609600" algn="just">
              <a:lnSpc>
                <a:spcPct val="90000"/>
              </a:lnSpc>
              <a:spcBef>
                <a:spcPct val="20000"/>
              </a:spcBef>
              <a:defRPr/>
            </a:pPr>
            <a:r>
              <a:rPr lang="it-IT" sz="1600" dirty="0">
                <a:latin typeface="+mj-lt"/>
                <a:cs typeface="+mn-cs"/>
              </a:rPr>
              <a:t>Sono bacilli </a:t>
            </a:r>
            <a:r>
              <a:rPr lang="it-IT" sz="1600" dirty="0" err="1">
                <a:latin typeface="+mj-lt"/>
                <a:cs typeface="+mn-cs"/>
              </a:rPr>
              <a:t>gram</a:t>
            </a:r>
            <a:r>
              <a:rPr lang="it-IT" sz="1600" dirty="0">
                <a:latin typeface="+mj-lt"/>
                <a:cs typeface="+mn-cs"/>
              </a:rPr>
              <a:t> positivi di 3-8 mm di lunghezza, in gran parte sono mobili per la presenza di flagelli, producono spore. Sono diffusi dappertutto in particolare nel terreno.</a:t>
            </a:r>
          </a:p>
          <a:p>
            <a:pPr>
              <a:spcBef>
                <a:spcPct val="20000"/>
              </a:spcBef>
              <a:defRPr/>
            </a:pPr>
            <a:endParaRPr lang="it-IT" dirty="0">
              <a:latin typeface="+mj-lt"/>
              <a:cs typeface="+mn-cs"/>
            </a:endParaRPr>
          </a:p>
        </p:txBody>
      </p:sp>
      <p:sp>
        <p:nvSpPr>
          <p:cNvPr id="35846" name="CasellaDiTesto 1"/>
          <p:cNvSpPr txBox="1">
            <a:spLocks noChangeArrowheads="1"/>
          </p:cNvSpPr>
          <p:nvPr/>
        </p:nvSpPr>
        <p:spPr bwMode="auto">
          <a:xfrm>
            <a:off x="611188" y="954088"/>
            <a:ext cx="824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r>
              <a:rPr lang="fr-FR" altLang="it-IT">
                <a:sym typeface="Symbol" panose="05050102010706020507" pitchFamily="18" charset="2"/>
              </a:rPr>
              <a:t>Dal terreno l’origine dell’inquinamento del foraggio e quindi del latte e formaggi</a:t>
            </a:r>
            <a:endParaRPr lang="it-IT" altLang="it-IT"/>
          </a:p>
        </p:txBody>
      </p:sp>
      <p:sp>
        <p:nvSpPr>
          <p:cNvPr id="35847" name="Titolo 2"/>
          <p:cNvSpPr>
            <a:spLocks noGrp="1"/>
          </p:cNvSpPr>
          <p:nvPr>
            <p:ph type="title"/>
          </p:nvPr>
        </p:nvSpPr>
        <p:spPr>
          <a:xfrm>
            <a:off x="971550" y="50800"/>
            <a:ext cx="7059613" cy="574675"/>
          </a:xfrm>
        </p:spPr>
        <p:txBody>
          <a:bodyPr/>
          <a:lstStyle/>
          <a:p>
            <a:r>
              <a:rPr lang="it-IT" altLang="it-IT" dirty="0" smtClean="0"/>
              <a:t>Qualità del foraggio</a:t>
            </a:r>
          </a:p>
        </p:txBody>
      </p:sp>
      <p:sp>
        <p:nvSpPr>
          <p:cNvPr id="2" name="Segnaposto data 1"/>
          <p:cNvSpPr>
            <a:spLocks noGrp="1"/>
          </p:cNvSpPr>
          <p:nvPr>
            <p:ph type="dt" sz="quarter" idx="10"/>
          </p:nvPr>
        </p:nvSpPr>
        <p:spPr/>
        <p:txBody>
          <a:bodyPr/>
          <a:lstStyle/>
          <a:p>
            <a:pPr>
              <a:defRPr/>
            </a:pPr>
            <a:fld id="{188B6C1E-AF19-466F-A7A2-21B79B627F34}"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246063" y="138113"/>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it-IT" sz="2800">
                <a:solidFill>
                  <a:schemeClr val="bg1"/>
                </a:solidFill>
              </a:rPr>
              <a:t>Qualità del foraggio</a:t>
            </a:r>
          </a:p>
        </p:txBody>
      </p:sp>
      <p:sp>
        <p:nvSpPr>
          <p:cNvPr id="24579" name="Rectangle 4"/>
          <p:cNvSpPr>
            <a:spLocks noGrp="1" noChangeArrowheads="1"/>
          </p:cNvSpPr>
          <p:nvPr>
            <p:ph type="body" sz="half" idx="4294967295"/>
          </p:nvPr>
        </p:nvSpPr>
        <p:spPr>
          <a:xfrm>
            <a:off x="428625" y="979487"/>
            <a:ext cx="7696200" cy="4005963"/>
          </a:xfrm>
          <a:noFill/>
        </p:spPr>
        <p:txBody>
          <a:bodyPr/>
          <a:lstStyle/>
          <a:p>
            <a:pPr marL="533400" indent="-533400" eaLnBrk="1" hangingPunct="1">
              <a:buFontTx/>
              <a:buNone/>
            </a:pPr>
            <a:r>
              <a:rPr lang="fr-FR" altLang="it-IT" sz="2400" dirty="0" smtClean="0">
                <a:solidFill>
                  <a:srgbClr val="FF0000"/>
                </a:solidFill>
                <a:cs typeface="Times New Roman" panose="02020603050405020304" pitchFamily="18" charset="0"/>
              </a:rPr>
              <a:t>= </a:t>
            </a:r>
            <a:r>
              <a:rPr lang="fr-FR" altLang="it-IT" sz="2400" dirty="0" err="1" smtClean="0">
                <a:solidFill>
                  <a:srgbClr val="FF0000"/>
                </a:solidFill>
                <a:cs typeface="Times New Roman" panose="02020603050405020304" pitchFamily="18" charset="0"/>
              </a:rPr>
              <a:t>Qualità</a:t>
            </a:r>
            <a:r>
              <a:rPr lang="fr-FR" altLang="it-IT" sz="2400" dirty="0" smtClean="0">
                <a:solidFill>
                  <a:srgbClr val="FF0000"/>
                </a:solidFill>
                <a:cs typeface="Times New Roman" panose="02020603050405020304" pitchFamily="18" charset="0"/>
              </a:rPr>
              <a:t> di </a:t>
            </a:r>
            <a:r>
              <a:rPr lang="fr-FR" altLang="it-IT" sz="2400" dirty="0" err="1" smtClean="0">
                <a:solidFill>
                  <a:srgbClr val="FF0000"/>
                </a:solidFill>
                <a:cs typeface="Times New Roman" panose="02020603050405020304" pitchFamily="18" charset="0"/>
              </a:rPr>
              <a:t>raccolta</a:t>
            </a:r>
            <a:r>
              <a:rPr lang="fr-FR" altLang="it-IT" sz="2400" dirty="0" smtClean="0">
                <a:solidFill>
                  <a:srgbClr val="FF0000"/>
                </a:solidFill>
                <a:cs typeface="Times New Roman" panose="02020603050405020304" pitchFamily="18" charset="0"/>
              </a:rPr>
              <a:t> e </a:t>
            </a:r>
            <a:r>
              <a:rPr lang="fr-FR" altLang="it-IT" sz="2400" dirty="0" err="1" smtClean="0">
                <a:solidFill>
                  <a:srgbClr val="FF0000"/>
                </a:solidFill>
                <a:cs typeface="Times New Roman" panose="02020603050405020304" pitchFamily="18" charset="0"/>
              </a:rPr>
              <a:t>conservazione</a:t>
            </a:r>
            <a:r>
              <a:rPr lang="fr-FR" altLang="it-IT" sz="2400" dirty="0" smtClean="0">
                <a:cs typeface="Times New Roman" panose="02020603050405020304" pitchFamily="18" charset="0"/>
              </a:rPr>
              <a:t> </a:t>
            </a:r>
          </a:p>
          <a:p>
            <a:pPr marL="533400" indent="-533400" eaLnBrk="1" hangingPunct="1">
              <a:buFontTx/>
              <a:buNone/>
            </a:pPr>
            <a:endParaRPr lang="fr-FR" altLang="it-IT" sz="2400" dirty="0" smtClean="0">
              <a:cs typeface="Times New Roman" panose="02020603050405020304" pitchFamily="18" charset="0"/>
            </a:endParaRPr>
          </a:p>
          <a:p>
            <a:pPr marL="533400" indent="-533400" eaLnBrk="1" hangingPunct="1"/>
            <a:r>
              <a:rPr lang="fr-FR" altLang="it-IT" sz="2000" i="1" dirty="0" err="1" smtClean="0">
                <a:cs typeface="Times New Roman" panose="02020603050405020304" pitchFamily="18" charset="0"/>
              </a:rPr>
              <a:t>Sfalciare</a:t>
            </a:r>
            <a:r>
              <a:rPr lang="fr-FR" altLang="it-IT" sz="2000" i="1" dirty="0" smtClean="0">
                <a:cs typeface="Times New Roman" panose="02020603050405020304" pitchFamily="18" charset="0"/>
              </a:rPr>
              <a:t> </a:t>
            </a:r>
            <a:r>
              <a:rPr lang="fr-FR" altLang="it-IT" sz="2000" i="1" dirty="0" err="1" smtClean="0">
                <a:cs typeface="Times New Roman" panose="02020603050405020304" pitchFamily="18" charset="0"/>
              </a:rPr>
              <a:t>l’erba</a:t>
            </a:r>
            <a:r>
              <a:rPr lang="fr-FR" altLang="it-IT" sz="2000" dirty="0" smtClean="0">
                <a:cs typeface="Times New Roman" panose="02020603050405020304" pitchFamily="18" charset="0"/>
              </a:rPr>
              <a:t>, 	</a:t>
            </a:r>
            <a:r>
              <a:rPr lang="fr-FR" altLang="it-IT" sz="2000" dirty="0" err="1" smtClean="0">
                <a:cs typeface="Times New Roman" panose="02020603050405020304" pitchFamily="18" charset="0"/>
              </a:rPr>
              <a:t>senza</a:t>
            </a:r>
            <a:r>
              <a:rPr lang="fr-FR" altLang="it-IT" sz="2000" dirty="0" smtClean="0">
                <a:cs typeface="Times New Roman" panose="02020603050405020304" pitchFamily="18" charset="0"/>
              </a:rPr>
              <a:t> </a:t>
            </a:r>
            <a:r>
              <a:rPr lang="fr-FR" altLang="it-IT" sz="2000" dirty="0" err="1" smtClean="0">
                <a:cs typeface="Times New Roman" panose="02020603050405020304" pitchFamily="18" charset="0"/>
              </a:rPr>
              <a:t>impurità</a:t>
            </a:r>
            <a:endParaRPr lang="fr-FR" altLang="it-IT" sz="2000" dirty="0" smtClean="0">
              <a:cs typeface="Times New Roman" panose="02020603050405020304" pitchFamily="18" charset="0"/>
            </a:endParaRPr>
          </a:p>
          <a:p>
            <a:pPr marL="533400" indent="-533400" eaLnBrk="1" hangingPunct="1"/>
            <a:endParaRPr lang="fr-FR" altLang="it-IT" sz="1400" dirty="0" smtClean="0">
              <a:cs typeface="Times New Roman" panose="02020603050405020304" pitchFamily="18" charset="0"/>
            </a:endParaRPr>
          </a:p>
          <a:p>
            <a:pPr marL="533400" indent="-533400" eaLnBrk="1" hangingPunct="1"/>
            <a:r>
              <a:rPr lang="fr-FR" altLang="it-IT" sz="2000" i="1" dirty="0" err="1" smtClean="0">
                <a:cs typeface="Times New Roman" panose="02020603050405020304" pitchFamily="18" charset="0"/>
              </a:rPr>
              <a:t>Spandere</a:t>
            </a:r>
            <a:r>
              <a:rPr lang="fr-FR" altLang="it-IT" sz="2000" dirty="0" smtClean="0">
                <a:cs typeface="Times New Roman" panose="02020603050405020304" pitchFamily="18" charset="0"/>
              </a:rPr>
              <a:t>, 		con </a:t>
            </a:r>
            <a:r>
              <a:rPr lang="fr-FR" altLang="it-IT" sz="2000" dirty="0" err="1" smtClean="0">
                <a:cs typeface="Times New Roman" panose="02020603050405020304" pitchFamily="18" charset="0"/>
              </a:rPr>
              <a:t>maturazione</a:t>
            </a:r>
            <a:r>
              <a:rPr lang="fr-FR" altLang="it-IT" sz="2000" dirty="0" smtClean="0">
                <a:cs typeface="Times New Roman" panose="02020603050405020304" pitchFamily="18" charset="0"/>
              </a:rPr>
              <a:t> </a:t>
            </a:r>
            <a:r>
              <a:rPr lang="fr-FR" altLang="it-IT" sz="2000" dirty="0" err="1" smtClean="0">
                <a:cs typeface="Times New Roman" panose="02020603050405020304" pitchFamily="18" charset="0"/>
              </a:rPr>
              <a:t>rapida</a:t>
            </a:r>
            <a:r>
              <a:rPr lang="fr-FR" altLang="it-IT" sz="2000" dirty="0" smtClean="0">
                <a:cs typeface="Times New Roman" panose="02020603050405020304" pitchFamily="18" charset="0"/>
              </a:rPr>
              <a:t> </a:t>
            </a:r>
            <a:r>
              <a:rPr lang="fr-FR" altLang="it-IT" sz="2000" dirty="0" err="1" smtClean="0">
                <a:cs typeface="Times New Roman" panose="02020603050405020304" pitchFamily="18" charset="0"/>
              </a:rPr>
              <a:t>ed</a:t>
            </a:r>
            <a:r>
              <a:rPr lang="fr-FR" altLang="it-IT" sz="2000" dirty="0" smtClean="0">
                <a:cs typeface="Times New Roman" panose="02020603050405020304" pitchFamily="18" charset="0"/>
              </a:rPr>
              <a:t> </a:t>
            </a:r>
            <a:r>
              <a:rPr lang="fr-FR" altLang="it-IT" sz="2000" dirty="0" err="1" smtClean="0">
                <a:cs typeface="Times New Roman" panose="02020603050405020304" pitchFamily="18" charset="0"/>
              </a:rPr>
              <a:t>omogenea</a:t>
            </a:r>
            <a:endParaRPr lang="fr-FR" altLang="it-IT" sz="2000" dirty="0" smtClean="0">
              <a:cs typeface="Times New Roman" panose="02020603050405020304" pitchFamily="18" charset="0"/>
            </a:endParaRPr>
          </a:p>
          <a:p>
            <a:pPr marL="533400" indent="-533400" eaLnBrk="1" hangingPunct="1"/>
            <a:endParaRPr lang="fr-FR" altLang="it-IT" sz="2000" i="1" dirty="0">
              <a:cs typeface="Times New Roman" panose="02020603050405020304" pitchFamily="18" charset="0"/>
            </a:endParaRPr>
          </a:p>
          <a:p>
            <a:pPr marL="533400" indent="-533400" eaLnBrk="1" hangingPunct="1"/>
            <a:r>
              <a:rPr lang="fr-FR" altLang="it-IT" sz="2000" i="1" dirty="0" err="1">
                <a:cs typeface="Times New Roman" panose="02020603050405020304" pitchFamily="18" charset="0"/>
              </a:rPr>
              <a:t>Andanare</a:t>
            </a:r>
            <a:r>
              <a:rPr lang="fr-FR" altLang="it-IT" sz="2000" i="1" dirty="0">
                <a:cs typeface="Times New Roman" panose="02020603050405020304" pitchFamily="18" charset="0"/>
              </a:rPr>
              <a:t>, 		</a:t>
            </a:r>
            <a:r>
              <a:rPr lang="fr-FR" altLang="it-IT" sz="2000" i="1" dirty="0" err="1">
                <a:cs typeface="Times New Roman" panose="02020603050405020304" pitchFamily="18" charset="0"/>
              </a:rPr>
              <a:t>raccogliere</a:t>
            </a:r>
            <a:r>
              <a:rPr lang="fr-FR" altLang="it-IT" sz="2000" i="1" dirty="0">
                <a:cs typeface="Times New Roman" panose="02020603050405020304" pitchFamily="18" charset="0"/>
              </a:rPr>
              <a:t> </a:t>
            </a:r>
            <a:r>
              <a:rPr lang="fr-FR" altLang="it-IT" sz="2000" i="1" dirty="0" err="1">
                <a:cs typeface="Times New Roman" panose="02020603050405020304" pitchFamily="18" charset="0"/>
              </a:rPr>
              <a:t>senza</a:t>
            </a:r>
            <a:r>
              <a:rPr lang="fr-FR" altLang="it-IT" sz="2000" i="1" dirty="0">
                <a:cs typeface="Times New Roman" panose="02020603050405020304" pitchFamily="18" charset="0"/>
              </a:rPr>
              <a:t> </a:t>
            </a:r>
            <a:r>
              <a:rPr lang="fr-FR" altLang="it-IT" sz="2000" i="1" dirty="0" err="1">
                <a:cs typeface="Times New Roman" panose="02020603050405020304" pitchFamily="18" charset="0"/>
              </a:rPr>
              <a:t>impurità</a:t>
            </a:r>
            <a:endParaRPr lang="fr-FR" altLang="it-IT" sz="2000" i="1" dirty="0">
              <a:cs typeface="Times New Roman" panose="02020603050405020304" pitchFamily="18" charset="0"/>
            </a:endParaRPr>
          </a:p>
          <a:p>
            <a:pPr marL="533400" indent="-533400" eaLnBrk="1" hangingPunct="1"/>
            <a:endParaRPr lang="fr-FR" altLang="it-IT" sz="2000" i="1" dirty="0">
              <a:cs typeface="Times New Roman" panose="02020603050405020304" pitchFamily="18" charset="0"/>
            </a:endParaRPr>
          </a:p>
          <a:p>
            <a:pPr marL="533400" indent="-533400" eaLnBrk="1" hangingPunct="1"/>
            <a:r>
              <a:rPr lang="fr-FR" altLang="it-IT" sz="2000" i="1" dirty="0" err="1" smtClean="0">
                <a:cs typeface="Times New Roman" panose="02020603050405020304" pitchFamily="18" charset="0"/>
              </a:rPr>
              <a:t>Raccogliere</a:t>
            </a:r>
            <a:r>
              <a:rPr lang="fr-FR" altLang="it-IT" sz="2000" i="1" dirty="0">
                <a:cs typeface="Times New Roman" panose="02020603050405020304" pitchFamily="18" charset="0"/>
              </a:rPr>
              <a:t>	</a:t>
            </a:r>
            <a:r>
              <a:rPr lang="fr-FR" altLang="it-IT" sz="2000" i="1" dirty="0" err="1" smtClean="0">
                <a:cs typeface="Times New Roman" panose="02020603050405020304" pitchFamily="18" charset="0"/>
              </a:rPr>
              <a:t>tempestivamente</a:t>
            </a:r>
            <a:r>
              <a:rPr lang="fr-FR" altLang="it-IT" sz="2000" i="1" dirty="0" smtClean="0">
                <a:cs typeface="Times New Roman" panose="02020603050405020304" pitchFamily="18" charset="0"/>
              </a:rPr>
              <a:t> e con </a:t>
            </a:r>
            <a:r>
              <a:rPr lang="fr-FR" altLang="it-IT" sz="2000" i="1" dirty="0" err="1" smtClean="0">
                <a:cs typeface="Times New Roman" panose="02020603050405020304" pitchFamily="18" charset="0"/>
              </a:rPr>
              <a:t>pressatura</a:t>
            </a:r>
            <a:r>
              <a:rPr lang="fr-FR" altLang="it-IT" sz="2000" i="1" dirty="0" smtClean="0">
                <a:cs typeface="Times New Roman" panose="02020603050405020304" pitchFamily="18" charset="0"/>
              </a:rPr>
              <a:t> 				</a:t>
            </a:r>
            <a:r>
              <a:rPr lang="fr-FR" altLang="it-IT" sz="2000" i="1" dirty="0" err="1" smtClean="0">
                <a:cs typeface="Times New Roman" panose="02020603050405020304" pitchFamily="18" charset="0"/>
              </a:rPr>
              <a:t>ottimale</a:t>
            </a:r>
            <a:r>
              <a:rPr lang="fr-FR" altLang="it-IT" sz="2000" i="1" dirty="0" smtClean="0">
                <a:cs typeface="Times New Roman" panose="02020603050405020304" pitchFamily="18" charset="0"/>
              </a:rPr>
              <a:t> per la </a:t>
            </a:r>
            <a:r>
              <a:rPr lang="fr-FR" altLang="it-IT" sz="2000" i="1" dirty="0" err="1" smtClean="0">
                <a:cs typeface="Times New Roman" panose="02020603050405020304" pitchFamily="18" charset="0"/>
              </a:rPr>
              <a:t>conservazione</a:t>
            </a:r>
            <a:endParaRPr lang="fr-FR" altLang="it-IT" sz="2000" i="1" dirty="0">
              <a:cs typeface="Times New Roman" panose="02020603050405020304" pitchFamily="18" charset="0"/>
            </a:endParaRPr>
          </a:p>
          <a:p>
            <a:pPr marL="533400" indent="-533400" eaLnBrk="1" hangingPunct="1"/>
            <a:endParaRPr lang="fr-FR" altLang="it-IT" sz="2800" dirty="0" smtClean="0"/>
          </a:p>
        </p:txBody>
      </p:sp>
      <p:pic>
        <p:nvPicPr>
          <p:cNvPr id="24580" name="Object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264" y="4327929"/>
            <a:ext cx="2166670" cy="252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CasellaDiTesto 4"/>
          <p:cNvSpPr txBox="1">
            <a:spLocks noChangeArrowheads="1"/>
          </p:cNvSpPr>
          <p:nvPr/>
        </p:nvSpPr>
        <p:spPr bwMode="auto">
          <a:xfrm>
            <a:off x="274530" y="4985451"/>
            <a:ext cx="5341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it-IT" altLang="it-IT" dirty="0"/>
              <a:t>Nella fienagione in campo l’agricoltore dispone di due interventi per </a:t>
            </a:r>
            <a:r>
              <a:rPr lang="it-IT" altLang="it-IT" dirty="0" smtClean="0"/>
              <a:t>accelerare </a:t>
            </a:r>
            <a:r>
              <a:rPr lang="it-IT" altLang="it-IT" dirty="0"/>
              <a:t>i governare il processo di essicazione: il condizionamento e lo spargimento-rivoltamento.</a:t>
            </a:r>
          </a:p>
        </p:txBody>
      </p:sp>
      <p:sp>
        <p:nvSpPr>
          <p:cNvPr id="2" name="Segnaposto data 1"/>
          <p:cNvSpPr>
            <a:spLocks noGrp="1"/>
          </p:cNvSpPr>
          <p:nvPr>
            <p:ph type="dt" sz="half" idx="10"/>
          </p:nvPr>
        </p:nvSpPr>
        <p:spPr/>
        <p:txBody>
          <a:bodyPr/>
          <a:lstStyle/>
          <a:p>
            <a:pPr>
              <a:defRPr/>
            </a:pPr>
            <a:fld id="{05FCE4BE-DE7D-4E99-9C22-054901D42DA3}"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smtClean="0"/>
              <a:t>Mkt Kuhn </a:t>
            </a:r>
            <a:endParaRPr lang="fr-FR"/>
          </a:p>
        </p:txBody>
      </p:sp>
    </p:spTree>
    <p:extLst>
      <p:ext uri="{BB962C8B-B14F-4D97-AF65-F5344CB8AC3E}">
        <p14:creationId xmlns:p14="http://schemas.microsoft.com/office/powerpoint/2010/main" val="381677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1000125" y="1395413"/>
            <a:ext cx="8143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400">
                <a:solidFill>
                  <a:srgbClr val="FF0000"/>
                </a:solidFill>
              </a:rPr>
              <a:t>Senza spore, senza terra</a:t>
            </a:r>
          </a:p>
        </p:txBody>
      </p:sp>
      <p:sp>
        <p:nvSpPr>
          <p:cNvPr id="37891" name="AutoShape 4"/>
          <p:cNvSpPr>
            <a:spLocks noChangeArrowheads="1"/>
          </p:cNvSpPr>
          <p:nvPr/>
        </p:nvSpPr>
        <p:spPr bwMode="auto">
          <a:xfrm>
            <a:off x="3886200" y="2862263"/>
            <a:ext cx="1600200" cy="1066800"/>
          </a:xfrm>
          <a:prstGeom prst="leftRightArrow">
            <a:avLst>
              <a:gd name="adj1" fmla="val 50000"/>
              <a:gd name="adj2" fmla="val 30000"/>
            </a:avLst>
          </a:prstGeom>
          <a:gradFill rotWithShape="0">
            <a:gsLst>
              <a:gs pos="0">
                <a:srgbClr val="FF0000"/>
              </a:gs>
              <a:gs pos="100000">
                <a:srgbClr val="FFC1C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892" name="Text Box 5"/>
          <p:cNvSpPr txBox="1">
            <a:spLocks noChangeArrowheads="1"/>
          </p:cNvSpPr>
          <p:nvPr/>
        </p:nvSpPr>
        <p:spPr bwMode="auto">
          <a:xfrm>
            <a:off x="5643563" y="2000250"/>
            <a:ext cx="3348037"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Char char="•"/>
            </a:pPr>
            <a:r>
              <a:rPr lang="fr-FR" altLang="it-IT" sz="2000"/>
              <a:t> Taglio parallelo al suolo</a:t>
            </a:r>
          </a:p>
          <a:p>
            <a:pPr algn="ctr" eaLnBrk="1" hangingPunct="1">
              <a:spcBef>
                <a:spcPct val="50000"/>
              </a:spcBef>
              <a:buFontTx/>
              <a:buChar char="•"/>
            </a:pPr>
            <a:r>
              <a:rPr lang="fr-FR" altLang="it-IT" sz="2000"/>
              <a:t> Alleggerimento</a:t>
            </a:r>
          </a:p>
          <a:p>
            <a:pPr algn="ctr" eaLnBrk="1" hangingPunct="1">
              <a:spcBef>
                <a:spcPct val="50000"/>
              </a:spcBef>
              <a:buFontTx/>
              <a:buChar char="•"/>
            </a:pPr>
            <a:r>
              <a:rPr lang="fr-FR" altLang="it-IT" sz="2000"/>
              <a:t> Ostacoli</a:t>
            </a:r>
          </a:p>
          <a:p>
            <a:pPr algn="ctr" eaLnBrk="1" hangingPunct="1">
              <a:spcBef>
                <a:spcPct val="50000"/>
              </a:spcBef>
              <a:buFontTx/>
              <a:buChar char="•"/>
            </a:pPr>
            <a:endParaRPr lang="fr-FR" altLang="it-IT" sz="800"/>
          </a:p>
          <a:p>
            <a:pPr algn="ctr" eaLnBrk="1" hangingPunct="1">
              <a:spcBef>
                <a:spcPct val="50000"/>
              </a:spcBef>
              <a:buFontTx/>
              <a:buChar char="•"/>
            </a:pPr>
            <a:endParaRPr lang="fr-FR" altLang="it-IT" sz="800"/>
          </a:p>
          <a:p>
            <a:pPr algn="ctr" eaLnBrk="1" hangingPunct="1">
              <a:spcBef>
                <a:spcPct val="50000"/>
              </a:spcBef>
              <a:buFontTx/>
              <a:buNone/>
            </a:pPr>
            <a:r>
              <a:rPr lang="fr-FR" altLang="it-IT" sz="2000" i="1"/>
              <a:t>Sistema LIFT CONTROL</a:t>
            </a:r>
            <a:r>
              <a:rPr lang="fr-FR" altLang="it-IT" sz="1600" i="1" baseline="30000">
                <a:sym typeface="Symbol" panose="05050102010706020507" pitchFamily="18" charset="2"/>
              </a:rPr>
              <a:t></a:t>
            </a:r>
            <a:endParaRPr lang="fr-FR" altLang="it-IT" sz="1600" i="1" baseline="30000"/>
          </a:p>
          <a:p>
            <a:pPr algn="ctr" eaLnBrk="1" hangingPunct="1">
              <a:spcBef>
                <a:spcPct val="50000"/>
              </a:spcBef>
              <a:buFontTx/>
              <a:buNone/>
            </a:pPr>
            <a:endParaRPr lang="fr-FR" altLang="it-IT" sz="2000" i="1"/>
          </a:p>
          <a:p>
            <a:pPr algn="ctr" eaLnBrk="1" hangingPunct="1">
              <a:spcBef>
                <a:spcPct val="50000"/>
              </a:spcBef>
              <a:buFontTx/>
              <a:buNone/>
            </a:pPr>
            <a:endParaRPr lang="fr-FR" altLang="it-IT" sz="2000" i="1"/>
          </a:p>
        </p:txBody>
      </p:sp>
      <p:grpSp>
        <p:nvGrpSpPr>
          <p:cNvPr id="37893" name="Group 6"/>
          <p:cNvGrpSpPr>
            <a:grpSpLocks/>
          </p:cNvGrpSpPr>
          <p:nvPr/>
        </p:nvGrpSpPr>
        <p:grpSpPr bwMode="auto">
          <a:xfrm>
            <a:off x="214313" y="1500188"/>
            <a:ext cx="2957512" cy="2628900"/>
            <a:chOff x="480" y="1920"/>
            <a:chExt cx="1296" cy="1152"/>
          </a:xfrm>
        </p:grpSpPr>
        <p:sp>
          <p:nvSpPr>
            <p:cNvPr id="37900" name="Rectangle 7"/>
            <p:cNvSpPr>
              <a:spLocks noChangeArrowheads="1"/>
            </p:cNvSpPr>
            <p:nvPr/>
          </p:nvSpPr>
          <p:spPr bwMode="auto">
            <a:xfrm>
              <a:off x="480" y="2064"/>
              <a:ext cx="1296" cy="288"/>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grpSp>
          <p:nvGrpSpPr>
            <p:cNvPr id="37901" name="Group 8"/>
            <p:cNvGrpSpPr>
              <a:grpSpLocks/>
            </p:cNvGrpSpPr>
            <p:nvPr/>
          </p:nvGrpSpPr>
          <p:grpSpPr bwMode="auto">
            <a:xfrm>
              <a:off x="480" y="1920"/>
              <a:ext cx="1296" cy="144"/>
              <a:chOff x="240" y="1584"/>
              <a:chExt cx="1296" cy="144"/>
            </a:xfrm>
          </p:grpSpPr>
          <p:sp>
            <p:nvSpPr>
              <p:cNvPr id="37931" name="AutoShape 9"/>
              <p:cNvSpPr>
                <a:spLocks noChangeArrowheads="1"/>
              </p:cNvSpPr>
              <p:nvPr/>
            </p:nvSpPr>
            <p:spPr bwMode="auto">
              <a:xfrm>
                <a:off x="528"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32" name="AutoShape 10"/>
              <p:cNvSpPr>
                <a:spLocks noChangeArrowheads="1"/>
              </p:cNvSpPr>
              <p:nvPr/>
            </p:nvSpPr>
            <p:spPr bwMode="auto">
              <a:xfrm>
                <a:off x="864"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33" name="AutoShape 11"/>
              <p:cNvSpPr>
                <a:spLocks noChangeArrowheads="1"/>
              </p:cNvSpPr>
              <p:nvPr/>
            </p:nvSpPr>
            <p:spPr bwMode="auto">
              <a:xfrm>
                <a:off x="1104"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34" name="AutoShape 12"/>
              <p:cNvSpPr>
                <a:spLocks noChangeArrowheads="1"/>
              </p:cNvSpPr>
              <p:nvPr/>
            </p:nvSpPr>
            <p:spPr bwMode="auto">
              <a:xfrm>
                <a:off x="1248"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35" name="AutoShape 13"/>
              <p:cNvSpPr>
                <a:spLocks noChangeArrowheads="1"/>
              </p:cNvSpPr>
              <p:nvPr/>
            </p:nvSpPr>
            <p:spPr bwMode="auto">
              <a:xfrm>
                <a:off x="720"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36" name="AutoShape 14"/>
              <p:cNvSpPr>
                <a:spLocks noChangeArrowheads="1"/>
              </p:cNvSpPr>
              <p:nvPr/>
            </p:nvSpPr>
            <p:spPr bwMode="auto">
              <a:xfrm>
                <a:off x="336"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37" name="AutoShape 15"/>
              <p:cNvSpPr>
                <a:spLocks noChangeArrowheads="1"/>
              </p:cNvSpPr>
              <p:nvPr/>
            </p:nvSpPr>
            <p:spPr bwMode="auto">
              <a:xfrm>
                <a:off x="1104"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38" name="AutoShape 16"/>
              <p:cNvSpPr>
                <a:spLocks noChangeArrowheads="1"/>
              </p:cNvSpPr>
              <p:nvPr/>
            </p:nvSpPr>
            <p:spPr bwMode="auto">
              <a:xfrm>
                <a:off x="1440"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39" name="AutoShape 17"/>
              <p:cNvSpPr>
                <a:spLocks noChangeArrowheads="1"/>
              </p:cNvSpPr>
              <p:nvPr/>
            </p:nvSpPr>
            <p:spPr bwMode="auto">
              <a:xfrm>
                <a:off x="1296"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40" name="AutoShape 18"/>
              <p:cNvSpPr>
                <a:spLocks noChangeArrowheads="1"/>
              </p:cNvSpPr>
              <p:nvPr/>
            </p:nvSpPr>
            <p:spPr bwMode="auto">
              <a:xfrm>
                <a:off x="912"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41" name="AutoShape 19"/>
              <p:cNvSpPr>
                <a:spLocks noChangeArrowheads="1"/>
              </p:cNvSpPr>
              <p:nvPr/>
            </p:nvSpPr>
            <p:spPr bwMode="auto">
              <a:xfrm>
                <a:off x="816"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42" name="AutoShape 20"/>
              <p:cNvSpPr>
                <a:spLocks noChangeArrowheads="1"/>
              </p:cNvSpPr>
              <p:nvPr/>
            </p:nvSpPr>
            <p:spPr bwMode="auto">
              <a:xfrm>
                <a:off x="1152"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43" name="AutoShape 21"/>
              <p:cNvSpPr>
                <a:spLocks noChangeArrowheads="1"/>
              </p:cNvSpPr>
              <p:nvPr/>
            </p:nvSpPr>
            <p:spPr bwMode="auto">
              <a:xfrm>
                <a:off x="1008"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44" name="AutoShape 22"/>
              <p:cNvSpPr>
                <a:spLocks noChangeArrowheads="1"/>
              </p:cNvSpPr>
              <p:nvPr/>
            </p:nvSpPr>
            <p:spPr bwMode="auto">
              <a:xfrm>
                <a:off x="624"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45" name="AutoShape 23"/>
              <p:cNvSpPr>
                <a:spLocks noChangeArrowheads="1"/>
              </p:cNvSpPr>
              <p:nvPr/>
            </p:nvSpPr>
            <p:spPr bwMode="auto">
              <a:xfrm>
                <a:off x="432"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46" name="AutoShape 24"/>
              <p:cNvSpPr>
                <a:spLocks noChangeArrowheads="1"/>
              </p:cNvSpPr>
              <p:nvPr/>
            </p:nvSpPr>
            <p:spPr bwMode="auto">
              <a:xfrm>
                <a:off x="768"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47" name="AutoShape 25"/>
              <p:cNvSpPr>
                <a:spLocks noChangeArrowheads="1"/>
              </p:cNvSpPr>
              <p:nvPr/>
            </p:nvSpPr>
            <p:spPr bwMode="auto">
              <a:xfrm>
                <a:off x="624"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48" name="AutoShape 26"/>
              <p:cNvSpPr>
                <a:spLocks noChangeArrowheads="1"/>
              </p:cNvSpPr>
              <p:nvPr/>
            </p:nvSpPr>
            <p:spPr bwMode="auto">
              <a:xfrm>
                <a:off x="240"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grpSp>
        <p:sp>
          <p:nvSpPr>
            <p:cNvPr id="37902" name="Rectangle 27"/>
            <p:cNvSpPr>
              <a:spLocks noChangeArrowheads="1"/>
            </p:cNvSpPr>
            <p:nvPr/>
          </p:nvSpPr>
          <p:spPr bwMode="auto">
            <a:xfrm>
              <a:off x="480" y="2784"/>
              <a:ext cx="1296" cy="288"/>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grpSp>
          <p:nvGrpSpPr>
            <p:cNvPr id="37903" name="Group 28"/>
            <p:cNvGrpSpPr>
              <a:grpSpLocks/>
            </p:cNvGrpSpPr>
            <p:nvPr/>
          </p:nvGrpSpPr>
          <p:grpSpPr bwMode="auto">
            <a:xfrm>
              <a:off x="480" y="2640"/>
              <a:ext cx="1296" cy="144"/>
              <a:chOff x="240" y="1584"/>
              <a:chExt cx="1296" cy="144"/>
            </a:xfrm>
          </p:grpSpPr>
          <p:sp>
            <p:nvSpPr>
              <p:cNvPr id="37913" name="AutoShape 29"/>
              <p:cNvSpPr>
                <a:spLocks noChangeArrowheads="1"/>
              </p:cNvSpPr>
              <p:nvPr/>
            </p:nvSpPr>
            <p:spPr bwMode="auto">
              <a:xfrm>
                <a:off x="528"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14" name="AutoShape 30"/>
              <p:cNvSpPr>
                <a:spLocks noChangeArrowheads="1"/>
              </p:cNvSpPr>
              <p:nvPr/>
            </p:nvSpPr>
            <p:spPr bwMode="auto">
              <a:xfrm>
                <a:off x="864"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15" name="AutoShape 31"/>
              <p:cNvSpPr>
                <a:spLocks noChangeArrowheads="1"/>
              </p:cNvSpPr>
              <p:nvPr/>
            </p:nvSpPr>
            <p:spPr bwMode="auto">
              <a:xfrm>
                <a:off x="1104"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16" name="AutoShape 32"/>
              <p:cNvSpPr>
                <a:spLocks noChangeArrowheads="1"/>
              </p:cNvSpPr>
              <p:nvPr/>
            </p:nvSpPr>
            <p:spPr bwMode="auto">
              <a:xfrm>
                <a:off x="1248"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17" name="AutoShape 33"/>
              <p:cNvSpPr>
                <a:spLocks noChangeArrowheads="1"/>
              </p:cNvSpPr>
              <p:nvPr/>
            </p:nvSpPr>
            <p:spPr bwMode="auto">
              <a:xfrm>
                <a:off x="720"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18" name="AutoShape 34"/>
              <p:cNvSpPr>
                <a:spLocks noChangeArrowheads="1"/>
              </p:cNvSpPr>
              <p:nvPr/>
            </p:nvSpPr>
            <p:spPr bwMode="auto">
              <a:xfrm>
                <a:off x="336"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19" name="AutoShape 35"/>
              <p:cNvSpPr>
                <a:spLocks noChangeArrowheads="1"/>
              </p:cNvSpPr>
              <p:nvPr/>
            </p:nvSpPr>
            <p:spPr bwMode="auto">
              <a:xfrm>
                <a:off x="1104"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20" name="AutoShape 36"/>
              <p:cNvSpPr>
                <a:spLocks noChangeArrowheads="1"/>
              </p:cNvSpPr>
              <p:nvPr/>
            </p:nvSpPr>
            <p:spPr bwMode="auto">
              <a:xfrm>
                <a:off x="1440"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21" name="AutoShape 37"/>
              <p:cNvSpPr>
                <a:spLocks noChangeArrowheads="1"/>
              </p:cNvSpPr>
              <p:nvPr/>
            </p:nvSpPr>
            <p:spPr bwMode="auto">
              <a:xfrm>
                <a:off x="1296"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22" name="AutoShape 38"/>
              <p:cNvSpPr>
                <a:spLocks noChangeArrowheads="1"/>
              </p:cNvSpPr>
              <p:nvPr/>
            </p:nvSpPr>
            <p:spPr bwMode="auto">
              <a:xfrm>
                <a:off x="912"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23" name="AutoShape 39"/>
              <p:cNvSpPr>
                <a:spLocks noChangeArrowheads="1"/>
              </p:cNvSpPr>
              <p:nvPr/>
            </p:nvSpPr>
            <p:spPr bwMode="auto">
              <a:xfrm>
                <a:off x="816"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24" name="AutoShape 40"/>
              <p:cNvSpPr>
                <a:spLocks noChangeArrowheads="1"/>
              </p:cNvSpPr>
              <p:nvPr/>
            </p:nvSpPr>
            <p:spPr bwMode="auto">
              <a:xfrm>
                <a:off x="1152"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25" name="AutoShape 41"/>
              <p:cNvSpPr>
                <a:spLocks noChangeArrowheads="1"/>
              </p:cNvSpPr>
              <p:nvPr/>
            </p:nvSpPr>
            <p:spPr bwMode="auto">
              <a:xfrm>
                <a:off x="1008"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26" name="AutoShape 42"/>
              <p:cNvSpPr>
                <a:spLocks noChangeArrowheads="1"/>
              </p:cNvSpPr>
              <p:nvPr/>
            </p:nvSpPr>
            <p:spPr bwMode="auto">
              <a:xfrm>
                <a:off x="624"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27" name="AutoShape 43"/>
              <p:cNvSpPr>
                <a:spLocks noChangeArrowheads="1"/>
              </p:cNvSpPr>
              <p:nvPr/>
            </p:nvSpPr>
            <p:spPr bwMode="auto">
              <a:xfrm>
                <a:off x="432"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28" name="AutoShape 44"/>
              <p:cNvSpPr>
                <a:spLocks noChangeArrowheads="1"/>
              </p:cNvSpPr>
              <p:nvPr/>
            </p:nvSpPr>
            <p:spPr bwMode="auto">
              <a:xfrm>
                <a:off x="768" y="1584"/>
                <a:ext cx="96" cy="144"/>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29" name="AutoShape 45"/>
              <p:cNvSpPr>
                <a:spLocks noChangeArrowheads="1"/>
              </p:cNvSpPr>
              <p:nvPr/>
            </p:nvSpPr>
            <p:spPr bwMode="auto">
              <a:xfrm>
                <a:off x="624"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30" name="AutoShape 46"/>
              <p:cNvSpPr>
                <a:spLocks noChangeArrowheads="1"/>
              </p:cNvSpPr>
              <p:nvPr/>
            </p:nvSpPr>
            <p:spPr bwMode="auto">
              <a:xfrm>
                <a:off x="240" y="1584"/>
                <a:ext cx="144" cy="144"/>
              </a:xfrm>
              <a:prstGeom prst="rtTriangle">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grpSp>
        <p:sp>
          <p:nvSpPr>
            <p:cNvPr id="37904" name="Line 47"/>
            <p:cNvSpPr>
              <a:spLocks noChangeShapeType="1"/>
            </p:cNvSpPr>
            <p:nvPr/>
          </p:nvSpPr>
          <p:spPr bwMode="auto">
            <a:xfrm flipH="1">
              <a:off x="1200" y="2544"/>
              <a:ext cx="384" cy="288"/>
            </a:xfrm>
            <a:prstGeom prst="line">
              <a:avLst/>
            </a:prstGeom>
            <a:noFill/>
            <a:ln w="53975">
              <a:solidFill>
                <a:srgbClr val="CCFF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7905" name="Rectangle 48"/>
            <p:cNvSpPr>
              <a:spLocks noChangeArrowheads="1"/>
            </p:cNvSpPr>
            <p:nvPr/>
          </p:nvSpPr>
          <p:spPr bwMode="auto">
            <a:xfrm rot="2819312">
              <a:off x="1200" y="2640"/>
              <a:ext cx="48" cy="144"/>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06" name="Oval 49"/>
            <p:cNvSpPr>
              <a:spLocks noChangeArrowheads="1"/>
            </p:cNvSpPr>
            <p:nvPr/>
          </p:nvSpPr>
          <p:spPr bwMode="auto">
            <a:xfrm>
              <a:off x="1008" y="2112"/>
              <a:ext cx="96" cy="96"/>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07" name="Oval 50"/>
            <p:cNvSpPr>
              <a:spLocks noChangeArrowheads="1"/>
            </p:cNvSpPr>
            <p:nvPr/>
          </p:nvSpPr>
          <p:spPr bwMode="auto">
            <a:xfrm>
              <a:off x="1104" y="2208"/>
              <a:ext cx="96" cy="96"/>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08" name="Oval 51"/>
            <p:cNvSpPr>
              <a:spLocks noChangeArrowheads="1"/>
            </p:cNvSpPr>
            <p:nvPr/>
          </p:nvSpPr>
          <p:spPr bwMode="auto">
            <a:xfrm>
              <a:off x="1152" y="2064"/>
              <a:ext cx="96" cy="96"/>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09" name="Oval 52"/>
            <p:cNvSpPr>
              <a:spLocks noChangeArrowheads="1"/>
            </p:cNvSpPr>
            <p:nvPr/>
          </p:nvSpPr>
          <p:spPr bwMode="auto">
            <a:xfrm>
              <a:off x="960" y="2832"/>
              <a:ext cx="96" cy="96"/>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10" name="Oval 53"/>
            <p:cNvSpPr>
              <a:spLocks noChangeArrowheads="1"/>
            </p:cNvSpPr>
            <p:nvPr/>
          </p:nvSpPr>
          <p:spPr bwMode="auto">
            <a:xfrm>
              <a:off x="1056" y="2928"/>
              <a:ext cx="96" cy="96"/>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11" name="Oval 54"/>
            <p:cNvSpPr>
              <a:spLocks noChangeArrowheads="1"/>
            </p:cNvSpPr>
            <p:nvPr/>
          </p:nvSpPr>
          <p:spPr bwMode="auto">
            <a:xfrm>
              <a:off x="1104" y="2784"/>
              <a:ext cx="96" cy="96"/>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37912" name="Oval 55"/>
            <p:cNvSpPr>
              <a:spLocks noChangeArrowheads="1"/>
            </p:cNvSpPr>
            <p:nvPr/>
          </p:nvSpPr>
          <p:spPr bwMode="auto">
            <a:xfrm>
              <a:off x="1248" y="2640"/>
              <a:ext cx="96" cy="96"/>
            </a:xfrm>
            <a:prstGeom prst="ellipse">
              <a:avLst/>
            </a:prstGeom>
            <a:solidFill>
              <a:srgbClr val="FF6600"/>
            </a:solidFill>
            <a:ln w="9525">
              <a:solidFill>
                <a:schemeClr val="tx1"/>
              </a:solidFill>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grpSp>
      <p:sp>
        <p:nvSpPr>
          <p:cNvPr id="37894" name="Rectangle 56"/>
          <p:cNvSpPr>
            <a:spLocks noGrp="1" noChangeArrowheads="1"/>
          </p:cNvSpPr>
          <p:nvPr>
            <p:ph type="title"/>
          </p:nvPr>
        </p:nvSpPr>
        <p:spPr>
          <a:xfrm>
            <a:off x="-36513" y="44450"/>
            <a:ext cx="9144001" cy="533400"/>
          </a:xfrm>
        </p:spPr>
        <p:txBody>
          <a:bodyPr/>
          <a:lstStyle/>
          <a:p>
            <a:pPr eaLnBrk="1" hangingPunct="1"/>
            <a:r>
              <a:rPr lang="fr-FR" altLang="it-IT" dirty="0" err="1" smtClean="0"/>
              <a:t>Modalità</a:t>
            </a:r>
            <a:r>
              <a:rPr lang="fr-FR" altLang="it-IT" dirty="0" smtClean="0"/>
              <a:t> di </a:t>
            </a:r>
            <a:r>
              <a:rPr lang="fr-FR" altLang="it-IT" dirty="0" err="1" smtClean="0"/>
              <a:t>raccolta</a:t>
            </a:r>
            <a:r>
              <a:rPr lang="fr-FR" altLang="it-IT" dirty="0" smtClean="0"/>
              <a:t> - TAGLIO</a:t>
            </a:r>
            <a:endParaRPr lang="fr-FR" altLang="it-IT" dirty="0" smtClean="0">
              <a:sym typeface="Wingdings" panose="05000000000000000000" pitchFamily="2" charset="2"/>
            </a:endParaRPr>
          </a:p>
        </p:txBody>
      </p:sp>
      <p:sp>
        <p:nvSpPr>
          <p:cNvPr id="37895" name="Text Box 5"/>
          <p:cNvSpPr txBox="1">
            <a:spLocks noChangeArrowheads="1"/>
          </p:cNvSpPr>
          <p:nvPr/>
        </p:nvSpPr>
        <p:spPr bwMode="auto">
          <a:xfrm>
            <a:off x="6143625" y="5145088"/>
            <a:ext cx="2754313"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Clr>
                <a:srgbClr val="FF0000"/>
              </a:buClr>
              <a:buFont typeface="Wingdings" panose="05000000000000000000" pitchFamily="2" charset="2"/>
              <a:buNone/>
            </a:pPr>
            <a:r>
              <a:rPr lang="fr-FR" altLang="it-IT" sz="2000"/>
              <a:t> Evitare gli incidenti !</a:t>
            </a:r>
          </a:p>
          <a:p>
            <a:pPr algn="ctr" eaLnBrk="1" hangingPunct="1">
              <a:spcBef>
                <a:spcPct val="50000"/>
              </a:spcBef>
              <a:buClr>
                <a:srgbClr val="FF0000"/>
              </a:buClr>
              <a:buFont typeface="Wingdings" panose="05000000000000000000" pitchFamily="2" charset="2"/>
              <a:buChar char="§"/>
            </a:pPr>
            <a:r>
              <a:rPr lang="fr-FR" altLang="it-IT" sz="2000"/>
              <a:t> Al taglio,</a:t>
            </a:r>
          </a:p>
          <a:p>
            <a:pPr algn="ctr" eaLnBrk="1" hangingPunct="1">
              <a:spcBef>
                <a:spcPct val="50000"/>
              </a:spcBef>
              <a:buClr>
                <a:srgbClr val="FF0000"/>
              </a:buClr>
              <a:buFont typeface="Wingdings" panose="05000000000000000000" pitchFamily="2" charset="2"/>
              <a:buChar char="§"/>
            </a:pPr>
            <a:r>
              <a:rPr lang="fr-FR" altLang="it-IT" sz="2000"/>
              <a:t> All’andanatura.</a:t>
            </a:r>
            <a:endParaRPr lang="fr-FR" altLang="it-IT" sz="2000" i="1"/>
          </a:p>
        </p:txBody>
      </p:sp>
      <p:pic>
        <p:nvPicPr>
          <p:cNvPr id="37896" name="Object 2"/>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214313" y="4214813"/>
            <a:ext cx="1958975" cy="2482850"/>
          </a:xfrm>
        </p:spPr>
      </p:pic>
      <p:pic>
        <p:nvPicPr>
          <p:cNvPr id="37897" name="Object 3"/>
          <p:cNvPicPr>
            <a:picLocks noGrp="1" noChangeAspect="1" noChangeArrowheads="1"/>
          </p:cNvPicPr>
          <p:nvPr>
            <p:ph sz="half" idx="1"/>
          </p:nvPr>
        </p:nvPicPr>
        <p:blipFill>
          <a:blip r:embed="rId7" cstate="email">
            <a:extLst>
              <a:ext uri="{28A0092B-C50C-407E-A947-70E740481C1C}">
                <a14:useLocalDpi xmlns:a14="http://schemas.microsoft.com/office/drawing/2010/main"/>
              </a:ext>
            </a:extLst>
          </a:blip>
          <a:srcRect/>
          <a:stretch>
            <a:fillRect/>
          </a:stretch>
        </p:blipFill>
        <p:spPr>
          <a:xfrm>
            <a:off x="2643188" y="4857750"/>
            <a:ext cx="3529012" cy="1793875"/>
          </a:xfrm>
        </p:spPr>
      </p:pic>
      <p:sp>
        <p:nvSpPr>
          <p:cNvPr id="2" name="Segnaposto data 1"/>
          <p:cNvSpPr>
            <a:spLocks noGrp="1"/>
          </p:cNvSpPr>
          <p:nvPr>
            <p:ph type="dt" sz="quarter" idx="10"/>
          </p:nvPr>
        </p:nvSpPr>
        <p:spPr/>
        <p:txBody>
          <a:bodyPr/>
          <a:lstStyle/>
          <a:p>
            <a:pPr>
              <a:defRPr/>
            </a:pPr>
            <a:fld id="{18E64505-CC33-4B69-BD56-B82F7C5E2CE9}"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Object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30200" y="1917700"/>
            <a:ext cx="8140700" cy="4330700"/>
          </a:xfrm>
        </p:spPr>
      </p:pic>
      <p:sp>
        <p:nvSpPr>
          <p:cNvPr id="39939" name="Rectangle 4"/>
          <p:cNvSpPr>
            <a:spLocks noChangeArrowheads="1"/>
          </p:cNvSpPr>
          <p:nvPr/>
        </p:nvSpPr>
        <p:spPr bwMode="auto">
          <a:xfrm>
            <a:off x="228600" y="1395413"/>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rgbClr val="FF0000"/>
                </a:solidFill>
              </a:rPr>
              <a:t>Effetti dell’altezza di taglio sul tasso di impurezza</a:t>
            </a:r>
          </a:p>
        </p:txBody>
      </p:sp>
      <p:sp>
        <p:nvSpPr>
          <p:cNvPr id="39940" name="Text Box 6"/>
          <p:cNvSpPr txBox="1">
            <a:spLocks noChangeArrowheads="1"/>
          </p:cNvSpPr>
          <p:nvPr/>
        </p:nvSpPr>
        <p:spPr bwMode="auto">
          <a:xfrm>
            <a:off x="6948488" y="5949950"/>
            <a:ext cx="17287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800"/>
              <a:t>Source : SCHRÖPEL - 2004</a:t>
            </a:r>
          </a:p>
        </p:txBody>
      </p:sp>
      <p:sp>
        <p:nvSpPr>
          <p:cNvPr id="39941" name="Titolo 1"/>
          <p:cNvSpPr>
            <a:spLocks noGrp="1"/>
          </p:cNvSpPr>
          <p:nvPr>
            <p:ph type="title"/>
          </p:nvPr>
        </p:nvSpPr>
        <p:spPr>
          <a:xfrm>
            <a:off x="828675" y="44450"/>
            <a:ext cx="7059613" cy="574675"/>
          </a:xfrm>
        </p:spPr>
        <p:txBody>
          <a:bodyPr/>
          <a:lstStyle/>
          <a:p>
            <a:r>
              <a:rPr lang="it-IT" altLang="it-IT" dirty="0" smtClean="0"/>
              <a:t>Modalità di raccolta - TAGLIO</a:t>
            </a:r>
          </a:p>
        </p:txBody>
      </p:sp>
      <p:sp>
        <p:nvSpPr>
          <p:cNvPr id="2" name="Segnaposto data 1"/>
          <p:cNvSpPr>
            <a:spLocks noGrp="1"/>
          </p:cNvSpPr>
          <p:nvPr>
            <p:ph type="dt" sz="quarter" idx="4294967295"/>
          </p:nvPr>
        </p:nvSpPr>
        <p:spPr/>
        <p:txBody>
          <a:bodyPr/>
          <a:lstStyle/>
          <a:p>
            <a:pPr>
              <a:defRPr/>
            </a:pPr>
            <a:fld id="{52D771EE-049E-487E-9A9D-BD8B143C7322}"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228600" y="931863"/>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200">
                <a:solidFill>
                  <a:srgbClr val="FF0000"/>
                </a:solidFill>
              </a:rPr>
              <a:t>Influenza del tasso d’impurità sull’insilato d’erba</a:t>
            </a:r>
          </a:p>
        </p:txBody>
      </p:sp>
      <p:sp>
        <p:nvSpPr>
          <p:cNvPr id="41987" name="CasellaDiTesto 3"/>
          <p:cNvSpPr txBox="1">
            <a:spLocks noChangeArrowheads="1"/>
          </p:cNvSpPr>
          <p:nvPr/>
        </p:nvSpPr>
        <p:spPr bwMode="auto">
          <a:xfrm>
            <a:off x="246063" y="1325563"/>
            <a:ext cx="86804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1500"/>
              <a:t>Lo studio condotto dalla Camera d’Agricoltura Weser-Ems dimostra che una qualità di taglio senza introduzione di terra fa risparmiare fino a 82 euro per ettaro all’anno.</a:t>
            </a:r>
          </a:p>
          <a:p>
            <a:pPr eaLnBrk="1" hangingPunct="1">
              <a:buFontTx/>
              <a:buNone/>
            </a:pPr>
            <a:r>
              <a:rPr lang="it-IT" altLang="it-IT" sz="1500"/>
              <a:t>Per 100 ha di erba insilata all’anno, ciò rappresenta 8200 euro ogni anno! C’è da riflettere.</a:t>
            </a:r>
          </a:p>
        </p:txBody>
      </p:sp>
      <p:graphicFrame>
        <p:nvGraphicFramePr>
          <p:cNvPr id="5" name="Tabella 4"/>
          <p:cNvGraphicFramePr>
            <a:graphicFrameLocks noGrp="1"/>
          </p:cNvGraphicFramePr>
          <p:nvPr/>
        </p:nvGraphicFramePr>
        <p:xfrm>
          <a:off x="290513" y="2155825"/>
          <a:ext cx="8562975" cy="4389438"/>
        </p:xfrm>
        <a:graphic>
          <a:graphicData uri="http://schemas.openxmlformats.org/drawingml/2006/table">
            <a:tbl>
              <a:tblPr firstRow="1" bandRow="1">
                <a:tableStyleId>{5C22544A-7EE6-4342-B048-85BDC9FD1C3A}</a:tableStyleId>
              </a:tblPr>
              <a:tblGrid>
                <a:gridCol w="5268407"/>
                <a:gridCol w="1654541"/>
                <a:gridCol w="1640027"/>
              </a:tblGrid>
              <a:tr h="304822">
                <a:tc>
                  <a:txBody>
                    <a:bodyPr/>
                    <a:lstStyle/>
                    <a:p>
                      <a:r>
                        <a:rPr lang="it-IT" sz="1400" b="1" dirty="0" smtClean="0">
                          <a:solidFill>
                            <a:srgbClr val="FF0000"/>
                          </a:solidFill>
                        </a:rPr>
                        <a:t>Tassi d’impurità/terriccio nel foraggio</a:t>
                      </a:r>
                      <a:endParaRPr lang="it-IT" sz="1400" b="1" dirty="0">
                        <a:solidFill>
                          <a:srgbClr val="FF0000"/>
                        </a:solidFill>
                      </a:endParaRPr>
                    </a:p>
                  </a:txBody>
                  <a:tcPr marL="91435" marR="91435" marT="45723" marB="45723"/>
                </a:tc>
                <a:tc>
                  <a:txBody>
                    <a:bodyPr/>
                    <a:lstStyle/>
                    <a:p>
                      <a:pPr algn="ctr"/>
                      <a:r>
                        <a:rPr lang="it-IT" sz="1400" b="1" smtClean="0">
                          <a:solidFill>
                            <a:srgbClr val="FF0000"/>
                          </a:solidFill>
                        </a:rPr>
                        <a:t>2%</a:t>
                      </a:r>
                      <a:endParaRPr lang="it-IT" sz="1400" b="1">
                        <a:solidFill>
                          <a:srgbClr val="FF0000"/>
                        </a:solidFill>
                      </a:endParaRPr>
                    </a:p>
                  </a:txBody>
                  <a:tcPr marL="91435" marR="91435" marT="45723" marB="45723"/>
                </a:tc>
                <a:tc>
                  <a:txBody>
                    <a:bodyPr/>
                    <a:lstStyle/>
                    <a:p>
                      <a:pPr algn="ctr"/>
                      <a:r>
                        <a:rPr lang="it-IT" sz="1400" b="1" smtClean="0">
                          <a:solidFill>
                            <a:srgbClr val="FF0000"/>
                          </a:solidFill>
                        </a:rPr>
                        <a:t>4%</a:t>
                      </a:r>
                      <a:endParaRPr lang="it-IT" sz="1400" b="1">
                        <a:solidFill>
                          <a:srgbClr val="FF0000"/>
                        </a:solidFill>
                      </a:endParaRPr>
                    </a:p>
                  </a:txBody>
                  <a:tcPr marL="91435" marR="91435" marT="45723" marB="45723"/>
                </a:tc>
              </a:tr>
              <a:tr h="304822">
                <a:tc>
                  <a:txBody>
                    <a:bodyPr/>
                    <a:lstStyle/>
                    <a:p>
                      <a:r>
                        <a:rPr lang="it-IT" sz="1400" smtClean="0"/>
                        <a:t>Energia per kg di materia secca</a:t>
                      </a:r>
                      <a:endParaRPr lang="it-IT" sz="1400"/>
                    </a:p>
                  </a:txBody>
                  <a:tcPr marL="91435" marR="91435" marT="45723" marB="45723"/>
                </a:tc>
                <a:tc>
                  <a:txBody>
                    <a:bodyPr/>
                    <a:lstStyle/>
                    <a:p>
                      <a:pPr algn="ctr"/>
                      <a:r>
                        <a:rPr lang="it-IT" sz="1400" smtClean="0"/>
                        <a:t>0,87 UFL</a:t>
                      </a:r>
                      <a:endParaRPr lang="it-IT" sz="1400"/>
                    </a:p>
                  </a:txBody>
                  <a:tcPr marL="91435" marR="91435" marT="45723" marB="45723"/>
                </a:tc>
                <a:tc>
                  <a:txBody>
                    <a:bodyPr/>
                    <a:lstStyle/>
                    <a:p>
                      <a:pPr algn="ctr"/>
                      <a:r>
                        <a:rPr lang="it-IT" sz="1400" smtClean="0"/>
                        <a:t>0,84 UFL</a:t>
                      </a:r>
                      <a:endParaRPr lang="it-IT" sz="1400"/>
                    </a:p>
                  </a:txBody>
                  <a:tcPr marL="91435" marR="91435" marT="45723" marB="45723"/>
                </a:tc>
              </a:tr>
              <a:tr h="304822">
                <a:tc>
                  <a:txBody>
                    <a:bodyPr/>
                    <a:lstStyle/>
                    <a:p>
                      <a:r>
                        <a:rPr lang="it-IT" sz="1400" smtClean="0"/>
                        <a:t>Energia per ettaro con un rendimento</a:t>
                      </a:r>
                      <a:r>
                        <a:rPr lang="it-IT" sz="1400" baseline="0" smtClean="0"/>
                        <a:t> di 10 t/ha</a:t>
                      </a:r>
                      <a:endParaRPr lang="it-IT" sz="1400"/>
                    </a:p>
                  </a:txBody>
                  <a:tcPr marL="91435" marR="91435" marT="45723" marB="45723"/>
                </a:tc>
                <a:tc>
                  <a:txBody>
                    <a:bodyPr/>
                    <a:lstStyle/>
                    <a:p>
                      <a:pPr algn="ctr"/>
                      <a:r>
                        <a:rPr lang="it-IT" sz="1400" smtClean="0"/>
                        <a:t>8700</a:t>
                      </a:r>
                      <a:r>
                        <a:rPr lang="it-IT" sz="1400" baseline="0" smtClean="0"/>
                        <a:t> UFL</a:t>
                      </a:r>
                      <a:endParaRPr lang="it-IT" sz="1400"/>
                    </a:p>
                  </a:txBody>
                  <a:tcPr marL="91435" marR="91435" marT="45723" marB="45723"/>
                </a:tc>
                <a:tc>
                  <a:txBody>
                    <a:bodyPr/>
                    <a:lstStyle/>
                    <a:p>
                      <a:pPr algn="ctr"/>
                      <a:r>
                        <a:rPr lang="it-IT" sz="1400" smtClean="0"/>
                        <a:t>8400 UFL</a:t>
                      </a:r>
                      <a:endParaRPr lang="it-IT" sz="1400"/>
                    </a:p>
                  </a:txBody>
                  <a:tcPr marL="91435" marR="91435" marT="45723" marB="45723"/>
                </a:tc>
              </a:tr>
              <a:tr h="304822">
                <a:tc>
                  <a:txBody>
                    <a:bodyPr/>
                    <a:lstStyle/>
                    <a:p>
                      <a:r>
                        <a:rPr lang="it-IT" sz="1400" b="0" smtClean="0"/>
                        <a:t>Perdita di energia per ha</a:t>
                      </a:r>
                      <a:endParaRPr lang="it-IT" sz="1400" b="0"/>
                    </a:p>
                  </a:txBody>
                  <a:tcPr marL="91435" marR="91435" marT="45723" marB="45723"/>
                </a:tc>
                <a:tc>
                  <a:txBody>
                    <a:bodyPr/>
                    <a:lstStyle/>
                    <a:p>
                      <a:pPr algn="ctr"/>
                      <a:endParaRPr lang="it-IT" sz="1400"/>
                    </a:p>
                  </a:txBody>
                  <a:tcPr marL="91435" marR="91435" marT="45723" marB="45723"/>
                </a:tc>
                <a:tc>
                  <a:txBody>
                    <a:bodyPr/>
                    <a:lstStyle/>
                    <a:p>
                      <a:pPr algn="ctr"/>
                      <a:r>
                        <a:rPr lang="it-IT" sz="1400" smtClean="0"/>
                        <a:t>300 UFL/ha</a:t>
                      </a:r>
                      <a:endParaRPr lang="it-IT" sz="1400"/>
                    </a:p>
                  </a:txBody>
                  <a:tcPr marL="91435" marR="91435" marT="45723" marB="45723"/>
                </a:tc>
              </a:tr>
              <a:tr h="518198">
                <a:tc>
                  <a:txBody>
                    <a:bodyPr/>
                    <a:lstStyle/>
                    <a:p>
                      <a:r>
                        <a:rPr lang="it-IT" sz="1400" b="1" smtClean="0"/>
                        <a:t>Perdita economica per ha </a:t>
                      </a:r>
                      <a:r>
                        <a:rPr lang="it-IT" sz="800" smtClean="0"/>
                        <a:t>(dovuta alla necessaria compensazione con concentrati)</a:t>
                      </a:r>
                      <a:endParaRPr lang="it-IT" sz="800"/>
                    </a:p>
                  </a:txBody>
                  <a:tcPr marL="91435" marR="91435" marT="45723" marB="45723"/>
                </a:tc>
                <a:tc>
                  <a:txBody>
                    <a:bodyPr/>
                    <a:lstStyle/>
                    <a:p>
                      <a:pPr algn="ctr"/>
                      <a:endParaRPr lang="it-IT" sz="1400"/>
                    </a:p>
                  </a:txBody>
                  <a:tcPr marL="91435" marR="91435" marT="45723" marB="45723"/>
                </a:tc>
                <a:tc>
                  <a:txBody>
                    <a:bodyPr/>
                    <a:lstStyle/>
                    <a:p>
                      <a:pPr algn="ctr"/>
                      <a:r>
                        <a:rPr lang="it-IT" sz="1400" b="1" smtClean="0"/>
                        <a:t>44 euro/ha </a:t>
                      </a:r>
                    </a:p>
                    <a:p>
                      <a:pPr algn="ctr"/>
                      <a:r>
                        <a:rPr lang="it-IT" sz="800" smtClean="0"/>
                        <a:t>(0,145 euro/UFL</a:t>
                      </a:r>
                      <a:r>
                        <a:rPr lang="it-IT" sz="1400" smtClean="0"/>
                        <a:t>)</a:t>
                      </a:r>
                      <a:endParaRPr lang="it-IT" sz="1400"/>
                    </a:p>
                  </a:txBody>
                  <a:tcPr marL="91435" marR="91435" marT="45723" marB="45723"/>
                </a:tc>
              </a:tr>
              <a:tr h="304822">
                <a:tc>
                  <a:txBody>
                    <a:bodyPr/>
                    <a:lstStyle/>
                    <a:p>
                      <a:r>
                        <a:rPr lang="it-IT" sz="1400" smtClean="0"/>
                        <a:t>Quantità d’insilato ingerito per vacca</a:t>
                      </a:r>
                      <a:r>
                        <a:rPr lang="it-IT" sz="1400" baseline="0" smtClean="0"/>
                        <a:t> al giorno</a:t>
                      </a:r>
                      <a:endParaRPr lang="it-IT" sz="1400"/>
                    </a:p>
                  </a:txBody>
                  <a:tcPr marL="91435" marR="91435" marT="45723" marB="45723"/>
                </a:tc>
                <a:tc>
                  <a:txBody>
                    <a:bodyPr/>
                    <a:lstStyle/>
                    <a:p>
                      <a:pPr algn="ctr"/>
                      <a:r>
                        <a:rPr lang="it-IT" sz="1400" smtClean="0"/>
                        <a:t>12,8 kg M.S.</a:t>
                      </a:r>
                      <a:endParaRPr lang="it-IT" sz="1400"/>
                    </a:p>
                  </a:txBody>
                  <a:tcPr marL="91435" marR="91435" marT="45723" marB="45723"/>
                </a:tc>
                <a:tc>
                  <a:txBody>
                    <a:bodyPr/>
                    <a:lstStyle/>
                    <a:p>
                      <a:pPr algn="ctr"/>
                      <a:r>
                        <a:rPr lang="it-IT" sz="1400" smtClean="0"/>
                        <a:t>12,2 kg M.S.</a:t>
                      </a:r>
                      <a:endParaRPr lang="it-IT" sz="1400"/>
                    </a:p>
                  </a:txBody>
                  <a:tcPr marL="91435" marR="91435" marT="45723" marB="45723"/>
                </a:tc>
              </a:tr>
              <a:tr h="304822">
                <a:tc>
                  <a:txBody>
                    <a:bodyPr/>
                    <a:lstStyle/>
                    <a:p>
                      <a:r>
                        <a:rPr lang="it-IT" sz="1400" smtClean="0"/>
                        <a:t>Quantità d’insilato ingerito per vacca all’anno (200 giorni)</a:t>
                      </a:r>
                      <a:endParaRPr lang="it-IT" sz="1400"/>
                    </a:p>
                  </a:txBody>
                  <a:tcPr marL="91435" marR="91435" marT="45723" marB="45723"/>
                </a:tc>
                <a:tc>
                  <a:txBody>
                    <a:bodyPr/>
                    <a:lstStyle/>
                    <a:p>
                      <a:pPr algn="ctr"/>
                      <a:r>
                        <a:rPr lang="it-IT" sz="1400" smtClean="0"/>
                        <a:t>2560 kg M.S.</a:t>
                      </a:r>
                      <a:endParaRPr lang="it-IT" sz="1400"/>
                    </a:p>
                  </a:txBody>
                  <a:tcPr marL="91435" marR="91435" marT="45723" marB="45723"/>
                </a:tc>
                <a:tc>
                  <a:txBody>
                    <a:bodyPr/>
                    <a:lstStyle/>
                    <a:p>
                      <a:pPr algn="ctr"/>
                      <a:r>
                        <a:rPr lang="it-IT" sz="1400" smtClean="0"/>
                        <a:t>2440 kg M.S.</a:t>
                      </a:r>
                      <a:endParaRPr lang="it-IT" sz="1400"/>
                    </a:p>
                  </a:txBody>
                  <a:tcPr marL="91435" marR="91435" marT="45723" marB="45723"/>
                </a:tc>
              </a:tr>
              <a:tr h="304822">
                <a:tc>
                  <a:txBody>
                    <a:bodyPr/>
                    <a:lstStyle/>
                    <a:p>
                      <a:r>
                        <a:rPr lang="it-IT" sz="1400" smtClean="0"/>
                        <a:t>Energia ingerita per capo all’anno (200 giorni)</a:t>
                      </a:r>
                      <a:endParaRPr lang="it-IT" sz="1400"/>
                    </a:p>
                  </a:txBody>
                  <a:tcPr marL="91435" marR="91435" marT="45723" marB="45723"/>
                </a:tc>
                <a:tc>
                  <a:txBody>
                    <a:bodyPr/>
                    <a:lstStyle/>
                    <a:p>
                      <a:pPr algn="ctr"/>
                      <a:r>
                        <a:rPr lang="it-IT" sz="1400" smtClean="0"/>
                        <a:t>2227 UFL</a:t>
                      </a:r>
                      <a:endParaRPr lang="it-IT" sz="1400"/>
                    </a:p>
                  </a:txBody>
                  <a:tcPr marL="91435" marR="91435" marT="45723" marB="45723"/>
                </a:tc>
                <a:tc>
                  <a:txBody>
                    <a:bodyPr/>
                    <a:lstStyle/>
                    <a:p>
                      <a:pPr algn="ctr"/>
                      <a:r>
                        <a:rPr lang="it-IT" sz="1400" smtClean="0"/>
                        <a:t>2050</a:t>
                      </a:r>
                      <a:r>
                        <a:rPr lang="it-IT" sz="1400" baseline="0" smtClean="0"/>
                        <a:t> UFL</a:t>
                      </a:r>
                      <a:endParaRPr lang="it-IT" sz="1400"/>
                    </a:p>
                  </a:txBody>
                  <a:tcPr marL="91435" marR="91435" marT="45723" marB="45723"/>
                </a:tc>
              </a:tr>
              <a:tr h="304822">
                <a:tc>
                  <a:txBody>
                    <a:bodyPr/>
                    <a:lstStyle/>
                    <a:p>
                      <a:r>
                        <a:rPr lang="it-IT" sz="1400" smtClean="0"/>
                        <a:t>Perdita d’energia ingerita</a:t>
                      </a:r>
                      <a:endParaRPr lang="it-IT" sz="1400"/>
                    </a:p>
                  </a:txBody>
                  <a:tcPr marL="91435" marR="91435" marT="45723" marB="45723"/>
                </a:tc>
                <a:tc>
                  <a:txBody>
                    <a:bodyPr/>
                    <a:lstStyle/>
                    <a:p>
                      <a:pPr algn="ctr"/>
                      <a:endParaRPr lang="it-IT" sz="1400"/>
                    </a:p>
                  </a:txBody>
                  <a:tcPr marL="91435" marR="91435" marT="45723" marB="45723"/>
                </a:tc>
                <a:tc>
                  <a:txBody>
                    <a:bodyPr/>
                    <a:lstStyle/>
                    <a:p>
                      <a:pPr algn="ctr"/>
                      <a:r>
                        <a:rPr lang="it-IT" sz="1400" smtClean="0"/>
                        <a:t>177 UFL</a:t>
                      </a:r>
                      <a:endParaRPr lang="it-IT" sz="1400"/>
                    </a:p>
                  </a:txBody>
                  <a:tcPr marL="91435" marR="91435" marT="45723" marB="45723"/>
                </a:tc>
              </a:tr>
              <a:tr h="518198">
                <a:tc>
                  <a:txBody>
                    <a:bodyPr/>
                    <a:lstStyle/>
                    <a:p>
                      <a:r>
                        <a:rPr lang="it-IT" sz="1400" b="1" smtClean="0"/>
                        <a:t>Perdita dovuta alla minore ingestione d’energia da compensare con concentrati </a:t>
                      </a:r>
                      <a:endParaRPr lang="it-IT" sz="1400" b="1"/>
                    </a:p>
                  </a:txBody>
                  <a:tcPr marL="91435" marR="91435" marT="45723" marB="45723"/>
                </a:tc>
                <a:tc>
                  <a:txBody>
                    <a:bodyPr/>
                    <a:lstStyle/>
                    <a:p>
                      <a:pPr algn="ctr"/>
                      <a:endParaRPr lang="it-IT" sz="1400"/>
                    </a:p>
                  </a:txBody>
                  <a:tcPr marL="91435" marR="91435" marT="45723" marB="45723"/>
                </a:tc>
                <a:tc>
                  <a:txBody>
                    <a:bodyPr/>
                    <a:lstStyle/>
                    <a:p>
                      <a:pPr algn="ctr"/>
                      <a:endParaRPr lang="it-IT" sz="1400"/>
                    </a:p>
                  </a:txBody>
                  <a:tcPr marL="91435" marR="91435" marT="45723" marB="45723"/>
                </a:tc>
              </a:tr>
              <a:tr h="304822">
                <a:tc>
                  <a:txBody>
                    <a:bodyPr/>
                    <a:lstStyle/>
                    <a:p>
                      <a:r>
                        <a:rPr lang="it-IT" sz="1400" smtClean="0"/>
                        <a:t>Per vacca all’anno</a:t>
                      </a:r>
                      <a:endParaRPr lang="it-IT" sz="1400"/>
                    </a:p>
                  </a:txBody>
                  <a:tcPr marL="91435" marR="91435" marT="45723" marB="45723"/>
                </a:tc>
                <a:tc>
                  <a:txBody>
                    <a:bodyPr/>
                    <a:lstStyle/>
                    <a:p>
                      <a:pPr algn="ctr"/>
                      <a:endParaRPr lang="it-IT" sz="1400"/>
                    </a:p>
                  </a:txBody>
                  <a:tcPr marL="91435" marR="91435" marT="45723" marB="45723"/>
                </a:tc>
                <a:tc>
                  <a:txBody>
                    <a:bodyPr/>
                    <a:lstStyle/>
                    <a:p>
                      <a:pPr algn="ctr"/>
                      <a:r>
                        <a:rPr lang="it-IT" sz="1400" smtClean="0"/>
                        <a:t>circa 25 euro</a:t>
                      </a:r>
                      <a:endParaRPr lang="it-IT" sz="1400"/>
                    </a:p>
                  </a:txBody>
                  <a:tcPr marL="91435" marR="91435" marT="45723" marB="45723"/>
                </a:tc>
              </a:tr>
              <a:tr h="304822">
                <a:tc>
                  <a:txBody>
                    <a:bodyPr/>
                    <a:lstStyle/>
                    <a:p>
                      <a:r>
                        <a:rPr lang="it-IT" sz="1400" smtClean="0"/>
                        <a:t>Per ha all’anno (carico 1,5 vacche per ha)</a:t>
                      </a:r>
                      <a:endParaRPr lang="it-IT" sz="1400"/>
                    </a:p>
                  </a:txBody>
                  <a:tcPr marL="91435" marR="91435" marT="45723" marB="45723"/>
                </a:tc>
                <a:tc>
                  <a:txBody>
                    <a:bodyPr/>
                    <a:lstStyle/>
                    <a:p>
                      <a:pPr algn="ctr"/>
                      <a:endParaRPr lang="it-IT" sz="1400"/>
                    </a:p>
                  </a:txBody>
                  <a:tcPr marL="91435" marR="91435" marT="45723" marB="45723"/>
                </a:tc>
                <a:tc>
                  <a:txBody>
                    <a:bodyPr/>
                    <a:lstStyle/>
                    <a:p>
                      <a:pPr algn="ctr"/>
                      <a:r>
                        <a:rPr lang="it-IT" sz="1400" b="1" smtClean="0"/>
                        <a:t>circa 38 euro</a:t>
                      </a:r>
                      <a:endParaRPr lang="it-IT" sz="1400" b="1"/>
                    </a:p>
                  </a:txBody>
                  <a:tcPr marL="91435" marR="91435" marT="45723" marB="45723"/>
                </a:tc>
              </a:tr>
              <a:tr h="304822">
                <a:tc>
                  <a:txBody>
                    <a:bodyPr/>
                    <a:lstStyle/>
                    <a:p>
                      <a:r>
                        <a:rPr lang="it-IT" sz="1400" b="1" smtClean="0">
                          <a:solidFill>
                            <a:srgbClr val="FF0000"/>
                          </a:solidFill>
                        </a:rPr>
                        <a:t>PERDITA TOTALE PER HA ALL’ANNO</a:t>
                      </a:r>
                      <a:endParaRPr lang="it-IT" sz="1400" b="1">
                        <a:solidFill>
                          <a:srgbClr val="FF0000"/>
                        </a:solidFill>
                      </a:endParaRPr>
                    </a:p>
                  </a:txBody>
                  <a:tcPr marL="91435" marR="91435" marT="45723" marB="45723"/>
                </a:tc>
                <a:tc>
                  <a:txBody>
                    <a:bodyPr/>
                    <a:lstStyle/>
                    <a:p>
                      <a:pPr algn="ctr"/>
                      <a:endParaRPr lang="it-IT" sz="1400" b="1">
                        <a:solidFill>
                          <a:srgbClr val="FF0000"/>
                        </a:solidFill>
                      </a:endParaRPr>
                    </a:p>
                  </a:txBody>
                  <a:tcPr marL="91435" marR="91435" marT="45723" marB="45723"/>
                </a:tc>
                <a:tc>
                  <a:txBody>
                    <a:bodyPr/>
                    <a:lstStyle/>
                    <a:p>
                      <a:pPr algn="ctr"/>
                      <a:r>
                        <a:rPr lang="it-IT" sz="1400" b="1" dirty="0" smtClean="0">
                          <a:solidFill>
                            <a:srgbClr val="FF0000"/>
                          </a:solidFill>
                        </a:rPr>
                        <a:t>82 euro</a:t>
                      </a:r>
                      <a:endParaRPr lang="it-IT" sz="1400" b="1" dirty="0">
                        <a:solidFill>
                          <a:srgbClr val="FF0000"/>
                        </a:solidFill>
                      </a:endParaRPr>
                    </a:p>
                  </a:txBody>
                  <a:tcPr marL="91435" marR="91435" marT="45723" marB="45723"/>
                </a:tc>
              </a:tr>
            </a:tbl>
          </a:graphicData>
        </a:graphic>
      </p:graphicFrame>
      <p:sp>
        <p:nvSpPr>
          <p:cNvPr id="42046" name="CasellaDiTesto 6"/>
          <p:cNvSpPr txBox="1">
            <a:spLocks noChangeArrowheads="1"/>
          </p:cNvSpPr>
          <p:nvPr/>
        </p:nvSpPr>
        <p:spPr bwMode="auto">
          <a:xfrm>
            <a:off x="347663" y="6616700"/>
            <a:ext cx="62706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800"/>
              <a:t>Fonti: Camera d’Agricoltura Weser-Ems – Dr. C. Kalzendorf, Dr. H.H. Kowalewsky, A. Fübbeker</a:t>
            </a:r>
          </a:p>
        </p:txBody>
      </p:sp>
      <p:sp>
        <p:nvSpPr>
          <p:cNvPr id="7" name="Rettangolo 6"/>
          <p:cNvSpPr/>
          <p:nvPr/>
        </p:nvSpPr>
        <p:spPr>
          <a:xfrm>
            <a:off x="5865361" y="6396335"/>
            <a:ext cx="3135795" cy="492443"/>
          </a:xfrm>
          <a:prstGeom prst="rect">
            <a:avLst/>
          </a:prstGeom>
          <a:noFill/>
        </p:spPr>
        <p:txBody>
          <a:bodyPr wrap="none">
            <a:spAutoFit/>
          </a:bodyPr>
          <a:lstStyle/>
          <a:p>
            <a:pPr algn="ctr">
              <a:spcBef>
                <a:spcPct val="20000"/>
              </a:spcBef>
              <a:defRPr/>
            </a:pPr>
            <a:r>
              <a:rPr lang="it-IT" sz="2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cs typeface="+mn-cs"/>
              </a:rPr>
              <a:t>… vi è da pensare!</a:t>
            </a:r>
          </a:p>
        </p:txBody>
      </p:sp>
      <p:sp>
        <p:nvSpPr>
          <p:cNvPr id="42048" name="Freccia a destra 7"/>
          <p:cNvSpPr>
            <a:spLocks noChangeArrowheads="1"/>
          </p:cNvSpPr>
          <p:nvPr/>
        </p:nvSpPr>
        <p:spPr bwMode="auto">
          <a:xfrm>
            <a:off x="6858000" y="6215063"/>
            <a:ext cx="785813" cy="357187"/>
          </a:xfrm>
          <a:prstGeom prst="rightArrow">
            <a:avLst>
              <a:gd name="adj1" fmla="val 50000"/>
              <a:gd name="adj2" fmla="val 49999"/>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42049" name="Titolo 1"/>
          <p:cNvSpPr>
            <a:spLocks noGrp="1"/>
          </p:cNvSpPr>
          <p:nvPr>
            <p:ph type="title" idx="4294967295"/>
          </p:nvPr>
        </p:nvSpPr>
        <p:spPr>
          <a:xfrm>
            <a:off x="828675" y="117475"/>
            <a:ext cx="7059613" cy="574675"/>
          </a:xfrm>
        </p:spPr>
        <p:txBody>
          <a:bodyPr/>
          <a:lstStyle/>
          <a:p>
            <a:r>
              <a:rPr lang="it-IT" altLang="it-IT" dirty="0" smtClean="0"/>
              <a:t>Modalità di raccolta - TAGLIO</a:t>
            </a:r>
          </a:p>
        </p:txBody>
      </p:sp>
      <p:sp>
        <p:nvSpPr>
          <p:cNvPr id="2" name="Segnaposto data 1"/>
          <p:cNvSpPr>
            <a:spLocks noGrp="1"/>
          </p:cNvSpPr>
          <p:nvPr>
            <p:ph type="dt" sz="quarter" idx="10"/>
          </p:nvPr>
        </p:nvSpPr>
        <p:spPr/>
        <p:txBody>
          <a:bodyPr/>
          <a:lstStyle/>
          <a:p>
            <a:pPr>
              <a:defRPr/>
            </a:pPr>
            <a:fld id="{CA3DBE55-D4EA-4492-97A0-0E095E06EB73}"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188" y="1556544"/>
            <a:ext cx="152558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4"/>
          <p:cNvSpPr txBox="1">
            <a:spLocks noChangeArrowheads="1"/>
          </p:cNvSpPr>
          <p:nvPr/>
        </p:nvSpPr>
        <p:spPr bwMode="auto">
          <a:xfrm>
            <a:off x="2195513" y="1124744"/>
            <a:ext cx="579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000"/>
              <a:t>Altezza di taglio costante :    5 - 8 cm</a:t>
            </a:r>
            <a:endParaRPr lang="fr-FR" altLang="it-IT" sz="2000" i="1"/>
          </a:p>
        </p:txBody>
      </p:sp>
      <p:sp>
        <p:nvSpPr>
          <p:cNvPr id="43012" name="Text Box 5"/>
          <p:cNvSpPr txBox="1">
            <a:spLocks noChangeArrowheads="1"/>
          </p:cNvSpPr>
          <p:nvPr/>
        </p:nvSpPr>
        <p:spPr bwMode="auto">
          <a:xfrm>
            <a:off x="3124200" y="4785221"/>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 typeface="Wingdings" panose="05000000000000000000" pitchFamily="2" charset="2"/>
              <a:buChar char="§"/>
            </a:pPr>
            <a:r>
              <a:rPr lang="fr-FR" altLang="it-IT" sz="2000">
                <a:solidFill>
                  <a:srgbClr val="FF0000"/>
                </a:solidFill>
              </a:rPr>
              <a:t> Migliore risposta,</a:t>
            </a:r>
          </a:p>
          <a:p>
            <a:pPr algn="ctr" eaLnBrk="1" hangingPunct="1">
              <a:spcBef>
                <a:spcPct val="50000"/>
              </a:spcBef>
              <a:buFont typeface="Wingdings" panose="05000000000000000000" pitchFamily="2" charset="2"/>
              <a:buChar char="§"/>
            </a:pPr>
            <a:r>
              <a:rPr lang="fr-FR" altLang="it-IT" sz="2000">
                <a:solidFill>
                  <a:srgbClr val="FF0000"/>
                </a:solidFill>
              </a:rPr>
              <a:t> Vita del prato,</a:t>
            </a:r>
          </a:p>
          <a:p>
            <a:pPr algn="ctr" eaLnBrk="1" hangingPunct="1">
              <a:spcBef>
                <a:spcPct val="50000"/>
              </a:spcBef>
              <a:buFont typeface="Wingdings" panose="05000000000000000000" pitchFamily="2" charset="2"/>
              <a:buChar char="§"/>
            </a:pPr>
            <a:r>
              <a:rPr lang="fr-FR" altLang="it-IT" sz="2000">
                <a:solidFill>
                  <a:srgbClr val="FF0000"/>
                </a:solidFill>
              </a:rPr>
              <a:t> Mantenimento flora foraggera.</a:t>
            </a:r>
          </a:p>
        </p:txBody>
      </p:sp>
      <p:sp>
        <p:nvSpPr>
          <p:cNvPr id="43013" name="Text Box 7"/>
          <p:cNvSpPr txBox="1">
            <a:spLocks noChangeArrowheads="1"/>
          </p:cNvSpPr>
          <p:nvPr/>
        </p:nvSpPr>
        <p:spPr bwMode="auto">
          <a:xfrm>
            <a:off x="5430838" y="2543969"/>
            <a:ext cx="3057525" cy="8540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000" i="1"/>
              <a:t>         Alleggerimento</a:t>
            </a:r>
          </a:p>
          <a:p>
            <a:pPr algn="ctr" eaLnBrk="1" hangingPunct="1">
              <a:spcBef>
                <a:spcPct val="50000"/>
              </a:spcBef>
              <a:buFontTx/>
              <a:buNone/>
            </a:pPr>
            <a:r>
              <a:rPr lang="fr-FR" altLang="it-IT" sz="2000" i="1"/>
              <a:t>         LIFT CONTROL</a:t>
            </a:r>
            <a:r>
              <a:rPr lang="fr-FR" altLang="it-IT" sz="2000" i="1" baseline="30000">
                <a:sym typeface="Symbol" panose="05050102010706020507" pitchFamily="18" charset="2"/>
              </a:rPr>
              <a:t></a:t>
            </a:r>
            <a:endParaRPr lang="fr-FR" altLang="it-IT" sz="2000" i="1" baseline="30000"/>
          </a:p>
        </p:txBody>
      </p:sp>
      <p:grpSp>
        <p:nvGrpSpPr>
          <p:cNvPr id="43014" name="Group 8"/>
          <p:cNvGrpSpPr>
            <a:grpSpLocks/>
          </p:cNvGrpSpPr>
          <p:nvPr/>
        </p:nvGrpSpPr>
        <p:grpSpPr bwMode="auto">
          <a:xfrm>
            <a:off x="5364163" y="2420144"/>
            <a:ext cx="590550" cy="504825"/>
            <a:chOff x="2880" y="2880"/>
            <a:chExt cx="526" cy="462"/>
          </a:xfrm>
        </p:grpSpPr>
        <p:sp>
          <p:nvSpPr>
            <p:cNvPr id="43033" name="Freeform 9"/>
            <p:cNvSpPr>
              <a:spLocks/>
            </p:cNvSpPr>
            <p:nvPr/>
          </p:nvSpPr>
          <p:spPr bwMode="auto">
            <a:xfrm>
              <a:off x="3120" y="2976"/>
              <a:ext cx="48" cy="253"/>
            </a:xfrm>
            <a:custGeom>
              <a:avLst/>
              <a:gdLst>
                <a:gd name="T0" fmla="*/ 0 w 126"/>
                <a:gd name="T1" fmla="*/ 0 h 109"/>
                <a:gd name="T2" fmla="*/ 0 w 126"/>
                <a:gd name="T3" fmla="*/ 14083489 h 109"/>
                <a:gd name="T4" fmla="*/ 0 w 126"/>
                <a:gd name="T5" fmla="*/ 51641569 h 109"/>
                <a:gd name="T6" fmla="*/ 0 w 126"/>
                <a:gd name="T7" fmla="*/ 77294394 h 109"/>
                <a:gd name="T8" fmla="*/ 0 w 126"/>
                <a:gd name="T9" fmla="*/ 77294394 h 109"/>
                <a:gd name="T10" fmla="*/ 0 w 126"/>
                <a:gd name="T11" fmla="*/ 46776114 h 109"/>
                <a:gd name="T12" fmla="*/ 0 w 126"/>
                <a:gd name="T13" fmla="*/ 9754113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034" name="Freeform 10"/>
            <p:cNvSpPr>
              <a:spLocks/>
            </p:cNvSpPr>
            <p:nvPr/>
          </p:nvSpPr>
          <p:spPr bwMode="auto">
            <a:xfrm>
              <a:off x="2880" y="2880"/>
              <a:ext cx="526" cy="462"/>
            </a:xfrm>
            <a:custGeom>
              <a:avLst/>
              <a:gdLst>
                <a:gd name="T0" fmla="*/ 1 w 1028"/>
                <a:gd name="T1" fmla="*/ 0 h 1022"/>
                <a:gd name="T2" fmla="*/ 1 w 1028"/>
                <a:gd name="T3" fmla="*/ 0 h 1022"/>
                <a:gd name="T4" fmla="*/ 1 w 1028"/>
                <a:gd name="T5" fmla="*/ 0 h 1022"/>
                <a:gd name="T6" fmla="*/ 1 w 1028"/>
                <a:gd name="T7" fmla="*/ 0 h 1022"/>
                <a:gd name="T8" fmla="*/ 1 w 1028"/>
                <a:gd name="T9" fmla="*/ 0 h 1022"/>
                <a:gd name="T10" fmla="*/ 1 w 1028"/>
                <a:gd name="T11" fmla="*/ 0 h 1022"/>
                <a:gd name="T12" fmla="*/ 1 w 1028"/>
                <a:gd name="T13" fmla="*/ 0 h 1022"/>
                <a:gd name="T14" fmla="*/ 1 w 1028"/>
                <a:gd name="T15" fmla="*/ 0 h 1022"/>
                <a:gd name="T16" fmla="*/ 1 w 1028"/>
                <a:gd name="T17" fmla="*/ 0 h 1022"/>
                <a:gd name="T18" fmla="*/ 1 w 1028"/>
                <a:gd name="T19" fmla="*/ 0 h 1022"/>
                <a:gd name="T20" fmla="*/ 1 w 1028"/>
                <a:gd name="T21" fmla="*/ 0 h 1022"/>
                <a:gd name="T22" fmla="*/ 1 w 1028"/>
                <a:gd name="T23" fmla="*/ 0 h 1022"/>
                <a:gd name="T24" fmla="*/ 1 w 1028"/>
                <a:gd name="T25" fmla="*/ 0 h 1022"/>
                <a:gd name="T26" fmla="*/ 1 w 1028"/>
                <a:gd name="T27" fmla="*/ 0 h 1022"/>
                <a:gd name="T28" fmla="*/ 1 w 1028"/>
                <a:gd name="T29" fmla="*/ 0 h 1022"/>
                <a:gd name="T30" fmla="*/ 1 w 1028"/>
                <a:gd name="T31" fmla="*/ 0 h 1022"/>
                <a:gd name="T32" fmla="*/ 1 w 1028"/>
                <a:gd name="T33" fmla="*/ 0 h 1022"/>
                <a:gd name="T34" fmla="*/ 1 w 1028"/>
                <a:gd name="T35" fmla="*/ 0 h 1022"/>
                <a:gd name="T36" fmla="*/ 1 w 1028"/>
                <a:gd name="T37" fmla="*/ 0 h 1022"/>
                <a:gd name="T38" fmla="*/ 1 w 1028"/>
                <a:gd name="T39" fmla="*/ 0 h 1022"/>
                <a:gd name="T40" fmla="*/ 1 w 1028"/>
                <a:gd name="T41" fmla="*/ 0 h 1022"/>
                <a:gd name="T42" fmla="*/ 1 w 1028"/>
                <a:gd name="T43" fmla="*/ 0 h 1022"/>
                <a:gd name="T44" fmla="*/ 1 w 1028"/>
                <a:gd name="T45" fmla="*/ 0 h 1022"/>
                <a:gd name="T46" fmla="*/ 1 w 1028"/>
                <a:gd name="T47" fmla="*/ 0 h 1022"/>
                <a:gd name="T48" fmla="*/ 1 w 1028"/>
                <a:gd name="T49" fmla="*/ 0 h 1022"/>
                <a:gd name="T50" fmla="*/ 1 w 1028"/>
                <a:gd name="T51" fmla="*/ 0 h 1022"/>
                <a:gd name="T52" fmla="*/ 1 w 1028"/>
                <a:gd name="T53" fmla="*/ 0 h 1022"/>
                <a:gd name="T54" fmla="*/ 1 w 1028"/>
                <a:gd name="T55" fmla="*/ 0 h 1022"/>
                <a:gd name="T56" fmla="*/ 1 w 1028"/>
                <a:gd name="T57" fmla="*/ 0 h 1022"/>
                <a:gd name="T58" fmla="*/ 1 w 1028"/>
                <a:gd name="T59" fmla="*/ 0 h 1022"/>
                <a:gd name="T60" fmla="*/ 1 w 1028"/>
                <a:gd name="T61" fmla="*/ 0 h 1022"/>
                <a:gd name="T62" fmla="*/ 0 w 1028"/>
                <a:gd name="T63" fmla="*/ 0 h 1022"/>
                <a:gd name="T64" fmla="*/ 1 w 1028"/>
                <a:gd name="T65" fmla="*/ 0 h 1022"/>
                <a:gd name="T66" fmla="*/ 1 w 1028"/>
                <a:gd name="T67" fmla="*/ 0 h 1022"/>
                <a:gd name="T68" fmla="*/ 1 w 1028"/>
                <a:gd name="T69" fmla="*/ 0 h 1022"/>
                <a:gd name="T70" fmla="*/ 1 w 1028"/>
                <a:gd name="T71" fmla="*/ 0 h 1022"/>
                <a:gd name="T72" fmla="*/ 1 w 1028"/>
                <a:gd name="T73" fmla="*/ 0 h 1022"/>
                <a:gd name="T74" fmla="*/ 1 w 1028"/>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8"/>
                <a:gd name="T115" fmla="*/ 0 h 1022"/>
                <a:gd name="T116" fmla="*/ 1028 w 1028"/>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8" h="1022">
                  <a:moveTo>
                    <a:pt x="556" y="74"/>
                  </a:moveTo>
                  <a:lnTo>
                    <a:pt x="437" y="74"/>
                  </a:lnTo>
                  <a:lnTo>
                    <a:pt x="263" y="143"/>
                  </a:lnTo>
                  <a:lnTo>
                    <a:pt x="155" y="263"/>
                  </a:lnTo>
                  <a:lnTo>
                    <a:pt x="102" y="416"/>
                  </a:lnTo>
                  <a:lnTo>
                    <a:pt x="70" y="541"/>
                  </a:lnTo>
                  <a:lnTo>
                    <a:pt x="141" y="736"/>
                  </a:lnTo>
                  <a:lnTo>
                    <a:pt x="224" y="805"/>
                  </a:lnTo>
                  <a:lnTo>
                    <a:pt x="280" y="879"/>
                  </a:lnTo>
                  <a:lnTo>
                    <a:pt x="409" y="921"/>
                  </a:lnTo>
                  <a:lnTo>
                    <a:pt x="532" y="949"/>
                  </a:lnTo>
                  <a:lnTo>
                    <a:pt x="768" y="869"/>
                  </a:lnTo>
                  <a:lnTo>
                    <a:pt x="907" y="729"/>
                  </a:lnTo>
                  <a:lnTo>
                    <a:pt x="960" y="538"/>
                  </a:lnTo>
                  <a:lnTo>
                    <a:pt x="960" y="378"/>
                  </a:lnTo>
                  <a:lnTo>
                    <a:pt x="894" y="270"/>
                  </a:lnTo>
                  <a:lnTo>
                    <a:pt x="800" y="151"/>
                  </a:lnTo>
                  <a:lnTo>
                    <a:pt x="556" y="74"/>
                  </a:lnTo>
                  <a:lnTo>
                    <a:pt x="544" y="0"/>
                  </a:lnTo>
                  <a:lnTo>
                    <a:pt x="655" y="18"/>
                  </a:lnTo>
                  <a:lnTo>
                    <a:pt x="804" y="60"/>
                  </a:lnTo>
                  <a:lnTo>
                    <a:pt x="880" y="149"/>
                  </a:lnTo>
                  <a:lnTo>
                    <a:pt x="978" y="248"/>
                  </a:lnTo>
                  <a:lnTo>
                    <a:pt x="1028" y="464"/>
                  </a:lnTo>
                  <a:lnTo>
                    <a:pt x="1019" y="621"/>
                  </a:lnTo>
                  <a:lnTo>
                    <a:pt x="954" y="760"/>
                  </a:lnTo>
                  <a:lnTo>
                    <a:pt x="859" y="882"/>
                  </a:lnTo>
                  <a:lnTo>
                    <a:pt x="653" y="991"/>
                  </a:lnTo>
                  <a:lnTo>
                    <a:pt x="489" y="1022"/>
                  </a:lnTo>
                  <a:lnTo>
                    <a:pt x="311" y="979"/>
                  </a:lnTo>
                  <a:lnTo>
                    <a:pt x="119" y="817"/>
                  </a:lnTo>
                  <a:lnTo>
                    <a:pt x="0" y="545"/>
                  </a:lnTo>
                  <a:lnTo>
                    <a:pt x="46" y="375"/>
                  </a:lnTo>
                  <a:lnTo>
                    <a:pt x="77" y="220"/>
                  </a:lnTo>
                  <a:lnTo>
                    <a:pt x="198" y="112"/>
                  </a:lnTo>
                  <a:lnTo>
                    <a:pt x="333" y="35"/>
                  </a:lnTo>
                  <a:lnTo>
                    <a:pt x="544" y="0"/>
                  </a:lnTo>
                  <a:lnTo>
                    <a:pt x="556" y="7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035" name="Freeform 11"/>
            <p:cNvSpPr>
              <a:spLocks/>
            </p:cNvSpPr>
            <p:nvPr/>
          </p:nvSpPr>
          <p:spPr bwMode="auto">
            <a:xfrm rot="5158951">
              <a:off x="3127" y="2969"/>
              <a:ext cx="48" cy="253"/>
            </a:xfrm>
            <a:custGeom>
              <a:avLst/>
              <a:gdLst>
                <a:gd name="T0" fmla="*/ 0 w 126"/>
                <a:gd name="T1" fmla="*/ 0 h 109"/>
                <a:gd name="T2" fmla="*/ 0 w 126"/>
                <a:gd name="T3" fmla="*/ 14083489 h 109"/>
                <a:gd name="T4" fmla="*/ 0 w 126"/>
                <a:gd name="T5" fmla="*/ 51641569 h 109"/>
                <a:gd name="T6" fmla="*/ 0 w 126"/>
                <a:gd name="T7" fmla="*/ 77294394 h 109"/>
                <a:gd name="T8" fmla="*/ 0 w 126"/>
                <a:gd name="T9" fmla="*/ 77294394 h 109"/>
                <a:gd name="T10" fmla="*/ 0 w 126"/>
                <a:gd name="T11" fmla="*/ 46776114 h 109"/>
                <a:gd name="T12" fmla="*/ 0 w 126"/>
                <a:gd name="T13" fmla="*/ 9754113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43015" name="Group 12"/>
          <p:cNvGrpSpPr>
            <a:grpSpLocks/>
          </p:cNvGrpSpPr>
          <p:nvPr/>
        </p:nvGrpSpPr>
        <p:grpSpPr bwMode="auto">
          <a:xfrm>
            <a:off x="5364163" y="3645694"/>
            <a:ext cx="3124200" cy="825500"/>
            <a:chOff x="2880" y="2880"/>
            <a:chExt cx="2784" cy="756"/>
          </a:xfrm>
        </p:grpSpPr>
        <p:sp>
          <p:nvSpPr>
            <p:cNvPr id="43028" name="Text Box 13"/>
            <p:cNvSpPr txBox="1">
              <a:spLocks noChangeArrowheads="1"/>
            </p:cNvSpPr>
            <p:nvPr/>
          </p:nvSpPr>
          <p:spPr bwMode="auto">
            <a:xfrm>
              <a:off x="2939" y="2993"/>
              <a:ext cx="2725" cy="64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000" i="1"/>
                <a:t>         Articolazione 	centrale</a:t>
              </a:r>
            </a:p>
          </p:txBody>
        </p:sp>
        <p:grpSp>
          <p:nvGrpSpPr>
            <p:cNvPr id="43029" name="Group 14"/>
            <p:cNvGrpSpPr>
              <a:grpSpLocks/>
            </p:cNvGrpSpPr>
            <p:nvPr/>
          </p:nvGrpSpPr>
          <p:grpSpPr bwMode="auto">
            <a:xfrm>
              <a:off x="2880" y="2880"/>
              <a:ext cx="526" cy="462"/>
              <a:chOff x="2880" y="2880"/>
              <a:chExt cx="526" cy="462"/>
            </a:xfrm>
          </p:grpSpPr>
          <p:sp>
            <p:nvSpPr>
              <p:cNvPr id="43030" name="Freeform 15"/>
              <p:cNvSpPr>
                <a:spLocks/>
              </p:cNvSpPr>
              <p:nvPr/>
            </p:nvSpPr>
            <p:spPr bwMode="auto">
              <a:xfrm>
                <a:off x="3120" y="2976"/>
                <a:ext cx="48" cy="253"/>
              </a:xfrm>
              <a:custGeom>
                <a:avLst/>
                <a:gdLst>
                  <a:gd name="T0" fmla="*/ 0 w 126"/>
                  <a:gd name="T1" fmla="*/ 0 h 109"/>
                  <a:gd name="T2" fmla="*/ 0 w 126"/>
                  <a:gd name="T3" fmla="*/ 14083489 h 109"/>
                  <a:gd name="T4" fmla="*/ 0 w 126"/>
                  <a:gd name="T5" fmla="*/ 51641569 h 109"/>
                  <a:gd name="T6" fmla="*/ 0 w 126"/>
                  <a:gd name="T7" fmla="*/ 77294394 h 109"/>
                  <a:gd name="T8" fmla="*/ 0 w 126"/>
                  <a:gd name="T9" fmla="*/ 77294394 h 109"/>
                  <a:gd name="T10" fmla="*/ 0 w 126"/>
                  <a:gd name="T11" fmla="*/ 46776114 h 109"/>
                  <a:gd name="T12" fmla="*/ 0 w 126"/>
                  <a:gd name="T13" fmla="*/ 9754113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031" name="Freeform 16"/>
              <p:cNvSpPr>
                <a:spLocks/>
              </p:cNvSpPr>
              <p:nvPr/>
            </p:nvSpPr>
            <p:spPr bwMode="auto">
              <a:xfrm>
                <a:off x="2880" y="2880"/>
                <a:ext cx="526" cy="462"/>
              </a:xfrm>
              <a:custGeom>
                <a:avLst/>
                <a:gdLst>
                  <a:gd name="T0" fmla="*/ 1 w 1028"/>
                  <a:gd name="T1" fmla="*/ 0 h 1022"/>
                  <a:gd name="T2" fmla="*/ 1 w 1028"/>
                  <a:gd name="T3" fmla="*/ 0 h 1022"/>
                  <a:gd name="T4" fmla="*/ 1 w 1028"/>
                  <a:gd name="T5" fmla="*/ 0 h 1022"/>
                  <a:gd name="T6" fmla="*/ 1 w 1028"/>
                  <a:gd name="T7" fmla="*/ 0 h 1022"/>
                  <a:gd name="T8" fmla="*/ 1 w 1028"/>
                  <a:gd name="T9" fmla="*/ 0 h 1022"/>
                  <a:gd name="T10" fmla="*/ 1 w 1028"/>
                  <a:gd name="T11" fmla="*/ 0 h 1022"/>
                  <a:gd name="T12" fmla="*/ 1 w 1028"/>
                  <a:gd name="T13" fmla="*/ 0 h 1022"/>
                  <a:gd name="T14" fmla="*/ 1 w 1028"/>
                  <a:gd name="T15" fmla="*/ 0 h 1022"/>
                  <a:gd name="T16" fmla="*/ 1 w 1028"/>
                  <a:gd name="T17" fmla="*/ 0 h 1022"/>
                  <a:gd name="T18" fmla="*/ 1 w 1028"/>
                  <a:gd name="T19" fmla="*/ 0 h 1022"/>
                  <a:gd name="T20" fmla="*/ 1 w 1028"/>
                  <a:gd name="T21" fmla="*/ 0 h 1022"/>
                  <a:gd name="T22" fmla="*/ 1 w 1028"/>
                  <a:gd name="T23" fmla="*/ 0 h 1022"/>
                  <a:gd name="T24" fmla="*/ 1 w 1028"/>
                  <a:gd name="T25" fmla="*/ 0 h 1022"/>
                  <a:gd name="T26" fmla="*/ 1 w 1028"/>
                  <a:gd name="T27" fmla="*/ 0 h 1022"/>
                  <a:gd name="T28" fmla="*/ 1 w 1028"/>
                  <a:gd name="T29" fmla="*/ 0 h 1022"/>
                  <a:gd name="T30" fmla="*/ 1 w 1028"/>
                  <a:gd name="T31" fmla="*/ 0 h 1022"/>
                  <a:gd name="T32" fmla="*/ 1 w 1028"/>
                  <a:gd name="T33" fmla="*/ 0 h 1022"/>
                  <a:gd name="T34" fmla="*/ 1 w 1028"/>
                  <a:gd name="T35" fmla="*/ 0 h 1022"/>
                  <a:gd name="T36" fmla="*/ 1 w 1028"/>
                  <a:gd name="T37" fmla="*/ 0 h 1022"/>
                  <a:gd name="T38" fmla="*/ 1 w 1028"/>
                  <a:gd name="T39" fmla="*/ 0 h 1022"/>
                  <a:gd name="T40" fmla="*/ 1 w 1028"/>
                  <a:gd name="T41" fmla="*/ 0 h 1022"/>
                  <a:gd name="T42" fmla="*/ 1 w 1028"/>
                  <a:gd name="T43" fmla="*/ 0 h 1022"/>
                  <a:gd name="T44" fmla="*/ 1 w 1028"/>
                  <a:gd name="T45" fmla="*/ 0 h 1022"/>
                  <a:gd name="T46" fmla="*/ 1 w 1028"/>
                  <a:gd name="T47" fmla="*/ 0 h 1022"/>
                  <a:gd name="T48" fmla="*/ 1 w 1028"/>
                  <a:gd name="T49" fmla="*/ 0 h 1022"/>
                  <a:gd name="T50" fmla="*/ 1 w 1028"/>
                  <a:gd name="T51" fmla="*/ 0 h 1022"/>
                  <a:gd name="T52" fmla="*/ 1 w 1028"/>
                  <a:gd name="T53" fmla="*/ 0 h 1022"/>
                  <a:gd name="T54" fmla="*/ 1 w 1028"/>
                  <a:gd name="T55" fmla="*/ 0 h 1022"/>
                  <a:gd name="T56" fmla="*/ 1 w 1028"/>
                  <a:gd name="T57" fmla="*/ 0 h 1022"/>
                  <a:gd name="T58" fmla="*/ 1 w 1028"/>
                  <a:gd name="T59" fmla="*/ 0 h 1022"/>
                  <a:gd name="T60" fmla="*/ 1 w 1028"/>
                  <a:gd name="T61" fmla="*/ 0 h 1022"/>
                  <a:gd name="T62" fmla="*/ 0 w 1028"/>
                  <a:gd name="T63" fmla="*/ 0 h 1022"/>
                  <a:gd name="T64" fmla="*/ 1 w 1028"/>
                  <a:gd name="T65" fmla="*/ 0 h 1022"/>
                  <a:gd name="T66" fmla="*/ 1 w 1028"/>
                  <a:gd name="T67" fmla="*/ 0 h 1022"/>
                  <a:gd name="T68" fmla="*/ 1 w 1028"/>
                  <a:gd name="T69" fmla="*/ 0 h 1022"/>
                  <a:gd name="T70" fmla="*/ 1 w 1028"/>
                  <a:gd name="T71" fmla="*/ 0 h 1022"/>
                  <a:gd name="T72" fmla="*/ 1 w 1028"/>
                  <a:gd name="T73" fmla="*/ 0 h 1022"/>
                  <a:gd name="T74" fmla="*/ 1 w 1028"/>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8"/>
                  <a:gd name="T115" fmla="*/ 0 h 1022"/>
                  <a:gd name="T116" fmla="*/ 1028 w 1028"/>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8" h="1022">
                    <a:moveTo>
                      <a:pt x="556" y="74"/>
                    </a:moveTo>
                    <a:lnTo>
                      <a:pt x="437" y="74"/>
                    </a:lnTo>
                    <a:lnTo>
                      <a:pt x="263" y="143"/>
                    </a:lnTo>
                    <a:lnTo>
                      <a:pt x="155" y="263"/>
                    </a:lnTo>
                    <a:lnTo>
                      <a:pt x="102" y="416"/>
                    </a:lnTo>
                    <a:lnTo>
                      <a:pt x="70" y="541"/>
                    </a:lnTo>
                    <a:lnTo>
                      <a:pt x="141" y="736"/>
                    </a:lnTo>
                    <a:lnTo>
                      <a:pt x="224" y="805"/>
                    </a:lnTo>
                    <a:lnTo>
                      <a:pt x="280" y="879"/>
                    </a:lnTo>
                    <a:lnTo>
                      <a:pt x="409" y="921"/>
                    </a:lnTo>
                    <a:lnTo>
                      <a:pt x="532" y="949"/>
                    </a:lnTo>
                    <a:lnTo>
                      <a:pt x="768" y="869"/>
                    </a:lnTo>
                    <a:lnTo>
                      <a:pt x="907" y="729"/>
                    </a:lnTo>
                    <a:lnTo>
                      <a:pt x="960" y="538"/>
                    </a:lnTo>
                    <a:lnTo>
                      <a:pt x="960" y="378"/>
                    </a:lnTo>
                    <a:lnTo>
                      <a:pt x="894" y="270"/>
                    </a:lnTo>
                    <a:lnTo>
                      <a:pt x="800" y="151"/>
                    </a:lnTo>
                    <a:lnTo>
                      <a:pt x="556" y="74"/>
                    </a:lnTo>
                    <a:lnTo>
                      <a:pt x="544" y="0"/>
                    </a:lnTo>
                    <a:lnTo>
                      <a:pt x="655" y="18"/>
                    </a:lnTo>
                    <a:lnTo>
                      <a:pt x="804" y="60"/>
                    </a:lnTo>
                    <a:lnTo>
                      <a:pt x="880" y="149"/>
                    </a:lnTo>
                    <a:lnTo>
                      <a:pt x="978" y="248"/>
                    </a:lnTo>
                    <a:lnTo>
                      <a:pt x="1028" y="464"/>
                    </a:lnTo>
                    <a:lnTo>
                      <a:pt x="1019" y="621"/>
                    </a:lnTo>
                    <a:lnTo>
                      <a:pt x="954" y="760"/>
                    </a:lnTo>
                    <a:lnTo>
                      <a:pt x="859" y="882"/>
                    </a:lnTo>
                    <a:lnTo>
                      <a:pt x="653" y="991"/>
                    </a:lnTo>
                    <a:lnTo>
                      <a:pt x="489" y="1022"/>
                    </a:lnTo>
                    <a:lnTo>
                      <a:pt x="311" y="979"/>
                    </a:lnTo>
                    <a:lnTo>
                      <a:pt x="119" y="817"/>
                    </a:lnTo>
                    <a:lnTo>
                      <a:pt x="0" y="545"/>
                    </a:lnTo>
                    <a:lnTo>
                      <a:pt x="46" y="375"/>
                    </a:lnTo>
                    <a:lnTo>
                      <a:pt x="77" y="220"/>
                    </a:lnTo>
                    <a:lnTo>
                      <a:pt x="198" y="112"/>
                    </a:lnTo>
                    <a:lnTo>
                      <a:pt x="333" y="35"/>
                    </a:lnTo>
                    <a:lnTo>
                      <a:pt x="544" y="0"/>
                    </a:lnTo>
                    <a:lnTo>
                      <a:pt x="556" y="7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032" name="Freeform 17"/>
              <p:cNvSpPr>
                <a:spLocks/>
              </p:cNvSpPr>
              <p:nvPr/>
            </p:nvSpPr>
            <p:spPr bwMode="auto">
              <a:xfrm rot="5158951">
                <a:off x="3127" y="2969"/>
                <a:ext cx="48" cy="253"/>
              </a:xfrm>
              <a:custGeom>
                <a:avLst/>
                <a:gdLst>
                  <a:gd name="T0" fmla="*/ 0 w 126"/>
                  <a:gd name="T1" fmla="*/ 0 h 109"/>
                  <a:gd name="T2" fmla="*/ 0 w 126"/>
                  <a:gd name="T3" fmla="*/ 14083489 h 109"/>
                  <a:gd name="T4" fmla="*/ 0 w 126"/>
                  <a:gd name="T5" fmla="*/ 51641569 h 109"/>
                  <a:gd name="T6" fmla="*/ 0 w 126"/>
                  <a:gd name="T7" fmla="*/ 77294394 h 109"/>
                  <a:gd name="T8" fmla="*/ 0 w 126"/>
                  <a:gd name="T9" fmla="*/ 77294394 h 109"/>
                  <a:gd name="T10" fmla="*/ 0 w 126"/>
                  <a:gd name="T11" fmla="*/ 46776114 h 109"/>
                  <a:gd name="T12" fmla="*/ 0 w 126"/>
                  <a:gd name="T13" fmla="*/ 9754113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pic>
        <p:nvPicPr>
          <p:cNvPr id="43016" name="Object 2"/>
          <p:cNvPicPr>
            <a:picLocks noGrp="1" noChangeAspect="1" noChangeArrowheads="1"/>
          </p:cNvPicPr>
          <p:nvPr>
            <p:ph idx="1"/>
          </p:nvPr>
        </p:nvPicPr>
        <p:blipFill>
          <a:blip r:embed="rId7" cstate="email">
            <a:extLst>
              <a:ext uri="{28A0092B-C50C-407E-A947-70E740481C1C}">
                <a14:useLocalDpi xmlns:a14="http://schemas.microsoft.com/office/drawing/2010/main"/>
              </a:ext>
            </a:extLst>
          </a:blip>
          <a:srcRect/>
          <a:stretch>
            <a:fillRect/>
          </a:stretch>
        </p:blipFill>
        <p:spPr>
          <a:xfrm>
            <a:off x="179388" y="4293096"/>
            <a:ext cx="2486025" cy="2111375"/>
          </a:xfrm>
        </p:spPr>
      </p:pic>
      <p:sp>
        <p:nvSpPr>
          <p:cNvPr id="43017" name="Rectangle 23"/>
          <p:cNvSpPr>
            <a:spLocks noGrp="1" noChangeArrowheads="1"/>
          </p:cNvSpPr>
          <p:nvPr>
            <p:ph type="title"/>
          </p:nvPr>
        </p:nvSpPr>
        <p:spPr>
          <a:xfrm>
            <a:off x="-36513" y="109538"/>
            <a:ext cx="9144001" cy="533400"/>
          </a:xfrm>
        </p:spPr>
        <p:txBody>
          <a:bodyPr/>
          <a:lstStyle/>
          <a:p>
            <a:pPr eaLnBrk="1" hangingPunct="1"/>
            <a:r>
              <a:rPr lang="fr-FR" altLang="it-IT" dirty="0" err="1" smtClean="0"/>
              <a:t>Modalità</a:t>
            </a:r>
            <a:r>
              <a:rPr lang="fr-FR" altLang="it-IT" dirty="0" smtClean="0"/>
              <a:t> di </a:t>
            </a:r>
            <a:r>
              <a:rPr lang="fr-FR" altLang="it-IT" dirty="0" err="1" smtClean="0"/>
              <a:t>raccolta</a:t>
            </a:r>
            <a:r>
              <a:rPr lang="fr-FR" altLang="it-IT" dirty="0" smtClean="0"/>
              <a:t> - TAGLIO</a:t>
            </a:r>
            <a:endParaRPr lang="fr-FR" altLang="it-IT" dirty="0" smtClean="0">
              <a:sym typeface="Wingdings" panose="05000000000000000000" pitchFamily="2" charset="2"/>
            </a:endParaRPr>
          </a:p>
        </p:txBody>
      </p:sp>
      <p:sp>
        <p:nvSpPr>
          <p:cNvPr id="43018" name="CasellaDiTesto 17"/>
          <p:cNvSpPr txBox="1">
            <a:spLocks noChangeArrowheads="1"/>
          </p:cNvSpPr>
          <p:nvPr/>
        </p:nvSpPr>
        <p:spPr bwMode="auto">
          <a:xfrm>
            <a:off x="2143125" y="1793082"/>
            <a:ext cx="3143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200"/>
              <a:t>Zona di fabbricazione degli zuccheri</a:t>
            </a:r>
          </a:p>
        </p:txBody>
      </p:sp>
      <p:sp>
        <p:nvSpPr>
          <p:cNvPr id="43019" name="CasellaDiTesto 18"/>
          <p:cNvSpPr txBox="1">
            <a:spLocks noChangeArrowheads="1"/>
          </p:cNvSpPr>
          <p:nvPr/>
        </p:nvSpPr>
        <p:spPr bwMode="auto">
          <a:xfrm>
            <a:off x="2214563" y="2355057"/>
            <a:ext cx="24288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200"/>
              <a:t>Zona cellule di crescita</a:t>
            </a:r>
          </a:p>
        </p:txBody>
      </p:sp>
      <p:sp>
        <p:nvSpPr>
          <p:cNvPr id="43020" name="CasellaDiTesto 19"/>
          <p:cNvSpPr txBox="1">
            <a:spLocks noChangeArrowheads="1"/>
          </p:cNvSpPr>
          <p:nvPr/>
        </p:nvSpPr>
        <p:spPr bwMode="auto">
          <a:xfrm>
            <a:off x="2000250" y="2855119"/>
            <a:ext cx="24288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200"/>
              <a:t>Zona trasporto linfa</a:t>
            </a:r>
          </a:p>
        </p:txBody>
      </p:sp>
      <p:sp>
        <p:nvSpPr>
          <p:cNvPr id="43021" name="CasellaDiTesto 20"/>
          <p:cNvSpPr txBox="1">
            <a:spLocks noChangeArrowheads="1"/>
          </p:cNvSpPr>
          <p:nvPr/>
        </p:nvSpPr>
        <p:spPr bwMode="auto">
          <a:xfrm>
            <a:off x="1928813" y="3569494"/>
            <a:ext cx="242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200"/>
              <a:t>Zona di riserva e di approvvigionamento nutrienti</a:t>
            </a:r>
          </a:p>
        </p:txBody>
      </p:sp>
      <p:sp>
        <p:nvSpPr>
          <p:cNvPr id="43022" name="Freccia a destra 21"/>
          <p:cNvSpPr>
            <a:spLocks noChangeArrowheads="1"/>
          </p:cNvSpPr>
          <p:nvPr/>
        </p:nvSpPr>
        <p:spPr bwMode="auto">
          <a:xfrm>
            <a:off x="2143125" y="1854994"/>
            <a:ext cx="285750" cy="14287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43023" name="Freccia a destra 22"/>
          <p:cNvSpPr>
            <a:spLocks noChangeArrowheads="1"/>
          </p:cNvSpPr>
          <p:nvPr/>
        </p:nvSpPr>
        <p:spPr bwMode="auto">
          <a:xfrm>
            <a:off x="2214563" y="2426494"/>
            <a:ext cx="285750" cy="14287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43024" name="Freccia a destra 23"/>
          <p:cNvSpPr>
            <a:spLocks noChangeArrowheads="1"/>
          </p:cNvSpPr>
          <p:nvPr/>
        </p:nvSpPr>
        <p:spPr bwMode="auto">
          <a:xfrm>
            <a:off x="2143125" y="2926557"/>
            <a:ext cx="285750" cy="14287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43025" name="Freccia a destra 24"/>
          <p:cNvSpPr>
            <a:spLocks noChangeArrowheads="1"/>
          </p:cNvSpPr>
          <p:nvPr/>
        </p:nvSpPr>
        <p:spPr bwMode="auto">
          <a:xfrm>
            <a:off x="2143125" y="3640932"/>
            <a:ext cx="285750" cy="14287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2" name="Segnaposto data 1"/>
          <p:cNvSpPr>
            <a:spLocks noGrp="1"/>
          </p:cNvSpPr>
          <p:nvPr>
            <p:ph type="dt" sz="quarter" idx="4294967295"/>
          </p:nvPr>
        </p:nvSpPr>
        <p:spPr/>
        <p:txBody>
          <a:bodyPr/>
          <a:lstStyle/>
          <a:p>
            <a:pPr>
              <a:defRPr/>
            </a:pPr>
            <a:fld id="{288690EF-7251-49E2-873B-D9327934A962}"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8" descr="Fc283 n01 06"/>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293688" y="1200150"/>
            <a:ext cx="3265487" cy="2228850"/>
          </a:xfrm>
          <a:effectLst>
            <a:outerShdw dist="139700" dir="2700000" algn="tl" rotWithShape="0">
              <a:srgbClr val="333333">
                <a:alpha val="64998"/>
              </a:srgbClr>
            </a:outerShdw>
          </a:effectLst>
        </p:spPr>
      </p:pic>
      <p:sp>
        <p:nvSpPr>
          <p:cNvPr id="45059" name="Text Box 10"/>
          <p:cNvSpPr txBox="1">
            <a:spLocks noChangeArrowheads="1"/>
          </p:cNvSpPr>
          <p:nvPr/>
        </p:nvSpPr>
        <p:spPr bwMode="auto">
          <a:xfrm>
            <a:off x="300038" y="3602038"/>
            <a:ext cx="27130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2000"/>
              <a:t>Le falciatrici e falciacondizionatrici portate</a:t>
            </a:r>
          </a:p>
        </p:txBody>
      </p:sp>
      <p:pic>
        <p:nvPicPr>
          <p:cNvPr id="45060" name="Picture 11" descr="P:\Photos\KUHN\Faucheuses\FAUCON\FC303GC_travail_vue_gauche.jpg"/>
          <p:cNvPicPr>
            <a:picLocks noGrp="1" noChangeAspect="1" noChangeArrowheads="1"/>
          </p:cNvPicPr>
          <p:nvPr>
            <p:ph sz="half" idx="2"/>
          </p:nvPr>
        </p:nvPicPr>
        <p:blipFill>
          <a:blip r:embed="rId6" r:link="rId7" cstate="email">
            <a:extLst>
              <a:ext uri="{28A0092B-C50C-407E-A947-70E740481C1C}">
                <a14:useLocalDpi xmlns:a14="http://schemas.microsoft.com/office/drawing/2010/main"/>
              </a:ext>
            </a:extLst>
          </a:blip>
          <a:srcRect/>
          <a:stretch>
            <a:fillRect/>
          </a:stretch>
        </p:blipFill>
        <p:spPr>
          <a:xfrm>
            <a:off x="3730625" y="1677988"/>
            <a:ext cx="3570288" cy="2852737"/>
          </a:xfrm>
          <a:effectLst>
            <a:outerShdw dist="139700" dir="2700000" algn="tl" rotWithShape="0">
              <a:srgbClr val="333333">
                <a:alpha val="64998"/>
              </a:srgbClr>
            </a:outerShdw>
          </a:effectLst>
        </p:spPr>
      </p:pic>
      <p:pic>
        <p:nvPicPr>
          <p:cNvPr id="45061" name="Picture 6" descr="IMG_702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11713" y="4786313"/>
            <a:ext cx="4168775" cy="1901825"/>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 Box 10"/>
          <p:cNvSpPr txBox="1">
            <a:spLocks noChangeArrowheads="1"/>
          </p:cNvSpPr>
          <p:nvPr/>
        </p:nvSpPr>
        <p:spPr bwMode="auto">
          <a:xfrm>
            <a:off x="1858963" y="4451350"/>
            <a:ext cx="27130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2000"/>
              <a:t>Le falciatrici e falciacondizionatrici trainate</a:t>
            </a:r>
          </a:p>
        </p:txBody>
      </p:sp>
      <p:sp>
        <p:nvSpPr>
          <p:cNvPr id="45063" name="Text Box 10"/>
          <p:cNvSpPr txBox="1">
            <a:spLocks noChangeArrowheads="1"/>
          </p:cNvSpPr>
          <p:nvPr/>
        </p:nvSpPr>
        <p:spPr bwMode="auto">
          <a:xfrm>
            <a:off x="2189163" y="5788025"/>
            <a:ext cx="2713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2000"/>
              <a:t>Le combinazioni con unità frontali</a:t>
            </a:r>
          </a:p>
        </p:txBody>
      </p:sp>
      <p:sp>
        <p:nvSpPr>
          <p:cNvPr id="45064" name="Titolo 1"/>
          <p:cNvSpPr>
            <a:spLocks noGrp="1"/>
          </p:cNvSpPr>
          <p:nvPr>
            <p:ph type="title"/>
          </p:nvPr>
        </p:nvSpPr>
        <p:spPr>
          <a:xfrm>
            <a:off x="828675" y="115888"/>
            <a:ext cx="7059613" cy="574675"/>
          </a:xfrm>
        </p:spPr>
        <p:txBody>
          <a:bodyPr/>
          <a:lstStyle/>
          <a:p>
            <a:r>
              <a:rPr lang="it-IT" altLang="it-IT" dirty="0" smtClean="0"/>
              <a:t>SCELTA DELLA MACCHINA</a:t>
            </a:r>
          </a:p>
        </p:txBody>
      </p:sp>
      <p:sp>
        <p:nvSpPr>
          <p:cNvPr id="2" name="Segnaposto data 1"/>
          <p:cNvSpPr>
            <a:spLocks noGrp="1"/>
          </p:cNvSpPr>
          <p:nvPr>
            <p:ph type="dt" sz="quarter" idx="10"/>
          </p:nvPr>
        </p:nvSpPr>
        <p:spPr/>
        <p:txBody>
          <a:bodyPr/>
          <a:lstStyle/>
          <a:p>
            <a:pPr>
              <a:defRPr/>
            </a:pPr>
            <a:fld id="{D30C4808-0B12-48C9-9256-85F731CD924F}"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5" descr="Optidisc.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16525" y="5075238"/>
            <a:ext cx="3843338" cy="1682750"/>
          </a:xfrm>
          <a:prstGeom prst="rect">
            <a:avLst/>
          </a:prstGeom>
          <a:ln>
            <a:noFill/>
          </a:ln>
          <a:effectLst>
            <a:outerShdw blurRad="292100" dist="139700" dir="2700000" algn="tl" rotWithShape="0">
              <a:srgbClr val="333333">
                <a:alpha val="65000"/>
              </a:srgbClr>
            </a:outerShdw>
          </a:effectLst>
        </p:spPr>
      </p:pic>
      <p:sp>
        <p:nvSpPr>
          <p:cNvPr id="46083" name="Text Box 4"/>
          <p:cNvSpPr txBox="1">
            <a:spLocks noChangeArrowheads="1"/>
          </p:cNvSpPr>
          <p:nvPr/>
        </p:nvSpPr>
        <p:spPr bwMode="auto">
          <a:xfrm>
            <a:off x="1485900" y="1500188"/>
            <a:ext cx="3086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2400" b="1" u="sng"/>
              <a:t>Un taglio netto</a:t>
            </a:r>
          </a:p>
        </p:txBody>
      </p:sp>
      <p:sp>
        <p:nvSpPr>
          <p:cNvPr id="46084" name="Text Box 5"/>
          <p:cNvSpPr txBox="1">
            <a:spLocks noChangeArrowheads="1"/>
          </p:cNvSpPr>
          <p:nvPr/>
        </p:nvSpPr>
        <p:spPr bwMode="auto">
          <a:xfrm>
            <a:off x="0" y="923925"/>
            <a:ext cx="8856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2400">
                <a:solidFill>
                  <a:srgbClr val="FF0000"/>
                </a:solidFill>
              </a:rPr>
              <a:t>SCELTA DEL SISTEMA DI TAGLIO</a:t>
            </a:r>
          </a:p>
        </p:txBody>
      </p:sp>
      <p:sp>
        <p:nvSpPr>
          <p:cNvPr id="46085" name="Text Box 5"/>
          <p:cNvSpPr txBox="1">
            <a:spLocks noChangeArrowheads="1"/>
          </p:cNvSpPr>
          <p:nvPr/>
        </p:nvSpPr>
        <p:spPr bwMode="auto">
          <a:xfrm>
            <a:off x="979488" y="2052638"/>
            <a:ext cx="5486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Char char="•"/>
            </a:pPr>
            <a:r>
              <a:rPr lang="it-IT" altLang="it-IT" sz="1600"/>
              <a:t>ELEVATO RENDIMENTO</a:t>
            </a:r>
          </a:p>
          <a:p>
            <a:pPr eaLnBrk="1" hangingPunct="1">
              <a:spcBef>
                <a:spcPct val="50000"/>
              </a:spcBef>
              <a:buFontTx/>
              <a:buChar char="•"/>
            </a:pPr>
            <a:r>
              <a:rPr lang="it-IT" altLang="it-IT" sz="1600"/>
              <a:t>ELEVATE VELOCITA’ DI AVANZAMENTO</a:t>
            </a:r>
          </a:p>
          <a:p>
            <a:pPr eaLnBrk="1" hangingPunct="1">
              <a:spcBef>
                <a:spcPct val="50000"/>
              </a:spcBef>
              <a:buFontTx/>
              <a:buChar char="•"/>
            </a:pPr>
            <a:r>
              <a:rPr lang="it-IT" altLang="it-IT" sz="1600"/>
              <a:t>ROBUSTEZZA STRUTTURALE</a:t>
            </a:r>
          </a:p>
          <a:p>
            <a:pPr eaLnBrk="1" hangingPunct="1">
              <a:spcBef>
                <a:spcPct val="50000"/>
              </a:spcBef>
              <a:buFontTx/>
              <a:buChar char="•"/>
            </a:pPr>
            <a:r>
              <a:rPr lang="it-IT" altLang="it-IT" sz="1600"/>
              <a:t>ACCOPPIAMENTO OTTIMALE CON OGNI TIPO DI CONDIZIONATORE</a:t>
            </a:r>
          </a:p>
          <a:p>
            <a:pPr eaLnBrk="1" hangingPunct="1">
              <a:spcBef>
                <a:spcPct val="50000"/>
              </a:spcBef>
              <a:buFontTx/>
              <a:buChar char="•"/>
            </a:pPr>
            <a:r>
              <a:rPr lang="it-IT" altLang="it-IT" sz="1600"/>
              <a:t>GRANDE EVACUAZIONE DI PRODOTTO</a:t>
            </a:r>
          </a:p>
          <a:p>
            <a:pPr eaLnBrk="1" hangingPunct="1">
              <a:spcBef>
                <a:spcPct val="50000"/>
              </a:spcBef>
              <a:buFontTx/>
              <a:buChar char="•"/>
            </a:pPr>
            <a:r>
              <a:rPr lang="it-IT" altLang="it-IT" sz="1600"/>
              <a:t>ANDANE BEN FORMATE</a:t>
            </a:r>
          </a:p>
          <a:p>
            <a:pPr eaLnBrk="1" hangingPunct="1">
              <a:spcBef>
                <a:spcPct val="50000"/>
              </a:spcBef>
              <a:buFontTx/>
              <a:buChar char="•"/>
            </a:pPr>
            <a:r>
              <a:rPr lang="it-IT" altLang="it-IT" sz="1600"/>
              <a:t>RAPIDI INTERVENTI DI RIPARAZIONE</a:t>
            </a:r>
            <a:endParaRPr lang="it-IT" altLang="it-IT" sz="2400">
              <a:latin typeface="Times New Roman" panose="02020603050405020304" pitchFamily="18" charset="0"/>
            </a:endParaRPr>
          </a:p>
        </p:txBody>
      </p:sp>
      <p:sp>
        <p:nvSpPr>
          <p:cNvPr id="46086" name="Text Box 8"/>
          <p:cNvSpPr txBox="1">
            <a:spLocks noChangeArrowheads="1"/>
          </p:cNvSpPr>
          <p:nvPr/>
        </p:nvSpPr>
        <p:spPr bwMode="auto">
          <a:xfrm>
            <a:off x="192088" y="2159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2400" b="1">
                <a:solidFill>
                  <a:srgbClr val="FF0000"/>
                </a:solidFill>
              </a:rPr>
              <a:t>PRO</a:t>
            </a:r>
          </a:p>
        </p:txBody>
      </p:sp>
      <p:pic>
        <p:nvPicPr>
          <p:cNvPr id="46087" name="Picture 4" descr="TR1022"/>
          <p:cNvPicPr>
            <a:picLocks noChangeAspect="1" noChangeArrowheads="1"/>
          </p:cNvPicPr>
          <p:nvPr/>
        </p:nvPicPr>
        <p:blipFill>
          <a:blip r:embed="rId7">
            <a:lum contrast="6000"/>
            <a:extLst>
              <a:ext uri="{28A0092B-C50C-407E-A947-70E740481C1C}">
                <a14:useLocalDpi xmlns:a14="http://schemas.microsoft.com/office/drawing/2010/main"/>
              </a:ext>
            </a:extLst>
          </a:blip>
          <a:srcRect/>
          <a:stretch>
            <a:fillRect/>
          </a:stretch>
        </p:blipFill>
        <p:spPr bwMode="auto">
          <a:xfrm>
            <a:off x="179388" y="5589588"/>
            <a:ext cx="19446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CasellaDiTesto 10"/>
          <p:cNvSpPr txBox="1">
            <a:spLocks noChangeArrowheads="1"/>
          </p:cNvSpPr>
          <p:nvPr/>
        </p:nvSpPr>
        <p:spPr bwMode="auto">
          <a:xfrm>
            <a:off x="5429250" y="3643313"/>
            <a:ext cx="3454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2400">
                <a:solidFill>
                  <a:srgbClr val="FF0000"/>
                </a:solidFill>
              </a:rPr>
              <a:t>La scelta KUHN</a:t>
            </a:r>
          </a:p>
          <a:p>
            <a:pPr algn="ctr" eaLnBrk="1" hangingPunct="1">
              <a:buFontTx/>
              <a:buNone/>
            </a:pPr>
            <a:r>
              <a:rPr lang="it-IT" altLang="it-IT" sz="2400">
                <a:solidFill>
                  <a:srgbClr val="FF0000"/>
                </a:solidFill>
              </a:rPr>
              <a:t>Barra di taglio a dischi</a:t>
            </a:r>
          </a:p>
        </p:txBody>
      </p:sp>
      <p:grpSp>
        <p:nvGrpSpPr>
          <p:cNvPr id="46089" name="Group 8"/>
          <p:cNvGrpSpPr>
            <a:grpSpLocks/>
          </p:cNvGrpSpPr>
          <p:nvPr/>
        </p:nvGrpSpPr>
        <p:grpSpPr bwMode="auto">
          <a:xfrm>
            <a:off x="285750" y="2714625"/>
            <a:ext cx="590550" cy="504825"/>
            <a:chOff x="2880" y="2880"/>
            <a:chExt cx="526" cy="462"/>
          </a:xfrm>
        </p:grpSpPr>
        <p:sp>
          <p:nvSpPr>
            <p:cNvPr id="46099" name="Freeform 9"/>
            <p:cNvSpPr>
              <a:spLocks/>
            </p:cNvSpPr>
            <p:nvPr/>
          </p:nvSpPr>
          <p:spPr bwMode="auto">
            <a:xfrm>
              <a:off x="3120" y="2976"/>
              <a:ext cx="48" cy="253"/>
            </a:xfrm>
            <a:custGeom>
              <a:avLst/>
              <a:gdLst>
                <a:gd name="T0" fmla="*/ 0 w 126"/>
                <a:gd name="T1" fmla="*/ 0 h 109"/>
                <a:gd name="T2" fmla="*/ 0 w 126"/>
                <a:gd name="T3" fmla="*/ 2147483646 h 109"/>
                <a:gd name="T4" fmla="*/ 0 w 126"/>
                <a:gd name="T5" fmla="*/ 2147483646 h 109"/>
                <a:gd name="T6" fmla="*/ 0 w 126"/>
                <a:gd name="T7" fmla="*/ 2147483646 h 109"/>
                <a:gd name="T8" fmla="*/ 0 w 126"/>
                <a:gd name="T9" fmla="*/ 2147483646 h 109"/>
                <a:gd name="T10" fmla="*/ 0 w 126"/>
                <a:gd name="T11" fmla="*/ 2147483646 h 109"/>
                <a:gd name="T12" fmla="*/ 0 w 126"/>
                <a:gd name="T13" fmla="*/ 2147483646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00" name="Freeform 10"/>
            <p:cNvSpPr>
              <a:spLocks/>
            </p:cNvSpPr>
            <p:nvPr/>
          </p:nvSpPr>
          <p:spPr bwMode="auto">
            <a:xfrm>
              <a:off x="2880" y="2880"/>
              <a:ext cx="526" cy="462"/>
            </a:xfrm>
            <a:custGeom>
              <a:avLst/>
              <a:gdLst>
                <a:gd name="T0" fmla="*/ 1 w 1028"/>
                <a:gd name="T1" fmla="*/ 0 h 1022"/>
                <a:gd name="T2" fmla="*/ 1 w 1028"/>
                <a:gd name="T3" fmla="*/ 0 h 1022"/>
                <a:gd name="T4" fmla="*/ 1 w 1028"/>
                <a:gd name="T5" fmla="*/ 0 h 1022"/>
                <a:gd name="T6" fmla="*/ 1 w 1028"/>
                <a:gd name="T7" fmla="*/ 0 h 1022"/>
                <a:gd name="T8" fmla="*/ 1 w 1028"/>
                <a:gd name="T9" fmla="*/ 0 h 1022"/>
                <a:gd name="T10" fmla="*/ 1 w 1028"/>
                <a:gd name="T11" fmla="*/ 0 h 1022"/>
                <a:gd name="T12" fmla="*/ 1 w 1028"/>
                <a:gd name="T13" fmla="*/ 0 h 1022"/>
                <a:gd name="T14" fmla="*/ 1 w 1028"/>
                <a:gd name="T15" fmla="*/ 0 h 1022"/>
                <a:gd name="T16" fmla="*/ 1 w 1028"/>
                <a:gd name="T17" fmla="*/ 0 h 1022"/>
                <a:gd name="T18" fmla="*/ 1 w 1028"/>
                <a:gd name="T19" fmla="*/ 0 h 1022"/>
                <a:gd name="T20" fmla="*/ 1 w 1028"/>
                <a:gd name="T21" fmla="*/ 0 h 1022"/>
                <a:gd name="T22" fmla="*/ 1 w 1028"/>
                <a:gd name="T23" fmla="*/ 0 h 1022"/>
                <a:gd name="T24" fmla="*/ 1 w 1028"/>
                <a:gd name="T25" fmla="*/ 0 h 1022"/>
                <a:gd name="T26" fmla="*/ 1 w 1028"/>
                <a:gd name="T27" fmla="*/ 0 h 1022"/>
                <a:gd name="T28" fmla="*/ 1 w 1028"/>
                <a:gd name="T29" fmla="*/ 0 h 1022"/>
                <a:gd name="T30" fmla="*/ 1 w 1028"/>
                <a:gd name="T31" fmla="*/ 0 h 1022"/>
                <a:gd name="T32" fmla="*/ 1 w 1028"/>
                <a:gd name="T33" fmla="*/ 0 h 1022"/>
                <a:gd name="T34" fmla="*/ 1 w 1028"/>
                <a:gd name="T35" fmla="*/ 0 h 1022"/>
                <a:gd name="T36" fmla="*/ 1 w 1028"/>
                <a:gd name="T37" fmla="*/ 0 h 1022"/>
                <a:gd name="T38" fmla="*/ 1 w 1028"/>
                <a:gd name="T39" fmla="*/ 0 h 1022"/>
                <a:gd name="T40" fmla="*/ 1 w 1028"/>
                <a:gd name="T41" fmla="*/ 0 h 1022"/>
                <a:gd name="T42" fmla="*/ 1 w 1028"/>
                <a:gd name="T43" fmla="*/ 0 h 1022"/>
                <a:gd name="T44" fmla="*/ 1 w 1028"/>
                <a:gd name="T45" fmla="*/ 0 h 1022"/>
                <a:gd name="T46" fmla="*/ 1 w 1028"/>
                <a:gd name="T47" fmla="*/ 0 h 1022"/>
                <a:gd name="T48" fmla="*/ 1 w 1028"/>
                <a:gd name="T49" fmla="*/ 0 h 1022"/>
                <a:gd name="T50" fmla="*/ 1 w 1028"/>
                <a:gd name="T51" fmla="*/ 0 h 1022"/>
                <a:gd name="T52" fmla="*/ 1 w 1028"/>
                <a:gd name="T53" fmla="*/ 0 h 1022"/>
                <a:gd name="T54" fmla="*/ 1 w 1028"/>
                <a:gd name="T55" fmla="*/ 0 h 1022"/>
                <a:gd name="T56" fmla="*/ 1 w 1028"/>
                <a:gd name="T57" fmla="*/ 0 h 1022"/>
                <a:gd name="T58" fmla="*/ 1 w 1028"/>
                <a:gd name="T59" fmla="*/ 0 h 1022"/>
                <a:gd name="T60" fmla="*/ 1 w 1028"/>
                <a:gd name="T61" fmla="*/ 0 h 1022"/>
                <a:gd name="T62" fmla="*/ 0 w 1028"/>
                <a:gd name="T63" fmla="*/ 0 h 1022"/>
                <a:gd name="T64" fmla="*/ 1 w 1028"/>
                <a:gd name="T65" fmla="*/ 0 h 1022"/>
                <a:gd name="T66" fmla="*/ 1 w 1028"/>
                <a:gd name="T67" fmla="*/ 0 h 1022"/>
                <a:gd name="T68" fmla="*/ 1 w 1028"/>
                <a:gd name="T69" fmla="*/ 0 h 1022"/>
                <a:gd name="T70" fmla="*/ 1 w 1028"/>
                <a:gd name="T71" fmla="*/ 0 h 1022"/>
                <a:gd name="T72" fmla="*/ 1 w 1028"/>
                <a:gd name="T73" fmla="*/ 0 h 1022"/>
                <a:gd name="T74" fmla="*/ 1 w 1028"/>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8"/>
                <a:gd name="T115" fmla="*/ 0 h 1022"/>
                <a:gd name="T116" fmla="*/ 1028 w 1028"/>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8" h="1022">
                  <a:moveTo>
                    <a:pt x="556" y="74"/>
                  </a:moveTo>
                  <a:lnTo>
                    <a:pt x="437" y="74"/>
                  </a:lnTo>
                  <a:lnTo>
                    <a:pt x="263" y="143"/>
                  </a:lnTo>
                  <a:lnTo>
                    <a:pt x="155" y="263"/>
                  </a:lnTo>
                  <a:lnTo>
                    <a:pt x="102" y="416"/>
                  </a:lnTo>
                  <a:lnTo>
                    <a:pt x="70" y="541"/>
                  </a:lnTo>
                  <a:lnTo>
                    <a:pt x="141" y="736"/>
                  </a:lnTo>
                  <a:lnTo>
                    <a:pt x="224" y="805"/>
                  </a:lnTo>
                  <a:lnTo>
                    <a:pt x="280" y="879"/>
                  </a:lnTo>
                  <a:lnTo>
                    <a:pt x="409" y="921"/>
                  </a:lnTo>
                  <a:lnTo>
                    <a:pt x="532" y="949"/>
                  </a:lnTo>
                  <a:lnTo>
                    <a:pt x="768" y="869"/>
                  </a:lnTo>
                  <a:lnTo>
                    <a:pt x="907" y="729"/>
                  </a:lnTo>
                  <a:lnTo>
                    <a:pt x="960" y="538"/>
                  </a:lnTo>
                  <a:lnTo>
                    <a:pt x="960" y="378"/>
                  </a:lnTo>
                  <a:lnTo>
                    <a:pt x="894" y="270"/>
                  </a:lnTo>
                  <a:lnTo>
                    <a:pt x="800" y="151"/>
                  </a:lnTo>
                  <a:lnTo>
                    <a:pt x="556" y="74"/>
                  </a:lnTo>
                  <a:lnTo>
                    <a:pt x="544" y="0"/>
                  </a:lnTo>
                  <a:lnTo>
                    <a:pt x="655" y="18"/>
                  </a:lnTo>
                  <a:lnTo>
                    <a:pt x="804" y="60"/>
                  </a:lnTo>
                  <a:lnTo>
                    <a:pt x="880" y="149"/>
                  </a:lnTo>
                  <a:lnTo>
                    <a:pt x="978" y="248"/>
                  </a:lnTo>
                  <a:lnTo>
                    <a:pt x="1028" y="464"/>
                  </a:lnTo>
                  <a:lnTo>
                    <a:pt x="1019" y="621"/>
                  </a:lnTo>
                  <a:lnTo>
                    <a:pt x="954" y="760"/>
                  </a:lnTo>
                  <a:lnTo>
                    <a:pt x="859" y="882"/>
                  </a:lnTo>
                  <a:lnTo>
                    <a:pt x="653" y="991"/>
                  </a:lnTo>
                  <a:lnTo>
                    <a:pt x="489" y="1022"/>
                  </a:lnTo>
                  <a:lnTo>
                    <a:pt x="311" y="979"/>
                  </a:lnTo>
                  <a:lnTo>
                    <a:pt x="119" y="817"/>
                  </a:lnTo>
                  <a:lnTo>
                    <a:pt x="0" y="545"/>
                  </a:lnTo>
                  <a:lnTo>
                    <a:pt x="46" y="375"/>
                  </a:lnTo>
                  <a:lnTo>
                    <a:pt x="77" y="220"/>
                  </a:lnTo>
                  <a:lnTo>
                    <a:pt x="198" y="112"/>
                  </a:lnTo>
                  <a:lnTo>
                    <a:pt x="333" y="35"/>
                  </a:lnTo>
                  <a:lnTo>
                    <a:pt x="544" y="0"/>
                  </a:lnTo>
                  <a:lnTo>
                    <a:pt x="556" y="7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101" name="Freeform 11"/>
            <p:cNvSpPr>
              <a:spLocks/>
            </p:cNvSpPr>
            <p:nvPr/>
          </p:nvSpPr>
          <p:spPr bwMode="auto">
            <a:xfrm rot="5158951">
              <a:off x="3127" y="2969"/>
              <a:ext cx="48" cy="253"/>
            </a:xfrm>
            <a:custGeom>
              <a:avLst/>
              <a:gdLst>
                <a:gd name="T0" fmla="*/ 0 w 126"/>
                <a:gd name="T1" fmla="*/ 0 h 109"/>
                <a:gd name="T2" fmla="*/ 0 w 126"/>
                <a:gd name="T3" fmla="*/ 2147483646 h 109"/>
                <a:gd name="T4" fmla="*/ 0 w 126"/>
                <a:gd name="T5" fmla="*/ 2147483646 h 109"/>
                <a:gd name="T6" fmla="*/ 0 w 126"/>
                <a:gd name="T7" fmla="*/ 2147483646 h 109"/>
                <a:gd name="T8" fmla="*/ 0 w 126"/>
                <a:gd name="T9" fmla="*/ 2147483646 h 109"/>
                <a:gd name="T10" fmla="*/ 0 w 126"/>
                <a:gd name="T11" fmla="*/ 2147483646 h 109"/>
                <a:gd name="T12" fmla="*/ 0 w 126"/>
                <a:gd name="T13" fmla="*/ 2147483646 h 109"/>
                <a:gd name="T14" fmla="*/ 0 w 12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09"/>
                <a:gd name="T26" fmla="*/ 126 w 12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09">
                  <a:moveTo>
                    <a:pt x="45" y="0"/>
                  </a:moveTo>
                  <a:lnTo>
                    <a:pt x="9" y="20"/>
                  </a:lnTo>
                  <a:lnTo>
                    <a:pt x="0" y="73"/>
                  </a:lnTo>
                  <a:lnTo>
                    <a:pt x="28" y="109"/>
                  </a:lnTo>
                  <a:lnTo>
                    <a:pt x="98" y="109"/>
                  </a:lnTo>
                  <a:lnTo>
                    <a:pt x="126" y="66"/>
                  </a:lnTo>
                  <a:lnTo>
                    <a:pt x="102" y="14"/>
                  </a:lnTo>
                  <a:lnTo>
                    <a:pt x="4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46090" name="Text Box 4"/>
          <p:cNvSpPr txBox="1">
            <a:spLocks noChangeArrowheads="1"/>
          </p:cNvSpPr>
          <p:nvPr/>
        </p:nvSpPr>
        <p:spPr bwMode="auto">
          <a:xfrm>
            <a:off x="5929313" y="5019675"/>
            <a:ext cx="3086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600" b="1"/>
              <a:t>Barra OPTIDISC ®</a:t>
            </a:r>
          </a:p>
        </p:txBody>
      </p:sp>
      <p:pic>
        <p:nvPicPr>
          <p:cNvPr id="46091" name="Picture 7" descr="090622007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95513" y="4865688"/>
            <a:ext cx="298767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Image 3" descr="100_5044.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227763" y="1484313"/>
            <a:ext cx="27924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5" name="AutoShape 8"/>
          <p:cNvSpPr>
            <a:spLocks noChangeArrowheads="1"/>
          </p:cNvSpPr>
          <p:nvPr/>
        </p:nvSpPr>
        <p:spPr bwMode="auto">
          <a:xfrm rot="-271947">
            <a:off x="5111750" y="1325563"/>
            <a:ext cx="1474788" cy="974725"/>
          </a:xfrm>
          <a:prstGeom prst="irregularSeal2">
            <a:avLst/>
          </a:prstGeom>
          <a:solidFill>
            <a:srgbClr val="FF3300"/>
          </a:solidFill>
          <a:ln w="28575">
            <a:solidFill>
              <a:schemeClr val="tx1"/>
            </a:solidFill>
            <a:miter lim="800000"/>
            <a:headEnd/>
            <a:tailEnd/>
          </a:ln>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US" altLang="it-IT" sz="1600" b="1" dirty="0"/>
              <a:t>New</a:t>
            </a:r>
          </a:p>
        </p:txBody>
      </p:sp>
      <p:sp>
        <p:nvSpPr>
          <p:cNvPr id="46096" name="Titolo 1"/>
          <p:cNvSpPr>
            <a:spLocks noGrp="1"/>
          </p:cNvSpPr>
          <p:nvPr>
            <p:ph type="title"/>
          </p:nvPr>
        </p:nvSpPr>
        <p:spPr>
          <a:xfrm>
            <a:off x="828675" y="117475"/>
            <a:ext cx="7059613" cy="574675"/>
          </a:xfrm>
        </p:spPr>
        <p:txBody>
          <a:bodyPr/>
          <a:lstStyle/>
          <a:p>
            <a:r>
              <a:rPr lang="it-IT" altLang="it-IT" dirty="0" smtClean="0"/>
              <a:t>LE GIUSTE SCELTE - TAGLIO</a:t>
            </a:r>
          </a:p>
        </p:txBody>
      </p:sp>
      <p:sp>
        <p:nvSpPr>
          <p:cNvPr id="2" name="Segnaposto data 1"/>
          <p:cNvSpPr>
            <a:spLocks noGrp="1"/>
          </p:cNvSpPr>
          <p:nvPr>
            <p:ph type="dt" sz="quarter" idx="10"/>
          </p:nvPr>
        </p:nvSpPr>
        <p:spPr/>
        <p:txBody>
          <a:bodyPr/>
          <a:lstStyle/>
          <a:p>
            <a:pPr>
              <a:defRPr/>
            </a:pPr>
            <a:fld id="{B845F2D4-5913-4744-8CF0-786746DFEFAD}"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U:\TRANSFERT\PPT Fischer\dia 8\PNG\digidriv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5445125"/>
            <a:ext cx="21288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U:\TRANSFERT\PPT Fischer\dia 8\PNG\integral-rotor.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3141663"/>
            <a:ext cx="2046287"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descr="U:\TRANSFERT\PPT Fischer\dia 8\PNG\helix.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32588" y="2276475"/>
            <a:ext cx="21542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descr="U:\TRANSFERT\PPT Fischer\dia 8\PNG\lift-control.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7088" y="5300663"/>
            <a:ext cx="2232025"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descr="U:\TRANSFERT\PPT Fischer\dia 8\PNG\equilibral.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32588" y="3933825"/>
            <a:ext cx="197485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6" descr="U:\TRANSFERT\PPT Fischer\dia 8\PNG\strip-till.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06563" y="1268413"/>
            <a:ext cx="19637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7" descr="U:\TRANSFERT\PPT Fischer\dia 8\PNG\stabi-link.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03800" y="1079500"/>
            <a:ext cx="204787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 descr="U:\TRAVAUX EN COURS\Colloque 2012\Powerpoint\isobusterminal.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897188" y="2484438"/>
            <a:ext cx="32416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txBox="1">
            <a:spLocks/>
          </p:cNvSpPr>
          <p:nvPr/>
        </p:nvSpPr>
        <p:spPr bwMode="auto">
          <a:xfrm>
            <a:off x="828675" y="190500"/>
            <a:ext cx="7059613" cy="574675"/>
          </a:xfrm>
          <a:prstGeom prst="rect">
            <a:avLst/>
          </a:prstGeom>
          <a:noFill/>
          <a:ln>
            <a:noFill/>
          </a:ln>
          <a:extLst/>
        </p:spPr>
        <p:txBody>
          <a:bodyPr wrap="none" lIns="0" tIns="0" rIns="0" bIns="0" anchor="ctr"/>
          <a:lstStyle/>
          <a:p>
            <a:pPr algn="ctr" eaLnBrk="1" hangingPunct="1">
              <a:defRPr/>
            </a:pPr>
            <a:r>
              <a:rPr lang="en-US" sz="4000" b="1" dirty="0" err="1">
                <a:latin typeface="+mj-lt"/>
                <a:ea typeface="+mj-ea"/>
                <a:cs typeface="+mj-cs"/>
              </a:rPr>
              <a:t>Prodotti</a:t>
            </a:r>
            <a:r>
              <a:rPr lang="en-US" sz="4000" b="1" dirty="0">
                <a:latin typeface="+mj-lt"/>
                <a:ea typeface="+mj-ea"/>
                <a:cs typeface="+mj-cs"/>
              </a:rPr>
              <a:t> </a:t>
            </a:r>
            <a:r>
              <a:rPr lang="en-US" sz="4000" b="1" dirty="0" err="1">
                <a:latin typeface="+mj-lt"/>
                <a:ea typeface="+mj-ea"/>
                <a:cs typeface="+mj-cs"/>
              </a:rPr>
              <a:t>innovativi</a:t>
            </a:r>
            <a:endParaRPr lang="en-US" sz="4000" b="1" dirty="0">
              <a:latin typeface="+mj-lt"/>
              <a:ea typeface="+mj-ea"/>
              <a:cs typeface="+mj-cs"/>
            </a:endParaRPr>
          </a:p>
        </p:txBody>
      </p:sp>
    </p:spTree>
    <p:extLst>
      <p:ext uri="{BB962C8B-B14F-4D97-AF65-F5344CB8AC3E}">
        <p14:creationId xmlns:p14="http://schemas.microsoft.com/office/powerpoint/2010/main" val="357580223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à coins arrondis 11"/>
          <p:cNvSpPr/>
          <p:nvPr/>
        </p:nvSpPr>
        <p:spPr>
          <a:xfrm>
            <a:off x="4787900" y="4919663"/>
            <a:ext cx="4287838" cy="192405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8131" name="Rectangle 12"/>
          <p:cNvSpPr>
            <a:spLocks noChangeArrowheads="1"/>
          </p:cNvSpPr>
          <p:nvPr/>
        </p:nvSpPr>
        <p:spPr bwMode="auto">
          <a:xfrm>
            <a:off x="5070475" y="5060950"/>
            <a:ext cx="3836988"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90000"/>
              </a:lnSpc>
              <a:buFontTx/>
              <a:buNone/>
            </a:pPr>
            <a:r>
              <a:rPr lang="fr-FR" altLang="it-IT" sz="1600" b="1">
                <a:solidFill>
                  <a:schemeClr val="bg1"/>
                </a:solidFill>
              </a:rPr>
              <a:t>Barra lubrificata con olio sintetico, NO grasso</a:t>
            </a:r>
          </a:p>
          <a:p>
            <a:pPr eaLnBrk="1" hangingPunct="1">
              <a:lnSpc>
                <a:spcPct val="90000"/>
              </a:lnSpc>
              <a:buFontTx/>
              <a:buNone/>
            </a:pPr>
            <a:r>
              <a:rPr lang="fr-FR" altLang="it-IT" sz="1600" b="1">
                <a:solidFill>
                  <a:schemeClr val="bg1"/>
                </a:solidFill>
              </a:rPr>
              <a:t>Migliore sfogo del foraggio tagliato</a:t>
            </a:r>
          </a:p>
          <a:p>
            <a:pPr eaLnBrk="1" hangingPunct="1">
              <a:lnSpc>
                <a:spcPct val="90000"/>
              </a:lnSpc>
              <a:buFontTx/>
              <a:buNone/>
            </a:pPr>
            <a:r>
              <a:rPr lang="fr-FR" altLang="it-IT" sz="1600" b="1">
                <a:solidFill>
                  <a:schemeClr val="bg1"/>
                </a:solidFill>
              </a:rPr>
              <a:t>Eccellente qualità del taglio</a:t>
            </a:r>
          </a:p>
          <a:p>
            <a:pPr eaLnBrk="1" hangingPunct="1">
              <a:lnSpc>
                <a:spcPct val="90000"/>
              </a:lnSpc>
              <a:buFontTx/>
              <a:buNone/>
            </a:pPr>
            <a:r>
              <a:rPr lang="fr-FR" altLang="it-IT" sz="1600" b="1">
                <a:solidFill>
                  <a:schemeClr val="bg1"/>
                </a:solidFill>
              </a:rPr>
              <a:t>Affidabilità</a:t>
            </a:r>
          </a:p>
          <a:p>
            <a:pPr eaLnBrk="1" hangingPunct="1">
              <a:lnSpc>
                <a:spcPct val="90000"/>
              </a:lnSpc>
              <a:buFontTx/>
              <a:buNone/>
            </a:pPr>
            <a:r>
              <a:rPr lang="fr-FR" altLang="it-IT" sz="1600" b="1">
                <a:solidFill>
                  <a:schemeClr val="bg1"/>
                </a:solidFill>
              </a:rPr>
              <a:t>Ridotta manutenzione</a:t>
            </a:r>
          </a:p>
        </p:txBody>
      </p:sp>
      <p:pic>
        <p:nvPicPr>
          <p:cNvPr id="48132" name="Image 15" descr="Optidisc.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509713"/>
            <a:ext cx="4643438"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Image 18" descr="Optidisc_vue_pignons.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4572000"/>
            <a:ext cx="47434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à coins arrondis 19"/>
          <p:cNvSpPr/>
          <p:nvPr/>
        </p:nvSpPr>
        <p:spPr>
          <a:xfrm>
            <a:off x="2024063" y="857250"/>
            <a:ext cx="4348162" cy="31591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chemeClr val="tx1"/>
                </a:solidFill>
              </a:rPr>
              <a:t>Barra OPTIDISC</a:t>
            </a:r>
            <a:r>
              <a:rPr lang="fr-FR" b="1" baseline="30000" dirty="0">
                <a:solidFill>
                  <a:schemeClr val="tx1"/>
                </a:solidFill>
              </a:rPr>
              <a:t>®</a:t>
            </a:r>
            <a:r>
              <a:rPr lang="fr-FR" b="1" dirty="0">
                <a:solidFill>
                  <a:schemeClr val="tx1"/>
                </a:solidFill>
              </a:rPr>
              <a:t> </a:t>
            </a:r>
          </a:p>
        </p:txBody>
      </p:sp>
      <p:sp>
        <p:nvSpPr>
          <p:cNvPr id="21" name="Rectangle à coins arrondis 20"/>
          <p:cNvSpPr/>
          <p:nvPr/>
        </p:nvSpPr>
        <p:spPr>
          <a:xfrm>
            <a:off x="261938" y="3821113"/>
            <a:ext cx="5634037" cy="78105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b="1" dirty="0">
                <a:solidFill>
                  <a:schemeClr val="tx1"/>
                </a:solidFill>
              </a:rPr>
              <a:t>La barra </a:t>
            </a:r>
            <a:r>
              <a:rPr lang="fr-FR" b="1" dirty="0" err="1">
                <a:solidFill>
                  <a:schemeClr val="tx1"/>
                </a:solidFill>
              </a:rPr>
              <a:t>presenta</a:t>
            </a:r>
            <a:r>
              <a:rPr lang="fr-FR" b="1" dirty="0">
                <a:solidFill>
                  <a:schemeClr val="tx1"/>
                </a:solidFill>
              </a:rPr>
              <a:t> </a:t>
            </a:r>
            <a:r>
              <a:rPr lang="fr-FR" b="1" dirty="0" err="1">
                <a:solidFill>
                  <a:schemeClr val="tx1"/>
                </a:solidFill>
              </a:rPr>
              <a:t>una</a:t>
            </a:r>
            <a:r>
              <a:rPr lang="fr-FR" b="1" dirty="0">
                <a:solidFill>
                  <a:schemeClr val="tx1"/>
                </a:solidFill>
              </a:rPr>
              <a:t> </a:t>
            </a:r>
            <a:r>
              <a:rPr lang="fr-FR" b="1" dirty="0" err="1">
                <a:solidFill>
                  <a:schemeClr val="tx1"/>
                </a:solidFill>
              </a:rPr>
              <a:t>spaziatura</a:t>
            </a:r>
            <a:r>
              <a:rPr lang="fr-FR" b="1" dirty="0">
                <a:solidFill>
                  <a:schemeClr val="tx1"/>
                </a:solidFill>
              </a:rPr>
              <a:t> </a:t>
            </a:r>
            <a:r>
              <a:rPr lang="fr-FR" b="1" dirty="0" err="1">
                <a:solidFill>
                  <a:schemeClr val="tx1"/>
                </a:solidFill>
              </a:rPr>
              <a:t>differenziata</a:t>
            </a:r>
            <a:r>
              <a:rPr lang="fr-FR" b="1" dirty="0">
                <a:solidFill>
                  <a:schemeClr val="tx1"/>
                </a:solidFill>
              </a:rPr>
              <a:t> </a:t>
            </a:r>
            <a:r>
              <a:rPr lang="fr-FR" b="1" dirty="0" err="1">
                <a:solidFill>
                  <a:schemeClr val="tx1"/>
                </a:solidFill>
              </a:rPr>
              <a:t>tra</a:t>
            </a:r>
            <a:r>
              <a:rPr lang="fr-FR" b="1" dirty="0">
                <a:solidFill>
                  <a:schemeClr val="tx1"/>
                </a:solidFill>
              </a:rPr>
              <a:t> i </a:t>
            </a:r>
            <a:r>
              <a:rPr lang="fr-FR" b="1" dirty="0" err="1">
                <a:solidFill>
                  <a:schemeClr val="tx1"/>
                </a:solidFill>
              </a:rPr>
              <a:t>dischi</a:t>
            </a:r>
            <a:r>
              <a:rPr lang="fr-FR" b="1" dirty="0">
                <a:solidFill>
                  <a:schemeClr val="tx1"/>
                </a:solidFill>
              </a:rPr>
              <a:t> </a:t>
            </a:r>
            <a:r>
              <a:rPr lang="fr-FR" b="1" dirty="0" err="1">
                <a:solidFill>
                  <a:schemeClr val="tx1"/>
                </a:solidFill>
              </a:rPr>
              <a:t>convergenti</a:t>
            </a:r>
            <a:r>
              <a:rPr lang="fr-FR" b="1" dirty="0">
                <a:solidFill>
                  <a:schemeClr val="tx1"/>
                </a:solidFill>
              </a:rPr>
              <a:t> e </a:t>
            </a:r>
            <a:r>
              <a:rPr lang="fr-FR" b="1" dirty="0" err="1">
                <a:solidFill>
                  <a:schemeClr val="tx1"/>
                </a:solidFill>
              </a:rPr>
              <a:t>divergenti</a:t>
            </a:r>
            <a:endParaRPr lang="fr-FR" b="1" baseline="30000" dirty="0">
              <a:solidFill>
                <a:schemeClr val="tx1"/>
              </a:solidFill>
            </a:endParaRPr>
          </a:p>
        </p:txBody>
      </p:sp>
      <p:pic>
        <p:nvPicPr>
          <p:cNvPr id="10" name="Picture 6" descr="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22888" y="906463"/>
            <a:ext cx="3776662" cy="2395537"/>
          </a:xfrm>
          <a:prstGeom prst="rect">
            <a:avLst/>
          </a:prstGeom>
          <a:ln>
            <a:noFill/>
          </a:ln>
          <a:effectLst>
            <a:outerShdw blurRad="292100" dist="139700" dir="2700000" algn="tl" rotWithShape="0">
              <a:srgbClr val="333333">
                <a:alpha val="65000"/>
              </a:srgbClr>
            </a:outerShdw>
          </a:effectLst>
        </p:spPr>
      </p:pic>
      <p:pic>
        <p:nvPicPr>
          <p:cNvPr id="11" name="Picture 5" descr="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29263" y="2179638"/>
            <a:ext cx="8667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Image 17" descr="5.gif"/>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86375" y="1501775"/>
            <a:ext cx="1681163"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Titolo 1"/>
          <p:cNvSpPr>
            <a:spLocks noGrp="1"/>
          </p:cNvSpPr>
          <p:nvPr>
            <p:ph type="title" idx="4294967295"/>
          </p:nvPr>
        </p:nvSpPr>
        <p:spPr>
          <a:xfrm>
            <a:off x="827088" y="104775"/>
            <a:ext cx="7059612" cy="574675"/>
          </a:xfrm>
        </p:spPr>
        <p:txBody>
          <a:bodyPr/>
          <a:lstStyle/>
          <a:p>
            <a:r>
              <a:rPr lang="it-IT" altLang="it-IT" smtClean="0"/>
              <a:t>Nuova barra di taglio OPTIDISC</a:t>
            </a:r>
          </a:p>
        </p:txBody>
      </p:sp>
      <p:sp>
        <p:nvSpPr>
          <p:cNvPr id="2" name="Segnaposto data 1"/>
          <p:cNvSpPr>
            <a:spLocks noGrp="1"/>
          </p:cNvSpPr>
          <p:nvPr>
            <p:ph type="dt" sz="quarter" idx="10"/>
          </p:nvPr>
        </p:nvSpPr>
        <p:spPr/>
        <p:txBody>
          <a:bodyPr/>
          <a:lstStyle/>
          <a:p>
            <a:pPr>
              <a:defRPr/>
            </a:pPr>
            <a:fld id="{65AA32C4-AD5E-4BC1-8578-9A8B2ADAA437}"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2000"/>
                                  </p:stCondLst>
                                  <p:childTnLst>
                                    <p:animMotion origin="layout" path="M -3.33333E-6 5.45791E-7 L 0.10417 -0.00948 " pathEditMode="relative" rAng="0" ptsTypes="AA">
                                      <p:cBhvr>
                                        <p:cTn id="6" dur="2000" fill="hold"/>
                                        <p:tgtEl>
                                          <p:spTgt spid="11"/>
                                        </p:tgtEl>
                                        <p:attrNameLst>
                                          <p:attrName>ppt_x</p:attrName>
                                          <p:attrName>ppt_y</p:attrName>
                                        </p:attrNameLst>
                                      </p:cBhvr>
                                      <p:rCtr x="5200" y="-500"/>
                                    </p:animMotion>
                                  </p:childTnLst>
                                </p:cTn>
                              </p:par>
                            </p:childTnLst>
                          </p:cTn>
                        </p:par>
                        <p:par>
                          <p:cTn id="7" fill="hold" nodeType="afterGroup">
                            <p:stCondLst>
                              <p:cond delay="4000"/>
                            </p:stCondLst>
                            <p:childTnLst>
                              <p:par>
                                <p:cTn id="8" presetID="64" presetClass="path" presetSubtype="0" accel="50000" decel="50000" fill="hold" nodeType="afterEffect">
                                  <p:stCondLst>
                                    <p:cond delay="0"/>
                                  </p:stCondLst>
                                  <p:childTnLst>
                                    <p:animMotion origin="layout" path="M 0.10416 -0.00949 L 0.10416 -0.19357 " pathEditMode="relative" rAng="0" ptsTypes="AA">
                                      <p:cBhvr>
                                        <p:cTn id="9" dur="2000" fill="hold"/>
                                        <p:tgtEl>
                                          <p:spTgt spid="11"/>
                                        </p:tgtEl>
                                        <p:attrNameLst>
                                          <p:attrName>ppt_x</p:attrName>
                                          <p:attrName>ppt_y</p:attrName>
                                        </p:attrNameLst>
                                      </p:cBhvr>
                                      <p:rCtr x="0" y="-9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a:off x="6673850" y="3824114"/>
            <a:ext cx="614363" cy="862013"/>
          </a:xfrm>
          <a:prstGeom prst="curvedRightArrow">
            <a:avLst>
              <a:gd name="adj1" fmla="val 28062"/>
              <a:gd name="adj2" fmla="val 56124"/>
              <a:gd name="adj3" fmla="val 33333"/>
            </a:avLst>
          </a:prstGeom>
          <a:solidFill>
            <a:schemeClr val="bg1"/>
          </a:solidFill>
          <a:ln w="9525">
            <a:solidFill>
              <a:schemeClr val="tx1"/>
            </a:solidFill>
            <a:prstDash val="lgDash"/>
            <a:miter lim="800000"/>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179" name="AutoShape 3"/>
          <p:cNvSpPr>
            <a:spLocks noChangeArrowheads="1"/>
          </p:cNvSpPr>
          <p:nvPr/>
        </p:nvSpPr>
        <p:spPr bwMode="auto">
          <a:xfrm>
            <a:off x="4356100" y="3832052"/>
            <a:ext cx="614363" cy="862012"/>
          </a:xfrm>
          <a:prstGeom prst="curvedLeftArrow">
            <a:avLst>
              <a:gd name="adj1" fmla="val 28062"/>
              <a:gd name="adj2" fmla="val 56124"/>
              <a:gd name="adj3" fmla="val 33333"/>
            </a:avLst>
          </a:prstGeom>
          <a:solidFill>
            <a:schemeClr val="bg1"/>
          </a:solidFill>
          <a:ln w="9525">
            <a:solidFill>
              <a:schemeClr val="tx1"/>
            </a:solidFill>
            <a:prstDash val="lgDash"/>
            <a:miter lim="800000"/>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180" name="AutoShape 4"/>
          <p:cNvSpPr>
            <a:spLocks noChangeArrowheads="1"/>
          </p:cNvSpPr>
          <p:nvPr/>
        </p:nvSpPr>
        <p:spPr bwMode="auto">
          <a:xfrm>
            <a:off x="1109663" y="3824114"/>
            <a:ext cx="614362" cy="862013"/>
          </a:xfrm>
          <a:prstGeom prst="curvedRightArrow">
            <a:avLst>
              <a:gd name="adj1" fmla="val 28062"/>
              <a:gd name="adj2" fmla="val 56124"/>
              <a:gd name="adj3" fmla="val 33333"/>
            </a:avLst>
          </a:prstGeom>
          <a:solidFill>
            <a:schemeClr val="bg1"/>
          </a:solidFill>
          <a:ln w="9525">
            <a:solidFill>
              <a:schemeClr val="tx1"/>
            </a:solidFill>
            <a:prstDash val="lgDash"/>
            <a:miter lim="800000"/>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pic>
        <p:nvPicPr>
          <p:cNvPr id="50181" name="Picture 5" descr="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204864"/>
            <a:ext cx="915511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2" name="Text Box 6"/>
          <p:cNvSpPr txBox="1">
            <a:spLocks noChangeArrowheads="1"/>
          </p:cNvSpPr>
          <p:nvPr/>
        </p:nvSpPr>
        <p:spPr bwMode="auto">
          <a:xfrm>
            <a:off x="2820988" y="4160664"/>
            <a:ext cx="36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de-DE" altLang="it-IT" sz="2400" b="1"/>
              <a:t>+</a:t>
            </a:r>
          </a:p>
        </p:txBody>
      </p:sp>
      <p:sp>
        <p:nvSpPr>
          <p:cNvPr id="536583" name="Line 7"/>
          <p:cNvSpPr>
            <a:spLocks noChangeShapeType="1"/>
          </p:cNvSpPr>
          <p:nvPr/>
        </p:nvSpPr>
        <p:spPr bwMode="auto">
          <a:xfrm flipV="1">
            <a:off x="3001963" y="3739977"/>
            <a:ext cx="0" cy="2413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36584" name="Line 8"/>
          <p:cNvSpPr>
            <a:spLocks noChangeShapeType="1"/>
          </p:cNvSpPr>
          <p:nvPr/>
        </p:nvSpPr>
        <p:spPr bwMode="auto">
          <a:xfrm flipV="1">
            <a:off x="6097588" y="3700289"/>
            <a:ext cx="0" cy="2413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36585" name="Text Box 9"/>
          <p:cNvSpPr txBox="1">
            <a:spLocks noChangeArrowheads="1"/>
          </p:cNvSpPr>
          <p:nvPr/>
        </p:nvSpPr>
        <p:spPr bwMode="auto">
          <a:xfrm>
            <a:off x="5926138" y="4024139"/>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de-DE" altLang="it-IT" sz="2400" b="1"/>
              <a:t>_</a:t>
            </a:r>
          </a:p>
        </p:txBody>
      </p:sp>
      <p:grpSp>
        <p:nvGrpSpPr>
          <p:cNvPr id="2" name="Group 12"/>
          <p:cNvGrpSpPr>
            <a:grpSpLocks/>
          </p:cNvGrpSpPr>
          <p:nvPr/>
        </p:nvGrpSpPr>
        <p:grpSpPr bwMode="auto">
          <a:xfrm>
            <a:off x="4524375" y="4922664"/>
            <a:ext cx="1714500" cy="1695450"/>
            <a:chOff x="964" y="1861"/>
            <a:chExt cx="1080" cy="1068"/>
          </a:xfrm>
        </p:grpSpPr>
        <p:sp>
          <p:nvSpPr>
            <p:cNvPr id="50229" name="Oval 13"/>
            <p:cNvSpPr>
              <a:spLocks noChangeArrowheads="1"/>
            </p:cNvSpPr>
            <p:nvPr/>
          </p:nvSpPr>
          <p:spPr bwMode="auto">
            <a:xfrm>
              <a:off x="964" y="1861"/>
              <a:ext cx="1080" cy="106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230" name="Line 14"/>
            <p:cNvSpPr>
              <a:spLocks noChangeShapeType="1"/>
            </p:cNvSpPr>
            <p:nvPr/>
          </p:nvSpPr>
          <p:spPr bwMode="auto">
            <a:xfrm flipH="1">
              <a:off x="1786" y="2760"/>
              <a:ext cx="125" cy="83"/>
            </a:xfrm>
            <a:prstGeom prst="line">
              <a:avLst/>
            </a:prstGeom>
            <a:noFill/>
            <a:ln w="762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3" name="Group 15"/>
          <p:cNvGrpSpPr>
            <a:grpSpLocks/>
          </p:cNvGrpSpPr>
          <p:nvPr/>
        </p:nvGrpSpPr>
        <p:grpSpPr bwMode="auto">
          <a:xfrm rot="309335">
            <a:off x="5972175" y="4929014"/>
            <a:ext cx="1714500" cy="1695450"/>
            <a:chOff x="0" y="1859"/>
            <a:chExt cx="1080" cy="1068"/>
          </a:xfrm>
        </p:grpSpPr>
        <p:sp>
          <p:nvSpPr>
            <p:cNvPr id="50227" name="Oval 16"/>
            <p:cNvSpPr>
              <a:spLocks noChangeArrowheads="1"/>
            </p:cNvSpPr>
            <p:nvPr/>
          </p:nvSpPr>
          <p:spPr bwMode="auto">
            <a:xfrm>
              <a:off x="0" y="1859"/>
              <a:ext cx="1080" cy="106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228" name="Line 17"/>
            <p:cNvSpPr>
              <a:spLocks noChangeShapeType="1"/>
            </p:cNvSpPr>
            <p:nvPr/>
          </p:nvSpPr>
          <p:spPr bwMode="auto">
            <a:xfrm>
              <a:off x="194" y="2796"/>
              <a:ext cx="115" cy="79"/>
            </a:xfrm>
            <a:prstGeom prst="line">
              <a:avLst/>
            </a:prstGeom>
            <a:noFill/>
            <a:ln w="762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4" name="Group 18"/>
          <p:cNvGrpSpPr>
            <a:grpSpLocks/>
          </p:cNvGrpSpPr>
          <p:nvPr/>
        </p:nvGrpSpPr>
        <p:grpSpPr bwMode="auto">
          <a:xfrm>
            <a:off x="1562100" y="4913139"/>
            <a:ext cx="1714500" cy="1695450"/>
            <a:chOff x="964" y="1861"/>
            <a:chExt cx="1080" cy="1068"/>
          </a:xfrm>
        </p:grpSpPr>
        <p:sp>
          <p:nvSpPr>
            <p:cNvPr id="50225" name="Oval 19"/>
            <p:cNvSpPr>
              <a:spLocks noChangeArrowheads="1"/>
            </p:cNvSpPr>
            <p:nvPr/>
          </p:nvSpPr>
          <p:spPr bwMode="auto">
            <a:xfrm>
              <a:off x="964" y="1861"/>
              <a:ext cx="1080" cy="106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226" name="Line 20"/>
            <p:cNvSpPr>
              <a:spLocks noChangeShapeType="1"/>
            </p:cNvSpPr>
            <p:nvPr/>
          </p:nvSpPr>
          <p:spPr bwMode="auto">
            <a:xfrm flipH="1">
              <a:off x="1786" y="2760"/>
              <a:ext cx="125" cy="83"/>
            </a:xfrm>
            <a:prstGeom prst="line">
              <a:avLst/>
            </a:prstGeom>
            <a:noFill/>
            <a:ln w="762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5" name="Group 21"/>
          <p:cNvGrpSpPr>
            <a:grpSpLocks/>
          </p:cNvGrpSpPr>
          <p:nvPr/>
        </p:nvGrpSpPr>
        <p:grpSpPr bwMode="auto">
          <a:xfrm rot="309335">
            <a:off x="3009900" y="4927427"/>
            <a:ext cx="1714500" cy="1695450"/>
            <a:chOff x="0" y="1859"/>
            <a:chExt cx="1080" cy="1068"/>
          </a:xfrm>
        </p:grpSpPr>
        <p:sp>
          <p:nvSpPr>
            <p:cNvPr id="50223" name="Oval 22"/>
            <p:cNvSpPr>
              <a:spLocks noChangeArrowheads="1"/>
            </p:cNvSpPr>
            <p:nvPr/>
          </p:nvSpPr>
          <p:spPr bwMode="auto">
            <a:xfrm>
              <a:off x="0" y="1859"/>
              <a:ext cx="1080" cy="106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224" name="Line 23"/>
            <p:cNvSpPr>
              <a:spLocks noChangeShapeType="1"/>
            </p:cNvSpPr>
            <p:nvPr/>
          </p:nvSpPr>
          <p:spPr bwMode="auto">
            <a:xfrm>
              <a:off x="194" y="2796"/>
              <a:ext cx="115" cy="79"/>
            </a:xfrm>
            <a:prstGeom prst="line">
              <a:avLst/>
            </a:prstGeom>
            <a:noFill/>
            <a:ln w="762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50190" name="Freeform 24"/>
          <p:cNvSpPr>
            <a:spLocks/>
          </p:cNvSpPr>
          <p:nvPr/>
        </p:nvSpPr>
        <p:spPr bwMode="auto">
          <a:xfrm>
            <a:off x="176213" y="4830589"/>
            <a:ext cx="8894762" cy="1427163"/>
          </a:xfrm>
          <a:custGeom>
            <a:avLst/>
            <a:gdLst>
              <a:gd name="T0" fmla="*/ 2147483646 w 5603"/>
              <a:gd name="T1" fmla="*/ 0 h 894"/>
              <a:gd name="T2" fmla="*/ 2147483646 w 5603"/>
              <a:gd name="T3" fmla="*/ 0 h 894"/>
              <a:gd name="T4" fmla="*/ 2147483646 w 5603"/>
              <a:gd name="T5" fmla="*/ 2147483646 h 894"/>
              <a:gd name="T6" fmla="*/ 2147483646 w 5603"/>
              <a:gd name="T7" fmla="*/ 2147483646 h 894"/>
              <a:gd name="T8" fmla="*/ 2147483646 w 5603"/>
              <a:gd name="T9" fmla="*/ 2147483646 h 894"/>
              <a:gd name="T10" fmla="*/ 2147483646 w 5603"/>
              <a:gd name="T11" fmla="*/ 2147483646 h 894"/>
              <a:gd name="T12" fmla="*/ 2147483646 w 5603"/>
              <a:gd name="T13" fmla="*/ 2147483646 h 894"/>
              <a:gd name="T14" fmla="*/ 2147483646 w 5603"/>
              <a:gd name="T15" fmla="*/ 2147483646 h 894"/>
              <a:gd name="T16" fmla="*/ 2147483646 w 5603"/>
              <a:gd name="T17" fmla="*/ 2147483646 h 894"/>
              <a:gd name="T18" fmla="*/ 2147483646 w 5603"/>
              <a:gd name="T19" fmla="*/ 2147483646 h 894"/>
              <a:gd name="T20" fmla="*/ 2147483646 w 5603"/>
              <a:gd name="T21" fmla="*/ 2147483646 h 894"/>
              <a:gd name="T22" fmla="*/ 2147483646 w 5603"/>
              <a:gd name="T23" fmla="*/ 2147483646 h 894"/>
              <a:gd name="T24" fmla="*/ 2147483646 w 5603"/>
              <a:gd name="T25" fmla="*/ 2147483646 h 894"/>
              <a:gd name="T26" fmla="*/ 2147483646 w 5603"/>
              <a:gd name="T27" fmla="*/ 2147483646 h 894"/>
              <a:gd name="T28" fmla="*/ 2147483646 w 5603"/>
              <a:gd name="T29" fmla="*/ 2147483646 h 894"/>
              <a:gd name="T30" fmla="*/ 2147483646 w 5603"/>
              <a:gd name="T31" fmla="*/ 2147483646 h 894"/>
              <a:gd name="T32" fmla="*/ 2147483646 w 5603"/>
              <a:gd name="T33" fmla="*/ 2147483646 h 894"/>
              <a:gd name="T34" fmla="*/ 2147483646 w 5603"/>
              <a:gd name="T35" fmla="*/ 2147483646 h 894"/>
              <a:gd name="T36" fmla="*/ 2147483646 w 5603"/>
              <a:gd name="T37" fmla="*/ 2147483646 h 894"/>
              <a:gd name="T38" fmla="*/ 2147483646 w 5603"/>
              <a:gd name="T39" fmla="*/ 2147483646 h 894"/>
              <a:gd name="T40" fmla="*/ 2147483646 w 5603"/>
              <a:gd name="T41" fmla="*/ 2147483646 h 894"/>
              <a:gd name="T42" fmla="*/ 2147483646 w 5603"/>
              <a:gd name="T43" fmla="*/ 2147483646 h 894"/>
              <a:gd name="T44" fmla="*/ 2147483646 w 5603"/>
              <a:gd name="T45" fmla="*/ 2147483646 h 894"/>
              <a:gd name="T46" fmla="*/ 2147483646 w 5603"/>
              <a:gd name="T47" fmla="*/ 2147483646 h 894"/>
              <a:gd name="T48" fmla="*/ 2147483646 w 5603"/>
              <a:gd name="T49" fmla="*/ 2147483646 h 894"/>
              <a:gd name="T50" fmla="*/ 2147483646 w 5603"/>
              <a:gd name="T51" fmla="*/ 2147483646 h 894"/>
              <a:gd name="T52" fmla="*/ 2147483646 w 5603"/>
              <a:gd name="T53" fmla="*/ 2147483646 h 894"/>
              <a:gd name="T54" fmla="*/ 0 w 5603"/>
              <a:gd name="T55" fmla="*/ 2147483646 h 894"/>
              <a:gd name="T56" fmla="*/ 2147483646 w 5603"/>
              <a:gd name="T57" fmla="*/ 0 h 8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03"/>
              <a:gd name="T88" fmla="*/ 0 h 894"/>
              <a:gd name="T89" fmla="*/ 5603 w 5603"/>
              <a:gd name="T90" fmla="*/ 894 h 8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03" h="894">
                <a:moveTo>
                  <a:pt x="5" y="0"/>
                </a:moveTo>
                <a:lnTo>
                  <a:pt x="5588" y="0"/>
                </a:lnTo>
                <a:lnTo>
                  <a:pt x="5603" y="717"/>
                </a:lnTo>
                <a:lnTo>
                  <a:pt x="5583" y="778"/>
                </a:lnTo>
                <a:lnTo>
                  <a:pt x="5507" y="869"/>
                </a:lnTo>
                <a:lnTo>
                  <a:pt x="4790" y="869"/>
                </a:lnTo>
                <a:lnTo>
                  <a:pt x="4749" y="818"/>
                </a:lnTo>
                <a:lnTo>
                  <a:pt x="4578" y="818"/>
                </a:lnTo>
                <a:lnTo>
                  <a:pt x="4477" y="889"/>
                </a:lnTo>
                <a:lnTo>
                  <a:pt x="3850" y="889"/>
                </a:lnTo>
                <a:lnTo>
                  <a:pt x="3789" y="813"/>
                </a:lnTo>
                <a:lnTo>
                  <a:pt x="3673" y="808"/>
                </a:lnTo>
                <a:lnTo>
                  <a:pt x="3587" y="879"/>
                </a:lnTo>
                <a:lnTo>
                  <a:pt x="2925" y="869"/>
                </a:lnTo>
                <a:lnTo>
                  <a:pt x="2890" y="818"/>
                </a:lnTo>
                <a:lnTo>
                  <a:pt x="2698" y="818"/>
                </a:lnTo>
                <a:lnTo>
                  <a:pt x="2582" y="894"/>
                </a:lnTo>
                <a:cubicBezTo>
                  <a:pt x="2382" y="892"/>
                  <a:pt x="2181" y="891"/>
                  <a:pt x="1981" y="889"/>
                </a:cubicBezTo>
                <a:lnTo>
                  <a:pt x="1915" y="813"/>
                </a:lnTo>
                <a:lnTo>
                  <a:pt x="1789" y="813"/>
                </a:lnTo>
                <a:lnTo>
                  <a:pt x="1713" y="884"/>
                </a:lnTo>
                <a:lnTo>
                  <a:pt x="1066" y="884"/>
                </a:lnTo>
                <a:lnTo>
                  <a:pt x="1031" y="818"/>
                </a:lnTo>
                <a:lnTo>
                  <a:pt x="824" y="818"/>
                </a:lnTo>
                <a:lnTo>
                  <a:pt x="753" y="884"/>
                </a:lnTo>
                <a:lnTo>
                  <a:pt x="101" y="884"/>
                </a:lnTo>
                <a:lnTo>
                  <a:pt x="45" y="818"/>
                </a:lnTo>
                <a:lnTo>
                  <a:pt x="0" y="763"/>
                </a:lnTo>
                <a:lnTo>
                  <a:pt x="5" y="0"/>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pic>
        <p:nvPicPr>
          <p:cNvPr id="50191" name="Picture 25" descr="3"/>
          <p:cNvPicPr>
            <a:picLocks noChangeAspect="1" noChangeArrowheads="1"/>
          </p:cNvPicPr>
          <p:nvPr/>
        </p:nvPicPr>
        <p:blipFill>
          <a:blip r:embed="rId7" cstate="email">
            <a:extLst>
              <a:ext uri="{28A0092B-C50C-407E-A947-70E740481C1C}">
                <a14:useLocalDpi xmlns:a14="http://schemas.microsoft.com/office/drawing/2010/main"/>
              </a:ext>
            </a:extLst>
          </a:blip>
          <a:srcRect t="26785"/>
          <a:stretch>
            <a:fillRect/>
          </a:stretch>
        </p:blipFill>
        <p:spPr bwMode="auto">
          <a:xfrm>
            <a:off x="31750" y="4776614"/>
            <a:ext cx="9144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602" name="Oval 26" descr="Petits carreaux"/>
          <p:cNvSpPr>
            <a:spLocks noChangeArrowheads="1"/>
          </p:cNvSpPr>
          <p:nvPr/>
        </p:nvSpPr>
        <p:spPr bwMode="auto">
          <a:xfrm>
            <a:off x="47625" y="4932189"/>
            <a:ext cx="1662113" cy="1662113"/>
          </a:xfrm>
          <a:prstGeom prst="ellipse">
            <a:avLst/>
          </a:prstGeom>
          <a:pattFill prst="smGrid">
            <a:fgClr>
              <a:schemeClr val="bg2">
                <a:alpha val="39999"/>
              </a:schemeClr>
            </a:fgClr>
            <a:bgClr>
              <a:schemeClr val="bg1">
                <a:alpha val="39999"/>
              </a:schemeClr>
            </a:bgClr>
          </a:pattFill>
          <a:ln>
            <a:noFill/>
          </a:ln>
          <a:extLst>
            <a:ext uri="{91240B29-F687-4f45-9708-019B960494DF}">
              <a14:hiddenLine xmlns:a14="http://schemas.microsoft.com/office/drawing/2010/main" w="28575">
                <a:solidFill>
                  <a:srgbClr val="000000"/>
                </a:solidFill>
                <a:prstDash val="lgDash"/>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193" name="Oval 27" descr="Petits carreaux"/>
          <p:cNvSpPr>
            <a:spLocks noChangeArrowheads="1"/>
          </p:cNvSpPr>
          <p:nvPr/>
        </p:nvSpPr>
        <p:spPr bwMode="auto">
          <a:xfrm>
            <a:off x="3025775" y="4933777"/>
            <a:ext cx="1662113" cy="1662112"/>
          </a:xfrm>
          <a:prstGeom prst="ellipse">
            <a:avLst/>
          </a:prstGeom>
          <a:pattFill prst="smGrid">
            <a:fgClr>
              <a:schemeClr val="bg2">
                <a:alpha val="39999"/>
              </a:schemeClr>
            </a:fgClr>
            <a:bgClr>
              <a:schemeClr val="bg1">
                <a:alpha val="39999"/>
              </a:schemeClr>
            </a:bgClr>
          </a:pattFill>
          <a:ln>
            <a:noFill/>
          </a:ln>
          <a:extLst>
            <a:ext uri="{91240B29-F687-4f45-9708-019B960494DF}">
              <a14:hiddenLine xmlns:a14="http://schemas.microsoft.com/office/drawing/2010/main" w="28575">
                <a:solidFill>
                  <a:srgbClr val="000000"/>
                </a:solidFill>
                <a:prstDash val="lgDash"/>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194" name="Oval 28" descr="Petits carreaux"/>
          <p:cNvSpPr>
            <a:spLocks noChangeArrowheads="1"/>
          </p:cNvSpPr>
          <p:nvPr/>
        </p:nvSpPr>
        <p:spPr bwMode="auto">
          <a:xfrm>
            <a:off x="5986463" y="4933777"/>
            <a:ext cx="1662112" cy="1662112"/>
          </a:xfrm>
          <a:prstGeom prst="ellipse">
            <a:avLst/>
          </a:prstGeom>
          <a:pattFill prst="smGrid">
            <a:fgClr>
              <a:schemeClr val="bg2">
                <a:alpha val="39999"/>
              </a:schemeClr>
            </a:fgClr>
            <a:bgClr>
              <a:schemeClr val="bg1">
                <a:alpha val="39999"/>
              </a:schemeClr>
            </a:bgClr>
          </a:pattFill>
          <a:ln>
            <a:noFill/>
          </a:ln>
          <a:extLst>
            <a:ext uri="{91240B29-F687-4f45-9708-019B960494DF}">
              <a14:hiddenLine xmlns:a14="http://schemas.microsoft.com/office/drawing/2010/main" w="28575">
                <a:solidFill>
                  <a:srgbClr val="000000"/>
                </a:solidFill>
                <a:prstDash val="lgDash"/>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195" name="Oval 29" descr="Petits carreaux"/>
          <p:cNvSpPr>
            <a:spLocks noChangeArrowheads="1"/>
          </p:cNvSpPr>
          <p:nvPr/>
        </p:nvSpPr>
        <p:spPr bwMode="auto">
          <a:xfrm>
            <a:off x="1573213" y="4933777"/>
            <a:ext cx="1662112" cy="1662112"/>
          </a:xfrm>
          <a:prstGeom prst="ellipse">
            <a:avLst/>
          </a:prstGeom>
          <a:pattFill prst="smGrid">
            <a:fgClr>
              <a:schemeClr val="bg2">
                <a:alpha val="39999"/>
              </a:schemeClr>
            </a:fgClr>
            <a:bgClr>
              <a:schemeClr val="bg1">
                <a:alpha val="39999"/>
              </a:schemeClr>
            </a:bgClr>
          </a:pattFill>
          <a:ln>
            <a:noFill/>
          </a:ln>
          <a:extLst>
            <a:ext uri="{91240B29-F687-4f45-9708-019B960494DF}">
              <a14:hiddenLine xmlns:a14="http://schemas.microsoft.com/office/drawing/2010/main" w="28575">
                <a:solidFill>
                  <a:srgbClr val="000000"/>
                </a:solidFill>
                <a:prstDash val="lgDash"/>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196" name="Oval 30" descr="Petits carreaux"/>
          <p:cNvSpPr>
            <a:spLocks noChangeArrowheads="1"/>
          </p:cNvSpPr>
          <p:nvPr/>
        </p:nvSpPr>
        <p:spPr bwMode="auto">
          <a:xfrm>
            <a:off x="4551363" y="4933777"/>
            <a:ext cx="1662112" cy="1662112"/>
          </a:xfrm>
          <a:prstGeom prst="ellipse">
            <a:avLst/>
          </a:prstGeom>
          <a:pattFill prst="smGrid">
            <a:fgClr>
              <a:schemeClr val="bg2">
                <a:alpha val="39999"/>
              </a:schemeClr>
            </a:fgClr>
            <a:bgClr>
              <a:schemeClr val="bg1">
                <a:alpha val="39999"/>
              </a:schemeClr>
            </a:bgClr>
          </a:pattFill>
          <a:ln>
            <a:noFill/>
          </a:ln>
          <a:extLst>
            <a:ext uri="{91240B29-F687-4f45-9708-019B960494DF}">
              <a14:hiddenLine xmlns:a14="http://schemas.microsoft.com/office/drawing/2010/main" w="28575">
                <a:solidFill>
                  <a:srgbClr val="000000"/>
                </a:solidFill>
                <a:prstDash val="lgDash"/>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197" name="Oval 31" descr="Petits carreaux"/>
          <p:cNvSpPr>
            <a:spLocks noChangeArrowheads="1"/>
          </p:cNvSpPr>
          <p:nvPr/>
        </p:nvSpPr>
        <p:spPr bwMode="auto">
          <a:xfrm>
            <a:off x="7518400" y="4935364"/>
            <a:ext cx="1662113" cy="1662113"/>
          </a:xfrm>
          <a:prstGeom prst="ellipse">
            <a:avLst/>
          </a:prstGeom>
          <a:pattFill prst="smGrid">
            <a:fgClr>
              <a:schemeClr val="bg2">
                <a:alpha val="39999"/>
              </a:schemeClr>
            </a:fgClr>
            <a:bgClr>
              <a:schemeClr val="bg1">
                <a:alpha val="39999"/>
              </a:schemeClr>
            </a:bgClr>
          </a:pattFill>
          <a:ln>
            <a:noFill/>
          </a:ln>
          <a:extLst>
            <a:ext uri="{91240B29-F687-4f45-9708-019B960494DF}">
              <a14:hiddenLine xmlns:a14="http://schemas.microsoft.com/office/drawing/2010/main" w="28575">
                <a:solidFill>
                  <a:srgbClr val="000000"/>
                </a:solidFill>
                <a:prstDash val="lgDash"/>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0198" name="Rectangle 32"/>
          <p:cNvSpPr>
            <a:spLocks noChangeArrowheads="1"/>
          </p:cNvSpPr>
          <p:nvPr/>
        </p:nvSpPr>
        <p:spPr bwMode="auto">
          <a:xfrm>
            <a:off x="176213" y="5135389"/>
            <a:ext cx="8831262" cy="889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09" name="Oval 33"/>
          <p:cNvSpPr>
            <a:spLocks noChangeArrowheads="1"/>
          </p:cNvSpPr>
          <p:nvPr/>
        </p:nvSpPr>
        <p:spPr bwMode="auto">
          <a:xfrm>
            <a:off x="2605088" y="5260802"/>
            <a:ext cx="517525" cy="517525"/>
          </a:xfrm>
          <a:prstGeom prst="ellipse">
            <a:avLst/>
          </a:prstGeom>
          <a:solidFill>
            <a:srgbClr val="000000">
              <a:alpha val="39999"/>
            </a:srgbClr>
          </a:solidFill>
          <a:ln w="38100">
            <a:solidFill>
              <a:srgbClr val="FF00FF"/>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10" name="Oval 34"/>
          <p:cNvSpPr>
            <a:spLocks noChangeArrowheads="1"/>
          </p:cNvSpPr>
          <p:nvPr/>
        </p:nvSpPr>
        <p:spPr bwMode="auto">
          <a:xfrm>
            <a:off x="3124200" y="5249689"/>
            <a:ext cx="517525" cy="517525"/>
          </a:xfrm>
          <a:prstGeom prst="ellipse">
            <a:avLst/>
          </a:prstGeom>
          <a:solidFill>
            <a:srgbClr val="000000">
              <a:alpha val="39999"/>
            </a:srgbClr>
          </a:solidFill>
          <a:ln w="38100">
            <a:solidFill>
              <a:srgbClr val="FF00FF"/>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11" name="Oval 35"/>
          <p:cNvSpPr>
            <a:spLocks noChangeArrowheads="1"/>
          </p:cNvSpPr>
          <p:nvPr/>
        </p:nvSpPr>
        <p:spPr bwMode="auto">
          <a:xfrm>
            <a:off x="6119813" y="5248102"/>
            <a:ext cx="517525" cy="517525"/>
          </a:xfrm>
          <a:prstGeom prst="ellipse">
            <a:avLst/>
          </a:prstGeom>
          <a:solidFill>
            <a:srgbClr val="000000">
              <a:alpha val="39999"/>
            </a:srgbClr>
          </a:solidFill>
          <a:ln w="38100">
            <a:solidFill>
              <a:srgbClr val="FF00FF"/>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12" name="Oval 36"/>
          <p:cNvSpPr>
            <a:spLocks noChangeArrowheads="1"/>
          </p:cNvSpPr>
          <p:nvPr/>
        </p:nvSpPr>
        <p:spPr bwMode="auto">
          <a:xfrm>
            <a:off x="5591175" y="5243339"/>
            <a:ext cx="517525" cy="517525"/>
          </a:xfrm>
          <a:prstGeom prst="ellipse">
            <a:avLst/>
          </a:prstGeom>
          <a:solidFill>
            <a:srgbClr val="000000">
              <a:alpha val="39999"/>
            </a:srgbClr>
          </a:solidFill>
          <a:ln w="38100">
            <a:solidFill>
              <a:srgbClr val="FF00FF"/>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13" name="Oval 37"/>
          <p:cNvSpPr>
            <a:spLocks noChangeArrowheads="1"/>
          </p:cNvSpPr>
          <p:nvPr/>
        </p:nvSpPr>
        <p:spPr bwMode="auto">
          <a:xfrm>
            <a:off x="1133475" y="5430664"/>
            <a:ext cx="517525" cy="517525"/>
          </a:xfrm>
          <a:prstGeom prst="ellipse">
            <a:avLst/>
          </a:prstGeom>
          <a:solidFill>
            <a:srgbClr val="000000">
              <a:alpha val="39999"/>
            </a:srgbClr>
          </a:solidFill>
          <a:ln w="38100">
            <a:solidFill>
              <a:srgbClr val="FFFF00"/>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14" name="Oval 38"/>
          <p:cNvSpPr>
            <a:spLocks noChangeArrowheads="1"/>
          </p:cNvSpPr>
          <p:nvPr/>
        </p:nvSpPr>
        <p:spPr bwMode="auto">
          <a:xfrm>
            <a:off x="1647825" y="5432252"/>
            <a:ext cx="517525" cy="517525"/>
          </a:xfrm>
          <a:prstGeom prst="ellipse">
            <a:avLst/>
          </a:prstGeom>
          <a:solidFill>
            <a:srgbClr val="000000">
              <a:alpha val="39999"/>
            </a:srgbClr>
          </a:solidFill>
          <a:ln w="38100">
            <a:solidFill>
              <a:srgbClr val="FFFF00"/>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15" name="Oval 39"/>
          <p:cNvSpPr>
            <a:spLocks noChangeArrowheads="1"/>
          </p:cNvSpPr>
          <p:nvPr/>
        </p:nvSpPr>
        <p:spPr bwMode="auto">
          <a:xfrm>
            <a:off x="4100513" y="5429077"/>
            <a:ext cx="517525" cy="517525"/>
          </a:xfrm>
          <a:prstGeom prst="ellipse">
            <a:avLst/>
          </a:prstGeom>
          <a:solidFill>
            <a:srgbClr val="000000">
              <a:alpha val="39999"/>
            </a:srgbClr>
          </a:solidFill>
          <a:ln w="38100">
            <a:solidFill>
              <a:srgbClr val="FFFF00"/>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16" name="Oval 40"/>
          <p:cNvSpPr>
            <a:spLocks noChangeArrowheads="1"/>
          </p:cNvSpPr>
          <p:nvPr/>
        </p:nvSpPr>
        <p:spPr bwMode="auto">
          <a:xfrm>
            <a:off x="4616450" y="5421139"/>
            <a:ext cx="517525" cy="517525"/>
          </a:xfrm>
          <a:prstGeom prst="ellipse">
            <a:avLst/>
          </a:prstGeom>
          <a:solidFill>
            <a:srgbClr val="000000">
              <a:alpha val="39999"/>
            </a:srgbClr>
          </a:solidFill>
          <a:ln w="38100">
            <a:solidFill>
              <a:srgbClr val="FFFF00"/>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17" name="Oval 41"/>
          <p:cNvSpPr>
            <a:spLocks noChangeArrowheads="1"/>
          </p:cNvSpPr>
          <p:nvPr/>
        </p:nvSpPr>
        <p:spPr bwMode="auto">
          <a:xfrm>
            <a:off x="7073900" y="5430664"/>
            <a:ext cx="517525" cy="517525"/>
          </a:xfrm>
          <a:prstGeom prst="ellipse">
            <a:avLst/>
          </a:prstGeom>
          <a:solidFill>
            <a:srgbClr val="000000">
              <a:alpha val="39999"/>
            </a:srgbClr>
          </a:solidFill>
          <a:ln w="38100">
            <a:solidFill>
              <a:srgbClr val="FFFF00"/>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18" name="Oval 42"/>
          <p:cNvSpPr>
            <a:spLocks noChangeArrowheads="1"/>
          </p:cNvSpPr>
          <p:nvPr/>
        </p:nvSpPr>
        <p:spPr bwMode="auto">
          <a:xfrm>
            <a:off x="7605713" y="5429077"/>
            <a:ext cx="517525" cy="517525"/>
          </a:xfrm>
          <a:prstGeom prst="ellipse">
            <a:avLst/>
          </a:prstGeom>
          <a:solidFill>
            <a:srgbClr val="000000">
              <a:alpha val="39999"/>
            </a:srgbClr>
          </a:solidFill>
          <a:ln w="38100">
            <a:solidFill>
              <a:srgbClr val="FFFF00"/>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19" name="Oval 43"/>
          <p:cNvSpPr>
            <a:spLocks noChangeArrowheads="1"/>
          </p:cNvSpPr>
          <p:nvPr/>
        </p:nvSpPr>
        <p:spPr bwMode="auto">
          <a:xfrm>
            <a:off x="612775" y="5489402"/>
            <a:ext cx="517525" cy="517525"/>
          </a:xfrm>
          <a:prstGeom prst="ellipse">
            <a:avLst/>
          </a:prstGeom>
          <a:solidFill>
            <a:srgbClr val="000000">
              <a:alpha val="39999"/>
            </a:srgbClr>
          </a:solidFill>
          <a:ln w="38100">
            <a:solidFill>
              <a:srgbClr val="66FF33"/>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20" name="Oval 44"/>
          <p:cNvSpPr>
            <a:spLocks noChangeArrowheads="1"/>
          </p:cNvSpPr>
          <p:nvPr/>
        </p:nvSpPr>
        <p:spPr bwMode="auto">
          <a:xfrm>
            <a:off x="5118100" y="5484639"/>
            <a:ext cx="517525" cy="517525"/>
          </a:xfrm>
          <a:prstGeom prst="ellipse">
            <a:avLst/>
          </a:prstGeom>
          <a:solidFill>
            <a:srgbClr val="000000">
              <a:alpha val="39999"/>
            </a:srgbClr>
          </a:solidFill>
          <a:ln w="38100">
            <a:solidFill>
              <a:srgbClr val="66FF33"/>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21" name="Oval 45"/>
          <p:cNvSpPr>
            <a:spLocks noChangeArrowheads="1"/>
          </p:cNvSpPr>
          <p:nvPr/>
        </p:nvSpPr>
        <p:spPr bwMode="auto">
          <a:xfrm>
            <a:off x="2160588" y="5490989"/>
            <a:ext cx="517525" cy="517525"/>
          </a:xfrm>
          <a:prstGeom prst="ellipse">
            <a:avLst/>
          </a:prstGeom>
          <a:solidFill>
            <a:srgbClr val="000000">
              <a:alpha val="39999"/>
            </a:srgbClr>
          </a:solidFill>
          <a:ln w="38100">
            <a:solidFill>
              <a:srgbClr val="66FF33"/>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22" name="Oval 46"/>
          <p:cNvSpPr>
            <a:spLocks noChangeArrowheads="1"/>
          </p:cNvSpPr>
          <p:nvPr/>
        </p:nvSpPr>
        <p:spPr bwMode="auto">
          <a:xfrm>
            <a:off x="6559550" y="5487814"/>
            <a:ext cx="517525" cy="517525"/>
          </a:xfrm>
          <a:prstGeom prst="ellipse">
            <a:avLst/>
          </a:prstGeom>
          <a:solidFill>
            <a:srgbClr val="000000">
              <a:alpha val="39999"/>
            </a:srgbClr>
          </a:solidFill>
          <a:ln w="38100">
            <a:solidFill>
              <a:srgbClr val="66FF33"/>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23" name="Oval 47"/>
          <p:cNvSpPr>
            <a:spLocks noChangeArrowheads="1"/>
          </p:cNvSpPr>
          <p:nvPr/>
        </p:nvSpPr>
        <p:spPr bwMode="auto">
          <a:xfrm>
            <a:off x="3586163" y="5490989"/>
            <a:ext cx="517525" cy="517525"/>
          </a:xfrm>
          <a:prstGeom prst="ellipse">
            <a:avLst/>
          </a:prstGeom>
          <a:solidFill>
            <a:srgbClr val="000000">
              <a:alpha val="39999"/>
            </a:srgbClr>
          </a:solidFill>
          <a:ln w="38100">
            <a:solidFill>
              <a:srgbClr val="66FF33"/>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24" name="Oval 48"/>
          <p:cNvSpPr>
            <a:spLocks noChangeArrowheads="1"/>
          </p:cNvSpPr>
          <p:nvPr/>
        </p:nvSpPr>
        <p:spPr bwMode="auto">
          <a:xfrm>
            <a:off x="8101013" y="5490989"/>
            <a:ext cx="517525" cy="517525"/>
          </a:xfrm>
          <a:prstGeom prst="ellipse">
            <a:avLst/>
          </a:prstGeom>
          <a:solidFill>
            <a:srgbClr val="000000">
              <a:alpha val="39999"/>
            </a:srgbClr>
          </a:solidFill>
          <a:ln w="38100">
            <a:solidFill>
              <a:srgbClr val="66FF33"/>
            </a:solidFill>
            <a:prstDash val="sysDot"/>
            <a:round/>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25" name="Rectangle 49"/>
          <p:cNvSpPr>
            <a:spLocks noChangeArrowheads="1"/>
          </p:cNvSpPr>
          <p:nvPr/>
        </p:nvSpPr>
        <p:spPr bwMode="auto">
          <a:xfrm>
            <a:off x="3070225" y="6064077"/>
            <a:ext cx="115888" cy="635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36626" name="Rectangle 50"/>
          <p:cNvSpPr>
            <a:spLocks noChangeArrowheads="1"/>
          </p:cNvSpPr>
          <p:nvPr/>
        </p:nvSpPr>
        <p:spPr bwMode="auto">
          <a:xfrm>
            <a:off x="6045200" y="6065664"/>
            <a:ext cx="112713" cy="61913"/>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pic>
        <p:nvPicPr>
          <p:cNvPr id="50217" name="Image 15" descr="Optidisc.jpg"/>
          <p:cNvPicPr>
            <a:picLocks noChangeAspect="1"/>
          </p:cNvPicPr>
          <p:nvPr/>
        </p:nvPicPr>
        <p:blipFill>
          <a:blip r:embed="rId8" cstate="email">
            <a:lum bright="20000"/>
            <a:extLst>
              <a:ext uri="{28A0092B-C50C-407E-A947-70E740481C1C}">
                <a14:useLocalDpi xmlns:a14="http://schemas.microsoft.com/office/drawing/2010/main"/>
              </a:ext>
            </a:extLst>
          </a:blip>
          <a:srcRect/>
          <a:stretch>
            <a:fillRect/>
          </a:stretch>
        </p:blipFill>
        <p:spPr bwMode="auto">
          <a:xfrm>
            <a:off x="0" y="857250"/>
            <a:ext cx="4643438"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à coins arrondis 54"/>
          <p:cNvSpPr/>
          <p:nvPr/>
        </p:nvSpPr>
        <p:spPr>
          <a:xfrm>
            <a:off x="4714875" y="1071563"/>
            <a:ext cx="4086225" cy="985837"/>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0219" name="Rectangle 12"/>
          <p:cNvSpPr>
            <a:spLocks noChangeArrowheads="1"/>
          </p:cNvSpPr>
          <p:nvPr/>
        </p:nvSpPr>
        <p:spPr bwMode="auto">
          <a:xfrm>
            <a:off x="4786313" y="1122363"/>
            <a:ext cx="4071937"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90000"/>
              </a:lnSpc>
              <a:buFontTx/>
              <a:buChar char="•"/>
            </a:pPr>
            <a:r>
              <a:rPr lang="en-GB" altLang="it-IT" b="1">
                <a:solidFill>
                  <a:schemeClr val="bg1"/>
                </a:solidFill>
              </a:rPr>
              <a:t> L’evacuazione dell’erba risulta ottimale</a:t>
            </a:r>
          </a:p>
          <a:p>
            <a:pPr eaLnBrk="1" hangingPunct="1">
              <a:lnSpc>
                <a:spcPct val="90000"/>
              </a:lnSpc>
              <a:buFontTx/>
              <a:buChar char="•"/>
            </a:pPr>
            <a:r>
              <a:rPr lang="en-GB" altLang="it-IT" b="1">
                <a:solidFill>
                  <a:schemeClr val="bg1"/>
                </a:solidFill>
              </a:rPr>
              <a:t> Eccellente qualità del taglio</a:t>
            </a:r>
          </a:p>
        </p:txBody>
      </p:sp>
      <p:sp>
        <p:nvSpPr>
          <p:cNvPr id="50220" name="Titolo 5"/>
          <p:cNvSpPr>
            <a:spLocks noGrp="1"/>
          </p:cNvSpPr>
          <p:nvPr>
            <p:ph type="title"/>
          </p:nvPr>
        </p:nvSpPr>
        <p:spPr>
          <a:xfrm>
            <a:off x="700088" y="139700"/>
            <a:ext cx="7059612" cy="574675"/>
          </a:xfrm>
        </p:spPr>
        <p:txBody>
          <a:bodyPr/>
          <a:lstStyle/>
          <a:p>
            <a:r>
              <a:rPr lang="fr-FR" altLang="it-IT" smtClean="0"/>
              <a:t>Nuova barra di taglio OPTIDISC</a:t>
            </a:r>
            <a:endParaRPr lang="it-IT" altLang="it-IT" smtClean="0"/>
          </a:p>
        </p:txBody>
      </p:sp>
      <p:sp>
        <p:nvSpPr>
          <p:cNvPr id="6" name="Segnaposto data 5"/>
          <p:cNvSpPr>
            <a:spLocks noGrp="1"/>
          </p:cNvSpPr>
          <p:nvPr>
            <p:ph type="dt" sz="quarter" idx="10"/>
          </p:nvPr>
        </p:nvSpPr>
        <p:spPr>
          <a:xfrm>
            <a:off x="504825" y="6448251"/>
            <a:ext cx="1042988" cy="365125"/>
          </a:xfrm>
        </p:spPr>
        <p:txBody>
          <a:bodyPr/>
          <a:lstStyle/>
          <a:p>
            <a:pPr>
              <a:defRPr/>
            </a:pPr>
            <a:fld id="{909B79A1-DA77-42E8-9077-52DD8D330CB1}" type="datetime1">
              <a:rPr lang="it-IT" smtClean="0"/>
              <a:t>29/04/14</a:t>
            </a:fld>
            <a:endParaRPr lang="fr-FR" dirty="0"/>
          </a:p>
        </p:txBody>
      </p:sp>
      <p:sp>
        <p:nvSpPr>
          <p:cNvPr id="7" name="Segnaposto piè di pagina 6"/>
          <p:cNvSpPr>
            <a:spLocks noGrp="1"/>
          </p:cNvSpPr>
          <p:nvPr>
            <p:ph type="ftr" sz="quarter" idx="11"/>
          </p:nvPr>
        </p:nvSpPr>
        <p:spPr>
          <a:xfrm>
            <a:off x="1692275" y="6448251"/>
            <a:ext cx="4464050" cy="365125"/>
          </a:xfrm>
        </p:spPr>
        <p:txBody>
          <a:bodyPr/>
          <a:lstStyle/>
          <a:p>
            <a:pPr>
              <a:defRPr/>
            </a:pPr>
            <a:r>
              <a:rPr lang="fr-FR" dirty="0" err="1"/>
              <a:t>Mkt</a:t>
            </a:r>
            <a:r>
              <a:rPr lang="fr-FR" dirty="0"/>
              <a: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afterEffect">
                                  <p:stCondLst>
                                    <p:cond delay="0"/>
                                  </p:stCondLst>
                                  <p:childTnLst>
                                    <p:anim calcmode="discrete" valueType="str">
                                      <p:cBhvr>
                                        <p:cTn id="6" dur="3000" fill="hold"/>
                                        <p:tgtEl>
                                          <p:spTgt spid="536583"/>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3000" fill="hold"/>
                                        <p:tgtEl>
                                          <p:spTgt spid="536582"/>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3000" fill="hold"/>
                                        <p:tgtEl>
                                          <p:spTgt spid="53658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3000" fill="hold"/>
                                        <p:tgtEl>
                                          <p:spTgt spid="536585"/>
                                        </p:tgtEl>
                                        <p:attrNameLst>
                                          <p:attrName>style.visibility</p:attrName>
                                        </p:attrNameLst>
                                      </p:cBhvr>
                                      <p:tavLst>
                                        <p:tav tm="0">
                                          <p:val>
                                            <p:strVal val="hidden"/>
                                          </p:val>
                                        </p:tav>
                                        <p:tav tm="50000">
                                          <p:val>
                                            <p:strVal val="visible"/>
                                          </p:val>
                                        </p:tav>
                                      </p:tavLst>
                                    </p:anim>
                                  </p:childTnLst>
                                </p:cTn>
                              </p:par>
                            </p:childTnLst>
                          </p:cTn>
                        </p:par>
                        <p:par>
                          <p:cTn id="13" fill="hold" nodeType="afterGroup">
                            <p:stCondLst>
                              <p:cond delay="3000"/>
                            </p:stCondLst>
                            <p:childTnLst>
                              <p:par>
                                <p:cTn id="14" presetID="8" presetClass="emph" presetSubtype="0" repeatCount="indefinite" fill="hold" grpId="0" nodeType="afterEffect">
                                  <p:stCondLst>
                                    <p:cond delay="0"/>
                                  </p:stCondLst>
                                  <p:childTnLst>
                                    <p:animRot by="-21600000">
                                      <p:cBhvr>
                                        <p:cTn id="15" dur="3000" fill="hold"/>
                                        <p:tgtEl>
                                          <p:spTgt spid="536609"/>
                                        </p:tgtEl>
                                        <p:attrNameLst>
                                          <p:attrName>r</p:attrName>
                                        </p:attrNameLst>
                                      </p:cBhvr>
                                    </p:animRot>
                                  </p:childTnLst>
                                </p:cTn>
                              </p:par>
                              <p:par>
                                <p:cTn id="16" presetID="8" presetClass="emph" presetSubtype="0" repeatCount="indefinite" fill="hold" grpId="0" nodeType="withEffect">
                                  <p:stCondLst>
                                    <p:cond delay="0"/>
                                  </p:stCondLst>
                                  <p:childTnLst>
                                    <p:animRot by="21600000">
                                      <p:cBhvr>
                                        <p:cTn id="17" dur="3000" fill="hold"/>
                                        <p:tgtEl>
                                          <p:spTgt spid="536610"/>
                                        </p:tgtEl>
                                        <p:attrNameLst>
                                          <p:attrName>r</p:attrName>
                                        </p:attrNameLst>
                                      </p:cBhvr>
                                    </p:animRot>
                                  </p:childTnLst>
                                </p:cTn>
                              </p:par>
                              <p:par>
                                <p:cTn id="18" presetID="8" presetClass="emph" presetSubtype="0" repeatCount="indefinite" fill="hold" grpId="0" nodeType="withEffect">
                                  <p:stCondLst>
                                    <p:cond delay="0"/>
                                  </p:stCondLst>
                                  <p:childTnLst>
                                    <p:animRot by="-21600000">
                                      <p:cBhvr>
                                        <p:cTn id="19" dur="3000" fill="hold"/>
                                        <p:tgtEl>
                                          <p:spTgt spid="536612"/>
                                        </p:tgtEl>
                                        <p:attrNameLst>
                                          <p:attrName>r</p:attrName>
                                        </p:attrNameLst>
                                      </p:cBhvr>
                                    </p:animRot>
                                  </p:childTnLst>
                                </p:cTn>
                              </p:par>
                              <p:par>
                                <p:cTn id="20" presetID="8" presetClass="emph" presetSubtype="0" repeatCount="indefinite" fill="hold" grpId="0" nodeType="withEffect">
                                  <p:stCondLst>
                                    <p:cond delay="0"/>
                                  </p:stCondLst>
                                  <p:childTnLst>
                                    <p:animRot by="21600000">
                                      <p:cBhvr>
                                        <p:cTn id="21" dur="3000" fill="hold"/>
                                        <p:tgtEl>
                                          <p:spTgt spid="536611"/>
                                        </p:tgtEl>
                                        <p:attrNameLst>
                                          <p:attrName>r</p:attrName>
                                        </p:attrNameLst>
                                      </p:cBhvr>
                                    </p:animRot>
                                  </p:childTnLst>
                                </p:cTn>
                              </p:par>
                              <p:par>
                                <p:cTn id="22" presetID="8" presetClass="emph" presetSubtype="0" repeatCount="indefinite" fill="hold" grpId="0" nodeType="withEffect">
                                  <p:stCondLst>
                                    <p:cond delay="0"/>
                                  </p:stCondLst>
                                  <p:childTnLst>
                                    <p:animRot by="21600000">
                                      <p:cBhvr>
                                        <p:cTn id="23" dur="3000" fill="hold"/>
                                        <p:tgtEl>
                                          <p:spTgt spid="536613"/>
                                        </p:tgtEl>
                                        <p:attrNameLst>
                                          <p:attrName>r</p:attrName>
                                        </p:attrNameLst>
                                      </p:cBhvr>
                                    </p:animRot>
                                  </p:childTnLst>
                                </p:cTn>
                              </p:par>
                              <p:par>
                                <p:cTn id="24" presetID="8" presetClass="emph" presetSubtype="0" repeatCount="indefinite" fill="hold" grpId="0" nodeType="withEffect">
                                  <p:stCondLst>
                                    <p:cond delay="0"/>
                                  </p:stCondLst>
                                  <p:childTnLst>
                                    <p:animRot by="-21600000">
                                      <p:cBhvr>
                                        <p:cTn id="25" dur="3000" fill="hold"/>
                                        <p:tgtEl>
                                          <p:spTgt spid="536614"/>
                                        </p:tgtEl>
                                        <p:attrNameLst>
                                          <p:attrName>r</p:attrName>
                                        </p:attrNameLst>
                                      </p:cBhvr>
                                    </p:animRot>
                                  </p:childTnLst>
                                </p:cTn>
                              </p:par>
                              <p:par>
                                <p:cTn id="26" presetID="8" presetClass="emph" presetSubtype="0" repeatCount="indefinite" fill="hold" grpId="0" nodeType="withEffect">
                                  <p:stCondLst>
                                    <p:cond delay="0"/>
                                  </p:stCondLst>
                                  <p:childTnLst>
                                    <p:animRot by="21600000">
                                      <p:cBhvr>
                                        <p:cTn id="27" dur="3000" fill="hold"/>
                                        <p:tgtEl>
                                          <p:spTgt spid="536615"/>
                                        </p:tgtEl>
                                        <p:attrNameLst>
                                          <p:attrName>r</p:attrName>
                                        </p:attrNameLst>
                                      </p:cBhvr>
                                    </p:animRot>
                                  </p:childTnLst>
                                </p:cTn>
                              </p:par>
                              <p:par>
                                <p:cTn id="28" presetID="8" presetClass="emph" presetSubtype="0" repeatCount="indefinite" fill="hold" grpId="0" nodeType="withEffect">
                                  <p:stCondLst>
                                    <p:cond delay="0"/>
                                  </p:stCondLst>
                                  <p:childTnLst>
                                    <p:animRot by="-21600000">
                                      <p:cBhvr>
                                        <p:cTn id="29" dur="3000" fill="hold"/>
                                        <p:tgtEl>
                                          <p:spTgt spid="536616"/>
                                        </p:tgtEl>
                                        <p:attrNameLst>
                                          <p:attrName>r</p:attrName>
                                        </p:attrNameLst>
                                      </p:cBhvr>
                                    </p:animRot>
                                  </p:childTnLst>
                                </p:cTn>
                              </p:par>
                              <p:par>
                                <p:cTn id="30" presetID="8" presetClass="emph" presetSubtype="0" repeatCount="indefinite" fill="hold" grpId="0" nodeType="withEffect">
                                  <p:stCondLst>
                                    <p:cond delay="0"/>
                                  </p:stCondLst>
                                  <p:childTnLst>
                                    <p:animRot by="21600000">
                                      <p:cBhvr>
                                        <p:cTn id="31" dur="3000" fill="hold"/>
                                        <p:tgtEl>
                                          <p:spTgt spid="536617"/>
                                        </p:tgtEl>
                                        <p:attrNameLst>
                                          <p:attrName>r</p:attrName>
                                        </p:attrNameLst>
                                      </p:cBhvr>
                                    </p:animRot>
                                  </p:childTnLst>
                                </p:cTn>
                              </p:par>
                              <p:par>
                                <p:cTn id="32" presetID="8" presetClass="emph" presetSubtype="0" repeatCount="indefinite" fill="hold" grpId="0" nodeType="withEffect">
                                  <p:stCondLst>
                                    <p:cond delay="0"/>
                                  </p:stCondLst>
                                  <p:childTnLst>
                                    <p:animRot by="-21600000">
                                      <p:cBhvr>
                                        <p:cTn id="33" dur="3000" fill="hold"/>
                                        <p:tgtEl>
                                          <p:spTgt spid="536618"/>
                                        </p:tgtEl>
                                        <p:attrNameLst>
                                          <p:attrName>r</p:attrName>
                                        </p:attrNameLst>
                                      </p:cBhvr>
                                    </p:animRot>
                                  </p:childTnLst>
                                </p:cTn>
                              </p:par>
                              <p:par>
                                <p:cTn id="34" presetID="8" presetClass="emph" presetSubtype="0" repeatCount="indefinite" fill="hold" grpId="0" nodeType="withEffect">
                                  <p:stCondLst>
                                    <p:cond delay="0"/>
                                  </p:stCondLst>
                                  <p:childTnLst>
                                    <p:animRot by="-21600000">
                                      <p:cBhvr>
                                        <p:cTn id="35" dur="3000" fill="hold"/>
                                        <p:tgtEl>
                                          <p:spTgt spid="536619"/>
                                        </p:tgtEl>
                                        <p:attrNameLst>
                                          <p:attrName>r</p:attrName>
                                        </p:attrNameLst>
                                      </p:cBhvr>
                                    </p:animRot>
                                  </p:childTnLst>
                                </p:cTn>
                              </p:par>
                              <p:par>
                                <p:cTn id="36" presetID="8" presetClass="emph" presetSubtype="0" repeatCount="indefinite" fill="hold" grpId="0" nodeType="withEffect">
                                  <p:stCondLst>
                                    <p:cond delay="0"/>
                                  </p:stCondLst>
                                  <p:childTnLst>
                                    <p:animRot by="21600000">
                                      <p:cBhvr>
                                        <p:cTn id="37" dur="3000" fill="hold"/>
                                        <p:tgtEl>
                                          <p:spTgt spid="536620"/>
                                        </p:tgtEl>
                                        <p:attrNameLst>
                                          <p:attrName>r</p:attrName>
                                        </p:attrNameLst>
                                      </p:cBhvr>
                                    </p:animRot>
                                  </p:childTnLst>
                                </p:cTn>
                              </p:par>
                              <p:par>
                                <p:cTn id="38" presetID="8" presetClass="emph" presetSubtype="0" repeatCount="indefinite" fill="hold" grpId="0" nodeType="withEffect">
                                  <p:stCondLst>
                                    <p:cond delay="0"/>
                                  </p:stCondLst>
                                  <p:childTnLst>
                                    <p:animRot by="21600000">
                                      <p:cBhvr>
                                        <p:cTn id="39" dur="3000" fill="hold"/>
                                        <p:tgtEl>
                                          <p:spTgt spid="536621"/>
                                        </p:tgtEl>
                                        <p:attrNameLst>
                                          <p:attrName>r</p:attrName>
                                        </p:attrNameLst>
                                      </p:cBhvr>
                                    </p:animRot>
                                  </p:childTnLst>
                                </p:cTn>
                              </p:par>
                              <p:par>
                                <p:cTn id="40" presetID="8" presetClass="emph" presetSubtype="0" repeatCount="indefinite" fill="hold" grpId="0" nodeType="withEffect">
                                  <p:stCondLst>
                                    <p:cond delay="0"/>
                                  </p:stCondLst>
                                  <p:childTnLst>
                                    <p:animRot by="-21600000">
                                      <p:cBhvr>
                                        <p:cTn id="41" dur="3000" fill="hold"/>
                                        <p:tgtEl>
                                          <p:spTgt spid="536622"/>
                                        </p:tgtEl>
                                        <p:attrNameLst>
                                          <p:attrName>r</p:attrName>
                                        </p:attrNameLst>
                                      </p:cBhvr>
                                    </p:animRot>
                                  </p:childTnLst>
                                </p:cTn>
                              </p:par>
                              <p:par>
                                <p:cTn id="42" presetID="8" presetClass="emph" presetSubtype="0" repeatCount="indefinite" fill="hold" grpId="0" nodeType="withEffect">
                                  <p:stCondLst>
                                    <p:cond delay="0"/>
                                  </p:stCondLst>
                                  <p:childTnLst>
                                    <p:animRot by="-21600000">
                                      <p:cBhvr>
                                        <p:cTn id="43" dur="3000" fill="hold"/>
                                        <p:tgtEl>
                                          <p:spTgt spid="536623"/>
                                        </p:tgtEl>
                                        <p:attrNameLst>
                                          <p:attrName>r</p:attrName>
                                        </p:attrNameLst>
                                      </p:cBhvr>
                                    </p:animRot>
                                  </p:childTnLst>
                                </p:cTn>
                              </p:par>
                              <p:par>
                                <p:cTn id="44" presetID="8" presetClass="emph" presetSubtype="0" repeatCount="indefinite" fill="hold" grpId="0" nodeType="withEffect">
                                  <p:stCondLst>
                                    <p:cond delay="0"/>
                                  </p:stCondLst>
                                  <p:childTnLst>
                                    <p:animRot by="21600000">
                                      <p:cBhvr>
                                        <p:cTn id="45" dur="3000" fill="hold"/>
                                        <p:tgtEl>
                                          <p:spTgt spid="536624"/>
                                        </p:tgtEl>
                                        <p:attrNameLst>
                                          <p:attrName>r</p:attrName>
                                        </p:attrNameLst>
                                      </p:cBhvr>
                                    </p:animRot>
                                  </p:childTnLst>
                                </p:cTn>
                              </p:par>
                              <p:par>
                                <p:cTn id="46" presetID="8" presetClass="emph" presetSubtype="0" repeatCount="indefinite" fill="hold" nodeType="withEffect">
                                  <p:stCondLst>
                                    <p:cond delay="0"/>
                                  </p:stCondLst>
                                  <p:childTnLst>
                                    <p:animRot by="21600000">
                                      <p:cBhvr>
                                        <p:cTn id="47" dur="5000" fill="hold"/>
                                        <p:tgtEl>
                                          <p:spTgt spid="4"/>
                                        </p:tgtEl>
                                        <p:attrNameLst>
                                          <p:attrName>r</p:attrName>
                                        </p:attrNameLst>
                                      </p:cBhvr>
                                    </p:animRot>
                                  </p:childTnLst>
                                </p:cTn>
                              </p:par>
                              <p:par>
                                <p:cTn id="48" presetID="8" presetClass="emph" presetSubtype="0" repeatCount="indefinite" fill="hold" nodeType="withEffect">
                                  <p:stCondLst>
                                    <p:cond delay="0"/>
                                  </p:stCondLst>
                                  <p:childTnLst>
                                    <p:animRot by="-21600000">
                                      <p:cBhvr>
                                        <p:cTn id="49" dur="5000" fill="hold"/>
                                        <p:tgtEl>
                                          <p:spTgt spid="5"/>
                                        </p:tgtEl>
                                        <p:attrNameLst>
                                          <p:attrName>r</p:attrName>
                                        </p:attrNameLst>
                                      </p:cBhvr>
                                    </p:animRot>
                                  </p:childTnLst>
                                </p:cTn>
                              </p:par>
                              <p:par>
                                <p:cTn id="50" presetID="8" presetClass="emph" presetSubtype="0" repeatCount="indefinite" fill="hold" nodeType="withEffect">
                                  <p:stCondLst>
                                    <p:cond delay="0"/>
                                  </p:stCondLst>
                                  <p:childTnLst>
                                    <p:animRot by="21600000">
                                      <p:cBhvr>
                                        <p:cTn id="51" dur="5000" fill="hold"/>
                                        <p:tgtEl>
                                          <p:spTgt spid="2"/>
                                        </p:tgtEl>
                                        <p:attrNameLst>
                                          <p:attrName>r</p:attrName>
                                        </p:attrNameLst>
                                      </p:cBhvr>
                                    </p:animRot>
                                  </p:childTnLst>
                                </p:cTn>
                              </p:par>
                              <p:par>
                                <p:cTn id="52" presetID="8" presetClass="emph" presetSubtype="0" repeatCount="indefinite" fill="hold" nodeType="withEffect">
                                  <p:stCondLst>
                                    <p:cond delay="0"/>
                                  </p:stCondLst>
                                  <p:childTnLst>
                                    <p:animRot by="-21600000">
                                      <p:cBhvr>
                                        <p:cTn id="53" dur="5000" fill="hold"/>
                                        <p:tgtEl>
                                          <p:spTgt spid="3"/>
                                        </p:tgtEl>
                                        <p:attrNameLst>
                                          <p:attrName>r</p:attrName>
                                        </p:attrNameLst>
                                      </p:cBhvr>
                                    </p:animRot>
                                  </p:childTnLst>
                                </p:cTn>
                              </p:par>
                              <p:par>
                                <p:cTn id="54" presetID="35" presetClass="emph" presetSubtype="0" repeatCount="indefinite" fill="hold" grpId="0" nodeType="withEffect">
                                  <p:stCondLst>
                                    <p:cond delay="0"/>
                                  </p:stCondLst>
                                  <p:childTnLst>
                                    <p:anim calcmode="discrete" valueType="str">
                                      <p:cBhvr>
                                        <p:cTn id="55" dur="1000" fill="hold"/>
                                        <p:tgtEl>
                                          <p:spTgt spid="536625"/>
                                        </p:tgtEl>
                                        <p:attrNameLst>
                                          <p:attrName>style.visibility</p:attrName>
                                        </p:attrNameLst>
                                      </p:cBhvr>
                                      <p:tavLst>
                                        <p:tav tm="0">
                                          <p:val>
                                            <p:strVal val="hidden"/>
                                          </p:val>
                                        </p:tav>
                                        <p:tav tm="50000">
                                          <p:val>
                                            <p:strVal val="visible"/>
                                          </p:val>
                                        </p:tav>
                                      </p:tavLst>
                                    </p:anim>
                                  </p:childTnLst>
                                </p:cTn>
                              </p:par>
                              <p:par>
                                <p:cTn id="56" presetID="35" presetClass="emph" presetSubtype="0" repeatCount="indefinite" fill="hold" grpId="0" nodeType="withEffect">
                                  <p:stCondLst>
                                    <p:cond delay="0"/>
                                  </p:stCondLst>
                                  <p:childTnLst>
                                    <p:anim calcmode="discrete" valueType="str">
                                      <p:cBhvr>
                                        <p:cTn id="57" dur="1000" fill="hold"/>
                                        <p:tgtEl>
                                          <p:spTgt spid="536626"/>
                                        </p:tgtEl>
                                        <p:attrNameLst>
                                          <p:attrName>style.visibility</p:attrName>
                                        </p:attrNameLst>
                                      </p:cBhvr>
                                      <p:tavLst>
                                        <p:tav tm="0">
                                          <p:val>
                                            <p:strVal val="hidden"/>
                                          </p:val>
                                        </p:tav>
                                        <p:tav tm="50000">
                                          <p:val>
                                            <p:strVal val="visible"/>
                                          </p:val>
                                        </p:tav>
                                      </p:tavLst>
                                    </p:anim>
                                  </p:childTnLst>
                                </p:cTn>
                              </p:par>
                              <p:par>
                                <p:cTn id="58" presetID="8" presetClass="emph" presetSubtype="0" repeatCount="indefinite" fill="hold" grpId="0" nodeType="withEffect">
                                  <p:stCondLst>
                                    <p:cond delay="0"/>
                                  </p:stCondLst>
                                  <p:childTnLst>
                                    <p:animRot by="-21600000">
                                      <p:cBhvr>
                                        <p:cTn id="59" dur="2000" fill="hold"/>
                                        <p:tgtEl>
                                          <p:spTgt spid="5366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2" grpId="0"/>
      <p:bldP spid="536583" grpId="0" animBg="1"/>
      <p:bldP spid="536584" grpId="0" animBg="1"/>
      <p:bldP spid="536585" grpId="0"/>
      <p:bldP spid="536602" grpId="0" animBg="1"/>
      <p:bldP spid="536609" grpId="0" animBg="1"/>
      <p:bldP spid="536610" grpId="0" animBg="1"/>
      <p:bldP spid="536611" grpId="0" animBg="1"/>
      <p:bldP spid="536612" grpId="0" animBg="1"/>
      <p:bldP spid="536613" grpId="0" animBg="1"/>
      <p:bldP spid="536614" grpId="0" animBg="1"/>
      <p:bldP spid="536615" grpId="0" animBg="1"/>
      <p:bldP spid="536616" grpId="0" animBg="1"/>
      <p:bldP spid="536617" grpId="0" animBg="1"/>
      <p:bldP spid="536618" grpId="0" animBg="1"/>
      <p:bldP spid="536619" grpId="0" animBg="1"/>
      <p:bldP spid="536620" grpId="0" animBg="1"/>
      <p:bldP spid="536621" grpId="0" animBg="1"/>
      <p:bldP spid="536622" grpId="0" animBg="1"/>
      <p:bldP spid="536623" grpId="0" animBg="1"/>
      <p:bldP spid="536624" grpId="0" animBg="1"/>
      <p:bldP spid="536625" grpId="0" animBg="1"/>
      <p:bldP spid="53662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5"/>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71438" y="2992438"/>
            <a:ext cx="36369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AutoShape 6"/>
          <p:cNvSpPr>
            <a:spLocks noChangeArrowheads="1"/>
          </p:cNvSpPr>
          <p:nvPr/>
        </p:nvSpPr>
        <p:spPr bwMode="auto">
          <a:xfrm>
            <a:off x="1116013" y="3933825"/>
            <a:ext cx="358775" cy="49847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FF66"/>
          </a:solidFill>
          <a:ln w="9525">
            <a:solidFill>
              <a:schemeClr val="tx1"/>
            </a:solidFill>
            <a:miter lim="800000"/>
            <a:headEnd/>
            <a:tailEnd/>
          </a:ln>
        </p:spPr>
        <p:txBody>
          <a:bodyPr wrap="none" anchor="ctr"/>
          <a:lstStyle/>
          <a:p>
            <a:endParaRPr lang="it-IT"/>
          </a:p>
        </p:txBody>
      </p:sp>
      <p:sp>
        <p:nvSpPr>
          <p:cNvPr id="52228" name="AutoShape 7"/>
          <p:cNvSpPr>
            <a:spLocks noChangeArrowheads="1"/>
          </p:cNvSpPr>
          <p:nvPr/>
        </p:nvSpPr>
        <p:spPr bwMode="auto">
          <a:xfrm rot="21583510" flipH="1">
            <a:off x="1547813" y="3933825"/>
            <a:ext cx="287337" cy="50482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FF66"/>
          </a:solidFill>
          <a:ln w="9525">
            <a:solidFill>
              <a:schemeClr val="tx1"/>
            </a:solidFill>
            <a:miter lim="800000"/>
            <a:headEnd/>
            <a:tailEnd/>
          </a:ln>
        </p:spPr>
        <p:txBody>
          <a:bodyPr wrap="none" anchor="ctr"/>
          <a:lstStyle/>
          <a:p>
            <a:endParaRPr lang="it-IT"/>
          </a:p>
        </p:txBody>
      </p:sp>
      <p:sp>
        <p:nvSpPr>
          <p:cNvPr id="52229" name="Rectangle 28"/>
          <p:cNvSpPr>
            <a:spLocks noChangeArrowheads="1"/>
          </p:cNvSpPr>
          <p:nvPr/>
        </p:nvSpPr>
        <p:spPr bwMode="auto">
          <a:xfrm>
            <a:off x="3851275" y="4333875"/>
            <a:ext cx="3816350" cy="534988"/>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90000"/>
              </a:lnSpc>
              <a:buFontTx/>
              <a:buNone/>
            </a:pPr>
            <a:r>
              <a:rPr lang="en-US" altLang="it-IT" sz="1600" b="1"/>
              <a:t>Pignoni intermedi estraibili dall’interno per tutti i moduli</a:t>
            </a:r>
          </a:p>
        </p:txBody>
      </p:sp>
      <p:sp>
        <p:nvSpPr>
          <p:cNvPr id="52230" name="Rectangle 29"/>
          <p:cNvSpPr>
            <a:spLocks noChangeArrowheads="1"/>
          </p:cNvSpPr>
          <p:nvPr/>
        </p:nvSpPr>
        <p:spPr bwMode="auto">
          <a:xfrm rot="10800000" flipV="1">
            <a:off x="3059113" y="2636838"/>
            <a:ext cx="3508375" cy="534987"/>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90000"/>
              </a:lnSpc>
              <a:buFontTx/>
              <a:buNone/>
            </a:pPr>
            <a:r>
              <a:rPr lang="en-US" altLang="it-IT" sz="1600" b="1"/>
              <a:t>Cassa monoblocco: compatta, resistente e peso ridotto</a:t>
            </a:r>
          </a:p>
        </p:txBody>
      </p:sp>
      <p:pic>
        <p:nvPicPr>
          <p:cNvPr id="52231" name="Picture 30" descr="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836613"/>
            <a:ext cx="45720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AutoShape 31"/>
          <p:cNvSpPr>
            <a:spLocks noChangeArrowheads="1"/>
          </p:cNvSpPr>
          <p:nvPr/>
        </p:nvSpPr>
        <p:spPr bwMode="auto">
          <a:xfrm>
            <a:off x="5010150" y="1962150"/>
            <a:ext cx="2082800" cy="458788"/>
          </a:xfrm>
          <a:prstGeom prst="roundRect">
            <a:avLst>
              <a:gd name="adj" fmla="val 16667"/>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endParaRPr lang="it-IT" altLang="it-IT"/>
          </a:p>
        </p:txBody>
      </p:sp>
      <p:sp>
        <p:nvSpPr>
          <p:cNvPr id="52233" name="Text Box 32"/>
          <p:cNvSpPr txBox="1">
            <a:spLocks noChangeArrowheads="1"/>
          </p:cNvSpPr>
          <p:nvPr/>
        </p:nvSpPr>
        <p:spPr bwMode="auto">
          <a:xfrm>
            <a:off x="5072063" y="2030413"/>
            <a:ext cx="2020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1600" b="1"/>
              <a:t>PROTECTADRIVE</a:t>
            </a:r>
            <a:r>
              <a:rPr lang="en-US" altLang="it-IT" sz="1600" b="1" baseline="30000"/>
              <a:t>®</a:t>
            </a:r>
          </a:p>
        </p:txBody>
      </p:sp>
      <p:pic>
        <p:nvPicPr>
          <p:cNvPr id="52234" name="Picture 3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0" y="1989138"/>
            <a:ext cx="47466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34" descr="2"/>
          <p:cNvPicPr>
            <a:picLocks noChangeAspect="1" noChangeArrowheads="1"/>
          </p:cNvPicPr>
          <p:nvPr/>
        </p:nvPicPr>
        <p:blipFill>
          <a:blip r:embed="rId9" cstate="email">
            <a:lum bright="6000" contrast="12000"/>
            <a:extLst>
              <a:ext uri="{28A0092B-C50C-407E-A947-70E740481C1C}">
                <a14:useLocalDpi xmlns:a14="http://schemas.microsoft.com/office/drawing/2010/main"/>
              </a:ext>
            </a:extLst>
          </a:blip>
          <a:srcRect/>
          <a:stretch>
            <a:fillRect/>
          </a:stretch>
        </p:blipFill>
        <p:spPr bwMode="auto">
          <a:xfrm>
            <a:off x="6372225" y="876300"/>
            <a:ext cx="245427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Freeform 35"/>
          <p:cNvSpPr>
            <a:spLocks/>
          </p:cNvSpPr>
          <p:nvPr/>
        </p:nvSpPr>
        <p:spPr bwMode="auto">
          <a:xfrm rot="10800000">
            <a:off x="7308850" y="1557338"/>
            <a:ext cx="644525" cy="69850"/>
          </a:xfrm>
          <a:custGeom>
            <a:avLst/>
            <a:gdLst>
              <a:gd name="T0" fmla="*/ 0 w 831"/>
              <a:gd name="T1" fmla="*/ 2147483646 h 42"/>
              <a:gd name="T2" fmla="*/ 2147483646 w 831"/>
              <a:gd name="T3" fmla="*/ 2147483646 h 42"/>
              <a:gd name="T4" fmla="*/ 2147483646 w 831"/>
              <a:gd name="T5" fmla="*/ 2147483646 h 42"/>
              <a:gd name="T6" fmla="*/ 2147483646 w 831"/>
              <a:gd name="T7" fmla="*/ 2147483646 h 42"/>
              <a:gd name="T8" fmla="*/ 2147483646 w 831"/>
              <a:gd name="T9" fmla="*/ 2147483646 h 42"/>
              <a:gd name="T10" fmla="*/ 2147483646 w 831"/>
              <a:gd name="T11" fmla="*/ 2147483646 h 42"/>
              <a:gd name="T12" fmla="*/ 2147483646 w 831"/>
              <a:gd name="T13" fmla="*/ 2147483646 h 42"/>
              <a:gd name="T14" fmla="*/ 2147483646 w 831"/>
              <a:gd name="T15" fmla="*/ 2147483646 h 42"/>
              <a:gd name="T16" fmla="*/ 2147483646 w 831"/>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31"/>
              <a:gd name="T28" fmla="*/ 0 h 42"/>
              <a:gd name="T29" fmla="*/ 831 w 831"/>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31" h="42">
                <a:moveTo>
                  <a:pt x="0" y="9"/>
                </a:moveTo>
                <a:cubicBezTo>
                  <a:pt x="46" y="14"/>
                  <a:pt x="92" y="20"/>
                  <a:pt x="137" y="24"/>
                </a:cubicBezTo>
                <a:cubicBezTo>
                  <a:pt x="182" y="28"/>
                  <a:pt x="228" y="32"/>
                  <a:pt x="271" y="35"/>
                </a:cubicBezTo>
                <a:cubicBezTo>
                  <a:pt x="314" y="38"/>
                  <a:pt x="366" y="39"/>
                  <a:pt x="398" y="40"/>
                </a:cubicBezTo>
                <a:cubicBezTo>
                  <a:pt x="430" y="41"/>
                  <a:pt x="432" y="42"/>
                  <a:pt x="465" y="42"/>
                </a:cubicBezTo>
                <a:cubicBezTo>
                  <a:pt x="498" y="42"/>
                  <a:pt x="557" y="41"/>
                  <a:pt x="597" y="38"/>
                </a:cubicBezTo>
                <a:cubicBezTo>
                  <a:pt x="637" y="35"/>
                  <a:pt x="671" y="29"/>
                  <a:pt x="706" y="24"/>
                </a:cubicBezTo>
                <a:cubicBezTo>
                  <a:pt x="741" y="19"/>
                  <a:pt x="785" y="10"/>
                  <a:pt x="806" y="6"/>
                </a:cubicBezTo>
                <a:cubicBezTo>
                  <a:pt x="827" y="2"/>
                  <a:pt x="829" y="1"/>
                  <a:pt x="831" y="0"/>
                </a:cubicBezTo>
              </a:path>
            </a:pathLst>
          </a:custGeom>
          <a:noFill/>
          <a:ln w="76200">
            <a:solidFill>
              <a:srgbClr val="FFFF66">
                <a:alpha val="89803"/>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pic>
        <p:nvPicPr>
          <p:cNvPr id="52237" name="Image 18" descr="Optidisc_vue_pignons.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473575" y="4868863"/>
            <a:ext cx="46704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Rectangle 28"/>
          <p:cNvSpPr>
            <a:spLocks noChangeArrowheads="1"/>
          </p:cNvSpPr>
          <p:nvPr/>
        </p:nvSpPr>
        <p:spPr bwMode="auto">
          <a:xfrm>
            <a:off x="120650" y="5762624"/>
            <a:ext cx="4249738" cy="5365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90000"/>
              </a:lnSpc>
              <a:buFontTx/>
              <a:buNone/>
            </a:pPr>
            <a:r>
              <a:rPr lang="en-US" altLang="it-IT" sz="1600" b="1" dirty="0" err="1"/>
              <a:t>Dischi</a:t>
            </a:r>
            <a:r>
              <a:rPr lang="en-US" altLang="it-IT" sz="1600" b="1" dirty="0"/>
              <a:t> di </a:t>
            </a:r>
            <a:r>
              <a:rPr lang="en-US" altLang="it-IT" sz="1600" b="1" dirty="0" err="1"/>
              <a:t>grande</a:t>
            </a:r>
            <a:r>
              <a:rPr lang="en-US" altLang="it-IT" sz="1600" b="1" dirty="0"/>
              <a:t> </a:t>
            </a:r>
            <a:r>
              <a:rPr lang="en-US" altLang="it-IT" sz="1600" b="1" dirty="0" err="1"/>
              <a:t>diametro</a:t>
            </a:r>
            <a:r>
              <a:rPr lang="en-US" altLang="it-IT" sz="1600" b="1" dirty="0"/>
              <a:t> e </a:t>
            </a:r>
            <a:r>
              <a:rPr lang="en-US" altLang="it-IT" sz="1600" b="1" dirty="0" err="1"/>
              <a:t>avanzati</a:t>
            </a:r>
            <a:r>
              <a:rPr lang="en-US" altLang="it-IT" sz="1600" b="1" dirty="0"/>
              <a:t> per </a:t>
            </a:r>
            <a:r>
              <a:rPr lang="en-US" altLang="it-IT" sz="1600" b="1" dirty="0" err="1"/>
              <a:t>ottimizzare</a:t>
            </a:r>
            <a:r>
              <a:rPr lang="en-US" altLang="it-IT" sz="1600" b="1" dirty="0"/>
              <a:t> la </a:t>
            </a:r>
            <a:r>
              <a:rPr lang="en-US" altLang="it-IT" sz="1600" b="1" dirty="0" err="1"/>
              <a:t>qualità</a:t>
            </a:r>
            <a:r>
              <a:rPr lang="en-US" altLang="it-IT" sz="1600" b="1" dirty="0"/>
              <a:t> del </a:t>
            </a:r>
            <a:r>
              <a:rPr lang="en-US" altLang="it-IT" sz="1600" b="1" dirty="0" err="1"/>
              <a:t>taglio</a:t>
            </a:r>
            <a:endParaRPr lang="en-US" altLang="it-IT" sz="1600" b="1" dirty="0"/>
          </a:p>
        </p:txBody>
      </p:sp>
      <p:sp>
        <p:nvSpPr>
          <p:cNvPr id="52240" name="Line 14"/>
          <p:cNvSpPr>
            <a:spLocks noChangeShapeType="1"/>
          </p:cNvSpPr>
          <p:nvPr/>
        </p:nvSpPr>
        <p:spPr bwMode="auto">
          <a:xfrm flipV="1">
            <a:off x="4365625" y="6216649"/>
            <a:ext cx="3278188" cy="114301"/>
          </a:xfrm>
          <a:prstGeom prst="line">
            <a:avLst/>
          </a:prstGeom>
          <a:noFill/>
          <a:ln w="412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52241" name="Group 13"/>
          <p:cNvGrpSpPr>
            <a:grpSpLocks/>
          </p:cNvGrpSpPr>
          <p:nvPr/>
        </p:nvGrpSpPr>
        <p:grpSpPr bwMode="auto">
          <a:xfrm rot="-195424">
            <a:off x="5859463" y="3021013"/>
            <a:ext cx="3251200" cy="1254125"/>
            <a:chOff x="0" y="1202"/>
            <a:chExt cx="5760" cy="1862"/>
          </a:xfrm>
        </p:grpSpPr>
        <p:pic>
          <p:nvPicPr>
            <p:cNvPr id="52245" name="Picture 14" descr="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1202"/>
              <a:ext cx="5760" cy="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6" name="Freeform 15"/>
            <p:cNvSpPr>
              <a:spLocks/>
            </p:cNvSpPr>
            <p:nvPr/>
          </p:nvSpPr>
          <p:spPr bwMode="auto">
            <a:xfrm>
              <a:off x="2493" y="1392"/>
              <a:ext cx="2373" cy="720"/>
            </a:xfrm>
            <a:custGeom>
              <a:avLst/>
              <a:gdLst>
                <a:gd name="T0" fmla="*/ 0 w 2373"/>
                <a:gd name="T1" fmla="*/ 312 h 720"/>
                <a:gd name="T2" fmla="*/ 498 w 2373"/>
                <a:gd name="T3" fmla="*/ 489 h 720"/>
                <a:gd name="T4" fmla="*/ 609 w 2373"/>
                <a:gd name="T5" fmla="*/ 525 h 720"/>
                <a:gd name="T6" fmla="*/ 738 w 2373"/>
                <a:gd name="T7" fmla="*/ 555 h 720"/>
                <a:gd name="T8" fmla="*/ 858 w 2373"/>
                <a:gd name="T9" fmla="*/ 579 h 720"/>
                <a:gd name="T10" fmla="*/ 1029 w 2373"/>
                <a:gd name="T11" fmla="*/ 603 h 720"/>
                <a:gd name="T12" fmla="*/ 2046 w 2373"/>
                <a:gd name="T13" fmla="*/ 720 h 720"/>
                <a:gd name="T14" fmla="*/ 2127 w 2373"/>
                <a:gd name="T15" fmla="*/ 717 h 720"/>
                <a:gd name="T16" fmla="*/ 2205 w 2373"/>
                <a:gd name="T17" fmla="*/ 702 h 720"/>
                <a:gd name="T18" fmla="*/ 2229 w 2373"/>
                <a:gd name="T19" fmla="*/ 687 h 720"/>
                <a:gd name="T20" fmla="*/ 2370 w 2373"/>
                <a:gd name="T21" fmla="*/ 498 h 720"/>
                <a:gd name="T22" fmla="*/ 2373 w 2373"/>
                <a:gd name="T23" fmla="*/ 432 h 720"/>
                <a:gd name="T24" fmla="*/ 2373 w 2373"/>
                <a:gd name="T25" fmla="*/ 399 h 720"/>
                <a:gd name="T26" fmla="*/ 1962 w 2373"/>
                <a:gd name="T27" fmla="*/ 48 h 720"/>
                <a:gd name="T28" fmla="*/ 1914 w 2373"/>
                <a:gd name="T29" fmla="*/ 48 h 720"/>
                <a:gd name="T30" fmla="*/ 1911 w 2373"/>
                <a:gd name="T31" fmla="*/ 78 h 720"/>
                <a:gd name="T32" fmla="*/ 1872 w 2373"/>
                <a:gd name="T33" fmla="*/ 102 h 720"/>
                <a:gd name="T34" fmla="*/ 1752 w 2373"/>
                <a:gd name="T35" fmla="*/ 126 h 720"/>
                <a:gd name="T36" fmla="*/ 1575 w 2373"/>
                <a:gd name="T37" fmla="*/ 132 h 720"/>
                <a:gd name="T38" fmla="*/ 1356 w 2373"/>
                <a:gd name="T39" fmla="*/ 123 h 720"/>
                <a:gd name="T40" fmla="*/ 1176 w 2373"/>
                <a:gd name="T41" fmla="*/ 108 h 720"/>
                <a:gd name="T42" fmla="*/ 1014 w 2373"/>
                <a:gd name="T43" fmla="*/ 84 h 720"/>
                <a:gd name="T44" fmla="*/ 897 w 2373"/>
                <a:gd name="T45" fmla="*/ 57 h 720"/>
                <a:gd name="T46" fmla="*/ 822 w 2373"/>
                <a:gd name="T47" fmla="*/ 33 h 720"/>
                <a:gd name="T48" fmla="*/ 798 w 2373"/>
                <a:gd name="T49" fmla="*/ 18 h 720"/>
                <a:gd name="T50" fmla="*/ 786 w 2373"/>
                <a:gd name="T51" fmla="*/ 3 h 720"/>
                <a:gd name="T52" fmla="*/ 777 w 2373"/>
                <a:gd name="T53" fmla="*/ 45 h 720"/>
                <a:gd name="T54" fmla="*/ 765 w 2373"/>
                <a:gd name="T55" fmla="*/ 87 h 720"/>
                <a:gd name="T56" fmla="*/ 336 w 2373"/>
                <a:gd name="T57" fmla="*/ 129 h 720"/>
                <a:gd name="T58" fmla="*/ 333 w 2373"/>
                <a:gd name="T59" fmla="*/ 204 h 720"/>
                <a:gd name="T60" fmla="*/ 333 w 2373"/>
                <a:gd name="T61" fmla="*/ 114 h 720"/>
                <a:gd name="T62" fmla="*/ 330 w 2373"/>
                <a:gd name="T63" fmla="*/ 84 h 720"/>
                <a:gd name="T64" fmla="*/ 297 w 2373"/>
                <a:gd name="T65" fmla="*/ 54 h 720"/>
                <a:gd name="T66" fmla="*/ 282 w 2373"/>
                <a:gd name="T67" fmla="*/ 21 h 720"/>
                <a:gd name="T68" fmla="*/ 240 w 2373"/>
                <a:gd name="T69" fmla="*/ 0 h 720"/>
                <a:gd name="T70" fmla="*/ 186 w 2373"/>
                <a:gd name="T71" fmla="*/ 0 h 720"/>
                <a:gd name="T72" fmla="*/ 147 w 2373"/>
                <a:gd name="T73" fmla="*/ 6 h 720"/>
                <a:gd name="T74" fmla="*/ 135 w 2373"/>
                <a:gd name="T75" fmla="*/ 24 h 720"/>
                <a:gd name="T76" fmla="*/ 129 w 2373"/>
                <a:gd name="T77" fmla="*/ 45 h 720"/>
                <a:gd name="T78" fmla="*/ 87 w 2373"/>
                <a:gd name="T79" fmla="*/ 57 h 720"/>
                <a:gd name="T80" fmla="*/ 87 w 2373"/>
                <a:gd name="T81" fmla="*/ 111 h 720"/>
                <a:gd name="T82" fmla="*/ 78 w 2373"/>
                <a:gd name="T83" fmla="*/ 66 h 720"/>
                <a:gd name="T84" fmla="*/ 75 w 2373"/>
                <a:gd name="T85" fmla="*/ 177 h 720"/>
                <a:gd name="T86" fmla="*/ 39 w 2373"/>
                <a:gd name="T87" fmla="*/ 198 h 720"/>
                <a:gd name="T88" fmla="*/ 18 w 2373"/>
                <a:gd name="T89" fmla="*/ 222 h 720"/>
                <a:gd name="T90" fmla="*/ 3 w 2373"/>
                <a:gd name="T91" fmla="*/ 285 h 720"/>
                <a:gd name="T92" fmla="*/ 0 w 2373"/>
                <a:gd name="T93" fmla="*/ 312 h 7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73"/>
                <a:gd name="T142" fmla="*/ 0 h 720"/>
                <a:gd name="T143" fmla="*/ 2373 w 2373"/>
                <a:gd name="T144" fmla="*/ 720 h 7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73" h="720">
                  <a:moveTo>
                    <a:pt x="0" y="312"/>
                  </a:moveTo>
                  <a:lnTo>
                    <a:pt x="498" y="489"/>
                  </a:lnTo>
                  <a:lnTo>
                    <a:pt x="609" y="525"/>
                  </a:lnTo>
                  <a:lnTo>
                    <a:pt x="738" y="555"/>
                  </a:lnTo>
                  <a:lnTo>
                    <a:pt x="858" y="579"/>
                  </a:lnTo>
                  <a:lnTo>
                    <a:pt x="1029" y="603"/>
                  </a:lnTo>
                  <a:lnTo>
                    <a:pt x="2046" y="720"/>
                  </a:lnTo>
                  <a:lnTo>
                    <a:pt x="2127" y="717"/>
                  </a:lnTo>
                  <a:lnTo>
                    <a:pt x="2205" y="702"/>
                  </a:lnTo>
                  <a:lnTo>
                    <a:pt x="2229" y="687"/>
                  </a:lnTo>
                  <a:lnTo>
                    <a:pt x="2370" y="498"/>
                  </a:lnTo>
                  <a:lnTo>
                    <a:pt x="2373" y="432"/>
                  </a:lnTo>
                  <a:lnTo>
                    <a:pt x="2373" y="399"/>
                  </a:lnTo>
                  <a:lnTo>
                    <a:pt x="1962" y="48"/>
                  </a:lnTo>
                  <a:lnTo>
                    <a:pt x="1914" y="48"/>
                  </a:lnTo>
                  <a:lnTo>
                    <a:pt x="1911" y="78"/>
                  </a:lnTo>
                  <a:lnTo>
                    <a:pt x="1872" y="102"/>
                  </a:lnTo>
                  <a:lnTo>
                    <a:pt x="1752" y="126"/>
                  </a:lnTo>
                  <a:lnTo>
                    <a:pt x="1575" y="132"/>
                  </a:lnTo>
                  <a:lnTo>
                    <a:pt x="1356" y="123"/>
                  </a:lnTo>
                  <a:lnTo>
                    <a:pt x="1176" y="108"/>
                  </a:lnTo>
                  <a:lnTo>
                    <a:pt x="1014" y="84"/>
                  </a:lnTo>
                  <a:lnTo>
                    <a:pt x="897" y="57"/>
                  </a:lnTo>
                  <a:lnTo>
                    <a:pt x="822" y="33"/>
                  </a:lnTo>
                  <a:lnTo>
                    <a:pt x="798" y="18"/>
                  </a:lnTo>
                  <a:lnTo>
                    <a:pt x="786" y="3"/>
                  </a:lnTo>
                  <a:lnTo>
                    <a:pt x="777" y="45"/>
                  </a:lnTo>
                  <a:lnTo>
                    <a:pt x="765" y="87"/>
                  </a:lnTo>
                  <a:lnTo>
                    <a:pt x="336" y="129"/>
                  </a:lnTo>
                  <a:lnTo>
                    <a:pt x="333" y="204"/>
                  </a:lnTo>
                  <a:lnTo>
                    <a:pt x="333" y="114"/>
                  </a:lnTo>
                  <a:lnTo>
                    <a:pt x="330" y="84"/>
                  </a:lnTo>
                  <a:lnTo>
                    <a:pt x="297" y="54"/>
                  </a:lnTo>
                  <a:lnTo>
                    <a:pt x="282" y="21"/>
                  </a:lnTo>
                  <a:lnTo>
                    <a:pt x="240" y="0"/>
                  </a:lnTo>
                  <a:lnTo>
                    <a:pt x="186" y="0"/>
                  </a:lnTo>
                  <a:lnTo>
                    <a:pt x="147" y="6"/>
                  </a:lnTo>
                  <a:lnTo>
                    <a:pt x="135" y="24"/>
                  </a:lnTo>
                  <a:lnTo>
                    <a:pt x="129" y="45"/>
                  </a:lnTo>
                  <a:lnTo>
                    <a:pt x="87" y="57"/>
                  </a:lnTo>
                  <a:lnTo>
                    <a:pt x="87" y="111"/>
                  </a:lnTo>
                  <a:lnTo>
                    <a:pt x="78" y="66"/>
                  </a:lnTo>
                  <a:lnTo>
                    <a:pt x="75" y="177"/>
                  </a:lnTo>
                  <a:lnTo>
                    <a:pt x="39" y="198"/>
                  </a:lnTo>
                  <a:lnTo>
                    <a:pt x="18" y="222"/>
                  </a:lnTo>
                  <a:lnTo>
                    <a:pt x="3" y="285"/>
                  </a:lnTo>
                  <a:lnTo>
                    <a:pt x="0" y="312"/>
                  </a:lnTo>
                  <a:close/>
                </a:path>
              </a:pathLst>
            </a:custGeom>
            <a:solidFill>
              <a:srgbClr val="FF0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2247" name="Freeform 16"/>
            <p:cNvSpPr>
              <a:spLocks/>
            </p:cNvSpPr>
            <p:nvPr/>
          </p:nvSpPr>
          <p:spPr bwMode="auto">
            <a:xfrm>
              <a:off x="15" y="1317"/>
              <a:ext cx="5700" cy="1713"/>
            </a:xfrm>
            <a:custGeom>
              <a:avLst/>
              <a:gdLst>
                <a:gd name="T0" fmla="*/ 3269 w 5700"/>
                <a:gd name="T1" fmla="*/ 59 h 1713"/>
                <a:gd name="T2" fmla="*/ 3254 w 5700"/>
                <a:gd name="T3" fmla="*/ 134 h 1713"/>
                <a:gd name="T4" fmla="*/ 3247 w 5700"/>
                <a:gd name="T5" fmla="*/ 179 h 1713"/>
                <a:gd name="T6" fmla="*/ 2813 w 5700"/>
                <a:gd name="T7" fmla="*/ 202 h 1713"/>
                <a:gd name="T8" fmla="*/ 2783 w 5700"/>
                <a:gd name="T9" fmla="*/ 142 h 1713"/>
                <a:gd name="T10" fmla="*/ 2760 w 5700"/>
                <a:gd name="T11" fmla="*/ 104 h 1713"/>
                <a:gd name="T12" fmla="*/ 2715 w 5700"/>
                <a:gd name="T13" fmla="*/ 74 h 1713"/>
                <a:gd name="T14" fmla="*/ 2648 w 5700"/>
                <a:gd name="T15" fmla="*/ 74 h 1713"/>
                <a:gd name="T16" fmla="*/ 2603 w 5700"/>
                <a:gd name="T17" fmla="*/ 104 h 1713"/>
                <a:gd name="T18" fmla="*/ 2551 w 5700"/>
                <a:gd name="T19" fmla="*/ 172 h 1713"/>
                <a:gd name="T20" fmla="*/ 2536 w 5700"/>
                <a:gd name="T21" fmla="*/ 254 h 1713"/>
                <a:gd name="T22" fmla="*/ 2498 w 5700"/>
                <a:gd name="T23" fmla="*/ 291 h 1713"/>
                <a:gd name="T24" fmla="*/ 2491 w 5700"/>
                <a:gd name="T25" fmla="*/ 389 h 1713"/>
                <a:gd name="T26" fmla="*/ 2708 w 5700"/>
                <a:gd name="T27" fmla="*/ 463 h 1713"/>
                <a:gd name="T28" fmla="*/ 3164 w 5700"/>
                <a:gd name="T29" fmla="*/ 620 h 1713"/>
                <a:gd name="T30" fmla="*/ 3374 w 5700"/>
                <a:gd name="T31" fmla="*/ 665 h 1713"/>
                <a:gd name="T32" fmla="*/ 4002 w 5700"/>
                <a:gd name="T33" fmla="*/ 740 h 1713"/>
                <a:gd name="T34" fmla="*/ 4541 w 5700"/>
                <a:gd name="T35" fmla="*/ 800 h 1713"/>
                <a:gd name="T36" fmla="*/ 4690 w 5700"/>
                <a:gd name="T37" fmla="*/ 785 h 1713"/>
                <a:gd name="T38" fmla="*/ 4847 w 5700"/>
                <a:gd name="T39" fmla="*/ 561 h 1713"/>
                <a:gd name="T40" fmla="*/ 4855 w 5700"/>
                <a:gd name="T41" fmla="*/ 463 h 1713"/>
                <a:gd name="T42" fmla="*/ 5700 w 5700"/>
                <a:gd name="T43" fmla="*/ 1211 h 1713"/>
                <a:gd name="T44" fmla="*/ 5678 w 5700"/>
                <a:gd name="T45" fmla="*/ 1324 h 1713"/>
                <a:gd name="T46" fmla="*/ 5461 w 5700"/>
                <a:gd name="T47" fmla="*/ 1316 h 1713"/>
                <a:gd name="T48" fmla="*/ 5423 w 5700"/>
                <a:gd name="T49" fmla="*/ 1369 h 1713"/>
                <a:gd name="T50" fmla="*/ 5408 w 5700"/>
                <a:gd name="T51" fmla="*/ 1533 h 1713"/>
                <a:gd name="T52" fmla="*/ 5371 w 5700"/>
                <a:gd name="T53" fmla="*/ 1608 h 1713"/>
                <a:gd name="T54" fmla="*/ 5296 w 5700"/>
                <a:gd name="T55" fmla="*/ 1668 h 1713"/>
                <a:gd name="T56" fmla="*/ 5206 w 5700"/>
                <a:gd name="T57" fmla="*/ 1698 h 1713"/>
                <a:gd name="T58" fmla="*/ 5072 w 5700"/>
                <a:gd name="T59" fmla="*/ 1713 h 1713"/>
                <a:gd name="T60" fmla="*/ 1653 w 5700"/>
                <a:gd name="T61" fmla="*/ 1533 h 1713"/>
                <a:gd name="T62" fmla="*/ 1563 w 5700"/>
                <a:gd name="T63" fmla="*/ 1503 h 1713"/>
                <a:gd name="T64" fmla="*/ 1548 w 5700"/>
                <a:gd name="T65" fmla="*/ 1443 h 1713"/>
                <a:gd name="T66" fmla="*/ 1533 w 5700"/>
                <a:gd name="T67" fmla="*/ 1488 h 1713"/>
                <a:gd name="T68" fmla="*/ 1474 w 5700"/>
                <a:gd name="T69" fmla="*/ 1533 h 1713"/>
                <a:gd name="T70" fmla="*/ 972 w 5700"/>
                <a:gd name="T71" fmla="*/ 1630 h 1713"/>
                <a:gd name="T72" fmla="*/ 741 w 5700"/>
                <a:gd name="T73" fmla="*/ 1683 h 1713"/>
                <a:gd name="T74" fmla="*/ 598 w 5700"/>
                <a:gd name="T75" fmla="*/ 1683 h 1713"/>
                <a:gd name="T76" fmla="*/ 0 w 5700"/>
                <a:gd name="T77" fmla="*/ 1481 h 1713"/>
                <a:gd name="T78" fmla="*/ 22 w 5700"/>
                <a:gd name="T79" fmla="*/ 1369 h 1713"/>
                <a:gd name="T80" fmla="*/ 1399 w 5700"/>
                <a:gd name="T81" fmla="*/ 231 h 1713"/>
                <a:gd name="T82" fmla="*/ 1533 w 5700"/>
                <a:gd name="T83" fmla="*/ 291 h 1713"/>
                <a:gd name="T84" fmla="*/ 1818 w 5700"/>
                <a:gd name="T85" fmla="*/ 29 h 1713"/>
                <a:gd name="T86" fmla="*/ 1990 w 5700"/>
                <a:gd name="T87" fmla="*/ 0 h 1713"/>
                <a:gd name="T88" fmla="*/ 2192 w 5700"/>
                <a:gd name="T89" fmla="*/ 0 h 1713"/>
                <a:gd name="T90" fmla="*/ 3269 w 5700"/>
                <a:gd name="T91" fmla="*/ 59 h 17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00"/>
                <a:gd name="T139" fmla="*/ 0 h 1713"/>
                <a:gd name="T140" fmla="*/ 5700 w 5700"/>
                <a:gd name="T141" fmla="*/ 1713 h 17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00" h="1713">
                  <a:moveTo>
                    <a:pt x="3269" y="59"/>
                  </a:moveTo>
                  <a:lnTo>
                    <a:pt x="3254" y="134"/>
                  </a:lnTo>
                  <a:lnTo>
                    <a:pt x="3247" y="179"/>
                  </a:lnTo>
                  <a:lnTo>
                    <a:pt x="2813" y="202"/>
                  </a:lnTo>
                  <a:lnTo>
                    <a:pt x="2783" y="142"/>
                  </a:lnTo>
                  <a:lnTo>
                    <a:pt x="2760" y="104"/>
                  </a:lnTo>
                  <a:lnTo>
                    <a:pt x="2715" y="74"/>
                  </a:lnTo>
                  <a:lnTo>
                    <a:pt x="2648" y="74"/>
                  </a:lnTo>
                  <a:lnTo>
                    <a:pt x="2603" y="104"/>
                  </a:lnTo>
                  <a:lnTo>
                    <a:pt x="2551" y="172"/>
                  </a:lnTo>
                  <a:lnTo>
                    <a:pt x="2536" y="254"/>
                  </a:lnTo>
                  <a:lnTo>
                    <a:pt x="2498" y="291"/>
                  </a:lnTo>
                  <a:lnTo>
                    <a:pt x="2491" y="389"/>
                  </a:lnTo>
                  <a:lnTo>
                    <a:pt x="2708" y="463"/>
                  </a:lnTo>
                  <a:lnTo>
                    <a:pt x="3164" y="620"/>
                  </a:lnTo>
                  <a:lnTo>
                    <a:pt x="3374" y="665"/>
                  </a:lnTo>
                  <a:lnTo>
                    <a:pt x="4002" y="740"/>
                  </a:lnTo>
                  <a:lnTo>
                    <a:pt x="4541" y="800"/>
                  </a:lnTo>
                  <a:lnTo>
                    <a:pt x="4690" y="785"/>
                  </a:lnTo>
                  <a:lnTo>
                    <a:pt x="4847" y="561"/>
                  </a:lnTo>
                  <a:lnTo>
                    <a:pt x="4855" y="463"/>
                  </a:lnTo>
                  <a:lnTo>
                    <a:pt x="5700" y="1211"/>
                  </a:lnTo>
                  <a:lnTo>
                    <a:pt x="5678" y="1324"/>
                  </a:lnTo>
                  <a:lnTo>
                    <a:pt x="5461" y="1316"/>
                  </a:lnTo>
                  <a:lnTo>
                    <a:pt x="5423" y="1369"/>
                  </a:lnTo>
                  <a:lnTo>
                    <a:pt x="5408" y="1533"/>
                  </a:lnTo>
                  <a:lnTo>
                    <a:pt x="5371" y="1608"/>
                  </a:lnTo>
                  <a:lnTo>
                    <a:pt x="5296" y="1668"/>
                  </a:lnTo>
                  <a:lnTo>
                    <a:pt x="5206" y="1698"/>
                  </a:lnTo>
                  <a:lnTo>
                    <a:pt x="5072" y="1713"/>
                  </a:lnTo>
                  <a:lnTo>
                    <a:pt x="1653" y="1533"/>
                  </a:lnTo>
                  <a:lnTo>
                    <a:pt x="1563" y="1503"/>
                  </a:lnTo>
                  <a:lnTo>
                    <a:pt x="1548" y="1443"/>
                  </a:lnTo>
                  <a:lnTo>
                    <a:pt x="1533" y="1488"/>
                  </a:lnTo>
                  <a:lnTo>
                    <a:pt x="1474" y="1533"/>
                  </a:lnTo>
                  <a:lnTo>
                    <a:pt x="972" y="1630"/>
                  </a:lnTo>
                  <a:lnTo>
                    <a:pt x="741" y="1683"/>
                  </a:lnTo>
                  <a:lnTo>
                    <a:pt x="598" y="1683"/>
                  </a:lnTo>
                  <a:lnTo>
                    <a:pt x="0" y="1481"/>
                  </a:lnTo>
                  <a:lnTo>
                    <a:pt x="22" y="1369"/>
                  </a:lnTo>
                  <a:lnTo>
                    <a:pt x="1399" y="231"/>
                  </a:lnTo>
                  <a:lnTo>
                    <a:pt x="1533" y="291"/>
                  </a:lnTo>
                  <a:lnTo>
                    <a:pt x="1818" y="29"/>
                  </a:lnTo>
                  <a:lnTo>
                    <a:pt x="1990" y="0"/>
                  </a:lnTo>
                  <a:lnTo>
                    <a:pt x="2192" y="0"/>
                  </a:lnTo>
                  <a:lnTo>
                    <a:pt x="3269" y="59"/>
                  </a:lnTo>
                  <a:close/>
                </a:path>
              </a:pathLst>
            </a:custGeom>
            <a:solidFill>
              <a:srgbClr val="FF0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2248" name="Freeform 17"/>
            <p:cNvSpPr>
              <a:spLocks/>
            </p:cNvSpPr>
            <p:nvPr/>
          </p:nvSpPr>
          <p:spPr bwMode="auto">
            <a:xfrm>
              <a:off x="3132" y="1926"/>
              <a:ext cx="1605" cy="189"/>
            </a:xfrm>
            <a:custGeom>
              <a:avLst/>
              <a:gdLst>
                <a:gd name="T0" fmla="*/ 0 w 1605"/>
                <a:gd name="T1" fmla="*/ 0 h 189"/>
                <a:gd name="T2" fmla="*/ 96 w 1605"/>
                <a:gd name="T3" fmla="*/ 24 h 189"/>
                <a:gd name="T4" fmla="*/ 288 w 1605"/>
                <a:gd name="T5" fmla="*/ 60 h 189"/>
                <a:gd name="T6" fmla="*/ 1146 w 1605"/>
                <a:gd name="T7" fmla="*/ 159 h 189"/>
                <a:gd name="T8" fmla="*/ 1377 w 1605"/>
                <a:gd name="T9" fmla="*/ 183 h 189"/>
                <a:gd name="T10" fmla="*/ 1461 w 1605"/>
                <a:gd name="T11" fmla="*/ 189 h 189"/>
                <a:gd name="T12" fmla="*/ 1551 w 1605"/>
                <a:gd name="T13" fmla="*/ 180 h 189"/>
                <a:gd name="T14" fmla="*/ 1575 w 1605"/>
                <a:gd name="T15" fmla="*/ 165 h 189"/>
                <a:gd name="T16" fmla="*/ 1605 w 1605"/>
                <a:gd name="T17" fmla="*/ 132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05"/>
                <a:gd name="T28" fmla="*/ 0 h 189"/>
                <a:gd name="T29" fmla="*/ 1605 w 1605"/>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05" h="189">
                  <a:moveTo>
                    <a:pt x="0" y="0"/>
                  </a:moveTo>
                  <a:lnTo>
                    <a:pt x="96" y="24"/>
                  </a:lnTo>
                  <a:lnTo>
                    <a:pt x="288" y="60"/>
                  </a:lnTo>
                  <a:lnTo>
                    <a:pt x="1146" y="159"/>
                  </a:lnTo>
                  <a:lnTo>
                    <a:pt x="1377" y="183"/>
                  </a:lnTo>
                  <a:lnTo>
                    <a:pt x="1461" y="189"/>
                  </a:lnTo>
                  <a:lnTo>
                    <a:pt x="1551" y="180"/>
                  </a:lnTo>
                  <a:lnTo>
                    <a:pt x="1575" y="165"/>
                  </a:lnTo>
                  <a:lnTo>
                    <a:pt x="1605" y="132"/>
                  </a:lnTo>
                </a:path>
              </a:pathLst>
            </a:custGeom>
            <a:noFill/>
            <a:ln w="19050">
              <a:solidFill>
                <a:srgbClr val="FF0000">
                  <a:alpha val="70195"/>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2249" name="Freeform 18"/>
            <p:cNvSpPr>
              <a:spLocks/>
            </p:cNvSpPr>
            <p:nvPr/>
          </p:nvSpPr>
          <p:spPr bwMode="auto">
            <a:xfrm>
              <a:off x="48" y="2316"/>
              <a:ext cx="5652" cy="678"/>
            </a:xfrm>
            <a:custGeom>
              <a:avLst/>
              <a:gdLst>
                <a:gd name="T0" fmla="*/ 1254 w 5652"/>
                <a:gd name="T1" fmla="*/ 0 h 678"/>
                <a:gd name="T2" fmla="*/ 5652 w 5652"/>
                <a:gd name="T3" fmla="*/ 246 h 678"/>
                <a:gd name="T4" fmla="*/ 5616 w 5652"/>
                <a:gd name="T5" fmla="*/ 300 h 678"/>
                <a:gd name="T6" fmla="*/ 5394 w 5652"/>
                <a:gd name="T7" fmla="*/ 294 h 678"/>
                <a:gd name="T8" fmla="*/ 5370 w 5652"/>
                <a:gd name="T9" fmla="*/ 354 h 678"/>
                <a:gd name="T10" fmla="*/ 5340 w 5652"/>
                <a:gd name="T11" fmla="*/ 486 h 678"/>
                <a:gd name="T12" fmla="*/ 5310 w 5652"/>
                <a:gd name="T13" fmla="*/ 600 h 678"/>
                <a:gd name="T14" fmla="*/ 5238 w 5652"/>
                <a:gd name="T15" fmla="*/ 648 h 678"/>
                <a:gd name="T16" fmla="*/ 5124 w 5652"/>
                <a:gd name="T17" fmla="*/ 678 h 678"/>
                <a:gd name="T18" fmla="*/ 1596 w 5652"/>
                <a:gd name="T19" fmla="*/ 504 h 678"/>
                <a:gd name="T20" fmla="*/ 1554 w 5652"/>
                <a:gd name="T21" fmla="*/ 462 h 678"/>
                <a:gd name="T22" fmla="*/ 1536 w 5652"/>
                <a:gd name="T23" fmla="*/ 384 h 678"/>
                <a:gd name="T24" fmla="*/ 1542 w 5652"/>
                <a:gd name="T25" fmla="*/ 132 h 678"/>
                <a:gd name="T26" fmla="*/ 1494 w 5652"/>
                <a:gd name="T27" fmla="*/ 78 h 678"/>
                <a:gd name="T28" fmla="*/ 1362 w 5652"/>
                <a:gd name="T29" fmla="*/ 72 h 678"/>
                <a:gd name="T30" fmla="*/ 1290 w 5652"/>
                <a:gd name="T31" fmla="*/ 90 h 678"/>
                <a:gd name="T32" fmla="*/ 1284 w 5652"/>
                <a:gd name="T33" fmla="*/ 144 h 678"/>
                <a:gd name="T34" fmla="*/ 1350 w 5652"/>
                <a:gd name="T35" fmla="*/ 258 h 678"/>
                <a:gd name="T36" fmla="*/ 1470 w 5652"/>
                <a:gd name="T37" fmla="*/ 420 h 678"/>
                <a:gd name="T38" fmla="*/ 1470 w 5652"/>
                <a:gd name="T39" fmla="*/ 468 h 678"/>
                <a:gd name="T40" fmla="*/ 1416 w 5652"/>
                <a:gd name="T41" fmla="*/ 510 h 678"/>
                <a:gd name="T42" fmla="*/ 648 w 5652"/>
                <a:gd name="T43" fmla="*/ 660 h 678"/>
                <a:gd name="T44" fmla="*/ 0 w 5652"/>
                <a:gd name="T45" fmla="*/ 462 h 678"/>
                <a:gd name="T46" fmla="*/ 6 w 5652"/>
                <a:gd name="T47" fmla="*/ 420 h 678"/>
                <a:gd name="T48" fmla="*/ 510 w 5652"/>
                <a:gd name="T49" fmla="*/ 576 h 678"/>
                <a:gd name="T50" fmla="*/ 582 w 5652"/>
                <a:gd name="T51" fmla="*/ 540 h 678"/>
                <a:gd name="T52" fmla="*/ 612 w 5652"/>
                <a:gd name="T53" fmla="*/ 426 h 678"/>
                <a:gd name="T54" fmla="*/ 678 w 5652"/>
                <a:gd name="T55" fmla="*/ 120 h 678"/>
                <a:gd name="T56" fmla="*/ 1044 w 5652"/>
                <a:gd name="T57" fmla="*/ 30 h 678"/>
                <a:gd name="T58" fmla="*/ 1194 w 5652"/>
                <a:gd name="T59" fmla="*/ 0 h 678"/>
                <a:gd name="T60" fmla="*/ 1254 w 5652"/>
                <a:gd name="T61" fmla="*/ 0 h 67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52"/>
                <a:gd name="T94" fmla="*/ 0 h 678"/>
                <a:gd name="T95" fmla="*/ 5652 w 5652"/>
                <a:gd name="T96" fmla="*/ 678 h 67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52" h="678">
                  <a:moveTo>
                    <a:pt x="1254" y="0"/>
                  </a:moveTo>
                  <a:lnTo>
                    <a:pt x="5652" y="246"/>
                  </a:lnTo>
                  <a:lnTo>
                    <a:pt x="5616" y="300"/>
                  </a:lnTo>
                  <a:lnTo>
                    <a:pt x="5394" y="294"/>
                  </a:lnTo>
                  <a:lnTo>
                    <a:pt x="5370" y="354"/>
                  </a:lnTo>
                  <a:lnTo>
                    <a:pt x="5340" y="486"/>
                  </a:lnTo>
                  <a:lnTo>
                    <a:pt x="5310" y="600"/>
                  </a:lnTo>
                  <a:lnTo>
                    <a:pt x="5238" y="648"/>
                  </a:lnTo>
                  <a:lnTo>
                    <a:pt x="5124" y="678"/>
                  </a:lnTo>
                  <a:lnTo>
                    <a:pt x="1596" y="504"/>
                  </a:lnTo>
                  <a:lnTo>
                    <a:pt x="1554" y="462"/>
                  </a:lnTo>
                  <a:lnTo>
                    <a:pt x="1536" y="384"/>
                  </a:lnTo>
                  <a:lnTo>
                    <a:pt x="1542" y="132"/>
                  </a:lnTo>
                  <a:lnTo>
                    <a:pt x="1494" y="78"/>
                  </a:lnTo>
                  <a:lnTo>
                    <a:pt x="1362" y="72"/>
                  </a:lnTo>
                  <a:lnTo>
                    <a:pt x="1290" y="90"/>
                  </a:lnTo>
                  <a:lnTo>
                    <a:pt x="1284" y="144"/>
                  </a:lnTo>
                  <a:lnTo>
                    <a:pt x="1350" y="258"/>
                  </a:lnTo>
                  <a:lnTo>
                    <a:pt x="1470" y="420"/>
                  </a:lnTo>
                  <a:lnTo>
                    <a:pt x="1470" y="468"/>
                  </a:lnTo>
                  <a:lnTo>
                    <a:pt x="1416" y="510"/>
                  </a:lnTo>
                  <a:lnTo>
                    <a:pt x="648" y="660"/>
                  </a:lnTo>
                  <a:lnTo>
                    <a:pt x="0" y="462"/>
                  </a:lnTo>
                  <a:lnTo>
                    <a:pt x="6" y="420"/>
                  </a:lnTo>
                  <a:lnTo>
                    <a:pt x="510" y="576"/>
                  </a:lnTo>
                  <a:lnTo>
                    <a:pt x="582" y="540"/>
                  </a:lnTo>
                  <a:lnTo>
                    <a:pt x="612" y="426"/>
                  </a:lnTo>
                  <a:lnTo>
                    <a:pt x="678" y="120"/>
                  </a:lnTo>
                  <a:lnTo>
                    <a:pt x="1044" y="30"/>
                  </a:lnTo>
                  <a:lnTo>
                    <a:pt x="1194" y="0"/>
                  </a:lnTo>
                  <a:lnTo>
                    <a:pt x="1254" y="0"/>
                  </a:lnTo>
                  <a:close/>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2250" name="Freeform 19"/>
            <p:cNvSpPr>
              <a:spLocks/>
            </p:cNvSpPr>
            <p:nvPr/>
          </p:nvSpPr>
          <p:spPr bwMode="auto">
            <a:xfrm>
              <a:off x="24" y="2748"/>
              <a:ext cx="1524" cy="246"/>
            </a:xfrm>
            <a:custGeom>
              <a:avLst/>
              <a:gdLst>
                <a:gd name="T0" fmla="*/ 0 w 1524"/>
                <a:gd name="T1" fmla="*/ 42 h 246"/>
                <a:gd name="T2" fmla="*/ 648 w 1524"/>
                <a:gd name="T3" fmla="*/ 246 h 246"/>
                <a:gd name="T4" fmla="*/ 756 w 1524"/>
                <a:gd name="T5" fmla="*/ 234 h 246"/>
                <a:gd name="T6" fmla="*/ 1338 w 1524"/>
                <a:gd name="T7" fmla="*/ 132 h 246"/>
                <a:gd name="T8" fmla="*/ 1500 w 1524"/>
                <a:gd name="T9" fmla="*/ 84 h 246"/>
                <a:gd name="T10" fmla="*/ 1524 w 1524"/>
                <a:gd name="T11" fmla="*/ 48 h 246"/>
                <a:gd name="T12" fmla="*/ 1518 w 1524"/>
                <a:gd name="T13" fmla="*/ 0 h 246"/>
                <a:gd name="T14" fmla="*/ 0 60000 65536"/>
                <a:gd name="T15" fmla="*/ 0 60000 65536"/>
                <a:gd name="T16" fmla="*/ 0 60000 65536"/>
                <a:gd name="T17" fmla="*/ 0 60000 65536"/>
                <a:gd name="T18" fmla="*/ 0 60000 65536"/>
                <a:gd name="T19" fmla="*/ 0 60000 65536"/>
                <a:gd name="T20" fmla="*/ 0 60000 65536"/>
                <a:gd name="T21" fmla="*/ 0 w 1524"/>
                <a:gd name="T22" fmla="*/ 0 h 246"/>
                <a:gd name="T23" fmla="*/ 1524 w 1524"/>
                <a:gd name="T24" fmla="*/ 246 h 2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4" h="246">
                  <a:moveTo>
                    <a:pt x="0" y="42"/>
                  </a:moveTo>
                  <a:lnTo>
                    <a:pt x="648" y="246"/>
                  </a:lnTo>
                  <a:lnTo>
                    <a:pt x="756" y="234"/>
                  </a:lnTo>
                  <a:lnTo>
                    <a:pt x="1338" y="132"/>
                  </a:lnTo>
                  <a:lnTo>
                    <a:pt x="1500" y="84"/>
                  </a:lnTo>
                  <a:lnTo>
                    <a:pt x="1524" y="48"/>
                  </a:lnTo>
                  <a:lnTo>
                    <a:pt x="1518" y="0"/>
                  </a:lnTo>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2251" name="Freeform 20"/>
            <p:cNvSpPr>
              <a:spLocks/>
            </p:cNvSpPr>
            <p:nvPr/>
          </p:nvSpPr>
          <p:spPr bwMode="auto">
            <a:xfrm>
              <a:off x="1578" y="2574"/>
              <a:ext cx="4116" cy="444"/>
            </a:xfrm>
            <a:custGeom>
              <a:avLst/>
              <a:gdLst>
                <a:gd name="T0" fmla="*/ 0 w 4116"/>
                <a:gd name="T1" fmla="*/ 198 h 444"/>
                <a:gd name="T2" fmla="*/ 18 w 4116"/>
                <a:gd name="T3" fmla="*/ 246 h 444"/>
                <a:gd name="T4" fmla="*/ 114 w 4116"/>
                <a:gd name="T5" fmla="*/ 276 h 444"/>
                <a:gd name="T6" fmla="*/ 3492 w 4116"/>
                <a:gd name="T7" fmla="*/ 444 h 444"/>
                <a:gd name="T8" fmla="*/ 3630 w 4116"/>
                <a:gd name="T9" fmla="*/ 444 h 444"/>
                <a:gd name="T10" fmla="*/ 3702 w 4116"/>
                <a:gd name="T11" fmla="*/ 420 h 444"/>
                <a:gd name="T12" fmla="*/ 3804 w 4116"/>
                <a:gd name="T13" fmla="*/ 366 h 444"/>
                <a:gd name="T14" fmla="*/ 3834 w 4116"/>
                <a:gd name="T15" fmla="*/ 294 h 444"/>
                <a:gd name="T16" fmla="*/ 3858 w 4116"/>
                <a:gd name="T17" fmla="*/ 132 h 444"/>
                <a:gd name="T18" fmla="*/ 3882 w 4116"/>
                <a:gd name="T19" fmla="*/ 54 h 444"/>
                <a:gd name="T20" fmla="*/ 4116 w 4116"/>
                <a:gd name="T21" fmla="*/ 12 h 444"/>
                <a:gd name="T22" fmla="*/ 3876 w 4116"/>
                <a:gd name="T23" fmla="*/ 0 h 4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16"/>
                <a:gd name="T37" fmla="*/ 0 h 444"/>
                <a:gd name="T38" fmla="*/ 4116 w 4116"/>
                <a:gd name="T39" fmla="*/ 444 h 4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16" h="444">
                  <a:moveTo>
                    <a:pt x="0" y="198"/>
                  </a:moveTo>
                  <a:lnTo>
                    <a:pt x="18" y="246"/>
                  </a:lnTo>
                  <a:lnTo>
                    <a:pt x="114" y="276"/>
                  </a:lnTo>
                  <a:lnTo>
                    <a:pt x="3492" y="444"/>
                  </a:lnTo>
                  <a:lnTo>
                    <a:pt x="3630" y="444"/>
                  </a:lnTo>
                  <a:lnTo>
                    <a:pt x="3702" y="420"/>
                  </a:lnTo>
                  <a:lnTo>
                    <a:pt x="3804" y="366"/>
                  </a:lnTo>
                  <a:lnTo>
                    <a:pt x="3834" y="294"/>
                  </a:lnTo>
                  <a:lnTo>
                    <a:pt x="3858" y="132"/>
                  </a:lnTo>
                  <a:lnTo>
                    <a:pt x="3882" y="54"/>
                  </a:lnTo>
                  <a:lnTo>
                    <a:pt x="4116" y="12"/>
                  </a:lnTo>
                  <a:lnTo>
                    <a:pt x="3876" y="0"/>
                  </a:ln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2252" name="Freeform 21"/>
            <p:cNvSpPr>
              <a:spLocks/>
            </p:cNvSpPr>
            <p:nvPr/>
          </p:nvSpPr>
          <p:spPr bwMode="auto">
            <a:xfrm>
              <a:off x="1330" y="2356"/>
              <a:ext cx="277" cy="81"/>
            </a:xfrm>
            <a:custGeom>
              <a:avLst/>
              <a:gdLst>
                <a:gd name="T0" fmla="*/ 0 w 273"/>
                <a:gd name="T1" fmla="*/ 26 h 81"/>
                <a:gd name="T2" fmla="*/ 65 w 273"/>
                <a:gd name="T3" fmla="*/ 8 h 81"/>
                <a:gd name="T4" fmla="*/ 123 w 273"/>
                <a:gd name="T5" fmla="*/ 0 h 81"/>
                <a:gd name="T6" fmla="*/ 313 w 273"/>
                <a:gd name="T7" fmla="*/ 9 h 81"/>
                <a:gd name="T8" fmla="*/ 364 w 273"/>
                <a:gd name="T9" fmla="*/ 24 h 81"/>
                <a:gd name="T10" fmla="*/ 388 w 273"/>
                <a:gd name="T11" fmla="*/ 50 h 81"/>
                <a:gd name="T12" fmla="*/ 406 w 273"/>
                <a:gd name="T13" fmla="*/ 71 h 81"/>
                <a:gd name="T14" fmla="*/ 409 w 273"/>
                <a:gd name="T15" fmla="*/ 81 h 81"/>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81"/>
                <a:gd name="T26" fmla="*/ 273 w 273"/>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81">
                  <a:moveTo>
                    <a:pt x="0" y="26"/>
                  </a:moveTo>
                  <a:lnTo>
                    <a:pt x="37" y="8"/>
                  </a:lnTo>
                  <a:lnTo>
                    <a:pt x="85" y="0"/>
                  </a:lnTo>
                  <a:lnTo>
                    <a:pt x="210" y="9"/>
                  </a:lnTo>
                  <a:lnTo>
                    <a:pt x="241" y="24"/>
                  </a:lnTo>
                  <a:lnTo>
                    <a:pt x="259" y="50"/>
                  </a:lnTo>
                  <a:lnTo>
                    <a:pt x="271" y="71"/>
                  </a:lnTo>
                  <a:lnTo>
                    <a:pt x="273" y="81"/>
                  </a:ln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2253" name="Freeform 22"/>
            <p:cNvSpPr>
              <a:spLocks/>
            </p:cNvSpPr>
            <p:nvPr/>
          </p:nvSpPr>
          <p:spPr bwMode="auto">
            <a:xfrm>
              <a:off x="1315" y="2379"/>
              <a:ext cx="22" cy="83"/>
            </a:xfrm>
            <a:custGeom>
              <a:avLst/>
              <a:gdLst>
                <a:gd name="T0" fmla="*/ 22 w 22"/>
                <a:gd name="T1" fmla="*/ 0 h 83"/>
                <a:gd name="T2" fmla="*/ 13 w 22"/>
                <a:gd name="T3" fmla="*/ 5 h 83"/>
                <a:gd name="T4" fmla="*/ 3 w 22"/>
                <a:gd name="T5" fmla="*/ 26 h 83"/>
                <a:gd name="T6" fmla="*/ 0 w 22"/>
                <a:gd name="T7" fmla="*/ 68 h 83"/>
                <a:gd name="T8" fmla="*/ 1 w 22"/>
                <a:gd name="T9" fmla="*/ 83 h 83"/>
                <a:gd name="T10" fmla="*/ 0 60000 65536"/>
                <a:gd name="T11" fmla="*/ 0 60000 65536"/>
                <a:gd name="T12" fmla="*/ 0 60000 65536"/>
                <a:gd name="T13" fmla="*/ 0 60000 65536"/>
                <a:gd name="T14" fmla="*/ 0 60000 65536"/>
                <a:gd name="T15" fmla="*/ 0 w 22"/>
                <a:gd name="T16" fmla="*/ 0 h 83"/>
                <a:gd name="T17" fmla="*/ 22 w 22"/>
                <a:gd name="T18" fmla="*/ 83 h 83"/>
              </a:gdLst>
              <a:ahLst/>
              <a:cxnLst>
                <a:cxn ang="T10">
                  <a:pos x="T0" y="T1"/>
                </a:cxn>
                <a:cxn ang="T11">
                  <a:pos x="T2" y="T3"/>
                </a:cxn>
                <a:cxn ang="T12">
                  <a:pos x="T4" y="T5"/>
                </a:cxn>
                <a:cxn ang="T13">
                  <a:pos x="T6" y="T7"/>
                </a:cxn>
                <a:cxn ang="T14">
                  <a:pos x="T8" y="T9"/>
                </a:cxn>
              </a:cxnLst>
              <a:rect l="T15" t="T16" r="T17" b="T18"/>
              <a:pathLst>
                <a:path w="22" h="83">
                  <a:moveTo>
                    <a:pt x="22" y="0"/>
                  </a:moveTo>
                  <a:lnTo>
                    <a:pt x="13" y="5"/>
                  </a:lnTo>
                  <a:lnTo>
                    <a:pt x="3" y="26"/>
                  </a:lnTo>
                  <a:lnTo>
                    <a:pt x="0" y="68"/>
                  </a:lnTo>
                  <a:lnTo>
                    <a:pt x="1" y="83"/>
                  </a:ln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2254" name="Line 23"/>
            <p:cNvSpPr>
              <a:spLocks noChangeShapeType="1"/>
            </p:cNvSpPr>
            <p:nvPr/>
          </p:nvSpPr>
          <p:spPr bwMode="auto">
            <a:xfrm>
              <a:off x="1275" y="2335"/>
              <a:ext cx="332" cy="18"/>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52242" name="Titolo 1"/>
          <p:cNvSpPr>
            <a:spLocks noGrp="1"/>
          </p:cNvSpPr>
          <p:nvPr>
            <p:ph type="title" idx="4294967295"/>
          </p:nvPr>
        </p:nvSpPr>
        <p:spPr>
          <a:xfrm>
            <a:off x="876300" y="79375"/>
            <a:ext cx="7059613" cy="574675"/>
          </a:xfrm>
        </p:spPr>
        <p:txBody>
          <a:bodyPr/>
          <a:lstStyle/>
          <a:p>
            <a:r>
              <a:rPr lang="it-IT" altLang="it-IT" smtClean="0"/>
              <a:t>Nuova barra di taglio OPTIDISC</a:t>
            </a:r>
          </a:p>
        </p:txBody>
      </p:sp>
      <p:sp>
        <p:nvSpPr>
          <p:cNvPr id="2" name="Segnaposto data 1"/>
          <p:cNvSpPr>
            <a:spLocks noGrp="1"/>
          </p:cNvSpPr>
          <p:nvPr>
            <p:ph type="dt" sz="quarter" idx="10"/>
          </p:nvPr>
        </p:nvSpPr>
        <p:spPr/>
        <p:txBody>
          <a:bodyPr/>
          <a:lstStyle/>
          <a:p>
            <a:pPr>
              <a:defRPr/>
            </a:pPr>
            <a:fld id="{52EC6801-0FEC-4A40-AFCA-C92ED04A49A5}"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68413"/>
            <a:ext cx="281305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5" name="Group 3"/>
          <p:cNvGrpSpPr>
            <a:grpSpLocks/>
          </p:cNvGrpSpPr>
          <p:nvPr/>
        </p:nvGrpSpPr>
        <p:grpSpPr bwMode="auto">
          <a:xfrm>
            <a:off x="2268538" y="1196975"/>
            <a:ext cx="3455987" cy="1019175"/>
            <a:chOff x="208" y="807"/>
            <a:chExt cx="4621" cy="1290"/>
          </a:xfrm>
        </p:grpSpPr>
        <p:pic>
          <p:nvPicPr>
            <p:cNvPr id="54286" name="Picture 4" descr="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8" y="807"/>
              <a:ext cx="4621"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7" name="Freeform 5"/>
            <p:cNvSpPr>
              <a:spLocks/>
            </p:cNvSpPr>
            <p:nvPr/>
          </p:nvSpPr>
          <p:spPr bwMode="auto">
            <a:xfrm>
              <a:off x="1965" y="1915"/>
              <a:ext cx="1188" cy="111"/>
            </a:xfrm>
            <a:custGeom>
              <a:avLst/>
              <a:gdLst>
                <a:gd name="T0" fmla="*/ 0 w 1188"/>
                <a:gd name="T1" fmla="*/ 111 h 111"/>
                <a:gd name="T2" fmla="*/ 1112 w 1188"/>
                <a:gd name="T3" fmla="*/ 40 h 111"/>
                <a:gd name="T4" fmla="*/ 1188 w 1188"/>
                <a:gd name="T5" fmla="*/ 0 h 111"/>
                <a:gd name="T6" fmla="*/ 0 60000 65536"/>
                <a:gd name="T7" fmla="*/ 0 60000 65536"/>
                <a:gd name="T8" fmla="*/ 0 60000 65536"/>
                <a:gd name="T9" fmla="*/ 0 w 1188"/>
                <a:gd name="T10" fmla="*/ 0 h 111"/>
                <a:gd name="T11" fmla="*/ 1188 w 1188"/>
                <a:gd name="T12" fmla="*/ 111 h 111"/>
              </a:gdLst>
              <a:ahLst/>
              <a:cxnLst>
                <a:cxn ang="T6">
                  <a:pos x="T0" y="T1"/>
                </a:cxn>
                <a:cxn ang="T7">
                  <a:pos x="T2" y="T3"/>
                </a:cxn>
                <a:cxn ang="T8">
                  <a:pos x="T4" y="T5"/>
                </a:cxn>
              </a:cxnLst>
              <a:rect l="T9" t="T10" r="T11" b="T12"/>
              <a:pathLst>
                <a:path w="1188" h="111">
                  <a:moveTo>
                    <a:pt x="0" y="111"/>
                  </a:moveTo>
                  <a:lnTo>
                    <a:pt x="1112" y="40"/>
                  </a:lnTo>
                  <a:lnTo>
                    <a:pt x="1188" y="0"/>
                  </a:lnTo>
                </a:path>
              </a:pathLst>
            </a:custGeom>
            <a:noFill/>
            <a:ln w="28575">
              <a:solidFill>
                <a:srgbClr val="B8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4288" name="Line 6"/>
            <p:cNvSpPr>
              <a:spLocks noChangeShapeType="1"/>
            </p:cNvSpPr>
            <p:nvPr/>
          </p:nvSpPr>
          <p:spPr bwMode="auto">
            <a:xfrm>
              <a:off x="687" y="1617"/>
              <a:ext cx="1278" cy="40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4289" name="Freeform 7"/>
            <p:cNvSpPr>
              <a:spLocks/>
            </p:cNvSpPr>
            <p:nvPr/>
          </p:nvSpPr>
          <p:spPr bwMode="auto">
            <a:xfrm>
              <a:off x="3107" y="1486"/>
              <a:ext cx="1420" cy="126"/>
            </a:xfrm>
            <a:custGeom>
              <a:avLst/>
              <a:gdLst>
                <a:gd name="T0" fmla="*/ 0 w 1420"/>
                <a:gd name="T1" fmla="*/ 126 h 126"/>
                <a:gd name="T2" fmla="*/ 137 w 1420"/>
                <a:gd name="T3" fmla="*/ 96 h 126"/>
                <a:gd name="T4" fmla="*/ 1420 w 1420"/>
                <a:gd name="T5" fmla="*/ 0 h 126"/>
                <a:gd name="T6" fmla="*/ 0 60000 65536"/>
                <a:gd name="T7" fmla="*/ 0 60000 65536"/>
                <a:gd name="T8" fmla="*/ 0 60000 65536"/>
                <a:gd name="T9" fmla="*/ 0 w 1420"/>
                <a:gd name="T10" fmla="*/ 0 h 126"/>
                <a:gd name="T11" fmla="*/ 1420 w 1420"/>
                <a:gd name="T12" fmla="*/ 126 h 126"/>
              </a:gdLst>
              <a:ahLst/>
              <a:cxnLst>
                <a:cxn ang="T6">
                  <a:pos x="T0" y="T1"/>
                </a:cxn>
                <a:cxn ang="T7">
                  <a:pos x="T2" y="T3"/>
                </a:cxn>
                <a:cxn ang="T8">
                  <a:pos x="T4" y="T5"/>
                </a:cxn>
              </a:cxnLst>
              <a:rect l="T9" t="T10" r="T11" b="T12"/>
              <a:pathLst>
                <a:path w="1420" h="126">
                  <a:moveTo>
                    <a:pt x="0" y="126"/>
                  </a:moveTo>
                  <a:lnTo>
                    <a:pt x="137" y="96"/>
                  </a:lnTo>
                  <a:lnTo>
                    <a:pt x="1420" y="0"/>
                  </a:lnTo>
                </a:path>
              </a:pathLst>
            </a:custGeom>
            <a:noFill/>
            <a:ln w="28575">
              <a:solidFill>
                <a:srgbClr val="B8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4290" name="Freeform 8"/>
            <p:cNvSpPr>
              <a:spLocks/>
            </p:cNvSpPr>
            <p:nvPr/>
          </p:nvSpPr>
          <p:spPr bwMode="auto">
            <a:xfrm>
              <a:off x="3112" y="1127"/>
              <a:ext cx="1461" cy="171"/>
            </a:xfrm>
            <a:custGeom>
              <a:avLst/>
              <a:gdLst>
                <a:gd name="T0" fmla="*/ 0 w 1461"/>
                <a:gd name="T1" fmla="*/ 171 h 171"/>
                <a:gd name="T2" fmla="*/ 1026 w 1461"/>
                <a:gd name="T3" fmla="*/ 101 h 171"/>
                <a:gd name="T4" fmla="*/ 1173 w 1461"/>
                <a:gd name="T5" fmla="*/ 75 h 171"/>
                <a:gd name="T6" fmla="*/ 1370 w 1461"/>
                <a:gd name="T7" fmla="*/ 40 h 171"/>
                <a:gd name="T8" fmla="*/ 1461 w 1461"/>
                <a:gd name="T9" fmla="*/ 0 h 171"/>
                <a:gd name="T10" fmla="*/ 0 60000 65536"/>
                <a:gd name="T11" fmla="*/ 0 60000 65536"/>
                <a:gd name="T12" fmla="*/ 0 60000 65536"/>
                <a:gd name="T13" fmla="*/ 0 60000 65536"/>
                <a:gd name="T14" fmla="*/ 0 60000 65536"/>
                <a:gd name="T15" fmla="*/ 0 w 1461"/>
                <a:gd name="T16" fmla="*/ 0 h 171"/>
                <a:gd name="T17" fmla="*/ 1461 w 1461"/>
                <a:gd name="T18" fmla="*/ 171 h 171"/>
              </a:gdLst>
              <a:ahLst/>
              <a:cxnLst>
                <a:cxn ang="T10">
                  <a:pos x="T0" y="T1"/>
                </a:cxn>
                <a:cxn ang="T11">
                  <a:pos x="T2" y="T3"/>
                </a:cxn>
                <a:cxn ang="T12">
                  <a:pos x="T4" y="T5"/>
                </a:cxn>
                <a:cxn ang="T13">
                  <a:pos x="T6" y="T7"/>
                </a:cxn>
                <a:cxn ang="T14">
                  <a:pos x="T8" y="T9"/>
                </a:cxn>
              </a:cxnLst>
              <a:rect l="T15" t="T16" r="T17" b="T18"/>
              <a:pathLst>
                <a:path w="1461" h="171">
                  <a:moveTo>
                    <a:pt x="0" y="171"/>
                  </a:moveTo>
                  <a:lnTo>
                    <a:pt x="1026" y="101"/>
                  </a:lnTo>
                  <a:lnTo>
                    <a:pt x="1173" y="75"/>
                  </a:lnTo>
                  <a:lnTo>
                    <a:pt x="1370" y="40"/>
                  </a:lnTo>
                  <a:lnTo>
                    <a:pt x="1461" y="0"/>
                  </a:lnTo>
                </a:path>
              </a:pathLst>
            </a:custGeom>
            <a:noFill/>
            <a:ln w="28575">
              <a:solidFill>
                <a:srgbClr val="EA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4291" name="Freeform 9"/>
            <p:cNvSpPr>
              <a:spLocks/>
            </p:cNvSpPr>
            <p:nvPr/>
          </p:nvSpPr>
          <p:spPr bwMode="auto">
            <a:xfrm>
              <a:off x="1733" y="1117"/>
              <a:ext cx="793" cy="60"/>
            </a:xfrm>
            <a:custGeom>
              <a:avLst/>
              <a:gdLst>
                <a:gd name="T0" fmla="*/ 0 w 793"/>
                <a:gd name="T1" fmla="*/ 60 h 60"/>
                <a:gd name="T2" fmla="*/ 743 w 793"/>
                <a:gd name="T3" fmla="*/ 15 h 60"/>
                <a:gd name="T4" fmla="*/ 793 w 793"/>
                <a:gd name="T5" fmla="*/ 0 h 60"/>
                <a:gd name="T6" fmla="*/ 0 60000 65536"/>
                <a:gd name="T7" fmla="*/ 0 60000 65536"/>
                <a:gd name="T8" fmla="*/ 0 60000 65536"/>
                <a:gd name="T9" fmla="*/ 0 w 793"/>
                <a:gd name="T10" fmla="*/ 0 h 60"/>
                <a:gd name="T11" fmla="*/ 793 w 793"/>
                <a:gd name="T12" fmla="*/ 60 h 60"/>
              </a:gdLst>
              <a:ahLst/>
              <a:cxnLst>
                <a:cxn ang="T6">
                  <a:pos x="T0" y="T1"/>
                </a:cxn>
                <a:cxn ang="T7">
                  <a:pos x="T2" y="T3"/>
                </a:cxn>
                <a:cxn ang="T8">
                  <a:pos x="T4" y="T5"/>
                </a:cxn>
              </a:cxnLst>
              <a:rect l="T9" t="T10" r="T11" b="T12"/>
              <a:pathLst>
                <a:path w="793" h="60">
                  <a:moveTo>
                    <a:pt x="0" y="60"/>
                  </a:moveTo>
                  <a:lnTo>
                    <a:pt x="743" y="15"/>
                  </a:lnTo>
                  <a:lnTo>
                    <a:pt x="793" y="0"/>
                  </a:lnTo>
                </a:path>
              </a:pathLst>
            </a:custGeom>
            <a:noFill/>
            <a:ln w="28575">
              <a:solidFill>
                <a:srgbClr val="EA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54276" name="Rectangle 18"/>
          <p:cNvSpPr>
            <a:spLocks noChangeArrowheads="1"/>
          </p:cNvSpPr>
          <p:nvPr/>
        </p:nvSpPr>
        <p:spPr bwMode="auto">
          <a:xfrm>
            <a:off x="5724525" y="5170488"/>
            <a:ext cx="3168650" cy="10795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90000"/>
              </a:lnSpc>
              <a:buFontTx/>
              <a:buNone/>
            </a:pPr>
            <a:r>
              <a:rPr lang="fr-FR" altLang="it-IT" sz="1600" b="1"/>
              <a:t>Manutenzione facilitata :</a:t>
            </a:r>
          </a:p>
          <a:p>
            <a:pPr eaLnBrk="1" hangingPunct="1">
              <a:lnSpc>
                <a:spcPct val="90000"/>
              </a:lnSpc>
              <a:buFontTx/>
              <a:buChar char="•"/>
            </a:pPr>
            <a:r>
              <a:rPr lang="fr-FR" altLang="it-IT" sz="1600" b="1"/>
              <a:t> Lubrificazione « a vita » con olio sintetico</a:t>
            </a:r>
          </a:p>
          <a:p>
            <a:pPr eaLnBrk="1" hangingPunct="1">
              <a:lnSpc>
                <a:spcPct val="90000"/>
              </a:lnSpc>
              <a:buFontTx/>
              <a:buChar char="•"/>
            </a:pPr>
            <a:r>
              <a:rPr lang="fr-FR" altLang="it-IT" sz="1600" b="1"/>
              <a:t> Slitte a smontaggio rapido</a:t>
            </a:r>
          </a:p>
        </p:txBody>
      </p:sp>
      <p:pic>
        <p:nvPicPr>
          <p:cNvPr id="54277" name="Picture 4" descr="Pluie"/>
          <p:cNvPicPr>
            <a:picLocks noChangeAspect="1" noChangeArrowheads="1" noCrop="1"/>
          </p:cNvPicPr>
          <p:nvPr/>
        </p:nvPicPr>
        <p:blipFill>
          <a:blip r:embed="rId8">
            <a:extLst>
              <a:ext uri="{28A0092B-C50C-407E-A947-70E740481C1C}">
                <a14:useLocalDpi xmlns:a14="http://schemas.microsoft.com/office/drawing/2010/main"/>
              </a:ext>
            </a:extLst>
          </a:blip>
          <a:srcRect/>
          <a:stretch>
            <a:fillRect/>
          </a:stretch>
        </p:blipFill>
        <p:spPr bwMode="auto">
          <a:xfrm>
            <a:off x="4360863" y="5651500"/>
            <a:ext cx="10747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4"/>
          <p:cNvPicPr>
            <a:picLocks noChangeAspect="1" noChangeArrowheads="1"/>
          </p:cNvPicPr>
          <p:nvPr/>
        </p:nvPicPr>
        <p:blipFill>
          <a:blip r:embed="rId9" cstate="email">
            <a:extLst>
              <a:ext uri="{28A0092B-C50C-407E-A947-70E740481C1C}">
                <a14:useLocalDpi xmlns:a14="http://schemas.microsoft.com/office/drawing/2010/main"/>
              </a:ext>
            </a:extLst>
          </a:blip>
          <a:srcRect t="2017"/>
          <a:stretch>
            <a:fillRect/>
          </a:stretch>
        </p:blipFill>
        <p:spPr bwMode="auto">
          <a:xfrm rot="444295">
            <a:off x="300038" y="4748213"/>
            <a:ext cx="4903787" cy="1227137"/>
          </a:xfrm>
          <a:prstGeom prst="rect">
            <a:avLst/>
          </a:prstGeom>
          <a:ln>
            <a:noFill/>
          </a:ln>
          <a:effectLst>
            <a:outerShdw blurRad="292100" dist="139700" dir="2700000" algn="tl" rotWithShape="0">
              <a:srgbClr val="333333">
                <a:alpha val="65000"/>
              </a:srgbClr>
            </a:outerShdw>
          </a:effectLst>
        </p:spPr>
      </p:pic>
      <p:sp>
        <p:nvSpPr>
          <p:cNvPr id="54279" name="Text Box 9"/>
          <p:cNvSpPr txBox="1">
            <a:spLocks noChangeArrowheads="1"/>
          </p:cNvSpPr>
          <p:nvPr/>
        </p:nvSpPr>
        <p:spPr bwMode="auto">
          <a:xfrm>
            <a:off x="4503738" y="5881688"/>
            <a:ext cx="703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0"/>
              </a:spcBef>
              <a:buFontTx/>
              <a:buNone/>
            </a:pPr>
            <a:r>
              <a:rPr lang="fr-FR" altLang="it-IT" sz="6000">
                <a:solidFill>
                  <a:srgbClr val="FF3300"/>
                </a:solidFill>
              </a:rPr>
              <a:t>X</a:t>
            </a:r>
          </a:p>
        </p:txBody>
      </p:sp>
      <p:pic>
        <p:nvPicPr>
          <p:cNvPr id="54280" name="Picture 2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940425" y="1041400"/>
            <a:ext cx="30956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Image 19" descr="Photo1 004.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80288" y="2625725"/>
            <a:ext cx="1619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Rectangle 18"/>
          <p:cNvSpPr>
            <a:spLocks noChangeArrowheads="1"/>
          </p:cNvSpPr>
          <p:nvPr/>
        </p:nvSpPr>
        <p:spPr bwMode="auto">
          <a:xfrm>
            <a:off x="2555875" y="2852738"/>
            <a:ext cx="4392613" cy="1296987"/>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90000"/>
              </a:lnSpc>
              <a:buFontTx/>
              <a:buNone/>
            </a:pPr>
            <a:r>
              <a:rPr lang="fr-FR" altLang="it-IT" sz="1600" b="1"/>
              <a:t>Slitte per la protezione della barra anche in condizioni difficili :</a:t>
            </a:r>
          </a:p>
          <a:p>
            <a:pPr eaLnBrk="1" hangingPunct="1">
              <a:lnSpc>
                <a:spcPct val="90000"/>
              </a:lnSpc>
              <a:buFontTx/>
              <a:buChar char="•"/>
            </a:pPr>
            <a:r>
              <a:rPr lang="fr-FR" altLang="it-IT" sz="1600" b="1"/>
              <a:t> Protezione ottimale dei dischi</a:t>
            </a:r>
          </a:p>
          <a:p>
            <a:pPr eaLnBrk="1" hangingPunct="1">
              <a:lnSpc>
                <a:spcPct val="90000"/>
              </a:lnSpc>
              <a:buFontTx/>
              <a:buChar char="•"/>
            </a:pPr>
            <a:r>
              <a:rPr lang="fr-FR" altLang="it-IT" sz="1600" b="1"/>
              <a:t> Nuova forma per la facilità di pulizia nei terreni collanti</a:t>
            </a:r>
          </a:p>
        </p:txBody>
      </p:sp>
      <p:sp>
        <p:nvSpPr>
          <p:cNvPr id="54283" name="Titolo 1"/>
          <p:cNvSpPr>
            <a:spLocks noGrp="1"/>
          </p:cNvSpPr>
          <p:nvPr>
            <p:ph type="title"/>
          </p:nvPr>
        </p:nvSpPr>
        <p:spPr>
          <a:xfrm>
            <a:off x="828675" y="117475"/>
            <a:ext cx="7059613" cy="574675"/>
          </a:xfrm>
        </p:spPr>
        <p:txBody>
          <a:bodyPr/>
          <a:lstStyle/>
          <a:p>
            <a:r>
              <a:rPr lang="it-IT" altLang="it-IT" smtClean="0"/>
              <a:t>Nuova barra di taglio OPTIDISC</a:t>
            </a:r>
          </a:p>
        </p:txBody>
      </p:sp>
      <p:sp>
        <p:nvSpPr>
          <p:cNvPr id="2" name="Segnaposto data 1"/>
          <p:cNvSpPr>
            <a:spLocks noGrp="1"/>
          </p:cNvSpPr>
          <p:nvPr>
            <p:ph type="dt" sz="quarter" idx="10"/>
          </p:nvPr>
        </p:nvSpPr>
        <p:spPr/>
        <p:txBody>
          <a:bodyPr/>
          <a:lstStyle/>
          <a:p>
            <a:pPr>
              <a:defRPr/>
            </a:pPr>
            <a:fld id="{63CFE465-BDB4-4AA0-8599-31223250FEFA}"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mage 3" descr="DSCN336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02138" y="1836738"/>
            <a:ext cx="44545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à coins arrondis 5"/>
          <p:cNvSpPr/>
          <p:nvPr/>
        </p:nvSpPr>
        <p:spPr>
          <a:xfrm>
            <a:off x="828675" y="1073150"/>
            <a:ext cx="4379913" cy="804863"/>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600"/>
              </a:spcBef>
              <a:defRPr/>
            </a:pPr>
            <a:r>
              <a:rPr lang="fr-FR" dirty="0" err="1">
                <a:solidFill>
                  <a:schemeClr val="tx1"/>
                </a:solidFill>
              </a:rPr>
              <a:t>Nuovo</a:t>
            </a:r>
            <a:r>
              <a:rPr lang="fr-FR" dirty="0">
                <a:solidFill>
                  <a:schemeClr val="tx1"/>
                </a:solidFill>
              </a:rPr>
              <a:t> disco di </a:t>
            </a:r>
            <a:r>
              <a:rPr lang="fr-FR" dirty="0" err="1">
                <a:solidFill>
                  <a:schemeClr val="tx1"/>
                </a:solidFill>
              </a:rPr>
              <a:t>nuova</a:t>
            </a:r>
            <a:r>
              <a:rPr lang="fr-FR" dirty="0">
                <a:solidFill>
                  <a:schemeClr val="tx1"/>
                </a:solidFill>
              </a:rPr>
              <a:t> forma per </a:t>
            </a:r>
            <a:r>
              <a:rPr lang="fr-FR" dirty="0" err="1">
                <a:solidFill>
                  <a:schemeClr val="tx1"/>
                </a:solidFill>
              </a:rPr>
              <a:t>ottimizzare</a:t>
            </a:r>
            <a:r>
              <a:rPr lang="fr-FR" dirty="0">
                <a:solidFill>
                  <a:schemeClr val="tx1"/>
                </a:solidFill>
              </a:rPr>
              <a:t> il </a:t>
            </a:r>
            <a:r>
              <a:rPr lang="fr-FR" dirty="0" err="1">
                <a:solidFill>
                  <a:schemeClr val="tx1"/>
                </a:solidFill>
              </a:rPr>
              <a:t>lavoro</a:t>
            </a:r>
            <a:r>
              <a:rPr lang="fr-FR" dirty="0">
                <a:solidFill>
                  <a:schemeClr val="tx1"/>
                </a:solidFill>
              </a:rPr>
              <a:t> e </a:t>
            </a:r>
            <a:r>
              <a:rPr lang="fr-FR" dirty="0" err="1">
                <a:solidFill>
                  <a:schemeClr val="tx1"/>
                </a:solidFill>
              </a:rPr>
              <a:t>coltelli</a:t>
            </a:r>
            <a:r>
              <a:rPr lang="fr-FR" dirty="0">
                <a:solidFill>
                  <a:schemeClr val="tx1"/>
                </a:solidFill>
              </a:rPr>
              <a:t> </a:t>
            </a:r>
            <a:r>
              <a:rPr lang="fr-FR" dirty="0" err="1">
                <a:solidFill>
                  <a:schemeClr val="tx1"/>
                </a:solidFill>
              </a:rPr>
              <a:t>leggermente</a:t>
            </a:r>
            <a:r>
              <a:rPr lang="fr-FR" dirty="0">
                <a:solidFill>
                  <a:schemeClr val="tx1"/>
                </a:solidFill>
              </a:rPr>
              <a:t> più </a:t>
            </a:r>
            <a:r>
              <a:rPr lang="fr-FR" dirty="0" err="1">
                <a:solidFill>
                  <a:schemeClr val="tx1"/>
                </a:solidFill>
              </a:rPr>
              <a:t>lunghi</a:t>
            </a:r>
            <a:endParaRPr lang="fr-FR" dirty="0">
              <a:solidFill>
                <a:schemeClr val="tx1"/>
              </a:solidFill>
            </a:endParaRPr>
          </a:p>
        </p:txBody>
      </p:sp>
      <p:sp>
        <p:nvSpPr>
          <p:cNvPr id="9" name="Rectangle à coins arrondis 8"/>
          <p:cNvSpPr/>
          <p:nvPr/>
        </p:nvSpPr>
        <p:spPr>
          <a:xfrm>
            <a:off x="3967163" y="5108575"/>
            <a:ext cx="4978400" cy="795338"/>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600"/>
              </a:spcBef>
              <a:defRPr/>
            </a:pPr>
            <a:r>
              <a:rPr lang="fr-FR" sz="1600" dirty="0">
                <a:solidFill>
                  <a:schemeClr val="tx1"/>
                </a:solidFill>
              </a:rPr>
              <a:t>In </a:t>
            </a:r>
            <a:r>
              <a:rPr lang="fr-FR" sz="1600" dirty="0" err="1">
                <a:solidFill>
                  <a:schemeClr val="tx1"/>
                </a:solidFill>
              </a:rPr>
              <a:t>evidenza</a:t>
            </a:r>
            <a:r>
              <a:rPr lang="fr-FR" sz="1600" dirty="0">
                <a:solidFill>
                  <a:schemeClr val="tx1"/>
                </a:solidFill>
              </a:rPr>
              <a:t> il </a:t>
            </a:r>
            <a:r>
              <a:rPr lang="fr-FR" sz="1600" dirty="0" err="1">
                <a:solidFill>
                  <a:schemeClr val="tx1"/>
                </a:solidFill>
              </a:rPr>
              <a:t>nuovo</a:t>
            </a:r>
            <a:r>
              <a:rPr lang="fr-FR" sz="1600" dirty="0">
                <a:solidFill>
                  <a:schemeClr val="tx1"/>
                </a:solidFill>
              </a:rPr>
              <a:t> </a:t>
            </a:r>
            <a:r>
              <a:rPr lang="fr-FR" sz="1600" dirty="0" err="1">
                <a:solidFill>
                  <a:schemeClr val="tx1"/>
                </a:solidFill>
              </a:rPr>
              <a:t>disegno</a:t>
            </a:r>
            <a:r>
              <a:rPr lang="fr-FR" sz="1600" dirty="0">
                <a:solidFill>
                  <a:schemeClr val="tx1"/>
                </a:solidFill>
              </a:rPr>
              <a:t> e le parti </a:t>
            </a:r>
            <a:r>
              <a:rPr lang="fr-FR" sz="1600" dirty="0" err="1">
                <a:solidFill>
                  <a:schemeClr val="tx1"/>
                </a:solidFill>
              </a:rPr>
              <a:t>del</a:t>
            </a:r>
            <a:r>
              <a:rPr lang="fr-FR" sz="1600" dirty="0">
                <a:solidFill>
                  <a:schemeClr val="tx1"/>
                </a:solidFill>
              </a:rPr>
              <a:t> disco </a:t>
            </a:r>
            <a:r>
              <a:rPr lang="fr-FR" sz="1600" dirty="0" err="1">
                <a:solidFill>
                  <a:schemeClr val="tx1"/>
                </a:solidFill>
              </a:rPr>
              <a:t>che</a:t>
            </a:r>
            <a:r>
              <a:rPr lang="fr-FR" sz="1600" dirty="0">
                <a:solidFill>
                  <a:schemeClr val="tx1"/>
                </a:solidFill>
              </a:rPr>
              <a:t> </a:t>
            </a:r>
            <a:r>
              <a:rPr lang="fr-FR" sz="1600" dirty="0" err="1">
                <a:solidFill>
                  <a:schemeClr val="tx1"/>
                </a:solidFill>
              </a:rPr>
              <a:t>participano</a:t>
            </a:r>
            <a:r>
              <a:rPr lang="fr-FR" sz="1600" dirty="0">
                <a:solidFill>
                  <a:schemeClr val="tx1"/>
                </a:solidFill>
              </a:rPr>
              <a:t> </a:t>
            </a:r>
            <a:r>
              <a:rPr lang="fr-FR" sz="1600" dirty="0" err="1">
                <a:solidFill>
                  <a:schemeClr val="tx1"/>
                </a:solidFill>
              </a:rPr>
              <a:t>attivamente</a:t>
            </a:r>
            <a:r>
              <a:rPr lang="fr-FR" sz="1600" dirty="0">
                <a:solidFill>
                  <a:schemeClr val="tx1"/>
                </a:solidFill>
              </a:rPr>
              <a:t> </a:t>
            </a:r>
            <a:r>
              <a:rPr lang="fr-FR" sz="1600" dirty="0" err="1">
                <a:solidFill>
                  <a:schemeClr val="tx1"/>
                </a:solidFill>
              </a:rPr>
              <a:t>all’evacuazione</a:t>
            </a:r>
            <a:r>
              <a:rPr lang="fr-FR" sz="1600" dirty="0">
                <a:solidFill>
                  <a:schemeClr val="tx1"/>
                </a:solidFill>
              </a:rPr>
              <a:t> </a:t>
            </a:r>
            <a:r>
              <a:rPr lang="fr-FR" sz="1600" dirty="0" err="1">
                <a:solidFill>
                  <a:schemeClr val="tx1"/>
                </a:solidFill>
              </a:rPr>
              <a:t>del</a:t>
            </a:r>
            <a:r>
              <a:rPr lang="fr-FR" sz="1600" dirty="0">
                <a:solidFill>
                  <a:schemeClr val="tx1"/>
                </a:solidFill>
              </a:rPr>
              <a:t> </a:t>
            </a:r>
            <a:r>
              <a:rPr lang="fr-FR" sz="1600" dirty="0" err="1">
                <a:solidFill>
                  <a:schemeClr val="tx1"/>
                </a:solidFill>
              </a:rPr>
              <a:t>foraggio</a:t>
            </a:r>
            <a:endParaRPr lang="fr-FR" sz="1600" dirty="0">
              <a:solidFill>
                <a:schemeClr val="tx1"/>
              </a:solidFill>
            </a:endParaRPr>
          </a:p>
        </p:txBody>
      </p:sp>
      <p:cxnSp>
        <p:nvCxnSpPr>
          <p:cNvPr id="11" name="Connecteur droit avec flèche 10"/>
          <p:cNvCxnSpPr/>
          <p:nvPr/>
        </p:nvCxnSpPr>
        <p:spPr>
          <a:xfrm rot="16200000" flipV="1">
            <a:off x="5128419" y="4236244"/>
            <a:ext cx="1371600" cy="4048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rot="5400000" flipH="1" flipV="1">
            <a:off x="5475288" y="4597400"/>
            <a:ext cx="1120775" cy="222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rot="16200000" flipV="1">
            <a:off x="4679156" y="3831432"/>
            <a:ext cx="1895475" cy="8112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6329" name="Picture 5" desc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338" y="3933825"/>
            <a:ext cx="4681538"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AutoShape 8"/>
          <p:cNvSpPr>
            <a:spLocks noChangeArrowheads="1"/>
          </p:cNvSpPr>
          <p:nvPr/>
        </p:nvSpPr>
        <p:spPr bwMode="auto">
          <a:xfrm rot="-271947">
            <a:off x="6264275" y="1470025"/>
            <a:ext cx="1474788" cy="974725"/>
          </a:xfrm>
          <a:prstGeom prst="irregularSeal2">
            <a:avLst/>
          </a:prstGeom>
          <a:solidFill>
            <a:srgbClr val="FF3300"/>
          </a:solidFill>
          <a:ln w="28575">
            <a:solidFill>
              <a:schemeClr val="tx1"/>
            </a:solidFill>
            <a:miter lim="800000"/>
            <a:headEnd/>
            <a:tailEnd/>
          </a:ln>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US" altLang="it-IT" sz="1600" b="1"/>
              <a:t>New</a:t>
            </a:r>
          </a:p>
        </p:txBody>
      </p:sp>
      <p:cxnSp>
        <p:nvCxnSpPr>
          <p:cNvPr id="56331" name="Connettore 2 18"/>
          <p:cNvCxnSpPr>
            <a:cxnSpLocks noChangeShapeType="1"/>
          </p:cNvCxnSpPr>
          <p:nvPr/>
        </p:nvCxnSpPr>
        <p:spPr bwMode="auto">
          <a:xfrm flipV="1">
            <a:off x="2268538" y="3141663"/>
            <a:ext cx="2159000" cy="10795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6332" name="Rectangle 12"/>
          <p:cNvSpPr>
            <a:spLocks noChangeArrowheads="1"/>
          </p:cNvSpPr>
          <p:nvPr/>
        </p:nvSpPr>
        <p:spPr bwMode="auto">
          <a:xfrm>
            <a:off x="0" y="2708275"/>
            <a:ext cx="4600575" cy="85090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90000"/>
              </a:lnSpc>
              <a:buFontTx/>
              <a:buChar char="•"/>
            </a:pPr>
            <a:r>
              <a:rPr lang="fr-FR" altLang="it-IT" sz="1600" b="1">
                <a:solidFill>
                  <a:schemeClr val="bg1"/>
                </a:solidFill>
              </a:rPr>
              <a:t> Migliore flusso del foraggio</a:t>
            </a:r>
          </a:p>
          <a:p>
            <a:pPr eaLnBrk="1" hangingPunct="1">
              <a:lnSpc>
                <a:spcPct val="90000"/>
              </a:lnSpc>
              <a:buFontTx/>
              <a:buChar char="•"/>
            </a:pPr>
            <a:r>
              <a:rPr lang="fr-FR" altLang="it-IT" sz="1600" b="1">
                <a:solidFill>
                  <a:schemeClr val="bg1"/>
                </a:solidFill>
              </a:rPr>
              <a:t> Resisteza all’usura e agli chock</a:t>
            </a:r>
          </a:p>
          <a:p>
            <a:pPr eaLnBrk="1" hangingPunct="1">
              <a:lnSpc>
                <a:spcPct val="90000"/>
              </a:lnSpc>
              <a:buFontTx/>
              <a:buChar char="•"/>
            </a:pPr>
            <a:r>
              <a:rPr lang="fr-FR" altLang="it-IT" sz="1600" b="1">
                <a:solidFill>
                  <a:schemeClr val="bg1"/>
                </a:solidFill>
              </a:rPr>
              <a:t> Ottimizzazione delle qualità del taglio</a:t>
            </a:r>
          </a:p>
        </p:txBody>
      </p:sp>
      <p:sp>
        <p:nvSpPr>
          <p:cNvPr id="56333" name="Titolo 1"/>
          <p:cNvSpPr>
            <a:spLocks noGrp="1"/>
          </p:cNvSpPr>
          <p:nvPr>
            <p:ph type="title"/>
          </p:nvPr>
        </p:nvSpPr>
        <p:spPr/>
        <p:txBody>
          <a:bodyPr/>
          <a:lstStyle/>
          <a:p>
            <a:r>
              <a:rPr lang="it-IT" altLang="it-IT" smtClean="0"/>
              <a:t>Nuovo disco di taglio</a:t>
            </a:r>
          </a:p>
        </p:txBody>
      </p:sp>
      <p:sp>
        <p:nvSpPr>
          <p:cNvPr id="7" name="Rectangle à coins arrondis 6"/>
          <p:cNvSpPr/>
          <p:nvPr/>
        </p:nvSpPr>
        <p:spPr>
          <a:xfrm>
            <a:off x="2268538" y="6040438"/>
            <a:ext cx="4772025" cy="4953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nSpc>
                <a:spcPct val="90000"/>
              </a:lnSpc>
              <a:buFont typeface="Arial" charset="0"/>
              <a:buChar char="•"/>
              <a:defRPr/>
            </a:pPr>
            <a:r>
              <a:rPr lang="en-GB" b="1" dirty="0">
                <a:solidFill>
                  <a:schemeClr val="bg1"/>
                </a:solidFill>
              </a:rPr>
              <a:t> </a:t>
            </a:r>
            <a:r>
              <a:rPr lang="en-GB" b="1" dirty="0" err="1">
                <a:solidFill>
                  <a:schemeClr val="bg1"/>
                </a:solidFill>
              </a:rPr>
              <a:t>Perfezione</a:t>
            </a:r>
            <a:r>
              <a:rPr lang="en-GB" b="1" dirty="0">
                <a:solidFill>
                  <a:schemeClr val="bg1"/>
                </a:solidFill>
              </a:rPr>
              <a:t> </a:t>
            </a:r>
            <a:r>
              <a:rPr lang="en-GB" b="1" dirty="0" err="1">
                <a:solidFill>
                  <a:schemeClr val="bg1"/>
                </a:solidFill>
              </a:rPr>
              <a:t>della</a:t>
            </a:r>
            <a:r>
              <a:rPr lang="en-GB" b="1" dirty="0">
                <a:solidFill>
                  <a:schemeClr val="bg1"/>
                </a:solidFill>
              </a:rPr>
              <a:t> </a:t>
            </a:r>
            <a:r>
              <a:rPr lang="en-GB" b="1" dirty="0" err="1">
                <a:solidFill>
                  <a:schemeClr val="bg1"/>
                </a:solidFill>
              </a:rPr>
              <a:t>qualità</a:t>
            </a:r>
            <a:r>
              <a:rPr lang="en-GB" b="1" dirty="0">
                <a:solidFill>
                  <a:schemeClr val="bg1"/>
                </a:solidFill>
              </a:rPr>
              <a:t> </a:t>
            </a:r>
            <a:r>
              <a:rPr lang="en-GB" b="1" dirty="0" err="1">
                <a:solidFill>
                  <a:schemeClr val="bg1"/>
                </a:solidFill>
              </a:rPr>
              <a:t>di</a:t>
            </a:r>
            <a:r>
              <a:rPr lang="en-GB" b="1" dirty="0">
                <a:solidFill>
                  <a:schemeClr val="bg1"/>
                </a:solidFill>
              </a:rPr>
              <a:t> </a:t>
            </a:r>
            <a:r>
              <a:rPr lang="en-GB" b="1" dirty="0" err="1">
                <a:solidFill>
                  <a:schemeClr val="bg1"/>
                </a:solidFill>
              </a:rPr>
              <a:t>taglio</a:t>
            </a:r>
            <a:endParaRPr lang="en-GB" b="1" dirty="0">
              <a:solidFill>
                <a:schemeClr val="bg1"/>
              </a:solidFill>
            </a:endParaRPr>
          </a:p>
        </p:txBody>
      </p:sp>
      <p:sp>
        <p:nvSpPr>
          <p:cNvPr id="2" name="Segnaposto data 1"/>
          <p:cNvSpPr>
            <a:spLocks noGrp="1"/>
          </p:cNvSpPr>
          <p:nvPr>
            <p:ph type="dt" sz="quarter" idx="4294967295"/>
          </p:nvPr>
        </p:nvSpPr>
        <p:spPr/>
        <p:txBody>
          <a:bodyPr/>
          <a:lstStyle/>
          <a:p>
            <a:pPr>
              <a:defRPr/>
            </a:pPr>
            <a:fld id="{826C6E19-66D0-46C4-ACC6-EBA33ABAD683}"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403350" y="115888"/>
            <a:ext cx="6057900" cy="798512"/>
          </a:xfrm>
          <a:noFill/>
        </p:spPr>
        <p:txBody>
          <a:bodyPr lIns="92075" tIns="46038" rIns="92075" bIns="46038"/>
          <a:lstStyle/>
          <a:p>
            <a:pPr eaLnBrk="1" hangingPunct="1"/>
            <a:r>
              <a:rPr lang="fr-FR" altLang="it-IT" smtClean="0"/>
              <a:t>Barra a tamburo - PZ 170-190-220-270(F)-300(F)-900</a:t>
            </a:r>
          </a:p>
        </p:txBody>
      </p:sp>
      <p:sp>
        <p:nvSpPr>
          <p:cNvPr id="57347" name="Rectangle 3"/>
          <p:cNvSpPr>
            <a:spLocks noGrp="1" noChangeArrowheads="1"/>
          </p:cNvSpPr>
          <p:nvPr>
            <p:ph type="body" sz="half" idx="1"/>
          </p:nvPr>
        </p:nvSpPr>
        <p:spPr>
          <a:xfrm>
            <a:off x="500063" y="5327650"/>
            <a:ext cx="7864475" cy="1063625"/>
          </a:xfrm>
          <a:noFill/>
        </p:spPr>
        <p:txBody>
          <a:bodyPr lIns="92075" tIns="46038" rIns="92075" bIns="46038"/>
          <a:lstStyle/>
          <a:p>
            <a:pPr marL="0" indent="0" eaLnBrk="1" hangingPunct="1">
              <a:spcBef>
                <a:spcPct val="50000"/>
              </a:spcBef>
              <a:buClr>
                <a:schemeClr val="tx1"/>
              </a:buClr>
            </a:pPr>
            <a:r>
              <a:rPr lang="fr-FR" altLang="it-IT" smtClean="0"/>
              <a:t>Trasmissione superiore riempita di grasso e copercho imbullonato</a:t>
            </a:r>
          </a:p>
          <a:p>
            <a:pPr marL="0" indent="0" eaLnBrk="1" hangingPunct="1">
              <a:spcBef>
                <a:spcPct val="50000"/>
              </a:spcBef>
              <a:buClr>
                <a:schemeClr val="tx1"/>
              </a:buClr>
            </a:pPr>
            <a:r>
              <a:rPr lang="fr-FR" altLang="it-IT" smtClean="0"/>
              <a:t>Trasmissione con cinghie a V</a:t>
            </a:r>
          </a:p>
        </p:txBody>
      </p:sp>
      <p:graphicFrame>
        <p:nvGraphicFramePr>
          <p:cNvPr id="57349" name="Object 5"/>
          <p:cNvGraphicFramePr>
            <a:graphicFrameLocks/>
          </p:cNvGraphicFramePr>
          <p:nvPr/>
        </p:nvGraphicFramePr>
        <p:xfrm>
          <a:off x="765175" y="2241550"/>
          <a:ext cx="3667125" cy="2835275"/>
        </p:xfrm>
        <a:graphic>
          <a:graphicData uri="http://schemas.openxmlformats.org/presentationml/2006/ole">
            <mc:AlternateContent xmlns:mc="http://schemas.openxmlformats.org/markup-compatibility/2006">
              <mc:Choice xmlns:v="urn:schemas-microsoft-com:vml" Requires="v">
                <p:oleObj spid="_x0000_s57426" name="Image" r:id="rId4" imgW="2030488" imgH="1495047" progId="Photoshop.Image.7">
                  <p:embed/>
                </p:oleObj>
              </mc:Choice>
              <mc:Fallback>
                <p:oleObj name="Image" r:id="rId4" imgW="2030488" imgH="1495047" progId="Photoshop.Image.7">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75" y="2241550"/>
                        <a:ext cx="366712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50" name="Object 9"/>
          <p:cNvGraphicFramePr>
            <a:graphicFrameLocks noGrp="1" noChangeAspect="1"/>
          </p:cNvGraphicFramePr>
          <p:nvPr>
            <p:ph sz="half" idx="2"/>
          </p:nvPr>
        </p:nvGraphicFramePr>
        <p:xfrm>
          <a:off x="739775" y="927100"/>
          <a:ext cx="2198688" cy="1319213"/>
        </p:xfrm>
        <a:graphic>
          <a:graphicData uri="http://schemas.openxmlformats.org/presentationml/2006/ole">
            <mc:AlternateContent xmlns:mc="http://schemas.openxmlformats.org/markup-compatibility/2006">
              <mc:Choice xmlns:v="urn:schemas-microsoft-com:vml" Requires="v">
                <p:oleObj spid="_x0000_s57427" name="Image" r:id="rId6" imgW="2986234" imgH="1791740" progId="Photoshop.Image.7">
                  <p:embed/>
                </p:oleObj>
              </mc:Choice>
              <mc:Fallback>
                <p:oleObj name="Image" r:id="rId6" imgW="2986234" imgH="1791740" progId="Photoshop.Image.7">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775" y="927100"/>
                        <a:ext cx="2198688"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7348" name="Picture 6"/>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19872" y="1152916"/>
            <a:ext cx="5485855" cy="267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89200" y="44450"/>
            <a:ext cx="541972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AutoShape 8"/>
          <p:cNvSpPr>
            <a:spLocks noChangeArrowheads="1"/>
          </p:cNvSpPr>
          <p:nvPr/>
        </p:nvSpPr>
        <p:spPr bwMode="auto">
          <a:xfrm rot="-271947">
            <a:off x="647700" y="1141413"/>
            <a:ext cx="1474788" cy="974725"/>
          </a:xfrm>
          <a:prstGeom prst="irregularSeal2">
            <a:avLst/>
          </a:prstGeom>
          <a:solidFill>
            <a:srgbClr val="FF3300"/>
          </a:solidFill>
          <a:ln w="28575">
            <a:solidFill>
              <a:schemeClr val="tx1"/>
            </a:solidFill>
            <a:miter lim="800000"/>
            <a:headEnd/>
            <a:tailEnd/>
          </a:ln>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en-US" altLang="it-IT" sz="1600" b="1"/>
              <a:t>New</a:t>
            </a:r>
          </a:p>
        </p:txBody>
      </p:sp>
      <p:sp>
        <p:nvSpPr>
          <p:cNvPr id="61444" name="Segnaposto contenuto 2"/>
          <p:cNvSpPr>
            <a:spLocks noGrp="1"/>
          </p:cNvSpPr>
          <p:nvPr>
            <p:ph idx="1"/>
          </p:nvPr>
        </p:nvSpPr>
        <p:spPr>
          <a:xfrm>
            <a:off x="320675" y="2592388"/>
            <a:ext cx="8147050" cy="1081087"/>
          </a:xfrm>
        </p:spPr>
        <p:txBody>
          <a:bodyPr/>
          <a:lstStyle/>
          <a:p>
            <a:pPr>
              <a:buFontTx/>
              <a:buBlip>
                <a:blip r:embed="rId3"/>
              </a:buBlip>
            </a:pPr>
            <a:r>
              <a:rPr lang="fr-FR" altLang="it-IT" smtClean="0"/>
              <a:t>Nuovo sistema modulare: tutti gli elementi godono di una trasmissione indipendente</a:t>
            </a:r>
          </a:p>
          <a:p>
            <a:pPr>
              <a:buFontTx/>
              <a:buBlip>
                <a:blip r:embed="rId3"/>
              </a:buBlip>
            </a:pPr>
            <a:r>
              <a:rPr lang="fr-FR" altLang="it-IT" smtClean="0"/>
              <a:t>Trasmissione diretta</a:t>
            </a:r>
            <a:endParaRPr lang="it-IT" altLang="it-IT" smtClean="0"/>
          </a:p>
        </p:txBody>
      </p:sp>
      <p:grpSp>
        <p:nvGrpSpPr>
          <p:cNvPr id="61445" name="Group 10"/>
          <p:cNvGrpSpPr>
            <a:grpSpLocks/>
          </p:cNvGrpSpPr>
          <p:nvPr/>
        </p:nvGrpSpPr>
        <p:grpSpPr bwMode="auto">
          <a:xfrm>
            <a:off x="4751388" y="3063875"/>
            <a:ext cx="3900487" cy="3725863"/>
            <a:chOff x="4488" y="955"/>
            <a:chExt cx="4365" cy="3235"/>
          </a:xfrm>
        </p:grpSpPr>
        <p:pic>
          <p:nvPicPr>
            <p:cNvPr id="61451"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88" y="1060"/>
              <a:ext cx="4230" cy="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6" descr="DSC0601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04" y="955"/>
              <a:ext cx="1449" cy="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Line 7"/>
            <p:cNvSpPr>
              <a:spLocks noChangeShapeType="1"/>
            </p:cNvSpPr>
            <p:nvPr/>
          </p:nvSpPr>
          <p:spPr bwMode="auto">
            <a:xfrm flipH="1">
              <a:off x="6582" y="2068"/>
              <a:ext cx="1192" cy="61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it-IT"/>
            </a:p>
          </p:txBody>
        </p:sp>
        <p:sp>
          <p:nvSpPr>
            <p:cNvPr id="61454" name="Line 8"/>
            <p:cNvSpPr>
              <a:spLocks noChangeShapeType="1"/>
            </p:cNvSpPr>
            <p:nvPr/>
          </p:nvSpPr>
          <p:spPr bwMode="auto">
            <a:xfrm flipH="1">
              <a:off x="6460" y="2221"/>
              <a:ext cx="1848" cy="8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it-IT"/>
            </a:p>
          </p:txBody>
        </p:sp>
      </p:grpSp>
      <p:pic>
        <p:nvPicPr>
          <p:cNvPr id="61446" name="Picture 18" descr="09042963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0813" y="4149725"/>
            <a:ext cx="3960812"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3"/>
          <p:cNvSpPr txBox="1">
            <a:spLocks noChangeArrowheads="1"/>
          </p:cNvSpPr>
          <p:nvPr/>
        </p:nvSpPr>
        <p:spPr bwMode="auto">
          <a:xfrm>
            <a:off x="4059238" y="3938588"/>
            <a:ext cx="2160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0"/>
              </a:spcBef>
              <a:buFontTx/>
              <a:buNone/>
            </a:pPr>
            <a:r>
              <a:rPr lang="de-DE" altLang="it-IT" sz="2000" b="1"/>
              <a:t>Regolazione altezza di taglio</a:t>
            </a:r>
          </a:p>
        </p:txBody>
      </p:sp>
      <p:sp>
        <p:nvSpPr>
          <p:cNvPr id="61448" name="Titolo 1"/>
          <p:cNvSpPr>
            <a:spLocks noGrp="1"/>
          </p:cNvSpPr>
          <p:nvPr>
            <p:ph type="title"/>
          </p:nvPr>
        </p:nvSpPr>
        <p:spPr>
          <a:xfrm>
            <a:off x="828675" y="44450"/>
            <a:ext cx="7059613" cy="574675"/>
          </a:xfrm>
        </p:spPr>
        <p:txBody>
          <a:bodyPr/>
          <a:lstStyle/>
          <a:p>
            <a:r>
              <a:rPr lang="fr-FR" altLang="it-IT" smtClean="0"/>
              <a:t>Barra a tamburo - PZ 320F  -  PZ 320FC  -  PZ 320C</a:t>
            </a:r>
            <a:endParaRPr lang="it-IT" altLang="it-IT" smtClean="0"/>
          </a:p>
        </p:txBody>
      </p:sp>
      <p:sp>
        <p:nvSpPr>
          <p:cNvPr id="13" name="Segnaposto data 12"/>
          <p:cNvSpPr>
            <a:spLocks noGrp="1"/>
          </p:cNvSpPr>
          <p:nvPr>
            <p:ph type="dt" sz="quarter" idx="10"/>
          </p:nvPr>
        </p:nvSpPr>
        <p:spPr/>
        <p:txBody>
          <a:bodyPr/>
          <a:lstStyle/>
          <a:p>
            <a:pPr>
              <a:defRPr/>
            </a:pPr>
            <a:fld id="{481C780F-6AFB-4D68-97C8-6D915EFE08C9}" type="datetime1">
              <a:rPr lang="it-IT" smtClean="0"/>
              <a:t>29/04/14</a:t>
            </a:fld>
            <a:endParaRPr lang="fr-FR" dirty="0"/>
          </a:p>
        </p:txBody>
      </p:sp>
      <p:sp>
        <p:nvSpPr>
          <p:cNvPr id="14" name="Segnaposto piè di pagina 13"/>
          <p:cNvSpPr>
            <a:spLocks noGrp="1"/>
          </p:cNvSpPr>
          <p:nvPr>
            <p:ph type="ftr" sz="quarter" idx="11"/>
          </p:nvPr>
        </p:nvSpPr>
        <p:spPr/>
        <p:txBody>
          <a:bodyPr/>
          <a:lstStyle/>
          <a:p>
            <a:pPr>
              <a:defRPr/>
            </a:pPr>
            <a:r>
              <a:rPr lang="fr-FR"/>
              <a:t>Mkt Kuhn </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0" y="2024063"/>
            <a:ext cx="4287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descr="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4438" y="2667000"/>
            <a:ext cx="77152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4"/>
          <p:cNvSpPr>
            <a:spLocks noChangeArrowheads="1"/>
          </p:cNvSpPr>
          <p:nvPr/>
        </p:nvSpPr>
        <p:spPr bwMode="auto">
          <a:xfrm>
            <a:off x="1281113" y="2892425"/>
            <a:ext cx="2968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en-US" altLang="it-IT" sz="2000" b="1" baseline="30000">
                <a:solidFill>
                  <a:schemeClr val="bg1"/>
                </a:solidFill>
              </a:rPr>
              <a:t>®</a:t>
            </a:r>
            <a:endParaRPr lang="de-DE" altLang="it-IT" sz="2000" b="1" baseline="30000">
              <a:solidFill>
                <a:schemeClr val="bg1"/>
              </a:solidFill>
            </a:endParaRPr>
          </a:p>
        </p:txBody>
      </p:sp>
      <p:sp>
        <p:nvSpPr>
          <p:cNvPr id="62469" name="Freeform 5"/>
          <p:cNvSpPr>
            <a:spLocks/>
          </p:cNvSpPr>
          <p:nvPr/>
        </p:nvSpPr>
        <p:spPr bwMode="auto">
          <a:xfrm>
            <a:off x="6540500" y="1924050"/>
            <a:ext cx="528638" cy="1679575"/>
          </a:xfrm>
          <a:custGeom>
            <a:avLst/>
            <a:gdLst>
              <a:gd name="T0" fmla="*/ 0 w 1544"/>
              <a:gd name="T1" fmla="*/ 0 h 1320"/>
              <a:gd name="T2" fmla="*/ 2147483646 w 1544"/>
              <a:gd name="T3" fmla="*/ 0 h 1320"/>
              <a:gd name="T4" fmla="*/ 2147483646 w 1544"/>
              <a:gd name="T5" fmla="*/ 2147483646 h 1320"/>
              <a:gd name="T6" fmla="*/ 0 60000 65536"/>
              <a:gd name="T7" fmla="*/ 0 60000 65536"/>
              <a:gd name="T8" fmla="*/ 0 60000 65536"/>
              <a:gd name="T9" fmla="*/ 0 w 1544"/>
              <a:gd name="T10" fmla="*/ 0 h 1320"/>
              <a:gd name="T11" fmla="*/ 1544 w 1544"/>
              <a:gd name="T12" fmla="*/ 1320 h 1320"/>
            </a:gdLst>
            <a:ahLst/>
            <a:cxnLst>
              <a:cxn ang="T6">
                <a:pos x="T0" y="T1"/>
              </a:cxn>
              <a:cxn ang="T7">
                <a:pos x="T2" y="T3"/>
              </a:cxn>
              <a:cxn ang="T8">
                <a:pos x="T4" y="T5"/>
              </a:cxn>
            </a:cxnLst>
            <a:rect l="T9" t="T10" r="T11" b="T12"/>
            <a:pathLst>
              <a:path w="1544" h="1320">
                <a:moveTo>
                  <a:pt x="0" y="0"/>
                </a:moveTo>
                <a:lnTo>
                  <a:pt x="1544" y="0"/>
                </a:lnTo>
                <a:lnTo>
                  <a:pt x="1544" y="1320"/>
                </a:lnTo>
              </a:path>
            </a:pathLst>
          </a:custGeom>
          <a:noFill/>
          <a:ln w="28575">
            <a:solidFill>
              <a:srgbClr val="FFFF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pic>
        <p:nvPicPr>
          <p:cNvPr id="62470" name="Picture 9" descr="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4313" y="1785938"/>
            <a:ext cx="1436687"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911350" y="2022475"/>
            <a:ext cx="59372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ext Box 4"/>
          <p:cNvSpPr txBox="1">
            <a:spLocks noChangeArrowheads="1"/>
          </p:cNvSpPr>
          <p:nvPr/>
        </p:nvSpPr>
        <p:spPr bwMode="auto">
          <a:xfrm>
            <a:off x="611188" y="1050925"/>
            <a:ext cx="5421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2400" b="1" u="sng"/>
              <a:t>Dispositivi di alleggerimento</a:t>
            </a:r>
          </a:p>
        </p:txBody>
      </p:sp>
      <p:sp>
        <p:nvSpPr>
          <p:cNvPr id="62473" name="CasellaDiTesto 12"/>
          <p:cNvSpPr txBox="1">
            <a:spLocks noChangeArrowheads="1"/>
          </p:cNvSpPr>
          <p:nvPr/>
        </p:nvSpPr>
        <p:spPr bwMode="auto">
          <a:xfrm>
            <a:off x="246063" y="5083175"/>
            <a:ext cx="4038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2000"/>
              <a:t>Oltre alla sospensione di tipo meccanico a molla KUHN dispone di una sospensione oleo-dinamica LIFT-CONTROL®</a:t>
            </a:r>
          </a:p>
        </p:txBody>
      </p:sp>
      <p:sp>
        <p:nvSpPr>
          <p:cNvPr id="62474" name="Text Box 18"/>
          <p:cNvSpPr txBox="1">
            <a:spLocks noChangeArrowheads="1"/>
          </p:cNvSpPr>
          <p:nvPr/>
        </p:nvSpPr>
        <p:spPr bwMode="auto">
          <a:xfrm>
            <a:off x="6450013" y="1347788"/>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5"/>
              </a:buBlip>
              <a:defRPr>
                <a:solidFill>
                  <a:schemeClr val="tx1"/>
                </a:solidFill>
                <a:latin typeface="Arial" panose="020B0604020202020204" pitchFamily="34" charset="0"/>
              </a:defRPr>
            </a:lvl1pPr>
            <a:lvl2pPr marL="742950" indent="-285750">
              <a:spcBef>
                <a:spcPct val="20000"/>
              </a:spcBef>
              <a:buBlip>
                <a:blip r:embed="rId6"/>
              </a:buBlip>
              <a:defRPr>
                <a:solidFill>
                  <a:schemeClr val="tx1"/>
                </a:solidFill>
                <a:latin typeface="Arial" panose="020B0604020202020204" pitchFamily="34" charset="0"/>
              </a:defRPr>
            </a:lvl2pPr>
            <a:lvl3pPr marL="1143000" indent="-228600">
              <a:spcBef>
                <a:spcPct val="20000"/>
              </a:spcBef>
              <a:buBlip>
                <a:blip r:embed="rId7"/>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b="1">
                <a:solidFill>
                  <a:srgbClr val="4D4D4D"/>
                </a:solidFill>
              </a:rPr>
              <a:t>Una esclusiva KUHN</a:t>
            </a:r>
          </a:p>
        </p:txBody>
      </p:sp>
      <p:sp>
        <p:nvSpPr>
          <p:cNvPr id="62475" name="Titolo 2"/>
          <p:cNvSpPr>
            <a:spLocks noGrp="1"/>
          </p:cNvSpPr>
          <p:nvPr>
            <p:ph type="title"/>
          </p:nvPr>
        </p:nvSpPr>
        <p:spPr>
          <a:xfrm>
            <a:off x="827088" y="155575"/>
            <a:ext cx="7059612" cy="574675"/>
          </a:xfrm>
        </p:spPr>
        <p:txBody>
          <a:bodyPr/>
          <a:lstStyle/>
          <a:p>
            <a:r>
              <a:rPr lang="it-IT" altLang="it-IT" smtClean="0"/>
              <a:t>LE GIUSTE SCELTE - ALLEGGERIMENTO</a:t>
            </a:r>
          </a:p>
        </p:txBody>
      </p:sp>
      <p:sp>
        <p:nvSpPr>
          <p:cNvPr id="2" name="Segnaposto data 1"/>
          <p:cNvSpPr>
            <a:spLocks noGrp="1"/>
          </p:cNvSpPr>
          <p:nvPr>
            <p:ph type="dt" sz="quarter" idx="10"/>
          </p:nvPr>
        </p:nvSpPr>
        <p:spPr/>
        <p:txBody>
          <a:bodyPr/>
          <a:lstStyle/>
          <a:p>
            <a:pPr>
              <a:defRPr/>
            </a:pPr>
            <a:fld id="{AE57F848-AACD-4F25-9462-6946092B2248}"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fr-FR" altLang="it-IT" smtClean="0"/>
              <a:t>FC FRONTALI</a:t>
            </a:r>
          </a:p>
        </p:txBody>
      </p:sp>
      <p:pic>
        <p:nvPicPr>
          <p:cNvPr id="100355" name="Picture 3" descr="FC280F Suiss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40768"/>
            <a:ext cx="91440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63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1378" name="Picture 2" descr="fc280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 y="1111250"/>
            <a:ext cx="8763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Grp="1" noChangeArrowheads="1"/>
          </p:cNvSpPr>
          <p:nvPr>
            <p:ph type="title"/>
          </p:nvPr>
        </p:nvSpPr>
        <p:spPr/>
        <p:txBody>
          <a:bodyPr/>
          <a:lstStyle/>
          <a:p>
            <a:pPr eaLnBrk="1" hangingPunct="1"/>
            <a:r>
              <a:rPr lang="fr-FR" altLang="it-IT" smtClean="0"/>
              <a:t>ADATTAMENTO AL TERRENO</a:t>
            </a:r>
          </a:p>
        </p:txBody>
      </p:sp>
      <p:sp>
        <p:nvSpPr>
          <p:cNvPr id="101380" name="Text Box 10"/>
          <p:cNvSpPr txBox="1">
            <a:spLocks noChangeArrowheads="1"/>
          </p:cNvSpPr>
          <p:nvPr/>
        </p:nvSpPr>
        <p:spPr bwMode="auto">
          <a:xfrm>
            <a:off x="219075" y="5380038"/>
            <a:ext cx="86518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it-IT" altLang="it-IT" sz="1400"/>
              <a:t>Le Falciacondizionatrici frontali serie FC 280 F hanno un sistema di alleggerimento esclusivo, brevetto KUHN caratterizzato da un trapezio con bracci oscillanti e molle integrate nella testata.</a:t>
            </a:r>
          </a:p>
          <a:p>
            <a:pPr algn="l" eaLnBrk="1" hangingPunct="1">
              <a:spcBef>
                <a:spcPct val="50000"/>
              </a:spcBef>
              <a:buFont typeface="Arial" panose="020B0604020202020204" pitchFamily="34" charset="0"/>
              <a:buChar char="•"/>
            </a:pPr>
            <a:r>
              <a:rPr lang="it-IT" altLang="it-IT" sz="1400"/>
              <a:t> ottimale adattamento a tutte le condizioni di lavoro;</a:t>
            </a:r>
          </a:p>
          <a:p>
            <a:pPr algn="l" eaLnBrk="1" hangingPunct="1">
              <a:spcBef>
                <a:spcPct val="50000"/>
              </a:spcBef>
              <a:buFont typeface="Arial" panose="020B0604020202020204" pitchFamily="34" charset="0"/>
              <a:buChar char="•"/>
            </a:pPr>
            <a:r>
              <a:rPr lang="it-IT" altLang="it-IT" sz="1400"/>
              <a:t>Pressione al suolo minima su tutta la larghezza della barra anche nei terreni accidentati.</a:t>
            </a:r>
          </a:p>
        </p:txBody>
      </p:sp>
    </p:spTree>
    <p:extLst>
      <p:ext uri="{BB962C8B-B14F-4D97-AF65-F5344CB8AC3E}">
        <p14:creationId xmlns:p14="http://schemas.microsoft.com/office/powerpoint/2010/main" val="2435041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6" name="Picture 10" descr="Dia 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1438"/>
            <a:ext cx="455771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9" descr="Dia 20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005263"/>
            <a:ext cx="4573588"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1" descr="Dia 20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29138" y="1349375"/>
            <a:ext cx="4614862"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5"/>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6"/>
              </a:buBlip>
              <a:defRPr>
                <a:solidFill>
                  <a:schemeClr val="tx1"/>
                </a:solidFill>
                <a:latin typeface="Arial" panose="020B0604020202020204" pitchFamily="34" charset="0"/>
              </a:defRPr>
            </a:lvl1pPr>
            <a:lvl2pPr marL="742950" indent="-285750">
              <a:spcBef>
                <a:spcPct val="20000"/>
              </a:spcBef>
              <a:buBlip>
                <a:blip r:embed="rId7"/>
              </a:buBlip>
              <a:defRPr>
                <a:solidFill>
                  <a:schemeClr val="tx1"/>
                </a:solidFill>
                <a:latin typeface="Arial" panose="020B0604020202020204" pitchFamily="34" charset="0"/>
              </a:defRPr>
            </a:lvl2pPr>
            <a:lvl3pPr marL="1143000" indent="-228600">
              <a:spcBef>
                <a:spcPct val="20000"/>
              </a:spcBef>
              <a:buBlip>
                <a:blip r:embed="rId8"/>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Aratura</a:t>
            </a:r>
          </a:p>
        </p:txBody>
      </p:sp>
    </p:spTree>
    <p:extLst>
      <p:ext uri="{BB962C8B-B14F-4D97-AF65-F5344CB8AC3E}">
        <p14:creationId xmlns:p14="http://schemas.microsoft.com/office/powerpoint/2010/main" val="16186416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fr-FR" altLang="it-IT" smtClean="0"/>
              <a:t>FC 313 F LIFT CONTROL</a:t>
            </a:r>
            <a:r>
              <a:rPr lang="fr-FR" altLang="it-IT" baseline="30000" smtClean="0">
                <a:cs typeface="Arial" panose="020B0604020202020204" pitchFamily="34" charset="0"/>
              </a:rPr>
              <a:t>®</a:t>
            </a:r>
            <a:endParaRPr lang="fr-FR" altLang="it-IT" baseline="30000" smtClean="0"/>
          </a:p>
        </p:txBody>
      </p:sp>
      <p:pic>
        <p:nvPicPr>
          <p:cNvPr id="68611" name="Picture 3" descr="FC313F_travai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 y="1008063"/>
            <a:ext cx="7151688" cy="4445000"/>
          </a:xfrm>
          <a:prstGeom prst="rect">
            <a:avLst/>
          </a:prstGeom>
          <a:noFill/>
          <a:ln w="9525">
            <a:noFill/>
            <a:miter lim="800000"/>
            <a:headEnd/>
            <a:tailEnd/>
          </a:ln>
          <a:effectLst>
            <a:outerShdw dist="139700" dir="2700000" algn="tl" rotWithShape="0">
              <a:srgbClr val="333333">
                <a:alpha val="64999"/>
              </a:srgbClr>
            </a:outerShdw>
          </a:effectLst>
        </p:spPr>
      </p:pic>
      <p:pic>
        <p:nvPicPr>
          <p:cNvPr id="102404" name="Picture 9" descr="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2175" y="1171575"/>
            <a:ext cx="14382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 Box 10"/>
          <p:cNvSpPr txBox="1">
            <a:spLocks noChangeArrowheads="1"/>
          </p:cNvSpPr>
          <p:nvPr/>
        </p:nvSpPr>
        <p:spPr bwMode="auto">
          <a:xfrm>
            <a:off x="246063" y="5607050"/>
            <a:ext cx="8651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it-IT" altLang="it-IT" sz="1400"/>
              <a:t>Le Falciacondizionatrici frontali serie FC  3131 F sono invece equipaggiate con sistema LIFTCONTROL</a:t>
            </a:r>
            <a:r>
              <a:rPr lang="it-IT" altLang="it-IT" sz="1400">
                <a:cs typeface="Arial" panose="020B0604020202020204" pitchFamily="34" charset="0"/>
              </a:rPr>
              <a:t>®</a:t>
            </a:r>
            <a:endParaRPr lang="it-IT" altLang="it-IT" sz="1400"/>
          </a:p>
        </p:txBody>
      </p:sp>
      <p:sp>
        <p:nvSpPr>
          <p:cNvPr id="2" name="Segnaposto data 1"/>
          <p:cNvSpPr>
            <a:spLocks noGrp="1"/>
          </p:cNvSpPr>
          <p:nvPr>
            <p:ph type="dt" sz="half" idx="10"/>
          </p:nvPr>
        </p:nvSpPr>
        <p:spPr/>
        <p:txBody>
          <a:bodyPr/>
          <a:lstStyle/>
          <a:p>
            <a:pPr>
              <a:defRPr/>
            </a:pPr>
            <a:fld id="{D31BEA2A-2B44-4382-98BE-A632DCE812CA}"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smtClean="0"/>
              <a:t>Mkt Kuhn </a:t>
            </a:r>
            <a:endParaRPr lang="fr-FR"/>
          </a:p>
        </p:txBody>
      </p:sp>
    </p:spTree>
    <p:extLst>
      <p:ext uri="{BB962C8B-B14F-4D97-AF65-F5344CB8AC3E}">
        <p14:creationId xmlns:p14="http://schemas.microsoft.com/office/powerpoint/2010/main" val="1712258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323850" y="1370013"/>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t>
            </a:r>
          </a:p>
          <a:p>
            <a:pPr>
              <a:buFontTx/>
              <a:buNone/>
            </a:pPr>
            <a:endParaRPr lang="fr-FR" altLang="it-IT" sz="2400">
              <a:latin typeface="Times New Roman" panose="02020603050405020304" pitchFamily="18" charset="0"/>
            </a:endParaRPr>
          </a:p>
        </p:txBody>
      </p:sp>
      <p:sp>
        <p:nvSpPr>
          <p:cNvPr id="64515" name="Rectangle 5"/>
          <p:cNvSpPr>
            <a:spLocks noChangeArrowheads="1"/>
          </p:cNvSpPr>
          <p:nvPr/>
        </p:nvSpPr>
        <p:spPr bwMode="auto">
          <a:xfrm>
            <a:off x="323850" y="4751388"/>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t>
            </a:r>
            <a:endParaRPr lang="it-IT" altLang="it-IT" sz="1200">
              <a:latin typeface="Times New Roman" panose="02020603050405020304" pitchFamily="18" charset="0"/>
              <a:cs typeface="Times New Roman" panose="02020603050405020304" pitchFamily="18" charset="0"/>
            </a:endParaRPr>
          </a:p>
          <a:p>
            <a:pPr>
              <a:buFontTx/>
              <a:buNone/>
            </a:pPr>
            <a:endParaRPr lang="it-IT" altLang="it-IT" sz="2400">
              <a:latin typeface="Times New Roman" panose="02020603050405020304" pitchFamily="18" charset="0"/>
            </a:endParaRPr>
          </a:p>
        </p:txBody>
      </p:sp>
      <p:sp>
        <p:nvSpPr>
          <p:cNvPr id="64516" name="Rectangle 6"/>
          <p:cNvSpPr>
            <a:spLocks noChangeArrowheads="1"/>
          </p:cNvSpPr>
          <p:nvPr/>
        </p:nvSpPr>
        <p:spPr bwMode="auto">
          <a:xfrm>
            <a:off x="323850" y="85598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9580" tIns="539580" rIns="539580" bIns="539580">
            <a:spAutoFit/>
          </a:bodyPr>
          <a:lstStyle>
            <a:lvl1pPr indent="-2286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t>
            </a:r>
            <a:endParaRPr lang="it-IT" altLang="it-IT" sz="1200">
              <a:latin typeface="Times New Roman" panose="02020603050405020304" pitchFamily="18" charset="0"/>
              <a:cs typeface="Times New Roman" panose="02020603050405020304" pitchFamily="18" charset="0"/>
            </a:endParaRPr>
          </a:p>
          <a:p>
            <a:pPr>
              <a:buFontTx/>
              <a:buNone/>
            </a:pPr>
            <a:r>
              <a:rPr lang="fr-FR" altLang="it-IT" sz="1000">
                <a:latin typeface="Wingdings" panose="05000000000000000000" pitchFamily="2" charset="2"/>
                <a:cs typeface="Times New Roman" panose="02020603050405020304" pitchFamily="18" charset="0"/>
              </a:rPr>
              <a:t>Ø</a:t>
            </a:r>
            <a:r>
              <a:rPr lang="fr-FR" altLang="it-IT" sz="700">
                <a:latin typeface="Times New Roman" panose="02020603050405020304" pitchFamily="18" charset="0"/>
                <a:cs typeface="Times New Roman" panose="02020603050405020304" pitchFamily="18" charset="0"/>
              </a:rPr>
              <a:t>       </a:t>
            </a:r>
            <a:endParaRPr lang="fr-FR" altLang="it-IT" sz="2400">
              <a:latin typeface="Times New Roman" panose="02020603050405020304" pitchFamily="18" charset="0"/>
            </a:endParaRPr>
          </a:p>
        </p:txBody>
      </p:sp>
      <p:sp>
        <p:nvSpPr>
          <p:cNvPr id="64517" name="Rectangle 7"/>
          <p:cNvSpPr>
            <a:spLocks noChangeArrowheads="1"/>
          </p:cNvSpPr>
          <p:nvPr/>
        </p:nvSpPr>
        <p:spPr bwMode="auto">
          <a:xfrm>
            <a:off x="323850" y="31750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r>
            <a:br>
              <a:rPr lang="fr-FR" altLang="it-IT" sz="1000">
                <a:latin typeface="Times New Roman" panose="02020603050405020304" pitchFamily="18" charset="0"/>
                <a:cs typeface="Times New Roman" panose="02020603050405020304" pitchFamily="18" charset="0"/>
              </a:rPr>
            </a:br>
            <a:r>
              <a:rPr lang="it-IT" altLang="it-IT" sz="1400">
                <a:latin typeface="Times New Roman" panose="02020603050405020304" pitchFamily="18" charset="0"/>
              </a:rPr>
              <a:t/>
            </a:r>
            <a:br>
              <a:rPr lang="it-IT" altLang="it-IT" sz="1400">
                <a:latin typeface="Times New Roman" panose="02020603050405020304" pitchFamily="18" charset="0"/>
              </a:rPr>
            </a:br>
            <a:endParaRPr lang="it-IT" altLang="it-IT" sz="2400">
              <a:latin typeface="Times New Roman" panose="02020603050405020304" pitchFamily="18" charset="0"/>
            </a:endParaRPr>
          </a:p>
        </p:txBody>
      </p:sp>
      <p:sp>
        <p:nvSpPr>
          <p:cNvPr id="64518" name="Text Box 14"/>
          <p:cNvSpPr txBox="1">
            <a:spLocks noChangeArrowheads="1"/>
          </p:cNvSpPr>
          <p:nvPr/>
        </p:nvSpPr>
        <p:spPr bwMode="auto">
          <a:xfrm>
            <a:off x="836613" y="1636713"/>
            <a:ext cx="7904162"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1600"/>
              <a:t>I sistemi di alleggerimento sono importantissimi per salvaguardare nel taglio la qualità del foraggio.</a:t>
            </a:r>
          </a:p>
          <a:p>
            <a:pPr eaLnBrk="1" hangingPunct="1">
              <a:spcBef>
                <a:spcPct val="50000"/>
              </a:spcBef>
              <a:buFontTx/>
              <a:buChar char="•"/>
            </a:pPr>
            <a:r>
              <a:rPr lang="it-IT" altLang="it-IT" sz="1600"/>
              <a:t>Sistemi con sospensione meccanica a molla</a:t>
            </a:r>
          </a:p>
          <a:p>
            <a:pPr eaLnBrk="1" hangingPunct="1">
              <a:spcBef>
                <a:spcPct val="50000"/>
              </a:spcBef>
              <a:buFontTx/>
              <a:buChar char="•"/>
            </a:pPr>
            <a:r>
              <a:rPr lang="it-IT" altLang="it-IT" sz="1600"/>
              <a:t>Sistema di alleggerimento centralizzato “COSTANT FLOAT” altamente innovativo con sospensione del gruppo falciacondizionatore tramite bielle e molle a tensione variabile, il tutto integrato nel telaio della macchina.</a:t>
            </a:r>
          </a:p>
          <a:p>
            <a:pPr eaLnBrk="1" hangingPunct="1">
              <a:spcBef>
                <a:spcPct val="50000"/>
              </a:spcBef>
              <a:buFontTx/>
              <a:buChar char="•"/>
            </a:pPr>
            <a:r>
              <a:rPr lang="it-IT" altLang="it-IT" sz="1600"/>
              <a:t>Sistema di alleggerimento oleopneumatico “LIFTCONTROL®”</a:t>
            </a:r>
            <a:br>
              <a:rPr lang="it-IT" altLang="it-IT" sz="1600"/>
            </a:br>
            <a:endParaRPr lang="it-IT" altLang="it-IT" sz="1600"/>
          </a:p>
        </p:txBody>
      </p:sp>
      <p:sp>
        <p:nvSpPr>
          <p:cNvPr id="64519" name="Text Box 4"/>
          <p:cNvSpPr txBox="1">
            <a:spLocks noChangeArrowheads="1"/>
          </p:cNvSpPr>
          <p:nvPr/>
        </p:nvSpPr>
        <p:spPr bwMode="auto">
          <a:xfrm>
            <a:off x="836613" y="979488"/>
            <a:ext cx="5903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2400" b="1" u="sng"/>
              <a:t>Dispositivi di alleggerimento</a:t>
            </a:r>
          </a:p>
        </p:txBody>
      </p:sp>
      <p:sp>
        <p:nvSpPr>
          <p:cNvPr id="64520" name="Freeform 8"/>
          <p:cNvSpPr>
            <a:spLocks/>
          </p:cNvSpPr>
          <p:nvPr/>
        </p:nvSpPr>
        <p:spPr bwMode="auto">
          <a:xfrm>
            <a:off x="1404938" y="5453063"/>
            <a:ext cx="6515100" cy="1104900"/>
          </a:xfrm>
          <a:custGeom>
            <a:avLst/>
            <a:gdLst>
              <a:gd name="T0" fmla="*/ 0 w 10260"/>
              <a:gd name="T1" fmla="*/ 2147483646 h 2460"/>
              <a:gd name="T2" fmla="*/ 2147483646 w 10260"/>
              <a:gd name="T3" fmla="*/ 2147483646 h 2460"/>
              <a:gd name="T4" fmla="*/ 2147483646 w 10260"/>
              <a:gd name="T5" fmla="*/ 2147483646 h 2460"/>
              <a:gd name="T6" fmla="*/ 2147483646 w 10260"/>
              <a:gd name="T7" fmla="*/ 2147483646 h 2460"/>
              <a:gd name="T8" fmla="*/ 0 60000 65536"/>
              <a:gd name="T9" fmla="*/ 0 60000 65536"/>
              <a:gd name="T10" fmla="*/ 0 60000 65536"/>
              <a:gd name="T11" fmla="*/ 0 60000 65536"/>
              <a:gd name="T12" fmla="*/ 0 w 10260"/>
              <a:gd name="T13" fmla="*/ 0 h 2460"/>
              <a:gd name="T14" fmla="*/ 10260 w 10260"/>
              <a:gd name="T15" fmla="*/ 2460 h 2460"/>
            </a:gdLst>
            <a:ahLst/>
            <a:cxnLst>
              <a:cxn ang="T8">
                <a:pos x="T0" y="T1"/>
              </a:cxn>
              <a:cxn ang="T9">
                <a:pos x="T2" y="T3"/>
              </a:cxn>
              <a:cxn ang="T10">
                <a:pos x="T4" y="T5"/>
              </a:cxn>
              <a:cxn ang="T11">
                <a:pos x="T6" y="T7"/>
              </a:cxn>
            </a:cxnLst>
            <a:rect l="T12" t="T13" r="T14" b="T15"/>
            <a:pathLst>
              <a:path w="10260" h="2460">
                <a:moveTo>
                  <a:pt x="0" y="330"/>
                </a:moveTo>
                <a:cubicBezTo>
                  <a:pt x="1095" y="165"/>
                  <a:pt x="2190" y="0"/>
                  <a:pt x="3240" y="330"/>
                </a:cubicBezTo>
                <a:cubicBezTo>
                  <a:pt x="4290" y="660"/>
                  <a:pt x="5130" y="2160"/>
                  <a:pt x="6300" y="2310"/>
                </a:cubicBezTo>
                <a:cubicBezTo>
                  <a:pt x="7470" y="2460"/>
                  <a:pt x="9600" y="1410"/>
                  <a:pt x="10260" y="1230"/>
                </a:cubicBezTo>
              </a:path>
            </a:pathLst>
          </a:custGeom>
          <a:noFill/>
          <a:ln w="63500">
            <a:pattFill prst="shingle">
              <a:fgClr>
                <a:srgbClr val="000000"/>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4521" name="Freeform 9"/>
          <p:cNvSpPr>
            <a:spLocks/>
          </p:cNvSpPr>
          <p:nvPr/>
        </p:nvSpPr>
        <p:spPr bwMode="auto">
          <a:xfrm>
            <a:off x="1354138" y="5513388"/>
            <a:ext cx="6515100" cy="1104900"/>
          </a:xfrm>
          <a:custGeom>
            <a:avLst/>
            <a:gdLst>
              <a:gd name="T0" fmla="*/ 0 w 10260"/>
              <a:gd name="T1" fmla="*/ 2147483646 h 2460"/>
              <a:gd name="T2" fmla="*/ 2147483646 w 10260"/>
              <a:gd name="T3" fmla="*/ 2147483646 h 2460"/>
              <a:gd name="T4" fmla="*/ 2147483646 w 10260"/>
              <a:gd name="T5" fmla="*/ 2147483646 h 2460"/>
              <a:gd name="T6" fmla="*/ 2147483646 w 10260"/>
              <a:gd name="T7" fmla="*/ 2147483646 h 2460"/>
              <a:gd name="T8" fmla="*/ 0 60000 65536"/>
              <a:gd name="T9" fmla="*/ 0 60000 65536"/>
              <a:gd name="T10" fmla="*/ 0 60000 65536"/>
              <a:gd name="T11" fmla="*/ 0 60000 65536"/>
              <a:gd name="T12" fmla="*/ 0 w 10260"/>
              <a:gd name="T13" fmla="*/ 0 h 2460"/>
              <a:gd name="T14" fmla="*/ 10260 w 10260"/>
              <a:gd name="T15" fmla="*/ 2460 h 2460"/>
            </a:gdLst>
            <a:ahLst/>
            <a:cxnLst>
              <a:cxn ang="T8">
                <a:pos x="T0" y="T1"/>
              </a:cxn>
              <a:cxn ang="T9">
                <a:pos x="T2" y="T3"/>
              </a:cxn>
              <a:cxn ang="T10">
                <a:pos x="T4" y="T5"/>
              </a:cxn>
              <a:cxn ang="T11">
                <a:pos x="T6" y="T7"/>
              </a:cxn>
            </a:cxnLst>
            <a:rect l="T12" t="T13" r="T14" b="T15"/>
            <a:pathLst>
              <a:path w="10260" h="2460">
                <a:moveTo>
                  <a:pt x="0" y="330"/>
                </a:moveTo>
                <a:cubicBezTo>
                  <a:pt x="1095" y="165"/>
                  <a:pt x="2190" y="0"/>
                  <a:pt x="3240" y="330"/>
                </a:cubicBezTo>
                <a:cubicBezTo>
                  <a:pt x="4290" y="660"/>
                  <a:pt x="5130" y="2160"/>
                  <a:pt x="6300" y="2310"/>
                </a:cubicBezTo>
                <a:cubicBezTo>
                  <a:pt x="7470" y="2460"/>
                  <a:pt x="9600" y="1410"/>
                  <a:pt x="10260" y="1230"/>
                </a:cubicBezTo>
              </a:path>
            </a:pathLst>
          </a:custGeom>
          <a:noFill/>
          <a:ln w="95250">
            <a:pattFill prst="narVert">
              <a:fgClr>
                <a:srgbClr val="00FF00"/>
              </a:fgClr>
              <a:bgClr>
                <a:srgbClr val="008000"/>
              </a:bgClr>
            </a:patt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4522" name="Text Box 14"/>
          <p:cNvSpPr txBox="1">
            <a:spLocks noChangeArrowheads="1"/>
          </p:cNvSpPr>
          <p:nvPr/>
        </p:nvSpPr>
        <p:spPr bwMode="auto">
          <a:xfrm>
            <a:off x="1501775" y="4156075"/>
            <a:ext cx="6154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1600" b="1"/>
              <a:t>CONTROLLO DEL PESO AL SUOLO EFFICACE </a:t>
            </a:r>
          </a:p>
          <a:p>
            <a:pPr eaLnBrk="1" hangingPunct="1">
              <a:spcBef>
                <a:spcPct val="50000"/>
              </a:spcBef>
              <a:buFontTx/>
              <a:buNone/>
            </a:pPr>
            <a:r>
              <a:rPr lang="it-IT" altLang="it-IT" sz="1600"/>
              <a:t>OTTIMA QUALITA’ DI TAGLIO SU TUTTA LA SUPERFICE</a:t>
            </a:r>
          </a:p>
        </p:txBody>
      </p:sp>
      <p:sp>
        <p:nvSpPr>
          <p:cNvPr id="64523" name="Line 15"/>
          <p:cNvSpPr>
            <a:spLocks noChangeShapeType="1"/>
          </p:cNvSpPr>
          <p:nvPr/>
        </p:nvSpPr>
        <p:spPr bwMode="auto">
          <a:xfrm>
            <a:off x="2649538" y="5208588"/>
            <a:ext cx="0" cy="228600"/>
          </a:xfrm>
          <a:prstGeom prst="line">
            <a:avLst/>
          </a:prstGeom>
          <a:noFill/>
          <a:ln w="47625">
            <a:solidFill>
              <a:srgbClr val="00FF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64524" name="Line 16"/>
          <p:cNvSpPr>
            <a:spLocks noChangeShapeType="1"/>
          </p:cNvSpPr>
          <p:nvPr/>
        </p:nvSpPr>
        <p:spPr bwMode="auto">
          <a:xfrm>
            <a:off x="3792538" y="5132388"/>
            <a:ext cx="228600" cy="685800"/>
          </a:xfrm>
          <a:prstGeom prst="line">
            <a:avLst/>
          </a:prstGeom>
          <a:noFill/>
          <a:ln w="47625">
            <a:solidFill>
              <a:srgbClr val="00FF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64525" name="Line 17"/>
          <p:cNvSpPr>
            <a:spLocks noChangeShapeType="1"/>
          </p:cNvSpPr>
          <p:nvPr/>
        </p:nvSpPr>
        <p:spPr bwMode="auto">
          <a:xfrm>
            <a:off x="4783138" y="5056188"/>
            <a:ext cx="685800" cy="1295400"/>
          </a:xfrm>
          <a:prstGeom prst="line">
            <a:avLst/>
          </a:prstGeom>
          <a:noFill/>
          <a:ln w="47625">
            <a:solidFill>
              <a:srgbClr val="00FF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64526" name="Line 18"/>
          <p:cNvSpPr>
            <a:spLocks noChangeShapeType="1"/>
          </p:cNvSpPr>
          <p:nvPr/>
        </p:nvSpPr>
        <p:spPr bwMode="auto">
          <a:xfrm>
            <a:off x="5697538" y="4979988"/>
            <a:ext cx="1143000" cy="1143000"/>
          </a:xfrm>
          <a:prstGeom prst="line">
            <a:avLst/>
          </a:prstGeom>
          <a:noFill/>
          <a:ln w="47625">
            <a:solidFill>
              <a:srgbClr val="00FF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64527" name="Titolo 1"/>
          <p:cNvSpPr>
            <a:spLocks noGrp="1"/>
          </p:cNvSpPr>
          <p:nvPr>
            <p:ph type="title" idx="4294967295"/>
          </p:nvPr>
        </p:nvSpPr>
        <p:spPr/>
        <p:txBody>
          <a:bodyPr/>
          <a:lstStyle/>
          <a:p>
            <a:r>
              <a:rPr lang="it-IT" altLang="it-IT" smtClean="0"/>
              <a:t>Obbiettivo del cantiere di fienagione – la qualità</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323850" y="1370013"/>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t>
            </a:r>
          </a:p>
          <a:p>
            <a:pPr>
              <a:buFontTx/>
              <a:buNone/>
            </a:pPr>
            <a:endParaRPr lang="fr-FR" altLang="it-IT" sz="2400">
              <a:latin typeface="Times New Roman" panose="02020603050405020304" pitchFamily="18" charset="0"/>
            </a:endParaRPr>
          </a:p>
        </p:txBody>
      </p:sp>
      <p:sp>
        <p:nvSpPr>
          <p:cNvPr id="65539" name="Rectangle 5"/>
          <p:cNvSpPr>
            <a:spLocks noChangeArrowheads="1"/>
          </p:cNvSpPr>
          <p:nvPr/>
        </p:nvSpPr>
        <p:spPr bwMode="auto">
          <a:xfrm>
            <a:off x="323850" y="4751388"/>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t>
            </a:r>
            <a:endParaRPr lang="it-IT" altLang="it-IT" sz="1200">
              <a:latin typeface="Times New Roman" panose="02020603050405020304" pitchFamily="18" charset="0"/>
              <a:cs typeface="Times New Roman" panose="02020603050405020304" pitchFamily="18" charset="0"/>
            </a:endParaRPr>
          </a:p>
          <a:p>
            <a:pPr>
              <a:buFontTx/>
              <a:buNone/>
            </a:pPr>
            <a:endParaRPr lang="it-IT" altLang="it-IT" sz="2400">
              <a:latin typeface="Times New Roman" panose="02020603050405020304" pitchFamily="18" charset="0"/>
            </a:endParaRPr>
          </a:p>
        </p:txBody>
      </p:sp>
      <p:sp>
        <p:nvSpPr>
          <p:cNvPr id="65540" name="Rectangle 6"/>
          <p:cNvSpPr>
            <a:spLocks noChangeArrowheads="1"/>
          </p:cNvSpPr>
          <p:nvPr/>
        </p:nvSpPr>
        <p:spPr bwMode="auto">
          <a:xfrm>
            <a:off x="323850" y="85598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9580" tIns="539580" rIns="539580" bIns="539580">
            <a:spAutoFit/>
          </a:bodyPr>
          <a:lstStyle>
            <a:lvl1pPr indent="-2286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t>
            </a:r>
            <a:endParaRPr lang="it-IT" altLang="it-IT" sz="1200">
              <a:latin typeface="Times New Roman" panose="02020603050405020304" pitchFamily="18" charset="0"/>
              <a:cs typeface="Times New Roman" panose="02020603050405020304" pitchFamily="18" charset="0"/>
            </a:endParaRPr>
          </a:p>
          <a:p>
            <a:pPr>
              <a:buFontTx/>
              <a:buNone/>
            </a:pPr>
            <a:r>
              <a:rPr lang="fr-FR" altLang="it-IT" sz="1000">
                <a:latin typeface="Wingdings" panose="05000000000000000000" pitchFamily="2" charset="2"/>
                <a:cs typeface="Times New Roman" panose="02020603050405020304" pitchFamily="18" charset="0"/>
              </a:rPr>
              <a:t>Ø</a:t>
            </a:r>
            <a:r>
              <a:rPr lang="fr-FR" altLang="it-IT" sz="700">
                <a:latin typeface="Times New Roman" panose="02020603050405020304" pitchFamily="18" charset="0"/>
                <a:cs typeface="Times New Roman" panose="02020603050405020304" pitchFamily="18" charset="0"/>
              </a:rPr>
              <a:t>       </a:t>
            </a:r>
            <a:endParaRPr lang="fr-FR" altLang="it-IT" sz="2400">
              <a:latin typeface="Times New Roman" panose="02020603050405020304" pitchFamily="18" charset="0"/>
            </a:endParaRPr>
          </a:p>
        </p:txBody>
      </p:sp>
      <p:sp>
        <p:nvSpPr>
          <p:cNvPr id="65541" name="Rectangle 7"/>
          <p:cNvSpPr>
            <a:spLocks noChangeArrowheads="1"/>
          </p:cNvSpPr>
          <p:nvPr/>
        </p:nvSpPr>
        <p:spPr bwMode="auto">
          <a:xfrm>
            <a:off x="323850" y="31750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r>
            <a:br>
              <a:rPr lang="fr-FR" altLang="it-IT" sz="1000">
                <a:latin typeface="Times New Roman" panose="02020603050405020304" pitchFamily="18" charset="0"/>
                <a:cs typeface="Times New Roman" panose="02020603050405020304" pitchFamily="18" charset="0"/>
              </a:rPr>
            </a:br>
            <a:r>
              <a:rPr lang="it-IT" altLang="it-IT" sz="1400">
                <a:latin typeface="Times New Roman" panose="02020603050405020304" pitchFamily="18" charset="0"/>
              </a:rPr>
              <a:t/>
            </a:r>
            <a:br>
              <a:rPr lang="it-IT" altLang="it-IT" sz="1400">
                <a:latin typeface="Times New Roman" panose="02020603050405020304" pitchFamily="18" charset="0"/>
              </a:rPr>
            </a:br>
            <a:endParaRPr lang="it-IT" altLang="it-IT" sz="2400">
              <a:latin typeface="Times New Roman" panose="02020603050405020304" pitchFamily="18" charset="0"/>
            </a:endParaRPr>
          </a:p>
        </p:txBody>
      </p:sp>
      <p:sp>
        <p:nvSpPr>
          <p:cNvPr id="65542" name="Freeform 8"/>
          <p:cNvSpPr>
            <a:spLocks/>
          </p:cNvSpPr>
          <p:nvPr/>
        </p:nvSpPr>
        <p:spPr bwMode="auto">
          <a:xfrm>
            <a:off x="163513" y="2559050"/>
            <a:ext cx="6515100" cy="1104900"/>
          </a:xfrm>
          <a:custGeom>
            <a:avLst/>
            <a:gdLst>
              <a:gd name="T0" fmla="*/ 0 w 10260"/>
              <a:gd name="T1" fmla="*/ 2147483646 h 2460"/>
              <a:gd name="T2" fmla="*/ 2147483646 w 10260"/>
              <a:gd name="T3" fmla="*/ 2147483646 h 2460"/>
              <a:gd name="T4" fmla="*/ 2147483646 w 10260"/>
              <a:gd name="T5" fmla="*/ 2147483646 h 2460"/>
              <a:gd name="T6" fmla="*/ 2147483646 w 10260"/>
              <a:gd name="T7" fmla="*/ 2147483646 h 2460"/>
              <a:gd name="T8" fmla="*/ 0 60000 65536"/>
              <a:gd name="T9" fmla="*/ 0 60000 65536"/>
              <a:gd name="T10" fmla="*/ 0 60000 65536"/>
              <a:gd name="T11" fmla="*/ 0 60000 65536"/>
              <a:gd name="T12" fmla="*/ 0 w 10260"/>
              <a:gd name="T13" fmla="*/ 0 h 2460"/>
              <a:gd name="T14" fmla="*/ 10260 w 10260"/>
              <a:gd name="T15" fmla="*/ 2460 h 2460"/>
            </a:gdLst>
            <a:ahLst/>
            <a:cxnLst>
              <a:cxn ang="T8">
                <a:pos x="T0" y="T1"/>
              </a:cxn>
              <a:cxn ang="T9">
                <a:pos x="T2" y="T3"/>
              </a:cxn>
              <a:cxn ang="T10">
                <a:pos x="T4" y="T5"/>
              </a:cxn>
              <a:cxn ang="T11">
                <a:pos x="T6" y="T7"/>
              </a:cxn>
            </a:cxnLst>
            <a:rect l="T12" t="T13" r="T14" b="T15"/>
            <a:pathLst>
              <a:path w="10260" h="2460">
                <a:moveTo>
                  <a:pt x="0" y="330"/>
                </a:moveTo>
                <a:cubicBezTo>
                  <a:pt x="1095" y="165"/>
                  <a:pt x="2190" y="0"/>
                  <a:pt x="3240" y="330"/>
                </a:cubicBezTo>
                <a:cubicBezTo>
                  <a:pt x="4290" y="660"/>
                  <a:pt x="5130" y="2160"/>
                  <a:pt x="6300" y="2310"/>
                </a:cubicBezTo>
                <a:cubicBezTo>
                  <a:pt x="7470" y="2460"/>
                  <a:pt x="9600" y="1410"/>
                  <a:pt x="10260" y="1230"/>
                </a:cubicBezTo>
              </a:path>
            </a:pathLst>
          </a:custGeom>
          <a:noFill/>
          <a:ln w="63500">
            <a:pattFill prst="shingle">
              <a:fgClr>
                <a:srgbClr val="000000"/>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67977" name="Freeform 9"/>
          <p:cNvSpPr>
            <a:spLocks/>
          </p:cNvSpPr>
          <p:nvPr/>
        </p:nvSpPr>
        <p:spPr bwMode="auto">
          <a:xfrm>
            <a:off x="112713" y="2619375"/>
            <a:ext cx="6515100" cy="1104900"/>
          </a:xfrm>
          <a:custGeom>
            <a:avLst/>
            <a:gdLst>
              <a:gd name="T0" fmla="*/ 0 w 10260"/>
              <a:gd name="T1" fmla="*/ 2147483646 h 2460"/>
              <a:gd name="T2" fmla="*/ 2147483646 w 10260"/>
              <a:gd name="T3" fmla="*/ 2147483646 h 2460"/>
              <a:gd name="T4" fmla="*/ 2147483646 w 10260"/>
              <a:gd name="T5" fmla="*/ 2147483646 h 2460"/>
              <a:gd name="T6" fmla="*/ 2147483646 w 10260"/>
              <a:gd name="T7" fmla="*/ 2147483646 h 2460"/>
              <a:gd name="T8" fmla="*/ 0 60000 65536"/>
              <a:gd name="T9" fmla="*/ 0 60000 65536"/>
              <a:gd name="T10" fmla="*/ 0 60000 65536"/>
              <a:gd name="T11" fmla="*/ 0 60000 65536"/>
              <a:gd name="T12" fmla="*/ 0 w 10260"/>
              <a:gd name="T13" fmla="*/ 0 h 2460"/>
              <a:gd name="T14" fmla="*/ 10260 w 10260"/>
              <a:gd name="T15" fmla="*/ 2460 h 2460"/>
            </a:gdLst>
            <a:ahLst/>
            <a:cxnLst>
              <a:cxn ang="T8">
                <a:pos x="T0" y="T1"/>
              </a:cxn>
              <a:cxn ang="T9">
                <a:pos x="T2" y="T3"/>
              </a:cxn>
              <a:cxn ang="T10">
                <a:pos x="T4" y="T5"/>
              </a:cxn>
              <a:cxn ang="T11">
                <a:pos x="T6" y="T7"/>
              </a:cxn>
            </a:cxnLst>
            <a:rect l="T12" t="T13" r="T14" b="T15"/>
            <a:pathLst>
              <a:path w="10260" h="2460">
                <a:moveTo>
                  <a:pt x="0" y="330"/>
                </a:moveTo>
                <a:cubicBezTo>
                  <a:pt x="1095" y="165"/>
                  <a:pt x="2190" y="0"/>
                  <a:pt x="3240" y="330"/>
                </a:cubicBezTo>
                <a:cubicBezTo>
                  <a:pt x="4290" y="660"/>
                  <a:pt x="5130" y="2160"/>
                  <a:pt x="6300" y="2310"/>
                </a:cubicBezTo>
                <a:cubicBezTo>
                  <a:pt x="7470" y="2460"/>
                  <a:pt x="9600" y="1410"/>
                  <a:pt x="10260" y="1230"/>
                </a:cubicBezTo>
              </a:path>
            </a:pathLst>
          </a:custGeom>
          <a:noFill/>
          <a:ln w="95250">
            <a:pattFill prst="narVert">
              <a:fgClr>
                <a:srgbClr val="00FF00"/>
              </a:fgClr>
              <a:bgClr>
                <a:srgbClr val="008000"/>
              </a:bgClr>
            </a:patt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5544" name="Freeform 10"/>
          <p:cNvSpPr>
            <a:spLocks/>
          </p:cNvSpPr>
          <p:nvPr/>
        </p:nvSpPr>
        <p:spPr bwMode="auto">
          <a:xfrm>
            <a:off x="1371600" y="5524500"/>
            <a:ext cx="6515100" cy="1104900"/>
          </a:xfrm>
          <a:custGeom>
            <a:avLst/>
            <a:gdLst>
              <a:gd name="T0" fmla="*/ 0 w 10260"/>
              <a:gd name="T1" fmla="*/ 2147483646 h 2460"/>
              <a:gd name="T2" fmla="*/ 2147483646 w 10260"/>
              <a:gd name="T3" fmla="*/ 2147483646 h 2460"/>
              <a:gd name="T4" fmla="*/ 2147483646 w 10260"/>
              <a:gd name="T5" fmla="*/ 2147483646 h 2460"/>
              <a:gd name="T6" fmla="*/ 2147483646 w 10260"/>
              <a:gd name="T7" fmla="*/ 2147483646 h 2460"/>
              <a:gd name="T8" fmla="*/ 0 60000 65536"/>
              <a:gd name="T9" fmla="*/ 0 60000 65536"/>
              <a:gd name="T10" fmla="*/ 0 60000 65536"/>
              <a:gd name="T11" fmla="*/ 0 60000 65536"/>
              <a:gd name="T12" fmla="*/ 0 w 10260"/>
              <a:gd name="T13" fmla="*/ 0 h 2460"/>
              <a:gd name="T14" fmla="*/ 10260 w 10260"/>
              <a:gd name="T15" fmla="*/ 2460 h 2460"/>
            </a:gdLst>
            <a:ahLst/>
            <a:cxnLst>
              <a:cxn ang="T8">
                <a:pos x="T0" y="T1"/>
              </a:cxn>
              <a:cxn ang="T9">
                <a:pos x="T2" y="T3"/>
              </a:cxn>
              <a:cxn ang="T10">
                <a:pos x="T4" y="T5"/>
              </a:cxn>
              <a:cxn ang="T11">
                <a:pos x="T6" y="T7"/>
              </a:cxn>
            </a:cxnLst>
            <a:rect l="T12" t="T13" r="T14" b="T15"/>
            <a:pathLst>
              <a:path w="10260" h="2460">
                <a:moveTo>
                  <a:pt x="0" y="330"/>
                </a:moveTo>
                <a:cubicBezTo>
                  <a:pt x="1095" y="165"/>
                  <a:pt x="2190" y="0"/>
                  <a:pt x="3240" y="330"/>
                </a:cubicBezTo>
                <a:cubicBezTo>
                  <a:pt x="4290" y="660"/>
                  <a:pt x="5130" y="2160"/>
                  <a:pt x="6300" y="2310"/>
                </a:cubicBezTo>
                <a:cubicBezTo>
                  <a:pt x="7470" y="2460"/>
                  <a:pt x="9600" y="1410"/>
                  <a:pt x="10260" y="1230"/>
                </a:cubicBezTo>
              </a:path>
            </a:pathLst>
          </a:custGeom>
          <a:noFill/>
          <a:ln w="63500">
            <a:pattFill prst="shingle">
              <a:fgClr>
                <a:srgbClr val="000000"/>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67979" name="Freeform 11"/>
          <p:cNvSpPr>
            <a:spLocks/>
          </p:cNvSpPr>
          <p:nvPr/>
        </p:nvSpPr>
        <p:spPr bwMode="auto">
          <a:xfrm>
            <a:off x="976313" y="5476875"/>
            <a:ext cx="6515100" cy="1104900"/>
          </a:xfrm>
          <a:custGeom>
            <a:avLst/>
            <a:gdLst>
              <a:gd name="T0" fmla="*/ 0 w 10260"/>
              <a:gd name="T1" fmla="*/ 2147483646 h 2460"/>
              <a:gd name="T2" fmla="*/ 2147483646 w 10260"/>
              <a:gd name="T3" fmla="*/ 2147483646 h 2460"/>
              <a:gd name="T4" fmla="*/ 2147483646 w 10260"/>
              <a:gd name="T5" fmla="*/ 2147483646 h 2460"/>
              <a:gd name="T6" fmla="*/ 2147483646 w 10260"/>
              <a:gd name="T7" fmla="*/ 2147483646 h 2460"/>
              <a:gd name="T8" fmla="*/ 0 60000 65536"/>
              <a:gd name="T9" fmla="*/ 0 60000 65536"/>
              <a:gd name="T10" fmla="*/ 0 60000 65536"/>
              <a:gd name="T11" fmla="*/ 0 60000 65536"/>
              <a:gd name="T12" fmla="*/ 0 w 10260"/>
              <a:gd name="T13" fmla="*/ 0 h 2460"/>
              <a:gd name="T14" fmla="*/ 10260 w 10260"/>
              <a:gd name="T15" fmla="*/ 2460 h 2460"/>
            </a:gdLst>
            <a:ahLst/>
            <a:cxnLst>
              <a:cxn ang="T8">
                <a:pos x="T0" y="T1"/>
              </a:cxn>
              <a:cxn ang="T9">
                <a:pos x="T2" y="T3"/>
              </a:cxn>
              <a:cxn ang="T10">
                <a:pos x="T4" y="T5"/>
              </a:cxn>
              <a:cxn ang="T11">
                <a:pos x="T6" y="T7"/>
              </a:cxn>
            </a:cxnLst>
            <a:rect l="T12" t="T13" r="T14" b="T15"/>
            <a:pathLst>
              <a:path w="10260" h="2460">
                <a:moveTo>
                  <a:pt x="0" y="330"/>
                </a:moveTo>
                <a:cubicBezTo>
                  <a:pt x="1095" y="165"/>
                  <a:pt x="2190" y="0"/>
                  <a:pt x="3240" y="330"/>
                </a:cubicBezTo>
                <a:cubicBezTo>
                  <a:pt x="4290" y="660"/>
                  <a:pt x="5130" y="2160"/>
                  <a:pt x="6300" y="2310"/>
                </a:cubicBezTo>
                <a:cubicBezTo>
                  <a:pt x="7470" y="2460"/>
                  <a:pt x="9600" y="1410"/>
                  <a:pt x="10260" y="1230"/>
                </a:cubicBezTo>
              </a:path>
            </a:pathLst>
          </a:custGeom>
          <a:noFill/>
          <a:ln w="190500">
            <a:pattFill prst="narVert">
              <a:fgClr>
                <a:srgbClr val="00FF00"/>
              </a:fgClr>
              <a:bgClr>
                <a:srgbClr val="008000"/>
              </a:bgClr>
            </a:patt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67982" name="Text Box 14"/>
          <p:cNvSpPr txBox="1">
            <a:spLocks noChangeArrowheads="1"/>
          </p:cNvSpPr>
          <p:nvPr/>
        </p:nvSpPr>
        <p:spPr bwMode="auto">
          <a:xfrm>
            <a:off x="258763" y="1363663"/>
            <a:ext cx="6154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1600" b="1"/>
              <a:t>CONTROLLO DEL PESO AL SUOLO EFFICACE </a:t>
            </a:r>
          </a:p>
          <a:p>
            <a:pPr eaLnBrk="1" hangingPunct="1">
              <a:spcBef>
                <a:spcPct val="50000"/>
              </a:spcBef>
              <a:buFontTx/>
              <a:buNone/>
            </a:pPr>
            <a:r>
              <a:rPr lang="it-IT" altLang="it-IT" sz="1600"/>
              <a:t>OTTIMA QUALITA’ DI TAGLIO SU TUTTA LA SUPERFICE</a:t>
            </a:r>
          </a:p>
        </p:txBody>
      </p:sp>
      <p:sp>
        <p:nvSpPr>
          <p:cNvPr id="467983" name="Line 15"/>
          <p:cNvSpPr>
            <a:spLocks noChangeShapeType="1"/>
          </p:cNvSpPr>
          <p:nvPr/>
        </p:nvSpPr>
        <p:spPr bwMode="auto">
          <a:xfrm>
            <a:off x="1408113" y="2314575"/>
            <a:ext cx="0" cy="228600"/>
          </a:xfrm>
          <a:prstGeom prst="line">
            <a:avLst/>
          </a:prstGeom>
          <a:noFill/>
          <a:ln w="47625">
            <a:solidFill>
              <a:srgbClr val="00FF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467984" name="Line 16"/>
          <p:cNvSpPr>
            <a:spLocks noChangeShapeType="1"/>
          </p:cNvSpPr>
          <p:nvPr/>
        </p:nvSpPr>
        <p:spPr bwMode="auto">
          <a:xfrm>
            <a:off x="2551113" y="2238375"/>
            <a:ext cx="228600" cy="685800"/>
          </a:xfrm>
          <a:prstGeom prst="line">
            <a:avLst/>
          </a:prstGeom>
          <a:noFill/>
          <a:ln w="47625">
            <a:solidFill>
              <a:srgbClr val="00FF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467985" name="Line 17"/>
          <p:cNvSpPr>
            <a:spLocks noChangeShapeType="1"/>
          </p:cNvSpPr>
          <p:nvPr/>
        </p:nvSpPr>
        <p:spPr bwMode="auto">
          <a:xfrm>
            <a:off x="3541713" y="2162175"/>
            <a:ext cx="685800" cy="1295400"/>
          </a:xfrm>
          <a:prstGeom prst="line">
            <a:avLst/>
          </a:prstGeom>
          <a:noFill/>
          <a:ln w="47625">
            <a:solidFill>
              <a:srgbClr val="00FF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467986" name="Line 18"/>
          <p:cNvSpPr>
            <a:spLocks noChangeShapeType="1"/>
          </p:cNvSpPr>
          <p:nvPr/>
        </p:nvSpPr>
        <p:spPr bwMode="auto">
          <a:xfrm>
            <a:off x="4456113" y="2085975"/>
            <a:ext cx="1143000" cy="1143000"/>
          </a:xfrm>
          <a:prstGeom prst="line">
            <a:avLst/>
          </a:prstGeom>
          <a:noFill/>
          <a:ln w="47625">
            <a:solidFill>
              <a:srgbClr val="00FF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467987" name="Text Box 19"/>
          <p:cNvSpPr txBox="1">
            <a:spLocks noChangeArrowheads="1"/>
          </p:cNvSpPr>
          <p:nvPr/>
        </p:nvSpPr>
        <p:spPr bwMode="auto">
          <a:xfrm>
            <a:off x="246063" y="4146550"/>
            <a:ext cx="5703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1600" b="1"/>
              <a:t>SISTEMA INEFFICACE</a:t>
            </a:r>
          </a:p>
          <a:p>
            <a:pPr eaLnBrk="1" hangingPunct="1">
              <a:spcBef>
                <a:spcPct val="50000"/>
              </a:spcBef>
              <a:buFontTx/>
              <a:buNone/>
            </a:pPr>
            <a:r>
              <a:rPr lang="it-IT" altLang="it-IT" sz="1600"/>
              <a:t>AREE CON IRREGOLARITA’ DI ALTEZZA DI TAGLIO</a:t>
            </a:r>
          </a:p>
        </p:txBody>
      </p:sp>
      <p:sp>
        <p:nvSpPr>
          <p:cNvPr id="467988" name="Line 20"/>
          <p:cNvSpPr>
            <a:spLocks noChangeShapeType="1"/>
          </p:cNvSpPr>
          <p:nvPr/>
        </p:nvSpPr>
        <p:spPr bwMode="auto">
          <a:xfrm>
            <a:off x="2133600" y="5043488"/>
            <a:ext cx="0" cy="228600"/>
          </a:xfrm>
          <a:prstGeom prst="line">
            <a:avLst/>
          </a:prstGeom>
          <a:noFill/>
          <a:ln w="476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467989" name="Line 21"/>
          <p:cNvSpPr>
            <a:spLocks noChangeShapeType="1"/>
          </p:cNvSpPr>
          <p:nvPr/>
        </p:nvSpPr>
        <p:spPr bwMode="auto">
          <a:xfrm>
            <a:off x="3733800" y="5181600"/>
            <a:ext cx="228600" cy="685800"/>
          </a:xfrm>
          <a:prstGeom prst="line">
            <a:avLst/>
          </a:prstGeom>
          <a:noFill/>
          <a:ln w="476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467990" name="Line 22"/>
          <p:cNvSpPr>
            <a:spLocks noChangeShapeType="1"/>
          </p:cNvSpPr>
          <p:nvPr/>
        </p:nvSpPr>
        <p:spPr bwMode="auto">
          <a:xfrm>
            <a:off x="5622925" y="4899025"/>
            <a:ext cx="1539875" cy="1044575"/>
          </a:xfrm>
          <a:prstGeom prst="line">
            <a:avLst/>
          </a:prstGeom>
          <a:noFill/>
          <a:ln w="476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pic>
        <p:nvPicPr>
          <p:cNvPr id="468006" name="Picture 38"/>
          <p:cNvPicPr>
            <a:picLocks noGrp="1" noChangeAspect="1" noChangeArrowheads="1"/>
          </p:cNvPicPr>
          <p:nvPr>
            <p:ph/>
          </p:nvPr>
        </p:nvPicPr>
        <p:blipFill>
          <a:blip r:embed="rId5" cstate="email">
            <a:extLst>
              <a:ext uri="{28A0092B-C50C-407E-A947-70E740481C1C}">
                <a14:useLocalDpi xmlns:a14="http://schemas.microsoft.com/office/drawing/2010/main"/>
              </a:ext>
            </a:extLst>
          </a:blip>
          <a:srcRect/>
          <a:stretch>
            <a:fillRect/>
          </a:stretch>
        </p:blipFill>
        <p:spPr>
          <a:xfrm>
            <a:off x="6905625" y="990600"/>
            <a:ext cx="2060575" cy="3289300"/>
          </a:xfrm>
        </p:spPr>
      </p:pic>
      <p:sp>
        <p:nvSpPr>
          <p:cNvPr id="468008" name="Line 40"/>
          <p:cNvSpPr>
            <a:spLocks noChangeShapeType="1"/>
          </p:cNvSpPr>
          <p:nvPr/>
        </p:nvSpPr>
        <p:spPr bwMode="auto">
          <a:xfrm flipV="1">
            <a:off x="7678738" y="4367213"/>
            <a:ext cx="246062" cy="1668462"/>
          </a:xfrm>
          <a:prstGeom prst="line">
            <a:avLst/>
          </a:prstGeom>
          <a:noFill/>
          <a:ln w="165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5557" name="Titolo 1"/>
          <p:cNvSpPr>
            <a:spLocks noGrp="1"/>
          </p:cNvSpPr>
          <p:nvPr>
            <p:ph type="title" idx="4294967295"/>
          </p:nvPr>
        </p:nvSpPr>
        <p:spPr>
          <a:xfrm>
            <a:off x="827088" y="104775"/>
            <a:ext cx="7059612" cy="574675"/>
          </a:xfrm>
        </p:spPr>
        <p:txBody>
          <a:bodyPr/>
          <a:lstStyle/>
          <a:p>
            <a:r>
              <a:rPr lang="it-IT" altLang="it-IT" smtClean="0"/>
              <a:t>L’alleggerimento per un taglio «di qualità»</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7977"/>
                                        </p:tgtEl>
                                        <p:attrNameLst>
                                          <p:attrName>style.visibility</p:attrName>
                                        </p:attrNameLst>
                                      </p:cBhvr>
                                      <p:to>
                                        <p:strVal val="visible"/>
                                      </p:to>
                                    </p:set>
                                    <p:animEffect transition="in" filter="wipe(left)">
                                      <p:cBhvr>
                                        <p:cTn id="7" dur="5000"/>
                                        <p:tgtEl>
                                          <p:spTgt spid="4679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7983"/>
                                        </p:tgtEl>
                                        <p:attrNameLst>
                                          <p:attrName>style.visibility</p:attrName>
                                        </p:attrNameLst>
                                      </p:cBhvr>
                                      <p:to>
                                        <p:strVal val="visible"/>
                                      </p:to>
                                    </p:set>
                                    <p:animEffect transition="in" filter="fade">
                                      <p:cBhvr>
                                        <p:cTn id="12" dur="2000"/>
                                        <p:tgtEl>
                                          <p:spTgt spid="46798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7984"/>
                                        </p:tgtEl>
                                        <p:attrNameLst>
                                          <p:attrName>style.visibility</p:attrName>
                                        </p:attrNameLst>
                                      </p:cBhvr>
                                      <p:to>
                                        <p:strVal val="visible"/>
                                      </p:to>
                                    </p:set>
                                    <p:animEffect transition="in" filter="fade">
                                      <p:cBhvr>
                                        <p:cTn id="15" dur="2000"/>
                                        <p:tgtEl>
                                          <p:spTgt spid="46798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7985"/>
                                        </p:tgtEl>
                                        <p:attrNameLst>
                                          <p:attrName>style.visibility</p:attrName>
                                        </p:attrNameLst>
                                      </p:cBhvr>
                                      <p:to>
                                        <p:strVal val="visible"/>
                                      </p:to>
                                    </p:set>
                                    <p:animEffect transition="in" filter="fade">
                                      <p:cBhvr>
                                        <p:cTn id="18" dur="2000"/>
                                        <p:tgtEl>
                                          <p:spTgt spid="46798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7986"/>
                                        </p:tgtEl>
                                        <p:attrNameLst>
                                          <p:attrName>style.visibility</p:attrName>
                                        </p:attrNameLst>
                                      </p:cBhvr>
                                      <p:to>
                                        <p:strVal val="visible"/>
                                      </p:to>
                                    </p:set>
                                    <p:animEffect transition="in" filter="fade">
                                      <p:cBhvr>
                                        <p:cTn id="21" dur="2000"/>
                                        <p:tgtEl>
                                          <p:spTgt spid="46798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67982"/>
                                        </p:tgtEl>
                                        <p:attrNameLst>
                                          <p:attrName>style.visibility</p:attrName>
                                        </p:attrNameLst>
                                      </p:cBhvr>
                                      <p:to>
                                        <p:strVal val="visible"/>
                                      </p:to>
                                    </p:set>
                                    <p:animEffect transition="in" filter="fade">
                                      <p:cBhvr>
                                        <p:cTn id="26" dur="2000"/>
                                        <p:tgtEl>
                                          <p:spTgt spid="46798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67979"/>
                                        </p:tgtEl>
                                        <p:attrNameLst>
                                          <p:attrName>style.visibility</p:attrName>
                                        </p:attrNameLst>
                                      </p:cBhvr>
                                      <p:to>
                                        <p:strVal val="visible"/>
                                      </p:to>
                                    </p:set>
                                    <p:animEffect transition="in" filter="wipe(left)">
                                      <p:cBhvr>
                                        <p:cTn id="31" dur="3000"/>
                                        <p:tgtEl>
                                          <p:spTgt spid="46797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467988"/>
                                        </p:tgtEl>
                                        <p:attrNameLst>
                                          <p:attrName>style.visibility</p:attrName>
                                        </p:attrNameLst>
                                      </p:cBhvr>
                                      <p:to>
                                        <p:strVal val="visible"/>
                                      </p:to>
                                    </p:set>
                                    <p:animEffect transition="in" filter="slide(fromBottom)">
                                      <p:cBhvr>
                                        <p:cTn id="36" dur="500"/>
                                        <p:tgtEl>
                                          <p:spTgt spid="467988"/>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467989"/>
                                        </p:tgtEl>
                                        <p:attrNameLst>
                                          <p:attrName>style.visibility</p:attrName>
                                        </p:attrNameLst>
                                      </p:cBhvr>
                                      <p:to>
                                        <p:strVal val="visible"/>
                                      </p:to>
                                    </p:set>
                                    <p:animEffect transition="in" filter="slide(fromBottom)">
                                      <p:cBhvr>
                                        <p:cTn id="39" dur="500"/>
                                        <p:tgtEl>
                                          <p:spTgt spid="467989"/>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467990"/>
                                        </p:tgtEl>
                                        <p:attrNameLst>
                                          <p:attrName>style.visibility</p:attrName>
                                        </p:attrNameLst>
                                      </p:cBhvr>
                                      <p:to>
                                        <p:strVal val="visible"/>
                                      </p:to>
                                    </p:set>
                                    <p:animEffect transition="in" filter="slide(fromBottom)">
                                      <p:cBhvr>
                                        <p:cTn id="42" dur="500"/>
                                        <p:tgtEl>
                                          <p:spTgt spid="4679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7987"/>
                                        </p:tgtEl>
                                        <p:attrNameLst>
                                          <p:attrName>style.visibility</p:attrName>
                                        </p:attrNameLst>
                                      </p:cBhvr>
                                      <p:to>
                                        <p:strVal val="visible"/>
                                      </p:to>
                                    </p:set>
                                    <p:animEffect transition="in" filter="fade">
                                      <p:cBhvr>
                                        <p:cTn id="47" dur="2000"/>
                                        <p:tgtEl>
                                          <p:spTgt spid="4679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8008"/>
                                        </p:tgtEl>
                                        <p:attrNameLst>
                                          <p:attrName>style.visibility</p:attrName>
                                        </p:attrNameLst>
                                      </p:cBhvr>
                                      <p:to>
                                        <p:strVal val="visible"/>
                                      </p:to>
                                    </p:set>
                                    <p:animEffect transition="in" filter="fade">
                                      <p:cBhvr>
                                        <p:cTn id="52" dur="2000"/>
                                        <p:tgtEl>
                                          <p:spTgt spid="46800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468006"/>
                                        </p:tgtEl>
                                        <p:attrNameLst>
                                          <p:attrName>style.visibility</p:attrName>
                                        </p:attrNameLst>
                                      </p:cBhvr>
                                      <p:to>
                                        <p:strVal val="visible"/>
                                      </p:to>
                                    </p:set>
                                    <p:animEffect transition="in" filter="fade">
                                      <p:cBhvr>
                                        <p:cTn id="57" dur="2000"/>
                                        <p:tgtEl>
                                          <p:spTgt spid="46800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6" presetClass="emph" presetSubtype="0" fill="hold" nodeType="clickEffect">
                                  <p:stCondLst>
                                    <p:cond delay="0"/>
                                  </p:stCondLst>
                                  <p:childTnLst>
                                    <p:animScale>
                                      <p:cBhvr>
                                        <p:cTn id="61" dur="2000" fill="hold"/>
                                        <p:tgtEl>
                                          <p:spTgt spid="46800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7" grpId="0" animBg="1"/>
      <p:bldP spid="467979" grpId="0" animBg="1"/>
      <p:bldP spid="467982" grpId="0"/>
      <p:bldP spid="467983" grpId="0" animBg="1"/>
      <p:bldP spid="467984" grpId="0" animBg="1"/>
      <p:bldP spid="467985" grpId="0" animBg="1"/>
      <p:bldP spid="467986" grpId="0" animBg="1"/>
      <p:bldP spid="467987" grpId="0"/>
      <p:bldP spid="467988" grpId="0" animBg="1"/>
      <p:bldP spid="467989" grpId="0" animBg="1"/>
      <p:bldP spid="467990" grpId="0" animBg="1"/>
      <p:bldP spid="46800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323850" y="1370013"/>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t>
            </a:r>
          </a:p>
          <a:p>
            <a:pPr>
              <a:buFontTx/>
              <a:buNone/>
            </a:pPr>
            <a:endParaRPr lang="fr-FR" altLang="it-IT" sz="2400">
              <a:latin typeface="Times New Roman" panose="02020603050405020304" pitchFamily="18" charset="0"/>
            </a:endParaRPr>
          </a:p>
        </p:txBody>
      </p:sp>
      <p:sp>
        <p:nvSpPr>
          <p:cNvPr id="66563" name="Rectangle 5"/>
          <p:cNvSpPr>
            <a:spLocks noChangeArrowheads="1"/>
          </p:cNvSpPr>
          <p:nvPr/>
        </p:nvSpPr>
        <p:spPr bwMode="auto">
          <a:xfrm>
            <a:off x="323850" y="4751388"/>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t>
            </a:r>
            <a:endParaRPr lang="it-IT" altLang="it-IT" sz="1200">
              <a:latin typeface="Times New Roman" panose="02020603050405020304" pitchFamily="18" charset="0"/>
              <a:cs typeface="Times New Roman" panose="02020603050405020304" pitchFamily="18" charset="0"/>
            </a:endParaRPr>
          </a:p>
          <a:p>
            <a:pPr>
              <a:buFontTx/>
              <a:buNone/>
            </a:pPr>
            <a:endParaRPr lang="it-IT" altLang="it-IT" sz="2400">
              <a:latin typeface="Times New Roman" panose="02020603050405020304" pitchFamily="18" charset="0"/>
            </a:endParaRPr>
          </a:p>
        </p:txBody>
      </p:sp>
      <p:sp>
        <p:nvSpPr>
          <p:cNvPr id="66564" name="Rectangle 6"/>
          <p:cNvSpPr>
            <a:spLocks noChangeArrowheads="1"/>
          </p:cNvSpPr>
          <p:nvPr/>
        </p:nvSpPr>
        <p:spPr bwMode="auto">
          <a:xfrm>
            <a:off x="323850" y="85598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9580" tIns="539580" rIns="539580" bIns="539580">
            <a:spAutoFit/>
          </a:bodyPr>
          <a:lstStyle>
            <a:lvl1pPr indent="-228600">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t>
            </a:r>
            <a:endParaRPr lang="it-IT" altLang="it-IT" sz="1200">
              <a:latin typeface="Times New Roman" panose="02020603050405020304" pitchFamily="18" charset="0"/>
              <a:cs typeface="Times New Roman" panose="02020603050405020304" pitchFamily="18" charset="0"/>
            </a:endParaRPr>
          </a:p>
          <a:p>
            <a:pPr>
              <a:buFontTx/>
              <a:buNone/>
            </a:pPr>
            <a:r>
              <a:rPr lang="fr-FR" altLang="it-IT" sz="1000">
                <a:latin typeface="Wingdings" panose="05000000000000000000" pitchFamily="2" charset="2"/>
                <a:cs typeface="Times New Roman" panose="02020603050405020304" pitchFamily="18" charset="0"/>
              </a:rPr>
              <a:t>Ø</a:t>
            </a:r>
            <a:r>
              <a:rPr lang="fr-FR" altLang="it-IT" sz="700">
                <a:latin typeface="Times New Roman" panose="02020603050405020304" pitchFamily="18" charset="0"/>
                <a:cs typeface="Times New Roman" panose="02020603050405020304" pitchFamily="18" charset="0"/>
              </a:rPr>
              <a:t>       </a:t>
            </a:r>
            <a:endParaRPr lang="fr-FR" altLang="it-IT" sz="2400">
              <a:latin typeface="Times New Roman" panose="02020603050405020304" pitchFamily="18" charset="0"/>
            </a:endParaRPr>
          </a:p>
        </p:txBody>
      </p:sp>
      <p:sp>
        <p:nvSpPr>
          <p:cNvPr id="66565" name="Rectangle 7"/>
          <p:cNvSpPr>
            <a:spLocks noChangeArrowheads="1"/>
          </p:cNvSpPr>
          <p:nvPr/>
        </p:nvSpPr>
        <p:spPr bwMode="auto">
          <a:xfrm>
            <a:off x="323850" y="31750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1000">
                <a:latin typeface="Times New Roman" panose="02020603050405020304" pitchFamily="18" charset="0"/>
                <a:cs typeface="Times New Roman" panose="02020603050405020304" pitchFamily="18" charset="0"/>
              </a:rPr>
              <a:t/>
            </a:r>
            <a:br>
              <a:rPr lang="fr-FR" altLang="it-IT" sz="1000">
                <a:latin typeface="Times New Roman" panose="02020603050405020304" pitchFamily="18" charset="0"/>
                <a:cs typeface="Times New Roman" panose="02020603050405020304" pitchFamily="18" charset="0"/>
              </a:rPr>
            </a:br>
            <a:r>
              <a:rPr lang="it-IT" altLang="it-IT" sz="1400">
                <a:latin typeface="Times New Roman" panose="02020603050405020304" pitchFamily="18" charset="0"/>
              </a:rPr>
              <a:t/>
            </a:r>
            <a:br>
              <a:rPr lang="it-IT" altLang="it-IT" sz="1400">
                <a:latin typeface="Times New Roman" panose="02020603050405020304" pitchFamily="18" charset="0"/>
              </a:rPr>
            </a:br>
            <a:endParaRPr lang="it-IT" altLang="it-IT" sz="2400">
              <a:latin typeface="Times New Roman" panose="02020603050405020304" pitchFamily="18" charset="0"/>
            </a:endParaRPr>
          </a:p>
        </p:txBody>
      </p:sp>
      <p:sp>
        <p:nvSpPr>
          <p:cNvPr id="66566" name="Text Box 14"/>
          <p:cNvSpPr txBox="1">
            <a:spLocks noChangeArrowheads="1"/>
          </p:cNvSpPr>
          <p:nvPr/>
        </p:nvSpPr>
        <p:spPr bwMode="auto">
          <a:xfrm>
            <a:off x="627063" y="1000125"/>
            <a:ext cx="61547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1600"/>
              <a:t>Falciatrice con sistema di sospensione KUHN</a:t>
            </a:r>
          </a:p>
        </p:txBody>
      </p:sp>
      <p:sp>
        <p:nvSpPr>
          <p:cNvPr id="66567" name="Text Box 19"/>
          <p:cNvSpPr txBox="1">
            <a:spLocks noChangeArrowheads="1"/>
          </p:cNvSpPr>
          <p:nvPr/>
        </p:nvSpPr>
        <p:spPr bwMode="auto">
          <a:xfrm>
            <a:off x="539750" y="3954463"/>
            <a:ext cx="4032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1600"/>
              <a:t>Falciatrice senza un sistema di sospensione efficace</a:t>
            </a:r>
          </a:p>
        </p:txBody>
      </p:sp>
      <p:pic>
        <p:nvPicPr>
          <p:cNvPr id="66568" name="Immagine 21" descr="xx2 copi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7963" y="5237163"/>
            <a:ext cx="4364037"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Immagine 22" descr="xx copi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0500" y="1689100"/>
            <a:ext cx="4411663"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 Box 14"/>
          <p:cNvSpPr txBox="1">
            <a:spLocks noChangeArrowheads="1"/>
          </p:cNvSpPr>
          <p:nvPr/>
        </p:nvSpPr>
        <p:spPr bwMode="auto">
          <a:xfrm>
            <a:off x="4572000" y="1490663"/>
            <a:ext cx="42989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1600" b="1"/>
              <a:t>Altezza di taglio regolare</a:t>
            </a:r>
          </a:p>
          <a:p>
            <a:pPr eaLnBrk="1" hangingPunct="1">
              <a:spcBef>
                <a:spcPct val="50000"/>
              </a:spcBef>
              <a:buFontTx/>
              <a:buChar char="•"/>
            </a:pPr>
            <a:r>
              <a:rPr lang="it-IT" altLang="it-IT" sz="1600"/>
              <a:t> foraggio pulito;</a:t>
            </a:r>
          </a:p>
          <a:p>
            <a:pPr eaLnBrk="1" hangingPunct="1">
              <a:spcBef>
                <a:spcPct val="50000"/>
              </a:spcBef>
              <a:buFontTx/>
              <a:buChar char="•"/>
            </a:pPr>
            <a:r>
              <a:rPr lang="it-IT" altLang="it-IT" sz="1600"/>
              <a:t> buon rendimento del raccolto;</a:t>
            </a:r>
          </a:p>
          <a:p>
            <a:pPr eaLnBrk="1" hangingPunct="1">
              <a:spcBef>
                <a:spcPct val="50000"/>
              </a:spcBef>
              <a:buFontTx/>
              <a:buChar char="•"/>
            </a:pPr>
            <a:r>
              <a:rPr lang="it-IT" altLang="it-IT" sz="1600"/>
              <a:t> buona ricrescita del manto vegetale</a:t>
            </a:r>
          </a:p>
        </p:txBody>
      </p:sp>
      <p:sp>
        <p:nvSpPr>
          <p:cNvPr id="66571" name="Text Box 14"/>
          <p:cNvSpPr txBox="1">
            <a:spLocks noChangeArrowheads="1"/>
          </p:cNvSpPr>
          <p:nvPr/>
        </p:nvSpPr>
        <p:spPr bwMode="auto">
          <a:xfrm>
            <a:off x="4572000" y="3744913"/>
            <a:ext cx="4325938"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1600" b="1"/>
              <a:t>Sui dossi taglio troppo raso</a:t>
            </a:r>
          </a:p>
          <a:p>
            <a:pPr eaLnBrk="1" hangingPunct="1">
              <a:spcBef>
                <a:spcPct val="50000"/>
              </a:spcBef>
              <a:buFontTx/>
              <a:buChar char="•"/>
            </a:pPr>
            <a:r>
              <a:rPr lang="it-IT" altLang="it-IT" sz="1600"/>
              <a:t> rischio di incorporare terra nel foraggio</a:t>
            </a:r>
          </a:p>
          <a:p>
            <a:pPr eaLnBrk="1" hangingPunct="1">
              <a:spcBef>
                <a:spcPct val="50000"/>
              </a:spcBef>
              <a:buFontTx/>
              <a:buChar char="•"/>
            </a:pPr>
            <a:r>
              <a:rPr lang="it-IT" altLang="it-IT" sz="1600"/>
              <a:t> cattiva ricrescita del manto vegetale per il deterioramento della zona di riserva della pianta</a:t>
            </a:r>
          </a:p>
          <a:p>
            <a:pPr eaLnBrk="1" hangingPunct="1">
              <a:spcBef>
                <a:spcPct val="50000"/>
              </a:spcBef>
              <a:buFontTx/>
              <a:buNone/>
            </a:pPr>
            <a:r>
              <a:rPr lang="it-IT" altLang="it-IT" sz="1600" b="1"/>
              <a:t>Nelle cunette, sfalcio troppo alto</a:t>
            </a:r>
          </a:p>
          <a:p>
            <a:pPr eaLnBrk="1" hangingPunct="1">
              <a:spcBef>
                <a:spcPct val="50000"/>
              </a:spcBef>
              <a:buFontTx/>
              <a:buChar char="•"/>
            </a:pPr>
            <a:r>
              <a:rPr lang="it-IT" altLang="it-IT" sz="1600"/>
              <a:t> cattivo rendimento del raccolto</a:t>
            </a:r>
          </a:p>
          <a:p>
            <a:pPr eaLnBrk="1" hangingPunct="1">
              <a:spcBef>
                <a:spcPct val="50000"/>
              </a:spcBef>
              <a:buFontTx/>
              <a:buChar char="•"/>
            </a:pPr>
            <a:r>
              <a:rPr lang="it-IT" altLang="it-IT" sz="1600"/>
              <a:t> cattiva qualità nutritiva del foraggio</a:t>
            </a:r>
          </a:p>
          <a:p>
            <a:pPr eaLnBrk="1" hangingPunct="1">
              <a:spcBef>
                <a:spcPct val="50000"/>
              </a:spcBef>
              <a:buFontTx/>
              <a:buNone/>
            </a:pPr>
            <a:endParaRPr lang="it-IT" altLang="it-IT" sz="1600"/>
          </a:p>
        </p:txBody>
      </p:sp>
      <p:sp>
        <p:nvSpPr>
          <p:cNvPr id="27" name="Croce 26"/>
          <p:cNvSpPr/>
          <p:nvPr/>
        </p:nvSpPr>
        <p:spPr bwMode="auto">
          <a:xfrm>
            <a:off x="409575" y="1501775"/>
            <a:ext cx="436563" cy="381000"/>
          </a:xfrm>
          <a:prstGeom prst="mathPlus">
            <a:avLst/>
          </a:prstGeom>
          <a:solidFill>
            <a:srgbClr val="21A713"/>
          </a:solidFill>
          <a:ln w="9525" cap="flat" cmpd="sng" algn="ctr">
            <a:solidFill>
              <a:schemeClr val="tx1"/>
            </a:solidFill>
            <a:prstDash val="solid"/>
            <a:round/>
            <a:headEnd type="none" w="med" len="med"/>
            <a:tailEnd type="none" w="med" len="med"/>
          </a:ln>
          <a:effectLst/>
        </p:spPr>
        <p:txBody>
          <a:bodyPr wrap="none" anchor="ctr"/>
          <a:lstStyle/>
          <a:p>
            <a:pPr algn="ctr">
              <a:spcBef>
                <a:spcPct val="20000"/>
              </a:spcBef>
              <a:defRPr/>
            </a:pPr>
            <a:endParaRPr lang="it-IT">
              <a:latin typeface="Arial" charset="0"/>
              <a:cs typeface="+mn-cs"/>
            </a:endParaRPr>
          </a:p>
        </p:txBody>
      </p:sp>
      <p:sp>
        <p:nvSpPr>
          <p:cNvPr id="29" name="Meno 28"/>
          <p:cNvSpPr/>
          <p:nvPr/>
        </p:nvSpPr>
        <p:spPr bwMode="auto">
          <a:xfrm>
            <a:off x="327025" y="4545013"/>
            <a:ext cx="504825" cy="504825"/>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lgn="ctr">
              <a:spcBef>
                <a:spcPct val="20000"/>
              </a:spcBef>
              <a:defRPr/>
            </a:pPr>
            <a:endParaRPr lang="it-IT">
              <a:latin typeface="Arial" charset="0"/>
              <a:cs typeface="+mn-cs"/>
            </a:endParaRPr>
          </a:p>
        </p:txBody>
      </p:sp>
      <p:sp>
        <p:nvSpPr>
          <p:cNvPr id="66574" name="Titolo 1"/>
          <p:cNvSpPr>
            <a:spLocks noGrp="1"/>
          </p:cNvSpPr>
          <p:nvPr>
            <p:ph type="title" idx="4294967295"/>
          </p:nvPr>
        </p:nvSpPr>
        <p:spPr>
          <a:xfrm>
            <a:off x="842963" y="87313"/>
            <a:ext cx="7059612" cy="574675"/>
          </a:xfrm>
        </p:spPr>
        <p:txBody>
          <a:bodyPr/>
          <a:lstStyle/>
          <a:p>
            <a:r>
              <a:rPr lang="it-IT" altLang="it-IT" smtClean="0"/>
              <a:t>Obbiettivo del cantiere di fienagione – la qualità</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olo 1"/>
          <p:cNvSpPr>
            <a:spLocks noGrp="1"/>
          </p:cNvSpPr>
          <p:nvPr>
            <p:ph type="title"/>
          </p:nvPr>
        </p:nvSpPr>
        <p:spPr>
          <a:xfrm>
            <a:off x="1085850" y="141288"/>
            <a:ext cx="7059613" cy="574675"/>
          </a:xfrm>
        </p:spPr>
        <p:txBody>
          <a:bodyPr/>
          <a:lstStyle/>
          <a:p>
            <a:r>
              <a:rPr lang="it-IT" altLang="it-IT" smtClean="0"/>
              <a:t>Le giuste scelte – PROACTIVE LIFT</a:t>
            </a:r>
          </a:p>
        </p:txBody>
      </p:sp>
      <p:pic>
        <p:nvPicPr>
          <p:cNvPr id="67587" name="Picture 3" descr="P:\Photos\KUHN\Faucheuses\FAUCON\Mobilité_du_groupe.jpg"/>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0" y="1241425"/>
            <a:ext cx="4498975"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P:\Photos\KUHN\Faucheuses\FAUCON\groupe_faucheur_-100.jpg"/>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4192588" y="1243013"/>
            <a:ext cx="5094287"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8" descr="Picto_Confort_Couleu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28875" y="5735638"/>
            <a:ext cx="1055688"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9" descr="Picto_Services_Couleu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35625" y="5729288"/>
            <a:ext cx="10795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10"/>
          <p:cNvPicPr preferRelativeResize="0">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06850" y="5762625"/>
            <a:ext cx="9937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B7B27916-93EA-4BE1-A0FF-AAF27D053624}"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uppo 12"/>
          <p:cNvGrpSpPr>
            <a:grpSpLocks/>
          </p:cNvGrpSpPr>
          <p:nvPr/>
        </p:nvGrpSpPr>
        <p:grpSpPr bwMode="auto">
          <a:xfrm>
            <a:off x="577850" y="3778250"/>
            <a:ext cx="6056313" cy="2579688"/>
            <a:chOff x="1028700" y="2066925"/>
            <a:chExt cx="6227763" cy="2652713"/>
          </a:xfrm>
        </p:grpSpPr>
        <p:pic>
          <p:nvPicPr>
            <p:cNvPr id="68625" name="Picture 4" descr="FC 303  Adap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8700" y="2066925"/>
              <a:ext cx="6227763"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6" name="AutoShape 6"/>
            <p:cNvSpPr>
              <a:spLocks noChangeArrowheads="1"/>
            </p:cNvSpPr>
            <p:nvPr/>
          </p:nvSpPr>
          <p:spPr bwMode="auto">
            <a:xfrm rot="-4438707">
              <a:off x="3981450" y="3721100"/>
              <a:ext cx="976313" cy="258763"/>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it-IT"/>
            </a:p>
          </p:txBody>
        </p:sp>
        <p:sp>
          <p:nvSpPr>
            <p:cNvPr id="68627" name="AutoShape 7"/>
            <p:cNvSpPr>
              <a:spLocks noChangeArrowheads="1"/>
            </p:cNvSpPr>
            <p:nvPr/>
          </p:nvSpPr>
          <p:spPr bwMode="auto">
            <a:xfrm rot="221611">
              <a:off x="4197350" y="4443413"/>
              <a:ext cx="1006475" cy="2619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it-IT"/>
            </a:p>
          </p:txBody>
        </p:sp>
      </p:grpSp>
      <p:pic>
        <p:nvPicPr>
          <p:cNvPr id="68611" name="Picture 11" descr="Picto_Confort_Coule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29500" y="3857625"/>
            <a:ext cx="774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12" descr="Picto_Services_Coule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15213" y="5535613"/>
            <a:ext cx="7921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13"/>
          <p:cNvPicPr preferRelativeResize="0">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31088" y="4699000"/>
            <a:ext cx="72866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4"/>
          <p:cNvSpPr txBox="1">
            <a:spLocks noChangeArrowheads="1"/>
          </p:cNvSpPr>
          <p:nvPr/>
        </p:nvSpPr>
        <p:spPr bwMode="auto">
          <a:xfrm>
            <a:off x="642938" y="1236663"/>
            <a:ext cx="5421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2400" b="1" u="sng"/>
              <a:t>Dispositivi di alleggerimento</a:t>
            </a:r>
          </a:p>
        </p:txBody>
      </p:sp>
      <p:sp>
        <p:nvSpPr>
          <p:cNvPr id="68615" name="CasellaDiTesto 17"/>
          <p:cNvSpPr txBox="1">
            <a:spLocks noChangeArrowheads="1"/>
          </p:cNvSpPr>
          <p:nvPr/>
        </p:nvSpPr>
        <p:spPr bwMode="auto">
          <a:xfrm>
            <a:off x="642938" y="1808163"/>
            <a:ext cx="8255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2000" b="1"/>
              <a:t>PROACTIVE LIFT (Costant float)®</a:t>
            </a:r>
          </a:p>
          <a:p>
            <a:pPr eaLnBrk="1" hangingPunct="1">
              <a:buFontTx/>
              <a:buNone/>
            </a:pPr>
            <a:r>
              <a:rPr lang="it-IT" altLang="it-IT" sz="2000"/>
              <a:t>Sistema di alleggerimento centralizzato (sulle versioni trainate FC 303 GL/RGL e FC GC/RGC nonchè nelle versioni RA) altamente innovativo con sospensione del gruppo falciante tramite bielle e molle a tensione variabile, il tutto integrato nel telaio della macchina.</a:t>
            </a:r>
          </a:p>
        </p:txBody>
      </p:sp>
      <p:cxnSp>
        <p:nvCxnSpPr>
          <p:cNvPr id="68616" name="Connettore 2 15"/>
          <p:cNvCxnSpPr>
            <a:cxnSpLocks noChangeShapeType="1"/>
          </p:cNvCxnSpPr>
          <p:nvPr/>
        </p:nvCxnSpPr>
        <p:spPr bwMode="auto">
          <a:xfrm rot="-5400000" flipH="1" flipV="1">
            <a:off x="817563" y="6140450"/>
            <a:ext cx="257175" cy="349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sp>
        <p:nvSpPr>
          <p:cNvPr id="68617" name="CasellaDiTesto 16"/>
          <p:cNvSpPr txBox="1">
            <a:spLocks noChangeArrowheads="1"/>
          </p:cNvSpPr>
          <p:nvPr/>
        </p:nvSpPr>
        <p:spPr bwMode="auto">
          <a:xfrm>
            <a:off x="142875" y="5957888"/>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2000"/>
              <a:t>__________</a:t>
            </a:r>
          </a:p>
        </p:txBody>
      </p:sp>
      <p:cxnSp>
        <p:nvCxnSpPr>
          <p:cNvPr id="68618" name="Connettore 2 18"/>
          <p:cNvCxnSpPr>
            <a:cxnSpLocks noChangeShapeType="1"/>
          </p:cNvCxnSpPr>
          <p:nvPr/>
        </p:nvCxnSpPr>
        <p:spPr bwMode="auto">
          <a:xfrm rot="5400000">
            <a:off x="177800" y="5964238"/>
            <a:ext cx="500063" cy="1587"/>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68619" name="Connettore 2 20"/>
          <p:cNvCxnSpPr>
            <a:cxnSpLocks noChangeShapeType="1"/>
          </p:cNvCxnSpPr>
          <p:nvPr/>
        </p:nvCxnSpPr>
        <p:spPr bwMode="auto">
          <a:xfrm rot="5400000">
            <a:off x="250031" y="6465094"/>
            <a:ext cx="357188" cy="0"/>
          </a:xfrm>
          <a:prstGeom prst="straightConnector1">
            <a:avLst/>
          </a:prstGeom>
          <a:noFill/>
          <a:ln w="952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68620" name="CasellaDiTesto 22"/>
          <p:cNvSpPr txBox="1">
            <a:spLocks noChangeArrowheads="1"/>
          </p:cNvSpPr>
          <p:nvPr/>
        </p:nvSpPr>
        <p:spPr bwMode="auto">
          <a:xfrm>
            <a:off x="642938" y="5786438"/>
            <a:ext cx="857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400"/>
              <a:t>+ 30 cm</a:t>
            </a:r>
          </a:p>
        </p:txBody>
      </p:sp>
      <p:sp>
        <p:nvSpPr>
          <p:cNvPr id="68621" name="CasellaDiTesto 23"/>
          <p:cNvSpPr txBox="1">
            <a:spLocks noChangeArrowheads="1"/>
          </p:cNvSpPr>
          <p:nvPr/>
        </p:nvSpPr>
        <p:spPr bwMode="auto">
          <a:xfrm>
            <a:off x="642938" y="6315075"/>
            <a:ext cx="857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400"/>
              <a:t>- 10 cm</a:t>
            </a:r>
          </a:p>
        </p:txBody>
      </p:sp>
      <p:sp>
        <p:nvSpPr>
          <p:cNvPr id="68622" name="Titolo 1"/>
          <p:cNvSpPr>
            <a:spLocks noGrp="1"/>
          </p:cNvSpPr>
          <p:nvPr>
            <p:ph type="title" idx="4294967295"/>
          </p:nvPr>
        </p:nvSpPr>
        <p:spPr>
          <a:xfrm>
            <a:off x="827088" y="214313"/>
            <a:ext cx="7059612" cy="574675"/>
          </a:xfrm>
        </p:spPr>
        <p:txBody>
          <a:bodyPr/>
          <a:lstStyle/>
          <a:p>
            <a:r>
              <a:rPr lang="it-IT" altLang="it-IT" smtClean="0"/>
              <a:t>Le giuste scelte – PROACTIVE LIFT</a:t>
            </a:r>
          </a:p>
        </p:txBody>
      </p:sp>
      <p:sp>
        <p:nvSpPr>
          <p:cNvPr id="2" name="Segnaposto data 1"/>
          <p:cNvSpPr>
            <a:spLocks noGrp="1"/>
          </p:cNvSpPr>
          <p:nvPr>
            <p:ph type="dt" sz="quarter" idx="10"/>
          </p:nvPr>
        </p:nvSpPr>
        <p:spPr/>
        <p:txBody>
          <a:bodyPr/>
          <a:lstStyle/>
          <a:p>
            <a:pPr>
              <a:defRPr/>
            </a:pPr>
            <a:fld id="{97504072-BB04-4283-9745-66B7228C3C7A}"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P1010010"/>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868363" y="1698625"/>
            <a:ext cx="7407275" cy="4278313"/>
          </a:xfrm>
          <a:effectLst>
            <a:outerShdw blurRad="292100" dist="139700" dir="2700000" algn="tl" rotWithShape="0">
              <a:srgbClr val="333333">
                <a:alpha val="65000"/>
              </a:srgbClr>
            </a:outerShdw>
          </a:effectLst>
        </p:spPr>
      </p:pic>
      <p:sp>
        <p:nvSpPr>
          <p:cNvPr id="70659" name="CasellaDiTesto 2"/>
          <p:cNvSpPr txBox="1">
            <a:spLocks noChangeArrowheads="1"/>
          </p:cNvSpPr>
          <p:nvPr/>
        </p:nvSpPr>
        <p:spPr bwMode="auto">
          <a:xfrm>
            <a:off x="468313" y="993775"/>
            <a:ext cx="86042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500"/>
              <a:t>Valutazione delle prestazioni mediante banco vibrante del sistema di sospensione </a:t>
            </a:r>
          </a:p>
          <a:p>
            <a:pPr algn="ctr" eaLnBrk="1" hangingPunct="1">
              <a:buFontTx/>
              <a:buNone/>
            </a:pPr>
            <a:r>
              <a:rPr lang="it-IT" altLang="it-IT" sz="1500"/>
              <a:t>“</a:t>
            </a:r>
            <a:r>
              <a:rPr lang="it-IT" altLang="it-IT" sz="1500" b="1"/>
              <a:t>PROACTIVE LIFT</a:t>
            </a:r>
            <a:r>
              <a:rPr lang="it-IT" altLang="it-IT" sz="1500"/>
              <a:t>” della barra di taglio di una falcia-condizionatrice trainata KUHN FC 303 RGC</a:t>
            </a:r>
          </a:p>
        </p:txBody>
      </p:sp>
      <p:pic>
        <p:nvPicPr>
          <p:cNvPr id="70660" name="Immagine 4" descr="ISMA copi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225" y="-28575"/>
            <a:ext cx="1536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CasellaDiTesto 2"/>
          <p:cNvSpPr txBox="1">
            <a:spLocks noChangeArrowheads="1"/>
          </p:cNvSpPr>
          <p:nvPr/>
        </p:nvSpPr>
        <p:spPr bwMode="auto">
          <a:xfrm>
            <a:off x="0" y="6100763"/>
            <a:ext cx="914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buFontTx/>
              <a:buNone/>
            </a:pPr>
            <a:r>
              <a:rPr lang="it-IT" altLang="it-IT" sz="900" i="1"/>
              <a:t>Prove eseguite presso la Sezione di Treviglio dell’ISMA dagli Ing. Giuliano Gruppo e Maurizio Cutini con il coordinamento del Dott. Carlo Bisaglia che ha curato anche la stesura della rapporto di prova. Si ringrazia vivamente il Dott. Luigi Ragni del Dipartimento di Economia ed Ingegneria Agraria (DEIAGRA) dell’Università di Bologna per il contributo prestato nell’impostazione metodologica e nell’analisi dei risultati. Responsabile: Ing. Giovanni Santoro, Direttore dell’ISMA</a:t>
            </a:r>
            <a:endParaRPr lang="it-IT" altLang="it-IT" sz="900"/>
          </a:p>
        </p:txBody>
      </p:sp>
      <p:sp>
        <p:nvSpPr>
          <p:cNvPr id="70662" name="Titolo 1"/>
          <p:cNvSpPr>
            <a:spLocks noGrp="1"/>
          </p:cNvSpPr>
          <p:nvPr>
            <p:ph type="title"/>
          </p:nvPr>
        </p:nvSpPr>
        <p:spPr/>
        <p:txBody>
          <a:bodyPr/>
          <a:lstStyle/>
          <a:p>
            <a:r>
              <a:rPr lang="it-IT" altLang="it-IT" smtClean="0"/>
              <a:t>Test ISMA sistema PROACTIVE LIFT</a:t>
            </a:r>
          </a:p>
        </p:txBody>
      </p:sp>
      <p:sp>
        <p:nvSpPr>
          <p:cNvPr id="2" name="Segnaposto data 1"/>
          <p:cNvSpPr>
            <a:spLocks noGrp="1"/>
          </p:cNvSpPr>
          <p:nvPr>
            <p:ph type="dt" sz="quarter" idx="4294967295"/>
          </p:nvPr>
        </p:nvSpPr>
        <p:spPr/>
        <p:txBody>
          <a:bodyPr/>
          <a:lstStyle/>
          <a:p>
            <a:pPr>
              <a:defRPr/>
            </a:pPr>
            <a:fld id="{AAAE9B6B-1345-4E3F-B242-BDC485A8DCCE}"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magine 4" descr="ISMA copi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100"/>
            <a:ext cx="1536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683" name="Object 1"/>
          <p:cNvGraphicFramePr>
            <a:graphicFrameLocks noChangeAspect="1"/>
          </p:cNvGraphicFramePr>
          <p:nvPr/>
        </p:nvGraphicFramePr>
        <p:xfrm>
          <a:off x="317500" y="1905000"/>
          <a:ext cx="4049713" cy="2828925"/>
        </p:xfrm>
        <a:graphic>
          <a:graphicData uri="http://schemas.openxmlformats.org/presentationml/2006/ole">
            <mc:AlternateContent xmlns:mc="http://schemas.openxmlformats.org/markup-compatibility/2006">
              <mc:Choice xmlns:v="urn:schemas-microsoft-com:vml" Requires="v">
                <p:oleObj spid="_x0000_s71732" name="Picture" r:id="rId4" imgW="3556000" imgH="2654300" progId="Word.Picture.8">
                  <p:embed/>
                </p:oleObj>
              </mc:Choice>
              <mc:Fallback>
                <p:oleObj name="Picture" r:id="rId4" imgW="3556000" imgH="2654300" progId="Word.Picture.8">
                  <p:embed/>
                  <p:pic>
                    <p:nvPicPr>
                      <p:cNvPr id="0" name="Object 1"/>
                      <p:cNvPicPr>
                        <a:picLocks noChangeAspect="1" noChangeArrowheads="1"/>
                      </p:cNvPicPr>
                      <p:nvPr/>
                    </p:nvPicPr>
                    <p:blipFill>
                      <a:blip r:embed="rId5">
                        <a:lum bright="18000"/>
                        <a:extLst>
                          <a:ext uri="{28A0092B-C50C-407E-A947-70E740481C1C}">
                            <a14:useLocalDpi xmlns:a14="http://schemas.microsoft.com/office/drawing/2010/main" val="0"/>
                          </a:ext>
                        </a:extLst>
                      </a:blip>
                      <a:srcRect t="6195"/>
                      <a:stretch>
                        <a:fillRect/>
                      </a:stretch>
                    </p:blipFill>
                    <p:spPr bwMode="auto">
                      <a:xfrm>
                        <a:off x="317500" y="1905000"/>
                        <a:ext cx="4049713"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1684"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81613" y="906463"/>
            <a:ext cx="332263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86375" y="2733675"/>
            <a:ext cx="33401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89550" y="4511675"/>
            <a:ext cx="333216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CasellaDiTesto 10"/>
          <p:cNvSpPr txBox="1">
            <a:spLocks noChangeArrowheads="1"/>
          </p:cNvSpPr>
          <p:nvPr/>
        </p:nvSpPr>
        <p:spPr bwMode="auto">
          <a:xfrm>
            <a:off x="258763" y="5022850"/>
            <a:ext cx="4149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9"/>
              </a:buBlip>
              <a:defRPr>
                <a:solidFill>
                  <a:schemeClr val="tx1"/>
                </a:solidFill>
                <a:latin typeface="Arial" panose="020B0604020202020204" pitchFamily="34" charset="0"/>
              </a:defRPr>
            </a:lvl1pPr>
            <a:lvl2pPr marL="742950" indent="-285750">
              <a:spcBef>
                <a:spcPct val="20000"/>
              </a:spcBef>
              <a:buBlip>
                <a:blip r:embed="rId10"/>
              </a:buBlip>
              <a:defRPr>
                <a:solidFill>
                  <a:schemeClr val="tx1"/>
                </a:solidFill>
                <a:latin typeface="Arial" panose="020B0604020202020204" pitchFamily="34" charset="0"/>
              </a:defRPr>
            </a:lvl2pPr>
            <a:lvl3pPr marL="1143000" indent="-228600">
              <a:spcBef>
                <a:spcPct val="20000"/>
              </a:spcBef>
              <a:buBlip>
                <a:blip r:embed="rId11"/>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1600" dirty="0"/>
              <a:t>I quattro attuatori poggiano, mediante l’interposizione di piastre per la regolazione del passo e carreggiata, su una massa sismica autolivellante di 380 t.</a:t>
            </a:r>
          </a:p>
        </p:txBody>
      </p:sp>
      <p:sp>
        <p:nvSpPr>
          <p:cNvPr id="71688" name="CasellaDiTesto 11"/>
          <p:cNvSpPr txBox="1">
            <a:spLocks noChangeArrowheads="1"/>
          </p:cNvSpPr>
          <p:nvPr/>
        </p:nvSpPr>
        <p:spPr bwMode="auto">
          <a:xfrm>
            <a:off x="4572000" y="245903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9"/>
              </a:buBlip>
              <a:defRPr>
                <a:solidFill>
                  <a:schemeClr val="tx1"/>
                </a:solidFill>
                <a:latin typeface="Arial" panose="020B0604020202020204" pitchFamily="34" charset="0"/>
              </a:defRPr>
            </a:lvl1pPr>
            <a:lvl2pPr marL="742950" indent="-285750">
              <a:spcBef>
                <a:spcPct val="20000"/>
              </a:spcBef>
              <a:buBlip>
                <a:blip r:embed="rId10"/>
              </a:buBlip>
              <a:defRPr>
                <a:solidFill>
                  <a:schemeClr val="tx1"/>
                </a:solidFill>
                <a:latin typeface="Arial" panose="020B0604020202020204" pitchFamily="34" charset="0"/>
              </a:defRPr>
            </a:lvl2pPr>
            <a:lvl3pPr marL="1143000" indent="-228600">
              <a:spcBef>
                <a:spcPct val="20000"/>
              </a:spcBef>
              <a:buBlip>
                <a:blip r:embed="rId11"/>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800"/>
              <a:t>Profilo dei dossi utilizzati nella riproduzione, mediante banco vibrante, del passaggio della FC </a:t>
            </a:r>
          </a:p>
        </p:txBody>
      </p:sp>
      <p:sp>
        <p:nvSpPr>
          <p:cNvPr id="71689" name="CasellaDiTesto 12"/>
          <p:cNvSpPr txBox="1">
            <a:spLocks noChangeArrowheads="1"/>
          </p:cNvSpPr>
          <p:nvPr/>
        </p:nvSpPr>
        <p:spPr bwMode="auto">
          <a:xfrm>
            <a:off x="4572000" y="4297363"/>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9"/>
              </a:buBlip>
              <a:defRPr>
                <a:solidFill>
                  <a:schemeClr val="tx1"/>
                </a:solidFill>
                <a:latin typeface="Arial" panose="020B0604020202020204" pitchFamily="34" charset="0"/>
              </a:defRPr>
            </a:lvl1pPr>
            <a:lvl2pPr marL="742950" indent="-285750">
              <a:spcBef>
                <a:spcPct val="20000"/>
              </a:spcBef>
              <a:buBlip>
                <a:blip r:embed="rId10"/>
              </a:buBlip>
              <a:defRPr>
                <a:solidFill>
                  <a:schemeClr val="tx1"/>
                </a:solidFill>
                <a:latin typeface="Arial" panose="020B0604020202020204" pitchFamily="34" charset="0"/>
              </a:defRPr>
            </a:lvl2pPr>
            <a:lvl3pPr marL="1143000" indent="-228600">
              <a:spcBef>
                <a:spcPct val="20000"/>
              </a:spcBef>
              <a:buBlip>
                <a:blip r:embed="rId11"/>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800"/>
              <a:t>Profilo degli avvallamenti utilizzati nella riproduzione, mediante banco vibrante, del passaggio della FC </a:t>
            </a:r>
          </a:p>
        </p:txBody>
      </p:sp>
      <p:sp>
        <p:nvSpPr>
          <p:cNvPr id="71690" name="CasellaDiTesto 13"/>
          <p:cNvSpPr txBox="1">
            <a:spLocks noChangeArrowheads="1"/>
          </p:cNvSpPr>
          <p:nvPr/>
        </p:nvSpPr>
        <p:spPr bwMode="auto">
          <a:xfrm>
            <a:off x="4572000" y="6408738"/>
            <a:ext cx="457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9"/>
              </a:buBlip>
              <a:defRPr>
                <a:solidFill>
                  <a:schemeClr val="tx1"/>
                </a:solidFill>
                <a:latin typeface="Arial" panose="020B0604020202020204" pitchFamily="34" charset="0"/>
              </a:defRPr>
            </a:lvl1pPr>
            <a:lvl2pPr marL="742950" indent="-285750">
              <a:spcBef>
                <a:spcPct val="20000"/>
              </a:spcBef>
              <a:buBlip>
                <a:blip r:embed="rId10"/>
              </a:buBlip>
              <a:defRPr>
                <a:solidFill>
                  <a:schemeClr val="tx1"/>
                </a:solidFill>
                <a:latin typeface="Arial" panose="020B0604020202020204" pitchFamily="34" charset="0"/>
              </a:defRPr>
            </a:lvl2pPr>
            <a:lvl3pPr marL="1143000" indent="-228600">
              <a:spcBef>
                <a:spcPct val="20000"/>
              </a:spcBef>
              <a:buBlip>
                <a:blip r:embed="rId11"/>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800"/>
              <a:t>Andamento sinusoidale dello spostamento verticale imposto dagli attuatori per la simulazione dei dossi di differenti altezze (50 e 100 mm), affrontati a diverse velocità (7-15 km/h)</a:t>
            </a:r>
          </a:p>
        </p:txBody>
      </p:sp>
      <p:sp>
        <p:nvSpPr>
          <p:cNvPr id="71691" name="Titolo 1"/>
          <p:cNvSpPr>
            <a:spLocks noGrp="1"/>
          </p:cNvSpPr>
          <p:nvPr>
            <p:ph type="title"/>
          </p:nvPr>
        </p:nvSpPr>
        <p:spPr/>
        <p:txBody>
          <a:bodyPr/>
          <a:lstStyle/>
          <a:p>
            <a:r>
              <a:rPr lang="it-IT" altLang="it-IT" smtClean="0"/>
              <a:t>Test ISMA sistema PROACTIVE LIFT</a:t>
            </a:r>
          </a:p>
        </p:txBody>
      </p:sp>
      <p:sp>
        <p:nvSpPr>
          <p:cNvPr id="2" name="Segnaposto data 1"/>
          <p:cNvSpPr>
            <a:spLocks noGrp="1"/>
          </p:cNvSpPr>
          <p:nvPr>
            <p:ph type="dt" sz="quarter" idx="10"/>
          </p:nvPr>
        </p:nvSpPr>
        <p:spPr/>
        <p:txBody>
          <a:bodyPr/>
          <a:lstStyle/>
          <a:p>
            <a:pPr>
              <a:defRPr/>
            </a:pPr>
            <a:fld id="{9BF95873-C2D7-413C-9E59-1F3CC9A694F4}"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magine 4" descr="ISMA copi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 y="107950"/>
            <a:ext cx="1536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pic>
        <p:nvPicPr>
          <p:cNvPr id="417796" name="Picture 4" descr="P101002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4825" y="1546225"/>
            <a:ext cx="5946775" cy="4459288"/>
          </a:xfrm>
          <a:prstGeom prst="rect">
            <a:avLst/>
          </a:prstGeom>
          <a:ln>
            <a:noFill/>
          </a:ln>
          <a:effectLst>
            <a:outerShdw blurRad="292100" dist="139700" dir="2700000" algn="tl" rotWithShape="0">
              <a:srgbClr val="333333">
                <a:alpha val="65000"/>
              </a:srgbClr>
            </a:outerShdw>
          </a:effectLst>
        </p:spPr>
      </p:pic>
      <p:sp>
        <p:nvSpPr>
          <p:cNvPr id="72709" name="Text Box 5"/>
          <p:cNvSpPr txBox="1">
            <a:spLocks noChangeArrowheads="1"/>
          </p:cNvSpPr>
          <p:nvPr/>
        </p:nvSpPr>
        <p:spPr bwMode="auto">
          <a:xfrm>
            <a:off x="4019550" y="5232400"/>
            <a:ext cx="552450" cy="260350"/>
          </a:xfrm>
          <a:prstGeom prst="rect">
            <a:avLst/>
          </a:prstGeom>
          <a:solidFill>
            <a:srgbClr val="FFFF00"/>
          </a:solidFill>
          <a:ln w="9525">
            <a:solidFill>
              <a:srgbClr val="000000"/>
            </a:solidFill>
            <a:miter lim="800000"/>
            <a:headEnd/>
            <a:tailEnd/>
          </a:ln>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Aft>
                <a:spcPts val="1000"/>
              </a:spcAft>
              <a:buFontTx/>
              <a:buNone/>
            </a:pPr>
            <a:r>
              <a:rPr lang="it-IT" altLang="it-IT" sz="1100" b="1">
                <a:latin typeface="Calibri" panose="020F0502020204030204" pitchFamily="34" charset="0"/>
              </a:rPr>
              <a:t>LVDT</a:t>
            </a:r>
            <a:r>
              <a:rPr lang="it-IT" altLang="it-IT" sz="1100">
                <a:latin typeface="Calibri" panose="020F0502020204030204" pitchFamily="34" charset="0"/>
              </a:rPr>
              <a:t>T</a:t>
            </a:r>
            <a:endParaRPr lang="it-IT" altLang="it-IT" sz="2000"/>
          </a:p>
        </p:txBody>
      </p:sp>
      <p:sp>
        <p:nvSpPr>
          <p:cNvPr id="72710" name="Text Box 6"/>
          <p:cNvSpPr txBox="1">
            <a:spLocks noChangeArrowheads="1"/>
          </p:cNvSpPr>
          <p:nvPr/>
        </p:nvSpPr>
        <p:spPr bwMode="auto">
          <a:xfrm>
            <a:off x="1547813" y="3775869"/>
            <a:ext cx="385763" cy="247650"/>
          </a:xfrm>
          <a:prstGeom prst="rect">
            <a:avLst/>
          </a:prstGeom>
          <a:solidFill>
            <a:srgbClr val="FFFF00"/>
          </a:solidFill>
          <a:ln w="9525">
            <a:solidFill>
              <a:srgbClr val="000000"/>
            </a:solidFill>
            <a:miter lim="800000"/>
            <a:headEnd/>
            <a:tailEnd/>
          </a:ln>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1000" b="1">
                <a:solidFill>
                  <a:srgbClr val="000000"/>
                </a:solidFill>
                <a:latin typeface="Times New Roman" panose="02020603050405020304" pitchFamily="18" charset="0"/>
              </a:rPr>
              <a:t>TF</a:t>
            </a:r>
            <a:endParaRPr lang="it-IT" altLang="it-IT" sz="2000"/>
          </a:p>
        </p:txBody>
      </p:sp>
      <p:sp>
        <p:nvSpPr>
          <p:cNvPr id="72711" name="Text Box 5"/>
          <p:cNvSpPr txBox="1">
            <a:spLocks noChangeArrowheads="1"/>
          </p:cNvSpPr>
          <p:nvPr/>
        </p:nvSpPr>
        <p:spPr bwMode="auto">
          <a:xfrm>
            <a:off x="4895850" y="3671888"/>
            <a:ext cx="552450" cy="260350"/>
          </a:xfrm>
          <a:prstGeom prst="rect">
            <a:avLst/>
          </a:prstGeom>
          <a:solidFill>
            <a:srgbClr val="FFFF00"/>
          </a:solidFill>
          <a:ln w="9525">
            <a:solidFill>
              <a:srgbClr val="000000"/>
            </a:solidFill>
            <a:miter lim="800000"/>
            <a:headEnd/>
            <a:tailEnd/>
          </a:ln>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Aft>
                <a:spcPts val="1000"/>
              </a:spcAft>
              <a:buFontTx/>
              <a:buNone/>
            </a:pPr>
            <a:r>
              <a:rPr lang="it-IT" altLang="it-IT" sz="1100" b="1">
                <a:latin typeface="Calibri" panose="020F0502020204030204" pitchFamily="34" charset="0"/>
              </a:rPr>
              <a:t>CP</a:t>
            </a:r>
            <a:endParaRPr lang="it-IT" altLang="it-IT" sz="2000"/>
          </a:p>
        </p:txBody>
      </p:sp>
      <p:sp>
        <p:nvSpPr>
          <p:cNvPr id="72712" name="CasellaDiTesto 12"/>
          <p:cNvSpPr txBox="1">
            <a:spLocks noChangeArrowheads="1"/>
          </p:cNvSpPr>
          <p:nvPr/>
        </p:nvSpPr>
        <p:spPr bwMode="auto">
          <a:xfrm>
            <a:off x="6765925" y="1333957"/>
            <a:ext cx="21971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1400" dirty="0"/>
              <a:t>Sensori utilizzati nel corso delle prove:</a:t>
            </a:r>
          </a:p>
          <a:p>
            <a:pPr eaLnBrk="1" hangingPunct="1">
              <a:buFontTx/>
              <a:buNone/>
            </a:pPr>
            <a:endParaRPr lang="it-IT" altLang="it-IT" sz="1400" dirty="0"/>
          </a:p>
          <a:p>
            <a:pPr eaLnBrk="1" hangingPunct="1">
              <a:buFontTx/>
              <a:buNone/>
            </a:pPr>
            <a:r>
              <a:rPr lang="it-IT" altLang="it-IT" sz="1400" b="1" dirty="0"/>
              <a:t>TF</a:t>
            </a:r>
            <a:r>
              <a:rPr lang="it-IT" altLang="it-IT" sz="1400" dirty="0"/>
              <a:t>: trasduttore di spostamento a filo posto all’estremità della barra</a:t>
            </a:r>
          </a:p>
          <a:p>
            <a:pPr eaLnBrk="1" hangingPunct="1">
              <a:buFontTx/>
              <a:buNone/>
            </a:pPr>
            <a:endParaRPr lang="it-IT" altLang="it-IT" sz="1400" dirty="0"/>
          </a:p>
          <a:p>
            <a:pPr eaLnBrk="1" hangingPunct="1">
              <a:buFontTx/>
              <a:buNone/>
            </a:pPr>
            <a:r>
              <a:rPr lang="it-IT" altLang="it-IT" sz="1400" b="1" dirty="0"/>
              <a:t>CP</a:t>
            </a:r>
            <a:r>
              <a:rPr lang="it-IT" altLang="it-IT" sz="1400" dirty="0"/>
              <a:t>: cella di carico </a:t>
            </a:r>
            <a:r>
              <a:rPr lang="it-IT" altLang="it-IT" sz="1400" dirty="0" err="1"/>
              <a:t>piezzoelettrica</a:t>
            </a:r>
            <a:r>
              <a:rPr lang="it-IT" altLang="it-IT" sz="1400" dirty="0"/>
              <a:t> posta sotto la barra con l’interposizione di elementi smorzanti (fibre di cocco)</a:t>
            </a:r>
          </a:p>
          <a:p>
            <a:pPr eaLnBrk="1" hangingPunct="1">
              <a:buFontTx/>
              <a:buNone/>
            </a:pPr>
            <a:endParaRPr lang="it-IT" altLang="it-IT" sz="1400" dirty="0"/>
          </a:p>
          <a:p>
            <a:pPr eaLnBrk="1" hangingPunct="1">
              <a:buFontTx/>
              <a:buNone/>
            </a:pPr>
            <a:r>
              <a:rPr lang="it-IT" altLang="it-IT" sz="1400" b="1" dirty="0"/>
              <a:t>LVDT</a:t>
            </a:r>
            <a:r>
              <a:rPr lang="it-IT" altLang="it-IT" sz="1400" dirty="0"/>
              <a:t>: trasduttore di spostamento lineare interno ad ogni attuatore (non visibile) per la riproduzione dei profili sinusoidali di </a:t>
            </a:r>
            <a:r>
              <a:rPr lang="it-IT" altLang="it-IT" sz="1400" dirty="0" smtClean="0"/>
              <a:t>riferimento</a:t>
            </a:r>
            <a:endParaRPr lang="it-IT" altLang="it-IT" sz="1400" dirty="0"/>
          </a:p>
        </p:txBody>
      </p:sp>
      <p:sp>
        <p:nvSpPr>
          <p:cNvPr id="72713" name="Titolo 1"/>
          <p:cNvSpPr>
            <a:spLocks noGrp="1"/>
          </p:cNvSpPr>
          <p:nvPr>
            <p:ph type="title"/>
          </p:nvPr>
        </p:nvSpPr>
        <p:spPr/>
        <p:txBody>
          <a:bodyPr/>
          <a:lstStyle/>
          <a:p>
            <a:r>
              <a:rPr lang="it-IT" altLang="it-IT" smtClean="0"/>
              <a:t>Test ISMA sistema PROACTIVE LIFT</a:t>
            </a:r>
          </a:p>
        </p:txBody>
      </p:sp>
      <p:sp>
        <p:nvSpPr>
          <p:cNvPr id="2" name="Segnaposto data 1"/>
          <p:cNvSpPr>
            <a:spLocks noGrp="1"/>
          </p:cNvSpPr>
          <p:nvPr>
            <p:ph type="dt" sz="quarter" idx="10"/>
          </p:nvPr>
        </p:nvSpPr>
        <p:spPr/>
        <p:txBody>
          <a:bodyPr/>
          <a:lstStyle/>
          <a:p>
            <a:pPr>
              <a:defRPr/>
            </a:pPr>
            <a:fld id="{612202B8-B96E-4CD4-949C-A647353B8BA6}"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ChangeArrowheads="1"/>
          </p:cNvSpPr>
          <p:nvPr/>
        </p:nvSpPr>
        <p:spPr bwMode="auto">
          <a:xfrm>
            <a:off x="1492250" y="2409825"/>
            <a:ext cx="31019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3731" name="Rectangle 8"/>
          <p:cNvSpPr>
            <a:spLocks noChangeArrowheads="1"/>
          </p:cNvSpPr>
          <p:nvPr/>
        </p:nvSpPr>
        <p:spPr bwMode="auto">
          <a:xfrm>
            <a:off x="1492250" y="2409825"/>
            <a:ext cx="30575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pic>
        <p:nvPicPr>
          <p:cNvPr id="7373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 y="1939925"/>
            <a:ext cx="4487863"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itolo 1"/>
          <p:cNvSpPr>
            <a:spLocks noGrp="1"/>
          </p:cNvSpPr>
          <p:nvPr>
            <p:ph type="title"/>
          </p:nvPr>
        </p:nvSpPr>
        <p:spPr/>
        <p:txBody>
          <a:bodyPr/>
          <a:lstStyle/>
          <a:p>
            <a:r>
              <a:rPr lang="it-IT" altLang="it-IT" smtClean="0"/>
              <a:t>Test ISMA sistema PROACTIVE LIFT</a:t>
            </a:r>
          </a:p>
        </p:txBody>
      </p:sp>
      <p:pic>
        <p:nvPicPr>
          <p:cNvPr id="73734" name="Picture 20"/>
          <p:cNvPicPr>
            <a:picLocks noGrp="1" noChangeAspect="1" noChangeArrowheads="1"/>
          </p:cNvPicPr>
          <p:nvPr>
            <p:ph idx="4294967295"/>
          </p:nvPr>
        </p:nvPicPr>
        <p:blipFill>
          <a:blip r:embed="rId6" cstate="email">
            <a:extLst>
              <a:ext uri="{28A0092B-C50C-407E-A947-70E740481C1C}">
                <a14:useLocalDpi xmlns:a14="http://schemas.microsoft.com/office/drawing/2010/main"/>
              </a:ext>
            </a:extLst>
          </a:blip>
          <a:srcRect/>
          <a:stretch>
            <a:fillRect/>
          </a:stretch>
        </p:blipFill>
        <p:spPr>
          <a:xfrm>
            <a:off x="5049838" y="1943100"/>
            <a:ext cx="4094162" cy="3200400"/>
          </a:xfrm>
        </p:spPr>
      </p:pic>
      <p:sp>
        <p:nvSpPr>
          <p:cNvPr id="492572" name="Freeform 28"/>
          <p:cNvSpPr>
            <a:spLocks/>
          </p:cNvSpPr>
          <p:nvPr/>
        </p:nvSpPr>
        <p:spPr bwMode="auto">
          <a:xfrm>
            <a:off x="1095375" y="2286000"/>
            <a:ext cx="1581150" cy="1600200"/>
          </a:xfrm>
          <a:custGeom>
            <a:avLst/>
            <a:gdLst>
              <a:gd name="T0" fmla="*/ 0 w 996"/>
              <a:gd name="T1" fmla="*/ 2147483646 h 1008"/>
              <a:gd name="T2" fmla="*/ 2147483646 w 996"/>
              <a:gd name="T3" fmla="*/ 2147483646 h 1008"/>
              <a:gd name="T4" fmla="*/ 2147483646 w 996"/>
              <a:gd name="T5" fmla="*/ 2147483646 h 1008"/>
              <a:gd name="T6" fmla="*/ 2147483646 w 996"/>
              <a:gd name="T7" fmla="*/ 0 h 1008"/>
              <a:gd name="T8" fmla="*/ 2147483646 w 996"/>
              <a:gd name="T9" fmla="*/ 2147483646 h 1008"/>
              <a:gd name="T10" fmla="*/ 2147483646 w 996"/>
              <a:gd name="T11" fmla="*/ 2147483646 h 1008"/>
              <a:gd name="T12" fmla="*/ 2147483646 w 996"/>
              <a:gd name="T13" fmla="*/ 2147483646 h 1008"/>
              <a:gd name="T14" fmla="*/ 2147483646 w 996"/>
              <a:gd name="T15" fmla="*/ 2147483646 h 1008"/>
              <a:gd name="T16" fmla="*/ 2147483646 w 996"/>
              <a:gd name="T17" fmla="*/ 2147483646 h 1008"/>
              <a:gd name="T18" fmla="*/ 2147483646 w 996"/>
              <a:gd name="T19" fmla="*/ 2147483646 h 1008"/>
              <a:gd name="T20" fmla="*/ 2147483646 w 996"/>
              <a:gd name="T21" fmla="*/ 2147483646 h 10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6"/>
              <a:gd name="T34" fmla="*/ 0 h 1008"/>
              <a:gd name="T35" fmla="*/ 996 w 996"/>
              <a:gd name="T36" fmla="*/ 1008 h 10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6" h="1008">
                <a:moveTo>
                  <a:pt x="0" y="1008"/>
                </a:moveTo>
                <a:lnTo>
                  <a:pt x="114" y="1008"/>
                </a:lnTo>
                <a:lnTo>
                  <a:pt x="414" y="24"/>
                </a:lnTo>
                <a:lnTo>
                  <a:pt x="462" y="0"/>
                </a:lnTo>
                <a:lnTo>
                  <a:pt x="528" y="66"/>
                </a:lnTo>
                <a:lnTo>
                  <a:pt x="594" y="264"/>
                </a:lnTo>
                <a:lnTo>
                  <a:pt x="666" y="582"/>
                </a:lnTo>
                <a:lnTo>
                  <a:pt x="732" y="828"/>
                </a:lnTo>
                <a:lnTo>
                  <a:pt x="780" y="960"/>
                </a:lnTo>
                <a:lnTo>
                  <a:pt x="804" y="1002"/>
                </a:lnTo>
                <a:lnTo>
                  <a:pt x="996" y="1002"/>
                </a:ln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92573" name="Freeform 29"/>
          <p:cNvSpPr>
            <a:spLocks/>
          </p:cNvSpPr>
          <p:nvPr/>
        </p:nvSpPr>
        <p:spPr bwMode="auto">
          <a:xfrm>
            <a:off x="5562600" y="2190750"/>
            <a:ext cx="1743075" cy="1638300"/>
          </a:xfrm>
          <a:custGeom>
            <a:avLst/>
            <a:gdLst>
              <a:gd name="T0" fmla="*/ 0 w 1098"/>
              <a:gd name="T1" fmla="*/ 2147483646 h 1032"/>
              <a:gd name="T2" fmla="*/ 2147483646 w 1098"/>
              <a:gd name="T3" fmla="*/ 2147483646 h 1032"/>
              <a:gd name="T4" fmla="*/ 2147483646 w 1098"/>
              <a:gd name="T5" fmla="*/ 2147483646 h 1032"/>
              <a:gd name="T6" fmla="*/ 2147483646 w 1098"/>
              <a:gd name="T7" fmla="*/ 2147483646 h 1032"/>
              <a:gd name="T8" fmla="*/ 2147483646 w 1098"/>
              <a:gd name="T9" fmla="*/ 2147483646 h 1032"/>
              <a:gd name="T10" fmla="*/ 2147483646 w 1098"/>
              <a:gd name="T11" fmla="*/ 0 h 1032"/>
              <a:gd name="T12" fmla="*/ 2147483646 w 1098"/>
              <a:gd name="T13" fmla="*/ 0 h 1032"/>
              <a:gd name="T14" fmla="*/ 2147483646 w 1098"/>
              <a:gd name="T15" fmla="*/ 2147483646 h 1032"/>
              <a:gd name="T16" fmla="*/ 2147483646 w 1098"/>
              <a:gd name="T17" fmla="*/ 2147483646 h 1032"/>
              <a:gd name="T18" fmla="*/ 2147483646 w 1098"/>
              <a:gd name="T19" fmla="*/ 2147483646 h 1032"/>
              <a:gd name="T20" fmla="*/ 2147483646 w 1098"/>
              <a:gd name="T21" fmla="*/ 2147483646 h 1032"/>
              <a:gd name="T22" fmla="*/ 2147483646 w 1098"/>
              <a:gd name="T23" fmla="*/ 2147483646 h 1032"/>
              <a:gd name="T24" fmla="*/ 2147483646 w 1098"/>
              <a:gd name="T25" fmla="*/ 2147483646 h 1032"/>
              <a:gd name="T26" fmla="*/ 2147483646 w 1098"/>
              <a:gd name="T27" fmla="*/ 2147483646 h 1032"/>
              <a:gd name="T28" fmla="*/ 2147483646 w 1098"/>
              <a:gd name="T29" fmla="*/ 2147483646 h 1032"/>
              <a:gd name="T30" fmla="*/ 2147483646 w 1098"/>
              <a:gd name="T31" fmla="*/ 2147483646 h 1032"/>
              <a:gd name="T32" fmla="*/ 2147483646 w 1098"/>
              <a:gd name="T33" fmla="*/ 2147483646 h 10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98"/>
              <a:gd name="T52" fmla="*/ 0 h 1032"/>
              <a:gd name="T53" fmla="*/ 1098 w 1098"/>
              <a:gd name="T54" fmla="*/ 1032 h 10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98" h="1032">
                <a:moveTo>
                  <a:pt x="0" y="1026"/>
                </a:moveTo>
                <a:lnTo>
                  <a:pt x="144" y="1026"/>
                </a:lnTo>
                <a:lnTo>
                  <a:pt x="192" y="978"/>
                </a:lnTo>
                <a:lnTo>
                  <a:pt x="384" y="234"/>
                </a:lnTo>
                <a:lnTo>
                  <a:pt x="426" y="66"/>
                </a:lnTo>
                <a:lnTo>
                  <a:pt x="468" y="0"/>
                </a:lnTo>
                <a:lnTo>
                  <a:pt x="522" y="0"/>
                </a:lnTo>
                <a:lnTo>
                  <a:pt x="582" y="126"/>
                </a:lnTo>
                <a:lnTo>
                  <a:pt x="648" y="360"/>
                </a:lnTo>
                <a:lnTo>
                  <a:pt x="666" y="402"/>
                </a:lnTo>
                <a:lnTo>
                  <a:pt x="702" y="408"/>
                </a:lnTo>
                <a:lnTo>
                  <a:pt x="732" y="384"/>
                </a:lnTo>
                <a:lnTo>
                  <a:pt x="768" y="444"/>
                </a:lnTo>
                <a:lnTo>
                  <a:pt x="894" y="918"/>
                </a:lnTo>
                <a:lnTo>
                  <a:pt x="924" y="1002"/>
                </a:lnTo>
                <a:lnTo>
                  <a:pt x="978" y="1026"/>
                </a:lnTo>
                <a:lnTo>
                  <a:pt x="1098" y="1032"/>
                </a:lnTo>
              </a:path>
            </a:pathLst>
          </a:cu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73737" name="Text Box 30"/>
          <p:cNvSpPr txBox="1">
            <a:spLocks noChangeArrowheads="1"/>
          </p:cNvSpPr>
          <p:nvPr/>
        </p:nvSpPr>
        <p:spPr bwMode="auto">
          <a:xfrm>
            <a:off x="1492250" y="858838"/>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it-IT" altLang="it-IT" sz="2400" b="1">
                <a:solidFill>
                  <a:srgbClr val="FF0000"/>
                </a:solidFill>
              </a:rPr>
              <a:t>PERFETTO ADATTAMENTO AL SUOLO</a:t>
            </a:r>
          </a:p>
        </p:txBody>
      </p:sp>
      <p:sp>
        <p:nvSpPr>
          <p:cNvPr id="73738" name="CasellaDiTesto 8"/>
          <p:cNvSpPr txBox="1">
            <a:spLocks noChangeArrowheads="1"/>
          </p:cNvSpPr>
          <p:nvPr/>
        </p:nvSpPr>
        <p:spPr bwMode="auto">
          <a:xfrm>
            <a:off x="357188" y="1292225"/>
            <a:ext cx="4197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2000"/>
              <a:t>Falciatrice KUHN con sistema di alleggerimento PROACTIVE LIFT</a:t>
            </a:r>
          </a:p>
        </p:txBody>
      </p:sp>
      <p:sp>
        <p:nvSpPr>
          <p:cNvPr id="73739" name="CasellaDiTesto 9"/>
          <p:cNvSpPr txBox="1">
            <a:spLocks noChangeArrowheads="1"/>
          </p:cNvSpPr>
          <p:nvPr/>
        </p:nvSpPr>
        <p:spPr bwMode="auto">
          <a:xfrm>
            <a:off x="4751388" y="1292225"/>
            <a:ext cx="4178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2000"/>
              <a:t>Falciatrice con sistema di alleggerimento convenzionale</a:t>
            </a:r>
          </a:p>
        </p:txBody>
      </p:sp>
      <p:sp>
        <p:nvSpPr>
          <p:cNvPr id="73740" name="CasellaDiTesto 10"/>
          <p:cNvSpPr txBox="1">
            <a:spLocks noChangeArrowheads="1"/>
          </p:cNvSpPr>
          <p:nvPr/>
        </p:nvSpPr>
        <p:spPr bwMode="auto">
          <a:xfrm>
            <a:off x="4572000" y="5486400"/>
            <a:ext cx="440848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buFontTx/>
              <a:buNone/>
            </a:pPr>
            <a:r>
              <a:rPr lang="it-IT" altLang="it-IT" sz="1200"/>
              <a:t>La Falciatrice con sistema di alleggerimento convenzionale non riesce ad assecondare completamente il profilo  del terreno, staccandosi da suolo in fase di discesa a causa del richiamo operato dalla ruota posteriore che si trova sulla sommità del dosso.</a:t>
            </a:r>
          </a:p>
        </p:txBody>
      </p:sp>
      <p:sp>
        <p:nvSpPr>
          <p:cNvPr id="12" name="Croce 11"/>
          <p:cNvSpPr/>
          <p:nvPr/>
        </p:nvSpPr>
        <p:spPr bwMode="auto">
          <a:xfrm>
            <a:off x="63500" y="1296988"/>
            <a:ext cx="436563" cy="381000"/>
          </a:xfrm>
          <a:prstGeom prst="mathPlus">
            <a:avLst/>
          </a:prstGeom>
          <a:solidFill>
            <a:srgbClr val="21A713"/>
          </a:solidFill>
          <a:ln w="9525" cap="flat" cmpd="sng" algn="ctr">
            <a:solidFill>
              <a:schemeClr val="tx1"/>
            </a:solidFill>
            <a:prstDash val="solid"/>
            <a:round/>
            <a:headEnd type="none" w="med" len="med"/>
            <a:tailEnd type="none" w="med" len="med"/>
          </a:ln>
          <a:effectLst/>
        </p:spPr>
        <p:txBody>
          <a:bodyPr wrap="none" anchor="ctr"/>
          <a:lstStyle/>
          <a:p>
            <a:pPr algn="ctr">
              <a:spcBef>
                <a:spcPct val="20000"/>
              </a:spcBef>
              <a:defRPr/>
            </a:pPr>
            <a:endParaRPr lang="it-IT">
              <a:latin typeface="Arial" charset="0"/>
              <a:cs typeface="+mn-cs"/>
            </a:endParaRPr>
          </a:p>
        </p:txBody>
      </p:sp>
      <p:sp>
        <p:nvSpPr>
          <p:cNvPr id="13" name="Meno 12"/>
          <p:cNvSpPr/>
          <p:nvPr/>
        </p:nvSpPr>
        <p:spPr bwMode="auto">
          <a:xfrm>
            <a:off x="4638675" y="1268413"/>
            <a:ext cx="504825" cy="504825"/>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lgn="ctr">
              <a:spcBef>
                <a:spcPct val="20000"/>
              </a:spcBef>
              <a:defRPr/>
            </a:pPr>
            <a:endParaRPr lang="it-IT">
              <a:latin typeface="Arial" charset="0"/>
              <a:cs typeface="+mn-cs"/>
            </a:endParaRPr>
          </a:p>
        </p:txBody>
      </p:sp>
      <p:sp>
        <p:nvSpPr>
          <p:cNvPr id="73743" name="CasellaDiTesto 13"/>
          <p:cNvSpPr txBox="1">
            <a:spLocks noChangeArrowheads="1"/>
          </p:cNvSpPr>
          <p:nvPr/>
        </p:nvSpPr>
        <p:spPr bwMode="auto">
          <a:xfrm>
            <a:off x="163513" y="5484813"/>
            <a:ext cx="44084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1" hangingPunct="1">
              <a:buFontTx/>
              <a:buNone/>
            </a:pPr>
            <a:r>
              <a:rPr lang="it-IT" altLang="it-IT" sz="1200"/>
              <a:t>Molto lineare è il comportamento sul dosso della falciatrice FC con Proactive lift che, oltre a seguire perfettamente il profilo del dosso senza registrare distacchi, trasferisce al suolo variazioni di massa molto contenute ed imputabili all’inerzia della barra sia in fase di salita che di discesa dal dosso.</a:t>
            </a:r>
          </a:p>
        </p:txBody>
      </p:sp>
      <p:sp>
        <p:nvSpPr>
          <p:cNvPr id="73744" name="CasellaDiTesto 14"/>
          <p:cNvSpPr txBox="1">
            <a:spLocks noChangeArrowheads="1"/>
          </p:cNvSpPr>
          <p:nvPr/>
        </p:nvSpPr>
        <p:spPr bwMode="auto">
          <a:xfrm>
            <a:off x="5322888" y="5180013"/>
            <a:ext cx="26336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a:buFontTx/>
              <a:buNone/>
            </a:pPr>
            <a:r>
              <a:rPr lang="it-IT" altLang="it-IT" sz="1000" i="1">
                <a:latin typeface="Times New Roman" panose="02020603050405020304" pitchFamily="18" charset="0"/>
                <a:cs typeface="Times New Roman" panose="02020603050405020304" pitchFamily="18" charset="0"/>
              </a:rPr>
              <a:t>FC convenzionale/BL, dosso di 50 mm a 7 km/h</a:t>
            </a:r>
          </a:p>
        </p:txBody>
      </p:sp>
      <p:sp>
        <p:nvSpPr>
          <p:cNvPr id="73745" name="CasellaDiTesto 15"/>
          <p:cNvSpPr txBox="1">
            <a:spLocks noChangeArrowheads="1"/>
          </p:cNvSpPr>
          <p:nvPr/>
        </p:nvSpPr>
        <p:spPr bwMode="auto">
          <a:xfrm>
            <a:off x="508000" y="5181600"/>
            <a:ext cx="26336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a:buFontTx/>
              <a:buNone/>
            </a:pPr>
            <a:r>
              <a:rPr lang="it-IT" altLang="it-IT" sz="1000" i="1">
                <a:latin typeface="Times New Roman" panose="02020603050405020304" pitchFamily="18" charset="0"/>
                <a:cs typeface="Times New Roman" panose="02020603050405020304" pitchFamily="18" charset="0"/>
              </a:rPr>
              <a:t>FC con PROACTIVE, dosso di 50 mm a 7 km/h</a:t>
            </a:r>
          </a:p>
        </p:txBody>
      </p:sp>
      <p:pic>
        <p:nvPicPr>
          <p:cNvPr id="73746" name="Immagine 16" descr="ISMA copie.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0500" y="107950"/>
            <a:ext cx="1536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p:cNvSpPr>
            <a:spLocks noGrp="1"/>
          </p:cNvSpPr>
          <p:nvPr>
            <p:ph type="dt" sz="quarter" idx="10"/>
          </p:nvPr>
        </p:nvSpPr>
        <p:spPr/>
        <p:txBody>
          <a:bodyPr/>
          <a:lstStyle/>
          <a:p>
            <a:pPr>
              <a:defRPr/>
            </a:pPr>
            <a:fld id="{08D99F54-C9F5-4EF9-B0D3-41C3E7013FC5}"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2572"/>
                                        </p:tgtEl>
                                        <p:attrNameLst>
                                          <p:attrName>style.visibility</p:attrName>
                                        </p:attrNameLst>
                                      </p:cBhvr>
                                      <p:to>
                                        <p:strVal val="visible"/>
                                      </p:to>
                                    </p:set>
                                    <p:animEffect transition="in" filter="wipe(left)">
                                      <p:cBhvr>
                                        <p:cTn id="7" dur="5000"/>
                                        <p:tgtEl>
                                          <p:spTgt spid="492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2573"/>
                                        </p:tgtEl>
                                        <p:attrNameLst>
                                          <p:attrName>style.visibility</p:attrName>
                                        </p:attrNameLst>
                                      </p:cBhvr>
                                      <p:to>
                                        <p:strVal val="visible"/>
                                      </p:to>
                                    </p:set>
                                    <p:animEffect transition="in" filter="wipe(left)">
                                      <p:cBhvr>
                                        <p:cTn id="12" dur="5000"/>
                                        <p:tgtEl>
                                          <p:spTgt spid="492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72" grpId="0" animBg="1"/>
      <p:bldP spid="49257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10" descr="Dia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52938" y="3741738"/>
            <a:ext cx="4697412"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2" descr="dc 301 - HR 303 travail N26"/>
          <p:cNvPicPr>
            <a:picLocks noChangeAspect="1" noChangeArrowheads="1"/>
          </p:cNvPicPr>
          <p:nvPr/>
        </p:nvPicPr>
        <p:blipFill>
          <a:blip r:embed="rId4" cstate="screen">
            <a:extLst>
              <a:ext uri="{28A0092B-C50C-407E-A947-70E740481C1C}">
                <a14:useLocalDpi xmlns:a14="http://schemas.microsoft.com/office/drawing/2010/main"/>
              </a:ext>
            </a:extLst>
          </a:blip>
          <a:srcRect l="-249"/>
          <a:stretch>
            <a:fillRect/>
          </a:stretch>
        </p:blipFill>
        <p:spPr bwMode="auto">
          <a:xfrm>
            <a:off x="4421188" y="1055688"/>
            <a:ext cx="4722812"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055688"/>
            <a:ext cx="4452938"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4277" name="Picture 7" descr="EL 142 TRAVAIL  N2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741738"/>
            <a:ext cx="4456113"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6"/>
          <p:cNvSpPr>
            <a:spLocks noChangeArrowheads="1"/>
          </p:cNvSpPr>
          <p:nvPr/>
        </p:nvSpPr>
        <p:spPr bwMode="auto">
          <a:xfrm>
            <a:off x="34925" y="203200"/>
            <a:ext cx="4321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0" rIns="180000" bIns="0"/>
          <a:lstStyle>
            <a:lvl1pPr>
              <a:spcBef>
                <a:spcPct val="20000"/>
              </a:spcBef>
              <a:buBlip>
                <a:blip r:embed="rId7"/>
              </a:buBlip>
              <a:defRPr>
                <a:solidFill>
                  <a:schemeClr val="tx1"/>
                </a:solidFill>
                <a:latin typeface="Arial" panose="020B0604020202020204" pitchFamily="34" charset="0"/>
              </a:defRPr>
            </a:lvl1pPr>
            <a:lvl2pPr marL="742950" indent="-285750">
              <a:spcBef>
                <a:spcPct val="20000"/>
              </a:spcBef>
              <a:buBlip>
                <a:blip r:embed="rId8"/>
              </a:buBlip>
              <a:defRPr>
                <a:solidFill>
                  <a:schemeClr val="tx1"/>
                </a:solidFill>
                <a:latin typeface="Arial" panose="020B0604020202020204" pitchFamily="34" charset="0"/>
              </a:defRPr>
            </a:lvl2pPr>
            <a:lvl3pPr marL="1143000" indent="-228600">
              <a:spcBef>
                <a:spcPct val="20000"/>
              </a:spcBef>
              <a:buBlip>
                <a:blip r:embed="rId9"/>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80000"/>
              </a:lnSpc>
              <a:spcBef>
                <a:spcPct val="0"/>
              </a:spcBef>
              <a:buFontTx/>
              <a:buNone/>
            </a:pPr>
            <a:r>
              <a:rPr lang="fr-FR" altLang="it-IT" sz="2400" b="1">
                <a:solidFill>
                  <a:srgbClr val="FF0000"/>
                </a:solidFill>
              </a:rPr>
              <a:t>Lavorazione del terreno</a:t>
            </a:r>
          </a:p>
        </p:txBody>
      </p:sp>
    </p:spTree>
    <p:extLst>
      <p:ext uri="{BB962C8B-B14F-4D97-AF65-F5344CB8AC3E}">
        <p14:creationId xmlns:p14="http://schemas.microsoft.com/office/powerpoint/2010/main" val="26300101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ChangeArrowheads="1"/>
          </p:cNvSpPr>
          <p:nvPr/>
        </p:nvSpPr>
        <p:spPr bwMode="auto">
          <a:xfrm>
            <a:off x="1492250" y="2409825"/>
            <a:ext cx="31019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4755" name="Rectangle 8"/>
          <p:cNvSpPr>
            <a:spLocks noChangeArrowheads="1"/>
          </p:cNvSpPr>
          <p:nvPr/>
        </p:nvSpPr>
        <p:spPr bwMode="auto">
          <a:xfrm>
            <a:off x="1492250" y="2409825"/>
            <a:ext cx="30575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4756" name="Text Box 30"/>
          <p:cNvSpPr txBox="1">
            <a:spLocks noChangeArrowheads="1"/>
          </p:cNvSpPr>
          <p:nvPr/>
        </p:nvSpPr>
        <p:spPr bwMode="auto">
          <a:xfrm>
            <a:off x="1492250" y="1031875"/>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it-IT" altLang="it-IT" sz="2400" b="1">
                <a:solidFill>
                  <a:srgbClr val="FF0000"/>
                </a:solidFill>
              </a:rPr>
              <a:t>PERFETTO ADATTAMENTO AL SUOLO</a:t>
            </a:r>
          </a:p>
        </p:txBody>
      </p:sp>
      <p:sp>
        <p:nvSpPr>
          <p:cNvPr id="12" name="Croce 11"/>
          <p:cNvSpPr/>
          <p:nvPr/>
        </p:nvSpPr>
        <p:spPr bwMode="auto">
          <a:xfrm>
            <a:off x="0" y="1404938"/>
            <a:ext cx="436563" cy="381000"/>
          </a:xfrm>
          <a:prstGeom prst="mathPlus">
            <a:avLst/>
          </a:prstGeom>
          <a:solidFill>
            <a:srgbClr val="21A713"/>
          </a:solidFill>
          <a:ln w="9525" cap="flat" cmpd="sng" algn="ctr">
            <a:solidFill>
              <a:schemeClr val="tx1"/>
            </a:solidFill>
            <a:prstDash val="solid"/>
            <a:round/>
            <a:headEnd type="none" w="med" len="med"/>
            <a:tailEnd type="none" w="med" len="med"/>
          </a:ln>
          <a:effectLst/>
        </p:spPr>
        <p:txBody>
          <a:bodyPr wrap="none" anchor="ctr"/>
          <a:lstStyle/>
          <a:p>
            <a:pPr algn="ctr">
              <a:spcBef>
                <a:spcPct val="20000"/>
              </a:spcBef>
              <a:defRPr/>
            </a:pPr>
            <a:endParaRPr lang="it-IT">
              <a:latin typeface="Arial" charset="0"/>
              <a:cs typeface="+mn-cs"/>
            </a:endParaRPr>
          </a:p>
        </p:txBody>
      </p:sp>
      <p:sp>
        <p:nvSpPr>
          <p:cNvPr id="13" name="Meno 12"/>
          <p:cNvSpPr/>
          <p:nvPr/>
        </p:nvSpPr>
        <p:spPr bwMode="auto">
          <a:xfrm>
            <a:off x="8143875" y="1357313"/>
            <a:ext cx="504825" cy="504825"/>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lgn="ctr">
              <a:spcBef>
                <a:spcPct val="20000"/>
              </a:spcBef>
              <a:defRPr/>
            </a:pPr>
            <a:endParaRPr lang="it-IT">
              <a:latin typeface="Arial" charset="0"/>
              <a:cs typeface="+mn-cs"/>
            </a:endParaRPr>
          </a:p>
        </p:txBody>
      </p:sp>
      <p:pic>
        <p:nvPicPr>
          <p:cNvPr id="74759"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49875" y="1736725"/>
            <a:ext cx="2284413"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CasellaDiTesto 23"/>
          <p:cNvSpPr txBox="1">
            <a:spLocks noChangeArrowheads="1"/>
          </p:cNvSpPr>
          <p:nvPr/>
        </p:nvSpPr>
        <p:spPr bwMode="auto">
          <a:xfrm>
            <a:off x="5297488" y="3429000"/>
            <a:ext cx="28368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a:buFontTx/>
              <a:buNone/>
            </a:pPr>
            <a:r>
              <a:rPr lang="it-IT" altLang="it-IT" sz="1000" i="1">
                <a:latin typeface="Times New Roman" panose="02020603050405020304" pitchFamily="18" charset="0"/>
                <a:cs typeface="Times New Roman" panose="02020603050405020304" pitchFamily="18" charset="0"/>
              </a:rPr>
              <a:t>FC convenzionale/BL, dosso di 100 mm a 7 km/h</a:t>
            </a:r>
          </a:p>
        </p:txBody>
      </p:sp>
      <p:sp>
        <p:nvSpPr>
          <p:cNvPr id="74761" name="CasellaDiTesto 24"/>
          <p:cNvSpPr txBox="1">
            <a:spLocks noChangeArrowheads="1"/>
          </p:cNvSpPr>
          <p:nvPr/>
        </p:nvSpPr>
        <p:spPr bwMode="auto">
          <a:xfrm>
            <a:off x="500063" y="3429000"/>
            <a:ext cx="28336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a:buFontTx/>
              <a:buNone/>
            </a:pPr>
            <a:r>
              <a:rPr lang="it-IT" altLang="it-IT" sz="1000" i="1">
                <a:latin typeface="Times New Roman" panose="02020603050405020304" pitchFamily="18" charset="0"/>
                <a:cs typeface="Times New Roman" panose="02020603050405020304" pitchFamily="18" charset="0"/>
              </a:rPr>
              <a:t>FC con PROACTIVE, dosso di 100 mm a 7 km/h</a:t>
            </a:r>
          </a:p>
        </p:txBody>
      </p:sp>
      <p:pic>
        <p:nvPicPr>
          <p:cNvPr id="7476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08600" y="4448175"/>
            <a:ext cx="24701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0538" y="4391025"/>
            <a:ext cx="2417762"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4" name="CasellaDiTesto 28"/>
          <p:cNvSpPr txBox="1">
            <a:spLocks noChangeArrowheads="1"/>
          </p:cNvSpPr>
          <p:nvPr/>
        </p:nvSpPr>
        <p:spPr bwMode="auto">
          <a:xfrm>
            <a:off x="5259388" y="6110288"/>
            <a:ext cx="28352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a:buFontTx/>
              <a:buNone/>
            </a:pPr>
            <a:r>
              <a:rPr lang="it-IT" altLang="it-IT" sz="1000" i="1">
                <a:latin typeface="Times New Roman" panose="02020603050405020304" pitchFamily="18" charset="0"/>
                <a:cs typeface="Times New Roman" panose="02020603050405020304" pitchFamily="18" charset="0"/>
              </a:rPr>
              <a:t>FC convenzionale/BL, dosso di 50 mm a 15 km/h</a:t>
            </a:r>
          </a:p>
        </p:txBody>
      </p:sp>
      <p:sp>
        <p:nvSpPr>
          <p:cNvPr id="74765" name="CasellaDiTesto 29"/>
          <p:cNvSpPr txBox="1">
            <a:spLocks noChangeArrowheads="1"/>
          </p:cNvSpPr>
          <p:nvPr/>
        </p:nvSpPr>
        <p:spPr bwMode="auto">
          <a:xfrm>
            <a:off x="442913" y="6111875"/>
            <a:ext cx="28352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a:buFontTx/>
              <a:buNone/>
            </a:pPr>
            <a:r>
              <a:rPr lang="it-IT" altLang="it-IT" sz="1000" i="1">
                <a:latin typeface="Times New Roman" panose="02020603050405020304" pitchFamily="18" charset="0"/>
                <a:cs typeface="Times New Roman" panose="02020603050405020304" pitchFamily="18" charset="0"/>
              </a:rPr>
              <a:t>FC con PROACTIVE, dosso di 50 mm a 15 km/h</a:t>
            </a:r>
          </a:p>
        </p:txBody>
      </p:sp>
      <p:pic>
        <p:nvPicPr>
          <p:cNvPr id="74766" name="Immagine 35" descr="ISMA copie.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0500" y="107950"/>
            <a:ext cx="15367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0538" y="1714500"/>
            <a:ext cx="2239962"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8" name="CasellaDiTesto 19"/>
          <p:cNvSpPr txBox="1">
            <a:spLocks noChangeArrowheads="1"/>
          </p:cNvSpPr>
          <p:nvPr/>
        </p:nvSpPr>
        <p:spPr bwMode="auto">
          <a:xfrm>
            <a:off x="3143250" y="2016125"/>
            <a:ext cx="2000250"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a:solidFill>
                  <a:schemeClr val="tx1"/>
                </a:solidFill>
                <a:latin typeface="Arial" panose="020B0604020202020204" pitchFamily="34" charset="0"/>
              </a:defRPr>
            </a:lvl1pPr>
            <a:lvl2pPr marL="742950" indent="-285750">
              <a:spcBef>
                <a:spcPct val="20000"/>
              </a:spcBef>
              <a:buBlip>
                <a:blip r:embed="rId3"/>
              </a:buBlip>
              <a:defRPr>
                <a:solidFill>
                  <a:schemeClr val="tx1"/>
                </a:solidFill>
                <a:latin typeface="Arial" panose="020B0604020202020204" pitchFamily="34" charset="0"/>
              </a:defRPr>
            </a:lvl2pPr>
            <a:lvl3pPr marL="1143000" indent="-228600">
              <a:spcBef>
                <a:spcPct val="20000"/>
              </a:spcBef>
              <a:buBlip>
                <a:blip r:embed="rId4"/>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Char char="•"/>
            </a:pPr>
            <a:r>
              <a:rPr lang="it-IT" altLang="it-IT" sz="1400">
                <a:solidFill>
                  <a:srgbClr val="0000CC"/>
                </a:solidFill>
              </a:rPr>
              <a:t>Incremento capacità di lavoro</a:t>
            </a:r>
          </a:p>
          <a:p>
            <a:pPr algn="ctr" eaLnBrk="1" hangingPunct="1">
              <a:buFontTx/>
              <a:buChar char="•"/>
            </a:pPr>
            <a:r>
              <a:rPr lang="it-IT" altLang="it-IT" sz="1400">
                <a:solidFill>
                  <a:srgbClr val="0000CC"/>
                </a:solidFill>
              </a:rPr>
              <a:t>Aumento velocità di avanzamento</a:t>
            </a:r>
          </a:p>
          <a:p>
            <a:pPr algn="ctr" eaLnBrk="1" hangingPunct="1">
              <a:buFontTx/>
              <a:buNone/>
            </a:pPr>
            <a:r>
              <a:rPr lang="it-IT" altLang="it-IT" sz="2800"/>
              <a:t>=</a:t>
            </a:r>
          </a:p>
          <a:p>
            <a:pPr algn="ctr" eaLnBrk="1" hangingPunct="1">
              <a:buFontTx/>
              <a:buChar char="•"/>
            </a:pPr>
            <a:r>
              <a:rPr lang="it-IT" altLang="it-IT" sz="1400">
                <a:solidFill>
                  <a:srgbClr val="FF0000"/>
                </a:solidFill>
              </a:rPr>
              <a:t>Sistemi di sospensioni efficaci</a:t>
            </a:r>
          </a:p>
          <a:p>
            <a:pPr algn="ctr" eaLnBrk="1" hangingPunct="1">
              <a:buFontTx/>
              <a:buChar char="•"/>
            </a:pPr>
            <a:r>
              <a:rPr lang="it-IT" altLang="it-IT" sz="1400">
                <a:solidFill>
                  <a:srgbClr val="FF0000"/>
                </a:solidFill>
              </a:rPr>
              <a:t>Limitare le sollecitazioni del complesso trattrice/operatrice</a:t>
            </a:r>
          </a:p>
          <a:p>
            <a:pPr algn="ctr" eaLnBrk="1" hangingPunct="1">
              <a:buFontTx/>
              <a:buChar char="•"/>
            </a:pPr>
            <a:r>
              <a:rPr lang="it-IT" altLang="it-IT" sz="1400">
                <a:solidFill>
                  <a:srgbClr val="FF0000"/>
                </a:solidFill>
              </a:rPr>
              <a:t>Mantenere costante l’altezza di taglio</a:t>
            </a:r>
          </a:p>
          <a:p>
            <a:pPr algn="ctr" eaLnBrk="1" hangingPunct="1">
              <a:buFontTx/>
              <a:buChar char="•"/>
            </a:pPr>
            <a:r>
              <a:rPr lang="it-IT" altLang="it-IT" sz="1400">
                <a:solidFill>
                  <a:srgbClr val="FF0000"/>
                </a:solidFill>
              </a:rPr>
              <a:t>Seguire le ondulazioni e asperiutà superficiali del terreno</a:t>
            </a:r>
          </a:p>
        </p:txBody>
      </p:sp>
      <p:sp>
        <p:nvSpPr>
          <p:cNvPr id="74769" name="Titolo 1"/>
          <p:cNvSpPr>
            <a:spLocks noGrp="1"/>
          </p:cNvSpPr>
          <p:nvPr>
            <p:ph type="title"/>
          </p:nvPr>
        </p:nvSpPr>
        <p:spPr/>
        <p:txBody>
          <a:bodyPr/>
          <a:lstStyle/>
          <a:p>
            <a:r>
              <a:rPr lang="it-IT" altLang="it-IT" smtClean="0"/>
              <a:t>Test ISMA sistema PROACTIVE LIFT</a:t>
            </a:r>
          </a:p>
        </p:txBody>
      </p:sp>
      <p:sp>
        <p:nvSpPr>
          <p:cNvPr id="2" name="Segnaposto data 1"/>
          <p:cNvSpPr>
            <a:spLocks noGrp="1"/>
          </p:cNvSpPr>
          <p:nvPr>
            <p:ph type="dt" sz="quarter" idx="10"/>
          </p:nvPr>
        </p:nvSpPr>
        <p:spPr/>
        <p:txBody>
          <a:bodyPr/>
          <a:lstStyle/>
          <a:p>
            <a:pPr>
              <a:defRPr/>
            </a:pPr>
            <a:fld id="{1B76179D-7164-4AEE-A5B9-9C75633AC338}"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pPr>
              <a:defRPr/>
            </a:pPr>
            <a:fld id="{B5804C61-A549-4A97-A140-B0379B5D2889}" type="datetime1">
              <a:rPr lang="it-IT" smtClean="0"/>
              <a:t>29/04/14</a:t>
            </a:fld>
            <a:endParaRPr lang="fr-FR" dirty="0"/>
          </a:p>
        </p:txBody>
      </p:sp>
      <p:sp>
        <p:nvSpPr>
          <p:cNvPr id="4" name="Segnaposto piè di pagina 3"/>
          <p:cNvSpPr>
            <a:spLocks noGrp="1"/>
          </p:cNvSpPr>
          <p:nvPr>
            <p:ph type="ftr" sz="quarter" idx="11"/>
          </p:nvPr>
        </p:nvSpPr>
        <p:spPr/>
        <p:txBody>
          <a:bodyPr/>
          <a:lstStyle/>
          <a:p>
            <a:pPr>
              <a:defRPr/>
            </a:pPr>
            <a:r>
              <a:rPr lang="fr-FR" smtClean="0"/>
              <a:t>Mkt Kuhn </a:t>
            </a:r>
            <a:endParaRPr lang="fr-FR"/>
          </a:p>
        </p:txBody>
      </p:sp>
      <p:sp>
        <p:nvSpPr>
          <p:cNvPr id="5" name="CasellaDiTesto 4"/>
          <p:cNvSpPr txBox="1"/>
          <p:nvPr/>
        </p:nvSpPr>
        <p:spPr>
          <a:xfrm>
            <a:off x="1475656" y="2564904"/>
            <a:ext cx="5400600" cy="369332"/>
          </a:xfrm>
          <a:prstGeom prst="rect">
            <a:avLst/>
          </a:prstGeom>
          <a:noFill/>
        </p:spPr>
        <p:txBody>
          <a:bodyPr wrap="square" rtlCol="0">
            <a:spAutoFit/>
          </a:bodyPr>
          <a:lstStyle/>
          <a:p>
            <a:r>
              <a:rPr lang="it-IT" dirty="0" smtClean="0"/>
              <a:t>Filmato simulazione sistema LIFT CONTROL</a:t>
            </a:r>
            <a:endParaRPr lang="it-IT" dirty="0"/>
          </a:p>
        </p:txBody>
      </p:sp>
    </p:spTree>
    <p:extLst>
      <p:ext uri="{BB962C8B-B14F-4D97-AF65-F5344CB8AC3E}">
        <p14:creationId xmlns:p14="http://schemas.microsoft.com/office/powerpoint/2010/main" val="306587445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oupe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6050" y="2090738"/>
            <a:ext cx="3810000"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ChangeArrowheads="1"/>
          </p:cNvSpPr>
          <p:nvPr/>
        </p:nvSpPr>
        <p:spPr bwMode="auto">
          <a:xfrm>
            <a:off x="357188" y="5105400"/>
            <a:ext cx="3962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cs typeface="Times New Roman" panose="02020603050405020304" pitchFamily="18" charset="0"/>
              </a:rPr>
              <a:t>Ambiente </a:t>
            </a:r>
          </a:p>
          <a:p>
            <a:pPr algn="ctr" eaLnBrk="1" hangingPunct="1">
              <a:buClr>
                <a:srgbClr val="FF0000"/>
              </a:buClr>
              <a:buFont typeface="Wingdings" panose="05000000000000000000" pitchFamily="2" charset="2"/>
              <a:buChar char="§"/>
            </a:pPr>
            <a:r>
              <a:rPr lang="fr-FR" altLang="it-IT" sz="2000">
                <a:cs typeface="Times New Roman" panose="02020603050405020304" pitchFamily="18" charset="0"/>
                <a:sym typeface="Symbol" panose="05050102010706020507" pitchFamily="18" charset="2"/>
              </a:rPr>
              <a:t>meteo incerto</a:t>
            </a:r>
          </a:p>
          <a:p>
            <a:pPr algn="ctr" eaLnBrk="1" hangingPunct="1">
              <a:buClr>
                <a:srgbClr val="FF0000"/>
              </a:buClr>
              <a:buFont typeface="Wingdings" panose="05000000000000000000" pitchFamily="2" charset="2"/>
              <a:buChar char="§"/>
            </a:pPr>
            <a:r>
              <a:rPr lang="fr-FR" altLang="it-IT" sz="2000">
                <a:cs typeface="Times New Roman" panose="02020603050405020304" pitchFamily="18" charset="0"/>
                <a:sym typeface="Symbol" panose="05050102010706020507" pitchFamily="18" charset="2"/>
              </a:rPr>
              <a:t>insilamento.</a:t>
            </a:r>
            <a:endParaRPr lang="fr-FR" altLang="it-IT" sz="2000">
              <a:cs typeface="Times New Roman" panose="02020603050405020304" pitchFamily="18" charset="0"/>
            </a:endParaRPr>
          </a:p>
          <a:p>
            <a:pPr algn="ctr" eaLnBrk="1" hangingPunct="1">
              <a:buFontTx/>
              <a:buNone/>
            </a:pPr>
            <a:endParaRPr lang="fr-FR" altLang="it-IT" sz="2000">
              <a:cs typeface="Times New Roman" panose="02020603050405020304" pitchFamily="18" charset="0"/>
            </a:endParaRPr>
          </a:p>
          <a:p>
            <a:pPr algn="ctr" eaLnBrk="1" hangingPunct="1">
              <a:buFontTx/>
              <a:buNone/>
            </a:pPr>
            <a:endParaRPr lang="fr-FR" altLang="it-IT" sz="2000"/>
          </a:p>
        </p:txBody>
      </p:sp>
      <p:sp>
        <p:nvSpPr>
          <p:cNvPr id="75780" name="Rectangle 4"/>
          <p:cNvSpPr>
            <a:spLocks noChangeArrowheads="1"/>
          </p:cNvSpPr>
          <p:nvPr/>
        </p:nvSpPr>
        <p:spPr bwMode="auto">
          <a:xfrm>
            <a:off x="254000" y="1395413"/>
            <a:ext cx="8616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fr-FR" altLang="it-IT" sz="2400">
                <a:cs typeface="Times New Roman" panose="02020603050405020304" pitchFamily="18" charset="0"/>
              </a:rPr>
              <a:t>Scelta del tipo di condizionatore </a:t>
            </a:r>
            <a:r>
              <a:rPr lang="fr-FR" altLang="it-IT" sz="2000">
                <a:cs typeface="Times New Roman" panose="02020603050405020304" pitchFamily="18" charset="0"/>
              </a:rPr>
              <a:t>: </a:t>
            </a:r>
          </a:p>
          <a:p>
            <a:pPr algn="ctr" eaLnBrk="1" hangingPunct="1">
              <a:buFontTx/>
              <a:buNone/>
            </a:pPr>
            <a:endParaRPr lang="fr-FR" altLang="it-IT" sz="2000">
              <a:cs typeface="Times New Roman" panose="02020603050405020304" pitchFamily="18" charset="0"/>
            </a:endParaRPr>
          </a:p>
        </p:txBody>
      </p:sp>
      <p:sp>
        <p:nvSpPr>
          <p:cNvPr id="75781" name="Rectangle 5"/>
          <p:cNvSpPr>
            <a:spLocks noChangeArrowheads="1"/>
          </p:cNvSpPr>
          <p:nvPr/>
        </p:nvSpPr>
        <p:spPr bwMode="auto">
          <a:xfrm>
            <a:off x="285750" y="1981200"/>
            <a:ext cx="3805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rgbClr val="FF0000"/>
                </a:solidFill>
                <a:cs typeface="Times New Roman" panose="02020603050405020304" pitchFamily="18" charset="0"/>
              </a:rPr>
              <a:t>=</a:t>
            </a:r>
            <a:r>
              <a:rPr lang="fr-FR" altLang="it-IT" sz="2000">
                <a:cs typeface="Times New Roman" panose="02020603050405020304" pitchFamily="18" charset="0"/>
              </a:rPr>
              <a:t> </a:t>
            </a:r>
            <a:r>
              <a:rPr lang="fr-FR" altLang="it-IT" sz="2000">
                <a:cs typeface="Times New Roman" panose="02020603050405020304" pitchFamily="18" charset="0"/>
                <a:sym typeface="Symbol" panose="05050102010706020507" pitchFamily="18" charset="2"/>
              </a:rPr>
              <a:t></a:t>
            </a:r>
            <a:r>
              <a:rPr lang="fr-FR" altLang="it-IT" sz="2000">
                <a:cs typeface="Times New Roman" panose="02020603050405020304" pitchFamily="18" charset="0"/>
              </a:rPr>
              <a:t> velocità di essicazione,</a:t>
            </a:r>
          </a:p>
          <a:p>
            <a:pPr algn="ctr" eaLnBrk="1" hangingPunct="1">
              <a:buFontTx/>
              <a:buNone/>
            </a:pPr>
            <a:endParaRPr lang="fr-FR" altLang="it-IT" sz="1600">
              <a:cs typeface="Times New Roman" panose="02020603050405020304" pitchFamily="18" charset="0"/>
            </a:endParaRPr>
          </a:p>
        </p:txBody>
      </p:sp>
      <p:sp>
        <p:nvSpPr>
          <p:cNvPr id="75782" name="Rectangle 6"/>
          <p:cNvSpPr>
            <a:spLocks noChangeArrowheads="1"/>
          </p:cNvSpPr>
          <p:nvPr/>
        </p:nvSpPr>
        <p:spPr bwMode="auto">
          <a:xfrm>
            <a:off x="171450" y="2590800"/>
            <a:ext cx="53292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rgbClr val="FF0000"/>
                </a:solidFill>
                <a:cs typeface="Times New Roman" panose="02020603050405020304" pitchFamily="18" charset="0"/>
              </a:rPr>
              <a:t>=</a:t>
            </a:r>
            <a:r>
              <a:rPr lang="fr-FR" altLang="it-IT" sz="2000">
                <a:cs typeface="Times New Roman" panose="02020603050405020304" pitchFamily="18" charset="0"/>
              </a:rPr>
              <a:t> </a:t>
            </a:r>
            <a:r>
              <a:rPr lang="fr-FR" altLang="it-IT" sz="2000">
                <a:cs typeface="Times New Roman" panose="02020603050405020304" pitchFamily="18" charset="0"/>
                <a:sym typeface="Symbol" panose="05050102010706020507" pitchFamily="18" charset="2"/>
              </a:rPr>
              <a:t> </a:t>
            </a:r>
            <a:r>
              <a:rPr lang="fr-FR" altLang="it-IT" sz="2000">
                <a:cs typeface="Times New Roman" panose="02020603050405020304" pitchFamily="18" charset="0"/>
              </a:rPr>
              <a:t>perdite di respirazione e proteolisi,</a:t>
            </a:r>
          </a:p>
          <a:p>
            <a:pPr algn="ctr" eaLnBrk="1" hangingPunct="1">
              <a:buFontTx/>
              <a:buNone/>
            </a:pPr>
            <a:endParaRPr lang="fr-FR" altLang="it-IT" sz="2000"/>
          </a:p>
        </p:txBody>
      </p:sp>
      <p:sp>
        <p:nvSpPr>
          <p:cNvPr id="75783" name="Rectangle 7"/>
          <p:cNvSpPr>
            <a:spLocks noChangeArrowheads="1"/>
          </p:cNvSpPr>
          <p:nvPr/>
        </p:nvSpPr>
        <p:spPr bwMode="auto">
          <a:xfrm>
            <a:off x="338138" y="3328988"/>
            <a:ext cx="4665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rgbClr val="FF0000"/>
                </a:solidFill>
                <a:cs typeface="Times New Roman" panose="02020603050405020304" pitchFamily="18" charset="0"/>
              </a:rPr>
              <a:t>=</a:t>
            </a:r>
            <a:r>
              <a:rPr lang="fr-FR" altLang="it-IT" sz="2000">
                <a:cs typeface="Times New Roman" panose="02020603050405020304" pitchFamily="18" charset="0"/>
              </a:rPr>
              <a:t> </a:t>
            </a:r>
            <a:r>
              <a:rPr lang="fr-FR" altLang="it-IT" sz="2000">
                <a:cs typeface="Times New Roman" panose="02020603050405020304" pitchFamily="18" charset="0"/>
                <a:sym typeface="Symbol" panose="05050102010706020507" pitchFamily="18" charset="2"/>
              </a:rPr>
              <a:t></a:t>
            </a:r>
            <a:r>
              <a:rPr lang="fr-FR" altLang="it-IT" sz="2000">
                <a:cs typeface="Times New Roman" panose="02020603050405020304" pitchFamily="18" charset="0"/>
              </a:rPr>
              <a:t> digeribilità delle fibre ed appetibilità,</a:t>
            </a:r>
          </a:p>
        </p:txBody>
      </p:sp>
      <p:sp>
        <p:nvSpPr>
          <p:cNvPr id="75784" name="Rectangle 8"/>
          <p:cNvSpPr>
            <a:spLocks noChangeArrowheads="1"/>
          </p:cNvSpPr>
          <p:nvPr/>
        </p:nvSpPr>
        <p:spPr bwMode="auto">
          <a:xfrm>
            <a:off x="428625" y="4119563"/>
            <a:ext cx="36782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rgbClr val="FF0000"/>
                </a:solidFill>
                <a:cs typeface="Times New Roman" panose="02020603050405020304" pitchFamily="18" charset="0"/>
              </a:rPr>
              <a:t>=</a:t>
            </a:r>
            <a:r>
              <a:rPr lang="fr-FR" altLang="it-IT" sz="2000">
                <a:cs typeface="Times New Roman" panose="02020603050405020304" pitchFamily="18" charset="0"/>
              </a:rPr>
              <a:t> </a:t>
            </a:r>
            <a:r>
              <a:rPr lang="fr-FR" altLang="it-IT" sz="2000">
                <a:cs typeface="Times New Roman" panose="02020603050405020304" pitchFamily="18" charset="0"/>
                <a:sym typeface="Symbol" panose="05050102010706020507" pitchFamily="18" charset="2"/>
              </a:rPr>
              <a:t> </a:t>
            </a:r>
            <a:r>
              <a:rPr lang="fr-FR" altLang="it-IT" sz="2000">
                <a:cs typeface="Times New Roman" panose="02020603050405020304" pitchFamily="18" charset="0"/>
              </a:rPr>
              <a:t>perdite per spandimento</a:t>
            </a:r>
            <a:endParaRPr lang="fr-FR" altLang="it-IT" sz="2000"/>
          </a:p>
        </p:txBody>
      </p:sp>
      <p:grpSp>
        <p:nvGrpSpPr>
          <p:cNvPr id="75785" name="Group 9"/>
          <p:cNvGrpSpPr>
            <a:grpSpLocks/>
          </p:cNvGrpSpPr>
          <p:nvPr/>
        </p:nvGrpSpPr>
        <p:grpSpPr bwMode="auto">
          <a:xfrm>
            <a:off x="5980113" y="2547938"/>
            <a:ext cx="838200" cy="2667000"/>
            <a:chOff x="3792" y="1584"/>
            <a:chExt cx="528" cy="1680"/>
          </a:xfrm>
        </p:grpSpPr>
        <p:grpSp>
          <p:nvGrpSpPr>
            <p:cNvPr id="75808" name="Group 10"/>
            <p:cNvGrpSpPr>
              <a:grpSpLocks/>
            </p:cNvGrpSpPr>
            <p:nvPr/>
          </p:nvGrpSpPr>
          <p:grpSpPr bwMode="auto">
            <a:xfrm>
              <a:off x="3792" y="1584"/>
              <a:ext cx="528" cy="1680"/>
              <a:chOff x="3792" y="1584"/>
              <a:chExt cx="528" cy="1680"/>
            </a:xfrm>
          </p:grpSpPr>
          <p:sp>
            <p:nvSpPr>
              <p:cNvPr id="75812" name="Freeform 11"/>
              <p:cNvSpPr>
                <a:spLocks/>
              </p:cNvSpPr>
              <p:nvPr/>
            </p:nvSpPr>
            <p:spPr bwMode="auto">
              <a:xfrm flipH="1">
                <a:off x="3984" y="2208"/>
                <a:ext cx="168" cy="1056"/>
              </a:xfrm>
              <a:custGeom>
                <a:avLst/>
                <a:gdLst>
                  <a:gd name="T0" fmla="*/ 56 w 168"/>
                  <a:gd name="T1" fmla="*/ 6 h 1248"/>
                  <a:gd name="T2" fmla="*/ 8 w 168"/>
                  <a:gd name="T3" fmla="*/ 5 h 1248"/>
                  <a:gd name="T4" fmla="*/ 8 w 168"/>
                  <a:gd name="T5" fmla="*/ 5 h 1248"/>
                  <a:gd name="T6" fmla="*/ 56 w 168"/>
                  <a:gd name="T7" fmla="*/ 4 h 1248"/>
                  <a:gd name="T8" fmla="*/ 152 w 168"/>
                  <a:gd name="T9" fmla="*/ 3 h 1248"/>
                  <a:gd name="T10" fmla="*/ 152 w 168"/>
                  <a:gd name="T11" fmla="*/ 3 h 1248"/>
                  <a:gd name="T12" fmla="*/ 152 w 168"/>
                  <a:gd name="T13" fmla="*/ 3 h 1248"/>
                  <a:gd name="T14" fmla="*/ 104 w 168"/>
                  <a:gd name="T15" fmla="*/ 3 h 1248"/>
                  <a:gd name="T16" fmla="*/ 56 w 168"/>
                  <a:gd name="T17" fmla="*/ 3 h 1248"/>
                  <a:gd name="T18" fmla="*/ 8 w 168"/>
                  <a:gd name="T19" fmla="*/ 3 h 1248"/>
                  <a:gd name="T20" fmla="*/ 56 w 168"/>
                  <a:gd name="T21" fmla="*/ 3 h 1248"/>
                  <a:gd name="T22" fmla="*/ 104 w 168"/>
                  <a:gd name="T23" fmla="*/ 3 h 1248"/>
                  <a:gd name="T24" fmla="*/ 152 w 168"/>
                  <a:gd name="T25" fmla="*/ 3 h 1248"/>
                  <a:gd name="T26" fmla="*/ 152 w 168"/>
                  <a:gd name="T27" fmla="*/ 0 h 1248"/>
                  <a:gd name="T28" fmla="*/ 152 w 168"/>
                  <a:gd name="T29" fmla="*/ 3 h 12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1248"/>
                  <a:gd name="T47" fmla="*/ 168 w 168"/>
                  <a:gd name="T48" fmla="*/ 1248 h 12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1248">
                    <a:moveTo>
                      <a:pt x="56" y="1248"/>
                    </a:moveTo>
                    <a:cubicBezTo>
                      <a:pt x="36" y="1200"/>
                      <a:pt x="16" y="1152"/>
                      <a:pt x="8" y="1104"/>
                    </a:cubicBezTo>
                    <a:cubicBezTo>
                      <a:pt x="0" y="1056"/>
                      <a:pt x="0" y="1000"/>
                      <a:pt x="8" y="960"/>
                    </a:cubicBezTo>
                    <a:cubicBezTo>
                      <a:pt x="16" y="920"/>
                      <a:pt x="32" y="896"/>
                      <a:pt x="56" y="864"/>
                    </a:cubicBezTo>
                    <a:cubicBezTo>
                      <a:pt x="80" y="832"/>
                      <a:pt x="136" y="808"/>
                      <a:pt x="152" y="768"/>
                    </a:cubicBezTo>
                    <a:cubicBezTo>
                      <a:pt x="168" y="728"/>
                      <a:pt x="152" y="656"/>
                      <a:pt x="152" y="624"/>
                    </a:cubicBezTo>
                    <a:cubicBezTo>
                      <a:pt x="152" y="592"/>
                      <a:pt x="160" y="592"/>
                      <a:pt x="152" y="576"/>
                    </a:cubicBezTo>
                    <a:cubicBezTo>
                      <a:pt x="144" y="560"/>
                      <a:pt x="120" y="544"/>
                      <a:pt x="104" y="528"/>
                    </a:cubicBezTo>
                    <a:cubicBezTo>
                      <a:pt x="88" y="512"/>
                      <a:pt x="72" y="520"/>
                      <a:pt x="56" y="480"/>
                    </a:cubicBezTo>
                    <a:cubicBezTo>
                      <a:pt x="40" y="440"/>
                      <a:pt x="8" y="336"/>
                      <a:pt x="8" y="288"/>
                    </a:cubicBezTo>
                    <a:cubicBezTo>
                      <a:pt x="8" y="240"/>
                      <a:pt x="40" y="224"/>
                      <a:pt x="56" y="192"/>
                    </a:cubicBezTo>
                    <a:cubicBezTo>
                      <a:pt x="72" y="160"/>
                      <a:pt x="88" y="120"/>
                      <a:pt x="104" y="96"/>
                    </a:cubicBezTo>
                    <a:cubicBezTo>
                      <a:pt x="120" y="72"/>
                      <a:pt x="144" y="64"/>
                      <a:pt x="152" y="48"/>
                    </a:cubicBezTo>
                    <a:cubicBezTo>
                      <a:pt x="160" y="32"/>
                      <a:pt x="152" y="0"/>
                      <a:pt x="152" y="0"/>
                    </a:cubicBezTo>
                    <a:cubicBezTo>
                      <a:pt x="152" y="0"/>
                      <a:pt x="152" y="24"/>
                      <a:pt x="152" y="48"/>
                    </a:cubicBezTo>
                  </a:path>
                </a:pathLst>
              </a:custGeom>
              <a:noFill/>
              <a:ln w="50800">
                <a:solidFill>
                  <a:srgbClr val="FFFF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75813" name="Group 12"/>
              <p:cNvGrpSpPr>
                <a:grpSpLocks/>
              </p:cNvGrpSpPr>
              <p:nvPr/>
            </p:nvGrpSpPr>
            <p:grpSpPr bwMode="auto">
              <a:xfrm>
                <a:off x="3792" y="1584"/>
                <a:ext cx="528" cy="480"/>
                <a:chOff x="2448" y="2880"/>
                <a:chExt cx="528" cy="480"/>
              </a:xfrm>
            </p:grpSpPr>
            <p:sp>
              <p:nvSpPr>
                <p:cNvPr id="75814" name="Oval 13"/>
                <p:cNvSpPr>
                  <a:spLocks noChangeArrowheads="1"/>
                </p:cNvSpPr>
                <p:nvPr/>
              </p:nvSpPr>
              <p:spPr bwMode="auto">
                <a:xfrm>
                  <a:off x="2448" y="2880"/>
                  <a:ext cx="480" cy="480"/>
                </a:xfrm>
                <a:prstGeom prst="ellipse">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5815" name="Text Box 14"/>
                <p:cNvSpPr txBox="1">
                  <a:spLocks noChangeArrowheads="1"/>
                </p:cNvSpPr>
                <p:nvPr/>
              </p:nvSpPr>
              <p:spPr bwMode="auto">
                <a:xfrm>
                  <a:off x="2448" y="2976"/>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400">
                      <a:solidFill>
                        <a:srgbClr val="FF0000"/>
                      </a:solidFill>
                    </a:rPr>
                    <a:t>CO</a:t>
                  </a:r>
                  <a:r>
                    <a:rPr lang="fr-FR" altLang="it-IT" sz="2400" baseline="-25000">
                      <a:solidFill>
                        <a:srgbClr val="FF0000"/>
                      </a:solidFill>
                    </a:rPr>
                    <a:t>2</a:t>
                  </a:r>
                </a:p>
              </p:txBody>
            </p:sp>
          </p:grpSp>
        </p:grpSp>
        <p:grpSp>
          <p:nvGrpSpPr>
            <p:cNvPr id="75809" name="Group 15"/>
            <p:cNvGrpSpPr>
              <a:grpSpLocks/>
            </p:cNvGrpSpPr>
            <p:nvPr/>
          </p:nvGrpSpPr>
          <p:grpSpPr bwMode="auto">
            <a:xfrm>
              <a:off x="3888" y="1728"/>
              <a:ext cx="288" cy="192"/>
              <a:chOff x="3504" y="912"/>
              <a:chExt cx="288" cy="192"/>
            </a:xfrm>
          </p:grpSpPr>
          <p:sp>
            <p:nvSpPr>
              <p:cNvPr id="75810" name="Line 16"/>
              <p:cNvSpPr>
                <a:spLocks noChangeShapeType="1"/>
              </p:cNvSpPr>
              <p:nvPr/>
            </p:nvSpPr>
            <p:spPr bwMode="auto">
              <a:xfrm>
                <a:off x="3504" y="912"/>
                <a:ext cx="288" cy="19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5811" name="Line 17"/>
              <p:cNvSpPr>
                <a:spLocks noChangeShapeType="1"/>
              </p:cNvSpPr>
              <p:nvPr/>
            </p:nvSpPr>
            <p:spPr bwMode="auto">
              <a:xfrm flipH="1">
                <a:off x="3504" y="912"/>
                <a:ext cx="288" cy="19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grpSp>
        <p:nvGrpSpPr>
          <p:cNvPr id="75786" name="Group 18"/>
          <p:cNvGrpSpPr>
            <a:grpSpLocks/>
          </p:cNvGrpSpPr>
          <p:nvPr/>
        </p:nvGrpSpPr>
        <p:grpSpPr bwMode="auto">
          <a:xfrm>
            <a:off x="6818313" y="2319338"/>
            <a:ext cx="914400" cy="2743200"/>
            <a:chOff x="4320" y="1440"/>
            <a:chExt cx="576" cy="1728"/>
          </a:xfrm>
        </p:grpSpPr>
        <p:grpSp>
          <p:nvGrpSpPr>
            <p:cNvPr id="75800" name="Group 19"/>
            <p:cNvGrpSpPr>
              <a:grpSpLocks/>
            </p:cNvGrpSpPr>
            <p:nvPr/>
          </p:nvGrpSpPr>
          <p:grpSpPr bwMode="auto">
            <a:xfrm>
              <a:off x="4320" y="1440"/>
              <a:ext cx="576" cy="1728"/>
              <a:chOff x="4320" y="1440"/>
              <a:chExt cx="576" cy="1728"/>
            </a:xfrm>
          </p:grpSpPr>
          <p:sp>
            <p:nvSpPr>
              <p:cNvPr id="75804" name="Freeform 20"/>
              <p:cNvSpPr>
                <a:spLocks/>
              </p:cNvSpPr>
              <p:nvPr/>
            </p:nvSpPr>
            <p:spPr bwMode="auto">
              <a:xfrm>
                <a:off x="4320" y="1920"/>
                <a:ext cx="168" cy="1248"/>
              </a:xfrm>
              <a:custGeom>
                <a:avLst/>
                <a:gdLst>
                  <a:gd name="T0" fmla="*/ 56 w 168"/>
                  <a:gd name="T1" fmla="*/ 1248 h 1248"/>
                  <a:gd name="T2" fmla="*/ 8 w 168"/>
                  <a:gd name="T3" fmla="*/ 1104 h 1248"/>
                  <a:gd name="T4" fmla="*/ 8 w 168"/>
                  <a:gd name="T5" fmla="*/ 960 h 1248"/>
                  <a:gd name="T6" fmla="*/ 56 w 168"/>
                  <a:gd name="T7" fmla="*/ 864 h 1248"/>
                  <a:gd name="T8" fmla="*/ 152 w 168"/>
                  <a:gd name="T9" fmla="*/ 768 h 1248"/>
                  <a:gd name="T10" fmla="*/ 152 w 168"/>
                  <a:gd name="T11" fmla="*/ 624 h 1248"/>
                  <a:gd name="T12" fmla="*/ 152 w 168"/>
                  <a:gd name="T13" fmla="*/ 576 h 1248"/>
                  <a:gd name="T14" fmla="*/ 104 w 168"/>
                  <a:gd name="T15" fmla="*/ 528 h 1248"/>
                  <a:gd name="T16" fmla="*/ 56 w 168"/>
                  <a:gd name="T17" fmla="*/ 480 h 1248"/>
                  <a:gd name="T18" fmla="*/ 8 w 168"/>
                  <a:gd name="T19" fmla="*/ 288 h 1248"/>
                  <a:gd name="T20" fmla="*/ 56 w 168"/>
                  <a:gd name="T21" fmla="*/ 192 h 1248"/>
                  <a:gd name="T22" fmla="*/ 104 w 168"/>
                  <a:gd name="T23" fmla="*/ 96 h 1248"/>
                  <a:gd name="T24" fmla="*/ 152 w 168"/>
                  <a:gd name="T25" fmla="*/ 48 h 1248"/>
                  <a:gd name="T26" fmla="*/ 152 w 168"/>
                  <a:gd name="T27" fmla="*/ 0 h 1248"/>
                  <a:gd name="T28" fmla="*/ 152 w 168"/>
                  <a:gd name="T29" fmla="*/ 48 h 12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1248"/>
                  <a:gd name="T47" fmla="*/ 168 w 168"/>
                  <a:gd name="T48" fmla="*/ 1248 h 12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1248">
                    <a:moveTo>
                      <a:pt x="56" y="1248"/>
                    </a:moveTo>
                    <a:cubicBezTo>
                      <a:pt x="36" y="1200"/>
                      <a:pt x="16" y="1152"/>
                      <a:pt x="8" y="1104"/>
                    </a:cubicBezTo>
                    <a:cubicBezTo>
                      <a:pt x="0" y="1056"/>
                      <a:pt x="0" y="1000"/>
                      <a:pt x="8" y="960"/>
                    </a:cubicBezTo>
                    <a:cubicBezTo>
                      <a:pt x="16" y="920"/>
                      <a:pt x="32" y="896"/>
                      <a:pt x="56" y="864"/>
                    </a:cubicBezTo>
                    <a:cubicBezTo>
                      <a:pt x="80" y="832"/>
                      <a:pt x="136" y="808"/>
                      <a:pt x="152" y="768"/>
                    </a:cubicBezTo>
                    <a:cubicBezTo>
                      <a:pt x="168" y="728"/>
                      <a:pt x="152" y="656"/>
                      <a:pt x="152" y="624"/>
                    </a:cubicBezTo>
                    <a:cubicBezTo>
                      <a:pt x="152" y="592"/>
                      <a:pt x="160" y="592"/>
                      <a:pt x="152" y="576"/>
                    </a:cubicBezTo>
                    <a:cubicBezTo>
                      <a:pt x="144" y="560"/>
                      <a:pt x="120" y="544"/>
                      <a:pt x="104" y="528"/>
                    </a:cubicBezTo>
                    <a:cubicBezTo>
                      <a:pt x="88" y="512"/>
                      <a:pt x="72" y="520"/>
                      <a:pt x="56" y="480"/>
                    </a:cubicBezTo>
                    <a:cubicBezTo>
                      <a:pt x="40" y="440"/>
                      <a:pt x="8" y="336"/>
                      <a:pt x="8" y="288"/>
                    </a:cubicBezTo>
                    <a:cubicBezTo>
                      <a:pt x="8" y="240"/>
                      <a:pt x="40" y="224"/>
                      <a:pt x="56" y="192"/>
                    </a:cubicBezTo>
                    <a:cubicBezTo>
                      <a:pt x="72" y="160"/>
                      <a:pt x="88" y="120"/>
                      <a:pt x="104" y="96"/>
                    </a:cubicBezTo>
                    <a:cubicBezTo>
                      <a:pt x="120" y="72"/>
                      <a:pt x="144" y="64"/>
                      <a:pt x="152" y="48"/>
                    </a:cubicBezTo>
                    <a:cubicBezTo>
                      <a:pt x="160" y="32"/>
                      <a:pt x="152" y="0"/>
                      <a:pt x="152" y="0"/>
                    </a:cubicBezTo>
                    <a:cubicBezTo>
                      <a:pt x="152" y="0"/>
                      <a:pt x="152" y="24"/>
                      <a:pt x="152" y="48"/>
                    </a:cubicBezTo>
                  </a:path>
                </a:pathLst>
              </a:custGeom>
              <a:noFill/>
              <a:ln w="50800">
                <a:solidFill>
                  <a:srgbClr val="FFFF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75805" name="Group 21"/>
              <p:cNvGrpSpPr>
                <a:grpSpLocks/>
              </p:cNvGrpSpPr>
              <p:nvPr/>
            </p:nvGrpSpPr>
            <p:grpSpPr bwMode="auto">
              <a:xfrm>
                <a:off x="4368" y="1440"/>
                <a:ext cx="528" cy="480"/>
                <a:chOff x="2448" y="2880"/>
                <a:chExt cx="528" cy="480"/>
              </a:xfrm>
            </p:grpSpPr>
            <p:sp>
              <p:nvSpPr>
                <p:cNvPr id="75806" name="Oval 22"/>
                <p:cNvSpPr>
                  <a:spLocks noChangeArrowheads="1"/>
                </p:cNvSpPr>
                <p:nvPr/>
              </p:nvSpPr>
              <p:spPr bwMode="auto">
                <a:xfrm>
                  <a:off x="2448" y="2880"/>
                  <a:ext cx="480" cy="480"/>
                </a:xfrm>
                <a:prstGeom prst="ellipse">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5807" name="Text Box 23"/>
                <p:cNvSpPr txBox="1">
                  <a:spLocks noChangeArrowheads="1"/>
                </p:cNvSpPr>
                <p:nvPr/>
              </p:nvSpPr>
              <p:spPr bwMode="auto">
                <a:xfrm>
                  <a:off x="2448" y="2976"/>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400">
                      <a:solidFill>
                        <a:srgbClr val="FF0000"/>
                      </a:solidFill>
                    </a:rPr>
                    <a:t>CO</a:t>
                  </a:r>
                  <a:r>
                    <a:rPr lang="fr-FR" altLang="it-IT" sz="2400" baseline="-25000">
                      <a:solidFill>
                        <a:srgbClr val="FF0000"/>
                      </a:solidFill>
                    </a:rPr>
                    <a:t>2</a:t>
                  </a:r>
                </a:p>
              </p:txBody>
            </p:sp>
          </p:grpSp>
        </p:grpSp>
        <p:grpSp>
          <p:nvGrpSpPr>
            <p:cNvPr id="75801" name="Group 24"/>
            <p:cNvGrpSpPr>
              <a:grpSpLocks/>
            </p:cNvGrpSpPr>
            <p:nvPr/>
          </p:nvGrpSpPr>
          <p:grpSpPr bwMode="auto">
            <a:xfrm>
              <a:off x="4464" y="1584"/>
              <a:ext cx="288" cy="192"/>
              <a:chOff x="3504" y="912"/>
              <a:chExt cx="288" cy="192"/>
            </a:xfrm>
          </p:grpSpPr>
          <p:sp>
            <p:nvSpPr>
              <p:cNvPr id="75802" name="Line 25"/>
              <p:cNvSpPr>
                <a:spLocks noChangeShapeType="1"/>
              </p:cNvSpPr>
              <p:nvPr/>
            </p:nvSpPr>
            <p:spPr bwMode="auto">
              <a:xfrm>
                <a:off x="3504" y="912"/>
                <a:ext cx="288" cy="19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5803" name="Line 26"/>
              <p:cNvSpPr>
                <a:spLocks noChangeShapeType="1"/>
              </p:cNvSpPr>
              <p:nvPr/>
            </p:nvSpPr>
            <p:spPr bwMode="auto">
              <a:xfrm flipH="1">
                <a:off x="3504" y="912"/>
                <a:ext cx="288" cy="19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grpSp>
        <p:nvGrpSpPr>
          <p:cNvPr id="75787" name="Group 27"/>
          <p:cNvGrpSpPr>
            <a:grpSpLocks/>
          </p:cNvGrpSpPr>
          <p:nvPr/>
        </p:nvGrpSpPr>
        <p:grpSpPr bwMode="auto">
          <a:xfrm>
            <a:off x="7123113" y="2624138"/>
            <a:ext cx="1524000" cy="2590800"/>
            <a:chOff x="4512" y="1632"/>
            <a:chExt cx="960" cy="1632"/>
          </a:xfrm>
        </p:grpSpPr>
        <p:grpSp>
          <p:nvGrpSpPr>
            <p:cNvPr id="75791" name="Group 28"/>
            <p:cNvGrpSpPr>
              <a:grpSpLocks/>
            </p:cNvGrpSpPr>
            <p:nvPr/>
          </p:nvGrpSpPr>
          <p:grpSpPr bwMode="auto">
            <a:xfrm>
              <a:off x="4512" y="1632"/>
              <a:ext cx="960" cy="1632"/>
              <a:chOff x="4512" y="1632"/>
              <a:chExt cx="960" cy="1632"/>
            </a:xfrm>
          </p:grpSpPr>
          <p:sp>
            <p:nvSpPr>
              <p:cNvPr id="75795" name="Freeform 29"/>
              <p:cNvSpPr>
                <a:spLocks/>
              </p:cNvSpPr>
              <p:nvPr/>
            </p:nvSpPr>
            <p:spPr bwMode="auto">
              <a:xfrm rot="138256">
                <a:off x="4800" y="2016"/>
                <a:ext cx="168" cy="1248"/>
              </a:xfrm>
              <a:custGeom>
                <a:avLst/>
                <a:gdLst>
                  <a:gd name="T0" fmla="*/ 56 w 168"/>
                  <a:gd name="T1" fmla="*/ 1248 h 1248"/>
                  <a:gd name="T2" fmla="*/ 8 w 168"/>
                  <a:gd name="T3" fmla="*/ 1104 h 1248"/>
                  <a:gd name="T4" fmla="*/ 8 w 168"/>
                  <a:gd name="T5" fmla="*/ 960 h 1248"/>
                  <a:gd name="T6" fmla="*/ 56 w 168"/>
                  <a:gd name="T7" fmla="*/ 864 h 1248"/>
                  <a:gd name="T8" fmla="*/ 152 w 168"/>
                  <a:gd name="T9" fmla="*/ 768 h 1248"/>
                  <a:gd name="T10" fmla="*/ 152 w 168"/>
                  <a:gd name="T11" fmla="*/ 624 h 1248"/>
                  <a:gd name="T12" fmla="*/ 152 w 168"/>
                  <a:gd name="T13" fmla="*/ 576 h 1248"/>
                  <a:gd name="T14" fmla="*/ 104 w 168"/>
                  <a:gd name="T15" fmla="*/ 528 h 1248"/>
                  <a:gd name="T16" fmla="*/ 56 w 168"/>
                  <a:gd name="T17" fmla="*/ 480 h 1248"/>
                  <a:gd name="T18" fmla="*/ 8 w 168"/>
                  <a:gd name="T19" fmla="*/ 288 h 1248"/>
                  <a:gd name="T20" fmla="*/ 56 w 168"/>
                  <a:gd name="T21" fmla="*/ 192 h 1248"/>
                  <a:gd name="T22" fmla="*/ 104 w 168"/>
                  <a:gd name="T23" fmla="*/ 96 h 1248"/>
                  <a:gd name="T24" fmla="*/ 152 w 168"/>
                  <a:gd name="T25" fmla="*/ 48 h 1248"/>
                  <a:gd name="T26" fmla="*/ 152 w 168"/>
                  <a:gd name="T27" fmla="*/ 0 h 1248"/>
                  <a:gd name="T28" fmla="*/ 152 w 168"/>
                  <a:gd name="T29" fmla="*/ 48 h 12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1248"/>
                  <a:gd name="T47" fmla="*/ 168 w 168"/>
                  <a:gd name="T48" fmla="*/ 1248 h 12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1248">
                    <a:moveTo>
                      <a:pt x="56" y="1248"/>
                    </a:moveTo>
                    <a:cubicBezTo>
                      <a:pt x="36" y="1200"/>
                      <a:pt x="16" y="1152"/>
                      <a:pt x="8" y="1104"/>
                    </a:cubicBezTo>
                    <a:cubicBezTo>
                      <a:pt x="0" y="1056"/>
                      <a:pt x="0" y="1000"/>
                      <a:pt x="8" y="960"/>
                    </a:cubicBezTo>
                    <a:cubicBezTo>
                      <a:pt x="16" y="920"/>
                      <a:pt x="32" y="896"/>
                      <a:pt x="56" y="864"/>
                    </a:cubicBezTo>
                    <a:cubicBezTo>
                      <a:pt x="80" y="832"/>
                      <a:pt x="136" y="808"/>
                      <a:pt x="152" y="768"/>
                    </a:cubicBezTo>
                    <a:cubicBezTo>
                      <a:pt x="168" y="728"/>
                      <a:pt x="152" y="656"/>
                      <a:pt x="152" y="624"/>
                    </a:cubicBezTo>
                    <a:cubicBezTo>
                      <a:pt x="152" y="592"/>
                      <a:pt x="160" y="592"/>
                      <a:pt x="152" y="576"/>
                    </a:cubicBezTo>
                    <a:cubicBezTo>
                      <a:pt x="144" y="560"/>
                      <a:pt x="120" y="544"/>
                      <a:pt x="104" y="528"/>
                    </a:cubicBezTo>
                    <a:cubicBezTo>
                      <a:pt x="88" y="512"/>
                      <a:pt x="72" y="520"/>
                      <a:pt x="56" y="480"/>
                    </a:cubicBezTo>
                    <a:cubicBezTo>
                      <a:pt x="40" y="440"/>
                      <a:pt x="8" y="336"/>
                      <a:pt x="8" y="288"/>
                    </a:cubicBezTo>
                    <a:cubicBezTo>
                      <a:pt x="8" y="240"/>
                      <a:pt x="40" y="224"/>
                      <a:pt x="56" y="192"/>
                    </a:cubicBezTo>
                    <a:cubicBezTo>
                      <a:pt x="72" y="160"/>
                      <a:pt x="88" y="120"/>
                      <a:pt x="104" y="96"/>
                    </a:cubicBezTo>
                    <a:cubicBezTo>
                      <a:pt x="120" y="72"/>
                      <a:pt x="144" y="64"/>
                      <a:pt x="152" y="48"/>
                    </a:cubicBezTo>
                    <a:cubicBezTo>
                      <a:pt x="160" y="32"/>
                      <a:pt x="152" y="0"/>
                      <a:pt x="152" y="0"/>
                    </a:cubicBezTo>
                    <a:cubicBezTo>
                      <a:pt x="152" y="0"/>
                      <a:pt x="152" y="24"/>
                      <a:pt x="152" y="48"/>
                    </a:cubicBezTo>
                  </a:path>
                </a:pathLst>
              </a:custGeom>
              <a:noFill/>
              <a:ln w="50800">
                <a:solidFill>
                  <a:srgbClr val="FFFF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5796" name="Freeform 30"/>
              <p:cNvSpPr>
                <a:spLocks/>
              </p:cNvSpPr>
              <p:nvPr/>
            </p:nvSpPr>
            <p:spPr bwMode="auto">
              <a:xfrm>
                <a:off x="4512" y="2448"/>
                <a:ext cx="200" cy="720"/>
              </a:xfrm>
              <a:custGeom>
                <a:avLst/>
                <a:gdLst>
                  <a:gd name="T0" fmla="*/ 15088 w 168"/>
                  <a:gd name="T1" fmla="*/ 1 h 1248"/>
                  <a:gd name="T2" fmla="*/ 2313 w 168"/>
                  <a:gd name="T3" fmla="*/ 1 h 1248"/>
                  <a:gd name="T4" fmla="*/ 2313 w 168"/>
                  <a:gd name="T5" fmla="*/ 1 h 1248"/>
                  <a:gd name="T6" fmla="*/ 15088 w 168"/>
                  <a:gd name="T7" fmla="*/ 1 h 1248"/>
                  <a:gd name="T8" fmla="*/ 40196 w 168"/>
                  <a:gd name="T9" fmla="*/ 1 h 1248"/>
                  <a:gd name="T10" fmla="*/ 40196 w 168"/>
                  <a:gd name="T11" fmla="*/ 1 h 1248"/>
                  <a:gd name="T12" fmla="*/ 40196 w 168"/>
                  <a:gd name="T13" fmla="*/ 1 h 1248"/>
                  <a:gd name="T14" fmla="*/ 27793 w 168"/>
                  <a:gd name="T15" fmla="*/ 1 h 1248"/>
                  <a:gd name="T16" fmla="*/ 15088 w 168"/>
                  <a:gd name="T17" fmla="*/ 1 h 1248"/>
                  <a:gd name="T18" fmla="*/ 2313 w 168"/>
                  <a:gd name="T19" fmla="*/ 1 h 1248"/>
                  <a:gd name="T20" fmla="*/ 15088 w 168"/>
                  <a:gd name="T21" fmla="*/ 1 h 1248"/>
                  <a:gd name="T22" fmla="*/ 27793 w 168"/>
                  <a:gd name="T23" fmla="*/ 1 h 1248"/>
                  <a:gd name="T24" fmla="*/ 40196 w 168"/>
                  <a:gd name="T25" fmla="*/ 1 h 1248"/>
                  <a:gd name="T26" fmla="*/ 40196 w 168"/>
                  <a:gd name="T27" fmla="*/ 0 h 1248"/>
                  <a:gd name="T28" fmla="*/ 40196 w 168"/>
                  <a:gd name="T29" fmla="*/ 1 h 12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8"/>
                  <a:gd name="T46" fmla="*/ 0 h 1248"/>
                  <a:gd name="T47" fmla="*/ 168 w 168"/>
                  <a:gd name="T48" fmla="*/ 1248 h 12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8" h="1248">
                    <a:moveTo>
                      <a:pt x="56" y="1248"/>
                    </a:moveTo>
                    <a:cubicBezTo>
                      <a:pt x="36" y="1200"/>
                      <a:pt x="16" y="1152"/>
                      <a:pt x="8" y="1104"/>
                    </a:cubicBezTo>
                    <a:cubicBezTo>
                      <a:pt x="0" y="1056"/>
                      <a:pt x="0" y="1000"/>
                      <a:pt x="8" y="960"/>
                    </a:cubicBezTo>
                    <a:cubicBezTo>
                      <a:pt x="16" y="920"/>
                      <a:pt x="32" y="896"/>
                      <a:pt x="56" y="864"/>
                    </a:cubicBezTo>
                    <a:cubicBezTo>
                      <a:pt x="80" y="832"/>
                      <a:pt x="136" y="808"/>
                      <a:pt x="152" y="768"/>
                    </a:cubicBezTo>
                    <a:cubicBezTo>
                      <a:pt x="168" y="728"/>
                      <a:pt x="152" y="656"/>
                      <a:pt x="152" y="624"/>
                    </a:cubicBezTo>
                    <a:cubicBezTo>
                      <a:pt x="152" y="592"/>
                      <a:pt x="160" y="592"/>
                      <a:pt x="152" y="576"/>
                    </a:cubicBezTo>
                    <a:cubicBezTo>
                      <a:pt x="144" y="560"/>
                      <a:pt x="120" y="544"/>
                      <a:pt x="104" y="528"/>
                    </a:cubicBezTo>
                    <a:cubicBezTo>
                      <a:pt x="88" y="512"/>
                      <a:pt x="72" y="520"/>
                      <a:pt x="56" y="480"/>
                    </a:cubicBezTo>
                    <a:cubicBezTo>
                      <a:pt x="40" y="440"/>
                      <a:pt x="8" y="336"/>
                      <a:pt x="8" y="288"/>
                    </a:cubicBezTo>
                    <a:cubicBezTo>
                      <a:pt x="8" y="240"/>
                      <a:pt x="40" y="224"/>
                      <a:pt x="56" y="192"/>
                    </a:cubicBezTo>
                    <a:cubicBezTo>
                      <a:pt x="72" y="160"/>
                      <a:pt x="88" y="120"/>
                      <a:pt x="104" y="96"/>
                    </a:cubicBezTo>
                    <a:cubicBezTo>
                      <a:pt x="120" y="72"/>
                      <a:pt x="144" y="64"/>
                      <a:pt x="152" y="48"/>
                    </a:cubicBezTo>
                    <a:cubicBezTo>
                      <a:pt x="160" y="32"/>
                      <a:pt x="152" y="0"/>
                      <a:pt x="152" y="0"/>
                    </a:cubicBezTo>
                    <a:cubicBezTo>
                      <a:pt x="152" y="0"/>
                      <a:pt x="152" y="24"/>
                      <a:pt x="152" y="48"/>
                    </a:cubicBezTo>
                  </a:path>
                </a:pathLst>
              </a:custGeom>
              <a:noFill/>
              <a:ln w="50800">
                <a:solidFill>
                  <a:srgbClr val="FFFF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75797" name="Group 31"/>
              <p:cNvGrpSpPr>
                <a:grpSpLocks/>
              </p:cNvGrpSpPr>
              <p:nvPr/>
            </p:nvGrpSpPr>
            <p:grpSpPr bwMode="auto">
              <a:xfrm>
                <a:off x="4944" y="1632"/>
                <a:ext cx="528" cy="480"/>
                <a:chOff x="2448" y="2880"/>
                <a:chExt cx="528" cy="480"/>
              </a:xfrm>
            </p:grpSpPr>
            <p:sp>
              <p:nvSpPr>
                <p:cNvPr id="75798" name="Oval 32"/>
                <p:cNvSpPr>
                  <a:spLocks noChangeArrowheads="1"/>
                </p:cNvSpPr>
                <p:nvPr/>
              </p:nvSpPr>
              <p:spPr bwMode="auto">
                <a:xfrm>
                  <a:off x="2448" y="2880"/>
                  <a:ext cx="480" cy="480"/>
                </a:xfrm>
                <a:prstGeom prst="ellipse">
                  <a:avLst/>
                </a:pr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5799" name="Text Box 33"/>
                <p:cNvSpPr txBox="1">
                  <a:spLocks noChangeArrowheads="1"/>
                </p:cNvSpPr>
                <p:nvPr/>
              </p:nvSpPr>
              <p:spPr bwMode="auto">
                <a:xfrm>
                  <a:off x="2448" y="2976"/>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spcBef>
                      <a:spcPct val="50000"/>
                    </a:spcBef>
                    <a:buFontTx/>
                    <a:buNone/>
                  </a:pPr>
                  <a:r>
                    <a:rPr lang="fr-FR" altLang="it-IT" sz="2400">
                      <a:solidFill>
                        <a:srgbClr val="FF0000"/>
                      </a:solidFill>
                    </a:rPr>
                    <a:t>CO</a:t>
                  </a:r>
                  <a:r>
                    <a:rPr lang="fr-FR" altLang="it-IT" sz="2400" baseline="-25000">
                      <a:solidFill>
                        <a:srgbClr val="FF0000"/>
                      </a:solidFill>
                    </a:rPr>
                    <a:t>2</a:t>
                  </a:r>
                </a:p>
              </p:txBody>
            </p:sp>
          </p:grpSp>
        </p:grpSp>
        <p:grpSp>
          <p:nvGrpSpPr>
            <p:cNvPr id="75792" name="Group 34"/>
            <p:cNvGrpSpPr>
              <a:grpSpLocks/>
            </p:cNvGrpSpPr>
            <p:nvPr/>
          </p:nvGrpSpPr>
          <p:grpSpPr bwMode="auto">
            <a:xfrm>
              <a:off x="5040" y="1824"/>
              <a:ext cx="288" cy="192"/>
              <a:chOff x="3504" y="912"/>
              <a:chExt cx="288" cy="192"/>
            </a:xfrm>
          </p:grpSpPr>
          <p:sp>
            <p:nvSpPr>
              <p:cNvPr id="75793" name="Line 35"/>
              <p:cNvSpPr>
                <a:spLocks noChangeShapeType="1"/>
              </p:cNvSpPr>
              <p:nvPr/>
            </p:nvSpPr>
            <p:spPr bwMode="auto">
              <a:xfrm>
                <a:off x="3504" y="912"/>
                <a:ext cx="288" cy="19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5794" name="Line 36"/>
              <p:cNvSpPr>
                <a:spLocks noChangeShapeType="1"/>
              </p:cNvSpPr>
              <p:nvPr/>
            </p:nvSpPr>
            <p:spPr bwMode="auto">
              <a:xfrm flipH="1">
                <a:off x="3504" y="912"/>
                <a:ext cx="288" cy="19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sp>
        <p:nvSpPr>
          <p:cNvPr id="75788" name="Rectangle 44"/>
          <p:cNvSpPr>
            <a:spLocks noGrp="1" noChangeArrowheads="1"/>
          </p:cNvSpPr>
          <p:nvPr>
            <p:ph type="title"/>
          </p:nvPr>
        </p:nvSpPr>
        <p:spPr>
          <a:xfrm>
            <a:off x="-36513" y="109538"/>
            <a:ext cx="9144001" cy="533400"/>
          </a:xfrm>
        </p:spPr>
        <p:txBody>
          <a:bodyPr/>
          <a:lstStyle/>
          <a:p>
            <a:pPr eaLnBrk="1" hangingPunct="1"/>
            <a:r>
              <a:rPr lang="fr-FR" altLang="it-IT" smtClean="0"/>
              <a:t>Modalità di raccolta - </a:t>
            </a:r>
            <a:r>
              <a:rPr lang="fr-FR" altLang="it-IT" smtClean="0">
                <a:sym typeface="Wingdings" panose="05000000000000000000" pitchFamily="2" charset="2"/>
              </a:rPr>
              <a:t>CONDIZIONAMENTO</a:t>
            </a:r>
          </a:p>
        </p:txBody>
      </p:sp>
      <p:sp>
        <p:nvSpPr>
          <p:cNvPr id="2" name="Segnaposto data 1"/>
          <p:cNvSpPr>
            <a:spLocks noGrp="1"/>
          </p:cNvSpPr>
          <p:nvPr>
            <p:ph type="dt" sz="quarter" idx="10"/>
          </p:nvPr>
        </p:nvSpPr>
        <p:spPr/>
        <p:txBody>
          <a:bodyPr/>
          <a:lstStyle/>
          <a:p>
            <a:pPr>
              <a:defRPr/>
            </a:pPr>
            <a:fld id="{C17799CB-15DB-4D34-9068-8A77BF13C070}"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ChangeArrowheads="1"/>
          </p:cNvSpPr>
          <p:nvPr/>
        </p:nvSpPr>
        <p:spPr bwMode="auto">
          <a:xfrm>
            <a:off x="1616075" y="4103688"/>
            <a:ext cx="14779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7827" name="Rectangle 8"/>
          <p:cNvSpPr>
            <a:spLocks noChangeArrowheads="1"/>
          </p:cNvSpPr>
          <p:nvPr/>
        </p:nvSpPr>
        <p:spPr bwMode="auto">
          <a:xfrm>
            <a:off x="5715000" y="1219200"/>
            <a:ext cx="1981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fr-FR" altLang="it-IT" sz="2000">
              <a:solidFill>
                <a:srgbClr val="FF0000"/>
              </a:solidFill>
            </a:endParaRPr>
          </a:p>
          <a:p>
            <a:pPr algn="ctr" eaLnBrk="1" hangingPunct="1">
              <a:buFontTx/>
              <a:buChar char="•"/>
            </a:pPr>
            <a:endParaRPr lang="fr-FR" altLang="it-IT" sz="2000"/>
          </a:p>
        </p:txBody>
      </p:sp>
      <p:sp>
        <p:nvSpPr>
          <p:cNvPr id="77828" name="Rectangle 11"/>
          <p:cNvSpPr>
            <a:spLocks noChangeArrowheads="1"/>
          </p:cNvSpPr>
          <p:nvPr/>
        </p:nvSpPr>
        <p:spPr bwMode="auto">
          <a:xfrm>
            <a:off x="304800" y="3311525"/>
            <a:ext cx="42672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cs typeface="Times New Roman" panose="02020603050405020304" pitchFamily="18" charset="0"/>
              </a:rPr>
              <a:t>A flagelli</a:t>
            </a:r>
          </a:p>
          <a:p>
            <a:pPr algn="ctr" eaLnBrk="1" hangingPunct="1">
              <a:buFontTx/>
              <a:buNone/>
            </a:pPr>
            <a:r>
              <a:rPr lang="fr-FR" altLang="it-IT" sz="2000" i="1">
                <a:cs typeface="Times New Roman" panose="02020603050405020304" pitchFamily="18" charset="0"/>
              </a:rPr>
              <a:t>Graminacee -&gt; </a:t>
            </a:r>
            <a:r>
              <a:rPr lang="fr-FR" altLang="it-IT" sz="2000">
                <a:cs typeface="Times New Roman" panose="02020603050405020304" pitchFamily="18" charset="0"/>
              </a:rPr>
              <a:t>Steli battuti</a:t>
            </a:r>
            <a:endParaRPr lang="fr-FR" altLang="it-IT" sz="2000" i="1"/>
          </a:p>
          <a:p>
            <a:pPr algn="ctr" eaLnBrk="1" hangingPunct="1">
              <a:buFontTx/>
              <a:buChar char="•"/>
            </a:pPr>
            <a:endParaRPr lang="fr-FR" altLang="it-IT" sz="2000"/>
          </a:p>
        </p:txBody>
      </p:sp>
      <p:sp>
        <p:nvSpPr>
          <p:cNvPr id="77829" name="Rectangle 12"/>
          <p:cNvSpPr>
            <a:spLocks noChangeArrowheads="1"/>
          </p:cNvSpPr>
          <p:nvPr/>
        </p:nvSpPr>
        <p:spPr bwMode="auto">
          <a:xfrm>
            <a:off x="1676400" y="1219200"/>
            <a:ext cx="236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fr-FR" altLang="it-IT" sz="2000">
              <a:solidFill>
                <a:srgbClr val="FF0000"/>
              </a:solidFill>
              <a:cs typeface="Times New Roman" panose="02020603050405020304" pitchFamily="18" charset="0"/>
            </a:endParaRPr>
          </a:p>
          <a:p>
            <a:pPr algn="ctr" eaLnBrk="1" hangingPunct="1">
              <a:buFontTx/>
              <a:buNone/>
            </a:pPr>
            <a:endParaRPr lang="fr-FR" altLang="it-IT" sz="2000">
              <a:solidFill>
                <a:srgbClr val="FF0000"/>
              </a:solidFill>
            </a:endParaRPr>
          </a:p>
          <a:p>
            <a:pPr algn="ctr" eaLnBrk="1" hangingPunct="1">
              <a:buFontTx/>
              <a:buChar char="•"/>
            </a:pPr>
            <a:endParaRPr lang="fr-FR" altLang="it-IT" sz="2000"/>
          </a:p>
        </p:txBody>
      </p:sp>
      <p:pic>
        <p:nvPicPr>
          <p:cNvPr id="27666" name="Picture 18" descr="FC_conditionneur_ROULEAU"/>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75250" y="4370388"/>
            <a:ext cx="3394075" cy="1755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831" name="Group 24"/>
          <p:cNvGrpSpPr>
            <a:grpSpLocks/>
          </p:cNvGrpSpPr>
          <p:nvPr/>
        </p:nvGrpSpPr>
        <p:grpSpPr bwMode="auto">
          <a:xfrm>
            <a:off x="850900" y="4408488"/>
            <a:ext cx="3455988" cy="1719262"/>
            <a:chOff x="431" y="2147"/>
            <a:chExt cx="2177" cy="1083"/>
          </a:xfrm>
        </p:grpSpPr>
        <p:pic>
          <p:nvPicPr>
            <p:cNvPr id="27663" name="Object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83" y="2147"/>
              <a:ext cx="1225" cy="1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Object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31" y="2147"/>
              <a:ext cx="1406" cy="1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32" name="Rectangle 10"/>
          <p:cNvSpPr>
            <a:spLocks noChangeArrowheads="1"/>
          </p:cNvSpPr>
          <p:nvPr/>
        </p:nvSpPr>
        <p:spPr bwMode="auto">
          <a:xfrm>
            <a:off x="4800600" y="3311525"/>
            <a:ext cx="39624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cs typeface="Times New Roman" panose="02020603050405020304" pitchFamily="18" charset="0"/>
              </a:rPr>
              <a:t>A rulli</a:t>
            </a:r>
          </a:p>
          <a:p>
            <a:pPr algn="ctr" eaLnBrk="1" hangingPunct="1">
              <a:buFontTx/>
              <a:buNone/>
            </a:pPr>
            <a:r>
              <a:rPr lang="fr-FR" altLang="it-IT" sz="2000" i="1">
                <a:cs typeface="Times New Roman" panose="02020603050405020304" pitchFamily="18" charset="0"/>
              </a:rPr>
              <a:t>Leguminose -&gt; </a:t>
            </a:r>
            <a:r>
              <a:rPr lang="fr-FR" altLang="it-IT" sz="2000">
                <a:cs typeface="Times New Roman" panose="02020603050405020304" pitchFamily="18" charset="0"/>
              </a:rPr>
              <a:t>Steli piegati</a:t>
            </a:r>
          </a:p>
          <a:p>
            <a:pPr algn="ctr" eaLnBrk="1" hangingPunct="1">
              <a:buFontTx/>
              <a:buNone/>
            </a:pPr>
            <a:endParaRPr lang="fr-FR" altLang="it-IT" sz="2000" i="1"/>
          </a:p>
          <a:p>
            <a:pPr algn="ctr" eaLnBrk="1" hangingPunct="1">
              <a:buFontTx/>
              <a:buChar char="•"/>
            </a:pPr>
            <a:endParaRPr lang="fr-FR" altLang="it-IT" sz="2000"/>
          </a:p>
        </p:txBody>
      </p:sp>
      <p:sp>
        <p:nvSpPr>
          <p:cNvPr id="77833" name="Rectangle 4"/>
          <p:cNvSpPr>
            <a:spLocks noChangeArrowheads="1"/>
          </p:cNvSpPr>
          <p:nvPr/>
        </p:nvSpPr>
        <p:spPr bwMode="auto">
          <a:xfrm>
            <a:off x="828675" y="1333500"/>
            <a:ext cx="7934325"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buFontTx/>
              <a:buNone/>
            </a:pPr>
            <a:r>
              <a:rPr lang="fr-FR" altLang="it-IT" sz="1400">
                <a:cs typeface="Times New Roman" panose="02020603050405020304" pitchFamily="18" charset="0"/>
              </a:rPr>
              <a:t>Il condizionamento accellera meccanicamente l’essicazione del foraggio. </a:t>
            </a:r>
          </a:p>
          <a:p>
            <a:pPr>
              <a:buFontTx/>
              <a:buNone/>
            </a:pPr>
            <a:r>
              <a:rPr lang="fr-FR" altLang="it-IT" sz="1400">
                <a:cs typeface="Times New Roman" panose="02020603050405020304" pitchFamily="18" charset="0"/>
              </a:rPr>
              <a:t>Questa operazione è particolarmente consigliata nelle regioni in cui le finestre climatiche favorevoli alla raccolta del foraggio sono  ridotte a soli pochi giorni.</a:t>
            </a:r>
          </a:p>
          <a:p>
            <a:pPr>
              <a:buFontTx/>
              <a:buNone/>
            </a:pPr>
            <a:r>
              <a:rPr lang="fr-FR" altLang="it-IT" sz="1400">
                <a:cs typeface="Times New Roman" panose="02020603050405020304" pitchFamily="18" charset="0"/>
              </a:rPr>
              <a:t>Un foraggio condizionato impiega 6 – 8 ore in meno ad asciugare.</a:t>
            </a:r>
          </a:p>
          <a:p>
            <a:pPr>
              <a:buFontTx/>
              <a:buNone/>
            </a:pPr>
            <a:r>
              <a:rPr lang="fr-FR" altLang="it-IT" sz="1400">
                <a:cs typeface="Times New Roman" panose="02020603050405020304" pitchFamily="18" charset="0"/>
              </a:rPr>
              <a:t>Essiccandosi rapidamente perderà meno materia secca. </a:t>
            </a:r>
          </a:p>
          <a:p>
            <a:pPr>
              <a:buFontTx/>
              <a:buNone/>
            </a:pPr>
            <a:r>
              <a:rPr lang="fr-FR" altLang="it-IT" sz="1400">
                <a:cs typeface="Times New Roman" panose="02020603050405020304" pitchFamily="18" charset="0"/>
              </a:rPr>
              <a:t>Si ricorda infatti che </a:t>
            </a:r>
            <a:r>
              <a:rPr lang="fr-FR" altLang="it-IT" sz="1400" b="1">
                <a:cs typeface="Times New Roman" panose="02020603050405020304" pitchFamily="18" charset="0"/>
              </a:rPr>
              <a:t>un foraggio tagliato « respira</a:t>
            </a:r>
            <a:r>
              <a:rPr lang="fr-FR" altLang="it-IT" sz="1400">
                <a:cs typeface="Times New Roman" panose="02020603050405020304" pitchFamily="18" charset="0"/>
              </a:rPr>
              <a:t> » e </a:t>
            </a:r>
            <a:r>
              <a:rPr lang="fr-FR" altLang="it-IT" sz="1400" b="1">
                <a:cs typeface="Times New Roman" panose="02020603050405020304" pitchFamily="18" charset="0"/>
              </a:rPr>
              <a:t>perde così lo 0,2% di MS per ora, a 25° C</a:t>
            </a:r>
            <a:r>
              <a:rPr lang="fr-FR" altLang="it-IT" sz="1400">
                <a:cs typeface="Times New Roman" panose="02020603050405020304" pitchFamily="18" charset="0"/>
              </a:rPr>
              <a:t>.</a:t>
            </a:r>
          </a:p>
          <a:p>
            <a:pPr>
              <a:buFontTx/>
              <a:buNone/>
            </a:pPr>
            <a:r>
              <a:rPr lang="fr-FR" altLang="it-IT" sz="1400">
                <a:cs typeface="Times New Roman" panose="02020603050405020304" pitchFamily="18" charset="0"/>
              </a:rPr>
              <a:t> </a:t>
            </a:r>
          </a:p>
          <a:p>
            <a:pPr algn="ctr">
              <a:buFontTx/>
              <a:buNone/>
            </a:pPr>
            <a:endParaRPr lang="fr-FR" altLang="it-IT" sz="1400">
              <a:cs typeface="Times New Roman" panose="02020603050405020304" pitchFamily="18" charset="0"/>
            </a:endParaRPr>
          </a:p>
        </p:txBody>
      </p:sp>
      <p:sp>
        <p:nvSpPr>
          <p:cNvPr id="77834" name="Titolo 1"/>
          <p:cNvSpPr>
            <a:spLocks noGrp="1"/>
          </p:cNvSpPr>
          <p:nvPr>
            <p:ph type="title"/>
          </p:nvPr>
        </p:nvSpPr>
        <p:spPr/>
        <p:txBody>
          <a:bodyPr/>
          <a:lstStyle/>
          <a:p>
            <a:r>
              <a:rPr lang="fr-FR" altLang="it-IT" smtClean="0"/>
              <a:t>La scelta del tipo di condizionatore</a:t>
            </a:r>
            <a:endParaRPr lang="it-IT" altLang="it-IT" smtClean="0"/>
          </a:p>
        </p:txBody>
      </p:sp>
      <p:sp>
        <p:nvSpPr>
          <p:cNvPr id="2" name="Segnaposto data 1"/>
          <p:cNvSpPr>
            <a:spLocks noGrp="1"/>
          </p:cNvSpPr>
          <p:nvPr>
            <p:ph type="dt" sz="quarter" idx="10"/>
          </p:nvPr>
        </p:nvSpPr>
        <p:spPr/>
        <p:txBody>
          <a:bodyPr/>
          <a:lstStyle/>
          <a:p>
            <a:pPr>
              <a:defRPr/>
            </a:pPr>
            <a:fld id="{4FA903A1-2E6D-462D-8E96-DB2435D68BFA}"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468563" y="1247775"/>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rgbClr val="FF0000"/>
                </a:solidFill>
                <a:cs typeface="Times New Roman" panose="02020603050405020304" pitchFamily="18" charset="0"/>
              </a:rPr>
              <a:t>Distruzione della barriera IMPERMEABLE</a:t>
            </a:r>
            <a:endParaRPr lang="fr-FR" altLang="it-IT" sz="2000">
              <a:solidFill>
                <a:srgbClr val="FF0000"/>
              </a:solidFill>
            </a:endParaRPr>
          </a:p>
          <a:p>
            <a:pPr algn="ctr" eaLnBrk="1" hangingPunct="1">
              <a:buFontTx/>
              <a:buChar char="•"/>
            </a:pPr>
            <a:endParaRPr lang="fr-FR" altLang="it-IT" sz="2000"/>
          </a:p>
        </p:txBody>
      </p:sp>
      <p:pic>
        <p:nvPicPr>
          <p:cNvPr id="79875" name="Picture 4" descr="coupefeuill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487613"/>
            <a:ext cx="90678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Freeform 5"/>
          <p:cNvSpPr>
            <a:spLocks/>
          </p:cNvSpPr>
          <p:nvPr/>
        </p:nvSpPr>
        <p:spPr bwMode="auto">
          <a:xfrm>
            <a:off x="2286000" y="2487613"/>
            <a:ext cx="4114800" cy="1295400"/>
          </a:xfrm>
          <a:custGeom>
            <a:avLst/>
            <a:gdLst>
              <a:gd name="T0" fmla="*/ 0 w 2496"/>
              <a:gd name="T1" fmla="*/ 2147483646 h 768"/>
              <a:gd name="T2" fmla="*/ 2147483646 w 2496"/>
              <a:gd name="T3" fmla="*/ 2147483646 h 768"/>
              <a:gd name="T4" fmla="*/ 2147483646 w 2496"/>
              <a:gd name="T5" fmla="*/ 2147483646 h 768"/>
              <a:gd name="T6" fmla="*/ 2147483646 w 2496"/>
              <a:gd name="T7" fmla="*/ 2147483646 h 768"/>
              <a:gd name="T8" fmla="*/ 2147483646 w 2496"/>
              <a:gd name="T9" fmla="*/ 2147483646 h 768"/>
              <a:gd name="T10" fmla="*/ 2147483646 w 2496"/>
              <a:gd name="T11" fmla="*/ 2147483646 h 768"/>
              <a:gd name="T12" fmla="*/ 2147483646 w 2496"/>
              <a:gd name="T13" fmla="*/ 2147483646 h 768"/>
              <a:gd name="T14" fmla="*/ 2147483646 w 2496"/>
              <a:gd name="T15" fmla="*/ 2147483646 h 768"/>
              <a:gd name="T16" fmla="*/ 2147483646 w 2496"/>
              <a:gd name="T17" fmla="*/ 2147483646 h 768"/>
              <a:gd name="T18" fmla="*/ 2147483646 w 2496"/>
              <a:gd name="T19" fmla="*/ 2147483646 h 768"/>
              <a:gd name="T20" fmla="*/ 2147483646 w 2496"/>
              <a:gd name="T21" fmla="*/ 2147483646 h 768"/>
              <a:gd name="T22" fmla="*/ 2147483646 w 2496"/>
              <a:gd name="T23" fmla="*/ 2147483646 h 768"/>
              <a:gd name="T24" fmla="*/ 2147483646 w 2496"/>
              <a:gd name="T25" fmla="*/ 2147483646 h 768"/>
              <a:gd name="T26" fmla="*/ 2147483646 w 2496"/>
              <a:gd name="T27" fmla="*/ 2147483646 h 768"/>
              <a:gd name="T28" fmla="*/ 2147483646 w 2496"/>
              <a:gd name="T29" fmla="*/ 2147483646 h 768"/>
              <a:gd name="T30" fmla="*/ 2147483646 w 2496"/>
              <a:gd name="T31" fmla="*/ 2147483646 h 768"/>
              <a:gd name="T32" fmla="*/ 2147483646 w 2496"/>
              <a:gd name="T33" fmla="*/ 2147483646 h 768"/>
              <a:gd name="T34" fmla="*/ 2147483646 w 2496"/>
              <a:gd name="T35" fmla="*/ 0 h 768"/>
              <a:gd name="T36" fmla="*/ 2147483646 w 2496"/>
              <a:gd name="T37" fmla="*/ 2147483646 h 768"/>
              <a:gd name="T38" fmla="*/ 2147483646 w 2496"/>
              <a:gd name="T39" fmla="*/ 2147483646 h 768"/>
              <a:gd name="T40" fmla="*/ 2147483646 w 2496"/>
              <a:gd name="T41" fmla="*/ 2147483646 h 768"/>
              <a:gd name="T42" fmla="*/ 2147483646 w 2496"/>
              <a:gd name="T43" fmla="*/ 2147483646 h 768"/>
              <a:gd name="T44" fmla="*/ 2147483646 w 2496"/>
              <a:gd name="T45" fmla="*/ 2147483646 h 768"/>
              <a:gd name="T46" fmla="*/ 2147483646 w 2496"/>
              <a:gd name="T47" fmla="*/ 2147483646 h 768"/>
              <a:gd name="T48" fmla="*/ 2147483646 w 2496"/>
              <a:gd name="T49" fmla="*/ 2147483646 h 768"/>
              <a:gd name="T50" fmla="*/ 2147483646 w 2496"/>
              <a:gd name="T51" fmla="*/ 2147483646 h 768"/>
              <a:gd name="T52" fmla="*/ 2147483646 w 2496"/>
              <a:gd name="T53" fmla="*/ 2147483646 h 768"/>
              <a:gd name="T54" fmla="*/ 2147483646 w 2496"/>
              <a:gd name="T55" fmla="*/ 2147483646 h 768"/>
              <a:gd name="T56" fmla="*/ 2147483646 w 2496"/>
              <a:gd name="T57" fmla="*/ 2147483646 h 768"/>
              <a:gd name="T58" fmla="*/ 2147483646 w 2496"/>
              <a:gd name="T59" fmla="*/ 2147483646 h 768"/>
              <a:gd name="T60" fmla="*/ 2147483646 w 2496"/>
              <a:gd name="T61" fmla="*/ 2147483646 h 768"/>
              <a:gd name="T62" fmla="*/ 2147483646 w 2496"/>
              <a:gd name="T63" fmla="*/ 2147483646 h 768"/>
              <a:gd name="T64" fmla="*/ 2147483646 w 2496"/>
              <a:gd name="T65" fmla="*/ 2147483646 h 768"/>
              <a:gd name="T66" fmla="*/ 2147483646 w 2496"/>
              <a:gd name="T67" fmla="*/ 2147483646 h 768"/>
              <a:gd name="T68" fmla="*/ 2147483646 w 2496"/>
              <a:gd name="T69" fmla="*/ 2147483646 h 768"/>
              <a:gd name="T70" fmla="*/ 2147483646 w 2496"/>
              <a:gd name="T71" fmla="*/ 2147483646 h 768"/>
              <a:gd name="T72" fmla="*/ 2147483646 w 2496"/>
              <a:gd name="T73" fmla="*/ 2147483646 h 768"/>
              <a:gd name="T74" fmla="*/ 2147483646 w 2496"/>
              <a:gd name="T75" fmla="*/ 2147483646 h 768"/>
              <a:gd name="T76" fmla="*/ 2147483646 w 2496"/>
              <a:gd name="T77" fmla="*/ 2147483646 h 768"/>
              <a:gd name="T78" fmla="*/ 2147483646 w 2496"/>
              <a:gd name="T79" fmla="*/ 2147483646 h 768"/>
              <a:gd name="T80" fmla="*/ 2147483646 w 2496"/>
              <a:gd name="T81" fmla="*/ 2147483646 h 768"/>
              <a:gd name="T82" fmla="*/ 2147483646 w 2496"/>
              <a:gd name="T83" fmla="*/ 2147483646 h 768"/>
              <a:gd name="T84" fmla="*/ 0 w 2496"/>
              <a:gd name="T85" fmla="*/ 2147483646 h 7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96"/>
              <a:gd name="T130" fmla="*/ 0 h 768"/>
              <a:gd name="T131" fmla="*/ 2496 w 2496"/>
              <a:gd name="T132" fmla="*/ 768 h 7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96" h="768">
                <a:moveTo>
                  <a:pt x="0" y="480"/>
                </a:moveTo>
                <a:lnTo>
                  <a:pt x="48" y="432"/>
                </a:lnTo>
                <a:lnTo>
                  <a:pt x="96" y="432"/>
                </a:lnTo>
                <a:lnTo>
                  <a:pt x="192" y="384"/>
                </a:lnTo>
                <a:lnTo>
                  <a:pt x="384" y="336"/>
                </a:lnTo>
                <a:lnTo>
                  <a:pt x="480" y="288"/>
                </a:lnTo>
                <a:lnTo>
                  <a:pt x="528" y="288"/>
                </a:lnTo>
                <a:lnTo>
                  <a:pt x="576" y="240"/>
                </a:lnTo>
                <a:lnTo>
                  <a:pt x="672" y="240"/>
                </a:lnTo>
                <a:lnTo>
                  <a:pt x="720" y="240"/>
                </a:lnTo>
                <a:lnTo>
                  <a:pt x="768" y="192"/>
                </a:lnTo>
                <a:lnTo>
                  <a:pt x="864" y="144"/>
                </a:lnTo>
                <a:lnTo>
                  <a:pt x="1056" y="144"/>
                </a:lnTo>
                <a:lnTo>
                  <a:pt x="1104" y="96"/>
                </a:lnTo>
                <a:lnTo>
                  <a:pt x="1152" y="96"/>
                </a:lnTo>
                <a:lnTo>
                  <a:pt x="1200" y="96"/>
                </a:lnTo>
                <a:lnTo>
                  <a:pt x="1296" y="48"/>
                </a:lnTo>
                <a:lnTo>
                  <a:pt x="1488" y="0"/>
                </a:lnTo>
                <a:lnTo>
                  <a:pt x="1632" y="48"/>
                </a:lnTo>
                <a:lnTo>
                  <a:pt x="1776" y="96"/>
                </a:lnTo>
                <a:lnTo>
                  <a:pt x="2016" y="144"/>
                </a:lnTo>
                <a:lnTo>
                  <a:pt x="2304" y="192"/>
                </a:lnTo>
                <a:lnTo>
                  <a:pt x="2496" y="288"/>
                </a:lnTo>
                <a:lnTo>
                  <a:pt x="2400" y="336"/>
                </a:lnTo>
                <a:lnTo>
                  <a:pt x="2256" y="384"/>
                </a:lnTo>
                <a:lnTo>
                  <a:pt x="2112" y="432"/>
                </a:lnTo>
                <a:lnTo>
                  <a:pt x="2016" y="480"/>
                </a:lnTo>
                <a:lnTo>
                  <a:pt x="1872" y="528"/>
                </a:lnTo>
                <a:lnTo>
                  <a:pt x="1776" y="576"/>
                </a:lnTo>
                <a:lnTo>
                  <a:pt x="1728" y="576"/>
                </a:lnTo>
                <a:lnTo>
                  <a:pt x="1680" y="624"/>
                </a:lnTo>
                <a:lnTo>
                  <a:pt x="1536" y="672"/>
                </a:lnTo>
                <a:lnTo>
                  <a:pt x="1392" y="720"/>
                </a:lnTo>
                <a:lnTo>
                  <a:pt x="1200" y="768"/>
                </a:lnTo>
                <a:lnTo>
                  <a:pt x="1152" y="768"/>
                </a:lnTo>
                <a:lnTo>
                  <a:pt x="816" y="672"/>
                </a:lnTo>
                <a:lnTo>
                  <a:pt x="768" y="672"/>
                </a:lnTo>
                <a:lnTo>
                  <a:pt x="576" y="624"/>
                </a:lnTo>
                <a:lnTo>
                  <a:pt x="384" y="576"/>
                </a:lnTo>
                <a:lnTo>
                  <a:pt x="240" y="528"/>
                </a:lnTo>
                <a:lnTo>
                  <a:pt x="144" y="480"/>
                </a:lnTo>
                <a:lnTo>
                  <a:pt x="48" y="480"/>
                </a:lnTo>
                <a:lnTo>
                  <a:pt x="0" y="480"/>
                </a:lnTo>
                <a:close/>
              </a:path>
            </a:pathLst>
          </a:custGeom>
          <a:solidFill>
            <a:srgbClr val="CCCC00"/>
          </a:solidFill>
          <a:ln w="50800">
            <a:solidFill>
              <a:srgbClr val="CCCC00"/>
            </a:solidFill>
            <a:round/>
            <a:headEnd/>
            <a:tailEnd/>
          </a:ln>
        </p:spPr>
        <p:txBody>
          <a:bodyPr/>
          <a:lstStyle/>
          <a:p>
            <a:endParaRPr lang="it-IT"/>
          </a:p>
        </p:txBody>
      </p:sp>
      <p:sp>
        <p:nvSpPr>
          <p:cNvPr id="79877" name="Rectangle 6"/>
          <p:cNvSpPr>
            <a:spLocks noChangeArrowheads="1"/>
          </p:cNvSpPr>
          <p:nvPr/>
        </p:nvSpPr>
        <p:spPr bwMode="auto">
          <a:xfrm>
            <a:off x="6934200" y="2640013"/>
            <a:ext cx="110331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rgbClr val="CCCC00"/>
                </a:solidFill>
                <a:cs typeface="Times New Roman" panose="02020603050405020304" pitchFamily="18" charset="0"/>
              </a:rPr>
              <a:t>Cuticula</a:t>
            </a:r>
          </a:p>
        </p:txBody>
      </p:sp>
      <p:grpSp>
        <p:nvGrpSpPr>
          <p:cNvPr id="79878" name="Group 7"/>
          <p:cNvGrpSpPr>
            <a:grpSpLocks/>
          </p:cNvGrpSpPr>
          <p:nvPr/>
        </p:nvGrpSpPr>
        <p:grpSpPr bwMode="auto">
          <a:xfrm>
            <a:off x="4800600" y="2487613"/>
            <a:ext cx="717550" cy="609600"/>
            <a:chOff x="4128" y="2592"/>
            <a:chExt cx="565" cy="480"/>
          </a:xfrm>
        </p:grpSpPr>
        <p:sp>
          <p:nvSpPr>
            <p:cNvPr id="79920" name="Oval 8"/>
            <p:cNvSpPr>
              <a:spLocks noChangeArrowheads="1"/>
            </p:cNvSpPr>
            <p:nvPr/>
          </p:nvSpPr>
          <p:spPr bwMode="auto">
            <a:xfrm>
              <a:off x="4128" y="2592"/>
              <a:ext cx="480" cy="48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9921" name="Rectangle 9"/>
            <p:cNvSpPr>
              <a:spLocks noChangeArrowheads="1"/>
            </p:cNvSpPr>
            <p:nvPr/>
          </p:nvSpPr>
          <p:spPr bwMode="auto">
            <a:xfrm>
              <a:off x="4176" y="2688"/>
              <a:ext cx="517"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chemeClr val="bg1"/>
                  </a:solidFill>
                  <a:cs typeface="Times New Roman" panose="02020603050405020304" pitchFamily="18" charset="0"/>
                </a:rPr>
                <a:t>H</a:t>
              </a:r>
              <a:r>
                <a:rPr lang="fr-FR" altLang="it-IT" sz="2000" baseline="-25000">
                  <a:solidFill>
                    <a:schemeClr val="bg1"/>
                  </a:solidFill>
                  <a:cs typeface="Times New Roman" panose="02020603050405020304" pitchFamily="18" charset="0"/>
                </a:rPr>
                <a:t>2</a:t>
              </a:r>
              <a:r>
                <a:rPr lang="fr-FR" altLang="it-IT" sz="2000">
                  <a:solidFill>
                    <a:schemeClr val="bg1"/>
                  </a:solidFill>
                  <a:cs typeface="Times New Roman" panose="02020603050405020304" pitchFamily="18" charset="0"/>
                </a:rPr>
                <a:t>O</a:t>
              </a:r>
            </a:p>
          </p:txBody>
        </p:sp>
      </p:grpSp>
      <p:grpSp>
        <p:nvGrpSpPr>
          <p:cNvPr id="79879" name="Group 10"/>
          <p:cNvGrpSpPr>
            <a:grpSpLocks/>
          </p:cNvGrpSpPr>
          <p:nvPr/>
        </p:nvGrpSpPr>
        <p:grpSpPr bwMode="auto">
          <a:xfrm>
            <a:off x="3429000" y="2640013"/>
            <a:ext cx="717550" cy="609600"/>
            <a:chOff x="4128" y="2592"/>
            <a:chExt cx="565" cy="480"/>
          </a:xfrm>
        </p:grpSpPr>
        <p:sp>
          <p:nvSpPr>
            <p:cNvPr id="79918" name="Oval 11"/>
            <p:cNvSpPr>
              <a:spLocks noChangeArrowheads="1"/>
            </p:cNvSpPr>
            <p:nvPr/>
          </p:nvSpPr>
          <p:spPr bwMode="auto">
            <a:xfrm>
              <a:off x="4128" y="2592"/>
              <a:ext cx="480" cy="48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9919" name="Rectangle 12"/>
            <p:cNvSpPr>
              <a:spLocks noChangeArrowheads="1"/>
            </p:cNvSpPr>
            <p:nvPr/>
          </p:nvSpPr>
          <p:spPr bwMode="auto">
            <a:xfrm>
              <a:off x="4176" y="2688"/>
              <a:ext cx="517"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chemeClr val="bg1"/>
                  </a:solidFill>
                  <a:cs typeface="Times New Roman" panose="02020603050405020304" pitchFamily="18" charset="0"/>
                </a:rPr>
                <a:t>H</a:t>
              </a:r>
              <a:r>
                <a:rPr lang="fr-FR" altLang="it-IT" sz="2000" baseline="-25000">
                  <a:solidFill>
                    <a:schemeClr val="bg1"/>
                  </a:solidFill>
                  <a:cs typeface="Times New Roman" panose="02020603050405020304" pitchFamily="18" charset="0"/>
                </a:rPr>
                <a:t>2</a:t>
              </a:r>
              <a:r>
                <a:rPr lang="fr-FR" altLang="it-IT" sz="2000">
                  <a:solidFill>
                    <a:schemeClr val="bg1"/>
                  </a:solidFill>
                  <a:cs typeface="Times New Roman" panose="02020603050405020304" pitchFamily="18" charset="0"/>
                </a:rPr>
                <a:t>O</a:t>
              </a:r>
            </a:p>
          </p:txBody>
        </p:sp>
      </p:grpSp>
      <p:grpSp>
        <p:nvGrpSpPr>
          <p:cNvPr id="79880" name="Group 13"/>
          <p:cNvGrpSpPr>
            <a:grpSpLocks/>
          </p:cNvGrpSpPr>
          <p:nvPr/>
        </p:nvGrpSpPr>
        <p:grpSpPr bwMode="auto">
          <a:xfrm>
            <a:off x="4114800" y="2182813"/>
            <a:ext cx="717550" cy="609600"/>
            <a:chOff x="4128" y="2592"/>
            <a:chExt cx="565" cy="480"/>
          </a:xfrm>
        </p:grpSpPr>
        <p:sp>
          <p:nvSpPr>
            <p:cNvPr id="79916" name="Oval 14"/>
            <p:cNvSpPr>
              <a:spLocks noChangeArrowheads="1"/>
            </p:cNvSpPr>
            <p:nvPr/>
          </p:nvSpPr>
          <p:spPr bwMode="auto">
            <a:xfrm>
              <a:off x="4128" y="2592"/>
              <a:ext cx="480" cy="48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9917" name="Rectangle 15"/>
            <p:cNvSpPr>
              <a:spLocks noChangeArrowheads="1"/>
            </p:cNvSpPr>
            <p:nvPr/>
          </p:nvSpPr>
          <p:spPr bwMode="auto">
            <a:xfrm>
              <a:off x="4176" y="2688"/>
              <a:ext cx="517"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chemeClr val="bg1"/>
                  </a:solidFill>
                  <a:cs typeface="Times New Roman" panose="02020603050405020304" pitchFamily="18" charset="0"/>
                </a:rPr>
                <a:t>H</a:t>
              </a:r>
              <a:r>
                <a:rPr lang="fr-FR" altLang="it-IT" sz="2000" baseline="-25000">
                  <a:solidFill>
                    <a:schemeClr val="bg1"/>
                  </a:solidFill>
                  <a:cs typeface="Times New Roman" panose="02020603050405020304" pitchFamily="18" charset="0"/>
                </a:rPr>
                <a:t>2</a:t>
              </a:r>
              <a:r>
                <a:rPr lang="fr-FR" altLang="it-IT" sz="2000">
                  <a:solidFill>
                    <a:schemeClr val="bg1"/>
                  </a:solidFill>
                  <a:cs typeface="Times New Roman" panose="02020603050405020304" pitchFamily="18" charset="0"/>
                </a:rPr>
                <a:t>O</a:t>
              </a:r>
            </a:p>
          </p:txBody>
        </p:sp>
      </p:grpSp>
      <p:sp>
        <p:nvSpPr>
          <p:cNvPr id="79881" name="Freeform 16"/>
          <p:cNvSpPr>
            <a:spLocks/>
          </p:cNvSpPr>
          <p:nvPr/>
        </p:nvSpPr>
        <p:spPr bwMode="auto">
          <a:xfrm rot="783998" flipH="1">
            <a:off x="2819400" y="2259013"/>
            <a:ext cx="285750" cy="1143000"/>
          </a:xfrm>
          <a:custGeom>
            <a:avLst/>
            <a:gdLst>
              <a:gd name="T0" fmla="*/ 2147483646 w 292"/>
              <a:gd name="T1" fmla="*/ 2147483646 h 784"/>
              <a:gd name="T2" fmla="*/ 2147483646 w 292"/>
              <a:gd name="T3" fmla="*/ 2147483646 h 784"/>
              <a:gd name="T4" fmla="*/ 2147483646 w 292"/>
              <a:gd name="T5" fmla="*/ 2147483646 h 784"/>
              <a:gd name="T6" fmla="*/ 2147483646 w 292"/>
              <a:gd name="T7" fmla="*/ 2147483646 h 784"/>
              <a:gd name="T8" fmla="*/ 2147483646 w 292"/>
              <a:gd name="T9" fmla="*/ 2147483646 h 784"/>
              <a:gd name="T10" fmla="*/ 2147483646 w 292"/>
              <a:gd name="T11" fmla="*/ 2147483646 h 784"/>
              <a:gd name="T12" fmla="*/ 2147483646 w 292"/>
              <a:gd name="T13" fmla="*/ 0 h 784"/>
              <a:gd name="T14" fmla="*/ 0 60000 65536"/>
              <a:gd name="T15" fmla="*/ 0 60000 65536"/>
              <a:gd name="T16" fmla="*/ 0 60000 65536"/>
              <a:gd name="T17" fmla="*/ 0 60000 65536"/>
              <a:gd name="T18" fmla="*/ 0 60000 65536"/>
              <a:gd name="T19" fmla="*/ 0 60000 65536"/>
              <a:gd name="T20" fmla="*/ 0 60000 65536"/>
              <a:gd name="T21" fmla="*/ 0 w 292"/>
              <a:gd name="T22" fmla="*/ 0 h 784"/>
              <a:gd name="T23" fmla="*/ 292 w 292"/>
              <a:gd name="T24" fmla="*/ 784 h 7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784">
                <a:moveTo>
                  <a:pt x="28" y="784"/>
                </a:moveTo>
                <a:cubicBezTo>
                  <a:pt x="0" y="743"/>
                  <a:pt x="4" y="756"/>
                  <a:pt x="4" y="680"/>
                </a:cubicBezTo>
                <a:cubicBezTo>
                  <a:pt x="4" y="588"/>
                  <a:pt x="5" y="482"/>
                  <a:pt x="108" y="448"/>
                </a:cubicBezTo>
                <a:cubicBezTo>
                  <a:pt x="172" y="384"/>
                  <a:pt x="244" y="376"/>
                  <a:pt x="276" y="280"/>
                </a:cubicBezTo>
                <a:cubicBezTo>
                  <a:pt x="266" y="199"/>
                  <a:pt x="275" y="236"/>
                  <a:pt x="252" y="168"/>
                </a:cubicBezTo>
                <a:cubicBezTo>
                  <a:pt x="249" y="160"/>
                  <a:pt x="244" y="144"/>
                  <a:pt x="244" y="144"/>
                </a:cubicBezTo>
                <a:cubicBezTo>
                  <a:pt x="254" y="28"/>
                  <a:pt x="233" y="59"/>
                  <a:pt x="292" y="0"/>
                </a:cubicBezTo>
              </a:path>
            </a:pathLst>
          </a:custGeom>
          <a:noFill/>
          <a:ln w="3810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9882" name="Freeform 17"/>
          <p:cNvSpPr>
            <a:spLocks/>
          </p:cNvSpPr>
          <p:nvPr/>
        </p:nvSpPr>
        <p:spPr bwMode="auto">
          <a:xfrm rot="783998" flipH="1">
            <a:off x="5791200" y="1878013"/>
            <a:ext cx="285750" cy="1143000"/>
          </a:xfrm>
          <a:custGeom>
            <a:avLst/>
            <a:gdLst>
              <a:gd name="T0" fmla="*/ 2147483646 w 292"/>
              <a:gd name="T1" fmla="*/ 2147483646 h 784"/>
              <a:gd name="T2" fmla="*/ 2147483646 w 292"/>
              <a:gd name="T3" fmla="*/ 2147483646 h 784"/>
              <a:gd name="T4" fmla="*/ 2147483646 w 292"/>
              <a:gd name="T5" fmla="*/ 2147483646 h 784"/>
              <a:gd name="T6" fmla="*/ 2147483646 w 292"/>
              <a:gd name="T7" fmla="*/ 2147483646 h 784"/>
              <a:gd name="T8" fmla="*/ 2147483646 w 292"/>
              <a:gd name="T9" fmla="*/ 2147483646 h 784"/>
              <a:gd name="T10" fmla="*/ 2147483646 w 292"/>
              <a:gd name="T11" fmla="*/ 2147483646 h 784"/>
              <a:gd name="T12" fmla="*/ 2147483646 w 292"/>
              <a:gd name="T13" fmla="*/ 0 h 784"/>
              <a:gd name="T14" fmla="*/ 0 60000 65536"/>
              <a:gd name="T15" fmla="*/ 0 60000 65536"/>
              <a:gd name="T16" fmla="*/ 0 60000 65536"/>
              <a:gd name="T17" fmla="*/ 0 60000 65536"/>
              <a:gd name="T18" fmla="*/ 0 60000 65536"/>
              <a:gd name="T19" fmla="*/ 0 60000 65536"/>
              <a:gd name="T20" fmla="*/ 0 60000 65536"/>
              <a:gd name="T21" fmla="*/ 0 w 292"/>
              <a:gd name="T22" fmla="*/ 0 h 784"/>
              <a:gd name="T23" fmla="*/ 292 w 292"/>
              <a:gd name="T24" fmla="*/ 784 h 7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784">
                <a:moveTo>
                  <a:pt x="28" y="784"/>
                </a:moveTo>
                <a:cubicBezTo>
                  <a:pt x="0" y="743"/>
                  <a:pt x="4" y="756"/>
                  <a:pt x="4" y="680"/>
                </a:cubicBezTo>
                <a:cubicBezTo>
                  <a:pt x="4" y="588"/>
                  <a:pt x="5" y="482"/>
                  <a:pt x="108" y="448"/>
                </a:cubicBezTo>
                <a:cubicBezTo>
                  <a:pt x="172" y="384"/>
                  <a:pt x="244" y="376"/>
                  <a:pt x="276" y="280"/>
                </a:cubicBezTo>
                <a:cubicBezTo>
                  <a:pt x="266" y="199"/>
                  <a:pt x="275" y="236"/>
                  <a:pt x="252" y="168"/>
                </a:cubicBezTo>
                <a:cubicBezTo>
                  <a:pt x="249" y="160"/>
                  <a:pt x="244" y="144"/>
                  <a:pt x="244" y="144"/>
                </a:cubicBezTo>
                <a:cubicBezTo>
                  <a:pt x="254" y="28"/>
                  <a:pt x="233" y="59"/>
                  <a:pt x="292" y="0"/>
                </a:cubicBezTo>
              </a:path>
            </a:pathLst>
          </a:custGeom>
          <a:noFill/>
          <a:ln w="3810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9883" name="Freeform 18"/>
          <p:cNvSpPr>
            <a:spLocks/>
          </p:cNvSpPr>
          <p:nvPr/>
        </p:nvSpPr>
        <p:spPr bwMode="auto">
          <a:xfrm rot="783998" flipH="1">
            <a:off x="4648200" y="2259013"/>
            <a:ext cx="285750" cy="1143000"/>
          </a:xfrm>
          <a:custGeom>
            <a:avLst/>
            <a:gdLst>
              <a:gd name="T0" fmla="*/ 2147483646 w 292"/>
              <a:gd name="T1" fmla="*/ 2147483646 h 784"/>
              <a:gd name="T2" fmla="*/ 2147483646 w 292"/>
              <a:gd name="T3" fmla="*/ 2147483646 h 784"/>
              <a:gd name="T4" fmla="*/ 2147483646 w 292"/>
              <a:gd name="T5" fmla="*/ 2147483646 h 784"/>
              <a:gd name="T6" fmla="*/ 2147483646 w 292"/>
              <a:gd name="T7" fmla="*/ 2147483646 h 784"/>
              <a:gd name="T8" fmla="*/ 2147483646 w 292"/>
              <a:gd name="T9" fmla="*/ 2147483646 h 784"/>
              <a:gd name="T10" fmla="*/ 2147483646 w 292"/>
              <a:gd name="T11" fmla="*/ 2147483646 h 784"/>
              <a:gd name="T12" fmla="*/ 2147483646 w 292"/>
              <a:gd name="T13" fmla="*/ 0 h 784"/>
              <a:gd name="T14" fmla="*/ 0 60000 65536"/>
              <a:gd name="T15" fmla="*/ 0 60000 65536"/>
              <a:gd name="T16" fmla="*/ 0 60000 65536"/>
              <a:gd name="T17" fmla="*/ 0 60000 65536"/>
              <a:gd name="T18" fmla="*/ 0 60000 65536"/>
              <a:gd name="T19" fmla="*/ 0 60000 65536"/>
              <a:gd name="T20" fmla="*/ 0 60000 65536"/>
              <a:gd name="T21" fmla="*/ 0 w 292"/>
              <a:gd name="T22" fmla="*/ 0 h 784"/>
              <a:gd name="T23" fmla="*/ 292 w 292"/>
              <a:gd name="T24" fmla="*/ 784 h 7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784">
                <a:moveTo>
                  <a:pt x="28" y="784"/>
                </a:moveTo>
                <a:cubicBezTo>
                  <a:pt x="0" y="743"/>
                  <a:pt x="4" y="756"/>
                  <a:pt x="4" y="680"/>
                </a:cubicBezTo>
                <a:cubicBezTo>
                  <a:pt x="4" y="588"/>
                  <a:pt x="5" y="482"/>
                  <a:pt x="108" y="448"/>
                </a:cubicBezTo>
                <a:cubicBezTo>
                  <a:pt x="172" y="384"/>
                  <a:pt x="244" y="376"/>
                  <a:pt x="276" y="280"/>
                </a:cubicBezTo>
                <a:cubicBezTo>
                  <a:pt x="266" y="199"/>
                  <a:pt x="275" y="236"/>
                  <a:pt x="252" y="168"/>
                </a:cubicBezTo>
                <a:cubicBezTo>
                  <a:pt x="249" y="160"/>
                  <a:pt x="244" y="144"/>
                  <a:pt x="244" y="144"/>
                </a:cubicBezTo>
                <a:cubicBezTo>
                  <a:pt x="254" y="28"/>
                  <a:pt x="233" y="59"/>
                  <a:pt x="292" y="0"/>
                </a:cubicBezTo>
              </a:path>
            </a:pathLst>
          </a:custGeom>
          <a:noFill/>
          <a:ln w="3810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9884" name="Freeform 19"/>
          <p:cNvSpPr>
            <a:spLocks/>
          </p:cNvSpPr>
          <p:nvPr/>
        </p:nvSpPr>
        <p:spPr bwMode="auto">
          <a:xfrm rot="783998" flipH="1">
            <a:off x="3895725" y="2403475"/>
            <a:ext cx="361950" cy="1219200"/>
          </a:xfrm>
          <a:custGeom>
            <a:avLst/>
            <a:gdLst>
              <a:gd name="T0" fmla="*/ 2147483646 w 292"/>
              <a:gd name="T1" fmla="*/ 2147483646 h 784"/>
              <a:gd name="T2" fmla="*/ 2147483646 w 292"/>
              <a:gd name="T3" fmla="*/ 2147483646 h 784"/>
              <a:gd name="T4" fmla="*/ 2147483646 w 292"/>
              <a:gd name="T5" fmla="*/ 2147483646 h 784"/>
              <a:gd name="T6" fmla="*/ 2147483646 w 292"/>
              <a:gd name="T7" fmla="*/ 2147483646 h 784"/>
              <a:gd name="T8" fmla="*/ 2147483646 w 292"/>
              <a:gd name="T9" fmla="*/ 2147483646 h 784"/>
              <a:gd name="T10" fmla="*/ 2147483646 w 292"/>
              <a:gd name="T11" fmla="*/ 2147483646 h 784"/>
              <a:gd name="T12" fmla="*/ 2147483646 w 292"/>
              <a:gd name="T13" fmla="*/ 0 h 784"/>
              <a:gd name="T14" fmla="*/ 0 60000 65536"/>
              <a:gd name="T15" fmla="*/ 0 60000 65536"/>
              <a:gd name="T16" fmla="*/ 0 60000 65536"/>
              <a:gd name="T17" fmla="*/ 0 60000 65536"/>
              <a:gd name="T18" fmla="*/ 0 60000 65536"/>
              <a:gd name="T19" fmla="*/ 0 60000 65536"/>
              <a:gd name="T20" fmla="*/ 0 60000 65536"/>
              <a:gd name="T21" fmla="*/ 0 w 292"/>
              <a:gd name="T22" fmla="*/ 0 h 784"/>
              <a:gd name="T23" fmla="*/ 292 w 292"/>
              <a:gd name="T24" fmla="*/ 784 h 7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784">
                <a:moveTo>
                  <a:pt x="28" y="784"/>
                </a:moveTo>
                <a:cubicBezTo>
                  <a:pt x="0" y="743"/>
                  <a:pt x="4" y="756"/>
                  <a:pt x="4" y="680"/>
                </a:cubicBezTo>
                <a:cubicBezTo>
                  <a:pt x="4" y="588"/>
                  <a:pt x="5" y="482"/>
                  <a:pt x="108" y="448"/>
                </a:cubicBezTo>
                <a:cubicBezTo>
                  <a:pt x="172" y="384"/>
                  <a:pt x="244" y="376"/>
                  <a:pt x="276" y="280"/>
                </a:cubicBezTo>
                <a:cubicBezTo>
                  <a:pt x="266" y="199"/>
                  <a:pt x="275" y="236"/>
                  <a:pt x="252" y="168"/>
                </a:cubicBezTo>
                <a:cubicBezTo>
                  <a:pt x="249" y="160"/>
                  <a:pt x="244" y="144"/>
                  <a:pt x="244" y="144"/>
                </a:cubicBezTo>
                <a:cubicBezTo>
                  <a:pt x="254" y="28"/>
                  <a:pt x="233" y="59"/>
                  <a:pt x="292" y="0"/>
                </a:cubicBezTo>
              </a:path>
            </a:pathLst>
          </a:custGeom>
          <a:noFill/>
          <a:ln w="3810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79885" name="Group 20"/>
          <p:cNvGrpSpPr>
            <a:grpSpLocks/>
          </p:cNvGrpSpPr>
          <p:nvPr/>
        </p:nvGrpSpPr>
        <p:grpSpPr bwMode="auto">
          <a:xfrm>
            <a:off x="4648200" y="3554413"/>
            <a:ext cx="444500" cy="1066800"/>
            <a:chOff x="2928" y="2112"/>
            <a:chExt cx="280" cy="672"/>
          </a:xfrm>
        </p:grpSpPr>
        <p:grpSp>
          <p:nvGrpSpPr>
            <p:cNvPr id="79912" name="Group 21"/>
            <p:cNvGrpSpPr>
              <a:grpSpLocks/>
            </p:cNvGrpSpPr>
            <p:nvPr/>
          </p:nvGrpSpPr>
          <p:grpSpPr bwMode="auto">
            <a:xfrm>
              <a:off x="2928" y="2544"/>
              <a:ext cx="280" cy="240"/>
              <a:chOff x="3936" y="4080"/>
              <a:chExt cx="280" cy="240"/>
            </a:xfrm>
          </p:grpSpPr>
          <p:sp>
            <p:nvSpPr>
              <p:cNvPr id="79914" name="Oval 22"/>
              <p:cNvSpPr>
                <a:spLocks noChangeArrowheads="1"/>
              </p:cNvSpPr>
              <p:nvPr/>
            </p:nvSpPr>
            <p:spPr bwMode="auto">
              <a:xfrm>
                <a:off x="3936" y="4080"/>
                <a:ext cx="280" cy="24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9915" name="Rectangle 23"/>
              <p:cNvSpPr>
                <a:spLocks noChangeArrowheads="1"/>
              </p:cNvSpPr>
              <p:nvPr/>
            </p:nvSpPr>
            <p:spPr bwMode="auto">
              <a:xfrm>
                <a:off x="3984" y="4147"/>
                <a:ext cx="144" cy="15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000">
                    <a:solidFill>
                      <a:schemeClr val="bg1"/>
                    </a:solidFill>
                    <a:cs typeface="Times New Roman" panose="02020603050405020304" pitchFamily="18" charset="0"/>
                  </a:rPr>
                  <a:t>C</a:t>
                </a:r>
              </a:p>
            </p:txBody>
          </p:sp>
        </p:grpSp>
        <p:sp>
          <p:nvSpPr>
            <p:cNvPr id="79913" name="Line 24"/>
            <p:cNvSpPr>
              <a:spLocks noChangeShapeType="1"/>
            </p:cNvSpPr>
            <p:nvPr/>
          </p:nvSpPr>
          <p:spPr bwMode="auto">
            <a:xfrm flipV="1">
              <a:off x="3072" y="2112"/>
              <a:ext cx="0" cy="48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79886" name="Group 25"/>
          <p:cNvGrpSpPr>
            <a:grpSpLocks/>
          </p:cNvGrpSpPr>
          <p:nvPr/>
        </p:nvGrpSpPr>
        <p:grpSpPr bwMode="auto">
          <a:xfrm>
            <a:off x="4343400" y="3630613"/>
            <a:ext cx="444500" cy="2057400"/>
            <a:chOff x="2736" y="2160"/>
            <a:chExt cx="280" cy="1296"/>
          </a:xfrm>
        </p:grpSpPr>
        <p:grpSp>
          <p:nvGrpSpPr>
            <p:cNvPr id="79908" name="Group 26"/>
            <p:cNvGrpSpPr>
              <a:grpSpLocks/>
            </p:cNvGrpSpPr>
            <p:nvPr/>
          </p:nvGrpSpPr>
          <p:grpSpPr bwMode="auto">
            <a:xfrm>
              <a:off x="2736" y="3216"/>
              <a:ext cx="280" cy="240"/>
              <a:chOff x="3936" y="4080"/>
              <a:chExt cx="280" cy="240"/>
            </a:xfrm>
          </p:grpSpPr>
          <p:sp>
            <p:nvSpPr>
              <p:cNvPr id="79910" name="Oval 27"/>
              <p:cNvSpPr>
                <a:spLocks noChangeArrowheads="1"/>
              </p:cNvSpPr>
              <p:nvPr/>
            </p:nvSpPr>
            <p:spPr bwMode="auto">
              <a:xfrm>
                <a:off x="3936" y="4080"/>
                <a:ext cx="280" cy="24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9911" name="Rectangle 28"/>
              <p:cNvSpPr>
                <a:spLocks noChangeArrowheads="1"/>
              </p:cNvSpPr>
              <p:nvPr/>
            </p:nvSpPr>
            <p:spPr bwMode="auto">
              <a:xfrm>
                <a:off x="3984" y="4147"/>
                <a:ext cx="144" cy="15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000">
                    <a:solidFill>
                      <a:schemeClr val="bg1"/>
                    </a:solidFill>
                    <a:cs typeface="Times New Roman" panose="02020603050405020304" pitchFamily="18" charset="0"/>
                  </a:rPr>
                  <a:t>C</a:t>
                </a:r>
              </a:p>
            </p:txBody>
          </p:sp>
        </p:grpSp>
        <p:sp>
          <p:nvSpPr>
            <p:cNvPr id="79909" name="Line 29"/>
            <p:cNvSpPr>
              <a:spLocks noChangeShapeType="1"/>
            </p:cNvSpPr>
            <p:nvPr/>
          </p:nvSpPr>
          <p:spPr bwMode="auto">
            <a:xfrm flipV="1">
              <a:off x="2880" y="2160"/>
              <a:ext cx="0" cy="1056"/>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79887" name="Group 30"/>
          <p:cNvGrpSpPr>
            <a:grpSpLocks/>
          </p:cNvGrpSpPr>
          <p:nvPr/>
        </p:nvGrpSpPr>
        <p:grpSpPr bwMode="auto">
          <a:xfrm>
            <a:off x="5105400" y="3478213"/>
            <a:ext cx="444500" cy="1981200"/>
            <a:chOff x="3216" y="2064"/>
            <a:chExt cx="280" cy="1248"/>
          </a:xfrm>
        </p:grpSpPr>
        <p:grpSp>
          <p:nvGrpSpPr>
            <p:cNvPr id="79904" name="Group 31"/>
            <p:cNvGrpSpPr>
              <a:grpSpLocks/>
            </p:cNvGrpSpPr>
            <p:nvPr/>
          </p:nvGrpSpPr>
          <p:grpSpPr bwMode="auto">
            <a:xfrm>
              <a:off x="3216" y="3072"/>
              <a:ext cx="280" cy="240"/>
              <a:chOff x="3936" y="4080"/>
              <a:chExt cx="280" cy="240"/>
            </a:xfrm>
          </p:grpSpPr>
          <p:sp>
            <p:nvSpPr>
              <p:cNvPr id="79906" name="Oval 32"/>
              <p:cNvSpPr>
                <a:spLocks noChangeArrowheads="1"/>
              </p:cNvSpPr>
              <p:nvPr/>
            </p:nvSpPr>
            <p:spPr bwMode="auto">
              <a:xfrm>
                <a:off x="3936" y="4080"/>
                <a:ext cx="280" cy="24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9907" name="Rectangle 33"/>
              <p:cNvSpPr>
                <a:spLocks noChangeArrowheads="1"/>
              </p:cNvSpPr>
              <p:nvPr/>
            </p:nvSpPr>
            <p:spPr bwMode="auto">
              <a:xfrm>
                <a:off x="3984" y="4147"/>
                <a:ext cx="144" cy="15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000">
                    <a:solidFill>
                      <a:schemeClr val="bg1"/>
                    </a:solidFill>
                    <a:cs typeface="Times New Roman" panose="02020603050405020304" pitchFamily="18" charset="0"/>
                  </a:rPr>
                  <a:t>C</a:t>
                </a:r>
              </a:p>
            </p:txBody>
          </p:sp>
        </p:grpSp>
        <p:sp>
          <p:nvSpPr>
            <p:cNvPr id="79905" name="Line 34"/>
            <p:cNvSpPr>
              <a:spLocks noChangeShapeType="1"/>
            </p:cNvSpPr>
            <p:nvPr/>
          </p:nvSpPr>
          <p:spPr bwMode="auto">
            <a:xfrm flipV="1">
              <a:off x="3360" y="2064"/>
              <a:ext cx="0" cy="1056"/>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79888" name="Rectangle 35"/>
          <p:cNvSpPr>
            <a:spLocks noChangeArrowheads="1"/>
          </p:cNvSpPr>
          <p:nvPr/>
        </p:nvSpPr>
        <p:spPr bwMode="auto">
          <a:xfrm>
            <a:off x="6400800" y="4545013"/>
            <a:ext cx="19812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rgbClr val="FF9933"/>
                </a:solidFill>
                <a:cs typeface="Times New Roman" panose="02020603050405020304" pitchFamily="18" charset="0"/>
              </a:rPr>
              <a:t>Vasi linfatici</a:t>
            </a:r>
          </a:p>
          <a:p>
            <a:pPr algn="ctr" eaLnBrk="1" hangingPunct="1">
              <a:buFontTx/>
              <a:buNone/>
            </a:pPr>
            <a:endParaRPr lang="fr-FR" altLang="it-IT" sz="2000">
              <a:solidFill>
                <a:srgbClr val="FF9933"/>
              </a:solidFill>
              <a:cs typeface="Times New Roman" panose="02020603050405020304" pitchFamily="18" charset="0"/>
            </a:endParaRPr>
          </a:p>
        </p:txBody>
      </p:sp>
      <p:sp>
        <p:nvSpPr>
          <p:cNvPr id="79889" name="Rectangle 42"/>
          <p:cNvSpPr>
            <a:spLocks noChangeArrowheads="1"/>
          </p:cNvSpPr>
          <p:nvPr/>
        </p:nvSpPr>
        <p:spPr bwMode="auto">
          <a:xfrm>
            <a:off x="0" y="4535488"/>
            <a:ext cx="2124075" cy="1728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9890" name="Rectangle 43"/>
          <p:cNvSpPr>
            <a:spLocks noChangeArrowheads="1"/>
          </p:cNvSpPr>
          <p:nvPr/>
        </p:nvSpPr>
        <p:spPr bwMode="auto">
          <a:xfrm>
            <a:off x="6300788" y="3125788"/>
            <a:ext cx="2843212"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pic>
        <p:nvPicPr>
          <p:cNvPr id="79891" name="Picture 4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16800" y="3184525"/>
            <a:ext cx="14001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79892" name="Group 13"/>
          <p:cNvGrpSpPr>
            <a:grpSpLocks/>
          </p:cNvGrpSpPr>
          <p:nvPr/>
        </p:nvGrpSpPr>
        <p:grpSpPr bwMode="auto">
          <a:xfrm>
            <a:off x="395288" y="2865438"/>
            <a:ext cx="655637" cy="609600"/>
            <a:chOff x="4099" y="2592"/>
            <a:chExt cx="517" cy="480"/>
          </a:xfrm>
        </p:grpSpPr>
        <p:sp>
          <p:nvSpPr>
            <p:cNvPr id="79902" name="Oval 14"/>
            <p:cNvSpPr>
              <a:spLocks noChangeArrowheads="1"/>
            </p:cNvSpPr>
            <p:nvPr/>
          </p:nvSpPr>
          <p:spPr bwMode="auto">
            <a:xfrm>
              <a:off x="4128" y="2592"/>
              <a:ext cx="480" cy="48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9903" name="Rectangle 15"/>
            <p:cNvSpPr>
              <a:spLocks noChangeArrowheads="1"/>
            </p:cNvSpPr>
            <p:nvPr/>
          </p:nvSpPr>
          <p:spPr bwMode="auto">
            <a:xfrm>
              <a:off x="4099" y="2688"/>
              <a:ext cx="517"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chemeClr val="bg1"/>
                  </a:solidFill>
                  <a:cs typeface="Times New Roman" panose="02020603050405020304" pitchFamily="18" charset="0"/>
                </a:rPr>
                <a:t>H</a:t>
              </a:r>
              <a:r>
                <a:rPr lang="fr-FR" altLang="it-IT" sz="2000" baseline="-25000">
                  <a:solidFill>
                    <a:schemeClr val="bg1"/>
                  </a:solidFill>
                  <a:cs typeface="Times New Roman" panose="02020603050405020304" pitchFamily="18" charset="0"/>
                </a:rPr>
                <a:t>2</a:t>
              </a:r>
              <a:r>
                <a:rPr lang="fr-FR" altLang="it-IT" sz="2000">
                  <a:solidFill>
                    <a:schemeClr val="bg1"/>
                  </a:solidFill>
                  <a:cs typeface="Times New Roman" panose="02020603050405020304" pitchFamily="18" charset="0"/>
                </a:rPr>
                <a:t>O</a:t>
              </a:r>
            </a:p>
          </p:txBody>
        </p:sp>
      </p:grpSp>
      <p:grpSp>
        <p:nvGrpSpPr>
          <p:cNvPr id="79893" name="Group 31"/>
          <p:cNvGrpSpPr>
            <a:grpSpLocks/>
          </p:cNvGrpSpPr>
          <p:nvPr/>
        </p:nvGrpSpPr>
        <p:grpSpPr bwMode="auto">
          <a:xfrm>
            <a:off x="495300" y="3984625"/>
            <a:ext cx="444500" cy="381000"/>
            <a:chOff x="3936" y="4080"/>
            <a:chExt cx="280" cy="240"/>
          </a:xfrm>
        </p:grpSpPr>
        <p:sp>
          <p:nvSpPr>
            <p:cNvPr id="79900" name="Oval 32"/>
            <p:cNvSpPr>
              <a:spLocks noChangeArrowheads="1"/>
            </p:cNvSpPr>
            <p:nvPr/>
          </p:nvSpPr>
          <p:spPr bwMode="auto">
            <a:xfrm>
              <a:off x="3936" y="4080"/>
              <a:ext cx="280" cy="24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79901" name="Rectangle 33"/>
            <p:cNvSpPr>
              <a:spLocks noChangeArrowheads="1"/>
            </p:cNvSpPr>
            <p:nvPr/>
          </p:nvSpPr>
          <p:spPr bwMode="auto">
            <a:xfrm>
              <a:off x="3984" y="4147"/>
              <a:ext cx="144" cy="15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000">
                  <a:solidFill>
                    <a:schemeClr val="bg1"/>
                  </a:solidFill>
                  <a:cs typeface="Times New Roman" panose="02020603050405020304" pitchFamily="18" charset="0"/>
                </a:rPr>
                <a:t>C</a:t>
              </a:r>
            </a:p>
          </p:txBody>
        </p:sp>
      </p:grpSp>
      <p:sp>
        <p:nvSpPr>
          <p:cNvPr id="79894" name="CasellaDiTesto 49"/>
          <p:cNvSpPr txBox="1">
            <a:spLocks noChangeArrowheads="1"/>
          </p:cNvSpPr>
          <p:nvPr/>
        </p:nvSpPr>
        <p:spPr bwMode="auto">
          <a:xfrm>
            <a:off x="1036638" y="2998788"/>
            <a:ext cx="8334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400"/>
              <a:t>acqua</a:t>
            </a:r>
          </a:p>
        </p:txBody>
      </p:sp>
      <p:sp>
        <p:nvSpPr>
          <p:cNvPr id="79895" name="CasellaDiTesto 50"/>
          <p:cNvSpPr txBox="1">
            <a:spLocks noChangeArrowheads="1"/>
          </p:cNvSpPr>
          <p:nvPr/>
        </p:nvSpPr>
        <p:spPr bwMode="auto">
          <a:xfrm>
            <a:off x="1052513" y="3990975"/>
            <a:ext cx="1008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400"/>
              <a:t>zuccheri</a:t>
            </a:r>
          </a:p>
        </p:txBody>
      </p:sp>
      <p:pic>
        <p:nvPicPr>
          <p:cNvPr id="79896" name="Picture 2" descr="http://www.sito.regione.campania.it/agricoltura/difesa/diserbo/images/lolium_pratense.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19558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7" name="Titolo 1"/>
          <p:cNvSpPr>
            <a:spLocks noGrp="1"/>
          </p:cNvSpPr>
          <p:nvPr>
            <p:ph type="title" idx="4294967295"/>
          </p:nvPr>
        </p:nvSpPr>
        <p:spPr/>
        <p:txBody>
          <a:bodyPr/>
          <a:lstStyle/>
          <a:p>
            <a:r>
              <a:rPr lang="it-IT" altLang="it-IT" smtClean="0"/>
              <a:t>Il condizionamento - GRAMINACEE</a:t>
            </a:r>
          </a:p>
        </p:txBody>
      </p:sp>
      <p:sp>
        <p:nvSpPr>
          <p:cNvPr id="2" name="Segnaposto data 1"/>
          <p:cNvSpPr>
            <a:spLocks noGrp="1"/>
          </p:cNvSpPr>
          <p:nvPr>
            <p:ph type="dt" sz="quarter" idx="10"/>
          </p:nvPr>
        </p:nvSpPr>
        <p:spPr/>
        <p:txBody>
          <a:bodyPr/>
          <a:lstStyle/>
          <a:p>
            <a:pPr>
              <a:defRPr/>
            </a:pPr>
            <a:fld id="{8B7EF8F8-3053-4D85-89B9-956CA434C859}"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crimp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362200"/>
            <a:ext cx="59436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1946275" y="1736725"/>
            <a:ext cx="1981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rgbClr val="FF0000"/>
                </a:solidFill>
                <a:cs typeface="Times New Roman" panose="02020603050405020304" pitchFamily="18" charset="0"/>
              </a:rPr>
              <a:t>Steli piegati</a:t>
            </a:r>
            <a:endParaRPr lang="fr-FR" altLang="it-IT" sz="2000"/>
          </a:p>
        </p:txBody>
      </p:sp>
      <p:sp>
        <p:nvSpPr>
          <p:cNvPr id="81924" name="Rectangle 5"/>
          <p:cNvSpPr>
            <a:spLocks noChangeArrowheads="1"/>
          </p:cNvSpPr>
          <p:nvPr/>
        </p:nvSpPr>
        <p:spPr bwMode="auto">
          <a:xfrm>
            <a:off x="838200" y="6096000"/>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cs typeface="Times New Roman" panose="02020603050405020304" pitchFamily="18" charset="0"/>
              </a:rPr>
              <a:t>Evitare la perdita di foglie</a:t>
            </a:r>
            <a:endParaRPr lang="fr-FR" altLang="it-IT" sz="2000"/>
          </a:p>
          <a:p>
            <a:pPr algn="ctr" eaLnBrk="1" hangingPunct="1">
              <a:buFontTx/>
              <a:buChar char="•"/>
            </a:pPr>
            <a:endParaRPr lang="fr-FR" altLang="it-IT" sz="2000"/>
          </a:p>
        </p:txBody>
      </p:sp>
      <p:sp>
        <p:nvSpPr>
          <p:cNvPr id="81925" name="Line 6"/>
          <p:cNvSpPr>
            <a:spLocks noChangeShapeType="1"/>
          </p:cNvSpPr>
          <p:nvPr/>
        </p:nvSpPr>
        <p:spPr bwMode="auto">
          <a:xfrm>
            <a:off x="2209800" y="2133600"/>
            <a:ext cx="2133600" cy="19812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1926" name="Freeform 7"/>
          <p:cNvSpPr>
            <a:spLocks/>
          </p:cNvSpPr>
          <p:nvPr/>
        </p:nvSpPr>
        <p:spPr bwMode="auto">
          <a:xfrm rot="2720537" flipH="1">
            <a:off x="5013325" y="3368675"/>
            <a:ext cx="514350" cy="1244600"/>
          </a:xfrm>
          <a:custGeom>
            <a:avLst/>
            <a:gdLst>
              <a:gd name="T0" fmla="*/ 2147483646 w 292"/>
              <a:gd name="T1" fmla="*/ 2147483646 h 784"/>
              <a:gd name="T2" fmla="*/ 2147483646 w 292"/>
              <a:gd name="T3" fmla="*/ 2147483646 h 784"/>
              <a:gd name="T4" fmla="*/ 2147483646 w 292"/>
              <a:gd name="T5" fmla="*/ 2147483646 h 784"/>
              <a:gd name="T6" fmla="*/ 2147483646 w 292"/>
              <a:gd name="T7" fmla="*/ 2147483646 h 784"/>
              <a:gd name="T8" fmla="*/ 2147483646 w 292"/>
              <a:gd name="T9" fmla="*/ 2147483646 h 784"/>
              <a:gd name="T10" fmla="*/ 2147483646 w 292"/>
              <a:gd name="T11" fmla="*/ 2147483646 h 784"/>
              <a:gd name="T12" fmla="*/ 2147483646 w 292"/>
              <a:gd name="T13" fmla="*/ 0 h 784"/>
              <a:gd name="T14" fmla="*/ 0 60000 65536"/>
              <a:gd name="T15" fmla="*/ 0 60000 65536"/>
              <a:gd name="T16" fmla="*/ 0 60000 65536"/>
              <a:gd name="T17" fmla="*/ 0 60000 65536"/>
              <a:gd name="T18" fmla="*/ 0 60000 65536"/>
              <a:gd name="T19" fmla="*/ 0 60000 65536"/>
              <a:gd name="T20" fmla="*/ 0 60000 65536"/>
              <a:gd name="T21" fmla="*/ 0 w 292"/>
              <a:gd name="T22" fmla="*/ 0 h 784"/>
              <a:gd name="T23" fmla="*/ 292 w 292"/>
              <a:gd name="T24" fmla="*/ 784 h 7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784">
                <a:moveTo>
                  <a:pt x="28" y="784"/>
                </a:moveTo>
                <a:cubicBezTo>
                  <a:pt x="0" y="743"/>
                  <a:pt x="4" y="756"/>
                  <a:pt x="4" y="680"/>
                </a:cubicBezTo>
                <a:cubicBezTo>
                  <a:pt x="4" y="588"/>
                  <a:pt x="5" y="482"/>
                  <a:pt x="108" y="448"/>
                </a:cubicBezTo>
                <a:cubicBezTo>
                  <a:pt x="172" y="384"/>
                  <a:pt x="244" y="376"/>
                  <a:pt x="276" y="280"/>
                </a:cubicBezTo>
                <a:cubicBezTo>
                  <a:pt x="266" y="199"/>
                  <a:pt x="275" y="236"/>
                  <a:pt x="252" y="168"/>
                </a:cubicBezTo>
                <a:cubicBezTo>
                  <a:pt x="249" y="160"/>
                  <a:pt x="244" y="144"/>
                  <a:pt x="244" y="144"/>
                </a:cubicBezTo>
                <a:cubicBezTo>
                  <a:pt x="254" y="28"/>
                  <a:pt x="233" y="59"/>
                  <a:pt x="292" y="0"/>
                </a:cubicBezTo>
              </a:path>
            </a:pathLst>
          </a:custGeom>
          <a:noFill/>
          <a:ln w="3810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81927" name="Group 8"/>
          <p:cNvGrpSpPr>
            <a:grpSpLocks/>
          </p:cNvGrpSpPr>
          <p:nvPr/>
        </p:nvGrpSpPr>
        <p:grpSpPr bwMode="auto">
          <a:xfrm>
            <a:off x="4724400" y="2438400"/>
            <a:ext cx="1371600" cy="2006600"/>
            <a:chOff x="2976" y="1536"/>
            <a:chExt cx="864" cy="1264"/>
          </a:xfrm>
        </p:grpSpPr>
        <p:sp>
          <p:nvSpPr>
            <p:cNvPr id="81961" name="Freeform 9"/>
            <p:cNvSpPr>
              <a:spLocks/>
            </p:cNvSpPr>
            <p:nvPr/>
          </p:nvSpPr>
          <p:spPr bwMode="auto">
            <a:xfrm>
              <a:off x="2976" y="2016"/>
              <a:ext cx="292" cy="784"/>
            </a:xfrm>
            <a:custGeom>
              <a:avLst/>
              <a:gdLst>
                <a:gd name="T0" fmla="*/ 28 w 292"/>
                <a:gd name="T1" fmla="*/ 784 h 784"/>
                <a:gd name="T2" fmla="*/ 4 w 292"/>
                <a:gd name="T3" fmla="*/ 680 h 784"/>
                <a:gd name="T4" fmla="*/ 108 w 292"/>
                <a:gd name="T5" fmla="*/ 448 h 784"/>
                <a:gd name="T6" fmla="*/ 276 w 292"/>
                <a:gd name="T7" fmla="*/ 280 h 784"/>
                <a:gd name="T8" fmla="*/ 252 w 292"/>
                <a:gd name="T9" fmla="*/ 168 h 784"/>
                <a:gd name="T10" fmla="*/ 244 w 292"/>
                <a:gd name="T11" fmla="*/ 144 h 784"/>
                <a:gd name="T12" fmla="*/ 292 w 292"/>
                <a:gd name="T13" fmla="*/ 0 h 784"/>
                <a:gd name="T14" fmla="*/ 0 60000 65536"/>
                <a:gd name="T15" fmla="*/ 0 60000 65536"/>
                <a:gd name="T16" fmla="*/ 0 60000 65536"/>
                <a:gd name="T17" fmla="*/ 0 60000 65536"/>
                <a:gd name="T18" fmla="*/ 0 60000 65536"/>
                <a:gd name="T19" fmla="*/ 0 60000 65536"/>
                <a:gd name="T20" fmla="*/ 0 60000 65536"/>
                <a:gd name="T21" fmla="*/ 0 w 292"/>
                <a:gd name="T22" fmla="*/ 0 h 784"/>
                <a:gd name="T23" fmla="*/ 292 w 292"/>
                <a:gd name="T24" fmla="*/ 784 h 7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784">
                  <a:moveTo>
                    <a:pt x="28" y="784"/>
                  </a:moveTo>
                  <a:cubicBezTo>
                    <a:pt x="0" y="743"/>
                    <a:pt x="4" y="756"/>
                    <a:pt x="4" y="680"/>
                  </a:cubicBezTo>
                  <a:cubicBezTo>
                    <a:pt x="4" y="588"/>
                    <a:pt x="5" y="482"/>
                    <a:pt x="108" y="448"/>
                  </a:cubicBezTo>
                  <a:cubicBezTo>
                    <a:pt x="172" y="384"/>
                    <a:pt x="244" y="376"/>
                    <a:pt x="276" y="280"/>
                  </a:cubicBezTo>
                  <a:cubicBezTo>
                    <a:pt x="266" y="199"/>
                    <a:pt x="275" y="236"/>
                    <a:pt x="252" y="168"/>
                  </a:cubicBezTo>
                  <a:cubicBezTo>
                    <a:pt x="249" y="160"/>
                    <a:pt x="244" y="144"/>
                    <a:pt x="244" y="144"/>
                  </a:cubicBezTo>
                  <a:cubicBezTo>
                    <a:pt x="254" y="28"/>
                    <a:pt x="233" y="59"/>
                    <a:pt x="292" y="0"/>
                  </a:cubicBezTo>
                </a:path>
              </a:pathLst>
            </a:custGeom>
            <a:noFill/>
            <a:ln w="3810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81962" name="Group 10"/>
            <p:cNvGrpSpPr>
              <a:grpSpLocks/>
            </p:cNvGrpSpPr>
            <p:nvPr/>
          </p:nvGrpSpPr>
          <p:grpSpPr bwMode="auto">
            <a:xfrm>
              <a:off x="3360" y="1536"/>
              <a:ext cx="480" cy="480"/>
              <a:chOff x="4128" y="2592"/>
              <a:chExt cx="480" cy="480"/>
            </a:xfrm>
          </p:grpSpPr>
          <p:sp>
            <p:nvSpPr>
              <p:cNvPr id="81963" name="Oval 11"/>
              <p:cNvSpPr>
                <a:spLocks noChangeArrowheads="1"/>
              </p:cNvSpPr>
              <p:nvPr/>
            </p:nvSpPr>
            <p:spPr bwMode="auto">
              <a:xfrm>
                <a:off x="4128" y="2592"/>
                <a:ext cx="480" cy="48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81964" name="Rectangle 12"/>
              <p:cNvSpPr>
                <a:spLocks noChangeArrowheads="1"/>
              </p:cNvSpPr>
              <p:nvPr/>
            </p:nvSpPr>
            <p:spPr bwMode="auto">
              <a:xfrm>
                <a:off x="4176" y="2688"/>
                <a:ext cx="4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chemeClr val="bg1"/>
                    </a:solidFill>
                    <a:cs typeface="Times New Roman" panose="02020603050405020304" pitchFamily="18" charset="0"/>
                  </a:rPr>
                  <a:t>H</a:t>
                </a:r>
                <a:r>
                  <a:rPr lang="fr-FR" altLang="it-IT" sz="2000" baseline="-25000">
                    <a:solidFill>
                      <a:schemeClr val="bg1"/>
                    </a:solidFill>
                    <a:cs typeface="Times New Roman" panose="02020603050405020304" pitchFamily="18" charset="0"/>
                  </a:rPr>
                  <a:t>2</a:t>
                </a:r>
                <a:r>
                  <a:rPr lang="fr-FR" altLang="it-IT" sz="2000">
                    <a:solidFill>
                      <a:schemeClr val="bg1"/>
                    </a:solidFill>
                    <a:cs typeface="Times New Roman" panose="02020603050405020304" pitchFamily="18" charset="0"/>
                  </a:rPr>
                  <a:t>O</a:t>
                </a:r>
              </a:p>
            </p:txBody>
          </p:sp>
        </p:grpSp>
      </p:grpSp>
      <p:grpSp>
        <p:nvGrpSpPr>
          <p:cNvPr id="81928" name="Group 13"/>
          <p:cNvGrpSpPr>
            <a:grpSpLocks/>
          </p:cNvGrpSpPr>
          <p:nvPr/>
        </p:nvGrpSpPr>
        <p:grpSpPr bwMode="auto">
          <a:xfrm>
            <a:off x="4267200" y="2286000"/>
            <a:ext cx="914400" cy="1930400"/>
            <a:chOff x="2688" y="1440"/>
            <a:chExt cx="576" cy="1216"/>
          </a:xfrm>
        </p:grpSpPr>
        <p:sp>
          <p:nvSpPr>
            <p:cNvPr id="81957" name="Freeform 14"/>
            <p:cNvSpPr>
              <a:spLocks/>
            </p:cNvSpPr>
            <p:nvPr/>
          </p:nvSpPr>
          <p:spPr bwMode="auto">
            <a:xfrm rot="-1471974">
              <a:off x="2688" y="1872"/>
              <a:ext cx="292" cy="784"/>
            </a:xfrm>
            <a:custGeom>
              <a:avLst/>
              <a:gdLst>
                <a:gd name="T0" fmla="*/ 28 w 292"/>
                <a:gd name="T1" fmla="*/ 784 h 784"/>
                <a:gd name="T2" fmla="*/ 4 w 292"/>
                <a:gd name="T3" fmla="*/ 680 h 784"/>
                <a:gd name="T4" fmla="*/ 108 w 292"/>
                <a:gd name="T5" fmla="*/ 448 h 784"/>
                <a:gd name="T6" fmla="*/ 276 w 292"/>
                <a:gd name="T7" fmla="*/ 280 h 784"/>
                <a:gd name="T8" fmla="*/ 252 w 292"/>
                <a:gd name="T9" fmla="*/ 168 h 784"/>
                <a:gd name="T10" fmla="*/ 244 w 292"/>
                <a:gd name="T11" fmla="*/ 144 h 784"/>
                <a:gd name="T12" fmla="*/ 292 w 292"/>
                <a:gd name="T13" fmla="*/ 0 h 784"/>
                <a:gd name="T14" fmla="*/ 0 60000 65536"/>
                <a:gd name="T15" fmla="*/ 0 60000 65536"/>
                <a:gd name="T16" fmla="*/ 0 60000 65536"/>
                <a:gd name="T17" fmla="*/ 0 60000 65536"/>
                <a:gd name="T18" fmla="*/ 0 60000 65536"/>
                <a:gd name="T19" fmla="*/ 0 60000 65536"/>
                <a:gd name="T20" fmla="*/ 0 60000 65536"/>
                <a:gd name="T21" fmla="*/ 0 w 292"/>
                <a:gd name="T22" fmla="*/ 0 h 784"/>
                <a:gd name="T23" fmla="*/ 292 w 292"/>
                <a:gd name="T24" fmla="*/ 784 h 7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784">
                  <a:moveTo>
                    <a:pt x="28" y="784"/>
                  </a:moveTo>
                  <a:cubicBezTo>
                    <a:pt x="0" y="743"/>
                    <a:pt x="4" y="756"/>
                    <a:pt x="4" y="680"/>
                  </a:cubicBezTo>
                  <a:cubicBezTo>
                    <a:pt x="4" y="588"/>
                    <a:pt x="5" y="482"/>
                    <a:pt x="108" y="448"/>
                  </a:cubicBezTo>
                  <a:cubicBezTo>
                    <a:pt x="172" y="384"/>
                    <a:pt x="244" y="376"/>
                    <a:pt x="276" y="280"/>
                  </a:cubicBezTo>
                  <a:cubicBezTo>
                    <a:pt x="266" y="199"/>
                    <a:pt x="275" y="236"/>
                    <a:pt x="252" y="168"/>
                  </a:cubicBezTo>
                  <a:cubicBezTo>
                    <a:pt x="249" y="160"/>
                    <a:pt x="244" y="144"/>
                    <a:pt x="244" y="144"/>
                  </a:cubicBezTo>
                  <a:cubicBezTo>
                    <a:pt x="254" y="28"/>
                    <a:pt x="233" y="59"/>
                    <a:pt x="292" y="0"/>
                  </a:cubicBezTo>
                </a:path>
              </a:pathLst>
            </a:custGeom>
            <a:noFill/>
            <a:ln w="3810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81958" name="Group 15"/>
            <p:cNvGrpSpPr>
              <a:grpSpLocks/>
            </p:cNvGrpSpPr>
            <p:nvPr/>
          </p:nvGrpSpPr>
          <p:grpSpPr bwMode="auto">
            <a:xfrm>
              <a:off x="2784" y="1440"/>
              <a:ext cx="480" cy="480"/>
              <a:chOff x="4128" y="2592"/>
              <a:chExt cx="480" cy="480"/>
            </a:xfrm>
          </p:grpSpPr>
          <p:sp>
            <p:nvSpPr>
              <p:cNvPr id="81959" name="Oval 16"/>
              <p:cNvSpPr>
                <a:spLocks noChangeArrowheads="1"/>
              </p:cNvSpPr>
              <p:nvPr/>
            </p:nvSpPr>
            <p:spPr bwMode="auto">
              <a:xfrm>
                <a:off x="4128" y="2592"/>
                <a:ext cx="480" cy="48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81960" name="Rectangle 17"/>
              <p:cNvSpPr>
                <a:spLocks noChangeArrowheads="1"/>
              </p:cNvSpPr>
              <p:nvPr/>
            </p:nvSpPr>
            <p:spPr bwMode="auto">
              <a:xfrm>
                <a:off x="4176" y="2688"/>
                <a:ext cx="4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chemeClr val="bg1"/>
                    </a:solidFill>
                    <a:cs typeface="Times New Roman" panose="02020603050405020304" pitchFamily="18" charset="0"/>
                  </a:rPr>
                  <a:t>H</a:t>
                </a:r>
                <a:r>
                  <a:rPr lang="fr-FR" altLang="it-IT" sz="2000" baseline="-25000">
                    <a:solidFill>
                      <a:schemeClr val="bg1"/>
                    </a:solidFill>
                    <a:cs typeface="Times New Roman" panose="02020603050405020304" pitchFamily="18" charset="0"/>
                  </a:rPr>
                  <a:t>2</a:t>
                </a:r>
                <a:r>
                  <a:rPr lang="fr-FR" altLang="it-IT" sz="2000">
                    <a:solidFill>
                      <a:schemeClr val="bg1"/>
                    </a:solidFill>
                    <a:cs typeface="Times New Roman" panose="02020603050405020304" pitchFamily="18" charset="0"/>
                  </a:rPr>
                  <a:t>O</a:t>
                </a:r>
              </a:p>
            </p:txBody>
          </p:sp>
        </p:grpSp>
      </p:grpSp>
      <p:grpSp>
        <p:nvGrpSpPr>
          <p:cNvPr id="81929" name="Group 18"/>
          <p:cNvGrpSpPr>
            <a:grpSpLocks/>
          </p:cNvGrpSpPr>
          <p:nvPr/>
        </p:nvGrpSpPr>
        <p:grpSpPr bwMode="auto">
          <a:xfrm>
            <a:off x="5105400" y="3429000"/>
            <a:ext cx="1676400" cy="1295400"/>
            <a:chOff x="3216" y="2160"/>
            <a:chExt cx="1056" cy="816"/>
          </a:xfrm>
        </p:grpSpPr>
        <p:sp>
          <p:nvSpPr>
            <p:cNvPr id="81953" name="Freeform 19"/>
            <p:cNvSpPr>
              <a:spLocks/>
            </p:cNvSpPr>
            <p:nvPr/>
          </p:nvSpPr>
          <p:spPr bwMode="auto">
            <a:xfrm>
              <a:off x="3216" y="2544"/>
              <a:ext cx="528" cy="432"/>
            </a:xfrm>
            <a:custGeom>
              <a:avLst/>
              <a:gdLst>
                <a:gd name="T0" fmla="*/ 366228 w 292"/>
                <a:gd name="T1" fmla="*/ 1 h 784"/>
                <a:gd name="T2" fmla="*/ 52713 w 292"/>
                <a:gd name="T3" fmla="*/ 1 h 784"/>
                <a:gd name="T4" fmla="*/ 1410255 w 292"/>
                <a:gd name="T5" fmla="*/ 1 h 784"/>
                <a:gd name="T6" fmla="*/ 3602727 w 292"/>
                <a:gd name="T7" fmla="*/ 1 h 784"/>
                <a:gd name="T8" fmla="*/ 3296696 w 292"/>
                <a:gd name="T9" fmla="*/ 1 h 784"/>
                <a:gd name="T10" fmla="*/ 3183827 w 292"/>
                <a:gd name="T11" fmla="*/ 1 h 784"/>
                <a:gd name="T12" fmla="*/ 3815795 w 292"/>
                <a:gd name="T13" fmla="*/ 0 h 784"/>
                <a:gd name="T14" fmla="*/ 0 60000 65536"/>
                <a:gd name="T15" fmla="*/ 0 60000 65536"/>
                <a:gd name="T16" fmla="*/ 0 60000 65536"/>
                <a:gd name="T17" fmla="*/ 0 60000 65536"/>
                <a:gd name="T18" fmla="*/ 0 60000 65536"/>
                <a:gd name="T19" fmla="*/ 0 60000 65536"/>
                <a:gd name="T20" fmla="*/ 0 60000 65536"/>
                <a:gd name="T21" fmla="*/ 0 w 292"/>
                <a:gd name="T22" fmla="*/ 0 h 784"/>
                <a:gd name="T23" fmla="*/ 292 w 292"/>
                <a:gd name="T24" fmla="*/ 784 h 7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784">
                  <a:moveTo>
                    <a:pt x="28" y="784"/>
                  </a:moveTo>
                  <a:cubicBezTo>
                    <a:pt x="0" y="743"/>
                    <a:pt x="4" y="756"/>
                    <a:pt x="4" y="680"/>
                  </a:cubicBezTo>
                  <a:cubicBezTo>
                    <a:pt x="4" y="588"/>
                    <a:pt x="5" y="482"/>
                    <a:pt x="108" y="448"/>
                  </a:cubicBezTo>
                  <a:cubicBezTo>
                    <a:pt x="172" y="384"/>
                    <a:pt x="244" y="376"/>
                    <a:pt x="276" y="280"/>
                  </a:cubicBezTo>
                  <a:cubicBezTo>
                    <a:pt x="266" y="199"/>
                    <a:pt x="275" y="236"/>
                    <a:pt x="252" y="168"/>
                  </a:cubicBezTo>
                  <a:cubicBezTo>
                    <a:pt x="249" y="160"/>
                    <a:pt x="244" y="144"/>
                    <a:pt x="244" y="144"/>
                  </a:cubicBezTo>
                  <a:cubicBezTo>
                    <a:pt x="254" y="28"/>
                    <a:pt x="233" y="59"/>
                    <a:pt x="292" y="0"/>
                  </a:cubicBezTo>
                </a:path>
              </a:pathLst>
            </a:custGeom>
            <a:noFill/>
            <a:ln w="38100">
              <a:solidFill>
                <a:srgbClr val="FF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81954" name="Group 20"/>
            <p:cNvGrpSpPr>
              <a:grpSpLocks/>
            </p:cNvGrpSpPr>
            <p:nvPr/>
          </p:nvGrpSpPr>
          <p:grpSpPr bwMode="auto">
            <a:xfrm>
              <a:off x="3792" y="2160"/>
              <a:ext cx="480" cy="480"/>
              <a:chOff x="4128" y="2592"/>
              <a:chExt cx="480" cy="480"/>
            </a:xfrm>
          </p:grpSpPr>
          <p:sp>
            <p:nvSpPr>
              <p:cNvPr id="81955" name="Oval 21"/>
              <p:cNvSpPr>
                <a:spLocks noChangeArrowheads="1"/>
              </p:cNvSpPr>
              <p:nvPr/>
            </p:nvSpPr>
            <p:spPr bwMode="auto">
              <a:xfrm>
                <a:off x="4128" y="2592"/>
                <a:ext cx="480" cy="48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81956" name="Rectangle 22"/>
              <p:cNvSpPr>
                <a:spLocks noChangeArrowheads="1"/>
              </p:cNvSpPr>
              <p:nvPr/>
            </p:nvSpPr>
            <p:spPr bwMode="auto">
              <a:xfrm>
                <a:off x="4176" y="2688"/>
                <a:ext cx="4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chemeClr val="bg1"/>
                    </a:solidFill>
                    <a:cs typeface="Times New Roman" panose="02020603050405020304" pitchFamily="18" charset="0"/>
                  </a:rPr>
                  <a:t>H</a:t>
                </a:r>
                <a:r>
                  <a:rPr lang="fr-FR" altLang="it-IT" sz="2000" baseline="-25000">
                    <a:solidFill>
                      <a:schemeClr val="bg1"/>
                    </a:solidFill>
                    <a:cs typeface="Times New Roman" panose="02020603050405020304" pitchFamily="18" charset="0"/>
                  </a:rPr>
                  <a:t>2</a:t>
                </a:r>
                <a:r>
                  <a:rPr lang="fr-FR" altLang="it-IT" sz="2000">
                    <a:solidFill>
                      <a:schemeClr val="bg1"/>
                    </a:solidFill>
                    <a:cs typeface="Times New Roman" panose="02020603050405020304" pitchFamily="18" charset="0"/>
                  </a:rPr>
                  <a:t>O</a:t>
                </a:r>
              </a:p>
            </p:txBody>
          </p:sp>
        </p:grpSp>
      </p:grpSp>
      <p:grpSp>
        <p:nvGrpSpPr>
          <p:cNvPr id="81930" name="Group 23"/>
          <p:cNvGrpSpPr>
            <a:grpSpLocks/>
          </p:cNvGrpSpPr>
          <p:nvPr/>
        </p:nvGrpSpPr>
        <p:grpSpPr bwMode="auto">
          <a:xfrm rot="46763">
            <a:off x="4740275" y="4635500"/>
            <a:ext cx="444500" cy="381000"/>
            <a:chOff x="3936" y="4080"/>
            <a:chExt cx="280" cy="240"/>
          </a:xfrm>
        </p:grpSpPr>
        <p:sp>
          <p:nvSpPr>
            <p:cNvPr id="81951" name="Oval 24"/>
            <p:cNvSpPr>
              <a:spLocks noChangeArrowheads="1"/>
            </p:cNvSpPr>
            <p:nvPr/>
          </p:nvSpPr>
          <p:spPr bwMode="auto">
            <a:xfrm>
              <a:off x="3936" y="4080"/>
              <a:ext cx="280" cy="24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81952" name="Rectangle 25"/>
            <p:cNvSpPr>
              <a:spLocks noChangeArrowheads="1"/>
            </p:cNvSpPr>
            <p:nvPr/>
          </p:nvSpPr>
          <p:spPr bwMode="auto">
            <a:xfrm>
              <a:off x="3984" y="4147"/>
              <a:ext cx="144" cy="15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000">
                  <a:solidFill>
                    <a:schemeClr val="bg1"/>
                  </a:solidFill>
                  <a:cs typeface="Times New Roman" panose="02020603050405020304" pitchFamily="18" charset="0"/>
                </a:rPr>
                <a:t>C</a:t>
              </a:r>
            </a:p>
          </p:txBody>
        </p:sp>
      </p:grpSp>
      <p:sp>
        <p:nvSpPr>
          <p:cNvPr id="81931" name="Line 26"/>
          <p:cNvSpPr>
            <a:spLocks noChangeShapeType="1"/>
          </p:cNvSpPr>
          <p:nvPr/>
        </p:nvSpPr>
        <p:spPr bwMode="auto">
          <a:xfrm rot="6596979" flipV="1">
            <a:off x="5854700" y="4318000"/>
            <a:ext cx="0" cy="1676400"/>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nvGrpSpPr>
          <p:cNvPr id="81932" name="Group 27"/>
          <p:cNvGrpSpPr>
            <a:grpSpLocks/>
          </p:cNvGrpSpPr>
          <p:nvPr/>
        </p:nvGrpSpPr>
        <p:grpSpPr bwMode="auto">
          <a:xfrm>
            <a:off x="5334000" y="4495800"/>
            <a:ext cx="1968500" cy="508000"/>
            <a:chOff x="3360" y="2832"/>
            <a:chExt cx="1240" cy="320"/>
          </a:xfrm>
        </p:grpSpPr>
        <p:grpSp>
          <p:nvGrpSpPr>
            <p:cNvPr id="81947" name="Group 28"/>
            <p:cNvGrpSpPr>
              <a:grpSpLocks/>
            </p:cNvGrpSpPr>
            <p:nvPr/>
          </p:nvGrpSpPr>
          <p:grpSpPr bwMode="auto">
            <a:xfrm rot="-142">
              <a:off x="3360" y="2832"/>
              <a:ext cx="280" cy="240"/>
              <a:chOff x="3936" y="4080"/>
              <a:chExt cx="280" cy="240"/>
            </a:xfrm>
          </p:grpSpPr>
          <p:sp>
            <p:nvSpPr>
              <p:cNvPr id="81949" name="Oval 29"/>
              <p:cNvSpPr>
                <a:spLocks noChangeArrowheads="1"/>
              </p:cNvSpPr>
              <p:nvPr/>
            </p:nvSpPr>
            <p:spPr bwMode="auto">
              <a:xfrm>
                <a:off x="3936" y="4080"/>
                <a:ext cx="280" cy="24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81950" name="Rectangle 30"/>
              <p:cNvSpPr>
                <a:spLocks noChangeArrowheads="1"/>
              </p:cNvSpPr>
              <p:nvPr/>
            </p:nvSpPr>
            <p:spPr bwMode="auto">
              <a:xfrm>
                <a:off x="3984" y="4147"/>
                <a:ext cx="144" cy="15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000">
                    <a:solidFill>
                      <a:schemeClr val="bg1"/>
                    </a:solidFill>
                    <a:cs typeface="Times New Roman" panose="02020603050405020304" pitchFamily="18" charset="0"/>
                  </a:rPr>
                  <a:t>C</a:t>
                </a:r>
              </a:p>
            </p:txBody>
          </p:sp>
        </p:grpSp>
        <p:sp>
          <p:nvSpPr>
            <p:cNvPr id="81948" name="Line 31"/>
            <p:cNvSpPr>
              <a:spLocks noChangeShapeType="1"/>
            </p:cNvSpPr>
            <p:nvPr/>
          </p:nvSpPr>
          <p:spPr bwMode="auto">
            <a:xfrm rot="6596979" flipV="1">
              <a:off x="4072" y="2624"/>
              <a:ext cx="0" cy="1056"/>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81933" name="Rectangle 32"/>
          <p:cNvSpPr>
            <a:spLocks noChangeArrowheads="1"/>
          </p:cNvSpPr>
          <p:nvPr/>
        </p:nvSpPr>
        <p:spPr bwMode="auto">
          <a:xfrm>
            <a:off x="7467600" y="5224463"/>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rgbClr val="FF9933"/>
                </a:solidFill>
                <a:cs typeface="Times New Roman" panose="02020603050405020304" pitchFamily="18" charset="0"/>
              </a:rPr>
              <a:t>Vasi linfatici</a:t>
            </a:r>
          </a:p>
        </p:txBody>
      </p:sp>
      <p:pic>
        <p:nvPicPr>
          <p:cNvPr id="81934" name="Picture 33" descr="Fleurs de trèfle N0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0"/>
            <a:ext cx="2176463"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5" name="Picture 4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16800" y="2982913"/>
            <a:ext cx="14001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81936" name="Group 13"/>
          <p:cNvGrpSpPr>
            <a:grpSpLocks/>
          </p:cNvGrpSpPr>
          <p:nvPr/>
        </p:nvGrpSpPr>
        <p:grpSpPr bwMode="auto">
          <a:xfrm>
            <a:off x="6846888" y="1492250"/>
            <a:ext cx="717550" cy="609600"/>
            <a:chOff x="4128" y="2592"/>
            <a:chExt cx="565" cy="480"/>
          </a:xfrm>
        </p:grpSpPr>
        <p:sp>
          <p:nvSpPr>
            <p:cNvPr id="81945" name="Oval 14"/>
            <p:cNvSpPr>
              <a:spLocks noChangeArrowheads="1"/>
            </p:cNvSpPr>
            <p:nvPr/>
          </p:nvSpPr>
          <p:spPr bwMode="auto">
            <a:xfrm>
              <a:off x="4128" y="2592"/>
              <a:ext cx="480" cy="48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81946" name="Rectangle 15"/>
            <p:cNvSpPr>
              <a:spLocks noChangeArrowheads="1"/>
            </p:cNvSpPr>
            <p:nvPr/>
          </p:nvSpPr>
          <p:spPr bwMode="auto">
            <a:xfrm>
              <a:off x="4176" y="2688"/>
              <a:ext cx="517"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2000">
                  <a:solidFill>
                    <a:schemeClr val="bg1"/>
                  </a:solidFill>
                  <a:cs typeface="Times New Roman" panose="02020603050405020304" pitchFamily="18" charset="0"/>
                </a:rPr>
                <a:t>H</a:t>
              </a:r>
              <a:r>
                <a:rPr lang="fr-FR" altLang="it-IT" sz="2000" baseline="-25000">
                  <a:solidFill>
                    <a:schemeClr val="bg1"/>
                  </a:solidFill>
                  <a:cs typeface="Times New Roman" panose="02020603050405020304" pitchFamily="18" charset="0"/>
                </a:rPr>
                <a:t>2</a:t>
              </a:r>
              <a:r>
                <a:rPr lang="fr-FR" altLang="it-IT" sz="2000">
                  <a:solidFill>
                    <a:schemeClr val="bg1"/>
                  </a:solidFill>
                  <a:cs typeface="Times New Roman" panose="02020603050405020304" pitchFamily="18" charset="0"/>
                </a:rPr>
                <a:t>O</a:t>
              </a:r>
            </a:p>
          </p:txBody>
        </p:sp>
      </p:grpSp>
      <p:grpSp>
        <p:nvGrpSpPr>
          <p:cNvPr id="81937" name="Group 31"/>
          <p:cNvGrpSpPr>
            <a:grpSpLocks/>
          </p:cNvGrpSpPr>
          <p:nvPr/>
        </p:nvGrpSpPr>
        <p:grpSpPr bwMode="auto">
          <a:xfrm>
            <a:off x="6950075" y="2282825"/>
            <a:ext cx="444500" cy="381000"/>
            <a:chOff x="3936" y="4080"/>
            <a:chExt cx="280" cy="240"/>
          </a:xfrm>
        </p:grpSpPr>
        <p:sp>
          <p:nvSpPr>
            <p:cNvPr id="81943" name="Oval 32"/>
            <p:cNvSpPr>
              <a:spLocks noChangeArrowheads="1"/>
            </p:cNvSpPr>
            <p:nvPr/>
          </p:nvSpPr>
          <p:spPr bwMode="auto">
            <a:xfrm>
              <a:off x="3936" y="4080"/>
              <a:ext cx="280" cy="24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endParaRPr lang="it-IT" altLang="it-IT" sz="2000"/>
            </a:p>
          </p:txBody>
        </p:sp>
        <p:sp>
          <p:nvSpPr>
            <p:cNvPr id="81944" name="Rectangle 33"/>
            <p:cNvSpPr>
              <a:spLocks noChangeArrowheads="1"/>
            </p:cNvSpPr>
            <p:nvPr/>
          </p:nvSpPr>
          <p:spPr bwMode="auto">
            <a:xfrm>
              <a:off x="3984" y="4147"/>
              <a:ext cx="144" cy="15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fr-FR" altLang="it-IT" sz="1000">
                  <a:solidFill>
                    <a:schemeClr val="bg1"/>
                  </a:solidFill>
                  <a:cs typeface="Times New Roman" panose="02020603050405020304" pitchFamily="18" charset="0"/>
                </a:rPr>
                <a:t>C</a:t>
              </a:r>
            </a:p>
          </p:txBody>
        </p:sp>
      </p:grpSp>
      <p:sp>
        <p:nvSpPr>
          <p:cNvPr id="81938" name="CasellaDiTesto 45"/>
          <p:cNvSpPr txBox="1">
            <a:spLocks noChangeArrowheads="1"/>
          </p:cNvSpPr>
          <p:nvPr/>
        </p:nvSpPr>
        <p:spPr bwMode="auto">
          <a:xfrm>
            <a:off x="7451725" y="1624013"/>
            <a:ext cx="83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400"/>
              <a:t>acqua</a:t>
            </a:r>
          </a:p>
        </p:txBody>
      </p:sp>
      <p:sp>
        <p:nvSpPr>
          <p:cNvPr id="81939" name="CasellaDiTesto 46"/>
          <p:cNvSpPr txBox="1">
            <a:spLocks noChangeArrowheads="1"/>
          </p:cNvSpPr>
          <p:nvPr/>
        </p:nvSpPr>
        <p:spPr bwMode="auto">
          <a:xfrm>
            <a:off x="7508875" y="2289175"/>
            <a:ext cx="1008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a:solidFill>
                  <a:schemeClr val="tx1"/>
                </a:solidFill>
                <a:latin typeface="Arial" panose="020B0604020202020204" pitchFamily="34" charset="0"/>
              </a:defRPr>
            </a:lvl1pPr>
            <a:lvl2pPr marL="742950" indent="-285750">
              <a:spcBef>
                <a:spcPct val="20000"/>
              </a:spcBef>
              <a:buBlip>
                <a:blip r:embed="rId5"/>
              </a:buBlip>
              <a:defRPr>
                <a:solidFill>
                  <a:schemeClr val="tx1"/>
                </a:solidFill>
                <a:latin typeface="Arial" panose="020B0604020202020204" pitchFamily="34" charset="0"/>
              </a:defRPr>
            </a:lvl2pPr>
            <a:lvl3pPr marL="1143000" indent="-228600">
              <a:spcBef>
                <a:spcPct val="20000"/>
              </a:spcBef>
              <a:buBlip>
                <a:blip r:embed="rId6"/>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buFontTx/>
              <a:buNone/>
            </a:pPr>
            <a:r>
              <a:rPr lang="it-IT" altLang="it-IT" sz="1400"/>
              <a:t>zuccheri</a:t>
            </a:r>
          </a:p>
        </p:txBody>
      </p:sp>
      <p:sp>
        <p:nvSpPr>
          <p:cNvPr id="81940" name="Titolo 1"/>
          <p:cNvSpPr>
            <a:spLocks noGrp="1"/>
          </p:cNvSpPr>
          <p:nvPr>
            <p:ph type="title" idx="4294967295"/>
          </p:nvPr>
        </p:nvSpPr>
        <p:spPr>
          <a:xfrm>
            <a:off x="1190625" y="85725"/>
            <a:ext cx="7059613" cy="574675"/>
          </a:xfrm>
        </p:spPr>
        <p:txBody>
          <a:bodyPr/>
          <a:lstStyle/>
          <a:p>
            <a:r>
              <a:rPr lang="it-IT" altLang="it-IT" smtClean="0"/>
              <a:t>Il condizionamento - LEGUMINOSE</a:t>
            </a:r>
          </a:p>
        </p:txBody>
      </p:sp>
      <p:sp>
        <p:nvSpPr>
          <p:cNvPr id="2" name="Segnaposto data 1"/>
          <p:cNvSpPr>
            <a:spLocks noGrp="1"/>
          </p:cNvSpPr>
          <p:nvPr>
            <p:ph type="dt" sz="quarter" idx="10"/>
          </p:nvPr>
        </p:nvSpPr>
        <p:spPr/>
        <p:txBody>
          <a:bodyPr/>
          <a:lstStyle/>
          <a:p>
            <a:pPr>
              <a:defRPr/>
            </a:pPr>
            <a:fld id="{707140EC-8177-4F87-84E1-E685C0EEC76D}"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1563" y="2643188"/>
            <a:ext cx="6858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755650" y="981075"/>
            <a:ext cx="8137525" cy="2452688"/>
          </a:xfrm>
          <a:prstGeom prst="rect">
            <a:avLst/>
          </a:prstGeom>
          <a:noFill/>
          <a:ln w="9525">
            <a:noFill/>
            <a:miter lim="800000"/>
            <a:headEnd/>
            <a:tailEnd/>
          </a:ln>
        </p:spPr>
        <p:txBody>
          <a:bodyPr/>
          <a:lstStyle/>
          <a:p>
            <a:pPr marL="342900" indent="-342900">
              <a:spcBef>
                <a:spcPct val="20000"/>
              </a:spcBef>
              <a:defRPr/>
            </a:pPr>
            <a:r>
              <a:rPr lang="fr-FR" sz="2000" b="1" dirty="0">
                <a:cs typeface="Times New Roman" pitchFamily="18" charset="0"/>
              </a:rPr>
              <a:t>Un </a:t>
            </a:r>
            <a:r>
              <a:rPr lang="fr-FR" sz="2000" b="1" dirty="0" err="1">
                <a:cs typeface="Times New Roman" pitchFamily="18" charset="0"/>
              </a:rPr>
              <a:t>punto</a:t>
            </a:r>
            <a:r>
              <a:rPr lang="fr-FR" sz="2000" b="1" dirty="0">
                <a:cs typeface="Times New Roman" pitchFamily="18" charset="0"/>
              </a:rPr>
              <a:t> </a:t>
            </a:r>
            <a:r>
              <a:rPr lang="fr-FR" sz="2000" b="1" dirty="0" err="1">
                <a:cs typeface="Times New Roman" pitchFamily="18" charset="0"/>
              </a:rPr>
              <a:t>fermo</a:t>
            </a:r>
            <a:r>
              <a:rPr lang="fr-FR" sz="2000" b="1" dirty="0">
                <a:cs typeface="Times New Roman" pitchFamily="18" charset="0"/>
              </a:rPr>
              <a:t> </a:t>
            </a:r>
            <a:r>
              <a:rPr lang="fr-FR" sz="2000" b="1" dirty="0" err="1">
                <a:cs typeface="Times New Roman" pitchFamily="18" charset="0"/>
              </a:rPr>
              <a:t>nell’agronomia</a:t>
            </a:r>
            <a:r>
              <a:rPr lang="fr-FR" sz="2000" b="1" dirty="0">
                <a:cs typeface="Times New Roman" pitchFamily="18" charset="0"/>
              </a:rPr>
              <a:t>: </a:t>
            </a:r>
            <a:r>
              <a:rPr lang="fr-FR" sz="2000" b="1" dirty="0" err="1">
                <a:cs typeface="Times New Roman" pitchFamily="18" charset="0"/>
              </a:rPr>
              <a:t>condizionare</a:t>
            </a:r>
            <a:r>
              <a:rPr lang="fr-FR" sz="2000" b="1" dirty="0">
                <a:cs typeface="Times New Roman" pitchFamily="18" charset="0"/>
              </a:rPr>
              <a:t> </a:t>
            </a:r>
            <a:r>
              <a:rPr lang="fr-FR" sz="2000" b="1" dirty="0" err="1">
                <a:cs typeface="Times New Roman" pitchFamily="18" charset="0"/>
              </a:rPr>
              <a:t>conviene</a:t>
            </a:r>
            <a:r>
              <a:rPr lang="fr-FR" sz="2000" b="1" dirty="0">
                <a:cs typeface="Times New Roman" pitchFamily="18" charset="0"/>
              </a:rPr>
              <a:t> </a:t>
            </a:r>
            <a:r>
              <a:rPr lang="fr-FR" sz="2000" b="1" dirty="0" err="1">
                <a:cs typeface="Times New Roman" pitchFamily="18" charset="0"/>
              </a:rPr>
              <a:t>sempre</a:t>
            </a:r>
            <a:r>
              <a:rPr lang="fr-FR" sz="2000" b="1" dirty="0">
                <a:cs typeface="Times New Roman" pitchFamily="18" charset="0"/>
              </a:rPr>
              <a:t>!</a:t>
            </a:r>
          </a:p>
          <a:p>
            <a:pPr indent="-342900">
              <a:spcBef>
                <a:spcPct val="20000"/>
              </a:spcBef>
              <a:defRPr/>
            </a:pPr>
            <a:endParaRPr lang="fr-FR" sz="1400" b="1" dirty="0">
              <a:cs typeface="Times New Roman" pitchFamily="18" charset="0"/>
            </a:endParaRPr>
          </a:p>
          <a:p>
            <a:pPr indent="-342900">
              <a:spcBef>
                <a:spcPct val="20000"/>
              </a:spcBef>
              <a:defRPr/>
            </a:pPr>
            <a:r>
              <a:rPr lang="fr-FR" sz="1400" b="1" dirty="0">
                <a:cs typeface="Times New Roman" pitchFamily="18" charset="0"/>
              </a:rPr>
              <a:t>Per </a:t>
            </a:r>
            <a:r>
              <a:rPr lang="fr-FR" sz="1400" b="1" dirty="0" err="1">
                <a:cs typeface="Times New Roman" pitchFamily="18" charset="0"/>
              </a:rPr>
              <a:t>guadagnare</a:t>
            </a:r>
            <a:r>
              <a:rPr lang="fr-FR" sz="1400" b="1" dirty="0">
                <a:cs typeface="Times New Roman" pitchFamily="18" charset="0"/>
              </a:rPr>
              <a:t> tempo …</a:t>
            </a:r>
          </a:p>
          <a:p>
            <a:pPr indent="-342900">
              <a:spcBef>
                <a:spcPct val="20000"/>
              </a:spcBef>
              <a:buFont typeface="Arial" pitchFamily="34" charset="0"/>
              <a:buChar char="•"/>
              <a:defRPr/>
            </a:pPr>
            <a:r>
              <a:rPr lang="fr-FR" sz="1400" dirty="0">
                <a:cs typeface="Times New Roman" pitchFamily="18" charset="0"/>
              </a:rPr>
              <a:t>Il </a:t>
            </a:r>
            <a:r>
              <a:rPr lang="fr-FR" sz="1400" dirty="0" err="1">
                <a:cs typeface="Times New Roman" pitchFamily="18" charset="0"/>
              </a:rPr>
              <a:t>condizionamento</a:t>
            </a:r>
            <a:r>
              <a:rPr lang="fr-FR" sz="1400" dirty="0">
                <a:cs typeface="Times New Roman" pitchFamily="18" charset="0"/>
              </a:rPr>
              <a:t> fa </a:t>
            </a:r>
            <a:r>
              <a:rPr lang="fr-FR" sz="1400" dirty="0" err="1">
                <a:cs typeface="Times New Roman" pitchFamily="18" charset="0"/>
              </a:rPr>
              <a:t>risparmiare</a:t>
            </a:r>
            <a:r>
              <a:rPr lang="fr-FR" sz="1400" dirty="0">
                <a:cs typeface="Times New Roman" pitchFamily="18" charset="0"/>
              </a:rPr>
              <a:t> un </a:t>
            </a:r>
            <a:r>
              <a:rPr lang="fr-FR" sz="1400" dirty="0" err="1">
                <a:cs typeface="Times New Roman" pitchFamily="18" charset="0"/>
              </a:rPr>
              <a:t>passaggio</a:t>
            </a:r>
            <a:r>
              <a:rPr lang="fr-FR" sz="1400" dirty="0">
                <a:cs typeface="Times New Roman" pitchFamily="18" charset="0"/>
              </a:rPr>
              <a:t> di </a:t>
            </a:r>
            <a:r>
              <a:rPr lang="fr-FR" sz="1400" dirty="0" err="1">
                <a:cs typeface="Times New Roman" pitchFamily="18" charset="0"/>
              </a:rPr>
              <a:t>rivoltamento</a:t>
            </a:r>
            <a:r>
              <a:rPr lang="fr-FR" sz="1400" dirty="0">
                <a:cs typeface="Times New Roman" pitchFamily="18" charset="0"/>
              </a:rPr>
              <a:t>;</a:t>
            </a:r>
          </a:p>
          <a:p>
            <a:pPr indent="-342900">
              <a:spcBef>
                <a:spcPct val="20000"/>
              </a:spcBef>
              <a:buFont typeface="Arial" pitchFamily="34" charset="0"/>
              <a:buChar char="•"/>
              <a:defRPr/>
            </a:pPr>
            <a:r>
              <a:rPr lang="fr-FR" sz="1400" dirty="0">
                <a:cs typeface="Times New Roman" pitchFamily="18" charset="0"/>
              </a:rPr>
              <a:t>Il tempo di </a:t>
            </a:r>
            <a:r>
              <a:rPr lang="fr-FR" sz="1400" dirty="0" err="1">
                <a:cs typeface="Times New Roman" pitchFamily="18" charset="0"/>
              </a:rPr>
              <a:t>essicazione</a:t>
            </a:r>
            <a:r>
              <a:rPr lang="fr-FR" sz="1400" dirty="0">
                <a:cs typeface="Times New Roman" pitchFamily="18" charset="0"/>
              </a:rPr>
              <a:t> </a:t>
            </a:r>
            <a:r>
              <a:rPr lang="fr-FR" sz="1400" dirty="0" err="1">
                <a:cs typeface="Times New Roman" pitchFamily="18" charset="0"/>
              </a:rPr>
              <a:t>diminuisce</a:t>
            </a:r>
            <a:r>
              <a:rPr lang="fr-FR" sz="1400" dirty="0">
                <a:cs typeface="Times New Roman" pitchFamily="18" charset="0"/>
              </a:rPr>
              <a:t> dal 25 al 30%, </a:t>
            </a:r>
            <a:r>
              <a:rPr lang="fr-FR" sz="1400" dirty="0" err="1">
                <a:cs typeface="Times New Roman" pitchFamily="18" charset="0"/>
              </a:rPr>
              <a:t>ovvero</a:t>
            </a:r>
            <a:r>
              <a:rPr lang="fr-FR" sz="1400" dirty="0">
                <a:cs typeface="Times New Roman" pitchFamily="18" charset="0"/>
              </a:rPr>
              <a:t> 2.3 ore </a:t>
            </a:r>
            <a:r>
              <a:rPr lang="fr-FR" sz="1400" dirty="0" err="1">
                <a:cs typeface="Times New Roman" pitchFamily="18" charset="0"/>
              </a:rPr>
              <a:t>risparmiate</a:t>
            </a:r>
            <a:r>
              <a:rPr lang="fr-FR" sz="1400" dirty="0">
                <a:cs typeface="Times New Roman" pitchFamily="18" charset="0"/>
              </a:rPr>
              <a:t>!</a:t>
            </a:r>
          </a:p>
          <a:p>
            <a:pPr indent="-342900">
              <a:spcBef>
                <a:spcPct val="20000"/>
              </a:spcBef>
              <a:defRPr/>
            </a:pPr>
            <a:endParaRPr lang="fr-FR" sz="1400" dirty="0">
              <a:cs typeface="Times New Roman" pitchFamily="18" charset="0"/>
            </a:endParaRPr>
          </a:p>
          <a:p>
            <a:pPr indent="-342900">
              <a:spcBef>
                <a:spcPct val="20000"/>
              </a:spcBef>
              <a:defRPr/>
            </a:pPr>
            <a:r>
              <a:rPr lang="fr-FR" sz="1400" dirty="0">
                <a:cs typeface="Times New Roman" pitchFamily="18" charset="0"/>
              </a:rPr>
              <a:t> </a:t>
            </a:r>
          </a:p>
          <a:p>
            <a:pPr indent="-342900" algn="ctr">
              <a:spcBef>
                <a:spcPct val="20000"/>
              </a:spcBef>
              <a:defRPr/>
            </a:pPr>
            <a:endParaRPr lang="fr-FR" sz="1400" dirty="0">
              <a:cs typeface="Times New Roman" pitchFamily="18" charset="0"/>
            </a:endParaRPr>
          </a:p>
        </p:txBody>
      </p:sp>
      <p:sp>
        <p:nvSpPr>
          <p:cNvPr id="83972" name="Titolo 1"/>
          <p:cNvSpPr>
            <a:spLocks noGrp="1"/>
          </p:cNvSpPr>
          <p:nvPr>
            <p:ph type="title"/>
          </p:nvPr>
        </p:nvSpPr>
        <p:spPr>
          <a:xfrm>
            <a:off x="755650" y="115888"/>
            <a:ext cx="7059613" cy="574675"/>
          </a:xfrm>
        </p:spPr>
        <p:txBody>
          <a:bodyPr/>
          <a:lstStyle/>
          <a:p>
            <a:r>
              <a:rPr lang="it-IT" altLang="it-IT" smtClean="0"/>
              <a:t>Influenza del condizionamento sull’essicazione del foraggio</a:t>
            </a:r>
          </a:p>
        </p:txBody>
      </p:sp>
      <p:sp>
        <p:nvSpPr>
          <p:cNvPr id="2" name="Segnaposto data 1"/>
          <p:cNvSpPr>
            <a:spLocks noGrp="1"/>
          </p:cNvSpPr>
          <p:nvPr>
            <p:ph type="dt" sz="quarter" idx="10"/>
          </p:nvPr>
        </p:nvSpPr>
        <p:spPr/>
        <p:txBody>
          <a:bodyPr/>
          <a:lstStyle/>
          <a:p>
            <a:pPr>
              <a:defRPr/>
            </a:pPr>
            <a:fld id="{73D1040F-B61D-49C0-B6F8-BF147E03992B}"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611188" y="976313"/>
            <a:ext cx="8281987" cy="2452687"/>
          </a:xfrm>
          <a:prstGeom prst="rect">
            <a:avLst/>
          </a:prstGeom>
          <a:noFill/>
          <a:ln w="9525">
            <a:noFill/>
            <a:miter lim="800000"/>
            <a:headEnd/>
            <a:tailEnd/>
          </a:ln>
        </p:spPr>
        <p:txBody>
          <a:bodyPr/>
          <a:lstStyle/>
          <a:p>
            <a:pPr marL="342900" indent="-342900">
              <a:spcBef>
                <a:spcPct val="20000"/>
              </a:spcBef>
              <a:defRPr/>
            </a:pPr>
            <a:r>
              <a:rPr lang="fr-FR" sz="2000" b="1" dirty="0">
                <a:cs typeface="Times New Roman" pitchFamily="18" charset="0"/>
              </a:rPr>
              <a:t>Un </a:t>
            </a:r>
            <a:r>
              <a:rPr lang="fr-FR" sz="2000" b="1" dirty="0" err="1">
                <a:cs typeface="Times New Roman" pitchFamily="18" charset="0"/>
              </a:rPr>
              <a:t>punto</a:t>
            </a:r>
            <a:r>
              <a:rPr lang="fr-FR" sz="2000" b="1" dirty="0">
                <a:cs typeface="Times New Roman" pitchFamily="18" charset="0"/>
              </a:rPr>
              <a:t> </a:t>
            </a:r>
            <a:r>
              <a:rPr lang="fr-FR" sz="2000" b="1" dirty="0" err="1">
                <a:cs typeface="Times New Roman" pitchFamily="18" charset="0"/>
              </a:rPr>
              <a:t>fermo</a:t>
            </a:r>
            <a:r>
              <a:rPr lang="fr-FR" sz="2000" b="1" dirty="0">
                <a:cs typeface="Times New Roman" pitchFamily="18" charset="0"/>
              </a:rPr>
              <a:t> </a:t>
            </a:r>
            <a:r>
              <a:rPr lang="fr-FR" sz="2000" b="1" dirty="0" err="1">
                <a:cs typeface="Times New Roman" pitchFamily="18" charset="0"/>
              </a:rPr>
              <a:t>nell’agronomia</a:t>
            </a:r>
            <a:r>
              <a:rPr lang="fr-FR" sz="2000" b="1" dirty="0">
                <a:cs typeface="Times New Roman" pitchFamily="18" charset="0"/>
              </a:rPr>
              <a:t>: </a:t>
            </a:r>
            <a:r>
              <a:rPr lang="fr-FR" sz="2000" b="1" dirty="0" err="1">
                <a:cs typeface="Times New Roman" pitchFamily="18" charset="0"/>
              </a:rPr>
              <a:t>condizionare</a:t>
            </a:r>
            <a:r>
              <a:rPr lang="fr-FR" sz="2000" b="1" dirty="0">
                <a:cs typeface="Times New Roman" pitchFamily="18" charset="0"/>
              </a:rPr>
              <a:t> </a:t>
            </a:r>
            <a:r>
              <a:rPr lang="fr-FR" sz="2000" b="1" dirty="0" err="1">
                <a:cs typeface="Times New Roman" pitchFamily="18" charset="0"/>
              </a:rPr>
              <a:t>conviene</a:t>
            </a:r>
            <a:r>
              <a:rPr lang="fr-FR" sz="2000" b="1" dirty="0">
                <a:cs typeface="Times New Roman" pitchFamily="18" charset="0"/>
              </a:rPr>
              <a:t> </a:t>
            </a:r>
            <a:r>
              <a:rPr lang="fr-FR" sz="2000" b="1" dirty="0" err="1">
                <a:cs typeface="Times New Roman" pitchFamily="18" charset="0"/>
              </a:rPr>
              <a:t>sempre</a:t>
            </a:r>
            <a:r>
              <a:rPr lang="fr-FR" sz="2000" b="1" dirty="0">
                <a:cs typeface="Times New Roman" pitchFamily="18" charset="0"/>
              </a:rPr>
              <a:t>!</a:t>
            </a:r>
          </a:p>
          <a:p>
            <a:pPr indent="-342900">
              <a:spcBef>
                <a:spcPct val="20000"/>
              </a:spcBef>
              <a:defRPr/>
            </a:pPr>
            <a:endParaRPr lang="fr-FR" sz="1400" b="1" dirty="0">
              <a:cs typeface="Times New Roman" pitchFamily="18" charset="0"/>
            </a:endParaRPr>
          </a:p>
          <a:p>
            <a:pPr indent="-342900">
              <a:spcBef>
                <a:spcPct val="20000"/>
              </a:spcBef>
              <a:defRPr/>
            </a:pPr>
            <a:r>
              <a:rPr lang="fr-FR" sz="1400" b="1" dirty="0" err="1">
                <a:cs typeface="Times New Roman" pitchFamily="18" charset="0"/>
              </a:rPr>
              <a:t>Guadagnare</a:t>
            </a:r>
            <a:r>
              <a:rPr lang="fr-FR" sz="1400" b="1" dirty="0">
                <a:cs typeface="Times New Roman" pitchFamily="18" charset="0"/>
              </a:rPr>
              <a:t> </a:t>
            </a:r>
            <a:r>
              <a:rPr lang="fr-FR" sz="1400" b="1" dirty="0" err="1">
                <a:cs typeface="Times New Roman" pitchFamily="18" charset="0"/>
              </a:rPr>
              <a:t>nel</a:t>
            </a:r>
            <a:r>
              <a:rPr lang="fr-FR" sz="1400" b="1" dirty="0">
                <a:cs typeface="Times New Roman" pitchFamily="18" charset="0"/>
              </a:rPr>
              <a:t> </a:t>
            </a:r>
            <a:r>
              <a:rPr lang="fr-FR" sz="1400" b="1" dirty="0" err="1">
                <a:cs typeface="Times New Roman" pitchFamily="18" charset="0"/>
              </a:rPr>
              <a:t>valore</a:t>
            </a:r>
            <a:r>
              <a:rPr lang="fr-FR" sz="1400" b="1" dirty="0">
                <a:cs typeface="Times New Roman" pitchFamily="18" charset="0"/>
              </a:rPr>
              <a:t> </a:t>
            </a:r>
            <a:r>
              <a:rPr lang="fr-FR" sz="1400" b="1" dirty="0" err="1">
                <a:cs typeface="Times New Roman" pitchFamily="18" charset="0"/>
              </a:rPr>
              <a:t>del</a:t>
            </a:r>
            <a:r>
              <a:rPr lang="fr-FR" sz="1400" b="1" dirty="0">
                <a:cs typeface="Times New Roman" pitchFamily="18" charset="0"/>
              </a:rPr>
              <a:t> </a:t>
            </a:r>
            <a:r>
              <a:rPr lang="fr-FR" sz="1400" b="1" dirty="0" err="1">
                <a:cs typeface="Times New Roman" pitchFamily="18" charset="0"/>
              </a:rPr>
              <a:t>foraggio</a:t>
            </a:r>
            <a:r>
              <a:rPr lang="fr-FR" sz="1400" b="1" dirty="0">
                <a:cs typeface="Times New Roman" pitchFamily="18" charset="0"/>
              </a:rPr>
              <a:t> …</a:t>
            </a:r>
          </a:p>
          <a:p>
            <a:pPr indent="-342900">
              <a:spcBef>
                <a:spcPct val="20000"/>
              </a:spcBef>
              <a:buFont typeface="Arial" pitchFamily="34" charset="0"/>
              <a:buChar char="•"/>
              <a:defRPr/>
            </a:pPr>
            <a:r>
              <a:rPr lang="fr-FR" sz="1400" b="1" dirty="0" err="1">
                <a:cs typeface="Times New Roman" pitchFamily="18" charset="0"/>
              </a:rPr>
              <a:t>Meno</a:t>
            </a:r>
            <a:r>
              <a:rPr lang="fr-FR" sz="1400" b="1" dirty="0">
                <a:cs typeface="Times New Roman" pitchFamily="18" charset="0"/>
              </a:rPr>
              <a:t> </a:t>
            </a:r>
            <a:r>
              <a:rPr lang="fr-FR" sz="1400" b="1" dirty="0" err="1">
                <a:cs typeface="Times New Roman" pitchFamily="18" charset="0"/>
              </a:rPr>
              <a:t>perdite</a:t>
            </a:r>
            <a:r>
              <a:rPr lang="fr-FR" sz="1400" b="1" dirty="0">
                <a:cs typeface="Times New Roman" pitchFamily="18" charset="0"/>
              </a:rPr>
              <a:t> di </a:t>
            </a:r>
            <a:r>
              <a:rPr lang="fr-FR" sz="1400" b="1" dirty="0" err="1">
                <a:cs typeface="Times New Roman" pitchFamily="18" charset="0"/>
              </a:rPr>
              <a:t>foglie</a:t>
            </a:r>
            <a:r>
              <a:rPr lang="fr-FR" sz="1400" b="1" dirty="0">
                <a:cs typeface="Times New Roman" pitchFamily="18" charset="0"/>
              </a:rPr>
              <a:t>: </a:t>
            </a:r>
            <a:r>
              <a:rPr lang="fr-FR" sz="1400" dirty="0" err="1">
                <a:cs typeface="Times New Roman" pitchFamily="18" charset="0"/>
              </a:rPr>
              <a:t>grazie</a:t>
            </a:r>
            <a:r>
              <a:rPr lang="fr-FR" sz="1400" dirty="0">
                <a:cs typeface="Times New Roman" pitchFamily="18" charset="0"/>
              </a:rPr>
              <a:t> ad un </a:t>
            </a:r>
            <a:r>
              <a:rPr lang="fr-FR" sz="1400" dirty="0" err="1">
                <a:cs typeface="Times New Roman" pitchFamily="18" charset="0"/>
              </a:rPr>
              <a:t>passaggio</a:t>
            </a:r>
            <a:r>
              <a:rPr lang="fr-FR" sz="1400" dirty="0">
                <a:cs typeface="Times New Roman" pitchFamily="18" charset="0"/>
              </a:rPr>
              <a:t> di </a:t>
            </a:r>
            <a:r>
              <a:rPr lang="fr-FR" sz="1400" dirty="0" err="1">
                <a:cs typeface="Times New Roman" pitchFamily="18" charset="0"/>
              </a:rPr>
              <a:t>rivoltamento</a:t>
            </a:r>
            <a:r>
              <a:rPr lang="fr-FR" sz="1400" dirty="0">
                <a:cs typeface="Times New Roman" pitchFamily="18" charset="0"/>
              </a:rPr>
              <a:t> in </a:t>
            </a:r>
            <a:r>
              <a:rPr lang="fr-FR" sz="1400" dirty="0" err="1">
                <a:cs typeface="Times New Roman" pitchFamily="18" charset="0"/>
              </a:rPr>
              <a:t>meno</a:t>
            </a:r>
            <a:r>
              <a:rPr lang="fr-FR" sz="1400" dirty="0">
                <a:cs typeface="Times New Roman" pitchFamily="18" charset="0"/>
              </a:rPr>
              <a:t> </a:t>
            </a:r>
            <a:r>
              <a:rPr lang="fr-FR" sz="1400" dirty="0" err="1">
                <a:cs typeface="Times New Roman" pitchFamily="18" charset="0"/>
              </a:rPr>
              <a:t>ed</a:t>
            </a:r>
            <a:r>
              <a:rPr lang="fr-FR" sz="1400" dirty="0">
                <a:cs typeface="Times New Roman" pitchFamily="18" charset="0"/>
              </a:rPr>
              <a:t> </a:t>
            </a:r>
            <a:r>
              <a:rPr lang="fr-FR" sz="1400" dirty="0" err="1">
                <a:cs typeface="Times New Roman" pitchFamily="18" charset="0"/>
              </a:rPr>
              <a:t>all’essicazione</a:t>
            </a:r>
            <a:r>
              <a:rPr lang="fr-FR" sz="1400" dirty="0">
                <a:cs typeface="Times New Roman" pitchFamily="18" charset="0"/>
              </a:rPr>
              <a:t> </a:t>
            </a:r>
            <a:r>
              <a:rPr lang="fr-FR" sz="1400" dirty="0" err="1">
                <a:cs typeface="Times New Roman" pitchFamily="18" charset="0"/>
              </a:rPr>
              <a:t>simultanea</a:t>
            </a:r>
            <a:r>
              <a:rPr lang="fr-FR" sz="1400" dirty="0">
                <a:cs typeface="Times New Roman" pitchFamily="18" charset="0"/>
              </a:rPr>
              <a:t> di </a:t>
            </a:r>
            <a:r>
              <a:rPr lang="fr-FR" sz="1400" dirty="0" err="1">
                <a:cs typeface="Times New Roman" pitchFamily="18" charset="0"/>
              </a:rPr>
              <a:t>foglie</a:t>
            </a:r>
            <a:r>
              <a:rPr lang="fr-FR" sz="1400" dirty="0">
                <a:cs typeface="Times New Roman" pitchFamily="18" charset="0"/>
              </a:rPr>
              <a:t> e </a:t>
            </a:r>
            <a:r>
              <a:rPr lang="fr-FR" sz="1400" dirty="0" err="1">
                <a:cs typeface="Times New Roman" pitchFamily="18" charset="0"/>
              </a:rPr>
              <a:t>steli</a:t>
            </a:r>
            <a:r>
              <a:rPr lang="fr-FR" sz="1400" dirty="0">
                <a:cs typeface="Times New Roman" pitchFamily="18" charset="0"/>
              </a:rPr>
              <a:t>;</a:t>
            </a:r>
          </a:p>
          <a:p>
            <a:pPr indent="-342900">
              <a:spcBef>
                <a:spcPct val="20000"/>
              </a:spcBef>
              <a:buFont typeface="Arial" pitchFamily="34" charset="0"/>
              <a:buChar char="•"/>
              <a:defRPr/>
            </a:pPr>
            <a:r>
              <a:rPr lang="fr-FR" sz="1400" b="1" dirty="0">
                <a:cs typeface="Times New Roman" pitchFamily="18" charset="0"/>
              </a:rPr>
              <a:t>Più </a:t>
            </a:r>
            <a:r>
              <a:rPr lang="fr-FR" sz="1400" b="1" dirty="0" err="1">
                <a:cs typeface="Times New Roman" pitchFamily="18" charset="0"/>
              </a:rPr>
              <a:t>zuccheri</a:t>
            </a:r>
            <a:r>
              <a:rPr lang="fr-FR" sz="1400" b="1" dirty="0">
                <a:cs typeface="Times New Roman" pitchFamily="18" charset="0"/>
              </a:rPr>
              <a:t>: </a:t>
            </a:r>
            <a:r>
              <a:rPr lang="fr-FR" sz="1400" dirty="0" err="1">
                <a:cs typeface="Times New Roman" pitchFamily="18" charset="0"/>
              </a:rPr>
              <a:t>risparmiare</a:t>
            </a:r>
            <a:r>
              <a:rPr lang="fr-FR" sz="1400" dirty="0">
                <a:cs typeface="Times New Roman" pitchFamily="18" charset="0"/>
              </a:rPr>
              <a:t> 5 ore </a:t>
            </a:r>
            <a:r>
              <a:rPr lang="fr-FR" sz="1400" dirty="0" err="1">
                <a:cs typeface="Times New Roman" pitchFamily="18" charset="0"/>
              </a:rPr>
              <a:t>significa</a:t>
            </a:r>
            <a:r>
              <a:rPr lang="fr-FR" sz="1400" dirty="0">
                <a:cs typeface="Times New Roman" pitchFamily="18" charset="0"/>
              </a:rPr>
              <a:t> </a:t>
            </a:r>
            <a:r>
              <a:rPr lang="fr-FR" sz="1400" dirty="0" err="1">
                <a:cs typeface="Times New Roman" pitchFamily="18" charset="0"/>
              </a:rPr>
              <a:t>guadagnare</a:t>
            </a:r>
            <a:r>
              <a:rPr lang="fr-FR" sz="1400" dirty="0">
                <a:cs typeface="Times New Roman" pitchFamily="18" charset="0"/>
              </a:rPr>
              <a:t> </a:t>
            </a:r>
            <a:r>
              <a:rPr lang="fr-FR" sz="1400" dirty="0" err="1">
                <a:cs typeface="Times New Roman" pitchFamily="18" charset="0"/>
              </a:rPr>
              <a:t>sul</a:t>
            </a:r>
            <a:r>
              <a:rPr lang="fr-FR" sz="1400" dirty="0">
                <a:cs typeface="Times New Roman" pitchFamily="18" charset="0"/>
              </a:rPr>
              <a:t> </a:t>
            </a:r>
            <a:r>
              <a:rPr lang="fr-FR" sz="1400" dirty="0" err="1">
                <a:cs typeface="Times New Roman" pitchFamily="18" charset="0"/>
              </a:rPr>
              <a:t>tasso</a:t>
            </a:r>
            <a:r>
              <a:rPr lang="fr-FR" sz="1400" dirty="0">
                <a:cs typeface="Times New Roman" pitchFamily="18" charset="0"/>
              </a:rPr>
              <a:t> di </a:t>
            </a:r>
            <a:r>
              <a:rPr lang="fr-FR" sz="1400" dirty="0" err="1">
                <a:cs typeface="Times New Roman" pitchFamily="18" charset="0"/>
              </a:rPr>
              <a:t>zuccheri</a:t>
            </a:r>
            <a:r>
              <a:rPr lang="fr-FR" sz="1400" dirty="0">
                <a:cs typeface="Times New Roman" pitchFamily="18" charset="0"/>
              </a:rPr>
              <a:t> (</a:t>
            </a:r>
            <a:r>
              <a:rPr lang="fr-FR" sz="1400" dirty="0" err="1">
                <a:cs typeface="Times New Roman" pitchFamily="18" charset="0"/>
              </a:rPr>
              <a:t>fino</a:t>
            </a:r>
            <a:r>
              <a:rPr lang="fr-FR" sz="1400" dirty="0">
                <a:cs typeface="Times New Roman" pitchFamily="18" charset="0"/>
              </a:rPr>
              <a:t> all’1% in più). </a:t>
            </a:r>
          </a:p>
          <a:p>
            <a:pPr indent="-342900">
              <a:spcBef>
                <a:spcPct val="20000"/>
              </a:spcBef>
              <a:defRPr/>
            </a:pPr>
            <a:r>
              <a:rPr lang="fr-FR" sz="1400" dirty="0">
                <a:cs typeface="Times New Roman" pitchFamily="18" charset="0"/>
              </a:rPr>
              <a:t>	L’</a:t>
            </a:r>
            <a:r>
              <a:rPr lang="fr-FR" sz="1400" dirty="0" err="1">
                <a:cs typeface="Times New Roman" pitchFamily="18" charset="0"/>
              </a:rPr>
              <a:t>erba</a:t>
            </a:r>
            <a:r>
              <a:rPr lang="fr-FR" sz="1400" dirty="0">
                <a:cs typeface="Times New Roman" pitchFamily="18" charset="0"/>
              </a:rPr>
              <a:t> </a:t>
            </a:r>
            <a:r>
              <a:rPr lang="fr-FR" sz="1400" dirty="0" err="1">
                <a:cs typeface="Times New Roman" pitchFamily="18" charset="0"/>
              </a:rPr>
              <a:t>falciata</a:t>
            </a:r>
            <a:r>
              <a:rPr lang="fr-FR" sz="1400" dirty="0">
                <a:cs typeface="Times New Roman" pitchFamily="18" charset="0"/>
              </a:rPr>
              <a:t> </a:t>
            </a:r>
            <a:r>
              <a:rPr lang="fr-FR" sz="1400" dirty="0" err="1">
                <a:cs typeface="Times New Roman" pitchFamily="18" charset="0"/>
              </a:rPr>
              <a:t>che</a:t>
            </a:r>
            <a:r>
              <a:rPr lang="fr-FR" sz="1400" dirty="0">
                <a:cs typeface="Times New Roman" pitchFamily="18" charset="0"/>
              </a:rPr>
              <a:t> </a:t>
            </a:r>
            <a:r>
              <a:rPr lang="fr-FR" sz="1400" dirty="0" err="1">
                <a:cs typeface="Times New Roman" pitchFamily="18" charset="0"/>
              </a:rPr>
              <a:t>rimane</a:t>
            </a:r>
            <a:r>
              <a:rPr lang="fr-FR" sz="1400" dirty="0">
                <a:cs typeface="Times New Roman" pitchFamily="18" charset="0"/>
              </a:rPr>
              <a:t> </a:t>
            </a:r>
            <a:r>
              <a:rPr lang="fr-FR" sz="1400" dirty="0" err="1">
                <a:cs typeface="Times New Roman" pitchFamily="18" charset="0"/>
              </a:rPr>
              <a:t>sul</a:t>
            </a:r>
            <a:r>
              <a:rPr lang="fr-FR" sz="1400" dirty="0">
                <a:cs typeface="Times New Roman" pitchFamily="18" charset="0"/>
              </a:rPr>
              <a:t> campo perde </a:t>
            </a:r>
            <a:r>
              <a:rPr lang="fr-FR" sz="1400" dirty="0" err="1">
                <a:cs typeface="Times New Roman" pitchFamily="18" charset="0"/>
              </a:rPr>
              <a:t>zuccheri</a:t>
            </a:r>
            <a:r>
              <a:rPr lang="fr-FR" sz="1400" dirty="0">
                <a:cs typeface="Times New Roman" pitchFamily="18" charset="0"/>
              </a:rPr>
              <a:t>.</a:t>
            </a:r>
          </a:p>
          <a:p>
            <a:pPr indent="-342900">
              <a:spcBef>
                <a:spcPct val="20000"/>
              </a:spcBef>
              <a:buFont typeface="Arial" pitchFamily="34" charset="0"/>
              <a:buChar char="•"/>
              <a:defRPr/>
            </a:pPr>
            <a:r>
              <a:rPr lang="fr-FR" sz="1400" b="1" dirty="0">
                <a:cs typeface="Times New Roman" pitchFamily="18" charset="0"/>
              </a:rPr>
              <a:t>Più </a:t>
            </a:r>
            <a:r>
              <a:rPr lang="fr-FR" sz="1400" b="1" dirty="0" err="1">
                <a:cs typeface="Times New Roman" pitchFamily="18" charset="0"/>
              </a:rPr>
              <a:t>azoto</a:t>
            </a:r>
            <a:r>
              <a:rPr lang="fr-FR" sz="1400" b="1" dirty="0">
                <a:cs typeface="Times New Roman" pitchFamily="18" charset="0"/>
              </a:rPr>
              <a:t>: </a:t>
            </a:r>
            <a:r>
              <a:rPr lang="fr-FR" sz="1400" dirty="0" err="1">
                <a:cs typeface="Times New Roman" pitchFamily="18" charset="0"/>
              </a:rPr>
              <a:t>lasciando</a:t>
            </a:r>
            <a:r>
              <a:rPr lang="fr-FR" sz="1400" dirty="0">
                <a:cs typeface="Times New Roman" pitchFamily="18" charset="0"/>
              </a:rPr>
              <a:t> di </a:t>
            </a:r>
            <a:r>
              <a:rPr lang="fr-FR" sz="1400" dirty="0" err="1">
                <a:cs typeface="Times New Roman" pitchFamily="18" charset="0"/>
              </a:rPr>
              <a:t>meno</a:t>
            </a:r>
            <a:r>
              <a:rPr lang="fr-FR" sz="1400" dirty="0">
                <a:cs typeface="Times New Roman" pitchFamily="18" charset="0"/>
              </a:rPr>
              <a:t> al </a:t>
            </a:r>
            <a:r>
              <a:rPr lang="fr-FR" sz="1400" dirty="0" err="1">
                <a:cs typeface="Times New Roman" pitchFamily="18" charset="0"/>
              </a:rPr>
              <a:t>suolo</a:t>
            </a:r>
            <a:r>
              <a:rPr lang="fr-FR" sz="1400" dirty="0">
                <a:cs typeface="Times New Roman" pitchFamily="18" charset="0"/>
              </a:rPr>
              <a:t> il </a:t>
            </a:r>
            <a:r>
              <a:rPr lang="fr-FR" sz="1400" dirty="0" err="1">
                <a:cs typeface="Times New Roman" pitchFamily="18" charset="0"/>
              </a:rPr>
              <a:t>foraggio</a:t>
            </a:r>
            <a:r>
              <a:rPr lang="fr-FR" sz="1400" dirty="0">
                <a:cs typeface="Times New Roman" pitchFamily="18" charset="0"/>
              </a:rPr>
              <a:t>, si </a:t>
            </a:r>
            <a:r>
              <a:rPr lang="fr-FR" sz="1400" dirty="0" err="1">
                <a:cs typeface="Times New Roman" pitchFamily="18" charset="0"/>
              </a:rPr>
              <a:t>riduce</a:t>
            </a:r>
            <a:r>
              <a:rPr lang="fr-FR" sz="1400" dirty="0">
                <a:cs typeface="Times New Roman" pitchFamily="18" charset="0"/>
              </a:rPr>
              <a:t> di </a:t>
            </a:r>
            <a:r>
              <a:rPr lang="fr-FR" sz="1400" dirty="0" err="1">
                <a:cs typeface="Times New Roman" pitchFamily="18" charset="0"/>
              </a:rPr>
              <a:t>meno</a:t>
            </a:r>
            <a:r>
              <a:rPr lang="fr-FR" sz="1400" dirty="0">
                <a:cs typeface="Times New Roman" pitchFamily="18" charset="0"/>
              </a:rPr>
              <a:t> il </a:t>
            </a:r>
            <a:r>
              <a:rPr lang="fr-FR" sz="1400" dirty="0" err="1">
                <a:cs typeface="Times New Roman" pitchFamily="18" charset="0"/>
              </a:rPr>
              <a:t>tasso</a:t>
            </a:r>
            <a:r>
              <a:rPr lang="fr-FR" sz="1400" dirty="0">
                <a:cs typeface="Times New Roman" pitchFamily="18" charset="0"/>
              </a:rPr>
              <a:t> di </a:t>
            </a:r>
            <a:r>
              <a:rPr lang="fr-FR" sz="1400" dirty="0" err="1">
                <a:cs typeface="Times New Roman" pitchFamily="18" charset="0"/>
              </a:rPr>
              <a:t>materia</a:t>
            </a:r>
            <a:r>
              <a:rPr lang="fr-FR" sz="1400" dirty="0">
                <a:cs typeface="Times New Roman" pitchFamily="18" charset="0"/>
              </a:rPr>
              <a:t> </a:t>
            </a:r>
            <a:r>
              <a:rPr lang="fr-FR" sz="1400" dirty="0" err="1">
                <a:cs typeface="Times New Roman" pitchFamily="18" charset="0"/>
              </a:rPr>
              <a:t>azotata</a:t>
            </a:r>
            <a:endParaRPr lang="fr-FR" sz="1400" dirty="0">
              <a:cs typeface="Times New Roman" pitchFamily="18" charset="0"/>
            </a:endParaRPr>
          </a:p>
          <a:p>
            <a:pPr indent="-342900">
              <a:spcBef>
                <a:spcPct val="20000"/>
              </a:spcBef>
              <a:buFont typeface="Arial" pitchFamily="34" charset="0"/>
              <a:buChar char="•"/>
              <a:defRPr/>
            </a:pPr>
            <a:r>
              <a:rPr lang="fr-FR" sz="1400" b="1" dirty="0" err="1">
                <a:cs typeface="Times New Roman" pitchFamily="18" charset="0"/>
              </a:rPr>
              <a:t>Digeribilità</a:t>
            </a:r>
            <a:r>
              <a:rPr lang="fr-FR" sz="1400" b="1" dirty="0">
                <a:cs typeface="Times New Roman" pitchFamily="18" charset="0"/>
              </a:rPr>
              <a:t> più </a:t>
            </a:r>
            <a:r>
              <a:rPr lang="fr-FR" sz="1400" b="1" dirty="0" err="1">
                <a:cs typeface="Times New Roman" pitchFamily="18" charset="0"/>
              </a:rPr>
              <a:t>elevata</a:t>
            </a:r>
            <a:r>
              <a:rPr lang="fr-FR" sz="1400" b="1" dirty="0">
                <a:cs typeface="Times New Roman" pitchFamily="18" charset="0"/>
              </a:rPr>
              <a:t> delle fibre</a:t>
            </a:r>
            <a:endParaRPr lang="fr-FR" sz="1400" dirty="0">
              <a:cs typeface="Times New Roman" pitchFamily="18" charset="0"/>
            </a:endParaRPr>
          </a:p>
          <a:p>
            <a:pPr indent="-342900">
              <a:spcBef>
                <a:spcPct val="20000"/>
              </a:spcBef>
              <a:buFont typeface="Arial" pitchFamily="34" charset="0"/>
              <a:buChar char="•"/>
              <a:defRPr/>
            </a:pPr>
            <a:endParaRPr lang="fr-FR" sz="1400" dirty="0">
              <a:cs typeface="Times New Roman" pitchFamily="18" charset="0"/>
            </a:endParaRPr>
          </a:p>
          <a:p>
            <a:pPr indent="-342900">
              <a:spcBef>
                <a:spcPct val="20000"/>
              </a:spcBef>
              <a:buFont typeface="Arial" pitchFamily="34" charset="0"/>
              <a:buChar char="•"/>
              <a:defRPr/>
            </a:pPr>
            <a:endParaRPr lang="fr-FR" sz="1400" dirty="0">
              <a:cs typeface="Times New Roman" pitchFamily="18" charset="0"/>
            </a:endParaRPr>
          </a:p>
          <a:p>
            <a:pPr indent="-342900">
              <a:spcBef>
                <a:spcPct val="20000"/>
              </a:spcBef>
              <a:defRPr/>
            </a:pPr>
            <a:endParaRPr lang="fr-FR" sz="1400" dirty="0">
              <a:cs typeface="Times New Roman" pitchFamily="18" charset="0"/>
            </a:endParaRPr>
          </a:p>
          <a:p>
            <a:pPr indent="-342900">
              <a:spcBef>
                <a:spcPct val="20000"/>
              </a:spcBef>
              <a:defRPr/>
            </a:pPr>
            <a:r>
              <a:rPr lang="fr-FR" sz="1400" dirty="0">
                <a:cs typeface="Times New Roman" pitchFamily="18" charset="0"/>
              </a:rPr>
              <a:t> </a:t>
            </a:r>
          </a:p>
          <a:p>
            <a:pPr indent="-342900" algn="ctr">
              <a:spcBef>
                <a:spcPct val="20000"/>
              </a:spcBef>
              <a:defRPr/>
            </a:pPr>
            <a:endParaRPr lang="fr-FR" sz="1400" dirty="0">
              <a:cs typeface="Times New Roman" pitchFamily="18" charset="0"/>
            </a:endParaRPr>
          </a:p>
        </p:txBody>
      </p:sp>
      <p:pic>
        <p:nvPicPr>
          <p:cNvPr id="84995" name="Picture 5" descr="FC 280 TRAVAIL N 241"/>
          <p:cNvPicPr>
            <a:picLocks noChangeAspect="1" noChangeArrowheads="1"/>
          </p:cNvPicPr>
          <p:nvPr/>
        </p:nvPicPr>
        <p:blipFill>
          <a:blip r:embed="rId2" cstate="email">
            <a:lum contrast="18000"/>
            <a:extLst>
              <a:ext uri="{28A0092B-C50C-407E-A947-70E740481C1C}">
                <a14:useLocalDpi xmlns:a14="http://schemas.microsoft.com/office/drawing/2010/main"/>
              </a:ext>
            </a:extLst>
          </a:blip>
          <a:srcRect/>
          <a:stretch>
            <a:fillRect/>
          </a:stretch>
        </p:blipFill>
        <p:spPr bwMode="auto">
          <a:xfrm>
            <a:off x="4859338" y="3462338"/>
            <a:ext cx="4217987" cy="2776537"/>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4996" name="CasellaDiTesto 5"/>
          <p:cNvSpPr txBox="1">
            <a:spLocks noChangeArrowheads="1"/>
          </p:cNvSpPr>
          <p:nvPr/>
        </p:nvSpPr>
        <p:spPr bwMode="auto">
          <a:xfrm>
            <a:off x="200025" y="3459163"/>
            <a:ext cx="4583113"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2000" b="1"/>
              <a:t>Liberi dai condizionamenti metereologici</a:t>
            </a:r>
          </a:p>
          <a:p>
            <a:pPr eaLnBrk="1" hangingPunct="1">
              <a:buFontTx/>
              <a:buNone/>
            </a:pPr>
            <a:r>
              <a:rPr lang="it-IT" altLang="it-IT" sz="1400"/>
              <a:t>Un essicazione più rapida riduce i rischi di esposizione alla pioggia</a:t>
            </a:r>
          </a:p>
        </p:txBody>
      </p:sp>
      <p:sp>
        <p:nvSpPr>
          <p:cNvPr id="84997" name="CasellaDiTesto 6"/>
          <p:cNvSpPr txBox="1">
            <a:spLocks noChangeArrowheads="1"/>
          </p:cNvSpPr>
          <p:nvPr/>
        </p:nvSpPr>
        <p:spPr bwMode="auto">
          <a:xfrm>
            <a:off x="200025" y="4818063"/>
            <a:ext cx="4513263"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buFontTx/>
              <a:buNone/>
            </a:pPr>
            <a:r>
              <a:rPr lang="it-IT" altLang="it-IT" sz="2000" b="1"/>
              <a:t>Migliorare ancora di più la reddività</a:t>
            </a:r>
          </a:p>
          <a:p>
            <a:pPr eaLnBrk="1" hangingPunct="1">
              <a:buFontTx/>
              <a:buChar char="•"/>
            </a:pPr>
            <a:r>
              <a:rPr lang="it-IT" altLang="it-IT" sz="1400"/>
              <a:t> con un foraggio di qualità diminuisce l’acquisto di mangimi, prima voce di spesa nella produzione lattiera</a:t>
            </a:r>
          </a:p>
          <a:p>
            <a:pPr eaLnBrk="1" hangingPunct="1">
              <a:buFontTx/>
              <a:buChar char="•"/>
            </a:pPr>
            <a:r>
              <a:rPr lang="it-IT" altLang="it-IT" sz="1400"/>
              <a:t> Ottimizzata la Capacità di lavoro del cantiere fienagione</a:t>
            </a:r>
          </a:p>
        </p:txBody>
      </p:sp>
      <p:sp>
        <p:nvSpPr>
          <p:cNvPr id="84998" name="Titolo 1"/>
          <p:cNvSpPr>
            <a:spLocks noGrp="1"/>
          </p:cNvSpPr>
          <p:nvPr>
            <p:ph type="title"/>
          </p:nvPr>
        </p:nvSpPr>
        <p:spPr/>
        <p:txBody>
          <a:bodyPr/>
          <a:lstStyle/>
          <a:p>
            <a:r>
              <a:rPr lang="it-IT" altLang="it-IT" smtClean="0"/>
              <a:t>Influenza del condizionamento sull’essicazione del foraggio</a:t>
            </a:r>
          </a:p>
        </p:txBody>
      </p:sp>
      <p:sp>
        <p:nvSpPr>
          <p:cNvPr id="2" name="Segnaposto data 1"/>
          <p:cNvSpPr>
            <a:spLocks noGrp="1"/>
          </p:cNvSpPr>
          <p:nvPr>
            <p:ph type="dt" sz="quarter" idx="10"/>
          </p:nvPr>
        </p:nvSpPr>
        <p:spPr/>
        <p:txBody>
          <a:bodyPr/>
          <a:lstStyle/>
          <a:p>
            <a:pPr>
              <a:defRPr/>
            </a:pPr>
            <a:fld id="{A4346296-5186-4C3C-ACFA-52F54A12EC3F}" type="datetime1">
              <a:rPr lang="it-IT" smtClean="0"/>
              <a:t>29/04/14</a:t>
            </a:fld>
            <a:endParaRPr lang="fr-FR" dirty="0"/>
          </a:p>
        </p:txBody>
      </p:sp>
      <p:sp>
        <p:nvSpPr>
          <p:cNvPr id="3" name="Segnaposto piè di pagina 2"/>
          <p:cNvSpPr>
            <a:spLocks noGrp="1"/>
          </p:cNvSpPr>
          <p:nvPr>
            <p:ph type="ftr" sz="quarter" idx="11"/>
          </p:nvPr>
        </p:nvSpPr>
        <p:spPr/>
        <p:txBody>
          <a:bodyPr/>
          <a:lstStyle/>
          <a:p>
            <a:pPr>
              <a:defRPr/>
            </a:pPr>
            <a:r>
              <a:rPr lang="fr-FR"/>
              <a:t>Mkt Kuhn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conditionneur_flo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788" y="2968625"/>
            <a:ext cx="4673600" cy="1358900"/>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5"/>
          <p:cNvSpPr txBox="1">
            <a:spLocks noChangeArrowheads="1"/>
          </p:cNvSpPr>
          <p:nvPr/>
        </p:nvSpPr>
        <p:spPr bwMode="auto">
          <a:xfrm>
            <a:off x="5286375" y="3413125"/>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2400" b="1"/>
              <a:t>FLAGELLI A DITA SINTETICHE</a:t>
            </a:r>
          </a:p>
        </p:txBody>
      </p:sp>
      <p:sp>
        <p:nvSpPr>
          <p:cNvPr id="86020" name="Text Box 15"/>
          <p:cNvSpPr txBox="1">
            <a:spLocks noChangeArrowheads="1"/>
          </p:cNvSpPr>
          <p:nvPr/>
        </p:nvSpPr>
        <p:spPr bwMode="auto">
          <a:xfrm>
            <a:off x="5286375" y="1838325"/>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2400" b="1"/>
              <a:t>FLAGELLI METALLICI</a:t>
            </a:r>
          </a:p>
          <a:p>
            <a:pPr algn="ctr" eaLnBrk="1" hangingPunct="1">
              <a:spcBef>
                <a:spcPct val="50000"/>
              </a:spcBef>
              <a:buFontTx/>
              <a:buNone/>
            </a:pPr>
            <a:r>
              <a:rPr lang="it-IT" altLang="it-IT" sz="1600" i="1"/>
              <a:t>(nelle FC trainate)</a:t>
            </a:r>
          </a:p>
        </p:txBody>
      </p:sp>
      <p:pic>
        <p:nvPicPr>
          <p:cNvPr id="86021" name="Picture 16" descr="FC243R00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8" y="4497388"/>
            <a:ext cx="4575175" cy="2017712"/>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 Box 17"/>
          <p:cNvSpPr txBox="1">
            <a:spLocks noChangeArrowheads="1"/>
          </p:cNvSpPr>
          <p:nvPr/>
        </p:nvSpPr>
        <p:spPr bwMode="auto">
          <a:xfrm>
            <a:off x="5307013" y="5168900"/>
            <a:ext cx="3122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a:solidFill>
                  <a:schemeClr val="tx1"/>
                </a:solidFill>
                <a:latin typeface="Arial" panose="020B0604020202020204" pitchFamily="34" charset="0"/>
              </a:defRPr>
            </a:lvl1pPr>
            <a:lvl2pPr marL="742950" indent="-285750">
              <a:spcBef>
                <a:spcPct val="20000"/>
              </a:spcBef>
              <a:buBlip>
                <a:blip r:embed="rId4"/>
              </a:buBlip>
              <a:defRPr>
                <a:solidFill>
                  <a:schemeClr val="tx1"/>
                </a:solidFill>
                <a:latin typeface="Arial" panose="020B0604020202020204" pitchFamily="34" charset="0"/>
              </a:defRPr>
            </a:lvl2pPr>
            <a:lvl3pPr marL="1143000" indent="-228600">
              <a:spcBef>
                <a:spcPct val="20000"/>
              </a:spcBef>
              <a:buBlip>
                <a:blip r:embed="rId5"/>
              </a:buBlip>
              <a:defRPr>
                <a:solidFill>
                  <a:schemeClr val="tx1"/>
                </a:solidFill>
                <a:latin typeface="Arial" panose="020B0604020202020204" pitchFamily="34" charset="0"/>
              </a:defRPr>
            </a:lvl3pPr>
            <a:lvl4pPr marL="1600200" indent="-228600">
              <a:spcBef>
                <a:spcPct val="20000"/>
              </a:spcBef>
              <a:buClr>
                <a:srgbClr val="FF0000"/>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spcBef>
                <a:spcPct val="50000"/>
              </a:spcBef>
              <a:buFontTx/>
              <a:buNone/>
            </a:pPr>
            <a:r>
              <a:rPr lang="it-IT" altLang="it-IT" sz="2400" b="1"/>
              <a:t>RULLI IN GOMMA</a:t>
            </a:r>
          </a:p>
        </p:txBody>
      </p:sp>
      <p:pic>
        <p:nvPicPr>
          <p:cNvPr id="86023" name="Picture 2" descr="détail_doigts_mobil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2313" y="957263"/>
            <a:ext cx="2962275" cy="1919287"/>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Titolo 1"/>
          <p:cNvSpPr>
            <a:spLocks noGrp="1"/>
          </p:cNvSpPr>
          <p:nvPr>
            <p:ph type="title" idx="4294967295"/>
          </p:nvPr>
        </p:nvSpPr>
        <p:spPr>
          <a:xfrm>
            <a:off x="827088" y="169863"/>
            <a:ext cx="7059612" cy="574675"/>
          </a:xfrm>
        </p:spPr>
        <p:txBody>
          <a:bodyPr/>
          <a:lstStyle/>
          <a:p>
            <a:r>
              <a:rPr lang="it-IT" altLang="it-IT" smtClean="0"/>
              <a:t>Differenti tipi di condizionatore</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p:cNvPicPr>
            <a:picLocks noChangeAspect="1" noChangeArrowheads="1"/>
          </p:cNvPicPr>
          <p:nvPr/>
        </p:nvPicPr>
        <p:blipFill>
          <a:blip r:embed="rId2"/>
          <a:srcRect/>
          <a:stretch>
            <a:fillRect/>
          </a:stretch>
        </p:blipFill>
        <p:spPr bwMode="auto">
          <a:xfrm>
            <a:off x="828675" y="1340768"/>
            <a:ext cx="7486650" cy="4600575"/>
          </a:xfrm>
          <a:prstGeom prst="rect">
            <a:avLst/>
          </a:prstGeom>
          <a:ln>
            <a:noFill/>
          </a:ln>
          <a:effectLst>
            <a:outerShdw blurRad="292100" dist="139700" dir="2700000" algn="tl" rotWithShape="0">
              <a:srgbClr val="333333">
                <a:alpha val="65000"/>
              </a:srgbClr>
            </a:outerShdw>
          </a:effectLst>
        </p:spPr>
      </p:pic>
      <p:sp>
        <p:nvSpPr>
          <p:cNvPr id="5" name="AutoShape 6"/>
          <p:cNvSpPr>
            <a:spLocks noChangeArrowheads="1"/>
          </p:cNvSpPr>
          <p:nvPr/>
        </p:nvSpPr>
        <p:spPr bwMode="auto">
          <a:xfrm>
            <a:off x="146050" y="6049678"/>
            <a:ext cx="8424862" cy="403510"/>
          </a:xfrm>
          <a:prstGeom prst="roundRect">
            <a:avLst>
              <a:gd name="adj" fmla="val 16667"/>
            </a:avLst>
          </a:prstGeom>
          <a:noFill/>
          <a:ln w="9525">
            <a:noFill/>
            <a:round/>
            <a:headEnd/>
            <a:tailEnd/>
          </a:ln>
        </p:spPr>
        <p:txBody>
          <a:bodyPr tIns="82800" bIns="0" anchor="ctr">
            <a:spAutoFit/>
          </a:bodyPr>
          <a:lstStyle/>
          <a:p>
            <a:pPr>
              <a:lnSpc>
                <a:spcPct val="110000"/>
              </a:lnSpc>
              <a:defRPr/>
            </a:pPr>
            <a:r>
              <a:rPr lang="fr-FR" b="1" dirty="0" err="1">
                <a:cs typeface="+mn-cs"/>
              </a:rPr>
              <a:t>Nuovo</a:t>
            </a:r>
            <a:r>
              <a:rPr lang="fr-FR" b="1" dirty="0">
                <a:cs typeface="+mn-cs"/>
              </a:rPr>
              <a:t> </a:t>
            </a:r>
            <a:r>
              <a:rPr lang="fr-FR" b="1" dirty="0" err="1">
                <a:cs typeface="+mn-cs"/>
              </a:rPr>
              <a:t>condizionatore</a:t>
            </a:r>
            <a:r>
              <a:rPr lang="fr-FR" b="1" dirty="0">
                <a:cs typeface="+mn-cs"/>
              </a:rPr>
              <a:t> a </a:t>
            </a:r>
            <a:r>
              <a:rPr lang="fr-FR" b="1" dirty="0" err="1">
                <a:cs typeface="+mn-cs"/>
              </a:rPr>
              <a:t>dita</a:t>
            </a:r>
            <a:r>
              <a:rPr lang="fr-FR" b="1" dirty="0">
                <a:cs typeface="+mn-cs"/>
              </a:rPr>
              <a:t> « </a:t>
            </a:r>
            <a:r>
              <a:rPr lang="fr-FR" b="1" dirty="0" err="1">
                <a:cs typeface="+mn-cs"/>
              </a:rPr>
              <a:t>folli</a:t>
            </a:r>
            <a:r>
              <a:rPr lang="fr-FR" b="1" dirty="0">
                <a:cs typeface="+mn-cs"/>
              </a:rPr>
              <a:t> » in </a:t>
            </a:r>
            <a:r>
              <a:rPr lang="fr-FR" b="1" dirty="0" err="1">
                <a:cs typeface="+mn-cs"/>
              </a:rPr>
              <a:t>acciaio</a:t>
            </a:r>
            <a:r>
              <a:rPr lang="fr-FR" b="1" dirty="0" smtClean="0">
                <a:cs typeface="+mn-cs"/>
              </a:rPr>
              <a:t>: </a:t>
            </a:r>
            <a:r>
              <a:rPr lang="fr-FR" sz="1600" dirty="0" err="1" smtClean="0">
                <a:cs typeface="+mn-cs"/>
                <a:sym typeface="Wingdings" pitchFamily="2" charset="2"/>
              </a:rPr>
              <a:t>adatto</a:t>
            </a:r>
            <a:r>
              <a:rPr lang="fr-FR" sz="1600" dirty="0" smtClean="0">
                <a:cs typeface="+mn-cs"/>
                <a:sym typeface="Wingdings" pitchFamily="2" charset="2"/>
              </a:rPr>
              <a:t> </a:t>
            </a:r>
            <a:r>
              <a:rPr lang="fr-FR" sz="1600" dirty="0">
                <a:cs typeface="+mn-cs"/>
                <a:sym typeface="Wingdings" pitchFamily="2" charset="2"/>
              </a:rPr>
              <a:t>per </a:t>
            </a:r>
            <a:r>
              <a:rPr lang="fr-FR" sz="1600" dirty="0" err="1">
                <a:cs typeface="+mn-cs"/>
                <a:sym typeface="Wingdings" pitchFamily="2" charset="2"/>
              </a:rPr>
              <a:t>faraggi</a:t>
            </a:r>
            <a:r>
              <a:rPr lang="fr-FR" sz="1600" dirty="0">
                <a:cs typeface="+mn-cs"/>
                <a:sym typeface="Wingdings" pitchFamily="2" charset="2"/>
              </a:rPr>
              <a:t> </a:t>
            </a:r>
            <a:r>
              <a:rPr lang="fr-FR" sz="1600" dirty="0" err="1">
                <a:cs typeface="+mn-cs"/>
                <a:sym typeface="Wingdings" pitchFamily="2" charset="2"/>
              </a:rPr>
              <a:t>pesanti</a:t>
            </a:r>
            <a:r>
              <a:rPr lang="fr-FR" sz="1600" dirty="0">
                <a:cs typeface="+mn-cs"/>
                <a:sym typeface="Wingdings" pitchFamily="2" charset="2"/>
              </a:rPr>
              <a:t> e </a:t>
            </a:r>
            <a:r>
              <a:rPr lang="fr-FR" sz="1600" dirty="0" err="1">
                <a:cs typeface="+mn-cs"/>
                <a:sym typeface="Wingdings" pitchFamily="2" charset="2"/>
              </a:rPr>
              <a:t>lungi</a:t>
            </a:r>
            <a:endParaRPr lang="fr-FR" sz="1600" dirty="0">
              <a:cs typeface="+mn-cs"/>
              <a:sym typeface="Wingdings" pitchFamily="2" charset="2"/>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5175"/>
            <a:ext cx="3635896" cy="1486884"/>
          </a:xfrm>
          <a:prstGeom prst="rect">
            <a:avLst/>
          </a:prstGeom>
          <a:ln>
            <a:noFill/>
          </a:ln>
          <a:effectLst>
            <a:outerShdw blurRad="292100" dist="139700" dir="2700000" algn="tl" rotWithShape="0">
              <a:srgbClr val="333333">
                <a:alpha val="65000"/>
              </a:srgbClr>
            </a:outerShdw>
          </a:effectLst>
        </p:spPr>
      </p:pic>
      <p:sp>
        <p:nvSpPr>
          <p:cNvPr id="2" name="Segnaposto data 1"/>
          <p:cNvSpPr>
            <a:spLocks noGrp="1"/>
          </p:cNvSpPr>
          <p:nvPr>
            <p:ph type="dt" sz="quarter" idx="4294967295"/>
          </p:nvPr>
        </p:nvSpPr>
        <p:spPr/>
        <p:txBody>
          <a:bodyPr/>
          <a:lstStyle/>
          <a:p>
            <a:pPr>
              <a:defRPr/>
            </a:pPr>
            <a:fld id="{EC9DB3CE-BCC2-4141-A718-FC00B4CAC87C}" type="datetime1">
              <a:rPr lang="it-IT" smtClean="0"/>
              <a:t>29/04/14</a:t>
            </a:fld>
            <a:endParaRPr lang="fr-FR" dirty="0"/>
          </a:p>
        </p:txBody>
      </p:sp>
      <p:sp>
        <p:nvSpPr>
          <p:cNvPr id="3" name="Segnaposto piè di pagina 2"/>
          <p:cNvSpPr>
            <a:spLocks noGrp="1"/>
          </p:cNvSpPr>
          <p:nvPr>
            <p:ph type="ftr" sz="quarter" idx="4294967295"/>
          </p:nvPr>
        </p:nvSpPr>
        <p:spPr/>
        <p:txBody>
          <a:bodyPr/>
          <a:lstStyle/>
          <a:p>
            <a:pPr>
              <a:defRPr/>
            </a:pPr>
            <a:r>
              <a:rPr lang="fr-FR"/>
              <a:t>Mkt Kuhn </a:t>
            </a:r>
          </a:p>
        </p:txBody>
      </p:sp>
      <p:sp>
        <p:nvSpPr>
          <p:cNvPr id="4" name="Titolo 3"/>
          <p:cNvSpPr>
            <a:spLocks noGrp="1"/>
          </p:cNvSpPr>
          <p:nvPr>
            <p:ph type="title"/>
          </p:nvPr>
        </p:nvSpPr>
        <p:spPr/>
        <p:txBody>
          <a:bodyPr/>
          <a:lstStyle/>
          <a:p>
            <a:r>
              <a:rPr lang="it-IT" dirty="0" smtClean="0"/>
              <a:t>Novità - condizionatore</a:t>
            </a:r>
            <a:r>
              <a:rPr lang="it-IT" baseline="0" dirty="0" smtClean="0"/>
              <a:t> a dita in acciaio «D»</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Powerpoint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èle transition 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Powerpoint2011</Template>
  <TotalTime>1451</TotalTime>
  <Words>15964</Words>
  <Application>Microsoft Macintosh PowerPoint</Application>
  <PresentationFormat>Presentazione su schermo (4:3)</PresentationFormat>
  <Paragraphs>2681</Paragraphs>
  <Slides>264</Slides>
  <Notes>134</Notes>
  <HiddenSlides>0</HiddenSlides>
  <MMClips>0</MMClips>
  <ScaleCrop>false</ScaleCrop>
  <HeadingPairs>
    <vt:vector size="6" baseType="variant">
      <vt:variant>
        <vt:lpstr>Tema</vt:lpstr>
      </vt:variant>
      <vt:variant>
        <vt:i4>2</vt:i4>
      </vt:variant>
      <vt:variant>
        <vt:lpstr>Server OLE incorporati</vt:lpstr>
      </vt:variant>
      <vt:variant>
        <vt:i4>8</vt:i4>
      </vt:variant>
      <vt:variant>
        <vt:lpstr>Titoli diapositive</vt:lpstr>
      </vt:variant>
      <vt:variant>
        <vt:i4>264</vt:i4>
      </vt:variant>
    </vt:vector>
  </HeadingPairs>
  <TitlesOfParts>
    <vt:vector size="274" baseType="lpstr">
      <vt:lpstr>Powerpoint2011</vt:lpstr>
      <vt:lpstr>Modèle transition 2011</vt:lpstr>
      <vt:lpstr>Feuille de calcul</vt:lpstr>
      <vt:lpstr>Grafico</vt:lpstr>
      <vt:lpstr>Image</vt:lpstr>
      <vt:lpstr>Picture</vt:lpstr>
      <vt:lpstr>Clip</vt:lpstr>
      <vt:lpstr>Photo Editor-foto</vt:lpstr>
      <vt:lpstr>CorelDRAW</vt:lpstr>
      <vt:lpstr>Acrobat Document</vt:lpstr>
      <vt:lpstr>Incontro con gli studenti Università di Padova</vt:lpstr>
      <vt:lpstr>Innovare  per sopravviverere</vt:lpstr>
      <vt:lpstr>Azienda agricola è cambiata …</vt:lpstr>
      <vt:lpstr>Gli indirizzi colturali sono cambiati …</vt:lpstr>
      <vt:lpstr>L’imprenditore agricolo è cambiato</vt:lpstr>
      <vt:lpstr>Gamma prodotti</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BUCHER INDUSTRIES Group</vt:lpstr>
      <vt:lpstr>Il gruppo KUHN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Filiali di distribuzione KUHN</vt:lpstr>
      <vt:lpstr> KUHN CENTER FOR PROGRESS (KCFP)</vt:lpstr>
      <vt:lpstr>Evoluzione del fatturato del gruppo KUHN dal 1980</vt:lpstr>
      <vt:lpstr>Presentazione di PowerPoint</vt:lpstr>
      <vt:lpstr>FIENAGIONE, filiera completa DAL TAGLIO ALLA RACCOLTA </vt:lpstr>
      <vt:lpstr>Il nostro obiettivo?</vt:lpstr>
      <vt:lpstr>Aspetti economici e qualità del foraggio</vt:lpstr>
      <vt:lpstr>Il foraggio nella razione di base</vt:lpstr>
      <vt:lpstr>La raccolta dei foraggi</vt:lpstr>
      <vt:lpstr>Esigenze del produttore di latte</vt:lpstr>
      <vt:lpstr>Esigenze del produttore: il prezzo del latte</vt:lpstr>
      <vt:lpstr>Caratteristiche generali di un prato</vt:lpstr>
      <vt:lpstr>Qualità del prato – le leguminose</vt:lpstr>
      <vt:lpstr>Qualità del prato – le graminacee</vt:lpstr>
      <vt:lpstr>Qualità del prato – differenti colture</vt:lpstr>
      <vt:lpstr>Qualità del prato - rendimento</vt:lpstr>
      <vt:lpstr>Qualità del prato - epoca di sfalcio</vt:lpstr>
      <vt:lpstr>Qualità del foraggio  </vt:lpstr>
      <vt:lpstr>Qualità del foraggio </vt:lpstr>
      <vt:lpstr>Presentazione di PowerPoint</vt:lpstr>
      <vt:lpstr>Qualità del foraggio – qualità del latte</vt:lpstr>
      <vt:lpstr>L’igiene del foraggio innanzitutto</vt:lpstr>
      <vt:lpstr>Qualità del foraggio</vt:lpstr>
      <vt:lpstr>Presentazione di PowerPoint</vt:lpstr>
      <vt:lpstr>Modalità di raccolta - TAGLIO</vt:lpstr>
      <vt:lpstr>Modalità di raccolta - TAGLIO</vt:lpstr>
      <vt:lpstr>Modalità di raccolta - TAGLIO</vt:lpstr>
      <vt:lpstr>Modalità di raccolta - TAGLIO</vt:lpstr>
      <vt:lpstr>SCELTA DELLA MACCHINA</vt:lpstr>
      <vt:lpstr>LE GIUSTE SCELTE - TAGLIO</vt:lpstr>
      <vt:lpstr>Nuova barra di taglio OPTIDISC</vt:lpstr>
      <vt:lpstr>Nuova barra di taglio OPTIDISC</vt:lpstr>
      <vt:lpstr>Nuova barra di taglio OPTIDISC</vt:lpstr>
      <vt:lpstr>Nuova barra di taglio OPTIDISC</vt:lpstr>
      <vt:lpstr>Nuovo disco di taglio</vt:lpstr>
      <vt:lpstr>Barra a tamburo - PZ 170-190-220-270(F)-300(F)-900</vt:lpstr>
      <vt:lpstr>Barra a tamburo - PZ 320F  -  PZ 320FC  -  PZ 320C</vt:lpstr>
      <vt:lpstr>LE GIUSTE SCELTE - ALLEGGERIMENTO</vt:lpstr>
      <vt:lpstr>FC FRONTALI</vt:lpstr>
      <vt:lpstr>ADATTAMENTO AL TERRENO</vt:lpstr>
      <vt:lpstr>FC 313 F LIFT CONTROL®</vt:lpstr>
      <vt:lpstr>Obbiettivo del cantiere di fienagione – la qualità</vt:lpstr>
      <vt:lpstr>L’alleggerimento per un taglio «di qualità»</vt:lpstr>
      <vt:lpstr>Obbiettivo del cantiere di fienagione – la qualità</vt:lpstr>
      <vt:lpstr>Le giuste scelte – PROACTIVE LIFT</vt:lpstr>
      <vt:lpstr>Le giuste scelte – PROACTIVE LIFT</vt:lpstr>
      <vt:lpstr>Test ISMA sistema PROACTIVE LIFT</vt:lpstr>
      <vt:lpstr>Test ISMA sistema PROACTIVE LIFT</vt:lpstr>
      <vt:lpstr>Test ISMA sistema PROACTIVE LIFT</vt:lpstr>
      <vt:lpstr>Test ISMA sistema PROACTIVE LIFT</vt:lpstr>
      <vt:lpstr>Test ISMA sistema PROACTIVE LIFT</vt:lpstr>
      <vt:lpstr>Presentazione di PowerPoint</vt:lpstr>
      <vt:lpstr>Modalità di raccolta - CONDIZIONAMENTO</vt:lpstr>
      <vt:lpstr>La scelta del tipo di condizionatore</vt:lpstr>
      <vt:lpstr>Il condizionamento - GRAMINACEE</vt:lpstr>
      <vt:lpstr>Il condizionamento - LEGUMINOSE</vt:lpstr>
      <vt:lpstr>Influenza del condizionamento sull’essicazione del foraggio</vt:lpstr>
      <vt:lpstr>Influenza del condizionamento sull’essicazione del foraggio</vt:lpstr>
      <vt:lpstr>Differenti tipi di condizionatore</vt:lpstr>
      <vt:lpstr>Novità - condizionatore a dita in acciaio «D»</vt:lpstr>
      <vt:lpstr>Condizionamento a dita flessibili</vt:lpstr>
      <vt:lpstr>Condizionamento a dita flessibili</vt:lpstr>
      <vt:lpstr>Condizionamento a dita flessibili</vt:lpstr>
      <vt:lpstr>Condizionamento a dita flessibili</vt:lpstr>
      <vt:lpstr>Condizionamento a dita flessibili</vt:lpstr>
      <vt:lpstr>Condizionamento a dita flessibili</vt:lpstr>
      <vt:lpstr>Condizionamento a rulli in gomma</vt:lpstr>
      <vt:lpstr>Condizionamento a rulli in gomma</vt:lpstr>
      <vt:lpstr>Novità - condizionamento a rulli in ferro</vt:lpstr>
      <vt:lpstr>Modalita di raccolta - TAGLIO</vt:lpstr>
      <vt:lpstr>SCELTA DEL TIPO DI MACCHINA: PORTATA - TRAINATA</vt:lpstr>
      <vt:lpstr>Le giuste scelte – il tipo di macchina</vt:lpstr>
      <vt:lpstr>Falciatrice a Tamburi – PZ 320</vt:lpstr>
      <vt:lpstr>Falciatrice _ GMD 350</vt:lpstr>
      <vt:lpstr>Falciatrice tripla - GMD 8730</vt:lpstr>
      <vt:lpstr>Falciacondizionatrice frontale – FC 2820 F</vt:lpstr>
      <vt:lpstr>Falciacondizionatrici trainata – FC 303</vt:lpstr>
      <vt:lpstr>Presentazione di PowerPoint</vt:lpstr>
      <vt:lpstr>Approfondimento – il taglio colture da BIOMASSA</vt:lpstr>
      <vt:lpstr>Approfondimento – il taglio colture da BIOMASSA</vt:lpstr>
      <vt:lpstr>Approfondimento – il taglio colture da BIOMASSA</vt:lpstr>
      <vt:lpstr>Approfondimento – il taglio colture da BIOMASSA</vt:lpstr>
      <vt:lpstr>Approfondimento – il taglio colture da BIOMASSA</vt:lpstr>
      <vt:lpstr>Approfondimento – il taglio colture da BIOMASSA</vt:lpstr>
      <vt:lpstr>Approfondimento – il taglio colture da BIOMASSA</vt:lpstr>
      <vt:lpstr>Approfondimento – il taglio colture da BIOMASSA</vt:lpstr>
      <vt:lpstr>Approfondimento – il taglio colture da BIOMASSA</vt:lpstr>
      <vt:lpstr>Approfondimento – il taglio colture da BIOMASSA</vt:lpstr>
      <vt:lpstr>Approfondimento – il taglio colture da BIOMASSA</vt:lpstr>
      <vt:lpstr>Modalità di raccolta - SPANDIMENTO</vt:lpstr>
      <vt:lpstr>Modalità di raccolta - SPANDIMENTO</vt:lpstr>
      <vt:lpstr>Il concetto DIGIDRIVE</vt:lpstr>
      <vt:lpstr>Il concetto DIGIDRIVE</vt:lpstr>
      <vt:lpstr>Il concetto DIGIDRIVE </vt:lpstr>
      <vt:lpstr>La scelta dello spandivoltafieno - GF</vt:lpstr>
      <vt:lpstr>Modalità di raccolta  SPANDIMENTO</vt:lpstr>
      <vt:lpstr>Presentazione di PowerPoint</vt:lpstr>
      <vt:lpstr>Influenza dei diversi diametri dei rotori</vt:lpstr>
      <vt:lpstr>Modalità di raccolta  SPANDIMENTO</vt:lpstr>
      <vt:lpstr>Presentazione di PowerPoint</vt:lpstr>
      <vt:lpstr>Presentazione di PowerPoint</vt:lpstr>
      <vt:lpstr>Importante !!!</vt:lpstr>
      <vt:lpstr>Importante !!!</vt:lpstr>
      <vt:lpstr>Presentazione di PowerPoint</vt:lpstr>
      <vt:lpstr>Girospandivoltafieno  con rotori di grande diametro GF 13002 / 17002</vt:lpstr>
      <vt:lpstr>GF 13002 e 17002 – Confort, Sicurezza, Manovrabilità</vt:lpstr>
      <vt:lpstr>Macchina compatta</vt:lpstr>
      <vt:lpstr>Modalità di raccolta - ANDANATURA</vt:lpstr>
      <vt:lpstr>Modalità di raccolta - ANDANATURA</vt:lpstr>
      <vt:lpstr>Presentazione di PowerPoint</vt:lpstr>
      <vt:lpstr>La scelta: andanatore a rotore</vt:lpstr>
      <vt:lpstr>La scelta: andanatore a nastro</vt:lpstr>
      <vt:lpstr>La scelta: adanatore stellare</vt:lpstr>
      <vt:lpstr>Le forche</vt:lpstr>
      <vt:lpstr>Presentazione di PowerPoint</vt:lpstr>
      <vt:lpstr>Posizione «ipertangenziale» delle forche</vt:lpstr>
      <vt:lpstr>La trasmissione MASTERDRIVE</vt:lpstr>
      <vt:lpstr>Andanatori a due rotori - differenze</vt:lpstr>
      <vt:lpstr>Andanatori a due rotori - differenze</vt:lpstr>
      <vt:lpstr>Andanatori a due rotori – differenze</vt:lpstr>
      <vt:lpstr>ANDANATORI A 2 ROTORI – posa laterale</vt:lpstr>
      <vt:lpstr>ANDANATORI A 2 ROTORI – posa centrale</vt:lpstr>
      <vt:lpstr>Rotori tandem o 3D per l’adattamento al suolo</vt:lpstr>
      <vt:lpstr>MERGE MAXX 900</vt:lpstr>
      <vt:lpstr>REALISE THE FULL NUTRITIONAL  POTENTIAL OF YOUR CROP!</vt:lpstr>
      <vt:lpstr>MINIMIZE IMPURITIES!</vt:lpstr>
      <vt:lpstr>KEEP THE FORAGE HARVESTER SPEED CONSTANT!</vt:lpstr>
      <vt:lpstr>MAXIMIZE FORAGE  HARVESTER EFFICIENCY</vt:lpstr>
      <vt:lpstr>PICK UP</vt:lpstr>
      <vt:lpstr>CONVEYOR BELTS &amp; WINDROW GUARDS</vt:lpstr>
      <vt:lpstr>Presentazione di PowerPoint</vt:lpstr>
      <vt:lpstr>COMPLETE CONTROL</vt:lpstr>
      <vt:lpstr>Presentazione di PowerPoint</vt:lpstr>
      <vt:lpstr>LA RACCOLTA con ROTOPRESSA</vt:lpstr>
      <vt:lpstr>Modalità di raccolta la rapidità prima di tutto !</vt:lpstr>
      <vt:lpstr>Modalità di raccolta Tutto in delicatezza !</vt:lpstr>
      <vt:lpstr> Modalità di raccolta  Conservazione</vt:lpstr>
      <vt:lpstr>Il mercato rotopresse</vt:lpstr>
      <vt:lpstr>Rotopresse a camera fissa</vt:lpstr>
      <vt:lpstr>Presse Fisse - camera di pressatura</vt:lpstr>
      <vt:lpstr>Presse Fisse - camera di pressatura</vt:lpstr>
      <vt:lpstr>Rulli con profilo con nevature</vt:lpstr>
      <vt:lpstr>Rotopresse a camera variabile</vt:lpstr>
      <vt:lpstr>Evoluzione negli anni: GLI OBIETTIVI</vt:lpstr>
      <vt:lpstr>La gamma</vt:lpstr>
      <vt:lpstr>PICK-UP</vt:lpstr>
      <vt:lpstr>Pick-up</vt:lpstr>
      <vt:lpstr>Pick Up XL/OC 14/23 „pendolare“</vt:lpstr>
      <vt:lpstr>Pick Up XL/OC 14/23 „pendolare“</vt:lpstr>
      <vt:lpstr>Ruotini su pick up</vt:lpstr>
      <vt:lpstr>ROTORE DI ALIMENTAZIONE</vt:lpstr>
      <vt:lpstr>1. Open Throat</vt:lpstr>
      <vt:lpstr>2. Rotore OptiFeed</vt:lpstr>
      <vt:lpstr>Concetto rotore integrale</vt:lpstr>
      <vt:lpstr>3. Rotore OptiCut OC 14</vt:lpstr>
      <vt:lpstr>Presentazione di PowerPoint</vt:lpstr>
      <vt:lpstr>4. Rotore OptiCut OC 23</vt:lpstr>
      <vt:lpstr>Rotore di taglio OptiCut 14 or 23 con incluso sistema Drop Floor</vt:lpstr>
      <vt:lpstr>Rotore di taglio OptiCut 14 e 23 con Drop Floor</vt:lpstr>
      <vt:lpstr>Rotore di taglio OptiCut 14 e 23 con Drop Floor</vt:lpstr>
      <vt:lpstr>Rotore di taglio OptiCut 14 e 23 con Drop Floor</vt:lpstr>
      <vt:lpstr>CAMERA DI PRESSATURA</vt:lpstr>
      <vt:lpstr>Presentazione di PowerPoint</vt:lpstr>
      <vt:lpstr>Presentazione di PowerPoint</vt:lpstr>
      <vt:lpstr>Presentazione di PowerPoint</vt:lpstr>
      <vt:lpstr>Presentazione di PowerPoint</vt:lpstr>
      <vt:lpstr>Presentazione di PowerPoint</vt:lpstr>
      <vt:lpstr>Presentazione di PowerPoint</vt:lpstr>
      <vt:lpstr>SISTEMA DI LEGATURA</vt:lpstr>
      <vt:lpstr>Presentazione di PowerPoint</vt:lpstr>
      <vt:lpstr>Presentazione di PowerPoint</vt:lpstr>
      <vt:lpstr>Presentazione di PowerPoint</vt:lpstr>
      <vt:lpstr>La COMBINATA pressa e fasciatore</vt:lpstr>
      <vt:lpstr>Presentazione di PowerPoint</vt:lpstr>
      <vt:lpstr>Presentazione di PowerPoint</vt:lpstr>
      <vt:lpstr>Presentazione di PowerPoint</vt:lpstr>
      <vt:lpstr>Presentazione di PowerPoint</vt:lpstr>
      <vt:lpstr>Presentazione di PowerPoint</vt:lpstr>
      <vt:lpstr>Presentazione di PowerPoint</vt:lpstr>
      <vt:lpstr>Le ROTOPRESSE  combinate e BIO</vt:lpstr>
      <vt:lpstr>Presse con fasciatori combinati</vt:lpstr>
      <vt:lpstr>Product News i-BIO</vt:lpstr>
      <vt:lpstr>Presentazione di PowerPoint</vt:lpstr>
      <vt:lpstr>Presentazione di PowerPoint</vt:lpstr>
      <vt:lpstr>Presentazione di PowerPoint</vt:lpstr>
      <vt:lpstr>Multi Press I-BIO maize baler</vt:lpstr>
      <vt:lpstr>Un concetto innovativo</vt:lpstr>
      <vt:lpstr>Multi Press I-Bio: il cantiere di lavoro </vt:lpstr>
      <vt:lpstr>Le presse giganti BIG BALERS</vt:lpstr>
      <vt:lpstr>Kuhn Big Square Balers</vt:lpstr>
      <vt:lpstr>Le BIG BALERS</vt:lpstr>
      <vt:lpstr>La gamma</vt:lpstr>
      <vt:lpstr>La gamma LSB 1270 e LSB 1290 – larghezza da 120 cm </vt:lpstr>
      <vt:lpstr>Sviluppo del prodotto per il risultato finale!</vt:lpstr>
      <vt:lpstr>Presentazione di PowerPoint</vt:lpstr>
      <vt:lpstr>Altissima produttività!</vt:lpstr>
      <vt:lpstr>Rotore Integrale</vt:lpstr>
      <vt:lpstr>Rotore Integrale</vt:lpstr>
      <vt:lpstr>Altissima produttivà!</vt:lpstr>
      <vt:lpstr>Sistema esclusivo «power density»</vt:lpstr>
      <vt:lpstr>Altissima produttività!</vt:lpstr>
      <vt:lpstr>Robusto sistema di trasmissione</vt:lpstr>
      <vt:lpstr>Presentazione di PowerPoint</vt:lpstr>
      <vt:lpstr>Nodo singolo combinato con legatura a spago!</vt:lpstr>
      <vt:lpstr>Presentazione di PowerPoint</vt:lpstr>
      <vt:lpstr>Presentazione di PowerPoint</vt:lpstr>
      <vt:lpstr>Presentazione di PowerPoint</vt:lpstr>
      <vt:lpstr>Presentazione di PowerPoint</vt:lpstr>
      <vt:lpstr>Presentazione di PowerPoint</vt:lpstr>
      <vt:lpstr>COMPUTER DI CONTROLLO</vt:lpstr>
      <vt:lpstr>Monitor AutoPlus</vt:lpstr>
      <vt:lpstr>Controls ISOBUS (per trattori non-ISOBUS)</vt:lpstr>
      <vt:lpstr>ISOBUS</vt:lpstr>
      <vt:lpstr>Controls – All LSBs</vt:lpstr>
      <vt:lpstr>Presentazione di PowerPoint</vt:lpstr>
      <vt:lpstr>CCI,  ISOBUS e GPS</vt:lpstr>
      <vt:lpstr>FASCIATORI</vt:lpstr>
      <vt:lpstr>Evoluzione della tecnica della FASCIATURA</vt:lpstr>
      <vt:lpstr>Film</vt:lpstr>
      <vt:lpstr>Colore del film</vt:lpstr>
      <vt:lpstr>Corretta sovrapposizione del film</vt:lpstr>
      <vt:lpstr>La gamma dei fasciatori</vt:lpstr>
      <vt:lpstr>RW 1800</vt:lpstr>
      <vt:lpstr>SW 4004</vt:lpstr>
      <vt:lpstr>Presentazione di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Paolo Cera</dc:creator>
  <cp:lastModifiedBy>Luigi Sartori</cp:lastModifiedBy>
  <cp:revision>126</cp:revision>
  <dcterms:created xsi:type="dcterms:W3CDTF">2011-12-16T05:11:06Z</dcterms:created>
  <dcterms:modified xsi:type="dcterms:W3CDTF">2014-04-29T06:53:24Z</dcterms:modified>
</cp:coreProperties>
</file>