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sf" ContentType="video/x-ms-as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9" r:id="rId2"/>
    <p:sldId id="275" r:id="rId3"/>
    <p:sldId id="279" r:id="rId4"/>
    <p:sldId id="280" r:id="rId5"/>
    <p:sldId id="285" r:id="rId6"/>
    <p:sldId id="281" r:id="rId7"/>
    <p:sldId id="286" r:id="rId8"/>
    <p:sldId id="303" r:id="rId9"/>
    <p:sldId id="296" r:id="rId10"/>
    <p:sldId id="295" r:id="rId11"/>
    <p:sldId id="284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283" autoAdjust="0"/>
  </p:normalViewPr>
  <p:slideViewPr>
    <p:cSldViewPr snapToGrid="0" snapToObjects="1">
      <p:cViewPr varScale="1">
        <p:scale>
          <a:sx n="72" d="100"/>
          <a:sy n="72" d="100"/>
        </p:scale>
        <p:origin x="1042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545"/>
    </p:cViewPr>
  </p:sorterViewPr>
  <p:notesViewPr>
    <p:cSldViewPr snapToGrid="0" snapToObjects="1">
      <p:cViewPr varScale="1">
        <p:scale>
          <a:sx n="65" d="100"/>
          <a:sy n="65" d="100"/>
        </p:scale>
        <p:origin x="3291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C48FC-08B9-41C5-9BA1-63423F32465F}" type="datetimeFigureOut">
              <a:rPr lang="it-IT" smtClean="0"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60712-4E98-4C4D-830C-175DF92BDC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436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0B645-5A97-4849-B3B3-516C6F463EF7}" type="datetimeFigureOut">
              <a:rPr lang="it-IT" smtClean="0"/>
              <a:t>27/11/2019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C6584-680C-4460-98B4-1324F62AF5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4024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Non tanto tecnologia laser ma </a:t>
            </a:r>
            <a:r>
              <a:rPr lang="it-IT" dirty="0" err="1"/>
              <a:t>tec</a:t>
            </a:r>
            <a:r>
              <a:rPr lang="it-IT" dirty="0"/>
              <a:t>. Misura del tempo per accuratezza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17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ICESat</a:t>
            </a:r>
            <a:r>
              <a:rPr lang="it-IT" dirty="0"/>
              <a:t> 2 impronta</a:t>
            </a:r>
            <a:r>
              <a:rPr lang="it-IT" baseline="0" dirty="0"/>
              <a:t> da 70 a 10 m di diametro, distanza da 150 m a 70 cm!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14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</a:t>
            </a:r>
            <a:r>
              <a:rPr lang="it-IT" baseline="0" dirty="0"/>
              <a:t> lidar consente ritorni multipli fa primo target fino a ultimo (spesso terreno) + è + intuitivo rispetto a radar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108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</a:t>
            </a:r>
            <a:r>
              <a:rPr lang="it-IT" baseline="0" dirty="0"/>
              <a:t> lidar consente ritorni multipli fa primo target fino a ultimo (spesso terreno) + è + intuitivo rispetto a radar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523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Webgis</a:t>
            </a:r>
            <a:r>
              <a:rPr lang="it-IT" dirty="0"/>
              <a:t> per supporto alla conoscenza dello stato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993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AC6584-680C-4460-98B4-1324F62AF5F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49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533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008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358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957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7661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835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4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9576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551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54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03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0214A-A849-8F45-B579-9C84A9199CA3}" type="datetimeFigureOut">
              <a:rPr lang="it-IT" smtClean="0"/>
              <a:pPr/>
              <a:t>27/11/2019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B18BF-23CC-434B-ADA0-FB36742EDD7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89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LiDAR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2" y="1578246"/>
            <a:ext cx="61736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Laser </a:t>
            </a:r>
            <a:r>
              <a:rPr lang="it-IT" sz="2400" dirty="0" err="1">
                <a:latin typeface="+mj-lt"/>
              </a:rPr>
              <a:t>emitter</a:t>
            </a:r>
            <a:r>
              <a:rPr lang="it-IT" sz="2400" dirty="0">
                <a:latin typeface="+mj-lt"/>
              </a:rPr>
              <a:t> + receiver + a </a:t>
            </a:r>
            <a:r>
              <a:rPr lang="it-IT" sz="2400" dirty="0" err="1">
                <a:latin typeface="+mj-lt"/>
              </a:rPr>
              <a:t>very</a:t>
            </a:r>
            <a:r>
              <a:rPr lang="it-IT" sz="2400" dirty="0">
                <a:latin typeface="+mj-lt"/>
              </a:rPr>
              <a:t> precise </a:t>
            </a:r>
            <a:r>
              <a:rPr lang="it-IT" sz="2400" dirty="0" err="1">
                <a:latin typeface="+mj-lt"/>
              </a:rPr>
              <a:t>chronometer</a:t>
            </a:r>
            <a:r>
              <a:rPr lang="it-IT" sz="2400" dirty="0">
                <a:latin typeface="+mj-lt"/>
              </a:rPr>
              <a:t> to measure «TIME OF FLIGHT» + </a:t>
            </a:r>
            <a:r>
              <a:rPr lang="it-IT" sz="2400" dirty="0" err="1">
                <a:latin typeface="+mj-lt"/>
              </a:rPr>
              <a:t>very</a:t>
            </a:r>
            <a:r>
              <a:rPr lang="it-IT" sz="2400" dirty="0">
                <a:latin typeface="+mj-lt"/>
              </a:rPr>
              <a:t> precise positioning (GNSS) and </a:t>
            </a:r>
            <a:r>
              <a:rPr lang="it-IT" sz="2400" dirty="0" err="1">
                <a:latin typeface="+mj-lt"/>
              </a:rPr>
              <a:t>orientation</a:t>
            </a:r>
            <a:r>
              <a:rPr lang="it-IT" sz="2400" dirty="0">
                <a:latin typeface="+mj-lt"/>
              </a:rPr>
              <a:t> (IMU/INS) devices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V * T = D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V=speed of light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T=time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D=</a:t>
            </a:r>
            <a:r>
              <a:rPr lang="it-IT" sz="2400" dirty="0" err="1">
                <a:latin typeface="+mj-lt"/>
              </a:rPr>
              <a:t>Distance</a:t>
            </a:r>
            <a:endParaRPr lang="it-IT" sz="2400" dirty="0">
              <a:latin typeface="+mj-lt"/>
            </a:endParaRPr>
          </a:p>
          <a:p>
            <a:endParaRPr lang="it-IT" sz="2400" dirty="0"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78306" y="59771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/>
              <a:t>Fonte: </a:t>
            </a:r>
            <a:r>
              <a:rPr lang="it-IT" dirty="0" err="1"/>
              <a:t>wiki</a:t>
            </a:r>
            <a:r>
              <a:rPr lang="it-IT" dirty="0"/>
              <a:t> </a:t>
            </a:r>
          </a:p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958" y="1203512"/>
            <a:ext cx="2094475" cy="454510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04FF54B-CFC5-441C-864E-EBF7765A2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241" y="1963239"/>
            <a:ext cx="4113411" cy="43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7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26" y="1578245"/>
            <a:ext cx="8085044" cy="468602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CasellaDiTesto 15"/>
          <p:cNvSpPr txBox="1"/>
          <p:nvPr/>
        </p:nvSpPr>
        <p:spPr>
          <a:xfrm>
            <a:off x="3786182" y="1549526"/>
            <a:ext cx="5248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 -  </a:t>
            </a:r>
            <a:r>
              <a:rPr lang="it-IT" sz="2400" b="1" dirty="0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Da volo aereo</a:t>
            </a:r>
          </a:p>
          <a:p>
            <a:r>
              <a:rPr lang="it-IT" sz="2400" b="1" dirty="0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Esempio Ghana volo </a:t>
            </a:r>
            <a:r>
              <a:rPr lang="it-IT" sz="2400" b="1" dirty="0" err="1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LiDAR</a:t>
            </a:r>
            <a:r>
              <a:rPr lang="it-IT" sz="2400" b="1" dirty="0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 + </a:t>
            </a:r>
            <a:r>
              <a:rPr lang="it-IT" sz="2400" b="1" dirty="0" err="1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iperspettrale</a:t>
            </a:r>
            <a:r>
              <a:rPr lang="it-IT" sz="2400" b="1" dirty="0">
                <a:effectLst>
                  <a:glow rad="266700">
                    <a:schemeClr val="bg1">
                      <a:alpha val="60000"/>
                    </a:schemeClr>
                  </a:glow>
                </a:effectLst>
                <a:latin typeface="+mj-lt"/>
              </a:rPr>
              <a:t> per stima biomassa</a:t>
            </a:r>
          </a:p>
          <a:p>
            <a:endParaRPr lang="en-GB" sz="2400" b="1" dirty="0">
              <a:effectLst>
                <a:glow rad="266700">
                  <a:schemeClr val="bg1">
                    <a:alpha val="6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3047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388247" y="2981665"/>
            <a:ext cx="7382178" cy="4055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indent="-444500" algn="l"/>
            <a:r>
              <a:rPr lang="it-IT" sz="1600" b="1" dirty="0">
                <a:latin typeface="+mj-lt"/>
              </a:rPr>
              <a:t>REFERENCES </a:t>
            </a:r>
          </a:p>
          <a:p>
            <a:pPr marL="444500" indent="-444500" algn="l"/>
            <a:endParaRPr lang="it-IT" sz="1600" b="1" dirty="0">
              <a:latin typeface="+mj-lt"/>
            </a:endParaRPr>
          </a:p>
          <a:p>
            <a:pPr marL="444500" indent="-444500" algn="l"/>
            <a:r>
              <a:rPr lang="it-IT" sz="1400" b="1" dirty="0">
                <a:latin typeface="+mj-lt"/>
              </a:rPr>
              <a:t>[1] </a:t>
            </a:r>
            <a:r>
              <a:rPr lang="it-IT" sz="1400" b="1" dirty="0" err="1">
                <a:latin typeface="+mj-lt"/>
              </a:rPr>
              <a:t>Jan</a:t>
            </a:r>
            <a:r>
              <a:rPr lang="it-IT" sz="1400" b="1" dirty="0">
                <a:latin typeface="+mj-lt"/>
              </a:rPr>
              <a:t> </a:t>
            </a:r>
            <a:r>
              <a:rPr lang="it-IT" sz="1400" b="1" dirty="0" err="1">
                <a:latin typeface="+mj-lt"/>
              </a:rPr>
              <a:t>Skaloud</a:t>
            </a:r>
            <a:r>
              <a:rPr lang="it-IT" sz="1400" b="1" dirty="0">
                <a:latin typeface="+mj-lt"/>
              </a:rPr>
              <a:t> </a:t>
            </a:r>
            <a:endParaRPr lang="it-IT" sz="1400" dirty="0">
              <a:latin typeface="+mj-lt"/>
            </a:endParaRPr>
          </a:p>
          <a:p>
            <a:pPr marL="444500" indent="-444500" algn="l"/>
            <a:r>
              <a:rPr lang="it-IT" sz="1400" dirty="0">
                <a:latin typeface="+mj-lt"/>
              </a:rPr>
              <a:t> </a:t>
            </a:r>
            <a:r>
              <a:rPr lang="fr-FR" sz="1400" dirty="0">
                <a:latin typeface="+mj-lt"/>
              </a:rPr>
              <a:t>École Polytechnique Fédérale de Lausanne</a:t>
            </a:r>
          </a:p>
          <a:p>
            <a:pPr marL="444500" indent="-444500" algn="l"/>
            <a:r>
              <a:rPr lang="fr-FR" sz="1400" b="1" dirty="0">
                <a:latin typeface="+mj-lt"/>
              </a:rPr>
              <a:t>[2] Derek </a:t>
            </a:r>
            <a:r>
              <a:rPr lang="fr-FR" sz="1400" b="1" dirty="0" err="1">
                <a:latin typeface="+mj-lt"/>
              </a:rPr>
              <a:t>Lichti</a:t>
            </a:r>
            <a:r>
              <a:rPr lang="fr-FR" sz="1400" b="1" dirty="0">
                <a:latin typeface="+mj-lt"/>
              </a:rPr>
              <a:t> </a:t>
            </a:r>
            <a:endParaRPr lang="fr-FR" sz="1400" dirty="0">
              <a:latin typeface="+mj-lt"/>
            </a:endParaRPr>
          </a:p>
          <a:p>
            <a:pPr marL="444500" indent="-444500" algn="l"/>
            <a:r>
              <a:rPr lang="fr-FR" sz="1400" dirty="0" err="1">
                <a:latin typeface="+mj-lt"/>
              </a:rPr>
              <a:t>University</a:t>
            </a:r>
            <a:r>
              <a:rPr lang="fr-FR" sz="1400" dirty="0">
                <a:latin typeface="+mj-lt"/>
              </a:rPr>
              <a:t> of Calgary - Canada</a:t>
            </a:r>
          </a:p>
          <a:p>
            <a:pPr marL="444500" indent="-444500" algn="l"/>
            <a:r>
              <a:rPr lang="it-IT" sz="1400" b="1" dirty="0">
                <a:latin typeface="+mj-lt"/>
              </a:rPr>
              <a:t>[3] Charles </a:t>
            </a:r>
            <a:r>
              <a:rPr lang="it-IT" sz="1400" b="1" dirty="0" err="1">
                <a:latin typeface="+mj-lt"/>
              </a:rPr>
              <a:t>Toth</a:t>
            </a:r>
            <a:r>
              <a:rPr lang="it-IT" sz="1400" b="1" dirty="0">
                <a:latin typeface="+mj-lt"/>
              </a:rPr>
              <a:t> </a:t>
            </a:r>
            <a:endParaRPr lang="it-IT" sz="1400" dirty="0">
              <a:latin typeface="+mj-lt"/>
            </a:endParaRPr>
          </a:p>
          <a:p>
            <a:pPr marL="444500" indent="-444500" algn="l"/>
            <a:r>
              <a:rPr lang="it-IT" sz="1400" dirty="0">
                <a:latin typeface="+mj-lt"/>
              </a:rPr>
              <a:t>Ohio State </a:t>
            </a:r>
            <a:r>
              <a:rPr lang="it-IT" sz="1400" dirty="0" err="1">
                <a:latin typeface="+mj-lt"/>
              </a:rPr>
              <a:t>University</a:t>
            </a:r>
            <a:r>
              <a:rPr lang="it-IT" sz="1400" dirty="0">
                <a:latin typeface="+mj-lt"/>
              </a:rPr>
              <a:t> – USA</a:t>
            </a:r>
          </a:p>
          <a:p>
            <a:pPr marL="444500" indent="-444500" algn="l"/>
            <a:r>
              <a:rPr lang="it-IT" sz="1400" b="1" dirty="0">
                <a:latin typeface="+mj-lt"/>
              </a:rPr>
              <a:t>[4] </a:t>
            </a:r>
            <a:r>
              <a:rPr lang="it-IT" sz="1400" b="1" dirty="0" err="1">
                <a:latin typeface="+mj-lt"/>
              </a:rPr>
              <a:t>Bharat</a:t>
            </a:r>
            <a:r>
              <a:rPr lang="it-IT" sz="1400" b="1" dirty="0">
                <a:latin typeface="+mj-lt"/>
              </a:rPr>
              <a:t> </a:t>
            </a:r>
            <a:r>
              <a:rPr lang="it-IT" sz="1400" b="1" dirty="0" err="1">
                <a:latin typeface="+mj-lt"/>
              </a:rPr>
              <a:t>Lohani</a:t>
            </a:r>
            <a:endParaRPr lang="en-GB" sz="1400" b="1" dirty="0">
              <a:latin typeface="+mj-lt"/>
            </a:endParaRPr>
          </a:p>
          <a:p>
            <a:pPr marL="444500" indent="-444500" algn="l"/>
            <a:r>
              <a:rPr lang="en-GB" sz="1400" dirty="0">
                <a:latin typeface="+mj-lt"/>
              </a:rPr>
              <a:t>Indian Institute of Technology– India</a:t>
            </a:r>
          </a:p>
          <a:p>
            <a:pPr algn="l"/>
            <a:r>
              <a:rPr lang="it-IT" sz="1400" b="1" dirty="0">
                <a:latin typeface="+mj-lt"/>
              </a:rPr>
              <a:t>[5] </a:t>
            </a:r>
            <a:r>
              <a:rPr lang="en-GB" sz="1400" b="1" dirty="0">
                <a:latin typeface="+mj-lt"/>
              </a:rPr>
              <a:t>C. Mallet, F. </a:t>
            </a:r>
            <a:r>
              <a:rPr lang="en-GB" sz="1400" b="1" dirty="0" err="1">
                <a:latin typeface="+mj-lt"/>
              </a:rPr>
              <a:t>Bretar</a:t>
            </a:r>
            <a:r>
              <a:rPr lang="en-GB" sz="1400" b="1" dirty="0">
                <a:latin typeface="+mj-lt"/>
              </a:rPr>
              <a:t> </a:t>
            </a:r>
            <a:endParaRPr lang="en-GB" sz="1400" dirty="0">
              <a:latin typeface="+mj-lt"/>
            </a:endParaRPr>
          </a:p>
          <a:p>
            <a:pPr algn="l"/>
            <a:r>
              <a:rPr lang="en-GB" sz="1400" dirty="0">
                <a:latin typeface="+mj-lt"/>
              </a:rPr>
              <a:t>ISPRS Journal of Photogrammetry and Remote Sensing 642</a:t>
            </a:r>
            <a:endParaRPr lang="it-IT" sz="1400" dirty="0">
              <a:latin typeface="+mj-lt"/>
            </a:endParaRPr>
          </a:p>
        </p:txBody>
      </p:sp>
      <p:pic>
        <p:nvPicPr>
          <p:cNvPr id="14" name="Picture 2" descr="D:\$pubblicazioni\2011_ASITA\presentazione_TLSALS\tre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6298" y="1640955"/>
            <a:ext cx="2469128" cy="2962954"/>
          </a:xfrm>
          <a:prstGeom prst="rect">
            <a:avLst/>
          </a:prstGeom>
          <a:noFill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137" y="1549526"/>
            <a:ext cx="2638128" cy="221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3142" y="4198278"/>
            <a:ext cx="2143140" cy="126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66F37D8A-D555-4ACC-B558-B3029B37A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316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1" y="1578246"/>
            <a:ext cx="854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FIXED STATIONS</a:t>
            </a:r>
          </a:p>
        </p:txBody>
      </p:sp>
      <p:pic>
        <p:nvPicPr>
          <p:cNvPr id="12" name="Picture 2" descr="D:\$pubblicazioni\2011_ASITA\presentazione_TLSALS\tre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0468" y="2220455"/>
            <a:ext cx="2469128" cy="2962954"/>
          </a:xfrm>
          <a:prstGeom prst="rect">
            <a:avLst/>
          </a:prstGeom>
          <a:noFill/>
        </p:spPr>
      </p:pic>
      <p:pic>
        <p:nvPicPr>
          <p:cNvPr id="1026" name="Picture 2" descr="http://www.lineas.cchs.csic.es/biospec/sites/lineas.cchs.csic.es.biospec/files/IMG_20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5724" y="2149134"/>
            <a:ext cx="2935398" cy="391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-407694" y="6082004"/>
            <a:ext cx="6756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Fonte: http://www.lineas.cchs.csic.es/</a:t>
            </a:r>
          </a:p>
        </p:txBody>
      </p:sp>
    </p:spTree>
    <p:extLst>
      <p:ext uri="{BB962C8B-B14F-4D97-AF65-F5344CB8AC3E}">
        <p14:creationId xmlns:p14="http://schemas.microsoft.com/office/powerpoint/2010/main" val="19472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1" y="1714831"/>
            <a:ext cx="854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MOBILE…</a:t>
            </a:r>
          </a:p>
        </p:txBody>
      </p:sp>
      <p:pic>
        <p:nvPicPr>
          <p:cNvPr id="2052" name="Picture 4" descr="http://www.positionpartners.com.au/uploaded/Image/images/100119-news/IP-S2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52" y="1962368"/>
            <a:ext cx="476250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-407694" y="6082004"/>
            <a:ext cx="6756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Fonte: http://www.lineas.cchs.csic.es/</a:t>
            </a:r>
          </a:p>
        </p:txBody>
      </p:sp>
    </p:spTree>
    <p:extLst>
      <p:ext uri="{BB962C8B-B14F-4D97-AF65-F5344CB8AC3E}">
        <p14:creationId xmlns:p14="http://schemas.microsoft.com/office/powerpoint/2010/main" val="2638434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1" y="1578246"/>
            <a:ext cx="854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AERIAL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-407694" y="6082004"/>
            <a:ext cx="6756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/>
              <a:t>Fonte: NASA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591" y="2332434"/>
            <a:ext cx="4910698" cy="367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13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1" y="1578246"/>
            <a:ext cx="8548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DRONES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6445" y="573337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Fonte: Jonathan </a:t>
            </a:r>
            <a:r>
              <a:rPr lang="en-US" sz="1400" dirty="0" err="1"/>
              <a:t>Dandois</a:t>
            </a:r>
            <a:r>
              <a:rPr lang="en-US" sz="1400" dirty="0"/>
              <a:t> - </a:t>
            </a:r>
            <a:r>
              <a:rPr lang="en-US" sz="1400" dirty="0" err="1"/>
              <a:t>Erle</a:t>
            </a:r>
            <a:r>
              <a:rPr lang="en-US" sz="1400" dirty="0"/>
              <a:t> C. Ellis</a:t>
            </a:r>
          </a:p>
          <a:p>
            <a:r>
              <a:rPr lang="en-US" sz="1100" dirty="0"/>
              <a:t>Department of Geography and Environmental Systems, UMBC</a:t>
            </a: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18" y="3737670"/>
            <a:ext cx="2351383" cy="176353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0299" y="3725934"/>
            <a:ext cx="1727622" cy="177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1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>
          <a:xfrm>
            <a:off x="320331" y="1578246"/>
            <a:ext cx="85486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ALSO SATELLITES!!!!  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GOOGLE ICESAT AND ICESAT-2</a:t>
            </a:r>
          </a:p>
        </p:txBody>
      </p:sp>
      <p:pic>
        <p:nvPicPr>
          <p:cNvPr id="3074" name="Picture 2" descr="http://svs.gsfc.nasa.gov/vis/a020000/a020200/a020204/beaa0750_we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330" y="4119469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507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ABB10FE8-5494-4994-BCC0-FDA94D60E4EC}"/>
              </a:ext>
            </a:extLst>
          </p:cNvPr>
          <p:cNvGrpSpPr/>
          <p:nvPr/>
        </p:nvGrpSpPr>
        <p:grpSpPr>
          <a:xfrm>
            <a:off x="5943704" y="1995563"/>
            <a:ext cx="2525516" cy="3355987"/>
            <a:chOff x="6187059" y="2165684"/>
            <a:chExt cx="2525516" cy="335598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87059" y="2165684"/>
              <a:ext cx="2525516" cy="3070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CasellaDiTesto 12"/>
            <p:cNvSpPr txBox="1"/>
            <p:nvPr/>
          </p:nvSpPr>
          <p:spPr>
            <a:xfrm>
              <a:off x="7006560" y="5235919"/>
              <a:ext cx="1428760" cy="285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/>
                <a:t>Fonte: [1]</a:t>
              </a:r>
              <a:endParaRPr lang="en-GB" sz="1200" dirty="0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586144" y="2627167"/>
            <a:ext cx="82814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+mj-lt"/>
              </a:rPr>
              <a:t>BREAK-THROUGH TECHNOLOGY</a:t>
            </a:r>
          </a:p>
          <a:p>
            <a:r>
              <a:rPr lang="it-IT" sz="2400" dirty="0">
                <a:latin typeface="+mj-lt"/>
              </a:rPr>
              <a:t>BECAUSE IT USES GAPS TO REACH</a:t>
            </a:r>
          </a:p>
          <a:p>
            <a:r>
              <a:rPr lang="it-IT" sz="2400" dirty="0">
                <a:latin typeface="+mj-lt"/>
              </a:rPr>
              <a:t>TERRAIN</a:t>
            </a: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== BETTER DTM!</a:t>
            </a:r>
          </a:p>
          <a:p>
            <a:endParaRPr lang="it-IT" sz="2400" dirty="0">
              <a:latin typeface="+mj-lt"/>
            </a:endParaRPr>
          </a:p>
          <a:p>
            <a:endParaRPr lang="it-IT" sz="2400" dirty="0">
              <a:latin typeface="+mj-lt"/>
            </a:endParaRPr>
          </a:p>
          <a:p>
            <a:endParaRPr lang="it-IT" sz="2400" dirty="0">
              <a:latin typeface="+mj-lt"/>
            </a:endParaRPr>
          </a:p>
          <a:p>
            <a:r>
              <a:rPr lang="it-IT" sz="2400" dirty="0">
                <a:latin typeface="+mj-lt"/>
              </a:rPr>
              <a:t>Check video «New </a:t>
            </a:r>
            <a:r>
              <a:rPr lang="it-IT" sz="2400" dirty="0" err="1">
                <a:latin typeface="+mj-lt"/>
              </a:rPr>
              <a:t>Forest</a:t>
            </a:r>
            <a:r>
              <a:rPr lang="it-IT" sz="2400" dirty="0">
                <a:latin typeface="+mj-lt"/>
              </a:rPr>
              <a:t> National Park Authority» @</a:t>
            </a:r>
          </a:p>
          <a:p>
            <a:r>
              <a:rPr lang="it-IT" sz="2400" dirty="0">
                <a:latin typeface="+mj-lt"/>
              </a:rPr>
              <a:t>https://www.youtube.com/watch?v=0XdqGNu9bhk</a:t>
            </a:r>
          </a:p>
        </p:txBody>
      </p:sp>
    </p:spTree>
    <p:extLst>
      <p:ext uri="{BB962C8B-B14F-4D97-AF65-F5344CB8AC3E}">
        <p14:creationId xmlns:p14="http://schemas.microsoft.com/office/powerpoint/2010/main" val="12334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oli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4963" y="889033"/>
            <a:ext cx="5989037" cy="573949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LiDAR</a:t>
            </a:r>
            <a:r>
              <a:rPr lang="it-IT" dirty="0"/>
              <a:t>…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8962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814513"/>
            <a:ext cx="9034496" cy="735013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/>
              <a:t>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Metodi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0" y="0"/>
            <a:ext cx="5143504" cy="7857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652" y="71414"/>
            <a:ext cx="604844" cy="60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21" y="1549526"/>
            <a:ext cx="7568453" cy="408091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96445" y="5733375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Fonte: Jonathan </a:t>
            </a:r>
            <a:r>
              <a:rPr lang="en-US" sz="1400" dirty="0" err="1"/>
              <a:t>Dandois</a:t>
            </a:r>
            <a:r>
              <a:rPr lang="en-US" sz="1400" dirty="0"/>
              <a:t> - </a:t>
            </a:r>
            <a:r>
              <a:rPr lang="en-US" sz="1400" dirty="0" err="1"/>
              <a:t>Erle</a:t>
            </a:r>
            <a:r>
              <a:rPr lang="en-US" sz="1400" dirty="0"/>
              <a:t> C. Ellis</a:t>
            </a:r>
          </a:p>
          <a:p>
            <a:r>
              <a:rPr lang="en-US" sz="1100" dirty="0"/>
              <a:t>Department of Geography and Environmental Systems, UMBC</a:t>
            </a:r>
          </a:p>
        </p:txBody>
      </p:sp>
    </p:spTree>
    <p:extLst>
      <p:ext uri="{BB962C8B-B14F-4D97-AF65-F5344CB8AC3E}">
        <p14:creationId xmlns:p14="http://schemas.microsoft.com/office/powerpoint/2010/main" val="2823586644"/>
      </p:ext>
    </p:extLst>
  </p:cSld>
  <p:clrMapOvr>
    <a:masterClrMapping/>
  </p:clrMapOvr>
</p:sld>
</file>

<file path=ppt/theme/theme1.xml><?xml version="1.0" encoding="utf-8"?>
<a:theme xmlns:a="http://schemas.openxmlformats.org/drawingml/2006/main" name="TESAF_BASSO_SINIST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TESAF_BASSO_SINISTRA.thmx</Template>
  <TotalTime>4490</TotalTime>
  <Words>369</Words>
  <Application>Microsoft Office PowerPoint</Application>
  <PresentationFormat>Presentazione su schermo (4:3)</PresentationFormat>
  <Paragraphs>71</Paragraphs>
  <Slides>11</Slides>
  <Notes>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TESAF_BASSO_SINISTRA</vt:lpstr>
      <vt:lpstr> What is LiDAR…</vt:lpstr>
      <vt:lpstr>What is LiDAR…</vt:lpstr>
      <vt:lpstr>What is LiDAR…</vt:lpstr>
      <vt:lpstr>What is LiDAR…</vt:lpstr>
      <vt:lpstr>What is LiDAR…</vt:lpstr>
      <vt:lpstr>What is LiDAR…</vt:lpstr>
      <vt:lpstr>What is LiDAR…</vt:lpstr>
      <vt:lpstr>What is LiDAR…</vt:lpstr>
      <vt:lpstr> Metodi</vt:lpstr>
      <vt:lpstr> Metodi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Francesco Pirotti</dc:creator>
  <cp:lastModifiedBy>Francesco Pirotti</cp:lastModifiedBy>
  <cp:revision>134</cp:revision>
  <dcterms:created xsi:type="dcterms:W3CDTF">2013-02-28T13:51:41Z</dcterms:created>
  <dcterms:modified xsi:type="dcterms:W3CDTF">2019-11-27T17:28:09Z</dcterms:modified>
</cp:coreProperties>
</file>