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asf" ContentType="video/x-ms-asf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3"/>
  </p:notesMasterIdLst>
  <p:handoutMasterIdLst>
    <p:handoutMasterId r:id="rId14"/>
  </p:handoutMasterIdLst>
  <p:sldIdLst>
    <p:sldId id="269" r:id="rId2"/>
    <p:sldId id="275" r:id="rId3"/>
    <p:sldId id="279" r:id="rId4"/>
    <p:sldId id="280" r:id="rId5"/>
    <p:sldId id="285" r:id="rId6"/>
    <p:sldId id="281" r:id="rId7"/>
    <p:sldId id="286" r:id="rId8"/>
    <p:sldId id="303" r:id="rId9"/>
    <p:sldId id="296" r:id="rId10"/>
    <p:sldId id="295" r:id="rId11"/>
    <p:sldId id="284" r:id="rId12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3283" autoAdjust="0"/>
  </p:normalViewPr>
  <p:slideViewPr>
    <p:cSldViewPr snapToGrid="0" snapToObjects="1">
      <p:cViewPr varScale="1">
        <p:scale>
          <a:sx n="72" d="100"/>
          <a:sy n="72" d="100"/>
        </p:scale>
        <p:origin x="1042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4545"/>
    </p:cViewPr>
  </p:sorterViewPr>
  <p:notesViewPr>
    <p:cSldViewPr snapToGrid="0" snapToObjects="1">
      <p:cViewPr varScale="1">
        <p:scale>
          <a:sx n="65" d="100"/>
          <a:sy n="65" d="100"/>
        </p:scale>
        <p:origin x="3291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2C48FC-08B9-41C5-9BA1-63423F32465F}" type="datetimeFigureOut">
              <a:rPr lang="it-IT" smtClean="0"/>
              <a:t>27/11/2019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960712-4E98-4C4D-830C-175DF92BDC4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894362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40B645-5A97-4849-B3B3-516C6F463EF7}" type="datetimeFigureOut">
              <a:rPr lang="it-IT" smtClean="0"/>
              <a:t>27/11/2019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AC6584-680C-4460-98B4-1324F62AF5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40246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Non tanto tecnologia laser ma </a:t>
            </a:r>
            <a:r>
              <a:rPr lang="it-IT" dirty="0" err="1"/>
              <a:t>tec</a:t>
            </a:r>
            <a:r>
              <a:rPr lang="it-IT" dirty="0"/>
              <a:t>. Misura del tempo per accuratezza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AC6584-680C-4460-98B4-1324F62AF5F7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52176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err="1"/>
              <a:t>ICESat</a:t>
            </a:r>
            <a:r>
              <a:rPr lang="it-IT" dirty="0"/>
              <a:t> 2 impronta</a:t>
            </a:r>
            <a:r>
              <a:rPr lang="it-IT" baseline="0" dirty="0"/>
              <a:t> da 70 a 10 m di diametro, distanza da 150 m a 70 cm!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AC6584-680C-4460-98B4-1324F62AF5F7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71466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Il</a:t>
            </a:r>
            <a:r>
              <a:rPr lang="it-IT" baseline="0" dirty="0"/>
              <a:t> lidar consente ritorni multipli fa primo target fino a ultimo (spesso terreno) + è + intuitivo rispetto a radar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AC6584-680C-4460-98B4-1324F62AF5F7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01087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Il</a:t>
            </a:r>
            <a:r>
              <a:rPr lang="it-IT" baseline="0" dirty="0"/>
              <a:t> lidar consente ritorni multipli fa primo target fino a ultimo (spesso terreno) + è + intuitivo rispetto a radar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AC6584-680C-4460-98B4-1324F62AF5F7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95236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err="1"/>
              <a:t>Webgis</a:t>
            </a:r>
            <a:r>
              <a:rPr lang="it-IT" dirty="0"/>
              <a:t> per supporto alla conoscenza dello stato 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AC6584-680C-4460-98B4-1324F62AF5F7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89930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AC6584-680C-4460-98B4-1324F62AF5F7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94969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0214A-A849-8F45-B579-9C84A9199CA3}" type="datetimeFigureOut">
              <a:rPr lang="it-IT" smtClean="0"/>
              <a:pPr/>
              <a:t>27/11/2019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B18BF-23CC-434B-ADA0-FB36742EDD7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40533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0214A-A849-8F45-B579-9C84A9199CA3}" type="datetimeFigureOut">
              <a:rPr lang="it-IT" smtClean="0"/>
              <a:pPr/>
              <a:t>27/11/2019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B18BF-23CC-434B-ADA0-FB36742EDD7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0088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0214A-A849-8F45-B579-9C84A9199CA3}" type="datetimeFigureOut">
              <a:rPr lang="it-IT" smtClean="0"/>
              <a:pPr/>
              <a:t>27/11/2019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B18BF-23CC-434B-ADA0-FB36742EDD7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9358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0214A-A849-8F45-B579-9C84A9199CA3}" type="datetimeFigureOut">
              <a:rPr lang="it-IT" smtClean="0"/>
              <a:pPr/>
              <a:t>27/11/2019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B18BF-23CC-434B-ADA0-FB36742EDD7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1957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0214A-A849-8F45-B579-9C84A9199CA3}" type="datetimeFigureOut">
              <a:rPr lang="it-IT" smtClean="0"/>
              <a:pPr/>
              <a:t>27/11/2019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B18BF-23CC-434B-ADA0-FB36742EDD7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7661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0214A-A849-8F45-B579-9C84A9199CA3}" type="datetimeFigureOut">
              <a:rPr lang="it-IT" smtClean="0"/>
              <a:pPr/>
              <a:t>27/11/2019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B18BF-23CC-434B-ADA0-FB36742EDD7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9835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0214A-A849-8F45-B579-9C84A9199CA3}" type="datetimeFigureOut">
              <a:rPr lang="it-IT" smtClean="0"/>
              <a:pPr/>
              <a:t>27/11/2019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B18BF-23CC-434B-ADA0-FB36742EDD7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442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0214A-A849-8F45-B579-9C84A9199CA3}" type="datetimeFigureOut">
              <a:rPr lang="it-IT" smtClean="0"/>
              <a:pPr/>
              <a:t>27/11/2019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B18BF-23CC-434B-ADA0-FB36742EDD7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49576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0214A-A849-8F45-B579-9C84A9199CA3}" type="datetimeFigureOut">
              <a:rPr lang="it-IT" smtClean="0"/>
              <a:pPr/>
              <a:t>27/11/2019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B18BF-23CC-434B-ADA0-FB36742EDD7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5515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0214A-A849-8F45-B579-9C84A9199CA3}" type="datetimeFigureOut">
              <a:rPr lang="it-IT" smtClean="0"/>
              <a:pPr/>
              <a:t>27/11/2019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B18BF-23CC-434B-ADA0-FB36742EDD7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6549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Trascinare l'immagine su un segnaposto o fare clic sull'icona per aggiungerla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0214A-A849-8F45-B579-9C84A9199CA3}" type="datetimeFigureOut">
              <a:rPr lang="it-IT" smtClean="0"/>
              <a:pPr/>
              <a:t>27/11/2019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B18BF-23CC-434B-ADA0-FB36742EDD7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7033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90214A-A849-8F45-B579-9C84A9199CA3}" type="datetimeFigureOut">
              <a:rPr lang="it-IT" smtClean="0"/>
              <a:pPr/>
              <a:t>27/11/2019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7B18BF-23CC-434B-ADA0-FB36742EDD7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8973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asf"/><Relationship Id="rId1" Type="http://schemas.microsoft.com/office/2007/relationships/media" Target="../media/media1.asf"/><Relationship Id="rId6" Type="http://schemas.openxmlformats.org/officeDocument/2006/relationships/image" Target="../media/image2.png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0" y="814513"/>
            <a:ext cx="9034496" cy="735013"/>
          </a:xfrm>
        </p:spPr>
        <p:txBody>
          <a:bodyPr>
            <a:normAutofit fontScale="90000"/>
          </a:bodyPr>
          <a:lstStyle/>
          <a:p>
            <a:pPr algn="l"/>
            <a:r>
              <a:rPr lang="it-IT" dirty="0"/>
              <a:t> </a:t>
            </a:r>
            <a:r>
              <a:rPr lang="it-IT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</a:t>
            </a: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</a:t>
            </a: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LiDAR</a:t>
            </a: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</a:t>
            </a:r>
            <a:endParaRPr lang="it-IT" dirty="0"/>
          </a:p>
        </p:txBody>
      </p:sp>
      <p:sp>
        <p:nvSpPr>
          <p:cNvPr id="10" name="Rettangolo 9"/>
          <p:cNvSpPr/>
          <p:nvPr/>
        </p:nvSpPr>
        <p:spPr>
          <a:xfrm>
            <a:off x="0" y="0"/>
            <a:ext cx="5143504" cy="78579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9652" y="71414"/>
            <a:ext cx="604844" cy="604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ttangolo 2"/>
          <p:cNvSpPr/>
          <p:nvPr/>
        </p:nvSpPr>
        <p:spPr>
          <a:xfrm>
            <a:off x="320332" y="1578246"/>
            <a:ext cx="617365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>
                <a:latin typeface="+mj-lt"/>
              </a:rPr>
              <a:t>Laser </a:t>
            </a:r>
            <a:r>
              <a:rPr lang="it-IT" sz="2400" dirty="0" err="1">
                <a:latin typeface="+mj-lt"/>
              </a:rPr>
              <a:t>emitter</a:t>
            </a:r>
            <a:r>
              <a:rPr lang="it-IT" sz="2400" dirty="0">
                <a:latin typeface="+mj-lt"/>
              </a:rPr>
              <a:t> + receiver + a </a:t>
            </a:r>
            <a:r>
              <a:rPr lang="it-IT" sz="2400" dirty="0" err="1">
                <a:latin typeface="+mj-lt"/>
              </a:rPr>
              <a:t>very</a:t>
            </a:r>
            <a:r>
              <a:rPr lang="it-IT" sz="2400" dirty="0">
                <a:latin typeface="+mj-lt"/>
              </a:rPr>
              <a:t> precise </a:t>
            </a:r>
            <a:r>
              <a:rPr lang="it-IT" sz="2400" dirty="0" err="1">
                <a:latin typeface="+mj-lt"/>
              </a:rPr>
              <a:t>chronometer</a:t>
            </a:r>
            <a:r>
              <a:rPr lang="it-IT" sz="2400" dirty="0">
                <a:latin typeface="+mj-lt"/>
              </a:rPr>
              <a:t> to measure «TIME OF FLIGHT» + </a:t>
            </a:r>
            <a:r>
              <a:rPr lang="it-IT" sz="2400" dirty="0" err="1">
                <a:latin typeface="+mj-lt"/>
              </a:rPr>
              <a:t>very</a:t>
            </a:r>
            <a:r>
              <a:rPr lang="it-IT" sz="2400" dirty="0">
                <a:latin typeface="+mj-lt"/>
              </a:rPr>
              <a:t> precise positioning (GNSS) and </a:t>
            </a:r>
            <a:r>
              <a:rPr lang="it-IT" sz="2400" dirty="0" err="1">
                <a:latin typeface="+mj-lt"/>
              </a:rPr>
              <a:t>orientation</a:t>
            </a:r>
            <a:r>
              <a:rPr lang="it-IT" sz="2400" dirty="0">
                <a:latin typeface="+mj-lt"/>
              </a:rPr>
              <a:t> (IMU/INS) devices</a:t>
            </a:r>
          </a:p>
          <a:p>
            <a:endParaRPr lang="it-IT" sz="2400" dirty="0">
              <a:latin typeface="+mj-lt"/>
            </a:endParaRPr>
          </a:p>
          <a:p>
            <a:r>
              <a:rPr lang="it-IT" sz="2400" dirty="0">
                <a:latin typeface="+mj-lt"/>
              </a:rPr>
              <a:t>V * T = D</a:t>
            </a:r>
          </a:p>
          <a:p>
            <a:endParaRPr lang="it-IT" sz="2400" dirty="0">
              <a:latin typeface="+mj-lt"/>
            </a:endParaRPr>
          </a:p>
          <a:p>
            <a:r>
              <a:rPr lang="it-IT" sz="2400" dirty="0">
                <a:latin typeface="+mj-lt"/>
              </a:rPr>
              <a:t>V=speed of light</a:t>
            </a:r>
          </a:p>
          <a:p>
            <a:endParaRPr lang="it-IT" sz="2400" dirty="0">
              <a:latin typeface="+mj-lt"/>
            </a:endParaRPr>
          </a:p>
          <a:p>
            <a:r>
              <a:rPr lang="it-IT" sz="2400" dirty="0">
                <a:latin typeface="+mj-lt"/>
              </a:rPr>
              <a:t>T=time</a:t>
            </a:r>
          </a:p>
          <a:p>
            <a:endParaRPr lang="it-IT" sz="2400" dirty="0">
              <a:latin typeface="+mj-lt"/>
            </a:endParaRPr>
          </a:p>
          <a:p>
            <a:r>
              <a:rPr lang="it-IT" sz="2400" dirty="0">
                <a:latin typeface="+mj-lt"/>
              </a:rPr>
              <a:t>D=</a:t>
            </a:r>
            <a:r>
              <a:rPr lang="it-IT" sz="2400" dirty="0" err="1">
                <a:latin typeface="+mj-lt"/>
              </a:rPr>
              <a:t>Distance</a:t>
            </a:r>
            <a:endParaRPr lang="it-IT" sz="2400" dirty="0">
              <a:latin typeface="+mj-lt"/>
            </a:endParaRPr>
          </a:p>
          <a:p>
            <a:endParaRPr lang="it-IT" sz="2400" dirty="0">
              <a:latin typeface="+mj-lt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1878306" y="5977167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it-IT" dirty="0"/>
              <a:t>Fonte: </a:t>
            </a:r>
            <a:r>
              <a:rPr lang="it-IT" dirty="0" err="1"/>
              <a:t>wiki</a:t>
            </a:r>
            <a:r>
              <a:rPr lang="it-IT" dirty="0"/>
              <a:t> </a:t>
            </a:r>
          </a:p>
          <a:p>
            <a:endParaRPr lang="it-IT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4958" y="1203512"/>
            <a:ext cx="2094475" cy="4545106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C04FF54B-CFC5-441C-864E-EBF7765A28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16241" y="1963239"/>
            <a:ext cx="4113411" cy="4313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773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726" y="1578245"/>
            <a:ext cx="8085044" cy="4686021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0" y="814513"/>
            <a:ext cx="9034496" cy="735013"/>
          </a:xfrm>
        </p:spPr>
        <p:txBody>
          <a:bodyPr>
            <a:normAutofit fontScale="90000"/>
          </a:bodyPr>
          <a:lstStyle/>
          <a:p>
            <a:pPr algn="l"/>
            <a:r>
              <a:rPr lang="it-IT" dirty="0"/>
              <a:t> </a:t>
            </a: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Metodi</a:t>
            </a:r>
            <a:endParaRPr lang="it-IT" dirty="0"/>
          </a:p>
        </p:txBody>
      </p:sp>
      <p:sp>
        <p:nvSpPr>
          <p:cNvPr id="10" name="Rettangolo 9"/>
          <p:cNvSpPr/>
          <p:nvPr/>
        </p:nvSpPr>
        <p:spPr>
          <a:xfrm>
            <a:off x="0" y="0"/>
            <a:ext cx="5143504" cy="78579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9652" y="71414"/>
            <a:ext cx="604844" cy="604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CasellaDiTesto 15"/>
          <p:cNvSpPr txBox="1"/>
          <p:nvPr/>
        </p:nvSpPr>
        <p:spPr>
          <a:xfrm>
            <a:off x="3786182" y="1549526"/>
            <a:ext cx="52483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latin typeface="+mj-lt"/>
              </a:rPr>
              <a:t> -  </a:t>
            </a:r>
            <a:r>
              <a:rPr lang="it-IT" sz="2400" b="1" dirty="0">
                <a:effectLst>
                  <a:glow rad="266700">
                    <a:schemeClr val="bg1">
                      <a:alpha val="60000"/>
                    </a:schemeClr>
                  </a:glow>
                </a:effectLst>
                <a:latin typeface="+mj-lt"/>
              </a:rPr>
              <a:t>Da volo aereo</a:t>
            </a:r>
          </a:p>
          <a:p>
            <a:r>
              <a:rPr lang="it-IT" sz="2400" b="1" dirty="0">
                <a:effectLst>
                  <a:glow rad="266700">
                    <a:schemeClr val="bg1">
                      <a:alpha val="60000"/>
                    </a:schemeClr>
                  </a:glow>
                </a:effectLst>
                <a:latin typeface="+mj-lt"/>
              </a:rPr>
              <a:t>Esempio Ghana volo </a:t>
            </a:r>
            <a:r>
              <a:rPr lang="it-IT" sz="2400" b="1" dirty="0" err="1">
                <a:effectLst>
                  <a:glow rad="266700">
                    <a:schemeClr val="bg1">
                      <a:alpha val="60000"/>
                    </a:schemeClr>
                  </a:glow>
                </a:effectLst>
                <a:latin typeface="+mj-lt"/>
              </a:rPr>
              <a:t>LiDAR</a:t>
            </a:r>
            <a:r>
              <a:rPr lang="it-IT" sz="2400" b="1" dirty="0">
                <a:effectLst>
                  <a:glow rad="266700">
                    <a:schemeClr val="bg1">
                      <a:alpha val="60000"/>
                    </a:schemeClr>
                  </a:glow>
                </a:effectLst>
                <a:latin typeface="+mj-lt"/>
              </a:rPr>
              <a:t> + </a:t>
            </a:r>
            <a:r>
              <a:rPr lang="it-IT" sz="2400" b="1" dirty="0" err="1">
                <a:effectLst>
                  <a:glow rad="266700">
                    <a:schemeClr val="bg1">
                      <a:alpha val="60000"/>
                    </a:schemeClr>
                  </a:glow>
                </a:effectLst>
                <a:latin typeface="+mj-lt"/>
              </a:rPr>
              <a:t>iperspettrale</a:t>
            </a:r>
            <a:r>
              <a:rPr lang="it-IT" sz="2400" b="1" dirty="0">
                <a:effectLst>
                  <a:glow rad="266700">
                    <a:schemeClr val="bg1">
                      <a:alpha val="60000"/>
                    </a:schemeClr>
                  </a:glow>
                </a:effectLst>
                <a:latin typeface="+mj-lt"/>
              </a:rPr>
              <a:t> per stima biomassa</a:t>
            </a:r>
          </a:p>
          <a:p>
            <a:endParaRPr lang="en-GB" sz="2400" b="1" dirty="0">
              <a:effectLst>
                <a:glow rad="266700">
                  <a:schemeClr val="bg1">
                    <a:alpha val="60000"/>
                  </a:schemeClr>
                </a:glo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030477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tangolo 9"/>
          <p:cNvSpPr/>
          <p:nvPr/>
        </p:nvSpPr>
        <p:spPr>
          <a:xfrm>
            <a:off x="0" y="0"/>
            <a:ext cx="5143504" cy="78579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9652" y="71414"/>
            <a:ext cx="604844" cy="604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Segnaposto contenuto 2"/>
          <p:cNvSpPr txBox="1">
            <a:spLocks/>
          </p:cNvSpPr>
          <p:nvPr/>
        </p:nvSpPr>
        <p:spPr>
          <a:xfrm>
            <a:off x="388247" y="2981665"/>
            <a:ext cx="7382178" cy="40553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0" indent="-444500" algn="l"/>
            <a:r>
              <a:rPr lang="it-IT" sz="1600" b="1" dirty="0">
                <a:latin typeface="+mj-lt"/>
              </a:rPr>
              <a:t>REFERENCES </a:t>
            </a:r>
          </a:p>
          <a:p>
            <a:pPr marL="444500" indent="-444500" algn="l"/>
            <a:endParaRPr lang="it-IT" sz="1600" b="1" dirty="0">
              <a:latin typeface="+mj-lt"/>
            </a:endParaRPr>
          </a:p>
          <a:p>
            <a:pPr marL="444500" indent="-444500" algn="l"/>
            <a:r>
              <a:rPr lang="it-IT" sz="1400" b="1" dirty="0">
                <a:latin typeface="+mj-lt"/>
              </a:rPr>
              <a:t>[1] </a:t>
            </a:r>
            <a:r>
              <a:rPr lang="it-IT" sz="1400" b="1" dirty="0" err="1">
                <a:latin typeface="+mj-lt"/>
              </a:rPr>
              <a:t>Jan</a:t>
            </a:r>
            <a:r>
              <a:rPr lang="it-IT" sz="1400" b="1" dirty="0">
                <a:latin typeface="+mj-lt"/>
              </a:rPr>
              <a:t> </a:t>
            </a:r>
            <a:r>
              <a:rPr lang="it-IT" sz="1400" b="1" dirty="0" err="1">
                <a:latin typeface="+mj-lt"/>
              </a:rPr>
              <a:t>Skaloud</a:t>
            </a:r>
            <a:r>
              <a:rPr lang="it-IT" sz="1400" b="1" dirty="0">
                <a:latin typeface="+mj-lt"/>
              </a:rPr>
              <a:t> </a:t>
            </a:r>
            <a:endParaRPr lang="it-IT" sz="1400" dirty="0">
              <a:latin typeface="+mj-lt"/>
            </a:endParaRPr>
          </a:p>
          <a:p>
            <a:pPr marL="444500" indent="-444500" algn="l"/>
            <a:r>
              <a:rPr lang="it-IT" sz="1400" dirty="0">
                <a:latin typeface="+mj-lt"/>
              </a:rPr>
              <a:t> </a:t>
            </a:r>
            <a:r>
              <a:rPr lang="fr-FR" sz="1400" dirty="0">
                <a:latin typeface="+mj-lt"/>
              </a:rPr>
              <a:t>École Polytechnique Fédérale de Lausanne</a:t>
            </a:r>
          </a:p>
          <a:p>
            <a:pPr marL="444500" indent="-444500" algn="l"/>
            <a:r>
              <a:rPr lang="fr-FR" sz="1400" b="1" dirty="0">
                <a:latin typeface="+mj-lt"/>
              </a:rPr>
              <a:t>[2] Derek </a:t>
            </a:r>
            <a:r>
              <a:rPr lang="fr-FR" sz="1400" b="1" dirty="0" err="1">
                <a:latin typeface="+mj-lt"/>
              </a:rPr>
              <a:t>Lichti</a:t>
            </a:r>
            <a:r>
              <a:rPr lang="fr-FR" sz="1400" b="1" dirty="0">
                <a:latin typeface="+mj-lt"/>
              </a:rPr>
              <a:t> </a:t>
            </a:r>
            <a:endParaRPr lang="fr-FR" sz="1400" dirty="0">
              <a:latin typeface="+mj-lt"/>
            </a:endParaRPr>
          </a:p>
          <a:p>
            <a:pPr marL="444500" indent="-444500" algn="l"/>
            <a:r>
              <a:rPr lang="fr-FR" sz="1400" dirty="0" err="1">
                <a:latin typeface="+mj-lt"/>
              </a:rPr>
              <a:t>University</a:t>
            </a:r>
            <a:r>
              <a:rPr lang="fr-FR" sz="1400" dirty="0">
                <a:latin typeface="+mj-lt"/>
              </a:rPr>
              <a:t> of Calgary - Canada</a:t>
            </a:r>
          </a:p>
          <a:p>
            <a:pPr marL="444500" indent="-444500" algn="l"/>
            <a:r>
              <a:rPr lang="it-IT" sz="1400" b="1" dirty="0">
                <a:latin typeface="+mj-lt"/>
              </a:rPr>
              <a:t>[3] Charles </a:t>
            </a:r>
            <a:r>
              <a:rPr lang="it-IT" sz="1400" b="1" dirty="0" err="1">
                <a:latin typeface="+mj-lt"/>
              </a:rPr>
              <a:t>Toth</a:t>
            </a:r>
            <a:r>
              <a:rPr lang="it-IT" sz="1400" b="1" dirty="0">
                <a:latin typeface="+mj-lt"/>
              </a:rPr>
              <a:t> </a:t>
            </a:r>
            <a:endParaRPr lang="it-IT" sz="1400" dirty="0">
              <a:latin typeface="+mj-lt"/>
            </a:endParaRPr>
          </a:p>
          <a:p>
            <a:pPr marL="444500" indent="-444500" algn="l"/>
            <a:r>
              <a:rPr lang="it-IT" sz="1400" dirty="0">
                <a:latin typeface="+mj-lt"/>
              </a:rPr>
              <a:t>Ohio State </a:t>
            </a:r>
            <a:r>
              <a:rPr lang="it-IT" sz="1400" dirty="0" err="1">
                <a:latin typeface="+mj-lt"/>
              </a:rPr>
              <a:t>University</a:t>
            </a:r>
            <a:r>
              <a:rPr lang="it-IT" sz="1400" dirty="0">
                <a:latin typeface="+mj-lt"/>
              </a:rPr>
              <a:t> – USA</a:t>
            </a:r>
          </a:p>
          <a:p>
            <a:pPr marL="444500" indent="-444500" algn="l"/>
            <a:r>
              <a:rPr lang="it-IT" sz="1400" b="1" dirty="0">
                <a:latin typeface="+mj-lt"/>
              </a:rPr>
              <a:t>[4] </a:t>
            </a:r>
            <a:r>
              <a:rPr lang="it-IT" sz="1400" b="1" dirty="0" err="1">
                <a:latin typeface="+mj-lt"/>
              </a:rPr>
              <a:t>Bharat</a:t>
            </a:r>
            <a:r>
              <a:rPr lang="it-IT" sz="1400" b="1" dirty="0">
                <a:latin typeface="+mj-lt"/>
              </a:rPr>
              <a:t> </a:t>
            </a:r>
            <a:r>
              <a:rPr lang="it-IT" sz="1400" b="1" dirty="0" err="1">
                <a:latin typeface="+mj-lt"/>
              </a:rPr>
              <a:t>Lohani</a:t>
            </a:r>
            <a:endParaRPr lang="en-GB" sz="1400" b="1" dirty="0">
              <a:latin typeface="+mj-lt"/>
            </a:endParaRPr>
          </a:p>
          <a:p>
            <a:pPr marL="444500" indent="-444500" algn="l"/>
            <a:r>
              <a:rPr lang="en-GB" sz="1400" dirty="0">
                <a:latin typeface="+mj-lt"/>
              </a:rPr>
              <a:t>Indian Institute of Technology– India</a:t>
            </a:r>
          </a:p>
          <a:p>
            <a:pPr algn="l"/>
            <a:r>
              <a:rPr lang="it-IT" sz="1400" b="1" dirty="0">
                <a:latin typeface="+mj-lt"/>
              </a:rPr>
              <a:t>[5] </a:t>
            </a:r>
            <a:r>
              <a:rPr lang="en-GB" sz="1400" b="1" dirty="0">
                <a:latin typeface="+mj-lt"/>
              </a:rPr>
              <a:t>C. Mallet, F. </a:t>
            </a:r>
            <a:r>
              <a:rPr lang="en-GB" sz="1400" b="1" dirty="0" err="1">
                <a:latin typeface="+mj-lt"/>
              </a:rPr>
              <a:t>Bretar</a:t>
            </a:r>
            <a:r>
              <a:rPr lang="en-GB" sz="1400" b="1" dirty="0">
                <a:latin typeface="+mj-lt"/>
              </a:rPr>
              <a:t> </a:t>
            </a:r>
            <a:endParaRPr lang="en-GB" sz="1400" dirty="0">
              <a:latin typeface="+mj-lt"/>
            </a:endParaRPr>
          </a:p>
          <a:p>
            <a:pPr algn="l"/>
            <a:r>
              <a:rPr lang="en-GB" sz="1400" dirty="0">
                <a:latin typeface="+mj-lt"/>
              </a:rPr>
              <a:t>ISPRS Journal of Photogrammetry and Remote Sensing 642</a:t>
            </a:r>
            <a:endParaRPr lang="it-IT" sz="1400" dirty="0">
              <a:latin typeface="+mj-lt"/>
            </a:endParaRPr>
          </a:p>
        </p:txBody>
      </p:sp>
      <p:pic>
        <p:nvPicPr>
          <p:cNvPr id="14" name="Picture 2" descr="D:\$pubblicazioni\2011_ASITA\presentazione_TLSALS\tree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96298" y="1640955"/>
            <a:ext cx="2469128" cy="2962954"/>
          </a:xfrm>
          <a:prstGeom prst="rect">
            <a:avLst/>
          </a:prstGeom>
          <a:noFill/>
        </p:spPr>
      </p:pic>
      <p:pic>
        <p:nvPicPr>
          <p:cNvPr id="15" name="Picture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38137" y="1549526"/>
            <a:ext cx="2638128" cy="2218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3142" y="4198278"/>
            <a:ext cx="2143140" cy="1265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itolo 2">
            <a:extLst>
              <a:ext uri="{FF2B5EF4-FFF2-40B4-BE49-F238E27FC236}">
                <a16:creationId xmlns:a16="http://schemas.microsoft.com/office/drawing/2014/main" id="{66F37D8A-D555-4ACC-B558-B3029B37A8F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23161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0" y="814513"/>
            <a:ext cx="9034496" cy="735013"/>
          </a:xfrm>
        </p:spPr>
        <p:txBody>
          <a:bodyPr>
            <a:normAutofit fontScale="90000"/>
          </a:bodyPr>
          <a:lstStyle/>
          <a:p>
            <a:pPr algn="l"/>
            <a:r>
              <a:rPr lang="it-IT" dirty="0" err="1"/>
              <a:t>What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LiDAR</a:t>
            </a:r>
            <a:r>
              <a:rPr lang="it-IT" dirty="0"/>
              <a:t>…</a:t>
            </a:r>
          </a:p>
        </p:txBody>
      </p:sp>
      <p:sp>
        <p:nvSpPr>
          <p:cNvPr id="10" name="Rettangolo 9"/>
          <p:cNvSpPr/>
          <p:nvPr/>
        </p:nvSpPr>
        <p:spPr>
          <a:xfrm>
            <a:off x="0" y="0"/>
            <a:ext cx="5143504" cy="78579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9652" y="71414"/>
            <a:ext cx="604844" cy="604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ttangolo 2"/>
          <p:cNvSpPr/>
          <p:nvPr/>
        </p:nvSpPr>
        <p:spPr>
          <a:xfrm>
            <a:off x="320331" y="1578246"/>
            <a:ext cx="85486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>
                <a:latin typeface="+mj-lt"/>
              </a:rPr>
              <a:t>FIXED STATIONS</a:t>
            </a:r>
          </a:p>
        </p:txBody>
      </p:sp>
      <p:pic>
        <p:nvPicPr>
          <p:cNvPr id="12" name="Picture 2" descr="D:\$pubblicazioni\2011_ASITA\presentazione_TLSALS\tree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40468" y="2220455"/>
            <a:ext cx="2469128" cy="2962954"/>
          </a:xfrm>
          <a:prstGeom prst="rect">
            <a:avLst/>
          </a:prstGeom>
          <a:noFill/>
        </p:spPr>
      </p:pic>
      <p:pic>
        <p:nvPicPr>
          <p:cNvPr id="1026" name="Picture 2" descr="http://www.lineas.cchs.csic.es/biospec/sites/lineas.cchs.csic.es.biospec/files/IMG_2000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45724" y="2149134"/>
            <a:ext cx="2935398" cy="39138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ttangolo 12"/>
          <p:cNvSpPr/>
          <p:nvPr/>
        </p:nvSpPr>
        <p:spPr>
          <a:xfrm>
            <a:off x="-407694" y="6082004"/>
            <a:ext cx="67560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dirty="0"/>
              <a:t>Fonte: http://www.lineas.cchs.csic.es/</a:t>
            </a:r>
          </a:p>
        </p:txBody>
      </p:sp>
    </p:spTree>
    <p:extLst>
      <p:ext uri="{BB962C8B-B14F-4D97-AF65-F5344CB8AC3E}">
        <p14:creationId xmlns:p14="http://schemas.microsoft.com/office/powerpoint/2010/main" val="1947243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0" y="814513"/>
            <a:ext cx="9034496" cy="735013"/>
          </a:xfrm>
        </p:spPr>
        <p:txBody>
          <a:bodyPr>
            <a:normAutofit fontScale="90000"/>
          </a:bodyPr>
          <a:lstStyle/>
          <a:p>
            <a:pPr algn="l"/>
            <a:r>
              <a:rPr lang="it-IT" dirty="0" err="1"/>
              <a:t>What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LiDAR</a:t>
            </a:r>
            <a:r>
              <a:rPr lang="it-IT" dirty="0"/>
              <a:t>…</a:t>
            </a:r>
          </a:p>
        </p:txBody>
      </p:sp>
      <p:sp>
        <p:nvSpPr>
          <p:cNvPr id="10" name="Rettangolo 9"/>
          <p:cNvSpPr/>
          <p:nvPr/>
        </p:nvSpPr>
        <p:spPr>
          <a:xfrm>
            <a:off x="0" y="0"/>
            <a:ext cx="5143504" cy="78579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9652" y="71414"/>
            <a:ext cx="604844" cy="604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ttangolo 2"/>
          <p:cNvSpPr/>
          <p:nvPr/>
        </p:nvSpPr>
        <p:spPr>
          <a:xfrm>
            <a:off x="320331" y="1714831"/>
            <a:ext cx="85486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>
                <a:latin typeface="+mj-lt"/>
              </a:rPr>
              <a:t>MOBILE…</a:t>
            </a:r>
          </a:p>
        </p:txBody>
      </p:sp>
      <p:pic>
        <p:nvPicPr>
          <p:cNvPr id="2052" name="Picture 4" descr="http://www.positionpartners.com.au/uploaded/Image/images/100119-news/IP-S2_we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67152" y="1962368"/>
            <a:ext cx="4762500" cy="4086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ttangolo 11"/>
          <p:cNvSpPr/>
          <p:nvPr/>
        </p:nvSpPr>
        <p:spPr>
          <a:xfrm>
            <a:off x="-407694" y="6082004"/>
            <a:ext cx="67560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dirty="0"/>
              <a:t>Fonte: http://www.lineas.cchs.csic.es/</a:t>
            </a:r>
          </a:p>
        </p:txBody>
      </p:sp>
    </p:spTree>
    <p:extLst>
      <p:ext uri="{BB962C8B-B14F-4D97-AF65-F5344CB8AC3E}">
        <p14:creationId xmlns:p14="http://schemas.microsoft.com/office/powerpoint/2010/main" val="26384349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0" y="814513"/>
            <a:ext cx="9034496" cy="735013"/>
          </a:xfrm>
        </p:spPr>
        <p:txBody>
          <a:bodyPr>
            <a:normAutofit fontScale="90000"/>
          </a:bodyPr>
          <a:lstStyle/>
          <a:p>
            <a:pPr algn="l"/>
            <a:r>
              <a:rPr lang="it-IT" dirty="0" err="1"/>
              <a:t>What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LiDAR</a:t>
            </a:r>
            <a:r>
              <a:rPr lang="it-IT" dirty="0"/>
              <a:t>…</a:t>
            </a:r>
          </a:p>
        </p:txBody>
      </p:sp>
      <p:sp>
        <p:nvSpPr>
          <p:cNvPr id="10" name="Rettangolo 9"/>
          <p:cNvSpPr/>
          <p:nvPr/>
        </p:nvSpPr>
        <p:spPr>
          <a:xfrm>
            <a:off x="0" y="0"/>
            <a:ext cx="5143504" cy="78579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9652" y="71414"/>
            <a:ext cx="604844" cy="604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ttangolo 2"/>
          <p:cNvSpPr/>
          <p:nvPr/>
        </p:nvSpPr>
        <p:spPr>
          <a:xfrm>
            <a:off x="320331" y="1578246"/>
            <a:ext cx="85486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>
                <a:latin typeface="+mj-lt"/>
              </a:rPr>
              <a:t>AERIAL</a:t>
            </a:r>
          </a:p>
        </p:txBody>
      </p:sp>
      <p:sp>
        <p:nvSpPr>
          <p:cNvPr id="12" name="Rettangolo 11"/>
          <p:cNvSpPr/>
          <p:nvPr/>
        </p:nvSpPr>
        <p:spPr>
          <a:xfrm>
            <a:off x="-407694" y="6082004"/>
            <a:ext cx="67560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dirty="0"/>
              <a:t>Fonte: NASA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5591" y="2332434"/>
            <a:ext cx="4910698" cy="3678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0130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0" y="814513"/>
            <a:ext cx="9034496" cy="735013"/>
          </a:xfrm>
        </p:spPr>
        <p:txBody>
          <a:bodyPr>
            <a:normAutofit fontScale="90000"/>
          </a:bodyPr>
          <a:lstStyle/>
          <a:p>
            <a:pPr algn="l"/>
            <a:r>
              <a:rPr lang="it-IT" dirty="0" err="1"/>
              <a:t>What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LiDAR</a:t>
            </a:r>
            <a:r>
              <a:rPr lang="it-IT" dirty="0"/>
              <a:t>…</a:t>
            </a:r>
          </a:p>
        </p:txBody>
      </p:sp>
      <p:sp>
        <p:nvSpPr>
          <p:cNvPr id="10" name="Rettangolo 9"/>
          <p:cNvSpPr/>
          <p:nvPr/>
        </p:nvSpPr>
        <p:spPr>
          <a:xfrm>
            <a:off x="0" y="0"/>
            <a:ext cx="5143504" cy="78579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9652" y="71414"/>
            <a:ext cx="604844" cy="604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ttangolo 2"/>
          <p:cNvSpPr/>
          <p:nvPr/>
        </p:nvSpPr>
        <p:spPr>
          <a:xfrm>
            <a:off x="320331" y="1578246"/>
            <a:ext cx="85486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>
                <a:latin typeface="+mj-lt"/>
              </a:rPr>
              <a:t>DRONES</a:t>
            </a:r>
          </a:p>
        </p:txBody>
      </p:sp>
      <p:sp>
        <p:nvSpPr>
          <p:cNvPr id="4" name="Rettangolo 3"/>
          <p:cNvSpPr/>
          <p:nvPr/>
        </p:nvSpPr>
        <p:spPr>
          <a:xfrm>
            <a:off x="196445" y="5733375"/>
            <a:ext cx="4572000" cy="4770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/>
              <a:t>Fonte: Jonathan </a:t>
            </a:r>
            <a:r>
              <a:rPr lang="en-US" sz="1400" dirty="0" err="1"/>
              <a:t>Dandois</a:t>
            </a:r>
            <a:r>
              <a:rPr lang="en-US" sz="1400" dirty="0"/>
              <a:t> - </a:t>
            </a:r>
            <a:r>
              <a:rPr lang="en-US" sz="1400" dirty="0" err="1"/>
              <a:t>Erle</a:t>
            </a:r>
            <a:r>
              <a:rPr lang="en-US" sz="1400" dirty="0"/>
              <a:t> C. Ellis</a:t>
            </a:r>
          </a:p>
          <a:p>
            <a:r>
              <a:rPr lang="en-US" sz="1100" dirty="0"/>
              <a:t>Department of Geography and Environmental Systems, UMBC</a:t>
            </a:r>
          </a:p>
        </p:txBody>
      </p:sp>
      <p:pic>
        <p:nvPicPr>
          <p:cNvPr id="12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018" y="3737670"/>
            <a:ext cx="2351383" cy="1763537"/>
          </a:xfrm>
          <a:prstGeom prst="rect">
            <a:avLst/>
          </a:prstGeom>
        </p:spPr>
      </p:pic>
      <p:pic>
        <p:nvPicPr>
          <p:cNvPr id="13" name="Picture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40299" y="3725934"/>
            <a:ext cx="1727622" cy="1775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0177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0" y="814513"/>
            <a:ext cx="9034496" cy="735013"/>
          </a:xfrm>
        </p:spPr>
        <p:txBody>
          <a:bodyPr>
            <a:normAutofit fontScale="90000"/>
          </a:bodyPr>
          <a:lstStyle/>
          <a:p>
            <a:pPr algn="l"/>
            <a:r>
              <a:rPr lang="it-IT" dirty="0" err="1"/>
              <a:t>What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LiDAR</a:t>
            </a:r>
            <a:r>
              <a:rPr lang="it-IT" dirty="0"/>
              <a:t>…</a:t>
            </a:r>
          </a:p>
        </p:txBody>
      </p:sp>
      <p:sp>
        <p:nvSpPr>
          <p:cNvPr id="10" name="Rettangolo 9"/>
          <p:cNvSpPr/>
          <p:nvPr/>
        </p:nvSpPr>
        <p:spPr>
          <a:xfrm>
            <a:off x="0" y="0"/>
            <a:ext cx="5143504" cy="78579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9652" y="71414"/>
            <a:ext cx="604844" cy="604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ttangolo 2"/>
          <p:cNvSpPr/>
          <p:nvPr/>
        </p:nvSpPr>
        <p:spPr>
          <a:xfrm>
            <a:off x="320331" y="1578246"/>
            <a:ext cx="85486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sz="2400" dirty="0">
              <a:latin typeface="+mj-lt"/>
            </a:endParaRPr>
          </a:p>
          <a:p>
            <a:r>
              <a:rPr lang="it-IT" sz="2400" dirty="0">
                <a:latin typeface="+mj-lt"/>
              </a:rPr>
              <a:t>ALSO SATELLITES!!!!  </a:t>
            </a:r>
          </a:p>
          <a:p>
            <a:endParaRPr lang="it-IT" sz="2400" dirty="0">
              <a:latin typeface="+mj-lt"/>
            </a:endParaRPr>
          </a:p>
          <a:p>
            <a:r>
              <a:rPr lang="it-IT" sz="2400" dirty="0">
                <a:latin typeface="+mj-lt"/>
              </a:rPr>
              <a:t>GOOGLE ICESAT AND ICESAT-2</a:t>
            </a:r>
          </a:p>
        </p:txBody>
      </p:sp>
      <p:pic>
        <p:nvPicPr>
          <p:cNvPr id="3074" name="Picture 2" descr="http://svs.gsfc.nasa.gov/vis/a020000/a020200/a020204/beaa0750_web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48330" y="4119469"/>
            <a:ext cx="30480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45072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0" y="814513"/>
            <a:ext cx="9034496" cy="735013"/>
          </a:xfrm>
        </p:spPr>
        <p:txBody>
          <a:bodyPr>
            <a:normAutofit fontScale="90000"/>
          </a:bodyPr>
          <a:lstStyle/>
          <a:p>
            <a:pPr algn="l"/>
            <a:r>
              <a:rPr lang="it-IT" dirty="0" err="1"/>
              <a:t>What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LiDAR</a:t>
            </a:r>
            <a:r>
              <a:rPr lang="it-IT" dirty="0"/>
              <a:t>…</a:t>
            </a:r>
          </a:p>
        </p:txBody>
      </p:sp>
      <p:sp>
        <p:nvSpPr>
          <p:cNvPr id="10" name="Rettangolo 9"/>
          <p:cNvSpPr/>
          <p:nvPr/>
        </p:nvSpPr>
        <p:spPr>
          <a:xfrm>
            <a:off x="0" y="0"/>
            <a:ext cx="5143504" cy="78579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9652" y="71414"/>
            <a:ext cx="604844" cy="604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" name="Gruppo 2">
            <a:extLst>
              <a:ext uri="{FF2B5EF4-FFF2-40B4-BE49-F238E27FC236}">
                <a16:creationId xmlns:a16="http://schemas.microsoft.com/office/drawing/2014/main" id="{ABB10FE8-5494-4994-BCC0-FDA94D60E4EC}"/>
              </a:ext>
            </a:extLst>
          </p:cNvPr>
          <p:cNvGrpSpPr/>
          <p:nvPr/>
        </p:nvGrpSpPr>
        <p:grpSpPr>
          <a:xfrm>
            <a:off x="5943704" y="1995563"/>
            <a:ext cx="2525516" cy="3355987"/>
            <a:chOff x="6187059" y="2165684"/>
            <a:chExt cx="2525516" cy="3355987"/>
          </a:xfrm>
        </p:grpSpPr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187059" y="2165684"/>
              <a:ext cx="2525516" cy="30702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3" name="CasellaDiTesto 12"/>
            <p:cNvSpPr txBox="1"/>
            <p:nvPr/>
          </p:nvSpPr>
          <p:spPr>
            <a:xfrm>
              <a:off x="7006560" y="5235919"/>
              <a:ext cx="1428760" cy="2857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t-IT" sz="1200" dirty="0"/>
                <a:t>Fonte: [1]</a:t>
              </a:r>
              <a:endParaRPr lang="en-GB" sz="1200" dirty="0"/>
            </a:p>
          </p:txBody>
        </p:sp>
      </p:grpSp>
      <p:sp>
        <p:nvSpPr>
          <p:cNvPr id="14" name="Rettangolo 13"/>
          <p:cNvSpPr/>
          <p:nvPr/>
        </p:nvSpPr>
        <p:spPr>
          <a:xfrm>
            <a:off x="586144" y="2627167"/>
            <a:ext cx="828140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>
                <a:latin typeface="+mj-lt"/>
              </a:rPr>
              <a:t>BREAK-THROUGH TECHNOLOGY</a:t>
            </a:r>
          </a:p>
          <a:p>
            <a:r>
              <a:rPr lang="it-IT" sz="2400" dirty="0">
                <a:latin typeface="+mj-lt"/>
              </a:rPr>
              <a:t>BECAUSE IT USES GAPS TO REACH</a:t>
            </a:r>
          </a:p>
          <a:p>
            <a:r>
              <a:rPr lang="it-IT" sz="2400" dirty="0">
                <a:latin typeface="+mj-lt"/>
              </a:rPr>
              <a:t>TERRAIN</a:t>
            </a:r>
          </a:p>
          <a:p>
            <a:endParaRPr lang="it-IT" sz="2400" dirty="0">
              <a:latin typeface="+mj-lt"/>
            </a:endParaRPr>
          </a:p>
          <a:p>
            <a:r>
              <a:rPr lang="it-IT" sz="2400" dirty="0">
                <a:latin typeface="+mj-lt"/>
              </a:rPr>
              <a:t>== BETTER DTM!</a:t>
            </a:r>
          </a:p>
          <a:p>
            <a:endParaRPr lang="it-IT" sz="2400" dirty="0">
              <a:latin typeface="+mj-lt"/>
            </a:endParaRPr>
          </a:p>
          <a:p>
            <a:endParaRPr lang="it-IT" sz="2400" dirty="0">
              <a:latin typeface="+mj-lt"/>
            </a:endParaRPr>
          </a:p>
          <a:p>
            <a:endParaRPr lang="it-IT" sz="2400" dirty="0">
              <a:latin typeface="+mj-lt"/>
            </a:endParaRPr>
          </a:p>
          <a:p>
            <a:r>
              <a:rPr lang="it-IT" sz="2400" dirty="0">
                <a:latin typeface="+mj-lt"/>
              </a:rPr>
              <a:t>Check video «New </a:t>
            </a:r>
            <a:r>
              <a:rPr lang="it-IT" sz="2400" dirty="0" err="1">
                <a:latin typeface="+mj-lt"/>
              </a:rPr>
              <a:t>Forest</a:t>
            </a:r>
            <a:r>
              <a:rPr lang="it-IT" sz="2400" dirty="0">
                <a:latin typeface="+mj-lt"/>
              </a:rPr>
              <a:t> National Park Authority» @</a:t>
            </a:r>
          </a:p>
          <a:p>
            <a:r>
              <a:rPr lang="it-IT" sz="2400" dirty="0">
                <a:latin typeface="+mj-lt"/>
              </a:rPr>
              <a:t>https://www.youtube.com/watch?v=0XdqGNu9bhk</a:t>
            </a:r>
          </a:p>
        </p:txBody>
      </p:sp>
    </p:spTree>
    <p:extLst>
      <p:ext uri="{BB962C8B-B14F-4D97-AF65-F5344CB8AC3E}">
        <p14:creationId xmlns:p14="http://schemas.microsoft.com/office/powerpoint/2010/main" val="123341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olito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54963" y="889033"/>
            <a:ext cx="5989037" cy="5739494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0" y="814513"/>
            <a:ext cx="9034496" cy="735013"/>
          </a:xfrm>
        </p:spPr>
        <p:txBody>
          <a:bodyPr>
            <a:normAutofit fontScale="90000"/>
          </a:bodyPr>
          <a:lstStyle/>
          <a:p>
            <a:pPr algn="l"/>
            <a:r>
              <a:rPr lang="it-IT" dirty="0" err="1"/>
              <a:t>What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LiDAR</a:t>
            </a:r>
            <a:r>
              <a:rPr lang="it-IT" dirty="0"/>
              <a:t>…</a:t>
            </a:r>
          </a:p>
        </p:txBody>
      </p:sp>
      <p:sp>
        <p:nvSpPr>
          <p:cNvPr id="10" name="Rettangolo 9"/>
          <p:cNvSpPr/>
          <p:nvPr/>
        </p:nvSpPr>
        <p:spPr>
          <a:xfrm>
            <a:off x="0" y="0"/>
            <a:ext cx="5143504" cy="78579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9652" y="71414"/>
            <a:ext cx="604844" cy="604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789628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0" y="814513"/>
            <a:ext cx="9034496" cy="735013"/>
          </a:xfrm>
        </p:spPr>
        <p:txBody>
          <a:bodyPr>
            <a:normAutofit fontScale="90000"/>
          </a:bodyPr>
          <a:lstStyle/>
          <a:p>
            <a:pPr algn="l"/>
            <a:r>
              <a:rPr lang="it-IT" dirty="0"/>
              <a:t> </a:t>
            </a: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Metodi</a:t>
            </a:r>
            <a:endParaRPr lang="it-IT" dirty="0"/>
          </a:p>
        </p:txBody>
      </p:sp>
      <p:sp>
        <p:nvSpPr>
          <p:cNvPr id="10" name="Rettangolo 9"/>
          <p:cNvSpPr/>
          <p:nvPr/>
        </p:nvSpPr>
        <p:spPr>
          <a:xfrm>
            <a:off x="0" y="0"/>
            <a:ext cx="5143504" cy="78579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9652" y="71414"/>
            <a:ext cx="604844" cy="604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3621" y="1549526"/>
            <a:ext cx="7568453" cy="4080919"/>
          </a:xfrm>
          <a:prstGeom prst="rect">
            <a:avLst/>
          </a:prstGeom>
        </p:spPr>
      </p:pic>
      <p:sp>
        <p:nvSpPr>
          <p:cNvPr id="12" name="Rettangolo 11"/>
          <p:cNvSpPr/>
          <p:nvPr/>
        </p:nvSpPr>
        <p:spPr>
          <a:xfrm>
            <a:off x="196445" y="5733375"/>
            <a:ext cx="4572000" cy="4770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/>
              <a:t>Fonte: Jonathan </a:t>
            </a:r>
            <a:r>
              <a:rPr lang="en-US" sz="1400" dirty="0" err="1"/>
              <a:t>Dandois</a:t>
            </a:r>
            <a:r>
              <a:rPr lang="en-US" sz="1400" dirty="0"/>
              <a:t> - </a:t>
            </a:r>
            <a:r>
              <a:rPr lang="en-US" sz="1400" dirty="0" err="1"/>
              <a:t>Erle</a:t>
            </a:r>
            <a:r>
              <a:rPr lang="en-US" sz="1400" dirty="0"/>
              <a:t> C. Ellis</a:t>
            </a:r>
          </a:p>
          <a:p>
            <a:r>
              <a:rPr lang="en-US" sz="1100" dirty="0"/>
              <a:t>Department of Geography and Environmental Systems, UMBC</a:t>
            </a:r>
          </a:p>
        </p:txBody>
      </p:sp>
    </p:spTree>
    <p:extLst>
      <p:ext uri="{BB962C8B-B14F-4D97-AF65-F5344CB8AC3E}">
        <p14:creationId xmlns:p14="http://schemas.microsoft.com/office/powerpoint/2010/main" val="2823586644"/>
      </p:ext>
    </p:extLst>
  </p:cSld>
  <p:clrMapOvr>
    <a:masterClrMapping/>
  </p:clrMapOvr>
</p:sld>
</file>

<file path=ppt/theme/theme1.xml><?xml version="1.0" encoding="utf-8"?>
<a:theme xmlns:a="http://schemas.openxmlformats.org/drawingml/2006/main" name="TESAF_BASSO_SINISTR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o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TESAF_BASSO_SINISTRA.thmx</Template>
  <TotalTime>4490</TotalTime>
  <Words>369</Words>
  <Application>Microsoft Office PowerPoint</Application>
  <PresentationFormat>Presentazione su schermo (4:3)</PresentationFormat>
  <Paragraphs>71</Paragraphs>
  <Slides>11</Slides>
  <Notes>6</Notes>
  <HiddenSlides>0</HiddenSlides>
  <MMClips>1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TESAF_BASSO_SINISTRA</vt:lpstr>
      <vt:lpstr> What is LiDAR…</vt:lpstr>
      <vt:lpstr>What is LiDAR…</vt:lpstr>
      <vt:lpstr>What is LiDAR…</vt:lpstr>
      <vt:lpstr>What is LiDAR…</vt:lpstr>
      <vt:lpstr>What is LiDAR…</vt:lpstr>
      <vt:lpstr>What is LiDAR…</vt:lpstr>
      <vt:lpstr>What is LiDAR…</vt:lpstr>
      <vt:lpstr>What is LiDAR…</vt:lpstr>
      <vt:lpstr> Metodi</vt:lpstr>
      <vt:lpstr> Metodi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Francesco Pirotti</dc:creator>
  <cp:lastModifiedBy>Francesco Pirotti</cp:lastModifiedBy>
  <cp:revision>134</cp:revision>
  <dcterms:created xsi:type="dcterms:W3CDTF">2013-02-28T13:51:41Z</dcterms:created>
  <dcterms:modified xsi:type="dcterms:W3CDTF">2019-11-27T17:28:09Z</dcterms:modified>
</cp:coreProperties>
</file>