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59" r:id="rId6"/>
    <p:sldId id="260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6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265" y="2971800"/>
            <a:ext cx="6551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degli</a:t>
            </a:r>
            <a:r>
              <a:rPr lang="sv-SE" sz="2800" dirty="0" smtClean="0">
                <a:latin typeface="+mj-lt"/>
              </a:rPr>
              <a:t> habitat per la </a:t>
            </a:r>
            <a:r>
              <a:rPr lang="sv-SE" sz="2800" dirty="0" err="1" smtClean="0">
                <a:latin typeface="+mj-lt"/>
              </a:rPr>
              <a:t>conservazione</a:t>
            </a:r>
            <a:r>
              <a:rPr lang="sv-SE" sz="2800" dirty="0" smtClean="0">
                <a:latin typeface="+mj-lt"/>
              </a:rPr>
              <a:t>:</a:t>
            </a:r>
          </a:p>
          <a:p>
            <a:pPr algn="ctr"/>
            <a:r>
              <a:rPr lang="sv-SE" sz="2800" dirty="0" smtClean="0">
                <a:latin typeface="+mj-lt"/>
              </a:rPr>
              <a:t>Le </a:t>
            </a:r>
            <a:r>
              <a:rPr lang="sv-SE" sz="2800" dirty="0" err="1" smtClean="0">
                <a:latin typeface="+mj-lt"/>
              </a:rPr>
              <a:t>foreste</a:t>
            </a:r>
            <a:endParaRPr lang="it-IT" sz="2800" dirty="0" smtClean="0">
              <a:latin typeface="+mj-lt"/>
            </a:endParaRPr>
          </a:p>
        </p:txBody>
      </p:sp>
      <p:sp>
        <p:nvSpPr>
          <p:cNvPr id="1030" name="AutoShape 6" descr="http://juliafoggterrain.files.wordpress.com/2010/09/2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Quanto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legno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morto</a:t>
            </a:r>
            <a:r>
              <a:rPr lang="sv-SE" sz="2400" dirty="0" smtClean="0">
                <a:latin typeface="+mj-lt"/>
              </a:rPr>
              <a:t>?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011487" cy="457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793" y="152400"/>
            <a:ext cx="3338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fustaie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1066800"/>
            <a:ext cx="725364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2793" y="152400"/>
            <a:ext cx="3338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fustaie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9906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Costi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0887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793" y="152400"/>
            <a:ext cx="3338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fustaie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113853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2400" dirty="0" err="1" smtClean="0">
                <a:latin typeface="+mj-lt"/>
              </a:rPr>
              <a:t>Conversione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fustaia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" y="152400"/>
            <a:ext cx="288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cedui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967335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-Flora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nemorale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primaverile</a:t>
            </a:r>
            <a:r>
              <a:rPr lang="sv-SE" sz="2400" dirty="0" smtClean="0">
                <a:latin typeface="+mj-lt"/>
              </a:rPr>
              <a:t> (ad es. </a:t>
            </a:r>
            <a:r>
              <a:rPr lang="sv-SE" sz="2400" dirty="0" err="1" smtClean="0">
                <a:latin typeface="+mj-lt"/>
              </a:rPr>
              <a:t>geofite</a:t>
            </a:r>
            <a:r>
              <a:rPr lang="sv-SE" sz="2400" dirty="0" smtClean="0">
                <a:latin typeface="+mj-lt"/>
              </a:rPr>
              <a:t>)</a:t>
            </a: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6648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-Insetti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tipici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aperte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Melitea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spp</a:t>
            </a:r>
            <a:r>
              <a:rPr lang="sv-SE" sz="2400" dirty="0" smtClean="0">
                <a:latin typeface="+mj-lt"/>
              </a:rPr>
              <a:t>.)</a:t>
            </a: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426803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-Uccelli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legati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arbusteti</a:t>
            </a:r>
            <a:endParaRPr lang="sv-SE" sz="2400" dirty="0" smtClean="0">
              <a:latin typeface="+mj-lt"/>
            </a:endParaRP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9812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…</a:t>
            </a:r>
            <a:r>
              <a:rPr lang="sv-SE" sz="2400" dirty="0" err="1" smtClean="0">
                <a:latin typeface="+mj-lt"/>
              </a:rPr>
              <a:t>ma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alcuni</a:t>
            </a:r>
            <a:r>
              <a:rPr lang="sv-SE" sz="2400" dirty="0" smtClean="0">
                <a:latin typeface="+mj-lt"/>
              </a:rPr>
              <a:t> (</a:t>
            </a:r>
            <a:r>
              <a:rPr lang="sv-SE" sz="2400" dirty="0" err="1" smtClean="0">
                <a:latin typeface="+mj-lt"/>
              </a:rPr>
              <a:t>pochi</a:t>
            </a:r>
            <a:r>
              <a:rPr lang="sv-SE" sz="2400" dirty="0" smtClean="0">
                <a:latin typeface="+mj-lt"/>
              </a:rPr>
              <a:t>) </a:t>
            </a:r>
            <a:r>
              <a:rPr lang="sv-SE" sz="2400" dirty="0" err="1" smtClean="0">
                <a:latin typeface="+mj-lt"/>
              </a:rPr>
              <a:t>gruppi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favoriti</a:t>
            </a:r>
            <a:r>
              <a:rPr lang="sv-SE" sz="2400" dirty="0" smtClean="0">
                <a:latin typeface="+mj-lt"/>
              </a:rPr>
              <a:t> dal </a:t>
            </a:r>
            <a:r>
              <a:rPr lang="sv-SE" sz="2400" dirty="0" err="1" smtClean="0">
                <a:latin typeface="+mj-lt"/>
              </a:rPr>
              <a:t>ceduo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2532" name="Picture 4" descr="http://www.veveri.it/img/oreste/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308360"/>
            <a:ext cx="4448175" cy="2549639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4114800" y="1066800"/>
            <a:ext cx="1828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9906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Matricine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" y="152400"/>
            <a:ext cx="288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cedui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0574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Pochi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studi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disposizione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7650" name="Picture 2" descr="http://www.sisef.it/forest@/papers/no09/Bianchi_390@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040" y="3733800"/>
            <a:ext cx="4160960" cy="3124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81000" y="2738735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Effetto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positivo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sugli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uccelli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posatoi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risorse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siti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nidificazione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9906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Turno</a:t>
            </a:r>
            <a:r>
              <a:rPr lang="sv-SE" sz="2400" dirty="0" smtClean="0">
                <a:latin typeface="+mj-lt"/>
              </a:rPr>
              <a:t>: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" y="152400"/>
            <a:ext cx="288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cedui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4333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Ridotto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effetto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sulla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biodiversità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range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ridotto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9718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Comunità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uccelli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invertebrati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calano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dopo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chiusura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chiome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872335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Scala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tagliate</a:t>
            </a:r>
            <a:r>
              <a:rPr lang="sv-SE" sz="2400" dirty="0" smtClean="0">
                <a:latin typeface="+mj-lt"/>
              </a:rPr>
              <a:t> 0.5-1.0 ha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472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Habitat </a:t>
            </a:r>
            <a:r>
              <a:rPr lang="sv-SE" sz="2400" dirty="0" err="1" smtClean="0">
                <a:latin typeface="+mj-lt"/>
              </a:rPr>
              <a:t>silvo-pastorali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grande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importanza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" y="152400"/>
            <a:ext cx="381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pascoli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arborati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643735"/>
            <a:ext cx="403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Pascoli-conifere</a:t>
            </a:r>
            <a:r>
              <a:rPr lang="sv-SE" sz="2400" dirty="0" smtClean="0">
                <a:latin typeface="+mj-lt"/>
              </a:rPr>
              <a:t>:</a:t>
            </a:r>
          </a:p>
          <a:p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967335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Combinazione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pascoli-querce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8674" name="Picture 2" descr="http://www.leviedellasardegna.eu/images/p153_1_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599" y="1143000"/>
            <a:ext cx="3901635" cy="2686051"/>
          </a:xfrm>
          <a:prstGeom prst="rect">
            <a:avLst/>
          </a:prstGeom>
          <a:noFill/>
        </p:spPr>
      </p:pic>
      <p:pic>
        <p:nvPicPr>
          <p:cNvPr id="28676" name="Picture 4" descr="10 - Il Monviso fa da sfondo a lariceti e pascoli (200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794" y="4343400"/>
            <a:ext cx="3921156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2 </a:t>
            </a:r>
            <a:r>
              <a:rPr lang="sv-SE" sz="2400" dirty="0" err="1" smtClean="0">
                <a:latin typeface="+mj-lt"/>
              </a:rPr>
              <a:t>elementi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chiave</a:t>
            </a:r>
            <a:r>
              <a:rPr lang="sv-SE" sz="2400" dirty="0" smtClean="0">
                <a:latin typeface="+mj-lt"/>
              </a:rPr>
              <a:t>:</a:t>
            </a: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Alberi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secolari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" y="152400"/>
            <a:ext cx="381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pascoli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arborati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396240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Pascoli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estensivi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39227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62200" y="5558135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Gestione</a:t>
            </a:r>
            <a:r>
              <a:rPr lang="sv-SE" sz="2400" dirty="0" smtClean="0">
                <a:latin typeface="+mj-lt"/>
              </a:rPr>
              <a:t>?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gli </a:t>
            </a:r>
            <a:r>
              <a:rPr lang="sv-SE" sz="2400" dirty="0" err="1" smtClean="0">
                <a:latin typeface="+mj-lt"/>
              </a:rPr>
              <a:t>alberi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esistenti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garantendo</a:t>
            </a:r>
            <a:r>
              <a:rPr lang="sv-SE" sz="2400" dirty="0" smtClean="0">
                <a:latin typeface="+mj-lt"/>
              </a:rPr>
              <a:t> la </a:t>
            </a:r>
            <a:r>
              <a:rPr lang="sv-SE" sz="2400" dirty="0" err="1" smtClean="0">
                <a:latin typeface="+mj-lt"/>
              </a:rPr>
              <a:t>loro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stabilità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meccanica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Provvedere</a:t>
            </a:r>
            <a:r>
              <a:rPr lang="sv-SE" sz="2400" dirty="0" smtClean="0">
                <a:latin typeface="+mj-lt"/>
              </a:rPr>
              <a:t> alla </a:t>
            </a:r>
            <a:r>
              <a:rPr lang="sv-SE" sz="2400" dirty="0" err="1" smtClean="0">
                <a:latin typeface="+mj-lt"/>
              </a:rPr>
              <a:t>rinnovazione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continua</a:t>
            </a:r>
            <a:r>
              <a:rPr lang="sv-SE" sz="2400" dirty="0" smtClean="0">
                <a:latin typeface="+mj-lt"/>
              </a:rPr>
              <a:t>!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" y="152400"/>
            <a:ext cx="381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pascoli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arborati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7244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pascolo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estensivo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2" name="Picture 2" descr="http://img.alibaba.com/photo/470517566/Tree_Bark_Protectors_netting_manufacturer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81200"/>
            <a:ext cx="2667000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2192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Protezione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delle</a:t>
            </a:r>
            <a:r>
              <a:rPr lang="sv-SE" sz="2400" dirty="0" smtClean="0">
                <a:latin typeface="+mj-lt"/>
              </a:rPr>
              <a:t> flora </a:t>
            </a:r>
            <a:r>
              <a:rPr lang="sv-SE" sz="2400" dirty="0" err="1" smtClean="0">
                <a:latin typeface="+mj-lt"/>
              </a:rPr>
              <a:t>epifita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dall’eutrofizzazione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" y="152400"/>
            <a:ext cx="381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pascoli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arborati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0724" name="Picture 4" descr="http://static.guim.co.uk/sys-images/Environment/Pix/columnists/2010/5/18/1274200559635/An-old-oak-tree-in-Richmo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175000" cy="1905000"/>
          </a:xfrm>
          <a:prstGeom prst="rect">
            <a:avLst/>
          </a:prstGeom>
          <a:noFill/>
        </p:spPr>
      </p:pic>
      <p:pic>
        <p:nvPicPr>
          <p:cNvPr id="31746" name="Picture 2" descr="http://cdn.c.photoshelter.com/img-get/I00002LCVPChVaJk/s/500/500/Red-and-Green-Lichens-Spanish-Moss-on-an-old-oak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2590801"/>
            <a:ext cx="3149600" cy="2362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943600" y="21336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Licheni</a:t>
            </a:r>
            <a:r>
              <a:rPr lang="sv-SE" sz="2400" dirty="0" smtClean="0">
                <a:latin typeface="+mj-lt"/>
              </a:rPr>
              <a:t> 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1748" name="Picture 4" descr="http://image.shutterstock.com/display_pic_with_logo/541534/541534,1288546938,1/stock-photo-bright-green-moss-bryophytes-on-tree-trunks-64099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002106"/>
            <a:ext cx="2609850" cy="185589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0" y="4567535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Briofite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93" y="152400"/>
            <a:ext cx="3376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foreste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919" y="1066800"/>
            <a:ext cx="2403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Foreste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vetuste</a:t>
            </a:r>
            <a:endParaRPr lang="it-IT" sz="2400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133600"/>
            <a:ext cx="3881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Foreste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secondarie</a:t>
            </a:r>
            <a:r>
              <a:rPr lang="sv-SE" sz="2400" dirty="0" smtClean="0">
                <a:latin typeface="+mj-lt"/>
              </a:rPr>
              <a:t>: </a:t>
            </a:r>
            <a:r>
              <a:rPr lang="sv-SE" sz="2400" dirty="0" err="1" smtClean="0">
                <a:latin typeface="+mj-lt"/>
              </a:rPr>
              <a:t>Fustaia</a:t>
            </a:r>
            <a:endParaRPr lang="it-IT" sz="2400" dirty="0" smtClean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3276600"/>
            <a:ext cx="659988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err="1" smtClean="0">
                <a:latin typeface="+mj-lt"/>
              </a:rPr>
              <a:t>Elementi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mancano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rispetto</a:t>
            </a:r>
            <a:r>
              <a:rPr lang="sv-SE" sz="2400" dirty="0" smtClean="0">
                <a:latin typeface="+mj-lt"/>
              </a:rPr>
              <a:t> alle</a:t>
            </a:r>
            <a:r>
              <a:rPr lang="sv-SE" sz="2400" dirty="0" smtClean="0"/>
              <a:t> </a:t>
            </a:r>
            <a:r>
              <a:rPr lang="sv-SE" sz="2400" dirty="0" err="1" smtClean="0"/>
              <a:t>foreste</a:t>
            </a:r>
            <a:r>
              <a:rPr lang="sv-SE" sz="2400" dirty="0" smtClean="0"/>
              <a:t> </a:t>
            </a:r>
            <a:r>
              <a:rPr lang="sv-SE" sz="2400" dirty="0" err="1" smtClean="0"/>
              <a:t>vetuste</a:t>
            </a:r>
            <a:r>
              <a:rPr lang="sv-SE" sz="2400" dirty="0" smtClean="0">
                <a:latin typeface="+mj-lt"/>
              </a:rPr>
              <a:t>:</a:t>
            </a: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-Elevata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diversità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specifica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</a:t>
            </a:r>
            <a:r>
              <a:rPr lang="sv-SE" sz="2400" dirty="0" err="1" smtClean="0"/>
              <a:t>Elevata</a:t>
            </a:r>
            <a:r>
              <a:rPr lang="sv-SE" sz="2400" dirty="0" smtClean="0"/>
              <a:t> </a:t>
            </a:r>
            <a:r>
              <a:rPr lang="sv-SE" sz="2400" dirty="0" err="1" smtClean="0"/>
              <a:t>d</a:t>
            </a:r>
            <a:r>
              <a:rPr lang="sv-SE" sz="2400" dirty="0" err="1" smtClean="0">
                <a:latin typeface="+mj-lt"/>
              </a:rPr>
              <a:t>iversità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strutturale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-Alberi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vetusti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-Legno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morto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-Sottobosco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ricco</a:t>
            </a:r>
            <a:endParaRPr lang="sv-SE" sz="2400" dirty="0" smtClean="0">
              <a:latin typeface="+mj-lt"/>
            </a:endParaRPr>
          </a:p>
          <a:p>
            <a:r>
              <a:rPr lang="sv-SE" sz="2400" dirty="0" err="1" smtClean="0">
                <a:latin typeface="+mj-lt"/>
              </a:rPr>
              <a:t>-Collegamento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con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aperte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elevato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pregio</a:t>
            </a:r>
            <a:endParaRPr lang="it-IT" sz="24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18801" y="2133600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dirty="0" smtClean="0">
                <a:latin typeface="+mj-lt"/>
              </a:rPr>
              <a:t>3. </a:t>
            </a:r>
            <a:r>
              <a:rPr lang="sv-SE" sz="2400" dirty="0" err="1" smtClean="0">
                <a:latin typeface="+mj-lt"/>
              </a:rPr>
              <a:t>Cedui</a:t>
            </a:r>
            <a:endParaRPr lang="it-IT" sz="2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932093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 err="1" smtClean="0">
                <a:latin typeface="+mj-lt"/>
              </a:rPr>
              <a:t>Integrare</a:t>
            </a:r>
            <a:r>
              <a:rPr lang="sv-SE" sz="2800" dirty="0" smtClean="0">
                <a:latin typeface="+mj-lt"/>
              </a:rPr>
              <a:t> la </a:t>
            </a:r>
            <a:r>
              <a:rPr lang="sv-SE" sz="2800" dirty="0" err="1" smtClean="0">
                <a:latin typeface="+mj-lt"/>
              </a:rPr>
              <a:t>selvicoltura</a:t>
            </a:r>
            <a:r>
              <a:rPr lang="sv-SE" sz="2800" dirty="0" smtClean="0">
                <a:latin typeface="+mj-lt"/>
              </a:rPr>
              <a:t> intensiva </a:t>
            </a:r>
            <a:r>
              <a:rPr lang="sv-SE" sz="2800" dirty="0" err="1" smtClean="0">
                <a:latin typeface="+mj-lt"/>
              </a:rPr>
              <a:t>con</a:t>
            </a:r>
            <a:r>
              <a:rPr lang="sv-SE" sz="2800" dirty="0" smtClean="0">
                <a:latin typeface="+mj-lt"/>
              </a:rPr>
              <a:t> la </a:t>
            </a:r>
            <a:r>
              <a:rPr lang="sv-SE" sz="2800" dirty="0" err="1" smtClean="0">
                <a:latin typeface="+mj-lt"/>
              </a:rPr>
              <a:t>conservazione</a:t>
            </a:r>
            <a:r>
              <a:rPr lang="sv-SE" sz="2800" dirty="0" smtClean="0">
                <a:latin typeface="+mj-lt"/>
              </a:rPr>
              <a:t>!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93" y="152400"/>
            <a:ext cx="2632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Fustaie</a:t>
            </a:r>
            <a:r>
              <a:rPr lang="sv-SE" sz="2800" dirty="0" smtClean="0">
                <a:latin typeface="+mj-lt"/>
              </a:rPr>
              <a:t>: il </a:t>
            </a:r>
            <a:r>
              <a:rPr lang="sv-SE" sz="2800" dirty="0" err="1" smtClean="0">
                <a:latin typeface="+mj-lt"/>
              </a:rPr>
              <a:t>target</a:t>
            </a:r>
            <a:r>
              <a:rPr lang="sv-SE" sz="2800" dirty="0" smtClean="0">
                <a:latin typeface="+mj-lt"/>
              </a:rPr>
              <a:t>!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http://napoli.citycool.it/wp-content/blogs.dir/35/files/2011/01/bos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974" y="1452767"/>
            <a:ext cx="6369826" cy="4262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4384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Ridurre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superfici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tagliate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raso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3" y="152400"/>
            <a:ext cx="3338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fustaie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Aumentare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l’eterogeneità</a:t>
            </a:r>
            <a:r>
              <a:rPr lang="sv-SE" sz="2400" dirty="0" smtClean="0">
                <a:latin typeface="+mj-lt"/>
              </a:rPr>
              <a:t> della </a:t>
            </a:r>
            <a:r>
              <a:rPr lang="sv-SE" sz="2400" dirty="0" err="1" smtClean="0">
                <a:latin typeface="+mj-lt"/>
              </a:rPr>
              <a:t>struttura</a:t>
            </a:r>
            <a:r>
              <a:rPr lang="sv-SE" sz="2400" dirty="0" smtClean="0">
                <a:latin typeface="+mj-lt"/>
              </a:rPr>
              <a:t> a </a:t>
            </a:r>
            <a:r>
              <a:rPr lang="sv-SE" sz="2400" dirty="0" err="1" smtClean="0">
                <a:latin typeface="+mj-lt"/>
              </a:rPr>
              <a:t>scala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locale</a:t>
            </a:r>
            <a:r>
              <a:rPr lang="sv-SE" sz="2400" dirty="0" smtClean="0">
                <a:latin typeface="+mj-lt"/>
              </a:rPr>
              <a:t> e di </a:t>
            </a:r>
            <a:r>
              <a:rPr lang="sv-SE" sz="2400" dirty="0" err="1" smtClean="0">
                <a:latin typeface="+mj-lt"/>
              </a:rPr>
              <a:t>paesaggio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429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Utilizzare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taglio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saltuario</a:t>
            </a:r>
            <a:r>
              <a:rPr lang="sv-SE" sz="2400" dirty="0" smtClean="0">
                <a:latin typeface="+mj-lt"/>
              </a:rPr>
              <a:t>, </a:t>
            </a:r>
            <a:r>
              <a:rPr lang="sv-SE" sz="2400" dirty="0" err="1" smtClean="0">
                <a:latin typeface="+mj-lt"/>
              </a:rPr>
              <a:t>mantenendo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una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struttura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disetanea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3295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Selvicoltura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naturalistica</a:t>
            </a:r>
            <a:r>
              <a:rPr lang="sv-SE" sz="2400" dirty="0" smtClean="0">
                <a:latin typeface="+mj-lt"/>
              </a:rPr>
              <a:t>!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219200" y="4343400"/>
            <a:ext cx="5334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2895600" cy="44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83354" y="1531203"/>
            <a:ext cx="484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Sfruttare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piste</a:t>
            </a:r>
            <a:r>
              <a:rPr lang="sv-SE" sz="2400" dirty="0" smtClean="0">
                <a:latin typeface="+mj-lt"/>
              </a:rPr>
              <a:t> per </a:t>
            </a:r>
            <a:r>
              <a:rPr lang="sv-SE" sz="2400" dirty="0" err="1" smtClean="0">
                <a:latin typeface="+mj-lt"/>
              </a:rPr>
              <a:t>migliorare</a:t>
            </a:r>
            <a:r>
              <a:rPr lang="sv-SE" sz="2400" dirty="0" smtClean="0">
                <a:latin typeface="+mj-lt"/>
              </a:rPr>
              <a:t> le </a:t>
            </a:r>
            <a:r>
              <a:rPr lang="sv-SE" sz="2400" dirty="0" err="1" smtClean="0">
                <a:latin typeface="+mj-lt"/>
              </a:rPr>
              <a:t>zone</a:t>
            </a:r>
            <a:r>
              <a:rPr lang="sv-SE" sz="2400" dirty="0" smtClean="0">
                <a:latin typeface="+mj-lt"/>
              </a:rPr>
              <a:t> di </a:t>
            </a:r>
            <a:r>
              <a:rPr lang="sv-SE" sz="2400" dirty="0" err="1" smtClean="0">
                <a:latin typeface="+mj-lt"/>
              </a:rPr>
              <a:t>margine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826" y="3505200"/>
            <a:ext cx="4892175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793" y="152400"/>
            <a:ext cx="3338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fustaie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057400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Mantenere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ceppaie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singole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piante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schiantate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99573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45720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Favorisce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sottobosco</a:t>
            </a:r>
            <a:r>
              <a:rPr lang="sv-SE" sz="2400" dirty="0" smtClean="0">
                <a:latin typeface="+mj-lt"/>
              </a:rPr>
              <a:t> e </a:t>
            </a:r>
            <a:r>
              <a:rPr lang="sv-SE" sz="2400" dirty="0" err="1" smtClean="0">
                <a:latin typeface="+mj-lt"/>
              </a:rPr>
              <a:t>animali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che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utilizzano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terreno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mosso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3" y="152400"/>
            <a:ext cx="3338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fustaie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3622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Nelle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foreste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temperate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vetuste</a:t>
            </a:r>
            <a:r>
              <a:rPr lang="sv-SE" sz="2400" dirty="0" smtClean="0">
                <a:latin typeface="+mj-lt"/>
              </a:rPr>
              <a:t> si è </a:t>
            </a:r>
            <a:r>
              <a:rPr lang="sv-SE" sz="2400" dirty="0" err="1" smtClean="0">
                <a:latin typeface="+mj-lt"/>
              </a:rPr>
              <a:t>visto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circa</a:t>
            </a:r>
            <a:r>
              <a:rPr lang="sv-SE" sz="2400" dirty="0" smtClean="0">
                <a:latin typeface="+mj-lt"/>
              </a:rPr>
              <a:t> il 10%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Quanto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legno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morto</a:t>
            </a:r>
            <a:r>
              <a:rPr lang="sv-SE" sz="2400" dirty="0" smtClean="0">
                <a:latin typeface="+mj-lt"/>
              </a:rPr>
              <a:t>?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>
                <a:latin typeface="+mj-lt"/>
              </a:rPr>
              <a:t>Come </a:t>
            </a:r>
            <a:r>
              <a:rPr lang="sv-SE" sz="2400" dirty="0" err="1" smtClean="0">
                <a:latin typeface="+mj-lt"/>
              </a:rPr>
              <a:t>aumentare</a:t>
            </a:r>
            <a:r>
              <a:rPr lang="sv-SE" sz="2400" dirty="0" smtClean="0">
                <a:latin typeface="+mj-lt"/>
              </a:rPr>
              <a:t> il </a:t>
            </a:r>
            <a:r>
              <a:rPr lang="sv-SE" sz="2400" dirty="0" err="1" smtClean="0">
                <a:latin typeface="+mj-lt"/>
              </a:rPr>
              <a:t>legno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morto</a:t>
            </a:r>
            <a:r>
              <a:rPr lang="sv-SE" sz="2400" dirty="0" smtClean="0">
                <a:latin typeface="+mj-lt"/>
              </a:rPr>
              <a:t>:</a:t>
            </a: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smtClean="0">
                <a:latin typeface="+mj-lt"/>
              </a:rPr>
              <a:t>1. </a:t>
            </a:r>
            <a:r>
              <a:rPr lang="sv-SE" sz="2400" dirty="0" err="1" smtClean="0">
                <a:latin typeface="+mj-lt"/>
              </a:rPr>
              <a:t>Ferire</a:t>
            </a:r>
            <a:r>
              <a:rPr lang="sv-SE" sz="2400" dirty="0" smtClean="0">
                <a:latin typeface="+mj-lt"/>
              </a:rPr>
              <a:t> parti di </a:t>
            </a:r>
            <a:r>
              <a:rPr lang="sv-SE" sz="2400" dirty="0" err="1" smtClean="0">
                <a:latin typeface="+mj-lt"/>
              </a:rPr>
              <a:t>alberi</a:t>
            </a:r>
            <a:endParaRPr lang="sv-SE" sz="2400" dirty="0" smtClean="0">
              <a:latin typeface="+mj-lt"/>
            </a:endParaRPr>
          </a:p>
          <a:p>
            <a:endParaRPr lang="sv-SE" sz="2400" dirty="0" smtClean="0">
              <a:latin typeface="+mj-lt"/>
            </a:endParaRPr>
          </a:p>
          <a:p>
            <a:r>
              <a:rPr lang="sv-SE" sz="2400" dirty="0" smtClean="0">
                <a:latin typeface="+mj-lt"/>
              </a:rPr>
              <a:t>2. </a:t>
            </a:r>
            <a:r>
              <a:rPr lang="sv-SE" sz="2400" dirty="0" err="1" smtClean="0">
                <a:latin typeface="+mj-lt"/>
              </a:rPr>
              <a:t>Abbattere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interi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alberi</a:t>
            </a:r>
            <a:endParaRPr lang="it-IT" sz="2400" dirty="0" smtClean="0">
              <a:latin typeface="+mj-lt"/>
            </a:endParaRPr>
          </a:p>
        </p:txBody>
      </p:sp>
      <p:pic>
        <p:nvPicPr>
          <p:cNvPr id="18434" name="Picture 2" descr="http://www.stockphotopro.com/photo-thumbs-2/B2G8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622800"/>
            <a:ext cx="3352800" cy="2235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2793" y="152400"/>
            <a:ext cx="3338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fustaie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Quanto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legno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morto</a:t>
            </a:r>
            <a:r>
              <a:rPr lang="sv-SE" sz="2400" dirty="0" smtClean="0">
                <a:latin typeface="+mj-lt"/>
              </a:rPr>
              <a:t>?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082925" cy="49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793" y="152400"/>
            <a:ext cx="3338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fustaie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0" y="762000"/>
            <a:ext cx="7524328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err="1" smtClean="0">
                <a:latin typeface="+mj-lt"/>
              </a:rPr>
              <a:t>Quanto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legno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morto</a:t>
            </a:r>
            <a:r>
              <a:rPr lang="sv-SE" sz="2400" dirty="0" smtClean="0">
                <a:latin typeface="+mj-lt"/>
              </a:rPr>
              <a:t>?</a:t>
            </a:r>
            <a:endParaRPr lang="it-IT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17003"/>
            <a:ext cx="6781800" cy="371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2793" y="152400"/>
            <a:ext cx="3338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err="1" smtClean="0">
                <a:latin typeface="+mj-lt"/>
              </a:rPr>
              <a:t>Gestione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delle</a:t>
            </a:r>
            <a:r>
              <a:rPr lang="sv-SE" sz="2800" dirty="0" smtClean="0">
                <a:latin typeface="+mj-lt"/>
              </a:rPr>
              <a:t> </a:t>
            </a:r>
            <a:r>
              <a:rPr lang="sv-SE" sz="2800" dirty="0" err="1" smtClean="0">
                <a:latin typeface="+mj-lt"/>
              </a:rPr>
              <a:t>fustaie</a:t>
            </a:r>
            <a:endParaRPr lang="it-IT" sz="28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338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32</cp:revision>
  <dcterms:created xsi:type="dcterms:W3CDTF">2006-08-16T00:00:00Z</dcterms:created>
  <dcterms:modified xsi:type="dcterms:W3CDTF">2013-12-02T11:22:10Z</dcterms:modified>
</cp:coreProperties>
</file>