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1" r:id="rId5"/>
    <p:sldId id="259" r:id="rId6"/>
    <p:sldId id="260" r:id="rId7"/>
    <p:sldId id="263" r:id="rId8"/>
    <p:sldId id="264" r:id="rId9"/>
    <p:sldId id="262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016" y="-8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92265" y="2971800"/>
            <a:ext cx="655121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degli</a:t>
            </a:r>
            <a:r>
              <a:rPr lang="sv-SE" sz="2800" dirty="0" smtClean="0">
                <a:latin typeface="+mj-lt"/>
              </a:rPr>
              <a:t> habitat per la </a:t>
            </a:r>
            <a:r>
              <a:rPr lang="sv-SE" sz="2800" dirty="0" err="1" smtClean="0">
                <a:latin typeface="+mj-lt"/>
              </a:rPr>
              <a:t>conservazione</a:t>
            </a:r>
            <a:r>
              <a:rPr lang="sv-SE" sz="2800" dirty="0" smtClean="0">
                <a:latin typeface="+mj-lt"/>
              </a:rPr>
              <a:t>:</a:t>
            </a:r>
          </a:p>
          <a:p>
            <a:pPr algn="ctr"/>
            <a:r>
              <a:rPr lang="sv-SE" sz="2800" dirty="0" smtClean="0">
                <a:latin typeface="+mj-lt"/>
              </a:rPr>
              <a:t>Le </a:t>
            </a:r>
            <a:r>
              <a:rPr lang="sv-SE" sz="2800" dirty="0" err="1" smtClean="0">
                <a:latin typeface="+mj-lt"/>
              </a:rPr>
              <a:t>foreste</a:t>
            </a:r>
            <a:endParaRPr lang="it-IT" sz="2800" dirty="0" smtClean="0">
              <a:latin typeface="+mj-lt"/>
            </a:endParaRPr>
          </a:p>
        </p:txBody>
      </p:sp>
      <p:sp>
        <p:nvSpPr>
          <p:cNvPr id="1030" name="AutoShape 6" descr="http://juliafoggterrain.files.wordpress.com/2010/09/2.jpg"/>
          <p:cNvSpPr>
            <a:spLocks noChangeAspect="1" noChangeArrowheads="1"/>
          </p:cNvSpPr>
          <p:nvPr/>
        </p:nvSpPr>
        <p:spPr bwMode="auto">
          <a:xfrm>
            <a:off x="63500" y="-136525"/>
            <a:ext cx="6096000" cy="4572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143000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Quanto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legno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morto</a:t>
            </a:r>
            <a:r>
              <a:rPr lang="sv-SE" sz="2400" dirty="0" smtClean="0">
                <a:latin typeface="+mj-lt"/>
              </a:rPr>
              <a:t>?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752600"/>
            <a:ext cx="3011487" cy="4577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42793" y="152400"/>
            <a:ext cx="33381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delle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fustaie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799" y="1066800"/>
            <a:ext cx="7253643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42793" y="152400"/>
            <a:ext cx="33381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delle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fustaie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990600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Costi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905000"/>
            <a:ext cx="8088700" cy="362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42793" y="152400"/>
            <a:ext cx="33381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delle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fustaie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57400" y="1138535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sv-SE" sz="2400" dirty="0" err="1" smtClean="0">
                <a:latin typeface="+mj-lt"/>
              </a:rPr>
              <a:t>Conversione</a:t>
            </a:r>
            <a:r>
              <a:rPr lang="sv-SE" sz="2400" dirty="0" smtClean="0">
                <a:latin typeface="+mj-lt"/>
              </a:rPr>
              <a:t> a </a:t>
            </a:r>
            <a:r>
              <a:rPr lang="sv-SE" sz="2400" dirty="0" err="1" smtClean="0">
                <a:latin typeface="+mj-lt"/>
              </a:rPr>
              <a:t>fustaia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793" y="152400"/>
            <a:ext cx="28864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dei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cedui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2967335"/>
            <a:ext cx="685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-Flora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nemorale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primaverile</a:t>
            </a:r>
            <a:r>
              <a:rPr lang="sv-SE" sz="2400" dirty="0" smtClean="0">
                <a:latin typeface="+mj-lt"/>
              </a:rPr>
              <a:t> (ad es. </a:t>
            </a:r>
            <a:r>
              <a:rPr lang="sv-SE" sz="2400" dirty="0" err="1" smtClean="0">
                <a:latin typeface="+mj-lt"/>
              </a:rPr>
              <a:t>geofite</a:t>
            </a:r>
            <a:r>
              <a:rPr lang="sv-SE" sz="2400" dirty="0" smtClean="0">
                <a:latin typeface="+mj-lt"/>
              </a:rPr>
              <a:t>)</a:t>
            </a: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3664803"/>
            <a:ext cx="685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-Insetti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tipici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zone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aperte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Melitea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spp</a:t>
            </a:r>
            <a:r>
              <a:rPr lang="sv-SE" sz="2400" dirty="0" smtClean="0">
                <a:latin typeface="+mj-lt"/>
              </a:rPr>
              <a:t>.)</a:t>
            </a: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4426803"/>
            <a:ext cx="685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-Uccelli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legati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agli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arbusteti</a:t>
            </a:r>
            <a:endParaRPr lang="sv-SE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1981200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…</a:t>
            </a:r>
            <a:r>
              <a:rPr lang="sv-SE" sz="2400" dirty="0" err="1" smtClean="0">
                <a:latin typeface="+mj-lt"/>
              </a:rPr>
              <a:t>ma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alcuni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pochi</a:t>
            </a:r>
            <a:r>
              <a:rPr lang="sv-SE" sz="2400" dirty="0" smtClean="0">
                <a:latin typeface="+mj-lt"/>
              </a:rPr>
              <a:t>) </a:t>
            </a:r>
            <a:r>
              <a:rPr lang="sv-SE" sz="2400" dirty="0" err="1" smtClean="0">
                <a:latin typeface="+mj-lt"/>
              </a:rPr>
              <a:t>gruppi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favoriti</a:t>
            </a:r>
            <a:r>
              <a:rPr lang="sv-SE" sz="2400" dirty="0" smtClean="0">
                <a:latin typeface="+mj-lt"/>
              </a:rPr>
              <a:t> dal </a:t>
            </a:r>
            <a:r>
              <a:rPr lang="sv-SE" sz="2400" dirty="0" err="1" smtClean="0">
                <a:latin typeface="+mj-lt"/>
              </a:rPr>
              <a:t>ceduo</a:t>
            </a:r>
            <a:r>
              <a:rPr lang="sv-SE" sz="2400" dirty="0" smtClean="0">
                <a:latin typeface="+mj-lt"/>
              </a:rPr>
              <a:t>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2532" name="Picture 4" descr="http://www.veveri.it/img/oreste/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4308360"/>
            <a:ext cx="4448175" cy="2549639"/>
          </a:xfrm>
          <a:prstGeom prst="rect">
            <a:avLst/>
          </a:prstGeom>
          <a:noFill/>
        </p:spPr>
      </p:pic>
      <p:sp>
        <p:nvSpPr>
          <p:cNvPr id="12" name="Right Arrow 11"/>
          <p:cNvSpPr/>
          <p:nvPr/>
        </p:nvSpPr>
        <p:spPr>
          <a:xfrm>
            <a:off x="4114800" y="1066800"/>
            <a:ext cx="18288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990600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Matricine</a:t>
            </a:r>
            <a:r>
              <a:rPr lang="sv-SE" sz="2400" dirty="0" smtClean="0">
                <a:latin typeface="+mj-lt"/>
              </a:rPr>
              <a:t>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793" y="152400"/>
            <a:ext cx="28864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dei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cedui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2057400"/>
            <a:ext cx="403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Pochi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studi</a:t>
            </a:r>
            <a:r>
              <a:rPr lang="sv-SE" sz="2400" dirty="0" smtClean="0">
                <a:latin typeface="+mj-lt"/>
              </a:rPr>
              <a:t> a </a:t>
            </a:r>
            <a:r>
              <a:rPr lang="sv-SE" sz="2400" dirty="0" err="1" smtClean="0">
                <a:latin typeface="+mj-lt"/>
              </a:rPr>
              <a:t>disposizione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7650" name="Picture 2" descr="http://www.sisef.it/forest@/papers/no09/Bianchi_390@image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83040" y="3733800"/>
            <a:ext cx="4160960" cy="31242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381000" y="2738735"/>
            <a:ext cx="6248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Effetto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positivo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sugli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uccelli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posatoi</a:t>
            </a:r>
            <a:r>
              <a:rPr lang="sv-SE" sz="2400" dirty="0" smtClean="0">
                <a:latin typeface="+mj-lt"/>
              </a:rPr>
              <a:t>, </a:t>
            </a:r>
            <a:r>
              <a:rPr lang="sv-SE" sz="2400" dirty="0" err="1" smtClean="0">
                <a:latin typeface="+mj-lt"/>
              </a:rPr>
              <a:t>risorse</a:t>
            </a:r>
            <a:r>
              <a:rPr lang="sv-SE" sz="2400" dirty="0" smtClean="0">
                <a:latin typeface="+mj-lt"/>
              </a:rPr>
              <a:t>, </a:t>
            </a:r>
            <a:r>
              <a:rPr lang="sv-SE" sz="2400" dirty="0" err="1" smtClean="0">
                <a:latin typeface="+mj-lt"/>
              </a:rPr>
              <a:t>siti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nidificazione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990600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Turno</a:t>
            </a:r>
            <a:r>
              <a:rPr lang="sv-SE" sz="2400" dirty="0" smtClean="0">
                <a:latin typeface="+mj-lt"/>
              </a:rPr>
              <a:t>: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793" y="152400"/>
            <a:ext cx="28864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dei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cedui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443335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Ridotto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effetto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sulla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biodiversità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range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ridotto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2971800"/>
            <a:ext cx="830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Comunità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uccelli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invertebrati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calano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dopo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chiusura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chiome</a:t>
            </a:r>
            <a:r>
              <a:rPr lang="sv-SE" sz="2400" dirty="0" smtClean="0">
                <a:latin typeface="+mj-lt"/>
              </a:rPr>
              <a:t>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4872335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Scala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tagliate</a:t>
            </a:r>
            <a:r>
              <a:rPr lang="sv-SE" sz="2400" dirty="0" smtClean="0">
                <a:latin typeface="+mj-lt"/>
              </a:rPr>
              <a:t> 0.5-1.0 ha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219200"/>
            <a:ext cx="4724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Habitat </a:t>
            </a:r>
            <a:r>
              <a:rPr lang="sv-SE" sz="2400" dirty="0" err="1" smtClean="0">
                <a:latin typeface="+mj-lt"/>
              </a:rPr>
              <a:t>silvo-pastorali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grande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importanza</a:t>
            </a:r>
            <a:r>
              <a:rPr lang="sv-SE" sz="2400" dirty="0" smtClean="0">
                <a:latin typeface="+mj-lt"/>
              </a:rPr>
              <a:t>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793" y="152400"/>
            <a:ext cx="38138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pascoli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arborati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4643735"/>
            <a:ext cx="4038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Pascoli-conifere</a:t>
            </a:r>
            <a:r>
              <a:rPr lang="sv-SE" sz="2400" dirty="0" smtClean="0">
                <a:latin typeface="+mj-lt"/>
              </a:rPr>
              <a:t>:</a:t>
            </a: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800" y="2967335"/>
            <a:ext cx="419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Combinazione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pascoli-querce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8674" name="Picture 2" descr="http://www.leviedellasardegna.eu/images/p153_1_1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599" y="1143000"/>
            <a:ext cx="3901635" cy="2686051"/>
          </a:xfrm>
          <a:prstGeom prst="rect">
            <a:avLst/>
          </a:prstGeom>
          <a:noFill/>
        </p:spPr>
      </p:pic>
      <p:pic>
        <p:nvPicPr>
          <p:cNvPr id="28676" name="Picture 4" descr="10 - Il Monviso fa da sfondo a lariceti e pascoli (2008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2794" y="4343400"/>
            <a:ext cx="3921156" cy="2114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219200"/>
            <a:ext cx="8534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2 </a:t>
            </a:r>
            <a:r>
              <a:rPr lang="sv-SE" sz="2400" dirty="0" err="1" smtClean="0">
                <a:latin typeface="+mj-lt"/>
              </a:rPr>
              <a:t>elementi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chiave</a:t>
            </a:r>
            <a:r>
              <a:rPr lang="sv-SE" sz="2400" dirty="0" smtClean="0">
                <a:latin typeface="+mj-lt"/>
              </a:rPr>
              <a:t>:</a:t>
            </a:r>
          </a:p>
          <a:p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Alberi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secolari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793" y="152400"/>
            <a:ext cx="38138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pascoli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arborati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800" y="3962400"/>
            <a:ext cx="419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Pascoli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estensivi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1905000"/>
            <a:ext cx="3922713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2362200" y="5558135"/>
            <a:ext cx="419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?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219200"/>
            <a:ext cx="8534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Mantenere</a:t>
            </a:r>
            <a:r>
              <a:rPr lang="sv-SE" sz="2400" dirty="0" smtClean="0">
                <a:latin typeface="+mj-lt"/>
              </a:rPr>
              <a:t> gli </a:t>
            </a:r>
            <a:r>
              <a:rPr lang="sv-SE" sz="2400" dirty="0" err="1" smtClean="0">
                <a:latin typeface="+mj-lt"/>
              </a:rPr>
              <a:t>alberi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esistenti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garantendo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loro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stabilità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meccanica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Provvedere</a:t>
            </a:r>
            <a:r>
              <a:rPr lang="sv-SE" sz="2400" dirty="0" smtClean="0">
                <a:latin typeface="+mj-lt"/>
              </a:rPr>
              <a:t> alla </a:t>
            </a:r>
            <a:r>
              <a:rPr lang="sv-SE" sz="2400" dirty="0" err="1" smtClean="0">
                <a:latin typeface="+mj-lt"/>
              </a:rPr>
              <a:t>rinnovazione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continua</a:t>
            </a:r>
            <a:r>
              <a:rPr lang="sv-SE" sz="2400" dirty="0" smtClean="0">
                <a:latin typeface="+mj-lt"/>
              </a:rPr>
              <a:t>!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793" y="152400"/>
            <a:ext cx="38138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pascoli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arborati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800" y="4724400"/>
            <a:ext cx="5029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Mantenere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un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pascolo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estensivo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0722" name="Picture 2" descr="http://img.alibaba.com/photo/470517566/Tree_Bark_Protectors_netting_manufacturer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1981200"/>
            <a:ext cx="2667000" cy="2676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219200"/>
            <a:ext cx="8534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Protezione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flora </a:t>
            </a:r>
            <a:r>
              <a:rPr lang="sv-SE" sz="2400" dirty="0" err="1" smtClean="0">
                <a:latin typeface="+mj-lt"/>
              </a:rPr>
              <a:t>epifita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dall’eutrofizzazione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793" y="152400"/>
            <a:ext cx="38138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pascoli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arborati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0724" name="Picture 4" descr="http://static.guim.co.uk/sys-images/Environment/Pix/columnists/2010/5/18/1274200559635/An-old-oak-tree-in-Richmo-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828800"/>
            <a:ext cx="3175000" cy="1905000"/>
          </a:xfrm>
          <a:prstGeom prst="rect">
            <a:avLst/>
          </a:prstGeom>
          <a:noFill/>
        </p:spPr>
      </p:pic>
      <p:pic>
        <p:nvPicPr>
          <p:cNvPr id="31746" name="Picture 2" descr="http://cdn.c.photoshelter.com/img-get/I00002LCVPChVaJk/s/500/500/Red-and-Green-Lichens-Spanish-Moss-on-an-old-oak-tre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4400" y="2590801"/>
            <a:ext cx="3149600" cy="23622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5943600" y="2133600"/>
            <a:ext cx="167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Licheni</a:t>
            </a:r>
            <a:r>
              <a:rPr lang="sv-SE" sz="2400" dirty="0" smtClean="0">
                <a:latin typeface="+mj-lt"/>
              </a:rPr>
              <a:t>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1748" name="Picture 4" descr="http://image.shutterstock.com/display_pic_with_logo/541534/541534,1288546938,1/stock-photo-bright-green-moss-bryophytes-on-tree-trunks-640993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4200" y="5002106"/>
            <a:ext cx="2609850" cy="1855894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3048000" y="4567535"/>
            <a:ext cx="167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Briofite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793" y="152400"/>
            <a:ext cx="3376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delle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foreste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0919" y="1066800"/>
            <a:ext cx="24039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1. </a:t>
            </a:r>
            <a:r>
              <a:rPr lang="sv-SE" sz="2400" dirty="0" err="1" smtClean="0">
                <a:latin typeface="+mj-lt"/>
              </a:rPr>
              <a:t>Foreste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vetuste</a:t>
            </a:r>
            <a:endParaRPr lang="it-IT" sz="2400" dirty="0" smtClean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2133600"/>
            <a:ext cx="38819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2. </a:t>
            </a:r>
            <a:r>
              <a:rPr lang="sv-SE" sz="2400" dirty="0" err="1" smtClean="0">
                <a:latin typeface="+mj-lt"/>
              </a:rPr>
              <a:t>Foreste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secondarie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Fustaia</a:t>
            </a:r>
            <a:endParaRPr lang="it-IT" sz="2400" dirty="0" smtClean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19200" y="3276600"/>
            <a:ext cx="6599884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Elementi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che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mancano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rispetto</a:t>
            </a:r>
            <a:r>
              <a:rPr lang="sv-SE" sz="2400" dirty="0" smtClean="0">
                <a:latin typeface="+mj-lt"/>
              </a:rPr>
              <a:t> alle</a:t>
            </a:r>
            <a:r>
              <a:rPr lang="sv-SE" sz="2400" dirty="0" smtClean="0"/>
              <a:t> </a:t>
            </a:r>
            <a:r>
              <a:rPr lang="sv-SE" sz="2400" dirty="0" err="1" smtClean="0"/>
              <a:t>foreste</a:t>
            </a:r>
            <a:r>
              <a:rPr lang="sv-SE" sz="2400" dirty="0" smtClean="0"/>
              <a:t> </a:t>
            </a:r>
            <a:r>
              <a:rPr lang="sv-SE" sz="2400" dirty="0" err="1" smtClean="0"/>
              <a:t>vetuste</a:t>
            </a:r>
            <a:r>
              <a:rPr lang="sv-SE" sz="2400" dirty="0" smtClean="0">
                <a:latin typeface="+mj-lt"/>
              </a:rPr>
              <a:t>:</a:t>
            </a:r>
          </a:p>
          <a:p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-Elevata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diversità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specifica</a:t>
            </a:r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-</a:t>
            </a:r>
            <a:r>
              <a:rPr lang="sv-SE" sz="2400" dirty="0" err="1" smtClean="0"/>
              <a:t>Elevata</a:t>
            </a:r>
            <a:r>
              <a:rPr lang="sv-SE" sz="2400" dirty="0" smtClean="0"/>
              <a:t> </a:t>
            </a:r>
            <a:r>
              <a:rPr lang="sv-SE" sz="2400" dirty="0" err="1" smtClean="0"/>
              <a:t>d</a:t>
            </a:r>
            <a:r>
              <a:rPr lang="sv-SE" sz="2400" dirty="0" err="1" smtClean="0">
                <a:latin typeface="+mj-lt"/>
              </a:rPr>
              <a:t>iversità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strutturale</a:t>
            </a:r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-Alberi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vetusti</a:t>
            </a:r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-Legno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morto</a:t>
            </a:r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-Sottobosco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ricco</a:t>
            </a:r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-Collegamento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con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zone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aperte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elevato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pregio</a:t>
            </a:r>
            <a:endParaRPr lang="it-IT" sz="2400" dirty="0" smtClean="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18801" y="2133600"/>
            <a:ext cx="11977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3. </a:t>
            </a:r>
            <a:r>
              <a:rPr lang="sv-SE" sz="2400" dirty="0" err="1" smtClean="0">
                <a:latin typeface="+mj-lt"/>
              </a:rPr>
              <a:t>Cedui</a:t>
            </a:r>
            <a:endParaRPr lang="it-IT" sz="2400" dirty="0" smtClean="0">
              <a:latin typeface="+mj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76400" y="2932093"/>
            <a:ext cx="5562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800" dirty="0" err="1" smtClean="0">
                <a:latin typeface="+mj-lt"/>
              </a:rPr>
              <a:t>Integrare</a:t>
            </a:r>
            <a:r>
              <a:rPr lang="sv-SE" sz="2800" dirty="0" smtClean="0">
                <a:latin typeface="+mj-lt"/>
              </a:rPr>
              <a:t> la </a:t>
            </a:r>
            <a:r>
              <a:rPr lang="sv-SE" sz="2800" dirty="0" err="1" smtClean="0">
                <a:latin typeface="+mj-lt"/>
              </a:rPr>
              <a:t>selvicoltura</a:t>
            </a:r>
            <a:r>
              <a:rPr lang="sv-SE" sz="2800" dirty="0" smtClean="0">
                <a:latin typeface="+mj-lt"/>
              </a:rPr>
              <a:t> intensiva </a:t>
            </a:r>
            <a:r>
              <a:rPr lang="sv-SE" sz="2800" dirty="0" err="1" smtClean="0">
                <a:latin typeface="+mj-lt"/>
              </a:rPr>
              <a:t>con</a:t>
            </a:r>
            <a:r>
              <a:rPr lang="sv-SE" sz="2800" dirty="0" smtClean="0">
                <a:latin typeface="+mj-lt"/>
              </a:rPr>
              <a:t> la </a:t>
            </a:r>
            <a:r>
              <a:rPr lang="sv-SE" sz="2800" dirty="0" err="1" smtClean="0">
                <a:latin typeface="+mj-lt"/>
              </a:rPr>
              <a:t>conservazione</a:t>
            </a:r>
            <a:r>
              <a:rPr lang="sv-SE" sz="2800" dirty="0" smtClean="0">
                <a:latin typeface="+mj-lt"/>
              </a:rPr>
              <a:t>!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793" y="152400"/>
            <a:ext cx="26323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Fustaie</a:t>
            </a:r>
            <a:r>
              <a:rPr lang="sv-SE" sz="2800" dirty="0" smtClean="0">
                <a:latin typeface="+mj-lt"/>
              </a:rPr>
              <a:t>: il </a:t>
            </a:r>
            <a:r>
              <a:rPr lang="sv-SE" sz="2800" dirty="0" err="1" smtClean="0">
                <a:latin typeface="+mj-lt"/>
              </a:rPr>
              <a:t>target</a:t>
            </a:r>
            <a:r>
              <a:rPr lang="sv-SE" sz="2800" dirty="0" smtClean="0">
                <a:latin typeface="+mj-lt"/>
              </a:rPr>
              <a:t>!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026" name="Picture 2" descr="http://napoli.citycool.it/wp-content/blogs.dir/35/files/2011/01/bos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974" y="1452767"/>
            <a:ext cx="6369826" cy="42622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2438400"/>
            <a:ext cx="6324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Ridurre</a:t>
            </a:r>
            <a:r>
              <a:rPr lang="sv-SE" sz="2400" dirty="0" smtClean="0">
                <a:latin typeface="+mj-lt"/>
              </a:rPr>
              <a:t> le </a:t>
            </a:r>
            <a:r>
              <a:rPr lang="sv-SE" sz="2400" dirty="0" err="1" smtClean="0">
                <a:latin typeface="+mj-lt"/>
              </a:rPr>
              <a:t>superfici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tagliate</a:t>
            </a:r>
            <a:r>
              <a:rPr lang="sv-SE" sz="2400" dirty="0" smtClean="0">
                <a:latin typeface="+mj-lt"/>
              </a:rPr>
              <a:t> a </a:t>
            </a:r>
            <a:r>
              <a:rPr lang="sv-SE" sz="2400" dirty="0" err="1" smtClean="0">
                <a:latin typeface="+mj-lt"/>
              </a:rPr>
              <a:t>raso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93" y="152400"/>
            <a:ext cx="33381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delle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fustaie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143000"/>
            <a:ext cx="685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Aumentare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l’eterogeneità</a:t>
            </a:r>
            <a:r>
              <a:rPr lang="sv-SE" sz="2400" dirty="0" smtClean="0">
                <a:latin typeface="+mj-lt"/>
              </a:rPr>
              <a:t> della </a:t>
            </a:r>
            <a:r>
              <a:rPr lang="sv-SE" sz="2400" dirty="0" err="1" smtClean="0">
                <a:latin typeface="+mj-lt"/>
              </a:rPr>
              <a:t>struttura</a:t>
            </a:r>
            <a:r>
              <a:rPr lang="sv-SE" sz="2400" dirty="0" smtClean="0">
                <a:latin typeface="+mj-lt"/>
              </a:rPr>
              <a:t> a </a:t>
            </a:r>
            <a:r>
              <a:rPr lang="sv-SE" sz="2400" dirty="0" err="1" smtClean="0">
                <a:latin typeface="+mj-lt"/>
              </a:rPr>
              <a:t>scala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locale</a:t>
            </a:r>
            <a:r>
              <a:rPr lang="sv-SE" sz="2400" dirty="0" smtClean="0">
                <a:latin typeface="+mj-lt"/>
              </a:rPr>
              <a:t> e di </a:t>
            </a:r>
            <a:r>
              <a:rPr lang="sv-SE" sz="2400" dirty="0" err="1" smtClean="0">
                <a:latin typeface="+mj-lt"/>
              </a:rPr>
              <a:t>paesaggio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3429000"/>
            <a:ext cx="7162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Utilizzare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taglio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saltuario</a:t>
            </a:r>
            <a:r>
              <a:rPr lang="sv-SE" sz="2400" dirty="0" smtClean="0">
                <a:latin typeface="+mj-lt"/>
              </a:rPr>
              <a:t>, </a:t>
            </a:r>
            <a:r>
              <a:rPr lang="sv-SE" sz="2400" dirty="0" err="1" smtClean="0">
                <a:latin typeface="+mj-lt"/>
              </a:rPr>
              <a:t>mantenendo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una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struttura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disetanea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5329535"/>
            <a:ext cx="7162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Selvicoltura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naturalistica</a:t>
            </a:r>
            <a:r>
              <a:rPr lang="sv-SE" sz="2400" dirty="0" smtClean="0">
                <a:latin typeface="+mj-lt"/>
              </a:rPr>
              <a:t>!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1219200" y="4343400"/>
            <a:ext cx="533400" cy="1066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95400"/>
            <a:ext cx="2895600" cy="449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383354" y="1531203"/>
            <a:ext cx="484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Sfruttare</a:t>
            </a:r>
            <a:r>
              <a:rPr lang="sv-SE" sz="2400" dirty="0" smtClean="0">
                <a:latin typeface="+mj-lt"/>
              </a:rPr>
              <a:t> le </a:t>
            </a:r>
            <a:r>
              <a:rPr lang="sv-SE" sz="2400" dirty="0" err="1" smtClean="0">
                <a:latin typeface="+mj-lt"/>
              </a:rPr>
              <a:t>piste</a:t>
            </a:r>
            <a:r>
              <a:rPr lang="sv-SE" sz="2400" dirty="0" smtClean="0">
                <a:latin typeface="+mj-lt"/>
              </a:rPr>
              <a:t> per </a:t>
            </a:r>
            <a:r>
              <a:rPr lang="sv-SE" sz="2400" dirty="0" err="1" smtClean="0">
                <a:latin typeface="+mj-lt"/>
              </a:rPr>
              <a:t>migliorare</a:t>
            </a:r>
            <a:r>
              <a:rPr lang="sv-SE" sz="2400" dirty="0" smtClean="0">
                <a:latin typeface="+mj-lt"/>
              </a:rPr>
              <a:t> le </a:t>
            </a:r>
            <a:r>
              <a:rPr lang="sv-SE" sz="2400" dirty="0" err="1" smtClean="0">
                <a:latin typeface="+mj-lt"/>
              </a:rPr>
              <a:t>zone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margine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1826" y="3505200"/>
            <a:ext cx="4892175" cy="335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42793" y="152400"/>
            <a:ext cx="33381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delle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fustaie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0" y="2057400"/>
            <a:ext cx="4114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Mantenere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ceppaie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singole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piante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schiantate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447800"/>
            <a:ext cx="3995737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685800" y="4572000"/>
            <a:ext cx="685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Favorisce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sottobosco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animali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che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utilizzano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terreno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mosso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793" y="152400"/>
            <a:ext cx="33381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delle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fustaie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2362200"/>
            <a:ext cx="6324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Nelle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foreste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temperate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vetuste</a:t>
            </a:r>
            <a:r>
              <a:rPr lang="sv-SE" sz="2400" dirty="0" smtClean="0">
                <a:latin typeface="+mj-lt"/>
              </a:rPr>
              <a:t> si è </a:t>
            </a:r>
            <a:r>
              <a:rPr lang="sv-SE" sz="2400" dirty="0" err="1" smtClean="0">
                <a:latin typeface="+mj-lt"/>
              </a:rPr>
              <a:t>visto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circa</a:t>
            </a:r>
            <a:r>
              <a:rPr lang="sv-SE" sz="2400" dirty="0" smtClean="0">
                <a:latin typeface="+mj-lt"/>
              </a:rPr>
              <a:t> il 10%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143000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Quanto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legno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morto</a:t>
            </a:r>
            <a:r>
              <a:rPr lang="sv-SE" sz="2400" dirty="0" smtClean="0">
                <a:latin typeface="+mj-lt"/>
              </a:rPr>
              <a:t>?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3657600"/>
            <a:ext cx="7162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Come </a:t>
            </a:r>
            <a:r>
              <a:rPr lang="sv-SE" sz="2400" dirty="0" err="1" smtClean="0">
                <a:latin typeface="+mj-lt"/>
              </a:rPr>
              <a:t>aumentare</a:t>
            </a:r>
            <a:r>
              <a:rPr lang="sv-SE" sz="2400" dirty="0" smtClean="0">
                <a:latin typeface="+mj-lt"/>
              </a:rPr>
              <a:t> il </a:t>
            </a:r>
            <a:r>
              <a:rPr lang="sv-SE" sz="2400" dirty="0" err="1" smtClean="0">
                <a:latin typeface="+mj-lt"/>
              </a:rPr>
              <a:t>legno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morto</a:t>
            </a:r>
            <a:r>
              <a:rPr lang="sv-SE" sz="2400" dirty="0" smtClean="0">
                <a:latin typeface="+mj-lt"/>
              </a:rPr>
              <a:t>:</a:t>
            </a:r>
          </a:p>
          <a:p>
            <a:endParaRPr lang="sv-SE" sz="2400" dirty="0" smtClean="0">
              <a:latin typeface="+mj-lt"/>
            </a:endParaRPr>
          </a:p>
          <a:p>
            <a:r>
              <a:rPr lang="sv-SE" sz="2400" dirty="0" smtClean="0">
                <a:latin typeface="+mj-lt"/>
              </a:rPr>
              <a:t>1. </a:t>
            </a:r>
            <a:r>
              <a:rPr lang="sv-SE" sz="2400" dirty="0" err="1" smtClean="0">
                <a:latin typeface="+mj-lt"/>
              </a:rPr>
              <a:t>Ferire</a:t>
            </a:r>
            <a:r>
              <a:rPr lang="sv-SE" sz="2400" dirty="0" smtClean="0">
                <a:latin typeface="+mj-lt"/>
              </a:rPr>
              <a:t> parti di </a:t>
            </a:r>
            <a:r>
              <a:rPr lang="sv-SE" sz="2400" dirty="0" err="1" smtClean="0">
                <a:latin typeface="+mj-lt"/>
              </a:rPr>
              <a:t>alberi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r>
              <a:rPr lang="sv-SE" sz="2400" dirty="0" smtClean="0">
                <a:latin typeface="+mj-lt"/>
              </a:rPr>
              <a:t>2. </a:t>
            </a:r>
            <a:r>
              <a:rPr lang="sv-SE" sz="2400" dirty="0" err="1" smtClean="0">
                <a:latin typeface="+mj-lt"/>
              </a:rPr>
              <a:t>Abbattere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interi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alberi</a:t>
            </a:r>
            <a:endParaRPr lang="it-IT" sz="2400" dirty="0" smtClean="0">
              <a:latin typeface="+mj-lt"/>
            </a:endParaRPr>
          </a:p>
        </p:txBody>
      </p:sp>
      <p:pic>
        <p:nvPicPr>
          <p:cNvPr id="18434" name="Picture 2" descr="http://www.stockphotopro.com/photo-thumbs-2/B2G8M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4622800"/>
            <a:ext cx="3352800" cy="22352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42793" y="152400"/>
            <a:ext cx="33381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delle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fustaie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143000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Quanto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legno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morto</a:t>
            </a:r>
            <a:r>
              <a:rPr lang="sv-SE" sz="2400" dirty="0" smtClean="0">
                <a:latin typeface="+mj-lt"/>
              </a:rPr>
              <a:t>?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52600"/>
            <a:ext cx="3082925" cy="490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42793" y="152400"/>
            <a:ext cx="33381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delle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fustaie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143000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Quanto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legno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morto</a:t>
            </a:r>
            <a:r>
              <a:rPr lang="sv-SE" sz="2400" dirty="0" smtClean="0">
                <a:latin typeface="+mj-lt"/>
              </a:rPr>
              <a:t>?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717003"/>
            <a:ext cx="6781800" cy="3714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42793" y="152400"/>
            <a:ext cx="33381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delle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fustaie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338</Words>
  <Application>Microsoft Office PowerPoint</Application>
  <PresentationFormat>On-screen Show (4:3)</PresentationFormat>
  <Paragraphs>77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Lorenzo Marini</dc:creator>
  <cp:lastModifiedBy>Lorenzo Marini</cp:lastModifiedBy>
  <cp:revision>32</cp:revision>
  <dcterms:created xsi:type="dcterms:W3CDTF">2006-08-16T00:00:00Z</dcterms:created>
  <dcterms:modified xsi:type="dcterms:W3CDTF">2013-12-02T11:22:10Z</dcterms:modified>
</cp:coreProperties>
</file>