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8" r:id="rId15"/>
    <p:sldId id="295" r:id="rId16"/>
    <p:sldId id="276" r:id="rId17"/>
    <p:sldId id="282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9" r:id="rId29"/>
    <p:sldId id="292" r:id="rId30"/>
    <p:sldId id="290" r:id="rId31"/>
    <p:sldId id="291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932093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err="1" smtClean="0">
                <a:latin typeface="+mj-lt"/>
              </a:rPr>
              <a:t>Gestione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delle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zone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umide</a:t>
            </a:r>
            <a:endParaRPr lang="it-IT" sz="3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Principali</a:t>
            </a:r>
            <a:r>
              <a:rPr lang="sv-SE" sz="2400" dirty="0" smtClean="0">
                <a:latin typeface="+mj-lt"/>
              </a:rPr>
              <a:t> habitat </a:t>
            </a:r>
            <a:r>
              <a:rPr lang="sv-SE" sz="2400" dirty="0" err="1" smtClean="0">
                <a:latin typeface="+mj-lt"/>
              </a:rPr>
              <a:t>umidi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relitti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ad </a:t>
            </a:r>
            <a:r>
              <a:rPr lang="sv-SE" sz="2400" dirty="0" err="1" smtClean="0">
                <a:latin typeface="+mj-lt"/>
              </a:rPr>
              <a:t>agricoltura</a:t>
            </a:r>
            <a:r>
              <a:rPr lang="sv-SE" sz="2400" dirty="0" smtClean="0">
                <a:latin typeface="+mj-lt"/>
              </a:rPr>
              <a:t> intensiva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Canali</a:t>
            </a:r>
            <a:r>
              <a:rPr lang="sv-SE" sz="2800" dirty="0" smtClean="0">
                <a:latin typeface="+mj-lt"/>
              </a:rPr>
              <a:t> e </a:t>
            </a:r>
            <a:r>
              <a:rPr lang="sv-SE" sz="2800" dirty="0" err="1" smtClean="0">
                <a:latin typeface="+mj-lt"/>
              </a:rPr>
              <a:t>stagni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permanenti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7171" name="Picture 3" descr="http://webgis.geo.unipr.it/pmapper/demodata/Geositimorfo_desc/I%20fontanili%20di%20Viarolo/galleria11-12-13/immagini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2133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Rimuovere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periodicamente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acquatica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parte</a:t>
            </a:r>
            <a:r>
              <a:rPr lang="sv-SE" sz="2400" dirty="0" smtClean="0">
                <a:latin typeface="+mj-lt"/>
              </a:rPr>
              <a:t>)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6625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Modificare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profondità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1959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Rimuovere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da </a:t>
            </a:r>
            <a:r>
              <a:rPr lang="sv-SE" sz="2400" dirty="0" err="1" smtClean="0"/>
              <a:t>parte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sponde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Ridurre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dominanza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ciperacee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graminacee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ricreando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disturbo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Laghi</a:t>
            </a:r>
            <a:r>
              <a:rPr lang="sv-SE" sz="2800" dirty="0" smtClean="0">
                <a:latin typeface="+mj-lt"/>
              </a:rPr>
              <a:t> e </a:t>
            </a:r>
            <a:r>
              <a:rPr lang="sv-SE" sz="2800" dirty="0" err="1" smtClean="0">
                <a:latin typeface="+mj-lt"/>
              </a:rPr>
              <a:t>corpi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idrici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poco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profondi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5334000" cy="350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85208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Modificare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profilo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sponda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Spesso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interessa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ridurre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pendenza</a:t>
            </a:r>
            <a:endParaRPr lang="sv-SE" sz="24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Laghi</a:t>
            </a:r>
            <a:r>
              <a:rPr lang="sv-SE" sz="2800" dirty="0" smtClean="0">
                <a:latin typeface="+mj-lt"/>
              </a:rPr>
              <a:t> e </a:t>
            </a:r>
            <a:r>
              <a:rPr lang="sv-SE" sz="2800" dirty="0" err="1" smtClean="0">
                <a:latin typeface="+mj-lt"/>
              </a:rPr>
              <a:t>corpi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idrici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poco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profondi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851400" cy="53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4004608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Creare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eterogeneità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profondità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sponde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Laghi</a:t>
            </a:r>
            <a:r>
              <a:rPr lang="sv-SE" sz="2800" dirty="0" smtClean="0">
                <a:latin typeface="+mj-lt"/>
              </a:rPr>
              <a:t> e </a:t>
            </a:r>
            <a:r>
              <a:rPr lang="sv-SE" sz="2800" dirty="0" err="1" smtClean="0">
                <a:latin typeface="+mj-lt"/>
              </a:rPr>
              <a:t>corpi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idrici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poco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profondi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098" name="Picture 2" descr="http://www.ecosistemaverbano.org/foto/Il%20canale%20Foto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267200" cy="32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21336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Copertura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grandi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erbe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canneti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3436203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o </a:t>
            </a:r>
            <a:r>
              <a:rPr lang="sv-SE" sz="2400" dirty="0" err="1" smtClean="0">
                <a:latin typeface="+mj-lt"/>
              </a:rPr>
              <a:t>pascolo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sponde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settori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diverse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in lunga </a:t>
            </a:r>
            <a:r>
              <a:rPr lang="sv-SE" sz="2400" dirty="0" err="1" smtClean="0">
                <a:latin typeface="+mj-lt"/>
              </a:rPr>
              <a:t>rotazione</a:t>
            </a:r>
            <a:r>
              <a:rPr lang="sv-SE" sz="2400" dirty="0" smtClean="0">
                <a:latin typeface="+mj-lt"/>
              </a:rPr>
              <a:t>)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6388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PROBLEMA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134612"/>
            <a:ext cx="358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Le </a:t>
            </a:r>
            <a:r>
              <a:rPr lang="sv-SE" sz="2400" dirty="0" err="1" smtClean="0">
                <a:latin typeface="+mj-lt"/>
              </a:rPr>
              <a:t>torbiere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soligene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sv-SE" sz="2400" dirty="0" smtClean="0"/>
              <a:t>Le </a:t>
            </a:r>
            <a:r>
              <a:rPr lang="sv-SE" sz="2400" dirty="0" err="1" smtClean="0"/>
              <a:t>torbiere</a:t>
            </a:r>
            <a:r>
              <a:rPr lang="sv-SE" sz="2400" dirty="0" smtClean="0"/>
              <a:t> </a:t>
            </a:r>
            <a:r>
              <a:rPr lang="sv-SE" sz="2400" dirty="0" err="1" smtClean="0"/>
              <a:t>t</a:t>
            </a:r>
            <a:r>
              <a:rPr lang="sv-SE" sz="2400" dirty="0" err="1" smtClean="0">
                <a:latin typeface="+mj-lt"/>
              </a:rPr>
              <a:t>opogene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/>
              <a:t>Le </a:t>
            </a:r>
            <a:r>
              <a:rPr lang="sv-SE" sz="2400" dirty="0" err="1" smtClean="0"/>
              <a:t>torbiere</a:t>
            </a:r>
            <a:r>
              <a:rPr lang="sv-SE" sz="2400" dirty="0" smtClean="0"/>
              <a:t> </a:t>
            </a:r>
            <a:r>
              <a:rPr lang="sv-SE" sz="2400" dirty="0" err="1" smtClean="0"/>
              <a:t>ombrogene</a:t>
            </a:r>
            <a:endParaRPr lang="it-IT" sz="2400" dirty="0" smtClean="0"/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Le </a:t>
            </a:r>
            <a:r>
              <a:rPr lang="sv-SE" sz="2800" dirty="0" err="1" smtClean="0">
                <a:latin typeface="+mj-lt"/>
              </a:rPr>
              <a:t>torbiere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-56728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321148" y="2134612"/>
            <a:ext cx="5334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083147" y="2744212"/>
            <a:ext cx="2012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Collegamento</a:t>
            </a:r>
            <a:endParaRPr lang="sv-SE" sz="2200" dirty="0" smtClean="0"/>
          </a:p>
          <a:p>
            <a:r>
              <a:rPr lang="sv-SE" sz="2200" dirty="0" smtClean="0"/>
              <a:t>alla </a:t>
            </a:r>
            <a:r>
              <a:rPr lang="sv-SE" sz="2200" dirty="0" err="1" smtClean="0"/>
              <a:t>falda</a:t>
            </a:r>
            <a:endParaRPr lang="it-IT" sz="2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77000" y="127331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Da </a:t>
            </a:r>
            <a:r>
              <a:rPr lang="sv-SE" sz="2000" dirty="0" err="1" smtClean="0"/>
              <a:t>eutrofiche</a:t>
            </a:r>
            <a:r>
              <a:rPr lang="sv-SE" sz="2000" dirty="0" smtClean="0"/>
              <a:t> a </a:t>
            </a:r>
            <a:r>
              <a:rPr lang="sv-SE" sz="2000" dirty="0" err="1" smtClean="0"/>
              <a:t>mesotrofiche</a:t>
            </a:r>
            <a:endParaRPr lang="it-IT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429000" y="4344412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Solo </a:t>
            </a:r>
            <a:r>
              <a:rPr lang="sv-SE" sz="2200" dirty="0" err="1" smtClean="0"/>
              <a:t>precipitazione</a:t>
            </a:r>
            <a:endParaRPr lang="it-IT" sz="2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553200" y="3430012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/>
              <a:t>Basifile</a:t>
            </a:r>
            <a:endParaRPr lang="it-IT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553200" y="2439412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/>
              <a:t>Acidofile</a:t>
            </a:r>
            <a:endParaRPr lang="it-IT" sz="2000" dirty="0" smtClean="0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5943600" y="2639467"/>
            <a:ext cx="609600" cy="409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5943600" y="3125212"/>
            <a:ext cx="609600" cy="504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200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Le </a:t>
            </a:r>
            <a:r>
              <a:rPr lang="sv-SE" sz="2800" dirty="0" err="1" smtClean="0">
                <a:latin typeface="+mj-lt"/>
              </a:rPr>
              <a:t>torbiere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4467225"/>
            <a:ext cx="7200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3886200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Classificazione</a:t>
            </a:r>
            <a:r>
              <a:rPr lang="sv-SE" sz="2200" dirty="0" smtClean="0">
                <a:latin typeface="+mj-lt"/>
              </a:rPr>
              <a:t> Natura 2000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Aspetti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fondamentali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: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767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Regolare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regime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idrico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annuale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2076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mosaico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desiderato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diversi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tipi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Spesso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mosaico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complesso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vegetazioni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scala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piccola) 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8840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desiderata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all’interno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ogni</a:t>
            </a:r>
            <a:r>
              <a:rPr lang="sv-SE" sz="2400" dirty="0" smtClean="0">
                <a:latin typeface="+mj-lt"/>
              </a:rPr>
              <a:t> habitat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43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Regolare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regime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idrico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annuale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Problema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comune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molte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torbiere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bonifica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progressivo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prosciugamento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276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Attenzione</a:t>
            </a:r>
            <a:r>
              <a:rPr lang="sv-SE" sz="2400" dirty="0" smtClean="0">
                <a:latin typeface="+mj-lt"/>
              </a:rPr>
              <a:t> alle </a:t>
            </a:r>
            <a:r>
              <a:rPr lang="sv-SE" sz="2400" dirty="0" err="1" smtClean="0">
                <a:latin typeface="+mj-lt"/>
              </a:rPr>
              <a:t>canalette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drenaggio</a:t>
            </a:r>
            <a:r>
              <a:rPr lang="sv-SE" sz="2400" dirty="0" smtClean="0">
                <a:latin typeface="+mj-lt"/>
              </a:rPr>
              <a:t>!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 descr="http://www.torbieredanta.info/images/interventi/canal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800600"/>
            <a:ext cx="2362200" cy="186023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43389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In </a:t>
            </a:r>
            <a:r>
              <a:rPr lang="sv-SE" sz="2400" dirty="0" err="1" smtClean="0">
                <a:latin typeface="+mj-lt"/>
              </a:rPr>
              <a:t>montagna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Attenzione</a:t>
            </a:r>
            <a:r>
              <a:rPr lang="sv-SE" sz="2400" dirty="0" smtClean="0">
                <a:latin typeface="+mj-lt"/>
              </a:rPr>
              <a:t> alle </a:t>
            </a:r>
            <a:r>
              <a:rPr lang="sv-SE" sz="2400" dirty="0" err="1" smtClean="0">
                <a:latin typeface="+mj-lt"/>
              </a:rPr>
              <a:t>strade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inquinamento</a:t>
            </a:r>
            <a:r>
              <a:rPr lang="sv-SE" sz="2400" dirty="0" smtClean="0">
                <a:latin typeface="+mj-lt"/>
              </a:rPr>
              <a:t> da </a:t>
            </a:r>
            <a:r>
              <a:rPr lang="sv-SE" sz="2400" dirty="0" err="1" smtClean="0">
                <a:latin typeface="+mj-lt"/>
              </a:rPr>
              <a:t>sale</a:t>
            </a:r>
            <a:r>
              <a:rPr lang="sv-SE" sz="2400" dirty="0" smtClean="0">
                <a:latin typeface="+mj-lt"/>
              </a:rPr>
              <a:t>!)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962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3436203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Piccoli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interventi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grandi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effetti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mosaico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desiderato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mosaico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desiderato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884003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Piccole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aperture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rimozione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superficiale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torba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fermano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successione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398303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35066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"/>
            <a:ext cx="36626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3124200" cy="353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638216"/>
            <a:ext cx="3276600" cy="41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131403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aree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umide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successione</a:t>
            </a:r>
            <a:r>
              <a:rPr lang="sv-SE" sz="2400" dirty="0" smtClean="0">
                <a:latin typeface="+mj-lt"/>
              </a:rPr>
              <a:t>!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95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mosaico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desiderato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415135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Necessità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introdurre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disturbo: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0292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Storicamente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erano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gestite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modo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estensivo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pascolo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3794" name="Picture 2" descr="http://www.beenthere-donethat.org.uk/images/ranworth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5242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Rimozione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vegetazione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748135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Rispetto</a:t>
            </a:r>
            <a:r>
              <a:rPr lang="sv-SE" sz="2400" dirty="0" smtClean="0">
                <a:latin typeface="+mj-lt"/>
              </a:rPr>
              <a:t> alla non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-Aumenta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il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numero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di 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specie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limitando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dominanza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delle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piante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più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competitive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-Previene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l’accumulo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di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lettiera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l’innalzamento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del piano di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campo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-Riduce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ri-colonizzazione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di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alberi</a:t>
            </a:r>
            <a:r>
              <a:rPr lang="sv-SE" sz="2400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sv-SE" sz="2400" dirty="0" err="1" smtClean="0">
                <a:solidFill>
                  <a:schemeClr val="tx2"/>
                </a:solidFill>
                <a:latin typeface="+mj-lt"/>
              </a:rPr>
              <a:t>arbusti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basse: </a:t>
            </a:r>
            <a:r>
              <a:rPr lang="sv-SE" sz="2800" dirty="0" err="1" smtClean="0">
                <a:latin typeface="+mj-lt"/>
              </a:rPr>
              <a:t>rimozione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vegetazione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14344"/>
            <a:ext cx="4095750" cy="55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76544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 : </a:t>
            </a:r>
            <a:r>
              <a:rPr lang="sv-SE" sz="2800" dirty="0" err="1" smtClean="0">
                <a:latin typeface="+mj-lt"/>
              </a:rPr>
              <a:t>rimozione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vegetazione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267200" cy="53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basse: </a:t>
            </a:r>
            <a:r>
              <a:rPr lang="sv-SE" sz="2800" dirty="0" err="1" smtClean="0">
                <a:latin typeface="+mj-lt"/>
              </a:rPr>
              <a:t>rimozione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vegetazione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7698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difficoltà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meccanizzazione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0574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inverno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738735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Terreno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ghiacciato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4858089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basse: </a:t>
            </a:r>
            <a:r>
              <a:rPr lang="sv-SE" sz="2800" dirty="0" err="1" smtClean="0">
                <a:latin typeface="+mj-lt"/>
              </a:rPr>
              <a:t>rimozione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vegetazione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7698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problema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principale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contenere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cannuccia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8768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Paludi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Turni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cannetto</a:t>
            </a:r>
            <a:r>
              <a:rPr lang="sv-SE" sz="2400" dirty="0" smtClean="0">
                <a:latin typeface="+mj-lt"/>
              </a:rPr>
              <a:t>: c. 5-10 </a:t>
            </a:r>
            <a:r>
              <a:rPr lang="sv-SE" sz="2400" dirty="0" err="1" smtClean="0">
                <a:latin typeface="+mj-lt"/>
              </a:rPr>
              <a:t>anni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mantenimento</a:t>
            </a:r>
            <a:r>
              <a:rPr lang="sv-SE" sz="2400" dirty="0" smtClean="0">
                <a:latin typeface="+mj-lt"/>
              </a:rPr>
              <a:t>)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8916" name="Picture 4" descr="File:Phragmites austral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33602" cy="2819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114800" y="2895600"/>
            <a:ext cx="21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 smtClean="0"/>
              <a:t>Phragmites</a:t>
            </a:r>
            <a:r>
              <a:rPr lang="sv-SE" i="1" dirty="0" smtClean="0"/>
              <a:t> </a:t>
            </a:r>
            <a:r>
              <a:rPr lang="sv-SE" i="1" dirty="0" err="1" smtClean="0"/>
              <a:t>australis</a:t>
            </a:r>
            <a:endParaRPr lang="sv-SE" i="1" dirty="0"/>
          </a:p>
        </p:txBody>
      </p:sp>
      <p:sp>
        <p:nvSpPr>
          <p:cNvPr id="12" name="Rectangle 11"/>
          <p:cNvSpPr/>
          <p:nvPr/>
        </p:nvSpPr>
        <p:spPr>
          <a:xfrm>
            <a:off x="381000" y="5634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Torbiere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Turni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cannetto</a:t>
            </a:r>
            <a:r>
              <a:rPr lang="sv-SE" sz="2400" dirty="0" smtClean="0">
                <a:latin typeface="+mj-lt"/>
              </a:rPr>
              <a:t>: c. 1-2 </a:t>
            </a:r>
            <a:r>
              <a:rPr lang="sv-SE" sz="2400" dirty="0" err="1" smtClean="0">
                <a:latin typeface="+mj-lt"/>
              </a:rPr>
              <a:t>anni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contenimento</a:t>
            </a:r>
            <a:r>
              <a:rPr lang="sv-SE" sz="2400" dirty="0" smtClean="0">
                <a:latin typeface="+mj-lt"/>
              </a:rPr>
              <a:t>)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alte</a:t>
            </a:r>
            <a:r>
              <a:rPr lang="sv-SE" sz="2800" dirty="0" smtClean="0">
                <a:latin typeface="+mj-lt"/>
              </a:rPr>
              <a:t> o di </a:t>
            </a:r>
            <a:r>
              <a:rPr lang="sv-SE" sz="2800" dirty="0" err="1" smtClean="0">
                <a:latin typeface="+mj-lt"/>
              </a:rPr>
              <a:t>transizione</a:t>
            </a:r>
            <a:r>
              <a:rPr lang="sv-SE" sz="2800" dirty="0" smtClean="0">
                <a:latin typeface="+mj-lt"/>
              </a:rPr>
              <a:t> (</a:t>
            </a:r>
            <a:r>
              <a:rPr lang="sv-SE" sz="2800" dirty="0" err="1" smtClean="0">
                <a:latin typeface="+mj-lt"/>
              </a:rPr>
              <a:t>ombrogene</a:t>
            </a:r>
            <a:r>
              <a:rPr lang="sv-SE" sz="2800" dirty="0" smtClean="0">
                <a:latin typeface="+mj-lt"/>
              </a:rPr>
              <a:t>)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15318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Torbiere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alte</a:t>
            </a:r>
            <a:r>
              <a:rPr lang="sv-SE" sz="2400" dirty="0" smtClean="0">
                <a:latin typeface="+mj-lt"/>
              </a:rPr>
              <a:t> o di </a:t>
            </a:r>
            <a:r>
              <a:rPr lang="sv-SE" sz="2400" dirty="0" err="1" smtClean="0">
                <a:latin typeface="+mj-lt"/>
              </a:rPr>
              <a:t>transizione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7890" name="Picture 2" descr="http://www.ibrigantidicerreto.com/wp-content/gallery/foto-renato/torbier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810000" cy="2527300"/>
          </a:xfrm>
          <a:prstGeom prst="rect">
            <a:avLst/>
          </a:prstGeom>
          <a:noFill/>
        </p:spPr>
      </p:pic>
      <p:pic>
        <p:nvPicPr>
          <p:cNvPr id="37892" name="Picture 4" descr="http://www.wwmm.org/immagini/z_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95525"/>
            <a:ext cx="3259766" cy="21240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47961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Torbiere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alimentate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quasi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esclusivamente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dalle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precipitazioni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5581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delicata</a:t>
            </a:r>
            <a:r>
              <a:rPr lang="sv-SE" sz="2400" dirty="0" smtClean="0">
                <a:latin typeface="+mj-lt"/>
              </a:rPr>
              <a:t>!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4419600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 smtClean="0">
                <a:latin typeface="+mj-lt"/>
              </a:rPr>
              <a:t>Sfagni</a:t>
            </a:r>
            <a:endParaRPr lang="it-IT" sz="16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regime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idrico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chiuso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evitare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drenaggio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run-off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acqua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falda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ricca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ioni</a:t>
            </a:r>
            <a:r>
              <a:rPr lang="sv-SE" sz="2400" dirty="0" smtClean="0">
                <a:latin typeface="+mj-lt"/>
              </a:rPr>
              <a:t>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6866" name="Picture 2" descr="http://vnr.unipg.it/habitat/fotoH300/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9800"/>
            <a:ext cx="2857500" cy="42862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2979003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Rimuovere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alberi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arbusti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Torbiere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alte</a:t>
            </a:r>
            <a:r>
              <a:rPr lang="sv-SE" sz="2800" dirty="0" smtClean="0">
                <a:latin typeface="+mj-lt"/>
              </a:rPr>
              <a:t> o di </a:t>
            </a:r>
            <a:r>
              <a:rPr lang="sv-SE" sz="2800" dirty="0" err="1" smtClean="0">
                <a:latin typeface="+mj-lt"/>
              </a:rPr>
              <a:t>transizione</a:t>
            </a:r>
            <a:r>
              <a:rPr lang="sv-SE" sz="2800" dirty="0" smtClean="0">
                <a:latin typeface="+mj-lt"/>
              </a:rPr>
              <a:t> (</a:t>
            </a:r>
            <a:r>
              <a:rPr lang="sv-SE" sz="2800" dirty="0" err="1" smtClean="0">
                <a:latin typeface="+mj-lt"/>
              </a:rPr>
              <a:t>ombrogene</a:t>
            </a:r>
            <a:r>
              <a:rPr lang="sv-SE" sz="2800" dirty="0" smtClean="0">
                <a:latin typeface="+mj-lt"/>
              </a:rPr>
              <a:t>)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Il </a:t>
            </a:r>
            <a:r>
              <a:rPr lang="sv-SE" sz="2800" dirty="0" err="1" smtClean="0">
                <a:latin typeface="+mj-lt"/>
              </a:rPr>
              <a:t>caso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torbiera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Danta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1"/>
            <a:ext cx="5638800" cy="159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www.torbieredanta.info/images/foto%20ae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465862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Il </a:t>
            </a:r>
            <a:r>
              <a:rPr lang="sv-SE" sz="2800" dirty="0" err="1" smtClean="0">
                <a:latin typeface="+mj-lt"/>
              </a:rPr>
              <a:t>caso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torbiera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Danta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114800" cy="46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00600" y="16002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Mappa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33724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105400" y="3581400"/>
            <a:ext cx="23622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105400" y="35814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Torbiere</a:t>
            </a:r>
            <a:r>
              <a:rPr lang="sv-SE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alte</a:t>
            </a:r>
            <a:r>
              <a:rPr lang="sv-SE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attive</a:t>
            </a:r>
            <a:endParaRPr lang="it-IT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4004846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Torbiere</a:t>
            </a:r>
            <a:r>
              <a:rPr lang="sv-SE" sz="1600" dirty="0" smtClean="0">
                <a:solidFill>
                  <a:schemeClr val="bg1"/>
                </a:solidFill>
                <a:latin typeface="+mj-lt"/>
              </a:rPr>
              <a:t> di </a:t>
            </a:r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transizione</a:t>
            </a:r>
            <a:endParaRPr lang="it-IT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44958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Torbiere</a:t>
            </a:r>
            <a:r>
              <a:rPr lang="sv-SE" sz="1600" dirty="0" smtClean="0">
                <a:solidFill>
                  <a:schemeClr val="bg1"/>
                </a:solidFill>
                <a:latin typeface="+mj-lt"/>
              </a:rPr>
              <a:t> basse </a:t>
            </a:r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alcaline</a:t>
            </a:r>
            <a:endParaRPr lang="it-IT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4995446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Depressioni</a:t>
            </a:r>
            <a:r>
              <a:rPr lang="sv-SE" sz="16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sv-SE" sz="1600" dirty="0" err="1" smtClean="0">
                <a:solidFill>
                  <a:schemeClr val="bg1"/>
                </a:solidFill>
                <a:latin typeface="+mj-lt"/>
              </a:rPr>
              <a:t>Rhynchospora</a:t>
            </a:r>
            <a:endParaRPr lang="it-IT" sz="16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8637"/>
            <a:ext cx="356948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31607"/>
            <a:ext cx="3429000" cy="10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Il </a:t>
            </a:r>
            <a:r>
              <a:rPr lang="sv-SE" sz="2800" dirty="0" err="1" smtClean="0">
                <a:latin typeface="+mj-lt"/>
              </a:rPr>
              <a:t>caso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torbiera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Danta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08913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9906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Individuazione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minacce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Il </a:t>
            </a:r>
            <a:r>
              <a:rPr lang="sv-SE" sz="2800" dirty="0" err="1" smtClean="0">
                <a:latin typeface="+mj-lt"/>
              </a:rPr>
              <a:t>caso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torbiera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Danta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6834188" cy="54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Il </a:t>
            </a:r>
            <a:r>
              <a:rPr lang="sv-SE" sz="2800" dirty="0" err="1" smtClean="0">
                <a:latin typeface="+mj-lt"/>
              </a:rPr>
              <a:t>caso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torbiera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Danta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6" y="1447800"/>
            <a:ext cx="45044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280" y="1447800"/>
            <a:ext cx="447872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9906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latin typeface="+mj-lt"/>
              </a:rPr>
              <a:t>Controllo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bosco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9906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latin typeface="+mj-lt"/>
              </a:rPr>
              <a:t>Sfalci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Il </a:t>
            </a:r>
            <a:r>
              <a:rPr lang="sv-SE" sz="2800" dirty="0" err="1" smtClean="0">
                <a:latin typeface="+mj-lt"/>
              </a:rPr>
              <a:t>caso</a:t>
            </a:r>
            <a:r>
              <a:rPr lang="sv-SE" sz="2800" dirty="0" smtClean="0">
                <a:latin typeface="+mj-lt"/>
              </a:rPr>
              <a:t> della </a:t>
            </a:r>
            <a:r>
              <a:rPr lang="sv-SE" sz="2800" dirty="0" err="1" smtClean="0">
                <a:latin typeface="+mj-lt"/>
              </a:rPr>
              <a:t>torbiera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Danta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Picture 4" descr="http://www.torbieredanta.info/altri_interve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217864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0"/>
            <a:ext cx="922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Aspetto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più</a:t>
            </a:r>
            <a:r>
              <a:rPr lang="sv-SE" sz="2400" dirty="0" smtClean="0">
                <a:latin typeface="+mj-lt"/>
              </a:rPr>
              <a:t> importante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umide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endParaRPr lang="sv-SE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Agricoltura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anche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tradizionale</a:t>
            </a:r>
            <a:r>
              <a:rPr lang="sv-SE" sz="2400" dirty="0" smtClean="0">
                <a:latin typeface="+mj-lt"/>
              </a:rPr>
              <a:t>) </a:t>
            </a:r>
            <a:r>
              <a:rPr lang="sv-SE" sz="2400" dirty="0" err="1" smtClean="0">
                <a:latin typeface="+mj-lt"/>
              </a:rPr>
              <a:t>tende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drenare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umide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Ricostituire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l’idrologia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tipica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sistema</a:t>
            </a:r>
            <a:endParaRPr lang="it-IT" sz="24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idrologica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95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latin typeface="+mj-lt"/>
              </a:rPr>
              <a:t>Corsi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d’acqua</a:t>
            </a:r>
            <a:endParaRPr lang="it-IT" sz="2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idorologica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>
                <a:latin typeface="+mj-lt"/>
              </a:rPr>
              <a:t>quantità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0" y="289560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8" name="Rounded Rectangle 7"/>
          <p:cNvSpPr/>
          <p:nvPr/>
        </p:nvSpPr>
        <p:spPr>
          <a:xfrm>
            <a:off x="3276600" y="2590800"/>
            <a:ext cx="1600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9" name="Rectangle 8"/>
          <p:cNvSpPr/>
          <p:nvPr/>
        </p:nvSpPr>
        <p:spPr>
          <a:xfrm>
            <a:off x="3200400" y="1066800"/>
            <a:ext cx="1659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/>
              <a:t>Precipitazione</a:t>
            </a:r>
            <a:endParaRPr lang="sv-SE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3810000"/>
            <a:ext cx="21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/>
              <a:t>Movimenti</a:t>
            </a:r>
            <a:r>
              <a:rPr lang="sv-SE" sz="2000" dirty="0" smtClean="0"/>
              <a:t> di </a:t>
            </a:r>
            <a:r>
              <a:rPr lang="sv-SE" sz="2000" dirty="0" err="1" smtClean="0"/>
              <a:t>falda</a:t>
            </a:r>
            <a:endParaRPr lang="sv-SE" sz="2000" dirty="0" smtClean="0"/>
          </a:p>
        </p:txBody>
      </p:sp>
      <p:sp>
        <p:nvSpPr>
          <p:cNvPr id="11" name="Right Arrow 10"/>
          <p:cNvSpPr/>
          <p:nvPr/>
        </p:nvSpPr>
        <p:spPr>
          <a:xfrm rot="5400000">
            <a:off x="3657600" y="175260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2" name="Right Arrow 11"/>
          <p:cNvSpPr/>
          <p:nvPr/>
        </p:nvSpPr>
        <p:spPr>
          <a:xfrm>
            <a:off x="2286000" y="381000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3" name="Rectangle 12"/>
          <p:cNvSpPr/>
          <p:nvPr/>
        </p:nvSpPr>
        <p:spPr>
          <a:xfrm>
            <a:off x="6096000" y="2895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latin typeface="+mj-lt"/>
              </a:rPr>
              <a:t>Corsi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d’acqua</a:t>
            </a:r>
            <a:endParaRPr lang="it-IT" sz="2000" dirty="0" smtClean="0"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57800" y="28956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5" name="Rectangle 14"/>
          <p:cNvSpPr/>
          <p:nvPr/>
        </p:nvSpPr>
        <p:spPr>
          <a:xfrm>
            <a:off x="6096000" y="3810000"/>
            <a:ext cx="21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/>
              <a:t>Movimenti</a:t>
            </a:r>
            <a:r>
              <a:rPr lang="sv-SE" sz="2000" dirty="0" smtClean="0"/>
              <a:t> di </a:t>
            </a:r>
            <a:r>
              <a:rPr lang="sv-SE" sz="2000" dirty="0" err="1" smtClean="0"/>
              <a:t>falda</a:t>
            </a:r>
            <a:endParaRPr lang="sv-SE" sz="2000" dirty="0" smtClean="0"/>
          </a:p>
        </p:txBody>
      </p:sp>
      <p:sp>
        <p:nvSpPr>
          <p:cNvPr id="16" name="Right Arrow 15"/>
          <p:cNvSpPr/>
          <p:nvPr/>
        </p:nvSpPr>
        <p:spPr>
          <a:xfrm>
            <a:off x="5257800" y="38100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7" name="Rectangle 16"/>
          <p:cNvSpPr/>
          <p:nvPr/>
        </p:nvSpPr>
        <p:spPr>
          <a:xfrm>
            <a:off x="2667000" y="5029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Input e output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91000" y="54864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9" name="Right Arrow 18"/>
          <p:cNvSpPr/>
          <p:nvPr/>
        </p:nvSpPr>
        <p:spPr>
          <a:xfrm>
            <a:off x="2743200" y="548640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0" name="Rounded Rectangle 19"/>
          <p:cNvSpPr/>
          <p:nvPr/>
        </p:nvSpPr>
        <p:spPr>
          <a:xfrm>
            <a:off x="3276600" y="3352800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3352800"/>
            <a:ext cx="868680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30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Eutrofizzazione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Aspetto</a:t>
            </a:r>
            <a:r>
              <a:rPr lang="sv-SE" sz="2400" dirty="0" smtClean="0">
                <a:latin typeface="+mj-lt"/>
              </a:rPr>
              <a:t> importante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aree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umide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idrologica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>
                <a:latin typeface="+mj-lt"/>
              </a:rPr>
              <a:t>qualità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743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200" dirty="0" smtClean="0"/>
              <a:t>1. </a:t>
            </a:r>
            <a:r>
              <a:rPr lang="sv-SE" sz="2200" dirty="0" err="1" smtClean="0"/>
              <a:t>Gestione</a:t>
            </a:r>
            <a:r>
              <a:rPr lang="sv-SE" sz="2200" dirty="0" smtClean="0"/>
              <a:t> del </a:t>
            </a:r>
            <a:r>
              <a:rPr lang="sv-SE" sz="2200" dirty="0" err="1" smtClean="0"/>
              <a:t>pascolo</a:t>
            </a:r>
            <a:endParaRPr lang="it-IT" sz="2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3400" y="3810000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2. </a:t>
            </a:r>
            <a:r>
              <a:rPr lang="sv-SE" sz="2200" dirty="0" err="1" smtClean="0"/>
              <a:t>Gestione</a:t>
            </a:r>
            <a:r>
              <a:rPr lang="sv-SE" sz="2200" dirty="0" smtClean="0"/>
              <a:t> della </a:t>
            </a:r>
            <a:r>
              <a:rPr lang="sv-SE" sz="2200" dirty="0" err="1" smtClean="0"/>
              <a:t>aree</a:t>
            </a:r>
            <a:r>
              <a:rPr lang="sv-SE" sz="2200" dirty="0" smtClean="0"/>
              <a:t> </a:t>
            </a:r>
            <a:r>
              <a:rPr lang="sv-SE" sz="2200" dirty="0" err="1" smtClean="0"/>
              <a:t>circostanti</a:t>
            </a:r>
            <a:r>
              <a:rPr lang="sv-SE" sz="2200" dirty="0" smtClean="0"/>
              <a:t>: </a:t>
            </a:r>
            <a:r>
              <a:rPr lang="sv-SE" sz="2200" dirty="0" err="1" smtClean="0"/>
              <a:t>run-off</a:t>
            </a:r>
            <a:r>
              <a:rPr lang="sv-SE" sz="2200" dirty="0" smtClean="0"/>
              <a:t> da </a:t>
            </a:r>
            <a:r>
              <a:rPr lang="sv-SE" sz="2200" dirty="0" err="1" smtClean="0"/>
              <a:t>agricoltura</a:t>
            </a:r>
            <a:endParaRPr lang="it-IT" sz="2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33400" y="42672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Nutrienti</a:t>
            </a:r>
            <a:endParaRPr lang="sv-SE" sz="2200" dirty="0" smtClean="0"/>
          </a:p>
          <a:p>
            <a:r>
              <a:rPr lang="sv-SE" sz="2200" dirty="0" err="1" smtClean="0"/>
              <a:t>Inquinanti</a:t>
            </a:r>
            <a:r>
              <a:rPr lang="sv-SE" sz="2200" dirty="0" smtClean="0"/>
              <a:t> (</a:t>
            </a:r>
            <a:r>
              <a:rPr lang="sv-SE" sz="2200" dirty="0" err="1" smtClean="0"/>
              <a:t>fitofarmaci</a:t>
            </a:r>
            <a:r>
              <a:rPr lang="sv-SE" sz="2200" dirty="0" smtClean="0"/>
              <a:t>, </a:t>
            </a:r>
            <a:r>
              <a:rPr lang="sv-SE" sz="2200" dirty="0" err="1" smtClean="0"/>
              <a:t>sale</a:t>
            </a:r>
            <a:r>
              <a:rPr lang="sv-SE" sz="2200" dirty="0" smtClean="0"/>
              <a:t>…)</a:t>
            </a:r>
            <a:endParaRPr lang="it-IT" sz="2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Ridurre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pendenza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sponde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Laghi</a:t>
            </a:r>
            <a:r>
              <a:rPr lang="sv-SE" sz="2800" dirty="0" smtClean="0">
                <a:latin typeface="+mj-lt"/>
              </a:rPr>
              <a:t> e </a:t>
            </a:r>
            <a:r>
              <a:rPr lang="sv-SE" sz="2800" dirty="0" err="1" smtClean="0">
                <a:latin typeface="+mj-lt"/>
              </a:rPr>
              <a:t>corpi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idrici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profondi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024735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Creare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isole</a:t>
            </a:r>
            <a:r>
              <a:rPr lang="sv-SE" sz="2400" dirty="0" smtClean="0">
                <a:latin typeface="+mj-lt"/>
              </a:rPr>
              <a:t> per la </a:t>
            </a:r>
            <a:r>
              <a:rPr lang="sv-SE" sz="2400" dirty="0" err="1" smtClean="0">
                <a:latin typeface="+mj-lt"/>
              </a:rPr>
              <a:t>nidificazione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89387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visitpinecembra.it/public/image/NATURA%20E%20CULTURA/LAGHI/06_Laghi_Trentino_Altopiano_di_Pin%C3%A9_Valle_di_Cembra_Fornace_Civezzano_lago_di_Santa_Colo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239" y="4457699"/>
            <a:ext cx="3605761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Aumentare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disponibilità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cibo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modificando</a:t>
            </a:r>
            <a:r>
              <a:rPr lang="sv-SE" sz="2400" dirty="0" smtClean="0">
                <a:latin typeface="+mj-lt"/>
              </a:rPr>
              <a:t> i </a:t>
            </a:r>
            <a:r>
              <a:rPr lang="sv-SE" sz="2400" dirty="0" err="1" smtClean="0">
                <a:latin typeface="+mj-lt"/>
              </a:rPr>
              <a:t>livello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dell’acqua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alternare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livello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idrico</a:t>
            </a:r>
            <a:r>
              <a:rPr lang="sv-SE" sz="2400" dirty="0" smtClean="0">
                <a:latin typeface="+mj-lt"/>
              </a:rPr>
              <a:t>)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Laghi</a:t>
            </a:r>
            <a:r>
              <a:rPr lang="sv-SE" sz="2800" dirty="0" smtClean="0">
                <a:latin typeface="+mj-lt"/>
              </a:rPr>
              <a:t> e </a:t>
            </a:r>
            <a:r>
              <a:rPr lang="sv-SE" sz="2800" dirty="0" err="1" smtClean="0">
                <a:latin typeface="+mj-lt"/>
              </a:rPr>
              <a:t>corpi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idrici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poco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profondi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0480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Creare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mosaico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acqua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libera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profonda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fango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24735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Aumentare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l’eterogeneità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condizioni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400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smtClean="0">
                <a:latin typeface="+mj-lt"/>
              </a:rPr>
              <a:t>lo </a:t>
            </a:r>
            <a:r>
              <a:rPr lang="sv-SE" sz="2400" dirty="0" err="1" smtClean="0">
                <a:latin typeface="+mj-lt"/>
              </a:rPr>
              <a:t>stesso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regime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idrico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storico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Pozze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temporanee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Attenzione</a:t>
            </a:r>
            <a:r>
              <a:rPr lang="sv-SE" sz="2400" dirty="0" smtClean="0">
                <a:latin typeface="+mj-lt"/>
              </a:rPr>
              <a:t> al </a:t>
            </a:r>
            <a:r>
              <a:rPr lang="sv-SE" sz="2400" dirty="0" err="1" smtClean="0">
                <a:latin typeface="+mj-lt"/>
              </a:rPr>
              <a:t>pascolo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eccessivo</a:t>
            </a:r>
            <a:endParaRPr lang="sv-SE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 descr="http://www.magichedolomiti.it/ilpalo/femene/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4265512" cy="29051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957935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sponde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pendenti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683</Words>
  <Application>Microsoft Office PowerPoint</Application>
  <PresentationFormat>On-screen Show (4:3)</PresentationFormat>
  <Paragraphs>129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39</cp:revision>
  <dcterms:created xsi:type="dcterms:W3CDTF">2006-08-16T00:00:00Z</dcterms:created>
  <dcterms:modified xsi:type="dcterms:W3CDTF">2013-11-27T13:54:53Z</dcterms:modified>
</cp:coreProperties>
</file>