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67" r:id="rId5"/>
    <p:sldId id="266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88" r:id="rId15"/>
    <p:sldId id="295" r:id="rId16"/>
    <p:sldId id="276" r:id="rId17"/>
    <p:sldId id="282" r:id="rId18"/>
    <p:sldId id="277" r:id="rId19"/>
    <p:sldId id="278" r:id="rId20"/>
    <p:sldId id="279" r:id="rId21"/>
    <p:sldId id="280" r:id="rId22"/>
    <p:sldId id="281" r:id="rId23"/>
    <p:sldId id="283" r:id="rId24"/>
    <p:sldId id="284" r:id="rId25"/>
    <p:sldId id="285" r:id="rId26"/>
    <p:sldId id="286" r:id="rId27"/>
    <p:sldId id="287" r:id="rId28"/>
    <p:sldId id="289" r:id="rId29"/>
    <p:sldId id="292" r:id="rId30"/>
    <p:sldId id="290" r:id="rId31"/>
    <p:sldId id="291" r:id="rId32"/>
    <p:sldId id="293" r:id="rId33"/>
    <p:sldId id="294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016" y="-8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76400" y="2932093"/>
            <a:ext cx="5562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3200" dirty="0" err="1" smtClean="0">
                <a:latin typeface="+mj-lt"/>
              </a:rPr>
              <a:t>Gestione</a:t>
            </a:r>
            <a:r>
              <a:rPr lang="sv-SE" sz="3200" dirty="0" smtClean="0">
                <a:latin typeface="+mj-lt"/>
              </a:rPr>
              <a:t> </a:t>
            </a:r>
            <a:r>
              <a:rPr lang="sv-SE" sz="3200" dirty="0" err="1" smtClean="0">
                <a:latin typeface="+mj-lt"/>
              </a:rPr>
              <a:t>delle</a:t>
            </a:r>
            <a:r>
              <a:rPr lang="sv-SE" sz="3200" dirty="0" smtClean="0">
                <a:latin typeface="+mj-lt"/>
              </a:rPr>
              <a:t> </a:t>
            </a:r>
            <a:r>
              <a:rPr lang="sv-SE" sz="3200" dirty="0" err="1" smtClean="0">
                <a:latin typeface="+mj-lt"/>
              </a:rPr>
              <a:t>zone</a:t>
            </a:r>
            <a:r>
              <a:rPr lang="sv-SE" sz="3200" dirty="0" smtClean="0">
                <a:latin typeface="+mj-lt"/>
              </a:rPr>
              <a:t> </a:t>
            </a:r>
            <a:r>
              <a:rPr lang="sv-SE" sz="3200" dirty="0" err="1" smtClean="0">
                <a:latin typeface="+mj-lt"/>
              </a:rPr>
              <a:t>umide</a:t>
            </a:r>
            <a:endParaRPr lang="it-IT" sz="32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074003"/>
            <a:ext cx="762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Principali</a:t>
            </a:r>
            <a:r>
              <a:rPr lang="sv-SE" sz="2400" dirty="0" smtClean="0">
                <a:latin typeface="+mj-lt"/>
              </a:rPr>
              <a:t> habitat </a:t>
            </a:r>
            <a:r>
              <a:rPr lang="sv-SE" sz="2400" dirty="0" err="1" smtClean="0">
                <a:latin typeface="+mj-lt"/>
              </a:rPr>
              <a:t>umidi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relitti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zone</a:t>
            </a:r>
            <a:r>
              <a:rPr lang="sv-SE" sz="2400" dirty="0" smtClean="0">
                <a:latin typeface="+mj-lt"/>
              </a:rPr>
              <a:t> ad </a:t>
            </a:r>
            <a:r>
              <a:rPr lang="sv-SE" sz="2400" dirty="0" err="1" smtClean="0">
                <a:latin typeface="+mj-lt"/>
              </a:rPr>
              <a:t>agricoltura</a:t>
            </a:r>
            <a:r>
              <a:rPr lang="sv-SE" sz="2400" dirty="0" smtClean="0">
                <a:latin typeface="+mj-lt"/>
              </a:rPr>
              <a:t> intensiva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524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Canali</a:t>
            </a:r>
            <a:r>
              <a:rPr lang="sv-SE" sz="2800" dirty="0" smtClean="0">
                <a:latin typeface="+mj-lt"/>
              </a:rPr>
              <a:t> e </a:t>
            </a:r>
            <a:r>
              <a:rPr lang="sv-SE" sz="2800" dirty="0" err="1" smtClean="0">
                <a:latin typeface="+mj-lt"/>
              </a:rPr>
              <a:t>stagni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permanenti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7171" name="Picture 3" descr="http://webgis.geo.unipr.it/pmapper/demodata/Geositimorfo_desc/I%20fontanili%20di%20Viarolo/galleria11-12-13/immagini/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3943350"/>
            <a:ext cx="3886200" cy="291465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381000" y="2133600"/>
            <a:ext cx="8534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1. </a:t>
            </a:r>
            <a:r>
              <a:rPr lang="sv-SE" sz="2400" dirty="0" err="1" smtClean="0">
                <a:latin typeface="+mj-lt"/>
              </a:rPr>
              <a:t>Rimuovere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periodicamente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vegetazione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acquatica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parte</a:t>
            </a:r>
            <a:r>
              <a:rPr lang="sv-SE" sz="2400" dirty="0" smtClean="0">
                <a:latin typeface="+mj-lt"/>
              </a:rPr>
              <a:t>)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2662535"/>
            <a:ext cx="762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Modificare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profondità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3195935"/>
            <a:ext cx="7620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3. </a:t>
            </a:r>
            <a:r>
              <a:rPr lang="sv-SE" sz="2400" dirty="0" err="1" smtClean="0">
                <a:latin typeface="+mj-lt"/>
              </a:rPr>
              <a:t>Rimuovere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vegetazione</a:t>
            </a:r>
            <a:r>
              <a:rPr lang="sv-SE" sz="2400" dirty="0" smtClean="0">
                <a:latin typeface="+mj-lt"/>
              </a:rPr>
              <a:t> da </a:t>
            </a:r>
            <a:r>
              <a:rPr lang="sv-SE" sz="2400" dirty="0" err="1" smtClean="0"/>
              <a:t>parte</a:t>
            </a:r>
            <a:r>
              <a:rPr lang="sv-SE" sz="2400" dirty="0" smtClean="0"/>
              <a:t> </a:t>
            </a:r>
            <a:r>
              <a:rPr lang="sv-SE" sz="2400" dirty="0" err="1" smtClean="0"/>
              <a:t>delle</a:t>
            </a:r>
            <a:r>
              <a:rPr lang="sv-SE" sz="2400" dirty="0" smtClean="0"/>
              <a:t> </a:t>
            </a:r>
            <a:r>
              <a:rPr lang="sv-SE" sz="2400" dirty="0" err="1" smtClean="0"/>
              <a:t>sponde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074003"/>
            <a:ext cx="6629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1. </a:t>
            </a:r>
            <a:r>
              <a:rPr lang="sv-SE" sz="2400" dirty="0" err="1" smtClean="0">
                <a:latin typeface="+mj-lt"/>
              </a:rPr>
              <a:t>Ridurre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dominanza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ciperacee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graminacee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ricreando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un</a:t>
            </a:r>
            <a:r>
              <a:rPr lang="sv-SE" sz="2400" dirty="0" smtClean="0">
                <a:latin typeface="+mj-lt"/>
              </a:rPr>
              <a:t> disturbo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524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Laghi</a:t>
            </a:r>
            <a:r>
              <a:rPr lang="sv-SE" sz="2800" dirty="0" smtClean="0">
                <a:latin typeface="+mj-lt"/>
              </a:rPr>
              <a:t> e </a:t>
            </a:r>
            <a:r>
              <a:rPr lang="sv-SE" sz="2800" dirty="0" err="1" smtClean="0">
                <a:latin typeface="+mj-lt"/>
              </a:rPr>
              <a:t>corpi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idrici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poco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profondi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133600"/>
            <a:ext cx="5334000" cy="3503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185208"/>
            <a:ext cx="3962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Modificare</a:t>
            </a:r>
            <a:r>
              <a:rPr lang="sv-SE" sz="2400" dirty="0" smtClean="0">
                <a:latin typeface="+mj-lt"/>
              </a:rPr>
              <a:t> il </a:t>
            </a:r>
            <a:r>
              <a:rPr lang="sv-SE" sz="2400" dirty="0" err="1" smtClean="0">
                <a:latin typeface="+mj-lt"/>
              </a:rPr>
              <a:t>profilo</a:t>
            </a:r>
            <a:r>
              <a:rPr lang="sv-SE" sz="2400" dirty="0" smtClean="0">
                <a:latin typeface="+mj-lt"/>
              </a:rPr>
              <a:t> della </a:t>
            </a:r>
            <a:r>
              <a:rPr lang="sv-SE" sz="2400" dirty="0" err="1" smtClean="0">
                <a:latin typeface="+mj-lt"/>
              </a:rPr>
              <a:t>sponda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solidFill>
                <a:schemeClr val="tx2"/>
              </a:solidFill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Spesso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interessa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ridurre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pendenza</a:t>
            </a:r>
            <a:endParaRPr lang="sv-SE" sz="2400" dirty="0" smtClean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524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Laghi</a:t>
            </a:r>
            <a:r>
              <a:rPr lang="sv-SE" sz="2800" dirty="0" smtClean="0">
                <a:latin typeface="+mj-lt"/>
              </a:rPr>
              <a:t> e </a:t>
            </a:r>
            <a:r>
              <a:rPr lang="sv-SE" sz="2800" dirty="0" err="1" smtClean="0">
                <a:latin typeface="+mj-lt"/>
              </a:rPr>
              <a:t>corpi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idrici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poco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profondi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1295400"/>
            <a:ext cx="4851400" cy="5357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81000" y="4004608"/>
            <a:ext cx="3962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Creare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eterogeneità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profondità</a:t>
            </a:r>
            <a:endParaRPr lang="sv-SE" sz="2400" dirty="0" smtClean="0">
              <a:latin typeface="+mj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074003"/>
            <a:ext cx="6629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3. </a:t>
            </a:r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della </a:t>
            </a:r>
            <a:r>
              <a:rPr lang="sv-SE" sz="2400" dirty="0" err="1" smtClean="0">
                <a:latin typeface="+mj-lt"/>
              </a:rPr>
              <a:t>vegetazione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sponde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524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Laghi</a:t>
            </a:r>
            <a:r>
              <a:rPr lang="sv-SE" sz="2800" dirty="0" smtClean="0">
                <a:latin typeface="+mj-lt"/>
              </a:rPr>
              <a:t> e </a:t>
            </a:r>
            <a:r>
              <a:rPr lang="sv-SE" sz="2800" dirty="0" err="1" smtClean="0">
                <a:latin typeface="+mj-lt"/>
              </a:rPr>
              <a:t>corpi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idrici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poco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profondi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4098" name="Picture 2" descr="http://www.ecosistemaverbano.org/foto/Il%20canale%20Foto%2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828800"/>
            <a:ext cx="4267200" cy="320040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4800600" y="2133600"/>
            <a:ext cx="373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Copertura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grandi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erbe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canneti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00600" y="3436203"/>
            <a:ext cx="3733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Taglio</a:t>
            </a:r>
            <a:r>
              <a:rPr lang="sv-SE" sz="2400" dirty="0" smtClean="0">
                <a:latin typeface="+mj-lt"/>
              </a:rPr>
              <a:t> o </a:t>
            </a:r>
            <a:r>
              <a:rPr lang="sv-SE" sz="2400" dirty="0" err="1" smtClean="0">
                <a:latin typeface="+mj-lt"/>
              </a:rPr>
              <a:t>pascolo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sulle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sponde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settori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con</a:t>
            </a:r>
            <a:r>
              <a:rPr lang="sv-SE" sz="2400" dirty="0" smtClean="0">
                <a:latin typeface="+mj-lt"/>
              </a:rPr>
              <a:t> diverse </a:t>
            </a:r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in lunga </a:t>
            </a:r>
            <a:r>
              <a:rPr lang="sv-SE" sz="2400" dirty="0" err="1" smtClean="0">
                <a:latin typeface="+mj-lt"/>
              </a:rPr>
              <a:t>rotazione</a:t>
            </a:r>
            <a:r>
              <a:rPr lang="sv-SE" sz="2400" dirty="0" smtClean="0">
                <a:latin typeface="+mj-lt"/>
              </a:rPr>
              <a:t>)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5638800"/>
            <a:ext cx="6629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PROBLEMA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SPECIE </a:t>
            </a:r>
            <a:r>
              <a:rPr lang="sv-SE" sz="2400" dirty="0" err="1" smtClean="0">
                <a:latin typeface="+mj-lt"/>
              </a:rPr>
              <a:t>INVASIVE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134612"/>
            <a:ext cx="3581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Le </a:t>
            </a:r>
            <a:r>
              <a:rPr lang="sv-SE" sz="2400" dirty="0" err="1" smtClean="0">
                <a:latin typeface="+mj-lt"/>
              </a:rPr>
              <a:t>torbiere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soligene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solidFill>
                <a:schemeClr val="tx2"/>
              </a:solidFill>
              <a:latin typeface="+mj-lt"/>
            </a:endParaRPr>
          </a:p>
          <a:p>
            <a:endParaRPr lang="sv-SE" sz="2400" dirty="0" smtClean="0">
              <a:solidFill>
                <a:schemeClr val="tx2"/>
              </a:solidFill>
              <a:latin typeface="+mj-lt"/>
            </a:endParaRPr>
          </a:p>
          <a:p>
            <a:r>
              <a:rPr lang="sv-SE" sz="2400" dirty="0" smtClean="0"/>
              <a:t>Le </a:t>
            </a:r>
            <a:r>
              <a:rPr lang="sv-SE" sz="2400" dirty="0" err="1" smtClean="0"/>
              <a:t>torbiere</a:t>
            </a:r>
            <a:r>
              <a:rPr lang="sv-SE" sz="2400" dirty="0" smtClean="0"/>
              <a:t> </a:t>
            </a:r>
            <a:r>
              <a:rPr lang="sv-SE" sz="2400" dirty="0" err="1" smtClean="0"/>
              <a:t>t</a:t>
            </a:r>
            <a:r>
              <a:rPr lang="sv-SE" sz="2400" dirty="0" err="1" smtClean="0">
                <a:latin typeface="+mj-lt"/>
              </a:rPr>
              <a:t>opogene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r>
              <a:rPr lang="sv-SE" sz="2400" dirty="0" smtClean="0"/>
              <a:t>Le </a:t>
            </a:r>
            <a:r>
              <a:rPr lang="sv-SE" sz="2400" dirty="0" err="1" smtClean="0"/>
              <a:t>torbiere</a:t>
            </a:r>
            <a:r>
              <a:rPr lang="sv-SE" sz="2400" dirty="0" smtClean="0"/>
              <a:t> </a:t>
            </a:r>
            <a:r>
              <a:rPr lang="sv-SE" sz="2400" dirty="0" err="1" smtClean="0"/>
              <a:t>ombrogene</a:t>
            </a:r>
            <a:endParaRPr lang="it-IT" sz="2400" dirty="0" smtClean="0"/>
          </a:p>
          <a:p>
            <a:endParaRPr lang="sv-SE" sz="2400" dirty="0" smtClean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524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>
                <a:latin typeface="+mj-lt"/>
              </a:rPr>
              <a:t>Le </a:t>
            </a:r>
            <a:r>
              <a:rPr lang="sv-SE" sz="2800" dirty="0" err="1" smtClean="0">
                <a:latin typeface="+mj-lt"/>
              </a:rPr>
              <a:t>torbiere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-56728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ight Brace 6"/>
          <p:cNvSpPr/>
          <p:nvPr/>
        </p:nvSpPr>
        <p:spPr>
          <a:xfrm>
            <a:off x="3321148" y="2134612"/>
            <a:ext cx="533400" cy="1600200"/>
          </a:xfrm>
          <a:prstGeom prst="righ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ctangle 7"/>
          <p:cNvSpPr/>
          <p:nvPr/>
        </p:nvSpPr>
        <p:spPr>
          <a:xfrm>
            <a:off x="4083147" y="2744212"/>
            <a:ext cx="20128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/>
              <a:t>Collegamento</a:t>
            </a:r>
            <a:endParaRPr lang="sv-SE" sz="2200" dirty="0" smtClean="0"/>
          </a:p>
          <a:p>
            <a:r>
              <a:rPr lang="sv-SE" sz="2200" dirty="0" smtClean="0"/>
              <a:t>alla </a:t>
            </a:r>
            <a:r>
              <a:rPr lang="sv-SE" sz="2200" dirty="0" err="1" smtClean="0"/>
              <a:t>falda</a:t>
            </a:r>
            <a:endParaRPr lang="it-IT" sz="22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6477000" y="1273314"/>
            <a:ext cx="1981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smtClean="0"/>
              <a:t>Da </a:t>
            </a:r>
            <a:r>
              <a:rPr lang="sv-SE" sz="2000" dirty="0" err="1" smtClean="0"/>
              <a:t>eutrofiche</a:t>
            </a:r>
            <a:r>
              <a:rPr lang="sv-SE" sz="2000" dirty="0" smtClean="0"/>
              <a:t> a </a:t>
            </a:r>
            <a:r>
              <a:rPr lang="sv-SE" sz="2000" dirty="0" err="1" smtClean="0"/>
              <a:t>mesotrofiche</a:t>
            </a:r>
            <a:endParaRPr lang="it-IT" sz="2000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3429000" y="4344412"/>
            <a:ext cx="3124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/>
              <a:t>Solo </a:t>
            </a:r>
            <a:r>
              <a:rPr lang="sv-SE" sz="2200" dirty="0" err="1" smtClean="0"/>
              <a:t>precipitazione</a:t>
            </a:r>
            <a:endParaRPr lang="it-IT" sz="2200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6553200" y="3430012"/>
            <a:ext cx="1066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err="1" smtClean="0"/>
              <a:t>Basifile</a:t>
            </a:r>
            <a:endParaRPr lang="it-IT" sz="20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6553200" y="2439412"/>
            <a:ext cx="1371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err="1" smtClean="0"/>
              <a:t>Acidofile</a:t>
            </a:r>
            <a:endParaRPr lang="it-IT" sz="2000" dirty="0" smtClean="0"/>
          </a:p>
        </p:txBody>
      </p:sp>
      <p:cxnSp>
        <p:nvCxnSpPr>
          <p:cNvPr id="15" name="Straight Arrow Connector 14"/>
          <p:cNvCxnSpPr>
            <a:endCxn id="13" idx="1"/>
          </p:cNvCxnSpPr>
          <p:nvPr/>
        </p:nvCxnSpPr>
        <p:spPr>
          <a:xfrm flipV="1">
            <a:off x="5943600" y="2639467"/>
            <a:ext cx="609600" cy="4095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12" idx="1"/>
          </p:cNvCxnSpPr>
          <p:nvPr/>
        </p:nvCxnSpPr>
        <p:spPr>
          <a:xfrm>
            <a:off x="5943600" y="3125212"/>
            <a:ext cx="609600" cy="5048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066800"/>
            <a:ext cx="72003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04800" y="1524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>
                <a:latin typeface="+mj-lt"/>
              </a:rPr>
              <a:t>Le </a:t>
            </a:r>
            <a:r>
              <a:rPr lang="sv-SE" sz="2800" dirty="0" err="1" smtClean="0">
                <a:latin typeface="+mj-lt"/>
              </a:rPr>
              <a:t>torbiere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" y="4467225"/>
            <a:ext cx="720090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381000" y="3886200"/>
            <a:ext cx="5562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>
                <a:latin typeface="+mj-lt"/>
              </a:rPr>
              <a:t>Classificazione</a:t>
            </a:r>
            <a:r>
              <a:rPr lang="sv-SE" sz="2200" dirty="0" smtClean="0">
                <a:latin typeface="+mj-lt"/>
              </a:rPr>
              <a:t> Natura 2000</a:t>
            </a:r>
            <a:endParaRPr lang="it-IT" sz="22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074003"/>
            <a:ext cx="6629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Aspetti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fondamentali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nella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: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524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Torbiere</a:t>
            </a:r>
            <a:r>
              <a:rPr lang="sv-SE" sz="2800" dirty="0" smtClean="0">
                <a:latin typeface="+mj-lt"/>
              </a:rPr>
              <a:t> basse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976735"/>
            <a:ext cx="6629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1. </a:t>
            </a:r>
            <a:r>
              <a:rPr lang="sv-SE" sz="2400" dirty="0" err="1" smtClean="0">
                <a:latin typeface="+mj-lt"/>
              </a:rPr>
              <a:t>Regolare</a:t>
            </a:r>
            <a:r>
              <a:rPr lang="sv-SE" sz="2400" dirty="0" smtClean="0">
                <a:latin typeface="+mj-lt"/>
              </a:rPr>
              <a:t> il </a:t>
            </a:r>
            <a:r>
              <a:rPr lang="sv-SE" sz="2400" dirty="0" err="1" smtClean="0">
                <a:latin typeface="+mj-lt"/>
              </a:rPr>
              <a:t>regime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idrico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annuale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3207603"/>
            <a:ext cx="8763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Mantenere</a:t>
            </a:r>
            <a:r>
              <a:rPr lang="sv-SE" sz="2400" dirty="0" smtClean="0">
                <a:latin typeface="+mj-lt"/>
              </a:rPr>
              <a:t> il </a:t>
            </a:r>
            <a:r>
              <a:rPr lang="sv-SE" sz="2400" dirty="0" err="1" smtClean="0">
                <a:latin typeface="+mj-lt"/>
              </a:rPr>
              <a:t>mosaico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desiderato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diversi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tipi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vegetazione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Spesso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mosaico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complesso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vegetazioni</a:t>
            </a:r>
            <a:r>
              <a:rPr lang="sv-SE" sz="2400" dirty="0" smtClean="0">
                <a:latin typeface="+mj-lt"/>
              </a:rPr>
              <a:t> a </a:t>
            </a:r>
            <a:r>
              <a:rPr lang="sv-SE" sz="2400" dirty="0" err="1" smtClean="0">
                <a:latin typeface="+mj-lt"/>
              </a:rPr>
              <a:t>scala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molto</a:t>
            </a:r>
            <a:r>
              <a:rPr lang="sv-SE" sz="2400" dirty="0" smtClean="0">
                <a:latin typeface="+mj-lt"/>
              </a:rPr>
              <a:t> piccola) 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4884003"/>
            <a:ext cx="800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3. </a:t>
            </a:r>
            <a:r>
              <a:rPr lang="sv-SE" sz="2400" dirty="0" err="1" smtClean="0">
                <a:latin typeface="+mj-lt"/>
              </a:rPr>
              <a:t>Mantenere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struttura</a:t>
            </a:r>
            <a:r>
              <a:rPr lang="sv-SE" sz="2400" dirty="0" smtClean="0">
                <a:latin typeface="+mj-lt"/>
              </a:rPr>
              <a:t> della </a:t>
            </a:r>
            <a:r>
              <a:rPr lang="sv-SE" sz="2400" dirty="0" err="1" smtClean="0">
                <a:latin typeface="+mj-lt"/>
              </a:rPr>
              <a:t>vegetazione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desiderata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all’interno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ogni</a:t>
            </a:r>
            <a:r>
              <a:rPr lang="sv-SE" sz="2400" dirty="0" smtClean="0">
                <a:latin typeface="+mj-lt"/>
              </a:rPr>
              <a:t> habitat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1524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Torbiere</a:t>
            </a:r>
            <a:r>
              <a:rPr lang="sv-SE" sz="2800" dirty="0" smtClean="0">
                <a:latin typeface="+mj-lt"/>
              </a:rPr>
              <a:t> basse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143000"/>
            <a:ext cx="6629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1. </a:t>
            </a:r>
            <a:r>
              <a:rPr lang="sv-SE" sz="2400" dirty="0" err="1" smtClean="0">
                <a:latin typeface="+mj-lt"/>
              </a:rPr>
              <a:t>Regolare</a:t>
            </a:r>
            <a:r>
              <a:rPr lang="sv-SE" sz="2400" dirty="0" smtClean="0">
                <a:latin typeface="+mj-lt"/>
              </a:rPr>
              <a:t> il </a:t>
            </a:r>
            <a:r>
              <a:rPr lang="sv-SE" sz="2400" dirty="0" err="1" smtClean="0">
                <a:latin typeface="+mj-lt"/>
              </a:rPr>
              <a:t>regime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idrico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annuale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1905000"/>
            <a:ext cx="8763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Problema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comune</a:t>
            </a:r>
            <a:r>
              <a:rPr lang="sv-SE" sz="2400" dirty="0" smtClean="0">
                <a:latin typeface="+mj-lt"/>
              </a:rPr>
              <a:t> a </a:t>
            </a:r>
            <a:r>
              <a:rPr lang="sv-SE" sz="2400" dirty="0" err="1" smtClean="0">
                <a:latin typeface="+mj-lt"/>
              </a:rPr>
              <a:t>molte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torbiere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bonifica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progressivo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prosciugamento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3276600"/>
            <a:ext cx="8763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Attenzione</a:t>
            </a:r>
            <a:r>
              <a:rPr lang="sv-SE" sz="2400" dirty="0" smtClean="0">
                <a:latin typeface="+mj-lt"/>
              </a:rPr>
              <a:t> alle </a:t>
            </a:r>
            <a:r>
              <a:rPr lang="sv-SE" sz="2400" dirty="0" err="1" smtClean="0">
                <a:latin typeface="+mj-lt"/>
              </a:rPr>
              <a:t>canalette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drenaggio</a:t>
            </a:r>
            <a:r>
              <a:rPr lang="sv-SE" sz="2400" dirty="0" smtClean="0">
                <a:latin typeface="+mj-lt"/>
              </a:rPr>
              <a:t>!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0722" name="Picture 2" descr="http://www.torbieredanta.info/images/interventi/canalet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4800600"/>
            <a:ext cx="2362200" cy="1860233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381000" y="4338935"/>
            <a:ext cx="8763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In </a:t>
            </a:r>
            <a:r>
              <a:rPr lang="sv-SE" sz="2400" dirty="0" err="1" smtClean="0">
                <a:latin typeface="+mj-lt"/>
              </a:rPr>
              <a:t>montagna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Attenzione</a:t>
            </a:r>
            <a:r>
              <a:rPr lang="sv-SE" sz="2400" dirty="0" smtClean="0">
                <a:latin typeface="+mj-lt"/>
              </a:rPr>
              <a:t> alle </a:t>
            </a:r>
            <a:r>
              <a:rPr lang="sv-SE" sz="2400" dirty="0" err="1" smtClean="0">
                <a:latin typeface="+mj-lt"/>
              </a:rPr>
              <a:t>strade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inquinamento</a:t>
            </a:r>
            <a:r>
              <a:rPr lang="sv-SE" sz="2400" dirty="0" smtClean="0">
                <a:latin typeface="+mj-lt"/>
              </a:rPr>
              <a:t> da </a:t>
            </a:r>
            <a:r>
              <a:rPr lang="sv-SE" sz="2400" dirty="0" err="1" smtClean="0">
                <a:latin typeface="+mj-lt"/>
              </a:rPr>
              <a:t>sale</a:t>
            </a:r>
            <a:r>
              <a:rPr lang="sv-SE" sz="2400" dirty="0" smtClean="0">
                <a:latin typeface="+mj-lt"/>
              </a:rPr>
              <a:t>!)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1524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Torbiere</a:t>
            </a:r>
            <a:r>
              <a:rPr lang="sv-SE" sz="2800" dirty="0" smtClean="0">
                <a:latin typeface="+mj-lt"/>
              </a:rPr>
              <a:t> basse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914400"/>
            <a:ext cx="3962400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228600" y="3436203"/>
            <a:ext cx="3352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Piccoli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interventi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possono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avere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grandi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effetti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8600" y="1295400"/>
            <a:ext cx="426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Mantenere</a:t>
            </a:r>
            <a:r>
              <a:rPr lang="sv-SE" sz="2400" dirty="0" smtClean="0">
                <a:latin typeface="+mj-lt"/>
              </a:rPr>
              <a:t> il </a:t>
            </a:r>
            <a:r>
              <a:rPr lang="sv-SE" sz="2400" dirty="0" err="1" smtClean="0">
                <a:latin typeface="+mj-lt"/>
              </a:rPr>
              <a:t>mosaico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desiderato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1524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Torbiere</a:t>
            </a:r>
            <a:r>
              <a:rPr lang="sv-SE" sz="2800" dirty="0" smtClean="0">
                <a:latin typeface="+mj-lt"/>
              </a:rPr>
              <a:t> basse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1295400"/>
            <a:ext cx="426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Mantenere</a:t>
            </a:r>
            <a:r>
              <a:rPr lang="sv-SE" sz="2400" dirty="0" smtClean="0">
                <a:latin typeface="+mj-lt"/>
              </a:rPr>
              <a:t> il </a:t>
            </a:r>
            <a:r>
              <a:rPr lang="sv-SE" sz="2400" dirty="0" err="1" smtClean="0">
                <a:latin typeface="+mj-lt"/>
              </a:rPr>
              <a:t>mosaico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desiderato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1000" y="4884003"/>
            <a:ext cx="754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Piccole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aperture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rimozione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superficiale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torba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fermano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successione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1219200"/>
            <a:ext cx="3983037" cy="327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76200"/>
            <a:ext cx="3506689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76200"/>
            <a:ext cx="3662699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2590800"/>
            <a:ext cx="3124200" cy="3530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2638216"/>
            <a:ext cx="3276600" cy="4143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1524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Torbiere</a:t>
            </a:r>
            <a:r>
              <a:rPr lang="sv-SE" sz="2800" dirty="0" smtClean="0">
                <a:latin typeface="+mj-lt"/>
              </a:rPr>
              <a:t> basse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3131403"/>
            <a:ext cx="548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Molte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aree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umide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sono</a:t>
            </a:r>
            <a:r>
              <a:rPr lang="sv-SE" sz="2400" dirty="0" smtClean="0">
                <a:latin typeface="+mj-lt"/>
              </a:rPr>
              <a:t> in </a:t>
            </a:r>
            <a:r>
              <a:rPr lang="sv-SE" sz="2400" dirty="0" err="1" smtClean="0">
                <a:latin typeface="+mj-lt"/>
              </a:rPr>
              <a:t>successione</a:t>
            </a:r>
            <a:r>
              <a:rPr lang="sv-SE" sz="2400" dirty="0" smtClean="0">
                <a:latin typeface="+mj-lt"/>
              </a:rPr>
              <a:t>!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426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Mantenere</a:t>
            </a:r>
            <a:r>
              <a:rPr lang="sv-SE" sz="2400" dirty="0" smtClean="0">
                <a:latin typeface="+mj-lt"/>
              </a:rPr>
              <a:t> il </a:t>
            </a:r>
            <a:r>
              <a:rPr lang="sv-SE" sz="2400" dirty="0" err="1" smtClean="0">
                <a:latin typeface="+mj-lt"/>
              </a:rPr>
              <a:t>mosaico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desiderato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800" y="4415135"/>
            <a:ext cx="548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Necessità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introdurre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un</a:t>
            </a:r>
            <a:r>
              <a:rPr lang="sv-SE" sz="2400" dirty="0" smtClean="0">
                <a:latin typeface="+mj-lt"/>
              </a:rPr>
              <a:t> disturbo: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4800" y="5029200"/>
            <a:ext cx="7239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Storicamente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erano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gestite</a:t>
            </a:r>
            <a:r>
              <a:rPr lang="sv-SE" sz="2400" dirty="0" smtClean="0">
                <a:latin typeface="+mj-lt"/>
              </a:rPr>
              <a:t> in </a:t>
            </a:r>
            <a:r>
              <a:rPr lang="sv-SE" sz="2400" dirty="0" err="1" smtClean="0">
                <a:latin typeface="+mj-lt"/>
              </a:rPr>
              <a:t>modo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estensivo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taglio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pascolo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3794" name="Picture 2" descr="http://www.beenthere-donethat.org.uk/images/ranworth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838200"/>
            <a:ext cx="3524250" cy="26384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074003"/>
            <a:ext cx="6629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Rimozione</a:t>
            </a:r>
            <a:r>
              <a:rPr lang="sv-SE" sz="2400" dirty="0" smtClean="0">
                <a:latin typeface="+mj-lt"/>
              </a:rPr>
              <a:t> della </a:t>
            </a:r>
            <a:r>
              <a:rPr lang="sv-SE" sz="2400" dirty="0" err="1" smtClean="0">
                <a:latin typeface="+mj-lt"/>
              </a:rPr>
              <a:t>vegetazione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524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Torbiere</a:t>
            </a:r>
            <a:r>
              <a:rPr lang="sv-SE" sz="2800" dirty="0" smtClean="0">
                <a:latin typeface="+mj-lt"/>
              </a:rPr>
              <a:t> basse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000" y="1748135"/>
            <a:ext cx="6629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Rispetto</a:t>
            </a:r>
            <a:r>
              <a:rPr lang="sv-SE" sz="2400" dirty="0" smtClean="0">
                <a:latin typeface="+mj-lt"/>
              </a:rPr>
              <a:t> alla non </a:t>
            </a:r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:</a:t>
            </a:r>
          </a:p>
          <a:p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solidFill>
                  <a:schemeClr val="tx2"/>
                </a:solidFill>
                <a:latin typeface="+mj-lt"/>
              </a:rPr>
              <a:t>-Aumenta</a:t>
            </a:r>
            <a:r>
              <a:rPr lang="sv-SE" sz="2400" dirty="0" smtClean="0">
                <a:solidFill>
                  <a:schemeClr val="tx2"/>
                </a:solidFill>
                <a:latin typeface="+mj-lt"/>
              </a:rPr>
              <a:t> il </a:t>
            </a:r>
            <a:r>
              <a:rPr lang="sv-SE" sz="2400" dirty="0" err="1" smtClean="0">
                <a:solidFill>
                  <a:schemeClr val="tx2"/>
                </a:solidFill>
                <a:latin typeface="+mj-lt"/>
              </a:rPr>
              <a:t>numero</a:t>
            </a:r>
            <a:r>
              <a:rPr lang="sv-SE" sz="2400" dirty="0" smtClean="0">
                <a:solidFill>
                  <a:schemeClr val="tx2"/>
                </a:solidFill>
                <a:latin typeface="+mj-lt"/>
              </a:rPr>
              <a:t> di </a:t>
            </a:r>
            <a:r>
              <a:rPr lang="sv-SE" sz="2400" dirty="0" smtClean="0">
                <a:solidFill>
                  <a:schemeClr val="tx2"/>
                </a:solidFill>
                <a:latin typeface="+mj-lt"/>
              </a:rPr>
              <a:t>specie </a:t>
            </a:r>
            <a:r>
              <a:rPr lang="sv-SE" sz="2400" dirty="0" err="1" smtClean="0">
                <a:solidFill>
                  <a:schemeClr val="tx2"/>
                </a:solidFill>
                <a:latin typeface="+mj-lt"/>
              </a:rPr>
              <a:t>limitando</a:t>
            </a:r>
            <a:r>
              <a:rPr lang="sv-SE" sz="2400" dirty="0" smtClean="0">
                <a:solidFill>
                  <a:schemeClr val="tx2"/>
                </a:solidFill>
                <a:latin typeface="+mj-lt"/>
              </a:rPr>
              <a:t> la </a:t>
            </a:r>
            <a:r>
              <a:rPr lang="sv-SE" sz="2400" dirty="0" err="1" smtClean="0">
                <a:solidFill>
                  <a:schemeClr val="tx2"/>
                </a:solidFill>
                <a:latin typeface="+mj-lt"/>
              </a:rPr>
              <a:t>dominanza</a:t>
            </a:r>
            <a:r>
              <a:rPr lang="sv-SE" sz="2400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sv-SE" sz="2400" dirty="0" err="1" smtClean="0">
                <a:solidFill>
                  <a:schemeClr val="tx2"/>
                </a:solidFill>
                <a:latin typeface="+mj-lt"/>
              </a:rPr>
              <a:t>delle</a:t>
            </a:r>
            <a:r>
              <a:rPr lang="sv-SE" sz="2400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sv-SE" sz="2400" dirty="0" err="1" smtClean="0">
                <a:solidFill>
                  <a:schemeClr val="tx2"/>
                </a:solidFill>
                <a:latin typeface="+mj-lt"/>
              </a:rPr>
              <a:t>piante</a:t>
            </a:r>
            <a:r>
              <a:rPr lang="sv-SE" sz="2400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sv-SE" sz="2400" dirty="0" err="1" smtClean="0">
                <a:solidFill>
                  <a:schemeClr val="tx2"/>
                </a:solidFill>
                <a:latin typeface="+mj-lt"/>
              </a:rPr>
              <a:t>più</a:t>
            </a:r>
            <a:r>
              <a:rPr lang="sv-SE" sz="2400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sv-SE" sz="2400" dirty="0" err="1" smtClean="0">
                <a:solidFill>
                  <a:schemeClr val="tx2"/>
                </a:solidFill>
                <a:latin typeface="+mj-lt"/>
              </a:rPr>
              <a:t>competitive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  <a:p>
            <a:endParaRPr lang="sv-SE" sz="2400" dirty="0" smtClean="0">
              <a:solidFill>
                <a:schemeClr val="tx2"/>
              </a:solidFill>
              <a:latin typeface="+mj-lt"/>
            </a:endParaRPr>
          </a:p>
          <a:p>
            <a:r>
              <a:rPr lang="sv-SE" sz="2400" dirty="0" err="1" smtClean="0">
                <a:solidFill>
                  <a:schemeClr val="tx2"/>
                </a:solidFill>
                <a:latin typeface="+mj-lt"/>
              </a:rPr>
              <a:t>-Previene</a:t>
            </a:r>
            <a:r>
              <a:rPr lang="sv-SE" sz="2400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sv-SE" sz="2400" dirty="0" err="1" smtClean="0">
                <a:solidFill>
                  <a:schemeClr val="tx2"/>
                </a:solidFill>
                <a:latin typeface="+mj-lt"/>
              </a:rPr>
              <a:t>l’accumulo</a:t>
            </a:r>
            <a:r>
              <a:rPr lang="sv-SE" sz="2400" dirty="0" smtClean="0">
                <a:solidFill>
                  <a:schemeClr val="tx2"/>
                </a:solidFill>
                <a:latin typeface="+mj-lt"/>
              </a:rPr>
              <a:t> di </a:t>
            </a:r>
            <a:r>
              <a:rPr lang="sv-SE" sz="2400" dirty="0" err="1" smtClean="0">
                <a:solidFill>
                  <a:schemeClr val="tx2"/>
                </a:solidFill>
                <a:latin typeface="+mj-lt"/>
              </a:rPr>
              <a:t>lettiera</a:t>
            </a:r>
            <a:r>
              <a:rPr lang="sv-SE" sz="2400" dirty="0" smtClean="0">
                <a:solidFill>
                  <a:schemeClr val="tx2"/>
                </a:solidFill>
                <a:latin typeface="+mj-lt"/>
              </a:rPr>
              <a:t> e </a:t>
            </a:r>
            <a:r>
              <a:rPr lang="sv-SE" sz="2400" dirty="0" err="1" smtClean="0">
                <a:solidFill>
                  <a:schemeClr val="tx2"/>
                </a:solidFill>
                <a:latin typeface="+mj-lt"/>
              </a:rPr>
              <a:t>l’innalzamento</a:t>
            </a:r>
            <a:r>
              <a:rPr lang="sv-SE" sz="2400" dirty="0" smtClean="0">
                <a:solidFill>
                  <a:schemeClr val="tx2"/>
                </a:solidFill>
                <a:latin typeface="+mj-lt"/>
              </a:rPr>
              <a:t> del piano di </a:t>
            </a:r>
            <a:r>
              <a:rPr lang="sv-SE" sz="2400" dirty="0" err="1" smtClean="0">
                <a:solidFill>
                  <a:schemeClr val="tx2"/>
                </a:solidFill>
                <a:latin typeface="+mj-lt"/>
              </a:rPr>
              <a:t>campo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  <a:p>
            <a:endParaRPr lang="sv-SE" sz="2400" dirty="0" smtClean="0">
              <a:solidFill>
                <a:schemeClr val="tx2"/>
              </a:solidFill>
              <a:latin typeface="+mj-lt"/>
            </a:endParaRPr>
          </a:p>
          <a:p>
            <a:r>
              <a:rPr lang="sv-SE" sz="2400" dirty="0" err="1" smtClean="0">
                <a:solidFill>
                  <a:schemeClr val="tx2"/>
                </a:solidFill>
                <a:latin typeface="+mj-lt"/>
              </a:rPr>
              <a:t>-Riduce</a:t>
            </a:r>
            <a:r>
              <a:rPr lang="sv-SE" sz="2400" dirty="0" smtClean="0">
                <a:solidFill>
                  <a:schemeClr val="tx2"/>
                </a:solidFill>
                <a:latin typeface="+mj-lt"/>
              </a:rPr>
              <a:t> la </a:t>
            </a:r>
            <a:r>
              <a:rPr lang="sv-SE" sz="2400" dirty="0" err="1" smtClean="0">
                <a:solidFill>
                  <a:schemeClr val="tx2"/>
                </a:solidFill>
                <a:latin typeface="+mj-lt"/>
              </a:rPr>
              <a:t>ri-colonizzazione</a:t>
            </a:r>
            <a:r>
              <a:rPr lang="sv-SE" sz="2400" dirty="0" smtClean="0">
                <a:solidFill>
                  <a:schemeClr val="tx2"/>
                </a:solidFill>
                <a:latin typeface="+mj-lt"/>
              </a:rPr>
              <a:t> di </a:t>
            </a:r>
            <a:r>
              <a:rPr lang="sv-SE" sz="2400" dirty="0" err="1" smtClean="0">
                <a:solidFill>
                  <a:schemeClr val="tx2"/>
                </a:solidFill>
                <a:latin typeface="+mj-lt"/>
              </a:rPr>
              <a:t>alberi</a:t>
            </a:r>
            <a:r>
              <a:rPr lang="sv-SE" sz="2400" dirty="0" smtClean="0">
                <a:solidFill>
                  <a:schemeClr val="tx2"/>
                </a:solidFill>
                <a:latin typeface="+mj-lt"/>
              </a:rPr>
              <a:t> e </a:t>
            </a:r>
            <a:r>
              <a:rPr lang="sv-SE" sz="2400" dirty="0" err="1" smtClean="0">
                <a:solidFill>
                  <a:schemeClr val="tx2"/>
                </a:solidFill>
                <a:latin typeface="+mj-lt"/>
              </a:rPr>
              <a:t>arbusti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15240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Torbiere</a:t>
            </a:r>
            <a:r>
              <a:rPr lang="sv-SE" sz="2800" dirty="0" smtClean="0">
                <a:latin typeface="+mj-lt"/>
              </a:rPr>
              <a:t> basse: </a:t>
            </a:r>
            <a:r>
              <a:rPr lang="sv-SE" sz="2800" dirty="0" err="1" smtClean="0">
                <a:latin typeface="+mj-lt"/>
              </a:rPr>
              <a:t>rimozione</a:t>
            </a:r>
            <a:r>
              <a:rPr lang="sv-SE" sz="2800" dirty="0" smtClean="0">
                <a:latin typeface="+mj-lt"/>
              </a:rPr>
              <a:t> della </a:t>
            </a:r>
            <a:r>
              <a:rPr lang="sv-SE" sz="2800" dirty="0" err="1" smtClean="0">
                <a:latin typeface="+mj-lt"/>
              </a:rPr>
              <a:t>vegetazione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1014344"/>
            <a:ext cx="4095750" cy="5505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990600"/>
            <a:ext cx="3765442" cy="564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15240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Torbiere</a:t>
            </a:r>
            <a:r>
              <a:rPr lang="sv-SE" sz="2800" dirty="0" smtClean="0">
                <a:latin typeface="+mj-lt"/>
              </a:rPr>
              <a:t> basse : </a:t>
            </a:r>
            <a:r>
              <a:rPr lang="sv-SE" sz="2800" dirty="0" err="1" smtClean="0">
                <a:latin typeface="+mj-lt"/>
              </a:rPr>
              <a:t>rimozione</a:t>
            </a:r>
            <a:r>
              <a:rPr lang="sv-SE" sz="2800" dirty="0" smtClean="0">
                <a:latin typeface="+mj-lt"/>
              </a:rPr>
              <a:t> della </a:t>
            </a:r>
            <a:r>
              <a:rPr lang="sv-SE" sz="2800" dirty="0" err="1" smtClean="0">
                <a:latin typeface="+mj-lt"/>
              </a:rPr>
              <a:t>vegetazione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990600"/>
            <a:ext cx="4267200" cy="5371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15240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Torbiere</a:t>
            </a:r>
            <a:r>
              <a:rPr lang="sv-SE" sz="2800" dirty="0" smtClean="0">
                <a:latin typeface="+mj-lt"/>
              </a:rPr>
              <a:t> basse: </a:t>
            </a:r>
            <a:r>
              <a:rPr lang="sv-SE" sz="2800" dirty="0" err="1" smtClean="0">
                <a:latin typeface="+mj-lt"/>
              </a:rPr>
              <a:t>rimozione</a:t>
            </a:r>
            <a:r>
              <a:rPr lang="sv-SE" sz="2800" dirty="0" smtClean="0">
                <a:latin typeface="+mj-lt"/>
              </a:rPr>
              <a:t> della </a:t>
            </a:r>
            <a:r>
              <a:rPr lang="sv-SE" sz="2800" dirty="0" err="1" smtClean="0">
                <a:latin typeface="+mj-lt"/>
              </a:rPr>
              <a:t>vegetazione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076980"/>
            <a:ext cx="830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Taglio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difficoltà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meccanizzazione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" y="2057400"/>
            <a:ext cx="3276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Taglio</a:t>
            </a:r>
            <a:r>
              <a:rPr lang="sv-SE" sz="2400" dirty="0" smtClean="0">
                <a:latin typeface="+mj-lt"/>
              </a:rPr>
              <a:t> in </a:t>
            </a:r>
            <a:r>
              <a:rPr lang="sv-SE" sz="2400" dirty="0" err="1" smtClean="0">
                <a:latin typeface="+mj-lt"/>
              </a:rPr>
              <a:t>inverno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2738735"/>
            <a:ext cx="3276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Terreno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ghiacciato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1981200"/>
            <a:ext cx="4858089" cy="365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15240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Torbiere</a:t>
            </a:r>
            <a:r>
              <a:rPr lang="sv-SE" sz="2800" dirty="0" smtClean="0">
                <a:latin typeface="+mj-lt"/>
              </a:rPr>
              <a:t> basse: </a:t>
            </a:r>
            <a:r>
              <a:rPr lang="sv-SE" sz="2800" dirty="0" err="1" smtClean="0">
                <a:latin typeface="+mj-lt"/>
              </a:rPr>
              <a:t>rimozione</a:t>
            </a:r>
            <a:r>
              <a:rPr lang="sv-SE" sz="2800" dirty="0" smtClean="0">
                <a:latin typeface="+mj-lt"/>
              </a:rPr>
              <a:t> della </a:t>
            </a:r>
            <a:r>
              <a:rPr lang="sv-SE" sz="2800" dirty="0" err="1" smtClean="0">
                <a:latin typeface="+mj-lt"/>
              </a:rPr>
              <a:t>vegetazione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076980"/>
            <a:ext cx="830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Taglio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problema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principale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contenere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cannuccia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4876800"/>
            <a:ext cx="830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Paludi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Turni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nel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taglio</a:t>
            </a:r>
            <a:r>
              <a:rPr lang="sv-SE" sz="2400" dirty="0" smtClean="0">
                <a:latin typeface="+mj-lt"/>
              </a:rPr>
              <a:t> del </a:t>
            </a:r>
            <a:r>
              <a:rPr lang="sv-SE" sz="2400" dirty="0" err="1" smtClean="0">
                <a:latin typeface="+mj-lt"/>
              </a:rPr>
              <a:t>cannetto</a:t>
            </a:r>
            <a:r>
              <a:rPr lang="sv-SE" sz="2400" dirty="0" smtClean="0">
                <a:latin typeface="+mj-lt"/>
              </a:rPr>
              <a:t>: c. 5-10 </a:t>
            </a:r>
            <a:r>
              <a:rPr lang="sv-SE" sz="2400" dirty="0" err="1" smtClean="0">
                <a:latin typeface="+mj-lt"/>
              </a:rPr>
              <a:t>anni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mantenimento</a:t>
            </a:r>
            <a:r>
              <a:rPr lang="sv-SE" sz="2400" dirty="0" smtClean="0">
                <a:latin typeface="+mj-lt"/>
              </a:rPr>
              <a:t>)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8916" name="Picture 4" descr="File:Phragmites australi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76400"/>
            <a:ext cx="3233602" cy="281940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4114800" y="2895600"/>
            <a:ext cx="21119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i="1" dirty="0" err="1" smtClean="0"/>
              <a:t>Phragmites</a:t>
            </a:r>
            <a:r>
              <a:rPr lang="sv-SE" i="1" dirty="0" smtClean="0"/>
              <a:t> </a:t>
            </a:r>
            <a:r>
              <a:rPr lang="sv-SE" i="1" dirty="0" err="1" smtClean="0"/>
              <a:t>australis</a:t>
            </a:r>
            <a:endParaRPr lang="sv-SE" i="1" dirty="0"/>
          </a:p>
        </p:txBody>
      </p:sp>
      <p:sp>
        <p:nvSpPr>
          <p:cNvPr id="12" name="Rectangle 11"/>
          <p:cNvSpPr/>
          <p:nvPr/>
        </p:nvSpPr>
        <p:spPr>
          <a:xfrm>
            <a:off x="381000" y="5634335"/>
            <a:ext cx="8458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Torbiere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Turni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nel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taglio</a:t>
            </a:r>
            <a:r>
              <a:rPr lang="sv-SE" sz="2400" dirty="0" smtClean="0">
                <a:latin typeface="+mj-lt"/>
              </a:rPr>
              <a:t> del </a:t>
            </a:r>
            <a:r>
              <a:rPr lang="sv-SE" sz="2400" dirty="0" err="1" smtClean="0">
                <a:latin typeface="+mj-lt"/>
              </a:rPr>
              <a:t>cannetto</a:t>
            </a:r>
            <a:r>
              <a:rPr lang="sv-SE" sz="2400" dirty="0" smtClean="0">
                <a:latin typeface="+mj-lt"/>
              </a:rPr>
              <a:t>: c. 1-2 </a:t>
            </a:r>
            <a:r>
              <a:rPr lang="sv-SE" sz="2400" dirty="0" err="1" smtClean="0">
                <a:latin typeface="+mj-lt"/>
              </a:rPr>
              <a:t>anni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contenimento</a:t>
            </a:r>
            <a:r>
              <a:rPr lang="sv-SE" sz="2400" dirty="0" smtClean="0">
                <a:latin typeface="+mj-lt"/>
              </a:rPr>
              <a:t>) 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15240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Torbiere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alte</a:t>
            </a:r>
            <a:r>
              <a:rPr lang="sv-SE" sz="2800" dirty="0" smtClean="0">
                <a:latin typeface="+mj-lt"/>
              </a:rPr>
              <a:t> o di </a:t>
            </a:r>
            <a:r>
              <a:rPr lang="sv-SE" sz="2800" dirty="0" err="1" smtClean="0">
                <a:latin typeface="+mj-lt"/>
              </a:rPr>
              <a:t>transizione</a:t>
            </a:r>
            <a:r>
              <a:rPr lang="sv-SE" sz="2800" dirty="0" smtClean="0">
                <a:latin typeface="+mj-lt"/>
              </a:rPr>
              <a:t> (</a:t>
            </a:r>
            <a:r>
              <a:rPr lang="sv-SE" sz="2800" dirty="0" err="1" smtClean="0">
                <a:latin typeface="+mj-lt"/>
              </a:rPr>
              <a:t>ombrogene</a:t>
            </a:r>
            <a:r>
              <a:rPr lang="sv-SE" sz="2800" dirty="0" smtClean="0">
                <a:latin typeface="+mj-lt"/>
              </a:rPr>
              <a:t>)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1153180"/>
            <a:ext cx="830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Torbiere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alte</a:t>
            </a:r>
            <a:r>
              <a:rPr lang="sv-SE" sz="2400" dirty="0" smtClean="0">
                <a:latin typeface="+mj-lt"/>
              </a:rPr>
              <a:t> o di </a:t>
            </a:r>
            <a:r>
              <a:rPr lang="sv-SE" sz="2400" dirty="0" err="1" smtClean="0">
                <a:latin typeface="+mj-lt"/>
              </a:rPr>
              <a:t>transizione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7890" name="Picture 2" descr="http://www.ibrigantidicerreto.com/wp-content/gallery/foto-renato/torbiera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05000"/>
            <a:ext cx="3810000" cy="2527300"/>
          </a:xfrm>
          <a:prstGeom prst="rect">
            <a:avLst/>
          </a:prstGeom>
          <a:noFill/>
        </p:spPr>
      </p:pic>
      <p:pic>
        <p:nvPicPr>
          <p:cNvPr id="37892" name="Picture 4" descr="http://www.wwmm.org/immagini/z_3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2295525"/>
            <a:ext cx="3259766" cy="2124075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304800" y="4796135"/>
            <a:ext cx="830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Torbiere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alimentate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quasi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esclusivamente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dalle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precipitazioni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800" y="5558135"/>
            <a:ext cx="830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molto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delicata</a:t>
            </a:r>
            <a:r>
              <a:rPr lang="sv-SE" sz="2400" dirty="0" smtClean="0">
                <a:latin typeface="+mj-lt"/>
              </a:rPr>
              <a:t>!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00600" y="4419600"/>
            <a:ext cx="1066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600" dirty="0" err="1" smtClean="0">
                <a:latin typeface="+mj-lt"/>
              </a:rPr>
              <a:t>Sfagni</a:t>
            </a:r>
            <a:endParaRPr lang="it-IT" sz="16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1447800"/>
            <a:ext cx="830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1. </a:t>
            </a:r>
            <a:r>
              <a:rPr lang="sv-SE" sz="2400" dirty="0" err="1" smtClean="0">
                <a:latin typeface="+mj-lt"/>
              </a:rPr>
              <a:t>Mantenere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un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regime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idrico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chiuso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evitare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drenaggio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run-off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acqua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falda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ricca</a:t>
            </a:r>
            <a:r>
              <a:rPr lang="sv-SE" sz="2400" dirty="0" smtClean="0">
                <a:latin typeface="+mj-lt"/>
              </a:rPr>
              <a:t> in </a:t>
            </a:r>
            <a:r>
              <a:rPr lang="sv-SE" sz="2400" dirty="0" err="1" smtClean="0">
                <a:latin typeface="+mj-lt"/>
              </a:rPr>
              <a:t>ioni</a:t>
            </a:r>
            <a:r>
              <a:rPr lang="sv-SE" sz="2400" dirty="0" smtClean="0">
                <a:latin typeface="+mj-lt"/>
              </a:rPr>
              <a:t>)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36866" name="Picture 2" descr="http://vnr.unipg.it/habitat/fotoH300/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2209800"/>
            <a:ext cx="2857500" cy="428625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304800" y="2979003"/>
            <a:ext cx="830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Rimuovere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alberi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arbusti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" y="15240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Torbiere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alte</a:t>
            </a:r>
            <a:r>
              <a:rPr lang="sv-SE" sz="2800" dirty="0" smtClean="0">
                <a:latin typeface="+mj-lt"/>
              </a:rPr>
              <a:t> o di </a:t>
            </a:r>
            <a:r>
              <a:rPr lang="sv-SE" sz="2800" dirty="0" err="1" smtClean="0">
                <a:latin typeface="+mj-lt"/>
              </a:rPr>
              <a:t>transizione</a:t>
            </a:r>
            <a:r>
              <a:rPr lang="sv-SE" sz="2800" dirty="0" smtClean="0">
                <a:latin typeface="+mj-lt"/>
              </a:rPr>
              <a:t> (</a:t>
            </a:r>
            <a:r>
              <a:rPr lang="sv-SE" sz="2800" dirty="0" err="1" smtClean="0">
                <a:latin typeface="+mj-lt"/>
              </a:rPr>
              <a:t>ombrogene</a:t>
            </a:r>
            <a:r>
              <a:rPr lang="sv-SE" sz="2800" dirty="0" smtClean="0">
                <a:latin typeface="+mj-lt"/>
              </a:rPr>
              <a:t>)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" y="15240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>
                <a:latin typeface="+mj-lt"/>
              </a:rPr>
              <a:t>Il </a:t>
            </a:r>
            <a:r>
              <a:rPr lang="sv-SE" sz="2800" dirty="0" err="1" smtClean="0">
                <a:latin typeface="+mj-lt"/>
              </a:rPr>
              <a:t>caso</a:t>
            </a:r>
            <a:r>
              <a:rPr lang="sv-SE" sz="2800" dirty="0" smtClean="0">
                <a:latin typeface="+mj-lt"/>
              </a:rPr>
              <a:t> della </a:t>
            </a:r>
            <a:r>
              <a:rPr lang="sv-SE" sz="2800" dirty="0" err="1" smtClean="0">
                <a:latin typeface="+mj-lt"/>
              </a:rPr>
              <a:t>torbiera</a:t>
            </a:r>
            <a:r>
              <a:rPr lang="sv-SE" sz="2800" dirty="0" smtClean="0">
                <a:latin typeface="+mj-lt"/>
              </a:rPr>
              <a:t> di </a:t>
            </a:r>
            <a:r>
              <a:rPr lang="sv-SE" sz="2800" dirty="0" err="1" smtClean="0">
                <a:latin typeface="+mj-lt"/>
              </a:rPr>
              <a:t>Danta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066801"/>
            <a:ext cx="5638800" cy="159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 descr="http://www.torbieredanta.info/images/foto%20aere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048000"/>
            <a:ext cx="4658621" cy="350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" y="15240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>
                <a:latin typeface="+mj-lt"/>
              </a:rPr>
              <a:t>Il </a:t>
            </a:r>
            <a:r>
              <a:rPr lang="sv-SE" sz="2800" dirty="0" err="1" smtClean="0">
                <a:latin typeface="+mj-lt"/>
              </a:rPr>
              <a:t>caso</a:t>
            </a:r>
            <a:r>
              <a:rPr lang="sv-SE" sz="2800" dirty="0" smtClean="0">
                <a:latin typeface="+mj-lt"/>
              </a:rPr>
              <a:t> della </a:t>
            </a:r>
            <a:r>
              <a:rPr lang="sv-SE" sz="2800" dirty="0" err="1" smtClean="0">
                <a:latin typeface="+mj-lt"/>
              </a:rPr>
              <a:t>torbiera</a:t>
            </a:r>
            <a:r>
              <a:rPr lang="sv-SE" sz="2800" dirty="0" smtClean="0">
                <a:latin typeface="+mj-lt"/>
              </a:rPr>
              <a:t> di </a:t>
            </a:r>
            <a:r>
              <a:rPr lang="sv-SE" sz="2800" dirty="0" err="1" smtClean="0">
                <a:latin typeface="+mj-lt"/>
              </a:rPr>
              <a:t>Danta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143000"/>
            <a:ext cx="4114800" cy="4646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4800600" y="1600200"/>
            <a:ext cx="449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Mappa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degli</a:t>
            </a:r>
            <a:r>
              <a:rPr lang="sv-SE" sz="2400" dirty="0" smtClean="0">
                <a:latin typeface="+mj-lt"/>
              </a:rPr>
              <a:t> habitat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3505200"/>
            <a:ext cx="3372464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5105400" y="3581400"/>
            <a:ext cx="2362200" cy="304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5105400" y="3581400"/>
            <a:ext cx="2057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600" dirty="0" err="1" smtClean="0">
                <a:solidFill>
                  <a:schemeClr val="bg1"/>
                </a:solidFill>
                <a:latin typeface="+mj-lt"/>
              </a:rPr>
              <a:t>Torbiere</a:t>
            </a:r>
            <a:r>
              <a:rPr lang="sv-SE" sz="16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v-SE" sz="1600" dirty="0" err="1" smtClean="0">
                <a:solidFill>
                  <a:schemeClr val="bg1"/>
                </a:solidFill>
                <a:latin typeface="+mj-lt"/>
              </a:rPr>
              <a:t>alte</a:t>
            </a:r>
            <a:r>
              <a:rPr lang="sv-SE" sz="16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sv-SE" sz="1600" dirty="0" err="1" smtClean="0">
                <a:solidFill>
                  <a:schemeClr val="bg1"/>
                </a:solidFill>
                <a:latin typeface="+mj-lt"/>
              </a:rPr>
              <a:t>attive</a:t>
            </a:r>
            <a:endParaRPr lang="it-IT" sz="1600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105400" y="4004846"/>
            <a:ext cx="2057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600" dirty="0" err="1" smtClean="0">
                <a:solidFill>
                  <a:schemeClr val="bg1"/>
                </a:solidFill>
                <a:latin typeface="+mj-lt"/>
              </a:rPr>
              <a:t>Torbiere</a:t>
            </a:r>
            <a:r>
              <a:rPr lang="sv-SE" sz="1600" dirty="0" smtClean="0">
                <a:solidFill>
                  <a:schemeClr val="bg1"/>
                </a:solidFill>
                <a:latin typeface="+mj-lt"/>
              </a:rPr>
              <a:t> di </a:t>
            </a:r>
            <a:r>
              <a:rPr lang="sv-SE" sz="1600" dirty="0" err="1" smtClean="0">
                <a:solidFill>
                  <a:schemeClr val="bg1"/>
                </a:solidFill>
                <a:latin typeface="+mj-lt"/>
              </a:rPr>
              <a:t>transizione</a:t>
            </a:r>
            <a:endParaRPr lang="it-IT" sz="1600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105400" y="4495800"/>
            <a:ext cx="2057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600" dirty="0" err="1" smtClean="0">
                <a:solidFill>
                  <a:schemeClr val="bg1"/>
                </a:solidFill>
                <a:latin typeface="+mj-lt"/>
              </a:rPr>
              <a:t>Torbiere</a:t>
            </a:r>
            <a:r>
              <a:rPr lang="sv-SE" sz="1600" dirty="0" smtClean="0">
                <a:solidFill>
                  <a:schemeClr val="bg1"/>
                </a:solidFill>
                <a:latin typeface="+mj-lt"/>
              </a:rPr>
              <a:t> basse </a:t>
            </a:r>
            <a:r>
              <a:rPr lang="sv-SE" sz="1600" dirty="0" err="1" smtClean="0">
                <a:solidFill>
                  <a:schemeClr val="bg1"/>
                </a:solidFill>
                <a:latin typeface="+mj-lt"/>
              </a:rPr>
              <a:t>alcaline</a:t>
            </a:r>
            <a:endParaRPr lang="it-IT" sz="1600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105400" y="4995446"/>
            <a:ext cx="2362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600" dirty="0" err="1" smtClean="0">
                <a:solidFill>
                  <a:schemeClr val="bg1"/>
                </a:solidFill>
                <a:latin typeface="+mj-lt"/>
              </a:rPr>
              <a:t>Depressioni</a:t>
            </a:r>
            <a:r>
              <a:rPr lang="sv-SE" sz="1600" dirty="0" smtClean="0">
                <a:solidFill>
                  <a:schemeClr val="bg1"/>
                </a:solidFill>
                <a:latin typeface="+mj-lt"/>
              </a:rPr>
              <a:t> a </a:t>
            </a:r>
            <a:r>
              <a:rPr lang="sv-SE" sz="1600" dirty="0" err="1" smtClean="0">
                <a:solidFill>
                  <a:schemeClr val="bg1"/>
                </a:solidFill>
                <a:latin typeface="+mj-lt"/>
              </a:rPr>
              <a:t>Rhynchospora</a:t>
            </a:r>
            <a:endParaRPr lang="it-IT" sz="1600" dirty="0" smtClean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528637"/>
            <a:ext cx="3569487" cy="244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731607"/>
            <a:ext cx="3429000" cy="1078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" y="15240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>
                <a:latin typeface="+mj-lt"/>
              </a:rPr>
              <a:t>Il </a:t>
            </a:r>
            <a:r>
              <a:rPr lang="sv-SE" sz="2800" dirty="0" err="1" smtClean="0">
                <a:latin typeface="+mj-lt"/>
              </a:rPr>
              <a:t>caso</a:t>
            </a:r>
            <a:r>
              <a:rPr lang="sv-SE" sz="2800" dirty="0" smtClean="0">
                <a:latin typeface="+mj-lt"/>
              </a:rPr>
              <a:t> della </a:t>
            </a:r>
            <a:r>
              <a:rPr lang="sv-SE" sz="2800" dirty="0" err="1" smtClean="0">
                <a:latin typeface="+mj-lt"/>
              </a:rPr>
              <a:t>torbiera</a:t>
            </a:r>
            <a:r>
              <a:rPr lang="sv-SE" sz="2800" dirty="0" smtClean="0">
                <a:latin typeface="+mj-lt"/>
              </a:rPr>
              <a:t> di </a:t>
            </a:r>
            <a:r>
              <a:rPr lang="sv-SE" sz="2800" dirty="0" err="1" smtClean="0">
                <a:latin typeface="+mj-lt"/>
              </a:rPr>
              <a:t>Danta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24000"/>
            <a:ext cx="8089135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381000" y="990600"/>
            <a:ext cx="449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Individuazione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minacce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" y="15240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>
                <a:latin typeface="+mj-lt"/>
              </a:rPr>
              <a:t>Il </a:t>
            </a:r>
            <a:r>
              <a:rPr lang="sv-SE" sz="2800" dirty="0" err="1" smtClean="0">
                <a:latin typeface="+mj-lt"/>
              </a:rPr>
              <a:t>caso</a:t>
            </a:r>
            <a:r>
              <a:rPr lang="sv-SE" sz="2800" dirty="0" smtClean="0">
                <a:latin typeface="+mj-lt"/>
              </a:rPr>
              <a:t> della </a:t>
            </a:r>
            <a:r>
              <a:rPr lang="sv-SE" sz="2800" dirty="0" err="1" smtClean="0">
                <a:latin typeface="+mj-lt"/>
              </a:rPr>
              <a:t>torbiera</a:t>
            </a:r>
            <a:r>
              <a:rPr lang="sv-SE" sz="2800" dirty="0" smtClean="0">
                <a:latin typeface="+mj-lt"/>
              </a:rPr>
              <a:t> di </a:t>
            </a:r>
            <a:r>
              <a:rPr lang="sv-SE" sz="2800" dirty="0" err="1" smtClean="0">
                <a:latin typeface="+mj-lt"/>
              </a:rPr>
              <a:t>Danta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990600"/>
            <a:ext cx="6834188" cy="5402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0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" y="22860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>
                <a:latin typeface="+mj-lt"/>
              </a:rPr>
              <a:t>Il </a:t>
            </a:r>
            <a:r>
              <a:rPr lang="sv-SE" sz="2800" dirty="0" err="1" smtClean="0">
                <a:latin typeface="+mj-lt"/>
              </a:rPr>
              <a:t>caso</a:t>
            </a:r>
            <a:r>
              <a:rPr lang="sv-SE" sz="2800" dirty="0" smtClean="0">
                <a:latin typeface="+mj-lt"/>
              </a:rPr>
              <a:t> della </a:t>
            </a:r>
            <a:r>
              <a:rPr lang="sv-SE" sz="2800" dirty="0" err="1" smtClean="0">
                <a:latin typeface="+mj-lt"/>
              </a:rPr>
              <a:t>torbiera</a:t>
            </a:r>
            <a:r>
              <a:rPr lang="sv-SE" sz="2800" dirty="0" smtClean="0">
                <a:latin typeface="+mj-lt"/>
              </a:rPr>
              <a:t> di </a:t>
            </a:r>
            <a:r>
              <a:rPr lang="sv-SE" sz="2800" dirty="0" err="1" smtClean="0">
                <a:latin typeface="+mj-lt"/>
              </a:rPr>
              <a:t>Danta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696" y="1447800"/>
            <a:ext cx="450447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5280" y="1447800"/>
            <a:ext cx="4478720" cy="506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381000" y="990600"/>
            <a:ext cx="2743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err="1" smtClean="0">
                <a:latin typeface="+mj-lt"/>
              </a:rPr>
              <a:t>Controllo</a:t>
            </a:r>
            <a:r>
              <a:rPr lang="sv-SE" sz="2000" dirty="0" smtClean="0">
                <a:latin typeface="+mj-lt"/>
              </a:rPr>
              <a:t> </a:t>
            </a:r>
            <a:r>
              <a:rPr lang="sv-SE" sz="2000" dirty="0" err="1" smtClean="0">
                <a:latin typeface="+mj-lt"/>
              </a:rPr>
              <a:t>bosco</a:t>
            </a:r>
            <a:endParaRPr lang="it-IT" sz="20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53000" y="990600"/>
            <a:ext cx="2743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err="1" smtClean="0">
                <a:latin typeface="+mj-lt"/>
              </a:rPr>
              <a:t>Sfalci</a:t>
            </a:r>
            <a:endParaRPr lang="it-IT" sz="20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00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4800" y="228600"/>
            <a:ext cx="830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>
                <a:latin typeface="+mj-lt"/>
              </a:rPr>
              <a:t>Il </a:t>
            </a:r>
            <a:r>
              <a:rPr lang="sv-SE" sz="2800" dirty="0" err="1" smtClean="0">
                <a:latin typeface="+mj-lt"/>
              </a:rPr>
              <a:t>caso</a:t>
            </a:r>
            <a:r>
              <a:rPr lang="sv-SE" sz="2800" dirty="0" smtClean="0">
                <a:latin typeface="+mj-lt"/>
              </a:rPr>
              <a:t> della </a:t>
            </a:r>
            <a:r>
              <a:rPr lang="sv-SE" sz="2800" dirty="0" err="1" smtClean="0">
                <a:latin typeface="+mj-lt"/>
              </a:rPr>
              <a:t>torbiera</a:t>
            </a:r>
            <a:r>
              <a:rPr lang="sv-SE" sz="2800" dirty="0" smtClean="0">
                <a:latin typeface="+mj-lt"/>
              </a:rPr>
              <a:t> di </a:t>
            </a:r>
            <a:r>
              <a:rPr lang="sv-SE" sz="2800" dirty="0" err="1" smtClean="0">
                <a:latin typeface="+mj-lt"/>
              </a:rPr>
              <a:t>Danta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2" name="Picture 4" descr="http://www.torbieredanta.info/altri_interven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838200"/>
            <a:ext cx="4217864" cy="601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1524000"/>
            <a:ext cx="9220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Aspetto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più</a:t>
            </a:r>
            <a:r>
              <a:rPr lang="sv-SE" sz="2400" dirty="0" smtClean="0">
                <a:latin typeface="+mj-lt"/>
              </a:rPr>
              <a:t> importante </a:t>
            </a:r>
            <a:r>
              <a:rPr lang="sv-SE" sz="2400" dirty="0" err="1" smtClean="0">
                <a:latin typeface="+mj-lt"/>
              </a:rPr>
              <a:t>nella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zone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umide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solidFill>
                <a:schemeClr val="tx2"/>
              </a:solidFill>
              <a:latin typeface="+mj-lt"/>
            </a:endParaRPr>
          </a:p>
          <a:p>
            <a:endParaRPr lang="sv-SE" sz="2400" dirty="0" smtClean="0">
              <a:solidFill>
                <a:schemeClr val="tx2"/>
              </a:solidFill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Agricoltura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anche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tradizionale</a:t>
            </a:r>
            <a:r>
              <a:rPr lang="sv-SE" sz="2400" dirty="0" smtClean="0">
                <a:latin typeface="+mj-lt"/>
              </a:rPr>
              <a:t>) </a:t>
            </a:r>
            <a:r>
              <a:rPr lang="sv-SE" sz="2400" dirty="0" err="1" smtClean="0">
                <a:latin typeface="+mj-lt"/>
              </a:rPr>
              <a:t>tende</a:t>
            </a:r>
            <a:r>
              <a:rPr lang="sv-SE" sz="2400" dirty="0" smtClean="0">
                <a:latin typeface="+mj-lt"/>
              </a:rPr>
              <a:t> a </a:t>
            </a:r>
            <a:r>
              <a:rPr lang="sv-SE" sz="2400" dirty="0" err="1" smtClean="0">
                <a:latin typeface="+mj-lt"/>
              </a:rPr>
              <a:t>drenare</a:t>
            </a:r>
            <a:r>
              <a:rPr lang="sv-SE" sz="2400" dirty="0" smtClean="0">
                <a:latin typeface="+mj-lt"/>
              </a:rPr>
              <a:t> le </a:t>
            </a:r>
            <a:r>
              <a:rPr lang="sv-SE" sz="2400" dirty="0" err="1" smtClean="0">
                <a:latin typeface="+mj-lt"/>
              </a:rPr>
              <a:t>zone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umide</a:t>
            </a:r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endParaRPr lang="sv-SE" sz="2400" dirty="0" smtClean="0">
              <a:latin typeface="+mj-lt"/>
            </a:endParaRPr>
          </a:p>
          <a:p>
            <a:r>
              <a:rPr lang="sv-SE" sz="2400" dirty="0" err="1" smtClean="0">
                <a:latin typeface="+mj-lt"/>
              </a:rPr>
              <a:t>Ricostituire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l’idrologia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tipica</a:t>
            </a:r>
            <a:r>
              <a:rPr lang="sv-SE" sz="2400" dirty="0" smtClean="0">
                <a:latin typeface="+mj-lt"/>
              </a:rPr>
              <a:t> del </a:t>
            </a:r>
            <a:r>
              <a:rPr lang="sv-SE" sz="2400" dirty="0" err="1" smtClean="0">
                <a:latin typeface="+mj-lt"/>
              </a:rPr>
              <a:t>sistema</a:t>
            </a:r>
            <a:endParaRPr lang="it-IT" sz="2400" dirty="0" smtClean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524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idrologica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2895600"/>
            <a:ext cx="2590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err="1" smtClean="0">
                <a:latin typeface="+mj-lt"/>
              </a:rPr>
              <a:t>Corsi</a:t>
            </a:r>
            <a:r>
              <a:rPr lang="sv-SE" sz="2000" dirty="0" smtClean="0">
                <a:latin typeface="+mj-lt"/>
              </a:rPr>
              <a:t> </a:t>
            </a:r>
            <a:r>
              <a:rPr lang="sv-SE" sz="2000" dirty="0" err="1" smtClean="0">
                <a:latin typeface="+mj-lt"/>
              </a:rPr>
              <a:t>d’acqua</a:t>
            </a:r>
            <a:endParaRPr lang="it-IT" sz="2000" dirty="0" smtClean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524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idorologica</a:t>
            </a:r>
            <a:r>
              <a:rPr lang="sv-SE" sz="2800" dirty="0" smtClean="0">
                <a:latin typeface="+mj-lt"/>
              </a:rPr>
              <a:t>: </a:t>
            </a:r>
            <a:r>
              <a:rPr lang="sv-SE" sz="2800" dirty="0" err="1" smtClean="0">
                <a:latin typeface="+mj-lt"/>
              </a:rPr>
              <a:t>quantità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2286000" y="2895600"/>
            <a:ext cx="685800" cy="38100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8" name="Rounded Rectangle 7"/>
          <p:cNvSpPr/>
          <p:nvPr/>
        </p:nvSpPr>
        <p:spPr>
          <a:xfrm>
            <a:off x="3276600" y="2590800"/>
            <a:ext cx="1600200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9" name="Rectangle 8"/>
          <p:cNvSpPr/>
          <p:nvPr/>
        </p:nvSpPr>
        <p:spPr>
          <a:xfrm>
            <a:off x="3200400" y="1066800"/>
            <a:ext cx="16593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 smtClean="0"/>
              <a:t>Precipitazione</a:t>
            </a:r>
            <a:endParaRPr lang="sv-SE" sz="200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152400" y="3810000"/>
            <a:ext cx="21478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 smtClean="0"/>
              <a:t>Movimenti</a:t>
            </a:r>
            <a:r>
              <a:rPr lang="sv-SE" sz="2000" dirty="0" smtClean="0"/>
              <a:t> di </a:t>
            </a:r>
            <a:r>
              <a:rPr lang="sv-SE" sz="2000" dirty="0" err="1" smtClean="0"/>
              <a:t>falda</a:t>
            </a:r>
            <a:endParaRPr lang="sv-SE" sz="2000" dirty="0" smtClean="0"/>
          </a:p>
        </p:txBody>
      </p:sp>
      <p:sp>
        <p:nvSpPr>
          <p:cNvPr id="11" name="Right Arrow 10"/>
          <p:cNvSpPr/>
          <p:nvPr/>
        </p:nvSpPr>
        <p:spPr>
          <a:xfrm rot="5400000">
            <a:off x="3657600" y="1752600"/>
            <a:ext cx="685800" cy="38100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12" name="Right Arrow 11"/>
          <p:cNvSpPr/>
          <p:nvPr/>
        </p:nvSpPr>
        <p:spPr>
          <a:xfrm>
            <a:off x="2286000" y="3810000"/>
            <a:ext cx="685800" cy="38100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13" name="Rectangle 12"/>
          <p:cNvSpPr/>
          <p:nvPr/>
        </p:nvSpPr>
        <p:spPr>
          <a:xfrm>
            <a:off x="6096000" y="2895600"/>
            <a:ext cx="2590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 err="1" smtClean="0">
                <a:latin typeface="+mj-lt"/>
              </a:rPr>
              <a:t>Corsi</a:t>
            </a:r>
            <a:r>
              <a:rPr lang="sv-SE" sz="2000" dirty="0" smtClean="0">
                <a:latin typeface="+mj-lt"/>
              </a:rPr>
              <a:t> </a:t>
            </a:r>
            <a:r>
              <a:rPr lang="sv-SE" sz="2000" dirty="0" err="1" smtClean="0">
                <a:latin typeface="+mj-lt"/>
              </a:rPr>
              <a:t>d’acqua</a:t>
            </a:r>
            <a:endParaRPr lang="it-IT" sz="2000" dirty="0" smtClean="0">
              <a:latin typeface="+mj-lt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5257800" y="2895600"/>
            <a:ext cx="685800" cy="3810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15" name="Rectangle 14"/>
          <p:cNvSpPr/>
          <p:nvPr/>
        </p:nvSpPr>
        <p:spPr>
          <a:xfrm>
            <a:off x="6096000" y="3810000"/>
            <a:ext cx="21478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 err="1" smtClean="0"/>
              <a:t>Movimenti</a:t>
            </a:r>
            <a:r>
              <a:rPr lang="sv-SE" sz="2000" dirty="0" smtClean="0"/>
              <a:t> di </a:t>
            </a:r>
            <a:r>
              <a:rPr lang="sv-SE" sz="2000" dirty="0" err="1" smtClean="0"/>
              <a:t>falda</a:t>
            </a:r>
            <a:endParaRPr lang="sv-SE" sz="2000" dirty="0" smtClean="0"/>
          </a:p>
        </p:txBody>
      </p:sp>
      <p:sp>
        <p:nvSpPr>
          <p:cNvPr id="16" name="Right Arrow 15"/>
          <p:cNvSpPr/>
          <p:nvPr/>
        </p:nvSpPr>
        <p:spPr>
          <a:xfrm>
            <a:off x="5257800" y="3810000"/>
            <a:ext cx="685800" cy="3810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17" name="Rectangle 16"/>
          <p:cNvSpPr/>
          <p:nvPr/>
        </p:nvSpPr>
        <p:spPr>
          <a:xfrm>
            <a:off x="2667000" y="5029200"/>
            <a:ext cx="274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smtClean="0">
                <a:latin typeface="+mj-lt"/>
              </a:rPr>
              <a:t>Input e output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4191000" y="5486400"/>
            <a:ext cx="685800" cy="3810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19" name="Right Arrow 18"/>
          <p:cNvSpPr/>
          <p:nvPr/>
        </p:nvSpPr>
        <p:spPr>
          <a:xfrm>
            <a:off x="2743200" y="5486400"/>
            <a:ext cx="685800" cy="38100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sp>
        <p:nvSpPr>
          <p:cNvPr id="20" name="Rounded Rectangle 19"/>
          <p:cNvSpPr/>
          <p:nvPr/>
        </p:nvSpPr>
        <p:spPr>
          <a:xfrm>
            <a:off x="3276600" y="3352800"/>
            <a:ext cx="1600200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/>
          </a:p>
        </p:txBody>
      </p:sp>
      <p:cxnSp>
        <p:nvCxnSpPr>
          <p:cNvPr id="22" name="Straight Connector 21"/>
          <p:cNvCxnSpPr/>
          <p:nvPr/>
        </p:nvCxnSpPr>
        <p:spPr>
          <a:xfrm>
            <a:off x="152400" y="3352800"/>
            <a:ext cx="8686800" cy="0"/>
          </a:xfrm>
          <a:prstGeom prst="line">
            <a:avLst/>
          </a:prstGeom>
          <a:ln w="793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143000"/>
            <a:ext cx="6629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Eutrofizzazione</a:t>
            </a:r>
            <a:r>
              <a:rPr lang="sv-SE" sz="2400" dirty="0" smtClean="0">
                <a:latin typeface="+mj-lt"/>
              </a:rPr>
              <a:t>: </a:t>
            </a:r>
            <a:r>
              <a:rPr lang="sv-SE" sz="2400" dirty="0" err="1" smtClean="0">
                <a:latin typeface="+mj-lt"/>
              </a:rPr>
              <a:t>Aspetto</a:t>
            </a:r>
            <a:r>
              <a:rPr lang="sv-SE" sz="2400" dirty="0" smtClean="0">
                <a:latin typeface="+mj-lt"/>
              </a:rPr>
              <a:t> importante </a:t>
            </a:r>
            <a:r>
              <a:rPr lang="sv-SE" sz="2400" dirty="0" err="1" smtClean="0">
                <a:latin typeface="+mj-lt"/>
              </a:rPr>
              <a:t>nella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gestione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molte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aree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umide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524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Gestione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idrologica</a:t>
            </a:r>
            <a:r>
              <a:rPr lang="sv-SE" sz="2800" dirty="0" smtClean="0">
                <a:latin typeface="+mj-lt"/>
              </a:rPr>
              <a:t>: </a:t>
            </a:r>
            <a:r>
              <a:rPr lang="sv-SE" sz="2800" dirty="0" err="1" smtClean="0">
                <a:latin typeface="+mj-lt"/>
              </a:rPr>
              <a:t>qualità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2743200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2200" dirty="0" smtClean="0"/>
              <a:t>1. </a:t>
            </a:r>
            <a:r>
              <a:rPr lang="sv-SE" sz="2200" dirty="0" err="1" smtClean="0"/>
              <a:t>Gestione</a:t>
            </a:r>
            <a:r>
              <a:rPr lang="sv-SE" sz="2200" dirty="0" smtClean="0"/>
              <a:t> del </a:t>
            </a:r>
            <a:r>
              <a:rPr lang="sv-SE" sz="2200" dirty="0" err="1" smtClean="0"/>
              <a:t>pascolo</a:t>
            </a:r>
            <a:endParaRPr lang="it-IT" sz="2200" dirty="0" smtClean="0"/>
          </a:p>
        </p:txBody>
      </p:sp>
      <p:sp>
        <p:nvSpPr>
          <p:cNvPr id="8" name="Rectangle 7"/>
          <p:cNvSpPr/>
          <p:nvPr/>
        </p:nvSpPr>
        <p:spPr>
          <a:xfrm>
            <a:off x="533400" y="3810000"/>
            <a:ext cx="6858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smtClean="0"/>
              <a:t>2. </a:t>
            </a:r>
            <a:r>
              <a:rPr lang="sv-SE" sz="2200" dirty="0" err="1" smtClean="0"/>
              <a:t>Gestione</a:t>
            </a:r>
            <a:r>
              <a:rPr lang="sv-SE" sz="2200" dirty="0" smtClean="0"/>
              <a:t> della </a:t>
            </a:r>
            <a:r>
              <a:rPr lang="sv-SE" sz="2200" dirty="0" err="1" smtClean="0"/>
              <a:t>aree</a:t>
            </a:r>
            <a:r>
              <a:rPr lang="sv-SE" sz="2200" dirty="0" smtClean="0"/>
              <a:t> </a:t>
            </a:r>
            <a:r>
              <a:rPr lang="sv-SE" sz="2200" dirty="0" err="1" smtClean="0"/>
              <a:t>circostanti</a:t>
            </a:r>
            <a:r>
              <a:rPr lang="sv-SE" sz="2200" dirty="0" smtClean="0"/>
              <a:t>: </a:t>
            </a:r>
            <a:r>
              <a:rPr lang="sv-SE" sz="2200" dirty="0" err="1" smtClean="0"/>
              <a:t>run-off</a:t>
            </a:r>
            <a:r>
              <a:rPr lang="sv-SE" sz="2200" dirty="0" smtClean="0"/>
              <a:t> da </a:t>
            </a:r>
            <a:r>
              <a:rPr lang="sv-SE" sz="2200" dirty="0" err="1" smtClean="0"/>
              <a:t>agricoltura</a:t>
            </a:r>
            <a:endParaRPr lang="it-IT" sz="2200" dirty="0" smtClean="0"/>
          </a:p>
        </p:txBody>
      </p:sp>
      <p:sp>
        <p:nvSpPr>
          <p:cNvPr id="9" name="Rectangle 8"/>
          <p:cNvSpPr/>
          <p:nvPr/>
        </p:nvSpPr>
        <p:spPr>
          <a:xfrm>
            <a:off x="533400" y="4267200"/>
            <a:ext cx="6858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200" dirty="0" err="1" smtClean="0"/>
              <a:t>Nutrienti</a:t>
            </a:r>
            <a:endParaRPr lang="sv-SE" sz="2200" dirty="0" smtClean="0"/>
          </a:p>
          <a:p>
            <a:r>
              <a:rPr lang="sv-SE" sz="2200" dirty="0" err="1" smtClean="0"/>
              <a:t>Inquinanti</a:t>
            </a:r>
            <a:r>
              <a:rPr lang="sv-SE" sz="2200" dirty="0" smtClean="0"/>
              <a:t> (</a:t>
            </a:r>
            <a:r>
              <a:rPr lang="sv-SE" sz="2200" dirty="0" err="1" smtClean="0"/>
              <a:t>fitofarmaci</a:t>
            </a:r>
            <a:r>
              <a:rPr lang="sv-SE" sz="2200" dirty="0" smtClean="0"/>
              <a:t>, </a:t>
            </a:r>
            <a:r>
              <a:rPr lang="sv-SE" sz="2200" dirty="0" err="1" smtClean="0"/>
              <a:t>sale</a:t>
            </a:r>
            <a:r>
              <a:rPr lang="sv-SE" sz="2200" dirty="0" smtClean="0"/>
              <a:t>…)</a:t>
            </a:r>
            <a:endParaRPr lang="it-IT" sz="2200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838200"/>
            <a:ext cx="6629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1. </a:t>
            </a:r>
            <a:r>
              <a:rPr lang="sv-SE" sz="2400" dirty="0" err="1" smtClean="0">
                <a:latin typeface="+mj-lt"/>
              </a:rPr>
              <a:t>Ridurre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pendenza</a:t>
            </a:r>
            <a:r>
              <a:rPr lang="sv-SE" sz="2400" dirty="0" smtClean="0">
                <a:latin typeface="+mj-lt"/>
              </a:rPr>
              <a:t> della </a:t>
            </a:r>
            <a:r>
              <a:rPr lang="sv-SE" sz="2400" dirty="0" err="1" smtClean="0">
                <a:latin typeface="+mj-lt"/>
              </a:rPr>
              <a:t>sponde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524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Laghi</a:t>
            </a:r>
            <a:r>
              <a:rPr lang="sv-SE" sz="2800" dirty="0" smtClean="0">
                <a:latin typeface="+mj-lt"/>
              </a:rPr>
              <a:t> e </a:t>
            </a:r>
            <a:r>
              <a:rPr lang="sv-SE" sz="2800" dirty="0" err="1" smtClean="0">
                <a:latin typeface="+mj-lt"/>
              </a:rPr>
              <a:t>corpi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idrici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profondi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5024735"/>
            <a:ext cx="419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Creare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isole</a:t>
            </a:r>
            <a:r>
              <a:rPr lang="sv-SE" sz="2400" dirty="0" smtClean="0">
                <a:latin typeface="+mj-lt"/>
              </a:rPr>
              <a:t> per la </a:t>
            </a:r>
            <a:r>
              <a:rPr lang="sv-SE" sz="2400" dirty="0" err="1" smtClean="0">
                <a:latin typeface="+mj-lt"/>
              </a:rPr>
              <a:t>nidificazione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19200"/>
            <a:ext cx="3989387" cy="327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http://www.visitpinecembra.it/public/image/NATURA%20E%20CULTURA/LAGHI/06_Laghi_Trentino_Altopiano_di_Pin%C3%A9_Valle_di_Cembra_Fornace_Civezzano_lago_di_Santa_Colomb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8239" y="4457699"/>
            <a:ext cx="3605761" cy="2400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074003"/>
            <a:ext cx="6629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1. </a:t>
            </a:r>
            <a:r>
              <a:rPr lang="sv-SE" sz="2400" dirty="0" err="1" smtClean="0">
                <a:latin typeface="+mj-lt"/>
              </a:rPr>
              <a:t>Aumentare</a:t>
            </a:r>
            <a:r>
              <a:rPr lang="sv-SE" sz="2400" dirty="0" smtClean="0">
                <a:latin typeface="+mj-lt"/>
              </a:rPr>
              <a:t> la </a:t>
            </a:r>
            <a:r>
              <a:rPr lang="sv-SE" sz="2400" dirty="0" err="1" smtClean="0">
                <a:latin typeface="+mj-lt"/>
              </a:rPr>
              <a:t>disponibilità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cibo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modificando</a:t>
            </a:r>
            <a:r>
              <a:rPr lang="sv-SE" sz="2400" dirty="0" smtClean="0">
                <a:latin typeface="+mj-lt"/>
              </a:rPr>
              <a:t> i </a:t>
            </a:r>
            <a:r>
              <a:rPr lang="sv-SE" sz="2400" dirty="0" err="1" smtClean="0">
                <a:latin typeface="+mj-lt"/>
              </a:rPr>
              <a:t>livello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dell’acqua</a:t>
            </a:r>
            <a:r>
              <a:rPr lang="sv-SE" sz="2400" dirty="0" smtClean="0">
                <a:latin typeface="+mj-lt"/>
              </a:rPr>
              <a:t> (</a:t>
            </a:r>
            <a:r>
              <a:rPr lang="sv-SE" sz="2400" dirty="0" err="1" smtClean="0">
                <a:latin typeface="+mj-lt"/>
              </a:rPr>
              <a:t>alternare</a:t>
            </a:r>
            <a:r>
              <a:rPr lang="sv-SE" sz="2400" dirty="0" smtClean="0">
                <a:latin typeface="+mj-lt"/>
              </a:rPr>
              <a:t> il </a:t>
            </a:r>
            <a:r>
              <a:rPr lang="sv-SE" sz="2400" dirty="0" err="1" smtClean="0">
                <a:latin typeface="+mj-lt"/>
              </a:rPr>
              <a:t>livello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idrico</a:t>
            </a:r>
            <a:r>
              <a:rPr lang="sv-SE" sz="2400" dirty="0" smtClean="0">
                <a:latin typeface="+mj-lt"/>
              </a:rPr>
              <a:t>)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524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Laghi</a:t>
            </a:r>
            <a:r>
              <a:rPr lang="sv-SE" sz="2800" dirty="0" smtClean="0">
                <a:latin typeface="+mj-lt"/>
              </a:rPr>
              <a:t> e </a:t>
            </a:r>
            <a:r>
              <a:rPr lang="sv-SE" sz="2800" dirty="0" err="1" smtClean="0">
                <a:latin typeface="+mj-lt"/>
              </a:rPr>
              <a:t>corpi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idrici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poco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profondi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3048000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2. </a:t>
            </a:r>
            <a:r>
              <a:rPr lang="sv-SE" sz="2400" dirty="0" err="1" smtClean="0">
                <a:latin typeface="+mj-lt"/>
              </a:rPr>
              <a:t>Creare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un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mosaico</a:t>
            </a:r>
            <a:r>
              <a:rPr lang="sv-SE" sz="2400" dirty="0" smtClean="0">
                <a:latin typeface="+mj-lt"/>
              </a:rPr>
              <a:t> di </a:t>
            </a:r>
            <a:r>
              <a:rPr lang="sv-SE" sz="2400" dirty="0" err="1" smtClean="0">
                <a:latin typeface="+mj-lt"/>
              </a:rPr>
              <a:t>acqua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libera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poco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profonda</a:t>
            </a:r>
            <a:r>
              <a:rPr lang="sv-SE" sz="2400" dirty="0" smtClean="0">
                <a:latin typeface="+mj-lt"/>
              </a:rPr>
              <a:t> e </a:t>
            </a:r>
            <a:r>
              <a:rPr lang="sv-SE" sz="2400" dirty="0" err="1" smtClean="0">
                <a:latin typeface="+mj-lt"/>
              </a:rPr>
              <a:t>fango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5024735"/>
            <a:ext cx="75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3. </a:t>
            </a:r>
            <a:r>
              <a:rPr lang="sv-SE" sz="2400" dirty="0" err="1" smtClean="0">
                <a:latin typeface="+mj-lt"/>
              </a:rPr>
              <a:t>Aumentare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l’eterogeneità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condizioni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074003"/>
            <a:ext cx="6629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smtClean="0">
                <a:latin typeface="+mj-lt"/>
              </a:rPr>
              <a:t>1. </a:t>
            </a:r>
            <a:r>
              <a:rPr lang="sv-SE" sz="2400" dirty="0" err="1" smtClean="0">
                <a:latin typeface="+mj-lt"/>
              </a:rPr>
              <a:t>Mantenere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smtClean="0">
                <a:latin typeface="+mj-lt"/>
              </a:rPr>
              <a:t>lo </a:t>
            </a:r>
            <a:r>
              <a:rPr lang="sv-SE" sz="2400" dirty="0" err="1" smtClean="0">
                <a:latin typeface="+mj-lt"/>
              </a:rPr>
              <a:t>stesso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regime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idrico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storico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524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dirty="0" err="1" smtClean="0">
                <a:latin typeface="+mj-lt"/>
              </a:rPr>
              <a:t>Pozze</a:t>
            </a:r>
            <a:r>
              <a:rPr lang="sv-SE" sz="2800" dirty="0" smtClean="0">
                <a:latin typeface="+mj-lt"/>
              </a:rPr>
              <a:t> </a:t>
            </a:r>
            <a:r>
              <a:rPr lang="sv-SE" sz="2800" dirty="0" err="1" smtClean="0">
                <a:latin typeface="+mj-lt"/>
              </a:rPr>
              <a:t>temporanee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1000" y="2819400"/>
            <a:ext cx="4495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Attenzione</a:t>
            </a:r>
            <a:r>
              <a:rPr lang="sv-SE" sz="2400" dirty="0" smtClean="0">
                <a:latin typeface="+mj-lt"/>
              </a:rPr>
              <a:t> al </a:t>
            </a:r>
            <a:r>
              <a:rPr lang="sv-SE" sz="2400" dirty="0" err="1" smtClean="0">
                <a:latin typeface="+mj-lt"/>
              </a:rPr>
              <a:t>pascolo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eccessivo</a:t>
            </a:r>
            <a:endParaRPr lang="sv-SE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8194" name="Picture 2" descr="http://www.magichedolomiti.it/ilpalo/femene/la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3429000"/>
            <a:ext cx="4265512" cy="2905126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381000" y="3957935"/>
            <a:ext cx="449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 err="1" smtClean="0">
                <a:latin typeface="+mj-lt"/>
              </a:rPr>
              <a:t>Mantenere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delle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sponde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poco</a:t>
            </a:r>
            <a:r>
              <a:rPr lang="sv-SE" sz="2400" dirty="0" smtClean="0">
                <a:latin typeface="+mj-lt"/>
              </a:rPr>
              <a:t> </a:t>
            </a:r>
            <a:r>
              <a:rPr lang="sv-SE" sz="2400" dirty="0" err="1" smtClean="0">
                <a:latin typeface="+mj-lt"/>
              </a:rPr>
              <a:t>pendenti</a:t>
            </a:r>
            <a:endParaRPr lang="sv-SE" sz="2400" dirty="0" smtClean="0">
              <a:latin typeface="+mj-l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</TotalTime>
  <Words>683</Words>
  <Application>Microsoft Office PowerPoint</Application>
  <PresentationFormat>On-screen Show (4:3)</PresentationFormat>
  <Paragraphs>129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Lorenzo Marini</dc:creator>
  <cp:lastModifiedBy>Lorenzo Marini</cp:lastModifiedBy>
  <cp:revision>39</cp:revision>
  <dcterms:created xsi:type="dcterms:W3CDTF">2006-08-16T00:00:00Z</dcterms:created>
  <dcterms:modified xsi:type="dcterms:W3CDTF">2013-11-27T13:54:53Z</dcterms:modified>
</cp:coreProperties>
</file>