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1" r:id="rId2"/>
    <p:sldId id="313" r:id="rId3"/>
    <p:sldId id="262" r:id="rId4"/>
    <p:sldId id="273" r:id="rId5"/>
    <p:sldId id="311" r:id="rId6"/>
    <p:sldId id="263" r:id="rId7"/>
    <p:sldId id="271" r:id="rId8"/>
    <p:sldId id="275" r:id="rId9"/>
    <p:sldId id="314" r:id="rId10"/>
    <p:sldId id="272" r:id="rId11"/>
    <p:sldId id="279" r:id="rId12"/>
    <p:sldId id="280" r:id="rId13"/>
    <p:sldId id="315" r:id="rId14"/>
    <p:sldId id="259" r:id="rId15"/>
    <p:sldId id="274" r:id="rId16"/>
    <p:sldId id="258" r:id="rId17"/>
    <p:sldId id="285" r:id="rId18"/>
    <p:sldId id="276" r:id="rId19"/>
    <p:sldId id="286" r:id="rId20"/>
    <p:sldId id="288" r:id="rId21"/>
    <p:sldId id="289" r:id="rId22"/>
    <p:sldId id="291" r:id="rId23"/>
    <p:sldId id="293" r:id="rId24"/>
    <p:sldId id="295" r:id="rId25"/>
    <p:sldId id="296" r:id="rId26"/>
    <p:sldId id="297" r:id="rId27"/>
    <p:sldId id="310" r:id="rId28"/>
    <p:sldId id="260" r:id="rId29"/>
    <p:sldId id="277" r:id="rId30"/>
    <p:sldId id="312" r:id="rId31"/>
    <p:sldId id="265" r:id="rId32"/>
    <p:sldId id="266" r:id="rId33"/>
    <p:sldId id="267" r:id="rId34"/>
    <p:sldId id="268" r:id="rId35"/>
    <p:sldId id="269" r:id="rId36"/>
    <p:sldId id="270" r:id="rId3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560" autoAdjust="0"/>
    <p:restoredTop sz="94660"/>
  </p:normalViewPr>
  <p:slideViewPr>
    <p:cSldViewPr snapToGrid="0" snapToObjects="1">
      <p:cViewPr varScale="1">
        <p:scale>
          <a:sx n="86" d="100"/>
          <a:sy n="86" d="100"/>
        </p:scale>
        <p:origin x="-224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 Id="rId2" Type="http://schemas.openxmlformats.org/officeDocument/2006/relationships/image" Target="../media/image28.wmf"/><Relationship Id="rId3"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ECD1F-C2CA-B244-B527-61F830B59B3B}" type="datetimeFigureOut">
              <a:rPr lang="it-IT" smtClean="0"/>
              <a:t>28/04/13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2519A-CF85-404B-B518-7AB0D6760E1C}" type="slidenum">
              <a:rPr lang="it-IT" smtClean="0"/>
              <a:t>‹n.›</a:t>
            </a:fld>
            <a:endParaRPr lang="it-IT"/>
          </a:p>
        </p:txBody>
      </p:sp>
    </p:spTree>
    <p:extLst>
      <p:ext uri="{BB962C8B-B14F-4D97-AF65-F5344CB8AC3E}">
        <p14:creationId xmlns:p14="http://schemas.microsoft.com/office/powerpoint/2010/main" val="4003870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immagine diapositiva 1"/>
          <p:cNvSpPr>
            <a:spLocks noGrp="1" noRot="1" noChangeAspect="1" noTextEdit="1"/>
          </p:cNvSpPr>
          <p:nvPr>
            <p:ph type="sldImg"/>
          </p:nvPr>
        </p:nvSpPr>
        <p:spPr>
          <a:ln/>
        </p:spPr>
      </p:sp>
      <p:sp>
        <p:nvSpPr>
          <p:cNvPr id="634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6349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C838490B-4BD7-334C-BF64-3E3E5F92A688}" type="slidenum">
              <a:rPr lang="it-IT" sz="1200"/>
              <a:pPr/>
              <a:t>5</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ln/>
        </p:spPr>
      </p:sp>
      <p:sp>
        <p:nvSpPr>
          <p:cNvPr id="5837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5837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D7C3120A-D6E6-B74A-A703-314A79CBC711}" type="slidenum">
              <a:rPr lang="it-IT" sz="1200"/>
              <a:pPr/>
              <a:t>24</a:t>
            </a:fld>
            <a:endParaRPr lang="it-IT"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593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A3D42CA0-BF48-BD40-8B6F-74458A022074}" type="slidenum">
              <a:rPr lang="it-IT" sz="1200"/>
              <a:pPr/>
              <a:t>25</a:t>
            </a:fld>
            <a:endParaRPr lang="it-IT"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p:cNvSpPr>
            <a:spLocks noGrp="1" noRot="1" noChangeAspect="1" noTextEdit="1"/>
          </p:cNvSpPr>
          <p:nvPr>
            <p:ph type="sldImg"/>
          </p:nvPr>
        </p:nvSpPr>
        <p:spPr>
          <a:ln/>
        </p:spPr>
      </p:sp>
      <p:sp>
        <p:nvSpPr>
          <p:cNvPr id="604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604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C736DFA1-172E-0346-AC41-C55AD0804530}" type="slidenum">
              <a:rPr lang="it-IT" sz="1200"/>
              <a:pPr/>
              <a:t>26</a:t>
            </a:fld>
            <a:endParaRPr lang="it-IT"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a:ln/>
        </p:spPr>
      </p:sp>
      <p:sp>
        <p:nvSpPr>
          <p:cNvPr id="6963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6963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D3842284-6959-0A49-BDA2-AF6775C2E4DA}" type="slidenum">
              <a:rPr lang="it-IT" sz="1200"/>
              <a:pPr/>
              <a:t>27</a:t>
            </a:fld>
            <a:endParaRPr 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a:ln/>
        </p:spPr>
      </p:sp>
      <p:sp>
        <p:nvSpPr>
          <p:cNvPr id="4198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4198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CF195ECB-895E-A843-BB95-43DF64CC1A47}" type="slidenum">
              <a:rPr lang="it-IT" sz="1200"/>
              <a:pPr/>
              <a:t>11</a:t>
            </a:fld>
            <a:endParaRPr 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a:ln/>
        </p:spPr>
      </p:sp>
      <p:sp>
        <p:nvSpPr>
          <p:cNvPr id="430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430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B0BB8212-478E-A944-80A6-7C45F76F8A6B}" type="slidenum">
              <a:rPr lang="it-IT" sz="1200"/>
              <a:pPr/>
              <a:t>12</a:t>
            </a:fld>
            <a:endParaRPr 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4813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CEB23D99-4792-114B-A3B6-A5FF80130950}" type="slidenum">
              <a:rPr lang="it-IT" sz="1200"/>
              <a:pPr/>
              <a:t>17</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4915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CD09B980-25D3-714F-B04F-369AA8E53651}" type="slidenum">
              <a:rPr lang="it-IT" sz="1200"/>
              <a:pPr/>
              <a:t>19</a:t>
            </a:fld>
            <a:endParaRPr 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a:ln/>
        </p:spPr>
      </p:sp>
      <p:sp>
        <p:nvSpPr>
          <p:cNvPr id="5120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5120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FDB2445A-5700-DF49-B08E-466F9EA7789A}" type="slidenum">
              <a:rPr lang="it-IT" sz="1200"/>
              <a:pPr/>
              <a:t>20</a:t>
            </a:fld>
            <a:endParaRPr 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5222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74274D2E-C149-174A-A82E-85518D0C7E14}" type="slidenum">
              <a:rPr lang="it-IT" sz="1200"/>
              <a:pPr/>
              <a:t>21</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a:ln/>
        </p:spPr>
      </p:sp>
      <p:sp>
        <p:nvSpPr>
          <p:cNvPr id="5427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5427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7CD26CAE-F272-1848-ADE1-DF0BC53B33B2}" type="slidenum">
              <a:rPr lang="it-IT" sz="1200"/>
              <a:pPr/>
              <a:t>22</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a:ln/>
        </p:spPr>
      </p:sp>
      <p:sp>
        <p:nvSpPr>
          <p:cNvPr id="5632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
        <p:nvSpPr>
          <p:cNvPr id="5632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507">
              <a:defRPr sz="2300">
                <a:solidFill>
                  <a:schemeClr val="tx1"/>
                </a:solidFill>
                <a:latin typeface="Times New Roman" charset="0"/>
                <a:ea typeface="ＭＳ Ｐゴシック" charset="0"/>
              </a:defRPr>
            </a:lvl1pPr>
            <a:lvl2pPr marL="702756" indent="-270291" defTabSz="935507">
              <a:defRPr sz="2300">
                <a:solidFill>
                  <a:schemeClr val="tx1"/>
                </a:solidFill>
                <a:latin typeface="Times New Roman" charset="0"/>
                <a:ea typeface="ＭＳ Ｐゴシック" charset="0"/>
              </a:defRPr>
            </a:lvl2pPr>
            <a:lvl3pPr marL="1081164" indent="-216233" defTabSz="935507">
              <a:defRPr sz="2300">
                <a:solidFill>
                  <a:schemeClr val="tx1"/>
                </a:solidFill>
                <a:latin typeface="Times New Roman" charset="0"/>
                <a:ea typeface="ＭＳ Ｐゴシック" charset="0"/>
              </a:defRPr>
            </a:lvl3pPr>
            <a:lvl4pPr marL="1513629" indent="-216233" defTabSz="935507">
              <a:defRPr sz="2300">
                <a:solidFill>
                  <a:schemeClr val="tx1"/>
                </a:solidFill>
                <a:latin typeface="Times New Roman" charset="0"/>
                <a:ea typeface="ＭＳ Ｐゴシック" charset="0"/>
              </a:defRPr>
            </a:lvl4pPr>
            <a:lvl5pPr marL="1946095" indent="-216233" defTabSz="935507">
              <a:defRPr sz="2300">
                <a:solidFill>
                  <a:schemeClr val="tx1"/>
                </a:solidFill>
                <a:latin typeface="Times New Roman" charset="0"/>
                <a:ea typeface="ＭＳ Ｐゴシック" charset="0"/>
              </a:defRPr>
            </a:lvl5pPr>
            <a:lvl6pPr marL="2378560" indent="-216233" defTabSz="935507"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35507"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35507"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35507" eaLnBrk="0" fontAlgn="base" hangingPunct="0">
              <a:spcBef>
                <a:spcPct val="0"/>
              </a:spcBef>
              <a:spcAft>
                <a:spcPct val="0"/>
              </a:spcAft>
              <a:defRPr sz="2300">
                <a:solidFill>
                  <a:schemeClr val="tx1"/>
                </a:solidFill>
                <a:latin typeface="Times New Roman" charset="0"/>
                <a:ea typeface="ＭＳ Ｐゴシック" charset="0"/>
              </a:defRPr>
            </a:lvl9pPr>
          </a:lstStyle>
          <a:p>
            <a:fld id="{3DBC387C-D3C9-BC4F-A255-92013AEA4F6D}" type="slidenum">
              <a:rPr lang="it-IT" sz="1200"/>
              <a:pPr/>
              <a:t>23</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9F8085E-FB4B-244F-A0E0-8B86F67F2BF5}" type="datetimeFigureOut">
              <a:rPr lang="it-IT" smtClean="0"/>
              <a:t>28/04/13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226689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9F8085E-FB4B-244F-A0E0-8B86F67F2BF5}" type="datetimeFigureOut">
              <a:rPr lang="it-IT" smtClean="0"/>
              <a:t>28/04/13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357746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9F8085E-FB4B-244F-A0E0-8B86F67F2BF5}" type="datetimeFigureOut">
              <a:rPr lang="it-IT" smtClean="0"/>
              <a:t>28/04/13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340295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D0AAF92E-9A8F-AB45-B460-99A4061F4CB2}" type="slidenum">
              <a:rPr lang="it-IT"/>
              <a:pPr/>
              <a:t>‹n.›</a:t>
            </a:fld>
            <a:endParaRPr lang="it-IT"/>
          </a:p>
        </p:txBody>
      </p:sp>
    </p:spTree>
    <p:extLst>
      <p:ext uri="{BB962C8B-B14F-4D97-AF65-F5344CB8AC3E}">
        <p14:creationId xmlns:p14="http://schemas.microsoft.com/office/powerpoint/2010/main" val="1108514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858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858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45B0908E-F6FD-0642-ABC3-1D64E09E31E2}" type="slidenum">
              <a:rPr lang="it-IT"/>
              <a:pPr/>
              <a:t>‹n.›</a:t>
            </a:fld>
            <a:endParaRPr lang="it-IT"/>
          </a:p>
        </p:txBody>
      </p:sp>
    </p:spTree>
    <p:extLst>
      <p:ext uri="{BB962C8B-B14F-4D97-AF65-F5344CB8AC3E}">
        <p14:creationId xmlns:p14="http://schemas.microsoft.com/office/powerpoint/2010/main" val="283655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9F8085E-FB4B-244F-A0E0-8B86F67F2BF5}" type="datetimeFigureOut">
              <a:rPr lang="it-IT" smtClean="0"/>
              <a:t>28/04/13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324138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09F8085E-FB4B-244F-A0E0-8B86F67F2BF5}" type="datetimeFigureOut">
              <a:rPr lang="it-IT" smtClean="0"/>
              <a:t>28/04/13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424315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9F8085E-FB4B-244F-A0E0-8B86F67F2BF5}" type="datetimeFigureOut">
              <a:rPr lang="it-IT" smtClean="0"/>
              <a:t>28/04/13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136129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9F8085E-FB4B-244F-A0E0-8B86F67F2BF5}" type="datetimeFigureOut">
              <a:rPr lang="it-IT" smtClean="0"/>
              <a:t>28/04/13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320240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09F8085E-FB4B-244F-A0E0-8B86F67F2BF5}" type="datetimeFigureOut">
              <a:rPr lang="it-IT" smtClean="0"/>
              <a:t>28/04/13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368385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9F8085E-FB4B-244F-A0E0-8B86F67F2BF5}" type="datetimeFigureOut">
              <a:rPr lang="it-IT" smtClean="0"/>
              <a:t>28/04/13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74898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9F8085E-FB4B-244F-A0E0-8B86F67F2BF5}" type="datetimeFigureOut">
              <a:rPr lang="it-IT" smtClean="0"/>
              <a:t>28/04/13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269729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9F8085E-FB4B-244F-A0E0-8B86F67F2BF5}" type="datetimeFigureOut">
              <a:rPr lang="it-IT" smtClean="0"/>
              <a:t>28/04/13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0EBA41-2DE5-2547-9D15-615F788BAF6A}" type="slidenum">
              <a:rPr lang="it-IT" smtClean="0"/>
              <a:t>‹n.›</a:t>
            </a:fld>
            <a:endParaRPr lang="it-IT"/>
          </a:p>
        </p:txBody>
      </p:sp>
    </p:spTree>
    <p:extLst>
      <p:ext uri="{BB962C8B-B14F-4D97-AF65-F5344CB8AC3E}">
        <p14:creationId xmlns:p14="http://schemas.microsoft.com/office/powerpoint/2010/main" val="2146045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8085E-FB4B-244F-A0E0-8B86F67F2BF5}" type="datetimeFigureOut">
              <a:rPr lang="it-IT" smtClean="0"/>
              <a:t>28/04/13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EBA41-2DE5-2547-9D15-615F788BAF6A}" type="slidenum">
              <a:rPr lang="it-IT" smtClean="0"/>
              <a:t>‹n.›</a:t>
            </a:fld>
            <a:endParaRPr lang="it-IT"/>
          </a:p>
        </p:txBody>
      </p:sp>
    </p:spTree>
    <p:extLst>
      <p:ext uri="{BB962C8B-B14F-4D97-AF65-F5344CB8AC3E}">
        <p14:creationId xmlns:p14="http://schemas.microsoft.com/office/powerpoint/2010/main" val="1538220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2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bin"/><Relationship Id="rId5" Type="http://schemas.openxmlformats.org/officeDocument/2006/relationships/image" Target="../media/image27.wmf"/><Relationship Id="rId6" Type="http://schemas.openxmlformats.org/officeDocument/2006/relationships/oleObject" Target="../embeddings/oleObject3.bin"/><Relationship Id="rId7" Type="http://schemas.openxmlformats.org/officeDocument/2006/relationships/image" Target="../media/image28.wmf"/><Relationship Id="rId8" Type="http://schemas.openxmlformats.org/officeDocument/2006/relationships/oleObject" Target="../embeddings/oleObject4.bin"/><Relationship Id="rId9" Type="http://schemas.openxmlformats.org/officeDocument/2006/relationships/image" Target="../media/image29.w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t.wikipedia.org/wiki/Scambiatore_di_calore" TargetMode="External"/><Relationship Id="rId3" Type="http://schemas.openxmlformats.org/officeDocument/2006/relationships/hyperlink" Target="http://it.wikipedia.org/wiki/Evaporator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9826" y="590320"/>
            <a:ext cx="8638732" cy="6370974"/>
          </a:xfrm>
          <a:prstGeom prst="rect">
            <a:avLst/>
          </a:prstGeom>
          <a:noFill/>
        </p:spPr>
        <p:txBody>
          <a:bodyPr wrap="square" rtlCol="0">
            <a:spAutoFit/>
          </a:bodyPr>
          <a:lstStyle/>
          <a:p>
            <a:r>
              <a:rPr lang="it-IT" sz="2400" dirty="0" smtClean="0"/>
              <a:t>Da quando la raccolta non interessa più la singola munta, ma la produzione giornaliera o di più giorni, la refrigerazione del latte è diventata una normale pratica per gli allevamenti.</a:t>
            </a:r>
          </a:p>
          <a:p>
            <a:r>
              <a:rPr lang="it-IT" sz="2400" dirty="0" smtClean="0"/>
              <a:t>La pratica ha contribuito sensibilmente al miglioramento qualitativo del latte riducendone la carica batterica a spese di un maggior dispendio di energia o di acqua.</a:t>
            </a:r>
          </a:p>
          <a:p>
            <a:endParaRPr lang="it-IT" sz="2400" dirty="0"/>
          </a:p>
          <a:p>
            <a:r>
              <a:rPr lang="it-IT" sz="2400" dirty="0"/>
              <a:t>L'obiettivo del raffreddamento viene raggiunto </a:t>
            </a:r>
            <a:r>
              <a:rPr lang="it-IT" sz="2400" dirty="0" smtClean="0"/>
              <a:t>portando il </a:t>
            </a:r>
            <a:r>
              <a:rPr lang="it-IT" sz="2400" dirty="0"/>
              <a:t>latte che esce dall'impianto di mungitura </a:t>
            </a:r>
            <a:r>
              <a:rPr lang="it-IT" sz="2400" dirty="0" smtClean="0"/>
              <a:t>dalla </a:t>
            </a:r>
            <a:r>
              <a:rPr lang="it-IT" sz="2400" dirty="0"/>
              <a:t>temperatura di 33-35 °</a:t>
            </a:r>
            <a:r>
              <a:rPr lang="it-IT" sz="2400" dirty="0" smtClean="0"/>
              <a:t>C</a:t>
            </a:r>
            <a:r>
              <a:rPr lang="it-IT" sz="2400" dirty="0"/>
              <a:t> </a:t>
            </a:r>
            <a:r>
              <a:rPr lang="it-IT" sz="2400" dirty="0" smtClean="0"/>
              <a:t>alla temperatura di mantenimento a </a:t>
            </a:r>
            <a:r>
              <a:rPr lang="it-IT" sz="2400" dirty="0"/>
              <a:t>4 °C (refrigerazione) </a:t>
            </a:r>
            <a:r>
              <a:rPr lang="it-IT" sz="2400" dirty="0" smtClean="0"/>
              <a:t>proprio per evitare lo sviluppo </a:t>
            </a:r>
            <a:r>
              <a:rPr lang="it-IT" sz="2400" dirty="0"/>
              <a:t>della carica microbica per 24-36 </a:t>
            </a:r>
            <a:r>
              <a:rPr lang="it-IT" sz="2400" dirty="0" smtClean="0"/>
              <a:t>h</a:t>
            </a:r>
            <a:r>
              <a:rPr lang="it-IT" sz="2400" dirty="0"/>
              <a:t>. </a:t>
            </a:r>
            <a:r>
              <a:rPr lang="it-IT" sz="2400" dirty="0" smtClean="0"/>
              <a:t>Per evitare il </a:t>
            </a:r>
            <a:r>
              <a:rPr lang="it-IT" sz="2400" dirty="0"/>
              <a:t>rischio di alterazione del grasso che avviene in caso di congelamento del latte </a:t>
            </a:r>
            <a:r>
              <a:rPr lang="it-IT" sz="2400" dirty="0" smtClean="0"/>
              <a:t>bisogna evitare temperature al di sotto di 2</a:t>
            </a:r>
            <a:r>
              <a:rPr lang="it-IT" sz="2400" dirty="0"/>
              <a:t>°</a:t>
            </a:r>
            <a:r>
              <a:rPr lang="it-IT" sz="2400" dirty="0" smtClean="0"/>
              <a:t>C.</a:t>
            </a:r>
          </a:p>
          <a:p>
            <a:r>
              <a:rPr lang="it-IT" sz="2400" dirty="0" smtClean="0"/>
              <a:t>Si usa per questo uno scambiatore di calore tra il latte e un fluido refrigerante.</a:t>
            </a:r>
            <a:endParaRPr lang="it-IT" sz="2400" dirty="0"/>
          </a:p>
          <a:p>
            <a:endParaRPr lang="it-IT" sz="2400" dirty="0"/>
          </a:p>
        </p:txBody>
      </p:sp>
      <p:sp>
        <p:nvSpPr>
          <p:cNvPr id="3" name="CasellaDiTesto 1"/>
          <p:cNvSpPr txBox="1">
            <a:spLocks noChangeArrowheads="1"/>
          </p:cNvSpPr>
          <p:nvPr/>
        </p:nvSpPr>
        <p:spPr bwMode="auto">
          <a:xfrm>
            <a:off x="2268444" y="128655"/>
            <a:ext cx="4161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it-IT" sz="2400" dirty="0"/>
              <a:t>Conservazione del latte in stalla</a:t>
            </a:r>
          </a:p>
        </p:txBody>
      </p:sp>
    </p:spTree>
    <p:extLst>
      <p:ext uri="{BB962C8B-B14F-4D97-AF65-F5344CB8AC3E}">
        <p14:creationId xmlns:p14="http://schemas.microsoft.com/office/powerpoint/2010/main" val="13526924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68703" y="447213"/>
            <a:ext cx="8209912" cy="6028421"/>
          </a:xfrm>
          <a:prstGeom prst="rect">
            <a:avLst/>
          </a:prstGeom>
        </p:spPr>
      </p:pic>
    </p:spTree>
    <p:extLst>
      <p:ext uri="{BB962C8B-B14F-4D97-AF65-F5344CB8AC3E}">
        <p14:creationId xmlns:p14="http://schemas.microsoft.com/office/powerpoint/2010/main" val="10793365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0" y="1125538"/>
            <a:ext cx="3419475" cy="14398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465923" name="Rectangle 3"/>
          <p:cNvSpPr>
            <a:spLocks noGrp="1" noChangeArrowheads="1"/>
          </p:cNvSpPr>
          <p:nvPr>
            <p:ph type="title"/>
          </p:nvPr>
        </p:nvSpPr>
        <p:spPr>
          <a:xfrm>
            <a:off x="611188" y="188913"/>
            <a:ext cx="7632700" cy="865187"/>
          </a:xfrm>
        </p:spPr>
        <p:txBody>
          <a:bodyPr/>
          <a:lstStyle/>
          <a:p>
            <a:r>
              <a:rPr lang="it-IT" sz="2800" b="1">
                <a:solidFill>
                  <a:srgbClr val="FF0000"/>
                </a:solidFill>
                <a:effectLst>
                  <a:outerShdw blurRad="38100" dist="38100" dir="2700000" algn="tl">
                    <a:srgbClr val="000000"/>
                  </a:outerShdw>
                </a:effectLst>
                <a:latin typeface="Times New Roman" charset="0"/>
              </a:rPr>
              <a:t>Serbatoi refrigeranti</a:t>
            </a:r>
          </a:p>
        </p:txBody>
      </p:sp>
      <p:sp>
        <p:nvSpPr>
          <p:cNvPr id="8197" name="Rectangle 4"/>
          <p:cNvSpPr>
            <a:spLocks noGrp="1" noChangeArrowheads="1"/>
          </p:cNvSpPr>
          <p:nvPr>
            <p:ph type="body" idx="1"/>
          </p:nvPr>
        </p:nvSpPr>
        <p:spPr>
          <a:xfrm>
            <a:off x="0" y="1196975"/>
            <a:ext cx="3924300" cy="4032250"/>
          </a:xfrm>
        </p:spPr>
        <p:txBody>
          <a:bodyPr>
            <a:normAutofit lnSpcReduction="10000"/>
          </a:bodyPr>
          <a:lstStyle/>
          <a:p>
            <a:pPr>
              <a:buFont typeface="Wingdings" charset="0"/>
              <a:buChar char="Ø"/>
            </a:pPr>
            <a:r>
              <a:rPr lang="it-IT" sz="2800">
                <a:solidFill>
                  <a:srgbClr val="0000FF"/>
                </a:solidFill>
                <a:latin typeface="Times New Roman" charset="0"/>
              </a:rPr>
              <a:t>vasca</a:t>
            </a:r>
            <a:r>
              <a:rPr lang="it-IT" sz="2800">
                <a:latin typeface="Times New Roman" charset="0"/>
              </a:rPr>
              <a:t> </a:t>
            </a:r>
          </a:p>
          <a:p>
            <a:pPr>
              <a:buFont typeface="Wingdings" charset="0"/>
              <a:buChar char="Ø"/>
            </a:pPr>
            <a:r>
              <a:rPr lang="it-IT" sz="2800">
                <a:solidFill>
                  <a:srgbClr val="0000FF"/>
                </a:solidFill>
                <a:latin typeface="Times New Roman" charset="0"/>
              </a:rPr>
              <a:t>gruppo frigorifero</a:t>
            </a:r>
            <a:endParaRPr lang="it-IT" sz="2800">
              <a:latin typeface="Times New Roman" charset="0"/>
            </a:endParaRPr>
          </a:p>
          <a:p>
            <a:endParaRPr lang="it-IT" sz="2800">
              <a:latin typeface="Times New Roman" charset="0"/>
            </a:endParaRPr>
          </a:p>
          <a:p>
            <a:pPr>
              <a:buFontTx/>
              <a:buNone/>
            </a:pPr>
            <a:r>
              <a:rPr lang="it-IT" sz="2400">
                <a:latin typeface="Times New Roman" charset="0"/>
              </a:rPr>
              <a:t>Componenti accessori:</a:t>
            </a:r>
          </a:p>
          <a:p>
            <a:pPr>
              <a:buFontTx/>
              <a:buNone/>
            </a:pPr>
            <a:r>
              <a:rPr lang="it-IT" sz="2400">
                <a:solidFill>
                  <a:srgbClr val="0000FF"/>
                </a:solidFill>
                <a:latin typeface="Times New Roman" charset="0"/>
              </a:rPr>
              <a:t>	agitatore</a:t>
            </a:r>
            <a:endParaRPr lang="it-IT" sz="2400">
              <a:latin typeface="Times New Roman" charset="0"/>
            </a:endParaRPr>
          </a:p>
          <a:p>
            <a:pPr>
              <a:buFontTx/>
              <a:buNone/>
            </a:pPr>
            <a:r>
              <a:rPr lang="it-IT" sz="2400">
                <a:solidFill>
                  <a:srgbClr val="0000FF"/>
                </a:solidFill>
                <a:latin typeface="Times New Roman" charset="0"/>
              </a:rPr>
              <a:t>	termostato</a:t>
            </a:r>
          </a:p>
          <a:p>
            <a:pPr>
              <a:buFontTx/>
              <a:buNone/>
            </a:pPr>
            <a:r>
              <a:rPr lang="it-IT" sz="2400">
                <a:solidFill>
                  <a:srgbClr val="0000FF"/>
                </a:solidFill>
                <a:latin typeface="Times New Roman" charset="0"/>
              </a:rPr>
              <a:t>	termometro</a:t>
            </a:r>
            <a:endParaRPr lang="it-IT" sz="2400">
              <a:latin typeface="Times New Roman" charset="0"/>
            </a:endParaRPr>
          </a:p>
          <a:p>
            <a:pPr>
              <a:buFontTx/>
              <a:buNone/>
            </a:pPr>
            <a:r>
              <a:rPr lang="it-IT" sz="2400">
                <a:solidFill>
                  <a:srgbClr val="0000FF"/>
                </a:solidFill>
                <a:latin typeface="Times New Roman" charset="0"/>
              </a:rPr>
              <a:t>	unità di controllo</a:t>
            </a:r>
            <a:endParaRPr lang="it-IT" sz="2400">
              <a:latin typeface="Times New Roman" charset="0"/>
            </a:endParaRPr>
          </a:p>
          <a:p>
            <a:pPr>
              <a:buFontTx/>
              <a:buNone/>
            </a:pPr>
            <a:r>
              <a:rPr lang="it-IT" sz="2400">
                <a:solidFill>
                  <a:srgbClr val="0000FF"/>
                </a:solidFill>
                <a:latin typeface="Times New Roman" charset="0"/>
              </a:rPr>
              <a:t>	lavaggio automatico</a:t>
            </a:r>
            <a:endParaRPr lang="it-IT" sz="2400">
              <a:latin typeface="Times New Roman" charset="0"/>
            </a:endParaRPr>
          </a:p>
        </p:txBody>
      </p:sp>
      <p:pic>
        <p:nvPicPr>
          <p:cNvPr id="8198" name="Picture 5" descr="X655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628775"/>
            <a:ext cx="5003800" cy="44862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9" name="Freeform 6"/>
          <p:cNvSpPr>
            <a:spLocks/>
          </p:cNvSpPr>
          <p:nvPr/>
        </p:nvSpPr>
        <p:spPr bwMode="auto">
          <a:xfrm>
            <a:off x="5988050" y="3644900"/>
            <a:ext cx="2220913" cy="1581150"/>
          </a:xfrm>
          <a:custGeom>
            <a:avLst/>
            <a:gdLst>
              <a:gd name="T0" fmla="*/ 96838 w 1399"/>
              <a:gd name="T1" fmla="*/ 0 h 996"/>
              <a:gd name="T2" fmla="*/ 12700 w 1399"/>
              <a:gd name="T3" fmla="*/ 901700 h 996"/>
              <a:gd name="T4" fmla="*/ 19050 w 1399"/>
              <a:gd name="T5" fmla="*/ 1009650 h 996"/>
              <a:gd name="T6" fmla="*/ 25400 w 1399"/>
              <a:gd name="T7" fmla="*/ 1066800 h 996"/>
              <a:gd name="T8" fmla="*/ 107950 w 1399"/>
              <a:gd name="T9" fmla="*/ 1346200 h 996"/>
              <a:gd name="T10" fmla="*/ 209550 w 1399"/>
              <a:gd name="T11" fmla="*/ 1511300 h 996"/>
              <a:gd name="T12" fmla="*/ 565150 w 1399"/>
              <a:gd name="T13" fmla="*/ 1263650 h 996"/>
              <a:gd name="T14" fmla="*/ 819150 w 1399"/>
              <a:gd name="T15" fmla="*/ 1568450 h 996"/>
              <a:gd name="T16" fmla="*/ 1181100 w 1399"/>
              <a:gd name="T17" fmla="*/ 1339850 h 996"/>
              <a:gd name="T18" fmla="*/ 1473200 w 1399"/>
              <a:gd name="T19" fmla="*/ 1282700 h 996"/>
              <a:gd name="T20" fmla="*/ 1625601 w 1399"/>
              <a:gd name="T21" fmla="*/ 1225550 h 996"/>
              <a:gd name="T22" fmla="*/ 1905001 w 1399"/>
              <a:gd name="T23" fmla="*/ 1092200 h 996"/>
              <a:gd name="T24" fmla="*/ 2044701 w 1399"/>
              <a:gd name="T25" fmla="*/ 984250 h 996"/>
              <a:gd name="T26" fmla="*/ 2197101 w 1399"/>
              <a:gd name="T27" fmla="*/ 863600 h 996"/>
              <a:gd name="T28" fmla="*/ 2190751 w 1399"/>
              <a:gd name="T29" fmla="*/ 666750 h 996"/>
              <a:gd name="T30" fmla="*/ 2184401 w 1399"/>
              <a:gd name="T31" fmla="*/ 576263 h 996"/>
              <a:gd name="T32" fmla="*/ 2165351 w 1399"/>
              <a:gd name="T33" fmla="*/ 431800 h 996"/>
              <a:gd name="T34" fmla="*/ 2152651 w 1399"/>
              <a:gd name="T35" fmla="*/ 266700 h 996"/>
              <a:gd name="T36" fmla="*/ 2139951 w 1399"/>
              <a:gd name="T37" fmla="*/ 146050 h 996"/>
              <a:gd name="T38" fmla="*/ 2139951 w 1399"/>
              <a:gd name="T39" fmla="*/ 12700 h 9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9"/>
              <a:gd name="T61" fmla="*/ 0 h 996"/>
              <a:gd name="T62" fmla="*/ 1399 w 1399"/>
              <a:gd name="T63" fmla="*/ 996 h 9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9" h="996">
                <a:moveTo>
                  <a:pt x="61" y="0"/>
                </a:moveTo>
                <a:cubicBezTo>
                  <a:pt x="52" y="95"/>
                  <a:pt x="16" y="462"/>
                  <a:pt x="8" y="568"/>
                </a:cubicBezTo>
                <a:cubicBezTo>
                  <a:pt x="0" y="674"/>
                  <a:pt x="11" y="619"/>
                  <a:pt x="12" y="636"/>
                </a:cubicBezTo>
                <a:cubicBezTo>
                  <a:pt x="13" y="653"/>
                  <a:pt x="7" y="637"/>
                  <a:pt x="16" y="672"/>
                </a:cubicBezTo>
                <a:cubicBezTo>
                  <a:pt x="25" y="707"/>
                  <a:pt x="49" y="801"/>
                  <a:pt x="68" y="848"/>
                </a:cubicBezTo>
                <a:cubicBezTo>
                  <a:pt x="87" y="895"/>
                  <a:pt x="84" y="961"/>
                  <a:pt x="132" y="952"/>
                </a:cubicBezTo>
                <a:cubicBezTo>
                  <a:pt x="180" y="943"/>
                  <a:pt x="292" y="790"/>
                  <a:pt x="356" y="796"/>
                </a:cubicBezTo>
                <a:cubicBezTo>
                  <a:pt x="420" y="802"/>
                  <a:pt x="451" y="980"/>
                  <a:pt x="516" y="988"/>
                </a:cubicBezTo>
                <a:cubicBezTo>
                  <a:pt x="581" y="996"/>
                  <a:pt x="675" y="874"/>
                  <a:pt x="744" y="844"/>
                </a:cubicBezTo>
                <a:cubicBezTo>
                  <a:pt x="813" y="814"/>
                  <a:pt x="881" y="820"/>
                  <a:pt x="928" y="808"/>
                </a:cubicBezTo>
                <a:cubicBezTo>
                  <a:pt x="975" y="796"/>
                  <a:pt x="979" y="792"/>
                  <a:pt x="1024" y="772"/>
                </a:cubicBezTo>
                <a:cubicBezTo>
                  <a:pt x="1069" y="752"/>
                  <a:pt x="1156" y="713"/>
                  <a:pt x="1200" y="688"/>
                </a:cubicBezTo>
                <a:cubicBezTo>
                  <a:pt x="1244" y="663"/>
                  <a:pt x="1257" y="644"/>
                  <a:pt x="1288" y="620"/>
                </a:cubicBezTo>
                <a:cubicBezTo>
                  <a:pt x="1319" y="596"/>
                  <a:pt x="1369" y="577"/>
                  <a:pt x="1384" y="544"/>
                </a:cubicBezTo>
                <a:cubicBezTo>
                  <a:pt x="1399" y="511"/>
                  <a:pt x="1381" y="450"/>
                  <a:pt x="1380" y="420"/>
                </a:cubicBezTo>
                <a:cubicBezTo>
                  <a:pt x="1379" y="390"/>
                  <a:pt x="1379" y="388"/>
                  <a:pt x="1376" y="363"/>
                </a:cubicBezTo>
                <a:cubicBezTo>
                  <a:pt x="1373" y="338"/>
                  <a:pt x="1367" y="304"/>
                  <a:pt x="1364" y="272"/>
                </a:cubicBezTo>
                <a:cubicBezTo>
                  <a:pt x="1361" y="240"/>
                  <a:pt x="1359" y="198"/>
                  <a:pt x="1356" y="168"/>
                </a:cubicBezTo>
                <a:cubicBezTo>
                  <a:pt x="1353" y="138"/>
                  <a:pt x="1349" y="119"/>
                  <a:pt x="1348" y="92"/>
                </a:cubicBezTo>
                <a:cubicBezTo>
                  <a:pt x="1347" y="65"/>
                  <a:pt x="1348" y="25"/>
                  <a:pt x="1348" y="8"/>
                </a:cubicBezTo>
              </a:path>
            </a:pathLst>
          </a:custGeom>
          <a:noFill/>
          <a:ln w="635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200" name="Freeform 7"/>
          <p:cNvSpPr>
            <a:spLocks/>
          </p:cNvSpPr>
          <p:nvPr/>
        </p:nvSpPr>
        <p:spPr bwMode="auto">
          <a:xfrm>
            <a:off x="6135688" y="4805363"/>
            <a:ext cx="728662" cy="352425"/>
          </a:xfrm>
          <a:custGeom>
            <a:avLst/>
            <a:gdLst>
              <a:gd name="T0" fmla="*/ 61912 w 459"/>
              <a:gd name="T1" fmla="*/ 261938 h 222"/>
              <a:gd name="T2" fmla="*/ 55562 w 459"/>
              <a:gd name="T3" fmla="*/ 287338 h 222"/>
              <a:gd name="T4" fmla="*/ 392112 w 459"/>
              <a:gd name="T5" fmla="*/ 46037 h 222"/>
              <a:gd name="T6" fmla="*/ 436562 w 459"/>
              <a:gd name="T7" fmla="*/ 7938 h 222"/>
              <a:gd name="T8" fmla="*/ 452437 w 459"/>
              <a:gd name="T9" fmla="*/ 63500 h 222"/>
              <a:gd name="T10" fmla="*/ 512762 w 459"/>
              <a:gd name="T11" fmla="*/ 115888 h 222"/>
              <a:gd name="T12" fmla="*/ 563562 w 459"/>
              <a:gd name="T13" fmla="*/ 192087 h 222"/>
              <a:gd name="T14" fmla="*/ 620712 w 459"/>
              <a:gd name="T15" fmla="*/ 249238 h 222"/>
              <a:gd name="T16" fmla="*/ 633412 w 459"/>
              <a:gd name="T17" fmla="*/ 306388 h 222"/>
              <a:gd name="T18" fmla="*/ 690562 w 459"/>
              <a:gd name="T19" fmla="*/ 325438 h 222"/>
              <a:gd name="T20" fmla="*/ 696912 w 459"/>
              <a:gd name="T21" fmla="*/ 350838 h 222"/>
              <a:gd name="T22" fmla="*/ 715962 w 459"/>
              <a:gd name="T23" fmla="*/ 338138 h 222"/>
              <a:gd name="T24" fmla="*/ 709612 w 459"/>
              <a:gd name="T25" fmla="*/ 331788 h 222"/>
              <a:gd name="T26" fmla="*/ 728662 w 459"/>
              <a:gd name="T27" fmla="*/ 325438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9"/>
              <a:gd name="T43" fmla="*/ 0 h 222"/>
              <a:gd name="T44" fmla="*/ 459 w 459"/>
              <a:gd name="T45" fmla="*/ 222 h 2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9" h="222">
                <a:moveTo>
                  <a:pt x="39" y="165"/>
                </a:moveTo>
                <a:cubicBezTo>
                  <a:pt x="38" y="168"/>
                  <a:pt x="0" y="204"/>
                  <a:pt x="35" y="181"/>
                </a:cubicBezTo>
                <a:cubicBezTo>
                  <a:pt x="70" y="158"/>
                  <a:pt x="207" y="58"/>
                  <a:pt x="247" y="29"/>
                </a:cubicBezTo>
                <a:cubicBezTo>
                  <a:pt x="287" y="0"/>
                  <a:pt x="269" y="3"/>
                  <a:pt x="275" y="5"/>
                </a:cubicBezTo>
                <a:cubicBezTo>
                  <a:pt x="281" y="7"/>
                  <a:pt x="277" y="29"/>
                  <a:pt x="285" y="40"/>
                </a:cubicBezTo>
                <a:cubicBezTo>
                  <a:pt x="293" y="51"/>
                  <a:pt x="311" y="59"/>
                  <a:pt x="323" y="73"/>
                </a:cubicBezTo>
                <a:cubicBezTo>
                  <a:pt x="335" y="87"/>
                  <a:pt x="344" y="107"/>
                  <a:pt x="355" y="121"/>
                </a:cubicBezTo>
                <a:cubicBezTo>
                  <a:pt x="366" y="135"/>
                  <a:pt x="384" y="145"/>
                  <a:pt x="391" y="157"/>
                </a:cubicBezTo>
                <a:cubicBezTo>
                  <a:pt x="398" y="169"/>
                  <a:pt x="392" y="185"/>
                  <a:pt x="399" y="193"/>
                </a:cubicBezTo>
                <a:cubicBezTo>
                  <a:pt x="406" y="201"/>
                  <a:pt x="428" y="200"/>
                  <a:pt x="435" y="205"/>
                </a:cubicBezTo>
                <a:cubicBezTo>
                  <a:pt x="442" y="210"/>
                  <a:pt x="436" y="220"/>
                  <a:pt x="439" y="221"/>
                </a:cubicBezTo>
                <a:cubicBezTo>
                  <a:pt x="442" y="222"/>
                  <a:pt x="450" y="215"/>
                  <a:pt x="451" y="213"/>
                </a:cubicBezTo>
                <a:cubicBezTo>
                  <a:pt x="452" y="211"/>
                  <a:pt x="446" y="210"/>
                  <a:pt x="447" y="209"/>
                </a:cubicBezTo>
                <a:cubicBezTo>
                  <a:pt x="448" y="208"/>
                  <a:pt x="457" y="206"/>
                  <a:pt x="459" y="205"/>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Tree>
    <p:extLst>
      <p:ext uri="{BB962C8B-B14F-4D97-AF65-F5344CB8AC3E}">
        <p14:creationId xmlns:p14="http://schemas.microsoft.com/office/powerpoint/2010/main" val="20849013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685800" y="609600"/>
            <a:ext cx="7761288" cy="777875"/>
          </a:xfrm>
        </p:spPr>
        <p:txBody>
          <a:bodyPr/>
          <a:lstStyle/>
          <a:p>
            <a:r>
              <a:rPr lang="it-IT" sz="2800" b="1">
                <a:solidFill>
                  <a:srgbClr val="CC0066"/>
                </a:solidFill>
                <a:effectLst>
                  <a:outerShdw blurRad="38100" dist="38100" dir="2700000" algn="tl">
                    <a:srgbClr val="000000"/>
                  </a:outerShdw>
                </a:effectLst>
                <a:latin typeface="Times New Roman" charset="0"/>
              </a:rPr>
              <a:t>Vasca</a:t>
            </a:r>
          </a:p>
        </p:txBody>
      </p:sp>
      <p:sp>
        <p:nvSpPr>
          <p:cNvPr id="9220" name="Rectangle 3"/>
          <p:cNvSpPr>
            <a:spLocks noGrp="1" noChangeArrowheads="1"/>
          </p:cNvSpPr>
          <p:nvPr>
            <p:ph type="body" idx="1"/>
          </p:nvPr>
        </p:nvSpPr>
        <p:spPr>
          <a:xfrm>
            <a:off x="696913" y="5149850"/>
            <a:ext cx="7761287" cy="614363"/>
          </a:xfrm>
        </p:spPr>
        <p:txBody>
          <a:bodyPr/>
          <a:lstStyle/>
          <a:p>
            <a:r>
              <a:rPr lang="it-IT" sz="2800" dirty="0">
                <a:solidFill>
                  <a:srgbClr val="0000FF"/>
                </a:solidFill>
                <a:latin typeface="Times New Roman" charset="0"/>
              </a:rPr>
              <a:t>tipo</a:t>
            </a:r>
            <a:r>
              <a:rPr lang="it-IT" sz="2800" dirty="0">
                <a:latin typeface="Times New Roman" charset="0"/>
              </a:rPr>
              <a:t>:  	 	</a:t>
            </a:r>
            <a:r>
              <a:rPr lang="it-IT" sz="2800" dirty="0">
                <a:latin typeface="Arial Narrow" charset="0"/>
              </a:rPr>
              <a:t>aperto</a:t>
            </a:r>
            <a:r>
              <a:rPr lang="it-IT" sz="2800" dirty="0">
                <a:latin typeface="Times New Roman" charset="0"/>
              </a:rPr>
              <a:t>			</a:t>
            </a:r>
            <a:r>
              <a:rPr lang="it-IT" sz="2800" dirty="0" smtClean="0">
                <a:latin typeface="Times New Roman" charset="0"/>
              </a:rPr>
              <a:t>                                </a:t>
            </a:r>
            <a:r>
              <a:rPr lang="it-IT" sz="2800" dirty="0" smtClean="0">
                <a:latin typeface="Arial Narrow" charset="0"/>
              </a:rPr>
              <a:t>chiuso</a:t>
            </a:r>
            <a:endParaRPr lang="it-IT" sz="2800" dirty="0">
              <a:latin typeface="Arial Narrow" charset="0"/>
            </a:endParaRPr>
          </a:p>
          <a:p>
            <a:endParaRPr lang="it-IT" sz="2800" dirty="0">
              <a:latin typeface="Times New Roman" charset="0"/>
            </a:endParaRPr>
          </a:p>
        </p:txBody>
      </p:sp>
      <p:sp>
        <p:nvSpPr>
          <p:cNvPr id="9221" name="Rectangle 4"/>
          <p:cNvSpPr>
            <a:spLocks noChangeArrowheads="1"/>
          </p:cNvSpPr>
          <p:nvPr/>
        </p:nvSpPr>
        <p:spPr bwMode="auto">
          <a:xfrm>
            <a:off x="395288" y="5805488"/>
            <a:ext cx="828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it-IT" sz="2800" dirty="0">
                <a:solidFill>
                  <a:srgbClr val="0000FF"/>
                </a:solidFill>
              </a:rPr>
              <a:t>volume </a:t>
            </a:r>
            <a:r>
              <a:rPr lang="it-IT" sz="2800" dirty="0" smtClean="0">
                <a:solidFill>
                  <a:srgbClr val="0000FF"/>
                </a:solidFill>
              </a:rPr>
              <a:t>nominale (VN)</a:t>
            </a:r>
            <a:r>
              <a:rPr lang="it-IT" sz="2800" dirty="0" smtClean="0"/>
              <a:t>: </a:t>
            </a:r>
            <a:r>
              <a:rPr lang="it-IT" sz="2800" dirty="0"/>
              <a:t>	</a:t>
            </a:r>
            <a:r>
              <a:rPr lang="it-IT" sz="2800" dirty="0">
                <a:latin typeface="Arial Narrow" charset="0"/>
              </a:rPr>
              <a:t>100 </a:t>
            </a:r>
            <a:r>
              <a:rPr lang="en-US" sz="2800" dirty="0">
                <a:latin typeface="Arial Narrow" charset="0"/>
                <a:cs typeface="Arial" charset="0"/>
              </a:rPr>
              <a:t>÷ 32.000 </a:t>
            </a:r>
            <a:r>
              <a:rPr lang="en-US" sz="2800" dirty="0" err="1">
                <a:latin typeface="Arial Narrow" charset="0"/>
                <a:cs typeface="Arial" charset="0"/>
              </a:rPr>
              <a:t>litri</a:t>
            </a:r>
            <a:r>
              <a:rPr lang="en-US" sz="2800" dirty="0">
                <a:latin typeface="Arial Narrow" charset="0"/>
                <a:cs typeface="Arial" charset="0"/>
              </a:rPr>
              <a:t> (dm</a:t>
            </a:r>
            <a:r>
              <a:rPr lang="en-US" sz="2800" baseline="30000" dirty="0">
                <a:latin typeface="Arial Narrow" charset="0"/>
                <a:cs typeface="Arial" charset="0"/>
              </a:rPr>
              <a:t>3</a:t>
            </a:r>
            <a:r>
              <a:rPr lang="en-US" sz="2800" dirty="0">
                <a:latin typeface="Arial Narrow" charset="0"/>
                <a:cs typeface="Arial" charset="0"/>
              </a:rPr>
              <a:t>)</a:t>
            </a:r>
          </a:p>
          <a:p>
            <a:pPr marL="342900" indent="-342900">
              <a:spcBef>
                <a:spcPct val="20000"/>
              </a:spcBef>
            </a:pPr>
            <a:endParaRPr lang="it-IT" sz="2800" dirty="0"/>
          </a:p>
        </p:txBody>
      </p:sp>
      <p:pic>
        <p:nvPicPr>
          <p:cNvPr id="9222" name="Picture 5" descr="DX%20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997200"/>
            <a:ext cx="417671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descr="silver_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492375"/>
            <a:ext cx="1343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k02020000bild"/>
          <p:cNvPicPr>
            <a:picLocks noChangeAspect="1" noChangeArrowheads="1"/>
          </p:cNvPicPr>
          <p:nvPr/>
        </p:nvPicPr>
        <p:blipFill>
          <a:blip r:embed="rId5">
            <a:extLst>
              <a:ext uri="{28A0092B-C50C-407E-A947-70E740481C1C}">
                <a14:useLocalDpi xmlns:a14="http://schemas.microsoft.com/office/drawing/2010/main" val="0"/>
              </a:ext>
            </a:extLst>
          </a:blip>
          <a:srcRect r="66859"/>
          <a:stretch>
            <a:fillRect/>
          </a:stretch>
        </p:blipFill>
        <p:spPr bwMode="auto">
          <a:xfrm>
            <a:off x="2051050" y="2565400"/>
            <a:ext cx="18938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8"/>
          <p:cNvSpPr>
            <a:spLocks noChangeArrowheads="1"/>
          </p:cNvSpPr>
          <p:nvPr/>
        </p:nvSpPr>
        <p:spPr bwMode="auto">
          <a:xfrm>
            <a:off x="323850" y="1412875"/>
            <a:ext cx="8351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it-IT" sz="2800">
                <a:solidFill>
                  <a:srgbClr val="0000FF"/>
                </a:solidFill>
              </a:rPr>
              <a:t>forma</a:t>
            </a:r>
            <a:r>
              <a:rPr lang="it-IT" sz="2800"/>
              <a:t>: 	</a:t>
            </a:r>
            <a:r>
              <a:rPr lang="it-IT" sz="2800">
                <a:latin typeface="Arial Narrow" charset="0"/>
              </a:rPr>
              <a:t>cilindrica verticale, parallelepipeda, emicilindrica</a:t>
            </a:r>
          </a:p>
          <a:p>
            <a:pPr marL="342900" indent="-342900">
              <a:spcBef>
                <a:spcPct val="20000"/>
              </a:spcBef>
            </a:pPr>
            <a:r>
              <a:rPr lang="it-IT" sz="2800">
                <a:latin typeface="Arial Narrow" charset="0"/>
              </a:rPr>
              <a:t>			cilindrica orizzontale </a:t>
            </a:r>
          </a:p>
        </p:txBody>
      </p:sp>
    </p:spTree>
    <p:extLst>
      <p:ext uri="{BB962C8B-B14F-4D97-AF65-F5344CB8AC3E}">
        <p14:creationId xmlns:p14="http://schemas.microsoft.com/office/powerpoint/2010/main" val="23558694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92126" y="254000"/>
            <a:ext cx="8223250" cy="3447098"/>
          </a:xfrm>
          <a:prstGeom prst="rect">
            <a:avLst/>
          </a:prstGeom>
          <a:noFill/>
        </p:spPr>
        <p:txBody>
          <a:bodyPr wrap="square" rtlCol="0">
            <a:spAutoFit/>
          </a:bodyPr>
          <a:lstStyle/>
          <a:p>
            <a:r>
              <a:rPr lang="it-IT" sz="2000" dirty="0" smtClean="0"/>
              <a:t>Condensatore può essere montato solidale alla vasca, oppure collocato a distanza</a:t>
            </a:r>
          </a:p>
          <a:p>
            <a:endParaRPr lang="it-IT" sz="2000" dirty="0"/>
          </a:p>
          <a:p>
            <a:r>
              <a:rPr lang="it-IT" sz="2000" dirty="0" smtClean="0"/>
              <a:t>Compressore è di tipo alternativo e di potenza commisurata al volume nominale (VN) della vasca, al sistema di refrigerazione e alle sue prestazioni (0,2-0,25 kW/100 dm3 VN per due munte, 0,11-0,19 kW/100 dm3 VN per 4 mungiture)</a:t>
            </a:r>
          </a:p>
          <a:p>
            <a:endParaRPr lang="it-IT" sz="2000" dirty="0"/>
          </a:p>
          <a:p>
            <a:r>
              <a:rPr lang="it-IT" sz="2000" dirty="0" smtClean="0"/>
              <a:t>Evaporatore: a nido d’ape, a placche o tubolare; singolo o multiplo a seconda del VN</a:t>
            </a:r>
          </a:p>
          <a:p>
            <a:endParaRPr lang="it-IT" sz="2000" dirty="0"/>
          </a:p>
        </p:txBody>
      </p:sp>
      <p:pic>
        <p:nvPicPr>
          <p:cNvPr id="3" name="Picture 5" descr="X655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888" y="3429000"/>
            <a:ext cx="26941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2871151" y="6137791"/>
            <a:ext cx="3578737" cy="369332"/>
          </a:xfrm>
          <a:prstGeom prst="rect">
            <a:avLst/>
          </a:prstGeom>
          <a:noFill/>
        </p:spPr>
        <p:txBody>
          <a:bodyPr wrap="none" rtlCol="0">
            <a:spAutoFit/>
          </a:bodyPr>
          <a:lstStyle/>
          <a:p>
            <a:r>
              <a:rPr lang="it-IT" dirty="0" smtClean="0"/>
              <a:t>Evaporatore tubolare e a serpentina</a:t>
            </a:r>
            <a:endParaRPr lang="it-IT" dirty="0"/>
          </a:p>
        </p:txBody>
      </p:sp>
      <p:sp>
        <p:nvSpPr>
          <p:cNvPr id="5" name="CasellaDiTesto 4"/>
          <p:cNvSpPr txBox="1"/>
          <p:nvPr/>
        </p:nvSpPr>
        <p:spPr>
          <a:xfrm>
            <a:off x="476250" y="3732848"/>
            <a:ext cx="5736967" cy="1815882"/>
          </a:xfrm>
          <a:prstGeom prst="rect">
            <a:avLst/>
          </a:prstGeom>
          <a:noFill/>
        </p:spPr>
        <p:txBody>
          <a:bodyPr wrap="none" rtlCol="0">
            <a:spAutoFit/>
          </a:bodyPr>
          <a:lstStyle/>
          <a:p>
            <a:r>
              <a:rPr lang="it-IT" sz="2800" dirty="0" smtClean="0"/>
              <a:t>Esistono due sistemi di refrigerazione:</a:t>
            </a:r>
          </a:p>
          <a:p>
            <a:pPr marL="285750" indent="-285750">
              <a:buFont typeface="Arial"/>
              <a:buChar char="•"/>
            </a:pPr>
            <a:r>
              <a:rPr lang="it-IT" sz="2800" dirty="0" smtClean="0"/>
              <a:t>Diretti</a:t>
            </a:r>
          </a:p>
          <a:p>
            <a:pPr marL="285750" indent="-285750">
              <a:buFont typeface="Arial"/>
              <a:buChar char="•"/>
            </a:pPr>
            <a:r>
              <a:rPr lang="it-IT" sz="2800" dirty="0" smtClean="0"/>
              <a:t>Indiretti</a:t>
            </a:r>
          </a:p>
          <a:p>
            <a:endParaRPr lang="it-IT" sz="2800" dirty="0"/>
          </a:p>
        </p:txBody>
      </p:sp>
    </p:spTree>
    <p:extLst>
      <p:ext uri="{BB962C8B-B14F-4D97-AF65-F5344CB8AC3E}">
        <p14:creationId xmlns:p14="http://schemas.microsoft.com/office/powerpoint/2010/main" val="2019532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CasellaDiTesto 1"/>
          <p:cNvSpPr txBox="1">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it-IT" sz="2000" dirty="0" smtClean="0"/>
              <a:t>Refrigerazione diretta</a:t>
            </a:r>
          </a:p>
          <a:p>
            <a:pPr algn="l" eaLnBrk="1" hangingPunct="1"/>
            <a:r>
              <a:rPr lang="it-IT" sz="2000" dirty="0" smtClean="0"/>
              <a:t>Prevede il </a:t>
            </a:r>
            <a:r>
              <a:rPr lang="it-IT" sz="2000" dirty="0"/>
              <a:t>raffreddamento per contatto del fluido refrigerante con le pareti esterne del contenitore del latte</a:t>
            </a:r>
            <a:r>
              <a:rPr lang="it-IT" sz="2000" dirty="0" smtClean="0"/>
              <a:t>. </a:t>
            </a:r>
            <a:r>
              <a:rPr lang="it-IT" sz="2000" dirty="0" smtClean="0"/>
              <a:t> La refrigerazione e il funzionamento del gruppo frigorifero sono contemporanei</a:t>
            </a:r>
            <a:endParaRPr lang="it-IT" sz="2000" dirty="0"/>
          </a:p>
        </p:txBody>
      </p:sp>
      <p:pic>
        <p:nvPicPr>
          <p:cNvPr id="123906"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54864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CasellaDiTesto 3"/>
          <p:cNvSpPr txBox="1">
            <a:spLocks noChangeArrowheads="1"/>
          </p:cNvSpPr>
          <p:nvPr/>
        </p:nvSpPr>
        <p:spPr bwMode="auto">
          <a:xfrm>
            <a:off x="0" y="5170488"/>
            <a:ext cx="8893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it-IT" sz="2000" dirty="0"/>
              <a:t>Le vasche sono in acciaio inossidabile, dotate di coibentazione esterna e provviste, all'interno, di un sistema agitatore ad elica, che ruota a 40-60 </a:t>
            </a:r>
            <a:r>
              <a:rPr lang="it-IT" sz="2000" dirty="0" smtClean="0"/>
              <a:t>giri/</a:t>
            </a:r>
            <a:r>
              <a:rPr lang="it-IT" sz="2000" dirty="0" err="1" smtClean="0"/>
              <a:t>min</a:t>
            </a:r>
            <a:r>
              <a:rPr lang="it-IT" sz="2000" dirty="0" smtClean="0"/>
              <a:t>, </a:t>
            </a:r>
            <a:r>
              <a:rPr lang="it-IT" sz="2000" dirty="0"/>
              <a:t>atto a facilitare lo scambio termico fra il latte e il fluido frigorigeno. </a:t>
            </a:r>
          </a:p>
        </p:txBody>
      </p:sp>
    </p:spTree>
    <p:extLst>
      <p:ext uri="{BB962C8B-B14F-4D97-AF65-F5344CB8AC3E}">
        <p14:creationId xmlns:p14="http://schemas.microsoft.com/office/powerpoint/2010/main" val="1495326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69672" y="52502"/>
            <a:ext cx="8874328" cy="4801315"/>
          </a:xfrm>
          <a:prstGeom prst="rect">
            <a:avLst/>
          </a:prstGeom>
        </p:spPr>
        <p:txBody>
          <a:bodyPr wrap="square">
            <a:spAutoFit/>
          </a:bodyPr>
          <a:lstStyle/>
          <a:p>
            <a:r>
              <a:rPr lang="it-IT" dirty="0" smtClean="0"/>
              <a:t>Nel </a:t>
            </a:r>
            <a:r>
              <a:rPr lang="it-IT" dirty="0"/>
              <a:t>caso dell'espansione diretta si ha </a:t>
            </a:r>
            <a:r>
              <a:rPr lang="it-IT" dirty="0" smtClean="0"/>
              <a:t>:</a:t>
            </a:r>
          </a:p>
          <a:p>
            <a:pPr marL="285750" indent="-285750">
              <a:buFont typeface="Arial"/>
              <a:buChar char="•"/>
            </a:pPr>
            <a:r>
              <a:rPr lang="it-IT" dirty="0" smtClean="0"/>
              <a:t> </a:t>
            </a:r>
            <a:r>
              <a:rPr lang="it-IT" dirty="0" smtClean="0"/>
              <a:t>refrigerazione </a:t>
            </a:r>
            <a:r>
              <a:rPr lang="it-IT" dirty="0"/>
              <a:t>più lenta</a:t>
            </a:r>
            <a:r>
              <a:rPr lang="it-IT" dirty="0" smtClean="0"/>
              <a:t>. La </a:t>
            </a:r>
            <a:r>
              <a:rPr lang="it-IT" dirty="0"/>
              <a:t>temperatura di evaporazione del gas è proporzionale alla temperatura del latte: vi è sempre la differenza da 8 a 10°C fra il gas e il </a:t>
            </a:r>
            <a:r>
              <a:rPr lang="it-IT" dirty="0" smtClean="0"/>
              <a:t>latte;</a:t>
            </a:r>
          </a:p>
          <a:p>
            <a:pPr marL="285750" indent="-285750">
              <a:buFont typeface="Arial"/>
              <a:buChar char="•"/>
            </a:pPr>
            <a:r>
              <a:rPr lang="it-IT" dirty="0" smtClean="0"/>
              <a:t> </a:t>
            </a:r>
            <a:r>
              <a:rPr lang="it-IT" dirty="0" smtClean="0"/>
              <a:t>compressore </a:t>
            </a:r>
            <a:r>
              <a:rPr lang="it-IT" dirty="0"/>
              <a:t>di maggior potenza, </a:t>
            </a:r>
            <a:r>
              <a:rPr lang="it-IT" dirty="0" err="1"/>
              <a:t>perchè</a:t>
            </a:r>
            <a:r>
              <a:rPr lang="it-IT" dirty="0"/>
              <a:t> il freddo deve essere prodotto durante la mungitura e il latte deve essere refrigerato in un tempo ben determinato</a:t>
            </a:r>
            <a:r>
              <a:rPr lang="it-IT" dirty="0" smtClean="0"/>
              <a:t>;</a:t>
            </a:r>
          </a:p>
          <a:p>
            <a:pPr marL="285750" indent="-285750">
              <a:buFont typeface="Arial"/>
              <a:buChar char="•"/>
            </a:pPr>
            <a:r>
              <a:rPr lang="it-IT" dirty="0" smtClean="0"/>
              <a:t>il </a:t>
            </a:r>
            <a:r>
              <a:rPr lang="it-IT" dirty="0"/>
              <a:t>rischio di gelo del latte è sempre presente, </a:t>
            </a:r>
            <a:r>
              <a:rPr lang="it-IT" dirty="0" smtClean="0"/>
              <a:t>soprattutto </a:t>
            </a:r>
            <a:r>
              <a:rPr lang="it-IT" dirty="0"/>
              <a:t>durante l'immersione del latte della prima mungitura, per via del fatto che gli evaporatori sono a diretto contatto con la parete della vasca del latte</a:t>
            </a:r>
            <a:r>
              <a:rPr lang="it-IT" dirty="0" smtClean="0"/>
              <a:t>;</a:t>
            </a:r>
          </a:p>
          <a:p>
            <a:pPr marL="285750" indent="-285750">
              <a:buFont typeface="Arial"/>
              <a:buChar char="•"/>
            </a:pPr>
            <a:r>
              <a:rPr lang="it-IT" dirty="0" smtClean="0"/>
              <a:t>in </a:t>
            </a:r>
            <a:r>
              <a:rPr lang="it-IT" dirty="0"/>
              <a:t>caso di Black-Out di energia elettrica la refrigerazione è impossibile</a:t>
            </a:r>
            <a:r>
              <a:rPr lang="it-IT" dirty="0" smtClean="0"/>
              <a:t>;</a:t>
            </a:r>
          </a:p>
          <a:p>
            <a:pPr marL="285750" indent="-285750">
              <a:buFont typeface="Arial"/>
              <a:buChar char="•"/>
            </a:pPr>
            <a:r>
              <a:rPr lang="it-IT" dirty="0" smtClean="0"/>
              <a:t>il </a:t>
            </a:r>
            <a:r>
              <a:rPr lang="it-IT" dirty="0"/>
              <a:t>gruppo condensatore funziona nelle ore di maggior richiesta di energia elettrica, quindi c'è la necessità di </a:t>
            </a:r>
            <a:r>
              <a:rPr lang="it-IT" dirty="0" smtClean="0"/>
              <a:t>installare </a:t>
            </a:r>
            <a:r>
              <a:rPr lang="it-IT" dirty="0"/>
              <a:t>elevate potenze in azienda</a:t>
            </a:r>
            <a:r>
              <a:rPr lang="it-IT" dirty="0" smtClean="0"/>
              <a:t>;</a:t>
            </a:r>
          </a:p>
          <a:p>
            <a:pPr marL="285750" indent="-285750">
              <a:buFont typeface="Arial"/>
              <a:buChar char="•"/>
            </a:pPr>
            <a:r>
              <a:rPr lang="it-IT" dirty="0" smtClean="0"/>
              <a:t>ogni </a:t>
            </a:r>
            <a:r>
              <a:rPr lang="it-IT" dirty="0"/>
              <a:t>guasto del sistema frigorifero ha notevole influenza sulla refrigerazione del latte</a:t>
            </a:r>
            <a:r>
              <a:rPr lang="it-IT" dirty="0" smtClean="0"/>
              <a:t>;</a:t>
            </a:r>
          </a:p>
          <a:p>
            <a:pPr marL="285750" indent="-285750">
              <a:buFont typeface="Arial"/>
              <a:buChar char="•"/>
            </a:pPr>
            <a:r>
              <a:rPr lang="it-IT" dirty="0" smtClean="0"/>
              <a:t>la </a:t>
            </a:r>
            <a:r>
              <a:rPr lang="it-IT" dirty="0"/>
              <a:t>parete della vasca è sempre asciutta, quindi il latte si attacca facilmente alle pareti e si ha una maggiore difficoltà nella pulizia del </a:t>
            </a:r>
            <a:r>
              <a:rPr lang="it-IT" dirty="0" smtClean="0"/>
              <a:t>Serbatoio.</a:t>
            </a:r>
          </a:p>
          <a:p>
            <a:pPr marL="285750" indent="-285750">
              <a:buFont typeface="Arial"/>
              <a:buChar char="•"/>
            </a:pPr>
            <a:r>
              <a:rPr lang="it-IT" dirty="0" smtClean="0"/>
              <a:t>prezzo </a:t>
            </a:r>
            <a:r>
              <a:rPr lang="it-IT" dirty="0" smtClean="0"/>
              <a:t>inferiore</a:t>
            </a:r>
          </a:p>
          <a:p>
            <a:pPr marL="285750" indent="-285750">
              <a:buFont typeface="Arial"/>
              <a:buChar char="•"/>
            </a:pPr>
            <a:r>
              <a:rPr lang="it-IT" dirty="0" smtClean="0"/>
              <a:t>più </a:t>
            </a:r>
            <a:r>
              <a:rPr lang="it-IT" dirty="0" smtClean="0"/>
              <a:t>diffuse per semplicità costruttiva</a:t>
            </a:r>
          </a:p>
          <a:p>
            <a:pPr marL="285750" indent="-285750">
              <a:buFont typeface="Arial"/>
              <a:buChar char="•"/>
            </a:pPr>
            <a:r>
              <a:rPr lang="it-IT" dirty="0" smtClean="0"/>
              <a:t>Minori </a:t>
            </a:r>
            <a:r>
              <a:rPr lang="it-IT" dirty="0" smtClean="0"/>
              <a:t>tempi di funzionamento</a:t>
            </a:r>
          </a:p>
        </p:txBody>
      </p:sp>
      <p:pic>
        <p:nvPicPr>
          <p:cNvPr id="4" name="Picture 4" descr="FIG5_7"/>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4076057" y="4302125"/>
            <a:ext cx="5067943" cy="252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5676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ttangolo 2"/>
          <p:cNvSpPr>
            <a:spLocks noChangeArrowheads="1"/>
          </p:cNvSpPr>
          <p:nvPr/>
        </p:nvSpPr>
        <p:spPr bwMode="auto">
          <a:xfrm>
            <a:off x="7938" y="749676"/>
            <a:ext cx="91360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it-IT" sz="1800" dirty="0" smtClean="0"/>
              <a:t>L'acqua </a:t>
            </a:r>
            <a:r>
              <a:rPr lang="it-IT" sz="1800" dirty="0"/>
              <a:t>gelida </a:t>
            </a:r>
            <a:r>
              <a:rPr lang="it-IT" sz="1800" dirty="0" smtClean="0"/>
              <a:t>a (0,2-0,5°C) costituisce </a:t>
            </a:r>
            <a:r>
              <a:rPr lang="it-IT" sz="1800" dirty="0"/>
              <a:t>un fluido intermedio che assorbe calore dal latte e lo cede, raffreddandosi, a un banco di </a:t>
            </a:r>
            <a:r>
              <a:rPr lang="it-IT" sz="1800" i="1" dirty="0"/>
              <a:t>ghiaccio p</a:t>
            </a:r>
            <a:r>
              <a:rPr lang="it-IT" sz="1800" dirty="0"/>
              <a:t>recedentemente formato a mezzo della macchina frigorifera</a:t>
            </a:r>
            <a:r>
              <a:rPr lang="it-IT" sz="1800" dirty="0" smtClean="0"/>
              <a:t>.</a:t>
            </a:r>
          </a:p>
          <a:p>
            <a:r>
              <a:rPr lang="it-IT" dirty="0" smtClean="0"/>
              <a:t>Durante </a:t>
            </a:r>
            <a:r>
              <a:rPr lang="it-IT" dirty="0"/>
              <a:t>il periodo di refrigerazione viene </a:t>
            </a:r>
            <a:r>
              <a:rPr lang="it-IT" dirty="0" smtClean="0"/>
              <a:t>irrorata, </a:t>
            </a:r>
            <a:r>
              <a:rPr lang="it-IT" dirty="0"/>
              <a:t>mediante una pompa, sulla parete della vasca di contenimento del latte. Gli evaporatori sono immersi nell'acqua contenuta nella vasca sottostante </a:t>
            </a:r>
            <a:r>
              <a:rPr lang="it-IT" dirty="0" smtClean="0"/>
              <a:t>dando </a:t>
            </a:r>
            <a:r>
              <a:rPr lang="it-IT" dirty="0"/>
              <a:t>luogo alla formazione di una riserva di ghiaccio che si forma nell'intervallo che intercorre fra una mungitura </a:t>
            </a:r>
            <a:r>
              <a:rPr lang="it-IT" dirty="0" smtClean="0"/>
              <a:t>e l'altra</a:t>
            </a:r>
            <a:r>
              <a:rPr lang="it-IT" dirty="0"/>
              <a:t>, e che raffredda di nuovo l'acqua aspersa sulla parete della vasca del latte. Il freddo è dunque presente sin dall'inizio mungitura. </a:t>
            </a:r>
          </a:p>
        </p:txBody>
      </p:sp>
      <p:pic>
        <p:nvPicPr>
          <p:cNvPr id="12288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2338" y="3038429"/>
            <a:ext cx="5721207" cy="381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382514" y="244794"/>
            <a:ext cx="5210568" cy="369332"/>
          </a:xfrm>
          <a:prstGeom prst="rect">
            <a:avLst/>
          </a:prstGeom>
          <a:noFill/>
        </p:spPr>
        <p:txBody>
          <a:bodyPr wrap="none" rtlCol="0">
            <a:spAutoFit/>
          </a:bodyPr>
          <a:lstStyle/>
          <a:p>
            <a:r>
              <a:rPr lang="it-IT" dirty="0" smtClean="0"/>
              <a:t>Refrigerazione indiretta con acqua gelida (o soluzioni)</a:t>
            </a:r>
            <a:endParaRPr lang="it-IT" dirty="0"/>
          </a:p>
        </p:txBody>
      </p:sp>
    </p:spTree>
    <p:extLst>
      <p:ext uri="{BB962C8B-B14F-4D97-AF65-F5344CB8AC3E}">
        <p14:creationId xmlns:p14="http://schemas.microsoft.com/office/powerpoint/2010/main" val="63478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250825" y="188913"/>
            <a:ext cx="8642350" cy="1008062"/>
          </a:xfrm>
        </p:spPr>
        <p:txBody>
          <a:bodyPr/>
          <a:lstStyle/>
          <a:p>
            <a:r>
              <a:rPr lang="it-IT" sz="2800">
                <a:solidFill>
                  <a:srgbClr val="CC0066"/>
                </a:solidFill>
                <a:effectLst>
                  <a:outerShdw blurRad="38100" dist="38100" dir="2700000" algn="tl">
                    <a:srgbClr val="000000"/>
                  </a:outerShdw>
                </a:effectLst>
                <a:latin typeface="Times New Roman" charset="0"/>
              </a:rPr>
              <a:t>Sistemi indiretti o ad aspersione</a:t>
            </a:r>
            <a:br>
              <a:rPr lang="it-IT" sz="2800">
                <a:solidFill>
                  <a:srgbClr val="CC0066"/>
                </a:solidFill>
                <a:effectLst>
                  <a:outerShdw blurRad="38100" dist="38100" dir="2700000" algn="tl">
                    <a:srgbClr val="000000"/>
                  </a:outerShdw>
                </a:effectLst>
                <a:latin typeface="Times New Roman" charset="0"/>
              </a:rPr>
            </a:br>
            <a:r>
              <a:rPr lang="it-IT" sz="2800">
                <a:solidFill>
                  <a:srgbClr val="CC0066"/>
                </a:solidFill>
                <a:effectLst>
                  <a:outerShdw blurRad="38100" dist="38100" dir="2700000" algn="tl">
                    <a:srgbClr val="000000"/>
                  </a:outerShdw>
                </a:effectLst>
                <a:latin typeface="Times New Roman" charset="0"/>
              </a:rPr>
              <a:t>di acqua ghiacciata (RI)</a:t>
            </a:r>
          </a:p>
        </p:txBody>
      </p:sp>
      <p:grpSp>
        <p:nvGrpSpPr>
          <p:cNvPr id="14340" name="Group 3"/>
          <p:cNvGrpSpPr>
            <a:grpSpLocks/>
          </p:cNvGrpSpPr>
          <p:nvPr/>
        </p:nvGrpSpPr>
        <p:grpSpPr bwMode="auto">
          <a:xfrm>
            <a:off x="4211638" y="2133600"/>
            <a:ext cx="4643437" cy="3179763"/>
            <a:chOff x="2562" y="1434"/>
            <a:chExt cx="2925" cy="2003"/>
          </a:xfrm>
        </p:grpSpPr>
        <p:pic>
          <p:nvPicPr>
            <p:cNvPr id="14342" name="Picture 4" descr="FIG5_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562" y="1434"/>
              <a:ext cx="2925" cy="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Freeform 5"/>
            <p:cNvSpPr>
              <a:spLocks/>
            </p:cNvSpPr>
            <p:nvPr/>
          </p:nvSpPr>
          <p:spPr bwMode="auto">
            <a:xfrm>
              <a:off x="3596" y="3097"/>
              <a:ext cx="1576" cy="228"/>
            </a:xfrm>
            <a:custGeom>
              <a:avLst/>
              <a:gdLst>
                <a:gd name="T0" fmla="*/ 0 w 1576"/>
                <a:gd name="T1" fmla="*/ 3 h 228"/>
                <a:gd name="T2" fmla="*/ 876 w 1576"/>
                <a:gd name="T3" fmla="*/ 7 h 228"/>
                <a:gd name="T4" fmla="*/ 1236 w 1576"/>
                <a:gd name="T5" fmla="*/ 7 h 228"/>
                <a:gd name="T6" fmla="*/ 1408 w 1576"/>
                <a:gd name="T7" fmla="*/ 7 h 228"/>
                <a:gd name="T8" fmla="*/ 1512 w 1576"/>
                <a:gd name="T9" fmla="*/ 3 h 228"/>
                <a:gd name="T10" fmla="*/ 1548 w 1576"/>
                <a:gd name="T11" fmla="*/ 7 h 228"/>
                <a:gd name="T12" fmla="*/ 1568 w 1576"/>
                <a:gd name="T13" fmla="*/ 35 h 228"/>
                <a:gd name="T14" fmla="*/ 1564 w 1576"/>
                <a:gd name="T15" fmla="*/ 67 h 228"/>
                <a:gd name="T16" fmla="*/ 1528 w 1576"/>
                <a:gd name="T17" fmla="*/ 75 h 228"/>
                <a:gd name="T18" fmla="*/ 1336 w 1576"/>
                <a:gd name="T19" fmla="*/ 79 h 228"/>
                <a:gd name="T20" fmla="*/ 304 w 1576"/>
                <a:gd name="T21" fmla="*/ 75 h 228"/>
                <a:gd name="T22" fmla="*/ 148 w 1576"/>
                <a:gd name="T23" fmla="*/ 123 h 228"/>
                <a:gd name="T24" fmla="*/ 252 w 1576"/>
                <a:gd name="T25" fmla="*/ 155 h 228"/>
                <a:gd name="T26" fmla="*/ 452 w 1576"/>
                <a:gd name="T27" fmla="*/ 155 h 228"/>
                <a:gd name="T28" fmla="*/ 1288 w 1576"/>
                <a:gd name="T29" fmla="*/ 151 h 228"/>
                <a:gd name="T30" fmla="*/ 1512 w 1576"/>
                <a:gd name="T31" fmla="*/ 147 h 228"/>
                <a:gd name="T32" fmla="*/ 1560 w 1576"/>
                <a:gd name="T33" fmla="*/ 159 h 228"/>
                <a:gd name="T34" fmla="*/ 1572 w 1576"/>
                <a:gd name="T35" fmla="*/ 183 h 228"/>
                <a:gd name="T36" fmla="*/ 1528 w 1576"/>
                <a:gd name="T37" fmla="*/ 219 h 228"/>
                <a:gd name="T38" fmla="*/ 568 w 1576"/>
                <a:gd name="T39" fmla="*/ 219 h 228"/>
                <a:gd name="T40" fmla="*/ 376 w 1576"/>
                <a:gd name="T41" fmla="*/ 223 h 228"/>
                <a:gd name="T42" fmla="*/ 352 w 1576"/>
                <a:gd name="T43" fmla="*/ 223 h 228"/>
                <a:gd name="T44" fmla="*/ 312 w 1576"/>
                <a:gd name="T45" fmla="*/ 223 h 228"/>
                <a:gd name="T46" fmla="*/ 240 w 1576"/>
                <a:gd name="T47" fmla="*/ 223 h 228"/>
                <a:gd name="T48" fmla="*/ 4 w 1576"/>
                <a:gd name="T49" fmla="*/ 219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76"/>
                <a:gd name="T76" fmla="*/ 0 h 228"/>
                <a:gd name="T77" fmla="*/ 1576 w 1576"/>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76" h="228">
                  <a:moveTo>
                    <a:pt x="0" y="3"/>
                  </a:moveTo>
                  <a:cubicBezTo>
                    <a:pt x="292" y="4"/>
                    <a:pt x="584" y="5"/>
                    <a:pt x="876" y="7"/>
                  </a:cubicBezTo>
                  <a:cubicBezTo>
                    <a:pt x="1070" y="0"/>
                    <a:pt x="1121" y="2"/>
                    <a:pt x="1236" y="7"/>
                  </a:cubicBezTo>
                  <a:cubicBezTo>
                    <a:pt x="1325" y="7"/>
                    <a:pt x="1362" y="8"/>
                    <a:pt x="1408" y="7"/>
                  </a:cubicBezTo>
                  <a:cubicBezTo>
                    <a:pt x="1454" y="6"/>
                    <a:pt x="1489" y="3"/>
                    <a:pt x="1512" y="3"/>
                  </a:cubicBezTo>
                  <a:cubicBezTo>
                    <a:pt x="1535" y="3"/>
                    <a:pt x="1539" y="2"/>
                    <a:pt x="1548" y="7"/>
                  </a:cubicBezTo>
                  <a:cubicBezTo>
                    <a:pt x="1557" y="12"/>
                    <a:pt x="1565" y="25"/>
                    <a:pt x="1568" y="35"/>
                  </a:cubicBezTo>
                  <a:cubicBezTo>
                    <a:pt x="1567" y="46"/>
                    <a:pt x="1568" y="57"/>
                    <a:pt x="1564" y="67"/>
                  </a:cubicBezTo>
                  <a:cubicBezTo>
                    <a:pt x="1559" y="78"/>
                    <a:pt x="1540" y="75"/>
                    <a:pt x="1528" y="75"/>
                  </a:cubicBezTo>
                  <a:cubicBezTo>
                    <a:pt x="1464" y="77"/>
                    <a:pt x="1400" y="78"/>
                    <a:pt x="1336" y="79"/>
                  </a:cubicBezTo>
                  <a:cubicBezTo>
                    <a:pt x="944" y="73"/>
                    <a:pt x="696" y="60"/>
                    <a:pt x="304" y="75"/>
                  </a:cubicBezTo>
                  <a:cubicBezTo>
                    <a:pt x="96" y="76"/>
                    <a:pt x="157" y="107"/>
                    <a:pt x="148" y="123"/>
                  </a:cubicBezTo>
                  <a:cubicBezTo>
                    <a:pt x="139" y="136"/>
                    <a:pt x="201" y="150"/>
                    <a:pt x="252" y="155"/>
                  </a:cubicBezTo>
                  <a:cubicBezTo>
                    <a:pt x="303" y="160"/>
                    <a:pt x="279" y="156"/>
                    <a:pt x="452" y="155"/>
                  </a:cubicBezTo>
                  <a:cubicBezTo>
                    <a:pt x="732" y="154"/>
                    <a:pt x="1008" y="151"/>
                    <a:pt x="1288" y="151"/>
                  </a:cubicBezTo>
                  <a:cubicBezTo>
                    <a:pt x="1464" y="147"/>
                    <a:pt x="1467" y="146"/>
                    <a:pt x="1512" y="147"/>
                  </a:cubicBezTo>
                  <a:cubicBezTo>
                    <a:pt x="1557" y="148"/>
                    <a:pt x="1550" y="153"/>
                    <a:pt x="1560" y="159"/>
                  </a:cubicBezTo>
                  <a:cubicBezTo>
                    <a:pt x="1563" y="167"/>
                    <a:pt x="1571" y="174"/>
                    <a:pt x="1572" y="183"/>
                  </a:cubicBezTo>
                  <a:cubicBezTo>
                    <a:pt x="1576" y="220"/>
                    <a:pt x="1557" y="215"/>
                    <a:pt x="1528" y="219"/>
                  </a:cubicBezTo>
                  <a:cubicBezTo>
                    <a:pt x="1205" y="216"/>
                    <a:pt x="892" y="211"/>
                    <a:pt x="568" y="219"/>
                  </a:cubicBezTo>
                  <a:cubicBezTo>
                    <a:pt x="500" y="223"/>
                    <a:pt x="494" y="211"/>
                    <a:pt x="376" y="223"/>
                  </a:cubicBezTo>
                  <a:cubicBezTo>
                    <a:pt x="376" y="211"/>
                    <a:pt x="355" y="221"/>
                    <a:pt x="352" y="223"/>
                  </a:cubicBezTo>
                  <a:cubicBezTo>
                    <a:pt x="345" y="228"/>
                    <a:pt x="312" y="223"/>
                    <a:pt x="312" y="223"/>
                  </a:cubicBezTo>
                  <a:cubicBezTo>
                    <a:pt x="277" y="219"/>
                    <a:pt x="275" y="224"/>
                    <a:pt x="240" y="223"/>
                  </a:cubicBezTo>
                  <a:cubicBezTo>
                    <a:pt x="152" y="221"/>
                    <a:pt x="92" y="219"/>
                    <a:pt x="4" y="219"/>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4341" name="Rectangle 6"/>
          <p:cNvSpPr>
            <a:spLocks noGrp="1" noChangeArrowheads="1"/>
          </p:cNvSpPr>
          <p:nvPr>
            <p:ph type="body" sz="half" idx="1"/>
          </p:nvPr>
        </p:nvSpPr>
        <p:spPr>
          <a:xfrm>
            <a:off x="250825" y="1268413"/>
            <a:ext cx="8642350" cy="5184775"/>
          </a:xfrm>
        </p:spPr>
        <p:txBody>
          <a:bodyPr>
            <a:normAutofit lnSpcReduction="10000"/>
          </a:bodyPr>
          <a:lstStyle/>
          <a:p>
            <a:pPr>
              <a:lnSpc>
                <a:spcPct val="110000"/>
              </a:lnSpc>
              <a:buFont typeface="Wingdings" charset="0"/>
              <a:buChar char="ü"/>
            </a:pPr>
            <a:r>
              <a:rPr lang="it-IT" sz="2400" i="1">
                <a:latin typeface="Times New Roman" charset="0"/>
              </a:rPr>
              <a:t>il calore è veicolato da un </a:t>
            </a:r>
            <a:r>
              <a:rPr lang="it-IT" sz="2400" i="1">
                <a:solidFill>
                  <a:srgbClr val="0000FF"/>
                </a:solidFill>
                <a:latin typeface="Times New Roman" charset="0"/>
              </a:rPr>
              <a:t>fluido intermedio</a:t>
            </a:r>
            <a:r>
              <a:rPr lang="it-IT" sz="2400" i="1">
                <a:latin typeface="Times New Roman" charset="0"/>
              </a:rPr>
              <a:t> (acqua gelida)</a:t>
            </a:r>
          </a:p>
          <a:p>
            <a:pPr>
              <a:lnSpc>
                <a:spcPct val="140000"/>
              </a:lnSpc>
              <a:buFont typeface="Wingdings" charset="0"/>
              <a:buChar char="ü"/>
            </a:pPr>
            <a:r>
              <a:rPr lang="it-IT" sz="2400" i="1">
                <a:latin typeface="Times New Roman" charset="0"/>
              </a:rPr>
              <a:t>il </a:t>
            </a:r>
            <a:r>
              <a:rPr lang="it-IT" sz="2400" i="1">
                <a:solidFill>
                  <a:srgbClr val="FD3701"/>
                </a:solidFill>
                <a:latin typeface="Times New Roman" charset="0"/>
              </a:rPr>
              <a:t>termostato</a:t>
            </a:r>
            <a:r>
              <a:rPr lang="it-IT" sz="2400" i="1">
                <a:latin typeface="Times New Roman" charset="0"/>
              </a:rPr>
              <a:t> aziona il </a:t>
            </a:r>
            <a:r>
              <a:rPr lang="it-IT" sz="2400" i="1">
                <a:solidFill>
                  <a:srgbClr val="FD3701"/>
                </a:solidFill>
                <a:latin typeface="Times New Roman" charset="0"/>
              </a:rPr>
              <a:t>sistema</a:t>
            </a:r>
          </a:p>
          <a:p>
            <a:pPr>
              <a:lnSpc>
                <a:spcPct val="80000"/>
              </a:lnSpc>
              <a:buFont typeface="Wingdings" charset="0"/>
              <a:buNone/>
            </a:pPr>
            <a:r>
              <a:rPr lang="it-IT" sz="2400" i="1">
                <a:solidFill>
                  <a:srgbClr val="FD3701"/>
                </a:solidFill>
                <a:latin typeface="Times New Roman" charset="0"/>
              </a:rPr>
              <a:t>	di circolazione dell</a:t>
            </a:r>
            <a:r>
              <a:rPr lang="ja-JP" altLang="it-IT" sz="2400" i="1">
                <a:solidFill>
                  <a:srgbClr val="FD3701"/>
                </a:solidFill>
                <a:latin typeface="Times New Roman" charset="0"/>
              </a:rPr>
              <a:t>’</a:t>
            </a:r>
            <a:r>
              <a:rPr lang="it-IT" sz="2400" i="1">
                <a:solidFill>
                  <a:srgbClr val="FD3701"/>
                </a:solidFill>
                <a:latin typeface="Times New Roman" charset="0"/>
              </a:rPr>
              <a:t>acqua</a:t>
            </a:r>
          </a:p>
          <a:p>
            <a:pPr>
              <a:lnSpc>
                <a:spcPct val="90000"/>
              </a:lnSpc>
              <a:buFont typeface="Wingdings" charset="0"/>
              <a:buNone/>
            </a:pPr>
            <a:r>
              <a:rPr lang="it-IT" sz="2400" i="1">
                <a:latin typeface="Times New Roman" charset="0"/>
              </a:rPr>
              <a:t>	e </a:t>
            </a:r>
            <a:r>
              <a:rPr lang="it-IT" sz="2400" i="1">
                <a:solidFill>
                  <a:srgbClr val="FD3701"/>
                </a:solidFill>
                <a:latin typeface="Times New Roman" charset="0"/>
              </a:rPr>
              <a:t>l</a:t>
            </a:r>
            <a:r>
              <a:rPr lang="ja-JP" altLang="it-IT" sz="2400" i="1">
                <a:solidFill>
                  <a:srgbClr val="FD3701"/>
                </a:solidFill>
                <a:latin typeface="Times New Roman" charset="0"/>
              </a:rPr>
              <a:t>’</a:t>
            </a:r>
            <a:r>
              <a:rPr lang="it-IT" sz="2400" i="1">
                <a:solidFill>
                  <a:srgbClr val="FD3701"/>
                </a:solidFill>
                <a:latin typeface="Times New Roman" charset="0"/>
              </a:rPr>
              <a:t>agitatore</a:t>
            </a:r>
            <a:r>
              <a:rPr lang="it-IT" sz="2400" i="1">
                <a:latin typeface="Times New Roman" charset="0"/>
              </a:rPr>
              <a:t> del latte</a:t>
            </a:r>
          </a:p>
          <a:p>
            <a:pPr>
              <a:lnSpc>
                <a:spcPct val="150000"/>
              </a:lnSpc>
              <a:buFont typeface="Wingdings" charset="0"/>
              <a:buChar char="ü"/>
            </a:pPr>
            <a:r>
              <a:rPr lang="it-IT" sz="2400" i="1">
                <a:solidFill>
                  <a:srgbClr val="3333CC"/>
                </a:solidFill>
                <a:latin typeface="Times New Roman" charset="0"/>
              </a:rPr>
              <a:t>refrigerazione del latte e</a:t>
            </a:r>
          </a:p>
          <a:p>
            <a:pPr>
              <a:lnSpc>
                <a:spcPct val="90000"/>
              </a:lnSpc>
              <a:buFont typeface="Wingdings" charset="0"/>
              <a:buNone/>
            </a:pPr>
            <a:r>
              <a:rPr lang="it-IT" sz="2400" i="1">
                <a:solidFill>
                  <a:srgbClr val="3333CC"/>
                </a:solidFill>
                <a:latin typeface="Times New Roman" charset="0"/>
              </a:rPr>
              <a:t>	funzionamento del gruppo</a:t>
            </a:r>
          </a:p>
          <a:p>
            <a:pPr>
              <a:lnSpc>
                <a:spcPct val="90000"/>
              </a:lnSpc>
              <a:buFont typeface="Wingdings" charset="0"/>
              <a:buNone/>
            </a:pPr>
            <a:r>
              <a:rPr lang="it-IT" sz="2400" i="1">
                <a:solidFill>
                  <a:srgbClr val="3333CC"/>
                </a:solidFill>
                <a:latin typeface="Times New Roman" charset="0"/>
              </a:rPr>
              <a:t>	frigorifero  sono sfalsati</a:t>
            </a:r>
          </a:p>
          <a:p>
            <a:pPr>
              <a:lnSpc>
                <a:spcPct val="90000"/>
              </a:lnSpc>
              <a:buFont typeface="Wingdings" charset="0"/>
              <a:buNone/>
            </a:pPr>
            <a:r>
              <a:rPr lang="it-IT" sz="2400" i="1">
                <a:solidFill>
                  <a:srgbClr val="3333CC"/>
                </a:solidFill>
                <a:latin typeface="Times New Roman" charset="0"/>
              </a:rPr>
              <a:t>	nel tempo</a:t>
            </a:r>
          </a:p>
          <a:p>
            <a:pPr>
              <a:lnSpc>
                <a:spcPct val="30000"/>
              </a:lnSpc>
              <a:buFont typeface="Wingdings" charset="0"/>
              <a:buNone/>
            </a:pPr>
            <a:endParaRPr lang="it-IT" sz="2400" i="1">
              <a:latin typeface="Times New Roman" charset="0"/>
            </a:endParaRPr>
          </a:p>
          <a:p>
            <a:pPr>
              <a:lnSpc>
                <a:spcPct val="110000"/>
              </a:lnSpc>
              <a:buFont typeface="Wingdings" charset="0"/>
              <a:buNone/>
            </a:pPr>
            <a:endParaRPr lang="it-IT" sz="2400" i="1">
              <a:latin typeface="Times New Roman" charset="0"/>
            </a:endParaRPr>
          </a:p>
          <a:p>
            <a:pPr>
              <a:lnSpc>
                <a:spcPct val="110000"/>
              </a:lnSpc>
              <a:buFont typeface="Wingdings" charset="0"/>
              <a:buChar char="ü"/>
            </a:pPr>
            <a:r>
              <a:rPr lang="it-IT" sz="2400" i="1">
                <a:solidFill>
                  <a:srgbClr val="FF0000"/>
                </a:solidFill>
                <a:latin typeface="Times New Roman" charset="0"/>
              </a:rPr>
              <a:t>il gruppo frigorifero crea la riserva di acqua ghiacciata durante il periodo intermungitura (16-18 h/d)</a:t>
            </a:r>
          </a:p>
        </p:txBody>
      </p:sp>
    </p:spTree>
    <p:extLst>
      <p:ext uri="{BB962C8B-B14F-4D97-AF65-F5344CB8AC3E}">
        <p14:creationId xmlns:p14="http://schemas.microsoft.com/office/powerpoint/2010/main" val="2554262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7705" y="271431"/>
            <a:ext cx="8889628" cy="3970318"/>
          </a:xfrm>
          <a:prstGeom prst="rect">
            <a:avLst/>
          </a:prstGeom>
        </p:spPr>
        <p:txBody>
          <a:bodyPr wrap="square">
            <a:spAutoFit/>
          </a:bodyPr>
          <a:lstStyle/>
          <a:p>
            <a:r>
              <a:rPr lang="it-IT" dirty="0" smtClean="0"/>
              <a:t>Nella refrigerazione indiretta con acqua </a:t>
            </a:r>
            <a:r>
              <a:rPr lang="it-IT" dirty="0"/>
              <a:t>ghiacciata si </a:t>
            </a:r>
            <a:r>
              <a:rPr lang="it-IT" dirty="0" smtClean="0"/>
              <a:t>ha:</a:t>
            </a:r>
            <a:endParaRPr lang="it-IT" dirty="0"/>
          </a:p>
          <a:p>
            <a:r>
              <a:rPr lang="it-IT" dirty="0"/>
              <a:t>-refrigerazione rapida perché la temperatura di evaporazione del gas è in pratica sempre uguale, dunque il gruppo condensatore lavora sempre allo stesso regime;</a:t>
            </a:r>
          </a:p>
          <a:p>
            <a:r>
              <a:rPr lang="it-IT" dirty="0"/>
              <a:t> -gruppo condensatore di minor potenza </a:t>
            </a:r>
            <a:r>
              <a:rPr lang="it-IT" dirty="0" err="1"/>
              <a:t>perchè</a:t>
            </a:r>
            <a:r>
              <a:rPr lang="it-IT" dirty="0"/>
              <a:t> il freddo può essere immagazzinato fra le mungiture e il compressore ha tutto il tempo per formare le riserve di ghiaccio;</a:t>
            </a:r>
          </a:p>
          <a:p>
            <a:r>
              <a:rPr lang="it-IT" dirty="0"/>
              <a:t>- impossibilità di gelo del latte, </a:t>
            </a:r>
            <a:r>
              <a:rPr lang="it-IT" dirty="0" err="1"/>
              <a:t>poichè</a:t>
            </a:r>
            <a:r>
              <a:rPr lang="it-IT" dirty="0"/>
              <a:t> la temperatura minima dell'acqua ghiacciata è di +0,2°C; </a:t>
            </a:r>
          </a:p>
          <a:p>
            <a:r>
              <a:rPr lang="it-IT" dirty="0"/>
              <a:t>- in caso di Black-Out di energia elettrica, la refrigerazione continua con la riserva di frigorie </a:t>
            </a:r>
            <a:r>
              <a:rPr lang="it-IT" dirty="0" smtClean="0"/>
              <a:t>immagazzinata</a:t>
            </a:r>
            <a:r>
              <a:rPr lang="it-IT" dirty="0"/>
              <a:t>;</a:t>
            </a:r>
          </a:p>
          <a:p>
            <a:r>
              <a:rPr lang="it-IT" dirty="0"/>
              <a:t>-non vi sono periodi di punta nel consumo di energia; il compressore funziona regolarmente durante il giorno o la notte fra le due mungiture;</a:t>
            </a:r>
          </a:p>
          <a:p>
            <a:r>
              <a:rPr lang="it-IT" dirty="0"/>
              <a:t> -grazie alla presenza della riserva di ghiaccio sotto la vasca del latte, le pareti di quest'ultima sono costantemente umide e ricoperte da condensa, ciò comporta un'agevole pulizia anche se il lavaggio non viene eseguito immediatamente dopo lo svuotamento della vasca. </a:t>
            </a:r>
          </a:p>
        </p:txBody>
      </p:sp>
      <p:sp>
        <p:nvSpPr>
          <p:cNvPr id="3" name="CasellaDiTesto 2"/>
          <p:cNvSpPr txBox="1"/>
          <p:nvPr/>
        </p:nvSpPr>
        <p:spPr>
          <a:xfrm>
            <a:off x="137705" y="5858100"/>
            <a:ext cx="5009686" cy="646331"/>
          </a:xfrm>
          <a:prstGeom prst="rect">
            <a:avLst/>
          </a:prstGeom>
          <a:noFill/>
        </p:spPr>
        <p:txBody>
          <a:bodyPr wrap="square" rtlCol="0">
            <a:spAutoFit/>
          </a:bodyPr>
          <a:lstStyle/>
          <a:p>
            <a:r>
              <a:rPr lang="it-IT" dirty="0"/>
              <a:t>http://</a:t>
            </a:r>
            <a:r>
              <a:rPr lang="it-IT" dirty="0" err="1"/>
              <a:t>www.resastore.com</a:t>
            </a:r>
            <a:r>
              <a:rPr lang="it-IT" dirty="0"/>
              <a:t>/tank-refrigeranti-del-latte-</a:t>
            </a:r>
            <a:r>
              <a:rPr lang="it-IT" dirty="0" err="1"/>
              <a:t>milk</a:t>
            </a:r>
            <a:r>
              <a:rPr lang="it-IT" dirty="0"/>
              <a:t>-</a:t>
            </a:r>
            <a:r>
              <a:rPr lang="it-IT" dirty="0" err="1"/>
              <a:t>cooling-tank.html</a:t>
            </a:r>
            <a:endParaRPr lang="it-IT" dirty="0"/>
          </a:p>
        </p:txBody>
      </p:sp>
      <p:pic>
        <p:nvPicPr>
          <p:cNvPr id="4" name="Picture 5" descr="FIG5_8"/>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508625" y="4170806"/>
            <a:ext cx="34099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9910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5363" name="Group 2"/>
          <p:cNvGrpSpPr>
            <a:grpSpLocks/>
          </p:cNvGrpSpPr>
          <p:nvPr/>
        </p:nvGrpSpPr>
        <p:grpSpPr bwMode="auto">
          <a:xfrm>
            <a:off x="2771775" y="3860800"/>
            <a:ext cx="5543550" cy="2987675"/>
            <a:chOff x="2746" y="978"/>
            <a:chExt cx="2856" cy="1750"/>
          </a:xfrm>
        </p:grpSpPr>
        <p:grpSp>
          <p:nvGrpSpPr>
            <p:cNvPr id="15399" name="Group 3"/>
            <p:cNvGrpSpPr>
              <a:grpSpLocks/>
            </p:cNvGrpSpPr>
            <p:nvPr/>
          </p:nvGrpSpPr>
          <p:grpSpPr bwMode="auto">
            <a:xfrm>
              <a:off x="2746" y="978"/>
              <a:ext cx="2856" cy="1750"/>
              <a:chOff x="614" y="795"/>
              <a:chExt cx="2856" cy="1797"/>
            </a:xfrm>
          </p:grpSpPr>
          <p:pic>
            <p:nvPicPr>
              <p:cNvPr id="15410" name="Picture 4" descr="curva RImod"/>
              <p:cNvPicPr>
                <a:picLocks noChangeAspect="1" noChangeArrowheads="1"/>
              </p:cNvPicPr>
              <p:nvPr/>
            </p:nvPicPr>
            <p:blipFill>
              <a:blip r:embed="rId3">
                <a:extLst>
                  <a:ext uri="{28A0092B-C50C-407E-A947-70E740481C1C}">
                    <a14:useLocalDpi xmlns:a14="http://schemas.microsoft.com/office/drawing/2010/main" val="0"/>
                  </a:ext>
                </a:extLst>
              </a:blip>
              <a:srcRect l="11272" t="17252" r="2657" b="14905"/>
              <a:stretch>
                <a:fillRect/>
              </a:stretch>
            </p:blipFill>
            <p:spPr bwMode="auto">
              <a:xfrm>
                <a:off x="839" y="890"/>
                <a:ext cx="2495" cy="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1" name="Text Box 5"/>
              <p:cNvSpPr txBox="1">
                <a:spLocks noChangeArrowheads="1"/>
              </p:cNvSpPr>
              <p:nvPr/>
            </p:nvSpPr>
            <p:spPr bwMode="auto">
              <a:xfrm>
                <a:off x="793" y="2341"/>
                <a:ext cx="267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900" b="1">
                    <a:solidFill>
                      <a:srgbClr val="3333CC"/>
                    </a:solidFill>
                    <a:latin typeface="Arial Narrow" charset="0"/>
                    <a:ea typeface="Times New Roman" charset="0"/>
                    <a:cs typeface="New York" charset="0"/>
                  </a:rPr>
                  <a:t>17:30	        21:00               2:30                7:30               12:30             17:30               22:30              3:30               8:30</a:t>
                </a:r>
              </a:p>
            </p:txBody>
          </p:sp>
          <p:sp>
            <p:nvSpPr>
              <p:cNvPr id="15412" name="Text Box 6"/>
              <p:cNvSpPr txBox="1">
                <a:spLocks noChangeArrowheads="1"/>
              </p:cNvSpPr>
              <p:nvPr/>
            </p:nvSpPr>
            <p:spPr bwMode="auto">
              <a:xfrm rot="-5400000">
                <a:off x="31" y="1514"/>
                <a:ext cx="154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900" b="1">
                    <a:solidFill>
                      <a:srgbClr val="3333CC"/>
                    </a:solidFill>
                    <a:latin typeface="Arial Narrow" charset="0"/>
                    <a:ea typeface="Times New Roman" charset="0"/>
                    <a:cs typeface="New York" charset="0"/>
                  </a:rPr>
                  <a:t>0              10             20              30             40              50</a:t>
                </a:r>
              </a:p>
            </p:txBody>
          </p:sp>
          <p:sp>
            <p:nvSpPr>
              <p:cNvPr id="15413" name="Text Box 7"/>
              <p:cNvSpPr txBox="1">
                <a:spLocks noChangeArrowheads="1"/>
              </p:cNvSpPr>
              <p:nvPr/>
            </p:nvSpPr>
            <p:spPr bwMode="auto">
              <a:xfrm rot="-5400000">
                <a:off x="306" y="1547"/>
                <a:ext cx="714"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800" b="1">
                    <a:solidFill>
                      <a:srgbClr val="3333CC"/>
                    </a:solidFill>
                    <a:latin typeface="Verdana" charset="0"/>
                    <a:ea typeface="Times New Roman" charset="0"/>
                    <a:cs typeface="New York" charset="0"/>
                  </a:rPr>
                  <a:t>Temperatura (°C)</a:t>
                </a:r>
              </a:p>
            </p:txBody>
          </p:sp>
          <p:sp>
            <p:nvSpPr>
              <p:cNvPr id="15414" name="Text Box 8"/>
              <p:cNvSpPr txBox="1">
                <a:spLocks noChangeArrowheads="1"/>
              </p:cNvSpPr>
              <p:nvPr/>
            </p:nvSpPr>
            <p:spPr bwMode="auto">
              <a:xfrm>
                <a:off x="1927" y="2478"/>
                <a:ext cx="235"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800" b="1">
                    <a:solidFill>
                      <a:srgbClr val="3333CC"/>
                    </a:solidFill>
                    <a:latin typeface="Verdana" charset="0"/>
                    <a:ea typeface="Times New Roman" charset="0"/>
                    <a:cs typeface="New York" charset="0"/>
                  </a:rPr>
                  <a:t>ore</a:t>
                </a:r>
              </a:p>
            </p:txBody>
          </p:sp>
          <p:sp>
            <p:nvSpPr>
              <p:cNvPr id="15415" name="Freeform 9"/>
              <p:cNvSpPr>
                <a:spLocks/>
              </p:cNvSpPr>
              <p:nvPr/>
            </p:nvSpPr>
            <p:spPr bwMode="auto">
              <a:xfrm>
                <a:off x="906" y="1194"/>
                <a:ext cx="2310" cy="518"/>
              </a:xfrm>
              <a:custGeom>
                <a:avLst/>
                <a:gdLst>
                  <a:gd name="T0" fmla="*/ 0 w 2310"/>
                  <a:gd name="T1" fmla="*/ 492 h 518"/>
                  <a:gd name="T2" fmla="*/ 54 w 2310"/>
                  <a:gd name="T3" fmla="*/ 492 h 518"/>
                  <a:gd name="T4" fmla="*/ 66 w 2310"/>
                  <a:gd name="T5" fmla="*/ 0 h 518"/>
                  <a:gd name="T6" fmla="*/ 528 w 2310"/>
                  <a:gd name="T7" fmla="*/ 0 h 518"/>
                  <a:gd name="T8" fmla="*/ 558 w 2310"/>
                  <a:gd name="T9" fmla="*/ 498 h 518"/>
                  <a:gd name="T10" fmla="*/ 558 w 2310"/>
                  <a:gd name="T11" fmla="*/ 492 h 518"/>
                  <a:gd name="T12" fmla="*/ 864 w 2310"/>
                  <a:gd name="T13" fmla="*/ 480 h 518"/>
                  <a:gd name="T14" fmla="*/ 882 w 2310"/>
                  <a:gd name="T15" fmla="*/ 0 h 518"/>
                  <a:gd name="T16" fmla="*/ 1392 w 2310"/>
                  <a:gd name="T17" fmla="*/ 0 h 518"/>
                  <a:gd name="T18" fmla="*/ 1426 w 2310"/>
                  <a:gd name="T19" fmla="*/ 482 h 518"/>
                  <a:gd name="T20" fmla="*/ 1524 w 2310"/>
                  <a:gd name="T21" fmla="*/ 486 h 518"/>
                  <a:gd name="T22" fmla="*/ 1548 w 2310"/>
                  <a:gd name="T23" fmla="*/ 18 h 518"/>
                  <a:gd name="T24" fmla="*/ 1974 w 2310"/>
                  <a:gd name="T25" fmla="*/ 6 h 518"/>
                  <a:gd name="T26" fmla="*/ 1998 w 2310"/>
                  <a:gd name="T27" fmla="*/ 482 h 518"/>
                  <a:gd name="T28" fmla="*/ 2076 w 2310"/>
                  <a:gd name="T29" fmla="*/ 480 h 518"/>
                  <a:gd name="T30" fmla="*/ 2106 w 2310"/>
                  <a:gd name="T31" fmla="*/ 510 h 518"/>
                  <a:gd name="T32" fmla="*/ 2306 w 2310"/>
                  <a:gd name="T33" fmla="*/ 510 h 518"/>
                  <a:gd name="T34" fmla="*/ 2294 w 2310"/>
                  <a:gd name="T35" fmla="*/ 518 h 518"/>
                  <a:gd name="T36" fmla="*/ 2270 w 2310"/>
                  <a:gd name="T37" fmla="*/ 506 h 518"/>
                  <a:gd name="T38" fmla="*/ 2274 w 2310"/>
                  <a:gd name="T39" fmla="*/ 502 h 518"/>
                  <a:gd name="T40" fmla="*/ 2266 w 2310"/>
                  <a:gd name="T41" fmla="*/ 510 h 518"/>
                  <a:gd name="T42" fmla="*/ 2310 w 2310"/>
                  <a:gd name="T43" fmla="*/ 510 h 5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10"/>
                  <a:gd name="T67" fmla="*/ 0 h 518"/>
                  <a:gd name="T68" fmla="*/ 2310 w 2310"/>
                  <a:gd name="T69" fmla="*/ 518 h 5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10" h="518">
                    <a:moveTo>
                      <a:pt x="0" y="492"/>
                    </a:moveTo>
                    <a:lnTo>
                      <a:pt x="54" y="492"/>
                    </a:lnTo>
                    <a:lnTo>
                      <a:pt x="66" y="0"/>
                    </a:lnTo>
                    <a:lnTo>
                      <a:pt x="528" y="0"/>
                    </a:lnTo>
                    <a:lnTo>
                      <a:pt x="558" y="498"/>
                    </a:lnTo>
                    <a:lnTo>
                      <a:pt x="558" y="492"/>
                    </a:lnTo>
                    <a:lnTo>
                      <a:pt x="864" y="480"/>
                    </a:lnTo>
                    <a:lnTo>
                      <a:pt x="882" y="0"/>
                    </a:lnTo>
                    <a:lnTo>
                      <a:pt x="1392" y="0"/>
                    </a:lnTo>
                    <a:lnTo>
                      <a:pt x="1426" y="482"/>
                    </a:lnTo>
                    <a:lnTo>
                      <a:pt x="1524" y="486"/>
                    </a:lnTo>
                    <a:lnTo>
                      <a:pt x="1548" y="18"/>
                    </a:lnTo>
                    <a:lnTo>
                      <a:pt x="1974" y="6"/>
                    </a:lnTo>
                    <a:lnTo>
                      <a:pt x="1998" y="482"/>
                    </a:lnTo>
                    <a:lnTo>
                      <a:pt x="2076" y="480"/>
                    </a:lnTo>
                    <a:lnTo>
                      <a:pt x="2106" y="510"/>
                    </a:lnTo>
                    <a:lnTo>
                      <a:pt x="2306" y="510"/>
                    </a:lnTo>
                    <a:lnTo>
                      <a:pt x="2294" y="518"/>
                    </a:lnTo>
                    <a:lnTo>
                      <a:pt x="2270" y="506"/>
                    </a:lnTo>
                    <a:lnTo>
                      <a:pt x="2274" y="502"/>
                    </a:lnTo>
                    <a:lnTo>
                      <a:pt x="2266" y="510"/>
                    </a:lnTo>
                    <a:lnTo>
                      <a:pt x="2310" y="510"/>
                    </a:lnTo>
                  </a:path>
                </a:pathLst>
              </a:cu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473098" name="Text Box 10"/>
            <p:cNvSpPr txBox="1">
              <a:spLocks noChangeArrowheads="1"/>
            </p:cNvSpPr>
            <p:nvPr/>
          </p:nvSpPr>
          <p:spPr bwMode="auto">
            <a:xfrm>
              <a:off x="4241" y="1979"/>
              <a:ext cx="182" cy="125"/>
            </a:xfrm>
            <a:prstGeom prst="rect">
              <a:avLst/>
            </a:prstGeom>
            <a:solidFill>
              <a:srgbClr val="FFFF00"/>
            </a:solidFill>
            <a:ln w="9525" algn="ctr">
              <a:noFill/>
              <a:miter lim="800000"/>
              <a:headEnd/>
              <a:tailEnd/>
            </a:ln>
            <a:effec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a:effectLst>
                    <a:outerShdw blurRad="38100" dist="38100" dir="2700000" algn="tl">
                      <a:srgbClr val="FFFFFF"/>
                    </a:outerShdw>
                  </a:effectLst>
                  <a:latin typeface="Trebuchet MS" charset="0"/>
                  <a:ea typeface="Times New Roman" charset="0"/>
                  <a:cs typeface="New York" charset="0"/>
                </a:rPr>
                <a:t>2M</a:t>
              </a:r>
            </a:p>
          </p:txBody>
        </p:sp>
        <p:sp>
          <p:nvSpPr>
            <p:cNvPr id="473099" name="Text Box 11"/>
            <p:cNvSpPr txBox="1">
              <a:spLocks noChangeArrowheads="1"/>
            </p:cNvSpPr>
            <p:nvPr/>
          </p:nvSpPr>
          <p:spPr bwMode="auto">
            <a:xfrm>
              <a:off x="3969" y="1570"/>
              <a:ext cx="182" cy="126"/>
            </a:xfrm>
            <a:prstGeom prst="rect">
              <a:avLst/>
            </a:prstGeom>
            <a:solidFill>
              <a:srgbClr val="FFFF00"/>
            </a:solidFill>
            <a:ln w="9525" algn="ctr">
              <a:noFill/>
              <a:miter lim="800000"/>
              <a:headEnd/>
              <a:tailEnd/>
            </a:ln>
            <a:effec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a:effectLst>
                    <a:outerShdw blurRad="38100" dist="38100" dir="2700000" algn="tl">
                      <a:srgbClr val="FFFFFF"/>
                    </a:outerShdw>
                  </a:effectLst>
                  <a:latin typeface="Trebuchet MS" charset="0"/>
                  <a:ea typeface="Times New Roman" charset="0"/>
                  <a:cs typeface="New York" charset="0"/>
                </a:rPr>
                <a:t>1M</a:t>
              </a:r>
            </a:p>
          </p:txBody>
        </p:sp>
        <p:sp>
          <p:nvSpPr>
            <p:cNvPr id="473100" name="Text Box 12"/>
            <p:cNvSpPr txBox="1">
              <a:spLocks noChangeArrowheads="1"/>
            </p:cNvSpPr>
            <p:nvPr/>
          </p:nvSpPr>
          <p:spPr bwMode="auto">
            <a:xfrm>
              <a:off x="3560" y="2024"/>
              <a:ext cx="273" cy="139"/>
            </a:xfrm>
            <a:prstGeom prst="rect">
              <a:avLst/>
            </a:prstGeom>
            <a:noFill/>
            <a:ln w="9525" algn="ctr">
              <a:noFill/>
              <a:miter lim="800000"/>
              <a:headEnd/>
              <a:tailEnd/>
            </a:ln>
            <a:effec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200" b="1">
                  <a:solidFill>
                    <a:srgbClr val="CC0066"/>
                  </a:solidFill>
                  <a:effectLst>
                    <a:outerShdw blurRad="38100" dist="38100" dir="2700000" algn="tl">
                      <a:srgbClr val="000000"/>
                    </a:outerShdw>
                  </a:effectLst>
                  <a:latin typeface="Trebuchet MS" charset="0"/>
                  <a:ea typeface="Times New Roman" charset="0"/>
                  <a:cs typeface="New York" charset="0"/>
                </a:rPr>
                <a:t>S</a:t>
              </a:r>
            </a:p>
          </p:txBody>
        </p:sp>
        <p:sp>
          <p:nvSpPr>
            <p:cNvPr id="15403" name="Line 13"/>
            <p:cNvSpPr>
              <a:spLocks noChangeShapeType="1"/>
            </p:cNvSpPr>
            <p:nvPr/>
          </p:nvSpPr>
          <p:spPr bwMode="auto">
            <a:xfrm>
              <a:off x="3696" y="2115"/>
              <a:ext cx="137" cy="135"/>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404" name="Line 14"/>
            <p:cNvSpPr>
              <a:spLocks noChangeShapeType="1"/>
            </p:cNvSpPr>
            <p:nvPr/>
          </p:nvSpPr>
          <p:spPr bwMode="auto">
            <a:xfrm>
              <a:off x="4377" y="2115"/>
              <a:ext cx="137" cy="135"/>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405" name="Line 15"/>
            <p:cNvSpPr>
              <a:spLocks noChangeShapeType="1"/>
            </p:cNvSpPr>
            <p:nvPr/>
          </p:nvSpPr>
          <p:spPr bwMode="auto">
            <a:xfrm>
              <a:off x="5148" y="2115"/>
              <a:ext cx="136" cy="136"/>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406" name="Line 16"/>
            <p:cNvSpPr>
              <a:spLocks noChangeShapeType="1"/>
            </p:cNvSpPr>
            <p:nvPr/>
          </p:nvSpPr>
          <p:spPr bwMode="auto">
            <a:xfrm flipH="1">
              <a:off x="3923" y="1706"/>
              <a:ext cx="136" cy="136"/>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473105" name="Text Box 17"/>
            <p:cNvSpPr txBox="1">
              <a:spLocks noChangeArrowheads="1"/>
            </p:cNvSpPr>
            <p:nvPr/>
          </p:nvSpPr>
          <p:spPr bwMode="auto">
            <a:xfrm>
              <a:off x="5012" y="2024"/>
              <a:ext cx="136" cy="139"/>
            </a:xfrm>
            <a:prstGeom prst="rect">
              <a:avLst/>
            </a:prstGeom>
            <a:noFill/>
            <a:ln w="9525" algn="ctr">
              <a:noFill/>
              <a:miter lim="800000"/>
              <a:headEnd/>
              <a:tailEnd/>
            </a:ln>
            <a:effec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200" b="1">
                  <a:solidFill>
                    <a:srgbClr val="CC0066"/>
                  </a:solidFill>
                  <a:effectLst>
                    <a:outerShdw blurRad="38100" dist="38100" dir="2700000" algn="tl">
                      <a:srgbClr val="000000"/>
                    </a:outerShdw>
                  </a:effectLst>
                  <a:latin typeface="Trebuchet MS" charset="0"/>
                  <a:ea typeface="Times New Roman" charset="0"/>
                  <a:cs typeface="New York" charset="0"/>
                </a:rPr>
                <a:t>S</a:t>
              </a:r>
            </a:p>
          </p:txBody>
        </p:sp>
        <p:sp>
          <p:nvSpPr>
            <p:cNvPr id="15408" name="Text Box 18"/>
            <p:cNvSpPr txBox="1">
              <a:spLocks noChangeArrowheads="1"/>
            </p:cNvSpPr>
            <p:nvPr/>
          </p:nvSpPr>
          <p:spPr bwMode="auto">
            <a:xfrm>
              <a:off x="3198" y="1253"/>
              <a:ext cx="17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i="1">
                  <a:latin typeface="Trebuchet MS" charset="0"/>
                  <a:ea typeface="Times New Roman" charset="0"/>
                  <a:cs typeface="New York" charset="0"/>
                </a:rPr>
                <a:t>on</a:t>
              </a:r>
            </a:p>
          </p:txBody>
        </p:sp>
        <p:sp>
          <p:nvSpPr>
            <p:cNvPr id="15409" name="Text Box 19"/>
            <p:cNvSpPr txBox="1">
              <a:spLocks noChangeArrowheads="1"/>
            </p:cNvSpPr>
            <p:nvPr/>
          </p:nvSpPr>
          <p:spPr bwMode="auto">
            <a:xfrm>
              <a:off x="3651" y="1706"/>
              <a:ext cx="18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i="1">
                  <a:latin typeface="Trebuchet MS" charset="0"/>
                  <a:ea typeface="Times New Roman" charset="0"/>
                  <a:cs typeface="New York" charset="0"/>
                </a:rPr>
                <a:t>off</a:t>
              </a:r>
            </a:p>
          </p:txBody>
        </p:sp>
      </p:grpSp>
      <p:grpSp>
        <p:nvGrpSpPr>
          <p:cNvPr id="15364" name="Group 20"/>
          <p:cNvGrpSpPr>
            <a:grpSpLocks/>
          </p:cNvGrpSpPr>
          <p:nvPr/>
        </p:nvGrpSpPr>
        <p:grpSpPr bwMode="auto">
          <a:xfrm>
            <a:off x="2555875" y="476250"/>
            <a:ext cx="5545138" cy="3848100"/>
            <a:chOff x="158" y="523"/>
            <a:chExt cx="2767" cy="2453"/>
          </a:xfrm>
        </p:grpSpPr>
        <p:sp>
          <p:nvSpPr>
            <p:cNvPr id="15375" name="Line 21"/>
            <p:cNvSpPr>
              <a:spLocks noChangeShapeType="1"/>
            </p:cNvSpPr>
            <p:nvPr/>
          </p:nvSpPr>
          <p:spPr bwMode="auto">
            <a:xfrm flipH="1">
              <a:off x="521" y="1434"/>
              <a:ext cx="136" cy="136"/>
            </a:xfrm>
            <a:prstGeom prst="line">
              <a:avLst/>
            </a:prstGeom>
            <a:noFill/>
            <a:ln w="12700">
              <a:solidFill>
                <a:schemeClr val="tx2"/>
              </a:solidFill>
              <a:round/>
              <a:headEnd/>
              <a:tailEnd type="triangle" w="sm" len="lg"/>
            </a:ln>
            <a:extLst>
              <a:ext uri="{909E8E84-426E-40dd-AFC4-6F175D3DCCD1}">
                <a14:hiddenFill xmlns:a14="http://schemas.microsoft.com/office/drawing/2010/main">
                  <a:noFill/>
                </a14:hiddenFill>
              </a:ext>
            </a:extLst>
          </p:spPr>
          <p:txBody>
            <a:bodyPr/>
            <a:lstStyle/>
            <a:p>
              <a:endParaRPr lang="it-IT"/>
            </a:p>
          </p:txBody>
        </p:sp>
        <p:grpSp>
          <p:nvGrpSpPr>
            <p:cNvPr id="15376" name="Group 22"/>
            <p:cNvGrpSpPr>
              <a:grpSpLocks/>
            </p:cNvGrpSpPr>
            <p:nvPr/>
          </p:nvGrpSpPr>
          <p:grpSpPr bwMode="auto">
            <a:xfrm>
              <a:off x="158" y="523"/>
              <a:ext cx="2767" cy="2453"/>
              <a:chOff x="2381" y="342"/>
              <a:chExt cx="2767" cy="2408"/>
            </a:xfrm>
          </p:grpSpPr>
          <p:sp>
            <p:nvSpPr>
              <p:cNvPr id="15389" name="Text Box 23"/>
              <p:cNvSpPr txBox="1">
                <a:spLocks noChangeArrowheads="1"/>
              </p:cNvSpPr>
              <p:nvPr/>
            </p:nvSpPr>
            <p:spPr bwMode="auto">
              <a:xfrm rot="-5400000">
                <a:off x="1658" y="1248"/>
                <a:ext cx="190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800" b="1">
                    <a:solidFill>
                      <a:srgbClr val="3333CC"/>
                    </a:solidFill>
                    <a:latin typeface="Arial Narrow" charset="0"/>
                    <a:ea typeface="Times New Roman" charset="0"/>
                    <a:cs typeface="New York" charset="0"/>
                  </a:rPr>
                  <a:t>0	      10	      20                    30                  40</a:t>
                </a:r>
              </a:p>
            </p:txBody>
          </p:sp>
          <p:grpSp>
            <p:nvGrpSpPr>
              <p:cNvPr id="15390" name="Group 24"/>
              <p:cNvGrpSpPr>
                <a:grpSpLocks/>
              </p:cNvGrpSpPr>
              <p:nvPr/>
            </p:nvGrpSpPr>
            <p:grpSpPr bwMode="auto">
              <a:xfrm>
                <a:off x="2381" y="845"/>
                <a:ext cx="2767" cy="1905"/>
                <a:chOff x="2381" y="845"/>
                <a:chExt cx="2767" cy="1905"/>
              </a:xfrm>
            </p:grpSpPr>
            <p:pic>
              <p:nvPicPr>
                <p:cNvPr id="15391" name="Picture 25" descr="curva RDmod"/>
                <p:cNvPicPr>
                  <a:picLocks noChangeAspect="1" noChangeArrowheads="1"/>
                </p:cNvPicPr>
                <p:nvPr/>
              </p:nvPicPr>
              <p:blipFill>
                <a:blip r:embed="rId4">
                  <a:lum contrast="48000"/>
                  <a:extLst>
                    <a:ext uri="{28A0092B-C50C-407E-A947-70E740481C1C}">
                      <a14:useLocalDpi xmlns:a14="http://schemas.microsoft.com/office/drawing/2010/main" val="0"/>
                    </a:ext>
                  </a:extLst>
                </a:blip>
                <a:srcRect l="9973" t="12811" r="1871" b="14264"/>
                <a:stretch>
                  <a:fillRect/>
                </a:stretch>
              </p:blipFill>
              <p:spPr bwMode="auto">
                <a:xfrm>
                  <a:off x="2653" y="845"/>
                  <a:ext cx="2404"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2" name="Line 26"/>
                <p:cNvSpPr>
                  <a:spLocks noChangeShapeType="1"/>
                </p:cNvSpPr>
                <p:nvPr/>
              </p:nvSpPr>
              <p:spPr bwMode="auto">
                <a:xfrm>
                  <a:off x="2381" y="1525"/>
                  <a:ext cx="136" cy="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93" name="Freeform 27"/>
                <p:cNvSpPr>
                  <a:spLocks/>
                </p:cNvSpPr>
                <p:nvPr/>
              </p:nvSpPr>
              <p:spPr bwMode="auto">
                <a:xfrm>
                  <a:off x="2733" y="1099"/>
                  <a:ext cx="2140" cy="528"/>
                </a:xfrm>
                <a:custGeom>
                  <a:avLst/>
                  <a:gdLst>
                    <a:gd name="T0" fmla="*/ 0 w 2140"/>
                    <a:gd name="T1" fmla="*/ 0 h 528"/>
                    <a:gd name="T2" fmla="*/ 124 w 2140"/>
                    <a:gd name="T3" fmla="*/ 0 h 528"/>
                    <a:gd name="T4" fmla="*/ 152 w 2140"/>
                    <a:gd name="T5" fmla="*/ 524 h 528"/>
                    <a:gd name="T6" fmla="*/ 632 w 2140"/>
                    <a:gd name="T7" fmla="*/ 524 h 528"/>
                    <a:gd name="T8" fmla="*/ 668 w 2140"/>
                    <a:gd name="T9" fmla="*/ 4 h 528"/>
                    <a:gd name="T10" fmla="*/ 752 w 2140"/>
                    <a:gd name="T11" fmla="*/ 8 h 528"/>
                    <a:gd name="T12" fmla="*/ 780 w 2140"/>
                    <a:gd name="T13" fmla="*/ 516 h 528"/>
                    <a:gd name="T14" fmla="*/ 1264 w 2140"/>
                    <a:gd name="T15" fmla="*/ 520 h 528"/>
                    <a:gd name="T16" fmla="*/ 1296 w 2140"/>
                    <a:gd name="T17" fmla="*/ 8 h 528"/>
                    <a:gd name="T18" fmla="*/ 1468 w 2140"/>
                    <a:gd name="T19" fmla="*/ 4 h 528"/>
                    <a:gd name="T20" fmla="*/ 1496 w 2140"/>
                    <a:gd name="T21" fmla="*/ 524 h 528"/>
                    <a:gd name="T22" fmla="*/ 1956 w 2140"/>
                    <a:gd name="T23" fmla="*/ 524 h 528"/>
                    <a:gd name="T24" fmla="*/ 1984 w 2140"/>
                    <a:gd name="T25" fmla="*/ 20 h 528"/>
                    <a:gd name="T26" fmla="*/ 2080 w 2140"/>
                    <a:gd name="T27" fmla="*/ 20 h 528"/>
                    <a:gd name="T28" fmla="*/ 2104 w 2140"/>
                    <a:gd name="T29" fmla="*/ 524 h 528"/>
                    <a:gd name="T30" fmla="*/ 2140 w 2140"/>
                    <a:gd name="T31" fmla="*/ 528 h 5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40"/>
                    <a:gd name="T49" fmla="*/ 0 h 528"/>
                    <a:gd name="T50" fmla="*/ 2140 w 2140"/>
                    <a:gd name="T51" fmla="*/ 528 h 5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40" h="528">
                      <a:moveTo>
                        <a:pt x="0" y="0"/>
                      </a:moveTo>
                      <a:lnTo>
                        <a:pt x="124" y="0"/>
                      </a:lnTo>
                      <a:lnTo>
                        <a:pt x="152" y="524"/>
                      </a:lnTo>
                      <a:lnTo>
                        <a:pt x="632" y="524"/>
                      </a:lnTo>
                      <a:lnTo>
                        <a:pt x="668" y="4"/>
                      </a:lnTo>
                      <a:lnTo>
                        <a:pt x="752" y="8"/>
                      </a:lnTo>
                      <a:lnTo>
                        <a:pt x="780" y="516"/>
                      </a:lnTo>
                      <a:lnTo>
                        <a:pt x="1264" y="520"/>
                      </a:lnTo>
                      <a:lnTo>
                        <a:pt x="1296" y="8"/>
                      </a:lnTo>
                      <a:lnTo>
                        <a:pt x="1468" y="4"/>
                      </a:lnTo>
                      <a:lnTo>
                        <a:pt x="1496" y="524"/>
                      </a:lnTo>
                      <a:lnTo>
                        <a:pt x="1956" y="524"/>
                      </a:lnTo>
                      <a:lnTo>
                        <a:pt x="1984" y="20"/>
                      </a:lnTo>
                      <a:lnTo>
                        <a:pt x="2080" y="20"/>
                      </a:lnTo>
                      <a:lnTo>
                        <a:pt x="2104" y="524"/>
                      </a:lnTo>
                      <a:lnTo>
                        <a:pt x="2140" y="528"/>
                      </a:lnTo>
                    </a:path>
                  </a:pathLst>
                </a:cu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394" name="Text Box 28"/>
                <p:cNvSpPr txBox="1">
                  <a:spLocks noChangeArrowheads="1"/>
                </p:cNvSpPr>
                <p:nvPr/>
              </p:nvSpPr>
              <p:spPr bwMode="auto">
                <a:xfrm>
                  <a:off x="2562" y="2251"/>
                  <a:ext cx="258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900" b="1">
                      <a:solidFill>
                        <a:srgbClr val="3333CC"/>
                      </a:solidFill>
                      <a:latin typeface="Arial Narrow" charset="0"/>
                      <a:ea typeface="Times New Roman" charset="0"/>
                      <a:cs typeface="New York" charset="0"/>
                    </a:rPr>
                    <a:t>   20:00	              1:00                6:00              11:00             16:00              21:00              2:00               7:00              12:00 </a:t>
                  </a:r>
                </a:p>
              </p:txBody>
            </p:sp>
            <p:sp>
              <p:nvSpPr>
                <p:cNvPr id="15395" name="Text Box 29"/>
                <p:cNvSpPr txBox="1">
                  <a:spLocks noChangeArrowheads="1"/>
                </p:cNvSpPr>
                <p:nvPr/>
              </p:nvSpPr>
              <p:spPr bwMode="auto">
                <a:xfrm rot="-5400000">
                  <a:off x="2107" y="1533"/>
                  <a:ext cx="74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800" b="1">
                      <a:solidFill>
                        <a:srgbClr val="3333CC"/>
                      </a:solidFill>
                      <a:latin typeface="Verdana" charset="0"/>
                      <a:ea typeface="Times New Roman" charset="0"/>
                      <a:cs typeface="New York" charset="0"/>
                    </a:rPr>
                    <a:t>Temperatura (°C)</a:t>
                  </a:r>
                </a:p>
              </p:txBody>
            </p:sp>
            <p:sp>
              <p:nvSpPr>
                <p:cNvPr id="15396" name="Text Box 30"/>
                <p:cNvSpPr txBox="1">
                  <a:spLocks noChangeArrowheads="1"/>
                </p:cNvSpPr>
                <p:nvPr/>
              </p:nvSpPr>
              <p:spPr bwMode="auto">
                <a:xfrm>
                  <a:off x="3742" y="2387"/>
                  <a:ext cx="18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800" b="1">
                      <a:solidFill>
                        <a:srgbClr val="3333CC"/>
                      </a:solidFill>
                      <a:latin typeface="Verdana" charset="0"/>
                      <a:ea typeface="Times New Roman" charset="0"/>
                      <a:cs typeface="New York" charset="0"/>
                    </a:rPr>
                    <a:t>ore</a:t>
                  </a:r>
                </a:p>
              </p:txBody>
            </p:sp>
            <p:sp>
              <p:nvSpPr>
                <p:cNvPr id="15397" name="Line 31"/>
                <p:cNvSpPr>
                  <a:spLocks noChangeShapeType="1"/>
                </p:cNvSpPr>
                <p:nvPr/>
              </p:nvSpPr>
              <p:spPr bwMode="auto">
                <a:xfrm>
                  <a:off x="2472" y="2659"/>
                  <a:ext cx="45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98" name="Line 32"/>
                <p:cNvSpPr>
                  <a:spLocks noChangeShapeType="1"/>
                </p:cNvSpPr>
                <p:nvPr/>
              </p:nvSpPr>
              <p:spPr bwMode="auto">
                <a:xfrm>
                  <a:off x="2381" y="2750"/>
                  <a:ext cx="45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sp>
          <p:nvSpPr>
            <p:cNvPr id="15377" name="Line 33"/>
            <p:cNvSpPr>
              <a:spLocks noChangeShapeType="1"/>
            </p:cNvSpPr>
            <p:nvPr/>
          </p:nvSpPr>
          <p:spPr bwMode="auto">
            <a:xfrm>
              <a:off x="1247" y="2115"/>
              <a:ext cx="91" cy="181"/>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378" name="Line 34"/>
            <p:cNvSpPr>
              <a:spLocks noChangeShapeType="1"/>
            </p:cNvSpPr>
            <p:nvPr/>
          </p:nvSpPr>
          <p:spPr bwMode="auto">
            <a:xfrm flipV="1">
              <a:off x="1791" y="1706"/>
              <a:ext cx="46" cy="227"/>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379" name="Line 35"/>
            <p:cNvSpPr>
              <a:spLocks noChangeShapeType="1"/>
            </p:cNvSpPr>
            <p:nvPr/>
          </p:nvSpPr>
          <p:spPr bwMode="auto">
            <a:xfrm flipH="1">
              <a:off x="521" y="1434"/>
              <a:ext cx="91" cy="136"/>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380" name="Line 36"/>
            <p:cNvSpPr>
              <a:spLocks noChangeShapeType="1"/>
            </p:cNvSpPr>
            <p:nvPr/>
          </p:nvSpPr>
          <p:spPr bwMode="auto">
            <a:xfrm>
              <a:off x="2290" y="2069"/>
              <a:ext cx="92" cy="182"/>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5381" name="Line 37"/>
            <p:cNvSpPr>
              <a:spLocks noChangeShapeType="1"/>
            </p:cNvSpPr>
            <p:nvPr/>
          </p:nvSpPr>
          <p:spPr bwMode="auto">
            <a:xfrm>
              <a:off x="884" y="2115"/>
              <a:ext cx="182" cy="136"/>
            </a:xfrm>
            <a:prstGeom prst="line">
              <a:avLst/>
            </a:prstGeom>
            <a:noFill/>
            <a:ln w="127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473126" name="Text Box 38"/>
            <p:cNvSpPr txBox="1">
              <a:spLocks noChangeArrowheads="1"/>
            </p:cNvSpPr>
            <p:nvPr/>
          </p:nvSpPr>
          <p:spPr bwMode="auto">
            <a:xfrm>
              <a:off x="612" y="1344"/>
              <a:ext cx="227" cy="138"/>
            </a:xfrm>
            <a:prstGeom prst="rect">
              <a:avLst/>
            </a:prstGeom>
            <a:solidFill>
              <a:srgbClr val="FFFF00"/>
            </a:solidFill>
            <a:ln w="9525" algn="ctr">
              <a:noFill/>
              <a:miter lim="800000"/>
              <a:headEnd/>
              <a:tailEnd/>
            </a:ln>
            <a:effec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a:effectLst>
                    <a:outerShdw blurRad="38100" dist="38100" dir="2700000" algn="tl">
                      <a:srgbClr val="FFFFFF"/>
                    </a:outerShdw>
                  </a:effectLst>
                  <a:latin typeface="Trebuchet MS" charset="0"/>
                  <a:ea typeface="Times New Roman" charset="0"/>
                  <a:cs typeface="New York" charset="0"/>
                </a:rPr>
                <a:t>1M</a:t>
              </a:r>
            </a:p>
          </p:txBody>
        </p:sp>
        <p:sp>
          <p:nvSpPr>
            <p:cNvPr id="473127" name="Text Box 39"/>
            <p:cNvSpPr txBox="1">
              <a:spLocks noChangeArrowheads="1"/>
            </p:cNvSpPr>
            <p:nvPr/>
          </p:nvSpPr>
          <p:spPr bwMode="auto">
            <a:xfrm>
              <a:off x="2109" y="1979"/>
              <a:ext cx="223" cy="137"/>
            </a:xfrm>
            <a:prstGeom prst="rect">
              <a:avLst/>
            </a:prstGeom>
            <a:solidFill>
              <a:srgbClr val="FFFF00"/>
            </a:solidFill>
            <a:ln w="9525" algn="ctr">
              <a:noFill/>
              <a:miter lim="800000"/>
              <a:headEnd/>
              <a:tailEnd/>
            </a:ln>
            <a:effec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a:effectLst>
                    <a:outerShdw blurRad="38100" dist="38100" dir="2700000" algn="tl">
                      <a:srgbClr val="FFFFFF"/>
                    </a:outerShdw>
                  </a:effectLst>
                  <a:latin typeface="Trebuchet MS" charset="0"/>
                  <a:ea typeface="Times New Roman" charset="0"/>
                  <a:cs typeface="New York" charset="0"/>
                </a:rPr>
                <a:t>2M</a:t>
              </a:r>
            </a:p>
          </p:txBody>
        </p:sp>
        <p:sp>
          <p:nvSpPr>
            <p:cNvPr id="473128" name="Text Box 40"/>
            <p:cNvSpPr txBox="1">
              <a:spLocks noChangeArrowheads="1"/>
            </p:cNvSpPr>
            <p:nvPr/>
          </p:nvSpPr>
          <p:spPr bwMode="auto">
            <a:xfrm>
              <a:off x="1565" y="1979"/>
              <a:ext cx="177" cy="137"/>
            </a:xfrm>
            <a:prstGeom prst="rect">
              <a:avLst/>
            </a:prstGeom>
            <a:solidFill>
              <a:srgbClr val="FFFF00"/>
            </a:solidFill>
            <a:ln w="9525" algn="ctr">
              <a:noFill/>
              <a:miter lim="800000"/>
              <a:headEnd/>
              <a:tailEnd/>
            </a:ln>
            <a:effec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a:effectLst>
                    <a:outerShdw blurRad="38100" dist="38100" dir="2700000" algn="tl">
                      <a:srgbClr val="FFFFFF"/>
                    </a:outerShdw>
                  </a:effectLst>
                  <a:latin typeface="Trebuchet MS" charset="0"/>
                  <a:ea typeface="Times New Roman" charset="0"/>
                  <a:cs typeface="New York" charset="0"/>
                </a:rPr>
                <a:t>1M</a:t>
              </a:r>
            </a:p>
          </p:txBody>
        </p:sp>
        <p:sp>
          <p:nvSpPr>
            <p:cNvPr id="473129" name="Text Box 41"/>
            <p:cNvSpPr txBox="1">
              <a:spLocks noChangeArrowheads="1"/>
            </p:cNvSpPr>
            <p:nvPr/>
          </p:nvSpPr>
          <p:spPr bwMode="auto">
            <a:xfrm>
              <a:off x="703" y="2069"/>
              <a:ext cx="177" cy="137"/>
            </a:xfrm>
            <a:prstGeom prst="rect">
              <a:avLst/>
            </a:prstGeom>
            <a:solidFill>
              <a:srgbClr val="FFFF00"/>
            </a:solidFill>
            <a:ln w="9525" algn="ctr">
              <a:noFill/>
              <a:miter lim="800000"/>
              <a:headEnd/>
              <a:tailEnd/>
            </a:ln>
            <a:effec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a:effectLst>
                    <a:outerShdw blurRad="38100" dist="38100" dir="2700000" algn="tl">
                      <a:srgbClr val="FFFFFF"/>
                    </a:outerShdw>
                  </a:effectLst>
                  <a:latin typeface="Trebuchet MS" charset="0"/>
                  <a:ea typeface="Times New Roman" charset="0"/>
                  <a:cs typeface="New York" charset="0"/>
                </a:rPr>
                <a:t>2M</a:t>
              </a:r>
            </a:p>
          </p:txBody>
        </p:sp>
        <p:sp>
          <p:nvSpPr>
            <p:cNvPr id="473130" name="Text Box 42"/>
            <p:cNvSpPr txBox="1">
              <a:spLocks noChangeArrowheads="1"/>
            </p:cNvSpPr>
            <p:nvPr/>
          </p:nvSpPr>
          <p:spPr bwMode="auto">
            <a:xfrm>
              <a:off x="1156" y="1979"/>
              <a:ext cx="136" cy="152"/>
            </a:xfrm>
            <a:prstGeom prst="rect">
              <a:avLst/>
            </a:prstGeom>
            <a:noFill/>
            <a:ln w="9525" algn="ctr">
              <a:noFill/>
              <a:miter lim="800000"/>
              <a:headEnd/>
              <a:tailEnd/>
            </a:ln>
            <a:effec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200" b="1">
                  <a:solidFill>
                    <a:srgbClr val="CC0066"/>
                  </a:solidFill>
                  <a:effectLst>
                    <a:outerShdw blurRad="38100" dist="38100" dir="2700000" algn="tl">
                      <a:srgbClr val="000000"/>
                    </a:outerShdw>
                  </a:effectLst>
                  <a:latin typeface="Trebuchet MS" charset="0"/>
                  <a:ea typeface="Times New Roman" charset="0"/>
                  <a:cs typeface="New York" charset="0"/>
                </a:rPr>
                <a:t>S</a:t>
              </a:r>
            </a:p>
          </p:txBody>
        </p:sp>
        <p:sp>
          <p:nvSpPr>
            <p:cNvPr id="15387" name="Text Box 43"/>
            <p:cNvSpPr txBox="1">
              <a:spLocks noChangeArrowheads="1"/>
            </p:cNvSpPr>
            <p:nvPr/>
          </p:nvSpPr>
          <p:spPr bwMode="auto">
            <a:xfrm>
              <a:off x="1111" y="1162"/>
              <a:ext cx="1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i="1">
                  <a:latin typeface="Trebuchet MS" charset="0"/>
                  <a:ea typeface="Times New Roman" charset="0"/>
                  <a:cs typeface="New York" charset="0"/>
                </a:rPr>
                <a:t>on</a:t>
              </a:r>
            </a:p>
          </p:txBody>
        </p:sp>
        <p:sp>
          <p:nvSpPr>
            <p:cNvPr id="15388" name="Text Box 44"/>
            <p:cNvSpPr txBox="1">
              <a:spLocks noChangeArrowheads="1"/>
            </p:cNvSpPr>
            <p:nvPr/>
          </p:nvSpPr>
          <p:spPr bwMode="auto">
            <a:xfrm>
              <a:off x="793" y="1661"/>
              <a:ext cx="18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1000" b="1" i="1">
                  <a:latin typeface="Trebuchet MS" charset="0"/>
                  <a:ea typeface="Times New Roman" charset="0"/>
                  <a:cs typeface="New York" charset="0"/>
                </a:rPr>
                <a:t>off</a:t>
              </a:r>
            </a:p>
          </p:txBody>
        </p:sp>
      </p:grpSp>
      <p:sp>
        <p:nvSpPr>
          <p:cNvPr id="15365" name="Text Box 45"/>
          <p:cNvSpPr txBox="1">
            <a:spLocks noChangeArrowheads="1"/>
          </p:cNvSpPr>
          <p:nvPr/>
        </p:nvSpPr>
        <p:spPr bwMode="auto">
          <a:xfrm>
            <a:off x="8101013" y="1916113"/>
            <a:ext cx="719137" cy="384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50000"/>
              </a:spcBef>
            </a:pPr>
            <a:r>
              <a:rPr lang="it-IT" b="1">
                <a:solidFill>
                  <a:srgbClr val="FFFF00"/>
                </a:solidFill>
                <a:latin typeface="Arial Narrow" charset="0"/>
                <a:ea typeface="Times New Roman" charset="0"/>
                <a:cs typeface="New York" charset="0"/>
              </a:rPr>
              <a:t>RD</a:t>
            </a:r>
          </a:p>
        </p:txBody>
      </p:sp>
      <p:sp>
        <p:nvSpPr>
          <p:cNvPr id="15366" name="Text Box 46"/>
          <p:cNvSpPr txBox="1">
            <a:spLocks noChangeArrowheads="1"/>
          </p:cNvSpPr>
          <p:nvPr/>
        </p:nvSpPr>
        <p:spPr bwMode="auto">
          <a:xfrm>
            <a:off x="8243888" y="4724400"/>
            <a:ext cx="719137" cy="384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50000"/>
              </a:spcBef>
            </a:pPr>
            <a:r>
              <a:rPr lang="it-IT" b="1">
                <a:solidFill>
                  <a:srgbClr val="FFFF00"/>
                </a:solidFill>
                <a:latin typeface="Arial Narrow" charset="0"/>
                <a:ea typeface="Times New Roman" charset="0"/>
                <a:cs typeface="New York" charset="0"/>
              </a:rPr>
              <a:t>RI</a:t>
            </a:r>
          </a:p>
        </p:txBody>
      </p:sp>
      <p:sp>
        <p:nvSpPr>
          <p:cNvPr id="15367" name="Text Box 47"/>
          <p:cNvSpPr txBox="1">
            <a:spLocks noChangeArrowheads="1"/>
          </p:cNvSpPr>
          <p:nvPr/>
        </p:nvSpPr>
        <p:spPr bwMode="auto">
          <a:xfrm>
            <a:off x="3203575" y="765175"/>
            <a:ext cx="54006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50000"/>
              </a:spcBef>
            </a:pPr>
            <a:r>
              <a:rPr lang="it-IT" sz="1600">
                <a:latin typeface="Arial Narrow" charset="0"/>
                <a:ea typeface="Times New Roman" charset="0"/>
                <a:cs typeface="New York" charset="0"/>
              </a:rPr>
              <a:t>°T mandata  compressore           °T  latte            °T  ambiente</a:t>
            </a:r>
            <a:endParaRPr lang="it-IT" sz="1800" i="1">
              <a:latin typeface="Arial Narrow" charset="0"/>
              <a:ea typeface="Times New Roman" charset="0"/>
              <a:cs typeface="New York" charset="0"/>
            </a:endParaRPr>
          </a:p>
        </p:txBody>
      </p:sp>
      <p:sp>
        <p:nvSpPr>
          <p:cNvPr id="15368" name="Line 48"/>
          <p:cNvSpPr>
            <a:spLocks noChangeShapeType="1"/>
          </p:cNvSpPr>
          <p:nvPr/>
        </p:nvSpPr>
        <p:spPr bwMode="auto">
          <a:xfrm>
            <a:off x="6443663" y="908050"/>
            <a:ext cx="288925" cy="0"/>
          </a:xfrm>
          <a:prstGeom prst="line">
            <a:avLst/>
          </a:prstGeom>
          <a:noFill/>
          <a:ln w="22225">
            <a:solidFill>
              <a:srgbClr val="33996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369" name="Line 49"/>
          <p:cNvSpPr>
            <a:spLocks noChangeShapeType="1"/>
          </p:cNvSpPr>
          <p:nvPr/>
        </p:nvSpPr>
        <p:spPr bwMode="auto">
          <a:xfrm>
            <a:off x="3059113" y="908050"/>
            <a:ext cx="22383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370" name="Line 50"/>
          <p:cNvSpPr>
            <a:spLocks noChangeShapeType="1"/>
          </p:cNvSpPr>
          <p:nvPr/>
        </p:nvSpPr>
        <p:spPr bwMode="auto">
          <a:xfrm>
            <a:off x="5364163" y="908050"/>
            <a:ext cx="223837"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371" name="Text Box 51"/>
          <p:cNvSpPr txBox="1">
            <a:spLocks noChangeArrowheads="1"/>
          </p:cNvSpPr>
          <p:nvPr/>
        </p:nvSpPr>
        <p:spPr bwMode="auto">
          <a:xfrm>
            <a:off x="179388" y="765175"/>
            <a:ext cx="237648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pPr>
            <a:r>
              <a:rPr lang="it-IT">
                <a:solidFill>
                  <a:srgbClr val="0000FF"/>
                </a:solidFill>
                <a:latin typeface="Comic Sans MS" charset="0"/>
                <a:ea typeface="Times New Roman" charset="0"/>
                <a:cs typeface="New York" charset="0"/>
              </a:rPr>
              <a:t>Tempo di funzionamento impianto frigorifero</a:t>
            </a:r>
          </a:p>
        </p:txBody>
      </p:sp>
      <p:sp>
        <p:nvSpPr>
          <p:cNvPr id="473140" name="Rectangle 52"/>
          <p:cNvSpPr>
            <a:spLocks noGrp="1" noChangeArrowheads="1"/>
          </p:cNvSpPr>
          <p:nvPr>
            <p:ph type="title"/>
          </p:nvPr>
        </p:nvSpPr>
        <p:spPr>
          <a:xfrm>
            <a:off x="2268538" y="0"/>
            <a:ext cx="6048375" cy="404813"/>
          </a:xfrm>
        </p:spPr>
        <p:txBody>
          <a:bodyPr>
            <a:normAutofit fontScale="90000"/>
          </a:bodyPr>
          <a:lstStyle/>
          <a:p>
            <a:r>
              <a:rPr lang="it-IT" sz="2800">
                <a:solidFill>
                  <a:srgbClr val="CC0066"/>
                </a:solidFill>
                <a:effectLst>
                  <a:outerShdw blurRad="38100" dist="38100" dir="2700000" algn="tl">
                    <a:srgbClr val="000000"/>
                  </a:outerShdw>
                </a:effectLst>
                <a:latin typeface="Times New Roman" charset="0"/>
              </a:rPr>
              <a:t>Comparazione prestazioni</a:t>
            </a:r>
          </a:p>
        </p:txBody>
      </p:sp>
      <p:sp>
        <p:nvSpPr>
          <p:cNvPr id="15373" name="Text Box 53"/>
          <p:cNvSpPr txBox="1">
            <a:spLocks noChangeArrowheads="1"/>
          </p:cNvSpPr>
          <p:nvPr/>
        </p:nvSpPr>
        <p:spPr bwMode="auto">
          <a:xfrm>
            <a:off x="1116013" y="4868863"/>
            <a:ext cx="1030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2000" b="1">
                <a:solidFill>
                  <a:srgbClr val="FF0000"/>
                </a:solidFill>
                <a:latin typeface="Comic Sans MS" charset="0"/>
                <a:ea typeface="Times New Roman" charset="0"/>
                <a:cs typeface="New York" charset="0"/>
              </a:rPr>
              <a:t>17 h/d</a:t>
            </a:r>
          </a:p>
        </p:txBody>
      </p:sp>
      <p:sp>
        <p:nvSpPr>
          <p:cNvPr id="15374" name="Text Box 54"/>
          <p:cNvSpPr txBox="1">
            <a:spLocks noChangeArrowheads="1"/>
          </p:cNvSpPr>
          <p:nvPr/>
        </p:nvSpPr>
        <p:spPr bwMode="auto">
          <a:xfrm>
            <a:off x="1187450" y="2997200"/>
            <a:ext cx="874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2000" b="1">
                <a:solidFill>
                  <a:srgbClr val="FF0000"/>
                </a:solidFill>
                <a:latin typeface="Comic Sans MS" charset="0"/>
                <a:ea typeface="Times New Roman" charset="0"/>
                <a:cs typeface="New York" charset="0"/>
              </a:rPr>
              <a:t>5 h/d</a:t>
            </a:r>
          </a:p>
        </p:txBody>
      </p:sp>
    </p:spTree>
    <p:extLst>
      <p:ext uri="{BB962C8B-B14F-4D97-AF65-F5344CB8AC3E}">
        <p14:creationId xmlns:p14="http://schemas.microsoft.com/office/powerpoint/2010/main" val="21403566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8948" y="260522"/>
            <a:ext cx="8427412" cy="1938992"/>
          </a:xfrm>
          <a:prstGeom prst="rect">
            <a:avLst/>
          </a:prstGeom>
        </p:spPr>
        <p:txBody>
          <a:bodyPr wrap="square">
            <a:spAutoFit/>
          </a:bodyPr>
          <a:lstStyle/>
          <a:p>
            <a:r>
              <a:rPr lang="it-IT" sz="2400" dirty="0"/>
              <a:t>Il raggiungimento della temperatura di conservazione del latte deve avvenire entro un tempo massimo di 1 ora dalla fine della mungitura.  Tale dato è di riferimento per un corretto dimensionamento degli impianti in rapporto alla capacità di lavoro della macchina mungitrice. </a:t>
            </a:r>
          </a:p>
        </p:txBody>
      </p:sp>
      <p:pic>
        <p:nvPicPr>
          <p:cNvPr id="3" name="Immagine 2"/>
          <p:cNvPicPr>
            <a:picLocks noChangeAspect="1"/>
          </p:cNvPicPr>
          <p:nvPr/>
        </p:nvPicPr>
        <p:blipFill>
          <a:blip r:embed="rId2"/>
          <a:stretch>
            <a:fillRect/>
          </a:stretch>
        </p:blipFill>
        <p:spPr>
          <a:xfrm>
            <a:off x="-25430" y="2558752"/>
            <a:ext cx="9169430" cy="3541040"/>
          </a:xfrm>
          <a:prstGeom prst="rect">
            <a:avLst/>
          </a:prstGeom>
        </p:spPr>
      </p:pic>
    </p:spTree>
    <p:extLst>
      <p:ext uri="{BB962C8B-B14F-4D97-AF65-F5344CB8AC3E}">
        <p14:creationId xmlns:p14="http://schemas.microsoft.com/office/powerpoint/2010/main" val="4473564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323850" y="188913"/>
            <a:ext cx="8208963" cy="287337"/>
          </a:xfrm>
        </p:spPr>
        <p:txBody>
          <a:bodyPr>
            <a:normAutofit fontScale="90000"/>
          </a:bodyPr>
          <a:lstStyle/>
          <a:p>
            <a:pPr>
              <a:defRPr/>
            </a:pPr>
            <a:r>
              <a:rPr lang="it-IT" sz="3200" b="1" smtClean="0">
                <a:solidFill>
                  <a:srgbClr val="CC0066"/>
                </a:solidFill>
                <a:effectLst>
                  <a:outerShdw blurRad="38100" dist="38100" dir="2700000" algn="tl">
                    <a:srgbClr val="000000"/>
                  </a:outerShdw>
                </a:effectLst>
                <a:ea typeface="+mj-ea"/>
              </a:rPr>
              <a:t>Vantaggi dei refrigeratori indiretti</a:t>
            </a:r>
            <a:endParaRPr lang="it-IT" sz="3200" smtClean="0">
              <a:solidFill>
                <a:srgbClr val="CC0066"/>
              </a:solidFill>
              <a:effectLst>
                <a:outerShdw blurRad="38100" dist="38100" dir="2700000" algn="tl">
                  <a:srgbClr val="000000"/>
                </a:outerShdw>
              </a:effectLst>
              <a:ea typeface="+mj-ea"/>
            </a:endParaRPr>
          </a:p>
        </p:txBody>
      </p:sp>
      <p:sp>
        <p:nvSpPr>
          <p:cNvPr id="17412" name="Rectangle 3"/>
          <p:cNvSpPr>
            <a:spLocks noGrp="1" noChangeArrowheads="1"/>
          </p:cNvSpPr>
          <p:nvPr>
            <p:ph type="body" idx="1"/>
          </p:nvPr>
        </p:nvSpPr>
        <p:spPr>
          <a:xfrm>
            <a:off x="250825" y="5300663"/>
            <a:ext cx="8424863" cy="720725"/>
          </a:xfrm>
        </p:spPr>
        <p:txBody>
          <a:bodyPr/>
          <a:lstStyle/>
          <a:p>
            <a:pPr>
              <a:lnSpc>
                <a:spcPct val="90000"/>
              </a:lnSpc>
              <a:buFont typeface="Wingdings" charset="0"/>
              <a:buChar char="Ø"/>
            </a:pPr>
            <a:r>
              <a:rPr lang="it-IT" sz="2400" i="1">
                <a:latin typeface="Times New Roman" charset="0"/>
              </a:rPr>
              <a:t>funzionamento notturno </a:t>
            </a:r>
            <a:r>
              <a:rPr lang="it-IT" sz="2400" i="1">
                <a:latin typeface="Times New Roman" charset="0"/>
                <a:sym typeface="Wingdings" charset="0"/>
              </a:rPr>
              <a:t> </a:t>
            </a:r>
            <a:r>
              <a:rPr lang="it-IT" sz="2400" i="1">
                <a:solidFill>
                  <a:srgbClr val="FD3701"/>
                </a:solidFill>
                <a:latin typeface="Times New Roman" charset="0"/>
                <a:sym typeface="Wingdings" charset="0"/>
              </a:rPr>
              <a:t>minor spesa</a:t>
            </a:r>
            <a:r>
              <a:rPr lang="it-IT" sz="2400" i="1">
                <a:latin typeface="Times New Roman" charset="0"/>
                <a:sym typeface="Wingdings" charset="0"/>
              </a:rPr>
              <a:t> con tariffe differenziate	</a:t>
            </a:r>
          </a:p>
          <a:p>
            <a:pPr>
              <a:lnSpc>
                <a:spcPct val="90000"/>
              </a:lnSpc>
              <a:buFont typeface="Wingdings" charset="0"/>
              <a:buChar char="Ø"/>
            </a:pPr>
            <a:endParaRPr lang="it-IT" sz="2400" i="1">
              <a:latin typeface="Times New Roman" charset="0"/>
              <a:sym typeface="Wingdings" charset="0"/>
            </a:endParaRPr>
          </a:p>
        </p:txBody>
      </p:sp>
      <p:grpSp>
        <p:nvGrpSpPr>
          <p:cNvPr id="17413" name="Group 4"/>
          <p:cNvGrpSpPr>
            <a:grpSpLocks/>
          </p:cNvGrpSpPr>
          <p:nvPr/>
        </p:nvGrpSpPr>
        <p:grpSpPr bwMode="auto">
          <a:xfrm>
            <a:off x="3924300" y="1196975"/>
            <a:ext cx="4897438" cy="3168650"/>
            <a:chOff x="2381" y="482"/>
            <a:chExt cx="3085" cy="1996"/>
          </a:xfrm>
        </p:grpSpPr>
        <p:grpSp>
          <p:nvGrpSpPr>
            <p:cNvPr id="17416" name="Group 5"/>
            <p:cNvGrpSpPr>
              <a:grpSpLocks/>
            </p:cNvGrpSpPr>
            <p:nvPr/>
          </p:nvGrpSpPr>
          <p:grpSpPr bwMode="auto">
            <a:xfrm>
              <a:off x="2381" y="482"/>
              <a:ext cx="3085" cy="1996"/>
              <a:chOff x="2018" y="436"/>
              <a:chExt cx="3085" cy="1996"/>
            </a:xfrm>
          </p:grpSpPr>
          <p:sp>
            <p:nvSpPr>
              <p:cNvPr id="17419" name="Rectangle 6"/>
              <p:cNvSpPr>
                <a:spLocks noChangeArrowheads="1"/>
              </p:cNvSpPr>
              <p:nvPr/>
            </p:nvSpPr>
            <p:spPr bwMode="auto">
              <a:xfrm>
                <a:off x="2018" y="436"/>
                <a:ext cx="3085" cy="1996"/>
              </a:xfrm>
              <a:prstGeom prst="rect">
                <a:avLst/>
              </a:prstGeom>
              <a:gradFill rotWithShape="1">
                <a:gsLst>
                  <a:gs pos="0">
                    <a:srgbClr val="FFFF66"/>
                  </a:gs>
                  <a:gs pos="100000">
                    <a:srgbClr val="FFCC00"/>
                  </a:gs>
                </a:gsLst>
                <a:lin ang="5400000" scaled="1"/>
              </a:gradFill>
              <a:ln w="9525">
                <a:solidFill>
                  <a:schemeClr val="tx1"/>
                </a:solidFill>
                <a:miter lim="800000"/>
                <a:headEnd/>
                <a:tailEnd/>
              </a:ln>
            </p:spPr>
            <p:txBody>
              <a:bodyPr wrap="none" anchor="ctr"/>
              <a:lstStyle/>
              <a:p>
                <a:endParaRPr lang="it-IT"/>
              </a:p>
            </p:txBody>
          </p:sp>
          <p:sp>
            <p:nvSpPr>
              <p:cNvPr id="17420" name="Line 7"/>
              <p:cNvSpPr>
                <a:spLocks noChangeShapeType="1"/>
              </p:cNvSpPr>
              <p:nvPr/>
            </p:nvSpPr>
            <p:spPr bwMode="auto">
              <a:xfrm>
                <a:off x="2699" y="527"/>
                <a:ext cx="0" cy="13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21" name="Line 8"/>
              <p:cNvSpPr>
                <a:spLocks noChangeShapeType="1"/>
              </p:cNvSpPr>
              <p:nvPr/>
            </p:nvSpPr>
            <p:spPr bwMode="auto">
              <a:xfrm>
                <a:off x="2699" y="1842"/>
                <a:ext cx="20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22" name="Freeform 9"/>
              <p:cNvSpPr>
                <a:spLocks/>
              </p:cNvSpPr>
              <p:nvPr/>
            </p:nvSpPr>
            <p:spPr bwMode="auto">
              <a:xfrm>
                <a:off x="2699" y="572"/>
                <a:ext cx="1942" cy="1065"/>
              </a:xfrm>
              <a:custGeom>
                <a:avLst/>
                <a:gdLst>
                  <a:gd name="T0" fmla="*/ 0 w 1942"/>
                  <a:gd name="T1" fmla="*/ 0 h 1065"/>
                  <a:gd name="T2" fmla="*/ 312 w 1942"/>
                  <a:gd name="T3" fmla="*/ 400 h 1065"/>
                  <a:gd name="T4" fmla="*/ 711 w 1942"/>
                  <a:gd name="T5" fmla="*/ 666 h 1065"/>
                  <a:gd name="T6" fmla="*/ 1039 w 1942"/>
                  <a:gd name="T7" fmla="*/ 799 h 1065"/>
                  <a:gd name="T8" fmla="*/ 1331 w 1942"/>
                  <a:gd name="T9" fmla="*/ 887 h 1065"/>
                  <a:gd name="T10" fmla="*/ 1942 w 1942"/>
                  <a:gd name="T11" fmla="*/ 1065 h 1065"/>
                  <a:gd name="T12" fmla="*/ 0 60000 65536"/>
                  <a:gd name="T13" fmla="*/ 0 60000 65536"/>
                  <a:gd name="T14" fmla="*/ 0 60000 65536"/>
                  <a:gd name="T15" fmla="*/ 0 60000 65536"/>
                  <a:gd name="T16" fmla="*/ 0 60000 65536"/>
                  <a:gd name="T17" fmla="*/ 0 60000 65536"/>
                  <a:gd name="T18" fmla="*/ 0 w 1942"/>
                  <a:gd name="T19" fmla="*/ 0 h 1065"/>
                  <a:gd name="T20" fmla="*/ 1942 w 1942"/>
                  <a:gd name="T21" fmla="*/ 1065 h 1065"/>
                </a:gdLst>
                <a:ahLst/>
                <a:cxnLst>
                  <a:cxn ang="T12">
                    <a:pos x="T0" y="T1"/>
                  </a:cxn>
                  <a:cxn ang="T13">
                    <a:pos x="T2" y="T3"/>
                  </a:cxn>
                  <a:cxn ang="T14">
                    <a:pos x="T4" y="T5"/>
                  </a:cxn>
                  <a:cxn ang="T15">
                    <a:pos x="T6" y="T7"/>
                  </a:cxn>
                  <a:cxn ang="T16">
                    <a:pos x="T8" y="T9"/>
                  </a:cxn>
                  <a:cxn ang="T17">
                    <a:pos x="T10" y="T11"/>
                  </a:cxn>
                </a:cxnLst>
                <a:rect l="T18" t="T19" r="T20" b="T21"/>
                <a:pathLst>
                  <a:path w="1942" h="1065">
                    <a:moveTo>
                      <a:pt x="0" y="0"/>
                    </a:moveTo>
                    <a:cubicBezTo>
                      <a:pt x="52" y="67"/>
                      <a:pt x="194" y="289"/>
                      <a:pt x="312" y="400"/>
                    </a:cubicBezTo>
                    <a:cubicBezTo>
                      <a:pt x="430" y="511"/>
                      <a:pt x="590" y="600"/>
                      <a:pt x="711" y="666"/>
                    </a:cubicBezTo>
                    <a:cubicBezTo>
                      <a:pt x="832" y="732"/>
                      <a:pt x="936" y="762"/>
                      <a:pt x="1039" y="799"/>
                    </a:cubicBezTo>
                    <a:cubicBezTo>
                      <a:pt x="1142" y="836"/>
                      <a:pt x="1181" y="843"/>
                      <a:pt x="1331" y="887"/>
                    </a:cubicBezTo>
                    <a:cubicBezTo>
                      <a:pt x="1481" y="931"/>
                      <a:pt x="1815" y="1028"/>
                      <a:pt x="1942" y="1065"/>
                    </a:cubicBezTo>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7423" name="Freeform 10"/>
              <p:cNvSpPr>
                <a:spLocks/>
              </p:cNvSpPr>
              <p:nvPr/>
            </p:nvSpPr>
            <p:spPr bwMode="auto">
              <a:xfrm>
                <a:off x="2699" y="572"/>
                <a:ext cx="1951" cy="1091"/>
              </a:xfrm>
              <a:custGeom>
                <a:avLst/>
                <a:gdLst>
                  <a:gd name="T0" fmla="*/ 0 w 1951"/>
                  <a:gd name="T1" fmla="*/ 0 h 1091"/>
                  <a:gd name="T2" fmla="*/ 181 w 1951"/>
                  <a:gd name="T3" fmla="*/ 499 h 1091"/>
                  <a:gd name="T4" fmla="*/ 418 w 1951"/>
                  <a:gd name="T5" fmla="*/ 772 h 1091"/>
                  <a:gd name="T6" fmla="*/ 773 w 1951"/>
                  <a:gd name="T7" fmla="*/ 932 h 1091"/>
                  <a:gd name="T8" fmla="*/ 1207 w 1951"/>
                  <a:gd name="T9" fmla="*/ 1003 h 1091"/>
                  <a:gd name="T10" fmla="*/ 1606 w 1951"/>
                  <a:gd name="T11" fmla="*/ 1047 h 1091"/>
                  <a:gd name="T12" fmla="*/ 1951 w 1951"/>
                  <a:gd name="T13" fmla="*/ 1091 h 1091"/>
                  <a:gd name="T14" fmla="*/ 0 60000 65536"/>
                  <a:gd name="T15" fmla="*/ 0 60000 65536"/>
                  <a:gd name="T16" fmla="*/ 0 60000 65536"/>
                  <a:gd name="T17" fmla="*/ 0 60000 65536"/>
                  <a:gd name="T18" fmla="*/ 0 60000 65536"/>
                  <a:gd name="T19" fmla="*/ 0 60000 65536"/>
                  <a:gd name="T20" fmla="*/ 0 60000 65536"/>
                  <a:gd name="T21" fmla="*/ 0 w 1951"/>
                  <a:gd name="T22" fmla="*/ 0 h 1091"/>
                  <a:gd name="T23" fmla="*/ 1951 w 1951"/>
                  <a:gd name="T24" fmla="*/ 1091 h 10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1" h="1091">
                    <a:moveTo>
                      <a:pt x="0" y="0"/>
                    </a:moveTo>
                    <a:cubicBezTo>
                      <a:pt x="45" y="193"/>
                      <a:pt x="111" y="371"/>
                      <a:pt x="181" y="499"/>
                    </a:cubicBezTo>
                    <a:cubicBezTo>
                      <a:pt x="251" y="627"/>
                      <a:pt x="319" y="700"/>
                      <a:pt x="418" y="772"/>
                    </a:cubicBezTo>
                    <a:cubicBezTo>
                      <a:pt x="517" y="844"/>
                      <a:pt x="642" y="894"/>
                      <a:pt x="773" y="932"/>
                    </a:cubicBezTo>
                    <a:cubicBezTo>
                      <a:pt x="904" y="970"/>
                      <a:pt x="1068" y="984"/>
                      <a:pt x="1207" y="1003"/>
                    </a:cubicBezTo>
                    <a:cubicBezTo>
                      <a:pt x="1346" y="1022"/>
                      <a:pt x="1482" y="1032"/>
                      <a:pt x="1606" y="1047"/>
                    </a:cubicBezTo>
                    <a:cubicBezTo>
                      <a:pt x="1730" y="1062"/>
                      <a:pt x="1879" y="1082"/>
                      <a:pt x="1951" y="1091"/>
                    </a:cubicBezTo>
                  </a:path>
                </a:pathLst>
              </a:cu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7424" name="Line 11"/>
              <p:cNvSpPr>
                <a:spLocks noChangeShapeType="1"/>
              </p:cNvSpPr>
              <p:nvPr/>
            </p:nvSpPr>
            <p:spPr bwMode="auto">
              <a:xfrm>
                <a:off x="2609" y="572"/>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25" name="Line 12"/>
              <p:cNvSpPr>
                <a:spLocks noChangeShapeType="1"/>
              </p:cNvSpPr>
              <p:nvPr/>
            </p:nvSpPr>
            <p:spPr bwMode="auto">
              <a:xfrm>
                <a:off x="2654" y="1661"/>
                <a:ext cx="2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26" name="Text Box 13"/>
              <p:cNvSpPr txBox="1">
                <a:spLocks noChangeArrowheads="1"/>
              </p:cNvSpPr>
              <p:nvPr/>
            </p:nvSpPr>
            <p:spPr bwMode="auto">
              <a:xfrm>
                <a:off x="2382" y="497"/>
                <a:ext cx="2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000"/>
                    </a:solidFill>
                    <a:latin typeface="Trebuchet MS" charset="0"/>
                  </a:rPr>
                  <a:t>35</a:t>
                </a:r>
              </a:p>
            </p:txBody>
          </p:sp>
          <p:sp>
            <p:nvSpPr>
              <p:cNvPr id="17427" name="Text Box 14"/>
              <p:cNvSpPr txBox="1">
                <a:spLocks noChangeArrowheads="1"/>
              </p:cNvSpPr>
              <p:nvPr/>
            </p:nvSpPr>
            <p:spPr bwMode="auto">
              <a:xfrm>
                <a:off x="2427" y="1540"/>
                <a:ext cx="1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000"/>
                    </a:solidFill>
                    <a:latin typeface="Trebuchet MS" charset="0"/>
                  </a:rPr>
                  <a:t>4</a:t>
                </a:r>
              </a:p>
            </p:txBody>
          </p:sp>
          <p:sp>
            <p:nvSpPr>
              <p:cNvPr id="17428" name="Line 15"/>
              <p:cNvSpPr>
                <a:spLocks noChangeShapeType="1"/>
              </p:cNvSpPr>
              <p:nvPr/>
            </p:nvSpPr>
            <p:spPr bwMode="auto">
              <a:xfrm>
                <a:off x="4650" y="1752"/>
                <a:ext cx="0"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29" name="Text Box 16"/>
              <p:cNvSpPr txBox="1">
                <a:spLocks noChangeArrowheads="1"/>
              </p:cNvSpPr>
              <p:nvPr/>
            </p:nvSpPr>
            <p:spPr bwMode="auto">
              <a:xfrm>
                <a:off x="4468" y="1888"/>
                <a:ext cx="3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0000FF"/>
                    </a:solidFill>
                    <a:latin typeface="Trebuchet MS" charset="0"/>
                  </a:rPr>
                  <a:t>180</a:t>
                </a:r>
              </a:p>
            </p:txBody>
          </p:sp>
          <p:sp>
            <p:nvSpPr>
              <p:cNvPr id="17430" name="Text Box 17"/>
              <p:cNvSpPr txBox="1">
                <a:spLocks noChangeArrowheads="1"/>
              </p:cNvSpPr>
              <p:nvPr/>
            </p:nvSpPr>
            <p:spPr bwMode="auto">
              <a:xfrm>
                <a:off x="3153" y="1888"/>
                <a:ext cx="2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0000FF"/>
                    </a:solidFill>
                    <a:latin typeface="Trebuchet MS" charset="0"/>
                  </a:rPr>
                  <a:t>60</a:t>
                </a:r>
              </a:p>
            </p:txBody>
          </p:sp>
          <p:sp>
            <p:nvSpPr>
              <p:cNvPr id="17431" name="Text Box 18"/>
              <p:cNvSpPr txBox="1">
                <a:spLocks noChangeArrowheads="1"/>
              </p:cNvSpPr>
              <p:nvPr/>
            </p:nvSpPr>
            <p:spPr bwMode="auto">
              <a:xfrm>
                <a:off x="3833" y="1888"/>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0000FF"/>
                    </a:solidFill>
                    <a:latin typeface="Trebuchet MS" charset="0"/>
                  </a:rPr>
                  <a:t>120</a:t>
                </a:r>
              </a:p>
            </p:txBody>
          </p:sp>
          <p:sp>
            <p:nvSpPr>
              <p:cNvPr id="17432" name="Line 19"/>
              <p:cNvSpPr>
                <a:spLocks noChangeShapeType="1"/>
              </p:cNvSpPr>
              <p:nvPr/>
            </p:nvSpPr>
            <p:spPr bwMode="auto">
              <a:xfrm>
                <a:off x="3289" y="1797"/>
                <a:ext cx="0" cy="91"/>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3" name="Line 20"/>
              <p:cNvSpPr>
                <a:spLocks noChangeShapeType="1"/>
              </p:cNvSpPr>
              <p:nvPr/>
            </p:nvSpPr>
            <p:spPr bwMode="auto">
              <a:xfrm>
                <a:off x="3969" y="1797"/>
                <a:ext cx="0" cy="91"/>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75157" name="Text Box 21"/>
              <p:cNvSpPr txBox="1">
                <a:spLocks noChangeArrowheads="1"/>
              </p:cNvSpPr>
              <p:nvPr/>
            </p:nvSpPr>
            <p:spPr bwMode="auto">
              <a:xfrm>
                <a:off x="3560" y="2160"/>
                <a:ext cx="855" cy="212"/>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FF"/>
                    </a:solidFill>
                    <a:effectLst>
                      <a:outerShdw blurRad="38100" dist="38100" dir="2700000" algn="tl">
                        <a:srgbClr val="000000"/>
                      </a:outerShdw>
                    </a:effectLst>
                    <a:latin typeface="Trebuchet MS" charset="0"/>
                  </a:rPr>
                  <a:t>tempo (min)</a:t>
                </a:r>
              </a:p>
            </p:txBody>
          </p:sp>
          <p:sp>
            <p:nvSpPr>
              <p:cNvPr id="475158" name="Text Box 22"/>
              <p:cNvSpPr txBox="1">
                <a:spLocks noChangeArrowheads="1"/>
              </p:cNvSpPr>
              <p:nvPr/>
            </p:nvSpPr>
            <p:spPr bwMode="auto">
              <a:xfrm rot="-5400000">
                <a:off x="1680" y="1046"/>
                <a:ext cx="1159" cy="212"/>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000"/>
                    </a:solidFill>
                    <a:effectLst>
                      <a:outerShdw blurRad="38100" dist="38100" dir="2700000" algn="tl">
                        <a:srgbClr val="000000"/>
                      </a:outerShdw>
                    </a:effectLst>
                    <a:latin typeface="Trebuchet MS" charset="0"/>
                  </a:rPr>
                  <a:t>temperatura (°C)</a:t>
                </a:r>
              </a:p>
            </p:txBody>
          </p:sp>
        </p:grpSp>
        <p:sp>
          <p:nvSpPr>
            <p:cNvPr id="17417" name="Text Box 23"/>
            <p:cNvSpPr txBox="1">
              <a:spLocks noChangeArrowheads="1"/>
            </p:cNvSpPr>
            <p:nvPr/>
          </p:nvSpPr>
          <p:spPr bwMode="auto">
            <a:xfrm>
              <a:off x="3833" y="1026"/>
              <a:ext cx="3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a:solidFill>
                    <a:srgbClr val="0000FF"/>
                  </a:solidFill>
                  <a:latin typeface="Trebuchet MS" charset="0"/>
                </a:rPr>
                <a:t>RD</a:t>
              </a:r>
            </a:p>
          </p:txBody>
        </p:sp>
        <p:sp>
          <p:nvSpPr>
            <p:cNvPr id="17418" name="Text Box 24"/>
            <p:cNvSpPr txBox="1">
              <a:spLocks noChangeArrowheads="1"/>
            </p:cNvSpPr>
            <p:nvPr/>
          </p:nvSpPr>
          <p:spPr bwMode="auto">
            <a:xfrm>
              <a:off x="3379" y="1480"/>
              <a:ext cx="2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a:solidFill>
                    <a:srgbClr val="FF0000"/>
                  </a:solidFill>
                  <a:latin typeface="Trebuchet MS" charset="0"/>
                </a:rPr>
                <a:t>RI</a:t>
              </a:r>
            </a:p>
          </p:txBody>
        </p:sp>
      </p:grpSp>
      <p:sp>
        <p:nvSpPr>
          <p:cNvPr id="17414" name="Rectangle 25"/>
          <p:cNvSpPr>
            <a:spLocks noChangeArrowheads="1"/>
          </p:cNvSpPr>
          <p:nvPr/>
        </p:nvSpPr>
        <p:spPr bwMode="auto">
          <a:xfrm>
            <a:off x="250825" y="1484313"/>
            <a:ext cx="3384550"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spcBef>
                <a:spcPct val="20000"/>
              </a:spcBef>
              <a:buFont typeface="Wingdings" charset="0"/>
              <a:buChar char="Ø"/>
            </a:pPr>
            <a:r>
              <a:rPr lang="it-IT" i="1">
                <a:latin typeface="Arial" charset="0"/>
              </a:rPr>
              <a:t>rapidità iniziale refrigerazione 35</a:t>
            </a:r>
            <a:r>
              <a:rPr lang="it-IT" i="1">
                <a:latin typeface="Arial" charset="0"/>
                <a:sym typeface="Wingdings" charset="0"/>
              </a:rPr>
              <a:t></a:t>
            </a:r>
            <a:r>
              <a:rPr lang="it-IT" i="1">
                <a:solidFill>
                  <a:srgbClr val="FD3701"/>
                </a:solidFill>
                <a:latin typeface="Arial" charset="0"/>
                <a:sym typeface="Wingdings" charset="0"/>
              </a:rPr>
              <a:t>10</a:t>
            </a:r>
            <a:r>
              <a:rPr lang="it-IT" i="1">
                <a:latin typeface="Arial" charset="0"/>
                <a:sym typeface="Wingdings" charset="0"/>
              </a:rPr>
              <a:t>°C</a:t>
            </a:r>
          </a:p>
          <a:p>
            <a:pPr marL="342900" indent="-342900" eaLnBrk="1" hangingPunct="1">
              <a:spcBef>
                <a:spcPct val="20000"/>
              </a:spcBef>
              <a:buFont typeface="Wingdings" charset="0"/>
              <a:buChar char="Ø"/>
            </a:pPr>
            <a:endParaRPr lang="it-IT" i="1">
              <a:latin typeface="Arial" charset="0"/>
              <a:sym typeface="Wingdings" charset="0"/>
            </a:endParaRPr>
          </a:p>
          <a:p>
            <a:pPr marL="342900" indent="-342900" eaLnBrk="1" hangingPunct="1">
              <a:lnSpc>
                <a:spcPct val="90000"/>
              </a:lnSpc>
              <a:spcBef>
                <a:spcPct val="20000"/>
              </a:spcBef>
              <a:buFont typeface="Wingdings" charset="0"/>
              <a:buChar char="Ø"/>
            </a:pPr>
            <a:r>
              <a:rPr lang="it-IT" i="1">
                <a:latin typeface="Arial" charset="0"/>
                <a:sym typeface="Wingdings" charset="0"/>
              </a:rPr>
              <a:t>funzionamento non contemporaneo alla mungitrice		                  </a:t>
            </a:r>
            <a:r>
              <a:rPr lang="it-IT" i="1">
                <a:solidFill>
                  <a:srgbClr val="FD3701"/>
                </a:solidFill>
                <a:latin typeface="Arial" charset="0"/>
                <a:sym typeface="Wingdings" charset="0"/>
              </a:rPr>
              <a:t>riduzione picchi</a:t>
            </a:r>
            <a:r>
              <a:rPr lang="it-IT" i="1">
                <a:latin typeface="Arial" charset="0"/>
                <a:sym typeface="Wingdings" charset="0"/>
              </a:rPr>
              <a:t> carico elettrico</a:t>
            </a:r>
          </a:p>
          <a:p>
            <a:pPr marL="342900" indent="-342900" eaLnBrk="1" hangingPunct="1">
              <a:spcBef>
                <a:spcPct val="20000"/>
              </a:spcBef>
              <a:buFont typeface="Wingdings" charset="0"/>
              <a:buChar char="Ø"/>
            </a:pPr>
            <a:endParaRPr lang="it-IT" i="1">
              <a:latin typeface="Arial" charset="0"/>
              <a:sym typeface="Wingdings" charset="0"/>
            </a:endParaRPr>
          </a:p>
        </p:txBody>
      </p:sp>
      <p:sp>
        <p:nvSpPr>
          <p:cNvPr id="17415" name="Rectangle 26"/>
          <p:cNvSpPr>
            <a:spLocks noChangeArrowheads="1"/>
          </p:cNvSpPr>
          <p:nvPr/>
        </p:nvSpPr>
        <p:spPr bwMode="auto">
          <a:xfrm>
            <a:off x="5867400" y="1196975"/>
            <a:ext cx="30241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it-IT" sz="2000">
                <a:solidFill>
                  <a:srgbClr val="0000FF"/>
                </a:solidFill>
                <a:latin typeface="Comic Sans MS" charset="0"/>
              </a:rPr>
              <a:t>curva di refrigerazione</a:t>
            </a:r>
          </a:p>
          <a:p>
            <a:pPr marL="342900" indent="-342900">
              <a:spcBef>
                <a:spcPct val="20000"/>
              </a:spcBef>
            </a:pPr>
            <a:endParaRPr lang="it-IT" sz="2000">
              <a:solidFill>
                <a:srgbClr val="0000FF"/>
              </a:solidFill>
              <a:latin typeface="Comic Sans MS" charset="0"/>
            </a:endParaRPr>
          </a:p>
        </p:txBody>
      </p:sp>
    </p:spTree>
    <p:extLst>
      <p:ext uri="{BB962C8B-B14F-4D97-AF65-F5344CB8AC3E}">
        <p14:creationId xmlns:p14="http://schemas.microsoft.com/office/powerpoint/2010/main" val="41961556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E833AD7-4BED-5E4A-91EC-2C14E25F4E71}" type="slidenum">
              <a:rPr lang="it-IT" sz="1400"/>
              <a:pPr/>
              <a:t>21</a:t>
            </a:fld>
            <a:endParaRPr lang="it-IT" sz="1400"/>
          </a:p>
        </p:txBody>
      </p:sp>
      <p:pic>
        <p:nvPicPr>
          <p:cNvPr id="18435" name="Picture 2" descr="openbulk"/>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5076825" y="3716338"/>
            <a:ext cx="3832225"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3" name="Rectangle 3"/>
          <p:cNvSpPr>
            <a:spLocks noGrp="1" noChangeArrowheads="1"/>
          </p:cNvSpPr>
          <p:nvPr>
            <p:ph type="title"/>
          </p:nvPr>
        </p:nvSpPr>
        <p:spPr>
          <a:xfrm>
            <a:off x="2339975" y="0"/>
            <a:ext cx="4176713" cy="549275"/>
          </a:xfrm>
        </p:spPr>
        <p:txBody>
          <a:bodyPr/>
          <a:lstStyle/>
          <a:p>
            <a:r>
              <a:rPr lang="it-IT" sz="2800" b="1">
                <a:solidFill>
                  <a:srgbClr val="CC0066"/>
                </a:solidFill>
                <a:effectLst>
                  <a:outerShdw blurRad="38100" dist="38100" dir="2700000" algn="tl">
                    <a:srgbClr val="000000"/>
                  </a:outerShdw>
                </a:effectLst>
                <a:latin typeface="Times New Roman" charset="0"/>
              </a:rPr>
              <a:t>Componenti accessori</a:t>
            </a:r>
          </a:p>
        </p:txBody>
      </p:sp>
      <p:sp>
        <p:nvSpPr>
          <p:cNvPr id="18437" name="Text Box 4"/>
          <p:cNvSpPr txBox="1">
            <a:spLocks noChangeArrowheads="1"/>
          </p:cNvSpPr>
          <p:nvPr/>
        </p:nvSpPr>
        <p:spPr bwMode="auto">
          <a:xfrm>
            <a:off x="468313" y="765175"/>
            <a:ext cx="801211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pPr>
            <a:r>
              <a:rPr lang="it-IT" b="1">
                <a:solidFill>
                  <a:srgbClr val="3333CC"/>
                </a:solidFill>
                <a:latin typeface="Arial" charset="0"/>
              </a:rPr>
              <a:t>Agitatore</a:t>
            </a:r>
          </a:p>
          <a:p>
            <a:pPr eaLnBrk="1" hangingPunct="1">
              <a:spcBef>
                <a:spcPct val="20000"/>
              </a:spcBef>
            </a:pPr>
            <a:r>
              <a:rPr lang="it-IT">
                <a:latin typeface="Arial" charset="0"/>
              </a:rPr>
              <a:t>	</a:t>
            </a:r>
            <a:r>
              <a:rPr lang="it-IT">
                <a:solidFill>
                  <a:srgbClr val="FD3701"/>
                </a:solidFill>
                <a:latin typeface="Comic Sans MS" charset="0"/>
              </a:rPr>
              <a:t>refrigerazione</a:t>
            </a:r>
            <a:r>
              <a:rPr lang="it-IT" i="1">
                <a:latin typeface="Comic Sans MS" charset="0"/>
              </a:rPr>
              <a:t> </a:t>
            </a:r>
            <a:r>
              <a:rPr lang="it-IT" i="1">
                <a:latin typeface="Comic Sans MS" charset="0"/>
                <a:sym typeface="Wingdings" charset="0"/>
              </a:rPr>
              <a:t>   </a:t>
            </a:r>
            <a:r>
              <a:rPr lang="it-IT" i="1">
                <a:latin typeface="Comic Sans MS" charset="0"/>
              </a:rPr>
              <a:t>funzionamento continuo</a:t>
            </a:r>
          </a:p>
          <a:p>
            <a:pPr eaLnBrk="1" hangingPunct="1">
              <a:spcBef>
                <a:spcPct val="20000"/>
              </a:spcBef>
            </a:pPr>
            <a:r>
              <a:rPr lang="it-IT" i="1">
                <a:latin typeface="Comic Sans MS" charset="0"/>
              </a:rPr>
              <a:t>	</a:t>
            </a:r>
            <a:r>
              <a:rPr lang="it-IT">
                <a:solidFill>
                  <a:schemeClr val="hlink"/>
                </a:solidFill>
                <a:latin typeface="Comic Sans MS" charset="0"/>
              </a:rPr>
              <a:t>conservazione</a:t>
            </a:r>
            <a:r>
              <a:rPr lang="it-IT" i="1">
                <a:latin typeface="Comic Sans MS" charset="0"/>
              </a:rPr>
              <a:t> </a:t>
            </a:r>
            <a:r>
              <a:rPr lang="it-IT" i="1">
                <a:latin typeface="Comic Sans MS" charset="0"/>
                <a:sym typeface="Wingdings" charset="0"/>
              </a:rPr>
              <a:t> </a:t>
            </a:r>
            <a:r>
              <a:rPr lang="it-IT" i="1">
                <a:latin typeface="Comic Sans MS" charset="0"/>
              </a:rPr>
              <a:t>funzionamento ciclico </a:t>
            </a:r>
          </a:p>
          <a:p>
            <a:pPr eaLnBrk="1" hangingPunct="1">
              <a:spcBef>
                <a:spcPct val="20000"/>
              </a:spcBef>
            </a:pPr>
            <a:r>
              <a:rPr lang="it-IT" i="1">
                <a:latin typeface="Comic Sans MS" charset="0"/>
              </a:rPr>
              <a:t>				(2-3 min/13-15 min pausa)</a:t>
            </a:r>
          </a:p>
          <a:p>
            <a:pPr eaLnBrk="1" hangingPunct="1">
              <a:spcBef>
                <a:spcPct val="20000"/>
              </a:spcBef>
            </a:pPr>
            <a:r>
              <a:rPr lang="it-IT">
                <a:latin typeface="Arial Narrow" charset="0"/>
              </a:rPr>
              <a:t>	</a:t>
            </a:r>
            <a:r>
              <a:rPr lang="it-IT">
                <a:latin typeface="Arial Narrow" charset="0"/>
                <a:ea typeface="Times New Roman" charset="0"/>
                <a:cs typeface="New York" charset="0"/>
              </a:rPr>
              <a:t>singolo, multipli</a:t>
            </a:r>
          </a:p>
          <a:p>
            <a:pPr eaLnBrk="1" hangingPunct="1">
              <a:spcBef>
                <a:spcPct val="20000"/>
              </a:spcBef>
            </a:pPr>
            <a:r>
              <a:rPr lang="it-IT">
                <a:latin typeface="Arial Narrow" charset="0"/>
              </a:rPr>
              <a:t>	regime di rotazione 30-32 giri min</a:t>
            </a:r>
            <a:r>
              <a:rPr lang="it-IT" baseline="30000">
                <a:latin typeface="Arial Narrow" charset="0"/>
              </a:rPr>
              <a:t>-1</a:t>
            </a:r>
            <a:r>
              <a:rPr lang="it-IT">
                <a:latin typeface="Arial Narrow" charset="0"/>
              </a:rPr>
              <a:t>     (max 50)</a:t>
            </a:r>
          </a:p>
          <a:p>
            <a:pPr eaLnBrk="1" hangingPunct="1">
              <a:spcBef>
                <a:spcPct val="20000"/>
              </a:spcBef>
            </a:pPr>
            <a:r>
              <a:rPr lang="it-IT">
                <a:latin typeface="Arial Narrow" charset="0"/>
              </a:rPr>
              <a:t>	motore elettrico indipendente</a:t>
            </a:r>
          </a:p>
        </p:txBody>
      </p:sp>
      <p:pic>
        <p:nvPicPr>
          <p:cNvPr id="18439" name="Picture 6" descr="X6550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4724400"/>
            <a:ext cx="2592387"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7"/>
          <p:cNvSpPr txBox="1">
            <a:spLocks noChangeArrowheads="1"/>
          </p:cNvSpPr>
          <p:nvPr/>
        </p:nvSpPr>
        <p:spPr bwMode="auto">
          <a:xfrm>
            <a:off x="900113" y="3716338"/>
            <a:ext cx="1841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endParaRPr lang="it-IT">
              <a:latin typeface="Arial Narrow" charset="0"/>
              <a:ea typeface="Times New Roman" charset="0"/>
              <a:cs typeface="New York" charset="0"/>
            </a:endParaRPr>
          </a:p>
          <a:p>
            <a:pPr eaLnBrk="1" hangingPunct="1">
              <a:lnSpc>
                <a:spcPct val="80000"/>
              </a:lnSpc>
              <a:spcBef>
                <a:spcPct val="20000"/>
              </a:spcBef>
            </a:pPr>
            <a:endParaRPr lang="it-IT">
              <a:latin typeface="Arial Narrow" charset="0"/>
              <a:ea typeface="Times New Roman" charset="0"/>
              <a:cs typeface="New York" charset="0"/>
            </a:endParaRPr>
          </a:p>
        </p:txBody>
      </p:sp>
    </p:spTree>
    <p:extLst>
      <p:ext uri="{BB962C8B-B14F-4D97-AF65-F5344CB8AC3E}">
        <p14:creationId xmlns:p14="http://schemas.microsoft.com/office/powerpoint/2010/main" val="10319926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8210" name="Rectangle 2"/>
          <p:cNvSpPr>
            <a:spLocks noGrp="1" noChangeArrowheads="1"/>
          </p:cNvSpPr>
          <p:nvPr>
            <p:ph type="title" sz="quarter"/>
          </p:nvPr>
        </p:nvSpPr>
        <p:spPr>
          <a:xfrm>
            <a:off x="685800" y="28219"/>
            <a:ext cx="7772400" cy="346075"/>
          </a:xfrm>
        </p:spPr>
        <p:txBody>
          <a:bodyPr>
            <a:normAutofit fontScale="90000"/>
          </a:bodyPr>
          <a:lstStyle/>
          <a:p>
            <a:r>
              <a:rPr lang="it-IT" sz="2800" dirty="0">
                <a:solidFill>
                  <a:srgbClr val="CC0066"/>
                </a:solidFill>
                <a:effectLst>
                  <a:outerShdw blurRad="38100" dist="38100" dir="2700000" algn="tl">
                    <a:srgbClr val="000000"/>
                  </a:outerShdw>
                </a:effectLst>
                <a:latin typeface="Times New Roman" charset="0"/>
              </a:rPr>
              <a:t>Prestazioni di refrigerazione   (</a:t>
            </a:r>
            <a:r>
              <a:rPr lang="it-IT" sz="2800" dirty="0">
                <a:solidFill>
                  <a:srgbClr val="CC0066"/>
                </a:solidFill>
                <a:effectLst>
                  <a:outerShdw blurRad="38100" dist="38100" dir="2700000" algn="tl">
                    <a:srgbClr val="000000"/>
                  </a:outerShdw>
                </a:effectLst>
                <a:latin typeface="Arial Narrow" charset="0"/>
              </a:rPr>
              <a:t>EN 13732:2003</a:t>
            </a:r>
            <a:r>
              <a:rPr lang="it-IT" sz="2800" dirty="0">
                <a:solidFill>
                  <a:srgbClr val="CC0066"/>
                </a:solidFill>
                <a:effectLst>
                  <a:outerShdw blurRad="38100" dist="38100" dir="2700000" algn="tl">
                    <a:srgbClr val="000000"/>
                  </a:outerShdw>
                </a:effectLst>
                <a:latin typeface="Times New Roman" charset="0"/>
              </a:rPr>
              <a:t>)</a:t>
            </a:r>
          </a:p>
        </p:txBody>
      </p:sp>
      <p:graphicFrame>
        <p:nvGraphicFramePr>
          <p:cNvPr id="478211" name="Group 3"/>
          <p:cNvGraphicFramePr>
            <a:graphicFrameLocks noGrp="1"/>
          </p:cNvGraphicFramePr>
          <p:nvPr>
            <p:ph sz="quarter" idx="1"/>
            <p:extLst>
              <p:ext uri="{D42A27DB-BD31-4B8C-83A1-F6EECF244321}">
                <p14:modId xmlns:p14="http://schemas.microsoft.com/office/powerpoint/2010/main" val="2827520685"/>
              </p:ext>
            </p:extLst>
          </p:nvPr>
        </p:nvGraphicFramePr>
        <p:xfrm>
          <a:off x="281030" y="756599"/>
          <a:ext cx="6051550" cy="1097202"/>
        </p:xfrm>
        <a:graphic>
          <a:graphicData uri="http://schemas.openxmlformats.org/drawingml/2006/table">
            <a:tbl>
              <a:tblPr/>
              <a:tblGrid>
                <a:gridCol w="892175"/>
                <a:gridCol w="5159375"/>
              </a:tblGrid>
              <a:tr h="365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0000FF"/>
                          </a:solidFill>
                          <a:effectLst/>
                          <a:latin typeface="Arial Narrow" pitchFamily="34" charset="0"/>
                        </a:rPr>
                        <a:t>2</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Arial Narrow" pitchFamily="34" charset="0"/>
                        </a:rPr>
                        <a:t>tank progettato per refrigerare 50% del volume per volta</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0000FF"/>
                          </a:solidFill>
                          <a:effectLst/>
                          <a:latin typeface="Arial Narrow" pitchFamily="34" charset="0"/>
                        </a:rPr>
                        <a:t>4</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Narrow" pitchFamily="34" charset="0"/>
                        </a:rPr>
                        <a:t>tank progettato per refrigerare 25% del volume per volta</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0000FF"/>
                          </a:solidFill>
                          <a:effectLst/>
                          <a:latin typeface="Arial Narrow" pitchFamily="34" charset="0"/>
                        </a:rPr>
                        <a:t>6</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Narrow" pitchFamily="34" charset="0"/>
                        </a:rPr>
                        <a:t>tank progettato per refrigerare 16,7% del volume per volta</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78225" name="Group 17"/>
          <p:cNvGraphicFramePr>
            <a:graphicFrameLocks noGrp="1"/>
          </p:cNvGraphicFramePr>
          <p:nvPr>
            <p:ph sz="quarter" idx="2"/>
            <p:extLst>
              <p:ext uri="{D42A27DB-BD31-4B8C-83A1-F6EECF244321}">
                <p14:modId xmlns:p14="http://schemas.microsoft.com/office/powerpoint/2010/main" val="3618324228"/>
              </p:ext>
            </p:extLst>
          </p:nvPr>
        </p:nvGraphicFramePr>
        <p:xfrm>
          <a:off x="282136" y="2249499"/>
          <a:ext cx="6240462" cy="1463040"/>
        </p:xfrm>
        <a:graphic>
          <a:graphicData uri="http://schemas.openxmlformats.org/drawingml/2006/table">
            <a:tbl>
              <a:tblPr/>
              <a:tblGrid>
                <a:gridCol w="771525"/>
                <a:gridCol w="2663825"/>
                <a:gridCol w="2805112"/>
              </a:tblGrid>
              <a:tr h="2270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Narrow" charset="0"/>
                          <a:ea typeface="ＭＳ Ｐゴシック" charset="0"/>
                        </a:rPr>
                        <a:t>Classe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rgbClr val="0000FF"/>
                          </a:solidFill>
                          <a:effectLst/>
                          <a:latin typeface="Arial Narrow" charset="0"/>
                          <a:ea typeface="ＭＳ Ｐゴシック" charset="0"/>
                        </a:rPr>
                        <a:t>PT - Temperatura prestazione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rgbClr val="0000FF"/>
                          </a:solidFill>
                          <a:effectLst/>
                          <a:latin typeface="Arial Narrow" charset="0"/>
                          <a:ea typeface="ＭＳ Ｐゴシック" charset="0"/>
                        </a:rPr>
                        <a:t>ST – Temperatura sicurezza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chemeClr val="tx1"/>
                          </a:solidFill>
                          <a:effectLst/>
                          <a:latin typeface="Arial Narrow" charset="0"/>
                          <a:ea typeface="ＭＳ Ｐゴシック" charset="0"/>
                        </a:rPr>
                        <a:t>38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chemeClr val="tx1"/>
                          </a:solidFill>
                          <a:effectLst/>
                          <a:latin typeface="Arial Narrow" charset="0"/>
                          <a:ea typeface="ＭＳ Ｐゴシック" charset="0"/>
                        </a:rPr>
                        <a:t>43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chemeClr val="tx1"/>
                          </a:solidFill>
                          <a:effectLst/>
                          <a:latin typeface="Arial Narrow" charset="0"/>
                          <a:ea typeface="ＭＳ Ｐゴシック" charset="0"/>
                        </a:rPr>
                        <a:t>32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chemeClr val="tx1"/>
                          </a:solidFill>
                          <a:effectLst/>
                          <a:latin typeface="Arial Narrow" charset="0"/>
                          <a:ea typeface="ＭＳ Ｐゴシック" charset="0"/>
                        </a:rPr>
                        <a:t>38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chemeClr val="tx1"/>
                          </a:solidFill>
                          <a:effectLst/>
                          <a:latin typeface="Arial Narrow" charset="0"/>
                          <a:ea typeface="ＭＳ Ｐゴシック" charset="0"/>
                        </a:rPr>
                        <a:t>25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Narrow" charset="0"/>
                          <a:ea typeface="ＭＳ Ｐゴシック" charset="0"/>
                        </a:rPr>
                        <a:t>32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20" name="Text Box 39"/>
          <p:cNvSpPr txBox="1">
            <a:spLocks noChangeArrowheads="1"/>
          </p:cNvSpPr>
          <p:nvPr/>
        </p:nvSpPr>
        <p:spPr bwMode="auto">
          <a:xfrm>
            <a:off x="131701" y="294314"/>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dirty="0">
                <a:solidFill>
                  <a:srgbClr val="0000FF"/>
                </a:solidFill>
                <a:latin typeface="Arial Narrow" charset="0"/>
              </a:rPr>
              <a:t>Numero di mungiture</a:t>
            </a:r>
          </a:p>
        </p:txBody>
      </p:sp>
      <p:sp>
        <p:nvSpPr>
          <p:cNvPr id="20521" name="Text Box 40"/>
          <p:cNvSpPr txBox="1">
            <a:spLocks noChangeArrowheads="1"/>
          </p:cNvSpPr>
          <p:nvPr/>
        </p:nvSpPr>
        <p:spPr bwMode="auto">
          <a:xfrm>
            <a:off x="250428" y="1793678"/>
            <a:ext cx="2417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dirty="0">
                <a:solidFill>
                  <a:srgbClr val="0000FF"/>
                </a:solidFill>
                <a:latin typeface="Arial Narrow" charset="0"/>
              </a:rPr>
              <a:t>Temperatura ambiente</a:t>
            </a:r>
          </a:p>
        </p:txBody>
      </p:sp>
      <p:graphicFrame>
        <p:nvGraphicFramePr>
          <p:cNvPr id="8" name="Group 2"/>
          <p:cNvGraphicFramePr>
            <a:graphicFrameLocks noGrp="1"/>
          </p:cNvGraphicFramePr>
          <p:nvPr>
            <p:ph idx="1"/>
            <p:extLst>
              <p:ext uri="{D42A27DB-BD31-4B8C-83A1-F6EECF244321}">
                <p14:modId xmlns:p14="http://schemas.microsoft.com/office/powerpoint/2010/main" val="2069888593"/>
              </p:ext>
            </p:extLst>
          </p:nvPr>
        </p:nvGraphicFramePr>
        <p:xfrm>
          <a:off x="250428" y="4076188"/>
          <a:ext cx="6624637" cy="1950720"/>
        </p:xfrm>
        <a:graphic>
          <a:graphicData uri="http://schemas.openxmlformats.org/drawingml/2006/table">
            <a:tbl>
              <a:tblPr/>
              <a:tblGrid>
                <a:gridCol w="863600"/>
                <a:gridCol w="5761037"/>
              </a:tblGrid>
              <a:tr h="3317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Narrow" charset="0"/>
                          <a:ea typeface="ＭＳ Ｐゴシック" charset="0"/>
                        </a:rPr>
                        <a:t>Classe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Narrow" charset="0"/>
                          <a:ea typeface="ＭＳ Ｐゴシック" charset="0"/>
                        </a:rPr>
                        <a:t>Tempo massimo di refrigerazione di una mungitura da 35°C a 4°C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rgbClr val="0000FF"/>
                          </a:solidFill>
                          <a:effectLst/>
                          <a:latin typeface="Arial Narrow" charset="0"/>
                          <a:ea typeface="ＭＳ Ｐゴシック" charset="0"/>
                        </a:rPr>
                        <a:t>2 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rgbClr val="0000FF"/>
                          </a:solidFill>
                          <a:effectLst/>
                          <a:latin typeface="Arial Narrow" charset="0"/>
                          <a:ea typeface="ＭＳ Ｐゴシック" charset="0"/>
                        </a:rPr>
                        <a:t>2,5 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rgbClr val="0000FF"/>
                          </a:solidFill>
                          <a:effectLst/>
                          <a:latin typeface="Arial Narrow" charset="0"/>
                          <a:ea typeface="ＭＳ Ｐゴシック" charset="0"/>
                        </a:rPr>
                        <a:t>3 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a:ln>
                            <a:noFill/>
                          </a:ln>
                          <a:solidFill>
                            <a:srgbClr val="0000FF"/>
                          </a:solidFill>
                          <a:effectLst/>
                          <a:latin typeface="Arial Narrow" charset="0"/>
                          <a:ea typeface="ＭＳ Ｐゴシック" charset="0"/>
                        </a:rPr>
                        <a:t>III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a:ln>
                            <a:noFill/>
                          </a:ln>
                          <a:solidFill>
                            <a:srgbClr val="0000FF"/>
                          </a:solidFill>
                          <a:effectLst/>
                          <a:latin typeface="Arial Narrow" charset="0"/>
                          <a:ea typeface="ＭＳ Ｐゴシック" charset="0"/>
                        </a:rPr>
                        <a:t>3,5 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23"/>
          <p:cNvSpPr txBox="1">
            <a:spLocks noChangeArrowheads="1"/>
          </p:cNvSpPr>
          <p:nvPr/>
        </p:nvSpPr>
        <p:spPr bwMode="auto">
          <a:xfrm>
            <a:off x="282136" y="3679313"/>
            <a:ext cx="2541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dirty="0">
                <a:solidFill>
                  <a:srgbClr val="0000FF"/>
                </a:solidFill>
                <a:latin typeface="Arial Narrow" charset="0"/>
              </a:rPr>
              <a:t>Tempo di refrigerazione</a:t>
            </a:r>
          </a:p>
        </p:txBody>
      </p:sp>
      <p:sp>
        <p:nvSpPr>
          <p:cNvPr id="10" name="Rectangle 24"/>
          <p:cNvSpPr>
            <a:spLocks noChangeArrowheads="1"/>
          </p:cNvSpPr>
          <p:nvPr/>
        </p:nvSpPr>
        <p:spPr bwMode="auto">
          <a:xfrm>
            <a:off x="0" y="6010413"/>
            <a:ext cx="8865031" cy="108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638">
              <a:lnSpc>
                <a:spcPct val="120000"/>
              </a:lnSpc>
              <a:spcBef>
                <a:spcPct val="20000"/>
              </a:spcBef>
            </a:pPr>
            <a:r>
              <a:rPr lang="it-IT" dirty="0">
                <a:latin typeface="Trebuchet MS" charset="0"/>
              </a:rPr>
              <a:t>Una vasca da 10 000 litri classe </a:t>
            </a:r>
            <a:r>
              <a:rPr lang="it-IT" dirty="0">
                <a:solidFill>
                  <a:srgbClr val="0000FF"/>
                </a:solidFill>
                <a:latin typeface="Trebuchet MS" charset="0"/>
              </a:rPr>
              <a:t>4 B II</a:t>
            </a:r>
            <a:r>
              <a:rPr lang="it-IT" dirty="0">
                <a:latin typeface="Trebuchet MS" charset="0"/>
              </a:rPr>
              <a:t> è capace di refrigerare 2 500 litri di latte da 35 a 4°C in </a:t>
            </a:r>
            <a:r>
              <a:rPr lang="it-IT" dirty="0" err="1">
                <a:latin typeface="Trebuchet MS" charset="0"/>
              </a:rPr>
              <a:t>max</a:t>
            </a:r>
            <a:r>
              <a:rPr lang="it-IT" dirty="0">
                <a:latin typeface="Trebuchet MS" charset="0"/>
              </a:rPr>
              <a:t> 3 </a:t>
            </a:r>
            <a:r>
              <a:rPr lang="it-IT" dirty="0" smtClean="0">
                <a:latin typeface="Trebuchet MS" charset="0"/>
              </a:rPr>
              <a:t>h ad </a:t>
            </a:r>
            <a:r>
              <a:rPr lang="it-IT" dirty="0">
                <a:latin typeface="Trebuchet MS" charset="0"/>
              </a:rPr>
              <a:t>una temperatura ambientale di 32°C</a:t>
            </a:r>
            <a:r>
              <a:rPr lang="it-IT" dirty="0" smtClean="0">
                <a:latin typeface="Trebuchet MS" charset="0"/>
              </a:rPr>
              <a:t>.</a:t>
            </a:r>
            <a:endParaRPr lang="it-IT" dirty="0">
              <a:latin typeface="Trebuchet MS" charset="0"/>
            </a:endParaRPr>
          </a:p>
        </p:txBody>
      </p:sp>
    </p:spTree>
    <p:extLst>
      <p:ext uri="{BB962C8B-B14F-4D97-AF65-F5344CB8AC3E}">
        <p14:creationId xmlns:p14="http://schemas.microsoft.com/office/powerpoint/2010/main" val="116527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539750" y="1196975"/>
            <a:ext cx="7597775"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10000"/>
              </a:lnSpc>
              <a:spcBef>
                <a:spcPct val="20000"/>
              </a:spcBef>
            </a:pPr>
            <a:r>
              <a:rPr lang="it-IT" sz="2000" b="1" dirty="0">
                <a:solidFill>
                  <a:srgbClr val="0000FF"/>
                </a:solidFill>
                <a:latin typeface="Comic Sans MS" charset="0"/>
              </a:rPr>
              <a:t>Congelamento del latte</a:t>
            </a:r>
            <a:r>
              <a:rPr lang="it-IT" sz="2000" b="1" dirty="0">
                <a:solidFill>
                  <a:srgbClr val="0000FF"/>
                </a:solidFill>
                <a:latin typeface="Arial Narrow" charset="0"/>
              </a:rPr>
              <a:t>: </a:t>
            </a:r>
            <a:r>
              <a:rPr lang="it-IT" sz="1800" b="1" dirty="0">
                <a:latin typeface="Arial Narrow" charset="0"/>
              </a:rPr>
              <a:t>non vi deve essere alcuna formazione di ghiaccio né durante la refrigerazione né durante la conservazione</a:t>
            </a:r>
          </a:p>
          <a:p>
            <a:pPr eaLnBrk="1" hangingPunct="1">
              <a:lnSpc>
                <a:spcPct val="110000"/>
              </a:lnSpc>
              <a:spcBef>
                <a:spcPct val="20000"/>
              </a:spcBef>
            </a:pPr>
            <a:endParaRPr lang="it-IT" sz="2000" b="1" dirty="0">
              <a:solidFill>
                <a:srgbClr val="0000FF"/>
              </a:solidFill>
              <a:latin typeface="Arial Narrow" charset="0"/>
            </a:endParaRPr>
          </a:p>
          <a:p>
            <a:pPr eaLnBrk="1" hangingPunct="1">
              <a:lnSpc>
                <a:spcPct val="110000"/>
              </a:lnSpc>
              <a:spcBef>
                <a:spcPct val="20000"/>
              </a:spcBef>
            </a:pPr>
            <a:r>
              <a:rPr lang="it-IT" sz="2000" b="1" dirty="0">
                <a:solidFill>
                  <a:srgbClr val="0000FF"/>
                </a:solidFill>
                <a:latin typeface="Comic Sans MS" charset="0"/>
              </a:rPr>
              <a:t>Accumulo di ghiaccio</a:t>
            </a:r>
            <a:r>
              <a:rPr lang="it-IT" sz="2000" b="1" dirty="0">
                <a:solidFill>
                  <a:srgbClr val="0000FF"/>
                </a:solidFill>
                <a:latin typeface="Arial Narrow" charset="0"/>
              </a:rPr>
              <a:t>: </a:t>
            </a:r>
            <a:r>
              <a:rPr lang="it-IT" sz="1800" b="1" dirty="0">
                <a:latin typeface="Arial Narrow" charset="0"/>
              </a:rPr>
              <a:t>la riserva di ghiaccio nei sistemi indiretti deve essere sufficiente a a garantire la refrigerazione di una mungitura senza ulteriore azionamento del gruppo frigorifero</a:t>
            </a:r>
          </a:p>
          <a:p>
            <a:pPr eaLnBrk="1" hangingPunct="1">
              <a:lnSpc>
                <a:spcPct val="110000"/>
              </a:lnSpc>
              <a:spcBef>
                <a:spcPct val="20000"/>
              </a:spcBef>
            </a:pPr>
            <a:endParaRPr lang="it-IT" sz="2000" b="1" dirty="0">
              <a:solidFill>
                <a:srgbClr val="0000FF"/>
              </a:solidFill>
              <a:latin typeface="Arial Narrow" charset="0"/>
            </a:endParaRPr>
          </a:p>
          <a:p>
            <a:pPr eaLnBrk="1" hangingPunct="1">
              <a:lnSpc>
                <a:spcPct val="110000"/>
              </a:lnSpc>
              <a:spcBef>
                <a:spcPct val="20000"/>
              </a:spcBef>
            </a:pPr>
            <a:r>
              <a:rPr lang="it-IT" sz="2000" b="1" dirty="0">
                <a:solidFill>
                  <a:srgbClr val="0000FF"/>
                </a:solidFill>
                <a:latin typeface="Comic Sans MS" charset="0"/>
              </a:rPr>
              <a:t>Isolamento termico:</a:t>
            </a:r>
            <a:r>
              <a:rPr lang="it-IT" sz="2000" b="1" dirty="0">
                <a:solidFill>
                  <a:srgbClr val="0000FF"/>
                </a:solidFill>
                <a:latin typeface="Arial Narrow" charset="0"/>
              </a:rPr>
              <a:t> </a:t>
            </a:r>
            <a:r>
              <a:rPr lang="it-IT" sz="1800" b="1" dirty="0">
                <a:latin typeface="Arial Narrow" charset="0"/>
              </a:rPr>
              <a:t>quando il latte a 4°C è conservato nel tank di refrigerazione ad una temperatura ambiente pari a PT, </a:t>
            </a:r>
            <a:r>
              <a:rPr lang="it-IT" sz="1800" b="1" dirty="0" smtClean="0">
                <a:latin typeface="Arial Narrow" charset="0"/>
              </a:rPr>
              <a:t>l</a:t>
            </a:r>
            <a:r>
              <a:rPr lang="it-IT" b="1" dirty="0" smtClean="0">
                <a:latin typeface="Arial Narrow" charset="0"/>
              </a:rPr>
              <a:t>’</a:t>
            </a:r>
            <a:r>
              <a:rPr lang="it-IT" sz="1800" b="1" dirty="0" smtClean="0">
                <a:latin typeface="Arial Narrow" charset="0"/>
              </a:rPr>
              <a:t>aumento </a:t>
            </a:r>
            <a:r>
              <a:rPr lang="it-IT" sz="1800" b="1" dirty="0">
                <a:latin typeface="Arial Narrow" charset="0"/>
              </a:rPr>
              <a:t>medio di temperatura dopo  12 ore deve essere al massimo di 3°C.</a:t>
            </a:r>
            <a:endParaRPr lang="it-IT" sz="2000" b="1" dirty="0">
              <a:solidFill>
                <a:srgbClr val="0000FF"/>
              </a:solidFill>
              <a:latin typeface="Arial Narrow" charset="0"/>
            </a:endParaRPr>
          </a:p>
        </p:txBody>
      </p:sp>
      <p:sp>
        <p:nvSpPr>
          <p:cNvPr id="22532" name="Text Box 3"/>
          <p:cNvSpPr txBox="1">
            <a:spLocks noChangeArrowheads="1"/>
          </p:cNvSpPr>
          <p:nvPr/>
        </p:nvSpPr>
        <p:spPr bwMode="auto">
          <a:xfrm>
            <a:off x="2339975" y="5084763"/>
            <a:ext cx="59039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0000"/>
                </a:solidFill>
                <a:latin typeface="Arial Narrow" charset="0"/>
              </a:rPr>
              <a:t>la norma EN13732 definisce anche i requisiti progettuali, costruttivi, igienici ed i metodi di collaudo dei serbatoi refrigeranti</a:t>
            </a:r>
          </a:p>
        </p:txBody>
      </p:sp>
      <p:sp>
        <p:nvSpPr>
          <p:cNvPr id="22533" name="Line 4"/>
          <p:cNvSpPr>
            <a:spLocks noChangeShapeType="1"/>
          </p:cNvSpPr>
          <p:nvPr/>
        </p:nvSpPr>
        <p:spPr bwMode="auto">
          <a:xfrm>
            <a:off x="684213" y="3429000"/>
            <a:ext cx="7559675" cy="863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0261" name="Rectangle 5"/>
          <p:cNvSpPr>
            <a:spLocks noGrp="1" noChangeArrowheads="1"/>
          </p:cNvSpPr>
          <p:nvPr>
            <p:ph type="title" sz="quarter"/>
          </p:nvPr>
        </p:nvSpPr>
        <p:spPr>
          <a:xfrm>
            <a:off x="611188" y="260350"/>
            <a:ext cx="8229600" cy="346075"/>
          </a:xfrm>
        </p:spPr>
        <p:txBody>
          <a:bodyPr>
            <a:normAutofit fontScale="90000"/>
          </a:bodyPr>
          <a:lstStyle/>
          <a:p>
            <a:r>
              <a:rPr lang="it-IT" sz="2400" dirty="0">
                <a:solidFill>
                  <a:srgbClr val="CC0066"/>
                </a:solidFill>
                <a:effectLst>
                  <a:outerShdw blurRad="38100" dist="38100" dir="2700000" algn="tl">
                    <a:srgbClr val="000000"/>
                  </a:outerShdw>
                </a:effectLst>
                <a:latin typeface="Times New Roman" charset="0"/>
              </a:rPr>
              <a:t>Prestazioni di refrigerazione EN 13732:2003</a:t>
            </a:r>
          </a:p>
        </p:txBody>
      </p:sp>
      <p:sp>
        <p:nvSpPr>
          <p:cNvPr id="22535" name="AutoShape 6"/>
          <p:cNvSpPr>
            <a:spLocks noChangeArrowheads="1"/>
          </p:cNvSpPr>
          <p:nvPr/>
        </p:nvSpPr>
        <p:spPr bwMode="auto">
          <a:xfrm>
            <a:off x="1187450" y="5300663"/>
            <a:ext cx="720725" cy="792162"/>
          </a:xfrm>
          <a:prstGeom prst="rightArrow">
            <a:avLst>
              <a:gd name="adj1" fmla="val 50000"/>
              <a:gd name="adj2" fmla="val 25000"/>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extLst>
      <p:ext uri="{BB962C8B-B14F-4D97-AF65-F5344CB8AC3E}">
        <p14:creationId xmlns:p14="http://schemas.microsoft.com/office/powerpoint/2010/main" val="15344538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2306" name="Rectangle 2"/>
          <p:cNvSpPr>
            <a:spLocks noGrp="1" noChangeArrowheads="1"/>
          </p:cNvSpPr>
          <p:nvPr>
            <p:ph type="body" idx="1"/>
          </p:nvPr>
        </p:nvSpPr>
        <p:spPr>
          <a:xfrm>
            <a:off x="468313" y="2543287"/>
            <a:ext cx="8280400" cy="2519363"/>
          </a:xfrm>
        </p:spPr>
        <p:txBody>
          <a:bodyPr/>
          <a:lstStyle/>
          <a:p>
            <a:pPr marL="0" indent="0">
              <a:lnSpc>
                <a:spcPct val="80000"/>
              </a:lnSpc>
              <a:buNone/>
            </a:pPr>
            <a:r>
              <a:rPr lang="it-IT" sz="2000" b="1" i="1" u="sng" dirty="0">
                <a:solidFill>
                  <a:srgbClr val="3333CC"/>
                </a:solidFill>
                <a:effectLst>
                  <a:outerShdw blurRad="38100" dist="38100" dir="2700000" algn="tl">
                    <a:srgbClr val="000000"/>
                  </a:outerShdw>
                </a:effectLst>
                <a:latin typeface="Times New Roman" charset="0"/>
              </a:rPr>
              <a:t>Classe di prestazione coerente con l</a:t>
            </a:r>
            <a:r>
              <a:rPr lang="ja-JP" altLang="it-IT" sz="2000" b="1" i="1" u="sng" dirty="0">
                <a:solidFill>
                  <a:srgbClr val="3333CC"/>
                </a:solidFill>
                <a:effectLst>
                  <a:outerShdw blurRad="38100" dist="38100" dir="2700000" algn="tl">
                    <a:srgbClr val="000000"/>
                  </a:outerShdw>
                </a:effectLst>
                <a:latin typeface="Times New Roman" charset="0"/>
              </a:rPr>
              <a:t>’</a:t>
            </a:r>
            <a:r>
              <a:rPr lang="it-IT" sz="2000" b="1" i="1" u="sng" dirty="0">
                <a:solidFill>
                  <a:srgbClr val="3333CC"/>
                </a:solidFill>
                <a:effectLst>
                  <a:outerShdw blurRad="38100" dist="38100" dir="2700000" algn="tl">
                    <a:srgbClr val="000000"/>
                  </a:outerShdw>
                </a:effectLst>
                <a:latin typeface="Times New Roman" charset="0"/>
              </a:rPr>
              <a:t>uso</a:t>
            </a:r>
            <a:r>
              <a:rPr lang="it-IT" sz="2000" b="1" i="1" dirty="0">
                <a:solidFill>
                  <a:srgbClr val="3333CC"/>
                </a:solidFill>
                <a:latin typeface="Times New Roman" charset="0"/>
              </a:rPr>
              <a:t> </a:t>
            </a:r>
          </a:p>
          <a:p>
            <a:pPr>
              <a:lnSpc>
                <a:spcPct val="130000"/>
              </a:lnSpc>
            </a:pPr>
            <a:r>
              <a:rPr lang="it-IT" sz="2000" b="1" dirty="0">
                <a:solidFill>
                  <a:srgbClr val="FF0000"/>
                </a:solidFill>
                <a:latin typeface="Times New Roman" charset="0"/>
              </a:rPr>
              <a:t>TP</a:t>
            </a:r>
            <a:r>
              <a:rPr lang="it-IT" sz="2000" dirty="0">
                <a:latin typeface="Times New Roman" charset="0"/>
              </a:rPr>
              <a:t> in funzione della temperatura ambientale del sito</a:t>
            </a:r>
          </a:p>
          <a:p>
            <a:pPr>
              <a:lnSpc>
                <a:spcPct val="160000"/>
              </a:lnSpc>
            </a:pPr>
            <a:r>
              <a:rPr lang="it-IT" sz="2000" b="1" dirty="0">
                <a:solidFill>
                  <a:srgbClr val="FF0000"/>
                </a:solidFill>
                <a:latin typeface="Times New Roman" charset="0"/>
              </a:rPr>
              <a:t>Numero di mungiture</a:t>
            </a:r>
            <a:r>
              <a:rPr lang="it-IT" sz="2000" dirty="0">
                <a:latin typeface="Times New Roman" charset="0"/>
              </a:rPr>
              <a:t> in funzione del conferimento: </a:t>
            </a:r>
          </a:p>
          <a:p>
            <a:pPr>
              <a:lnSpc>
                <a:spcPct val="80000"/>
              </a:lnSpc>
              <a:buFontTx/>
              <a:buNone/>
            </a:pPr>
            <a:r>
              <a:rPr lang="it-IT" sz="2000" dirty="0">
                <a:latin typeface="Times New Roman" charset="0"/>
              </a:rPr>
              <a:t>		</a:t>
            </a:r>
            <a:r>
              <a:rPr lang="it-IT" sz="1800" i="1" dirty="0">
                <a:latin typeface="Times New Roman" charset="0"/>
              </a:rPr>
              <a:t>2 mungiture </a:t>
            </a:r>
            <a:r>
              <a:rPr lang="it-IT" sz="1800" i="1" dirty="0">
                <a:latin typeface="Times New Roman" charset="0"/>
                <a:sym typeface="Wingdings" charset="0"/>
              </a:rPr>
              <a:t></a:t>
            </a:r>
            <a:r>
              <a:rPr lang="it-IT" sz="1800" i="1" dirty="0">
                <a:latin typeface="Times New Roman" charset="0"/>
              </a:rPr>
              <a:t> conferimento giornaliero</a:t>
            </a:r>
          </a:p>
          <a:p>
            <a:pPr>
              <a:lnSpc>
                <a:spcPct val="80000"/>
              </a:lnSpc>
              <a:buFontTx/>
              <a:buNone/>
            </a:pPr>
            <a:r>
              <a:rPr lang="it-IT" sz="1800" i="1" dirty="0">
                <a:latin typeface="Times New Roman" charset="0"/>
              </a:rPr>
              <a:t>		4 mungiture </a:t>
            </a:r>
            <a:r>
              <a:rPr lang="it-IT" sz="1800" i="1" dirty="0">
                <a:latin typeface="Times New Roman" charset="0"/>
                <a:sym typeface="Wingdings" charset="0"/>
              </a:rPr>
              <a:t></a:t>
            </a:r>
            <a:r>
              <a:rPr lang="it-IT" sz="1800" i="1" dirty="0">
                <a:latin typeface="Times New Roman" charset="0"/>
              </a:rPr>
              <a:t> conferimento ogni 2 giorni</a:t>
            </a:r>
          </a:p>
          <a:p>
            <a:pPr>
              <a:lnSpc>
                <a:spcPct val="80000"/>
              </a:lnSpc>
              <a:buFontTx/>
              <a:buNone/>
            </a:pPr>
            <a:r>
              <a:rPr lang="it-IT" sz="1800" i="1" dirty="0">
                <a:latin typeface="Times New Roman" charset="0"/>
              </a:rPr>
              <a:t>		6 mungiture </a:t>
            </a:r>
            <a:r>
              <a:rPr lang="it-IT" sz="1800" i="1" dirty="0">
                <a:latin typeface="Times New Roman" charset="0"/>
                <a:sym typeface="Wingdings" charset="0"/>
              </a:rPr>
              <a:t></a:t>
            </a:r>
            <a:r>
              <a:rPr lang="it-IT" sz="1800" i="1" dirty="0">
                <a:latin typeface="Times New Roman" charset="0"/>
              </a:rPr>
              <a:t> conferimento ogni 3 giorni</a:t>
            </a:r>
            <a:endParaRPr lang="it-IT" sz="2000" dirty="0">
              <a:latin typeface="Times New Roman" charset="0"/>
            </a:endParaRPr>
          </a:p>
        </p:txBody>
      </p:sp>
      <p:sp>
        <p:nvSpPr>
          <p:cNvPr id="482307" name="Rectangle 3"/>
          <p:cNvSpPr>
            <a:spLocks noGrp="1" noChangeArrowheads="1"/>
          </p:cNvSpPr>
          <p:nvPr>
            <p:ph type="title"/>
          </p:nvPr>
        </p:nvSpPr>
        <p:spPr>
          <a:xfrm>
            <a:off x="468313" y="-101768"/>
            <a:ext cx="8229600" cy="561975"/>
          </a:xfrm>
        </p:spPr>
        <p:txBody>
          <a:bodyPr/>
          <a:lstStyle/>
          <a:p>
            <a:r>
              <a:rPr lang="it-IT" sz="2800" b="1" dirty="0">
                <a:solidFill>
                  <a:srgbClr val="CC0066"/>
                </a:solidFill>
                <a:effectLst>
                  <a:outerShdw blurRad="38100" dist="38100" dir="2700000" algn="tl">
                    <a:srgbClr val="000000"/>
                  </a:outerShdw>
                </a:effectLst>
                <a:latin typeface="Times New Roman" charset="0"/>
              </a:rPr>
              <a:t>Criteri scelta serbatoio</a:t>
            </a:r>
          </a:p>
        </p:txBody>
      </p:sp>
      <p:sp>
        <p:nvSpPr>
          <p:cNvPr id="23557" name="Rectangle 4"/>
          <p:cNvSpPr>
            <a:spLocks noChangeArrowheads="1"/>
          </p:cNvSpPr>
          <p:nvPr/>
        </p:nvSpPr>
        <p:spPr bwMode="auto">
          <a:xfrm>
            <a:off x="1835150" y="4714074"/>
            <a:ext cx="67691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20000"/>
              </a:lnSpc>
              <a:spcBef>
                <a:spcPct val="20000"/>
              </a:spcBef>
            </a:pPr>
            <a:r>
              <a:rPr lang="it-IT" sz="1800" b="1" i="1">
                <a:solidFill>
                  <a:srgbClr val="3333FF"/>
                </a:solidFill>
                <a:latin typeface="Trebuchet MS" charset="0"/>
              </a:rPr>
              <a:t>a parità di volume nominale la potenza del gruppo frigorifero decresce nel passare da 2 a 4 e 6 mungiture</a:t>
            </a:r>
          </a:p>
        </p:txBody>
      </p:sp>
      <p:sp>
        <p:nvSpPr>
          <p:cNvPr id="23558" name="AutoShape 5"/>
          <p:cNvSpPr>
            <a:spLocks noChangeArrowheads="1"/>
          </p:cNvSpPr>
          <p:nvPr/>
        </p:nvSpPr>
        <p:spPr bwMode="auto">
          <a:xfrm>
            <a:off x="1331913" y="4846708"/>
            <a:ext cx="431800" cy="576262"/>
          </a:xfrm>
          <a:custGeom>
            <a:avLst/>
            <a:gdLst>
              <a:gd name="T0" fmla="*/ 6474002 w 21600"/>
              <a:gd name="T1" fmla="*/ 0 h 21600"/>
              <a:gd name="T2" fmla="*/ 0 w 21600"/>
              <a:gd name="T3" fmla="*/ 7686989 h 21600"/>
              <a:gd name="T4" fmla="*/ 6474002 w 21600"/>
              <a:gd name="T5" fmla="*/ 15373978 h 21600"/>
              <a:gd name="T6" fmla="*/ 8632001 w 21600"/>
              <a:gd name="T7" fmla="*/ 768698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it-IT"/>
          </a:p>
        </p:txBody>
      </p:sp>
      <p:sp>
        <p:nvSpPr>
          <p:cNvPr id="23559" name="Rectangle 6"/>
          <p:cNvSpPr>
            <a:spLocks noChangeArrowheads="1"/>
          </p:cNvSpPr>
          <p:nvPr/>
        </p:nvSpPr>
        <p:spPr bwMode="auto">
          <a:xfrm>
            <a:off x="409071" y="5477371"/>
            <a:ext cx="8339642" cy="7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1938" indent="-261938" eaLnBrk="1" hangingPunct="1">
              <a:lnSpc>
                <a:spcPct val="110000"/>
              </a:lnSpc>
              <a:buFontTx/>
              <a:buChar char="•"/>
            </a:pPr>
            <a:r>
              <a:rPr lang="it-IT" sz="2000" b="1" dirty="0">
                <a:solidFill>
                  <a:srgbClr val="FF0000"/>
                </a:solidFill>
                <a:latin typeface="Arial" charset="0"/>
              </a:rPr>
              <a:t>Tempo di refrigerazione</a:t>
            </a:r>
            <a:r>
              <a:rPr lang="it-IT" sz="2000" dirty="0">
                <a:latin typeface="Arial" charset="0"/>
              </a:rPr>
              <a:t> </a:t>
            </a:r>
            <a:r>
              <a:rPr lang="it-IT" sz="2000" dirty="0">
                <a:latin typeface="Arial" charset="0"/>
                <a:sym typeface="Wingdings" charset="0"/>
              </a:rPr>
              <a:t> </a:t>
            </a:r>
            <a:r>
              <a:rPr lang="it-IT" sz="2000" dirty="0">
                <a:latin typeface="Arial" charset="0"/>
              </a:rPr>
              <a:t>correlazione positiva fra durata della refrigerazione e tasso di moltiplicazione microbica</a:t>
            </a:r>
          </a:p>
        </p:txBody>
      </p:sp>
      <p:sp>
        <p:nvSpPr>
          <p:cNvPr id="10" name="Rectangle 3"/>
          <p:cNvSpPr txBox="1">
            <a:spLocks noChangeArrowheads="1"/>
          </p:cNvSpPr>
          <p:nvPr/>
        </p:nvSpPr>
        <p:spPr>
          <a:xfrm>
            <a:off x="395288" y="1127294"/>
            <a:ext cx="4038600" cy="460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2000" b="1" dirty="0" smtClean="0">
                <a:solidFill>
                  <a:srgbClr val="FF0000"/>
                </a:solidFill>
                <a:latin typeface="Times New Roman" charset="0"/>
              </a:rPr>
              <a:t>Volume Nominale serbatoio  </a:t>
            </a:r>
          </a:p>
          <a:p>
            <a:endParaRPr lang="it-IT" sz="2000" dirty="0">
              <a:latin typeface="Times New Roman" charset="0"/>
            </a:endParaRPr>
          </a:p>
        </p:txBody>
      </p:sp>
      <p:graphicFrame>
        <p:nvGraphicFramePr>
          <p:cNvPr id="11" name="Object 4"/>
          <p:cNvGraphicFramePr>
            <a:graphicFrameLocks noChangeAspect="1"/>
          </p:cNvGraphicFramePr>
          <p:nvPr>
            <p:extLst>
              <p:ext uri="{D42A27DB-BD31-4B8C-83A1-F6EECF244321}">
                <p14:modId xmlns:p14="http://schemas.microsoft.com/office/powerpoint/2010/main" val="171961027"/>
              </p:ext>
            </p:extLst>
          </p:nvPr>
        </p:nvGraphicFramePr>
        <p:xfrm>
          <a:off x="1187450" y="1701969"/>
          <a:ext cx="2447925" cy="352425"/>
        </p:xfrm>
        <a:graphic>
          <a:graphicData uri="http://schemas.openxmlformats.org/presentationml/2006/ole">
            <mc:AlternateContent xmlns:mc="http://schemas.openxmlformats.org/markup-compatibility/2006">
              <mc:Choice xmlns:v="urn:schemas-microsoft-com:vml" Requires="v">
                <p:oleObj spid="_x0000_s40977" name="Equation" r:id="rId4" imgW="1320480" imgH="190440" progId="Equation.3">
                  <p:embed/>
                </p:oleObj>
              </mc:Choice>
              <mc:Fallback>
                <p:oleObj name="Equation" r:id="rId4" imgW="1320480" imgH="1904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701969"/>
                        <a:ext cx="2447925" cy="3524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2" name="Text Box 5"/>
          <p:cNvSpPr txBox="1">
            <a:spLocks noChangeArrowheads="1"/>
          </p:cNvSpPr>
          <p:nvPr/>
        </p:nvSpPr>
        <p:spPr bwMode="auto">
          <a:xfrm>
            <a:off x="4572000" y="1343194"/>
            <a:ext cx="40243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Narrow" charset="0"/>
              </a:rPr>
              <a:t>Lmax</a:t>
            </a:r>
            <a:r>
              <a:rPr lang="it-IT" sz="2000">
                <a:latin typeface="Arial Narrow" charset="0"/>
              </a:rPr>
              <a:t>: produzione giornaliera max di latte</a:t>
            </a:r>
          </a:p>
          <a:p>
            <a:pPr eaLnBrk="1" hangingPunct="1"/>
            <a:r>
              <a:rPr lang="it-IT" sz="2000" b="1">
                <a:latin typeface="Arial Narrow" charset="0"/>
              </a:rPr>
              <a:t>n:</a:t>
            </a:r>
            <a:r>
              <a:rPr lang="it-IT" sz="2000">
                <a:latin typeface="Arial Narrow" charset="0"/>
              </a:rPr>
              <a:t> n° giorni di conservazione  (1, 2, 3)</a:t>
            </a:r>
          </a:p>
          <a:p>
            <a:pPr eaLnBrk="1" hangingPunct="1"/>
            <a:r>
              <a:rPr lang="it-IT" sz="2000" b="1">
                <a:latin typeface="Arial Narrow" charset="0"/>
              </a:rPr>
              <a:t>1,10</a:t>
            </a:r>
            <a:r>
              <a:rPr lang="it-IT" sz="2000">
                <a:latin typeface="Arial Narrow" charset="0"/>
              </a:rPr>
              <a:t>: coefficiente maggiorativo sicurezza</a:t>
            </a:r>
          </a:p>
        </p:txBody>
      </p:sp>
    </p:spTree>
    <p:extLst>
      <p:ext uri="{BB962C8B-B14F-4D97-AF65-F5344CB8AC3E}">
        <p14:creationId xmlns:p14="http://schemas.microsoft.com/office/powerpoint/2010/main" val="19840329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0" name="Rectangle 2"/>
          <p:cNvSpPr>
            <a:spLocks noGrp="1" noChangeArrowheads="1"/>
          </p:cNvSpPr>
          <p:nvPr>
            <p:ph type="body" idx="1"/>
          </p:nvPr>
        </p:nvSpPr>
        <p:spPr>
          <a:xfrm>
            <a:off x="179388" y="260350"/>
            <a:ext cx="4752975" cy="3240088"/>
          </a:xfrm>
        </p:spPr>
        <p:txBody>
          <a:bodyPr/>
          <a:lstStyle/>
          <a:p>
            <a:pPr marL="174625" indent="-174625">
              <a:lnSpc>
                <a:spcPct val="130000"/>
              </a:lnSpc>
              <a:buFont typeface="Wingdings" charset="0"/>
              <a:buChar char="Ø"/>
              <a:tabLst>
                <a:tab pos="449263" algn="l"/>
              </a:tabLst>
            </a:pPr>
            <a:r>
              <a:rPr lang="it-IT" sz="2000">
                <a:latin typeface="Times New Roman" charset="0"/>
              </a:rPr>
              <a:t>la </a:t>
            </a:r>
            <a:r>
              <a:rPr lang="it-IT" sz="2000" b="1">
                <a:solidFill>
                  <a:srgbClr val="3333FF"/>
                </a:solidFill>
                <a:effectLst>
                  <a:outerShdw blurRad="38100" dist="38100" dir="2700000" algn="tl">
                    <a:srgbClr val="000000"/>
                  </a:outerShdw>
                </a:effectLst>
                <a:latin typeface="Times New Roman" charset="0"/>
              </a:rPr>
              <a:t>classe di prestazione</a:t>
            </a:r>
            <a:r>
              <a:rPr lang="it-IT" sz="2000">
                <a:latin typeface="Times New Roman" charset="0"/>
              </a:rPr>
              <a:t> deve essere indicata sulla targa identificativa dell</a:t>
            </a:r>
            <a:r>
              <a:rPr lang="ja-JP" altLang="it-IT" sz="2000">
                <a:latin typeface="Times New Roman" charset="0"/>
              </a:rPr>
              <a:t>’</a:t>
            </a:r>
            <a:r>
              <a:rPr lang="it-IT" sz="2000">
                <a:latin typeface="Times New Roman" charset="0"/>
              </a:rPr>
              <a:t>impianto oltre a</a:t>
            </a:r>
          </a:p>
          <a:p>
            <a:pPr marL="174625" indent="-174625">
              <a:buFontTx/>
              <a:buNone/>
              <a:tabLst>
                <a:tab pos="449263" algn="l"/>
              </a:tabLst>
            </a:pPr>
            <a:r>
              <a:rPr lang="it-IT" sz="2000">
                <a:latin typeface="Times New Roman" charset="0"/>
              </a:rPr>
              <a:t>		</a:t>
            </a:r>
            <a:r>
              <a:rPr lang="it-IT" sz="2000" b="1">
                <a:solidFill>
                  <a:srgbClr val="3333FF"/>
                </a:solidFill>
                <a:effectLst>
                  <a:outerShdw blurRad="38100" dist="38100" dir="2700000" algn="tl">
                    <a:srgbClr val="000000"/>
                  </a:outerShdw>
                </a:effectLst>
                <a:latin typeface="Times New Roman" charset="0"/>
              </a:rPr>
              <a:t>marca</a:t>
            </a:r>
            <a:r>
              <a:rPr lang="it-IT" sz="2000">
                <a:latin typeface="Times New Roman" charset="0"/>
              </a:rPr>
              <a:t> e </a:t>
            </a:r>
            <a:r>
              <a:rPr lang="it-IT" sz="2000" b="1">
                <a:solidFill>
                  <a:srgbClr val="3333FF"/>
                </a:solidFill>
                <a:effectLst>
                  <a:outerShdw blurRad="38100" dist="38100" dir="2700000" algn="tl">
                    <a:srgbClr val="000000"/>
                  </a:outerShdw>
                </a:effectLst>
                <a:latin typeface="Times New Roman" charset="0"/>
              </a:rPr>
              <a:t>modello</a:t>
            </a:r>
            <a:r>
              <a:rPr lang="it-IT" sz="2000">
                <a:solidFill>
                  <a:srgbClr val="3333CC"/>
                </a:solidFill>
                <a:latin typeface="Times New Roman" charset="0"/>
              </a:rPr>
              <a:t> </a:t>
            </a:r>
            <a:r>
              <a:rPr lang="it-IT" sz="2000">
                <a:latin typeface="Times New Roman" charset="0"/>
              </a:rPr>
              <a:t>e </a:t>
            </a:r>
            <a:r>
              <a:rPr lang="it-IT" sz="2000" b="1">
                <a:solidFill>
                  <a:srgbClr val="3333FF"/>
                </a:solidFill>
                <a:effectLst>
                  <a:outerShdw blurRad="38100" dist="38100" dir="2700000" algn="tl">
                    <a:srgbClr val="000000"/>
                  </a:outerShdw>
                </a:effectLst>
                <a:latin typeface="Times New Roman" charset="0"/>
              </a:rPr>
              <a:t>n° serie</a:t>
            </a:r>
          </a:p>
          <a:p>
            <a:pPr marL="174625" indent="-174625">
              <a:buFontTx/>
              <a:buNone/>
              <a:tabLst>
                <a:tab pos="449263" algn="l"/>
              </a:tabLst>
            </a:pPr>
            <a:r>
              <a:rPr lang="it-IT" sz="2000">
                <a:latin typeface="Times New Roman" charset="0"/>
              </a:rPr>
              <a:t>		</a:t>
            </a:r>
            <a:r>
              <a:rPr lang="it-IT" sz="2000" b="1">
                <a:solidFill>
                  <a:srgbClr val="3333FF"/>
                </a:solidFill>
                <a:effectLst>
                  <a:outerShdw blurRad="38100" dist="38100" dir="2700000" algn="tl">
                    <a:srgbClr val="000000"/>
                  </a:outerShdw>
                </a:effectLst>
                <a:latin typeface="Times New Roman" charset="0"/>
              </a:rPr>
              <a:t>anno</a:t>
            </a:r>
            <a:r>
              <a:rPr lang="it-IT" sz="2000">
                <a:latin typeface="Times New Roman" charset="0"/>
              </a:rPr>
              <a:t> fabbricazione</a:t>
            </a:r>
          </a:p>
          <a:p>
            <a:pPr marL="174625" indent="-174625">
              <a:buFontTx/>
              <a:buNone/>
              <a:tabLst>
                <a:tab pos="449263" algn="l"/>
              </a:tabLst>
            </a:pPr>
            <a:r>
              <a:rPr lang="it-IT" sz="2000">
                <a:latin typeface="Times New Roman" charset="0"/>
              </a:rPr>
              <a:t>		</a:t>
            </a:r>
            <a:r>
              <a:rPr lang="it-IT" sz="2000" b="1">
                <a:solidFill>
                  <a:srgbClr val="3333FF"/>
                </a:solidFill>
                <a:effectLst>
                  <a:outerShdw blurRad="38100" dist="38100" dir="2700000" algn="tl">
                    <a:srgbClr val="000000"/>
                  </a:outerShdw>
                </a:effectLst>
                <a:latin typeface="Times New Roman" charset="0"/>
              </a:rPr>
              <a:t>tipo</a:t>
            </a:r>
            <a:r>
              <a:rPr lang="it-IT" sz="2000">
                <a:latin typeface="Times New Roman" charset="0"/>
              </a:rPr>
              <a:t> e </a:t>
            </a:r>
            <a:r>
              <a:rPr lang="it-IT" sz="2000" b="1">
                <a:solidFill>
                  <a:srgbClr val="3333FF"/>
                </a:solidFill>
                <a:effectLst>
                  <a:outerShdw blurRad="38100" dist="38100" dir="2700000" algn="tl">
                    <a:srgbClr val="000000"/>
                  </a:outerShdw>
                </a:effectLst>
                <a:latin typeface="Times New Roman" charset="0"/>
              </a:rPr>
              <a:t>quantità</a:t>
            </a:r>
            <a:r>
              <a:rPr lang="it-IT" sz="2000">
                <a:latin typeface="Times New Roman" charset="0"/>
              </a:rPr>
              <a:t> di fluido refrigerante</a:t>
            </a:r>
          </a:p>
          <a:p>
            <a:pPr marL="174625" indent="-174625">
              <a:buFontTx/>
              <a:buNone/>
              <a:tabLst>
                <a:tab pos="449263" algn="l"/>
              </a:tabLst>
            </a:pPr>
            <a:r>
              <a:rPr lang="it-IT" sz="2000">
                <a:latin typeface="Times New Roman" charset="0"/>
              </a:rPr>
              <a:t>		</a:t>
            </a:r>
            <a:r>
              <a:rPr lang="it-IT" sz="2000" b="1">
                <a:solidFill>
                  <a:srgbClr val="3333FF"/>
                </a:solidFill>
                <a:effectLst>
                  <a:outerShdw blurRad="38100" dist="38100" dir="2700000" algn="tl">
                    <a:srgbClr val="000000"/>
                  </a:outerShdw>
                </a:effectLst>
                <a:latin typeface="Times New Roman" charset="0"/>
              </a:rPr>
              <a:t>potenza</a:t>
            </a:r>
            <a:r>
              <a:rPr lang="it-IT" sz="2000">
                <a:latin typeface="Times New Roman" charset="0"/>
              </a:rPr>
              <a:t> gruppo frigorifero</a:t>
            </a:r>
          </a:p>
          <a:p>
            <a:pPr marL="174625" indent="-174625">
              <a:tabLst>
                <a:tab pos="449263" algn="l"/>
              </a:tabLst>
            </a:pPr>
            <a:endParaRPr lang="it-IT">
              <a:latin typeface="Times New Roman" charset="0"/>
            </a:endParaRPr>
          </a:p>
        </p:txBody>
      </p:sp>
      <p:pic>
        <p:nvPicPr>
          <p:cNvPr id="24580" name="Picture 3" descr="Targa frigo 1"/>
          <p:cNvPicPr>
            <a:picLocks noChangeAspect="1" noChangeArrowheads="1"/>
          </p:cNvPicPr>
          <p:nvPr/>
        </p:nvPicPr>
        <p:blipFill>
          <a:blip r:embed="rId3">
            <a:extLst>
              <a:ext uri="{28A0092B-C50C-407E-A947-70E740481C1C}">
                <a14:useLocalDpi xmlns:a14="http://schemas.microsoft.com/office/drawing/2010/main" val="0"/>
              </a:ext>
            </a:extLst>
          </a:blip>
          <a:srcRect l="33687" t="18301" r="31375" b="32623"/>
          <a:stretch>
            <a:fillRect/>
          </a:stretch>
        </p:blipFill>
        <p:spPr bwMode="auto">
          <a:xfrm>
            <a:off x="4643438" y="3789363"/>
            <a:ext cx="25288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2" name="Line 4"/>
          <p:cNvSpPr>
            <a:spLocks noChangeShapeType="1"/>
          </p:cNvSpPr>
          <p:nvPr/>
        </p:nvSpPr>
        <p:spPr bwMode="auto">
          <a:xfrm flipV="1">
            <a:off x="4932363" y="5373688"/>
            <a:ext cx="863600" cy="215900"/>
          </a:xfrm>
          <a:prstGeom prst="line">
            <a:avLst/>
          </a:prstGeom>
          <a:noFill/>
          <a:ln w="76200">
            <a:solidFill>
              <a:srgbClr val="FF0000"/>
            </a:solidFill>
            <a:round/>
            <a:headEnd/>
            <a:tailEnd type="triangle" w="med" len="med"/>
          </a:ln>
          <a:effectLst>
            <a:outerShdw dist="45791" dir="3378596" algn="ctr" rotWithShape="0">
              <a:schemeClr val="bg2"/>
            </a:outerShdw>
          </a:effectLst>
        </p:spPr>
        <p:txBody>
          <a:bodyPr/>
          <a:lstStyle/>
          <a:p>
            <a:pPr>
              <a:defRPr/>
            </a:pPr>
            <a:endParaRPr lang="it-IT">
              <a:latin typeface="Times New Roman" pitchFamily="18" charset="0"/>
              <a:ea typeface="+mn-ea"/>
            </a:endParaRPr>
          </a:p>
        </p:txBody>
      </p:sp>
      <p:sp>
        <p:nvSpPr>
          <p:cNvPr id="24582" name="Text Box 5"/>
          <p:cNvSpPr txBox="1">
            <a:spLocks noChangeArrowheads="1"/>
          </p:cNvSpPr>
          <p:nvPr/>
        </p:nvSpPr>
        <p:spPr bwMode="auto">
          <a:xfrm>
            <a:off x="344488" y="4845050"/>
            <a:ext cx="40100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b="1" i="1">
                <a:solidFill>
                  <a:srgbClr val="FF0000"/>
                </a:solidFill>
                <a:latin typeface="Trebuchet MS" charset="0"/>
              </a:rPr>
              <a:t>che fare quando mancano i dati</a:t>
            </a:r>
          </a:p>
          <a:p>
            <a:pPr algn="ctr" eaLnBrk="1" hangingPunct="1">
              <a:lnSpc>
                <a:spcPct val="20000"/>
              </a:lnSpc>
            </a:pPr>
            <a:endParaRPr lang="it-IT" b="1" i="1">
              <a:solidFill>
                <a:srgbClr val="FF0000"/>
              </a:solidFill>
              <a:latin typeface="Trebuchet MS" charset="0"/>
            </a:endParaRPr>
          </a:p>
          <a:p>
            <a:pPr algn="ctr" eaLnBrk="1" hangingPunct="1"/>
            <a:r>
              <a:rPr lang="it-IT" b="1" i="1">
                <a:solidFill>
                  <a:srgbClr val="FF0000"/>
                </a:solidFill>
                <a:latin typeface="Arial Narrow" charset="0"/>
              </a:rPr>
              <a:t>?</a:t>
            </a:r>
          </a:p>
        </p:txBody>
      </p:sp>
      <p:pic>
        <p:nvPicPr>
          <p:cNvPr id="24583" name="Picture 6" descr="targa frigo"/>
          <p:cNvPicPr>
            <a:picLocks noChangeAspect="1" noChangeArrowheads="1"/>
          </p:cNvPicPr>
          <p:nvPr/>
        </p:nvPicPr>
        <p:blipFill>
          <a:blip r:embed="rId4">
            <a:extLst>
              <a:ext uri="{28A0092B-C50C-407E-A947-70E740481C1C}">
                <a14:useLocalDpi xmlns:a14="http://schemas.microsoft.com/office/drawing/2010/main" val="0"/>
              </a:ext>
            </a:extLst>
          </a:blip>
          <a:srcRect l="33731"/>
          <a:stretch>
            <a:fillRect/>
          </a:stretch>
        </p:blipFill>
        <p:spPr bwMode="auto">
          <a:xfrm>
            <a:off x="5003800" y="476250"/>
            <a:ext cx="39608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7958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8" name="Rectangle 2"/>
          <p:cNvSpPr>
            <a:spLocks noChangeArrowheads="1"/>
          </p:cNvSpPr>
          <p:nvPr/>
        </p:nvSpPr>
        <p:spPr bwMode="auto">
          <a:xfrm>
            <a:off x="539750" y="4941888"/>
            <a:ext cx="7993063" cy="1511300"/>
          </a:xfrm>
          <a:prstGeom prst="rect">
            <a:avLst/>
          </a:prstGeom>
          <a:solidFill>
            <a:srgbClr val="FFF91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484355" name="Rectangle 3"/>
          <p:cNvSpPr>
            <a:spLocks noGrp="1" noChangeArrowheads="1"/>
          </p:cNvSpPr>
          <p:nvPr>
            <p:ph type="title"/>
          </p:nvPr>
        </p:nvSpPr>
        <p:spPr>
          <a:xfrm>
            <a:off x="468313" y="260350"/>
            <a:ext cx="8229600" cy="777875"/>
          </a:xfrm>
        </p:spPr>
        <p:txBody>
          <a:bodyPr>
            <a:normAutofit fontScale="90000"/>
          </a:bodyPr>
          <a:lstStyle/>
          <a:p>
            <a:r>
              <a:rPr lang="it-IT" sz="2400">
                <a:solidFill>
                  <a:srgbClr val="FD3701"/>
                </a:solidFill>
                <a:effectLst>
                  <a:outerShdw blurRad="38100" dist="38100" dir="2700000" algn="tl">
                    <a:srgbClr val="000000"/>
                  </a:outerShdw>
                </a:effectLst>
                <a:latin typeface="Times New Roman" charset="0"/>
              </a:rPr>
              <a:t>Calcolo del tempo di refrigerazione</a:t>
            </a:r>
            <a:br>
              <a:rPr lang="it-IT" sz="2400">
                <a:solidFill>
                  <a:srgbClr val="FD3701"/>
                </a:solidFill>
                <a:effectLst>
                  <a:outerShdw blurRad="38100" dist="38100" dir="2700000" algn="tl">
                    <a:srgbClr val="000000"/>
                  </a:outerShdw>
                </a:effectLst>
                <a:latin typeface="Times New Roman" charset="0"/>
              </a:rPr>
            </a:br>
            <a:r>
              <a:rPr lang="it-IT" sz="2400">
                <a:solidFill>
                  <a:srgbClr val="FD3701"/>
                </a:solidFill>
                <a:effectLst>
                  <a:outerShdw blurRad="38100" dist="38100" dir="2700000" algn="tl">
                    <a:srgbClr val="000000"/>
                  </a:outerShdw>
                </a:effectLst>
                <a:latin typeface="Times New Roman" charset="0"/>
                <a:cs typeface="Arial" charset="0"/>
              </a:rPr>
              <a:t>▼</a:t>
            </a:r>
            <a:r>
              <a:rPr lang="it-IT" sz="2400">
                <a:solidFill>
                  <a:srgbClr val="FD3701"/>
                </a:solidFill>
                <a:effectLst>
                  <a:outerShdw blurRad="38100" dist="38100" dir="2700000" algn="tl">
                    <a:srgbClr val="000000"/>
                  </a:outerShdw>
                </a:effectLst>
                <a:latin typeface="Times New Roman" charset="0"/>
              </a:rPr>
              <a:t/>
            </a:r>
            <a:br>
              <a:rPr lang="it-IT" sz="2400">
                <a:solidFill>
                  <a:srgbClr val="FD3701"/>
                </a:solidFill>
                <a:effectLst>
                  <a:outerShdw blurRad="38100" dist="38100" dir="2700000" algn="tl">
                    <a:srgbClr val="000000"/>
                  </a:outerShdw>
                </a:effectLst>
                <a:latin typeface="Times New Roman" charset="0"/>
              </a:rPr>
            </a:br>
            <a:r>
              <a:rPr lang="it-IT" sz="2400">
                <a:solidFill>
                  <a:srgbClr val="FD3701"/>
                </a:solidFill>
                <a:effectLst>
                  <a:outerShdw blurRad="38100" dist="38100" dir="2700000" algn="tl">
                    <a:srgbClr val="000000"/>
                  </a:outerShdw>
                </a:effectLst>
                <a:latin typeface="Times New Roman" charset="0"/>
              </a:rPr>
              <a:t>Classe di prestazione</a:t>
            </a:r>
          </a:p>
        </p:txBody>
      </p:sp>
      <p:graphicFrame>
        <p:nvGraphicFramePr>
          <p:cNvPr id="3074" name="Object 4"/>
          <p:cNvGraphicFramePr>
            <a:graphicFrameLocks noGrp="1" noChangeAspect="1"/>
          </p:cNvGraphicFramePr>
          <p:nvPr>
            <p:ph sz="half" idx="2"/>
          </p:nvPr>
        </p:nvGraphicFramePr>
        <p:xfrm>
          <a:off x="900113" y="2071688"/>
          <a:ext cx="2108200" cy="635000"/>
        </p:xfrm>
        <a:graphic>
          <a:graphicData uri="http://schemas.openxmlformats.org/presentationml/2006/ole">
            <mc:AlternateContent xmlns:mc="http://schemas.openxmlformats.org/markup-compatibility/2006">
              <mc:Choice xmlns:v="urn:schemas-microsoft-com:vml" Requires="v">
                <p:oleObj spid="_x0000_s45098" name="Equation" r:id="rId4" imgW="1257120" imgH="393480" progId="Equation.3">
                  <p:embed/>
                </p:oleObj>
              </mc:Choice>
              <mc:Fallback>
                <p:oleObj name="Equation" r:id="rId4" imgW="12571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2071688"/>
                        <a:ext cx="21082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3080" name="Text Box 5"/>
          <p:cNvSpPr txBox="1">
            <a:spLocks noChangeArrowheads="1"/>
          </p:cNvSpPr>
          <p:nvPr/>
        </p:nvSpPr>
        <p:spPr bwMode="auto">
          <a:xfrm>
            <a:off x="4427538" y="1484313"/>
            <a:ext cx="42354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Narrow" charset="0"/>
              </a:rPr>
              <a:t>Ql =</a:t>
            </a:r>
            <a:r>
              <a:rPr lang="it-IT" sz="2000">
                <a:latin typeface="Arial Narrow" charset="0"/>
              </a:rPr>
              <a:t> quantità di calore da asportare dal latte</a:t>
            </a:r>
          </a:p>
          <a:p>
            <a:pPr eaLnBrk="1" hangingPunct="1"/>
            <a:r>
              <a:rPr lang="it-IT" sz="2000" b="1">
                <a:latin typeface="Arial Narrow" charset="0"/>
              </a:rPr>
              <a:t>P</a:t>
            </a:r>
            <a:r>
              <a:rPr lang="it-IT" sz="2000">
                <a:latin typeface="Arial Narrow" charset="0"/>
              </a:rPr>
              <a:t> = potenza dell</a:t>
            </a:r>
            <a:r>
              <a:rPr lang="ja-JP" altLang="it-IT" sz="2000">
                <a:latin typeface="Arial Narrow" charset="0"/>
              </a:rPr>
              <a:t>’</a:t>
            </a:r>
            <a:r>
              <a:rPr lang="it-IT" sz="2000">
                <a:latin typeface="Arial Narrow" charset="0"/>
              </a:rPr>
              <a:t>unità frigorifera kW</a:t>
            </a:r>
          </a:p>
          <a:p>
            <a:pPr eaLnBrk="1" hangingPunct="1"/>
            <a:r>
              <a:rPr lang="it-IT" sz="2000" b="1">
                <a:latin typeface="Arial Narrow" charset="0"/>
              </a:rPr>
              <a:t>COP</a:t>
            </a:r>
            <a:r>
              <a:rPr lang="it-IT" sz="2000">
                <a:latin typeface="Arial Narrow" charset="0"/>
              </a:rPr>
              <a:t> = coefficiente di prestazione frigorifera</a:t>
            </a:r>
          </a:p>
          <a:p>
            <a:pPr eaLnBrk="1" hangingPunct="1"/>
            <a:r>
              <a:rPr lang="it-IT" sz="2000" b="1">
                <a:latin typeface="Arial Narrow" charset="0"/>
              </a:rPr>
              <a:t>1/3600</a:t>
            </a:r>
            <a:r>
              <a:rPr lang="it-IT" sz="2000">
                <a:latin typeface="Arial Narrow" charset="0"/>
              </a:rPr>
              <a:t> = fattore conversione da kJ a </a:t>
            </a:r>
            <a:r>
              <a:rPr lang="it-IT" sz="2000">
                <a:latin typeface="Arial Narrow" charset="0"/>
                <a:sym typeface="Wingdings" charset="0"/>
              </a:rPr>
              <a:t>kWh</a:t>
            </a:r>
            <a:endParaRPr lang="it-IT" sz="2000">
              <a:latin typeface="Arial Narrow" charset="0"/>
            </a:endParaRPr>
          </a:p>
        </p:txBody>
      </p:sp>
      <p:sp>
        <p:nvSpPr>
          <p:cNvPr id="3081" name="Text Box 6"/>
          <p:cNvSpPr txBox="1">
            <a:spLocks noChangeArrowheads="1"/>
          </p:cNvSpPr>
          <p:nvPr/>
        </p:nvSpPr>
        <p:spPr bwMode="auto">
          <a:xfrm>
            <a:off x="3348038" y="1844675"/>
            <a:ext cx="71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latin typeface="Arial Narrow" charset="0"/>
              </a:rPr>
              <a:t>(ore)</a:t>
            </a:r>
          </a:p>
        </p:txBody>
      </p:sp>
      <p:sp>
        <p:nvSpPr>
          <p:cNvPr id="3082" name="Text Box 7"/>
          <p:cNvSpPr txBox="1">
            <a:spLocks noChangeArrowheads="1"/>
          </p:cNvSpPr>
          <p:nvPr/>
        </p:nvSpPr>
        <p:spPr bwMode="auto">
          <a:xfrm>
            <a:off x="1166813" y="44529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a:latin typeface="Arial Narrow" charset="0"/>
            </a:endParaRPr>
          </a:p>
        </p:txBody>
      </p:sp>
      <p:graphicFrame>
        <p:nvGraphicFramePr>
          <p:cNvPr id="3075" name="Object 8"/>
          <p:cNvGraphicFramePr>
            <a:graphicFrameLocks noChangeAspect="1"/>
          </p:cNvGraphicFramePr>
          <p:nvPr/>
        </p:nvGraphicFramePr>
        <p:xfrm>
          <a:off x="403225" y="3213100"/>
          <a:ext cx="2655888" cy="406400"/>
        </p:xfrm>
        <a:graphic>
          <a:graphicData uri="http://schemas.openxmlformats.org/presentationml/2006/ole">
            <mc:AlternateContent xmlns:mc="http://schemas.openxmlformats.org/markup-compatibility/2006">
              <mc:Choice xmlns:v="urn:schemas-microsoft-com:vml" Requires="v">
                <p:oleObj spid="_x0000_s45099" name="Equation" r:id="rId6" imgW="1498320" imgH="228600" progId="Equation.3">
                  <p:embed/>
                </p:oleObj>
              </mc:Choice>
              <mc:Fallback>
                <p:oleObj name="Equation" r:id="rId6" imgW="149832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25" y="3213100"/>
                        <a:ext cx="265588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83" name="Text Box 9"/>
          <p:cNvSpPr txBox="1">
            <a:spLocks noChangeArrowheads="1"/>
          </p:cNvSpPr>
          <p:nvPr/>
        </p:nvSpPr>
        <p:spPr bwMode="auto">
          <a:xfrm>
            <a:off x="4572000" y="3141663"/>
            <a:ext cx="37449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Narrow" charset="0"/>
              </a:rPr>
              <a:t>Vl</a:t>
            </a:r>
            <a:r>
              <a:rPr lang="it-IT" sz="2000">
                <a:latin typeface="Arial Narrow" charset="0"/>
              </a:rPr>
              <a:t> = volume di una mungitura</a:t>
            </a:r>
          </a:p>
          <a:p>
            <a:pPr eaLnBrk="1" hangingPunct="1"/>
            <a:r>
              <a:rPr lang="it-IT" sz="2000" b="1">
                <a:latin typeface="Arial Narrow" charset="0"/>
              </a:rPr>
              <a:t>c</a:t>
            </a:r>
            <a:r>
              <a:rPr lang="it-IT" sz="2000" b="1" baseline="-25000">
                <a:latin typeface="Arial Narrow" charset="0"/>
              </a:rPr>
              <a:t>s</a:t>
            </a:r>
            <a:r>
              <a:rPr lang="it-IT" sz="2000" b="1">
                <a:latin typeface="Arial Narrow" charset="0"/>
              </a:rPr>
              <a:t> </a:t>
            </a:r>
            <a:r>
              <a:rPr lang="it-IT" sz="2000">
                <a:latin typeface="Arial Narrow" charset="0"/>
              </a:rPr>
              <a:t>= calore specifico latte 3,9 kJ/l °C</a:t>
            </a:r>
          </a:p>
          <a:p>
            <a:pPr eaLnBrk="1" hangingPunct="1"/>
            <a:r>
              <a:rPr lang="el-GR" sz="2000" b="1">
                <a:latin typeface="Arial Narrow" charset="0"/>
              </a:rPr>
              <a:t>Δ</a:t>
            </a:r>
            <a:r>
              <a:rPr lang="it-IT" sz="2000" b="1">
                <a:latin typeface="Arial Narrow" charset="0"/>
              </a:rPr>
              <a:t>t</a:t>
            </a:r>
            <a:r>
              <a:rPr lang="it-IT" sz="2000">
                <a:latin typeface="Arial Narrow" charset="0"/>
              </a:rPr>
              <a:t> = salto termico latte °C</a:t>
            </a:r>
          </a:p>
          <a:p>
            <a:pPr eaLnBrk="1" hangingPunct="1"/>
            <a:r>
              <a:rPr lang="it-IT" sz="1800" b="1">
                <a:latin typeface="Arial Narrow" charset="0"/>
              </a:rPr>
              <a:t>1,05</a:t>
            </a:r>
            <a:r>
              <a:rPr lang="it-IT" sz="2000">
                <a:latin typeface="Arial Narrow" charset="0"/>
              </a:rPr>
              <a:t> = coeff. magg. refrigeraz. vasca</a:t>
            </a:r>
          </a:p>
        </p:txBody>
      </p:sp>
      <p:sp>
        <p:nvSpPr>
          <p:cNvPr id="3084" name="Text Box 10"/>
          <p:cNvSpPr txBox="1">
            <a:spLocks noChangeArrowheads="1"/>
          </p:cNvSpPr>
          <p:nvPr/>
        </p:nvSpPr>
        <p:spPr bwMode="auto">
          <a:xfrm>
            <a:off x="3203575" y="3141663"/>
            <a:ext cx="600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latin typeface="Arial Narrow" charset="0"/>
              </a:rPr>
              <a:t>(kJ)</a:t>
            </a:r>
          </a:p>
        </p:txBody>
      </p:sp>
      <p:sp>
        <p:nvSpPr>
          <p:cNvPr id="3085" name="Text Box 11"/>
          <p:cNvSpPr txBox="1">
            <a:spLocks noChangeArrowheads="1"/>
          </p:cNvSpPr>
          <p:nvPr/>
        </p:nvSpPr>
        <p:spPr bwMode="auto">
          <a:xfrm>
            <a:off x="684213" y="5013325"/>
            <a:ext cx="3078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i="1" u="sng">
                <a:solidFill>
                  <a:srgbClr val="3333CC"/>
                </a:solidFill>
                <a:latin typeface="Trebuchet MS" charset="0"/>
              </a:rPr>
              <a:t>Esempio</a:t>
            </a:r>
          </a:p>
          <a:p>
            <a:pPr eaLnBrk="1" hangingPunct="1"/>
            <a:endParaRPr lang="it-IT" sz="2000" b="1" i="1" u="sng">
              <a:solidFill>
                <a:srgbClr val="3333CC"/>
              </a:solidFill>
              <a:latin typeface="Trebuchet MS" charset="0"/>
            </a:endParaRPr>
          </a:p>
          <a:p>
            <a:pPr eaLnBrk="1" hangingPunct="1"/>
            <a:r>
              <a:rPr lang="it-IT" sz="2000" b="1" i="1">
                <a:solidFill>
                  <a:srgbClr val="3333CC"/>
                </a:solidFill>
                <a:latin typeface="Trebuchet MS" charset="0"/>
              </a:rPr>
              <a:t>VN = 1400 l, P= 2,9 kW</a:t>
            </a:r>
            <a:r>
              <a:rPr lang="it-IT" sz="2000" b="1" i="1">
                <a:solidFill>
                  <a:srgbClr val="3333CC"/>
                </a:solidFill>
                <a:latin typeface="Arial Narrow" charset="0"/>
              </a:rPr>
              <a:t>  </a:t>
            </a:r>
          </a:p>
        </p:txBody>
      </p:sp>
      <p:graphicFrame>
        <p:nvGraphicFramePr>
          <p:cNvPr id="3076" name="Object 12"/>
          <p:cNvGraphicFramePr>
            <a:graphicFrameLocks noGrp="1" noChangeAspect="1"/>
          </p:cNvGraphicFramePr>
          <p:nvPr>
            <p:ph sz="half" idx="1"/>
          </p:nvPr>
        </p:nvGraphicFramePr>
        <p:xfrm>
          <a:off x="4368800" y="5291138"/>
          <a:ext cx="3467100" cy="687387"/>
        </p:xfrm>
        <a:graphic>
          <a:graphicData uri="http://schemas.openxmlformats.org/presentationml/2006/ole">
            <mc:AlternateContent xmlns:mc="http://schemas.openxmlformats.org/markup-compatibility/2006">
              <mc:Choice xmlns:v="urn:schemas-microsoft-com:vml" Requires="v">
                <p:oleObj spid="_x0000_s45100" name="Equation" r:id="rId8" imgW="2895480" imgH="596880" progId="Equation.3">
                  <p:embed/>
                </p:oleObj>
              </mc:Choice>
              <mc:Fallback>
                <p:oleObj name="Equation" r:id="rId8" imgW="2895480" imgH="5968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5291138"/>
                        <a:ext cx="3467100"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5476215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685800" y="-187290"/>
            <a:ext cx="7772400" cy="706438"/>
          </a:xfrm>
        </p:spPr>
        <p:txBody>
          <a:bodyPr/>
          <a:lstStyle/>
          <a:p>
            <a:r>
              <a:rPr lang="it-IT" sz="2800" dirty="0">
                <a:solidFill>
                  <a:srgbClr val="0066FF"/>
                </a:solidFill>
                <a:effectLst>
                  <a:outerShdw blurRad="38100" dist="38100" dir="2700000" algn="tl">
                    <a:srgbClr val="000000"/>
                  </a:outerShdw>
                </a:effectLst>
                <a:latin typeface="Times New Roman" charset="0"/>
              </a:rPr>
              <a:t>Prerefrigerazione</a:t>
            </a:r>
          </a:p>
        </p:txBody>
      </p:sp>
      <p:pic>
        <p:nvPicPr>
          <p:cNvPr id="33796" name="Picture 3" descr="FIG5_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236" y="3019425"/>
            <a:ext cx="5976938"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4"/>
          <p:cNvSpPr txBox="1">
            <a:spLocks noChangeArrowheads="1"/>
          </p:cNvSpPr>
          <p:nvPr/>
        </p:nvSpPr>
        <p:spPr bwMode="auto">
          <a:xfrm>
            <a:off x="0" y="563085"/>
            <a:ext cx="9256841" cy="281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nSpc>
                <a:spcPct val="80000"/>
              </a:lnSpc>
              <a:spcBef>
                <a:spcPct val="20000"/>
              </a:spcBef>
            </a:pPr>
            <a:r>
              <a:rPr lang="it-IT" sz="2000" dirty="0"/>
              <a:t>Spesso si verificano oscillazioni nella temperatura del latte già refrigerato quando nella vasca di conservazione viene aggiunto quello della mungitura in atto.  Allo scopo di superare tale inconveniente, si tende a inserire nel circuito fra pompa del latte e vasca di raccolta, uno scambiatore a piastre </a:t>
            </a:r>
            <a:r>
              <a:rPr lang="it-IT" sz="2000" dirty="0" smtClean="0"/>
              <a:t>con il quale è ottenibile:</a:t>
            </a:r>
          </a:p>
          <a:p>
            <a:pPr>
              <a:lnSpc>
                <a:spcPct val="80000"/>
              </a:lnSpc>
              <a:spcBef>
                <a:spcPct val="20000"/>
              </a:spcBef>
              <a:buFont typeface="Arial"/>
              <a:buChar char="•"/>
            </a:pPr>
            <a:r>
              <a:rPr lang="it-IT" sz="2000" b="1" dirty="0" err="1" smtClean="0"/>
              <a:t>pre</a:t>
            </a:r>
            <a:r>
              <a:rPr lang="it-IT" sz="2000" b="1" dirty="0" smtClean="0"/>
              <a:t>-refrigerazione</a:t>
            </a:r>
          </a:p>
          <a:p>
            <a:pPr>
              <a:lnSpc>
                <a:spcPct val="80000"/>
              </a:lnSpc>
              <a:spcBef>
                <a:spcPct val="20000"/>
              </a:spcBef>
              <a:buFont typeface="Arial"/>
              <a:buChar char="•"/>
            </a:pPr>
            <a:r>
              <a:rPr lang="it-IT" sz="2000" b="1" dirty="0" smtClean="0"/>
              <a:t>refrigerazione </a:t>
            </a:r>
            <a:r>
              <a:rPr lang="it-IT" sz="2000" b="1" dirty="0"/>
              <a:t>«istantanea</a:t>
            </a:r>
            <a:r>
              <a:rPr lang="it-IT" sz="2000" b="1" dirty="0" smtClean="0"/>
              <a:t>»</a:t>
            </a:r>
            <a:r>
              <a:rPr lang="it-IT" sz="2000" dirty="0" smtClean="0"/>
              <a:t>.</a:t>
            </a:r>
          </a:p>
          <a:p>
            <a:pPr marL="0" indent="0">
              <a:lnSpc>
                <a:spcPct val="80000"/>
              </a:lnSpc>
              <a:spcBef>
                <a:spcPct val="20000"/>
              </a:spcBef>
            </a:pPr>
            <a:r>
              <a:rPr lang="it-IT" sz="2000" dirty="0" smtClean="0"/>
              <a:t>La </a:t>
            </a:r>
            <a:r>
              <a:rPr lang="it-IT" sz="2000" u="sng" dirty="0" err="1" smtClean="0"/>
              <a:t>pre</a:t>
            </a:r>
            <a:r>
              <a:rPr lang="it-IT" sz="2000" u="sng" dirty="0" smtClean="0"/>
              <a:t>-refrigerazione </a:t>
            </a:r>
            <a:r>
              <a:rPr lang="it-IT" sz="2000" dirty="0" smtClean="0">
                <a:latin typeface="Arial Narrow" charset="0"/>
                <a:ea typeface="Times New Roman" charset="0"/>
                <a:cs typeface="New York" charset="0"/>
              </a:rPr>
              <a:t>consente </a:t>
            </a:r>
            <a:r>
              <a:rPr lang="it-IT" sz="2000" dirty="0">
                <a:latin typeface="Arial Narrow" charset="0"/>
                <a:ea typeface="Times New Roman" charset="0"/>
                <a:cs typeface="New York" charset="0"/>
              </a:rPr>
              <a:t>di raffreddare il latte a 2-3 °C al di sopra della temperatura </a:t>
            </a:r>
            <a:r>
              <a:rPr lang="it-IT" sz="2000" dirty="0" err="1" smtClean="0">
                <a:latin typeface="Arial Narrow" charset="0"/>
                <a:ea typeface="Times New Roman" charset="0"/>
                <a:cs typeface="New York" charset="0"/>
              </a:rPr>
              <a:t>dell</a:t>
            </a:r>
            <a:r>
              <a:rPr lang="ja-JP" altLang="it-IT" sz="2000" dirty="0" smtClean="0">
                <a:latin typeface="Arial Narrow" charset="0"/>
                <a:ea typeface="Times New Roman" charset="0"/>
                <a:cs typeface="New York" charset="0"/>
              </a:rPr>
              <a:t>’</a:t>
            </a:r>
            <a:r>
              <a:rPr lang="it-IT" sz="2000" dirty="0" smtClean="0">
                <a:latin typeface="Arial Narrow" charset="0"/>
                <a:ea typeface="Times New Roman" charset="0"/>
                <a:cs typeface="New York" charset="0"/>
              </a:rPr>
              <a:t>acqua. Può essere usata acqua di pozzo che raffredda il latte appena munto attraverso uno scambiatore a piastre portandolo a temperatura di 2-4°C al di sopra della temperatura dell’acqua stessa.</a:t>
            </a:r>
            <a:endParaRPr lang="it-IT" sz="2000" dirty="0">
              <a:latin typeface="Arial Narrow" charset="0"/>
              <a:ea typeface="Times New Roman" charset="0"/>
              <a:cs typeface="New York" charset="0"/>
            </a:endParaRPr>
          </a:p>
        </p:txBody>
      </p:sp>
      <p:pic>
        <p:nvPicPr>
          <p:cNvPr id="33798" name="Picture 5" descr="THE2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5373688"/>
            <a:ext cx="9636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187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ACBE7197-30E7-2A44-81F8-A3104F3D496A}" type="slidenum">
              <a:rPr lang="en-US"/>
              <a:pPr>
                <a:defRPr/>
              </a:pPr>
              <a:t>28</a:t>
            </a:fld>
            <a:endParaRPr lang="en-US"/>
          </a:p>
        </p:txBody>
      </p:sp>
      <p:sp>
        <p:nvSpPr>
          <p:cNvPr id="124930" name="Rettangolo 5"/>
          <p:cNvSpPr>
            <a:spLocks noChangeArrowheads="1"/>
          </p:cNvSpPr>
          <p:nvPr/>
        </p:nvSpPr>
        <p:spPr bwMode="auto">
          <a:xfrm>
            <a:off x="0" y="876737"/>
            <a:ext cx="4787900"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it-IT" sz="1800" dirty="0" smtClean="0"/>
              <a:t>Nello scambiatore a piastre viene </a:t>
            </a:r>
            <a:r>
              <a:rPr lang="it-IT" sz="1800" dirty="0"/>
              <a:t>fatto circolare un fluido di raffreddamento intermedio (cosiddetto </a:t>
            </a:r>
            <a:r>
              <a:rPr lang="it-IT" sz="1800" dirty="0" err="1"/>
              <a:t>veicolatore</a:t>
            </a:r>
            <a:r>
              <a:rPr lang="it-IT" sz="1800" dirty="0"/>
              <a:t>).  Tale fluido è basato su </a:t>
            </a:r>
            <a:r>
              <a:rPr lang="it-IT" sz="1800" dirty="0" smtClean="0"/>
              <a:t>acqua gelida (0,2-0,5 °C) o una </a:t>
            </a:r>
            <a:r>
              <a:rPr lang="it-IT" sz="1800" dirty="0"/>
              <a:t>miscela acqua-alcool che opera alla temperatura di </a:t>
            </a:r>
            <a:r>
              <a:rPr lang="it-IT" sz="1800" dirty="0" smtClean="0"/>
              <a:t>-1,5 </a:t>
            </a:r>
            <a:r>
              <a:rPr lang="it-IT" sz="1800" dirty="0"/>
              <a:t>°C.  Il latte viene così raffreddato in pochi secondi prima di essere trasferito nella vasca di conservazione. Sul fondo di essa circola pure il fluido refrigerante, in modo da conservare nel tempo la temperatura richiesta.  </a:t>
            </a:r>
          </a:p>
        </p:txBody>
      </p:sp>
      <p:pic>
        <p:nvPicPr>
          <p:cNvPr id="124931"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2354" y="421521"/>
            <a:ext cx="41783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90711" y="367188"/>
            <a:ext cx="2584512" cy="369332"/>
          </a:xfrm>
          <a:prstGeom prst="rect">
            <a:avLst/>
          </a:prstGeom>
          <a:noFill/>
        </p:spPr>
        <p:txBody>
          <a:bodyPr wrap="none" rtlCol="0">
            <a:spAutoFit/>
          </a:bodyPr>
          <a:lstStyle/>
          <a:p>
            <a:r>
              <a:rPr lang="it-IT" dirty="0" smtClean="0"/>
              <a:t>Refrigerazione istantanea</a:t>
            </a:r>
            <a:endParaRPr lang="it-IT" dirty="0"/>
          </a:p>
        </p:txBody>
      </p:sp>
      <p:pic>
        <p:nvPicPr>
          <p:cNvPr id="6" name="Picture 3" descr="FIG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534" y="3680314"/>
            <a:ext cx="3754820" cy="317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93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2992" y="7378"/>
            <a:ext cx="8644819" cy="3416320"/>
          </a:xfrm>
          <a:prstGeom prst="rect">
            <a:avLst/>
          </a:prstGeom>
          <a:noFill/>
        </p:spPr>
        <p:txBody>
          <a:bodyPr wrap="square" rtlCol="0">
            <a:spAutoFit/>
          </a:bodyPr>
          <a:lstStyle/>
          <a:p>
            <a:r>
              <a:rPr lang="it-IT" dirty="0" smtClean="0"/>
              <a:t>Vantaggi della refrigerazione istantanea</a:t>
            </a:r>
          </a:p>
          <a:p>
            <a:endParaRPr lang="it-IT" dirty="0"/>
          </a:p>
          <a:p>
            <a:r>
              <a:rPr lang="it-IT" dirty="0" smtClean="0"/>
              <a:t>- Sensibile miglioramento qualitativo del latte dovuto ad una minore moltiplicazione della flora batterica determinato dal repentino abbassamento della temperatura</a:t>
            </a:r>
          </a:p>
          <a:p>
            <a:r>
              <a:rPr lang="it-IT" dirty="0" smtClean="0"/>
              <a:t>-non si verifica l’aumento della temperatura del latte (anche oltre 10-12°C) e dell’innalzamento dell’attività microbica a causa dell’aggiunta di latte caldo a quello delle munte precedenti</a:t>
            </a:r>
          </a:p>
          <a:p>
            <a:r>
              <a:rPr lang="it-IT" dirty="0" smtClean="0"/>
              <a:t>-riduzione dei tempi di funzionamento del gruppo frigorifero e della potenza elettrica</a:t>
            </a:r>
          </a:p>
          <a:p>
            <a:r>
              <a:rPr lang="it-IT" dirty="0" smtClean="0"/>
              <a:t>-maggiori costi di acquisto e complessità impiantistica (per produzioni di latte &gt; 3.000 l/giorno)</a:t>
            </a:r>
          </a:p>
          <a:p>
            <a:r>
              <a:rPr lang="it-IT" dirty="0" smtClean="0"/>
              <a:t>-possibilità di recupero termico per il riscaldamento di acqua sanitaria e di abbeverata</a:t>
            </a:r>
          </a:p>
          <a:p>
            <a:endParaRPr lang="it-IT" dirty="0"/>
          </a:p>
        </p:txBody>
      </p:sp>
      <p:pic>
        <p:nvPicPr>
          <p:cNvPr id="3" name="Immagine 2"/>
          <p:cNvPicPr>
            <a:picLocks noChangeAspect="1"/>
          </p:cNvPicPr>
          <p:nvPr/>
        </p:nvPicPr>
        <p:blipFill>
          <a:blip r:embed="rId2"/>
          <a:stretch>
            <a:fillRect/>
          </a:stretch>
        </p:blipFill>
        <p:spPr>
          <a:xfrm>
            <a:off x="6589633" y="3178774"/>
            <a:ext cx="2554367" cy="3679226"/>
          </a:xfrm>
          <a:prstGeom prst="rect">
            <a:avLst/>
          </a:prstGeom>
        </p:spPr>
      </p:pic>
    </p:spTree>
    <p:extLst>
      <p:ext uri="{BB962C8B-B14F-4D97-AF65-F5344CB8AC3E}">
        <p14:creationId xmlns:p14="http://schemas.microsoft.com/office/powerpoint/2010/main" val="36769861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0398" y="661874"/>
            <a:ext cx="4031873" cy="1754327"/>
          </a:xfrm>
          <a:prstGeom prst="rect">
            <a:avLst/>
          </a:prstGeom>
          <a:noFill/>
        </p:spPr>
        <p:txBody>
          <a:bodyPr wrap="none" rtlCol="0">
            <a:spAutoFit/>
          </a:bodyPr>
          <a:lstStyle/>
          <a:p>
            <a:r>
              <a:rPr lang="it-IT" dirty="0" smtClean="0"/>
              <a:t>Sistemi di refrigerazione</a:t>
            </a:r>
          </a:p>
          <a:p>
            <a:endParaRPr lang="it-IT" dirty="0"/>
          </a:p>
          <a:p>
            <a:r>
              <a:rPr lang="it-IT" dirty="0" smtClean="0"/>
              <a:t>Fluido refrigerante</a:t>
            </a:r>
          </a:p>
          <a:p>
            <a:pPr marL="285750" indent="-285750">
              <a:buFont typeface="Arial"/>
              <a:buChar char="•"/>
            </a:pPr>
            <a:r>
              <a:rPr lang="it-IT" dirty="0" smtClean="0"/>
              <a:t>Acqua di pozzo</a:t>
            </a:r>
          </a:p>
          <a:p>
            <a:pPr marL="285750" indent="-285750">
              <a:buFont typeface="Arial"/>
              <a:buChar char="•"/>
            </a:pPr>
            <a:r>
              <a:rPr lang="it-IT" dirty="0" smtClean="0"/>
              <a:t>Acqua gelida o miscele (acqua/glicole)</a:t>
            </a:r>
          </a:p>
          <a:p>
            <a:pPr marL="285750" indent="-285750">
              <a:buFont typeface="Arial"/>
              <a:buChar char="•"/>
            </a:pPr>
            <a:r>
              <a:rPr lang="it-IT" dirty="0" smtClean="0"/>
              <a:t>Gas refrigerante (freon)</a:t>
            </a:r>
          </a:p>
        </p:txBody>
      </p:sp>
      <p:sp>
        <p:nvSpPr>
          <p:cNvPr id="3" name="CasellaDiTesto 2"/>
          <p:cNvSpPr txBox="1"/>
          <p:nvPr/>
        </p:nvSpPr>
        <p:spPr>
          <a:xfrm>
            <a:off x="250398" y="2890485"/>
            <a:ext cx="8568376" cy="2308324"/>
          </a:xfrm>
          <a:prstGeom prst="rect">
            <a:avLst/>
          </a:prstGeom>
          <a:noFill/>
        </p:spPr>
        <p:txBody>
          <a:bodyPr wrap="square" rtlCol="0">
            <a:spAutoFit/>
          </a:bodyPr>
          <a:lstStyle/>
          <a:p>
            <a:r>
              <a:rPr lang="it-IT" dirty="0" smtClean="0"/>
              <a:t>Scelte tecnologiche</a:t>
            </a:r>
          </a:p>
          <a:p>
            <a:pPr marL="285750" indent="-285750">
              <a:buFont typeface="Arial"/>
              <a:buChar char="•"/>
            </a:pPr>
            <a:r>
              <a:rPr lang="it-IT" dirty="0" smtClean="0"/>
              <a:t>Raffreddamento con acqua di pozzo</a:t>
            </a:r>
          </a:p>
          <a:p>
            <a:pPr marL="285750" indent="-285750">
              <a:buFont typeface="Arial"/>
              <a:buChar char="•"/>
            </a:pPr>
            <a:r>
              <a:rPr lang="it-IT" dirty="0" smtClean="0"/>
              <a:t>Refrigerazione indiretta con acqua gelida. </a:t>
            </a:r>
          </a:p>
          <a:p>
            <a:pPr marL="285750" indent="-285750">
              <a:buFont typeface="Arial"/>
              <a:buChar char="•"/>
            </a:pPr>
            <a:r>
              <a:rPr lang="it-IT" dirty="0" smtClean="0"/>
              <a:t>Refrigerazione diretta con fluido refrigerante (freon)</a:t>
            </a:r>
          </a:p>
          <a:p>
            <a:pPr marL="285750" indent="-285750">
              <a:buFont typeface="Arial"/>
              <a:buChar char="•"/>
            </a:pPr>
            <a:r>
              <a:rPr lang="it-IT" dirty="0" err="1" smtClean="0"/>
              <a:t>Pre</a:t>
            </a:r>
            <a:r>
              <a:rPr lang="it-IT" dirty="0" smtClean="0"/>
              <a:t>-refrigerazione</a:t>
            </a:r>
          </a:p>
          <a:p>
            <a:pPr marL="285750" indent="-285750">
              <a:buFont typeface="Arial"/>
              <a:buChar char="•"/>
            </a:pPr>
            <a:r>
              <a:rPr lang="it-IT" dirty="0" smtClean="0"/>
              <a:t>Refrigerazione istantanea</a:t>
            </a:r>
          </a:p>
          <a:p>
            <a:pPr marL="285750" indent="-285750">
              <a:buFont typeface="Arial"/>
              <a:buChar char="•"/>
            </a:pPr>
            <a:r>
              <a:rPr lang="it-IT" dirty="0" smtClean="0"/>
              <a:t>refrigerazione con recupero termico</a:t>
            </a:r>
          </a:p>
          <a:p>
            <a:pPr marL="285750" indent="-285750">
              <a:buFont typeface="Arial"/>
              <a:buChar char="•"/>
            </a:pPr>
            <a:r>
              <a:rPr lang="it-IT" dirty="0" smtClean="0"/>
              <a:t>Refrigerazione </a:t>
            </a:r>
            <a:r>
              <a:rPr lang="it-IT" dirty="0"/>
              <a:t>per </a:t>
            </a:r>
            <a:r>
              <a:rPr lang="it-IT" dirty="0" smtClean="0"/>
              <a:t>AMS</a:t>
            </a:r>
            <a:endParaRPr lang="it-IT" dirty="0"/>
          </a:p>
        </p:txBody>
      </p:sp>
    </p:spTree>
    <p:extLst>
      <p:ext uri="{BB962C8B-B14F-4D97-AF65-F5344CB8AC3E}">
        <p14:creationId xmlns:p14="http://schemas.microsoft.com/office/powerpoint/2010/main" val="1324093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2514" y="275391"/>
            <a:ext cx="4459912" cy="369332"/>
          </a:xfrm>
          <a:prstGeom prst="rect">
            <a:avLst/>
          </a:prstGeom>
          <a:noFill/>
        </p:spPr>
        <p:txBody>
          <a:bodyPr wrap="none" rtlCol="0">
            <a:spAutoFit/>
          </a:bodyPr>
          <a:lstStyle/>
          <a:p>
            <a:r>
              <a:rPr lang="it-IT" dirty="0" err="1" smtClean="0"/>
              <a:t>Pre</a:t>
            </a:r>
            <a:r>
              <a:rPr lang="it-IT" dirty="0" smtClean="0"/>
              <a:t>-refrigerazione e refrigerazione istantanea</a:t>
            </a:r>
            <a:endParaRPr lang="it-IT" dirty="0"/>
          </a:p>
        </p:txBody>
      </p:sp>
      <p:sp>
        <p:nvSpPr>
          <p:cNvPr id="3" name="Rettangolo 2"/>
          <p:cNvSpPr/>
          <p:nvPr/>
        </p:nvSpPr>
        <p:spPr>
          <a:xfrm>
            <a:off x="122405" y="681815"/>
            <a:ext cx="8859026" cy="2031325"/>
          </a:xfrm>
          <a:prstGeom prst="rect">
            <a:avLst/>
          </a:prstGeom>
        </p:spPr>
        <p:txBody>
          <a:bodyPr wrap="square">
            <a:spAutoFit/>
          </a:bodyPr>
          <a:lstStyle/>
          <a:p>
            <a:r>
              <a:rPr lang="it-IT" dirty="0"/>
              <a:t>Simile al raffreddamento ad acqua ghiacciata, fra una mungitura e l’altra viene prodotta acqua gelida, lo scambio di raffreddamento del latte viene fatto tramite una piastra, la piastra ha due facce una per il passaggio dell’acqua e l’altra del latte, la direzione dei due flussi e contrapposta, causando lo scambio termico, la prima parte delle piastre viene eseguita con acqua di pozzo, per abbassare di alcuni gradi il latte, nella seconda parte avviene lo scambio con acqua gelida portando a 4 gradi standard, salvo diverse regolazioni, questo sistema viene installato in stalle con grandi produzioni</a:t>
            </a:r>
          </a:p>
        </p:txBody>
      </p:sp>
      <p:pic>
        <p:nvPicPr>
          <p:cNvPr id="4" name="Picture 2" descr="FIG5_14"/>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755650" y="5557837"/>
            <a:ext cx="34099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IG514"/>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696212" y="3058134"/>
            <a:ext cx="3875788" cy="222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572000" y="5413375"/>
            <a:ext cx="4022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2000">
                <a:latin typeface="Arial Narrow" charset="0"/>
                <a:ea typeface="Times New Roman" charset="0"/>
                <a:cs typeface="New York" charset="0"/>
              </a:rPr>
              <a:t>1a  sezione scambio </a:t>
            </a:r>
            <a:r>
              <a:rPr lang="it-IT" sz="2000">
                <a:latin typeface="Arial Narrow" charset="0"/>
                <a:ea typeface="Times New Roman" charset="0"/>
                <a:cs typeface="New York" charset="0"/>
                <a:sym typeface="Wingdings" charset="0"/>
              </a:rPr>
              <a:t> prerefrigerazione</a:t>
            </a:r>
            <a:endParaRPr lang="it-IT" sz="2000">
              <a:latin typeface="Arial Narrow" charset="0"/>
              <a:ea typeface="Times New Roman" charset="0"/>
              <a:cs typeface="New York" charset="0"/>
            </a:endParaRPr>
          </a:p>
        </p:txBody>
      </p:sp>
      <p:sp>
        <p:nvSpPr>
          <p:cNvPr id="7" name="Text Box 6"/>
          <p:cNvSpPr txBox="1">
            <a:spLocks noChangeArrowheads="1"/>
          </p:cNvSpPr>
          <p:nvPr/>
        </p:nvSpPr>
        <p:spPr bwMode="auto">
          <a:xfrm>
            <a:off x="4643438" y="6276975"/>
            <a:ext cx="4032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pPr>
            <a:r>
              <a:rPr lang="it-IT" sz="2000">
                <a:latin typeface="Arial Narrow" charset="0"/>
                <a:ea typeface="Times New Roman" charset="0"/>
                <a:cs typeface="New York" charset="0"/>
              </a:rPr>
              <a:t>2a  sezione scambio </a:t>
            </a:r>
            <a:r>
              <a:rPr lang="it-IT" sz="2000">
                <a:latin typeface="Arial Narrow" charset="0"/>
                <a:ea typeface="Times New Roman" charset="0"/>
                <a:cs typeface="New York" charset="0"/>
                <a:sym typeface="Wingdings" charset="0"/>
              </a:rPr>
              <a:t> refrigerazione istantanea</a:t>
            </a:r>
            <a:endParaRPr lang="it-IT" sz="2000">
              <a:latin typeface="Arial Narrow" charset="0"/>
              <a:ea typeface="Times New Roman" charset="0"/>
              <a:cs typeface="New York" charset="0"/>
            </a:endParaRPr>
          </a:p>
        </p:txBody>
      </p:sp>
    </p:spTree>
    <p:extLst>
      <p:ext uri="{BB962C8B-B14F-4D97-AF65-F5344CB8AC3E}">
        <p14:creationId xmlns:p14="http://schemas.microsoft.com/office/powerpoint/2010/main" val="7141378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1719" y="250439"/>
            <a:ext cx="8163929" cy="6116705"/>
          </a:xfrm>
          <a:prstGeom prst="rect">
            <a:avLst/>
          </a:prstGeom>
        </p:spPr>
      </p:pic>
    </p:spTree>
    <p:extLst>
      <p:ext uri="{BB962C8B-B14F-4D97-AF65-F5344CB8AC3E}">
        <p14:creationId xmlns:p14="http://schemas.microsoft.com/office/powerpoint/2010/main" val="1727236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9453" y="321993"/>
            <a:ext cx="8568707" cy="6029831"/>
          </a:xfrm>
          <a:prstGeom prst="rect">
            <a:avLst/>
          </a:prstGeom>
        </p:spPr>
      </p:pic>
    </p:spTree>
    <p:extLst>
      <p:ext uri="{BB962C8B-B14F-4D97-AF65-F5344CB8AC3E}">
        <p14:creationId xmlns:p14="http://schemas.microsoft.com/office/powerpoint/2010/main" val="58218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50820" y="305990"/>
            <a:ext cx="7593620" cy="369332"/>
          </a:xfrm>
          <a:prstGeom prst="rect">
            <a:avLst/>
          </a:prstGeom>
          <a:noFill/>
        </p:spPr>
        <p:txBody>
          <a:bodyPr wrap="none" rtlCol="0">
            <a:spAutoFit/>
          </a:bodyPr>
          <a:lstStyle/>
          <a:p>
            <a:r>
              <a:rPr lang="it-IT" dirty="0" smtClean="0"/>
              <a:t>Recupero di calore nella refrigerazione </a:t>
            </a:r>
            <a:r>
              <a:rPr lang="it-IT" dirty="0" smtClean="0"/>
              <a:t>diretta tra compressore e condensatore</a:t>
            </a:r>
            <a:endParaRPr lang="it-IT" dirty="0"/>
          </a:p>
        </p:txBody>
      </p:sp>
      <p:pic>
        <p:nvPicPr>
          <p:cNvPr id="4" name="Immagine 3"/>
          <p:cNvPicPr>
            <a:picLocks noChangeAspect="1"/>
          </p:cNvPicPr>
          <p:nvPr/>
        </p:nvPicPr>
        <p:blipFill>
          <a:blip r:embed="rId2"/>
          <a:stretch>
            <a:fillRect/>
          </a:stretch>
        </p:blipFill>
        <p:spPr>
          <a:xfrm>
            <a:off x="0" y="1742904"/>
            <a:ext cx="9095220" cy="3172751"/>
          </a:xfrm>
          <a:prstGeom prst="rect">
            <a:avLst/>
          </a:prstGeom>
        </p:spPr>
      </p:pic>
    </p:spTree>
    <p:extLst>
      <p:ext uri="{BB962C8B-B14F-4D97-AF65-F5344CB8AC3E}">
        <p14:creationId xmlns:p14="http://schemas.microsoft.com/office/powerpoint/2010/main" val="30832116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2338" y="119438"/>
            <a:ext cx="8107921" cy="369332"/>
          </a:xfrm>
          <a:prstGeom prst="rect">
            <a:avLst/>
          </a:prstGeom>
          <a:noFill/>
        </p:spPr>
        <p:txBody>
          <a:bodyPr wrap="none" rtlCol="0">
            <a:spAutoFit/>
          </a:bodyPr>
          <a:lstStyle/>
          <a:p>
            <a:r>
              <a:rPr lang="it-IT" dirty="0" smtClean="0"/>
              <a:t>INSTALLAZIONE DEL RECUPERATORE DI CALORE NELLA REFIGERAZIONE ISTANTANEA</a:t>
            </a:r>
            <a:endParaRPr lang="it-IT" dirty="0"/>
          </a:p>
        </p:txBody>
      </p:sp>
      <p:pic>
        <p:nvPicPr>
          <p:cNvPr id="3" name="Immagine 2" descr="Scansione 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436"/>
            <a:ext cx="4301518" cy="6047226"/>
          </a:xfrm>
          <a:prstGeom prst="rect">
            <a:avLst/>
          </a:prstGeom>
        </p:spPr>
      </p:pic>
      <p:sp>
        <p:nvSpPr>
          <p:cNvPr id="4" name="CasellaDiTesto 3"/>
          <p:cNvSpPr txBox="1"/>
          <p:nvPr/>
        </p:nvSpPr>
        <p:spPr>
          <a:xfrm>
            <a:off x="4523836" y="1098707"/>
            <a:ext cx="4466753" cy="5078314"/>
          </a:xfrm>
          <a:prstGeom prst="rect">
            <a:avLst/>
          </a:prstGeom>
          <a:noFill/>
        </p:spPr>
        <p:txBody>
          <a:bodyPr wrap="square" rtlCol="0">
            <a:spAutoFit/>
          </a:bodyPr>
          <a:lstStyle/>
          <a:p>
            <a:r>
              <a:rPr lang="it-IT" dirty="0" smtClean="0"/>
              <a:t>Quando il vaso di raccolta ha raggiunto la quantità prefissata di latte (10 litri) il sensore di livello aziona la pompa del latte e la pompa della miscela nello scambiatore a piastre. Il latte freddo viene trasferito nella vasca di accumulo dove viene fatta circolare la miscela ghiacciata per mantenere i 4 °C. La miscela riscaldatasi ritorna nella vasca della miscela attraverso gli spruzzatori.</a:t>
            </a:r>
          </a:p>
          <a:p>
            <a:r>
              <a:rPr lang="it-IT" dirty="0" smtClean="0"/>
              <a:t>La pompa di ricircolo è comandata da termostato.</a:t>
            </a:r>
          </a:p>
          <a:p>
            <a:r>
              <a:rPr lang="it-IT" dirty="0" smtClean="0"/>
              <a:t>L’agitatore invece è temporizzato.</a:t>
            </a:r>
          </a:p>
          <a:p>
            <a:r>
              <a:rPr lang="it-IT" dirty="0" smtClean="0"/>
              <a:t>Il calore sottratto dal freon alla miscela viene utilizzato per il riscaldamento di acqua attraverso l’inserimento di un condensatore coassiale a monte di quello principale ad aria.</a:t>
            </a:r>
          </a:p>
          <a:p>
            <a:r>
              <a:rPr lang="it-IT" dirty="0" smtClean="0"/>
              <a:t>La temperatura dell’acqua nel contenitore è è circa 50-55°C con rese da 0,4-0,6 l H2O/l </a:t>
            </a:r>
            <a:r>
              <a:rPr lang="it-IT" smtClean="0"/>
              <a:t>latte.</a:t>
            </a:r>
            <a:endParaRPr lang="it-IT" dirty="0" smtClean="0"/>
          </a:p>
        </p:txBody>
      </p:sp>
    </p:spTree>
    <p:extLst>
      <p:ext uri="{BB962C8B-B14F-4D97-AF65-F5344CB8AC3E}">
        <p14:creationId xmlns:p14="http://schemas.microsoft.com/office/powerpoint/2010/main" val="29586280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6315" y="260931"/>
            <a:ext cx="2403272" cy="369332"/>
          </a:xfrm>
          <a:prstGeom prst="rect">
            <a:avLst/>
          </a:prstGeom>
        </p:spPr>
        <p:txBody>
          <a:bodyPr wrap="none">
            <a:spAutoFit/>
          </a:bodyPr>
          <a:lstStyle/>
          <a:p>
            <a:r>
              <a:rPr lang="it-IT" dirty="0"/>
              <a:t>Refrigerazione per </a:t>
            </a:r>
            <a:r>
              <a:rPr lang="it-IT" dirty="0" smtClean="0"/>
              <a:t>AMS </a:t>
            </a:r>
            <a:endParaRPr lang="it-IT" dirty="0"/>
          </a:p>
        </p:txBody>
      </p:sp>
      <p:sp>
        <p:nvSpPr>
          <p:cNvPr id="3" name="Rettangolo 2"/>
          <p:cNvSpPr/>
          <p:nvPr/>
        </p:nvSpPr>
        <p:spPr>
          <a:xfrm>
            <a:off x="244565" y="713760"/>
            <a:ext cx="8659215" cy="1200329"/>
          </a:xfrm>
          <a:prstGeom prst="rect">
            <a:avLst/>
          </a:prstGeom>
        </p:spPr>
        <p:txBody>
          <a:bodyPr wrap="square">
            <a:spAutoFit/>
          </a:bodyPr>
          <a:lstStyle/>
          <a:p>
            <a:r>
              <a:rPr lang="it-IT" dirty="0"/>
              <a:t>La mungitura automatica </a:t>
            </a:r>
            <a:r>
              <a:rPr lang="it-IT" dirty="0" smtClean="0"/>
              <a:t>complica il </a:t>
            </a:r>
            <a:r>
              <a:rPr lang="it-IT" dirty="0"/>
              <a:t>raffreddamento, poiché fornisce il latte alla vasca a intervalli e livelli di flusso irregolari. </a:t>
            </a:r>
            <a:r>
              <a:rPr lang="it-IT" dirty="0" smtClean="0"/>
              <a:t>Soprattutto</a:t>
            </a:r>
            <a:r>
              <a:rPr lang="it-IT" dirty="0"/>
              <a:t>, occorre considerare cosa succede quando il serbatoio principale, svuotato dall'aria, deve essere lavato, mentre le stazioni di mungitura continuano a mungere le vacche come richiesto.</a:t>
            </a:r>
          </a:p>
        </p:txBody>
      </p:sp>
      <p:grpSp>
        <p:nvGrpSpPr>
          <p:cNvPr id="6" name="Gruppo 5"/>
          <p:cNvGrpSpPr/>
          <p:nvPr/>
        </p:nvGrpSpPr>
        <p:grpSpPr>
          <a:xfrm>
            <a:off x="15079" y="3438492"/>
            <a:ext cx="8900370" cy="2643280"/>
            <a:chOff x="15079" y="3438492"/>
            <a:chExt cx="8900370" cy="2643280"/>
          </a:xfrm>
        </p:grpSpPr>
        <p:pic>
          <p:nvPicPr>
            <p:cNvPr id="4" name="Immagine 3"/>
            <p:cNvPicPr>
              <a:picLocks noChangeAspect="1"/>
            </p:cNvPicPr>
            <p:nvPr/>
          </p:nvPicPr>
          <p:blipFill>
            <a:blip r:embed="rId2"/>
            <a:stretch>
              <a:fillRect/>
            </a:stretch>
          </p:blipFill>
          <p:spPr>
            <a:xfrm>
              <a:off x="15079" y="3634905"/>
              <a:ext cx="4090479" cy="2359892"/>
            </a:xfrm>
            <a:prstGeom prst="rect">
              <a:avLst/>
            </a:prstGeom>
          </p:spPr>
        </p:pic>
        <p:pic>
          <p:nvPicPr>
            <p:cNvPr id="5" name="Immagine 4"/>
            <p:cNvPicPr>
              <a:picLocks noChangeAspect="1"/>
            </p:cNvPicPr>
            <p:nvPr/>
          </p:nvPicPr>
          <p:blipFill>
            <a:blip r:embed="rId3"/>
            <a:stretch>
              <a:fillRect/>
            </a:stretch>
          </p:blipFill>
          <p:spPr>
            <a:xfrm>
              <a:off x="4001182" y="3438492"/>
              <a:ext cx="4914267" cy="2643280"/>
            </a:xfrm>
            <a:prstGeom prst="rect">
              <a:avLst/>
            </a:prstGeom>
          </p:spPr>
        </p:pic>
      </p:grpSp>
      <p:sp>
        <p:nvSpPr>
          <p:cNvPr id="7" name="CasellaDiTesto 6"/>
          <p:cNvSpPr txBox="1"/>
          <p:nvPr/>
        </p:nvSpPr>
        <p:spPr>
          <a:xfrm>
            <a:off x="1780115" y="1958073"/>
            <a:ext cx="2876546" cy="2308324"/>
          </a:xfrm>
          <a:prstGeom prst="rect">
            <a:avLst/>
          </a:prstGeom>
          <a:noFill/>
        </p:spPr>
        <p:txBody>
          <a:bodyPr wrap="none" rtlCol="0">
            <a:spAutoFit/>
          </a:bodyPr>
          <a:lstStyle/>
          <a:p>
            <a:r>
              <a:rPr lang="it-IT" dirty="0" smtClean="0"/>
              <a:t>1 - Robot di mungitura</a:t>
            </a:r>
          </a:p>
          <a:p>
            <a:r>
              <a:rPr lang="it-IT" dirty="0" smtClean="0"/>
              <a:t>2 - Refrigerazione istantanea</a:t>
            </a:r>
          </a:p>
          <a:p>
            <a:r>
              <a:rPr lang="it-IT" dirty="0" smtClean="0"/>
              <a:t>3 - Vasca buffer</a:t>
            </a:r>
          </a:p>
          <a:p>
            <a:r>
              <a:rPr lang="it-IT" dirty="0" smtClean="0"/>
              <a:t>4,5,6 - Valvola a 3 vie</a:t>
            </a:r>
          </a:p>
          <a:p>
            <a:r>
              <a:rPr lang="it-IT" dirty="0" smtClean="0"/>
              <a:t>7 – vasca di refrigerazione</a:t>
            </a:r>
          </a:p>
          <a:p>
            <a:r>
              <a:rPr lang="it-IT" dirty="0" smtClean="0"/>
              <a:t>8 – sistema di controllo</a:t>
            </a:r>
          </a:p>
          <a:p>
            <a:r>
              <a:rPr lang="it-IT" dirty="0" smtClean="0"/>
              <a:t>9 – Gruppo frigorifero</a:t>
            </a:r>
          </a:p>
          <a:p>
            <a:endParaRPr lang="it-IT" dirty="0"/>
          </a:p>
        </p:txBody>
      </p:sp>
    </p:spTree>
    <p:extLst>
      <p:ext uri="{BB962C8B-B14F-4D97-AF65-F5344CB8AC3E}">
        <p14:creationId xmlns:p14="http://schemas.microsoft.com/office/powerpoint/2010/main" val="35041629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6400" y="67449"/>
            <a:ext cx="2742354" cy="1274225"/>
          </a:xfrm>
          <a:prstGeom prst="rect">
            <a:avLst/>
          </a:prstGeom>
        </p:spPr>
      </p:pic>
      <p:pic>
        <p:nvPicPr>
          <p:cNvPr id="3" name="Immagine 2"/>
          <p:cNvPicPr>
            <a:picLocks noChangeAspect="1"/>
          </p:cNvPicPr>
          <p:nvPr/>
        </p:nvPicPr>
        <p:blipFill>
          <a:blip r:embed="rId3"/>
          <a:stretch>
            <a:fillRect/>
          </a:stretch>
        </p:blipFill>
        <p:spPr>
          <a:xfrm>
            <a:off x="419100" y="1420170"/>
            <a:ext cx="2783905" cy="1232674"/>
          </a:xfrm>
          <a:prstGeom prst="rect">
            <a:avLst/>
          </a:prstGeom>
        </p:spPr>
      </p:pic>
      <p:pic>
        <p:nvPicPr>
          <p:cNvPr id="4" name="Immagine 3"/>
          <p:cNvPicPr>
            <a:picLocks noChangeAspect="1"/>
          </p:cNvPicPr>
          <p:nvPr/>
        </p:nvPicPr>
        <p:blipFill>
          <a:blip r:embed="rId4"/>
          <a:stretch>
            <a:fillRect/>
          </a:stretch>
        </p:blipFill>
        <p:spPr>
          <a:xfrm>
            <a:off x="406399" y="2741815"/>
            <a:ext cx="2700803" cy="1301926"/>
          </a:xfrm>
          <a:prstGeom prst="rect">
            <a:avLst/>
          </a:prstGeom>
        </p:spPr>
      </p:pic>
      <p:pic>
        <p:nvPicPr>
          <p:cNvPr id="5" name="Immagine 4"/>
          <p:cNvPicPr>
            <a:picLocks noChangeAspect="1"/>
          </p:cNvPicPr>
          <p:nvPr/>
        </p:nvPicPr>
        <p:blipFill>
          <a:blip r:embed="rId5"/>
          <a:stretch>
            <a:fillRect/>
          </a:stretch>
        </p:blipFill>
        <p:spPr>
          <a:xfrm>
            <a:off x="406400" y="5105399"/>
            <a:ext cx="2742354" cy="1274225"/>
          </a:xfrm>
          <a:prstGeom prst="rect">
            <a:avLst/>
          </a:prstGeom>
        </p:spPr>
      </p:pic>
      <p:pic>
        <p:nvPicPr>
          <p:cNvPr id="6" name="Immagine 5"/>
          <p:cNvPicPr>
            <a:picLocks noChangeAspect="1"/>
          </p:cNvPicPr>
          <p:nvPr/>
        </p:nvPicPr>
        <p:blipFill>
          <a:blip r:embed="rId6"/>
          <a:stretch>
            <a:fillRect/>
          </a:stretch>
        </p:blipFill>
        <p:spPr>
          <a:xfrm>
            <a:off x="406400" y="3987799"/>
            <a:ext cx="2797754" cy="1218823"/>
          </a:xfrm>
          <a:prstGeom prst="rect">
            <a:avLst/>
          </a:prstGeom>
        </p:spPr>
      </p:pic>
      <p:sp>
        <p:nvSpPr>
          <p:cNvPr id="7" name="CasellaDiTesto 6"/>
          <p:cNvSpPr txBox="1"/>
          <p:nvPr/>
        </p:nvSpPr>
        <p:spPr>
          <a:xfrm>
            <a:off x="4097732" y="260476"/>
            <a:ext cx="4269952" cy="6370974"/>
          </a:xfrm>
          <a:prstGeom prst="rect">
            <a:avLst/>
          </a:prstGeom>
          <a:noFill/>
        </p:spPr>
        <p:txBody>
          <a:bodyPr wrap="square" rtlCol="0">
            <a:spAutoFit/>
          </a:bodyPr>
          <a:lstStyle/>
          <a:p>
            <a:pPr marL="342900" indent="-342900">
              <a:buFont typeface="+mj-lt"/>
              <a:buAutoNum type="arabicPeriod"/>
            </a:pPr>
            <a:r>
              <a:rPr lang="it-IT" sz="2400" dirty="0" smtClean="0"/>
              <a:t> Trasferimento del latte dal robot alla vasca di refrigerazione</a:t>
            </a:r>
          </a:p>
          <a:p>
            <a:pPr marL="342900" indent="-342900">
              <a:buFont typeface="+mj-lt"/>
              <a:buAutoNum type="arabicPeriod"/>
            </a:pPr>
            <a:r>
              <a:rPr lang="it-IT" sz="2400" dirty="0" smtClean="0"/>
              <a:t> Il latte viene trasferito nella vasca buffer durante le operazioni di pulizia della vasca di refrigerazione</a:t>
            </a:r>
          </a:p>
          <a:p>
            <a:pPr marL="342900" indent="-342900">
              <a:buFont typeface="+mj-lt"/>
              <a:buAutoNum type="arabicPeriod"/>
            </a:pPr>
            <a:r>
              <a:rPr lang="it-IT" sz="2400" dirty="0" smtClean="0"/>
              <a:t>Dopo la pulizia il latte viene trasferito dalla vasca buffer alla vasca di refrigerazione</a:t>
            </a:r>
          </a:p>
          <a:p>
            <a:pPr marL="342900" indent="-342900">
              <a:buFont typeface="+mj-lt"/>
              <a:buAutoNum type="arabicPeriod"/>
            </a:pPr>
            <a:r>
              <a:rPr lang="it-IT" sz="2400" dirty="0" smtClean="0"/>
              <a:t> Durante la pulizia della vasca buffer il latte è inviato direttamente alla vasca di refrigerazione</a:t>
            </a:r>
          </a:p>
          <a:p>
            <a:pPr marL="342900" indent="-342900">
              <a:buFont typeface="+mj-lt"/>
              <a:buAutoNum type="arabicPeriod"/>
            </a:pPr>
            <a:r>
              <a:rPr lang="it-IT" sz="2400" dirty="0" smtClean="0"/>
              <a:t>Pulizia del robot e delle tubazioni fino alla vasca di refrigerazione</a:t>
            </a:r>
            <a:endParaRPr lang="it-IT" sz="2400" dirty="0"/>
          </a:p>
        </p:txBody>
      </p:sp>
    </p:spTree>
    <p:extLst>
      <p:ext uri="{BB962C8B-B14F-4D97-AF65-F5344CB8AC3E}">
        <p14:creationId xmlns:p14="http://schemas.microsoft.com/office/powerpoint/2010/main" val="19842829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1146" y="299647"/>
            <a:ext cx="8747986" cy="3416320"/>
          </a:xfrm>
          <a:prstGeom prst="rect">
            <a:avLst/>
          </a:prstGeom>
          <a:noFill/>
        </p:spPr>
        <p:txBody>
          <a:bodyPr wrap="square" rtlCol="0">
            <a:spAutoFit/>
          </a:bodyPr>
          <a:lstStyle/>
          <a:p>
            <a:r>
              <a:rPr lang="it-IT" dirty="0" smtClean="0"/>
              <a:t>Raffreddamento con acqua di pozzo</a:t>
            </a:r>
          </a:p>
          <a:p>
            <a:endParaRPr lang="it-IT" dirty="0" smtClean="0"/>
          </a:p>
          <a:p>
            <a:r>
              <a:rPr lang="it-IT" dirty="0" smtClean="0"/>
              <a:t>Per piccoli impianti operanti su bidoni, viene utilizzato lo scambio in controcorrente fra latte e  acqua di pozzo (8-12°C) prima di essere immesso nel bidone, oppure con il latte nel contenitore.</a:t>
            </a:r>
          </a:p>
          <a:p>
            <a:r>
              <a:rPr lang="it-IT" dirty="0" smtClean="0"/>
              <a:t>Nel primo caso si usa uno scambiatore in acciaio nelle cui intercapedini scorrono il latte, versato nella parte superiore e che cade nel bidone, mentre l’acqua che circola dal basso verso l’alto. Consumo di acqua = 2-4 l/l latte. L’abbassamento è rapido fino a 10-14°C del latte.</a:t>
            </a:r>
          </a:p>
          <a:p>
            <a:r>
              <a:rPr lang="it-IT" dirty="0" smtClean="0"/>
              <a:t>Nel secondo caso si usa una serpentina ad immersione in cui passa l’acqua che poi ruscella all’esterno. Ha gli stessi consumi di acqua, abbassa la temperatura in poco tempo, ma le capacità sono inferiori. Si può abbinare ad una macchina frigorifera.</a:t>
            </a:r>
            <a:endParaRPr lang="it-IT" dirty="0"/>
          </a:p>
        </p:txBody>
      </p:sp>
      <p:pic>
        <p:nvPicPr>
          <p:cNvPr id="3" name="Immagine 2" descr="Scansion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5084" y="3709871"/>
            <a:ext cx="2840736" cy="2852928"/>
          </a:xfrm>
          <a:prstGeom prst="rect">
            <a:avLst/>
          </a:prstGeom>
        </p:spPr>
      </p:pic>
      <p:pic>
        <p:nvPicPr>
          <p:cNvPr id="5" name="Immagine 4" descr="Scansion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16924" y="3709871"/>
            <a:ext cx="2840736" cy="2852928"/>
          </a:xfrm>
          <a:prstGeom prst="rect">
            <a:avLst/>
          </a:prstGeom>
        </p:spPr>
      </p:pic>
    </p:spTree>
    <p:extLst>
      <p:ext uri="{BB962C8B-B14F-4D97-AF65-F5344CB8AC3E}">
        <p14:creationId xmlns:p14="http://schemas.microsoft.com/office/powerpoint/2010/main" val="1588885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457A6DE-6141-B841-9998-3138DB4F3FFF}" type="slidenum">
              <a:rPr lang="it-IT" sz="1400"/>
              <a:pPr/>
              <a:t>5</a:t>
            </a:fld>
            <a:endParaRPr lang="it-IT" sz="1400"/>
          </a:p>
        </p:txBody>
      </p:sp>
      <p:sp>
        <p:nvSpPr>
          <p:cNvPr id="487426" name="Rectangle 2"/>
          <p:cNvSpPr>
            <a:spLocks noGrp="1" noChangeArrowheads="1"/>
          </p:cNvSpPr>
          <p:nvPr>
            <p:ph type="title"/>
          </p:nvPr>
        </p:nvSpPr>
        <p:spPr>
          <a:xfrm>
            <a:off x="685800" y="609600"/>
            <a:ext cx="7772400" cy="561975"/>
          </a:xfrm>
        </p:spPr>
        <p:txBody>
          <a:bodyPr/>
          <a:lstStyle/>
          <a:p>
            <a:r>
              <a:rPr lang="it-IT" sz="2800" b="1">
                <a:solidFill>
                  <a:srgbClr val="CC0066"/>
                </a:solidFill>
                <a:effectLst>
                  <a:outerShdw blurRad="38100" dist="38100" dir="2700000" algn="tl">
                    <a:srgbClr val="000000"/>
                  </a:outerShdw>
                </a:effectLst>
                <a:latin typeface="Times New Roman" charset="0"/>
              </a:rPr>
              <a:t>Refrigerazione in bidoni</a:t>
            </a:r>
          </a:p>
        </p:txBody>
      </p:sp>
      <p:pic>
        <p:nvPicPr>
          <p:cNvPr id="27652" name="Picture 3" descr="FIG5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4724400"/>
            <a:ext cx="11033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4"/>
          <p:cNvSpPr txBox="1">
            <a:spLocks noChangeArrowheads="1"/>
          </p:cNvSpPr>
          <p:nvPr/>
        </p:nvSpPr>
        <p:spPr bwMode="auto">
          <a:xfrm>
            <a:off x="395288" y="2708275"/>
            <a:ext cx="57086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4625">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a:latin typeface="Arial Narrow" charset="0"/>
              </a:rPr>
              <a:t>serpentini ad immersione</a:t>
            </a:r>
          </a:p>
          <a:p>
            <a:pPr eaLnBrk="1" hangingPunct="1">
              <a:buFontTx/>
              <a:buChar char="•"/>
            </a:pPr>
            <a:r>
              <a:rPr lang="it-IT">
                <a:latin typeface="Arial Narrow" charset="0"/>
              </a:rPr>
              <a:t>evaporatori ad immersione</a:t>
            </a:r>
          </a:p>
          <a:p>
            <a:pPr eaLnBrk="1" hangingPunct="1">
              <a:buFontTx/>
              <a:buChar char="•"/>
            </a:pPr>
            <a:r>
              <a:rPr lang="it-IT">
                <a:latin typeface="Arial Narrow" charset="0"/>
              </a:rPr>
              <a:t>coni refrigeranti </a:t>
            </a:r>
          </a:p>
          <a:p>
            <a:pPr eaLnBrk="1" hangingPunct="1">
              <a:buFontTx/>
              <a:buChar char="•"/>
            </a:pPr>
            <a:endParaRPr lang="it-IT">
              <a:latin typeface="Arial Narrow" charset="0"/>
            </a:endParaRPr>
          </a:p>
          <a:p>
            <a:pPr eaLnBrk="1" hangingPunct="1">
              <a:buFontTx/>
              <a:buChar char="•"/>
            </a:pPr>
            <a:endParaRPr lang="it-IT">
              <a:latin typeface="Arial Narrow" charset="0"/>
            </a:endParaRPr>
          </a:p>
          <a:p>
            <a:pPr eaLnBrk="1" hangingPunct="1"/>
            <a:r>
              <a:rPr lang="it-IT">
                <a:latin typeface="Arial Narrow" charset="0"/>
              </a:rPr>
              <a:t>punti critici</a:t>
            </a:r>
          </a:p>
          <a:p>
            <a:pPr eaLnBrk="1" hangingPunct="1">
              <a:buFontTx/>
              <a:buChar char="•"/>
            </a:pPr>
            <a:r>
              <a:rPr lang="it-IT">
                <a:latin typeface="Arial Narrow" charset="0"/>
              </a:rPr>
              <a:t>igiene</a:t>
            </a:r>
          </a:p>
          <a:p>
            <a:pPr eaLnBrk="1" hangingPunct="1">
              <a:buFontTx/>
              <a:buChar char="•"/>
            </a:pPr>
            <a:r>
              <a:rPr lang="it-IT">
                <a:latin typeface="Arial Narrow" charset="0"/>
              </a:rPr>
              <a:t>gravoso in termini di manodopera e fatica fisica</a:t>
            </a:r>
          </a:p>
        </p:txBody>
      </p:sp>
      <p:pic>
        <p:nvPicPr>
          <p:cNvPr id="27654" name="Picture 5" descr="T0218e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765175"/>
            <a:ext cx="1841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6"/>
          <p:cNvSpPr>
            <a:spLocks noChangeArrowheads="1"/>
          </p:cNvSpPr>
          <p:nvPr/>
        </p:nvSpPr>
        <p:spPr bwMode="auto">
          <a:xfrm>
            <a:off x="468313" y="1196975"/>
            <a:ext cx="4895850" cy="11874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i="1">
                <a:latin typeface="Trebuchet MS" charset="0"/>
              </a:rPr>
              <a:t>aziende con basse produzioni latte decentrate rispetto al punto di raccolta </a:t>
            </a:r>
          </a:p>
        </p:txBody>
      </p:sp>
      <p:pic>
        <p:nvPicPr>
          <p:cNvPr id="27656" name="Picture 7" descr="thermoplonge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2924175"/>
            <a:ext cx="11239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1226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9254" y="518766"/>
            <a:ext cx="2349847" cy="369332"/>
          </a:xfrm>
          <a:prstGeom prst="rect">
            <a:avLst/>
          </a:prstGeom>
          <a:noFill/>
        </p:spPr>
        <p:txBody>
          <a:bodyPr wrap="none" rtlCol="0">
            <a:spAutoFit/>
          </a:bodyPr>
          <a:lstStyle/>
          <a:p>
            <a:r>
              <a:rPr lang="it-IT" dirty="0" smtClean="0"/>
              <a:t>Le macchine frigorifere</a:t>
            </a:r>
            <a:endParaRPr lang="it-IT" dirty="0"/>
          </a:p>
        </p:txBody>
      </p:sp>
      <p:pic>
        <p:nvPicPr>
          <p:cNvPr id="3" name="Immagine 2"/>
          <p:cNvPicPr>
            <a:picLocks noChangeAspect="1"/>
          </p:cNvPicPr>
          <p:nvPr/>
        </p:nvPicPr>
        <p:blipFill>
          <a:blip r:embed="rId2"/>
          <a:stretch>
            <a:fillRect/>
          </a:stretch>
        </p:blipFill>
        <p:spPr>
          <a:xfrm>
            <a:off x="429254" y="928855"/>
            <a:ext cx="7263234" cy="5421559"/>
          </a:xfrm>
          <a:prstGeom prst="rect">
            <a:avLst/>
          </a:prstGeom>
        </p:spPr>
      </p:pic>
    </p:spTree>
    <p:extLst>
      <p:ext uri="{BB962C8B-B14F-4D97-AF65-F5344CB8AC3E}">
        <p14:creationId xmlns:p14="http://schemas.microsoft.com/office/powerpoint/2010/main" val="15397149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47139" y="404743"/>
            <a:ext cx="8316793" cy="6084886"/>
          </a:xfrm>
          <a:prstGeom prst="rect">
            <a:avLst/>
          </a:prstGeom>
        </p:spPr>
      </p:pic>
    </p:spTree>
    <p:extLst>
      <p:ext uri="{BB962C8B-B14F-4D97-AF65-F5344CB8AC3E}">
        <p14:creationId xmlns:p14="http://schemas.microsoft.com/office/powerpoint/2010/main" val="15942367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0969" y="484108"/>
            <a:ext cx="8799703" cy="3970318"/>
          </a:xfrm>
          <a:prstGeom prst="rect">
            <a:avLst/>
          </a:prstGeom>
        </p:spPr>
        <p:txBody>
          <a:bodyPr wrap="square">
            <a:spAutoFit/>
          </a:bodyPr>
          <a:lstStyle/>
          <a:p>
            <a:r>
              <a:rPr lang="it-IT" dirty="0"/>
              <a:t>Il tipo più comune di macchina frigorifera è quella a compressione. Una macchina frigorifera a compressione è composta, nella sua forma più semplice, dalle seguenti parti:</a:t>
            </a:r>
          </a:p>
          <a:p>
            <a:r>
              <a:rPr lang="it-IT" u="sng" dirty="0"/>
              <a:t>Compressore</a:t>
            </a:r>
            <a:r>
              <a:rPr lang="it-IT" dirty="0"/>
              <a:t>: è l'elemento che somministra energia al sistema. Nel compressore il fluido refrigerante, sotto forma di gas, aumenta la propria pressione.</a:t>
            </a:r>
          </a:p>
          <a:p>
            <a:r>
              <a:rPr lang="it-IT" u="sng" dirty="0"/>
              <a:t>Condensatore</a:t>
            </a:r>
            <a:r>
              <a:rPr lang="it-IT" dirty="0"/>
              <a:t>: il condensatore consiste in uno scambiatore di calore, nel quale il calore assorbito viene dissipato; nel condensatore si assiste al cambiamento di fase del refrigerante, che passa dallo stato gassoso allo stato liquido.</a:t>
            </a:r>
            <a:endParaRPr lang="it-IT" dirty="0">
              <a:hlinkClick r:id="rId2"/>
            </a:endParaRPr>
          </a:p>
          <a:p>
            <a:r>
              <a:rPr lang="it-IT" u="sng" dirty="0"/>
              <a:t>Espansore</a:t>
            </a:r>
            <a:r>
              <a:rPr lang="it-IT" dirty="0"/>
              <a:t>: la pressione del liquido (e conseguentemente la sua temperatura) viene abbassata drasticamente in prossimità dell'espansore, che può essere costituito da una turbina od una valvola di espansione (o, meglio, valvola di laminazione).</a:t>
            </a:r>
          </a:p>
          <a:p>
            <a:r>
              <a:rPr lang="it-IT" u="sng" dirty="0"/>
              <a:t>Evaporatore</a:t>
            </a:r>
            <a:r>
              <a:rPr lang="it-IT" dirty="0"/>
              <a:t>: il refrigerante in condizioni di bassa pressione e temperatura attraversa l'evaporatore, che è anch'esso (come il condensatore) uno scambiatore di calore, che assorbe il calore dall'ambiente. Il refrigerante liquido, attraversando l'evaporatore, assorbe calore dall'esterno e si trasforma in gas</a:t>
            </a:r>
            <a:r>
              <a:rPr lang="it-IT" dirty="0">
                <a:hlinkClick r:id="rId3"/>
              </a:rPr>
              <a:t>.</a:t>
            </a:r>
            <a:endParaRPr lang="it-IT" dirty="0"/>
          </a:p>
        </p:txBody>
      </p:sp>
    </p:spTree>
    <p:extLst>
      <p:ext uri="{BB962C8B-B14F-4D97-AF65-F5344CB8AC3E}">
        <p14:creationId xmlns:p14="http://schemas.microsoft.com/office/powerpoint/2010/main" val="13605798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enza tito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9717"/>
            <a:ext cx="6599777" cy="3598283"/>
          </a:xfrm>
          <a:prstGeom prst="rect">
            <a:avLst/>
          </a:prstGeom>
        </p:spPr>
      </p:pic>
      <p:sp>
        <p:nvSpPr>
          <p:cNvPr id="3" name="CasellaDiTesto 2"/>
          <p:cNvSpPr txBox="1"/>
          <p:nvPr/>
        </p:nvSpPr>
        <p:spPr>
          <a:xfrm>
            <a:off x="304055" y="674394"/>
            <a:ext cx="8241736" cy="2585323"/>
          </a:xfrm>
          <a:prstGeom prst="rect">
            <a:avLst/>
          </a:prstGeom>
          <a:noFill/>
        </p:spPr>
        <p:txBody>
          <a:bodyPr wrap="square" rtlCol="0">
            <a:spAutoFit/>
          </a:bodyPr>
          <a:lstStyle/>
          <a:p>
            <a:r>
              <a:rPr lang="it-IT" dirty="0" smtClean="0"/>
              <a:t>1 </a:t>
            </a:r>
            <a:r>
              <a:rPr lang="it-IT" dirty="0" err="1" smtClean="0"/>
              <a:t>Condenser</a:t>
            </a:r>
            <a:r>
              <a:rPr lang="it-IT" dirty="0" smtClean="0"/>
              <a:t> </a:t>
            </a:r>
            <a:r>
              <a:rPr lang="it-IT" dirty="0"/>
              <a:t>coil (hot side </a:t>
            </a:r>
            <a:r>
              <a:rPr lang="it-IT" dirty="0" err="1"/>
              <a:t>heat</a:t>
            </a:r>
            <a:r>
              <a:rPr lang="it-IT" dirty="0"/>
              <a:t> </a:t>
            </a:r>
            <a:r>
              <a:rPr lang="it-IT" dirty="0" err="1"/>
              <a:t>exchanger</a:t>
            </a:r>
            <a:r>
              <a:rPr lang="it-IT" dirty="0"/>
              <a:t>, gas </a:t>
            </a:r>
            <a:r>
              <a:rPr lang="it-IT" dirty="0" err="1"/>
              <a:t>cools</a:t>
            </a:r>
            <a:r>
              <a:rPr lang="it-IT" dirty="0"/>
              <a:t> and </a:t>
            </a:r>
            <a:r>
              <a:rPr lang="it-IT" dirty="0" err="1"/>
              <a:t>liquifies</a:t>
            </a:r>
            <a:r>
              <a:rPr lang="it-IT" dirty="0"/>
              <a:t>)</a:t>
            </a:r>
          </a:p>
          <a:p>
            <a:r>
              <a:rPr lang="it-IT" dirty="0" smtClean="0"/>
              <a:t>2 </a:t>
            </a:r>
            <a:r>
              <a:rPr lang="it-IT" dirty="0" err="1" smtClean="0"/>
              <a:t>Metering</a:t>
            </a:r>
            <a:r>
              <a:rPr lang="it-IT" dirty="0" smtClean="0"/>
              <a:t> </a:t>
            </a:r>
            <a:r>
              <a:rPr lang="it-IT" dirty="0"/>
              <a:t>Device (</a:t>
            </a:r>
            <a:r>
              <a:rPr lang="it-IT" dirty="0" err="1"/>
              <a:t>liquid</a:t>
            </a:r>
            <a:r>
              <a:rPr lang="it-IT" dirty="0"/>
              <a:t> </a:t>
            </a:r>
            <a:r>
              <a:rPr lang="it-IT" dirty="0" err="1"/>
              <a:t>expands</a:t>
            </a:r>
            <a:r>
              <a:rPr lang="it-IT" dirty="0"/>
              <a:t> and </a:t>
            </a:r>
            <a:r>
              <a:rPr lang="it-IT" dirty="0" err="1"/>
              <a:t>cools</a:t>
            </a:r>
            <a:r>
              <a:rPr lang="it-IT" dirty="0"/>
              <a:t>)</a:t>
            </a:r>
          </a:p>
          <a:p>
            <a:r>
              <a:rPr lang="it-IT" dirty="0" smtClean="0"/>
              <a:t>3 Evaporator </a:t>
            </a:r>
            <a:r>
              <a:rPr lang="it-IT" dirty="0"/>
              <a:t>coil (</a:t>
            </a:r>
            <a:r>
              <a:rPr lang="it-IT" dirty="0" err="1"/>
              <a:t>cold</a:t>
            </a:r>
            <a:r>
              <a:rPr lang="it-IT" dirty="0"/>
              <a:t> side </a:t>
            </a:r>
            <a:r>
              <a:rPr lang="it-IT" dirty="0" err="1"/>
              <a:t>heat</a:t>
            </a:r>
            <a:r>
              <a:rPr lang="it-IT" dirty="0"/>
              <a:t> </a:t>
            </a:r>
            <a:r>
              <a:rPr lang="it-IT" dirty="0" err="1"/>
              <a:t>exchanger</a:t>
            </a:r>
            <a:r>
              <a:rPr lang="it-IT" dirty="0"/>
              <a:t>, </a:t>
            </a:r>
            <a:r>
              <a:rPr lang="it-IT" dirty="0" err="1"/>
              <a:t>liquid</a:t>
            </a:r>
            <a:r>
              <a:rPr lang="it-IT" dirty="0"/>
              <a:t> </a:t>
            </a:r>
            <a:r>
              <a:rPr lang="it-IT" dirty="0" err="1"/>
              <a:t>vaporizes</a:t>
            </a:r>
            <a:r>
              <a:rPr lang="it-IT" dirty="0"/>
              <a:t> and </a:t>
            </a:r>
            <a:r>
              <a:rPr lang="it-IT" dirty="0" err="1"/>
              <a:t>heats</a:t>
            </a:r>
            <a:r>
              <a:rPr lang="it-IT" dirty="0"/>
              <a:t> up)</a:t>
            </a:r>
          </a:p>
          <a:p>
            <a:r>
              <a:rPr lang="it-IT" dirty="0" smtClean="0"/>
              <a:t>4 </a:t>
            </a:r>
            <a:r>
              <a:rPr lang="it-IT" dirty="0" err="1" smtClean="0"/>
              <a:t>Compressor</a:t>
            </a:r>
            <a:r>
              <a:rPr lang="it-IT" dirty="0" smtClean="0"/>
              <a:t> </a:t>
            </a:r>
            <a:r>
              <a:rPr lang="it-IT" dirty="0"/>
              <a:t>(gas </a:t>
            </a:r>
            <a:r>
              <a:rPr lang="it-IT" dirty="0" err="1"/>
              <a:t>is</a:t>
            </a:r>
            <a:r>
              <a:rPr lang="it-IT" dirty="0"/>
              <a:t> </a:t>
            </a:r>
            <a:r>
              <a:rPr lang="it-IT" dirty="0" err="1"/>
              <a:t>compressed</a:t>
            </a:r>
            <a:r>
              <a:rPr lang="it-IT" dirty="0"/>
              <a:t> and </a:t>
            </a:r>
            <a:r>
              <a:rPr lang="it-IT" dirty="0" err="1"/>
              <a:t>heats</a:t>
            </a:r>
            <a:r>
              <a:rPr lang="it-IT" dirty="0"/>
              <a:t> up)</a:t>
            </a:r>
          </a:p>
          <a:p>
            <a:r>
              <a:rPr lang="it-IT" dirty="0" err="1"/>
              <a:t>Red</a:t>
            </a:r>
            <a:r>
              <a:rPr lang="it-IT" dirty="0"/>
              <a:t> = Gas </a:t>
            </a:r>
            <a:r>
              <a:rPr lang="it-IT" dirty="0" err="1"/>
              <a:t>at</a:t>
            </a:r>
            <a:r>
              <a:rPr lang="it-IT" dirty="0"/>
              <a:t> high pressure and </a:t>
            </a:r>
            <a:r>
              <a:rPr lang="it-IT" dirty="0" err="1"/>
              <a:t>very</a:t>
            </a:r>
            <a:r>
              <a:rPr lang="it-IT" dirty="0"/>
              <a:t> high temperature</a:t>
            </a:r>
          </a:p>
          <a:p>
            <a:r>
              <a:rPr lang="it-IT" dirty="0"/>
              <a:t>Pink = Liquid </a:t>
            </a:r>
            <a:r>
              <a:rPr lang="it-IT" dirty="0" err="1"/>
              <a:t>at</a:t>
            </a:r>
            <a:r>
              <a:rPr lang="it-IT" dirty="0"/>
              <a:t> high pressure and high temperature</a:t>
            </a:r>
          </a:p>
          <a:p>
            <a:r>
              <a:rPr lang="it-IT" dirty="0"/>
              <a:t>Blue = Liquid </a:t>
            </a:r>
            <a:r>
              <a:rPr lang="it-IT" dirty="0" err="1"/>
              <a:t>at</a:t>
            </a:r>
            <a:r>
              <a:rPr lang="it-IT" dirty="0"/>
              <a:t> </a:t>
            </a:r>
            <a:r>
              <a:rPr lang="it-IT" dirty="0" err="1"/>
              <a:t>low</a:t>
            </a:r>
            <a:r>
              <a:rPr lang="it-IT" dirty="0"/>
              <a:t> pressure and </a:t>
            </a:r>
            <a:r>
              <a:rPr lang="it-IT" dirty="0" err="1"/>
              <a:t>very</a:t>
            </a:r>
            <a:r>
              <a:rPr lang="it-IT" dirty="0"/>
              <a:t> </a:t>
            </a:r>
            <a:r>
              <a:rPr lang="it-IT" dirty="0" err="1"/>
              <a:t>low</a:t>
            </a:r>
            <a:r>
              <a:rPr lang="it-IT" dirty="0"/>
              <a:t> temperature</a:t>
            </a:r>
          </a:p>
          <a:p>
            <a:r>
              <a:rPr lang="it-IT" dirty="0"/>
              <a:t>Light Blue = Gas </a:t>
            </a:r>
            <a:r>
              <a:rPr lang="it-IT" dirty="0" err="1"/>
              <a:t>at</a:t>
            </a:r>
            <a:r>
              <a:rPr lang="it-IT" dirty="0"/>
              <a:t> </a:t>
            </a:r>
            <a:r>
              <a:rPr lang="it-IT" dirty="0" err="1"/>
              <a:t>low</a:t>
            </a:r>
            <a:r>
              <a:rPr lang="it-IT" dirty="0"/>
              <a:t> pressure and </a:t>
            </a:r>
            <a:r>
              <a:rPr lang="it-IT" dirty="0" err="1"/>
              <a:t>low</a:t>
            </a:r>
            <a:r>
              <a:rPr lang="it-IT" dirty="0"/>
              <a:t> temperature</a:t>
            </a:r>
          </a:p>
          <a:p>
            <a:endParaRPr lang="it-IT" dirty="0"/>
          </a:p>
        </p:txBody>
      </p:sp>
    </p:spTree>
    <p:extLst>
      <p:ext uri="{BB962C8B-B14F-4D97-AF65-F5344CB8AC3E}">
        <p14:creationId xmlns:p14="http://schemas.microsoft.com/office/powerpoint/2010/main" val="4052872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431</TotalTime>
  <Words>2763</Words>
  <Application>Microsoft Macintosh PowerPoint</Application>
  <PresentationFormat>Presentazione su schermo (4:3)</PresentationFormat>
  <Paragraphs>292</Paragraphs>
  <Slides>36</Slides>
  <Notes>13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36</vt:i4>
      </vt:variant>
    </vt:vector>
  </HeadingPairs>
  <TitlesOfParts>
    <vt:vector size="38" baseType="lpstr">
      <vt:lpstr>Tema di Office</vt:lpstr>
      <vt:lpstr>Equation</vt:lpstr>
      <vt:lpstr>Presentazione di PowerPoint</vt:lpstr>
      <vt:lpstr>Presentazione di PowerPoint</vt:lpstr>
      <vt:lpstr>Presentazione di PowerPoint</vt:lpstr>
      <vt:lpstr>Presentazione di PowerPoint</vt:lpstr>
      <vt:lpstr>Refrigerazione in bidoni</vt:lpstr>
      <vt:lpstr>Presentazione di PowerPoint</vt:lpstr>
      <vt:lpstr>Presentazione di PowerPoint</vt:lpstr>
      <vt:lpstr>Presentazione di PowerPoint</vt:lpstr>
      <vt:lpstr>Presentazione di PowerPoint</vt:lpstr>
      <vt:lpstr>Presentazione di PowerPoint</vt:lpstr>
      <vt:lpstr>Serbatoi refrigeranti</vt:lpstr>
      <vt:lpstr>Vasca</vt:lpstr>
      <vt:lpstr>Presentazione di PowerPoint</vt:lpstr>
      <vt:lpstr>Presentazione di PowerPoint</vt:lpstr>
      <vt:lpstr>Presentazione di PowerPoint</vt:lpstr>
      <vt:lpstr>Presentazione di PowerPoint</vt:lpstr>
      <vt:lpstr>Sistemi indiretti o ad aspersione di acqua ghiacciata (RI)</vt:lpstr>
      <vt:lpstr>Presentazione di PowerPoint</vt:lpstr>
      <vt:lpstr>Comparazione prestazioni</vt:lpstr>
      <vt:lpstr>Vantaggi dei refrigeratori indiretti</vt:lpstr>
      <vt:lpstr>Componenti accessori</vt:lpstr>
      <vt:lpstr>Prestazioni di refrigerazione   (EN 13732:2003)</vt:lpstr>
      <vt:lpstr>Prestazioni di refrigerazione EN 13732:2003</vt:lpstr>
      <vt:lpstr>Criteri scelta serbatoio</vt:lpstr>
      <vt:lpstr>Presentazione di PowerPoint</vt:lpstr>
      <vt:lpstr>Calcolo del tempo di refrigerazione ▼ Classe di prestazione</vt:lpstr>
      <vt:lpstr>Prerefrigerazione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Luigi Sartori</dc:creator>
  <cp:lastModifiedBy>Luigi Sartori</cp:lastModifiedBy>
  <cp:revision>26</cp:revision>
  <dcterms:created xsi:type="dcterms:W3CDTF">2013-01-17T09:20:57Z</dcterms:created>
  <dcterms:modified xsi:type="dcterms:W3CDTF">2013-04-28T16:32:53Z</dcterms:modified>
</cp:coreProperties>
</file>