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6.bin" ContentType="application/vnd.openxmlformats-officedocument.oleObject"/>
  <Override PartName="/ppt/notesSlides/notesSlide11.xml" ContentType="application/vnd.openxmlformats-officedocument.presentationml.notesSlide+xml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oleObject7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01" r:id="rId3"/>
    <p:sldId id="337" r:id="rId4"/>
    <p:sldId id="316" r:id="rId5"/>
    <p:sldId id="281" r:id="rId6"/>
    <p:sldId id="292" r:id="rId7"/>
    <p:sldId id="293" r:id="rId8"/>
    <p:sldId id="294" r:id="rId9"/>
    <p:sldId id="304" r:id="rId10"/>
    <p:sldId id="295" r:id="rId11"/>
    <p:sldId id="296" r:id="rId12"/>
    <p:sldId id="338" r:id="rId13"/>
    <p:sldId id="297" r:id="rId14"/>
    <p:sldId id="314" r:id="rId15"/>
    <p:sldId id="321" r:id="rId16"/>
    <p:sldId id="317" r:id="rId17"/>
    <p:sldId id="287" r:id="rId18"/>
    <p:sldId id="319" r:id="rId19"/>
    <p:sldId id="285" r:id="rId20"/>
    <p:sldId id="320" r:id="rId21"/>
    <p:sldId id="318" r:id="rId22"/>
    <p:sldId id="280" r:id="rId23"/>
    <p:sldId id="322" r:id="rId24"/>
    <p:sldId id="299" r:id="rId25"/>
    <p:sldId id="298" r:id="rId26"/>
    <p:sldId id="323" r:id="rId27"/>
    <p:sldId id="324" r:id="rId28"/>
  </p:sldIdLst>
  <p:sldSz cx="9144000" cy="6858000" type="screen4x3"/>
  <p:notesSz cx="7315200" cy="96012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FF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1" autoAdjust="0"/>
    <p:restoredTop sz="94660"/>
  </p:normalViewPr>
  <p:slideViewPr>
    <p:cSldViewPr>
      <p:cViewPr varScale="1">
        <p:scale>
          <a:sx n="89" d="100"/>
          <a:sy n="89" d="100"/>
        </p:scale>
        <p:origin x="-18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1357464-4D62-7E4E-8EBE-F50BAB2B82E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732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7EBE96-527A-C945-B9D7-0276F9A08D52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B91C11-8A55-1C4E-850E-B1F79F51351D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0221EA-B384-304A-AFFB-93B234B79BE2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14D92-88CB-8E4E-9AA8-A2C8F249441D}" type="slidenum">
              <a:rPr lang="it-IT"/>
              <a:pPr>
                <a:defRPr/>
              </a:pPr>
              <a:t>17</a:t>
            </a:fld>
            <a:endParaRPr lang="it-IT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7048A-7958-D746-9BF4-F1F17BCC3E8C}" type="slidenum">
              <a:rPr lang="it-IT"/>
              <a:pPr>
                <a:defRPr/>
              </a:pPr>
              <a:t>19</a:t>
            </a:fld>
            <a:endParaRPr lang="it-IT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6D9F5F-3D8E-5446-AE63-B694DFC5FEBB}" type="slidenum">
              <a:rPr lang="it-IT"/>
              <a:pPr>
                <a:defRPr/>
              </a:pPr>
              <a:t>22</a:t>
            </a:fld>
            <a:endParaRPr 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83122-1921-6E45-A20D-5C0C6CDA8A75}" type="slidenum">
              <a:rPr lang="it-IT"/>
              <a:pPr>
                <a:defRPr/>
              </a:pPr>
              <a:t>23</a:t>
            </a:fld>
            <a:endParaRPr lang="it-IT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39BA6-39E5-A443-87A1-773B0798E7DD}" type="slidenum">
              <a:rPr lang="it-IT"/>
              <a:pPr>
                <a:defRPr/>
              </a:pPr>
              <a:t>24</a:t>
            </a:fld>
            <a:endParaRPr lang="it-IT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9E41E-AC67-3048-90C7-4579BE532455}" type="slidenum">
              <a:rPr lang="it-IT"/>
              <a:pPr>
                <a:defRPr/>
              </a:pPr>
              <a:t>25</a:t>
            </a:fld>
            <a:endParaRPr lang="it-IT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4B211E-0C8C-9F40-AFAE-8271A85478B5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BF7345-CDBF-604A-B49B-CEE0A655B635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10C7C-CA2D-A448-B56A-4AD26B08B299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E77F2-8A8C-D34D-8193-A9593FD72EFA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3F69C5-8CCB-594C-AE49-28642D80D273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4AE634-B225-1D48-AFB2-22E50C87F286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1A4D7-D199-B841-B89D-C00348953521}" type="slidenum">
              <a:rPr lang="it-IT"/>
              <a:pPr>
                <a:defRPr/>
              </a:pPr>
              <a:t>10</a:t>
            </a:fld>
            <a:endParaRPr lang="it-IT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B91C11-8A55-1C4E-850E-B1F79F51351D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EA8B7-E859-954D-8F5C-AB516FE93DF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69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1D5DD-22F0-5C49-B750-569714DBDFB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57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D3A4F-AD1F-324C-865D-CFA9B7DE6C5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95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ADD9F-B2DC-3B4E-B197-B1059BDD98E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232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A8BA6-C11B-4E48-8E0B-48C2BFD7595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36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58AF3-6CEB-B643-907E-B3A31BF8E8E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15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B39D-DED2-C947-8D42-846A071735A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45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3A32-B2A2-8B44-91EE-0123CCDFD3B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77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178C2-B834-BC42-896E-6666CDBCC38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01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4DFA1-AFD9-4545-9E79-2B5B4B63A4E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22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200F9-E3A8-CF45-ADBF-890FDD8F0D1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18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032A6-F819-A341-9AF2-2AB1B1E1818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74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25382-2A84-C54C-8A29-5388E80E650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76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C1BCEAE5-07BC-4348-9492-07D070D77DE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5.e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21.emf"/><Relationship Id="rId6" Type="http://schemas.openxmlformats.org/officeDocument/2006/relationships/oleObject" Target="../embeddings/Microsoft_Equation4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oleObject" Target="../embeddings/Microsoft_Equation5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8001000" cy="2438400"/>
          </a:xfrm>
        </p:spPr>
        <p:txBody>
          <a:bodyPr/>
          <a:lstStyle/>
          <a:p>
            <a:pPr eaLnBrk="1" hangingPunct="1">
              <a:defRPr/>
            </a:pP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Ventilazione artificiale</a:t>
            </a:r>
            <a:br>
              <a:rPr lang="it-IT" b="1" dirty="0" smtClean="0">
                <a:solidFill>
                  <a:srgbClr val="FF0000"/>
                </a:solidFill>
                <a:latin typeface="Comic Sans MS" charset="0"/>
                <a:cs typeface="Times New Roman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- principi e impiantistica -</a:t>
            </a:r>
          </a:p>
        </p:txBody>
      </p:sp>
      <p:graphicFrame>
        <p:nvGraphicFramePr>
          <p:cNvPr id="16386" name="Object 5"/>
          <p:cNvGraphicFramePr>
            <a:graphicFrameLocks noChangeAspect="1"/>
          </p:cNvGraphicFramePr>
          <p:nvPr/>
        </p:nvGraphicFramePr>
        <p:xfrm>
          <a:off x="1066800" y="3352800"/>
          <a:ext cx="7010400" cy="259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Fotografia Photo Editor" r:id="rId4" imgW="22180952" imgH="8202170" progId="MSPhotoEd.3">
                  <p:embed/>
                </p:oleObj>
              </mc:Choice>
              <mc:Fallback>
                <p:oleObj name="Fotografia Photo Editor" r:id="rId4" imgW="22180952" imgH="820217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352800"/>
                        <a:ext cx="7010400" cy="259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228600"/>
            <a:ext cx="8839200" cy="3886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b="1" dirty="0" smtClean="0">
                <a:solidFill>
                  <a:srgbClr val="000000"/>
                </a:solidFill>
                <a:cs typeface="Times New Roman" charset="0"/>
              </a:rPr>
              <a:t>Tempo utile di essiccazione (T)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Tempo nel quale occorre portare il foraggio dal</a:t>
            </a:r>
            <a:r>
              <a:rPr lang="fr-FR" sz="1600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umidità di raccolta a quella di conservazione.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Con la ventilazione di aria preriscaldata T è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inferiore.</a:t>
            </a:r>
            <a:endParaRPr lang="it-IT" sz="1600" dirty="0" smtClean="0">
              <a:solidFill>
                <a:srgbClr val="000000"/>
              </a:solidFill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T = 100 h con ventilazione con aria ambiente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T = 60-80 h per piccoli gradienti termici (7-10°C)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T = 40 h per gradienti maggiori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it-IT" sz="1600" dirty="0" smtClean="0">
              <a:solidFill>
                <a:srgbClr val="000000"/>
              </a:solidFill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b="1" dirty="0" smtClean="0">
                <a:solidFill>
                  <a:srgbClr val="000000"/>
                </a:solidFill>
                <a:cs typeface="Times New Roman" charset="0"/>
              </a:rPr>
              <a:t>Portata specifica di ventilazione (</a:t>
            </a:r>
            <a:r>
              <a:rPr lang="it-IT" sz="1600" b="1" dirty="0" err="1" smtClean="0">
                <a:solidFill>
                  <a:srgbClr val="000000"/>
                </a:solidFill>
                <a:cs typeface="Times New Roman" charset="0"/>
              </a:rPr>
              <a:t>Qs</a:t>
            </a:r>
            <a:r>
              <a:rPr lang="it-IT" sz="1600" b="1" dirty="0" smtClean="0">
                <a:solidFill>
                  <a:srgbClr val="000000"/>
                </a:solidFill>
                <a:cs typeface="Times New Roman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E</a:t>
            </a:r>
            <a:r>
              <a:rPr lang="ja-JP" altLang="it-IT" sz="16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’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la portata </a:t>
            </a:r>
            <a:r>
              <a:rPr lang="fr-FR" sz="1600" dirty="0" smtClean="0">
                <a:solidFill>
                  <a:srgbClr val="000000"/>
                </a:solidFill>
                <a:cs typeface="Times New Roman" charset="0"/>
              </a:rPr>
              <a:t>d'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aria per unità di superficie del cumulo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err="1" smtClean="0">
                <a:solidFill>
                  <a:srgbClr val="000000"/>
                </a:solidFill>
                <a:cs typeface="Times New Roman" charset="0"/>
              </a:rPr>
              <a:t>Qs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= 0,07-0,11 m</a:t>
            </a:r>
            <a:r>
              <a:rPr lang="it-IT" sz="16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/</a:t>
            </a:r>
            <a:r>
              <a:rPr lang="it-IT" sz="1600" dirty="0" err="1" smtClean="0">
                <a:solidFill>
                  <a:srgbClr val="000000"/>
                </a:solidFill>
                <a:cs typeface="Times New Roman" charset="0"/>
              </a:rPr>
              <a:t>s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m</a:t>
            </a:r>
            <a:r>
              <a:rPr lang="it-IT" sz="1600" baseline="30000" dirty="0" smtClean="0">
                <a:solidFill>
                  <a:srgbClr val="000000"/>
                </a:solidFill>
                <a:cs typeface="Times New Roman" charset="0"/>
              </a:rPr>
              <a:t>2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nel caso di essiccazione con aria ambiente (250-</a:t>
            </a:r>
            <a:r>
              <a:rPr lang="it-IT" sz="1600" dirty="0">
                <a:solidFill>
                  <a:srgbClr val="000000"/>
                </a:solidFill>
                <a:cs typeface="Times New Roman" charset="0"/>
              </a:rPr>
              <a:t>400 m</a:t>
            </a:r>
            <a:r>
              <a:rPr lang="it-IT" sz="1600" baseline="30000" dirty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/h </a:t>
            </a:r>
            <a:r>
              <a:rPr lang="it-IT" sz="1600" dirty="0">
                <a:solidFill>
                  <a:srgbClr val="000000"/>
                </a:solidFill>
                <a:cs typeface="Times New Roman" charset="0"/>
              </a:rPr>
              <a:t>m</a:t>
            </a:r>
            <a:r>
              <a:rPr lang="it-IT" sz="1600" baseline="30000" dirty="0">
                <a:solidFill>
                  <a:srgbClr val="000000"/>
                </a:solidFill>
                <a:cs typeface="Times New Roman" charset="0"/>
              </a:rPr>
              <a:t>2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it-IT" sz="1600" dirty="0" err="1" smtClean="0">
                <a:solidFill>
                  <a:srgbClr val="000000"/>
                </a:solidFill>
                <a:cs typeface="Times New Roman" charset="0"/>
              </a:rPr>
              <a:t>Qs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= 0,10-0,15 m</a:t>
            </a:r>
            <a:r>
              <a:rPr lang="it-IT" sz="16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/</a:t>
            </a:r>
            <a:r>
              <a:rPr lang="it-IT" sz="1600" dirty="0" err="1" smtClean="0">
                <a:solidFill>
                  <a:srgbClr val="000000"/>
                </a:solidFill>
                <a:cs typeface="Times New Roman" charset="0"/>
              </a:rPr>
              <a:t>s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m</a:t>
            </a:r>
            <a:r>
              <a:rPr lang="it-IT" sz="1600" baseline="30000" dirty="0" smtClean="0">
                <a:solidFill>
                  <a:srgbClr val="000000"/>
                </a:solidFill>
                <a:cs typeface="Times New Roman" charset="0"/>
              </a:rPr>
              <a:t>2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nel caso di essiccazione con aria preriscaldata di 7-10°C (360-</a:t>
            </a:r>
            <a:r>
              <a:rPr lang="it-IT" sz="1600" dirty="0">
                <a:solidFill>
                  <a:srgbClr val="000000"/>
                </a:solidFill>
                <a:cs typeface="Times New Roman" charset="0"/>
              </a:rPr>
              <a:t>540 m</a:t>
            </a:r>
            <a:r>
              <a:rPr lang="it-IT" sz="1600" baseline="30000" dirty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1600" dirty="0">
                <a:solidFill>
                  <a:srgbClr val="000000"/>
                </a:solidFill>
                <a:cs typeface="Times New Roman" charset="0"/>
              </a:rPr>
              <a:t>/h m</a:t>
            </a:r>
            <a:r>
              <a:rPr lang="it-IT" sz="1600" baseline="30000" dirty="0">
                <a:solidFill>
                  <a:srgbClr val="000000"/>
                </a:solidFill>
                <a:cs typeface="Times New Roman" charset="0"/>
              </a:rPr>
              <a:t>2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it-IT" sz="1600" dirty="0" err="1" smtClean="0">
                <a:solidFill>
                  <a:srgbClr val="000000"/>
                </a:solidFill>
                <a:cs typeface="Times New Roman" charset="0"/>
              </a:rPr>
              <a:t>Qs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= 0,25-0,30 m</a:t>
            </a:r>
            <a:r>
              <a:rPr lang="it-IT" sz="16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/</a:t>
            </a:r>
            <a:r>
              <a:rPr lang="it-IT" sz="1600" dirty="0" err="1" smtClean="0">
                <a:solidFill>
                  <a:srgbClr val="000000"/>
                </a:solidFill>
                <a:cs typeface="Times New Roman" charset="0"/>
              </a:rPr>
              <a:t>s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m</a:t>
            </a:r>
            <a:r>
              <a:rPr lang="it-IT" sz="1600" baseline="30000" dirty="0" smtClean="0">
                <a:solidFill>
                  <a:srgbClr val="000000"/>
                </a:solidFill>
                <a:cs typeface="Times New Roman" charset="0"/>
              </a:rPr>
              <a:t>2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nel caso di essiccazione con aria preriscaldata di 30-40°C (900-1</a:t>
            </a:r>
            <a:r>
              <a:rPr lang="it-IT" sz="1600" dirty="0">
                <a:solidFill>
                  <a:srgbClr val="000000"/>
                </a:solidFill>
                <a:cs typeface="Times New Roman" charset="0"/>
              </a:rPr>
              <a:t>-100 m</a:t>
            </a:r>
            <a:r>
              <a:rPr lang="it-IT" sz="1600" baseline="30000" dirty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1600" dirty="0">
                <a:solidFill>
                  <a:srgbClr val="000000"/>
                </a:solidFill>
                <a:cs typeface="Times New Roman" charset="0"/>
              </a:rPr>
              <a:t>/h m</a:t>
            </a:r>
            <a:r>
              <a:rPr lang="it-IT" sz="1600" baseline="30000" dirty="0">
                <a:solidFill>
                  <a:srgbClr val="000000"/>
                </a:solidFill>
                <a:cs typeface="Times New Roman" charset="0"/>
              </a:rPr>
              <a:t>2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it-IT" sz="1600" dirty="0">
              <a:solidFill>
                <a:srgbClr val="000000"/>
              </a:solidFill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it-IT" sz="1600" dirty="0" smtClean="0">
              <a:solidFill>
                <a:srgbClr val="000000"/>
              </a:solidFill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err="1" smtClean="0">
                <a:solidFill>
                  <a:srgbClr val="000000"/>
                </a:solidFill>
                <a:cs typeface="Times New Roman" charset="0"/>
              </a:rPr>
              <a:t>Qa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= Quantità </a:t>
            </a:r>
            <a:r>
              <a:rPr lang="fr-FR" sz="1600" dirty="0" smtClean="0">
                <a:solidFill>
                  <a:srgbClr val="000000"/>
                </a:solidFill>
                <a:cs typeface="Times New Roman" charset="0"/>
              </a:rPr>
              <a:t>d'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acqua da asportare dal foraggio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(nel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tempo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T)</a:t>
            </a:r>
            <a:endParaRPr lang="it-IT" sz="1600" dirty="0" smtClean="0">
              <a:solidFill>
                <a:srgbClr val="000000"/>
              </a:solidFill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V 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= portata del ventilatore (m</a:t>
            </a:r>
            <a:r>
              <a:rPr lang="it-IT" sz="16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/h)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cs typeface="Times New Roman" charset="0"/>
              </a:rPr>
              <a:t>q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 =  capacità specifica di evaporazione (g H2O/m3 aria)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it-IT" sz="1600" dirty="0" smtClean="0">
              <a:solidFill>
                <a:srgbClr val="000000"/>
              </a:solidFill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Conoscendo </a:t>
            </a:r>
            <a:r>
              <a:rPr lang="fr-FR" sz="1600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acqua evaporabile si può conoscere il quantitativo di foraggio da caricare nel</a:t>
            </a:r>
            <a:r>
              <a:rPr lang="fr-FR" sz="1600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impianto</a:t>
            </a:r>
            <a:r>
              <a:rPr lang="it-IT" sz="1600" dirty="0" smtClean="0">
                <a:solidFill>
                  <a:srgbClr val="000000"/>
                </a:solidFill>
                <a:cs typeface="Times New Roman" charset="0"/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it-IT" sz="1600" dirty="0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317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709539"/>
              </p:ext>
            </p:extLst>
          </p:nvPr>
        </p:nvGraphicFramePr>
        <p:xfrm>
          <a:off x="5868144" y="3789040"/>
          <a:ext cx="1776413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5" name="Equation" r:id="rId4" imgW="914400" imgH="368300" progId="Equation.3">
                  <p:embed/>
                </p:oleObj>
              </mc:Choice>
              <mc:Fallback>
                <p:oleObj name="Equation" r:id="rId4" imgW="914400" imgH="36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789040"/>
                        <a:ext cx="1776413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129311"/>
              </p:ext>
            </p:extLst>
          </p:nvPr>
        </p:nvGraphicFramePr>
        <p:xfrm>
          <a:off x="4860032" y="5661248"/>
          <a:ext cx="2777451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6" name="Equation" r:id="rId6" imgW="1524000" imgH="355600" progId="Equation.3">
                  <p:embed/>
                </p:oleObj>
              </mc:Choice>
              <mc:Fallback>
                <p:oleObj name="Equation" r:id="rId6" imgW="15240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0032" y="5661248"/>
                        <a:ext cx="2777451" cy="648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07504" y="3144"/>
            <a:ext cx="8839200" cy="212028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000" b="1" dirty="0" smtClean="0">
                <a:solidFill>
                  <a:srgbClr val="000000"/>
                </a:solidFill>
                <a:cs typeface="Times New Roman" charset="0"/>
              </a:rPr>
              <a:t>Ventilatore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u="sng" dirty="0" smtClean="0">
                <a:solidFill>
                  <a:srgbClr val="000000"/>
                </a:solidFill>
                <a:cs typeface="Times New Roman" charset="0"/>
              </a:rPr>
              <a:t>Elicoidali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: l’aria viene aspirata e mandata nella stessa direzione parallela all’asse della girante (piccoli impianti, basse portate (10 m</a:t>
            </a:r>
            <a:r>
              <a:rPr lang="it-IT" sz="20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/</a:t>
            </a: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s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) e basse pressioni di esercizio (</a:t>
            </a:r>
            <a:r>
              <a:rPr lang="it-IT" sz="2000" dirty="0" smtClean="0"/>
              <a:t>fino </a:t>
            </a:r>
            <a:r>
              <a:rPr lang="it-IT" sz="2000" dirty="0"/>
              <a:t>a 700‑800 </a:t>
            </a:r>
            <a:r>
              <a:rPr lang="it-IT" sz="2000" dirty="0" err="1" smtClean="0"/>
              <a:t>Pa</a:t>
            </a:r>
            <a:r>
              <a:rPr lang="it-IT" sz="2000" dirty="0" smtClean="0"/>
              <a:t>)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, foraggi </a:t>
            </a: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semiappassiti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, potenza di 0,8-1,2 kW/m</a:t>
            </a:r>
            <a:r>
              <a:rPr lang="it-IT" sz="20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/</a:t>
            </a: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s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u="sng" dirty="0" smtClean="0">
                <a:solidFill>
                  <a:srgbClr val="000000"/>
                </a:solidFill>
                <a:cs typeface="Times New Roman" charset="0"/>
              </a:rPr>
              <a:t>Centrifughi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 l’aria </a:t>
            </a:r>
            <a:r>
              <a:rPr lang="it-IT" sz="2000" dirty="0" smtClean="0"/>
              <a:t>viene aspirata </a:t>
            </a:r>
            <a:r>
              <a:rPr lang="it-IT" sz="2000" dirty="0"/>
              <a:t>lungo la direzione dell'asse della girante, ma viene </a:t>
            </a:r>
            <a:r>
              <a:rPr lang="it-IT" sz="2000" dirty="0" smtClean="0"/>
              <a:t>inviata </a:t>
            </a:r>
            <a:r>
              <a:rPr lang="it-IT" sz="2000" dirty="0"/>
              <a:t>in direzione radiale </a:t>
            </a:r>
            <a:r>
              <a:rPr lang="it-IT" sz="2000" dirty="0" smtClean="0"/>
              <a:t>cioè </a:t>
            </a:r>
            <a:r>
              <a:rPr lang="it-IT" sz="2000" dirty="0"/>
              <a:t>in direzione perpendicolare all'asse della girante 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(alte portate (40-50 m</a:t>
            </a:r>
            <a:r>
              <a:rPr lang="it-IT" sz="20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/</a:t>
            </a: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s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), elevate pressioni di esercizio (</a:t>
            </a:r>
            <a:r>
              <a:rPr lang="it-IT" sz="2000" dirty="0"/>
              <a:t>fino a 2000 </a:t>
            </a:r>
            <a:r>
              <a:rPr lang="it-IT" sz="2000" dirty="0" err="1" smtClean="0"/>
              <a:t>Pa</a:t>
            </a:r>
            <a:r>
              <a:rPr lang="it-IT" sz="2000" dirty="0" smtClean="0"/>
              <a:t>) 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 foraggi con elevate umidità 60%, pressione di 20 </a:t>
            </a: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Pa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, potenza di 1,1-1,7 kW/m</a:t>
            </a:r>
            <a:r>
              <a:rPr lang="it-IT" sz="20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/</a:t>
            </a: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s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Alimentazione elettrica o con motore (più dispendioso, ma si sfrutta il calore dissipato per il preriscaldamento del</a:t>
            </a:r>
            <a:r>
              <a:rPr lang="fr-FR" sz="2000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aria).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" y="3750934"/>
            <a:ext cx="3270090" cy="30793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99654"/>
            <a:ext cx="3779912" cy="291001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7544" y="3284984"/>
            <a:ext cx="1717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elicoidale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228184" y="3284984"/>
            <a:ext cx="178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centrifugo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228600"/>
            <a:ext cx="8839200" cy="6324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000" b="1" dirty="0" smtClean="0">
                <a:solidFill>
                  <a:srgbClr val="000000"/>
                </a:solidFill>
                <a:cs typeface="Times New Roman" charset="0"/>
              </a:rPr>
              <a:t>Preriscaldatore</a:t>
            </a:r>
          </a:p>
          <a:p>
            <a:pPr marL="0" indent="0" eaLnBrk="1" hangingPunct="1">
              <a:spcBef>
                <a:spcPct val="10000"/>
              </a:spcBef>
              <a:buFontTx/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compreso fra 5 e 15 °C per migliorare la naturale capacità essiccante del</a:t>
            </a:r>
            <a:r>
              <a:rPr lang="fr-FR" sz="2000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aria (consigliato il ricorso a collettori solari ad aria, e generatori di calore alimentati a biomasse).</a:t>
            </a:r>
          </a:p>
          <a:p>
            <a:pPr marL="0" indent="0" eaLnBrk="1" hangingPunct="1">
              <a:spcBef>
                <a:spcPct val="10000"/>
              </a:spcBef>
              <a:buFontTx/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La potenza termica (</a:t>
            </a: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Wt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) è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:</a:t>
            </a:r>
          </a:p>
          <a:p>
            <a:pPr marL="0" indent="0" eaLnBrk="1" hangingPunct="1">
              <a:spcBef>
                <a:spcPct val="10000"/>
              </a:spcBef>
              <a:buFontTx/>
              <a:buNone/>
              <a:defRPr/>
            </a:pPr>
            <a:endParaRPr lang="it-IT" sz="2000" dirty="0" smtClean="0">
              <a:solidFill>
                <a:srgbClr val="000000"/>
              </a:solidFill>
              <a:cs typeface="Times New Roman" charset="0"/>
            </a:endParaRPr>
          </a:p>
          <a:p>
            <a:pPr marL="0" indent="0" eaLnBrk="1" hangingPunct="1">
              <a:spcBef>
                <a:spcPct val="10000"/>
              </a:spcBef>
              <a:buFontTx/>
              <a:buNone/>
              <a:defRPr/>
            </a:pPr>
            <a:endParaRPr lang="it-IT" sz="2000" dirty="0" smtClean="0">
              <a:solidFill>
                <a:srgbClr val="000000"/>
              </a:solidFill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cs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 = calore specifico (</a:t>
            </a:r>
            <a:r>
              <a:rPr lang="it-IT" sz="2000" dirty="0" err="1" smtClean="0">
                <a:solidFill>
                  <a:srgbClr val="000000"/>
                </a:solidFill>
                <a:cs typeface="Times New Roman" charset="0"/>
              </a:rPr>
              <a:t>W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/m</a:t>
            </a:r>
            <a:r>
              <a:rPr lang="it-IT" sz="20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 °C), per </a:t>
            </a:r>
            <a:r>
              <a:rPr lang="fr-FR" sz="2000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aria = 0,35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V = portata del ventilatore (m</a:t>
            </a:r>
            <a:r>
              <a:rPr lang="it-IT" sz="20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2000" dirty="0" smtClean="0">
                <a:solidFill>
                  <a:srgbClr val="000000"/>
                </a:solidFill>
                <a:cs typeface="Times New Roman" charset="0"/>
              </a:rPr>
              <a:t>/h)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t = innalzamento di temperatura del preriscaldamento (°C)</a:t>
            </a:r>
            <a:endParaRPr lang="it-IT" sz="2000" dirty="0" smtClean="0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337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398604"/>
              </p:ext>
            </p:extLst>
          </p:nvPr>
        </p:nvGraphicFramePr>
        <p:xfrm>
          <a:off x="3059832" y="1628800"/>
          <a:ext cx="31924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zione" r:id="rId4" imgW="1447800" imgH="381000" progId="Equation.3">
                  <p:embed/>
                </p:oleObj>
              </mc:Choice>
              <mc:Fallback>
                <p:oleObj name="Equazione" r:id="rId4" imgW="14478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1628800"/>
                        <a:ext cx="3192463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80949"/>
            <a:ext cx="6529164" cy="29107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78514" y="4437634"/>
            <a:ext cx="182814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1=bruciatore</a:t>
            </a:r>
          </a:p>
          <a:p>
            <a:r>
              <a:rPr lang="it-IT" dirty="0" smtClean="0"/>
              <a:t>2=forno</a:t>
            </a:r>
          </a:p>
          <a:p>
            <a:r>
              <a:rPr lang="it-IT" dirty="0" smtClean="0"/>
              <a:t>3=ventilatore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67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0"/>
            <a:ext cx="8977313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0988" indent="-280988">
              <a:defRPr/>
            </a:pPr>
            <a:r>
              <a:rPr lang="it-IT" dirty="0">
                <a:cs typeface="+mn-cs"/>
              </a:rPr>
              <a:t>Dimensionamento di una platea per 15 ha (8,5 t/ha al 50% di umidità) con 15 giorni di periodo utile utilizzando aria preriscaldata a 10°C. </a:t>
            </a:r>
          </a:p>
          <a:p>
            <a:pPr marL="280988" indent="-280988">
              <a:defRPr/>
            </a:pPr>
            <a:endParaRPr lang="it-IT" dirty="0">
              <a:cs typeface="+mn-cs"/>
            </a:endParaRP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Si raccoglie 1 ha al giorno (15 ha/15 giorni)</a:t>
            </a: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Tempo utile T= 70 h (3 giorni)</a:t>
            </a: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Quantità di foraggio raccolto nel ciclo  (</a:t>
            </a:r>
            <a:r>
              <a:rPr lang="it-IT" dirty="0" err="1">
                <a:cs typeface="+mn-cs"/>
              </a:rPr>
              <a:t>Pi</a:t>
            </a:r>
            <a:r>
              <a:rPr lang="it-IT" dirty="0">
                <a:cs typeface="+mn-cs"/>
              </a:rPr>
              <a:t>)=1ha/giorno·8,5 t/ha·3 giorni·0,75=19,1 t</a:t>
            </a: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Quantità di acqua da evaporare al ciclo </a:t>
            </a:r>
            <a:r>
              <a:rPr lang="it-IT" dirty="0" smtClean="0">
                <a:cs typeface="+mn-cs"/>
              </a:rPr>
              <a:t>(</a:t>
            </a:r>
            <a:r>
              <a:rPr lang="it-IT" dirty="0" err="1">
                <a:cs typeface="+mn-cs"/>
              </a:rPr>
              <a:t>Q</a:t>
            </a:r>
            <a:r>
              <a:rPr lang="it-IT" dirty="0" err="1" smtClean="0">
                <a:cs typeface="+mn-cs"/>
              </a:rPr>
              <a:t>c</a:t>
            </a:r>
            <a:r>
              <a:rPr lang="it-IT" dirty="0">
                <a:cs typeface="+mn-cs"/>
              </a:rPr>
              <a:t>)</a:t>
            </a:r>
          </a:p>
          <a:p>
            <a:pPr marL="280988" indent="-280988">
              <a:buFontTx/>
              <a:buChar char="•"/>
              <a:defRPr/>
            </a:pPr>
            <a:endParaRPr lang="it-IT" dirty="0">
              <a:cs typeface="+mn-cs"/>
            </a:endParaRPr>
          </a:p>
          <a:p>
            <a:pPr marL="280988" indent="-280988">
              <a:buFontTx/>
              <a:buChar char="•"/>
              <a:defRPr/>
            </a:pPr>
            <a:endParaRPr lang="it-IT" dirty="0">
              <a:cs typeface="+mn-cs"/>
            </a:endParaRP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Capacità di </a:t>
            </a:r>
            <a:r>
              <a:rPr lang="it-IT" dirty="0" smtClean="0">
                <a:cs typeface="+mn-cs"/>
              </a:rPr>
              <a:t>evaporazione (</a:t>
            </a:r>
            <a:r>
              <a:rPr lang="it-IT" dirty="0" err="1" smtClean="0">
                <a:cs typeface="+mn-cs"/>
              </a:rPr>
              <a:t>q</a:t>
            </a:r>
            <a:r>
              <a:rPr lang="it-IT" dirty="0" smtClean="0">
                <a:cs typeface="+mn-cs"/>
              </a:rPr>
              <a:t>) =</a:t>
            </a:r>
            <a:r>
              <a:rPr lang="it-IT" dirty="0">
                <a:cs typeface="+mn-cs"/>
              </a:rPr>
              <a:t>2,9 g H</a:t>
            </a:r>
            <a:r>
              <a:rPr lang="it-IT" baseline="-25000" dirty="0">
                <a:cs typeface="+mn-cs"/>
              </a:rPr>
              <a:t>2</a:t>
            </a:r>
            <a:r>
              <a:rPr lang="it-IT" dirty="0">
                <a:cs typeface="+mn-cs"/>
              </a:rPr>
              <a:t>O/m</a:t>
            </a:r>
            <a:r>
              <a:rPr lang="it-IT" baseline="30000" dirty="0">
                <a:cs typeface="+mn-cs"/>
              </a:rPr>
              <a:t>3</a:t>
            </a:r>
            <a:r>
              <a:rPr lang="it-IT" dirty="0">
                <a:cs typeface="+mn-cs"/>
              </a:rPr>
              <a:t> aria</a:t>
            </a: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Portata ventilatore (V)</a:t>
            </a:r>
          </a:p>
          <a:p>
            <a:pPr marL="280988" indent="-280988">
              <a:buFontTx/>
              <a:buChar char="•"/>
              <a:defRPr/>
            </a:pPr>
            <a:endParaRPr lang="it-IT" dirty="0">
              <a:cs typeface="+mn-cs"/>
            </a:endParaRP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Portata specifica di ventilazione (</a:t>
            </a:r>
            <a:r>
              <a:rPr lang="it-IT" dirty="0" err="1">
                <a:cs typeface="+mn-cs"/>
              </a:rPr>
              <a:t>Qs</a:t>
            </a:r>
            <a:r>
              <a:rPr lang="it-IT" dirty="0">
                <a:cs typeface="+mn-cs"/>
              </a:rPr>
              <a:t>) = 0,11 m</a:t>
            </a:r>
            <a:r>
              <a:rPr lang="it-IT" baseline="30000" dirty="0">
                <a:cs typeface="+mn-cs"/>
              </a:rPr>
              <a:t>3</a:t>
            </a:r>
            <a:r>
              <a:rPr lang="it-IT" dirty="0">
                <a:cs typeface="+mn-cs"/>
              </a:rPr>
              <a:t>/</a:t>
            </a:r>
            <a:r>
              <a:rPr lang="it-IT" dirty="0" err="1">
                <a:cs typeface="+mn-cs"/>
              </a:rPr>
              <a:t>s</a:t>
            </a:r>
            <a:r>
              <a:rPr lang="it-IT" dirty="0">
                <a:cs typeface="+mn-cs"/>
              </a:rPr>
              <a:t> m</a:t>
            </a:r>
            <a:r>
              <a:rPr lang="it-IT" baseline="30000" dirty="0">
                <a:cs typeface="+mn-cs"/>
              </a:rPr>
              <a:t>2</a:t>
            </a:r>
            <a:endParaRPr lang="it-IT" dirty="0">
              <a:cs typeface="+mn-cs"/>
            </a:endParaRP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Superficie platea=V/</a:t>
            </a:r>
            <a:r>
              <a:rPr lang="it-IT" dirty="0" err="1">
                <a:cs typeface="+mn-cs"/>
              </a:rPr>
              <a:t>Qs</a:t>
            </a:r>
            <a:r>
              <a:rPr lang="it-IT" dirty="0">
                <a:cs typeface="+mn-cs"/>
              </a:rPr>
              <a:t>=10,8/0,11=97 m</a:t>
            </a:r>
            <a:r>
              <a:rPr lang="it-IT" baseline="30000" dirty="0">
                <a:cs typeface="+mn-cs"/>
              </a:rPr>
              <a:t>2</a:t>
            </a: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Potenza ventilatore=1,5 kW/m</a:t>
            </a:r>
            <a:r>
              <a:rPr lang="it-IT" baseline="30000" dirty="0">
                <a:cs typeface="+mn-cs"/>
              </a:rPr>
              <a:t>3</a:t>
            </a:r>
            <a:r>
              <a:rPr lang="it-IT" dirty="0">
                <a:cs typeface="+mn-cs"/>
              </a:rPr>
              <a:t>/</a:t>
            </a:r>
            <a:r>
              <a:rPr lang="it-IT" dirty="0" err="1">
                <a:cs typeface="+mn-cs"/>
              </a:rPr>
              <a:t>s</a:t>
            </a:r>
            <a:r>
              <a:rPr lang="it-IT" dirty="0">
                <a:cs typeface="+mn-cs"/>
              </a:rPr>
              <a:t> · 10,8 m</a:t>
            </a:r>
            <a:r>
              <a:rPr lang="it-IT" baseline="30000" dirty="0">
                <a:cs typeface="+mn-cs"/>
              </a:rPr>
              <a:t>3</a:t>
            </a:r>
            <a:r>
              <a:rPr lang="it-IT" dirty="0">
                <a:cs typeface="+mn-cs"/>
              </a:rPr>
              <a:t>/</a:t>
            </a:r>
            <a:r>
              <a:rPr lang="it-IT" dirty="0" err="1">
                <a:cs typeface="+mn-cs"/>
              </a:rPr>
              <a:t>s</a:t>
            </a:r>
            <a:r>
              <a:rPr lang="it-IT" dirty="0">
                <a:cs typeface="+mn-cs"/>
              </a:rPr>
              <a:t>= 16 </a:t>
            </a:r>
            <a:r>
              <a:rPr lang="it-IT" dirty="0" err="1">
                <a:cs typeface="+mn-cs"/>
              </a:rPr>
              <a:t>kWe</a:t>
            </a:r>
            <a:endParaRPr lang="it-IT" dirty="0">
              <a:cs typeface="+mn-cs"/>
            </a:endParaRPr>
          </a:p>
          <a:p>
            <a:pPr marL="280988" indent="-280988">
              <a:buFontTx/>
              <a:buChar char="•"/>
              <a:defRPr/>
            </a:pPr>
            <a:r>
              <a:rPr lang="it-IT" dirty="0">
                <a:cs typeface="+mn-cs"/>
              </a:rPr>
              <a:t>Potenza termica riscaldamento=0,35 </a:t>
            </a:r>
            <a:r>
              <a:rPr lang="it-IT" dirty="0" err="1">
                <a:cs typeface="+mn-cs"/>
              </a:rPr>
              <a:t>W</a:t>
            </a:r>
            <a:r>
              <a:rPr lang="it-IT" dirty="0">
                <a:cs typeface="+mn-cs"/>
              </a:rPr>
              <a:t>/m</a:t>
            </a:r>
            <a:r>
              <a:rPr lang="it-IT" baseline="30000" dirty="0">
                <a:cs typeface="+mn-cs"/>
              </a:rPr>
              <a:t>3 </a:t>
            </a:r>
            <a:r>
              <a:rPr lang="it-IT" dirty="0">
                <a:cs typeface="+mn-cs"/>
              </a:rPr>
              <a:t>°C · 38.800 m</a:t>
            </a:r>
            <a:r>
              <a:rPr lang="it-IT" baseline="30000" dirty="0">
                <a:cs typeface="+mn-cs"/>
              </a:rPr>
              <a:t>3</a:t>
            </a:r>
            <a:r>
              <a:rPr lang="it-IT" dirty="0">
                <a:cs typeface="+mn-cs"/>
              </a:rPr>
              <a:t>/h · 10°C = 170 </a:t>
            </a:r>
            <a:r>
              <a:rPr lang="it-IT" dirty="0" err="1">
                <a:cs typeface="+mn-cs"/>
              </a:rPr>
              <a:t>kWt</a:t>
            </a:r>
            <a:endParaRPr lang="it-IT" dirty="0">
              <a:cs typeface="+mn-cs"/>
            </a:endParaRPr>
          </a:p>
        </p:txBody>
      </p:sp>
      <p:graphicFrame>
        <p:nvGraphicFramePr>
          <p:cNvPr id="358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539449"/>
              </p:ext>
            </p:extLst>
          </p:nvPr>
        </p:nvGraphicFramePr>
        <p:xfrm>
          <a:off x="2122488" y="3057525"/>
          <a:ext cx="38322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2" name="Equation" r:id="rId4" imgW="2400300" imgH="342900" progId="Equation.3">
                  <p:embed/>
                </p:oleObj>
              </mc:Choice>
              <mc:Fallback>
                <p:oleObj name="Equation" r:id="rId4" imgW="2400300" imgH="342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488" y="3057525"/>
                        <a:ext cx="38322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695316"/>
              </p:ext>
            </p:extLst>
          </p:nvPr>
        </p:nvGraphicFramePr>
        <p:xfrm>
          <a:off x="4003675" y="4210050"/>
          <a:ext cx="43084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3" name="Equation" r:id="rId6" imgW="2857500" imgH="368300" progId="Equation.3">
                  <p:embed/>
                </p:oleObj>
              </mc:Choice>
              <mc:Fallback>
                <p:oleObj name="Equation" r:id="rId6" imgW="2857500" imgH="368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4210050"/>
                        <a:ext cx="4308475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420938"/>
            <a:ext cx="90820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940512" y="3882534"/>
            <a:ext cx="5675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8,6</a:t>
            </a:r>
            <a:endParaRPr lang="it-IT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92357" y="4170566"/>
            <a:ext cx="5437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/>
              <a:t>13,2</a:t>
            </a:r>
            <a:endParaRPr lang="it-IT" sz="1600" dirty="0"/>
          </a:p>
        </p:txBody>
      </p:sp>
      <p:cxnSp>
        <p:nvCxnSpPr>
          <p:cNvPr id="8" name="Connettore 2 7"/>
          <p:cNvCxnSpPr/>
          <p:nvPr/>
        </p:nvCxnSpPr>
        <p:spPr bwMode="auto">
          <a:xfrm flipV="1">
            <a:off x="2123728" y="3429000"/>
            <a:ext cx="576064" cy="18722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ttore 2 9"/>
          <p:cNvCxnSpPr/>
          <p:nvPr/>
        </p:nvCxnSpPr>
        <p:spPr bwMode="auto">
          <a:xfrm flipV="1">
            <a:off x="4499992" y="3212976"/>
            <a:ext cx="936104" cy="28083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391218"/>
              </p:ext>
            </p:extLst>
          </p:nvPr>
        </p:nvGraphicFramePr>
        <p:xfrm>
          <a:off x="2128838" y="4987925"/>
          <a:ext cx="25415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0" name="Equation" r:id="rId5" imgW="1905000" imgH="685800" progId="Equation.3">
                  <p:embed/>
                </p:oleObj>
              </mc:Choice>
              <mc:Fallback>
                <p:oleObj name="Equation" r:id="rId5" imgW="19050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8838" y="4987925"/>
                        <a:ext cx="2541587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288098"/>
              </p:ext>
            </p:extLst>
          </p:nvPr>
        </p:nvGraphicFramePr>
        <p:xfrm>
          <a:off x="4499992" y="6093295"/>
          <a:ext cx="1296144" cy="727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1" name="Equation" r:id="rId7" imgW="927100" imgH="520700" progId="Equation.3">
                  <p:embed/>
                </p:oleObj>
              </mc:Choice>
              <mc:Fallback>
                <p:oleObj name="Equation" r:id="rId7" imgW="927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9992" y="6093295"/>
                        <a:ext cx="1296144" cy="727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7500" y="336550"/>
            <a:ext cx="5500688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/>
              <a:t>Scarico degli impianti di </a:t>
            </a:r>
            <a:r>
              <a:rPr lang="it-IT" dirty="0" smtClean="0"/>
              <a:t>essiccazione</a:t>
            </a: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Può essere meccanizzabile, ma non sempre</a:t>
            </a:r>
          </a:p>
          <a:p>
            <a:pPr>
              <a:defRPr/>
            </a:pPr>
            <a:endParaRPr lang="it-IT" dirty="0"/>
          </a:p>
          <a:p>
            <a:pPr marL="342900" indent="-342900">
              <a:buFontTx/>
              <a:buChar char="-"/>
              <a:defRPr/>
            </a:pPr>
            <a:r>
              <a:rPr lang="it-IT" dirty="0"/>
              <a:t>Essiccatoi a platea di foraggio sfuso:</a:t>
            </a:r>
          </a:p>
          <a:p>
            <a:pPr marL="800100" lvl="1" indent="-342900">
              <a:buFontTx/>
              <a:buChar char="-"/>
              <a:defRPr/>
            </a:pPr>
            <a:r>
              <a:rPr lang="it-IT" dirty="0" smtClean="0"/>
              <a:t>Manuale (A)</a:t>
            </a:r>
            <a:endParaRPr lang="it-IT" dirty="0"/>
          </a:p>
          <a:p>
            <a:pPr marL="800100" lvl="1" indent="-342900">
              <a:buFontTx/>
              <a:buChar char="-"/>
              <a:defRPr/>
            </a:pPr>
            <a:r>
              <a:rPr lang="it-IT" dirty="0"/>
              <a:t>benna su </a:t>
            </a:r>
            <a:r>
              <a:rPr lang="it-IT" dirty="0" smtClean="0"/>
              <a:t>trattore (B)</a:t>
            </a:r>
            <a:endParaRPr lang="it-IT" dirty="0"/>
          </a:p>
          <a:p>
            <a:pPr marL="800100" lvl="1" indent="-342900">
              <a:buFontTx/>
              <a:buChar char="-"/>
              <a:defRPr/>
            </a:pPr>
            <a:r>
              <a:rPr lang="it-IT" dirty="0"/>
              <a:t>benna su ponteggio </a:t>
            </a:r>
            <a:r>
              <a:rPr lang="it-IT" dirty="0" smtClean="0"/>
              <a:t>aereo (D)</a:t>
            </a:r>
            <a:endParaRPr lang="it-IT" dirty="0"/>
          </a:p>
          <a:p>
            <a:pPr marL="800100" lvl="1" indent="-342900">
              <a:buFontTx/>
              <a:buChar char="-"/>
              <a:defRPr/>
            </a:pPr>
            <a:r>
              <a:rPr lang="it-IT" dirty="0"/>
              <a:t>scarico a </a:t>
            </a:r>
            <a:r>
              <a:rPr lang="it-IT" dirty="0" smtClean="0"/>
              <a:t>blocchi (C)</a:t>
            </a:r>
            <a:endParaRPr lang="it-IT" dirty="0"/>
          </a:p>
        </p:txBody>
      </p:sp>
      <p:pic>
        <p:nvPicPr>
          <p:cNvPr id="3891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287338"/>
            <a:ext cx="35179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860800"/>
            <a:ext cx="571936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 txBox="1">
            <a:spLocks noChangeArrowheads="1"/>
          </p:cNvSpPr>
          <p:nvPr/>
        </p:nvSpPr>
        <p:spPr bwMode="auto">
          <a:xfrm>
            <a:off x="0" y="471462"/>
            <a:ext cx="91440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 smtClean="0">
                <a:solidFill>
                  <a:schemeClr val="tx2"/>
                </a:solidFill>
                <a:cs typeface="Times New Roman" charset="0"/>
              </a:rPr>
              <a:t>Platee per rotoballe</a:t>
            </a:r>
          </a:p>
          <a:p>
            <a:pPr algn="ctr" eaLnBrk="1" hangingPunct="1"/>
            <a:endParaRPr lang="it-IT" sz="3200" dirty="0">
              <a:solidFill>
                <a:schemeClr val="tx2"/>
              </a:solidFill>
              <a:cs typeface="Times New Roman" charset="0"/>
            </a:endParaRPr>
          </a:p>
          <a:p>
            <a:pPr eaLnBrk="1" hangingPunct="1"/>
            <a:r>
              <a:rPr lang="it-IT" dirty="0">
                <a:solidFill>
                  <a:schemeClr val="tx2"/>
                </a:solidFill>
                <a:cs typeface="Times New Roman" charset="0"/>
              </a:rPr>
              <a:t>Si opera con foraggio imballato al 30-40% di umidità anticipando la raccolta: minori perdite di prodotto specie nelle leguminose</a:t>
            </a:r>
          </a:p>
        </p:txBody>
      </p:sp>
      <p:sp>
        <p:nvSpPr>
          <p:cNvPr id="41986" name="CasellaDiTesto 3"/>
          <p:cNvSpPr txBox="1">
            <a:spLocks noChangeArrowheads="1"/>
          </p:cNvSpPr>
          <p:nvPr/>
        </p:nvSpPr>
        <p:spPr bwMode="auto">
          <a:xfrm>
            <a:off x="323528" y="2348880"/>
            <a:ext cx="79200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Impianto a platea:  </a:t>
            </a:r>
          </a:p>
          <a:p>
            <a:pPr eaLnBrk="1" hangingPunct="1"/>
            <a:r>
              <a:rPr lang="it-IT" dirty="0"/>
              <a:t>è costituito da una pavimentazione sopraelevata con una serie di fori (del diametro di 0,9-1,2 m rispettivamente per balle </a:t>
            </a:r>
            <a:r>
              <a:rPr lang="it-IT" dirty="0" smtClean="0"/>
              <a:t>con diametro di </a:t>
            </a:r>
            <a:r>
              <a:rPr lang="it-IT" dirty="0"/>
              <a:t>1,2 e 1,5 m) collegati con la sottostante camera di espansione dell’aria proveniente dal gruppo aerotermico. </a:t>
            </a:r>
          </a:p>
          <a:p>
            <a:pPr eaLnBrk="1" hangingPunct="1"/>
            <a:r>
              <a:rPr lang="it-IT" dirty="0"/>
              <a:t>Le rotoballe sono disposte in 3-4 </a:t>
            </a:r>
            <a:r>
              <a:rPr lang="it-IT" dirty="0" smtClean="0"/>
              <a:t>file. In </a:t>
            </a:r>
            <a:r>
              <a:rPr lang="it-IT" dirty="0"/>
              <a:t>questi impianti si opera indicativamente con portate d'aria di </a:t>
            </a:r>
            <a:r>
              <a:rPr lang="it-IT" dirty="0" smtClean="0"/>
              <a:t>1.600 </a:t>
            </a:r>
            <a:r>
              <a:rPr lang="it-IT" dirty="0"/>
              <a:t>m</a:t>
            </a:r>
            <a:r>
              <a:rPr lang="it-IT" baseline="30000" dirty="0"/>
              <a:t>3</a:t>
            </a:r>
            <a:r>
              <a:rPr lang="it-IT" dirty="0"/>
              <a:t>/ora per </a:t>
            </a:r>
            <a:r>
              <a:rPr lang="it-IT" dirty="0" err="1"/>
              <a:t>ballone</a:t>
            </a:r>
            <a:r>
              <a:rPr lang="it-IT" dirty="0"/>
              <a:t>. </a:t>
            </a:r>
          </a:p>
          <a:p>
            <a:pPr eaLnBrk="1" hangingPunct="1"/>
            <a:r>
              <a:rPr lang="it-IT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23840" y="404664"/>
            <a:ext cx="4572000" cy="5943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b="1" dirty="0" smtClean="0">
                <a:cs typeface="Times New Roman" charset="0"/>
              </a:rPr>
              <a:t>platee per rotoballe</a:t>
            </a:r>
            <a:endParaRPr lang="it-IT" sz="3200" dirty="0" smtClean="0">
              <a:cs typeface="Times New Roman" charset="0"/>
            </a:endParaRPr>
          </a:p>
          <a:p>
            <a:pPr eaLnBrk="1" hangingPunct="1">
              <a:defRPr/>
            </a:pPr>
            <a:r>
              <a:rPr lang="it-IT" dirty="0" smtClean="0">
                <a:cs typeface="Times New Roman" charset="0"/>
              </a:rPr>
              <a:t>Operano in modo discontinuo</a:t>
            </a:r>
          </a:p>
          <a:p>
            <a:pPr eaLnBrk="1" hangingPunct="1">
              <a:defRPr/>
            </a:pPr>
            <a:r>
              <a:rPr lang="it-IT" dirty="0" smtClean="0">
                <a:cs typeface="Times New Roman" charset="0"/>
              </a:rPr>
              <a:t>Platea con fori circolari o rettangolari realizzata in calcestruzzo con altezza minima di 35 cm o in lamiera</a:t>
            </a:r>
          </a:p>
          <a:p>
            <a:pPr eaLnBrk="1" hangingPunct="1">
              <a:defRPr/>
            </a:pPr>
            <a:r>
              <a:rPr lang="it-IT" dirty="0" err="1" smtClean="0">
                <a:cs typeface="Times New Roman" charset="0"/>
              </a:rPr>
              <a:t>Max</a:t>
            </a:r>
            <a:r>
              <a:rPr lang="it-IT" dirty="0" smtClean="0">
                <a:cs typeface="Times New Roman" charset="0"/>
              </a:rPr>
              <a:t> 2 balle in altezza (con basse umidità del foraggio) o coperchio per impedire vie preferenziali)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8988"/>
            <a:ext cx="451643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285288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0"/>
            <a:ext cx="89154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smtClean="0">
                <a:cs typeface="Times New Roman" charset="0"/>
              </a:rPr>
              <a:t>Inoltre il carico è più rapido e facile e permette di utilizzare attrezzature molto semplici.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mtClean="0">
                <a:cs typeface="Times New Roman" charset="0"/>
              </a:rPr>
              <a:t>La soluzione energeticamente più conveniente prevede la realizzazione di collettori solari semplificati. Questi possono essere realizzati sulla tettoia di protezione o sul tetto di un edificio adiacente.</a:t>
            </a: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2563"/>
            <a:ext cx="5638800" cy="398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76213" y="517525"/>
            <a:ext cx="8967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Classificazione degli impianti aziendali per la conservazione dei foraggi e cereali</a:t>
            </a:r>
          </a:p>
        </p:txBody>
      </p:sp>
      <p:graphicFrame>
        <p:nvGraphicFramePr>
          <p:cNvPr id="67638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39899"/>
              </p:ext>
            </p:extLst>
          </p:nvPr>
        </p:nvGraphicFramePr>
        <p:xfrm>
          <a:off x="457200" y="1752600"/>
          <a:ext cx="8153400" cy="2814894"/>
        </p:xfrm>
        <a:graphic>
          <a:graphicData uri="http://schemas.openxmlformats.org/drawingml/2006/table">
            <a:tbl>
              <a:tblPr/>
              <a:tblGrid>
                <a:gridCol w="2387600"/>
                <a:gridCol w="2032000"/>
                <a:gridCol w="1600200"/>
                <a:gridCol w="2133600"/>
              </a:tblGrid>
              <a:tr h="5838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Foraggi</a:t>
                      </a:r>
                    </a:p>
                  </a:txBody>
                  <a:tcPr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Cereali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21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Essiccazione a ventilazione forzata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torri da fieno 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platee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per foraggio sfuso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platee per rotoballe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Disidratazione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Essiccazione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 funzionamento continuo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 funzionamento discontinuo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Ventilazione e refrigerazione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Conservazione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 atmosfera non controllata (silos verticali)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 atmosfera controllata (silos tubolari)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>
          <a:xfrm>
            <a:off x="0" y="0"/>
            <a:ext cx="4643438" cy="4048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it-IT" sz="2400" smtClean="0">
                <a:latin typeface="Comic Sans MS" charset="0"/>
                <a:cs typeface="+mj-cs"/>
              </a:rPr>
              <a:t>Tipologie a platee sovrapposte</a:t>
            </a:r>
            <a:endParaRPr lang="it-IT" sz="2400" dirty="0" smtClean="0">
              <a:latin typeface="Comic Sans MS" charset="0"/>
              <a:cs typeface="+mj-cs"/>
            </a:endParaRPr>
          </a:p>
        </p:txBody>
      </p:sp>
      <p:sp>
        <p:nvSpPr>
          <p:cNvPr id="48130" name="CasellaDiTesto 2"/>
          <p:cNvSpPr txBox="1">
            <a:spLocks noChangeArrowheads="1"/>
          </p:cNvSpPr>
          <p:nvPr/>
        </p:nvSpPr>
        <p:spPr bwMode="auto">
          <a:xfrm>
            <a:off x="158750" y="476672"/>
            <a:ext cx="88058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Soluzione interessante perché non richiede la realizzazione di un fabbricato.</a:t>
            </a:r>
          </a:p>
          <a:p>
            <a:pPr eaLnBrk="1" hangingPunct="1"/>
            <a:r>
              <a:rPr lang="it-IT" dirty="0"/>
              <a:t>Umidità massima del foraggio in entrata: 40-50%</a:t>
            </a:r>
          </a:p>
          <a:p>
            <a:pPr eaLnBrk="1" hangingPunct="1"/>
            <a:r>
              <a:rPr lang="it-IT" dirty="0"/>
              <a:t>Durata fino ad un minimo di 8 ore con preriscaldamento dell’aria a 40°C e una portata specifica di </a:t>
            </a:r>
            <a:r>
              <a:rPr lang="it-IT" dirty="0" smtClean="0"/>
              <a:t>2.600 </a:t>
            </a:r>
            <a:r>
              <a:rPr lang="it-IT" dirty="0"/>
              <a:t>m</a:t>
            </a:r>
            <a:r>
              <a:rPr lang="it-IT" baseline="30000" dirty="0"/>
              <a:t>3</a:t>
            </a:r>
            <a:r>
              <a:rPr lang="it-IT" dirty="0"/>
              <a:t>/h per </a:t>
            </a:r>
            <a:r>
              <a:rPr lang="it-IT" dirty="0" err="1"/>
              <a:t>ballone</a:t>
            </a:r>
            <a:r>
              <a:rPr lang="it-IT" dirty="0"/>
              <a:t> e buone condizioni ambientali.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960"/>
            <a:ext cx="9188388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4813"/>
            <a:ext cx="2997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29591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6850"/>
            <a:ext cx="91440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dirty="0" smtClean="0">
                <a:cs typeface="Times New Roman" charset="0"/>
              </a:rPr>
              <a:t>ventilazione del foraggio imballato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91600" cy="6172200"/>
          </a:xfrm>
        </p:spPr>
        <p:txBody>
          <a:bodyPr/>
          <a:lstStyle/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indicativamente 1-2 (3) fori/ha prato</a:t>
            </a: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umidità di carico: % </a:t>
            </a:r>
            <a:r>
              <a:rPr lang="it-IT" sz="2400" dirty="0" err="1" smtClean="0">
                <a:cs typeface="Times New Roman" charset="0"/>
              </a:rPr>
              <a:t>b.u</a:t>
            </a:r>
            <a:r>
              <a:rPr lang="it-IT" sz="2400" dirty="0" smtClean="0">
                <a:cs typeface="Times New Roman" charset="0"/>
              </a:rPr>
              <a:t>.			&gt;20% e </a:t>
            </a:r>
            <a:r>
              <a:rPr lang="it-IT" sz="2400" b="1" dirty="0" smtClean="0">
                <a:cs typeface="Times New Roman" charset="0"/>
              </a:rPr>
              <a:t>&lt;50%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umidità di carico ottimale: % </a:t>
            </a:r>
            <a:r>
              <a:rPr lang="it-IT" sz="2400" dirty="0" err="1" smtClean="0">
                <a:cs typeface="Times New Roman" charset="0"/>
              </a:rPr>
              <a:t>b.u</a:t>
            </a:r>
            <a:r>
              <a:rPr lang="it-IT" sz="2400" dirty="0" smtClean="0">
                <a:cs typeface="Times New Roman" charset="0"/>
              </a:rPr>
              <a:t>.		30%-40%</a:t>
            </a: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umidità per la conservazione: % </a:t>
            </a:r>
            <a:r>
              <a:rPr lang="it-IT" sz="2400" dirty="0" err="1" smtClean="0">
                <a:cs typeface="Times New Roman" charset="0"/>
              </a:rPr>
              <a:t>b.u</a:t>
            </a:r>
            <a:r>
              <a:rPr lang="it-IT" sz="2400" dirty="0" smtClean="0">
                <a:cs typeface="Times New Roman" charset="0"/>
              </a:rPr>
              <a:t>.	</a:t>
            </a:r>
            <a:r>
              <a:rPr lang="it-IT" sz="2400" b="1" dirty="0" smtClean="0">
                <a:cs typeface="Times New Roman" charset="0"/>
              </a:rPr>
              <a:t>15%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massa volumica rotoballa:	kg </a:t>
            </a:r>
            <a:r>
              <a:rPr lang="it-IT" sz="2400" dirty="0" err="1" smtClean="0">
                <a:cs typeface="Times New Roman" charset="0"/>
              </a:rPr>
              <a:t>s.s.</a:t>
            </a:r>
            <a:r>
              <a:rPr lang="it-IT" sz="2400" dirty="0" smtClean="0">
                <a:cs typeface="Times New Roman" charset="0"/>
              </a:rPr>
              <a:t>/m</a:t>
            </a:r>
            <a:r>
              <a:rPr lang="it-IT" sz="2400" baseline="30000" dirty="0" smtClean="0">
                <a:cs typeface="Times New Roman" charset="0"/>
              </a:rPr>
              <a:t>3</a:t>
            </a:r>
            <a:r>
              <a:rPr lang="it-IT" sz="2400" dirty="0" smtClean="0">
                <a:cs typeface="Times New Roman" charset="0"/>
              </a:rPr>
              <a:t>	</a:t>
            </a:r>
            <a:r>
              <a:rPr lang="it-IT" sz="2400" b="1" dirty="0" smtClean="0">
                <a:cs typeface="Times New Roman" charset="0"/>
              </a:rPr>
              <a:t>130-160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massa volumica rotoballa:	kg </a:t>
            </a:r>
            <a:r>
              <a:rPr lang="it-IT" sz="2400" dirty="0" err="1" smtClean="0">
                <a:cs typeface="Times New Roman" charset="0"/>
              </a:rPr>
              <a:t>t.q</a:t>
            </a:r>
            <a:r>
              <a:rPr lang="it-IT" sz="2400" dirty="0" smtClean="0">
                <a:cs typeface="Times New Roman" charset="0"/>
              </a:rPr>
              <a:t>./m</a:t>
            </a:r>
            <a:r>
              <a:rPr lang="it-IT" sz="2400" baseline="30000" dirty="0" smtClean="0">
                <a:cs typeface="Times New Roman" charset="0"/>
              </a:rPr>
              <a:t>3</a:t>
            </a:r>
            <a:r>
              <a:rPr lang="it-IT" sz="2400" dirty="0" smtClean="0">
                <a:cs typeface="Times New Roman" charset="0"/>
              </a:rPr>
              <a:t>	</a:t>
            </a:r>
            <a:r>
              <a:rPr lang="it-IT" sz="2400" b="1" dirty="0" smtClean="0">
                <a:cs typeface="Times New Roman" charset="0"/>
              </a:rPr>
              <a:t>190-250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rapporto diametri: foro / rotoballa		</a:t>
            </a:r>
            <a:r>
              <a:rPr lang="it-IT" sz="2400" b="1" dirty="0" smtClean="0">
                <a:cs typeface="Times New Roman" charset="0"/>
              </a:rPr>
              <a:t>0,55-0,70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portata unitaria: m</a:t>
            </a:r>
            <a:r>
              <a:rPr lang="it-IT" sz="2400" baseline="30000" dirty="0" smtClean="0">
                <a:cs typeface="Times New Roman" charset="0"/>
              </a:rPr>
              <a:t>3</a:t>
            </a:r>
            <a:r>
              <a:rPr lang="it-IT" sz="2400" dirty="0" smtClean="0">
                <a:cs typeface="Times New Roman" charset="0"/>
              </a:rPr>
              <a:t>/</a:t>
            </a:r>
            <a:r>
              <a:rPr lang="it-IT" sz="2400" dirty="0" err="1" smtClean="0">
                <a:cs typeface="Times New Roman" charset="0"/>
              </a:rPr>
              <a:t>s</a:t>
            </a:r>
            <a:r>
              <a:rPr lang="it-IT" sz="2400" dirty="0" smtClean="0">
                <a:cs typeface="Times New Roman" charset="0"/>
              </a:rPr>
              <a:t>/foro			</a:t>
            </a:r>
            <a:r>
              <a:rPr lang="it-IT" sz="2400" b="1" dirty="0" smtClean="0">
                <a:cs typeface="Times New Roman" charset="0"/>
              </a:rPr>
              <a:t>0,4-0,7 </a:t>
            </a:r>
            <a:r>
              <a:rPr lang="it-IT" sz="1800" dirty="0" smtClean="0">
                <a:cs typeface="Times New Roman" charset="0"/>
              </a:rPr>
              <a:t>(2.160-3.600 m</a:t>
            </a:r>
            <a:r>
              <a:rPr lang="it-IT" sz="1800" baseline="30000" dirty="0" smtClean="0">
                <a:cs typeface="Times New Roman" charset="0"/>
              </a:rPr>
              <a:t>3</a:t>
            </a:r>
            <a:r>
              <a:rPr lang="it-IT" sz="1800" dirty="0" smtClean="0">
                <a:cs typeface="Times New Roman" charset="0"/>
              </a:rPr>
              <a:t>/h/foro) </a:t>
            </a: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pressione di esercizio: </a:t>
            </a:r>
            <a:r>
              <a:rPr lang="it-IT" sz="2400" dirty="0" err="1" smtClean="0">
                <a:cs typeface="Times New Roman" charset="0"/>
              </a:rPr>
              <a:t>Pa</a:t>
            </a:r>
            <a:r>
              <a:rPr lang="it-IT" sz="2400" dirty="0" smtClean="0">
                <a:cs typeface="Times New Roman" charset="0"/>
              </a:rPr>
              <a:t>			</a:t>
            </a:r>
            <a:r>
              <a:rPr lang="it-IT" sz="2400" b="1" dirty="0" smtClean="0">
                <a:cs typeface="Times New Roman" charset="0"/>
              </a:rPr>
              <a:t>500-1000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potenza installata (motore elettrico) </a:t>
            </a:r>
            <a:r>
              <a:rPr lang="it-IT" sz="2400" dirty="0" err="1" smtClean="0">
                <a:cs typeface="Times New Roman" charset="0"/>
              </a:rPr>
              <a:t>kWe</a:t>
            </a:r>
            <a:r>
              <a:rPr lang="it-IT" sz="2400" dirty="0" smtClean="0">
                <a:cs typeface="Times New Roman" charset="0"/>
              </a:rPr>
              <a:t>/</a:t>
            </a:r>
            <a:r>
              <a:rPr lang="it-IT" sz="2400" dirty="0" smtClean="0">
                <a:cs typeface="Times New Roman" charset="0"/>
              </a:rPr>
              <a:t>foro	</a:t>
            </a:r>
            <a:r>
              <a:rPr lang="it-IT" sz="2400" b="1" dirty="0" smtClean="0">
                <a:cs typeface="Times New Roman" charset="0"/>
              </a:rPr>
              <a:t>0,6-1,0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potenza installata (motore Diesel)    kW/foro	</a:t>
            </a:r>
            <a:r>
              <a:rPr lang="it-IT" sz="2400" b="1" dirty="0" smtClean="0">
                <a:cs typeface="Times New Roman" charset="0"/>
              </a:rPr>
              <a:t>1,5-3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potenza del generatore di calore	   </a:t>
            </a:r>
            <a:r>
              <a:rPr lang="it-IT" sz="2400" dirty="0" err="1" smtClean="0">
                <a:cs typeface="Times New Roman" charset="0"/>
              </a:rPr>
              <a:t>kWt</a:t>
            </a:r>
            <a:r>
              <a:rPr lang="it-IT" sz="2400" dirty="0" smtClean="0">
                <a:cs typeface="Times New Roman" charset="0"/>
              </a:rPr>
              <a:t>/</a:t>
            </a:r>
            <a:r>
              <a:rPr lang="it-IT" sz="2400" dirty="0" smtClean="0">
                <a:cs typeface="Times New Roman" charset="0"/>
              </a:rPr>
              <a:t>foro	</a:t>
            </a:r>
            <a:r>
              <a:rPr lang="it-IT" sz="2400" b="1" dirty="0" smtClean="0">
                <a:cs typeface="Times New Roman" charset="0"/>
              </a:rPr>
              <a:t>6-10</a:t>
            </a:r>
            <a:endParaRPr lang="it-IT" sz="2400" dirty="0" smtClean="0">
              <a:cs typeface="Times New Roman" charset="0"/>
            </a:endParaRPr>
          </a:p>
          <a:p>
            <a:pPr algn="just" eaLnBrk="1" hangingPunct="1">
              <a:defRPr/>
            </a:pPr>
            <a:r>
              <a:rPr lang="it-IT" sz="2400" dirty="0" smtClean="0">
                <a:cs typeface="Times New Roman" charset="0"/>
              </a:rPr>
              <a:t>durata del processo (U = 40% </a:t>
            </a:r>
            <a:r>
              <a:rPr lang="it-IT" sz="2400" dirty="0" err="1" smtClean="0">
                <a:cs typeface="Times New Roman" charset="0"/>
              </a:rPr>
              <a:t>b.u</a:t>
            </a:r>
            <a:r>
              <a:rPr lang="it-IT" sz="2400" dirty="0" smtClean="0">
                <a:cs typeface="Times New Roman" charset="0"/>
              </a:rPr>
              <a:t>.)   h	     	</a:t>
            </a:r>
            <a:r>
              <a:rPr lang="it-IT" sz="2400" b="1" dirty="0" smtClean="0">
                <a:cs typeface="Times New Roman" charset="0"/>
              </a:rPr>
              <a:t>&lt;20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smtClean="0">
                <a:cs typeface="+mj-cs"/>
              </a:rPr>
              <a:t>Disidratazione del foraggio sfuso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76200" y="838200"/>
            <a:ext cx="8991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2800" dirty="0">
                <a:cs typeface="+mn-cs"/>
              </a:rPr>
              <a:t>l'</a:t>
            </a:r>
            <a:r>
              <a:rPr lang="it-IT" sz="2800" dirty="0">
                <a:cs typeface="+mn-cs"/>
              </a:rPr>
              <a:t>eliminazione del</a:t>
            </a:r>
            <a:r>
              <a:rPr lang="fr-FR" sz="2800" dirty="0">
                <a:cs typeface="+mn-cs"/>
              </a:rPr>
              <a:t>l'</a:t>
            </a:r>
            <a:r>
              <a:rPr lang="it-IT" sz="2800" dirty="0">
                <a:cs typeface="+mn-cs"/>
              </a:rPr>
              <a:t>acqua libera dal foraggio con riscaldamento del</a:t>
            </a:r>
            <a:r>
              <a:rPr lang="fr-FR" sz="2800" dirty="0">
                <a:cs typeface="+mn-cs"/>
              </a:rPr>
              <a:t>l'</a:t>
            </a:r>
            <a:r>
              <a:rPr lang="it-IT" sz="2800" dirty="0">
                <a:cs typeface="+mn-cs"/>
              </a:rPr>
              <a:t>aria a temperature elevate (&gt;100°C) e basse esposizioni (10-30 minuti) al</a:t>
            </a:r>
            <a:r>
              <a:rPr lang="fr-FR" sz="2800" dirty="0">
                <a:cs typeface="+mn-cs"/>
              </a:rPr>
              <a:t>l'</a:t>
            </a:r>
            <a:r>
              <a:rPr lang="it-IT" sz="2800" dirty="0">
                <a:cs typeface="+mn-cs"/>
              </a:rPr>
              <a:t>interno di impianti di tipo continuo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Il foraggio raccolto al momento del taglio o con contenuti </a:t>
            </a:r>
            <a:r>
              <a:rPr lang="fr-FR" sz="2800" dirty="0">
                <a:cs typeface="+mn-cs"/>
              </a:rPr>
              <a:t>d'</a:t>
            </a:r>
            <a:r>
              <a:rPr lang="it-IT" sz="2800" dirty="0">
                <a:cs typeface="+mn-cs"/>
              </a:rPr>
              <a:t>acqua minori ottenuti mediante la permanenza sul campo e raccolta con cassone </a:t>
            </a:r>
            <a:r>
              <a:rPr lang="it-IT" sz="2800" dirty="0" err="1">
                <a:cs typeface="+mn-cs"/>
              </a:rPr>
              <a:t>autocaricante</a:t>
            </a:r>
            <a:r>
              <a:rPr lang="it-IT" sz="2800" dirty="0">
                <a:cs typeface="+mn-cs"/>
              </a:rPr>
              <a:t> con apparato di taglio o RTC.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Vantaggi: elevata indipendenza dal clima, alti livelli qualitativi, blocco respirazioni e fermentazioni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Fabbisogno di energia termica: 0,9-1,5 kWh/kg di acqua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it-IT" sz="28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76200" y="838200"/>
            <a:ext cx="8991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2800" dirty="0">
                <a:cs typeface="+mn-cs"/>
              </a:rPr>
              <a:t>l'</a:t>
            </a:r>
            <a:r>
              <a:rPr lang="it-IT" sz="2800" dirty="0">
                <a:cs typeface="+mn-cs"/>
              </a:rPr>
              <a:t>erba che si ottiene non è paragonabile al foraggio sia per le caratteristiche fisiche (umidità &lt; 12%) sia per valore nutritivo (conserva il 95% dei principi nutritivi del</a:t>
            </a:r>
            <a:r>
              <a:rPr lang="fr-FR" sz="2800" dirty="0">
                <a:cs typeface="+mn-cs"/>
              </a:rPr>
              <a:t>l'</a:t>
            </a:r>
            <a:r>
              <a:rPr lang="it-IT" sz="2800" dirty="0">
                <a:cs typeface="+mn-cs"/>
              </a:rPr>
              <a:t>erba originaria=concentrato)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Il prodotto si presenta alla fine come stelo intero, trinciato, sfarinato o </a:t>
            </a:r>
            <a:r>
              <a:rPr lang="it-IT" sz="2800" dirty="0" err="1">
                <a:cs typeface="+mn-cs"/>
              </a:rPr>
              <a:t>pellettato</a:t>
            </a:r>
            <a:endParaRPr lang="it-IT" sz="2800" dirty="0"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857771"/>
            <a:ext cx="2959224" cy="30002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744627"/>
            <a:ext cx="2347932" cy="3146813"/>
          </a:xfrm>
          <a:prstGeom prst="rect">
            <a:avLst/>
          </a:prstGeom>
        </p:spPr>
      </p:pic>
      <p:pic>
        <p:nvPicPr>
          <p:cNvPr id="7" name="Immagine 6" descr="medi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84712"/>
            <a:ext cx="3419872" cy="277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smtClean="0">
                <a:cs typeface="+mj-cs"/>
              </a:rPr>
              <a:t>Disidratazione del foraggio sfuso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76200" y="838200"/>
            <a:ext cx="8991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Impianti a piano orizzontale con rimozione meccanica (</a:t>
            </a:r>
            <a:r>
              <a:rPr lang="it-IT" sz="2800" dirty="0" err="1">
                <a:cs typeface="+mn-cs"/>
              </a:rPr>
              <a:t>temp</a:t>
            </a:r>
            <a:r>
              <a:rPr lang="it-IT" sz="2800" dirty="0">
                <a:cs typeface="+mn-cs"/>
              </a:rPr>
              <a:t>. in entrata 150-200°C, in uscita 50-80°</a:t>
            </a:r>
            <a:r>
              <a:rPr lang="it-IT" sz="2800" dirty="0" smtClean="0">
                <a:cs typeface="+mn-cs"/>
              </a:rPr>
              <a:t>C)</a:t>
            </a:r>
            <a:endParaRPr lang="it-IT" sz="2800" dirty="0"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Impianti ad alta temperatura (900-1200°C in entrata e 150-180°C in uscita)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Composti da: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Generatore termico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Ventilatore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Camino e dispositivi di recupero dell’aria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Strumenti di controllo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800" dirty="0">
                <a:cs typeface="+mn-cs"/>
              </a:rPr>
              <a:t>Attrezzature accessorie (trinciatura, </a:t>
            </a:r>
            <a:r>
              <a:rPr lang="it-IT" sz="2800" dirty="0" err="1">
                <a:cs typeface="+mn-cs"/>
              </a:rPr>
              <a:t>sfarinatura</a:t>
            </a:r>
            <a:r>
              <a:rPr lang="it-IT" sz="2800" dirty="0">
                <a:cs typeface="+mn-cs"/>
              </a:rPr>
              <a:t>, raffreddamento, lavorazione, confezionamento, ecc.)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ttangolo 1"/>
          <p:cNvSpPr>
            <a:spLocks noChangeArrowheads="1"/>
          </p:cNvSpPr>
          <p:nvPr/>
        </p:nvSpPr>
        <p:spPr bwMode="auto">
          <a:xfrm>
            <a:off x="0" y="0"/>
            <a:ext cx="9144000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dirty="0"/>
              <a:t>Impianti del tipo a </a:t>
            </a:r>
            <a:r>
              <a:rPr lang="ja-JP" altLang="it-IT" dirty="0">
                <a:latin typeface="Arial" charset="0"/>
              </a:rPr>
              <a:t>“</a:t>
            </a:r>
            <a:r>
              <a:rPr lang="it-IT" altLang="ja-JP" dirty="0"/>
              <a:t>tappeto</a:t>
            </a:r>
            <a:r>
              <a:rPr lang="ja-JP" altLang="it-IT" dirty="0">
                <a:latin typeface="Arial" charset="0"/>
              </a:rPr>
              <a:t>”</a:t>
            </a:r>
            <a:r>
              <a:rPr lang="it-IT" altLang="ja-JP" dirty="0"/>
              <a:t> orizzontale o rotativi verticali dotati di: tramoggia di alimentazione, tappeto trasportatore in lento movimento, imballatore o insaccatore. L</a:t>
            </a:r>
            <a:r>
              <a:rPr lang="fr-FR" altLang="ja-JP" dirty="0"/>
              <a:t>'</a:t>
            </a:r>
            <a:r>
              <a:rPr lang="it-IT" altLang="ja-JP" dirty="0"/>
              <a:t>aria entra dal lato opposto.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dirty="0"/>
              <a:t>Capacità di lavoro di 100-500 kg/h di disidratato (400-2.000 kg/h di erba fresca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dirty="0"/>
              <a:t>Impianti aziendali. Richiedono </a:t>
            </a:r>
            <a:r>
              <a:rPr lang="it-IT" dirty="0" smtClean="0"/>
              <a:t>consumi termici di 4.000</a:t>
            </a:r>
            <a:r>
              <a:rPr lang="it-IT" dirty="0"/>
              <a:t>-</a:t>
            </a:r>
            <a:r>
              <a:rPr lang="it-IT" dirty="0" smtClean="0"/>
              <a:t>4.500 </a:t>
            </a:r>
            <a:r>
              <a:rPr lang="it-IT" dirty="0" err="1"/>
              <a:t>kJ</a:t>
            </a:r>
            <a:r>
              <a:rPr lang="it-IT" dirty="0"/>
              <a:t>/kg di acqua evaporata e </a:t>
            </a:r>
            <a:r>
              <a:rPr lang="it-IT" dirty="0" smtClean="0"/>
              <a:t>consumi elettrici di 250</a:t>
            </a:r>
            <a:r>
              <a:rPr lang="it-IT" dirty="0"/>
              <a:t>-300 kWh/t di prodotto disidratato</a:t>
            </a:r>
          </a:p>
        </p:txBody>
      </p:sp>
      <p:pic>
        <p:nvPicPr>
          <p:cNvPr id="58370" name="Immagine 2" descr="identità sartori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84538"/>
            <a:ext cx="687070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1" descr="identità sartori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933825"/>
            <a:ext cx="6005512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1520" y="116632"/>
            <a:ext cx="8615362" cy="4154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Impianto ad alta </a:t>
            </a:r>
            <a:r>
              <a:rPr lang="it-IT" dirty="0" smtClean="0"/>
              <a:t>temperatura</a:t>
            </a:r>
          </a:p>
          <a:p>
            <a:pPr>
              <a:defRPr/>
            </a:pPr>
            <a:endParaRPr lang="it-IT" dirty="0"/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alimentatore spinge il prodotto verso un tamburo rotante dove entra anche aria a 900-1.200°C ad elevata velocità che solleva il foraggio, lo essicca i pochi secondi e lo trasporta verso i cicloni di raffreddamento e di separazione.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Impianti industriali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200-5.000 kg/h di farina disidratata, consumi termici di 3.300-3.600 </a:t>
            </a:r>
            <a:r>
              <a:rPr lang="it-IT" dirty="0" err="1"/>
              <a:t>kJ</a:t>
            </a:r>
            <a:r>
              <a:rPr lang="it-IT" dirty="0"/>
              <a:t>/kg acqua evaporata, consumi elettrici di 300-600 kWh/t prodotto</a:t>
            </a: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59727" y="495046"/>
            <a:ext cx="4000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Torri da fieno (aperte o chiuse)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3786"/>
          <a:stretch/>
        </p:blipFill>
        <p:spPr>
          <a:xfrm>
            <a:off x="508000" y="1544498"/>
            <a:ext cx="8115300" cy="35256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50696" y="5553124"/>
            <a:ext cx="899330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Sono impianti di essiccazione per foraggi a strutturazione verticale che hanno avuto discreta diffusione negli anni ‘90 e poi abbandonati per la manualità richiesta nello scarico e l’avvento delle rotoballe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87624" y="1052736"/>
            <a:ext cx="6133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Carico                  Essiccazione                Scarico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498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779838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149725"/>
            <a:ext cx="36877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076325"/>
            <a:ext cx="5438775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779912" y="0"/>
            <a:ext cx="5364088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smtClean="0">
                <a:cs typeface="+mj-cs"/>
              </a:rPr>
              <a:t>Platee per foraggio sfuso</a:t>
            </a:r>
            <a:endParaRPr lang="it-IT" sz="3600" dirty="0" smtClean="0"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733" y="44624"/>
            <a:ext cx="8991600" cy="3456384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 smtClean="0">
                <a:cs typeface="Times New Roman" charset="0"/>
              </a:rPr>
              <a:t>la platea è suddivisa in 2, 3 o 4 celle per mantenere </a:t>
            </a:r>
            <a:r>
              <a:rPr lang="it-IT" sz="2400" u="sng" dirty="0" smtClean="0">
                <a:cs typeface="Times New Roman" charset="0"/>
              </a:rPr>
              <a:t>separate le produzioni</a:t>
            </a:r>
            <a:r>
              <a:rPr lang="it-IT" sz="2400" dirty="0" smtClean="0">
                <a:cs typeface="Times New Roman" charset="0"/>
              </a:rPr>
              <a:t> dei diversi tagli, per </a:t>
            </a:r>
            <a:r>
              <a:rPr lang="it-IT" sz="2400" u="sng" dirty="0" smtClean="0">
                <a:cs typeface="Times New Roman" charset="0"/>
              </a:rPr>
              <a:t>ridurre la spesa energetica di ventilazione</a:t>
            </a:r>
            <a:r>
              <a:rPr lang="it-IT" sz="2400" dirty="0" smtClean="0">
                <a:cs typeface="Times New Roman" charset="0"/>
              </a:rPr>
              <a:t>, per f</a:t>
            </a:r>
            <a:r>
              <a:rPr lang="it-IT" sz="2400" u="sng" dirty="0" smtClean="0">
                <a:cs typeface="Times New Roman" charset="0"/>
              </a:rPr>
              <a:t>acilitare la formulazione della razione</a:t>
            </a:r>
          </a:p>
          <a:p>
            <a:pPr eaLnBrk="1" hangingPunct="1">
              <a:defRPr/>
            </a:pPr>
            <a:r>
              <a:rPr lang="it-IT" sz="2400" dirty="0" smtClean="0">
                <a:cs typeface="Times New Roman" charset="0"/>
              </a:rPr>
              <a:t>Altezza 5-6 m (</a:t>
            </a:r>
            <a:r>
              <a:rPr lang="it-IT" sz="2400" dirty="0" err="1" smtClean="0">
                <a:cs typeface="Times New Roman" charset="0"/>
              </a:rPr>
              <a:t>max</a:t>
            </a:r>
            <a:r>
              <a:rPr lang="it-IT" sz="2400" dirty="0" smtClean="0">
                <a:cs typeface="Times New Roman" charset="0"/>
              </a:rPr>
              <a:t> 7-8 m), larghezza massima del fabbricato 12-14 m (limite la tubazione telescopica)</a:t>
            </a:r>
          </a:p>
          <a:p>
            <a:pPr eaLnBrk="1" hangingPunct="1">
              <a:defRPr/>
            </a:pPr>
            <a:r>
              <a:rPr lang="it-IT" sz="2400" dirty="0" smtClean="0">
                <a:cs typeface="Times New Roman" charset="0"/>
              </a:rPr>
              <a:t>superficie di una cella &lt;= 150 m</a:t>
            </a:r>
            <a:r>
              <a:rPr lang="it-IT" sz="2400" baseline="30000" dirty="0" smtClean="0">
                <a:cs typeface="Times New Roman" charset="0"/>
              </a:rPr>
              <a:t>2</a:t>
            </a:r>
          </a:p>
          <a:p>
            <a:pPr eaLnBrk="1" hangingPunct="1">
              <a:defRPr/>
            </a:pPr>
            <a:r>
              <a:rPr lang="it-IT" sz="2400" dirty="0">
                <a:cs typeface="Times New Roman" charset="0"/>
              </a:rPr>
              <a:t>la superficie </a:t>
            </a:r>
            <a:r>
              <a:rPr lang="it-IT" sz="2400" dirty="0" smtClean="0">
                <a:cs typeface="Times New Roman" charset="0"/>
              </a:rPr>
              <a:t>del</a:t>
            </a:r>
            <a:r>
              <a:rPr lang="fr-FR" sz="2400" dirty="0" smtClean="0">
                <a:cs typeface="Times New Roman" charset="0"/>
              </a:rPr>
              <a:t>l'</a:t>
            </a:r>
            <a:r>
              <a:rPr lang="it-IT" sz="2400" dirty="0" smtClean="0">
                <a:cs typeface="Times New Roman" charset="0"/>
              </a:rPr>
              <a:t>essiccatoio </a:t>
            </a:r>
            <a:r>
              <a:rPr lang="it-IT" sz="2400" dirty="0">
                <a:cs typeface="Times New Roman" charset="0"/>
              </a:rPr>
              <a:t>è pari a circa 3-6 m</a:t>
            </a:r>
            <a:r>
              <a:rPr lang="it-IT" sz="2400" baseline="30000" dirty="0">
                <a:cs typeface="Times New Roman" charset="0"/>
              </a:rPr>
              <a:t>2</a:t>
            </a:r>
            <a:r>
              <a:rPr lang="it-IT" sz="2400" dirty="0">
                <a:cs typeface="Times New Roman" charset="0"/>
              </a:rPr>
              <a:t>/UBA (unità </a:t>
            </a:r>
            <a:r>
              <a:rPr lang="it-IT" sz="2400" dirty="0" smtClean="0">
                <a:cs typeface="Times New Roman" charset="0"/>
              </a:rPr>
              <a:t>bestiame adulto)</a:t>
            </a:r>
            <a:r>
              <a:rPr lang="it-IT" sz="2400" dirty="0">
                <a:cs typeface="Times New Roman" charset="0"/>
              </a:rPr>
              <a:t>, o a 5-15 m</a:t>
            </a:r>
            <a:r>
              <a:rPr lang="it-IT" sz="2400" baseline="30000" dirty="0">
                <a:cs typeface="Times New Roman" charset="0"/>
              </a:rPr>
              <a:t>2</a:t>
            </a:r>
            <a:r>
              <a:rPr lang="it-IT" sz="2400" dirty="0">
                <a:cs typeface="Times New Roman" charset="0"/>
              </a:rPr>
              <a:t>/ha di </a:t>
            </a:r>
            <a:r>
              <a:rPr lang="it-IT" sz="2400" dirty="0" smtClean="0">
                <a:cs typeface="Times New Roman" charset="0"/>
              </a:rPr>
              <a:t>prato</a:t>
            </a:r>
            <a:endParaRPr lang="it-IT" sz="2400" dirty="0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6096000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10" y="3684984"/>
            <a:ext cx="30384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389203" cy="28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04800"/>
            <a:ext cx="8458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dirty="0">
                <a:cs typeface="Times New Roman" charset="0"/>
              </a:rPr>
              <a:t>graticciato di ventilazione: </a:t>
            </a:r>
            <a:r>
              <a:rPr lang="fr-FR" sz="2800" dirty="0">
                <a:cs typeface="Times New Roman" charset="0"/>
              </a:rPr>
              <a:t>l'</a:t>
            </a:r>
            <a:r>
              <a:rPr lang="it-IT" sz="2800" dirty="0">
                <a:cs typeface="Times New Roman" charset="0"/>
              </a:rPr>
              <a:t>altezza da terra varia da 0,30 a 0,35 e a 0,40 m per superfici rispettivamente inferiori a 50 m</a:t>
            </a:r>
            <a:r>
              <a:rPr lang="it-IT" sz="2800" baseline="30000" dirty="0">
                <a:cs typeface="Times New Roman" charset="0"/>
              </a:rPr>
              <a:t>2</a:t>
            </a:r>
            <a:r>
              <a:rPr lang="it-IT" sz="2800" dirty="0">
                <a:cs typeface="Times New Roman" charset="0"/>
              </a:rPr>
              <a:t>, comprese fra 50 e 100 m</a:t>
            </a:r>
            <a:r>
              <a:rPr lang="it-IT" sz="2800" baseline="30000" dirty="0">
                <a:cs typeface="Times New Roman" charset="0"/>
              </a:rPr>
              <a:t>2</a:t>
            </a:r>
            <a:r>
              <a:rPr lang="it-IT" sz="2800" dirty="0">
                <a:cs typeface="Times New Roman" charset="0"/>
              </a:rPr>
              <a:t> e superiori a 100 m</a:t>
            </a:r>
            <a:r>
              <a:rPr lang="it-IT" sz="2800" baseline="30000" dirty="0">
                <a:cs typeface="Times New Roman" charset="0"/>
              </a:rPr>
              <a:t>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70" y="4293096"/>
            <a:ext cx="8276119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228600"/>
            <a:ext cx="8839200" cy="6477000"/>
          </a:xfrm>
        </p:spPr>
        <p:txBody>
          <a:bodyPr/>
          <a:lstStyle/>
          <a:p>
            <a:pPr marL="280988" indent="-280988" eaLnBrk="1" hangingPunct="1">
              <a:buFontTx/>
              <a:buNone/>
              <a:defRPr/>
            </a:pPr>
            <a:r>
              <a:rPr lang="it-IT" sz="1800" b="1" dirty="0" smtClean="0">
                <a:solidFill>
                  <a:srgbClr val="000000"/>
                </a:solidFill>
                <a:cs typeface="Times New Roman" charset="0"/>
              </a:rPr>
              <a:t>Calcolo del</a:t>
            </a:r>
            <a:r>
              <a:rPr lang="fr-FR" sz="1800" b="1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1800" b="1" dirty="0" smtClean="0">
                <a:solidFill>
                  <a:srgbClr val="000000"/>
                </a:solidFill>
                <a:cs typeface="Times New Roman" charset="0"/>
              </a:rPr>
              <a:t>acqua da evaporare (</a:t>
            </a:r>
            <a:r>
              <a:rPr lang="it-IT" sz="1800" b="1" dirty="0" err="1" smtClean="0">
                <a:solidFill>
                  <a:srgbClr val="000000"/>
                </a:solidFill>
                <a:cs typeface="Times New Roman" charset="0"/>
              </a:rPr>
              <a:t>Qa</a:t>
            </a:r>
            <a:r>
              <a:rPr lang="it-IT" sz="1800" b="1" dirty="0" smtClean="0">
                <a:solidFill>
                  <a:srgbClr val="000000"/>
                </a:solidFill>
                <a:cs typeface="Times New Roman" charset="0"/>
              </a:rPr>
              <a:t>, in kg)</a:t>
            </a: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buFontTx/>
              <a:buNone/>
              <a:defRPr/>
            </a:pPr>
            <a:r>
              <a:rPr lang="it-IT" sz="1800" i="1" dirty="0" smtClean="0">
                <a:cs typeface="Times New Roman" charset="0"/>
              </a:rPr>
              <a:t>Nota la massa iniziale (</a:t>
            </a:r>
            <a:r>
              <a:rPr lang="it-IT" sz="1800" i="1" dirty="0" err="1" smtClean="0">
                <a:cs typeface="Times New Roman" charset="0"/>
              </a:rPr>
              <a:t>Pi</a:t>
            </a:r>
            <a:r>
              <a:rPr lang="it-IT" sz="1800" i="1" dirty="0" smtClean="0">
                <a:cs typeface="Times New Roman" charset="0"/>
              </a:rPr>
              <a:t>)</a:t>
            </a: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buFontTx/>
              <a:buNone/>
              <a:defRPr/>
            </a:pP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lnSpc>
                <a:spcPct val="70000"/>
              </a:lnSpc>
              <a:defRPr/>
            </a:pPr>
            <a:r>
              <a:rPr lang="it-IT" sz="1800" dirty="0" err="1" smtClean="0">
                <a:solidFill>
                  <a:srgbClr val="000000"/>
                </a:solidFill>
                <a:cs typeface="Times New Roman" charset="0"/>
              </a:rPr>
              <a:t>Qa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 = acqua da evaporare, in kg</a:t>
            </a: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lnSpc>
                <a:spcPct val="70000"/>
              </a:lnSpc>
              <a:defRPr/>
            </a:pPr>
            <a:r>
              <a:rPr lang="it-IT" sz="1800" dirty="0" err="1" smtClean="0">
                <a:solidFill>
                  <a:srgbClr val="000000"/>
                </a:solidFill>
                <a:cs typeface="Times New Roman" charset="0"/>
              </a:rPr>
              <a:t>U</a:t>
            </a:r>
            <a:r>
              <a:rPr lang="it-IT" sz="1800" baseline="-30000" dirty="0" err="1" smtClean="0">
                <a:solidFill>
                  <a:srgbClr val="000000"/>
                </a:solidFill>
                <a:cs typeface="Times New Roman" charset="0"/>
              </a:rPr>
              <a:t>f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 = contenuto </a:t>
            </a:r>
            <a:r>
              <a:rPr lang="fr-FR" sz="1800" dirty="0" smtClean="0">
                <a:solidFill>
                  <a:srgbClr val="000000"/>
                </a:solidFill>
                <a:cs typeface="Times New Roman" charset="0"/>
              </a:rPr>
              <a:t>d'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acqua finale, in % </a:t>
            </a:r>
            <a:r>
              <a:rPr lang="it-IT" sz="1800" dirty="0" err="1" smtClean="0">
                <a:solidFill>
                  <a:srgbClr val="000000"/>
                </a:solidFill>
                <a:cs typeface="Times New Roman" charset="0"/>
              </a:rPr>
              <a:t>b.u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.</a:t>
            </a: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buFontTx/>
              <a:buNone/>
              <a:defRPr/>
            </a:pP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buFontTx/>
              <a:buNone/>
              <a:defRPr/>
            </a:pPr>
            <a:r>
              <a:rPr lang="it-IT" sz="1800" b="1" dirty="0" smtClean="0">
                <a:solidFill>
                  <a:srgbClr val="000000"/>
                </a:solidFill>
                <a:cs typeface="Times New Roman" charset="0"/>
              </a:rPr>
              <a:t>Calcolo del</a:t>
            </a:r>
            <a:r>
              <a:rPr lang="fr-FR" sz="1800" b="1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1800" b="1" dirty="0" smtClean="0">
                <a:solidFill>
                  <a:srgbClr val="000000"/>
                </a:solidFill>
                <a:cs typeface="Times New Roman" charset="0"/>
              </a:rPr>
              <a:t>acqua da evaporare (</a:t>
            </a:r>
            <a:r>
              <a:rPr lang="it-IT" sz="1800" b="1" dirty="0" err="1" smtClean="0">
                <a:solidFill>
                  <a:srgbClr val="000000"/>
                </a:solidFill>
                <a:cs typeface="Times New Roman" charset="0"/>
              </a:rPr>
              <a:t>Qa</a:t>
            </a:r>
            <a:r>
              <a:rPr lang="it-IT" sz="1800" b="1" dirty="0" smtClean="0">
                <a:solidFill>
                  <a:srgbClr val="000000"/>
                </a:solidFill>
                <a:cs typeface="Times New Roman" charset="0"/>
              </a:rPr>
              <a:t>, in kg)</a:t>
            </a: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buFontTx/>
              <a:buNone/>
              <a:defRPr/>
            </a:pPr>
            <a:r>
              <a:rPr lang="it-IT" sz="1800" i="1" dirty="0" smtClean="0">
                <a:cs typeface="Times New Roman" charset="0"/>
              </a:rPr>
              <a:t>Nota la massa finale (</a:t>
            </a:r>
            <a:r>
              <a:rPr lang="it-IT" sz="1800" i="1" dirty="0" err="1" smtClean="0">
                <a:cs typeface="Times New Roman" charset="0"/>
              </a:rPr>
              <a:t>Pf</a:t>
            </a:r>
            <a:r>
              <a:rPr lang="it-IT" sz="1800" i="1" dirty="0" smtClean="0">
                <a:cs typeface="Times New Roman" charset="0"/>
              </a:rPr>
              <a:t>)</a:t>
            </a: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buFontTx/>
              <a:buNone/>
              <a:defRPr/>
            </a:pP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defRPr/>
            </a:pPr>
            <a:r>
              <a:rPr lang="it-IT" sz="1800" dirty="0" err="1" smtClean="0">
                <a:solidFill>
                  <a:srgbClr val="000000"/>
                </a:solidFill>
                <a:cs typeface="Times New Roman" charset="0"/>
              </a:rPr>
              <a:t>Pf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  = massa finale umida, in kg</a:t>
            </a: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defRPr/>
            </a:pP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buFontTx/>
              <a:buNone/>
              <a:defRPr/>
            </a:pPr>
            <a:r>
              <a:rPr lang="it-IT" sz="1800" dirty="0" smtClean="0">
                <a:cs typeface="Times New Roman" charset="0"/>
              </a:rPr>
              <a:t>Per produrre 10 t fieno al 15% di umidità occorre disporre di una massa di 21,2 t di foraggio al 60% di umidità o di 14,1 t di foraggio </a:t>
            </a:r>
            <a:r>
              <a:rPr lang="it-IT" sz="1800" dirty="0" err="1" smtClean="0">
                <a:cs typeface="Times New Roman" charset="0"/>
              </a:rPr>
              <a:t>semiappassito</a:t>
            </a:r>
            <a:r>
              <a:rPr lang="it-IT" sz="1800" dirty="0" smtClean="0">
                <a:cs typeface="Times New Roman" charset="0"/>
              </a:rPr>
              <a:t> al 40% (</a:t>
            </a:r>
            <a:r>
              <a:rPr lang="fr-FR" sz="1800" dirty="0" smtClean="0">
                <a:cs typeface="Times New Roman" charset="0"/>
              </a:rPr>
              <a:t>l'</a:t>
            </a:r>
            <a:r>
              <a:rPr lang="it-IT" sz="1800" dirty="0" smtClean="0">
                <a:cs typeface="Times New Roman" charset="0"/>
              </a:rPr>
              <a:t>acqua da evaporare è di 2,7 volte superiore con foraggio al 60% rispetto al 40%)</a:t>
            </a:r>
          </a:p>
          <a:p>
            <a:pPr marL="280988" indent="-280988" eaLnBrk="1" hangingPunct="1">
              <a:defRPr/>
            </a:pP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defRPr/>
            </a:pPr>
            <a:r>
              <a:rPr lang="it-IT" sz="1800" b="1" dirty="0" smtClean="0">
                <a:cs typeface="Times New Roman" charset="0"/>
              </a:rPr>
              <a:t>Peso specifico dei foraggi (</a:t>
            </a:r>
            <a:r>
              <a:rPr lang="it-IT" sz="1800" b="1" dirty="0" err="1" smtClean="0">
                <a:cs typeface="Times New Roman" charset="0"/>
              </a:rPr>
              <a:t>Psu</a:t>
            </a:r>
            <a:r>
              <a:rPr lang="it-IT" sz="1800" b="1" dirty="0" smtClean="0">
                <a:cs typeface="Times New Roman" charset="0"/>
              </a:rPr>
              <a:t> in kg/m</a:t>
            </a:r>
            <a:r>
              <a:rPr lang="it-IT" sz="1800" b="1" baseline="30000" dirty="0" smtClean="0">
                <a:cs typeface="Times New Roman" charset="0"/>
              </a:rPr>
              <a:t>3</a:t>
            </a:r>
            <a:r>
              <a:rPr lang="it-IT" sz="1800" b="1" dirty="0" smtClean="0">
                <a:cs typeface="Times New Roman" charset="0"/>
              </a:rPr>
              <a:t>)</a:t>
            </a:r>
            <a:endParaRPr lang="it-IT" sz="1800" dirty="0" smtClean="0">
              <a:cs typeface="Times New Roman" charset="0"/>
            </a:endParaRPr>
          </a:p>
          <a:p>
            <a:pPr marL="280988" indent="-280988" eaLnBrk="1" hangingPunct="1">
              <a:buFontTx/>
              <a:buNone/>
              <a:defRPr/>
            </a:pPr>
            <a:r>
              <a:rPr lang="it-IT" sz="1800" dirty="0" smtClean="0">
                <a:cs typeface="Times New Roman" charset="0"/>
              </a:rPr>
              <a:t>Dipende da: altezza del cumulo, umidità, livello di trinciatura, tipo di foraggio (prato stabile&gt;leguminose). </a:t>
            </a:r>
          </a:p>
          <a:p>
            <a:pPr marL="280988" indent="-280988" eaLnBrk="1" hangingPunct="1">
              <a:buFontTx/>
              <a:buNone/>
              <a:defRPr/>
            </a:pPr>
            <a:r>
              <a:rPr lang="it-IT" sz="1800" dirty="0" err="1" smtClean="0">
                <a:cs typeface="Times New Roman" charset="0"/>
              </a:rPr>
              <a:t>Pss</a:t>
            </a:r>
            <a:r>
              <a:rPr lang="it-IT" sz="1800" dirty="0" smtClean="0">
                <a:cs typeface="Times New Roman" charset="0"/>
              </a:rPr>
              <a:t> = peso specifico foraggio secco (100-120 kg/m</a:t>
            </a:r>
            <a:r>
              <a:rPr lang="it-IT" sz="1800" baseline="30000" dirty="0" smtClean="0">
                <a:cs typeface="Times New Roman" charset="0"/>
              </a:rPr>
              <a:t>3</a:t>
            </a:r>
            <a:r>
              <a:rPr lang="it-IT" sz="1800" dirty="0" smtClean="0">
                <a:cs typeface="Times New Roman" charset="0"/>
              </a:rPr>
              <a:t>)</a:t>
            </a:r>
          </a:p>
        </p:txBody>
      </p:sp>
      <p:graphicFrame>
        <p:nvGraphicFramePr>
          <p:cNvPr id="25602" name="Object 6"/>
          <p:cNvGraphicFramePr>
            <a:graphicFrameLocks noChangeAspect="1"/>
          </p:cNvGraphicFramePr>
          <p:nvPr/>
        </p:nvGraphicFramePr>
        <p:xfrm>
          <a:off x="3860800" y="533400"/>
          <a:ext cx="23876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4" name="Equazione" r:id="rId4" imgW="1155700" imgH="393700" progId="Equation.3">
                  <p:embed/>
                </p:oleObj>
              </mc:Choice>
              <mc:Fallback>
                <p:oleObj name="Equazione" r:id="rId4" imgW="11557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533400"/>
                        <a:ext cx="23876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7"/>
          <p:cNvGraphicFramePr>
            <a:graphicFrameLocks noChangeAspect="1"/>
          </p:cNvGraphicFramePr>
          <p:nvPr/>
        </p:nvGraphicFramePr>
        <p:xfrm>
          <a:off x="3860800" y="2438400"/>
          <a:ext cx="23876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5" name="Equazione" r:id="rId6" imgW="1155700" imgH="355600" progId="Equation.3">
                  <p:embed/>
                </p:oleObj>
              </mc:Choice>
              <mc:Fallback>
                <p:oleObj name="Equazione" r:id="rId6" imgW="1155700" imgH="355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2438400"/>
                        <a:ext cx="23876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8"/>
          <p:cNvGraphicFramePr>
            <a:graphicFrameLocks noChangeAspect="1"/>
          </p:cNvGraphicFramePr>
          <p:nvPr/>
        </p:nvGraphicFramePr>
        <p:xfrm>
          <a:off x="5256213" y="5715000"/>
          <a:ext cx="33051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6" name="Equazione" r:id="rId8" imgW="1600200" imgH="355600" progId="Equation.3">
                  <p:embed/>
                </p:oleObj>
              </mc:Choice>
              <mc:Fallback>
                <p:oleObj name="Equazione" r:id="rId8" imgW="1600200" imgH="355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5715000"/>
                        <a:ext cx="3305175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228600"/>
            <a:ext cx="8839200" cy="2438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sz="1800" b="1" dirty="0" smtClean="0">
                <a:solidFill>
                  <a:srgbClr val="000000"/>
                </a:solidFill>
                <a:cs typeface="Times New Roman" charset="0"/>
              </a:rPr>
              <a:t>Capacità specifica di evaporazione (</a:t>
            </a:r>
            <a:r>
              <a:rPr lang="it-IT" sz="1800" b="1" dirty="0" err="1" smtClean="0">
                <a:solidFill>
                  <a:srgbClr val="000000"/>
                </a:solidFill>
                <a:cs typeface="Times New Roman" charset="0"/>
              </a:rPr>
              <a:t>q</a:t>
            </a:r>
            <a:r>
              <a:rPr lang="it-IT" sz="1800" b="1" dirty="0" smtClean="0">
                <a:solidFill>
                  <a:srgbClr val="000000"/>
                </a:solidFill>
                <a:cs typeface="Times New Roman" charset="0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Quantità di acqua che si riesce a asportare dal foraggio con un metro cubo </a:t>
            </a:r>
            <a:r>
              <a:rPr lang="fr-FR" sz="1800" dirty="0" smtClean="0">
                <a:solidFill>
                  <a:srgbClr val="000000"/>
                </a:solidFill>
                <a:cs typeface="Times New Roman" charset="0"/>
              </a:rPr>
              <a:t>d'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aria</a:t>
            </a:r>
          </a:p>
          <a:p>
            <a:pPr eaLnBrk="1" hangingPunct="1">
              <a:buFontTx/>
              <a:buNone/>
              <a:defRPr/>
            </a:pP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 </a:t>
            </a:r>
            <a:endParaRPr lang="it-IT" sz="1800" dirty="0" smtClean="0">
              <a:cs typeface="Times New Roman" charset="0"/>
            </a:endParaRPr>
          </a:p>
          <a:p>
            <a:pPr eaLnBrk="1" hangingPunct="1">
              <a:buFontTx/>
              <a:buNone/>
              <a:defRPr/>
            </a:pPr>
            <a:endParaRPr lang="it-IT" sz="1800" dirty="0" smtClean="0">
              <a:cs typeface="Times New Roman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it-IT" sz="1800" dirty="0" err="1" smtClean="0">
                <a:solidFill>
                  <a:srgbClr val="000000"/>
                </a:solidFill>
                <a:cs typeface="Times New Roman" charset="0"/>
              </a:rPr>
              <a:t>Xu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 = umidità assoluta aria in uscita dal cumulo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Xe = umidità assoluta aria in entrata dal cumulo</a:t>
            </a:r>
            <a:endParaRPr lang="it-IT" sz="1800" dirty="0" smtClean="0">
              <a:cs typeface="Times New Roman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it-IT" sz="1800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a 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= peso specifico del</a:t>
            </a:r>
            <a:r>
              <a:rPr lang="fr-FR" sz="1800" dirty="0" smtClean="0">
                <a:solidFill>
                  <a:srgbClr val="000000"/>
                </a:solidFill>
                <a:cs typeface="Times New Roman" charset="0"/>
              </a:rPr>
              <a:t>l'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aria (kg aria secca/m</a:t>
            </a:r>
            <a:r>
              <a:rPr lang="it-IT" sz="1800" baseline="30000" dirty="0" smtClean="0">
                <a:solidFill>
                  <a:srgbClr val="000000"/>
                </a:solidFill>
                <a:cs typeface="Times New Roman" charset="0"/>
              </a:rPr>
              <a:t>3</a:t>
            </a:r>
            <a:r>
              <a:rPr lang="it-IT" sz="1800" dirty="0" smtClean="0">
                <a:solidFill>
                  <a:srgbClr val="000000"/>
                </a:solidFill>
                <a:cs typeface="Times New Roman" charset="0"/>
              </a:rPr>
              <a:t> aria)</a:t>
            </a:r>
            <a:endParaRPr lang="it-IT" sz="1800" dirty="0" smtClean="0">
              <a:cs typeface="Times New Roman" charset="0"/>
            </a:endParaRPr>
          </a:p>
          <a:p>
            <a:pPr eaLnBrk="1" hangingPunct="1">
              <a:buFontTx/>
              <a:buNone/>
              <a:defRPr/>
            </a:pPr>
            <a:endParaRPr lang="it-IT" sz="1800" dirty="0" smtClean="0">
              <a:cs typeface="Times New Roman" charset="0"/>
            </a:endParaRPr>
          </a:p>
        </p:txBody>
      </p:sp>
      <p:graphicFrame>
        <p:nvGraphicFramePr>
          <p:cNvPr id="27650" name="Object 6"/>
          <p:cNvGraphicFramePr>
            <a:graphicFrameLocks noChangeAspect="1"/>
          </p:cNvGraphicFramePr>
          <p:nvPr/>
        </p:nvGraphicFramePr>
        <p:xfrm>
          <a:off x="2971800" y="914400"/>
          <a:ext cx="453866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7" name="Equazione" r:id="rId4" imgW="2197100" imgH="241300" progId="Equation.3">
                  <p:embed/>
                </p:oleObj>
              </mc:Choice>
              <mc:Fallback>
                <p:oleObj name="Equazione" r:id="rId4" imgW="21971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14400"/>
                        <a:ext cx="453866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70" name="Group 154"/>
          <p:cNvGraphicFramePr>
            <a:graphicFrameLocks noGrp="1"/>
          </p:cNvGraphicFramePr>
          <p:nvPr/>
        </p:nvGraphicFramePr>
        <p:xfrm>
          <a:off x="152400" y="2590800"/>
          <a:ext cx="8458200" cy="3859212"/>
        </p:xfrm>
        <a:graphic>
          <a:graphicData uri="http://schemas.openxmlformats.org/drawingml/2006/table">
            <a:tbl>
              <a:tblPr/>
              <a:tblGrid>
                <a:gridCol w="1371600"/>
                <a:gridCol w="990600"/>
                <a:gridCol w="1371600"/>
                <a:gridCol w="1066800"/>
                <a:gridCol w="1828800"/>
                <a:gridCol w="1828800"/>
              </a:tblGrid>
              <a:tr h="9693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aria ambiente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Aria insufflata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q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del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l'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aria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 uscita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(umidità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al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l'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80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%)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q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del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l'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aria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 uscita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(umidità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al 90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%)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Temperatura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Umidità relativa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Temperatura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Umidità relativa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(g H</a:t>
                      </a:r>
                      <a:r>
                        <a:rPr kumimoji="0" lang="it-IT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O/m</a:t>
                      </a:r>
                      <a:r>
                        <a:rPr kumimoji="0" lang="it-IT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aria)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(g H</a:t>
                      </a:r>
                      <a:r>
                        <a:rPr kumimoji="0" lang="it-IT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O/m</a:t>
                      </a:r>
                      <a:r>
                        <a:rPr kumimoji="0" lang="it-IT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aria)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70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1,9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90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70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2,9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90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1,2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1,8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4"/>
          <p:cNvGrpSpPr>
            <a:grpSpLocks/>
          </p:cNvGrpSpPr>
          <p:nvPr/>
        </p:nvGrpSpPr>
        <p:grpSpPr bwMode="auto">
          <a:xfrm>
            <a:off x="0" y="115888"/>
            <a:ext cx="9144000" cy="5878512"/>
            <a:chOff x="576" y="288"/>
            <a:chExt cx="5760" cy="3703"/>
          </a:xfrm>
        </p:grpSpPr>
        <p:pic>
          <p:nvPicPr>
            <p:cNvPr id="29705" name="Picture 4" descr="Molli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5" r="4546" b="8824"/>
            <a:stretch>
              <a:fillRect/>
            </a:stretch>
          </p:blipFill>
          <p:spPr bwMode="auto">
            <a:xfrm>
              <a:off x="576" y="288"/>
              <a:ext cx="5760" cy="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1" name="Line 5"/>
            <p:cNvSpPr>
              <a:spLocks noChangeShapeType="1"/>
            </p:cNvSpPr>
            <p:nvPr/>
          </p:nvSpPr>
          <p:spPr bwMode="auto">
            <a:xfrm>
              <a:off x="2640" y="1584"/>
              <a:ext cx="0" cy="196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70662" name="Line 6"/>
            <p:cNvSpPr>
              <a:spLocks noChangeShapeType="1"/>
            </p:cNvSpPr>
            <p:nvPr/>
          </p:nvSpPr>
          <p:spPr bwMode="auto">
            <a:xfrm>
              <a:off x="2640" y="2112"/>
              <a:ext cx="144" cy="1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70663" name="Line 7"/>
            <p:cNvSpPr>
              <a:spLocks noChangeShapeType="1"/>
            </p:cNvSpPr>
            <p:nvPr/>
          </p:nvSpPr>
          <p:spPr bwMode="auto">
            <a:xfrm>
              <a:off x="2784" y="2256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70664" name="Line 8"/>
            <p:cNvSpPr>
              <a:spLocks noChangeShapeType="1"/>
            </p:cNvSpPr>
            <p:nvPr/>
          </p:nvSpPr>
          <p:spPr bwMode="auto">
            <a:xfrm>
              <a:off x="2640" y="1584"/>
              <a:ext cx="576" cy="4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70665" name="Line 9"/>
            <p:cNvSpPr>
              <a:spLocks noChangeShapeType="1"/>
            </p:cNvSpPr>
            <p:nvPr/>
          </p:nvSpPr>
          <p:spPr bwMode="auto">
            <a:xfrm>
              <a:off x="3216" y="2064"/>
              <a:ext cx="0" cy="15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70666" name="Text Box 10"/>
            <p:cNvSpPr txBox="1">
              <a:spLocks noChangeArrowheads="1"/>
            </p:cNvSpPr>
            <p:nvPr/>
          </p:nvSpPr>
          <p:spPr bwMode="auto">
            <a:xfrm>
              <a:off x="2400" y="1968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cs typeface="+mn-cs"/>
                </a:rPr>
                <a:t>A</a:t>
              </a:r>
              <a:endParaRPr lang="it-IT">
                <a:cs typeface="+mn-cs"/>
              </a:endParaRPr>
            </a:p>
          </p:txBody>
        </p:sp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2400" y="1440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cs typeface="+mn-cs"/>
                </a:rPr>
                <a:t>C</a:t>
              </a:r>
            </a:p>
          </p:txBody>
        </p:sp>
        <p:sp>
          <p:nvSpPr>
            <p:cNvPr id="70668" name="Text Box 12"/>
            <p:cNvSpPr txBox="1">
              <a:spLocks noChangeArrowheads="1"/>
            </p:cNvSpPr>
            <p:nvPr/>
          </p:nvSpPr>
          <p:spPr bwMode="auto">
            <a:xfrm>
              <a:off x="3216" y="1920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cs typeface="+mn-cs"/>
                </a:rPr>
                <a:t>D</a:t>
              </a:r>
            </a:p>
          </p:txBody>
        </p:sp>
        <p:sp>
          <p:nvSpPr>
            <p:cNvPr id="70669" name="Text Box 13"/>
            <p:cNvSpPr txBox="1">
              <a:spLocks noChangeArrowheads="1"/>
            </p:cNvSpPr>
            <p:nvPr/>
          </p:nvSpPr>
          <p:spPr bwMode="auto">
            <a:xfrm>
              <a:off x="2832" y="2160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cs typeface="+mn-cs"/>
                </a:rPr>
                <a:t>B</a:t>
              </a:r>
            </a:p>
          </p:txBody>
        </p:sp>
      </p:grpSp>
      <p:sp>
        <p:nvSpPr>
          <p:cNvPr id="70673" name="Text Box 17"/>
          <p:cNvSpPr txBox="1">
            <a:spLocks noChangeArrowheads="1"/>
          </p:cNvSpPr>
          <p:nvPr/>
        </p:nvSpPr>
        <p:spPr bwMode="auto">
          <a:xfrm rot="10800000">
            <a:off x="152400" y="3352800"/>
            <a:ext cx="458788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>
              <a:defRPr/>
            </a:pPr>
            <a:r>
              <a:rPr lang="it-IT" sz="1800">
                <a:cs typeface="+mn-cs"/>
              </a:rPr>
              <a:t>Temperatura </a:t>
            </a: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2971800" y="5715000"/>
            <a:ext cx="172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>
                <a:cs typeface="+mn-cs"/>
              </a:rPr>
              <a:t>Umidità assoluta</a:t>
            </a: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 rot="20400000">
            <a:off x="5181600" y="289560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>
                <a:cs typeface="+mn-cs"/>
              </a:rPr>
              <a:t>entalpia</a:t>
            </a: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5410200" y="6096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>
                <a:cs typeface="+mn-cs"/>
              </a:rPr>
              <a:t>Umidità relativa</a:t>
            </a: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5503863" y="5661025"/>
            <a:ext cx="3640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it-IT" sz="2000" dirty="0">
                <a:cs typeface="Times New Roman" charset="0"/>
              </a:rPr>
              <a:t>pressione di riferimento: 1013 bar</a:t>
            </a:r>
          </a:p>
        </p:txBody>
      </p:sp>
      <p:sp>
        <p:nvSpPr>
          <p:cNvPr id="70678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-123825"/>
            <a:ext cx="7772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2800" b="1" dirty="0" smtClean="0">
                <a:cs typeface="Times New Roman" charset="0"/>
              </a:rPr>
              <a:t>DIAGRAMMA DI MOLLIER</a:t>
            </a:r>
          </a:p>
        </p:txBody>
      </p:sp>
      <p:sp>
        <p:nvSpPr>
          <p:cNvPr id="29704" name="Rettangolo 1"/>
          <p:cNvSpPr>
            <a:spLocks noChangeArrowheads="1"/>
          </p:cNvSpPr>
          <p:nvPr/>
        </p:nvSpPr>
        <p:spPr bwMode="auto">
          <a:xfrm>
            <a:off x="0" y="5949950"/>
            <a:ext cx="9144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800" i="1">
                <a:cs typeface="Times New Roman" charset="0"/>
              </a:rPr>
              <a:t>Il diagramma di Mollier sintetizza graficamente le relazioni psicrometriche del</a:t>
            </a:r>
            <a:r>
              <a:rPr lang="fr-FR" sz="1800" i="1">
                <a:cs typeface="Times New Roman" charset="0"/>
              </a:rPr>
              <a:t>l'</a:t>
            </a:r>
            <a:r>
              <a:rPr lang="it-IT" sz="1800" i="1">
                <a:cs typeface="Times New Roman" charset="0"/>
              </a:rPr>
              <a:t>aria permettendo, fra le altre, di verificare la capacità essiccante del</a:t>
            </a:r>
            <a:r>
              <a:rPr lang="fr-FR" sz="1800" i="1">
                <a:cs typeface="Times New Roman" charset="0"/>
              </a:rPr>
              <a:t>l'</a:t>
            </a:r>
            <a:r>
              <a:rPr lang="it-IT" sz="1800" i="1">
                <a:cs typeface="Times New Roman" charset="0"/>
              </a:rPr>
              <a:t>aria e il fabbisogno energetico per il riscaldamento</a:t>
            </a:r>
            <a:endParaRPr lang="it-IT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3992</TotalTime>
  <Words>1943</Words>
  <Application>Microsoft Macintosh PowerPoint</Application>
  <PresentationFormat>Presentazione su schermo (4:3)</PresentationFormat>
  <Paragraphs>240</Paragraphs>
  <Slides>27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Struttura predefinita</vt:lpstr>
      <vt:lpstr>Fotografia Photo Editor</vt:lpstr>
      <vt:lpstr>Equazione</vt:lpstr>
      <vt:lpstr>Microsoft Equation</vt:lpstr>
      <vt:lpstr>Equation</vt:lpstr>
      <vt:lpstr>Ventilazione artificiale - principi e impiantistica -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DIAGRAMMA DI MOLLIER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ventilazione del foraggio imballato</vt:lpstr>
      <vt:lpstr>Disidratazione del foraggio sfuso</vt:lpstr>
      <vt:lpstr>Presentazione di PowerPoint</vt:lpstr>
      <vt:lpstr>Disidratazione del foraggio sfuso</vt:lpstr>
      <vt:lpstr>Presentazione di PowerPoint</vt:lpstr>
      <vt:lpstr>Presentazione di PowerPoint</vt:lpstr>
    </vt:vector>
  </TitlesOfParts>
  <Manager>Lorenzo Benvenuti</Manager>
  <Company>Lorenzo Benvenuti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Produzione di foraggi fibrosi Metodi di conservazione</dc:title>
  <dc:creator>Lorenzo Benvenuti</dc:creator>
  <cp:lastModifiedBy>Luigi Sartori</cp:lastModifiedBy>
  <cp:revision>149</cp:revision>
  <dcterms:created xsi:type="dcterms:W3CDTF">2003-11-19T21:09:06Z</dcterms:created>
  <dcterms:modified xsi:type="dcterms:W3CDTF">2014-03-30T14:36:59Z</dcterms:modified>
  <cp:category>didattica</cp:category>
</cp:coreProperties>
</file>