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93" r:id="rId2"/>
    <p:sldId id="256" r:id="rId3"/>
    <p:sldId id="257" r:id="rId4"/>
    <p:sldId id="258" r:id="rId5"/>
    <p:sldId id="265" r:id="rId6"/>
    <p:sldId id="266" r:id="rId7"/>
    <p:sldId id="267" r:id="rId8"/>
    <p:sldId id="261" r:id="rId9"/>
    <p:sldId id="263" r:id="rId10"/>
    <p:sldId id="264" r:id="rId11"/>
    <p:sldId id="262" r:id="rId12"/>
    <p:sldId id="259" r:id="rId13"/>
    <p:sldId id="260" r:id="rId14"/>
    <p:sldId id="268" r:id="rId15"/>
    <p:sldId id="269" r:id="rId16"/>
    <p:sldId id="273" r:id="rId17"/>
    <p:sldId id="272" r:id="rId18"/>
    <p:sldId id="274" r:id="rId19"/>
    <p:sldId id="275" r:id="rId20"/>
    <p:sldId id="276" r:id="rId21"/>
    <p:sldId id="277" r:id="rId22"/>
    <p:sldId id="278" r:id="rId23"/>
    <p:sldId id="279" r:id="rId24"/>
    <p:sldId id="280" r:id="rId25"/>
    <p:sldId id="271" r:id="rId26"/>
    <p:sldId id="270" r:id="rId27"/>
    <p:sldId id="288" r:id="rId28"/>
    <p:sldId id="289" r:id="rId29"/>
    <p:sldId id="291" r:id="rId30"/>
    <p:sldId id="297" r:id="rId31"/>
    <p:sldId id="281" r:id="rId32"/>
    <p:sldId id="283" r:id="rId33"/>
    <p:sldId id="292" r:id="rId34"/>
    <p:sldId id="284" r:id="rId35"/>
    <p:sldId id="285" r:id="rId36"/>
    <p:sldId id="286" r:id="rId37"/>
    <p:sldId id="287" r:id="rId38"/>
    <p:sldId id="294" r:id="rId39"/>
    <p:sldId id="282" r:id="rId40"/>
    <p:sldId id="295" r:id="rId41"/>
    <p:sldId id="296" r:id="rId42"/>
    <p:sldId id="298" r:id="rId43"/>
    <p:sldId id="299"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1" d="100"/>
          <a:sy n="91" d="100"/>
        </p:scale>
        <p:origin x="-1016" y="-89"/>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CE3512-BF69-455A-B3D6-907F4A979429}" type="datetimeFigureOut">
              <a:rPr lang="sv-SE" smtClean="0"/>
              <a:pPr/>
              <a:t>2013-11-13</a:t>
            </a:fld>
            <a:endParaRPr lang="sv-S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563DD4-1354-478B-9D31-1A07BF6AD8D2}" type="slidenum">
              <a:rPr lang="sv-SE" smtClean="0"/>
              <a:pPr/>
              <a:t>‹#›</a:t>
            </a:fld>
            <a:endParaRPr lang="sv-S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p:cNvSpPr>
          <p:nvPr>
            <p:ph type="sldImg"/>
          </p:nvPr>
        </p:nvSpPr>
        <p:spPr>
          <a:ln/>
        </p:spPr>
      </p:sp>
      <p:sp>
        <p:nvSpPr>
          <p:cNvPr id="24579" name="Notes Placeholder 2"/>
          <p:cNvSpPr>
            <a:spLocks noGrp="1"/>
          </p:cNvSpPr>
          <p:nvPr>
            <p:ph type="body" idx="1"/>
          </p:nvPr>
        </p:nvSpPr>
        <p:spPr>
          <a:noFill/>
          <a:ln/>
        </p:spPr>
        <p:txBody>
          <a:bodyPr/>
          <a:lstStyle/>
          <a:p>
            <a:r>
              <a:rPr lang="en-US" smtClean="0">
                <a:latin typeface="Times" pitchFamily="18" charset="0"/>
              </a:rPr>
              <a:t>Great Britain Thomas and Lennon 1999</a:t>
            </a:r>
          </a:p>
          <a:p>
            <a:r>
              <a:rPr lang="en-US" smtClean="0">
                <a:latin typeface="Times" pitchFamily="18" charset="0"/>
              </a:rPr>
              <a:t>US    </a:t>
            </a:r>
          </a:p>
        </p:txBody>
      </p:sp>
      <p:sp>
        <p:nvSpPr>
          <p:cNvPr id="24580" name="Slide Number Placeholder 3"/>
          <p:cNvSpPr>
            <a:spLocks noGrp="1"/>
          </p:cNvSpPr>
          <p:nvPr>
            <p:ph type="sldNum" sz="quarter" idx="5"/>
          </p:nvPr>
        </p:nvSpPr>
        <p:spPr>
          <a:noFill/>
        </p:spPr>
        <p:txBody>
          <a:bodyPr/>
          <a:lstStyle/>
          <a:p>
            <a:fld id="{745D1C5A-95AD-4032-8783-C416ADB3D5FF}" type="slidenum">
              <a:rPr lang="en-US"/>
              <a:pPr/>
              <a:t>27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p:cNvSpPr>
          <p:nvPr>
            <p:ph type="sldImg"/>
          </p:nvPr>
        </p:nvSpPr>
        <p:spPr>
          <a:ln/>
        </p:spPr>
      </p:sp>
      <p:sp>
        <p:nvSpPr>
          <p:cNvPr id="26627" name="Notes Placeholder 2"/>
          <p:cNvSpPr>
            <a:spLocks noGrp="1"/>
          </p:cNvSpPr>
          <p:nvPr>
            <p:ph type="body" idx="1"/>
          </p:nvPr>
        </p:nvSpPr>
        <p:spPr>
          <a:noFill/>
          <a:ln/>
        </p:spPr>
        <p:txBody>
          <a:bodyPr/>
          <a:lstStyle/>
          <a:p>
            <a:r>
              <a:rPr lang="en-US" smtClean="0">
                <a:latin typeface="Times" pitchFamily="18" charset="0"/>
              </a:rPr>
              <a:t>Great Britain Thomas and Lennon 1999</a:t>
            </a:r>
          </a:p>
          <a:p>
            <a:r>
              <a:rPr lang="en-US" smtClean="0">
                <a:latin typeface="Times" pitchFamily="18" charset="0"/>
              </a:rPr>
              <a:t>US    </a:t>
            </a:r>
          </a:p>
        </p:txBody>
      </p:sp>
      <p:sp>
        <p:nvSpPr>
          <p:cNvPr id="26628" name="Slide Number Placeholder 3"/>
          <p:cNvSpPr>
            <a:spLocks noGrp="1"/>
          </p:cNvSpPr>
          <p:nvPr>
            <p:ph type="sldNum" sz="quarter" idx="5"/>
          </p:nvPr>
        </p:nvSpPr>
        <p:spPr>
          <a:noFill/>
        </p:spPr>
        <p:txBody>
          <a:bodyPr/>
          <a:lstStyle/>
          <a:p>
            <a:fld id="{BEDEF80B-8E50-4944-A67F-ED610934BDF1}" type="slidenum">
              <a:rPr lang="en-US"/>
              <a:pPr/>
              <a:t>28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05000" y="2971800"/>
            <a:ext cx="5143652" cy="954107"/>
          </a:xfrm>
          <a:prstGeom prst="rect">
            <a:avLst/>
          </a:prstGeom>
        </p:spPr>
        <p:txBody>
          <a:bodyPr wrap="none">
            <a:spAutoFit/>
          </a:bodyPr>
          <a:lstStyle/>
          <a:p>
            <a:r>
              <a:rPr lang="sv-SE" sz="2800" dirty="0" err="1" smtClean="0">
                <a:latin typeface="+mj-lt"/>
              </a:rPr>
              <a:t>Impatto</a:t>
            </a:r>
            <a:r>
              <a:rPr lang="sv-SE" sz="2800" dirty="0" smtClean="0">
                <a:latin typeface="+mj-lt"/>
              </a:rPr>
              <a:t> </a:t>
            </a:r>
            <a:r>
              <a:rPr lang="sv-SE" sz="2800" dirty="0" err="1" smtClean="0">
                <a:latin typeface="+mj-lt"/>
              </a:rPr>
              <a:t>dei</a:t>
            </a:r>
            <a:r>
              <a:rPr lang="sv-SE" sz="2800" dirty="0" smtClean="0">
                <a:latin typeface="+mj-lt"/>
              </a:rPr>
              <a:t> </a:t>
            </a:r>
            <a:r>
              <a:rPr lang="sv-SE" sz="2800" dirty="0" err="1" smtClean="0">
                <a:latin typeface="+mj-lt"/>
              </a:rPr>
              <a:t>cambiamenti</a:t>
            </a:r>
            <a:r>
              <a:rPr lang="sv-SE" sz="2800" dirty="0" smtClean="0">
                <a:latin typeface="+mj-lt"/>
              </a:rPr>
              <a:t> </a:t>
            </a:r>
            <a:r>
              <a:rPr lang="sv-SE" sz="2800" dirty="0" err="1" smtClean="0">
                <a:latin typeface="+mj-lt"/>
              </a:rPr>
              <a:t>climatici</a:t>
            </a:r>
            <a:endParaRPr lang="en-GB" sz="2800" dirty="0" smtClean="0">
              <a:latin typeface="+mj-lt"/>
            </a:endParaRPr>
          </a:p>
          <a:p>
            <a:endParaRPr lang="it-IT" sz="2800" dirty="0" smtClean="0">
              <a:solidFill>
                <a:schemeClr val="tx2"/>
              </a:solidFill>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18"/>
          <p:cNvSpPr>
            <a:spLocks noChangeShapeType="1"/>
          </p:cNvSpPr>
          <p:nvPr/>
        </p:nvSpPr>
        <p:spPr bwMode="auto">
          <a:xfrm>
            <a:off x="0" y="762000"/>
            <a:ext cx="7524328" cy="0"/>
          </a:xfrm>
          <a:prstGeom prst="line">
            <a:avLst/>
          </a:prstGeom>
          <a:noFill/>
          <a:ln w="25400">
            <a:solidFill>
              <a:srgbClr val="000080"/>
            </a:solidFill>
            <a:round/>
            <a:headEnd/>
            <a:tailEnd/>
          </a:ln>
          <a:effectLst/>
        </p:spPr>
        <p:txBody>
          <a:bodyPr/>
          <a:lstStyle/>
          <a:p>
            <a:endParaRPr lang="en-GB" sz="2400">
              <a:latin typeface="+mj-lt"/>
            </a:endParaRPr>
          </a:p>
        </p:txBody>
      </p:sp>
      <p:sp>
        <p:nvSpPr>
          <p:cNvPr id="4" name="Rectangle 3"/>
          <p:cNvSpPr/>
          <p:nvPr/>
        </p:nvSpPr>
        <p:spPr>
          <a:xfrm>
            <a:off x="42793" y="152400"/>
            <a:ext cx="4119333" cy="830997"/>
          </a:xfrm>
          <a:prstGeom prst="rect">
            <a:avLst/>
          </a:prstGeom>
        </p:spPr>
        <p:txBody>
          <a:bodyPr wrap="none">
            <a:spAutoFit/>
          </a:bodyPr>
          <a:lstStyle/>
          <a:p>
            <a:r>
              <a:rPr lang="sv-SE" sz="2400" dirty="0" smtClean="0">
                <a:latin typeface="+mj-lt"/>
              </a:rPr>
              <a:t>Trend </a:t>
            </a:r>
            <a:r>
              <a:rPr lang="sv-SE" sz="2400" dirty="0" err="1" smtClean="0">
                <a:latin typeface="+mj-lt"/>
              </a:rPr>
              <a:t>futuri</a:t>
            </a:r>
            <a:r>
              <a:rPr lang="sv-SE" sz="2400" dirty="0" smtClean="0">
                <a:latin typeface="+mj-lt"/>
              </a:rPr>
              <a:t>? </a:t>
            </a:r>
            <a:r>
              <a:rPr lang="sv-SE" sz="2400" dirty="0" err="1" smtClean="0">
                <a:latin typeface="+mj-lt"/>
              </a:rPr>
              <a:t>Analisi</a:t>
            </a:r>
            <a:r>
              <a:rPr lang="sv-SE" sz="2400" dirty="0" smtClean="0">
                <a:latin typeface="+mj-lt"/>
              </a:rPr>
              <a:t> di scenario</a:t>
            </a:r>
            <a:endParaRPr lang="en-GB" sz="2400" dirty="0" smtClean="0">
              <a:latin typeface="+mj-lt"/>
            </a:endParaRPr>
          </a:p>
          <a:p>
            <a:endParaRPr lang="it-IT" sz="2400" dirty="0" smtClean="0">
              <a:solidFill>
                <a:schemeClr val="tx2"/>
              </a:solidFill>
              <a:latin typeface="+mj-lt"/>
            </a:endParaRPr>
          </a:p>
        </p:txBody>
      </p:sp>
      <p:sp>
        <p:nvSpPr>
          <p:cNvPr id="6" name="Rectangle 5"/>
          <p:cNvSpPr/>
          <p:nvPr/>
        </p:nvSpPr>
        <p:spPr>
          <a:xfrm>
            <a:off x="152400" y="1302603"/>
            <a:ext cx="506870" cy="1569660"/>
          </a:xfrm>
          <a:prstGeom prst="rect">
            <a:avLst/>
          </a:prstGeom>
        </p:spPr>
        <p:txBody>
          <a:bodyPr wrap="none">
            <a:spAutoFit/>
          </a:bodyPr>
          <a:lstStyle/>
          <a:p>
            <a:r>
              <a:rPr lang="sv-SE" sz="2400" dirty="0" smtClean="0">
                <a:latin typeface="+mj-lt"/>
              </a:rPr>
              <a:t>B2</a:t>
            </a:r>
          </a:p>
          <a:p>
            <a:endParaRPr lang="sv-SE" sz="2400" dirty="0" smtClean="0">
              <a:latin typeface="+mj-lt"/>
            </a:endParaRPr>
          </a:p>
          <a:p>
            <a:endParaRPr lang="en-GB" sz="2400" dirty="0" smtClean="0">
              <a:latin typeface="+mj-lt"/>
            </a:endParaRPr>
          </a:p>
          <a:p>
            <a:endParaRPr lang="it-IT" sz="2400" dirty="0" smtClean="0">
              <a:solidFill>
                <a:schemeClr val="tx2"/>
              </a:solidFill>
              <a:latin typeface="+mj-lt"/>
            </a:endParaRPr>
          </a:p>
        </p:txBody>
      </p:sp>
      <p:pic>
        <p:nvPicPr>
          <p:cNvPr id="10242" name="Picture 2"/>
          <p:cNvPicPr>
            <a:picLocks noChangeAspect="1" noChangeArrowheads="1"/>
          </p:cNvPicPr>
          <p:nvPr/>
        </p:nvPicPr>
        <p:blipFill>
          <a:blip r:embed="rId2" cstate="print"/>
          <a:srcRect/>
          <a:stretch>
            <a:fillRect/>
          </a:stretch>
        </p:blipFill>
        <p:spPr bwMode="auto">
          <a:xfrm>
            <a:off x="152400" y="1981200"/>
            <a:ext cx="8887166" cy="1065212"/>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18"/>
          <p:cNvSpPr>
            <a:spLocks noChangeShapeType="1"/>
          </p:cNvSpPr>
          <p:nvPr/>
        </p:nvSpPr>
        <p:spPr bwMode="auto">
          <a:xfrm>
            <a:off x="0" y="762000"/>
            <a:ext cx="7524328" cy="0"/>
          </a:xfrm>
          <a:prstGeom prst="line">
            <a:avLst/>
          </a:prstGeom>
          <a:noFill/>
          <a:ln w="25400">
            <a:solidFill>
              <a:srgbClr val="000080"/>
            </a:solidFill>
            <a:round/>
            <a:headEnd/>
            <a:tailEnd/>
          </a:ln>
          <a:effectLst/>
        </p:spPr>
        <p:txBody>
          <a:bodyPr/>
          <a:lstStyle/>
          <a:p>
            <a:endParaRPr lang="en-GB" sz="2400">
              <a:latin typeface="+mj-lt"/>
            </a:endParaRPr>
          </a:p>
        </p:txBody>
      </p:sp>
      <p:sp>
        <p:nvSpPr>
          <p:cNvPr id="4" name="Rectangle 3"/>
          <p:cNvSpPr/>
          <p:nvPr/>
        </p:nvSpPr>
        <p:spPr>
          <a:xfrm>
            <a:off x="42793" y="152400"/>
            <a:ext cx="4119333" cy="830997"/>
          </a:xfrm>
          <a:prstGeom prst="rect">
            <a:avLst/>
          </a:prstGeom>
        </p:spPr>
        <p:txBody>
          <a:bodyPr wrap="none">
            <a:spAutoFit/>
          </a:bodyPr>
          <a:lstStyle/>
          <a:p>
            <a:r>
              <a:rPr lang="sv-SE" sz="2400" dirty="0" smtClean="0">
                <a:latin typeface="+mj-lt"/>
              </a:rPr>
              <a:t>Trend </a:t>
            </a:r>
            <a:r>
              <a:rPr lang="sv-SE" sz="2400" dirty="0" err="1" smtClean="0">
                <a:latin typeface="+mj-lt"/>
              </a:rPr>
              <a:t>futuri</a:t>
            </a:r>
            <a:r>
              <a:rPr lang="sv-SE" sz="2400" dirty="0" smtClean="0">
                <a:latin typeface="+mj-lt"/>
              </a:rPr>
              <a:t>? </a:t>
            </a:r>
            <a:r>
              <a:rPr lang="sv-SE" sz="2400" dirty="0" err="1" smtClean="0">
                <a:latin typeface="+mj-lt"/>
              </a:rPr>
              <a:t>Analisi</a:t>
            </a:r>
            <a:r>
              <a:rPr lang="sv-SE" sz="2400" dirty="0" smtClean="0">
                <a:latin typeface="+mj-lt"/>
              </a:rPr>
              <a:t> di scenario</a:t>
            </a:r>
            <a:endParaRPr lang="en-GB" sz="2400" dirty="0" smtClean="0">
              <a:latin typeface="+mj-lt"/>
            </a:endParaRPr>
          </a:p>
          <a:p>
            <a:endParaRPr lang="it-IT" sz="2400" dirty="0" smtClean="0">
              <a:solidFill>
                <a:schemeClr val="tx2"/>
              </a:solidFill>
              <a:latin typeface="+mj-lt"/>
            </a:endParaRPr>
          </a:p>
        </p:txBody>
      </p:sp>
      <p:pic>
        <p:nvPicPr>
          <p:cNvPr id="6146" name="Picture 2"/>
          <p:cNvPicPr>
            <a:picLocks noChangeAspect="1" noChangeArrowheads="1"/>
          </p:cNvPicPr>
          <p:nvPr/>
        </p:nvPicPr>
        <p:blipFill>
          <a:blip r:embed="rId2" cstate="print"/>
          <a:srcRect/>
          <a:stretch>
            <a:fillRect/>
          </a:stretch>
        </p:blipFill>
        <p:spPr bwMode="auto">
          <a:xfrm>
            <a:off x="762000" y="1219200"/>
            <a:ext cx="6321425" cy="5446713"/>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18"/>
          <p:cNvSpPr>
            <a:spLocks noChangeShapeType="1"/>
          </p:cNvSpPr>
          <p:nvPr/>
        </p:nvSpPr>
        <p:spPr bwMode="auto">
          <a:xfrm>
            <a:off x="0" y="762000"/>
            <a:ext cx="7524328" cy="0"/>
          </a:xfrm>
          <a:prstGeom prst="line">
            <a:avLst/>
          </a:prstGeom>
          <a:noFill/>
          <a:ln w="25400">
            <a:solidFill>
              <a:srgbClr val="000080"/>
            </a:solidFill>
            <a:round/>
            <a:headEnd/>
            <a:tailEnd/>
          </a:ln>
          <a:effectLst/>
        </p:spPr>
        <p:txBody>
          <a:bodyPr/>
          <a:lstStyle/>
          <a:p>
            <a:endParaRPr lang="en-GB" sz="2400">
              <a:latin typeface="+mj-lt"/>
            </a:endParaRPr>
          </a:p>
        </p:txBody>
      </p:sp>
      <p:sp>
        <p:nvSpPr>
          <p:cNvPr id="4" name="Rectangle 3"/>
          <p:cNvSpPr/>
          <p:nvPr/>
        </p:nvSpPr>
        <p:spPr>
          <a:xfrm>
            <a:off x="42793" y="152400"/>
            <a:ext cx="4119333" cy="830997"/>
          </a:xfrm>
          <a:prstGeom prst="rect">
            <a:avLst/>
          </a:prstGeom>
        </p:spPr>
        <p:txBody>
          <a:bodyPr wrap="none">
            <a:spAutoFit/>
          </a:bodyPr>
          <a:lstStyle/>
          <a:p>
            <a:r>
              <a:rPr lang="sv-SE" sz="2400" dirty="0" smtClean="0">
                <a:latin typeface="+mj-lt"/>
              </a:rPr>
              <a:t>Trend </a:t>
            </a:r>
            <a:r>
              <a:rPr lang="sv-SE" sz="2400" dirty="0" err="1" smtClean="0">
                <a:latin typeface="+mj-lt"/>
              </a:rPr>
              <a:t>futuri</a:t>
            </a:r>
            <a:r>
              <a:rPr lang="sv-SE" sz="2400" dirty="0" smtClean="0">
                <a:latin typeface="+mj-lt"/>
              </a:rPr>
              <a:t>? </a:t>
            </a:r>
            <a:r>
              <a:rPr lang="sv-SE" sz="2400" dirty="0" err="1" smtClean="0">
                <a:latin typeface="+mj-lt"/>
              </a:rPr>
              <a:t>Analisi</a:t>
            </a:r>
            <a:r>
              <a:rPr lang="sv-SE" sz="2400" dirty="0" smtClean="0">
                <a:latin typeface="+mj-lt"/>
              </a:rPr>
              <a:t> di scenario</a:t>
            </a:r>
            <a:endParaRPr lang="en-GB" sz="2400" dirty="0" smtClean="0">
              <a:latin typeface="+mj-lt"/>
            </a:endParaRPr>
          </a:p>
          <a:p>
            <a:endParaRPr lang="it-IT" sz="2400" dirty="0" smtClean="0">
              <a:solidFill>
                <a:schemeClr val="tx2"/>
              </a:solidFill>
              <a:latin typeface="+mj-lt"/>
            </a:endParaRPr>
          </a:p>
        </p:txBody>
      </p:sp>
      <p:pic>
        <p:nvPicPr>
          <p:cNvPr id="4098" name="Picture 2"/>
          <p:cNvPicPr>
            <a:picLocks noChangeAspect="1" noChangeArrowheads="1"/>
          </p:cNvPicPr>
          <p:nvPr/>
        </p:nvPicPr>
        <p:blipFill>
          <a:blip r:embed="rId2" cstate="print"/>
          <a:srcRect/>
          <a:stretch>
            <a:fillRect/>
          </a:stretch>
        </p:blipFill>
        <p:spPr bwMode="auto">
          <a:xfrm>
            <a:off x="533400" y="1066800"/>
            <a:ext cx="6262688" cy="5562413"/>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18"/>
          <p:cNvSpPr>
            <a:spLocks noChangeShapeType="1"/>
          </p:cNvSpPr>
          <p:nvPr/>
        </p:nvSpPr>
        <p:spPr bwMode="auto">
          <a:xfrm>
            <a:off x="0" y="762000"/>
            <a:ext cx="7524328" cy="0"/>
          </a:xfrm>
          <a:prstGeom prst="line">
            <a:avLst/>
          </a:prstGeom>
          <a:noFill/>
          <a:ln w="25400">
            <a:solidFill>
              <a:srgbClr val="000080"/>
            </a:solidFill>
            <a:round/>
            <a:headEnd/>
            <a:tailEnd/>
          </a:ln>
          <a:effectLst/>
        </p:spPr>
        <p:txBody>
          <a:bodyPr/>
          <a:lstStyle/>
          <a:p>
            <a:endParaRPr lang="en-GB" sz="2400">
              <a:latin typeface="+mj-lt"/>
            </a:endParaRPr>
          </a:p>
        </p:txBody>
      </p:sp>
      <p:sp>
        <p:nvSpPr>
          <p:cNvPr id="4" name="Rectangle 3"/>
          <p:cNvSpPr/>
          <p:nvPr/>
        </p:nvSpPr>
        <p:spPr>
          <a:xfrm>
            <a:off x="42793" y="152400"/>
            <a:ext cx="4119333" cy="830997"/>
          </a:xfrm>
          <a:prstGeom prst="rect">
            <a:avLst/>
          </a:prstGeom>
        </p:spPr>
        <p:txBody>
          <a:bodyPr wrap="none">
            <a:spAutoFit/>
          </a:bodyPr>
          <a:lstStyle/>
          <a:p>
            <a:r>
              <a:rPr lang="sv-SE" sz="2400" dirty="0" smtClean="0">
                <a:latin typeface="+mj-lt"/>
              </a:rPr>
              <a:t>Trend </a:t>
            </a:r>
            <a:r>
              <a:rPr lang="sv-SE" sz="2400" dirty="0" err="1" smtClean="0">
                <a:latin typeface="+mj-lt"/>
              </a:rPr>
              <a:t>futuri</a:t>
            </a:r>
            <a:r>
              <a:rPr lang="sv-SE" sz="2400" dirty="0" smtClean="0">
                <a:latin typeface="+mj-lt"/>
              </a:rPr>
              <a:t>? </a:t>
            </a:r>
            <a:r>
              <a:rPr lang="sv-SE" sz="2400" dirty="0" err="1" smtClean="0">
                <a:latin typeface="+mj-lt"/>
              </a:rPr>
              <a:t>Analisi</a:t>
            </a:r>
            <a:r>
              <a:rPr lang="sv-SE" sz="2400" dirty="0" smtClean="0">
                <a:latin typeface="+mj-lt"/>
              </a:rPr>
              <a:t> di scenario</a:t>
            </a:r>
            <a:endParaRPr lang="en-GB" sz="2400" dirty="0" smtClean="0">
              <a:latin typeface="+mj-lt"/>
            </a:endParaRPr>
          </a:p>
          <a:p>
            <a:endParaRPr lang="it-IT" sz="2400" dirty="0" smtClean="0">
              <a:solidFill>
                <a:schemeClr val="tx2"/>
              </a:solidFill>
              <a:latin typeface="+mj-lt"/>
            </a:endParaRPr>
          </a:p>
        </p:txBody>
      </p:sp>
      <p:pic>
        <p:nvPicPr>
          <p:cNvPr id="5122" name="Picture 2"/>
          <p:cNvPicPr>
            <a:picLocks noChangeAspect="1" noChangeArrowheads="1"/>
          </p:cNvPicPr>
          <p:nvPr/>
        </p:nvPicPr>
        <p:blipFill>
          <a:blip r:embed="rId2" cstate="print"/>
          <a:srcRect/>
          <a:stretch>
            <a:fillRect/>
          </a:stretch>
        </p:blipFill>
        <p:spPr bwMode="auto">
          <a:xfrm>
            <a:off x="533400" y="1066800"/>
            <a:ext cx="6250477" cy="53721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18"/>
          <p:cNvSpPr>
            <a:spLocks noChangeShapeType="1"/>
          </p:cNvSpPr>
          <p:nvPr/>
        </p:nvSpPr>
        <p:spPr bwMode="auto">
          <a:xfrm>
            <a:off x="0" y="762000"/>
            <a:ext cx="7524328" cy="0"/>
          </a:xfrm>
          <a:prstGeom prst="line">
            <a:avLst/>
          </a:prstGeom>
          <a:noFill/>
          <a:ln w="25400">
            <a:solidFill>
              <a:srgbClr val="000080"/>
            </a:solidFill>
            <a:round/>
            <a:headEnd/>
            <a:tailEnd/>
          </a:ln>
          <a:effectLst/>
        </p:spPr>
        <p:txBody>
          <a:bodyPr/>
          <a:lstStyle/>
          <a:p>
            <a:endParaRPr lang="en-GB" sz="2400">
              <a:latin typeface="+mj-lt"/>
            </a:endParaRPr>
          </a:p>
        </p:txBody>
      </p:sp>
      <p:sp>
        <p:nvSpPr>
          <p:cNvPr id="4" name="Rectangle 3"/>
          <p:cNvSpPr/>
          <p:nvPr/>
        </p:nvSpPr>
        <p:spPr>
          <a:xfrm>
            <a:off x="42793" y="152400"/>
            <a:ext cx="3249544" cy="830997"/>
          </a:xfrm>
          <a:prstGeom prst="rect">
            <a:avLst/>
          </a:prstGeom>
        </p:spPr>
        <p:txBody>
          <a:bodyPr wrap="none">
            <a:spAutoFit/>
          </a:bodyPr>
          <a:lstStyle/>
          <a:p>
            <a:r>
              <a:rPr lang="sv-SE" sz="2400" dirty="0" err="1" smtClean="0">
                <a:latin typeface="+mj-lt"/>
              </a:rPr>
              <a:t>Impatti</a:t>
            </a:r>
            <a:r>
              <a:rPr lang="sv-SE" sz="2400" dirty="0" smtClean="0">
                <a:latin typeface="+mj-lt"/>
              </a:rPr>
              <a:t> </a:t>
            </a:r>
            <a:r>
              <a:rPr lang="sv-SE" sz="2400" dirty="0" err="1" smtClean="0">
                <a:latin typeface="+mj-lt"/>
              </a:rPr>
              <a:t>sulla</a:t>
            </a:r>
            <a:r>
              <a:rPr lang="sv-SE" sz="2400" dirty="0" smtClean="0">
                <a:latin typeface="+mj-lt"/>
              </a:rPr>
              <a:t> </a:t>
            </a:r>
            <a:r>
              <a:rPr lang="sv-SE" sz="2400" dirty="0" err="1" smtClean="0">
                <a:latin typeface="+mj-lt"/>
              </a:rPr>
              <a:t>biodiversità</a:t>
            </a:r>
            <a:endParaRPr lang="en-GB" sz="2400" dirty="0" smtClean="0">
              <a:latin typeface="+mj-lt"/>
            </a:endParaRPr>
          </a:p>
          <a:p>
            <a:endParaRPr lang="it-IT" sz="2400" dirty="0" smtClean="0">
              <a:solidFill>
                <a:schemeClr val="tx2"/>
              </a:solidFill>
              <a:latin typeface="+mj-lt"/>
            </a:endParaRPr>
          </a:p>
        </p:txBody>
      </p:sp>
      <p:sp>
        <p:nvSpPr>
          <p:cNvPr id="5" name="Rectangle 4"/>
          <p:cNvSpPr/>
          <p:nvPr/>
        </p:nvSpPr>
        <p:spPr>
          <a:xfrm>
            <a:off x="499993" y="1150203"/>
            <a:ext cx="6967607" cy="4154984"/>
          </a:xfrm>
          <a:prstGeom prst="rect">
            <a:avLst/>
          </a:prstGeom>
        </p:spPr>
        <p:txBody>
          <a:bodyPr wrap="square">
            <a:spAutoFit/>
          </a:bodyPr>
          <a:lstStyle/>
          <a:p>
            <a:r>
              <a:rPr lang="sv-SE" sz="2400" dirty="0" err="1" smtClean="0">
                <a:latin typeface="+mj-lt"/>
              </a:rPr>
              <a:t>Individui</a:t>
            </a:r>
            <a:endParaRPr lang="sv-SE" sz="2400" dirty="0" smtClean="0">
              <a:latin typeface="+mj-lt"/>
            </a:endParaRPr>
          </a:p>
          <a:p>
            <a:endParaRPr lang="sv-SE" sz="2400" dirty="0" smtClean="0">
              <a:latin typeface="+mj-lt"/>
            </a:endParaRPr>
          </a:p>
          <a:p>
            <a:endParaRPr lang="sv-SE" sz="2400" dirty="0" smtClean="0">
              <a:latin typeface="+mj-lt"/>
            </a:endParaRPr>
          </a:p>
          <a:p>
            <a:r>
              <a:rPr lang="sv-SE" sz="2400" dirty="0" smtClean="0">
                <a:latin typeface="+mj-lt"/>
              </a:rPr>
              <a:t>	</a:t>
            </a:r>
            <a:r>
              <a:rPr lang="sv-SE" sz="2400" dirty="0" err="1" smtClean="0">
                <a:latin typeface="+mj-lt"/>
              </a:rPr>
              <a:t>Popolazioni</a:t>
            </a:r>
            <a:endParaRPr lang="sv-SE" sz="2400" dirty="0" smtClean="0">
              <a:latin typeface="+mj-lt"/>
            </a:endParaRPr>
          </a:p>
          <a:p>
            <a:endParaRPr lang="sv-SE" sz="2400" dirty="0" smtClean="0">
              <a:latin typeface="+mj-lt"/>
            </a:endParaRPr>
          </a:p>
          <a:p>
            <a:endParaRPr lang="sv-SE" sz="2400" dirty="0" smtClean="0">
              <a:latin typeface="+mj-lt"/>
            </a:endParaRPr>
          </a:p>
          <a:p>
            <a:r>
              <a:rPr lang="sv-SE" sz="2400" dirty="0" smtClean="0">
                <a:latin typeface="+mj-lt"/>
              </a:rPr>
              <a:t>		</a:t>
            </a:r>
            <a:r>
              <a:rPr lang="sv-SE" sz="2400" dirty="0" err="1" smtClean="0">
                <a:latin typeface="+mj-lt"/>
              </a:rPr>
              <a:t>Comunità</a:t>
            </a:r>
            <a:endParaRPr lang="sv-SE" sz="2400" dirty="0" smtClean="0">
              <a:latin typeface="+mj-lt"/>
            </a:endParaRPr>
          </a:p>
          <a:p>
            <a:endParaRPr lang="sv-SE" sz="2400" dirty="0" smtClean="0">
              <a:latin typeface="+mj-lt"/>
            </a:endParaRPr>
          </a:p>
          <a:p>
            <a:endParaRPr lang="sv-SE" sz="2400" dirty="0" smtClean="0">
              <a:latin typeface="+mj-lt"/>
            </a:endParaRPr>
          </a:p>
          <a:p>
            <a:r>
              <a:rPr lang="sv-SE" sz="2400" dirty="0" smtClean="0">
                <a:latin typeface="+mj-lt"/>
              </a:rPr>
              <a:t>				</a:t>
            </a:r>
            <a:r>
              <a:rPr lang="sv-SE" sz="2400" dirty="0" err="1" smtClean="0">
                <a:latin typeface="+mj-lt"/>
              </a:rPr>
              <a:t>Ecosistemi</a:t>
            </a:r>
            <a:endParaRPr lang="en-GB" sz="2400" dirty="0" smtClean="0">
              <a:latin typeface="+mj-lt"/>
            </a:endParaRPr>
          </a:p>
          <a:p>
            <a:endParaRPr lang="it-IT" sz="2400" dirty="0" smtClean="0">
              <a:solidFill>
                <a:schemeClr val="tx2"/>
              </a:solidFill>
              <a:latin typeface="+mj-l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18"/>
          <p:cNvSpPr>
            <a:spLocks noChangeShapeType="1"/>
          </p:cNvSpPr>
          <p:nvPr/>
        </p:nvSpPr>
        <p:spPr bwMode="auto">
          <a:xfrm>
            <a:off x="0" y="762000"/>
            <a:ext cx="7524328" cy="0"/>
          </a:xfrm>
          <a:prstGeom prst="line">
            <a:avLst/>
          </a:prstGeom>
          <a:noFill/>
          <a:ln w="25400">
            <a:solidFill>
              <a:srgbClr val="000080"/>
            </a:solidFill>
            <a:round/>
            <a:headEnd/>
            <a:tailEnd/>
          </a:ln>
          <a:effectLst/>
        </p:spPr>
        <p:txBody>
          <a:bodyPr/>
          <a:lstStyle/>
          <a:p>
            <a:endParaRPr lang="en-GB" sz="2400">
              <a:latin typeface="+mj-lt"/>
            </a:endParaRPr>
          </a:p>
        </p:txBody>
      </p:sp>
      <p:sp>
        <p:nvSpPr>
          <p:cNvPr id="4" name="Rectangle 3"/>
          <p:cNvSpPr/>
          <p:nvPr/>
        </p:nvSpPr>
        <p:spPr>
          <a:xfrm>
            <a:off x="42793" y="152400"/>
            <a:ext cx="3249544" cy="830997"/>
          </a:xfrm>
          <a:prstGeom prst="rect">
            <a:avLst/>
          </a:prstGeom>
        </p:spPr>
        <p:txBody>
          <a:bodyPr wrap="none">
            <a:spAutoFit/>
          </a:bodyPr>
          <a:lstStyle/>
          <a:p>
            <a:r>
              <a:rPr lang="sv-SE" sz="2400" dirty="0" err="1" smtClean="0">
                <a:latin typeface="+mj-lt"/>
              </a:rPr>
              <a:t>Impatti</a:t>
            </a:r>
            <a:r>
              <a:rPr lang="sv-SE" sz="2400" dirty="0" smtClean="0">
                <a:latin typeface="+mj-lt"/>
              </a:rPr>
              <a:t> </a:t>
            </a:r>
            <a:r>
              <a:rPr lang="sv-SE" sz="2400" dirty="0" err="1" smtClean="0">
                <a:latin typeface="+mj-lt"/>
              </a:rPr>
              <a:t>sulla</a:t>
            </a:r>
            <a:r>
              <a:rPr lang="sv-SE" sz="2400" dirty="0" smtClean="0">
                <a:latin typeface="+mj-lt"/>
              </a:rPr>
              <a:t> </a:t>
            </a:r>
            <a:r>
              <a:rPr lang="sv-SE" sz="2400" dirty="0" err="1" smtClean="0">
                <a:latin typeface="+mj-lt"/>
              </a:rPr>
              <a:t>biodiversità</a:t>
            </a:r>
            <a:endParaRPr lang="en-GB" sz="2400" dirty="0" smtClean="0">
              <a:latin typeface="+mj-lt"/>
            </a:endParaRPr>
          </a:p>
          <a:p>
            <a:endParaRPr lang="it-IT" sz="2400" dirty="0" smtClean="0">
              <a:solidFill>
                <a:schemeClr val="tx2"/>
              </a:solidFill>
              <a:latin typeface="+mj-lt"/>
            </a:endParaRPr>
          </a:p>
        </p:txBody>
      </p:sp>
      <p:sp>
        <p:nvSpPr>
          <p:cNvPr id="5" name="Rectangle 4"/>
          <p:cNvSpPr/>
          <p:nvPr/>
        </p:nvSpPr>
        <p:spPr>
          <a:xfrm>
            <a:off x="499993" y="1150203"/>
            <a:ext cx="6967607" cy="3046988"/>
          </a:xfrm>
          <a:prstGeom prst="rect">
            <a:avLst/>
          </a:prstGeom>
        </p:spPr>
        <p:txBody>
          <a:bodyPr wrap="square">
            <a:spAutoFit/>
          </a:bodyPr>
          <a:lstStyle/>
          <a:p>
            <a:r>
              <a:rPr lang="sv-SE" sz="2400" dirty="0" err="1" smtClean="0">
                <a:latin typeface="+mj-lt"/>
              </a:rPr>
              <a:t>Climate</a:t>
            </a:r>
            <a:r>
              <a:rPr lang="sv-SE" sz="2400" dirty="0" smtClean="0">
                <a:latin typeface="+mj-lt"/>
              </a:rPr>
              <a:t> </a:t>
            </a:r>
            <a:r>
              <a:rPr lang="sv-SE" sz="2400" dirty="0" err="1" smtClean="0">
                <a:latin typeface="+mj-lt"/>
              </a:rPr>
              <a:t>change</a:t>
            </a:r>
            <a:r>
              <a:rPr lang="sv-SE" sz="2400" dirty="0" smtClean="0">
                <a:latin typeface="+mj-lt"/>
              </a:rPr>
              <a:t> </a:t>
            </a:r>
            <a:r>
              <a:rPr lang="sv-SE" sz="2400" dirty="0" err="1" smtClean="0">
                <a:latin typeface="+mj-lt"/>
              </a:rPr>
              <a:t>può</a:t>
            </a:r>
            <a:r>
              <a:rPr lang="sv-SE" sz="2400" dirty="0" smtClean="0">
                <a:latin typeface="+mj-lt"/>
              </a:rPr>
              <a:t> </a:t>
            </a:r>
            <a:r>
              <a:rPr lang="sv-SE" sz="2400" dirty="0" err="1" smtClean="0">
                <a:latin typeface="+mj-lt"/>
              </a:rPr>
              <a:t>esacerbare</a:t>
            </a:r>
            <a:r>
              <a:rPr lang="sv-SE" sz="2400" dirty="0" smtClean="0">
                <a:latin typeface="+mj-lt"/>
              </a:rPr>
              <a:t> gli </a:t>
            </a:r>
            <a:r>
              <a:rPr lang="sv-SE" sz="2400" dirty="0" err="1" smtClean="0">
                <a:latin typeface="+mj-lt"/>
              </a:rPr>
              <a:t>effetti</a:t>
            </a:r>
            <a:r>
              <a:rPr lang="sv-SE" sz="2400" dirty="0" smtClean="0">
                <a:latin typeface="+mj-lt"/>
              </a:rPr>
              <a:t> </a:t>
            </a:r>
            <a:r>
              <a:rPr lang="sv-SE" sz="2400" dirty="0" err="1" smtClean="0">
                <a:latin typeface="+mj-lt"/>
              </a:rPr>
              <a:t>negativi</a:t>
            </a:r>
            <a:r>
              <a:rPr lang="sv-SE" sz="2400" dirty="0" smtClean="0">
                <a:latin typeface="+mj-lt"/>
              </a:rPr>
              <a:t> </a:t>
            </a:r>
            <a:r>
              <a:rPr lang="sv-SE" sz="2400" dirty="0" err="1" smtClean="0">
                <a:latin typeface="+mj-lt"/>
              </a:rPr>
              <a:t>delle</a:t>
            </a:r>
            <a:r>
              <a:rPr lang="sv-SE" sz="2400" dirty="0" smtClean="0">
                <a:latin typeface="+mj-lt"/>
              </a:rPr>
              <a:t> </a:t>
            </a:r>
            <a:r>
              <a:rPr lang="sv-SE" sz="2400" dirty="0" err="1" smtClean="0">
                <a:latin typeface="+mj-lt"/>
              </a:rPr>
              <a:t>altre</a:t>
            </a:r>
            <a:r>
              <a:rPr lang="sv-SE" sz="2400" dirty="0" smtClean="0">
                <a:latin typeface="+mj-lt"/>
              </a:rPr>
              <a:t> </a:t>
            </a:r>
            <a:r>
              <a:rPr lang="sv-SE" sz="2400" dirty="0" err="1" smtClean="0">
                <a:latin typeface="+mj-lt"/>
              </a:rPr>
              <a:t>pressioni</a:t>
            </a:r>
            <a:endParaRPr lang="sv-SE" sz="2400" dirty="0" smtClean="0">
              <a:latin typeface="+mj-lt"/>
            </a:endParaRPr>
          </a:p>
          <a:p>
            <a:endParaRPr lang="sv-SE" sz="2400" dirty="0" smtClean="0">
              <a:solidFill>
                <a:schemeClr val="tx2"/>
              </a:solidFill>
              <a:latin typeface="+mj-lt"/>
            </a:endParaRPr>
          </a:p>
          <a:p>
            <a:r>
              <a:rPr lang="sv-SE" sz="2400" dirty="0" err="1" smtClean="0">
                <a:latin typeface="+mj-lt"/>
              </a:rPr>
              <a:t>-Degradazione</a:t>
            </a:r>
            <a:r>
              <a:rPr lang="sv-SE" sz="2400" dirty="0" smtClean="0">
                <a:latin typeface="+mj-lt"/>
              </a:rPr>
              <a:t> </a:t>
            </a:r>
            <a:r>
              <a:rPr lang="sv-SE" sz="2400" dirty="0" err="1" smtClean="0">
                <a:latin typeface="+mj-lt"/>
              </a:rPr>
              <a:t>degli</a:t>
            </a:r>
            <a:r>
              <a:rPr lang="sv-SE" sz="2400" dirty="0" smtClean="0">
                <a:latin typeface="+mj-lt"/>
              </a:rPr>
              <a:t> habitat</a:t>
            </a:r>
          </a:p>
          <a:p>
            <a:endParaRPr lang="sv-SE" sz="2400" dirty="0" smtClean="0">
              <a:latin typeface="+mj-lt"/>
            </a:endParaRPr>
          </a:p>
          <a:p>
            <a:r>
              <a:rPr lang="sv-SE" sz="2400" dirty="0" err="1" smtClean="0">
                <a:latin typeface="+mj-lt"/>
              </a:rPr>
              <a:t>-Frammentazione</a:t>
            </a:r>
            <a:endParaRPr lang="sv-SE" sz="2400" dirty="0" smtClean="0">
              <a:latin typeface="+mj-lt"/>
            </a:endParaRPr>
          </a:p>
          <a:p>
            <a:endParaRPr lang="sv-SE" sz="2400" dirty="0" smtClean="0">
              <a:latin typeface="+mj-lt"/>
            </a:endParaRPr>
          </a:p>
          <a:p>
            <a:r>
              <a:rPr lang="sv-SE" sz="2400" dirty="0" err="1" smtClean="0">
                <a:latin typeface="+mj-lt"/>
              </a:rPr>
              <a:t>-Specie</a:t>
            </a:r>
            <a:r>
              <a:rPr lang="sv-SE" sz="2400" dirty="0" smtClean="0">
                <a:latin typeface="+mj-lt"/>
              </a:rPr>
              <a:t> </a:t>
            </a:r>
            <a:r>
              <a:rPr lang="sv-SE" sz="2400" dirty="0" err="1" smtClean="0">
                <a:latin typeface="+mj-lt"/>
              </a:rPr>
              <a:t>esotiche</a:t>
            </a:r>
            <a:r>
              <a:rPr lang="sv-SE" sz="2400" dirty="0" smtClean="0">
                <a:latin typeface="+mj-lt"/>
              </a:rPr>
              <a:t>…</a:t>
            </a:r>
            <a:endParaRPr lang="it-IT" sz="2400" dirty="0" smtClean="0">
              <a:latin typeface="+mj-l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18"/>
          <p:cNvSpPr>
            <a:spLocks noChangeShapeType="1"/>
          </p:cNvSpPr>
          <p:nvPr/>
        </p:nvSpPr>
        <p:spPr bwMode="auto">
          <a:xfrm>
            <a:off x="0" y="762000"/>
            <a:ext cx="7524328" cy="0"/>
          </a:xfrm>
          <a:prstGeom prst="line">
            <a:avLst/>
          </a:prstGeom>
          <a:noFill/>
          <a:ln w="25400">
            <a:solidFill>
              <a:srgbClr val="000080"/>
            </a:solidFill>
            <a:round/>
            <a:headEnd/>
            <a:tailEnd/>
          </a:ln>
          <a:effectLst/>
        </p:spPr>
        <p:txBody>
          <a:bodyPr/>
          <a:lstStyle/>
          <a:p>
            <a:endParaRPr lang="en-GB" sz="2400">
              <a:latin typeface="+mj-lt"/>
            </a:endParaRPr>
          </a:p>
        </p:txBody>
      </p:sp>
      <p:sp>
        <p:nvSpPr>
          <p:cNvPr id="4" name="Rectangle 3"/>
          <p:cNvSpPr/>
          <p:nvPr/>
        </p:nvSpPr>
        <p:spPr>
          <a:xfrm>
            <a:off x="42793" y="152400"/>
            <a:ext cx="3249544" cy="830997"/>
          </a:xfrm>
          <a:prstGeom prst="rect">
            <a:avLst/>
          </a:prstGeom>
        </p:spPr>
        <p:txBody>
          <a:bodyPr wrap="none">
            <a:spAutoFit/>
          </a:bodyPr>
          <a:lstStyle/>
          <a:p>
            <a:r>
              <a:rPr lang="sv-SE" sz="2400" dirty="0" err="1" smtClean="0">
                <a:latin typeface="+mj-lt"/>
              </a:rPr>
              <a:t>Impatti</a:t>
            </a:r>
            <a:r>
              <a:rPr lang="sv-SE" sz="2400" dirty="0" smtClean="0">
                <a:latin typeface="+mj-lt"/>
              </a:rPr>
              <a:t> </a:t>
            </a:r>
            <a:r>
              <a:rPr lang="sv-SE" sz="2400" dirty="0" err="1" smtClean="0">
                <a:latin typeface="+mj-lt"/>
              </a:rPr>
              <a:t>sulla</a:t>
            </a:r>
            <a:r>
              <a:rPr lang="sv-SE" sz="2400" dirty="0" smtClean="0">
                <a:latin typeface="+mj-lt"/>
              </a:rPr>
              <a:t> </a:t>
            </a:r>
            <a:r>
              <a:rPr lang="sv-SE" sz="2400" dirty="0" err="1" smtClean="0">
                <a:latin typeface="+mj-lt"/>
              </a:rPr>
              <a:t>biodiversità</a:t>
            </a:r>
            <a:endParaRPr lang="en-GB" sz="2400" dirty="0" smtClean="0">
              <a:latin typeface="+mj-lt"/>
            </a:endParaRPr>
          </a:p>
          <a:p>
            <a:endParaRPr lang="it-IT" sz="2400" dirty="0" smtClean="0">
              <a:solidFill>
                <a:schemeClr val="tx2"/>
              </a:solidFill>
              <a:latin typeface="+mj-lt"/>
            </a:endParaRPr>
          </a:p>
        </p:txBody>
      </p:sp>
      <p:pic>
        <p:nvPicPr>
          <p:cNvPr id="28674" name="Picture 2"/>
          <p:cNvPicPr>
            <a:picLocks noChangeAspect="1" noChangeArrowheads="1"/>
          </p:cNvPicPr>
          <p:nvPr/>
        </p:nvPicPr>
        <p:blipFill>
          <a:blip r:embed="rId2" cstate="print"/>
          <a:srcRect/>
          <a:stretch>
            <a:fillRect/>
          </a:stretch>
        </p:blipFill>
        <p:spPr bwMode="auto">
          <a:xfrm>
            <a:off x="990600" y="1600200"/>
            <a:ext cx="7226665" cy="47244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18"/>
          <p:cNvSpPr>
            <a:spLocks noChangeShapeType="1"/>
          </p:cNvSpPr>
          <p:nvPr/>
        </p:nvSpPr>
        <p:spPr bwMode="auto">
          <a:xfrm>
            <a:off x="0" y="762000"/>
            <a:ext cx="7524328" cy="0"/>
          </a:xfrm>
          <a:prstGeom prst="line">
            <a:avLst/>
          </a:prstGeom>
          <a:noFill/>
          <a:ln w="25400">
            <a:solidFill>
              <a:srgbClr val="000080"/>
            </a:solidFill>
            <a:round/>
            <a:headEnd/>
            <a:tailEnd/>
          </a:ln>
          <a:effectLst/>
        </p:spPr>
        <p:txBody>
          <a:bodyPr/>
          <a:lstStyle/>
          <a:p>
            <a:endParaRPr lang="en-GB" sz="2400">
              <a:latin typeface="+mj-lt"/>
            </a:endParaRPr>
          </a:p>
        </p:txBody>
      </p:sp>
      <p:sp>
        <p:nvSpPr>
          <p:cNvPr id="4" name="Rectangle 3"/>
          <p:cNvSpPr/>
          <p:nvPr/>
        </p:nvSpPr>
        <p:spPr>
          <a:xfrm>
            <a:off x="42793" y="152400"/>
            <a:ext cx="3249544" cy="830997"/>
          </a:xfrm>
          <a:prstGeom prst="rect">
            <a:avLst/>
          </a:prstGeom>
        </p:spPr>
        <p:txBody>
          <a:bodyPr wrap="none">
            <a:spAutoFit/>
          </a:bodyPr>
          <a:lstStyle/>
          <a:p>
            <a:r>
              <a:rPr lang="sv-SE" sz="2400" dirty="0" err="1" smtClean="0">
                <a:latin typeface="+mj-lt"/>
              </a:rPr>
              <a:t>Impatti</a:t>
            </a:r>
            <a:r>
              <a:rPr lang="sv-SE" sz="2400" dirty="0" smtClean="0">
                <a:latin typeface="+mj-lt"/>
              </a:rPr>
              <a:t> </a:t>
            </a:r>
            <a:r>
              <a:rPr lang="sv-SE" sz="2400" dirty="0" err="1" smtClean="0">
                <a:latin typeface="+mj-lt"/>
              </a:rPr>
              <a:t>sulla</a:t>
            </a:r>
            <a:r>
              <a:rPr lang="sv-SE" sz="2400" dirty="0" smtClean="0">
                <a:latin typeface="+mj-lt"/>
              </a:rPr>
              <a:t> </a:t>
            </a:r>
            <a:r>
              <a:rPr lang="sv-SE" sz="2400" dirty="0" err="1" smtClean="0">
                <a:latin typeface="+mj-lt"/>
              </a:rPr>
              <a:t>biodiversità</a:t>
            </a:r>
            <a:endParaRPr lang="en-GB" sz="2400" dirty="0" smtClean="0">
              <a:latin typeface="+mj-lt"/>
            </a:endParaRPr>
          </a:p>
          <a:p>
            <a:endParaRPr lang="it-IT" sz="2400" dirty="0" smtClean="0">
              <a:solidFill>
                <a:schemeClr val="tx2"/>
              </a:solidFill>
              <a:latin typeface="+mj-lt"/>
            </a:endParaRPr>
          </a:p>
        </p:txBody>
      </p:sp>
      <p:pic>
        <p:nvPicPr>
          <p:cNvPr id="12289" name="Picture 1"/>
          <p:cNvPicPr>
            <a:picLocks noChangeAspect="1" noChangeArrowheads="1"/>
          </p:cNvPicPr>
          <p:nvPr/>
        </p:nvPicPr>
        <p:blipFill>
          <a:blip r:embed="rId2" cstate="print"/>
          <a:srcRect/>
          <a:stretch>
            <a:fillRect/>
          </a:stretch>
        </p:blipFill>
        <p:spPr bwMode="auto">
          <a:xfrm>
            <a:off x="1981200" y="1016790"/>
            <a:ext cx="5907088" cy="5499898"/>
          </a:xfrm>
          <a:prstGeom prst="rect">
            <a:avLst/>
          </a:prstGeom>
          <a:noFill/>
          <a:ln w="9525">
            <a:noFill/>
            <a:miter lim="800000"/>
            <a:headEnd/>
            <a:tailEnd/>
          </a:ln>
        </p:spPr>
      </p:pic>
      <p:sp>
        <p:nvSpPr>
          <p:cNvPr id="5" name="Rectangle 4"/>
          <p:cNvSpPr/>
          <p:nvPr/>
        </p:nvSpPr>
        <p:spPr>
          <a:xfrm>
            <a:off x="0" y="1981200"/>
            <a:ext cx="2019848" cy="830997"/>
          </a:xfrm>
          <a:prstGeom prst="rect">
            <a:avLst/>
          </a:prstGeom>
        </p:spPr>
        <p:txBody>
          <a:bodyPr wrap="none">
            <a:spAutoFit/>
          </a:bodyPr>
          <a:lstStyle/>
          <a:p>
            <a:r>
              <a:rPr lang="sv-SE" sz="2400" dirty="0" err="1" smtClean="0">
                <a:latin typeface="+mj-lt"/>
              </a:rPr>
              <a:t>Effetti</a:t>
            </a:r>
            <a:r>
              <a:rPr lang="sv-SE" sz="2400" dirty="0" smtClean="0">
                <a:latin typeface="+mj-lt"/>
              </a:rPr>
              <a:t> </a:t>
            </a:r>
            <a:r>
              <a:rPr lang="sv-SE" sz="2400" dirty="0" err="1" smtClean="0">
                <a:latin typeface="+mj-lt"/>
              </a:rPr>
              <a:t>addittivi</a:t>
            </a:r>
            <a:endParaRPr lang="en-GB" sz="2400" dirty="0" smtClean="0">
              <a:latin typeface="+mj-lt"/>
            </a:endParaRPr>
          </a:p>
          <a:p>
            <a:endParaRPr lang="it-IT" sz="2400" dirty="0" smtClean="0">
              <a:solidFill>
                <a:schemeClr val="tx2"/>
              </a:solidFill>
              <a:latin typeface="+mj-lt"/>
            </a:endParaRPr>
          </a:p>
        </p:txBody>
      </p:sp>
      <p:sp>
        <p:nvSpPr>
          <p:cNvPr id="6" name="Rectangle 5"/>
          <p:cNvSpPr/>
          <p:nvPr/>
        </p:nvSpPr>
        <p:spPr>
          <a:xfrm>
            <a:off x="0" y="3817203"/>
            <a:ext cx="2021579" cy="830997"/>
          </a:xfrm>
          <a:prstGeom prst="rect">
            <a:avLst/>
          </a:prstGeom>
        </p:spPr>
        <p:txBody>
          <a:bodyPr wrap="none">
            <a:spAutoFit/>
          </a:bodyPr>
          <a:lstStyle/>
          <a:p>
            <a:r>
              <a:rPr lang="sv-SE" sz="2400" dirty="0" err="1" smtClean="0">
                <a:latin typeface="+mj-lt"/>
              </a:rPr>
              <a:t>Effetti</a:t>
            </a:r>
            <a:r>
              <a:rPr lang="sv-SE" sz="2400" dirty="0" smtClean="0">
                <a:latin typeface="+mj-lt"/>
              </a:rPr>
              <a:t> </a:t>
            </a:r>
            <a:r>
              <a:rPr lang="sv-SE" sz="2400" dirty="0" err="1" smtClean="0">
                <a:latin typeface="+mj-lt"/>
              </a:rPr>
              <a:t>sinergici</a:t>
            </a:r>
            <a:endParaRPr lang="en-GB" sz="2400" dirty="0" smtClean="0">
              <a:latin typeface="+mj-lt"/>
            </a:endParaRPr>
          </a:p>
          <a:p>
            <a:endParaRPr lang="it-IT" sz="2400" dirty="0" smtClean="0">
              <a:solidFill>
                <a:schemeClr val="tx2"/>
              </a:solidFill>
              <a:latin typeface="+mj-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18"/>
          <p:cNvSpPr>
            <a:spLocks noChangeShapeType="1"/>
          </p:cNvSpPr>
          <p:nvPr/>
        </p:nvSpPr>
        <p:spPr bwMode="auto">
          <a:xfrm>
            <a:off x="0" y="762000"/>
            <a:ext cx="7524328" cy="0"/>
          </a:xfrm>
          <a:prstGeom prst="line">
            <a:avLst/>
          </a:prstGeom>
          <a:noFill/>
          <a:ln w="25400">
            <a:solidFill>
              <a:srgbClr val="000080"/>
            </a:solidFill>
            <a:round/>
            <a:headEnd/>
            <a:tailEnd/>
          </a:ln>
          <a:effectLst/>
        </p:spPr>
        <p:txBody>
          <a:bodyPr/>
          <a:lstStyle/>
          <a:p>
            <a:endParaRPr lang="en-GB" sz="2400">
              <a:latin typeface="+mj-lt"/>
            </a:endParaRPr>
          </a:p>
        </p:txBody>
      </p:sp>
      <p:sp>
        <p:nvSpPr>
          <p:cNvPr id="4" name="Rectangle 3"/>
          <p:cNvSpPr/>
          <p:nvPr/>
        </p:nvSpPr>
        <p:spPr>
          <a:xfrm>
            <a:off x="42793" y="152400"/>
            <a:ext cx="5523050" cy="461665"/>
          </a:xfrm>
          <a:prstGeom prst="rect">
            <a:avLst/>
          </a:prstGeom>
        </p:spPr>
        <p:txBody>
          <a:bodyPr wrap="none">
            <a:spAutoFit/>
          </a:bodyPr>
          <a:lstStyle/>
          <a:p>
            <a:r>
              <a:rPr lang="sv-SE" sz="2400" dirty="0" err="1" smtClean="0">
                <a:latin typeface="+mj-lt"/>
              </a:rPr>
              <a:t>Impatti</a:t>
            </a:r>
            <a:r>
              <a:rPr lang="sv-SE" sz="2400" dirty="0" smtClean="0">
                <a:latin typeface="+mj-lt"/>
              </a:rPr>
              <a:t> </a:t>
            </a:r>
            <a:r>
              <a:rPr lang="sv-SE" sz="2400" dirty="0" err="1" smtClean="0">
                <a:latin typeface="+mj-lt"/>
              </a:rPr>
              <a:t>sulla</a:t>
            </a:r>
            <a:r>
              <a:rPr lang="sv-SE" sz="2400" dirty="0" smtClean="0">
                <a:latin typeface="+mj-lt"/>
              </a:rPr>
              <a:t> </a:t>
            </a:r>
            <a:r>
              <a:rPr lang="sv-SE" sz="2400" dirty="0" err="1" smtClean="0">
                <a:latin typeface="+mj-lt"/>
              </a:rPr>
              <a:t>biodiversità</a:t>
            </a:r>
            <a:r>
              <a:rPr lang="sv-SE" sz="2400" dirty="0" smtClean="0">
                <a:latin typeface="+mj-lt"/>
              </a:rPr>
              <a:t>: </a:t>
            </a:r>
            <a:r>
              <a:rPr lang="sv-SE" sz="2400" dirty="0" err="1" smtClean="0"/>
              <a:t>effetti</a:t>
            </a:r>
            <a:r>
              <a:rPr lang="sv-SE" sz="2400" dirty="0" smtClean="0"/>
              <a:t> </a:t>
            </a:r>
            <a:r>
              <a:rPr lang="sv-SE" sz="2400" dirty="0" err="1" smtClean="0"/>
              <a:t>complessi</a:t>
            </a:r>
            <a:r>
              <a:rPr lang="sv-SE" sz="2400" dirty="0" smtClean="0"/>
              <a:t> </a:t>
            </a:r>
            <a:endParaRPr lang="it-IT" sz="2400" dirty="0" smtClean="0">
              <a:solidFill>
                <a:schemeClr val="tx2"/>
              </a:solidFill>
              <a:latin typeface="+mj-lt"/>
            </a:endParaRPr>
          </a:p>
        </p:txBody>
      </p:sp>
      <p:pic>
        <p:nvPicPr>
          <p:cNvPr id="11268" name="Picture 4"/>
          <p:cNvPicPr>
            <a:picLocks noChangeAspect="1" noChangeArrowheads="1"/>
          </p:cNvPicPr>
          <p:nvPr/>
        </p:nvPicPr>
        <p:blipFill>
          <a:blip r:embed="rId2" cstate="print"/>
          <a:srcRect/>
          <a:stretch>
            <a:fillRect/>
          </a:stretch>
        </p:blipFill>
        <p:spPr bwMode="auto">
          <a:xfrm>
            <a:off x="1066800" y="914400"/>
            <a:ext cx="6724650" cy="5713413"/>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18"/>
          <p:cNvSpPr>
            <a:spLocks noChangeShapeType="1"/>
          </p:cNvSpPr>
          <p:nvPr/>
        </p:nvSpPr>
        <p:spPr bwMode="auto">
          <a:xfrm>
            <a:off x="0" y="762000"/>
            <a:ext cx="7524328" cy="0"/>
          </a:xfrm>
          <a:prstGeom prst="line">
            <a:avLst/>
          </a:prstGeom>
          <a:noFill/>
          <a:ln w="25400">
            <a:solidFill>
              <a:srgbClr val="000080"/>
            </a:solidFill>
            <a:round/>
            <a:headEnd/>
            <a:tailEnd/>
          </a:ln>
          <a:effectLst/>
        </p:spPr>
        <p:txBody>
          <a:bodyPr/>
          <a:lstStyle/>
          <a:p>
            <a:endParaRPr lang="en-GB" sz="2400">
              <a:latin typeface="+mj-lt"/>
            </a:endParaRPr>
          </a:p>
        </p:txBody>
      </p:sp>
      <p:sp>
        <p:nvSpPr>
          <p:cNvPr id="4" name="Rectangle 3"/>
          <p:cNvSpPr/>
          <p:nvPr/>
        </p:nvSpPr>
        <p:spPr>
          <a:xfrm>
            <a:off x="42793" y="152400"/>
            <a:ext cx="5964325" cy="461665"/>
          </a:xfrm>
          <a:prstGeom prst="rect">
            <a:avLst/>
          </a:prstGeom>
        </p:spPr>
        <p:txBody>
          <a:bodyPr wrap="none">
            <a:spAutoFit/>
          </a:bodyPr>
          <a:lstStyle/>
          <a:p>
            <a:r>
              <a:rPr lang="sv-SE" sz="2400" dirty="0" err="1" smtClean="0">
                <a:latin typeface="+mj-lt"/>
              </a:rPr>
              <a:t>Impatti</a:t>
            </a:r>
            <a:r>
              <a:rPr lang="sv-SE" sz="2400" dirty="0" smtClean="0">
                <a:latin typeface="+mj-lt"/>
              </a:rPr>
              <a:t> </a:t>
            </a:r>
            <a:r>
              <a:rPr lang="sv-SE" sz="2400" dirty="0" err="1" smtClean="0">
                <a:latin typeface="+mj-lt"/>
              </a:rPr>
              <a:t>sulla</a:t>
            </a:r>
            <a:r>
              <a:rPr lang="sv-SE" sz="2400" dirty="0" smtClean="0">
                <a:latin typeface="+mj-lt"/>
              </a:rPr>
              <a:t> </a:t>
            </a:r>
            <a:r>
              <a:rPr lang="sv-SE" sz="2400" dirty="0" err="1" smtClean="0">
                <a:latin typeface="+mj-lt"/>
              </a:rPr>
              <a:t>biodiversità</a:t>
            </a:r>
            <a:r>
              <a:rPr lang="sv-SE" sz="2400" dirty="0" smtClean="0">
                <a:latin typeface="+mj-lt"/>
              </a:rPr>
              <a:t>: </a:t>
            </a:r>
            <a:r>
              <a:rPr lang="sv-SE" sz="2400" dirty="0" err="1" smtClean="0"/>
              <a:t>Effetti</a:t>
            </a:r>
            <a:r>
              <a:rPr lang="sv-SE" sz="2400" dirty="0" smtClean="0"/>
              <a:t> </a:t>
            </a:r>
            <a:r>
              <a:rPr lang="sv-SE" sz="2400" dirty="0" err="1" smtClean="0"/>
              <a:t>sulla</a:t>
            </a:r>
            <a:r>
              <a:rPr lang="sv-SE" sz="2400" dirty="0" smtClean="0"/>
              <a:t> </a:t>
            </a:r>
            <a:r>
              <a:rPr lang="sv-SE" sz="2400" dirty="0" err="1" smtClean="0"/>
              <a:t>fisiologia</a:t>
            </a:r>
            <a:endParaRPr lang="it-IT" sz="2400" dirty="0" smtClean="0">
              <a:solidFill>
                <a:schemeClr val="tx2"/>
              </a:solidFill>
              <a:latin typeface="+mj-lt"/>
            </a:endParaRPr>
          </a:p>
        </p:txBody>
      </p:sp>
      <p:sp>
        <p:nvSpPr>
          <p:cNvPr id="6" name="Rectangle 5"/>
          <p:cNvSpPr/>
          <p:nvPr/>
        </p:nvSpPr>
        <p:spPr>
          <a:xfrm>
            <a:off x="228600" y="1524000"/>
            <a:ext cx="2246769" cy="4154984"/>
          </a:xfrm>
          <a:prstGeom prst="rect">
            <a:avLst/>
          </a:prstGeom>
        </p:spPr>
        <p:txBody>
          <a:bodyPr wrap="none">
            <a:spAutoFit/>
          </a:bodyPr>
          <a:lstStyle/>
          <a:p>
            <a:r>
              <a:rPr lang="sv-SE" sz="2400" dirty="0" err="1" smtClean="0">
                <a:latin typeface="+mj-lt"/>
              </a:rPr>
              <a:t>Fotosintesi</a:t>
            </a:r>
            <a:endParaRPr lang="sv-SE" sz="2400" dirty="0" smtClean="0">
              <a:latin typeface="+mj-lt"/>
            </a:endParaRPr>
          </a:p>
          <a:p>
            <a:endParaRPr lang="sv-SE" sz="2400" dirty="0" smtClean="0">
              <a:latin typeface="+mj-lt"/>
            </a:endParaRPr>
          </a:p>
          <a:p>
            <a:endParaRPr lang="sv-SE" sz="2400" dirty="0" smtClean="0">
              <a:latin typeface="+mj-lt"/>
            </a:endParaRPr>
          </a:p>
          <a:p>
            <a:r>
              <a:rPr lang="sv-SE" sz="2400" dirty="0" err="1" smtClean="0">
                <a:latin typeface="+mj-lt"/>
              </a:rPr>
              <a:t>Respirazione</a:t>
            </a:r>
            <a:endParaRPr lang="sv-SE" sz="2400" dirty="0" smtClean="0">
              <a:latin typeface="+mj-lt"/>
            </a:endParaRPr>
          </a:p>
          <a:p>
            <a:endParaRPr lang="sv-SE" sz="2400" dirty="0" smtClean="0">
              <a:latin typeface="+mj-lt"/>
            </a:endParaRPr>
          </a:p>
          <a:p>
            <a:endParaRPr lang="sv-SE" sz="2400" dirty="0" smtClean="0">
              <a:latin typeface="+mj-lt"/>
            </a:endParaRPr>
          </a:p>
          <a:p>
            <a:r>
              <a:rPr lang="sv-SE" sz="2400" dirty="0" err="1" smtClean="0">
                <a:latin typeface="+mj-lt"/>
              </a:rPr>
              <a:t>Decomposizione</a:t>
            </a:r>
            <a:endParaRPr lang="sv-SE" sz="2400" dirty="0" smtClean="0">
              <a:latin typeface="+mj-lt"/>
            </a:endParaRPr>
          </a:p>
          <a:p>
            <a:endParaRPr lang="sv-SE" sz="2400" dirty="0" smtClean="0">
              <a:latin typeface="+mj-lt"/>
            </a:endParaRPr>
          </a:p>
          <a:p>
            <a:endParaRPr lang="sv-SE" sz="2400" dirty="0" smtClean="0">
              <a:latin typeface="+mj-lt"/>
            </a:endParaRPr>
          </a:p>
          <a:p>
            <a:r>
              <a:rPr lang="sv-SE" sz="2400" dirty="0" err="1" smtClean="0">
                <a:latin typeface="+mj-lt"/>
              </a:rPr>
              <a:t>Sviluppo</a:t>
            </a:r>
            <a:r>
              <a:rPr lang="sv-SE" sz="2400" dirty="0" smtClean="0">
                <a:latin typeface="+mj-lt"/>
              </a:rPr>
              <a:t>…</a:t>
            </a:r>
            <a:endParaRPr lang="sv-SE" sz="2400" dirty="0" smtClean="0">
              <a:latin typeface="+mj-lt"/>
            </a:endParaRPr>
          </a:p>
          <a:p>
            <a:endParaRPr lang="sv-SE" sz="2400" dirty="0" smtClean="0">
              <a:latin typeface="+mj-lt"/>
            </a:endParaRPr>
          </a:p>
        </p:txBody>
      </p:sp>
      <p:pic>
        <p:nvPicPr>
          <p:cNvPr id="28674" name="Picture 2" descr="http://i1.ytimg.com/vi/PQ1zZ9G5d7M/maxresdefault.jpg"/>
          <p:cNvPicPr>
            <a:picLocks noChangeAspect="1" noChangeArrowheads="1"/>
          </p:cNvPicPr>
          <p:nvPr/>
        </p:nvPicPr>
        <p:blipFill>
          <a:blip r:embed="rId2" cstate="print"/>
          <a:srcRect/>
          <a:stretch>
            <a:fillRect/>
          </a:stretch>
        </p:blipFill>
        <p:spPr bwMode="auto">
          <a:xfrm>
            <a:off x="3047749" y="2057400"/>
            <a:ext cx="6099371" cy="3429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914400" y="1295400"/>
            <a:ext cx="4988479" cy="5314950"/>
          </a:xfrm>
          <a:prstGeom prst="rect">
            <a:avLst/>
          </a:prstGeom>
          <a:noFill/>
          <a:ln w="9525">
            <a:noFill/>
            <a:miter lim="800000"/>
            <a:headEnd/>
            <a:tailEnd/>
          </a:ln>
          <a:effectLst/>
        </p:spPr>
      </p:pic>
      <p:sp>
        <p:nvSpPr>
          <p:cNvPr id="5" name="Line 18"/>
          <p:cNvSpPr>
            <a:spLocks noChangeShapeType="1"/>
          </p:cNvSpPr>
          <p:nvPr/>
        </p:nvSpPr>
        <p:spPr bwMode="auto">
          <a:xfrm>
            <a:off x="0" y="762000"/>
            <a:ext cx="7524328" cy="0"/>
          </a:xfrm>
          <a:prstGeom prst="line">
            <a:avLst/>
          </a:prstGeom>
          <a:noFill/>
          <a:ln w="25400">
            <a:solidFill>
              <a:srgbClr val="000080"/>
            </a:solidFill>
            <a:round/>
            <a:headEnd/>
            <a:tailEnd/>
          </a:ln>
          <a:effectLst/>
        </p:spPr>
        <p:txBody>
          <a:bodyPr/>
          <a:lstStyle/>
          <a:p>
            <a:endParaRPr lang="en-GB" sz="2400">
              <a:latin typeface="+mj-lt"/>
            </a:endParaRPr>
          </a:p>
        </p:txBody>
      </p:sp>
      <p:sp>
        <p:nvSpPr>
          <p:cNvPr id="6" name="Rectangle 5"/>
          <p:cNvSpPr/>
          <p:nvPr/>
        </p:nvSpPr>
        <p:spPr>
          <a:xfrm>
            <a:off x="42793" y="152400"/>
            <a:ext cx="653256" cy="830997"/>
          </a:xfrm>
          <a:prstGeom prst="rect">
            <a:avLst/>
          </a:prstGeom>
        </p:spPr>
        <p:txBody>
          <a:bodyPr wrap="none">
            <a:spAutoFit/>
          </a:bodyPr>
          <a:lstStyle/>
          <a:p>
            <a:r>
              <a:rPr lang="sv-SE" sz="2400" dirty="0" smtClean="0">
                <a:latin typeface="+mj-lt"/>
              </a:rPr>
              <a:t>CO</a:t>
            </a:r>
            <a:r>
              <a:rPr lang="sv-SE" sz="2400" baseline="-25000" dirty="0" smtClean="0">
                <a:latin typeface="+mj-lt"/>
              </a:rPr>
              <a:t>2</a:t>
            </a:r>
            <a:endParaRPr lang="en-GB" sz="2400" baseline="-25000" dirty="0" smtClean="0">
              <a:latin typeface="+mj-lt"/>
            </a:endParaRPr>
          </a:p>
          <a:p>
            <a:endParaRPr lang="it-IT" sz="2400" dirty="0" smtClean="0">
              <a:solidFill>
                <a:schemeClr val="tx2"/>
              </a:solidFill>
              <a:latin typeface="+mj-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18"/>
          <p:cNvSpPr>
            <a:spLocks noChangeShapeType="1"/>
          </p:cNvSpPr>
          <p:nvPr/>
        </p:nvSpPr>
        <p:spPr bwMode="auto">
          <a:xfrm>
            <a:off x="0" y="762000"/>
            <a:ext cx="7524328" cy="0"/>
          </a:xfrm>
          <a:prstGeom prst="line">
            <a:avLst/>
          </a:prstGeom>
          <a:noFill/>
          <a:ln w="25400">
            <a:solidFill>
              <a:srgbClr val="000080"/>
            </a:solidFill>
            <a:round/>
            <a:headEnd/>
            <a:tailEnd/>
          </a:ln>
          <a:effectLst/>
        </p:spPr>
        <p:txBody>
          <a:bodyPr/>
          <a:lstStyle/>
          <a:p>
            <a:endParaRPr lang="en-GB" sz="2400">
              <a:latin typeface="+mj-lt"/>
            </a:endParaRPr>
          </a:p>
        </p:txBody>
      </p:sp>
      <p:sp>
        <p:nvSpPr>
          <p:cNvPr id="4" name="Rectangle 3"/>
          <p:cNvSpPr/>
          <p:nvPr/>
        </p:nvSpPr>
        <p:spPr>
          <a:xfrm>
            <a:off x="42793" y="152400"/>
            <a:ext cx="6969152" cy="461665"/>
          </a:xfrm>
          <a:prstGeom prst="rect">
            <a:avLst/>
          </a:prstGeom>
        </p:spPr>
        <p:txBody>
          <a:bodyPr wrap="none">
            <a:spAutoFit/>
          </a:bodyPr>
          <a:lstStyle/>
          <a:p>
            <a:r>
              <a:rPr lang="sv-SE" sz="2400" dirty="0" err="1" smtClean="0">
                <a:latin typeface="+mj-lt"/>
              </a:rPr>
              <a:t>Impatti</a:t>
            </a:r>
            <a:r>
              <a:rPr lang="sv-SE" sz="2400" dirty="0" smtClean="0">
                <a:latin typeface="+mj-lt"/>
              </a:rPr>
              <a:t> </a:t>
            </a:r>
            <a:r>
              <a:rPr lang="sv-SE" sz="2400" dirty="0" err="1" smtClean="0">
                <a:latin typeface="+mj-lt"/>
              </a:rPr>
              <a:t>sulla</a:t>
            </a:r>
            <a:r>
              <a:rPr lang="sv-SE" sz="2400" dirty="0" smtClean="0">
                <a:latin typeface="+mj-lt"/>
              </a:rPr>
              <a:t> </a:t>
            </a:r>
            <a:r>
              <a:rPr lang="sv-SE" sz="2400" dirty="0" err="1" smtClean="0">
                <a:latin typeface="+mj-lt"/>
              </a:rPr>
              <a:t>biodiversità</a:t>
            </a:r>
            <a:r>
              <a:rPr lang="sv-SE" sz="2400" dirty="0" smtClean="0">
                <a:latin typeface="+mj-lt"/>
              </a:rPr>
              <a:t>: </a:t>
            </a:r>
            <a:r>
              <a:rPr lang="sv-SE" sz="2400" dirty="0" err="1" smtClean="0"/>
              <a:t>Cambiamenti</a:t>
            </a:r>
            <a:r>
              <a:rPr lang="sv-SE" sz="2400" dirty="0" smtClean="0"/>
              <a:t> </a:t>
            </a:r>
            <a:r>
              <a:rPr lang="sv-SE" sz="2400" dirty="0" err="1" smtClean="0"/>
              <a:t>nella</a:t>
            </a:r>
            <a:r>
              <a:rPr lang="sv-SE" sz="2400" dirty="0" smtClean="0"/>
              <a:t> </a:t>
            </a:r>
            <a:r>
              <a:rPr lang="sv-SE" sz="2400" dirty="0" err="1" smtClean="0"/>
              <a:t>fenologia</a:t>
            </a:r>
            <a:endParaRPr lang="it-IT" sz="2400" dirty="0" smtClean="0">
              <a:solidFill>
                <a:schemeClr val="tx2"/>
              </a:solidFill>
              <a:latin typeface="+mj-lt"/>
            </a:endParaRPr>
          </a:p>
        </p:txBody>
      </p:sp>
      <p:pic>
        <p:nvPicPr>
          <p:cNvPr id="30722" name="Picture 2" descr="http://rspb.royalsocietypublishing.org/content/272/1581/2561/F1.large.jpg"/>
          <p:cNvPicPr>
            <a:picLocks noChangeAspect="1" noChangeArrowheads="1"/>
          </p:cNvPicPr>
          <p:nvPr/>
        </p:nvPicPr>
        <p:blipFill>
          <a:blip r:embed="rId2" cstate="print"/>
          <a:srcRect/>
          <a:stretch>
            <a:fillRect/>
          </a:stretch>
        </p:blipFill>
        <p:spPr bwMode="auto">
          <a:xfrm>
            <a:off x="381000" y="914400"/>
            <a:ext cx="2590800" cy="5840277"/>
          </a:xfrm>
          <a:prstGeom prst="rect">
            <a:avLst/>
          </a:prstGeom>
          <a:noFill/>
        </p:spPr>
      </p:pic>
      <p:pic>
        <p:nvPicPr>
          <p:cNvPr id="33794" name="Picture 2"/>
          <p:cNvPicPr>
            <a:picLocks noChangeAspect="1" noChangeArrowheads="1"/>
          </p:cNvPicPr>
          <p:nvPr/>
        </p:nvPicPr>
        <p:blipFill>
          <a:blip r:embed="rId3" cstate="print"/>
          <a:srcRect/>
          <a:stretch>
            <a:fillRect/>
          </a:stretch>
        </p:blipFill>
        <p:spPr bwMode="auto">
          <a:xfrm>
            <a:off x="3733800" y="1524000"/>
            <a:ext cx="3581400" cy="3563922"/>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18"/>
          <p:cNvSpPr>
            <a:spLocks noChangeShapeType="1"/>
          </p:cNvSpPr>
          <p:nvPr/>
        </p:nvSpPr>
        <p:spPr bwMode="auto">
          <a:xfrm>
            <a:off x="0" y="762000"/>
            <a:ext cx="7524328" cy="0"/>
          </a:xfrm>
          <a:prstGeom prst="line">
            <a:avLst/>
          </a:prstGeom>
          <a:noFill/>
          <a:ln w="25400">
            <a:solidFill>
              <a:srgbClr val="000080"/>
            </a:solidFill>
            <a:round/>
            <a:headEnd/>
            <a:tailEnd/>
          </a:ln>
          <a:effectLst/>
        </p:spPr>
        <p:txBody>
          <a:bodyPr/>
          <a:lstStyle/>
          <a:p>
            <a:endParaRPr lang="en-GB" sz="2400">
              <a:latin typeface="+mj-lt"/>
            </a:endParaRPr>
          </a:p>
        </p:txBody>
      </p:sp>
      <p:sp>
        <p:nvSpPr>
          <p:cNvPr id="4" name="Rectangle 3"/>
          <p:cNvSpPr/>
          <p:nvPr/>
        </p:nvSpPr>
        <p:spPr>
          <a:xfrm>
            <a:off x="42793" y="152400"/>
            <a:ext cx="6969152" cy="461665"/>
          </a:xfrm>
          <a:prstGeom prst="rect">
            <a:avLst/>
          </a:prstGeom>
        </p:spPr>
        <p:txBody>
          <a:bodyPr wrap="none">
            <a:spAutoFit/>
          </a:bodyPr>
          <a:lstStyle/>
          <a:p>
            <a:r>
              <a:rPr lang="sv-SE" sz="2400" dirty="0" err="1" smtClean="0">
                <a:latin typeface="+mj-lt"/>
              </a:rPr>
              <a:t>Impatti</a:t>
            </a:r>
            <a:r>
              <a:rPr lang="sv-SE" sz="2400" dirty="0" smtClean="0">
                <a:latin typeface="+mj-lt"/>
              </a:rPr>
              <a:t> </a:t>
            </a:r>
            <a:r>
              <a:rPr lang="sv-SE" sz="2400" dirty="0" err="1" smtClean="0">
                <a:latin typeface="+mj-lt"/>
              </a:rPr>
              <a:t>sulla</a:t>
            </a:r>
            <a:r>
              <a:rPr lang="sv-SE" sz="2400" dirty="0" smtClean="0">
                <a:latin typeface="+mj-lt"/>
              </a:rPr>
              <a:t> </a:t>
            </a:r>
            <a:r>
              <a:rPr lang="sv-SE" sz="2400" dirty="0" err="1" smtClean="0">
                <a:latin typeface="+mj-lt"/>
              </a:rPr>
              <a:t>biodiversità</a:t>
            </a:r>
            <a:r>
              <a:rPr lang="sv-SE" sz="2400" dirty="0" smtClean="0">
                <a:latin typeface="+mj-lt"/>
              </a:rPr>
              <a:t>: </a:t>
            </a:r>
            <a:r>
              <a:rPr lang="sv-SE" sz="2400" dirty="0" err="1" smtClean="0"/>
              <a:t>Cambiamenti</a:t>
            </a:r>
            <a:r>
              <a:rPr lang="sv-SE" sz="2400" dirty="0" smtClean="0"/>
              <a:t> </a:t>
            </a:r>
            <a:r>
              <a:rPr lang="sv-SE" sz="2400" dirty="0" err="1" smtClean="0"/>
              <a:t>nella</a:t>
            </a:r>
            <a:r>
              <a:rPr lang="sv-SE" sz="2400" dirty="0" smtClean="0"/>
              <a:t> </a:t>
            </a:r>
            <a:r>
              <a:rPr lang="sv-SE" sz="2400" dirty="0" err="1" smtClean="0"/>
              <a:t>fenologia</a:t>
            </a:r>
            <a:endParaRPr lang="it-IT" sz="2400" dirty="0" smtClean="0">
              <a:solidFill>
                <a:schemeClr val="tx2"/>
              </a:solidFill>
              <a:latin typeface="+mj-lt"/>
            </a:endParaRPr>
          </a:p>
        </p:txBody>
      </p:sp>
      <p:pic>
        <p:nvPicPr>
          <p:cNvPr id="33794" name="Picture 2"/>
          <p:cNvPicPr>
            <a:picLocks noChangeAspect="1" noChangeArrowheads="1"/>
          </p:cNvPicPr>
          <p:nvPr/>
        </p:nvPicPr>
        <p:blipFill>
          <a:blip r:embed="rId2" cstate="print"/>
          <a:srcRect/>
          <a:stretch>
            <a:fillRect/>
          </a:stretch>
        </p:blipFill>
        <p:spPr bwMode="auto">
          <a:xfrm>
            <a:off x="990600" y="1371600"/>
            <a:ext cx="3862387" cy="3843538"/>
          </a:xfrm>
          <a:prstGeom prst="rect">
            <a:avLst/>
          </a:prstGeom>
          <a:noFill/>
          <a:ln w="9525">
            <a:noFill/>
            <a:miter lim="800000"/>
            <a:headEnd/>
            <a:tailEnd/>
          </a:ln>
        </p:spPr>
      </p:pic>
      <p:pic>
        <p:nvPicPr>
          <p:cNvPr id="34818" name="Picture 2"/>
          <p:cNvPicPr>
            <a:picLocks noChangeAspect="1" noChangeArrowheads="1"/>
          </p:cNvPicPr>
          <p:nvPr/>
        </p:nvPicPr>
        <p:blipFill>
          <a:blip r:embed="rId3" cstate="print"/>
          <a:srcRect/>
          <a:stretch>
            <a:fillRect/>
          </a:stretch>
        </p:blipFill>
        <p:spPr bwMode="auto">
          <a:xfrm>
            <a:off x="4267200" y="6324600"/>
            <a:ext cx="4876800" cy="416623"/>
          </a:xfrm>
          <a:prstGeom prst="rect">
            <a:avLst/>
          </a:prstGeom>
          <a:noFill/>
          <a:ln w="9525">
            <a:noFill/>
            <a:miter lim="800000"/>
            <a:headEnd/>
            <a:tailEnd/>
          </a:ln>
        </p:spPr>
      </p:pic>
      <p:pic>
        <p:nvPicPr>
          <p:cNvPr id="34819" name="Picture 3"/>
          <p:cNvPicPr>
            <a:picLocks noChangeAspect="1" noChangeArrowheads="1"/>
          </p:cNvPicPr>
          <p:nvPr/>
        </p:nvPicPr>
        <p:blipFill>
          <a:blip r:embed="rId4" cstate="print"/>
          <a:srcRect/>
          <a:stretch>
            <a:fillRect/>
          </a:stretch>
        </p:blipFill>
        <p:spPr bwMode="auto">
          <a:xfrm>
            <a:off x="5334000" y="1371600"/>
            <a:ext cx="3251200" cy="2278063"/>
          </a:xfrm>
          <a:prstGeom prst="rect">
            <a:avLst/>
          </a:prstGeom>
          <a:noFill/>
          <a:ln w="9525">
            <a:noFill/>
            <a:miter lim="800000"/>
            <a:headEnd/>
            <a:tailEnd/>
          </a:ln>
        </p:spPr>
      </p:pic>
      <p:sp>
        <p:nvSpPr>
          <p:cNvPr id="8" name="Rectangle 7"/>
          <p:cNvSpPr/>
          <p:nvPr/>
        </p:nvSpPr>
        <p:spPr>
          <a:xfrm>
            <a:off x="228600" y="838200"/>
            <a:ext cx="2964851" cy="400110"/>
          </a:xfrm>
          <a:prstGeom prst="rect">
            <a:avLst/>
          </a:prstGeom>
        </p:spPr>
        <p:txBody>
          <a:bodyPr wrap="none">
            <a:spAutoFit/>
          </a:bodyPr>
          <a:lstStyle/>
          <a:p>
            <a:r>
              <a:rPr lang="sv-SE" sz="2000" dirty="0" err="1" smtClean="0">
                <a:latin typeface="+mj-lt"/>
              </a:rPr>
              <a:t>Fenologia</a:t>
            </a:r>
            <a:r>
              <a:rPr lang="sv-SE" sz="2000" dirty="0" smtClean="0">
                <a:latin typeface="+mj-lt"/>
              </a:rPr>
              <a:t> della </a:t>
            </a:r>
            <a:r>
              <a:rPr lang="sv-SE" sz="2000" dirty="0" err="1" smtClean="0">
                <a:latin typeface="+mj-lt"/>
              </a:rPr>
              <a:t>migrazione</a:t>
            </a:r>
            <a:endParaRPr lang="it-IT" sz="2000" dirty="0" smtClean="0">
              <a:solidFill>
                <a:schemeClr val="tx2"/>
              </a:solidFill>
              <a:latin typeface="+mj-l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18"/>
          <p:cNvSpPr>
            <a:spLocks noChangeShapeType="1"/>
          </p:cNvSpPr>
          <p:nvPr/>
        </p:nvSpPr>
        <p:spPr bwMode="auto">
          <a:xfrm>
            <a:off x="0" y="762000"/>
            <a:ext cx="7524328" cy="0"/>
          </a:xfrm>
          <a:prstGeom prst="line">
            <a:avLst/>
          </a:prstGeom>
          <a:noFill/>
          <a:ln w="25400">
            <a:solidFill>
              <a:srgbClr val="000080"/>
            </a:solidFill>
            <a:round/>
            <a:headEnd/>
            <a:tailEnd/>
          </a:ln>
          <a:effectLst/>
        </p:spPr>
        <p:txBody>
          <a:bodyPr/>
          <a:lstStyle/>
          <a:p>
            <a:endParaRPr lang="en-GB" sz="2400">
              <a:latin typeface="+mj-lt"/>
            </a:endParaRPr>
          </a:p>
        </p:txBody>
      </p:sp>
      <p:sp>
        <p:nvSpPr>
          <p:cNvPr id="4" name="Rectangle 3"/>
          <p:cNvSpPr/>
          <p:nvPr/>
        </p:nvSpPr>
        <p:spPr>
          <a:xfrm>
            <a:off x="42793" y="152400"/>
            <a:ext cx="6969152" cy="461665"/>
          </a:xfrm>
          <a:prstGeom prst="rect">
            <a:avLst/>
          </a:prstGeom>
        </p:spPr>
        <p:txBody>
          <a:bodyPr wrap="none">
            <a:spAutoFit/>
          </a:bodyPr>
          <a:lstStyle/>
          <a:p>
            <a:r>
              <a:rPr lang="sv-SE" sz="2400" dirty="0" err="1" smtClean="0">
                <a:latin typeface="+mj-lt"/>
              </a:rPr>
              <a:t>Impatti</a:t>
            </a:r>
            <a:r>
              <a:rPr lang="sv-SE" sz="2400" dirty="0" smtClean="0">
                <a:latin typeface="+mj-lt"/>
              </a:rPr>
              <a:t> </a:t>
            </a:r>
            <a:r>
              <a:rPr lang="sv-SE" sz="2400" dirty="0" err="1" smtClean="0">
                <a:latin typeface="+mj-lt"/>
              </a:rPr>
              <a:t>sulla</a:t>
            </a:r>
            <a:r>
              <a:rPr lang="sv-SE" sz="2400" dirty="0" smtClean="0">
                <a:latin typeface="+mj-lt"/>
              </a:rPr>
              <a:t> </a:t>
            </a:r>
            <a:r>
              <a:rPr lang="sv-SE" sz="2400" dirty="0" err="1" smtClean="0">
                <a:latin typeface="+mj-lt"/>
              </a:rPr>
              <a:t>biodiversità</a:t>
            </a:r>
            <a:r>
              <a:rPr lang="sv-SE" sz="2400" dirty="0" smtClean="0">
                <a:latin typeface="+mj-lt"/>
              </a:rPr>
              <a:t>: </a:t>
            </a:r>
            <a:r>
              <a:rPr lang="sv-SE" sz="2400" dirty="0" err="1" smtClean="0"/>
              <a:t>Cambiamenti</a:t>
            </a:r>
            <a:r>
              <a:rPr lang="sv-SE" sz="2400" dirty="0" smtClean="0"/>
              <a:t> </a:t>
            </a:r>
            <a:r>
              <a:rPr lang="sv-SE" sz="2400" dirty="0" err="1" smtClean="0"/>
              <a:t>nella</a:t>
            </a:r>
            <a:r>
              <a:rPr lang="sv-SE" sz="2400" dirty="0" smtClean="0"/>
              <a:t> </a:t>
            </a:r>
            <a:r>
              <a:rPr lang="sv-SE" sz="2400" dirty="0" err="1" smtClean="0"/>
              <a:t>fenologia</a:t>
            </a:r>
            <a:endParaRPr lang="it-IT" sz="2400" dirty="0" smtClean="0">
              <a:solidFill>
                <a:schemeClr val="tx2"/>
              </a:solidFill>
              <a:latin typeface="+mj-lt"/>
            </a:endParaRPr>
          </a:p>
        </p:txBody>
      </p:sp>
      <p:sp>
        <p:nvSpPr>
          <p:cNvPr id="8" name="Rectangle 7"/>
          <p:cNvSpPr/>
          <p:nvPr/>
        </p:nvSpPr>
        <p:spPr>
          <a:xfrm>
            <a:off x="228600" y="838200"/>
            <a:ext cx="1193981" cy="400110"/>
          </a:xfrm>
          <a:prstGeom prst="rect">
            <a:avLst/>
          </a:prstGeom>
        </p:spPr>
        <p:txBody>
          <a:bodyPr wrap="none">
            <a:spAutoFit/>
          </a:bodyPr>
          <a:lstStyle/>
          <a:p>
            <a:r>
              <a:rPr lang="sv-SE" sz="2000" dirty="0" err="1" smtClean="0">
                <a:latin typeface="+mj-lt"/>
              </a:rPr>
              <a:t>Fenologia</a:t>
            </a:r>
            <a:endParaRPr lang="it-IT" sz="2000" dirty="0" smtClean="0">
              <a:solidFill>
                <a:schemeClr val="tx2"/>
              </a:solidFill>
              <a:latin typeface="+mj-lt"/>
            </a:endParaRPr>
          </a:p>
        </p:txBody>
      </p:sp>
      <p:pic>
        <p:nvPicPr>
          <p:cNvPr id="34820" name="Picture 4"/>
          <p:cNvPicPr>
            <a:picLocks noChangeAspect="1" noChangeArrowheads="1"/>
          </p:cNvPicPr>
          <p:nvPr/>
        </p:nvPicPr>
        <p:blipFill>
          <a:blip r:embed="rId2" cstate="print"/>
          <a:srcRect/>
          <a:stretch>
            <a:fillRect/>
          </a:stretch>
        </p:blipFill>
        <p:spPr bwMode="auto">
          <a:xfrm>
            <a:off x="3197225" y="5578475"/>
            <a:ext cx="5946775" cy="1279525"/>
          </a:xfrm>
          <a:prstGeom prst="rect">
            <a:avLst/>
          </a:prstGeom>
          <a:noFill/>
          <a:ln w="9525">
            <a:noFill/>
            <a:miter lim="800000"/>
            <a:headEnd/>
            <a:tailEnd/>
          </a:ln>
        </p:spPr>
      </p:pic>
      <p:pic>
        <p:nvPicPr>
          <p:cNvPr id="35842" name="Picture 2"/>
          <p:cNvPicPr>
            <a:picLocks noChangeAspect="1" noChangeArrowheads="1"/>
          </p:cNvPicPr>
          <p:nvPr/>
        </p:nvPicPr>
        <p:blipFill>
          <a:blip r:embed="rId3" cstate="print"/>
          <a:srcRect/>
          <a:stretch>
            <a:fillRect/>
          </a:stretch>
        </p:blipFill>
        <p:spPr bwMode="auto">
          <a:xfrm>
            <a:off x="914400" y="1524000"/>
            <a:ext cx="3810000" cy="3746566"/>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18"/>
          <p:cNvSpPr>
            <a:spLocks noChangeShapeType="1"/>
          </p:cNvSpPr>
          <p:nvPr/>
        </p:nvSpPr>
        <p:spPr bwMode="auto">
          <a:xfrm>
            <a:off x="0" y="762000"/>
            <a:ext cx="7524328" cy="0"/>
          </a:xfrm>
          <a:prstGeom prst="line">
            <a:avLst/>
          </a:prstGeom>
          <a:noFill/>
          <a:ln w="25400">
            <a:solidFill>
              <a:srgbClr val="000080"/>
            </a:solidFill>
            <a:round/>
            <a:headEnd/>
            <a:tailEnd/>
          </a:ln>
          <a:effectLst/>
        </p:spPr>
        <p:txBody>
          <a:bodyPr/>
          <a:lstStyle/>
          <a:p>
            <a:endParaRPr lang="en-GB" sz="2400">
              <a:latin typeface="+mj-lt"/>
            </a:endParaRPr>
          </a:p>
        </p:txBody>
      </p:sp>
      <p:sp>
        <p:nvSpPr>
          <p:cNvPr id="4" name="Rectangle 3"/>
          <p:cNvSpPr/>
          <p:nvPr/>
        </p:nvSpPr>
        <p:spPr>
          <a:xfrm>
            <a:off x="42793" y="152400"/>
            <a:ext cx="6969152" cy="461665"/>
          </a:xfrm>
          <a:prstGeom prst="rect">
            <a:avLst/>
          </a:prstGeom>
        </p:spPr>
        <p:txBody>
          <a:bodyPr wrap="none">
            <a:spAutoFit/>
          </a:bodyPr>
          <a:lstStyle/>
          <a:p>
            <a:r>
              <a:rPr lang="sv-SE" sz="2400" dirty="0" err="1" smtClean="0">
                <a:latin typeface="+mj-lt"/>
              </a:rPr>
              <a:t>Impatti</a:t>
            </a:r>
            <a:r>
              <a:rPr lang="sv-SE" sz="2400" dirty="0" smtClean="0">
                <a:latin typeface="+mj-lt"/>
              </a:rPr>
              <a:t> </a:t>
            </a:r>
            <a:r>
              <a:rPr lang="sv-SE" sz="2400" dirty="0" err="1" smtClean="0">
                <a:latin typeface="+mj-lt"/>
              </a:rPr>
              <a:t>sulla</a:t>
            </a:r>
            <a:r>
              <a:rPr lang="sv-SE" sz="2400" dirty="0" smtClean="0">
                <a:latin typeface="+mj-lt"/>
              </a:rPr>
              <a:t> </a:t>
            </a:r>
            <a:r>
              <a:rPr lang="sv-SE" sz="2400" dirty="0" err="1" smtClean="0">
                <a:latin typeface="+mj-lt"/>
              </a:rPr>
              <a:t>biodiversità</a:t>
            </a:r>
            <a:r>
              <a:rPr lang="sv-SE" sz="2400" dirty="0" smtClean="0">
                <a:latin typeface="+mj-lt"/>
              </a:rPr>
              <a:t>: </a:t>
            </a:r>
            <a:r>
              <a:rPr lang="sv-SE" sz="2400" dirty="0" err="1" smtClean="0"/>
              <a:t>Cambiamenti</a:t>
            </a:r>
            <a:r>
              <a:rPr lang="sv-SE" sz="2400" dirty="0" smtClean="0"/>
              <a:t> </a:t>
            </a:r>
            <a:r>
              <a:rPr lang="sv-SE" sz="2400" dirty="0" err="1" smtClean="0"/>
              <a:t>nella</a:t>
            </a:r>
            <a:r>
              <a:rPr lang="sv-SE" sz="2400" dirty="0" smtClean="0"/>
              <a:t> </a:t>
            </a:r>
            <a:r>
              <a:rPr lang="sv-SE" sz="2400" dirty="0" err="1" smtClean="0"/>
              <a:t>fenologia</a:t>
            </a:r>
            <a:endParaRPr lang="it-IT" sz="2400" dirty="0" smtClean="0">
              <a:solidFill>
                <a:schemeClr val="tx2"/>
              </a:solidFill>
              <a:latin typeface="+mj-lt"/>
            </a:endParaRPr>
          </a:p>
        </p:txBody>
      </p:sp>
      <p:sp>
        <p:nvSpPr>
          <p:cNvPr id="8" name="Rectangle 7"/>
          <p:cNvSpPr/>
          <p:nvPr/>
        </p:nvSpPr>
        <p:spPr>
          <a:xfrm>
            <a:off x="228600" y="838200"/>
            <a:ext cx="1193981" cy="400110"/>
          </a:xfrm>
          <a:prstGeom prst="rect">
            <a:avLst/>
          </a:prstGeom>
        </p:spPr>
        <p:txBody>
          <a:bodyPr wrap="none">
            <a:spAutoFit/>
          </a:bodyPr>
          <a:lstStyle/>
          <a:p>
            <a:r>
              <a:rPr lang="sv-SE" sz="2000" dirty="0" err="1" smtClean="0">
                <a:latin typeface="+mj-lt"/>
              </a:rPr>
              <a:t>Fenologia</a:t>
            </a:r>
            <a:endParaRPr lang="it-IT" sz="2000" dirty="0" smtClean="0">
              <a:solidFill>
                <a:schemeClr val="tx2"/>
              </a:solidFill>
              <a:latin typeface="+mj-lt"/>
            </a:endParaRPr>
          </a:p>
        </p:txBody>
      </p:sp>
      <p:pic>
        <p:nvPicPr>
          <p:cNvPr id="34820" name="Picture 4"/>
          <p:cNvPicPr>
            <a:picLocks noChangeAspect="1" noChangeArrowheads="1"/>
          </p:cNvPicPr>
          <p:nvPr/>
        </p:nvPicPr>
        <p:blipFill>
          <a:blip r:embed="rId2" cstate="print"/>
          <a:srcRect/>
          <a:stretch>
            <a:fillRect/>
          </a:stretch>
        </p:blipFill>
        <p:spPr bwMode="auto">
          <a:xfrm>
            <a:off x="3197225" y="5578475"/>
            <a:ext cx="5946775" cy="1279525"/>
          </a:xfrm>
          <a:prstGeom prst="rect">
            <a:avLst/>
          </a:prstGeom>
          <a:noFill/>
          <a:ln w="9525">
            <a:noFill/>
            <a:miter lim="800000"/>
            <a:headEnd/>
            <a:tailEnd/>
          </a:ln>
        </p:spPr>
      </p:pic>
      <p:pic>
        <p:nvPicPr>
          <p:cNvPr id="35843" name="Picture 3"/>
          <p:cNvPicPr>
            <a:picLocks noChangeAspect="1" noChangeArrowheads="1"/>
          </p:cNvPicPr>
          <p:nvPr/>
        </p:nvPicPr>
        <p:blipFill>
          <a:blip r:embed="rId3" cstate="print"/>
          <a:srcRect/>
          <a:stretch>
            <a:fillRect/>
          </a:stretch>
        </p:blipFill>
        <p:spPr bwMode="auto">
          <a:xfrm>
            <a:off x="457200" y="1371600"/>
            <a:ext cx="8220633" cy="3899821"/>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18"/>
          <p:cNvSpPr>
            <a:spLocks noChangeShapeType="1"/>
          </p:cNvSpPr>
          <p:nvPr/>
        </p:nvSpPr>
        <p:spPr bwMode="auto">
          <a:xfrm>
            <a:off x="0" y="762000"/>
            <a:ext cx="7524328" cy="0"/>
          </a:xfrm>
          <a:prstGeom prst="line">
            <a:avLst/>
          </a:prstGeom>
          <a:noFill/>
          <a:ln w="25400">
            <a:solidFill>
              <a:srgbClr val="000080"/>
            </a:solidFill>
            <a:round/>
            <a:headEnd/>
            <a:tailEnd/>
          </a:ln>
          <a:effectLst/>
        </p:spPr>
        <p:txBody>
          <a:bodyPr/>
          <a:lstStyle/>
          <a:p>
            <a:endParaRPr lang="en-GB" sz="2400">
              <a:latin typeface="+mj-lt"/>
            </a:endParaRPr>
          </a:p>
        </p:txBody>
      </p:sp>
      <p:sp>
        <p:nvSpPr>
          <p:cNvPr id="4" name="Rectangle 3"/>
          <p:cNvSpPr/>
          <p:nvPr/>
        </p:nvSpPr>
        <p:spPr>
          <a:xfrm>
            <a:off x="42793" y="152400"/>
            <a:ext cx="7038081" cy="830997"/>
          </a:xfrm>
          <a:prstGeom prst="rect">
            <a:avLst/>
          </a:prstGeom>
        </p:spPr>
        <p:txBody>
          <a:bodyPr wrap="none">
            <a:spAutoFit/>
          </a:bodyPr>
          <a:lstStyle/>
          <a:p>
            <a:r>
              <a:rPr lang="sv-SE" sz="2400" dirty="0" err="1" smtClean="0">
                <a:latin typeface="+mj-lt"/>
              </a:rPr>
              <a:t>Impatti</a:t>
            </a:r>
            <a:r>
              <a:rPr lang="sv-SE" sz="2400" dirty="0" smtClean="0">
                <a:latin typeface="+mj-lt"/>
              </a:rPr>
              <a:t> </a:t>
            </a:r>
            <a:r>
              <a:rPr lang="sv-SE" sz="2400" dirty="0" err="1" smtClean="0">
                <a:latin typeface="+mj-lt"/>
              </a:rPr>
              <a:t>sulla</a:t>
            </a:r>
            <a:r>
              <a:rPr lang="sv-SE" sz="2400" dirty="0" smtClean="0">
                <a:latin typeface="+mj-lt"/>
              </a:rPr>
              <a:t> </a:t>
            </a:r>
            <a:r>
              <a:rPr lang="sv-SE" sz="2400" dirty="0" err="1" smtClean="0">
                <a:latin typeface="+mj-lt"/>
              </a:rPr>
              <a:t>biodiversità</a:t>
            </a:r>
            <a:r>
              <a:rPr lang="sv-SE" sz="2400" dirty="0" smtClean="0"/>
              <a:t>: </a:t>
            </a:r>
            <a:r>
              <a:rPr lang="sv-SE" sz="2400" dirty="0" err="1" smtClean="0"/>
              <a:t>Cambiamenti</a:t>
            </a:r>
            <a:r>
              <a:rPr lang="sv-SE" sz="2400" dirty="0" smtClean="0"/>
              <a:t> </a:t>
            </a:r>
            <a:r>
              <a:rPr lang="sv-SE" sz="2400" dirty="0" err="1" smtClean="0"/>
              <a:t>nella</a:t>
            </a:r>
            <a:r>
              <a:rPr lang="sv-SE" sz="2400" dirty="0" smtClean="0"/>
              <a:t> </a:t>
            </a:r>
            <a:r>
              <a:rPr lang="sv-SE" sz="2400" dirty="0" err="1" smtClean="0"/>
              <a:t>fenologia</a:t>
            </a:r>
            <a:endParaRPr lang="en-GB" sz="2400" dirty="0" smtClean="0">
              <a:latin typeface="+mj-lt"/>
            </a:endParaRPr>
          </a:p>
          <a:p>
            <a:endParaRPr lang="it-IT" sz="2400" dirty="0" smtClean="0">
              <a:solidFill>
                <a:schemeClr val="tx2"/>
              </a:solidFill>
              <a:latin typeface="+mj-lt"/>
            </a:endParaRPr>
          </a:p>
        </p:txBody>
      </p:sp>
      <p:sp>
        <p:nvSpPr>
          <p:cNvPr id="5" name="Rectangle 4"/>
          <p:cNvSpPr/>
          <p:nvPr/>
        </p:nvSpPr>
        <p:spPr>
          <a:xfrm>
            <a:off x="499993" y="1150203"/>
            <a:ext cx="2929007" cy="830997"/>
          </a:xfrm>
          <a:prstGeom prst="rect">
            <a:avLst/>
          </a:prstGeom>
        </p:spPr>
        <p:txBody>
          <a:bodyPr wrap="square">
            <a:spAutoFit/>
          </a:bodyPr>
          <a:lstStyle/>
          <a:p>
            <a:r>
              <a:rPr lang="sv-SE" sz="2400" dirty="0" err="1" smtClean="0">
                <a:latin typeface="+mj-lt"/>
              </a:rPr>
              <a:t>Cambiamenti</a:t>
            </a:r>
            <a:r>
              <a:rPr lang="sv-SE" sz="2400" dirty="0" smtClean="0">
                <a:latin typeface="+mj-lt"/>
              </a:rPr>
              <a:t> </a:t>
            </a:r>
            <a:r>
              <a:rPr lang="sv-SE" sz="2400" dirty="0" err="1" smtClean="0">
                <a:latin typeface="+mj-lt"/>
              </a:rPr>
              <a:t>nella</a:t>
            </a:r>
            <a:r>
              <a:rPr lang="sv-SE" sz="2400" dirty="0" smtClean="0">
                <a:latin typeface="+mj-lt"/>
              </a:rPr>
              <a:t> </a:t>
            </a:r>
            <a:r>
              <a:rPr lang="sv-SE" sz="2400" dirty="0" err="1" smtClean="0">
                <a:latin typeface="+mj-lt"/>
              </a:rPr>
              <a:t>fenologia</a:t>
            </a:r>
            <a:endParaRPr lang="it-IT" sz="2400" dirty="0" smtClean="0">
              <a:solidFill>
                <a:schemeClr val="tx2"/>
              </a:solidFill>
              <a:latin typeface="+mj-lt"/>
            </a:endParaRPr>
          </a:p>
        </p:txBody>
      </p:sp>
      <p:pic>
        <p:nvPicPr>
          <p:cNvPr id="32769" name="Picture 1"/>
          <p:cNvPicPr>
            <a:picLocks noChangeAspect="1" noChangeArrowheads="1"/>
          </p:cNvPicPr>
          <p:nvPr/>
        </p:nvPicPr>
        <p:blipFill>
          <a:blip r:embed="rId2" cstate="print"/>
          <a:srcRect/>
          <a:stretch>
            <a:fillRect/>
          </a:stretch>
        </p:blipFill>
        <p:spPr bwMode="auto">
          <a:xfrm>
            <a:off x="3657600" y="1066800"/>
            <a:ext cx="4425950" cy="4377743"/>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18"/>
          <p:cNvSpPr>
            <a:spLocks noChangeShapeType="1"/>
          </p:cNvSpPr>
          <p:nvPr/>
        </p:nvSpPr>
        <p:spPr bwMode="auto">
          <a:xfrm>
            <a:off x="0" y="762000"/>
            <a:ext cx="7524328" cy="0"/>
          </a:xfrm>
          <a:prstGeom prst="line">
            <a:avLst/>
          </a:prstGeom>
          <a:noFill/>
          <a:ln w="25400">
            <a:solidFill>
              <a:srgbClr val="000080"/>
            </a:solidFill>
            <a:round/>
            <a:headEnd/>
            <a:tailEnd/>
          </a:ln>
          <a:effectLst/>
        </p:spPr>
        <p:txBody>
          <a:bodyPr/>
          <a:lstStyle/>
          <a:p>
            <a:endParaRPr lang="en-GB" sz="2400">
              <a:latin typeface="+mj-lt"/>
            </a:endParaRPr>
          </a:p>
        </p:txBody>
      </p:sp>
      <p:sp>
        <p:nvSpPr>
          <p:cNvPr id="4" name="Rectangle 3"/>
          <p:cNvSpPr/>
          <p:nvPr/>
        </p:nvSpPr>
        <p:spPr>
          <a:xfrm>
            <a:off x="42793" y="152400"/>
            <a:ext cx="7038081" cy="830997"/>
          </a:xfrm>
          <a:prstGeom prst="rect">
            <a:avLst/>
          </a:prstGeom>
        </p:spPr>
        <p:txBody>
          <a:bodyPr wrap="none">
            <a:spAutoFit/>
          </a:bodyPr>
          <a:lstStyle/>
          <a:p>
            <a:r>
              <a:rPr lang="sv-SE" sz="2400" dirty="0" err="1" smtClean="0">
                <a:latin typeface="+mj-lt"/>
              </a:rPr>
              <a:t>Impatti</a:t>
            </a:r>
            <a:r>
              <a:rPr lang="sv-SE" sz="2400" dirty="0" smtClean="0">
                <a:latin typeface="+mj-lt"/>
              </a:rPr>
              <a:t> </a:t>
            </a:r>
            <a:r>
              <a:rPr lang="sv-SE" sz="2400" dirty="0" err="1" smtClean="0">
                <a:latin typeface="+mj-lt"/>
              </a:rPr>
              <a:t>sulla</a:t>
            </a:r>
            <a:r>
              <a:rPr lang="sv-SE" sz="2400" dirty="0" smtClean="0">
                <a:latin typeface="+mj-lt"/>
              </a:rPr>
              <a:t> </a:t>
            </a:r>
            <a:r>
              <a:rPr lang="sv-SE" sz="2400" dirty="0" err="1" smtClean="0">
                <a:latin typeface="+mj-lt"/>
              </a:rPr>
              <a:t>biodiversità</a:t>
            </a:r>
            <a:r>
              <a:rPr lang="sv-SE" sz="2400" dirty="0" smtClean="0"/>
              <a:t>: </a:t>
            </a:r>
            <a:r>
              <a:rPr lang="sv-SE" sz="2400" dirty="0" err="1" smtClean="0"/>
              <a:t>Cambiamenti</a:t>
            </a:r>
            <a:r>
              <a:rPr lang="sv-SE" sz="2400" dirty="0" smtClean="0"/>
              <a:t> </a:t>
            </a:r>
            <a:r>
              <a:rPr lang="sv-SE" sz="2400" dirty="0" err="1" smtClean="0"/>
              <a:t>nella</a:t>
            </a:r>
            <a:r>
              <a:rPr lang="sv-SE" sz="2400" dirty="0" smtClean="0"/>
              <a:t> </a:t>
            </a:r>
            <a:r>
              <a:rPr lang="sv-SE" sz="2400" dirty="0" err="1" smtClean="0"/>
              <a:t>fenologia</a:t>
            </a:r>
            <a:endParaRPr lang="en-GB" sz="2400" dirty="0" smtClean="0">
              <a:latin typeface="+mj-lt"/>
            </a:endParaRPr>
          </a:p>
          <a:p>
            <a:endParaRPr lang="it-IT" sz="2400" dirty="0" smtClean="0">
              <a:solidFill>
                <a:schemeClr val="tx2"/>
              </a:solidFill>
              <a:latin typeface="+mj-lt"/>
            </a:endParaRPr>
          </a:p>
        </p:txBody>
      </p:sp>
      <p:sp>
        <p:nvSpPr>
          <p:cNvPr id="5" name="Rectangle 4"/>
          <p:cNvSpPr/>
          <p:nvPr/>
        </p:nvSpPr>
        <p:spPr>
          <a:xfrm>
            <a:off x="499993" y="1150203"/>
            <a:ext cx="2929007" cy="830997"/>
          </a:xfrm>
          <a:prstGeom prst="rect">
            <a:avLst/>
          </a:prstGeom>
        </p:spPr>
        <p:txBody>
          <a:bodyPr wrap="square">
            <a:spAutoFit/>
          </a:bodyPr>
          <a:lstStyle/>
          <a:p>
            <a:r>
              <a:rPr lang="sv-SE" sz="2400" dirty="0" err="1" smtClean="0">
                <a:latin typeface="+mj-lt"/>
              </a:rPr>
              <a:t>Cambiamenti</a:t>
            </a:r>
            <a:r>
              <a:rPr lang="sv-SE" sz="2400" dirty="0" smtClean="0">
                <a:latin typeface="+mj-lt"/>
              </a:rPr>
              <a:t> </a:t>
            </a:r>
            <a:r>
              <a:rPr lang="sv-SE" sz="2400" dirty="0" err="1" smtClean="0">
                <a:latin typeface="+mj-lt"/>
              </a:rPr>
              <a:t>nella</a:t>
            </a:r>
            <a:r>
              <a:rPr lang="sv-SE" sz="2400" dirty="0" smtClean="0">
                <a:latin typeface="+mj-lt"/>
              </a:rPr>
              <a:t> </a:t>
            </a:r>
            <a:r>
              <a:rPr lang="sv-SE" sz="2400" dirty="0" err="1" smtClean="0">
                <a:latin typeface="+mj-lt"/>
              </a:rPr>
              <a:t>fenologia</a:t>
            </a:r>
            <a:endParaRPr lang="it-IT" sz="2400" dirty="0" smtClean="0">
              <a:solidFill>
                <a:schemeClr val="tx2"/>
              </a:solidFill>
              <a:latin typeface="+mj-lt"/>
            </a:endParaRPr>
          </a:p>
        </p:txBody>
      </p:sp>
      <p:sp>
        <p:nvSpPr>
          <p:cNvPr id="6" name="Rectangle 5"/>
          <p:cNvSpPr/>
          <p:nvPr/>
        </p:nvSpPr>
        <p:spPr>
          <a:xfrm>
            <a:off x="381000" y="3505200"/>
            <a:ext cx="2971800" cy="1200329"/>
          </a:xfrm>
          <a:prstGeom prst="rect">
            <a:avLst/>
          </a:prstGeom>
        </p:spPr>
        <p:txBody>
          <a:bodyPr wrap="square">
            <a:spAutoFit/>
          </a:bodyPr>
          <a:lstStyle/>
          <a:p>
            <a:r>
              <a:rPr lang="sv-SE" sz="2400" dirty="0" smtClean="0">
                <a:latin typeface="+mj-lt"/>
              </a:rPr>
              <a:t>”</a:t>
            </a:r>
            <a:r>
              <a:rPr lang="sv-SE" sz="2400" dirty="0" err="1" smtClean="0">
                <a:latin typeface="+mj-lt"/>
              </a:rPr>
              <a:t>Mismatch</a:t>
            </a:r>
            <a:r>
              <a:rPr lang="sv-SE" sz="2400" dirty="0" smtClean="0">
                <a:latin typeface="+mj-lt"/>
              </a:rPr>
              <a:t>” </a:t>
            </a:r>
            <a:r>
              <a:rPr lang="sv-SE" sz="2400" dirty="0" err="1" smtClean="0">
                <a:latin typeface="+mj-lt"/>
              </a:rPr>
              <a:t>produttori-erbivori-consumatori</a:t>
            </a:r>
            <a:endParaRPr lang="it-IT" sz="2400" dirty="0" smtClean="0">
              <a:solidFill>
                <a:schemeClr val="tx2"/>
              </a:solidFill>
              <a:latin typeface="+mj-lt"/>
            </a:endParaRPr>
          </a:p>
        </p:txBody>
      </p:sp>
      <p:sp>
        <p:nvSpPr>
          <p:cNvPr id="7" name="Rectangle 6"/>
          <p:cNvSpPr/>
          <p:nvPr/>
        </p:nvSpPr>
        <p:spPr>
          <a:xfrm>
            <a:off x="4038600" y="4191000"/>
            <a:ext cx="4572000" cy="1323439"/>
          </a:xfrm>
          <a:prstGeom prst="rect">
            <a:avLst/>
          </a:prstGeom>
        </p:spPr>
        <p:txBody>
          <a:bodyPr>
            <a:spAutoFit/>
          </a:bodyPr>
          <a:lstStyle/>
          <a:p>
            <a:r>
              <a:rPr lang="en-GB" sz="1600" dirty="0" smtClean="0"/>
              <a:t>(</a:t>
            </a:r>
            <a:r>
              <a:rPr lang="en-GB" sz="1600" i="1" dirty="0" smtClean="0"/>
              <a:t>A</a:t>
            </a:r>
            <a:r>
              <a:rPr lang="en-GB" sz="1600" dirty="0" smtClean="0"/>
              <a:t>) The environmental cues triggering onset of egg laying change in asynchrony to the environmental conditions prevailing when chicks are reared and when birds' energetic demands are the highest, as shown for Great tit</a:t>
            </a:r>
            <a:endParaRPr lang="sv-SE" sz="1600" dirty="0"/>
          </a:p>
        </p:txBody>
      </p:sp>
      <p:pic>
        <p:nvPicPr>
          <p:cNvPr id="11267" name="Picture 3"/>
          <p:cNvPicPr>
            <a:picLocks noChangeAspect="1" noChangeArrowheads="1"/>
          </p:cNvPicPr>
          <p:nvPr/>
        </p:nvPicPr>
        <p:blipFill>
          <a:blip r:embed="rId2" cstate="print"/>
          <a:srcRect/>
          <a:stretch>
            <a:fillRect/>
          </a:stretch>
        </p:blipFill>
        <p:spPr bwMode="auto">
          <a:xfrm>
            <a:off x="3733800" y="914400"/>
            <a:ext cx="5241159" cy="3352800"/>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18"/>
          <p:cNvSpPr>
            <a:spLocks noChangeShapeType="1"/>
          </p:cNvSpPr>
          <p:nvPr/>
        </p:nvSpPr>
        <p:spPr bwMode="auto">
          <a:xfrm>
            <a:off x="0" y="762000"/>
            <a:ext cx="7524328" cy="0"/>
          </a:xfrm>
          <a:prstGeom prst="line">
            <a:avLst/>
          </a:prstGeom>
          <a:noFill/>
          <a:ln w="25400">
            <a:solidFill>
              <a:srgbClr val="000080"/>
            </a:solidFill>
            <a:round/>
            <a:headEnd/>
            <a:tailEnd/>
          </a:ln>
          <a:effectLst/>
        </p:spPr>
        <p:txBody>
          <a:bodyPr/>
          <a:lstStyle/>
          <a:p>
            <a:endParaRPr lang="en-GB" sz="2400">
              <a:latin typeface="+mj-lt"/>
            </a:endParaRPr>
          </a:p>
        </p:txBody>
      </p:sp>
      <p:sp>
        <p:nvSpPr>
          <p:cNvPr id="4" name="Rectangle 3"/>
          <p:cNvSpPr/>
          <p:nvPr/>
        </p:nvSpPr>
        <p:spPr>
          <a:xfrm>
            <a:off x="42793" y="152400"/>
            <a:ext cx="6969152" cy="461665"/>
          </a:xfrm>
          <a:prstGeom prst="rect">
            <a:avLst/>
          </a:prstGeom>
        </p:spPr>
        <p:txBody>
          <a:bodyPr wrap="none">
            <a:spAutoFit/>
          </a:bodyPr>
          <a:lstStyle/>
          <a:p>
            <a:r>
              <a:rPr lang="sv-SE" sz="2400" dirty="0" err="1" smtClean="0">
                <a:latin typeface="+mj-lt"/>
              </a:rPr>
              <a:t>Impatti</a:t>
            </a:r>
            <a:r>
              <a:rPr lang="sv-SE" sz="2400" dirty="0" smtClean="0">
                <a:latin typeface="+mj-lt"/>
              </a:rPr>
              <a:t> </a:t>
            </a:r>
            <a:r>
              <a:rPr lang="sv-SE" sz="2400" dirty="0" err="1" smtClean="0">
                <a:latin typeface="+mj-lt"/>
              </a:rPr>
              <a:t>sulla</a:t>
            </a:r>
            <a:r>
              <a:rPr lang="sv-SE" sz="2400" dirty="0" smtClean="0">
                <a:latin typeface="+mj-lt"/>
              </a:rPr>
              <a:t> </a:t>
            </a:r>
            <a:r>
              <a:rPr lang="sv-SE" sz="2400" dirty="0" err="1" smtClean="0">
                <a:latin typeface="+mj-lt"/>
              </a:rPr>
              <a:t>biodiversità</a:t>
            </a:r>
            <a:r>
              <a:rPr lang="sv-SE" sz="2400" dirty="0" smtClean="0">
                <a:latin typeface="+mj-lt"/>
              </a:rPr>
              <a:t>: </a:t>
            </a:r>
            <a:r>
              <a:rPr lang="sv-SE" sz="2400" dirty="0" err="1" smtClean="0"/>
              <a:t>Cambiamenti</a:t>
            </a:r>
            <a:r>
              <a:rPr lang="sv-SE" sz="2400" dirty="0" smtClean="0"/>
              <a:t> </a:t>
            </a:r>
            <a:r>
              <a:rPr lang="sv-SE" sz="2400" dirty="0" err="1" smtClean="0"/>
              <a:t>nella</a:t>
            </a:r>
            <a:r>
              <a:rPr lang="sv-SE" sz="2400" dirty="0" smtClean="0"/>
              <a:t> </a:t>
            </a:r>
            <a:r>
              <a:rPr lang="sv-SE" sz="2400" dirty="0" err="1" smtClean="0"/>
              <a:t>fenologia</a:t>
            </a:r>
            <a:endParaRPr lang="it-IT" sz="2400" dirty="0" smtClean="0">
              <a:solidFill>
                <a:schemeClr val="tx2"/>
              </a:solidFill>
              <a:latin typeface="+mj-lt"/>
            </a:endParaRPr>
          </a:p>
        </p:txBody>
      </p:sp>
      <p:sp>
        <p:nvSpPr>
          <p:cNvPr id="6" name="Rectangle 5"/>
          <p:cNvSpPr/>
          <p:nvPr/>
        </p:nvSpPr>
        <p:spPr>
          <a:xfrm>
            <a:off x="304800" y="1600200"/>
            <a:ext cx="7924800" cy="461665"/>
          </a:xfrm>
          <a:prstGeom prst="rect">
            <a:avLst/>
          </a:prstGeom>
        </p:spPr>
        <p:txBody>
          <a:bodyPr wrap="square">
            <a:spAutoFit/>
          </a:bodyPr>
          <a:lstStyle/>
          <a:p>
            <a:r>
              <a:rPr lang="sv-SE" sz="2400" dirty="0" err="1" smtClean="0">
                <a:latin typeface="+mj-lt"/>
              </a:rPr>
              <a:t>Localmente</a:t>
            </a:r>
            <a:r>
              <a:rPr lang="sv-SE" sz="2400" dirty="0" smtClean="0">
                <a:latin typeface="+mj-lt"/>
              </a:rPr>
              <a:t> si </a:t>
            </a:r>
            <a:r>
              <a:rPr lang="sv-SE" sz="2400" dirty="0" err="1" smtClean="0">
                <a:latin typeface="+mj-lt"/>
              </a:rPr>
              <a:t>modificano</a:t>
            </a:r>
            <a:r>
              <a:rPr lang="sv-SE" sz="2400" dirty="0" smtClean="0">
                <a:latin typeface="+mj-lt"/>
              </a:rPr>
              <a:t> le </a:t>
            </a:r>
            <a:r>
              <a:rPr lang="sv-SE" sz="2400" dirty="0" err="1" smtClean="0">
                <a:latin typeface="+mj-lt"/>
              </a:rPr>
              <a:t>interazioni</a:t>
            </a:r>
            <a:r>
              <a:rPr lang="sv-SE" sz="2400" dirty="0" smtClean="0">
                <a:latin typeface="+mj-lt"/>
              </a:rPr>
              <a:t> </a:t>
            </a:r>
            <a:r>
              <a:rPr lang="sv-SE" sz="2400" dirty="0" err="1" smtClean="0">
                <a:latin typeface="+mj-lt"/>
              </a:rPr>
              <a:t>biotiche</a:t>
            </a:r>
            <a:r>
              <a:rPr lang="sv-SE" sz="2400" dirty="0" smtClean="0">
                <a:latin typeface="+mj-lt"/>
              </a:rPr>
              <a:t> </a:t>
            </a:r>
            <a:r>
              <a:rPr lang="sv-SE" sz="2400" dirty="0" err="1" smtClean="0">
                <a:latin typeface="+mj-lt"/>
              </a:rPr>
              <a:t>fra</a:t>
            </a:r>
            <a:r>
              <a:rPr lang="sv-SE" sz="2400" dirty="0" smtClean="0">
                <a:latin typeface="+mj-lt"/>
              </a:rPr>
              <a:t> le specie</a:t>
            </a:r>
            <a:endParaRPr lang="it-IT" sz="2400" dirty="0" smtClean="0">
              <a:solidFill>
                <a:schemeClr val="tx2"/>
              </a:solidFill>
              <a:latin typeface="+mj-lt"/>
            </a:endParaRPr>
          </a:p>
        </p:txBody>
      </p:sp>
      <p:sp>
        <p:nvSpPr>
          <p:cNvPr id="10" name="Rectangle 9"/>
          <p:cNvSpPr/>
          <p:nvPr/>
        </p:nvSpPr>
        <p:spPr>
          <a:xfrm>
            <a:off x="304800" y="3119735"/>
            <a:ext cx="7924800" cy="830997"/>
          </a:xfrm>
          <a:prstGeom prst="rect">
            <a:avLst/>
          </a:prstGeom>
        </p:spPr>
        <p:txBody>
          <a:bodyPr wrap="square">
            <a:spAutoFit/>
          </a:bodyPr>
          <a:lstStyle/>
          <a:p>
            <a:r>
              <a:rPr lang="sv-SE" sz="2400" dirty="0" err="1" smtClean="0">
                <a:latin typeface="+mj-lt"/>
              </a:rPr>
              <a:t>Oltre</a:t>
            </a:r>
            <a:r>
              <a:rPr lang="sv-SE" sz="2400" dirty="0" smtClean="0">
                <a:latin typeface="+mj-lt"/>
              </a:rPr>
              <a:t> </a:t>
            </a:r>
            <a:r>
              <a:rPr lang="sv-SE" sz="2400" dirty="0" err="1" smtClean="0">
                <a:latin typeface="+mj-lt"/>
              </a:rPr>
              <a:t>che</a:t>
            </a:r>
            <a:r>
              <a:rPr lang="sv-SE" sz="2400" dirty="0" smtClean="0">
                <a:latin typeface="+mj-lt"/>
              </a:rPr>
              <a:t> la </a:t>
            </a:r>
            <a:r>
              <a:rPr lang="sv-SE" sz="2400" dirty="0" err="1" smtClean="0">
                <a:latin typeface="+mj-lt"/>
              </a:rPr>
              <a:t>fenologia</a:t>
            </a:r>
            <a:r>
              <a:rPr lang="sv-SE" sz="2400" dirty="0" smtClean="0">
                <a:latin typeface="+mj-lt"/>
              </a:rPr>
              <a:t> </a:t>
            </a:r>
            <a:r>
              <a:rPr lang="sv-SE" sz="2400" dirty="0" err="1" smtClean="0">
                <a:latin typeface="+mj-lt"/>
              </a:rPr>
              <a:t>può</a:t>
            </a:r>
            <a:r>
              <a:rPr lang="sv-SE" sz="2400" dirty="0" smtClean="0">
                <a:latin typeface="+mj-lt"/>
              </a:rPr>
              <a:t> </a:t>
            </a:r>
            <a:r>
              <a:rPr lang="sv-SE" sz="2400" dirty="0" err="1" smtClean="0">
                <a:latin typeface="+mj-lt"/>
              </a:rPr>
              <a:t>variare</a:t>
            </a:r>
            <a:r>
              <a:rPr lang="sv-SE" sz="2400" dirty="0" smtClean="0">
                <a:latin typeface="+mj-lt"/>
              </a:rPr>
              <a:t> </a:t>
            </a:r>
            <a:r>
              <a:rPr lang="sv-SE" sz="2400" dirty="0" err="1" smtClean="0">
                <a:latin typeface="+mj-lt"/>
              </a:rPr>
              <a:t>anche</a:t>
            </a:r>
            <a:r>
              <a:rPr lang="sv-SE" sz="2400" dirty="0" smtClean="0">
                <a:latin typeface="+mj-lt"/>
              </a:rPr>
              <a:t> la </a:t>
            </a:r>
            <a:r>
              <a:rPr lang="sv-SE" sz="2400" dirty="0" err="1" smtClean="0">
                <a:latin typeface="+mj-lt"/>
              </a:rPr>
              <a:t>distribuzione</a:t>
            </a:r>
            <a:r>
              <a:rPr lang="sv-SE" sz="2400" dirty="0" smtClean="0">
                <a:latin typeface="+mj-lt"/>
              </a:rPr>
              <a:t> </a:t>
            </a:r>
            <a:r>
              <a:rPr lang="sv-SE" sz="2400" dirty="0" err="1" smtClean="0">
                <a:latin typeface="+mj-lt"/>
              </a:rPr>
              <a:t>spaziale</a:t>
            </a:r>
            <a:r>
              <a:rPr lang="sv-SE" sz="2400" dirty="0" smtClean="0">
                <a:latin typeface="+mj-lt"/>
              </a:rPr>
              <a:t> </a:t>
            </a:r>
            <a:r>
              <a:rPr lang="sv-SE" sz="2400" dirty="0" err="1" smtClean="0">
                <a:latin typeface="+mj-lt"/>
              </a:rPr>
              <a:t>delle</a:t>
            </a:r>
            <a:r>
              <a:rPr lang="sv-SE" sz="2400" dirty="0" smtClean="0">
                <a:latin typeface="+mj-lt"/>
              </a:rPr>
              <a:t> specie</a:t>
            </a:r>
            <a:endParaRPr lang="it-IT" sz="2400" dirty="0" smtClean="0">
              <a:solidFill>
                <a:schemeClr val="tx2"/>
              </a:solidFill>
              <a:latin typeface="+mj-lt"/>
            </a:endParaRPr>
          </a:p>
        </p:txBody>
      </p:sp>
      <p:sp>
        <p:nvSpPr>
          <p:cNvPr id="11" name="Rectangle 10"/>
          <p:cNvSpPr/>
          <p:nvPr/>
        </p:nvSpPr>
        <p:spPr>
          <a:xfrm>
            <a:off x="3352800" y="5257800"/>
            <a:ext cx="1981200" cy="461665"/>
          </a:xfrm>
          <a:prstGeom prst="rect">
            <a:avLst/>
          </a:prstGeom>
        </p:spPr>
        <p:txBody>
          <a:bodyPr wrap="square">
            <a:spAutoFit/>
          </a:bodyPr>
          <a:lstStyle/>
          <a:p>
            <a:r>
              <a:rPr lang="sv-SE" sz="2400" dirty="0" smtClean="0">
                <a:latin typeface="+mj-lt"/>
              </a:rPr>
              <a:t>Range </a:t>
            </a:r>
            <a:r>
              <a:rPr lang="sv-SE" sz="2400" dirty="0" err="1" smtClean="0">
                <a:latin typeface="+mj-lt"/>
              </a:rPr>
              <a:t>shifts</a:t>
            </a:r>
            <a:endParaRPr lang="it-IT" sz="2400" dirty="0" smtClean="0">
              <a:solidFill>
                <a:schemeClr val="tx2"/>
              </a:solidFill>
              <a:latin typeface="+mj-lt"/>
            </a:endParaRPr>
          </a:p>
        </p:txBody>
      </p:sp>
      <p:sp>
        <p:nvSpPr>
          <p:cNvPr id="12" name="Down Arrow 11"/>
          <p:cNvSpPr/>
          <p:nvPr/>
        </p:nvSpPr>
        <p:spPr>
          <a:xfrm>
            <a:off x="3962400" y="3886200"/>
            <a:ext cx="762000" cy="1219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1"/>
          <p:cNvSpPr txBox="1">
            <a:spLocks noChangeArrowheads="1"/>
          </p:cNvSpPr>
          <p:nvPr/>
        </p:nvSpPr>
        <p:spPr bwMode="auto">
          <a:xfrm>
            <a:off x="304800" y="304800"/>
            <a:ext cx="8153400" cy="3785652"/>
          </a:xfrm>
          <a:prstGeom prst="rect">
            <a:avLst/>
          </a:prstGeom>
          <a:noFill/>
          <a:ln w="9525">
            <a:noFill/>
            <a:miter lim="800000"/>
            <a:headEnd/>
            <a:tailEnd/>
          </a:ln>
        </p:spPr>
        <p:txBody>
          <a:bodyPr wrap="square">
            <a:spAutoFit/>
          </a:bodyPr>
          <a:lstStyle/>
          <a:p>
            <a:endParaRPr lang="en-US" sz="2400" i="0" dirty="0" smtClean="0">
              <a:latin typeface="Comic Sans MS" pitchFamily="66" charset="0"/>
            </a:endParaRPr>
          </a:p>
          <a:p>
            <a:endParaRPr lang="en-US" sz="2400" i="0" dirty="0">
              <a:latin typeface="Comic Sans MS" pitchFamily="66" charset="0"/>
            </a:endParaRPr>
          </a:p>
          <a:p>
            <a:r>
              <a:rPr lang="en-US" sz="2400" i="0" dirty="0" smtClean="0">
                <a:latin typeface="+mj-lt"/>
              </a:rPr>
              <a:t>Gran </a:t>
            </a:r>
            <a:r>
              <a:rPr lang="en-US" sz="2400" i="0" dirty="0" err="1" smtClean="0">
                <a:latin typeface="+mj-lt"/>
              </a:rPr>
              <a:t>Bretagna</a:t>
            </a:r>
            <a:r>
              <a:rPr lang="en-US" sz="2400" i="0" dirty="0" smtClean="0">
                <a:latin typeface="+mj-lt"/>
              </a:rPr>
              <a:t>- </a:t>
            </a:r>
            <a:r>
              <a:rPr lang="en-US" sz="2400" i="0" dirty="0">
                <a:latin typeface="+mj-lt"/>
              </a:rPr>
              <a:t>59 </a:t>
            </a:r>
            <a:r>
              <a:rPr lang="en-US" sz="2400" i="0" dirty="0" smtClean="0">
                <a:latin typeface="+mj-lt"/>
              </a:rPr>
              <a:t>specie </a:t>
            </a:r>
            <a:endParaRPr lang="en-US" sz="2400" i="0" dirty="0">
              <a:latin typeface="+mj-lt"/>
            </a:endParaRPr>
          </a:p>
          <a:p>
            <a:r>
              <a:rPr lang="en-US" sz="2400" i="0" dirty="0">
                <a:latin typeface="+mj-lt"/>
              </a:rPr>
              <a:t>		- </a:t>
            </a:r>
            <a:r>
              <a:rPr lang="en-US" sz="2400" i="0" dirty="0" smtClean="0">
                <a:latin typeface="+mj-lt"/>
              </a:rPr>
              <a:t>19 </a:t>
            </a:r>
            <a:r>
              <a:rPr lang="en-US" sz="2400" i="0" dirty="0">
                <a:latin typeface="+mj-lt"/>
              </a:rPr>
              <a:t>km </a:t>
            </a:r>
            <a:r>
              <a:rPr lang="en-US" sz="2400" dirty="0" smtClean="0"/>
              <a:t>verso N </a:t>
            </a:r>
            <a:r>
              <a:rPr lang="en-US" sz="2400" i="0" dirty="0" smtClean="0">
                <a:latin typeface="+mj-lt"/>
              </a:rPr>
              <a:t>in 20 </a:t>
            </a:r>
            <a:r>
              <a:rPr lang="en-US" sz="2400" i="0" dirty="0" err="1" smtClean="0">
                <a:latin typeface="+mj-lt"/>
              </a:rPr>
              <a:t>anni</a:t>
            </a:r>
            <a:endParaRPr lang="en-US" sz="2400" i="0" dirty="0">
              <a:latin typeface="+mj-lt"/>
            </a:endParaRPr>
          </a:p>
          <a:p>
            <a:endParaRPr lang="en-US" sz="2400" i="0" dirty="0">
              <a:latin typeface="+mj-lt"/>
            </a:endParaRPr>
          </a:p>
          <a:p>
            <a:r>
              <a:rPr lang="en-US" sz="2400" i="0" dirty="0" smtClean="0">
                <a:latin typeface="+mj-lt"/>
              </a:rPr>
              <a:t>Nord America</a:t>
            </a:r>
            <a:endParaRPr lang="en-US" sz="2400" i="0" dirty="0">
              <a:latin typeface="+mj-lt"/>
            </a:endParaRPr>
          </a:p>
          <a:p>
            <a:r>
              <a:rPr lang="en-US" sz="2400" i="0" dirty="0">
                <a:latin typeface="+mj-lt"/>
              </a:rPr>
              <a:t>	- 56 </a:t>
            </a:r>
            <a:r>
              <a:rPr lang="en-US" sz="2400" i="0" dirty="0" smtClean="0">
                <a:latin typeface="+mj-lt"/>
              </a:rPr>
              <a:t>specie</a:t>
            </a:r>
            <a:endParaRPr lang="en-US" sz="2400" i="0" dirty="0">
              <a:latin typeface="+mj-lt"/>
            </a:endParaRPr>
          </a:p>
          <a:p>
            <a:r>
              <a:rPr lang="en-US" sz="2400" i="0" dirty="0">
                <a:latin typeface="+mj-lt"/>
              </a:rPr>
              <a:t>	- </a:t>
            </a:r>
            <a:r>
              <a:rPr lang="en-US" sz="2400" i="0" dirty="0" smtClean="0">
                <a:latin typeface="+mj-lt"/>
              </a:rPr>
              <a:t>46 </a:t>
            </a:r>
            <a:r>
              <a:rPr lang="en-US" sz="2400" i="0" dirty="0">
                <a:latin typeface="+mj-lt"/>
              </a:rPr>
              <a:t>km </a:t>
            </a:r>
            <a:r>
              <a:rPr lang="en-US" sz="2400" i="0" dirty="0" smtClean="0">
                <a:latin typeface="+mj-lt"/>
              </a:rPr>
              <a:t>verso N in </a:t>
            </a:r>
            <a:r>
              <a:rPr lang="en-US" sz="2400" i="0" dirty="0">
                <a:latin typeface="+mj-lt"/>
              </a:rPr>
              <a:t>20 </a:t>
            </a:r>
            <a:r>
              <a:rPr lang="en-US" sz="2400" i="0" dirty="0" err="1" smtClean="0">
                <a:latin typeface="+mj-lt"/>
              </a:rPr>
              <a:t>anni</a:t>
            </a:r>
            <a:endParaRPr lang="en-US" sz="2400" i="0" dirty="0">
              <a:latin typeface="+mj-lt"/>
            </a:endParaRPr>
          </a:p>
          <a:p>
            <a:r>
              <a:rPr lang="en-US" sz="2400" i="0" dirty="0">
                <a:latin typeface="+mj-lt"/>
              </a:rPr>
              <a:t>	- </a:t>
            </a:r>
            <a:r>
              <a:rPr lang="en-US" sz="2400" i="0" dirty="0" err="1" smtClean="0">
                <a:latin typeface="+mj-lt"/>
              </a:rPr>
              <a:t>il</a:t>
            </a:r>
            <a:r>
              <a:rPr lang="en-US" sz="2400" i="0" dirty="0" smtClean="0">
                <a:latin typeface="+mj-lt"/>
              </a:rPr>
              <a:t> range </a:t>
            </a:r>
            <a:r>
              <a:rPr lang="en-US" sz="2400" i="0" dirty="0" err="1" smtClean="0">
                <a:latin typeface="+mj-lt"/>
              </a:rPr>
              <a:t>si</a:t>
            </a:r>
            <a:r>
              <a:rPr lang="en-US" sz="2400" i="0" dirty="0" smtClean="0">
                <a:latin typeface="+mj-lt"/>
              </a:rPr>
              <a:t> </a:t>
            </a:r>
            <a:r>
              <a:rPr lang="en-US" sz="2400" i="0" dirty="0" err="1" smtClean="0">
                <a:latin typeface="+mj-lt"/>
              </a:rPr>
              <a:t>sta</a:t>
            </a:r>
            <a:r>
              <a:rPr lang="en-US" sz="2400" i="0" dirty="0" smtClean="0">
                <a:latin typeface="+mj-lt"/>
              </a:rPr>
              <a:t> </a:t>
            </a:r>
            <a:r>
              <a:rPr lang="en-US" sz="2400" i="0" dirty="0" err="1" smtClean="0">
                <a:latin typeface="+mj-lt"/>
              </a:rPr>
              <a:t>riducendo</a:t>
            </a:r>
            <a:r>
              <a:rPr lang="en-US" sz="2400" i="0" dirty="0" smtClean="0">
                <a:latin typeface="+mj-lt"/>
              </a:rPr>
              <a:t> a </a:t>
            </a:r>
            <a:r>
              <a:rPr lang="en-US" sz="2400" i="0" dirty="0" err="1" smtClean="0">
                <a:latin typeface="+mj-lt"/>
              </a:rPr>
              <a:t>causa</a:t>
            </a:r>
            <a:r>
              <a:rPr lang="en-US" sz="2400" i="0" dirty="0" smtClean="0">
                <a:latin typeface="+mj-lt"/>
              </a:rPr>
              <a:t> </a:t>
            </a:r>
            <a:r>
              <a:rPr lang="en-US" sz="2400" i="0" dirty="0" err="1" smtClean="0">
                <a:latin typeface="+mj-lt"/>
              </a:rPr>
              <a:t>di</a:t>
            </a:r>
            <a:r>
              <a:rPr lang="en-US" sz="2400" i="0" dirty="0" smtClean="0">
                <a:latin typeface="+mj-lt"/>
              </a:rPr>
              <a:t> un </a:t>
            </a:r>
            <a:r>
              <a:rPr lang="en-US" sz="2400" i="0" dirty="0" err="1" smtClean="0">
                <a:latin typeface="+mj-lt"/>
              </a:rPr>
              <a:t>abbandono</a:t>
            </a:r>
            <a:r>
              <a:rPr lang="en-US" sz="2400" i="0" dirty="0" smtClean="0">
                <a:latin typeface="+mj-lt"/>
              </a:rPr>
              <a:t> </a:t>
            </a:r>
            <a:r>
              <a:rPr lang="en-US" sz="2400" i="0" dirty="0" err="1" smtClean="0">
                <a:latin typeface="+mj-lt"/>
              </a:rPr>
              <a:t>più</a:t>
            </a:r>
            <a:r>
              <a:rPr lang="en-US" sz="2400" i="0" dirty="0" smtClean="0">
                <a:latin typeface="+mj-lt"/>
              </a:rPr>
              <a:t> </a:t>
            </a:r>
            <a:r>
              <a:rPr lang="en-US" sz="2400" i="0" dirty="0" err="1" smtClean="0">
                <a:latin typeface="+mj-lt"/>
              </a:rPr>
              <a:t>rapido</a:t>
            </a:r>
            <a:r>
              <a:rPr lang="en-US" sz="2400" i="0" dirty="0" smtClean="0">
                <a:latin typeface="+mj-lt"/>
              </a:rPr>
              <a:t> </a:t>
            </a:r>
            <a:r>
              <a:rPr lang="en-US" sz="2400" i="0" dirty="0" err="1" smtClean="0">
                <a:latin typeface="+mj-lt"/>
              </a:rPr>
              <a:t>delle</a:t>
            </a:r>
            <a:r>
              <a:rPr lang="en-US" sz="2400" i="0" dirty="0" smtClean="0">
                <a:latin typeface="+mj-lt"/>
              </a:rPr>
              <a:t> zone </a:t>
            </a:r>
            <a:r>
              <a:rPr lang="en-US" sz="2400" i="0" dirty="0" err="1" smtClean="0">
                <a:latin typeface="+mj-lt"/>
              </a:rPr>
              <a:t>calde</a:t>
            </a:r>
            <a:endParaRPr lang="en-US" sz="2400" i="0" dirty="0">
              <a:latin typeface="+mj-lt"/>
            </a:endParaRPr>
          </a:p>
        </p:txBody>
      </p:sp>
      <p:pic>
        <p:nvPicPr>
          <p:cNvPr id="23555" name="Picture 3" descr="090225182833.jpg"/>
          <p:cNvPicPr>
            <a:picLocks noChangeAspect="1"/>
          </p:cNvPicPr>
          <p:nvPr/>
        </p:nvPicPr>
        <p:blipFill>
          <a:blip r:embed="rId3" cstate="print"/>
          <a:srcRect/>
          <a:stretch>
            <a:fillRect/>
          </a:stretch>
        </p:blipFill>
        <p:spPr bwMode="auto">
          <a:xfrm>
            <a:off x="6597650" y="5049837"/>
            <a:ext cx="2546350" cy="1808163"/>
          </a:xfrm>
          <a:prstGeom prst="rect">
            <a:avLst/>
          </a:prstGeom>
          <a:noFill/>
          <a:ln w="9525">
            <a:noFill/>
            <a:miter lim="800000"/>
            <a:headEnd/>
            <a:tailEnd/>
          </a:ln>
        </p:spPr>
      </p:pic>
      <p:sp>
        <p:nvSpPr>
          <p:cNvPr id="4" name="Line 18"/>
          <p:cNvSpPr>
            <a:spLocks noChangeShapeType="1"/>
          </p:cNvSpPr>
          <p:nvPr/>
        </p:nvSpPr>
        <p:spPr bwMode="auto">
          <a:xfrm>
            <a:off x="0" y="762000"/>
            <a:ext cx="7524328" cy="0"/>
          </a:xfrm>
          <a:prstGeom prst="line">
            <a:avLst/>
          </a:prstGeom>
          <a:noFill/>
          <a:ln w="25400">
            <a:solidFill>
              <a:srgbClr val="000080"/>
            </a:solidFill>
            <a:round/>
            <a:headEnd/>
            <a:tailEnd/>
          </a:ln>
          <a:effectLst/>
        </p:spPr>
        <p:txBody>
          <a:bodyPr/>
          <a:lstStyle/>
          <a:p>
            <a:endParaRPr lang="en-GB" sz="2400">
              <a:latin typeface="+mj-lt"/>
            </a:endParaRPr>
          </a:p>
        </p:txBody>
      </p:sp>
      <p:sp>
        <p:nvSpPr>
          <p:cNvPr id="5" name="Rectangle 4"/>
          <p:cNvSpPr/>
          <p:nvPr/>
        </p:nvSpPr>
        <p:spPr>
          <a:xfrm>
            <a:off x="42793" y="152400"/>
            <a:ext cx="6636689" cy="461665"/>
          </a:xfrm>
          <a:prstGeom prst="rect">
            <a:avLst/>
          </a:prstGeom>
        </p:spPr>
        <p:txBody>
          <a:bodyPr wrap="none">
            <a:spAutoFit/>
          </a:bodyPr>
          <a:lstStyle/>
          <a:p>
            <a:r>
              <a:rPr lang="sv-SE" sz="2400" dirty="0" err="1" smtClean="0">
                <a:latin typeface="+mj-lt"/>
              </a:rPr>
              <a:t>Impatti</a:t>
            </a:r>
            <a:r>
              <a:rPr lang="sv-SE" sz="2400" dirty="0" smtClean="0">
                <a:latin typeface="+mj-lt"/>
              </a:rPr>
              <a:t> </a:t>
            </a:r>
            <a:r>
              <a:rPr lang="sv-SE" sz="2400" dirty="0" err="1" smtClean="0">
                <a:latin typeface="+mj-lt"/>
              </a:rPr>
              <a:t>sulla</a:t>
            </a:r>
            <a:r>
              <a:rPr lang="sv-SE" sz="2400" dirty="0" smtClean="0">
                <a:latin typeface="+mj-lt"/>
              </a:rPr>
              <a:t> </a:t>
            </a:r>
            <a:r>
              <a:rPr lang="sv-SE" sz="2400" dirty="0" err="1" smtClean="0">
                <a:latin typeface="+mj-lt"/>
              </a:rPr>
              <a:t>biodiversità</a:t>
            </a:r>
            <a:r>
              <a:rPr lang="sv-SE" sz="2400" dirty="0" smtClean="0">
                <a:latin typeface="+mj-lt"/>
              </a:rPr>
              <a:t>: </a:t>
            </a:r>
            <a:r>
              <a:rPr lang="sv-SE" sz="2400" dirty="0" err="1" smtClean="0"/>
              <a:t>distribuzione</a:t>
            </a:r>
            <a:r>
              <a:rPr lang="sv-SE" sz="2400" dirty="0" smtClean="0"/>
              <a:t> </a:t>
            </a:r>
            <a:r>
              <a:rPr lang="sv-SE" sz="2400" dirty="0" err="1" smtClean="0"/>
              <a:t>delle</a:t>
            </a:r>
            <a:r>
              <a:rPr lang="sv-SE" sz="2400" dirty="0" smtClean="0"/>
              <a:t> specie</a:t>
            </a:r>
            <a:endParaRPr lang="it-IT" sz="2400" dirty="0" smtClean="0">
              <a:solidFill>
                <a:schemeClr val="tx2"/>
              </a:solidFill>
              <a:latin typeface="+mj-l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4" descr="north.jpg"/>
          <p:cNvPicPr>
            <a:picLocks noChangeAspect="1"/>
          </p:cNvPicPr>
          <p:nvPr/>
        </p:nvPicPr>
        <p:blipFill>
          <a:blip r:embed="rId3" cstate="print"/>
          <a:srcRect/>
          <a:stretch>
            <a:fillRect/>
          </a:stretch>
        </p:blipFill>
        <p:spPr bwMode="auto">
          <a:xfrm>
            <a:off x="0" y="1524000"/>
            <a:ext cx="6213475" cy="5078413"/>
          </a:xfrm>
          <a:prstGeom prst="rect">
            <a:avLst/>
          </a:prstGeom>
          <a:noFill/>
          <a:ln w="9525">
            <a:noFill/>
            <a:miter lim="800000"/>
            <a:headEnd/>
            <a:tailEnd/>
          </a:ln>
        </p:spPr>
      </p:pic>
      <p:pic>
        <p:nvPicPr>
          <p:cNvPr id="25604" name="Picture 5" descr="090220191837-large.jpg"/>
          <p:cNvPicPr>
            <a:picLocks noChangeAspect="1"/>
          </p:cNvPicPr>
          <p:nvPr/>
        </p:nvPicPr>
        <p:blipFill>
          <a:blip r:embed="rId4" cstate="print"/>
          <a:srcRect/>
          <a:stretch>
            <a:fillRect/>
          </a:stretch>
        </p:blipFill>
        <p:spPr bwMode="auto">
          <a:xfrm>
            <a:off x="6423025" y="5181600"/>
            <a:ext cx="2720975" cy="1676400"/>
          </a:xfrm>
          <a:prstGeom prst="rect">
            <a:avLst/>
          </a:prstGeom>
          <a:noFill/>
          <a:ln w="9525">
            <a:noFill/>
            <a:miter lim="800000"/>
            <a:headEnd/>
            <a:tailEnd/>
          </a:ln>
        </p:spPr>
      </p:pic>
      <p:sp>
        <p:nvSpPr>
          <p:cNvPr id="5" name="Line 18"/>
          <p:cNvSpPr>
            <a:spLocks noChangeShapeType="1"/>
          </p:cNvSpPr>
          <p:nvPr/>
        </p:nvSpPr>
        <p:spPr bwMode="auto">
          <a:xfrm>
            <a:off x="0" y="762000"/>
            <a:ext cx="7524328" cy="0"/>
          </a:xfrm>
          <a:prstGeom prst="line">
            <a:avLst/>
          </a:prstGeom>
          <a:noFill/>
          <a:ln w="25400">
            <a:solidFill>
              <a:srgbClr val="000080"/>
            </a:solidFill>
            <a:round/>
            <a:headEnd/>
            <a:tailEnd/>
          </a:ln>
          <a:effectLst/>
        </p:spPr>
        <p:txBody>
          <a:bodyPr/>
          <a:lstStyle/>
          <a:p>
            <a:endParaRPr lang="en-GB" sz="2400">
              <a:latin typeface="+mj-lt"/>
            </a:endParaRPr>
          </a:p>
        </p:txBody>
      </p:sp>
      <p:sp>
        <p:nvSpPr>
          <p:cNvPr id="6" name="Rectangle 5"/>
          <p:cNvSpPr/>
          <p:nvPr/>
        </p:nvSpPr>
        <p:spPr>
          <a:xfrm>
            <a:off x="42793" y="152400"/>
            <a:ext cx="6636689" cy="461665"/>
          </a:xfrm>
          <a:prstGeom prst="rect">
            <a:avLst/>
          </a:prstGeom>
        </p:spPr>
        <p:txBody>
          <a:bodyPr wrap="none">
            <a:spAutoFit/>
          </a:bodyPr>
          <a:lstStyle/>
          <a:p>
            <a:r>
              <a:rPr lang="sv-SE" sz="2400" dirty="0" err="1" smtClean="0">
                <a:latin typeface="+mj-lt"/>
              </a:rPr>
              <a:t>Impatti</a:t>
            </a:r>
            <a:r>
              <a:rPr lang="sv-SE" sz="2400" dirty="0" smtClean="0">
                <a:latin typeface="+mj-lt"/>
              </a:rPr>
              <a:t> </a:t>
            </a:r>
            <a:r>
              <a:rPr lang="sv-SE" sz="2400" dirty="0" err="1" smtClean="0">
                <a:latin typeface="+mj-lt"/>
              </a:rPr>
              <a:t>sulla</a:t>
            </a:r>
            <a:r>
              <a:rPr lang="sv-SE" sz="2400" dirty="0" smtClean="0">
                <a:latin typeface="+mj-lt"/>
              </a:rPr>
              <a:t> </a:t>
            </a:r>
            <a:r>
              <a:rPr lang="sv-SE" sz="2400" dirty="0" err="1" smtClean="0">
                <a:latin typeface="+mj-lt"/>
              </a:rPr>
              <a:t>biodiversità</a:t>
            </a:r>
            <a:r>
              <a:rPr lang="sv-SE" sz="2400" dirty="0" smtClean="0">
                <a:latin typeface="+mj-lt"/>
              </a:rPr>
              <a:t>: </a:t>
            </a:r>
            <a:r>
              <a:rPr lang="sv-SE" sz="2400" dirty="0" err="1" smtClean="0"/>
              <a:t>distribuzione</a:t>
            </a:r>
            <a:r>
              <a:rPr lang="sv-SE" sz="2400" dirty="0" smtClean="0"/>
              <a:t> </a:t>
            </a:r>
            <a:r>
              <a:rPr lang="sv-SE" sz="2400" dirty="0" err="1" smtClean="0"/>
              <a:t>delle</a:t>
            </a:r>
            <a:r>
              <a:rPr lang="sv-SE" sz="2400" dirty="0" smtClean="0"/>
              <a:t> specie</a:t>
            </a:r>
            <a:endParaRPr lang="it-IT" sz="2400" dirty="0" smtClean="0">
              <a:solidFill>
                <a:schemeClr val="tx2"/>
              </a:solidFill>
              <a:latin typeface="+mj-l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ChangeArrowheads="1"/>
          </p:cNvSpPr>
          <p:nvPr/>
        </p:nvSpPr>
        <p:spPr bwMode="auto">
          <a:xfrm>
            <a:off x="228600" y="914400"/>
            <a:ext cx="5715000" cy="1569660"/>
          </a:xfrm>
          <a:prstGeom prst="rect">
            <a:avLst/>
          </a:prstGeom>
          <a:noFill/>
          <a:ln w="9525">
            <a:noFill/>
            <a:miter lim="800000"/>
            <a:headEnd/>
            <a:tailEnd/>
          </a:ln>
        </p:spPr>
        <p:txBody>
          <a:bodyPr>
            <a:spAutoFit/>
          </a:bodyPr>
          <a:lstStyle/>
          <a:p>
            <a:r>
              <a:rPr lang="en-US" sz="2400" i="0" dirty="0" err="1" smtClean="0">
                <a:latin typeface="+mj-lt"/>
              </a:rPr>
              <a:t>Europa</a:t>
            </a:r>
            <a:r>
              <a:rPr lang="en-US" sz="2400" i="0" dirty="0" smtClean="0">
                <a:latin typeface="+mj-lt"/>
              </a:rPr>
              <a:t> e America del Nord</a:t>
            </a:r>
            <a:endParaRPr lang="en-US" sz="2400" i="0" dirty="0">
              <a:latin typeface="+mj-lt"/>
            </a:endParaRPr>
          </a:p>
          <a:p>
            <a:r>
              <a:rPr lang="en-US" sz="2400" i="0" dirty="0">
                <a:latin typeface="+mj-lt"/>
              </a:rPr>
              <a:t>58 </a:t>
            </a:r>
            <a:r>
              <a:rPr lang="en-US" sz="2400" i="0" dirty="0" smtClean="0">
                <a:latin typeface="+mj-lt"/>
              </a:rPr>
              <a:t>specie</a:t>
            </a:r>
            <a:endParaRPr lang="en-US" sz="2400" i="0" dirty="0">
              <a:latin typeface="+mj-lt"/>
            </a:endParaRPr>
          </a:p>
          <a:p>
            <a:r>
              <a:rPr lang="en-US" sz="2400" i="0" dirty="0">
                <a:latin typeface="+mj-lt"/>
              </a:rPr>
              <a:t>2/3 </a:t>
            </a:r>
            <a:r>
              <a:rPr lang="en-US" sz="2400" i="0" dirty="0" err="1" smtClean="0">
                <a:latin typeface="+mj-lt"/>
              </a:rPr>
              <a:t>si</a:t>
            </a:r>
            <a:r>
              <a:rPr lang="en-US" sz="2400" i="0" dirty="0" smtClean="0">
                <a:latin typeface="+mj-lt"/>
              </a:rPr>
              <a:t> </a:t>
            </a:r>
            <a:r>
              <a:rPr lang="en-US" sz="2400" i="0" dirty="0" err="1" smtClean="0">
                <a:latin typeface="+mj-lt"/>
              </a:rPr>
              <a:t>sono</a:t>
            </a:r>
            <a:r>
              <a:rPr lang="en-US" sz="2400" i="0" dirty="0" smtClean="0">
                <a:latin typeface="+mj-lt"/>
              </a:rPr>
              <a:t> </a:t>
            </a:r>
            <a:r>
              <a:rPr lang="en-US" sz="2400" i="0" dirty="0" err="1" smtClean="0">
                <a:latin typeface="+mj-lt"/>
              </a:rPr>
              <a:t>mosse</a:t>
            </a:r>
            <a:r>
              <a:rPr lang="en-US" sz="2400" i="0" dirty="0" smtClean="0">
                <a:latin typeface="+mj-lt"/>
              </a:rPr>
              <a:t> verso </a:t>
            </a:r>
            <a:r>
              <a:rPr lang="en-US" sz="2400" i="0" dirty="0" err="1" smtClean="0">
                <a:latin typeface="+mj-lt"/>
              </a:rPr>
              <a:t>nord</a:t>
            </a:r>
            <a:r>
              <a:rPr lang="en-US" sz="2400" i="0" dirty="0" smtClean="0">
                <a:latin typeface="+mj-lt"/>
              </a:rPr>
              <a:t> </a:t>
            </a:r>
            <a:r>
              <a:rPr lang="en-US" sz="2400" i="0" dirty="0" err="1" smtClean="0">
                <a:latin typeface="+mj-lt"/>
              </a:rPr>
              <a:t>di</a:t>
            </a:r>
            <a:r>
              <a:rPr lang="en-US" sz="2400" i="0" dirty="0" smtClean="0">
                <a:latin typeface="+mj-lt"/>
              </a:rPr>
              <a:t> 100km/decade</a:t>
            </a:r>
            <a:endParaRPr lang="en-US" sz="2400" i="0" dirty="0">
              <a:latin typeface="+mj-lt"/>
            </a:endParaRPr>
          </a:p>
        </p:txBody>
      </p:sp>
      <p:pic>
        <p:nvPicPr>
          <p:cNvPr id="28675" name="Picture 4" descr="PCB3e-Fig-10-13-0.jpg"/>
          <p:cNvPicPr>
            <a:picLocks noChangeAspect="1"/>
          </p:cNvPicPr>
          <p:nvPr/>
        </p:nvPicPr>
        <p:blipFill>
          <a:blip r:embed="rId2" cstate="print"/>
          <a:srcRect l="32188" r="30312"/>
          <a:stretch>
            <a:fillRect/>
          </a:stretch>
        </p:blipFill>
        <p:spPr bwMode="auto">
          <a:xfrm>
            <a:off x="5791200" y="381000"/>
            <a:ext cx="3048000" cy="6096000"/>
          </a:xfrm>
          <a:prstGeom prst="rect">
            <a:avLst/>
          </a:prstGeom>
          <a:noFill/>
          <a:ln w="9525">
            <a:noFill/>
            <a:miter lim="800000"/>
            <a:headEnd/>
            <a:tailEnd/>
          </a:ln>
        </p:spPr>
      </p:pic>
      <p:pic>
        <p:nvPicPr>
          <p:cNvPr id="28676" name="Picture 5" descr="m_Euphydryas_editha_rubicunda.jpg"/>
          <p:cNvPicPr>
            <a:picLocks noChangeAspect="1"/>
          </p:cNvPicPr>
          <p:nvPr/>
        </p:nvPicPr>
        <p:blipFill>
          <a:blip r:embed="rId3" cstate="print"/>
          <a:srcRect/>
          <a:stretch>
            <a:fillRect/>
          </a:stretch>
        </p:blipFill>
        <p:spPr bwMode="auto">
          <a:xfrm>
            <a:off x="2133600" y="3200400"/>
            <a:ext cx="2173288" cy="2701925"/>
          </a:xfrm>
          <a:prstGeom prst="rect">
            <a:avLst/>
          </a:prstGeom>
          <a:noFill/>
          <a:ln w="9525">
            <a:noFill/>
            <a:miter lim="800000"/>
            <a:headEnd/>
            <a:tailEnd/>
          </a:ln>
        </p:spPr>
      </p:pic>
      <p:sp>
        <p:nvSpPr>
          <p:cNvPr id="5" name="Line 18"/>
          <p:cNvSpPr>
            <a:spLocks noChangeShapeType="1"/>
          </p:cNvSpPr>
          <p:nvPr/>
        </p:nvSpPr>
        <p:spPr bwMode="auto">
          <a:xfrm>
            <a:off x="0" y="762000"/>
            <a:ext cx="7524328" cy="0"/>
          </a:xfrm>
          <a:prstGeom prst="line">
            <a:avLst/>
          </a:prstGeom>
          <a:noFill/>
          <a:ln w="25400">
            <a:solidFill>
              <a:srgbClr val="000080"/>
            </a:solidFill>
            <a:round/>
            <a:headEnd/>
            <a:tailEnd/>
          </a:ln>
          <a:effectLst/>
        </p:spPr>
        <p:txBody>
          <a:bodyPr/>
          <a:lstStyle/>
          <a:p>
            <a:endParaRPr lang="en-GB" sz="2400">
              <a:latin typeface="+mj-lt"/>
            </a:endParaRPr>
          </a:p>
        </p:txBody>
      </p:sp>
      <p:sp>
        <p:nvSpPr>
          <p:cNvPr id="6" name="Rectangle 5"/>
          <p:cNvSpPr/>
          <p:nvPr/>
        </p:nvSpPr>
        <p:spPr>
          <a:xfrm>
            <a:off x="42793" y="152400"/>
            <a:ext cx="6636689" cy="461665"/>
          </a:xfrm>
          <a:prstGeom prst="rect">
            <a:avLst/>
          </a:prstGeom>
        </p:spPr>
        <p:txBody>
          <a:bodyPr wrap="none">
            <a:spAutoFit/>
          </a:bodyPr>
          <a:lstStyle/>
          <a:p>
            <a:r>
              <a:rPr lang="sv-SE" sz="2400" dirty="0" err="1" smtClean="0">
                <a:latin typeface="+mj-lt"/>
              </a:rPr>
              <a:t>Impatti</a:t>
            </a:r>
            <a:r>
              <a:rPr lang="sv-SE" sz="2400" dirty="0" smtClean="0">
                <a:latin typeface="+mj-lt"/>
              </a:rPr>
              <a:t> </a:t>
            </a:r>
            <a:r>
              <a:rPr lang="sv-SE" sz="2400" dirty="0" err="1" smtClean="0">
                <a:latin typeface="+mj-lt"/>
              </a:rPr>
              <a:t>sulla</a:t>
            </a:r>
            <a:r>
              <a:rPr lang="sv-SE" sz="2400" dirty="0" smtClean="0">
                <a:latin typeface="+mj-lt"/>
              </a:rPr>
              <a:t> </a:t>
            </a:r>
            <a:r>
              <a:rPr lang="sv-SE" sz="2400" dirty="0" err="1" smtClean="0">
                <a:latin typeface="+mj-lt"/>
              </a:rPr>
              <a:t>biodiversità</a:t>
            </a:r>
            <a:r>
              <a:rPr lang="sv-SE" sz="2400" dirty="0" smtClean="0">
                <a:latin typeface="+mj-lt"/>
              </a:rPr>
              <a:t>: </a:t>
            </a:r>
            <a:r>
              <a:rPr lang="sv-SE" sz="2400" dirty="0" err="1" smtClean="0"/>
              <a:t>distribuzione</a:t>
            </a:r>
            <a:r>
              <a:rPr lang="sv-SE" sz="2400" dirty="0" smtClean="0"/>
              <a:t> </a:t>
            </a:r>
            <a:r>
              <a:rPr lang="sv-SE" sz="2400" dirty="0" err="1" smtClean="0"/>
              <a:t>delle</a:t>
            </a:r>
            <a:r>
              <a:rPr lang="sv-SE" sz="2400" dirty="0" smtClean="0"/>
              <a:t> specie</a:t>
            </a:r>
            <a:endParaRPr lang="it-IT" sz="2400" dirty="0" smtClean="0">
              <a:solidFill>
                <a:schemeClr val="tx2"/>
              </a:solidFill>
              <a:latin typeface="+mj-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81000" y="1116034"/>
            <a:ext cx="7239000" cy="5141892"/>
          </a:xfrm>
          <a:prstGeom prst="rect">
            <a:avLst/>
          </a:prstGeom>
          <a:noFill/>
          <a:ln w="9525">
            <a:noFill/>
            <a:miter lim="800000"/>
            <a:headEnd/>
            <a:tailEnd/>
          </a:ln>
          <a:effectLst/>
        </p:spPr>
      </p:pic>
      <p:sp>
        <p:nvSpPr>
          <p:cNvPr id="4" name="Line 18"/>
          <p:cNvSpPr>
            <a:spLocks noChangeShapeType="1"/>
          </p:cNvSpPr>
          <p:nvPr/>
        </p:nvSpPr>
        <p:spPr bwMode="auto">
          <a:xfrm>
            <a:off x="0" y="762000"/>
            <a:ext cx="7524328" cy="0"/>
          </a:xfrm>
          <a:prstGeom prst="line">
            <a:avLst/>
          </a:prstGeom>
          <a:noFill/>
          <a:ln w="25400">
            <a:solidFill>
              <a:srgbClr val="000080"/>
            </a:solidFill>
            <a:round/>
            <a:headEnd/>
            <a:tailEnd/>
          </a:ln>
          <a:effectLst/>
        </p:spPr>
        <p:txBody>
          <a:bodyPr/>
          <a:lstStyle/>
          <a:p>
            <a:endParaRPr lang="en-GB" sz="2400">
              <a:latin typeface="+mj-lt"/>
            </a:endParaRPr>
          </a:p>
        </p:txBody>
      </p:sp>
      <p:sp>
        <p:nvSpPr>
          <p:cNvPr id="5" name="Rectangle 4"/>
          <p:cNvSpPr/>
          <p:nvPr/>
        </p:nvSpPr>
        <p:spPr>
          <a:xfrm>
            <a:off x="42793" y="152400"/>
            <a:ext cx="1781706" cy="830997"/>
          </a:xfrm>
          <a:prstGeom prst="rect">
            <a:avLst/>
          </a:prstGeom>
        </p:spPr>
        <p:txBody>
          <a:bodyPr wrap="none">
            <a:spAutoFit/>
          </a:bodyPr>
          <a:lstStyle/>
          <a:p>
            <a:r>
              <a:rPr lang="sv-SE" sz="2400" dirty="0" err="1" smtClean="0">
                <a:latin typeface="+mj-lt"/>
              </a:rPr>
              <a:t>Temperatura</a:t>
            </a:r>
            <a:endParaRPr lang="en-GB" sz="2400" dirty="0" smtClean="0">
              <a:latin typeface="+mj-lt"/>
            </a:endParaRPr>
          </a:p>
          <a:p>
            <a:endParaRPr lang="it-IT" sz="2400" dirty="0" smtClean="0">
              <a:solidFill>
                <a:schemeClr val="tx2"/>
              </a:solidFill>
              <a:latin typeface="+mj-l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ChangeArrowheads="1"/>
          </p:cNvSpPr>
          <p:nvPr/>
        </p:nvSpPr>
        <p:spPr bwMode="auto">
          <a:xfrm>
            <a:off x="381000" y="914400"/>
            <a:ext cx="5715000" cy="461665"/>
          </a:xfrm>
          <a:prstGeom prst="rect">
            <a:avLst/>
          </a:prstGeom>
          <a:noFill/>
          <a:ln w="9525">
            <a:noFill/>
            <a:miter lim="800000"/>
            <a:headEnd/>
            <a:tailEnd/>
          </a:ln>
        </p:spPr>
        <p:txBody>
          <a:bodyPr>
            <a:spAutoFit/>
          </a:bodyPr>
          <a:lstStyle/>
          <a:p>
            <a:r>
              <a:rPr lang="en-US" sz="2400" i="0" dirty="0" err="1" smtClean="0">
                <a:latin typeface="+mj-lt"/>
              </a:rPr>
              <a:t>Processionaria</a:t>
            </a:r>
            <a:r>
              <a:rPr lang="en-US" sz="2400" i="0" dirty="0" smtClean="0">
                <a:latin typeface="+mj-lt"/>
              </a:rPr>
              <a:t> del </a:t>
            </a:r>
            <a:r>
              <a:rPr lang="en-US" sz="2400" i="0" dirty="0" err="1" smtClean="0">
                <a:latin typeface="+mj-lt"/>
              </a:rPr>
              <a:t>pino</a:t>
            </a:r>
            <a:endParaRPr lang="en-US" sz="2400" i="0" dirty="0">
              <a:latin typeface="+mj-lt"/>
            </a:endParaRPr>
          </a:p>
        </p:txBody>
      </p:sp>
      <p:pic>
        <p:nvPicPr>
          <p:cNvPr id="4098" name="Picture 2"/>
          <p:cNvPicPr>
            <a:picLocks noChangeAspect="1" noChangeArrowheads="1"/>
          </p:cNvPicPr>
          <p:nvPr/>
        </p:nvPicPr>
        <p:blipFill>
          <a:blip r:embed="rId2" cstate="print"/>
          <a:srcRect/>
          <a:stretch>
            <a:fillRect/>
          </a:stretch>
        </p:blipFill>
        <p:spPr bwMode="auto">
          <a:xfrm>
            <a:off x="228600" y="1295400"/>
            <a:ext cx="3581400" cy="4061609"/>
          </a:xfrm>
          <a:prstGeom prst="rect">
            <a:avLst/>
          </a:prstGeom>
          <a:noFill/>
          <a:ln w="9525">
            <a:noFill/>
            <a:miter lim="800000"/>
            <a:headEnd/>
            <a:tailEnd/>
          </a:ln>
        </p:spPr>
      </p:pic>
      <p:pic>
        <p:nvPicPr>
          <p:cNvPr id="5122" name="Picture 2"/>
          <p:cNvPicPr>
            <a:picLocks noChangeAspect="1" noChangeArrowheads="1"/>
          </p:cNvPicPr>
          <p:nvPr/>
        </p:nvPicPr>
        <p:blipFill>
          <a:blip r:embed="rId3" cstate="print"/>
          <a:srcRect/>
          <a:stretch>
            <a:fillRect/>
          </a:stretch>
        </p:blipFill>
        <p:spPr bwMode="auto">
          <a:xfrm>
            <a:off x="4495800" y="1600200"/>
            <a:ext cx="4029553" cy="3670173"/>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3200400" y="5470525"/>
            <a:ext cx="5768975" cy="1387475"/>
          </a:xfrm>
          <a:prstGeom prst="rect">
            <a:avLst/>
          </a:prstGeom>
          <a:noFill/>
          <a:ln w="9525">
            <a:noFill/>
            <a:miter lim="800000"/>
            <a:headEnd/>
            <a:tailEnd/>
          </a:ln>
        </p:spPr>
      </p:pic>
      <p:sp>
        <p:nvSpPr>
          <p:cNvPr id="6" name="Line 18"/>
          <p:cNvSpPr>
            <a:spLocks noChangeShapeType="1"/>
          </p:cNvSpPr>
          <p:nvPr/>
        </p:nvSpPr>
        <p:spPr bwMode="auto">
          <a:xfrm>
            <a:off x="0" y="762000"/>
            <a:ext cx="7524328" cy="0"/>
          </a:xfrm>
          <a:prstGeom prst="line">
            <a:avLst/>
          </a:prstGeom>
          <a:noFill/>
          <a:ln w="25400">
            <a:solidFill>
              <a:srgbClr val="000080"/>
            </a:solidFill>
            <a:round/>
            <a:headEnd/>
            <a:tailEnd/>
          </a:ln>
          <a:effectLst/>
        </p:spPr>
        <p:txBody>
          <a:bodyPr/>
          <a:lstStyle/>
          <a:p>
            <a:endParaRPr lang="en-GB" sz="2400">
              <a:latin typeface="+mj-lt"/>
            </a:endParaRPr>
          </a:p>
        </p:txBody>
      </p:sp>
      <p:sp>
        <p:nvSpPr>
          <p:cNvPr id="7" name="Rectangle 6"/>
          <p:cNvSpPr/>
          <p:nvPr/>
        </p:nvSpPr>
        <p:spPr>
          <a:xfrm>
            <a:off x="42793" y="152400"/>
            <a:ext cx="6636689" cy="461665"/>
          </a:xfrm>
          <a:prstGeom prst="rect">
            <a:avLst/>
          </a:prstGeom>
        </p:spPr>
        <p:txBody>
          <a:bodyPr wrap="none">
            <a:spAutoFit/>
          </a:bodyPr>
          <a:lstStyle/>
          <a:p>
            <a:r>
              <a:rPr lang="sv-SE" sz="2400" dirty="0" err="1" smtClean="0">
                <a:latin typeface="+mj-lt"/>
              </a:rPr>
              <a:t>Impatti</a:t>
            </a:r>
            <a:r>
              <a:rPr lang="sv-SE" sz="2400" dirty="0" smtClean="0">
                <a:latin typeface="+mj-lt"/>
              </a:rPr>
              <a:t> </a:t>
            </a:r>
            <a:r>
              <a:rPr lang="sv-SE" sz="2400" dirty="0" err="1" smtClean="0">
                <a:latin typeface="+mj-lt"/>
              </a:rPr>
              <a:t>sulla</a:t>
            </a:r>
            <a:r>
              <a:rPr lang="sv-SE" sz="2400" dirty="0" smtClean="0">
                <a:latin typeface="+mj-lt"/>
              </a:rPr>
              <a:t> </a:t>
            </a:r>
            <a:r>
              <a:rPr lang="sv-SE" sz="2400" dirty="0" err="1" smtClean="0">
                <a:latin typeface="+mj-lt"/>
              </a:rPr>
              <a:t>biodiversità</a:t>
            </a:r>
            <a:r>
              <a:rPr lang="sv-SE" sz="2400" dirty="0" smtClean="0">
                <a:latin typeface="+mj-lt"/>
              </a:rPr>
              <a:t>: </a:t>
            </a:r>
            <a:r>
              <a:rPr lang="sv-SE" sz="2400" dirty="0" err="1" smtClean="0"/>
              <a:t>distribuzione</a:t>
            </a:r>
            <a:r>
              <a:rPr lang="sv-SE" sz="2400" dirty="0" smtClean="0"/>
              <a:t> </a:t>
            </a:r>
            <a:r>
              <a:rPr lang="sv-SE" sz="2400" dirty="0" err="1" smtClean="0"/>
              <a:t>delle</a:t>
            </a:r>
            <a:r>
              <a:rPr lang="sv-SE" sz="2400" dirty="0" smtClean="0"/>
              <a:t> specie</a:t>
            </a:r>
            <a:endParaRPr lang="it-IT" sz="2400" dirty="0" smtClean="0">
              <a:solidFill>
                <a:schemeClr val="tx2"/>
              </a:solidFill>
              <a:latin typeface="+mj-l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18"/>
          <p:cNvSpPr>
            <a:spLocks noChangeShapeType="1"/>
          </p:cNvSpPr>
          <p:nvPr/>
        </p:nvSpPr>
        <p:spPr bwMode="auto">
          <a:xfrm>
            <a:off x="0" y="762000"/>
            <a:ext cx="7524328" cy="0"/>
          </a:xfrm>
          <a:prstGeom prst="line">
            <a:avLst/>
          </a:prstGeom>
          <a:noFill/>
          <a:ln w="25400">
            <a:solidFill>
              <a:srgbClr val="000080"/>
            </a:solidFill>
            <a:round/>
            <a:headEnd/>
            <a:tailEnd/>
          </a:ln>
          <a:effectLst/>
        </p:spPr>
        <p:txBody>
          <a:bodyPr/>
          <a:lstStyle/>
          <a:p>
            <a:endParaRPr lang="en-GB" sz="2400">
              <a:latin typeface="+mj-lt"/>
            </a:endParaRPr>
          </a:p>
        </p:txBody>
      </p:sp>
      <p:sp>
        <p:nvSpPr>
          <p:cNvPr id="4" name="Rectangle 3"/>
          <p:cNvSpPr/>
          <p:nvPr/>
        </p:nvSpPr>
        <p:spPr>
          <a:xfrm>
            <a:off x="42793" y="152400"/>
            <a:ext cx="6636689" cy="461665"/>
          </a:xfrm>
          <a:prstGeom prst="rect">
            <a:avLst/>
          </a:prstGeom>
        </p:spPr>
        <p:txBody>
          <a:bodyPr wrap="none">
            <a:spAutoFit/>
          </a:bodyPr>
          <a:lstStyle/>
          <a:p>
            <a:r>
              <a:rPr lang="sv-SE" sz="2400" dirty="0" err="1" smtClean="0">
                <a:latin typeface="+mj-lt"/>
              </a:rPr>
              <a:t>Impatti</a:t>
            </a:r>
            <a:r>
              <a:rPr lang="sv-SE" sz="2400" dirty="0" smtClean="0">
                <a:latin typeface="+mj-lt"/>
              </a:rPr>
              <a:t> </a:t>
            </a:r>
            <a:r>
              <a:rPr lang="sv-SE" sz="2400" dirty="0" err="1" smtClean="0">
                <a:latin typeface="+mj-lt"/>
              </a:rPr>
              <a:t>sulla</a:t>
            </a:r>
            <a:r>
              <a:rPr lang="sv-SE" sz="2400" dirty="0" smtClean="0">
                <a:latin typeface="+mj-lt"/>
              </a:rPr>
              <a:t> </a:t>
            </a:r>
            <a:r>
              <a:rPr lang="sv-SE" sz="2400" dirty="0" err="1" smtClean="0">
                <a:latin typeface="+mj-lt"/>
              </a:rPr>
              <a:t>biodiversità</a:t>
            </a:r>
            <a:r>
              <a:rPr lang="sv-SE" sz="2400" dirty="0" smtClean="0">
                <a:latin typeface="+mj-lt"/>
              </a:rPr>
              <a:t>: </a:t>
            </a:r>
            <a:r>
              <a:rPr lang="sv-SE" sz="2400" dirty="0" err="1" smtClean="0"/>
              <a:t>distribuzione</a:t>
            </a:r>
            <a:r>
              <a:rPr lang="sv-SE" sz="2400" dirty="0" smtClean="0"/>
              <a:t> </a:t>
            </a:r>
            <a:r>
              <a:rPr lang="sv-SE" sz="2400" dirty="0" err="1" smtClean="0"/>
              <a:t>delle</a:t>
            </a:r>
            <a:r>
              <a:rPr lang="sv-SE" sz="2400" dirty="0" smtClean="0"/>
              <a:t> specie</a:t>
            </a:r>
            <a:endParaRPr lang="it-IT" sz="2400" dirty="0" smtClean="0">
              <a:solidFill>
                <a:schemeClr val="tx2"/>
              </a:solidFill>
              <a:latin typeface="+mj-lt"/>
            </a:endParaRPr>
          </a:p>
        </p:txBody>
      </p:sp>
      <p:sp>
        <p:nvSpPr>
          <p:cNvPr id="8" name="Rectangle 7"/>
          <p:cNvSpPr/>
          <p:nvPr/>
        </p:nvSpPr>
        <p:spPr>
          <a:xfrm>
            <a:off x="152400" y="1062335"/>
            <a:ext cx="973536" cy="461665"/>
          </a:xfrm>
          <a:prstGeom prst="rect">
            <a:avLst/>
          </a:prstGeom>
        </p:spPr>
        <p:txBody>
          <a:bodyPr wrap="none">
            <a:spAutoFit/>
          </a:bodyPr>
          <a:lstStyle/>
          <a:p>
            <a:r>
              <a:rPr lang="sv-SE" sz="2400" dirty="0" err="1" smtClean="0">
                <a:latin typeface="+mj-lt"/>
              </a:rPr>
              <a:t>Piante</a:t>
            </a:r>
            <a:endParaRPr lang="it-IT" sz="2400" dirty="0" smtClean="0">
              <a:solidFill>
                <a:schemeClr val="tx2"/>
              </a:solidFill>
              <a:latin typeface="+mj-lt"/>
            </a:endParaRPr>
          </a:p>
        </p:txBody>
      </p:sp>
      <p:pic>
        <p:nvPicPr>
          <p:cNvPr id="36867" name="Picture 3"/>
          <p:cNvPicPr>
            <a:picLocks noChangeAspect="1" noChangeArrowheads="1"/>
          </p:cNvPicPr>
          <p:nvPr/>
        </p:nvPicPr>
        <p:blipFill>
          <a:blip r:embed="rId2" cstate="print"/>
          <a:srcRect/>
          <a:stretch>
            <a:fillRect/>
          </a:stretch>
        </p:blipFill>
        <p:spPr bwMode="auto">
          <a:xfrm>
            <a:off x="304800" y="1600200"/>
            <a:ext cx="5086350" cy="4699888"/>
          </a:xfrm>
          <a:prstGeom prst="rect">
            <a:avLst/>
          </a:prstGeom>
          <a:noFill/>
          <a:ln w="9525">
            <a:noFill/>
            <a:miter lim="800000"/>
            <a:headEnd/>
            <a:tailEnd/>
          </a:ln>
        </p:spPr>
      </p:pic>
      <p:pic>
        <p:nvPicPr>
          <p:cNvPr id="36868" name="Picture 4"/>
          <p:cNvPicPr>
            <a:picLocks noChangeAspect="1" noChangeArrowheads="1"/>
          </p:cNvPicPr>
          <p:nvPr/>
        </p:nvPicPr>
        <p:blipFill>
          <a:blip r:embed="rId3" cstate="print"/>
          <a:srcRect/>
          <a:stretch>
            <a:fillRect/>
          </a:stretch>
        </p:blipFill>
        <p:spPr bwMode="auto">
          <a:xfrm>
            <a:off x="5562600" y="4800600"/>
            <a:ext cx="3398837" cy="1462624"/>
          </a:xfrm>
          <a:prstGeom prst="rect">
            <a:avLst/>
          </a:prstGeom>
          <a:noFill/>
          <a:ln w="9525">
            <a:noFill/>
            <a:miter lim="800000"/>
            <a:headEnd/>
            <a:tailEnd/>
          </a:ln>
        </p:spPr>
      </p:pic>
      <p:pic>
        <p:nvPicPr>
          <p:cNvPr id="36870" name="Picture 6"/>
          <p:cNvPicPr>
            <a:picLocks noChangeAspect="1" noChangeArrowheads="1"/>
          </p:cNvPicPr>
          <p:nvPr/>
        </p:nvPicPr>
        <p:blipFill>
          <a:blip r:embed="rId4" cstate="print"/>
          <a:srcRect/>
          <a:stretch>
            <a:fillRect/>
          </a:stretch>
        </p:blipFill>
        <p:spPr bwMode="auto">
          <a:xfrm>
            <a:off x="5562600" y="6324600"/>
            <a:ext cx="2027237" cy="198437"/>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18"/>
          <p:cNvSpPr>
            <a:spLocks noChangeShapeType="1"/>
          </p:cNvSpPr>
          <p:nvPr/>
        </p:nvSpPr>
        <p:spPr bwMode="auto">
          <a:xfrm>
            <a:off x="0" y="762000"/>
            <a:ext cx="7524328" cy="0"/>
          </a:xfrm>
          <a:prstGeom prst="line">
            <a:avLst/>
          </a:prstGeom>
          <a:noFill/>
          <a:ln w="25400">
            <a:solidFill>
              <a:srgbClr val="000080"/>
            </a:solidFill>
            <a:round/>
            <a:headEnd/>
            <a:tailEnd/>
          </a:ln>
          <a:effectLst/>
        </p:spPr>
        <p:txBody>
          <a:bodyPr/>
          <a:lstStyle/>
          <a:p>
            <a:endParaRPr lang="en-GB" sz="2400">
              <a:latin typeface="+mj-lt"/>
            </a:endParaRPr>
          </a:p>
        </p:txBody>
      </p:sp>
      <p:sp>
        <p:nvSpPr>
          <p:cNvPr id="4" name="Rectangle 3"/>
          <p:cNvSpPr/>
          <p:nvPr/>
        </p:nvSpPr>
        <p:spPr>
          <a:xfrm>
            <a:off x="42793" y="152400"/>
            <a:ext cx="6636689" cy="461665"/>
          </a:xfrm>
          <a:prstGeom prst="rect">
            <a:avLst/>
          </a:prstGeom>
        </p:spPr>
        <p:txBody>
          <a:bodyPr wrap="none">
            <a:spAutoFit/>
          </a:bodyPr>
          <a:lstStyle/>
          <a:p>
            <a:r>
              <a:rPr lang="sv-SE" sz="2400" dirty="0" err="1" smtClean="0">
                <a:latin typeface="+mj-lt"/>
              </a:rPr>
              <a:t>Impatti</a:t>
            </a:r>
            <a:r>
              <a:rPr lang="sv-SE" sz="2400" dirty="0" smtClean="0">
                <a:latin typeface="+mj-lt"/>
              </a:rPr>
              <a:t> </a:t>
            </a:r>
            <a:r>
              <a:rPr lang="sv-SE" sz="2400" dirty="0" err="1" smtClean="0">
                <a:latin typeface="+mj-lt"/>
              </a:rPr>
              <a:t>sulla</a:t>
            </a:r>
            <a:r>
              <a:rPr lang="sv-SE" sz="2400" dirty="0" smtClean="0">
                <a:latin typeface="+mj-lt"/>
              </a:rPr>
              <a:t> </a:t>
            </a:r>
            <a:r>
              <a:rPr lang="sv-SE" sz="2400" dirty="0" err="1" smtClean="0">
                <a:latin typeface="+mj-lt"/>
              </a:rPr>
              <a:t>biodiversità</a:t>
            </a:r>
            <a:r>
              <a:rPr lang="sv-SE" sz="2400" dirty="0" smtClean="0">
                <a:latin typeface="+mj-lt"/>
              </a:rPr>
              <a:t>: </a:t>
            </a:r>
            <a:r>
              <a:rPr lang="sv-SE" sz="2400" dirty="0" err="1" smtClean="0"/>
              <a:t>distribuzione</a:t>
            </a:r>
            <a:r>
              <a:rPr lang="sv-SE" sz="2400" dirty="0" smtClean="0"/>
              <a:t> </a:t>
            </a:r>
            <a:r>
              <a:rPr lang="sv-SE" sz="2400" dirty="0" err="1" smtClean="0"/>
              <a:t>delle</a:t>
            </a:r>
            <a:r>
              <a:rPr lang="sv-SE" sz="2400" dirty="0" smtClean="0"/>
              <a:t> specie</a:t>
            </a:r>
            <a:endParaRPr lang="it-IT" sz="2400" dirty="0" smtClean="0">
              <a:solidFill>
                <a:schemeClr val="tx2"/>
              </a:solidFill>
              <a:latin typeface="+mj-lt"/>
            </a:endParaRPr>
          </a:p>
        </p:txBody>
      </p:sp>
      <p:pic>
        <p:nvPicPr>
          <p:cNvPr id="37890" name="Picture 2"/>
          <p:cNvPicPr>
            <a:picLocks noChangeAspect="1" noChangeArrowheads="1"/>
          </p:cNvPicPr>
          <p:nvPr/>
        </p:nvPicPr>
        <p:blipFill>
          <a:blip r:embed="rId2" cstate="print"/>
          <a:srcRect/>
          <a:stretch>
            <a:fillRect/>
          </a:stretch>
        </p:blipFill>
        <p:spPr bwMode="auto">
          <a:xfrm>
            <a:off x="609600" y="990600"/>
            <a:ext cx="5786437" cy="4836124"/>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1"/>
          <p:cNvSpPr txBox="1">
            <a:spLocks noChangeArrowheads="1"/>
          </p:cNvSpPr>
          <p:nvPr/>
        </p:nvSpPr>
        <p:spPr bwMode="auto">
          <a:xfrm>
            <a:off x="106363" y="152400"/>
            <a:ext cx="7554440" cy="1569660"/>
          </a:xfrm>
          <a:prstGeom prst="rect">
            <a:avLst/>
          </a:prstGeom>
          <a:noFill/>
          <a:ln w="9525">
            <a:noFill/>
            <a:miter lim="800000"/>
            <a:headEnd/>
            <a:tailEnd/>
          </a:ln>
        </p:spPr>
        <p:txBody>
          <a:bodyPr wrap="none">
            <a:spAutoFit/>
          </a:bodyPr>
          <a:lstStyle/>
          <a:p>
            <a:r>
              <a:rPr lang="en-US" sz="2400" i="0" dirty="0" err="1" smtClean="0"/>
              <a:t>Sintesi</a:t>
            </a:r>
            <a:r>
              <a:rPr lang="en-US" sz="2400" i="0" dirty="0" smtClean="0"/>
              <a:t> </a:t>
            </a:r>
            <a:r>
              <a:rPr lang="en-US" sz="2400" i="0" dirty="0" err="1" smtClean="0"/>
              <a:t>dello</a:t>
            </a:r>
            <a:r>
              <a:rPr lang="en-US" sz="2400" i="0" dirty="0" smtClean="0"/>
              <a:t> studio </a:t>
            </a:r>
            <a:r>
              <a:rPr lang="en-US" sz="2400" i="0" dirty="0" err="1" smtClean="0"/>
              <a:t>di</a:t>
            </a:r>
            <a:r>
              <a:rPr lang="en-US" sz="2400" i="0" dirty="0" smtClean="0"/>
              <a:t> 944 specie (Parmesan </a:t>
            </a:r>
            <a:r>
              <a:rPr lang="en-US" sz="2400" i="0" dirty="0"/>
              <a:t>and </a:t>
            </a:r>
            <a:r>
              <a:rPr lang="en-US" sz="2400" i="0" dirty="0" err="1"/>
              <a:t>Yohe</a:t>
            </a:r>
            <a:r>
              <a:rPr lang="en-US" sz="2400" i="0" dirty="0"/>
              <a:t> 2003)</a:t>
            </a:r>
          </a:p>
          <a:p>
            <a:r>
              <a:rPr lang="en-US" sz="2400" dirty="0"/>
              <a:t>		</a:t>
            </a:r>
          </a:p>
          <a:p>
            <a:endParaRPr lang="en-US" sz="2400" dirty="0"/>
          </a:p>
          <a:p>
            <a:endParaRPr lang="en-US" sz="2400" dirty="0"/>
          </a:p>
        </p:txBody>
      </p:sp>
      <p:sp>
        <p:nvSpPr>
          <p:cNvPr id="32771" name="TextBox 2"/>
          <p:cNvSpPr txBox="1">
            <a:spLocks noChangeArrowheads="1"/>
          </p:cNvSpPr>
          <p:nvPr/>
        </p:nvSpPr>
        <p:spPr bwMode="auto">
          <a:xfrm>
            <a:off x="381000" y="1296988"/>
            <a:ext cx="8153400" cy="4524315"/>
          </a:xfrm>
          <a:prstGeom prst="rect">
            <a:avLst/>
          </a:prstGeom>
          <a:noFill/>
          <a:ln w="9525">
            <a:noFill/>
            <a:miter lim="800000"/>
            <a:headEnd/>
            <a:tailEnd/>
          </a:ln>
        </p:spPr>
        <p:txBody>
          <a:bodyPr>
            <a:spAutoFit/>
          </a:bodyPr>
          <a:lstStyle/>
          <a:p>
            <a:r>
              <a:rPr lang="en-US" sz="2400" i="0" dirty="0">
                <a:latin typeface="+mj-lt"/>
              </a:rPr>
              <a:t>Climate change   </a:t>
            </a:r>
            <a:r>
              <a:rPr lang="en-US" sz="2400" i="0" dirty="0" smtClean="0">
                <a:latin typeface="+mj-lt"/>
              </a:rPr>
              <a:t>         As </a:t>
            </a:r>
            <a:r>
              <a:rPr lang="en-US" sz="2400" i="0" dirty="0">
                <a:latin typeface="+mj-lt"/>
              </a:rPr>
              <a:t>predicted    </a:t>
            </a:r>
            <a:r>
              <a:rPr lang="en-US" sz="2400" i="0" dirty="0" smtClean="0">
                <a:latin typeface="+mj-lt"/>
              </a:rPr>
              <a:t>       </a:t>
            </a:r>
            <a:r>
              <a:rPr lang="en-US" sz="2400" i="0" dirty="0">
                <a:latin typeface="+mj-lt"/>
              </a:rPr>
              <a:t>Opposite to prediction</a:t>
            </a:r>
          </a:p>
          <a:p>
            <a:r>
              <a:rPr lang="en-US" sz="2400" i="0" dirty="0">
                <a:latin typeface="+mj-lt"/>
              </a:rPr>
              <a:t> prediction			%			%</a:t>
            </a:r>
          </a:p>
          <a:p>
            <a:endParaRPr lang="en-US" sz="2400" i="0" dirty="0">
              <a:latin typeface="+mj-lt"/>
            </a:endParaRPr>
          </a:p>
          <a:p>
            <a:r>
              <a:rPr lang="en-US" sz="2400" i="0" dirty="0">
                <a:latin typeface="+mj-lt"/>
              </a:rPr>
              <a:t>Earlier timing 		</a:t>
            </a:r>
            <a:r>
              <a:rPr lang="en-US" sz="2400" i="0" dirty="0" smtClean="0">
                <a:latin typeface="+mj-lt"/>
              </a:rPr>
              <a:t>	87</a:t>
            </a:r>
            <a:r>
              <a:rPr lang="en-US" sz="2400" i="0" dirty="0">
                <a:latin typeface="+mj-lt"/>
              </a:rPr>
              <a:t>			13		</a:t>
            </a:r>
            <a:endParaRPr lang="en-US" sz="2400" i="0" dirty="0" smtClean="0">
              <a:latin typeface="+mj-lt"/>
            </a:endParaRPr>
          </a:p>
          <a:p>
            <a:r>
              <a:rPr lang="en-US" sz="2400" i="0" dirty="0" smtClean="0">
                <a:latin typeface="+mj-lt"/>
              </a:rPr>
              <a:t>Extension </a:t>
            </a:r>
            <a:r>
              <a:rPr lang="en-US" sz="2400" i="0" dirty="0">
                <a:latin typeface="+mj-lt"/>
              </a:rPr>
              <a:t>		</a:t>
            </a:r>
            <a:r>
              <a:rPr lang="en-US" sz="2400" i="0" dirty="0" smtClean="0">
                <a:latin typeface="+mj-lt"/>
              </a:rPr>
              <a:t>	81</a:t>
            </a:r>
            <a:r>
              <a:rPr lang="en-US" sz="2400" i="0" dirty="0">
                <a:latin typeface="+mj-lt"/>
              </a:rPr>
              <a:t>			19</a:t>
            </a:r>
          </a:p>
          <a:p>
            <a:r>
              <a:rPr lang="en-US" sz="2400" i="0" dirty="0">
                <a:latin typeface="+mj-lt"/>
              </a:rPr>
              <a:t>of range boundaries</a:t>
            </a:r>
          </a:p>
          <a:p>
            <a:r>
              <a:rPr lang="en-US" sz="2400" i="0" dirty="0" err="1">
                <a:latin typeface="+mj-lt"/>
              </a:rPr>
              <a:t>polewards</a:t>
            </a:r>
            <a:endParaRPr lang="en-US" sz="2400" i="0" dirty="0">
              <a:latin typeface="+mj-lt"/>
            </a:endParaRPr>
          </a:p>
          <a:p>
            <a:endParaRPr lang="en-US" sz="2400" i="0" dirty="0">
              <a:latin typeface="+mj-lt"/>
            </a:endParaRPr>
          </a:p>
          <a:p>
            <a:r>
              <a:rPr lang="en-US" sz="2400" i="0" dirty="0">
                <a:latin typeface="+mj-lt"/>
              </a:rPr>
              <a:t>Community change		85			15</a:t>
            </a:r>
          </a:p>
          <a:p>
            <a:r>
              <a:rPr lang="en-US" sz="2400" i="0" dirty="0">
                <a:latin typeface="+mj-lt"/>
              </a:rPr>
              <a:t>Cold adapted </a:t>
            </a:r>
            <a:r>
              <a:rPr lang="en-US" sz="2400" i="0" dirty="0" smtClean="0">
                <a:latin typeface="+mj-lt"/>
              </a:rPr>
              <a:t>sp. </a:t>
            </a:r>
            <a:r>
              <a:rPr lang="en-US" sz="2400" i="0" dirty="0">
                <a:latin typeface="+mj-lt"/>
              </a:rPr>
              <a:t>decline</a:t>
            </a:r>
          </a:p>
          <a:p>
            <a:r>
              <a:rPr lang="en-US" sz="2400" i="0" dirty="0">
                <a:latin typeface="+mj-lt"/>
              </a:rPr>
              <a:t>Warm adapted </a:t>
            </a:r>
            <a:r>
              <a:rPr lang="en-US" sz="2400" i="0" dirty="0" smtClean="0">
                <a:latin typeface="+mj-lt"/>
              </a:rPr>
              <a:t>sp. </a:t>
            </a:r>
            <a:r>
              <a:rPr lang="en-US" sz="2400" i="0" dirty="0">
                <a:latin typeface="+mj-lt"/>
              </a:rPr>
              <a:t>increase  </a:t>
            </a:r>
          </a:p>
        </p:txBody>
      </p:sp>
      <p:cxnSp>
        <p:nvCxnSpPr>
          <p:cNvPr id="32772" name="Straight Connector 4"/>
          <p:cNvCxnSpPr>
            <a:cxnSpLocks noChangeShapeType="1"/>
          </p:cNvCxnSpPr>
          <p:nvPr/>
        </p:nvCxnSpPr>
        <p:spPr bwMode="auto">
          <a:xfrm>
            <a:off x="457200" y="1219200"/>
            <a:ext cx="7848600" cy="1588"/>
          </a:xfrm>
          <a:prstGeom prst="line">
            <a:avLst/>
          </a:prstGeom>
          <a:noFill/>
          <a:ln w="9525">
            <a:solidFill>
              <a:schemeClr val="tx1"/>
            </a:solidFill>
            <a:round/>
            <a:headEnd/>
            <a:tailEnd/>
          </a:ln>
        </p:spPr>
      </p:cxnSp>
      <p:cxnSp>
        <p:nvCxnSpPr>
          <p:cNvPr id="32773" name="Straight Connector 6"/>
          <p:cNvCxnSpPr>
            <a:cxnSpLocks noChangeShapeType="1"/>
          </p:cNvCxnSpPr>
          <p:nvPr/>
        </p:nvCxnSpPr>
        <p:spPr bwMode="auto">
          <a:xfrm flipV="1">
            <a:off x="381000" y="5791200"/>
            <a:ext cx="8001000" cy="1588"/>
          </a:xfrm>
          <a:prstGeom prst="line">
            <a:avLst/>
          </a:prstGeom>
          <a:noFill/>
          <a:ln w="9525">
            <a:solidFill>
              <a:schemeClr val="tx1"/>
            </a:solidFill>
            <a:round/>
            <a:headEnd/>
            <a:tailEnd/>
          </a:ln>
        </p:spPr>
      </p:cxnSp>
      <p:cxnSp>
        <p:nvCxnSpPr>
          <p:cNvPr id="32774" name="Straight Connector 8"/>
          <p:cNvCxnSpPr>
            <a:cxnSpLocks noChangeShapeType="1"/>
          </p:cNvCxnSpPr>
          <p:nvPr/>
        </p:nvCxnSpPr>
        <p:spPr bwMode="auto">
          <a:xfrm>
            <a:off x="457200" y="2211388"/>
            <a:ext cx="7848600" cy="1588"/>
          </a:xfrm>
          <a:prstGeom prst="line">
            <a:avLst/>
          </a:prstGeom>
          <a:noFill/>
          <a:ln w="9525">
            <a:solidFill>
              <a:schemeClr val="tx1"/>
            </a:solidFill>
            <a:round/>
            <a:headEnd/>
            <a:tailEnd/>
          </a:ln>
        </p:spPr>
      </p:cxnSp>
      <p:pic>
        <p:nvPicPr>
          <p:cNvPr id="38914" name="Picture 2"/>
          <p:cNvPicPr>
            <a:picLocks noChangeAspect="1" noChangeArrowheads="1"/>
          </p:cNvPicPr>
          <p:nvPr/>
        </p:nvPicPr>
        <p:blipFill>
          <a:blip r:embed="rId2" cstate="print"/>
          <a:srcRect/>
          <a:stretch>
            <a:fillRect/>
          </a:stretch>
        </p:blipFill>
        <p:spPr bwMode="auto">
          <a:xfrm>
            <a:off x="4797393" y="5827416"/>
            <a:ext cx="4346607" cy="1030584"/>
          </a:xfrm>
          <a:prstGeom prst="rect">
            <a:avLst/>
          </a:prstGeom>
          <a:noFill/>
          <a:ln w="9525">
            <a:noFill/>
            <a:miter lim="800000"/>
            <a:headEnd/>
            <a:tailEnd/>
          </a:ln>
          <a:effectLst/>
        </p:spPr>
      </p:pic>
      <p:sp>
        <p:nvSpPr>
          <p:cNvPr id="8" name="Line 18"/>
          <p:cNvSpPr>
            <a:spLocks noChangeShapeType="1"/>
          </p:cNvSpPr>
          <p:nvPr/>
        </p:nvSpPr>
        <p:spPr bwMode="auto">
          <a:xfrm>
            <a:off x="0" y="762000"/>
            <a:ext cx="7524328" cy="0"/>
          </a:xfrm>
          <a:prstGeom prst="line">
            <a:avLst/>
          </a:prstGeom>
          <a:noFill/>
          <a:ln w="25400">
            <a:solidFill>
              <a:srgbClr val="000080"/>
            </a:solidFill>
            <a:round/>
            <a:headEnd/>
            <a:tailEnd/>
          </a:ln>
          <a:effectLst/>
        </p:spPr>
        <p:txBody>
          <a:bodyPr/>
          <a:lstStyle/>
          <a:p>
            <a:endParaRPr lang="en-GB" sz="2400">
              <a:latin typeface="+mj-l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18"/>
          <p:cNvSpPr>
            <a:spLocks noChangeShapeType="1"/>
          </p:cNvSpPr>
          <p:nvPr/>
        </p:nvSpPr>
        <p:spPr bwMode="auto">
          <a:xfrm>
            <a:off x="0" y="762000"/>
            <a:ext cx="7524328" cy="0"/>
          </a:xfrm>
          <a:prstGeom prst="line">
            <a:avLst/>
          </a:prstGeom>
          <a:noFill/>
          <a:ln w="25400">
            <a:solidFill>
              <a:srgbClr val="000080"/>
            </a:solidFill>
            <a:round/>
            <a:headEnd/>
            <a:tailEnd/>
          </a:ln>
          <a:effectLst/>
        </p:spPr>
        <p:txBody>
          <a:bodyPr/>
          <a:lstStyle/>
          <a:p>
            <a:endParaRPr lang="en-GB" sz="2400">
              <a:latin typeface="+mj-lt"/>
            </a:endParaRPr>
          </a:p>
        </p:txBody>
      </p:sp>
      <p:sp>
        <p:nvSpPr>
          <p:cNvPr id="4" name="Rectangle 3"/>
          <p:cNvSpPr/>
          <p:nvPr/>
        </p:nvSpPr>
        <p:spPr>
          <a:xfrm>
            <a:off x="42793" y="152400"/>
            <a:ext cx="4732065" cy="461665"/>
          </a:xfrm>
          <a:prstGeom prst="rect">
            <a:avLst/>
          </a:prstGeom>
        </p:spPr>
        <p:txBody>
          <a:bodyPr wrap="none">
            <a:spAutoFit/>
          </a:bodyPr>
          <a:lstStyle/>
          <a:p>
            <a:r>
              <a:rPr lang="sv-SE" sz="2400" dirty="0" err="1" smtClean="0">
                <a:latin typeface="+mj-lt"/>
              </a:rPr>
              <a:t>Impatti</a:t>
            </a:r>
            <a:r>
              <a:rPr lang="sv-SE" sz="2400" dirty="0" smtClean="0">
                <a:latin typeface="+mj-lt"/>
              </a:rPr>
              <a:t> </a:t>
            </a:r>
            <a:r>
              <a:rPr lang="sv-SE" sz="2400" dirty="0" err="1" smtClean="0">
                <a:latin typeface="+mj-lt"/>
              </a:rPr>
              <a:t>sulla</a:t>
            </a:r>
            <a:r>
              <a:rPr lang="sv-SE" sz="2400" dirty="0" smtClean="0">
                <a:latin typeface="+mj-lt"/>
              </a:rPr>
              <a:t> </a:t>
            </a:r>
            <a:r>
              <a:rPr lang="sv-SE" sz="2400" dirty="0" err="1" smtClean="0">
                <a:latin typeface="+mj-lt"/>
              </a:rPr>
              <a:t>biodiversità</a:t>
            </a:r>
            <a:r>
              <a:rPr lang="sv-SE" sz="2400" dirty="0" smtClean="0">
                <a:latin typeface="+mj-lt"/>
              </a:rPr>
              <a:t>: </a:t>
            </a:r>
            <a:r>
              <a:rPr lang="sv-SE" sz="2400" dirty="0" err="1" smtClean="0"/>
              <a:t>Estinzioni</a:t>
            </a:r>
            <a:r>
              <a:rPr lang="sv-SE" sz="2400" dirty="0" smtClean="0"/>
              <a:t>?</a:t>
            </a:r>
            <a:endParaRPr lang="it-IT" sz="2400" dirty="0" smtClean="0">
              <a:solidFill>
                <a:schemeClr val="tx2"/>
              </a:solidFill>
            </a:endParaRPr>
          </a:p>
        </p:txBody>
      </p:sp>
      <p:pic>
        <p:nvPicPr>
          <p:cNvPr id="39938" name="Picture 2"/>
          <p:cNvPicPr>
            <a:picLocks noChangeAspect="1" noChangeArrowheads="1"/>
          </p:cNvPicPr>
          <p:nvPr/>
        </p:nvPicPr>
        <p:blipFill>
          <a:blip r:embed="rId2" cstate="print"/>
          <a:srcRect/>
          <a:stretch>
            <a:fillRect/>
          </a:stretch>
        </p:blipFill>
        <p:spPr bwMode="auto">
          <a:xfrm>
            <a:off x="4191000" y="5943600"/>
            <a:ext cx="4800600" cy="652417"/>
          </a:xfrm>
          <a:prstGeom prst="rect">
            <a:avLst/>
          </a:prstGeom>
          <a:noFill/>
          <a:ln w="9525">
            <a:noFill/>
            <a:miter lim="800000"/>
            <a:headEnd/>
            <a:tailEnd/>
          </a:ln>
        </p:spPr>
      </p:pic>
      <p:pic>
        <p:nvPicPr>
          <p:cNvPr id="39940" name="Picture 4" descr="http://www.sciencemag.org/content/332/6025/53/F2.large.jpg"/>
          <p:cNvPicPr>
            <a:picLocks noChangeAspect="1" noChangeArrowheads="1"/>
          </p:cNvPicPr>
          <p:nvPr/>
        </p:nvPicPr>
        <p:blipFill>
          <a:blip r:embed="rId3" cstate="print"/>
          <a:srcRect/>
          <a:stretch>
            <a:fillRect/>
          </a:stretch>
        </p:blipFill>
        <p:spPr bwMode="auto">
          <a:xfrm>
            <a:off x="3750734" y="1676400"/>
            <a:ext cx="5393266" cy="4038600"/>
          </a:xfrm>
          <a:prstGeom prst="rect">
            <a:avLst/>
          </a:prstGeom>
          <a:noFill/>
        </p:spPr>
      </p:pic>
      <p:sp>
        <p:nvSpPr>
          <p:cNvPr id="7" name="Rectangle 6"/>
          <p:cNvSpPr/>
          <p:nvPr/>
        </p:nvSpPr>
        <p:spPr>
          <a:xfrm>
            <a:off x="152400" y="1379577"/>
            <a:ext cx="3429000" cy="4616648"/>
          </a:xfrm>
          <a:prstGeom prst="rect">
            <a:avLst/>
          </a:prstGeom>
        </p:spPr>
        <p:txBody>
          <a:bodyPr wrap="square">
            <a:spAutoFit/>
          </a:bodyPr>
          <a:lstStyle/>
          <a:p>
            <a:endParaRPr lang="en-GB" sz="1400" dirty="0" smtClean="0"/>
          </a:p>
          <a:p>
            <a:r>
              <a:rPr lang="en-GB" sz="1400" dirty="0" smtClean="0"/>
              <a:t>Populations of many species have persisted in situ at individual sites since the last glacial maximum (toleration) and many have undergone habitat shifts, moving short distances (1 to 10 km) to sites with different aspects, slopes, elevations, and other attributes as the environment changed. Migrations of 100 to 1000 km are well documented for many species. Both migration and habitat shift are forms of environment tracking, in which species adjust their geographic locations to track suitable environments. At least a few species have undergone universal extinction (e.g., </a:t>
            </a:r>
            <a:r>
              <a:rPr lang="en-GB" sz="1400" i="1" dirty="0" err="1" smtClean="0"/>
              <a:t>Megaloceros</a:t>
            </a:r>
            <a:r>
              <a:rPr lang="en-GB" sz="1400" i="1" dirty="0" smtClean="0"/>
              <a:t> </a:t>
            </a:r>
            <a:r>
              <a:rPr lang="en-GB" sz="1400" i="1" dirty="0" err="1" smtClean="0"/>
              <a:t>giganteus</a:t>
            </a:r>
            <a:r>
              <a:rPr lang="en-GB" sz="1400" dirty="0" smtClean="0"/>
              <a:t>) owing to environmental change; others have experienced loss of genetic diversity, usually associated with severe population bottlenecks (near-extinction episodes) (e.g., </a:t>
            </a:r>
            <a:r>
              <a:rPr lang="en-GB" sz="1400" i="1" dirty="0" err="1" smtClean="0"/>
              <a:t>Picea</a:t>
            </a:r>
            <a:r>
              <a:rPr lang="en-GB" sz="1400" i="1" dirty="0" smtClean="0"/>
              <a:t> </a:t>
            </a:r>
            <a:r>
              <a:rPr lang="en-GB" sz="1400" i="1" dirty="0" err="1" smtClean="0"/>
              <a:t>martinezii</a:t>
            </a:r>
            <a:r>
              <a:rPr lang="en-GB" sz="1400" dirty="0" smtClean="0"/>
              <a:t>). </a:t>
            </a:r>
            <a:endParaRPr lang="sv-SE" sz="1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18"/>
          <p:cNvSpPr>
            <a:spLocks noChangeShapeType="1"/>
          </p:cNvSpPr>
          <p:nvPr/>
        </p:nvSpPr>
        <p:spPr bwMode="auto">
          <a:xfrm>
            <a:off x="0" y="762000"/>
            <a:ext cx="7524328" cy="0"/>
          </a:xfrm>
          <a:prstGeom prst="line">
            <a:avLst/>
          </a:prstGeom>
          <a:noFill/>
          <a:ln w="25400">
            <a:solidFill>
              <a:srgbClr val="000080"/>
            </a:solidFill>
            <a:round/>
            <a:headEnd/>
            <a:tailEnd/>
          </a:ln>
          <a:effectLst/>
        </p:spPr>
        <p:txBody>
          <a:bodyPr/>
          <a:lstStyle/>
          <a:p>
            <a:endParaRPr lang="en-GB" sz="2400">
              <a:latin typeface="+mj-lt"/>
            </a:endParaRPr>
          </a:p>
        </p:txBody>
      </p:sp>
      <p:sp>
        <p:nvSpPr>
          <p:cNvPr id="4" name="Rectangle 3"/>
          <p:cNvSpPr/>
          <p:nvPr/>
        </p:nvSpPr>
        <p:spPr>
          <a:xfrm>
            <a:off x="42793" y="152400"/>
            <a:ext cx="4675960" cy="461665"/>
          </a:xfrm>
          <a:prstGeom prst="rect">
            <a:avLst/>
          </a:prstGeom>
        </p:spPr>
        <p:txBody>
          <a:bodyPr wrap="none">
            <a:spAutoFit/>
          </a:bodyPr>
          <a:lstStyle/>
          <a:p>
            <a:r>
              <a:rPr lang="sv-SE" sz="2400" dirty="0" err="1" smtClean="0">
                <a:latin typeface="+mj-lt"/>
              </a:rPr>
              <a:t>Impatti</a:t>
            </a:r>
            <a:r>
              <a:rPr lang="sv-SE" sz="2400" dirty="0" smtClean="0">
                <a:latin typeface="+mj-lt"/>
              </a:rPr>
              <a:t> </a:t>
            </a:r>
            <a:r>
              <a:rPr lang="sv-SE" sz="2400" dirty="0" err="1" smtClean="0">
                <a:latin typeface="+mj-lt"/>
              </a:rPr>
              <a:t>sulla</a:t>
            </a:r>
            <a:r>
              <a:rPr lang="sv-SE" sz="2400" dirty="0" smtClean="0">
                <a:latin typeface="+mj-lt"/>
              </a:rPr>
              <a:t> </a:t>
            </a:r>
            <a:r>
              <a:rPr lang="sv-SE" sz="2400" dirty="0" err="1" smtClean="0">
                <a:latin typeface="+mj-lt"/>
              </a:rPr>
              <a:t>biodiversità</a:t>
            </a:r>
            <a:r>
              <a:rPr lang="sv-SE" sz="2400" dirty="0" smtClean="0">
                <a:latin typeface="+mj-lt"/>
              </a:rPr>
              <a:t>: </a:t>
            </a:r>
            <a:r>
              <a:rPr lang="sv-SE" sz="2400" dirty="0" err="1" smtClean="0"/>
              <a:t>estinzione</a:t>
            </a:r>
            <a:endParaRPr lang="it-IT" sz="2400" dirty="0" smtClean="0">
              <a:solidFill>
                <a:schemeClr val="tx2"/>
              </a:solidFill>
              <a:latin typeface="+mj-lt"/>
            </a:endParaRPr>
          </a:p>
        </p:txBody>
      </p:sp>
      <p:pic>
        <p:nvPicPr>
          <p:cNvPr id="49153" name="Picture 1"/>
          <p:cNvPicPr>
            <a:picLocks noChangeAspect="1" noChangeArrowheads="1"/>
          </p:cNvPicPr>
          <p:nvPr/>
        </p:nvPicPr>
        <p:blipFill>
          <a:blip r:embed="rId2" cstate="print"/>
          <a:srcRect/>
          <a:stretch>
            <a:fillRect/>
          </a:stretch>
        </p:blipFill>
        <p:spPr bwMode="auto">
          <a:xfrm>
            <a:off x="152400" y="3581400"/>
            <a:ext cx="5780087" cy="892773"/>
          </a:xfrm>
          <a:prstGeom prst="rect">
            <a:avLst/>
          </a:prstGeom>
          <a:noFill/>
          <a:ln w="9525">
            <a:noFill/>
            <a:miter lim="800000"/>
            <a:headEnd/>
            <a:tailEnd/>
          </a:ln>
        </p:spPr>
      </p:pic>
      <p:sp>
        <p:nvSpPr>
          <p:cNvPr id="6" name="Rectangle 5"/>
          <p:cNvSpPr/>
          <p:nvPr/>
        </p:nvSpPr>
        <p:spPr>
          <a:xfrm>
            <a:off x="76200" y="1290935"/>
            <a:ext cx="5867400" cy="1569660"/>
          </a:xfrm>
          <a:prstGeom prst="rect">
            <a:avLst/>
          </a:prstGeom>
        </p:spPr>
        <p:txBody>
          <a:bodyPr wrap="square">
            <a:spAutoFit/>
          </a:bodyPr>
          <a:lstStyle/>
          <a:p>
            <a:r>
              <a:rPr lang="sv-SE" sz="2400" dirty="0" smtClean="0">
                <a:latin typeface="+mj-lt"/>
              </a:rPr>
              <a:t>Solo 7 </a:t>
            </a:r>
            <a:r>
              <a:rPr lang="sv-SE" sz="2400" dirty="0" err="1" smtClean="0">
                <a:latin typeface="+mj-lt"/>
              </a:rPr>
              <a:t>studi</a:t>
            </a:r>
            <a:r>
              <a:rPr lang="sv-SE" sz="2400" dirty="0" smtClean="0">
                <a:latin typeface="+mj-lt"/>
              </a:rPr>
              <a:t> </a:t>
            </a:r>
            <a:r>
              <a:rPr lang="sv-SE" sz="2400" dirty="0" err="1" smtClean="0">
                <a:latin typeface="+mj-lt"/>
              </a:rPr>
              <a:t>su</a:t>
            </a:r>
            <a:r>
              <a:rPr lang="sv-SE" sz="2400" dirty="0" smtClean="0">
                <a:latin typeface="+mj-lt"/>
              </a:rPr>
              <a:t> 136 </a:t>
            </a:r>
            <a:r>
              <a:rPr lang="sv-SE" sz="2400" dirty="0" err="1" smtClean="0">
                <a:latin typeface="+mj-lt"/>
              </a:rPr>
              <a:t>dimostrano</a:t>
            </a:r>
            <a:r>
              <a:rPr lang="sv-SE" sz="2400" dirty="0" smtClean="0">
                <a:latin typeface="+mj-lt"/>
              </a:rPr>
              <a:t> </a:t>
            </a:r>
            <a:r>
              <a:rPr lang="sv-SE" sz="2400" dirty="0" err="1" smtClean="0">
                <a:latin typeface="+mj-lt"/>
              </a:rPr>
              <a:t>estinzioni</a:t>
            </a:r>
            <a:r>
              <a:rPr lang="sv-SE" sz="2400" dirty="0" smtClean="0">
                <a:latin typeface="+mj-lt"/>
              </a:rPr>
              <a:t> </a:t>
            </a:r>
            <a:r>
              <a:rPr lang="sv-SE" sz="2400" dirty="0" err="1" smtClean="0">
                <a:latin typeface="+mj-lt"/>
              </a:rPr>
              <a:t>legate</a:t>
            </a:r>
            <a:r>
              <a:rPr lang="sv-SE" sz="2400" dirty="0" smtClean="0">
                <a:latin typeface="+mj-lt"/>
              </a:rPr>
              <a:t> </a:t>
            </a:r>
            <a:r>
              <a:rPr lang="sv-SE" sz="2400" dirty="0" err="1" smtClean="0">
                <a:latin typeface="+mj-lt"/>
              </a:rPr>
              <a:t>ai</a:t>
            </a:r>
            <a:r>
              <a:rPr lang="sv-SE" sz="2400" dirty="0" smtClean="0">
                <a:latin typeface="+mj-lt"/>
              </a:rPr>
              <a:t> </a:t>
            </a:r>
            <a:r>
              <a:rPr lang="sv-SE" sz="2400" dirty="0" err="1" smtClean="0">
                <a:latin typeface="+mj-lt"/>
              </a:rPr>
              <a:t>cambiamenti</a:t>
            </a:r>
            <a:r>
              <a:rPr lang="sv-SE" sz="2400" dirty="0" smtClean="0">
                <a:latin typeface="+mj-lt"/>
              </a:rPr>
              <a:t> </a:t>
            </a:r>
            <a:r>
              <a:rPr lang="sv-SE" sz="2400" dirty="0" err="1" smtClean="0">
                <a:latin typeface="+mj-lt"/>
              </a:rPr>
              <a:t>climatici</a:t>
            </a:r>
            <a:endParaRPr lang="sv-SE" sz="2400" dirty="0" smtClean="0">
              <a:latin typeface="+mj-lt"/>
            </a:endParaRPr>
          </a:p>
          <a:p>
            <a:endParaRPr lang="sv-SE" sz="2400" dirty="0" smtClean="0">
              <a:solidFill>
                <a:schemeClr val="tx2"/>
              </a:solidFill>
              <a:latin typeface="+mj-lt"/>
            </a:endParaRPr>
          </a:p>
          <a:p>
            <a:r>
              <a:rPr lang="sv-SE" sz="2400" dirty="0" err="1" smtClean="0">
                <a:solidFill>
                  <a:schemeClr val="tx2"/>
                </a:solidFill>
                <a:latin typeface="+mj-lt"/>
              </a:rPr>
              <a:t>Spesso</a:t>
            </a:r>
            <a:r>
              <a:rPr lang="sv-SE" sz="2400" dirty="0" smtClean="0">
                <a:solidFill>
                  <a:schemeClr val="tx2"/>
                </a:solidFill>
                <a:latin typeface="+mj-lt"/>
              </a:rPr>
              <a:t> in </a:t>
            </a:r>
            <a:r>
              <a:rPr lang="sv-SE" sz="2400" dirty="0" err="1" smtClean="0">
                <a:solidFill>
                  <a:schemeClr val="tx2"/>
                </a:solidFill>
                <a:latin typeface="+mj-lt"/>
              </a:rPr>
              <a:t>modo</a:t>
            </a:r>
            <a:r>
              <a:rPr lang="sv-SE" sz="2400" dirty="0" smtClean="0">
                <a:solidFill>
                  <a:schemeClr val="tx2"/>
                </a:solidFill>
                <a:latin typeface="+mj-lt"/>
              </a:rPr>
              <a:t> </a:t>
            </a:r>
            <a:r>
              <a:rPr lang="sv-SE" sz="2400" dirty="0" err="1" smtClean="0">
                <a:solidFill>
                  <a:schemeClr val="tx2"/>
                </a:solidFill>
                <a:latin typeface="+mj-lt"/>
              </a:rPr>
              <a:t>indiretto</a:t>
            </a:r>
            <a:r>
              <a:rPr lang="sv-SE" sz="2400" dirty="0" smtClean="0">
                <a:solidFill>
                  <a:schemeClr val="tx2"/>
                </a:solidFill>
                <a:latin typeface="+mj-lt"/>
              </a:rPr>
              <a:t>!</a:t>
            </a:r>
            <a:endParaRPr lang="it-IT" sz="2400" dirty="0" smtClean="0">
              <a:solidFill>
                <a:schemeClr val="tx2"/>
              </a:solidFill>
              <a:latin typeface="+mj-lt"/>
            </a:endParaRPr>
          </a:p>
        </p:txBody>
      </p:sp>
      <p:pic>
        <p:nvPicPr>
          <p:cNvPr id="49155" name="Picture 3"/>
          <p:cNvPicPr>
            <a:picLocks noChangeAspect="1" noChangeArrowheads="1"/>
          </p:cNvPicPr>
          <p:nvPr/>
        </p:nvPicPr>
        <p:blipFill>
          <a:blip r:embed="rId3" cstate="print"/>
          <a:srcRect/>
          <a:stretch>
            <a:fillRect/>
          </a:stretch>
        </p:blipFill>
        <p:spPr bwMode="auto">
          <a:xfrm>
            <a:off x="6477000" y="788987"/>
            <a:ext cx="2419350" cy="6069013"/>
          </a:xfrm>
          <a:prstGeom prst="rect">
            <a:avLst/>
          </a:prstGeom>
          <a:noFill/>
          <a:ln w="9525">
            <a:noFill/>
            <a:miter lim="800000"/>
            <a:headEnd/>
            <a:tailEnd/>
          </a:ln>
        </p:spPr>
      </p:pic>
      <p:pic>
        <p:nvPicPr>
          <p:cNvPr id="49156" name="Picture 4"/>
          <p:cNvPicPr>
            <a:picLocks noChangeAspect="1" noChangeArrowheads="1"/>
          </p:cNvPicPr>
          <p:nvPr/>
        </p:nvPicPr>
        <p:blipFill>
          <a:blip r:embed="rId4" cstate="print"/>
          <a:srcRect/>
          <a:stretch>
            <a:fillRect/>
          </a:stretch>
        </p:blipFill>
        <p:spPr bwMode="auto">
          <a:xfrm>
            <a:off x="3200400" y="5105400"/>
            <a:ext cx="3114675" cy="1627187"/>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18"/>
          <p:cNvSpPr>
            <a:spLocks noChangeShapeType="1"/>
          </p:cNvSpPr>
          <p:nvPr/>
        </p:nvSpPr>
        <p:spPr bwMode="auto">
          <a:xfrm>
            <a:off x="0" y="762000"/>
            <a:ext cx="7524328" cy="0"/>
          </a:xfrm>
          <a:prstGeom prst="line">
            <a:avLst/>
          </a:prstGeom>
          <a:noFill/>
          <a:ln w="25400">
            <a:solidFill>
              <a:srgbClr val="000080"/>
            </a:solidFill>
            <a:round/>
            <a:headEnd/>
            <a:tailEnd/>
          </a:ln>
          <a:effectLst/>
        </p:spPr>
        <p:txBody>
          <a:bodyPr/>
          <a:lstStyle/>
          <a:p>
            <a:endParaRPr lang="en-GB" sz="2400">
              <a:latin typeface="+mj-lt"/>
            </a:endParaRPr>
          </a:p>
        </p:txBody>
      </p:sp>
      <p:sp>
        <p:nvSpPr>
          <p:cNvPr id="4" name="Rectangle 3"/>
          <p:cNvSpPr/>
          <p:nvPr/>
        </p:nvSpPr>
        <p:spPr>
          <a:xfrm>
            <a:off x="42793" y="152400"/>
            <a:ext cx="4675960" cy="461665"/>
          </a:xfrm>
          <a:prstGeom prst="rect">
            <a:avLst/>
          </a:prstGeom>
        </p:spPr>
        <p:txBody>
          <a:bodyPr wrap="none">
            <a:spAutoFit/>
          </a:bodyPr>
          <a:lstStyle/>
          <a:p>
            <a:r>
              <a:rPr lang="sv-SE" sz="2400" dirty="0" err="1" smtClean="0">
                <a:latin typeface="+mj-lt"/>
              </a:rPr>
              <a:t>Impatti</a:t>
            </a:r>
            <a:r>
              <a:rPr lang="sv-SE" sz="2400" dirty="0" smtClean="0">
                <a:latin typeface="+mj-lt"/>
              </a:rPr>
              <a:t> </a:t>
            </a:r>
            <a:r>
              <a:rPr lang="sv-SE" sz="2400" dirty="0" err="1" smtClean="0">
                <a:latin typeface="+mj-lt"/>
              </a:rPr>
              <a:t>sulla</a:t>
            </a:r>
            <a:r>
              <a:rPr lang="sv-SE" sz="2400" dirty="0" smtClean="0">
                <a:latin typeface="+mj-lt"/>
              </a:rPr>
              <a:t> </a:t>
            </a:r>
            <a:r>
              <a:rPr lang="sv-SE" sz="2400" dirty="0" err="1" smtClean="0">
                <a:latin typeface="+mj-lt"/>
              </a:rPr>
              <a:t>biodiversità</a:t>
            </a:r>
            <a:r>
              <a:rPr lang="sv-SE" sz="2400" dirty="0" smtClean="0">
                <a:latin typeface="+mj-lt"/>
              </a:rPr>
              <a:t>: </a:t>
            </a:r>
            <a:r>
              <a:rPr lang="sv-SE" sz="2400" dirty="0" err="1" smtClean="0"/>
              <a:t>estinzione</a:t>
            </a:r>
            <a:endParaRPr lang="it-IT" sz="2400" dirty="0" smtClean="0">
              <a:solidFill>
                <a:schemeClr val="tx2"/>
              </a:solidFill>
              <a:latin typeface="+mj-lt"/>
            </a:endParaRPr>
          </a:p>
        </p:txBody>
      </p:sp>
      <p:pic>
        <p:nvPicPr>
          <p:cNvPr id="48129" name="Picture 1"/>
          <p:cNvPicPr>
            <a:picLocks noChangeAspect="1" noChangeArrowheads="1"/>
          </p:cNvPicPr>
          <p:nvPr/>
        </p:nvPicPr>
        <p:blipFill>
          <a:blip r:embed="rId2" cstate="print"/>
          <a:srcRect/>
          <a:stretch>
            <a:fillRect/>
          </a:stretch>
        </p:blipFill>
        <p:spPr bwMode="auto">
          <a:xfrm>
            <a:off x="457200" y="1371600"/>
            <a:ext cx="8391286" cy="3852862"/>
          </a:xfrm>
          <a:prstGeom prst="rect">
            <a:avLst/>
          </a:prstGeom>
          <a:noFill/>
          <a:ln w="9525">
            <a:noFill/>
            <a:miter lim="800000"/>
            <a:headEnd/>
            <a:tailEnd/>
          </a:ln>
        </p:spPr>
      </p:pic>
      <p:pic>
        <p:nvPicPr>
          <p:cNvPr id="5" name="Picture 1"/>
          <p:cNvPicPr>
            <a:picLocks noChangeAspect="1" noChangeArrowheads="1"/>
          </p:cNvPicPr>
          <p:nvPr/>
        </p:nvPicPr>
        <p:blipFill>
          <a:blip r:embed="rId3" cstate="print"/>
          <a:srcRect/>
          <a:stretch>
            <a:fillRect/>
          </a:stretch>
        </p:blipFill>
        <p:spPr bwMode="auto">
          <a:xfrm>
            <a:off x="152400" y="5791200"/>
            <a:ext cx="5780087" cy="892773"/>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18"/>
          <p:cNvSpPr>
            <a:spLocks noChangeShapeType="1"/>
          </p:cNvSpPr>
          <p:nvPr/>
        </p:nvSpPr>
        <p:spPr bwMode="auto">
          <a:xfrm>
            <a:off x="0" y="762000"/>
            <a:ext cx="7524328" cy="0"/>
          </a:xfrm>
          <a:prstGeom prst="line">
            <a:avLst/>
          </a:prstGeom>
          <a:noFill/>
          <a:ln w="25400">
            <a:solidFill>
              <a:srgbClr val="000080"/>
            </a:solidFill>
            <a:round/>
            <a:headEnd/>
            <a:tailEnd/>
          </a:ln>
          <a:effectLst/>
        </p:spPr>
        <p:txBody>
          <a:bodyPr/>
          <a:lstStyle/>
          <a:p>
            <a:endParaRPr lang="en-GB" sz="2400">
              <a:latin typeface="+mj-lt"/>
            </a:endParaRPr>
          </a:p>
        </p:txBody>
      </p:sp>
      <p:sp>
        <p:nvSpPr>
          <p:cNvPr id="4" name="Rectangle 3"/>
          <p:cNvSpPr/>
          <p:nvPr/>
        </p:nvSpPr>
        <p:spPr>
          <a:xfrm>
            <a:off x="42793" y="152400"/>
            <a:ext cx="5947269" cy="461665"/>
          </a:xfrm>
          <a:prstGeom prst="rect">
            <a:avLst/>
          </a:prstGeom>
        </p:spPr>
        <p:txBody>
          <a:bodyPr wrap="none">
            <a:spAutoFit/>
          </a:bodyPr>
          <a:lstStyle/>
          <a:p>
            <a:r>
              <a:rPr lang="sv-SE" sz="2400" dirty="0" err="1" smtClean="0">
                <a:latin typeface="+mj-lt"/>
              </a:rPr>
              <a:t>V</a:t>
            </a:r>
            <a:r>
              <a:rPr lang="sv-SE" sz="2400" dirty="0" err="1" smtClean="0"/>
              <a:t>alutazione</a:t>
            </a:r>
            <a:r>
              <a:rPr lang="sv-SE" sz="2400" dirty="0" smtClean="0"/>
              <a:t> del </a:t>
            </a:r>
            <a:r>
              <a:rPr lang="sv-SE" sz="2400" dirty="0" err="1" smtClean="0"/>
              <a:t>rischio</a:t>
            </a:r>
            <a:r>
              <a:rPr lang="sv-SE" sz="2400" dirty="0" smtClean="0"/>
              <a:t> e </a:t>
            </a:r>
            <a:r>
              <a:rPr lang="sv-SE" sz="2400" dirty="0" err="1" smtClean="0"/>
              <a:t>misure</a:t>
            </a:r>
            <a:r>
              <a:rPr lang="sv-SE" sz="2400" dirty="0" smtClean="0"/>
              <a:t> di </a:t>
            </a:r>
            <a:r>
              <a:rPr lang="sv-SE" sz="2400" dirty="0" err="1" smtClean="0"/>
              <a:t>mitigazione</a:t>
            </a:r>
            <a:endParaRPr lang="it-IT" sz="2400" dirty="0" smtClean="0">
              <a:solidFill>
                <a:schemeClr val="tx2"/>
              </a:solidFill>
              <a:latin typeface="+mj-lt"/>
            </a:endParaRPr>
          </a:p>
        </p:txBody>
      </p:sp>
      <p:pic>
        <p:nvPicPr>
          <p:cNvPr id="2051" name="Picture 3"/>
          <p:cNvPicPr>
            <a:picLocks noChangeAspect="1" noChangeArrowheads="1"/>
          </p:cNvPicPr>
          <p:nvPr/>
        </p:nvPicPr>
        <p:blipFill>
          <a:blip r:embed="rId2" cstate="print"/>
          <a:srcRect/>
          <a:stretch>
            <a:fillRect/>
          </a:stretch>
        </p:blipFill>
        <p:spPr bwMode="auto">
          <a:xfrm>
            <a:off x="914400" y="1447800"/>
            <a:ext cx="7051046" cy="333375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18"/>
          <p:cNvSpPr>
            <a:spLocks noChangeShapeType="1"/>
          </p:cNvSpPr>
          <p:nvPr/>
        </p:nvSpPr>
        <p:spPr bwMode="auto">
          <a:xfrm>
            <a:off x="0" y="762000"/>
            <a:ext cx="7524328" cy="0"/>
          </a:xfrm>
          <a:prstGeom prst="line">
            <a:avLst/>
          </a:prstGeom>
          <a:noFill/>
          <a:ln w="25400">
            <a:solidFill>
              <a:srgbClr val="000080"/>
            </a:solidFill>
            <a:round/>
            <a:headEnd/>
            <a:tailEnd/>
          </a:ln>
          <a:effectLst/>
        </p:spPr>
        <p:txBody>
          <a:bodyPr/>
          <a:lstStyle/>
          <a:p>
            <a:endParaRPr lang="en-GB" sz="2400">
              <a:latin typeface="+mj-lt"/>
            </a:endParaRPr>
          </a:p>
        </p:txBody>
      </p:sp>
      <p:sp>
        <p:nvSpPr>
          <p:cNvPr id="4" name="Rectangle 3"/>
          <p:cNvSpPr/>
          <p:nvPr/>
        </p:nvSpPr>
        <p:spPr>
          <a:xfrm>
            <a:off x="42793" y="152400"/>
            <a:ext cx="3936783" cy="461665"/>
          </a:xfrm>
          <a:prstGeom prst="rect">
            <a:avLst/>
          </a:prstGeom>
        </p:spPr>
        <p:txBody>
          <a:bodyPr wrap="none">
            <a:spAutoFit/>
          </a:bodyPr>
          <a:lstStyle/>
          <a:p>
            <a:r>
              <a:rPr lang="sv-SE" sz="2400" dirty="0" err="1" smtClean="0">
                <a:latin typeface="+mj-lt"/>
              </a:rPr>
              <a:t>Valutazione</a:t>
            </a:r>
            <a:r>
              <a:rPr lang="sv-SE" sz="2400" dirty="0" smtClean="0">
                <a:latin typeface="+mj-lt"/>
              </a:rPr>
              <a:t> della </a:t>
            </a:r>
            <a:r>
              <a:rPr lang="sv-SE" sz="2400" dirty="0" err="1" smtClean="0">
                <a:latin typeface="+mj-lt"/>
              </a:rPr>
              <a:t>vulnerabilità</a:t>
            </a:r>
            <a:endParaRPr lang="it-IT" sz="2400" dirty="0" smtClean="0">
              <a:solidFill>
                <a:schemeClr val="tx2"/>
              </a:solidFill>
              <a:latin typeface="+mj-lt"/>
            </a:endParaRPr>
          </a:p>
        </p:txBody>
      </p:sp>
      <p:pic>
        <p:nvPicPr>
          <p:cNvPr id="1026" name="Picture 2"/>
          <p:cNvPicPr>
            <a:picLocks noChangeAspect="1" noChangeArrowheads="1"/>
          </p:cNvPicPr>
          <p:nvPr/>
        </p:nvPicPr>
        <p:blipFill>
          <a:blip r:embed="rId2" cstate="print"/>
          <a:srcRect/>
          <a:stretch>
            <a:fillRect/>
          </a:stretch>
        </p:blipFill>
        <p:spPr bwMode="auto">
          <a:xfrm>
            <a:off x="381000" y="1295400"/>
            <a:ext cx="6236341" cy="2209800"/>
          </a:xfrm>
          <a:prstGeom prst="rect">
            <a:avLst/>
          </a:prstGeom>
          <a:noFill/>
          <a:ln w="9525">
            <a:noFill/>
            <a:miter lim="800000"/>
            <a:headEnd/>
            <a:tailEnd/>
          </a:ln>
        </p:spPr>
      </p:pic>
      <p:pic>
        <p:nvPicPr>
          <p:cNvPr id="6" name="Picture 4"/>
          <p:cNvPicPr>
            <a:picLocks noChangeAspect="1" noChangeArrowheads="1"/>
          </p:cNvPicPr>
          <p:nvPr/>
        </p:nvPicPr>
        <p:blipFill>
          <a:blip r:embed="rId3" cstate="print"/>
          <a:srcRect/>
          <a:stretch>
            <a:fillRect/>
          </a:stretch>
        </p:blipFill>
        <p:spPr bwMode="auto">
          <a:xfrm>
            <a:off x="1219200" y="3736975"/>
            <a:ext cx="3477709" cy="2663825"/>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18"/>
          <p:cNvSpPr>
            <a:spLocks noChangeShapeType="1"/>
          </p:cNvSpPr>
          <p:nvPr/>
        </p:nvSpPr>
        <p:spPr bwMode="auto">
          <a:xfrm>
            <a:off x="0" y="762000"/>
            <a:ext cx="7524328" cy="0"/>
          </a:xfrm>
          <a:prstGeom prst="line">
            <a:avLst/>
          </a:prstGeom>
          <a:noFill/>
          <a:ln w="25400">
            <a:solidFill>
              <a:srgbClr val="000080"/>
            </a:solidFill>
            <a:round/>
            <a:headEnd/>
            <a:tailEnd/>
          </a:ln>
          <a:effectLst/>
        </p:spPr>
        <p:txBody>
          <a:bodyPr/>
          <a:lstStyle/>
          <a:p>
            <a:endParaRPr lang="en-GB" sz="2400">
              <a:latin typeface="+mj-lt"/>
            </a:endParaRPr>
          </a:p>
        </p:txBody>
      </p:sp>
      <p:pic>
        <p:nvPicPr>
          <p:cNvPr id="1028" name="Picture 4"/>
          <p:cNvPicPr>
            <a:picLocks noChangeAspect="1" noChangeArrowheads="1"/>
          </p:cNvPicPr>
          <p:nvPr/>
        </p:nvPicPr>
        <p:blipFill>
          <a:blip r:embed="rId2" cstate="print"/>
          <a:srcRect/>
          <a:stretch>
            <a:fillRect/>
          </a:stretch>
        </p:blipFill>
        <p:spPr bwMode="auto">
          <a:xfrm>
            <a:off x="64282" y="914400"/>
            <a:ext cx="8927318" cy="5486400"/>
          </a:xfrm>
          <a:prstGeom prst="rect">
            <a:avLst/>
          </a:prstGeom>
          <a:noFill/>
          <a:ln w="9525">
            <a:noFill/>
            <a:miter lim="800000"/>
            <a:headEnd/>
            <a:tailEnd/>
          </a:ln>
        </p:spPr>
      </p:pic>
      <p:sp>
        <p:nvSpPr>
          <p:cNvPr id="9" name="Rectangle 8"/>
          <p:cNvSpPr/>
          <p:nvPr/>
        </p:nvSpPr>
        <p:spPr>
          <a:xfrm>
            <a:off x="42793" y="152400"/>
            <a:ext cx="3936783" cy="461665"/>
          </a:xfrm>
          <a:prstGeom prst="rect">
            <a:avLst/>
          </a:prstGeom>
        </p:spPr>
        <p:txBody>
          <a:bodyPr wrap="none">
            <a:spAutoFit/>
          </a:bodyPr>
          <a:lstStyle/>
          <a:p>
            <a:r>
              <a:rPr lang="sv-SE" sz="2400" dirty="0" err="1" smtClean="0">
                <a:latin typeface="+mj-lt"/>
              </a:rPr>
              <a:t>Valutazione</a:t>
            </a:r>
            <a:r>
              <a:rPr lang="sv-SE" sz="2400" dirty="0" smtClean="0">
                <a:latin typeface="+mj-lt"/>
              </a:rPr>
              <a:t> della </a:t>
            </a:r>
            <a:r>
              <a:rPr lang="sv-SE" sz="2400" dirty="0" err="1" smtClean="0">
                <a:latin typeface="+mj-lt"/>
              </a:rPr>
              <a:t>vulnerabilità</a:t>
            </a:r>
            <a:endParaRPr lang="it-IT" sz="2400" dirty="0" smtClean="0">
              <a:solidFill>
                <a:schemeClr val="tx2"/>
              </a:solidFill>
              <a:latin typeface="+mj-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990600" y="1295400"/>
            <a:ext cx="6194452" cy="5191126"/>
          </a:xfrm>
          <a:prstGeom prst="rect">
            <a:avLst/>
          </a:prstGeom>
          <a:noFill/>
          <a:ln w="9525">
            <a:noFill/>
            <a:miter lim="800000"/>
            <a:headEnd/>
            <a:tailEnd/>
          </a:ln>
          <a:effectLst/>
        </p:spPr>
      </p:pic>
      <p:sp>
        <p:nvSpPr>
          <p:cNvPr id="5" name="Line 18"/>
          <p:cNvSpPr>
            <a:spLocks noChangeShapeType="1"/>
          </p:cNvSpPr>
          <p:nvPr/>
        </p:nvSpPr>
        <p:spPr bwMode="auto">
          <a:xfrm>
            <a:off x="0" y="762000"/>
            <a:ext cx="7524328" cy="0"/>
          </a:xfrm>
          <a:prstGeom prst="line">
            <a:avLst/>
          </a:prstGeom>
          <a:noFill/>
          <a:ln w="25400">
            <a:solidFill>
              <a:srgbClr val="000080"/>
            </a:solidFill>
            <a:round/>
            <a:headEnd/>
            <a:tailEnd/>
          </a:ln>
          <a:effectLst/>
        </p:spPr>
        <p:txBody>
          <a:bodyPr/>
          <a:lstStyle/>
          <a:p>
            <a:endParaRPr lang="en-GB" sz="2400">
              <a:latin typeface="+mj-lt"/>
            </a:endParaRPr>
          </a:p>
        </p:txBody>
      </p:sp>
      <p:sp>
        <p:nvSpPr>
          <p:cNvPr id="6" name="Rectangle 5"/>
          <p:cNvSpPr/>
          <p:nvPr/>
        </p:nvSpPr>
        <p:spPr>
          <a:xfrm>
            <a:off x="42793" y="152400"/>
            <a:ext cx="1866408" cy="830997"/>
          </a:xfrm>
          <a:prstGeom prst="rect">
            <a:avLst/>
          </a:prstGeom>
        </p:spPr>
        <p:txBody>
          <a:bodyPr wrap="none">
            <a:spAutoFit/>
          </a:bodyPr>
          <a:lstStyle/>
          <a:p>
            <a:r>
              <a:rPr lang="sv-SE" sz="2400" dirty="0" err="1" smtClean="0">
                <a:latin typeface="+mj-lt"/>
              </a:rPr>
              <a:t>Precipitazioni</a:t>
            </a:r>
            <a:endParaRPr lang="en-GB" sz="2400" dirty="0" smtClean="0">
              <a:latin typeface="+mj-lt"/>
            </a:endParaRPr>
          </a:p>
          <a:p>
            <a:endParaRPr lang="it-IT" sz="2400" dirty="0" smtClean="0">
              <a:solidFill>
                <a:schemeClr val="tx2"/>
              </a:solidFill>
              <a:latin typeface="+mj-l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18"/>
          <p:cNvSpPr>
            <a:spLocks noChangeShapeType="1"/>
          </p:cNvSpPr>
          <p:nvPr/>
        </p:nvSpPr>
        <p:spPr bwMode="auto">
          <a:xfrm>
            <a:off x="0" y="762000"/>
            <a:ext cx="7524328" cy="0"/>
          </a:xfrm>
          <a:prstGeom prst="line">
            <a:avLst/>
          </a:prstGeom>
          <a:noFill/>
          <a:ln w="25400">
            <a:solidFill>
              <a:srgbClr val="000080"/>
            </a:solidFill>
            <a:round/>
            <a:headEnd/>
            <a:tailEnd/>
          </a:ln>
          <a:effectLst/>
        </p:spPr>
        <p:txBody>
          <a:bodyPr/>
          <a:lstStyle/>
          <a:p>
            <a:endParaRPr lang="en-GB" sz="2400">
              <a:latin typeface="+mj-lt"/>
            </a:endParaRPr>
          </a:p>
        </p:txBody>
      </p:sp>
      <p:sp>
        <p:nvSpPr>
          <p:cNvPr id="4" name="Rectangle 3"/>
          <p:cNvSpPr/>
          <p:nvPr/>
        </p:nvSpPr>
        <p:spPr>
          <a:xfrm>
            <a:off x="42793" y="152400"/>
            <a:ext cx="4631076" cy="461665"/>
          </a:xfrm>
          <a:prstGeom prst="rect">
            <a:avLst/>
          </a:prstGeom>
        </p:spPr>
        <p:txBody>
          <a:bodyPr wrap="none">
            <a:spAutoFit/>
          </a:bodyPr>
          <a:lstStyle/>
          <a:p>
            <a:r>
              <a:rPr lang="sv-SE" sz="2400" dirty="0" err="1" smtClean="0">
                <a:latin typeface="+mj-lt"/>
              </a:rPr>
              <a:t>V</a:t>
            </a:r>
            <a:r>
              <a:rPr lang="sv-SE" sz="2400" dirty="0" err="1" smtClean="0"/>
              <a:t>alutazione</a:t>
            </a:r>
            <a:r>
              <a:rPr lang="sv-SE" sz="2400" dirty="0" smtClean="0"/>
              <a:t> del </a:t>
            </a:r>
            <a:r>
              <a:rPr lang="sv-SE" sz="2400" dirty="0" err="1" smtClean="0"/>
              <a:t>rischio</a:t>
            </a:r>
            <a:r>
              <a:rPr lang="sv-SE" sz="2400" dirty="0" smtClean="0"/>
              <a:t> di </a:t>
            </a:r>
            <a:r>
              <a:rPr lang="sv-SE" sz="2400" dirty="0" err="1" smtClean="0"/>
              <a:t>estinzione</a:t>
            </a:r>
            <a:endParaRPr lang="it-IT" sz="2400" dirty="0" smtClean="0">
              <a:solidFill>
                <a:schemeClr val="tx2"/>
              </a:solidFill>
              <a:latin typeface="+mj-lt"/>
            </a:endParaRPr>
          </a:p>
        </p:txBody>
      </p:sp>
      <p:pic>
        <p:nvPicPr>
          <p:cNvPr id="2050" name="Picture 2"/>
          <p:cNvPicPr>
            <a:picLocks noChangeAspect="1" noChangeArrowheads="1"/>
          </p:cNvPicPr>
          <p:nvPr/>
        </p:nvPicPr>
        <p:blipFill>
          <a:blip r:embed="rId2" cstate="print"/>
          <a:srcRect/>
          <a:stretch>
            <a:fillRect/>
          </a:stretch>
        </p:blipFill>
        <p:spPr bwMode="auto">
          <a:xfrm>
            <a:off x="76200" y="990600"/>
            <a:ext cx="5796241" cy="5632336"/>
          </a:xfrm>
          <a:prstGeom prst="rect">
            <a:avLst/>
          </a:prstGeom>
          <a:noFill/>
          <a:ln w="9525">
            <a:noFill/>
            <a:miter lim="800000"/>
            <a:headEnd/>
            <a:tailEnd/>
          </a:ln>
        </p:spPr>
      </p:pic>
      <p:sp>
        <p:nvSpPr>
          <p:cNvPr id="6" name="Rectangle 5"/>
          <p:cNvSpPr/>
          <p:nvPr/>
        </p:nvSpPr>
        <p:spPr>
          <a:xfrm>
            <a:off x="6527578" y="1371600"/>
            <a:ext cx="1811714" cy="369332"/>
          </a:xfrm>
          <a:prstGeom prst="rect">
            <a:avLst/>
          </a:prstGeom>
        </p:spPr>
        <p:txBody>
          <a:bodyPr wrap="none">
            <a:spAutoFit/>
          </a:bodyPr>
          <a:lstStyle/>
          <a:p>
            <a:r>
              <a:rPr lang="sv-SE" dirty="0" err="1" smtClean="0"/>
              <a:t>Analisi</a:t>
            </a:r>
            <a:r>
              <a:rPr lang="sv-SE" dirty="0" smtClean="0"/>
              <a:t> del </a:t>
            </a:r>
            <a:r>
              <a:rPr lang="sv-SE" dirty="0" err="1" smtClean="0"/>
              <a:t>rischio</a:t>
            </a:r>
            <a:endParaRPr lang="sv-SE" dirty="0"/>
          </a:p>
        </p:txBody>
      </p:sp>
      <p:pic>
        <p:nvPicPr>
          <p:cNvPr id="3074" name="Picture 2"/>
          <p:cNvPicPr>
            <a:picLocks noChangeAspect="1" noChangeArrowheads="1"/>
          </p:cNvPicPr>
          <p:nvPr/>
        </p:nvPicPr>
        <p:blipFill>
          <a:blip r:embed="rId3" cstate="print"/>
          <a:srcRect/>
          <a:stretch>
            <a:fillRect/>
          </a:stretch>
        </p:blipFill>
        <p:spPr bwMode="auto">
          <a:xfrm>
            <a:off x="5889533" y="4876800"/>
            <a:ext cx="3250671" cy="175260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18"/>
          <p:cNvSpPr>
            <a:spLocks noChangeShapeType="1"/>
          </p:cNvSpPr>
          <p:nvPr/>
        </p:nvSpPr>
        <p:spPr bwMode="auto">
          <a:xfrm>
            <a:off x="0" y="762000"/>
            <a:ext cx="7524328" cy="0"/>
          </a:xfrm>
          <a:prstGeom prst="line">
            <a:avLst/>
          </a:prstGeom>
          <a:noFill/>
          <a:ln w="25400">
            <a:solidFill>
              <a:srgbClr val="000080"/>
            </a:solidFill>
            <a:round/>
            <a:headEnd/>
            <a:tailEnd/>
          </a:ln>
          <a:effectLst/>
        </p:spPr>
        <p:txBody>
          <a:bodyPr/>
          <a:lstStyle/>
          <a:p>
            <a:endParaRPr lang="en-GB" sz="2400">
              <a:latin typeface="+mj-lt"/>
            </a:endParaRPr>
          </a:p>
        </p:txBody>
      </p:sp>
      <p:sp>
        <p:nvSpPr>
          <p:cNvPr id="4" name="Rectangle 3"/>
          <p:cNvSpPr/>
          <p:nvPr/>
        </p:nvSpPr>
        <p:spPr>
          <a:xfrm>
            <a:off x="42793" y="152400"/>
            <a:ext cx="2941703" cy="461665"/>
          </a:xfrm>
          <a:prstGeom prst="rect">
            <a:avLst/>
          </a:prstGeom>
        </p:spPr>
        <p:txBody>
          <a:bodyPr wrap="none">
            <a:spAutoFit/>
          </a:bodyPr>
          <a:lstStyle/>
          <a:p>
            <a:r>
              <a:rPr lang="sv-SE" sz="2400" dirty="0" err="1" smtClean="0">
                <a:latin typeface="+mj-lt"/>
              </a:rPr>
              <a:t>Misure</a:t>
            </a:r>
            <a:r>
              <a:rPr lang="sv-SE" sz="2400" dirty="0" smtClean="0">
                <a:latin typeface="+mj-lt"/>
              </a:rPr>
              <a:t> di </a:t>
            </a:r>
            <a:r>
              <a:rPr lang="sv-SE" sz="2400" dirty="0" err="1" smtClean="0">
                <a:latin typeface="+mj-lt"/>
              </a:rPr>
              <a:t>mitigazione</a:t>
            </a:r>
            <a:r>
              <a:rPr lang="sv-SE" sz="2400" dirty="0" smtClean="0">
                <a:latin typeface="+mj-lt"/>
              </a:rPr>
              <a:t> </a:t>
            </a:r>
            <a:endParaRPr lang="it-IT" sz="2400" dirty="0" smtClean="0">
              <a:solidFill>
                <a:schemeClr val="tx2"/>
              </a:solidFill>
              <a:latin typeface="+mj-lt"/>
            </a:endParaRPr>
          </a:p>
        </p:txBody>
      </p:sp>
      <p:pic>
        <p:nvPicPr>
          <p:cNvPr id="5" name="Picture 2"/>
          <p:cNvPicPr>
            <a:picLocks noChangeAspect="1" noChangeArrowheads="1"/>
          </p:cNvPicPr>
          <p:nvPr/>
        </p:nvPicPr>
        <p:blipFill>
          <a:blip r:embed="rId2" cstate="print"/>
          <a:srcRect/>
          <a:stretch>
            <a:fillRect/>
          </a:stretch>
        </p:blipFill>
        <p:spPr bwMode="auto">
          <a:xfrm>
            <a:off x="914400" y="1143000"/>
            <a:ext cx="6324600" cy="4438845"/>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7800" y="609600"/>
            <a:ext cx="5791200" cy="1569660"/>
          </a:xfrm>
          <a:prstGeom prst="rect">
            <a:avLst/>
          </a:prstGeom>
        </p:spPr>
        <p:txBody>
          <a:bodyPr wrap="square">
            <a:spAutoFit/>
          </a:bodyPr>
          <a:lstStyle/>
          <a:p>
            <a:pPr algn="ctr"/>
            <a:r>
              <a:rPr lang="sv-SE" sz="2400" dirty="0" err="1" smtClean="0">
                <a:latin typeface="+mj-lt"/>
              </a:rPr>
              <a:t>DISCUSSIONE</a:t>
            </a:r>
            <a:r>
              <a:rPr lang="sv-SE" sz="2400" dirty="0" smtClean="0">
                <a:latin typeface="+mj-lt"/>
              </a:rPr>
              <a:t>:</a:t>
            </a:r>
          </a:p>
          <a:p>
            <a:pPr algn="ctr"/>
            <a:endParaRPr lang="sv-SE" sz="2400" dirty="0" smtClean="0">
              <a:latin typeface="+mj-lt"/>
            </a:endParaRPr>
          </a:p>
          <a:p>
            <a:pPr algn="ctr"/>
            <a:r>
              <a:rPr lang="sv-SE" sz="2400" dirty="0" err="1" smtClean="0">
                <a:latin typeface="+mj-lt"/>
              </a:rPr>
              <a:t>INTERAZIONE</a:t>
            </a:r>
            <a:r>
              <a:rPr lang="sv-SE" sz="2400" dirty="0" smtClean="0">
                <a:latin typeface="+mj-lt"/>
              </a:rPr>
              <a:t>: </a:t>
            </a:r>
            <a:r>
              <a:rPr lang="sv-SE" sz="2400" dirty="0" err="1" smtClean="0">
                <a:latin typeface="+mj-lt"/>
              </a:rPr>
              <a:t>CAMBIAMENTI</a:t>
            </a:r>
            <a:r>
              <a:rPr lang="sv-SE" sz="2400" dirty="0" smtClean="0">
                <a:latin typeface="+mj-lt"/>
              </a:rPr>
              <a:t> </a:t>
            </a:r>
            <a:r>
              <a:rPr lang="sv-SE" sz="2400" dirty="0" err="1" smtClean="0">
                <a:latin typeface="+mj-lt"/>
              </a:rPr>
              <a:t>CLIMATICI</a:t>
            </a:r>
            <a:r>
              <a:rPr lang="sv-SE" sz="2400" dirty="0" smtClean="0">
                <a:latin typeface="+mj-lt"/>
              </a:rPr>
              <a:t> E </a:t>
            </a:r>
            <a:r>
              <a:rPr lang="sv-SE" sz="2400" dirty="0" err="1" smtClean="0">
                <a:latin typeface="+mj-lt"/>
              </a:rPr>
              <a:t>FRAMMENTAZIONE</a:t>
            </a:r>
            <a:endParaRPr lang="it-IT" sz="2400" dirty="0" smtClean="0">
              <a:solidFill>
                <a:schemeClr val="tx2"/>
              </a:solidFill>
              <a:latin typeface="+mj-l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47800" y="609600"/>
            <a:ext cx="5791200" cy="1569660"/>
          </a:xfrm>
          <a:prstGeom prst="rect">
            <a:avLst/>
          </a:prstGeom>
        </p:spPr>
        <p:txBody>
          <a:bodyPr wrap="square">
            <a:spAutoFit/>
          </a:bodyPr>
          <a:lstStyle/>
          <a:p>
            <a:pPr algn="ctr"/>
            <a:r>
              <a:rPr lang="sv-SE" sz="2400" dirty="0" err="1" smtClean="0">
                <a:latin typeface="+mj-lt"/>
              </a:rPr>
              <a:t>DISCUSSIONE</a:t>
            </a:r>
            <a:r>
              <a:rPr lang="sv-SE" sz="2400" dirty="0" smtClean="0">
                <a:latin typeface="+mj-lt"/>
              </a:rPr>
              <a:t>:</a:t>
            </a:r>
          </a:p>
          <a:p>
            <a:pPr algn="ctr"/>
            <a:endParaRPr lang="sv-SE" sz="2400" dirty="0" smtClean="0">
              <a:latin typeface="+mj-lt"/>
            </a:endParaRPr>
          </a:p>
          <a:p>
            <a:pPr algn="ctr"/>
            <a:r>
              <a:rPr lang="sv-SE" sz="2400" dirty="0" err="1" smtClean="0">
                <a:latin typeface="+mj-lt"/>
              </a:rPr>
              <a:t>INTERAZIONE</a:t>
            </a:r>
            <a:r>
              <a:rPr lang="sv-SE" sz="2400" dirty="0" smtClean="0">
                <a:latin typeface="+mj-lt"/>
              </a:rPr>
              <a:t>: </a:t>
            </a:r>
            <a:r>
              <a:rPr lang="sv-SE" sz="2400" dirty="0" err="1" smtClean="0">
                <a:latin typeface="+mj-lt"/>
              </a:rPr>
              <a:t>CAMBIAMENTI</a:t>
            </a:r>
            <a:r>
              <a:rPr lang="sv-SE" sz="2400" dirty="0" smtClean="0">
                <a:latin typeface="+mj-lt"/>
              </a:rPr>
              <a:t> </a:t>
            </a:r>
            <a:r>
              <a:rPr lang="sv-SE" sz="2400" dirty="0" err="1" smtClean="0">
                <a:latin typeface="+mj-lt"/>
              </a:rPr>
              <a:t>CLIMATICI</a:t>
            </a:r>
            <a:r>
              <a:rPr lang="sv-SE" sz="2400" dirty="0" smtClean="0">
                <a:latin typeface="+mj-lt"/>
              </a:rPr>
              <a:t> E </a:t>
            </a:r>
            <a:r>
              <a:rPr lang="sv-SE" sz="2400" dirty="0" err="1" smtClean="0">
                <a:latin typeface="+mj-lt"/>
              </a:rPr>
              <a:t>INVASIONE</a:t>
            </a:r>
            <a:r>
              <a:rPr lang="sv-SE" sz="2400" dirty="0" smtClean="0">
                <a:latin typeface="+mj-lt"/>
              </a:rPr>
              <a:t> SPECIE </a:t>
            </a:r>
            <a:r>
              <a:rPr lang="sv-SE" sz="2400" dirty="0" err="1" smtClean="0">
                <a:latin typeface="+mj-lt"/>
              </a:rPr>
              <a:t>ESOTICHE</a:t>
            </a:r>
            <a:endParaRPr lang="it-IT" sz="2400" dirty="0" smtClean="0">
              <a:solidFill>
                <a:schemeClr val="tx2"/>
              </a:solidFill>
              <a:latin typeface="+mj-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18"/>
          <p:cNvSpPr>
            <a:spLocks noChangeShapeType="1"/>
          </p:cNvSpPr>
          <p:nvPr/>
        </p:nvSpPr>
        <p:spPr bwMode="auto">
          <a:xfrm>
            <a:off x="0" y="762000"/>
            <a:ext cx="7524328" cy="0"/>
          </a:xfrm>
          <a:prstGeom prst="line">
            <a:avLst/>
          </a:prstGeom>
          <a:noFill/>
          <a:ln w="25400">
            <a:solidFill>
              <a:srgbClr val="000080"/>
            </a:solidFill>
            <a:round/>
            <a:headEnd/>
            <a:tailEnd/>
          </a:ln>
          <a:effectLst/>
        </p:spPr>
        <p:txBody>
          <a:bodyPr/>
          <a:lstStyle/>
          <a:p>
            <a:endParaRPr lang="en-GB" sz="2400">
              <a:latin typeface="+mj-lt"/>
            </a:endParaRPr>
          </a:p>
        </p:txBody>
      </p:sp>
      <p:sp>
        <p:nvSpPr>
          <p:cNvPr id="4" name="Rectangle 3"/>
          <p:cNvSpPr/>
          <p:nvPr/>
        </p:nvSpPr>
        <p:spPr>
          <a:xfrm>
            <a:off x="42793" y="152400"/>
            <a:ext cx="4119333" cy="830997"/>
          </a:xfrm>
          <a:prstGeom prst="rect">
            <a:avLst/>
          </a:prstGeom>
        </p:spPr>
        <p:txBody>
          <a:bodyPr wrap="none">
            <a:spAutoFit/>
          </a:bodyPr>
          <a:lstStyle/>
          <a:p>
            <a:r>
              <a:rPr lang="sv-SE" sz="2400" dirty="0" smtClean="0">
                <a:latin typeface="+mj-lt"/>
              </a:rPr>
              <a:t>Trend </a:t>
            </a:r>
            <a:r>
              <a:rPr lang="sv-SE" sz="2400" dirty="0" err="1" smtClean="0">
                <a:latin typeface="+mj-lt"/>
              </a:rPr>
              <a:t>futuri</a:t>
            </a:r>
            <a:r>
              <a:rPr lang="sv-SE" sz="2400" dirty="0" smtClean="0">
                <a:latin typeface="+mj-lt"/>
              </a:rPr>
              <a:t>? </a:t>
            </a:r>
            <a:r>
              <a:rPr lang="sv-SE" sz="2400" dirty="0" err="1" smtClean="0">
                <a:latin typeface="+mj-lt"/>
              </a:rPr>
              <a:t>Analisi</a:t>
            </a:r>
            <a:r>
              <a:rPr lang="sv-SE" sz="2400" dirty="0" smtClean="0">
                <a:latin typeface="+mj-lt"/>
              </a:rPr>
              <a:t> di scenario</a:t>
            </a:r>
            <a:endParaRPr lang="en-GB" sz="2400" dirty="0" smtClean="0">
              <a:latin typeface="+mj-lt"/>
            </a:endParaRPr>
          </a:p>
          <a:p>
            <a:endParaRPr lang="it-IT" sz="2400" dirty="0" smtClean="0">
              <a:solidFill>
                <a:schemeClr val="tx2"/>
              </a:solidFill>
              <a:latin typeface="+mj-lt"/>
            </a:endParaRPr>
          </a:p>
        </p:txBody>
      </p:sp>
      <p:sp>
        <p:nvSpPr>
          <p:cNvPr id="6" name="Rectangle 5"/>
          <p:cNvSpPr/>
          <p:nvPr/>
        </p:nvSpPr>
        <p:spPr>
          <a:xfrm>
            <a:off x="152400" y="1302603"/>
            <a:ext cx="4419600" cy="4154984"/>
          </a:xfrm>
          <a:prstGeom prst="rect">
            <a:avLst/>
          </a:prstGeom>
        </p:spPr>
        <p:txBody>
          <a:bodyPr wrap="square">
            <a:spAutoFit/>
          </a:bodyPr>
          <a:lstStyle/>
          <a:p>
            <a:r>
              <a:rPr lang="sv-SE" sz="2400" dirty="0" err="1" smtClean="0">
                <a:latin typeface="+mj-lt"/>
              </a:rPr>
              <a:t>Analisi</a:t>
            </a:r>
            <a:r>
              <a:rPr lang="sv-SE" sz="2400" dirty="0" smtClean="0">
                <a:latin typeface="+mj-lt"/>
              </a:rPr>
              <a:t> di scenario: è </a:t>
            </a:r>
            <a:r>
              <a:rPr lang="sv-SE" sz="2400" dirty="0" err="1" smtClean="0">
                <a:latin typeface="+mj-lt"/>
              </a:rPr>
              <a:t>un</a:t>
            </a:r>
            <a:r>
              <a:rPr lang="sv-SE" sz="2400" dirty="0" smtClean="0">
                <a:latin typeface="+mj-lt"/>
              </a:rPr>
              <a:t> </a:t>
            </a:r>
            <a:r>
              <a:rPr lang="sv-SE" sz="2400" dirty="0" err="1" smtClean="0">
                <a:latin typeface="+mj-lt"/>
              </a:rPr>
              <a:t>processo</a:t>
            </a:r>
            <a:r>
              <a:rPr lang="sv-SE" sz="2400" dirty="0" smtClean="0">
                <a:latin typeface="+mj-lt"/>
              </a:rPr>
              <a:t> di </a:t>
            </a:r>
            <a:r>
              <a:rPr lang="sv-SE" sz="2400" dirty="0" err="1" smtClean="0">
                <a:latin typeface="+mj-lt"/>
              </a:rPr>
              <a:t>analisi</a:t>
            </a:r>
            <a:r>
              <a:rPr lang="sv-SE" sz="2400" dirty="0" smtClean="0">
                <a:latin typeface="+mj-lt"/>
              </a:rPr>
              <a:t> di </a:t>
            </a:r>
            <a:r>
              <a:rPr lang="sv-SE" sz="2400" dirty="0" err="1" smtClean="0">
                <a:latin typeface="+mj-lt"/>
              </a:rPr>
              <a:t>eventi</a:t>
            </a:r>
            <a:r>
              <a:rPr lang="sv-SE" sz="2400" dirty="0" smtClean="0">
                <a:latin typeface="+mj-lt"/>
              </a:rPr>
              <a:t> </a:t>
            </a:r>
            <a:r>
              <a:rPr lang="sv-SE" sz="2400" dirty="0" err="1" smtClean="0">
                <a:latin typeface="+mj-lt"/>
              </a:rPr>
              <a:t>futuri</a:t>
            </a:r>
            <a:r>
              <a:rPr lang="sv-SE" sz="2400" dirty="0" smtClean="0">
                <a:latin typeface="+mj-lt"/>
              </a:rPr>
              <a:t> </a:t>
            </a:r>
            <a:r>
              <a:rPr lang="sv-SE" sz="2400" dirty="0" err="1" smtClean="0">
                <a:latin typeface="+mj-lt"/>
              </a:rPr>
              <a:t>basato</a:t>
            </a:r>
            <a:r>
              <a:rPr lang="sv-SE" sz="2400" dirty="0" smtClean="0">
                <a:latin typeface="+mj-lt"/>
              </a:rPr>
              <a:t> </a:t>
            </a:r>
            <a:r>
              <a:rPr lang="sv-SE" sz="2400" dirty="0" err="1" smtClean="0">
                <a:latin typeface="+mj-lt"/>
              </a:rPr>
              <a:t>su</a:t>
            </a:r>
            <a:r>
              <a:rPr lang="sv-SE" sz="2400" dirty="0" smtClean="0">
                <a:latin typeface="+mj-lt"/>
              </a:rPr>
              <a:t> </a:t>
            </a:r>
            <a:r>
              <a:rPr lang="sv-SE" sz="2400" dirty="0" err="1" smtClean="0">
                <a:latin typeface="+mj-lt"/>
              </a:rPr>
              <a:t>un</a:t>
            </a:r>
            <a:r>
              <a:rPr lang="sv-SE" sz="2400" dirty="0" smtClean="0">
                <a:latin typeface="+mj-lt"/>
              </a:rPr>
              <a:t> </a:t>
            </a:r>
            <a:r>
              <a:rPr lang="sv-SE" sz="2400" dirty="0" err="1" smtClean="0">
                <a:latin typeface="+mj-lt"/>
              </a:rPr>
              <a:t>insieme</a:t>
            </a:r>
            <a:r>
              <a:rPr lang="sv-SE" sz="2400" dirty="0" smtClean="0">
                <a:latin typeface="+mj-lt"/>
              </a:rPr>
              <a:t> di </a:t>
            </a:r>
            <a:r>
              <a:rPr lang="sv-SE" sz="2400" dirty="0" err="1" smtClean="0">
                <a:latin typeface="+mj-lt"/>
              </a:rPr>
              <a:t>condizioni</a:t>
            </a:r>
            <a:r>
              <a:rPr lang="sv-SE" sz="2400" dirty="0" smtClean="0">
                <a:latin typeface="+mj-lt"/>
              </a:rPr>
              <a:t> alternative (</a:t>
            </a:r>
            <a:r>
              <a:rPr lang="sv-SE" sz="2400" dirty="0" err="1" smtClean="0">
                <a:latin typeface="+mj-lt"/>
              </a:rPr>
              <a:t>scenari</a:t>
            </a:r>
            <a:r>
              <a:rPr lang="sv-SE" sz="2400" dirty="0" smtClean="0">
                <a:latin typeface="+mj-lt"/>
              </a:rPr>
              <a:t>)</a:t>
            </a:r>
          </a:p>
          <a:p>
            <a:endParaRPr lang="sv-SE" sz="2400" dirty="0" smtClean="0">
              <a:latin typeface="+mj-lt"/>
            </a:endParaRPr>
          </a:p>
          <a:p>
            <a:r>
              <a:rPr lang="sv-SE" sz="2400" dirty="0" err="1" smtClean="0">
                <a:latin typeface="+mj-lt"/>
              </a:rPr>
              <a:t>L’analisi</a:t>
            </a:r>
            <a:r>
              <a:rPr lang="sv-SE" sz="2400" dirty="0" smtClean="0">
                <a:latin typeface="+mj-lt"/>
              </a:rPr>
              <a:t> è </a:t>
            </a:r>
            <a:r>
              <a:rPr lang="sv-SE" sz="2400" dirty="0" err="1" smtClean="0">
                <a:latin typeface="+mj-lt"/>
              </a:rPr>
              <a:t>basata</a:t>
            </a:r>
            <a:r>
              <a:rPr lang="sv-SE" sz="2400" dirty="0" smtClean="0">
                <a:latin typeface="+mj-lt"/>
              </a:rPr>
              <a:t> </a:t>
            </a:r>
            <a:r>
              <a:rPr lang="sv-SE" sz="2400" dirty="0" err="1" smtClean="0">
                <a:latin typeface="+mj-lt"/>
              </a:rPr>
              <a:t>su</a:t>
            </a:r>
            <a:r>
              <a:rPr lang="sv-SE" sz="2400" dirty="0" smtClean="0">
                <a:latin typeface="+mj-lt"/>
              </a:rPr>
              <a:t> </a:t>
            </a:r>
            <a:r>
              <a:rPr lang="sv-SE" sz="2400" dirty="0" err="1" smtClean="0">
                <a:latin typeface="+mj-lt"/>
              </a:rPr>
              <a:t>varie</a:t>
            </a:r>
            <a:r>
              <a:rPr lang="sv-SE" sz="2400" dirty="0" smtClean="0">
                <a:latin typeface="+mj-lt"/>
              </a:rPr>
              <a:t> alternative di </a:t>
            </a:r>
            <a:r>
              <a:rPr lang="sv-SE" sz="2400" dirty="0" err="1" smtClean="0">
                <a:latin typeface="+mj-lt"/>
              </a:rPr>
              <a:t>sviluppo</a:t>
            </a:r>
            <a:r>
              <a:rPr lang="sv-SE" sz="2400" dirty="0" smtClean="0">
                <a:latin typeface="+mj-lt"/>
              </a:rPr>
              <a:t> </a:t>
            </a:r>
            <a:r>
              <a:rPr lang="sv-SE" sz="2400" dirty="0" err="1" smtClean="0">
                <a:latin typeface="+mj-lt"/>
              </a:rPr>
              <a:t>socio-economico</a:t>
            </a:r>
            <a:endParaRPr lang="sv-SE" sz="2400" dirty="0" smtClean="0">
              <a:latin typeface="+mj-lt"/>
            </a:endParaRPr>
          </a:p>
          <a:p>
            <a:endParaRPr lang="sv-SE" sz="2400" dirty="0" smtClean="0">
              <a:latin typeface="+mj-lt"/>
            </a:endParaRPr>
          </a:p>
          <a:p>
            <a:endParaRPr lang="en-GB" sz="2400" dirty="0" smtClean="0">
              <a:latin typeface="+mj-lt"/>
            </a:endParaRPr>
          </a:p>
          <a:p>
            <a:endParaRPr lang="it-IT" sz="2400" dirty="0" smtClean="0">
              <a:solidFill>
                <a:schemeClr val="tx2"/>
              </a:solidFill>
              <a:latin typeface="+mj-lt"/>
            </a:endParaRPr>
          </a:p>
        </p:txBody>
      </p:sp>
      <p:pic>
        <p:nvPicPr>
          <p:cNvPr id="8194" name="Picture 2"/>
          <p:cNvPicPr>
            <a:picLocks noChangeAspect="1" noChangeArrowheads="1"/>
          </p:cNvPicPr>
          <p:nvPr/>
        </p:nvPicPr>
        <p:blipFill>
          <a:blip r:embed="rId2" cstate="print"/>
          <a:srcRect/>
          <a:stretch>
            <a:fillRect/>
          </a:stretch>
        </p:blipFill>
        <p:spPr bwMode="auto">
          <a:xfrm>
            <a:off x="4910613" y="1211262"/>
            <a:ext cx="4233387" cy="5646738"/>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18"/>
          <p:cNvSpPr>
            <a:spLocks noChangeShapeType="1"/>
          </p:cNvSpPr>
          <p:nvPr/>
        </p:nvSpPr>
        <p:spPr bwMode="auto">
          <a:xfrm>
            <a:off x="0" y="762000"/>
            <a:ext cx="7524328" cy="0"/>
          </a:xfrm>
          <a:prstGeom prst="line">
            <a:avLst/>
          </a:prstGeom>
          <a:noFill/>
          <a:ln w="25400">
            <a:solidFill>
              <a:srgbClr val="000080"/>
            </a:solidFill>
            <a:round/>
            <a:headEnd/>
            <a:tailEnd/>
          </a:ln>
          <a:effectLst/>
        </p:spPr>
        <p:txBody>
          <a:bodyPr/>
          <a:lstStyle/>
          <a:p>
            <a:endParaRPr lang="en-GB" sz="2400">
              <a:latin typeface="+mj-lt"/>
            </a:endParaRPr>
          </a:p>
        </p:txBody>
      </p:sp>
      <p:sp>
        <p:nvSpPr>
          <p:cNvPr id="4" name="Rectangle 3"/>
          <p:cNvSpPr/>
          <p:nvPr/>
        </p:nvSpPr>
        <p:spPr>
          <a:xfrm>
            <a:off x="42793" y="152400"/>
            <a:ext cx="4119333" cy="830997"/>
          </a:xfrm>
          <a:prstGeom prst="rect">
            <a:avLst/>
          </a:prstGeom>
        </p:spPr>
        <p:txBody>
          <a:bodyPr wrap="none">
            <a:spAutoFit/>
          </a:bodyPr>
          <a:lstStyle/>
          <a:p>
            <a:r>
              <a:rPr lang="sv-SE" sz="2400" dirty="0" smtClean="0">
                <a:latin typeface="+mj-lt"/>
              </a:rPr>
              <a:t>Trend </a:t>
            </a:r>
            <a:r>
              <a:rPr lang="sv-SE" sz="2400" dirty="0" err="1" smtClean="0">
                <a:latin typeface="+mj-lt"/>
              </a:rPr>
              <a:t>futuri</a:t>
            </a:r>
            <a:r>
              <a:rPr lang="sv-SE" sz="2400" dirty="0" smtClean="0">
                <a:latin typeface="+mj-lt"/>
              </a:rPr>
              <a:t>? </a:t>
            </a:r>
            <a:r>
              <a:rPr lang="sv-SE" sz="2400" dirty="0" err="1" smtClean="0">
                <a:latin typeface="+mj-lt"/>
              </a:rPr>
              <a:t>Analisi</a:t>
            </a:r>
            <a:r>
              <a:rPr lang="sv-SE" sz="2400" dirty="0" smtClean="0">
                <a:latin typeface="+mj-lt"/>
              </a:rPr>
              <a:t> di scenario</a:t>
            </a:r>
            <a:endParaRPr lang="en-GB" sz="2400" dirty="0" smtClean="0">
              <a:latin typeface="+mj-lt"/>
            </a:endParaRPr>
          </a:p>
          <a:p>
            <a:endParaRPr lang="it-IT" sz="2400" dirty="0" smtClean="0">
              <a:solidFill>
                <a:schemeClr val="tx2"/>
              </a:solidFill>
              <a:latin typeface="+mj-lt"/>
            </a:endParaRPr>
          </a:p>
        </p:txBody>
      </p:sp>
      <p:sp>
        <p:nvSpPr>
          <p:cNvPr id="6" name="Rectangle 5"/>
          <p:cNvSpPr/>
          <p:nvPr/>
        </p:nvSpPr>
        <p:spPr>
          <a:xfrm>
            <a:off x="152400" y="1302603"/>
            <a:ext cx="4419600" cy="1200329"/>
          </a:xfrm>
          <a:prstGeom prst="rect">
            <a:avLst/>
          </a:prstGeom>
        </p:spPr>
        <p:txBody>
          <a:bodyPr wrap="square">
            <a:spAutoFit/>
          </a:bodyPr>
          <a:lstStyle/>
          <a:p>
            <a:r>
              <a:rPr lang="sv-SE" sz="2400" dirty="0" smtClean="0">
                <a:latin typeface="+mj-lt"/>
              </a:rPr>
              <a:t>4 </a:t>
            </a:r>
            <a:r>
              <a:rPr lang="sv-SE" sz="2400" dirty="0" err="1" smtClean="0">
                <a:latin typeface="+mj-lt"/>
              </a:rPr>
              <a:t>scenari</a:t>
            </a:r>
            <a:r>
              <a:rPr lang="sv-SE" sz="2400" dirty="0" smtClean="0">
                <a:latin typeface="+mj-lt"/>
              </a:rPr>
              <a:t> di </a:t>
            </a:r>
            <a:r>
              <a:rPr lang="sv-SE" sz="2400" dirty="0" err="1" smtClean="0">
                <a:latin typeface="+mj-lt"/>
              </a:rPr>
              <a:t>climate</a:t>
            </a:r>
            <a:r>
              <a:rPr lang="sv-SE" sz="2400" dirty="0" smtClean="0">
                <a:latin typeface="+mj-lt"/>
              </a:rPr>
              <a:t> </a:t>
            </a:r>
            <a:r>
              <a:rPr lang="sv-SE" sz="2400" dirty="0" err="1" smtClean="0">
                <a:latin typeface="+mj-lt"/>
              </a:rPr>
              <a:t>change</a:t>
            </a:r>
            <a:endParaRPr lang="sv-SE" sz="2400" dirty="0" smtClean="0">
              <a:latin typeface="+mj-lt"/>
            </a:endParaRPr>
          </a:p>
          <a:p>
            <a:endParaRPr lang="en-GB" sz="2400" dirty="0" smtClean="0">
              <a:latin typeface="+mj-lt"/>
            </a:endParaRPr>
          </a:p>
          <a:p>
            <a:endParaRPr lang="it-IT" sz="2400" dirty="0" smtClean="0">
              <a:solidFill>
                <a:schemeClr val="tx2"/>
              </a:solidFill>
              <a:latin typeface="+mj-lt"/>
            </a:endParaRPr>
          </a:p>
        </p:txBody>
      </p:sp>
      <p:pic>
        <p:nvPicPr>
          <p:cNvPr id="7" name="Picture 2"/>
          <p:cNvPicPr>
            <a:picLocks noChangeAspect="1" noChangeArrowheads="1"/>
          </p:cNvPicPr>
          <p:nvPr/>
        </p:nvPicPr>
        <p:blipFill>
          <a:blip r:embed="rId2" cstate="print"/>
          <a:srcRect/>
          <a:stretch>
            <a:fillRect/>
          </a:stretch>
        </p:blipFill>
        <p:spPr bwMode="auto">
          <a:xfrm>
            <a:off x="914400" y="2057400"/>
            <a:ext cx="6589713" cy="4649787"/>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18"/>
          <p:cNvSpPr>
            <a:spLocks noChangeShapeType="1"/>
          </p:cNvSpPr>
          <p:nvPr/>
        </p:nvSpPr>
        <p:spPr bwMode="auto">
          <a:xfrm>
            <a:off x="0" y="762000"/>
            <a:ext cx="7524328" cy="0"/>
          </a:xfrm>
          <a:prstGeom prst="line">
            <a:avLst/>
          </a:prstGeom>
          <a:noFill/>
          <a:ln w="25400">
            <a:solidFill>
              <a:srgbClr val="000080"/>
            </a:solidFill>
            <a:round/>
            <a:headEnd/>
            <a:tailEnd/>
          </a:ln>
          <a:effectLst/>
        </p:spPr>
        <p:txBody>
          <a:bodyPr/>
          <a:lstStyle/>
          <a:p>
            <a:endParaRPr lang="en-GB" sz="2400">
              <a:latin typeface="+mj-lt"/>
            </a:endParaRPr>
          </a:p>
        </p:txBody>
      </p:sp>
      <p:sp>
        <p:nvSpPr>
          <p:cNvPr id="4" name="Rectangle 3"/>
          <p:cNvSpPr/>
          <p:nvPr/>
        </p:nvSpPr>
        <p:spPr>
          <a:xfrm>
            <a:off x="42793" y="152400"/>
            <a:ext cx="4119333" cy="830997"/>
          </a:xfrm>
          <a:prstGeom prst="rect">
            <a:avLst/>
          </a:prstGeom>
        </p:spPr>
        <p:txBody>
          <a:bodyPr wrap="none">
            <a:spAutoFit/>
          </a:bodyPr>
          <a:lstStyle/>
          <a:p>
            <a:r>
              <a:rPr lang="sv-SE" sz="2400" dirty="0" smtClean="0">
                <a:latin typeface="+mj-lt"/>
              </a:rPr>
              <a:t>Trend </a:t>
            </a:r>
            <a:r>
              <a:rPr lang="sv-SE" sz="2400" dirty="0" err="1" smtClean="0">
                <a:latin typeface="+mj-lt"/>
              </a:rPr>
              <a:t>futuri</a:t>
            </a:r>
            <a:r>
              <a:rPr lang="sv-SE" sz="2400" dirty="0" smtClean="0">
                <a:latin typeface="+mj-lt"/>
              </a:rPr>
              <a:t>? </a:t>
            </a:r>
            <a:r>
              <a:rPr lang="sv-SE" sz="2400" dirty="0" err="1" smtClean="0">
                <a:latin typeface="+mj-lt"/>
              </a:rPr>
              <a:t>Analisi</a:t>
            </a:r>
            <a:r>
              <a:rPr lang="sv-SE" sz="2400" dirty="0" smtClean="0">
                <a:latin typeface="+mj-lt"/>
              </a:rPr>
              <a:t> di scenario</a:t>
            </a:r>
            <a:endParaRPr lang="en-GB" sz="2400" dirty="0" smtClean="0">
              <a:latin typeface="+mj-lt"/>
            </a:endParaRPr>
          </a:p>
          <a:p>
            <a:endParaRPr lang="it-IT" sz="2400" dirty="0" smtClean="0">
              <a:solidFill>
                <a:schemeClr val="tx2"/>
              </a:solidFill>
              <a:latin typeface="+mj-lt"/>
            </a:endParaRPr>
          </a:p>
        </p:txBody>
      </p:sp>
      <p:sp>
        <p:nvSpPr>
          <p:cNvPr id="6" name="Rectangle 5"/>
          <p:cNvSpPr/>
          <p:nvPr/>
        </p:nvSpPr>
        <p:spPr>
          <a:xfrm>
            <a:off x="152400" y="1302603"/>
            <a:ext cx="4419600" cy="1200329"/>
          </a:xfrm>
          <a:prstGeom prst="rect">
            <a:avLst/>
          </a:prstGeom>
        </p:spPr>
        <p:txBody>
          <a:bodyPr wrap="square">
            <a:spAutoFit/>
          </a:bodyPr>
          <a:lstStyle/>
          <a:p>
            <a:r>
              <a:rPr lang="sv-SE" sz="2400" dirty="0" smtClean="0">
                <a:latin typeface="+mj-lt"/>
              </a:rPr>
              <a:t>A1</a:t>
            </a:r>
          </a:p>
          <a:p>
            <a:endParaRPr lang="en-GB" sz="2400" dirty="0" smtClean="0">
              <a:latin typeface="+mj-lt"/>
            </a:endParaRPr>
          </a:p>
          <a:p>
            <a:endParaRPr lang="it-IT" sz="2400" dirty="0" smtClean="0">
              <a:solidFill>
                <a:schemeClr val="tx2"/>
              </a:solidFill>
              <a:latin typeface="+mj-lt"/>
            </a:endParaRPr>
          </a:p>
        </p:txBody>
      </p:sp>
      <p:pic>
        <p:nvPicPr>
          <p:cNvPr id="7171" name="Picture 3"/>
          <p:cNvPicPr>
            <a:picLocks noChangeAspect="1" noChangeArrowheads="1"/>
          </p:cNvPicPr>
          <p:nvPr/>
        </p:nvPicPr>
        <p:blipFill>
          <a:blip r:embed="rId2" cstate="print"/>
          <a:srcRect/>
          <a:stretch>
            <a:fillRect/>
          </a:stretch>
        </p:blipFill>
        <p:spPr bwMode="auto">
          <a:xfrm>
            <a:off x="304800" y="2133600"/>
            <a:ext cx="8727381" cy="22860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18"/>
          <p:cNvSpPr>
            <a:spLocks noChangeShapeType="1"/>
          </p:cNvSpPr>
          <p:nvPr/>
        </p:nvSpPr>
        <p:spPr bwMode="auto">
          <a:xfrm>
            <a:off x="0" y="762000"/>
            <a:ext cx="7524328" cy="0"/>
          </a:xfrm>
          <a:prstGeom prst="line">
            <a:avLst/>
          </a:prstGeom>
          <a:noFill/>
          <a:ln w="25400">
            <a:solidFill>
              <a:srgbClr val="000080"/>
            </a:solidFill>
            <a:round/>
            <a:headEnd/>
            <a:tailEnd/>
          </a:ln>
          <a:effectLst/>
        </p:spPr>
        <p:txBody>
          <a:bodyPr/>
          <a:lstStyle/>
          <a:p>
            <a:endParaRPr lang="en-GB" sz="2400">
              <a:latin typeface="+mj-lt"/>
            </a:endParaRPr>
          </a:p>
        </p:txBody>
      </p:sp>
      <p:sp>
        <p:nvSpPr>
          <p:cNvPr id="4" name="Rectangle 3"/>
          <p:cNvSpPr/>
          <p:nvPr/>
        </p:nvSpPr>
        <p:spPr>
          <a:xfrm>
            <a:off x="42793" y="152400"/>
            <a:ext cx="4119333" cy="830997"/>
          </a:xfrm>
          <a:prstGeom prst="rect">
            <a:avLst/>
          </a:prstGeom>
        </p:spPr>
        <p:txBody>
          <a:bodyPr wrap="none">
            <a:spAutoFit/>
          </a:bodyPr>
          <a:lstStyle/>
          <a:p>
            <a:r>
              <a:rPr lang="sv-SE" sz="2400" dirty="0" smtClean="0">
                <a:latin typeface="+mj-lt"/>
              </a:rPr>
              <a:t>Trend </a:t>
            </a:r>
            <a:r>
              <a:rPr lang="sv-SE" sz="2400" dirty="0" err="1" smtClean="0">
                <a:latin typeface="+mj-lt"/>
              </a:rPr>
              <a:t>futuri</a:t>
            </a:r>
            <a:r>
              <a:rPr lang="sv-SE" sz="2400" dirty="0" smtClean="0">
                <a:latin typeface="+mj-lt"/>
              </a:rPr>
              <a:t>? </a:t>
            </a:r>
            <a:r>
              <a:rPr lang="sv-SE" sz="2400" dirty="0" err="1" smtClean="0">
                <a:latin typeface="+mj-lt"/>
              </a:rPr>
              <a:t>Analisi</a:t>
            </a:r>
            <a:r>
              <a:rPr lang="sv-SE" sz="2400" dirty="0" smtClean="0">
                <a:latin typeface="+mj-lt"/>
              </a:rPr>
              <a:t> di scenario</a:t>
            </a:r>
            <a:endParaRPr lang="en-GB" sz="2400" dirty="0" smtClean="0">
              <a:latin typeface="+mj-lt"/>
            </a:endParaRPr>
          </a:p>
          <a:p>
            <a:endParaRPr lang="it-IT" sz="2400" dirty="0" smtClean="0">
              <a:solidFill>
                <a:schemeClr val="tx2"/>
              </a:solidFill>
              <a:latin typeface="+mj-lt"/>
            </a:endParaRPr>
          </a:p>
        </p:txBody>
      </p:sp>
      <p:sp>
        <p:nvSpPr>
          <p:cNvPr id="6" name="Rectangle 5"/>
          <p:cNvSpPr/>
          <p:nvPr/>
        </p:nvSpPr>
        <p:spPr>
          <a:xfrm>
            <a:off x="152400" y="1302603"/>
            <a:ext cx="518091" cy="1569660"/>
          </a:xfrm>
          <a:prstGeom prst="rect">
            <a:avLst/>
          </a:prstGeom>
        </p:spPr>
        <p:txBody>
          <a:bodyPr wrap="none">
            <a:spAutoFit/>
          </a:bodyPr>
          <a:lstStyle/>
          <a:p>
            <a:r>
              <a:rPr lang="sv-SE" sz="2400" dirty="0" smtClean="0">
                <a:latin typeface="+mj-lt"/>
              </a:rPr>
              <a:t>A2</a:t>
            </a:r>
          </a:p>
          <a:p>
            <a:endParaRPr lang="sv-SE" sz="2400" dirty="0" smtClean="0">
              <a:latin typeface="+mj-lt"/>
            </a:endParaRPr>
          </a:p>
          <a:p>
            <a:endParaRPr lang="en-GB" sz="2400" dirty="0" smtClean="0">
              <a:latin typeface="+mj-lt"/>
            </a:endParaRPr>
          </a:p>
          <a:p>
            <a:endParaRPr lang="it-IT" sz="2400" dirty="0" smtClean="0">
              <a:solidFill>
                <a:schemeClr val="tx2"/>
              </a:solidFill>
              <a:latin typeface="+mj-lt"/>
            </a:endParaRPr>
          </a:p>
        </p:txBody>
      </p:sp>
      <p:pic>
        <p:nvPicPr>
          <p:cNvPr id="7172" name="Picture 4"/>
          <p:cNvPicPr>
            <a:picLocks noChangeAspect="1" noChangeArrowheads="1"/>
          </p:cNvPicPr>
          <p:nvPr/>
        </p:nvPicPr>
        <p:blipFill>
          <a:blip r:embed="rId2" cstate="print"/>
          <a:srcRect/>
          <a:stretch>
            <a:fillRect/>
          </a:stretch>
        </p:blipFill>
        <p:spPr bwMode="auto">
          <a:xfrm>
            <a:off x="381000" y="2130616"/>
            <a:ext cx="8534400" cy="848761"/>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18"/>
          <p:cNvSpPr>
            <a:spLocks noChangeShapeType="1"/>
          </p:cNvSpPr>
          <p:nvPr/>
        </p:nvSpPr>
        <p:spPr bwMode="auto">
          <a:xfrm>
            <a:off x="0" y="762000"/>
            <a:ext cx="7524328" cy="0"/>
          </a:xfrm>
          <a:prstGeom prst="line">
            <a:avLst/>
          </a:prstGeom>
          <a:noFill/>
          <a:ln w="25400">
            <a:solidFill>
              <a:srgbClr val="000080"/>
            </a:solidFill>
            <a:round/>
            <a:headEnd/>
            <a:tailEnd/>
          </a:ln>
          <a:effectLst/>
        </p:spPr>
        <p:txBody>
          <a:bodyPr/>
          <a:lstStyle/>
          <a:p>
            <a:endParaRPr lang="en-GB" sz="2400">
              <a:latin typeface="+mj-lt"/>
            </a:endParaRPr>
          </a:p>
        </p:txBody>
      </p:sp>
      <p:sp>
        <p:nvSpPr>
          <p:cNvPr id="4" name="Rectangle 3"/>
          <p:cNvSpPr/>
          <p:nvPr/>
        </p:nvSpPr>
        <p:spPr>
          <a:xfrm>
            <a:off x="42793" y="152400"/>
            <a:ext cx="4119333" cy="830997"/>
          </a:xfrm>
          <a:prstGeom prst="rect">
            <a:avLst/>
          </a:prstGeom>
        </p:spPr>
        <p:txBody>
          <a:bodyPr wrap="none">
            <a:spAutoFit/>
          </a:bodyPr>
          <a:lstStyle/>
          <a:p>
            <a:r>
              <a:rPr lang="sv-SE" sz="2400" dirty="0" smtClean="0">
                <a:latin typeface="+mj-lt"/>
              </a:rPr>
              <a:t>Trend </a:t>
            </a:r>
            <a:r>
              <a:rPr lang="sv-SE" sz="2400" dirty="0" err="1" smtClean="0">
                <a:latin typeface="+mj-lt"/>
              </a:rPr>
              <a:t>futuri</a:t>
            </a:r>
            <a:r>
              <a:rPr lang="sv-SE" sz="2400" dirty="0" smtClean="0">
                <a:latin typeface="+mj-lt"/>
              </a:rPr>
              <a:t>? </a:t>
            </a:r>
            <a:r>
              <a:rPr lang="sv-SE" sz="2400" dirty="0" err="1" smtClean="0">
                <a:latin typeface="+mj-lt"/>
              </a:rPr>
              <a:t>Analisi</a:t>
            </a:r>
            <a:r>
              <a:rPr lang="sv-SE" sz="2400" dirty="0" smtClean="0">
                <a:latin typeface="+mj-lt"/>
              </a:rPr>
              <a:t> di scenario</a:t>
            </a:r>
            <a:endParaRPr lang="en-GB" sz="2400" dirty="0" smtClean="0">
              <a:latin typeface="+mj-lt"/>
            </a:endParaRPr>
          </a:p>
          <a:p>
            <a:endParaRPr lang="it-IT" sz="2400" dirty="0" smtClean="0">
              <a:solidFill>
                <a:schemeClr val="tx2"/>
              </a:solidFill>
              <a:latin typeface="+mj-lt"/>
            </a:endParaRPr>
          </a:p>
        </p:txBody>
      </p:sp>
      <p:sp>
        <p:nvSpPr>
          <p:cNvPr id="6" name="Rectangle 5"/>
          <p:cNvSpPr/>
          <p:nvPr/>
        </p:nvSpPr>
        <p:spPr>
          <a:xfrm>
            <a:off x="152400" y="1302603"/>
            <a:ext cx="506870" cy="1569660"/>
          </a:xfrm>
          <a:prstGeom prst="rect">
            <a:avLst/>
          </a:prstGeom>
        </p:spPr>
        <p:txBody>
          <a:bodyPr wrap="none">
            <a:spAutoFit/>
          </a:bodyPr>
          <a:lstStyle/>
          <a:p>
            <a:r>
              <a:rPr lang="sv-SE" sz="2400" dirty="0" smtClean="0">
                <a:latin typeface="+mj-lt"/>
              </a:rPr>
              <a:t>B1</a:t>
            </a:r>
          </a:p>
          <a:p>
            <a:endParaRPr lang="sv-SE" sz="2400" dirty="0" smtClean="0">
              <a:latin typeface="+mj-lt"/>
            </a:endParaRPr>
          </a:p>
          <a:p>
            <a:endParaRPr lang="en-GB" sz="2400" dirty="0" smtClean="0">
              <a:latin typeface="+mj-lt"/>
            </a:endParaRPr>
          </a:p>
          <a:p>
            <a:endParaRPr lang="it-IT" sz="2400" dirty="0" smtClean="0">
              <a:solidFill>
                <a:schemeClr val="tx2"/>
              </a:solidFill>
              <a:latin typeface="+mj-lt"/>
            </a:endParaRPr>
          </a:p>
        </p:txBody>
      </p:sp>
      <p:pic>
        <p:nvPicPr>
          <p:cNvPr id="9218" name="Picture 2"/>
          <p:cNvPicPr>
            <a:picLocks noChangeAspect="1" noChangeArrowheads="1"/>
          </p:cNvPicPr>
          <p:nvPr/>
        </p:nvPicPr>
        <p:blipFill>
          <a:blip r:embed="rId2" cstate="print"/>
          <a:srcRect/>
          <a:stretch>
            <a:fillRect/>
          </a:stretch>
        </p:blipFill>
        <p:spPr bwMode="auto">
          <a:xfrm>
            <a:off x="167167" y="2209800"/>
            <a:ext cx="8976834" cy="10668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591</TotalTime>
  <Words>590</Words>
  <Application>Microsoft Office PowerPoint</Application>
  <PresentationFormat>On-screen Show (4:3)</PresentationFormat>
  <Paragraphs>136</Paragraphs>
  <Slides>43</Slides>
  <Notes>2</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Lorenzo Marini</dc:creator>
  <cp:lastModifiedBy>Lorenzo Marini</cp:lastModifiedBy>
  <cp:revision>64</cp:revision>
  <dcterms:created xsi:type="dcterms:W3CDTF">2006-08-16T00:00:00Z</dcterms:created>
  <dcterms:modified xsi:type="dcterms:W3CDTF">2013-11-13T08:22:36Z</dcterms:modified>
</cp:coreProperties>
</file>