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11" r:id="rId2"/>
    <p:sldId id="312" r:id="rId3"/>
    <p:sldId id="281" r:id="rId4"/>
    <p:sldId id="313" r:id="rId5"/>
    <p:sldId id="314" r:id="rId6"/>
    <p:sldId id="284" r:id="rId7"/>
    <p:sldId id="285" r:id="rId8"/>
    <p:sldId id="286" r:id="rId9"/>
    <p:sldId id="287" r:id="rId10"/>
    <p:sldId id="288" r:id="rId11"/>
    <p:sldId id="289" r:id="rId12"/>
    <p:sldId id="315" r:id="rId13"/>
    <p:sldId id="290" r:id="rId14"/>
    <p:sldId id="291" r:id="rId15"/>
    <p:sldId id="294" r:id="rId16"/>
    <p:sldId id="293" r:id="rId17"/>
    <p:sldId id="29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6" autoAdjust="0"/>
  </p:normalViewPr>
  <p:slideViewPr>
    <p:cSldViewPr>
      <p:cViewPr varScale="1">
        <p:scale>
          <a:sx n="63" d="100"/>
          <a:sy n="63" d="100"/>
        </p:scale>
        <p:origin x="-958" y="-7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6CF6A-0FB4-47E8-BE97-AAC9C513ED64}" type="datetimeFigureOut">
              <a:rPr lang="sv-SE" smtClean="0"/>
              <a:pPr/>
              <a:t>2012-11-04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868FE-D972-4629-B4FE-8BBD59C3F6DE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80150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08823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Principali analisi statistiche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04800" y="1219200"/>
            <a:ext cx="53376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1. Confronto fra medie (2 o piú campioni)</a:t>
            </a:r>
            <a:endParaRPr lang="it-IT" sz="2400" dirty="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04800" y="3205372"/>
            <a:ext cx="38033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2. Correlazione e regressione</a:t>
            </a:r>
            <a:endParaRPr lang="it-IT" sz="2400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5257800"/>
            <a:ext cx="42457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3. Analisi di tabelle di contigenza</a:t>
            </a:r>
            <a:endParaRPr lang="it-IT" sz="24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705600" y="3276601"/>
            <a:ext cx="0" cy="1066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705600" y="4343401"/>
            <a:ext cx="121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781800" y="3352801"/>
            <a:ext cx="1219200" cy="914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304800" y="1720335"/>
            <a:ext cx="55625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Variabile continua in funzione di una categorica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(es. voto più alto M vs. F)</a:t>
            </a:r>
            <a:endParaRPr lang="it-IT" sz="2200" dirty="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04800" y="3573960"/>
            <a:ext cx="577568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Relazione fra due variabile continue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(es. il voto medio dipende dal consumo di birre?)</a:t>
            </a:r>
            <a:endParaRPr lang="it-IT" sz="2200" dirty="0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304800" y="5791200"/>
            <a:ext cx="6172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200" dirty="0" smtClean="0"/>
              <a:t>Conteggi con due o più variabili categoriche</a:t>
            </a:r>
          </a:p>
          <a:p>
            <a:pPr>
              <a:spcBef>
                <a:spcPct val="0"/>
              </a:spcBef>
            </a:pPr>
            <a:r>
              <a:rPr lang="it-IT" sz="2200" dirty="0" smtClean="0"/>
              <a:t>(es. essere astemi dipende dal genere?)</a:t>
            </a:r>
            <a:endParaRPr lang="it-IT" sz="2200" dirty="0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6705600" y="5257800"/>
            <a:ext cx="1752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Birre</a:t>
            </a:r>
          </a:p>
          <a:p>
            <a:pPr>
              <a:spcBef>
                <a:spcPct val="0"/>
              </a:spcBef>
            </a:pPr>
            <a:r>
              <a:rPr lang="it-IT" sz="2200" dirty="0" smtClean="0"/>
              <a:t>SÌ 	    NO</a:t>
            </a:r>
            <a:endParaRPr lang="it-IT" sz="22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5943600" y="5936159"/>
            <a:ext cx="685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M</a:t>
            </a:r>
          </a:p>
          <a:p>
            <a:pPr algn="ctr">
              <a:spcBef>
                <a:spcPct val="0"/>
              </a:spcBef>
            </a:pPr>
            <a:r>
              <a:rPr lang="it-IT" sz="2200" dirty="0" smtClean="0"/>
              <a:t>F</a:t>
            </a:r>
            <a:endParaRPr lang="it-IT" sz="22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6019800" y="5943600"/>
            <a:ext cx="2743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6705600" y="5410200"/>
            <a:ext cx="0" cy="1447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6629400" y="4343401"/>
            <a:ext cx="1752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Birre 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 rot="16200000">
            <a:off x="5587545" y="3708857"/>
            <a:ext cx="1752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Voto 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6858000" y="1264623"/>
            <a:ext cx="0" cy="1066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858000" y="2331423"/>
            <a:ext cx="121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7086600" y="1417023"/>
            <a:ext cx="22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Rectangle 32"/>
          <p:cNvSpPr/>
          <p:nvPr/>
        </p:nvSpPr>
        <p:spPr>
          <a:xfrm>
            <a:off x="7620000" y="1645623"/>
            <a:ext cx="22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858000" y="2255223"/>
            <a:ext cx="609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M </a:t>
            </a: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7391400" y="2255223"/>
            <a:ext cx="609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F </a:t>
            </a:r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 rot="16200000">
            <a:off x="5930446" y="1613357"/>
            <a:ext cx="137159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Voto </a:t>
            </a:r>
          </a:p>
        </p:txBody>
      </p:sp>
      <p:sp>
        <p:nvSpPr>
          <p:cNvPr id="37" name="Oval 36"/>
          <p:cNvSpPr/>
          <p:nvPr/>
        </p:nvSpPr>
        <p:spPr>
          <a:xfrm>
            <a:off x="7086600" y="38862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Oval 37"/>
          <p:cNvSpPr/>
          <p:nvPr/>
        </p:nvSpPr>
        <p:spPr>
          <a:xfrm>
            <a:off x="7239000" y="40386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7391400" y="38862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/>
          <p:cNvSpPr/>
          <p:nvPr/>
        </p:nvSpPr>
        <p:spPr>
          <a:xfrm>
            <a:off x="7391400" y="36576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7467600" y="35814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7772400" y="35814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/>
          <p:cNvSpPr/>
          <p:nvPr/>
        </p:nvSpPr>
        <p:spPr>
          <a:xfrm>
            <a:off x="7620000" y="37338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7239000" y="37338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6934200" y="39624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7543800" y="37338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/>
          <p:cNvSpPr/>
          <p:nvPr/>
        </p:nvSpPr>
        <p:spPr>
          <a:xfrm>
            <a:off x="7543800" y="35052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7620000" y="34290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7924800" y="34290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7772400" y="35814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2" name="Straight Connector 51"/>
          <p:cNvCxnSpPr>
            <a:stCxn id="32" idx="1"/>
            <a:endCxn id="32" idx="3"/>
          </p:cNvCxnSpPr>
          <p:nvPr/>
        </p:nvCxnSpPr>
        <p:spPr>
          <a:xfrm>
            <a:off x="7086600" y="1645623"/>
            <a:ext cx="2286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620000" y="1828800"/>
            <a:ext cx="2286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4E752C-C625-47EA-970F-284920F1B033}" type="slidenum">
              <a:rPr lang="it-IT" smtClean="0"/>
              <a:pPr/>
              <a:t>10</a:t>
            </a:fld>
            <a:endParaRPr lang="it-IT" smtClean="0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81000" y="4432300"/>
            <a:ext cx="75438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l"/>
            <a:endParaRPr lang="en-US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8678" name="Rectangle 15"/>
          <p:cNvSpPr>
            <a:spLocks noChangeArrowheads="1"/>
          </p:cNvSpPr>
          <p:nvPr/>
        </p:nvSpPr>
        <p:spPr bwMode="auto">
          <a:xfrm>
            <a:off x="3962400" y="1219200"/>
            <a:ext cx="471488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b="1" i="1"/>
              <a:t>♀</a:t>
            </a:r>
            <a:r>
              <a:rPr lang="en-US"/>
              <a:t> </a:t>
            </a:r>
          </a:p>
        </p:txBody>
      </p:sp>
      <p:sp>
        <p:nvSpPr>
          <p:cNvPr id="28679" name="Rectangle 16"/>
          <p:cNvSpPr>
            <a:spLocks noChangeArrowheads="1"/>
          </p:cNvSpPr>
          <p:nvPr/>
        </p:nvSpPr>
        <p:spPr bwMode="auto">
          <a:xfrm>
            <a:off x="4800600" y="2286000"/>
            <a:ext cx="471488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b="1" i="1"/>
              <a:t>♂ </a:t>
            </a:r>
          </a:p>
        </p:txBody>
      </p:sp>
      <p:pic>
        <p:nvPicPr>
          <p:cNvPr id="28680" name="Picture 39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76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40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377950"/>
            <a:ext cx="381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2" name="Picture 41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377950"/>
            <a:ext cx="381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3" name="Picture 42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377950"/>
            <a:ext cx="381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4" name="Picture 43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377950"/>
            <a:ext cx="381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5" name="Picture 44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377950"/>
            <a:ext cx="381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6" name="Picture 45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377950"/>
            <a:ext cx="381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7" name="Picture 46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377950"/>
            <a:ext cx="381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8" name="Picture 47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377950"/>
            <a:ext cx="381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9" name="Picture 48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1377950"/>
            <a:ext cx="381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0" name="Picture 49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1377950"/>
            <a:ext cx="381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1" name="Picture 50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57450"/>
            <a:ext cx="4572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2" name="Picture 51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457450"/>
            <a:ext cx="4572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3" name="Picture 52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457450"/>
            <a:ext cx="4572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4" name="Picture 53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2457450"/>
            <a:ext cx="4572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5" name="Picture 54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2457450"/>
            <a:ext cx="4572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6" name="Picture 55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2457450"/>
            <a:ext cx="4572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7" name="Picture 56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457450"/>
            <a:ext cx="4572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8" name="Picture 57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2457450"/>
            <a:ext cx="4572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9" name="Picture 58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2457450"/>
            <a:ext cx="4572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00" name="Picture 59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457450"/>
            <a:ext cx="4572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01" name="Picture 70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24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02" name="Picture 71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72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03" name="Picture 72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58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04" name="Picture 73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06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05" name="Picture 74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54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06" name="Picture 75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07" name="Picture 76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88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08" name="Picture 77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036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09" name="Picture 78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10" name="Picture 79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132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11" name="Picture 80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8000" y="5334000"/>
            <a:ext cx="279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12" name="Picture 81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13" name="Picture 82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4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14" name="Picture 83" descr="fea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9000" y="5334000"/>
            <a:ext cx="2794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15" name="Picture 84" descr="ist2_542261_bird_silhouettes_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000" y="3352800"/>
            <a:ext cx="9144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16" name="AutoShape 85"/>
          <p:cNvSpPr>
            <a:spLocks noChangeArrowheads="1"/>
          </p:cNvSpPr>
          <p:nvPr/>
        </p:nvSpPr>
        <p:spPr bwMode="auto">
          <a:xfrm rot="5400000">
            <a:off x="711200" y="4495800"/>
            <a:ext cx="685800" cy="381000"/>
          </a:xfrm>
          <a:prstGeom prst="rightArrow">
            <a:avLst>
              <a:gd name="adj1" fmla="val 50000"/>
              <a:gd name="adj2" fmla="val 4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28717" name="Rectangle 86"/>
          <p:cNvSpPr>
            <a:spLocks noChangeArrowheads="1"/>
          </p:cNvSpPr>
          <p:nvPr/>
        </p:nvSpPr>
        <p:spPr bwMode="auto">
          <a:xfrm>
            <a:off x="1473200" y="4800600"/>
            <a:ext cx="2828925" cy="393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/>
              <a:t>15 measures per bird</a:t>
            </a:r>
          </a:p>
        </p:txBody>
      </p:sp>
      <p:pic>
        <p:nvPicPr>
          <p:cNvPr id="28720" name="Picture 9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01847" y="3124200"/>
            <a:ext cx="4089753" cy="3502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1" name="Rectangle 45"/>
          <p:cNvSpPr>
            <a:spLocks noChangeArrowheads="1"/>
          </p:cNvSpPr>
          <p:nvPr/>
        </p:nvSpPr>
        <p:spPr bwMode="auto">
          <a:xfrm>
            <a:off x="228600" y="164634"/>
            <a:ext cx="31442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 err="1" smtClean="0"/>
              <a:t>Dipendenza</a:t>
            </a:r>
            <a:r>
              <a:rPr lang="en-US" sz="2800" dirty="0" smtClean="0"/>
              <a:t> </a:t>
            </a:r>
            <a:r>
              <a:rPr lang="en-US" sz="2800" dirty="0" err="1" smtClean="0"/>
              <a:t>spaziale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5BA335-74A6-48EB-BD16-5518D575F0F5}" type="slidenum">
              <a:rPr lang="it-IT" smtClean="0"/>
              <a:pPr/>
              <a:t>11</a:t>
            </a:fld>
            <a:endParaRPr lang="it-IT" smtClean="0"/>
          </a:p>
        </p:txBody>
      </p:sp>
      <p:sp>
        <p:nvSpPr>
          <p:cNvPr id="29699" name="Line 4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pic>
        <p:nvPicPr>
          <p:cNvPr id="29700" name="Picture 5" descr="ist2_542261_bird_silhouettes_vect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219200"/>
            <a:ext cx="10668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Rectangle 51"/>
          <p:cNvSpPr>
            <a:spLocks noChangeArrowheads="1"/>
          </p:cNvSpPr>
          <p:nvPr/>
        </p:nvSpPr>
        <p:spPr bwMode="auto">
          <a:xfrm>
            <a:off x="152400" y="1066800"/>
            <a:ext cx="8991600" cy="24006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 algn="l">
              <a:lnSpc>
                <a:spcPct val="75000"/>
              </a:lnSpc>
            </a:pPr>
            <a:endParaRPr lang="en-US" sz="1000" dirty="0">
              <a:latin typeface="Courier New" pitchFamily="49" charset="0"/>
              <a:cs typeface="Courier New" pitchFamily="49" charset="0"/>
            </a:endParaRPr>
          </a:p>
          <a:p>
            <a:pPr marL="609600" indent="-609600" algn="l">
              <a:lnSpc>
                <a:spcPct val="75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1800" u="sng" dirty="0" err="1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1800" u="sng" dirty="0">
                <a:latin typeface="Courier New" pitchFamily="49" charset="0"/>
                <a:cs typeface="Courier New" pitchFamily="49" charset="0"/>
              </a:rPr>
              <a:t>  SS      </a:t>
            </a:r>
            <a:r>
              <a:rPr lang="en-US" sz="1800" u="sng" dirty="0" smtClean="0">
                <a:latin typeface="Courier New" pitchFamily="49" charset="0"/>
                <a:cs typeface="Courier New" pitchFamily="49" charset="0"/>
              </a:rPr>
              <a:t>MS     F </a:t>
            </a:r>
            <a:r>
              <a:rPr lang="en-US" sz="1800" u="sng" dirty="0">
                <a:latin typeface="Courier New" pitchFamily="49" charset="0"/>
                <a:cs typeface="Courier New" pitchFamily="49" charset="0"/>
              </a:rPr>
              <a:t>value   P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 marL="609600" indent="-609600" algn="l">
              <a:lnSpc>
                <a:spcPct val="75000"/>
              </a:lnSpc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609600" indent="-609600" algn="l">
              <a:lnSpc>
                <a:spcPct val="75000"/>
              </a:lnSpc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sex    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1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3.42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3.42   5.887   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0.025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609600" indent="-609600" algn="l">
              <a:lnSpc>
                <a:spcPct val="75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Residuals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18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10.48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0.58                </a:t>
            </a:r>
          </a:p>
          <a:p>
            <a:pPr marL="609600" indent="-609600" algn="l">
              <a:lnSpc>
                <a:spcPct val="75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---------------------------------------------------</a:t>
            </a:r>
          </a:p>
          <a:p>
            <a:pPr marL="609600" indent="-609600" algn="l">
              <a:lnSpc>
                <a:spcPct val="75000"/>
              </a:lnSpc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609600" indent="-609600" algn="l">
              <a:lnSpc>
                <a:spcPct val="75000"/>
              </a:lnSpc>
            </a:pPr>
            <a:endParaRPr lang="en-US" sz="1000" dirty="0">
              <a:latin typeface="Courier New" pitchFamily="49" charset="0"/>
              <a:cs typeface="Courier New" pitchFamily="49" charset="0"/>
            </a:endParaRPr>
          </a:p>
          <a:p>
            <a:pPr marL="609600" indent="-609600" algn="l">
              <a:lnSpc>
                <a:spcPct val="75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sz="1800" u="sng" dirty="0" err="1">
                <a:latin typeface="Courier New" pitchFamily="49" charset="0"/>
                <a:cs typeface="Courier New" pitchFamily="49" charset="0"/>
              </a:rPr>
              <a:t>df</a:t>
            </a:r>
            <a:r>
              <a:rPr lang="en-US" sz="1800" u="sng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u="sng" dirty="0" smtClean="0">
                <a:latin typeface="Courier New" pitchFamily="49" charset="0"/>
                <a:cs typeface="Courier New" pitchFamily="49" charset="0"/>
              </a:rPr>
              <a:t>SS     MS     F </a:t>
            </a:r>
            <a:r>
              <a:rPr lang="en-US" sz="1800" u="sng" dirty="0">
                <a:latin typeface="Courier New" pitchFamily="49" charset="0"/>
                <a:cs typeface="Courier New" pitchFamily="49" charset="0"/>
              </a:rPr>
              <a:t>value   P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609600" indent="-609600" algn="l">
              <a:lnSpc>
                <a:spcPct val="75000"/>
              </a:lnSpc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609600" indent="-609600" algn="l">
              <a:lnSpc>
                <a:spcPct val="75000"/>
              </a:lnSpc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sex    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1 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51.4   51.4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63.19   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0.0000000000039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609600" indent="-609600" algn="l">
              <a:lnSpc>
                <a:spcPct val="75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Residuals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298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242.4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0.81                       </a:t>
            </a:r>
          </a:p>
        </p:txBody>
      </p:sp>
      <p:pic>
        <p:nvPicPr>
          <p:cNvPr id="29703" name="Picture 52" descr="feath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370392" flipH="1">
            <a:off x="8270866" y="2249010"/>
            <a:ext cx="523875" cy="121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45"/>
          <p:cNvSpPr>
            <a:spLocks noChangeArrowheads="1"/>
          </p:cNvSpPr>
          <p:nvPr/>
        </p:nvSpPr>
        <p:spPr bwMode="auto">
          <a:xfrm>
            <a:off x="228600" y="164634"/>
            <a:ext cx="47300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 err="1" smtClean="0"/>
              <a:t>Effetti</a:t>
            </a:r>
            <a:r>
              <a:rPr lang="en-US" sz="2800" dirty="0" smtClean="0"/>
              <a:t> </a:t>
            </a:r>
            <a:r>
              <a:rPr lang="en-US" sz="2800" dirty="0" err="1" smtClean="0"/>
              <a:t>della</a:t>
            </a:r>
            <a:r>
              <a:rPr lang="en-US" sz="2800" dirty="0" smtClean="0"/>
              <a:t> </a:t>
            </a:r>
            <a:r>
              <a:rPr lang="en-US" sz="2800" dirty="0" err="1" smtClean="0"/>
              <a:t>pseudoreplicazione</a:t>
            </a:r>
            <a:endParaRPr lang="en-GB" sz="2800" dirty="0"/>
          </a:p>
        </p:txBody>
      </p:sp>
      <p:pic>
        <p:nvPicPr>
          <p:cNvPr id="13" name="Picture 9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3747472"/>
            <a:ext cx="3632553" cy="31105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4" name="Down Arrow 13"/>
          <p:cNvSpPr/>
          <p:nvPr/>
        </p:nvSpPr>
        <p:spPr>
          <a:xfrm>
            <a:off x="6629400" y="3429000"/>
            <a:ext cx="685800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ctangle 45"/>
          <p:cNvSpPr>
            <a:spLocks noChangeArrowheads="1"/>
          </p:cNvSpPr>
          <p:nvPr/>
        </p:nvSpPr>
        <p:spPr bwMode="auto">
          <a:xfrm>
            <a:off x="5303568" y="4793159"/>
            <a:ext cx="384043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200" b="1" dirty="0" err="1" smtClean="0"/>
              <a:t>Supponiamo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lavorare</a:t>
            </a:r>
            <a:r>
              <a:rPr lang="en-US" sz="2200" b="1" dirty="0" smtClean="0"/>
              <a:t> con un alpha=0.01</a:t>
            </a:r>
            <a:endParaRPr lang="en-GB" sz="2200" b="1" dirty="0"/>
          </a:p>
        </p:txBody>
      </p:sp>
      <p:sp>
        <p:nvSpPr>
          <p:cNvPr id="16" name="Rectangle 45"/>
          <p:cNvSpPr>
            <a:spLocks noChangeArrowheads="1"/>
          </p:cNvSpPr>
          <p:nvPr/>
        </p:nvSpPr>
        <p:spPr bwMode="auto">
          <a:xfrm>
            <a:off x="5334000" y="5876836"/>
            <a:ext cx="38404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200" b="1" dirty="0" err="1" smtClean="0"/>
              <a:t>Cosa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concludiamo</a:t>
            </a:r>
            <a:r>
              <a:rPr lang="en-US" sz="2200" b="1" dirty="0" smtClean="0"/>
              <a:t>?</a:t>
            </a:r>
            <a:endParaRPr lang="en-GB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6C4A-84CF-4C8A-A6F8-377859F6FEB7}" type="slidenum">
              <a:rPr lang="it-IT"/>
              <a:pPr/>
              <a:t>12</a:t>
            </a:fld>
            <a:endParaRPr lang="it-IT"/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sv-SE"/>
          </a:p>
        </p:txBody>
      </p:sp>
      <p:sp>
        <p:nvSpPr>
          <p:cNvPr id="33797" name="Tree"/>
          <p:cNvSpPr>
            <a:spLocks noEditPoints="1" noChangeArrowheads="1"/>
          </p:cNvSpPr>
          <p:nvPr/>
        </p:nvSpPr>
        <p:spPr bwMode="auto">
          <a:xfrm>
            <a:off x="457200" y="20574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798" name="Tree"/>
          <p:cNvSpPr>
            <a:spLocks noEditPoints="1" noChangeArrowheads="1"/>
          </p:cNvSpPr>
          <p:nvPr/>
        </p:nvSpPr>
        <p:spPr bwMode="auto">
          <a:xfrm>
            <a:off x="457200" y="22860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381000" y="1511300"/>
            <a:ext cx="2286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l"/>
            <a:r>
              <a:rPr lang="en-US" b="1" dirty="0" smtClean="0">
                <a:solidFill>
                  <a:srgbClr val="009900"/>
                </a:solidFill>
              </a:rPr>
              <a:t>Basso </a:t>
            </a:r>
            <a:r>
              <a:rPr lang="en-US" b="1" dirty="0">
                <a:solidFill>
                  <a:srgbClr val="009900"/>
                </a:solidFill>
              </a:rPr>
              <a:t>N</a:t>
            </a:r>
            <a:endParaRPr lang="it-IT" b="1" dirty="0">
              <a:solidFill>
                <a:srgbClr val="009900"/>
              </a:solidFill>
            </a:endParaRPr>
          </a:p>
        </p:txBody>
      </p:sp>
      <p:sp>
        <p:nvSpPr>
          <p:cNvPr id="33802" name="Tree"/>
          <p:cNvSpPr>
            <a:spLocks noEditPoints="1" noChangeArrowheads="1"/>
          </p:cNvSpPr>
          <p:nvPr/>
        </p:nvSpPr>
        <p:spPr bwMode="auto">
          <a:xfrm>
            <a:off x="847725" y="20574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03" name="Tree"/>
          <p:cNvSpPr>
            <a:spLocks noEditPoints="1" noChangeArrowheads="1"/>
          </p:cNvSpPr>
          <p:nvPr/>
        </p:nvSpPr>
        <p:spPr bwMode="auto">
          <a:xfrm>
            <a:off x="847725" y="23622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381000" y="4572000"/>
            <a:ext cx="1219200" cy="1828800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381000" y="1981200"/>
            <a:ext cx="1219200" cy="1828800"/>
          </a:xfrm>
          <a:prstGeom prst="rect">
            <a:avLst/>
          </a:prstGeom>
          <a:noFill/>
          <a:ln w="25400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57200" y="4178300"/>
            <a:ext cx="2286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l"/>
            <a:r>
              <a:rPr lang="en-US" b="1" dirty="0" smtClean="0">
                <a:solidFill>
                  <a:srgbClr val="FF0000"/>
                </a:solidFill>
              </a:rPr>
              <a:t>Alto </a:t>
            </a:r>
            <a:r>
              <a:rPr lang="en-US" b="1" dirty="0">
                <a:solidFill>
                  <a:srgbClr val="FF0000"/>
                </a:solidFill>
              </a:rPr>
              <a:t>N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1676400" y="2574925"/>
            <a:ext cx="3733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000" dirty="0"/>
              <a:t>4 </a:t>
            </a:r>
            <a:r>
              <a:rPr lang="en-US" sz="2000" dirty="0" err="1" smtClean="0"/>
              <a:t>siti</a:t>
            </a:r>
            <a:endParaRPr lang="en-US" sz="2000" dirty="0"/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000" dirty="0"/>
              <a:t>10 </a:t>
            </a:r>
            <a:r>
              <a:rPr lang="en-US" sz="2000" dirty="0" err="1" smtClean="0"/>
              <a:t>alberi</a:t>
            </a:r>
            <a:endParaRPr lang="en-US" sz="2000" dirty="0"/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000" dirty="0" smtClean="0"/>
              <a:t>4  </a:t>
            </a:r>
            <a:r>
              <a:rPr lang="en-US" sz="2000" dirty="0" err="1" smtClean="0"/>
              <a:t>misure</a:t>
            </a:r>
            <a:r>
              <a:rPr lang="en-US" sz="2000" dirty="0" smtClean="0"/>
              <a:t> per </a:t>
            </a:r>
            <a:r>
              <a:rPr lang="en-US" sz="2000" dirty="0" err="1" smtClean="0"/>
              <a:t>anello</a:t>
            </a:r>
            <a:endParaRPr lang="en-US" sz="2000" dirty="0"/>
          </a:p>
        </p:txBody>
      </p:sp>
      <p:sp>
        <p:nvSpPr>
          <p:cNvPr id="33812" name="AutoShape 20"/>
          <p:cNvSpPr>
            <a:spLocks noChangeArrowheads="1"/>
          </p:cNvSpPr>
          <p:nvPr/>
        </p:nvSpPr>
        <p:spPr bwMode="auto">
          <a:xfrm flipH="1">
            <a:off x="8153400" y="5715000"/>
            <a:ext cx="533400" cy="533400"/>
          </a:xfrm>
          <a:prstGeom prst="lightningBol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81000" y="884238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400" dirty="0" err="1" smtClean="0"/>
              <a:t>Effetto</a:t>
            </a:r>
            <a:r>
              <a:rPr lang="en-US" sz="2400" dirty="0" smtClean="0"/>
              <a:t> </a:t>
            </a:r>
            <a:r>
              <a:rPr lang="en-US" sz="2400" dirty="0" err="1" smtClean="0"/>
              <a:t>della</a:t>
            </a:r>
            <a:r>
              <a:rPr lang="en-US" sz="2400" dirty="0" smtClean="0"/>
              <a:t> </a:t>
            </a:r>
            <a:r>
              <a:rPr lang="en-US" sz="2400" dirty="0" err="1" smtClean="0"/>
              <a:t>fertilità</a:t>
            </a:r>
            <a:r>
              <a:rPr lang="en-US" sz="2400" dirty="0" smtClean="0"/>
              <a:t> del </a:t>
            </a:r>
            <a:r>
              <a:rPr lang="en-US" sz="2400" dirty="0" err="1" smtClean="0"/>
              <a:t>suolo</a:t>
            </a:r>
            <a:r>
              <a:rPr lang="en-US" sz="2400" dirty="0" smtClean="0"/>
              <a:t> </a:t>
            </a:r>
            <a:r>
              <a:rPr lang="en-US" sz="2400" dirty="0" err="1" smtClean="0"/>
              <a:t>sulla</a:t>
            </a:r>
            <a:r>
              <a:rPr lang="en-US" sz="2400" dirty="0" smtClean="0"/>
              <a:t> </a:t>
            </a:r>
            <a:r>
              <a:rPr lang="en-US" sz="2400" dirty="0" err="1" smtClean="0"/>
              <a:t>crescita</a:t>
            </a:r>
            <a:r>
              <a:rPr lang="en-US" sz="2400" dirty="0" smtClean="0"/>
              <a:t> </a:t>
            </a:r>
            <a:r>
              <a:rPr lang="en-US" sz="2400" dirty="0" err="1" smtClean="0"/>
              <a:t>dell’abete</a:t>
            </a:r>
            <a:r>
              <a:rPr lang="en-US" sz="2400" dirty="0" smtClean="0"/>
              <a:t> </a:t>
            </a:r>
            <a:r>
              <a:rPr lang="en-US" sz="2400" dirty="0" err="1" smtClean="0"/>
              <a:t>rosso</a:t>
            </a:r>
            <a:endParaRPr lang="en-US" sz="2400" dirty="0"/>
          </a:p>
        </p:txBody>
      </p:sp>
      <p:sp>
        <p:nvSpPr>
          <p:cNvPr id="33814" name="Rectangle 22"/>
          <p:cNvSpPr>
            <a:spLocks noChangeArrowheads="1"/>
          </p:cNvSpPr>
          <p:nvPr/>
        </p:nvSpPr>
        <p:spPr bwMode="auto">
          <a:xfrm>
            <a:off x="5943600" y="32004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Media</a:t>
            </a:r>
            <a:r>
              <a:rPr lang="en-US" sz="2000" baseline="-25000" dirty="0" smtClean="0">
                <a:solidFill>
                  <a:schemeClr val="tx2"/>
                </a:solidFill>
              </a:rPr>
              <a:t>1</a:t>
            </a:r>
            <a:r>
              <a:rPr lang="en-US" sz="2000" dirty="0">
                <a:solidFill>
                  <a:schemeClr val="tx2"/>
                </a:solidFill>
              </a:rPr>
              <a:t>= 15 mm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5867400" y="5394325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Media</a:t>
            </a:r>
            <a:r>
              <a:rPr lang="en-US" sz="2000" baseline="-25000" dirty="0" smtClean="0">
                <a:solidFill>
                  <a:schemeClr val="tx2"/>
                </a:solidFill>
              </a:rPr>
              <a:t>2</a:t>
            </a:r>
            <a:r>
              <a:rPr lang="en-US" sz="2000" dirty="0">
                <a:solidFill>
                  <a:schemeClr val="tx2"/>
                </a:solidFill>
              </a:rPr>
              <a:t>= 17 mm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3581400" y="4038600"/>
            <a:ext cx="41339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800" b="1" dirty="0" err="1" smtClean="0">
                <a:solidFill>
                  <a:schemeClr val="hlink"/>
                </a:solidFill>
              </a:rPr>
              <a:t>Quante</a:t>
            </a:r>
            <a:r>
              <a:rPr lang="en-US" sz="2800" b="1" dirty="0" smtClean="0">
                <a:solidFill>
                  <a:schemeClr val="hlink"/>
                </a:solidFill>
              </a:rPr>
              <a:t> </a:t>
            </a:r>
            <a:r>
              <a:rPr lang="en-US" sz="2800" b="1" dirty="0" err="1" smtClean="0">
                <a:solidFill>
                  <a:schemeClr val="hlink"/>
                </a:solidFill>
              </a:rPr>
              <a:t>repliche</a:t>
            </a:r>
            <a:r>
              <a:rPr lang="en-US" sz="2800" b="1" dirty="0" smtClean="0">
                <a:solidFill>
                  <a:schemeClr val="hlink"/>
                </a:solidFill>
              </a:rPr>
              <a:t> </a:t>
            </a:r>
            <a:r>
              <a:rPr lang="en-US" sz="2800" b="1" dirty="0" err="1" smtClean="0">
                <a:solidFill>
                  <a:schemeClr val="hlink"/>
                </a:solidFill>
              </a:rPr>
              <a:t>abbiamo</a:t>
            </a:r>
            <a:r>
              <a:rPr lang="en-US" sz="2800" b="1" dirty="0" smtClean="0">
                <a:solidFill>
                  <a:schemeClr val="hlink"/>
                </a:solidFill>
              </a:rPr>
              <a:t>?</a:t>
            </a:r>
            <a:endParaRPr lang="en-US" sz="2800" b="1" dirty="0">
              <a:solidFill>
                <a:schemeClr val="hlink"/>
              </a:solidFill>
            </a:endParaRPr>
          </a:p>
        </p:txBody>
      </p:sp>
      <p:sp>
        <p:nvSpPr>
          <p:cNvPr id="33817" name="AutoShape 25"/>
          <p:cNvSpPr>
            <a:spLocks noChangeArrowheads="1"/>
          </p:cNvSpPr>
          <p:nvPr/>
        </p:nvSpPr>
        <p:spPr bwMode="auto">
          <a:xfrm>
            <a:off x="4876800" y="3200400"/>
            <a:ext cx="838200" cy="381000"/>
          </a:xfrm>
          <a:prstGeom prst="rightArrow">
            <a:avLst>
              <a:gd name="adj1" fmla="val 50000"/>
              <a:gd name="adj2" fmla="val 5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/>
          </a:p>
        </p:txBody>
      </p:sp>
      <p:sp>
        <p:nvSpPr>
          <p:cNvPr id="33818" name="AutoShape 26"/>
          <p:cNvSpPr>
            <a:spLocks noChangeArrowheads="1"/>
          </p:cNvSpPr>
          <p:nvPr/>
        </p:nvSpPr>
        <p:spPr bwMode="auto">
          <a:xfrm>
            <a:off x="4876800" y="5410200"/>
            <a:ext cx="838200" cy="381000"/>
          </a:xfrm>
          <a:prstGeom prst="rightArrow">
            <a:avLst>
              <a:gd name="adj1" fmla="val 50000"/>
              <a:gd name="adj2" fmla="val 5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/>
          </a:p>
        </p:txBody>
      </p:sp>
      <p:sp>
        <p:nvSpPr>
          <p:cNvPr id="33820" name="Tree"/>
          <p:cNvSpPr>
            <a:spLocks noEditPoints="1" noChangeArrowheads="1"/>
          </p:cNvSpPr>
          <p:nvPr/>
        </p:nvSpPr>
        <p:spPr bwMode="auto">
          <a:xfrm>
            <a:off x="457200" y="2447925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21" name="Tree"/>
          <p:cNvSpPr>
            <a:spLocks noEditPoints="1" noChangeArrowheads="1"/>
          </p:cNvSpPr>
          <p:nvPr/>
        </p:nvSpPr>
        <p:spPr bwMode="auto">
          <a:xfrm>
            <a:off x="457200" y="2676525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22" name="Tree"/>
          <p:cNvSpPr>
            <a:spLocks noEditPoints="1" noChangeArrowheads="1"/>
          </p:cNvSpPr>
          <p:nvPr/>
        </p:nvSpPr>
        <p:spPr bwMode="auto">
          <a:xfrm>
            <a:off x="847725" y="2447925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23" name="Tree"/>
          <p:cNvSpPr>
            <a:spLocks noEditPoints="1" noChangeArrowheads="1"/>
          </p:cNvSpPr>
          <p:nvPr/>
        </p:nvSpPr>
        <p:spPr bwMode="auto">
          <a:xfrm>
            <a:off x="847725" y="2752725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24" name="Tree"/>
          <p:cNvSpPr>
            <a:spLocks noEditPoints="1" noChangeArrowheads="1"/>
          </p:cNvSpPr>
          <p:nvPr/>
        </p:nvSpPr>
        <p:spPr bwMode="auto">
          <a:xfrm>
            <a:off x="457200" y="29718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25" name="Tree"/>
          <p:cNvSpPr>
            <a:spLocks noEditPoints="1" noChangeArrowheads="1"/>
          </p:cNvSpPr>
          <p:nvPr/>
        </p:nvSpPr>
        <p:spPr bwMode="auto">
          <a:xfrm>
            <a:off x="847725" y="30480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26" name="Tree"/>
          <p:cNvSpPr>
            <a:spLocks noEditPoints="1" noChangeArrowheads="1"/>
          </p:cNvSpPr>
          <p:nvPr/>
        </p:nvSpPr>
        <p:spPr bwMode="auto">
          <a:xfrm>
            <a:off x="457200" y="46482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27" name="Tree"/>
          <p:cNvSpPr>
            <a:spLocks noEditPoints="1" noChangeArrowheads="1"/>
          </p:cNvSpPr>
          <p:nvPr/>
        </p:nvSpPr>
        <p:spPr bwMode="auto">
          <a:xfrm>
            <a:off x="457200" y="48768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28" name="Tree"/>
          <p:cNvSpPr>
            <a:spLocks noEditPoints="1" noChangeArrowheads="1"/>
          </p:cNvSpPr>
          <p:nvPr/>
        </p:nvSpPr>
        <p:spPr bwMode="auto">
          <a:xfrm>
            <a:off x="847725" y="46482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29" name="Tree"/>
          <p:cNvSpPr>
            <a:spLocks noEditPoints="1" noChangeArrowheads="1"/>
          </p:cNvSpPr>
          <p:nvPr/>
        </p:nvSpPr>
        <p:spPr bwMode="auto">
          <a:xfrm>
            <a:off x="847725" y="49530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31" name="Tree"/>
          <p:cNvSpPr>
            <a:spLocks noEditPoints="1" noChangeArrowheads="1"/>
          </p:cNvSpPr>
          <p:nvPr/>
        </p:nvSpPr>
        <p:spPr bwMode="auto">
          <a:xfrm>
            <a:off x="457200" y="5038725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32" name="Tree"/>
          <p:cNvSpPr>
            <a:spLocks noEditPoints="1" noChangeArrowheads="1"/>
          </p:cNvSpPr>
          <p:nvPr/>
        </p:nvSpPr>
        <p:spPr bwMode="auto">
          <a:xfrm>
            <a:off x="457200" y="5267325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33" name="Tree"/>
          <p:cNvSpPr>
            <a:spLocks noEditPoints="1" noChangeArrowheads="1"/>
          </p:cNvSpPr>
          <p:nvPr/>
        </p:nvSpPr>
        <p:spPr bwMode="auto">
          <a:xfrm>
            <a:off x="847725" y="5038725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34" name="Tree"/>
          <p:cNvSpPr>
            <a:spLocks noEditPoints="1" noChangeArrowheads="1"/>
          </p:cNvSpPr>
          <p:nvPr/>
        </p:nvSpPr>
        <p:spPr bwMode="auto">
          <a:xfrm>
            <a:off x="847725" y="5343525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35" name="Tree"/>
          <p:cNvSpPr>
            <a:spLocks noEditPoints="1" noChangeArrowheads="1"/>
          </p:cNvSpPr>
          <p:nvPr/>
        </p:nvSpPr>
        <p:spPr bwMode="auto">
          <a:xfrm>
            <a:off x="457200" y="55626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36" name="Tree"/>
          <p:cNvSpPr>
            <a:spLocks noEditPoints="1" noChangeArrowheads="1"/>
          </p:cNvSpPr>
          <p:nvPr/>
        </p:nvSpPr>
        <p:spPr bwMode="auto">
          <a:xfrm>
            <a:off x="847725" y="5638800"/>
            <a:ext cx="600075" cy="600075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4191000" y="1676400"/>
            <a:ext cx="228600" cy="304800"/>
          </a:xfrm>
          <a:prstGeom prst="rect">
            <a:avLst/>
          </a:prstGeom>
          <a:noFill/>
          <a:ln w="25400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4876800" y="2362200"/>
            <a:ext cx="228600" cy="304800"/>
          </a:xfrm>
          <a:prstGeom prst="rect">
            <a:avLst/>
          </a:prstGeom>
          <a:noFill/>
          <a:ln w="25400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60" name="Rectangle 68"/>
          <p:cNvSpPr>
            <a:spLocks noChangeArrowheads="1"/>
          </p:cNvSpPr>
          <p:nvPr/>
        </p:nvSpPr>
        <p:spPr bwMode="auto">
          <a:xfrm>
            <a:off x="5943600" y="2286000"/>
            <a:ext cx="228600" cy="304800"/>
          </a:xfrm>
          <a:prstGeom prst="rect">
            <a:avLst/>
          </a:prstGeom>
          <a:noFill/>
          <a:ln w="25400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61" name="Rectangle 69"/>
          <p:cNvSpPr>
            <a:spLocks noChangeArrowheads="1"/>
          </p:cNvSpPr>
          <p:nvPr/>
        </p:nvSpPr>
        <p:spPr bwMode="auto">
          <a:xfrm>
            <a:off x="5334000" y="1752600"/>
            <a:ext cx="228600" cy="304800"/>
          </a:xfrm>
          <a:prstGeom prst="rect">
            <a:avLst/>
          </a:prstGeom>
          <a:noFill/>
          <a:ln w="25400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66" name="Rectangle 74"/>
          <p:cNvSpPr>
            <a:spLocks noChangeArrowheads="1"/>
          </p:cNvSpPr>
          <p:nvPr/>
        </p:nvSpPr>
        <p:spPr bwMode="auto">
          <a:xfrm>
            <a:off x="4343400" y="2209800"/>
            <a:ext cx="228600" cy="304800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4876800" y="1752600"/>
            <a:ext cx="228600" cy="304800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5867400" y="1752600"/>
            <a:ext cx="228600" cy="304800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69" name="Rectangle 77"/>
          <p:cNvSpPr>
            <a:spLocks noChangeArrowheads="1"/>
          </p:cNvSpPr>
          <p:nvPr/>
        </p:nvSpPr>
        <p:spPr bwMode="auto">
          <a:xfrm>
            <a:off x="5486400" y="2362200"/>
            <a:ext cx="228600" cy="304800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72" name="AutoShape 80"/>
          <p:cNvSpPr>
            <a:spLocks noChangeArrowheads="1"/>
          </p:cNvSpPr>
          <p:nvPr/>
        </p:nvSpPr>
        <p:spPr bwMode="auto">
          <a:xfrm>
            <a:off x="3962400" y="1524000"/>
            <a:ext cx="2362200" cy="129540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73" name="Rectangle 81"/>
          <p:cNvSpPr>
            <a:spLocks noChangeArrowheads="1"/>
          </p:cNvSpPr>
          <p:nvPr/>
        </p:nvSpPr>
        <p:spPr bwMode="auto">
          <a:xfrm>
            <a:off x="6324600" y="1811307"/>
            <a:ext cx="2438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Area </a:t>
            </a:r>
            <a:r>
              <a:rPr lang="en-US" sz="2000" dirty="0" err="1" smtClean="0">
                <a:solidFill>
                  <a:schemeClr val="tx2"/>
                </a:solidFill>
              </a:rPr>
              <a:t>di</a:t>
            </a:r>
            <a:r>
              <a:rPr lang="en-US" sz="2000" dirty="0" smtClean="0">
                <a:solidFill>
                  <a:schemeClr val="tx2"/>
                </a:solidFill>
              </a:rPr>
              <a:t> studio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33875" name="AutoShape 83"/>
          <p:cNvSpPr>
            <a:spLocks noChangeArrowheads="1"/>
          </p:cNvSpPr>
          <p:nvPr/>
        </p:nvSpPr>
        <p:spPr bwMode="auto">
          <a:xfrm rot="10800000">
            <a:off x="1828800" y="1600200"/>
            <a:ext cx="2286000" cy="381000"/>
          </a:xfrm>
          <a:prstGeom prst="rightArrow">
            <a:avLst>
              <a:gd name="adj1" fmla="val 50000"/>
              <a:gd name="adj2" fmla="val 1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/>
          </a:p>
        </p:txBody>
      </p:sp>
      <p:sp>
        <p:nvSpPr>
          <p:cNvPr id="51" name="Rectangle 45"/>
          <p:cNvSpPr>
            <a:spLocks noChangeArrowheads="1"/>
          </p:cNvSpPr>
          <p:nvPr/>
        </p:nvSpPr>
        <p:spPr bwMode="auto">
          <a:xfrm>
            <a:off x="533400" y="164634"/>
            <a:ext cx="48274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 err="1" smtClean="0"/>
              <a:t>Esempio</a:t>
            </a:r>
            <a:r>
              <a:rPr lang="en-US" sz="2800" dirty="0" smtClean="0"/>
              <a:t> 2: </a:t>
            </a:r>
            <a:r>
              <a:rPr lang="en-US" sz="2800" dirty="0" err="1" smtClean="0"/>
              <a:t>Dipendenza</a:t>
            </a:r>
            <a:r>
              <a:rPr lang="en-US" sz="2800" dirty="0" smtClean="0"/>
              <a:t> </a:t>
            </a:r>
            <a:r>
              <a:rPr lang="en-US" sz="2800" dirty="0" err="1" smtClean="0"/>
              <a:t>spaziale</a:t>
            </a:r>
            <a:endParaRPr lang="en-GB" sz="2800" dirty="0"/>
          </a:p>
        </p:txBody>
      </p:sp>
      <p:sp>
        <p:nvSpPr>
          <p:cNvPr id="52" name="Rectangle 17"/>
          <p:cNvSpPr>
            <a:spLocks noChangeArrowheads="1"/>
          </p:cNvSpPr>
          <p:nvPr/>
        </p:nvSpPr>
        <p:spPr bwMode="auto">
          <a:xfrm>
            <a:off x="1676400" y="4937125"/>
            <a:ext cx="3733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000" dirty="0"/>
              <a:t>4 </a:t>
            </a:r>
            <a:r>
              <a:rPr lang="en-US" sz="2000" dirty="0" err="1" smtClean="0"/>
              <a:t>siti</a:t>
            </a:r>
            <a:endParaRPr lang="en-US" sz="2000" dirty="0"/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000" dirty="0"/>
              <a:t>10 </a:t>
            </a:r>
            <a:r>
              <a:rPr lang="en-US" sz="2000" dirty="0" err="1" smtClean="0"/>
              <a:t>alberi</a:t>
            </a:r>
            <a:endParaRPr lang="en-US" sz="2000" dirty="0"/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000" dirty="0" smtClean="0"/>
              <a:t>4  </a:t>
            </a:r>
            <a:r>
              <a:rPr lang="en-US" sz="2000" dirty="0" err="1" smtClean="0"/>
              <a:t>misure</a:t>
            </a:r>
            <a:r>
              <a:rPr lang="en-US" sz="2000" dirty="0" smtClean="0"/>
              <a:t> per </a:t>
            </a:r>
            <a:r>
              <a:rPr lang="en-US" sz="2000" dirty="0" err="1" smtClean="0"/>
              <a:t>anello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3DBF68-A801-4479-B47D-EC6814D4513E}" type="slidenum">
              <a:rPr lang="it-IT" smtClean="0"/>
              <a:pPr/>
              <a:t>13</a:t>
            </a:fld>
            <a:endParaRPr lang="it-IT" smtClean="0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457200" y="1219200"/>
            <a:ext cx="8001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200" dirty="0" err="1" smtClean="0"/>
              <a:t>Quando</a:t>
            </a:r>
            <a:r>
              <a:rPr lang="en-US" sz="2200" dirty="0" smtClean="0"/>
              <a:t> </a:t>
            </a:r>
            <a:r>
              <a:rPr lang="en-US" sz="2200" dirty="0" err="1" smtClean="0"/>
              <a:t>misuriamo</a:t>
            </a:r>
            <a:r>
              <a:rPr lang="en-US" sz="2200" dirty="0" smtClean="0"/>
              <a:t> la </a:t>
            </a:r>
            <a:r>
              <a:rPr lang="en-US" sz="2200" dirty="0" err="1" smtClean="0"/>
              <a:t>variabile</a:t>
            </a:r>
            <a:r>
              <a:rPr lang="en-US" sz="2200" dirty="0" smtClean="0"/>
              <a:t> </a:t>
            </a:r>
            <a:r>
              <a:rPr lang="en-US" sz="2200" dirty="0" err="1" smtClean="0"/>
              <a:t>ripetutamente</a:t>
            </a:r>
            <a:r>
              <a:rPr lang="en-US" sz="2200" dirty="0" smtClean="0"/>
              <a:t> </a:t>
            </a:r>
            <a:r>
              <a:rPr lang="en-US" sz="2200" dirty="0" err="1" smtClean="0"/>
              <a:t>sulla</a:t>
            </a:r>
            <a:r>
              <a:rPr lang="en-US" sz="2200" dirty="0" smtClean="0"/>
              <a:t> </a:t>
            </a:r>
            <a:r>
              <a:rPr lang="en-US" sz="2200" dirty="0" err="1" smtClean="0"/>
              <a:t>stessa</a:t>
            </a:r>
            <a:r>
              <a:rPr lang="en-US" sz="2200" dirty="0" smtClean="0"/>
              <a:t> </a:t>
            </a:r>
            <a:r>
              <a:rPr lang="en-US" sz="2200" dirty="0" err="1" smtClean="0"/>
              <a:t>unità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campionamento</a:t>
            </a:r>
            <a:r>
              <a:rPr lang="en-US" sz="2200" dirty="0" smtClean="0"/>
              <a:t> le </a:t>
            </a:r>
            <a:r>
              <a:rPr lang="en-US" sz="2200" dirty="0" err="1" smtClean="0"/>
              <a:t>misure</a:t>
            </a:r>
            <a:r>
              <a:rPr lang="en-US" sz="2200" dirty="0" smtClean="0"/>
              <a:t> non </a:t>
            </a:r>
            <a:r>
              <a:rPr lang="en-US" sz="2200" dirty="0" err="1" smtClean="0"/>
              <a:t>sono</a:t>
            </a:r>
            <a:r>
              <a:rPr lang="en-US" sz="2200" dirty="0" smtClean="0"/>
              <a:t> </a:t>
            </a:r>
            <a:r>
              <a:rPr lang="en-US" sz="2200" dirty="0" err="1" smtClean="0"/>
              <a:t>indipendenti</a:t>
            </a:r>
            <a:endParaRPr lang="en-US" sz="2200" i="1" dirty="0"/>
          </a:p>
        </p:txBody>
      </p:sp>
      <p:sp>
        <p:nvSpPr>
          <p:cNvPr id="30724" name="Line 6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0727" name="Rectangle 10"/>
          <p:cNvSpPr>
            <a:spLocks noChangeArrowheads="1"/>
          </p:cNvSpPr>
          <p:nvPr/>
        </p:nvSpPr>
        <p:spPr bwMode="auto">
          <a:xfrm>
            <a:off x="16764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30737" name="Rectangle 22"/>
          <p:cNvSpPr>
            <a:spLocks noChangeArrowheads="1"/>
          </p:cNvSpPr>
          <p:nvPr/>
        </p:nvSpPr>
        <p:spPr bwMode="auto">
          <a:xfrm>
            <a:off x="609600" y="3581400"/>
            <a:ext cx="98969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dirty="0" smtClean="0"/>
              <a:t>Tempo </a:t>
            </a:r>
            <a:r>
              <a:rPr lang="en-US" dirty="0"/>
              <a:t>1</a:t>
            </a:r>
          </a:p>
        </p:txBody>
      </p:sp>
      <p:sp>
        <p:nvSpPr>
          <p:cNvPr id="30738" name="Rectangle 23"/>
          <p:cNvSpPr>
            <a:spLocks noChangeArrowheads="1"/>
          </p:cNvSpPr>
          <p:nvPr/>
        </p:nvSpPr>
        <p:spPr bwMode="auto">
          <a:xfrm>
            <a:off x="4962525" y="3581400"/>
            <a:ext cx="98969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dirty="0" smtClean="0"/>
              <a:t>Tempo </a:t>
            </a:r>
            <a:r>
              <a:rPr lang="en-US" dirty="0"/>
              <a:t>2</a:t>
            </a:r>
          </a:p>
        </p:txBody>
      </p:sp>
      <p:sp>
        <p:nvSpPr>
          <p:cNvPr id="30741" name="AutoShape 26"/>
          <p:cNvSpPr>
            <a:spLocks noChangeArrowheads="1"/>
          </p:cNvSpPr>
          <p:nvPr/>
        </p:nvSpPr>
        <p:spPr bwMode="auto">
          <a:xfrm>
            <a:off x="533400" y="5334000"/>
            <a:ext cx="381000" cy="609600"/>
          </a:xfrm>
          <a:prstGeom prst="upArrow">
            <a:avLst>
              <a:gd name="adj1" fmla="val 50000"/>
              <a:gd name="adj2" fmla="val 4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0742" name="AutoShape 27"/>
          <p:cNvSpPr>
            <a:spLocks noChangeArrowheads="1"/>
          </p:cNvSpPr>
          <p:nvPr/>
        </p:nvSpPr>
        <p:spPr bwMode="auto">
          <a:xfrm>
            <a:off x="5029200" y="5334000"/>
            <a:ext cx="381000" cy="609600"/>
          </a:xfrm>
          <a:prstGeom prst="upArrow">
            <a:avLst>
              <a:gd name="adj1" fmla="val 50000"/>
              <a:gd name="adj2" fmla="val 40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0745" name="Rectangle 30"/>
          <p:cNvSpPr>
            <a:spLocks noChangeArrowheads="1"/>
          </p:cNvSpPr>
          <p:nvPr/>
        </p:nvSpPr>
        <p:spPr bwMode="auto">
          <a:xfrm>
            <a:off x="300038" y="6083300"/>
            <a:ext cx="98943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dirty="0" err="1" smtClean="0"/>
              <a:t>misura</a:t>
            </a:r>
            <a:r>
              <a:rPr lang="en-US" dirty="0" smtClean="0"/>
              <a:t> </a:t>
            </a:r>
            <a:r>
              <a:rPr lang="en-US" dirty="0"/>
              <a:t>1</a:t>
            </a:r>
          </a:p>
        </p:txBody>
      </p:sp>
      <p:sp>
        <p:nvSpPr>
          <p:cNvPr id="30746" name="Rectangle 31"/>
          <p:cNvSpPr>
            <a:spLocks noChangeArrowheads="1"/>
          </p:cNvSpPr>
          <p:nvPr/>
        </p:nvSpPr>
        <p:spPr bwMode="auto">
          <a:xfrm>
            <a:off x="4953000" y="6083300"/>
            <a:ext cx="98943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dirty="0" err="1" smtClean="0"/>
              <a:t>misura</a:t>
            </a:r>
            <a:r>
              <a:rPr lang="en-US" dirty="0" smtClean="0"/>
              <a:t> </a:t>
            </a:r>
            <a:r>
              <a:rPr lang="en-US" dirty="0"/>
              <a:t>2</a:t>
            </a:r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228600" y="164634"/>
            <a:ext cx="34969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 err="1" smtClean="0"/>
              <a:t>Dipendenza</a:t>
            </a:r>
            <a:r>
              <a:rPr lang="en-US" sz="2800" dirty="0" smtClean="0"/>
              <a:t> </a:t>
            </a:r>
            <a:r>
              <a:rPr lang="en-US" sz="2800" dirty="0" err="1" smtClean="0"/>
              <a:t>temporale</a:t>
            </a:r>
            <a:endParaRPr lang="en-GB" sz="2800" dirty="0"/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457200" y="2185482"/>
            <a:ext cx="8001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200" dirty="0" smtClean="0"/>
              <a:t>Performance </a:t>
            </a:r>
            <a:r>
              <a:rPr lang="en-US" sz="2200" dirty="0" err="1" smtClean="0"/>
              <a:t>degli</a:t>
            </a:r>
            <a:r>
              <a:rPr lang="en-US" sz="2200" dirty="0" smtClean="0"/>
              <a:t> </a:t>
            </a:r>
            <a:r>
              <a:rPr lang="en-US" sz="2200" dirty="0" err="1" smtClean="0"/>
              <a:t>studenti</a:t>
            </a:r>
            <a:r>
              <a:rPr lang="en-US" sz="2200" dirty="0" smtClean="0"/>
              <a:t> prima e </a:t>
            </a:r>
            <a:r>
              <a:rPr lang="en-US" sz="2200" dirty="0" err="1" smtClean="0"/>
              <a:t>dopo</a:t>
            </a:r>
            <a:r>
              <a:rPr lang="en-US" sz="2200" dirty="0" smtClean="0"/>
              <a:t> </a:t>
            </a:r>
            <a:r>
              <a:rPr lang="en-US" sz="2200" dirty="0" err="1" smtClean="0"/>
              <a:t>il</a:t>
            </a:r>
            <a:r>
              <a:rPr lang="en-US" sz="2200" dirty="0" smtClean="0"/>
              <a:t> </a:t>
            </a:r>
            <a:r>
              <a:rPr lang="en-US" sz="2200" dirty="0" err="1" smtClean="0"/>
              <a:t>corso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statistica</a:t>
            </a:r>
            <a:r>
              <a:rPr lang="en-US" sz="2200" dirty="0" smtClean="0"/>
              <a:t>:</a:t>
            </a:r>
          </a:p>
          <a:p>
            <a:pPr algn="l"/>
            <a:r>
              <a:rPr lang="en-US" sz="2200" dirty="0" smtClean="0"/>
              <a:t>6 </a:t>
            </a:r>
            <a:r>
              <a:rPr lang="en-US" sz="2200" dirty="0" err="1" smtClean="0"/>
              <a:t>studenti</a:t>
            </a:r>
            <a:r>
              <a:rPr lang="en-US" sz="2200" dirty="0" smtClean="0"/>
              <a:t>, 12 </a:t>
            </a:r>
            <a:r>
              <a:rPr lang="en-US" sz="2200" dirty="0" err="1" smtClean="0"/>
              <a:t>misure</a:t>
            </a:r>
            <a:endParaRPr lang="en-US" sz="2200" dirty="0" smtClean="0"/>
          </a:p>
          <a:p>
            <a:pPr algn="l"/>
            <a:r>
              <a:rPr lang="en-US" sz="2200" dirty="0" err="1" smtClean="0"/>
              <a:t>Quante</a:t>
            </a:r>
            <a:r>
              <a:rPr lang="en-US" sz="2200" dirty="0" smtClean="0"/>
              <a:t> </a:t>
            </a:r>
            <a:r>
              <a:rPr lang="en-US" sz="2200" dirty="0" err="1" smtClean="0"/>
              <a:t>repliche</a:t>
            </a:r>
            <a:r>
              <a:rPr lang="en-US" sz="2200" dirty="0" smtClean="0"/>
              <a:t>?</a:t>
            </a:r>
            <a:endParaRPr lang="en-US" sz="2200" dirty="0"/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10668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36" name="Rectangle 10"/>
          <p:cNvSpPr>
            <a:spLocks noChangeArrowheads="1"/>
          </p:cNvSpPr>
          <p:nvPr/>
        </p:nvSpPr>
        <p:spPr bwMode="auto">
          <a:xfrm>
            <a:off x="4572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22860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28956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62484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56388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50292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68580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74676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35052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8077200" y="4191000"/>
            <a:ext cx="457200" cy="914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F27070-B9F5-4256-9FA3-C99E6422C37F}" type="slidenum">
              <a:rPr lang="it-IT" smtClean="0"/>
              <a:pPr/>
              <a:t>14</a:t>
            </a:fld>
            <a:endParaRPr lang="it-IT" smtClean="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457200" y="1199396"/>
            <a:ext cx="8001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/>
              <a:t>Similarità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nelle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caratteristiche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genetiche</a:t>
            </a:r>
            <a:r>
              <a:rPr lang="en-US" sz="2200" b="1" dirty="0" smtClean="0"/>
              <a:t> </a:t>
            </a:r>
            <a:endParaRPr lang="en-US" sz="2200" b="1" dirty="0"/>
          </a:p>
          <a:p>
            <a:pPr algn="l"/>
            <a:r>
              <a:rPr lang="en-US" sz="2200" dirty="0" smtClean="0"/>
              <a:t>Ad </a:t>
            </a:r>
            <a:r>
              <a:rPr lang="en-US" sz="2200" dirty="0" err="1" smtClean="0"/>
              <a:t>es</a:t>
            </a:r>
            <a:r>
              <a:rPr lang="en-US" sz="2200" dirty="0" smtClean="0"/>
              <a:t>. </a:t>
            </a:r>
            <a:r>
              <a:rPr lang="en-US" sz="2200" dirty="0" err="1" smtClean="0"/>
              <a:t>individui</a:t>
            </a:r>
            <a:r>
              <a:rPr lang="en-US" sz="2200" dirty="0" smtClean="0"/>
              <a:t> </a:t>
            </a:r>
            <a:r>
              <a:rPr lang="en-US" sz="2200" dirty="0" err="1" smtClean="0"/>
              <a:t>che</a:t>
            </a:r>
            <a:r>
              <a:rPr lang="en-US" sz="2200" dirty="0" smtClean="0"/>
              <a:t> </a:t>
            </a:r>
            <a:r>
              <a:rPr lang="en-US" sz="2200" dirty="0" err="1" smtClean="0"/>
              <a:t>appartengono</a:t>
            </a:r>
            <a:r>
              <a:rPr lang="en-US" sz="2200" dirty="0" smtClean="0"/>
              <a:t> </a:t>
            </a:r>
            <a:r>
              <a:rPr lang="en-US" sz="2200" dirty="0" err="1" smtClean="0"/>
              <a:t>alla</a:t>
            </a:r>
            <a:r>
              <a:rPr lang="en-US" sz="2200" dirty="0" smtClean="0"/>
              <a:t> </a:t>
            </a:r>
            <a:r>
              <a:rPr lang="en-US" sz="2200" dirty="0" err="1" smtClean="0"/>
              <a:t>stessa</a:t>
            </a:r>
            <a:r>
              <a:rPr lang="en-US" sz="2200" dirty="0" smtClean="0"/>
              <a:t> </a:t>
            </a:r>
            <a:r>
              <a:rPr lang="en-US" sz="2200" dirty="0" err="1" smtClean="0"/>
              <a:t>famiglia</a:t>
            </a:r>
            <a:r>
              <a:rPr lang="en-US" sz="2200" dirty="0" smtClean="0"/>
              <a:t>, </a:t>
            </a:r>
            <a:r>
              <a:rPr lang="en-US" sz="2200" dirty="0" err="1" smtClean="0"/>
              <a:t>popolazione</a:t>
            </a:r>
            <a:r>
              <a:rPr lang="en-US" sz="2200" dirty="0" smtClean="0"/>
              <a:t> </a:t>
            </a:r>
            <a:r>
              <a:rPr lang="en-US" sz="2200" dirty="0" err="1" smtClean="0"/>
              <a:t>biologica</a:t>
            </a:r>
            <a:r>
              <a:rPr lang="en-US" sz="2200" dirty="0" smtClean="0"/>
              <a:t> </a:t>
            </a:r>
            <a:r>
              <a:rPr lang="en-US" sz="2200" dirty="0" err="1" smtClean="0"/>
              <a:t>ecc</a:t>
            </a:r>
            <a:r>
              <a:rPr lang="en-US" sz="2200" dirty="0" smtClean="0"/>
              <a:t>.</a:t>
            </a:r>
            <a:endParaRPr lang="en-US" sz="2200" i="1" dirty="0"/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pic>
        <p:nvPicPr>
          <p:cNvPr id="31749" name="Picture 22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757738"/>
            <a:ext cx="6858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28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5367338"/>
            <a:ext cx="6858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Picture 36" descr="hors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743200"/>
            <a:ext cx="6096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2" name="Picture 37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743200"/>
            <a:ext cx="6096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3" name="Picture 40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943600"/>
            <a:ext cx="685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4" name="Picture 41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5943600"/>
            <a:ext cx="685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5" name="Rectangle 42"/>
          <p:cNvSpPr>
            <a:spLocks noChangeArrowheads="1"/>
          </p:cNvSpPr>
          <p:nvPr/>
        </p:nvSpPr>
        <p:spPr bwMode="auto">
          <a:xfrm>
            <a:off x="1066800" y="2863850"/>
            <a:ext cx="99277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dirty="0" smtClean="0"/>
              <a:t>Madre</a:t>
            </a:r>
            <a:r>
              <a:rPr lang="en-US" sz="1800" dirty="0" smtClean="0"/>
              <a:t> </a:t>
            </a:r>
            <a:r>
              <a:rPr lang="en-US" sz="1800" dirty="0"/>
              <a:t>A</a:t>
            </a:r>
          </a:p>
        </p:txBody>
      </p:sp>
      <p:sp>
        <p:nvSpPr>
          <p:cNvPr id="31756" name="Rectangle 43"/>
          <p:cNvSpPr>
            <a:spLocks noChangeArrowheads="1"/>
          </p:cNvSpPr>
          <p:nvPr/>
        </p:nvSpPr>
        <p:spPr bwMode="auto">
          <a:xfrm>
            <a:off x="2819400" y="2860675"/>
            <a:ext cx="98475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sz="1800" dirty="0" smtClean="0"/>
              <a:t>Madre </a:t>
            </a:r>
            <a:r>
              <a:rPr lang="en-US" sz="1800" dirty="0"/>
              <a:t>B</a:t>
            </a:r>
          </a:p>
        </p:txBody>
      </p:sp>
      <p:sp>
        <p:nvSpPr>
          <p:cNvPr id="31757" name="AutoShape 46"/>
          <p:cNvSpPr>
            <a:spLocks noChangeArrowheads="1"/>
          </p:cNvSpPr>
          <p:nvPr/>
        </p:nvSpPr>
        <p:spPr bwMode="auto">
          <a:xfrm>
            <a:off x="685800" y="4114800"/>
            <a:ext cx="914400" cy="251460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1758" name="AutoShape 47"/>
          <p:cNvSpPr>
            <a:spLocks noChangeArrowheads="1"/>
          </p:cNvSpPr>
          <p:nvPr/>
        </p:nvSpPr>
        <p:spPr bwMode="auto">
          <a:xfrm>
            <a:off x="1752600" y="4114800"/>
            <a:ext cx="990600" cy="251460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008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pic>
        <p:nvPicPr>
          <p:cNvPr id="31759" name="Picture 49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4800600"/>
            <a:ext cx="685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0" name="Picture 50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5334000"/>
            <a:ext cx="685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1" name="Picture 59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6019800"/>
            <a:ext cx="685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2" name="AutoShape 61"/>
          <p:cNvSpPr>
            <a:spLocks noChangeArrowheads="1"/>
          </p:cNvSpPr>
          <p:nvPr/>
        </p:nvSpPr>
        <p:spPr bwMode="auto">
          <a:xfrm>
            <a:off x="6248400" y="4648200"/>
            <a:ext cx="914400" cy="198120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1763" name="AutoShape 62"/>
          <p:cNvSpPr>
            <a:spLocks noChangeArrowheads="1"/>
          </p:cNvSpPr>
          <p:nvPr/>
        </p:nvSpPr>
        <p:spPr bwMode="auto">
          <a:xfrm>
            <a:off x="5105400" y="4648200"/>
            <a:ext cx="990600" cy="198120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008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pic>
        <p:nvPicPr>
          <p:cNvPr id="31764" name="Picture 63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4800600"/>
            <a:ext cx="685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5" name="Picture 64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5334000"/>
            <a:ext cx="685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6" name="Picture 68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6019800"/>
            <a:ext cx="685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7" name="AutoShape 69"/>
          <p:cNvSpPr>
            <a:spLocks noChangeArrowheads="1"/>
          </p:cNvSpPr>
          <p:nvPr/>
        </p:nvSpPr>
        <p:spPr bwMode="auto">
          <a:xfrm>
            <a:off x="4038600" y="4648200"/>
            <a:ext cx="914400" cy="198120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1768" name="AutoShape 70"/>
          <p:cNvSpPr>
            <a:spLocks noChangeArrowheads="1"/>
          </p:cNvSpPr>
          <p:nvPr/>
        </p:nvSpPr>
        <p:spPr bwMode="auto">
          <a:xfrm>
            <a:off x="7315200" y="4648200"/>
            <a:ext cx="990600" cy="198120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008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1771" name="AutoShape 73"/>
          <p:cNvSpPr>
            <a:spLocks noChangeArrowheads="1"/>
          </p:cNvSpPr>
          <p:nvPr/>
        </p:nvSpPr>
        <p:spPr bwMode="auto">
          <a:xfrm>
            <a:off x="5943600" y="2805589"/>
            <a:ext cx="1143000" cy="408623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008000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endParaRPr lang="sv-SE"/>
          </a:p>
        </p:txBody>
      </p:sp>
      <p:sp>
        <p:nvSpPr>
          <p:cNvPr id="31772" name="AutoShape 74"/>
          <p:cNvSpPr>
            <a:spLocks noChangeArrowheads="1"/>
          </p:cNvSpPr>
          <p:nvPr/>
        </p:nvSpPr>
        <p:spPr bwMode="auto">
          <a:xfrm>
            <a:off x="7239000" y="2805589"/>
            <a:ext cx="1143000" cy="408623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endParaRPr lang="sv-SE"/>
          </a:p>
        </p:txBody>
      </p:sp>
      <p:sp>
        <p:nvSpPr>
          <p:cNvPr id="31773" name="Rectangle 75"/>
          <p:cNvSpPr>
            <a:spLocks noChangeArrowheads="1"/>
          </p:cNvSpPr>
          <p:nvPr/>
        </p:nvSpPr>
        <p:spPr bwMode="auto">
          <a:xfrm>
            <a:off x="5956300" y="2819400"/>
            <a:ext cx="117359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sz="1800" dirty="0" err="1" smtClean="0"/>
              <a:t>Farmaco</a:t>
            </a:r>
            <a:r>
              <a:rPr lang="en-US" sz="1800" dirty="0" smtClean="0"/>
              <a:t> </a:t>
            </a:r>
            <a:r>
              <a:rPr lang="en-US" sz="1800" dirty="0"/>
              <a:t>A</a:t>
            </a:r>
          </a:p>
        </p:txBody>
      </p:sp>
      <p:sp>
        <p:nvSpPr>
          <p:cNvPr id="31774" name="Rectangle 76"/>
          <p:cNvSpPr>
            <a:spLocks noChangeArrowheads="1"/>
          </p:cNvSpPr>
          <p:nvPr/>
        </p:nvSpPr>
        <p:spPr bwMode="auto">
          <a:xfrm>
            <a:off x="7226300" y="2819400"/>
            <a:ext cx="121847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sz="1800" dirty="0" err="1" smtClean="0"/>
              <a:t>Farmaco</a:t>
            </a:r>
            <a:r>
              <a:rPr lang="en-US" sz="1800" dirty="0" smtClean="0"/>
              <a:t>  </a:t>
            </a:r>
            <a:r>
              <a:rPr lang="en-US" sz="1800" dirty="0"/>
              <a:t>B</a:t>
            </a:r>
          </a:p>
        </p:txBody>
      </p:sp>
      <p:pic>
        <p:nvPicPr>
          <p:cNvPr id="31777" name="Picture 79" descr="hors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800600"/>
            <a:ext cx="6096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8" name="Picture 80" descr="hors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334000"/>
            <a:ext cx="6096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9" name="Picture 81" descr="hor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191000"/>
            <a:ext cx="685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80" name="Picture 82" descr="hors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191000"/>
            <a:ext cx="6096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81" name="Picture 83" descr="hors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5443538"/>
            <a:ext cx="6096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82" name="Picture 84" descr="hors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5976938"/>
            <a:ext cx="6096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83" name="Picture 85" descr="hors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4833938"/>
            <a:ext cx="6096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84" name="Picture 86" descr="hors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443538"/>
            <a:ext cx="6096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85" name="Picture 87" descr="hors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976938"/>
            <a:ext cx="6096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86" name="Picture 88" descr="hors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4833938"/>
            <a:ext cx="6096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Rectangle 45"/>
          <p:cNvSpPr>
            <a:spLocks noChangeArrowheads="1"/>
          </p:cNvSpPr>
          <p:nvPr/>
        </p:nvSpPr>
        <p:spPr bwMode="auto">
          <a:xfrm>
            <a:off x="228600" y="164634"/>
            <a:ext cx="3290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 err="1" smtClean="0"/>
              <a:t>Dipendenza</a:t>
            </a:r>
            <a:r>
              <a:rPr lang="en-US" sz="2800" dirty="0" smtClean="0"/>
              <a:t> </a:t>
            </a:r>
            <a:r>
              <a:rPr lang="en-US" sz="2800" dirty="0" err="1" smtClean="0"/>
              <a:t>biologica</a:t>
            </a:r>
            <a:endParaRPr lang="en-GB" sz="2800" dirty="0"/>
          </a:p>
        </p:txBody>
      </p: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990600" y="3657600"/>
            <a:ext cx="2209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b="1" dirty="0" smtClean="0"/>
              <a:t>Sampling A</a:t>
            </a:r>
            <a:endParaRPr lang="en-US" sz="2000" i="1" dirty="0"/>
          </a:p>
        </p:txBody>
      </p:sp>
      <p:sp>
        <p:nvSpPr>
          <p:cNvPr id="45" name="Rectangle 3"/>
          <p:cNvSpPr>
            <a:spLocks noChangeArrowheads="1"/>
          </p:cNvSpPr>
          <p:nvPr/>
        </p:nvSpPr>
        <p:spPr bwMode="auto">
          <a:xfrm>
            <a:off x="5410200" y="4248090"/>
            <a:ext cx="2209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b="1" dirty="0" smtClean="0"/>
              <a:t>Sampling B</a:t>
            </a: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CBFE6C-C44F-41C1-8E53-E978FA800494}" type="slidenum">
              <a:rPr lang="it-IT" smtClean="0"/>
              <a:pPr/>
              <a:t>15</a:t>
            </a:fld>
            <a:endParaRPr lang="it-IT" smtClean="0"/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533400" y="182097"/>
            <a:ext cx="14253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 err="1" smtClean="0"/>
              <a:t>Esempio</a:t>
            </a:r>
            <a:endParaRPr lang="en-US" sz="2800" dirty="0"/>
          </a:p>
        </p:txBody>
      </p:sp>
      <p:sp>
        <p:nvSpPr>
          <p:cNvPr id="34820" name="Line 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4822" name="Rectangle 62"/>
          <p:cNvSpPr>
            <a:spLocks noChangeArrowheads="1"/>
          </p:cNvSpPr>
          <p:nvPr/>
        </p:nvSpPr>
        <p:spPr bwMode="auto">
          <a:xfrm>
            <a:off x="609600" y="988983"/>
            <a:ext cx="7696200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b="1" dirty="0" err="1" smtClean="0"/>
              <a:t>Esplicativa</a:t>
            </a:r>
            <a:r>
              <a:rPr lang="en-US" sz="2000" b="1" dirty="0" smtClean="0"/>
              <a:t>: </a:t>
            </a:r>
            <a:r>
              <a:rPr lang="en-US" sz="2000" dirty="0" err="1" smtClean="0"/>
              <a:t>Irrigazione</a:t>
            </a:r>
            <a:r>
              <a:rPr lang="en-US" sz="2000" b="1" dirty="0" smtClean="0"/>
              <a:t> </a:t>
            </a:r>
            <a:r>
              <a:rPr lang="en-US" sz="2000" b="1" dirty="0"/>
              <a:t>------- </a:t>
            </a:r>
            <a:r>
              <a:rPr lang="en-US" sz="2000" b="1" dirty="0" err="1" smtClean="0"/>
              <a:t>Variabile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risposta</a:t>
            </a:r>
            <a:r>
              <a:rPr lang="en-US" sz="2000" b="1" dirty="0" smtClean="0"/>
              <a:t>: </a:t>
            </a:r>
            <a:r>
              <a:rPr lang="en-US" sz="2000" dirty="0" err="1" smtClean="0"/>
              <a:t>Produttività</a:t>
            </a:r>
            <a:r>
              <a:rPr lang="en-US" sz="2000" dirty="0" smtClean="0"/>
              <a:t> </a:t>
            </a:r>
            <a:r>
              <a:rPr lang="en-US" sz="2000" dirty="0" err="1" smtClean="0"/>
              <a:t>pioppo</a:t>
            </a:r>
            <a:endParaRPr lang="en-US" sz="2000" i="1" dirty="0"/>
          </a:p>
        </p:txBody>
      </p:sp>
      <p:sp>
        <p:nvSpPr>
          <p:cNvPr id="34823" name="Rectangle 63"/>
          <p:cNvSpPr>
            <a:spLocks noChangeArrowheads="1"/>
          </p:cNvSpPr>
          <p:nvPr/>
        </p:nvSpPr>
        <p:spPr bwMode="auto">
          <a:xfrm>
            <a:off x="609600" y="3124200"/>
            <a:ext cx="7772400" cy="31242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4824" name="Rectangle 64"/>
          <p:cNvSpPr>
            <a:spLocks noChangeArrowheads="1"/>
          </p:cNvSpPr>
          <p:nvPr/>
        </p:nvSpPr>
        <p:spPr bwMode="auto">
          <a:xfrm>
            <a:off x="609600" y="5410200"/>
            <a:ext cx="7772400" cy="381000"/>
          </a:xfrm>
          <a:prstGeom prst="rect">
            <a:avLst/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34825" name="Rectangle 66"/>
          <p:cNvSpPr>
            <a:spLocks noChangeArrowheads="1"/>
          </p:cNvSpPr>
          <p:nvPr/>
        </p:nvSpPr>
        <p:spPr bwMode="auto">
          <a:xfrm>
            <a:off x="533400" y="1447800"/>
            <a:ext cx="502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b="1" dirty="0" err="1"/>
              <a:t>i</a:t>
            </a:r>
            <a:r>
              <a:rPr lang="en-US" sz="2000" b="1" dirty="0"/>
              <a:t> </a:t>
            </a:r>
            <a:r>
              <a:rPr lang="en-US" sz="2000" b="1" dirty="0" err="1" smtClean="0"/>
              <a:t>passo</a:t>
            </a:r>
            <a:r>
              <a:rPr lang="en-US" sz="2000" b="1" dirty="0" smtClean="0"/>
              <a:t>: </a:t>
            </a:r>
            <a:r>
              <a:rPr lang="en-US" sz="2000" dirty="0" err="1" smtClean="0"/>
              <a:t>identificare</a:t>
            </a:r>
            <a:r>
              <a:rPr lang="en-US" sz="2000" dirty="0" smtClean="0"/>
              <a:t> </a:t>
            </a:r>
            <a:r>
              <a:rPr lang="en-US" sz="2000" dirty="0" err="1" smtClean="0"/>
              <a:t>l’unità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campionamento</a:t>
            </a:r>
            <a:endParaRPr lang="en-US" sz="2000" i="1" dirty="0"/>
          </a:p>
        </p:txBody>
      </p:sp>
      <p:sp>
        <p:nvSpPr>
          <p:cNvPr id="34826" name="Rectangle 67"/>
          <p:cNvSpPr>
            <a:spLocks noChangeArrowheads="1"/>
          </p:cNvSpPr>
          <p:nvPr/>
        </p:nvSpPr>
        <p:spPr bwMode="auto">
          <a:xfrm>
            <a:off x="533400" y="2192308"/>
            <a:ext cx="762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b="1" dirty="0"/>
              <a:t>iii </a:t>
            </a:r>
            <a:r>
              <a:rPr lang="en-US" sz="2000" b="1" dirty="0" err="1" smtClean="0"/>
              <a:t>passo</a:t>
            </a:r>
            <a:r>
              <a:rPr lang="en-US" sz="2000" b="1" dirty="0" smtClean="0"/>
              <a:t>: </a:t>
            </a:r>
            <a:r>
              <a:rPr lang="en-US" sz="2000" dirty="0" err="1" smtClean="0"/>
              <a:t>decidere</a:t>
            </a:r>
            <a:r>
              <a:rPr lang="en-US" sz="2000" dirty="0" smtClean="0"/>
              <a:t> la </a:t>
            </a:r>
            <a:r>
              <a:rPr lang="en-US" sz="2000" dirty="0" err="1" smtClean="0"/>
              <a:t>distribuzione</a:t>
            </a:r>
            <a:r>
              <a:rPr lang="en-US" sz="2000" dirty="0" smtClean="0"/>
              <a:t> </a:t>
            </a:r>
            <a:r>
              <a:rPr lang="en-US" sz="2000" dirty="0" err="1" smtClean="0"/>
              <a:t>spaziale</a:t>
            </a:r>
            <a:r>
              <a:rPr lang="en-US" sz="2000" dirty="0" smtClean="0"/>
              <a:t> </a:t>
            </a:r>
            <a:r>
              <a:rPr lang="en-US" sz="2000" dirty="0" err="1" smtClean="0"/>
              <a:t>delle</a:t>
            </a:r>
            <a:r>
              <a:rPr lang="en-US" sz="2000" dirty="0" smtClean="0"/>
              <a:t> </a:t>
            </a:r>
            <a:r>
              <a:rPr lang="en-US" sz="2000" dirty="0" err="1" smtClean="0"/>
              <a:t>repliche</a:t>
            </a:r>
            <a:endParaRPr lang="en-US" sz="2000" i="1" dirty="0"/>
          </a:p>
        </p:txBody>
      </p:sp>
      <p:sp>
        <p:nvSpPr>
          <p:cNvPr id="34827" name="Rectangle 68"/>
          <p:cNvSpPr>
            <a:spLocks noChangeArrowheads="1"/>
          </p:cNvSpPr>
          <p:nvPr/>
        </p:nvSpPr>
        <p:spPr bwMode="auto">
          <a:xfrm>
            <a:off x="533400" y="1828800"/>
            <a:ext cx="662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b="1" dirty="0"/>
              <a:t>ii </a:t>
            </a:r>
            <a:r>
              <a:rPr lang="en-US" sz="2000" b="1" dirty="0" err="1" smtClean="0"/>
              <a:t>passo</a:t>
            </a:r>
            <a:r>
              <a:rPr lang="en-US" sz="2000" b="1" dirty="0" smtClean="0"/>
              <a:t>: </a:t>
            </a:r>
            <a:r>
              <a:rPr lang="en-US" sz="2000" dirty="0" err="1" smtClean="0"/>
              <a:t>identificare</a:t>
            </a:r>
            <a:r>
              <a:rPr lang="en-US" sz="2000" dirty="0" smtClean="0"/>
              <a:t> </a:t>
            </a:r>
            <a:r>
              <a:rPr lang="en-US" sz="2000" dirty="0" err="1" smtClean="0"/>
              <a:t>il</a:t>
            </a:r>
            <a:r>
              <a:rPr lang="en-US" sz="2000" dirty="0" smtClean="0"/>
              <a:t> </a:t>
            </a:r>
            <a:r>
              <a:rPr lang="en-US" sz="2000" dirty="0" err="1" smtClean="0"/>
              <a:t>numero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repliche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34829" name="Rectangle 70"/>
          <p:cNvSpPr>
            <a:spLocks noChangeArrowheads="1"/>
          </p:cNvSpPr>
          <p:nvPr/>
        </p:nvSpPr>
        <p:spPr bwMode="auto">
          <a:xfrm>
            <a:off x="3429000" y="41148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b="1" dirty="0" err="1" smtClean="0"/>
              <a:t>Terreno</a:t>
            </a:r>
            <a:endParaRPr lang="en-US" sz="2000" dirty="0"/>
          </a:p>
        </p:txBody>
      </p:sp>
      <p:sp>
        <p:nvSpPr>
          <p:cNvPr id="34830" name="Rectangle 71"/>
          <p:cNvSpPr>
            <a:spLocks noChangeArrowheads="1"/>
          </p:cNvSpPr>
          <p:nvPr/>
        </p:nvSpPr>
        <p:spPr bwMode="auto">
          <a:xfrm>
            <a:off x="3886200" y="54102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b="1" dirty="0" err="1" smtClean="0">
                <a:solidFill>
                  <a:schemeClr val="bg1"/>
                </a:solidFill>
              </a:rPr>
              <a:t>Canale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452880-C740-4F35-8FC7-CFCE8CA7B6C3}" type="slidenum">
              <a:rPr lang="it-IT" smtClean="0"/>
              <a:pPr/>
              <a:t>16</a:t>
            </a:fld>
            <a:endParaRPr lang="it-IT" smtClean="0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533400" y="182097"/>
            <a:ext cx="53773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 smtClean="0"/>
              <a:t>Sampling design: “</a:t>
            </a:r>
            <a:r>
              <a:rPr lang="en-US" sz="2800" dirty="0" err="1" smtClean="0"/>
              <a:t>buoni</a:t>
            </a:r>
            <a:r>
              <a:rPr lang="en-US" sz="2800" dirty="0" smtClean="0"/>
              <a:t>” e “</a:t>
            </a:r>
            <a:r>
              <a:rPr lang="en-US" sz="2800" dirty="0" err="1" smtClean="0"/>
              <a:t>cattivi</a:t>
            </a:r>
            <a:r>
              <a:rPr lang="en-US" sz="2800" dirty="0" smtClean="0"/>
              <a:t>”</a:t>
            </a:r>
            <a:endParaRPr lang="en-US" sz="2800" dirty="0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457200" y="16764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798" name="Rectangle 7"/>
          <p:cNvSpPr>
            <a:spLocks noChangeArrowheads="1"/>
          </p:cNvSpPr>
          <p:nvPr/>
        </p:nvSpPr>
        <p:spPr bwMode="auto">
          <a:xfrm>
            <a:off x="838200" y="16764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457200" y="23622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00" name="Rectangle 9"/>
          <p:cNvSpPr>
            <a:spLocks noChangeArrowheads="1"/>
          </p:cNvSpPr>
          <p:nvPr/>
        </p:nvSpPr>
        <p:spPr bwMode="auto">
          <a:xfrm>
            <a:off x="1981200" y="23622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01" name="Rectangle 10"/>
          <p:cNvSpPr>
            <a:spLocks noChangeArrowheads="1"/>
          </p:cNvSpPr>
          <p:nvPr/>
        </p:nvSpPr>
        <p:spPr bwMode="auto">
          <a:xfrm>
            <a:off x="1219200" y="23622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02" name="Rectangle 11"/>
          <p:cNvSpPr>
            <a:spLocks noChangeArrowheads="1"/>
          </p:cNvSpPr>
          <p:nvPr/>
        </p:nvSpPr>
        <p:spPr bwMode="auto">
          <a:xfrm>
            <a:off x="1600200" y="23622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03" name="Rectangle 12"/>
          <p:cNvSpPr>
            <a:spLocks noChangeArrowheads="1"/>
          </p:cNvSpPr>
          <p:nvPr/>
        </p:nvSpPr>
        <p:spPr bwMode="auto">
          <a:xfrm>
            <a:off x="2362200" y="23622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04" name="Rectangle 13"/>
          <p:cNvSpPr>
            <a:spLocks noChangeArrowheads="1"/>
          </p:cNvSpPr>
          <p:nvPr/>
        </p:nvSpPr>
        <p:spPr bwMode="auto">
          <a:xfrm>
            <a:off x="838200" y="23622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13" name="Rectangle 31"/>
          <p:cNvSpPr>
            <a:spLocks noChangeArrowheads="1"/>
          </p:cNvSpPr>
          <p:nvPr/>
        </p:nvSpPr>
        <p:spPr bwMode="auto">
          <a:xfrm>
            <a:off x="1600200" y="31242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14" name="Rectangle 32"/>
          <p:cNvSpPr>
            <a:spLocks noChangeArrowheads="1"/>
          </p:cNvSpPr>
          <p:nvPr/>
        </p:nvSpPr>
        <p:spPr bwMode="auto">
          <a:xfrm>
            <a:off x="1219200" y="31242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15" name="Rectangle 34"/>
          <p:cNvSpPr>
            <a:spLocks noChangeArrowheads="1"/>
          </p:cNvSpPr>
          <p:nvPr/>
        </p:nvSpPr>
        <p:spPr bwMode="auto">
          <a:xfrm>
            <a:off x="2438400" y="31242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16" name="Rectangle 35"/>
          <p:cNvSpPr>
            <a:spLocks noChangeArrowheads="1"/>
          </p:cNvSpPr>
          <p:nvPr/>
        </p:nvSpPr>
        <p:spPr bwMode="auto">
          <a:xfrm>
            <a:off x="2057400" y="31242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17" name="Rectangle 38"/>
          <p:cNvSpPr>
            <a:spLocks noChangeArrowheads="1"/>
          </p:cNvSpPr>
          <p:nvPr/>
        </p:nvSpPr>
        <p:spPr bwMode="auto">
          <a:xfrm>
            <a:off x="457200" y="31242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18" name="Rectangle 39"/>
          <p:cNvSpPr>
            <a:spLocks noChangeArrowheads="1"/>
          </p:cNvSpPr>
          <p:nvPr/>
        </p:nvSpPr>
        <p:spPr bwMode="auto">
          <a:xfrm>
            <a:off x="838200" y="31242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19" name="Rectangle 40"/>
          <p:cNvSpPr>
            <a:spLocks noChangeArrowheads="1"/>
          </p:cNvSpPr>
          <p:nvPr/>
        </p:nvSpPr>
        <p:spPr bwMode="auto">
          <a:xfrm>
            <a:off x="533400" y="47244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20" name="Rectangle 41"/>
          <p:cNvSpPr>
            <a:spLocks noChangeArrowheads="1"/>
          </p:cNvSpPr>
          <p:nvPr/>
        </p:nvSpPr>
        <p:spPr bwMode="auto">
          <a:xfrm>
            <a:off x="838200" y="48006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21" name="Rectangle 42"/>
          <p:cNvSpPr>
            <a:spLocks noChangeArrowheads="1"/>
          </p:cNvSpPr>
          <p:nvPr/>
        </p:nvSpPr>
        <p:spPr bwMode="auto">
          <a:xfrm>
            <a:off x="1371600" y="48006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22" name="Rectangle 43"/>
          <p:cNvSpPr>
            <a:spLocks noChangeArrowheads="1"/>
          </p:cNvSpPr>
          <p:nvPr/>
        </p:nvSpPr>
        <p:spPr bwMode="auto">
          <a:xfrm>
            <a:off x="1752600" y="47244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23" name="Rectangle 44"/>
          <p:cNvSpPr>
            <a:spLocks noChangeArrowheads="1"/>
          </p:cNvSpPr>
          <p:nvPr/>
        </p:nvSpPr>
        <p:spPr bwMode="auto">
          <a:xfrm>
            <a:off x="2590800" y="47244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24" name="Rectangle 45"/>
          <p:cNvSpPr>
            <a:spLocks noChangeArrowheads="1"/>
          </p:cNvSpPr>
          <p:nvPr/>
        </p:nvSpPr>
        <p:spPr bwMode="auto">
          <a:xfrm>
            <a:off x="2286000" y="48006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25" name="Rectangle 46"/>
          <p:cNvSpPr>
            <a:spLocks noChangeArrowheads="1"/>
          </p:cNvSpPr>
          <p:nvPr/>
        </p:nvSpPr>
        <p:spPr bwMode="auto">
          <a:xfrm>
            <a:off x="2133600" y="4648200"/>
            <a:ext cx="762000" cy="4572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26" name="Rectangle 47"/>
          <p:cNvSpPr>
            <a:spLocks noChangeArrowheads="1"/>
          </p:cNvSpPr>
          <p:nvPr/>
        </p:nvSpPr>
        <p:spPr bwMode="auto">
          <a:xfrm>
            <a:off x="1295400" y="4648200"/>
            <a:ext cx="762000" cy="4572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27" name="Rectangle 48"/>
          <p:cNvSpPr>
            <a:spLocks noChangeArrowheads="1"/>
          </p:cNvSpPr>
          <p:nvPr/>
        </p:nvSpPr>
        <p:spPr bwMode="auto">
          <a:xfrm>
            <a:off x="381000" y="4648200"/>
            <a:ext cx="762000" cy="4572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28" name="Rectangle 49"/>
          <p:cNvSpPr>
            <a:spLocks noChangeArrowheads="1"/>
          </p:cNvSpPr>
          <p:nvPr/>
        </p:nvSpPr>
        <p:spPr bwMode="auto">
          <a:xfrm>
            <a:off x="311150" y="914400"/>
            <a:ext cx="2913362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sz="2200" b="1" dirty="0" err="1" smtClean="0">
                <a:solidFill>
                  <a:srgbClr val="0000CC"/>
                </a:solidFill>
              </a:rPr>
              <a:t>Esempi</a:t>
            </a:r>
            <a:r>
              <a:rPr lang="en-US" sz="2200" b="1" dirty="0" smtClean="0">
                <a:solidFill>
                  <a:srgbClr val="0000CC"/>
                </a:solidFill>
              </a:rPr>
              <a:t> </a:t>
            </a:r>
            <a:r>
              <a:rPr lang="en-US" sz="2200" b="1" dirty="0" err="1" smtClean="0">
                <a:solidFill>
                  <a:srgbClr val="0000CC"/>
                </a:solidFill>
              </a:rPr>
              <a:t>di</a:t>
            </a:r>
            <a:r>
              <a:rPr lang="en-US" sz="2200" b="1" dirty="0" smtClean="0">
                <a:solidFill>
                  <a:srgbClr val="0000CC"/>
                </a:solidFill>
              </a:rPr>
              <a:t> </a:t>
            </a:r>
            <a:r>
              <a:rPr lang="en-US" sz="2200" b="1" dirty="0" err="1" smtClean="0">
                <a:solidFill>
                  <a:srgbClr val="0000CC"/>
                </a:solidFill>
              </a:rPr>
              <a:t>cattivi</a:t>
            </a:r>
            <a:r>
              <a:rPr lang="en-US" sz="2200" b="1" dirty="0" smtClean="0">
                <a:solidFill>
                  <a:srgbClr val="0000CC"/>
                </a:solidFill>
              </a:rPr>
              <a:t> design</a:t>
            </a:r>
            <a:endParaRPr lang="en-US" sz="2200" b="1" dirty="0">
              <a:solidFill>
                <a:srgbClr val="0000CC"/>
              </a:solidFill>
            </a:endParaRPr>
          </a:p>
        </p:txBody>
      </p:sp>
      <p:sp>
        <p:nvSpPr>
          <p:cNvPr id="33829" name="Rectangle 50"/>
          <p:cNvSpPr>
            <a:spLocks noChangeArrowheads="1"/>
          </p:cNvSpPr>
          <p:nvPr/>
        </p:nvSpPr>
        <p:spPr bwMode="auto">
          <a:xfrm>
            <a:off x="1525588" y="1600200"/>
            <a:ext cx="168757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b="1" dirty="0" err="1" smtClean="0"/>
              <a:t>Nessuna</a:t>
            </a:r>
            <a:r>
              <a:rPr lang="en-US" b="1" dirty="0" smtClean="0"/>
              <a:t> replica</a:t>
            </a:r>
            <a:endParaRPr lang="en-US" dirty="0"/>
          </a:p>
        </p:txBody>
      </p:sp>
      <p:sp>
        <p:nvSpPr>
          <p:cNvPr id="33830" name="Rectangle 51"/>
          <p:cNvSpPr>
            <a:spLocks noChangeArrowheads="1"/>
          </p:cNvSpPr>
          <p:nvPr/>
        </p:nvSpPr>
        <p:spPr bwMode="auto">
          <a:xfrm>
            <a:off x="2971800" y="2209800"/>
            <a:ext cx="172079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b="1" dirty="0" err="1" smtClean="0"/>
              <a:t>Pseudoreplicato</a:t>
            </a:r>
            <a:endParaRPr lang="en-US" dirty="0"/>
          </a:p>
        </p:txBody>
      </p:sp>
      <p:sp>
        <p:nvSpPr>
          <p:cNvPr id="33832" name="Rectangle 53"/>
          <p:cNvSpPr>
            <a:spLocks noChangeArrowheads="1"/>
          </p:cNvSpPr>
          <p:nvPr/>
        </p:nvSpPr>
        <p:spPr bwMode="auto">
          <a:xfrm>
            <a:off x="2971800" y="3263900"/>
            <a:ext cx="42672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09600" indent="-609600"/>
            <a:r>
              <a:rPr lang="en-US" b="1" dirty="0" err="1" smtClean="0"/>
              <a:t>Sistematico</a:t>
            </a:r>
            <a:endParaRPr lang="en-US" dirty="0"/>
          </a:p>
        </p:txBody>
      </p:sp>
      <p:sp>
        <p:nvSpPr>
          <p:cNvPr id="33833" name="Rectangle 54"/>
          <p:cNvSpPr>
            <a:spLocks noChangeArrowheads="1"/>
          </p:cNvSpPr>
          <p:nvPr/>
        </p:nvSpPr>
        <p:spPr bwMode="auto">
          <a:xfrm>
            <a:off x="3124200" y="4648200"/>
            <a:ext cx="215886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b="1" dirty="0" err="1" smtClean="0"/>
              <a:t>Blocco</a:t>
            </a:r>
            <a:r>
              <a:rPr lang="en-US" b="1" dirty="0" smtClean="0"/>
              <a:t> </a:t>
            </a:r>
            <a:r>
              <a:rPr lang="en-US" b="1" dirty="0" err="1" smtClean="0"/>
              <a:t>randomizzato</a:t>
            </a:r>
            <a:endParaRPr lang="en-US" dirty="0"/>
          </a:p>
        </p:txBody>
      </p:sp>
      <p:sp>
        <p:nvSpPr>
          <p:cNvPr id="33834" name="Rectangle 55"/>
          <p:cNvSpPr>
            <a:spLocks noChangeArrowheads="1"/>
          </p:cNvSpPr>
          <p:nvPr/>
        </p:nvSpPr>
        <p:spPr bwMode="auto">
          <a:xfrm>
            <a:off x="304800" y="4114800"/>
            <a:ext cx="2869696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sz="2200" b="1" dirty="0" err="1" smtClean="0">
                <a:solidFill>
                  <a:srgbClr val="0000CC"/>
                </a:solidFill>
              </a:rPr>
              <a:t>Esempi</a:t>
            </a:r>
            <a:r>
              <a:rPr lang="en-US" sz="2200" b="1" dirty="0" smtClean="0">
                <a:solidFill>
                  <a:srgbClr val="0000CC"/>
                </a:solidFill>
              </a:rPr>
              <a:t> </a:t>
            </a:r>
            <a:r>
              <a:rPr lang="en-US" sz="2200" b="1" dirty="0" err="1" smtClean="0">
                <a:solidFill>
                  <a:srgbClr val="0000CC"/>
                </a:solidFill>
              </a:rPr>
              <a:t>di</a:t>
            </a:r>
            <a:r>
              <a:rPr lang="en-US" sz="2200" b="1" dirty="0" smtClean="0">
                <a:solidFill>
                  <a:srgbClr val="0000CC"/>
                </a:solidFill>
              </a:rPr>
              <a:t> </a:t>
            </a:r>
            <a:r>
              <a:rPr lang="en-US" sz="2200" b="1" dirty="0" err="1" smtClean="0">
                <a:solidFill>
                  <a:srgbClr val="0000CC"/>
                </a:solidFill>
              </a:rPr>
              <a:t>buoni</a:t>
            </a:r>
            <a:r>
              <a:rPr lang="en-US" sz="2200" b="1" dirty="0" smtClean="0">
                <a:solidFill>
                  <a:srgbClr val="0000CC"/>
                </a:solidFill>
              </a:rPr>
              <a:t> design</a:t>
            </a:r>
            <a:endParaRPr lang="en-US" sz="2200" dirty="0"/>
          </a:p>
        </p:txBody>
      </p:sp>
      <p:sp>
        <p:nvSpPr>
          <p:cNvPr id="33835" name="Rectangle 56"/>
          <p:cNvSpPr>
            <a:spLocks noChangeArrowheads="1"/>
          </p:cNvSpPr>
          <p:nvPr/>
        </p:nvSpPr>
        <p:spPr bwMode="auto">
          <a:xfrm>
            <a:off x="3124200" y="5553075"/>
            <a:ext cx="57912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l"/>
            <a:r>
              <a:rPr lang="en-US" b="1" dirty="0" err="1" smtClean="0"/>
              <a:t>Completamente</a:t>
            </a:r>
            <a:r>
              <a:rPr lang="en-US" b="1" dirty="0" smtClean="0"/>
              <a:t> </a:t>
            </a:r>
            <a:r>
              <a:rPr lang="en-US" b="1" dirty="0" err="1" smtClean="0"/>
              <a:t>randomizzato</a:t>
            </a:r>
            <a:endParaRPr lang="en-US" dirty="0"/>
          </a:p>
        </p:txBody>
      </p:sp>
      <p:sp>
        <p:nvSpPr>
          <p:cNvPr id="33836" name="Rectangle 57"/>
          <p:cNvSpPr>
            <a:spLocks noChangeArrowheads="1"/>
          </p:cNvSpPr>
          <p:nvPr/>
        </p:nvSpPr>
        <p:spPr bwMode="auto">
          <a:xfrm>
            <a:off x="838200" y="5476875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37" name="Rectangle 58"/>
          <p:cNvSpPr>
            <a:spLocks noChangeArrowheads="1"/>
          </p:cNvSpPr>
          <p:nvPr/>
        </p:nvSpPr>
        <p:spPr bwMode="auto">
          <a:xfrm>
            <a:off x="533400" y="55626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38" name="Rectangle 59"/>
          <p:cNvSpPr>
            <a:spLocks noChangeArrowheads="1"/>
          </p:cNvSpPr>
          <p:nvPr/>
        </p:nvSpPr>
        <p:spPr bwMode="auto">
          <a:xfrm>
            <a:off x="1371600" y="5553075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39" name="Rectangle 60"/>
          <p:cNvSpPr>
            <a:spLocks noChangeArrowheads="1"/>
          </p:cNvSpPr>
          <p:nvPr/>
        </p:nvSpPr>
        <p:spPr bwMode="auto">
          <a:xfrm>
            <a:off x="1752600" y="5476875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40" name="Rectangle 61"/>
          <p:cNvSpPr>
            <a:spLocks noChangeArrowheads="1"/>
          </p:cNvSpPr>
          <p:nvPr/>
        </p:nvSpPr>
        <p:spPr bwMode="auto">
          <a:xfrm>
            <a:off x="1905000" y="60198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41" name="Rectangle 62"/>
          <p:cNvSpPr>
            <a:spLocks noChangeArrowheads="1"/>
          </p:cNvSpPr>
          <p:nvPr/>
        </p:nvSpPr>
        <p:spPr bwMode="auto">
          <a:xfrm>
            <a:off x="2286000" y="5553075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42" name="Rectangle 66"/>
          <p:cNvSpPr>
            <a:spLocks noChangeArrowheads="1"/>
          </p:cNvSpPr>
          <p:nvPr/>
        </p:nvSpPr>
        <p:spPr bwMode="auto">
          <a:xfrm>
            <a:off x="1219200" y="35052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43" name="Rectangle 67"/>
          <p:cNvSpPr>
            <a:spLocks noChangeArrowheads="1"/>
          </p:cNvSpPr>
          <p:nvPr/>
        </p:nvSpPr>
        <p:spPr bwMode="auto">
          <a:xfrm>
            <a:off x="838200" y="35052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44" name="Rectangle 68"/>
          <p:cNvSpPr>
            <a:spLocks noChangeArrowheads="1"/>
          </p:cNvSpPr>
          <p:nvPr/>
        </p:nvSpPr>
        <p:spPr bwMode="auto">
          <a:xfrm>
            <a:off x="2057400" y="35052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45" name="Rectangle 69"/>
          <p:cNvSpPr>
            <a:spLocks noChangeArrowheads="1"/>
          </p:cNvSpPr>
          <p:nvPr/>
        </p:nvSpPr>
        <p:spPr bwMode="auto">
          <a:xfrm>
            <a:off x="1676400" y="35052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46" name="Rectangle 70"/>
          <p:cNvSpPr>
            <a:spLocks noChangeArrowheads="1"/>
          </p:cNvSpPr>
          <p:nvPr/>
        </p:nvSpPr>
        <p:spPr bwMode="auto">
          <a:xfrm>
            <a:off x="2438400" y="35052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47" name="Rectangle 71"/>
          <p:cNvSpPr>
            <a:spLocks noChangeArrowheads="1"/>
          </p:cNvSpPr>
          <p:nvPr/>
        </p:nvSpPr>
        <p:spPr bwMode="auto">
          <a:xfrm>
            <a:off x="457200" y="35052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48" name="Rectangle 72"/>
          <p:cNvSpPr>
            <a:spLocks noChangeArrowheads="1"/>
          </p:cNvSpPr>
          <p:nvPr/>
        </p:nvSpPr>
        <p:spPr bwMode="auto">
          <a:xfrm>
            <a:off x="609600" y="61722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49" name="Rectangle 73"/>
          <p:cNvSpPr>
            <a:spLocks noChangeArrowheads="1"/>
          </p:cNvSpPr>
          <p:nvPr/>
        </p:nvSpPr>
        <p:spPr bwMode="auto">
          <a:xfrm>
            <a:off x="990600" y="58674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50" name="Rectangle 74"/>
          <p:cNvSpPr>
            <a:spLocks noChangeArrowheads="1"/>
          </p:cNvSpPr>
          <p:nvPr/>
        </p:nvSpPr>
        <p:spPr bwMode="auto">
          <a:xfrm>
            <a:off x="1371600" y="6248400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51" name="Rectangle 75"/>
          <p:cNvSpPr>
            <a:spLocks noChangeArrowheads="1"/>
          </p:cNvSpPr>
          <p:nvPr/>
        </p:nvSpPr>
        <p:spPr bwMode="auto">
          <a:xfrm>
            <a:off x="1524000" y="5867400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52" name="Rectangle 76"/>
          <p:cNvSpPr>
            <a:spLocks noChangeArrowheads="1"/>
          </p:cNvSpPr>
          <p:nvPr/>
        </p:nvSpPr>
        <p:spPr bwMode="auto">
          <a:xfrm>
            <a:off x="2590800" y="6010275"/>
            <a:ext cx="228600" cy="2286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33853" name="Rectangle 77"/>
          <p:cNvSpPr>
            <a:spLocks noChangeArrowheads="1"/>
          </p:cNvSpPr>
          <p:nvPr/>
        </p:nvSpPr>
        <p:spPr bwMode="auto">
          <a:xfrm>
            <a:off x="2286000" y="6086475"/>
            <a:ext cx="2286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6FF0D7-8217-4CBD-A19F-C6E66A63468D}" type="slidenum">
              <a:rPr lang="it-IT" smtClean="0"/>
              <a:pPr/>
              <a:t>17</a:t>
            </a:fld>
            <a:endParaRPr lang="it-IT" smtClean="0"/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457200" y="1976864"/>
            <a:ext cx="830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dirty="0" smtClean="0"/>
              <a:t>Prima </a:t>
            </a:r>
            <a:r>
              <a:rPr lang="en-US" sz="2400" dirty="0" err="1" smtClean="0"/>
              <a:t>di</a:t>
            </a:r>
            <a:r>
              <a:rPr lang="en-US" sz="2400" dirty="0" smtClean="0"/>
              <a:t> fare </a:t>
            </a:r>
            <a:r>
              <a:rPr lang="en-US" sz="2400" dirty="0" err="1" smtClean="0"/>
              <a:t>il</a:t>
            </a:r>
            <a:r>
              <a:rPr lang="en-US" sz="2400" dirty="0" smtClean="0"/>
              <a:t> </a:t>
            </a:r>
            <a:r>
              <a:rPr lang="en-US" sz="2400" dirty="0" err="1" smtClean="0"/>
              <a:t>campionamento</a:t>
            </a:r>
            <a:r>
              <a:rPr lang="en-US" sz="2400" dirty="0" smtClean="0"/>
              <a:t> </a:t>
            </a:r>
            <a:r>
              <a:rPr lang="en-US" sz="2400" dirty="0" err="1" smtClean="0"/>
              <a:t>devi</a:t>
            </a:r>
            <a:r>
              <a:rPr lang="en-US" sz="2400" dirty="0" smtClean="0"/>
              <a:t> </a:t>
            </a:r>
            <a:r>
              <a:rPr lang="en-US" sz="2400" dirty="0" err="1" smtClean="0"/>
              <a:t>capire</a:t>
            </a:r>
            <a:r>
              <a:rPr lang="en-US" sz="2400" dirty="0" smtClean="0"/>
              <a:t> </a:t>
            </a:r>
            <a:r>
              <a:rPr lang="en-US" sz="2400" dirty="0" err="1" smtClean="0"/>
              <a:t>qual</a:t>
            </a:r>
            <a:r>
              <a:rPr lang="en-US" sz="2400" dirty="0" smtClean="0"/>
              <a:t> è la replica </a:t>
            </a:r>
            <a:r>
              <a:rPr lang="en-US" sz="2400" dirty="0" err="1" smtClean="0"/>
              <a:t>dello</a:t>
            </a:r>
            <a:r>
              <a:rPr lang="en-US" sz="2400" dirty="0" smtClean="0"/>
              <a:t> studio</a:t>
            </a:r>
            <a:endParaRPr lang="en-US" sz="2400" i="1" dirty="0"/>
          </a:p>
        </p:txBody>
      </p:sp>
      <p:sp>
        <p:nvSpPr>
          <p:cNvPr id="36869" name="Line 4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36870" name="Rectangle 9"/>
          <p:cNvSpPr>
            <a:spLocks noChangeArrowheads="1"/>
          </p:cNvSpPr>
          <p:nvPr/>
        </p:nvSpPr>
        <p:spPr bwMode="auto">
          <a:xfrm>
            <a:off x="609600" y="4237673"/>
            <a:ext cx="7467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dirty="0" err="1" smtClean="0"/>
              <a:t>Campionare</a:t>
            </a:r>
            <a:r>
              <a:rPr lang="en-US" sz="2400" dirty="0" smtClean="0"/>
              <a:t> un </a:t>
            </a:r>
            <a:r>
              <a:rPr lang="en-US" sz="2400" dirty="0" err="1" smtClean="0"/>
              <a:t>sufficiente</a:t>
            </a:r>
            <a:r>
              <a:rPr lang="en-US" sz="2400" dirty="0" smtClean="0"/>
              <a:t> </a:t>
            </a:r>
            <a:r>
              <a:rPr lang="en-US" sz="2400" dirty="0" err="1" smtClean="0"/>
              <a:t>numero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repliche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sz="2400" dirty="0" smtClean="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dirty="0" smtClean="0"/>
              <a:t>Maggiore la </a:t>
            </a:r>
            <a:r>
              <a:rPr lang="en-US" sz="2400" dirty="0" err="1" smtClean="0"/>
              <a:t>variabilità</a:t>
            </a:r>
            <a:r>
              <a:rPr lang="en-US" sz="2400" dirty="0" smtClean="0"/>
              <a:t> </a:t>
            </a:r>
            <a:r>
              <a:rPr lang="en-US" sz="2400" dirty="0" err="1" smtClean="0"/>
              <a:t>della</a:t>
            </a:r>
            <a:r>
              <a:rPr lang="en-US" sz="2400" dirty="0" smtClean="0"/>
              <a:t> </a:t>
            </a:r>
            <a:r>
              <a:rPr lang="en-US" sz="2400" dirty="0" err="1" smtClean="0"/>
              <a:t>popolazione</a:t>
            </a:r>
            <a:r>
              <a:rPr lang="en-US" sz="2400" dirty="0" smtClean="0"/>
              <a:t> </a:t>
            </a:r>
            <a:r>
              <a:rPr lang="en-US" sz="2400" dirty="0" err="1" smtClean="0"/>
              <a:t>maggiore</a:t>
            </a:r>
            <a:r>
              <a:rPr lang="en-US" sz="2400" dirty="0" smtClean="0"/>
              <a:t> </a:t>
            </a:r>
            <a:r>
              <a:rPr lang="en-US" sz="2400" dirty="0" err="1" smtClean="0"/>
              <a:t>dovrà</a:t>
            </a:r>
            <a:r>
              <a:rPr lang="en-US" sz="2400" dirty="0" smtClean="0"/>
              <a:t> </a:t>
            </a:r>
            <a:r>
              <a:rPr lang="en-US" sz="2400" dirty="0" err="1" smtClean="0"/>
              <a:t>essere</a:t>
            </a:r>
            <a:r>
              <a:rPr lang="en-US" sz="2400" dirty="0" smtClean="0"/>
              <a:t> </a:t>
            </a:r>
            <a:r>
              <a:rPr lang="en-US" sz="2400" dirty="0" err="1" smtClean="0"/>
              <a:t>il</a:t>
            </a:r>
            <a:r>
              <a:rPr lang="en-US" sz="2400" dirty="0" smtClean="0"/>
              <a:t> </a:t>
            </a:r>
            <a:r>
              <a:rPr lang="en-US" sz="2400" dirty="0" err="1" smtClean="0"/>
              <a:t>numero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repliche</a:t>
            </a:r>
            <a:endParaRPr lang="en-US" sz="2400" dirty="0"/>
          </a:p>
        </p:txBody>
      </p:sp>
      <p:sp>
        <p:nvSpPr>
          <p:cNvPr id="36871" name="AutoShape 10"/>
          <p:cNvSpPr>
            <a:spLocks noChangeArrowheads="1"/>
          </p:cNvSpPr>
          <p:nvPr/>
        </p:nvSpPr>
        <p:spPr bwMode="auto">
          <a:xfrm rot="5400000">
            <a:off x="3810000" y="2819400"/>
            <a:ext cx="1066800" cy="9144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sz="240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33400" y="182097"/>
            <a:ext cx="43591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 smtClean="0"/>
              <a:t>Sampling design: </a:t>
            </a:r>
            <a:r>
              <a:rPr lang="en-US" sz="2800" dirty="0" err="1" smtClean="0"/>
              <a:t>conclusioni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61073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Logica del processo inferenziale: i 5 passi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>
          <a:xfrm>
            <a:off x="381000" y="1030288"/>
            <a:ext cx="8229600" cy="47890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Costruire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un’ipotesi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questione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oggetto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della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ricerca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Problema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gli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studenti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maschi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hanno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voti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più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alti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delle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femmine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Scegliere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l’analisi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statistica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200" b="1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dirty="0" smtClean="0"/>
              <a:t>E.g. </a:t>
            </a:r>
            <a:r>
              <a:rPr lang="en-US" sz="1600" dirty="0" err="1" smtClean="0"/>
              <a:t>Analisi</a:t>
            </a:r>
            <a:r>
              <a:rPr lang="en-US" sz="1600" dirty="0" smtClean="0"/>
              <a:t> per </a:t>
            </a:r>
            <a:r>
              <a:rPr lang="en-US" sz="1600" dirty="0" err="1" smtClean="0"/>
              <a:t>testare</a:t>
            </a:r>
            <a:r>
              <a:rPr lang="en-US" sz="1600" dirty="0" smtClean="0"/>
              <a:t> </a:t>
            </a:r>
            <a:r>
              <a:rPr lang="en-US" sz="1600" dirty="0" err="1" smtClean="0"/>
              <a:t>differenze</a:t>
            </a:r>
            <a:r>
              <a:rPr lang="en-US" sz="1600" dirty="0" smtClean="0"/>
              <a:t> </a:t>
            </a:r>
            <a:r>
              <a:rPr lang="en-US" sz="1600" dirty="0" err="1" smtClean="0"/>
              <a:t>fra</a:t>
            </a:r>
            <a:r>
              <a:rPr lang="en-US" sz="1600" dirty="0" smtClean="0"/>
              <a:t> </a:t>
            </a:r>
            <a:r>
              <a:rPr lang="en-US" sz="1600" dirty="0" err="1" smtClean="0"/>
              <a:t>medie</a:t>
            </a:r>
            <a:endParaRPr lang="en-US" sz="16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2200" dirty="0" err="1" smtClean="0"/>
              <a:t>Pianificare</a:t>
            </a:r>
            <a:r>
              <a:rPr lang="en-US" sz="2200" dirty="0" smtClean="0"/>
              <a:t> </a:t>
            </a:r>
            <a:r>
              <a:rPr lang="en-US" sz="2200" dirty="0" err="1" smtClean="0"/>
              <a:t>ed</a:t>
            </a:r>
            <a:r>
              <a:rPr lang="en-US" sz="2200" dirty="0" smtClean="0"/>
              <a:t> </a:t>
            </a:r>
            <a:r>
              <a:rPr lang="en-US" sz="2200" dirty="0" err="1" smtClean="0"/>
              <a:t>eseguire</a:t>
            </a:r>
            <a:r>
              <a:rPr lang="en-US" sz="2200" dirty="0" smtClean="0"/>
              <a:t> </a:t>
            </a:r>
            <a:r>
              <a:rPr lang="en-US" sz="2200" dirty="0" err="1" smtClean="0"/>
              <a:t>il</a:t>
            </a:r>
            <a:r>
              <a:rPr lang="en-US" sz="2200" dirty="0" smtClean="0"/>
              <a:t> </a:t>
            </a:r>
            <a:r>
              <a:rPr lang="en-US" sz="2200" dirty="0" err="1" smtClean="0"/>
              <a:t>campionamento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Selezionare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un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campione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 e F e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raccogliere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dati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Eseguire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test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 </a:t>
            </a:r>
            <a:r>
              <a:rPr lang="en-US" sz="2200" dirty="0" err="1" smtClean="0"/>
              <a:t>Rifiutare</a:t>
            </a:r>
            <a:r>
              <a:rPr lang="en-US" sz="2200" dirty="0" smtClean="0"/>
              <a:t> o </a:t>
            </a:r>
            <a:r>
              <a:rPr lang="en-US" sz="2200" dirty="0" err="1" smtClean="0"/>
              <a:t>accettare</a:t>
            </a:r>
            <a:r>
              <a:rPr lang="en-US" sz="2200" dirty="0" smtClean="0"/>
              <a:t> </a:t>
            </a:r>
            <a:r>
              <a:rPr lang="en-US" sz="2200" dirty="0" err="1" smtClean="0"/>
              <a:t>l’ipotesi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partenza</a:t>
            </a:r>
            <a:endParaRPr lang="en-US" sz="22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1600" dirty="0" smtClean="0"/>
              <a:t>E.g. </a:t>
            </a:r>
            <a:r>
              <a:rPr lang="en-US" sz="1600" dirty="0" err="1" smtClean="0"/>
              <a:t>Maschi</a:t>
            </a:r>
            <a:r>
              <a:rPr lang="en-US" sz="1600" dirty="0" smtClean="0"/>
              <a:t>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femmine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non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sono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diversi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52400" y="3657600"/>
            <a:ext cx="701040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228600" y="3505200"/>
            <a:ext cx="7620000" cy="1295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381000" y="2895600"/>
            <a:ext cx="7086600" cy="990600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6096000" y="3884712"/>
            <a:ext cx="3048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b="1" dirty="0" err="1" smtClean="0">
                <a:solidFill>
                  <a:srgbClr val="FF0000"/>
                </a:solidFill>
              </a:rPr>
              <a:t>Errore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comune</a:t>
            </a:r>
            <a:endParaRPr lang="en-US" sz="2000" b="1" dirty="0">
              <a:solidFill>
                <a:srgbClr val="FF0000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000" dirty="0" err="1" smtClean="0"/>
              <a:t>Eseguire</a:t>
            </a:r>
            <a:r>
              <a:rPr lang="en-US" sz="2000" dirty="0" smtClean="0"/>
              <a:t> </a:t>
            </a:r>
            <a:r>
              <a:rPr lang="en-US" sz="2000" dirty="0" err="1" smtClean="0"/>
              <a:t>il</a:t>
            </a:r>
            <a:r>
              <a:rPr lang="en-US" sz="2000" dirty="0" smtClean="0"/>
              <a:t> </a:t>
            </a:r>
            <a:r>
              <a:rPr lang="en-US" sz="2000" dirty="0" err="1" smtClean="0"/>
              <a:t>campionamento</a:t>
            </a:r>
            <a:r>
              <a:rPr lang="en-US" sz="2000" dirty="0" smtClean="0"/>
              <a:t> prima </a:t>
            </a:r>
            <a:r>
              <a:rPr lang="en-US" sz="2000" dirty="0" err="1" smtClean="0"/>
              <a:t>di</a:t>
            </a:r>
            <a:r>
              <a:rPr lang="en-US" sz="2000" dirty="0" smtClean="0"/>
              <a:t> aver </a:t>
            </a:r>
            <a:r>
              <a:rPr lang="en-US" sz="2000" dirty="0" err="1" smtClean="0"/>
              <a:t>costruito</a:t>
            </a:r>
            <a:r>
              <a:rPr lang="en-US" sz="2000" dirty="0" smtClean="0"/>
              <a:t> </a:t>
            </a:r>
            <a:r>
              <a:rPr lang="en-US" sz="2000" dirty="0" err="1" smtClean="0"/>
              <a:t>l’ipotesi</a:t>
            </a:r>
            <a:r>
              <a:rPr lang="en-US" sz="2000" dirty="0" smtClean="0"/>
              <a:t> e aver </a:t>
            </a:r>
            <a:r>
              <a:rPr lang="en-US" sz="2000" dirty="0" err="1" smtClean="0"/>
              <a:t>scelto</a:t>
            </a:r>
            <a:r>
              <a:rPr lang="en-US" sz="2000" dirty="0" smtClean="0"/>
              <a:t> </a:t>
            </a:r>
            <a:r>
              <a:rPr lang="en-US" sz="2000" dirty="0" err="1" smtClean="0"/>
              <a:t>l’analisi</a:t>
            </a:r>
            <a:endParaRPr lang="en-GB" sz="2000" dirty="0"/>
          </a:p>
        </p:txBody>
      </p:sp>
      <p:sp>
        <p:nvSpPr>
          <p:cNvPr id="16" name="AutoShape 12"/>
          <p:cNvSpPr>
            <a:spLocks noChangeArrowheads="1"/>
          </p:cNvSpPr>
          <p:nvPr/>
        </p:nvSpPr>
        <p:spPr bwMode="auto">
          <a:xfrm rot="4690983">
            <a:off x="7475339" y="2827139"/>
            <a:ext cx="914400" cy="914400"/>
          </a:xfrm>
          <a:prstGeom prst="lightningBol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>
            <a:off x="0" y="3124200"/>
            <a:ext cx="9144000" cy="0"/>
          </a:xfrm>
          <a:prstGeom prst="line">
            <a:avLst/>
          </a:pr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own Arrow 15"/>
          <p:cNvSpPr/>
          <p:nvPr/>
        </p:nvSpPr>
        <p:spPr>
          <a:xfrm>
            <a:off x="1600200" y="3962400"/>
            <a:ext cx="838200" cy="1828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Down Arrow 14"/>
          <p:cNvSpPr/>
          <p:nvPr/>
        </p:nvSpPr>
        <p:spPr>
          <a:xfrm>
            <a:off x="6172200" y="3962400"/>
            <a:ext cx="838200" cy="1905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3D1E2B-0449-4A02-A5F5-1708ED373C55}" type="slidenum">
              <a:rPr lang="it-IT" smtClean="0">
                <a:solidFill>
                  <a:schemeClr val="tx1"/>
                </a:solidFill>
              </a:rPr>
              <a:pPr/>
              <a:t>3</a:t>
            </a:fld>
            <a:endParaRPr lang="it-IT" smtClean="0">
              <a:solidFill>
                <a:schemeClr val="tx1"/>
              </a:solidFill>
            </a:endParaRPr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auto">
          <a:xfrm>
            <a:off x="533400" y="182097"/>
            <a:ext cx="69240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 err="1" smtClean="0"/>
              <a:t>Analisi</a:t>
            </a:r>
            <a:r>
              <a:rPr lang="en-US" sz="2800" dirty="0" smtClean="0"/>
              <a:t> </a:t>
            </a:r>
            <a:r>
              <a:rPr lang="en-US" sz="2800" dirty="0" err="1" smtClean="0"/>
              <a:t>statistica</a:t>
            </a:r>
            <a:r>
              <a:rPr lang="en-US" sz="2800" dirty="0" smtClean="0"/>
              <a:t>: </a:t>
            </a:r>
            <a:r>
              <a:rPr lang="en-US" sz="2800" dirty="0" err="1" smtClean="0"/>
              <a:t>assunzioni</a:t>
            </a:r>
            <a:r>
              <a:rPr lang="en-US" sz="2800" dirty="0" smtClean="0"/>
              <a:t> e </a:t>
            </a:r>
            <a:r>
              <a:rPr lang="en-US" sz="2800" dirty="0" err="1" smtClean="0"/>
              <a:t>campionamento</a:t>
            </a:r>
            <a:endParaRPr lang="en-US" sz="2800" dirty="0"/>
          </a:p>
        </p:txBody>
      </p:sp>
      <p:sp>
        <p:nvSpPr>
          <p:cNvPr id="21510" name="Rectangle 3"/>
          <p:cNvSpPr>
            <a:spLocks noChangeArrowheads="1"/>
          </p:cNvSpPr>
          <p:nvPr/>
        </p:nvSpPr>
        <p:spPr bwMode="auto">
          <a:xfrm>
            <a:off x="4572000" y="2625804"/>
            <a:ext cx="43434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/>
              <a:t>Assunzioni</a:t>
            </a:r>
            <a:endParaRPr lang="en-US" sz="2200" b="1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200" dirty="0" err="1" smtClean="0"/>
              <a:t>Ogni</a:t>
            </a:r>
            <a:r>
              <a:rPr lang="en-US" sz="2200" dirty="0" smtClean="0"/>
              <a:t> </a:t>
            </a:r>
            <a:r>
              <a:rPr lang="en-US" sz="2200" dirty="0" err="1" smtClean="0"/>
              <a:t>analisi</a:t>
            </a:r>
            <a:r>
              <a:rPr lang="en-US" sz="2200" dirty="0" smtClean="0"/>
              <a:t> </a:t>
            </a:r>
            <a:r>
              <a:rPr lang="en-US" sz="2200" dirty="0" err="1" smtClean="0"/>
              <a:t>richiede</a:t>
            </a:r>
            <a:r>
              <a:rPr lang="en-US" sz="2200" dirty="0" smtClean="0"/>
              <a:t> </a:t>
            </a:r>
            <a:r>
              <a:rPr lang="en-US" sz="2200" dirty="0" err="1" smtClean="0"/>
              <a:t>che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dati</a:t>
            </a:r>
            <a:r>
              <a:rPr lang="en-US" sz="2200" dirty="0" smtClean="0"/>
              <a:t> </a:t>
            </a:r>
            <a:r>
              <a:rPr lang="en-US" sz="2200" dirty="0" err="1" smtClean="0"/>
              <a:t>seguano</a:t>
            </a:r>
            <a:r>
              <a:rPr lang="en-US" sz="2200" dirty="0" smtClean="0"/>
              <a:t> </a:t>
            </a:r>
            <a:r>
              <a:rPr lang="en-US" sz="2200" dirty="0" err="1" smtClean="0"/>
              <a:t>rispettino</a:t>
            </a:r>
            <a:r>
              <a:rPr lang="en-US" sz="2200" dirty="0" smtClean="0"/>
              <a:t> </a:t>
            </a:r>
            <a:r>
              <a:rPr lang="en-US" sz="2200" dirty="0" err="1" smtClean="0"/>
              <a:t>alcune</a:t>
            </a:r>
            <a:r>
              <a:rPr lang="en-US" sz="2200" dirty="0" smtClean="0"/>
              <a:t> </a:t>
            </a:r>
            <a:r>
              <a:rPr lang="en-US" sz="2200" dirty="0" err="1" smtClean="0"/>
              <a:t>condizioni</a:t>
            </a:r>
            <a:endParaRPr lang="en-US" sz="2200" dirty="0"/>
          </a:p>
        </p:txBody>
      </p:sp>
      <p:sp>
        <p:nvSpPr>
          <p:cNvPr id="21511" name="Line 4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1512" name="Rectangle 5"/>
          <p:cNvSpPr>
            <a:spLocks noChangeArrowheads="1"/>
          </p:cNvSpPr>
          <p:nvPr/>
        </p:nvSpPr>
        <p:spPr bwMode="auto">
          <a:xfrm>
            <a:off x="914400" y="1098550"/>
            <a:ext cx="693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800" dirty="0" err="1" smtClean="0"/>
              <a:t>Analisi</a:t>
            </a:r>
            <a:r>
              <a:rPr lang="en-US" sz="2800" dirty="0" smtClean="0"/>
              <a:t> </a:t>
            </a:r>
            <a:r>
              <a:rPr lang="en-US" sz="2800" dirty="0" err="1" smtClean="0"/>
              <a:t>statistica</a:t>
            </a:r>
            <a:endParaRPr lang="en-US" sz="2800" dirty="0"/>
          </a:p>
        </p:txBody>
      </p:sp>
      <p:sp>
        <p:nvSpPr>
          <p:cNvPr id="21513" name="Rectangle 6"/>
          <p:cNvSpPr>
            <a:spLocks noChangeArrowheads="1"/>
          </p:cNvSpPr>
          <p:nvPr/>
        </p:nvSpPr>
        <p:spPr bwMode="auto">
          <a:xfrm>
            <a:off x="228600" y="2625804"/>
            <a:ext cx="41148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/>
              <a:t>Campionamento</a:t>
            </a:r>
            <a:endParaRPr lang="en-US" sz="2200" b="1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sz="2200" dirty="0" err="1" smtClean="0"/>
              <a:t>Ogni</a:t>
            </a:r>
            <a:r>
              <a:rPr lang="sv-SE" sz="2200" dirty="0" smtClean="0"/>
              <a:t> </a:t>
            </a:r>
            <a:r>
              <a:rPr lang="sv-SE" sz="2200" dirty="0" err="1" smtClean="0"/>
              <a:t>analisi</a:t>
            </a:r>
            <a:r>
              <a:rPr lang="sv-SE" sz="2200" dirty="0" smtClean="0"/>
              <a:t> </a:t>
            </a:r>
            <a:r>
              <a:rPr lang="sv-SE" sz="2200" dirty="0" err="1" smtClean="0"/>
              <a:t>richiede</a:t>
            </a:r>
            <a:r>
              <a:rPr lang="sv-SE" sz="2200" dirty="0" smtClean="0"/>
              <a:t> </a:t>
            </a:r>
            <a:r>
              <a:rPr lang="sv-SE" sz="2200" dirty="0" err="1" smtClean="0"/>
              <a:t>un</a:t>
            </a:r>
            <a:r>
              <a:rPr lang="sv-SE" sz="2200" dirty="0" smtClean="0"/>
              <a:t> </a:t>
            </a:r>
            <a:r>
              <a:rPr lang="sv-SE" sz="2200" dirty="0" err="1" smtClean="0"/>
              <a:t>campionamento</a:t>
            </a:r>
            <a:r>
              <a:rPr lang="sv-SE" sz="2200" dirty="0" smtClean="0"/>
              <a:t> </a:t>
            </a:r>
            <a:r>
              <a:rPr lang="sv-SE" sz="2200" dirty="0" err="1" smtClean="0"/>
              <a:t>adeguato</a:t>
            </a:r>
            <a:endParaRPr lang="en-US" sz="2200" dirty="0"/>
          </a:p>
        </p:txBody>
      </p:sp>
      <p:sp>
        <p:nvSpPr>
          <p:cNvPr id="21514" name="Rectangle 7"/>
          <p:cNvSpPr>
            <a:spLocks noChangeArrowheads="1"/>
          </p:cNvSpPr>
          <p:nvPr/>
        </p:nvSpPr>
        <p:spPr bwMode="auto">
          <a:xfrm>
            <a:off x="2075729" y="5987713"/>
            <a:ext cx="478227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200" dirty="0" err="1" smtClean="0"/>
              <a:t>Possiamo</a:t>
            </a:r>
            <a:r>
              <a:rPr lang="en-US" sz="2200" dirty="0" smtClean="0"/>
              <a:t> </a:t>
            </a:r>
            <a:r>
              <a:rPr lang="en-US" sz="2200" dirty="0" err="1" smtClean="0"/>
              <a:t>procedere</a:t>
            </a:r>
            <a:r>
              <a:rPr lang="en-US" sz="2200" dirty="0" smtClean="0"/>
              <a:t> con </a:t>
            </a:r>
            <a:r>
              <a:rPr lang="en-US" sz="2200" dirty="0" err="1" smtClean="0"/>
              <a:t>il</a:t>
            </a:r>
            <a:r>
              <a:rPr lang="en-US" sz="2200" dirty="0" smtClean="0"/>
              <a:t> test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ipotesi</a:t>
            </a:r>
            <a:endParaRPr lang="en-US" sz="2200" dirty="0"/>
          </a:p>
        </p:txBody>
      </p:sp>
      <p:sp>
        <p:nvSpPr>
          <p:cNvPr id="21515" name="AutoShape 8"/>
          <p:cNvSpPr>
            <a:spLocks noChangeArrowheads="1"/>
          </p:cNvSpPr>
          <p:nvPr/>
        </p:nvSpPr>
        <p:spPr bwMode="auto">
          <a:xfrm rot="5400000">
            <a:off x="6019800" y="1204794"/>
            <a:ext cx="1066800" cy="124801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lt1"/>
              </a:solidFill>
            </a:endParaRPr>
          </a:p>
        </p:txBody>
      </p:sp>
      <p:sp>
        <p:nvSpPr>
          <p:cNvPr id="21516" name="AutoShape 9"/>
          <p:cNvSpPr>
            <a:spLocks noChangeArrowheads="1"/>
          </p:cNvSpPr>
          <p:nvPr/>
        </p:nvSpPr>
        <p:spPr bwMode="auto">
          <a:xfrm rot="16200000" flipH="1">
            <a:off x="1638300" y="1204794"/>
            <a:ext cx="1066800" cy="124801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lt1"/>
              </a:solidFill>
            </a:endParaRPr>
          </a:p>
        </p:txBody>
      </p:sp>
      <p:sp>
        <p:nvSpPr>
          <p:cNvPr id="21517" name="Rectangle 11"/>
          <p:cNvSpPr>
            <a:spLocks noChangeArrowheads="1"/>
          </p:cNvSpPr>
          <p:nvPr/>
        </p:nvSpPr>
        <p:spPr bwMode="auto">
          <a:xfrm>
            <a:off x="1143000" y="4419600"/>
            <a:ext cx="6934200" cy="430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200" dirty="0" smtClean="0"/>
              <a:t>Se </a:t>
            </a:r>
            <a:r>
              <a:rPr lang="en-US" sz="2200" dirty="0" err="1" smtClean="0"/>
              <a:t>entrambre</a:t>
            </a:r>
            <a:r>
              <a:rPr lang="en-US" sz="2200" dirty="0" smtClean="0"/>
              <a:t> le </a:t>
            </a:r>
            <a:r>
              <a:rPr lang="en-US" sz="2200" dirty="0" err="1" smtClean="0"/>
              <a:t>condizioni</a:t>
            </a:r>
            <a:r>
              <a:rPr lang="en-US" sz="2200" dirty="0" smtClean="0"/>
              <a:t> </a:t>
            </a:r>
            <a:r>
              <a:rPr lang="en-US" sz="2200" dirty="0" err="1" smtClean="0"/>
              <a:t>sono</a:t>
            </a:r>
            <a:r>
              <a:rPr lang="en-US" sz="2200" dirty="0" smtClean="0"/>
              <a:t> </a:t>
            </a:r>
            <a:r>
              <a:rPr lang="en-US" sz="2200" dirty="0" err="1" smtClean="0"/>
              <a:t>soddisfatte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19" name="Rectangle 18"/>
          <p:cNvSpPr/>
          <p:nvPr/>
        </p:nvSpPr>
        <p:spPr>
          <a:xfrm>
            <a:off x="228600" y="2438400"/>
            <a:ext cx="8610600" cy="152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2070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Concetti generali: campionamento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0663" y="1143000"/>
            <a:ext cx="861853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Il campionamento consiste nelle tecniche di estrazione di un sottoinsieme di unità statistiche dalla popolazione </a:t>
            </a:r>
          </a:p>
        </p:txBody>
      </p:sp>
      <p:sp>
        <p:nvSpPr>
          <p:cNvPr id="208" name="Oval 207"/>
          <p:cNvSpPr/>
          <p:nvPr/>
        </p:nvSpPr>
        <p:spPr>
          <a:xfrm>
            <a:off x="228600" y="3200400"/>
            <a:ext cx="22098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9" name="Oval 140"/>
          <p:cNvSpPr>
            <a:spLocks noChangeArrowheads="1"/>
          </p:cNvSpPr>
          <p:nvPr/>
        </p:nvSpPr>
        <p:spPr bwMode="auto">
          <a:xfrm>
            <a:off x="1520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0" name="Oval 141"/>
          <p:cNvSpPr>
            <a:spLocks noChangeArrowheads="1"/>
          </p:cNvSpPr>
          <p:nvPr/>
        </p:nvSpPr>
        <p:spPr bwMode="auto">
          <a:xfrm>
            <a:off x="1292087" y="3428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1" name="Oval 142"/>
          <p:cNvSpPr>
            <a:spLocks noChangeArrowheads="1"/>
          </p:cNvSpPr>
          <p:nvPr/>
        </p:nvSpPr>
        <p:spPr bwMode="auto">
          <a:xfrm>
            <a:off x="14444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2" name="Oval 143"/>
          <p:cNvSpPr>
            <a:spLocks noChangeArrowheads="1"/>
          </p:cNvSpPr>
          <p:nvPr/>
        </p:nvSpPr>
        <p:spPr bwMode="auto">
          <a:xfrm>
            <a:off x="16730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3" name="Oval 144"/>
          <p:cNvSpPr>
            <a:spLocks noChangeArrowheads="1"/>
          </p:cNvSpPr>
          <p:nvPr/>
        </p:nvSpPr>
        <p:spPr bwMode="auto">
          <a:xfrm>
            <a:off x="16730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4" name="Oval 145"/>
          <p:cNvSpPr>
            <a:spLocks noChangeArrowheads="1"/>
          </p:cNvSpPr>
          <p:nvPr/>
        </p:nvSpPr>
        <p:spPr bwMode="auto">
          <a:xfrm>
            <a:off x="15206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5" name="Oval 146"/>
          <p:cNvSpPr>
            <a:spLocks noChangeArrowheads="1"/>
          </p:cNvSpPr>
          <p:nvPr/>
        </p:nvSpPr>
        <p:spPr bwMode="auto">
          <a:xfrm>
            <a:off x="15206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6" name="Oval 153"/>
          <p:cNvSpPr>
            <a:spLocks noChangeArrowheads="1"/>
          </p:cNvSpPr>
          <p:nvPr/>
        </p:nvSpPr>
        <p:spPr bwMode="auto">
          <a:xfrm>
            <a:off x="13682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7" name="Oval 155"/>
          <p:cNvSpPr>
            <a:spLocks noChangeArrowheads="1"/>
          </p:cNvSpPr>
          <p:nvPr/>
        </p:nvSpPr>
        <p:spPr bwMode="auto">
          <a:xfrm>
            <a:off x="12920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8" name="Oval 165"/>
          <p:cNvSpPr>
            <a:spLocks noChangeArrowheads="1"/>
          </p:cNvSpPr>
          <p:nvPr/>
        </p:nvSpPr>
        <p:spPr bwMode="auto">
          <a:xfrm>
            <a:off x="18254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9" name="Oval 167"/>
          <p:cNvSpPr>
            <a:spLocks noChangeArrowheads="1"/>
          </p:cNvSpPr>
          <p:nvPr/>
        </p:nvSpPr>
        <p:spPr bwMode="auto">
          <a:xfrm>
            <a:off x="18254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0" name="Oval 168"/>
          <p:cNvSpPr>
            <a:spLocks noChangeArrowheads="1"/>
          </p:cNvSpPr>
          <p:nvPr/>
        </p:nvSpPr>
        <p:spPr bwMode="auto">
          <a:xfrm>
            <a:off x="1520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1" name="Oval 141"/>
          <p:cNvSpPr>
            <a:spLocks noChangeArrowheads="1"/>
          </p:cNvSpPr>
          <p:nvPr/>
        </p:nvSpPr>
        <p:spPr bwMode="auto">
          <a:xfrm>
            <a:off x="11396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2" name="Oval 142"/>
          <p:cNvSpPr>
            <a:spLocks noChangeArrowheads="1"/>
          </p:cNvSpPr>
          <p:nvPr/>
        </p:nvSpPr>
        <p:spPr bwMode="auto">
          <a:xfrm>
            <a:off x="1139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3" name="Oval 143"/>
          <p:cNvSpPr>
            <a:spLocks noChangeArrowheads="1"/>
          </p:cNvSpPr>
          <p:nvPr/>
        </p:nvSpPr>
        <p:spPr bwMode="auto">
          <a:xfrm>
            <a:off x="13682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4" name="Oval 144"/>
          <p:cNvSpPr>
            <a:spLocks noChangeArrowheads="1"/>
          </p:cNvSpPr>
          <p:nvPr/>
        </p:nvSpPr>
        <p:spPr bwMode="auto">
          <a:xfrm>
            <a:off x="14444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5" name="Oval 145"/>
          <p:cNvSpPr>
            <a:spLocks noChangeArrowheads="1"/>
          </p:cNvSpPr>
          <p:nvPr/>
        </p:nvSpPr>
        <p:spPr bwMode="auto">
          <a:xfrm>
            <a:off x="12920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6" name="Oval 146"/>
          <p:cNvSpPr>
            <a:spLocks noChangeArrowheads="1"/>
          </p:cNvSpPr>
          <p:nvPr/>
        </p:nvSpPr>
        <p:spPr bwMode="auto">
          <a:xfrm>
            <a:off x="12920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7" name="Oval 153"/>
          <p:cNvSpPr>
            <a:spLocks noChangeArrowheads="1"/>
          </p:cNvSpPr>
          <p:nvPr/>
        </p:nvSpPr>
        <p:spPr bwMode="auto">
          <a:xfrm>
            <a:off x="1139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8" name="Oval 165"/>
          <p:cNvSpPr>
            <a:spLocks noChangeArrowheads="1"/>
          </p:cNvSpPr>
          <p:nvPr/>
        </p:nvSpPr>
        <p:spPr bwMode="auto">
          <a:xfrm>
            <a:off x="15968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9" name="Oval 167"/>
          <p:cNvSpPr>
            <a:spLocks noChangeArrowheads="1"/>
          </p:cNvSpPr>
          <p:nvPr/>
        </p:nvSpPr>
        <p:spPr bwMode="auto">
          <a:xfrm>
            <a:off x="15968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0" name="Oval 168"/>
          <p:cNvSpPr>
            <a:spLocks noChangeArrowheads="1"/>
          </p:cNvSpPr>
          <p:nvPr/>
        </p:nvSpPr>
        <p:spPr bwMode="auto">
          <a:xfrm>
            <a:off x="12158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1" name="Oval 141"/>
          <p:cNvSpPr>
            <a:spLocks noChangeArrowheads="1"/>
          </p:cNvSpPr>
          <p:nvPr/>
        </p:nvSpPr>
        <p:spPr bwMode="auto">
          <a:xfrm>
            <a:off x="1139687" y="3505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2" name="Oval 142"/>
          <p:cNvSpPr>
            <a:spLocks noChangeArrowheads="1"/>
          </p:cNvSpPr>
          <p:nvPr/>
        </p:nvSpPr>
        <p:spPr bwMode="auto">
          <a:xfrm>
            <a:off x="12920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3" name="Oval 143"/>
          <p:cNvSpPr>
            <a:spLocks noChangeArrowheads="1"/>
          </p:cNvSpPr>
          <p:nvPr/>
        </p:nvSpPr>
        <p:spPr bwMode="auto">
          <a:xfrm>
            <a:off x="1520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4" name="Oval 144"/>
          <p:cNvSpPr>
            <a:spLocks noChangeArrowheads="1"/>
          </p:cNvSpPr>
          <p:nvPr/>
        </p:nvSpPr>
        <p:spPr bwMode="auto">
          <a:xfrm>
            <a:off x="15206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5" name="Oval 145"/>
          <p:cNvSpPr>
            <a:spLocks noChangeArrowheads="1"/>
          </p:cNvSpPr>
          <p:nvPr/>
        </p:nvSpPr>
        <p:spPr bwMode="auto">
          <a:xfrm>
            <a:off x="13682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6" name="Oval 146"/>
          <p:cNvSpPr>
            <a:spLocks noChangeArrowheads="1"/>
          </p:cNvSpPr>
          <p:nvPr/>
        </p:nvSpPr>
        <p:spPr bwMode="auto">
          <a:xfrm>
            <a:off x="13682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7" name="Oval 153"/>
          <p:cNvSpPr>
            <a:spLocks noChangeArrowheads="1"/>
          </p:cNvSpPr>
          <p:nvPr/>
        </p:nvSpPr>
        <p:spPr bwMode="auto">
          <a:xfrm>
            <a:off x="12158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8" name="Oval 165"/>
          <p:cNvSpPr>
            <a:spLocks noChangeArrowheads="1"/>
          </p:cNvSpPr>
          <p:nvPr/>
        </p:nvSpPr>
        <p:spPr bwMode="auto">
          <a:xfrm>
            <a:off x="16730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9" name="Oval 167"/>
          <p:cNvSpPr>
            <a:spLocks noChangeArrowheads="1"/>
          </p:cNvSpPr>
          <p:nvPr/>
        </p:nvSpPr>
        <p:spPr bwMode="auto">
          <a:xfrm>
            <a:off x="16730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0" name="Oval 168"/>
          <p:cNvSpPr>
            <a:spLocks noChangeArrowheads="1"/>
          </p:cNvSpPr>
          <p:nvPr/>
        </p:nvSpPr>
        <p:spPr bwMode="auto">
          <a:xfrm>
            <a:off x="13682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1" name="Oval 140"/>
          <p:cNvSpPr>
            <a:spLocks noChangeArrowheads="1"/>
          </p:cNvSpPr>
          <p:nvPr/>
        </p:nvSpPr>
        <p:spPr bwMode="auto">
          <a:xfrm>
            <a:off x="1901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2" name="Oval 141"/>
          <p:cNvSpPr>
            <a:spLocks noChangeArrowheads="1"/>
          </p:cNvSpPr>
          <p:nvPr/>
        </p:nvSpPr>
        <p:spPr bwMode="auto">
          <a:xfrm>
            <a:off x="1673087" y="3352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3" name="Oval 142"/>
          <p:cNvSpPr>
            <a:spLocks noChangeArrowheads="1"/>
          </p:cNvSpPr>
          <p:nvPr/>
        </p:nvSpPr>
        <p:spPr bwMode="auto">
          <a:xfrm>
            <a:off x="18254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4" name="Oval 143"/>
          <p:cNvSpPr>
            <a:spLocks noChangeArrowheads="1"/>
          </p:cNvSpPr>
          <p:nvPr/>
        </p:nvSpPr>
        <p:spPr bwMode="auto">
          <a:xfrm>
            <a:off x="20540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5" name="Oval 144"/>
          <p:cNvSpPr>
            <a:spLocks noChangeArrowheads="1"/>
          </p:cNvSpPr>
          <p:nvPr/>
        </p:nvSpPr>
        <p:spPr bwMode="auto">
          <a:xfrm>
            <a:off x="1977887" y="3505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6" name="Oval 145"/>
          <p:cNvSpPr>
            <a:spLocks noChangeArrowheads="1"/>
          </p:cNvSpPr>
          <p:nvPr/>
        </p:nvSpPr>
        <p:spPr bwMode="auto">
          <a:xfrm>
            <a:off x="1825487" y="3505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7" name="Oval 146"/>
          <p:cNvSpPr>
            <a:spLocks noChangeArrowheads="1"/>
          </p:cNvSpPr>
          <p:nvPr/>
        </p:nvSpPr>
        <p:spPr bwMode="auto">
          <a:xfrm>
            <a:off x="19016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8" name="Oval 153"/>
          <p:cNvSpPr>
            <a:spLocks noChangeArrowheads="1"/>
          </p:cNvSpPr>
          <p:nvPr/>
        </p:nvSpPr>
        <p:spPr bwMode="auto">
          <a:xfrm>
            <a:off x="1673087" y="3505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9" name="Oval 155"/>
          <p:cNvSpPr>
            <a:spLocks noChangeArrowheads="1"/>
          </p:cNvSpPr>
          <p:nvPr/>
        </p:nvSpPr>
        <p:spPr bwMode="auto">
          <a:xfrm>
            <a:off x="16730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0" name="Oval 168"/>
          <p:cNvSpPr>
            <a:spLocks noChangeArrowheads="1"/>
          </p:cNvSpPr>
          <p:nvPr/>
        </p:nvSpPr>
        <p:spPr bwMode="auto">
          <a:xfrm>
            <a:off x="19016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1" name="Oval 141"/>
          <p:cNvSpPr>
            <a:spLocks noChangeArrowheads="1"/>
          </p:cNvSpPr>
          <p:nvPr/>
        </p:nvSpPr>
        <p:spPr bwMode="auto">
          <a:xfrm>
            <a:off x="15206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2" name="Oval 142"/>
          <p:cNvSpPr>
            <a:spLocks noChangeArrowheads="1"/>
          </p:cNvSpPr>
          <p:nvPr/>
        </p:nvSpPr>
        <p:spPr bwMode="auto">
          <a:xfrm>
            <a:off x="15968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3" name="Oval 143"/>
          <p:cNvSpPr>
            <a:spLocks noChangeArrowheads="1"/>
          </p:cNvSpPr>
          <p:nvPr/>
        </p:nvSpPr>
        <p:spPr bwMode="auto">
          <a:xfrm>
            <a:off x="18254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4" name="Oval 144"/>
          <p:cNvSpPr>
            <a:spLocks noChangeArrowheads="1"/>
          </p:cNvSpPr>
          <p:nvPr/>
        </p:nvSpPr>
        <p:spPr bwMode="auto">
          <a:xfrm>
            <a:off x="18254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5" name="Oval 145"/>
          <p:cNvSpPr>
            <a:spLocks noChangeArrowheads="1"/>
          </p:cNvSpPr>
          <p:nvPr/>
        </p:nvSpPr>
        <p:spPr bwMode="auto">
          <a:xfrm>
            <a:off x="16730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" name="Oval 146"/>
          <p:cNvSpPr>
            <a:spLocks noChangeArrowheads="1"/>
          </p:cNvSpPr>
          <p:nvPr/>
        </p:nvSpPr>
        <p:spPr bwMode="auto">
          <a:xfrm>
            <a:off x="16730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7" name="Oval 153"/>
          <p:cNvSpPr>
            <a:spLocks noChangeArrowheads="1"/>
          </p:cNvSpPr>
          <p:nvPr/>
        </p:nvSpPr>
        <p:spPr bwMode="auto">
          <a:xfrm>
            <a:off x="9872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8" name="Oval 165"/>
          <p:cNvSpPr>
            <a:spLocks noChangeArrowheads="1"/>
          </p:cNvSpPr>
          <p:nvPr/>
        </p:nvSpPr>
        <p:spPr bwMode="auto">
          <a:xfrm>
            <a:off x="19778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9" name="Oval 167"/>
          <p:cNvSpPr>
            <a:spLocks noChangeArrowheads="1"/>
          </p:cNvSpPr>
          <p:nvPr/>
        </p:nvSpPr>
        <p:spPr bwMode="auto">
          <a:xfrm>
            <a:off x="19778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0" name="Oval 168"/>
          <p:cNvSpPr>
            <a:spLocks noChangeArrowheads="1"/>
          </p:cNvSpPr>
          <p:nvPr/>
        </p:nvSpPr>
        <p:spPr bwMode="auto">
          <a:xfrm>
            <a:off x="15968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1" name="Oval 141"/>
          <p:cNvSpPr>
            <a:spLocks noChangeArrowheads="1"/>
          </p:cNvSpPr>
          <p:nvPr/>
        </p:nvSpPr>
        <p:spPr bwMode="auto">
          <a:xfrm>
            <a:off x="1520687" y="3428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2" name="Oval 142"/>
          <p:cNvSpPr>
            <a:spLocks noChangeArrowheads="1"/>
          </p:cNvSpPr>
          <p:nvPr/>
        </p:nvSpPr>
        <p:spPr bwMode="auto">
          <a:xfrm>
            <a:off x="16730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3" name="Oval 143"/>
          <p:cNvSpPr>
            <a:spLocks noChangeArrowheads="1"/>
          </p:cNvSpPr>
          <p:nvPr/>
        </p:nvSpPr>
        <p:spPr bwMode="auto">
          <a:xfrm>
            <a:off x="19016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4" name="Oval 144"/>
          <p:cNvSpPr>
            <a:spLocks noChangeArrowheads="1"/>
          </p:cNvSpPr>
          <p:nvPr/>
        </p:nvSpPr>
        <p:spPr bwMode="auto">
          <a:xfrm>
            <a:off x="19016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5" name="Oval 145"/>
          <p:cNvSpPr>
            <a:spLocks noChangeArrowheads="1"/>
          </p:cNvSpPr>
          <p:nvPr/>
        </p:nvSpPr>
        <p:spPr bwMode="auto">
          <a:xfrm>
            <a:off x="17492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6" name="Oval 146"/>
          <p:cNvSpPr>
            <a:spLocks noChangeArrowheads="1"/>
          </p:cNvSpPr>
          <p:nvPr/>
        </p:nvSpPr>
        <p:spPr bwMode="auto">
          <a:xfrm>
            <a:off x="17492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7" name="Oval 153"/>
          <p:cNvSpPr>
            <a:spLocks noChangeArrowheads="1"/>
          </p:cNvSpPr>
          <p:nvPr/>
        </p:nvSpPr>
        <p:spPr bwMode="auto">
          <a:xfrm>
            <a:off x="15968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8" name="Oval 165"/>
          <p:cNvSpPr>
            <a:spLocks noChangeArrowheads="1"/>
          </p:cNvSpPr>
          <p:nvPr/>
        </p:nvSpPr>
        <p:spPr bwMode="auto">
          <a:xfrm>
            <a:off x="20540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9" name="Oval 167"/>
          <p:cNvSpPr>
            <a:spLocks noChangeArrowheads="1"/>
          </p:cNvSpPr>
          <p:nvPr/>
        </p:nvSpPr>
        <p:spPr bwMode="auto">
          <a:xfrm>
            <a:off x="20540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0" name="Oval 168"/>
          <p:cNvSpPr>
            <a:spLocks noChangeArrowheads="1"/>
          </p:cNvSpPr>
          <p:nvPr/>
        </p:nvSpPr>
        <p:spPr bwMode="auto">
          <a:xfrm>
            <a:off x="17492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4" name="Oval 140"/>
          <p:cNvSpPr>
            <a:spLocks noChangeArrowheads="1"/>
          </p:cNvSpPr>
          <p:nvPr/>
        </p:nvSpPr>
        <p:spPr bwMode="auto">
          <a:xfrm>
            <a:off x="21302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1" name="Oval 143"/>
          <p:cNvSpPr>
            <a:spLocks noChangeArrowheads="1"/>
          </p:cNvSpPr>
          <p:nvPr/>
        </p:nvSpPr>
        <p:spPr bwMode="auto">
          <a:xfrm>
            <a:off x="20540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1" name="Oval 140"/>
          <p:cNvSpPr>
            <a:spLocks noChangeArrowheads="1"/>
          </p:cNvSpPr>
          <p:nvPr/>
        </p:nvSpPr>
        <p:spPr bwMode="auto">
          <a:xfrm>
            <a:off x="13682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2" name="Oval 141"/>
          <p:cNvSpPr>
            <a:spLocks noChangeArrowheads="1"/>
          </p:cNvSpPr>
          <p:nvPr/>
        </p:nvSpPr>
        <p:spPr bwMode="auto">
          <a:xfrm>
            <a:off x="1139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3" name="Oval 142"/>
          <p:cNvSpPr>
            <a:spLocks noChangeArrowheads="1"/>
          </p:cNvSpPr>
          <p:nvPr/>
        </p:nvSpPr>
        <p:spPr bwMode="auto">
          <a:xfrm>
            <a:off x="12920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4" name="Oval 143"/>
          <p:cNvSpPr>
            <a:spLocks noChangeArrowheads="1"/>
          </p:cNvSpPr>
          <p:nvPr/>
        </p:nvSpPr>
        <p:spPr bwMode="auto">
          <a:xfrm>
            <a:off x="15206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5" name="Oval 144"/>
          <p:cNvSpPr>
            <a:spLocks noChangeArrowheads="1"/>
          </p:cNvSpPr>
          <p:nvPr/>
        </p:nvSpPr>
        <p:spPr bwMode="auto">
          <a:xfrm>
            <a:off x="15206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6" name="Oval 145"/>
          <p:cNvSpPr>
            <a:spLocks noChangeArrowheads="1"/>
          </p:cNvSpPr>
          <p:nvPr/>
        </p:nvSpPr>
        <p:spPr bwMode="auto">
          <a:xfrm>
            <a:off x="1368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7" name="Oval 146"/>
          <p:cNvSpPr>
            <a:spLocks noChangeArrowheads="1"/>
          </p:cNvSpPr>
          <p:nvPr/>
        </p:nvSpPr>
        <p:spPr bwMode="auto">
          <a:xfrm>
            <a:off x="13682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8" name="Oval 153"/>
          <p:cNvSpPr>
            <a:spLocks noChangeArrowheads="1"/>
          </p:cNvSpPr>
          <p:nvPr/>
        </p:nvSpPr>
        <p:spPr bwMode="auto">
          <a:xfrm>
            <a:off x="12158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9" name="Oval 155"/>
          <p:cNvSpPr>
            <a:spLocks noChangeArrowheads="1"/>
          </p:cNvSpPr>
          <p:nvPr/>
        </p:nvSpPr>
        <p:spPr bwMode="auto">
          <a:xfrm>
            <a:off x="1139687" y="4724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0" name="Oval 165"/>
          <p:cNvSpPr>
            <a:spLocks noChangeArrowheads="1"/>
          </p:cNvSpPr>
          <p:nvPr/>
        </p:nvSpPr>
        <p:spPr bwMode="auto">
          <a:xfrm>
            <a:off x="16730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1" name="Oval 167"/>
          <p:cNvSpPr>
            <a:spLocks noChangeArrowheads="1"/>
          </p:cNvSpPr>
          <p:nvPr/>
        </p:nvSpPr>
        <p:spPr bwMode="auto">
          <a:xfrm>
            <a:off x="16730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2" name="Oval 168"/>
          <p:cNvSpPr>
            <a:spLocks noChangeArrowheads="1"/>
          </p:cNvSpPr>
          <p:nvPr/>
        </p:nvSpPr>
        <p:spPr bwMode="auto">
          <a:xfrm>
            <a:off x="13682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3" name="Oval 141"/>
          <p:cNvSpPr>
            <a:spLocks noChangeArrowheads="1"/>
          </p:cNvSpPr>
          <p:nvPr/>
        </p:nvSpPr>
        <p:spPr bwMode="auto">
          <a:xfrm>
            <a:off x="9872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4" name="Oval 142"/>
          <p:cNvSpPr>
            <a:spLocks noChangeArrowheads="1"/>
          </p:cNvSpPr>
          <p:nvPr/>
        </p:nvSpPr>
        <p:spPr bwMode="auto">
          <a:xfrm>
            <a:off x="9872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5" name="Oval 143"/>
          <p:cNvSpPr>
            <a:spLocks noChangeArrowheads="1"/>
          </p:cNvSpPr>
          <p:nvPr/>
        </p:nvSpPr>
        <p:spPr bwMode="auto">
          <a:xfrm>
            <a:off x="12158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6" name="Oval 144"/>
          <p:cNvSpPr>
            <a:spLocks noChangeArrowheads="1"/>
          </p:cNvSpPr>
          <p:nvPr/>
        </p:nvSpPr>
        <p:spPr bwMode="auto">
          <a:xfrm>
            <a:off x="12920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7" name="Oval 145"/>
          <p:cNvSpPr>
            <a:spLocks noChangeArrowheads="1"/>
          </p:cNvSpPr>
          <p:nvPr/>
        </p:nvSpPr>
        <p:spPr bwMode="auto">
          <a:xfrm>
            <a:off x="11396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8" name="Oval 146"/>
          <p:cNvSpPr>
            <a:spLocks noChangeArrowheads="1"/>
          </p:cNvSpPr>
          <p:nvPr/>
        </p:nvSpPr>
        <p:spPr bwMode="auto">
          <a:xfrm>
            <a:off x="11396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9" name="Oval 153"/>
          <p:cNvSpPr>
            <a:spLocks noChangeArrowheads="1"/>
          </p:cNvSpPr>
          <p:nvPr/>
        </p:nvSpPr>
        <p:spPr bwMode="auto">
          <a:xfrm>
            <a:off x="9872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0" name="Oval 165"/>
          <p:cNvSpPr>
            <a:spLocks noChangeArrowheads="1"/>
          </p:cNvSpPr>
          <p:nvPr/>
        </p:nvSpPr>
        <p:spPr bwMode="auto">
          <a:xfrm>
            <a:off x="14444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1" name="Oval 167"/>
          <p:cNvSpPr>
            <a:spLocks noChangeArrowheads="1"/>
          </p:cNvSpPr>
          <p:nvPr/>
        </p:nvSpPr>
        <p:spPr bwMode="auto">
          <a:xfrm>
            <a:off x="14444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2" name="Oval 168"/>
          <p:cNvSpPr>
            <a:spLocks noChangeArrowheads="1"/>
          </p:cNvSpPr>
          <p:nvPr/>
        </p:nvSpPr>
        <p:spPr bwMode="auto">
          <a:xfrm>
            <a:off x="10634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3" name="Oval 141"/>
          <p:cNvSpPr>
            <a:spLocks noChangeArrowheads="1"/>
          </p:cNvSpPr>
          <p:nvPr/>
        </p:nvSpPr>
        <p:spPr bwMode="auto">
          <a:xfrm>
            <a:off x="9872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4" name="Oval 142"/>
          <p:cNvSpPr>
            <a:spLocks noChangeArrowheads="1"/>
          </p:cNvSpPr>
          <p:nvPr/>
        </p:nvSpPr>
        <p:spPr bwMode="auto">
          <a:xfrm>
            <a:off x="11396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5" name="Oval 143"/>
          <p:cNvSpPr>
            <a:spLocks noChangeArrowheads="1"/>
          </p:cNvSpPr>
          <p:nvPr/>
        </p:nvSpPr>
        <p:spPr bwMode="auto">
          <a:xfrm>
            <a:off x="13682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6" name="Oval 144"/>
          <p:cNvSpPr>
            <a:spLocks noChangeArrowheads="1"/>
          </p:cNvSpPr>
          <p:nvPr/>
        </p:nvSpPr>
        <p:spPr bwMode="auto">
          <a:xfrm>
            <a:off x="13682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7" name="Oval 145"/>
          <p:cNvSpPr>
            <a:spLocks noChangeArrowheads="1"/>
          </p:cNvSpPr>
          <p:nvPr/>
        </p:nvSpPr>
        <p:spPr bwMode="auto">
          <a:xfrm>
            <a:off x="1215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8" name="Oval 146"/>
          <p:cNvSpPr>
            <a:spLocks noChangeArrowheads="1"/>
          </p:cNvSpPr>
          <p:nvPr/>
        </p:nvSpPr>
        <p:spPr bwMode="auto">
          <a:xfrm>
            <a:off x="12158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9" name="Oval 153"/>
          <p:cNvSpPr>
            <a:spLocks noChangeArrowheads="1"/>
          </p:cNvSpPr>
          <p:nvPr/>
        </p:nvSpPr>
        <p:spPr bwMode="auto">
          <a:xfrm>
            <a:off x="10634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0" name="Oval 165"/>
          <p:cNvSpPr>
            <a:spLocks noChangeArrowheads="1"/>
          </p:cNvSpPr>
          <p:nvPr/>
        </p:nvSpPr>
        <p:spPr bwMode="auto">
          <a:xfrm>
            <a:off x="15206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1" name="Oval 167"/>
          <p:cNvSpPr>
            <a:spLocks noChangeArrowheads="1"/>
          </p:cNvSpPr>
          <p:nvPr/>
        </p:nvSpPr>
        <p:spPr bwMode="auto">
          <a:xfrm>
            <a:off x="15206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2" name="Oval 168"/>
          <p:cNvSpPr>
            <a:spLocks noChangeArrowheads="1"/>
          </p:cNvSpPr>
          <p:nvPr/>
        </p:nvSpPr>
        <p:spPr bwMode="auto">
          <a:xfrm>
            <a:off x="12158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3" name="Oval 140"/>
          <p:cNvSpPr>
            <a:spLocks noChangeArrowheads="1"/>
          </p:cNvSpPr>
          <p:nvPr/>
        </p:nvSpPr>
        <p:spPr bwMode="auto">
          <a:xfrm>
            <a:off x="17492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4" name="Oval 141"/>
          <p:cNvSpPr>
            <a:spLocks noChangeArrowheads="1"/>
          </p:cNvSpPr>
          <p:nvPr/>
        </p:nvSpPr>
        <p:spPr bwMode="auto">
          <a:xfrm>
            <a:off x="1520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5" name="Oval 142"/>
          <p:cNvSpPr>
            <a:spLocks noChangeArrowheads="1"/>
          </p:cNvSpPr>
          <p:nvPr/>
        </p:nvSpPr>
        <p:spPr bwMode="auto">
          <a:xfrm>
            <a:off x="16730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6" name="Oval 143"/>
          <p:cNvSpPr>
            <a:spLocks noChangeArrowheads="1"/>
          </p:cNvSpPr>
          <p:nvPr/>
        </p:nvSpPr>
        <p:spPr bwMode="auto">
          <a:xfrm>
            <a:off x="19016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7" name="Oval 144"/>
          <p:cNvSpPr>
            <a:spLocks noChangeArrowheads="1"/>
          </p:cNvSpPr>
          <p:nvPr/>
        </p:nvSpPr>
        <p:spPr bwMode="auto">
          <a:xfrm>
            <a:off x="18254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8" name="Oval 145"/>
          <p:cNvSpPr>
            <a:spLocks noChangeArrowheads="1"/>
          </p:cNvSpPr>
          <p:nvPr/>
        </p:nvSpPr>
        <p:spPr bwMode="auto">
          <a:xfrm>
            <a:off x="16730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9" name="Oval 146"/>
          <p:cNvSpPr>
            <a:spLocks noChangeArrowheads="1"/>
          </p:cNvSpPr>
          <p:nvPr/>
        </p:nvSpPr>
        <p:spPr bwMode="auto">
          <a:xfrm>
            <a:off x="1749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0" name="Oval 153"/>
          <p:cNvSpPr>
            <a:spLocks noChangeArrowheads="1"/>
          </p:cNvSpPr>
          <p:nvPr/>
        </p:nvSpPr>
        <p:spPr bwMode="auto">
          <a:xfrm>
            <a:off x="15206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1" name="Oval 155"/>
          <p:cNvSpPr>
            <a:spLocks noChangeArrowheads="1"/>
          </p:cNvSpPr>
          <p:nvPr/>
        </p:nvSpPr>
        <p:spPr bwMode="auto">
          <a:xfrm>
            <a:off x="15206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2" name="Oval 168"/>
          <p:cNvSpPr>
            <a:spLocks noChangeArrowheads="1"/>
          </p:cNvSpPr>
          <p:nvPr/>
        </p:nvSpPr>
        <p:spPr bwMode="auto">
          <a:xfrm>
            <a:off x="17492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3" name="Oval 141"/>
          <p:cNvSpPr>
            <a:spLocks noChangeArrowheads="1"/>
          </p:cNvSpPr>
          <p:nvPr/>
        </p:nvSpPr>
        <p:spPr bwMode="auto">
          <a:xfrm>
            <a:off x="1368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4" name="Oval 142"/>
          <p:cNvSpPr>
            <a:spLocks noChangeArrowheads="1"/>
          </p:cNvSpPr>
          <p:nvPr/>
        </p:nvSpPr>
        <p:spPr bwMode="auto">
          <a:xfrm>
            <a:off x="14444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5" name="Oval 143"/>
          <p:cNvSpPr>
            <a:spLocks noChangeArrowheads="1"/>
          </p:cNvSpPr>
          <p:nvPr/>
        </p:nvSpPr>
        <p:spPr bwMode="auto">
          <a:xfrm>
            <a:off x="16730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6" name="Oval 144"/>
          <p:cNvSpPr>
            <a:spLocks noChangeArrowheads="1"/>
          </p:cNvSpPr>
          <p:nvPr/>
        </p:nvSpPr>
        <p:spPr bwMode="auto">
          <a:xfrm>
            <a:off x="16730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7" name="Oval 145"/>
          <p:cNvSpPr>
            <a:spLocks noChangeArrowheads="1"/>
          </p:cNvSpPr>
          <p:nvPr/>
        </p:nvSpPr>
        <p:spPr bwMode="auto">
          <a:xfrm>
            <a:off x="15206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8" name="Oval 146"/>
          <p:cNvSpPr>
            <a:spLocks noChangeArrowheads="1"/>
          </p:cNvSpPr>
          <p:nvPr/>
        </p:nvSpPr>
        <p:spPr bwMode="auto">
          <a:xfrm>
            <a:off x="15206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9" name="Oval 153"/>
          <p:cNvSpPr>
            <a:spLocks noChangeArrowheads="1"/>
          </p:cNvSpPr>
          <p:nvPr/>
        </p:nvSpPr>
        <p:spPr bwMode="auto">
          <a:xfrm>
            <a:off x="8348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0" name="Oval 165"/>
          <p:cNvSpPr>
            <a:spLocks noChangeArrowheads="1"/>
          </p:cNvSpPr>
          <p:nvPr/>
        </p:nvSpPr>
        <p:spPr bwMode="auto">
          <a:xfrm>
            <a:off x="18254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1" name="Oval 167"/>
          <p:cNvSpPr>
            <a:spLocks noChangeArrowheads="1"/>
          </p:cNvSpPr>
          <p:nvPr/>
        </p:nvSpPr>
        <p:spPr bwMode="auto">
          <a:xfrm>
            <a:off x="18254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2" name="Oval 168"/>
          <p:cNvSpPr>
            <a:spLocks noChangeArrowheads="1"/>
          </p:cNvSpPr>
          <p:nvPr/>
        </p:nvSpPr>
        <p:spPr bwMode="auto">
          <a:xfrm>
            <a:off x="14444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3" name="Oval 141"/>
          <p:cNvSpPr>
            <a:spLocks noChangeArrowheads="1"/>
          </p:cNvSpPr>
          <p:nvPr/>
        </p:nvSpPr>
        <p:spPr bwMode="auto">
          <a:xfrm>
            <a:off x="13682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4" name="Oval 142"/>
          <p:cNvSpPr>
            <a:spLocks noChangeArrowheads="1"/>
          </p:cNvSpPr>
          <p:nvPr/>
        </p:nvSpPr>
        <p:spPr bwMode="auto">
          <a:xfrm>
            <a:off x="15206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5" name="Oval 143"/>
          <p:cNvSpPr>
            <a:spLocks noChangeArrowheads="1"/>
          </p:cNvSpPr>
          <p:nvPr/>
        </p:nvSpPr>
        <p:spPr bwMode="auto">
          <a:xfrm>
            <a:off x="17492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6" name="Oval 144"/>
          <p:cNvSpPr>
            <a:spLocks noChangeArrowheads="1"/>
          </p:cNvSpPr>
          <p:nvPr/>
        </p:nvSpPr>
        <p:spPr bwMode="auto">
          <a:xfrm>
            <a:off x="1749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7" name="Oval 145"/>
          <p:cNvSpPr>
            <a:spLocks noChangeArrowheads="1"/>
          </p:cNvSpPr>
          <p:nvPr/>
        </p:nvSpPr>
        <p:spPr bwMode="auto">
          <a:xfrm>
            <a:off x="15968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8" name="Oval 146"/>
          <p:cNvSpPr>
            <a:spLocks noChangeArrowheads="1"/>
          </p:cNvSpPr>
          <p:nvPr/>
        </p:nvSpPr>
        <p:spPr bwMode="auto">
          <a:xfrm>
            <a:off x="1596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9" name="Oval 153"/>
          <p:cNvSpPr>
            <a:spLocks noChangeArrowheads="1"/>
          </p:cNvSpPr>
          <p:nvPr/>
        </p:nvSpPr>
        <p:spPr bwMode="auto">
          <a:xfrm>
            <a:off x="14444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0" name="Oval 165"/>
          <p:cNvSpPr>
            <a:spLocks noChangeArrowheads="1"/>
          </p:cNvSpPr>
          <p:nvPr/>
        </p:nvSpPr>
        <p:spPr bwMode="auto">
          <a:xfrm>
            <a:off x="19016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1" name="Oval 167"/>
          <p:cNvSpPr>
            <a:spLocks noChangeArrowheads="1"/>
          </p:cNvSpPr>
          <p:nvPr/>
        </p:nvSpPr>
        <p:spPr bwMode="auto">
          <a:xfrm>
            <a:off x="19016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2" name="Oval 168"/>
          <p:cNvSpPr>
            <a:spLocks noChangeArrowheads="1"/>
          </p:cNvSpPr>
          <p:nvPr/>
        </p:nvSpPr>
        <p:spPr bwMode="auto">
          <a:xfrm>
            <a:off x="15968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3" name="Oval 140"/>
          <p:cNvSpPr>
            <a:spLocks noChangeArrowheads="1"/>
          </p:cNvSpPr>
          <p:nvPr/>
        </p:nvSpPr>
        <p:spPr bwMode="auto">
          <a:xfrm>
            <a:off x="19778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4" name="Oval 143"/>
          <p:cNvSpPr>
            <a:spLocks noChangeArrowheads="1"/>
          </p:cNvSpPr>
          <p:nvPr/>
        </p:nvSpPr>
        <p:spPr bwMode="auto">
          <a:xfrm>
            <a:off x="19016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5" name="Oval 140"/>
          <p:cNvSpPr>
            <a:spLocks noChangeArrowheads="1"/>
          </p:cNvSpPr>
          <p:nvPr/>
        </p:nvSpPr>
        <p:spPr bwMode="auto">
          <a:xfrm>
            <a:off x="11396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6" name="Oval 141"/>
          <p:cNvSpPr>
            <a:spLocks noChangeArrowheads="1"/>
          </p:cNvSpPr>
          <p:nvPr/>
        </p:nvSpPr>
        <p:spPr bwMode="auto">
          <a:xfrm>
            <a:off x="9110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7" name="Oval 142"/>
          <p:cNvSpPr>
            <a:spLocks noChangeArrowheads="1"/>
          </p:cNvSpPr>
          <p:nvPr/>
        </p:nvSpPr>
        <p:spPr bwMode="auto">
          <a:xfrm>
            <a:off x="10634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8" name="Oval 143"/>
          <p:cNvSpPr>
            <a:spLocks noChangeArrowheads="1"/>
          </p:cNvSpPr>
          <p:nvPr/>
        </p:nvSpPr>
        <p:spPr bwMode="auto">
          <a:xfrm>
            <a:off x="12920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9" name="Oval 144"/>
          <p:cNvSpPr>
            <a:spLocks noChangeArrowheads="1"/>
          </p:cNvSpPr>
          <p:nvPr/>
        </p:nvSpPr>
        <p:spPr bwMode="auto">
          <a:xfrm>
            <a:off x="12920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0" name="Oval 145"/>
          <p:cNvSpPr>
            <a:spLocks noChangeArrowheads="1"/>
          </p:cNvSpPr>
          <p:nvPr/>
        </p:nvSpPr>
        <p:spPr bwMode="auto">
          <a:xfrm>
            <a:off x="1139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1" name="Oval 146"/>
          <p:cNvSpPr>
            <a:spLocks noChangeArrowheads="1"/>
          </p:cNvSpPr>
          <p:nvPr/>
        </p:nvSpPr>
        <p:spPr bwMode="auto">
          <a:xfrm>
            <a:off x="11396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2" name="Oval 153"/>
          <p:cNvSpPr>
            <a:spLocks noChangeArrowheads="1"/>
          </p:cNvSpPr>
          <p:nvPr/>
        </p:nvSpPr>
        <p:spPr bwMode="auto">
          <a:xfrm>
            <a:off x="9872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3" name="Oval 155"/>
          <p:cNvSpPr>
            <a:spLocks noChangeArrowheads="1"/>
          </p:cNvSpPr>
          <p:nvPr/>
        </p:nvSpPr>
        <p:spPr bwMode="auto">
          <a:xfrm>
            <a:off x="9110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4" name="Oval 165"/>
          <p:cNvSpPr>
            <a:spLocks noChangeArrowheads="1"/>
          </p:cNvSpPr>
          <p:nvPr/>
        </p:nvSpPr>
        <p:spPr bwMode="auto">
          <a:xfrm>
            <a:off x="14444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5" name="Oval 167"/>
          <p:cNvSpPr>
            <a:spLocks noChangeArrowheads="1"/>
          </p:cNvSpPr>
          <p:nvPr/>
        </p:nvSpPr>
        <p:spPr bwMode="auto">
          <a:xfrm>
            <a:off x="14444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6" name="Oval 168"/>
          <p:cNvSpPr>
            <a:spLocks noChangeArrowheads="1"/>
          </p:cNvSpPr>
          <p:nvPr/>
        </p:nvSpPr>
        <p:spPr bwMode="auto">
          <a:xfrm>
            <a:off x="1139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7" name="Oval 141"/>
          <p:cNvSpPr>
            <a:spLocks noChangeArrowheads="1"/>
          </p:cNvSpPr>
          <p:nvPr/>
        </p:nvSpPr>
        <p:spPr bwMode="auto">
          <a:xfrm>
            <a:off x="7586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8" name="Oval 142"/>
          <p:cNvSpPr>
            <a:spLocks noChangeArrowheads="1"/>
          </p:cNvSpPr>
          <p:nvPr/>
        </p:nvSpPr>
        <p:spPr bwMode="auto">
          <a:xfrm>
            <a:off x="7586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9" name="Oval 143"/>
          <p:cNvSpPr>
            <a:spLocks noChangeArrowheads="1"/>
          </p:cNvSpPr>
          <p:nvPr/>
        </p:nvSpPr>
        <p:spPr bwMode="auto">
          <a:xfrm>
            <a:off x="987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0" name="Oval 144"/>
          <p:cNvSpPr>
            <a:spLocks noChangeArrowheads="1"/>
          </p:cNvSpPr>
          <p:nvPr/>
        </p:nvSpPr>
        <p:spPr bwMode="auto">
          <a:xfrm>
            <a:off x="10634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1" name="Oval 145"/>
          <p:cNvSpPr>
            <a:spLocks noChangeArrowheads="1"/>
          </p:cNvSpPr>
          <p:nvPr/>
        </p:nvSpPr>
        <p:spPr bwMode="auto">
          <a:xfrm>
            <a:off x="9110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2" name="Oval 146"/>
          <p:cNvSpPr>
            <a:spLocks noChangeArrowheads="1"/>
          </p:cNvSpPr>
          <p:nvPr/>
        </p:nvSpPr>
        <p:spPr bwMode="auto">
          <a:xfrm>
            <a:off x="9110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3" name="Oval 153"/>
          <p:cNvSpPr>
            <a:spLocks noChangeArrowheads="1"/>
          </p:cNvSpPr>
          <p:nvPr/>
        </p:nvSpPr>
        <p:spPr bwMode="auto">
          <a:xfrm>
            <a:off x="758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4" name="Oval 165"/>
          <p:cNvSpPr>
            <a:spLocks noChangeArrowheads="1"/>
          </p:cNvSpPr>
          <p:nvPr/>
        </p:nvSpPr>
        <p:spPr bwMode="auto">
          <a:xfrm>
            <a:off x="12158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5" name="Oval 167"/>
          <p:cNvSpPr>
            <a:spLocks noChangeArrowheads="1"/>
          </p:cNvSpPr>
          <p:nvPr/>
        </p:nvSpPr>
        <p:spPr bwMode="auto">
          <a:xfrm>
            <a:off x="12158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6" name="Oval 168"/>
          <p:cNvSpPr>
            <a:spLocks noChangeArrowheads="1"/>
          </p:cNvSpPr>
          <p:nvPr/>
        </p:nvSpPr>
        <p:spPr bwMode="auto">
          <a:xfrm>
            <a:off x="834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7" name="Oval 141"/>
          <p:cNvSpPr>
            <a:spLocks noChangeArrowheads="1"/>
          </p:cNvSpPr>
          <p:nvPr/>
        </p:nvSpPr>
        <p:spPr bwMode="auto">
          <a:xfrm>
            <a:off x="7586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8" name="Oval 142"/>
          <p:cNvSpPr>
            <a:spLocks noChangeArrowheads="1"/>
          </p:cNvSpPr>
          <p:nvPr/>
        </p:nvSpPr>
        <p:spPr bwMode="auto">
          <a:xfrm>
            <a:off x="9110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9" name="Oval 143"/>
          <p:cNvSpPr>
            <a:spLocks noChangeArrowheads="1"/>
          </p:cNvSpPr>
          <p:nvPr/>
        </p:nvSpPr>
        <p:spPr bwMode="auto">
          <a:xfrm>
            <a:off x="1139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0" name="Oval 144"/>
          <p:cNvSpPr>
            <a:spLocks noChangeArrowheads="1"/>
          </p:cNvSpPr>
          <p:nvPr/>
        </p:nvSpPr>
        <p:spPr bwMode="auto">
          <a:xfrm>
            <a:off x="11396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1" name="Oval 145"/>
          <p:cNvSpPr>
            <a:spLocks noChangeArrowheads="1"/>
          </p:cNvSpPr>
          <p:nvPr/>
        </p:nvSpPr>
        <p:spPr bwMode="auto">
          <a:xfrm>
            <a:off x="9872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2" name="Oval 146"/>
          <p:cNvSpPr>
            <a:spLocks noChangeArrowheads="1"/>
          </p:cNvSpPr>
          <p:nvPr/>
        </p:nvSpPr>
        <p:spPr bwMode="auto">
          <a:xfrm>
            <a:off x="9872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3" name="Oval 153"/>
          <p:cNvSpPr>
            <a:spLocks noChangeArrowheads="1"/>
          </p:cNvSpPr>
          <p:nvPr/>
        </p:nvSpPr>
        <p:spPr bwMode="auto">
          <a:xfrm>
            <a:off x="8348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4" name="Oval 165"/>
          <p:cNvSpPr>
            <a:spLocks noChangeArrowheads="1"/>
          </p:cNvSpPr>
          <p:nvPr/>
        </p:nvSpPr>
        <p:spPr bwMode="auto">
          <a:xfrm>
            <a:off x="12920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5" name="Oval 167"/>
          <p:cNvSpPr>
            <a:spLocks noChangeArrowheads="1"/>
          </p:cNvSpPr>
          <p:nvPr/>
        </p:nvSpPr>
        <p:spPr bwMode="auto">
          <a:xfrm>
            <a:off x="12920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6" name="Oval 168"/>
          <p:cNvSpPr>
            <a:spLocks noChangeArrowheads="1"/>
          </p:cNvSpPr>
          <p:nvPr/>
        </p:nvSpPr>
        <p:spPr bwMode="auto">
          <a:xfrm>
            <a:off x="9872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7" name="Oval 140"/>
          <p:cNvSpPr>
            <a:spLocks noChangeArrowheads="1"/>
          </p:cNvSpPr>
          <p:nvPr/>
        </p:nvSpPr>
        <p:spPr bwMode="auto">
          <a:xfrm>
            <a:off x="15206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8" name="Oval 141"/>
          <p:cNvSpPr>
            <a:spLocks noChangeArrowheads="1"/>
          </p:cNvSpPr>
          <p:nvPr/>
        </p:nvSpPr>
        <p:spPr bwMode="auto">
          <a:xfrm>
            <a:off x="1292087" y="3581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" name="Oval 142"/>
          <p:cNvSpPr>
            <a:spLocks noChangeArrowheads="1"/>
          </p:cNvSpPr>
          <p:nvPr/>
        </p:nvSpPr>
        <p:spPr bwMode="auto">
          <a:xfrm>
            <a:off x="14444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0" name="Oval 143"/>
          <p:cNvSpPr>
            <a:spLocks noChangeArrowheads="1"/>
          </p:cNvSpPr>
          <p:nvPr/>
        </p:nvSpPr>
        <p:spPr bwMode="auto">
          <a:xfrm>
            <a:off x="16730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1" name="Oval 144"/>
          <p:cNvSpPr>
            <a:spLocks noChangeArrowheads="1"/>
          </p:cNvSpPr>
          <p:nvPr/>
        </p:nvSpPr>
        <p:spPr bwMode="auto">
          <a:xfrm>
            <a:off x="15968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2" name="Oval 145"/>
          <p:cNvSpPr>
            <a:spLocks noChangeArrowheads="1"/>
          </p:cNvSpPr>
          <p:nvPr/>
        </p:nvSpPr>
        <p:spPr bwMode="auto">
          <a:xfrm>
            <a:off x="14444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3" name="Oval 146"/>
          <p:cNvSpPr>
            <a:spLocks noChangeArrowheads="1"/>
          </p:cNvSpPr>
          <p:nvPr/>
        </p:nvSpPr>
        <p:spPr bwMode="auto">
          <a:xfrm>
            <a:off x="1520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4" name="Oval 153"/>
          <p:cNvSpPr>
            <a:spLocks noChangeArrowheads="1"/>
          </p:cNvSpPr>
          <p:nvPr/>
        </p:nvSpPr>
        <p:spPr bwMode="auto">
          <a:xfrm>
            <a:off x="12920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5" name="Oval 155"/>
          <p:cNvSpPr>
            <a:spLocks noChangeArrowheads="1"/>
          </p:cNvSpPr>
          <p:nvPr/>
        </p:nvSpPr>
        <p:spPr bwMode="auto">
          <a:xfrm>
            <a:off x="12920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6" name="Oval 168"/>
          <p:cNvSpPr>
            <a:spLocks noChangeArrowheads="1"/>
          </p:cNvSpPr>
          <p:nvPr/>
        </p:nvSpPr>
        <p:spPr bwMode="auto">
          <a:xfrm>
            <a:off x="1520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7" name="Oval 141"/>
          <p:cNvSpPr>
            <a:spLocks noChangeArrowheads="1"/>
          </p:cNvSpPr>
          <p:nvPr/>
        </p:nvSpPr>
        <p:spPr bwMode="auto">
          <a:xfrm>
            <a:off x="1139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8" name="Oval 142"/>
          <p:cNvSpPr>
            <a:spLocks noChangeArrowheads="1"/>
          </p:cNvSpPr>
          <p:nvPr/>
        </p:nvSpPr>
        <p:spPr bwMode="auto">
          <a:xfrm>
            <a:off x="12158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9" name="Oval 143"/>
          <p:cNvSpPr>
            <a:spLocks noChangeArrowheads="1"/>
          </p:cNvSpPr>
          <p:nvPr/>
        </p:nvSpPr>
        <p:spPr bwMode="auto">
          <a:xfrm>
            <a:off x="14444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0" name="Oval 144"/>
          <p:cNvSpPr>
            <a:spLocks noChangeArrowheads="1"/>
          </p:cNvSpPr>
          <p:nvPr/>
        </p:nvSpPr>
        <p:spPr bwMode="auto">
          <a:xfrm>
            <a:off x="14444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1" name="Oval 145"/>
          <p:cNvSpPr>
            <a:spLocks noChangeArrowheads="1"/>
          </p:cNvSpPr>
          <p:nvPr/>
        </p:nvSpPr>
        <p:spPr bwMode="auto">
          <a:xfrm>
            <a:off x="12920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2" name="Oval 146"/>
          <p:cNvSpPr>
            <a:spLocks noChangeArrowheads="1"/>
          </p:cNvSpPr>
          <p:nvPr/>
        </p:nvSpPr>
        <p:spPr bwMode="auto">
          <a:xfrm>
            <a:off x="12920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3" name="Oval 153"/>
          <p:cNvSpPr>
            <a:spLocks noChangeArrowheads="1"/>
          </p:cNvSpPr>
          <p:nvPr/>
        </p:nvSpPr>
        <p:spPr bwMode="auto">
          <a:xfrm>
            <a:off x="6062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4" name="Oval 165"/>
          <p:cNvSpPr>
            <a:spLocks noChangeArrowheads="1"/>
          </p:cNvSpPr>
          <p:nvPr/>
        </p:nvSpPr>
        <p:spPr bwMode="auto">
          <a:xfrm>
            <a:off x="15968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5" name="Oval 167"/>
          <p:cNvSpPr>
            <a:spLocks noChangeArrowheads="1"/>
          </p:cNvSpPr>
          <p:nvPr/>
        </p:nvSpPr>
        <p:spPr bwMode="auto">
          <a:xfrm>
            <a:off x="1596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6" name="Oval 168"/>
          <p:cNvSpPr>
            <a:spLocks noChangeArrowheads="1"/>
          </p:cNvSpPr>
          <p:nvPr/>
        </p:nvSpPr>
        <p:spPr bwMode="auto">
          <a:xfrm>
            <a:off x="12158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7" name="Oval 141"/>
          <p:cNvSpPr>
            <a:spLocks noChangeArrowheads="1"/>
          </p:cNvSpPr>
          <p:nvPr/>
        </p:nvSpPr>
        <p:spPr bwMode="auto">
          <a:xfrm>
            <a:off x="11396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8" name="Oval 142"/>
          <p:cNvSpPr>
            <a:spLocks noChangeArrowheads="1"/>
          </p:cNvSpPr>
          <p:nvPr/>
        </p:nvSpPr>
        <p:spPr bwMode="auto">
          <a:xfrm>
            <a:off x="12920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9" name="Oval 143"/>
          <p:cNvSpPr>
            <a:spLocks noChangeArrowheads="1"/>
          </p:cNvSpPr>
          <p:nvPr/>
        </p:nvSpPr>
        <p:spPr bwMode="auto">
          <a:xfrm>
            <a:off x="1520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0" name="Oval 144"/>
          <p:cNvSpPr>
            <a:spLocks noChangeArrowheads="1"/>
          </p:cNvSpPr>
          <p:nvPr/>
        </p:nvSpPr>
        <p:spPr bwMode="auto">
          <a:xfrm>
            <a:off x="1520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1" name="Oval 145"/>
          <p:cNvSpPr>
            <a:spLocks noChangeArrowheads="1"/>
          </p:cNvSpPr>
          <p:nvPr/>
        </p:nvSpPr>
        <p:spPr bwMode="auto">
          <a:xfrm>
            <a:off x="13682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2" name="Oval 146"/>
          <p:cNvSpPr>
            <a:spLocks noChangeArrowheads="1"/>
          </p:cNvSpPr>
          <p:nvPr/>
        </p:nvSpPr>
        <p:spPr bwMode="auto">
          <a:xfrm>
            <a:off x="13682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3" name="Oval 153"/>
          <p:cNvSpPr>
            <a:spLocks noChangeArrowheads="1"/>
          </p:cNvSpPr>
          <p:nvPr/>
        </p:nvSpPr>
        <p:spPr bwMode="auto">
          <a:xfrm>
            <a:off x="12158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4" name="Oval 165"/>
          <p:cNvSpPr>
            <a:spLocks noChangeArrowheads="1"/>
          </p:cNvSpPr>
          <p:nvPr/>
        </p:nvSpPr>
        <p:spPr bwMode="auto">
          <a:xfrm>
            <a:off x="16730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5" name="Oval 167"/>
          <p:cNvSpPr>
            <a:spLocks noChangeArrowheads="1"/>
          </p:cNvSpPr>
          <p:nvPr/>
        </p:nvSpPr>
        <p:spPr bwMode="auto">
          <a:xfrm>
            <a:off x="16730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6" name="Oval 168"/>
          <p:cNvSpPr>
            <a:spLocks noChangeArrowheads="1"/>
          </p:cNvSpPr>
          <p:nvPr/>
        </p:nvSpPr>
        <p:spPr bwMode="auto">
          <a:xfrm>
            <a:off x="13682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7" name="Oval 140"/>
          <p:cNvSpPr>
            <a:spLocks noChangeArrowheads="1"/>
          </p:cNvSpPr>
          <p:nvPr/>
        </p:nvSpPr>
        <p:spPr bwMode="auto">
          <a:xfrm>
            <a:off x="17492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8" name="Oval 143"/>
          <p:cNvSpPr>
            <a:spLocks noChangeArrowheads="1"/>
          </p:cNvSpPr>
          <p:nvPr/>
        </p:nvSpPr>
        <p:spPr bwMode="auto">
          <a:xfrm>
            <a:off x="16730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0" name="Rectangle 419"/>
          <p:cNvSpPr/>
          <p:nvPr/>
        </p:nvSpPr>
        <p:spPr>
          <a:xfrm>
            <a:off x="3733800" y="5436513"/>
            <a:ext cx="4343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n= numerosità del campione</a:t>
            </a:r>
            <a:endParaRPr lang="sv-SE" sz="2200" dirty="0"/>
          </a:p>
        </p:txBody>
      </p:sp>
      <p:sp>
        <p:nvSpPr>
          <p:cNvPr id="271" name="Oval 270"/>
          <p:cNvSpPr/>
          <p:nvPr/>
        </p:nvSpPr>
        <p:spPr>
          <a:xfrm>
            <a:off x="3505200" y="3810000"/>
            <a:ext cx="8382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2" name="Oval 140"/>
          <p:cNvSpPr>
            <a:spLocks noChangeArrowheads="1"/>
          </p:cNvSpPr>
          <p:nvPr/>
        </p:nvSpPr>
        <p:spPr bwMode="auto">
          <a:xfrm>
            <a:off x="36576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3" name="Oval 155"/>
          <p:cNvSpPr>
            <a:spLocks noChangeArrowheads="1"/>
          </p:cNvSpPr>
          <p:nvPr/>
        </p:nvSpPr>
        <p:spPr bwMode="auto">
          <a:xfrm>
            <a:off x="3810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5" name="Oval 167"/>
          <p:cNvSpPr>
            <a:spLocks noChangeArrowheads="1"/>
          </p:cNvSpPr>
          <p:nvPr/>
        </p:nvSpPr>
        <p:spPr bwMode="auto">
          <a:xfrm>
            <a:off x="41148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6" name="Oval 143"/>
          <p:cNvSpPr>
            <a:spLocks noChangeArrowheads="1"/>
          </p:cNvSpPr>
          <p:nvPr/>
        </p:nvSpPr>
        <p:spPr bwMode="auto">
          <a:xfrm>
            <a:off x="3657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7" name="Oval 144"/>
          <p:cNvSpPr>
            <a:spLocks noChangeArrowheads="1"/>
          </p:cNvSpPr>
          <p:nvPr/>
        </p:nvSpPr>
        <p:spPr bwMode="auto">
          <a:xfrm>
            <a:off x="36576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8" name="Oval 165"/>
          <p:cNvSpPr>
            <a:spLocks noChangeArrowheads="1"/>
          </p:cNvSpPr>
          <p:nvPr/>
        </p:nvSpPr>
        <p:spPr bwMode="auto">
          <a:xfrm>
            <a:off x="38100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9" name="Oval 167"/>
          <p:cNvSpPr>
            <a:spLocks noChangeArrowheads="1"/>
          </p:cNvSpPr>
          <p:nvPr/>
        </p:nvSpPr>
        <p:spPr bwMode="auto">
          <a:xfrm>
            <a:off x="38100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0" name="Oval 165"/>
          <p:cNvSpPr>
            <a:spLocks noChangeArrowheads="1"/>
          </p:cNvSpPr>
          <p:nvPr/>
        </p:nvSpPr>
        <p:spPr bwMode="auto">
          <a:xfrm>
            <a:off x="36576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2" name="Oval 167"/>
          <p:cNvSpPr>
            <a:spLocks noChangeArrowheads="1"/>
          </p:cNvSpPr>
          <p:nvPr/>
        </p:nvSpPr>
        <p:spPr bwMode="auto">
          <a:xfrm>
            <a:off x="3657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3" name="Oval 142"/>
          <p:cNvSpPr>
            <a:spLocks noChangeArrowheads="1"/>
          </p:cNvSpPr>
          <p:nvPr/>
        </p:nvSpPr>
        <p:spPr bwMode="auto">
          <a:xfrm>
            <a:off x="38100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4" name="Oval 143"/>
          <p:cNvSpPr>
            <a:spLocks noChangeArrowheads="1"/>
          </p:cNvSpPr>
          <p:nvPr/>
        </p:nvSpPr>
        <p:spPr bwMode="auto">
          <a:xfrm>
            <a:off x="40386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5" name="Oval 144"/>
          <p:cNvSpPr>
            <a:spLocks noChangeArrowheads="1"/>
          </p:cNvSpPr>
          <p:nvPr/>
        </p:nvSpPr>
        <p:spPr bwMode="auto">
          <a:xfrm>
            <a:off x="39624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6" name="Oval 145"/>
          <p:cNvSpPr>
            <a:spLocks noChangeArrowheads="1"/>
          </p:cNvSpPr>
          <p:nvPr/>
        </p:nvSpPr>
        <p:spPr bwMode="auto">
          <a:xfrm>
            <a:off x="38100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7" name="Oval 146"/>
          <p:cNvSpPr>
            <a:spLocks noChangeArrowheads="1"/>
          </p:cNvSpPr>
          <p:nvPr/>
        </p:nvSpPr>
        <p:spPr bwMode="auto">
          <a:xfrm>
            <a:off x="38862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8" name="Oval 153"/>
          <p:cNvSpPr>
            <a:spLocks noChangeArrowheads="1"/>
          </p:cNvSpPr>
          <p:nvPr/>
        </p:nvSpPr>
        <p:spPr bwMode="auto">
          <a:xfrm>
            <a:off x="36576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9" name="Oval 168"/>
          <p:cNvSpPr>
            <a:spLocks noChangeArrowheads="1"/>
          </p:cNvSpPr>
          <p:nvPr/>
        </p:nvSpPr>
        <p:spPr bwMode="auto">
          <a:xfrm>
            <a:off x="38862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0" name="Oval 144"/>
          <p:cNvSpPr>
            <a:spLocks noChangeArrowheads="1"/>
          </p:cNvSpPr>
          <p:nvPr/>
        </p:nvSpPr>
        <p:spPr bwMode="auto">
          <a:xfrm>
            <a:off x="3810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2" name="Oval 145"/>
          <p:cNvSpPr>
            <a:spLocks noChangeArrowheads="1"/>
          </p:cNvSpPr>
          <p:nvPr/>
        </p:nvSpPr>
        <p:spPr bwMode="auto">
          <a:xfrm>
            <a:off x="3657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3" name="Oval 165"/>
          <p:cNvSpPr>
            <a:spLocks noChangeArrowheads="1"/>
          </p:cNvSpPr>
          <p:nvPr/>
        </p:nvSpPr>
        <p:spPr bwMode="auto">
          <a:xfrm>
            <a:off x="39624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4" name="Oval 142"/>
          <p:cNvSpPr>
            <a:spLocks noChangeArrowheads="1"/>
          </p:cNvSpPr>
          <p:nvPr/>
        </p:nvSpPr>
        <p:spPr bwMode="auto">
          <a:xfrm>
            <a:off x="3657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5" name="Oval 143"/>
          <p:cNvSpPr>
            <a:spLocks noChangeArrowheads="1"/>
          </p:cNvSpPr>
          <p:nvPr/>
        </p:nvSpPr>
        <p:spPr bwMode="auto">
          <a:xfrm>
            <a:off x="38862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6" name="Oval 144"/>
          <p:cNvSpPr>
            <a:spLocks noChangeArrowheads="1"/>
          </p:cNvSpPr>
          <p:nvPr/>
        </p:nvSpPr>
        <p:spPr bwMode="auto">
          <a:xfrm>
            <a:off x="38862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7" name="Oval 145"/>
          <p:cNvSpPr>
            <a:spLocks noChangeArrowheads="1"/>
          </p:cNvSpPr>
          <p:nvPr/>
        </p:nvSpPr>
        <p:spPr bwMode="auto">
          <a:xfrm>
            <a:off x="37338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8" name="Oval 146"/>
          <p:cNvSpPr>
            <a:spLocks noChangeArrowheads="1"/>
          </p:cNvSpPr>
          <p:nvPr/>
        </p:nvSpPr>
        <p:spPr bwMode="auto">
          <a:xfrm>
            <a:off x="37338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9" name="Oval 165"/>
          <p:cNvSpPr>
            <a:spLocks noChangeArrowheads="1"/>
          </p:cNvSpPr>
          <p:nvPr/>
        </p:nvSpPr>
        <p:spPr bwMode="auto">
          <a:xfrm>
            <a:off x="40386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0" name="Oval 167"/>
          <p:cNvSpPr>
            <a:spLocks noChangeArrowheads="1"/>
          </p:cNvSpPr>
          <p:nvPr/>
        </p:nvSpPr>
        <p:spPr bwMode="auto">
          <a:xfrm>
            <a:off x="40386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1" name="Oval 168"/>
          <p:cNvSpPr>
            <a:spLocks noChangeArrowheads="1"/>
          </p:cNvSpPr>
          <p:nvPr/>
        </p:nvSpPr>
        <p:spPr bwMode="auto">
          <a:xfrm>
            <a:off x="37338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2" name="Oval 143"/>
          <p:cNvSpPr>
            <a:spLocks noChangeArrowheads="1"/>
          </p:cNvSpPr>
          <p:nvPr/>
        </p:nvSpPr>
        <p:spPr bwMode="auto">
          <a:xfrm>
            <a:off x="40386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3" name="Oval 140"/>
          <p:cNvSpPr>
            <a:spLocks noChangeArrowheads="1"/>
          </p:cNvSpPr>
          <p:nvPr/>
        </p:nvSpPr>
        <p:spPr bwMode="auto">
          <a:xfrm>
            <a:off x="36576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4" name="Oval 167"/>
          <p:cNvSpPr>
            <a:spLocks noChangeArrowheads="1"/>
          </p:cNvSpPr>
          <p:nvPr/>
        </p:nvSpPr>
        <p:spPr bwMode="auto">
          <a:xfrm>
            <a:off x="37338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5" name="Oval 140"/>
          <p:cNvSpPr>
            <a:spLocks noChangeArrowheads="1"/>
          </p:cNvSpPr>
          <p:nvPr/>
        </p:nvSpPr>
        <p:spPr bwMode="auto">
          <a:xfrm>
            <a:off x="38862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6" name="Oval 143"/>
          <p:cNvSpPr>
            <a:spLocks noChangeArrowheads="1"/>
          </p:cNvSpPr>
          <p:nvPr/>
        </p:nvSpPr>
        <p:spPr bwMode="auto">
          <a:xfrm>
            <a:off x="3810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0" name="Rectangle 439"/>
          <p:cNvSpPr/>
          <p:nvPr/>
        </p:nvSpPr>
        <p:spPr>
          <a:xfrm>
            <a:off x="3962400" y="2602468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Infiniti campioni possibili di diversa dimensione</a:t>
            </a:r>
            <a:endParaRPr lang="sv-SE" dirty="0"/>
          </a:p>
        </p:txBody>
      </p:sp>
      <p:sp>
        <p:nvSpPr>
          <p:cNvPr id="421" name="Oval 420"/>
          <p:cNvSpPr/>
          <p:nvPr/>
        </p:nvSpPr>
        <p:spPr>
          <a:xfrm>
            <a:off x="4876800" y="3352800"/>
            <a:ext cx="8382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7" name="Oval 140"/>
          <p:cNvSpPr>
            <a:spLocks noChangeArrowheads="1"/>
          </p:cNvSpPr>
          <p:nvPr/>
        </p:nvSpPr>
        <p:spPr bwMode="auto">
          <a:xfrm>
            <a:off x="50292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9" name="Oval 155"/>
          <p:cNvSpPr>
            <a:spLocks noChangeArrowheads="1"/>
          </p:cNvSpPr>
          <p:nvPr/>
        </p:nvSpPr>
        <p:spPr bwMode="auto">
          <a:xfrm>
            <a:off x="5181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1" name="Oval 167"/>
          <p:cNvSpPr>
            <a:spLocks noChangeArrowheads="1"/>
          </p:cNvSpPr>
          <p:nvPr/>
        </p:nvSpPr>
        <p:spPr bwMode="auto">
          <a:xfrm>
            <a:off x="54864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2" name="Oval 143"/>
          <p:cNvSpPr>
            <a:spLocks noChangeArrowheads="1"/>
          </p:cNvSpPr>
          <p:nvPr/>
        </p:nvSpPr>
        <p:spPr bwMode="auto">
          <a:xfrm>
            <a:off x="5029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4" name="Oval 165"/>
          <p:cNvSpPr>
            <a:spLocks noChangeArrowheads="1"/>
          </p:cNvSpPr>
          <p:nvPr/>
        </p:nvSpPr>
        <p:spPr bwMode="auto">
          <a:xfrm>
            <a:off x="5181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5" name="Oval 167"/>
          <p:cNvSpPr>
            <a:spLocks noChangeArrowheads="1"/>
          </p:cNvSpPr>
          <p:nvPr/>
        </p:nvSpPr>
        <p:spPr bwMode="auto">
          <a:xfrm>
            <a:off x="5181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6" name="Oval 165"/>
          <p:cNvSpPr>
            <a:spLocks noChangeArrowheads="1"/>
          </p:cNvSpPr>
          <p:nvPr/>
        </p:nvSpPr>
        <p:spPr bwMode="auto">
          <a:xfrm>
            <a:off x="5029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7" name="Oval 167"/>
          <p:cNvSpPr>
            <a:spLocks noChangeArrowheads="1"/>
          </p:cNvSpPr>
          <p:nvPr/>
        </p:nvSpPr>
        <p:spPr bwMode="auto">
          <a:xfrm>
            <a:off x="5029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8" name="Oval 142"/>
          <p:cNvSpPr>
            <a:spLocks noChangeArrowheads="1"/>
          </p:cNvSpPr>
          <p:nvPr/>
        </p:nvSpPr>
        <p:spPr bwMode="auto">
          <a:xfrm>
            <a:off x="51816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9" name="Oval 143"/>
          <p:cNvSpPr>
            <a:spLocks noChangeArrowheads="1"/>
          </p:cNvSpPr>
          <p:nvPr/>
        </p:nvSpPr>
        <p:spPr bwMode="auto">
          <a:xfrm>
            <a:off x="5410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0" name="Oval 144"/>
          <p:cNvSpPr>
            <a:spLocks noChangeArrowheads="1"/>
          </p:cNvSpPr>
          <p:nvPr/>
        </p:nvSpPr>
        <p:spPr bwMode="auto">
          <a:xfrm>
            <a:off x="53340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1" name="Oval 145"/>
          <p:cNvSpPr>
            <a:spLocks noChangeArrowheads="1"/>
          </p:cNvSpPr>
          <p:nvPr/>
        </p:nvSpPr>
        <p:spPr bwMode="auto">
          <a:xfrm>
            <a:off x="51816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2" name="Oval 146"/>
          <p:cNvSpPr>
            <a:spLocks noChangeArrowheads="1"/>
          </p:cNvSpPr>
          <p:nvPr/>
        </p:nvSpPr>
        <p:spPr bwMode="auto">
          <a:xfrm>
            <a:off x="5257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3" name="Oval 153"/>
          <p:cNvSpPr>
            <a:spLocks noChangeArrowheads="1"/>
          </p:cNvSpPr>
          <p:nvPr/>
        </p:nvSpPr>
        <p:spPr bwMode="auto">
          <a:xfrm>
            <a:off x="5029200" y="3581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4" name="Oval 168"/>
          <p:cNvSpPr>
            <a:spLocks noChangeArrowheads="1"/>
          </p:cNvSpPr>
          <p:nvPr/>
        </p:nvSpPr>
        <p:spPr bwMode="auto">
          <a:xfrm>
            <a:off x="52578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5" name="Oval 144"/>
          <p:cNvSpPr>
            <a:spLocks noChangeArrowheads="1"/>
          </p:cNvSpPr>
          <p:nvPr/>
        </p:nvSpPr>
        <p:spPr bwMode="auto">
          <a:xfrm>
            <a:off x="51816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6" name="Oval 145"/>
          <p:cNvSpPr>
            <a:spLocks noChangeArrowheads="1"/>
          </p:cNvSpPr>
          <p:nvPr/>
        </p:nvSpPr>
        <p:spPr bwMode="auto">
          <a:xfrm>
            <a:off x="5029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7" name="Oval 165"/>
          <p:cNvSpPr>
            <a:spLocks noChangeArrowheads="1"/>
          </p:cNvSpPr>
          <p:nvPr/>
        </p:nvSpPr>
        <p:spPr bwMode="auto">
          <a:xfrm>
            <a:off x="53340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8" name="Oval 142"/>
          <p:cNvSpPr>
            <a:spLocks noChangeArrowheads="1"/>
          </p:cNvSpPr>
          <p:nvPr/>
        </p:nvSpPr>
        <p:spPr bwMode="auto">
          <a:xfrm>
            <a:off x="55626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59" name="Oval 143"/>
          <p:cNvSpPr>
            <a:spLocks noChangeArrowheads="1"/>
          </p:cNvSpPr>
          <p:nvPr/>
        </p:nvSpPr>
        <p:spPr bwMode="auto">
          <a:xfrm>
            <a:off x="52578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0" name="Oval 144"/>
          <p:cNvSpPr>
            <a:spLocks noChangeArrowheads="1"/>
          </p:cNvSpPr>
          <p:nvPr/>
        </p:nvSpPr>
        <p:spPr bwMode="auto">
          <a:xfrm>
            <a:off x="52578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2" name="Oval 146"/>
          <p:cNvSpPr>
            <a:spLocks noChangeArrowheads="1"/>
          </p:cNvSpPr>
          <p:nvPr/>
        </p:nvSpPr>
        <p:spPr bwMode="auto">
          <a:xfrm>
            <a:off x="51054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3" name="Oval 165"/>
          <p:cNvSpPr>
            <a:spLocks noChangeArrowheads="1"/>
          </p:cNvSpPr>
          <p:nvPr/>
        </p:nvSpPr>
        <p:spPr bwMode="auto">
          <a:xfrm>
            <a:off x="5410200" y="3657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4" name="Oval 167"/>
          <p:cNvSpPr>
            <a:spLocks noChangeArrowheads="1"/>
          </p:cNvSpPr>
          <p:nvPr/>
        </p:nvSpPr>
        <p:spPr bwMode="auto">
          <a:xfrm>
            <a:off x="54102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6" name="Oval 143"/>
          <p:cNvSpPr>
            <a:spLocks noChangeArrowheads="1"/>
          </p:cNvSpPr>
          <p:nvPr/>
        </p:nvSpPr>
        <p:spPr bwMode="auto">
          <a:xfrm>
            <a:off x="5410200" y="3886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8" name="Oval 167"/>
          <p:cNvSpPr>
            <a:spLocks noChangeArrowheads="1"/>
          </p:cNvSpPr>
          <p:nvPr/>
        </p:nvSpPr>
        <p:spPr bwMode="auto">
          <a:xfrm>
            <a:off x="5105400" y="3733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0" name="Oval 143"/>
          <p:cNvSpPr>
            <a:spLocks noChangeArrowheads="1"/>
          </p:cNvSpPr>
          <p:nvPr/>
        </p:nvSpPr>
        <p:spPr bwMode="auto">
          <a:xfrm>
            <a:off x="5181600" y="3505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1" name="Oval 470"/>
          <p:cNvSpPr/>
          <p:nvPr/>
        </p:nvSpPr>
        <p:spPr>
          <a:xfrm>
            <a:off x="4648200" y="4419600"/>
            <a:ext cx="5334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2" name="Oval 140"/>
          <p:cNvSpPr>
            <a:spLocks noChangeArrowheads="1"/>
          </p:cNvSpPr>
          <p:nvPr/>
        </p:nvSpPr>
        <p:spPr bwMode="auto">
          <a:xfrm>
            <a:off x="48006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3" name="Oval 155"/>
          <p:cNvSpPr>
            <a:spLocks noChangeArrowheads="1"/>
          </p:cNvSpPr>
          <p:nvPr/>
        </p:nvSpPr>
        <p:spPr bwMode="auto">
          <a:xfrm>
            <a:off x="49530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5" name="Oval 143"/>
          <p:cNvSpPr>
            <a:spLocks noChangeArrowheads="1"/>
          </p:cNvSpPr>
          <p:nvPr/>
        </p:nvSpPr>
        <p:spPr bwMode="auto">
          <a:xfrm>
            <a:off x="4800600" y="487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6" name="Oval 144"/>
          <p:cNvSpPr>
            <a:spLocks noChangeArrowheads="1"/>
          </p:cNvSpPr>
          <p:nvPr/>
        </p:nvSpPr>
        <p:spPr bwMode="auto">
          <a:xfrm>
            <a:off x="4800600" y="4724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7" name="Oval 165"/>
          <p:cNvSpPr>
            <a:spLocks noChangeArrowheads="1"/>
          </p:cNvSpPr>
          <p:nvPr/>
        </p:nvSpPr>
        <p:spPr bwMode="auto">
          <a:xfrm>
            <a:off x="4953000" y="4724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8" name="Oval 167"/>
          <p:cNvSpPr>
            <a:spLocks noChangeArrowheads="1"/>
          </p:cNvSpPr>
          <p:nvPr/>
        </p:nvSpPr>
        <p:spPr bwMode="auto">
          <a:xfrm>
            <a:off x="4953000" y="480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9" name="Oval 165"/>
          <p:cNvSpPr>
            <a:spLocks noChangeArrowheads="1"/>
          </p:cNvSpPr>
          <p:nvPr/>
        </p:nvSpPr>
        <p:spPr bwMode="auto">
          <a:xfrm>
            <a:off x="4800600" y="480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0" name="Oval 167"/>
          <p:cNvSpPr>
            <a:spLocks noChangeArrowheads="1"/>
          </p:cNvSpPr>
          <p:nvPr/>
        </p:nvSpPr>
        <p:spPr bwMode="auto">
          <a:xfrm>
            <a:off x="4800600" y="487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1" name="Oval 142"/>
          <p:cNvSpPr>
            <a:spLocks noChangeArrowheads="1"/>
          </p:cNvSpPr>
          <p:nvPr/>
        </p:nvSpPr>
        <p:spPr bwMode="auto">
          <a:xfrm>
            <a:off x="4953000" y="480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4" name="Oval 145"/>
          <p:cNvSpPr>
            <a:spLocks noChangeArrowheads="1"/>
          </p:cNvSpPr>
          <p:nvPr/>
        </p:nvSpPr>
        <p:spPr bwMode="auto">
          <a:xfrm>
            <a:off x="4953000" y="4648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6" name="Oval 153"/>
          <p:cNvSpPr>
            <a:spLocks noChangeArrowheads="1"/>
          </p:cNvSpPr>
          <p:nvPr/>
        </p:nvSpPr>
        <p:spPr bwMode="auto">
          <a:xfrm>
            <a:off x="4800600" y="4648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8" name="Oval 144"/>
          <p:cNvSpPr>
            <a:spLocks noChangeArrowheads="1"/>
          </p:cNvSpPr>
          <p:nvPr/>
        </p:nvSpPr>
        <p:spPr bwMode="auto">
          <a:xfrm>
            <a:off x="4953000" y="487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9" name="Oval 145"/>
          <p:cNvSpPr>
            <a:spLocks noChangeArrowheads="1"/>
          </p:cNvSpPr>
          <p:nvPr/>
        </p:nvSpPr>
        <p:spPr bwMode="auto">
          <a:xfrm>
            <a:off x="4800600" y="487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1" name="Oval 142"/>
          <p:cNvSpPr>
            <a:spLocks noChangeArrowheads="1"/>
          </p:cNvSpPr>
          <p:nvPr/>
        </p:nvSpPr>
        <p:spPr bwMode="auto">
          <a:xfrm>
            <a:off x="4800600" y="4876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4" name="Oval 145"/>
          <p:cNvSpPr>
            <a:spLocks noChangeArrowheads="1"/>
          </p:cNvSpPr>
          <p:nvPr/>
        </p:nvSpPr>
        <p:spPr bwMode="auto">
          <a:xfrm>
            <a:off x="4876800" y="4724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5" name="Oval 146"/>
          <p:cNvSpPr>
            <a:spLocks noChangeArrowheads="1"/>
          </p:cNvSpPr>
          <p:nvPr/>
        </p:nvSpPr>
        <p:spPr bwMode="auto">
          <a:xfrm>
            <a:off x="4876800" y="480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8" name="Oval 168"/>
          <p:cNvSpPr>
            <a:spLocks noChangeArrowheads="1"/>
          </p:cNvSpPr>
          <p:nvPr/>
        </p:nvSpPr>
        <p:spPr bwMode="auto">
          <a:xfrm>
            <a:off x="4876800" y="495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0" name="Oval 140"/>
          <p:cNvSpPr>
            <a:spLocks noChangeArrowheads="1"/>
          </p:cNvSpPr>
          <p:nvPr/>
        </p:nvSpPr>
        <p:spPr bwMode="auto">
          <a:xfrm>
            <a:off x="4800600" y="4724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1" name="Oval 167"/>
          <p:cNvSpPr>
            <a:spLocks noChangeArrowheads="1"/>
          </p:cNvSpPr>
          <p:nvPr/>
        </p:nvSpPr>
        <p:spPr bwMode="auto">
          <a:xfrm>
            <a:off x="4876800" y="4800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3" name="Oval 143"/>
          <p:cNvSpPr>
            <a:spLocks noChangeArrowheads="1"/>
          </p:cNvSpPr>
          <p:nvPr/>
        </p:nvSpPr>
        <p:spPr bwMode="auto">
          <a:xfrm>
            <a:off x="49530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4" name="Oval 503"/>
          <p:cNvSpPr/>
          <p:nvPr/>
        </p:nvSpPr>
        <p:spPr>
          <a:xfrm>
            <a:off x="6400800" y="3810000"/>
            <a:ext cx="5334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5" name="Oval 140"/>
          <p:cNvSpPr>
            <a:spLocks noChangeArrowheads="1"/>
          </p:cNvSpPr>
          <p:nvPr/>
        </p:nvSpPr>
        <p:spPr bwMode="auto">
          <a:xfrm>
            <a:off x="64770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6" name="Oval 155"/>
          <p:cNvSpPr>
            <a:spLocks noChangeArrowheads="1"/>
          </p:cNvSpPr>
          <p:nvPr/>
        </p:nvSpPr>
        <p:spPr bwMode="auto">
          <a:xfrm>
            <a:off x="66294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8" name="Oval 143"/>
          <p:cNvSpPr>
            <a:spLocks noChangeArrowheads="1"/>
          </p:cNvSpPr>
          <p:nvPr/>
        </p:nvSpPr>
        <p:spPr bwMode="auto">
          <a:xfrm>
            <a:off x="6477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9" name="Oval 144"/>
          <p:cNvSpPr>
            <a:spLocks noChangeArrowheads="1"/>
          </p:cNvSpPr>
          <p:nvPr/>
        </p:nvSpPr>
        <p:spPr bwMode="auto">
          <a:xfrm>
            <a:off x="64770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0" name="Oval 165"/>
          <p:cNvSpPr>
            <a:spLocks noChangeArrowheads="1"/>
          </p:cNvSpPr>
          <p:nvPr/>
        </p:nvSpPr>
        <p:spPr bwMode="auto">
          <a:xfrm>
            <a:off x="66294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1" name="Oval 167"/>
          <p:cNvSpPr>
            <a:spLocks noChangeArrowheads="1"/>
          </p:cNvSpPr>
          <p:nvPr/>
        </p:nvSpPr>
        <p:spPr bwMode="auto">
          <a:xfrm>
            <a:off x="66294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2" name="Oval 165"/>
          <p:cNvSpPr>
            <a:spLocks noChangeArrowheads="1"/>
          </p:cNvSpPr>
          <p:nvPr/>
        </p:nvSpPr>
        <p:spPr bwMode="auto">
          <a:xfrm>
            <a:off x="64770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3" name="Oval 167"/>
          <p:cNvSpPr>
            <a:spLocks noChangeArrowheads="1"/>
          </p:cNvSpPr>
          <p:nvPr/>
        </p:nvSpPr>
        <p:spPr bwMode="auto">
          <a:xfrm>
            <a:off x="6477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4" name="Oval 142"/>
          <p:cNvSpPr>
            <a:spLocks noChangeArrowheads="1"/>
          </p:cNvSpPr>
          <p:nvPr/>
        </p:nvSpPr>
        <p:spPr bwMode="auto">
          <a:xfrm>
            <a:off x="66294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6" name="Oval 144"/>
          <p:cNvSpPr>
            <a:spLocks noChangeArrowheads="1"/>
          </p:cNvSpPr>
          <p:nvPr/>
        </p:nvSpPr>
        <p:spPr bwMode="auto">
          <a:xfrm>
            <a:off x="67818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7" name="Oval 145"/>
          <p:cNvSpPr>
            <a:spLocks noChangeArrowheads="1"/>
          </p:cNvSpPr>
          <p:nvPr/>
        </p:nvSpPr>
        <p:spPr bwMode="auto">
          <a:xfrm>
            <a:off x="66294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8" name="Oval 146"/>
          <p:cNvSpPr>
            <a:spLocks noChangeArrowheads="1"/>
          </p:cNvSpPr>
          <p:nvPr/>
        </p:nvSpPr>
        <p:spPr bwMode="auto">
          <a:xfrm>
            <a:off x="67056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9" name="Oval 153"/>
          <p:cNvSpPr>
            <a:spLocks noChangeArrowheads="1"/>
          </p:cNvSpPr>
          <p:nvPr/>
        </p:nvSpPr>
        <p:spPr bwMode="auto">
          <a:xfrm>
            <a:off x="64770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0" name="Oval 168"/>
          <p:cNvSpPr>
            <a:spLocks noChangeArrowheads="1"/>
          </p:cNvSpPr>
          <p:nvPr/>
        </p:nvSpPr>
        <p:spPr bwMode="auto">
          <a:xfrm>
            <a:off x="6705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1" name="Oval 144"/>
          <p:cNvSpPr>
            <a:spLocks noChangeArrowheads="1"/>
          </p:cNvSpPr>
          <p:nvPr/>
        </p:nvSpPr>
        <p:spPr bwMode="auto">
          <a:xfrm>
            <a:off x="66294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2" name="Oval 145"/>
          <p:cNvSpPr>
            <a:spLocks noChangeArrowheads="1"/>
          </p:cNvSpPr>
          <p:nvPr/>
        </p:nvSpPr>
        <p:spPr bwMode="auto">
          <a:xfrm>
            <a:off x="6477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3" name="Oval 165"/>
          <p:cNvSpPr>
            <a:spLocks noChangeArrowheads="1"/>
          </p:cNvSpPr>
          <p:nvPr/>
        </p:nvSpPr>
        <p:spPr bwMode="auto">
          <a:xfrm>
            <a:off x="67818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4" name="Oval 142"/>
          <p:cNvSpPr>
            <a:spLocks noChangeArrowheads="1"/>
          </p:cNvSpPr>
          <p:nvPr/>
        </p:nvSpPr>
        <p:spPr bwMode="auto">
          <a:xfrm>
            <a:off x="6477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5" name="Oval 143"/>
          <p:cNvSpPr>
            <a:spLocks noChangeArrowheads="1"/>
          </p:cNvSpPr>
          <p:nvPr/>
        </p:nvSpPr>
        <p:spPr bwMode="auto">
          <a:xfrm>
            <a:off x="67056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6" name="Oval 144"/>
          <p:cNvSpPr>
            <a:spLocks noChangeArrowheads="1"/>
          </p:cNvSpPr>
          <p:nvPr/>
        </p:nvSpPr>
        <p:spPr bwMode="auto">
          <a:xfrm>
            <a:off x="67056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7" name="Oval 145"/>
          <p:cNvSpPr>
            <a:spLocks noChangeArrowheads="1"/>
          </p:cNvSpPr>
          <p:nvPr/>
        </p:nvSpPr>
        <p:spPr bwMode="auto">
          <a:xfrm>
            <a:off x="65532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8" name="Oval 146"/>
          <p:cNvSpPr>
            <a:spLocks noChangeArrowheads="1"/>
          </p:cNvSpPr>
          <p:nvPr/>
        </p:nvSpPr>
        <p:spPr bwMode="auto">
          <a:xfrm>
            <a:off x="65532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1" name="Oval 168"/>
          <p:cNvSpPr>
            <a:spLocks noChangeArrowheads="1"/>
          </p:cNvSpPr>
          <p:nvPr/>
        </p:nvSpPr>
        <p:spPr bwMode="auto">
          <a:xfrm>
            <a:off x="65532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3" name="Oval 140"/>
          <p:cNvSpPr>
            <a:spLocks noChangeArrowheads="1"/>
          </p:cNvSpPr>
          <p:nvPr/>
        </p:nvSpPr>
        <p:spPr bwMode="auto">
          <a:xfrm>
            <a:off x="6477000" y="4114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4" name="Oval 167"/>
          <p:cNvSpPr>
            <a:spLocks noChangeArrowheads="1"/>
          </p:cNvSpPr>
          <p:nvPr/>
        </p:nvSpPr>
        <p:spPr bwMode="auto">
          <a:xfrm>
            <a:off x="6553200" y="419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5" name="Oval 140"/>
          <p:cNvSpPr>
            <a:spLocks noChangeArrowheads="1"/>
          </p:cNvSpPr>
          <p:nvPr/>
        </p:nvSpPr>
        <p:spPr bwMode="auto">
          <a:xfrm>
            <a:off x="6705600" y="4038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6" name="Oval 143"/>
          <p:cNvSpPr>
            <a:spLocks noChangeArrowheads="1"/>
          </p:cNvSpPr>
          <p:nvPr/>
        </p:nvSpPr>
        <p:spPr bwMode="auto">
          <a:xfrm>
            <a:off x="6629400" y="3962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3" name="Right Arrow 442"/>
          <p:cNvSpPr/>
          <p:nvPr/>
        </p:nvSpPr>
        <p:spPr>
          <a:xfrm>
            <a:off x="2514600" y="4191000"/>
            <a:ext cx="9144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1" name="Oval 140"/>
          <p:cNvSpPr>
            <a:spLocks noChangeArrowheads="1"/>
          </p:cNvSpPr>
          <p:nvPr/>
        </p:nvSpPr>
        <p:spPr bwMode="auto">
          <a:xfrm>
            <a:off x="14478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5" name="Oval 155"/>
          <p:cNvSpPr>
            <a:spLocks noChangeArrowheads="1"/>
          </p:cNvSpPr>
          <p:nvPr/>
        </p:nvSpPr>
        <p:spPr bwMode="auto">
          <a:xfrm>
            <a:off x="12192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7" name="Oval 142"/>
          <p:cNvSpPr>
            <a:spLocks noChangeArrowheads="1"/>
          </p:cNvSpPr>
          <p:nvPr/>
        </p:nvSpPr>
        <p:spPr bwMode="auto">
          <a:xfrm>
            <a:off x="10668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9" name="Oval 143"/>
          <p:cNvSpPr>
            <a:spLocks noChangeArrowheads="1"/>
          </p:cNvSpPr>
          <p:nvPr/>
        </p:nvSpPr>
        <p:spPr bwMode="auto">
          <a:xfrm>
            <a:off x="12954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4" name="Oval 168"/>
          <p:cNvSpPr>
            <a:spLocks noChangeArrowheads="1"/>
          </p:cNvSpPr>
          <p:nvPr/>
        </p:nvSpPr>
        <p:spPr bwMode="auto">
          <a:xfrm>
            <a:off x="11430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2" name="Oval 155"/>
          <p:cNvSpPr>
            <a:spLocks noChangeArrowheads="1"/>
          </p:cNvSpPr>
          <p:nvPr/>
        </p:nvSpPr>
        <p:spPr bwMode="auto">
          <a:xfrm>
            <a:off x="16002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3" name="Oval 168"/>
          <p:cNvSpPr>
            <a:spLocks noChangeArrowheads="1"/>
          </p:cNvSpPr>
          <p:nvPr/>
        </p:nvSpPr>
        <p:spPr bwMode="auto">
          <a:xfrm>
            <a:off x="15240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5" name="Oval 140"/>
          <p:cNvSpPr>
            <a:spLocks noChangeArrowheads="1"/>
          </p:cNvSpPr>
          <p:nvPr/>
        </p:nvSpPr>
        <p:spPr bwMode="auto">
          <a:xfrm>
            <a:off x="12954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7" name="Oval 141"/>
          <p:cNvSpPr>
            <a:spLocks noChangeArrowheads="1"/>
          </p:cNvSpPr>
          <p:nvPr/>
        </p:nvSpPr>
        <p:spPr bwMode="auto">
          <a:xfrm>
            <a:off x="10668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0" name="Oval 142"/>
          <p:cNvSpPr>
            <a:spLocks noChangeArrowheads="1"/>
          </p:cNvSpPr>
          <p:nvPr/>
        </p:nvSpPr>
        <p:spPr bwMode="auto">
          <a:xfrm>
            <a:off x="12192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2" name="Oval 143"/>
          <p:cNvSpPr>
            <a:spLocks noChangeArrowheads="1"/>
          </p:cNvSpPr>
          <p:nvPr/>
        </p:nvSpPr>
        <p:spPr bwMode="auto">
          <a:xfrm>
            <a:off x="14478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3" name="Oval 144"/>
          <p:cNvSpPr>
            <a:spLocks noChangeArrowheads="1"/>
          </p:cNvSpPr>
          <p:nvPr/>
        </p:nvSpPr>
        <p:spPr bwMode="auto">
          <a:xfrm>
            <a:off x="14478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6" name="Oval 145"/>
          <p:cNvSpPr>
            <a:spLocks noChangeArrowheads="1"/>
          </p:cNvSpPr>
          <p:nvPr/>
        </p:nvSpPr>
        <p:spPr bwMode="auto">
          <a:xfrm>
            <a:off x="12954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7" name="Oval 146"/>
          <p:cNvSpPr>
            <a:spLocks noChangeArrowheads="1"/>
          </p:cNvSpPr>
          <p:nvPr/>
        </p:nvSpPr>
        <p:spPr bwMode="auto">
          <a:xfrm>
            <a:off x="12954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9" name="Oval 153"/>
          <p:cNvSpPr>
            <a:spLocks noChangeArrowheads="1"/>
          </p:cNvSpPr>
          <p:nvPr/>
        </p:nvSpPr>
        <p:spPr bwMode="auto">
          <a:xfrm>
            <a:off x="11430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2" name="Oval 155"/>
          <p:cNvSpPr>
            <a:spLocks noChangeArrowheads="1"/>
          </p:cNvSpPr>
          <p:nvPr/>
        </p:nvSpPr>
        <p:spPr bwMode="auto">
          <a:xfrm>
            <a:off x="1066800" y="5174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7" name="Oval 165"/>
          <p:cNvSpPr>
            <a:spLocks noChangeArrowheads="1"/>
          </p:cNvSpPr>
          <p:nvPr/>
        </p:nvSpPr>
        <p:spPr bwMode="auto">
          <a:xfrm>
            <a:off x="16002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5" name="Oval 167"/>
          <p:cNvSpPr>
            <a:spLocks noChangeArrowheads="1"/>
          </p:cNvSpPr>
          <p:nvPr/>
        </p:nvSpPr>
        <p:spPr bwMode="auto">
          <a:xfrm>
            <a:off x="16002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9" name="Oval 168"/>
          <p:cNvSpPr>
            <a:spLocks noChangeArrowheads="1"/>
          </p:cNvSpPr>
          <p:nvPr/>
        </p:nvSpPr>
        <p:spPr bwMode="auto">
          <a:xfrm>
            <a:off x="12954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0" name="Oval 141"/>
          <p:cNvSpPr>
            <a:spLocks noChangeArrowheads="1"/>
          </p:cNvSpPr>
          <p:nvPr/>
        </p:nvSpPr>
        <p:spPr bwMode="auto">
          <a:xfrm>
            <a:off x="9144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2" name="Oval 142"/>
          <p:cNvSpPr>
            <a:spLocks noChangeArrowheads="1"/>
          </p:cNvSpPr>
          <p:nvPr/>
        </p:nvSpPr>
        <p:spPr bwMode="auto">
          <a:xfrm>
            <a:off x="9144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7" name="Oval 143"/>
          <p:cNvSpPr>
            <a:spLocks noChangeArrowheads="1"/>
          </p:cNvSpPr>
          <p:nvPr/>
        </p:nvSpPr>
        <p:spPr bwMode="auto">
          <a:xfrm>
            <a:off x="11430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8" name="Oval 144"/>
          <p:cNvSpPr>
            <a:spLocks noChangeArrowheads="1"/>
          </p:cNvSpPr>
          <p:nvPr/>
        </p:nvSpPr>
        <p:spPr bwMode="auto">
          <a:xfrm>
            <a:off x="12192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9" name="Oval 145"/>
          <p:cNvSpPr>
            <a:spLocks noChangeArrowheads="1"/>
          </p:cNvSpPr>
          <p:nvPr/>
        </p:nvSpPr>
        <p:spPr bwMode="auto">
          <a:xfrm>
            <a:off x="10668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0" name="Oval 146"/>
          <p:cNvSpPr>
            <a:spLocks noChangeArrowheads="1"/>
          </p:cNvSpPr>
          <p:nvPr/>
        </p:nvSpPr>
        <p:spPr bwMode="auto">
          <a:xfrm>
            <a:off x="10668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1" name="Oval 153"/>
          <p:cNvSpPr>
            <a:spLocks noChangeArrowheads="1"/>
          </p:cNvSpPr>
          <p:nvPr/>
        </p:nvSpPr>
        <p:spPr bwMode="auto">
          <a:xfrm>
            <a:off x="9144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2" name="Oval 165"/>
          <p:cNvSpPr>
            <a:spLocks noChangeArrowheads="1"/>
          </p:cNvSpPr>
          <p:nvPr/>
        </p:nvSpPr>
        <p:spPr bwMode="auto">
          <a:xfrm>
            <a:off x="13716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3" name="Oval 167"/>
          <p:cNvSpPr>
            <a:spLocks noChangeArrowheads="1"/>
          </p:cNvSpPr>
          <p:nvPr/>
        </p:nvSpPr>
        <p:spPr bwMode="auto">
          <a:xfrm>
            <a:off x="13716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4" name="Oval 168"/>
          <p:cNvSpPr>
            <a:spLocks noChangeArrowheads="1"/>
          </p:cNvSpPr>
          <p:nvPr/>
        </p:nvSpPr>
        <p:spPr bwMode="auto">
          <a:xfrm>
            <a:off x="9906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5" name="Oval 141"/>
          <p:cNvSpPr>
            <a:spLocks noChangeArrowheads="1"/>
          </p:cNvSpPr>
          <p:nvPr/>
        </p:nvSpPr>
        <p:spPr bwMode="auto">
          <a:xfrm>
            <a:off x="9144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6" name="Oval 142"/>
          <p:cNvSpPr>
            <a:spLocks noChangeArrowheads="1"/>
          </p:cNvSpPr>
          <p:nvPr/>
        </p:nvSpPr>
        <p:spPr bwMode="auto">
          <a:xfrm>
            <a:off x="10668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7" name="Oval 143"/>
          <p:cNvSpPr>
            <a:spLocks noChangeArrowheads="1"/>
          </p:cNvSpPr>
          <p:nvPr/>
        </p:nvSpPr>
        <p:spPr bwMode="auto">
          <a:xfrm>
            <a:off x="12954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8" name="Oval 144"/>
          <p:cNvSpPr>
            <a:spLocks noChangeArrowheads="1"/>
          </p:cNvSpPr>
          <p:nvPr/>
        </p:nvSpPr>
        <p:spPr bwMode="auto">
          <a:xfrm>
            <a:off x="12954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9" name="Oval 145"/>
          <p:cNvSpPr>
            <a:spLocks noChangeArrowheads="1"/>
          </p:cNvSpPr>
          <p:nvPr/>
        </p:nvSpPr>
        <p:spPr bwMode="auto">
          <a:xfrm>
            <a:off x="1143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0" name="Oval 146"/>
          <p:cNvSpPr>
            <a:spLocks noChangeArrowheads="1"/>
          </p:cNvSpPr>
          <p:nvPr/>
        </p:nvSpPr>
        <p:spPr bwMode="auto">
          <a:xfrm>
            <a:off x="11430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1" name="Oval 153"/>
          <p:cNvSpPr>
            <a:spLocks noChangeArrowheads="1"/>
          </p:cNvSpPr>
          <p:nvPr/>
        </p:nvSpPr>
        <p:spPr bwMode="auto">
          <a:xfrm>
            <a:off x="9906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2" name="Oval 165"/>
          <p:cNvSpPr>
            <a:spLocks noChangeArrowheads="1"/>
          </p:cNvSpPr>
          <p:nvPr/>
        </p:nvSpPr>
        <p:spPr bwMode="auto">
          <a:xfrm>
            <a:off x="14478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3" name="Oval 167"/>
          <p:cNvSpPr>
            <a:spLocks noChangeArrowheads="1"/>
          </p:cNvSpPr>
          <p:nvPr/>
        </p:nvSpPr>
        <p:spPr bwMode="auto">
          <a:xfrm>
            <a:off x="14478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4" name="Oval 168"/>
          <p:cNvSpPr>
            <a:spLocks noChangeArrowheads="1"/>
          </p:cNvSpPr>
          <p:nvPr/>
        </p:nvSpPr>
        <p:spPr bwMode="auto">
          <a:xfrm>
            <a:off x="11430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5" name="Oval 140"/>
          <p:cNvSpPr>
            <a:spLocks noChangeArrowheads="1"/>
          </p:cNvSpPr>
          <p:nvPr/>
        </p:nvSpPr>
        <p:spPr bwMode="auto">
          <a:xfrm>
            <a:off x="16764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6" name="Oval 141"/>
          <p:cNvSpPr>
            <a:spLocks noChangeArrowheads="1"/>
          </p:cNvSpPr>
          <p:nvPr/>
        </p:nvSpPr>
        <p:spPr bwMode="auto">
          <a:xfrm>
            <a:off x="14478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7" name="Oval 142"/>
          <p:cNvSpPr>
            <a:spLocks noChangeArrowheads="1"/>
          </p:cNvSpPr>
          <p:nvPr/>
        </p:nvSpPr>
        <p:spPr bwMode="auto">
          <a:xfrm>
            <a:off x="16002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8" name="Oval 144"/>
          <p:cNvSpPr>
            <a:spLocks noChangeArrowheads="1"/>
          </p:cNvSpPr>
          <p:nvPr/>
        </p:nvSpPr>
        <p:spPr bwMode="auto">
          <a:xfrm>
            <a:off x="17526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9" name="Oval 145"/>
          <p:cNvSpPr>
            <a:spLocks noChangeArrowheads="1"/>
          </p:cNvSpPr>
          <p:nvPr/>
        </p:nvSpPr>
        <p:spPr bwMode="auto">
          <a:xfrm>
            <a:off x="16002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0" name="Oval 146"/>
          <p:cNvSpPr>
            <a:spLocks noChangeArrowheads="1"/>
          </p:cNvSpPr>
          <p:nvPr/>
        </p:nvSpPr>
        <p:spPr bwMode="auto">
          <a:xfrm>
            <a:off x="16764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1" name="Oval 153"/>
          <p:cNvSpPr>
            <a:spLocks noChangeArrowheads="1"/>
          </p:cNvSpPr>
          <p:nvPr/>
        </p:nvSpPr>
        <p:spPr bwMode="auto">
          <a:xfrm>
            <a:off x="14478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2" name="Oval 155"/>
          <p:cNvSpPr>
            <a:spLocks noChangeArrowheads="1"/>
          </p:cNvSpPr>
          <p:nvPr/>
        </p:nvSpPr>
        <p:spPr bwMode="auto">
          <a:xfrm>
            <a:off x="14478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3" name="Oval 168"/>
          <p:cNvSpPr>
            <a:spLocks noChangeArrowheads="1"/>
          </p:cNvSpPr>
          <p:nvPr/>
        </p:nvSpPr>
        <p:spPr bwMode="auto">
          <a:xfrm>
            <a:off x="16764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4" name="Oval 141"/>
          <p:cNvSpPr>
            <a:spLocks noChangeArrowheads="1"/>
          </p:cNvSpPr>
          <p:nvPr/>
        </p:nvSpPr>
        <p:spPr bwMode="auto">
          <a:xfrm>
            <a:off x="12954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5" name="Oval 142"/>
          <p:cNvSpPr>
            <a:spLocks noChangeArrowheads="1"/>
          </p:cNvSpPr>
          <p:nvPr/>
        </p:nvSpPr>
        <p:spPr bwMode="auto">
          <a:xfrm>
            <a:off x="13716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6" name="Oval 143"/>
          <p:cNvSpPr>
            <a:spLocks noChangeArrowheads="1"/>
          </p:cNvSpPr>
          <p:nvPr/>
        </p:nvSpPr>
        <p:spPr bwMode="auto">
          <a:xfrm>
            <a:off x="16002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7" name="Oval 144"/>
          <p:cNvSpPr>
            <a:spLocks noChangeArrowheads="1"/>
          </p:cNvSpPr>
          <p:nvPr/>
        </p:nvSpPr>
        <p:spPr bwMode="auto">
          <a:xfrm>
            <a:off x="16002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8" name="Oval 145"/>
          <p:cNvSpPr>
            <a:spLocks noChangeArrowheads="1"/>
          </p:cNvSpPr>
          <p:nvPr/>
        </p:nvSpPr>
        <p:spPr bwMode="auto">
          <a:xfrm>
            <a:off x="14478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9" name="Oval 146"/>
          <p:cNvSpPr>
            <a:spLocks noChangeArrowheads="1"/>
          </p:cNvSpPr>
          <p:nvPr/>
        </p:nvSpPr>
        <p:spPr bwMode="auto">
          <a:xfrm>
            <a:off x="14478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0" name="Oval 153"/>
          <p:cNvSpPr>
            <a:spLocks noChangeArrowheads="1"/>
          </p:cNvSpPr>
          <p:nvPr/>
        </p:nvSpPr>
        <p:spPr bwMode="auto">
          <a:xfrm>
            <a:off x="7620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1" name="Oval 165"/>
          <p:cNvSpPr>
            <a:spLocks noChangeArrowheads="1"/>
          </p:cNvSpPr>
          <p:nvPr/>
        </p:nvSpPr>
        <p:spPr bwMode="auto">
          <a:xfrm>
            <a:off x="17526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2" name="Oval 167"/>
          <p:cNvSpPr>
            <a:spLocks noChangeArrowheads="1"/>
          </p:cNvSpPr>
          <p:nvPr/>
        </p:nvSpPr>
        <p:spPr bwMode="auto">
          <a:xfrm>
            <a:off x="17526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3" name="Oval 168"/>
          <p:cNvSpPr>
            <a:spLocks noChangeArrowheads="1"/>
          </p:cNvSpPr>
          <p:nvPr/>
        </p:nvSpPr>
        <p:spPr bwMode="auto">
          <a:xfrm>
            <a:off x="13716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4" name="Oval 141"/>
          <p:cNvSpPr>
            <a:spLocks noChangeArrowheads="1"/>
          </p:cNvSpPr>
          <p:nvPr/>
        </p:nvSpPr>
        <p:spPr bwMode="auto">
          <a:xfrm>
            <a:off x="12954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5" name="Oval 142"/>
          <p:cNvSpPr>
            <a:spLocks noChangeArrowheads="1"/>
          </p:cNvSpPr>
          <p:nvPr/>
        </p:nvSpPr>
        <p:spPr bwMode="auto">
          <a:xfrm>
            <a:off x="14478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6" name="Oval 143"/>
          <p:cNvSpPr>
            <a:spLocks noChangeArrowheads="1"/>
          </p:cNvSpPr>
          <p:nvPr/>
        </p:nvSpPr>
        <p:spPr bwMode="auto">
          <a:xfrm>
            <a:off x="16764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7" name="Oval 144"/>
          <p:cNvSpPr>
            <a:spLocks noChangeArrowheads="1"/>
          </p:cNvSpPr>
          <p:nvPr/>
        </p:nvSpPr>
        <p:spPr bwMode="auto">
          <a:xfrm>
            <a:off x="16764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8" name="Oval 145"/>
          <p:cNvSpPr>
            <a:spLocks noChangeArrowheads="1"/>
          </p:cNvSpPr>
          <p:nvPr/>
        </p:nvSpPr>
        <p:spPr bwMode="auto">
          <a:xfrm>
            <a:off x="15240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9" name="Oval 146"/>
          <p:cNvSpPr>
            <a:spLocks noChangeArrowheads="1"/>
          </p:cNvSpPr>
          <p:nvPr/>
        </p:nvSpPr>
        <p:spPr bwMode="auto">
          <a:xfrm>
            <a:off x="1524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0" name="Oval 153"/>
          <p:cNvSpPr>
            <a:spLocks noChangeArrowheads="1"/>
          </p:cNvSpPr>
          <p:nvPr/>
        </p:nvSpPr>
        <p:spPr bwMode="auto">
          <a:xfrm>
            <a:off x="13716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1" name="Oval 168"/>
          <p:cNvSpPr>
            <a:spLocks noChangeArrowheads="1"/>
          </p:cNvSpPr>
          <p:nvPr/>
        </p:nvSpPr>
        <p:spPr bwMode="auto">
          <a:xfrm>
            <a:off x="15240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2" name="Oval 140"/>
          <p:cNvSpPr>
            <a:spLocks noChangeArrowheads="1"/>
          </p:cNvSpPr>
          <p:nvPr/>
        </p:nvSpPr>
        <p:spPr bwMode="auto">
          <a:xfrm>
            <a:off x="10668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3" name="Oval 142"/>
          <p:cNvSpPr>
            <a:spLocks noChangeArrowheads="1"/>
          </p:cNvSpPr>
          <p:nvPr/>
        </p:nvSpPr>
        <p:spPr bwMode="auto">
          <a:xfrm>
            <a:off x="9906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4" name="Oval 143"/>
          <p:cNvSpPr>
            <a:spLocks noChangeArrowheads="1"/>
          </p:cNvSpPr>
          <p:nvPr/>
        </p:nvSpPr>
        <p:spPr bwMode="auto">
          <a:xfrm>
            <a:off x="12192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5" name="Oval 155"/>
          <p:cNvSpPr>
            <a:spLocks noChangeArrowheads="1"/>
          </p:cNvSpPr>
          <p:nvPr/>
        </p:nvSpPr>
        <p:spPr bwMode="auto">
          <a:xfrm>
            <a:off x="8382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6" name="Oval 168"/>
          <p:cNvSpPr>
            <a:spLocks noChangeArrowheads="1"/>
          </p:cNvSpPr>
          <p:nvPr/>
        </p:nvSpPr>
        <p:spPr bwMode="auto">
          <a:xfrm>
            <a:off x="10668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7" name="Oval 142"/>
          <p:cNvSpPr>
            <a:spLocks noChangeArrowheads="1"/>
          </p:cNvSpPr>
          <p:nvPr/>
        </p:nvSpPr>
        <p:spPr bwMode="auto">
          <a:xfrm>
            <a:off x="6858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8" name="Oval 143"/>
          <p:cNvSpPr>
            <a:spLocks noChangeArrowheads="1"/>
          </p:cNvSpPr>
          <p:nvPr/>
        </p:nvSpPr>
        <p:spPr bwMode="auto">
          <a:xfrm>
            <a:off x="9144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9" name="Oval 144"/>
          <p:cNvSpPr>
            <a:spLocks noChangeArrowheads="1"/>
          </p:cNvSpPr>
          <p:nvPr/>
        </p:nvSpPr>
        <p:spPr bwMode="auto">
          <a:xfrm>
            <a:off x="9906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0" name="Oval 145"/>
          <p:cNvSpPr>
            <a:spLocks noChangeArrowheads="1"/>
          </p:cNvSpPr>
          <p:nvPr/>
        </p:nvSpPr>
        <p:spPr bwMode="auto">
          <a:xfrm>
            <a:off x="8382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1" name="Oval 146"/>
          <p:cNvSpPr>
            <a:spLocks noChangeArrowheads="1"/>
          </p:cNvSpPr>
          <p:nvPr/>
        </p:nvSpPr>
        <p:spPr bwMode="auto">
          <a:xfrm>
            <a:off x="8382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2" name="Oval 153"/>
          <p:cNvSpPr>
            <a:spLocks noChangeArrowheads="1"/>
          </p:cNvSpPr>
          <p:nvPr/>
        </p:nvSpPr>
        <p:spPr bwMode="auto">
          <a:xfrm>
            <a:off x="6858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3" name="Oval 165"/>
          <p:cNvSpPr>
            <a:spLocks noChangeArrowheads="1"/>
          </p:cNvSpPr>
          <p:nvPr/>
        </p:nvSpPr>
        <p:spPr bwMode="auto">
          <a:xfrm>
            <a:off x="11430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4" name="Oval 167"/>
          <p:cNvSpPr>
            <a:spLocks noChangeArrowheads="1"/>
          </p:cNvSpPr>
          <p:nvPr/>
        </p:nvSpPr>
        <p:spPr bwMode="auto">
          <a:xfrm>
            <a:off x="11430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5" name="Oval 168"/>
          <p:cNvSpPr>
            <a:spLocks noChangeArrowheads="1"/>
          </p:cNvSpPr>
          <p:nvPr/>
        </p:nvSpPr>
        <p:spPr bwMode="auto">
          <a:xfrm>
            <a:off x="762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6" name="Oval 142"/>
          <p:cNvSpPr>
            <a:spLocks noChangeArrowheads="1"/>
          </p:cNvSpPr>
          <p:nvPr/>
        </p:nvSpPr>
        <p:spPr bwMode="auto">
          <a:xfrm>
            <a:off x="8382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7" name="Oval 143"/>
          <p:cNvSpPr>
            <a:spLocks noChangeArrowheads="1"/>
          </p:cNvSpPr>
          <p:nvPr/>
        </p:nvSpPr>
        <p:spPr bwMode="auto">
          <a:xfrm>
            <a:off x="10668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8" name="Oval 146"/>
          <p:cNvSpPr>
            <a:spLocks noChangeArrowheads="1"/>
          </p:cNvSpPr>
          <p:nvPr/>
        </p:nvSpPr>
        <p:spPr bwMode="auto">
          <a:xfrm>
            <a:off x="9144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9" name="Oval 167"/>
          <p:cNvSpPr>
            <a:spLocks noChangeArrowheads="1"/>
          </p:cNvSpPr>
          <p:nvPr/>
        </p:nvSpPr>
        <p:spPr bwMode="auto">
          <a:xfrm>
            <a:off x="12192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0" name="Oval 168"/>
          <p:cNvSpPr>
            <a:spLocks noChangeArrowheads="1"/>
          </p:cNvSpPr>
          <p:nvPr/>
        </p:nvSpPr>
        <p:spPr bwMode="auto">
          <a:xfrm>
            <a:off x="9144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1" name="Oval 140"/>
          <p:cNvSpPr>
            <a:spLocks noChangeArrowheads="1"/>
          </p:cNvSpPr>
          <p:nvPr/>
        </p:nvSpPr>
        <p:spPr bwMode="auto">
          <a:xfrm>
            <a:off x="14478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2" name="Oval 155"/>
          <p:cNvSpPr>
            <a:spLocks noChangeArrowheads="1"/>
          </p:cNvSpPr>
          <p:nvPr/>
        </p:nvSpPr>
        <p:spPr bwMode="auto">
          <a:xfrm>
            <a:off x="12192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3" name="Oval 168"/>
          <p:cNvSpPr>
            <a:spLocks noChangeArrowheads="1"/>
          </p:cNvSpPr>
          <p:nvPr/>
        </p:nvSpPr>
        <p:spPr bwMode="auto">
          <a:xfrm>
            <a:off x="14478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4" name="Oval 142"/>
          <p:cNvSpPr>
            <a:spLocks noChangeArrowheads="1"/>
          </p:cNvSpPr>
          <p:nvPr/>
        </p:nvSpPr>
        <p:spPr bwMode="auto">
          <a:xfrm>
            <a:off x="11430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5" name="Oval 143"/>
          <p:cNvSpPr>
            <a:spLocks noChangeArrowheads="1"/>
          </p:cNvSpPr>
          <p:nvPr/>
        </p:nvSpPr>
        <p:spPr bwMode="auto">
          <a:xfrm>
            <a:off x="13716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6" name="Oval 144"/>
          <p:cNvSpPr>
            <a:spLocks noChangeArrowheads="1"/>
          </p:cNvSpPr>
          <p:nvPr/>
        </p:nvSpPr>
        <p:spPr bwMode="auto">
          <a:xfrm>
            <a:off x="13716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7" name="Oval 145"/>
          <p:cNvSpPr>
            <a:spLocks noChangeArrowheads="1"/>
          </p:cNvSpPr>
          <p:nvPr/>
        </p:nvSpPr>
        <p:spPr bwMode="auto">
          <a:xfrm>
            <a:off x="12192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8" name="Oval 146"/>
          <p:cNvSpPr>
            <a:spLocks noChangeArrowheads="1"/>
          </p:cNvSpPr>
          <p:nvPr/>
        </p:nvSpPr>
        <p:spPr bwMode="auto">
          <a:xfrm>
            <a:off x="12192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9" name="Oval 153"/>
          <p:cNvSpPr>
            <a:spLocks noChangeArrowheads="1"/>
          </p:cNvSpPr>
          <p:nvPr/>
        </p:nvSpPr>
        <p:spPr bwMode="auto">
          <a:xfrm>
            <a:off x="5334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0" name="Oval 165"/>
          <p:cNvSpPr>
            <a:spLocks noChangeArrowheads="1"/>
          </p:cNvSpPr>
          <p:nvPr/>
        </p:nvSpPr>
        <p:spPr bwMode="auto">
          <a:xfrm>
            <a:off x="15240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1" name="Oval 167"/>
          <p:cNvSpPr>
            <a:spLocks noChangeArrowheads="1"/>
          </p:cNvSpPr>
          <p:nvPr/>
        </p:nvSpPr>
        <p:spPr bwMode="auto">
          <a:xfrm>
            <a:off x="1524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2" name="Oval 168"/>
          <p:cNvSpPr>
            <a:spLocks noChangeArrowheads="1"/>
          </p:cNvSpPr>
          <p:nvPr/>
        </p:nvSpPr>
        <p:spPr bwMode="auto">
          <a:xfrm>
            <a:off x="1143000" y="4640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3" name="Oval 142"/>
          <p:cNvSpPr>
            <a:spLocks noChangeArrowheads="1"/>
          </p:cNvSpPr>
          <p:nvPr/>
        </p:nvSpPr>
        <p:spPr bwMode="auto">
          <a:xfrm>
            <a:off x="12192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4" name="Oval 143"/>
          <p:cNvSpPr>
            <a:spLocks noChangeArrowheads="1"/>
          </p:cNvSpPr>
          <p:nvPr/>
        </p:nvSpPr>
        <p:spPr bwMode="auto">
          <a:xfrm>
            <a:off x="1447800" y="4412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5" name="Oval 168"/>
          <p:cNvSpPr>
            <a:spLocks noChangeArrowheads="1"/>
          </p:cNvSpPr>
          <p:nvPr/>
        </p:nvSpPr>
        <p:spPr bwMode="auto">
          <a:xfrm>
            <a:off x="12954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6" name="Oval 140"/>
          <p:cNvSpPr>
            <a:spLocks noChangeArrowheads="1"/>
          </p:cNvSpPr>
          <p:nvPr/>
        </p:nvSpPr>
        <p:spPr bwMode="auto">
          <a:xfrm>
            <a:off x="1676400" y="4564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7" name="Oval 143"/>
          <p:cNvSpPr>
            <a:spLocks noChangeArrowheads="1"/>
          </p:cNvSpPr>
          <p:nvPr/>
        </p:nvSpPr>
        <p:spPr bwMode="auto">
          <a:xfrm>
            <a:off x="1600200" y="4488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8" name="Rectangle 437"/>
          <p:cNvSpPr/>
          <p:nvPr/>
        </p:nvSpPr>
        <p:spPr>
          <a:xfrm>
            <a:off x="304800" y="2554069"/>
            <a:ext cx="327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L’insieme di tutti gli studenti dell’Università di Padova</a:t>
            </a:r>
            <a:endParaRPr lang="sv-SE" dirty="0"/>
          </a:p>
        </p:txBody>
      </p:sp>
      <p:sp>
        <p:nvSpPr>
          <p:cNvPr id="419" name="Rectangle 418"/>
          <p:cNvSpPr/>
          <p:nvPr/>
        </p:nvSpPr>
        <p:spPr>
          <a:xfrm>
            <a:off x="228600" y="5436513"/>
            <a:ext cx="4343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N= dimensione della</a:t>
            </a:r>
          </a:p>
          <a:p>
            <a:r>
              <a:rPr lang="it-IT" sz="2200" dirty="0" smtClean="0"/>
              <a:t>popolazione</a:t>
            </a:r>
            <a:endParaRPr lang="sv-SE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5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52411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Campionamento: randomizzazione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336" name="Rectangle 192"/>
          <p:cNvSpPr>
            <a:spLocks noChangeArrowheads="1"/>
          </p:cNvSpPr>
          <p:nvPr/>
        </p:nvSpPr>
        <p:spPr bwMode="auto">
          <a:xfrm>
            <a:off x="220663" y="1143000"/>
            <a:ext cx="861853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Molte analisi richiedono che i dati siano fra loro indipendenti e che siano estratti a random dalla popolazione</a:t>
            </a:r>
          </a:p>
        </p:txBody>
      </p:sp>
      <p:sp>
        <p:nvSpPr>
          <p:cNvPr id="208" name="Oval 207"/>
          <p:cNvSpPr/>
          <p:nvPr/>
        </p:nvSpPr>
        <p:spPr>
          <a:xfrm>
            <a:off x="685800" y="3505200"/>
            <a:ext cx="22098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9" name="Oval 140"/>
          <p:cNvSpPr>
            <a:spLocks noChangeArrowheads="1"/>
          </p:cNvSpPr>
          <p:nvPr/>
        </p:nvSpPr>
        <p:spPr bwMode="auto">
          <a:xfrm>
            <a:off x="19778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0" name="Oval 141"/>
          <p:cNvSpPr>
            <a:spLocks noChangeArrowheads="1"/>
          </p:cNvSpPr>
          <p:nvPr/>
        </p:nvSpPr>
        <p:spPr bwMode="auto">
          <a:xfrm>
            <a:off x="17492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1" name="Oval 142"/>
          <p:cNvSpPr>
            <a:spLocks noChangeArrowheads="1"/>
          </p:cNvSpPr>
          <p:nvPr/>
        </p:nvSpPr>
        <p:spPr bwMode="auto">
          <a:xfrm>
            <a:off x="1901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2" name="Oval 143"/>
          <p:cNvSpPr>
            <a:spLocks noChangeArrowheads="1"/>
          </p:cNvSpPr>
          <p:nvPr/>
        </p:nvSpPr>
        <p:spPr bwMode="auto">
          <a:xfrm>
            <a:off x="21302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3" name="Oval 144"/>
          <p:cNvSpPr>
            <a:spLocks noChangeArrowheads="1"/>
          </p:cNvSpPr>
          <p:nvPr/>
        </p:nvSpPr>
        <p:spPr bwMode="auto">
          <a:xfrm>
            <a:off x="21302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4" name="Oval 145"/>
          <p:cNvSpPr>
            <a:spLocks noChangeArrowheads="1"/>
          </p:cNvSpPr>
          <p:nvPr/>
        </p:nvSpPr>
        <p:spPr bwMode="auto">
          <a:xfrm>
            <a:off x="19778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5" name="Oval 146"/>
          <p:cNvSpPr>
            <a:spLocks noChangeArrowheads="1"/>
          </p:cNvSpPr>
          <p:nvPr/>
        </p:nvSpPr>
        <p:spPr bwMode="auto">
          <a:xfrm>
            <a:off x="19778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6" name="Oval 153"/>
          <p:cNvSpPr>
            <a:spLocks noChangeArrowheads="1"/>
          </p:cNvSpPr>
          <p:nvPr/>
        </p:nvSpPr>
        <p:spPr bwMode="auto">
          <a:xfrm>
            <a:off x="18254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7" name="Oval 155"/>
          <p:cNvSpPr>
            <a:spLocks noChangeArrowheads="1"/>
          </p:cNvSpPr>
          <p:nvPr/>
        </p:nvSpPr>
        <p:spPr bwMode="auto">
          <a:xfrm>
            <a:off x="17492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8" name="Oval 165"/>
          <p:cNvSpPr>
            <a:spLocks noChangeArrowheads="1"/>
          </p:cNvSpPr>
          <p:nvPr/>
        </p:nvSpPr>
        <p:spPr bwMode="auto">
          <a:xfrm>
            <a:off x="22826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19" name="Oval 167"/>
          <p:cNvSpPr>
            <a:spLocks noChangeArrowheads="1"/>
          </p:cNvSpPr>
          <p:nvPr/>
        </p:nvSpPr>
        <p:spPr bwMode="auto">
          <a:xfrm>
            <a:off x="2282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0" name="Oval 168"/>
          <p:cNvSpPr>
            <a:spLocks noChangeArrowheads="1"/>
          </p:cNvSpPr>
          <p:nvPr/>
        </p:nvSpPr>
        <p:spPr bwMode="auto">
          <a:xfrm>
            <a:off x="19778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1" name="Oval 141"/>
          <p:cNvSpPr>
            <a:spLocks noChangeArrowheads="1"/>
          </p:cNvSpPr>
          <p:nvPr/>
        </p:nvSpPr>
        <p:spPr bwMode="auto">
          <a:xfrm>
            <a:off x="15968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2" name="Oval 142"/>
          <p:cNvSpPr>
            <a:spLocks noChangeArrowheads="1"/>
          </p:cNvSpPr>
          <p:nvPr/>
        </p:nvSpPr>
        <p:spPr bwMode="auto">
          <a:xfrm>
            <a:off x="1596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3" name="Oval 143"/>
          <p:cNvSpPr>
            <a:spLocks noChangeArrowheads="1"/>
          </p:cNvSpPr>
          <p:nvPr/>
        </p:nvSpPr>
        <p:spPr bwMode="auto">
          <a:xfrm>
            <a:off x="18254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4" name="Oval 144"/>
          <p:cNvSpPr>
            <a:spLocks noChangeArrowheads="1"/>
          </p:cNvSpPr>
          <p:nvPr/>
        </p:nvSpPr>
        <p:spPr bwMode="auto">
          <a:xfrm>
            <a:off x="19016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5" name="Oval 145"/>
          <p:cNvSpPr>
            <a:spLocks noChangeArrowheads="1"/>
          </p:cNvSpPr>
          <p:nvPr/>
        </p:nvSpPr>
        <p:spPr bwMode="auto">
          <a:xfrm>
            <a:off x="17492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6" name="Oval 146"/>
          <p:cNvSpPr>
            <a:spLocks noChangeArrowheads="1"/>
          </p:cNvSpPr>
          <p:nvPr/>
        </p:nvSpPr>
        <p:spPr bwMode="auto">
          <a:xfrm>
            <a:off x="1749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7" name="Oval 153"/>
          <p:cNvSpPr>
            <a:spLocks noChangeArrowheads="1"/>
          </p:cNvSpPr>
          <p:nvPr/>
        </p:nvSpPr>
        <p:spPr bwMode="auto">
          <a:xfrm>
            <a:off x="15968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8" name="Oval 165"/>
          <p:cNvSpPr>
            <a:spLocks noChangeArrowheads="1"/>
          </p:cNvSpPr>
          <p:nvPr/>
        </p:nvSpPr>
        <p:spPr bwMode="auto">
          <a:xfrm>
            <a:off x="20540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29" name="Oval 167"/>
          <p:cNvSpPr>
            <a:spLocks noChangeArrowheads="1"/>
          </p:cNvSpPr>
          <p:nvPr/>
        </p:nvSpPr>
        <p:spPr bwMode="auto">
          <a:xfrm>
            <a:off x="20540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0" name="Oval 168"/>
          <p:cNvSpPr>
            <a:spLocks noChangeArrowheads="1"/>
          </p:cNvSpPr>
          <p:nvPr/>
        </p:nvSpPr>
        <p:spPr bwMode="auto">
          <a:xfrm>
            <a:off x="16730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1" name="Oval 141"/>
          <p:cNvSpPr>
            <a:spLocks noChangeArrowheads="1"/>
          </p:cNvSpPr>
          <p:nvPr/>
        </p:nvSpPr>
        <p:spPr bwMode="auto">
          <a:xfrm>
            <a:off x="15968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2" name="Oval 142"/>
          <p:cNvSpPr>
            <a:spLocks noChangeArrowheads="1"/>
          </p:cNvSpPr>
          <p:nvPr/>
        </p:nvSpPr>
        <p:spPr bwMode="auto">
          <a:xfrm>
            <a:off x="17492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3" name="Oval 143"/>
          <p:cNvSpPr>
            <a:spLocks noChangeArrowheads="1"/>
          </p:cNvSpPr>
          <p:nvPr/>
        </p:nvSpPr>
        <p:spPr bwMode="auto">
          <a:xfrm>
            <a:off x="19778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4" name="Oval 144"/>
          <p:cNvSpPr>
            <a:spLocks noChangeArrowheads="1"/>
          </p:cNvSpPr>
          <p:nvPr/>
        </p:nvSpPr>
        <p:spPr bwMode="auto">
          <a:xfrm>
            <a:off x="19778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5" name="Oval 145"/>
          <p:cNvSpPr>
            <a:spLocks noChangeArrowheads="1"/>
          </p:cNvSpPr>
          <p:nvPr/>
        </p:nvSpPr>
        <p:spPr bwMode="auto">
          <a:xfrm>
            <a:off x="18254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6" name="Oval 146"/>
          <p:cNvSpPr>
            <a:spLocks noChangeArrowheads="1"/>
          </p:cNvSpPr>
          <p:nvPr/>
        </p:nvSpPr>
        <p:spPr bwMode="auto">
          <a:xfrm>
            <a:off x="18254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7" name="Oval 153"/>
          <p:cNvSpPr>
            <a:spLocks noChangeArrowheads="1"/>
          </p:cNvSpPr>
          <p:nvPr/>
        </p:nvSpPr>
        <p:spPr bwMode="auto">
          <a:xfrm>
            <a:off x="16730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8" name="Oval 165"/>
          <p:cNvSpPr>
            <a:spLocks noChangeArrowheads="1"/>
          </p:cNvSpPr>
          <p:nvPr/>
        </p:nvSpPr>
        <p:spPr bwMode="auto">
          <a:xfrm>
            <a:off x="21302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39" name="Oval 167"/>
          <p:cNvSpPr>
            <a:spLocks noChangeArrowheads="1"/>
          </p:cNvSpPr>
          <p:nvPr/>
        </p:nvSpPr>
        <p:spPr bwMode="auto">
          <a:xfrm>
            <a:off x="21302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0" name="Oval 168"/>
          <p:cNvSpPr>
            <a:spLocks noChangeArrowheads="1"/>
          </p:cNvSpPr>
          <p:nvPr/>
        </p:nvSpPr>
        <p:spPr bwMode="auto">
          <a:xfrm>
            <a:off x="18254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1" name="Oval 140"/>
          <p:cNvSpPr>
            <a:spLocks noChangeArrowheads="1"/>
          </p:cNvSpPr>
          <p:nvPr/>
        </p:nvSpPr>
        <p:spPr bwMode="auto">
          <a:xfrm>
            <a:off x="2358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2" name="Oval 141"/>
          <p:cNvSpPr>
            <a:spLocks noChangeArrowheads="1"/>
          </p:cNvSpPr>
          <p:nvPr/>
        </p:nvSpPr>
        <p:spPr bwMode="auto">
          <a:xfrm>
            <a:off x="2130287" y="3657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3" name="Oval 142"/>
          <p:cNvSpPr>
            <a:spLocks noChangeArrowheads="1"/>
          </p:cNvSpPr>
          <p:nvPr/>
        </p:nvSpPr>
        <p:spPr bwMode="auto">
          <a:xfrm>
            <a:off x="22826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4" name="Oval 143"/>
          <p:cNvSpPr>
            <a:spLocks noChangeArrowheads="1"/>
          </p:cNvSpPr>
          <p:nvPr/>
        </p:nvSpPr>
        <p:spPr bwMode="auto">
          <a:xfrm>
            <a:off x="25112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5" name="Oval 144"/>
          <p:cNvSpPr>
            <a:spLocks noChangeArrowheads="1"/>
          </p:cNvSpPr>
          <p:nvPr/>
        </p:nvSpPr>
        <p:spPr bwMode="auto">
          <a:xfrm>
            <a:off x="24350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6" name="Oval 145"/>
          <p:cNvSpPr>
            <a:spLocks noChangeArrowheads="1"/>
          </p:cNvSpPr>
          <p:nvPr/>
        </p:nvSpPr>
        <p:spPr bwMode="auto">
          <a:xfrm>
            <a:off x="22826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7" name="Oval 146"/>
          <p:cNvSpPr>
            <a:spLocks noChangeArrowheads="1"/>
          </p:cNvSpPr>
          <p:nvPr/>
        </p:nvSpPr>
        <p:spPr bwMode="auto">
          <a:xfrm>
            <a:off x="23588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8" name="Oval 153"/>
          <p:cNvSpPr>
            <a:spLocks noChangeArrowheads="1"/>
          </p:cNvSpPr>
          <p:nvPr/>
        </p:nvSpPr>
        <p:spPr bwMode="auto">
          <a:xfrm>
            <a:off x="2130287" y="3809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49" name="Oval 155"/>
          <p:cNvSpPr>
            <a:spLocks noChangeArrowheads="1"/>
          </p:cNvSpPr>
          <p:nvPr/>
        </p:nvSpPr>
        <p:spPr bwMode="auto">
          <a:xfrm>
            <a:off x="21302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0" name="Oval 168"/>
          <p:cNvSpPr>
            <a:spLocks noChangeArrowheads="1"/>
          </p:cNvSpPr>
          <p:nvPr/>
        </p:nvSpPr>
        <p:spPr bwMode="auto">
          <a:xfrm>
            <a:off x="23588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1" name="Oval 141"/>
          <p:cNvSpPr>
            <a:spLocks noChangeArrowheads="1"/>
          </p:cNvSpPr>
          <p:nvPr/>
        </p:nvSpPr>
        <p:spPr bwMode="auto">
          <a:xfrm>
            <a:off x="19778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2" name="Oval 142"/>
          <p:cNvSpPr>
            <a:spLocks noChangeArrowheads="1"/>
          </p:cNvSpPr>
          <p:nvPr/>
        </p:nvSpPr>
        <p:spPr bwMode="auto">
          <a:xfrm>
            <a:off x="20540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3" name="Oval 143"/>
          <p:cNvSpPr>
            <a:spLocks noChangeArrowheads="1"/>
          </p:cNvSpPr>
          <p:nvPr/>
        </p:nvSpPr>
        <p:spPr bwMode="auto">
          <a:xfrm>
            <a:off x="22826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4" name="Oval 144"/>
          <p:cNvSpPr>
            <a:spLocks noChangeArrowheads="1"/>
          </p:cNvSpPr>
          <p:nvPr/>
        </p:nvSpPr>
        <p:spPr bwMode="auto">
          <a:xfrm>
            <a:off x="2282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5" name="Oval 145"/>
          <p:cNvSpPr>
            <a:spLocks noChangeArrowheads="1"/>
          </p:cNvSpPr>
          <p:nvPr/>
        </p:nvSpPr>
        <p:spPr bwMode="auto">
          <a:xfrm>
            <a:off x="21302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" name="Oval 146"/>
          <p:cNvSpPr>
            <a:spLocks noChangeArrowheads="1"/>
          </p:cNvSpPr>
          <p:nvPr/>
        </p:nvSpPr>
        <p:spPr bwMode="auto">
          <a:xfrm>
            <a:off x="2130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7" name="Oval 153"/>
          <p:cNvSpPr>
            <a:spLocks noChangeArrowheads="1"/>
          </p:cNvSpPr>
          <p:nvPr/>
        </p:nvSpPr>
        <p:spPr bwMode="auto">
          <a:xfrm>
            <a:off x="14444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8" name="Oval 165"/>
          <p:cNvSpPr>
            <a:spLocks noChangeArrowheads="1"/>
          </p:cNvSpPr>
          <p:nvPr/>
        </p:nvSpPr>
        <p:spPr bwMode="auto">
          <a:xfrm>
            <a:off x="24350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9" name="Oval 167"/>
          <p:cNvSpPr>
            <a:spLocks noChangeArrowheads="1"/>
          </p:cNvSpPr>
          <p:nvPr/>
        </p:nvSpPr>
        <p:spPr bwMode="auto">
          <a:xfrm>
            <a:off x="24350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0" name="Oval 168"/>
          <p:cNvSpPr>
            <a:spLocks noChangeArrowheads="1"/>
          </p:cNvSpPr>
          <p:nvPr/>
        </p:nvSpPr>
        <p:spPr bwMode="auto">
          <a:xfrm>
            <a:off x="20540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1" name="Oval 141"/>
          <p:cNvSpPr>
            <a:spLocks noChangeArrowheads="1"/>
          </p:cNvSpPr>
          <p:nvPr/>
        </p:nvSpPr>
        <p:spPr bwMode="auto">
          <a:xfrm>
            <a:off x="1977887" y="3733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2" name="Oval 142"/>
          <p:cNvSpPr>
            <a:spLocks noChangeArrowheads="1"/>
          </p:cNvSpPr>
          <p:nvPr/>
        </p:nvSpPr>
        <p:spPr bwMode="auto">
          <a:xfrm>
            <a:off x="21302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3" name="Oval 143"/>
          <p:cNvSpPr>
            <a:spLocks noChangeArrowheads="1"/>
          </p:cNvSpPr>
          <p:nvPr/>
        </p:nvSpPr>
        <p:spPr bwMode="auto">
          <a:xfrm>
            <a:off x="23588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4" name="Oval 144"/>
          <p:cNvSpPr>
            <a:spLocks noChangeArrowheads="1"/>
          </p:cNvSpPr>
          <p:nvPr/>
        </p:nvSpPr>
        <p:spPr bwMode="auto">
          <a:xfrm>
            <a:off x="23588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5" name="Oval 145"/>
          <p:cNvSpPr>
            <a:spLocks noChangeArrowheads="1"/>
          </p:cNvSpPr>
          <p:nvPr/>
        </p:nvSpPr>
        <p:spPr bwMode="auto">
          <a:xfrm>
            <a:off x="22064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6" name="Oval 146"/>
          <p:cNvSpPr>
            <a:spLocks noChangeArrowheads="1"/>
          </p:cNvSpPr>
          <p:nvPr/>
        </p:nvSpPr>
        <p:spPr bwMode="auto">
          <a:xfrm>
            <a:off x="22064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7" name="Oval 153"/>
          <p:cNvSpPr>
            <a:spLocks noChangeArrowheads="1"/>
          </p:cNvSpPr>
          <p:nvPr/>
        </p:nvSpPr>
        <p:spPr bwMode="auto">
          <a:xfrm>
            <a:off x="20540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8" name="Oval 165"/>
          <p:cNvSpPr>
            <a:spLocks noChangeArrowheads="1"/>
          </p:cNvSpPr>
          <p:nvPr/>
        </p:nvSpPr>
        <p:spPr bwMode="auto">
          <a:xfrm>
            <a:off x="25112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69" name="Oval 167"/>
          <p:cNvSpPr>
            <a:spLocks noChangeArrowheads="1"/>
          </p:cNvSpPr>
          <p:nvPr/>
        </p:nvSpPr>
        <p:spPr bwMode="auto">
          <a:xfrm>
            <a:off x="25112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0" name="Oval 168"/>
          <p:cNvSpPr>
            <a:spLocks noChangeArrowheads="1"/>
          </p:cNvSpPr>
          <p:nvPr/>
        </p:nvSpPr>
        <p:spPr bwMode="auto">
          <a:xfrm>
            <a:off x="22064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4" name="Oval 140"/>
          <p:cNvSpPr>
            <a:spLocks noChangeArrowheads="1"/>
          </p:cNvSpPr>
          <p:nvPr/>
        </p:nvSpPr>
        <p:spPr bwMode="auto">
          <a:xfrm>
            <a:off x="25874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1" name="Oval 143"/>
          <p:cNvSpPr>
            <a:spLocks noChangeArrowheads="1"/>
          </p:cNvSpPr>
          <p:nvPr/>
        </p:nvSpPr>
        <p:spPr bwMode="auto">
          <a:xfrm>
            <a:off x="25112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1" name="Oval 140"/>
          <p:cNvSpPr>
            <a:spLocks noChangeArrowheads="1"/>
          </p:cNvSpPr>
          <p:nvPr/>
        </p:nvSpPr>
        <p:spPr bwMode="auto">
          <a:xfrm>
            <a:off x="1825487" y="4952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2" name="Oval 141"/>
          <p:cNvSpPr>
            <a:spLocks noChangeArrowheads="1"/>
          </p:cNvSpPr>
          <p:nvPr/>
        </p:nvSpPr>
        <p:spPr bwMode="auto">
          <a:xfrm>
            <a:off x="15968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3" name="Oval 142"/>
          <p:cNvSpPr>
            <a:spLocks noChangeArrowheads="1"/>
          </p:cNvSpPr>
          <p:nvPr/>
        </p:nvSpPr>
        <p:spPr bwMode="auto">
          <a:xfrm>
            <a:off x="17492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4" name="Oval 143"/>
          <p:cNvSpPr>
            <a:spLocks noChangeArrowheads="1"/>
          </p:cNvSpPr>
          <p:nvPr/>
        </p:nvSpPr>
        <p:spPr bwMode="auto">
          <a:xfrm>
            <a:off x="19778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5" name="Oval 144"/>
          <p:cNvSpPr>
            <a:spLocks noChangeArrowheads="1"/>
          </p:cNvSpPr>
          <p:nvPr/>
        </p:nvSpPr>
        <p:spPr bwMode="auto">
          <a:xfrm>
            <a:off x="19778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6" name="Oval 145"/>
          <p:cNvSpPr>
            <a:spLocks noChangeArrowheads="1"/>
          </p:cNvSpPr>
          <p:nvPr/>
        </p:nvSpPr>
        <p:spPr bwMode="auto">
          <a:xfrm>
            <a:off x="18254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7" name="Oval 146"/>
          <p:cNvSpPr>
            <a:spLocks noChangeArrowheads="1"/>
          </p:cNvSpPr>
          <p:nvPr/>
        </p:nvSpPr>
        <p:spPr bwMode="auto">
          <a:xfrm>
            <a:off x="18254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8" name="Oval 153"/>
          <p:cNvSpPr>
            <a:spLocks noChangeArrowheads="1"/>
          </p:cNvSpPr>
          <p:nvPr/>
        </p:nvSpPr>
        <p:spPr bwMode="auto">
          <a:xfrm>
            <a:off x="16730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9" name="Oval 155"/>
          <p:cNvSpPr>
            <a:spLocks noChangeArrowheads="1"/>
          </p:cNvSpPr>
          <p:nvPr/>
        </p:nvSpPr>
        <p:spPr bwMode="auto">
          <a:xfrm>
            <a:off x="1596887" y="5029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0" name="Oval 165"/>
          <p:cNvSpPr>
            <a:spLocks noChangeArrowheads="1"/>
          </p:cNvSpPr>
          <p:nvPr/>
        </p:nvSpPr>
        <p:spPr bwMode="auto">
          <a:xfrm>
            <a:off x="21302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1" name="Oval 167"/>
          <p:cNvSpPr>
            <a:spLocks noChangeArrowheads="1"/>
          </p:cNvSpPr>
          <p:nvPr/>
        </p:nvSpPr>
        <p:spPr bwMode="auto">
          <a:xfrm>
            <a:off x="21302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2" name="Oval 168"/>
          <p:cNvSpPr>
            <a:spLocks noChangeArrowheads="1"/>
          </p:cNvSpPr>
          <p:nvPr/>
        </p:nvSpPr>
        <p:spPr bwMode="auto">
          <a:xfrm>
            <a:off x="1825487" y="4724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3" name="Oval 141"/>
          <p:cNvSpPr>
            <a:spLocks noChangeArrowheads="1"/>
          </p:cNvSpPr>
          <p:nvPr/>
        </p:nvSpPr>
        <p:spPr bwMode="auto">
          <a:xfrm>
            <a:off x="14444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4" name="Oval 142"/>
          <p:cNvSpPr>
            <a:spLocks noChangeArrowheads="1"/>
          </p:cNvSpPr>
          <p:nvPr/>
        </p:nvSpPr>
        <p:spPr bwMode="auto">
          <a:xfrm>
            <a:off x="1444487" y="4876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5" name="Oval 143"/>
          <p:cNvSpPr>
            <a:spLocks noChangeArrowheads="1"/>
          </p:cNvSpPr>
          <p:nvPr/>
        </p:nvSpPr>
        <p:spPr bwMode="auto">
          <a:xfrm>
            <a:off x="1673087" y="4876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6" name="Oval 144"/>
          <p:cNvSpPr>
            <a:spLocks noChangeArrowheads="1"/>
          </p:cNvSpPr>
          <p:nvPr/>
        </p:nvSpPr>
        <p:spPr bwMode="auto">
          <a:xfrm>
            <a:off x="1749287" y="4724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7" name="Oval 145"/>
          <p:cNvSpPr>
            <a:spLocks noChangeArrowheads="1"/>
          </p:cNvSpPr>
          <p:nvPr/>
        </p:nvSpPr>
        <p:spPr bwMode="auto">
          <a:xfrm>
            <a:off x="1596887" y="4724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8" name="Oval 146"/>
          <p:cNvSpPr>
            <a:spLocks noChangeArrowheads="1"/>
          </p:cNvSpPr>
          <p:nvPr/>
        </p:nvSpPr>
        <p:spPr bwMode="auto">
          <a:xfrm>
            <a:off x="1596887" y="4800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09" name="Oval 153"/>
          <p:cNvSpPr>
            <a:spLocks noChangeArrowheads="1"/>
          </p:cNvSpPr>
          <p:nvPr/>
        </p:nvSpPr>
        <p:spPr bwMode="auto">
          <a:xfrm>
            <a:off x="1444487" y="4724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0" name="Oval 165"/>
          <p:cNvSpPr>
            <a:spLocks noChangeArrowheads="1"/>
          </p:cNvSpPr>
          <p:nvPr/>
        </p:nvSpPr>
        <p:spPr bwMode="auto">
          <a:xfrm>
            <a:off x="1901687" y="4724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1" name="Oval 167"/>
          <p:cNvSpPr>
            <a:spLocks noChangeArrowheads="1"/>
          </p:cNvSpPr>
          <p:nvPr/>
        </p:nvSpPr>
        <p:spPr bwMode="auto">
          <a:xfrm>
            <a:off x="1901687" y="4800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2" name="Oval 168"/>
          <p:cNvSpPr>
            <a:spLocks noChangeArrowheads="1"/>
          </p:cNvSpPr>
          <p:nvPr/>
        </p:nvSpPr>
        <p:spPr bwMode="auto">
          <a:xfrm>
            <a:off x="1520687" y="4952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3" name="Oval 141"/>
          <p:cNvSpPr>
            <a:spLocks noChangeArrowheads="1"/>
          </p:cNvSpPr>
          <p:nvPr/>
        </p:nvSpPr>
        <p:spPr bwMode="auto">
          <a:xfrm>
            <a:off x="14444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4" name="Oval 142"/>
          <p:cNvSpPr>
            <a:spLocks noChangeArrowheads="1"/>
          </p:cNvSpPr>
          <p:nvPr/>
        </p:nvSpPr>
        <p:spPr bwMode="auto">
          <a:xfrm>
            <a:off x="1596887" y="4724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5" name="Oval 143"/>
          <p:cNvSpPr>
            <a:spLocks noChangeArrowheads="1"/>
          </p:cNvSpPr>
          <p:nvPr/>
        </p:nvSpPr>
        <p:spPr bwMode="auto">
          <a:xfrm>
            <a:off x="1825487" y="4724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6" name="Oval 144"/>
          <p:cNvSpPr>
            <a:spLocks noChangeArrowheads="1"/>
          </p:cNvSpPr>
          <p:nvPr/>
        </p:nvSpPr>
        <p:spPr bwMode="auto">
          <a:xfrm>
            <a:off x="18254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7" name="Oval 145"/>
          <p:cNvSpPr>
            <a:spLocks noChangeArrowheads="1"/>
          </p:cNvSpPr>
          <p:nvPr/>
        </p:nvSpPr>
        <p:spPr bwMode="auto">
          <a:xfrm>
            <a:off x="16730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8" name="Oval 146"/>
          <p:cNvSpPr>
            <a:spLocks noChangeArrowheads="1"/>
          </p:cNvSpPr>
          <p:nvPr/>
        </p:nvSpPr>
        <p:spPr bwMode="auto">
          <a:xfrm>
            <a:off x="16730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19" name="Oval 153"/>
          <p:cNvSpPr>
            <a:spLocks noChangeArrowheads="1"/>
          </p:cNvSpPr>
          <p:nvPr/>
        </p:nvSpPr>
        <p:spPr bwMode="auto">
          <a:xfrm>
            <a:off x="15206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0" name="Oval 165"/>
          <p:cNvSpPr>
            <a:spLocks noChangeArrowheads="1"/>
          </p:cNvSpPr>
          <p:nvPr/>
        </p:nvSpPr>
        <p:spPr bwMode="auto">
          <a:xfrm>
            <a:off x="19778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1" name="Oval 167"/>
          <p:cNvSpPr>
            <a:spLocks noChangeArrowheads="1"/>
          </p:cNvSpPr>
          <p:nvPr/>
        </p:nvSpPr>
        <p:spPr bwMode="auto">
          <a:xfrm>
            <a:off x="19778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2" name="Oval 168"/>
          <p:cNvSpPr>
            <a:spLocks noChangeArrowheads="1"/>
          </p:cNvSpPr>
          <p:nvPr/>
        </p:nvSpPr>
        <p:spPr bwMode="auto">
          <a:xfrm>
            <a:off x="1673087" y="4800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3" name="Oval 140"/>
          <p:cNvSpPr>
            <a:spLocks noChangeArrowheads="1"/>
          </p:cNvSpPr>
          <p:nvPr/>
        </p:nvSpPr>
        <p:spPr bwMode="auto">
          <a:xfrm>
            <a:off x="2206487" y="4876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4" name="Oval 141"/>
          <p:cNvSpPr>
            <a:spLocks noChangeArrowheads="1"/>
          </p:cNvSpPr>
          <p:nvPr/>
        </p:nvSpPr>
        <p:spPr bwMode="auto">
          <a:xfrm>
            <a:off x="1977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5" name="Oval 142"/>
          <p:cNvSpPr>
            <a:spLocks noChangeArrowheads="1"/>
          </p:cNvSpPr>
          <p:nvPr/>
        </p:nvSpPr>
        <p:spPr bwMode="auto">
          <a:xfrm>
            <a:off x="21302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6" name="Oval 143"/>
          <p:cNvSpPr>
            <a:spLocks noChangeArrowheads="1"/>
          </p:cNvSpPr>
          <p:nvPr/>
        </p:nvSpPr>
        <p:spPr bwMode="auto">
          <a:xfrm>
            <a:off x="23588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7" name="Oval 144"/>
          <p:cNvSpPr>
            <a:spLocks noChangeArrowheads="1"/>
          </p:cNvSpPr>
          <p:nvPr/>
        </p:nvSpPr>
        <p:spPr bwMode="auto">
          <a:xfrm>
            <a:off x="22826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8" name="Oval 145"/>
          <p:cNvSpPr>
            <a:spLocks noChangeArrowheads="1"/>
          </p:cNvSpPr>
          <p:nvPr/>
        </p:nvSpPr>
        <p:spPr bwMode="auto">
          <a:xfrm>
            <a:off x="21302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29" name="Oval 146"/>
          <p:cNvSpPr>
            <a:spLocks noChangeArrowheads="1"/>
          </p:cNvSpPr>
          <p:nvPr/>
        </p:nvSpPr>
        <p:spPr bwMode="auto">
          <a:xfrm>
            <a:off x="22064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0" name="Oval 153"/>
          <p:cNvSpPr>
            <a:spLocks noChangeArrowheads="1"/>
          </p:cNvSpPr>
          <p:nvPr/>
        </p:nvSpPr>
        <p:spPr bwMode="auto">
          <a:xfrm>
            <a:off x="19778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1" name="Oval 155"/>
          <p:cNvSpPr>
            <a:spLocks noChangeArrowheads="1"/>
          </p:cNvSpPr>
          <p:nvPr/>
        </p:nvSpPr>
        <p:spPr bwMode="auto">
          <a:xfrm>
            <a:off x="1977887" y="4952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2" name="Oval 168"/>
          <p:cNvSpPr>
            <a:spLocks noChangeArrowheads="1"/>
          </p:cNvSpPr>
          <p:nvPr/>
        </p:nvSpPr>
        <p:spPr bwMode="auto">
          <a:xfrm>
            <a:off x="22064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3" name="Oval 141"/>
          <p:cNvSpPr>
            <a:spLocks noChangeArrowheads="1"/>
          </p:cNvSpPr>
          <p:nvPr/>
        </p:nvSpPr>
        <p:spPr bwMode="auto">
          <a:xfrm>
            <a:off x="18254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4" name="Oval 142"/>
          <p:cNvSpPr>
            <a:spLocks noChangeArrowheads="1"/>
          </p:cNvSpPr>
          <p:nvPr/>
        </p:nvSpPr>
        <p:spPr bwMode="auto">
          <a:xfrm>
            <a:off x="1901687" y="4800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5" name="Oval 143"/>
          <p:cNvSpPr>
            <a:spLocks noChangeArrowheads="1"/>
          </p:cNvSpPr>
          <p:nvPr/>
        </p:nvSpPr>
        <p:spPr bwMode="auto">
          <a:xfrm>
            <a:off x="2130287" y="4800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6" name="Oval 144"/>
          <p:cNvSpPr>
            <a:spLocks noChangeArrowheads="1"/>
          </p:cNvSpPr>
          <p:nvPr/>
        </p:nvSpPr>
        <p:spPr bwMode="auto">
          <a:xfrm>
            <a:off x="21302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7" name="Oval 145"/>
          <p:cNvSpPr>
            <a:spLocks noChangeArrowheads="1"/>
          </p:cNvSpPr>
          <p:nvPr/>
        </p:nvSpPr>
        <p:spPr bwMode="auto">
          <a:xfrm>
            <a:off x="19778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8" name="Oval 146"/>
          <p:cNvSpPr>
            <a:spLocks noChangeArrowheads="1"/>
          </p:cNvSpPr>
          <p:nvPr/>
        </p:nvSpPr>
        <p:spPr bwMode="auto">
          <a:xfrm>
            <a:off x="1977887" y="4800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39" name="Oval 153"/>
          <p:cNvSpPr>
            <a:spLocks noChangeArrowheads="1"/>
          </p:cNvSpPr>
          <p:nvPr/>
        </p:nvSpPr>
        <p:spPr bwMode="auto">
          <a:xfrm>
            <a:off x="12920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0" name="Oval 165"/>
          <p:cNvSpPr>
            <a:spLocks noChangeArrowheads="1"/>
          </p:cNvSpPr>
          <p:nvPr/>
        </p:nvSpPr>
        <p:spPr bwMode="auto">
          <a:xfrm>
            <a:off x="22826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1" name="Oval 167"/>
          <p:cNvSpPr>
            <a:spLocks noChangeArrowheads="1"/>
          </p:cNvSpPr>
          <p:nvPr/>
        </p:nvSpPr>
        <p:spPr bwMode="auto">
          <a:xfrm>
            <a:off x="2282687" y="4952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2" name="Oval 168"/>
          <p:cNvSpPr>
            <a:spLocks noChangeArrowheads="1"/>
          </p:cNvSpPr>
          <p:nvPr/>
        </p:nvSpPr>
        <p:spPr bwMode="auto">
          <a:xfrm>
            <a:off x="1901687" y="4876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3" name="Oval 141"/>
          <p:cNvSpPr>
            <a:spLocks noChangeArrowheads="1"/>
          </p:cNvSpPr>
          <p:nvPr/>
        </p:nvSpPr>
        <p:spPr bwMode="auto">
          <a:xfrm>
            <a:off x="18254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4" name="Oval 142"/>
          <p:cNvSpPr>
            <a:spLocks noChangeArrowheads="1"/>
          </p:cNvSpPr>
          <p:nvPr/>
        </p:nvSpPr>
        <p:spPr bwMode="auto">
          <a:xfrm>
            <a:off x="19778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5" name="Oval 143"/>
          <p:cNvSpPr>
            <a:spLocks noChangeArrowheads="1"/>
          </p:cNvSpPr>
          <p:nvPr/>
        </p:nvSpPr>
        <p:spPr bwMode="auto">
          <a:xfrm>
            <a:off x="22064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6" name="Oval 144"/>
          <p:cNvSpPr>
            <a:spLocks noChangeArrowheads="1"/>
          </p:cNvSpPr>
          <p:nvPr/>
        </p:nvSpPr>
        <p:spPr bwMode="auto">
          <a:xfrm>
            <a:off x="22064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7" name="Oval 145"/>
          <p:cNvSpPr>
            <a:spLocks noChangeArrowheads="1"/>
          </p:cNvSpPr>
          <p:nvPr/>
        </p:nvSpPr>
        <p:spPr bwMode="auto">
          <a:xfrm>
            <a:off x="20540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8" name="Oval 146"/>
          <p:cNvSpPr>
            <a:spLocks noChangeArrowheads="1"/>
          </p:cNvSpPr>
          <p:nvPr/>
        </p:nvSpPr>
        <p:spPr bwMode="auto">
          <a:xfrm>
            <a:off x="20540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49" name="Oval 153"/>
          <p:cNvSpPr>
            <a:spLocks noChangeArrowheads="1"/>
          </p:cNvSpPr>
          <p:nvPr/>
        </p:nvSpPr>
        <p:spPr bwMode="auto">
          <a:xfrm>
            <a:off x="19016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0" name="Oval 165"/>
          <p:cNvSpPr>
            <a:spLocks noChangeArrowheads="1"/>
          </p:cNvSpPr>
          <p:nvPr/>
        </p:nvSpPr>
        <p:spPr bwMode="auto">
          <a:xfrm>
            <a:off x="23588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1" name="Oval 167"/>
          <p:cNvSpPr>
            <a:spLocks noChangeArrowheads="1"/>
          </p:cNvSpPr>
          <p:nvPr/>
        </p:nvSpPr>
        <p:spPr bwMode="auto">
          <a:xfrm>
            <a:off x="23588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2" name="Oval 168"/>
          <p:cNvSpPr>
            <a:spLocks noChangeArrowheads="1"/>
          </p:cNvSpPr>
          <p:nvPr/>
        </p:nvSpPr>
        <p:spPr bwMode="auto">
          <a:xfrm>
            <a:off x="2054087" y="4724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3" name="Oval 140"/>
          <p:cNvSpPr>
            <a:spLocks noChangeArrowheads="1"/>
          </p:cNvSpPr>
          <p:nvPr/>
        </p:nvSpPr>
        <p:spPr bwMode="auto">
          <a:xfrm>
            <a:off x="2435087" y="4800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4" name="Oval 143"/>
          <p:cNvSpPr>
            <a:spLocks noChangeArrowheads="1"/>
          </p:cNvSpPr>
          <p:nvPr/>
        </p:nvSpPr>
        <p:spPr bwMode="auto">
          <a:xfrm>
            <a:off x="2358887" y="4724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5" name="Oval 140"/>
          <p:cNvSpPr>
            <a:spLocks noChangeArrowheads="1"/>
          </p:cNvSpPr>
          <p:nvPr/>
        </p:nvSpPr>
        <p:spPr bwMode="auto">
          <a:xfrm>
            <a:off x="15968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6" name="Oval 141"/>
          <p:cNvSpPr>
            <a:spLocks noChangeArrowheads="1"/>
          </p:cNvSpPr>
          <p:nvPr/>
        </p:nvSpPr>
        <p:spPr bwMode="auto">
          <a:xfrm>
            <a:off x="13682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7" name="Oval 142"/>
          <p:cNvSpPr>
            <a:spLocks noChangeArrowheads="1"/>
          </p:cNvSpPr>
          <p:nvPr/>
        </p:nvSpPr>
        <p:spPr bwMode="auto">
          <a:xfrm>
            <a:off x="15206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8" name="Oval 143"/>
          <p:cNvSpPr>
            <a:spLocks noChangeArrowheads="1"/>
          </p:cNvSpPr>
          <p:nvPr/>
        </p:nvSpPr>
        <p:spPr bwMode="auto">
          <a:xfrm>
            <a:off x="17492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59" name="Oval 144"/>
          <p:cNvSpPr>
            <a:spLocks noChangeArrowheads="1"/>
          </p:cNvSpPr>
          <p:nvPr/>
        </p:nvSpPr>
        <p:spPr bwMode="auto">
          <a:xfrm>
            <a:off x="17492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0" name="Oval 145"/>
          <p:cNvSpPr>
            <a:spLocks noChangeArrowheads="1"/>
          </p:cNvSpPr>
          <p:nvPr/>
        </p:nvSpPr>
        <p:spPr bwMode="auto">
          <a:xfrm>
            <a:off x="15968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1" name="Oval 146"/>
          <p:cNvSpPr>
            <a:spLocks noChangeArrowheads="1"/>
          </p:cNvSpPr>
          <p:nvPr/>
        </p:nvSpPr>
        <p:spPr bwMode="auto">
          <a:xfrm>
            <a:off x="15968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2" name="Oval 153"/>
          <p:cNvSpPr>
            <a:spLocks noChangeArrowheads="1"/>
          </p:cNvSpPr>
          <p:nvPr/>
        </p:nvSpPr>
        <p:spPr bwMode="auto">
          <a:xfrm>
            <a:off x="14444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3" name="Oval 155"/>
          <p:cNvSpPr>
            <a:spLocks noChangeArrowheads="1"/>
          </p:cNvSpPr>
          <p:nvPr/>
        </p:nvSpPr>
        <p:spPr bwMode="auto">
          <a:xfrm>
            <a:off x="1368287" y="4648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4" name="Oval 165"/>
          <p:cNvSpPr>
            <a:spLocks noChangeArrowheads="1"/>
          </p:cNvSpPr>
          <p:nvPr/>
        </p:nvSpPr>
        <p:spPr bwMode="auto">
          <a:xfrm>
            <a:off x="19016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5" name="Oval 167"/>
          <p:cNvSpPr>
            <a:spLocks noChangeArrowheads="1"/>
          </p:cNvSpPr>
          <p:nvPr/>
        </p:nvSpPr>
        <p:spPr bwMode="auto">
          <a:xfrm>
            <a:off x="19016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6" name="Oval 168"/>
          <p:cNvSpPr>
            <a:spLocks noChangeArrowheads="1"/>
          </p:cNvSpPr>
          <p:nvPr/>
        </p:nvSpPr>
        <p:spPr bwMode="auto">
          <a:xfrm>
            <a:off x="15968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7" name="Oval 141"/>
          <p:cNvSpPr>
            <a:spLocks noChangeArrowheads="1"/>
          </p:cNvSpPr>
          <p:nvPr/>
        </p:nvSpPr>
        <p:spPr bwMode="auto">
          <a:xfrm>
            <a:off x="12158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8" name="Oval 142"/>
          <p:cNvSpPr>
            <a:spLocks noChangeArrowheads="1"/>
          </p:cNvSpPr>
          <p:nvPr/>
        </p:nvSpPr>
        <p:spPr bwMode="auto">
          <a:xfrm>
            <a:off x="12158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69" name="Oval 143"/>
          <p:cNvSpPr>
            <a:spLocks noChangeArrowheads="1"/>
          </p:cNvSpPr>
          <p:nvPr/>
        </p:nvSpPr>
        <p:spPr bwMode="auto">
          <a:xfrm>
            <a:off x="14444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0" name="Oval 144"/>
          <p:cNvSpPr>
            <a:spLocks noChangeArrowheads="1"/>
          </p:cNvSpPr>
          <p:nvPr/>
        </p:nvSpPr>
        <p:spPr bwMode="auto">
          <a:xfrm>
            <a:off x="15206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1" name="Oval 145"/>
          <p:cNvSpPr>
            <a:spLocks noChangeArrowheads="1"/>
          </p:cNvSpPr>
          <p:nvPr/>
        </p:nvSpPr>
        <p:spPr bwMode="auto">
          <a:xfrm>
            <a:off x="13682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2" name="Oval 146"/>
          <p:cNvSpPr>
            <a:spLocks noChangeArrowheads="1"/>
          </p:cNvSpPr>
          <p:nvPr/>
        </p:nvSpPr>
        <p:spPr bwMode="auto">
          <a:xfrm>
            <a:off x="13682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3" name="Oval 153"/>
          <p:cNvSpPr>
            <a:spLocks noChangeArrowheads="1"/>
          </p:cNvSpPr>
          <p:nvPr/>
        </p:nvSpPr>
        <p:spPr bwMode="auto">
          <a:xfrm>
            <a:off x="12158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4" name="Oval 165"/>
          <p:cNvSpPr>
            <a:spLocks noChangeArrowheads="1"/>
          </p:cNvSpPr>
          <p:nvPr/>
        </p:nvSpPr>
        <p:spPr bwMode="auto">
          <a:xfrm>
            <a:off x="16730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5" name="Oval 167"/>
          <p:cNvSpPr>
            <a:spLocks noChangeArrowheads="1"/>
          </p:cNvSpPr>
          <p:nvPr/>
        </p:nvSpPr>
        <p:spPr bwMode="auto">
          <a:xfrm>
            <a:off x="16730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6" name="Oval 168"/>
          <p:cNvSpPr>
            <a:spLocks noChangeArrowheads="1"/>
          </p:cNvSpPr>
          <p:nvPr/>
        </p:nvSpPr>
        <p:spPr bwMode="auto">
          <a:xfrm>
            <a:off x="12920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7" name="Oval 141"/>
          <p:cNvSpPr>
            <a:spLocks noChangeArrowheads="1"/>
          </p:cNvSpPr>
          <p:nvPr/>
        </p:nvSpPr>
        <p:spPr bwMode="auto">
          <a:xfrm>
            <a:off x="12158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8" name="Oval 142"/>
          <p:cNvSpPr>
            <a:spLocks noChangeArrowheads="1"/>
          </p:cNvSpPr>
          <p:nvPr/>
        </p:nvSpPr>
        <p:spPr bwMode="auto">
          <a:xfrm>
            <a:off x="13682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79" name="Oval 143"/>
          <p:cNvSpPr>
            <a:spLocks noChangeArrowheads="1"/>
          </p:cNvSpPr>
          <p:nvPr/>
        </p:nvSpPr>
        <p:spPr bwMode="auto">
          <a:xfrm>
            <a:off x="15968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0" name="Oval 144"/>
          <p:cNvSpPr>
            <a:spLocks noChangeArrowheads="1"/>
          </p:cNvSpPr>
          <p:nvPr/>
        </p:nvSpPr>
        <p:spPr bwMode="auto">
          <a:xfrm>
            <a:off x="15968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1" name="Oval 145"/>
          <p:cNvSpPr>
            <a:spLocks noChangeArrowheads="1"/>
          </p:cNvSpPr>
          <p:nvPr/>
        </p:nvSpPr>
        <p:spPr bwMode="auto">
          <a:xfrm>
            <a:off x="14444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2" name="Oval 146"/>
          <p:cNvSpPr>
            <a:spLocks noChangeArrowheads="1"/>
          </p:cNvSpPr>
          <p:nvPr/>
        </p:nvSpPr>
        <p:spPr bwMode="auto">
          <a:xfrm>
            <a:off x="14444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3" name="Oval 153"/>
          <p:cNvSpPr>
            <a:spLocks noChangeArrowheads="1"/>
          </p:cNvSpPr>
          <p:nvPr/>
        </p:nvSpPr>
        <p:spPr bwMode="auto">
          <a:xfrm>
            <a:off x="12920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4" name="Oval 165"/>
          <p:cNvSpPr>
            <a:spLocks noChangeArrowheads="1"/>
          </p:cNvSpPr>
          <p:nvPr/>
        </p:nvSpPr>
        <p:spPr bwMode="auto">
          <a:xfrm>
            <a:off x="1749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5" name="Oval 167"/>
          <p:cNvSpPr>
            <a:spLocks noChangeArrowheads="1"/>
          </p:cNvSpPr>
          <p:nvPr/>
        </p:nvSpPr>
        <p:spPr bwMode="auto">
          <a:xfrm>
            <a:off x="17492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6" name="Oval 168"/>
          <p:cNvSpPr>
            <a:spLocks noChangeArrowheads="1"/>
          </p:cNvSpPr>
          <p:nvPr/>
        </p:nvSpPr>
        <p:spPr bwMode="auto">
          <a:xfrm>
            <a:off x="14444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7" name="Oval 140"/>
          <p:cNvSpPr>
            <a:spLocks noChangeArrowheads="1"/>
          </p:cNvSpPr>
          <p:nvPr/>
        </p:nvSpPr>
        <p:spPr bwMode="auto">
          <a:xfrm>
            <a:off x="19778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8" name="Oval 141"/>
          <p:cNvSpPr>
            <a:spLocks noChangeArrowheads="1"/>
          </p:cNvSpPr>
          <p:nvPr/>
        </p:nvSpPr>
        <p:spPr bwMode="auto">
          <a:xfrm>
            <a:off x="1749287" y="3886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89" name="Oval 142"/>
          <p:cNvSpPr>
            <a:spLocks noChangeArrowheads="1"/>
          </p:cNvSpPr>
          <p:nvPr/>
        </p:nvSpPr>
        <p:spPr bwMode="auto">
          <a:xfrm>
            <a:off x="19016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0" name="Oval 143"/>
          <p:cNvSpPr>
            <a:spLocks noChangeArrowheads="1"/>
          </p:cNvSpPr>
          <p:nvPr/>
        </p:nvSpPr>
        <p:spPr bwMode="auto">
          <a:xfrm>
            <a:off x="2130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1" name="Oval 144"/>
          <p:cNvSpPr>
            <a:spLocks noChangeArrowheads="1"/>
          </p:cNvSpPr>
          <p:nvPr/>
        </p:nvSpPr>
        <p:spPr bwMode="auto">
          <a:xfrm>
            <a:off x="20540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2" name="Oval 145"/>
          <p:cNvSpPr>
            <a:spLocks noChangeArrowheads="1"/>
          </p:cNvSpPr>
          <p:nvPr/>
        </p:nvSpPr>
        <p:spPr bwMode="auto">
          <a:xfrm>
            <a:off x="19016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3" name="Oval 146"/>
          <p:cNvSpPr>
            <a:spLocks noChangeArrowheads="1"/>
          </p:cNvSpPr>
          <p:nvPr/>
        </p:nvSpPr>
        <p:spPr bwMode="auto">
          <a:xfrm>
            <a:off x="19778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4" name="Oval 153"/>
          <p:cNvSpPr>
            <a:spLocks noChangeArrowheads="1"/>
          </p:cNvSpPr>
          <p:nvPr/>
        </p:nvSpPr>
        <p:spPr bwMode="auto">
          <a:xfrm>
            <a:off x="1749287" y="4038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5" name="Oval 155"/>
          <p:cNvSpPr>
            <a:spLocks noChangeArrowheads="1"/>
          </p:cNvSpPr>
          <p:nvPr/>
        </p:nvSpPr>
        <p:spPr bwMode="auto">
          <a:xfrm>
            <a:off x="17492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6" name="Oval 168"/>
          <p:cNvSpPr>
            <a:spLocks noChangeArrowheads="1"/>
          </p:cNvSpPr>
          <p:nvPr/>
        </p:nvSpPr>
        <p:spPr bwMode="auto">
          <a:xfrm>
            <a:off x="1977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7" name="Oval 141"/>
          <p:cNvSpPr>
            <a:spLocks noChangeArrowheads="1"/>
          </p:cNvSpPr>
          <p:nvPr/>
        </p:nvSpPr>
        <p:spPr bwMode="auto">
          <a:xfrm>
            <a:off x="15968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8" name="Oval 142"/>
          <p:cNvSpPr>
            <a:spLocks noChangeArrowheads="1"/>
          </p:cNvSpPr>
          <p:nvPr/>
        </p:nvSpPr>
        <p:spPr bwMode="auto">
          <a:xfrm>
            <a:off x="16730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399" name="Oval 143"/>
          <p:cNvSpPr>
            <a:spLocks noChangeArrowheads="1"/>
          </p:cNvSpPr>
          <p:nvPr/>
        </p:nvSpPr>
        <p:spPr bwMode="auto">
          <a:xfrm>
            <a:off x="19016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0" name="Oval 144"/>
          <p:cNvSpPr>
            <a:spLocks noChangeArrowheads="1"/>
          </p:cNvSpPr>
          <p:nvPr/>
        </p:nvSpPr>
        <p:spPr bwMode="auto">
          <a:xfrm>
            <a:off x="19016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1" name="Oval 145"/>
          <p:cNvSpPr>
            <a:spLocks noChangeArrowheads="1"/>
          </p:cNvSpPr>
          <p:nvPr/>
        </p:nvSpPr>
        <p:spPr bwMode="auto">
          <a:xfrm>
            <a:off x="17492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2" name="Oval 146"/>
          <p:cNvSpPr>
            <a:spLocks noChangeArrowheads="1"/>
          </p:cNvSpPr>
          <p:nvPr/>
        </p:nvSpPr>
        <p:spPr bwMode="auto">
          <a:xfrm>
            <a:off x="17492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3" name="Oval 153"/>
          <p:cNvSpPr>
            <a:spLocks noChangeArrowheads="1"/>
          </p:cNvSpPr>
          <p:nvPr/>
        </p:nvSpPr>
        <p:spPr bwMode="auto">
          <a:xfrm>
            <a:off x="10634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4" name="Oval 165"/>
          <p:cNvSpPr>
            <a:spLocks noChangeArrowheads="1"/>
          </p:cNvSpPr>
          <p:nvPr/>
        </p:nvSpPr>
        <p:spPr bwMode="auto">
          <a:xfrm>
            <a:off x="20540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5" name="Oval 167"/>
          <p:cNvSpPr>
            <a:spLocks noChangeArrowheads="1"/>
          </p:cNvSpPr>
          <p:nvPr/>
        </p:nvSpPr>
        <p:spPr bwMode="auto">
          <a:xfrm>
            <a:off x="2054087" y="4571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6" name="Oval 168"/>
          <p:cNvSpPr>
            <a:spLocks noChangeArrowheads="1"/>
          </p:cNvSpPr>
          <p:nvPr/>
        </p:nvSpPr>
        <p:spPr bwMode="auto">
          <a:xfrm>
            <a:off x="1673087" y="4495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7" name="Oval 141"/>
          <p:cNvSpPr>
            <a:spLocks noChangeArrowheads="1"/>
          </p:cNvSpPr>
          <p:nvPr/>
        </p:nvSpPr>
        <p:spPr bwMode="auto">
          <a:xfrm>
            <a:off x="1596887" y="3962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8" name="Oval 142"/>
          <p:cNvSpPr>
            <a:spLocks noChangeArrowheads="1"/>
          </p:cNvSpPr>
          <p:nvPr/>
        </p:nvSpPr>
        <p:spPr bwMode="auto">
          <a:xfrm>
            <a:off x="17492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09" name="Oval 143"/>
          <p:cNvSpPr>
            <a:spLocks noChangeArrowheads="1"/>
          </p:cNvSpPr>
          <p:nvPr/>
        </p:nvSpPr>
        <p:spPr bwMode="auto">
          <a:xfrm>
            <a:off x="1977887" y="42671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0" name="Oval 144"/>
          <p:cNvSpPr>
            <a:spLocks noChangeArrowheads="1"/>
          </p:cNvSpPr>
          <p:nvPr/>
        </p:nvSpPr>
        <p:spPr bwMode="auto">
          <a:xfrm>
            <a:off x="19778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1" name="Oval 145"/>
          <p:cNvSpPr>
            <a:spLocks noChangeArrowheads="1"/>
          </p:cNvSpPr>
          <p:nvPr/>
        </p:nvSpPr>
        <p:spPr bwMode="auto">
          <a:xfrm>
            <a:off x="18254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2" name="Oval 146"/>
          <p:cNvSpPr>
            <a:spLocks noChangeArrowheads="1"/>
          </p:cNvSpPr>
          <p:nvPr/>
        </p:nvSpPr>
        <p:spPr bwMode="auto">
          <a:xfrm>
            <a:off x="18254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3" name="Oval 153"/>
          <p:cNvSpPr>
            <a:spLocks noChangeArrowheads="1"/>
          </p:cNvSpPr>
          <p:nvPr/>
        </p:nvSpPr>
        <p:spPr bwMode="auto">
          <a:xfrm>
            <a:off x="16730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4" name="Oval 165"/>
          <p:cNvSpPr>
            <a:spLocks noChangeArrowheads="1"/>
          </p:cNvSpPr>
          <p:nvPr/>
        </p:nvSpPr>
        <p:spPr bwMode="auto">
          <a:xfrm>
            <a:off x="2130287" y="41147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5" name="Oval 167"/>
          <p:cNvSpPr>
            <a:spLocks noChangeArrowheads="1"/>
          </p:cNvSpPr>
          <p:nvPr/>
        </p:nvSpPr>
        <p:spPr bwMode="auto">
          <a:xfrm>
            <a:off x="2130287" y="41909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6" name="Oval 168"/>
          <p:cNvSpPr>
            <a:spLocks noChangeArrowheads="1"/>
          </p:cNvSpPr>
          <p:nvPr/>
        </p:nvSpPr>
        <p:spPr bwMode="auto">
          <a:xfrm>
            <a:off x="18254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7" name="Oval 140"/>
          <p:cNvSpPr>
            <a:spLocks noChangeArrowheads="1"/>
          </p:cNvSpPr>
          <p:nvPr/>
        </p:nvSpPr>
        <p:spPr bwMode="auto">
          <a:xfrm>
            <a:off x="2206487" y="44195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18" name="Oval 143"/>
          <p:cNvSpPr>
            <a:spLocks noChangeArrowheads="1"/>
          </p:cNvSpPr>
          <p:nvPr/>
        </p:nvSpPr>
        <p:spPr bwMode="auto">
          <a:xfrm>
            <a:off x="2130287" y="4343399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1" name="Oval 270"/>
          <p:cNvSpPr/>
          <p:nvPr/>
        </p:nvSpPr>
        <p:spPr>
          <a:xfrm>
            <a:off x="3962400" y="4114800"/>
            <a:ext cx="8382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2" name="Oval 140"/>
          <p:cNvSpPr>
            <a:spLocks noChangeArrowheads="1"/>
          </p:cNvSpPr>
          <p:nvPr/>
        </p:nvSpPr>
        <p:spPr bwMode="auto">
          <a:xfrm>
            <a:off x="41148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3" name="Oval 155"/>
          <p:cNvSpPr>
            <a:spLocks noChangeArrowheads="1"/>
          </p:cNvSpPr>
          <p:nvPr/>
        </p:nvSpPr>
        <p:spPr bwMode="auto">
          <a:xfrm>
            <a:off x="42672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5" name="Oval 167"/>
          <p:cNvSpPr>
            <a:spLocks noChangeArrowheads="1"/>
          </p:cNvSpPr>
          <p:nvPr/>
        </p:nvSpPr>
        <p:spPr bwMode="auto">
          <a:xfrm>
            <a:off x="45720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6" name="Oval 143"/>
          <p:cNvSpPr>
            <a:spLocks noChangeArrowheads="1"/>
          </p:cNvSpPr>
          <p:nvPr/>
        </p:nvSpPr>
        <p:spPr bwMode="auto">
          <a:xfrm>
            <a:off x="41148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7" name="Oval 144"/>
          <p:cNvSpPr>
            <a:spLocks noChangeArrowheads="1"/>
          </p:cNvSpPr>
          <p:nvPr/>
        </p:nvSpPr>
        <p:spPr bwMode="auto">
          <a:xfrm>
            <a:off x="4114800" y="4419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8" name="Oval 165"/>
          <p:cNvSpPr>
            <a:spLocks noChangeArrowheads="1"/>
          </p:cNvSpPr>
          <p:nvPr/>
        </p:nvSpPr>
        <p:spPr bwMode="auto">
          <a:xfrm>
            <a:off x="4267200" y="4419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79" name="Oval 167"/>
          <p:cNvSpPr>
            <a:spLocks noChangeArrowheads="1"/>
          </p:cNvSpPr>
          <p:nvPr/>
        </p:nvSpPr>
        <p:spPr bwMode="auto">
          <a:xfrm>
            <a:off x="4267200" y="4495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0" name="Oval 165"/>
          <p:cNvSpPr>
            <a:spLocks noChangeArrowheads="1"/>
          </p:cNvSpPr>
          <p:nvPr/>
        </p:nvSpPr>
        <p:spPr bwMode="auto">
          <a:xfrm>
            <a:off x="4114800" y="4495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2" name="Oval 167"/>
          <p:cNvSpPr>
            <a:spLocks noChangeArrowheads="1"/>
          </p:cNvSpPr>
          <p:nvPr/>
        </p:nvSpPr>
        <p:spPr bwMode="auto">
          <a:xfrm>
            <a:off x="41148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3" name="Oval 142"/>
          <p:cNvSpPr>
            <a:spLocks noChangeArrowheads="1"/>
          </p:cNvSpPr>
          <p:nvPr/>
        </p:nvSpPr>
        <p:spPr bwMode="auto">
          <a:xfrm>
            <a:off x="4267200" y="4495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4" name="Oval 143"/>
          <p:cNvSpPr>
            <a:spLocks noChangeArrowheads="1"/>
          </p:cNvSpPr>
          <p:nvPr/>
        </p:nvSpPr>
        <p:spPr bwMode="auto">
          <a:xfrm>
            <a:off x="4495800" y="4495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5" name="Oval 144"/>
          <p:cNvSpPr>
            <a:spLocks noChangeArrowheads="1"/>
          </p:cNvSpPr>
          <p:nvPr/>
        </p:nvSpPr>
        <p:spPr bwMode="auto">
          <a:xfrm>
            <a:off x="44196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6" name="Oval 145"/>
          <p:cNvSpPr>
            <a:spLocks noChangeArrowheads="1"/>
          </p:cNvSpPr>
          <p:nvPr/>
        </p:nvSpPr>
        <p:spPr bwMode="auto">
          <a:xfrm>
            <a:off x="42672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7" name="Oval 146"/>
          <p:cNvSpPr>
            <a:spLocks noChangeArrowheads="1"/>
          </p:cNvSpPr>
          <p:nvPr/>
        </p:nvSpPr>
        <p:spPr bwMode="auto">
          <a:xfrm>
            <a:off x="4343400" y="4419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8" name="Oval 153"/>
          <p:cNvSpPr>
            <a:spLocks noChangeArrowheads="1"/>
          </p:cNvSpPr>
          <p:nvPr/>
        </p:nvSpPr>
        <p:spPr bwMode="auto">
          <a:xfrm>
            <a:off x="41148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89" name="Oval 168"/>
          <p:cNvSpPr>
            <a:spLocks noChangeArrowheads="1"/>
          </p:cNvSpPr>
          <p:nvPr/>
        </p:nvSpPr>
        <p:spPr bwMode="auto">
          <a:xfrm>
            <a:off x="43434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90" name="Oval 144"/>
          <p:cNvSpPr>
            <a:spLocks noChangeArrowheads="1"/>
          </p:cNvSpPr>
          <p:nvPr/>
        </p:nvSpPr>
        <p:spPr bwMode="auto">
          <a:xfrm>
            <a:off x="42672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2" name="Oval 145"/>
          <p:cNvSpPr>
            <a:spLocks noChangeArrowheads="1"/>
          </p:cNvSpPr>
          <p:nvPr/>
        </p:nvSpPr>
        <p:spPr bwMode="auto">
          <a:xfrm>
            <a:off x="41148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3" name="Oval 165"/>
          <p:cNvSpPr>
            <a:spLocks noChangeArrowheads="1"/>
          </p:cNvSpPr>
          <p:nvPr/>
        </p:nvSpPr>
        <p:spPr bwMode="auto">
          <a:xfrm>
            <a:off x="44196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4" name="Oval 142"/>
          <p:cNvSpPr>
            <a:spLocks noChangeArrowheads="1"/>
          </p:cNvSpPr>
          <p:nvPr/>
        </p:nvSpPr>
        <p:spPr bwMode="auto">
          <a:xfrm>
            <a:off x="41148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5" name="Oval 143"/>
          <p:cNvSpPr>
            <a:spLocks noChangeArrowheads="1"/>
          </p:cNvSpPr>
          <p:nvPr/>
        </p:nvSpPr>
        <p:spPr bwMode="auto">
          <a:xfrm>
            <a:off x="4343400" y="4572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6" name="Oval 144"/>
          <p:cNvSpPr>
            <a:spLocks noChangeArrowheads="1"/>
          </p:cNvSpPr>
          <p:nvPr/>
        </p:nvSpPr>
        <p:spPr bwMode="auto">
          <a:xfrm>
            <a:off x="4343400" y="4419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7" name="Oval 145"/>
          <p:cNvSpPr>
            <a:spLocks noChangeArrowheads="1"/>
          </p:cNvSpPr>
          <p:nvPr/>
        </p:nvSpPr>
        <p:spPr bwMode="auto">
          <a:xfrm>
            <a:off x="4191000" y="4419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8" name="Oval 146"/>
          <p:cNvSpPr>
            <a:spLocks noChangeArrowheads="1"/>
          </p:cNvSpPr>
          <p:nvPr/>
        </p:nvSpPr>
        <p:spPr bwMode="auto">
          <a:xfrm>
            <a:off x="4191000" y="4495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29" name="Oval 165"/>
          <p:cNvSpPr>
            <a:spLocks noChangeArrowheads="1"/>
          </p:cNvSpPr>
          <p:nvPr/>
        </p:nvSpPr>
        <p:spPr bwMode="auto">
          <a:xfrm>
            <a:off x="4495800" y="4419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0" name="Oval 167"/>
          <p:cNvSpPr>
            <a:spLocks noChangeArrowheads="1"/>
          </p:cNvSpPr>
          <p:nvPr/>
        </p:nvSpPr>
        <p:spPr bwMode="auto">
          <a:xfrm>
            <a:off x="4495800" y="4495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1" name="Oval 168"/>
          <p:cNvSpPr>
            <a:spLocks noChangeArrowheads="1"/>
          </p:cNvSpPr>
          <p:nvPr/>
        </p:nvSpPr>
        <p:spPr bwMode="auto">
          <a:xfrm>
            <a:off x="4191000" y="4648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2" name="Oval 143"/>
          <p:cNvSpPr>
            <a:spLocks noChangeArrowheads="1"/>
          </p:cNvSpPr>
          <p:nvPr/>
        </p:nvSpPr>
        <p:spPr bwMode="auto">
          <a:xfrm>
            <a:off x="4495800" y="4648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3" name="Oval 140"/>
          <p:cNvSpPr>
            <a:spLocks noChangeArrowheads="1"/>
          </p:cNvSpPr>
          <p:nvPr/>
        </p:nvSpPr>
        <p:spPr bwMode="auto">
          <a:xfrm>
            <a:off x="4114800" y="4419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4" name="Oval 167"/>
          <p:cNvSpPr>
            <a:spLocks noChangeArrowheads="1"/>
          </p:cNvSpPr>
          <p:nvPr/>
        </p:nvSpPr>
        <p:spPr bwMode="auto">
          <a:xfrm>
            <a:off x="4191000" y="4495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5" name="Oval 140"/>
          <p:cNvSpPr>
            <a:spLocks noChangeArrowheads="1"/>
          </p:cNvSpPr>
          <p:nvPr/>
        </p:nvSpPr>
        <p:spPr bwMode="auto">
          <a:xfrm>
            <a:off x="4343400" y="4343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6" name="Oval 143"/>
          <p:cNvSpPr>
            <a:spLocks noChangeArrowheads="1"/>
          </p:cNvSpPr>
          <p:nvPr/>
        </p:nvSpPr>
        <p:spPr bwMode="auto">
          <a:xfrm>
            <a:off x="4267200" y="4267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43" name="Right Arrow 442"/>
          <p:cNvSpPr/>
          <p:nvPr/>
        </p:nvSpPr>
        <p:spPr>
          <a:xfrm>
            <a:off x="2971800" y="4495800"/>
            <a:ext cx="9144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1" name="Oval 140"/>
          <p:cNvSpPr>
            <a:spLocks noChangeArrowheads="1"/>
          </p:cNvSpPr>
          <p:nvPr/>
        </p:nvSpPr>
        <p:spPr bwMode="auto">
          <a:xfrm>
            <a:off x="19050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5" name="Oval 155"/>
          <p:cNvSpPr>
            <a:spLocks noChangeArrowheads="1"/>
          </p:cNvSpPr>
          <p:nvPr/>
        </p:nvSpPr>
        <p:spPr bwMode="auto">
          <a:xfrm>
            <a:off x="16764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7" name="Oval 142"/>
          <p:cNvSpPr>
            <a:spLocks noChangeArrowheads="1"/>
          </p:cNvSpPr>
          <p:nvPr/>
        </p:nvSpPr>
        <p:spPr bwMode="auto">
          <a:xfrm>
            <a:off x="1524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69" name="Oval 143"/>
          <p:cNvSpPr>
            <a:spLocks noChangeArrowheads="1"/>
          </p:cNvSpPr>
          <p:nvPr/>
        </p:nvSpPr>
        <p:spPr bwMode="auto">
          <a:xfrm>
            <a:off x="17526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74" name="Oval 168"/>
          <p:cNvSpPr>
            <a:spLocks noChangeArrowheads="1"/>
          </p:cNvSpPr>
          <p:nvPr/>
        </p:nvSpPr>
        <p:spPr bwMode="auto">
          <a:xfrm>
            <a:off x="16002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2" name="Oval 155"/>
          <p:cNvSpPr>
            <a:spLocks noChangeArrowheads="1"/>
          </p:cNvSpPr>
          <p:nvPr/>
        </p:nvSpPr>
        <p:spPr bwMode="auto">
          <a:xfrm>
            <a:off x="20574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3" name="Oval 168"/>
          <p:cNvSpPr>
            <a:spLocks noChangeArrowheads="1"/>
          </p:cNvSpPr>
          <p:nvPr/>
        </p:nvSpPr>
        <p:spPr bwMode="auto">
          <a:xfrm>
            <a:off x="19812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5" name="Oval 140"/>
          <p:cNvSpPr>
            <a:spLocks noChangeArrowheads="1"/>
          </p:cNvSpPr>
          <p:nvPr/>
        </p:nvSpPr>
        <p:spPr bwMode="auto">
          <a:xfrm>
            <a:off x="1752600" y="5402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87" name="Oval 141"/>
          <p:cNvSpPr>
            <a:spLocks noChangeArrowheads="1"/>
          </p:cNvSpPr>
          <p:nvPr/>
        </p:nvSpPr>
        <p:spPr bwMode="auto">
          <a:xfrm>
            <a:off x="15240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0" name="Oval 142"/>
          <p:cNvSpPr>
            <a:spLocks noChangeArrowheads="1"/>
          </p:cNvSpPr>
          <p:nvPr/>
        </p:nvSpPr>
        <p:spPr bwMode="auto">
          <a:xfrm>
            <a:off x="16764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2" name="Oval 143"/>
          <p:cNvSpPr>
            <a:spLocks noChangeArrowheads="1"/>
          </p:cNvSpPr>
          <p:nvPr/>
        </p:nvSpPr>
        <p:spPr bwMode="auto">
          <a:xfrm>
            <a:off x="19050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3" name="Oval 144"/>
          <p:cNvSpPr>
            <a:spLocks noChangeArrowheads="1"/>
          </p:cNvSpPr>
          <p:nvPr/>
        </p:nvSpPr>
        <p:spPr bwMode="auto">
          <a:xfrm>
            <a:off x="19050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6" name="Oval 145"/>
          <p:cNvSpPr>
            <a:spLocks noChangeArrowheads="1"/>
          </p:cNvSpPr>
          <p:nvPr/>
        </p:nvSpPr>
        <p:spPr bwMode="auto">
          <a:xfrm>
            <a:off x="17526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7" name="Oval 146"/>
          <p:cNvSpPr>
            <a:spLocks noChangeArrowheads="1"/>
          </p:cNvSpPr>
          <p:nvPr/>
        </p:nvSpPr>
        <p:spPr bwMode="auto">
          <a:xfrm>
            <a:off x="17526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99" name="Oval 153"/>
          <p:cNvSpPr>
            <a:spLocks noChangeArrowheads="1"/>
          </p:cNvSpPr>
          <p:nvPr/>
        </p:nvSpPr>
        <p:spPr bwMode="auto">
          <a:xfrm>
            <a:off x="16002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2" name="Oval 155"/>
          <p:cNvSpPr>
            <a:spLocks noChangeArrowheads="1"/>
          </p:cNvSpPr>
          <p:nvPr/>
        </p:nvSpPr>
        <p:spPr bwMode="auto">
          <a:xfrm>
            <a:off x="1524000" y="5479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07" name="Oval 165"/>
          <p:cNvSpPr>
            <a:spLocks noChangeArrowheads="1"/>
          </p:cNvSpPr>
          <p:nvPr/>
        </p:nvSpPr>
        <p:spPr bwMode="auto">
          <a:xfrm>
            <a:off x="20574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5" name="Oval 167"/>
          <p:cNvSpPr>
            <a:spLocks noChangeArrowheads="1"/>
          </p:cNvSpPr>
          <p:nvPr/>
        </p:nvSpPr>
        <p:spPr bwMode="auto">
          <a:xfrm>
            <a:off x="20574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29" name="Oval 168"/>
          <p:cNvSpPr>
            <a:spLocks noChangeArrowheads="1"/>
          </p:cNvSpPr>
          <p:nvPr/>
        </p:nvSpPr>
        <p:spPr bwMode="auto">
          <a:xfrm>
            <a:off x="1752600" y="5174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0" name="Oval 141"/>
          <p:cNvSpPr>
            <a:spLocks noChangeArrowheads="1"/>
          </p:cNvSpPr>
          <p:nvPr/>
        </p:nvSpPr>
        <p:spPr bwMode="auto">
          <a:xfrm>
            <a:off x="13716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2" name="Oval 142"/>
          <p:cNvSpPr>
            <a:spLocks noChangeArrowheads="1"/>
          </p:cNvSpPr>
          <p:nvPr/>
        </p:nvSpPr>
        <p:spPr bwMode="auto">
          <a:xfrm>
            <a:off x="1371600" y="5326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7" name="Oval 143"/>
          <p:cNvSpPr>
            <a:spLocks noChangeArrowheads="1"/>
          </p:cNvSpPr>
          <p:nvPr/>
        </p:nvSpPr>
        <p:spPr bwMode="auto">
          <a:xfrm>
            <a:off x="1600200" y="5326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8" name="Oval 144"/>
          <p:cNvSpPr>
            <a:spLocks noChangeArrowheads="1"/>
          </p:cNvSpPr>
          <p:nvPr/>
        </p:nvSpPr>
        <p:spPr bwMode="auto">
          <a:xfrm>
            <a:off x="1676400" y="5174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39" name="Oval 145"/>
          <p:cNvSpPr>
            <a:spLocks noChangeArrowheads="1"/>
          </p:cNvSpPr>
          <p:nvPr/>
        </p:nvSpPr>
        <p:spPr bwMode="auto">
          <a:xfrm>
            <a:off x="1524000" y="5174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0" name="Oval 146"/>
          <p:cNvSpPr>
            <a:spLocks noChangeArrowheads="1"/>
          </p:cNvSpPr>
          <p:nvPr/>
        </p:nvSpPr>
        <p:spPr bwMode="auto">
          <a:xfrm>
            <a:off x="1524000" y="5250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1" name="Oval 153"/>
          <p:cNvSpPr>
            <a:spLocks noChangeArrowheads="1"/>
          </p:cNvSpPr>
          <p:nvPr/>
        </p:nvSpPr>
        <p:spPr bwMode="auto">
          <a:xfrm>
            <a:off x="1371600" y="5174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2" name="Oval 165"/>
          <p:cNvSpPr>
            <a:spLocks noChangeArrowheads="1"/>
          </p:cNvSpPr>
          <p:nvPr/>
        </p:nvSpPr>
        <p:spPr bwMode="auto">
          <a:xfrm>
            <a:off x="1828800" y="5174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3" name="Oval 167"/>
          <p:cNvSpPr>
            <a:spLocks noChangeArrowheads="1"/>
          </p:cNvSpPr>
          <p:nvPr/>
        </p:nvSpPr>
        <p:spPr bwMode="auto">
          <a:xfrm>
            <a:off x="1828800" y="5250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4" name="Oval 168"/>
          <p:cNvSpPr>
            <a:spLocks noChangeArrowheads="1"/>
          </p:cNvSpPr>
          <p:nvPr/>
        </p:nvSpPr>
        <p:spPr bwMode="auto">
          <a:xfrm>
            <a:off x="1447800" y="5402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5" name="Oval 141"/>
          <p:cNvSpPr>
            <a:spLocks noChangeArrowheads="1"/>
          </p:cNvSpPr>
          <p:nvPr/>
        </p:nvSpPr>
        <p:spPr bwMode="auto">
          <a:xfrm>
            <a:off x="13716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6" name="Oval 142"/>
          <p:cNvSpPr>
            <a:spLocks noChangeArrowheads="1"/>
          </p:cNvSpPr>
          <p:nvPr/>
        </p:nvSpPr>
        <p:spPr bwMode="auto">
          <a:xfrm>
            <a:off x="1524000" y="5174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7" name="Oval 143"/>
          <p:cNvSpPr>
            <a:spLocks noChangeArrowheads="1"/>
          </p:cNvSpPr>
          <p:nvPr/>
        </p:nvSpPr>
        <p:spPr bwMode="auto">
          <a:xfrm>
            <a:off x="1752600" y="5174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8" name="Oval 144"/>
          <p:cNvSpPr>
            <a:spLocks noChangeArrowheads="1"/>
          </p:cNvSpPr>
          <p:nvPr/>
        </p:nvSpPr>
        <p:spPr bwMode="auto">
          <a:xfrm>
            <a:off x="17526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49" name="Oval 145"/>
          <p:cNvSpPr>
            <a:spLocks noChangeArrowheads="1"/>
          </p:cNvSpPr>
          <p:nvPr/>
        </p:nvSpPr>
        <p:spPr bwMode="auto">
          <a:xfrm>
            <a:off x="16002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0" name="Oval 146"/>
          <p:cNvSpPr>
            <a:spLocks noChangeArrowheads="1"/>
          </p:cNvSpPr>
          <p:nvPr/>
        </p:nvSpPr>
        <p:spPr bwMode="auto">
          <a:xfrm>
            <a:off x="16002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1" name="Oval 153"/>
          <p:cNvSpPr>
            <a:spLocks noChangeArrowheads="1"/>
          </p:cNvSpPr>
          <p:nvPr/>
        </p:nvSpPr>
        <p:spPr bwMode="auto">
          <a:xfrm>
            <a:off x="14478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2" name="Oval 165"/>
          <p:cNvSpPr>
            <a:spLocks noChangeArrowheads="1"/>
          </p:cNvSpPr>
          <p:nvPr/>
        </p:nvSpPr>
        <p:spPr bwMode="auto">
          <a:xfrm>
            <a:off x="19050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3" name="Oval 167"/>
          <p:cNvSpPr>
            <a:spLocks noChangeArrowheads="1"/>
          </p:cNvSpPr>
          <p:nvPr/>
        </p:nvSpPr>
        <p:spPr bwMode="auto">
          <a:xfrm>
            <a:off x="19050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4" name="Oval 168"/>
          <p:cNvSpPr>
            <a:spLocks noChangeArrowheads="1"/>
          </p:cNvSpPr>
          <p:nvPr/>
        </p:nvSpPr>
        <p:spPr bwMode="auto">
          <a:xfrm>
            <a:off x="1600200" y="5250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5" name="Oval 140"/>
          <p:cNvSpPr>
            <a:spLocks noChangeArrowheads="1"/>
          </p:cNvSpPr>
          <p:nvPr/>
        </p:nvSpPr>
        <p:spPr bwMode="auto">
          <a:xfrm>
            <a:off x="2133600" y="5326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6" name="Oval 141"/>
          <p:cNvSpPr>
            <a:spLocks noChangeArrowheads="1"/>
          </p:cNvSpPr>
          <p:nvPr/>
        </p:nvSpPr>
        <p:spPr bwMode="auto">
          <a:xfrm>
            <a:off x="1905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7" name="Oval 142"/>
          <p:cNvSpPr>
            <a:spLocks noChangeArrowheads="1"/>
          </p:cNvSpPr>
          <p:nvPr/>
        </p:nvSpPr>
        <p:spPr bwMode="auto">
          <a:xfrm>
            <a:off x="20574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8" name="Oval 144"/>
          <p:cNvSpPr>
            <a:spLocks noChangeArrowheads="1"/>
          </p:cNvSpPr>
          <p:nvPr/>
        </p:nvSpPr>
        <p:spPr bwMode="auto">
          <a:xfrm>
            <a:off x="22098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59" name="Oval 145"/>
          <p:cNvSpPr>
            <a:spLocks noChangeArrowheads="1"/>
          </p:cNvSpPr>
          <p:nvPr/>
        </p:nvSpPr>
        <p:spPr bwMode="auto">
          <a:xfrm>
            <a:off x="20574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0" name="Oval 146"/>
          <p:cNvSpPr>
            <a:spLocks noChangeArrowheads="1"/>
          </p:cNvSpPr>
          <p:nvPr/>
        </p:nvSpPr>
        <p:spPr bwMode="auto">
          <a:xfrm>
            <a:off x="21336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1" name="Oval 153"/>
          <p:cNvSpPr>
            <a:spLocks noChangeArrowheads="1"/>
          </p:cNvSpPr>
          <p:nvPr/>
        </p:nvSpPr>
        <p:spPr bwMode="auto">
          <a:xfrm>
            <a:off x="19050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2" name="Oval 155"/>
          <p:cNvSpPr>
            <a:spLocks noChangeArrowheads="1"/>
          </p:cNvSpPr>
          <p:nvPr/>
        </p:nvSpPr>
        <p:spPr bwMode="auto">
          <a:xfrm>
            <a:off x="1905000" y="5402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3" name="Oval 168"/>
          <p:cNvSpPr>
            <a:spLocks noChangeArrowheads="1"/>
          </p:cNvSpPr>
          <p:nvPr/>
        </p:nvSpPr>
        <p:spPr bwMode="auto">
          <a:xfrm>
            <a:off x="21336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4" name="Oval 141"/>
          <p:cNvSpPr>
            <a:spLocks noChangeArrowheads="1"/>
          </p:cNvSpPr>
          <p:nvPr/>
        </p:nvSpPr>
        <p:spPr bwMode="auto">
          <a:xfrm>
            <a:off x="17526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5" name="Oval 142"/>
          <p:cNvSpPr>
            <a:spLocks noChangeArrowheads="1"/>
          </p:cNvSpPr>
          <p:nvPr/>
        </p:nvSpPr>
        <p:spPr bwMode="auto">
          <a:xfrm>
            <a:off x="1828800" y="5250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6" name="Oval 143"/>
          <p:cNvSpPr>
            <a:spLocks noChangeArrowheads="1"/>
          </p:cNvSpPr>
          <p:nvPr/>
        </p:nvSpPr>
        <p:spPr bwMode="auto">
          <a:xfrm>
            <a:off x="2057400" y="5250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7" name="Oval 144"/>
          <p:cNvSpPr>
            <a:spLocks noChangeArrowheads="1"/>
          </p:cNvSpPr>
          <p:nvPr/>
        </p:nvSpPr>
        <p:spPr bwMode="auto">
          <a:xfrm>
            <a:off x="20574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8" name="Oval 145"/>
          <p:cNvSpPr>
            <a:spLocks noChangeArrowheads="1"/>
          </p:cNvSpPr>
          <p:nvPr/>
        </p:nvSpPr>
        <p:spPr bwMode="auto">
          <a:xfrm>
            <a:off x="19050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69" name="Oval 146"/>
          <p:cNvSpPr>
            <a:spLocks noChangeArrowheads="1"/>
          </p:cNvSpPr>
          <p:nvPr/>
        </p:nvSpPr>
        <p:spPr bwMode="auto">
          <a:xfrm>
            <a:off x="1905000" y="5250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0" name="Oval 153"/>
          <p:cNvSpPr>
            <a:spLocks noChangeArrowheads="1"/>
          </p:cNvSpPr>
          <p:nvPr/>
        </p:nvSpPr>
        <p:spPr bwMode="auto">
          <a:xfrm>
            <a:off x="12192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1" name="Oval 165"/>
          <p:cNvSpPr>
            <a:spLocks noChangeArrowheads="1"/>
          </p:cNvSpPr>
          <p:nvPr/>
        </p:nvSpPr>
        <p:spPr bwMode="auto">
          <a:xfrm>
            <a:off x="22098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2" name="Oval 167"/>
          <p:cNvSpPr>
            <a:spLocks noChangeArrowheads="1"/>
          </p:cNvSpPr>
          <p:nvPr/>
        </p:nvSpPr>
        <p:spPr bwMode="auto">
          <a:xfrm>
            <a:off x="2209800" y="5402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3" name="Oval 168"/>
          <p:cNvSpPr>
            <a:spLocks noChangeArrowheads="1"/>
          </p:cNvSpPr>
          <p:nvPr/>
        </p:nvSpPr>
        <p:spPr bwMode="auto">
          <a:xfrm>
            <a:off x="1828800" y="5326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4" name="Oval 141"/>
          <p:cNvSpPr>
            <a:spLocks noChangeArrowheads="1"/>
          </p:cNvSpPr>
          <p:nvPr/>
        </p:nvSpPr>
        <p:spPr bwMode="auto">
          <a:xfrm>
            <a:off x="17526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5" name="Oval 142"/>
          <p:cNvSpPr>
            <a:spLocks noChangeArrowheads="1"/>
          </p:cNvSpPr>
          <p:nvPr/>
        </p:nvSpPr>
        <p:spPr bwMode="auto">
          <a:xfrm>
            <a:off x="19050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6" name="Oval 143"/>
          <p:cNvSpPr>
            <a:spLocks noChangeArrowheads="1"/>
          </p:cNvSpPr>
          <p:nvPr/>
        </p:nvSpPr>
        <p:spPr bwMode="auto">
          <a:xfrm>
            <a:off x="21336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7" name="Oval 144"/>
          <p:cNvSpPr>
            <a:spLocks noChangeArrowheads="1"/>
          </p:cNvSpPr>
          <p:nvPr/>
        </p:nvSpPr>
        <p:spPr bwMode="auto">
          <a:xfrm>
            <a:off x="21336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8" name="Oval 145"/>
          <p:cNvSpPr>
            <a:spLocks noChangeArrowheads="1"/>
          </p:cNvSpPr>
          <p:nvPr/>
        </p:nvSpPr>
        <p:spPr bwMode="auto">
          <a:xfrm>
            <a:off x="19812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79" name="Oval 146"/>
          <p:cNvSpPr>
            <a:spLocks noChangeArrowheads="1"/>
          </p:cNvSpPr>
          <p:nvPr/>
        </p:nvSpPr>
        <p:spPr bwMode="auto">
          <a:xfrm>
            <a:off x="19812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0" name="Oval 153"/>
          <p:cNvSpPr>
            <a:spLocks noChangeArrowheads="1"/>
          </p:cNvSpPr>
          <p:nvPr/>
        </p:nvSpPr>
        <p:spPr bwMode="auto">
          <a:xfrm>
            <a:off x="18288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1" name="Oval 168"/>
          <p:cNvSpPr>
            <a:spLocks noChangeArrowheads="1"/>
          </p:cNvSpPr>
          <p:nvPr/>
        </p:nvSpPr>
        <p:spPr bwMode="auto">
          <a:xfrm>
            <a:off x="1981200" y="5174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2" name="Oval 140"/>
          <p:cNvSpPr>
            <a:spLocks noChangeArrowheads="1"/>
          </p:cNvSpPr>
          <p:nvPr/>
        </p:nvSpPr>
        <p:spPr bwMode="auto">
          <a:xfrm>
            <a:off x="15240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3" name="Oval 142"/>
          <p:cNvSpPr>
            <a:spLocks noChangeArrowheads="1"/>
          </p:cNvSpPr>
          <p:nvPr/>
        </p:nvSpPr>
        <p:spPr bwMode="auto">
          <a:xfrm>
            <a:off x="14478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4" name="Oval 143"/>
          <p:cNvSpPr>
            <a:spLocks noChangeArrowheads="1"/>
          </p:cNvSpPr>
          <p:nvPr/>
        </p:nvSpPr>
        <p:spPr bwMode="auto">
          <a:xfrm>
            <a:off x="16764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5" name="Oval 155"/>
          <p:cNvSpPr>
            <a:spLocks noChangeArrowheads="1"/>
          </p:cNvSpPr>
          <p:nvPr/>
        </p:nvSpPr>
        <p:spPr bwMode="auto">
          <a:xfrm>
            <a:off x="1295400" y="5098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6" name="Oval 168"/>
          <p:cNvSpPr>
            <a:spLocks noChangeArrowheads="1"/>
          </p:cNvSpPr>
          <p:nvPr/>
        </p:nvSpPr>
        <p:spPr bwMode="auto">
          <a:xfrm>
            <a:off x="15240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7" name="Oval 142"/>
          <p:cNvSpPr>
            <a:spLocks noChangeArrowheads="1"/>
          </p:cNvSpPr>
          <p:nvPr/>
        </p:nvSpPr>
        <p:spPr bwMode="auto">
          <a:xfrm>
            <a:off x="11430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8" name="Oval 143"/>
          <p:cNvSpPr>
            <a:spLocks noChangeArrowheads="1"/>
          </p:cNvSpPr>
          <p:nvPr/>
        </p:nvSpPr>
        <p:spPr bwMode="auto">
          <a:xfrm>
            <a:off x="13716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89" name="Oval 144"/>
          <p:cNvSpPr>
            <a:spLocks noChangeArrowheads="1"/>
          </p:cNvSpPr>
          <p:nvPr/>
        </p:nvSpPr>
        <p:spPr bwMode="auto">
          <a:xfrm>
            <a:off x="14478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0" name="Oval 145"/>
          <p:cNvSpPr>
            <a:spLocks noChangeArrowheads="1"/>
          </p:cNvSpPr>
          <p:nvPr/>
        </p:nvSpPr>
        <p:spPr bwMode="auto">
          <a:xfrm>
            <a:off x="12954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1" name="Oval 146"/>
          <p:cNvSpPr>
            <a:spLocks noChangeArrowheads="1"/>
          </p:cNvSpPr>
          <p:nvPr/>
        </p:nvSpPr>
        <p:spPr bwMode="auto">
          <a:xfrm>
            <a:off x="12954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2" name="Oval 153"/>
          <p:cNvSpPr>
            <a:spLocks noChangeArrowheads="1"/>
          </p:cNvSpPr>
          <p:nvPr/>
        </p:nvSpPr>
        <p:spPr bwMode="auto">
          <a:xfrm>
            <a:off x="11430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3" name="Oval 165"/>
          <p:cNvSpPr>
            <a:spLocks noChangeArrowheads="1"/>
          </p:cNvSpPr>
          <p:nvPr/>
        </p:nvSpPr>
        <p:spPr bwMode="auto">
          <a:xfrm>
            <a:off x="16002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4" name="Oval 167"/>
          <p:cNvSpPr>
            <a:spLocks noChangeArrowheads="1"/>
          </p:cNvSpPr>
          <p:nvPr/>
        </p:nvSpPr>
        <p:spPr bwMode="auto">
          <a:xfrm>
            <a:off x="16002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5" name="Oval 168"/>
          <p:cNvSpPr>
            <a:spLocks noChangeArrowheads="1"/>
          </p:cNvSpPr>
          <p:nvPr/>
        </p:nvSpPr>
        <p:spPr bwMode="auto">
          <a:xfrm>
            <a:off x="12192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6" name="Oval 142"/>
          <p:cNvSpPr>
            <a:spLocks noChangeArrowheads="1"/>
          </p:cNvSpPr>
          <p:nvPr/>
        </p:nvSpPr>
        <p:spPr bwMode="auto">
          <a:xfrm>
            <a:off x="12954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7" name="Oval 143"/>
          <p:cNvSpPr>
            <a:spLocks noChangeArrowheads="1"/>
          </p:cNvSpPr>
          <p:nvPr/>
        </p:nvSpPr>
        <p:spPr bwMode="auto">
          <a:xfrm>
            <a:off x="15240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8" name="Oval 146"/>
          <p:cNvSpPr>
            <a:spLocks noChangeArrowheads="1"/>
          </p:cNvSpPr>
          <p:nvPr/>
        </p:nvSpPr>
        <p:spPr bwMode="auto">
          <a:xfrm>
            <a:off x="13716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99" name="Oval 167"/>
          <p:cNvSpPr>
            <a:spLocks noChangeArrowheads="1"/>
          </p:cNvSpPr>
          <p:nvPr/>
        </p:nvSpPr>
        <p:spPr bwMode="auto">
          <a:xfrm>
            <a:off x="16764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0" name="Oval 168"/>
          <p:cNvSpPr>
            <a:spLocks noChangeArrowheads="1"/>
          </p:cNvSpPr>
          <p:nvPr/>
        </p:nvSpPr>
        <p:spPr bwMode="auto">
          <a:xfrm>
            <a:off x="13716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1" name="Oval 140"/>
          <p:cNvSpPr>
            <a:spLocks noChangeArrowheads="1"/>
          </p:cNvSpPr>
          <p:nvPr/>
        </p:nvSpPr>
        <p:spPr bwMode="auto">
          <a:xfrm>
            <a:off x="19050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2" name="Oval 155"/>
          <p:cNvSpPr>
            <a:spLocks noChangeArrowheads="1"/>
          </p:cNvSpPr>
          <p:nvPr/>
        </p:nvSpPr>
        <p:spPr bwMode="auto">
          <a:xfrm>
            <a:off x="16764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3" name="Oval 168"/>
          <p:cNvSpPr>
            <a:spLocks noChangeArrowheads="1"/>
          </p:cNvSpPr>
          <p:nvPr/>
        </p:nvSpPr>
        <p:spPr bwMode="auto">
          <a:xfrm>
            <a:off x="1905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4" name="Oval 142"/>
          <p:cNvSpPr>
            <a:spLocks noChangeArrowheads="1"/>
          </p:cNvSpPr>
          <p:nvPr/>
        </p:nvSpPr>
        <p:spPr bwMode="auto">
          <a:xfrm>
            <a:off x="16002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5" name="Oval 143"/>
          <p:cNvSpPr>
            <a:spLocks noChangeArrowheads="1"/>
          </p:cNvSpPr>
          <p:nvPr/>
        </p:nvSpPr>
        <p:spPr bwMode="auto">
          <a:xfrm>
            <a:off x="18288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6" name="Oval 144"/>
          <p:cNvSpPr>
            <a:spLocks noChangeArrowheads="1"/>
          </p:cNvSpPr>
          <p:nvPr/>
        </p:nvSpPr>
        <p:spPr bwMode="auto">
          <a:xfrm>
            <a:off x="18288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7" name="Oval 145"/>
          <p:cNvSpPr>
            <a:spLocks noChangeArrowheads="1"/>
          </p:cNvSpPr>
          <p:nvPr/>
        </p:nvSpPr>
        <p:spPr bwMode="auto">
          <a:xfrm>
            <a:off x="16764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8" name="Oval 146"/>
          <p:cNvSpPr>
            <a:spLocks noChangeArrowheads="1"/>
          </p:cNvSpPr>
          <p:nvPr/>
        </p:nvSpPr>
        <p:spPr bwMode="auto">
          <a:xfrm>
            <a:off x="16764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09" name="Oval 153"/>
          <p:cNvSpPr>
            <a:spLocks noChangeArrowheads="1"/>
          </p:cNvSpPr>
          <p:nvPr/>
        </p:nvSpPr>
        <p:spPr bwMode="auto">
          <a:xfrm>
            <a:off x="9906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0" name="Oval 165"/>
          <p:cNvSpPr>
            <a:spLocks noChangeArrowheads="1"/>
          </p:cNvSpPr>
          <p:nvPr/>
        </p:nvSpPr>
        <p:spPr bwMode="auto">
          <a:xfrm>
            <a:off x="19812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1" name="Oval 167"/>
          <p:cNvSpPr>
            <a:spLocks noChangeArrowheads="1"/>
          </p:cNvSpPr>
          <p:nvPr/>
        </p:nvSpPr>
        <p:spPr bwMode="auto">
          <a:xfrm>
            <a:off x="1981200" y="50219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2" name="Oval 168"/>
          <p:cNvSpPr>
            <a:spLocks noChangeArrowheads="1"/>
          </p:cNvSpPr>
          <p:nvPr/>
        </p:nvSpPr>
        <p:spPr bwMode="auto">
          <a:xfrm>
            <a:off x="1600200" y="49457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3" name="Oval 142"/>
          <p:cNvSpPr>
            <a:spLocks noChangeArrowheads="1"/>
          </p:cNvSpPr>
          <p:nvPr/>
        </p:nvSpPr>
        <p:spPr bwMode="auto">
          <a:xfrm>
            <a:off x="16764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4" name="Oval 143"/>
          <p:cNvSpPr>
            <a:spLocks noChangeArrowheads="1"/>
          </p:cNvSpPr>
          <p:nvPr/>
        </p:nvSpPr>
        <p:spPr bwMode="auto">
          <a:xfrm>
            <a:off x="1905000" y="47171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5" name="Oval 168"/>
          <p:cNvSpPr>
            <a:spLocks noChangeArrowheads="1"/>
          </p:cNvSpPr>
          <p:nvPr/>
        </p:nvSpPr>
        <p:spPr bwMode="auto">
          <a:xfrm>
            <a:off x="17526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6" name="Oval 140"/>
          <p:cNvSpPr>
            <a:spLocks noChangeArrowheads="1"/>
          </p:cNvSpPr>
          <p:nvPr/>
        </p:nvSpPr>
        <p:spPr bwMode="auto">
          <a:xfrm>
            <a:off x="2133600" y="48695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7" name="Oval 143"/>
          <p:cNvSpPr>
            <a:spLocks noChangeArrowheads="1"/>
          </p:cNvSpPr>
          <p:nvPr/>
        </p:nvSpPr>
        <p:spPr bwMode="auto">
          <a:xfrm>
            <a:off x="2057400" y="4793343"/>
            <a:ext cx="79513" cy="8345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438" name="Rectangle 437"/>
          <p:cNvSpPr/>
          <p:nvPr/>
        </p:nvSpPr>
        <p:spPr>
          <a:xfrm>
            <a:off x="762000" y="2858869"/>
            <a:ext cx="327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L’insieme di tutti gli studenti dell’Università di Padova</a:t>
            </a:r>
            <a:endParaRPr lang="sv-SE" dirty="0"/>
          </a:p>
        </p:txBody>
      </p:sp>
      <p:sp>
        <p:nvSpPr>
          <p:cNvPr id="618" name="Rectangle 79"/>
          <p:cNvSpPr>
            <a:spLocks noChangeArrowheads="1"/>
          </p:cNvSpPr>
          <p:nvPr/>
        </p:nvSpPr>
        <p:spPr bwMode="auto">
          <a:xfrm>
            <a:off x="5105400" y="3559009"/>
            <a:ext cx="33528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>
                <a:solidFill>
                  <a:srgbClr val="FF0000"/>
                </a:solidFill>
              </a:rPr>
              <a:t>Tutti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gli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studenti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devono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avere</a:t>
            </a:r>
            <a:r>
              <a:rPr lang="en-US" sz="2200" b="1" dirty="0" smtClean="0">
                <a:solidFill>
                  <a:srgbClr val="FF0000"/>
                </a:solidFill>
              </a:rPr>
              <a:t> la </a:t>
            </a:r>
            <a:r>
              <a:rPr lang="en-US" sz="2200" b="1" dirty="0" err="1" smtClean="0">
                <a:solidFill>
                  <a:srgbClr val="FF0000"/>
                </a:solidFill>
              </a:rPr>
              <a:t>stessa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probabilità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di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essere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estratti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dalla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popolazione</a:t>
            </a:r>
            <a:endParaRPr lang="en-US" sz="2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2C30B6-14ED-4BC3-8EE2-9E73A8B4F636}" type="slidenum">
              <a:rPr lang="it-IT" smtClean="0"/>
              <a:pPr/>
              <a:t>6</a:t>
            </a:fld>
            <a:endParaRPr lang="it-IT" smtClean="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152400" y="238780"/>
            <a:ext cx="46088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it-IT" sz="2800" dirty="0" smtClean="0"/>
              <a:t>Campionamento: </a:t>
            </a:r>
            <a:r>
              <a:rPr lang="en-US" sz="2800" dirty="0" err="1" smtClean="0"/>
              <a:t>replicazione</a:t>
            </a:r>
            <a:endParaRPr lang="en-GB" sz="2800" dirty="0"/>
          </a:p>
        </p:txBody>
      </p:sp>
      <p:sp>
        <p:nvSpPr>
          <p:cNvPr id="24581" name="Rectangle 85"/>
          <p:cNvSpPr>
            <a:spLocks noChangeArrowheads="1"/>
          </p:cNvSpPr>
          <p:nvPr/>
        </p:nvSpPr>
        <p:spPr bwMode="auto">
          <a:xfrm>
            <a:off x="381000" y="1821359"/>
            <a:ext cx="8382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 smtClean="0"/>
              <a:t>Per </a:t>
            </a:r>
            <a:r>
              <a:rPr lang="en-US" sz="2200" dirty="0" err="1" smtClean="0"/>
              <a:t>applicare</a:t>
            </a:r>
            <a:r>
              <a:rPr lang="en-US" sz="2200" dirty="0" smtClean="0"/>
              <a:t> </a:t>
            </a:r>
            <a:r>
              <a:rPr lang="en-US" sz="2200" dirty="0" err="1" smtClean="0"/>
              <a:t>ogni</a:t>
            </a:r>
            <a:r>
              <a:rPr lang="en-US" sz="2200" dirty="0" smtClean="0"/>
              <a:t> </a:t>
            </a:r>
            <a:r>
              <a:rPr lang="en-US" sz="2200" dirty="0" err="1" smtClean="0"/>
              <a:t>analisi</a:t>
            </a:r>
            <a:r>
              <a:rPr lang="en-US" sz="2200" dirty="0" smtClean="0"/>
              <a:t> </a:t>
            </a:r>
            <a:r>
              <a:rPr lang="en-US" sz="2200" dirty="0" err="1" smtClean="0"/>
              <a:t>devo</a:t>
            </a:r>
            <a:r>
              <a:rPr lang="en-US" sz="2200" dirty="0" smtClean="0"/>
              <a:t> </a:t>
            </a:r>
            <a:r>
              <a:rPr lang="en-US" sz="2200" dirty="0" err="1" smtClean="0"/>
              <a:t>avere</a:t>
            </a:r>
            <a:r>
              <a:rPr lang="en-US" sz="2200" dirty="0" smtClean="0"/>
              <a:t> un </a:t>
            </a:r>
            <a:r>
              <a:rPr lang="en-US" sz="2200" dirty="0" err="1" smtClean="0"/>
              <a:t>sufficiente</a:t>
            </a:r>
            <a:r>
              <a:rPr lang="en-US" sz="2200" dirty="0" smtClean="0"/>
              <a:t> </a:t>
            </a:r>
            <a:r>
              <a:rPr lang="en-US" sz="2200" dirty="0" err="1" smtClean="0"/>
              <a:t>numero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osservazioni</a:t>
            </a:r>
            <a:r>
              <a:rPr lang="en-US" sz="2200" dirty="0" smtClean="0"/>
              <a:t> (</a:t>
            </a:r>
            <a:r>
              <a:rPr lang="en-US" sz="2200" dirty="0" err="1" smtClean="0"/>
              <a:t>repliche</a:t>
            </a:r>
            <a:r>
              <a:rPr lang="en-US" sz="2200" dirty="0" smtClean="0"/>
              <a:t>)</a:t>
            </a:r>
            <a:endParaRPr lang="en-US" sz="2200" dirty="0"/>
          </a:p>
        </p:txBody>
      </p:sp>
      <p:sp>
        <p:nvSpPr>
          <p:cNvPr id="24583" name="Rectangle 87"/>
          <p:cNvSpPr>
            <a:spLocks noChangeArrowheads="1"/>
          </p:cNvSpPr>
          <p:nvPr/>
        </p:nvSpPr>
        <p:spPr bwMode="auto">
          <a:xfrm>
            <a:off x="838200" y="4003696"/>
            <a:ext cx="3048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/>
              <a:t>Numero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di</a:t>
            </a:r>
            <a:endParaRPr lang="en-US" sz="2200" b="1" dirty="0" smtClean="0"/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/>
              <a:t>repliche</a:t>
            </a:r>
            <a:r>
              <a:rPr lang="en-US" sz="2200" b="1" dirty="0" smtClean="0"/>
              <a:t> (n)</a:t>
            </a:r>
            <a:endParaRPr lang="en-US" sz="2200" dirty="0"/>
          </a:p>
        </p:txBody>
      </p:sp>
      <p:sp>
        <p:nvSpPr>
          <p:cNvPr id="24584" name="Rectangle 88"/>
          <p:cNvSpPr>
            <a:spLocks noChangeArrowheads="1"/>
          </p:cNvSpPr>
          <p:nvPr/>
        </p:nvSpPr>
        <p:spPr bwMode="auto">
          <a:xfrm>
            <a:off x="3962400" y="4094977"/>
            <a:ext cx="3733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/>
              <a:t>Gradi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libertà</a:t>
            </a:r>
            <a:endParaRPr lang="en-US" sz="2200" b="1" dirty="0"/>
          </a:p>
          <a:p>
            <a:pPr algn="l">
              <a:lnSpc>
                <a:spcPct val="100000"/>
              </a:lnSpc>
              <a:spcBef>
                <a:spcPct val="0"/>
              </a:spcBef>
            </a:pPr>
            <a:endParaRPr lang="en-US" sz="2200" dirty="0"/>
          </a:p>
        </p:txBody>
      </p:sp>
      <p:sp>
        <p:nvSpPr>
          <p:cNvPr id="24585" name="Rectangle 89"/>
          <p:cNvSpPr>
            <a:spLocks noChangeArrowheads="1"/>
          </p:cNvSpPr>
          <p:nvPr/>
        </p:nvSpPr>
        <p:spPr bwMode="auto">
          <a:xfrm>
            <a:off x="6934200" y="4114800"/>
            <a:ext cx="1828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dirty="0"/>
              <a:t>P</a:t>
            </a:r>
            <a:endParaRPr lang="en-US" sz="2200" dirty="0"/>
          </a:p>
        </p:txBody>
      </p:sp>
      <p:sp>
        <p:nvSpPr>
          <p:cNvPr id="24586" name="AutoShape 90"/>
          <p:cNvSpPr>
            <a:spLocks noChangeArrowheads="1"/>
          </p:cNvSpPr>
          <p:nvPr/>
        </p:nvSpPr>
        <p:spPr bwMode="auto">
          <a:xfrm>
            <a:off x="2895600" y="4174897"/>
            <a:ext cx="838200" cy="381000"/>
          </a:xfrm>
          <a:prstGeom prst="rightArrow">
            <a:avLst>
              <a:gd name="adj1" fmla="val 50000"/>
              <a:gd name="adj2" fmla="val 5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sz="2200"/>
          </a:p>
        </p:txBody>
      </p:sp>
      <p:sp>
        <p:nvSpPr>
          <p:cNvPr id="24587" name="AutoShape 91"/>
          <p:cNvSpPr>
            <a:spLocks noChangeArrowheads="1"/>
          </p:cNvSpPr>
          <p:nvPr/>
        </p:nvSpPr>
        <p:spPr bwMode="auto">
          <a:xfrm>
            <a:off x="5867400" y="4174897"/>
            <a:ext cx="838200" cy="381000"/>
          </a:xfrm>
          <a:prstGeom prst="rightArrow">
            <a:avLst>
              <a:gd name="adj1" fmla="val 50000"/>
              <a:gd name="adj2" fmla="val 5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sz="2200"/>
          </a:p>
        </p:txBody>
      </p:sp>
      <p:sp>
        <p:nvSpPr>
          <p:cNvPr id="24588" name="AutoShape 92"/>
          <p:cNvSpPr>
            <a:spLocks noChangeArrowheads="1"/>
          </p:cNvSpPr>
          <p:nvPr/>
        </p:nvSpPr>
        <p:spPr bwMode="auto">
          <a:xfrm>
            <a:off x="76200" y="3853994"/>
            <a:ext cx="767150" cy="1251406"/>
          </a:xfrm>
          <a:prstGeom prst="lightningBol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 sz="2000"/>
          </a:p>
        </p:txBody>
      </p:sp>
      <p:sp>
        <p:nvSpPr>
          <p:cNvPr id="24589" name="Line 9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4591" name="Rectangle 95"/>
          <p:cNvSpPr>
            <a:spLocks noChangeArrowheads="1"/>
          </p:cNvSpPr>
          <p:nvPr/>
        </p:nvSpPr>
        <p:spPr bwMode="auto">
          <a:xfrm>
            <a:off x="381000" y="3121254"/>
            <a:ext cx="8534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 smtClean="0"/>
              <a:t>La </a:t>
            </a:r>
            <a:r>
              <a:rPr lang="en-US" sz="2200" dirty="0" err="1" smtClean="0"/>
              <a:t>dimensione</a:t>
            </a:r>
            <a:r>
              <a:rPr lang="en-US" sz="2200" dirty="0" smtClean="0"/>
              <a:t> del </a:t>
            </a:r>
            <a:r>
              <a:rPr lang="en-US" sz="2200" dirty="0" err="1" smtClean="0"/>
              <a:t>campione</a:t>
            </a:r>
            <a:r>
              <a:rPr lang="en-US" sz="2200" dirty="0" smtClean="0"/>
              <a:t> n </a:t>
            </a:r>
            <a:r>
              <a:rPr lang="en-US" sz="2200" dirty="0" err="1" smtClean="0"/>
              <a:t>corrisponde</a:t>
            </a:r>
            <a:r>
              <a:rPr lang="en-US" sz="2200" dirty="0" smtClean="0"/>
              <a:t> al </a:t>
            </a:r>
            <a:r>
              <a:rPr lang="en-US" sz="2200" dirty="0" err="1" smtClean="0"/>
              <a:t>numero</a:t>
            </a:r>
            <a:r>
              <a:rPr lang="en-US" sz="2200" dirty="0" smtClean="0"/>
              <a:t>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repliche</a:t>
            </a:r>
            <a:endParaRPr lang="en-US" sz="2200" dirty="0"/>
          </a:p>
        </p:txBody>
      </p:sp>
      <p:sp>
        <p:nvSpPr>
          <p:cNvPr id="13" name="Rectangle 89"/>
          <p:cNvSpPr>
            <a:spLocks noChangeArrowheads="1"/>
          </p:cNvSpPr>
          <p:nvPr/>
        </p:nvSpPr>
        <p:spPr bwMode="auto">
          <a:xfrm>
            <a:off x="6400800" y="4869359"/>
            <a:ext cx="2743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dirty="0" err="1" smtClean="0">
                <a:solidFill>
                  <a:srgbClr val="FF0000"/>
                </a:solidFill>
              </a:rPr>
              <a:t>Varia</a:t>
            </a:r>
            <a:r>
              <a:rPr lang="en-US" sz="2200" b="1" dirty="0" smtClean="0">
                <a:solidFill>
                  <a:srgbClr val="FF0000"/>
                </a:solidFill>
              </a:rPr>
              <a:t> la </a:t>
            </a:r>
            <a:r>
              <a:rPr lang="en-US" sz="2200" b="1" dirty="0" err="1" smtClean="0">
                <a:solidFill>
                  <a:srgbClr val="FF0000"/>
                </a:solidFill>
              </a:rPr>
              <a:t>potenza</a:t>
            </a:r>
            <a:r>
              <a:rPr lang="en-US" sz="2200" b="1" dirty="0" smtClean="0">
                <a:solidFill>
                  <a:srgbClr val="FF0000"/>
                </a:solidFill>
              </a:rPr>
              <a:t> del test!!!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79A50D-CA09-467C-9B4F-49D5676B7DD9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25604" name="Line 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05" name="Oval 4"/>
          <p:cNvSpPr>
            <a:spLocks noChangeArrowheads="1"/>
          </p:cNvSpPr>
          <p:nvPr/>
        </p:nvSpPr>
        <p:spPr bwMode="auto">
          <a:xfrm>
            <a:off x="381000" y="1692275"/>
            <a:ext cx="152400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381000" y="1171853"/>
            <a:ext cx="13310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GB" dirty="0" err="1" smtClean="0"/>
              <a:t>Popolazione</a:t>
            </a:r>
            <a:endParaRPr lang="en-GB" dirty="0"/>
          </a:p>
        </p:txBody>
      </p:sp>
      <p:sp>
        <p:nvSpPr>
          <p:cNvPr id="25607" name="Rectangle 6"/>
          <p:cNvSpPr>
            <a:spLocks noChangeArrowheads="1"/>
          </p:cNvSpPr>
          <p:nvPr/>
        </p:nvSpPr>
        <p:spPr bwMode="auto">
          <a:xfrm>
            <a:off x="4862513" y="1735415"/>
            <a:ext cx="11097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GB" dirty="0"/>
              <a:t>4 </a:t>
            </a:r>
            <a:r>
              <a:rPr lang="en-GB" dirty="0" err="1" smtClean="0"/>
              <a:t>repliche</a:t>
            </a:r>
            <a:endParaRPr lang="en-GB" dirty="0"/>
          </a:p>
        </p:txBody>
      </p:sp>
      <p:sp>
        <p:nvSpPr>
          <p:cNvPr id="25608" name="Oval 7"/>
          <p:cNvSpPr>
            <a:spLocks noChangeArrowheads="1"/>
          </p:cNvSpPr>
          <p:nvPr/>
        </p:nvSpPr>
        <p:spPr bwMode="auto">
          <a:xfrm>
            <a:off x="533400" y="2149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09" name="Oval 8"/>
          <p:cNvSpPr>
            <a:spLocks noChangeArrowheads="1"/>
          </p:cNvSpPr>
          <p:nvPr/>
        </p:nvSpPr>
        <p:spPr bwMode="auto">
          <a:xfrm>
            <a:off x="533400" y="2454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10" name="Oval 9"/>
          <p:cNvSpPr>
            <a:spLocks noChangeArrowheads="1"/>
          </p:cNvSpPr>
          <p:nvPr/>
        </p:nvSpPr>
        <p:spPr bwMode="auto">
          <a:xfrm>
            <a:off x="533400" y="23018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11" name="Oval 10"/>
          <p:cNvSpPr>
            <a:spLocks noChangeArrowheads="1"/>
          </p:cNvSpPr>
          <p:nvPr/>
        </p:nvSpPr>
        <p:spPr bwMode="auto">
          <a:xfrm>
            <a:off x="914400" y="2454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12" name="Oval 11"/>
          <p:cNvSpPr>
            <a:spLocks noChangeArrowheads="1"/>
          </p:cNvSpPr>
          <p:nvPr/>
        </p:nvSpPr>
        <p:spPr bwMode="auto">
          <a:xfrm>
            <a:off x="838200" y="2378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13" name="Oval 12"/>
          <p:cNvSpPr>
            <a:spLocks noChangeArrowheads="1"/>
          </p:cNvSpPr>
          <p:nvPr/>
        </p:nvSpPr>
        <p:spPr bwMode="auto">
          <a:xfrm>
            <a:off x="914400" y="2149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14" name="Oval 13"/>
          <p:cNvSpPr>
            <a:spLocks noChangeArrowheads="1"/>
          </p:cNvSpPr>
          <p:nvPr/>
        </p:nvSpPr>
        <p:spPr bwMode="auto">
          <a:xfrm>
            <a:off x="1066800" y="23018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15" name="Oval 14"/>
          <p:cNvSpPr>
            <a:spLocks noChangeArrowheads="1"/>
          </p:cNvSpPr>
          <p:nvPr/>
        </p:nvSpPr>
        <p:spPr bwMode="auto">
          <a:xfrm>
            <a:off x="1143000" y="1997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16" name="Oval 15"/>
          <p:cNvSpPr>
            <a:spLocks noChangeArrowheads="1"/>
          </p:cNvSpPr>
          <p:nvPr/>
        </p:nvSpPr>
        <p:spPr bwMode="auto">
          <a:xfrm>
            <a:off x="1295400" y="2149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17" name="Oval 16"/>
          <p:cNvSpPr>
            <a:spLocks noChangeArrowheads="1"/>
          </p:cNvSpPr>
          <p:nvPr/>
        </p:nvSpPr>
        <p:spPr bwMode="auto">
          <a:xfrm>
            <a:off x="762000" y="26066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18" name="Oval 17"/>
          <p:cNvSpPr>
            <a:spLocks noChangeArrowheads="1"/>
          </p:cNvSpPr>
          <p:nvPr/>
        </p:nvSpPr>
        <p:spPr bwMode="auto">
          <a:xfrm>
            <a:off x="914400" y="2759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19" name="Oval 18"/>
          <p:cNvSpPr>
            <a:spLocks noChangeArrowheads="1"/>
          </p:cNvSpPr>
          <p:nvPr/>
        </p:nvSpPr>
        <p:spPr bwMode="auto">
          <a:xfrm>
            <a:off x="1447800" y="26828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20" name="Oval 19"/>
          <p:cNvSpPr>
            <a:spLocks noChangeArrowheads="1"/>
          </p:cNvSpPr>
          <p:nvPr/>
        </p:nvSpPr>
        <p:spPr bwMode="auto">
          <a:xfrm>
            <a:off x="838200" y="2759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21" name="Oval 20"/>
          <p:cNvSpPr>
            <a:spLocks noChangeArrowheads="1"/>
          </p:cNvSpPr>
          <p:nvPr/>
        </p:nvSpPr>
        <p:spPr bwMode="auto">
          <a:xfrm>
            <a:off x="762000" y="26066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22" name="Oval 21"/>
          <p:cNvSpPr>
            <a:spLocks noChangeArrowheads="1"/>
          </p:cNvSpPr>
          <p:nvPr/>
        </p:nvSpPr>
        <p:spPr bwMode="auto">
          <a:xfrm>
            <a:off x="838200" y="23018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23" name="Oval 22"/>
          <p:cNvSpPr>
            <a:spLocks noChangeArrowheads="1"/>
          </p:cNvSpPr>
          <p:nvPr/>
        </p:nvSpPr>
        <p:spPr bwMode="auto">
          <a:xfrm>
            <a:off x="990600" y="2454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24" name="Oval 23"/>
          <p:cNvSpPr>
            <a:spLocks noChangeArrowheads="1"/>
          </p:cNvSpPr>
          <p:nvPr/>
        </p:nvSpPr>
        <p:spPr bwMode="auto">
          <a:xfrm>
            <a:off x="1295400" y="2454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25" name="Oval 24"/>
          <p:cNvSpPr>
            <a:spLocks noChangeArrowheads="1"/>
          </p:cNvSpPr>
          <p:nvPr/>
        </p:nvSpPr>
        <p:spPr bwMode="auto">
          <a:xfrm>
            <a:off x="1295400" y="2759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26" name="Oval 25"/>
          <p:cNvSpPr>
            <a:spLocks noChangeArrowheads="1"/>
          </p:cNvSpPr>
          <p:nvPr/>
        </p:nvSpPr>
        <p:spPr bwMode="auto">
          <a:xfrm>
            <a:off x="1066800" y="23018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27" name="Oval 26"/>
          <p:cNvSpPr>
            <a:spLocks noChangeArrowheads="1"/>
          </p:cNvSpPr>
          <p:nvPr/>
        </p:nvSpPr>
        <p:spPr bwMode="auto">
          <a:xfrm>
            <a:off x="990600" y="18446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28" name="Oval 27"/>
          <p:cNvSpPr>
            <a:spLocks noChangeArrowheads="1"/>
          </p:cNvSpPr>
          <p:nvPr/>
        </p:nvSpPr>
        <p:spPr bwMode="auto">
          <a:xfrm>
            <a:off x="1066800" y="1768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29" name="Oval 28"/>
          <p:cNvSpPr>
            <a:spLocks noChangeArrowheads="1"/>
          </p:cNvSpPr>
          <p:nvPr/>
        </p:nvSpPr>
        <p:spPr bwMode="auto">
          <a:xfrm>
            <a:off x="1219200" y="19208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30" name="Oval 29"/>
          <p:cNvSpPr>
            <a:spLocks noChangeArrowheads="1"/>
          </p:cNvSpPr>
          <p:nvPr/>
        </p:nvSpPr>
        <p:spPr bwMode="auto">
          <a:xfrm>
            <a:off x="1371600" y="2073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31" name="Oval 30"/>
          <p:cNvSpPr>
            <a:spLocks noChangeArrowheads="1"/>
          </p:cNvSpPr>
          <p:nvPr/>
        </p:nvSpPr>
        <p:spPr bwMode="auto">
          <a:xfrm>
            <a:off x="1524000" y="2149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32" name="Oval 31"/>
          <p:cNvSpPr>
            <a:spLocks noChangeArrowheads="1"/>
          </p:cNvSpPr>
          <p:nvPr/>
        </p:nvSpPr>
        <p:spPr bwMode="auto">
          <a:xfrm>
            <a:off x="1524000" y="1997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33" name="Oval 32"/>
          <p:cNvSpPr>
            <a:spLocks noChangeArrowheads="1"/>
          </p:cNvSpPr>
          <p:nvPr/>
        </p:nvSpPr>
        <p:spPr bwMode="auto">
          <a:xfrm>
            <a:off x="54864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34" name="Oval 33"/>
          <p:cNvSpPr>
            <a:spLocks noChangeArrowheads="1"/>
          </p:cNvSpPr>
          <p:nvPr/>
        </p:nvSpPr>
        <p:spPr bwMode="auto">
          <a:xfrm>
            <a:off x="5181600" y="2667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35" name="Oval 39"/>
          <p:cNvSpPr>
            <a:spLocks noChangeArrowheads="1"/>
          </p:cNvSpPr>
          <p:nvPr/>
        </p:nvSpPr>
        <p:spPr bwMode="auto">
          <a:xfrm>
            <a:off x="1447800" y="2149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36" name="Oval 40"/>
          <p:cNvSpPr>
            <a:spLocks noChangeArrowheads="1"/>
          </p:cNvSpPr>
          <p:nvPr/>
        </p:nvSpPr>
        <p:spPr bwMode="auto">
          <a:xfrm>
            <a:off x="1295400" y="2149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37" name="Oval 41"/>
          <p:cNvSpPr>
            <a:spLocks noChangeArrowheads="1"/>
          </p:cNvSpPr>
          <p:nvPr/>
        </p:nvSpPr>
        <p:spPr bwMode="auto">
          <a:xfrm>
            <a:off x="1295400" y="22256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38" name="Oval 42"/>
          <p:cNvSpPr>
            <a:spLocks noChangeArrowheads="1"/>
          </p:cNvSpPr>
          <p:nvPr/>
        </p:nvSpPr>
        <p:spPr bwMode="auto">
          <a:xfrm>
            <a:off x="1219200" y="1997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39" name="Oval 43"/>
          <p:cNvSpPr>
            <a:spLocks noChangeArrowheads="1"/>
          </p:cNvSpPr>
          <p:nvPr/>
        </p:nvSpPr>
        <p:spPr bwMode="auto">
          <a:xfrm>
            <a:off x="1066800" y="1997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40" name="Oval 44"/>
          <p:cNvSpPr>
            <a:spLocks noChangeArrowheads="1"/>
          </p:cNvSpPr>
          <p:nvPr/>
        </p:nvSpPr>
        <p:spPr bwMode="auto">
          <a:xfrm>
            <a:off x="1066800" y="2073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41" name="Oval 46"/>
          <p:cNvSpPr>
            <a:spLocks noChangeArrowheads="1"/>
          </p:cNvSpPr>
          <p:nvPr/>
        </p:nvSpPr>
        <p:spPr bwMode="auto">
          <a:xfrm>
            <a:off x="5091113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42" name="Oval 47"/>
          <p:cNvSpPr>
            <a:spLocks noChangeArrowheads="1"/>
          </p:cNvSpPr>
          <p:nvPr/>
        </p:nvSpPr>
        <p:spPr bwMode="auto">
          <a:xfrm>
            <a:off x="5548313" y="1143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43" name="Oval 50"/>
          <p:cNvSpPr>
            <a:spLocks noChangeArrowheads="1"/>
          </p:cNvSpPr>
          <p:nvPr/>
        </p:nvSpPr>
        <p:spPr bwMode="auto">
          <a:xfrm>
            <a:off x="762000" y="1997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44" name="Oval 51"/>
          <p:cNvSpPr>
            <a:spLocks noChangeArrowheads="1"/>
          </p:cNvSpPr>
          <p:nvPr/>
        </p:nvSpPr>
        <p:spPr bwMode="auto">
          <a:xfrm>
            <a:off x="685800" y="22256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45" name="Oval 52"/>
          <p:cNvSpPr>
            <a:spLocks noChangeArrowheads="1"/>
          </p:cNvSpPr>
          <p:nvPr/>
        </p:nvSpPr>
        <p:spPr bwMode="auto">
          <a:xfrm>
            <a:off x="838200" y="2378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46" name="Oval 53"/>
          <p:cNvSpPr>
            <a:spLocks noChangeArrowheads="1"/>
          </p:cNvSpPr>
          <p:nvPr/>
        </p:nvSpPr>
        <p:spPr bwMode="auto">
          <a:xfrm>
            <a:off x="1371600" y="23018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47" name="Oval 54"/>
          <p:cNvSpPr>
            <a:spLocks noChangeArrowheads="1"/>
          </p:cNvSpPr>
          <p:nvPr/>
        </p:nvSpPr>
        <p:spPr bwMode="auto">
          <a:xfrm>
            <a:off x="762000" y="2378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48" name="Oval 55"/>
          <p:cNvSpPr>
            <a:spLocks noChangeArrowheads="1"/>
          </p:cNvSpPr>
          <p:nvPr/>
        </p:nvSpPr>
        <p:spPr bwMode="auto">
          <a:xfrm>
            <a:off x="685800" y="22256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49" name="Oval 56"/>
          <p:cNvSpPr>
            <a:spLocks noChangeArrowheads="1"/>
          </p:cNvSpPr>
          <p:nvPr/>
        </p:nvSpPr>
        <p:spPr bwMode="auto">
          <a:xfrm>
            <a:off x="762000" y="19208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50" name="Oval 57"/>
          <p:cNvSpPr>
            <a:spLocks noChangeArrowheads="1"/>
          </p:cNvSpPr>
          <p:nvPr/>
        </p:nvSpPr>
        <p:spPr bwMode="auto">
          <a:xfrm>
            <a:off x="914400" y="2073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51" name="Oval 58"/>
          <p:cNvSpPr>
            <a:spLocks noChangeArrowheads="1"/>
          </p:cNvSpPr>
          <p:nvPr/>
        </p:nvSpPr>
        <p:spPr bwMode="auto">
          <a:xfrm>
            <a:off x="1219200" y="2073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52" name="Oval 59"/>
          <p:cNvSpPr>
            <a:spLocks noChangeArrowheads="1"/>
          </p:cNvSpPr>
          <p:nvPr/>
        </p:nvSpPr>
        <p:spPr bwMode="auto">
          <a:xfrm>
            <a:off x="1219200" y="2378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53" name="Oval 60"/>
          <p:cNvSpPr>
            <a:spLocks noChangeArrowheads="1"/>
          </p:cNvSpPr>
          <p:nvPr/>
        </p:nvSpPr>
        <p:spPr bwMode="auto">
          <a:xfrm>
            <a:off x="990600" y="2530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54" name="Oval 61"/>
          <p:cNvSpPr>
            <a:spLocks noChangeArrowheads="1"/>
          </p:cNvSpPr>
          <p:nvPr/>
        </p:nvSpPr>
        <p:spPr bwMode="auto">
          <a:xfrm>
            <a:off x="914400" y="2759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55" name="Oval 62"/>
          <p:cNvSpPr>
            <a:spLocks noChangeArrowheads="1"/>
          </p:cNvSpPr>
          <p:nvPr/>
        </p:nvSpPr>
        <p:spPr bwMode="auto">
          <a:xfrm>
            <a:off x="1066800" y="2911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56" name="Oval 63"/>
          <p:cNvSpPr>
            <a:spLocks noChangeArrowheads="1"/>
          </p:cNvSpPr>
          <p:nvPr/>
        </p:nvSpPr>
        <p:spPr bwMode="auto">
          <a:xfrm>
            <a:off x="1600200" y="2835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57" name="Oval 64"/>
          <p:cNvSpPr>
            <a:spLocks noChangeArrowheads="1"/>
          </p:cNvSpPr>
          <p:nvPr/>
        </p:nvSpPr>
        <p:spPr bwMode="auto">
          <a:xfrm>
            <a:off x="990600" y="2911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58" name="Oval 65"/>
          <p:cNvSpPr>
            <a:spLocks noChangeArrowheads="1"/>
          </p:cNvSpPr>
          <p:nvPr/>
        </p:nvSpPr>
        <p:spPr bwMode="auto">
          <a:xfrm>
            <a:off x="914400" y="2759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59" name="Oval 66"/>
          <p:cNvSpPr>
            <a:spLocks noChangeArrowheads="1"/>
          </p:cNvSpPr>
          <p:nvPr/>
        </p:nvSpPr>
        <p:spPr bwMode="auto">
          <a:xfrm>
            <a:off x="990600" y="2454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60" name="Oval 67"/>
          <p:cNvSpPr>
            <a:spLocks noChangeArrowheads="1"/>
          </p:cNvSpPr>
          <p:nvPr/>
        </p:nvSpPr>
        <p:spPr bwMode="auto">
          <a:xfrm>
            <a:off x="1143000" y="26066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61" name="Oval 68"/>
          <p:cNvSpPr>
            <a:spLocks noChangeArrowheads="1"/>
          </p:cNvSpPr>
          <p:nvPr/>
        </p:nvSpPr>
        <p:spPr bwMode="auto">
          <a:xfrm>
            <a:off x="1447800" y="26066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62" name="Oval 69"/>
          <p:cNvSpPr>
            <a:spLocks noChangeArrowheads="1"/>
          </p:cNvSpPr>
          <p:nvPr/>
        </p:nvSpPr>
        <p:spPr bwMode="auto">
          <a:xfrm>
            <a:off x="1447800" y="2911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63" name="Oval 70"/>
          <p:cNvSpPr>
            <a:spLocks noChangeArrowheads="1"/>
          </p:cNvSpPr>
          <p:nvPr/>
        </p:nvSpPr>
        <p:spPr bwMode="auto">
          <a:xfrm>
            <a:off x="5395913" y="1219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64" name="Oval 71"/>
          <p:cNvSpPr>
            <a:spLocks noChangeArrowheads="1"/>
          </p:cNvSpPr>
          <p:nvPr/>
        </p:nvSpPr>
        <p:spPr bwMode="auto">
          <a:xfrm>
            <a:off x="51816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65" name="Oval 72"/>
          <p:cNvSpPr>
            <a:spLocks noChangeArrowheads="1"/>
          </p:cNvSpPr>
          <p:nvPr/>
        </p:nvSpPr>
        <p:spPr bwMode="auto">
          <a:xfrm>
            <a:off x="1600200" y="2378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66" name="Oval 73"/>
          <p:cNvSpPr>
            <a:spLocks noChangeArrowheads="1"/>
          </p:cNvSpPr>
          <p:nvPr/>
        </p:nvSpPr>
        <p:spPr bwMode="auto">
          <a:xfrm>
            <a:off x="5410200" y="2743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67" name="Oval 74"/>
          <p:cNvSpPr>
            <a:spLocks noChangeArrowheads="1"/>
          </p:cNvSpPr>
          <p:nvPr/>
        </p:nvSpPr>
        <p:spPr bwMode="auto">
          <a:xfrm>
            <a:off x="1676400" y="22256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68" name="Oval 75"/>
          <p:cNvSpPr>
            <a:spLocks noChangeArrowheads="1"/>
          </p:cNvSpPr>
          <p:nvPr/>
        </p:nvSpPr>
        <p:spPr bwMode="auto">
          <a:xfrm>
            <a:off x="1447800" y="2454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69" name="Oval 76"/>
          <p:cNvSpPr>
            <a:spLocks noChangeArrowheads="1"/>
          </p:cNvSpPr>
          <p:nvPr/>
        </p:nvSpPr>
        <p:spPr bwMode="auto">
          <a:xfrm>
            <a:off x="1676400" y="2530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70" name="Oval 77"/>
          <p:cNvSpPr>
            <a:spLocks noChangeArrowheads="1"/>
          </p:cNvSpPr>
          <p:nvPr/>
        </p:nvSpPr>
        <p:spPr bwMode="auto">
          <a:xfrm>
            <a:off x="1524000" y="25304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71" name="Oval 78"/>
          <p:cNvSpPr>
            <a:spLocks noChangeArrowheads="1"/>
          </p:cNvSpPr>
          <p:nvPr/>
        </p:nvSpPr>
        <p:spPr bwMode="auto">
          <a:xfrm>
            <a:off x="1524000" y="26066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72" name="Oval 79"/>
          <p:cNvSpPr>
            <a:spLocks noChangeArrowheads="1"/>
          </p:cNvSpPr>
          <p:nvPr/>
        </p:nvSpPr>
        <p:spPr bwMode="auto">
          <a:xfrm>
            <a:off x="1752600" y="2378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73" name="Oval 80"/>
          <p:cNvSpPr>
            <a:spLocks noChangeArrowheads="1"/>
          </p:cNvSpPr>
          <p:nvPr/>
        </p:nvSpPr>
        <p:spPr bwMode="auto">
          <a:xfrm>
            <a:off x="1600200" y="23780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74" name="Oval 81"/>
          <p:cNvSpPr>
            <a:spLocks noChangeArrowheads="1"/>
          </p:cNvSpPr>
          <p:nvPr/>
        </p:nvSpPr>
        <p:spPr bwMode="auto">
          <a:xfrm>
            <a:off x="1600200" y="24542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75" name="AutoShape 82"/>
          <p:cNvSpPr>
            <a:spLocks noChangeArrowheads="1"/>
          </p:cNvSpPr>
          <p:nvPr/>
        </p:nvSpPr>
        <p:spPr bwMode="auto">
          <a:xfrm>
            <a:off x="2286000" y="2149475"/>
            <a:ext cx="1600200" cy="381000"/>
          </a:xfrm>
          <a:prstGeom prst="rightArrow">
            <a:avLst>
              <a:gd name="adj1" fmla="val 50000"/>
              <a:gd name="adj2" fmla="val 10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76" name="Oval 91"/>
          <p:cNvSpPr>
            <a:spLocks noChangeArrowheads="1"/>
          </p:cNvSpPr>
          <p:nvPr/>
        </p:nvSpPr>
        <p:spPr bwMode="auto">
          <a:xfrm>
            <a:off x="5319713" y="144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77" name="AutoShape 95"/>
          <p:cNvSpPr>
            <a:spLocks noChangeArrowheads="1"/>
          </p:cNvSpPr>
          <p:nvPr/>
        </p:nvSpPr>
        <p:spPr bwMode="auto">
          <a:xfrm>
            <a:off x="304800" y="5562600"/>
            <a:ext cx="914400" cy="914400"/>
          </a:xfrm>
          <a:prstGeom prst="lightningBol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25679" name="Oval 101"/>
          <p:cNvSpPr>
            <a:spLocks noChangeArrowheads="1"/>
          </p:cNvSpPr>
          <p:nvPr/>
        </p:nvSpPr>
        <p:spPr bwMode="auto">
          <a:xfrm>
            <a:off x="1066800" y="2514600"/>
            <a:ext cx="228600" cy="228600"/>
          </a:xfrm>
          <a:prstGeom prst="ellipse">
            <a:avLst/>
          </a:prstGeom>
          <a:noFill/>
          <a:ln w="9525" algn="ctr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80" name="Rectangle 102"/>
          <p:cNvSpPr>
            <a:spLocks noChangeArrowheads="1"/>
          </p:cNvSpPr>
          <p:nvPr/>
        </p:nvSpPr>
        <p:spPr bwMode="auto">
          <a:xfrm>
            <a:off x="762000" y="4019183"/>
            <a:ext cx="7543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400" b="1" dirty="0" smtClean="0"/>
              <a:t>Le </a:t>
            </a:r>
            <a:r>
              <a:rPr lang="en-US" sz="2400" b="1" dirty="0" err="1" smtClean="0"/>
              <a:t>repliche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devono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essere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loro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indipendenti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campionare</a:t>
            </a:r>
            <a:r>
              <a:rPr lang="en-US" sz="2400" b="1" dirty="0" smtClean="0"/>
              <a:t> a random </a:t>
            </a:r>
            <a:r>
              <a:rPr lang="en-US" sz="2400" b="1" dirty="0" err="1" smtClean="0"/>
              <a:t>spesso</a:t>
            </a:r>
            <a:r>
              <a:rPr lang="en-US" sz="2400" b="1" dirty="0" smtClean="0"/>
              <a:t> non è </a:t>
            </a:r>
            <a:r>
              <a:rPr lang="en-US" sz="2400" b="1" dirty="0" err="1" smtClean="0"/>
              <a:t>sufficiente</a:t>
            </a:r>
            <a:r>
              <a:rPr lang="en-US" sz="2400" b="1" dirty="0" smtClean="0"/>
              <a:t>!)</a:t>
            </a:r>
            <a:endParaRPr lang="en-US" sz="2400" dirty="0"/>
          </a:p>
        </p:txBody>
      </p:sp>
      <p:sp>
        <p:nvSpPr>
          <p:cNvPr id="25681" name="AutoShape 103"/>
          <p:cNvSpPr>
            <a:spLocks noChangeArrowheads="1"/>
          </p:cNvSpPr>
          <p:nvPr/>
        </p:nvSpPr>
        <p:spPr bwMode="auto">
          <a:xfrm rot="5400000">
            <a:off x="1806575" y="3451225"/>
            <a:ext cx="558800" cy="514350"/>
          </a:xfrm>
          <a:prstGeom prst="rightArrow">
            <a:avLst>
              <a:gd name="adj1" fmla="val 50000"/>
              <a:gd name="adj2" fmla="val 2716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82" name="Oval 104"/>
          <p:cNvSpPr>
            <a:spLocks noChangeArrowheads="1"/>
          </p:cNvSpPr>
          <p:nvPr/>
        </p:nvSpPr>
        <p:spPr bwMode="auto">
          <a:xfrm>
            <a:off x="1219200" y="2667000"/>
            <a:ext cx="228600" cy="228600"/>
          </a:xfrm>
          <a:prstGeom prst="ellips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83" name="Oval 105"/>
          <p:cNvSpPr>
            <a:spLocks noChangeArrowheads="1"/>
          </p:cNvSpPr>
          <p:nvPr/>
        </p:nvSpPr>
        <p:spPr bwMode="auto">
          <a:xfrm>
            <a:off x="914400" y="1828800"/>
            <a:ext cx="228600" cy="228600"/>
          </a:xfrm>
          <a:prstGeom prst="ellipse">
            <a:avLst/>
          </a:prstGeom>
          <a:noFill/>
          <a:ln w="9525" algn="ctr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84" name="Oval 106"/>
          <p:cNvSpPr>
            <a:spLocks noChangeArrowheads="1"/>
          </p:cNvSpPr>
          <p:nvPr/>
        </p:nvSpPr>
        <p:spPr bwMode="auto">
          <a:xfrm>
            <a:off x="457200" y="2362200"/>
            <a:ext cx="228600" cy="228600"/>
          </a:xfrm>
          <a:prstGeom prst="ellipse">
            <a:avLst/>
          </a:prstGeom>
          <a:noFill/>
          <a:ln w="9525" algn="ctr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85" name="Oval 107"/>
          <p:cNvSpPr>
            <a:spLocks noChangeArrowheads="1"/>
          </p:cNvSpPr>
          <p:nvPr/>
        </p:nvSpPr>
        <p:spPr bwMode="auto">
          <a:xfrm>
            <a:off x="4953000" y="2209800"/>
            <a:ext cx="838200" cy="838200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86" name="Oval 108"/>
          <p:cNvSpPr>
            <a:spLocks noChangeArrowheads="1"/>
          </p:cNvSpPr>
          <p:nvPr/>
        </p:nvSpPr>
        <p:spPr bwMode="auto">
          <a:xfrm>
            <a:off x="4938713" y="914400"/>
            <a:ext cx="838200" cy="838200"/>
          </a:xfrm>
          <a:prstGeom prst="ellips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87" name="Oval 109"/>
          <p:cNvSpPr>
            <a:spLocks noChangeArrowheads="1"/>
          </p:cNvSpPr>
          <p:nvPr/>
        </p:nvSpPr>
        <p:spPr bwMode="auto">
          <a:xfrm>
            <a:off x="1447800" y="1905000"/>
            <a:ext cx="228600" cy="228600"/>
          </a:xfrm>
          <a:prstGeom prst="ellips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88" name="Oval 110"/>
          <p:cNvSpPr>
            <a:spLocks noChangeArrowheads="1"/>
          </p:cNvSpPr>
          <p:nvPr/>
        </p:nvSpPr>
        <p:spPr bwMode="auto">
          <a:xfrm>
            <a:off x="762000" y="2667000"/>
            <a:ext cx="228600" cy="228600"/>
          </a:xfrm>
          <a:prstGeom prst="ellips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89" name="Oval 111"/>
          <p:cNvSpPr>
            <a:spLocks noChangeArrowheads="1"/>
          </p:cNvSpPr>
          <p:nvPr/>
        </p:nvSpPr>
        <p:spPr bwMode="auto">
          <a:xfrm>
            <a:off x="762000" y="2209800"/>
            <a:ext cx="228600" cy="228600"/>
          </a:xfrm>
          <a:prstGeom prst="ellips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90" name="Oval 112"/>
          <p:cNvSpPr>
            <a:spLocks noChangeArrowheads="1"/>
          </p:cNvSpPr>
          <p:nvPr/>
        </p:nvSpPr>
        <p:spPr bwMode="auto">
          <a:xfrm>
            <a:off x="1219200" y="2362200"/>
            <a:ext cx="228600" cy="228600"/>
          </a:xfrm>
          <a:prstGeom prst="ellips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5691" name="Rectangle 113"/>
          <p:cNvSpPr>
            <a:spLocks noChangeArrowheads="1"/>
          </p:cNvSpPr>
          <p:nvPr/>
        </p:nvSpPr>
        <p:spPr bwMode="auto">
          <a:xfrm>
            <a:off x="1295400" y="5326688"/>
            <a:ext cx="6858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dirty="0" smtClean="0">
                <a:solidFill>
                  <a:srgbClr val="FF0000"/>
                </a:solidFill>
              </a:rPr>
              <a:t>3 </a:t>
            </a:r>
            <a:r>
              <a:rPr lang="en-US" sz="2200" b="1" dirty="0" err="1" smtClean="0">
                <a:solidFill>
                  <a:srgbClr val="FF0000"/>
                </a:solidFill>
              </a:rPr>
              <a:t>principali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problemi</a:t>
            </a:r>
            <a:r>
              <a:rPr lang="en-US" sz="2200" b="1" dirty="0" smtClean="0">
                <a:solidFill>
                  <a:srgbClr val="FF0000"/>
                </a:solidFill>
              </a:rPr>
              <a:t> in </a:t>
            </a:r>
            <a:r>
              <a:rPr lang="en-US" sz="2200" b="1" dirty="0" err="1" smtClean="0">
                <a:solidFill>
                  <a:srgbClr val="FF0000"/>
                </a:solidFill>
              </a:rPr>
              <a:t>biostatistica</a:t>
            </a:r>
            <a:endParaRPr lang="en-US" sz="2200" b="1" dirty="0">
              <a:solidFill>
                <a:srgbClr val="FF0000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>
                <a:solidFill>
                  <a:srgbClr val="FF0000"/>
                </a:solidFill>
              </a:rPr>
              <a:t>1. </a:t>
            </a:r>
            <a:r>
              <a:rPr lang="en-US" sz="2200" dirty="0" err="1" smtClean="0">
                <a:solidFill>
                  <a:srgbClr val="FF0000"/>
                </a:solidFill>
              </a:rPr>
              <a:t>Dipendenza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spaziale</a:t>
            </a:r>
            <a:endParaRPr lang="en-US" sz="2200" dirty="0">
              <a:solidFill>
                <a:srgbClr val="FF0000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>
                <a:solidFill>
                  <a:srgbClr val="FF0000"/>
                </a:solidFill>
              </a:rPr>
              <a:t>2. </a:t>
            </a:r>
            <a:r>
              <a:rPr lang="en-US" sz="2200" dirty="0" err="1" smtClean="0">
                <a:solidFill>
                  <a:srgbClr val="FF0000"/>
                </a:solidFill>
              </a:rPr>
              <a:t>Dipendenza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temporale</a:t>
            </a:r>
            <a:endParaRPr lang="en-US" sz="2200" dirty="0">
              <a:solidFill>
                <a:srgbClr val="FF0000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>
                <a:solidFill>
                  <a:srgbClr val="FF0000"/>
                </a:solidFill>
              </a:rPr>
              <a:t>3. </a:t>
            </a:r>
            <a:r>
              <a:rPr lang="en-US" sz="2200" dirty="0" err="1" smtClean="0">
                <a:solidFill>
                  <a:srgbClr val="FF0000"/>
                </a:solidFill>
              </a:rPr>
              <a:t>Dipendenza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biologica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25692" name="AutoShape 114"/>
          <p:cNvSpPr>
            <a:spLocks noChangeArrowheads="1"/>
          </p:cNvSpPr>
          <p:nvPr/>
        </p:nvSpPr>
        <p:spPr bwMode="auto">
          <a:xfrm flipH="1">
            <a:off x="7467600" y="5562600"/>
            <a:ext cx="1066800" cy="914400"/>
          </a:xfrm>
          <a:prstGeom prst="lightningBol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95" name="Rectangle 6"/>
          <p:cNvSpPr>
            <a:spLocks noChangeArrowheads="1"/>
          </p:cNvSpPr>
          <p:nvPr/>
        </p:nvSpPr>
        <p:spPr bwMode="auto">
          <a:xfrm>
            <a:off x="4876800" y="3124200"/>
            <a:ext cx="11097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GB" dirty="0"/>
              <a:t>4 </a:t>
            </a:r>
            <a:r>
              <a:rPr lang="en-GB" dirty="0" err="1" smtClean="0"/>
              <a:t>repliche</a:t>
            </a:r>
            <a:endParaRPr lang="en-GB" dirty="0"/>
          </a:p>
        </p:txBody>
      </p:sp>
      <p:sp>
        <p:nvSpPr>
          <p:cNvPr id="93" name="Rectangle 2"/>
          <p:cNvSpPr>
            <a:spLocks noChangeArrowheads="1"/>
          </p:cNvSpPr>
          <p:nvPr/>
        </p:nvSpPr>
        <p:spPr bwMode="auto">
          <a:xfrm>
            <a:off x="152400" y="238780"/>
            <a:ext cx="46088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it-IT" sz="2800" dirty="0" smtClean="0"/>
              <a:t>Campionamento: </a:t>
            </a:r>
            <a:r>
              <a:rPr lang="en-US" sz="2800" dirty="0" err="1" smtClean="0"/>
              <a:t>replicazione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graphicFrame>
        <p:nvGraphicFramePr>
          <p:cNvPr id="95" name="Table 94"/>
          <p:cNvGraphicFramePr>
            <a:graphicFrameLocks noGrp="1"/>
          </p:cNvGraphicFramePr>
          <p:nvPr/>
        </p:nvGraphicFramePr>
        <p:xfrm>
          <a:off x="381000" y="1371600"/>
          <a:ext cx="2974340" cy="5090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46480"/>
                <a:gridCol w="1046480"/>
                <a:gridCol w="881380"/>
              </a:tblGrid>
              <a:tr h="53340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 smtClean="0"/>
                        <a:t>Genere</a:t>
                      </a:r>
                      <a:endParaRPr lang="sv-SE" dirty="0" smtClean="0"/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Voto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Maschio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10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2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Maschio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9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3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 smtClean="0"/>
                        <a:t>Maschio</a:t>
                      </a:r>
                      <a:endParaRPr lang="sv-S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5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4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 smtClean="0"/>
                        <a:t>Maschio</a:t>
                      </a:r>
                      <a:endParaRPr lang="sv-S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4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5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 smtClean="0"/>
                        <a:t>Maschio</a:t>
                      </a:r>
                      <a:endParaRPr lang="sv-S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3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 smtClean="0"/>
                        <a:t>Maschio</a:t>
                      </a:r>
                      <a:endParaRPr lang="sv-S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4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7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Femmina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8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8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Femmina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9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9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Femmina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6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10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Femmina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7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11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Femmina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8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12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Femmina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5</a:t>
                      </a:r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7" name="Straight Arrow Connector 96"/>
          <p:cNvCxnSpPr/>
          <p:nvPr/>
        </p:nvCxnSpPr>
        <p:spPr bwMode="auto">
          <a:xfrm>
            <a:off x="3276600" y="2214563"/>
            <a:ext cx="838200" cy="0"/>
          </a:xfrm>
          <a:prstGeom prst="straightConnector1">
            <a:avLst/>
          </a:prstGeom>
          <a:ln w="25400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688" name="Rectangle 2"/>
          <p:cNvSpPr>
            <a:spLocks noChangeArrowheads="1"/>
          </p:cNvSpPr>
          <p:nvPr/>
        </p:nvSpPr>
        <p:spPr bwMode="auto">
          <a:xfrm>
            <a:off x="4114800" y="1980555"/>
            <a:ext cx="48703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 smtClean="0"/>
              <a:t>Ogni</a:t>
            </a:r>
            <a:r>
              <a:rPr lang="en-US" sz="2400" dirty="0" smtClean="0"/>
              <a:t> </a:t>
            </a:r>
            <a:r>
              <a:rPr lang="en-US" sz="2400" dirty="0" err="1" smtClean="0"/>
              <a:t>osservazione</a:t>
            </a:r>
            <a:r>
              <a:rPr lang="en-US" sz="2400" dirty="0" smtClean="0"/>
              <a:t> è </a:t>
            </a:r>
            <a:r>
              <a:rPr lang="en-US" sz="2400" dirty="0" err="1" smtClean="0"/>
              <a:t>una</a:t>
            </a:r>
            <a:r>
              <a:rPr lang="en-US" sz="2400" dirty="0" smtClean="0"/>
              <a:t> </a:t>
            </a:r>
            <a:r>
              <a:rPr lang="en-US" sz="2400" dirty="0" err="1" smtClean="0"/>
              <a:t>vera</a:t>
            </a:r>
            <a:r>
              <a:rPr lang="en-US" sz="2400" dirty="0" smtClean="0"/>
              <a:t> replica?</a:t>
            </a:r>
            <a:endParaRPr lang="en-GB" sz="2400" dirty="0"/>
          </a:p>
        </p:txBody>
      </p:sp>
      <p:sp>
        <p:nvSpPr>
          <p:cNvPr id="26691" name="Rectangle 2"/>
          <p:cNvSpPr>
            <a:spLocks noChangeArrowheads="1"/>
          </p:cNvSpPr>
          <p:nvPr/>
        </p:nvSpPr>
        <p:spPr bwMode="auto">
          <a:xfrm>
            <a:off x="3733801" y="2722603"/>
            <a:ext cx="5410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1" dirty="0" smtClean="0">
                <a:solidFill>
                  <a:srgbClr val="FF0000"/>
                </a:solidFill>
              </a:rPr>
              <a:t>Non </a:t>
            </a:r>
            <a:r>
              <a:rPr lang="en-US" sz="2400" b="1" dirty="0" err="1" smtClean="0">
                <a:solidFill>
                  <a:srgbClr val="FF0000"/>
                </a:solidFill>
              </a:rPr>
              <a:t>confondete</a:t>
            </a:r>
            <a:r>
              <a:rPr lang="en-US" sz="2400" b="1" dirty="0" smtClean="0">
                <a:solidFill>
                  <a:srgbClr val="FF0000"/>
                </a:solidFill>
              </a:rPr>
              <a:t> le </a:t>
            </a:r>
            <a:r>
              <a:rPr lang="en-US" sz="2400" b="1" dirty="0" err="1" smtClean="0">
                <a:solidFill>
                  <a:srgbClr val="FF0000"/>
                </a:solidFill>
              </a:rPr>
              <a:t>osservazioni</a:t>
            </a:r>
            <a:r>
              <a:rPr lang="en-US" sz="2400" b="1" dirty="0" smtClean="0">
                <a:solidFill>
                  <a:srgbClr val="FF0000"/>
                </a:solidFill>
              </a:rPr>
              <a:t> con le </a:t>
            </a:r>
            <a:r>
              <a:rPr lang="en-US" sz="2400" b="1" dirty="0" err="1" smtClean="0">
                <a:solidFill>
                  <a:srgbClr val="FF0000"/>
                </a:solidFill>
              </a:rPr>
              <a:t>repliche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l">
              <a:lnSpc>
                <a:spcPct val="100000"/>
              </a:lnSpc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algn="l">
              <a:lnSpc>
                <a:spcPct val="100000"/>
              </a:lnSpc>
            </a:pPr>
            <a:r>
              <a:rPr lang="en-US" sz="2400" b="1" dirty="0" err="1" smtClean="0">
                <a:solidFill>
                  <a:srgbClr val="FF0000"/>
                </a:solidFill>
              </a:rPr>
              <a:t>Spesso</a:t>
            </a:r>
            <a:r>
              <a:rPr lang="en-US" sz="2400" b="1" dirty="0" smtClean="0">
                <a:solidFill>
                  <a:srgbClr val="FF0000"/>
                </a:solidFill>
              </a:rPr>
              <a:t> non </a:t>
            </a:r>
            <a:r>
              <a:rPr lang="en-US" sz="2400" b="1" dirty="0" err="1" smtClean="0">
                <a:solidFill>
                  <a:srgbClr val="FF0000"/>
                </a:solidFill>
              </a:rPr>
              <a:t>coincidono</a:t>
            </a:r>
            <a:r>
              <a:rPr lang="en-US" sz="2400" b="1" dirty="0" smtClean="0">
                <a:solidFill>
                  <a:srgbClr val="FF0000"/>
                </a:solidFill>
              </a:rPr>
              <a:t>!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3733801" y="4895671"/>
            <a:ext cx="495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/>
              <a:t>Prima </a:t>
            </a:r>
            <a:r>
              <a:rPr lang="en-US" sz="2400" dirty="0" err="1" smtClean="0"/>
              <a:t>di</a:t>
            </a:r>
            <a:r>
              <a:rPr lang="en-US" sz="2400" dirty="0" smtClean="0"/>
              <a:t> fare </a:t>
            </a:r>
            <a:r>
              <a:rPr lang="en-US" sz="2400" dirty="0" err="1" smtClean="0"/>
              <a:t>ogni</a:t>
            </a:r>
            <a:r>
              <a:rPr lang="en-US" sz="2400" dirty="0" smtClean="0"/>
              <a:t> </a:t>
            </a:r>
            <a:r>
              <a:rPr lang="en-US" sz="2400" dirty="0" err="1" smtClean="0"/>
              <a:t>tipo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campionamento</a:t>
            </a:r>
            <a:r>
              <a:rPr lang="en-US" sz="2400" dirty="0" smtClean="0"/>
              <a:t> </a:t>
            </a:r>
            <a:r>
              <a:rPr lang="en-US" sz="2400" dirty="0" err="1" smtClean="0"/>
              <a:t>deve</a:t>
            </a:r>
            <a:r>
              <a:rPr lang="en-US" sz="2400" dirty="0" smtClean="0"/>
              <a:t> </a:t>
            </a:r>
            <a:r>
              <a:rPr lang="en-US" sz="2400" dirty="0" err="1" smtClean="0"/>
              <a:t>essere</a:t>
            </a:r>
            <a:r>
              <a:rPr lang="en-US" sz="2400" dirty="0" smtClean="0"/>
              <a:t> </a:t>
            </a:r>
            <a:r>
              <a:rPr lang="en-US" sz="2400" dirty="0" err="1" smtClean="0"/>
              <a:t>chiaro</a:t>
            </a:r>
            <a:r>
              <a:rPr lang="en-US" sz="2400" dirty="0" smtClean="0"/>
              <a:t> </a:t>
            </a:r>
            <a:r>
              <a:rPr lang="en-US" sz="2400" dirty="0" err="1" smtClean="0"/>
              <a:t>quale</a:t>
            </a:r>
            <a:r>
              <a:rPr lang="en-US" sz="2400" dirty="0" smtClean="0"/>
              <a:t> </a:t>
            </a:r>
            <a:r>
              <a:rPr lang="en-US" sz="2400" dirty="0" err="1" smtClean="0"/>
              <a:t>sia</a:t>
            </a:r>
            <a:r>
              <a:rPr lang="en-US" sz="2400" dirty="0" smtClean="0"/>
              <a:t> la replica</a:t>
            </a:r>
            <a:endParaRPr lang="en-GB" sz="2400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2400" y="238780"/>
            <a:ext cx="46088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it-IT" sz="2800" dirty="0" smtClean="0"/>
              <a:t>Campionamento: </a:t>
            </a:r>
            <a:r>
              <a:rPr lang="en-US" sz="2800" dirty="0" err="1" smtClean="0"/>
              <a:t>replicazione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Line 6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pic>
        <p:nvPicPr>
          <p:cNvPr id="27654" name="Picture 8" descr="ist2_542261_bird_silhouettes_vect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60176" y="2420263"/>
            <a:ext cx="10668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Rectangle 11"/>
          <p:cNvSpPr>
            <a:spLocks noChangeArrowheads="1"/>
          </p:cNvSpPr>
          <p:nvPr/>
        </p:nvSpPr>
        <p:spPr bwMode="auto">
          <a:xfrm>
            <a:off x="4483976" y="3785513"/>
            <a:ext cx="2831224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sz="2200" dirty="0"/>
              <a:t>15 </a:t>
            </a:r>
            <a:r>
              <a:rPr lang="en-US" sz="2200" dirty="0" smtClean="0"/>
              <a:t>penne per </a:t>
            </a:r>
            <a:r>
              <a:rPr lang="en-US" sz="2200" dirty="0" err="1" smtClean="0"/>
              <a:t>individuo</a:t>
            </a:r>
            <a:endParaRPr lang="en-US" sz="2200" dirty="0"/>
          </a:p>
        </p:txBody>
      </p:sp>
      <p:sp>
        <p:nvSpPr>
          <p:cNvPr id="27656" name="Rectangle 13"/>
          <p:cNvSpPr>
            <a:spLocks noChangeArrowheads="1"/>
          </p:cNvSpPr>
          <p:nvPr/>
        </p:nvSpPr>
        <p:spPr bwMode="auto">
          <a:xfrm>
            <a:off x="381000" y="983159"/>
            <a:ext cx="8001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 err="1" smtClean="0"/>
              <a:t>Voglio</a:t>
            </a:r>
            <a:r>
              <a:rPr lang="en-US" sz="2200" dirty="0" smtClean="0"/>
              <a:t> </a:t>
            </a:r>
            <a:r>
              <a:rPr lang="en-US" sz="2200" dirty="0" err="1" smtClean="0"/>
              <a:t>vedere</a:t>
            </a:r>
            <a:r>
              <a:rPr lang="en-US" sz="2200" dirty="0" smtClean="0"/>
              <a:t> se la </a:t>
            </a:r>
            <a:r>
              <a:rPr lang="en-US" sz="2200" dirty="0" err="1" smtClean="0"/>
              <a:t>lunghezza</a:t>
            </a:r>
            <a:r>
              <a:rPr lang="en-US" sz="2200" dirty="0" smtClean="0"/>
              <a:t> media </a:t>
            </a:r>
            <a:r>
              <a:rPr lang="en-US" sz="2200" dirty="0" err="1" smtClean="0"/>
              <a:t>di</a:t>
            </a:r>
            <a:r>
              <a:rPr lang="en-US" sz="2200" dirty="0" smtClean="0"/>
              <a:t> </a:t>
            </a:r>
            <a:r>
              <a:rPr lang="en-US" sz="2200" dirty="0" err="1" smtClean="0"/>
              <a:t>una</a:t>
            </a:r>
            <a:r>
              <a:rPr lang="en-US" sz="2200" dirty="0" smtClean="0"/>
              <a:t> </a:t>
            </a:r>
            <a:r>
              <a:rPr lang="en-US" sz="2200" dirty="0" err="1" smtClean="0"/>
              <a:t>parametro</a:t>
            </a:r>
            <a:r>
              <a:rPr lang="en-US" sz="2200" dirty="0" smtClean="0"/>
              <a:t> </a:t>
            </a:r>
            <a:r>
              <a:rPr lang="en-US" sz="2200" dirty="0" err="1" smtClean="0"/>
              <a:t>morfologico</a:t>
            </a:r>
            <a:r>
              <a:rPr lang="en-US" sz="2200" dirty="0" smtClean="0"/>
              <a:t> (</a:t>
            </a:r>
            <a:r>
              <a:rPr lang="en-US" sz="2200" dirty="0" err="1" smtClean="0"/>
              <a:t>penna</a:t>
            </a:r>
            <a:r>
              <a:rPr lang="en-US" sz="2200" dirty="0" smtClean="0"/>
              <a:t>) </a:t>
            </a:r>
            <a:r>
              <a:rPr lang="en-US" sz="2200" dirty="0" err="1" smtClean="0"/>
              <a:t>varia</a:t>
            </a:r>
            <a:r>
              <a:rPr lang="en-US" sz="2200" dirty="0" smtClean="0"/>
              <a:t> </a:t>
            </a:r>
            <a:r>
              <a:rPr lang="en-US" sz="2200" dirty="0" err="1" smtClean="0"/>
              <a:t>fra</a:t>
            </a:r>
            <a:r>
              <a:rPr lang="en-US" sz="2200" dirty="0" smtClean="0"/>
              <a:t> </a:t>
            </a:r>
            <a:r>
              <a:rPr lang="en-US" sz="2200" dirty="0" err="1" smtClean="0"/>
              <a:t>maschi</a:t>
            </a:r>
            <a:r>
              <a:rPr lang="en-US" sz="2200" dirty="0" smtClean="0"/>
              <a:t> e </a:t>
            </a:r>
            <a:r>
              <a:rPr lang="en-US" sz="2200" dirty="0" err="1" smtClean="0"/>
              <a:t>femmine</a:t>
            </a:r>
            <a:endParaRPr lang="en-US" sz="2200" dirty="0"/>
          </a:p>
        </p:txBody>
      </p:sp>
      <p:sp>
        <p:nvSpPr>
          <p:cNvPr id="27657" name="Rectangle 14"/>
          <p:cNvSpPr>
            <a:spLocks noChangeArrowheads="1"/>
          </p:cNvSpPr>
          <p:nvPr/>
        </p:nvSpPr>
        <p:spPr bwMode="auto">
          <a:xfrm>
            <a:off x="4483976" y="3455313"/>
            <a:ext cx="2817118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sz="2200" dirty="0" smtClean="0"/>
              <a:t>10 </a:t>
            </a:r>
            <a:r>
              <a:rPr lang="en-US" sz="2200" dirty="0" err="1" smtClean="0"/>
              <a:t>individui</a:t>
            </a:r>
            <a:r>
              <a:rPr lang="en-US" sz="2200" dirty="0" smtClean="0"/>
              <a:t> per </a:t>
            </a:r>
            <a:r>
              <a:rPr lang="en-US" sz="2200" dirty="0" err="1" smtClean="0"/>
              <a:t>genere</a:t>
            </a:r>
            <a:endParaRPr lang="en-US" sz="2200" dirty="0"/>
          </a:p>
        </p:txBody>
      </p:sp>
      <p:pic>
        <p:nvPicPr>
          <p:cNvPr id="27659" name="Picture 19" descr="ist2_542261_bird_silhouettes_vect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76" y="2534563"/>
            <a:ext cx="9144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0" name="Rectangle 21"/>
          <p:cNvSpPr>
            <a:spLocks noChangeArrowheads="1"/>
          </p:cNvSpPr>
          <p:nvPr/>
        </p:nvSpPr>
        <p:spPr bwMode="auto">
          <a:xfrm>
            <a:off x="6617576" y="2452013"/>
            <a:ext cx="471488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i="1"/>
              <a:t>♀</a:t>
            </a:r>
            <a:r>
              <a:rPr lang="en-US" sz="2200"/>
              <a:t> </a:t>
            </a:r>
          </a:p>
        </p:txBody>
      </p:sp>
      <p:sp>
        <p:nvSpPr>
          <p:cNvPr id="27661" name="Rectangle 22"/>
          <p:cNvSpPr>
            <a:spLocks noChangeArrowheads="1"/>
          </p:cNvSpPr>
          <p:nvPr/>
        </p:nvSpPr>
        <p:spPr bwMode="auto">
          <a:xfrm>
            <a:off x="5169776" y="2375813"/>
            <a:ext cx="471488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b="1" i="1"/>
              <a:t>♂ </a:t>
            </a:r>
          </a:p>
        </p:txBody>
      </p:sp>
      <p:sp>
        <p:nvSpPr>
          <p:cNvPr id="27664" name="Rectangle 45"/>
          <p:cNvSpPr>
            <a:spLocks noChangeArrowheads="1"/>
          </p:cNvSpPr>
          <p:nvPr/>
        </p:nvSpPr>
        <p:spPr bwMode="auto">
          <a:xfrm>
            <a:off x="152400" y="152400"/>
            <a:ext cx="31442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 err="1" smtClean="0"/>
              <a:t>Dipendenza</a:t>
            </a:r>
            <a:r>
              <a:rPr lang="en-US" sz="2800" dirty="0" smtClean="0"/>
              <a:t> </a:t>
            </a:r>
            <a:r>
              <a:rPr lang="en-US" sz="2800" dirty="0" err="1" smtClean="0"/>
              <a:t>spaziale</a:t>
            </a:r>
            <a:endParaRPr lang="en-GB" sz="2800" dirty="0"/>
          </a:p>
        </p:txBody>
      </p:sp>
      <p:sp>
        <p:nvSpPr>
          <p:cNvPr id="27675" name="Rectangle 58"/>
          <p:cNvSpPr>
            <a:spLocks noChangeArrowheads="1"/>
          </p:cNvSpPr>
          <p:nvPr/>
        </p:nvSpPr>
        <p:spPr bwMode="auto">
          <a:xfrm>
            <a:off x="4495800" y="4724400"/>
            <a:ext cx="1478353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/>
            <a:r>
              <a:rPr lang="en-US" sz="2200" b="1" dirty="0" smtClean="0"/>
              <a:t>300 </a:t>
            </a:r>
            <a:r>
              <a:rPr lang="en-US" sz="2200" b="1" dirty="0" err="1" smtClean="0"/>
              <a:t>misure</a:t>
            </a:r>
            <a:endParaRPr lang="en-US" sz="2200" b="1" dirty="0"/>
          </a:p>
        </p:txBody>
      </p:sp>
      <p:sp>
        <p:nvSpPr>
          <p:cNvPr id="15" name="Oval 14"/>
          <p:cNvSpPr/>
          <p:nvPr/>
        </p:nvSpPr>
        <p:spPr>
          <a:xfrm>
            <a:off x="685800" y="2895600"/>
            <a:ext cx="11430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381000" y="2464713"/>
            <a:ext cx="3352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200" dirty="0" err="1" smtClean="0"/>
              <a:t>Popolazione</a:t>
            </a:r>
            <a:r>
              <a:rPr lang="en-US" sz="2200" dirty="0" smtClean="0"/>
              <a:t> TN-</a:t>
            </a:r>
            <a:r>
              <a:rPr lang="en-US" sz="2200" dirty="0" err="1" smtClean="0"/>
              <a:t>BZ</a:t>
            </a:r>
            <a:endParaRPr lang="en-US" sz="2200" dirty="0"/>
          </a:p>
        </p:txBody>
      </p:sp>
      <p:sp>
        <p:nvSpPr>
          <p:cNvPr id="19" name="Right Arrow 18"/>
          <p:cNvSpPr/>
          <p:nvPr/>
        </p:nvSpPr>
        <p:spPr>
          <a:xfrm>
            <a:off x="2133600" y="3048000"/>
            <a:ext cx="1676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0" name="Picture 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0"/>
            <a:ext cx="1865313" cy="2057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1" name="Right Arrow 20"/>
          <p:cNvSpPr/>
          <p:nvPr/>
        </p:nvSpPr>
        <p:spPr>
          <a:xfrm rot="16200000">
            <a:off x="914401" y="4114800"/>
            <a:ext cx="685800" cy="381000"/>
          </a:xfrm>
          <a:prstGeom prst="rightArrow">
            <a:avLst>
              <a:gd name="adj1" fmla="val 40062"/>
              <a:gd name="adj2" fmla="val 350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795</Words>
  <Application>Microsoft Office PowerPoint</Application>
  <PresentationFormat>On-screen Show (4:3)</PresentationFormat>
  <Paragraphs>209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Lorenzo Marini</dc:creator>
  <cp:lastModifiedBy>Lorenzo Marini</cp:lastModifiedBy>
  <cp:revision>68</cp:revision>
  <dcterms:created xsi:type="dcterms:W3CDTF">2006-08-16T00:00:00Z</dcterms:created>
  <dcterms:modified xsi:type="dcterms:W3CDTF">2012-11-04T15:25:15Z</dcterms:modified>
</cp:coreProperties>
</file>