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1" r:id="rId5"/>
    <p:sldId id="267" r:id="rId6"/>
    <p:sldId id="264" r:id="rId7"/>
    <p:sldId id="270" r:id="rId8"/>
    <p:sldId id="268" r:id="rId9"/>
    <p:sldId id="269" r:id="rId10"/>
    <p:sldId id="272" r:id="rId11"/>
    <p:sldId id="271" r:id="rId12"/>
    <p:sldId id="273" r:id="rId13"/>
    <p:sldId id="274" r:id="rId14"/>
    <p:sldId id="276" r:id="rId15"/>
    <p:sldId id="277" r:id="rId16"/>
    <p:sldId id="275" r:id="rId17"/>
    <p:sldId id="288" r:id="rId18"/>
    <p:sldId id="282" r:id="rId19"/>
    <p:sldId id="278" r:id="rId20"/>
    <p:sldId id="281" r:id="rId21"/>
    <p:sldId id="258" r:id="rId22"/>
    <p:sldId id="266" r:id="rId23"/>
    <p:sldId id="279" r:id="rId24"/>
    <p:sldId id="256" r:id="rId25"/>
    <p:sldId id="259" r:id="rId26"/>
    <p:sldId id="265" r:id="rId27"/>
    <p:sldId id="283" r:id="rId28"/>
    <p:sldId id="286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680158"/>
            <a:ext cx="8686800" cy="8925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Pattern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generali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distribuzione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della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biodiversità</a:t>
            </a:r>
            <a:endParaRPr lang="it-IT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ambientali</a:t>
            </a:r>
            <a:r>
              <a:rPr lang="sv-SE" sz="2400" dirty="0" smtClean="0"/>
              <a:t> (</a:t>
            </a:r>
            <a:r>
              <a:rPr lang="sv-SE" sz="2400" dirty="0" err="1" smtClean="0"/>
              <a:t>abiotico</a:t>
            </a:r>
            <a:r>
              <a:rPr lang="sv-SE" sz="2400" dirty="0" smtClean="0"/>
              <a:t>)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40024"/>
            <a:ext cx="84582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sv-SE" sz="2000" dirty="0" smtClean="0"/>
              <a:t>Habitat </a:t>
            </a:r>
            <a:r>
              <a:rPr lang="sv-SE" sz="2000" dirty="0" err="1" smtClean="0"/>
              <a:t>heterogeneity</a:t>
            </a:r>
            <a:r>
              <a:rPr lang="sv-SE" sz="2000" dirty="0" smtClean="0"/>
              <a:t> </a:t>
            </a:r>
            <a:r>
              <a:rPr lang="sv-SE" sz="2000" dirty="0" err="1" smtClean="0"/>
              <a:t>hypothesis</a:t>
            </a:r>
            <a:r>
              <a:rPr lang="sv-SE" sz="2000" dirty="0" smtClean="0"/>
              <a:t>: </a:t>
            </a:r>
            <a:r>
              <a:rPr lang="en-GB" sz="2000" dirty="0" smtClean="0"/>
              <a:t>Maggiore </a:t>
            </a:r>
            <a:r>
              <a:rPr lang="en-GB" sz="2000" dirty="0" err="1" smtClean="0"/>
              <a:t>numero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habitat </a:t>
            </a:r>
            <a:r>
              <a:rPr lang="en-GB" sz="2000" dirty="0" err="1" smtClean="0"/>
              <a:t>ai</a:t>
            </a:r>
            <a:r>
              <a:rPr lang="en-GB" sz="2000" dirty="0" smtClean="0"/>
              <a:t> </a:t>
            </a:r>
            <a:r>
              <a:rPr lang="en-GB" sz="2000" dirty="0" err="1" smtClean="0"/>
              <a:t>tropici</a:t>
            </a:r>
            <a:r>
              <a:rPr lang="en-GB" sz="2000" dirty="0" smtClean="0"/>
              <a:t> </a:t>
            </a:r>
            <a:r>
              <a:rPr lang="en-GB" sz="2000" dirty="0" err="1" smtClean="0"/>
              <a:t>rispetto</a:t>
            </a:r>
            <a:r>
              <a:rPr lang="en-GB" sz="2000" dirty="0" smtClean="0"/>
              <a:t> </a:t>
            </a:r>
            <a:r>
              <a:rPr lang="en-GB" sz="2000" dirty="0" err="1" smtClean="0"/>
              <a:t>alle</a:t>
            </a:r>
            <a:r>
              <a:rPr lang="en-GB" sz="2000" dirty="0" smtClean="0"/>
              <a:t> zone temperate</a:t>
            </a:r>
            <a:endParaRPr lang="sv-SE" sz="2000" dirty="0" smtClean="0"/>
          </a:p>
          <a:p>
            <a:pPr>
              <a:spcBef>
                <a:spcPct val="0"/>
              </a:spcBef>
              <a:defRPr/>
            </a:pPr>
            <a:endParaRPr lang="sv-SE" sz="20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27312" y="25908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7312" y="480060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0" y="2743200"/>
            <a:ext cx="19050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2589312" y="4907577"/>
            <a:ext cx="1447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Latitudine</a:t>
            </a:r>
            <a:endParaRPr lang="sv-SE" dirty="0" smtClean="0"/>
          </a:p>
          <a:p>
            <a:pPr>
              <a:spcBef>
                <a:spcPct val="0"/>
              </a:spcBef>
              <a:defRPr/>
            </a:pPr>
            <a:endParaRPr lang="sv-SE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90555" y="3511034"/>
            <a:ext cx="2209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di habitat</a:t>
            </a:r>
            <a:endParaRPr lang="sv-SE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storiche/evoluzionarie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40024"/>
            <a:ext cx="84582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/>
              <a:t>1. </a:t>
            </a:r>
            <a:r>
              <a:rPr lang="sv-SE" sz="2000" dirty="0" err="1" smtClean="0"/>
              <a:t>Historical</a:t>
            </a:r>
            <a:r>
              <a:rPr lang="sv-SE" sz="2000" dirty="0" smtClean="0"/>
              <a:t> perturbation </a:t>
            </a:r>
            <a:r>
              <a:rPr lang="sv-SE" sz="2000" dirty="0" err="1" smtClean="0"/>
              <a:t>hypothesis</a:t>
            </a:r>
            <a:r>
              <a:rPr lang="sv-SE" sz="2000" dirty="0" smtClean="0"/>
              <a:t>: </a:t>
            </a:r>
            <a:r>
              <a:rPr lang="en-GB" sz="2000" dirty="0" err="1" smtClean="0"/>
              <a:t>Ridotto</a:t>
            </a:r>
            <a:r>
              <a:rPr lang="en-GB" sz="2000" dirty="0" smtClean="0"/>
              <a:t> tempo </a:t>
            </a:r>
            <a:r>
              <a:rPr lang="en-GB" sz="2000" dirty="0" err="1" smtClean="0"/>
              <a:t>disponibile</a:t>
            </a:r>
            <a:r>
              <a:rPr lang="en-GB" sz="2000" dirty="0" smtClean="0"/>
              <a:t> </a:t>
            </a:r>
            <a:r>
              <a:rPr lang="en-GB" sz="2000" dirty="0" err="1" smtClean="0"/>
              <a:t>nelle</a:t>
            </a:r>
            <a:r>
              <a:rPr lang="en-GB" sz="2000" dirty="0" smtClean="0"/>
              <a:t> zone temperate per la </a:t>
            </a:r>
            <a:r>
              <a:rPr lang="en-GB" sz="2000" dirty="0" err="1" smtClean="0"/>
              <a:t>speciazione</a:t>
            </a:r>
            <a:r>
              <a:rPr lang="en-GB" sz="2000" dirty="0" smtClean="0"/>
              <a:t> </a:t>
            </a:r>
            <a:r>
              <a:rPr lang="en-GB" sz="2000" dirty="0" err="1" smtClean="0"/>
              <a:t>dopo</a:t>
            </a:r>
            <a:r>
              <a:rPr lang="en-GB" sz="2000" dirty="0" smtClean="0"/>
              <a:t> </a:t>
            </a:r>
            <a:r>
              <a:rPr lang="en-GB" sz="2000" dirty="0" err="1" smtClean="0"/>
              <a:t>eventi</a:t>
            </a:r>
            <a:r>
              <a:rPr lang="en-GB" sz="2000" dirty="0" smtClean="0"/>
              <a:t> </a:t>
            </a:r>
            <a:r>
              <a:rPr lang="en-GB" sz="2000" dirty="0" err="1" smtClean="0"/>
              <a:t>catastrofici</a:t>
            </a:r>
            <a:r>
              <a:rPr lang="en-GB" sz="2000" dirty="0" smtClean="0"/>
              <a:t> (e.g. </a:t>
            </a:r>
            <a:r>
              <a:rPr lang="en-GB" sz="2000" dirty="0" err="1" smtClean="0"/>
              <a:t>glaciazioni</a:t>
            </a:r>
            <a:r>
              <a:rPr lang="en-GB" sz="2000" dirty="0" smtClean="0"/>
              <a:t>)</a:t>
            </a:r>
            <a:endParaRPr lang="sv-SE" sz="2000" dirty="0" smtClean="0"/>
          </a:p>
          <a:p>
            <a:pPr>
              <a:spcBef>
                <a:spcPct val="0"/>
              </a:spcBef>
              <a:defRPr/>
            </a:pPr>
            <a:endParaRPr lang="sv-SE" sz="2000" dirty="0" smtClean="0"/>
          </a:p>
        </p:txBody>
      </p:sp>
      <p:pic>
        <p:nvPicPr>
          <p:cNvPr id="25602" name="Picture 2" descr="http://www.globalresearch.ca/articlePictures/globalcool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09801"/>
            <a:ext cx="4218706" cy="2666999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V="1">
            <a:off x="5713512" y="25908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3512" y="480060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715000" y="4907577"/>
            <a:ext cx="32004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Tempo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migliaia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anni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</a:t>
            </a:r>
            <a:endParaRPr lang="sv-SE" dirty="0" smtClean="0"/>
          </a:p>
          <a:p>
            <a:pPr>
              <a:spcBef>
                <a:spcPct val="0"/>
              </a:spcBef>
              <a:defRPr/>
            </a:pPr>
            <a:endParaRPr lang="sv-SE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4238656" y="3549133"/>
            <a:ext cx="228599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di specie</a:t>
            </a:r>
            <a:endParaRPr lang="sv-SE" dirty="0" smtClean="0"/>
          </a:p>
        </p:txBody>
      </p:sp>
      <p:sp>
        <p:nvSpPr>
          <p:cNvPr id="12" name="Freeform 11"/>
          <p:cNvSpPr/>
          <p:nvPr/>
        </p:nvSpPr>
        <p:spPr>
          <a:xfrm>
            <a:off x="5853720" y="2724912"/>
            <a:ext cx="2176272" cy="1938528"/>
          </a:xfrm>
          <a:custGeom>
            <a:avLst/>
            <a:gdLst>
              <a:gd name="connsiteX0" fmla="*/ 0 w 2485644"/>
              <a:gd name="connsiteY0" fmla="*/ 2004060 h 2004060"/>
              <a:gd name="connsiteX1" fmla="*/ 420624 w 2485644"/>
              <a:gd name="connsiteY1" fmla="*/ 467868 h 2004060"/>
              <a:gd name="connsiteX2" fmla="*/ 2176272 w 2485644"/>
              <a:gd name="connsiteY2" fmla="*/ 65532 h 2004060"/>
              <a:gd name="connsiteX3" fmla="*/ 2276856 w 2485644"/>
              <a:gd name="connsiteY3" fmla="*/ 74676 h 2004060"/>
              <a:gd name="connsiteX0" fmla="*/ 0 w 2176272"/>
              <a:gd name="connsiteY0" fmla="*/ 1938528 h 1938528"/>
              <a:gd name="connsiteX1" fmla="*/ 420624 w 2176272"/>
              <a:gd name="connsiteY1" fmla="*/ 402336 h 1938528"/>
              <a:gd name="connsiteX2" fmla="*/ 2176272 w 2176272"/>
              <a:gd name="connsiteY2" fmla="*/ 0 h 19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272" h="1938528">
                <a:moveTo>
                  <a:pt x="0" y="1938528"/>
                </a:moveTo>
                <a:cubicBezTo>
                  <a:pt x="28956" y="1331976"/>
                  <a:pt x="57912" y="725424"/>
                  <a:pt x="420624" y="402336"/>
                </a:cubicBezTo>
                <a:cubicBezTo>
                  <a:pt x="783336" y="79248"/>
                  <a:pt x="1866900" y="65532"/>
                  <a:pt x="2176272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eeform 12"/>
          <p:cNvSpPr/>
          <p:nvPr/>
        </p:nvSpPr>
        <p:spPr>
          <a:xfrm>
            <a:off x="5844576" y="3450336"/>
            <a:ext cx="2185416" cy="1240536"/>
          </a:xfrm>
          <a:custGeom>
            <a:avLst/>
            <a:gdLst>
              <a:gd name="connsiteX0" fmla="*/ 0 w 2185416"/>
              <a:gd name="connsiteY0" fmla="*/ 1240536 h 1240536"/>
              <a:gd name="connsiteX1" fmla="*/ 393192 w 2185416"/>
              <a:gd name="connsiteY1" fmla="*/ 42672 h 1240536"/>
              <a:gd name="connsiteX2" fmla="*/ 923544 w 2185416"/>
              <a:gd name="connsiteY2" fmla="*/ 984504 h 1240536"/>
              <a:gd name="connsiteX3" fmla="*/ 2185416 w 2185416"/>
              <a:gd name="connsiteY3" fmla="*/ 353568 h 12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416" h="1240536">
                <a:moveTo>
                  <a:pt x="0" y="1240536"/>
                </a:moveTo>
                <a:cubicBezTo>
                  <a:pt x="119634" y="662940"/>
                  <a:pt x="239268" y="85344"/>
                  <a:pt x="393192" y="42672"/>
                </a:cubicBezTo>
                <a:cubicBezTo>
                  <a:pt x="547116" y="0"/>
                  <a:pt x="624840" y="932688"/>
                  <a:pt x="923544" y="984504"/>
                </a:cubicBezTo>
                <a:cubicBezTo>
                  <a:pt x="1222248" y="1036320"/>
                  <a:pt x="1703832" y="694944"/>
                  <a:pt x="2185416" y="35356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Down Arrow 15"/>
          <p:cNvSpPr/>
          <p:nvPr/>
        </p:nvSpPr>
        <p:spPr>
          <a:xfrm>
            <a:off x="6704112" y="33528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storiche/evoluzionarie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041737"/>
            <a:ext cx="84582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/>
              <a:t>2. </a:t>
            </a:r>
            <a:r>
              <a:rPr lang="sv-SE" sz="2000" dirty="0" err="1" smtClean="0"/>
              <a:t>Evolutionary</a:t>
            </a:r>
            <a:r>
              <a:rPr lang="sv-SE" sz="2000" dirty="0" smtClean="0"/>
              <a:t> rate </a:t>
            </a:r>
            <a:r>
              <a:rPr lang="sv-SE" sz="2000" dirty="0" err="1" smtClean="0"/>
              <a:t>hypothesis</a:t>
            </a:r>
            <a:r>
              <a:rPr lang="sv-SE" sz="2000" dirty="0" smtClean="0"/>
              <a:t>: </a:t>
            </a:r>
            <a:r>
              <a:rPr lang="sv-SE" sz="2000" dirty="0" err="1" smtClean="0"/>
              <a:t>Maggiori</a:t>
            </a:r>
            <a:r>
              <a:rPr lang="sv-SE" sz="2000" dirty="0" smtClean="0"/>
              <a:t> </a:t>
            </a:r>
            <a:r>
              <a:rPr lang="sv-SE" sz="2000" dirty="0" err="1" smtClean="0"/>
              <a:t>tassi</a:t>
            </a:r>
            <a:r>
              <a:rPr lang="sv-SE" sz="2000" dirty="0" smtClean="0"/>
              <a:t> </a:t>
            </a:r>
            <a:r>
              <a:rPr lang="sv-SE" sz="2000" dirty="0" err="1" smtClean="0"/>
              <a:t>evolutivi</a:t>
            </a:r>
            <a:r>
              <a:rPr lang="sv-SE" sz="2000" dirty="0" smtClean="0"/>
              <a:t> </a:t>
            </a:r>
            <a:r>
              <a:rPr lang="en-GB" sz="2000" dirty="0" err="1" smtClean="0"/>
              <a:t>dovuti</a:t>
            </a:r>
            <a:r>
              <a:rPr lang="en-GB" sz="2000" dirty="0" smtClean="0"/>
              <a:t> a </a:t>
            </a:r>
            <a:r>
              <a:rPr lang="en-GB" sz="2000" dirty="0" err="1" smtClean="0"/>
              <a:t>tassi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mutazione</a:t>
            </a:r>
            <a:r>
              <a:rPr lang="en-GB" sz="2000" dirty="0" smtClean="0"/>
              <a:t> </a:t>
            </a:r>
            <a:r>
              <a:rPr lang="en-GB" sz="2000" dirty="0" err="1" smtClean="0"/>
              <a:t>maggiori</a:t>
            </a:r>
            <a:r>
              <a:rPr lang="en-GB" sz="2000" dirty="0" smtClean="0"/>
              <a:t>, </a:t>
            </a:r>
            <a:r>
              <a:rPr lang="en-GB" sz="2000" dirty="0" err="1" smtClean="0"/>
              <a:t>più</a:t>
            </a:r>
            <a:r>
              <a:rPr lang="en-GB" sz="2000" dirty="0" smtClean="0"/>
              <a:t> </a:t>
            </a:r>
            <a:r>
              <a:rPr lang="en-GB" sz="2000" dirty="0" err="1" smtClean="0"/>
              <a:t>veloci</a:t>
            </a:r>
            <a:r>
              <a:rPr lang="en-GB" sz="2000" dirty="0" smtClean="0"/>
              <a:t> </a:t>
            </a:r>
            <a:r>
              <a:rPr lang="en-GB" sz="2000" dirty="0" err="1" smtClean="0"/>
              <a:t>processi</a:t>
            </a:r>
            <a:r>
              <a:rPr lang="en-GB" sz="2000" dirty="0" smtClean="0"/>
              <a:t> </a:t>
            </a:r>
            <a:r>
              <a:rPr lang="en-GB" sz="2000" dirty="0" err="1" smtClean="0"/>
              <a:t>fisiologici</a:t>
            </a:r>
            <a:r>
              <a:rPr lang="en-GB" sz="2000" dirty="0" smtClean="0"/>
              <a:t>, </a:t>
            </a:r>
            <a:r>
              <a:rPr lang="en-GB" sz="2000" dirty="0" err="1" smtClean="0"/>
              <a:t>maggiore</a:t>
            </a:r>
            <a:r>
              <a:rPr lang="en-GB" sz="2000" dirty="0" smtClean="0"/>
              <a:t> </a:t>
            </a:r>
            <a:r>
              <a:rPr lang="en-GB" sz="2000" dirty="0" err="1" smtClean="0"/>
              <a:t>numero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generazioni</a:t>
            </a:r>
            <a:r>
              <a:rPr lang="en-GB" sz="2000" dirty="0" smtClean="0"/>
              <a:t> etc.</a:t>
            </a:r>
            <a:endParaRPr lang="sv-SE" sz="20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52600" y="2751892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4961692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2514600" y="5068669"/>
            <a:ext cx="1447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Latitudine</a:t>
            </a:r>
            <a:endParaRPr lang="sv-SE" dirty="0" smtClean="0"/>
          </a:p>
          <a:p>
            <a:pPr>
              <a:spcBef>
                <a:spcPct val="0"/>
              </a:spcBef>
              <a:defRPr/>
            </a:pPr>
            <a:endParaRPr lang="sv-SE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53944" y="3481626"/>
            <a:ext cx="213359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Tassi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evolutivi</a:t>
            </a:r>
            <a:endParaRPr lang="sv-SE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06488" y="2904292"/>
            <a:ext cx="22098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800600" y="2973289"/>
            <a:ext cx="41910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/>
              <a:t>La </a:t>
            </a:r>
            <a:r>
              <a:rPr lang="sv-SE" sz="2000" dirty="0" err="1" smtClean="0"/>
              <a:t>temperatura</a:t>
            </a:r>
            <a:r>
              <a:rPr lang="sv-SE" sz="2000" dirty="0" smtClean="0"/>
              <a:t> </a:t>
            </a:r>
            <a:r>
              <a:rPr lang="sv-SE" sz="2000" dirty="0" err="1" smtClean="0"/>
              <a:t>mite</a:t>
            </a:r>
            <a:r>
              <a:rPr lang="sv-SE" sz="2000" dirty="0" smtClean="0"/>
              <a:t> e </a:t>
            </a:r>
            <a:r>
              <a:rPr lang="sv-SE" sz="2000" dirty="0" err="1" smtClean="0"/>
              <a:t>costante</a:t>
            </a:r>
            <a:r>
              <a:rPr lang="sv-SE" sz="2000" dirty="0" smtClean="0"/>
              <a:t> </a:t>
            </a:r>
            <a:r>
              <a:rPr lang="sv-SE" sz="2000" dirty="0" err="1" smtClean="0"/>
              <a:t>accelera</a:t>
            </a:r>
            <a:r>
              <a:rPr lang="sv-SE" sz="2000" dirty="0" smtClean="0"/>
              <a:t> </a:t>
            </a:r>
            <a:r>
              <a:rPr lang="sv-SE" sz="2000" dirty="0" err="1" smtClean="0"/>
              <a:t>questi</a:t>
            </a:r>
            <a:r>
              <a:rPr lang="sv-SE" sz="2000" dirty="0" smtClean="0"/>
              <a:t> </a:t>
            </a:r>
            <a:r>
              <a:rPr lang="sv-SE" sz="2000" dirty="0" err="1" smtClean="0"/>
              <a:t>processi</a:t>
            </a:r>
            <a:endParaRPr lang="sv-SE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biotiche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5625"/>
            <a:ext cx="8458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/>
              <a:t>Complesse</a:t>
            </a:r>
            <a:r>
              <a:rPr lang="sv-SE" sz="2000" dirty="0" smtClean="0"/>
              <a:t> </a:t>
            </a:r>
            <a:r>
              <a:rPr lang="sv-SE" sz="2000" dirty="0" err="1" smtClean="0"/>
              <a:t>interazioni</a:t>
            </a:r>
            <a:r>
              <a:rPr lang="sv-SE" sz="2000" dirty="0" smtClean="0"/>
              <a:t> </a:t>
            </a:r>
            <a:r>
              <a:rPr lang="sv-SE" sz="2000" dirty="0" err="1" smtClean="0"/>
              <a:t>biotiche</a:t>
            </a:r>
            <a:r>
              <a:rPr lang="sv-SE" sz="2000" dirty="0" smtClean="0"/>
              <a:t> </a:t>
            </a:r>
            <a:r>
              <a:rPr lang="sv-SE" sz="2000" dirty="0" err="1" smtClean="0"/>
              <a:t>mantengono</a:t>
            </a:r>
            <a:r>
              <a:rPr lang="sv-SE" sz="2000" dirty="0" smtClean="0"/>
              <a:t> </a:t>
            </a:r>
            <a:r>
              <a:rPr lang="sv-SE" sz="2000" dirty="0" err="1" smtClean="0"/>
              <a:t>elevati</a:t>
            </a:r>
            <a:r>
              <a:rPr lang="sv-SE" sz="2000" dirty="0" smtClean="0"/>
              <a:t> </a:t>
            </a:r>
            <a:r>
              <a:rPr lang="sv-SE" sz="2000" dirty="0" err="1" smtClean="0"/>
              <a:t>livelli</a:t>
            </a:r>
            <a:r>
              <a:rPr lang="sv-SE" sz="2000" dirty="0" smtClean="0"/>
              <a:t> di </a:t>
            </a:r>
            <a:r>
              <a:rPr lang="sv-SE" sz="2000" dirty="0" err="1" smtClean="0"/>
              <a:t>co-esistenza</a:t>
            </a:r>
            <a:r>
              <a:rPr lang="sv-SE" sz="2000" dirty="0" smtClean="0"/>
              <a:t> </a:t>
            </a:r>
            <a:r>
              <a:rPr lang="sv-SE" sz="2000" dirty="0" err="1" smtClean="0"/>
              <a:t>delle</a:t>
            </a:r>
            <a:r>
              <a:rPr lang="sv-SE" sz="2000" dirty="0" smtClean="0"/>
              <a:t> specie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52600" y="2751892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4961692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676400" y="5105400"/>
            <a:ext cx="3733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predatori</a:t>
            </a:r>
            <a:endParaRPr lang="sv-SE" dirty="0" smtClean="0"/>
          </a:p>
          <a:p>
            <a:pPr>
              <a:spcBef>
                <a:spcPct val="0"/>
              </a:spcBef>
              <a:defRPr/>
            </a:pPr>
            <a:endParaRPr lang="sv-SE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167790" y="3667779"/>
            <a:ext cx="2505907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prede</a:t>
            </a:r>
            <a:endParaRPr lang="sv-SE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81200" y="3124200"/>
            <a:ext cx="2057400" cy="1600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572000" y="5181600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0" y="4878289"/>
            <a:ext cx="2743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/>
              <a:t>Perchè</a:t>
            </a:r>
            <a:r>
              <a:rPr lang="sv-SE" sz="2000" dirty="0" smtClean="0"/>
              <a:t> </a:t>
            </a:r>
            <a:r>
              <a:rPr lang="sv-SE" sz="2000" dirty="0" err="1" smtClean="0"/>
              <a:t>maggiore</a:t>
            </a:r>
            <a:r>
              <a:rPr lang="sv-SE" sz="2000" dirty="0" smtClean="0"/>
              <a:t> </a:t>
            </a:r>
            <a:r>
              <a:rPr lang="sv-SE" sz="2000" dirty="0" err="1" smtClean="0"/>
              <a:t>diversità</a:t>
            </a:r>
            <a:r>
              <a:rPr lang="sv-SE" sz="2000" dirty="0" smtClean="0"/>
              <a:t> </a:t>
            </a:r>
            <a:r>
              <a:rPr lang="sv-SE" sz="2000" dirty="0" err="1" smtClean="0"/>
              <a:t>dei</a:t>
            </a:r>
            <a:r>
              <a:rPr lang="sv-SE" sz="2000" dirty="0" smtClean="0"/>
              <a:t> </a:t>
            </a:r>
            <a:r>
              <a:rPr lang="sv-SE" sz="2000" dirty="0" err="1" smtClean="0"/>
              <a:t>predatori</a:t>
            </a:r>
            <a:r>
              <a:rPr lang="sv-SE" sz="2000" dirty="0" smtClean="0"/>
              <a:t>?</a:t>
            </a:r>
          </a:p>
        </p:txBody>
      </p:sp>
      <p:pic>
        <p:nvPicPr>
          <p:cNvPr id="18434" name="Picture 2" descr="http://www.nceas.ucsb.edu/files/research/summaries/Collage%20of%20Caterpilla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1981200"/>
            <a:ext cx="344900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82434"/>
            <a:ext cx="8686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Latitudine</a:t>
            </a:r>
            <a:r>
              <a:rPr lang="sv-SE" sz="2200" dirty="0" smtClean="0">
                <a:cs typeface="Arial" pitchFamily="34" charset="0"/>
              </a:rPr>
              <a:t> come </a:t>
            </a:r>
            <a:r>
              <a:rPr lang="sv-SE" sz="2200" dirty="0" err="1" smtClean="0">
                <a:cs typeface="Arial" pitchFamily="34" charset="0"/>
              </a:rPr>
              <a:t>gradiente</a:t>
            </a:r>
            <a:r>
              <a:rPr lang="sv-SE" sz="2200" dirty="0" smtClean="0">
                <a:cs typeface="Arial" pitchFamily="34" charset="0"/>
              </a:rPr>
              <a:t> </a:t>
            </a:r>
            <a:r>
              <a:rPr lang="sv-SE" sz="2200" dirty="0" err="1" smtClean="0">
                <a:cs typeface="Arial" pitchFamily="34" charset="0"/>
              </a:rPr>
              <a:t>complesso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5625"/>
            <a:ext cx="8458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/>
              <a:t>Tutte le </a:t>
            </a:r>
            <a:r>
              <a:rPr lang="sv-SE" sz="2000" dirty="0" err="1" smtClean="0"/>
              <a:t>ipotesi</a:t>
            </a:r>
            <a:r>
              <a:rPr lang="sv-SE" sz="2000" dirty="0" smtClean="0"/>
              <a:t> </a:t>
            </a:r>
            <a:r>
              <a:rPr lang="sv-SE" sz="2000" dirty="0" err="1" smtClean="0"/>
              <a:t>hanno</a:t>
            </a:r>
            <a:r>
              <a:rPr lang="sv-SE" sz="2000" dirty="0" smtClean="0"/>
              <a:t> </a:t>
            </a:r>
            <a:r>
              <a:rPr lang="sv-SE" sz="2000" dirty="0" err="1" smtClean="0"/>
              <a:t>un</a:t>
            </a:r>
            <a:r>
              <a:rPr lang="sv-SE" sz="2000" dirty="0" smtClean="0"/>
              <a:t> </a:t>
            </a:r>
            <a:r>
              <a:rPr lang="sv-SE" sz="2000" dirty="0" err="1" smtClean="0"/>
              <a:t>fondamento</a:t>
            </a:r>
            <a:r>
              <a:rPr lang="sv-SE" sz="2000" dirty="0" smtClean="0"/>
              <a:t>: </a:t>
            </a:r>
            <a:r>
              <a:rPr lang="sv-SE" sz="2000" dirty="0" err="1" smtClean="0"/>
              <a:t>varie</a:t>
            </a:r>
            <a:r>
              <a:rPr lang="sv-SE" sz="2000" dirty="0" smtClean="0"/>
              <a:t> </a:t>
            </a:r>
            <a:r>
              <a:rPr lang="sv-SE" sz="2000" dirty="0" err="1" smtClean="0"/>
              <a:t>con-cause</a:t>
            </a:r>
            <a:r>
              <a:rPr lang="sv-SE" sz="2000" dirty="0" smtClean="0"/>
              <a:t> </a:t>
            </a:r>
            <a:r>
              <a:rPr lang="sv-SE" sz="2000" dirty="0" err="1" smtClean="0"/>
              <a:t>hanno</a:t>
            </a:r>
            <a:r>
              <a:rPr lang="sv-SE" sz="2000" dirty="0" smtClean="0"/>
              <a:t> </a:t>
            </a:r>
            <a:r>
              <a:rPr lang="sv-SE" sz="2000" dirty="0" err="1" smtClean="0"/>
              <a:t>determinato</a:t>
            </a:r>
            <a:r>
              <a:rPr lang="sv-SE" sz="2000" dirty="0" smtClean="0"/>
              <a:t> la </a:t>
            </a:r>
            <a:r>
              <a:rPr lang="sv-SE" sz="2000" dirty="0" err="1" smtClean="0"/>
              <a:t>maggiore</a:t>
            </a:r>
            <a:r>
              <a:rPr lang="sv-SE" sz="2000" dirty="0" smtClean="0"/>
              <a:t> </a:t>
            </a:r>
            <a:r>
              <a:rPr lang="sv-SE" sz="2000" dirty="0" err="1" smtClean="0"/>
              <a:t>biodiversità</a:t>
            </a:r>
            <a:r>
              <a:rPr lang="sv-SE" sz="2000" dirty="0" smtClean="0"/>
              <a:t> </a:t>
            </a:r>
            <a:r>
              <a:rPr lang="sv-SE" sz="2000" dirty="0" err="1" smtClean="0"/>
              <a:t>dei</a:t>
            </a:r>
            <a:r>
              <a:rPr lang="sv-SE" sz="2000" dirty="0" smtClean="0"/>
              <a:t> </a:t>
            </a:r>
            <a:r>
              <a:rPr lang="sv-SE" sz="2000" dirty="0" err="1" smtClean="0"/>
              <a:t>tropici</a:t>
            </a:r>
            <a:endParaRPr lang="sv-SE" sz="2000" dirty="0" smtClean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3657600"/>
            <a:ext cx="76200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/>
              <a:t>Il </a:t>
            </a:r>
            <a:r>
              <a:rPr lang="sv-SE" sz="2000" dirty="0" err="1" smtClean="0"/>
              <a:t>gradiente</a:t>
            </a:r>
            <a:r>
              <a:rPr lang="sv-SE" sz="2000" dirty="0" smtClean="0"/>
              <a:t> </a:t>
            </a:r>
            <a:r>
              <a:rPr lang="sv-SE" sz="2000" dirty="0" err="1" smtClean="0"/>
              <a:t>latitudinale</a:t>
            </a:r>
            <a:r>
              <a:rPr lang="sv-SE" sz="2000" dirty="0" smtClean="0"/>
              <a:t> ha </a:t>
            </a:r>
            <a:r>
              <a:rPr lang="sv-SE" sz="2000" dirty="0" err="1" smtClean="0"/>
              <a:t>affascinato</a:t>
            </a:r>
            <a:r>
              <a:rPr lang="sv-SE" sz="2000" dirty="0" smtClean="0"/>
              <a:t> </a:t>
            </a:r>
            <a:r>
              <a:rPr lang="sv-SE" sz="2000" dirty="0" err="1" smtClean="0"/>
              <a:t>molti</a:t>
            </a:r>
            <a:r>
              <a:rPr lang="sv-SE" sz="2000" dirty="0" smtClean="0"/>
              <a:t> </a:t>
            </a:r>
            <a:r>
              <a:rPr lang="sv-SE" sz="2000" dirty="0" err="1" smtClean="0"/>
              <a:t>ricercatori</a:t>
            </a:r>
            <a:r>
              <a:rPr lang="sv-SE" sz="2000" dirty="0" smtClean="0"/>
              <a:t> </a:t>
            </a:r>
            <a:r>
              <a:rPr lang="sv-SE" sz="2000" dirty="0" err="1" smtClean="0"/>
              <a:t>ma</a:t>
            </a:r>
            <a:r>
              <a:rPr lang="sv-SE" sz="2000" dirty="0" smtClean="0"/>
              <a:t> allo </a:t>
            </a:r>
            <a:r>
              <a:rPr lang="sv-SE" sz="2000" dirty="0" err="1" smtClean="0"/>
              <a:t>stesso</a:t>
            </a:r>
            <a:r>
              <a:rPr lang="sv-SE" sz="2000" dirty="0" smtClean="0"/>
              <a:t> tempo </a:t>
            </a:r>
            <a:r>
              <a:rPr lang="sv-SE" sz="2000" dirty="0" err="1" smtClean="0"/>
              <a:t>risulta</a:t>
            </a:r>
            <a:r>
              <a:rPr lang="sv-SE" sz="2000" dirty="0" smtClean="0"/>
              <a:t> </a:t>
            </a:r>
            <a:r>
              <a:rPr lang="sv-SE" sz="2000" dirty="0" err="1" smtClean="0"/>
              <a:t>difficile</a:t>
            </a:r>
            <a:r>
              <a:rPr lang="sv-SE" sz="2000" dirty="0" smtClean="0"/>
              <a:t> </a:t>
            </a:r>
            <a:r>
              <a:rPr lang="sv-SE" sz="2000" dirty="0" err="1" smtClean="0"/>
              <a:t>isolare</a:t>
            </a:r>
            <a:r>
              <a:rPr lang="sv-SE" sz="2000" dirty="0" smtClean="0"/>
              <a:t> i </a:t>
            </a:r>
            <a:r>
              <a:rPr lang="sv-SE" sz="2000" dirty="0" err="1" smtClean="0"/>
              <a:t>meccanismi</a:t>
            </a:r>
            <a:r>
              <a:rPr lang="sv-SE" sz="2000" dirty="0" smtClean="0"/>
              <a:t> di </a:t>
            </a:r>
            <a:r>
              <a:rPr lang="sv-SE" sz="2000" dirty="0" err="1" smtClean="0"/>
              <a:t>base</a:t>
            </a:r>
            <a:endParaRPr lang="sv-SE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864822"/>
            <a:ext cx="86868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Gradienti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altitudinali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30722" name="Picture 2" descr="http://openi.nlm.nih.gov/imgs/rescaled512/3036879_gmb-32-4-882-gfig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828800"/>
            <a:ext cx="4876800" cy="29718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43400" y="1828800"/>
            <a:ext cx="44196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+mj-lt"/>
                <a:cs typeface="Arial" pitchFamily="34" charset="0"/>
              </a:rPr>
              <a:t>Simile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pattern</a:t>
            </a:r>
            <a:r>
              <a:rPr lang="sv-SE" dirty="0" smtClean="0">
                <a:latin typeface="+mj-lt"/>
                <a:cs typeface="Arial" pitchFamily="34" charset="0"/>
              </a:rPr>
              <a:t> di </a:t>
            </a:r>
            <a:r>
              <a:rPr lang="sv-SE" dirty="0" err="1" smtClean="0">
                <a:latin typeface="+mj-lt"/>
                <a:cs typeface="Arial" pitchFamily="34" charset="0"/>
              </a:rPr>
              <a:t>temperatura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ma</a:t>
            </a:r>
            <a:r>
              <a:rPr lang="sv-SE" dirty="0" smtClean="0">
                <a:latin typeface="+mj-lt"/>
                <a:cs typeface="Arial" pitchFamily="34" charset="0"/>
              </a:rPr>
              <a:t> si </a:t>
            </a:r>
            <a:r>
              <a:rPr lang="sv-SE" dirty="0" err="1" smtClean="0">
                <a:latin typeface="+mj-lt"/>
                <a:cs typeface="Arial" pitchFamily="34" charset="0"/>
              </a:rPr>
              <a:t>riduce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l’effetto</a:t>
            </a:r>
            <a:r>
              <a:rPr lang="sv-SE" dirty="0" smtClean="0">
                <a:latin typeface="+mj-lt"/>
                <a:cs typeface="Arial" pitchFamily="34" charset="0"/>
              </a:rPr>
              <a:t> di </a:t>
            </a:r>
            <a:r>
              <a:rPr lang="sv-SE" dirty="0" err="1" smtClean="0">
                <a:latin typeface="+mj-lt"/>
                <a:cs typeface="Arial" pitchFamily="34" charset="0"/>
              </a:rPr>
              <a:t>differenze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biogeografiche</a:t>
            </a:r>
            <a:r>
              <a:rPr lang="sv-SE" dirty="0" smtClean="0">
                <a:latin typeface="+mj-lt"/>
                <a:cs typeface="Arial" pitchFamily="34" charset="0"/>
              </a:rPr>
              <a:t> o </a:t>
            </a:r>
            <a:r>
              <a:rPr lang="sv-SE" dirty="0" err="1" smtClean="0">
                <a:latin typeface="+mj-lt"/>
                <a:cs typeface="Arial" pitchFamily="34" charset="0"/>
              </a:rPr>
              <a:t>storiche</a:t>
            </a:r>
            <a:endParaRPr lang="it-IT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tipo</a:t>
            </a:r>
            <a:r>
              <a:rPr lang="sv-SE" sz="2400" dirty="0" smtClean="0">
                <a:latin typeface="+mj-lt"/>
                <a:cs typeface="Arial" pitchFamily="34" charset="0"/>
              </a:rPr>
              <a:t> di </a:t>
            </a:r>
            <a:r>
              <a:rPr lang="sv-SE" sz="2400" dirty="0" err="1" smtClean="0">
                <a:latin typeface="+mj-lt"/>
                <a:cs typeface="Arial" pitchFamily="34" charset="0"/>
              </a:rPr>
              <a:t>dati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44196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smtClean="0">
                <a:latin typeface="+mj-lt"/>
                <a:cs typeface="Arial" pitchFamily="34" charset="0"/>
              </a:rPr>
              <a:t>Raster </a:t>
            </a:r>
            <a:endParaRPr lang="it-IT" dirty="0" smtClean="0">
              <a:latin typeface="+mj-lt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1" y="1628002"/>
            <a:ext cx="40693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5122" y="2313801"/>
            <a:ext cx="397073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81600" y="1780401"/>
            <a:ext cx="9144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+mj-lt"/>
                <a:cs typeface="Arial" pitchFamily="34" charset="0"/>
              </a:rPr>
              <a:t>Plot</a:t>
            </a:r>
            <a:endParaRPr lang="it-IT" dirty="0" smtClean="0">
              <a:latin typeface="+mj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2800" y="1718103"/>
            <a:ext cx="1828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+mj-lt"/>
                <a:cs typeface="Arial" pitchFamily="34" charset="0"/>
              </a:rPr>
              <a:t>Presenza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puntuale</a:t>
            </a:r>
            <a:endParaRPr lang="it-IT" dirty="0" smtClean="0">
              <a:latin typeface="+mj-lt"/>
              <a:cs typeface="Arial" pitchFamily="34" charset="0"/>
            </a:endParaRPr>
          </a:p>
        </p:txBody>
      </p:sp>
      <p:pic>
        <p:nvPicPr>
          <p:cNvPr id="44036" name="Picture 4" descr="http://www.umt.edu/bbird/imx/protocol/img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4752201"/>
            <a:ext cx="1524000" cy="1370872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562600" y="4371201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371201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44038" name="Picture 6" descr="https://encrypted-tbn0.gstatic.com/images?q=tbn:ANd9GcS6vDDU4kzyZG2xKlf7MlKXj_pIVNyQ7QNagSz27CLD3evUGgc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9000" y="4752201"/>
            <a:ext cx="1027376" cy="1371600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" y="4828401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Generalità</a:t>
            </a:r>
            <a:r>
              <a:rPr lang="sv-SE" sz="2400" dirty="0" smtClean="0">
                <a:latin typeface="+mj-lt"/>
                <a:cs typeface="Arial" pitchFamily="34" charset="0"/>
              </a:rPr>
              <a:t> del </a:t>
            </a:r>
            <a:r>
              <a:rPr lang="sv-SE" sz="2400" dirty="0" err="1" smtClean="0">
                <a:latin typeface="+mj-lt"/>
                <a:cs typeface="Arial" pitchFamily="34" charset="0"/>
              </a:rPr>
              <a:t>gradiente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altitudinale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14338" name="Picture 2" descr="http://media.wiley.com/mrw_images/els/articles/a0022548/image_n/nfgz00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1" y="1219200"/>
            <a:ext cx="6400800" cy="348024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289322"/>
            <a:ext cx="82296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La </a:t>
            </a:r>
            <a:r>
              <a:rPr lang="sv-SE" sz="2000" dirty="0" err="1" smtClean="0">
                <a:latin typeface="+mj-lt"/>
                <a:cs typeface="Arial" pitchFamily="34" charset="0"/>
              </a:rPr>
              <a:t>diversità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cala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sempre</a:t>
            </a:r>
            <a:r>
              <a:rPr lang="sv-SE" sz="2000" dirty="0" smtClean="0">
                <a:latin typeface="+mj-lt"/>
                <a:cs typeface="Arial" pitchFamily="34" charset="0"/>
              </a:rPr>
              <a:t> in </a:t>
            </a:r>
            <a:r>
              <a:rPr lang="sv-SE" sz="2000" dirty="0" err="1" smtClean="0">
                <a:latin typeface="+mj-lt"/>
                <a:cs typeface="Arial" pitchFamily="34" charset="0"/>
              </a:rPr>
              <a:t>alta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quota</a:t>
            </a:r>
            <a:endParaRPr lang="sv-SE" sz="2000" dirty="0" smtClean="0"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A basse </a:t>
            </a:r>
            <a:r>
              <a:rPr lang="sv-SE" sz="2000" dirty="0" err="1" smtClean="0">
                <a:latin typeface="+mj-lt"/>
                <a:cs typeface="Arial" pitchFamily="34" charset="0"/>
              </a:rPr>
              <a:t>quote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possiamo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avere</a:t>
            </a:r>
            <a:r>
              <a:rPr lang="sv-SE" sz="2000" dirty="0" smtClean="0">
                <a:latin typeface="+mj-lt"/>
                <a:cs typeface="Arial" pitchFamily="34" charset="0"/>
              </a:rPr>
              <a:t> diverse </a:t>
            </a:r>
            <a:r>
              <a:rPr lang="sv-SE" sz="2000" dirty="0" err="1" smtClean="0">
                <a:latin typeface="+mj-lt"/>
                <a:cs typeface="Arial" pitchFamily="34" charset="0"/>
              </a:rPr>
              <a:t>relazioni</a:t>
            </a:r>
            <a:endParaRPr lang="it-IT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effetto</a:t>
            </a:r>
            <a:r>
              <a:rPr lang="sv-SE" sz="2400" dirty="0" smtClean="0">
                <a:latin typeface="+mj-lt"/>
                <a:cs typeface="Arial" pitchFamily="34" charset="0"/>
              </a:rPr>
              <a:t> ”grain” e ”</a:t>
            </a:r>
            <a:r>
              <a:rPr lang="sv-SE" sz="2400" dirty="0" err="1" smtClean="0">
                <a:latin typeface="+mj-lt"/>
                <a:cs typeface="Arial" pitchFamily="34" charset="0"/>
              </a:rPr>
              <a:t>extent</a:t>
            </a:r>
            <a:r>
              <a:rPr lang="sv-SE" sz="2400" dirty="0" smtClean="0">
                <a:latin typeface="+mj-lt"/>
                <a:cs typeface="Arial" pitchFamily="34" charset="0"/>
              </a:rPr>
              <a:t>”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111319"/>
            <a:ext cx="7239000" cy="539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Pattern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generali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distribuzione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biodiversità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990600"/>
            <a:ext cx="3200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Gradienti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latitudinali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71600"/>
            <a:ext cx="561967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14600" y="5181600"/>
            <a:ext cx="3200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Gradienti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altitudinali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 descr="http://www.hydroguam.net/maps-jpg/map-topo-de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3219450"/>
            <a:ext cx="281265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143000"/>
            <a:ext cx="7158879" cy="19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3108067"/>
            <a:ext cx="19812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dirty="0" err="1" smtClean="0">
                <a:latin typeface="+mj-lt"/>
                <a:cs typeface="Arial" pitchFamily="34" charset="0"/>
              </a:rPr>
              <a:t>Gradienti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troncati</a:t>
            </a:r>
            <a:endParaRPr lang="sv-SE" dirty="0" smtClean="0">
              <a:latin typeface="+mj-lt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dirty="0" smtClean="0">
                <a:latin typeface="+mj-lt"/>
                <a:cs typeface="Arial" pitchFamily="34" charset="0"/>
              </a:rPr>
              <a:t>in </a:t>
            </a:r>
            <a:r>
              <a:rPr lang="sv-SE" dirty="0" err="1" smtClean="0">
                <a:latin typeface="+mj-lt"/>
                <a:cs typeface="Arial" pitchFamily="34" charset="0"/>
              </a:rPr>
              <a:t>basso</a:t>
            </a:r>
            <a:endParaRPr lang="it-IT" dirty="0" smtClean="0">
              <a:latin typeface="+mj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1400" y="3124200"/>
            <a:ext cx="19812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dirty="0" err="1" smtClean="0">
                <a:latin typeface="+mj-lt"/>
                <a:cs typeface="Arial" pitchFamily="34" charset="0"/>
              </a:rPr>
              <a:t>Gradienti</a:t>
            </a:r>
            <a:r>
              <a:rPr lang="sv-SE" dirty="0" smtClean="0">
                <a:latin typeface="+mj-lt"/>
                <a:cs typeface="Arial" pitchFamily="34" charset="0"/>
              </a:rPr>
              <a:t> </a:t>
            </a:r>
            <a:r>
              <a:rPr lang="sv-SE" dirty="0" err="1" smtClean="0">
                <a:latin typeface="+mj-lt"/>
                <a:cs typeface="Arial" pitchFamily="34" charset="0"/>
              </a:rPr>
              <a:t>troncati</a:t>
            </a:r>
            <a:endParaRPr lang="sv-SE" dirty="0" smtClean="0">
              <a:latin typeface="+mj-lt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dirty="0" smtClean="0">
                <a:latin typeface="+mj-lt"/>
                <a:cs typeface="Arial" pitchFamily="34" charset="0"/>
              </a:rPr>
              <a:t>in </a:t>
            </a:r>
            <a:r>
              <a:rPr lang="sv-SE" dirty="0" err="1" smtClean="0">
                <a:latin typeface="+mj-lt"/>
                <a:cs typeface="Arial" pitchFamily="34" charset="0"/>
              </a:rPr>
              <a:t>alto</a:t>
            </a:r>
            <a:endParaRPr lang="it-IT" dirty="0" smtClean="0">
              <a:latin typeface="+mj-lt"/>
              <a:cs typeface="Arial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838200" y="3962400"/>
            <a:ext cx="1066800" cy="14478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990600" y="3962400"/>
            <a:ext cx="7620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191000" y="3962400"/>
            <a:ext cx="10668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343400" y="3962400"/>
            <a:ext cx="762000" cy="1066800"/>
          </a:xfrm>
          <a:prstGeom prst="triangle">
            <a:avLst>
              <a:gd name="adj" fmla="val 512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effetto</a:t>
            </a:r>
            <a:r>
              <a:rPr lang="sv-SE" sz="2400" dirty="0" smtClean="0">
                <a:latin typeface="+mj-lt"/>
                <a:cs typeface="Arial" pitchFamily="34" charset="0"/>
              </a:rPr>
              <a:t> ”grain” e ”</a:t>
            </a:r>
            <a:r>
              <a:rPr lang="sv-SE" sz="2400" dirty="0" err="1" smtClean="0">
                <a:latin typeface="+mj-lt"/>
                <a:cs typeface="Arial" pitchFamily="34" charset="0"/>
              </a:rPr>
              <a:t>extent</a:t>
            </a:r>
            <a:r>
              <a:rPr lang="sv-SE" sz="2400" dirty="0" smtClean="0">
                <a:latin typeface="+mj-lt"/>
                <a:cs typeface="Arial" pitchFamily="34" charset="0"/>
              </a:rPr>
              <a:t>”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15362" name="Picture 2" descr="http://media.wiley.com/mrw_images/els/articles/a0022548/image_n/nfgz003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2464" y="947957"/>
            <a:ext cx="3518536" cy="5833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2192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 smtClean="0"/>
              <a:t>1. </a:t>
            </a:r>
            <a:r>
              <a:rPr lang="en-GB" sz="2000" dirty="0" err="1" smtClean="0"/>
              <a:t>Effetto</a:t>
            </a:r>
            <a:r>
              <a:rPr lang="en-GB" sz="2000" dirty="0" smtClean="0"/>
              <a:t> area: solo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piccola</a:t>
            </a:r>
            <a:r>
              <a:rPr lang="en-GB" sz="2000" dirty="0" smtClean="0"/>
              <a:t> </a:t>
            </a:r>
            <a:r>
              <a:rPr lang="en-GB" sz="2000" dirty="0" err="1" smtClean="0"/>
              <a:t>proporzione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area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trova</a:t>
            </a:r>
            <a:r>
              <a:rPr lang="en-GB" sz="2000" dirty="0" smtClean="0"/>
              <a:t> in </a:t>
            </a:r>
            <a:r>
              <a:rPr lang="en-GB" sz="2000" dirty="0" err="1" smtClean="0"/>
              <a:t>alta</a:t>
            </a:r>
            <a:r>
              <a:rPr lang="en-GB" sz="2000" dirty="0" smtClean="0"/>
              <a:t> quota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meccanismi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28800"/>
            <a:ext cx="4267200" cy="4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meccanismi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35842" name="Picture 2" descr="http://www.nature.com/nature/journal/v453/n7192/images/nature06812-f3.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752600"/>
            <a:ext cx="6553200" cy="325202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097577"/>
            <a:ext cx="8686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2. </a:t>
            </a:r>
            <a:r>
              <a:rPr lang="sv-SE" sz="2000" dirty="0" err="1" smtClean="0">
                <a:latin typeface="+mj-lt"/>
                <a:cs typeface="Arial" pitchFamily="34" charset="0"/>
              </a:rPr>
              <a:t>Impatto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antropico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maggiore</a:t>
            </a:r>
            <a:r>
              <a:rPr lang="sv-SE" sz="2000" dirty="0" smtClean="0">
                <a:latin typeface="+mj-lt"/>
                <a:cs typeface="Arial" pitchFamily="34" charset="0"/>
              </a:rPr>
              <a:t> a </a:t>
            </a:r>
            <a:r>
              <a:rPr lang="sv-SE" sz="2000" dirty="0" err="1" smtClean="0">
                <a:latin typeface="+mj-lt"/>
                <a:cs typeface="Arial" pitchFamily="34" charset="0"/>
              </a:rPr>
              <a:t>bassa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quota</a:t>
            </a:r>
            <a:endParaRPr lang="it-IT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media.wiley.com/mrw_images/els/articles/a0022548/image_n/nfgz00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1062" y="1514093"/>
            <a:ext cx="4756337" cy="519150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990600"/>
            <a:ext cx="8686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3. </a:t>
            </a:r>
            <a:r>
              <a:rPr lang="sv-SE" sz="2000" dirty="0" err="1" smtClean="0">
                <a:latin typeface="+mj-lt"/>
                <a:cs typeface="Arial" pitchFamily="34" charset="0"/>
              </a:rPr>
              <a:t>Clima</a:t>
            </a:r>
            <a:r>
              <a:rPr lang="sv-SE" sz="2000" dirty="0" smtClean="0">
                <a:latin typeface="+mj-lt"/>
                <a:cs typeface="Arial" pitchFamily="34" charset="0"/>
              </a:rPr>
              <a:t>: </a:t>
            </a:r>
            <a:r>
              <a:rPr lang="sv-SE" sz="2000" dirty="0" err="1" smtClean="0">
                <a:latin typeface="+mj-lt"/>
                <a:cs typeface="Arial" pitchFamily="34" charset="0"/>
              </a:rPr>
              <a:t>interazione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fra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disponibilità</a:t>
            </a:r>
            <a:r>
              <a:rPr lang="sv-SE" sz="2000" dirty="0" smtClean="0">
                <a:latin typeface="+mj-lt"/>
                <a:cs typeface="Arial" pitchFamily="34" charset="0"/>
              </a:rPr>
              <a:t> di </a:t>
            </a:r>
            <a:r>
              <a:rPr lang="sv-SE" sz="2000" dirty="0" err="1" smtClean="0">
                <a:latin typeface="+mj-lt"/>
                <a:cs typeface="Arial" pitchFamily="34" charset="0"/>
              </a:rPr>
              <a:t>acqua</a:t>
            </a:r>
            <a:r>
              <a:rPr lang="sv-SE" sz="2000" dirty="0" smtClean="0">
                <a:latin typeface="+mj-lt"/>
                <a:cs typeface="Arial" pitchFamily="34" charset="0"/>
              </a:rPr>
              <a:t> e </a:t>
            </a:r>
            <a:r>
              <a:rPr lang="sv-SE" sz="2000" dirty="0" err="1" smtClean="0">
                <a:latin typeface="+mj-lt"/>
                <a:cs typeface="Arial" pitchFamily="34" charset="0"/>
              </a:rPr>
              <a:t>energia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endParaRPr lang="it-IT" sz="2000" dirty="0" smtClean="0"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meccanismi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142869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 smtClean="0">
                <a:latin typeface="+mj-lt"/>
              </a:rPr>
              <a:t>Maggiore </a:t>
            </a:r>
            <a:r>
              <a:rPr lang="en-GB" sz="2000" dirty="0" err="1" smtClean="0">
                <a:latin typeface="+mj-lt"/>
              </a:rPr>
              <a:t>ricchezza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di</a:t>
            </a:r>
            <a:r>
              <a:rPr lang="en-GB" sz="2000" dirty="0" smtClean="0">
                <a:latin typeface="+mj-lt"/>
              </a:rPr>
              <a:t> specie dove </a:t>
            </a:r>
            <a:r>
              <a:rPr lang="en-GB" sz="2000" dirty="0" err="1" smtClean="0">
                <a:latin typeface="+mj-lt"/>
              </a:rPr>
              <a:t>c’è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buona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disponibilità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sia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energia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sia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acqua</a:t>
            </a:r>
            <a:endParaRPr lang="en-GB" sz="20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09800"/>
            <a:ext cx="373256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95800" y="2873514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 smtClean="0">
                <a:latin typeface="+mj-lt"/>
              </a:rPr>
              <a:t>Maggiore </a:t>
            </a:r>
            <a:r>
              <a:rPr lang="en-GB" sz="2000" dirty="0" err="1" smtClean="0">
                <a:latin typeface="+mj-lt"/>
              </a:rPr>
              <a:t>produttività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primaria</a:t>
            </a:r>
            <a:r>
              <a:rPr lang="en-GB" sz="2000" dirty="0" smtClean="0">
                <a:latin typeface="+mj-lt"/>
              </a:rPr>
              <a:t/>
            </a:r>
            <a:br>
              <a:rPr lang="en-GB" sz="2000" dirty="0" smtClean="0">
                <a:latin typeface="+mj-lt"/>
              </a:rPr>
            </a:br>
            <a:endParaRPr lang="en-GB" sz="2000" dirty="0" smtClean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r>
              <a:rPr lang="sv-SE" sz="2400" dirty="0" smtClean="0">
                <a:latin typeface="+mj-lt"/>
                <a:cs typeface="Arial" pitchFamily="34" charset="0"/>
              </a:rPr>
              <a:t>: </a:t>
            </a:r>
            <a:r>
              <a:rPr lang="sv-SE" sz="2400" dirty="0" err="1" smtClean="0">
                <a:latin typeface="+mj-lt"/>
                <a:cs typeface="Arial" pitchFamily="34" charset="0"/>
              </a:rPr>
              <a:t>meccanismi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990600"/>
            <a:ext cx="8686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3. </a:t>
            </a:r>
            <a:r>
              <a:rPr lang="sv-SE" sz="2000" dirty="0" err="1" smtClean="0">
                <a:latin typeface="+mj-lt"/>
                <a:cs typeface="Arial" pitchFamily="34" charset="0"/>
              </a:rPr>
              <a:t>Clima</a:t>
            </a:r>
            <a:r>
              <a:rPr lang="sv-SE" sz="2000" dirty="0" smtClean="0">
                <a:latin typeface="+mj-lt"/>
                <a:cs typeface="Arial" pitchFamily="34" charset="0"/>
              </a:rPr>
              <a:t>: </a:t>
            </a:r>
            <a:r>
              <a:rPr lang="sv-SE" sz="2000" dirty="0" err="1" smtClean="0">
                <a:latin typeface="+mj-lt"/>
                <a:cs typeface="Arial" pitchFamily="34" charset="0"/>
              </a:rPr>
              <a:t>interazione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fra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disponibilità</a:t>
            </a:r>
            <a:r>
              <a:rPr lang="sv-SE" sz="2000" dirty="0" smtClean="0">
                <a:latin typeface="+mj-lt"/>
                <a:cs typeface="Arial" pitchFamily="34" charset="0"/>
              </a:rPr>
              <a:t> di </a:t>
            </a:r>
            <a:r>
              <a:rPr lang="sv-SE" sz="2000" dirty="0" err="1" smtClean="0">
                <a:latin typeface="+mj-lt"/>
                <a:cs typeface="Arial" pitchFamily="34" charset="0"/>
              </a:rPr>
              <a:t>acqua</a:t>
            </a:r>
            <a:r>
              <a:rPr lang="sv-SE" sz="2000" dirty="0" smtClean="0">
                <a:latin typeface="+mj-lt"/>
                <a:cs typeface="Arial" pitchFamily="34" charset="0"/>
              </a:rPr>
              <a:t> e </a:t>
            </a:r>
            <a:r>
              <a:rPr lang="sv-SE" sz="2000" dirty="0" err="1" smtClean="0">
                <a:latin typeface="+mj-lt"/>
                <a:cs typeface="Arial" pitchFamily="34" charset="0"/>
              </a:rPr>
              <a:t>energia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endParaRPr lang="it-IT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Caso</a:t>
            </a:r>
            <a:r>
              <a:rPr lang="sv-SE" sz="2400" dirty="0" smtClean="0">
                <a:latin typeface="+mj-lt"/>
                <a:cs typeface="Arial" pitchFamily="34" charset="0"/>
              </a:rPr>
              <a:t> di studio: </a:t>
            </a:r>
            <a:r>
              <a:rPr lang="sv-SE" sz="2400" dirty="0" err="1" smtClean="0">
                <a:latin typeface="+mj-lt"/>
                <a:cs typeface="Arial" pitchFamily="34" charset="0"/>
              </a:rPr>
              <a:t>felci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nelle</a:t>
            </a:r>
            <a:r>
              <a:rPr lang="sv-SE" sz="2400" dirty="0" smtClean="0">
                <a:latin typeface="+mj-lt"/>
                <a:cs typeface="Arial" pitchFamily="34" charset="0"/>
              </a:rPr>
              <a:t> Alpi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5319" y="1376363"/>
            <a:ext cx="6273681" cy="45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Caso</a:t>
            </a:r>
            <a:r>
              <a:rPr lang="sv-SE" sz="2400" dirty="0" smtClean="0">
                <a:latin typeface="+mj-lt"/>
                <a:cs typeface="Arial" pitchFamily="34" charset="0"/>
              </a:rPr>
              <a:t> di studio: </a:t>
            </a:r>
            <a:r>
              <a:rPr lang="sv-SE" sz="2400" dirty="0" err="1" smtClean="0">
                <a:latin typeface="+mj-lt"/>
                <a:cs typeface="Arial" pitchFamily="34" charset="0"/>
              </a:rPr>
              <a:t>felci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nelle</a:t>
            </a:r>
            <a:r>
              <a:rPr lang="sv-SE" sz="2400" dirty="0" smtClean="0">
                <a:latin typeface="+mj-lt"/>
                <a:cs typeface="Arial" pitchFamily="34" charset="0"/>
              </a:rPr>
              <a:t> Alpi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9" name="Picture 8" descr="Fig.3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1600200"/>
            <a:ext cx="4393660" cy="374221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990600"/>
            <a:ext cx="3429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Relazione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unimodale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2133600"/>
            <a:ext cx="1600200" cy="161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://t1.gstatic.com/images?q=tbn:ANd9GcTL76ZikCwDy8ME004umdErrBVBkIWQcAVVz_VYscWDofiYpwP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5562600"/>
            <a:ext cx="1729425" cy="1295400"/>
          </a:xfrm>
          <a:prstGeom prst="rect">
            <a:avLst/>
          </a:prstGeom>
          <a:noFill/>
        </p:spPr>
      </p:pic>
      <p:pic>
        <p:nvPicPr>
          <p:cNvPr id="6150" name="Picture 6" descr="http://t2.gstatic.com/images?q=tbn:ANd9GcSaIbqHWItqmQeSNT-B7gFVVcIdTk_RsjUKDtZRRSxSbK7-JbF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580914"/>
            <a:ext cx="1704975" cy="127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Caso</a:t>
            </a:r>
            <a:r>
              <a:rPr lang="sv-SE" sz="2400" dirty="0" smtClean="0">
                <a:latin typeface="+mj-lt"/>
                <a:cs typeface="Arial" pitchFamily="34" charset="0"/>
              </a:rPr>
              <a:t> di studio: </a:t>
            </a:r>
            <a:r>
              <a:rPr lang="sv-SE" sz="2400" dirty="0" err="1" smtClean="0">
                <a:latin typeface="+mj-lt"/>
                <a:cs typeface="Arial" pitchFamily="34" charset="0"/>
              </a:rPr>
              <a:t>felci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nelle</a:t>
            </a:r>
            <a:r>
              <a:rPr lang="sv-SE" sz="2400" dirty="0" smtClean="0">
                <a:latin typeface="+mj-lt"/>
                <a:cs typeface="Arial" pitchFamily="34" charset="0"/>
              </a:rPr>
              <a:t> Alpi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Picture 5" descr="Fig.2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905000"/>
            <a:ext cx="7786557" cy="381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1082189"/>
            <a:ext cx="8686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+mj-lt"/>
                <a:cs typeface="Arial" pitchFamily="34" charset="0"/>
              </a:rPr>
              <a:t>Fattori</a:t>
            </a:r>
            <a:r>
              <a:rPr lang="sv-SE" sz="2200" dirty="0" smtClean="0">
                <a:latin typeface="+mj-lt"/>
                <a:cs typeface="Arial" pitchFamily="34" charset="0"/>
              </a:rPr>
              <a:t> </a:t>
            </a:r>
            <a:r>
              <a:rPr lang="sv-SE" sz="2200" dirty="0" err="1" smtClean="0">
                <a:latin typeface="+mj-lt"/>
                <a:cs typeface="Arial" pitchFamily="34" charset="0"/>
              </a:rPr>
              <a:t>abiotici</a:t>
            </a:r>
            <a:r>
              <a:rPr lang="sv-SE" sz="2200" dirty="0" smtClean="0">
                <a:latin typeface="+mj-lt"/>
                <a:cs typeface="Arial" pitchFamily="34" charset="0"/>
              </a:rPr>
              <a:t> </a:t>
            </a:r>
            <a:r>
              <a:rPr lang="sv-SE" sz="2200" dirty="0" err="1" smtClean="0">
                <a:latin typeface="+mj-lt"/>
                <a:cs typeface="Arial" pitchFamily="34" charset="0"/>
              </a:rPr>
              <a:t>lungo</a:t>
            </a:r>
            <a:r>
              <a:rPr lang="sv-SE" sz="2200" dirty="0" smtClean="0">
                <a:latin typeface="+mj-lt"/>
                <a:cs typeface="Arial" pitchFamily="34" charset="0"/>
              </a:rPr>
              <a:t> il </a:t>
            </a:r>
            <a:r>
              <a:rPr lang="sv-SE" sz="2200" dirty="0" err="1" smtClean="0">
                <a:latin typeface="+mj-lt"/>
                <a:cs typeface="Arial" pitchFamily="34" charset="0"/>
              </a:rPr>
              <a:t>gradiente</a:t>
            </a:r>
            <a:endParaRPr lang="it-IT" sz="22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Caso</a:t>
            </a:r>
            <a:r>
              <a:rPr lang="sv-SE" sz="2400" dirty="0" smtClean="0">
                <a:latin typeface="+mj-lt"/>
                <a:cs typeface="Arial" pitchFamily="34" charset="0"/>
              </a:rPr>
              <a:t> di studio: </a:t>
            </a:r>
            <a:r>
              <a:rPr lang="sv-SE" sz="2400" dirty="0" err="1" smtClean="0">
                <a:latin typeface="+mj-lt"/>
                <a:cs typeface="Arial" pitchFamily="34" charset="0"/>
              </a:rPr>
              <a:t>felci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nelle</a:t>
            </a:r>
            <a:r>
              <a:rPr lang="sv-SE" sz="2400" dirty="0" smtClean="0">
                <a:latin typeface="+mj-lt"/>
                <a:cs typeface="Arial" pitchFamily="34" charset="0"/>
              </a:rPr>
              <a:t> Alpi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1543" y="1371600"/>
            <a:ext cx="821905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3200400" y="3352800"/>
            <a:ext cx="0" cy="2667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Gradiente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latitudinale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iosonoimmortale.it/files/servizi/5_tibetani/equator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1066800"/>
            <a:ext cx="5181600" cy="24234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19400"/>
            <a:ext cx="4648200" cy="37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91200" y="22860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91200" y="15240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43000" y="4495800"/>
            <a:ext cx="16764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3962400"/>
            <a:ext cx="11430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studio: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felci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nelle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Alpi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.5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" y="1752600"/>
            <a:ext cx="4160855" cy="297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5364777"/>
            <a:ext cx="8686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>
                <a:latin typeface="+mj-lt"/>
                <a:cs typeface="Arial" pitchFamily="34" charset="0"/>
              </a:rPr>
              <a:t>Diversi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processi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intervengono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simultaneamente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endParaRPr lang="it-IT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Uso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dei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400" dirty="0" smtClean="0">
                <a:latin typeface="+mj-lt"/>
                <a:cs typeface="Arial" pitchFamily="34" charset="0"/>
              </a:rPr>
              <a:t> </a:t>
            </a:r>
            <a:r>
              <a:rPr lang="sv-SE" sz="2400" dirty="0" err="1" smtClean="0">
                <a:latin typeface="+mj-lt"/>
                <a:cs typeface="Arial" pitchFamily="34" charset="0"/>
              </a:rPr>
              <a:t>altitudinali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81078"/>
            <a:ext cx="8686800" cy="2862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>
                <a:latin typeface="+mj-lt"/>
                <a:cs typeface="Arial" pitchFamily="34" charset="0"/>
              </a:rPr>
              <a:t>Possiamo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utilizzarli</a:t>
            </a:r>
            <a:r>
              <a:rPr lang="sv-SE" sz="2000" dirty="0" smtClean="0">
                <a:latin typeface="+mj-lt"/>
                <a:cs typeface="Arial" pitchFamily="34" charset="0"/>
              </a:rPr>
              <a:t> come </a:t>
            </a:r>
            <a:r>
              <a:rPr lang="sv-SE" sz="2000" dirty="0" err="1" smtClean="0">
                <a:latin typeface="+mj-lt"/>
                <a:cs typeface="Arial" pitchFamily="34" charset="0"/>
              </a:rPr>
              <a:t>proxy</a:t>
            </a:r>
            <a:r>
              <a:rPr lang="sv-SE" sz="2000" dirty="0" smtClean="0">
                <a:latin typeface="+mj-lt"/>
                <a:cs typeface="Arial" pitchFamily="34" charset="0"/>
              </a:rPr>
              <a:t> per </a:t>
            </a:r>
            <a:r>
              <a:rPr lang="sv-SE" sz="20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climatici</a:t>
            </a:r>
            <a:r>
              <a:rPr lang="sv-SE" sz="2000" dirty="0" smtClean="0">
                <a:latin typeface="+mj-lt"/>
                <a:cs typeface="Arial" pitchFamily="34" charset="0"/>
              </a:rPr>
              <a:t> in </a:t>
            </a:r>
            <a:r>
              <a:rPr lang="sv-SE" sz="2000" dirty="0" err="1" smtClean="0">
                <a:latin typeface="+mj-lt"/>
                <a:cs typeface="Arial" pitchFamily="34" charset="0"/>
              </a:rPr>
              <a:t>modo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più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efficace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rispetto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ai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gradienti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latitudinali</a:t>
            </a:r>
            <a:r>
              <a:rPr lang="sv-SE" sz="2000" dirty="0" smtClean="0">
                <a:latin typeface="+mj-lt"/>
                <a:cs typeface="Arial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sv-SE" sz="2000" dirty="0" smtClean="0"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sv-SE" sz="20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La </a:t>
            </a:r>
            <a:r>
              <a:rPr lang="sv-SE" sz="2000" dirty="0" err="1" smtClean="0">
                <a:latin typeface="+mj-lt"/>
                <a:cs typeface="Arial" pitchFamily="34" charset="0"/>
              </a:rPr>
              <a:t>temperatura</a:t>
            </a:r>
            <a:r>
              <a:rPr lang="sv-SE" sz="2000" dirty="0" smtClean="0">
                <a:latin typeface="+mj-lt"/>
                <a:cs typeface="Arial" pitchFamily="34" charset="0"/>
              </a:rPr>
              <a:t> varia in </a:t>
            </a:r>
            <a:r>
              <a:rPr lang="sv-SE" sz="2000" dirty="0" err="1" smtClean="0">
                <a:latin typeface="+mj-lt"/>
                <a:cs typeface="Arial" pitchFamily="34" charset="0"/>
              </a:rPr>
              <a:t>modo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lineare</a:t>
            </a:r>
            <a:endParaRPr lang="sv-SE" sz="20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endParaRPr lang="sv-SE" sz="20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Gli </a:t>
            </a:r>
            <a:r>
              <a:rPr lang="sv-SE" sz="2000" dirty="0" err="1" smtClean="0">
                <a:latin typeface="+mj-lt"/>
                <a:cs typeface="Arial" pitchFamily="34" charset="0"/>
              </a:rPr>
              <a:t>organismi</a:t>
            </a:r>
            <a:r>
              <a:rPr lang="sv-SE" sz="2000" dirty="0" smtClean="0">
                <a:latin typeface="+mj-lt"/>
                <a:cs typeface="Arial" pitchFamily="34" charset="0"/>
              </a:rPr>
              <a:t> non </a:t>
            </a:r>
            <a:r>
              <a:rPr lang="sv-SE" sz="2000" dirty="0" err="1" smtClean="0">
                <a:latin typeface="+mj-lt"/>
                <a:cs typeface="Arial" pitchFamily="34" charset="0"/>
              </a:rPr>
              <a:t>sono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limitati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dalla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dispersione</a:t>
            </a:r>
            <a:endParaRPr lang="sv-SE" sz="20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endParaRPr lang="sv-SE" sz="20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sv-SE" sz="2000" dirty="0" smtClean="0">
                <a:latin typeface="+mj-lt"/>
                <a:cs typeface="Arial" pitchFamily="34" charset="0"/>
              </a:rPr>
              <a:t>Le specie </a:t>
            </a:r>
            <a:r>
              <a:rPr lang="sv-SE" sz="2000" dirty="0" err="1" smtClean="0">
                <a:latin typeface="+mj-lt"/>
                <a:cs typeface="Arial" pitchFamily="34" charset="0"/>
              </a:rPr>
              <a:t>hanno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subìto</a:t>
            </a:r>
            <a:r>
              <a:rPr lang="sv-SE" sz="2000" dirty="0" smtClean="0">
                <a:latin typeface="+mj-lt"/>
                <a:cs typeface="Arial" pitchFamily="34" charset="0"/>
              </a:rPr>
              <a:t> la </a:t>
            </a:r>
            <a:r>
              <a:rPr lang="sv-SE" sz="2000" dirty="0" err="1" smtClean="0">
                <a:latin typeface="+mj-lt"/>
                <a:cs typeface="Arial" pitchFamily="34" charset="0"/>
              </a:rPr>
              <a:t>stessa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storia</a:t>
            </a:r>
            <a:r>
              <a:rPr lang="sv-SE" sz="2000" dirty="0" smtClean="0">
                <a:latin typeface="+mj-lt"/>
                <a:cs typeface="Arial" pitchFamily="34" charset="0"/>
              </a:rPr>
              <a:t> </a:t>
            </a:r>
            <a:r>
              <a:rPr lang="sv-SE" sz="2000" dirty="0" err="1" smtClean="0">
                <a:latin typeface="+mj-lt"/>
                <a:cs typeface="Arial" pitchFamily="34" charset="0"/>
              </a:rPr>
              <a:t>evolutiva</a:t>
            </a:r>
            <a:endParaRPr lang="it-IT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Generalità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gradiente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latitudinale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382524"/>
            <a:ext cx="8686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Pattern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distribuzione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biodiversità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138" y="2047875"/>
            <a:ext cx="6305176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93467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Hillebrand</a:t>
            </a:r>
            <a:r>
              <a:rPr lang="en-GB" dirty="0" smtClean="0"/>
              <a:t>, H. 2004. On the generality of the latitudinal diversity gradient. The American Naturalist 163:192-211.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pnas.org/content/105/suppl.1/11556/F1.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600200"/>
            <a:ext cx="7239000" cy="2245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+mj-lt"/>
                <a:cs typeface="Arial" pitchFamily="34" charset="0"/>
              </a:rPr>
              <a:t>Meccanismi</a:t>
            </a:r>
            <a:endParaRPr lang="it-IT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0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sz="2200" dirty="0" smtClean="0">
                <a:latin typeface="+mj-lt"/>
                <a:cs typeface="Arial" pitchFamily="34" charset="0"/>
              </a:rPr>
              <a:t>1. </a:t>
            </a:r>
            <a:r>
              <a:rPr lang="sv-SE" sz="2400" dirty="0" err="1" smtClean="0">
                <a:latin typeface="+mj-lt"/>
              </a:rPr>
              <a:t>Ipotesi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ambientali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condizioni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abiotiche</a:t>
            </a:r>
            <a:r>
              <a:rPr lang="sv-SE" sz="2400" dirty="0" smtClean="0">
                <a:latin typeface="+mj-lt"/>
              </a:rPr>
              <a:t>)</a:t>
            </a:r>
            <a:endParaRPr lang="sv-SE" sz="24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352800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sz="2200" dirty="0" smtClean="0">
                <a:latin typeface="+mj-lt"/>
                <a:cs typeface="Arial" pitchFamily="34" charset="0"/>
              </a:rPr>
              <a:t>2. </a:t>
            </a:r>
            <a:r>
              <a:rPr lang="sv-SE" sz="2400" dirty="0" err="1" smtClean="0">
                <a:latin typeface="+mj-lt"/>
              </a:rPr>
              <a:t>Ipotesi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storiche/evoluzionarie</a:t>
            </a:r>
            <a:endParaRPr lang="sv-SE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517713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smtClean="0">
                <a:latin typeface="+mj-lt"/>
                <a:cs typeface="Arial" pitchFamily="34" charset="0"/>
              </a:rPr>
              <a:t>3. </a:t>
            </a:r>
            <a:r>
              <a:rPr lang="sv-SE" sz="2400" dirty="0" err="1" smtClean="0">
                <a:latin typeface="+mj-lt"/>
              </a:rPr>
              <a:t>Ipotesi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biotiche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ambientali</a:t>
            </a:r>
            <a:r>
              <a:rPr lang="sv-SE" sz="2400" dirty="0" smtClean="0"/>
              <a:t> (</a:t>
            </a:r>
            <a:r>
              <a:rPr lang="sv-SE" sz="2400" dirty="0" err="1" smtClean="0"/>
              <a:t>abiotico</a:t>
            </a:r>
            <a:r>
              <a:rPr lang="sv-SE" sz="2400" dirty="0" smtClean="0"/>
              <a:t>)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371600"/>
            <a:ext cx="5410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v-SE" sz="2000" dirty="0" err="1" smtClean="0"/>
              <a:t>Species-energy</a:t>
            </a:r>
            <a:r>
              <a:rPr lang="sv-SE" sz="2000" dirty="0" smtClean="0"/>
              <a:t> </a:t>
            </a:r>
            <a:r>
              <a:rPr lang="sv-SE" sz="2000" dirty="0" err="1" smtClean="0"/>
              <a:t>hypothesis</a:t>
            </a:r>
            <a:endParaRPr lang="sv-SE" sz="2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14400" y="22860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457200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47800" y="2590800"/>
            <a:ext cx="1447800" cy="1600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990600" y="4663589"/>
            <a:ext cx="2971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Energia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Temperatura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</a:t>
            </a:r>
            <a:endParaRPr lang="sv-SE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-257145" y="2863334"/>
            <a:ext cx="16764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Produttività</a:t>
            </a:r>
            <a:endParaRPr lang="sv-SE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410200" y="220608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449208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943600" y="2510880"/>
            <a:ext cx="1447800" cy="1600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 rot="16200000">
            <a:off x="3918466" y="2939535"/>
            <a:ext cx="2286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di specie</a:t>
            </a:r>
            <a:endParaRPr lang="sv-SE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1200" y="4648201"/>
            <a:ext cx="16764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Produttività</a:t>
            </a:r>
            <a:endParaRPr lang="sv-SE" dirty="0"/>
          </a:p>
        </p:txBody>
      </p:sp>
      <p:pic>
        <p:nvPicPr>
          <p:cNvPr id="24578" name="Picture 2" descr="http://upload.wikimedia.org/wikipedia/commons/9/95/Tropical_fore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5181600"/>
            <a:ext cx="1752600" cy="1314450"/>
          </a:xfrm>
          <a:prstGeom prst="rect">
            <a:avLst/>
          </a:prstGeom>
          <a:noFill/>
        </p:spPr>
      </p:pic>
      <p:pic>
        <p:nvPicPr>
          <p:cNvPr id="24580" name="Picture 4" descr="http://digilander.libero.it/casadifabio/betula%20aetnens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5181600"/>
            <a:ext cx="1743692" cy="1305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ambientali</a:t>
            </a:r>
            <a:r>
              <a:rPr lang="sv-SE" sz="2400" dirty="0" smtClean="0"/>
              <a:t> (</a:t>
            </a:r>
            <a:r>
              <a:rPr lang="sv-SE" sz="2400" dirty="0" err="1" smtClean="0"/>
              <a:t>abiotico</a:t>
            </a:r>
            <a:r>
              <a:rPr lang="sv-SE" sz="2400" dirty="0" smtClean="0"/>
              <a:t>)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447800"/>
            <a:ext cx="5638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000" dirty="0" err="1" smtClean="0"/>
              <a:t>Climate</a:t>
            </a:r>
            <a:r>
              <a:rPr lang="sv-SE" sz="2000" dirty="0" smtClean="0"/>
              <a:t> </a:t>
            </a:r>
            <a:r>
              <a:rPr lang="sv-SE" sz="2000" dirty="0" err="1" smtClean="0"/>
              <a:t>harshness</a:t>
            </a:r>
            <a:r>
              <a:rPr lang="sv-SE" sz="2000" dirty="0" smtClean="0"/>
              <a:t> </a:t>
            </a:r>
            <a:r>
              <a:rPr lang="sv-SE" sz="2000" dirty="0" err="1" smtClean="0"/>
              <a:t>hypothesis</a:t>
            </a:r>
            <a:endParaRPr lang="sv-SE" sz="2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24000" y="2598747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4884747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2895600"/>
            <a:ext cx="1981200" cy="1676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 rot="16200000">
            <a:off x="32266" y="3332202"/>
            <a:ext cx="2286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di specie</a:t>
            </a:r>
            <a:endParaRPr lang="sv-SE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05000" y="5040868"/>
            <a:ext cx="27432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Severità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clima</a:t>
            </a:r>
            <a:endParaRPr lang="sv-SE" dirty="0"/>
          </a:p>
        </p:txBody>
      </p:sp>
      <p:pic>
        <p:nvPicPr>
          <p:cNvPr id="26626" name="Picture 2" descr="http://cache2.allpostersimages.com/p/LRG/64/6459/4GWH100Z/posters/endres-patrick-winter-boreal-forest-in-the-foothills-of-the-brooks-range-alaska-us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1981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cs typeface="Arial" pitchFamily="34" charset="0"/>
              </a:rPr>
              <a:t>Meccanismi</a:t>
            </a:r>
            <a:r>
              <a:rPr lang="sv-SE" sz="2200" dirty="0" smtClean="0">
                <a:cs typeface="Arial" pitchFamily="34" charset="0"/>
              </a:rPr>
              <a:t>: </a:t>
            </a:r>
            <a:r>
              <a:rPr lang="sv-SE" sz="2400" dirty="0" err="1" smtClean="0"/>
              <a:t>Ipotesi</a:t>
            </a:r>
            <a:r>
              <a:rPr lang="sv-SE" sz="2400" dirty="0" smtClean="0"/>
              <a:t> </a:t>
            </a:r>
            <a:r>
              <a:rPr lang="sv-SE" sz="2400" dirty="0" err="1" smtClean="0"/>
              <a:t>ambientali</a:t>
            </a:r>
            <a:r>
              <a:rPr lang="sv-SE" sz="2400" dirty="0" smtClean="0"/>
              <a:t> (</a:t>
            </a:r>
            <a:r>
              <a:rPr lang="sv-SE" sz="2400" dirty="0" err="1" smtClean="0"/>
              <a:t>abiotico</a:t>
            </a:r>
            <a:r>
              <a:rPr lang="sv-SE" sz="2400" dirty="0" smtClean="0"/>
              <a:t>)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40024"/>
            <a:ext cx="84582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000" dirty="0" err="1" smtClean="0"/>
              <a:t>Climate</a:t>
            </a:r>
            <a:r>
              <a:rPr lang="sv-SE" sz="2000" dirty="0" smtClean="0"/>
              <a:t> </a:t>
            </a:r>
            <a:r>
              <a:rPr lang="sv-SE" sz="2000" dirty="0" err="1" smtClean="0"/>
              <a:t>stability</a:t>
            </a:r>
            <a:r>
              <a:rPr lang="sv-SE" sz="2000" dirty="0" smtClean="0"/>
              <a:t> </a:t>
            </a:r>
            <a:r>
              <a:rPr lang="sv-SE" sz="2000" dirty="0" err="1" smtClean="0"/>
              <a:t>hypothesis</a:t>
            </a:r>
            <a:r>
              <a:rPr lang="sv-SE" sz="2000" dirty="0" smtClean="0"/>
              <a:t>: </a:t>
            </a:r>
            <a:r>
              <a:rPr lang="en-GB" sz="2000" dirty="0" err="1" smtClean="0"/>
              <a:t>Variazioni</a:t>
            </a:r>
            <a:r>
              <a:rPr lang="en-GB" sz="2000" dirty="0" smtClean="0"/>
              <a:t> </a:t>
            </a:r>
            <a:r>
              <a:rPr lang="en-GB" sz="2000" dirty="0" err="1" smtClean="0"/>
              <a:t>stocastica</a:t>
            </a:r>
            <a:r>
              <a:rPr lang="en-GB" sz="2000" dirty="0" smtClean="0"/>
              <a:t> </a:t>
            </a:r>
            <a:r>
              <a:rPr lang="en-GB" sz="2000" dirty="0" err="1" smtClean="0"/>
              <a:t>nell’ambiente</a:t>
            </a:r>
            <a:r>
              <a:rPr lang="en-GB" sz="2000" dirty="0" smtClean="0"/>
              <a:t> </a:t>
            </a:r>
            <a:r>
              <a:rPr lang="en-GB" sz="2000" dirty="0" err="1" smtClean="0"/>
              <a:t>possono</a:t>
            </a:r>
            <a:r>
              <a:rPr lang="en-GB" sz="2000" dirty="0" smtClean="0"/>
              <a:t> </a:t>
            </a:r>
            <a:r>
              <a:rPr lang="en-GB" sz="2000" dirty="0" err="1" smtClean="0"/>
              <a:t>aumentare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tasso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estinzione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specie e </a:t>
            </a:r>
            <a:r>
              <a:rPr lang="en-GB" sz="2000" dirty="0" err="1" smtClean="0"/>
              <a:t>ridurre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tassi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speciazione</a:t>
            </a:r>
            <a:endParaRPr lang="sv-SE" sz="2000" dirty="0" smtClean="0"/>
          </a:p>
          <a:p>
            <a:pPr>
              <a:spcBef>
                <a:spcPct val="0"/>
              </a:spcBef>
              <a:defRPr/>
            </a:pPr>
            <a:endParaRPr lang="sv-SE" sz="20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27312" y="25908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7312" y="480060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0" y="2895600"/>
            <a:ext cx="198120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2589312" y="4907577"/>
            <a:ext cx="1447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Latitudine</a:t>
            </a:r>
            <a:endParaRPr lang="sv-SE" dirty="0" smtClean="0"/>
          </a:p>
          <a:p>
            <a:pPr>
              <a:spcBef>
                <a:spcPct val="0"/>
              </a:spcBef>
              <a:defRPr/>
            </a:pPr>
            <a:endParaRPr lang="sv-SE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771555" y="3282434"/>
            <a:ext cx="1447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Stabilità</a:t>
            </a:r>
            <a:endParaRPr lang="sv-SE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486400" y="25908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480060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19800" y="2971800"/>
            <a:ext cx="1600200" cy="1447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248400" y="4907577"/>
            <a:ext cx="1447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Stabilità</a:t>
            </a:r>
            <a:endParaRPr lang="sv-SE" dirty="0" smtClean="0"/>
          </a:p>
          <a:p>
            <a:pPr>
              <a:spcBef>
                <a:spcPct val="0"/>
              </a:spcBef>
              <a:defRPr/>
            </a:pPr>
            <a:endParaRPr lang="sv-SE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6200000">
            <a:off x="4011543" y="3244334"/>
            <a:ext cx="2286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di specie</a:t>
            </a:r>
            <a:endParaRPr lang="sv-S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552</Words>
  <Application>Microsoft Office PowerPoint</Application>
  <PresentationFormat>On-screen Show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57</cp:revision>
  <dcterms:created xsi:type="dcterms:W3CDTF">2006-08-16T00:00:00Z</dcterms:created>
  <dcterms:modified xsi:type="dcterms:W3CDTF">2013-10-21T07:56:58Z</dcterms:modified>
</cp:coreProperties>
</file>