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3" r:id="rId4"/>
    <p:sldId id="264" r:id="rId5"/>
    <p:sldId id="265" r:id="rId6"/>
    <p:sldId id="267" r:id="rId7"/>
    <p:sldId id="274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96" r:id="rId22"/>
    <p:sldId id="297" r:id="rId23"/>
    <p:sldId id="298" r:id="rId24"/>
    <p:sldId id="295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9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16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932093"/>
            <a:ext cx="556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 err="1" smtClean="0">
                <a:latin typeface="+mj-lt"/>
              </a:rPr>
              <a:t>Gestione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degli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ecosistemi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agricoli</a:t>
            </a:r>
            <a:r>
              <a:rPr lang="sv-SE" sz="3200" dirty="0" smtClean="0">
                <a:latin typeface="+mj-lt"/>
              </a:rPr>
              <a:t> per la </a:t>
            </a:r>
            <a:r>
              <a:rPr lang="sv-SE" sz="3200" dirty="0" err="1" smtClean="0">
                <a:latin typeface="+mj-lt"/>
              </a:rPr>
              <a:t>conservazione</a:t>
            </a:r>
            <a:endParaRPr lang="it-IT" sz="32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”on </a:t>
            </a:r>
            <a:r>
              <a:rPr lang="sv-SE" sz="2800" dirty="0" err="1" smtClean="0"/>
              <a:t>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1. </a:t>
            </a:r>
            <a:r>
              <a:rPr lang="sv-SE" sz="2400" dirty="0" err="1" smtClean="0"/>
              <a:t>Riduzione</a:t>
            </a:r>
            <a:r>
              <a:rPr lang="sv-SE" sz="2400" dirty="0" smtClean="0"/>
              <a:t> </a:t>
            </a:r>
            <a:r>
              <a:rPr lang="sv-SE" sz="2400" dirty="0" err="1" smtClean="0"/>
              <a:t>degli</a:t>
            </a:r>
            <a:r>
              <a:rPr lang="sv-SE" sz="2400" dirty="0" smtClean="0"/>
              <a:t> input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23554" name="Picture 2" descr="http://3.bp.blogspot.com/_tdYYkOkWn7U/TDZjztWUGQI/AAAAAAAAAtg/CdYD5iZj9A4/s1600/wid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581772" cy="2505076"/>
          </a:xfrm>
          <a:prstGeom prst="rect">
            <a:avLst/>
          </a:prstGeom>
          <a:noFill/>
        </p:spPr>
      </p:pic>
      <p:pic>
        <p:nvPicPr>
          <p:cNvPr id="23556" name="Picture 4" descr="http://api.ning.com/files/qIMtK5rOoZJ9gOixaxgduDveFUtSLFK-L5T8HdiSIlNN2WNU7n3SOwpuf0QL8DRC9vYnVYnO91AzVCPM9SB1*cFXnpw5VAsv/IMG00131201110011553.jpg?width=716&amp;height=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3156175" cy="2362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2129135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Pesticidi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NPK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2. </a:t>
            </a:r>
            <a:r>
              <a:rPr lang="sv-SE" sz="2400" dirty="0" err="1" smtClean="0"/>
              <a:t>Agricoltura</a:t>
            </a:r>
            <a:r>
              <a:rPr lang="sv-SE" sz="2400" dirty="0" smtClean="0"/>
              <a:t> </a:t>
            </a:r>
            <a:r>
              <a:rPr lang="sv-SE" sz="2400" dirty="0" err="1" smtClean="0"/>
              <a:t>biologica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1382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Protocolli</a:t>
            </a:r>
            <a:r>
              <a:rPr lang="sv-SE" sz="2400" dirty="0" smtClean="0"/>
              <a:t> di </a:t>
            </a:r>
            <a:r>
              <a:rPr lang="sv-SE" sz="2400" dirty="0" err="1" smtClean="0"/>
              <a:t>coltivazione</a:t>
            </a:r>
            <a:r>
              <a:rPr lang="sv-SE" sz="2400" dirty="0" smtClean="0"/>
              <a:t> e </a:t>
            </a:r>
            <a:r>
              <a:rPr lang="sv-SE" sz="2400" dirty="0" err="1" smtClean="0"/>
              <a:t>allevamento</a:t>
            </a:r>
            <a:r>
              <a:rPr lang="sv-SE" sz="2400" dirty="0" smtClean="0"/>
              <a:t> </a:t>
            </a:r>
            <a:r>
              <a:rPr lang="sv-SE" sz="2400" dirty="0" err="1" smtClean="0"/>
              <a:t>definiti</a:t>
            </a:r>
            <a:r>
              <a:rPr lang="sv-SE" sz="2400" dirty="0" smtClean="0"/>
              <a:t>: 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19962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Ad es. No </a:t>
            </a:r>
            <a:r>
              <a:rPr lang="sv-SE" sz="2400" dirty="0" err="1" smtClean="0"/>
              <a:t>fertilizzanti</a:t>
            </a:r>
            <a:r>
              <a:rPr lang="sv-SE" sz="2400" dirty="0" smtClean="0"/>
              <a:t> </a:t>
            </a:r>
            <a:r>
              <a:rPr lang="sv-SE" sz="2400" dirty="0" err="1" smtClean="0"/>
              <a:t>minerali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72855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No </a:t>
            </a:r>
            <a:r>
              <a:rPr lang="sv-SE" sz="2400" dirty="0" err="1" smtClean="0"/>
              <a:t>pesticidi</a:t>
            </a:r>
            <a:r>
              <a:rPr lang="sv-SE" sz="2400" dirty="0" smtClean="0"/>
              <a:t> di </a:t>
            </a:r>
            <a:r>
              <a:rPr lang="sv-SE" sz="2400" dirty="0" err="1" smtClean="0"/>
              <a:t>sintesi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26642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…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”on </a:t>
            </a:r>
            <a:r>
              <a:rPr lang="sv-SE" sz="2800" dirty="0" err="1" smtClean="0"/>
              <a:t>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799" y="3792537"/>
            <a:ext cx="7143201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us 14"/>
          <p:cNvSpPr/>
          <p:nvPr/>
        </p:nvSpPr>
        <p:spPr>
          <a:xfrm>
            <a:off x="5334000" y="4343400"/>
            <a:ext cx="152400" cy="1524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us 15"/>
          <p:cNvSpPr/>
          <p:nvPr/>
        </p:nvSpPr>
        <p:spPr>
          <a:xfrm>
            <a:off x="5334000" y="4800600"/>
            <a:ext cx="152400" cy="1524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us 16"/>
          <p:cNvSpPr/>
          <p:nvPr/>
        </p:nvSpPr>
        <p:spPr>
          <a:xfrm>
            <a:off x="5334000" y="4953000"/>
            <a:ext cx="152400" cy="1524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us 17"/>
          <p:cNvSpPr/>
          <p:nvPr/>
        </p:nvSpPr>
        <p:spPr>
          <a:xfrm>
            <a:off x="5334000" y="5105400"/>
            <a:ext cx="152400" cy="1524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us 18"/>
          <p:cNvSpPr/>
          <p:nvPr/>
        </p:nvSpPr>
        <p:spPr>
          <a:xfrm>
            <a:off x="5334000" y="5257800"/>
            <a:ext cx="152400" cy="1524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Plus 19"/>
          <p:cNvSpPr/>
          <p:nvPr/>
        </p:nvSpPr>
        <p:spPr>
          <a:xfrm>
            <a:off x="5334000" y="5791200"/>
            <a:ext cx="152400" cy="1524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us 20"/>
          <p:cNvSpPr/>
          <p:nvPr/>
        </p:nvSpPr>
        <p:spPr>
          <a:xfrm>
            <a:off x="5334000" y="6172200"/>
            <a:ext cx="152400" cy="1524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Plus 21"/>
          <p:cNvSpPr/>
          <p:nvPr/>
        </p:nvSpPr>
        <p:spPr>
          <a:xfrm>
            <a:off x="5334000" y="6324600"/>
            <a:ext cx="152400" cy="1524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Plus 22"/>
          <p:cNvSpPr/>
          <p:nvPr/>
        </p:nvSpPr>
        <p:spPr>
          <a:xfrm>
            <a:off x="5334000" y="6477000"/>
            <a:ext cx="152400" cy="1524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4267200" cy="73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3. </a:t>
            </a:r>
            <a:r>
              <a:rPr lang="sv-SE" sz="2400" dirty="0" err="1" smtClean="0"/>
              <a:t>Estensificazione</a:t>
            </a:r>
            <a:r>
              <a:rPr lang="sv-SE" sz="2400" dirty="0" smtClean="0"/>
              <a:t> </a:t>
            </a:r>
            <a:r>
              <a:rPr lang="sv-SE" sz="2400" dirty="0" err="1" smtClean="0"/>
              <a:t>degli</a:t>
            </a:r>
            <a:r>
              <a:rPr lang="sv-SE" sz="2400" dirty="0" smtClean="0"/>
              <a:t> </a:t>
            </a:r>
            <a:r>
              <a:rPr lang="sv-SE" sz="2400" dirty="0" err="1" smtClean="0"/>
              <a:t>allevamenti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81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Riduzione</a:t>
            </a:r>
            <a:r>
              <a:rPr lang="sv-SE" sz="2400" dirty="0" smtClean="0"/>
              <a:t> </a:t>
            </a:r>
            <a:r>
              <a:rPr lang="sv-SE" sz="2400" dirty="0" smtClean="0"/>
              <a:t>del </a:t>
            </a:r>
            <a:r>
              <a:rPr lang="sv-SE" sz="2400" dirty="0" err="1" smtClean="0"/>
              <a:t>carico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1242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Legame </a:t>
            </a:r>
            <a:r>
              <a:rPr lang="sv-SE" sz="2400" dirty="0" err="1" smtClean="0"/>
              <a:t>stretto</a:t>
            </a:r>
            <a:r>
              <a:rPr lang="sv-SE" sz="2400" dirty="0" smtClean="0"/>
              <a:t> </a:t>
            </a:r>
            <a:r>
              <a:rPr lang="sv-SE" sz="2400" dirty="0" err="1" smtClean="0"/>
              <a:t>fra</a:t>
            </a:r>
            <a:r>
              <a:rPr lang="sv-SE" sz="2400" dirty="0" smtClean="0"/>
              <a:t> </a:t>
            </a:r>
            <a:r>
              <a:rPr lang="sv-SE" sz="2400" dirty="0" err="1" smtClean="0"/>
              <a:t>superficie</a:t>
            </a:r>
            <a:r>
              <a:rPr lang="sv-SE" sz="2400" dirty="0" smtClean="0"/>
              <a:t> </a:t>
            </a:r>
            <a:r>
              <a:rPr lang="sv-SE" sz="2400" dirty="0" err="1" smtClean="0"/>
              <a:t>coltivata</a:t>
            </a:r>
            <a:r>
              <a:rPr lang="sv-SE" sz="2400" dirty="0" smtClean="0"/>
              <a:t> e </a:t>
            </a:r>
            <a:r>
              <a:rPr lang="sv-SE" sz="2400" dirty="0" err="1" smtClean="0"/>
              <a:t>carico</a:t>
            </a:r>
            <a:r>
              <a:rPr lang="sv-SE" sz="2400" dirty="0" smtClean="0"/>
              <a:t> di N 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21506" name="Picture 2" descr="http://www.testo-unico-sicurezza.com/allevamento-bov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3733800" cy="240434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”on </a:t>
            </a:r>
            <a:r>
              <a:rPr lang="sv-SE" sz="2800" dirty="0" err="1" smtClean="0"/>
              <a:t>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95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-Conversione</a:t>
            </a:r>
            <a:r>
              <a:rPr lang="sv-SE" sz="2400" dirty="0" smtClean="0"/>
              <a:t> di </a:t>
            </a:r>
            <a:r>
              <a:rPr lang="sv-SE" sz="2400" dirty="0" err="1" smtClean="0"/>
              <a:t>arativi</a:t>
            </a:r>
            <a:r>
              <a:rPr lang="sv-SE" sz="2400" dirty="0" smtClean="0"/>
              <a:t> in </a:t>
            </a:r>
            <a:r>
              <a:rPr lang="sv-SE" sz="2400" dirty="0" err="1" smtClean="0"/>
              <a:t>praterie</a:t>
            </a:r>
            <a:r>
              <a:rPr lang="sv-SE" sz="2400" dirty="0" smtClean="0"/>
              <a:t> e </a:t>
            </a:r>
            <a:r>
              <a:rPr lang="sv-SE" sz="2400" dirty="0" err="1" smtClean="0"/>
              <a:t>rotazione</a:t>
            </a:r>
            <a:r>
              <a:rPr lang="sv-SE" sz="2400" dirty="0" smtClean="0"/>
              <a:t>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colture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20482" name="Picture 2" descr="http://upload.wikimedia.org/wikipedia/mg/9/95/Crop_Ro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886200" cy="407474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”on </a:t>
            </a:r>
            <a:r>
              <a:rPr lang="sv-SE" sz="2800" dirty="0" err="1" smtClean="0"/>
              <a:t>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6670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Situazione</a:t>
            </a:r>
            <a:r>
              <a:rPr lang="sv-SE" sz="2400" dirty="0" smtClean="0"/>
              <a:t> </a:t>
            </a:r>
            <a:r>
              <a:rPr lang="sv-SE" sz="2400" dirty="0" err="1" smtClean="0"/>
              <a:t>attuale</a:t>
            </a:r>
            <a:r>
              <a:rPr lang="sv-SE" sz="2400" dirty="0" smtClean="0"/>
              <a:t>: </a:t>
            </a:r>
            <a:r>
              <a:rPr lang="sv-SE" sz="2400" dirty="0" err="1" smtClean="0"/>
              <a:t>Monocoltura</a:t>
            </a:r>
            <a:r>
              <a:rPr lang="sv-SE" sz="2400" dirty="0" smtClean="0"/>
              <a:t> o </a:t>
            </a:r>
            <a:r>
              <a:rPr lang="sv-SE" sz="2400" dirty="0" err="1" smtClean="0"/>
              <a:t>rotazione</a:t>
            </a:r>
            <a:r>
              <a:rPr lang="sv-SE" sz="2400" dirty="0" smtClean="0"/>
              <a:t> </a:t>
            </a:r>
            <a:r>
              <a:rPr lang="sv-SE" sz="2400" dirty="0" err="1" smtClean="0"/>
              <a:t>molto</a:t>
            </a:r>
            <a:r>
              <a:rPr lang="sv-SE" sz="2400" dirty="0" smtClean="0"/>
              <a:t> </a:t>
            </a:r>
            <a:r>
              <a:rPr lang="sv-SE" sz="2400" dirty="0" err="1" smtClean="0"/>
              <a:t>semplificata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-Colture</a:t>
            </a:r>
            <a:r>
              <a:rPr lang="sv-SE" sz="2400" dirty="0" smtClean="0"/>
              <a:t> di </a:t>
            </a:r>
            <a:r>
              <a:rPr lang="sv-SE" sz="2400" dirty="0" err="1" smtClean="0"/>
              <a:t>copertura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27650" name="Picture 2" descr="http://www.motherearthnews.com/uploadedImages/articles/issues/2009-10-01/MEN-ON09-kh-cover-crop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5229225" cy="376376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91200" y="21336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Il </a:t>
            </a:r>
            <a:r>
              <a:rPr lang="sv-SE" sz="2400" dirty="0" err="1" smtClean="0"/>
              <a:t>terreno</a:t>
            </a:r>
            <a:r>
              <a:rPr lang="sv-SE" sz="2400" dirty="0" smtClean="0"/>
              <a:t> non resta </a:t>
            </a:r>
            <a:r>
              <a:rPr lang="sv-SE" sz="2400" dirty="0" err="1" smtClean="0"/>
              <a:t>mai</a:t>
            </a:r>
            <a:r>
              <a:rPr lang="sv-SE" sz="2400" dirty="0" smtClean="0"/>
              <a:t> </a:t>
            </a:r>
            <a:r>
              <a:rPr lang="sv-SE" sz="2400" dirty="0" err="1" smtClean="0"/>
              <a:t>nudo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”on </a:t>
            </a:r>
            <a:r>
              <a:rPr lang="sv-SE" sz="2800" dirty="0" err="1" smtClean="0"/>
              <a:t>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-Mantenimento</a:t>
            </a:r>
            <a:r>
              <a:rPr lang="sv-SE" sz="2400" dirty="0" smtClean="0"/>
              <a:t> della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</a:t>
            </a:r>
            <a:r>
              <a:rPr lang="sv-SE" sz="2400" dirty="0" err="1" smtClean="0"/>
              <a:t>genetica</a:t>
            </a:r>
            <a:r>
              <a:rPr lang="sv-SE" sz="2400" dirty="0" smtClean="0"/>
              <a:t>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colture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8172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Enorme interesse </a:t>
            </a:r>
            <a:r>
              <a:rPr lang="sv-SE" sz="2400" dirty="0" err="1" smtClean="0"/>
              <a:t>nella</a:t>
            </a:r>
            <a:r>
              <a:rPr lang="sv-SE" sz="2400" dirty="0" smtClean="0"/>
              <a:t> </a:t>
            </a:r>
            <a:r>
              <a:rPr lang="sv-SE" sz="2400" dirty="0" err="1" smtClean="0"/>
              <a:t>selezione</a:t>
            </a:r>
            <a:r>
              <a:rPr lang="sv-SE" sz="2400" dirty="0" smtClean="0"/>
              <a:t> e </a:t>
            </a:r>
            <a:r>
              <a:rPr lang="sv-SE" sz="2400" dirty="0" err="1" smtClean="0"/>
              <a:t>OGM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34818" name="Picture 2" descr="http://www.news.cornell.edu/stories/Aug09/MaizeVari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0"/>
            <a:ext cx="3810000" cy="2857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”on </a:t>
            </a:r>
            <a:r>
              <a:rPr lang="sv-SE" sz="2800" dirty="0" err="1" smtClean="0"/>
              <a:t>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-Uso</a:t>
            </a:r>
            <a:r>
              <a:rPr lang="sv-SE" sz="2400" dirty="0" smtClean="0"/>
              <a:t> </a:t>
            </a:r>
            <a:r>
              <a:rPr lang="sv-SE" sz="2400" dirty="0" err="1" smtClean="0"/>
              <a:t>sostenibile</a:t>
            </a:r>
            <a:r>
              <a:rPr lang="sv-SE" sz="2400" dirty="0" smtClean="0"/>
              <a:t> </a:t>
            </a:r>
            <a:r>
              <a:rPr lang="sv-SE" sz="2400" dirty="0" err="1" smtClean="0"/>
              <a:t>dell’acqua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33794" name="Picture 2" descr="http://ga.water.usgs.gov/edu/pictures/irri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552825" cy="24669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”on </a:t>
            </a:r>
            <a:r>
              <a:rPr lang="sv-SE" sz="2800" dirty="0" err="1" smtClean="0"/>
              <a:t>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-Set</a:t>
            </a:r>
            <a:r>
              <a:rPr lang="sv-SE" sz="2400" dirty="0" smtClean="0"/>
              <a:t> </a:t>
            </a:r>
            <a:r>
              <a:rPr lang="sv-SE" sz="2400" dirty="0" err="1" smtClean="0"/>
              <a:t>aside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812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Introdotto</a:t>
            </a:r>
            <a:r>
              <a:rPr lang="sv-SE" sz="2400" dirty="0" smtClean="0"/>
              <a:t> per </a:t>
            </a:r>
            <a:r>
              <a:rPr lang="sv-SE" sz="2400" dirty="0" err="1" smtClean="0"/>
              <a:t>ridurre</a:t>
            </a:r>
            <a:r>
              <a:rPr lang="sv-SE" sz="2400" dirty="0" smtClean="0"/>
              <a:t> i surplus di </a:t>
            </a:r>
            <a:r>
              <a:rPr lang="sv-SE" sz="2400" dirty="0" err="1" smtClean="0"/>
              <a:t>produzione</a:t>
            </a:r>
            <a:r>
              <a:rPr lang="sv-SE" sz="2400" dirty="0" smtClean="0"/>
              <a:t> </a:t>
            </a:r>
            <a:r>
              <a:rPr lang="sv-SE" sz="2400" dirty="0" err="1" smtClean="0"/>
              <a:t>negli</a:t>
            </a:r>
            <a:r>
              <a:rPr lang="sv-SE" sz="2400" dirty="0" smtClean="0"/>
              <a:t> </a:t>
            </a:r>
            <a:r>
              <a:rPr lang="sv-SE" sz="2400" dirty="0" err="1" smtClean="0"/>
              <a:t>anni</a:t>
            </a:r>
            <a:r>
              <a:rPr lang="sv-SE" sz="2400" dirty="0" smtClean="0"/>
              <a:t> ’90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”</a:t>
            </a:r>
            <a:r>
              <a:rPr lang="sv-SE" sz="2800" dirty="0" smtClean="0"/>
              <a:t>on </a:t>
            </a:r>
            <a:r>
              <a:rPr lang="sv-SE" sz="2800" dirty="0" err="1" smtClean="0"/>
              <a:t>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6625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Ottimi</a:t>
            </a:r>
            <a:r>
              <a:rPr lang="sv-SE" sz="2400" dirty="0" smtClean="0"/>
              <a:t> </a:t>
            </a:r>
            <a:r>
              <a:rPr lang="sv-SE" sz="2400" dirty="0" err="1" smtClean="0"/>
              <a:t>benefici</a:t>
            </a:r>
            <a:r>
              <a:rPr lang="sv-SE" sz="2400" dirty="0" smtClean="0"/>
              <a:t> per la </a:t>
            </a:r>
            <a:r>
              <a:rPr lang="sv-SE" sz="2400" dirty="0" err="1" smtClean="0"/>
              <a:t>biodiversità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32770" name="Picture 2" descr="http://www.agripicture.com/www/images/samples/1025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4038600" cy="268970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652701"/>
            <a:ext cx="2431910" cy="420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6496" y="5943601"/>
            <a:ext cx="32409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-Recupero</a:t>
            </a:r>
            <a:r>
              <a:rPr lang="sv-SE" sz="2400" dirty="0" smtClean="0"/>
              <a:t> </a:t>
            </a:r>
            <a:r>
              <a:rPr lang="sv-SE" sz="2400" dirty="0" err="1" smtClean="0"/>
              <a:t>terreni</a:t>
            </a:r>
            <a:r>
              <a:rPr lang="sv-SE" sz="2400" dirty="0" smtClean="0"/>
              <a:t> </a:t>
            </a:r>
            <a:r>
              <a:rPr lang="sv-SE" sz="2400" dirty="0" err="1" smtClean="0"/>
              <a:t>abbandonati</a:t>
            </a:r>
            <a:r>
              <a:rPr lang="sv-SE" sz="2400" dirty="0" smtClean="0"/>
              <a:t> (</a:t>
            </a:r>
            <a:r>
              <a:rPr lang="sv-SE" sz="2400" dirty="0" err="1" smtClean="0"/>
              <a:t>agricoltura</a:t>
            </a:r>
            <a:r>
              <a:rPr lang="sv-SE" sz="2400" dirty="0" smtClean="0"/>
              <a:t> </a:t>
            </a:r>
            <a:r>
              <a:rPr lang="sv-SE" sz="2400" dirty="0" err="1" smtClean="0"/>
              <a:t>tradizionale</a:t>
            </a:r>
            <a:r>
              <a:rPr lang="sv-SE" sz="2400" dirty="0" smtClean="0"/>
              <a:t>)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”</a:t>
            </a:r>
            <a:r>
              <a:rPr lang="sv-SE" sz="2800" dirty="0" smtClean="0"/>
              <a:t>on </a:t>
            </a:r>
            <a:r>
              <a:rPr lang="sv-SE" sz="2800" dirty="0" err="1" smtClean="0"/>
              <a:t>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31746" name="Picture 2" descr="http://upload.wikimedia.org/wikipedia/commons/b/b2/Broadrashes_-_geograph.org.uk_-_14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495800" cy="2985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-Elemento</a:t>
            </a:r>
            <a:r>
              <a:rPr lang="sv-SE" sz="2400" dirty="0" smtClean="0"/>
              <a:t> </a:t>
            </a:r>
            <a:r>
              <a:rPr lang="sv-SE" sz="2400" dirty="0" err="1" smtClean="0"/>
              <a:t>semi-naturali</a:t>
            </a:r>
            <a:r>
              <a:rPr lang="sv-SE" sz="2400" dirty="0" smtClean="0"/>
              <a:t> </a:t>
            </a:r>
            <a:r>
              <a:rPr lang="sv-SE" sz="2400" dirty="0" err="1" smtClean="0"/>
              <a:t>nel</a:t>
            </a:r>
            <a:r>
              <a:rPr lang="sv-SE" sz="2400" dirty="0" smtClean="0"/>
              <a:t> </a:t>
            </a:r>
            <a:r>
              <a:rPr lang="sv-SE" sz="2400" dirty="0" err="1" smtClean="0"/>
              <a:t>paesaggio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”</a:t>
            </a:r>
            <a:r>
              <a:rPr lang="sv-SE" sz="2800" dirty="0" err="1" smtClean="0"/>
              <a:t>off</a:t>
            </a:r>
            <a:r>
              <a:rPr lang="sv-SE" sz="2800" dirty="0" smtClean="0"/>
              <a:t> </a:t>
            </a:r>
            <a:r>
              <a:rPr lang="sv-SE" sz="2800" dirty="0" err="1" smtClean="0"/>
              <a:t>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30722" name="Picture 2" descr="http://media.nfuonline.com/Uploaded_Files/_media/1/31adf191-a925-4edd-8427-d97777ab28d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2829978" cy="2047876"/>
          </a:xfrm>
          <a:prstGeom prst="rect">
            <a:avLst/>
          </a:prstGeom>
          <a:noFill/>
        </p:spPr>
      </p:pic>
      <p:pic>
        <p:nvPicPr>
          <p:cNvPr id="30724" name="Picture 4" descr="http://www.balticcompass.org/Bilder/newsletter/Newsletter%203/puimu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057400"/>
            <a:ext cx="2905125" cy="1964029"/>
          </a:xfrm>
          <a:prstGeom prst="rect">
            <a:avLst/>
          </a:prstGeom>
          <a:noFill/>
        </p:spPr>
      </p:pic>
      <p:pic>
        <p:nvPicPr>
          <p:cNvPr id="30726" name="Picture 6" descr="http://www.bto.org/sites/default/files/u14/images/managed-hedgerow-anne-cot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2817706" cy="19811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114800" y="4572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Siepi</a:t>
            </a:r>
            <a:r>
              <a:rPr lang="sv-SE" sz="2400" dirty="0" smtClean="0"/>
              <a:t>, </a:t>
            </a:r>
            <a:r>
              <a:rPr lang="sv-SE" sz="2400" dirty="0" err="1" smtClean="0"/>
              <a:t>flower</a:t>
            </a:r>
            <a:r>
              <a:rPr lang="sv-SE" sz="2400" dirty="0" smtClean="0"/>
              <a:t> </a:t>
            </a:r>
            <a:r>
              <a:rPr lang="sv-SE" sz="2400" dirty="0" err="1" smtClean="0"/>
              <a:t>strips</a:t>
            </a:r>
            <a:r>
              <a:rPr lang="sv-SE" sz="2400" dirty="0" smtClean="0"/>
              <a:t> etc.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degli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ecosistemi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agricoli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83898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”</a:t>
            </a:r>
            <a:r>
              <a:rPr lang="sv-SE" sz="2800" dirty="0" err="1" smtClean="0">
                <a:latin typeface="+mj-lt"/>
              </a:rPr>
              <a:t>On-field</a:t>
            </a:r>
            <a:r>
              <a:rPr lang="sv-SE" sz="2800" dirty="0" smtClean="0">
                <a:latin typeface="+mj-lt"/>
              </a:rPr>
              <a:t>”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89638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+mj-lt"/>
              </a:rPr>
              <a:t>”</a:t>
            </a:r>
            <a:r>
              <a:rPr lang="sv-SE" sz="2800" dirty="0" err="1" smtClean="0">
                <a:latin typeface="+mj-lt"/>
              </a:rPr>
              <a:t>Off-field</a:t>
            </a:r>
            <a:r>
              <a:rPr lang="sv-SE" sz="2800" dirty="0" smtClean="0">
                <a:latin typeface="+mj-lt"/>
              </a:rPr>
              <a:t>”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http://1.bp.blogspot.com/_GyqkfcmYWCk/THsr24Csz0I/AAAAAAAAAAU/_78vh6Iufew/s1600/arable+land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2286000" cy="1714500"/>
          </a:xfrm>
          <a:prstGeom prst="rect">
            <a:avLst/>
          </a:prstGeom>
          <a:noFill/>
        </p:spPr>
      </p:pic>
      <p:pic>
        <p:nvPicPr>
          <p:cNvPr id="1028" name="Picture 4" descr="http://1.bp.blogspot.com/-zO804pyLbD8/Tmiv0RgauSI/AAAAAAAAFG8/7agGUCdyBMU/s1600/hedgerowsDscn3904_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14800"/>
            <a:ext cx="2434792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</a:t>
            </a:r>
            <a:r>
              <a:rPr lang="sv-SE" sz="2800" dirty="0" err="1" smtClean="0"/>
              <a:t>effetti</a:t>
            </a:r>
            <a:r>
              <a:rPr lang="sv-SE" sz="2800" dirty="0" smtClean="0"/>
              <a:t> </a:t>
            </a:r>
            <a:r>
              <a:rPr lang="sv-SE" sz="2800" dirty="0" err="1" smtClean="0"/>
              <a:t>sulla</a:t>
            </a:r>
            <a:r>
              <a:rPr lang="sv-SE" sz="2800" dirty="0" smtClean="0"/>
              <a:t> </a:t>
            </a:r>
            <a:r>
              <a:rPr lang="sv-SE" sz="2800" dirty="0" err="1" smtClean="0"/>
              <a:t>biodiversità</a:t>
            </a:r>
            <a:r>
              <a:rPr lang="sv-SE" sz="2800" dirty="0" smtClean="0"/>
              <a:t>?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835026"/>
            <a:ext cx="6096000" cy="176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743200"/>
            <a:ext cx="5791200" cy="181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029200"/>
            <a:ext cx="31924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724400"/>
            <a:ext cx="2178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Esempio</a:t>
            </a:r>
            <a:r>
              <a:rPr lang="sv-SE" sz="2800" dirty="0" smtClean="0"/>
              <a:t> di ”</a:t>
            </a:r>
            <a:r>
              <a:rPr lang="sv-SE" sz="2800" dirty="0" err="1" smtClean="0"/>
              <a:t>on-field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6692748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Esempio</a:t>
            </a:r>
            <a:r>
              <a:rPr lang="sv-SE" sz="2800" dirty="0" smtClean="0"/>
              <a:t> di ”</a:t>
            </a:r>
            <a:r>
              <a:rPr lang="sv-SE" sz="2800" dirty="0" err="1" smtClean="0"/>
              <a:t>on-field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6324600" cy="309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65563"/>
            <a:ext cx="3186113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Esempio</a:t>
            </a:r>
            <a:r>
              <a:rPr lang="sv-SE" sz="2800" dirty="0" smtClean="0"/>
              <a:t> di ”</a:t>
            </a:r>
            <a:r>
              <a:rPr lang="sv-SE" sz="2800" dirty="0" err="1" smtClean="0"/>
              <a:t>on-field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7830366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Esempio</a:t>
            </a:r>
            <a:r>
              <a:rPr lang="sv-SE" sz="2800" dirty="0" smtClean="0"/>
              <a:t> di ”</a:t>
            </a:r>
            <a:r>
              <a:rPr lang="sv-SE" sz="2800" dirty="0" err="1" smtClean="0"/>
              <a:t>off-field</a:t>
            </a:r>
            <a:r>
              <a:rPr lang="sv-SE" sz="2800" dirty="0" smtClean="0"/>
              <a:t>”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64" y="1066800"/>
            <a:ext cx="6080036" cy="293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34925" y="44450"/>
            <a:ext cx="8893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400" dirty="0">
                <a:solidFill>
                  <a:srgbClr val="000099"/>
                </a:solidFill>
              </a:rPr>
              <a:t>Mitigating the negative effect of agricultural intensification on macro-moth diversity</a:t>
            </a:r>
          </a:p>
        </p:txBody>
      </p:sp>
      <p:sp>
        <p:nvSpPr>
          <p:cNvPr id="14339" name="Rectangle 22"/>
          <p:cNvSpPr>
            <a:spLocks noChangeArrowheads="1"/>
          </p:cNvSpPr>
          <p:nvPr/>
        </p:nvSpPr>
        <p:spPr bwMode="auto">
          <a:xfrm>
            <a:off x="144463" y="1158875"/>
            <a:ext cx="8891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000" dirty="0"/>
              <a:t>Introduction of </a:t>
            </a:r>
            <a:r>
              <a:rPr lang="en-US" sz="2000" dirty="0" err="1"/>
              <a:t>agri</a:t>
            </a:r>
            <a:r>
              <a:rPr lang="en-US" sz="2000" dirty="0"/>
              <a:t>-environment two schemes to enhance moth diversity in UK in different landscapes</a:t>
            </a:r>
          </a:p>
        </p:txBody>
      </p:sp>
      <p:pic>
        <p:nvPicPr>
          <p:cNvPr id="1434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111500"/>
            <a:ext cx="1800225" cy="134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240338"/>
            <a:ext cx="1800225" cy="128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2" name="Picture 2" descr="http://t0.gstatic.com/images?q=tbn:ANd9GcSkcf27AbLz9GTCB3fNfithrstNLfgXCTL-IqHCZtyI9rK4wfGF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284538"/>
            <a:ext cx="3217863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23813" y="981075"/>
            <a:ext cx="80772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344" name="Rectangle 21"/>
          <p:cNvSpPr>
            <a:spLocks noChangeArrowheads="1"/>
          </p:cNvSpPr>
          <p:nvPr/>
        </p:nvSpPr>
        <p:spPr bwMode="auto">
          <a:xfrm>
            <a:off x="538163" y="2701925"/>
            <a:ext cx="2665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000" b="1">
                <a:solidFill>
                  <a:srgbClr val="000099"/>
                </a:solidFill>
              </a:rPr>
              <a:t>Hedgerow tree</a:t>
            </a:r>
          </a:p>
        </p:txBody>
      </p:sp>
      <p:sp>
        <p:nvSpPr>
          <p:cNvPr id="14345" name="Rectangle 21"/>
          <p:cNvSpPr>
            <a:spLocks noChangeArrowheads="1"/>
          </p:cNvSpPr>
          <p:nvPr/>
        </p:nvSpPr>
        <p:spPr bwMode="auto">
          <a:xfrm>
            <a:off x="611188" y="4808538"/>
            <a:ext cx="2665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000" b="1">
                <a:solidFill>
                  <a:srgbClr val="000099"/>
                </a:solidFill>
              </a:rPr>
              <a:t>Wide margin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34925" y="44450"/>
            <a:ext cx="8893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400" b="1" dirty="0">
                <a:solidFill>
                  <a:srgbClr val="000099"/>
                </a:solidFill>
              </a:rPr>
              <a:t>Mitigating the negative effect of agricultural intensification on macro-moth diversity</a:t>
            </a:r>
          </a:p>
        </p:txBody>
      </p:sp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144463" y="1066800"/>
            <a:ext cx="8891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000" dirty="0"/>
              <a:t>Introduction of </a:t>
            </a:r>
            <a:r>
              <a:rPr lang="en-US" sz="2000" dirty="0" err="1"/>
              <a:t>agri</a:t>
            </a:r>
            <a:r>
              <a:rPr lang="en-US" sz="2000" dirty="0"/>
              <a:t>-environment schemes to enhance moth diversity in UK in different landscapes</a:t>
            </a:r>
          </a:p>
        </p:txBody>
      </p:sp>
      <p:pic>
        <p:nvPicPr>
          <p:cNvPr id="1536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49513"/>
            <a:ext cx="1800225" cy="134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860800"/>
            <a:ext cx="1800225" cy="1284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6" name="Rectangle 25"/>
          <p:cNvSpPr>
            <a:spLocks noChangeArrowheads="1"/>
          </p:cNvSpPr>
          <p:nvPr/>
        </p:nvSpPr>
        <p:spPr bwMode="auto">
          <a:xfrm>
            <a:off x="2411413" y="3716338"/>
            <a:ext cx="5119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000"/>
              <a:t>Grass margin</a:t>
            </a:r>
          </a:p>
        </p:txBody>
      </p:sp>
      <p:sp>
        <p:nvSpPr>
          <p:cNvPr id="15367" name="Rectangle 26"/>
          <p:cNvSpPr>
            <a:spLocks noChangeArrowheads="1"/>
          </p:cNvSpPr>
          <p:nvPr/>
        </p:nvSpPr>
        <p:spPr bwMode="auto">
          <a:xfrm>
            <a:off x="2411413" y="2349500"/>
            <a:ext cx="5119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000"/>
              <a:t>Hedgerow tree</a:t>
            </a:r>
          </a:p>
        </p:txBody>
      </p:sp>
      <p:pic>
        <p:nvPicPr>
          <p:cNvPr id="15368" name="Picture 2" descr="http://t0.gstatic.com/images?q=tbn:ANd9GcSkcf27AbLz9GTCB3fNfithrstNLfgXCTL-IqHCZtyI9rK4wfGF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5313" y="2681288"/>
            <a:ext cx="3217862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/>
          <p:nvPr/>
        </p:nvCxnSpPr>
        <p:spPr bwMode="auto">
          <a:xfrm>
            <a:off x="2555875" y="2924175"/>
            <a:ext cx="3816350" cy="8651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flipV="1">
            <a:off x="2484438" y="4006850"/>
            <a:ext cx="3887787" cy="5746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1" name="Line 5"/>
          <p:cNvSpPr>
            <a:spLocks noChangeShapeType="1"/>
          </p:cNvSpPr>
          <p:nvPr/>
        </p:nvSpPr>
        <p:spPr bwMode="auto">
          <a:xfrm>
            <a:off x="23813" y="981075"/>
            <a:ext cx="80772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sv-SE" sz="2000"/>
          </a:p>
        </p:txBody>
      </p:sp>
      <p:pic>
        <p:nvPicPr>
          <p:cNvPr id="15372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844675"/>
            <a:ext cx="1152525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73" name="Rectangle 26"/>
          <p:cNvSpPr>
            <a:spLocks noChangeArrowheads="1"/>
          </p:cNvSpPr>
          <p:nvPr/>
        </p:nvSpPr>
        <p:spPr bwMode="auto">
          <a:xfrm>
            <a:off x="4427538" y="5373688"/>
            <a:ext cx="5119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000"/>
              <a:t>% of arable land in the landscape</a:t>
            </a:r>
          </a:p>
        </p:txBody>
      </p:sp>
      <p:pic>
        <p:nvPicPr>
          <p:cNvPr id="15374" name="Picture 14" descr="http://www.forestry.gov.uk/images/1042646.012big.jpg/$FILE/1042646.012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6338" y="5805488"/>
            <a:ext cx="161766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6" descr="http://us.cdn3.123rf.com/168nwm/emjaysmith/emjaysmith1104/emjaysmith110400138/9429953-an-english-agricultural-landscape-with-a-chalky-pea-field-under-a-blue-sky-in-springti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5791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Rectangle 21"/>
          <p:cNvSpPr>
            <a:spLocks noChangeArrowheads="1"/>
          </p:cNvSpPr>
          <p:nvPr/>
        </p:nvSpPr>
        <p:spPr bwMode="auto">
          <a:xfrm>
            <a:off x="250825" y="1916113"/>
            <a:ext cx="1873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000" b="1">
                <a:solidFill>
                  <a:srgbClr val="000099"/>
                </a:solidFill>
              </a:rPr>
              <a:t>Local</a:t>
            </a:r>
          </a:p>
        </p:txBody>
      </p:sp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4284663" y="4941888"/>
            <a:ext cx="187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000" b="1">
                <a:solidFill>
                  <a:srgbClr val="000099"/>
                </a:solidFill>
              </a:rPr>
              <a:t>Landscape</a:t>
            </a:r>
          </a:p>
        </p:txBody>
      </p:sp>
      <p:pic>
        <p:nvPicPr>
          <p:cNvPr id="15378" name="Picture 24" descr="http://www.landcareresearch.co.nz/research/biocons/invertebrates/idsurveillance/images/UV_Light_trap_2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1660525"/>
            <a:ext cx="787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50825" y="1196975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2400"/>
              <a:t>Is it cost-effective to implement the two AES?</a:t>
            </a: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23813" y="765175"/>
            <a:ext cx="80772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-396875" y="173038"/>
            <a:ext cx="954087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defRPr/>
            </a:pPr>
            <a:r>
              <a:rPr lang="en-US" sz="2400" b="1" dirty="0">
                <a:solidFill>
                  <a:srgbClr val="000099"/>
                </a:solidFill>
              </a:rPr>
              <a:t>Macro-moth diversity in arable land</a:t>
            </a:r>
            <a:endParaRPr lang="en-US" sz="2400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250825" y="2133600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2400"/>
              <a:t>Do they need to be combined (synergistic effect)?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50825" y="3893771"/>
            <a:ext cx="3330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l"/>
            <a:r>
              <a:rPr lang="en-GB" sz="2400" dirty="0"/>
              <a:t>Is their effect equal in different landscapes?</a:t>
            </a:r>
          </a:p>
        </p:txBody>
      </p:sp>
      <p:pic>
        <p:nvPicPr>
          <p:cNvPr id="16391" name="Picture 8" descr="http://onlinelibrary.wiley.com/store/10.1111/j.1461-0248.2005.00782.x/asset/image_n/ELE_782_f4.gif?v=1&amp;t=gv4wgw8w&amp;s=8d7e76625b30ceb1129c6d427ee1748ddf23ec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124200"/>
            <a:ext cx="4014974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1611313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ea typeface="Gungsuh" pitchFamily="18" charset="-127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8313" y="855663"/>
            <a:ext cx="7920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2000"/>
              <a:t>Multi-scale effects of agricultural intensification on macro-moth diversity in arable land</a:t>
            </a:r>
            <a:endParaRPr lang="en-US" sz="200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3813" y="765175"/>
            <a:ext cx="80772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-396875" y="173038"/>
            <a:ext cx="954087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defRPr/>
            </a:pPr>
            <a:r>
              <a:rPr lang="en-US" sz="2400" b="1" dirty="0">
                <a:solidFill>
                  <a:srgbClr val="000099"/>
                </a:solidFill>
              </a:rPr>
              <a:t>Macro-moth diversity in arable land</a:t>
            </a:r>
            <a:endParaRPr lang="en-US" sz="2400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86125"/>
            <a:ext cx="1655763" cy="124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581525"/>
            <a:ext cx="1655763" cy="130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989138"/>
            <a:ext cx="1800225" cy="128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1989138"/>
            <a:ext cx="1738312" cy="130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9" name="Rectangle 19"/>
          <p:cNvSpPr>
            <a:spLocks noChangeArrowheads="1"/>
          </p:cNvSpPr>
          <p:nvPr/>
        </p:nvSpPr>
        <p:spPr bwMode="auto">
          <a:xfrm rot="-5400000">
            <a:off x="-123030" y="3586956"/>
            <a:ext cx="1185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GB" sz="1600"/>
              <a:t>Hedgerow</a:t>
            </a:r>
          </a:p>
          <a:p>
            <a:pPr marL="342900" indent="-342900"/>
            <a:r>
              <a:rPr lang="en-GB" sz="1600"/>
              <a:t>tree</a:t>
            </a:r>
            <a:r>
              <a:rPr lang="it-IT" sz="1600"/>
              <a:t> </a:t>
            </a:r>
            <a:endParaRPr lang="en-US" sz="1600"/>
          </a:p>
        </p:txBody>
      </p:sp>
      <p:sp>
        <p:nvSpPr>
          <p:cNvPr id="17420" name="Rectangle 20"/>
          <p:cNvSpPr>
            <a:spLocks noChangeArrowheads="1"/>
          </p:cNvSpPr>
          <p:nvPr/>
        </p:nvSpPr>
        <p:spPr bwMode="auto">
          <a:xfrm rot="-5400000">
            <a:off x="-268287" y="5137150"/>
            <a:ext cx="1476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GB" sz="1600"/>
              <a:t>No hedgerow</a:t>
            </a:r>
          </a:p>
          <a:p>
            <a:pPr marL="342900" indent="-342900"/>
            <a:r>
              <a:rPr lang="en-GB" sz="1600"/>
              <a:t>tree</a:t>
            </a:r>
            <a:r>
              <a:rPr lang="it-IT" sz="1600"/>
              <a:t> </a:t>
            </a:r>
            <a:endParaRPr lang="en-US" sz="1600"/>
          </a:p>
        </p:txBody>
      </p:sp>
      <p:sp>
        <p:nvSpPr>
          <p:cNvPr id="17421" name="Rectangle 21"/>
          <p:cNvSpPr>
            <a:spLocks noChangeArrowheads="1"/>
          </p:cNvSpPr>
          <p:nvPr/>
        </p:nvSpPr>
        <p:spPr bwMode="auto">
          <a:xfrm>
            <a:off x="2451100" y="1606550"/>
            <a:ext cx="168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GB" sz="1600"/>
              <a:t>Standard margin</a:t>
            </a:r>
            <a:r>
              <a:rPr lang="it-IT" sz="1600"/>
              <a:t> </a:t>
            </a:r>
            <a:endParaRPr lang="en-US" sz="1600"/>
          </a:p>
        </p:txBody>
      </p:sp>
      <p:sp>
        <p:nvSpPr>
          <p:cNvPr id="17422" name="Rectangle 22"/>
          <p:cNvSpPr>
            <a:spLocks noChangeArrowheads="1"/>
          </p:cNvSpPr>
          <p:nvPr/>
        </p:nvSpPr>
        <p:spPr bwMode="auto">
          <a:xfrm>
            <a:off x="4395788" y="1628775"/>
            <a:ext cx="168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GB" sz="1600"/>
              <a:t>Wide margin</a:t>
            </a:r>
            <a:r>
              <a:rPr lang="it-IT" sz="1600"/>
              <a:t> </a:t>
            </a:r>
            <a:endParaRPr lang="en-US" sz="1600"/>
          </a:p>
        </p:txBody>
      </p:sp>
      <p:sp>
        <p:nvSpPr>
          <p:cNvPr id="17423" name="Rectangle 23"/>
          <p:cNvSpPr>
            <a:spLocks noChangeArrowheads="1"/>
          </p:cNvSpPr>
          <p:nvPr/>
        </p:nvSpPr>
        <p:spPr bwMode="auto">
          <a:xfrm>
            <a:off x="2411413" y="3668713"/>
            <a:ext cx="168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GB" sz="1600"/>
              <a:t>Four farms</a:t>
            </a:r>
            <a:r>
              <a:rPr lang="it-IT" sz="1600"/>
              <a:t> </a:t>
            </a:r>
            <a:endParaRPr lang="en-US" sz="1600"/>
          </a:p>
        </p:txBody>
      </p:sp>
      <p:sp>
        <p:nvSpPr>
          <p:cNvPr id="17424" name="Rectangle 24"/>
          <p:cNvSpPr>
            <a:spLocks noChangeArrowheads="1"/>
          </p:cNvSpPr>
          <p:nvPr/>
        </p:nvSpPr>
        <p:spPr bwMode="auto">
          <a:xfrm>
            <a:off x="2411413" y="5108575"/>
            <a:ext cx="168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GB" sz="1600"/>
              <a:t>Four farms</a:t>
            </a:r>
            <a:r>
              <a:rPr lang="it-IT" sz="1600"/>
              <a:t> </a:t>
            </a:r>
            <a:endParaRPr lang="en-US" sz="1600"/>
          </a:p>
        </p:txBody>
      </p:sp>
      <p:sp>
        <p:nvSpPr>
          <p:cNvPr id="17425" name="Rectangle 25"/>
          <p:cNvSpPr>
            <a:spLocks noChangeArrowheads="1"/>
          </p:cNvSpPr>
          <p:nvPr/>
        </p:nvSpPr>
        <p:spPr bwMode="auto">
          <a:xfrm>
            <a:off x="4395788" y="3668713"/>
            <a:ext cx="168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GB" sz="1600"/>
              <a:t>Four farms</a:t>
            </a:r>
            <a:r>
              <a:rPr lang="it-IT" sz="1600"/>
              <a:t> </a:t>
            </a:r>
            <a:endParaRPr lang="en-US" sz="1600"/>
          </a:p>
        </p:txBody>
      </p:sp>
      <p:sp>
        <p:nvSpPr>
          <p:cNvPr id="17426" name="Rectangle 26"/>
          <p:cNvSpPr>
            <a:spLocks noChangeArrowheads="1"/>
          </p:cNvSpPr>
          <p:nvPr/>
        </p:nvSpPr>
        <p:spPr bwMode="auto">
          <a:xfrm>
            <a:off x="4395788" y="5108575"/>
            <a:ext cx="168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GB" sz="1600"/>
              <a:t>Four farms</a:t>
            </a:r>
            <a:r>
              <a:rPr lang="it-IT" sz="1600"/>
              <a:t> </a:t>
            </a:r>
            <a:endParaRPr lang="en-US" sz="1600"/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6516688" y="3789363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/>
              <a:t>Four years of</a:t>
            </a:r>
          </a:p>
          <a:p>
            <a:pPr marL="342900" indent="-342900" algn="l"/>
            <a:r>
              <a:rPr lang="en-GB"/>
              <a:t>macro-moth sampling</a:t>
            </a:r>
            <a:endParaRPr lang="en-US"/>
          </a:p>
        </p:txBody>
      </p:sp>
      <p:pic>
        <p:nvPicPr>
          <p:cNvPr id="17428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491038"/>
            <a:ext cx="2087563" cy="173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29" name="Rectangle 30"/>
          <p:cNvSpPr>
            <a:spLocks noChangeArrowheads="1"/>
          </p:cNvSpPr>
          <p:nvPr/>
        </p:nvSpPr>
        <p:spPr bwMode="auto">
          <a:xfrm>
            <a:off x="6588125" y="6218238"/>
            <a:ext cx="19446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T. Merkx at work</a:t>
            </a:r>
            <a:endParaRPr lang="it-I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6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060575"/>
            <a:ext cx="63722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187450" y="2205038"/>
            <a:ext cx="36036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ea typeface="Gungsuh" pitchFamily="18" charset="-127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2413" y="1125538"/>
            <a:ext cx="792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2000" dirty="0"/>
              <a:t>Overall effect of hedgerow tree and margin </a:t>
            </a:r>
            <a:r>
              <a:rPr lang="en-GB" sz="2000" dirty="0" smtClean="0"/>
              <a:t>on </a:t>
            </a:r>
            <a:r>
              <a:rPr lang="en-GB" sz="2000" dirty="0"/>
              <a:t>species richness</a:t>
            </a:r>
            <a:endParaRPr lang="en-US" sz="2000" dirty="0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3813" y="765175"/>
            <a:ext cx="80772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-396875" y="173038"/>
            <a:ext cx="954087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defRPr/>
            </a:pPr>
            <a:r>
              <a:rPr lang="en-US" sz="2400" b="1" dirty="0">
                <a:solidFill>
                  <a:srgbClr val="000099"/>
                </a:solidFill>
              </a:rPr>
              <a:t>Macro-moth diversity in arable land</a:t>
            </a:r>
            <a:endParaRPr lang="en-US" sz="2400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9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1700213"/>
            <a:ext cx="1873250" cy="1404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40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00" y="4994275"/>
            <a:ext cx="1944688" cy="1458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41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000" y="3265488"/>
            <a:ext cx="1905000" cy="142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43" name="Rectangle 58"/>
          <p:cNvSpPr>
            <a:spLocks noChangeArrowheads="1"/>
          </p:cNvSpPr>
          <p:nvPr/>
        </p:nvSpPr>
        <p:spPr bwMode="auto">
          <a:xfrm>
            <a:off x="1116013" y="5732463"/>
            <a:ext cx="431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2000"/>
              <a:t>Do all the species respond equally?</a:t>
            </a:r>
            <a:endParaRPr lang="en-US" sz="2000"/>
          </a:p>
        </p:txBody>
      </p:sp>
      <p:sp>
        <p:nvSpPr>
          <p:cNvPr id="18444" name="Rectangle 59"/>
          <p:cNvSpPr>
            <a:spLocks noChangeArrowheads="1"/>
          </p:cNvSpPr>
          <p:nvPr/>
        </p:nvSpPr>
        <p:spPr bwMode="auto">
          <a:xfrm>
            <a:off x="1042988" y="2060575"/>
            <a:ext cx="288925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5" name="Text Box 60"/>
          <p:cNvSpPr txBox="1">
            <a:spLocks noChangeArrowheads="1"/>
          </p:cNvSpPr>
          <p:nvPr/>
        </p:nvSpPr>
        <p:spPr bwMode="auto">
          <a:xfrm>
            <a:off x="4140200" y="2060575"/>
            <a:ext cx="36036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degli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ecosistemi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agricoli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29380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 err="1" smtClean="0">
                <a:latin typeface="+mj-lt"/>
              </a:rPr>
              <a:t>Attività</a:t>
            </a:r>
            <a:r>
              <a:rPr lang="sv-SE" sz="2400" dirty="0" smtClean="0">
                <a:latin typeface="+mj-lt"/>
              </a:rPr>
              <a:t> private </a:t>
            </a:r>
            <a:r>
              <a:rPr lang="sv-SE" sz="2400" dirty="0" err="1" smtClean="0">
                <a:latin typeface="+mj-lt"/>
              </a:rPr>
              <a:t>orientate</a:t>
            </a:r>
            <a:r>
              <a:rPr lang="sv-SE" sz="2400" dirty="0" smtClean="0">
                <a:latin typeface="+mj-lt"/>
              </a:rPr>
              <a:t> al </a:t>
            </a:r>
            <a:r>
              <a:rPr lang="sv-SE" sz="2400" dirty="0" err="1" smtClean="0">
                <a:latin typeface="+mj-lt"/>
              </a:rPr>
              <a:t>reddito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586335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Tentativo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conciliare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produzione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conservazione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biodiversità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dei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servizi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ecosistemici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415135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Strumenti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economici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4407932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Misure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agro-ambientali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81400" y="4495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90600" y="1611313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ea typeface="Gungsuh" pitchFamily="18" charset="-127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388" y="836613"/>
            <a:ext cx="7920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2000"/>
              <a:t>Multi-scale effects of agricultural intensification on macro-moth diversity vary with species life-history traits</a:t>
            </a:r>
            <a:r>
              <a:rPr lang="it-IT" sz="2000"/>
              <a:t> </a:t>
            </a:r>
            <a:endParaRPr lang="en-US" sz="200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3813" y="765175"/>
            <a:ext cx="80772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19462" name="Picture 12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597025"/>
            <a:ext cx="52197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292600"/>
            <a:ext cx="1905000" cy="142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5114925" y="3956050"/>
            <a:ext cx="334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/>
              <a:t>High feeders (on tree sp.)</a:t>
            </a:r>
            <a:endParaRPr lang="en-US"/>
          </a:p>
        </p:txBody>
      </p:sp>
      <p:sp>
        <p:nvSpPr>
          <p:cNvPr id="19465" name="Rectangle 15"/>
          <p:cNvSpPr>
            <a:spLocks noChangeArrowheads="1"/>
          </p:cNvSpPr>
          <p:nvPr/>
        </p:nvSpPr>
        <p:spPr bwMode="auto">
          <a:xfrm>
            <a:off x="5075238" y="5661025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it-IT" sz="1600" i="1"/>
              <a:t>Laothoe populi</a:t>
            </a:r>
            <a:r>
              <a:rPr lang="it-IT" sz="1600"/>
              <a:t> </a:t>
            </a:r>
          </a:p>
        </p:txBody>
      </p:sp>
      <p:pic>
        <p:nvPicPr>
          <p:cNvPr id="1946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63" y="2060575"/>
            <a:ext cx="1905000" cy="142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7" name="Rectangle 17"/>
          <p:cNvSpPr>
            <a:spLocks noChangeArrowheads="1"/>
          </p:cNvSpPr>
          <p:nvPr/>
        </p:nvSpPr>
        <p:spPr bwMode="auto">
          <a:xfrm>
            <a:off x="5075238" y="3429000"/>
            <a:ext cx="17097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it-IT" sz="1600" i="1"/>
              <a:t>Agrotis segetum </a:t>
            </a:r>
          </a:p>
        </p:txBody>
      </p:sp>
      <p:sp>
        <p:nvSpPr>
          <p:cNvPr id="19468" name="Rectangle 18"/>
          <p:cNvSpPr>
            <a:spLocks noChangeArrowheads="1"/>
          </p:cNvSpPr>
          <p:nvPr/>
        </p:nvSpPr>
        <p:spPr bwMode="auto">
          <a:xfrm>
            <a:off x="5146675" y="1714500"/>
            <a:ext cx="399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/>
              <a:t>Low feeders (on herbaceous sp.)</a:t>
            </a:r>
            <a:endParaRPr lang="en-US"/>
          </a:p>
        </p:txBody>
      </p:sp>
      <p:pic>
        <p:nvPicPr>
          <p:cNvPr id="1946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5337175"/>
            <a:ext cx="12954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7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5345113"/>
            <a:ext cx="1223962" cy="963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396875" y="173038"/>
            <a:ext cx="954087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defRPr/>
            </a:pPr>
            <a:r>
              <a:rPr lang="en-US" sz="2400" b="1" dirty="0">
                <a:solidFill>
                  <a:srgbClr val="000099"/>
                </a:solidFill>
              </a:rPr>
              <a:t>Macro-moth diversity in arable land</a:t>
            </a:r>
            <a:endParaRPr lang="en-US" sz="2400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90600" y="1611313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ea typeface="Gungsuh" pitchFamily="18" charset="-127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850" y="1060450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2000"/>
              <a:t>Increasing landscape homogenization reduces rare species abundance</a:t>
            </a:r>
            <a:r>
              <a:rPr lang="it-IT" sz="2000"/>
              <a:t> </a:t>
            </a:r>
            <a:endParaRPr lang="en-US" sz="200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3813" y="765175"/>
            <a:ext cx="80772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20486" name="Picture 16" descr="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11363"/>
            <a:ext cx="896461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8"/>
          <p:cNvSpPr>
            <a:spLocks noChangeArrowheads="1"/>
          </p:cNvSpPr>
          <p:nvPr/>
        </p:nvSpPr>
        <p:spPr bwMode="auto">
          <a:xfrm>
            <a:off x="827088" y="1724025"/>
            <a:ext cx="3455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1600"/>
              <a:t>Rare (decline 70-99%)</a:t>
            </a:r>
            <a:r>
              <a:rPr lang="it-IT" sz="1600"/>
              <a:t>  </a:t>
            </a:r>
            <a:endParaRPr lang="en-US" sz="1600"/>
          </a:p>
        </p:txBody>
      </p:sp>
      <p:sp>
        <p:nvSpPr>
          <p:cNvPr id="20488" name="Rectangle 19"/>
          <p:cNvSpPr>
            <a:spLocks noChangeArrowheads="1"/>
          </p:cNvSpPr>
          <p:nvPr/>
        </p:nvSpPr>
        <p:spPr bwMode="auto">
          <a:xfrm>
            <a:off x="6589713" y="1698625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1600"/>
              <a:t>Common (increase &gt;0%)</a:t>
            </a:r>
            <a:r>
              <a:rPr lang="it-IT" sz="1600"/>
              <a:t> </a:t>
            </a:r>
            <a:endParaRPr lang="en-US" sz="1600"/>
          </a:p>
        </p:txBody>
      </p:sp>
      <p:sp>
        <p:nvSpPr>
          <p:cNvPr id="20489" name="Rectangle 20"/>
          <p:cNvSpPr>
            <a:spLocks noChangeArrowheads="1"/>
          </p:cNvSpPr>
          <p:nvPr/>
        </p:nvSpPr>
        <p:spPr bwMode="auto">
          <a:xfrm>
            <a:off x="3708400" y="1700213"/>
            <a:ext cx="345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1600"/>
              <a:t>Rare (decline 0-69%)</a:t>
            </a:r>
            <a:r>
              <a:rPr lang="it-IT" sz="1600"/>
              <a:t>  </a:t>
            </a:r>
            <a:endParaRPr lang="en-US" sz="1600"/>
          </a:p>
        </p:txBody>
      </p:sp>
      <p:sp>
        <p:nvSpPr>
          <p:cNvPr id="20490" name="Rectangle 21"/>
          <p:cNvSpPr>
            <a:spLocks noChangeArrowheads="1"/>
          </p:cNvSpPr>
          <p:nvPr/>
        </p:nvSpPr>
        <p:spPr bwMode="auto">
          <a:xfrm>
            <a:off x="4356100" y="540861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en-GB" sz="2000"/>
              <a:t>Homogenization of the communities</a:t>
            </a:r>
            <a:endParaRPr lang="en-US" sz="200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396875" y="173038"/>
            <a:ext cx="954087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defRPr/>
            </a:pPr>
            <a:r>
              <a:rPr lang="en-US" sz="2400" b="1" dirty="0">
                <a:solidFill>
                  <a:srgbClr val="000099"/>
                </a:solidFill>
              </a:rPr>
              <a:t>Macro-moth diversity in arable land</a:t>
            </a:r>
            <a:endParaRPr lang="en-US" sz="2400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895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Continuare</a:t>
            </a:r>
            <a:r>
              <a:rPr lang="sv-SE" sz="2800" dirty="0" smtClean="0"/>
              <a:t> solo </a:t>
            </a:r>
            <a:r>
              <a:rPr lang="sv-SE" sz="2800" dirty="0" err="1" smtClean="0"/>
              <a:t>con</a:t>
            </a:r>
            <a:r>
              <a:rPr lang="sv-SE" sz="2800" dirty="0" smtClean="0"/>
              <a:t> i </a:t>
            </a:r>
            <a:r>
              <a:rPr lang="sv-SE" sz="2800" dirty="0" err="1" smtClean="0"/>
              <a:t>vecchi</a:t>
            </a:r>
            <a:r>
              <a:rPr lang="sv-SE" sz="2800" dirty="0" smtClean="0"/>
              <a:t> </a:t>
            </a:r>
            <a:r>
              <a:rPr lang="sv-SE" sz="2800" dirty="0" err="1" smtClean="0"/>
              <a:t>strumenti</a:t>
            </a:r>
            <a:r>
              <a:rPr lang="sv-SE" sz="2800" dirty="0" smtClean="0"/>
              <a:t>?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22938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-Effetti</a:t>
            </a:r>
            <a:r>
              <a:rPr lang="sv-SE" sz="2400" dirty="0" smtClean="0"/>
              <a:t> </a:t>
            </a:r>
            <a:r>
              <a:rPr lang="sv-SE" sz="2400" dirty="0" err="1" smtClean="0"/>
              <a:t>moderati</a:t>
            </a:r>
            <a:r>
              <a:rPr lang="sv-SE" sz="2400" dirty="0" smtClean="0"/>
              <a:t> </a:t>
            </a:r>
            <a:r>
              <a:rPr lang="sv-SE" sz="2400" dirty="0" err="1" smtClean="0"/>
              <a:t>fino</a:t>
            </a:r>
            <a:r>
              <a:rPr lang="sv-SE" sz="2400" dirty="0" smtClean="0"/>
              <a:t> </a:t>
            </a:r>
            <a:r>
              <a:rPr lang="sv-SE" sz="2400" dirty="0" err="1" smtClean="0"/>
              <a:t>adesso</a:t>
            </a:r>
            <a:endParaRPr lang="sv-SE" sz="2400" dirty="0" smtClean="0"/>
          </a:p>
          <a:p>
            <a:r>
              <a:rPr lang="sv-SE" sz="2400" dirty="0" smtClean="0">
                <a:solidFill>
                  <a:schemeClr val="tx2"/>
                </a:solidFill>
              </a:rPr>
              <a:t>(</a:t>
            </a:r>
            <a:r>
              <a:rPr lang="sv-SE" sz="2400" dirty="0" err="1" smtClean="0">
                <a:solidFill>
                  <a:schemeClr val="tx2"/>
                </a:solidFill>
              </a:rPr>
              <a:t>escluso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biologico</a:t>
            </a:r>
            <a:r>
              <a:rPr lang="sv-SE" sz="2400" dirty="0" smtClean="0">
                <a:solidFill>
                  <a:schemeClr val="tx2"/>
                </a:solidFill>
              </a:rPr>
              <a:t> e set </a:t>
            </a:r>
            <a:r>
              <a:rPr lang="sv-SE" sz="2400" dirty="0" err="1" smtClean="0">
                <a:solidFill>
                  <a:schemeClr val="tx2"/>
                </a:solidFill>
              </a:rPr>
              <a:t>aside</a:t>
            </a:r>
            <a:r>
              <a:rPr lang="sv-SE" sz="2400" dirty="0" smtClean="0">
                <a:solidFill>
                  <a:schemeClr val="tx2"/>
                </a:solidFill>
              </a:rPr>
              <a:t>)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</a:t>
            </a:r>
            <a:r>
              <a:rPr lang="sv-SE" sz="2800" dirty="0" err="1" smtClean="0"/>
              <a:t>effetti</a:t>
            </a:r>
            <a:r>
              <a:rPr lang="sv-SE" sz="2800" dirty="0" smtClean="0"/>
              <a:t> </a:t>
            </a:r>
            <a:r>
              <a:rPr lang="sv-SE" sz="2800" dirty="0" err="1" smtClean="0"/>
              <a:t>sulla</a:t>
            </a:r>
            <a:r>
              <a:rPr lang="sv-SE" sz="2800" dirty="0" smtClean="0"/>
              <a:t> </a:t>
            </a:r>
            <a:r>
              <a:rPr lang="sv-SE" sz="2800" dirty="0" err="1" smtClean="0"/>
              <a:t>biodiversità</a:t>
            </a:r>
            <a:r>
              <a:rPr lang="sv-SE" sz="2800" dirty="0" smtClean="0"/>
              <a:t>?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1197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-”Eco-functional</a:t>
            </a:r>
            <a:r>
              <a:rPr lang="sv-SE" sz="2400" dirty="0" smtClean="0"/>
              <a:t> </a:t>
            </a:r>
            <a:r>
              <a:rPr lang="sv-SE" sz="2400" dirty="0" err="1" smtClean="0"/>
              <a:t>intensification</a:t>
            </a:r>
            <a:r>
              <a:rPr lang="sv-SE" sz="2400" dirty="0" smtClean="0"/>
              <a:t>”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19816"/>
            <a:ext cx="5333999" cy="158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1981200" y="22098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9" descr="gene-fig-appA1a-foodp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852487"/>
            <a:ext cx="4148138" cy="402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Oltre</a:t>
            </a:r>
            <a:r>
              <a:rPr lang="sv-SE" sz="2800" dirty="0" smtClean="0"/>
              <a:t> le </a:t>
            </a:r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”</a:t>
            </a:r>
            <a:r>
              <a:rPr lang="sv-SE" sz="2400" dirty="0" err="1" smtClean="0"/>
              <a:t>Eco-functional</a:t>
            </a:r>
            <a:r>
              <a:rPr lang="sv-SE" sz="2400" dirty="0" smtClean="0"/>
              <a:t> </a:t>
            </a:r>
            <a:r>
              <a:rPr lang="sv-SE" sz="2400" dirty="0" err="1" smtClean="0"/>
              <a:t>intensification</a:t>
            </a:r>
            <a:r>
              <a:rPr lang="sv-SE" sz="2400" dirty="0" smtClean="0"/>
              <a:t>”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495800" cy="424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Oltre</a:t>
            </a:r>
            <a:r>
              <a:rPr lang="sv-SE" sz="2800" dirty="0" smtClean="0"/>
              <a:t> le </a:t>
            </a:r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”</a:t>
            </a:r>
            <a:r>
              <a:rPr lang="sv-SE" sz="2400" dirty="0" err="1" smtClean="0"/>
              <a:t>Eco-functional</a:t>
            </a:r>
            <a:r>
              <a:rPr lang="sv-SE" sz="2400" dirty="0" smtClean="0"/>
              <a:t> </a:t>
            </a:r>
            <a:r>
              <a:rPr lang="sv-SE" sz="2400" dirty="0" err="1" smtClean="0"/>
              <a:t>intensification</a:t>
            </a:r>
            <a:r>
              <a:rPr lang="sv-SE" sz="2400" dirty="0" smtClean="0"/>
              <a:t>”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368" y="1118157"/>
            <a:ext cx="8699232" cy="558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Oltre</a:t>
            </a:r>
            <a:r>
              <a:rPr lang="sv-SE" sz="2800" dirty="0" smtClean="0"/>
              <a:t> le </a:t>
            </a:r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”</a:t>
            </a:r>
            <a:r>
              <a:rPr lang="sv-SE" sz="2400" dirty="0" err="1" smtClean="0"/>
              <a:t>Eco-functional</a:t>
            </a:r>
            <a:r>
              <a:rPr lang="sv-SE" sz="2400" dirty="0" smtClean="0"/>
              <a:t> </a:t>
            </a:r>
            <a:r>
              <a:rPr lang="sv-SE" sz="2400" dirty="0" err="1" smtClean="0"/>
              <a:t>intensification</a:t>
            </a:r>
            <a:r>
              <a:rPr lang="sv-SE" sz="2400" dirty="0" smtClean="0"/>
              <a:t>”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8995342" cy="492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258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Oltre</a:t>
            </a:r>
            <a:r>
              <a:rPr lang="sv-SE" sz="2800" dirty="0" smtClean="0"/>
              <a:t> le </a:t>
            </a:r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Nuovo</a:t>
            </a:r>
            <a:r>
              <a:rPr lang="sv-SE" sz="2400" dirty="0" smtClean="0"/>
              <a:t> </a:t>
            </a:r>
            <a:r>
              <a:rPr lang="sv-SE" sz="2400" dirty="0" err="1" smtClean="0"/>
              <a:t>tipo</a:t>
            </a:r>
            <a:r>
              <a:rPr lang="sv-SE" sz="2400" dirty="0" smtClean="0"/>
              <a:t> di </a:t>
            </a:r>
            <a:r>
              <a:rPr lang="sv-SE" sz="2400" dirty="0" err="1" smtClean="0"/>
              <a:t>conservazione</a:t>
            </a:r>
            <a:r>
              <a:rPr lang="sv-SE" sz="2400" dirty="0" smtClean="0"/>
              <a:t>: non </a:t>
            </a:r>
            <a:r>
              <a:rPr lang="sv-SE" sz="2400" dirty="0" err="1" smtClean="0"/>
              <a:t>più</a:t>
            </a:r>
            <a:r>
              <a:rPr lang="sv-SE" sz="2400" dirty="0" smtClean="0"/>
              <a:t> solo </a:t>
            </a:r>
            <a:r>
              <a:rPr lang="sv-SE" sz="2400" dirty="0" err="1" smtClean="0"/>
              <a:t>liste</a:t>
            </a:r>
            <a:r>
              <a:rPr lang="sv-SE" sz="2400" dirty="0" smtClean="0"/>
              <a:t> </a:t>
            </a:r>
            <a:r>
              <a:rPr lang="sv-SE" sz="2400" dirty="0" err="1" smtClean="0"/>
              <a:t>rosse</a:t>
            </a:r>
            <a:r>
              <a:rPr lang="sv-SE" sz="2400" dirty="0" smtClean="0"/>
              <a:t>…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5863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Dalla</a:t>
            </a:r>
            <a:r>
              <a:rPr lang="sv-SE" sz="2400" dirty="0" smtClean="0"/>
              <a:t> </a:t>
            </a:r>
            <a:r>
              <a:rPr lang="sv-SE" sz="2400" dirty="0" err="1" smtClean="0"/>
              <a:t>biodiversità</a:t>
            </a:r>
            <a:r>
              <a:rPr lang="sv-SE" sz="2400" dirty="0" smtClean="0"/>
              <a:t> </a:t>
            </a:r>
            <a:r>
              <a:rPr lang="sv-SE" sz="2400" dirty="0" err="1" smtClean="0"/>
              <a:t>ai</a:t>
            </a:r>
            <a:r>
              <a:rPr lang="sv-SE" sz="2400" dirty="0" smtClean="0"/>
              <a:t> </a:t>
            </a:r>
            <a:r>
              <a:rPr lang="sv-SE" sz="2400" dirty="0" err="1" smtClean="0"/>
              <a:t>servizi</a:t>
            </a:r>
            <a:r>
              <a:rPr lang="sv-SE" sz="2400" dirty="0" smtClean="0"/>
              <a:t> </a:t>
            </a:r>
            <a:r>
              <a:rPr lang="sv-SE" sz="2400" dirty="0" err="1" smtClean="0"/>
              <a:t>ecosistemici</a:t>
            </a:r>
            <a:r>
              <a:rPr lang="sv-SE" sz="2400" dirty="0" smtClean="0"/>
              <a:t>!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0341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La </a:t>
            </a:r>
            <a:r>
              <a:rPr lang="sv-SE" sz="2400" dirty="0" err="1" smtClean="0"/>
              <a:t>biodiversità</a:t>
            </a:r>
            <a:r>
              <a:rPr lang="sv-SE" sz="2400" dirty="0" smtClean="0"/>
              <a:t> </a:t>
            </a:r>
            <a:r>
              <a:rPr lang="sv-SE" sz="2400" dirty="0" err="1" smtClean="0"/>
              <a:t>diventa</a:t>
            </a:r>
            <a:r>
              <a:rPr lang="sv-SE" sz="2400" dirty="0" smtClean="0"/>
              <a:t> </a:t>
            </a:r>
            <a:r>
              <a:rPr lang="sv-SE" sz="2400" dirty="0" err="1" smtClean="0"/>
              <a:t>un</a:t>
            </a:r>
            <a:r>
              <a:rPr lang="sv-SE" sz="2400" dirty="0" smtClean="0"/>
              <a:t> </a:t>
            </a:r>
            <a:r>
              <a:rPr lang="sv-SE" sz="2400" dirty="0" err="1" smtClean="0"/>
              <a:t>nuovo</a:t>
            </a:r>
            <a:r>
              <a:rPr lang="sv-SE" sz="2400" dirty="0" smtClean="0"/>
              <a:t> input </a:t>
            </a:r>
            <a:r>
              <a:rPr lang="sv-SE" sz="2400" dirty="0" err="1" smtClean="0"/>
              <a:t>nella</a:t>
            </a:r>
            <a:r>
              <a:rPr lang="sv-SE" sz="2400" dirty="0" smtClean="0"/>
              <a:t> </a:t>
            </a:r>
            <a:r>
              <a:rPr lang="sv-SE" sz="2400" dirty="0" err="1" smtClean="0"/>
              <a:t>produzione</a:t>
            </a:r>
            <a:r>
              <a:rPr lang="sv-SE" sz="2400" dirty="0" smtClean="0"/>
              <a:t>!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Pagamenti</a:t>
            </a:r>
            <a:r>
              <a:rPr lang="sv-SE" sz="2400" dirty="0" smtClean="0"/>
              <a:t> </a:t>
            </a:r>
            <a:r>
              <a:rPr lang="sv-SE" sz="2400" dirty="0" err="1" smtClean="0"/>
              <a:t>verso</a:t>
            </a:r>
            <a:r>
              <a:rPr lang="sv-SE" sz="2400" dirty="0" smtClean="0"/>
              <a:t> gli </a:t>
            </a:r>
            <a:r>
              <a:rPr lang="sv-SE" sz="2400" dirty="0" err="1" smtClean="0"/>
              <a:t>agricoltori</a:t>
            </a:r>
            <a:r>
              <a:rPr lang="sv-SE" sz="2400" dirty="0" smtClean="0"/>
              <a:t> per </a:t>
            </a:r>
            <a:r>
              <a:rPr lang="sv-SE" sz="2400" dirty="0" err="1" smtClean="0"/>
              <a:t>pagare</a:t>
            </a:r>
            <a:r>
              <a:rPr lang="sv-SE" sz="2400" dirty="0" smtClean="0"/>
              <a:t> </a:t>
            </a:r>
            <a:r>
              <a:rPr lang="sv-SE" sz="2400" dirty="0" err="1" smtClean="0"/>
              <a:t>alcuni</a:t>
            </a:r>
            <a:r>
              <a:rPr lang="sv-SE" sz="2400" dirty="0" smtClean="0"/>
              <a:t> </a:t>
            </a:r>
            <a:r>
              <a:rPr lang="sv-SE" sz="2400" dirty="0" err="1" smtClean="0"/>
              <a:t>servizi</a:t>
            </a:r>
            <a:r>
              <a:rPr lang="sv-SE" sz="2400" dirty="0" smtClean="0"/>
              <a:t> </a:t>
            </a:r>
            <a:r>
              <a:rPr lang="sv-SE" sz="2400" dirty="0" err="1" smtClean="0"/>
              <a:t>ambientali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552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Ridurre</a:t>
            </a:r>
            <a:r>
              <a:rPr lang="sv-SE" sz="2400" dirty="0" smtClean="0"/>
              <a:t> i </a:t>
            </a:r>
            <a:r>
              <a:rPr lang="sv-SE" sz="2400" dirty="0" err="1" smtClean="0"/>
              <a:t>rischi</a:t>
            </a:r>
            <a:r>
              <a:rPr lang="sv-SE" sz="2400" dirty="0" smtClean="0"/>
              <a:t> </a:t>
            </a:r>
            <a:r>
              <a:rPr lang="sv-SE" sz="2400" dirty="0" err="1" smtClean="0"/>
              <a:t>associati</a:t>
            </a:r>
            <a:r>
              <a:rPr lang="sv-SE" sz="2400" dirty="0" smtClean="0"/>
              <a:t> </a:t>
            </a:r>
            <a:r>
              <a:rPr lang="sv-SE" sz="2400" dirty="0" err="1" smtClean="0"/>
              <a:t>all’agricoltura</a:t>
            </a:r>
            <a:r>
              <a:rPr lang="sv-SE" sz="2400" dirty="0" smtClean="0"/>
              <a:t> intensiva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30480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Mantenere</a:t>
            </a:r>
            <a:r>
              <a:rPr lang="sv-SE" sz="2400" dirty="0" smtClean="0"/>
              <a:t> habitat </a:t>
            </a:r>
            <a:r>
              <a:rPr lang="sv-SE" sz="2400" dirty="0" err="1" smtClean="0"/>
              <a:t>agricoli</a:t>
            </a:r>
            <a:r>
              <a:rPr lang="sv-SE" sz="2400" dirty="0" smtClean="0"/>
              <a:t> di </a:t>
            </a:r>
            <a:r>
              <a:rPr lang="sv-SE" sz="2400" dirty="0" err="1" smtClean="0"/>
              <a:t>pregio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4120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I </a:t>
            </a:r>
            <a:r>
              <a:rPr lang="sv-SE" sz="2400" dirty="0" err="1" smtClean="0"/>
              <a:t>servizi</a:t>
            </a:r>
            <a:r>
              <a:rPr lang="sv-SE" sz="2400" dirty="0" smtClean="0"/>
              <a:t> </a:t>
            </a:r>
            <a:r>
              <a:rPr lang="sv-SE" sz="2400" dirty="0" err="1" smtClean="0"/>
              <a:t>devono</a:t>
            </a:r>
            <a:r>
              <a:rPr lang="sv-SE" sz="2400" dirty="0" smtClean="0"/>
              <a:t> </a:t>
            </a:r>
            <a:r>
              <a:rPr lang="sv-SE" sz="2400" dirty="0" err="1" smtClean="0"/>
              <a:t>andare</a:t>
            </a:r>
            <a:r>
              <a:rPr lang="sv-SE" sz="2400" dirty="0" smtClean="0"/>
              <a:t> </a:t>
            </a:r>
            <a:r>
              <a:rPr lang="sv-SE" sz="2400" dirty="0" err="1" smtClean="0"/>
              <a:t>oltre</a:t>
            </a:r>
            <a:r>
              <a:rPr lang="sv-SE" sz="2400" dirty="0" smtClean="0"/>
              <a:t> le ”</a:t>
            </a:r>
            <a:r>
              <a:rPr lang="sv-SE" sz="2400" dirty="0" err="1" smtClean="0"/>
              <a:t>Buone</a:t>
            </a:r>
            <a:r>
              <a:rPr lang="sv-SE" sz="2400" dirty="0" smtClean="0"/>
              <a:t> </a:t>
            </a:r>
            <a:r>
              <a:rPr lang="sv-SE" sz="2400" dirty="0" err="1" smtClean="0"/>
              <a:t>Pratiche</a:t>
            </a:r>
            <a:r>
              <a:rPr lang="sv-SE" sz="2400" dirty="0" smtClean="0"/>
              <a:t> Agricole” (BPA) </a:t>
            </a:r>
            <a:r>
              <a:rPr lang="sv-SE" sz="2400" dirty="0" err="1" smtClean="0"/>
              <a:t>che</a:t>
            </a:r>
            <a:r>
              <a:rPr lang="sv-SE" sz="2400" dirty="0" smtClean="0"/>
              <a:t> </a:t>
            </a:r>
            <a:r>
              <a:rPr lang="sv-SE" sz="2400" dirty="0" err="1" smtClean="0"/>
              <a:t>devono</a:t>
            </a:r>
            <a:r>
              <a:rPr lang="sv-SE" sz="2400" dirty="0" smtClean="0"/>
              <a:t> </a:t>
            </a:r>
            <a:r>
              <a:rPr lang="sv-SE" sz="2400" dirty="0" err="1" smtClean="0"/>
              <a:t>essere</a:t>
            </a:r>
            <a:r>
              <a:rPr lang="sv-SE" sz="2400" dirty="0" smtClean="0"/>
              <a:t> </a:t>
            </a:r>
            <a:r>
              <a:rPr lang="sv-SE" sz="2400" dirty="0" err="1" smtClean="0"/>
              <a:t>rispettate</a:t>
            </a:r>
            <a:r>
              <a:rPr lang="sv-SE" sz="2400" dirty="0" smtClean="0"/>
              <a:t> da TUTTI 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05000" y="1981200"/>
            <a:ext cx="2362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1981200"/>
            <a:ext cx="2514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</a:t>
            </a:r>
            <a:r>
              <a:rPr lang="sv-SE" sz="2800" dirty="0" err="1" smtClean="0"/>
              <a:t>evoluzione</a:t>
            </a:r>
            <a:r>
              <a:rPr lang="sv-SE" sz="2800" dirty="0" smtClean="0"/>
              <a:t> </a:t>
            </a:r>
            <a:r>
              <a:rPr lang="sv-SE" sz="2800" dirty="0" err="1" smtClean="0"/>
              <a:t>storica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Nate </a:t>
            </a:r>
            <a:r>
              <a:rPr lang="sv-SE" sz="2400" dirty="0" err="1" smtClean="0"/>
              <a:t>negli</a:t>
            </a:r>
            <a:r>
              <a:rPr lang="sv-SE" sz="2400" dirty="0" smtClean="0"/>
              <a:t> </a:t>
            </a:r>
            <a:r>
              <a:rPr lang="sv-SE" sz="2400" dirty="0" err="1" smtClean="0"/>
              <a:t>anni</a:t>
            </a:r>
            <a:r>
              <a:rPr lang="sv-SE" sz="2400" dirty="0" smtClean="0"/>
              <a:t> ’80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81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Pagamenti</a:t>
            </a:r>
            <a:r>
              <a:rPr lang="sv-SE" sz="2400" dirty="0" smtClean="0"/>
              <a:t> </a:t>
            </a:r>
            <a:r>
              <a:rPr lang="sv-SE" sz="2400" dirty="0" err="1" smtClean="0"/>
              <a:t>dalla</a:t>
            </a:r>
            <a:r>
              <a:rPr lang="sv-SE" sz="2400" dirty="0" smtClean="0"/>
              <a:t> </a:t>
            </a:r>
            <a:r>
              <a:rPr lang="sv-SE" sz="2400" dirty="0" err="1" smtClean="0"/>
              <a:t>UE</a:t>
            </a:r>
            <a:r>
              <a:rPr lang="sv-SE" sz="2400" dirty="0" smtClean="0"/>
              <a:t> (+ </a:t>
            </a:r>
            <a:r>
              <a:rPr lang="sv-SE" sz="2400" dirty="0" err="1" smtClean="0"/>
              <a:t>cofinanziamento</a:t>
            </a:r>
            <a:r>
              <a:rPr lang="sv-SE" sz="2400" dirty="0" smtClean="0"/>
              <a:t> </a:t>
            </a:r>
            <a:r>
              <a:rPr lang="sv-SE" sz="2400" dirty="0" err="1" smtClean="0"/>
              <a:t>stati</a:t>
            </a:r>
            <a:r>
              <a:rPr lang="sv-SE" sz="2400" dirty="0" smtClean="0"/>
              <a:t> </a:t>
            </a:r>
            <a:r>
              <a:rPr lang="sv-SE" sz="2400" dirty="0" err="1" smtClean="0"/>
              <a:t>membri</a:t>
            </a:r>
            <a:r>
              <a:rPr lang="sv-SE" sz="2400" dirty="0" smtClean="0"/>
              <a:t>: 15-40%)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43200"/>
            <a:ext cx="562814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31242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Enorme </a:t>
            </a:r>
            <a:r>
              <a:rPr lang="sv-SE" sz="2400" dirty="0" err="1" smtClean="0"/>
              <a:t>impegno</a:t>
            </a:r>
            <a:r>
              <a:rPr lang="sv-SE" sz="2400" dirty="0" smtClean="0"/>
              <a:t> </a:t>
            </a:r>
            <a:r>
              <a:rPr lang="sv-SE" sz="2400" dirty="0" err="1" smtClean="0"/>
              <a:t>economico</a:t>
            </a:r>
            <a:r>
              <a:rPr lang="sv-SE" sz="2400" dirty="0" smtClean="0"/>
              <a:t>!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</a:t>
            </a:r>
            <a:r>
              <a:rPr lang="sv-SE" sz="2800" dirty="0" err="1" smtClean="0"/>
              <a:t>evoluzione</a:t>
            </a:r>
            <a:r>
              <a:rPr lang="sv-SE" sz="2800" dirty="0" smtClean="0"/>
              <a:t> </a:t>
            </a:r>
            <a:r>
              <a:rPr lang="sv-SE" sz="2800" dirty="0" err="1" smtClean="0"/>
              <a:t>storica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Spesa</a:t>
            </a:r>
            <a:r>
              <a:rPr lang="sv-SE" sz="2400" dirty="0" smtClean="0"/>
              <a:t> </a:t>
            </a:r>
            <a:r>
              <a:rPr lang="sv-SE" sz="2400" dirty="0" err="1" smtClean="0"/>
              <a:t>diversa</a:t>
            </a:r>
            <a:r>
              <a:rPr lang="sv-SE" sz="2400" dirty="0" smtClean="0"/>
              <a:t> </a:t>
            </a:r>
            <a:r>
              <a:rPr lang="sv-SE" sz="2400" dirty="0" err="1" smtClean="0"/>
              <a:t>fra</a:t>
            </a:r>
            <a:r>
              <a:rPr lang="sv-SE" sz="2400" dirty="0" smtClean="0"/>
              <a:t> </a:t>
            </a:r>
            <a:r>
              <a:rPr lang="sv-SE" sz="2400" dirty="0" err="1" smtClean="0"/>
              <a:t>stati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400800" cy="41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</a:t>
            </a:r>
            <a:r>
              <a:rPr lang="sv-SE" sz="2800" dirty="0" err="1" smtClean="0"/>
              <a:t>evoluzione</a:t>
            </a:r>
            <a:r>
              <a:rPr lang="sv-SE" sz="2800" dirty="0" smtClean="0"/>
              <a:t> </a:t>
            </a:r>
            <a:r>
              <a:rPr lang="sv-SE" sz="2800" dirty="0" err="1" smtClean="0"/>
              <a:t>storica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Continuo</a:t>
            </a:r>
            <a:r>
              <a:rPr lang="sv-SE" sz="2400" dirty="0" smtClean="0"/>
              <a:t> </a:t>
            </a:r>
            <a:r>
              <a:rPr lang="sv-SE" sz="2400" dirty="0" err="1" smtClean="0"/>
              <a:t>aumento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665114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r>
              <a:rPr lang="sv-SE" sz="2800" dirty="0" smtClean="0"/>
              <a:t>: </a:t>
            </a:r>
            <a:r>
              <a:rPr lang="sv-SE" sz="2800" dirty="0" err="1" smtClean="0"/>
              <a:t>caratteristiche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-Sono</a:t>
            </a:r>
            <a:r>
              <a:rPr lang="sv-SE" sz="2400" dirty="0" smtClean="0"/>
              <a:t> </a:t>
            </a:r>
            <a:r>
              <a:rPr lang="sv-SE" sz="2400" dirty="0" err="1" smtClean="0"/>
              <a:t>misure</a:t>
            </a:r>
            <a:r>
              <a:rPr lang="sv-SE" sz="2400" dirty="0" smtClean="0"/>
              <a:t> </a:t>
            </a:r>
            <a:r>
              <a:rPr lang="sv-SE" sz="2400" dirty="0" err="1" smtClean="0"/>
              <a:t>opzionali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81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-Misure</a:t>
            </a:r>
            <a:r>
              <a:rPr lang="sv-SE" sz="2400" dirty="0" smtClean="0"/>
              <a:t> </a:t>
            </a:r>
            <a:r>
              <a:rPr lang="sv-SE" sz="2400" dirty="0" err="1" smtClean="0"/>
              <a:t>sito-specifiche</a:t>
            </a:r>
            <a:r>
              <a:rPr lang="sv-SE" sz="2400" dirty="0" smtClean="0"/>
              <a:t> (non </a:t>
            </a:r>
            <a:r>
              <a:rPr lang="sv-SE" sz="2400" dirty="0" err="1" smtClean="0"/>
              <a:t>generali</a:t>
            </a:r>
            <a:r>
              <a:rPr lang="sv-SE" sz="2400" dirty="0" smtClean="0"/>
              <a:t>)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8194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-Necessità</a:t>
            </a:r>
            <a:r>
              <a:rPr lang="sv-SE" sz="2400" dirty="0" smtClean="0"/>
              <a:t> di </a:t>
            </a:r>
            <a:r>
              <a:rPr lang="sv-SE" sz="2400" dirty="0" err="1" smtClean="0"/>
              <a:t>monitoraggio</a:t>
            </a:r>
            <a:r>
              <a:rPr lang="sv-SE" sz="2400" dirty="0" smtClean="0"/>
              <a:t> </a:t>
            </a:r>
            <a:r>
              <a:rPr lang="sv-SE" sz="2400" dirty="0" err="1" smtClean="0"/>
              <a:t>degli</a:t>
            </a:r>
            <a:r>
              <a:rPr lang="sv-SE" sz="2400" dirty="0" smtClean="0"/>
              <a:t> </a:t>
            </a:r>
            <a:r>
              <a:rPr lang="sv-SE" sz="2400" dirty="0" err="1" smtClean="0"/>
              <a:t>effetti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576935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-Pagamenti</a:t>
            </a:r>
            <a:r>
              <a:rPr lang="sv-SE" sz="2400" dirty="0" smtClean="0"/>
              <a:t> </a:t>
            </a:r>
            <a:r>
              <a:rPr lang="sv-SE" sz="2400" dirty="0" err="1" smtClean="0"/>
              <a:t>flessibili</a:t>
            </a:r>
            <a:r>
              <a:rPr lang="sv-SE" sz="2400" dirty="0" smtClean="0"/>
              <a:t> a </a:t>
            </a:r>
            <a:r>
              <a:rPr lang="sv-SE" sz="2400" dirty="0" err="1" smtClean="0"/>
              <a:t>seconda</a:t>
            </a:r>
            <a:r>
              <a:rPr lang="sv-SE" sz="2400" dirty="0" smtClean="0"/>
              <a:t> </a:t>
            </a:r>
            <a:r>
              <a:rPr lang="sv-SE" sz="2400" dirty="0" err="1" smtClean="0"/>
              <a:t>dell’economia</a:t>
            </a:r>
            <a:r>
              <a:rPr lang="sv-SE" sz="2400" dirty="0" smtClean="0"/>
              <a:t> </a:t>
            </a:r>
            <a:r>
              <a:rPr lang="sv-SE" sz="2400" dirty="0" err="1" smtClean="0"/>
              <a:t>locale</a:t>
            </a:r>
            <a:r>
              <a:rPr lang="sv-SE" sz="2400" dirty="0" smtClean="0"/>
              <a:t> (non </a:t>
            </a:r>
            <a:r>
              <a:rPr lang="sv-SE" sz="2400" dirty="0" err="1" smtClean="0"/>
              <a:t>devono</a:t>
            </a:r>
            <a:r>
              <a:rPr lang="sv-SE" sz="2400" dirty="0" smtClean="0"/>
              <a:t> </a:t>
            </a:r>
            <a:r>
              <a:rPr lang="sv-SE" sz="2400" dirty="0" err="1" smtClean="0"/>
              <a:t>distorcere</a:t>
            </a:r>
            <a:r>
              <a:rPr lang="sv-SE" sz="2400" dirty="0" smtClean="0"/>
              <a:t> il </a:t>
            </a:r>
            <a:r>
              <a:rPr lang="sv-SE" sz="2400" dirty="0" err="1" smtClean="0"/>
              <a:t>mercato</a:t>
            </a:r>
            <a:r>
              <a:rPr lang="sv-SE" sz="2400" dirty="0" smtClean="0"/>
              <a:t>)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8006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-BPA</a:t>
            </a:r>
            <a:r>
              <a:rPr lang="sv-SE" sz="2400" dirty="0" smtClean="0"/>
              <a:t> come </a:t>
            </a:r>
            <a:r>
              <a:rPr lang="sv-SE" sz="2400" dirty="0" err="1" smtClean="0"/>
              <a:t>requisito</a:t>
            </a:r>
            <a:r>
              <a:rPr lang="sv-SE" sz="2400" dirty="0" smtClean="0"/>
              <a:t> </a:t>
            </a:r>
            <a:r>
              <a:rPr lang="sv-SE" sz="2400" dirty="0" err="1" smtClean="0"/>
              <a:t>minimo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7867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>
                <a:solidFill>
                  <a:srgbClr val="FF0000"/>
                </a:solidFill>
              </a:rPr>
              <a:t>-PAGAMENTO=mancato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reddito</a:t>
            </a:r>
            <a:r>
              <a:rPr lang="sv-SE" sz="2400" b="1" dirty="0" smtClean="0">
                <a:solidFill>
                  <a:srgbClr val="FF0000"/>
                </a:solidFill>
              </a:rPr>
              <a:t> per </a:t>
            </a:r>
            <a:r>
              <a:rPr lang="sv-SE" sz="2400" b="1" dirty="0" err="1" smtClean="0">
                <a:solidFill>
                  <a:srgbClr val="FF0000"/>
                </a:solidFill>
              </a:rPr>
              <a:t>fornire</a:t>
            </a:r>
            <a:r>
              <a:rPr lang="sv-SE" sz="2400" b="1" dirty="0" smtClean="0">
                <a:solidFill>
                  <a:srgbClr val="FF0000"/>
                </a:solidFill>
              </a:rPr>
              <a:t> il </a:t>
            </a:r>
            <a:r>
              <a:rPr lang="sv-SE" sz="2400" b="1" dirty="0" err="1" smtClean="0">
                <a:solidFill>
                  <a:srgbClr val="FF0000"/>
                </a:solidFill>
              </a:rPr>
              <a:t>servizio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Misure</a:t>
            </a:r>
            <a:r>
              <a:rPr lang="sv-SE" sz="2800" dirty="0" smtClean="0"/>
              <a:t> </a:t>
            </a:r>
            <a:r>
              <a:rPr lang="sv-SE" sz="2800" dirty="0" err="1" smtClean="0"/>
              <a:t>agro-ambientali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2938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PSR</a:t>
            </a:r>
            <a:r>
              <a:rPr lang="sv-SE" sz="2400" dirty="0" smtClean="0"/>
              <a:t>: </a:t>
            </a:r>
            <a:r>
              <a:rPr lang="sv-SE" sz="2400" dirty="0" err="1" smtClean="0"/>
              <a:t>piani</a:t>
            </a:r>
            <a:r>
              <a:rPr lang="sv-SE" sz="2400" dirty="0" smtClean="0"/>
              <a:t> di </a:t>
            </a:r>
            <a:r>
              <a:rPr lang="sv-SE" sz="2400" dirty="0" err="1" smtClean="0"/>
              <a:t>sviluppo</a:t>
            </a:r>
            <a:r>
              <a:rPr lang="sv-SE" sz="2400" dirty="0" smtClean="0"/>
              <a:t> </a:t>
            </a:r>
            <a:r>
              <a:rPr lang="sv-SE" sz="2400" dirty="0" err="1" smtClean="0"/>
              <a:t>rurali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860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Programmazione</a:t>
            </a:r>
            <a:r>
              <a:rPr lang="sv-SE" sz="2400" dirty="0" smtClean="0"/>
              <a:t> di medio </a:t>
            </a:r>
            <a:r>
              <a:rPr lang="sv-SE" sz="2400" dirty="0" err="1" smtClean="0"/>
              <a:t>termine</a:t>
            </a:r>
            <a:r>
              <a:rPr lang="sv-SE" sz="2400" dirty="0" smtClean="0"/>
              <a:t> </a:t>
            </a:r>
            <a:r>
              <a:rPr lang="sv-SE" sz="2400" dirty="0" err="1" smtClean="0"/>
              <a:t>degli</a:t>
            </a:r>
            <a:r>
              <a:rPr lang="sv-SE" sz="2400" dirty="0" smtClean="0"/>
              <a:t> </a:t>
            </a:r>
            <a:r>
              <a:rPr lang="sv-SE" sz="2400" dirty="0" err="1" smtClean="0"/>
              <a:t>stati</a:t>
            </a:r>
            <a:r>
              <a:rPr lang="sv-SE" sz="2400" dirty="0" smtClean="0"/>
              <a:t> </a:t>
            </a:r>
            <a:r>
              <a:rPr lang="sv-SE" sz="2400" dirty="0" err="1" smtClean="0"/>
              <a:t>membri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2766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Proposta</a:t>
            </a:r>
            <a:r>
              <a:rPr lang="sv-SE" sz="2400" dirty="0" smtClean="0"/>
              <a:t> alle </a:t>
            </a:r>
            <a:r>
              <a:rPr lang="sv-SE" sz="2400" dirty="0" err="1" smtClean="0"/>
              <a:t>UE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3389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Approvazione</a:t>
            </a:r>
            <a:r>
              <a:rPr lang="sv-SE" sz="2400" dirty="0" smtClean="0"/>
              <a:t> </a:t>
            </a:r>
            <a:r>
              <a:rPr lang="sv-SE" sz="2400" dirty="0" err="1" smtClean="0"/>
              <a:t>degli</a:t>
            </a:r>
            <a:r>
              <a:rPr lang="sv-SE" sz="2400" dirty="0" smtClean="0"/>
              <a:t> </a:t>
            </a:r>
            <a:r>
              <a:rPr lang="sv-SE" sz="2400" dirty="0" err="1" smtClean="0"/>
              <a:t>schemi</a:t>
            </a:r>
            <a:r>
              <a:rPr lang="sv-SE" sz="2400" dirty="0" smtClean="0"/>
              <a:t> e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misure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3295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Applicazione</a:t>
            </a:r>
            <a:endParaRPr lang="it-IT" sz="2400" dirty="0" smtClean="0">
              <a:solidFill>
                <a:schemeClr val="tx2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219200" y="27432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Down Arrow 12"/>
          <p:cNvSpPr/>
          <p:nvPr/>
        </p:nvSpPr>
        <p:spPr>
          <a:xfrm>
            <a:off x="1219200" y="37338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Down Arrow 13"/>
          <p:cNvSpPr/>
          <p:nvPr/>
        </p:nvSpPr>
        <p:spPr>
          <a:xfrm>
            <a:off x="1219200" y="48006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735</Words>
  <Application>Microsoft Office PowerPoint</Application>
  <PresentationFormat>On-screen Show (4:3)</PresentationFormat>
  <Paragraphs>134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37</cp:revision>
  <dcterms:created xsi:type="dcterms:W3CDTF">2006-08-16T00:00:00Z</dcterms:created>
  <dcterms:modified xsi:type="dcterms:W3CDTF">2013-12-02T11:27:17Z</dcterms:modified>
</cp:coreProperties>
</file>