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6" r:id="rId3"/>
    <p:sldId id="263" r:id="rId4"/>
    <p:sldId id="264" r:id="rId5"/>
    <p:sldId id="265" r:id="rId6"/>
    <p:sldId id="267" r:id="rId7"/>
    <p:sldId id="274" r:id="rId8"/>
    <p:sldId id="268" r:id="rId9"/>
    <p:sldId id="269" r:id="rId10"/>
    <p:sldId id="270" r:id="rId11"/>
    <p:sldId id="271" r:id="rId12"/>
    <p:sldId id="272" r:id="rId13"/>
    <p:sldId id="273" r:id="rId14"/>
    <p:sldId id="275" r:id="rId15"/>
    <p:sldId id="276" r:id="rId16"/>
    <p:sldId id="277" r:id="rId17"/>
    <p:sldId id="278" r:id="rId18"/>
    <p:sldId id="279" r:id="rId19"/>
    <p:sldId id="280" r:id="rId20"/>
    <p:sldId id="282" r:id="rId21"/>
    <p:sldId id="296" r:id="rId22"/>
    <p:sldId id="297" r:id="rId23"/>
    <p:sldId id="298" r:id="rId24"/>
    <p:sldId id="295" r:id="rId25"/>
    <p:sldId id="288" r:id="rId26"/>
    <p:sldId id="289" r:id="rId27"/>
    <p:sldId id="290" r:id="rId28"/>
    <p:sldId id="291" r:id="rId29"/>
    <p:sldId id="292" r:id="rId30"/>
    <p:sldId id="293" r:id="rId31"/>
    <p:sldId id="294" r:id="rId32"/>
    <p:sldId id="299" r:id="rId33"/>
    <p:sldId id="283" r:id="rId34"/>
    <p:sldId id="284" r:id="rId35"/>
    <p:sldId id="285" r:id="rId36"/>
    <p:sldId id="286" r:id="rId37"/>
    <p:sldId id="287" r:id="rId3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1016" y="-8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2.png"/><Relationship Id="rId7" Type="http://schemas.openxmlformats.org/officeDocument/2006/relationships/image" Target="../media/image36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jpeg"/><Relationship Id="rId4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676400" y="2932093"/>
            <a:ext cx="55626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v-SE" sz="3200" dirty="0" err="1" smtClean="0">
                <a:latin typeface="+mj-lt"/>
              </a:rPr>
              <a:t>Gestione</a:t>
            </a:r>
            <a:r>
              <a:rPr lang="sv-SE" sz="3200" dirty="0" smtClean="0">
                <a:latin typeface="+mj-lt"/>
              </a:rPr>
              <a:t> </a:t>
            </a:r>
            <a:r>
              <a:rPr lang="sv-SE" sz="3200" dirty="0" err="1" smtClean="0">
                <a:latin typeface="+mj-lt"/>
              </a:rPr>
              <a:t>degli</a:t>
            </a:r>
            <a:r>
              <a:rPr lang="sv-SE" sz="3200" dirty="0" smtClean="0">
                <a:latin typeface="+mj-lt"/>
              </a:rPr>
              <a:t> </a:t>
            </a:r>
            <a:r>
              <a:rPr lang="sv-SE" sz="3200" dirty="0" err="1" smtClean="0">
                <a:latin typeface="+mj-lt"/>
              </a:rPr>
              <a:t>ecosistemi</a:t>
            </a:r>
            <a:r>
              <a:rPr lang="sv-SE" sz="3200" dirty="0" smtClean="0">
                <a:latin typeface="+mj-lt"/>
              </a:rPr>
              <a:t> </a:t>
            </a:r>
            <a:r>
              <a:rPr lang="sv-SE" sz="3200" dirty="0" err="1" smtClean="0">
                <a:latin typeface="+mj-lt"/>
              </a:rPr>
              <a:t>agricoli</a:t>
            </a:r>
            <a:r>
              <a:rPr lang="sv-SE" sz="3200" dirty="0" smtClean="0">
                <a:latin typeface="+mj-lt"/>
              </a:rPr>
              <a:t> per la </a:t>
            </a:r>
            <a:r>
              <a:rPr lang="sv-SE" sz="3200" dirty="0" err="1" smtClean="0">
                <a:latin typeface="+mj-lt"/>
              </a:rPr>
              <a:t>conservazione</a:t>
            </a:r>
            <a:endParaRPr lang="it-IT" sz="3200" dirty="0" smtClean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8600" y="228600"/>
            <a:ext cx="7924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err="1" smtClean="0"/>
              <a:t>Misure</a:t>
            </a:r>
            <a:r>
              <a:rPr lang="sv-SE" sz="2800" dirty="0" smtClean="0"/>
              <a:t> </a:t>
            </a:r>
            <a:r>
              <a:rPr lang="sv-SE" sz="2800" dirty="0" err="1" smtClean="0"/>
              <a:t>agro-ambientali</a:t>
            </a:r>
            <a:r>
              <a:rPr lang="sv-SE" sz="2800" dirty="0" smtClean="0"/>
              <a:t>: ”on </a:t>
            </a:r>
            <a:r>
              <a:rPr lang="sv-SE" sz="2800" dirty="0" err="1" smtClean="0"/>
              <a:t>field</a:t>
            </a:r>
            <a:r>
              <a:rPr lang="sv-SE" sz="2800" dirty="0" smtClean="0"/>
              <a:t>”</a:t>
            </a:r>
            <a:endParaRPr lang="it-IT" sz="2800" dirty="0" smtClean="0">
              <a:solidFill>
                <a:schemeClr val="tx2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1000" y="1229380"/>
            <a:ext cx="8001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smtClean="0"/>
              <a:t>1. </a:t>
            </a:r>
            <a:r>
              <a:rPr lang="sv-SE" sz="2400" dirty="0" err="1" smtClean="0"/>
              <a:t>Riduzione</a:t>
            </a:r>
            <a:r>
              <a:rPr lang="sv-SE" sz="2400" dirty="0" smtClean="0"/>
              <a:t> </a:t>
            </a:r>
            <a:r>
              <a:rPr lang="sv-SE" sz="2400" dirty="0" err="1" smtClean="0"/>
              <a:t>degli</a:t>
            </a:r>
            <a:r>
              <a:rPr lang="sv-SE" sz="2400" dirty="0" smtClean="0"/>
              <a:t> input</a:t>
            </a:r>
            <a:endParaRPr lang="it-IT" sz="2400" dirty="0" smtClean="0">
              <a:solidFill>
                <a:schemeClr val="tx2"/>
              </a:solidFill>
            </a:endParaRPr>
          </a:p>
        </p:txBody>
      </p:sp>
      <p:pic>
        <p:nvPicPr>
          <p:cNvPr id="23554" name="Picture 2" descr="http://3.bp.blogspot.com/_tdYYkOkWn7U/TDZjztWUGQI/AAAAAAAAAtg/CdYD5iZj9A4/s1600/widt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743200"/>
            <a:ext cx="3581772" cy="2505076"/>
          </a:xfrm>
          <a:prstGeom prst="rect">
            <a:avLst/>
          </a:prstGeom>
          <a:noFill/>
        </p:spPr>
      </p:pic>
      <p:pic>
        <p:nvPicPr>
          <p:cNvPr id="23556" name="Picture 4" descr="http://api.ning.com/files/qIMtK5rOoZJ9gOixaxgduDveFUtSLFK-L5T8HdiSIlNN2WNU7n3SOwpuf0QL8DRC9vYnVYnO91AzVCPM9SB1*cFXnpw5VAsv/IMG00131201110011553.jpg?width=716&amp;height=53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2819400"/>
            <a:ext cx="3156175" cy="2362200"/>
          </a:xfrm>
          <a:prstGeom prst="rect">
            <a:avLst/>
          </a:prstGeom>
          <a:noFill/>
        </p:spPr>
      </p:pic>
      <p:sp>
        <p:nvSpPr>
          <p:cNvPr id="11" name="Rectangle 10"/>
          <p:cNvSpPr/>
          <p:nvPr/>
        </p:nvSpPr>
        <p:spPr>
          <a:xfrm>
            <a:off x="381000" y="2129135"/>
            <a:ext cx="1905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/>
              <a:t>Pesticidi</a:t>
            </a:r>
            <a:endParaRPr lang="it-IT" sz="2400" dirty="0" smtClean="0">
              <a:solidFill>
                <a:schemeClr val="tx2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724400" y="2133600"/>
            <a:ext cx="1905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/>
              <a:t>NPK</a:t>
            </a:r>
            <a:endParaRPr lang="it-IT" sz="2400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1000" y="990600"/>
            <a:ext cx="8001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smtClean="0"/>
              <a:t>2. </a:t>
            </a:r>
            <a:r>
              <a:rPr lang="sv-SE" sz="2400" dirty="0" err="1" smtClean="0"/>
              <a:t>Agricoltura</a:t>
            </a:r>
            <a:r>
              <a:rPr lang="sv-SE" sz="2400" dirty="0" smtClean="0"/>
              <a:t> </a:t>
            </a:r>
            <a:r>
              <a:rPr lang="sv-SE" sz="2400" dirty="0" err="1" smtClean="0"/>
              <a:t>biologica</a:t>
            </a:r>
            <a:endParaRPr lang="it-IT" sz="2400" dirty="0" smtClean="0">
              <a:solidFill>
                <a:schemeClr val="tx2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1000" y="1513820"/>
            <a:ext cx="8001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/>
              <a:t>Protocolli</a:t>
            </a:r>
            <a:r>
              <a:rPr lang="sv-SE" sz="2400" dirty="0" smtClean="0"/>
              <a:t> di </a:t>
            </a:r>
            <a:r>
              <a:rPr lang="sv-SE" sz="2400" dirty="0" err="1" smtClean="0"/>
              <a:t>coltivazione</a:t>
            </a:r>
            <a:r>
              <a:rPr lang="sv-SE" sz="2400" dirty="0" smtClean="0"/>
              <a:t> e </a:t>
            </a:r>
            <a:r>
              <a:rPr lang="sv-SE" sz="2400" dirty="0" err="1" smtClean="0"/>
              <a:t>allevamento</a:t>
            </a:r>
            <a:r>
              <a:rPr lang="sv-SE" sz="2400" dirty="0" smtClean="0"/>
              <a:t> </a:t>
            </a:r>
            <a:r>
              <a:rPr lang="sv-SE" sz="2400" dirty="0" err="1" smtClean="0"/>
              <a:t>definiti</a:t>
            </a:r>
            <a:r>
              <a:rPr lang="sv-SE" sz="2400" dirty="0" smtClean="0"/>
              <a:t>: </a:t>
            </a:r>
            <a:endParaRPr lang="it-IT" sz="2400" dirty="0" smtClean="0">
              <a:solidFill>
                <a:schemeClr val="tx2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81000" y="2199620"/>
            <a:ext cx="6096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smtClean="0"/>
              <a:t>Ad es. No </a:t>
            </a:r>
            <a:r>
              <a:rPr lang="sv-SE" sz="2400" dirty="0" err="1" smtClean="0"/>
              <a:t>fertilizzanti</a:t>
            </a:r>
            <a:r>
              <a:rPr lang="sv-SE" sz="2400" dirty="0" smtClean="0"/>
              <a:t> </a:t>
            </a:r>
            <a:r>
              <a:rPr lang="sv-SE" sz="2400" dirty="0" err="1" smtClean="0"/>
              <a:t>minerali</a:t>
            </a:r>
            <a:endParaRPr lang="it-IT" sz="2400" dirty="0" smtClean="0">
              <a:solidFill>
                <a:schemeClr val="tx2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81000" y="2728555"/>
            <a:ext cx="6096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smtClean="0"/>
              <a:t>No </a:t>
            </a:r>
            <a:r>
              <a:rPr lang="sv-SE" sz="2400" dirty="0" err="1" smtClean="0"/>
              <a:t>pesticidi</a:t>
            </a:r>
            <a:r>
              <a:rPr lang="sv-SE" sz="2400" dirty="0" smtClean="0"/>
              <a:t> di </a:t>
            </a:r>
            <a:r>
              <a:rPr lang="sv-SE" sz="2400" dirty="0" err="1" smtClean="0"/>
              <a:t>sintesi</a:t>
            </a:r>
            <a:endParaRPr lang="it-IT" sz="2400" dirty="0" smtClean="0">
              <a:solidFill>
                <a:schemeClr val="tx2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81000" y="3266420"/>
            <a:ext cx="6096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smtClean="0"/>
              <a:t>…</a:t>
            </a:r>
            <a:endParaRPr lang="it-IT" sz="2400" dirty="0" smtClean="0">
              <a:solidFill>
                <a:schemeClr val="tx2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28600" y="228600"/>
            <a:ext cx="7924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err="1" smtClean="0"/>
              <a:t>Misure</a:t>
            </a:r>
            <a:r>
              <a:rPr lang="sv-SE" sz="2800" dirty="0" smtClean="0"/>
              <a:t> </a:t>
            </a:r>
            <a:r>
              <a:rPr lang="sv-SE" sz="2800" dirty="0" err="1" smtClean="0"/>
              <a:t>agro-ambientali</a:t>
            </a:r>
            <a:r>
              <a:rPr lang="sv-SE" sz="2800" dirty="0" smtClean="0"/>
              <a:t>: ”on </a:t>
            </a:r>
            <a:r>
              <a:rPr lang="sv-SE" sz="2800" dirty="0" err="1" smtClean="0"/>
              <a:t>field</a:t>
            </a:r>
            <a:r>
              <a:rPr lang="sv-SE" sz="2800" dirty="0" smtClean="0"/>
              <a:t>”</a:t>
            </a:r>
            <a:endParaRPr lang="it-IT" sz="2800" dirty="0" smtClean="0">
              <a:solidFill>
                <a:schemeClr val="tx2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799" y="3792537"/>
            <a:ext cx="7143201" cy="306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lus 14"/>
          <p:cNvSpPr/>
          <p:nvPr/>
        </p:nvSpPr>
        <p:spPr>
          <a:xfrm>
            <a:off x="5334000" y="4343400"/>
            <a:ext cx="152400" cy="152400"/>
          </a:xfrm>
          <a:prstGeom prst="mathPlus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6" name="Plus 15"/>
          <p:cNvSpPr/>
          <p:nvPr/>
        </p:nvSpPr>
        <p:spPr>
          <a:xfrm>
            <a:off x="5334000" y="4800600"/>
            <a:ext cx="152400" cy="152400"/>
          </a:xfrm>
          <a:prstGeom prst="mathPlus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7" name="Plus 16"/>
          <p:cNvSpPr/>
          <p:nvPr/>
        </p:nvSpPr>
        <p:spPr>
          <a:xfrm>
            <a:off x="5334000" y="4953000"/>
            <a:ext cx="152400" cy="152400"/>
          </a:xfrm>
          <a:prstGeom prst="mathPlus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8" name="Plus 17"/>
          <p:cNvSpPr/>
          <p:nvPr/>
        </p:nvSpPr>
        <p:spPr>
          <a:xfrm>
            <a:off x="5334000" y="5105400"/>
            <a:ext cx="152400" cy="152400"/>
          </a:xfrm>
          <a:prstGeom prst="mathPlus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9" name="Plus 18"/>
          <p:cNvSpPr/>
          <p:nvPr/>
        </p:nvSpPr>
        <p:spPr>
          <a:xfrm>
            <a:off x="5334000" y="5257800"/>
            <a:ext cx="152400" cy="152400"/>
          </a:xfrm>
          <a:prstGeom prst="mathPlus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0" name="Plus 19"/>
          <p:cNvSpPr/>
          <p:nvPr/>
        </p:nvSpPr>
        <p:spPr>
          <a:xfrm>
            <a:off x="5334000" y="5791200"/>
            <a:ext cx="152400" cy="152400"/>
          </a:xfrm>
          <a:prstGeom prst="mathPlus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1" name="Plus 20"/>
          <p:cNvSpPr/>
          <p:nvPr/>
        </p:nvSpPr>
        <p:spPr>
          <a:xfrm>
            <a:off x="5334000" y="6172200"/>
            <a:ext cx="152400" cy="152400"/>
          </a:xfrm>
          <a:prstGeom prst="mathPlus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2" name="Plus 21"/>
          <p:cNvSpPr/>
          <p:nvPr/>
        </p:nvSpPr>
        <p:spPr>
          <a:xfrm>
            <a:off x="5334000" y="6324600"/>
            <a:ext cx="152400" cy="152400"/>
          </a:xfrm>
          <a:prstGeom prst="mathPlus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3" name="Plus 22"/>
          <p:cNvSpPr/>
          <p:nvPr/>
        </p:nvSpPr>
        <p:spPr>
          <a:xfrm>
            <a:off x="5334000" y="6477000"/>
            <a:ext cx="152400" cy="152400"/>
          </a:xfrm>
          <a:prstGeom prst="mathPlus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800" y="2971800"/>
            <a:ext cx="4267200" cy="733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1000" y="1229380"/>
            <a:ext cx="8001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smtClean="0"/>
              <a:t>3. </a:t>
            </a:r>
            <a:r>
              <a:rPr lang="sv-SE" sz="2400" dirty="0" err="1" smtClean="0"/>
              <a:t>Estensificazione</a:t>
            </a:r>
            <a:r>
              <a:rPr lang="sv-SE" sz="2400" dirty="0" smtClean="0"/>
              <a:t> </a:t>
            </a:r>
            <a:r>
              <a:rPr lang="sv-SE" sz="2400" dirty="0" err="1" smtClean="0"/>
              <a:t>degli</a:t>
            </a:r>
            <a:r>
              <a:rPr lang="sv-SE" sz="2400" dirty="0" smtClean="0"/>
              <a:t> </a:t>
            </a:r>
            <a:r>
              <a:rPr lang="sv-SE" sz="2400" dirty="0" err="1" smtClean="0"/>
              <a:t>allevamenti</a:t>
            </a:r>
            <a:endParaRPr lang="it-IT" sz="2400" dirty="0" smtClean="0">
              <a:solidFill>
                <a:schemeClr val="tx2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1000" y="1981200"/>
            <a:ext cx="8001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/>
              <a:t>Riduzione</a:t>
            </a:r>
            <a:r>
              <a:rPr lang="sv-SE" sz="2400" dirty="0" smtClean="0"/>
              <a:t> </a:t>
            </a:r>
            <a:r>
              <a:rPr lang="sv-SE" sz="2400" dirty="0" smtClean="0"/>
              <a:t>del </a:t>
            </a:r>
            <a:r>
              <a:rPr lang="sv-SE" sz="2400" dirty="0" err="1" smtClean="0"/>
              <a:t>carico</a:t>
            </a:r>
            <a:endParaRPr lang="it-IT" sz="2400" dirty="0" smtClean="0">
              <a:solidFill>
                <a:schemeClr val="tx2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81000" y="3124200"/>
            <a:ext cx="8763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smtClean="0"/>
              <a:t>Legame </a:t>
            </a:r>
            <a:r>
              <a:rPr lang="sv-SE" sz="2400" dirty="0" err="1" smtClean="0"/>
              <a:t>stretto</a:t>
            </a:r>
            <a:r>
              <a:rPr lang="sv-SE" sz="2400" dirty="0" smtClean="0"/>
              <a:t> </a:t>
            </a:r>
            <a:r>
              <a:rPr lang="sv-SE" sz="2400" dirty="0" err="1" smtClean="0"/>
              <a:t>fra</a:t>
            </a:r>
            <a:r>
              <a:rPr lang="sv-SE" sz="2400" dirty="0" smtClean="0"/>
              <a:t> </a:t>
            </a:r>
            <a:r>
              <a:rPr lang="sv-SE" sz="2400" dirty="0" err="1" smtClean="0"/>
              <a:t>superficie</a:t>
            </a:r>
            <a:r>
              <a:rPr lang="sv-SE" sz="2400" dirty="0" smtClean="0"/>
              <a:t> </a:t>
            </a:r>
            <a:r>
              <a:rPr lang="sv-SE" sz="2400" dirty="0" err="1" smtClean="0"/>
              <a:t>coltivata</a:t>
            </a:r>
            <a:r>
              <a:rPr lang="sv-SE" sz="2400" dirty="0" smtClean="0"/>
              <a:t> e </a:t>
            </a:r>
            <a:r>
              <a:rPr lang="sv-SE" sz="2400" dirty="0" err="1" smtClean="0"/>
              <a:t>carico</a:t>
            </a:r>
            <a:r>
              <a:rPr lang="sv-SE" sz="2400" dirty="0" smtClean="0"/>
              <a:t> di N </a:t>
            </a:r>
            <a:endParaRPr lang="it-IT" sz="2400" dirty="0" smtClean="0">
              <a:solidFill>
                <a:schemeClr val="tx2"/>
              </a:solidFill>
            </a:endParaRPr>
          </a:p>
        </p:txBody>
      </p:sp>
      <p:pic>
        <p:nvPicPr>
          <p:cNvPr id="21506" name="Picture 2" descr="http://www.testo-unico-sicurezza.com/allevamento-bovin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4038600"/>
            <a:ext cx="3733800" cy="2404342"/>
          </a:xfrm>
          <a:prstGeom prst="rect">
            <a:avLst/>
          </a:prstGeom>
          <a:noFill/>
        </p:spPr>
      </p:pic>
      <p:sp>
        <p:nvSpPr>
          <p:cNvPr id="10" name="Rectangle 9"/>
          <p:cNvSpPr/>
          <p:nvPr/>
        </p:nvSpPr>
        <p:spPr>
          <a:xfrm>
            <a:off x="228600" y="228600"/>
            <a:ext cx="7924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err="1" smtClean="0"/>
              <a:t>Misure</a:t>
            </a:r>
            <a:r>
              <a:rPr lang="sv-SE" sz="2800" dirty="0" smtClean="0"/>
              <a:t> </a:t>
            </a:r>
            <a:r>
              <a:rPr lang="sv-SE" sz="2800" dirty="0" err="1" smtClean="0"/>
              <a:t>agro-ambientali</a:t>
            </a:r>
            <a:r>
              <a:rPr lang="sv-SE" sz="2800" dirty="0" smtClean="0"/>
              <a:t>: ”on </a:t>
            </a:r>
            <a:r>
              <a:rPr lang="sv-SE" sz="2800" dirty="0" err="1" smtClean="0"/>
              <a:t>field</a:t>
            </a:r>
            <a:r>
              <a:rPr lang="sv-SE" sz="2800" dirty="0" smtClean="0"/>
              <a:t>”</a:t>
            </a:r>
            <a:endParaRPr lang="it-IT" sz="2800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1000" y="1295400"/>
            <a:ext cx="8001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/>
              <a:t>-Conversione</a:t>
            </a:r>
            <a:r>
              <a:rPr lang="sv-SE" sz="2400" dirty="0" smtClean="0"/>
              <a:t> di </a:t>
            </a:r>
            <a:r>
              <a:rPr lang="sv-SE" sz="2400" dirty="0" err="1" smtClean="0"/>
              <a:t>arativi</a:t>
            </a:r>
            <a:r>
              <a:rPr lang="sv-SE" sz="2400" dirty="0" smtClean="0"/>
              <a:t> in </a:t>
            </a:r>
            <a:r>
              <a:rPr lang="sv-SE" sz="2400" dirty="0" err="1" smtClean="0"/>
              <a:t>praterie</a:t>
            </a:r>
            <a:r>
              <a:rPr lang="sv-SE" sz="2400" dirty="0" smtClean="0"/>
              <a:t> e </a:t>
            </a:r>
            <a:r>
              <a:rPr lang="sv-SE" sz="2400" dirty="0" err="1" smtClean="0"/>
              <a:t>rotazione</a:t>
            </a:r>
            <a:r>
              <a:rPr lang="sv-SE" sz="2400" dirty="0" smtClean="0"/>
              <a:t> </a:t>
            </a:r>
            <a:r>
              <a:rPr lang="sv-SE" sz="2400" dirty="0" err="1" smtClean="0"/>
              <a:t>delle</a:t>
            </a:r>
            <a:r>
              <a:rPr lang="sv-SE" sz="2400" dirty="0" smtClean="0"/>
              <a:t> </a:t>
            </a:r>
            <a:r>
              <a:rPr lang="sv-SE" sz="2400" dirty="0" err="1" smtClean="0"/>
              <a:t>colture</a:t>
            </a:r>
            <a:endParaRPr lang="it-IT" sz="2400" dirty="0" smtClean="0">
              <a:solidFill>
                <a:schemeClr val="tx2"/>
              </a:solidFill>
            </a:endParaRPr>
          </a:p>
        </p:txBody>
      </p:sp>
      <p:pic>
        <p:nvPicPr>
          <p:cNvPr id="20482" name="Picture 2" descr="http://upload.wikimedia.org/wikipedia/mg/9/95/Crop_Rotation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981200"/>
            <a:ext cx="3886200" cy="4074749"/>
          </a:xfrm>
          <a:prstGeom prst="rect">
            <a:avLst/>
          </a:prstGeom>
          <a:noFill/>
        </p:spPr>
      </p:pic>
      <p:sp>
        <p:nvSpPr>
          <p:cNvPr id="10" name="Rectangle 9"/>
          <p:cNvSpPr/>
          <p:nvPr/>
        </p:nvSpPr>
        <p:spPr>
          <a:xfrm>
            <a:off x="228600" y="228600"/>
            <a:ext cx="7924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err="1" smtClean="0"/>
              <a:t>Misure</a:t>
            </a:r>
            <a:r>
              <a:rPr lang="sv-SE" sz="2800" dirty="0" smtClean="0"/>
              <a:t> </a:t>
            </a:r>
            <a:r>
              <a:rPr lang="sv-SE" sz="2800" dirty="0" err="1" smtClean="0"/>
              <a:t>agro-ambientali</a:t>
            </a:r>
            <a:r>
              <a:rPr lang="sv-SE" sz="2800" dirty="0" smtClean="0"/>
              <a:t>: ”on </a:t>
            </a:r>
            <a:r>
              <a:rPr lang="sv-SE" sz="2800" dirty="0" err="1" smtClean="0"/>
              <a:t>field</a:t>
            </a:r>
            <a:r>
              <a:rPr lang="sv-SE" sz="2800" dirty="0" smtClean="0"/>
              <a:t>”</a:t>
            </a:r>
            <a:endParaRPr lang="it-IT" sz="2800" dirty="0" smtClean="0">
              <a:solidFill>
                <a:schemeClr val="tx2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181600" y="2667000"/>
            <a:ext cx="3352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/>
              <a:t>Situazione</a:t>
            </a:r>
            <a:r>
              <a:rPr lang="sv-SE" sz="2400" dirty="0" smtClean="0"/>
              <a:t> </a:t>
            </a:r>
            <a:r>
              <a:rPr lang="sv-SE" sz="2400" dirty="0" err="1" smtClean="0"/>
              <a:t>attuale</a:t>
            </a:r>
            <a:r>
              <a:rPr lang="sv-SE" sz="2400" dirty="0" smtClean="0"/>
              <a:t>: </a:t>
            </a:r>
            <a:r>
              <a:rPr lang="sv-SE" sz="2400" dirty="0" err="1" smtClean="0"/>
              <a:t>Monocoltura</a:t>
            </a:r>
            <a:r>
              <a:rPr lang="sv-SE" sz="2400" dirty="0" smtClean="0"/>
              <a:t> o </a:t>
            </a:r>
            <a:r>
              <a:rPr lang="sv-SE" sz="2400" dirty="0" err="1" smtClean="0"/>
              <a:t>rotazione</a:t>
            </a:r>
            <a:r>
              <a:rPr lang="sv-SE" sz="2400" dirty="0" smtClean="0"/>
              <a:t> </a:t>
            </a:r>
            <a:r>
              <a:rPr lang="sv-SE" sz="2400" dirty="0" err="1" smtClean="0"/>
              <a:t>molto</a:t>
            </a:r>
            <a:r>
              <a:rPr lang="sv-SE" sz="2400" dirty="0" smtClean="0"/>
              <a:t> </a:t>
            </a:r>
            <a:r>
              <a:rPr lang="sv-SE" sz="2400" dirty="0" err="1" smtClean="0"/>
              <a:t>semplificata</a:t>
            </a:r>
            <a:endParaRPr lang="it-IT" sz="2400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1000" y="1229380"/>
            <a:ext cx="8001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/>
              <a:t>-Colture</a:t>
            </a:r>
            <a:r>
              <a:rPr lang="sv-SE" sz="2400" dirty="0" smtClean="0"/>
              <a:t> di </a:t>
            </a:r>
            <a:r>
              <a:rPr lang="sv-SE" sz="2400" dirty="0" err="1" smtClean="0"/>
              <a:t>copertura</a:t>
            </a:r>
            <a:endParaRPr lang="it-IT" sz="2400" dirty="0" smtClean="0">
              <a:solidFill>
                <a:schemeClr val="tx2"/>
              </a:solidFill>
            </a:endParaRPr>
          </a:p>
        </p:txBody>
      </p:sp>
      <p:pic>
        <p:nvPicPr>
          <p:cNvPr id="27650" name="Picture 2" descr="http://www.motherearthnews.com/uploadedImages/articles/issues/2009-10-01/MEN-ON09-kh-cover-crops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2057400"/>
            <a:ext cx="5229225" cy="3763762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5791200" y="2133600"/>
            <a:ext cx="2819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smtClean="0"/>
              <a:t>Il </a:t>
            </a:r>
            <a:r>
              <a:rPr lang="sv-SE" sz="2400" dirty="0" err="1" smtClean="0"/>
              <a:t>terreno</a:t>
            </a:r>
            <a:r>
              <a:rPr lang="sv-SE" sz="2400" dirty="0" smtClean="0"/>
              <a:t> non resta </a:t>
            </a:r>
            <a:r>
              <a:rPr lang="sv-SE" sz="2400" dirty="0" err="1" smtClean="0"/>
              <a:t>mai</a:t>
            </a:r>
            <a:r>
              <a:rPr lang="sv-SE" sz="2400" dirty="0" smtClean="0"/>
              <a:t> </a:t>
            </a:r>
            <a:r>
              <a:rPr lang="sv-SE" sz="2400" dirty="0" err="1" smtClean="0"/>
              <a:t>nudo</a:t>
            </a:r>
            <a:endParaRPr lang="it-IT" sz="2400" dirty="0" smtClean="0">
              <a:solidFill>
                <a:schemeClr val="tx2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28600" y="228600"/>
            <a:ext cx="7924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err="1" smtClean="0"/>
              <a:t>Misure</a:t>
            </a:r>
            <a:r>
              <a:rPr lang="sv-SE" sz="2800" dirty="0" smtClean="0"/>
              <a:t> </a:t>
            </a:r>
            <a:r>
              <a:rPr lang="sv-SE" sz="2800" dirty="0" err="1" smtClean="0"/>
              <a:t>agro-ambientali</a:t>
            </a:r>
            <a:r>
              <a:rPr lang="sv-SE" sz="2800" dirty="0" smtClean="0"/>
              <a:t>: ”on </a:t>
            </a:r>
            <a:r>
              <a:rPr lang="sv-SE" sz="2800" dirty="0" err="1" smtClean="0"/>
              <a:t>field</a:t>
            </a:r>
            <a:r>
              <a:rPr lang="sv-SE" sz="2800" dirty="0" smtClean="0"/>
              <a:t>”</a:t>
            </a:r>
            <a:endParaRPr lang="it-IT" sz="2800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1000" y="1229380"/>
            <a:ext cx="8001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/>
              <a:t>-Mantenimento</a:t>
            </a:r>
            <a:r>
              <a:rPr lang="sv-SE" sz="2400" dirty="0" smtClean="0"/>
              <a:t> della </a:t>
            </a:r>
            <a:r>
              <a:rPr lang="sv-SE" sz="2400" dirty="0" err="1" smtClean="0"/>
              <a:t>diversità</a:t>
            </a:r>
            <a:r>
              <a:rPr lang="sv-SE" sz="2400" dirty="0" smtClean="0"/>
              <a:t> </a:t>
            </a:r>
            <a:r>
              <a:rPr lang="sv-SE" sz="2400" dirty="0" err="1" smtClean="0"/>
              <a:t>genetica</a:t>
            </a:r>
            <a:r>
              <a:rPr lang="sv-SE" sz="2400" dirty="0" smtClean="0"/>
              <a:t> </a:t>
            </a:r>
            <a:r>
              <a:rPr lang="sv-SE" sz="2400" dirty="0" err="1" smtClean="0"/>
              <a:t>delle</a:t>
            </a:r>
            <a:r>
              <a:rPr lang="sv-SE" sz="2400" dirty="0" smtClean="0"/>
              <a:t> </a:t>
            </a:r>
            <a:r>
              <a:rPr lang="sv-SE" sz="2400" dirty="0" err="1" smtClean="0"/>
              <a:t>colture</a:t>
            </a:r>
            <a:endParaRPr lang="it-IT" sz="2400" dirty="0" smtClean="0">
              <a:solidFill>
                <a:schemeClr val="tx2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57200" y="3817203"/>
            <a:ext cx="3200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smtClean="0"/>
              <a:t>Enorme interesse </a:t>
            </a:r>
            <a:r>
              <a:rPr lang="sv-SE" sz="2400" dirty="0" err="1" smtClean="0"/>
              <a:t>nella</a:t>
            </a:r>
            <a:r>
              <a:rPr lang="sv-SE" sz="2400" dirty="0" smtClean="0"/>
              <a:t> </a:t>
            </a:r>
            <a:r>
              <a:rPr lang="sv-SE" sz="2400" dirty="0" err="1" smtClean="0"/>
              <a:t>selezione</a:t>
            </a:r>
            <a:r>
              <a:rPr lang="sv-SE" sz="2400" dirty="0" smtClean="0"/>
              <a:t> e </a:t>
            </a:r>
            <a:r>
              <a:rPr lang="sv-SE" sz="2400" dirty="0" err="1" smtClean="0"/>
              <a:t>OGM</a:t>
            </a:r>
            <a:endParaRPr lang="it-IT" sz="2400" dirty="0" smtClean="0">
              <a:solidFill>
                <a:schemeClr val="tx2"/>
              </a:solidFill>
            </a:endParaRPr>
          </a:p>
        </p:txBody>
      </p:sp>
      <p:pic>
        <p:nvPicPr>
          <p:cNvPr id="34818" name="Picture 2" descr="http://www.news.cornell.edu/stories/Aug09/MaizeVariet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86200" y="2286000"/>
            <a:ext cx="3810000" cy="2857500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/>
        </p:nvSpPr>
        <p:spPr>
          <a:xfrm>
            <a:off x="228600" y="228600"/>
            <a:ext cx="7924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err="1" smtClean="0"/>
              <a:t>Misure</a:t>
            </a:r>
            <a:r>
              <a:rPr lang="sv-SE" sz="2800" dirty="0" smtClean="0"/>
              <a:t> </a:t>
            </a:r>
            <a:r>
              <a:rPr lang="sv-SE" sz="2800" dirty="0" err="1" smtClean="0"/>
              <a:t>agro-ambientali</a:t>
            </a:r>
            <a:r>
              <a:rPr lang="sv-SE" sz="2800" dirty="0" smtClean="0"/>
              <a:t>: ”on </a:t>
            </a:r>
            <a:r>
              <a:rPr lang="sv-SE" sz="2800" dirty="0" err="1" smtClean="0"/>
              <a:t>field</a:t>
            </a:r>
            <a:r>
              <a:rPr lang="sv-SE" sz="2800" dirty="0" smtClean="0"/>
              <a:t>”</a:t>
            </a:r>
            <a:endParaRPr lang="it-IT" sz="2800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1000" y="1229380"/>
            <a:ext cx="8001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/>
              <a:t>-Uso</a:t>
            </a:r>
            <a:r>
              <a:rPr lang="sv-SE" sz="2400" dirty="0" smtClean="0"/>
              <a:t> </a:t>
            </a:r>
            <a:r>
              <a:rPr lang="sv-SE" sz="2400" dirty="0" err="1" smtClean="0"/>
              <a:t>sostenibile</a:t>
            </a:r>
            <a:r>
              <a:rPr lang="sv-SE" sz="2400" dirty="0" smtClean="0"/>
              <a:t> </a:t>
            </a:r>
            <a:r>
              <a:rPr lang="sv-SE" sz="2400" dirty="0" err="1" smtClean="0"/>
              <a:t>dell’acqua</a:t>
            </a:r>
            <a:endParaRPr lang="it-IT" sz="2400" dirty="0" smtClean="0">
              <a:solidFill>
                <a:schemeClr val="tx2"/>
              </a:solidFill>
            </a:endParaRPr>
          </a:p>
        </p:txBody>
      </p:sp>
      <p:pic>
        <p:nvPicPr>
          <p:cNvPr id="33794" name="Picture 2" descr="http://ga.water.usgs.gov/edu/pictures/irrigati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2209800"/>
            <a:ext cx="3552825" cy="2466975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/>
        </p:nvSpPr>
        <p:spPr>
          <a:xfrm>
            <a:off x="228600" y="228600"/>
            <a:ext cx="7924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err="1" smtClean="0"/>
              <a:t>Misure</a:t>
            </a:r>
            <a:r>
              <a:rPr lang="sv-SE" sz="2800" dirty="0" smtClean="0"/>
              <a:t> </a:t>
            </a:r>
            <a:r>
              <a:rPr lang="sv-SE" sz="2800" dirty="0" err="1" smtClean="0"/>
              <a:t>agro-ambientali</a:t>
            </a:r>
            <a:r>
              <a:rPr lang="sv-SE" sz="2800" dirty="0" smtClean="0"/>
              <a:t>: ”on </a:t>
            </a:r>
            <a:r>
              <a:rPr lang="sv-SE" sz="2800" dirty="0" err="1" smtClean="0"/>
              <a:t>field</a:t>
            </a:r>
            <a:r>
              <a:rPr lang="sv-SE" sz="2800" dirty="0" smtClean="0"/>
              <a:t>”</a:t>
            </a:r>
            <a:endParaRPr lang="it-IT" sz="2800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1000" y="1229380"/>
            <a:ext cx="1905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/>
              <a:t>-Set</a:t>
            </a:r>
            <a:r>
              <a:rPr lang="sv-SE" sz="2400" dirty="0" smtClean="0"/>
              <a:t> </a:t>
            </a:r>
            <a:r>
              <a:rPr lang="sv-SE" sz="2400" dirty="0" err="1" smtClean="0"/>
              <a:t>aside</a:t>
            </a:r>
            <a:endParaRPr lang="it-IT" sz="2400" dirty="0" smtClean="0">
              <a:solidFill>
                <a:schemeClr val="tx2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8600" y="1981200"/>
            <a:ext cx="7848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/>
              <a:t>Introdotto</a:t>
            </a:r>
            <a:r>
              <a:rPr lang="sv-SE" sz="2400" dirty="0" smtClean="0"/>
              <a:t> per </a:t>
            </a:r>
            <a:r>
              <a:rPr lang="sv-SE" sz="2400" dirty="0" err="1" smtClean="0"/>
              <a:t>ridurre</a:t>
            </a:r>
            <a:r>
              <a:rPr lang="sv-SE" sz="2400" dirty="0" smtClean="0"/>
              <a:t> i surplus di </a:t>
            </a:r>
            <a:r>
              <a:rPr lang="sv-SE" sz="2400" dirty="0" err="1" smtClean="0"/>
              <a:t>produzione</a:t>
            </a:r>
            <a:r>
              <a:rPr lang="sv-SE" sz="2400" dirty="0" smtClean="0"/>
              <a:t> </a:t>
            </a:r>
            <a:r>
              <a:rPr lang="sv-SE" sz="2400" dirty="0" err="1" smtClean="0"/>
              <a:t>negli</a:t>
            </a:r>
            <a:r>
              <a:rPr lang="sv-SE" sz="2400" dirty="0" smtClean="0"/>
              <a:t> </a:t>
            </a:r>
            <a:r>
              <a:rPr lang="sv-SE" sz="2400" dirty="0" err="1" smtClean="0"/>
              <a:t>anni</a:t>
            </a:r>
            <a:r>
              <a:rPr lang="sv-SE" sz="2400" dirty="0" smtClean="0"/>
              <a:t> ’90</a:t>
            </a:r>
            <a:endParaRPr lang="it-IT" sz="2400" dirty="0" smtClean="0">
              <a:solidFill>
                <a:schemeClr val="tx2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28600" y="228600"/>
            <a:ext cx="7924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err="1" smtClean="0"/>
              <a:t>Misure</a:t>
            </a:r>
            <a:r>
              <a:rPr lang="sv-SE" sz="2800" dirty="0" smtClean="0"/>
              <a:t> </a:t>
            </a:r>
            <a:r>
              <a:rPr lang="sv-SE" sz="2800" dirty="0" err="1" smtClean="0"/>
              <a:t>agro-ambientali</a:t>
            </a:r>
            <a:r>
              <a:rPr lang="sv-SE" sz="2800" dirty="0" smtClean="0"/>
              <a:t>: ”</a:t>
            </a:r>
            <a:r>
              <a:rPr lang="sv-SE" sz="2800" dirty="0" smtClean="0"/>
              <a:t>on </a:t>
            </a:r>
            <a:r>
              <a:rPr lang="sv-SE" sz="2800" dirty="0" err="1" smtClean="0"/>
              <a:t>field</a:t>
            </a:r>
            <a:r>
              <a:rPr lang="sv-SE" sz="2800" dirty="0" smtClean="0"/>
              <a:t>”</a:t>
            </a:r>
            <a:endParaRPr lang="it-IT" sz="2800" dirty="0" smtClean="0">
              <a:solidFill>
                <a:schemeClr val="tx2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28600" y="2662535"/>
            <a:ext cx="7848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/>
              <a:t>Ottimi</a:t>
            </a:r>
            <a:r>
              <a:rPr lang="sv-SE" sz="2400" dirty="0" smtClean="0"/>
              <a:t> </a:t>
            </a:r>
            <a:r>
              <a:rPr lang="sv-SE" sz="2400" dirty="0" err="1" smtClean="0"/>
              <a:t>benefici</a:t>
            </a:r>
            <a:r>
              <a:rPr lang="sv-SE" sz="2400" dirty="0" smtClean="0"/>
              <a:t> per la </a:t>
            </a:r>
            <a:r>
              <a:rPr lang="sv-SE" sz="2400" dirty="0" err="1" smtClean="0"/>
              <a:t>biodiversità</a:t>
            </a:r>
            <a:endParaRPr lang="it-IT" sz="2400" dirty="0" smtClean="0">
              <a:solidFill>
                <a:schemeClr val="tx2"/>
              </a:solidFill>
            </a:endParaRPr>
          </a:p>
        </p:txBody>
      </p:sp>
      <p:pic>
        <p:nvPicPr>
          <p:cNvPr id="32770" name="Picture 2" descr="http://www.agripicture.com/www/images/samples/10252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3200400"/>
            <a:ext cx="4038600" cy="2689708"/>
          </a:xfrm>
          <a:prstGeom prst="rect">
            <a:avLst/>
          </a:prstGeom>
          <a:noFill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53200" y="2652701"/>
            <a:ext cx="2431910" cy="42052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26496" y="5943601"/>
            <a:ext cx="324098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1000" y="1229380"/>
            <a:ext cx="8001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/>
              <a:t>-Recupero</a:t>
            </a:r>
            <a:r>
              <a:rPr lang="sv-SE" sz="2400" dirty="0" smtClean="0"/>
              <a:t> </a:t>
            </a:r>
            <a:r>
              <a:rPr lang="sv-SE" sz="2400" dirty="0" err="1" smtClean="0"/>
              <a:t>terreni</a:t>
            </a:r>
            <a:r>
              <a:rPr lang="sv-SE" sz="2400" dirty="0" smtClean="0"/>
              <a:t> </a:t>
            </a:r>
            <a:r>
              <a:rPr lang="sv-SE" sz="2400" dirty="0" err="1" smtClean="0"/>
              <a:t>abbandonati</a:t>
            </a:r>
            <a:r>
              <a:rPr lang="sv-SE" sz="2400" dirty="0" smtClean="0"/>
              <a:t> (</a:t>
            </a:r>
            <a:r>
              <a:rPr lang="sv-SE" sz="2400" dirty="0" err="1" smtClean="0"/>
              <a:t>agricoltura</a:t>
            </a:r>
            <a:r>
              <a:rPr lang="sv-SE" sz="2400" dirty="0" smtClean="0"/>
              <a:t> </a:t>
            </a:r>
            <a:r>
              <a:rPr lang="sv-SE" sz="2400" dirty="0" err="1" smtClean="0"/>
              <a:t>tradizionale</a:t>
            </a:r>
            <a:r>
              <a:rPr lang="sv-SE" sz="2400" dirty="0" smtClean="0"/>
              <a:t>)</a:t>
            </a:r>
            <a:endParaRPr lang="it-IT" sz="2400" dirty="0" smtClean="0">
              <a:solidFill>
                <a:schemeClr val="tx2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28600" y="228600"/>
            <a:ext cx="7924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err="1" smtClean="0"/>
              <a:t>Misure</a:t>
            </a:r>
            <a:r>
              <a:rPr lang="sv-SE" sz="2800" dirty="0" smtClean="0"/>
              <a:t> </a:t>
            </a:r>
            <a:r>
              <a:rPr lang="sv-SE" sz="2800" dirty="0" err="1" smtClean="0"/>
              <a:t>agro-ambientali</a:t>
            </a:r>
            <a:r>
              <a:rPr lang="sv-SE" sz="2800" dirty="0" smtClean="0"/>
              <a:t>: ”</a:t>
            </a:r>
            <a:r>
              <a:rPr lang="sv-SE" sz="2800" dirty="0" smtClean="0"/>
              <a:t>on </a:t>
            </a:r>
            <a:r>
              <a:rPr lang="sv-SE" sz="2800" dirty="0" err="1" smtClean="0"/>
              <a:t>field</a:t>
            </a:r>
            <a:r>
              <a:rPr lang="sv-SE" sz="2800" dirty="0" smtClean="0"/>
              <a:t>”</a:t>
            </a:r>
            <a:endParaRPr lang="it-IT" sz="2800" dirty="0" smtClean="0">
              <a:solidFill>
                <a:schemeClr val="tx2"/>
              </a:solidFill>
            </a:endParaRPr>
          </a:p>
        </p:txBody>
      </p:sp>
      <p:pic>
        <p:nvPicPr>
          <p:cNvPr id="31746" name="Picture 2" descr="http://upload.wikimedia.org/wikipedia/commons/b/b2/Broadrashes_-_geograph.org.uk_-_144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133600"/>
            <a:ext cx="4495800" cy="298549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1000" y="1229380"/>
            <a:ext cx="8001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/>
              <a:t>-Elemento</a:t>
            </a:r>
            <a:r>
              <a:rPr lang="sv-SE" sz="2400" dirty="0" smtClean="0"/>
              <a:t> </a:t>
            </a:r>
            <a:r>
              <a:rPr lang="sv-SE" sz="2400" dirty="0" err="1" smtClean="0"/>
              <a:t>semi-naturali</a:t>
            </a:r>
            <a:r>
              <a:rPr lang="sv-SE" sz="2400" dirty="0" smtClean="0"/>
              <a:t> </a:t>
            </a:r>
            <a:r>
              <a:rPr lang="sv-SE" sz="2400" dirty="0" err="1" smtClean="0"/>
              <a:t>nel</a:t>
            </a:r>
            <a:r>
              <a:rPr lang="sv-SE" sz="2400" dirty="0" smtClean="0"/>
              <a:t> </a:t>
            </a:r>
            <a:r>
              <a:rPr lang="sv-SE" sz="2400" dirty="0" err="1" smtClean="0"/>
              <a:t>paesaggio</a:t>
            </a:r>
            <a:endParaRPr lang="it-IT" sz="2400" dirty="0" smtClean="0">
              <a:solidFill>
                <a:schemeClr val="tx2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28600" y="228600"/>
            <a:ext cx="7924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err="1" smtClean="0"/>
              <a:t>Misure</a:t>
            </a:r>
            <a:r>
              <a:rPr lang="sv-SE" sz="2800" dirty="0" smtClean="0"/>
              <a:t> </a:t>
            </a:r>
            <a:r>
              <a:rPr lang="sv-SE" sz="2800" dirty="0" err="1" smtClean="0"/>
              <a:t>agro-ambientali</a:t>
            </a:r>
            <a:r>
              <a:rPr lang="sv-SE" sz="2800" dirty="0" smtClean="0"/>
              <a:t>: ”</a:t>
            </a:r>
            <a:r>
              <a:rPr lang="sv-SE" sz="2800" dirty="0" err="1" smtClean="0"/>
              <a:t>off</a:t>
            </a:r>
            <a:r>
              <a:rPr lang="sv-SE" sz="2800" dirty="0" smtClean="0"/>
              <a:t> </a:t>
            </a:r>
            <a:r>
              <a:rPr lang="sv-SE" sz="2800" dirty="0" err="1" smtClean="0"/>
              <a:t>field</a:t>
            </a:r>
            <a:r>
              <a:rPr lang="sv-SE" sz="2800" dirty="0" smtClean="0"/>
              <a:t>”</a:t>
            </a:r>
            <a:endParaRPr lang="it-IT" sz="2800" dirty="0" smtClean="0">
              <a:solidFill>
                <a:schemeClr val="tx2"/>
              </a:solidFill>
            </a:endParaRPr>
          </a:p>
        </p:txBody>
      </p:sp>
      <p:pic>
        <p:nvPicPr>
          <p:cNvPr id="30722" name="Picture 2" descr="http://media.nfuonline.com/Uploaded_Files/_media/1/31adf191-a925-4edd-8427-d97777ab28d3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057400"/>
            <a:ext cx="2829978" cy="2047876"/>
          </a:xfrm>
          <a:prstGeom prst="rect">
            <a:avLst/>
          </a:prstGeom>
          <a:noFill/>
        </p:spPr>
      </p:pic>
      <p:pic>
        <p:nvPicPr>
          <p:cNvPr id="30724" name="Picture 4" descr="http://www.balticcompass.org/Bilder/newsletter/Newsletter%203/puimur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14800" y="2057400"/>
            <a:ext cx="2905125" cy="1964029"/>
          </a:xfrm>
          <a:prstGeom prst="rect">
            <a:avLst/>
          </a:prstGeom>
          <a:noFill/>
        </p:spPr>
      </p:pic>
      <p:pic>
        <p:nvPicPr>
          <p:cNvPr id="30726" name="Picture 6" descr="http://www.bto.org/sites/default/files/u14/images/managed-hedgerow-anne-cotto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4419600"/>
            <a:ext cx="2817706" cy="1981199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>
          <a:xfrm>
            <a:off x="4114800" y="4572000"/>
            <a:ext cx="4876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/>
              <a:t>Siepi</a:t>
            </a:r>
            <a:r>
              <a:rPr lang="sv-SE" sz="2400" dirty="0" smtClean="0"/>
              <a:t>, </a:t>
            </a:r>
            <a:r>
              <a:rPr lang="sv-SE" sz="2400" dirty="0" err="1" smtClean="0"/>
              <a:t>flower</a:t>
            </a:r>
            <a:r>
              <a:rPr lang="sv-SE" sz="2400" dirty="0" smtClean="0"/>
              <a:t> </a:t>
            </a:r>
            <a:r>
              <a:rPr lang="sv-SE" sz="2400" dirty="0" err="1" smtClean="0"/>
              <a:t>strips</a:t>
            </a:r>
            <a:r>
              <a:rPr lang="sv-SE" sz="2400" dirty="0" smtClean="0"/>
              <a:t> etc.</a:t>
            </a:r>
            <a:endParaRPr lang="it-IT" sz="2400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28600" y="228600"/>
            <a:ext cx="5562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v-SE" sz="2800" dirty="0" err="1" smtClean="0">
                <a:latin typeface="+mj-lt"/>
              </a:rPr>
              <a:t>Gestione</a:t>
            </a:r>
            <a:r>
              <a:rPr lang="sv-SE" sz="2800" dirty="0" smtClean="0">
                <a:latin typeface="+mj-lt"/>
              </a:rPr>
              <a:t> </a:t>
            </a:r>
            <a:r>
              <a:rPr lang="sv-SE" sz="2800" dirty="0" err="1" smtClean="0">
                <a:latin typeface="+mj-lt"/>
              </a:rPr>
              <a:t>degli</a:t>
            </a:r>
            <a:r>
              <a:rPr lang="sv-SE" sz="2800" dirty="0" smtClean="0">
                <a:latin typeface="+mj-lt"/>
              </a:rPr>
              <a:t> </a:t>
            </a:r>
            <a:r>
              <a:rPr lang="sv-SE" sz="2800" dirty="0" err="1" smtClean="0">
                <a:latin typeface="+mj-lt"/>
              </a:rPr>
              <a:t>ecosistemi</a:t>
            </a:r>
            <a:r>
              <a:rPr lang="sv-SE" sz="2800" dirty="0" smtClean="0">
                <a:latin typeface="+mj-lt"/>
              </a:rPr>
              <a:t> </a:t>
            </a:r>
            <a:r>
              <a:rPr lang="sv-SE" sz="2800" dirty="0" err="1" smtClean="0">
                <a:latin typeface="+mj-lt"/>
              </a:rPr>
              <a:t>agricoli</a:t>
            </a:r>
            <a:endParaRPr lang="it-IT" sz="28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9600" y="1838980"/>
            <a:ext cx="5562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smtClean="0">
                <a:latin typeface="+mj-lt"/>
              </a:rPr>
              <a:t>”</a:t>
            </a:r>
            <a:r>
              <a:rPr lang="sv-SE" sz="2800" dirty="0" err="1" smtClean="0">
                <a:latin typeface="+mj-lt"/>
              </a:rPr>
              <a:t>On-field</a:t>
            </a:r>
            <a:r>
              <a:rPr lang="sv-SE" sz="2800" dirty="0" smtClean="0">
                <a:latin typeface="+mj-lt"/>
              </a:rPr>
              <a:t>”</a:t>
            </a:r>
            <a:endParaRPr lang="it-IT" sz="28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09600" y="3896380"/>
            <a:ext cx="5562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smtClean="0">
                <a:latin typeface="+mj-lt"/>
              </a:rPr>
              <a:t>”</a:t>
            </a:r>
            <a:r>
              <a:rPr lang="sv-SE" sz="2800" dirty="0" err="1" smtClean="0">
                <a:latin typeface="+mj-lt"/>
              </a:rPr>
              <a:t>Off-field</a:t>
            </a:r>
            <a:r>
              <a:rPr lang="sv-SE" sz="2800" dirty="0" smtClean="0">
                <a:latin typeface="+mj-lt"/>
              </a:rPr>
              <a:t>”</a:t>
            </a:r>
            <a:endParaRPr lang="it-IT" sz="2800" dirty="0" smtClean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1026" name="Picture 2" descr="http://1.bp.blogspot.com/_GyqkfcmYWCk/THsr24Csz0I/AAAAAAAAAAU/_78vh6Iufew/s1600/arable+land+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2800" y="1752600"/>
            <a:ext cx="2286000" cy="1714500"/>
          </a:xfrm>
          <a:prstGeom prst="rect">
            <a:avLst/>
          </a:prstGeom>
          <a:noFill/>
        </p:spPr>
      </p:pic>
      <p:pic>
        <p:nvPicPr>
          <p:cNvPr id="1028" name="Picture 4" descr="http://1.bp.blogspot.com/-zO804pyLbD8/Tmiv0RgauSI/AAAAAAAAFG8/7agGUCdyBMU/s1600/hedgerowsDscn3904_4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6600" y="4114800"/>
            <a:ext cx="2434792" cy="1828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8600" y="162580"/>
            <a:ext cx="7924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err="1" smtClean="0"/>
              <a:t>Misure</a:t>
            </a:r>
            <a:r>
              <a:rPr lang="sv-SE" sz="2800" dirty="0" smtClean="0"/>
              <a:t> </a:t>
            </a:r>
            <a:r>
              <a:rPr lang="sv-SE" sz="2800" dirty="0" err="1" smtClean="0"/>
              <a:t>agro-ambientali</a:t>
            </a:r>
            <a:r>
              <a:rPr lang="sv-SE" sz="2800" dirty="0" smtClean="0"/>
              <a:t>: </a:t>
            </a:r>
            <a:r>
              <a:rPr lang="sv-SE" sz="2800" dirty="0" err="1" smtClean="0"/>
              <a:t>effetti</a:t>
            </a:r>
            <a:r>
              <a:rPr lang="sv-SE" sz="2800" dirty="0" smtClean="0"/>
              <a:t> </a:t>
            </a:r>
            <a:r>
              <a:rPr lang="sv-SE" sz="2800" dirty="0" err="1" smtClean="0"/>
              <a:t>sulla</a:t>
            </a:r>
            <a:r>
              <a:rPr lang="sv-SE" sz="2800" dirty="0" smtClean="0"/>
              <a:t> </a:t>
            </a:r>
            <a:r>
              <a:rPr lang="sv-SE" sz="2800" dirty="0" err="1" smtClean="0"/>
              <a:t>biodiversità</a:t>
            </a:r>
            <a:r>
              <a:rPr lang="sv-SE" sz="2800" dirty="0" smtClean="0"/>
              <a:t>?</a:t>
            </a:r>
            <a:endParaRPr lang="it-IT" sz="2800" dirty="0" smtClean="0">
              <a:solidFill>
                <a:schemeClr val="tx2"/>
              </a:solidFill>
            </a:endParaRPr>
          </a:p>
        </p:txBody>
      </p:sp>
      <p:pic>
        <p:nvPicPr>
          <p:cNvPr id="2867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1" y="835026"/>
            <a:ext cx="6096000" cy="1764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1" y="2743200"/>
            <a:ext cx="5791200" cy="1817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57600" y="5029200"/>
            <a:ext cx="3192463" cy="1579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57600" y="4724400"/>
            <a:ext cx="217805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8600" y="162580"/>
            <a:ext cx="7924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err="1" smtClean="0"/>
              <a:t>Esempio</a:t>
            </a:r>
            <a:r>
              <a:rPr lang="sv-SE" sz="2800" dirty="0" smtClean="0"/>
              <a:t> di ”</a:t>
            </a:r>
            <a:r>
              <a:rPr lang="sv-SE" sz="2800" dirty="0" err="1" smtClean="0"/>
              <a:t>on-field</a:t>
            </a:r>
            <a:r>
              <a:rPr lang="sv-SE" sz="2800" dirty="0" smtClean="0"/>
              <a:t>”</a:t>
            </a:r>
            <a:endParaRPr lang="it-IT" sz="2800" dirty="0" smtClean="0">
              <a:solidFill>
                <a:schemeClr val="tx2"/>
              </a:solidFill>
            </a:endParaRPr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524000"/>
            <a:ext cx="6692748" cy="2620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8600" y="162580"/>
            <a:ext cx="7924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err="1" smtClean="0"/>
              <a:t>Esempio</a:t>
            </a:r>
            <a:r>
              <a:rPr lang="sv-SE" sz="2800" dirty="0" smtClean="0"/>
              <a:t> di ”</a:t>
            </a:r>
            <a:r>
              <a:rPr lang="sv-SE" sz="2800" dirty="0" err="1" smtClean="0"/>
              <a:t>on-field</a:t>
            </a:r>
            <a:r>
              <a:rPr lang="sv-SE" sz="2800" dirty="0" smtClean="0"/>
              <a:t>”</a:t>
            </a:r>
            <a:endParaRPr lang="it-IT" sz="2800" dirty="0" smtClean="0">
              <a:solidFill>
                <a:schemeClr val="tx2"/>
              </a:solidFill>
            </a:endParaRPr>
          </a:p>
        </p:txBody>
      </p:sp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838200"/>
            <a:ext cx="6324600" cy="3097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91000" y="3865563"/>
            <a:ext cx="3186113" cy="2992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8600" y="162580"/>
            <a:ext cx="7924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err="1" smtClean="0"/>
              <a:t>Esempio</a:t>
            </a:r>
            <a:r>
              <a:rPr lang="sv-SE" sz="2800" dirty="0" smtClean="0"/>
              <a:t> di ”</a:t>
            </a:r>
            <a:r>
              <a:rPr lang="sv-SE" sz="2800" dirty="0" err="1" smtClean="0"/>
              <a:t>on-field</a:t>
            </a:r>
            <a:r>
              <a:rPr lang="sv-SE" sz="2800" dirty="0" smtClean="0"/>
              <a:t>”</a:t>
            </a:r>
            <a:endParaRPr lang="it-IT" sz="2800" dirty="0" smtClean="0">
              <a:solidFill>
                <a:schemeClr val="tx2"/>
              </a:solidFill>
            </a:endParaRPr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828800"/>
            <a:ext cx="7830366" cy="282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8600" y="162580"/>
            <a:ext cx="7924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err="1" smtClean="0"/>
              <a:t>Esempio</a:t>
            </a:r>
            <a:r>
              <a:rPr lang="sv-SE" sz="2800" dirty="0" smtClean="0"/>
              <a:t> di ”</a:t>
            </a:r>
            <a:r>
              <a:rPr lang="sv-SE" sz="2800" dirty="0" err="1" smtClean="0"/>
              <a:t>off-field</a:t>
            </a:r>
            <a:r>
              <a:rPr lang="sv-SE" sz="2800" dirty="0" smtClean="0"/>
              <a:t>”</a:t>
            </a:r>
            <a:endParaRPr lang="it-IT" sz="2800" dirty="0" smtClean="0">
              <a:solidFill>
                <a:schemeClr val="tx2"/>
              </a:solidFill>
            </a:endParaRPr>
          </a:p>
        </p:txBody>
      </p:sp>
      <p:pic>
        <p:nvPicPr>
          <p:cNvPr id="28677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964" y="1066800"/>
            <a:ext cx="6080036" cy="2931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1"/>
          <p:cNvSpPr>
            <a:spLocks noChangeArrowheads="1"/>
          </p:cNvSpPr>
          <p:nvPr/>
        </p:nvSpPr>
        <p:spPr bwMode="auto">
          <a:xfrm>
            <a:off x="34925" y="44450"/>
            <a:ext cx="889317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/>
            <a:r>
              <a:rPr lang="en-US" sz="2400" dirty="0">
                <a:solidFill>
                  <a:srgbClr val="000099"/>
                </a:solidFill>
              </a:rPr>
              <a:t>Mitigating the negative effect of agricultural intensification on macro-moth diversity</a:t>
            </a:r>
          </a:p>
        </p:txBody>
      </p:sp>
      <p:sp>
        <p:nvSpPr>
          <p:cNvPr id="14339" name="Rectangle 22"/>
          <p:cNvSpPr>
            <a:spLocks noChangeArrowheads="1"/>
          </p:cNvSpPr>
          <p:nvPr/>
        </p:nvSpPr>
        <p:spPr bwMode="auto">
          <a:xfrm>
            <a:off x="144463" y="1158875"/>
            <a:ext cx="889158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/>
            <a:r>
              <a:rPr lang="en-US" sz="2000" dirty="0"/>
              <a:t>Introduction of </a:t>
            </a:r>
            <a:r>
              <a:rPr lang="en-US" sz="2000" dirty="0" err="1"/>
              <a:t>agri</a:t>
            </a:r>
            <a:r>
              <a:rPr lang="en-US" sz="2000" dirty="0"/>
              <a:t>-environment two schemes to enhance moth diversity in UK in different landscapes</a:t>
            </a:r>
          </a:p>
        </p:txBody>
      </p:sp>
      <p:pic>
        <p:nvPicPr>
          <p:cNvPr id="14340" name="Picture 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3111500"/>
            <a:ext cx="1800225" cy="13493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14341" name="Picture 1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4213" y="5240338"/>
            <a:ext cx="1800225" cy="12842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14342" name="Picture 2" descr="http://t0.gstatic.com/images?q=tbn:ANd9GcSkcf27AbLz9GTCB3fNfithrstNLfgXCTL-IqHCZtyI9rK4wfGFcQ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4300" y="3284538"/>
            <a:ext cx="3217863" cy="2116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3" name="Line 5"/>
          <p:cNvSpPr>
            <a:spLocks noChangeShapeType="1"/>
          </p:cNvSpPr>
          <p:nvPr/>
        </p:nvSpPr>
        <p:spPr bwMode="auto">
          <a:xfrm>
            <a:off x="23813" y="981075"/>
            <a:ext cx="8077200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14344" name="Rectangle 21"/>
          <p:cNvSpPr>
            <a:spLocks noChangeArrowheads="1"/>
          </p:cNvSpPr>
          <p:nvPr/>
        </p:nvSpPr>
        <p:spPr bwMode="auto">
          <a:xfrm>
            <a:off x="538163" y="2701925"/>
            <a:ext cx="266541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/>
            <a:r>
              <a:rPr lang="en-US" sz="2000" b="1">
                <a:solidFill>
                  <a:srgbClr val="000099"/>
                </a:solidFill>
              </a:rPr>
              <a:t>Hedgerow tree</a:t>
            </a:r>
          </a:p>
        </p:txBody>
      </p:sp>
      <p:sp>
        <p:nvSpPr>
          <p:cNvPr id="14345" name="Rectangle 21"/>
          <p:cNvSpPr>
            <a:spLocks noChangeArrowheads="1"/>
          </p:cNvSpPr>
          <p:nvPr/>
        </p:nvSpPr>
        <p:spPr bwMode="auto">
          <a:xfrm>
            <a:off x="611188" y="4808538"/>
            <a:ext cx="266541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/>
            <a:r>
              <a:rPr lang="en-US" sz="2000" b="1">
                <a:solidFill>
                  <a:srgbClr val="000099"/>
                </a:solidFill>
              </a:rPr>
              <a:t>Wide margin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1"/>
          <p:cNvSpPr>
            <a:spLocks noChangeArrowheads="1"/>
          </p:cNvSpPr>
          <p:nvPr/>
        </p:nvSpPr>
        <p:spPr bwMode="auto">
          <a:xfrm>
            <a:off x="34925" y="44450"/>
            <a:ext cx="889317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/>
            <a:r>
              <a:rPr lang="en-US" sz="2400" b="1" dirty="0">
                <a:solidFill>
                  <a:srgbClr val="000099"/>
                </a:solidFill>
              </a:rPr>
              <a:t>Mitigating the negative effect of agricultural intensification on macro-moth diversity</a:t>
            </a:r>
          </a:p>
        </p:txBody>
      </p:sp>
      <p:sp>
        <p:nvSpPr>
          <p:cNvPr id="15363" name="Rectangle 22"/>
          <p:cNvSpPr>
            <a:spLocks noChangeArrowheads="1"/>
          </p:cNvSpPr>
          <p:nvPr/>
        </p:nvSpPr>
        <p:spPr bwMode="auto">
          <a:xfrm>
            <a:off x="144463" y="1066800"/>
            <a:ext cx="889158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/>
            <a:r>
              <a:rPr lang="en-US" sz="2000" dirty="0"/>
              <a:t>Introduction of </a:t>
            </a:r>
            <a:r>
              <a:rPr lang="en-US" sz="2000" dirty="0" err="1"/>
              <a:t>agri</a:t>
            </a:r>
            <a:r>
              <a:rPr lang="en-US" sz="2000" dirty="0"/>
              <a:t>-environment schemes to enhance moth diversity in UK in different landscapes</a:t>
            </a:r>
          </a:p>
        </p:txBody>
      </p:sp>
      <p:pic>
        <p:nvPicPr>
          <p:cNvPr id="15364" name="Picture 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2449513"/>
            <a:ext cx="1800225" cy="13493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15365" name="Picture 1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188" y="3860800"/>
            <a:ext cx="1800225" cy="12842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15366" name="Rectangle 25"/>
          <p:cNvSpPr>
            <a:spLocks noChangeArrowheads="1"/>
          </p:cNvSpPr>
          <p:nvPr/>
        </p:nvSpPr>
        <p:spPr bwMode="auto">
          <a:xfrm>
            <a:off x="2411413" y="3716338"/>
            <a:ext cx="511968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/>
            <a:r>
              <a:rPr lang="en-US" sz="2000"/>
              <a:t>Grass margin</a:t>
            </a:r>
          </a:p>
        </p:txBody>
      </p:sp>
      <p:sp>
        <p:nvSpPr>
          <p:cNvPr id="15367" name="Rectangle 26"/>
          <p:cNvSpPr>
            <a:spLocks noChangeArrowheads="1"/>
          </p:cNvSpPr>
          <p:nvPr/>
        </p:nvSpPr>
        <p:spPr bwMode="auto">
          <a:xfrm>
            <a:off x="2411413" y="2349500"/>
            <a:ext cx="511968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/>
            <a:r>
              <a:rPr lang="en-US" sz="2000"/>
              <a:t>Hedgerow tree</a:t>
            </a:r>
          </a:p>
        </p:txBody>
      </p:sp>
      <p:pic>
        <p:nvPicPr>
          <p:cNvPr id="15368" name="Picture 2" descr="http://t0.gstatic.com/images?q=tbn:ANd9GcSkcf27AbLz9GTCB3fNfithrstNLfgXCTL-IqHCZtyI9rK4wfGFcQ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75313" y="2681288"/>
            <a:ext cx="3217862" cy="2116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0" name="Straight Arrow Connector 29"/>
          <p:cNvCxnSpPr/>
          <p:nvPr/>
        </p:nvCxnSpPr>
        <p:spPr bwMode="auto">
          <a:xfrm>
            <a:off x="2555875" y="2924175"/>
            <a:ext cx="3816350" cy="86518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 bwMode="auto">
          <a:xfrm flipV="1">
            <a:off x="2484438" y="4006850"/>
            <a:ext cx="3887787" cy="574675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371" name="Line 5"/>
          <p:cNvSpPr>
            <a:spLocks noChangeShapeType="1"/>
          </p:cNvSpPr>
          <p:nvPr/>
        </p:nvSpPr>
        <p:spPr bwMode="auto">
          <a:xfrm>
            <a:off x="23813" y="981075"/>
            <a:ext cx="8077200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endParaRPr lang="sv-SE" sz="2000"/>
          </a:p>
        </p:txBody>
      </p:sp>
      <p:pic>
        <p:nvPicPr>
          <p:cNvPr id="15372" name="Picture 5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40650" y="1844675"/>
            <a:ext cx="1152525" cy="863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15373" name="Rectangle 26"/>
          <p:cNvSpPr>
            <a:spLocks noChangeArrowheads="1"/>
          </p:cNvSpPr>
          <p:nvPr/>
        </p:nvSpPr>
        <p:spPr bwMode="auto">
          <a:xfrm>
            <a:off x="4427538" y="5373688"/>
            <a:ext cx="511968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/>
            <a:r>
              <a:rPr lang="en-US" sz="2000"/>
              <a:t>% of arable land in the landscape</a:t>
            </a:r>
          </a:p>
        </p:txBody>
      </p:sp>
      <p:pic>
        <p:nvPicPr>
          <p:cNvPr id="15374" name="Picture 14" descr="http://www.forestry.gov.uk/images/1042646.012big.jpg/$FILE/1042646.012big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26338" y="5805488"/>
            <a:ext cx="1617662" cy="1052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5" name="Picture 16" descr="http://us.cdn3.123rf.com/168nwm/emjaysmith/emjaysmith1104/emjaysmith110400138/9429953-an-english-agricultural-landscape-with-a-chalky-pea-field-under-a-blue-sky-in-springtime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356100" y="5791200"/>
            <a:ext cx="16002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76" name="Rectangle 21"/>
          <p:cNvSpPr>
            <a:spLocks noChangeArrowheads="1"/>
          </p:cNvSpPr>
          <p:nvPr/>
        </p:nvSpPr>
        <p:spPr bwMode="auto">
          <a:xfrm>
            <a:off x="250825" y="1916113"/>
            <a:ext cx="187325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/>
            <a:r>
              <a:rPr lang="en-US" sz="2000" b="1">
                <a:solidFill>
                  <a:srgbClr val="000099"/>
                </a:solidFill>
              </a:rPr>
              <a:t>Local</a:t>
            </a:r>
          </a:p>
        </p:txBody>
      </p:sp>
      <p:sp>
        <p:nvSpPr>
          <p:cNvPr id="15377" name="Rectangle 21"/>
          <p:cNvSpPr>
            <a:spLocks noChangeArrowheads="1"/>
          </p:cNvSpPr>
          <p:nvPr/>
        </p:nvSpPr>
        <p:spPr bwMode="auto">
          <a:xfrm>
            <a:off x="4284663" y="4941888"/>
            <a:ext cx="187166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/>
            <a:r>
              <a:rPr lang="en-US" sz="2000" b="1">
                <a:solidFill>
                  <a:srgbClr val="000099"/>
                </a:solidFill>
              </a:rPr>
              <a:t>Landscape</a:t>
            </a:r>
          </a:p>
        </p:txBody>
      </p:sp>
      <p:pic>
        <p:nvPicPr>
          <p:cNvPr id="15378" name="Picture 24" descr="http://www.landcareresearch.co.nz/research/biocons/invertebrates/idsurveillance/images/UV_Light_trap_250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948488" y="1660525"/>
            <a:ext cx="7874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ChangeArrowheads="1"/>
          </p:cNvSpPr>
          <p:nvPr/>
        </p:nvSpPr>
        <p:spPr bwMode="auto">
          <a:xfrm>
            <a:off x="250825" y="1196975"/>
            <a:ext cx="84963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342900" indent="-342900" algn="l"/>
            <a:r>
              <a:rPr lang="en-GB" sz="2400"/>
              <a:t>Is it cost-effective to implement the two AES?</a:t>
            </a:r>
          </a:p>
        </p:txBody>
      </p:sp>
      <p:sp>
        <p:nvSpPr>
          <p:cNvPr id="16387" name="Line 4"/>
          <p:cNvSpPr>
            <a:spLocks noChangeShapeType="1"/>
          </p:cNvSpPr>
          <p:nvPr/>
        </p:nvSpPr>
        <p:spPr bwMode="auto">
          <a:xfrm>
            <a:off x="23813" y="765175"/>
            <a:ext cx="8077200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-396875" y="173038"/>
            <a:ext cx="9540875" cy="46166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 algn="l">
              <a:defRPr/>
            </a:pPr>
            <a:r>
              <a:rPr lang="en-US" sz="2400" b="1" dirty="0">
                <a:solidFill>
                  <a:srgbClr val="000099"/>
                </a:solidFill>
              </a:rPr>
              <a:t>Macro-moth diversity in arable land</a:t>
            </a:r>
            <a:endParaRPr lang="en-US" sz="2400" b="1" dirty="0">
              <a:solidFill>
                <a:srgbClr val="33996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6389" name="Rectangle 3"/>
          <p:cNvSpPr>
            <a:spLocks noChangeArrowheads="1"/>
          </p:cNvSpPr>
          <p:nvPr/>
        </p:nvSpPr>
        <p:spPr bwMode="auto">
          <a:xfrm>
            <a:off x="250825" y="2133600"/>
            <a:ext cx="84963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342900" indent="-342900" algn="l"/>
            <a:r>
              <a:rPr lang="en-GB" sz="2400"/>
              <a:t>Do they need to be combined (synergistic effect)?</a:t>
            </a:r>
          </a:p>
        </p:txBody>
      </p:sp>
      <p:sp>
        <p:nvSpPr>
          <p:cNvPr id="16390" name="Rectangle 3"/>
          <p:cNvSpPr>
            <a:spLocks noChangeArrowheads="1"/>
          </p:cNvSpPr>
          <p:nvPr/>
        </p:nvSpPr>
        <p:spPr bwMode="auto">
          <a:xfrm>
            <a:off x="250825" y="3893771"/>
            <a:ext cx="333057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342900" indent="-342900" algn="l"/>
            <a:r>
              <a:rPr lang="en-GB" sz="2400" dirty="0"/>
              <a:t>Is their effect equal in different landscapes?</a:t>
            </a:r>
          </a:p>
        </p:txBody>
      </p:sp>
      <p:pic>
        <p:nvPicPr>
          <p:cNvPr id="16391" name="Picture 8" descr="http://onlinelibrary.wiley.com/store/10.1111/j.1461-0248.2005.00782.x/asset/image_n/ELE_782_f4.gif?v=1&amp;t=gv4wgw8w&amp;s=8d7e76625b30ceb1129c6d427ee1748ddf23ecd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62400" y="3124200"/>
            <a:ext cx="4014974" cy="299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990600" y="1611313"/>
            <a:ext cx="2438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endParaRPr lang="en-US" sz="2000">
              <a:ea typeface="Gungsuh" pitchFamily="18" charset="-127"/>
            </a:endParaRPr>
          </a:p>
        </p:txBody>
      </p:sp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468313" y="855663"/>
            <a:ext cx="792003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342900" indent="-342900" algn="l"/>
            <a:r>
              <a:rPr lang="en-GB" sz="2000"/>
              <a:t>Multi-scale effects of agricultural intensification on macro-moth diversity in arable land</a:t>
            </a:r>
            <a:endParaRPr lang="en-US" sz="2000"/>
          </a:p>
        </p:txBody>
      </p:sp>
      <p:sp>
        <p:nvSpPr>
          <p:cNvPr id="17412" name="Line 4"/>
          <p:cNvSpPr>
            <a:spLocks noChangeShapeType="1"/>
          </p:cNvSpPr>
          <p:nvPr/>
        </p:nvSpPr>
        <p:spPr bwMode="auto">
          <a:xfrm>
            <a:off x="23813" y="765175"/>
            <a:ext cx="8077200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77829" name="Text Box 5"/>
          <p:cNvSpPr txBox="1">
            <a:spLocks noChangeArrowheads="1"/>
          </p:cNvSpPr>
          <p:nvPr/>
        </p:nvSpPr>
        <p:spPr bwMode="auto">
          <a:xfrm>
            <a:off x="-396875" y="173038"/>
            <a:ext cx="9540875" cy="46166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 algn="l">
              <a:defRPr/>
            </a:pPr>
            <a:r>
              <a:rPr lang="en-US" sz="2400" b="1" dirty="0">
                <a:solidFill>
                  <a:srgbClr val="000099"/>
                </a:solidFill>
              </a:rPr>
              <a:t>Macro-moth diversity in arable land</a:t>
            </a:r>
            <a:endParaRPr lang="en-US" sz="2400" b="1" dirty="0">
              <a:solidFill>
                <a:srgbClr val="33996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17415" name="Picture 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650" y="3286125"/>
            <a:ext cx="1655763" cy="12414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17416" name="Picture 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650" y="4581525"/>
            <a:ext cx="1655763" cy="13017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17417" name="Picture 1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4663" y="1989138"/>
            <a:ext cx="1800225" cy="12842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17418" name="Picture 1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11413" y="1989138"/>
            <a:ext cx="1738312" cy="13017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17419" name="Rectangle 19"/>
          <p:cNvSpPr>
            <a:spLocks noChangeArrowheads="1"/>
          </p:cNvSpPr>
          <p:nvPr/>
        </p:nvSpPr>
        <p:spPr bwMode="auto">
          <a:xfrm rot="-5400000">
            <a:off x="-123030" y="3586956"/>
            <a:ext cx="1185862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342900" indent="-342900"/>
            <a:r>
              <a:rPr lang="en-GB" sz="1600"/>
              <a:t>Hedgerow</a:t>
            </a:r>
          </a:p>
          <a:p>
            <a:pPr marL="342900" indent="-342900"/>
            <a:r>
              <a:rPr lang="en-GB" sz="1600"/>
              <a:t>tree</a:t>
            </a:r>
            <a:r>
              <a:rPr lang="it-IT" sz="1600"/>
              <a:t> </a:t>
            </a:r>
            <a:endParaRPr lang="en-US" sz="1600"/>
          </a:p>
        </p:txBody>
      </p:sp>
      <p:sp>
        <p:nvSpPr>
          <p:cNvPr id="17420" name="Rectangle 20"/>
          <p:cNvSpPr>
            <a:spLocks noChangeArrowheads="1"/>
          </p:cNvSpPr>
          <p:nvPr/>
        </p:nvSpPr>
        <p:spPr bwMode="auto">
          <a:xfrm rot="-5400000">
            <a:off x="-268287" y="5137150"/>
            <a:ext cx="147637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342900" indent="-342900"/>
            <a:r>
              <a:rPr lang="en-GB" sz="1600"/>
              <a:t>No hedgerow</a:t>
            </a:r>
          </a:p>
          <a:p>
            <a:pPr marL="342900" indent="-342900"/>
            <a:r>
              <a:rPr lang="en-GB" sz="1600"/>
              <a:t>tree</a:t>
            </a:r>
            <a:r>
              <a:rPr lang="it-IT" sz="1600"/>
              <a:t> </a:t>
            </a:r>
            <a:endParaRPr lang="en-US" sz="1600"/>
          </a:p>
        </p:txBody>
      </p:sp>
      <p:sp>
        <p:nvSpPr>
          <p:cNvPr id="17421" name="Rectangle 21"/>
          <p:cNvSpPr>
            <a:spLocks noChangeArrowheads="1"/>
          </p:cNvSpPr>
          <p:nvPr/>
        </p:nvSpPr>
        <p:spPr bwMode="auto">
          <a:xfrm>
            <a:off x="2451100" y="1606550"/>
            <a:ext cx="16891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342900" indent="-342900"/>
            <a:r>
              <a:rPr lang="en-GB" sz="1600"/>
              <a:t>Standard margin</a:t>
            </a:r>
            <a:r>
              <a:rPr lang="it-IT" sz="1600"/>
              <a:t> </a:t>
            </a:r>
            <a:endParaRPr lang="en-US" sz="1600"/>
          </a:p>
        </p:txBody>
      </p:sp>
      <p:sp>
        <p:nvSpPr>
          <p:cNvPr id="17422" name="Rectangle 22"/>
          <p:cNvSpPr>
            <a:spLocks noChangeArrowheads="1"/>
          </p:cNvSpPr>
          <p:nvPr/>
        </p:nvSpPr>
        <p:spPr bwMode="auto">
          <a:xfrm>
            <a:off x="4395788" y="1628775"/>
            <a:ext cx="16891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342900" indent="-342900"/>
            <a:r>
              <a:rPr lang="en-GB" sz="1600"/>
              <a:t>Wide margin</a:t>
            </a:r>
            <a:r>
              <a:rPr lang="it-IT" sz="1600"/>
              <a:t> </a:t>
            </a:r>
            <a:endParaRPr lang="en-US" sz="1600"/>
          </a:p>
        </p:txBody>
      </p:sp>
      <p:sp>
        <p:nvSpPr>
          <p:cNvPr id="17423" name="Rectangle 23"/>
          <p:cNvSpPr>
            <a:spLocks noChangeArrowheads="1"/>
          </p:cNvSpPr>
          <p:nvPr/>
        </p:nvSpPr>
        <p:spPr bwMode="auto">
          <a:xfrm>
            <a:off x="2411413" y="3668713"/>
            <a:ext cx="16891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342900" indent="-342900"/>
            <a:r>
              <a:rPr lang="en-GB" sz="1600"/>
              <a:t>Four farms</a:t>
            </a:r>
            <a:r>
              <a:rPr lang="it-IT" sz="1600"/>
              <a:t> </a:t>
            </a:r>
            <a:endParaRPr lang="en-US" sz="1600"/>
          </a:p>
        </p:txBody>
      </p:sp>
      <p:sp>
        <p:nvSpPr>
          <p:cNvPr id="17424" name="Rectangle 24"/>
          <p:cNvSpPr>
            <a:spLocks noChangeArrowheads="1"/>
          </p:cNvSpPr>
          <p:nvPr/>
        </p:nvSpPr>
        <p:spPr bwMode="auto">
          <a:xfrm>
            <a:off x="2411413" y="5108575"/>
            <a:ext cx="16891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342900" indent="-342900"/>
            <a:r>
              <a:rPr lang="en-GB" sz="1600"/>
              <a:t>Four farms</a:t>
            </a:r>
            <a:r>
              <a:rPr lang="it-IT" sz="1600"/>
              <a:t> </a:t>
            </a:r>
            <a:endParaRPr lang="en-US" sz="1600"/>
          </a:p>
        </p:txBody>
      </p:sp>
      <p:sp>
        <p:nvSpPr>
          <p:cNvPr id="17425" name="Rectangle 25"/>
          <p:cNvSpPr>
            <a:spLocks noChangeArrowheads="1"/>
          </p:cNvSpPr>
          <p:nvPr/>
        </p:nvSpPr>
        <p:spPr bwMode="auto">
          <a:xfrm>
            <a:off x="4395788" y="3668713"/>
            <a:ext cx="16891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342900" indent="-342900"/>
            <a:r>
              <a:rPr lang="en-GB" sz="1600"/>
              <a:t>Four farms</a:t>
            </a:r>
            <a:r>
              <a:rPr lang="it-IT" sz="1600"/>
              <a:t> </a:t>
            </a:r>
            <a:endParaRPr lang="en-US" sz="1600"/>
          </a:p>
        </p:txBody>
      </p:sp>
      <p:sp>
        <p:nvSpPr>
          <p:cNvPr id="17426" name="Rectangle 26"/>
          <p:cNvSpPr>
            <a:spLocks noChangeArrowheads="1"/>
          </p:cNvSpPr>
          <p:nvPr/>
        </p:nvSpPr>
        <p:spPr bwMode="auto">
          <a:xfrm>
            <a:off x="4395788" y="5108575"/>
            <a:ext cx="16891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342900" indent="-342900"/>
            <a:r>
              <a:rPr lang="en-GB" sz="1600"/>
              <a:t>Four farms</a:t>
            </a:r>
            <a:r>
              <a:rPr lang="it-IT" sz="1600"/>
              <a:t> </a:t>
            </a:r>
            <a:endParaRPr lang="en-US" sz="1600"/>
          </a:p>
        </p:txBody>
      </p:sp>
      <p:sp>
        <p:nvSpPr>
          <p:cNvPr id="17427" name="Rectangle 28"/>
          <p:cNvSpPr>
            <a:spLocks noChangeArrowheads="1"/>
          </p:cNvSpPr>
          <p:nvPr/>
        </p:nvSpPr>
        <p:spPr bwMode="auto">
          <a:xfrm>
            <a:off x="6516688" y="3789363"/>
            <a:ext cx="24479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342900" indent="-342900" algn="l"/>
            <a:r>
              <a:rPr lang="en-GB"/>
              <a:t>Four years of</a:t>
            </a:r>
          </a:p>
          <a:p>
            <a:pPr marL="342900" indent="-342900" algn="l"/>
            <a:r>
              <a:rPr lang="en-GB"/>
              <a:t>macro-moth sampling</a:t>
            </a:r>
            <a:endParaRPr lang="en-US"/>
          </a:p>
        </p:txBody>
      </p:sp>
      <p:pic>
        <p:nvPicPr>
          <p:cNvPr id="17428" name="Picture 2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88125" y="4491038"/>
            <a:ext cx="2087563" cy="17367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17429" name="Rectangle 30"/>
          <p:cNvSpPr>
            <a:spLocks noChangeArrowheads="1"/>
          </p:cNvSpPr>
          <p:nvPr/>
        </p:nvSpPr>
        <p:spPr bwMode="auto">
          <a:xfrm>
            <a:off x="6588125" y="6218238"/>
            <a:ext cx="1944688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400"/>
              <a:t>T. Merkx at work</a:t>
            </a:r>
            <a:endParaRPr lang="it-IT" sz="1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56" descr="fig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463" y="2060575"/>
            <a:ext cx="6372225" cy="295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1187450" y="2205038"/>
            <a:ext cx="360363" cy="4064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endParaRPr lang="en-US" sz="2000">
              <a:ea typeface="Gungsuh" pitchFamily="18" charset="-127"/>
            </a:endParaRPr>
          </a:p>
        </p:txBody>
      </p:sp>
      <p:sp>
        <p:nvSpPr>
          <p:cNvPr id="18436" name="Rectangle 3"/>
          <p:cNvSpPr>
            <a:spLocks noChangeArrowheads="1"/>
          </p:cNvSpPr>
          <p:nvPr/>
        </p:nvSpPr>
        <p:spPr bwMode="auto">
          <a:xfrm>
            <a:off x="252413" y="1125538"/>
            <a:ext cx="79200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342900" indent="-342900" algn="l"/>
            <a:r>
              <a:rPr lang="en-GB" sz="2000" dirty="0"/>
              <a:t>Overall effect of hedgerow tree and margin </a:t>
            </a:r>
            <a:r>
              <a:rPr lang="en-GB" sz="2000" dirty="0" smtClean="0"/>
              <a:t>on </a:t>
            </a:r>
            <a:r>
              <a:rPr lang="en-GB" sz="2000" dirty="0"/>
              <a:t>species richness</a:t>
            </a:r>
            <a:endParaRPr lang="en-US" sz="2000" dirty="0"/>
          </a:p>
        </p:txBody>
      </p:sp>
      <p:sp>
        <p:nvSpPr>
          <p:cNvPr id="18437" name="Line 4"/>
          <p:cNvSpPr>
            <a:spLocks noChangeShapeType="1"/>
          </p:cNvSpPr>
          <p:nvPr/>
        </p:nvSpPr>
        <p:spPr bwMode="auto">
          <a:xfrm>
            <a:off x="23813" y="765175"/>
            <a:ext cx="8077200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71685" name="Text Box 5"/>
          <p:cNvSpPr txBox="1">
            <a:spLocks noChangeArrowheads="1"/>
          </p:cNvSpPr>
          <p:nvPr/>
        </p:nvSpPr>
        <p:spPr bwMode="auto">
          <a:xfrm>
            <a:off x="-396875" y="173038"/>
            <a:ext cx="9540875" cy="46166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 algn="l">
              <a:defRPr/>
            </a:pPr>
            <a:r>
              <a:rPr lang="en-US" sz="2400" b="1" dirty="0">
                <a:solidFill>
                  <a:srgbClr val="000099"/>
                </a:solidFill>
              </a:rPr>
              <a:t>Macro-moth diversity in arable land</a:t>
            </a:r>
            <a:endParaRPr lang="en-US" sz="2400" b="1" dirty="0">
              <a:solidFill>
                <a:srgbClr val="33996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18439" name="Picture 5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1000" y="1700213"/>
            <a:ext cx="1873250" cy="14049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18440" name="Picture 5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31000" y="4994275"/>
            <a:ext cx="1944688" cy="14589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18441" name="Picture 5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31000" y="3265488"/>
            <a:ext cx="1905000" cy="14287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18443" name="Rectangle 58"/>
          <p:cNvSpPr>
            <a:spLocks noChangeArrowheads="1"/>
          </p:cNvSpPr>
          <p:nvPr/>
        </p:nvSpPr>
        <p:spPr bwMode="auto">
          <a:xfrm>
            <a:off x="1116013" y="5732463"/>
            <a:ext cx="43195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342900" indent="-342900" algn="l"/>
            <a:r>
              <a:rPr lang="en-GB" sz="2000"/>
              <a:t>Do all the species respond equally?</a:t>
            </a:r>
            <a:endParaRPr lang="en-US" sz="2000"/>
          </a:p>
        </p:txBody>
      </p:sp>
      <p:sp>
        <p:nvSpPr>
          <p:cNvPr id="18444" name="Rectangle 59"/>
          <p:cNvSpPr>
            <a:spLocks noChangeArrowheads="1"/>
          </p:cNvSpPr>
          <p:nvPr/>
        </p:nvSpPr>
        <p:spPr bwMode="auto">
          <a:xfrm>
            <a:off x="1042988" y="2060575"/>
            <a:ext cx="288925" cy="431800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sv-SE"/>
          </a:p>
        </p:txBody>
      </p:sp>
      <p:sp>
        <p:nvSpPr>
          <p:cNvPr id="18445" name="Text Box 60"/>
          <p:cNvSpPr txBox="1">
            <a:spLocks noChangeArrowheads="1"/>
          </p:cNvSpPr>
          <p:nvPr/>
        </p:nvSpPr>
        <p:spPr bwMode="auto">
          <a:xfrm>
            <a:off x="4140200" y="2060575"/>
            <a:ext cx="360363" cy="4064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endParaRPr lang="en-US" sz="2000">
              <a:ea typeface="Gungsuh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8600" y="228600"/>
            <a:ext cx="5562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v-SE" sz="2800" dirty="0" err="1" smtClean="0">
                <a:latin typeface="+mj-lt"/>
              </a:rPr>
              <a:t>Gestione</a:t>
            </a:r>
            <a:r>
              <a:rPr lang="sv-SE" sz="2800" dirty="0" smtClean="0">
                <a:latin typeface="+mj-lt"/>
              </a:rPr>
              <a:t> </a:t>
            </a:r>
            <a:r>
              <a:rPr lang="sv-SE" sz="2800" dirty="0" err="1" smtClean="0">
                <a:latin typeface="+mj-lt"/>
              </a:rPr>
              <a:t>degli</a:t>
            </a:r>
            <a:r>
              <a:rPr lang="sv-SE" sz="2800" dirty="0" smtClean="0">
                <a:latin typeface="+mj-lt"/>
              </a:rPr>
              <a:t> </a:t>
            </a:r>
            <a:r>
              <a:rPr lang="sv-SE" sz="2800" dirty="0" err="1" smtClean="0">
                <a:latin typeface="+mj-lt"/>
              </a:rPr>
              <a:t>ecosistemi</a:t>
            </a:r>
            <a:r>
              <a:rPr lang="sv-SE" sz="2800" dirty="0" smtClean="0">
                <a:latin typeface="+mj-lt"/>
              </a:rPr>
              <a:t> </a:t>
            </a:r>
            <a:r>
              <a:rPr lang="sv-SE" sz="2800" dirty="0" err="1" smtClean="0">
                <a:latin typeface="+mj-lt"/>
              </a:rPr>
              <a:t>agricoli</a:t>
            </a:r>
            <a:endParaRPr lang="it-IT" sz="28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8600" y="1229380"/>
            <a:ext cx="5562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v-SE" sz="2400" dirty="0" err="1" smtClean="0">
                <a:latin typeface="+mj-lt"/>
              </a:rPr>
              <a:t>Attività</a:t>
            </a:r>
            <a:r>
              <a:rPr lang="sv-SE" sz="2400" dirty="0" smtClean="0">
                <a:latin typeface="+mj-lt"/>
              </a:rPr>
              <a:t> private </a:t>
            </a:r>
            <a:r>
              <a:rPr lang="sv-SE" sz="2400" dirty="0" err="1" smtClean="0">
                <a:latin typeface="+mj-lt"/>
              </a:rPr>
              <a:t>orientate</a:t>
            </a:r>
            <a:r>
              <a:rPr lang="sv-SE" sz="2400" dirty="0" smtClean="0">
                <a:latin typeface="+mj-lt"/>
              </a:rPr>
              <a:t> al </a:t>
            </a:r>
            <a:r>
              <a:rPr lang="sv-SE" sz="2400" dirty="0" err="1" smtClean="0">
                <a:latin typeface="+mj-lt"/>
              </a:rPr>
              <a:t>reddito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62000" y="2586335"/>
            <a:ext cx="8305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Tentativo</a:t>
            </a:r>
            <a:r>
              <a:rPr lang="sv-SE" sz="2400" dirty="0" smtClean="0">
                <a:latin typeface="+mj-lt"/>
              </a:rPr>
              <a:t> di </a:t>
            </a:r>
            <a:r>
              <a:rPr lang="sv-SE" sz="2400" dirty="0" err="1" smtClean="0">
                <a:latin typeface="+mj-lt"/>
              </a:rPr>
              <a:t>conciliare</a:t>
            </a:r>
            <a:r>
              <a:rPr lang="sv-SE" sz="2400" dirty="0" smtClean="0">
                <a:latin typeface="+mj-lt"/>
              </a:rPr>
              <a:t> la </a:t>
            </a:r>
            <a:r>
              <a:rPr lang="sv-SE" sz="2400" dirty="0" err="1" smtClean="0">
                <a:latin typeface="+mj-lt"/>
              </a:rPr>
              <a:t>produzione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con</a:t>
            </a:r>
            <a:r>
              <a:rPr lang="sv-SE" sz="2400" dirty="0" smtClean="0">
                <a:latin typeface="+mj-lt"/>
              </a:rPr>
              <a:t> la </a:t>
            </a:r>
            <a:r>
              <a:rPr lang="sv-SE" sz="2400" dirty="0" err="1" smtClean="0">
                <a:latin typeface="+mj-lt"/>
              </a:rPr>
              <a:t>conservazione</a:t>
            </a:r>
            <a:r>
              <a:rPr lang="sv-SE" sz="2400" dirty="0" smtClean="0">
                <a:latin typeface="+mj-lt"/>
              </a:rPr>
              <a:t> della </a:t>
            </a:r>
            <a:r>
              <a:rPr lang="sv-SE" sz="2400" dirty="0" err="1" smtClean="0">
                <a:latin typeface="+mj-lt"/>
              </a:rPr>
              <a:t>biodiversità</a:t>
            </a:r>
            <a:r>
              <a:rPr lang="sv-SE" sz="2400" dirty="0" smtClean="0">
                <a:latin typeface="+mj-lt"/>
              </a:rPr>
              <a:t> e </a:t>
            </a:r>
            <a:r>
              <a:rPr lang="sv-SE" sz="2400" dirty="0" err="1" smtClean="0">
                <a:latin typeface="+mj-lt"/>
              </a:rPr>
              <a:t>dei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servizi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ecosistemici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2000" y="4415135"/>
            <a:ext cx="304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Strumenti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economici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648200" y="4407932"/>
            <a:ext cx="4038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Misure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agro-ambientali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0" name="Right Arrow 9"/>
          <p:cNvSpPr/>
          <p:nvPr/>
        </p:nvSpPr>
        <p:spPr>
          <a:xfrm>
            <a:off x="3581400" y="4495800"/>
            <a:ext cx="8382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990600" y="1611313"/>
            <a:ext cx="2438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endParaRPr lang="en-US" sz="2000">
              <a:ea typeface="Gungsuh" pitchFamily="18" charset="-127"/>
            </a:endParaRPr>
          </a:p>
        </p:txBody>
      </p:sp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179388" y="836613"/>
            <a:ext cx="792003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342900" indent="-342900" algn="l"/>
            <a:r>
              <a:rPr lang="en-GB" sz="2000"/>
              <a:t>Multi-scale effects of agricultural intensification on macro-moth diversity vary with species life-history traits</a:t>
            </a:r>
            <a:r>
              <a:rPr lang="it-IT" sz="2000"/>
              <a:t> </a:t>
            </a:r>
            <a:endParaRPr lang="en-US" sz="2000"/>
          </a:p>
        </p:txBody>
      </p:sp>
      <p:sp>
        <p:nvSpPr>
          <p:cNvPr id="19460" name="Line 4"/>
          <p:cNvSpPr>
            <a:spLocks noChangeShapeType="1"/>
          </p:cNvSpPr>
          <p:nvPr/>
        </p:nvSpPr>
        <p:spPr bwMode="auto">
          <a:xfrm>
            <a:off x="23813" y="765175"/>
            <a:ext cx="8077200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pic>
        <p:nvPicPr>
          <p:cNvPr id="19462" name="Picture 12" descr="fig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5900" y="1597025"/>
            <a:ext cx="5219700" cy="3919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3" name="Picture 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9700" y="4292600"/>
            <a:ext cx="1905000" cy="14287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19464" name="Rectangle 14"/>
          <p:cNvSpPr>
            <a:spLocks noChangeArrowheads="1"/>
          </p:cNvSpPr>
          <p:nvPr/>
        </p:nvSpPr>
        <p:spPr bwMode="auto">
          <a:xfrm>
            <a:off x="5114925" y="3956050"/>
            <a:ext cx="33448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342900" indent="-342900" algn="l"/>
            <a:r>
              <a:rPr lang="en-GB"/>
              <a:t>High feeders (on tree sp.)</a:t>
            </a:r>
            <a:endParaRPr lang="en-US"/>
          </a:p>
        </p:txBody>
      </p:sp>
      <p:sp>
        <p:nvSpPr>
          <p:cNvPr id="19465" name="Rectangle 15"/>
          <p:cNvSpPr>
            <a:spLocks noChangeArrowheads="1"/>
          </p:cNvSpPr>
          <p:nvPr/>
        </p:nvSpPr>
        <p:spPr bwMode="auto">
          <a:xfrm>
            <a:off x="5075238" y="5661025"/>
            <a:ext cx="1571625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/>
            <a:r>
              <a:rPr lang="it-IT" sz="1600" i="1"/>
              <a:t>Laothoe populi</a:t>
            </a:r>
            <a:r>
              <a:rPr lang="it-IT" sz="1600"/>
              <a:t> </a:t>
            </a:r>
          </a:p>
        </p:txBody>
      </p:sp>
      <p:pic>
        <p:nvPicPr>
          <p:cNvPr id="19466" name="Picture 1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86363" y="2060575"/>
            <a:ext cx="1905000" cy="14287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19467" name="Rectangle 17"/>
          <p:cNvSpPr>
            <a:spLocks noChangeArrowheads="1"/>
          </p:cNvSpPr>
          <p:nvPr/>
        </p:nvSpPr>
        <p:spPr bwMode="auto">
          <a:xfrm>
            <a:off x="5075238" y="3429000"/>
            <a:ext cx="1709737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/>
            <a:r>
              <a:rPr lang="it-IT" sz="1600" i="1"/>
              <a:t>Agrotis segetum </a:t>
            </a:r>
          </a:p>
        </p:txBody>
      </p:sp>
      <p:sp>
        <p:nvSpPr>
          <p:cNvPr id="19468" name="Rectangle 18"/>
          <p:cNvSpPr>
            <a:spLocks noChangeArrowheads="1"/>
          </p:cNvSpPr>
          <p:nvPr/>
        </p:nvSpPr>
        <p:spPr bwMode="auto">
          <a:xfrm>
            <a:off x="5146675" y="1714500"/>
            <a:ext cx="39973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342900" indent="-342900" algn="l"/>
            <a:r>
              <a:rPr lang="en-GB"/>
              <a:t>Low feeders (on herbaceous sp.)</a:t>
            </a:r>
            <a:endParaRPr lang="en-US"/>
          </a:p>
        </p:txBody>
      </p:sp>
      <p:pic>
        <p:nvPicPr>
          <p:cNvPr id="19469" name="Picture 1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92500" y="5337175"/>
            <a:ext cx="1295400" cy="971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19470" name="Picture 2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16013" y="5345113"/>
            <a:ext cx="1223962" cy="9636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-396875" y="173038"/>
            <a:ext cx="9540875" cy="46166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 algn="l">
              <a:defRPr/>
            </a:pPr>
            <a:r>
              <a:rPr lang="en-US" sz="2400" b="1" dirty="0">
                <a:solidFill>
                  <a:srgbClr val="000099"/>
                </a:solidFill>
              </a:rPr>
              <a:t>Macro-moth diversity in arable land</a:t>
            </a:r>
            <a:endParaRPr lang="en-US" sz="2400" b="1" dirty="0">
              <a:solidFill>
                <a:srgbClr val="33996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990600" y="1611313"/>
            <a:ext cx="2438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endParaRPr lang="en-US" sz="2000">
              <a:ea typeface="Gungsuh" pitchFamily="18" charset="-127"/>
            </a:endParaRPr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323850" y="1060450"/>
            <a:ext cx="8496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342900" indent="-342900" algn="l"/>
            <a:r>
              <a:rPr lang="en-GB" sz="2000"/>
              <a:t>Increasing landscape homogenization reduces rare species abundance</a:t>
            </a:r>
            <a:r>
              <a:rPr lang="it-IT" sz="2000"/>
              <a:t> </a:t>
            </a:r>
            <a:endParaRPr lang="en-US" sz="2000"/>
          </a:p>
        </p:txBody>
      </p:sp>
      <p:sp>
        <p:nvSpPr>
          <p:cNvPr id="20484" name="Line 4"/>
          <p:cNvSpPr>
            <a:spLocks noChangeShapeType="1"/>
          </p:cNvSpPr>
          <p:nvPr/>
        </p:nvSpPr>
        <p:spPr bwMode="auto">
          <a:xfrm>
            <a:off x="23813" y="765175"/>
            <a:ext cx="8077200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pic>
        <p:nvPicPr>
          <p:cNvPr id="20486" name="Picture 16" descr="fig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2011363"/>
            <a:ext cx="8964612" cy="293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7" name="Rectangle 18"/>
          <p:cNvSpPr>
            <a:spLocks noChangeArrowheads="1"/>
          </p:cNvSpPr>
          <p:nvPr/>
        </p:nvSpPr>
        <p:spPr bwMode="auto">
          <a:xfrm>
            <a:off x="827088" y="1724025"/>
            <a:ext cx="34559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342900" indent="-342900" algn="l"/>
            <a:r>
              <a:rPr lang="en-GB" sz="1600"/>
              <a:t>Rare (decline 70-99%)</a:t>
            </a:r>
            <a:r>
              <a:rPr lang="it-IT" sz="1600"/>
              <a:t>  </a:t>
            </a:r>
            <a:endParaRPr lang="en-US" sz="1600"/>
          </a:p>
        </p:txBody>
      </p:sp>
      <p:sp>
        <p:nvSpPr>
          <p:cNvPr id="20488" name="Rectangle 19"/>
          <p:cNvSpPr>
            <a:spLocks noChangeArrowheads="1"/>
          </p:cNvSpPr>
          <p:nvPr/>
        </p:nvSpPr>
        <p:spPr bwMode="auto">
          <a:xfrm>
            <a:off x="6589713" y="1698625"/>
            <a:ext cx="25193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342900" indent="-342900" algn="l"/>
            <a:r>
              <a:rPr lang="en-GB" sz="1600"/>
              <a:t>Common (increase &gt;0%)</a:t>
            </a:r>
            <a:r>
              <a:rPr lang="it-IT" sz="1600"/>
              <a:t> </a:t>
            </a:r>
            <a:endParaRPr lang="en-US" sz="1600"/>
          </a:p>
        </p:txBody>
      </p:sp>
      <p:sp>
        <p:nvSpPr>
          <p:cNvPr id="20489" name="Rectangle 20"/>
          <p:cNvSpPr>
            <a:spLocks noChangeArrowheads="1"/>
          </p:cNvSpPr>
          <p:nvPr/>
        </p:nvSpPr>
        <p:spPr bwMode="auto">
          <a:xfrm>
            <a:off x="3708400" y="1700213"/>
            <a:ext cx="34559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342900" indent="-342900" algn="l"/>
            <a:r>
              <a:rPr lang="en-GB" sz="1600"/>
              <a:t>Rare (decline 0-69%)</a:t>
            </a:r>
            <a:r>
              <a:rPr lang="it-IT" sz="1600"/>
              <a:t>  </a:t>
            </a:r>
            <a:endParaRPr lang="en-US" sz="1600"/>
          </a:p>
        </p:txBody>
      </p:sp>
      <p:sp>
        <p:nvSpPr>
          <p:cNvPr id="20490" name="Rectangle 21"/>
          <p:cNvSpPr>
            <a:spLocks noChangeArrowheads="1"/>
          </p:cNvSpPr>
          <p:nvPr/>
        </p:nvSpPr>
        <p:spPr bwMode="auto">
          <a:xfrm>
            <a:off x="4356100" y="5408613"/>
            <a:ext cx="46799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342900" indent="-342900" algn="l"/>
            <a:r>
              <a:rPr lang="en-GB" sz="2000"/>
              <a:t>Homogenization of the communities</a:t>
            </a:r>
            <a:endParaRPr lang="en-US" sz="2000"/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-396875" y="173038"/>
            <a:ext cx="9540875" cy="46166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 algn="l">
              <a:defRPr/>
            </a:pPr>
            <a:r>
              <a:rPr lang="en-US" sz="2400" b="1" dirty="0">
                <a:solidFill>
                  <a:srgbClr val="000099"/>
                </a:solidFill>
              </a:rPr>
              <a:t>Macro-moth diversity in arable land</a:t>
            </a:r>
            <a:endParaRPr lang="en-US" sz="2400" b="1" dirty="0">
              <a:solidFill>
                <a:srgbClr val="33996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295400" y="2895600"/>
            <a:ext cx="7086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err="1" smtClean="0"/>
              <a:t>Continuare</a:t>
            </a:r>
            <a:r>
              <a:rPr lang="sv-SE" sz="2800" dirty="0" smtClean="0"/>
              <a:t> solo </a:t>
            </a:r>
            <a:r>
              <a:rPr lang="sv-SE" sz="2800" dirty="0" err="1" smtClean="0"/>
              <a:t>con</a:t>
            </a:r>
            <a:r>
              <a:rPr lang="sv-SE" sz="2800" dirty="0" smtClean="0"/>
              <a:t> i </a:t>
            </a:r>
            <a:r>
              <a:rPr lang="sv-SE" sz="2800" dirty="0" err="1" smtClean="0"/>
              <a:t>vecchi</a:t>
            </a:r>
            <a:r>
              <a:rPr lang="sv-SE" sz="2800" dirty="0" smtClean="0"/>
              <a:t> </a:t>
            </a:r>
            <a:r>
              <a:rPr lang="sv-SE" sz="2800" dirty="0" err="1" smtClean="0"/>
              <a:t>strumenti</a:t>
            </a:r>
            <a:r>
              <a:rPr lang="sv-SE" sz="2800" dirty="0" smtClean="0"/>
              <a:t>?</a:t>
            </a:r>
            <a:endParaRPr lang="it-IT" sz="2800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81000" y="1229380"/>
            <a:ext cx="8001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/>
              <a:t>-Effetti</a:t>
            </a:r>
            <a:r>
              <a:rPr lang="sv-SE" sz="2400" dirty="0" smtClean="0"/>
              <a:t> </a:t>
            </a:r>
            <a:r>
              <a:rPr lang="sv-SE" sz="2400" dirty="0" err="1" smtClean="0"/>
              <a:t>moderati</a:t>
            </a:r>
            <a:r>
              <a:rPr lang="sv-SE" sz="2400" dirty="0" smtClean="0"/>
              <a:t> </a:t>
            </a:r>
            <a:r>
              <a:rPr lang="sv-SE" sz="2400" dirty="0" err="1" smtClean="0"/>
              <a:t>fino</a:t>
            </a:r>
            <a:r>
              <a:rPr lang="sv-SE" sz="2400" dirty="0" smtClean="0"/>
              <a:t> </a:t>
            </a:r>
            <a:r>
              <a:rPr lang="sv-SE" sz="2400" dirty="0" err="1" smtClean="0"/>
              <a:t>adesso</a:t>
            </a:r>
            <a:endParaRPr lang="sv-SE" sz="2400" dirty="0" smtClean="0"/>
          </a:p>
          <a:p>
            <a:r>
              <a:rPr lang="sv-SE" sz="2400" dirty="0" smtClean="0">
                <a:solidFill>
                  <a:schemeClr val="tx2"/>
                </a:solidFill>
              </a:rPr>
              <a:t>(</a:t>
            </a:r>
            <a:r>
              <a:rPr lang="sv-SE" sz="2400" dirty="0" err="1" smtClean="0">
                <a:solidFill>
                  <a:schemeClr val="tx2"/>
                </a:solidFill>
              </a:rPr>
              <a:t>escluso</a:t>
            </a:r>
            <a:r>
              <a:rPr lang="sv-SE" sz="2400" dirty="0" smtClean="0">
                <a:solidFill>
                  <a:schemeClr val="tx2"/>
                </a:solidFill>
              </a:rPr>
              <a:t> </a:t>
            </a:r>
            <a:r>
              <a:rPr lang="sv-SE" sz="2400" dirty="0" err="1" smtClean="0">
                <a:solidFill>
                  <a:schemeClr val="tx2"/>
                </a:solidFill>
              </a:rPr>
              <a:t>biologico</a:t>
            </a:r>
            <a:r>
              <a:rPr lang="sv-SE" sz="2400" dirty="0" smtClean="0">
                <a:solidFill>
                  <a:schemeClr val="tx2"/>
                </a:solidFill>
              </a:rPr>
              <a:t> e set </a:t>
            </a:r>
            <a:r>
              <a:rPr lang="sv-SE" sz="2400" dirty="0" err="1" smtClean="0">
                <a:solidFill>
                  <a:schemeClr val="tx2"/>
                </a:solidFill>
              </a:rPr>
              <a:t>aside</a:t>
            </a:r>
            <a:r>
              <a:rPr lang="sv-SE" sz="2400" dirty="0" smtClean="0">
                <a:solidFill>
                  <a:schemeClr val="tx2"/>
                </a:solidFill>
              </a:rPr>
              <a:t>)</a:t>
            </a:r>
            <a:endParaRPr lang="it-IT" sz="2400" dirty="0" smtClean="0">
              <a:solidFill>
                <a:schemeClr val="tx2"/>
              </a:solidFill>
            </a:endParaRPr>
          </a:p>
        </p:txBody>
      </p:sp>
      <p:sp>
        <p:nvSpPr>
          <p:cNvPr id="7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28600" y="162580"/>
            <a:ext cx="7924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err="1" smtClean="0"/>
              <a:t>Misure</a:t>
            </a:r>
            <a:r>
              <a:rPr lang="sv-SE" sz="2800" dirty="0" smtClean="0"/>
              <a:t> </a:t>
            </a:r>
            <a:r>
              <a:rPr lang="sv-SE" sz="2800" dirty="0" err="1" smtClean="0"/>
              <a:t>agro-ambientali</a:t>
            </a:r>
            <a:r>
              <a:rPr lang="sv-SE" sz="2800" dirty="0" smtClean="0"/>
              <a:t>: </a:t>
            </a:r>
            <a:r>
              <a:rPr lang="sv-SE" sz="2800" dirty="0" err="1" smtClean="0"/>
              <a:t>effetti</a:t>
            </a:r>
            <a:r>
              <a:rPr lang="sv-SE" sz="2800" dirty="0" smtClean="0"/>
              <a:t> </a:t>
            </a:r>
            <a:r>
              <a:rPr lang="sv-SE" sz="2800" dirty="0" err="1" smtClean="0"/>
              <a:t>sulla</a:t>
            </a:r>
            <a:r>
              <a:rPr lang="sv-SE" sz="2800" dirty="0" smtClean="0"/>
              <a:t> </a:t>
            </a:r>
            <a:r>
              <a:rPr lang="sv-SE" sz="2800" dirty="0" err="1" smtClean="0"/>
              <a:t>biodiversità</a:t>
            </a:r>
            <a:r>
              <a:rPr lang="sv-SE" sz="2800" dirty="0" smtClean="0"/>
              <a:t>?</a:t>
            </a:r>
            <a:endParaRPr lang="it-IT" sz="2800" dirty="0" smtClean="0">
              <a:solidFill>
                <a:schemeClr val="tx2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81000" y="3119735"/>
            <a:ext cx="8001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/>
              <a:t>-”Eco-functional</a:t>
            </a:r>
            <a:r>
              <a:rPr lang="sv-SE" sz="2400" dirty="0" smtClean="0"/>
              <a:t> </a:t>
            </a:r>
            <a:r>
              <a:rPr lang="sv-SE" sz="2400" dirty="0" err="1" smtClean="0"/>
              <a:t>intensification</a:t>
            </a:r>
            <a:r>
              <a:rPr lang="sv-SE" sz="2400" dirty="0" smtClean="0"/>
              <a:t>”</a:t>
            </a:r>
            <a:endParaRPr lang="it-IT" sz="2400" dirty="0" smtClean="0">
              <a:solidFill>
                <a:schemeClr val="tx2"/>
              </a:solidFill>
            </a:endParaRPr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5119816"/>
            <a:ext cx="5333999" cy="1585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Down Arrow 9"/>
          <p:cNvSpPr/>
          <p:nvPr/>
        </p:nvSpPr>
        <p:spPr>
          <a:xfrm>
            <a:off x="1981200" y="2209800"/>
            <a:ext cx="457200" cy="762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1" name="Picture 9" descr="gene-fig-appA1a-foodpro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4800600" y="852487"/>
            <a:ext cx="4148138" cy="40243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28600" y="162580"/>
            <a:ext cx="7924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err="1" smtClean="0"/>
              <a:t>Oltre</a:t>
            </a:r>
            <a:r>
              <a:rPr lang="sv-SE" sz="2800" dirty="0" smtClean="0"/>
              <a:t> le </a:t>
            </a:r>
            <a:r>
              <a:rPr lang="sv-SE" sz="2800" dirty="0" err="1" smtClean="0"/>
              <a:t>misure</a:t>
            </a:r>
            <a:r>
              <a:rPr lang="sv-SE" sz="2800" dirty="0" smtClean="0"/>
              <a:t> </a:t>
            </a:r>
            <a:r>
              <a:rPr lang="sv-SE" sz="2800" dirty="0" err="1" smtClean="0"/>
              <a:t>agro-ambientali</a:t>
            </a:r>
            <a:endParaRPr lang="it-IT" sz="2800" dirty="0" smtClean="0">
              <a:solidFill>
                <a:schemeClr val="tx2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81000" y="1447800"/>
            <a:ext cx="8001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smtClean="0"/>
              <a:t>”</a:t>
            </a:r>
            <a:r>
              <a:rPr lang="sv-SE" sz="2400" dirty="0" err="1" smtClean="0"/>
              <a:t>Eco-functional</a:t>
            </a:r>
            <a:r>
              <a:rPr lang="sv-SE" sz="2400" dirty="0" smtClean="0"/>
              <a:t> </a:t>
            </a:r>
            <a:r>
              <a:rPr lang="sv-SE" sz="2400" dirty="0" err="1" smtClean="0"/>
              <a:t>intensification</a:t>
            </a:r>
            <a:r>
              <a:rPr lang="sv-SE" sz="2400" dirty="0" smtClean="0"/>
              <a:t>”</a:t>
            </a:r>
            <a:endParaRPr lang="it-IT" sz="2400" dirty="0" smtClean="0">
              <a:solidFill>
                <a:schemeClr val="tx2"/>
              </a:solidFill>
            </a:endParaRPr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057400"/>
            <a:ext cx="4495800" cy="4240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28600" y="162580"/>
            <a:ext cx="7924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err="1" smtClean="0"/>
              <a:t>Oltre</a:t>
            </a:r>
            <a:r>
              <a:rPr lang="sv-SE" sz="2800" dirty="0" smtClean="0"/>
              <a:t> le </a:t>
            </a:r>
            <a:r>
              <a:rPr lang="sv-SE" sz="2800" dirty="0" err="1" smtClean="0"/>
              <a:t>misure</a:t>
            </a:r>
            <a:r>
              <a:rPr lang="sv-SE" sz="2800" dirty="0" smtClean="0"/>
              <a:t> </a:t>
            </a:r>
            <a:r>
              <a:rPr lang="sv-SE" sz="2800" dirty="0" err="1" smtClean="0"/>
              <a:t>agro-ambientali</a:t>
            </a:r>
            <a:endParaRPr lang="it-IT" sz="2800" dirty="0" smtClean="0">
              <a:solidFill>
                <a:schemeClr val="tx2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81000" y="1447800"/>
            <a:ext cx="8001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smtClean="0"/>
              <a:t>”</a:t>
            </a:r>
            <a:r>
              <a:rPr lang="sv-SE" sz="2400" dirty="0" err="1" smtClean="0"/>
              <a:t>Eco-functional</a:t>
            </a:r>
            <a:r>
              <a:rPr lang="sv-SE" sz="2400" dirty="0" smtClean="0"/>
              <a:t> </a:t>
            </a:r>
            <a:r>
              <a:rPr lang="sv-SE" sz="2400" dirty="0" err="1" smtClean="0"/>
              <a:t>intensification</a:t>
            </a:r>
            <a:r>
              <a:rPr lang="sv-SE" sz="2400" dirty="0" smtClean="0"/>
              <a:t>”</a:t>
            </a:r>
            <a:endParaRPr lang="it-IT" sz="2400" dirty="0" smtClean="0">
              <a:solidFill>
                <a:schemeClr val="tx2"/>
              </a:solidFill>
            </a:endParaRPr>
          </a:p>
        </p:txBody>
      </p:sp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368" y="1118157"/>
            <a:ext cx="8699232" cy="5587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28600" y="162580"/>
            <a:ext cx="7924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err="1" smtClean="0"/>
              <a:t>Oltre</a:t>
            </a:r>
            <a:r>
              <a:rPr lang="sv-SE" sz="2800" dirty="0" smtClean="0"/>
              <a:t> le </a:t>
            </a:r>
            <a:r>
              <a:rPr lang="sv-SE" sz="2800" dirty="0" err="1" smtClean="0"/>
              <a:t>misure</a:t>
            </a:r>
            <a:r>
              <a:rPr lang="sv-SE" sz="2800" dirty="0" smtClean="0"/>
              <a:t> </a:t>
            </a:r>
            <a:r>
              <a:rPr lang="sv-SE" sz="2800" dirty="0" err="1" smtClean="0"/>
              <a:t>agro-ambientali</a:t>
            </a:r>
            <a:endParaRPr lang="it-IT" sz="2800" dirty="0" smtClean="0">
              <a:solidFill>
                <a:schemeClr val="tx2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81000" y="1447800"/>
            <a:ext cx="8001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smtClean="0"/>
              <a:t>”</a:t>
            </a:r>
            <a:r>
              <a:rPr lang="sv-SE" sz="2400" dirty="0" err="1" smtClean="0"/>
              <a:t>Eco-functional</a:t>
            </a:r>
            <a:r>
              <a:rPr lang="sv-SE" sz="2400" dirty="0" smtClean="0"/>
              <a:t> </a:t>
            </a:r>
            <a:r>
              <a:rPr lang="sv-SE" sz="2400" dirty="0" err="1" smtClean="0"/>
              <a:t>intensification</a:t>
            </a:r>
            <a:r>
              <a:rPr lang="sv-SE" sz="2400" dirty="0" smtClean="0"/>
              <a:t>”</a:t>
            </a:r>
            <a:endParaRPr lang="it-IT" sz="2400" dirty="0" smtClean="0">
              <a:solidFill>
                <a:schemeClr val="tx2"/>
              </a:solidFill>
            </a:endParaRPr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1371600"/>
            <a:ext cx="8995342" cy="4928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28600" y="162580"/>
            <a:ext cx="7924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err="1" smtClean="0"/>
              <a:t>Oltre</a:t>
            </a:r>
            <a:r>
              <a:rPr lang="sv-SE" sz="2800" dirty="0" smtClean="0"/>
              <a:t> le </a:t>
            </a:r>
            <a:r>
              <a:rPr lang="sv-SE" sz="2800" dirty="0" err="1" smtClean="0"/>
              <a:t>misure</a:t>
            </a:r>
            <a:r>
              <a:rPr lang="sv-SE" sz="2800" dirty="0" smtClean="0"/>
              <a:t> </a:t>
            </a:r>
            <a:r>
              <a:rPr lang="sv-SE" sz="2800" dirty="0" err="1" smtClean="0"/>
              <a:t>agro-ambientali</a:t>
            </a:r>
            <a:endParaRPr lang="it-IT" sz="2800" dirty="0" smtClean="0">
              <a:solidFill>
                <a:schemeClr val="tx2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81000" y="1447800"/>
            <a:ext cx="8001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/>
              <a:t>Nuovo</a:t>
            </a:r>
            <a:r>
              <a:rPr lang="sv-SE" sz="2400" dirty="0" smtClean="0"/>
              <a:t> </a:t>
            </a:r>
            <a:r>
              <a:rPr lang="sv-SE" sz="2400" dirty="0" err="1" smtClean="0"/>
              <a:t>tipo</a:t>
            </a:r>
            <a:r>
              <a:rPr lang="sv-SE" sz="2400" dirty="0" smtClean="0"/>
              <a:t> di </a:t>
            </a:r>
            <a:r>
              <a:rPr lang="sv-SE" sz="2400" dirty="0" err="1" smtClean="0"/>
              <a:t>conservazione</a:t>
            </a:r>
            <a:r>
              <a:rPr lang="sv-SE" sz="2400" dirty="0" smtClean="0"/>
              <a:t>: non </a:t>
            </a:r>
            <a:r>
              <a:rPr lang="sv-SE" sz="2400" dirty="0" err="1" smtClean="0"/>
              <a:t>più</a:t>
            </a:r>
            <a:r>
              <a:rPr lang="sv-SE" sz="2400" dirty="0" smtClean="0"/>
              <a:t> solo </a:t>
            </a:r>
            <a:r>
              <a:rPr lang="sv-SE" sz="2400" dirty="0" err="1" smtClean="0"/>
              <a:t>liste</a:t>
            </a:r>
            <a:r>
              <a:rPr lang="sv-SE" sz="2400" dirty="0" smtClean="0"/>
              <a:t> </a:t>
            </a:r>
            <a:r>
              <a:rPr lang="sv-SE" sz="2400" dirty="0" err="1" smtClean="0"/>
              <a:t>rosse</a:t>
            </a:r>
            <a:r>
              <a:rPr lang="sv-SE" sz="2400" dirty="0" smtClean="0"/>
              <a:t>…</a:t>
            </a:r>
            <a:endParaRPr lang="it-IT" sz="2400" dirty="0" smtClean="0">
              <a:solidFill>
                <a:schemeClr val="tx2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81000" y="2586335"/>
            <a:ext cx="8001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/>
              <a:t>Dalla</a:t>
            </a:r>
            <a:r>
              <a:rPr lang="sv-SE" sz="2400" dirty="0" smtClean="0"/>
              <a:t> </a:t>
            </a:r>
            <a:r>
              <a:rPr lang="sv-SE" sz="2400" dirty="0" err="1" smtClean="0"/>
              <a:t>biodiversità</a:t>
            </a:r>
            <a:r>
              <a:rPr lang="sv-SE" sz="2400" dirty="0" smtClean="0"/>
              <a:t> </a:t>
            </a:r>
            <a:r>
              <a:rPr lang="sv-SE" sz="2400" dirty="0" err="1" smtClean="0"/>
              <a:t>ai</a:t>
            </a:r>
            <a:r>
              <a:rPr lang="sv-SE" sz="2400" dirty="0" smtClean="0"/>
              <a:t> </a:t>
            </a:r>
            <a:r>
              <a:rPr lang="sv-SE" sz="2400" dirty="0" err="1" smtClean="0"/>
              <a:t>servizi</a:t>
            </a:r>
            <a:r>
              <a:rPr lang="sv-SE" sz="2400" dirty="0" smtClean="0"/>
              <a:t> </a:t>
            </a:r>
            <a:r>
              <a:rPr lang="sv-SE" sz="2400" dirty="0" err="1" smtClean="0"/>
              <a:t>ecosistemici</a:t>
            </a:r>
            <a:r>
              <a:rPr lang="sv-SE" sz="2400" dirty="0" smtClean="0"/>
              <a:t>!</a:t>
            </a:r>
            <a:endParaRPr lang="it-IT" sz="2400" dirty="0" smtClean="0">
              <a:solidFill>
                <a:schemeClr val="tx2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81000" y="4034135"/>
            <a:ext cx="8001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smtClean="0"/>
              <a:t>La </a:t>
            </a:r>
            <a:r>
              <a:rPr lang="sv-SE" sz="2400" dirty="0" err="1" smtClean="0"/>
              <a:t>biodiversità</a:t>
            </a:r>
            <a:r>
              <a:rPr lang="sv-SE" sz="2400" dirty="0" smtClean="0"/>
              <a:t> </a:t>
            </a:r>
            <a:r>
              <a:rPr lang="sv-SE" sz="2400" dirty="0" err="1" smtClean="0"/>
              <a:t>diventa</a:t>
            </a:r>
            <a:r>
              <a:rPr lang="sv-SE" sz="2400" dirty="0" smtClean="0"/>
              <a:t> </a:t>
            </a:r>
            <a:r>
              <a:rPr lang="sv-SE" sz="2400" dirty="0" err="1" smtClean="0"/>
              <a:t>un</a:t>
            </a:r>
            <a:r>
              <a:rPr lang="sv-SE" sz="2400" dirty="0" smtClean="0"/>
              <a:t> </a:t>
            </a:r>
            <a:r>
              <a:rPr lang="sv-SE" sz="2400" dirty="0" err="1" smtClean="0"/>
              <a:t>nuovo</a:t>
            </a:r>
            <a:r>
              <a:rPr lang="sv-SE" sz="2400" dirty="0" smtClean="0"/>
              <a:t> input </a:t>
            </a:r>
            <a:r>
              <a:rPr lang="sv-SE" sz="2400" dirty="0" err="1" smtClean="0"/>
              <a:t>nella</a:t>
            </a:r>
            <a:r>
              <a:rPr lang="sv-SE" sz="2400" dirty="0" smtClean="0"/>
              <a:t> </a:t>
            </a:r>
            <a:r>
              <a:rPr lang="sv-SE" sz="2400" dirty="0" err="1" smtClean="0"/>
              <a:t>produzione</a:t>
            </a:r>
            <a:r>
              <a:rPr lang="sv-SE" sz="2400" dirty="0" smtClean="0"/>
              <a:t>!</a:t>
            </a:r>
            <a:endParaRPr lang="it-IT" sz="2400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8600" y="228600"/>
            <a:ext cx="5562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err="1" smtClean="0"/>
              <a:t>Misure</a:t>
            </a:r>
            <a:r>
              <a:rPr lang="sv-SE" sz="2800" dirty="0" smtClean="0"/>
              <a:t> </a:t>
            </a:r>
            <a:r>
              <a:rPr lang="sv-SE" sz="2800" dirty="0" err="1" smtClean="0"/>
              <a:t>agro-ambientali</a:t>
            </a:r>
            <a:endParaRPr lang="it-IT" sz="2800" dirty="0" smtClean="0">
              <a:solidFill>
                <a:schemeClr val="tx2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1000" y="1229380"/>
            <a:ext cx="8001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/>
              <a:t>Pagamenti</a:t>
            </a:r>
            <a:r>
              <a:rPr lang="sv-SE" sz="2400" dirty="0" smtClean="0"/>
              <a:t> </a:t>
            </a:r>
            <a:r>
              <a:rPr lang="sv-SE" sz="2400" dirty="0" err="1" smtClean="0"/>
              <a:t>verso</a:t>
            </a:r>
            <a:r>
              <a:rPr lang="sv-SE" sz="2400" dirty="0" smtClean="0"/>
              <a:t> gli </a:t>
            </a:r>
            <a:r>
              <a:rPr lang="sv-SE" sz="2400" dirty="0" err="1" smtClean="0"/>
              <a:t>agricoltori</a:t>
            </a:r>
            <a:r>
              <a:rPr lang="sv-SE" sz="2400" dirty="0" smtClean="0"/>
              <a:t> per </a:t>
            </a:r>
            <a:r>
              <a:rPr lang="sv-SE" sz="2400" dirty="0" err="1" smtClean="0"/>
              <a:t>pagare</a:t>
            </a:r>
            <a:r>
              <a:rPr lang="sv-SE" sz="2400" dirty="0" smtClean="0"/>
              <a:t> </a:t>
            </a:r>
            <a:r>
              <a:rPr lang="sv-SE" sz="2400" dirty="0" err="1" smtClean="0"/>
              <a:t>alcuni</a:t>
            </a:r>
            <a:r>
              <a:rPr lang="sv-SE" sz="2400" dirty="0" smtClean="0"/>
              <a:t> </a:t>
            </a:r>
            <a:r>
              <a:rPr lang="sv-SE" sz="2400" dirty="0" err="1" smtClean="0"/>
              <a:t>servizi</a:t>
            </a:r>
            <a:r>
              <a:rPr lang="sv-SE" sz="2400" dirty="0" smtClean="0"/>
              <a:t> </a:t>
            </a:r>
            <a:r>
              <a:rPr lang="sv-SE" sz="2400" dirty="0" err="1" smtClean="0"/>
              <a:t>ambientali</a:t>
            </a:r>
            <a:endParaRPr lang="it-IT" sz="2400" dirty="0" smtClean="0">
              <a:solidFill>
                <a:schemeClr val="tx2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1000" y="3055203"/>
            <a:ext cx="3657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/>
              <a:t>Ridurre</a:t>
            </a:r>
            <a:r>
              <a:rPr lang="sv-SE" sz="2400" dirty="0" smtClean="0"/>
              <a:t> i </a:t>
            </a:r>
            <a:r>
              <a:rPr lang="sv-SE" sz="2400" dirty="0" err="1" smtClean="0"/>
              <a:t>rischi</a:t>
            </a:r>
            <a:r>
              <a:rPr lang="sv-SE" sz="2400" dirty="0" smtClean="0"/>
              <a:t> </a:t>
            </a:r>
            <a:r>
              <a:rPr lang="sv-SE" sz="2400" dirty="0" err="1" smtClean="0"/>
              <a:t>associati</a:t>
            </a:r>
            <a:r>
              <a:rPr lang="sv-SE" sz="2400" dirty="0" smtClean="0"/>
              <a:t> </a:t>
            </a:r>
            <a:r>
              <a:rPr lang="sv-SE" sz="2400" dirty="0" err="1" smtClean="0"/>
              <a:t>all’agricoltura</a:t>
            </a:r>
            <a:r>
              <a:rPr lang="sv-SE" sz="2400" dirty="0" smtClean="0"/>
              <a:t> intensiva</a:t>
            </a:r>
            <a:endParaRPr lang="it-IT" sz="2400" dirty="0" smtClean="0">
              <a:solidFill>
                <a:schemeClr val="tx2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876800" y="3048000"/>
            <a:ext cx="3657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/>
              <a:t>Mantenere</a:t>
            </a:r>
            <a:r>
              <a:rPr lang="sv-SE" sz="2400" dirty="0" smtClean="0"/>
              <a:t> habitat </a:t>
            </a:r>
            <a:r>
              <a:rPr lang="sv-SE" sz="2400" dirty="0" err="1" smtClean="0"/>
              <a:t>agricoli</a:t>
            </a:r>
            <a:r>
              <a:rPr lang="sv-SE" sz="2400" dirty="0" smtClean="0"/>
              <a:t> di </a:t>
            </a:r>
            <a:r>
              <a:rPr lang="sv-SE" sz="2400" dirty="0" err="1" smtClean="0"/>
              <a:t>pregio</a:t>
            </a:r>
            <a:endParaRPr lang="it-IT" sz="2400" dirty="0" smtClean="0">
              <a:solidFill>
                <a:schemeClr val="tx2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81000" y="5341203"/>
            <a:ext cx="8001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smtClean="0"/>
              <a:t>I </a:t>
            </a:r>
            <a:r>
              <a:rPr lang="sv-SE" sz="2400" dirty="0" err="1" smtClean="0"/>
              <a:t>servizi</a:t>
            </a:r>
            <a:r>
              <a:rPr lang="sv-SE" sz="2400" dirty="0" smtClean="0"/>
              <a:t> </a:t>
            </a:r>
            <a:r>
              <a:rPr lang="sv-SE" sz="2400" dirty="0" err="1" smtClean="0"/>
              <a:t>devono</a:t>
            </a:r>
            <a:r>
              <a:rPr lang="sv-SE" sz="2400" dirty="0" smtClean="0"/>
              <a:t> </a:t>
            </a:r>
            <a:r>
              <a:rPr lang="sv-SE" sz="2400" dirty="0" err="1" smtClean="0"/>
              <a:t>andare</a:t>
            </a:r>
            <a:r>
              <a:rPr lang="sv-SE" sz="2400" dirty="0" smtClean="0"/>
              <a:t> </a:t>
            </a:r>
            <a:r>
              <a:rPr lang="sv-SE" sz="2400" dirty="0" err="1" smtClean="0"/>
              <a:t>oltre</a:t>
            </a:r>
            <a:r>
              <a:rPr lang="sv-SE" sz="2400" dirty="0" smtClean="0"/>
              <a:t> le ”</a:t>
            </a:r>
            <a:r>
              <a:rPr lang="sv-SE" sz="2400" dirty="0" err="1" smtClean="0"/>
              <a:t>Buone</a:t>
            </a:r>
            <a:r>
              <a:rPr lang="sv-SE" sz="2400" dirty="0" smtClean="0"/>
              <a:t> </a:t>
            </a:r>
            <a:r>
              <a:rPr lang="sv-SE" sz="2400" dirty="0" err="1" smtClean="0"/>
              <a:t>Pratiche</a:t>
            </a:r>
            <a:r>
              <a:rPr lang="sv-SE" sz="2400" dirty="0" smtClean="0"/>
              <a:t> Agricole” (BPA) </a:t>
            </a:r>
            <a:r>
              <a:rPr lang="sv-SE" sz="2400" dirty="0" err="1" smtClean="0"/>
              <a:t>che</a:t>
            </a:r>
            <a:r>
              <a:rPr lang="sv-SE" sz="2400" dirty="0" smtClean="0"/>
              <a:t> </a:t>
            </a:r>
            <a:r>
              <a:rPr lang="sv-SE" sz="2400" dirty="0" err="1" smtClean="0"/>
              <a:t>devono</a:t>
            </a:r>
            <a:r>
              <a:rPr lang="sv-SE" sz="2400" dirty="0" smtClean="0"/>
              <a:t> </a:t>
            </a:r>
            <a:r>
              <a:rPr lang="sv-SE" sz="2400" dirty="0" err="1" smtClean="0"/>
              <a:t>essere</a:t>
            </a:r>
            <a:r>
              <a:rPr lang="sv-SE" sz="2400" dirty="0" smtClean="0"/>
              <a:t> </a:t>
            </a:r>
            <a:r>
              <a:rPr lang="sv-SE" sz="2400" dirty="0" err="1" smtClean="0"/>
              <a:t>rispettate</a:t>
            </a:r>
            <a:r>
              <a:rPr lang="sv-SE" sz="2400" dirty="0" smtClean="0"/>
              <a:t> da TUTTI </a:t>
            </a:r>
            <a:endParaRPr lang="it-IT" sz="2400" dirty="0" smtClean="0">
              <a:solidFill>
                <a:schemeClr val="tx2"/>
              </a:solidFill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1905000" y="1981200"/>
            <a:ext cx="2362200" cy="914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4267200" y="1981200"/>
            <a:ext cx="2514600" cy="990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8600" y="228600"/>
            <a:ext cx="7924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err="1" smtClean="0"/>
              <a:t>Misure</a:t>
            </a:r>
            <a:r>
              <a:rPr lang="sv-SE" sz="2800" dirty="0" smtClean="0"/>
              <a:t> </a:t>
            </a:r>
            <a:r>
              <a:rPr lang="sv-SE" sz="2800" dirty="0" err="1" smtClean="0"/>
              <a:t>agro-ambientali</a:t>
            </a:r>
            <a:r>
              <a:rPr lang="sv-SE" sz="2800" dirty="0" smtClean="0"/>
              <a:t>: </a:t>
            </a:r>
            <a:r>
              <a:rPr lang="sv-SE" sz="2800" dirty="0" err="1" smtClean="0"/>
              <a:t>evoluzione</a:t>
            </a:r>
            <a:r>
              <a:rPr lang="sv-SE" sz="2800" dirty="0" smtClean="0"/>
              <a:t> </a:t>
            </a:r>
            <a:r>
              <a:rPr lang="sv-SE" sz="2800" dirty="0" err="1" smtClean="0"/>
              <a:t>storica</a:t>
            </a:r>
            <a:endParaRPr lang="it-IT" sz="2800" dirty="0" smtClean="0">
              <a:solidFill>
                <a:schemeClr val="tx2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1000" y="1229380"/>
            <a:ext cx="8001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smtClean="0"/>
              <a:t>Nate </a:t>
            </a:r>
            <a:r>
              <a:rPr lang="sv-SE" sz="2400" dirty="0" err="1" smtClean="0"/>
              <a:t>negli</a:t>
            </a:r>
            <a:r>
              <a:rPr lang="sv-SE" sz="2400" dirty="0" smtClean="0"/>
              <a:t> </a:t>
            </a:r>
            <a:r>
              <a:rPr lang="sv-SE" sz="2400" dirty="0" err="1" smtClean="0"/>
              <a:t>anni</a:t>
            </a:r>
            <a:r>
              <a:rPr lang="sv-SE" sz="2400" dirty="0" smtClean="0"/>
              <a:t> ’80</a:t>
            </a:r>
            <a:endParaRPr lang="it-IT" sz="2400" dirty="0" smtClean="0">
              <a:solidFill>
                <a:schemeClr val="tx2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1000" y="1981200"/>
            <a:ext cx="8001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/>
              <a:t>Pagamenti</a:t>
            </a:r>
            <a:r>
              <a:rPr lang="sv-SE" sz="2400" dirty="0" smtClean="0"/>
              <a:t> </a:t>
            </a:r>
            <a:r>
              <a:rPr lang="sv-SE" sz="2400" dirty="0" err="1" smtClean="0"/>
              <a:t>dalla</a:t>
            </a:r>
            <a:r>
              <a:rPr lang="sv-SE" sz="2400" dirty="0" smtClean="0"/>
              <a:t> </a:t>
            </a:r>
            <a:r>
              <a:rPr lang="sv-SE" sz="2400" dirty="0" err="1" smtClean="0"/>
              <a:t>UE</a:t>
            </a:r>
            <a:r>
              <a:rPr lang="sv-SE" sz="2400" dirty="0" smtClean="0"/>
              <a:t> (+ </a:t>
            </a:r>
            <a:r>
              <a:rPr lang="sv-SE" sz="2400" dirty="0" err="1" smtClean="0"/>
              <a:t>cofinanziamento</a:t>
            </a:r>
            <a:r>
              <a:rPr lang="sv-SE" sz="2400" dirty="0" smtClean="0"/>
              <a:t> </a:t>
            </a:r>
            <a:r>
              <a:rPr lang="sv-SE" sz="2400" dirty="0" err="1" smtClean="0"/>
              <a:t>stati</a:t>
            </a:r>
            <a:r>
              <a:rPr lang="sv-SE" sz="2400" dirty="0" smtClean="0"/>
              <a:t> </a:t>
            </a:r>
            <a:r>
              <a:rPr lang="sv-SE" sz="2400" dirty="0" err="1" smtClean="0"/>
              <a:t>membri</a:t>
            </a:r>
            <a:r>
              <a:rPr lang="sv-SE" sz="2400" dirty="0" smtClean="0"/>
              <a:t>: 15-40%)</a:t>
            </a:r>
            <a:endParaRPr lang="it-IT" sz="2400" dirty="0" smtClean="0">
              <a:solidFill>
                <a:schemeClr val="tx2"/>
              </a:solidFill>
            </a:endParaRPr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0" y="2743200"/>
            <a:ext cx="5628140" cy="375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381000" y="3124200"/>
            <a:ext cx="3429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smtClean="0"/>
              <a:t>Enorme </a:t>
            </a:r>
            <a:r>
              <a:rPr lang="sv-SE" sz="2400" dirty="0" err="1" smtClean="0"/>
              <a:t>impegno</a:t>
            </a:r>
            <a:r>
              <a:rPr lang="sv-SE" sz="2400" dirty="0" smtClean="0"/>
              <a:t> </a:t>
            </a:r>
            <a:r>
              <a:rPr lang="sv-SE" sz="2400" dirty="0" err="1" smtClean="0"/>
              <a:t>economico</a:t>
            </a:r>
            <a:r>
              <a:rPr lang="sv-SE" sz="2400" dirty="0" smtClean="0"/>
              <a:t>!</a:t>
            </a:r>
            <a:endParaRPr lang="it-IT" sz="2400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8600" y="228600"/>
            <a:ext cx="7924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err="1" smtClean="0"/>
              <a:t>Misure</a:t>
            </a:r>
            <a:r>
              <a:rPr lang="sv-SE" sz="2800" dirty="0" smtClean="0"/>
              <a:t> </a:t>
            </a:r>
            <a:r>
              <a:rPr lang="sv-SE" sz="2800" dirty="0" err="1" smtClean="0"/>
              <a:t>agro-ambientali</a:t>
            </a:r>
            <a:r>
              <a:rPr lang="sv-SE" sz="2800" dirty="0" smtClean="0"/>
              <a:t>: </a:t>
            </a:r>
            <a:r>
              <a:rPr lang="sv-SE" sz="2800" dirty="0" err="1" smtClean="0"/>
              <a:t>evoluzione</a:t>
            </a:r>
            <a:r>
              <a:rPr lang="sv-SE" sz="2800" dirty="0" smtClean="0"/>
              <a:t> </a:t>
            </a:r>
            <a:r>
              <a:rPr lang="sv-SE" sz="2800" dirty="0" err="1" smtClean="0"/>
              <a:t>storica</a:t>
            </a:r>
            <a:endParaRPr lang="it-IT" sz="2800" dirty="0" smtClean="0">
              <a:solidFill>
                <a:schemeClr val="tx2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1000" y="1229380"/>
            <a:ext cx="8001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/>
              <a:t>Spesa</a:t>
            </a:r>
            <a:r>
              <a:rPr lang="sv-SE" sz="2400" dirty="0" smtClean="0"/>
              <a:t> </a:t>
            </a:r>
            <a:r>
              <a:rPr lang="sv-SE" sz="2400" dirty="0" err="1" smtClean="0"/>
              <a:t>diversa</a:t>
            </a:r>
            <a:r>
              <a:rPr lang="sv-SE" sz="2400" dirty="0" smtClean="0"/>
              <a:t> </a:t>
            </a:r>
            <a:r>
              <a:rPr lang="sv-SE" sz="2400" dirty="0" err="1" smtClean="0"/>
              <a:t>fra</a:t>
            </a:r>
            <a:r>
              <a:rPr lang="sv-SE" sz="2400" dirty="0" smtClean="0"/>
              <a:t> </a:t>
            </a:r>
            <a:r>
              <a:rPr lang="sv-SE" sz="2400" dirty="0" err="1" smtClean="0"/>
              <a:t>stati</a:t>
            </a:r>
            <a:endParaRPr lang="it-IT" sz="2400" dirty="0" smtClean="0">
              <a:solidFill>
                <a:schemeClr val="tx2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2209800"/>
            <a:ext cx="6400800" cy="4145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8600" y="228600"/>
            <a:ext cx="7924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err="1" smtClean="0"/>
              <a:t>Misure</a:t>
            </a:r>
            <a:r>
              <a:rPr lang="sv-SE" sz="2800" dirty="0" smtClean="0"/>
              <a:t> </a:t>
            </a:r>
            <a:r>
              <a:rPr lang="sv-SE" sz="2800" dirty="0" err="1" smtClean="0"/>
              <a:t>agro-ambientali</a:t>
            </a:r>
            <a:r>
              <a:rPr lang="sv-SE" sz="2800" dirty="0" smtClean="0"/>
              <a:t>: </a:t>
            </a:r>
            <a:r>
              <a:rPr lang="sv-SE" sz="2800" dirty="0" err="1" smtClean="0"/>
              <a:t>evoluzione</a:t>
            </a:r>
            <a:r>
              <a:rPr lang="sv-SE" sz="2800" dirty="0" smtClean="0"/>
              <a:t> </a:t>
            </a:r>
            <a:r>
              <a:rPr lang="sv-SE" sz="2800" dirty="0" err="1" smtClean="0"/>
              <a:t>storica</a:t>
            </a:r>
            <a:endParaRPr lang="it-IT" sz="2800" dirty="0" smtClean="0">
              <a:solidFill>
                <a:schemeClr val="tx2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1000" y="1229380"/>
            <a:ext cx="8001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/>
              <a:t>Continuo</a:t>
            </a:r>
            <a:r>
              <a:rPr lang="sv-SE" sz="2400" dirty="0" smtClean="0"/>
              <a:t> </a:t>
            </a:r>
            <a:r>
              <a:rPr lang="sv-SE" sz="2400" dirty="0" err="1" smtClean="0"/>
              <a:t>aumento</a:t>
            </a:r>
            <a:endParaRPr lang="it-IT" sz="2400" dirty="0" smtClean="0">
              <a:solidFill>
                <a:schemeClr val="tx2"/>
              </a:solidFill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2057400"/>
            <a:ext cx="6651141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8600" y="228600"/>
            <a:ext cx="7924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err="1" smtClean="0"/>
              <a:t>Misure</a:t>
            </a:r>
            <a:r>
              <a:rPr lang="sv-SE" sz="2800" dirty="0" smtClean="0"/>
              <a:t> </a:t>
            </a:r>
            <a:r>
              <a:rPr lang="sv-SE" sz="2800" dirty="0" err="1" smtClean="0"/>
              <a:t>agro-ambientali</a:t>
            </a:r>
            <a:r>
              <a:rPr lang="sv-SE" sz="2800" dirty="0" smtClean="0"/>
              <a:t>: </a:t>
            </a:r>
            <a:r>
              <a:rPr lang="sv-SE" sz="2800" dirty="0" err="1" smtClean="0"/>
              <a:t>caratteristiche</a:t>
            </a:r>
            <a:endParaRPr lang="it-IT" sz="2800" dirty="0" smtClean="0">
              <a:solidFill>
                <a:schemeClr val="tx2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1000" y="1229380"/>
            <a:ext cx="8001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/>
              <a:t>-Sono</a:t>
            </a:r>
            <a:r>
              <a:rPr lang="sv-SE" sz="2400" dirty="0" smtClean="0"/>
              <a:t> </a:t>
            </a:r>
            <a:r>
              <a:rPr lang="sv-SE" sz="2400" dirty="0" err="1" smtClean="0"/>
              <a:t>misure</a:t>
            </a:r>
            <a:r>
              <a:rPr lang="sv-SE" sz="2400" dirty="0" smtClean="0"/>
              <a:t> </a:t>
            </a:r>
            <a:r>
              <a:rPr lang="sv-SE" sz="2400" dirty="0" err="1" smtClean="0"/>
              <a:t>opzionali</a:t>
            </a:r>
            <a:endParaRPr lang="it-IT" sz="2400" dirty="0" smtClean="0">
              <a:solidFill>
                <a:schemeClr val="tx2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1000" y="1981200"/>
            <a:ext cx="8001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/>
              <a:t>-Misure</a:t>
            </a:r>
            <a:r>
              <a:rPr lang="sv-SE" sz="2400" dirty="0" smtClean="0"/>
              <a:t> </a:t>
            </a:r>
            <a:r>
              <a:rPr lang="sv-SE" sz="2400" dirty="0" err="1" smtClean="0"/>
              <a:t>sito-specifiche</a:t>
            </a:r>
            <a:r>
              <a:rPr lang="sv-SE" sz="2400" dirty="0" smtClean="0"/>
              <a:t> (non </a:t>
            </a:r>
            <a:r>
              <a:rPr lang="sv-SE" sz="2400" dirty="0" err="1" smtClean="0"/>
              <a:t>generali</a:t>
            </a:r>
            <a:r>
              <a:rPr lang="sv-SE" sz="2400" dirty="0" smtClean="0"/>
              <a:t>)</a:t>
            </a:r>
            <a:endParaRPr lang="it-IT" sz="2400" dirty="0" smtClean="0">
              <a:solidFill>
                <a:schemeClr val="tx2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81000" y="2819400"/>
            <a:ext cx="6400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/>
              <a:t>-Necessità</a:t>
            </a:r>
            <a:r>
              <a:rPr lang="sv-SE" sz="2400" dirty="0" smtClean="0"/>
              <a:t> di </a:t>
            </a:r>
            <a:r>
              <a:rPr lang="sv-SE" sz="2400" dirty="0" err="1" smtClean="0"/>
              <a:t>monitoraggio</a:t>
            </a:r>
            <a:r>
              <a:rPr lang="sv-SE" sz="2400" dirty="0" smtClean="0"/>
              <a:t> </a:t>
            </a:r>
            <a:r>
              <a:rPr lang="sv-SE" sz="2400" dirty="0" err="1" smtClean="0"/>
              <a:t>degli</a:t>
            </a:r>
            <a:r>
              <a:rPr lang="sv-SE" sz="2400" dirty="0" smtClean="0"/>
              <a:t> </a:t>
            </a:r>
            <a:r>
              <a:rPr lang="sv-SE" sz="2400" dirty="0" err="1" smtClean="0"/>
              <a:t>effetti</a:t>
            </a:r>
            <a:endParaRPr lang="it-IT" sz="2400" dirty="0" smtClean="0">
              <a:solidFill>
                <a:schemeClr val="tx2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81000" y="3576935"/>
            <a:ext cx="8458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/>
              <a:t>-Pagamenti</a:t>
            </a:r>
            <a:r>
              <a:rPr lang="sv-SE" sz="2400" dirty="0" smtClean="0"/>
              <a:t> </a:t>
            </a:r>
            <a:r>
              <a:rPr lang="sv-SE" sz="2400" dirty="0" err="1" smtClean="0"/>
              <a:t>flessibili</a:t>
            </a:r>
            <a:r>
              <a:rPr lang="sv-SE" sz="2400" dirty="0" smtClean="0"/>
              <a:t> a </a:t>
            </a:r>
            <a:r>
              <a:rPr lang="sv-SE" sz="2400" dirty="0" err="1" smtClean="0"/>
              <a:t>seconda</a:t>
            </a:r>
            <a:r>
              <a:rPr lang="sv-SE" sz="2400" dirty="0" smtClean="0"/>
              <a:t> </a:t>
            </a:r>
            <a:r>
              <a:rPr lang="sv-SE" sz="2400" dirty="0" err="1" smtClean="0"/>
              <a:t>dell’economia</a:t>
            </a:r>
            <a:r>
              <a:rPr lang="sv-SE" sz="2400" dirty="0" smtClean="0"/>
              <a:t> </a:t>
            </a:r>
            <a:r>
              <a:rPr lang="sv-SE" sz="2400" dirty="0" err="1" smtClean="0"/>
              <a:t>locale</a:t>
            </a:r>
            <a:r>
              <a:rPr lang="sv-SE" sz="2400" dirty="0" smtClean="0"/>
              <a:t> (non </a:t>
            </a:r>
            <a:r>
              <a:rPr lang="sv-SE" sz="2400" dirty="0" err="1" smtClean="0"/>
              <a:t>devono</a:t>
            </a:r>
            <a:r>
              <a:rPr lang="sv-SE" sz="2400" dirty="0" smtClean="0"/>
              <a:t> </a:t>
            </a:r>
            <a:r>
              <a:rPr lang="sv-SE" sz="2400" dirty="0" err="1" smtClean="0"/>
              <a:t>distorcere</a:t>
            </a:r>
            <a:r>
              <a:rPr lang="sv-SE" sz="2400" dirty="0" smtClean="0"/>
              <a:t> il </a:t>
            </a:r>
            <a:r>
              <a:rPr lang="sv-SE" sz="2400" dirty="0" err="1" smtClean="0"/>
              <a:t>mercato</a:t>
            </a:r>
            <a:r>
              <a:rPr lang="sv-SE" sz="2400" dirty="0" smtClean="0"/>
              <a:t>)</a:t>
            </a:r>
            <a:endParaRPr lang="it-IT" sz="2400" dirty="0" smtClean="0">
              <a:solidFill>
                <a:schemeClr val="tx2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81000" y="4800600"/>
            <a:ext cx="8458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/>
              <a:t>-BPA</a:t>
            </a:r>
            <a:r>
              <a:rPr lang="sv-SE" sz="2400" dirty="0" smtClean="0"/>
              <a:t> come </a:t>
            </a:r>
            <a:r>
              <a:rPr lang="sv-SE" sz="2400" dirty="0" err="1" smtClean="0"/>
              <a:t>requisito</a:t>
            </a:r>
            <a:r>
              <a:rPr lang="sv-SE" sz="2400" dirty="0" smtClean="0"/>
              <a:t> </a:t>
            </a:r>
            <a:r>
              <a:rPr lang="sv-SE" sz="2400" dirty="0" err="1" smtClean="0"/>
              <a:t>minimo</a:t>
            </a:r>
            <a:endParaRPr lang="it-IT" sz="2400" dirty="0" smtClean="0">
              <a:solidFill>
                <a:schemeClr val="tx2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81000" y="5786735"/>
            <a:ext cx="8458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b="1" dirty="0" err="1" smtClean="0">
                <a:solidFill>
                  <a:srgbClr val="FF0000"/>
                </a:solidFill>
              </a:rPr>
              <a:t>-PAGAMENTO=mancato</a:t>
            </a:r>
            <a:r>
              <a:rPr lang="sv-SE" sz="2400" b="1" dirty="0" smtClean="0">
                <a:solidFill>
                  <a:srgbClr val="FF0000"/>
                </a:solidFill>
              </a:rPr>
              <a:t> </a:t>
            </a:r>
            <a:r>
              <a:rPr lang="sv-SE" sz="2400" b="1" dirty="0" err="1" smtClean="0">
                <a:solidFill>
                  <a:srgbClr val="FF0000"/>
                </a:solidFill>
              </a:rPr>
              <a:t>reddito</a:t>
            </a:r>
            <a:r>
              <a:rPr lang="sv-SE" sz="2400" b="1" dirty="0" smtClean="0">
                <a:solidFill>
                  <a:srgbClr val="FF0000"/>
                </a:solidFill>
              </a:rPr>
              <a:t> per </a:t>
            </a:r>
            <a:r>
              <a:rPr lang="sv-SE" sz="2400" b="1" dirty="0" err="1" smtClean="0">
                <a:solidFill>
                  <a:srgbClr val="FF0000"/>
                </a:solidFill>
              </a:rPr>
              <a:t>fornire</a:t>
            </a:r>
            <a:r>
              <a:rPr lang="sv-SE" sz="2400" b="1" dirty="0" smtClean="0">
                <a:solidFill>
                  <a:srgbClr val="FF0000"/>
                </a:solidFill>
              </a:rPr>
              <a:t> il </a:t>
            </a:r>
            <a:r>
              <a:rPr lang="sv-SE" sz="2400" b="1" dirty="0" err="1" smtClean="0">
                <a:solidFill>
                  <a:srgbClr val="FF0000"/>
                </a:solidFill>
              </a:rPr>
              <a:t>servizio</a:t>
            </a:r>
            <a:endParaRPr lang="it-IT" sz="2400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8600" y="228600"/>
            <a:ext cx="7924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err="1" smtClean="0"/>
              <a:t>Misure</a:t>
            </a:r>
            <a:r>
              <a:rPr lang="sv-SE" sz="2800" dirty="0" smtClean="0"/>
              <a:t> </a:t>
            </a:r>
            <a:r>
              <a:rPr lang="sv-SE" sz="2800" dirty="0" err="1" smtClean="0"/>
              <a:t>agro-ambientali</a:t>
            </a:r>
            <a:endParaRPr lang="it-IT" sz="2800" dirty="0" smtClean="0">
              <a:solidFill>
                <a:schemeClr val="tx2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1000" y="1229380"/>
            <a:ext cx="8001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/>
              <a:t>PSR</a:t>
            </a:r>
            <a:r>
              <a:rPr lang="sv-SE" sz="2400" dirty="0" smtClean="0"/>
              <a:t>: </a:t>
            </a:r>
            <a:r>
              <a:rPr lang="sv-SE" sz="2400" dirty="0" err="1" smtClean="0"/>
              <a:t>piani</a:t>
            </a:r>
            <a:r>
              <a:rPr lang="sv-SE" sz="2400" dirty="0" smtClean="0"/>
              <a:t> di </a:t>
            </a:r>
            <a:r>
              <a:rPr lang="sv-SE" sz="2400" dirty="0" err="1" smtClean="0"/>
              <a:t>sviluppo</a:t>
            </a:r>
            <a:r>
              <a:rPr lang="sv-SE" sz="2400" dirty="0" smtClean="0"/>
              <a:t> </a:t>
            </a:r>
            <a:r>
              <a:rPr lang="sv-SE" sz="2400" dirty="0" err="1" smtClean="0"/>
              <a:t>rurali</a:t>
            </a:r>
            <a:endParaRPr lang="it-IT" sz="2400" dirty="0" smtClean="0">
              <a:solidFill>
                <a:schemeClr val="tx2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1000" y="2286000"/>
            <a:ext cx="8001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/>
              <a:t>Programmazione</a:t>
            </a:r>
            <a:r>
              <a:rPr lang="sv-SE" sz="2400" dirty="0" smtClean="0"/>
              <a:t> di medio </a:t>
            </a:r>
            <a:r>
              <a:rPr lang="sv-SE" sz="2400" dirty="0" err="1" smtClean="0"/>
              <a:t>termine</a:t>
            </a:r>
            <a:r>
              <a:rPr lang="sv-SE" sz="2400" dirty="0" smtClean="0"/>
              <a:t> </a:t>
            </a:r>
            <a:r>
              <a:rPr lang="sv-SE" sz="2400" dirty="0" err="1" smtClean="0"/>
              <a:t>degli</a:t>
            </a:r>
            <a:r>
              <a:rPr lang="sv-SE" sz="2400" dirty="0" smtClean="0"/>
              <a:t> </a:t>
            </a:r>
            <a:r>
              <a:rPr lang="sv-SE" sz="2400" dirty="0" err="1" smtClean="0"/>
              <a:t>stati</a:t>
            </a:r>
            <a:r>
              <a:rPr lang="sv-SE" sz="2400" dirty="0" smtClean="0"/>
              <a:t> </a:t>
            </a:r>
            <a:r>
              <a:rPr lang="sv-SE" sz="2400" dirty="0" err="1" smtClean="0"/>
              <a:t>membri</a:t>
            </a:r>
            <a:endParaRPr lang="it-IT" sz="2400" dirty="0" smtClean="0">
              <a:solidFill>
                <a:schemeClr val="tx2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81000" y="3276600"/>
            <a:ext cx="3429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/>
              <a:t>Proposta</a:t>
            </a:r>
            <a:r>
              <a:rPr lang="sv-SE" sz="2400" dirty="0" smtClean="0"/>
              <a:t> alle </a:t>
            </a:r>
            <a:r>
              <a:rPr lang="sv-SE" sz="2400" dirty="0" err="1" smtClean="0"/>
              <a:t>UE</a:t>
            </a:r>
            <a:endParaRPr lang="it-IT" sz="2400" dirty="0" smtClean="0">
              <a:solidFill>
                <a:schemeClr val="tx2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81000" y="4338935"/>
            <a:ext cx="6781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/>
              <a:t>Approvazione</a:t>
            </a:r>
            <a:r>
              <a:rPr lang="sv-SE" sz="2400" dirty="0" smtClean="0"/>
              <a:t> </a:t>
            </a:r>
            <a:r>
              <a:rPr lang="sv-SE" sz="2400" dirty="0" err="1" smtClean="0"/>
              <a:t>degli</a:t>
            </a:r>
            <a:r>
              <a:rPr lang="sv-SE" sz="2400" dirty="0" smtClean="0"/>
              <a:t> </a:t>
            </a:r>
            <a:r>
              <a:rPr lang="sv-SE" sz="2400" dirty="0" err="1" smtClean="0"/>
              <a:t>schemi</a:t>
            </a:r>
            <a:r>
              <a:rPr lang="sv-SE" sz="2400" dirty="0" smtClean="0"/>
              <a:t> e </a:t>
            </a:r>
            <a:r>
              <a:rPr lang="sv-SE" sz="2400" dirty="0" err="1" smtClean="0"/>
              <a:t>delle</a:t>
            </a:r>
            <a:r>
              <a:rPr lang="sv-SE" sz="2400" dirty="0" smtClean="0"/>
              <a:t> </a:t>
            </a:r>
            <a:r>
              <a:rPr lang="sv-SE" sz="2400" dirty="0" err="1" smtClean="0"/>
              <a:t>misure</a:t>
            </a:r>
            <a:endParaRPr lang="it-IT" sz="2400" dirty="0" smtClean="0">
              <a:solidFill>
                <a:schemeClr val="tx2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81000" y="5329535"/>
            <a:ext cx="6781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/>
              <a:t>Applicazione</a:t>
            </a:r>
            <a:endParaRPr lang="it-IT" sz="2400" dirty="0" smtClean="0">
              <a:solidFill>
                <a:schemeClr val="tx2"/>
              </a:solidFill>
            </a:endParaRPr>
          </a:p>
        </p:txBody>
      </p:sp>
      <p:sp>
        <p:nvSpPr>
          <p:cNvPr id="12" name="Down Arrow 11"/>
          <p:cNvSpPr/>
          <p:nvPr/>
        </p:nvSpPr>
        <p:spPr>
          <a:xfrm>
            <a:off x="1219200" y="2743200"/>
            <a:ext cx="381000" cy="609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Down Arrow 12"/>
          <p:cNvSpPr/>
          <p:nvPr/>
        </p:nvSpPr>
        <p:spPr>
          <a:xfrm>
            <a:off x="1219200" y="3733800"/>
            <a:ext cx="381000" cy="609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Down Arrow 13"/>
          <p:cNvSpPr/>
          <p:nvPr/>
        </p:nvSpPr>
        <p:spPr>
          <a:xfrm>
            <a:off x="1219200" y="4800600"/>
            <a:ext cx="381000" cy="609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</TotalTime>
  <Words>735</Words>
  <Application>Microsoft Office PowerPoint</Application>
  <PresentationFormat>On-screen Show (4:3)</PresentationFormat>
  <Paragraphs>134</Paragraphs>
  <Slides>37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Lorenzo Marini</dc:creator>
  <cp:lastModifiedBy>Lorenzo Marini</cp:lastModifiedBy>
  <cp:revision>37</cp:revision>
  <dcterms:created xsi:type="dcterms:W3CDTF">2006-08-16T00:00:00Z</dcterms:created>
  <dcterms:modified xsi:type="dcterms:W3CDTF">2013-12-02T11:27:17Z</dcterms:modified>
</cp:coreProperties>
</file>