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83" r:id="rId9"/>
    <p:sldId id="267" r:id="rId10"/>
    <p:sldId id="266" r:id="rId11"/>
    <p:sldId id="265" r:id="rId12"/>
    <p:sldId id="277" r:id="rId13"/>
    <p:sldId id="268" r:id="rId14"/>
    <p:sldId id="258" r:id="rId15"/>
    <p:sldId id="285" r:id="rId16"/>
    <p:sldId id="269" r:id="rId17"/>
    <p:sldId id="276" r:id="rId18"/>
    <p:sldId id="274" r:id="rId19"/>
    <p:sldId id="271" r:id="rId20"/>
    <p:sldId id="298" r:id="rId21"/>
    <p:sldId id="300" r:id="rId22"/>
    <p:sldId id="302" r:id="rId23"/>
    <p:sldId id="272" r:id="rId24"/>
    <p:sldId id="284" r:id="rId25"/>
    <p:sldId id="278" r:id="rId26"/>
    <p:sldId id="273" r:id="rId27"/>
    <p:sldId id="259" r:id="rId28"/>
    <p:sldId id="287" r:id="rId29"/>
    <p:sldId id="275" r:id="rId30"/>
    <p:sldId id="288" r:id="rId31"/>
    <p:sldId id="289" r:id="rId32"/>
    <p:sldId id="290" r:id="rId33"/>
    <p:sldId id="281" r:id="rId34"/>
    <p:sldId id="295" r:id="rId35"/>
    <p:sldId id="291" r:id="rId36"/>
    <p:sldId id="297" r:id="rId37"/>
    <p:sldId id="296" r:id="rId38"/>
    <p:sldId id="299" r:id="rId39"/>
    <p:sldId id="292" r:id="rId40"/>
    <p:sldId id="293" r:id="rId41"/>
    <p:sldId id="294" r:id="rId42"/>
    <p:sldId id="279" r:id="rId43"/>
    <p:sldId id="28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636223"/>
            <a:ext cx="77724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Impatto delle specie esotiche</a:t>
            </a:r>
            <a:endParaRPr kumimoji="0" lang="it-C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3" y="152400"/>
            <a:ext cx="3495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Trend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specie </a:t>
            </a:r>
            <a:r>
              <a:rPr lang="sv-SE" sz="2400" dirty="0" err="1" smtClean="0">
                <a:latin typeface="+mj-lt"/>
              </a:rPr>
              <a:t>invasive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43" y="1378803"/>
            <a:ext cx="82203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-Aumento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continuo</a:t>
            </a:r>
            <a:r>
              <a:rPr lang="sv-SE" sz="2400" dirty="0" smtClean="0">
                <a:latin typeface="+mj-lt"/>
              </a:rPr>
              <a:t> di specie </a:t>
            </a:r>
            <a:r>
              <a:rPr lang="sv-SE" sz="2400" dirty="0" err="1" smtClean="0">
                <a:latin typeface="+mj-lt"/>
              </a:rPr>
              <a:t>esotiche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ultimi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due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secoli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-Ogni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ecosistema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gruppo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tassonomico</a:t>
            </a:r>
            <a:r>
              <a:rPr lang="sv-SE" sz="2400" dirty="0" smtClean="0">
                <a:latin typeface="+mj-lt"/>
              </a:rPr>
              <a:t> presenta gli </a:t>
            </a:r>
            <a:r>
              <a:rPr lang="sv-SE" sz="2400" dirty="0" err="1" smtClean="0">
                <a:latin typeface="+mj-lt"/>
              </a:rPr>
              <a:t>stessi</a:t>
            </a:r>
            <a:r>
              <a:rPr lang="sv-SE" sz="2400" dirty="0" smtClean="0">
                <a:latin typeface="+mj-lt"/>
              </a:rPr>
              <a:t> trend</a:t>
            </a: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-Zone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temperate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sono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quelle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maggiormente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interessate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mentre</a:t>
            </a:r>
            <a:r>
              <a:rPr lang="sv-SE" sz="2400" dirty="0" smtClean="0">
                <a:latin typeface="+mj-lt"/>
              </a:rPr>
              <a:t> le </a:t>
            </a:r>
            <a:r>
              <a:rPr lang="sv-SE" sz="2400" dirty="0" err="1" smtClean="0">
                <a:latin typeface="+mj-lt"/>
              </a:rPr>
              <a:t>zone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tropicali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hanno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basso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numero</a:t>
            </a:r>
            <a:r>
              <a:rPr lang="sv-SE" sz="2400" dirty="0" smtClean="0">
                <a:latin typeface="+mj-lt"/>
              </a:rPr>
              <a:t> di specie </a:t>
            </a:r>
            <a:r>
              <a:rPr lang="sv-SE" sz="2400" dirty="0" err="1" smtClean="0">
                <a:latin typeface="+mj-lt"/>
              </a:rPr>
              <a:t>esotiche</a:t>
            </a:r>
            <a:endParaRPr lang="sv-SE" sz="2400" dirty="0" smtClean="0">
              <a:latin typeface="+mj-lt"/>
            </a:endParaRPr>
          </a:p>
          <a:p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4800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b="1" dirty="0" err="1" smtClean="0"/>
              <a:t>Meccanismi</a:t>
            </a:r>
            <a:r>
              <a:rPr lang="sv-SE" sz="2400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3" y="152400"/>
            <a:ext cx="5145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Volumi</a:t>
            </a:r>
            <a:r>
              <a:rPr lang="sv-SE" sz="2400" dirty="0" smtClean="0">
                <a:latin typeface="+mj-lt"/>
              </a:rPr>
              <a:t> di import come </a:t>
            </a:r>
            <a:r>
              <a:rPr lang="sv-SE" sz="2400" dirty="0" err="1" smtClean="0">
                <a:latin typeface="+mj-lt"/>
              </a:rPr>
              <a:t>principale</a:t>
            </a:r>
            <a:r>
              <a:rPr lang="sv-SE" sz="2400" dirty="0" smtClean="0">
                <a:latin typeface="+mj-lt"/>
              </a:rPr>
              <a:t> driver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786221"/>
            <a:ext cx="6843590" cy="599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1" y="38100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USA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3" y="152400"/>
            <a:ext cx="5145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Volumi</a:t>
            </a:r>
            <a:r>
              <a:rPr lang="sv-SE" sz="2400" dirty="0" smtClean="0">
                <a:latin typeface="+mj-lt"/>
              </a:rPr>
              <a:t> di import come </a:t>
            </a:r>
            <a:r>
              <a:rPr lang="sv-SE" sz="2400" dirty="0" err="1" smtClean="0">
                <a:latin typeface="+mj-lt"/>
              </a:rPr>
              <a:t>principale</a:t>
            </a:r>
            <a:r>
              <a:rPr lang="sv-SE" sz="2400" dirty="0" smtClean="0">
                <a:latin typeface="+mj-lt"/>
              </a:rPr>
              <a:t> driver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30525" y="1897063"/>
            <a:ext cx="32829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0050" y="960313"/>
            <a:ext cx="5965550" cy="55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781800" y="990600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USA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ews.discovery.com/tech/2010/01/29/shipping-routes-825x6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1" y="962024"/>
            <a:ext cx="6096000" cy="4573848"/>
          </a:xfrm>
          <a:prstGeom prst="rect">
            <a:avLst/>
          </a:prstGeom>
          <a:noFill/>
        </p:spPr>
      </p:pic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3" y="152400"/>
            <a:ext cx="5145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Volumi</a:t>
            </a:r>
            <a:r>
              <a:rPr lang="sv-SE" sz="2400" dirty="0" smtClean="0">
                <a:latin typeface="+mj-lt"/>
              </a:rPr>
              <a:t> di import come </a:t>
            </a:r>
            <a:r>
              <a:rPr lang="sv-SE" sz="2400" dirty="0" err="1" smtClean="0">
                <a:latin typeface="+mj-lt"/>
              </a:rPr>
              <a:t>principale</a:t>
            </a:r>
            <a:r>
              <a:rPr lang="sv-SE" sz="2400" dirty="0" smtClean="0">
                <a:latin typeface="+mj-lt"/>
              </a:rPr>
              <a:t> driver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193" y="921603"/>
            <a:ext cx="2764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Fitta </a:t>
            </a:r>
            <a:r>
              <a:rPr lang="sv-SE" sz="2400" dirty="0" err="1" smtClean="0">
                <a:latin typeface="+mj-lt"/>
              </a:rPr>
              <a:t>rete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trasporti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636223"/>
            <a:ext cx="77724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Impatto delle specie esotiche</a:t>
            </a:r>
            <a:endParaRPr kumimoji="0" lang="it-C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7939" y="1066800"/>
            <a:ext cx="808266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3" y="152400"/>
            <a:ext cx="2842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Processo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invasione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95400" y="12954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3" y="152400"/>
            <a:ext cx="2842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Processo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invasione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4338" name="Picture 2" descr="http://www.weedcenter.org/textbook/images/images3/introduction_phase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752600"/>
            <a:ext cx="3886200" cy="306222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29201" y="19050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1-10%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specie </a:t>
            </a:r>
            <a:r>
              <a:rPr lang="sv-SE" sz="2400" dirty="0" err="1" smtClean="0">
                <a:latin typeface="+mj-lt"/>
              </a:rPr>
              <a:t>introdotte</a:t>
            </a:r>
            <a:r>
              <a:rPr lang="sv-SE" sz="2400" dirty="0" smtClean="0">
                <a:latin typeface="+mj-lt"/>
              </a:rPr>
              <a:t> si </a:t>
            </a:r>
            <a:r>
              <a:rPr lang="sv-SE" sz="2400" dirty="0" err="1" smtClean="0">
                <a:latin typeface="+mj-lt"/>
              </a:rPr>
              <a:t>naturalizzano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265367"/>
            <a:ext cx="87630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 smtClean="0">
                <a:latin typeface="Arial" pitchFamily="34" charset="0"/>
                <a:ea typeface="+mj-ea"/>
                <a:cs typeface="Arial" pitchFamily="34" charset="0"/>
              </a:rPr>
              <a:t>“Propagule pressure”: numero di individui che vengono introdotti</a:t>
            </a:r>
            <a:endParaRPr kumimoji="0" lang="it-CH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3" y="152400"/>
            <a:ext cx="4583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Processo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invasione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introduzione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52600" y="2438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7"/>
          <p:cNvSpPr/>
          <p:nvPr/>
        </p:nvSpPr>
        <p:spPr>
          <a:xfrm>
            <a:off x="1752600" y="2743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/>
          <p:cNvSpPr/>
          <p:nvPr/>
        </p:nvSpPr>
        <p:spPr>
          <a:xfrm>
            <a:off x="1524000" y="2971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>
            <a:off x="1524000" y="2590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ounded Rectangle 11"/>
          <p:cNvSpPr/>
          <p:nvPr/>
        </p:nvSpPr>
        <p:spPr>
          <a:xfrm>
            <a:off x="2895600" y="2057400"/>
            <a:ext cx="3505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14"/>
          <p:cNvSpPr/>
          <p:nvPr/>
        </p:nvSpPr>
        <p:spPr>
          <a:xfrm>
            <a:off x="1905000" y="3048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16"/>
          <p:cNvSpPr/>
          <p:nvPr/>
        </p:nvSpPr>
        <p:spPr>
          <a:xfrm>
            <a:off x="1981200" y="2819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ight Arrow 17"/>
          <p:cNvSpPr/>
          <p:nvPr/>
        </p:nvSpPr>
        <p:spPr>
          <a:xfrm>
            <a:off x="2362200" y="2590800"/>
            <a:ext cx="13716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Oval 18"/>
          <p:cNvSpPr/>
          <p:nvPr/>
        </p:nvSpPr>
        <p:spPr>
          <a:xfrm>
            <a:off x="1905000" y="4876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19"/>
          <p:cNvSpPr/>
          <p:nvPr/>
        </p:nvSpPr>
        <p:spPr>
          <a:xfrm>
            <a:off x="1905000" y="5181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/>
          <p:cNvSpPr/>
          <p:nvPr/>
        </p:nvSpPr>
        <p:spPr>
          <a:xfrm>
            <a:off x="1676400" y="5410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1676400" y="5029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Oval 22"/>
          <p:cNvSpPr/>
          <p:nvPr/>
        </p:nvSpPr>
        <p:spPr>
          <a:xfrm>
            <a:off x="1219200" y="4953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23"/>
          <p:cNvSpPr/>
          <p:nvPr/>
        </p:nvSpPr>
        <p:spPr>
          <a:xfrm>
            <a:off x="1371600" y="5181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Oval 24"/>
          <p:cNvSpPr/>
          <p:nvPr/>
        </p:nvSpPr>
        <p:spPr>
          <a:xfrm>
            <a:off x="1371600" y="5486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25"/>
          <p:cNvSpPr/>
          <p:nvPr/>
        </p:nvSpPr>
        <p:spPr>
          <a:xfrm>
            <a:off x="2057400" y="5486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Oval 26"/>
          <p:cNvSpPr/>
          <p:nvPr/>
        </p:nvSpPr>
        <p:spPr>
          <a:xfrm>
            <a:off x="1143000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Oval 27"/>
          <p:cNvSpPr/>
          <p:nvPr/>
        </p:nvSpPr>
        <p:spPr>
          <a:xfrm>
            <a:off x="2133600" y="5257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28"/>
          <p:cNvSpPr/>
          <p:nvPr/>
        </p:nvSpPr>
        <p:spPr>
          <a:xfrm>
            <a:off x="1905000" y="4343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29"/>
          <p:cNvSpPr/>
          <p:nvPr/>
        </p:nvSpPr>
        <p:spPr>
          <a:xfrm>
            <a:off x="1905000" y="4648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30"/>
          <p:cNvSpPr/>
          <p:nvPr/>
        </p:nvSpPr>
        <p:spPr>
          <a:xfrm>
            <a:off x="1676400" y="4876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Oval 31"/>
          <p:cNvSpPr/>
          <p:nvPr/>
        </p:nvSpPr>
        <p:spPr>
          <a:xfrm>
            <a:off x="1676400" y="4495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Oval 32"/>
          <p:cNvSpPr/>
          <p:nvPr/>
        </p:nvSpPr>
        <p:spPr>
          <a:xfrm>
            <a:off x="1219200" y="4419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/>
          <p:cNvSpPr/>
          <p:nvPr/>
        </p:nvSpPr>
        <p:spPr>
          <a:xfrm>
            <a:off x="1371600" y="4648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Oval 34"/>
          <p:cNvSpPr/>
          <p:nvPr/>
        </p:nvSpPr>
        <p:spPr>
          <a:xfrm>
            <a:off x="1371600" y="4953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Oval 35"/>
          <p:cNvSpPr/>
          <p:nvPr/>
        </p:nvSpPr>
        <p:spPr>
          <a:xfrm>
            <a:off x="2057400" y="4953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Oval 36"/>
          <p:cNvSpPr/>
          <p:nvPr/>
        </p:nvSpPr>
        <p:spPr>
          <a:xfrm>
            <a:off x="1143000" y="4800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Oval 37"/>
          <p:cNvSpPr/>
          <p:nvPr/>
        </p:nvSpPr>
        <p:spPr>
          <a:xfrm>
            <a:off x="2133600" y="4724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Oval 38"/>
          <p:cNvSpPr/>
          <p:nvPr/>
        </p:nvSpPr>
        <p:spPr>
          <a:xfrm>
            <a:off x="1905000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Oval 39"/>
          <p:cNvSpPr/>
          <p:nvPr/>
        </p:nvSpPr>
        <p:spPr>
          <a:xfrm>
            <a:off x="1905000" y="5638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40"/>
          <p:cNvSpPr/>
          <p:nvPr/>
        </p:nvSpPr>
        <p:spPr>
          <a:xfrm>
            <a:off x="1676400" y="586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Oval 41"/>
          <p:cNvSpPr/>
          <p:nvPr/>
        </p:nvSpPr>
        <p:spPr>
          <a:xfrm>
            <a:off x="1676400" y="5486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Oval 42"/>
          <p:cNvSpPr/>
          <p:nvPr/>
        </p:nvSpPr>
        <p:spPr>
          <a:xfrm>
            <a:off x="1219200" y="5562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Oval 43"/>
          <p:cNvSpPr/>
          <p:nvPr/>
        </p:nvSpPr>
        <p:spPr>
          <a:xfrm>
            <a:off x="1371600" y="5638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Oval 44"/>
          <p:cNvSpPr/>
          <p:nvPr/>
        </p:nvSpPr>
        <p:spPr>
          <a:xfrm>
            <a:off x="1219200" y="6019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Oval 45"/>
          <p:cNvSpPr/>
          <p:nvPr/>
        </p:nvSpPr>
        <p:spPr>
          <a:xfrm>
            <a:off x="2057400" y="5943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Oval 46"/>
          <p:cNvSpPr/>
          <p:nvPr/>
        </p:nvSpPr>
        <p:spPr>
          <a:xfrm>
            <a:off x="1143000" y="579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Oval 47"/>
          <p:cNvSpPr/>
          <p:nvPr/>
        </p:nvSpPr>
        <p:spPr>
          <a:xfrm>
            <a:off x="2133600" y="571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Oval 48"/>
          <p:cNvSpPr/>
          <p:nvPr/>
        </p:nvSpPr>
        <p:spPr>
          <a:xfrm>
            <a:off x="914400" y="4572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Oval 49"/>
          <p:cNvSpPr/>
          <p:nvPr/>
        </p:nvSpPr>
        <p:spPr>
          <a:xfrm>
            <a:off x="990600" y="571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Oval 50"/>
          <p:cNvSpPr/>
          <p:nvPr/>
        </p:nvSpPr>
        <p:spPr>
          <a:xfrm>
            <a:off x="914400" y="5943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Oval 51"/>
          <p:cNvSpPr/>
          <p:nvPr/>
        </p:nvSpPr>
        <p:spPr>
          <a:xfrm>
            <a:off x="990600" y="5410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Oval 52"/>
          <p:cNvSpPr/>
          <p:nvPr/>
        </p:nvSpPr>
        <p:spPr>
          <a:xfrm>
            <a:off x="533400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Oval 53"/>
          <p:cNvSpPr/>
          <p:nvPr/>
        </p:nvSpPr>
        <p:spPr>
          <a:xfrm>
            <a:off x="685800" y="5562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Oval 54"/>
          <p:cNvSpPr/>
          <p:nvPr/>
        </p:nvSpPr>
        <p:spPr>
          <a:xfrm>
            <a:off x="685800" y="586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Oval 55"/>
          <p:cNvSpPr/>
          <p:nvPr/>
        </p:nvSpPr>
        <p:spPr>
          <a:xfrm>
            <a:off x="1371600" y="586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Oval 56"/>
          <p:cNvSpPr/>
          <p:nvPr/>
        </p:nvSpPr>
        <p:spPr>
          <a:xfrm>
            <a:off x="457200" y="571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Oval 57"/>
          <p:cNvSpPr/>
          <p:nvPr/>
        </p:nvSpPr>
        <p:spPr>
          <a:xfrm>
            <a:off x="1600200" y="5638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Oval 58"/>
          <p:cNvSpPr/>
          <p:nvPr/>
        </p:nvSpPr>
        <p:spPr>
          <a:xfrm>
            <a:off x="1219200" y="4648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Oval 59"/>
          <p:cNvSpPr/>
          <p:nvPr/>
        </p:nvSpPr>
        <p:spPr>
          <a:xfrm>
            <a:off x="533400" y="4419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Oval 60"/>
          <p:cNvSpPr/>
          <p:nvPr/>
        </p:nvSpPr>
        <p:spPr>
          <a:xfrm>
            <a:off x="990600" y="5181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Oval 61"/>
          <p:cNvSpPr/>
          <p:nvPr/>
        </p:nvSpPr>
        <p:spPr>
          <a:xfrm>
            <a:off x="990600" y="4800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Oval 62"/>
          <p:cNvSpPr/>
          <p:nvPr/>
        </p:nvSpPr>
        <p:spPr>
          <a:xfrm>
            <a:off x="533400" y="4724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Oval 63"/>
          <p:cNvSpPr/>
          <p:nvPr/>
        </p:nvSpPr>
        <p:spPr>
          <a:xfrm>
            <a:off x="685800" y="4953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Oval 64"/>
          <p:cNvSpPr/>
          <p:nvPr/>
        </p:nvSpPr>
        <p:spPr>
          <a:xfrm>
            <a:off x="685800" y="5257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Oval 65"/>
          <p:cNvSpPr/>
          <p:nvPr/>
        </p:nvSpPr>
        <p:spPr>
          <a:xfrm>
            <a:off x="1371600" y="5257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Oval 66"/>
          <p:cNvSpPr/>
          <p:nvPr/>
        </p:nvSpPr>
        <p:spPr>
          <a:xfrm>
            <a:off x="457200" y="5105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Oval 67"/>
          <p:cNvSpPr/>
          <p:nvPr/>
        </p:nvSpPr>
        <p:spPr>
          <a:xfrm>
            <a:off x="1447800" y="5029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ounded Rectangle 68"/>
          <p:cNvSpPr/>
          <p:nvPr/>
        </p:nvSpPr>
        <p:spPr>
          <a:xfrm>
            <a:off x="2895600" y="4572000"/>
            <a:ext cx="3505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ight Arrow 69"/>
          <p:cNvSpPr/>
          <p:nvPr/>
        </p:nvSpPr>
        <p:spPr>
          <a:xfrm>
            <a:off x="2362200" y="5181600"/>
            <a:ext cx="13716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821323"/>
            <a:ext cx="88392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dirty="0" smtClean="0">
                <a:latin typeface="+mj-lt"/>
                <a:ea typeface="+mj-ea"/>
                <a:cs typeface="Arial" pitchFamily="34" charset="0"/>
              </a:rPr>
              <a:t>Effetto Allee: un numero troppo basso di individui fa estinguere la popolazione</a:t>
            </a:r>
            <a:endParaRPr kumimoji="0" lang="it-CH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3" y="152400"/>
            <a:ext cx="4583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Processo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invasione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introduzione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1891670"/>
            <a:ext cx="5486400" cy="473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5009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Processo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invasione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naturalizzazione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895" y="1074003"/>
            <a:ext cx="33503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INTERAZIONI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BIOTICHE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12203"/>
            <a:ext cx="532203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Competizione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</a:t>
            </a:r>
            <a:r>
              <a:rPr lang="sv-SE" sz="2400" dirty="0" smtClean="0">
                <a:latin typeface="+mj-lt"/>
              </a:rPr>
              <a:t> le native</a:t>
            </a:r>
          </a:p>
          <a:p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Predazione</a:t>
            </a:r>
            <a:r>
              <a:rPr lang="sv-SE" sz="2400" dirty="0" smtClean="0">
                <a:latin typeface="+mj-lt"/>
              </a:rPr>
              <a:t> (”</a:t>
            </a:r>
            <a:r>
              <a:rPr lang="sv-SE" sz="2400" dirty="0" err="1" smtClean="0">
                <a:latin typeface="+mj-lt"/>
              </a:rPr>
              <a:t>Enemy</a:t>
            </a:r>
            <a:r>
              <a:rPr lang="sv-SE" sz="2400" dirty="0" smtClean="0">
                <a:latin typeface="+mj-lt"/>
              </a:rPr>
              <a:t> release </a:t>
            </a:r>
            <a:r>
              <a:rPr lang="sv-SE" sz="2400" dirty="0" err="1" smtClean="0">
                <a:latin typeface="+mj-lt"/>
              </a:rPr>
              <a:t>hypothesis</a:t>
            </a:r>
            <a:r>
              <a:rPr lang="sv-SE" sz="2400" dirty="0" smtClean="0">
                <a:latin typeface="+mj-lt"/>
              </a:rPr>
              <a:t>”)</a:t>
            </a:r>
          </a:p>
          <a:p>
            <a:endParaRPr lang="sv-SE" sz="2400" dirty="0" smtClean="0">
              <a:latin typeface="+mj-lt"/>
            </a:endParaRPr>
          </a:p>
          <a:p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5009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Processo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invasione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naturalizzazione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61529" y="1811338"/>
            <a:ext cx="6687071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1895" y="1074003"/>
            <a:ext cx="33503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1. </a:t>
            </a:r>
            <a:r>
              <a:rPr lang="sv-SE" sz="2400" dirty="0" err="1" smtClean="0"/>
              <a:t>INTERAZIONI</a:t>
            </a:r>
            <a:r>
              <a:rPr lang="sv-SE" sz="2400" dirty="0" smtClean="0"/>
              <a:t> </a:t>
            </a:r>
            <a:r>
              <a:rPr lang="sv-SE" sz="2400" dirty="0" err="1" smtClean="0"/>
              <a:t>BIOTICHE</a:t>
            </a:r>
            <a:endParaRPr lang="en-GB" sz="2400" dirty="0" smtClean="0"/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3" y="152400"/>
            <a:ext cx="4089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Principali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ecosistemi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interessati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Ecosistemi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agricoli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455313"/>
            <a:ext cx="281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Ecosistemi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forestali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986" name="Picture 2" descr="https://encrypted-tbn3.gstatic.com/images?q=tbn:ANd9GcTSA9WDmHycvKNQUN0UBam794Ty4jpO_q9Rot8rsM6rUpM_9B493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4200" y="838200"/>
            <a:ext cx="2016622" cy="1371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7200" y="5436513"/>
            <a:ext cx="236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Ecosistemi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urbani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482" name="Picture 2" descr="http://t0.gstatic.com/images?q=tbn:ANd9GcR-1yVGQWdjdMeluyMCVZeUqjIzFzEllxMcXTKfSNn3PQ6TvfXwYQ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0" y="838200"/>
            <a:ext cx="1905000" cy="1587500"/>
          </a:xfrm>
          <a:prstGeom prst="rect">
            <a:avLst/>
          </a:prstGeom>
          <a:noFill/>
        </p:spPr>
      </p:pic>
      <p:pic>
        <p:nvPicPr>
          <p:cNvPr id="20484" name="Picture 4" descr="http://t1.gstatic.com/images?q=tbn:ANd9GcSR2E8T92yBFXEOo4-BzcxSjiv3JSda-ZsfankFMoZWbd6yKcVK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0" y="3048000"/>
            <a:ext cx="2019299" cy="1447800"/>
          </a:xfrm>
          <a:prstGeom prst="rect">
            <a:avLst/>
          </a:prstGeom>
          <a:noFill/>
        </p:spPr>
      </p:pic>
      <p:pic>
        <p:nvPicPr>
          <p:cNvPr id="20486" name="Picture 6" descr="http://t1.gstatic.com/images?q=tbn:ANd9GcQAOF-Nun69T_K8OIq_uVU3MaQfMmBTYpN_LmtSJRVL5QrFkNaw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0400" y="2990335"/>
            <a:ext cx="1933575" cy="1448316"/>
          </a:xfrm>
          <a:prstGeom prst="rect">
            <a:avLst/>
          </a:prstGeom>
          <a:noFill/>
        </p:spPr>
      </p:pic>
      <p:pic>
        <p:nvPicPr>
          <p:cNvPr id="20488" name="Picture 8" descr="http://t2.gstatic.com/images?q=tbn:ANd9GcQRFvU9D6x1vQ-NbGci9ZtkcmOG5RtiPst4jDob-q63iqyWgPrU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24200" y="4984540"/>
            <a:ext cx="2066925" cy="139309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477000" y="4648200"/>
            <a:ext cx="236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Ecosistemi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marini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8400" y="2590800"/>
            <a:ext cx="259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Ecosistemi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acquatici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5009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Processo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invasione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naturalizzazione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895" y="1074003"/>
            <a:ext cx="33503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1. </a:t>
            </a:r>
            <a:r>
              <a:rPr lang="sv-SE" sz="2400" dirty="0" err="1" smtClean="0"/>
              <a:t>INTERAZIONI</a:t>
            </a:r>
            <a:r>
              <a:rPr lang="sv-SE" sz="2400" dirty="0" smtClean="0"/>
              <a:t> </a:t>
            </a:r>
            <a:r>
              <a:rPr lang="sv-SE" sz="2400" dirty="0" err="1" smtClean="0"/>
              <a:t>BIOTICHE</a:t>
            </a:r>
            <a:endParaRPr lang="en-GB" sz="2400" dirty="0" smtClean="0"/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752600"/>
            <a:ext cx="34201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/>
              <a:t>Enemy</a:t>
            </a:r>
            <a:r>
              <a:rPr lang="sv-SE" sz="2400" dirty="0" smtClean="0"/>
              <a:t> release </a:t>
            </a:r>
            <a:r>
              <a:rPr lang="sv-SE" sz="2400" dirty="0" err="1" smtClean="0"/>
              <a:t>hypothesis</a:t>
            </a:r>
            <a:endParaRPr lang="en-GB" sz="2400" dirty="0" smtClean="0"/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 descr="http://origin-ars.els-cdn.com/content/image/1-s2.0-S0169534702024990-gr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2667000"/>
            <a:ext cx="6334125" cy="28670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" y="5569803"/>
            <a:ext cx="2108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Native </a:t>
            </a:r>
            <a:r>
              <a:rPr lang="sv-SE" sz="2400" dirty="0" err="1" smtClean="0"/>
              <a:t>territory</a:t>
            </a:r>
            <a:endParaRPr lang="en-GB" sz="2400" dirty="0" smtClean="0"/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8178" y="5569803"/>
            <a:ext cx="1941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/>
              <a:t>New </a:t>
            </a:r>
            <a:r>
              <a:rPr lang="sv-SE" sz="2400" dirty="0" err="1" smtClean="0"/>
              <a:t>territory</a:t>
            </a:r>
            <a:endParaRPr lang="en-GB" sz="2400" dirty="0" smtClean="0"/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2514600"/>
            <a:ext cx="29718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457200" y="2514600"/>
            <a:ext cx="35814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1430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sv-SE" sz="2400" dirty="0" err="1" smtClean="0"/>
              <a:t>Comunità</a:t>
            </a:r>
            <a:r>
              <a:rPr lang="sv-SE" sz="2400" dirty="0" smtClean="0"/>
              <a:t> </a:t>
            </a:r>
            <a:r>
              <a:rPr lang="sv-SE" sz="2400" dirty="0" err="1" smtClean="0"/>
              <a:t>più</a:t>
            </a:r>
            <a:r>
              <a:rPr lang="sv-SE" sz="2400" dirty="0" smtClean="0"/>
              <a:t> diverse </a:t>
            </a:r>
            <a:r>
              <a:rPr lang="sv-SE" sz="2400" dirty="0" err="1" smtClean="0"/>
              <a:t>sono</a:t>
            </a:r>
            <a:r>
              <a:rPr lang="sv-SE" sz="2400" dirty="0" smtClean="0"/>
              <a:t> </a:t>
            </a:r>
            <a:r>
              <a:rPr lang="sv-SE" sz="2400" dirty="0" err="1" smtClean="0"/>
              <a:t>più</a:t>
            </a:r>
            <a:r>
              <a:rPr lang="sv-SE" sz="2400" dirty="0" smtClean="0"/>
              <a:t> </a:t>
            </a:r>
            <a:r>
              <a:rPr lang="sv-SE" sz="2400" dirty="0" err="1" smtClean="0"/>
              <a:t>resistenti</a:t>
            </a:r>
            <a:r>
              <a:rPr lang="sv-SE" sz="2400" dirty="0" smtClean="0"/>
              <a:t>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676400"/>
            <a:ext cx="87878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793" y="152400"/>
            <a:ext cx="5009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Processo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invasione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naturalizzazione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93" y="152400"/>
            <a:ext cx="778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/>
              <a:t>4.  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e </a:t>
            </a:r>
            <a:r>
              <a:rPr lang="sv-SE" sz="2400" dirty="0" err="1" smtClean="0"/>
              <a:t>resistenza</a:t>
            </a:r>
            <a:r>
              <a:rPr lang="sv-SE" sz="2400" dirty="0" smtClean="0"/>
              <a:t> </a:t>
            </a:r>
            <a:r>
              <a:rPr lang="sv-SE" sz="2400" dirty="0" err="1" smtClean="0"/>
              <a:t>all’invasione</a:t>
            </a:r>
            <a:r>
              <a:rPr lang="sv-SE" sz="2400" dirty="0" smtClean="0"/>
              <a:t>: il </a:t>
            </a:r>
            <a:r>
              <a:rPr lang="sv-SE" sz="2400" dirty="0" err="1" smtClean="0"/>
              <a:t>problema</a:t>
            </a:r>
            <a:r>
              <a:rPr lang="sv-SE" sz="2400" dirty="0" smtClean="0"/>
              <a:t> della </a:t>
            </a:r>
            <a:r>
              <a:rPr lang="sv-SE" sz="2400" dirty="0" err="1" smtClean="0"/>
              <a:t>scala</a:t>
            </a:r>
            <a:endParaRPr lang="sv-SE" sz="2400" dirty="0" smtClean="0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47800"/>
            <a:ext cx="88201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5009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Processo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invasione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naturalizzazione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895" y="1074003"/>
            <a:ext cx="1775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2. DISTURBO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600200"/>
            <a:ext cx="7079226" cy="482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5009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Processo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invasione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naturalizzazione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895" y="1074003"/>
            <a:ext cx="1775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2. DISTURBO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194" name="Picture 2" descr="http://www.weedcenter.org/textbook/images/images3/porosity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480636"/>
            <a:ext cx="7678396" cy="4539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5009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Processo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invasione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naturalizzazione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895" y="1074003"/>
            <a:ext cx="2359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FILTRI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ABIOTICI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Picture 8" descr="Fig.1a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2057400"/>
            <a:ext cx="7816770" cy="2650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097959"/>
            <a:ext cx="3944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200" dirty="0" err="1" smtClean="0">
                <a:latin typeface="+mj-lt"/>
              </a:rPr>
              <a:t>Clima</a:t>
            </a:r>
            <a:r>
              <a:rPr lang="sv-SE" sz="2200" dirty="0" smtClean="0">
                <a:latin typeface="+mj-lt"/>
              </a:rPr>
              <a:t>, habitat, </a:t>
            </a:r>
            <a:r>
              <a:rPr lang="sv-SE" sz="2200" dirty="0" err="1" smtClean="0">
                <a:latin typeface="+mj-lt"/>
              </a:rPr>
              <a:t>pianta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ospite</a:t>
            </a:r>
            <a:r>
              <a:rPr lang="sv-SE" sz="2200" dirty="0" smtClean="0">
                <a:latin typeface="+mj-lt"/>
              </a:rPr>
              <a:t>, etc.</a:t>
            </a:r>
            <a:endParaRPr lang="en-GB" sz="2200" dirty="0" smtClean="0">
              <a:latin typeface="+mj-lt"/>
            </a:endParaRPr>
          </a:p>
          <a:p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69226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Processo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invasione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espansione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nel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nuovo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territorio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295400"/>
            <a:ext cx="740959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weedcenter.org/textbook/images/images3/Colonization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477677"/>
            <a:ext cx="3505200" cy="2380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1657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”</a:t>
            </a:r>
            <a:r>
              <a:rPr lang="sv-SE" sz="2400" dirty="0" err="1" smtClean="0">
                <a:latin typeface="+mj-lt"/>
              </a:rPr>
              <a:t>Detection</a:t>
            </a:r>
            <a:r>
              <a:rPr lang="sv-SE" sz="2400" dirty="0" smtClean="0">
                <a:latin typeface="+mj-lt"/>
              </a:rPr>
              <a:t>”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14613" y="1939072"/>
            <a:ext cx="39147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1" y="1745398"/>
            <a:ext cx="6019800" cy="338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45686" y="1066800"/>
            <a:ext cx="6479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Quando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riusciamo</a:t>
            </a:r>
            <a:r>
              <a:rPr lang="sv-SE" sz="2400" dirty="0" smtClean="0">
                <a:latin typeface="+mj-lt"/>
              </a:rPr>
              <a:t> ad </a:t>
            </a:r>
            <a:r>
              <a:rPr lang="sv-SE" sz="2400" dirty="0" err="1" smtClean="0">
                <a:latin typeface="+mj-lt"/>
              </a:rPr>
              <a:t>osservare</a:t>
            </a:r>
            <a:r>
              <a:rPr lang="sv-SE" sz="2400" dirty="0" smtClean="0">
                <a:latin typeface="+mj-lt"/>
              </a:rPr>
              <a:t> le specie </a:t>
            </a:r>
            <a:r>
              <a:rPr lang="sv-SE" sz="2400" dirty="0" err="1" smtClean="0">
                <a:latin typeface="+mj-lt"/>
              </a:rPr>
              <a:t>invasive</a:t>
            </a:r>
            <a:r>
              <a:rPr lang="sv-SE" sz="2400" dirty="0" smtClean="0">
                <a:latin typeface="+mj-lt"/>
              </a:rPr>
              <a:t>?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183" y="5341203"/>
            <a:ext cx="80030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Spesso</a:t>
            </a:r>
            <a:r>
              <a:rPr lang="sv-SE" sz="2200" dirty="0" smtClean="0">
                <a:latin typeface="+mj-lt"/>
              </a:rPr>
              <a:t> il </a:t>
            </a:r>
            <a:r>
              <a:rPr lang="sv-SE" sz="2200" dirty="0" err="1" smtClean="0">
                <a:latin typeface="+mj-lt"/>
              </a:rPr>
              <a:t>processo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invasione</a:t>
            </a:r>
            <a:r>
              <a:rPr lang="sv-SE" sz="2200" dirty="0" smtClean="0">
                <a:latin typeface="+mj-lt"/>
              </a:rPr>
              <a:t> è lento e la </a:t>
            </a:r>
            <a:r>
              <a:rPr lang="sv-SE" sz="2200" dirty="0" err="1" smtClean="0">
                <a:latin typeface="+mj-lt"/>
              </a:rPr>
              <a:t>popolazione</a:t>
            </a:r>
            <a:r>
              <a:rPr lang="sv-SE" sz="2200" dirty="0" smtClean="0">
                <a:latin typeface="+mj-lt"/>
              </a:rPr>
              <a:t> resta per </a:t>
            </a:r>
            <a:r>
              <a:rPr lang="sv-SE" sz="2200" dirty="0" err="1" smtClean="0">
                <a:latin typeface="+mj-lt"/>
              </a:rPr>
              <a:t>molto</a:t>
            </a:r>
            <a:r>
              <a:rPr lang="sv-SE" sz="2200" dirty="0" smtClean="0">
                <a:latin typeface="+mj-lt"/>
              </a:rPr>
              <a:t> tempo a basse </a:t>
            </a:r>
            <a:r>
              <a:rPr lang="sv-SE" sz="2200" dirty="0" err="1" smtClean="0">
                <a:latin typeface="+mj-lt"/>
              </a:rPr>
              <a:t>densità</a:t>
            </a:r>
            <a:endParaRPr lang="en-GB" sz="2200" dirty="0" smtClean="0">
              <a:latin typeface="+mj-lt"/>
            </a:endParaRPr>
          </a:p>
          <a:p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1657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”</a:t>
            </a:r>
            <a:r>
              <a:rPr lang="sv-SE" sz="2400" dirty="0" err="1" smtClean="0">
                <a:latin typeface="+mj-lt"/>
              </a:rPr>
              <a:t>Detection</a:t>
            </a:r>
            <a:r>
              <a:rPr lang="sv-SE" sz="2400" dirty="0" smtClean="0">
                <a:latin typeface="+mj-lt"/>
              </a:rPr>
              <a:t>”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19200"/>
            <a:ext cx="80030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Spesso</a:t>
            </a:r>
            <a:r>
              <a:rPr lang="sv-SE" sz="2200" dirty="0" smtClean="0">
                <a:latin typeface="+mj-lt"/>
              </a:rPr>
              <a:t> il </a:t>
            </a:r>
            <a:r>
              <a:rPr lang="sv-SE" sz="2200" dirty="0" err="1" smtClean="0">
                <a:latin typeface="+mj-lt"/>
              </a:rPr>
              <a:t>processo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invasione</a:t>
            </a:r>
            <a:r>
              <a:rPr lang="sv-SE" sz="2200" dirty="0" smtClean="0">
                <a:latin typeface="+mj-lt"/>
              </a:rPr>
              <a:t> è lento e la </a:t>
            </a:r>
            <a:r>
              <a:rPr lang="sv-SE" sz="2200" dirty="0" err="1" smtClean="0">
                <a:latin typeface="+mj-lt"/>
              </a:rPr>
              <a:t>popolazione</a:t>
            </a:r>
            <a:r>
              <a:rPr lang="sv-SE" sz="2200" dirty="0" smtClean="0">
                <a:latin typeface="+mj-lt"/>
              </a:rPr>
              <a:t> resta per </a:t>
            </a:r>
            <a:r>
              <a:rPr lang="sv-SE" sz="2200" dirty="0" err="1" smtClean="0">
                <a:latin typeface="+mj-lt"/>
              </a:rPr>
              <a:t>molto</a:t>
            </a:r>
            <a:r>
              <a:rPr lang="sv-SE" sz="2200" dirty="0" smtClean="0">
                <a:latin typeface="+mj-lt"/>
              </a:rPr>
              <a:t> tempo a basse </a:t>
            </a:r>
            <a:r>
              <a:rPr lang="sv-SE" sz="2200" dirty="0" err="1" smtClean="0">
                <a:latin typeface="+mj-lt"/>
              </a:rPr>
              <a:t>densità</a:t>
            </a:r>
            <a:endParaRPr lang="en-GB" sz="2200" dirty="0" smtClean="0">
              <a:latin typeface="+mj-lt"/>
            </a:endParaRPr>
          </a:p>
          <a:p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590800"/>
            <a:ext cx="7086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1. Time lag </a:t>
            </a:r>
            <a:r>
              <a:rPr lang="en-GB" sz="2200" dirty="0" err="1" smtClean="0"/>
              <a:t>nelle</a:t>
            </a:r>
            <a:r>
              <a:rPr lang="en-GB" sz="2200" dirty="0" smtClean="0"/>
              <a:t> </a:t>
            </a:r>
            <a:r>
              <a:rPr lang="en-GB" sz="2200" dirty="0" err="1" smtClean="0"/>
              <a:t>popolazioni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 smtClean="0"/>
          </a:p>
          <a:p>
            <a:r>
              <a:rPr lang="en-GB" sz="2200" dirty="0" smtClean="0"/>
              <a:t>2. Time lag </a:t>
            </a:r>
            <a:r>
              <a:rPr lang="en-GB" sz="2200" dirty="0" err="1" smtClean="0"/>
              <a:t>legati</a:t>
            </a:r>
            <a:r>
              <a:rPr lang="en-GB" sz="2200" dirty="0" smtClean="0"/>
              <a:t> </a:t>
            </a:r>
            <a:r>
              <a:rPr lang="en-GB" sz="2200" dirty="0" err="1" smtClean="0"/>
              <a:t>alle</a:t>
            </a:r>
            <a:r>
              <a:rPr lang="en-GB" sz="2200" dirty="0" smtClean="0"/>
              <a:t> </a:t>
            </a:r>
            <a:r>
              <a:rPr lang="en-GB" sz="2200" dirty="0" err="1" smtClean="0"/>
              <a:t>condizioni</a:t>
            </a:r>
            <a:r>
              <a:rPr lang="en-GB" sz="2200" dirty="0" smtClean="0"/>
              <a:t> </a:t>
            </a:r>
            <a:r>
              <a:rPr lang="en-GB" sz="2200" dirty="0" err="1" smtClean="0"/>
              <a:t>ambientali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 smtClean="0"/>
          </a:p>
          <a:p>
            <a:r>
              <a:rPr lang="en-GB" sz="2200" dirty="0" smtClean="0"/>
              <a:t>3. </a:t>
            </a:r>
            <a:r>
              <a:rPr lang="en-GB" sz="2200" dirty="0" err="1" smtClean="0"/>
              <a:t>Fattori</a:t>
            </a:r>
            <a:r>
              <a:rPr lang="en-GB" sz="2200" dirty="0" smtClean="0"/>
              <a:t> </a:t>
            </a:r>
            <a:r>
              <a:rPr lang="en-GB" sz="2200" dirty="0" err="1" smtClean="0"/>
              <a:t>genetici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7350" y="2057400"/>
            <a:ext cx="71828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36833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Impatti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specie </a:t>
            </a:r>
            <a:r>
              <a:rPr lang="sv-SE" sz="2400" dirty="0" err="1" smtClean="0">
                <a:latin typeface="+mj-lt"/>
              </a:rPr>
              <a:t>invasive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066800"/>
            <a:ext cx="5596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Popolazione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Comunità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Ecosistemi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3" y="152400"/>
            <a:ext cx="2958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Specie </a:t>
            </a:r>
            <a:r>
              <a:rPr lang="sv-SE" sz="2400" dirty="0" err="1" smtClean="0">
                <a:latin typeface="+mj-lt"/>
              </a:rPr>
              <a:t>invasive</a:t>
            </a:r>
            <a:r>
              <a:rPr lang="sv-SE" sz="2400" dirty="0" smtClean="0">
                <a:latin typeface="+mj-lt"/>
              </a:rPr>
              <a:t>: trend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2892" y="1062218"/>
            <a:ext cx="8301508" cy="495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36833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Impatti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specie </a:t>
            </a:r>
            <a:r>
              <a:rPr lang="sv-SE" sz="2400" dirty="0" err="1" smtClean="0">
                <a:latin typeface="+mj-lt"/>
              </a:rPr>
              <a:t>invasive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219200"/>
            <a:ext cx="854855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4876800"/>
            <a:ext cx="425206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36833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Impatti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specie </a:t>
            </a:r>
            <a:r>
              <a:rPr lang="sv-SE" sz="2400" dirty="0" err="1" smtClean="0">
                <a:latin typeface="+mj-lt"/>
              </a:rPr>
              <a:t>invasive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399" y="1143000"/>
            <a:ext cx="88065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4876800"/>
            <a:ext cx="425206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36833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Impatti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specie </a:t>
            </a:r>
            <a:r>
              <a:rPr lang="sv-SE" sz="2400" dirty="0" err="1" smtClean="0">
                <a:latin typeface="+mj-lt"/>
              </a:rPr>
              <a:t>invasive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295400"/>
            <a:ext cx="870796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4876800"/>
            <a:ext cx="425206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14826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Cosa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fare</a:t>
            </a:r>
            <a:r>
              <a:rPr lang="sv-SE" sz="2400" dirty="0" smtClean="0">
                <a:latin typeface="+mj-lt"/>
              </a:rPr>
              <a:t>?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371600"/>
            <a:ext cx="4191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/>
              <a:t>1.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Prevenzione</a:t>
            </a:r>
            <a:endParaRPr lang="sv-SE" sz="2200" b="1" dirty="0" smtClean="0"/>
          </a:p>
          <a:p>
            <a:endParaRPr lang="sv-SE" sz="2200" dirty="0" smtClean="0"/>
          </a:p>
          <a:p>
            <a:r>
              <a:rPr lang="sv-SE" sz="2200" dirty="0" err="1" smtClean="0"/>
              <a:t>Piani</a:t>
            </a:r>
            <a:r>
              <a:rPr lang="sv-SE" sz="2200" dirty="0" smtClean="0"/>
              <a:t> di </a:t>
            </a:r>
            <a:r>
              <a:rPr lang="sv-SE" sz="2200" dirty="0" err="1" smtClean="0"/>
              <a:t>eradicazione</a:t>
            </a:r>
            <a:r>
              <a:rPr lang="sv-SE" sz="2200" dirty="0" smtClean="0"/>
              <a:t>, </a:t>
            </a:r>
            <a:r>
              <a:rPr lang="sv-SE" sz="2200" dirty="0" err="1" smtClean="0"/>
              <a:t>contenimento</a:t>
            </a:r>
            <a:r>
              <a:rPr lang="sv-SE" sz="2200" dirty="0" smtClean="0"/>
              <a:t> o </a:t>
            </a:r>
            <a:r>
              <a:rPr lang="sv-SE" sz="2200" dirty="0" err="1" smtClean="0"/>
              <a:t>controllo</a:t>
            </a:r>
            <a:r>
              <a:rPr lang="sv-SE" sz="2200" dirty="0" smtClean="0"/>
              <a:t> per </a:t>
            </a:r>
            <a:r>
              <a:rPr lang="sv-SE" sz="2200" dirty="0" err="1" smtClean="0"/>
              <a:t>eliminare</a:t>
            </a:r>
            <a:r>
              <a:rPr lang="sv-SE" sz="2200" dirty="0" smtClean="0"/>
              <a:t> o </a:t>
            </a:r>
            <a:r>
              <a:rPr lang="sv-SE" sz="2200" dirty="0" err="1" smtClean="0"/>
              <a:t>ridurre</a:t>
            </a:r>
            <a:r>
              <a:rPr lang="sv-SE" sz="2200" dirty="0" smtClean="0"/>
              <a:t> gli </a:t>
            </a:r>
            <a:r>
              <a:rPr lang="sv-SE" sz="2200" dirty="0" err="1" smtClean="0"/>
              <a:t>impatti</a:t>
            </a:r>
            <a:r>
              <a:rPr lang="sv-SE" sz="2200" dirty="0" smtClean="0"/>
              <a:t>:</a:t>
            </a:r>
          </a:p>
          <a:p>
            <a:endParaRPr lang="sv-SE" sz="2200" dirty="0" smtClean="0">
              <a:latin typeface="+mj-lt"/>
            </a:endParaRPr>
          </a:p>
          <a:p>
            <a:r>
              <a:rPr lang="sv-SE" sz="2200" dirty="0" smtClean="0">
                <a:latin typeface="+mj-lt"/>
              </a:rPr>
              <a:t>2. </a:t>
            </a:r>
            <a:r>
              <a:rPr lang="sv-SE" sz="2200" b="1" dirty="0" err="1" smtClean="0">
                <a:latin typeface="+mj-lt"/>
              </a:rPr>
              <a:t>Eradicazione</a:t>
            </a:r>
            <a:r>
              <a:rPr lang="sv-SE" sz="2200" dirty="0" smtClean="0">
                <a:latin typeface="+mj-lt"/>
              </a:rPr>
              <a:t>: </a:t>
            </a:r>
            <a:r>
              <a:rPr lang="sv-SE" sz="2200" dirty="0" err="1" smtClean="0">
                <a:latin typeface="+mj-lt"/>
              </a:rPr>
              <a:t>elimina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completamente</a:t>
            </a:r>
            <a:r>
              <a:rPr lang="sv-SE" sz="2200" dirty="0" smtClean="0">
                <a:latin typeface="+mj-lt"/>
              </a:rPr>
              <a:t> la specie </a:t>
            </a:r>
            <a:r>
              <a:rPr lang="sv-SE" sz="2200" dirty="0" err="1" smtClean="0">
                <a:latin typeface="+mj-lt"/>
              </a:rPr>
              <a:t>invasiva</a:t>
            </a:r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r>
              <a:rPr lang="sv-SE" sz="2200" dirty="0" smtClean="0">
                <a:latin typeface="+mj-lt"/>
              </a:rPr>
              <a:t>3. </a:t>
            </a:r>
            <a:r>
              <a:rPr lang="sv-SE" sz="2200" b="1" dirty="0" err="1" smtClean="0">
                <a:latin typeface="+mj-lt"/>
              </a:rPr>
              <a:t>Contenimento</a:t>
            </a:r>
            <a:r>
              <a:rPr lang="sv-SE" sz="2200" b="1" dirty="0" smtClean="0">
                <a:latin typeface="+mj-lt"/>
              </a:rPr>
              <a:t> e </a:t>
            </a:r>
            <a:r>
              <a:rPr lang="sv-SE" sz="2200" b="1" dirty="0" err="1" smtClean="0">
                <a:latin typeface="+mj-lt"/>
              </a:rPr>
              <a:t>controllo</a:t>
            </a:r>
            <a:r>
              <a:rPr lang="sv-SE" sz="2200" dirty="0" smtClean="0">
                <a:latin typeface="+mj-lt"/>
              </a:rPr>
              <a:t>: </a:t>
            </a:r>
            <a:r>
              <a:rPr lang="sv-SE" sz="2200" dirty="0" err="1" smtClean="0">
                <a:latin typeface="+mj-lt"/>
              </a:rPr>
              <a:t>riduce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localmente</a:t>
            </a:r>
            <a:r>
              <a:rPr lang="sv-SE" sz="2200" dirty="0" smtClean="0">
                <a:latin typeface="+mj-lt"/>
              </a:rPr>
              <a:t> la </a:t>
            </a:r>
            <a:r>
              <a:rPr lang="sv-SE" sz="2200" dirty="0" err="1" smtClean="0">
                <a:latin typeface="+mj-lt"/>
              </a:rPr>
              <a:t>popolazione</a:t>
            </a:r>
            <a:r>
              <a:rPr lang="sv-SE" sz="2200" dirty="0" smtClean="0">
                <a:latin typeface="+mj-lt"/>
              </a:rPr>
              <a:t> e gli </a:t>
            </a:r>
            <a:r>
              <a:rPr lang="sv-SE" sz="2200" dirty="0" err="1" smtClean="0">
                <a:latin typeface="+mj-lt"/>
              </a:rPr>
              <a:t>impatti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associati</a:t>
            </a:r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i="1" dirty="0" smtClean="0"/>
          </a:p>
          <a:p>
            <a:endParaRPr lang="sv-SE" sz="2200" i="1" dirty="0" smtClean="0"/>
          </a:p>
          <a:p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219200"/>
            <a:ext cx="4416425" cy="493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1721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Prevenzione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990600"/>
            <a:ext cx="7315199" cy="56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1524000"/>
            <a:ext cx="12192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4512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Prevenzione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analisi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dei</a:t>
            </a:r>
            <a:r>
              <a:rPr lang="sv-SE" sz="2400" dirty="0" smtClean="0">
                <a:latin typeface="+mj-lt"/>
              </a:rPr>
              <a:t> ”</a:t>
            </a:r>
            <a:r>
              <a:rPr lang="sv-SE" sz="2400" dirty="0" err="1" smtClean="0">
                <a:latin typeface="+mj-lt"/>
              </a:rPr>
              <a:t>pathway</a:t>
            </a:r>
            <a:r>
              <a:rPr lang="sv-SE" sz="2400" dirty="0" smtClean="0">
                <a:latin typeface="+mj-lt"/>
              </a:rPr>
              <a:t>”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62000"/>
            <a:ext cx="9159597" cy="547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4529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Prevenzione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misure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regolamenti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241" y="1447800"/>
            <a:ext cx="901775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1721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Prevenzione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219200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b="1" dirty="0" smtClean="0"/>
              <a:t>”</a:t>
            </a:r>
            <a:r>
              <a:rPr lang="sv-SE" sz="2200" b="1" dirty="0" err="1" smtClean="0"/>
              <a:t>Early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detection</a:t>
            </a:r>
            <a:r>
              <a:rPr lang="sv-SE" sz="2200" b="1" dirty="0" smtClean="0"/>
              <a:t>”</a:t>
            </a:r>
            <a:endParaRPr lang="it-IT" sz="22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28433"/>
            <a:ext cx="7924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/>
              <a:t>Reti</a:t>
            </a:r>
            <a:r>
              <a:rPr lang="sv-SE" sz="2200" dirty="0" smtClean="0"/>
              <a:t> di </a:t>
            </a:r>
            <a:r>
              <a:rPr lang="sv-SE" sz="2200" dirty="0" err="1" smtClean="0"/>
              <a:t>monitoraggio</a:t>
            </a:r>
            <a:r>
              <a:rPr lang="sv-SE" sz="2200" dirty="0" smtClean="0"/>
              <a:t> </a:t>
            </a:r>
            <a:r>
              <a:rPr lang="sv-SE" sz="2200" dirty="0" err="1" smtClean="0"/>
              <a:t>nei</a:t>
            </a:r>
            <a:r>
              <a:rPr lang="sv-SE" sz="2200" dirty="0" smtClean="0"/>
              <a:t> </a:t>
            </a:r>
            <a:r>
              <a:rPr lang="sv-SE" sz="2200" dirty="0" err="1" smtClean="0"/>
              <a:t>punti</a:t>
            </a:r>
            <a:r>
              <a:rPr lang="sv-SE" sz="2200" dirty="0" smtClean="0"/>
              <a:t> di </a:t>
            </a:r>
            <a:r>
              <a:rPr lang="sv-SE" sz="2200" dirty="0" err="1" smtClean="0"/>
              <a:t>entrata</a:t>
            </a:r>
            <a:r>
              <a:rPr lang="sv-SE" sz="2200" dirty="0" smtClean="0"/>
              <a:t> e </a:t>
            </a:r>
            <a:r>
              <a:rPr lang="sv-SE" sz="2200" dirty="0" err="1" smtClean="0"/>
              <a:t>negli</a:t>
            </a:r>
            <a:r>
              <a:rPr lang="sv-SE" sz="2200" dirty="0" smtClean="0"/>
              <a:t> habitat </a:t>
            </a:r>
            <a:r>
              <a:rPr lang="sv-SE" sz="2200" dirty="0" err="1" smtClean="0"/>
              <a:t>sensibili</a:t>
            </a:r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i="1" dirty="0" smtClean="0"/>
          </a:p>
          <a:p>
            <a:endParaRPr lang="sv-SE" sz="2200" i="1" dirty="0" smtClean="0"/>
          </a:p>
          <a:p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276600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/>
              <a:t>Valutare</a:t>
            </a:r>
            <a:r>
              <a:rPr lang="sv-SE" sz="2200" dirty="0" smtClean="0"/>
              <a:t> il rapporto </a:t>
            </a:r>
            <a:r>
              <a:rPr lang="sv-SE" sz="2200" dirty="0" err="1" smtClean="0"/>
              <a:t>costi-benefici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369713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b="1" dirty="0" err="1" smtClean="0"/>
              <a:t>L’efficacia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dei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piani</a:t>
            </a:r>
            <a:r>
              <a:rPr lang="sv-SE" sz="2200" b="1" dirty="0" smtClean="0"/>
              <a:t> di </a:t>
            </a:r>
            <a:r>
              <a:rPr lang="sv-SE" sz="2200" b="1" dirty="0" err="1" smtClean="0"/>
              <a:t>controllo</a:t>
            </a:r>
            <a:r>
              <a:rPr lang="sv-SE" sz="2200" b="1" dirty="0" smtClean="0"/>
              <a:t> e </a:t>
            </a:r>
            <a:r>
              <a:rPr lang="sv-SE" sz="2200" b="1" dirty="0" err="1" smtClean="0"/>
              <a:t>eradicamento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dipende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dalla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nostra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velocità</a:t>
            </a:r>
            <a:r>
              <a:rPr lang="sv-SE" sz="2200" b="1" dirty="0" smtClean="0"/>
              <a:t> di </a:t>
            </a:r>
            <a:r>
              <a:rPr lang="sv-SE" sz="2200" b="1" dirty="0" err="1" smtClean="0"/>
              <a:t>individuare</a:t>
            </a:r>
            <a:r>
              <a:rPr lang="sv-SE" sz="2200" b="1" dirty="0" smtClean="0"/>
              <a:t> la specie </a:t>
            </a:r>
            <a:r>
              <a:rPr lang="sv-SE" sz="2200" b="1" dirty="0" err="1" smtClean="0"/>
              <a:t>sul</a:t>
            </a:r>
            <a:r>
              <a:rPr lang="sv-SE" sz="2200" b="1" dirty="0" smtClean="0"/>
              <a:t> </a:t>
            </a:r>
            <a:r>
              <a:rPr lang="sv-SE" sz="2200" b="1" dirty="0" err="1" smtClean="0"/>
              <a:t>territorio</a:t>
            </a:r>
            <a:endParaRPr lang="it-IT" sz="2200" b="1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dirty="0" err="1" smtClean="0"/>
              <a:t>GESTIONE</a:t>
            </a:r>
            <a:r>
              <a:rPr lang="sv-SE" sz="3200" dirty="0" smtClean="0"/>
              <a:t> </a:t>
            </a:r>
            <a:r>
              <a:rPr lang="sv-SE" sz="3200" dirty="0" err="1" smtClean="0"/>
              <a:t>DELLE</a:t>
            </a:r>
            <a:r>
              <a:rPr lang="sv-SE" sz="3200" dirty="0" smtClean="0"/>
              <a:t> SPECIE </a:t>
            </a:r>
            <a:r>
              <a:rPr lang="sv-SE" sz="3200" dirty="0" err="1" smtClean="0"/>
              <a:t>INVASIVE</a:t>
            </a:r>
            <a:endParaRPr lang="sv-SE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19107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Eradicamento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371600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/>
              <a:t>Se la </a:t>
            </a:r>
            <a:r>
              <a:rPr lang="sv-SE" sz="2200" dirty="0" err="1" smtClean="0"/>
              <a:t>popolazione</a:t>
            </a:r>
            <a:r>
              <a:rPr lang="sv-SE" sz="2200" dirty="0" smtClean="0"/>
              <a:t> è </a:t>
            </a:r>
            <a:r>
              <a:rPr lang="sv-SE" sz="2200" dirty="0" err="1" smtClean="0"/>
              <a:t>ancora</a:t>
            </a:r>
            <a:r>
              <a:rPr lang="sv-SE" sz="2200" dirty="0" smtClean="0"/>
              <a:t> ridotta si </a:t>
            </a:r>
            <a:r>
              <a:rPr lang="sv-SE" sz="2200" dirty="0" err="1" smtClean="0"/>
              <a:t>può</a:t>
            </a:r>
            <a:r>
              <a:rPr lang="sv-SE" sz="2200" dirty="0" smtClean="0"/>
              <a:t> tentare di </a:t>
            </a:r>
            <a:r>
              <a:rPr lang="sv-SE" sz="2200" dirty="0" err="1" smtClean="0"/>
              <a:t>eradicare</a:t>
            </a:r>
            <a:r>
              <a:rPr lang="sv-SE" sz="2200" dirty="0" smtClean="0"/>
              <a:t> </a:t>
            </a:r>
            <a:r>
              <a:rPr lang="sv-SE" sz="2200" dirty="0" err="1" smtClean="0"/>
              <a:t>l’intera</a:t>
            </a:r>
            <a:r>
              <a:rPr lang="sv-SE" sz="2200" dirty="0" smtClean="0"/>
              <a:t> </a:t>
            </a:r>
            <a:r>
              <a:rPr lang="sv-SE" sz="2200" dirty="0" err="1" smtClean="0"/>
              <a:t>popolazione</a:t>
            </a:r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i="1" dirty="0" smtClean="0"/>
          </a:p>
          <a:p>
            <a:endParaRPr lang="sv-SE" sz="2200" i="1" dirty="0" smtClean="0"/>
          </a:p>
          <a:p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998113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/>
              <a:t>Piani</a:t>
            </a:r>
            <a:r>
              <a:rPr lang="sv-SE" sz="2200" dirty="0" smtClean="0"/>
              <a:t> di </a:t>
            </a:r>
            <a:r>
              <a:rPr lang="sv-SE" sz="2200" dirty="0" err="1" smtClean="0"/>
              <a:t>difficile</a:t>
            </a:r>
            <a:r>
              <a:rPr lang="sv-SE" sz="2200" dirty="0" smtClean="0"/>
              <a:t> </a:t>
            </a:r>
            <a:r>
              <a:rPr lang="sv-SE" sz="2200" dirty="0" err="1" smtClean="0"/>
              <a:t>realizzazione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191000"/>
            <a:ext cx="205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/>
              <a:t>Elevati</a:t>
            </a:r>
            <a:r>
              <a:rPr lang="sv-SE" sz="2200" dirty="0" smtClean="0"/>
              <a:t> </a:t>
            </a:r>
            <a:r>
              <a:rPr lang="sv-SE" sz="2200" dirty="0" err="1" smtClean="0"/>
              <a:t>costi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05400" y="27432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53000" y="5638800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334000" y="3155576"/>
            <a:ext cx="2559424" cy="2483224"/>
          </a:xfrm>
          <a:custGeom>
            <a:avLst/>
            <a:gdLst>
              <a:gd name="connsiteX0" fmla="*/ 0 w 1116106"/>
              <a:gd name="connsiteY0" fmla="*/ 0 h 2483224"/>
              <a:gd name="connsiteX1" fmla="*/ 201706 w 1116106"/>
              <a:gd name="connsiteY1" fmla="*/ 2070847 h 2483224"/>
              <a:gd name="connsiteX2" fmla="*/ 1116106 w 1116106"/>
              <a:gd name="connsiteY2" fmla="*/ 2474259 h 2483224"/>
              <a:gd name="connsiteX3" fmla="*/ 1116106 w 1116106"/>
              <a:gd name="connsiteY3" fmla="*/ 2474259 h 24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106" h="2483224">
                <a:moveTo>
                  <a:pt x="0" y="0"/>
                </a:moveTo>
                <a:cubicBezTo>
                  <a:pt x="7844" y="829235"/>
                  <a:pt x="15688" y="1658471"/>
                  <a:pt x="201706" y="2070847"/>
                </a:cubicBezTo>
                <a:cubicBezTo>
                  <a:pt x="387724" y="2483224"/>
                  <a:pt x="1116106" y="2474259"/>
                  <a:pt x="1116106" y="2474259"/>
                </a:cubicBezTo>
                <a:lnTo>
                  <a:pt x="1116106" y="2474259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/>
          <p:cNvSpPr/>
          <p:nvPr/>
        </p:nvSpPr>
        <p:spPr>
          <a:xfrm>
            <a:off x="5181600" y="5715000"/>
            <a:ext cx="3276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/>
              <a:t>Dimensione</a:t>
            </a:r>
            <a:r>
              <a:rPr lang="sv-SE" sz="2200" dirty="0" smtClean="0"/>
              <a:t> </a:t>
            </a:r>
            <a:r>
              <a:rPr lang="sv-SE" sz="2200" dirty="0" err="1" smtClean="0"/>
              <a:t>popolazione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3149145" y="3937457"/>
            <a:ext cx="3276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/>
              <a:t>Efficacia</a:t>
            </a:r>
            <a:r>
              <a:rPr lang="sv-SE" sz="2200" dirty="0" smtClean="0"/>
              <a:t> </a:t>
            </a:r>
            <a:r>
              <a:rPr lang="sv-SE" sz="2200" dirty="0" err="1" smtClean="0"/>
              <a:t>eradicamento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919090"/>
            <a:ext cx="6400799" cy="569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793" y="152400"/>
            <a:ext cx="2958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Specie </a:t>
            </a:r>
            <a:r>
              <a:rPr lang="sv-SE" sz="2400" dirty="0" err="1" smtClean="0">
                <a:latin typeface="+mj-lt"/>
              </a:rPr>
              <a:t>invasive</a:t>
            </a:r>
            <a:r>
              <a:rPr lang="sv-SE" sz="2400" dirty="0" smtClean="0">
                <a:latin typeface="+mj-lt"/>
              </a:rPr>
              <a:t>: trend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8434" name="Picture 2" descr="https://encrypted-tbn0.gstatic.com/images?q=tbn:ANd9GcTkFy_iTdRy6ZvOIRHUGnq3LFIvUNDOT6qa5J_FnTuMmrSLkAmrk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1" y="1066800"/>
            <a:ext cx="1752600" cy="11662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934200" y="16764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Agenti</a:t>
            </a:r>
            <a:r>
              <a:rPr lang="sv-SE" sz="2400" dirty="0" smtClean="0">
                <a:latin typeface="+mj-lt"/>
              </a:rPr>
              <a:t> per il </a:t>
            </a:r>
            <a:r>
              <a:rPr lang="sv-SE" sz="2400" dirty="0" err="1" smtClean="0">
                <a:latin typeface="+mj-lt"/>
              </a:rPr>
              <a:t>controllo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biologico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3384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Controllo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contenimento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371600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/>
              <a:t>Caso</a:t>
            </a:r>
            <a:r>
              <a:rPr lang="sv-SE" sz="2200" dirty="0" smtClean="0"/>
              <a:t> </a:t>
            </a:r>
            <a:r>
              <a:rPr lang="sv-SE" sz="2200" dirty="0" err="1" smtClean="0"/>
              <a:t>più</a:t>
            </a:r>
            <a:r>
              <a:rPr lang="sv-SE" sz="2200" dirty="0" smtClean="0"/>
              <a:t> </a:t>
            </a:r>
            <a:r>
              <a:rPr lang="sv-SE" sz="2200" dirty="0" err="1" smtClean="0"/>
              <a:t>comune</a:t>
            </a:r>
            <a:r>
              <a:rPr lang="sv-SE" sz="2200" dirty="0" smtClean="0"/>
              <a:t>: la specie non </a:t>
            </a:r>
            <a:r>
              <a:rPr lang="sv-SE" sz="2200" dirty="0" err="1" smtClean="0"/>
              <a:t>può</a:t>
            </a:r>
            <a:r>
              <a:rPr lang="sv-SE" sz="2200" dirty="0" smtClean="0"/>
              <a:t> </a:t>
            </a:r>
            <a:r>
              <a:rPr lang="sv-SE" sz="2200" dirty="0" err="1" smtClean="0"/>
              <a:t>essere</a:t>
            </a:r>
            <a:r>
              <a:rPr lang="sv-SE" sz="2200" dirty="0" smtClean="0"/>
              <a:t> </a:t>
            </a:r>
            <a:r>
              <a:rPr lang="sv-SE" sz="2200" dirty="0" err="1" smtClean="0"/>
              <a:t>eradicata</a:t>
            </a:r>
            <a:r>
              <a:rPr lang="sv-SE" sz="2200" dirty="0" smtClean="0"/>
              <a:t> </a:t>
            </a:r>
            <a:r>
              <a:rPr lang="sv-SE" sz="2200" dirty="0" err="1" smtClean="0"/>
              <a:t>ma</a:t>
            </a:r>
            <a:r>
              <a:rPr lang="sv-SE" sz="2200" dirty="0" smtClean="0"/>
              <a:t> </a:t>
            </a:r>
            <a:r>
              <a:rPr lang="sv-SE" sz="2200" dirty="0" err="1" smtClean="0"/>
              <a:t>possiamo</a:t>
            </a:r>
            <a:r>
              <a:rPr lang="sv-SE" sz="2200" dirty="0" smtClean="0"/>
              <a:t> tentare di </a:t>
            </a:r>
            <a:r>
              <a:rPr lang="sv-SE" sz="2200" dirty="0" err="1" smtClean="0"/>
              <a:t>ridurre</a:t>
            </a:r>
            <a:r>
              <a:rPr lang="sv-SE" sz="2200" dirty="0" smtClean="0"/>
              <a:t> gli </a:t>
            </a:r>
            <a:r>
              <a:rPr lang="sv-SE" sz="2200" dirty="0" err="1" smtClean="0"/>
              <a:t>impatti</a:t>
            </a:r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endParaRPr lang="sv-SE" sz="2200" i="1" dirty="0" smtClean="0"/>
          </a:p>
          <a:p>
            <a:endParaRPr lang="sv-SE" sz="2200" i="1" dirty="0" smtClean="0"/>
          </a:p>
          <a:p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743200"/>
            <a:ext cx="7848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sv-SE" sz="2200" dirty="0" smtClean="0"/>
              <a:t>1. </a:t>
            </a:r>
            <a:r>
              <a:rPr lang="sv-SE" sz="2200" dirty="0" err="1" smtClean="0"/>
              <a:t>Controllo</a:t>
            </a:r>
            <a:r>
              <a:rPr lang="sv-SE" sz="2200" dirty="0" smtClean="0"/>
              <a:t> </a:t>
            </a:r>
            <a:r>
              <a:rPr lang="sv-SE" sz="2200" dirty="0" err="1" smtClean="0"/>
              <a:t>meccanico</a:t>
            </a:r>
            <a:endParaRPr lang="sv-SE" sz="2200" dirty="0" smtClean="0"/>
          </a:p>
          <a:p>
            <a:pPr marL="457200" indent="-457200">
              <a:buAutoNum type="arabicPeriod"/>
            </a:pPr>
            <a:endParaRPr lang="sv-SE" sz="2200" dirty="0" smtClean="0"/>
          </a:p>
          <a:p>
            <a:r>
              <a:rPr lang="sv-SE" sz="2200" dirty="0" smtClean="0">
                <a:latin typeface="+mj-lt"/>
              </a:rPr>
              <a:t>2. </a:t>
            </a:r>
            <a:r>
              <a:rPr lang="sv-SE" sz="2200" dirty="0" err="1" smtClean="0">
                <a:latin typeface="+mj-lt"/>
              </a:rPr>
              <a:t>Controllo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chimico</a:t>
            </a:r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r>
              <a:rPr lang="sv-SE" sz="2200" dirty="0" smtClean="0">
                <a:latin typeface="+mj-lt"/>
              </a:rPr>
              <a:t>3. </a:t>
            </a:r>
            <a:r>
              <a:rPr lang="sv-SE" sz="2200" dirty="0" err="1" smtClean="0">
                <a:latin typeface="+mj-lt"/>
              </a:rPr>
              <a:t>Controllo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biologico</a:t>
            </a:r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r>
              <a:rPr lang="sv-SE" sz="2200" dirty="0" smtClean="0">
                <a:latin typeface="+mj-lt"/>
              </a:rPr>
              <a:t>4. </a:t>
            </a:r>
            <a:r>
              <a:rPr lang="sv-SE" sz="2200" dirty="0" err="1" smtClean="0">
                <a:latin typeface="+mj-lt"/>
              </a:rPr>
              <a:t>Gestione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dell’habitat</a:t>
            </a:r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r>
              <a:rPr lang="sv-SE" sz="2200" dirty="0" smtClean="0">
                <a:latin typeface="+mj-lt"/>
              </a:rPr>
              <a:t>5. </a:t>
            </a:r>
            <a:r>
              <a:rPr lang="sv-SE" sz="2200" dirty="0" err="1" smtClean="0">
                <a:latin typeface="+mj-lt"/>
              </a:rPr>
              <a:t>Approccio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integrato</a:t>
            </a:r>
            <a:endParaRPr lang="sv-SE" sz="2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2538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Controllo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biologico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371600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/>
              <a:t>Introduzione</a:t>
            </a:r>
            <a:r>
              <a:rPr lang="sv-SE" sz="2200" dirty="0" smtClean="0"/>
              <a:t> di </a:t>
            </a:r>
            <a:r>
              <a:rPr lang="sv-SE" sz="2200" dirty="0" err="1" smtClean="0"/>
              <a:t>nemici</a:t>
            </a:r>
            <a:r>
              <a:rPr lang="sv-SE" sz="2200" dirty="0" smtClean="0"/>
              <a:t> </a:t>
            </a:r>
            <a:r>
              <a:rPr lang="sv-SE" sz="2200" dirty="0" err="1" smtClean="0"/>
              <a:t>naturali</a:t>
            </a:r>
            <a:r>
              <a:rPr lang="sv-SE" sz="2200" dirty="0" smtClean="0"/>
              <a:t> per </a:t>
            </a:r>
            <a:r>
              <a:rPr lang="sv-SE" sz="2200" dirty="0" err="1" smtClean="0"/>
              <a:t>ridurre</a:t>
            </a:r>
            <a:r>
              <a:rPr lang="sv-SE" sz="2200" dirty="0" smtClean="0"/>
              <a:t> la </a:t>
            </a:r>
            <a:r>
              <a:rPr lang="sv-SE" sz="2200" dirty="0" err="1" smtClean="0"/>
              <a:t>popolazione</a:t>
            </a:r>
            <a:r>
              <a:rPr lang="sv-SE" sz="2200" dirty="0" smtClean="0"/>
              <a:t> </a:t>
            </a:r>
            <a:r>
              <a:rPr lang="sv-SE" sz="2200" dirty="0" smtClean="0"/>
              <a:t>della </a:t>
            </a:r>
            <a:r>
              <a:rPr lang="sv-SE" sz="2200" dirty="0" smtClean="0"/>
              <a:t>specie </a:t>
            </a:r>
            <a:r>
              <a:rPr lang="sv-SE" sz="2200" dirty="0" err="1" smtClean="0"/>
              <a:t>invasiva</a:t>
            </a:r>
            <a:endParaRPr lang="sv-SE" sz="2200" dirty="0" smtClean="0"/>
          </a:p>
          <a:p>
            <a:endParaRPr lang="sv-SE" sz="2200" dirty="0" smtClean="0">
              <a:latin typeface="+mj-lt"/>
            </a:endParaRPr>
          </a:p>
          <a:p>
            <a:r>
              <a:rPr lang="sv-SE" sz="2200" dirty="0" err="1" smtClean="0">
                <a:latin typeface="+mj-lt"/>
              </a:rPr>
              <a:t>Insetti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fitofagi</a:t>
            </a:r>
            <a:r>
              <a:rPr lang="sv-SE" sz="2200" dirty="0" smtClean="0">
                <a:latin typeface="+mj-lt"/>
              </a:rPr>
              <a:t>: </a:t>
            </a:r>
            <a:r>
              <a:rPr lang="sv-SE" sz="2200" dirty="0" err="1" smtClean="0">
                <a:latin typeface="+mj-lt"/>
              </a:rPr>
              <a:t>parassitoidi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con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elevata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specializzazione</a:t>
            </a:r>
            <a:endParaRPr lang="sv-SE" sz="2200" dirty="0" smtClean="0">
              <a:latin typeface="+mj-lt"/>
            </a:endParaRPr>
          </a:p>
          <a:p>
            <a:r>
              <a:rPr lang="sv-SE" sz="2200" dirty="0" err="1" smtClean="0">
                <a:latin typeface="+mj-lt"/>
              </a:rPr>
              <a:t>Piante</a:t>
            </a:r>
            <a:r>
              <a:rPr lang="sv-SE" sz="2200" dirty="0" smtClean="0">
                <a:latin typeface="+mj-lt"/>
              </a:rPr>
              <a:t>: </a:t>
            </a:r>
            <a:r>
              <a:rPr lang="sv-SE" sz="2200" dirty="0" err="1" smtClean="0">
                <a:latin typeface="+mj-lt"/>
              </a:rPr>
              <a:t>insetti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fitofagi</a:t>
            </a:r>
            <a:endParaRPr lang="sv-SE" sz="2200" dirty="0" smtClean="0">
              <a:latin typeface="+mj-lt"/>
            </a:endParaRPr>
          </a:p>
          <a:p>
            <a:r>
              <a:rPr lang="sv-SE" sz="2200" dirty="0" err="1" smtClean="0">
                <a:latin typeface="+mj-lt"/>
              </a:rPr>
              <a:t>Vertebrati</a:t>
            </a:r>
            <a:r>
              <a:rPr lang="sv-SE" sz="2200" dirty="0" smtClean="0">
                <a:latin typeface="+mj-lt"/>
              </a:rPr>
              <a:t>: </a:t>
            </a:r>
            <a:r>
              <a:rPr lang="sv-SE" sz="2200" dirty="0" err="1" smtClean="0">
                <a:latin typeface="+mj-lt"/>
              </a:rPr>
              <a:t>predatori</a:t>
            </a:r>
            <a:endParaRPr lang="sv-SE" sz="2200" dirty="0" smtClean="0">
              <a:latin typeface="+mj-lt"/>
            </a:endParaRPr>
          </a:p>
          <a:p>
            <a:endParaRPr lang="sv-SE" sz="2200" dirty="0" smtClean="0">
              <a:latin typeface="+mj-lt"/>
            </a:endParaRPr>
          </a:p>
          <a:p>
            <a:r>
              <a:rPr lang="sv-SE" sz="2200" b="1" dirty="0" err="1" smtClean="0">
                <a:latin typeface="+mj-lt"/>
              </a:rPr>
              <a:t>Spesso</a:t>
            </a:r>
            <a:r>
              <a:rPr lang="sv-SE" sz="2200" b="1" dirty="0" smtClean="0">
                <a:latin typeface="+mj-lt"/>
              </a:rPr>
              <a:t> </a:t>
            </a:r>
            <a:r>
              <a:rPr lang="sv-SE" sz="2200" b="1" dirty="0" err="1" smtClean="0">
                <a:latin typeface="+mj-lt"/>
              </a:rPr>
              <a:t>effetti</a:t>
            </a:r>
            <a:r>
              <a:rPr lang="sv-SE" sz="2200" b="1" dirty="0" smtClean="0">
                <a:latin typeface="+mj-lt"/>
              </a:rPr>
              <a:t> </a:t>
            </a:r>
            <a:r>
              <a:rPr lang="sv-SE" sz="2200" b="1" dirty="0" err="1" smtClean="0">
                <a:latin typeface="+mj-lt"/>
              </a:rPr>
              <a:t>indesiderati</a:t>
            </a:r>
            <a:r>
              <a:rPr lang="sv-SE" sz="2200" b="1" dirty="0" smtClean="0">
                <a:latin typeface="+mj-lt"/>
              </a:rPr>
              <a:t> </a:t>
            </a:r>
            <a:r>
              <a:rPr lang="sv-SE" sz="2200" b="1" dirty="0" err="1" smtClean="0">
                <a:latin typeface="+mj-lt"/>
              </a:rPr>
              <a:t>sulle</a:t>
            </a:r>
            <a:r>
              <a:rPr lang="sv-SE" sz="2200" b="1" dirty="0" smtClean="0">
                <a:latin typeface="+mj-lt"/>
              </a:rPr>
              <a:t> </a:t>
            </a:r>
            <a:r>
              <a:rPr lang="sv-SE" sz="2200" b="1" dirty="0" err="1" smtClean="0">
                <a:latin typeface="+mj-lt"/>
              </a:rPr>
              <a:t>comunità</a:t>
            </a:r>
            <a:r>
              <a:rPr lang="sv-SE" sz="2200" b="1" dirty="0" smtClean="0">
                <a:latin typeface="+mj-lt"/>
              </a:rPr>
              <a:t> native! </a:t>
            </a:r>
            <a:r>
              <a:rPr lang="sv-SE" sz="2200" b="1" dirty="0" err="1" smtClean="0">
                <a:latin typeface="+mj-lt"/>
              </a:rPr>
              <a:t>Evitare</a:t>
            </a:r>
            <a:r>
              <a:rPr lang="sv-SE" sz="2200" b="1" dirty="0" smtClean="0">
                <a:latin typeface="+mj-lt"/>
              </a:rPr>
              <a:t> di </a:t>
            </a:r>
            <a:r>
              <a:rPr lang="sv-SE" sz="2200" b="1" dirty="0" err="1" smtClean="0">
                <a:latin typeface="+mj-lt"/>
              </a:rPr>
              <a:t>introdurre</a:t>
            </a:r>
            <a:r>
              <a:rPr lang="sv-SE" sz="2200" b="1" dirty="0" smtClean="0">
                <a:latin typeface="+mj-lt"/>
              </a:rPr>
              <a:t> specie generaliste!!!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57800" y="5791200"/>
            <a:ext cx="6096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12"/>
          <p:cNvSpPr/>
          <p:nvPr/>
        </p:nvSpPr>
        <p:spPr>
          <a:xfrm>
            <a:off x="5257800" y="4572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ight Arrow 15"/>
          <p:cNvSpPr/>
          <p:nvPr/>
        </p:nvSpPr>
        <p:spPr>
          <a:xfrm>
            <a:off x="2819400" y="5867400"/>
            <a:ext cx="2286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5867400" y="5817513"/>
            <a:ext cx="182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/>
              <a:t>specie </a:t>
            </a:r>
            <a:r>
              <a:rPr lang="sv-SE" sz="2200" dirty="0" err="1" smtClean="0"/>
              <a:t>target</a:t>
            </a:r>
            <a:endParaRPr lang="it-IT" sz="2200" dirty="0" smtClean="0">
              <a:solidFill>
                <a:schemeClr val="tx2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20213774">
            <a:off x="2711328" y="5202512"/>
            <a:ext cx="2286000" cy="304800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/>
          <p:cNvSpPr/>
          <p:nvPr/>
        </p:nvSpPr>
        <p:spPr>
          <a:xfrm>
            <a:off x="533400" y="5410200"/>
            <a:ext cx="1447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/>
              <a:t>Agente</a:t>
            </a:r>
            <a:r>
              <a:rPr lang="sv-SE" sz="2200" dirty="0" smtClean="0"/>
              <a:t> di </a:t>
            </a:r>
            <a:r>
              <a:rPr lang="sv-SE" sz="2200" dirty="0" err="1" smtClean="0"/>
              <a:t>controllo</a:t>
            </a:r>
            <a:r>
              <a:rPr lang="sv-SE" sz="2200" dirty="0" smtClean="0"/>
              <a:t> </a:t>
            </a:r>
            <a:r>
              <a:rPr lang="sv-SE" sz="2200" dirty="0" err="1" smtClean="0"/>
              <a:t>biologico</a:t>
            </a:r>
            <a:endParaRPr lang="it-IT" sz="2200" dirty="0" smtClean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53200" y="4419600"/>
            <a:ext cx="236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smtClean="0"/>
              <a:t>Specie</a:t>
            </a:r>
          </a:p>
          <a:p>
            <a:r>
              <a:rPr lang="sv-SE" sz="2200" dirty="0" smtClean="0"/>
              <a:t>non </a:t>
            </a:r>
            <a:r>
              <a:rPr lang="sv-SE" sz="2200" dirty="0" err="1" smtClean="0"/>
              <a:t>target</a:t>
            </a:r>
            <a:endParaRPr lang="it-IT" sz="2200" dirty="0" smtClean="0">
              <a:solidFill>
                <a:schemeClr val="tx2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43600" y="4572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ctangle 13"/>
          <p:cNvSpPr/>
          <p:nvPr/>
        </p:nvSpPr>
        <p:spPr>
          <a:xfrm>
            <a:off x="2133600" y="5562600"/>
            <a:ext cx="457200" cy="838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46361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Esempi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smtClean="0">
                <a:latin typeface="+mj-lt"/>
              </a:rPr>
              <a:t>di </a:t>
            </a:r>
            <a:r>
              <a:rPr lang="sv-SE" sz="2400" dirty="0" err="1" smtClean="0">
                <a:latin typeface="+mj-lt"/>
              </a:rPr>
              <a:t>studi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sulle</a:t>
            </a:r>
            <a:r>
              <a:rPr lang="sv-SE" sz="2400" dirty="0" smtClean="0">
                <a:latin typeface="+mj-lt"/>
              </a:rPr>
              <a:t> specie </a:t>
            </a:r>
            <a:r>
              <a:rPr lang="sv-SE" sz="2400" dirty="0" err="1" smtClean="0">
                <a:latin typeface="+mj-lt"/>
              </a:rPr>
              <a:t>invasive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114549"/>
            <a:ext cx="5596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Scolitidi</a:t>
            </a:r>
            <a:r>
              <a:rPr lang="sv-SE" sz="2400" dirty="0" smtClean="0"/>
              <a:t> </a:t>
            </a:r>
            <a:r>
              <a:rPr lang="sv-SE" sz="2400" dirty="0" err="1" smtClean="0"/>
              <a:t>esotici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4824" name="Picture 8" descr="http://msue.anr.msu.edu/uploads/images/5-20-11%20DAVE%20Ambrosiodmus%20rubricolli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62407" y="1809749"/>
            <a:ext cx="1828800" cy="116205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19800" y="1504949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Oggetto</a:t>
            </a:r>
            <a:r>
              <a:rPr lang="sv-SE" sz="2400" dirty="0" smtClean="0"/>
              <a:t> dello studio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2114549"/>
            <a:ext cx="2548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1. </a:t>
            </a:r>
            <a:r>
              <a:rPr lang="sv-SE" sz="2400" dirty="0" err="1" smtClean="0"/>
              <a:t>Introduzione</a:t>
            </a:r>
            <a:r>
              <a:rPr lang="sv-SE" sz="2400" dirty="0" smtClean="0"/>
              <a:t> e </a:t>
            </a:r>
            <a:r>
              <a:rPr lang="sv-SE" sz="2400" dirty="0" err="1" smtClean="0"/>
              <a:t>naturalizzazione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Picture 14" descr="s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2908510" cy="19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4571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Esempi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impatti</a:t>
            </a:r>
            <a:r>
              <a:rPr lang="sv-SE" sz="2400" dirty="0" smtClean="0">
                <a:latin typeface="+mj-lt"/>
              </a:rPr>
              <a:t> di specie </a:t>
            </a:r>
            <a:r>
              <a:rPr lang="sv-SE" sz="2400" dirty="0" err="1" smtClean="0">
                <a:latin typeface="+mj-lt"/>
              </a:rPr>
              <a:t>invasive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447800"/>
            <a:ext cx="55960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i="1" dirty="0" err="1" smtClean="0"/>
              <a:t>Dryocosmus</a:t>
            </a:r>
            <a:r>
              <a:rPr lang="sv-SE" sz="2400" i="1" dirty="0" smtClean="0"/>
              <a:t> </a:t>
            </a:r>
            <a:r>
              <a:rPr lang="sv-SE" sz="2400" i="1" dirty="0" err="1" smtClean="0"/>
              <a:t>kuriphilus</a:t>
            </a:r>
            <a:r>
              <a:rPr lang="sv-SE" sz="2400" dirty="0" smtClean="0"/>
              <a:t> 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i="1" dirty="0" err="1" smtClean="0"/>
              <a:t>Anoplophora</a:t>
            </a:r>
            <a:r>
              <a:rPr lang="sv-SE" sz="2400" i="1" dirty="0" smtClean="0"/>
              <a:t> </a:t>
            </a:r>
            <a:r>
              <a:rPr lang="sv-SE" sz="2400" i="1" dirty="0" err="1" smtClean="0"/>
              <a:t>spp</a:t>
            </a:r>
            <a:r>
              <a:rPr lang="sv-SE" sz="2400" i="1" dirty="0" smtClean="0"/>
              <a:t>.</a:t>
            </a:r>
          </a:p>
          <a:p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4818" name="Picture 2" descr="https://encrypted-tbn0.gstatic.com/images?q=tbn:ANd9GcRILkWmVFkk6VYWKE1p8YoBBLh1-RfCKW-IziZY-Lc2-LE-LrvZkQ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0" y="4419600"/>
            <a:ext cx="1795393" cy="1496161"/>
          </a:xfrm>
          <a:prstGeom prst="rect">
            <a:avLst/>
          </a:prstGeom>
          <a:noFill/>
        </p:spPr>
      </p:pic>
      <p:pic>
        <p:nvPicPr>
          <p:cNvPr id="34820" name="Picture 4" descr="http://www.florablog.it/wp-content/uploads/2009/11/dryocosmus-kuriphil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9000" y="1295400"/>
            <a:ext cx="2590800" cy="25908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19800" y="8382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Oggetto</a:t>
            </a:r>
            <a:r>
              <a:rPr lang="sv-SE" sz="2400" dirty="0" smtClean="0"/>
              <a:t> dello studio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1828800"/>
            <a:ext cx="2548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3. </a:t>
            </a:r>
            <a:r>
              <a:rPr lang="sv-SE" sz="2400" dirty="0" err="1" smtClean="0"/>
              <a:t>Impatti</a:t>
            </a:r>
            <a:r>
              <a:rPr lang="sv-SE" sz="2400" dirty="0" smtClean="0"/>
              <a:t> e </a:t>
            </a:r>
            <a:r>
              <a:rPr lang="sv-SE" sz="2400" dirty="0" err="1" smtClean="0"/>
              <a:t>contenimento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4572000"/>
            <a:ext cx="2548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4. </a:t>
            </a:r>
            <a:r>
              <a:rPr lang="sv-SE" sz="2400" dirty="0" err="1" smtClean="0"/>
              <a:t>Impatti</a:t>
            </a:r>
            <a:r>
              <a:rPr lang="sv-SE" sz="2400" dirty="0" smtClean="0"/>
              <a:t> e </a:t>
            </a:r>
            <a:r>
              <a:rPr lang="sv-SE" sz="2400" dirty="0" err="1" smtClean="0"/>
              <a:t>eradicamento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210" y="882479"/>
            <a:ext cx="6880790" cy="574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793" y="152400"/>
            <a:ext cx="2958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Specie </a:t>
            </a:r>
            <a:r>
              <a:rPr lang="sv-SE" sz="2400" dirty="0" err="1" smtClean="0">
                <a:latin typeface="+mj-lt"/>
              </a:rPr>
              <a:t>invasive</a:t>
            </a:r>
            <a:r>
              <a:rPr lang="sv-SE" sz="2400" dirty="0" smtClean="0">
                <a:latin typeface="+mj-lt"/>
              </a:rPr>
              <a:t>: trend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410" name="Picture 2" descr="http://t2.gstatic.com/images?q=tbn:ANd9GcQvHQ_dLc7GJEvnByJr1s52-ZTF5s0GHy4BoI_PBMQpRr2_-iOj6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2766752"/>
            <a:ext cx="1095375" cy="728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3878" y="990601"/>
            <a:ext cx="787352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793" y="152400"/>
            <a:ext cx="2958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Specie </a:t>
            </a:r>
            <a:r>
              <a:rPr lang="sv-SE" sz="2400" dirty="0" err="1" smtClean="0">
                <a:latin typeface="+mj-lt"/>
              </a:rPr>
              <a:t>invasive</a:t>
            </a:r>
            <a:r>
              <a:rPr lang="sv-SE" sz="2400" dirty="0" smtClean="0">
                <a:latin typeface="+mj-lt"/>
              </a:rPr>
              <a:t>: trend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6386" name="Picture 2" descr="http://t3.gstatic.com/images?q=tbn:ANd9GcTbUjY5a1ClKPSi9kAF4Su_GiZuW7TWmcXr0HXFJJo1yJhGVtY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6200" y="990600"/>
            <a:ext cx="125568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371600"/>
            <a:ext cx="72366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793" y="152400"/>
            <a:ext cx="3830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Specie </a:t>
            </a:r>
            <a:r>
              <a:rPr lang="sv-SE" sz="2400" dirty="0" err="1" smtClean="0">
                <a:latin typeface="+mj-lt"/>
              </a:rPr>
              <a:t>invasive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/>
              <a:t>biogeografia</a:t>
            </a:r>
            <a:r>
              <a:rPr lang="sv-SE" sz="2400" dirty="0" smtClean="0"/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93" y="152400"/>
            <a:ext cx="3830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Specie </a:t>
            </a:r>
            <a:r>
              <a:rPr lang="sv-SE" sz="2400" dirty="0" err="1" smtClean="0">
                <a:latin typeface="+mj-lt"/>
              </a:rPr>
              <a:t>invasive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/>
              <a:t>biogeografia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362" name="Picture 2" descr="http://ars.els-cdn.com/content/image/1-s2.0-S0169534712001747-gr1b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447800"/>
            <a:ext cx="4343400" cy="3065929"/>
          </a:xfrm>
          <a:prstGeom prst="rect">
            <a:avLst/>
          </a:prstGeom>
          <a:noFill/>
        </p:spPr>
      </p:pic>
      <p:pic>
        <p:nvPicPr>
          <p:cNvPr id="40962" name="Picture 2" descr="http://t2.gstatic.com/images?q=tbn:ANd9GcRjiyJYpF2whDhdprn3nFrjh-GXazVlV7ExE1YGCtqPLKWat09JI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1600200"/>
            <a:ext cx="1933575" cy="2362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5029200"/>
            <a:ext cx="4200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smtClean="0">
                <a:latin typeface="+mj-lt"/>
              </a:rPr>
              <a:t>NZ: </a:t>
            </a:r>
            <a:r>
              <a:rPr lang="sv-SE" sz="2000" dirty="0" err="1" smtClean="0">
                <a:latin typeface="+mj-lt"/>
              </a:rPr>
              <a:t>controlli</a:t>
            </a:r>
            <a:r>
              <a:rPr lang="sv-SE" sz="2000" dirty="0" smtClean="0">
                <a:latin typeface="+mj-lt"/>
              </a:rPr>
              <a:t> alla </a:t>
            </a:r>
            <a:r>
              <a:rPr lang="sv-SE" sz="2000" dirty="0" err="1" smtClean="0">
                <a:latin typeface="+mj-lt"/>
              </a:rPr>
              <a:t>frontiera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molto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severi</a:t>
            </a:r>
            <a:endParaRPr lang="sv-SE" sz="2000" dirty="0" smtClean="0">
              <a:latin typeface="+mj-lt"/>
            </a:endParaRPr>
          </a:p>
          <a:p>
            <a:r>
              <a:rPr lang="sv-SE" sz="2000" dirty="0" smtClean="0">
                <a:latin typeface="+mj-lt"/>
              </a:rPr>
              <a:t>Europa: </a:t>
            </a:r>
            <a:r>
              <a:rPr lang="sv-SE" sz="2000" dirty="0" err="1" smtClean="0">
                <a:latin typeface="+mj-lt"/>
              </a:rPr>
              <a:t>pochi</a:t>
            </a:r>
            <a:r>
              <a:rPr lang="sv-SE" sz="2000" dirty="0" smtClean="0"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controlli</a:t>
            </a:r>
            <a:endParaRPr lang="it-IT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914400"/>
            <a:ext cx="5830837" cy="562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1" y="6553200"/>
            <a:ext cx="4190999" cy="24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793" y="152400"/>
            <a:ext cx="3830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Specie </a:t>
            </a:r>
            <a:r>
              <a:rPr lang="sv-SE" sz="2400" dirty="0" err="1" smtClean="0">
                <a:latin typeface="+mj-lt"/>
              </a:rPr>
              <a:t>invasive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biogeografia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617</Words>
  <Application>Microsoft Office PowerPoint</Application>
  <PresentationFormat>On-screen Show (4:3)</PresentationFormat>
  <Paragraphs>167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GESTIONE DELLE SPECIE INVASIVE</vt:lpstr>
      <vt:lpstr>Slide 39</vt:lpstr>
      <vt:lpstr>Slide 40</vt:lpstr>
      <vt:lpstr>Slide 41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60</cp:revision>
  <dcterms:created xsi:type="dcterms:W3CDTF">2006-08-16T00:00:00Z</dcterms:created>
  <dcterms:modified xsi:type="dcterms:W3CDTF">2013-11-19T07:06:18Z</dcterms:modified>
</cp:coreProperties>
</file>