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74" r:id="rId3"/>
    <p:sldId id="275" r:id="rId4"/>
    <p:sldId id="276" r:id="rId5"/>
    <p:sldId id="277" r:id="rId6"/>
    <p:sldId id="278" r:id="rId7"/>
    <p:sldId id="279" r:id="rId8"/>
    <p:sldId id="280" r:id="rId9"/>
    <p:sldId id="258" r:id="rId10"/>
    <p:sldId id="259" r:id="rId11"/>
    <p:sldId id="284" r:id="rId12"/>
    <p:sldId id="267" r:id="rId13"/>
    <p:sldId id="268" r:id="rId14"/>
    <p:sldId id="269" r:id="rId15"/>
    <p:sldId id="270" r:id="rId16"/>
    <p:sldId id="272" r:id="rId17"/>
    <p:sldId id="271" r:id="rId18"/>
    <p:sldId id="283" r:id="rId19"/>
    <p:sldId id="261" r:id="rId20"/>
    <p:sldId id="260" r:id="rId21"/>
    <p:sldId id="281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513" y="-7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0"/>
            <a:ext cx="6777037" cy="197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2133600"/>
            <a:ext cx="6455098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Connector 5"/>
          <p:cNvCxnSpPr/>
          <p:nvPr/>
        </p:nvCxnSpPr>
        <p:spPr>
          <a:xfrm>
            <a:off x="914400" y="3657600"/>
            <a:ext cx="0" cy="25146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>
            <a:off x="914400" y="6172200"/>
            <a:ext cx="27432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1447800" y="3962400"/>
            <a:ext cx="1524000" cy="18288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1695297" y="6260068"/>
            <a:ext cx="151881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altLang="zh-CN" sz="2200" dirty="0" err="1" smtClean="0">
                <a:ea typeface="SimSun" pitchFamily="2" charset="-122"/>
              </a:rPr>
              <a:t>Biodiversity</a:t>
            </a:r>
            <a:endParaRPr lang="sv-SE" sz="2200" dirty="0"/>
          </a:p>
        </p:txBody>
      </p:sp>
      <p:sp>
        <p:nvSpPr>
          <p:cNvPr id="16" name="Rectangle 15"/>
          <p:cNvSpPr/>
          <p:nvPr/>
        </p:nvSpPr>
        <p:spPr>
          <a:xfrm rot="16200000">
            <a:off x="-634723" y="4690008"/>
            <a:ext cx="240078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altLang="zh-CN" sz="2200" dirty="0" smtClean="0">
                <a:ea typeface="SimSun" pitchFamily="2" charset="-122"/>
              </a:rPr>
              <a:t>Ecosystem </a:t>
            </a:r>
            <a:r>
              <a:rPr lang="sv-SE" altLang="zh-CN" sz="2200" dirty="0" err="1" smtClean="0">
                <a:ea typeface="SimSun" pitchFamily="2" charset="-122"/>
              </a:rPr>
              <a:t>function</a:t>
            </a:r>
            <a:endParaRPr lang="sv-SE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43000" y="152400"/>
            <a:ext cx="4894289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 algn="ctr"/>
            <a:r>
              <a:rPr lang="sv-SE" sz="3200" dirty="0" err="1" smtClean="0"/>
              <a:t>Dalla</a:t>
            </a:r>
            <a:r>
              <a:rPr lang="sv-SE" sz="3200" dirty="0" smtClean="0"/>
              <a:t> </a:t>
            </a:r>
            <a:r>
              <a:rPr lang="sv-SE" sz="3200" dirty="0" err="1" smtClean="0"/>
              <a:t>biodiversità</a:t>
            </a:r>
            <a:r>
              <a:rPr lang="sv-SE" sz="3200" dirty="0" smtClean="0"/>
              <a:t> </a:t>
            </a:r>
            <a:r>
              <a:rPr lang="sv-SE" sz="3200" dirty="0" err="1" smtClean="0"/>
              <a:t>funzionale</a:t>
            </a:r>
            <a:endParaRPr lang="sv-SE" sz="3200" dirty="0" smtClean="0"/>
          </a:p>
          <a:p>
            <a:pPr marL="457200" indent="-457200" algn="ctr"/>
            <a:r>
              <a:rPr lang="sv-SE" sz="3200" dirty="0" err="1" smtClean="0"/>
              <a:t>ai</a:t>
            </a:r>
            <a:r>
              <a:rPr lang="sv-SE" sz="3200" dirty="0" smtClean="0"/>
              <a:t> </a:t>
            </a:r>
            <a:r>
              <a:rPr lang="sv-SE" sz="3200" dirty="0" err="1" smtClean="0"/>
              <a:t>servizi</a:t>
            </a:r>
            <a:r>
              <a:rPr lang="sv-SE" sz="3200" dirty="0" smtClean="0"/>
              <a:t> </a:t>
            </a:r>
            <a:r>
              <a:rPr lang="sv-SE" sz="3200" dirty="0" err="1" smtClean="0"/>
              <a:t>ecosistemici</a:t>
            </a:r>
            <a:endParaRPr lang="sv-SE" sz="3200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447800"/>
            <a:ext cx="7156966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600" y="5701488"/>
            <a:ext cx="3962400" cy="1156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381000" y="757535"/>
            <a:ext cx="83978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1">
            <a:spAutoFit/>
          </a:bodyPr>
          <a:lstStyle/>
          <a:p>
            <a:r>
              <a:rPr lang="en-GB" altLang="zh-CN" sz="2400" dirty="0" err="1" smtClean="0">
                <a:ea typeface="SimSun" pitchFamily="2" charset="-122"/>
              </a:rPr>
              <a:t>SERVIZI</a:t>
            </a:r>
            <a:r>
              <a:rPr lang="en-GB" altLang="zh-CN" sz="2400" dirty="0" smtClean="0">
                <a:ea typeface="SimSun" pitchFamily="2" charset="-122"/>
              </a:rPr>
              <a:t> </a:t>
            </a:r>
            <a:r>
              <a:rPr lang="en-GB" altLang="zh-CN" sz="2400" dirty="0" err="1" smtClean="0">
                <a:ea typeface="SimSun" pitchFamily="2" charset="-122"/>
              </a:rPr>
              <a:t>ECOSISTEMICI</a:t>
            </a:r>
            <a:r>
              <a:rPr lang="en-GB" altLang="zh-CN" sz="2400" dirty="0" smtClean="0">
                <a:ea typeface="SimSun" pitchFamily="2" charset="-122"/>
              </a:rPr>
              <a:t>: </a:t>
            </a:r>
            <a:r>
              <a:rPr lang="en-GB" altLang="zh-CN" sz="2400" dirty="0" err="1" smtClean="0">
                <a:ea typeface="SimSun" pitchFamily="2" charset="-122"/>
              </a:rPr>
              <a:t>benefici</a:t>
            </a:r>
            <a:r>
              <a:rPr lang="en-GB" altLang="zh-CN" sz="2400" dirty="0" smtClean="0">
                <a:ea typeface="SimSun" pitchFamily="2" charset="-122"/>
              </a:rPr>
              <a:t> </a:t>
            </a:r>
            <a:r>
              <a:rPr lang="en-GB" altLang="zh-CN" sz="2400" dirty="0" err="1" smtClean="0">
                <a:ea typeface="SimSun" pitchFamily="2" charset="-122"/>
              </a:rPr>
              <a:t>ottenuti</a:t>
            </a:r>
            <a:r>
              <a:rPr lang="en-GB" altLang="zh-CN" sz="2400" dirty="0" smtClean="0">
                <a:ea typeface="SimSun" pitchFamily="2" charset="-122"/>
              </a:rPr>
              <a:t> </a:t>
            </a:r>
            <a:r>
              <a:rPr lang="en-GB" altLang="zh-CN" sz="2400" dirty="0" err="1" smtClean="0">
                <a:ea typeface="SimSun" pitchFamily="2" charset="-122"/>
              </a:rPr>
              <a:t>dagli</a:t>
            </a:r>
            <a:r>
              <a:rPr lang="en-GB" altLang="zh-CN" sz="2400" dirty="0" smtClean="0">
                <a:ea typeface="SimSun" pitchFamily="2" charset="-122"/>
              </a:rPr>
              <a:t> </a:t>
            </a:r>
            <a:r>
              <a:rPr lang="en-GB" altLang="zh-CN" sz="2400" dirty="0" err="1" smtClean="0">
                <a:ea typeface="SimSun" pitchFamily="2" charset="-122"/>
              </a:rPr>
              <a:t>ecosistemi</a:t>
            </a:r>
            <a:endParaRPr lang="en-GB" altLang="zh-CN" sz="2400" dirty="0" smtClean="0">
              <a:ea typeface="SimSun" pitchFamily="2" charset="-122"/>
            </a:endParaRPr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152400" y="2514600"/>
            <a:ext cx="84582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b" anchorCtr="1">
            <a:spAutoFit/>
          </a:bodyPr>
          <a:lstStyle/>
          <a:p>
            <a:r>
              <a:rPr lang="it-IT" altLang="zh-CN" sz="2400" dirty="0" smtClean="0">
                <a:ea typeface="SimSun" pitchFamily="2" charset="-122"/>
              </a:rPr>
              <a:t>-Servizi di approvvigionamento</a:t>
            </a:r>
          </a:p>
          <a:p>
            <a:endParaRPr lang="it-IT" altLang="zh-CN" sz="2400" dirty="0" smtClean="0">
              <a:ea typeface="SimSun" pitchFamily="2" charset="-122"/>
            </a:endParaRPr>
          </a:p>
          <a:p>
            <a:r>
              <a:rPr lang="it-IT" altLang="zh-CN" sz="2400" dirty="0" smtClean="0">
                <a:ea typeface="SimSun" pitchFamily="2" charset="-122"/>
              </a:rPr>
              <a:t> -Servizi  di  regolazione</a:t>
            </a:r>
          </a:p>
          <a:p>
            <a:endParaRPr lang="it-IT" altLang="zh-CN" sz="2400" dirty="0" smtClean="0">
              <a:ea typeface="SimSun" pitchFamily="2" charset="-122"/>
            </a:endParaRPr>
          </a:p>
          <a:p>
            <a:r>
              <a:rPr lang="it-IT" altLang="zh-CN" sz="2400" dirty="0" smtClean="0">
                <a:ea typeface="SimSun" pitchFamily="2" charset="-122"/>
              </a:rPr>
              <a:t> -Servizi di supporto</a:t>
            </a:r>
          </a:p>
          <a:p>
            <a:endParaRPr lang="it-IT" altLang="zh-CN" sz="2400" dirty="0" smtClean="0">
              <a:ea typeface="SimSun" pitchFamily="2" charset="-122"/>
            </a:endParaRPr>
          </a:p>
          <a:p>
            <a:r>
              <a:rPr lang="it-IT" altLang="zh-CN" sz="2400" dirty="0" smtClean="0">
                <a:ea typeface="SimSun" pitchFamily="2" charset="-122"/>
              </a:rPr>
              <a:t>-Servizi culturali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381000" y="381000"/>
            <a:ext cx="83978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1">
            <a:spAutoFit/>
          </a:bodyPr>
          <a:lstStyle/>
          <a:p>
            <a:r>
              <a:rPr lang="en-GB" altLang="zh-CN" sz="2400" dirty="0" err="1" smtClean="0">
                <a:ea typeface="SimSun" pitchFamily="2" charset="-122"/>
              </a:rPr>
              <a:t>SERVIZI</a:t>
            </a:r>
            <a:r>
              <a:rPr lang="en-GB" altLang="zh-CN" sz="2400" dirty="0" smtClean="0">
                <a:ea typeface="SimSun" pitchFamily="2" charset="-122"/>
              </a:rPr>
              <a:t> </a:t>
            </a:r>
            <a:r>
              <a:rPr lang="en-GB" altLang="zh-CN" sz="2400" dirty="0" err="1" smtClean="0">
                <a:ea typeface="SimSun" pitchFamily="2" charset="-122"/>
              </a:rPr>
              <a:t>ECOSISTEMICI</a:t>
            </a:r>
            <a:endParaRPr lang="en-GB" altLang="zh-CN" sz="2400" dirty="0" smtClean="0">
              <a:ea typeface="SimSun" pitchFamily="2" charset="-122"/>
            </a:endParaRPr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533400" y="1447800"/>
            <a:ext cx="8458200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b" anchorCtr="1">
            <a:spAutoFit/>
          </a:bodyPr>
          <a:lstStyle/>
          <a:p>
            <a:r>
              <a:rPr lang="it-IT" altLang="zh-CN" sz="2400" dirty="0" smtClean="0">
                <a:ea typeface="SimSun" pitchFamily="2" charset="-122"/>
              </a:rPr>
              <a:t>-Servizi di approvvigionamento che forniscono i beni veri e propri, </a:t>
            </a:r>
          </a:p>
          <a:p>
            <a:r>
              <a:rPr lang="it-IT" altLang="zh-CN" sz="2400" dirty="0" smtClean="0">
                <a:ea typeface="SimSun" pitchFamily="2" charset="-122"/>
              </a:rPr>
              <a:t>quali cibo, acqua, legname e ﬁbra;</a:t>
            </a:r>
          </a:p>
          <a:p>
            <a:endParaRPr lang="it-IT" altLang="zh-CN" sz="2400" dirty="0" smtClean="0">
              <a:ea typeface="SimSun" pitchFamily="2" charset="-122"/>
            </a:endParaRPr>
          </a:p>
          <a:p>
            <a:r>
              <a:rPr lang="it-IT" altLang="zh-CN" sz="2400" dirty="0" smtClean="0">
                <a:ea typeface="SimSun" pitchFamily="2" charset="-122"/>
              </a:rPr>
              <a:t> -Servizi  di  regolazione,  che  regolano  il  clima  e  le  precipitazioni,  l'acqua (ad es. le inondazioni), i riﬁuti, la diﬀusione delle malattie e la produzione primaria</a:t>
            </a:r>
          </a:p>
          <a:p>
            <a:endParaRPr lang="it-IT" altLang="zh-CN" sz="2400" dirty="0" smtClean="0">
              <a:ea typeface="SimSun" pitchFamily="2" charset="-122"/>
            </a:endParaRPr>
          </a:p>
          <a:p>
            <a:r>
              <a:rPr lang="it-IT" altLang="zh-CN" sz="2400" dirty="0" smtClean="0">
                <a:ea typeface="SimSun" pitchFamily="2" charset="-122"/>
              </a:rPr>
              <a:t> -Servizi di supporto, che comprendono la formazione del suolo, la </a:t>
            </a:r>
          </a:p>
          <a:p>
            <a:r>
              <a:rPr lang="it-IT" altLang="zh-CN" sz="2400" dirty="0" smtClean="0">
                <a:ea typeface="SimSun" pitchFamily="2" charset="-122"/>
              </a:rPr>
              <a:t>fotosintesi  e  il  ciclo  nutritivo  alla  base  della  crescita  e  della </a:t>
            </a:r>
          </a:p>
          <a:p>
            <a:r>
              <a:rPr lang="it-IT" altLang="zh-CN" sz="2400" dirty="0" smtClean="0">
                <a:ea typeface="SimSun" pitchFamily="2" charset="-122"/>
              </a:rPr>
              <a:t>produzione</a:t>
            </a:r>
            <a:endParaRPr lang="it-IT" altLang="zh-CN" sz="2400" dirty="0" smtClean="0">
              <a:ea typeface="SimSun" pitchFamily="2" charset="-122"/>
            </a:endParaRPr>
          </a:p>
          <a:p>
            <a:endParaRPr lang="it-IT" altLang="zh-CN" sz="2400" dirty="0" smtClean="0">
              <a:ea typeface="SimSun" pitchFamily="2" charset="-122"/>
            </a:endParaRPr>
          </a:p>
          <a:p>
            <a:r>
              <a:rPr lang="it-IT" altLang="zh-CN" sz="2400" dirty="0" smtClean="0">
                <a:ea typeface="SimSun" pitchFamily="2" charset="-122"/>
              </a:rPr>
              <a:t>-Servizi culturali, relativi alla bellezza, all'ispirazione e allo svago che contribuiscono al nostro benessere spirituale;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365125" y="76200"/>
            <a:ext cx="83978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1">
            <a:spAutoFit/>
          </a:bodyPr>
          <a:lstStyle/>
          <a:p>
            <a:pPr algn="l"/>
            <a:r>
              <a:rPr lang="en-GB" altLang="zh-CN" sz="2400" dirty="0" err="1" smtClean="0">
                <a:ea typeface="SimSun" pitchFamily="2" charset="-122"/>
              </a:rPr>
              <a:t>SERVIZI</a:t>
            </a:r>
            <a:r>
              <a:rPr lang="en-GB" altLang="zh-CN" sz="2400" dirty="0" smtClean="0">
                <a:ea typeface="SimSun" pitchFamily="2" charset="-122"/>
              </a:rPr>
              <a:t> </a:t>
            </a:r>
            <a:r>
              <a:rPr lang="en-GB" altLang="zh-CN" sz="2400" dirty="0" err="1" smtClean="0">
                <a:ea typeface="SimSun" pitchFamily="2" charset="-122"/>
              </a:rPr>
              <a:t>ECOSISTEMICI</a:t>
            </a:r>
            <a:endParaRPr lang="en-GB" altLang="zh-CN" sz="2400" dirty="0">
              <a:ea typeface="SimSun" pitchFamily="2" charset="-122"/>
            </a:endParaRPr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304800" y="1066800"/>
            <a:ext cx="50450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b" anchorCtr="1">
            <a:spAutoFit/>
          </a:bodyPr>
          <a:lstStyle/>
          <a:p>
            <a:pPr marL="457200" indent="-457200"/>
            <a:r>
              <a:rPr lang="en-GB" altLang="zh-CN" sz="2400" dirty="0" smtClean="0">
                <a:ea typeface="SimSun" pitchFamily="2" charset="-122"/>
              </a:rPr>
              <a:t>1. </a:t>
            </a:r>
            <a:r>
              <a:rPr lang="en-GB" altLang="zh-CN" sz="2400" dirty="0" err="1" smtClean="0">
                <a:ea typeface="SimSun" pitchFamily="2" charset="-122"/>
              </a:rPr>
              <a:t>Servizi</a:t>
            </a:r>
            <a:r>
              <a:rPr lang="en-GB" altLang="zh-CN" sz="2400" dirty="0" smtClean="0">
                <a:ea typeface="SimSun" pitchFamily="2" charset="-122"/>
              </a:rPr>
              <a:t> </a:t>
            </a:r>
            <a:r>
              <a:rPr lang="en-GB" altLang="zh-CN" sz="2400" dirty="0" err="1" smtClean="0">
                <a:ea typeface="SimSun" pitchFamily="2" charset="-122"/>
              </a:rPr>
              <a:t>di</a:t>
            </a:r>
            <a:r>
              <a:rPr lang="en-GB" altLang="zh-CN" sz="2400" dirty="0" smtClean="0">
                <a:ea typeface="SimSun" pitchFamily="2" charset="-122"/>
              </a:rPr>
              <a:t> </a:t>
            </a:r>
            <a:r>
              <a:rPr lang="en-GB" altLang="zh-CN" sz="2400" dirty="0" err="1" smtClean="0">
                <a:ea typeface="SimSun" pitchFamily="2" charset="-122"/>
              </a:rPr>
              <a:t>approvvigionamento</a:t>
            </a:r>
            <a:endParaRPr lang="en-GB" altLang="zh-CN" sz="2400" dirty="0" smtClean="0">
              <a:ea typeface="SimSun" pitchFamily="2" charset="-12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524000"/>
            <a:ext cx="3579417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8600" y="1641059"/>
            <a:ext cx="3310371" cy="2473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" y="4191000"/>
            <a:ext cx="3276600" cy="246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38599" y="4191001"/>
            <a:ext cx="3276601" cy="2439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685800" y="3745468"/>
            <a:ext cx="3352800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 anchor="t" anchorCtr="0">
            <a:spAutoFit/>
          </a:bodyPr>
          <a:lstStyle/>
          <a:p>
            <a:r>
              <a:rPr lang="en-GB" altLang="zh-CN" dirty="0" smtClean="0">
                <a:ea typeface="SimSun" pitchFamily="2" charset="-122"/>
              </a:rPr>
              <a:t>Wild foods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4038600" y="3733800"/>
            <a:ext cx="3352800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 anchor="t" anchorCtr="0">
            <a:spAutoFit/>
          </a:bodyPr>
          <a:lstStyle/>
          <a:p>
            <a:r>
              <a:rPr lang="en-GB" altLang="zh-CN" dirty="0" smtClean="0">
                <a:ea typeface="SimSun" pitchFamily="2" charset="-122"/>
              </a:rPr>
              <a:t>Wild foods</a:t>
            </a: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4038600" y="6336268"/>
            <a:ext cx="3352800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 anchor="t" anchorCtr="0">
            <a:spAutoFit/>
          </a:bodyPr>
          <a:lstStyle/>
          <a:p>
            <a:r>
              <a:rPr lang="en-GB" altLang="zh-CN" dirty="0" err="1" smtClean="0">
                <a:ea typeface="SimSun" pitchFamily="2" charset="-122"/>
              </a:rPr>
              <a:t>Fiber</a:t>
            </a:r>
            <a:endParaRPr lang="en-GB" altLang="zh-CN" dirty="0" smtClean="0">
              <a:ea typeface="SimSun" pitchFamily="2" charset="-122"/>
            </a:endParaRP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685800" y="6324600"/>
            <a:ext cx="3352800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 anchor="t" anchorCtr="0">
            <a:spAutoFit/>
          </a:bodyPr>
          <a:lstStyle/>
          <a:p>
            <a:r>
              <a:rPr lang="en-GB" altLang="zh-CN" dirty="0" smtClean="0">
                <a:ea typeface="SimSun" pitchFamily="2" charset="-122"/>
              </a:rPr>
              <a:t>Medicine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0" y="304800"/>
            <a:ext cx="59594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b" anchorCtr="1">
            <a:spAutoFit/>
          </a:bodyPr>
          <a:lstStyle/>
          <a:p>
            <a:r>
              <a:rPr lang="en-GB" altLang="zh-CN" sz="2400" dirty="0" smtClean="0">
                <a:ea typeface="SimSun" pitchFamily="2" charset="-122"/>
              </a:rPr>
              <a:t>1. </a:t>
            </a:r>
            <a:r>
              <a:rPr lang="en-GB" altLang="zh-CN" sz="2400" dirty="0" err="1" smtClean="0">
                <a:ea typeface="SimSun" pitchFamily="2" charset="-122"/>
              </a:rPr>
              <a:t>Servizi</a:t>
            </a:r>
            <a:r>
              <a:rPr lang="en-GB" altLang="zh-CN" sz="2400" dirty="0" smtClean="0">
                <a:ea typeface="SimSun" pitchFamily="2" charset="-122"/>
              </a:rPr>
              <a:t> </a:t>
            </a:r>
            <a:r>
              <a:rPr lang="en-GB" altLang="zh-CN" sz="2400" dirty="0" err="1" smtClean="0">
                <a:ea typeface="SimSun" pitchFamily="2" charset="-122"/>
              </a:rPr>
              <a:t>di</a:t>
            </a:r>
            <a:r>
              <a:rPr lang="en-GB" altLang="zh-CN" sz="2400" dirty="0" smtClean="0">
                <a:ea typeface="SimSun" pitchFamily="2" charset="-122"/>
              </a:rPr>
              <a:t> </a:t>
            </a:r>
            <a:r>
              <a:rPr lang="en-GB" altLang="zh-CN" sz="2400" dirty="0" err="1" smtClean="0">
                <a:ea typeface="SimSun" pitchFamily="2" charset="-122"/>
              </a:rPr>
              <a:t>approvvigionamento</a:t>
            </a:r>
            <a:endParaRPr lang="en-GB" altLang="zh-CN" sz="2400" dirty="0" smtClean="0">
              <a:ea typeface="SimSun" pitchFamily="2" charset="-122"/>
            </a:endParaRP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990600"/>
            <a:ext cx="3732213" cy="2764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838200"/>
            <a:ext cx="3871702" cy="298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533400" y="3886200"/>
            <a:ext cx="32924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b" anchorCtr="1">
            <a:spAutoFit/>
          </a:bodyPr>
          <a:lstStyle/>
          <a:p>
            <a:r>
              <a:rPr lang="en-GB" altLang="zh-CN" sz="2400" dirty="0" smtClean="0">
                <a:ea typeface="SimSun" pitchFamily="2" charset="-122"/>
              </a:rPr>
              <a:t>Aria, </a:t>
            </a:r>
            <a:r>
              <a:rPr lang="en-GB" altLang="zh-CN" sz="2400" dirty="0" err="1" smtClean="0">
                <a:ea typeface="SimSun" pitchFamily="2" charset="-122"/>
              </a:rPr>
              <a:t>acqua</a:t>
            </a:r>
            <a:r>
              <a:rPr lang="en-GB" altLang="zh-CN" sz="2400" dirty="0" smtClean="0">
                <a:ea typeface="SimSun" pitchFamily="2" charset="-122"/>
              </a:rPr>
              <a:t>...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4876800" y="3810000"/>
            <a:ext cx="32924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b" anchorCtr="1">
            <a:spAutoFit/>
          </a:bodyPr>
          <a:lstStyle/>
          <a:p>
            <a:r>
              <a:rPr lang="en-GB" altLang="zh-CN" sz="2400" dirty="0" err="1" smtClean="0">
                <a:ea typeface="SimSun" pitchFamily="2" charset="-122"/>
              </a:rPr>
              <a:t>Energia</a:t>
            </a:r>
            <a:endParaRPr lang="en-GB" altLang="zh-CN" sz="2400" dirty="0" smtClean="0">
              <a:ea typeface="SimSun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www.astrobase.de/Sonstig/Pollinat/Bilder/000021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600200"/>
            <a:ext cx="3124200" cy="2343150"/>
          </a:xfrm>
          <a:prstGeom prst="rect">
            <a:avLst/>
          </a:prstGeom>
          <a:noFill/>
        </p:spPr>
      </p:pic>
      <p:pic>
        <p:nvPicPr>
          <p:cNvPr id="1028" name="Picture 4" descr="http://wikis.lib.ncsu.edu/images/0/0a/Lady_bu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0" y="1600200"/>
            <a:ext cx="3352800" cy="2232965"/>
          </a:xfrm>
          <a:prstGeom prst="rect">
            <a:avLst/>
          </a:prstGeom>
          <a:noFill/>
        </p:spPr>
      </p:pic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228600" y="76200"/>
            <a:ext cx="83978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1">
            <a:spAutoFit/>
          </a:bodyPr>
          <a:lstStyle/>
          <a:p>
            <a:pPr algn="l"/>
            <a:r>
              <a:rPr lang="en-GB" altLang="zh-CN" sz="2400" dirty="0" err="1" smtClean="0">
                <a:ea typeface="SimSun" pitchFamily="2" charset="-122"/>
              </a:rPr>
              <a:t>SERVIZI</a:t>
            </a:r>
            <a:r>
              <a:rPr lang="en-GB" altLang="zh-CN" sz="2400" dirty="0" smtClean="0">
                <a:ea typeface="SimSun" pitchFamily="2" charset="-122"/>
              </a:rPr>
              <a:t> </a:t>
            </a:r>
            <a:r>
              <a:rPr lang="en-GB" altLang="zh-CN" sz="2400" dirty="0" err="1" smtClean="0">
                <a:ea typeface="SimSun" pitchFamily="2" charset="-122"/>
              </a:rPr>
              <a:t>ECOSISTEMICI</a:t>
            </a:r>
            <a:endParaRPr lang="en-GB" altLang="zh-CN" sz="2400" dirty="0">
              <a:ea typeface="SimSun" pitchFamily="2" charset="-122"/>
            </a:endParaRPr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533400" y="990600"/>
            <a:ext cx="595947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b" anchorCtr="1">
            <a:spAutoFit/>
          </a:bodyPr>
          <a:lstStyle/>
          <a:p>
            <a:pPr algn="l"/>
            <a:r>
              <a:rPr lang="en-GB" altLang="zh-CN" sz="2400" dirty="0" smtClean="0">
                <a:ea typeface="SimSun" pitchFamily="2" charset="-122"/>
              </a:rPr>
              <a:t>2. </a:t>
            </a:r>
            <a:r>
              <a:rPr lang="en-GB" altLang="zh-CN" sz="2400" dirty="0" err="1" smtClean="0">
                <a:ea typeface="SimSun" pitchFamily="2" charset="-122"/>
              </a:rPr>
              <a:t>Servizi</a:t>
            </a:r>
            <a:r>
              <a:rPr lang="en-GB" altLang="zh-CN" sz="2400" dirty="0" smtClean="0">
                <a:ea typeface="SimSun" pitchFamily="2" charset="-122"/>
              </a:rPr>
              <a:t> </a:t>
            </a:r>
            <a:r>
              <a:rPr lang="en-GB" altLang="zh-CN" sz="2400" dirty="0" err="1" smtClean="0">
                <a:ea typeface="SimSun" pitchFamily="2" charset="-122"/>
              </a:rPr>
              <a:t>di</a:t>
            </a:r>
            <a:r>
              <a:rPr lang="en-GB" altLang="zh-CN" sz="2400" dirty="0" smtClean="0">
                <a:ea typeface="SimSun" pitchFamily="2" charset="-122"/>
              </a:rPr>
              <a:t> </a:t>
            </a:r>
            <a:r>
              <a:rPr lang="en-GB" altLang="zh-CN" sz="2400" dirty="0" err="1" smtClean="0">
                <a:ea typeface="SimSun" pitchFamily="2" charset="-122"/>
              </a:rPr>
              <a:t>regolazione</a:t>
            </a:r>
            <a:endParaRPr lang="en-GB" altLang="zh-CN" sz="2400" dirty="0" smtClean="0">
              <a:ea typeface="SimSun" pitchFamily="2" charset="-122"/>
            </a:endParaRPr>
          </a:p>
          <a:p>
            <a:pPr algn="l"/>
            <a:endParaRPr lang="en-GB" altLang="zh-CN" sz="2400" dirty="0">
              <a:ea typeface="SimSun" pitchFamily="2" charset="-122"/>
            </a:endParaRP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304800" y="4297740"/>
            <a:ext cx="5959475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b" anchorCtr="1">
            <a:spAutoFit/>
          </a:bodyPr>
          <a:lstStyle/>
          <a:p>
            <a:pPr algn="l"/>
            <a:r>
              <a:rPr lang="en-GB" altLang="zh-CN" sz="2400" dirty="0" err="1" smtClean="0">
                <a:ea typeface="SimSun" pitchFamily="2" charset="-122"/>
              </a:rPr>
              <a:t>Servizi</a:t>
            </a:r>
            <a:r>
              <a:rPr lang="en-GB" altLang="zh-CN" sz="2400" dirty="0" smtClean="0">
                <a:ea typeface="SimSun" pitchFamily="2" charset="-122"/>
              </a:rPr>
              <a:t> </a:t>
            </a:r>
            <a:r>
              <a:rPr lang="en-GB" altLang="zh-CN" sz="2400" dirty="0" err="1" smtClean="0">
                <a:ea typeface="SimSun" pitchFamily="2" charset="-122"/>
              </a:rPr>
              <a:t>forniti</a:t>
            </a:r>
            <a:r>
              <a:rPr lang="en-GB" altLang="zh-CN" sz="2400" dirty="0" smtClean="0">
                <a:ea typeface="SimSun" pitchFamily="2" charset="-122"/>
              </a:rPr>
              <a:t> </a:t>
            </a:r>
            <a:r>
              <a:rPr lang="en-GB" altLang="zh-CN" sz="2400" dirty="0" err="1" smtClean="0">
                <a:ea typeface="SimSun" pitchFamily="2" charset="-122"/>
              </a:rPr>
              <a:t>principalmente</a:t>
            </a:r>
            <a:r>
              <a:rPr lang="en-GB" altLang="zh-CN" sz="2400" dirty="0" smtClean="0">
                <a:ea typeface="SimSun" pitchFamily="2" charset="-122"/>
              </a:rPr>
              <a:t> </a:t>
            </a:r>
            <a:r>
              <a:rPr lang="en-GB" altLang="zh-CN" sz="2400" dirty="0" err="1" smtClean="0">
                <a:ea typeface="SimSun" pitchFamily="2" charset="-122"/>
              </a:rPr>
              <a:t>dagli</a:t>
            </a:r>
            <a:r>
              <a:rPr lang="en-GB" altLang="zh-CN" sz="2400" dirty="0" smtClean="0">
                <a:ea typeface="SimSun" pitchFamily="2" charset="-122"/>
              </a:rPr>
              <a:t> </a:t>
            </a:r>
            <a:r>
              <a:rPr lang="en-GB" altLang="zh-CN" sz="2400" dirty="0" err="1" smtClean="0">
                <a:ea typeface="SimSun" pitchFamily="2" charset="-122"/>
              </a:rPr>
              <a:t>invertebrati</a:t>
            </a:r>
            <a:r>
              <a:rPr lang="en-GB" altLang="zh-CN" sz="2400" dirty="0" smtClean="0">
                <a:ea typeface="SimSun" pitchFamily="2" charset="-122"/>
              </a:rPr>
              <a:t>:</a:t>
            </a:r>
          </a:p>
          <a:p>
            <a:pPr marL="457200" indent="-457200" algn="l">
              <a:buAutoNum type="arabicPeriod"/>
            </a:pPr>
            <a:r>
              <a:rPr lang="en-GB" altLang="zh-CN" sz="2400" dirty="0" err="1" smtClean="0">
                <a:ea typeface="SimSun" pitchFamily="2" charset="-122"/>
              </a:rPr>
              <a:t>Impollinazione</a:t>
            </a:r>
            <a:r>
              <a:rPr lang="en-GB" altLang="zh-CN" sz="2400" dirty="0" smtClean="0">
                <a:ea typeface="SimSun" pitchFamily="2" charset="-122"/>
              </a:rPr>
              <a:t> </a:t>
            </a:r>
          </a:p>
          <a:p>
            <a:pPr marL="457200" indent="-457200" algn="l">
              <a:buAutoNum type="arabicPeriod"/>
            </a:pPr>
            <a:r>
              <a:rPr lang="en-GB" altLang="zh-CN" sz="2400" dirty="0" err="1" smtClean="0">
                <a:ea typeface="SimSun" pitchFamily="2" charset="-122"/>
              </a:rPr>
              <a:t>Controllo</a:t>
            </a:r>
            <a:r>
              <a:rPr lang="en-GB" altLang="zh-CN" sz="2400" dirty="0" smtClean="0">
                <a:ea typeface="SimSun" pitchFamily="2" charset="-122"/>
              </a:rPr>
              <a:t> </a:t>
            </a:r>
            <a:r>
              <a:rPr lang="en-GB" altLang="zh-CN" sz="2400" dirty="0" err="1" smtClean="0">
                <a:ea typeface="SimSun" pitchFamily="2" charset="-122"/>
              </a:rPr>
              <a:t>biologico</a:t>
            </a:r>
            <a:endParaRPr lang="en-GB" altLang="zh-CN" sz="2400" dirty="0" smtClean="0">
              <a:ea typeface="SimSun" pitchFamily="2" charset="-122"/>
            </a:endParaRPr>
          </a:p>
          <a:p>
            <a:pPr algn="l"/>
            <a:endParaRPr lang="en-GB" altLang="zh-CN" sz="2400" dirty="0">
              <a:ea typeface="SimSun" pitchFamily="2" charset="-122"/>
            </a:endParaRP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304800" y="3593068"/>
            <a:ext cx="3581400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 anchor="t" anchorCtr="0">
            <a:spAutoFit/>
          </a:bodyPr>
          <a:lstStyle/>
          <a:p>
            <a:r>
              <a:rPr lang="en-GB" altLang="zh-CN" dirty="0" smtClean="0">
                <a:ea typeface="SimSun" pitchFamily="2" charset="-122"/>
              </a:rPr>
              <a:t>Pollination</a:t>
            </a: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3810000" y="3581400"/>
            <a:ext cx="3352800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 anchor="t" anchorCtr="0">
            <a:spAutoFit/>
          </a:bodyPr>
          <a:lstStyle/>
          <a:p>
            <a:r>
              <a:rPr lang="en-GB" altLang="zh-CN" dirty="0" smtClean="0">
                <a:ea typeface="SimSun" pitchFamily="2" charset="-122"/>
              </a:rPr>
              <a:t>Pest control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381000" y="381000"/>
            <a:ext cx="83978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1">
            <a:spAutoFit/>
          </a:bodyPr>
          <a:lstStyle/>
          <a:p>
            <a:pPr algn="l"/>
            <a:r>
              <a:rPr lang="en-GB" altLang="zh-CN" sz="2400" dirty="0" err="1" smtClean="0">
                <a:ea typeface="SimSun" pitchFamily="2" charset="-122"/>
              </a:rPr>
              <a:t>SERVIZI</a:t>
            </a:r>
            <a:r>
              <a:rPr lang="en-GB" altLang="zh-CN" sz="2400" dirty="0" smtClean="0">
                <a:ea typeface="SimSun" pitchFamily="2" charset="-122"/>
              </a:rPr>
              <a:t> </a:t>
            </a:r>
            <a:r>
              <a:rPr lang="en-GB" altLang="zh-CN" sz="2400" dirty="0" err="1" smtClean="0">
                <a:ea typeface="SimSun" pitchFamily="2" charset="-122"/>
              </a:rPr>
              <a:t>ECOSISTEMICI</a:t>
            </a:r>
            <a:endParaRPr lang="en-GB" altLang="zh-CN" sz="2400" dirty="0">
              <a:ea typeface="SimSun" pitchFamily="2" charset="-122"/>
            </a:endParaRPr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533400" y="990600"/>
            <a:ext cx="595947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b" anchorCtr="1">
            <a:spAutoFit/>
          </a:bodyPr>
          <a:lstStyle/>
          <a:p>
            <a:pPr algn="l"/>
            <a:r>
              <a:rPr lang="en-GB" altLang="zh-CN" sz="2400" dirty="0" smtClean="0">
                <a:ea typeface="SimSun" pitchFamily="2" charset="-122"/>
              </a:rPr>
              <a:t>2. </a:t>
            </a:r>
            <a:r>
              <a:rPr lang="en-GB" altLang="zh-CN" sz="2400" dirty="0" err="1" smtClean="0">
                <a:ea typeface="SimSun" pitchFamily="2" charset="-122"/>
              </a:rPr>
              <a:t>Servizi</a:t>
            </a:r>
            <a:r>
              <a:rPr lang="en-GB" altLang="zh-CN" sz="2400" dirty="0" smtClean="0">
                <a:ea typeface="SimSun" pitchFamily="2" charset="-122"/>
              </a:rPr>
              <a:t> </a:t>
            </a:r>
            <a:r>
              <a:rPr lang="en-GB" altLang="zh-CN" sz="2400" dirty="0" err="1" smtClean="0">
                <a:ea typeface="SimSun" pitchFamily="2" charset="-122"/>
              </a:rPr>
              <a:t>di</a:t>
            </a:r>
            <a:r>
              <a:rPr lang="en-GB" altLang="zh-CN" sz="2400" dirty="0" smtClean="0">
                <a:ea typeface="SimSun" pitchFamily="2" charset="-122"/>
              </a:rPr>
              <a:t> </a:t>
            </a:r>
            <a:r>
              <a:rPr lang="en-GB" altLang="zh-CN" sz="2400" dirty="0" err="1" smtClean="0">
                <a:ea typeface="SimSun" pitchFamily="2" charset="-122"/>
              </a:rPr>
              <a:t>regolazione</a:t>
            </a:r>
            <a:endParaRPr lang="en-GB" altLang="zh-CN" sz="2400" dirty="0" smtClean="0">
              <a:ea typeface="SimSun" pitchFamily="2" charset="-122"/>
            </a:endParaRPr>
          </a:p>
          <a:p>
            <a:pPr algn="l"/>
            <a:endParaRPr lang="en-GB" altLang="zh-CN" sz="2400" dirty="0">
              <a:ea typeface="SimSun" pitchFamily="2" charset="-12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600200"/>
            <a:ext cx="3429000" cy="2579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14800" y="1524000"/>
            <a:ext cx="3505200" cy="2633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4267200"/>
            <a:ext cx="3452399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3886200" y="4267200"/>
            <a:ext cx="3733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b" anchorCtr="1">
            <a:spAutoFit/>
          </a:bodyPr>
          <a:lstStyle/>
          <a:p>
            <a:pPr algn="l"/>
            <a:r>
              <a:rPr lang="en-GB" altLang="zh-CN" sz="2400" dirty="0" err="1" smtClean="0">
                <a:ea typeface="SimSun" pitchFamily="2" charset="-122"/>
              </a:rPr>
              <a:t>Sequestro</a:t>
            </a:r>
            <a:r>
              <a:rPr lang="en-GB" altLang="zh-CN" sz="2400" dirty="0" smtClean="0">
                <a:ea typeface="SimSun" pitchFamily="2" charset="-122"/>
              </a:rPr>
              <a:t> del </a:t>
            </a:r>
            <a:r>
              <a:rPr lang="en-GB" altLang="zh-CN" sz="2400" dirty="0" err="1" smtClean="0">
                <a:ea typeface="SimSun" pitchFamily="2" charset="-122"/>
              </a:rPr>
              <a:t>carbonio</a:t>
            </a:r>
            <a:r>
              <a:rPr lang="en-GB" altLang="zh-CN" sz="2400" dirty="0" smtClean="0">
                <a:ea typeface="SimSun" pitchFamily="2" charset="-122"/>
              </a:rPr>
              <a:t> </a:t>
            </a:r>
          </a:p>
          <a:p>
            <a:pPr algn="l"/>
            <a:endParaRPr lang="en-GB" altLang="zh-CN" sz="2400" dirty="0">
              <a:ea typeface="SimSun" pitchFamily="2" charset="-122"/>
            </a:endParaRPr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3886200" y="5722203"/>
            <a:ext cx="3733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b" anchorCtr="1">
            <a:spAutoFit/>
          </a:bodyPr>
          <a:lstStyle/>
          <a:p>
            <a:pPr algn="l"/>
            <a:r>
              <a:rPr lang="en-GB" altLang="zh-CN" sz="2400" dirty="0" err="1" smtClean="0">
                <a:ea typeface="SimSun" pitchFamily="2" charset="-122"/>
              </a:rPr>
              <a:t>Regolazione</a:t>
            </a:r>
            <a:r>
              <a:rPr lang="en-GB" altLang="zh-CN" sz="2400" dirty="0" smtClean="0">
                <a:ea typeface="SimSun" pitchFamily="2" charset="-122"/>
              </a:rPr>
              <a:t> del </a:t>
            </a:r>
            <a:r>
              <a:rPr lang="en-GB" altLang="zh-CN" sz="2400" dirty="0" err="1" smtClean="0">
                <a:ea typeface="SimSun" pitchFamily="2" charset="-122"/>
              </a:rPr>
              <a:t>clima</a:t>
            </a:r>
            <a:endParaRPr lang="en-GB" altLang="zh-CN" sz="2400" dirty="0" smtClean="0">
              <a:ea typeface="SimSun" pitchFamily="2" charset="-122"/>
            </a:endParaRPr>
          </a:p>
          <a:p>
            <a:pPr algn="l"/>
            <a:endParaRPr lang="en-GB" altLang="zh-CN" sz="2400" dirty="0">
              <a:ea typeface="SimSun" pitchFamily="2" charset="-122"/>
            </a:endParaRPr>
          </a:p>
        </p:txBody>
      </p:sp>
      <p:sp>
        <p:nvSpPr>
          <p:cNvPr id="13" name="Down Arrow 12"/>
          <p:cNvSpPr/>
          <p:nvPr/>
        </p:nvSpPr>
        <p:spPr>
          <a:xfrm>
            <a:off x="5486400" y="4724400"/>
            <a:ext cx="609600" cy="1066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Text Box 8"/>
          <p:cNvSpPr txBox="1">
            <a:spLocks noChangeArrowheads="1"/>
          </p:cNvSpPr>
          <p:nvPr/>
        </p:nvSpPr>
        <p:spPr bwMode="auto">
          <a:xfrm>
            <a:off x="304800" y="3821668"/>
            <a:ext cx="3581400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 anchor="t" anchorCtr="0">
            <a:spAutoFit/>
          </a:bodyPr>
          <a:lstStyle/>
          <a:p>
            <a:r>
              <a:rPr lang="en-GB" altLang="zh-CN" dirty="0" smtClean="0">
                <a:ea typeface="SimSun" pitchFamily="2" charset="-122"/>
              </a:rPr>
              <a:t>Carbon sequestration in forests</a:t>
            </a:r>
          </a:p>
        </p:txBody>
      </p:sp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4114800" y="3810000"/>
            <a:ext cx="4419600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 anchor="t" anchorCtr="0">
            <a:spAutoFit/>
          </a:bodyPr>
          <a:lstStyle/>
          <a:p>
            <a:r>
              <a:rPr lang="en-GB" altLang="zh-CN" dirty="0" smtClean="0">
                <a:ea typeface="SimSun" pitchFamily="2" charset="-122"/>
              </a:rPr>
              <a:t>Carbon sequestration in wetlands and oceans</a:t>
            </a:r>
          </a:p>
        </p:txBody>
      </p:sp>
      <p:sp>
        <p:nvSpPr>
          <p:cNvPr id="16" name="Text Box 8"/>
          <p:cNvSpPr txBox="1">
            <a:spLocks noChangeArrowheads="1"/>
          </p:cNvSpPr>
          <p:nvPr/>
        </p:nvSpPr>
        <p:spPr bwMode="auto">
          <a:xfrm>
            <a:off x="304800" y="6477000"/>
            <a:ext cx="3581400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 anchor="t" anchorCtr="0">
            <a:spAutoFit/>
          </a:bodyPr>
          <a:lstStyle/>
          <a:p>
            <a:r>
              <a:rPr lang="en-GB" altLang="zh-CN" dirty="0" smtClean="0">
                <a:ea typeface="SimSun" pitchFamily="2" charset="-122"/>
              </a:rPr>
              <a:t>Carbon sequestration in soil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381000" y="76200"/>
            <a:ext cx="83978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>
            <a:spAutoFit/>
          </a:bodyPr>
          <a:lstStyle/>
          <a:p>
            <a:r>
              <a:rPr lang="en-GB" altLang="zh-CN" sz="2400" dirty="0" err="1" smtClean="0">
                <a:ea typeface="SimSun" pitchFamily="2" charset="-122"/>
              </a:rPr>
              <a:t>SERVIZI</a:t>
            </a:r>
            <a:r>
              <a:rPr lang="en-GB" altLang="zh-CN" sz="2400" dirty="0" smtClean="0">
                <a:ea typeface="SimSun" pitchFamily="2" charset="-122"/>
              </a:rPr>
              <a:t> </a:t>
            </a:r>
            <a:r>
              <a:rPr lang="en-GB" altLang="zh-CN" sz="2400" dirty="0" err="1" smtClean="0">
                <a:ea typeface="SimSun" pitchFamily="2" charset="-122"/>
              </a:rPr>
              <a:t>ECOSISTEMICI</a:t>
            </a:r>
            <a:endParaRPr lang="en-GB" altLang="zh-CN" sz="2400" dirty="0">
              <a:ea typeface="SimSun" pitchFamily="2" charset="-122"/>
            </a:endParaRPr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441325" y="762000"/>
            <a:ext cx="29114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t" anchorCtr="0">
            <a:spAutoFit/>
          </a:bodyPr>
          <a:lstStyle/>
          <a:p>
            <a:r>
              <a:rPr lang="en-GB" altLang="zh-CN" sz="2400" dirty="0" smtClean="0">
                <a:ea typeface="SimSun" pitchFamily="2" charset="-122"/>
              </a:rPr>
              <a:t>3. </a:t>
            </a:r>
            <a:r>
              <a:rPr lang="en-GB" altLang="zh-CN" sz="2400" dirty="0" err="1" smtClean="0">
                <a:ea typeface="SimSun" pitchFamily="2" charset="-122"/>
              </a:rPr>
              <a:t>Servizi</a:t>
            </a:r>
            <a:r>
              <a:rPr lang="en-GB" altLang="zh-CN" sz="2400" dirty="0" smtClean="0">
                <a:ea typeface="SimSun" pitchFamily="2" charset="-122"/>
              </a:rPr>
              <a:t> </a:t>
            </a:r>
            <a:r>
              <a:rPr lang="en-GB" altLang="zh-CN" sz="2400" dirty="0" err="1" smtClean="0">
                <a:ea typeface="SimSun" pitchFamily="2" charset="-122"/>
              </a:rPr>
              <a:t>di</a:t>
            </a:r>
            <a:r>
              <a:rPr lang="en-GB" altLang="zh-CN" sz="2400" dirty="0" smtClean="0">
                <a:ea typeface="SimSun" pitchFamily="2" charset="-122"/>
              </a:rPr>
              <a:t> </a:t>
            </a:r>
            <a:r>
              <a:rPr lang="en-GB" altLang="zh-CN" sz="2400" dirty="0" err="1" smtClean="0">
                <a:ea typeface="SimSun" pitchFamily="2" charset="-122"/>
              </a:rPr>
              <a:t>supporto</a:t>
            </a:r>
            <a:endParaRPr lang="en-GB" altLang="zh-CN" sz="2400" dirty="0" smtClean="0">
              <a:ea typeface="SimSun" pitchFamily="2" charset="-122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43400" y="1295400"/>
            <a:ext cx="3581400" cy="2430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1295400"/>
            <a:ext cx="3581400" cy="266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 descr="https://www.soils.org/images/publications/jeq/41/3/764fig1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4177875"/>
            <a:ext cx="3124200" cy="2680125"/>
          </a:xfrm>
          <a:prstGeom prst="rect">
            <a:avLst/>
          </a:prstGeom>
          <a:noFill/>
        </p:spPr>
      </p:pic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4267200" y="4145340"/>
            <a:ext cx="3978275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b" anchorCtr="1">
            <a:spAutoFit/>
          </a:bodyPr>
          <a:lstStyle/>
          <a:p>
            <a:pPr algn="l"/>
            <a:r>
              <a:rPr lang="en-GB" altLang="zh-CN" sz="2400" dirty="0" err="1" smtClean="0">
                <a:ea typeface="SimSun" pitchFamily="2" charset="-122"/>
              </a:rPr>
              <a:t>Servizi</a:t>
            </a:r>
            <a:r>
              <a:rPr lang="en-GB" altLang="zh-CN" sz="2400" dirty="0" smtClean="0">
                <a:ea typeface="SimSun" pitchFamily="2" charset="-122"/>
              </a:rPr>
              <a:t> non </a:t>
            </a:r>
            <a:r>
              <a:rPr lang="en-GB" altLang="zh-CN" sz="2400" dirty="0" err="1" smtClean="0">
                <a:ea typeface="SimSun" pitchFamily="2" charset="-122"/>
              </a:rPr>
              <a:t>direttamente</a:t>
            </a:r>
            <a:r>
              <a:rPr lang="en-GB" altLang="zh-CN" sz="2400" dirty="0" smtClean="0">
                <a:ea typeface="SimSun" pitchFamily="2" charset="-122"/>
              </a:rPr>
              <a:t> </a:t>
            </a:r>
            <a:r>
              <a:rPr lang="en-GB" altLang="zh-CN" sz="2400" dirty="0" err="1" smtClean="0">
                <a:ea typeface="SimSun" pitchFamily="2" charset="-122"/>
              </a:rPr>
              <a:t>utilizzati</a:t>
            </a:r>
            <a:r>
              <a:rPr lang="en-GB" altLang="zh-CN" sz="2400" dirty="0" smtClean="0">
                <a:ea typeface="SimSun" pitchFamily="2" charset="-122"/>
              </a:rPr>
              <a:t> </a:t>
            </a:r>
            <a:r>
              <a:rPr lang="en-GB" altLang="zh-CN" sz="2400" dirty="0" err="1" smtClean="0">
                <a:ea typeface="SimSun" pitchFamily="2" charset="-122"/>
              </a:rPr>
              <a:t>dall’uomo</a:t>
            </a:r>
            <a:r>
              <a:rPr lang="en-GB" altLang="zh-CN" sz="2400" dirty="0" smtClean="0">
                <a:ea typeface="SimSun" pitchFamily="2" charset="-122"/>
              </a:rPr>
              <a:t> ma </a:t>
            </a:r>
            <a:r>
              <a:rPr lang="en-GB" altLang="zh-CN" sz="2400" dirty="0" err="1" smtClean="0">
                <a:ea typeface="SimSun" pitchFamily="2" charset="-122"/>
              </a:rPr>
              <a:t>che</a:t>
            </a:r>
            <a:r>
              <a:rPr lang="en-GB" altLang="zh-CN" sz="2400" dirty="0" smtClean="0">
                <a:ea typeface="SimSun" pitchFamily="2" charset="-122"/>
              </a:rPr>
              <a:t> </a:t>
            </a:r>
            <a:r>
              <a:rPr lang="en-GB" altLang="zh-CN" sz="2400" dirty="0" err="1" smtClean="0">
                <a:ea typeface="SimSun" pitchFamily="2" charset="-122"/>
              </a:rPr>
              <a:t>sono</a:t>
            </a:r>
            <a:r>
              <a:rPr lang="en-GB" altLang="zh-CN" sz="2400" dirty="0" smtClean="0">
                <a:ea typeface="SimSun" pitchFamily="2" charset="-122"/>
              </a:rPr>
              <a:t> </a:t>
            </a:r>
            <a:r>
              <a:rPr lang="en-GB" altLang="zh-CN" sz="2400" dirty="0" err="1" smtClean="0">
                <a:ea typeface="SimSun" pitchFamily="2" charset="-122"/>
              </a:rPr>
              <a:t>alla</a:t>
            </a:r>
            <a:r>
              <a:rPr lang="en-GB" altLang="zh-CN" sz="2400" dirty="0" smtClean="0">
                <a:ea typeface="SimSun" pitchFamily="2" charset="-122"/>
              </a:rPr>
              <a:t> base </a:t>
            </a:r>
            <a:r>
              <a:rPr lang="en-GB" altLang="zh-CN" sz="2400" dirty="0" err="1" smtClean="0">
                <a:ea typeface="SimSun" pitchFamily="2" charset="-122"/>
              </a:rPr>
              <a:t>degli</a:t>
            </a:r>
            <a:r>
              <a:rPr lang="en-GB" altLang="zh-CN" sz="2400" dirty="0" smtClean="0">
                <a:ea typeface="SimSun" pitchFamily="2" charset="-122"/>
              </a:rPr>
              <a:t> </a:t>
            </a:r>
            <a:r>
              <a:rPr lang="en-GB" altLang="zh-CN" sz="2400" dirty="0" err="1" smtClean="0">
                <a:ea typeface="SimSun" pitchFamily="2" charset="-122"/>
              </a:rPr>
              <a:t>altri</a:t>
            </a:r>
            <a:r>
              <a:rPr lang="en-GB" altLang="zh-CN" sz="2400" dirty="0" smtClean="0">
                <a:ea typeface="SimSun" pitchFamily="2" charset="-122"/>
              </a:rPr>
              <a:t> </a:t>
            </a:r>
            <a:r>
              <a:rPr lang="en-GB" altLang="zh-CN" sz="2400" dirty="0" err="1" smtClean="0">
                <a:ea typeface="SimSun" pitchFamily="2" charset="-122"/>
              </a:rPr>
              <a:t>servizi</a:t>
            </a:r>
            <a:endParaRPr lang="en-GB" altLang="zh-CN" sz="2400" dirty="0" smtClean="0">
              <a:ea typeface="SimSun" pitchFamily="2" charset="-122"/>
            </a:endParaRP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533400" y="3593068"/>
            <a:ext cx="3581400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 anchor="t" anchorCtr="0">
            <a:spAutoFit/>
          </a:bodyPr>
          <a:lstStyle/>
          <a:p>
            <a:r>
              <a:rPr lang="en-GB" altLang="zh-CN" dirty="0" smtClean="0">
                <a:ea typeface="SimSun" pitchFamily="2" charset="-122"/>
              </a:rPr>
              <a:t>Nutrient cycling</a:t>
            </a: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4343400" y="3581400"/>
            <a:ext cx="3581400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 anchor="t" anchorCtr="0">
            <a:spAutoFit/>
          </a:bodyPr>
          <a:lstStyle/>
          <a:p>
            <a:r>
              <a:rPr lang="en-GB" altLang="zh-CN" dirty="0" smtClean="0">
                <a:ea typeface="SimSun" pitchFamily="2" charset="-122"/>
              </a:rPr>
              <a:t>Seed dispersal</a:t>
            </a: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609600" y="6488668"/>
            <a:ext cx="3581400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 anchor="t" anchorCtr="0">
            <a:spAutoFit/>
          </a:bodyPr>
          <a:lstStyle/>
          <a:p>
            <a:r>
              <a:rPr lang="en-GB" altLang="zh-CN" dirty="0" smtClean="0">
                <a:ea typeface="SimSun" pitchFamily="2" charset="-122"/>
              </a:rPr>
              <a:t>Photosynthesis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0500" y="1219200"/>
            <a:ext cx="3356389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219200"/>
            <a:ext cx="3389295" cy="261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381000" y="76200"/>
            <a:ext cx="83978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>
            <a:spAutoFit/>
          </a:bodyPr>
          <a:lstStyle/>
          <a:p>
            <a:r>
              <a:rPr lang="en-GB" altLang="zh-CN" sz="2400" dirty="0" err="1" smtClean="0">
                <a:ea typeface="SimSun" pitchFamily="2" charset="-122"/>
              </a:rPr>
              <a:t>SERVIZI</a:t>
            </a:r>
            <a:r>
              <a:rPr lang="en-GB" altLang="zh-CN" sz="2400" dirty="0" smtClean="0">
                <a:ea typeface="SimSun" pitchFamily="2" charset="-122"/>
              </a:rPr>
              <a:t> </a:t>
            </a:r>
            <a:r>
              <a:rPr lang="en-GB" altLang="zh-CN" sz="2400" dirty="0" err="1" smtClean="0">
                <a:ea typeface="SimSun" pitchFamily="2" charset="-122"/>
              </a:rPr>
              <a:t>ECOSISTEMICI</a:t>
            </a:r>
            <a:endParaRPr lang="en-GB" altLang="zh-CN" sz="2400" dirty="0">
              <a:ea typeface="SimSun" pitchFamily="2" charset="-122"/>
            </a:endParaRPr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441325" y="762000"/>
            <a:ext cx="29114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t" anchorCtr="0">
            <a:spAutoFit/>
          </a:bodyPr>
          <a:lstStyle/>
          <a:p>
            <a:r>
              <a:rPr lang="en-GB" altLang="zh-CN" sz="2400" dirty="0" smtClean="0">
                <a:ea typeface="SimSun" pitchFamily="2" charset="-122"/>
              </a:rPr>
              <a:t>4. </a:t>
            </a:r>
            <a:r>
              <a:rPr lang="en-GB" altLang="zh-CN" sz="2400" dirty="0" err="1" smtClean="0">
                <a:ea typeface="SimSun" pitchFamily="2" charset="-122"/>
              </a:rPr>
              <a:t>Servizi</a:t>
            </a:r>
            <a:r>
              <a:rPr lang="en-GB" altLang="zh-CN" sz="2400" dirty="0" smtClean="0">
                <a:ea typeface="SimSun" pitchFamily="2" charset="-122"/>
              </a:rPr>
              <a:t> </a:t>
            </a:r>
            <a:r>
              <a:rPr lang="en-GB" altLang="zh-CN" sz="2400" dirty="0" err="1" smtClean="0">
                <a:ea typeface="SimSun" pitchFamily="2" charset="-122"/>
              </a:rPr>
              <a:t>culturali</a:t>
            </a:r>
            <a:endParaRPr lang="en-GB" altLang="zh-CN" sz="2400" dirty="0" smtClean="0">
              <a:ea typeface="SimSun" pitchFamily="2" charset="-122"/>
            </a:endParaRP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4267200" y="4884003"/>
            <a:ext cx="397827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b" anchorCtr="1">
            <a:spAutoFit/>
          </a:bodyPr>
          <a:lstStyle/>
          <a:p>
            <a:pPr algn="l"/>
            <a:r>
              <a:rPr lang="en-GB" altLang="zh-CN" sz="2400" dirty="0" err="1" smtClean="0">
                <a:ea typeface="SimSun" pitchFamily="2" charset="-122"/>
              </a:rPr>
              <a:t>Servizi</a:t>
            </a:r>
            <a:r>
              <a:rPr lang="en-GB" altLang="zh-CN" sz="2400" dirty="0" smtClean="0">
                <a:ea typeface="SimSun" pitchFamily="2" charset="-122"/>
              </a:rPr>
              <a:t> </a:t>
            </a:r>
            <a:r>
              <a:rPr lang="en-GB" altLang="zh-CN" sz="2400" dirty="0" err="1" smtClean="0">
                <a:ea typeface="SimSun" pitchFamily="2" charset="-122"/>
              </a:rPr>
              <a:t>legati</a:t>
            </a:r>
            <a:r>
              <a:rPr lang="en-GB" altLang="zh-CN" sz="2400" dirty="0" smtClean="0">
                <a:ea typeface="SimSun" pitchFamily="2" charset="-122"/>
              </a:rPr>
              <a:t> </a:t>
            </a:r>
            <a:r>
              <a:rPr lang="en-GB" altLang="zh-CN" sz="2400" dirty="0" err="1" smtClean="0">
                <a:ea typeface="SimSun" pitchFamily="2" charset="-122"/>
              </a:rPr>
              <a:t>alle</a:t>
            </a:r>
            <a:r>
              <a:rPr lang="en-GB" altLang="zh-CN" sz="2400" dirty="0" smtClean="0">
                <a:ea typeface="SimSun" pitchFamily="2" charset="-122"/>
              </a:rPr>
              <a:t> </a:t>
            </a:r>
            <a:r>
              <a:rPr lang="en-GB" altLang="zh-CN" sz="2400" dirty="0" err="1" smtClean="0">
                <a:ea typeface="SimSun" pitchFamily="2" charset="-122"/>
              </a:rPr>
              <a:t>attività</a:t>
            </a:r>
            <a:r>
              <a:rPr lang="en-GB" altLang="zh-CN" sz="2400" dirty="0" smtClean="0">
                <a:ea typeface="SimSun" pitchFamily="2" charset="-122"/>
              </a:rPr>
              <a:t> </a:t>
            </a:r>
            <a:r>
              <a:rPr lang="en-GB" altLang="zh-CN" sz="2400" dirty="0" err="1" smtClean="0">
                <a:ea typeface="SimSun" pitchFamily="2" charset="-122"/>
              </a:rPr>
              <a:t>ricreative</a:t>
            </a:r>
            <a:r>
              <a:rPr lang="en-GB" altLang="zh-CN" sz="2400" dirty="0" smtClean="0">
                <a:ea typeface="SimSun" pitchFamily="2" charset="-122"/>
              </a:rPr>
              <a:t>, </a:t>
            </a:r>
            <a:r>
              <a:rPr lang="en-GB" altLang="zh-CN" sz="2400" dirty="0" err="1" smtClean="0">
                <a:ea typeface="SimSun" pitchFamily="2" charset="-122"/>
              </a:rPr>
              <a:t>religiose</a:t>
            </a:r>
            <a:r>
              <a:rPr lang="en-GB" altLang="zh-CN" sz="2400" dirty="0" smtClean="0">
                <a:ea typeface="SimSun" pitchFamily="2" charset="-122"/>
              </a:rPr>
              <a:t>, </a:t>
            </a:r>
            <a:r>
              <a:rPr lang="en-GB" altLang="zh-CN" sz="2400" dirty="0" err="1" smtClean="0">
                <a:ea typeface="SimSun" pitchFamily="2" charset="-122"/>
              </a:rPr>
              <a:t>spirituali</a:t>
            </a:r>
            <a:r>
              <a:rPr lang="en-GB" altLang="zh-CN" sz="2400" dirty="0" smtClean="0">
                <a:ea typeface="SimSun" pitchFamily="2" charset="-122"/>
              </a:rPr>
              <a:t>...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533400" y="3593068"/>
            <a:ext cx="3581400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 anchor="t" anchorCtr="0">
            <a:spAutoFit/>
          </a:bodyPr>
          <a:lstStyle/>
          <a:p>
            <a:r>
              <a:rPr lang="en-GB" altLang="zh-CN" dirty="0" smtClean="0">
                <a:ea typeface="SimSun" pitchFamily="2" charset="-122"/>
              </a:rPr>
              <a:t>Tourism</a:t>
            </a: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4114800" y="3581400"/>
            <a:ext cx="3581400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 anchor="t" anchorCtr="0">
            <a:spAutoFit/>
          </a:bodyPr>
          <a:lstStyle/>
          <a:p>
            <a:r>
              <a:rPr lang="en-GB" altLang="zh-CN" dirty="0" smtClean="0">
                <a:ea typeface="SimSun" pitchFamily="2" charset="-122"/>
              </a:rPr>
              <a:t>Recreation</a:t>
            </a: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609600" y="6488668"/>
            <a:ext cx="3581400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 anchor="t" anchorCtr="0">
            <a:spAutoFit/>
          </a:bodyPr>
          <a:lstStyle/>
          <a:p>
            <a:r>
              <a:rPr lang="en-GB" altLang="zh-CN" dirty="0" smtClean="0">
                <a:ea typeface="SimSun" pitchFamily="2" charset="-122"/>
              </a:rPr>
              <a:t>Local communities</a:t>
            </a:r>
          </a:p>
        </p:txBody>
      </p:sp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3962400"/>
            <a:ext cx="3352800" cy="2588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304800" y="457200"/>
            <a:ext cx="83978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1">
            <a:spAutoFit/>
          </a:bodyPr>
          <a:lstStyle/>
          <a:p>
            <a:pPr algn="l"/>
            <a:r>
              <a:rPr lang="en-GB" altLang="zh-CN" dirty="0" err="1" smtClean="0">
                <a:ea typeface="SimSun" pitchFamily="2" charset="-122"/>
              </a:rPr>
              <a:t>SERVIZI</a:t>
            </a:r>
            <a:r>
              <a:rPr lang="en-GB" altLang="zh-CN" dirty="0" smtClean="0">
                <a:ea typeface="SimSun" pitchFamily="2" charset="-122"/>
              </a:rPr>
              <a:t> </a:t>
            </a:r>
            <a:r>
              <a:rPr lang="en-GB" altLang="zh-CN" dirty="0" err="1" smtClean="0">
                <a:ea typeface="SimSun" pitchFamily="2" charset="-122"/>
              </a:rPr>
              <a:t>ECOSISTEMICI</a:t>
            </a:r>
            <a:endParaRPr lang="en-GB" altLang="zh-CN" sz="1800" dirty="0">
              <a:ea typeface="SimSun" pitchFamily="2" charset="-122"/>
            </a:endParaRPr>
          </a:p>
        </p:txBody>
      </p:sp>
      <p:pic>
        <p:nvPicPr>
          <p:cNvPr id="7199" name="Picture 31" descr="natureRG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2800" y="6096000"/>
            <a:ext cx="1230313" cy="276225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52934"/>
            <a:ext cx="9144000" cy="6528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0"/>
            <a:ext cx="6777037" cy="197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0999" y="2438400"/>
            <a:ext cx="6629401" cy="839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Straight Connector 4"/>
          <p:cNvCxnSpPr/>
          <p:nvPr/>
        </p:nvCxnSpPr>
        <p:spPr>
          <a:xfrm>
            <a:off x="914400" y="3657600"/>
            <a:ext cx="0" cy="25146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H="1">
            <a:off x="914400" y="6172200"/>
            <a:ext cx="27432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>
            <a:off x="1447800" y="3962400"/>
            <a:ext cx="1524000" cy="18288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1695297" y="6260068"/>
            <a:ext cx="151881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altLang="zh-CN" sz="2200" dirty="0" err="1" smtClean="0">
                <a:ea typeface="SimSun" pitchFamily="2" charset="-122"/>
              </a:rPr>
              <a:t>Biodiversity</a:t>
            </a:r>
            <a:endParaRPr lang="sv-SE" sz="2200" dirty="0"/>
          </a:p>
        </p:txBody>
      </p:sp>
      <p:sp>
        <p:nvSpPr>
          <p:cNvPr id="9" name="Rectangle 8"/>
          <p:cNvSpPr/>
          <p:nvPr/>
        </p:nvSpPr>
        <p:spPr>
          <a:xfrm rot="16200000">
            <a:off x="-506000" y="4690008"/>
            <a:ext cx="214334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altLang="zh-CN" sz="2200" dirty="0" err="1" smtClean="0">
                <a:ea typeface="SimSun" pitchFamily="2" charset="-122"/>
              </a:rPr>
              <a:t>Function</a:t>
            </a:r>
            <a:r>
              <a:rPr lang="sv-SE" altLang="zh-CN" sz="2200" dirty="0" smtClean="0">
                <a:ea typeface="SimSun" pitchFamily="2" charset="-122"/>
              </a:rPr>
              <a:t> </a:t>
            </a:r>
            <a:r>
              <a:rPr lang="sv-SE" altLang="zh-CN" sz="2200" dirty="0" err="1" smtClean="0">
                <a:ea typeface="SimSun" pitchFamily="2" charset="-122"/>
              </a:rPr>
              <a:t>stability</a:t>
            </a:r>
            <a:endParaRPr lang="sv-SE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304800" y="457200"/>
            <a:ext cx="83978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1">
            <a:spAutoFit/>
          </a:bodyPr>
          <a:lstStyle/>
          <a:p>
            <a:pPr algn="l"/>
            <a:r>
              <a:rPr lang="en-GB" altLang="zh-CN" dirty="0" err="1" smtClean="0">
                <a:ea typeface="SimSun" pitchFamily="2" charset="-122"/>
              </a:rPr>
              <a:t>SERVIZI</a:t>
            </a:r>
            <a:r>
              <a:rPr lang="en-GB" altLang="zh-CN" dirty="0" smtClean="0">
                <a:ea typeface="SimSun" pitchFamily="2" charset="-122"/>
              </a:rPr>
              <a:t> </a:t>
            </a:r>
            <a:r>
              <a:rPr lang="en-GB" altLang="zh-CN" dirty="0" err="1" smtClean="0">
                <a:ea typeface="SimSun" pitchFamily="2" charset="-122"/>
              </a:rPr>
              <a:t>ECOSISTEMICI</a:t>
            </a:r>
            <a:endParaRPr lang="en-GB" altLang="zh-CN" sz="1800" dirty="0">
              <a:ea typeface="SimSun" pitchFamily="2" charset="-122"/>
            </a:endParaRP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228600" y="1538287"/>
            <a:ext cx="83978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1">
            <a:spAutoFit/>
          </a:bodyPr>
          <a:lstStyle/>
          <a:p>
            <a:pPr algn="l"/>
            <a:r>
              <a:rPr lang="en-GB" altLang="zh-CN" dirty="0" err="1" smtClean="0">
                <a:ea typeface="SimSun" pitchFamily="2" charset="-122"/>
              </a:rPr>
              <a:t>DEFINIZIONE</a:t>
            </a:r>
            <a:endParaRPr lang="en-GB" altLang="zh-CN" sz="1800" dirty="0">
              <a:ea typeface="SimSun" pitchFamily="2" charset="-122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52400"/>
            <a:ext cx="5416592" cy="651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5791200" y="2514600"/>
            <a:ext cx="31242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b" anchorCtr="1">
            <a:spAutoFit/>
          </a:bodyPr>
          <a:lstStyle/>
          <a:p>
            <a:pPr algn="l"/>
            <a:r>
              <a:rPr lang="en-GB" altLang="zh-CN" sz="2400" dirty="0" err="1" smtClean="0">
                <a:ea typeface="SimSun" pitchFamily="2" charset="-122"/>
              </a:rPr>
              <a:t>Relazioni</a:t>
            </a:r>
            <a:r>
              <a:rPr lang="en-GB" altLang="zh-CN" sz="2400" dirty="0" smtClean="0">
                <a:ea typeface="SimSun" pitchFamily="2" charset="-122"/>
              </a:rPr>
              <a:t> </a:t>
            </a:r>
            <a:r>
              <a:rPr lang="en-GB" altLang="zh-CN" sz="2400" dirty="0" err="1" smtClean="0">
                <a:ea typeface="SimSun" pitchFamily="2" charset="-122"/>
              </a:rPr>
              <a:t>fra</a:t>
            </a:r>
            <a:r>
              <a:rPr lang="en-GB" altLang="zh-CN" sz="2400" dirty="0" smtClean="0">
                <a:ea typeface="SimSun" pitchFamily="2" charset="-122"/>
              </a:rPr>
              <a:t> </a:t>
            </a:r>
            <a:r>
              <a:rPr lang="en-GB" altLang="zh-CN" sz="2400" dirty="0" err="1" smtClean="0">
                <a:ea typeface="SimSun" pitchFamily="2" charset="-122"/>
              </a:rPr>
              <a:t>biodiversità</a:t>
            </a:r>
            <a:r>
              <a:rPr lang="en-GB" altLang="zh-CN" sz="2400" dirty="0" smtClean="0">
                <a:ea typeface="SimSun" pitchFamily="2" charset="-122"/>
              </a:rPr>
              <a:t>, </a:t>
            </a:r>
            <a:r>
              <a:rPr lang="en-GB" altLang="zh-CN" sz="2400" dirty="0" err="1" smtClean="0">
                <a:ea typeface="SimSun" pitchFamily="2" charset="-122"/>
              </a:rPr>
              <a:t>servizi</a:t>
            </a:r>
            <a:r>
              <a:rPr lang="en-GB" altLang="zh-CN" sz="2400" dirty="0" smtClean="0">
                <a:ea typeface="SimSun" pitchFamily="2" charset="-122"/>
              </a:rPr>
              <a:t> </a:t>
            </a:r>
            <a:r>
              <a:rPr lang="en-GB" altLang="zh-CN" sz="2400" dirty="0" err="1" smtClean="0">
                <a:ea typeface="SimSun" pitchFamily="2" charset="-122"/>
              </a:rPr>
              <a:t>ecosistemici</a:t>
            </a:r>
            <a:r>
              <a:rPr lang="en-GB" altLang="zh-CN" sz="2400" dirty="0" smtClean="0">
                <a:ea typeface="SimSun" pitchFamily="2" charset="-122"/>
              </a:rPr>
              <a:t> e </a:t>
            </a:r>
            <a:r>
              <a:rPr lang="en-GB" altLang="zh-CN" sz="2400" dirty="0" err="1" smtClean="0">
                <a:ea typeface="SimSun" pitchFamily="2" charset="-122"/>
              </a:rPr>
              <a:t>uomo</a:t>
            </a:r>
            <a:endParaRPr lang="en-GB" altLang="zh-CN" sz="2400" dirty="0" smtClean="0">
              <a:ea typeface="SimSun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762000" y="1143000"/>
            <a:ext cx="7696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b" anchorCtr="1">
            <a:spAutoFit/>
          </a:bodyPr>
          <a:lstStyle/>
          <a:p>
            <a:pPr algn="l"/>
            <a:r>
              <a:rPr lang="en-GB" altLang="zh-CN" sz="2400" dirty="0" err="1" smtClean="0">
                <a:ea typeface="SimSun" pitchFamily="2" charset="-122"/>
              </a:rPr>
              <a:t>Relazioni</a:t>
            </a:r>
            <a:r>
              <a:rPr lang="en-GB" altLang="zh-CN" sz="2400" dirty="0" smtClean="0">
                <a:ea typeface="SimSun" pitchFamily="2" charset="-122"/>
              </a:rPr>
              <a:t> </a:t>
            </a:r>
            <a:r>
              <a:rPr lang="en-GB" altLang="zh-CN" sz="2400" dirty="0" err="1" smtClean="0">
                <a:ea typeface="SimSun" pitchFamily="2" charset="-122"/>
              </a:rPr>
              <a:t>fra</a:t>
            </a:r>
            <a:r>
              <a:rPr lang="en-GB" altLang="zh-CN" sz="2400" dirty="0" smtClean="0">
                <a:ea typeface="SimSun" pitchFamily="2" charset="-122"/>
              </a:rPr>
              <a:t> </a:t>
            </a:r>
            <a:r>
              <a:rPr lang="en-GB" altLang="zh-CN" sz="2400" dirty="0" err="1" smtClean="0">
                <a:ea typeface="SimSun" pitchFamily="2" charset="-122"/>
              </a:rPr>
              <a:t>biodiversità</a:t>
            </a:r>
            <a:r>
              <a:rPr lang="en-GB" altLang="zh-CN" sz="2400" dirty="0" smtClean="0">
                <a:ea typeface="SimSun" pitchFamily="2" charset="-122"/>
              </a:rPr>
              <a:t>, </a:t>
            </a:r>
            <a:r>
              <a:rPr lang="en-GB" altLang="zh-CN" sz="2400" dirty="0" err="1" smtClean="0">
                <a:ea typeface="SimSun" pitchFamily="2" charset="-122"/>
              </a:rPr>
              <a:t>servizi</a:t>
            </a:r>
            <a:r>
              <a:rPr lang="en-GB" altLang="zh-CN" sz="2400" dirty="0" smtClean="0">
                <a:ea typeface="SimSun" pitchFamily="2" charset="-122"/>
              </a:rPr>
              <a:t> </a:t>
            </a:r>
            <a:r>
              <a:rPr lang="en-GB" altLang="zh-CN" sz="2400" dirty="0" err="1" smtClean="0">
                <a:ea typeface="SimSun" pitchFamily="2" charset="-122"/>
              </a:rPr>
              <a:t>ecosistemici</a:t>
            </a:r>
            <a:r>
              <a:rPr lang="en-GB" altLang="zh-CN" sz="2400" dirty="0" smtClean="0">
                <a:ea typeface="SimSun" pitchFamily="2" charset="-122"/>
              </a:rPr>
              <a:t> e </a:t>
            </a:r>
            <a:r>
              <a:rPr lang="en-GB" altLang="zh-CN" sz="2400" dirty="0" err="1" smtClean="0">
                <a:ea typeface="SimSun" pitchFamily="2" charset="-122"/>
              </a:rPr>
              <a:t>uomo</a:t>
            </a:r>
            <a:endParaRPr lang="en-GB" altLang="zh-CN" sz="2400" dirty="0" smtClean="0">
              <a:ea typeface="SimSun" pitchFamily="2" charset="-122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914400" y="2445603"/>
            <a:ext cx="76962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b" anchorCtr="1">
            <a:spAutoFit/>
          </a:bodyPr>
          <a:lstStyle/>
          <a:p>
            <a:pPr algn="l"/>
            <a:r>
              <a:rPr lang="en-GB" altLang="zh-CN" sz="2400" dirty="0" smtClean="0">
                <a:ea typeface="SimSun" pitchFamily="2" charset="-122"/>
              </a:rPr>
              <a:t>Come </a:t>
            </a:r>
            <a:r>
              <a:rPr lang="en-GB" altLang="zh-CN" sz="2400" dirty="0" err="1" smtClean="0">
                <a:ea typeface="SimSun" pitchFamily="2" charset="-122"/>
              </a:rPr>
              <a:t>sono</a:t>
            </a:r>
            <a:r>
              <a:rPr lang="en-GB" altLang="zh-CN" sz="2400" dirty="0" smtClean="0">
                <a:ea typeface="SimSun" pitchFamily="2" charset="-122"/>
              </a:rPr>
              <a:t> </a:t>
            </a:r>
            <a:r>
              <a:rPr lang="en-GB" altLang="zh-CN" sz="2400" dirty="0" err="1" smtClean="0">
                <a:ea typeface="SimSun" pitchFamily="2" charset="-122"/>
              </a:rPr>
              <a:t>cambiate</a:t>
            </a:r>
            <a:r>
              <a:rPr lang="en-GB" altLang="zh-CN" sz="2400" dirty="0" smtClean="0">
                <a:ea typeface="SimSun" pitchFamily="2" charset="-122"/>
              </a:rPr>
              <a:t> </a:t>
            </a:r>
            <a:r>
              <a:rPr lang="en-GB" altLang="zh-CN" sz="2400" dirty="0" err="1" smtClean="0">
                <a:ea typeface="SimSun" pitchFamily="2" charset="-122"/>
              </a:rPr>
              <a:t>queste</a:t>
            </a:r>
            <a:r>
              <a:rPr lang="en-GB" altLang="zh-CN" sz="2400" dirty="0" smtClean="0">
                <a:ea typeface="SimSun" pitchFamily="2" charset="-122"/>
              </a:rPr>
              <a:t> </a:t>
            </a:r>
            <a:r>
              <a:rPr lang="en-GB" altLang="zh-CN" sz="2400" dirty="0" err="1" smtClean="0">
                <a:ea typeface="SimSun" pitchFamily="2" charset="-122"/>
              </a:rPr>
              <a:t>relazioni</a:t>
            </a:r>
            <a:r>
              <a:rPr lang="en-GB" altLang="zh-CN" sz="2400" dirty="0" smtClean="0">
                <a:ea typeface="SimSun" pitchFamily="2" charset="-122"/>
              </a:rPr>
              <a:t> e come </a:t>
            </a:r>
            <a:r>
              <a:rPr lang="en-GB" altLang="zh-CN" sz="2400" dirty="0" err="1" smtClean="0">
                <a:ea typeface="SimSun" pitchFamily="2" charset="-122"/>
              </a:rPr>
              <a:t>cambieranno</a:t>
            </a:r>
            <a:r>
              <a:rPr lang="en-GB" altLang="zh-CN" sz="2400" dirty="0" smtClean="0">
                <a:ea typeface="SimSun" pitchFamily="2" charset="-122"/>
              </a:rPr>
              <a:t> in </a:t>
            </a:r>
            <a:r>
              <a:rPr lang="en-GB" altLang="zh-CN" sz="2400" dirty="0" err="1" smtClean="0">
                <a:ea typeface="SimSun" pitchFamily="2" charset="-122"/>
              </a:rPr>
              <a:t>futuro</a:t>
            </a:r>
            <a:r>
              <a:rPr lang="en-GB" altLang="zh-CN" sz="2400" dirty="0" smtClean="0">
                <a:ea typeface="SimSun" pitchFamily="2" charset="-122"/>
              </a:rPr>
              <a:t>?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762000" y="4567535"/>
            <a:ext cx="7696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b" anchorCtr="1">
            <a:spAutoFit/>
          </a:bodyPr>
          <a:lstStyle/>
          <a:p>
            <a:pPr algn="l"/>
            <a:r>
              <a:rPr lang="en-GB" altLang="zh-CN" sz="2400" dirty="0" smtClean="0">
                <a:ea typeface="SimSun" pitchFamily="2" charset="-122"/>
              </a:rPr>
              <a:t>Millennium Assessment (2005)</a:t>
            </a:r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5181600"/>
            <a:ext cx="493395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0"/>
            <a:ext cx="6777037" cy="197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2362200"/>
            <a:ext cx="6248400" cy="853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" y="3429000"/>
            <a:ext cx="5076825" cy="3151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0"/>
            <a:ext cx="6777037" cy="197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438400"/>
            <a:ext cx="6061127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1219200" y="4267200"/>
            <a:ext cx="6324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altLang="zh-CN" sz="2400" dirty="0" smtClean="0">
                <a:ea typeface="SimSun" pitchFamily="2" charset="-122"/>
              </a:rPr>
              <a:t>”</a:t>
            </a:r>
            <a:r>
              <a:rPr lang="sv-SE" altLang="zh-CN" sz="2400" dirty="0" err="1" smtClean="0">
                <a:ea typeface="SimSun" pitchFamily="2" charset="-122"/>
              </a:rPr>
              <a:t>Selection</a:t>
            </a:r>
            <a:r>
              <a:rPr lang="sv-SE" altLang="zh-CN" sz="2400" dirty="0" smtClean="0">
                <a:ea typeface="SimSun" pitchFamily="2" charset="-122"/>
              </a:rPr>
              <a:t> </a:t>
            </a:r>
            <a:r>
              <a:rPr lang="sv-SE" altLang="zh-CN" sz="2400" dirty="0" err="1" smtClean="0">
                <a:ea typeface="SimSun" pitchFamily="2" charset="-122"/>
              </a:rPr>
              <a:t>effect</a:t>
            </a:r>
            <a:r>
              <a:rPr lang="sv-SE" altLang="zh-CN" sz="2400" dirty="0" smtClean="0">
                <a:ea typeface="SimSun" pitchFamily="2" charset="-122"/>
              </a:rPr>
              <a:t>” + ”Complementarity </a:t>
            </a:r>
            <a:r>
              <a:rPr lang="sv-SE" altLang="zh-CN" sz="2400" dirty="0" err="1" smtClean="0">
                <a:ea typeface="SimSun" pitchFamily="2" charset="-122"/>
              </a:rPr>
              <a:t>effect</a:t>
            </a:r>
            <a:r>
              <a:rPr lang="sv-SE" altLang="zh-CN" sz="2400" dirty="0" smtClean="0">
                <a:ea typeface="SimSun" pitchFamily="2" charset="-122"/>
              </a:rPr>
              <a:t>”</a:t>
            </a:r>
            <a:endParaRPr lang="it-IT" altLang="zh-CN" sz="2400" dirty="0" smtClean="0">
              <a:ea typeface="SimSun" pitchFamily="2" charset="-122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219200" y="5100935"/>
            <a:ext cx="6324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altLang="zh-CN" sz="2400" dirty="0" err="1" smtClean="0">
                <a:ea typeface="SimSun" pitchFamily="2" charset="-122"/>
              </a:rPr>
              <a:t>Entrambi</a:t>
            </a:r>
            <a:r>
              <a:rPr lang="sv-SE" altLang="zh-CN" sz="2400" dirty="0" smtClean="0">
                <a:ea typeface="SimSun" pitchFamily="2" charset="-122"/>
              </a:rPr>
              <a:t> i </a:t>
            </a:r>
            <a:r>
              <a:rPr lang="sv-SE" altLang="zh-CN" sz="2400" dirty="0" err="1" smtClean="0">
                <a:ea typeface="SimSun" pitchFamily="2" charset="-122"/>
              </a:rPr>
              <a:t>meccanismi</a:t>
            </a:r>
            <a:r>
              <a:rPr lang="sv-SE" altLang="zh-CN" sz="2400" dirty="0" smtClean="0">
                <a:ea typeface="SimSun" pitchFamily="2" charset="-122"/>
              </a:rPr>
              <a:t> </a:t>
            </a:r>
            <a:r>
              <a:rPr lang="sv-SE" altLang="zh-CN" sz="2400" dirty="0" err="1" smtClean="0">
                <a:ea typeface="SimSun" pitchFamily="2" charset="-122"/>
              </a:rPr>
              <a:t>sono</a:t>
            </a:r>
            <a:r>
              <a:rPr lang="sv-SE" altLang="zh-CN" sz="2400" dirty="0" smtClean="0">
                <a:ea typeface="SimSun" pitchFamily="2" charset="-122"/>
              </a:rPr>
              <a:t> alla </a:t>
            </a:r>
            <a:r>
              <a:rPr lang="sv-SE" altLang="zh-CN" sz="2400" dirty="0" err="1" smtClean="0">
                <a:ea typeface="SimSun" pitchFamily="2" charset="-122"/>
              </a:rPr>
              <a:t>base</a:t>
            </a:r>
            <a:r>
              <a:rPr lang="sv-SE" altLang="zh-CN" sz="2400" dirty="0" smtClean="0">
                <a:ea typeface="SimSun" pitchFamily="2" charset="-122"/>
              </a:rPr>
              <a:t> della </a:t>
            </a:r>
            <a:r>
              <a:rPr lang="sv-SE" altLang="zh-CN" sz="2400" dirty="0" err="1" smtClean="0">
                <a:ea typeface="SimSun" pitchFamily="2" charset="-122"/>
              </a:rPr>
              <a:t>relazione</a:t>
            </a:r>
            <a:r>
              <a:rPr lang="sv-SE" altLang="zh-CN" sz="2400" dirty="0" smtClean="0">
                <a:ea typeface="SimSun" pitchFamily="2" charset="-122"/>
              </a:rPr>
              <a:t> positiva </a:t>
            </a:r>
            <a:r>
              <a:rPr lang="sv-SE" altLang="zh-CN" sz="2400" dirty="0" err="1" smtClean="0">
                <a:ea typeface="SimSun" pitchFamily="2" charset="-122"/>
              </a:rPr>
              <a:t>fra</a:t>
            </a:r>
            <a:r>
              <a:rPr lang="sv-SE" altLang="zh-CN" sz="2400" dirty="0" smtClean="0">
                <a:ea typeface="SimSun" pitchFamily="2" charset="-122"/>
              </a:rPr>
              <a:t> </a:t>
            </a:r>
            <a:r>
              <a:rPr lang="sv-SE" altLang="zh-CN" sz="2400" dirty="0" err="1" smtClean="0">
                <a:ea typeface="SimSun" pitchFamily="2" charset="-122"/>
              </a:rPr>
              <a:t>biodiversità</a:t>
            </a:r>
            <a:r>
              <a:rPr lang="sv-SE" altLang="zh-CN" sz="2400" dirty="0" smtClean="0">
                <a:ea typeface="SimSun" pitchFamily="2" charset="-122"/>
              </a:rPr>
              <a:t> e </a:t>
            </a:r>
            <a:r>
              <a:rPr lang="sv-SE" altLang="zh-CN" sz="2400" dirty="0" err="1" smtClean="0">
                <a:ea typeface="SimSun" pitchFamily="2" charset="-122"/>
              </a:rPr>
              <a:t>funzione</a:t>
            </a:r>
            <a:endParaRPr lang="it-IT" altLang="zh-CN" sz="2400" dirty="0" smtClean="0">
              <a:ea typeface="SimSun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0"/>
            <a:ext cx="6777037" cy="197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362200"/>
            <a:ext cx="6379276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914400" y="4191000"/>
            <a:ext cx="6934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altLang="zh-CN" sz="2400" dirty="0" smtClean="0">
                <a:ea typeface="SimSun" pitchFamily="2" charset="-122"/>
              </a:rPr>
              <a:t>Es. </a:t>
            </a:r>
            <a:r>
              <a:rPr lang="sv-SE" altLang="zh-CN" sz="2400" dirty="0" err="1" smtClean="0">
                <a:ea typeface="SimSun" pitchFamily="2" charset="-122"/>
              </a:rPr>
              <a:t>Perdita</a:t>
            </a:r>
            <a:r>
              <a:rPr lang="sv-SE" altLang="zh-CN" sz="2400" dirty="0" smtClean="0">
                <a:ea typeface="SimSun" pitchFamily="2" charset="-122"/>
              </a:rPr>
              <a:t> di </a:t>
            </a:r>
            <a:r>
              <a:rPr lang="sv-SE" altLang="zh-CN" sz="2400" dirty="0" err="1" smtClean="0">
                <a:ea typeface="SimSun" pitchFamily="2" charset="-122"/>
              </a:rPr>
              <a:t>predatori</a:t>
            </a:r>
            <a:r>
              <a:rPr lang="sv-SE" altLang="zh-CN" sz="2400" dirty="0" smtClean="0">
                <a:ea typeface="SimSun" pitchFamily="2" charset="-122"/>
              </a:rPr>
              <a:t> o </a:t>
            </a:r>
            <a:r>
              <a:rPr lang="sv-SE" altLang="zh-CN" sz="2400" dirty="0" err="1" smtClean="0">
                <a:ea typeface="SimSun" pitchFamily="2" charset="-122"/>
              </a:rPr>
              <a:t>erbivori</a:t>
            </a:r>
            <a:r>
              <a:rPr lang="sv-SE" altLang="zh-CN" sz="2400" dirty="0" smtClean="0">
                <a:ea typeface="SimSun" pitchFamily="2" charset="-122"/>
              </a:rPr>
              <a:t> </a:t>
            </a:r>
            <a:r>
              <a:rPr lang="sv-SE" altLang="zh-CN" sz="2400" dirty="0" err="1" smtClean="0">
                <a:ea typeface="SimSun" pitchFamily="2" charset="-122"/>
              </a:rPr>
              <a:t>può</a:t>
            </a:r>
            <a:r>
              <a:rPr lang="sv-SE" altLang="zh-CN" sz="2400" dirty="0" smtClean="0">
                <a:ea typeface="SimSun" pitchFamily="2" charset="-122"/>
              </a:rPr>
              <a:t> </a:t>
            </a:r>
            <a:r>
              <a:rPr lang="sv-SE" altLang="zh-CN" sz="2400" dirty="0" err="1" smtClean="0">
                <a:ea typeface="SimSun" pitchFamily="2" charset="-122"/>
              </a:rPr>
              <a:t>avere</a:t>
            </a:r>
            <a:r>
              <a:rPr lang="sv-SE" altLang="zh-CN" sz="2400" dirty="0" smtClean="0">
                <a:ea typeface="SimSun" pitchFamily="2" charset="-122"/>
              </a:rPr>
              <a:t> </a:t>
            </a:r>
            <a:r>
              <a:rPr lang="sv-SE" altLang="zh-CN" sz="2400" dirty="0" err="1" smtClean="0">
                <a:ea typeface="SimSun" pitchFamily="2" charset="-122"/>
              </a:rPr>
              <a:t>conseguenze</a:t>
            </a:r>
            <a:r>
              <a:rPr lang="sv-SE" altLang="zh-CN" sz="2400" dirty="0" smtClean="0">
                <a:ea typeface="SimSun" pitchFamily="2" charset="-122"/>
              </a:rPr>
              <a:t> </a:t>
            </a:r>
            <a:r>
              <a:rPr lang="sv-SE" altLang="zh-CN" sz="2400" dirty="0" err="1" smtClean="0">
                <a:ea typeface="SimSun" pitchFamily="2" charset="-122"/>
              </a:rPr>
              <a:t>maggiori</a:t>
            </a:r>
            <a:r>
              <a:rPr lang="sv-SE" altLang="zh-CN" sz="2400" dirty="0" smtClean="0">
                <a:ea typeface="SimSun" pitchFamily="2" charset="-122"/>
              </a:rPr>
              <a:t> </a:t>
            </a:r>
            <a:r>
              <a:rPr lang="sv-SE" altLang="zh-CN" sz="2400" dirty="0" err="1" smtClean="0">
                <a:ea typeface="SimSun" pitchFamily="2" charset="-122"/>
              </a:rPr>
              <a:t>rispetto</a:t>
            </a:r>
            <a:r>
              <a:rPr lang="sv-SE" altLang="zh-CN" sz="2400" dirty="0" smtClean="0">
                <a:ea typeface="SimSun" pitchFamily="2" charset="-122"/>
              </a:rPr>
              <a:t> alla </a:t>
            </a:r>
            <a:r>
              <a:rPr lang="sv-SE" altLang="zh-CN" sz="2400" dirty="0" err="1" smtClean="0">
                <a:ea typeface="SimSun" pitchFamily="2" charset="-122"/>
              </a:rPr>
              <a:t>perdita</a:t>
            </a:r>
            <a:r>
              <a:rPr lang="sv-SE" altLang="zh-CN" sz="2400" dirty="0" smtClean="0">
                <a:ea typeface="SimSun" pitchFamily="2" charset="-122"/>
              </a:rPr>
              <a:t> di </a:t>
            </a:r>
            <a:r>
              <a:rPr lang="sv-SE" altLang="zh-CN" sz="2400" dirty="0" err="1" smtClean="0">
                <a:ea typeface="SimSun" pitchFamily="2" charset="-122"/>
              </a:rPr>
              <a:t>biodiversità</a:t>
            </a:r>
            <a:r>
              <a:rPr lang="sv-SE" altLang="zh-CN" sz="2400" dirty="0" smtClean="0">
                <a:ea typeface="SimSun" pitchFamily="2" charset="-122"/>
              </a:rPr>
              <a:t> </a:t>
            </a:r>
            <a:r>
              <a:rPr lang="sv-SE" altLang="zh-CN" sz="2400" dirty="0" err="1" smtClean="0">
                <a:ea typeface="SimSun" pitchFamily="2" charset="-122"/>
              </a:rPr>
              <a:t>dei</a:t>
            </a:r>
            <a:r>
              <a:rPr lang="sv-SE" altLang="zh-CN" sz="2400" dirty="0" smtClean="0">
                <a:ea typeface="SimSun" pitchFamily="2" charset="-122"/>
              </a:rPr>
              <a:t> </a:t>
            </a:r>
            <a:r>
              <a:rPr lang="sv-SE" altLang="zh-CN" sz="2400" dirty="0" err="1" smtClean="0">
                <a:ea typeface="SimSun" pitchFamily="2" charset="-122"/>
              </a:rPr>
              <a:t>produttori</a:t>
            </a:r>
            <a:r>
              <a:rPr lang="sv-SE" altLang="zh-CN" sz="2400" dirty="0" smtClean="0">
                <a:ea typeface="SimSun" pitchFamily="2" charset="-122"/>
              </a:rPr>
              <a:t> </a:t>
            </a:r>
            <a:r>
              <a:rPr lang="sv-SE" altLang="zh-CN" sz="2400" dirty="0" err="1" smtClean="0">
                <a:ea typeface="SimSun" pitchFamily="2" charset="-122"/>
              </a:rPr>
              <a:t>primari</a:t>
            </a:r>
            <a:endParaRPr lang="it-IT" altLang="zh-CN" sz="2400" dirty="0" smtClean="0">
              <a:ea typeface="SimSun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0"/>
            <a:ext cx="6777037" cy="197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2438399"/>
            <a:ext cx="6342110" cy="1143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1219200" y="4267200"/>
            <a:ext cx="6324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altLang="zh-CN" sz="2400" dirty="0" err="1" smtClean="0">
                <a:ea typeface="SimSun" pitchFamily="2" charset="-122"/>
              </a:rPr>
              <a:t>Quali</a:t>
            </a:r>
            <a:r>
              <a:rPr lang="sv-SE" altLang="zh-CN" sz="2400" dirty="0" smtClean="0">
                <a:ea typeface="SimSun" pitchFamily="2" charset="-122"/>
              </a:rPr>
              <a:t> </a:t>
            </a:r>
            <a:r>
              <a:rPr lang="sv-SE" altLang="zh-CN" sz="2400" dirty="0" err="1" smtClean="0">
                <a:ea typeface="SimSun" pitchFamily="2" charset="-122"/>
              </a:rPr>
              <a:t>sono</a:t>
            </a:r>
            <a:r>
              <a:rPr lang="sv-SE" altLang="zh-CN" sz="2400" dirty="0" smtClean="0">
                <a:ea typeface="SimSun" pitchFamily="2" charset="-122"/>
              </a:rPr>
              <a:t> le </a:t>
            </a:r>
            <a:r>
              <a:rPr lang="sv-SE" altLang="zh-CN" sz="2400" dirty="0" err="1" smtClean="0">
                <a:ea typeface="SimSun" pitchFamily="2" charset="-122"/>
              </a:rPr>
              <a:t>caratteristiche</a:t>
            </a:r>
            <a:r>
              <a:rPr lang="sv-SE" altLang="zh-CN" sz="2400" dirty="0" smtClean="0">
                <a:ea typeface="SimSun" pitchFamily="2" charset="-122"/>
              </a:rPr>
              <a:t> (</a:t>
            </a:r>
            <a:r>
              <a:rPr lang="sv-SE" altLang="zh-CN" sz="2400" dirty="0" err="1" smtClean="0">
                <a:ea typeface="SimSun" pitchFamily="2" charset="-122"/>
              </a:rPr>
              <a:t>trait</a:t>
            </a:r>
            <a:r>
              <a:rPr lang="sv-SE" altLang="zh-CN" sz="2400" dirty="0" smtClean="0">
                <a:ea typeface="SimSun" pitchFamily="2" charset="-122"/>
              </a:rPr>
              <a:t>) </a:t>
            </a:r>
            <a:r>
              <a:rPr lang="sv-SE" altLang="zh-CN" sz="2400" dirty="0" err="1" smtClean="0">
                <a:ea typeface="SimSun" pitchFamily="2" charset="-122"/>
              </a:rPr>
              <a:t>con</a:t>
            </a:r>
            <a:r>
              <a:rPr lang="sv-SE" altLang="zh-CN" sz="2400" dirty="0" smtClean="0">
                <a:ea typeface="SimSun" pitchFamily="2" charset="-122"/>
              </a:rPr>
              <a:t> </a:t>
            </a:r>
            <a:r>
              <a:rPr lang="sv-SE" altLang="zh-CN" sz="2400" dirty="0" err="1" smtClean="0">
                <a:ea typeface="SimSun" pitchFamily="2" charset="-122"/>
              </a:rPr>
              <a:t>maggiore</a:t>
            </a:r>
            <a:r>
              <a:rPr lang="sv-SE" altLang="zh-CN" sz="2400" dirty="0" smtClean="0">
                <a:ea typeface="SimSun" pitchFamily="2" charset="-122"/>
              </a:rPr>
              <a:t> </a:t>
            </a:r>
            <a:r>
              <a:rPr lang="sv-SE" altLang="zh-CN" sz="2400" dirty="0" err="1" smtClean="0">
                <a:ea typeface="SimSun" pitchFamily="2" charset="-122"/>
              </a:rPr>
              <a:t>rischio</a:t>
            </a:r>
            <a:r>
              <a:rPr lang="sv-SE" altLang="zh-CN" sz="2400" dirty="0" smtClean="0">
                <a:ea typeface="SimSun" pitchFamily="2" charset="-122"/>
              </a:rPr>
              <a:t> di </a:t>
            </a:r>
            <a:r>
              <a:rPr lang="sv-SE" altLang="zh-CN" sz="2400" dirty="0" err="1" smtClean="0">
                <a:ea typeface="SimSun" pitchFamily="2" charset="-122"/>
              </a:rPr>
              <a:t>estinzione</a:t>
            </a:r>
            <a:r>
              <a:rPr lang="sv-SE" altLang="zh-CN" sz="2400" dirty="0" smtClean="0">
                <a:ea typeface="SimSun" pitchFamily="2" charset="-122"/>
              </a:rPr>
              <a:t>?</a:t>
            </a:r>
            <a:endParaRPr lang="it-IT" altLang="zh-CN" sz="2400" dirty="0" smtClean="0">
              <a:ea typeface="SimSun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0"/>
            <a:ext cx="6777037" cy="197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304800" y="2057400"/>
            <a:ext cx="6324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altLang="zh-CN" sz="2400" dirty="0" smtClean="0">
                <a:ea typeface="SimSun" pitchFamily="2" charset="-122"/>
              </a:rPr>
              <a:t>+ </a:t>
            </a:r>
            <a:r>
              <a:rPr lang="sv-SE" altLang="zh-CN" sz="2400" dirty="0" err="1" smtClean="0">
                <a:ea typeface="SimSun" pitchFamily="2" charset="-122"/>
              </a:rPr>
              <a:t>quattro</a:t>
            </a:r>
            <a:r>
              <a:rPr lang="sv-SE" altLang="zh-CN" sz="2400" dirty="0" smtClean="0">
                <a:ea typeface="SimSun" pitchFamily="2" charset="-122"/>
              </a:rPr>
              <a:t> </a:t>
            </a:r>
            <a:r>
              <a:rPr lang="sv-SE" altLang="zh-CN" sz="2400" dirty="0" err="1" smtClean="0">
                <a:ea typeface="SimSun" pitchFamily="2" charset="-122"/>
              </a:rPr>
              <a:t>tendenze</a:t>
            </a:r>
            <a:r>
              <a:rPr lang="sv-SE" altLang="zh-CN" sz="2400" dirty="0" smtClean="0">
                <a:ea typeface="SimSun" pitchFamily="2" charset="-122"/>
              </a:rPr>
              <a:t> </a:t>
            </a:r>
            <a:r>
              <a:rPr lang="sv-SE" altLang="zh-CN" sz="2400" dirty="0" err="1" smtClean="0">
                <a:ea typeface="SimSun" pitchFamily="2" charset="-122"/>
              </a:rPr>
              <a:t>dalla</a:t>
            </a:r>
            <a:r>
              <a:rPr lang="sv-SE" altLang="zh-CN" sz="2400" dirty="0" smtClean="0">
                <a:ea typeface="SimSun" pitchFamily="2" charset="-122"/>
              </a:rPr>
              <a:t> </a:t>
            </a:r>
            <a:r>
              <a:rPr lang="sv-SE" altLang="zh-CN" sz="2400" dirty="0" err="1" smtClean="0">
                <a:ea typeface="SimSun" pitchFamily="2" charset="-122"/>
              </a:rPr>
              <a:t>letteratura</a:t>
            </a:r>
            <a:r>
              <a:rPr lang="sv-SE" altLang="zh-CN" sz="2400" dirty="0" smtClean="0">
                <a:ea typeface="SimSun" pitchFamily="2" charset="-122"/>
              </a:rPr>
              <a:t> </a:t>
            </a:r>
            <a:r>
              <a:rPr lang="sv-SE" altLang="zh-CN" sz="2400" dirty="0" err="1" smtClean="0">
                <a:ea typeface="SimSun" pitchFamily="2" charset="-122"/>
              </a:rPr>
              <a:t>più</a:t>
            </a:r>
            <a:r>
              <a:rPr lang="sv-SE" altLang="zh-CN" sz="2400" dirty="0" smtClean="0">
                <a:ea typeface="SimSun" pitchFamily="2" charset="-122"/>
              </a:rPr>
              <a:t> recente:</a:t>
            </a:r>
            <a:endParaRPr lang="it-IT" altLang="zh-CN" sz="2400" dirty="0" smtClean="0">
              <a:ea typeface="SimSun" pitchFamily="2" charset="-122"/>
            </a:endParaRPr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590800"/>
            <a:ext cx="5609664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8304" y="3733800"/>
            <a:ext cx="5843896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1000" y="4630960"/>
            <a:ext cx="5562600" cy="931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0999" y="5791200"/>
            <a:ext cx="562639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92311" y="2732782"/>
            <a:ext cx="4894289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 algn="ctr"/>
            <a:r>
              <a:rPr lang="sv-SE" sz="3200" dirty="0" err="1" smtClean="0"/>
              <a:t>Dalla</a:t>
            </a:r>
            <a:r>
              <a:rPr lang="sv-SE" sz="3200" dirty="0" smtClean="0"/>
              <a:t> </a:t>
            </a:r>
            <a:r>
              <a:rPr lang="sv-SE" sz="3200" dirty="0" err="1" smtClean="0"/>
              <a:t>biodiversità</a:t>
            </a:r>
            <a:r>
              <a:rPr lang="sv-SE" sz="3200" dirty="0" smtClean="0"/>
              <a:t> </a:t>
            </a:r>
            <a:r>
              <a:rPr lang="sv-SE" sz="3200" dirty="0" err="1" smtClean="0"/>
              <a:t>funzionale</a:t>
            </a:r>
            <a:endParaRPr lang="sv-SE" sz="3200" dirty="0" smtClean="0"/>
          </a:p>
          <a:p>
            <a:pPr marL="457200" indent="-457200" algn="ctr"/>
            <a:r>
              <a:rPr lang="sv-SE" sz="3200" dirty="0" err="1" smtClean="0"/>
              <a:t>ai</a:t>
            </a:r>
            <a:r>
              <a:rPr lang="sv-SE" sz="3200" dirty="0" smtClean="0"/>
              <a:t> </a:t>
            </a:r>
            <a:r>
              <a:rPr lang="sv-SE" sz="3200" dirty="0" err="1" smtClean="0"/>
              <a:t>servizi</a:t>
            </a:r>
            <a:r>
              <a:rPr lang="sv-SE" sz="3200" dirty="0" smtClean="0"/>
              <a:t> </a:t>
            </a:r>
            <a:r>
              <a:rPr lang="sv-SE" sz="3200" dirty="0" err="1" smtClean="0"/>
              <a:t>ecosistemici</a:t>
            </a:r>
            <a:endParaRPr lang="sv-SE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859367"/>
            <a:ext cx="6843467" cy="4246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600" y="5701488"/>
            <a:ext cx="3962400" cy="1156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474</TotalTime>
  <Words>356</Words>
  <Application>Microsoft Office PowerPoint</Application>
  <PresentationFormat>On-screen Show (4:3)</PresentationFormat>
  <Paragraphs>74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Lorenzo Marini</dc:creator>
  <cp:lastModifiedBy>Lorenzo Marini</cp:lastModifiedBy>
  <cp:revision>41</cp:revision>
  <dcterms:created xsi:type="dcterms:W3CDTF">2006-08-16T00:00:00Z</dcterms:created>
  <dcterms:modified xsi:type="dcterms:W3CDTF">2013-11-20T16:14:42Z</dcterms:modified>
</cp:coreProperties>
</file>