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58" r:id="rId10"/>
    <p:sldId id="259" r:id="rId11"/>
    <p:sldId id="284" r:id="rId12"/>
    <p:sldId id="267" r:id="rId13"/>
    <p:sldId id="268" r:id="rId14"/>
    <p:sldId id="269" r:id="rId15"/>
    <p:sldId id="270" r:id="rId16"/>
    <p:sldId id="272" r:id="rId17"/>
    <p:sldId id="271" r:id="rId18"/>
    <p:sldId id="283" r:id="rId19"/>
    <p:sldId id="261" r:id="rId20"/>
    <p:sldId id="26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13" y="-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67770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645509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914400" y="3657600"/>
            <a:ext cx="0" cy="2514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14400" y="6172200"/>
            <a:ext cx="2743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47800" y="3962400"/>
            <a:ext cx="1524000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95297" y="6260068"/>
            <a:ext cx="15188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zh-CN" sz="2200" dirty="0" err="1" smtClean="0">
                <a:ea typeface="SimSun" pitchFamily="2" charset="-122"/>
              </a:rPr>
              <a:t>Biodiversity</a:t>
            </a:r>
            <a:endParaRPr lang="sv-SE" sz="2200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-634723" y="4690008"/>
            <a:ext cx="24007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zh-CN" sz="2200" dirty="0" smtClean="0">
                <a:ea typeface="SimSun" pitchFamily="2" charset="-122"/>
              </a:rPr>
              <a:t>Ecosystem </a:t>
            </a:r>
            <a:r>
              <a:rPr lang="sv-SE" altLang="zh-CN" sz="2200" dirty="0" err="1" smtClean="0">
                <a:ea typeface="SimSun" pitchFamily="2" charset="-122"/>
              </a:rPr>
              <a:t>function</a:t>
            </a:r>
            <a:endParaRPr lang="sv-S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48942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sv-SE" sz="3200" dirty="0" err="1" smtClean="0"/>
              <a:t>Dalla</a:t>
            </a:r>
            <a:r>
              <a:rPr lang="sv-SE" sz="3200" dirty="0" smtClean="0"/>
              <a:t> </a:t>
            </a:r>
            <a:r>
              <a:rPr lang="sv-SE" sz="3200" dirty="0" err="1" smtClean="0"/>
              <a:t>biodiversità</a:t>
            </a:r>
            <a:r>
              <a:rPr lang="sv-SE" sz="3200" dirty="0" smtClean="0"/>
              <a:t> </a:t>
            </a:r>
            <a:r>
              <a:rPr lang="sv-SE" sz="3200" dirty="0" err="1" smtClean="0"/>
              <a:t>funzionale</a:t>
            </a:r>
            <a:endParaRPr lang="sv-SE" sz="3200" dirty="0" smtClean="0"/>
          </a:p>
          <a:p>
            <a:pPr marL="457200" indent="-457200" algn="ctr"/>
            <a:r>
              <a:rPr lang="sv-SE" sz="3200" dirty="0" err="1" smtClean="0"/>
              <a:t>ai</a:t>
            </a:r>
            <a:r>
              <a:rPr lang="sv-SE" sz="3200" dirty="0" smtClean="0"/>
              <a:t> </a:t>
            </a:r>
            <a:r>
              <a:rPr lang="sv-SE" sz="3200" dirty="0" err="1" smtClean="0"/>
              <a:t>servizi</a:t>
            </a:r>
            <a:r>
              <a:rPr lang="sv-SE" sz="3200" dirty="0" smtClean="0"/>
              <a:t> </a:t>
            </a:r>
            <a:r>
              <a:rPr lang="sv-SE" sz="3200" dirty="0" err="1" smtClean="0"/>
              <a:t>ecosistemici</a:t>
            </a:r>
            <a:endParaRPr lang="sv-SE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15696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701488"/>
            <a:ext cx="3962400" cy="115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757535"/>
            <a:ext cx="8397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ECOSISTEMICI</a:t>
            </a:r>
            <a:r>
              <a:rPr lang="en-GB" altLang="zh-CN" sz="2400" dirty="0" smtClean="0">
                <a:ea typeface="SimSun" pitchFamily="2" charset="-122"/>
              </a:rPr>
              <a:t>: </a:t>
            </a:r>
            <a:r>
              <a:rPr lang="en-GB" altLang="zh-CN" sz="2400" dirty="0" err="1" smtClean="0">
                <a:ea typeface="SimSun" pitchFamily="2" charset="-122"/>
              </a:rPr>
              <a:t>benefici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ottenuti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dagli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ecosistemi</a:t>
            </a:r>
            <a:endParaRPr lang="en-GB" altLang="zh-CN" sz="2400" dirty="0" smtClean="0">
              <a:ea typeface="SimSun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2514600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r>
              <a:rPr lang="it-IT" altLang="zh-CN" sz="2400" dirty="0" smtClean="0">
                <a:ea typeface="SimSun" pitchFamily="2" charset="-122"/>
              </a:rPr>
              <a:t>-Servizi di approvvigionamento</a:t>
            </a:r>
          </a:p>
          <a:p>
            <a:endParaRPr lang="it-IT" altLang="zh-CN" sz="2400" dirty="0" smtClean="0">
              <a:ea typeface="SimSun" pitchFamily="2" charset="-122"/>
            </a:endParaRPr>
          </a:p>
          <a:p>
            <a:r>
              <a:rPr lang="it-IT" altLang="zh-CN" sz="2400" dirty="0" smtClean="0">
                <a:ea typeface="SimSun" pitchFamily="2" charset="-122"/>
              </a:rPr>
              <a:t> -Servizi  di  regolazione</a:t>
            </a:r>
          </a:p>
          <a:p>
            <a:endParaRPr lang="it-IT" altLang="zh-CN" sz="2400" dirty="0" smtClean="0">
              <a:ea typeface="SimSun" pitchFamily="2" charset="-122"/>
            </a:endParaRPr>
          </a:p>
          <a:p>
            <a:r>
              <a:rPr lang="it-IT" altLang="zh-CN" sz="2400" dirty="0" smtClean="0">
                <a:ea typeface="SimSun" pitchFamily="2" charset="-122"/>
              </a:rPr>
              <a:t> -Servizi di supporto</a:t>
            </a:r>
          </a:p>
          <a:p>
            <a:endParaRPr lang="it-IT" altLang="zh-CN" sz="2400" dirty="0" smtClean="0">
              <a:ea typeface="SimSun" pitchFamily="2" charset="-122"/>
            </a:endParaRPr>
          </a:p>
          <a:p>
            <a:r>
              <a:rPr lang="it-IT" altLang="zh-CN" sz="2400" dirty="0" smtClean="0">
                <a:ea typeface="SimSun" pitchFamily="2" charset="-122"/>
              </a:rPr>
              <a:t>-Servizi culturali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8397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ECOSISTEMICI</a:t>
            </a:r>
            <a:endParaRPr lang="en-GB" altLang="zh-CN" sz="2400" dirty="0" smtClean="0">
              <a:ea typeface="SimSun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3400" y="1447800"/>
            <a:ext cx="8458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r>
              <a:rPr lang="it-IT" altLang="zh-CN" sz="2400" dirty="0" smtClean="0">
                <a:ea typeface="SimSun" pitchFamily="2" charset="-122"/>
              </a:rPr>
              <a:t>-Servizi di approvvigionamento che forniscono i beni veri e propri, </a:t>
            </a:r>
          </a:p>
          <a:p>
            <a:r>
              <a:rPr lang="it-IT" altLang="zh-CN" sz="2400" dirty="0" smtClean="0">
                <a:ea typeface="SimSun" pitchFamily="2" charset="-122"/>
              </a:rPr>
              <a:t>quali cibo, acqua, legname e ﬁbra;</a:t>
            </a:r>
          </a:p>
          <a:p>
            <a:endParaRPr lang="it-IT" altLang="zh-CN" sz="2400" dirty="0" smtClean="0">
              <a:ea typeface="SimSun" pitchFamily="2" charset="-122"/>
            </a:endParaRPr>
          </a:p>
          <a:p>
            <a:r>
              <a:rPr lang="it-IT" altLang="zh-CN" sz="2400" dirty="0" smtClean="0">
                <a:ea typeface="SimSun" pitchFamily="2" charset="-122"/>
              </a:rPr>
              <a:t> -Servizi  di  regolazione,  che  regolano  il  clima  e  le  precipitazioni,  l'acqua (ad es. le inondazioni), i riﬁuti, la diﬀusione delle malattie e la produzione primaria</a:t>
            </a:r>
          </a:p>
          <a:p>
            <a:endParaRPr lang="it-IT" altLang="zh-CN" sz="2400" dirty="0" smtClean="0">
              <a:ea typeface="SimSun" pitchFamily="2" charset="-122"/>
            </a:endParaRPr>
          </a:p>
          <a:p>
            <a:r>
              <a:rPr lang="it-IT" altLang="zh-CN" sz="2400" dirty="0" smtClean="0">
                <a:ea typeface="SimSun" pitchFamily="2" charset="-122"/>
              </a:rPr>
              <a:t> -Servizi di supporto, che comprendono la formazione del suolo, la </a:t>
            </a:r>
          </a:p>
          <a:p>
            <a:r>
              <a:rPr lang="it-IT" altLang="zh-CN" sz="2400" dirty="0" smtClean="0">
                <a:ea typeface="SimSun" pitchFamily="2" charset="-122"/>
              </a:rPr>
              <a:t>fotosintesi  e  il  ciclo  nutritivo  alla  base  della  crescita  e  della </a:t>
            </a:r>
          </a:p>
          <a:p>
            <a:r>
              <a:rPr lang="it-IT" altLang="zh-CN" sz="2400" dirty="0" smtClean="0">
                <a:ea typeface="SimSun" pitchFamily="2" charset="-122"/>
              </a:rPr>
              <a:t>produzione</a:t>
            </a:r>
            <a:endParaRPr lang="it-IT" altLang="zh-CN" sz="2400" dirty="0" smtClean="0">
              <a:ea typeface="SimSun" pitchFamily="2" charset="-122"/>
            </a:endParaRPr>
          </a:p>
          <a:p>
            <a:endParaRPr lang="it-IT" altLang="zh-CN" sz="2400" dirty="0" smtClean="0">
              <a:ea typeface="SimSun" pitchFamily="2" charset="-122"/>
            </a:endParaRPr>
          </a:p>
          <a:p>
            <a:r>
              <a:rPr lang="it-IT" altLang="zh-CN" sz="2400" dirty="0" smtClean="0">
                <a:ea typeface="SimSun" pitchFamily="2" charset="-122"/>
              </a:rPr>
              <a:t>-Servizi culturali, relativi alla bellezza, all'ispirazione e allo svago che contribuiscono al nostro benessere spirituale;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65125" y="76200"/>
            <a:ext cx="8397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l"/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ECOSISTEMICI</a:t>
            </a:r>
            <a:endParaRPr lang="en-GB" altLang="zh-CN" sz="2400" dirty="0">
              <a:ea typeface="SimSun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800" y="1066800"/>
            <a:ext cx="5045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pPr marL="457200" indent="-457200"/>
            <a:r>
              <a:rPr lang="en-GB" altLang="zh-CN" sz="2400" dirty="0" smtClean="0">
                <a:ea typeface="SimSun" pitchFamily="2" charset="-122"/>
              </a:rPr>
              <a:t>1. </a:t>
            </a:r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di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approvvigionamento</a:t>
            </a:r>
            <a:endParaRPr lang="en-GB" altLang="zh-CN" sz="2400" dirty="0" smtClean="0">
              <a:ea typeface="SimSun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57941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41059"/>
            <a:ext cx="3310371" cy="247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91000"/>
            <a:ext cx="3276600" cy="246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599" y="4191001"/>
            <a:ext cx="3276601" cy="243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5800" y="3745468"/>
            <a:ext cx="3352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Wild foods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038600" y="3733800"/>
            <a:ext cx="3352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Wild foods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38600" y="6336268"/>
            <a:ext cx="3352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err="1" smtClean="0">
                <a:ea typeface="SimSun" pitchFamily="2" charset="-122"/>
              </a:rPr>
              <a:t>Fiber</a:t>
            </a:r>
            <a:endParaRPr lang="en-GB" altLang="zh-CN" dirty="0" smtClean="0">
              <a:ea typeface="SimSun" pitchFamily="2" charset="-12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5800" y="6324600"/>
            <a:ext cx="3352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304800"/>
            <a:ext cx="5959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r>
              <a:rPr lang="en-GB" altLang="zh-CN" sz="2400" dirty="0" smtClean="0">
                <a:ea typeface="SimSun" pitchFamily="2" charset="-122"/>
              </a:rPr>
              <a:t>1. </a:t>
            </a:r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di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approvvigionamento</a:t>
            </a:r>
            <a:endParaRPr lang="en-GB" altLang="zh-CN" sz="2400" dirty="0" smtClean="0">
              <a:ea typeface="SimSun" pitchFamily="2" charset="-122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3732213" cy="276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3871702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0" y="3886200"/>
            <a:ext cx="3292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r>
              <a:rPr lang="en-GB" altLang="zh-CN" sz="2400" dirty="0" smtClean="0">
                <a:ea typeface="SimSun" pitchFamily="2" charset="-122"/>
              </a:rPr>
              <a:t>Aria, </a:t>
            </a:r>
            <a:r>
              <a:rPr lang="en-GB" altLang="zh-CN" sz="2400" dirty="0" err="1" smtClean="0">
                <a:ea typeface="SimSun" pitchFamily="2" charset="-122"/>
              </a:rPr>
              <a:t>acqua</a:t>
            </a:r>
            <a:r>
              <a:rPr lang="en-GB" altLang="zh-CN" sz="2400" dirty="0" smtClean="0">
                <a:ea typeface="SimSun" pitchFamily="2" charset="-122"/>
              </a:rPr>
              <a:t>...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76800" y="3810000"/>
            <a:ext cx="3292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r>
              <a:rPr lang="en-GB" altLang="zh-CN" sz="2400" dirty="0" err="1" smtClean="0">
                <a:ea typeface="SimSun" pitchFamily="2" charset="-122"/>
              </a:rPr>
              <a:t>Energia</a:t>
            </a:r>
            <a:endParaRPr lang="en-GB" altLang="zh-CN" sz="24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astrobase.de/Sonstig/Pollinat/Bilder/00002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124200" cy="2343150"/>
          </a:xfrm>
          <a:prstGeom prst="rect">
            <a:avLst/>
          </a:prstGeom>
          <a:noFill/>
        </p:spPr>
      </p:pic>
      <p:pic>
        <p:nvPicPr>
          <p:cNvPr id="1028" name="Picture 4" descr="http://wikis.lib.ncsu.edu/images/0/0a/Lady_b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00200"/>
            <a:ext cx="3352800" cy="2232965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8600" y="76200"/>
            <a:ext cx="8397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l"/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ECOSISTEMICI</a:t>
            </a:r>
            <a:endParaRPr lang="en-GB" altLang="zh-CN" sz="2400" dirty="0">
              <a:ea typeface="SimSun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3400" y="990600"/>
            <a:ext cx="5959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pPr algn="l"/>
            <a:r>
              <a:rPr lang="en-GB" altLang="zh-CN" sz="2400" dirty="0" smtClean="0">
                <a:ea typeface="SimSun" pitchFamily="2" charset="-122"/>
              </a:rPr>
              <a:t>2. </a:t>
            </a:r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di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regolazione</a:t>
            </a:r>
            <a:endParaRPr lang="en-GB" altLang="zh-CN" sz="2400" dirty="0" smtClean="0">
              <a:ea typeface="SimSun" pitchFamily="2" charset="-122"/>
            </a:endParaRPr>
          </a:p>
          <a:p>
            <a:pPr algn="l"/>
            <a:endParaRPr lang="en-GB" altLang="zh-CN" sz="2400" dirty="0">
              <a:ea typeface="SimSun" pitchFamily="2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4297740"/>
            <a:ext cx="5959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pPr algn="l"/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forniti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principalmente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dagli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invertebrati</a:t>
            </a:r>
            <a:r>
              <a:rPr lang="en-GB" altLang="zh-CN" sz="2400" dirty="0" smtClean="0">
                <a:ea typeface="SimSun" pitchFamily="2" charset="-122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GB" altLang="zh-CN" sz="2400" dirty="0" err="1" smtClean="0">
                <a:ea typeface="SimSun" pitchFamily="2" charset="-122"/>
              </a:rPr>
              <a:t>Impollinazione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</a:p>
          <a:p>
            <a:pPr marL="457200" indent="-457200" algn="l">
              <a:buAutoNum type="arabicPeriod"/>
            </a:pPr>
            <a:r>
              <a:rPr lang="en-GB" altLang="zh-CN" sz="2400" dirty="0" err="1" smtClean="0">
                <a:ea typeface="SimSun" pitchFamily="2" charset="-122"/>
              </a:rPr>
              <a:t>Controllo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biologico</a:t>
            </a:r>
            <a:endParaRPr lang="en-GB" altLang="zh-CN" sz="2400" dirty="0" smtClean="0">
              <a:ea typeface="SimSun" pitchFamily="2" charset="-122"/>
            </a:endParaRPr>
          </a:p>
          <a:p>
            <a:pPr algn="l"/>
            <a:endParaRPr lang="en-GB" altLang="zh-CN" sz="2400" dirty="0">
              <a:ea typeface="SimSun" pitchFamily="2" charset="-12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3593068"/>
            <a:ext cx="3581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Pollination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10000" y="3581400"/>
            <a:ext cx="3352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Pest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8397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l"/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ECOSISTEMICI</a:t>
            </a:r>
            <a:endParaRPr lang="en-GB" altLang="zh-CN" sz="2400" dirty="0">
              <a:ea typeface="SimSun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3400" y="990600"/>
            <a:ext cx="5959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pPr algn="l"/>
            <a:r>
              <a:rPr lang="en-GB" altLang="zh-CN" sz="2400" dirty="0" smtClean="0">
                <a:ea typeface="SimSun" pitchFamily="2" charset="-122"/>
              </a:rPr>
              <a:t>2. </a:t>
            </a:r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di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regolazione</a:t>
            </a:r>
            <a:endParaRPr lang="en-GB" altLang="zh-CN" sz="2400" dirty="0" smtClean="0">
              <a:ea typeface="SimSun" pitchFamily="2" charset="-122"/>
            </a:endParaRPr>
          </a:p>
          <a:p>
            <a:pPr algn="l"/>
            <a:endParaRPr lang="en-GB" altLang="zh-CN" sz="2400" dirty="0">
              <a:ea typeface="SimSun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429000" cy="257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3505200" cy="26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34523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86200" y="4267200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pPr algn="l"/>
            <a:r>
              <a:rPr lang="en-GB" altLang="zh-CN" sz="2400" dirty="0" err="1" smtClean="0">
                <a:ea typeface="SimSun" pitchFamily="2" charset="-122"/>
              </a:rPr>
              <a:t>Sequestro</a:t>
            </a:r>
            <a:r>
              <a:rPr lang="en-GB" altLang="zh-CN" sz="2400" dirty="0" smtClean="0">
                <a:ea typeface="SimSun" pitchFamily="2" charset="-122"/>
              </a:rPr>
              <a:t> del </a:t>
            </a:r>
            <a:r>
              <a:rPr lang="en-GB" altLang="zh-CN" sz="2400" dirty="0" err="1" smtClean="0">
                <a:ea typeface="SimSun" pitchFamily="2" charset="-122"/>
              </a:rPr>
              <a:t>carbonio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</a:p>
          <a:p>
            <a:pPr algn="l"/>
            <a:endParaRPr lang="en-GB" altLang="zh-CN" sz="2400" dirty="0">
              <a:ea typeface="SimSun" pitchFamily="2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86200" y="5722203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pPr algn="l"/>
            <a:r>
              <a:rPr lang="en-GB" altLang="zh-CN" sz="2400" dirty="0" err="1" smtClean="0">
                <a:ea typeface="SimSun" pitchFamily="2" charset="-122"/>
              </a:rPr>
              <a:t>Regolazione</a:t>
            </a:r>
            <a:r>
              <a:rPr lang="en-GB" altLang="zh-CN" sz="2400" dirty="0" smtClean="0">
                <a:ea typeface="SimSun" pitchFamily="2" charset="-122"/>
              </a:rPr>
              <a:t> del </a:t>
            </a:r>
            <a:r>
              <a:rPr lang="en-GB" altLang="zh-CN" sz="2400" dirty="0" err="1" smtClean="0">
                <a:ea typeface="SimSun" pitchFamily="2" charset="-122"/>
              </a:rPr>
              <a:t>clima</a:t>
            </a:r>
            <a:endParaRPr lang="en-GB" altLang="zh-CN" sz="2400" dirty="0" smtClean="0">
              <a:ea typeface="SimSun" pitchFamily="2" charset="-122"/>
            </a:endParaRPr>
          </a:p>
          <a:p>
            <a:pPr algn="l"/>
            <a:endParaRPr lang="en-GB" altLang="zh-CN" sz="2400" dirty="0">
              <a:ea typeface="SimSun" pitchFamily="2" charset="-122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486400" y="4724400"/>
            <a:ext cx="609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04800" y="3821668"/>
            <a:ext cx="3581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Carbon sequestration in forests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114800" y="3810000"/>
            <a:ext cx="4419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Carbon sequestration in wetlands and oceans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04800" y="6477000"/>
            <a:ext cx="3581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Carbon sequestration in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76200"/>
            <a:ext cx="8397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ECOSISTEMICI</a:t>
            </a:r>
            <a:endParaRPr lang="en-GB" altLang="zh-CN" sz="2400" dirty="0">
              <a:ea typeface="SimSun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41325" y="762000"/>
            <a:ext cx="2911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sz="2400" dirty="0" smtClean="0">
                <a:ea typeface="SimSun" pitchFamily="2" charset="-122"/>
              </a:rPr>
              <a:t>3. </a:t>
            </a:r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di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supporto</a:t>
            </a:r>
            <a:endParaRPr lang="en-GB" altLang="zh-CN" sz="2400" dirty="0" smtClean="0">
              <a:ea typeface="SimSun" pitchFamily="2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95400"/>
            <a:ext cx="3581400" cy="243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581400" cy="26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s://www.soils.org/images/publications/jeq/41/3/764fig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77875"/>
            <a:ext cx="3124200" cy="2680125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67200" y="4145340"/>
            <a:ext cx="3978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pPr algn="l"/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non </a:t>
            </a:r>
            <a:r>
              <a:rPr lang="en-GB" altLang="zh-CN" sz="2400" dirty="0" err="1" smtClean="0">
                <a:ea typeface="SimSun" pitchFamily="2" charset="-122"/>
              </a:rPr>
              <a:t>direttamente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utilizzati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dall’uomo</a:t>
            </a:r>
            <a:r>
              <a:rPr lang="en-GB" altLang="zh-CN" sz="2400" dirty="0" smtClean="0">
                <a:ea typeface="SimSun" pitchFamily="2" charset="-122"/>
              </a:rPr>
              <a:t> ma </a:t>
            </a:r>
            <a:r>
              <a:rPr lang="en-GB" altLang="zh-CN" sz="2400" dirty="0" err="1" smtClean="0">
                <a:ea typeface="SimSun" pitchFamily="2" charset="-122"/>
              </a:rPr>
              <a:t>che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sono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alla</a:t>
            </a:r>
            <a:r>
              <a:rPr lang="en-GB" altLang="zh-CN" sz="2400" dirty="0" smtClean="0">
                <a:ea typeface="SimSun" pitchFamily="2" charset="-122"/>
              </a:rPr>
              <a:t> base </a:t>
            </a:r>
            <a:r>
              <a:rPr lang="en-GB" altLang="zh-CN" sz="2400" dirty="0" err="1" smtClean="0">
                <a:ea typeface="SimSun" pitchFamily="2" charset="-122"/>
              </a:rPr>
              <a:t>degli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altri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servizi</a:t>
            </a:r>
            <a:endParaRPr lang="en-GB" altLang="zh-CN" sz="2400" dirty="0" smtClean="0">
              <a:ea typeface="SimSun" pitchFamily="2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3400" y="3593068"/>
            <a:ext cx="3581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Nutrient cycling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43400" y="3581400"/>
            <a:ext cx="3581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Seed dispersal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6488668"/>
            <a:ext cx="3581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1219200"/>
            <a:ext cx="335638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338929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76200"/>
            <a:ext cx="8397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ECOSISTEMICI</a:t>
            </a:r>
            <a:endParaRPr lang="en-GB" altLang="zh-CN" sz="2400" dirty="0">
              <a:ea typeface="SimSun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41325" y="762000"/>
            <a:ext cx="2911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sz="2400" dirty="0" smtClean="0">
                <a:ea typeface="SimSun" pitchFamily="2" charset="-122"/>
              </a:rPr>
              <a:t>4. </a:t>
            </a:r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culturali</a:t>
            </a:r>
            <a:endParaRPr lang="en-GB" altLang="zh-CN" sz="2400" dirty="0" smtClean="0">
              <a:ea typeface="SimSun" pitchFamily="2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67200" y="4884003"/>
            <a:ext cx="3978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pPr algn="l"/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legati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alle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attività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ricreative</a:t>
            </a:r>
            <a:r>
              <a:rPr lang="en-GB" altLang="zh-CN" sz="2400" dirty="0" smtClean="0">
                <a:ea typeface="SimSun" pitchFamily="2" charset="-122"/>
              </a:rPr>
              <a:t>, </a:t>
            </a:r>
            <a:r>
              <a:rPr lang="en-GB" altLang="zh-CN" sz="2400" dirty="0" err="1" smtClean="0">
                <a:ea typeface="SimSun" pitchFamily="2" charset="-122"/>
              </a:rPr>
              <a:t>religiose</a:t>
            </a:r>
            <a:r>
              <a:rPr lang="en-GB" altLang="zh-CN" sz="2400" dirty="0" smtClean="0">
                <a:ea typeface="SimSun" pitchFamily="2" charset="-122"/>
              </a:rPr>
              <a:t>, </a:t>
            </a:r>
            <a:r>
              <a:rPr lang="en-GB" altLang="zh-CN" sz="2400" dirty="0" err="1" smtClean="0">
                <a:ea typeface="SimSun" pitchFamily="2" charset="-122"/>
              </a:rPr>
              <a:t>spirituali</a:t>
            </a:r>
            <a:r>
              <a:rPr lang="en-GB" altLang="zh-CN" sz="2400" dirty="0" smtClean="0">
                <a:ea typeface="SimSun" pitchFamily="2" charset="-122"/>
              </a:rPr>
              <a:t>...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3400" y="3593068"/>
            <a:ext cx="3581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Tourism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14800" y="3581400"/>
            <a:ext cx="3581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Recreation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6488668"/>
            <a:ext cx="3581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altLang="zh-CN" dirty="0" smtClean="0">
                <a:ea typeface="SimSun" pitchFamily="2" charset="-122"/>
              </a:rPr>
              <a:t>Local communities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3352800" cy="25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04800" y="457200"/>
            <a:ext cx="839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l"/>
            <a:r>
              <a:rPr lang="en-GB" altLang="zh-CN" dirty="0" err="1" smtClean="0">
                <a:ea typeface="SimSun" pitchFamily="2" charset="-122"/>
              </a:rPr>
              <a:t>SERVIZI</a:t>
            </a:r>
            <a:r>
              <a:rPr lang="en-GB" altLang="zh-CN" dirty="0" smtClean="0">
                <a:ea typeface="SimSun" pitchFamily="2" charset="-122"/>
              </a:rPr>
              <a:t> </a:t>
            </a:r>
            <a:r>
              <a:rPr lang="en-GB" altLang="zh-CN" dirty="0" err="1" smtClean="0">
                <a:ea typeface="SimSun" pitchFamily="2" charset="-122"/>
              </a:rPr>
              <a:t>ECOSISTEMICI</a:t>
            </a:r>
            <a:endParaRPr lang="en-GB" altLang="zh-CN" sz="1800" dirty="0">
              <a:ea typeface="SimSun" pitchFamily="2" charset="-122"/>
            </a:endParaRPr>
          </a:p>
        </p:txBody>
      </p:sp>
      <p:pic>
        <p:nvPicPr>
          <p:cNvPr id="7199" name="Picture 31" descr="nature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096000"/>
            <a:ext cx="1230313" cy="2762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2934"/>
            <a:ext cx="9144000" cy="65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67770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2438400"/>
            <a:ext cx="6629401" cy="83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914400" y="3657600"/>
            <a:ext cx="0" cy="2514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14400" y="6172200"/>
            <a:ext cx="2743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447800" y="3962400"/>
            <a:ext cx="1524000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95297" y="6260068"/>
            <a:ext cx="15188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zh-CN" sz="2200" dirty="0" err="1" smtClean="0">
                <a:ea typeface="SimSun" pitchFamily="2" charset="-122"/>
              </a:rPr>
              <a:t>Biodiversity</a:t>
            </a:r>
            <a:endParaRPr lang="sv-SE" sz="2200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-506000" y="4690008"/>
            <a:ext cx="21433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zh-CN" sz="2200" dirty="0" err="1" smtClean="0">
                <a:ea typeface="SimSun" pitchFamily="2" charset="-122"/>
              </a:rPr>
              <a:t>Function</a:t>
            </a:r>
            <a:r>
              <a:rPr lang="sv-SE" altLang="zh-CN" sz="2200" dirty="0" smtClean="0">
                <a:ea typeface="SimSun" pitchFamily="2" charset="-122"/>
              </a:rPr>
              <a:t> </a:t>
            </a:r>
            <a:r>
              <a:rPr lang="sv-SE" altLang="zh-CN" sz="2200" dirty="0" err="1" smtClean="0">
                <a:ea typeface="SimSun" pitchFamily="2" charset="-122"/>
              </a:rPr>
              <a:t>stability</a:t>
            </a:r>
            <a:endParaRPr lang="sv-S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04800" y="457200"/>
            <a:ext cx="839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l"/>
            <a:r>
              <a:rPr lang="en-GB" altLang="zh-CN" dirty="0" err="1" smtClean="0">
                <a:ea typeface="SimSun" pitchFamily="2" charset="-122"/>
              </a:rPr>
              <a:t>SERVIZI</a:t>
            </a:r>
            <a:r>
              <a:rPr lang="en-GB" altLang="zh-CN" dirty="0" smtClean="0">
                <a:ea typeface="SimSun" pitchFamily="2" charset="-122"/>
              </a:rPr>
              <a:t> </a:t>
            </a:r>
            <a:r>
              <a:rPr lang="en-GB" altLang="zh-CN" dirty="0" err="1" smtClean="0">
                <a:ea typeface="SimSun" pitchFamily="2" charset="-122"/>
              </a:rPr>
              <a:t>ECOSISTEMICI</a:t>
            </a:r>
            <a:endParaRPr lang="en-GB" altLang="zh-CN" sz="1800" dirty="0">
              <a:ea typeface="SimSun" pitchFamily="2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1538287"/>
            <a:ext cx="839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l"/>
            <a:r>
              <a:rPr lang="en-GB" altLang="zh-CN" dirty="0" err="1" smtClean="0">
                <a:ea typeface="SimSun" pitchFamily="2" charset="-122"/>
              </a:rPr>
              <a:t>DEFINIZIONE</a:t>
            </a:r>
            <a:endParaRPr lang="en-GB" altLang="zh-CN" sz="1800" dirty="0">
              <a:ea typeface="SimSun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416592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91200" y="2514600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pPr algn="l"/>
            <a:r>
              <a:rPr lang="en-GB" altLang="zh-CN" sz="2400" dirty="0" err="1" smtClean="0">
                <a:ea typeface="SimSun" pitchFamily="2" charset="-122"/>
              </a:rPr>
              <a:t>Relazioni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fra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biodiversità</a:t>
            </a:r>
            <a:r>
              <a:rPr lang="en-GB" altLang="zh-CN" sz="2400" dirty="0" smtClean="0">
                <a:ea typeface="SimSun" pitchFamily="2" charset="-122"/>
              </a:rPr>
              <a:t>, </a:t>
            </a:r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ecosistemici</a:t>
            </a:r>
            <a:r>
              <a:rPr lang="en-GB" altLang="zh-CN" sz="2400" dirty="0" smtClean="0">
                <a:ea typeface="SimSun" pitchFamily="2" charset="-122"/>
              </a:rPr>
              <a:t> e </a:t>
            </a:r>
            <a:r>
              <a:rPr lang="en-GB" altLang="zh-CN" sz="2400" dirty="0" err="1" smtClean="0">
                <a:ea typeface="SimSun" pitchFamily="2" charset="-122"/>
              </a:rPr>
              <a:t>uomo</a:t>
            </a:r>
            <a:endParaRPr lang="en-GB" altLang="zh-CN" sz="24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2000" y="11430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pPr algn="l"/>
            <a:r>
              <a:rPr lang="en-GB" altLang="zh-CN" sz="2400" dirty="0" err="1" smtClean="0">
                <a:ea typeface="SimSun" pitchFamily="2" charset="-122"/>
              </a:rPr>
              <a:t>Relazioni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fra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biodiversità</a:t>
            </a:r>
            <a:r>
              <a:rPr lang="en-GB" altLang="zh-CN" sz="2400" dirty="0" smtClean="0">
                <a:ea typeface="SimSun" pitchFamily="2" charset="-122"/>
              </a:rPr>
              <a:t>, </a:t>
            </a:r>
            <a:r>
              <a:rPr lang="en-GB" altLang="zh-CN" sz="2400" dirty="0" err="1" smtClean="0">
                <a:ea typeface="SimSun" pitchFamily="2" charset="-122"/>
              </a:rPr>
              <a:t>servizi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ecosistemici</a:t>
            </a:r>
            <a:r>
              <a:rPr lang="en-GB" altLang="zh-CN" sz="2400" dirty="0" smtClean="0">
                <a:ea typeface="SimSun" pitchFamily="2" charset="-122"/>
              </a:rPr>
              <a:t> e </a:t>
            </a:r>
            <a:r>
              <a:rPr lang="en-GB" altLang="zh-CN" sz="2400" dirty="0" err="1" smtClean="0">
                <a:ea typeface="SimSun" pitchFamily="2" charset="-122"/>
              </a:rPr>
              <a:t>uomo</a:t>
            </a:r>
            <a:endParaRPr lang="en-GB" altLang="zh-CN" sz="2400" dirty="0" smtClean="0">
              <a:ea typeface="SimSun" pitchFamily="2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14400" y="2445603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pPr algn="l"/>
            <a:r>
              <a:rPr lang="en-GB" altLang="zh-CN" sz="2400" dirty="0" smtClean="0">
                <a:ea typeface="SimSun" pitchFamily="2" charset="-122"/>
              </a:rPr>
              <a:t>Come </a:t>
            </a:r>
            <a:r>
              <a:rPr lang="en-GB" altLang="zh-CN" sz="2400" dirty="0" err="1" smtClean="0">
                <a:ea typeface="SimSun" pitchFamily="2" charset="-122"/>
              </a:rPr>
              <a:t>sono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cambiate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queste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r>
              <a:rPr lang="en-GB" altLang="zh-CN" sz="2400" dirty="0" err="1" smtClean="0">
                <a:ea typeface="SimSun" pitchFamily="2" charset="-122"/>
              </a:rPr>
              <a:t>relazioni</a:t>
            </a:r>
            <a:r>
              <a:rPr lang="en-GB" altLang="zh-CN" sz="2400" dirty="0" smtClean="0">
                <a:ea typeface="SimSun" pitchFamily="2" charset="-122"/>
              </a:rPr>
              <a:t> e come </a:t>
            </a:r>
            <a:r>
              <a:rPr lang="en-GB" altLang="zh-CN" sz="2400" dirty="0" err="1" smtClean="0">
                <a:ea typeface="SimSun" pitchFamily="2" charset="-122"/>
              </a:rPr>
              <a:t>cambieranno</a:t>
            </a:r>
            <a:r>
              <a:rPr lang="en-GB" altLang="zh-CN" sz="2400" dirty="0" smtClean="0">
                <a:ea typeface="SimSun" pitchFamily="2" charset="-122"/>
              </a:rPr>
              <a:t> in </a:t>
            </a:r>
            <a:r>
              <a:rPr lang="en-GB" altLang="zh-CN" sz="2400" dirty="0" err="1" smtClean="0">
                <a:ea typeface="SimSun" pitchFamily="2" charset="-122"/>
              </a:rPr>
              <a:t>futuro</a:t>
            </a:r>
            <a:r>
              <a:rPr lang="en-GB" altLang="zh-CN" sz="2400" dirty="0" smtClean="0">
                <a:ea typeface="SimSun" pitchFamily="2" charset="-122"/>
              </a:rPr>
              <a:t>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2000" y="4567535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1">
            <a:spAutoFit/>
          </a:bodyPr>
          <a:lstStyle/>
          <a:p>
            <a:pPr algn="l"/>
            <a:r>
              <a:rPr lang="en-GB" altLang="zh-CN" sz="2400" dirty="0" smtClean="0">
                <a:ea typeface="SimSun" pitchFamily="2" charset="-122"/>
              </a:rPr>
              <a:t>Millennium Assessment (2005)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181600"/>
            <a:ext cx="4933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67770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6248400" cy="8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429000"/>
            <a:ext cx="5076825" cy="315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67770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606112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19200" y="42672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zh-CN" sz="2400" dirty="0" smtClean="0">
                <a:ea typeface="SimSun" pitchFamily="2" charset="-122"/>
              </a:rPr>
              <a:t>”</a:t>
            </a:r>
            <a:r>
              <a:rPr lang="sv-SE" altLang="zh-CN" sz="2400" dirty="0" err="1" smtClean="0">
                <a:ea typeface="SimSun" pitchFamily="2" charset="-122"/>
              </a:rPr>
              <a:t>Selection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effect</a:t>
            </a:r>
            <a:r>
              <a:rPr lang="sv-SE" altLang="zh-CN" sz="2400" dirty="0" smtClean="0">
                <a:ea typeface="SimSun" pitchFamily="2" charset="-122"/>
              </a:rPr>
              <a:t>” + ”Complementarity </a:t>
            </a:r>
            <a:r>
              <a:rPr lang="sv-SE" altLang="zh-CN" sz="2400" dirty="0" err="1" smtClean="0">
                <a:ea typeface="SimSun" pitchFamily="2" charset="-122"/>
              </a:rPr>
              <a:t>effect</a:t>
            </a:r>
            <a:r>
              <a:rPr lang="sv-SE" altLang="zh-CN" sz="2400" dirty="0" smtClean="0">
                <a:ea typeface="SimSun" pitchFamily="2" charset="-122"/>
              </a:rPr>
              <a:t>”</a:t>
            </a:r>
            <a:endParaRPr lang="it-IT" altLang="zh-CN" sz="2400" dirty="0" smtClean="0">
              <a:ea typeface="SimSun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100935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zh-CN" sz="2400" dirty="0" err="1" smtClean="0">
                <a:ea typeface="SimSun" pitchFamily="2" charset="-122"/>
              </a:rPr>
              <a:t>Entrambi</a:t>
            </a:r>
            <a:r>
              <a:rPr lang="sv-SE" altLang="zh-CN" sz="2400" dirty="0" smtClean="0">
                <a:ea typeface="SimSun" pitchFamily="2" charset="-122"/>
              </a:rPr>
              <a:t> i </a:t>
            </a:r>
            <a:r>
              <a:rPr lang="sv-SE" altLang="zh-CN" sz="2400" dirty="0" err="1" smtClean="0">
                <a:ea typeface="SimSun" pitchFamily="2" charset="-122"/>
              </a:rPr>
              <a:t>meccanismi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sono</a:t>
            </a:r>
            <a:r>
              <a:rPr lang="sv-SE" altLang="zh-CN" sz="2400" dirty="0" smtClean="0">
                <a:ea typeface="SimSun" pitchFamily="2" charset="-122"/>
              </a:rPr>
              <a:t> alla </a:t>
            </a:r>
            <a:r>
              <a:rPr lang="sv-SE" altLang="zh-CN" sz="2400" dirty="0" err="1" smtClean="0">
                <a:ea typeface="SimSun" pitchFamily="2" charset="-122"/>
              </a:rPr>
              <a:t>base</a:t>
            </a:r>
            <a:r>
              <a:rPr lang="sv-SE" altLang="zh-CN" sz="2400" dirty="0" smtClean="0">
                <a:ea typeface="SimSun" pitchFamily="2" charset="-122"/>
              </a:rPr>
              <a:t> della </a:t>
            </a:r>
            <a:r>
              <a:rPr lang="sv-SE" altLang="zh-CN" sz="2400" dirty="0" err="1" smtClean="0">
                <a:ea typeface="SimSun" pitchFamily="2" charset="-122"/>
              </a:rPr>
              <a:t>relazione</a:t>
            </a:r>
            <a:r>
              <a:rPr lang="sv-SE" altLang="zh-CN" sz="2400" dirty="0" smtClean="0">
                <a:ea typeface="SimSun" pitchFamily="2" charset="-122"/>
              </a:rPr>
              <a:t> positiva </a:t>
            </a:r>
            <a:r>
              <a:rPr lang="sv-SE" altLang="zh-CN" sz="2400" dirty="0" err="1" smtClean="0">
                <a:ea typeface="SimSun" pitchFamily="2" charset="-122"/>
              </a:rPr>
              <a:t>fra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biodiversità</a:t>
            </a:r>
            <a:r>
              <a:rPr lang="sv-SE" altLang="zh-CN" sz="2400" dirty="0" smtClean="0">
                <a:ea typeface="SimSun" pitchFamily="2" charset="-122"/>
              </a:rPr>
              <a:t> e </a:t>
            </a:r>
            <a:r>
              <a:rPr lang="sv-SE" altLang="zh-CN" sz="2400" dirty="0" err="1" smtClean="0">
                <a:ea typeface="SimSun" pitchFamily="2" charset="-122"/>
              </a:rPr>
              <a:t>funzione</a:t>
            </a:r>
            <a:endParaRPr lang="it-IT" altLang="zh-CN" sz="24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67770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37927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14400" y="41910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zh-CN" sz="2400" dirty="0" smtClean="0">
                <a:ea typeface="SimSun" pitchFamily="2" charset="-122"/>
              </a:rPr>
              <a:t>Es. </a:t>
            </a:r>
            <a:r>
              <a:rPr lang="sv-SE" altLang="zh-CN" sz="2400" dirty="0" err="1" smtClean="0">
                <a:ea typeface="SimSun" pitchFamily="2" charset="-122"/>
              </a:rPr>
              <a:t>Perdita</a:t>
            </a:r>
            <a:r>
              <a:rPr lang="sv-SE" altLang="zh-CN" sz="2400" dirty="0" smtClean="0">
                <a:ea typeface="SimSun" pitchFamily="2" charset="-122"/>
              </a:rPr>
              <a:t> di </a:t>
            </a:r>
            <a:r>
              <a:rPr lang="sv-SE" altLang="zh-CN" sz="2400" dirty="0" err="1" smtClean="0">
                <a:ea typeface="SimSun" pitchFamily="2" charset="-122"/>
              </a:rPr>
              <a:t>predatori</a:t>
            </a:r>
            <a:r>
              <a:rPr lang="sv-SE" altLang="zh-CN" sz="2400" dirty="0" smtClean="0">
                <a:ea typeface="SimSun" pitchFamily="2" charset="-122"/>
              </a:rPr>
              <a:t> o </a:t>
            </a:r>
            <a:r>
              <a:rPr lang="sv-SE" altLang="zh-CN" sz="2400" dirty="0" err="1" smtClean="0">
                <a:ea typeface="SimSun" pitchFamily="2" charset="-122"/>
              </a:rPr>
              <a:t>erbivori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può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avere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conseguenze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maggiori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rispetto</a:t>
            </a:r>
            <a:r>
              <a:rPr lang="sv-SE" altLang="zh-CN" sz="2400" dirty="0" smtClean="0">
                <a:ea typeface="SimSun" pitchFamily="2" charset="-122"/>
              </a:rPr>
              <a:t> alla </a:t>
            </a:r>
            <a:r>
              <a:rPr lang="sv-SE" altLang="zh-CN" sz="2400" dirty="0" err="1" smtClean="0">
                <a:ea typeface="SimSun" pitchFamily="2" charset="-122"/>
              </a:rPr>
              <a:t>perdita</a:t>
            </a:r>
            <a:r>
              <a:rPr lang="sv-SE" altLang="zh-CN" sz="2400" dirty="0" smtClean="0">
                <a:ea typeface="SimSun" pitchFamily="2" charset="-122"/>
              </a:rPr>
              <a:t> di </a:t>
            </a:r>
            <a:r>
              <a:rPr lang="sv-SE" altLang="zh-CN" sz="2400" dirty="0" err="1" smtClean="0">
                <a:ea typeface="SimSun" pitchFamily="2" charset="-122"/>
              </a:rPr>
              <a:t>biodiversità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dei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produttori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primari</a:t>
            </a:r>
            <a:endParaRPr lang="it-IT" altLang="zh-CN" sz="24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67770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399"/>
            <a:ext cx="634211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42672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zh-CN" sz="2400" dirty="0" err="1" smtClean="0">
                <a:ea typeface="SimSun" pitchFamily="2" charset="-122"/>
              </a:rPr>
              <a:t>Quali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sono</a:t>
            </a:r>
            <a:r>
              <a:rPr lang="sv-SE" altLang="zh-CN" sz="2400" dirty="0" smtClean="0">
                <a:ea typeface="SimSun" pitchFamily="2" charset="-122"/>
              </a:rPr>
              <a:t> le </a:t>
            </a:r>
            <a:r>
              <a:rPr lang="sv-SE" altLang="zh-CN" sz="2400" dirty="0" err="1" smtClean="0">
                <a:ea typeface="SimSun" pitchFamily="2" charset="-122"/>
              </a:rPr>
              <a:t>caratteristiche</a:t>
            </a:r>
            <a:r>
              <a:rPr lang="sv-SE" altLang="zh-CN" sz="2400" dirty="0" smtClean="0">
                <a:ea typeface="SimSun" pitchFamily="2" charset="-122"/>
              </a:rPr>
              <a:t> (</a:t>
            </a:r>
            <a:r>
              <a:rPr lang="sv-SE" altLang="zh-CN" sz="2400" dirty="0" err="1" smtClean="0">
                <a:ea typeface="SimSun" pitchFamily="2" charset="-122"/>
              </a:rPr>
              <a:t>trait</a:t>
            </a:r>
            <a:r>
              <a:rPr lang="sv-SE" altLang="zh-CN" sz="2400" dirty="0" smtClean="0">
                <a:ea typeface="SimSun" pitchFamily="2" charset="-122"/>
              </a:rPr>
              <a:t>) </a:t>
            </a:r>
            <a:r>
              <a:rPr lang="sv-SE" altLang="zh-CN" sz="2400" dirty="0" err="1" smtClean="0">
                <a:ea typeface="SimSun" pitchFamily="2" charset="-122"/>
              </a:rPr>
              <a:t>con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maggiore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rischio</a:t>
            </a:r>
            <a:r>
              <a:rPr lang="sv-SE" altLang="zh-CN" sz="2400" dirty="0" smtClean="0">
                <a:ea typeface="SimSun" pitchFamily="2" charset="-122"/>
              </a:rPr>
              <a:t> di </a:t>
            </a:r>
            <a:r>
              <a:rPr lang="sv-SE" altLang="zh-CN" sz="2400" dirty="0" err="1" smtClean="0">
                <a:ea typeface="SimSun" pitchFamily="2" charset="-122"/>
              </a:rPr>
              <a:t>estinzione</a:t>
            </a:r>
            <a:r>
              <a:rPr lang="sv-SE" altLang="zh-CN" sz="2400" dirty="0" smtClean="0">
                <a:ea typeface="SimSun" pitchFamily="2" charset="-122"/>
              </a:rPr>
              <a:t>?</a:t>
            </a:r>
            <a:endParaRPr lang="it-IT" altLang="zh-CN" sz="24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67770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20574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zh-CN" sz="2400" dirty="0" smtClean="0">
                <a:ea typeface="SimSun" pitchFamily="2" charset="-122"/>
              </a:rPr>
              <a:t>+ </a:t>
            </a:r>
            <a:r>
              <a:rPr lang="sv-SE" altLang="zh-CN" sz="2400" dirty="0" err="1" smtClean="0">
                <a:ea typeface="SimSun" pitchFamily="2" charset="-122"/>
              </a:rPr>
              <a:t>quattro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tendenze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dalla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letteratura</a:t>
            </a:r>
            <a:r>
              <a:rPr lang="sv-SE" altLang="zh-CN" sz="2400" dirty="0" smtClean="0">
                <a:ea typeface="SimSun" pitchFamily="2" charset="-122"/>
              </a:rPr>
              <a:t> </a:t>
            </a:r>
            <a:r>
              <a:rPr lang="sv-SE" altLang="zh-CN" sz="2400" dirty="0" err="1" smtClean="0">
                <a:ea typeface="SimSun" pitchFamily="2" charset="-122"/>
              </a:rPr>
              <a:t>più</a:t>
            </a:r>
            <a:r>
              <a:rPr lang="sv-SE" altLang="zh-CN" sz="2400" dirty="0" smtClean="0">
                <a:ea typeface="SimSun" pitchFamily="2" charset="-122"/>
              </a:rPr>
              <a:t> recente:</a:t>
            </a:r>
            <a:endParaRPr lang="it-IT" altLang="zh-CN" sz="2400" dirty="0" smtClean="0">
              <a:ea typeface="SimSun" pitchFamily="2" charset="-122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56096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304" y="3733800"/>
            <a:ext cx="58438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630960"/>
            <a:ext cx="5562600" cy="9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999" y="5791200"/>
            <a:ext cx="562639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2311" y="2732782"/>
            <a:ext cx="48942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sv-SE" sz="3200" dirty="0" err="1" smtClean="0"/>
              <a:t>Dalla</a:t>
            </a:r>
            <a:r>
              <a:rPr lang="sv-SE" sz="3200" dirty="0" smtClean="0"/>
              <a:t> </a:t>
            </a:r>
            <a:r>
              <a:rPr lang="sv-SE" sz="3200" dirty="0" err="1" smtClean="0"/>
              <a:t>biodiversità</a:t>
            </a:r>
            <a:r>
              <a:rPr lang="sv-SE" sz="3200" dirty="0" smtClean="0"/>
              <a:t> </a:t>
            </a:r>
            <a:r>
              <a:rPr lang="sv-SE" sz="3200" dirty="0" err="1" smtClean="0"/>
              <a:t>funzionale</a:t>
            </a:r>
            <a:endParaRPr lang="sv-SE" sz="3200" dirty="0" smtClean="0"/>
          </a:p>
          <a:p>
            <a:pPr marL="457200" indent="-457200" algn="ctr"/>
            <a:r>
              <a:rPr lang="sv-SE" sz="3200" dirty="0" err="1" smtClean="0"/>
              <a:t>ai</a:t>
            </a:r>
            <a:r>
              <a:rPr lang="sv-SE" sz="3200" dirty="0" smtClean="0"/>
              <a:t> </a:t>
            </a:r>
            <a:r>
              <a:rPr lang="sv-SE" sz="3200" dirty="0" err="1" smtClean="0"/>
              <a:t>servizi</a:t>
            </a:r>
            <a:r>
              <a:rPr lang="sv-SE" sz="3200" dirty="0" smtClean="0"/>
              <a:t> </a:t>
            </a:r>
            <a:r>
              <a:rPr lang="sv-SE" sz="3200" dirty="0" err="1" smtClean="0"/>
              <a:t>ecosistemici</a:t>
            </a:r>
            <a:endParaRPr lang="sv-S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59367"/>
            <a:ext cx="6843467" cy="424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701488"/>
            <a:ext cx="3962400" cy="115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356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41</cp:revision>
  <dcterms:created xsi:type="dcterms:W3CDTF">2006-08-16T00:00:00Z</dcterms:created>
  <dcterms:modified xsi:type="dcterms:W3CDTF">2013-11-20T16:14:42Z</dcterms:modified>
</cp:coreProperties>
</file>