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7" r:id="rId2"/>
    <p:sldId id="348" r:id="rId3"/>
    <p:sldId id="310" r:id="rId4"/>
    <p:sldId id="269" r:id="rId5"/>
    <p:sldId id="311" r:id="rId6"/>
    <p:sldId id="273" r:id="rId7"/>
    <p:sldId id="328" r:id="rId8"/>
    <p:sldId id="272" r:id="rId9"/>
    <p:sldId id="280" r:id="rId10"/>
    <p:sldId id="271" r:id="rId11"/>
    <p:sldId id="327" r:id="rId12"/>
    <p:sldId id="346" r:id="rId13"/>
    <p:sldId id="319" r:id="rId14"/>
    <p:sldId id="338" r:id="rId15"/>
    <p:sldId id="339" r:id="rId16"/>
    <p:sldId id="274" r:id="rId17"/>
    <p:sldId id="275" r:id="rId18"/>
    <p:sldId id="340" r:id="rId19"/>
    <p:sldId id="34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17DE"/>
    <a:srgbClr val="F9FEB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016" y="-8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3BDE2-3127-41BC-90DD-EC79A49695B8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CCB6A-8884-4798-AAEB-F5E825E87D23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BECE1-6B57-41E3-B31F-5E187253A298}" type="datetimeFigureOut">
              <a:rPr lang="sv-SE" smtClean="0"/>
              <a:pPr/>
              <a:t>2013-10-23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58C0B-64EE-4BA8-BF0D-EF2F6B54A978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58C0B-64EE-4BA8-BF0D-EF2F6B54A978}" type="slidenum">
              <a:rPr lang="sv-SE" smtClean="0"/>
              <a:pPr/>
              <a:t>13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2697540"/>
            <a:ext cx="9144000" cy="1569660"/>
          </a:xfrm>
          <a:noFill/>
          <a:ln/>
        </p:spPr>
        <p:txBody>
          <a:bodyPr anchor="t">
            <a:spAutoFit/>
          </a:bodyPr>
          <a:lstStyle/>
          <a:p>
            <a:r>
              <a:rPr lang="en-US" sz="3200" b="1" dirty="0" smtClean="0">
                <a:latin typeface="+mn-lt"/>
              </a:rPr>
              <a:t>Impacts of habitat fragmentation</a:t>
            </a:r>
            <a:br>
              <a:rPr lang="en-US" sz="3200" b="1" dirty="0" smtClean="0">
                <a:latin typeface="+mn-lt"/>
              </a:rPr>
            </a:br>
            <a:r>
              <a:rPr lang="en-US" sz="3200" b="1" dirty="0" smtClean="0">
                <a:latin typeface="+mn-lt"/>
              </a:rPr>
              <a:t>on plant and insect communities:</a:t>
            </a:r>
            <a:br>
              <a:rPr lang="en-US" sz="3200" b="1" dirty="0" smtClean="0">
                <a:latin typeface="+mn-lt"/>
              </a:rPr>
            </a:br>
            <a:r>
              <a:rPr lang="en-US" sz="3200" b="1" dirty="0" smtClean="0">
                <a:latin typeface="+mn-lt"/>
              </a:rPr>
              <a:t>beyond species richness!</a:t>
            </a:r>
            <a:endParaRPr lang="en-US" sz="3200" b="1" baseline="30000" dirty="0">
              <a:latin typeface="+mn-lt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152400" y="76200"/>
            <a:ext cx="381000" cy="6705600"/>
          </a:xfrm>
          <a:prstGeom prst="roundRect">
            <a:avLst>
              <a:gd name="adj" fmla="val 16667"/>
            </a:avLst>
          </a:prstGeom>
          <a:solidFill>
            <a:srgbClr val="000080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sv-SE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>
            <a:off x="0" y="1447800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793" y="152400"/>
            <a:ext cx="1075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Results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447800" y="6324600"/>
            <a:ext cx="20176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0" y="6412468"/>
            <a:ext cx="5261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Increasing importance of changes in dominant species</a:t>
            </a:r>
            <a:endParaRPr lang="sv-SE" dirty="0">
              <a:latin typeface="+mj-lt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710500" y="990600"/>
            <a:ext cx="0" cy="1524000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 rot="16200000">
            <a:off x="3320534" y="1491734"/>
            <a:ext cx="198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Species evenness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39100" y="1219200"/>
            <a:ext cx="990600" cy="9906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50" name="AutoShape 2" descr="data:image/jpeg;base64,/9j/4AAQSkZJRgABAQAAAQABAAD/2wCEAAkGBhISEBUUExQVFRUWGBUXGBgYFxgVFxoaFxUXFxQXFBQXHCYeGBokGRQUHy8gIycpLC0sFR4xNTAqNSYrLCkBCQoKDgwOGg8PGiolHyQqKSwsLyksKSksKSksLCksLCwsLCwsLCwsLCwsKSkpLCwpLCwsKSksKSwsKSwsKSksLP/AABEIAMIBAwMBIgACEQEDEQH/xAAbAAACAwEBAQAAAAAAAAAAAAAEBQIDBgABB//EAD0QAAECBAQEBAQEBQQBBQAAAAECEQADBCEFEjFBBiJRYRNxgZEyQqGxFCPB8AdSYtHhFXKC8TMWFyQ0k//EABoBAAMBAQEBAAAAAAAAAAAAAAECAwQABQb/xAAsEQACAgICAQMDBAEFAAAAAAAAAQIRAyESMUEEIlEyYXETgZGxoRQjQsHh/9oADAMBAAIRAxEAPwDA/gldI0eA06kxZUTJbsGhpTTEpQ8ebN2ifTJppMyg8MKieJaWEKaHFcyy0V4lVkqaISVISTDUTCow0ppY6QqoBZ40OHSwzmJxXgfHG+y1FCCIomES4oxTHAgsHhFVcQBVhqYEkXuD6HK64L0i6hlvCzD6ZTOYe0E1OkJwIOFbKqiVFQmBO8EV07pAP4QqvASbZOTXgXYnisxJtpCOrryrcvGhxGSAm4jD4jV5JmjCLxhbobG97GOF1GVd9Y1VNjTEDaPni8SGcGNMmo/LCk9IeUGh5d6NCmrdZO0OqSanLGBosRK3A1ENJNUsJ1ibTGxy4vZ5ikkqmk+0BIQTaCJmIAG8e0lUguXBg1Rz+wqxCnWguIbcNSFKdStIhNQqaoAC0OVIMuWABeH5WKqGMhKS9onIrcqsu0D4asFMRVJOZ4lkdIDZdiFQRcCKqValQUSCljEUMkWiC32OkB1FG5vAy5eWwi6oqojTofWBXkjJ26QrqEkwZRzA0SqZF4jT01ngt/A6jotXLBvANRQKVpBCFwZSrA1EBMXbM8cLmDeOjRqF46Kg4HyCXUqKgSd40a61pXpGeqqUoV0aPJlcSlo9SUeXRw3wbEAlfnDwjOp2hNw3g/iKBMfRBgyEIEZsrV0hoRtg+EUGaGdUnIGERpXlpeBZlSVqvEGXyVFUBTqTM5MDUmBjO5EaKjoCq+0W1EkAWgO+yUIVsArqxEtDQhosWCpjA2gmow8zFEExnsX4cmSlZ0EwYteTpTtH0FEsKS8VCpCS0Y6h4gmpSx2jkcQ5l3g/gk0ajEaczAMrWLnuNxGW4iwJOVwIbysbAi6bVpmpbfp+sLzoN2qPlyqZjGjwOcVJywXiHDZUXSItwnhmalTmwi0s0WtsMXb2X4VhnhrKjd4YTUdNIYyaRCRzmAcQrpbgIIiUctvSKOvAvrcIKg+kLaWgKVMI0WIz1fh3EDcJ0JnKc7Q9S8nKOw3C6cpIeNSpclMvmyv5xlsZUUzghFtydABuSdhHq6oEAJ3+JR1V2A+VPbU79AVcbDSj2OKfw8xKYvnqAvGbXykMYbpplTEgPEZX5JuV9Fc3EA7RYmY4iM3hzKMzwDOqG5RAUUkGEn5LG5oINtIVpd7wzTMtE2dGrPJ0lxEKeSQLwVLMX5HEDQZSroBRRPdohMpehhqiW6WhdVEohFQypgvjKFo6BF1YeOhqEPn+IVyVlxAdNIzKgmVgazDjBsEPiB49d5IxVJndmi4bo8iQWjUSpma5gSXThCQIqr6vKgtGN92XjHjsIn4zLfLaAjUjNaMZVTliYVCNBgM3OXVBUfJOeS+zZUFeMrRapi5haVpSLGPKqrKUZtoSTfg5O2DVFKRMzCCJ5CksYAk4mFbw6kYMVywp4mk3tgcUZSowFS1cogJHCq8x7RveSXqRGdxfjCXKJCWJhlK9R7FAqbhdT8xYQ0p8MkoLveMnUcXzZjtywGjGyDzKJgPBkatsCZtMRx1EpNg+0Il8VTJhZIYQGurC03uDr26HzgNAyK+r7EbEQ0MMVtoaS1YVWmfMs5bfyiuRRLQoBRgiXiiswSlLg2hUupnTqopVYJjdHH7LSGUPbyNFNxhpRlmGHCi/CVfcPGZm0zHMSyU6nXuwG57RoeF6hNQW0bQP9T1iXB2mxkqpsvxaQubPYWSLnudnO7RCrpiE2iriebUUigWdB+aAZWO5kXjpohley38zXWG+F42QGIhMjFkhN4GRVZy6Yz0ycdm1XjWZJGkZ+aPzHO8JptROT5RGmrlrVzbQa0duzXIl5gIt8MCFlJiLCJU9YpS7wjqivF9jqWh4ulqYQHLWX7RetdonQJaLfHAhRiK1KdoNQCdYqqlgC8Tca6EtiHwDHsGeImOhaZTZkJ2LBBZobcOTVTJjgWhCqRmWzPGil1S5EseGlgfmt9OnmWj0JcYr7l8eNzeujS1zWClBPmQPvEJtXIShi6j1Yge5aMfKxlaZyM+dQUoEgAOf+ahf6xosTpUTQ1MhOb5lzC5H+1It9G6RDJk4NWejDFaEVcJKln8wDsllH6GCqOoQm0tM5ffIf0hFIlTDVZCTlBvcJLA3cnaxj6NhmKDIEyULXp8CeV+6yyXfVjCZsjx1W7Oh6eErtClK1l3p5x9FpI+jQJU8UKvJMlbC2jt2JCfvBXE3Gc6lIRkRmUHAKipg7X0vr10jCLrqiqmqXkK1qvypJuNPK0P6eM5LlLS/J2SGOLqKNZLqxLyq8JY/3Ksd7OkW9Ycp/iAMmQSVj/aQpvQGB6mvkSaNEqelSVKR0ClhTXKdwxOthCTgNcz8UUlTDwypaVXBuySE/wAzteBHI3CU34/ydLBDklXYDjmJzpq+SalL7KzIP2IjOTcPqXJKCrd0kLHnYxuuL8bWupFNICFGwUQAVZjoOdwNnHeJ45w9Lp6ZC1FImBSQtSXS+Y6sCzhxoLsYrj9TwjHkq5dE36WLbUfBjsPlFg4i2bhZUpxGim4IsKCUrC8wcZhfZ+cee7WimZQTUGyT5Fgfu394b/VRfRmn6PItx2AU9MpNveDq7CCkAAuDdJ6HdJiVM5Vpfpv7Q1xxakyvFQg5WAKT10BB6vb2i0HziyUMbknFrZmMMTMSs7hreYIhnJWHJUBckpO56h+j7/sZheILC1cpAs+rXDm8M6KtE1LtcW8un2jbh37TZhhH6Blk8UsSyQCG0HkIrSrwCkynzA6iOp6ZRIZJ3Zg+vQQX+Byp3U1yA3o6tAPWJZpQg6bGyem3aCMV4gXNklM1j6aRlqajUr4QT5An7RqJFOVTUICUpUvM1hNUMockglh7wFUYgEVJkTROWnN4Y58r8wAIRZknz6axjebk6X5/YlL0t7kxWvB5+hSR5sn7wZhuFzUHWX/+iT9iYfcWYdIpZIMsJMxamSS7DqSSdvuYlwrgxmyhOnzLEHKh2cAtnUUgG7FgNmuYzv1CePn4/sdeigpcd2UlBKWOXTr2fWAE4PNJOXIRrZWnvC3FqpKpq0/AArKA6lMx5i4UXLN5X8zuMCoKOZLSEzSsnoch6nkv3PrAySeOKb8hXpccm1sUyKRaBzJ+o29YupSxuGh1V8JpN0TZiT/xP1CR94ytfWzZMwy1qzizZnAOujs37vEYZOfQZejilps1dIkKi5cttYR4ZWKW5SlSe6WUkMGdSQLbPB82tUCAShRZ7EJPsS31EG09GXL6WaVrYfks8JsVB2g1GJAhhr00I9In4GbaKIxU1piSXIU2kdDoUUdHcYhsw2DLCluCAQNwo7gaJudYaViUCWFJUpS0LzLcEgElkjKLJe+l93tCGjdJ5SR3BY36Q/TVhCfCCEqEwDMhIcnopVzfT4rdiRe+VbTR6Po5ri4+RzVYLLVIMxUzxFqSAFuyQ+ySP7+sZ2jMujUp5n5ihqxJCXeySddbluwhtRz/AMNOyT0OLZCSVBLt8RblF7eTaQRjmAyKiYFOxAAXlISgjoVF207nSMKlwfGTdM9HjyVo8wrBKbKJ6l+ICHVnYB+/T13EH4rxaiTJKpUtUxAYOAUo0LAKO1tQCIAxzCJ0qQhNMAchbKEhZBOmVKnGruTe+oETx8g0KUTpuRQyeIsgM9yQW37Jc2iOpNSbtN196KdKkjCzMVFVVhc8JQkkZviJysGFi+wuNI+hniChpk5UrQlv5Rm92GsIuEsJoZp5M05ab/mJI9QnRu8Lf4g4dKlzUhBQgkDMlLuO5IDbgMOnvqlGGbIsVNJEvdCLlplvElOjEFBVPMWqYkNky5Us+ragudTC/CMHrJFQhakLSlLpUbKASRcEoJs4GrRXwxKmiclctK1AO4dRKuz6Ab+mhhhjfFM7MU2QUFiA9j0KnHRrdYvxnH/ZhTjXntEva/e+/sDySilrzOCs0uZmci5SVXIPZ/v2ikVwq6xSlXQmyAVMzaEJ1c6xpMKny59OJkxCAbhmSo21Nw7xycEkruJCACNWUgn0QQVebNGf9SKb5L3VVlOL8dXZQqoDpYtlL2ts3pBcquFkqOYd1Bx1Y7fvWPDglMk3Q+95kw/QH9d9YrXJpksE0yFHYHMonTZRPue8Z2ov5KqyFRNQGvnDhv5ka3cc3bpYeUerxCbOkmWojIku7fERa7aW6atHTKZWViEp/oQhAS39UxnJ9doJqaLLIDJCSdh+r9SY14U10yGWaRjZWHpzHm1zak3tYd4J4fokDMCyWuXLbsNdbQX+EX48sJAJBDXGpBYg9CD94bKogFkpABNgFEsw1cJIIfSxjTLI4J09ksL2GSggJHk2UaFwLlgH999ohU1D5XFgsEp2HdtCxIPp1EDIkS5nKszZKwWKQvOnTYK2PnvFpwZfyVD/AO9JB9CCR9Y8yVt22bkvkV4/WqlT5c+Wq45SNme4PY3eJ8XrE+fIEkPNIdwdndJcaAXL9otn8OLnHKuob+kIb6lX0tF5wZFInxDMIsEgkXI/lSXV9AdNIvFxjxa3JJonJXafTAONMcJXKlqGfwUnMTopakgE+wJ8zE/4fTpkxcwHMqUE6XsokNkL2sFaHzhnh9HQzyVlAUsuSVKUVFtWAsfQQmruJpiZqxTHLJlhg5JFvM9dLekOvfB4YR39xX7Zc2xtjPASFBS5JWCXJCnIPUBQJIfuPaFPAVOFT2UUZP5TqqxblOtyO4aHuBYzXTpClgSls4S5YuOwYFn0caRhavOmefEQUTCXIAIIJJLpA89um8HFHJOMsUpBm0qkkfXKnCVpDyphY/IolQ/4qfOj3LdI+f8AECphqB46AA4Bu7pFtd9zGuwidVSqeXMWROCkgkO0wWsxPxWaxv3MDcUYrLlyBM8ITMxy8wysWuFbiMeJyjkpK/BWSTjtk5UyRSzEqQvIrLofhUOityX0a/6oMSq59TUbLBJysAnuzga9z0iFOiXWS7oUChmYlZSDpfdLvY3D7xrfwckyEl8pQOVYIDkDcnc99dI0XHG0vJGm9+DN4ehfiMVAZHcKLZSLHqw+nWNXT1jo5k5VD2PQg7gxn6CWgy1OFiZNYo7N8yDsHF0wTISUhncCw1GmrpPw+kU7MPq4xUOQ3/FDtHQsEyOgWeVyZicJlkkPGsTKSEhXwqAsoNmHr07f9xnKOoSkiNRRUhmC+kaMsW+h48k7iATaifMKE5iiWdCp8qnVzMbgGygHck7QPiWCS1TM8icAQxKFkoukl1DNo3T/AKh5Nw2WHDC+sI5/Dyp0451qyOGI0G4TM3KuUkHSx0iDSTtOj18Ofl7JdjTHuNUycqUpJJS9uVJG7K2Gun0j2dS/6hQJytLJul3YEOGS43HzNvZ48xqno6qUAFZVsQlwQ17FgOr6+gjzC8VkSkops55WRuCSW1Vokc2nfXWMnHjBOCfJM39t30C8O4d+ARMXMWnxFM5zciRcsVkcyibsAdNINoZdJVzCVTBPmgaMwAB2HS41O8B8f4QqaECSQooBCkhwGIsEn4c3L21EUcJYYunBWpJ8ZSQAizpA+ZZGgIbXpFJrljeWUvcxItcuKWka9U1EpJbKhIHlHzaXw5MqpqyFC5zKVoASXte+h0gjiyummYUOVqTdTDlG7J8hqTfyAizhXi6VIQpExJzFThWo/wCQF7aPf0h8OHJhxvJDbYJzjOXF6RoKPA5dMgD4su6rX6hO3mY8n1pJLm3k3ub/AKQIvEVzlAodQ6hgkW0zdfc9o9ACeij3HKPIGx21fTSMzUruXZVRXjokhKl6Bh1OnmOv7uIsIyAsNrqcX/sHgOpxBT99v8fTX2gcqUWKjvoH9H9NzDqPyBtLoupykzAWJLsCwIPp07u8OMQm/lJsTcBkgewF3+kIpUwAva3aGeMVoRJl5ipj8QG729G8tovFvpGbLFNWyEhCRMTyqDu9mLHo1/32i3EKpBUoBh3BU7jsRY6DWBOHprz7qKkscua4DJ7vsBvFU6a6ruxOv79LR0lu2dCPkNTzs/xD4T1H8qjv2OzRbKnMfvfcDS+hgBM4oaz9v1H9VvVusHS5iZgzOOgU3sFDf9sdYk0u2aEwpBRMF7HZQDadeo9oUcR1C0ISlaUqQNdwX6K/TX7wSVFCmUGJ0OxHZ2f9IdUqEzUFKgCDqCBp2tdoMZfpSUvAGuSoyvCeHomzlJBzSyCXcpUhQ+EOLbn29DdjnBMxCsyHmIzBRA5VHcva51PrvHmHYoKepUMhDlQH8xCVEC+q0+erbtbbJxNJlKmOCMpL+n9oplyZIZOUfJOKjKNMScDqP4YpmICSlRZQVcvchSdiDGfxTixC5jTJKVy0kgFh4gyllMDZXVm3ETpOLXqMsyWJayQkKTdJd/jf4k9CPSHVLwnIVPVNLgkhRlWKM38w6j/rtEnWObllXa1RRbiuDJ4xhUypRLTLKUlOx+FikAKSDq2mX+rygirwSWZBRMawAIVoWs4PR9Nw/ugxjjhUuqMtISoILNoX3KFfoe4hpxKJtXTpTLIlr1W5CS3UfqO0IoZFxUtLtBco22gnCptLS06ymzOVAkEnsD9tjCBeIfiETJqpRFNnS6budLkPq/v3iX+jGVLCUKSqafi/kJ1ZjYP06+jspFcsSmWwVobBtdCBYiKwjTtbdkMuWMFsGnzBUJQhCdLSlpJ5G1zdR9fOJ1swyVBKi76nqdz7xTTVYkqKkgAE3b+0OlU6akPGyMVVHl58qyaF6S4eOhsjBQBHRAx0fN8CkeIQTGtFcZaWAjLYNJWBYRo6eUo/FGrK66KbSOTVqUpzFWJzCllG4sSPLQ+hv6RoKXDUlLwj4hKU2MZo92xFadgOG0il1MtcxvDCnIDkAkOl91Obg77QRi3DJXVGalglZDJN2Ia6wNPK/nCKlxIJUBmy6h7mx1T2DsbdPOHeCyFzJyZcpJEon8wnUgNqxsDYN5XMPKMk/wBS/B7eHLHJBI09bX5JZKSGSHKg12Hyjve5t+iHhHilU6cUKSEJLlLXKr+6lNcn7QqxTB1Sa1SBZM05QASoAKTd0k3OusOsPwqTILy7rIYrWXCQ2if8RlcMcY722tfY1K30T4g4fkLX4hK0KJ0Sq6j3HXsOsLZHCUsHMtIA1Ym/mpWg8h7w4XiMpJJBM6ZcKUCGA7q0A0t0eL6aUioGeYtCgkuEoLoT0Kv5ldzC8pwj26G4xbM9W4/KlkISFADZIDt2f4R++8TlVaZweW+XqRp7amKsTnKqCpEpAyB3U2uXYHzEL+DcRyypqFAkhQI6XF3buBbvDuC/T5LtV5+Q8mpU+gqTNCgpQ1QWIZ2IJBY9NIimY4/em5hbh+KFEwylhgpRBbZR+4/uYZGUQlzpsNCeivfbf70nCpf0QUrRPIdrnX/EFYoBMknWwAft8zDUns+0Dy0MtOzkX21+1oZHItABa17jQ3ygX1e4OlvZW2qoNJ9mbwavlSpxSEnObJLEq8tWKe/+YYKVd+5+jf3MX1VCnxDMe4IsNDaztrvr/aK5yCxIu2vkbP6Ft4pOalVCRTVlqH+U/wCev6xOTKBugsfLlPYpiqnWgAklrEdnNh9du8WSSqXRpnFnCXvYFz8Jb0b0iCv/ADRUKRMB5FuHZuvmlfTvtoYCxSXPQMoK8hsFIJSQT5b/ANiw1ACnY7OmIBVKASC+ZIV7gl8u/wBjGhwusC0iXOSecMkka/0n2/eptxePb/jsW+ZiJdHMUsgpUJmzA3ayWAAGrDaPpKaPLLFvjT+bL0uRzFIPzOTbf720by1BBugmytxfRR9r/rCL+IFRNV4aEZnuQU/M3ldx9X90nkeeaj0dGCxpsswng8ieFlaVIQcyNidQ0zawcPreDcc4rk080IIWFhrgAt2Ie/2MVYPjqES0Z1gLUE5kk3JZgq7cz/vSFs3hZdTWqnKmIKXCgCfiSGLa21Z+/nE65yby+Og/SvYVqwakVPM6avKFHMEh3BN3B6OQR7Xi3F60T50nIoo+JKFJSo5z0CGvtbbTRo84opVGfnlBkhDHNZNnBSodR07eUG4PTqMpmKSsAK6hIDZAdgbk9bPpFoK6m2Ty5FBNULZ6FBwsMtJYgAZRcu7k3dmG0RTSrUNTGln4dLQnQQNT1MsWtDPs8fI3J3IXSsMJF/rDLDHlco2/WLJ9YnaBBMU7wXJpickaFNSpo6FacRDax0dY2vkFwrDgJdwNIqE0ZikQBP4lSnlimjqiZj7GKOLYr6H6asoEZjHqnxHjWGjzptGan4CuZMIQbO2ZiQ/S28PhhydJAhCU3SRizIOaHmH8QTadACW5XIdkkPchKmcuR8N/SHszgIIlqVMnJBcAMCTf+lLl/eK//b1aECYc6UmwzS8y1P0CiMvq3lG5enk/qR6OL0sotO9hGHViqwGeVoSUWUVpyKAtplewzMDrF9VKRmSApK3brlBI6H4rX0hWqhFLJWlKiQspKicoJI0QGJf3Opi3iLhxaRKWApbpSTuEuOYsPlb7tHn5cMYZK6N/KStDHFsDUqn8OUyQ6SXsCH69j9YU00yVSo8OZNbxFOpnOlgwGiba/wBoa4TKWKdMtRJN1LJ1L6B/JnjDYnQTZtUsZVElRCQxZn5XJ0DRnxR5t45S0gzbjUktm+xjEJdNTPLAJIZLXBfQ94z3Dymp3LBWZRNm1L3ft9/ZpPoMtMJRucgRm3SWsR5f4jO/6HVSUFUpWgdR+b/inQN7xLDGEoON7v8AkbJKVp/YPXg6DME1Qyl82VzzHYt8o36n6xOrWT6lI+os3RrQvRiE5dOkpBKgrmIGwDl/f6RfTVviJGxBH3/xF3Caq3dEk0+vJfOWBO7ZQemxP6iGBlFUxI1YA/DmSW0bK3a/eEOIzOcp3KSO93aNVh9CFSULKA5lpsCQ5Cb9W0hnDVnJ2wGuSQpKcmVzZgQ9tgS2+3WIhnPTQ+1x9YpQD4jc3IFBic7FXxP5OB6R1XWIlgOSTdhubxKUXqKGXyKKuUtc8S1FkhQS7WuHKvNvvDDiJC/BlSEXQtaQOthYP319INM9BQlRISSLEnUG+UnTcsYVYxiBzy8qxyLHKBfViT9O+sUhynJUuhHSTvyaDBpJkTRJX/41MxPXQj9Yf4nQyloKHAOz7+mrafTpC7FcRkeGnxFBBUARsXHTyjP4vRTlz0zUOp8iXGxBHsCCS/eMUE8krbr7/LLyaj1sbIxJctIC+eXdPVSW+X+re/8AdoYSqqXNRlPMlrHQgj4X3/frAWL0astrE6eY099IKl8Nq/DGabLCQWAck/fTTbtFqi4qS7JuW6ZnMEw41OIJSsEpl/E7hTJcpCi3xC3VwILxNJl1KgUMgqAQoP15m3bVwOsGieuWHEwJzMStKHJDWsSGPd4n/qKTZIZxzLUcy1E3Uc3yAn5UsIvzblfjoxZPUQiml2D1VRzMEghNk7ga6e+usSpsSLgO0erAaE9SplPC9o8qWST22aavW6HJjLzlnMcsHIq1TA0LqqWqWdIMUcpJ6YRQ1Cs3MYePmFozVOsrjQ4VKUNYWb2FxSYOZao6H34EGOiXJh4xPlaJZWrMbCNDRWS8MJOFISnQPANgsiPTbsRNjmXWBaPDV8JvqwLaOej94YyEolMrkWSLA58otYJCE5QNPmEZhcrKRpfqWH1g+kwtE0gLJ8kjMT2uUge8VwzcdRRtw5WlUUbShVmAKssstqFSwH25UkqLd4W4oD4qpZmTJymGVLFKQ5clTNbvbfbW3DcPRKDAEF7IBE2Ye1mSn1fzhtTzgmy+VOwLFZ3Zk2Ac7n0j0Y5uO5s2wzOO5GUxjAQsomLSopAUNWB3/LBZ26i1vU0JxufMUZScqUoJTmHROwPTS/nGzxnFZYFyA4N9VM3U/YRlaGokIADjqSB3cn97nvHk+qnGcnKgL1PJrW7MxhnFUwVGVaRkKmAu6dA5HmR7w94lqlS6da5Q5mFwx10Pdg59opqMGpFHOlWYlQJDkAbgPv1122imdxrIlqKCCQG5urh3Ab0EefOClJOEfybU6TUn+BRwvVKMmYqco5EnM5uWYlRffQe8X4VxQJ8woKAkF8vW12V6AxocRoEzpSkJZKVJAGgAdjp6C0ZXCeFlyJwWtSWFxlffTu1zDp4snNvT8IRqcaraHlDRplWRyglR9S5Pf9iFFTRJRMK02BPMnZ3a31iriOomIWnUJyKZgfiILnMNwLwaB4iEv8yQ/a394FOMVK+w2m6roBr6Jy7fy/t4e4XiREqbJKlpKglUvLkd1DnBLZk8yVOQfKFICkpIVqNDpsW08vpDGkZhMe4DN83UA9QHikXJL8AnBMhIohJSXJJ3OrkuTr3gSlwnxDnm6XypNn6FUELC5kx1HkSQw6kfo4ePJeNI8bwmJLs779L+nvEblvj3/QWkqTBEcP8AiTSFuJaAlKW1Ntjt/mCaLA0y5yVsVFIa9ydbkaOBvFHEWMqklKEHKVXKnYgCwYne30ixeMK/B+KBzWRbmIcjmPdvvDtZZRTvT0T9ibXkW8ZSFGcgj4ctvc5g/XtGh4RnrTJQVOBdNxs/Lr5tEeDh40ppyQrKo5SebazEjUOfcQXWYtKlnwpllDcBklIVlSrt09DE8sm4rCldDQS5c2+xVVcQzlT1S2cZ8uVr2Ov76Rq8M4iWSZKg2VDDqS4SX6M4PrAWA0FMJhmlQzfExY2V8ybaP94Cn1ahWqUXAUTlOmmz92T7RWKjLSXSJ5G0m2zq1Qy9oX0UwFTAxHEquxhVh85We0FJHz/3Nr4aQzwvxWmQRaL0yipIeLpGCKUIVyjF2XguboTYQoJUxh1Xy0KRtCzEcOMswRRHMljBTUlaGlio9w3DU6wxVVJTbeKaeWXYR5OwxSlR0kqsbhatBKcWLR0Vf6SY8iNoFMyuI10x2TAVHKmEuq0PhISYtRSgCPQ+xlQvVLKmgyataEOkkeVh9I5BALQ0/DhSC/2jlYybiaz+Hk+X+H1GbeAf4gVgsJR5u0YdPiSlnIpQEMqdRVdRc94M8yceJVN0HKoDPQg6qGoj1eGmWzy2IuDY3Ghh9KpmyLlD4rKEGIpM4V4x8om18FYtro+X1hnomZeZYUvOoXIPW12e9hE8UwOmmB0TggKAVkOoLMzdbecfQ5uCSpieU36jUesfP8ewwiaPmUgu/UPoerRXJjcZJ3/B6KmlGnsA4mnzwhKUOJaAHUHAUWAv2sPrHcOYuuaTLWC4SCDrZJZnOu3tDHB581AImS88tRJyliQXe3ctFS8UkmapQllGVJBbzAOmmoiHacKT+5T4lf7Hs3HZK5ikKAIGbmIDWtuOpHXWLUlPy6MW2a1x94nW8MSZstKkL8EkEEEXUAUNfe6k+sC0eFrlgoKgpvhVrYiz9Ii4QrVp/A6k730VLWAVpPQbdXY22gqgnDKgXOVAd+uZVvJgn1hfUU0yWopUCQpJIVqLKG+kSw2eTLsCSCkADoOY/UxVJ8Gl5DyqQ4TL5Q/78vrC+g4c8OaZqlOblPYtqrux0iOJ4qtEsFCXUW2cB3dw0U4KKkzBMmBWWa7EuzNy8voAPOIQhOMW7r/sMmm1oY1+BSZzKmLCD1cAM9td79d4ZJkyZMpTgGUlD7F7+xuIxOLS506cGSopKuUNsCWPawPsYejDJk2lTIJyqBLi1wCogN05h7Q88ftipS1/QkZbdL/0eYVikiYn8oJTlIdIYEAgagWG49DCL/0/MneGlYGfOSDe6FHMQCb/ABA+8eSMIFCnPMUM5AGUHs9wfKDMNrJhLlT5FnKewNvtAUeFyxvRHNOopy7VEa1KUVSpaGIR4YA7Bs4+gPvFk6etRc3/AH9ItqKCWqb4oBBckuXd/t9YsmSg1oZNcV+DF6nKpOovRVJwjxU3grCcAShbkRLC6gpLNDoBw8JKVKjCD1skfLBOHVDBoCnEvHSFGJzX6io0QfHaCMWpgqB6XDGEWmpdTRdW1YSmDx4qkUbTVstkUAF4rnVQQYBlY6NHiyqGcWjuNdskmDzMcDmOgI4f3jop7BrAqBdoNJJsBA1JT5CHhpKkrWQJaCo9h+saYvZmWhbLwkqXrfWDUVIRyqsY0NLwfMH5k1WUC7D9THzfifEAqoUJZcCzxRJleNjpQE1YCdzGvwzh2XJZUxQO94xvCiFGYktqQPUxouPKIyygZlcw0fpEXHVjcR9W8QyEsENbpGTqeIJ02cpLEJ7frFGF0Cyh3tDCQSVeGhIzHeCqsaHeyukxSagkS2Ja4hV4viTSZqSk3ciNZhnC/gTitZBUoGIz5MlebKRmEVqTNTSaEtFh0pWrtsTqO4OxhXU4SjxFFRBByh9yxJ5h1sL72hqETBm6D2jM1uIISp8130hKp6J86NTR8IJXJzpMsgA8rL3AFlO406QpouHypakpzO4YZtANQptU6ewi3BeKCkMxZVrRqeFsPUhS5uufW+naDBJ7f7lIZW+xMnhuYUnMwABQzags5c9xCWdITTnw5fzaq1J/pZrCPpuN4xKlSiSBppvHyHFlGYvNpuO0NkWOqigz9RW0H0VRPE4kJl5Qz5iAVWfS5F++28QquIJsxbFICWs4tZJa+1x/3CpRmrIKlEkb6epbU94IlT0ISQsE9G9bX84gscXLlQI+tT10O6bEpxkqyShmvkWSkW0JA9uusISVlTqUQxKlG6Wazeur/eIzKtauZ2Nma2mkLa/EZq2Qo2fYM/RzvDwx8b6BL1il86Hkyeie5yE3dyST+2tBdNNALR7hUpKZT7tCifV/m22ibVul0Y8uWc17maxNHmAMFokJAYwpwyvJAEHzyYk/gSJbKSlJeCvGBFoATKJF4Np6UiJ0OlsjJQTBAQAIpXNKTBKJW5g18A7B5VJzPAWKkswhkKkO0Rm04Ihk6A34MQtKgXh7w/UqUWOkD4jSMYlhc3LpHS9yJwdPZqhRAx0CIxC0dEuK+TRyiPcO4HQllTjmI20EHVOO0tMMqACRskfrGZxzFqhU0hyEWZtPf3hVUSFR6jyKD9iJN0aHGeLBNleGiylW8ow+IcHmx3MSXIm5wRsYOqcSmkMbRX9WPFuXZrw5IcXGRPCZQkrljooRDj3ElzahOXRKYQ1lUtMxJB3gipxVpgWbloxuWtCNWnQzwfEeVjbtDqRNlSz4hUxjEVmIkkqQm/0hNUYrMXqTGmHp5/VJFceDIvc0aviHjNa1ZZaiG3gfBaicJKyEk5zdROneMqAfeNNgFNOIypSouYp9J0oSs8xrGZiZGQtb5tzGAnTy5L6xueOqNScktmV0jHVGCzUJCiLQYNLsSUHehpw1iCioJ9o2dZxLNpQAlJIIuHd/KMVwqkImOsWP0hhjtesrGU2YiJOK56Eca7IKxOqnzMykLKQXA6Q9wyUmaNbjYwgl08wyQuWFA3Cjmt6wLg+ILkznN7sYM4J7QkoWtGzn0qUiElUkks0PJs0LAU8UeCmMj0ZuhKuWQIW1cs6xopkoPA06jeOU32P0LpGILy5YskIcwXJwhoYUmGOWhpSVApthuCSxD2RSubwHLphKTBVFWZtDGbjuyiVHtYMptDOiWCmFlWgmCKFKmvHeQbbJzUAqiM+cWaJ5RmiM9AjnKi0V5BUpAvBMucmA5qHgQEhUTYs99B9bShULvw+UMIcobLAVTNAjotk+Hli7MqPIKYx0LR1RNYpINA+7C++sZwR0dHqT7Dl8EJYgeuEdHQJfSSRnaoc8Cr/8kdHRH4NmDoa5R4ZjP1aA4sI8jo+kydr9j6FdBmFoBmhwDaPr/DUpIlBgBbYNHR0Yf+Z5+fyfP/4g/wD3E+UJcUP/AMdP+4x0dGSROANQJGXSK8WTyiOjoEeyeftDShP5BHaEkhA8cBg0dHRZdBh9I0pyxUBYPptBw0jo6MMzzs31M5AvFzWjo6JMkiyVpDOhFo9joEuiyBcZVywNgai8eR0O/pONNFyY6OiIAdZvHkyOjonIaBWYFGsdHQ3gfwWvA87WOjoQlLogDHR0dDE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>
              <a:latin typeface="+mj-lt"/>
            </a:endParaRPr>
          </a:p>
        </p:txBody>
      </p:sp>
      <p:pic>
        <p:nvPicPr>
          <p:cNvPr id="2052" name="Picture 4" descr="http://www.thewwwsite.com/images/bee8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08113" y="2438400"/>
            <a:ext cx="914400" cy="684969"/>
          </a:xfrm>
          <a:prstGeom prst="rect">
            <a:avLst/>
          </a:prstGeom>
          <a:noFill/>
        </p:spPr>
      </p:pic>
      <p:pic>
        <p:nvPicPr>
          <p:cNvPr id="2054" name="Picture 6" descr="http://www.thewwwsite.com/images/bee17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08113" y="1143000"/>
            <a:ext cx="914400" cy="686631"/>
          </a:xfrm>
          <a:prstGeom prst="rect">
            <a:avLst/>
          </a:prstGeom>
          <a:noFill/>
        </p:spPr>
      </p:pic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066800" y="838200"/>
            <a:ext cx="2209800" cy="5392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Rectangle 22"/>
          <p:cNvSpPr/>
          <p:nvPr/>
        </p:nvSpPr>
        <p:spPr>
          <a:xfrm>
            <a:off x="7239000" y="3124200"/>
            <a:ext cx="14478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391400" y="3200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43800" y="40386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467600" y="3733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543800" y="3581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001000" y="36576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229600" y="4267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53400" y="3962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229600" y="3810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696200" y="3733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848600" y="4343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848600" y="4114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848600" y="3886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458200" y="3352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458200" y="3581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0" name="Isosceles Triangle 39"/>
          <p:cNvSpPr/>
          <p:nvPr/>
        </p:nvSpPr>
        <p:spPr>
          <a:xfrm>
            <a:off x="7848600" y="34290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1" name="Isosceles Triangle 40"/>
          <p:cNvSpPr/>
          <p:nvPr/>
        </p:nvSpPr>
        <p:spPr>
          <a:xfrm>
            <a:off x="8305800" y="41148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2" name="Isosceles Triangle 41"/>
          <p:cNvSpPr/>
          <p:nvPr/>
        </p:nvSpPr>
        <p:spPr>
          <a:xfrm>
            <a:off x="7467600" y="42672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3" name="5-Point Star 42"/>
          <p:cNvSpPr/>
          <p:nvPr/>
        </p:nvSpPr>
        <p:spPr>
          <a:xfrm>
            <a:off x="8001000" y="41910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4" name="Diamond 43"/>
          <p:cNvSpPr/>
          <p:nvPr/>
        </p:nvSpPr>
        <p:spPr>
          <a:xfrm>
            <a:off x="7696200" y="32766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5" name="Diamond 44"/>
          <p:cNvSpPr/>
          <p:nvPr/>
        </p:nvSpPr>
        <p:spPr>
          <a:xfrm>
            <a:off x="7620000" y="42672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648200" y="3810000"/>
            <a:ext cx="8382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800600" y="3962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953000" y="4191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334000" y="40386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8" name="Isosceles Triangle 57"/>
          <p:cNvSpPr/>
          <p:nvPr/>
        </p:nvSpPr>
        <p:spPr>
          <a:xfrm>
            <a:off x="4953000" y="38862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60" name="5-Point Star 59"/>
          <p:cNvSpPr/>
          <p:nvPr/>
        </p:nvSpPr>
        <p:spPr>
          <a:xfrm>
            <a:off x="5257800" y="43434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61" name="5-Point Star 60"/>
          <p:cNvSpPr/>
          <p:nvPr/>
        </p:nvSpPr>
        <p:spPr>
          <a:xfrm>
            <a:off x="4724400" y="41910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70" name="5-Point Star 69"/>
          <p:cNvSpPr/>
          <p:nvPr/>
        </p:nvSpPr>
        <p:spPr>
          <a:xfrm>
            <a:off x="5181600" y="38862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72" name="Isosceles Triangle 71"/>
          <p:cNvSpPr/>
          <p:nvPr/>
        </p:nvSpPr>
        <p:spPr>
          <a:xfrm>
            <a:off x="5181600" y="41148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8001000" y="3200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001000" y="3429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153400" y="3352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5791200" y="3505200"/>
            <a:ext cx="11430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248400" y="3581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477000" y="4267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400800" y="3886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781800" y="3886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019800" y="4191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6019800" y="3810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2" name="Isosceles Triangle 91"/>
          <p:cNvSpPr/>
          <p:nvPr/>
        </p:nvSpPr>
        <p:spPr>
          <a:xfrm>
            <a:off x="6172200" y="36576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3" name="5-Point Star 92"/>
          <p:cNvSpPr/>
          <p:nvPr/>
        </p:nvSpPr>
        <p:spPr>
          <a:xfrm>
            <a:off x="6705600" y="41910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4" name="5-Point Star 93"/>
          <p:cNvSpPr/>
          <p:nvPr/>
        </p:nvSpPr>
        <p:spPr>
          <a:xfrm>
            <a:off x="6172200" y="40386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5" name="Diamond 94"/>
          <p:cNvSpPr/>
          <p:nvPr/>
        </p:nvSpPr>
        <p:spPr>
          <a:xfrm>
            <a:off x="5867400" y="42672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6" name="Isosceles Triangle 95"/>
          <p:cNvSpPr/>
          <p:nvPr/>
        </p:nvSpPr>
        <p:spPr>
          <a:xfrm>
            <a:off x="6705600" y="35814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7" name="Isosceles Triangle 96"/>
          <p:cNvSpPr/>
          <p:nvPr/>
        </p:nvSpPr>
        <p:spPr>
          <a:xfrm>
            <a:off x="5867400" y="38862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8" name="5-Point Star 97"/>
          <p:cNvSpPr/>
          <p:nvPr/>
        </p:nvSpPr>
        <p:spPr>
          <a:xfrm>
            <a:off x="6629400" y="37338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9" name="Diamond 98"/>
          <p:cNvSpPr/>
          <p:nvPr/>
        </p:nvSpPr>
        <p:spPr>
          <a:xfrm>
            <a:off x="6248400" y="43434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00" name="Isosceles Triangle 99"/>
          <p:cNvSpPr/>
          <p:nvPr/>
        </p:nvSpPr>
        <p:spPr>
          <a:xfrm>
            <a:off x="6629400" y="39624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01" name="5-Point Star 100"/>
          <p:cNvSpPr/>
          <p:nvPr/>
        </p:nvSpPr>
        <p:spPr>
          <a:xfrm>
            <a:off x="5943600" y="36576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8458200" y="4267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8458200" y="3962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8458200" y="3810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cxnSp>
        <p:nvCxnSpPr>
          <p:cNvPr id="105" name="Straight Arrow Connector 104"/>
          <p:cNvCxnSpPr/>
          <p:nvPr/>
        </p:nvCxnSpPr>
        <p:spPr>
          <a:xfrm>
            <a:off x="4648200" y="2514600"/>
            <a:ext cx="1676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7" name="Diamond 106"/>
          <p:cNvSpPr/>
          <p:nvPr/>
        </p:nvSpPr>
        <p:spPr>
          <a:xfrm>
            <a:off x="6477000" y="37338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5105400" y="2590800"/>
            <a:ext cx="620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 smtClean="0">
                <a:latin typeface="+mj-lt"/>
              </a:rPr>
              <a:t>Area</a:t>
            </a:r>
            <a:endParaRPr lang="sv-SE" dirty="0">
              <a:latin typeface="+mj-lt"/>
            </a:endParaRPr>
          </a:p>
        </p:txBody>
      </p:sp>
      <p:sp>
        <p:nvSpPr>
          <p:cNvPr id="109" name="Rounded Rectangle 108"/>
          <p:cNvSpPr/>
          <p:nvPr/>
        </p:nvSpPr>
        <p:spPr>
          <a:xfrm>
            <a:off x="6172200" y="3886200"/>
            <a:ext cx="76200" cy="762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10" name="Rounded Rectangle 109"/>
          <p:cNvSpPr/>
          <p:nvPr/>
        </p:nvSpPr>
        <p:spPr>
          <a:xfrm>
            <a:off x="7543800" y="3886200"/>
            <a:ext cx="76200" cy="762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11" name="Rounded Rectangle 110"/>
          <p:cNvSpPr/>
          <p:nvPr/>
        </p:nvSpPr>
        <p:spPr>
          <a:xfrm>
            <a:off x="6477000" y="4114800"/>
            <a:ext cx="76200" cy="762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8305800" y="32766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8305800" y="3505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391400" y="3429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7315200" y="4267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7391400" y="3962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7315200" y="3810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953000" y="4724400"/>
            <a:ext cx="342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Increasing area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4495800" y="4648200"/>
            <a:ext cx="4267200" cy="0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1913" y="762000"/>
            <a:ext cx="12634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smtClean="0">
                <a:latin typeface="+mj-lt"/>
              </a:rPr>
              <a:t>Slope ±CI 95% </a:t>
            </a:r>
            <a:endParaRPr lang="sv-SE" sz="14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793" y="152400"/>
            <a:ext cx="10753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Results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524000" y="6400800"/>
            <a:ext cx="1828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52400" y="6400800"/>
            <a:ext cx="5261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Increasing importance of changes in dominant species</a:t>
            </a:r>
            <a:endParaRPr lang="sv-SE" dirty="0">
              <a:latin typeface="+mj-lt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648200" y="914400"/>
            <a:ext cx="0" cy="1524000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572000" y="2362200"/>
            <a:ext cx="1600200" cy="0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648200" y="2514600"/>
            <a:ext cx="236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Connectivity</a:t>
            </a:r>
          </a:p>
        </p:txBody>
      </p:sp>
      <p:sp>
        <p:nvSpPr>
          <p:cNvPr id="18" name="Rectangle 17"/>
          <p:cNvSpPr/>
          <p:nvPr/>
        </p:nvSpPr>
        <p:spPr>
          <a:xfrm rot="16200000">
            <a:off x="3409265" y="1391335"/>
            <a:ext cx="1447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Species evenness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4800600" y="1219200"/>
            <a:ext cx="1143000" cy="7620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1913" y="762000"/>
            <a:ext cx="12634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smtClean="0">
                <a:latin typeface="+mj-lt"/>
              </a:rPr>
              <a:t>Slope ±CI 95% </a:t>
            </a:r>
            <a:endParaRPr lang="sv-SE" sz="1400" b="1" dirty="0">
              <a:latin typeface="+mj-lt"/>
            </a:endParaRPr>
          </a:p>
        </p:txBody>
      </p:sp>
      <p:sp>
        <p:nvSpPr>
          <p:cNvPr id="2050" name="AutoShape 2" descr="data:image/jpeg;base64,/9j/4AAQSkZJRgABAQAAAQABAAD/2wCEAAkGBhISEBUUExQVFRUWGBUXGBgYFxgVFxoaFxUXFxQXFBQXHCYeGBokGRQUHy8gIycpLC0sFR4xNTAqNSYrLCkBCQoKDgwOGg8PGiolHyQqKSwsLyksKSksKSksLCksLCwsLCwsLCwsLCwsKSkpLCwpLCwsKSksKSwsKSwsKSksLP/AABEIAMIBAwMBIgACEQEDEQH/xAAbAAACAwEBAQAAAAAAAAAAAAAEBQIDBgABB//EAD0QAAECBAQEBAQEBQQBBQAAAAECEQADBCEFEjFBBiJRYRNxgZEyQqGxFCPB8AdSYtHhFXKC8TMWFyQ0k//EABoBAAMBAQEBAAAAAAAAAAAAAAECAwQABQb/xAAsEQACAgICAQMDBAEFAAAAAAAAAQIRAyESMUEEIlEyYXETgZGxoRQjQsHh/9oADAMBAAIRAxEAPwDA/gldI0eA06kxZUTJbsGhpTTEpQ8ebN2ifTJppMyg8MKieJaWEKaHFcyy0V4lVkqaISVISTDUTCow0ppY6QqoBZ40OHSwzmJxXgfHG+y1FCCIomES4oxTHAgsHhFVcQBVhqYEkXuD6HK64L0i6hlvCzD6ZTOYe0E1OkJwIOFbKqiVFQmBO8EV07pAP4QqvASbZOTXgXYnisxJtpCOrryrcvGhxGSAm4jD4jV5JmjCLxhbobG97GOF1GVd9Y1VNjTEDaPni8SGcGNMmo/LCk9IeUGh5d6NCmrdZO0OqSanLGBosRK3A1ENJNUsJ1ibTGxy4vZ5ikkqmk+0BIQTaCJmIAG8e0lUguXBg1Rz+wqxCnWguIbcNSFKdStIhNQqaoAC0OVIMuWABeH5WKqGMhKS9onIrcqsu0D4asFMRVJOZ4lkdIDZdiFQRcCKqValQUSCljEUMkWiC32OkB1FG5vAy5eWwi6oqojTofWBXkjJ26QrqEkwZRzA0SqZF4jT01ngt/A6jotXLBvANRQKVpBCFwZSrA1EBMXbM8cLmDeOjRqF46Kg4HyCXUqKgSd40a61pXpGeqqUoV0aPJlcSlo9SUeXRw3wbEAlfnDwjOp2hNw3g/iKBMfRBgyEIEZsrV0hoRtg+EUGaGdUnIGERpXlpeBZlSVqvEGXyVFUBTqTM5MDUmBjO5EaKjoCq+0W1EkAWgO+yUIVsArqxEtDQhosWCpjA2gmow8zFEExnsX4cmSlZ0EwYteTpTtH0FEsKS8VCpCS0Y6h4gmpSx2jkcQ5l3g/gk0ajEaczAMrWLnuNxGW4iwJOVwIbysbAi6bVpmpbfp+sLzoN2qPlyqZjGjwOcVJywXiHDZUXSItwnhmalTmwi0s0WtsMXb2X4VhnhrKjd4YTUdNIYyaRCRzmAcQrpbgIIiUctvSKOvAvrcIKg+kLaWgKVMI0WIz1fh3EDcJ0JnKc7Q9S8nKOw3C6cpIeNSpclMvmyv5xlsZUUzghFtydABuSdhHq6oEAJ3+JR1V2A+VPbU79AVcbDSj2OKfw8xKYvnqAvGbXykMYbpplTEgPEZX5JuV9Fc3EA7RYmY4iM3hzKMzwDOqG5RAUUkGEn5LG5oINtIVpd7wzTMtE2dGrPJ0lxEKeSQLwVLMX5HEDQZSroBRRPdohMpehhqiW6WhdVEohFQypgvjKFo6BF1YeOhqEPn+IVyVlxAdNIzKgmVgazDjBsEPiB49d5IxVJndmi4bo8iQWjUSpma5gSXThCQIqr6vKgtGN92XjHjsIn4zLfLaAjUjNaMZVTliYVCNBgM3OXVBUfJOeS+zZUFeMrRapi5haVpSLGPKqrKUZtoSTfg5O2DVFKRMzCCJ5CksYAk4mFbw6kYMVywp4mk3tgcUZSowFS1cogJHCq8x7RveSXqRGdxfjCXKJCWJhlK9R7FAqbhdT8xYQ0p8MkoLveMnUcXzZjtywGjGyDzKJgPBkatsCZtMRx1EpNg+0Il8VTJhZIYQGurC03uDr26HzgNAyK+r7EbEQ0MMVtoaS1YVWmfMs5bfyiuRRLQoBRgiXiiswSlLg2hUupnTqopVYJjdHH7LSGUPbyNFNxhpRlmGHCi/CVfcPGZm0zHMSyU6nXuwG57RoeF6hNQW0bQP9T1iXB2mxkqpsvxaQubPYWSLnudnO7RCrpiE2iriebUUigWdB+aAZWO5kXjpohley38zXWG+F42QGIhMjFkhN4GRVZy6Yz0ycdm1XjWZJGkZ+aPzHO8JptROT5RGmrlrVzbQa0duzXIl5gIt8MCFlJiLCJU9YpS7wjqivF9jqWh4ulqYQHLWX7RetdonQJaLfHAhRiK1KdoNQCdYqqlgC8Tca6EtiHwDHsGeImOhaZTZkJ2LBBZobcOTVTJjgWhCqRmWzPGil1S5EseGlgfmt9OnmWj0JcYr7l8eNzeujS1zWClBPmQPvEJtXIShi6j1Yge5aMfKxlaZyM+dQUoEgAOf+ahf6xosTpUTQ1MhOb5lzC5H+1It9G6RDJk4NWejDFaEVcJKln8wDsllH6GCqOoQm0tM5ffIf0hFIlTDVZCTlBvcJLA3cnaxj6NhmKDIEyULXp8CeV+6yyXfVjCZsjx1W7Oh6eErtClK1l3p5x9FpI+jQJU8UKvJMlbC2jt2JCfvBXE3Gc6lIRkRmUHAKipg7X0vr10jCLrqiqmqXkK1qvypJuNPK0P6eM5LlLS/J2SGOLqKNZLqxLyq8JY/3Ksd7OkW9Ycp/iAMmQSVj/aQpvQGB6mvkSaNEqelSVKR0ClhTXKdwxOthCTgNcz8UUlTDwypaVXBuySE/wAzteBHI3CU34/ydLBDklXYDjmJzpq+SalL7KzIP2IjOTcPqXJKCrd0kLHnYxuuL8bWupFNICFGwUQAVZjoOdwNnHeJ45w9Lp6ZC1FImBSQtSXS+Y6sCzhxoLsYrj9TwjHkq5dE36WLbUfBjsPlFg4i2bhZUpxGim4IsKCUrC8wcZhfZ+cee7WimZQTUGyT5Fgfu394b/VRfRmn6PItx2AU9MpNveDq7CCkAAuDdJ6HdJiVM5Vpfpv7Q1xxakyvFQg5WAKT10BB6vb2i0HziyUMbknFrZmMMTMSs7hreYIhnJWHJUBckpO56h+j7/sZheILC1cpAs+rXDm8M6KtE1LtcW8un2jbh37TZhhH6Blk8UsSyQCG0HkIrSrwCkynzA6iOp6ZRIZJ3Zg+vQQX+Byp3U1yA3o6tAPWJZpQg6bGyem3aCMV4gXNklM1j6aRlqajUr4QT5An7RqJFOVTUICUpUvM1hNUMockglh7wFUYgEVJkTROWnN4Y58r8wAIRZknz6axjebk6X5/YlL0t7kxWvB5+hSR5sn7wZhuFzUHWX/+iT9iYfcWYdIpZIMsJMxamSS7DqSSdvuYlwrgxmyhOnzLEHKh2cAtnUUgG7FgNmuYzv1CePn4/sdeigpcd2UlBKWOXTr2fWAE4PNJOXIRrZWnvC3FqpKpq0/AArKA6lMx5i4UXLN5X8zuMCoKOZLSEzSsnoch6nkv3PrAySeOKb8hXpccm1sUyKRaBzJ+o29YupSxuGh1V8JpN0TZiT/xP1CR94ytfWzZMwy1qzizZnAOujs37vEYZOfQZejilps1dIkKi5cttYR4ZWKW5SlSe6WUkMGdSQLbPB82tUCAShRZ7EJPsS31EG09GXL6WaVrYfks8JsVB2g1GJAhhr00I9In4GbaKIxU1piSXIU2kdDoUUdHcYhsw2DLCluCAQNwo7gaJudYaViUCWFJUpS0LzLcEgElkjKLJe+l93tCGjdJ5SR3BY36Q/TVhCfCCEqEwDMhIcnopVzfT4rdiRe+VbTR6Po5ri4+RzVYLLVIMxUzxFqSAFuyQ+ySP7+sZ2jMujUp5n5ihqxJCXeySddbluwhtRz/AMNOyT0OLZCSVBLt8RblF7eTaQRjmAyKiYFOxAAXlISgjoVF207nSMKlwfGTdM9HjyVo8wrBKbKJ6l+ICHVnYB+/T13EH4rxaiTJKpUtUxAYOAUo0LAKO1tQCIAxzCJ0qQhNMAchbKEhZBOmVKnGruTe+oETx8g0KUTpuRQyeIsgM9yQW37Jc2iOpNSbtN196KdKkjCzMVFVVhc8JQkkZviJysGFi+wuNI+hniChpk5UrQlv5Rm92GsIuEsJoZp5M05ab/mJI9QnRu8Lf4g4dKlzUhBQgkDMlLuO5IDbgMOnvqlGGbIsVNJEvdCLlplvElOjEFBVPMWqYkNky5Us+ragudTC/CMHrJFQhakLSlLpUbKASRcEoJs4GrRXwxKmiclctK1AO4dRKuz6Ab+mhhhjfFM7MU2QUFiA9j0KnHRrdYvxnH/ZhTjXntEva/e+/sDySilrzOCs0uZmci5SVXIPZ/v2ikVwq6xSlXQmyAVMzaEJ1c6xpMKny59OJkxCAbhmSo21Nw7xycEkruJCACNWUgn0QQVebNGf9SKb5L3VVlOL8dXZQqoDpYtlL2ts3pBcquFkqOYd1Bx1Y7fvWPDglMk3Q+95kw/QH9d9YrXJpksE0yFHYHMonTZRPue8Z2ov5KqyFRNQGvnDhv5ka3cc3bpYeUerxCbOkmWojIku7fERa7aW6atHTKZWViEp/oQhAS39UxnJ9doJqaLLIDJCSdh+r9SY14U10yGWaRjZWHpzHm1zak3tYd4J4fokDMCyWuXLbsNdbQX+EX48sJAJBDXGpBYg9CD94bKogFkpABNgFEsw1cJIIfSxjTLI4J09ksL2GSggJHk2UaFwLlgH999ohU1D5XFgsEp2HdtCxIPp1EDIkS5nKszZKwWKQvOnTYK2PnvFpwZfyVD/AO9JB9CCR9Y8yVt22bkvkV4/WqlT5c+Wq45SNme4PY3eJ8XrE+fIEkPNIdwdndJcaAXL9otn8OLnHKuob+kIb6lX0tF5wZFInxDMIsEgkXI/lSXV9AdNIvFxjxa3JJonJXafTAONMcJXKlqGfwUnMTopakgE+wJ8zE/4fTpkxcwHMqUE6XsokNkL2sFaHzhnh9HQzyVlAUsuSVKUVFtWAsfQQmruJpiZqxTHLJlhg5JFvM9dLekOvfB4YR39xX7Zc2xtjPASFBS5JWCXJCnIPUBQJIfuPaFPAVOFT2UUZP5TqqxblOtyO4aHuBYzXTpClgSls4S5YuOwYFn0caRhavOmefEQUTCXIAIIJJLpA89um8HFHJOMsUpBm0qkkfXKnCVpDyphY/IolQ/4qfOj3LdI+f8AECphqB46AA4Bu7pFtd9zGuwidVSqeXMWROCkgkO0wWsxPxWaxv3MDcUYrLlyBM8ITMxy8wysWuFbiMeJyjkpK/BWSTjtk5UyRSzEqQvIrLofhUOityX0a/6oMSq59TUbLBJysAnuzga9z0iFOiXWS7oUChmYlZSDpfdLvY3D7xrfwckyEl8pQOVYIDkDcnc99dI0XHG0vJGm9+DN4ehfiMVAZHcKLZSLHqw+nWNXT1jo5k5VD2PQg7gxn6CWgy1OFiZNYo7N8yDsHF0wTISUhncCw1GmrpPw+kU7MPq4xUOQ3/FDtHQsEyOgWeVyZicJlkkPGsTKSEhXwqAsoNmHr07f9xnKOoSkiNRRUhmC+kaMsW+h48k7iATaifMKE5iiWdCp8qnVzMbgGygHck7QPiWCS1TM8icAQxKFkoukl1DNo3T/AKh5Nw2WHDC+sI5/Dyp0451qyOGI0G4TM3KuUkHSx0iDSTtOj18Ofl7JdjTHuNUycqUpJJS9uVJG7K2Gun0j2dS/6hQJytLJul3YEOGS43HzNvZ48xqno6qUAFZVsQlwQ17FgOr6+gjzC8VkSkops55WRuCSW1Vokc2nfXWMnHjBOCfJM39t30C8O4d+ARMXMWnxFM5zciRcsVkcyibsAdNINoZdJVzCVTBPmgaMwAB2HS41O8B8f4QqaECSQooBCkhwGIsEn4c3L21EUcJYYunBWpJ8ZSQAizpA+ZZGgIbXpFJrljeWUvcxItcuKWka9U1EpJbKhIHlHzaXw5MqpqyFC5zKVoASXte+h0gjiyummYUOVqTdTDlG7J8hqTfyAizhXi6VIQpExJzFThWo/wCQF7aPf0h8OHJhxvJDbYJzjOXF6RoKPA5dMgD4su6rX6hO3mY8n1pJLm3k3ub/AKQIvEVzlAodQ6hgkW0zdfc9o9ACeij3HKPIGx21fTSMzUruXZVRXjokhKl6Bh1OnmOv7uIsIyAsNrqcX/sHgOpxBT99v8fTX2gcqUWKjvoH9H9NzDqPyBtLoupykzAWJLsCwIPp07u8OMQm/lJsTcBkgewF3+kIpUwAva3aGeMVoRJl5ipj8QG729G8tovFvpGbLFNWyEhCRMTyqDu9mLHo1/32i3EKpBUoBh3BU7jsRY6DWBOHprz7qKkscua4DJ7vsBvFU6a6ruxOv79LR0lu2dCPkNTzs/xD4T1H8qjv2OzRbKnMfvfcDS+hgBM4oaz9v1H9VvVusHS5iZgzOOgU3sFDf9sdYk0u2aEwpBRMF7HZQDadeo9oUcR1C0ISlaUqQNdwX6K/TX7wSVFCmUGJ0OxHZ2f9IdUqEzUFKgCDqCBp2tdoMZfpSUvAGuSoyvCeHomzlJBzSyCXcpUhQ+EOLbn29DdjnBMxCsyHmIzBRA5VHcva51PrvHmHYoKepUMhDlQH8xCVEC+q0+erbtbbJxNJlKmOCMpL+n9oplyZIZOUfJOKjKNMScDqP4YpmICSlRZQVcvchSdiDGfxTixC5jTJKVy0kgFh4gyllMDZXVm3ETpOLXqMsyWJayQkKTdJd/jf4k9CPSHVLwnIVPVNLgkhRlWKM38w6j/rtEnWObllXa1RRbiuDJ4xhUypRLTLKUlOx+FikAKSDq2mX+rygirwSWZBRMawAIVoWs4PR9Nw/ugxjjhUuqMtISoILNoX3KFfoe4hpxKJtXTpTLIlr1W5CS3UfqO0IoZFxUtLtBco22gnCptLS06ymzOVAkEnsD9tjCBeIfiETJqpRFNnS6budLkPq/v3iX+jGVLCUKSqafi/kJ1ZjYP06+jspFcsSmWwVobBtdCBYiKwjTtbdkMuWMFsGnzBUJQhCdLSlpJ5G1zdR9fOJ1swyVBKi76nqdz7xTTVYkqKkgAE3b+0OlU6akPGyMVVHl58qyaF6S4eOhsjBQBHRAx0fN8CkeIQTGtFcZaWAjLYNJWBYRo6eUo/FGrK66KbSOTVqUpzFWJzCllG4sSPLQ+hv6RoKXDUlLwj4hKU2MZo92xFadgOG0il1MtcxvDCnIDkAkOl91Obg77QRi3DJXVGalglZDJN2Ia6wNPK/nCKlxIJUBmy6h7mx1T2DsbdPOHeCyFzJyZcpJEon8wnUgNqxsDYN5XMPKMk/wBS/B7eHLHJBI09bX5JZKSGSHKg12Hyjve5t+iHhHilU6cUKSEJLlLXKr+6lNcn7QqxTB1Sa1SBZM05QASoAKTd0k3OusOsPwqTILy7rIYrWXCQ2if8RlcMcY722tfY1K30T4g4fkLX4hK0KJ0Sq6j3HXsOsLZHCUsHMtIA1Ym/mpWg8h7w4XiMpJJBM6ZcKUCGA7q0A0t0eL6aUioGeYtCgkuEoLoT0Kv5ldzC8pwj26G4xbM9W4/KlkISFADZIDt2f4R++8TlVaZweW+XqRp7amKsTnKqCpEpAyB3U2uXYHzEL+DcRyypqFAkhQI6XF3buBbvDuC/T5LtV5+Q8mpU+gqTNCgpQ1QWIZ2IJBY9NIimY4/em5hbh+KFEwylhgpRBbZR+4/uYZGUQlzpsNCeivfbf70nCpf0QUrRPIdrnX/EFYoBMknWwAft8zDUns+0Dy0MtOzkX21+1oZHItABa17jQ3ygX1e4OlvZW2qoNJ9mbwavlSpxSEnObJLEq8tWKe/+YYKVd+5+jf3MX1VCnxDMe4IsNDaztrvr/aK5yCxIu2vkbP6Ft4pOalVCRTVlqH+U/wCev6xOTKBugsfLlPYpiqnWgAklrEdnNh9du8WSSqXRpnFnCXvYFz8Jb0b0iCv/ADRUKRMB5FuHZuvmlfTvtoYCxSXPQMoK8hsFIJSQT5b/ANiw1ACnY7OmIBVKASC+ZIV7gl8u/wBjGhwusC0iXOSecMkka/0n2/eptxePb/jsW+ZiJdHMUsgpUJmzA3ayWAAGrDaPpKaPLLFvjT+bL0uRzFIPzOTbf720by1BBugmytxfRR9r/rCL+IFRNV4aEZnuQU/M3ldx9X90nkeeaj0dGCxpsswng8ieFlaVIQcyNidQ0zawcPreDcc4rk080IIWFhrgAt2Ie/2MVYPjqES0Z1gLUE5kk3JZgq7cz/vSFs3hZdTWqnKmIKXCgCfiSGLa21Z+/nE65yby+Og/SvYVqwakVPM6avKFHMEh3BN3B6OQR7Xi3F60T50nIoo+JKFJSo5z0CGvtbbTRo84opVGfnlBkhDHNZNnBSodR07eUG4PTqMpmKSsAK6hIDZAdgbk9bPpFoK6m2Ty5FBNULZ6FBwsMtJYgAZRcu7k3dmG0RTSrUNTGln4dLQnQQNT1MsWtDPs8fI3J3IXSsMJF/rDLDHlco2/WLJ9YnaBBMU7wXJpickaFNSpo6FacRDax0dY2vkFwrDgJdwNIqE0ZikQBP4lSnlimjqiZj7GKOLYr6H6asoEZjHqnxHjWGjzptGan4CuZMIQbO2ZiQ/S28PhhydJAhCU3SRizIOaHmH8QTadACW5XIdkkPchKmcuR8N/SHszgIIlqVMnJBcAMCTf+lLl/eK//b1aECYc6UmwzS8y1P0CiMvq3lG5enk/qR6OL0sotO9hGHViqwGeVoSUWUVpyKAtplewzMDrF9VKRmSApK3brlBI6H4rX0hWqhFLJWlKiQspKicoJI0QGJf3Opi3iLhxaRKWApbpSTuEuOYsPlb7tHn5cMYZK6N/KStDHFsDUqn8OUyQ6SXsCH69j9YU00yVSo8OZNbxFOpnOlgwGiba/wBoa4TKWKdMtRJN1LJ1L6B/JnjDYnQTZtUsZVElRCQxZn5XJ0DRnxR5t45S0gzbjUktm+xjEJdNTPLAJIZLXBfQ94z3Dymp3LBWZRNm1L3ft9/ZpPoMtMJRucgRm3SWsR5f4jO/6HVSUFUpWgdR+b/inQN7xLDGEoON7v8AkbJKVp/YPXg6DME1Qyl82VzzHYt8o36n6xOrWT6lI+os3RrQvRiE5dOkpBKgrmIGwDl/f6RfTVviJGxBH3/xF3Caq3dEk0+vJfOWBO7ZQemxP6iGBlFUxI1YA/DmSW0bK3a/eEOIzOcp3KSO93aNVh9CFSULKA5lpsCQ5Cb9W0hnDVnJ2wGuSQpKcmVzZgQ9tgS2+3WIhnPTQ+1x9YpQD4jc3IFBic7FXxP5OB6R1XWIlgOSTdhubxKUXqKGXyKKuUtc8S1FkhQS7WuHKvNvvDDiJC/BlSEXQtaQOthYP319INM9BQlRISSLEnUG+UnTcsYVYxiBzy8qxyLHKBfViT9O+sUhynJUuhHSTvyaDBpJkTRJX/41MxPXQj9Yf4nQyloKHAOz7+mrafTpC7FcRkeGnxFBBUARsXHTyjP4vRTlz0zUOp8iXGxBHsCCS/eMUE8krbr7/LLyaj1sbIxJctIC+eXdPVSW+X+re/8AdoYSqqXNRlPMlrHQgj4X3/frAWL0astrE6eY099IKl8Nq/DGabLCQWAck/fTTbtFqi4qS7JuW6ZnMEw41OIJSsEpl/E7hTJcpCi3xC3VwILxNJl1KgUMgqAQoP15m3bVwOsGieuWHEwJzMStKHJDWsSGPd4n/qKTZIZxzLUcy1E3Uc3yAn5UsIvzblfjoxZPUQiml2D1VRzMEghNk7ga6e+usSpsSLgO0erAaE9SplPC9o8qWST22aavW6HJjLzlnMcsHIq1TA0LqqWqWdIMUcpJ6YRQ1Cs3MYePmFozVOsrjQ4VKUNYWb2FxSYOZao6H34EGOiXJh4xPlaJZWrMbCNDRWS8MJOFISnQPANgsiPTbsRNjmXWBaPDV8JvqwLaOej94YyEolMrkWSLA58otYJCE5QNPmEZhcrKRpfqWH1g+kwtE0gLJ8kjMT2uUge8VwzcdRRtw5WlUUbShVmAKssstqFSwH25UkqLd4W4oD4qpZmTJymGVLFKQ5clTNbvbfbW3DcPRKDAEF7IBE2Ye1mSn1fzhtTzgmy+VOwLFZ3Zk2Ac7n0j0Y5uO5s2wzOO5GUxjAQsomLSopAUNWB3/LBZ26i1vU0JxufMUZScqUoJTmHROwPTS/nGzxnFZYFyA4N9VM3U/YRlaGokIADjqSB3cn97nvHk+qnGcnKgL1PJrW7MxhnFUwVGVaRkKmAu6dA5HmR7w94lqlS6da5Q5mFwx10Pdg59opqMGpFHOlWYlQJDkAbgPv1122imdxrIlqKCCQG5urh3Ab0EefOClJOEfybU6TUn+BRwvVKMmYqco5EnM5uWYlRffQe8X4VxQJ8woKAkF8vW12V6AxocRoEzpSkJZKVJAGgAdjp6C0ZXCeFlyJwWtSWFxlffTu1zDp4snNvT8IRqcaraHlDRplWRyglR9S5Pf9iFFTRJRMK02BPMnZ3a31iriOomIWnUJyKZgfiILnMNwLwaB4iEv8yQ/a394FOMVK+w2m6roBr6Jy7fy/t4e4XiREqbJKlpKglUvLkd1DnBLZk8yVOQfKFICkpIVqNDpsW08vpDGkZhMe4DN83UA9QHikXJL8AnBMhIohJSXJJ3OrkuTr3gSlwnxDnm6XypNn6FUELC5kx1HkSQw6kfo4ePJeNI8bwmJLs779L+nvEblvj3/QWkqTBEcP8AiTSFuJaAlKW1Ntjt/mCaLA0y5yVsVFIa9ydbkaOBvFHEWMqklKEHKVXKnYgCwYne30ixeMK/B+KBzWRbmIcjmPdvvDtZZRTvT0T9ibXkW8ZSFGcgj4ctvc5g/XtGh4RnrTJQVOBdNxs/Lr5tEeDh40ppyQrKo5SebazEjUOfcQXWYtKlnwpllDcBklIVlSrt09DE8sm4rCldDQS5c2+xVVcQzlT1S2cZ8uVr2Ov76Rq8M4iWSZKg2VDDqS4SX6M4PrAWA0FMJhmlQzfExY2V8ybaP94Cn1ahWqUXAUTlOmmz92T7RWKjLSXSJ5G0m2zq1Qy9oX0UwFTAxHEquxhVh85We0FJHz/3Nr4aQzwvxWmQRaL0yipIeLpGCKUIVyjF2XguboTYQoJUxh1Xy0KRtCzEcOMswRRHMljBTUlaGlio9w3DU6wxVVJTbeKaeWXYR5OwxSlR0kqsbhatBKcWLR0Vf6SY8iNoFMyuI10x2TAVHKmEuq0PhISYtRSgCPQ+xlQvVLKmgyataEOkkeVh9I5BALQ0/DhSC/2jlYybiaz+Hk+X+H1GbeAf4gVgsJR5u0YdPiSlnIpQEMqdRVdRc94M8yceJVN0HKoDPQg6qGoj1eGmWzy2IuDY3Ghh9KpmyLlD4rKEGIpM4V4x8om18FYtro+X1hnomZeZYUvOoXIPW12e9hE8UwOmmB0TggKAVkOoLMzdbecfQ5uCSpieU36jUesfP8ewwiaPmUgu/UPoerRXJjcZJ3/B6KmlGnsA4mnzwhKUOJaAHUHAUWAv2sPrHcOYuuaTLWC4SCDrZJZnOu3tDHB581AImS88tRJyliQXe3ctFS8UkmapQllGVJBbzAOmmoiHacKT+5T4lf7Hs3HZK5ikKAIGbmIDWtuOpHXWLUlPy6MW2a1x94nW8MSZstKkL8EkEEEXUAUNfe6k+sC0eFrlgoKgpvhVrYiz9Ii4QrVp/A6k730VLWAVpPQbdXY22gqgnDKgXOVAd+uZVvJgn1hfUU0yWopUCQpJIVqLKG+kSw2eTLsCSCkADoOY/UxVJ8Gl5DyqQ4TL5Q/78vrC+g4c8OaZqlOblPYtqrux0iOJ4qtEsFCXUW2cB3dw0U4KKkzBMmBWWa7EuzNy8voAPOIQhOMW7r/sMmm1oY1+BSZzKmLCD1cAM9td79d4ZJkyZMpTgGUlD7F7+xuIxOLS506cGSopKuUNsCWPawPsYejDJk2lTIJyqBLi1wCogN05h7Q88ftipS1/QkZbdL/0eYVikiYn8oJTlIdIYEAgagWG49DCL/0/MneGlYGfOSDe6FHMQCb/ABA+8eSMIFCnPMUM5AGUHs9wfKDMNrJhLlT5FnKewNvtAUeFyxvRHNOopy7VEa1KUVSpaGIR4YA7Bs4+gPvFk6etRc3/AH9ItqKCWqb4oBBckuXd/t9YsmSg1oZNcV+DF6nKpOovRVJwjxU3grCcAShbkRLC6gpLNDoBw8JKVKjCD1skfLBOHVDBoCnEvHSFGJzX6io0QfHaCMWpgqB6XDGEWmpdTRdW1YSmDx4qkUbTVstkUAF4rnVQQYBlY6NHiyqGcWjuNdskmDzMcDmOgI4f3jop7BrAqBdoNJJsBA1JT5CHhpKkrWQJaCo9h+saYvZmWhbLwkqXrfWDUVIRyqsY0NLwfMH5k1WUC7D9THzfifEAqoUJZcCzxRJleNjpQE1YCdzGvwzh2XJZUxQO94xvCiFGYktqQPUxouPKIyygZlcw0fpEXHVjcR9W8QyEsENbpGTqeIJ02cpLEJ7frFGF0Cyh3tDCQSVeGhIzHeCqsaHeyukxSagkS2Ja4hV4viTSZqSk3ciNZhnC/gTitZBUoGIz5MlebKRmEVqTNTSaEtFh0pWrtsTqO4OxhXU4SjxFFRBByh9yxJ5h1sL72hqETBm6D2jM1uIISp8130hKp6J86NTR8IJXJzpMsgA8rL3AFlO406QpouHypakpzO4YZtANQptU6ewi3BeKCkMxZVrRqeFsPUhS5uufW+naDBJ7f7lIZW+xMnhuYUnMwABQzags5c9xCWdITTnw5fzaq1J/pZrCPpuN4xKlSiSBppvHyHFlGYvNpuO0NkWOqigz9RW0H0VRPE4kJl5Qz5iAVWfS5F++28QquIJsxbFICWs4tZJa+1x/3CpRmrIKlEkb6epbU94IlT0ISQsE9G9bX84gscXLlQI+tT10O6bEpxkqyShmvkWSkW0JA9uusISVlTqUQxKlG6Wazeur/eIzKtauZ2Nma2mkLa/EZq2Qo2fYM/RzvDwx8b6BL1il86Hkyeie5yE3dyST+2tBdNNALR7hUpKZT7tCifV/m22ibVul0Y8uWc17maxNHmAMFokJAYwpwyvJAEHzyYk/gSJbKSlJeCvGBFoATKJF4Np6UiJ0OlsjJQTBAQAIpXNKTBKJW5g18A7B5VJzPAWKkswhkKkO0Rm04Ihk6A34MQtKgXh7w/UqUWOkD4jSMYlhc3LpHS9yJwdPZqhRAx0CIxC0dEuK+TRyiPcO4HQllTjmI20EHVOO0tMMqACRskfrGZxzFqhU0hyEWZtPf3hVUSFR6jyKD9iJN0aHGeLBNleGiylW8ow+IcHmx3MSXIm5wRsYOqcSmkMbRX9WPFuXZrw5IcXGRPCZQkrljooRDj3ElzahOXRKYQ1lUtMxJB3gipxVpgWbloxuWtCNWnQzwfEeVjbtDqRNlSz4hUxjEVmIkkqQm/0hNUYrMXqTGmHp5/VJFceDIvc0aviHjNa1ZZaiG3gfBaicJKyEk5zdROneMqAfeNNgFNOIypSouYp9J0oSs8xrGZiZGQtb5tzGAnTy5L6xueOqNScktmV0jHVGCzUJCiLQYNLsSUHehpw1iCioJ9o2dZxLNpQAlJIIuHd/KMVwqkImOsWP0hhjtesrGU2YiJOK56Eca7IKxOqnzMykLKQXA6Q9wyUmaNbjYwgl08wyQuWFA3Cjmt6wLg+ILkznN7sYM4J7QkoWtGzn0qUiElUkks0PJs0LAU8UeCmMj0ZuhKuWQIW1cs6xopkoPA06jeOU32P0LpGILy5YskIcwXJwhoYUmGOWhpSVApthuCSxD2RSubwHLphKTBVFWZtDGbjuyiVHtYMptDOiWCmFlWgmCKFKmvHeQbbJzUAqiM+cWaJ5RmiM9AjnKi0V5BUpAvBMucmA5qHgQEhUTYs99B9bShULvw+UMIcobLAVTNAjotk+Hli7MqPIKYx0LR1RNYpINA+7C++sZwR0dHqT7Dl8EJYgeuEdHQJfSSRnaoc8Cr/8kdHRH4NmDoa5R4ZjP1aA4sI8jo+kydr9j6FdBmFoBmhwDaPr/DUpIlBgBbYNHR0Yf+Z5+fyfP/4g/wD3E+UJcUP/AMdP+4x0dGSROANQJGXSK8WTyiOjoEeyeftDShP5BHaEkhA8cBg0dHRZdBh9I0pyxUBYPptBw0jo6MMzzs31M5AvFzWjo6JMkiyVpDOhFo9joEuiyBcZVywNgai8eR0O/pONNFyY6OiIAdZvHkyOjonIaBWYFGsdHQ3gfwWvA87WOjoQlLogDHR0dDE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>
              <a:latin typeface="+mj-lt"/>
            </a:endParaRPr>
          </a:p>
        </p:txBody>
      </p:sp>
      <p:pic>
        <p:nvPicPr>
          <p:cNvPr id="2052" name="Picture 4" descr="http://www.thewwwsite.com/images/bee8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08113" y="2438400"/>
            <a:ext cx="914400" cy="684969"/>
          </a:xfrm>
          <a:prstGeom prst="rect">
            <a:avLst/>
          </a:prstGeom>
          <a:noFill/>
        </p:spPr>
      </p:pic>
      <p:pic>
        <p:nvPicPr>
          <p:cNvPr id="2054" name="Picture 6" descr="http://www.thewwwsite.com/images/bee17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08113" y="1143000"/>
            <a:ext cx="914400" cy="686631"/>
          </a:xfrm>
          <a:prstGeom prst="rect">
            <a:avLst/>
          </a:prstGeom>
          <a:noFill/>
        </p:spPr>
      </p:pic>
      <p:sp>
        <p:nvSpPr>
          <p:cNvPr id="23" name="Rectangle 22"/>
          <p:cNvSpPr/>
          <p:nvPr/>
        </p:nvSpPr>
        <p:spPr>
          <a:xfrm>
            <a:off x="4495800" y="2971800"/>
            <a:ext cx="12192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800600" y="3581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24400" y="32766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800600" y="3124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257800" y="3200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486400" y="3810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410200" y="3505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486400" y="3352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953000" y="32766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105400" y="3886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105400" y="36576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105400" y="3429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8" name="Isosceles Triangle 37"/>
          <p:cNvSpPr/>
          <p:nvPr/>
        </p:nvSpPr>
        <p:spPr>
          <a:xfrm>
            <a:off x="5105400" y="29718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0" name="Isosceles Triangle 39"/>
          <p:cNvSpPr/>
          <p:nvPr/>
        </p:nvSpPr>
        <p:spPr>
          <a:xfrm>
            <a:off x="4724400" y="38100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1" name="5-Point Star 40"/>
          <p:cNvSpPr/>
          <p:nvPr/>
        </p:nvSpPr>
        <p:spPr>
          <a:xfrm>
            <a:off x="5257800" y="37338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3" name="Diamond 42"/>
          <p:cNvSpPr/>
          <p:nvPr/>
        </p:nvSpPr>
        <p:spPr>
          <a:xfrm>
            <a:off x="4876800" y="38100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543800" y="2971800"/>
            <a:ext cx="11430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696200" y="3505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848600" y="3733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8229600" y="3581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8" name="Isosceles Triangle 47"/>
          <p:cNvSpPr/>
          <p:nvPr/>
        </p:nvSpPr>
        <p:spPr>
          <a:xfrm>
            <a:off x="7848600" y="34290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9" name="5-Point Star 48"/>
          <p:cNvSpPr/>
          <p:nvPr/>
        </p:nvSpPr>
        <p:spPr>
          <a:xfrm>
            <a:off x="8153400" y="38862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0" name="5-Point Star 49"/>
          <p:cNvSpPr/>
          <p:nvPr/>
        </p:nvSpPr>
        <p:spPr>
          <a:xfrm>
            <a:off x="7620000" y="37338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1" name="5-Point Star 50"/>
          <p:cNvSpPr/>
          <p:nvPr/>
        </p:nvSpPr>
        <p:spPr>
          <a:xfrm>
            <a:off x="8077200" y="34290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2" name="Isosceles Triangle 51"/>
          <p:cNvSpPr/>
          <p:nvPr/>
        </p:nvSpPr>
        <p:spPr>
          <a:xfrm>
            <a:off x="8077200" y="36576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257800" y="2971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096000" y="2971800"/>
            <a:ext cx="11430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553200" y="3124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781800" y="3810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05600" y="3429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086600" y="3429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324600" y="3733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324600" y="3352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63" name="Isosceles Triangle 62"/>
          <p:cNvSpPr/>
          <p:nvPr/>
        </p:nvSpPr>
        <p:spPr>
          <a:xfrm>
            <a:off x="6477000" y="32004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65" name="5-Point Star 64"/>
          <p:cNvSpPr/>
          <p:nvPr/>
        </p:nvSpPr>
        <p:spPr>
          <a:xfrm>
            <a:off x="6477000" y="35814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66" name="Diamond 65"/>
          <p:cNvSpPr/>
          <p:nvPr/>
        </p:nvSpPr>
        <p:spPr>
          <a:xfrm>
            <a:off x="6172200" y="38100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68" name="Isosceles Triangle 67"/>
          <p:cNvSpPr/>
          <p:nvPr/>
        </p:nvSpPr>
        <p:spPr>
          <a:xfrm>
            <a:off x="6172200" y="34290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69" name="5-Point Star 68"/>
          <p:cNvSpPr/>
          <p:nvPr/>
        </p:nvSpPr>
        <p:spPr>
          <a:xfrm>
            <a:off x="6934200" y="32766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70" name="Diamond 69"/>
          <p:cNvSpPr/>
          <p:nvPr/>
        </p:nvSpPr>
        <p:spPr>
          <a:xfrm>
            <a:off x="6553200" y="38862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72" name="5-Point Star 71"/>
          <p:cNvSpPr/>
          <p:nvPr/>
        </p:nvSpPr>
        <p:spPr>
          <a:xfrm>
            <a:off x="6248400" y="32004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76" name="Diamond 75"/>
          <p:cNvSpPr/>
          <p:nvPr/>
        </p:nvSpPr>
        <p:spPr>
          <a:xfrm>
            <a:off x="6781800" y="32766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6629400" y="3657600"/>
            <a:ext cx="76200" cy="762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4800600" y="3429000"/>
            <a:ext cx="76200" cy="762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8229600" y="3276600"/>
            <a:ext cx="76200" cy="762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562600" y="3048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648200" y="2971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572000" y="3810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648200" y="3505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4572000" y="3352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143000" y="814389"/>
            <a:ext cx="2099129" cy="5510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6" name="Diamond 85"/>
          <p:cNvSpPr/>
          <p:nvPr/>
        </p:nvSpPr>
        <p:spPr>
          <a:xfrm>
            <a:off x="8001000" y="31242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7" name="Diamond 86"/>
          <p:cNvSpPr/>
          <p:nvPr/>
        </p:nvSpPr>
        <p:spPr>
          <a:xfrm>
            <a:off x="8382000" y="32004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8" name="Diamond 87"/>
          <p:cNvSpPr/>
          <p:nvPr/>
        </p:nvSpPr>
        <p:spPr>
          <a:xfrm>
            <a:off x="7696200" y="32004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9" name="Isosceles Triangle 88"/>
          <p:cNvSpPr/>
          <p:nvPr/>
        </p:nvSpPr>
        <p:spPr>
          <a:xfrm>
            <a:off x="8534400" y="35814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0" name="Isosceles Triangle 89"/>
          <p:cNvSpPr/>
          <p:nvPr/>
        </p:nvSpPr>
        <p:spPr>
          <a:xfrm>
            <a:off x="8458200" y="38862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1" name="5-Point Star 90"/>
          <p:cNvSpPr/>
          <p:nvPr/>
        </p:nvSpPr>
        <p:spPr>
          <a:xfrm>
            <a:off x="8229600" y="31242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8382000" y="3657600"/>
            <a:ext cx="76200" cy="762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7848600" y="3886200"/>
            <a:ext cx="76200" cy="762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8534400" y="3276600"/>
            <a:ext cx="76200" cy="7620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8382000" y="3352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7924800" y="32766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010400" y="3886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6934200" y="36576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6553200" y="3352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086600" y="3124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953000" y="4267200"/>
            <a:ext cx="342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Increasing connectivity</a:t>
            </a:r>
          </a:p>
        </p:txBody>
      </p:sp>
      <p:cxnSp>
        <p:nvCxnSpPr>
          <p:cNvPr id="102" name="Straight Arrow Connector 101"/>
          <p:cNvCxnSpPr/>
          <p:nvPr/>
        </p:nvCxnSpPr>
        <p:spPr>
          <a:xfrm>
            <a:off x="4495800" y="4191000"/>
            <a:ext cx="4267200" cy="0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3962400" y="4953000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Weaker effect for bees than for butterflies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data:image/jpeg;base64,/9j/4AAQSkZJRgABAQAAAQABAAD/2wCEAAkGBhISEBUUExQVFRUWGBUXGBgYFxgVFxoaFxUXFxQXFBQXHCYeGBokGRQUHy8gIycpLC0sFR4xNTAqNSYrLCkBCQoKDgwOGg8PGiolHyQqKSwsLyksKSksKSksLCksLCwsLCwsLCwsLCwsKSkpLCwpLCwsKSksKSwsKSwsKSksLP/AABEIAMIBAwMBIgACEQEDEQH/xAAbAAACAwEBAQAAAAAAAAAAAAAEBQIDBgABB//EAD0QAAECBAQEBAQEBQQBBQAAAAECEQADBCEFEjFBBiJRYRNxgZEyQqGxFCPB8AdSYtHhFXKC8TMWFyQ0k//EABoBAAMBAQEBAAAAAAAAAAAAAAECAwQABQb/xAAsEQACAgICAQMDBAEFAAAAAAAAAQIRAyESMUEEIlEyYXETgZGxoRQjQsHh/9oADAMBAAIRAxEAPwDA/gldI0eA06kxZUTJbsGhpTTEpQ8ebN2ifTJppMyg8MKieJaWEKaHFcyy0V4lVkqaISVISTDUTCow0ppY6QqoBZ40OHSwzmJxXgfHG+y1FCCIomES4oxTHAgsHhFVcQBVhqYEkXuD6HK64L0i6hlvCzD6ZTOYe0E1OkJwIOFbKqiVFQmBO8EV07pAP4QqvASbZOTXgXYnisxJtpCOrryrcvGhxGSAm4jD4jV5JmjCLxhbobG97GOF1GVd9Y1VNjTEDaPni8SGcGNMmo/LCk9IeUGh5d6NCmrdZO0OqSanLGBosRK3A1ENJNUsJ1ibTGxy4vZ5ikkqmk+0BIQTaCJmIAG8e0lUguXBg1Rz+wqxCnWguIbcNSFKdStIhNQqaoAC0OVIMuWABeH5WKqGMhKS9onIrcqsu0D4asFMRVJOZ4lkdIDZdiFQRcCKqValQUSCljEUMkWiC32OkB1FG5vAy5eWwi6oqojTofWBXkjJ26QrqEkwZRzA0SqZF4jT01ngt/A6jotXLBvANRQKVpBCFwZSrA1EBMXbM8cLmDeOjRqF46Kg4HyCXUqKgSd40a61pXpGeqqUoV0aPJlcSlo9SUeXRw3wbEAlfnDwjOp2hNw3g/iKBMfRBgyEIEZsrV0hoRtg+EUGaGdUnIGERpXlpeBZlSVqvEGXyVFUBTqTM5MDUmBjO5EaKjoCq+0W1EkAWgO+yUIVsArqxEtDQhosWCpjA2gmow8zFEExnsX4cmSlZ0EwYteTpTtH0FEsKS8VCpCS0Y6h4gmpSx2jkcQ5l3g/gk0ajEaczAMrWLnuNxGW4iwJOVwIbysbAi6bVpmpbfp+sLzoN2qPlyqZjGjwOcVJywXiHDZUXSItwnhmalTmwi0s0WtsMXb2X4VhnhrKjd4YTUdNIYyaRCRzmAcQrpbgIIiUctvSKOvAvrcIKg+kLaWgKVMI0WIz1fh3EDcJ0JnKc7Q9S8nKOw3C6cpIeNSpclMvmyv5xlsZUUzghFtydABuSdhHq6oEAJ3+JR1V2A+VPbU79AVcbDSj2OKfw8xKYvnqAvGbXykMYbpplTEgPEZX5JuV9Fc3EA7RYmY4iM3hzKMzwDOqG5RAUUkGEn5LG5oINtIVpd7wzTMtE2dGrPJ0lxEKeSQLwVLMX5HEDQZSroBRRPdohMpehhqiW6WhdVEohFQypgvjKFo6BF1YeOhqEPn+IVyVlxAdNIzKgmVgazDjBsEPiB49d5IxVJndmi4bo8iQWjUSpma5gSXThCQIqr6vKgtGN92XjHjsIn4zLfLaAjUjNaMZVTliYVCNBgM3OXVBUfJOeS+zZUFeMrRapi5haVpSLGPKqrKUZtoSTfg5O2DVFKRMzCCJ5CksYAk4mFbw6kYMVywp4mk3tgcUZSowFS1cogJHCq8x7RveSXqRGdxfjCXKJCWJhlK9R7FAqbhdT8xYQ0p8MkoLveMnUcXzZjtywGjGyDzKJgPBkatsCZtMRx1EpNg+0Il8VTJhZIYQGurC03uDr26HzgNAyK+r7EbEQ0MMVtoaS1YVWmfMs5bfyiuRRLQoBRgiXiiswSlLg2hUupnTqopVYJjdHH7LSGUPbyNFNxhpRlmGHCi/CVfcPGZm0zHMSyU6nXuwG57RoeF6hNQW0bQP9T1iXB2mxkqpsvxaQubPYWSLnudnO7RCrpiE2iriebUUigWdB+aAZWO5kXjpohley38zXWG+F42QGIhMjFkhN4GRVZy6Yz0ycdm1XjWZJGkZ+aPzHO8JptROT5RGmrlrVzbQa0duzXIl5gIt8MCFlJiLCJU9YpS7wjqivF9jqWh4ulqYQHLWX7RetdonQJaLfHAhRiK1KdoNQCdYqqlgC8Tca6EtiHwDHsGeImOhaZTZkJ2LBBZobcOTVTJjgWhCqRmWzPGil1S5EseGlgfmt9OnmWj0JcYr7l8eNzeujS1zWClBPmQPvEJtXIShi6j1Yge5aMfKxlaZyM+dQUoEgAOf+ahf6xosTpUTQ1MhOb5lzC5H+1It9G6RDJk4NWejDFaEVcJKln8wDsllH6GCqOoQm0tM5ffIf0hFIlTDVZCTlBvcJLA3cnaxj6NhmKDIEyULXp8CeV+6yyXfVjCZsjx1W7Oh6eErtClK1l3p5x9FpI+jQJU8UKvJMlbC2jt2JCfvBXE3Gc6lIRkRmUHAKipg7X0vr10jCLrqiqmqXkK1qvypJuNPK0P6eM5LlLS/J2SGOLqKNZLqxLyq8JY/3Ksd7OkW9Ycp/iAMmQSVj/aQpvQGB6mvkSaNEqelSVKR0ClhTXKdwxOthCTgNcz8UUlTDwypaVXBuySE/wAzteBHI3CU34/ydLBDklXYDjmJzpq+SalL7KzIP2IjOTcPqXJKCrd0kLHnYxuuL8bWupFNICFGwUQAVZjoOdwNnHeJ45w9Lp6ZC1FImBSQtSXS+Y6sCzhxoLsYrj9TwjHkq5dE36WLbUfBjsPlFg4i2bhZUpxGim4IsKCUrC8wcZhfZ+cee7WimZQTUGyT5Fgfu394b/VRfRmn6PItx2AU9MpNveDq7CCkAAuDdJ6HdJiVM5Vpfpv7Q1xxakyvFQg5WAKT10BB6vb2i0HziyUMbknFrZmMMTMSs7hreYIhnJWHJUBckpO56h+j7/sZheILC1cpAs+rXDm8M6KtE1LtcW8un2jbh37TZhhH6Blk8UsSyQCG0HkIrSrwCkynzA6iOp6ZRIZJ3Zg+vQQX+Byp3U1yA3o6tAPWJZpQg6bGyem3aCMV4gXNklM1j6aRlqajUr4QT5An7RqJFOVTUICUpUvM1hNUMockglh7wFUYgEVJkTROWnN4Y58r8wAIRZknz6axjebk6X5/YlL0t7kxWvB5+hSR5sn7wZhuFzUHWX/+iT9iYfcWYdIpZIMsJMxamSS7DqSSdvuYlwrgxmyhOnzLEHKh2cAtnUUgG7FgNmuYzv1CePn4/sdeigpcd2UlBKWOXTr2fWAE4PNJOXIRrZWnvC3FqpKpq0/AArKA6lMx5i4UXLN5X8zuMCoKOZLSEzSsnoch6nkv3PrAySeOKb8hXpccm1sUyKRaBzJ+o29YupSxuGh1V8JpN0TZiT/xP1CR94ytfWzZMwy1qzizZnAOujs37vEYZOfQZejilps1dIkKi5cttYR4ZWKW5SlSe6WUkMGdSQLbPB82tUCAShRZ7EJPsS31EG09GXL6WaVrYfks8JsVB2g1GJAhhr00I9In4GbaKIxU1piSXIU2kdDoUUdHcYhsw2DLCluCAQNwo7gaJudYaViUCWFJUpS0LzLcEgElkjKLJe+l93tCGjdJ5SR3BY36Q/TVhCfCCEqEwDMhIcnopVzfT4rdiRe+VbTR6Po5ri4+RzVYLLVIMxUzxFqSAFuyQ+ySP7+sZ2jMujUp5n5ihqxJCXeySddbluwhtRz/AMNOyT0OLZCSVBLt8RblF7eTaQRjmAyKiYFOxAAXlISgjoVF207nSMKlwfGTdM9HjyVo8wrBKbKJ6l+ICHVnYB+/T13EH4rxaiTJKpUtUxAYOAUo0LAKO1tQCIAxzCJ0qQhNMAchbKEhZBOmVKnGruTe+oETx8g0KUTpuRQyeIsgM9yQW37Jc2iOpNSbtN196KdKkjCzMVFVVhc8JQkkZviJysGFi+wuNI+hniChpk5UrQlv5Rm92GsIuEsJoZp5M05ab/mJI9QnRu8Lf4g4dKlzUhBQgkDMlLuO5IDbgMOnvqlGGbIsVNJEvdCLlplvElOjEFBVPMWqYkNky5Us+ragudTC/CMHrJFQhakLSlLpUbKASRcEoJs4GrRXwxKmiclctK1AO4dRKuz6Ab+mhhhjfFM7MU2QUFiA9j0KnHRrdYvxnH/ZhTjXntEva/e+/sDySilrzOCs0uZmci5SVXIPZ/v2ikVwq6xSlXQmyAVMzaEJ1c6xpMKny59OJkxCAbhmSo21Nw7xycEkruJCACNWUgn0QQVebNGf9SKb5L3VVlOL8dXZQqoDpYtlL2ts3pBcquFkqOYd1Bx1Y7fvWPDglMk3Q+95kw/QH9d9YrXJpksE0yFHYHMonTZRPue8Z2ov5KqyFRNQGvnDhv5ka3cc3bpYeUerxCbOkmWojIku7fERa7aW6atHTKZWViEp/oQhAS39UxnJ9doJqaLLIDJCSdh+r9SY14U10yGWaRjZWHpzHm1zak3tYd4J4fokDMCyWuXLbsNdbQX+EX48sJAJBDXGpBYg9CD94bKogFkpABNgFEsw1cJIIfSxjTLI4J09ksL2GSggJHk2UaFwLlgH999ohU1D5XFgsEp2HdtCxIPp1EDIkS5nKszZKwWKQvOnTYK2PnvFpwZfyVD/AO9JB9CCR9Y8yVt22bkvkV4/WqlT5c+Wq45SNme4PY3eJ8XrE+fIEkPNIdwdndJcaAXL9otn8OLnHKuob+kIb6lX0tF5wZFInxDMIsEgkXI/lSXV9AdNIvFxjxa3JJonJXafTAONMcJXKlqGfwUnMTopakgE+wJ8zE/4fTpkxcwHMqUE6XsokNkL2sFaHzhnh9HQzyVlAUsuSVKUVFtWAsfQQmruJpiZqxTHLJlhg5JFvM9dLekOvfB4YR39xX7Zc2xtjPASFBS5JWCXJCnIPUBQJIfuPaFPAVOFT2UUZP5TqqxblOtyO4aHuBYzXTpClgSls4S5YuOwYFn0caRhavOmefEQUTCXIAIIJJLpA89um8HFHJOMsUpBm0qkkfXKnCVpDyphY/IolQ/4qfOj3LdI+f8AECphqB46AA4Bu7pFtd9zGuwidVSqeXMWROCkgkO0wWsxPxWaxv3MDcUYrLlyBM8ITMxy8wysWuFbiMeJyjkpK/BWSTjtk5UyRSzEqQvIrLofhUOityX0a/6oMSq59TUbLBJysAnuzga9z0iFOiXWS7oUChmYlZSDpfdLvY3D7xrfwckyEl8pQOVYIDkDcnc99dI0XHG0vJGm9+DN4ehfiMVAZHcKLZSLHqw+nWNXT1jo5k5VD2PQg7gxn6CWgy1OFiZNYo7N8yDsHF0wTISUhncCw1GmrpPw+kU7MPq4xUOQ3/FDtHQsEyOgWeVyZicJlkkPGsTKSEhXwqAsoNmHr07f9xnKOoSkiNRRUhmC+kaMsW+h48k7iATaifMKE5iiWdCp8qnVzMbgGygHck7QPiWCS1TM8icAQxKFkoukl1DNo3T/AKh5Nw2WHDC+sI5/Dyp0451qyOGI0G4TM3KuUkHSx0iDSTtOj18Ofl7JdjTHuNUycqUpJJS9uVJG7K2Gun0j2dS/6hQJytLJul3YEOGS43HzNvZ48xqno6qUAFZVsQlwQ17FgOr6+gjzC8VkSkops55WRuCSW1Vokc2nfXWMnHjBOCfJM39t30C8O4d+ARMXMWnxFM5zciRcsVkcyibsAdNINoZdJVzCVTBPmgaMwAB2HS41O8B8f4QqaECSQooBCkhwGIsEn4c3L21EUcJYYunBWpJ8ZSQAizpA+ZZGgIbXpFJrljeWUvcxItcuKWka9U1EpJbKhIHlHzaXw5MqpqyFC5zKVoASXte+h0gjiyummYUOVqTdTDlG7J8hqTfyAizhXi6VIQpExJzFThWo/wCQF7aPf0h8OHJhxvJDbYJzjOXF6RoKPA5dMgD4su6rX6hO3mY8n1pJLm3k3ub/AKQIvEVzlAodQ6hgkW0zdfc9o9ACeij3HKPIGx21fTSMzUruXZVRXjokhKl6Bh1OnmOv7uIsIyAsNrqcX/sHgOpxBT99v8fTX2gcqUWKjvoH9H9NzDqPyBtLoupykzAWJLsCwIPp07u8OMQm/lJsTcBkgewF3+kIpUwAva3aGeMVoRJl5ipj8QG729G8tovFvpGbLFNWyEhCRMTyqDu9mLHo1/32i3EKpBUoBh3BU7jsRY6DWBOHprz7qKkscua4DJ7vsBvFU6a6ruxOv79LR0lu2dCPkNTzs/xD4T1H8qjv2OzRbKnMfvfcDS+hgBM4oaz9v1H9VvVusHS5iZgzOOgU3sFDf9sdYk0u2aEwpBRMF7HZQDadeo9oUcR1C0ISlaUqQNdwX6K/TX7wSVFCmUGJ0OxHZ2f9IdUqEzUFKgCDqCBp2tdoMZfpSUvAGuSoyvCeHomzlJBzSyCXcpUhQ+EOLbn29DdjnBMxCsyHmIzBRA5VHcva51PrvHmHYoKepUMhDlQH8xCVEC+q0+erbtbbJxNJlKmOCMpL+n9oplyZIZOUfJOKjKNMScDqP4YpmICSlRZQVcvchSdiDGfxTixC5jTJKVy0kgFh4gyllMDZXVm3ETpOLXqMsyWJayQkKTdJd/jf4k9CPSHVLwnIVPVNLgkhRlWKM38w6j/rtEnWObllXa1RRbiuDJ4xhUypRLTLKUlOx+FikAKSDq2mX+rygirwSWZBRMawAIVoWs4PR9Nw/ugxjjhUuqMtISoILNoX3KFfoe4hpxKJtXTpTLIlr1W5CS3UfqO0IoZFxUtLtBco22gnCptLS06ymzOVAkEnsD9tjCBeIfiETJqpRFNnS6budLkPq/v3iX+jGVLCUKSqafi/kJ1ZjYP06+jspFcsSmWwVobBtdCBYiKwjTtbdkMuWMFsGnzBUJQhCdLSlpJ5G1zdR9fOJ1swyVBKi76nqdz7xTTVYkqKkgAE3b+0OlU6akPGyMVVHl58qyaF6S4eOhsjBQBHRAx0fN8CkeIQTGtFcZaWAjLYNJWBYRo6eUo/FGrK66KbSOTVqUpzFWJzCllG4sSPLQ+hv6RoKXDUlLwj4hKU2MZo92xFadgOG0il1MtcxvDCnIDkAkOl91Obg77QRi3DJXVGalglZDJN2Ia6wNPK/nCKlxIJUBmy6h7mx1T2DsbdPOHeCyFzJyZcpJEon8wnUgNqxsDYN5XMPKMk/wBS/B7eHLHJBI09bX5JZKSGSHKg12Hyjve5t+iHhHilU6cUKSEJLlLXKr+6lNcn7QqxTB1Sa1SBZM05QASoAKTd0k3OusOsPwqTILy7rIYrWXCQ2if8RlcMcY722tfY1K30T4g4fkLX4hK0KJ0Sq6j3HXsOsLZHCUsHMtIA1Ym/mpWg8h7w4XiMpJJBM6ZcKUCGA7q0A0t0eL6aUioGeYtCgkuEoLoT0Kv5ldzC8pwj26G4xbM9W4/KlkISFADZIDt2f4R++8TlVaZweW+XqRp7amKsTnKqCpEpAyB3U2uXYHzEL+DcRyypqFAkhQI6XF3buBbvDuC/T5LtV5+Q8mpU+gqTNCgpQ1QWIZ2IJBY9NIimY4/em5hbh+KFEwylhgpRBbZR+4/uYZGUQlzpsNCeivfbf70nCpf0QUrRPIdrnX/EFYoBMknWwAft8zDUns+0Dy0MtOzkX21+1oZHItABa17jQ3ygX1e4OlvZW2qoNJ9mbwavlSpxSEnObJLEq8tWKe/+YYKVd+5+jf3MX1VCnxDMe4IsNDaztrvr/aK5yCxIu2vkbP6Ft4pOalVCRTVlqH+U/wCev6xOTKBugsfLlPYpiqnWgAklrEdnNh9du8WSSqXRpnFnCXvYFz8Jb0b0iCv/ADRUKRMB5FuHZuvmlfTvtoYCxSXPQMoK8hsFIJSQT5b/ANiw1ACnY7OmIBVKASC+ZIV7gl8u/wBjGhwusC0iXOSecMkka/0n2/eptxePb/jsW+ZiJdHMUsgpUJmzA3ayWAAGrDaPpKaPLLFvjT+bL0uRzFIPzOTbf720by1BBugmytxfRR9r/rCL+IFRNV4aEZnuQU/M3ldx9X90nkeeaj0dGCxpsswng8ieFlaVIQcyNidQ0zawcPreDcc4rk080IIWFhrgAt2Ie/2MVYPjqES0Z1gLUE5kk3JZgq7cz/vSFs3hZdTWqnKmIKXCgCfiSGLa21Z+/nE65yby+Og/SvYVqwakVPM6avKFHMEh3BN3B6OQR7Xi3F60T50nIoo+JKFJSo5z0CGvtbbTRo84opVGfnlBkhDHNZNnBSodR07eUG4PTqMpmKSsAK6hIDZAdgbk9bPpFoK6m2Ty5FBNULZ6FBwsMtJYgAZRcu7k3dmG0RTSrUNTGln4dLQnQQNT1MsWtDPs8fI3J3IXSsMJF/rDLDHlco2/WLJ9YnaBBMU7wXJpickaFNSpo6FacRDax0dY2vkFwrDgJdwNIqE0ZikQBP4lSnlimjqiZj7GKOLYr6H6asoEZjHqnxHjWGjzptGan4CuZMIQbO2ZiQ/S28PhhydJAhCU3SRizIOaHmH8QTadACW5XIdkkPchKmcuR8N/SHszgIIlqVMnJBcAMCTf+lLl/eK//b1aECYc6UmwzS8y1P0CiMvq3lG5enk/qR6OL0sotO9hGHViqwGeVoSUWUVpyKAtplewzMDrF9VKRmSApK3brlBI6H4rX0hWqhFLJWlKiQspKicoJI0QGJf3Opi3iLhxaRKWApbpSTuEuOYsPlb7tHn5cMYZK6N/KStDHFsDUqn8OUyQ6SXsCH69j9YU00yVSo8OZNbxFOpnOlgwGiba/wBoa4TKWKdMtRJN1LJ1L6B/JnjDYnQTZtUsZVElRCQxZn5XJ0DRnxR5t45S0gzbjUktm+xjEJdNTPLAJIZLXBfQ94z3Dymp3LBWZRNm1L3ft9/ZpPoMtMJRucgRm3SWsR5f4jO/6HVSUFUpWgdR+b/inQN7xLDGEoON7v8AkbJKVp/YPXg6DME1Qyl82VzzHYt8o36n6xOrWT6lI+os3RrQvRiE5dOkpBKgrmIGwDl/f6RfTVviJGxBH3/xF3Caq3dEk0+vJfOWBO7ZQemxP6iGBlFUxI1YA/DmSW0bK3a/eEOIzOcp3KSO93aNVh9CFSULKA5lpsCQ5Cb9W0hnDVnJ2wGuSQpKcmVzZgQ9tgS2+3WIhnPTQ+1x9YpQD4jc3IFBic7FXxP5OB6R1XWIlgOSTdhubxKUXqKGXyKKuUtc8S1FkhQS7WuHKvNvvDDiJC/BlSEXQtaQOthYP319INM9BQlRISSLEnUG+UnTcsYVYxiBzy8qxyLHKBfViT9O+sUhynJUuhHSTvyaDBpJkTRJX/41MxPXQj9Yf4nQyloKHAOz7+mrafTpC7FcRkeGnxFBBUARsXHTyjP4vRTlz0zUOp8iXGxBHsCCS/eMUE8krbr7/LLyaj1sbIxJctIC+eXdPVSW+X+re/8AdoYSqqXNRlPMlrHQgj4X3/frAWL0astrE6eY099IKl8Nq/DGabLCQWAck/fTTbtFqi4qS7JuW6ZnMEw41OIJSsEpl/E7hTJcpCi3xC3VwILxNJl1KgUMgqAQoP15m3bVwOsGieuWHEwJzMStKHJDWsSGPd4n/qKTZIZxzLUcy1E3Uc3yAn5UsIvzblfjoxZPUQiml2D1VRzMEghNk7ga6e+usSpsSLgO0erAaE9SplPC9o8qWST22aavW6HJjLzlnMcsHIq1TA0LqqWqWdIMUcpJ6YRQ1Cs3MYePmFozVOsrjQ4VKUNYWb2FxSYOZao6H34EGOiXJh4xPlaJZWrMbCNDRWS8MJOFISnQPANgsiPTbsRNjmXWBaPDV8JvqwLaOej94YyEolMrkWSLA58otYJCE5QNPmEZhcrKRpfqWH1g+kwtE0gLJ8kjMT2uUge8VwzcdRRtw5WlUUbShVmAKssstqFSwH25UkqLd4W4oD4qpZmTJymGVLFKQ5clTNbvbfbW3DcPRKDAEF7IBE2Ye1mSn1fzhtTzgmy+VOwLFZ3Zk2Ac7n0j0Y5uO5s2wzOO5GUxjAQsomLSopAUNWB3/LBZ26i1vU0JxufMUZScqUoJTmHROwPTS/nGzxnFZYFyA4N9VM3U/YRlaGokIADjqSB3cn97nvHk+qnGcnKgL1PJrW7MxhnFUwVGVaRkKmAu6dA5HmR7w94lqlS6da5Q5mFwx10Pdg59opqMGpFHOlWYlQJDkAbgPv1122imdxrIlqKCCQG5urh3Ab0EefOClJOEfybU6TUn+BRwvVKMmYqco5EnM5uWYlRffQe8X4VxQJ8woKAkF8vW12V6AxocRoEzpSkJZKVJAGgAdjp6C0ZXCeFlyJwWtSWFxlffTu1zDp4snNvT8IRqcaraHlDRplWRyglR9S5Pf9iFFTRJRMK02BPMnZ3a31iriOomIWnUJyKZgfiILnMNwLwaB4iEv8yQ/a394FOMVK+w2m6roBr6Jy7fy/t4e4XiREqbJKlpKglUvLkd1DnBLZk8yVOQfKFICkpIVqNDpsW08vpDGkZhMe4DN83UA9QHikXJL8AnBMhIohJSXJJ3OrkuTr3gSlwnxDnm6XypNn6FUELC5kx1HkSQw6kfo4ePJeNI8bwmJLs779L+nvEblvj3/QWkqTBEcP8AiTSFuJaAlKW1Ntjt/mCaLA0y5yVsVFIa9ydbkaOBvFHEWMqklKEHKVXKnYgCwYne30ixeMK/B+KBzWRbmIcjmPdvvDtZZRTvT0T9ibXkW8ZSFGcgj4ctvc5g/XtGh4RnrTJQVOBdNxs/Lr5tEeDh40ppyQrKo5SebazEjUOfcQXWYtKlnwpllDcBklIVlSrt09DE8sm4rCldDQS5c2+xVVcQzlT1S2cZ8uVr2Ov76Rq8M4iWSZKg2VDDqS4SX6M4PrAWA0FMJhmlQzfExY2V8ybaP94Cn1ahWqUXAUTlOmmz92T7RWKjLSXSJ5G0m2zq1Qy9oX0UwFTAxHEquxhVh85We0FJHz/3Nr4aQzwvxWmQRaL0yipIeLpGCKUIVyjF2XguboTYQoJUxh1Xy0KRtCzEcOMswRRHMljBTUlaGlio9w3DU6wxVVJTbeKaeWXYR5OwxSlR0kqsbhatBKcWLR0Vf6SY8iNoFMyuI10x2TAVHKmEuq0PhISYtRSgCPQ+xlQvVLKmgyataEOkkeVh9I5BALQ0/DhSC/2jlYybiaz+Hk+X+H1GbeAf4gVgsJR5u0YdPiSlnIpQEMqdRVdRc94M8yceJVN0HKoDPQg6qGoj1eGmWzy2IuDY3Ghh9KpmyLlD4rKEGIpM4V4x8om18FYtro+X1hnomZeZYUvOoXIPW12e9hE8UwOmmB0TggKAVkOoLMzdbecfQ5uCSpieU36jUesfP8ewwiaPmUgu/UPoerRXJjcZJ3/B6KmlGnsA4mnzwhKUOJaAHUHAUWAv2sPrHcOYuuaTLWC4SCDrZJZnOu3tDHB581AImS88tRJyliQXe3ctFS8UkmapQllGVJBbzAOmmoiHacKT+5T4lf7Hs3HZK5ikKAIGbmIDWtuOpHXWLUlPy6MW2a1x94nW8MSZstKkL8EkEEEXUAUNfe6k+sC0eFrlgoKgpvhVrYiz9Ii4QrVp/A6k730VLWAVpPQbdXY22gqgnDKgXOVAd+uZVvJgn1hfUU0yWopUCQpJIVqLKG+kSw2eTLsCSCkADoOY/UxVJ8Gl5DyqQ4TL5Q/78vrC+g4c8OaZqlOblPYtqrux0iOJ4qtEsFCXUW2cB3dw0U4KKkzBMmBWWa7EuzNy8voAPOIQhOMW7r/sMmm1oY1+BSZzKmLCD1cAM9td79d4ZJkyZMpTgGUlD7F7+xuIxOLS506cGSopKuUNsCWPawPsYejDJk2lTIJyqBLi1wCogN05h7Q88ftipS1/QkZbdL/0eYVikiYn8oJTlIdIYEAgagWG49DCL/0/MneGlYGfOSDe6FHMQCb/ABA+8eSMIFCnPMUM5AGUHs9wfKDMNrJhLlT5FnKewNvtAUeFyxvRHNOopy7VEa1KUVSpaGIR4YA7Bs4+gPvFk6etRc3/AH9ItqKCWqb4oBBckuXd/t9YsmSg1oZNcV+DF6nKpOovRVJwjxU3grCcAShbkRLC6gpLNDoBw8JKVKjCD1skfLBOHVDBoCnEvHSFGJzX6io0QfHaCMWpgqB6XDGEWmpdTRdW1YSmDx4qkUbTVstkUAF4rnVQQYBlY6NHiyqGcWjuNdskmDzMcDmOgI4f3jop7BrAqBdoNJJsBA1JT5CHhpKkrWQJaCo9h+saYvZmWhbLwkqXrfWDUVIRyqsY0NLwfMH5k1WUC7D9THzfifEAqoUJZcCzxRJleNjpQE1YCdzGvwzh2XJZUxQO94xvCiFGYktqQPUxouPKIyygZlcw0fpEXHVjcR9W8QyEsENbpGTqeIJ02cpLEJ7frFGF0Cyh3tDCQSVeGhIzHeCqsaHeyukxSagkS2Ja4hV4viTSZqSk3ciNZhnC/gTitZBUoGIz5MlebKRmEVqTNTSaEtFh0pWrtsTqO4OxhXU4SjxFFRBByh9yxJ5h1sL72hqETBm6D2jM1uIISp8130hKp6J86NTR8IJXJzpMsgA8rL3AFlO406QpouHypakpzO4YZtANQptU6ewi3BeKCkMxZVrRqeFsPUhS5uufW+naDBJ7f7lIZW+xMnhuYUnMwABQzags5c9xCWdITTnw5fzaq1J/pZrCPpuN4xKlSiSBppvHyHFlGYvNpuO0NkWOqigz9RW0H0VRPE4kJl5Qz5iAVWfS5F++28QquIJsxbFICWs4tZJa+1x/3CpRmrIKlEkb6epbU94IlT0ISQsE9G9bX84gscXLlQI+tT10O6bEpxkqyShmvkWSkW0JA9uusISVlTqUQxKlG6Wazeur/eIzKtauZ2Nma2mkLa/EZq2Qo2fYM/RzvDwx8b6BL1il86Hkyeie5yE3dyST+2tBdNNALR7hUpKZT7tCifV/m22ibVul0Y8uWc17maxNHmAMFokJAYwpwyvJAEHzyYk/gSJbKSlJeCvGBFoATKJF4Np6UiJ0OlsjJQTBAQAIpXNKTBKJW5g18A7B5VJzPAWKkswhkKkO0Rm04Ihk6A34MQtKgXh7w/UqUWOkD4jSMYlhc3LpHS9yJwdPZqhRAx0CIxC0dEuK+TRyiPcO4HQllTjmI20EHVOO0tMMqACRskfrGZxzFqhU0hyEWZtPf3hVUSFR6jyKD9iJN0aHGeLBNleGiylW8ow+IcHmx3MSXIm5wRsYOqcSmkMbRX9WPFuXZrw5IcXGRPCZQkrljooRDj3ElzahOXRKYQ1lUtMxJB3gipxVpgWbloxuWtCNWnQzwfEeVjbtDqRNlSz4hUxjEVmIkkqQm/0hNUYrMXqTGmHp5/VJFceDIvc0aviHjNa1ZZaiG3gfBaicJKyEk5zdROneMqAfeNNgFNOIypSouYp9J0oSs8xrGZiZGQtb5tzGAnTy5L6xueOqNScktmV0jHVGCzUJCiLQYNLsSUHehpw1iCioJ9o2dZxLNpQAlJIIuHd/KMVwqkImOsWP0hhjtesrGU2YiJOK56Eca7IKxOqnzMykLKQXA6Q9wyUmaNbjYwgl08wyQuWFA3Cjmt6wLg+ILkznN7sYM4J7QkoWtGzn0qUiElUkks0PJs0LAU8UeCmMj0ZuhKuWQIW1cs6xopkoPA06jeOU32P0LpGILy5YskIcwXJwhoYUmGOWhpSVApthuCSxD2RSubwHLphKTBVFWZtDGbjuyiVHtYMptDOiWCmFlWgmCKFKmvHeQbbJzUAqiM+cWaJ5RmiM9AjnKi0V5BUpAvBMucmA5qHgQEhUTYs99B9bShULvw+UMIcobLAVTNAjotk+Hli7MqPIKYx0LR1RNYpINA+7C++sZwR0dHqT7Dl8EJYgeuEdHQJfSSRnaoc8Cr/8kdHRH4NmDoa5R4ZjP1aA4sI8jo+kydr9j6FdBmFoBmhwDaPr/DUpIlBgBbYNHR0Yf+Z5+fyfP/4g/wD3E+UJcUP/AMdP+4x0dGSROANQJGXSK8WTyiOjoEeyeftDShP5BHaEkhA8cBg0dHRZdBh9I0pyxUBYPptBw0jo6MMzzs31M5AvFzWjo6JMkiyVpDOhFo9joEuiyBcZVywNgai8eR0O/pONNFyY6OiIAdZvHkyOjonIaBWYFGsdHQ3gfwWvA87WOjoQlLogDHR0dDE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>
              <a:latin typeface="+mj-lt"/>
            </a:endParaRPr>
          </a:p>
        </p:txBody>
      </p:sp>
      <p:sp>
        <p:nvSpPr>
          <p:cNvPr id="103" name="AutoShape 6"/>
          <p:cNvSpPr>
            <a:spLocks noChangeArrowheads="1"/>
          </p:cNvSpPr>
          <p:nvPr/>
        </p:nvSpPr>
        <p:spPr bwMode="auto">
          <a:xfrm>
            <a:off x="152400" y="76200"/>
            <a:ext cx="381000" cy="6705600"/>
          </a:xfrm>
          <a:prstGeom prst="roundRect">
            <a:avLst>
              <a:gd name="adj" fmla="val 16667"/>
            </a:avLst>
          </a:prstGeom>
          <a:solidFill>
            <a:srgbClr val="000080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sv-SE">
              <a:latin typeface="+mj-lt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1600200" y="2667000"/>
            <a:ext cx="5114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Which are the underlying mechanisms?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2286000"/>
            <a:ext cx="7848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+mj-lt"/>
              </a:rPr>
              <a:t>Fragmentation modifies the specialization distribution</a:t>
            </a:r>
            <a:endParaRPr lang="sv-SE" sz="2200" dirty="0">
              <a:latin typeface="+mj-lt"/>
            </a:endParaRPr>
          </a:p>
        </p:txBody>
      </p:sp>
      <p:sp>
        <p:nvSpPr>
          <p:cNvPr id="8" name="Freeform 7"/>
          <p:cNvSpPr/>
          <p:nvPr/>
        </p:nvSpPr>
        <p:spPr>
          <a:xfrm rot="20066130">
            <a:off x="195331" y="905601"/>
            <a:ext cx="1616891" cy="1272122"/>
          </a:xfrm>
          <a:custGeom>
            <a:avLst/>
            <a:gdLst>
              <a:gd name="connsiteX0" fmla="*/ 100584 w 1537877"/>
              <a:gd name="connsiteY0" fmla="*/ 468849 h 1282665"/>
              <a:gd name="connsiteX1" fmla="*/ 292608 w 1537877"/>
              <a:gd name="connsiteY1" fmla="*/ 1026633 h 1282665"/>
              <a:gd name="connsiteX2" fmla="*/ 932688 w 1537877"/>
              <a:gd name="connsiteY2" fmla="*/ 1282665 h 1282665"/>
              <a:gd name="connsiteX3" fmla="*/ 1097280 w 1537877"/>
              <a:gd name="connsiteY3" fmla="*/ 1209513 h 1282665"/>
              <a:gd name="connsiteX4" fmla="*/ 1152144 w 1537877"/>
              <a:gd name="connsiteY4" fmla="*/ 1182081 h 1282665"/>
              <a:gd name="connsiteX5" fmla="*/ 1508760 w 1537877"/>
              <a:gd name="connsiteY5" fmla="*/ 880329 h 1282665"/>
              <a:gd name="connsiteX6" fmla="*/ 1536192 w 1537877"/>
              <a:gd name="connsiteY6" fmla="*/ 706593 h 1282665"/>
              <a:gd name="connsiteX7" fmla="*/ 1527048 w 1537877"/>
              <a:gd name="connsiteY7" fmla="*/ 368265 h 1282665"/>
              <a:gd name="connsiteX8" fmla="*/ 1463040 w 1537877"/>
              <a:gd name="connsiteY8" fmla="*/ 285969 h 1282665"/>
              <a:gd name="connsiteX9" fmla="*/ 1426464 w 1537877"/>
              <a:gd name="connsiteY9" fmla="*/ 249393 h 1282665"/>
              <a:gd name="connsiteX10" fmla="*/ 1261872 w 1537877"/>
              <a:gd name="connsiteY10" fmla="*/ 121377 h 1282665"/>
              <a:gd name="connsiteX11" fmla="*/ 1188720 w 1537877"/>
              <a:gd name="connsiteY11" fmla="*/ 93945 h 1282665"/>
              <a:gd name="connsiteX12" fmla="*/ 1161288 w 1537877"/>
              <a:gd name="connsiteY12" fmla="*/ 84801 h 1282665"/>
              <a:gd name="connsiteX13" fmla="*/ 1078992 w 1537877"/>
              <a:gd name="connsiteY13" fmla="*/ 66513 h 1282665"/>
              <a:gd name="connsiteX14" fmla="*/ 1033272 w 1537877"/>
              <a:gd name="connsiteY14" fmla="*/ 48225 h 1282665"/>
              <a:gd name="connsiteX15" fmla="*/ 941832 w 1537877"/>
              <a:gd name="connsiteY15" fmla="*/ 39081 h 1282665"/>
              <a:gd name="connsiteX16" fmla="*/ 850392 w 1537877"/>
              <a:gd name="connsiteY16" fmla="*/ 20793 h 1282665"/>
              <a:gd name="connsiteX17" fmla="*/ 786384 w 1537877"/>
              <a:gd name="connsiteY17" fmla="*/ 2505 h 1282665"/>
              <a:gd name="connsiteX18" fmla="*/ 740664 w 1537877"/>
              <a:gd name="connsiteY18" fmla="*/ 2505 h 1282665"/>
              <a:gd name="connsiteX19" fmla="*/ 457200 w 1537877"/>
              <a:gd name="connsiteY19" fmla="*/ 2505 h 1282665"/>
              <a:gd name="connsiteX20" fmla="*/ 374904 w 1537877"/>
              <a:gd name="connsiteY20" fmla="*/ 11649 h 1282665"/>
              <a:gd name="connsiteX21" fmla="*/ 265176 w 1537877"/>
              <a:gd name="connsiteY21" fmla="*/ 39081 h 1282665"/>
              <a:gd name="connsiteX22" fmla="*/ 237744 w 1537877"/>
              <a:gd name="connsiteY22" fmla="*/ 57369 h 1282665"/>
              <a:gd name="connsiteX23" fmla="*/ 201168 w 1537877"/>
              <a:gd name="connsiteY23" fmla="*/ 66513 h 1282665"/>
              <a:gd name="connsiteX24" fmla="*/ 18288 w 1537877"/>
              <a:gd name="connsiteY24" fmla="*/ 240249 h 1282665"/>
              <a:gd name="connsiteX25" fmla="*/ 0 w 1537877"/>
              <a:gd name="connsiteY25" fmla="*/ 322545 h 1282665"/>
              <a:gd name="connsiteX26" fmla="*/ 100584 w 1537877"/>
              <a:gd name="connsiteY26" fmla="*/ 468849 h 1282665"/>
              <a:gd name="connsiteX0" fmla="*/ 100584 w 1537877"/>
              <a:gd name="connsiteY0" fmla="*/ 468849 h 1282665"/>
              <a:gd name="connsiteX1" fmla="*/ 292608 w 1537877"/>
              <a:gd name="connsiteY1" fmla="*/ 1026633 h 1282665"/>
              <a:gd name="connsiteX2" fmla="*/ 932688 w 1537877"/>
              <a:gd name="connsiteY2" fmla="*/ 1282665 h 1282665"/>
              <a:gd name="connsiteX3" fmla="*/ 1097280 w 1537877"/>
              <a:gd name="connsiteY3" fmla="*/ 1209513 h 1282665"/>
              <a:gd name="connsiteX4" fmla="*/ 1481937 w 1537877"/>
              <a:gd name="connsiteY4" fmla="*/ 1250926 h 1282665"/>
              <a:gd name="connsiteX5" fmla="*/ 1508760 w 1537877"/>
              <a:gd name="connsiteY5" fmla="*/ 880329 h 1282665"/>
              <a:gd name="connsiteX6" fmla="*/ 1536192 w 1537877"/>
              <a:gd name="connsiteY6" fmla="*/ 706593 h 1282665"/>
              <a:gd name="connsiteX7" fmla="*/ 1527048 w 1537877"/>
              <a:gd name="connsiteY7" fmla="*/ 368265 h 1282665"/>
              <a:gd name="connsiteX8" fmla="*/ 1463040 w 1537877"/>
              <a:gd name="connsiteY8" fmla="*/ 285969 h 1282665"/>
              <a:gd name="connsiteX9" fmla="*/ 1426464 w 1537877"/>
              <a:gd name="connsiteY9" fmla="*/ 249393 h 1282665"/>
              <a:gd name="connsiteX10" fmla="*/ 1261872 w 1537877"/>
              <a:gd name="connsiteY10" fmla="*/ 121377 h 1282665"/>
              <a:gd name="connsiteX11" fmla="*/ 1188720 w 1537877"/>
              <a:gd name="connsiteY11" fmla="*/ 93945 h 1282665"/>
              <a:gd name="connsiteX12" fmla="*/ 1161288 w 1537877"/>
              <a:gd name="connsiteY12" fmla="*/ 84801 h 1282665"/>
              <a:gd name="connsiteX13" fmla="*/ 1078992 w 1537877"/>
              <a:gd name="connsiteY13" fmla="*/ 66513 h 1282665"/>
              <a:gd name="connsiteX14" fmla="*/ 1033272 w 1537877"/>
              <a:gd name="connsiteY14" fmla="*/ 48225 h 1282665"/>
              <a:gd name="connsiteX15" fmla="*/ 941832 w 1537877"/>
              <a:gd name="connsiteY15" fmla="*/ 39081 h 1282665"/>
              <a:gd name="connsiteX16" fmla="*/ 850392 w 1537877"/>
              <a:gd name="connsiteY16" fmla="*/ 20793 h 1282665"/>
              <a:gd name="connsiteX17" fmla="*/ 786384 w 1537877"/>
              <a:gd name="connsiteY17" fmla="*/ 2505 h 1282665"/>
              <a:gd name="connsiteX18" fmla="*/ 740664 w 1537877"/>
              <a:gd name="connsiteY18" fmla="*/ 2505 h 1282665"/>
              <a:gd name="connsiteX19" fmla="*/ 457200 w 1537877"/>
              <a:gd name="connsiteY19" fmla="*/ 2505 h 1282665"/>
              <a:gd name="connsiteX20" fmla="*/ 374904 w 1537877"/>
              <a:gd name="connsiteY20" fmla="*/ 11649 h 1282665"/>
              <a:gd name="connsiteX21" fmla="*/ 265176 w 1537877"/>
              <a:gd name="connsiteY21" fmla="*/ 39081 h 1282665"/>
              <a:gd name="connsiteX22" fmla="*/ 237744 w 1537877"/>
              <a:gd name="connsiteY22" fmla="*/ 57369 h 1282665"/>
              <a:gd name="connsiteX23" fmla="*/ 201168 w 1537877"/>
              <a:gd name="connsiteY23" fmla="*/ 66513 h 1282665"/>
              <a:gd name="connsiteX24" fmla="*/ 18288 w 1537877"/>
              <a:gd name="connsiteY24" fmla="*/ 240249 h 1282665"/>
              <a:gd name="connsiteX25" fmla="*/ 0 w 1537877"/>
              <a:gd name="connsiteY25" fmla="*/ 322545 h 1282665"/>
              <a:gd name="connsiteX26" fmla="*/ 100584 w 1537877"/>
              <a:gd name="connsiteY26" fmla="*/ 468849 h 1282665"/>
              <a:gd name="connsiteX0" fmla="*/ 100584 w 1537877"/>
              <a:gd name="connsiteY0" fmla="*/ 468849 h 1518643"/>
              <a:gd name="connsiteX1" fmla="*/ 292608 w 1537877"/>
              <a:gd name="connsiteY1" fmla="*/ 1026633 h 1518643"/>
              <a:gd name="connsiteX2" fmla="*/ 932688 w 1537877"/>
              <a:gd name="connsiteY2" fmla="*/ 1282665 h 1518643"/>
              <a:gd name="connsiteX3" fmla="*/ 1299149 w 1537877"/>
              <a:gd name="connsiteY3" fmla="*/ 1457854 h 1518643"/>
              <a:gd name="connsiteX4" fmla="*/ 1481937 w 1537877"/>
              <a:gd name="connsiteY4" fmla="*/ 1250926 h 1518643"/>
              <a:gd name="connsiteX5" fmla="*/ 1508760 w 1537877"/>
              <a:gd name="connsiteY5" fmla="*/ 880329 h 1518643"/>
              <a:gd name="connsiteX6" fmla="*/ 1536192 w 1537877"/>
              <a:gd name="connsiteY6" fmla="*/ 706593 h 1518643"/>
              <a:gd name="connsiteX7" fmla="*/ 1527048 w 1537877"/>
              <a:gd name="connsiteY7" fmla="*/ 368265 h 1518643"/>
              <a:gd name="connsiteX8" fmla="*/ 1463040 w 1537877"/>
              <a:gd name="connsiteY8" fmla="*/ 285969 h 1518643"/>
              <a:gd name="connsiteX9" fmla="*/ 1426464 w 1537877"/>
              <a:gd name="connsiteY9" fmla="*/ 249393 h 1518643"/>
              <a:gd name="connsiteX10" fmla="*/ 1261872 w 1537877"/>
              <a:gd name="connsiteY10" fmla="*/ 121377 h 1518643"/>
              <a:gd name="connsiteX11" fmla="*/ 1188720 w 1537877"/>
              <a:gd name="connsiteY11" fmla="*/ 93945 h 1518643"/>
              <a:gd name="connsiteX12" fmla="*/ 1161288 w 1537877"/>
              <a:gd name="connsiteY12" fmla="*/ 84801 h 1518643"/>
              <a:gd name="connsiteX13" fmla="*/ 1078992 w 1537877"/>
              <a:gd name="connsiteY13" fmla="*/ 66513 h 1518643"/>
              <a:gd name="connsiteX14" fmla="*/ 1033272 w 1537877"/>
              <a:gd name="connsiteY14" fmla="*/ 48225 h 1518643"/>
              <a:gd name="connsiteX15" fmla="*/ 941832 w 1537877"/>
              <a:gd name="connsiteY15" fmla="*/ 39081 h 1518643"/>
              <a:gd name="connsiteX16" fmla="*/ 850392 w 1537877"/>
              <a:gd name="connsiteY16" fmla="*/ 20793 h 1518643"/>
              <a:gd name="connsiteX17" fmla="*/ 786384 w 1537877"/>
              <a:gd name="connsiteY17" fmla="*/ 2505 h 1518643"/>
              <a:gd name="connsiteX18" fmla="*/ 740664 w 1537877"/>
              <a:gd name="connsiteY18" fmla="*/ 2505 h 1518643"/>
              <a:gd name="connsiteX19" fmla="*/ 457200 w 1537877"/>
              <a:gd name="connsiteY19" fmla="*/ 2505 h 1518643"/>
              <a:gd name="connsiteX20" fmla="*/ 374904 w 1537877"/>
              <a:gd name="connsiteY20" fmla="*/ 11649 h 1518643"/>
              <a:gd name="connsiteX21" fmla="*/ 265176 w 1537877"/>
              <a:gd name="connsiteY21" fmla="*/ 39081 h 1518643"/>
              <a:gd name="connsiteX22" fmla="*/ 237744 w 1537877"/>
              <a:gd name="connsiteY22" fmla="*/ 57369 h 1518643"/>
              <a:gd name="connsiteX23" fmla="*/ 201168 w 1537877"/>
              <a:gd name="connsiteY23" fmla="*/ 66513 h 1518643"/>
              <a:gd name="connsiteX24" fmla="*/ 18288 w 1537877"/>
              <a:gd name="connsiteY24" fmla="*/ 240249 h 1518643"/>
              <a:gd name="connsiteX25" fmla="*/ 0 w 1537877"/>
              <a:gd name="connsiteY25" fmla="*/ 322545 h 1518643"/>
              <a:gd name="connsiteX26" fmla="*/ 100584 w 1537877"/>
              <a:gd name="connsiteY26" fmla="*/ 468849 h 1518643"/>
              <a:gd name="connsiteX0" fmla="*/ 100584 w 1537877"/>
              <a:gd name="connsiteY0" fmla="*/ 468849 h 1518643"/>
              <a:gd name="connsiteX1" fmla="*/ 292608 w 1537877"/>
              <a:gd name="connsiteY1" fmla="*/ 1026633 h 1518643"/>
              <a:gd name="connsiteX2" fmla="*/ 962983 w 1537877"/>
              <a:gd name="connsiteY2" fmla="*/ 1382897 h 1518643"/>
              <a:gd name="connsiteX3" fmla="*/ 1299149 w 1537877"/>
              <a:gd name="connsiteY3" fmla="*/ 1457854 h 1518643"/>
              <a:gd name="connsiteX4" fmla="*/ 1481937 w 1537877"/>
              <a:gd name="connsiteY4" fmla="*/ 1250926 h 1518643"/>
              <a:gd name="connsiteX5" fmla="*/ 1508760 w 1537877"/>
              <a:gd name="connsiteY5" fmla="*/ 880329 h 1518643"/>
              <a:gd name="connsiteX6" fmla="*/ 1536192 w 1537877"/>
              <a:gd name="connsiteY6" fmla="*/ 706593 h 1518643"/>
              <a:gd name="connsiteX7" fmla="*/ 1527048 w 1537877"/>
              <a:gd name="connsiteY7" fmla="*/ 368265 h 1518643"/>
              <a:gd name="connsiteX8" fmla="*/ 1463040 w 1537877"/>
              <a:gd name="connsiteY8" fmla="*/ 285969 h 1518643"/>
              <a:gd name="connsiteX9" fmla="*/ 1426464 w 1537877"/>
              <a:gd name="connsiteY9" fmla="*/ 249393 h 1518643"/>
              <a:gd name="connsiteX10" fmla="*/ 1261872 w 1537877"/>
              <a:gd name="connsiteY10" fmla="*/ 121377 h 1518643"/>
              <a:gd name="connsiteX11" fmla="*/ 1188720 w 1537877"/>
              <a:gd name="connsiteY11" fmla="*/ 93945 h 1518643"/>
              <a:gd name="connsiteX12" fmla="*/ 1161288 w 1537877"/>
              <a:gd name="connsiteY12" fmla="*/ 84801 h 1518643"/>
              <a:gd name="connsiteX13" fmla="*/ 1078992 w 1537877"/>
              <a:gd name="connsiteY13" fmla="*/ 66513 h 1518643"/>
              <a:gd name="connsiteX14" fmla="*/ 1033272 w 1537877"/>
              <a:gd name="connsiteY14" fmla="*/ 48225 h 1518643"/>
              <a:gd name="connsiteX15" fmla="*/ 941832 w 1537877"/>
              <a:gd name="connsiteY15" fmla="*/ 39081 h 1518643"/>
              <a:gd name="connsiteX16" fmla="*/ 850392 w 1537877"/>
              <a:gd name="connsiteY16" fmla="*/ 20793 h 1518643"/>
              <a:gd name="connsiteX17" fmla="*/ 786384 w 1537877"/>
              <a:gd name="connsiteY17" fmla="*/ 2505 h 1518643"/>
              <a:gd name="connsiteX18" fmla="*/ 740664 w 1537877"/>
              <a:gd name="connsiteY18" fmla="*/ 2505 h 1518643"/>
              <a:gd name="connsiteX19" fmla="*/ 457200 w 1537877"/>
              <a:gd name="connsiteY19" fmla="*/ 2505 h 1518643"/>
              <a:gd name="connsiteX20" fmla="*/ 374904 w 1537877"/>
              <a:gd name="connsiteY20" fmla="*/ 11649 h 1518643"/>
              <a:gd name="connsiteX21" fmla="*/ 265176 w 1537877"/>
              <a:gd name="connsiteY21" fmla="*/ 39081 h 1518643"/>
              <a:gd name="connsiteX22" fmla="*/ 237744 w 1537877"/>
              <a:gd name="connsiteY22" fmla="*/ 57369 h 1518643"/>
              <a:gd name="connsiteX23" fmla="*/ 201168 w 1537877"/>
              <a:gd name="connsiteY23" fmla="*/ 66513 h 1518643"/>
              <a:gd name="connsiteX24" fmla="*/ 18288 w 1537877"/>
              <a:gd name="connsiteY24" fmla="*/ 240249 h 1518643"/>
              <a:gd name="connsiteX25" fmla="*/ 0 w 1537877"/>
              <a:gd name="connsiteY25" fmla="*/ 322545 h 1518643"/>
              <a:gd name="connsiteX26" fmla="*/ 100584 w 1537877"/>
              <a:gd name="connsiteY26" fmla="*/ 468849 h 1518643"/>
              <a:gd name="connsiteX0" fmla="*/ 100584 w 1765657"/>
              <a:gd name="connsiteY0" fmla="*/ 468849 h 1518643"/>
              <a:gd name="connsiteX1" fmla="*/ 292608 w 1765657"/>
              <a:gd name="connsiteY1" fmla="*/ 1026633 h 1518643"/>
              <a:gd name="connsiteX2" fmla="*/ 962983 w 1765657"/>
              <a:gd name="connsiteY2" fmla="*/ 1382897 h 1518643"/>
              <a:gd name="connsiteX3" fmla="*/ 1299149 w 1765657"/>
              <a:gd name="connsiteY3" fmla="*/ 1457854 h 1518643"/>
              <a:gd name="connsiteX4" fmla="*/ 1481937 w 1765657"/>
              <a:gd name="connsiteY4" fmla="*/ 1250926 h 1518643"/>
              <a:gd name="connsiteX5" fmla="*/ 1736540 w 1765657"/>
              <a:gd name="connsiteY5" fmla="*/ 879875 h 1518643"/>
              <a:gd name="connsiteX6" fmla="*/ 1536192 w 1765657"/>
              <a:gd name="connsiteY6" fmla="*/ 706593 h 1518643"/>
              <a:gd name="connsiteX7" fmla="*/ 1527048 w 1765657"/>
              <a:gd name="connsiteY7" fmla="*/ 368265 h 1518643"/>
              <a:gd name="connsiteX8" fmla="*/ 1463040 w 1765657"/>
              <a:gd name="connsiteY8" fmla="*/ 285969 h 1518643"/>
              <a:gd name="connsiteX9" fmla="*/ 1426464 w 1765657"/>
              <a:gd name="connsiteY9" fmla="*/ 249393 h 1518643"/>
              <a:gd name="connsiteX10" fmla="*/ 1261872 w 1765657"/>
              <a:gd name="connsiteY10" fmla="*/ 121377 h 1518643"/>
              <a:gd name="connsiteX11" fmla="*/ 1188720 w 1765657"/>
              <a:gd name="connsiteY11" fmla="*/ 93945 h 1518643"/>
              <a:gd name="connsiteX12" fmla="*/ 1161288 w 1765657"/>
              <a:gd name="connsiteY12" fmla="*/ 84801 h 1518643"/>
              <a:gd name="connsiteX13" fmla="*/ 1078992 w 1765657"/>
              <a:gd name="connsiteY13" fmla="*/ 66513 h 1518643"/>
              <a:gd name="connsiteX14" fmla="*/ 1033272 w 1765657"/>
              <a:gd name="connsiteY14" fmla="*/ 48225 h 1518643"/>
              <a:gd name="connsiteX15" fmla="*/ 941832 w 1765657"/>
              <a:gd name="connsiteY15" fmla="*/ 39081 h 1518643"/>
              <a:gd name="connsiteX16" fmla="*/ 850392 w 1765657"/>
              <a:gd name="connsiteY16" fmla="*/ 20793 h 1518643"/>
              <a:gd name="connsiteX17" fmla="*/ 786384 w 1765657"/>
              <a:gd name="connsiteY17" fmla="*/ 2505 h 1518643"/>
              <a:gd name="connsiteX18" fmla="*/ 740664 w 1765657"/>
              <a:gd name="connsiteY18" fmla="*/ 2505 h 1518643"/>
              <a:gd name="connsiteX19" fmla="*/ 457200 w 1765657"/>
              <a:gd name="connsiteY19" fmla="*/ 2505 h 1518643"/>
              <a:gd name="connsiteX20" fmla="*/ 374904 w 1765657"/>
              <a:gd name="connsiteY20" fmla="*/ 11649 h 1518643"/>
              <a:gd name="connsiteX21" fmla="*/ 265176 w 1765657"/>
              <a:gd name="connsiteY21" fmla="*/ 39081 h 1518643"/>
              <a:gd name="connsiteX22" fmla="*/ 237744 w 1765657"/>
              <a:gd name="connsiteY22" fmla="*/ 57369 h 1518643"/>
              <a:gd name="connsiteX23" fmla="*/ 201168 w 1765657"/>
              <a:gd name="connsiteY23" fmla="*/ 66513 h 1518643"/>
              <a:gd name="connsiteX24" fmla="*/ 18288 w 1765657"/>
              <a:gd name="connsiteY24" fmla="*/ 240249 h 1518643"/>
              <a:gd name="connsiteX25" fmla="*/ 0 w 1765657"/>
              <a:gd name="connsiteY25" fmla="*/ 322545 h 1518643"/>
              <a:gd name="connsiteX26" fmla="*/ 100584 w 1765657"/>
              <a:gd name="connsiteY26" fmla="*/ 468849 h 1518643"/>
              <a:gd name="connsiteX0" fmla="*/ 100584 w 1765657"/>
              <a:gd name="connsiteY0" fmla="*/ 468849 h 1518643"/>
              <a:gd name="connsiteX1" fmla="*/ 292608 w 1765657"/>
              <a:gd name="connsiteY1" fmla="*/ 1026633 h 1518643"/>
              <a:gd name="connsiteX2" fmla="*/ 962983 w 1765657"/>
              <a:gd name="connsiteY2" fmla="*/ 1382897 h 1518643"/>
              <a:gd name="connsiteX3" fmla="*/ 1299149 w 1765657"/>
              <a:gd name="connsiteY3" fmla="*/ 1457854 h 1518643"/>
              <a:gd name="connsiteX4" fmla="*/ 1481937 w 1765657"/>
              <a:gd name="connsiteY4" fmla="*/ 1250926 h 1518643"/>
              <a:gd name="connsiteX5" fmla="*/ 1736540 w 1765657"/>
              <a:gd name="connsiteY5" fmla="*/ 879875 h 1518643"/>
              <a:gd name="connsiteX6" fmla="*/ 1733292 w 1765657"/>
              <a:gd name="connsiteY6" fmla="*/ 676499 h 1518643"/>
              <a:gd name="connsiteX7" fmla="*/ 1527048 w 1765657"/>
              <a:gd name="connsiteY7" fmla="*/ 368265 h 1518643"/>
              <a:gd name="connsiteX8" fmla="*/ 1463040 w 1765657"/>
              <a:gd name="connsiteY8" fmla="*/ 285969 h 1518643"/>
              <a:gd name="connsiteX9" fmla="*/ 1426464 w 1765657"/>
              <a:gd name="connsiteY9" fmla="*/ 249393 h 1518643"/>
              <a:gd name="connsiteX10" fmla="*/ 1261872 w 1765657"/>
              <a:gd name="connsiteY10" fmla="*/ 121377 h 1518643"/>
              <a:gd name="connsiteX11" fmla="*/ 1188720 w 1765657"/>
              <a:gd name="connsiteY11" fmla="*/ 93945 h 1518643"/>
              <a:gd name="connsiteX12" fmla="*/ 1161288 w 1765657"/>
              <a:gd name="connsiteY12" fmla="*/ 84801 h 1518643"/>
              <a:gd name="connsiteX13" fmla="*/ 1078992 w 1765657"/>
              <a:gd name="connsiteY13" fmla="*/ 66513 h 1518643"/>
              <a:gd name="connsiteX14" fmla="*/ 1033272 w 1765657"/>
              <a:gd name="connsiteY14" fmla="*/ 48225 h 1518643"/>
              <a:gd name="connsiteX15" fmla="*/ 941832 w 1765657"/>
              <a:gd name="connsiteY15" fmla="*/ 39081 h 1518643"/>
              <a:gd name="connsiteX16" fmla="*/ 850392 w 1765657"/>
              <a:gd name="connsiteY16" fmla="*/ 20793 h 1518643"/>
              <a:gd name="connsiteX17" fmla="*/ 786384 w 1765657"/>
              <a:gd name="connsiteY17" fmla="*/ 2505 h 1518643"/>
              <a:gd name="connsiteX18" fmla="*/ 740664 w 1765657"/>
              <a:gd name="connsiteY18" fmla="*/ 2505 h 1518643"/>
              <a:gd name="connsiteX19" fmla="*/ 457200 w 1765657"/>
              <a:gd name="connsiteY19" fmla="*/ 2505 h 1518643"/>
              <a:gd name="connsiteX20" fmla="*/ 374904 w 1765657"/>
              <a:gd name="connsiteY20" fmla="*/ 11649 h 1518643"/>
              <a:gd name="connsiteX21" fmla="*/ 265176 w 1765657"/>
              <a:gd name="connsiteY21" fmla="*/ 39081 h 1518643"/>
              <a:gd name="connsiteX22" fmla="*/ 237744 w 1765657"/>
              <a:gd name="connsiteY22" fmla="*/ 57369 h 1518643"/>
              <a:gd name="connsiteX23" fmla="*/ 201168 w 1765657"/>
              <a:gd name="connsiteY23" fmla="*/ 66513 h 1518643"/>
              <a:gd name="connsiteX24" fmla="*/ 18288 w 1765657"/>
              <a:gd name="connsiteY24" fmla="*/ 240249 h 1518643"/>
              <a:gd name="connsiteX25" fmla="*/ 0 w 1765657"/>
              <a:gd name="connsiteY25" fmla="*/ 322545 h 1518643"/>
              <a:gd name="connsiteX26" fmla="*/ 100584 w 1765657"/>
              <a:gd name="connsiteY26" fmla="*/ 468849 h 1518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765657" h="1518643">
                <a:moveTo>
                  <a:pt x="100584" y="468849"/>
                </a:moveTo>
                <a:lnTo>
                  <a:pt x="292608" y="1026633"/>
                </a:lnTo>
                <a:lnTo>
                  <a:pt x="962983" y="1382897"/>
                </a:lnTo>
                <a:cubicBezTo>
                  <a:pt x="1112664" y="1328467"/>
                  <a:pt x="1186254" y="1518643"/>
                  <a:pt x="1299149" y="1457854"/>
                </a:cubicBezTo>
                <a:cubicBezTo>
                  <a:pt x="1317152" y="1448160"/>
                  <a:pt x="1481937" y="1250926"/>
                  <a:pt x="1481937" y="1250926"/>
                </a:cubicBezTo>
                <a:lnTo>
                  <a:pt x="1736540" y="879875"/>
                </a:lnTo>
                <a:cubicBezTo>
                  <a:pt x="1765657" y="724584"/>
                  <a:pt x="1733292" y="753549"/>
                  <a:pt x="1733292" y="676499"/>
                </a:cubicBezTo>
                <a:lnTo>
                  <a:pt x="1527048" y="368265"/>
                </a:lnTo>
                <a:cubicBezTo>
                  <a:pt x="1505712" y="340833"/>
                  <a:pt x="1485488" y="312499"/>
                  <a:pt x="1463040" y="285969"/>
                </a:cubicBezTo>
                <a:cubicBezTo>
                  <a:pt x="1451903" y="272807"/>
                  <a:pt x="1426464" y="249393"/>
                  <a:pt x="1426464" y="249393"/>
                </a:cubicBezTo>
                <a:lnTo>
                  <a:pt x="1261872" y="121377"/>
                </a:lnTo>
                <a:lnTo>
                  <a:pt x="1188720" y="93945"/>
                </a:lnTo>
                <a:cubicBezTo>
                  <a:pt x="1179662" y="90651"/>
                  <a:pt x="1170639" y="87139"/>
                  <a:pt x="1161288" y="84801"/>
                </a:cubicBezTo>
                <a:cubicBezTo>
                  <a:pt x="1134026" y="77985"/>
                  <a:pt x="1106012" y="74233"/>
                  <a:pt x="1078992" y="66513"/>
                </a:cubicBezTo>
                <a:cubicBezTo>
                  <a:pt x="1063210" y="62004"/>
                  <a:pt x="1049367" y="51444"/>
                  <a:pt x="1033272" y="48225"/>
                </a:cubicBezTo>
                <a:cubicBezTo>
                  <a:pt x="1003235" y="42218"/>
                  <a:pt x="972125" y="43625"/>
                  <a:pt x="941832" y="39081"/>
                </a:cubicBezTo>
                <a:cubicBezTo>
                  <a:pt x="911092" y="34470"/>
                  <a:pt x="880649" y="27912"/>
                  <a:pt x="850392" y="20793"/>
                </a:cubicBezTo>
                <a:cubicBezTo>
                  <a:pt x="828792" y="15711"/>
                  <a:pt x="808272" y="6153"/>
                  <a:pt x="786384" y="2505"/>
                </a:cubicBezTo>
                <a:cubicBezTo>
                  <a:pt x="771351" y="0"/>
                  <a:pt x="755904" y="2505"/>
                  <a:pt x="740664" y="2505"/>
                </a:cubicBezTo>
                <a:lnTo>
                  <a:pt x="457200" y="2505"/>
                </a:lnTo>
                <a:cubicBezTo>
                  <a:pt x="429768" y="5553"/>
                  <a:pt x="402263" y="8001"/>
                  <a:pt x="374904" y="11649"/>
                </a:cubicBezTo>
                <a:cubicBezTo>
                  <a:pt x="333827" y="17126"/>
                  <a:pt x="303523" y="22038"/>
                  <a:pt x="265176" y="39081"/>
                </a:cubicBezTo>
                <a:cubicBezTo>
                  <a:pt x="255133" y="43544"/>
                  <a:pt x="247845" y="53040"/>
                  <a:pt x="237744" y="57369"/>
                </a:cubicBezTo>
                <a:cubicBezTo>
                  <a:pt x="226193" y="62319"/>
                  <a:pt x="201168" y="66513"/>
                  <a:pt x="201168" y="66513"/>
                </a:cubicBezTo>
                <a:lnTo>
                  <a:pt x="18288" y="240249"/>
                </a:lnTo>
                <a:lnTo>
                  <a:pt x="0" y="322545"/>
                </a:lnTo>
                <a:lnTo>
                  <a:pt x="100584" y="46884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2534168" y="1219200"/>
            <a:ext cx="894832" cy="591074"/>
          </a:xfrm>
          <a:custGeom>
            <a:avLst/>
            <a:gdLst>
              <a:gd name="connsiteX0" fmla="*/ 384048 w 841248"/>
              <a:gd name="connsiteY0" fmla="*/ 0 h 777240"/>
              <a:gd name="connsiteX1" fmla="*/ 384048 w 841248"/>
              <a:gd name="connsiteY1" fmla="*/ 0 h 777240"/>
              <a:gd name="connsiteX2" fmla="*/ 448056 w 841248"/>
              <a:gd name="connsiteY2" fmla="*/ 54864 h 777240"/>
              <a:gd name="connsiteX3" fmla="*/ 475488 w 841248"/>
              <a:gd name="connsiteY3" fmla="*/ 64008 h 777240"/>
              <a:gd name="connsiteX4" fmla="*/ 502920 w 841248"/>
              <a:gd name="connsiteY4" fmla="*/ 91440 h 777240"/>
              <a:gd name="connsiteX5" fmla="*/ 539496 w 841248"/>
              <a:gd name="connsiteY5" fmla="*/ 118872 h 777240"/>
              <a:gd name="connsiteX6" fmla="*/ 612648 w 841248"/>
              <a:gd name="connsiteY6" fmla="*/ 173736 h 777240"/>
              <a:gd name="connsiteX7" fmla="*/ 621792 w 841248"/>
              <a:gd name="connsiteY7" fmla="*/ 192024 h 777240"/>
              <a:gd name="connsiteX8" fmla="*/ 841248 w 841248"/>
              <a:gd name="connsiteY8" fmla="*/ 576072 h 777240"/>
              <a:gd name="connsiteX9" fmla="*/ 832104 w 841248"/>
              <a:gd name="connsiteY9" fmla="*/ 685800 h 777240"/>
              <a:gd name="connsiteX10" fmla="*/ 813816 w 841248"/>
              <a:gd name="connsiteY10" fmla="*/ 713232 h 777240"/>
              <a:gd name="connsiteX11" fmla="*/ 786384 w 841248"/>
              <a:gd name="connsiteY11" fmla="*/ 722376 h 777240"/>
              <a:gd name="connsiteX12" fmla="*/ 722376 w 841248"/>
              <a:gd name="connsiteY12" fmla="*/ 740664 h 777240"/>
              <a:gd name="connsiteX13" fmla="*/ 640080 w 841248"/>
              <a:gd name="connsiteY13" fmla="*/ 768096 h 777240"/>
              <a:gd name="connsiteX14" fmla="*/ 603504 w 841248"/>
              <a:gd name="connsiteY14" fmla="*/ 777240 h 777240"/>
              <a:gd name="connsiteX15" fmla="*/ 475488 w 841248"/>
              <a:gd name="connsiteY15" fmla="*/ 768096 h 777240"/>
              <a:gd name="connsiteX16" fmla="*/ 420624 w 841248"/>
              <a:gd name="connsiteY16" fmla="*/ 731520 h 777240"/>
              <a:gd name="connsiteX17" fmla="*/ 118872 w 841248"/>
              <a:gd name="connsiteY17" fmla="*/ 557784 h 777240"/>
              <a:gd name="connsiteX18" fmla="*/ 45720 w 841248"/>
              <a:gd name="connsiteY18" fmla="*/ 457200 h 777240"/>
              <a:gd name="connsiteX19" fmla="*/ 0 w 841248"/>
              <a:gd name="connsiteY19" fmla="*/ 274320 h 777240"/>
              <a:gd name="connsiteX20" fmla="*/ 45720 w 841248"/>
              <a:gd name="connsiteY20" fmla="*/ 210312 h 777240"/>
              <a:gd name="connsiteX21" fmla="*/ 73152 w 841248"/>
              <a:gd name="connsiteY21" fmla="*/ 182880 h 777240"/>
              <a:gd name="connsiteX22" fmla="*/ 100584 w 841248"/>
              <a:gd name="connsiteY22" fmla="*/ 137160 h 777240"/>
              <a:gd name="connsiteX23" fmla="*/ 137160 w 841248"/>
              <a:gd name="connsiteY23" fmla="*/ 91440 h 777240"/>
              <a:gd name="connsiteX24" fmla="*/ 384048 w 841248"/>
              <a:gd name="connsiteY24" fmla="*/ 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41248" h="777240">
                <a:moveTo>
                  <a:pt x="384048" y="0"/>
                </a:moveTo>
                <a:lnTo>
                  <a:pt x="384048" y="0"/>
                </a:lnTo>
                <a:cubicBezTo>
                  <a:pt x="405384" y="18288"/>
                  <a:pt x="425035" y="38749"/>
                  <a:pt x="448056" y="54864"/>
                </a:cubicBezTo>
                <a:cubicBezTo>
                  <a:pt x="455952" y="60391"/>
                  <a:pt x="467468" y="58661"/>
                  <a:pt x="475488" y="64008"/>
                </a:cubicBezTo>
                <a:cubicBezTo>
                  <a:pt x="486248" y="71181"/>
                  <a:pt x="493102" y="83024"/>
                  <a:pt x="502920" y="91440"/>
                </a:cubicBezTo>
                <a:cubicBezTo>
                  <a:pt x="514491" y="101358"/>
                  <a:pt x="526816" y="110418"/>
                  <a:pt x="539496" y="118872"/>
                </a:cubicBezTo>
                <a:cubicBezTo>
                  <a:pt x="579237" y="145366"/>
                  <a:pt x="585067" y="139260"/>
                  <a:pt x="612648" y="173736"/>
                </a:cubicBezTo>
                <a:cubicBezTo>
                  <a:pt x="616906" y="179058"/>
                  <a:pt x="618744" y="185928"/>
                  <a:pt x="621792" y="192024"/>
                </a:cubicBezTo>
                <a:lnTo>
                  <a:pt x="841248" y="576072"/>
                </a:lnTo>
                <a:cubicBezTo>
                  <a:pt x="838200" y="612648"/>
                  <a:pt x="839302" y="649810"/>
                  <a:pt x="832104" y="685800"/>
                </a:cubicBezTo>
                <a:cubicBezTo>
                  <a:pt x="829949" y="696576"/>
                  <a:pt x="822398" y="706367"/>
                  <a:pt x="813816" y="713232"/>
                </a:cubicBezTo>
                <a:cubicBezTo>
                  <a:pt x="806290" y="719253"/>
                  <a:pt x="786384" y="722376"/>
                  <a:pt x="786384" y="722376"/>
                </a:cubicBezTo>
                <a:lnTo>
                  <a:pt x="722376" y="740664"/>
                </a:lnTo>
                <a:cubicBezTo>
                  <a:pt x="694944" y="749808"/>
                  <a:pt x="667717" y="759592"/>
                  <a:pt x="640080" y="768096"/>
                </a:cubicBezTo>
                <a:cubicBezTo>
                  <a:pt x="628069" y="771792"/>
                  <a:pt x="616071" y="777240"/>
                  <a:pt x="603504" y="777240"/>
                </a:cubicBezTo>
                <a:cubicBezTo>
                  <a:pt x="560723" y="777240"/>
                  <a:pt x="518160" y="771144"/>
                  <a:pt x="475488" y="768096"/>
                </a:cubicBezTo>
                <a:lnTo>
                  <a:pt x="420624" y="731520"/>
                </a:lnTo>
                <a:lnTo>
                  <a:pt x="118872" y="557784"/>
                </a:lnTo>
                <a:lnTo>
                  <a:pt x="45720" y="457200"/>
                </a:lnTo>
                <a:lnTo>
                  <a:pt x="0" y="274320"/>
                </a:lnTo>
                <a:cubicBezTo>
                  <a:pt x="15240" y="252984"/>
                  <a:pt x="29341" y="230786"/>
                  <a:pt x="45720" y="210312"/>
                </a:cubicBezTo>
                <a:cubicBezTo>
                  <a:pt x="53798" y="200214"/>
                  <a:pt x="65979" y="193640"/>
                  <a:pt x="73152" y="182880"/>
                </a:cubicBezTo>
                <a:cubicBezTo>
                  <a:pt x="120633" y="111659"/>
                  <a:pt x="43629" y="194115"/>
                  <a:pt x="100584" y="137160"/>
                </a:cubicBezTo>
                <a:lnTo>
                  <a:pt x="137160" y="91440"/>
                </a:lnTo>
                <a:lnTo>
                  <a:pt x="384048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0" name="Freeform 9"/>
          <p:cNvSpPr/>
          <p:nvPr/>
        </p:nvSpPr>
        <p:spPr>
          <a:xfrm rot="12083737">
            <a:off x="4893768" y="1258459"/>
            <a:ext cx="241423" cy="138639"/>
          </a:xfrm>
          <a:custGeom>
            <a:avLst/>
            <a:gdLst>
              <a:gd name="connsiteX0" fmla="*/ 0 w 713232"/>
              <a:gd name="connsiteY0" fmla="*/ 0 h 338328"/>
              <a:gd name="connsiteX1" fmla="*/ 210312 w 713232"/>
              <a:gd name="connsiteY1" fmla="*/ 283464 h 338328"/>
              <a:gd name="connsiteX2" fmla="*/ 329184 w 713232"/>
              <a:gd name="connsiteY2" fmla="*/ 329184 h 338328"/>
              <a:gd name="connsiteX3" fmla="*/ 484632 w 713232"/>
              <a:gd name="connsiteY3" fmla="*/ 338328 h 338328"/>
              <a:gd name="connsiteX4" fmla="*/ 576072 w 713232"/>
              <a:gd name="connsiteY4" fmla="*/ 338328 h 338328"/>
              <a:gd name="connsiteX5" fmla="*/ 713232 w 713232"/>
              <a:gd name="connsiteY5" fmla="*/ 283464 h 338328"/>
              <a:gd name="connsiteX6" fmla="*/ 704088 w 713232"/>
              <a:gd name="connsiteY6" fmla="*/ 155448 h 338328"/>
              <a:gd name="connsiteX7" fmla="*/ 612648 w 713232"/>
              <a:gd name="connsiteY7" fmla="*/ 64008 h 338328"/>
              <a:gd name="connsiteX8" fmla="*/ 475488 w 713232"/>
              <a:gd name="connsiteY8" fmla="*/ 36576 h 338328"/>
              <a:gd name="connsiteX9" fmla="*/ 374904 w 713232"/>
              <a:gd name="connsiteY9" fmla="*/ 27432 h 338328"/>
              <a:gd name="connsiteX10" fmla="*/ 192024 w 713232"/>
              <a:gd name="connsiteY10" fmla="*/ 0 h 338328"/>
              <a:gd name="connsiteX11" fmla="*/ 0 w 713232"/>
              <a:gd name="connsiteY11" fmla="*/ 0 h 33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3232" h="338328">
                <a:moveTo>
                  <a:pt x="0" y="0"/>
                </a:moveTo>
                <a:lnTo>
                  <a:pt x="210312" y="283464"/>
                </a:lnTo>
                <a:cubicBezTo>
                  <a:pt x="309931" y="333273"/>
                  <a:pt x="267674" y="329184"/>
                  <a:pt x="329184" y="329184"/>
                </a:cubicBezTo>
                <a:lnTo>
                  <a:pt x="484632" y="338328"/>
                </a:lnTo>
                <a:lnTo>
                  <a:pt x="576072" y="338328"/>
                </a:lnTo>
                <a:lnTo>
                  <a:pt x="713232" y="283464"/>
                </a:lnTo>
                <a:lnTo>
                  <a:pt x="704088" y="155448"/>
                </a:lnTo>
                <a:lnTo>
                  <a:pt x="612648" y="64008"/>
                </a:lnTo>
                <a:cubicBezTo>
                  <a:pt x="500302" y="33368"/>
                  <a:pt x="546817" y="36576"/>
                  <a:pt x="475488" y="36576"/>
                </a:cubicBezTo>
                <a:lnTo>
                  <a:pt x="374904" y="27432"/>
                </a:lnTo>
                <a:lnTo>
                  <a:pt x="192024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171428" y="2209800"/>
            <a:ext cx="39339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914400" y="4507466"/>
            <a:ext cx="0" cy="18404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838200" y="6260066"/>
            <a:ext cx="2057400" cy="116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143000" y="4736066"/>
            <a:ext cx="1676400" cy="12954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762000" y="6336266"/>
            <a:ext cx="274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Area</a:t>
            </a:r>
          </a:p>
        </p:txBody>
      </p:sp>
      <p:sp>
        <p:nvSpPr>
          <p:cNvPr id="45" name="Rectangle 44"/>
          <p:cNvSpPr/>
          <p:nvPr/>
        </p:nvSpPr>
        <p:spPr>
          <a:xfrm rot="16200000">
            <a:off x="-920234" y="5263633"/>
            <a:ext cx="29718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% Generalist spp.</a:t>
            </a:r>
          </a:p>
        </p:txBody>
      </p:sp>
      <p:sp>
        <p:nvSpPr>
          <p:cNvPr id="50" name="Freeform 49"/>
          <p:cNvSpPr/>
          <p:nvPr/>
        </p:nvSpPr>
        <p:spPr>
          <a:xfrm rot="12083737">
            <a:off x="3826965" y="1237401"/>
            <a:ext cx="121694" cy="116001"/>
          </a:xfrm>
          <a:custGeom>
            <a:avLst/>
            <a:gdLst>
              <a:gd name="connsiteX0" fmla="*/ 0 w 713232"/>
              <a:gd name="connsiteY0" fmla="*/ 0 h 338328"/>
              <a:gd name="connsiteX1" fmla="*/ 210312 w 713232"/>
              <a:gd name="connsiteY1" fmla="*/ 283464 h 338328"/>
              <a:gd name="connsiteX2" fmla="*/ 329184 w 713232"/>
              <a:gd name="connsiteY2" fmla="*/ 329184 h 338328"/>
              <a:gd name="connsiteX3" fmla="*/ 484632 w 713232"/>
              <a:gd name="connsiteY3" fmla="*/ 338328 h 338328"/>
              <a:gd name="connsiteX4" fmla="*/ 576072 w 713232"/>
              <a:gd name="connsiteY4" fmla="*/ 338328 h 338328"/>
              <a:gd name="connsiteX5" fmla="*/ 713232 w 713232"/>
              <a:gd name="connsiteY5" fmla="*/ 283464 h 338328"/>
              <a:gd name="connsiteX6" fmla="*/ 704088 w 713232"/>
              <a:gd name="connsiteY6" fmla="*/ 155448 h 338328"/>
              <a:gd name="connsiteX7" fmla="*/ 612648 w 713232"/>
              <a:gd name="connsiteY7" fmla="*/ 64008 h 338328"/>
              <a:gd name="connsiteX8" fmla="*/ 475488 w 713232"/>
              <a:gd name="connsiteY8" fmla="*/ 36576 h 338328"/>
              <a:gd name="connsiteX9" fmla="*/ 374904 w 713232"/>
              <a:gd name="connsiteY9" fmla="*/ 27432 h 338328"/>
              <a:gd name="connsiteX10" fmla="*/ 192024 w 713232"/>
              <a:gd name="connsiteY10" fmla="*/ 0 h 338328"/>
              <a:gd name="connsiteX11" fmla="*/ 0 w 713232"/>
              <a:gd name="connsiteY11" fmla="*/ 0 h 33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3232" h="338328">
                <a:moveTo>
                  <a:pt x="0" y="0"/>
                </a:moveTo>
                <a:lnTo>
                  <a:pt x="210312" y="283464"/>
                </a:lnTo>
                <a:cubicBezTo>
                  <a:pt x="309931" y="333273"/>
                  <a:pt x="267674" y="329184"/>
                  <a:pt x="329184" y="329184"/>
                </a:cubicBezTo>
                <a:lnTo>
                  <a:pt x="484632" y="338328"/>
                </a:lnTo>
                <a:lnTo>
                  <a:pt x="576072" y="338328"/>
                </a:lnTo>
                <a:lnTo>
                  <a:pt x="713232" y="283464"/>
                </a:lnTo>
                <a:lnTo>
                  <a:pt x="704088" y="155448"/>
                </a:lnTo>
                <a:lnTo>
                  <a:pt x="612648" y="64008"/>
                </a:lnTo>
                <a:cubicBezTo>
                  <a:pt x="500302" y="33368"/>
                  <a:pt x="546817" y="36576"/>
                  <a:pt x="475488" y="36576"/>
                </a:cubicBezTo>
                <a:lnTo>
                  <a:pt x="374904" y="27432"/>
                </a:lnTo>
                <a:lnTo>
                  <a:pt x="192024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1" name="Freeform 50"/>
          <p:cNvSpPr/>
          <p:nvPr/>
        </p:nvSpPr>
        <p:spPr>
          <a:xfrm rot="12083737">
            <a:off x="5123496" y="1612424"/>
            <a:ext cx="88930" cy="116001"/>
          </a:xfrm>
          <a:custGeom>
            <a:avLst/>
            <a:gdLst>
              <a:gd name="connsiteX0" fmla="*/ 0 w 713232"/>
              <a:gd name="connsiteY0" fmla="*/ 0 h 338328"/>
              <a:gd name="connsiteX1" fmla="*/ 210312 w 713232"/>
              <a:gd name="connsiteY1" fmla="*/ 283464 h 338328"/>
              <a:gd name="connsiteX2" fmla="*/ 329184 w 713232"/>
              <a:gd name="connsiteY2" fmla="*/ 329184 h 338328"/>
              <a:gd name="connsiteX3" fmla="*/ 484632 w 713232"/>
              <a:gd name="connsiteY3" fmla="*/ 338328 h 338328"/>
              <a:gd name="connsiteX4" fmla="*/ 576072 w 713232"/>
              <a:gd name="connsiteY4" fmla="*/ 338328 h 338328"/>
              <a:gd name="connsiteX5" fmla="*/ 713232 w 713232"/>
              <a:gd name="connsiteY5" fmla="*/ 283464 h 338328"/>
              <a:gd name="connsiteX6" fmla="*/ 704088 w 713232"/>
              <a:gd name="connsiteY6" fmla="*/ 155448 h 338328"/>
              <a:gd name="connsiteX7" fmla="*/ 612648 w 713232"/>
              <a:gd name="connsiteY7" fmla="*/ 64008 h 338328"/>
              <a:gd name="connsiteX8" fmla="*/ 475488 w 713232"/>
              <a:gd name="connsiteY8" fmla="*/ 36576 h 338328"/>
              <a:gd name="connsiteX9" fmla="*/ 374904 w 713232"/>
              <a:gd name="connsiteY9" fmla="*/ 27432 h 338328"/>
              <a:gd name="connsiteX10" fmla="*/ 192024 w 713232"/>
              <a:gd name="connsiteY10" fmla="*/ 0 h 338328"/>
              <a:gd name="connsiteX11" fmla="*/ 0 w 713232"/>
              <a:gd name="connsiteY11" fmla="*/ 0 h 338328"/>
              <a:gd name="connsiteX0" fmla="*/ 173394 w 521207"/>
              <a:gd name="connsiteY0" fmla="*/ 167449 h 338328"/>
              <a:gd name="connsiteX1" fmla="*/ 18287 w 521207"/>
              <a:gd name="connsiteY1" fmla="*/ 283464 h 338328"/>
              <a:gd name="connsiteX2" fmla="*/ 137159 w 521207"/>
              <a:gd name="connsiteY2" fmla="*/ 329184 h 338328"/>
              <a:gd name="connsiteX3" fmla="*/ 292607 w 521207"/>
              <a:gd name="connsiteY3" fmla="*/ 338328 h 338328"/>
              <a:gd name="connsiteX4" fmla="*/ 384047 w 521207"/>
              <a:gd name="connsiteY4" fmla="*/ 338328 h 338328"/>
              <a:gd name="connsiteX5" fmla="*/ 521207 w 521207"/>
              <a:gd name="connsiteY5" fmla="*/ 283464 h 338328"/>
              <a:gd name="connsiteX6" fmla="*/ 512063 w 521207"/>
              <a:gd name="connsiteY6" fmla="*/ 155448 h 338328"/>
              <a:gd name="connsiteX7" fmla="*/ 420623 w 521207"/>
              <a:gd name="connsiteY7" fmla="*/ 64008 h 338328"/>
              <a:gd name="connsiteX8" fmla="*/ 283463 w 521207"/>
              <a:gd name="connsiteY8" fmla="*/ 36576 h 338328"/>
              <a:gd name="connsiteX9" fmla="*/ 182879 w 521207"/>
              <a:gd name="connsiteY9" fmla="*/ 27432 h 338328"/>
              <a:gd name="connsiteX10" fmla="*/ -1 w 521207"/>
              <a:gd name="connsiteY10" fmla="*/ 0 h 338328"/>
              <a:gd name="connsiteX11" fmla="*/ 173394 w 521207"/>
              <a:gd name="connsiteY11" fmla="*/ 167449 h 33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1207" h="338328">
                <a:moveTo>
                  <a:pt x="173394" y="167449"/>
                </a:moveTo>
                <a:lnTo>
                  <a:pt x="18287" y="283464"/>
                </a:lnTo>
                <a:cubicBezTo>
                  <a:pt x="117906" y="333273"/>
                  <a:pt x="75649" y="329184"/>
                  <a:pt x="137159" y="329184"/>
                </a:cubicBezTo>
                <a:lnTo>
                  <a:pt x="292607" y="338328"/>
                </a:lnTo>
                <a:lnTo>
                  <a:pt x="384047" y="338328"/>
                </a:lnTo>
                <a:lnTo>
                  <a:pt x="521207" y="283464"/>
                </a:lnTo>
                <a:lnTo>
                  <a:pt x="512063" y="155448"/>
                </a:lnTo>
                <a:lnTo>
                  <a:pt x="420623" y="64008"/>
                </a:lnTo>
                <a:cubicBezTo>
                  <a:pt x="308277" y="33368"/>
                  <a:pt x="354792" y="36576"/>
                  <a:pt x="283463" y="36576"/>
                </a:cubicBezTo>
                <a:lnTo>
                  <a:pt x="182879" y="27432"/>
                </a:lnTo>
                <a:lnTo>
                  <a:pt x="-1" y="0"/>
                </a:lnTo>
                <a:lnTo>
                  <a:pt x="173394" y="16744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2" name="Freeform 51"/>
          <p:cNvSpPr/>
          <p:nvPr/>
        </p:nvSpPr>
        <p:spPr>
          <a:xfrm>
            <a:off x="5715000" y="1828800"/>
            <a:ext cx="228600" cy="152400"/>
          </a:xfrm>
          <a:custGeom>
            <a:avLst/>
            <a:gdLst>
              <a:gd name="connsiteX0" fmla="*/ 384048 w 841248"/>
              <a:gd name="connsiteY0" fmla="*/ 0 h 777240"/>
              <a:gd name="connsiteX1" fmla="*/ 384048 w 841248"/>
              <a:gd name="connsiteY1" fmla="*/ 0 h 777240"/>
              <a:gd name="connsiteX2" fmla="*/ 448056 w 841248"/>
              <a:gd name="connsiteY2" fmla="*/ 54864 h 777240"/>
              <a:gd name="connsiteX3" fmla="*/ 475488 w 841248"/>
              <a:gd name="connsiteY3" fmla="*/ 64008 h 777240"/>
              <a:gd name="connsiteX4" fmla="*/ 502920 w 841248"/>
              <a:gd name="connsiteY4" fmla="*/ 91440 h 777240"/>
              <a:gd name="connsiteX5" fmla="*/ 539496 w 841248"/>
              <a:gd name="connsiteY5" fmla="*/ 118872 h 777240"/>
              <a:gd name="connsiteX6" fmla="*/ 612648 w 841248"/>
              <a:gd name="connsiteY6" fmla="*/ 173736 h 777240"/>
              <a:gd name="connsiteX7" fmla="*/ 621792 w 841248"/>
              <a:gd name="connsiteY7" fmla="*/ 192024 h 777240"/>
              <a:gd name="connsiteX8" fmla="*/ 841248 w 841248"/>
              <a:gd name="connsiteY8" fmla="*/ 576072 h 777240"/>
              <a:gd name="connsiteX9" fmla="*/ 832104 w 841248"/>
              <a:gd name="connsiteY9" fmla="*/ 685800 h 777240"/>
              <a:gd name="connsiteX10" fmla="*/ 813816 w 841248"/>
              <a:gd name="connsiteY10" fmla="*/ 713232 h 777240"/>
              <a:gd name="connsiteX11" fmla="*/ 786384 w 841248"/>
              <a:gd name="connsiteY11" fmla="*/ 722376 h 777240"/>
              <a:gd name="connsiteX12" fmla="*/ 722376 w 841248"/>
              <a:gd name="connsiteY12" fmla="*/ 740664 h 777240"/>
              <a:gd name="connsiteX13" fmla="*/ 640080 w 841248"/>
              <a:gd name="connsiteY13" fmla="*/ 768096 h 777240"/>
              <a:gd name="connsiteX14" fmla="*/ 603504 w 841248"/>
              <a:gd name="connsiteY14" fmla="*/ 777240 h 777240"/>
              <a:gd name="connsiteX15" fmla="*/ 475488 w 841248"/>
              <a:gd name="connsiteY15" fmla="*/ 768096 h 777240"/>
              <a:gd name="connsiteX16" fmla="*/ 420624 w 841248"/>
              <a:gd name="connsiteY16" fmla="*/ 731520 h 777240"/>
              <a:gd name="connsiteX17" fmla="*/ 118872 w 841248"/>
              <a:gd name="connsiteY17" fmla="*/ 557784 h 777240"/>
              <a:gd name="connsiteX18" fmla="*/ 45720 w 841248"/>
              <a:gd name="connsiteY18" fmla="*/ 457200 h 777240"/>
              <a:gd name="connsiteX19" fmla="*/ 0 w 841248"/>
              <a:gd name="connsiteY19" fmla="*/ 274320 h 777240"/>
              <a:gd name="connsiteX20" fmla="*/ 45720 w 841248"/>
              <a:gd name="connsiteY20" fmla="*/ 210312 h 777240"/>
              <a:gd name="connsiteX21" fmla="*/ 73152 w 841248"/>
              <a:gd name="connsiteY21" fmla="*/ 182880 h 777240"/>
              <a:gd name="connsiteX22" fmla="*/ 100584 w 841248"/>
              <a:gd name="connsiteY22" fmla="*/ 137160 h 777240"/>
              <a:gd name="connsiteX23" fmla="*/ 137160 w 841248"/>
              <a:gd name="connsiteY23" fmla="*/ 91440 h 777240"/>
              <a:gd name="connsiteX24" fmla="*/ 384048 w 841248"/>
              <a:gd name="connsiteY24" fmla="*/ 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41248" h="777240">
                <a:moveTo>
                  <a:pt x="384048" y="0"/>
                </a:moveTo>
                <a:lnTo>
                  <a:pt x="384048" y="0"/>
                </a:lnTo>
                <a:cubicBezTo>
                  <a:pt x="405384" y="18288"/>
                  <a:pt x="425035" y="38749"/>
                  <a:pt x="448056" y="54864"/>
                </a:cubicBezTo>
                <a:cubicBezTo>
                  <a:pt x="455952" y="60391"/>
                  <a:pt x="467468" y="58661"/>
                  <a:pt x="475488" y="64008"/>
                </a:cubicBezTo>
                <a:cubicBezTo>
                  <a:pt x="486248" y="71181"/>
                  <a:pt x="493102" y="83024"/>
                  <a:pt x="502920" y="91440"/>
                </a:cubicBezTo>
                <a:cubicBezTo>
                  <a:pt x="514491" y="101358"/>
                  <a:pt x="526816" y="110418"/>
                  <a:pt x="539496" y="118872"/>
                </a:cubicBezTo>
                <a:cubicBezTo>
                  <a:pt x="579237" y="145366"/>
                  <a:pt x="585067" y="139260"/>
                  <a:pt x="612648" y="173736"/>
                </a:cubicBezTo>
                <a:cubicBezTo>
                  <a:pt x="616906" y="179058"/>
                  <a:pt x="618744" y="185928"/>
                  <a:pt x="621792" y="192024"/>
                </a:cubicBezTo>
                <a:lnTo>
                  <a:pt x="841248" y="576072"/>
                </a:lnTo>
                <a:cubicBezTo>
                  <a:pt x="838200" y="612648"/>
                  <a:pt x="839302" y="649810"/>
                  <a:pt x="832104" y="685800"/>
                </a:cubicBezTo>
                <a:cubicBezTo>
                  <a:pt x="829949" y="696576"/>
                  <a:pt x="822398" y="706367"/>
                  <a:pt x="813816" y="713232"/>
                </a:cubicBezTo>
                <a:cubicBezTo>
                  <a:pt x="806290" y="719253"/>
                  <a:pt x="786384" y="722376"/>
                  <a:pt x="786384" y="722376"/>
                </a:cubicBezTo>
                <a:lnTo>
                  <a:pt x="722376" y="740664"/>
                </a:lnTo>
                <a:cubicBezTo>
                  <a:pt x="694944" y="749808"/>
                  <a:pt x="667717" y="759592"/>
                  <a:pt x="640080" y="768096"/>
                </a:cubicBezTo>
                <a:cubicBezTo>
                  <a:pt x="628069" y="771792"/>
                  <a:pt x="616071" y="777240"/>
                  <a:pt x="603504" y="777240"/>
                </a:cubicBezTo>
                <a:cubicBezTo>
                  <a:pt x="560723" y="777240"/>
                  <a:pt x="518160" y="771144"/>
                  <a:pt x="475488" y="768096"/>
                </a:cubicBezTo>
                <a:lnTo>
                  <a:pt x="420624" y="731520"/>
                </a:lnTo>
                <a:lnTo>
                  <a:pt x="118872" y="557784"/>
                </a:lnTo>
                <a:lnTo>
                  <a:pt x="45720" y="457200"/>
                </a:lnTo>
                <a:lnTo>
                  <a:pt x="0" y="274320"/>
                </a:lnTo>
                <a:cubicBezTo>
                  <a:pt x="15240" y="252984"/>
                  <a:pt x="29341" y="230786"/>
                  <a:pt x="45720" y="210312"/>
                </a:cubicBezTo>
                <a:cubicBezTo>
                  <a:pt x="53798" y="200214"/>
                  <a:pt x="65979" y="193640"/>
                  <a:pt x="73152" y="182880"/>
                </a:cubicBezTo>
                <a:cubicBezTo>
                  <a:pt x="120633" y="111659"/>
                  <a:pt x="43629" y="194115"/>
                  <a:pt x="100584" y="137160"/>
                </a:cubicBezTo>
                <a:lnTo>
                  <a:pt x="137160" y="91440"/>
                </a:lnTo>
                <a:lnTo>
                  <a:pt x="384048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4" name="Freeform 53"/>
          <p:cNvSpPr/>
          <p:nvPr/>
        </p:nvSpPr>
        <p:spPr>
          <a:xfrm>
            <a:off x="3657600" y="1752600"/>
            <a:ext cx="457200" cy="228600"/>
          </a:xfrm>
          <a:custGeom>
            <a:avLst/>
            <a:gdLst>
              <a:gd name="connsiteX0" fmla="*/ 384048 w 841248"/>
              <a:gd name="connsiteY0" fmla="*/ 0 h 777240"/>
              <a:gd name="connsiteX1" fmla="*/ 384048 w 841248"/>
              <a:gd name="connsiteY1" fmla="*/ 0 h 777240"/>
              <a:gd name="connsiteX2" fmla="*/ 448056 w 841248"/>
              <a:gd name="connsiteY2" fmla="*/ 54864 h 777240"/>
              <a:gd name="connsiteX3" fmla="*/ 475488 w 841248"/>
              <a:gd name="connsiteY3" fmla="*/ 64008 h 777240"/>
              <a:gd name="connsiteX4" fmla="*/ 502920 w 841248"/>
              <a:gd name="connsiteY4" fmla="*/ 91440 h 777240"/>
              <a:gd name="connsiteX5" fmla="*/ 539496 w 841248"/>
              <a:gd name="connsiteY5" fmla="*/ 118872 h 777240"/>
              <a:gd name="connsiteX6" fmla="*/ 612648 w 841248"/>
              <a:gd name="connsiteY6" fmla="*/ 173736 h 777240"/>
              <a:gd name="connsiteX7" fmla="*/ 621792 w 841248"/>
              <a:gd name="connsiteY7" fmla="*/ 192024 h 777240"/>
              <a:gd name="connsiteX8" fmla="*/ 841248 w 841248"/>
              <a:gd name="connsiteY8" fmla="*/ 576072 h 777240"/>
              <a:gd name="connsiteX9" fmla="*/ 832104 w 841248"/>
              <a:gd name="connsiteY9" fmla="*/ 685800 h 777240"/>
              <a:gd name="connsiteX10" fmla="*/ 813816 w 841248"/>
              <a:gd name="connsiteY10" fmla="*/ 713232 h 777240"/>
              <a:gd name="connsiteX11" fmla="*/ 786384 w 841248"/>
              <a:gd name="connsiteY11" fmla="*/ 722376 h 777240"/>
              <a:gd name="connsiteX12" fmla="*/ 722376 w 841248"/>
              <a:gd name="connsiteY12" fmla="*/ 740664 h 777240"/>
              <a:gd name="connsiteX13" fmla="*/ 640080 w 841248"/>
              <a:gd name="connsiteY13" fmla="*/ 768096 h 777240"/>
              <a:gd name="connsiteX14" fmla="*/ 603504 w 841248"/>
              <a:gd name="connsiteY14" fmla="*/ 777240 h 777240"/>
              <a:gd name="connsiteX15" fmla="*/ 475488 w 841248"/>
              <a:gd name="connsiteY15" fmla="*/ 768096 h 777240"/>
              <a:gd name="connsiteX16" fmla="*/ 420624 w 841248"/>
              <a:gd name="connsiteY16" fmla="*/ 731520 h 777240"/>
              <a:gd name="connsiteX17" fmla="*/ 118872 w 841248"/>
              <a:gd name="connsiteY17" fmla="*/ 557784 h 777240"/>
              <a:gd name="connsiteX18" fmla="*/ 45720 w 841248"/>
              <a:gd name="connsiteY18" fmla="*/ 457200 h 777240"/>
              <a:gd name="connsiteX19" fmla="*/ 0 w 841248"/>
              <a:gd name="connsiteY19" fmla="*/ 274320 h 777240"/>
              <a:gd name="connsiteX20" fmla="*/ 45720 w 841248"/>
              <a:gd name="connsiteY20" fmla="*/ 210312 h 777240"/>
              <a:gd name="connsiteX21" fmla="*/ 73152 w 841248"/>
              <a:gd name="connsiteY21" fmla="*/ 182880 h 777240"/>
              <a:gd name="connsiteX22" fmla="*/ 100584 w 841248"/>
              <a:gd name="connsiteY22" fmla="*/ 137160 h 777240"/>
              <a:gd name="connsiteX23" fmla="*/ 137160 w 841248"/>
              <a:gd name="connsiteY23" fmla="*/ 91440 h 777240"/>
              <a:gd name="connsiteX24" fmla="*/ 384048 w 841248"/>
              <a:gd name="connsiteY24" fmla="*/ 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41248" h="777240">
                <a:moveTo>
                  <a:pt x="384048" y="0"/>
                </a:moveTo>
                <a:lnTo>
                  <a:pt x="384048" y="0"/>
                </a:lnTo>
                <a:cubicBezTo>
                  <a:pt x="405384" y="18288"/>
                  <a:pt x="425035" y="38749"/>
                  <a:pt x="448056" y="54864"/>
                </a:cubicBezTo>
                <a:cubicBezTo>
                  <a:pt x="455952" y="60391"/>
                  <a:pt x="467468" y="58661"/>
                  <a:pt x="475488" y="64008"/>
                </a:cubicBezTo>
                <a:cubicBezTo>
                  <a:pt x="486248" y="71181"/>
                  <a:pt x="493102" y="83024"/>
                  <a:pt x="502920" y="91440"/>
                </a:cubicBezTo>
                <a:cubicBezTo>
                  <a:pt x="514491" y="101358"/>
                  <a:pt x="526816" y="110418"/>
                  <a:pt x="539496" y="118872"/>
                </a:cubicBezTo>
                <a:cubicBezTo>
                  <a:pt x="579237" y="145366"/>
                  <a:pt x="585067" y="139260"/>
                  <a:pt x="612648" y="173736"/>
                </a:cubicBezTo>
                <a:cubicBezTo>
                  <a:pt x="616906" y="179058"/>
                  <a:pt x="618744" y="185928"/>
                  <a:pt x="621792" y="192024"/>
                </a:cubicBezTo>
                <a:lnTo>
                  <a:pt x="841248" y="576072"/>
                </a:lnTo>
                <a:cubicBezTo>
                  <a:pt x="838200" y="612648"/>
                  <a:pt x="839302" y="649810"/>
                  <a:pt x="832104" y="685800"/>
                </a:cubicBezTo>
                <a:cubicBezTo>
                  <a:pt x="829949" y="696576"/>
                  <a:pt x="822398" y="706367"/>
                  <a:pt x="813816" y="713232"/>
                </a:cubicBezTo>
                <a:cubicBezTo>
                  <a:pt x="806290" y="719253"/>
                  <a:pt x="786384" y="722376"/>
                  <a:pt x="786384" y="722376"/>
                </a:cubicBezTo>
                <a:lnTo>
                  <a:pt x="722376" y="740664"/>
                </a:lnTo>
                <a:cubicBezTo>
                  <a:pt x="694944" y="749808"/>
                  <a:pt x="667717" y="759592"/>
                  <a:pt x="640080" y="768096"/>
                </a:cubicBezTo>
                <a:cubicBezTo>
                  <a:pt x="628069" y="771792"/>
                  <a:pt x="616071" y="777240"/>
                  <a:pt x="603504" y="777240"/>
                </a:cubicBezTo>
                <a:cubicBezTo>
                  <a:pt x="560723" y="777240"/>
                  <a:pt x="518160" y="771144"/>
                  <a:pt x="475488" y="768096"/>
                </a:cubicBezTo>
                <a:lnTo>
                  <a:pt x="420624" y="731520"/>
                </a:lnTo>
                <a:lnTo>
                  <a:pt x="118872" y="557784"/>
                </a:lnTo>
                <a:lnTo>
                  <a:pt x="45720" y="457200"/>
                </a:lnTo>
                <a:lnTo>
                  <a:pt x="0" y="274320"/>
                </a:lnTo>
                <a:cubicBezTo>
                  <a:pt x="15240" y="252984"/>
                  <a:pt x="29341" y="230786"/>
                  <a:pt x="45720" y="210312"/>
                </a:cubicBezTo>
                <a:cubicBezTo>
                  <a:pt x="53798" y="200214"/>
                  <a:pt x="65979" y="193640"/>
                  <a:pt x="73152" y="182880"/>
                </a:cubicBezTo>
                <a:cubicBezTo>
                  <a:pt x="120633" y="111659"/>
                  <a:pt x="43629" y="194115"/>
                  <a:pt x="100584" y="137160"/>
                </a:cubicBezTo>
                <a:lnTo>
                  <a:pt x="137160" y="91440"/>
                </a:lnTo>
                <a:lnTo>
                  <a:pt x="384048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5" name="Freeform 54"/>
          <p:cNvSpPr/>
          <p:nvPr/>
        </p:nvSpPr>
        <p:spPr>
          <a:xfrm rot="12083737">
            <a:off x="5655766" y="1237401"/>
            <a:ext cx="121694" cy="116001"/>
          </a:xfrm>
          <a:custGeom>
            <a:avLst/>
            <a:gdLst>
              <a:gd name="connsiteX0" fmla="*/ 0 w 713232"/>
              <a:gd name="connsiteY0" fmla="*/ 0 h 338328"/>
              <a:gd name="connsiteX1" fmla="*/ 210312 w 713232"/>
              <a:gd name="connsiteY1" fmla="*/ 283464 h 338328"/>
              <a:gd name="connsiteX2" fmla="*/ 329184 w 713232"/>
              <a:gd name="connsiteY2" fmla="*/ 329184 h 338328"/>
              <a:gd name="connsiteX3" fmla="*/ 484632 w 713232"/>
              <a:gd name="connsiteY3" fmla="*/ 338328 h 338328"/>
              <a:gd name="connsiteX4" fmla="*/ 576072 w 713232"/>
              <a:gd name="connsiteY4" fmla="*/ 338328 h 338328"/>
              <a:gd name="connsiteX5" fmla="*/ 713232 w 713232"/>
              <a:gd name="connsiteY5" fmla="*/ 283464 h 338328"/>
              <a:gd name="connsiteX6" fmla="*/ 704088 w 713232"/>
              <a:gd name="connsiteY6" fmla="*/ 155448 h 338328"/>
              <a:gd name="connsiteX7" fmla="*/ 612648 w 713232"/>
              <a:gd name="connsiteY7" fmla="*/ 64008 h 338328"/>
              <a:gd name="connsiteX8" fmla="*/ 475488 w 713232"/>
              <a:gd name="connsiteY8" fmla="*/ 36576 h 338328"/>
              <a:gd name="connsiteX9" fmla="*/ 374904 w 713232"/>
              <a:gd name="connsiteY9" fmla="*/ 27432 h 338328"/>
              <a:gd name="connsiteX10" fmla="*/ 192024 w 713232"/>
              <a:gd name="connsiteY10" fmla="*/ 0 h 338328"/>
              <a:gd name="connsiteX11" fmla="*/ 0 w 713232"/>
              <a:gd name="connsiteY11" fmla="*/ 0 h 33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3232" h="338328">
                <a:moveTo>
                  <a:pt x="0" y="0"/>
                </a:moveTo>
                <a:lnTo>
                  <a:pt x="210312" y="283464"/>
                </a:lnTo>
                <a:cubicBezTo>
                  <a:pt x="309931" y="333273"/>
                  <a:pt x="267674" y="329184"/>
                  <a:pt x="329184" y="329184"/>
                </a:cubicBezTo>
                <a:lnTo>
                  <a:pt x="484632" y="338328"/>
                </a:lnTo>
                <a:lnTo>
                  <a:pt x="576072" y="338328"/>
                </a:lnTo>
                <a:lnTo>
                  <a:pt x="713232" y="283464"/>
                </a:lnTo>
                <a:lnTo>
                  <a:pt x="704088" y="155448"/>
                </a:lnTo>
                <a:lnTo>
                  <a:pt x="612648" y="64008"/>
                </a:lnTo>
                <a:cubicBezTo>
                  <a:pt x="500302" y="33368"/>
                  <a:pt x="546817" y="36576"/>
                  <a:pt x="475488" y="36576"/>
                </a:cubicBezTo>
                <a:lnTo>
                  <a:pt x="374904" y="27432"/>
                </a:lnTo>
                <a:lnTo>
                  <a:pt x="192024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pic>
        <p:nvPicPr>
          <p:cNvPr id="31746" name="Picture 2" descr="http://www.butterfliesandmoths.org/sites/default/files/imagecache/gallery_for_colorbox/species_images/Pieris_rapae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914400" y="3505200"/>
            <a:ext cx="762000" cy="720090"/>
          </a:xfrm>
          <a:prstGeom prst="rect">
            <a:avLst/>
          </a:prstGeom>
          <a:noFill/>
        </p:spPr>
      </p:pic>
      <p:pic>
        <p:nvPicPr>
          <p:cNvPr id="31748" name="Picture 4" descr="http://www.eurobutterflies.com/images/A/arion9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2438400" y="3505200"/>
            <a:ext cx="990600" cy="742950"/>
          </a:xfrm>
          <a:prstGeom prst="rect">
            <a:avLst/>
          </a:prstGeom>
          <a:noFill/>
        </p:spPr>
      </p:pic>
      <p:cxnSp>
        <p:nvCxnSpPr>
          <p:cNvPr id="58" name="Straight Arrow Connector 57"/>
          <p:cNvCxnSpPr>
            <a:endCxn id="31748" idx="1"/>
          </p:cNvCxnSpPr>
          <p:nvPr/>
        </p:nvCxnSpPr>
        <p:spPr>
          <a:xfrm flipV="1">
            <a:off x="1676400" y="3876675"/>
            <a:ext cx="762000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5181600" y="4507468"/>
            <a:ext cx="0" cy="18404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5105400" y="6260068"/>
            <a:ext cx="2057400" cy="116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410200" y="4736068"/>
            <a:ext cx="1676400" cy="12954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4876800" y="6336268"/>
            <a:ext cx="274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Area</a:t>
            </a:r>
          </a:p>
        </p:txBody>
      </p:sp>
      <p:sp>
        <p:nvSpPr>
          <p:cNvPr id="31" name="Rectangle 30"/>
          <p:cNvSpPr/>
          <p:nvPr/>
        </p:nvSpPr>
        <p:spPr>
          <a:xfrm rot="16200000">
            <a:off x="3346966" y="5263633"/>
            <a:ext cx="29718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% Generalist spp.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6096000" y="3886200"/>
            <a:ext cx="762000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://t2.gstatic.com/images?q=tbn:ANd9GcSGWSH8CjBBDBWMYkzHhkALKVw3dJf0EHIzHxJGxQlnv-cDgSYHjw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5105400" y="3505200"/>
            <a:ext cx="939403" cy="685800"/>
          </a:xfrm>
          <a:prstGeom prst="rect">
            <a:avLst/>
          </a:prstGeom>
          <a:noFill/>
        </p:spPr>
      </p:pic>
      <p:pic>
        <p:nvPicPr>
          <p:cNvPr id="2052" name="Picture 4" descr="http://t2.gstatic.com/images?q=tbn:ANd9GcTo2z8u9zk0OJJ2rvo2KG6DnoNxQCSvES1u2MjzrYHv-96DAMOA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6858000" y="3505200"/>
            <a:ext cx="1017309" cy="762000"/>
          </a:xfrm>
          <a:prstGeom prst="rect">
            <a:avLst/>
          </a:prstGeom>
          <a:noFill/>
        </p:spPr>
      </p:pic>
      <p:sp>
        <p:nvSpPr>
          <p:cNvPr id="35" name="Rectangle 34"/>
          <p:cNvSpPr/>
          <p:nvPr/>
        </p:nvSpPr>
        <p:spPr>
          <a:xfrm>
            <a:off x="42793" y="152400"/>
            <a:ext cx="30596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Area and </a:t>
            </a:r>
            <a:r>
              <a:rPr lang="en-US" sz="2400" dirty="0" smtClean="0">
                <a:latin typeface="+mj-lt"/>
              </a:rPr>
              <a:t>specialization</a:t>
            </a:r>
            <a:endParaRPr lang="it-IT" sz="2400" dirty="0" smtClean="0">
              <a:latin typeface="+mj-lt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28600" y="2971800"/>
            <a:ext cx="1600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u="sng" dirty="0" smtClean="0">
                <a:solidFill>
                  <a:srgbClr val="1217DE"/>
                </a:solidFill>
                <a:latin typeface="+mj-lt"/>
              </a:rPr>
              <a:t>Butterflies</a:t>
            </a:r>
            <a:endParaRPr lang="sv-SE" sz="2200" u="sng" dirty="0">
              <a:solidFill>
                <a:srgbClr val="1217DE"/>
              </a:solidFill>
              <a:latin typeface="+mj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800600" y="2971800"/>
            <a:ext cx="3886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u="sng" dirty="0" smtClean="0">
                <a:solidFill>
                  <a:srgbClr val="1217DE"/>
                </a:solidFill>
                <a:latin typeface="+mj-lt"/>
              </a:rPr>
              <a:t>Bees (Central foragers)</a:t>
            </a:r>
            <a:endParaRPr lang="sv-SE" sz="2200" u="sng" dirty="0">
              <a:solidFill>
                <a:srgbClr val="1217DE"/>
              </a:solidFill>
              <a:latin typeface="+mj-lt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362200" y="4648200"/>
            <a:ext cx="990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>
                <a:latin typeface="+mj-lt"/>
                <a:ea typeface="Verdana" pitchFamily="34" charset="0"/>
                <a:cs typeface="Verdana" pitchFamily="34" charset="0"/>
              </a:rPr>
              <a:t>P&lt;0.01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477000" y="4648200"/>
            <a:ext cx="990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>
                <a:latin typeface="+mj-lt"/>
                <a:ea typeface="Verdana" pitchFamily="34" charset="0"/>
                <a:cs typeface="Verdana" pitchFamily="34" charset="0"/>
              </a:rPr>
              <a:t>P&lt;0.01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143000" y="2285998"/>
            <a:ext cx="0" cy="18404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066800" y="4038598"/>
            <a:ext cx="2362200" cy="116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 rot="16200000">
            <a:off x="-691634" y="2977631"/>
            <a:ext cx="29718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% Mobile spp.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1371600" y="2514598"/>
            <a:ext cx="1676400" cy="12954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990600" y="4114798"/>
            <a:ext cx="274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Area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4419600" y="2285998"/>
            <a:ext cx="0" cy="18404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4343400" y="4038598"/>
            <a:ext cx="2438400" cy="116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648200" y="2514598"/>
            <a:ext cx="1676400" cy="12954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267200" y="4114798"/>
            <a:ext cx="274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Area</a:t>
            </a:r>
          </a:p>
        </p:txBody>
      </p:sp>
      <p:sp>
        <p:nvSpPr>
          <p:cNvPr id="45" name="Rectangle 44"/>
          <p:cNvSpPr/>
          <p:nvPr/>
        </p:nvSpPr>
        <p:spPr>
          <a:xfrm rot="16200000">
            <a:off x="2584966" y="2977633"/>
            <a:ext cx="29718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% Mobile spp.</a:t>
            </a:r>
          </a:p>
        </p:txBody>
      </p:sp>
      <p:cxnSp>
        <p:nvCxnSpPr>
          <p:cNvPr id="58" name="Straight Arrow Connector 57"/>
          <p:cNvCxnSpPr/>
          <p:nvPr/>
        </p:nvCxnSpPr>
        <p:spPr>
          <a:xfrm flipV="1">
            <a:off x="2057400" y="1895473"/>
            <a:ext cx="762000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42" name="Picture 2" descr="http://t1.gstatic.com/images?q=tbn:ANd9GcQ4ZKkCDqRpuLl-37Q2xZaOe3gQOXVeXf0EpmEp5kXtK2YmFgDhHA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990600" y="1523999"/>
            <a:ext cx="995516" cy="685800"/>
          </a:xfrm>
          <a:prstGeom prst="rect">
            <a:avLst/>
          </a:prstGeom>
          <a:noFill/>
        </p:spPr>
      </p:pic>
      <p:sp>
        <p:nvSpPr>
          <p:cNvPr id="30" name="Rectangle 29"/>
          <p:cNvSpPr/>
          <p:nvPr/>
        </p:nvSpPr>
        <p:spPr>
          <a:xfrm>
            <a:off x="42793" y="152400"/>
            <a:ext cx="23991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Area and mobility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28600" y="849868"/>
            <a:ext cx="784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1217DE"/>
                </a:solidFill>
                <a:latin typeface="+mj-lt"/>
                <a:ea typeface="Verdana" pitchFamily="34" charset="0"/>
                <a:cs typeface="Verdana" pitchFamily="34" charset="0"/>
              </a:rPr>
              <a:t>Same patterns for species mobility (body size)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38200" y="4800600"/>
            <a:ext cx="792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Small patches host less sedentary species than large patches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590800" y="2362198"/>
            <a:ext cx="990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>
                <a:latin typeface="+mj-lt"/>
                <a:ea typeface="Verdana" pitchFamily="34" charset="0"/>
                <a:cs typeface="Verdana" pitchFamily="34" charset="0"/>
              </a:rPr>
              <a:t>P&lt;0.01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86400" y="2362198"/>
            <a:ext cx="990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>
                <a:latin typeface="+mj-lt"/>
                <a:ea typeface="Verdana" pitchFamily="34" charset="0"/>
                <a:cs typeface="Verdana" pitchFamily="34" charset="0"/>
              </a:rPr>
              <a:t>P&lt;0.01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438400" y="5867400"/>
            <a:ext cx="495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What about connectivity?</a:t>
            </a:r>
          </a:p>
        </p:txBody>
      </p:sp>
      <p:pic>
        <p:nvPicPr>
          <p:cNvPr id="61449" name="Picture 9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343400" y="1536375"/>
            <a:ext cx="838200" cy="6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6" name="Straight Arrow Connector 45"/>
          <p:cNvCxnSpPr/>
          <p:nvPr/>
        </p:nvCxnSpPr>
        <p:spPr>
          <a:xfrm flipV="1">
            <a:off x="5257800" y="1905000"/>
            <a:ext cx="762000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52" name="Picture 12" descr="http://t2.gstatic.com/images?q=tbn:ANd9GcRDnofsinmiAu2bTdZ7enah0ckIOtyQJCiyGpFaB1xYnk0_bWjO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6096000" y="1555622"/>
            <a:ext cx="838200" cy="692279"/>
          </a:xfrm>
          <a:prstGeom prst="rect">
            <a:avLst/>
          </a:prstGeom>
          <a:noFill/>
        </p:spPr>
      </p:pic>
      <p:pic>
        <p:nvPicPr>
          <p:cNvPr id="61454" name="Picture 14" descr="http://t0.gstatic.com/images?q=tbn:ANd9GcSmwVU0DUtDrKxPd-hBixcWCPQfEDdlT53aRdeMD49nEE6KpocI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2895600" y="1524000"/>
            <a:ext cx="914400" cy="6849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143000" y="1676400"/>
            <a:ext cx="0" cy="18404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066800" y="3429000"/>
            <a:ext cx="2362200" cy="116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 rot="16200000">
            <a:off x="-691634" y="2368033"/>
            <a:ext cx="29718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% Generalist spp.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1371600" y="1905000"/>
            <a:ext cx="1676400" cy="12954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990600" y="3505200"/>
            <a:ext cx="274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Connectivity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4419600" y="1676400"/>
            <a:ext cx="0" cy="18404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4343400" y="3429000"/>
            <a:ext cx="2438400" cy="116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648200" y="1905000"/>
            <a:ext cx="1676400" cy="12954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 rot="16200000">
            <a:off x="2584966" y="2368035"/>
            <a:ext cx="29718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% Mobile spp.</a:t>
            </a:r>
          </a:p>
        </p:txBody>
      </p:sp>
      <p:cxnSp>
        <p:nvCxnSpPr>
          <p:cNvPr id="58" name="Straight Arrow Connector 57"/>
          <p:cNvCxnSpPr/>
          <p:nvPr/>
        </p:nvCxnSpPr>
        <p:spPr>
          <a:xfrm flipV="1">
            <a:off x="5516217" y="1219200"/>
            <a:ext cx="990600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42" name="Picture 2" descr="http://t1.gstatic.com/images?q=tbn:ANd9GcQ4ZKkCDqRpuLl-37Q2xZaOe3gQOXVeXf0EpmEp5kXtK2YmFgDhHA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525617" y="914401"/>
            <a:ext cx="995516" cy="685800"/>
          </a:xfrm>
          <a:prstGeom prst="rect">
            <a:avLst/>
          </a:prstGeom>
          <a:noFill/>
        </p:spPr>
      </p:pic>
      <p:pic>
        <p:nvPicPr>
          <p:cNvPr id="61444" name="Picture 4" descr="http://t2.gstatic.com/images?q=tbn:ANd9GcR6OK_qe1Tqy4YCnkBswY6IMmUinWtUh0YyVhIw79FZ1WJXYLC4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506817" y="914400"/>
            <a:ext cx="808383" cy="685800"/>
          </a:xfrm>
          <a:prstGeom prst="rect">
            <a:avLst/>
          </a:prstGeom>
          <a:noFill/>
        </p:spPr>
      </p:pic>
      <p:sp>
        <p:nvSpPr>
          <p:cNvPr id="30" name="Rectangle 29"/>
          <p:cNvSpPr/>
          <p:nvPr/>
        </p:nvSpPr>
        <p:spPr>
          <a:xfrm>
            <a:off x="42793" y="152400"/>
            <a:ext cx="45510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Connectivity-evenness relationship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52400" y="4038600"/>
            <a:ext cx="350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1217DE"/>
                </a:solidFill>
                <a:latin typeface="+mj-lt"/>
                <a:ea typeface="Verdana" pitchFamily="34" charset="0"/>
                <a:cs typeface="Verdana" pitchFamily="34" charset="0"/>
              </a:rPr>
              <a:t>No patterns for bees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590800" y="1752600"/>
            <a:ext cx="990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>
                <a:latin typeface="+mj-lt"/>
                <a:ea typeface="Verdana" pitchFamily="34" charset="0"/>
                <a:cs typeface="Verdana" pitchFamily="34" charset="0"/>
              </a:rPr>
              <a:t>P&lt;0.01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86400" y="1752600"/>
            <a:ext cx="990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>
                <a:latin typeface="+mj-lt"/>
                <a:ea typeface="Verdana" pitchFamily="34" charset="0"/>
                <a:cs typeface="Verdana" pitchFamily="34" charset="0"/>
              </a:rPr>
              <a:t>P&lt;0.01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267200" y="3505200"/>
            <a:ext cx="274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Connectivity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143000" y="4648200"/>
            <a:ext cx="0" cy="18404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1066800" y="6400800"/>
            <a:ext cx="2438400" cy="116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371600" y="5486400"/>
            <a:ext cx="21336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 rot="16200000">
            <a:off x="-691634" y="5339835"/>
            <a:ext cx="29718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% Mobile spp.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90600" y="6477000"/>
            <a:ext cx="274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Connectivity</a:t>
            </a:r>
          </a:p>
        </p:txBody>
      </p:sp>
      <p:sp>
        <p:nvSpPr>
          <p:cNvPr id="38" name="Rectangle 37"/>
          <p:cNvSpPr/>
          <p:nvPr/>
        </p:nvSpPr>
        <p:spPr>
          <a:xfrm rot="16200000">
            <a:off x="-1072635" y="5339833"/>
            <a:ext cx="29718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% Generalist spp.</a:t>
            </a:r>
          </a:p>
        </p:txBody>
      </p:sp>
      <p:pic>
        <p:nvPicPr>
          <p:cNvPr id="46" name="Picture 2" descr="http://t2.gstatic.com/images?q=tbn:ANd9GcSGWSH8CjBBDBWMYkzHhkALKVw3dJf0EHIzHxJGxQlnv-cDgSYHjw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200400" y="4419600"/>
            <a:ext cx="939403" cy="685800"/>
          </a:xfrm>
          <a:prstGeom prst="rect">
            <a:avLst/>
          </a:prstGeom>
          <a:noFill/>
        </p:spPr>
      </p:pic>
      <p:sp>
        <p:nvSpPr>
          <p:cNvPr id="47" name="Rectangle 46"/>
          <p:cNvSpPr/>
          <p:nvPr/>
        </p:nvSpPr>
        <p:spPr>
          <a:xfrm>
            <a:off x="152400" y="838200"/>
            <a:ext cx="426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1217DE"/>
                </a:solidFill>
                <a:latin typeface="+mj-lt"/>
                <a:ea typeface="Verdana" pitchFamily="34" charset="0"/>
                <a:cs typeface="Verdana" pitchFamily="34" charset="0"/>
              </a:rPr>
              <a:t>Negative relationship for butterflies</a:t>
            </a:r>
          </a:p>
        </p:txBody>
      </p:sp>
      <p:pic>
        <p:nvPicPr>
          <p:cNvPr id="48" name="Picture 2" descr="http://t2.gstatic.com/images?q=tbn:ANd9GcSGWSH8CjBBDBWMYkzHhkALKVw3dJf0EHIzHxJGxQlnv-cDgSYHjw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295400" y="4419600"/>
            <a:ext cx="939403" cy="685800"/>
          </a:xfrm>
          <a:prstGeom prst="rect">
            <a:avLst/>
          </a:prstGeom>
          <a:noFill/>
        </p:spPr>
      </p:pic>
      <p:cxnSp>
        <p:nvCxnSpPr>
          <p:cNvPr id="49" name="Straight Arrow Connector 48"/>
          <p:cNvCxnSpPr/>
          <p:nvPr/>
        </p:nvCxnSpPr>
        <p:spPr>
          <a:xfrm flipV="1">
            <a:off x="2209800" y="4724400"/>
            <a:ext cx="990600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793" y="152400"/>
            <a:ext cx="52840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Interpaly of local and dispersal processes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4725650"/>
            <a:ext cx="41910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u="sng" dirty="0" smtClean="0">
                <a:solidFill>
                  <a:srgbClr val="1217DE"/>
                </a:solidFill>
                <a:latin typeface="+mj-lt"/>
              </a:rPr>
              <a:t>Local processes:</a:t>
            </a:r>
          </a:p>
          <a:p>
            <a:r>
              <a:rPr lang="en-US" sz="2200" dirty="0" smtClean="0">
                <a:latin typeface="+mj-lt"/>
              </a:rPr>
              <a:t>Inter-specific competition </a:t>
            </a:r>
          </a:p>
          <a:p>
            <a:r>
              <a:rPr lang="en-US" sz="2200" dirty="0" smtClean="0">
                <a:latin typeface="+mj-lt"/>
              </a:rPr>
              <a:t>(nesting sites, plant resources etc.)</a:t>
            </a:r>
          </a:p>
          <a:p>
            <a:endParaRPr lang="en-US" sz="2200" dirty="0" smtClean="0">
              <a:latin typeface="+mj-lt"/>
            </a:endParaRPr>
          </a:p>
          <a:p>
            <a:r>
              <a:rPr lang="en-US" sz="2200" dirty="0" smtClean="0">
                <a:latin typeface="+mj-lt"/>
              </a:rPr>
              <a:t>Different local population growth  </a:t>
            </a:r>
            <a:endParaRPr lang="sv-SE" sz="2200" dirty="0">
              <a:latin typeface="+mj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410200" y="4724400"/>
            <a:ext cx="3048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u="sng" dirty="0" smtClean="0">
                <a:solidFill>
                  <a:srgbClr val="1217DE"/>
                </a:solidFill>
                <a:latin typeface="+mj-lt"/>
              </a:rPr>
              <a:t>Dispersal processes:</a:t>
            </a:r>
          </a:p>
          <a:p>
            <a:r>
              <a:rPr lang="en-US" sz="2200" dirty="0" smtClean="0">
                <a:latin typeface="+mj-lt"/>
              </a:rPr>
              <a:t>Inter-patch movements  </a:t>
            </a:r>
            <a:endParaRPr lang="sv-SE" sz="2200" dirty="0">
              <a:latin typeface="+mj-lt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H="1" flipV="1">
            <a:off x="2362200" y="4953000"/>
            <a:ext cx="29718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Freeform 18"/>
          <p:cNvSpPr/>
          <p:nvPr/>
        </p:nvSpPr>
        <p:spPr>
          <a:xfrm rot="20066130">
            <a:off x="535949" y="2218045"/>
            <a:ext cx="1758302" cy="1355110"/>
          </a:xfrm>
          <a:custGeom>
            <a:avLst/>
            <a:gdLst>
              <a:gd name="connsiteX0" fmla="*/ 100584 w 1537877"/>
              <a:gd name="connsiteY0" fmla="*/ 468849 h 1282665"/>
              <a:gd name="connsiteX1" fmla="*/ 292608 w 1537877"/>
              <a:gd name="connsiteY1" fmla="*/ 1026633 h 1282665"/>
              <a:gd name="connsiteX2" fmla="*/ 932688 w 1537877"/>
              <a:gd name="connsiteY2" fmla="*/ 1282665 h 1282665"/>
              <a:gd name="connsiteX3" fmla="*/ 1097280 w 1537877"/>
              <a:gd name="connsiteY3" fmla="*/ 1209513 h 1282665"/>
              <a:gd name="connsiteX4" fmla="*/ 1152144 w 1537877"/>
              <a:gd name="connsiteY4" fmla="*/ 1182081 h 1282665"/>
              <a:gd name="connsiteX5" fmla="*/ 1508760 w 1537877"/>
              <a:gd name="connsiteY5" fmla="*/ 880329 h 1282665"/>
              <a:gd name="connsiteX6" fmla="*/ 1536192 w 1537877"/>
              <a:gd name="connsiteY6" fmla="*/ 706593 h 1282665"/>
              <a:gd name="connsiteX7" fmla="*/ 1527048 w 1537877"/>
              <a:gd name="connsiteY7" fmla="*/ 368265 h 1282665"/>
              <a:gd name="connsiteX8" fmla="*/ 1463040 w 1537877"/>
              <a:gd name="connsiteY8" fmla="*/ 285969 h 1282665"/>
              <a:gd name="connsiteX9" fmla="*/ 1426464 w 1537877"/>
              <a:gd name="connsiteY9" fmla="*/ 249393 h 1282665"/>
              <a:gd name="connsiteX10" fmla="*/ 1261872 w 1537877"/>
              <a:gd name="connsiteY10" fmla="*/ 121377 h 1282665"/>
              <a:gd name="connsiteX11" fmla="*/ 1188720 w 1537877"/>
              <a:gd name="connsiteY11" fmla="*/ 93945 h 1282665"/>
              <a:gd name="connsiteX12" fmla="*/ 1161288 w 1537877"/>
              <a:gd name="connsiteY12" fmla="*/ 84801 h 1282665"/>
              <a:gd name="connsiteX13" fmla="*/ 1078992 w 1537877"/>
              <a:gd name="connsiteY13" fmla="*/ 66513 h 1282665"/>
              <a:gd name="connsiteX14" fmla="*/ 1033272 w 1537877"/>
              <a:gd name="connsiteY14" fmla="*/ 48225 h 1282665"/>
              <a:gd name="connsiteX15" fmla="*/ 941832 w 1537877"/>
              <a:gd name="connsiteY15" fmla="*/ 39081 h 1282665"/>
              <a:gd name="connsiteX16" fmla="*/ 850392 w 1537877"/>
              <a:gd name="connsiteY16" fmla="*/ 20793 h 1282665"/>
              <a:gd name="connsiteX17" fmla="*/ 786384 w 1537877"/>
              <a:gd name="connsiteY17" fmla="*/ 2505 h 1282665"/>
              <a:gd name="connsiteX18" fmla="*/ 740664 w 1537877"/>
              <a:gd name="connsiteY18" fmla="*/ 2505 h 1282665"/>
              <a:gd name="connsiteX19" fmla="*/ 457200 w 1537877"/>
              <a:gd name="connsiteY19" fmla="*/ 2505 h 1282665"/>
              <a:gd name="connsiteX20" fmla="*/ 374904 w 1537877"/>
              <a:gd name="connsiteY20" fmla="*/ 11649 h 1282665"/>
              <a:gd name="connsiteX21" fmla="*/ 265176 w 1537877"/>
              <a:gd name="connsiteY21" fmla="*/ 39081 h 1282665"/>
              <a:gd name="connsiteX22" fmla="*/ 237744 w 1537877"/>
              <a:gd name="connsiteY22" fmla="*/ 57369 h 1282665"/>
              <a:gd name="connsiteX23" fmla="*/ 201168 w 1537877"/>
              <a:gd name="connsiteY23" fmla="*/ 66513 h 1282665"/>
              <a:gd name="connsiteX24" fmla="*/ 18288 w 1537877"/>
              <a:gd name="connsiteY24" fmla="*/ 240249 h 1282665"/>
              <a:gd name="connsiteX25" fmla="*/ 0 w 1537877"/>
              <a:gd name="connsiteY25" fmla="*/ 322545 h 1282665"/>
              <a:gd name="connsiteX26" fmla="*/ 100584 w 1537877"/>
              <a:gd name="connsiteY26" fmla="*/ 468849 h 1282665"/>
              <a:gd name="connsiteX0" fmla="*/ 100584 w 1537877"/>
              <a:gd name="connsiteY0" fmla="*/ 468849 h 1282665"/>
              <a:gd name="connsiteX1" fmla="*/ 292608 w 1537877"/>
              <a:gd name="connsiteY1" fmla="*/ 1026633 h 1282665"/>
              <a:gd name="connsiteX2" fmla="*/ 932688 w 1537877"/>
              <a:gd name="connsiteY2" fmla="*/ 1282665 h 1282665"/>
              <a:gd name="connsiteX3" fmla="*/ 1097280 w 1537877"/>
              <a:gd name="connsiteY3" fmla="*/ 1209513 h 1282665"/>
              <a:gd name="connsiteX4" fmla="*/ 1481937 w 1537877"/>
              <a:gd name="connsiteY4" fmla="*/ 1250926 h 1282665"/>
              <a:gd name="connsiteX5" fmla="*/ 1508760 w 1537877"/>
              <a:gd name="connsiteY5" fmla="*/ 880329 h 1282665"/>
              <a:gd name="connsiteX6" fmla="*/ 1536192 w 1537877"/>
              <a:gd name="connsiteY6" fmla="*/ 706593 h 1282665"/>
              <a:gd name="connsiteX7" fmla="*/ 1527048 w 1537877"/>
              <a:gd name="connsiteY7" fmla="*/ 368265 h 1282665"/>
              <a:gd name="connsiteX8" fmla="*/ 1463040 w 1537877"/>
              <a:gd name="connsiteY8" fmla="*/ 285969 h 1282665"/>
              <a:gd name="connsiteX9" fmla="*/ 1426464 w 1537877"/>
              <a:gd name="connsiteY9" fmla="*/ 249393 h 1282665"/>
              <a:gd name="connsiteX10" fmla="*/ 1261872 w 1537877"/>
              <a:gd name="connsiteY10" fmla="*/ 121377 h 1282665"/>
              <a:gd name="connsiteX11" fmla="*/ 1188720 w 1537877"/>
              <a:gd name="connsiteY11" fmla="*/ 93945 h 1282665"/>
              <a:gd name="connsiteX12" fmla="*/ 1161288 w 1537877"/>
              <a:gd name="connsiteY12" fmla="*/ 84801 h 1282665"/>
              <a:gd name="connsiteX13" fmla="*/ 1078992 w 1537877"/>
              <a:gd name="connsiteY13" fmla="*/ 66513 h 1282665"/>
              <a:gd name="connsiteX14" fmla="*/ 1033272 w 1537877"/>
              <a:gd name="connsiteY14" fmla="*/ 48225 h 1282665"/>
              <a:gd name="connsiteX15" fmla="*/ 941832 w 1537877"/>
              <a:gd name="connsiteY15" fmla="*/ 39081 h 1282665"/>
              <a:gd name="connsiteX16" fmla="*/ 850392 w 1537877"/>
              <a:gd name="connsiteY16" fmla="*/ 20793 h 1282665"/>
              <a:gd name="connsiteX17" fmla="*/ 786384 w 1537877"/>
              <a:gd name="connsiteY17" fmla="*/ 2505 h 1282665"/>
              <a:gd name="connsiteX18" fmla="*/ 740664 w 1537877"/>
              <a:gd name="connsiteY18" fmla="*/ 2505 h 1282665"/>
              <a:gd name="connsiteX19" fmla="*/ 457200 w 1537877"/>
              <a:gd name="connsiteY19" fmla="*/ 2505 h 1282665"/>
              <a:gd name="connsiteX20" fmla="*/ 374904 w 1537877"/>
              <a:gd name="connsiteY20" fmla="*/ 11649 h 1282665"/>
              <a:gd name="connsiteX21" fmla="*/ 265176 w 1537877"/>
              <a:gd name="connsiteY21" fmla="*/ 39081 h 1282665"/>
              <a:gd name="connsiteX22" fmla="*/ 237744 w 1537877"/>
              <a:gd name="connsiteY22" fmla="*/ 57369 h 1282665"/>
              <a:gd name="connsiteX23" fmla="*/ 201168 w 1537877"/>
              <a:gd name="connsiteY23" fmla="*/ 66513 h 1282665"/>
              <a:gd name="connsiteX24" fmla="*/ 18288 w 1537877"/>
              <a:gd name="connsiteY24" fmla="*/ 240249 h 1282665"/>
              <a:gd name="connsiteX25" fmla="*/ 0 w 1537877"/>
              <a:gd name="connsiteY25" fmla="*/ 322545 h 1282665"/>
              <a:gd name="connsiteX26" fmla="*/ 100584 w 1537877"/>
              <a:gd name="connsiteY26" fmla="*/ 468849 h 1282665"/>
              <a:gd name="connsiteX0" fmla="*/ 100584 w 1537877"/>
              <a:gd name="connsiteY0" fmla="*/ 468849 h 1518643"/>
              <a:gd name="connsiteX1" fmla="*/ 292608 w 1537877"/>
              <a:gd name="connsiteY1" fmla="*/ 1026633 h 1518643"/>
              <a:gd name="connsiteX2" fmla="*/ 932688 w 1537877"/>
              <a:gd name="connsiteY2" fmla="*/ 1282665 h 1518643"/>
              <a:gd name="connsiteX3" fmla="*/ 1299149 w 1537877"/>
              <a:gd name="connsiteY3" fmla="*/ 1457854 h 1518643"/>
              <a:gd name="connsiteX4" fmla="*/ 1481937 w 1537877"/>
              <a:gd name="connsiteY4" fmla="*/ 1250926 h 1518643"/>
              <a:gd name="connsiteX5" fmla="*/ 1508760 w 1537877"/>
              <a:gd name="connsiteY5" fmla="*/ 880329 h 1518643"/>
              <a:gd name="connsiteX6" fmla="*/ 1536192 w 1537877"/>
              <a:gd name="connsiteY6" fmla="*/ 706593 h 1518643"/>
              <a:gd name="connsiteX7" fmla="*/ 1527048 w 1537877"/>
              <a:gd name="connsiteY7" fmla="*/ 368265 h 1518643"/>
              <a:gd name="connsiteX8" fmla="*/ 1463040 w 1537877"/>
              <a:gd name="connsiteY8" fmla="*/ 285969 h 1518643"/>
              <a:gd name="connsiteX9" fmla="*/ 1426464 w 1537877"/>
              <a:gd name="connsiteY9" fmla="*/ 249393 h 1518643"/>
              <a:gd name="connsiteX10" fmla="*/ 1261872 w 1537877"/>
              <a:gd name="connsiteY10" fmla="*/ 121377 h 1518643"/>
              <a:gd name="connsiteX11" fmla="*/ 1188720 w 1537877"/>
              <a:gd name="connsiteY11" fmla="*/ 93945 h 1518643"/>
              <a:gd name="connsiteX12" fmla="*/ 1161288 w 1537877"/>
              <a:gd name="connsiteY12" fmla="*/ 84801 h 1518643"/>
              <a:gd name="connsiteX13" fmla="*/ 1078992 w 1537877"/>
              <a:gd name="connsiteY13" fmla="*/ 66513 h 1518643"/>
              <a:gd name="connsiteX14" fmla="*/ 1033272 w 1537877"/>
              <a:gd name="connsiteY14" fmla="*/ 48225 h 1518643"/>
              <a:gd name="connsiteX15" fmla="*/ 941832 w 1537877"/>
              <a:gd name="connsiteY15" fmla="*/ 39081 h 1518643"/>
              <a:gd name="connsiteX16" fmla="*/ 850392 w 1537877"/>
              <a:gd name="connsiteY16" fmla="*/ 20793 h 1518643"/>
              <a:gd name="connsiteX17" fmla="*/ 786384 w 1537877"/>
              <a:gd name="connsiteY17" fmla="*/ 2505 h 1518643"/>
              <a:gd name="connsiteX18" fmla="*/ 740664 w 1537877"/>
              <a:gd name="connsiteY18" fmla="*/ 2505 h 1518643"/>
              <a:gd name="connsiteX19" fmla="*/ 457200 w 1537877"/>
              <a:gd name="connsiteY19" fmla="*/ 2505 h 1518643"/>
              <a:gd name="connsiteX20" fmla="*/ 374904 w 1537877"/>
              <a:gd name="connsiteY20" fmla="*/ 11649 h 1518643"/>
              <a:gd name="connsiteX21" fmla="*/ 265176 w 1537877"/>
              <a:gd name="connsiteY21" fmla="*/ 39081 h 1518643"/>
              <a:gd name="connsiteX22" fmla="*/ 237744 w 1537877"/>
              <a:gd name="connsiteY22" fmla="*/ 57369 h 1518643"/>
              <a:gd name="connsiteX23" fmla="*/ 201168 w 1537877"/>
              <a:gd name="connsiteY23" fmla="*/ 66513 h 1518643"/>
              <a:gd name="connsiteX24" fmla="*/ 18288 w 1537877"/>
              <a:gd name="connsiteY24" fmla="*/ 240249 h 1518643"/>
              <a:gd name="connsiteX25" fmla="*/ 0 w 1537877"/>
              <a:gd name="connsiteY25" fmla="*/ 322545 h 1518643"/>
              <a:gd name="connsiteX26" fmla="*/ 100584 w 1537877"/>
              <a:gd name="connsiteY26" fmla="*/ 468849 h 1518643"/>
              <a:gd name="connsiteX0" fmla="*/ 100584 w 1537877"/>
              <a:gd name="connsiteY0" fmla="*/ 468849 h 1518643"/>
              <a:gd name="connsiteX1" fmla="*/ 292608 w 1537877"/>
              <a:gd name="connsiteY1" fmla="*/ 1026633 h 1518643"/>
              <a:gd name="connsiteX2" fmla="*/ 962983 w 1537877"/>
              <a:gd name="connsiteY2" fmla="*/ 1382897 h 1518643"/>
              <a:gd name="connsiteX3" fmla="*/ 1299149 w 1537877"/>
              <a:gd name="connsiteY3" fmla="*/ 1457854 h 1518643"/>
              <a:gd name="connsiteX4" fmla="*/ 1481937 w 1537877"/>
              <a:gd name="connsiteY4" fmla="*/ 1250926 h 1518643"/>
              <a:gd name="connsiteX5" fmla="*/ 1508760 w 1537877"/>
              <a:gd name="connsiteY5" fmla="*/ 880329 h 1518643"/>
              <a:gd name="connsiteX6" fmla="*/ 1536192 w 1537877"/>
              <a:gd name="connsiteY6" fmla="*/ 706593 h 1518643"/>
              <a:gd name="connsiteX7" fmla="*/ 1527048 w 1537877"/>
              <a:gd name="connsiteY7" fmla="*/ 368265 h 1518643"/>
              <a:gd name="connsiteX8" fmla="*/ 1463040 w 1537877"/>
              <a:gd name="connsiteY8" fmla="*/ 285969 h 1518643"/>
              <a:gd name="connsiteX9" fmla="*/ 1426464 w 1537877"/>
              <a:gd name="connsiteY9" fmla="*/ 249393 h 1518643"/>
              <a:gd name="connsiteX10" fmla="*/ 1261872 w 1537877"/>
              <a:gd name="connsiteY10" fmla="*/ 121377 h 1518643"/>
              <a:gd name="connsiteX11" fmla="*/ 1188720 w 1537877"/>
              <a:gd name="connsiteY11" fmla="*/ 93945 h 1518643"/>
              <a:gd name="connsiteX12" fmla="*/ 1161288 w 1537877"/>
              <a:gd name="connsiteY12" fmla="*/ 84801 h 1518643"/>
              <a:gd name="connsiteX13" fmla="*/ 1078992 w 1537877"/>
              <a:gd name="connsiteY13" fmla="*/ 66513 h 1518643"/>
              <a:gd name="connsiteX14" fmla="*/ 1033272 w 1537877"/>
              <a:gd name="connsiteY14" fmla="*/ 48225 h 1518643"/>
              <a:gd name="connsiteX15" fmla="*/ 941832 w 1537877"/>
              <a:gd name="connsiteY15" fmla="*/ 39081 h 1518643"/>
              <a:gd name="connsiteX16" fmla="*/ 850392 w 1537877"/>
              <a:gd name="connsiteY16" fmla="*/ 20793 h 1518643"/>
              <a:gd name="connsiteX17" fmla="*/ 786384 w 1537877"/>
              <a:gd name="connsiteY17" fmla="*/ 2505 h 1518643"/>
              <a:gd name="connsiteX18" fmla="*/ 740664 w 1537877"/>
              <a:gd name="connsiteY18" fmla="*/ 2505 h 1518643"/>
              <a:gd name="connsiteX19" fmla="*/ 457200 w 1537877"/>
              <a:gd name="connsiteY19" fmla="*/ 2505 h 1518643"/>
              <a:gd name="connsiteX20" fmla="*/ 374904 w 1537877"/>
              <a:gd name="connsiteY20" fmla="*/ 11649 h 1518643"/>
              <a:gd name="connsiteX21" fmla="*/ 265176 w 1537877"/>
              <a:gd name="connsiteY21" fmla="*/ 39081 h 1518643"/>
              <a:gd name="connsiteX22" fmla="*/ 237744 w 1537877"/>
              <a:gd name="connsiteY22" fmla="*/ 57369 h 1518643"/>
              <a:gd name="connsiteX23" fmla="*/ 201168 w 1537877"/>
              <a:gd name="connsiteY23" fmla="*/ 66513 h 1518643"/>
              <a:gd name="connsiteX24" fmla="*/ 18288 w 1537877"/>
              <a:gd name="connsiteY24" fmla="*/ 240249 h 1518643"/>
              <a:gd name="connsiteX25" fmla="*/ 0 w 1537877"/>
              <a:gd name="connsiteY25" fmla="*/ 322545 h 1518643"/>
              <a:gd name="connsiteX26" fmla="*/ 100584 w 1537877"/>
              <a:gd name="connsiteY26" fmla="*/ 468849 h 1518643"/>
              <a:gd name="connsiteX0" fmla="*/ 100584 w 1765657"/>
              <a:gd name="connsiteY0" fmla="*/ 468849 h 1518643"/>
              <a:gd name="connsiteX1" fmla="*/ 292608 w 1765657"/>
              <a:gd name="connsiteY1" fmla="*/ 1026633 h 1518643"/>
              <a:gd name="connsiteX2" fmla="*/ 962983 w 1765657"/>
              <a:gd name="connsiteY2" fmla="*/ 1382897 h 1518643"/>
              <a:gd name="connsiteX3" fmla="*/ 1299149 w 1765657"/>
              <a:gd name="connsiteY3" fmla="*/ 1457854 h 1518643"/>
              <a:gd name="connsiteX4" fmla="*/ 1481937 w 1765657"/>
              <a:gd name="connsiteY4" fmla="*/ 1250926 h 1518643"/>
              <a:gd name="connsiteX5" fmla="*/ 1736540 w 1765657"/>
              <a:gd name="connsiteY5" fmla="*/ 879875 h 1518643"/>
              <a:gd name="connsiteX6" fmla="*/ 1536192 w 1765657"/>
              <a:gd name="connsiteY6" fmla="*/ 706593 h 1518643"/>
              <a:gd name="connsiteX7" fmla="*/ 1527048 w 1765657"/>
              <a:gd name="connsiteY7" fmla="*/ 368265 h 1518643"/>
              <a:gd name="connsiteX8" fmla="*/ 1463040 w 1765657"/>
              <a:gd name="connsiteY8" fmla="*/ 285969 h 1518643"/>
              <a:gd name="connsiteX9" fmla="*/ 1426464 w 1765657"/>
              <a:gd name="connsiteY9" fmla="*/ 249393 h 1518643"/>
              <a:gd name="connsiteX10" fmla="*/ 1261872 w 1765657"/>
              <a:gd name="connsiteY10" fmla="*/ 121377 h 1518643"/>
              <a:gd name="connsiteX11" fmla="*/ 1188720 w 1765657"/>
              <a:gd name="connsiteY11" fmla="*/ 93945 h 1518643"/>
              <a:gd name="connsiteX12" fmla="*/ 1161288 w 1765657"/>
              <a:gd name="connsiteY12" fmla="*/ 84801 h 1518643"/>
              <a:gd name="connsiteX13" fmla="*/ 1078992 w 1765657"/>
              <a:gd name="connsiteY13" fmla="*/ 66513 h 1518643"/>
              <a:gd name="connsiteX14" fmla="*/ 1033272 w 1765657"/>
              <a:gd name="connsiteY14" fmla="*/ 48225 h 1518643"/>
              <a:gd name="connsiteX15" fmla="*/ 941832 w 1765657"/>
              <a:gd name="connsiteY15" fmla="*/ 39081 h 1518643"/>
              <a:gd name="connsiteX16" fmla="*/ 850392 w 1765657"/>
              <a:gd name="connsiteY16" fmla="*/ 20793 h 1518643"/>
              <a:gd name="connsiteX17" fmla="*/ 786384 w 1765657"/>
              <a:gd name="connsiteY17" fmla="*/ 2505 h 1518643"/>
              <a:gd name="connsiteX18" fmla="*/ 740664 w 1765657"/>
              <a:gd name="connsiteY18" fmla="*/ 2505 h 1518643"/>
              <a:gd name="connsiteX19" fmla="*/ 457200 w 1765657"/>
              <a:gd name="connsiteY19" fmla="*/ 2505 h 1518643"/>
              <a:gd name="connsiteX20" fmla="*/ 374904 w 1765657"/>
              <a:gd name="connsiteY20" fmla="*/ 11649 h 1518643"/>
              <a:gd name="connsiteX21" fmla="*/ 265176 w 1765657"/>
              <a:gd name="connsiteY21" fmla="*/ 39081 h 1518643"/>
              <a:gd name="connsiteX22" fmla="*/ 237744 w 1765657"/>
              <a:gd name="connsiteY22" fmla="*/ 57369 h 1518643"/>
              <a:gd name="connsiteX23" fmla="*/ 201168 w 1765657"/>
              <a:gd name="connsiteY23" fmla="*/ 66513 h 1518643"/>
              <a:gd name="connsiteX24" fmla="*/ 18288 w 1765657"/>
              <a:gd name="connsiteY24" fmla="*/ 240249 h 1518643"/>
              <a:gd name="connsiteX25" fmla="*/ 0 w 1765657"/>
              <a:gd name="connsiteY25" fmla="*/ 322545 h 1518643"/>
              <a:gd name="connsiteX26" fmla="*/ 100584 w 1765657"/>
              <a:gd name="connsiteY26" fmla="*/ 468849 h 1518643"/>
              <a:gd name="connsiteX0" fmla="*/ 100584 w 1765657"/>
              <a:gd name="connsiteY0" fmla="*/ 468849 h 1518643"/>
              <a:gd name="connsiteX1" fmla="*/ 292608 w 1765657"/>
              <a:gd name="connsiteY1" fmla="*/ 1026633 h 1518643"/>
              <a:gd name="connsiteX2" fmla="*/ 962983 w 1765657"/>
              <a:gd name="connsiteY2" fmla="*/ 1382897 h 1518643"/>
              <a:gd name="connsiteX3" fmla="*/ 1299149 w 1765657"/>
              <a:gd name="connsiteY3" fmla="*/ 1457854 h 1518643"/>
              <a:gd name="connsiteX4" fmla="*/ 1481937 w 1765657"/>
              <a:gd name="connsiteY4" fmla="*/ 1250926 h 1518643"/>
              <a:gd name="connsiteX5" fmla="*/ 1736540 w 1765657"/>
              <a:gd name="connsiteY5" fmla="*/ 879875 h 1518643"/>
              <a:gd name="connsiteX6" fmla="*/ 1733292 w 1765657"/>
              <a:gd name="connsiteY6" fmla="*/ 676499 h 1518643"/>
              <a:gd name="connsiteX7" fmla="*/ 1527048 w 1765657"/>
              <a:gd name="connsiteY7" fmla="*/ 368265 h 1518643"/>
              <a:gd name="connsiteX8" fmla="*/ 1463040 w 1765657"/>
              <a:gd name="connsiteY8" fmla="*/ 285969 h 1518643"/>
              <a:gd name="connsiteX9" fmla="*/ 1426464 w 1765657"/>
              <a:gd name="connsiteY9" fmla="*/ 249393 h 1518643"/>
              <a:gd name="connsiteX10" fmla="*/ 1261872 w 1765657"/>
              <a:gd name="connsiteY10" fmla="*/ 121377 h 1518643"/>
              <a:gd name="connsiteX11" fmla="*/ 1188720 w 1765657"/>
              <a:gd name="connsiteY11" fmla="*/ 93945 h 1518643"/>
              <a:gd name="connsiteX12" fmla="*/ 1161288 w 1765657"/>
              <a:gd name="connsiteY12" fmla="*/ 84801 h 1518643"/>
              <a:gd name="connsiteX13" fmla="*/ 1078992 w 1765657"/>
              <a:gd name="connsiteY13" fmla="*/ 66513 h 1518643"/>
              <a:gd name="connsiteX14" fmla="*/ 1033272 w 1765657"/>
              <a:gd name="connsiteY14" fmla="*/ 48225 h 1518643"/>
              <a:gd name="connsiteX15" fmla="*/ 941832 w 1765657"/>
              <a:gd name="connsiteY15" fmla="*/ 39081 h 1518643"/>
              <a:gd name="connsiteX16" fmla="*/ 850392 w 1765657"/>
              <a:gd name="connsiteY16" fmla="*/ 20793 h 1518643"/>
              <a:gd name="connsiteX17" fmla="*/ 786384 w 1765657"/>
              <a:gd name="connsiteY17" fmla="*/ 2505 h 1518643"/>
              <a:gd name="connsiteX18" fmla="*/ 740664 w 1765657"/>
              <a:gd name="connsiteY18" fmla="*/ 2505 h 1518643"/>
              <a:gd name="connsiteX19" fmla="*/ 457200 w 1765657"/>
              <a:gd name="connsiteY19" fmla="*/ 2505 h 1518643"/>
              <a:gd name="connsiteX20" fmla="*/ 374904 w 1765657"/>
              <a:gd name="connsiteY20" fmla="*/ 11649 h 1518643"/>
              <a:gd name="connsiteX21" fmla="*/ 265176 w 1765657"/>
              <a:gd name="connsiteY21" fmla="*/ 39081 h 1518643"/>
              <a:gd name="connsiteX22" fmla="*/ 237744 w 1765657"/>
              <a:gd name="connsiteY22" fmla="*/ 57369 h 1518643"/>
              <a:gd name="connsiteX23" fmla="*/ 201168 w 1765657"/>
              <a:gd name="connsiteY23" fmla="*/ 66513 h 1518643"/>
              <a:gd name="connsiteX24" fmla="*/ 18288 w 1765657"/>
              <a:gd name="connsiteY24" fmla="*/ 240249 h 1518643"/>
              <a:gd name="connsiteX25" fmla="*/ 0 w 1765657"/>
              <a:gd name="connsiteY25" fmla="*/ 322545 h 1518643"/>
              <a:gd name="connsiteX26" fmla="*/ 100584 w 1765657"/>
              <a:gd name="connsiteY26" fmla="*/ 468849 h 1518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765657" h="1518643">
                <a:moveTo>
                  <a:pt x="100584" y="468849"/>
                </a:moveTo>
                <a:lnTo>
                  <a:pt x="292608" y="1026633"/>
                </a:lnTo>
                <a:lnTo>
                  <a:pt x="962983" y="1382897"/>
                </a:lnTo>
                <a:cubicBezTo>
                  <a:pt x="1112664" y="1328467"/>
                  <a:pt x="1186254" y="1518643"/>
                  <a:pt x="1299149" y="1457854"/>
                </a:cubicBezTo>
                <a:cubicBezTo>
                  <a:pt x="1317152" y="1448160"/>
                  <a:pt x="1481937" y="1250926"/>
                  <a:pt x="1481937" y="1250926"/>
                </a:cubicBezTo>
                <a:lnTo>
                  <a:pt x="1736540" y="879875"/>
                </a:lnTo>
                <a:cubicBezTo>
                  <a:pt x="1765657" y="724584"/>
                  <a:pt x="1733292" y="753549"/>
                  <a:pt x="1733292" y="676499"/>
                </a:cubicBezTo>
                <a:lnTo>
                  <a:pt x="1527048" y="368265"/>
                </a:lnTo>
                <a:cubicBezTo>
                  <a:pt x="1505712" y="340833"/>
                  <a:pt x="1485488" y="312499"/>
                  <a:pt x="1463040" y="285969"/>
                </a:cubicBezTo>
                <a:cubicBezTo>
                  <a:pt x="1451903" y="272807"/>
                  <a:pt x="1426464" y="249393"/>
                  <a:pt x="1426464" y="249393"/>
                </a:cubicBezTo>
                <a:lnTo>
                  <a:pt x="1261872" y="121377"/>
                </a:lnTo>
                <a:lnTo>
                  <a:pt x="1188720" y="93945"/>
                </a:lnTo>
                <a:cubicBezTo>
                  <a:pt x="1179662" y="90651"/>
                  <a:pt x="1170639" y="87139"/>
                  <a:pt x="1161288" y="84801"/>
                </a:cubicBezTo>
                <a:cubicBezTo>
                  <a:pt x="1134026" y="77985"/>
                  <a:pt x="1106012" y="74233"/>
                  <a:pt x="1078992" y="66513"/>
                </a:cubicBezTo>
                <a:cubicBezTo>
                  <a:pt x="1063210" y="62004"/>
                  <a:pt x="1049367" y="51444"/>
                  <a:pt x="1033272" y="48225"/>
                </a:cubicBezTo>
                <a:cubicBezTo>
                  <a:pt x="1003235" y="42218"/>
                  <a:pt x="972125" y="43625"/>
                  <a:pt x="941832" y="39081"/>
                </a:cubicBezTo>
                <a:cubicBezTo>
                  <a:pt x="911092" y="34470"/>
                  <a:pt x="880649" y="27912"/>
                  <a:pt x="850392" y="20793"/>
                </a:cubicBezTo>
                <a:cubicBezTo>
                  <a:pt x="828792" y="15711"/>
                  <a:pt x="808272" y="6153"/>
                  <a:pt x="786384" y="2505"/>
                </a:cubicBezTo>
                <a:cubicBezTo>
                  <a:pt x="771351" y="0"/>
                  <a:pt x="755904" y="2505"/>
                  <a:pt x="740664" y="2505"/>
                </a:cubicBezTo>
                <a:lnTo>
                  <a:pt x="457200" y="2505"/>
                </a:lnTo>
                <a:cubicBezTo>
                  <a:pt x="429768" y="5553"/>
                  <a:pt x="402263" y="8001"/>
                  <a:pt x="374904" y="11649"/>
                </a:cubicBezTo>
                <a:cubicBezTo>
                  <a:pt x="333827" y="17126"/>
                  <a:pt x="303523" y="22038"/>
                  <a:pt x="265176" y="39081"/>
                </a:cubicBezTo>
                <a:cubicBezTo>
                  <a:pt x="255133" y="43544"/>
                  <a:pt x="247845" y="53040"/>
                  <a:pt x="237744" y="57369"/>
                </a:cubicBezTo>
                <a:cubicBezTo>
                  <a:pt x="226193" y="62319"/>
                  <a:pt x="201168" y="66513"/>
                  <a:pt x="201168" y="66513"/>
                </a:cubicBezTo>
                <a:lnTo>
                  <a:pt x="18288" y="240249"/>
                </a:lnTo>
                <a:lnTo>
                  <a:pt x="0" y="322545"/>
                </a:lnTo>
                <a:lnTo>
                  <a:pt x="100584" y="46884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3372368" y="2302514"/>
            <a:ext cx="894832" cy="591074"/>
          </a:xfrm>
          <a:custGeom>
            <a:avLst/>
            <a:gdLst>
              <a:gd name="connsiteX0" fmla="*/ 384048 w 841248"/>
              <a:gd name="connsiteY0" fmla="*/ 0 h 777240"/>
              <a:gd name="connsiteX1" fmla="*/ 384048 w 841248"/>
              <a:gd name="connsiteY1" fmla="*/ 0 h 777240"/>
              <a:gd name="connsiteX2" fmla="*/ 448056 w 841248"/>
              <a:gd name="connsiteY2" fmla="*/ 54864 h 777240"/>
              <a:gd name="connsiteX3" fmla="*/ 475488 w 841248"/>
              <a:gd name="connsiteY3" fmla="*/ 64008 h 777240"/>
              <a:gd name="connsiteX4" fmla="*/ 502920 w 841248"/>
              <a:gd name="connsiteY4" fmla="*/ 91440 h 777240"/>
              <a:gd name="connsiteX5" fmla="*/ 539496 w 841248"/>
              <a:gd name="connsiteY5" fmla="*/ 118872 h 777240"/>
              <a:gd name="connsiteX6" fmla="*/ 612648 w 841248"/>
              <a:gd name="connsiteY6" fmla="*/ 173736 h 777240"/>
              <a:gd name="connsiteX7" fmla="*/ 621792 w 841248"/>
              <a:gd name="connsiteY7" fmla="*/ 192024 h 777240"/>
              <a:gd name="connsiteX8" fmla="*/ 841248 w 841248"/>
              <a:gd name="connsiteY8" fmla="*/ 576072 h 777240"/>
              <a:gd name="connsiteX9" fmla="*/ 832104 w 841248"/>
              <a:gd name="connsiteY9" fmla="*/ 685800 h 777240"/>
              <a:gd name="connsiteX10" fmla="*/ 813816 w 841248"/>
              <a:gd name="connsiteY10" fmla="*/ 713232 h 777240"/>
              <a:gd name="connsiteX11" fmla="*/ 786384 w 841248"/>
              <a:gd name="connsiteY11" fmla="*/ 722376 h 777240"/>
              <a:gd name="connsiteX12" fmla="*/ 722376 w 841248"/>
              <a:gd name="connsiteY12" fmla="*/ 740664 h 777240"/>
              <a:gd name="connsiteX13" fmla="*/ 640080 w 841248"/>
              <a:gd name="connsiteY13" fmla="*/ 768096 h 777240"/>
              <a:gd name="connsiteX14" fmla="*/ 603504 w 841248"/>
              <a:gd name="connsiteY14" fmla="*/ 777240 h 777240"/>
              <a:gd name="connsiteX15" fmla="*/ 475488 w 841248"/>
              <a:gd name="connsiteY15" fmla="*/ 768096 h 777240"/>
              <a:gd name="connsiteX16" fmla="*/ 420624 w 841248"/>
              <a:gd name="connsiteY16" fmla="*/ 731520 h 777240"/>
              <a:gd name="connsiteX17" fmla="*/ 118872 w 841248"/>
              <a:gd name="connsiteY17" fmla="*/ 557784 h 777240"/>
              <a:gd name="connsiteX18" fmla="*/ 45720 w 841248"/>
              <a:gd name="connsiteY18" fmla="*/ 457200 h 777240"/>
              <a:gd name="connsiteX19" fmla="*/ 0 w 841248"/>
              <a:gd name="connsiteY19" fmla="*/ 274320 h 777240"/>
              <a:gd name="connsiteX20" fmla="*/ 45720 w 841248"/>
              <a:gd name="connsiteY20" fmla="*/ 210312 h 777240"/>
              <a:gd name="connsiteX21" fmla="*/ 73152 w 841248"/>
              <a:gd name="connsiteY21" fmla="*/ 182880 h 777240"/>
              <a:gd name="connsiteX22" fmla="*/ 100584 w 841248"/>
              <a:gd name="connsiteY22" fmla="*/ 137160 h 777240"/>
              <a:gd name="connsiteX23" fmla="*/ 137160 w 841248"/>
              <a:gd name="connsiteY23" fmla="*/ 91440 h 777240"/>
              <a:gd name="connsiteX24" fmla="*/ 384048 w 841248"/>
              <a:gd name="connsiteY24" fmla="*/ 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41248" h="777240">
                <a:moveTo>
                  <a:pt x="384048" y="0"/>
                </a:moveTo>
                <a:lnTo>
                  <a:pt x="384048" y="0"/>
                </a:lnTo>
                <a:cubicBezTo>
                  <a:pt x="405384" y="18288"/>
                  <a:pt x="425035" y="38749"/>
                  <a:pt x="448056" y="54864"/>
                </a:cubicBezTo>
                <a:cubicBezTo>
                  <a:pt x="455952" y="60391"/>
                  <a:pt x="467468" y="58661"/>
                  <a:pt x="475488" y="64008"/>
                </a:cubicBezTo>
                <a:cubicBezTo>
                  <a:pt x="486248" y="71181"/>
                  <a:pt x="493102" y="83024"/>
                  <a:pt x="502920" y="91440"/>
                </a:cubicBezTo>
                <a:cubicBezTo>
                  <a:pt x="514491" y="101358"/>
                  <a:pt x="526816" y="110418"/>
                  <a:pt x="539496" y="118872"/>
                </a:cubicBezTo>
                <a:cubicBezTo>
                  <a:pt x="579237" y="145366"/>
                  <a:pt x="585067" y="139260"/>
                  <a:pt x="612648" y="173736"/>
                </a:cubicBezTo>
                <a:cubicBezTo>
                  <a:pt x="616906" y="179058"/>
                  <a:pt x="618744" y="185928"/>
                  <a:pt x="621792" y="192024"/>
                </a:cubicBezTo>
                <a:lnTo>
                  <a:pt x="841248" y="576072"/>
                </a:lnTo>
                <a:cubicBezTo>
                  <a:pt x="838200" y="612648"/>
                  <a:pt x="839302" y="649810"/>
                  <a:pt x="832104" y="685800"/>
                </a:cubicBezTo>
                <a:cubicBezTo>
                  <a:pt x="829949" y="696576"/>
                  <a:pt x="822398" y="706367"/>
                  <a:pt x="813816" y="713232"/>
                </a:cubicBezTo>
                <a:cubicBezTo>
                  <a:pt x="806290" y="719253"/>
                  <a:pt x="786384" y="722376"/>
                  <a:pt x="786384" y="722376"/>
                </a:cubicBezTo>
                <a:lnTo>
                  <a:pt x="722376" y="740664"/>
                </a:lnTo>
                <a:cubicBezTo>
                  <a:pt x="694944" y="749808"/>
                  <a:pt x="667717" y="759592"/>
                  <a:pt x="640080" y="768096"/>
                </a:cubicBezTo>
                <a:cubicBezTo>
                  <a:pt x="628069" y="771792"/>
                  <a:pt x="616071" y="777240"/>
                  <a:pt x="603504" y="777240"/>
                </a:cubicBezTo>
                <a:cubicBezTo>
                  <a:pt x="560723" y="777240"/>
                  <a:pt x="518160" y="771144"/>
                  <a:pt x="475488" y="768096"/>
                </a:cubicBezTo>
                <a:lnTo>
                  <a:pt x="420624" y="731520"/>
                </a:lnTo>
                <a:lnTo>
                  <a:pt x="118872" y="557784"/>
                </a:lnTo>
                <a:lnTo>
                  <a:pt x="45720" y="457200"/>
                </a:lnTo>
                <a:lnTo>
                  <a:pt x="0" y="274320"/>
                </a:lnTo>
                <a:cubicBezTo>
                  <a:pt x="15240" y="252984"/>
                  <a:pt x="29341" y="230786"/>
                  <a:pt x="45720" y="210312"/>
                </a:cubicBezTo>
                <a:cubicBezTo>
                  <a:pt x="53798" y="200214"/>
                  <a:pt x="65979" y="193640"/>
                  <a:pt x="73152" y="182880"/>
                </a:cubicBezTo>
                <a:cubicBezTo>
                  <a:pt x="120633" y="111659"/>
                  <a:pt x="43629" y="194115"/>
                  <a:pt x="100584" y="137160"/>
                </a:cubicBezTo>
                <a:lnTo>
                  <a:pt x="137160" y="91440"/>
                </a:lnTo>
                <a:lnTo>
                  <a:pt x="384048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1" name="Freeform 20"/>
          <p:cNvSpPr/>
          <p:nvPr/>
        </p:nvSpPr>
        <p:spPr>
          <a:xfrm rot="12083737">
            <a:off x="5808168" y="2341773"/>
            <a:ext cx="241423" cy="138639"/>
          </a:xfrm>
          <a:custGeom>
            <a:avLst/>
            <a:gdLst>
              <a:gd name="connsiteX0" fmla="*/ 0 w 713232"/>
              <a:gd name="connsiteY0" fmla="*/ 0 h 338328"/>
              <a:gd name="connsiteX1" fmla="*/ 210312 w 713232"/>
              <a:gd name="connsiteY1" fmla="*/ 283464 h 338328"/>
              <a:gd name="connsiteX2" fmla="*/ 329184 w 713232"/>
              <a:gd name="connsiteY2" fmla="*/ 329184 h 338328"/>
              <a:gd name="connsiteX3" fmla="*/ 484632 w 713232"/>
              <a:gd name="connsiteY3" fmla="*/ 338328 h 338328"/>
              <a:gd name="connsiteX4" fmla="*/ 576072 w 713232"/>
              <a:gd name="connsiteY4" fmla="*/ 338328 h 338328"/>
              <a:gd name="connsiteX5" fmla="*/ 713232 w 713232"/>
              <a:gd name="connsiteY5" fmla="*/ 283464 h 338328"/>
              <a:gd name="connsiteX6" fmla="*/ 704088 w 713232"/>
              <a:gd name="connsiteY6" fmla="*/ 155448 h 338328"/>
              <a:gd name="connsiteX7" fmla="*/ 612648 w 713232"/>
              <a:gd name="connsiteY7" fmla="*/ 64008 h 338328"/>
              <a:gd name="connsiteX8" fmla="*/ 475488 w 713232"/>
              <a:gd name="connsiteY8" fmla="*/ 36576 h 338328"/>
              <a:gd name="connsiteX9" fmla="*/ 374904 w 713232"/>
              <a:gd name="connsiteY9" fmla="*/ 27432 h 338328"/>
              <a:gd name="connsiteX10" fmla="*/ 192024 w 713232"/>
              <a:gd name="connsiteY10" fmla="*/ 0 h 338328"/>
              <a:gd name="connsiteX11" fmla="*/ 0 w 713232"/>
              <a:gd name="connsiteY11" fmla="*/ 0 h 33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3232" h="338328">
                <a:moveTo>
                  <a:pt x="0" y="0"/>
                </a:moveTo>
                <a:lnTo>
                  <a:pt x="210312" y="283464"/>
                </a:lnTo>
                <a:cubicBezTo>
                  <a:pt x="309931" y="333273"/>
                  <a:pt x="267674" y="329184"/>
                  <a:pt x="329184" y="329184"/>
                </a:cubicBezTo>
                <a:lnTo>
                  <a:pt x="484632" y="338328"/>
                </a:lnTo>
                <a:lnTo>
                  <a:pt x="576072" y="338328"/>
                </a:lnTo>
                <a:lnTo>
                  <a:pt x="713232" y="283464"/>
                </a:lnTo>
                <a:lnTo>
                  <a:pt x="704088" y="155448"/>
                </a:lnTo>
                <a:lnTo>
                  <a:pt x="612648" y="64008"/>
                </a:lnTo>
                <a:cubicBezTo>
                  <a:pt x="500302" y="33368"/>
                  <a:pt x="546817" y="36576"/>
                  <a:pt x="475488" y="36576"/>
                </a:cubicBezTo>
                <a:lnTo>
                  <a:pt x="374904" y="27432"/>
                </a:lnTo>
                <a:lnTo>
                  <a:pt x="192024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6" name="Freeform 25"/>
          <p:cNvSpPr/>
          <p:nvPr/>
        </p:nvSpPr>
        <p:spPr>
          <a:xfrm rot="12083737">
            <a:off x="6037896" y="2695738"/>
            <a:ext cx="88930" cy="116001"/>
          </a:xfrm>
          <a:custGeom>
            <a:avLst/>
            <a:gdLst>
              <a:gd name="connsiteX0" fmla="*/ 0 w 713232"/>
              <a:gd name="connsiteY0" fmla="*/ 0 h 338328"/>
              <a:gd name="connsiteX1" fmla="*/ 210312 w 713232"/>
              <a:gd name="connsiteY1" fmla="*/ 283464 h 338328"/>
              <a:gd name="connsiteX2" fmla="*/ 329184 w 713232"/>
              <a:gd name="connsiteY2" fmla="*/ 329184 h 338328"/>
              <a:gd name="connsiteX3" fmla="*/ 484632 w 713232"/>
              <a:gd name="connsiteY3" fmla="*/ 338328 h 338328"/>
              <a:gd name="connsiteX4" fmla="*/ 576072 w 713232"/>
              <a:gd name="connsiteY4" fmla="*/ 338328 h 338328"/>
              <a:gd name="connsiteX5" fmla="*/ 713232 w 713232"/>
              <a:gd name="connsiteY5" fmla="*/ 283464 h 338328"/>
              <a:gd name="connsiteX6" fmla="*/ 704088 w 713232"/>
              <a:gd name="connsiteY6" fmla="*/ 155448 h 338328"/>
              <a:gd name="connsiteX7" fmla="*/ 612648 w 713232"/>
              <a:gd name="connsiteY7" fmla="*/ 64008 h 338328"/>
              <a:gd name="connsiteX8" fmla="*/ 475488 w 713232"/>
              <a:gd name="connsiteY8" fmla="*/ 36576 h 338328"/>
              <a:gd name="connsiteX9" fmla="*/ 374904 w 713232"/>
              <a:gd name="connsiteY9" fmla="*/ 27432 h 338328"/>
              <a:gd name="connsiteX10" fmla="*/ 192024 w 713232"/>
              <a:gd name="connsiteY10" fmla="*/ 0 h 338328"/>
              <a:gd name="connsiteX11" fmla="*/ 0 w 713232"/>
              <a:gd name="connsiteY11" fmla="*/ 0 h 338328"/>
              <a:gd name="connsiteX0" fmla="*/ 173394 w 521207"/>
              <a:gd name="connsiteY0" fmla="*/ 167449 h 338328"/>
              <a:gd name="connsiteX1" fmla="*/ 18287 w 521207"/>
              <a:gd name="connsiteY1" fmla="*/ 283464 h 338328"/>
              <a:gd name="connsiteX2" fmla="*/ 137159 w 521207"/>
              <a:gd name="connsiteY2" fmla="*/ 329184 h 338328"/>
              <a:gd name="connsiteX3" fmla="*/ 292607 w 521207"/>
              <a:gd name="connsiteY3" fmla="*/ 338328 h 338328"/>
              <a:gd name="connsiteX4" fmla="*/ 384047 w 521207"/>
              <a:gd name="connsiteY4" fmla="*/ 338328 h 338328"/>
              <a:gd name="connsiteX5" fmla="*/ 521207 w 521207"/>
              <a:gd name="connsiteY5" fmla="*/ 283464 h 338328"/>
              <a:gd name="connsiteX6" fmla="*/ 512063 w 521207"/>
              <a:gd name="connsiteY6" fmla="*/ 155448 h 338328"/>
              <a:gd name="connsiteX7" fmla="*/ 420623 w 521207"/>
              <a:gd name="connsiteY7" fmla="*/ 64008 h 338328"/>
              <a:gd name="connsiteX8" fmla="*/ 283463 w 521207"/>
              <a:gd name="connsiteY8" fmla="*/ 36576 h 338328"/>
              <a:gd name="connsiteX9" fmla="*/ 182879 w 521207"/>
              <a:gd name="connsiteY9" fmla="*/ 27432 h 338328"/>
              <a:gd name="connsiteX10" fmla="*/ -1 w 521207"/>
              <a:gd name="connsiteY10" fmla="*/ 0 h 338328"/>
              <a:gd name="connsiteX11" fmla="*/ 173394 w 521207"/>
              <a:gd name="connsiteY11" fmla="*/ 167449 h 33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1207" h="338328">
                <a:moveTo>
                  <a:pt x="173394" y="167449"/>
                </a:moveTo>
                <a:lnTo>
                  <a:pt x="18287" y="283464"/>
                </a:lnTo>
                <a:cubicBezTo>
                  <a:pt x="117906" y="333273"/>
                  <a:pt x="75649" y="329184"/>
                  <a:pt x="137159" y="329184"/>
                </a:cubicBezTo>
                <a:lnTo>
                  <a:pt x="292607" y="338328"/>
                </a:lnTo>
                <a:lnTo>
                  <a:pt x="384047" y="338328"/>
                </a:lnTo>
                <a:lnTo>
                  <a:pt x="521207" y="283464"/>
                </a:lnTo>
                <a:lnTo>
                  <a:pt x="512063" y="155448"/>
                </a:lnTo>
                <a:lnTo>
                  <a:pt x="420623" y="64008"/>
                </a:lnTo>
                <a:cubicBezTo>
                  <a:pt x="308277" y="33368"/>
                  <a:pt x="354792" y="36576"/>
                  <a:pt x="283463" y="36576"/>
                </a:cubicBezTo>
                <a:lnTo>
                  <a:pt x="182879" y="27432"/>
                </a:lnTo>
                <a:lnTo>
                  <a:pt x="-1" y="0"/>
                </a:lnTo>
                <a:lnTo>
                  <a:pt x="173394" y="16744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6629400" y="2912114"/>
            <a:ext cx="228600" cy="152400"/>
          </a:xfrm>
          <a:custGeom>
            <a:avLst/>
            <a:gdLst>
              <a:gd name="connsiteX0" fmla="*/ 384048 w 841248"/>
              <a:gd name="connsiteY0" fmla="*/ 0 h 777240"/>
              <a:gd name="connsiteX1" fmla="*/ 384048 w 841248"/>
              <a:gd name="connsiteY1" fmla="*/ 0 h 777240"/>
              <a:gd name="connsiteX2" fmla="*/ 448056 w 841248"/>
              <a:gd name="connsiteY2" fmla="*/ 54864 h 777240"/>
              <a:gd name="connsiteX3" fmla="*/ 475488 w 841248"/>
              <a:gd name="connsiteY3" fmla="*/ 64008 h 777240"/>
              <a:gd name="connsiteX4" fmla="*/ 502920 w 841248"/>
              <a:gd name="connsiteY4" fmla="*/ 91440 h 777240"/>
              <a:gd name="connsiteX5" fmla="*/ 539496 w 841248"/>
              <a:gd name="connsiteY5" fmla="*/ 118872 h 777240"/>
              <a:gd name="connsiteX6" fmla="*/ 612648 w 841248"/>
              <a:gd name="connsiteY6" fmla="*/ 173736 h 777240"/>
              <a:gd name="connsiteX7" fmla="*/ 621792 w 841248"/>
              <a:gd name="connsiteY7" fmla="*/ 192024 h 777240"/>
              <a:gd name="connsiteX8" fmla="*/ 841248 w 841248"/>
              <a:gd name="connsiteY8" fmla="*/ 576072 h 777240"/>
              <a:gd name="connsiteX9" fmla="*/ 832104 w 841248"/>
              <a:gd name="connsiteY9" fmla="*/ 685800 h 777240"/>
              <a:gd name="connsiteX10" fmla="*/ 813816 w 841248"/>
              <a:gd name="connsiteY10" fmla="*/ 713232 h 777240"/>
              <a:gd name="connsiteX11" fmla="*/ 786384 w 841248"/>
              <a:gd name="connsiteY11" fmla="*/ 722376 h 777240"/>
              <a:gd name="connsiteX12" fmla="*/ 722376 w 841248"/>
              <a:gd name="connsiteY12" fmla="*/ 740664 h 777240"/>
              <a:gd name="connsiteX13" fmla="*/ 640080 w 841248"/>
              <a:gd name="connsiteY13" fmla="*/ 768096 h 777240"/>
              <a:gd name="connsiteX14" fmla="*/ 603504 w 841248"/>
              <a:gd name="connsiteY14" fmla="*/ 777240 h 777240"/>
              <a:gd name="connsiteX15" fmla="*/ 475488 w 841248"/>
              <a:gd name="connsiteY15" fmla="*/ 768096 h 777240"/>
              <a:gd name="connsiteX16" fmla="*/ 420624 w 841248"/>
              <a:gd name="connsiteY16" fmla="*/ 731520 h 777240"/>
              <a:gd name="connsiteX17" fmla="*/ 118872 w 841248"/>
              <a:gd name="connsiteY17" fmla="*/ 557784 h 777240"/>
              <a:gd name="connsiteX18" fmla="*/ 45720 w 841248"/>
              <a:gd name="connsiteY18" fmla="*/ 457200 h 777240"/>
              <a:gd name="connsiteX19" fmla="*/ 0 w 841248"/>
              <a:gd name="connsiteY19" fmla="*/ 274320 h 777240"/>
              <a:gd name="connsiteX20" fmla="*/ 45720 w 841248"/>
              <a:gd name="connsiteY20" fmla="*/ 210312 h 777240"/>
              <a:gd name="connsiteX21" fmla="*/ 73152 w 841248"/>
              <a:gd name="connsiteY21" fmla="*/ 182880 h 777240"/>
              <a:gd name="connsiteX22" fmla="*/ 100584 w 841248"/>
              <a:gd name="connsiteY22" fmla="*/ 137160 h 777240"/>
              <a:gd name="connsiteX23" fmla="*/ 137160 w 841248"/>
              <a:gd name="connsiteY23" fmla="*/ 91440 h 777240"/>
              <a:gd name="connsiteX24" fmla="*/ 384048 w 841248"/>
              <a:gd name="connsiteY24" fmla="*/ 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41248" h="777240">
                <a:moveTo>
                  <a:pt x="384048" y="0"/>
                </a:moveTo>
                <a:lnTo>
                  <a:pt x="384048" y="0"/>
                </a:lnTo>
                <a:cubicBezTo>
                  <a:pt x="405384" y="18288"/>
                  <a:pt x="425035" y="38749"/>
                  <a:pt x="448056" y="54864"/>
                </a:cubicBezTo>
                <a:cubicBezTo>
                  <a:pt x="455952" y="60391"/>
                  <a:pt x="467468" y="58661"/>
                  <a:pt x="475488" y="64008"/>
                </a:cubicBezTo>
                <a:cubicBezTo>
                  <a:pt x="486248" y="71181"/>
                  <a:pt x="493102" y="83024"/>
                  <a:pt x="502920" y="91440"/>
                </a:cubicBezTo>
                <a:cubicBezTo>
                  <a:pt x="514491" y="101358"/>
                  <a:pt x="526816" y="110418"/>
                  <a:pt x="539496" y="118872"/>
                </a:cubicBezTo>
                <a:cubicBezTo>
                  <a:pt x="579237" y="145366"/>
                  <a:pt x="585067" y="139260"/>
                  <a:pt x="612648" y="173736"/>
                </a:cubicBezTo>
                <a:cubicBezTo>
                  <a:pt x="616906" y="179058"/>
                  <a:pt x="618744" y="185928"/>
                  <a:pt x="621792" y="192024"/>
                </a:cubicBezTo>
                <a:lnTo>
                  <a:pt x="841248" y="576072"/>
                </a:lnTo>
                <a:cubicBezTo>
                  <a:pt x="838200" y="612648"/>
                  <a:pt x="839302" y="649810"/>
                  <a:pt x="832104" y="685800"/>
                </a:cubicBezTo>
                <a:cubicBezTo>
                  <a:pt x="829949" y="696576"/>
                  <a:pt x="822398" y="706367"/>
                  <a:pt x="813816" y="713232"/>
                </a:cubicBezTo>
                <a:cubicBezTo>
                  <a:pt x="806290" y="719253"/>
                  <a:pt x="786384" y="722376"/>
                  <a:pt x="786384" y="722376"/>
                </a:cubicBezTo>
                <a:lnTo>
                  <a:pt x="722376" y="740664"/>
                </a:lnTo>
                <a:cubicBezTo>
                  <a:pt x="694944" y="749808"/>
                  <a:pt x="667717" y="759592"/>
                  <a:pt x="640080" y="768096"/>
                </a:cubicBezTo>
                <a:cubicBezTo>
                  <a:pt x="628069" y="771792"/>
                  <a:pt x="616071" y="777240"/>
                  <a:pt x="603504" y="777240"/>
                </a:cubicBezTo>
                <a:cubicBezTo>
                  <a:pt x="560723" y="777240"/>
                  <a:pt x="518160" y="771144"/>
                  <a:pt x="475488" y="768096"/>
                </a:cubicBezTo>
                <a:lnTo>
                  <a:pt x="420624" y="731520"/>
                </a:lnTo>
                <a:lnTo>
                  <a:pt x="118872" y="557784"/>
                </a:lnTo>
                <a:lnTo>
                  <a:pt x="45720" y="457200"/>
                </a:lnTo>
                <a:lnTo>
                  <a:pt x="0" y="274320"/>
                </a:lnTo>
                <a:cubicBezTo>
                  <a:pt x="15240" y="252984"/>
                  <a:pt x="29341" y="230786"/>
                  <a:pt x="45720" y="210312"/>
                </a:cubicBezTo>
                <a:cubicBezTo>
                  <a:pt x="53798" y="200214"/>
                  <a:pt x="65979" y="193640"/>
                  <a:pt x="73152" y="182880"/>
                </a:cubicBezTo>
                <a:cubicBezTo>
                  <a:pt x="120633" y="111659"/>
                  <a:pt x="43629" y="194115"/>
                  <a:pt x="100584" y="137160"/>
                </a:cubicBezTo>
                <a:lnTo>
                  <a:pt x="137160" y="91440"/>
                </a:lnTo>
                <a:lnTo>
                  <a:pt x="384048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4114800" y="3064514"/>
            <a:ext cx="457200" cy="228600"/>
          </a:xfrm>
          <a:custGeom>
            <a:avLst/>
            <a:gdLst>
              <a:gd name="connsiteX0" fmla="*/ 384048 w 841248"/>
              <a:gd name="connsiteY0" fmla="*/ 0 h 777240"/>
              <a:gd name="connsiteX1" fmla="*/ 384048 w 841248"/>
              <a:gd name="connsiteY1" fmla="*/ 0 h 777240"/>
              <a:gd name="connsiteX2" fmla="*/ 448056 w 841248"/>
              <a:gd name="connsiteY2" fmla="*/ 54864 h 777240"/>
              <a:gd name="connsiteX3" fmla="*/ 475488 w 841248"/>
              <a:gd name="connsiteY3" fmla="*/ 64008 h 777240"/>
              <a:gd name="connsiteX4" fmla="*/ 502920 w 841248"/>
              <a:gd name="connsiteY4" fmla="*/ 91440 h 777240"/>
              <a:gd name="connsiteX5" fmla="*/ 539496 w 841248"/>
              <a:gd name="connsiteY5" fmla="*/ 118872 h 777240"/>
              <a:gd name="connsiteX6" fmla="*/ 612648 w 841248"/>
              <a:gd name="connsiteY6" fmla="*/ 173736 h 777240"/>
              <a:gd name="connsiteX7" fmla="*/ 621792 w 841248"/>
              <a:gd name="connsiteY7" fmla="*/ 192024 h 777240"/>
              <a:gd name="connsiteX8" fmla="*/ 841248 w 841248"/>
              <a:gd name="connsiteY8" fmla="*/ 576072 h 777240"/>
              <a:gd name="connsiteX9" fmla="*/ 832104 w 841248"/>
              <a:gd name="connsiteY9" fmla="*/ 685800 h 777240"/>
              <a:gd name="connsiteX10" fmla="*/ 813816 w 841248"/>
              <a:gd name="connsiteY10" fmla="*/ 713232 h 777240"/>
              <a:gd name="connsiteX11" fmla="*/ 786384 w 841248"/>
              <a:gd name="connsiteY11" fmla="*/ 722376 h 777240"/>
              <a:gd name="connsiteX12" fmla="*/ 722376 w 841248"/>
              <a:gd name="connsiteY12" fmla="*/ 740664 h 777240"/>
              <a:gd name="connsiteX13" fmla="*/ 640080 w 841248"/>
              <a:gd name="connsiteY13" fmla="*/ 768096 h 777240"/>
              <a:gd name="connsiteX14" fmla="*/ 603504 w 841248"/>
              <a:gd name="connsiteY14" fmla="*/ 777240 h 777240"/>
              <a:gd name="connsiteX15" fmla="*/ 475488 w 841248"/>
              <a:gd name="connsiteY15" fmla="*/ 768096 h 777240"/>
              <a:gd name="connsiteX16" fmla="*/ 420624 w 841248"/>
              <a:gd name="connsiteY16" fmla="*/ 731520 h 777240"/>
              <a:gd name="connsiteX17" fmla="*/ 118872 w 841248"/>
              <a:gd name="connsiteY17" fmla="*/ 557784 h 777240"/>
              <a:gd name="connsiteX18" fmla="*/ 45720 w 841248"/>
              <a:gd name="connsiteY18" fmla="*/ 457200 h 777240"/>
              <a:gd name="connsiteX19" fmla="*/ 0 w 841248"/>
              <a:gd name="connsiteY19" fmla="*/ 274320 h 777240"/>
              <a:gd name="connsiteX20" fmla="*/ 45720 w 841248"/>
              <a:gd name="connsiteY20" fmla="*/ 210312 h 777240"/>
              <a:gd name="connsiteX21" fmla="*/ 73152 w 841248"/>
              <a:gd name="connsiteY21" fmla="*/ 182880 h 777240"/>
              <a:gd name="connsiteX22" fmla="*/ 100584 w 841248"/>
              <a:gd name="connsiteY22" fmla="*/ 137160 h 777240"/>
              <a:gd name="connsiteX23" fmla="*/ 137160 w 841248"/>
              <a:gd name="connsiteY23" fmla="*/ 91440 h 777240"/>
              <a:gd name="connsiteX24" fmla="*/ 384048 w 841248"/>
              <a:gd name="connsiteY24" fmla="*/ 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41248" h="777240">
                <a:moveTo>
                  <a:pt x="384048" y="0"/>
                </a:moveTo>
                <a:lnTo>
                  <a:pt x="384048" y="0"/>
                </a:lnTo>
                <a:cubicBezTo>
                  <a:pt x="405384" y="18288"/>
                  <a:pt x="425035" y="38749"/>
                  <a:pt x="448056" y="54864"/>
                </a:cubicBezTo>
                <a:cubicBezTo>
                  <a:pt x="455952" y="60391"/>
                  <a:pt x="467468" y="58661"/>
                  <a:pt x="475488" y="64008"/>
                </a:cubicBezTo>
                <a:cubicBezTo>
                  <a:pt x="486248" y="71181"/>
                  <a:pt x="493102" y="83024"/>
                  <a:pt x="502920" y="91440"/>
                </a:cubicBezTo>
                <a:cubicBezTo>
                  <a:pt x="514491" y="101358"/>
                  <a:pt x="526816" y="110418"/>
                  <a:pt x="539496" y="118872"/>
                </a:cubicBezTo>
                <a:cubicBezTo>
                  <a:pt x="579237" y="145366"/>
                  <a:pt x="585067" y="139260"/>
                  <a:pt x="612648" y="173736"/>
                </a:cubicBezTo>
                <a:cubicBezTo>
                  <a:pt x="616906" y="179058"/>
                  <a:pt x="618744" y="185928"/>
                  <a:pt x="621792" y="192024"/>
                </a:cubicBezTo>
                <a:lnTo>
                  <a:pt x="841248" y="576072"/>
                </a:lnTo>
                <a:cubicBezTo>
                  <a:pt x="838200" y="612648"/>
                  <a:pt x="839302" y="649810"/>
                  <a:pt x="832104" y="685800"/>
                </a:cubicBezTo>
                <a:cubicBezTo>
                  <a:pt x="829949" y="696576"/>
                  <a:pt x="822398" y="706367"/>
                  <a:pt x="813816" y="713232"/>
                </a:cubicBezTo>
                <a:cubicBezTo>
                  <a:pt x="806290" y="719253"/>
                  <a:pt x="786384" y="722376"/>
                  <a:pt x="786384" y="722376"/>
                </a:cubicBezTo>
                <a:lnTo>
                  <a:pt x="722376" y="740664"/>
                </a:lnTo>
                <a:cubicBezTo>
                  <a:pt x="694944" y="749808"/>
                  <a:pt x="667717" y="759592"/>
                  <a:pt x="640080" y="768096"/>
                </a:cubicBezTo>
                <a:cubicBezTo>
                  <a:pt x="628069" y="771792"/>
                  <a:pt x="616071" y="777240"/>
                  <a:pt x="603504" y="777240"/>
                </a:cubicBezTo>
                <a:cubicBezTo>
                  <a:pt x="560723" y="777240"/>
                  <a:pt x="518160" y="771144"/>
                  <a:pt x="475488" y="768096"/>
                </a:cubicBezTo>
                <a:lnTo>
                  <a:pt x="420624" y="731520"/>
                </a:lnTo>
                <a:lnTo>
                  <a:pt x="118872" y="557784"/>
                </a:lnTo>
                <a:lnTo>
                  <a:pt x="45720" y="457200"/>
                </a:lnTo>
                <a:lnTo>
                  <a:pt x="0" y="274320"/>
                </a:lnTo>
                <a:cubicBezTo>
                  <a:pt x="15240" y="252984"/>
                  <a:pt x="29341" y="230786"/>
                  <a:pt x="45720" y="210312"/>
                </a:cubicBezTo>
                <a:cubicBezTo>
                  <a:pt x="53798" y="200214"/>
                  <a:pt x="65979" y="193640"/>
                  <a:pt x="73152" y="182880"/>
                </a:cubicBezTo>
                <a:cubicBezTo>
                  <a:pt x="120633" y="111659"/>
                  <a:pt x="43629" y="194115"/>
                  <a:pt x="100584" y="137160"/>
                </a:cubicBezTo>
                <a:lnTo>
                  <a:pt x="137160" y="91440"/>
                </a:lnTo>
                <a:lnTo>
                  <a:pt x="384048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0" name="Freeform 29"/>
          <p:cNvSpPr/>
          <p:nvPr/>
        </p:nvSpPr>
        <p:spPr>
          <a:xfrm rot="12083737">
            <a:off x="6570166" y="2320715"/>
            <a:ext cx="121694" cy="116001"/>
          </a:xfrm>
          <a:custGeom>
            <a:avLst/>
            <a:gdLst>
              <a:gd name="connsiteX0" fmla="*/ 0 w 713232"/>
              <a:gd name="connsiteY0" fmla="*/ 0 h 338328"/>
              <a:gd name="connsiteX1" fmla="*/ 210312 w 713232"/>
              <a:gd name="connsiteY1" fmla="*/ 283464 h 338328"/>
              <a:gd name="connsiteX2" fmla="*/ 329184 w 713232"/>
              <a:gd name="connsiteY2" fmla="*/ 329184 h 338328"/>
              <a:gd name="connsiteX3" fmla="*/ 484632 w 713232"/>
              <a:gd name="connsiteY3" fmla="*/ 338328 h 338328"/>
              <a:gd name="connsiteX4" fmla="*/ 576072 w 713232"/>
              <a:gd name="connsiteY4" fmla="*/ 338328 h 338328"/>
              <a:gd name="connsiteX5" fmla="*/ 713232 w 713232"/>
              <a:gd name="connsiteY5" fmla="*/ 283464 h 338328"/>
              <a:gd name="connsiteX6" fmla="*/ 704088 w 713232"/>
              <a:gd name="connsiteY6" fmla="*/ 155448 h 338328"/>
              <a:gd name="connsiteX7" fmla="*/ 612648 w 713232"/>
              <a:gd name="connsiteY7" fmla="*/ 64008 h 338328"/>
              <a:gd name="connsiteX8" fmla="*/ 475488 w 713232"/>
              <a:gd name="connsiteY8" fmla="*/ 36576 h 338328"/>
              <a:gd name="connsiteX9" fmla="*/ 374904 w 713232"/>
              <a:gd name="connsiteY9" fmla="*/ 27432 h 338328"/>
              <a:gd name="connsiteX10" fmla="*/ 192024 w 713232"/>
              <a:gd name="connsiteY10" fmla="*/ 0 h 338328"/>
              <a:gd name="connsiteX11" fmla="*/ 0 w 713232"/>
              <a:gd name="connsiteY11" fmla="*/ 0 h 33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3232" h="338328">
                <a:moveTo>
                  <a:pt x="0" y="0"/>
                </a:moveTo>
                <a:lnTo>
                  <a:pt x="210312" y="283464"/>
                </a:lnTo>
                <a:cubicBezTo>
                  <a:pt x="309931" y="333273"/>
                  <a:pt x="267674" y="329184"/>
                  <a:pt x="329184" y="329184"/>
                </a:cubicBezTo>
                <a:lnTo>
                  <a:pt x="484632" y="338328"/>
                </a:lnTo>
                <a:lnTo>
                  <a:pt x="576072" y="338328"/>
                </a:lnTo>
                <a:lnTo>
                  <a:pt x="713232" y="283464"/>
                </a:lnTo>
                <a:lnTo>
                  <a:pt x="704088" y="155448"/>
                </a:lnTo>
                <a:lnTo>
                  <a:pt x="612648" y="64008"/>
                </a:lnTo>
                <a:cubicBezTo>
                  <a:pt x="500302" y="33368"/>
                  <a:pt x="546817" y="36576"/>
                  <a:pt x="475488" y="36576"/>
                </a:cubicBezTo>
                <a:lnTo>
                  <a:pt x="374904" y="27432"/>
                </a:lnTo>
                <a:lnTo>
                  <a:pt x="192024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62000" y="3429000"/>
            <a:ext cx="3581400" cy="381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Sedentary and specialists</a:t>
            </a:r>
            <a:endParaRPr lang="sv-SE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85800" y="914400"/>
            <a:ext cx="6781800" cy="381000"/>
          </a:xfrm>
          <a:prstGeom prst="rect">
            <a:avLst/>
          </a:prstGeom>
          <a:solidFill>
            <a:srgbClr val="F9FE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j-lt"/>
              </a:rPr>
              <a:t>Mobile and generalists</a:t>
            </a:r>
            <a:endParaRPr lang="sv-SE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6629400" y="12954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066800" y="12954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962400" y="1295400"/>
            <a:ext cx="0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2740604"/>
            <a:ext cx="693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+mj-lt"/>
              </a:rPr>
              <a:t>Increasing importance of dispersal processes</a:t>
            </a:r>
            <a:endParaRPr lang="sv-SE" sz="2000" dirty="0">
              <a:latin typeface="+mj-lt"/>
            </a:endParaRPr>
          </a:p>
        </p:txBody>
      </p:sp>
      <p:sp>
        <p:nvSpPr>
          <p:cNvPr id="8" name="Freeform 7"/>
          <p:cNvSpPr/>
          <p:nvPr/>
        </p:nvSpPr>
        <p:spPr>
          <a:xfrm rot="20066130">
            <a:off x="652531" y="1277196"/>
            <a:ext cx="1616891" cy="1272122"/>
          </a:xfrm>
          <a:custGeom>
            <a:avLst/>
            <a:gdLst>
              <a:gd name="connsiteX0" fmla="*/ 100584 w 1537877"/>
              <a:gd name="connsiteY0" fmla="*/ 468849 h 1282665"/>
              <a:gd name="connsiteX1" fmla="*/ 292608 w 1537877"/>
              <a:gd name="connsiteY1" fmla="*/ 1026633 h 1282665"/>
              <a:gd name="connsiteX2" fmla="*/ 932688 w 1537877"/>
              <a:gd name="connsiteY2" fmla="*/ 1282665 h 1282665"/>
              <a:gd name="connsiteX3" fmla="*/ 1097280 w 1537877"/>
              <a:gd name="connsiteY3" fmla="*/ 1209513 h 1282665"/>
              <a:gd name="connsiteX4" fmla="*/ 1152144 w 1537877"/>
              <a:gd name="connsiteY4" fmla="*/ 1182081 h 1282665"/>
              <a:gd name="connsiteX5" fmla="*/ 1508760 w 1537877"/>
              <a:gd name="connsiteY5" fmla="*/ 880329 h 1282665"/>
              <a:gd name="connsiteX6" fmla="*/ 1536192 w 1537877"/>
              <a:gd name="connsiteY6" fmla="*/ 706593 h 1282665"/>
              <a:gd name="connsiteX7" fmla="*/ 1527048 w 1537877"/>
              <a:gd name="connsiteY7" fmla="*/ 368265 h 1282665"/>
              <a:gd name="connsiteX8" fmla="*/ 1463040 w 1537877"/>
              <a:gd name="connsiteY8" fmla="*/ 285969 h 1282665"/>
              <a:gd name="connsiteX9" fmla="*/ 1426464 w 1537877"/>
              <a:gd name="connsiteY9" fmla="*/ 249393 h 1282665"/>
              <a:gd name="connsiteX10" fmla="*/ 1261872 w 1537877"/>
              <a:gd name="connsiteY10" fmla="*/ 121377 h 1282665"/>
              <a:gd name="connsiteX11" fmla="*/ 1188720 w 1537877"/>
              <a:gd name="connsiteY11" fmla="*/ 93945 h 1282665"/>
              <a:gd name="connsiteX12" fmla="*/ 1161288 w 1537877"/>
              <a:gd name="connsiteY12" fmla="*/ 84801 h 1282665"/>
              <a:gd name="connsiteX13" fmla="*/ 1078992 w 1537877"/>
              <a:gd name="connsiteY13" fmla="*/ 66513 h 1282665"/>
              <a:gd name="connsiteX14" fmla="*/ 1033272 w 1537877"/>
              <a:gd name="connsiteY14" fmla="*/ 48225 h 1282665"/>
              <a:gd name="connsiteX15" fmla="*/ 941832 w 1537877"/>
              <a:gd name="connsiteY15" fmla="*/ 39081 h 1282665"/>
              <a:gd name="connsiteX16" fmla="*/ 850392 w 1537877"/>
              <a:gd name="connsiteY16" fmla="*/ 20793 h 1282665"/>
              <a:gd name="connsiteX17" fmla="*/ 786384 w 1537877"/>
              <a:gd name="connsiteY17" fmla="*/ 2505 h 1282665"/>
              <a:gd name="connsiteX18" fmla="*/ 740664 w 1537877"/>
              <a:gd name="connsiteY18" fmla="*/ 2505 h 1282665"/>
              <a:gd name="connsiteX19" fmla="*/ 457200 w 1537877"/>
              <a:gd name="connsiteY19" fmla="*/ 2505 h 1282665"/>
              <a:gd name="connsiteX20" fmla="*/ 374904 w 1537877"/>
              <a:gd name="connsiteY20" fmla="*/ 11649 h 1282665"/>
              <a:gd name="connsiteX21" fmla="*/ 265176 w 1537877"/>
              <a:gd name="connsiteY21" fmla="*/ 39081 h 1282665"/>
              <a:gd name="connsiteX22" fmla="*/ 237744 w 1537877"/>
              <a:gd name="connsiteY22" fmla="*/ 57369 h 1282665"/>
              <a:gd name="connsiteX23" fmla="*/ 201168 w 1537877"/>
              <a:gd name="connsiteY23" fmla="*/ 66513 h 1282665"/>
              <a:gd name="connsiteX24" fmla="*/ 18288 w 1537877"/>
              <a:gd name="connsiteY24" fmla="*/ 240249 h 1282665"/>
              <a:gd name="connsiteX25" fmla="*/ 0 w 1537877"/>
              <a:gd name="connsiteY25" fmla="*/ 322545 h 1282665"/>
              <a:gd name="connsiteX26" fmla="*/ 100584 w 1537877"/>
              <a:gd name="connsiteY26" fmla="*/ 468849 h 1282665"/>
              <a:gd name="connsiteX0" fmla="*/ 100584 w 1537877"/>
              <a:gd name="connsiteY0" fmla="*/ 468849 h 1282665"/>
              <a:gd name="connsiteX1" fmla="*/ 292608 w 1537877"/>
              <a:gd name="connsiteY1" fmla="*/ 1026633 h 1282665"/>
              <a:gd name="connsiteX2" fmla="*/ 932688 w 1537877"/>
              <a:gd name="connsiteY2" fmla="*/ 1282665 h 1282665"/>
              <a:gd name="connsiteX3" fmla="*/ 1097280 w 1537877"/>
              <a:gd name="connsiteY3" fmla="*/ 1209513 h 1282665"/>
              <a:gd name="connsiteX4" fmla="*/ 1481937 w 1537877"/>
              <a:gd name="connsiteY4" fmla="*/ 1250926 h 1282665"/>
              <a:gd name="connsiteX5" fmla="*/ 1508760 w 1537877"/>
              <a:gd name="connsiteY5" fmla="*/ 880329 h 1282665"/>
              <a:gd name="connsiteX6" fmla="*/ 1536192 w 1537877"/>
              <a:gd name="connsiteY6" fmla="*/ 706593 h 1282665"/>
              <a:gd name="connsiteX7" fmla="*/ 1527048 w 1537877"/>
              <a:gd name="connsiteY7" fmla="*/ 368265 h 1282665"/>
              <a:gd name="connsiteX8" fmla="*/ 1463040 w 1537877"/>
              <a:gd name="connsiteY8" fmla="*/ 285969 h 1282665"/>
              <a:gd name="connsiteX9" fmla="*/ 1426464 w 1537877"/>
              <a:gd name="connsiteY9" fmla="*/ 249393 h 1282665"/>
              <a:gd name="connsiteX10" fmla="*/ 1261872 w 1537877"/>
              <a:gd name="connsiteY10" fmla="*/ 121377 h 1282665"/>
              <a:gd name="connsiteX11" fmla="*/ 1188720 w 1537877"/>
              <a:gd name="connsiteY11" fmla="*/ 93945 h 1282665"/>
              <a:gd name="connsiteX12" fmla="*/ 1161288 w 1537877"/>
              <a:gd name="connsiteY12" fmla="*/ 84801 h 1282665"/>
              <a:gd name="connsiteX13" fmla="*/ 1078992 w 1537877"/>
              <a:gd name="connsiteY13" fmla="*/ 66513 h 1282665"/>
              <a:gd name="connsiteX14" fmla="*/ 1033272 w 1537877"/>
              <a:gd name="connsiteY14" fmla="*/ 48225 h 1282665"/>
              <a:gd name="connsiteX15" fmla="*/ 941832 w 1537877"/>
              <a:gd name="connsiteY15" fmla="*/ 39081 h 1282665"/>
              <a:gd name="connsiteX16" fmla="*/ 850392 w 1537877"/>
              <a:gd name="connsiteY16" fmla="*/ 20793 h 1282665"/>
              <a:gd name="connsiteX17" fmla="*/ 786384 w 1537877"/>
              <a:gd name="connsiteY17" fmla="*/ 2505 h 1282665"/>
              <a:gd name="connsiteX18" fmla="*/ 740664 w 1537877"/>
              <a:gd name="connsiteY18" fmla="*/ 2505 h 1282665"/>
              <a:gd name="connsiteX19" fmla="*/ 457200 w 1537877"/>
              <a:gd name="connsiteY19" fmla="*/ 2505 h 1282665"/>
              <a:gd name="connsiteX20" fmla="*/ 374904 w 1537877"/>
              <a:gd name="connsiteY20" fmla="*/ 11649 h 1282665"/>
              <a:gd name="connsiteX21" fmla="*/ 265176 w 1537877"/>
              <a:gd name="connsiteY21" fmla="*/ 39081 h 1282665"/>
              <a:gd name="connsiteX22" fmla="*/ 237744 w 1537877"/>
              <a:gd name="connsiteY22" fmla="*/ 57369 h 1282665"/>
              <a:gd name="connsiteX23" fmla="*/ 201168 w 1537877"/>
              <a:gd name="connsiteY23" fmla="*/ 66513 h 1282665"/>
              <a:gd name="connsiteX24" fmla="*/ 18288 w 1537877"/>
              <a:gd name="connsiteY24" fmla="*/ 240249 h 1282665"/>
              <a:gd name="connsiteX25" fmla="*/ 0 w 1537877"/>
              <a:gd name="connsiteY25" fmla="*/ 322545 h 1282665"/>
              <a:gd name="connsiteX26" fmla="*/ 100584 w 1537877"/>
              <a:gd name="connsiteY26" fmla="*/ 468849 h 1282665"/>
              <a:gd name="connsiteX0" fmla="*/ 100584 w 1537877"/>
              <a:gd name="connsiteY0" fmla="*/ 468849 h 1518643"/>
              <a:gd name="connsiteX1" fmla="*/ 292608 w 1537877"/>
              <a:gd name="connsiteY1" fmla="*/ 1026633 h 1518643"/>
              <a:gd name="connsiteX2" fmla="*/ 932688 w 1537877"/>
              <a:gd name="connsiteY2" fmla="*/ 1282665 h 1518643"/>
              <a:gd name="connsiteX3" fmla="*/ 1299149 w 1537877"/>
              <a:gd name="connsiteY3" fmla="*/ 1457854 h 1518643"/>
              <a:gd name="connsiteX4" fmla="*/ 1481937 w 1537877"/>
              <a:gd name="connsiteY4" fmla="*/ 1250926 h 1518643"/>
              <a:gd name="connsiteX5" fmla="*/ 1508760 w 1537877"/>
              <a:gd name="connsiteY5" fmla="*/ 880329 h 1518643"/>
              <a:gd name="connsiteX6" fmla="*/ 1536192 w 1537877"/>
              <a:gd name="connsiteY6" fmla="*/ 706593 h 1518643"/>
              <a:gd name="connsiteX7" fmla="*/ 1527048 w 1537877"/>
              <a:gd name="connsiteY7" fmla="*/ 368265 h 1518643"/>
              <a:gd name="connsiteX8" fmla="*/ 1463040 w 1537877"/>
              <a:gd name="connsiteY8" fmla="*/ 285969 h 1518643"/>
              <a:gd name="connsiteX9" fmla="*/ 1426464 w 1537877"/>
              <a:gd name="connsiteY9" fmla="*/ 249393 h 1518643"/>
              <a:gd name="connsiteX10" fmla="*/ 1261872 w 1537877"/>
              <a:gd name="connsiteY10" fmla="*/ 121377 h 1518643"/>
              <a:gd name="connsiteX11" fmla="*/ 1188720 w 1537877"/>
              <a:gd name="connsiteY11" fmla="*/ 93945 h 1518643"/>
              <a:gd name="connsiteX12" fmla="*/ 1161288 w 1537877"/>
              <a:gd name="connsiteY12" fmla="*/ 84801 h 1518643"/>
              <a:gd name="connsiteX13" fmla="*/ 1078992 w 1537877"/>
              <a:gd name="connsiteY13" fmla="*/ 66513 h 1518643"/>
              <a:gd name="connsiteX14" fmla="*/ 1033272 w 1537877"/>
              <a:gd name="connsiteY14" fmla="*/ 48225 h 1518643"/>
              <a:gd name="connsiteX15" fmla="*/ 941832 w 1537877"/>
              <a:gd name="connsiteY15" fmla="*/ 39081 h 1518643"/>
              <a:gd name="connsiteX16" fmla="*/ 850392 w 1537877"/>
              <a:gd name="connsiteY16" fmla="*/ 20793 h 1518643"/>
              <a:gd name="connsiteX17" fmla="*/ 786384 w 1537877"/>
              <a:gd name="connsiteY17" fmla="*/ 2505 h 1518643"/>
              <a:gd name="connsiteX18" fmla="*/ 740664 w 1537877"/>
              <a:gd name="connsiteY18" fmla="*/ 2505 h 1518643"/>
              <a:gd name="connsiteX19" fmla="*/ 457200 w 1537877"/>
              <a:gd name="connsiteY19" fmla="*/ 2505 h 1518643"/>
              <a:gd name="connsiteX20" fmla="*/ 374904 w 1537877"/>
              <a:gd name="connsiteY20" fmla="*/ 11649 h 1518643"/>
              <a:gd name="connsiteX21" fmla="*/ 265176 w 1537877"/>
              <a:gd name="connsiteY21" fmla="*/ 39081 h 1518643"/>
              <a:gd name="connsiteX22" fmla="*/ 237744 w 1537877"/>
              <a:gd name="connsiteY22" fmla="*/ 57369 h 1518643"/>
              <a:gd name="connsiteX23" fmla="*/ 201168 w 1537877"/>
              <a:gd name="connsiteY23" fmla="*/ 66513 h 1518643"/>
              <a:gd name="connsiteX24" fmla="*/ 18288 w 1537877"/>
              <a:gd name="connsiteY24" fmla="*/ 240249 h 1518643"/>
              <a:gd name="connsiteX25" fmla="*/ 0 w 1537877"/>
              <a:gd name="connsiteY25" fmla="*/ 322545 h 1518643"/>
              <a:gd name="connsiteX26" fmla="*/ 100584 w 1537877"/>
              <a:gd name="connsiteY26" fmla="*/ 468849 h 1518643"/>
              <a:gd name="connsiteX0" fmla="*/ 100584 w 1537877"/>
              <a:gd name="connsiteY0" fmla="*/ 468849 h 1518643"/>
              <a:gd name="connsiteX1" fmla="*/ 292608 w 1537877"/>
              <a:gd name="connsiteY1" fmla="*/ 1026633 h 1518643"/>
              <a:gd name="connsiteX2" fmla="*/ 962983 w 1537877"/>
              <a:gd name="connsiteY2" fmla="*/ 1382897 h 1518643"/>
              <a:gd name="connsiteX3" fmla="*/ 1299149 w 1537877"/>
              <a:gd name="connsiteY3" fmla="*/ 1457854 h 1518643"/>
              <a:gd name="connsiteX4" fmla="*/ 1481937 w 1537877"/>
              <a:gd name="connsiteY4" fmla="*/ 1250926 h 1518643"/>
              <a:gd name="connsiteX5" fmla="*/ 1508760 w 1537877"/>
              <a:gd name="connsiteY5" fmla="*/ 880329 h 1518643"/>
              <a:gd name="connsiteX6" fmla="*/ 1536192 w 1537877"/>
              <a:gd name="connsiteY6" fmla="*/ 706593 h 1518643"/>
              <a:gd name="connsiteX7" fmla="*/ 1527048 w 1537877"/>
              <a:gd name="connsiteY7" fmla="*/ 368265 h 1518643"/>
              <a:gd name="connsiteX8" fmla="*/ 1463040 w 1537877"/>
              <a:gd name="connsiteY8" fmla="*/ 285969 h 1518643"/>
              <a:gd name="connsiteX9" fmla="*/ 1426464 w 1537877"/>
              <a:gd name="connsiteY9" fmla="*/ 249393 h 1518643"/>
              <a:gd name="connsiteX10" fmla="*/ 1261872 w 1537877"/>
              <a:gd name="connsiteY10" fmla="*/ 121377 h 1518643"/>
              <a:gd name="connsiteX11" fmla="*/ 1188720 w 1537877"/>
              <a:gd name="connsiteY11" fmla="*/ 93945 h 1518643"/>
              <a:gd name="connsiteX12" fmla="*/ 1161288 w 1537877"/>
              <a:gd name="connsiteY12" fmla="*/ 84801 h 1518643"/>
              <a:gd name="connsiteX13" fmla="*/ 1078992 w 1537877"/>
              <a:gd name="connsiteY13" fmla="*/ 66513 h 1518643"/>
              <a:gd name="connsiteX14" fmla="*/ 1033272 w 1537877"/>
              <a:gd name="connsiteY14" fmla="*/ 48225 h 1518643"/>
              <a:gd name="connsiteX15" fmla="*/ 941832 w 1537877"/>
              <a:gd name="connsiteY15" fmla="*/ 39081 h 1518643"/>
              <a:gd name="connsiteX16" fmla="*/ 850392 w 1537877"/>
              <a:gd name="connsiteY16" fmla="*/ 20793 h 1518643"/>
              <a:gd name="connsiteX17" fmla="*/ 786384 w 1537877"/>
              <a:gd name="connsiteY17" fmla="*/ 2505 h 1518643"/>
              <a:gd name="connsiteX18" fmla="*/ 740664 w 1537877"/>
              <a:gd name="connsiteY18" fmla="*/ 2505 h 1518643"/>
              <a:gd name="connsiteX19" fmla="*/ 457200 w 1537877"/>
              <a:gd name="connsiteY19" fmla="*/ 2505 h 1518643"/>
              <a:gd name="connsiteX20" fmla="*/ 374904 w 1537877"/>
              <a:gd name="connsiteY20" fmla="*/ 11649 h 1518643"/>
              <a:gd name="connsiteX21" fmla="*/ 265176 w 1537877"/>
              <a:gd name="connsiteY21" fmla="*/ 39081 h 1518643"/>
              <a:gd name="connsiteX22" fmla="*/ 237744 w 1537877"/>
              <a:gd name="connsiteY22" fmla="*/ 57369 h 1518643"/>
              <a:gd name="connsiteX23" fmla="*/ 201168 w 1537877"/>
              <a:gd name="connsiteY23" fmla="*/ 66513 h 1518643"/>
              <a:gd name="connsiteX24" fmla="*/ 18288 w 1537877"/>
              <a:gd name="connsiteY24" fmla="*/ 240249 h 1518643"/>
              <a:gd name="connsiteX25" fmla="*/ 0 w 1537877"/>
              <a:gd name="connsiteY25" fmla="*/ 322545 h 1518643"/>
              <a:gd name="connsiteX26" fmla="*/ 100584 w 1537877"/>
              <a:gd name="connsiteY26" fmla="*/ 468849 h 1518643"/>
              <a:gd name="connsiteX0" fmla="*/ 100584 w 1765657"/>
              <a:gd name="connsiteY0" fmla="*/ 468849 h 1518643"/>
              <a:gd name="connsiteX1" fmla="*/ 292608 w 1765657"/>
              <a:gd name="connsiteY1" fmla="*/ 1026633 h 1518643"/>
              <a:gd name="connsiteX2" fmla="*/ 962983 w 1765657"/>
              <a:gd name="connsiteY2" fmla="*/ 1382897 h 1518643"/>
              <a:gd name="connsiteX3" fmla="*/ 1299149 w 1765657"/>
              <a:gd name="connsiteY3" fmla="*/ 1457854 h 1518643"/>
              <a:gd name="connsiteX4" fmla="*/ 1481937 w 1765657"/>
              <a:gd name="connsiteY4" fmla="*/ 1250926 h 1518643"/>
              <a:gd name="connsiteX5" fmla="*/ 1736540 w 1765657"/>
              <a:gd name="connsiteY5" fmla="*/ 879875 h 1518643"/>
              <a:gd name="connsiteX6" fmla="*/ 1536192 w 1765657"/>
              <a:gd name="connsiteY6" fmla="*/ 706593 h 1518643"/>
              <a:gd name="connsiteX7" fmla="*/ 1527048 w 1765657"/>
              <a:gd name="connsiteY7" fmla="*/ 368265 h 1518643"/>
              <a:gd name="connsiteX8" fmla="*/ 1463040 w 1765657"/>
              <a:gd name="connsiteY8" fmla="*/ 285969 h 1518643"/>
              <a:gd name="connsiteX9" fmla="*/ 1426464 w 1765657"/>
              <a:gd name="connsiteY9" fmla="*/ 249393 h 1518643"/>
              <a:gd name="connsiteX10" fmla="*/ 1261872 w 1765657"/>
              <a:gd name="connsiteY10" fmla="*/ 121377 h 1518643"/>
              <a:gd name="connsiteX11" fmla="*/ 1188720 w 1765657"/>
              <a:gd name="connsiteY11" fmla="*/ 93945 h 1518643"/>
              <a:gd name="connsiteX12" fmla="*/ 1161288 w 1765657"/>
              <a:gd name="connsiteY12" fmla="*/ 84801 h 1518643"/>
              <a:gd name="connsiteX13" fmla="*/ 1078992 w 1765657"/>
              <a:gd name="connsiteY13" fmla="*/ 66513 h 1518643"/>
              <a:gd name="connsiteX14" fmla="*/ 1033272 w 1765657"/>
              <a:gd name="connsiteY14" fmla="*/ 48225 h 1518643"/>
              <a:gd name="connsiteX15" fmla="*/ 941832 w 1765657"/>
              <a:gd name="connsiteY15" fmla="*/ 39081 h 1518643"/>
              <a:gd name="connsiteX16" fmla="*/ 850392 w 1765657"/>
              <a:gd name="connsiteY16" fmla="*/ 20793 h 1518643"/>
              <a:gd name="connsiteX17" fmla="*/ 786384 w 1765657"/>
              <a:gd name="connsiteY17" fmla="*/ 2505 h 1518643"/>
              <a:gd name="connsiteX18" fmla="*/ 740664 w 1765657"/>
              <a:gd name="connsiteY18" fmla="*/ 2505 h 1518643"/>
              <a:gd name="connsiteX19" fmla="*/ 457200 w 1765657"/>
              <a:gd name="connsiteY19" fmla="*/ 2505 h 1518643"/>
              <a:gd name="connsiteX20" fmla="*/ 374904 w 1765657"/>
              <a:gd name="connsiteY20" fmla="*/ 11649 h 1518643"/>
              <a:gd name="connsiteX21" fmla="*/ 265176 w 1765657"/>
              <a:gd name="connsiteY21" fmla="*/ 39081 h 1518643"/>
              <a:gd name="connsiteX22" fmla="*/ 237744 w 1765657"/>
              <a:gd name="connsiteY22" fmla="*/ 57369 h 1518643"/>
              <a:gd name="connsiteX23" fmla="*/ 201168 w 1765657"/>
              <a:gd name="connsiteY23" fmla="*/ 66513 h 1518643"/>
              <a:gd name="connsiteX24" fmla="*/ 18288 w 1765657"/>
              <a:gd name="connsiteY24" fmla="*/ 240249 h 1518643"/>
              <a:gd name="connsiteX25" fmla="*/ 0 w 1765657"/>
              <a:gd name="connsiteY25" fmla="*/ 322545 h 1518643"/>
              <a:gd name="connsiteX26" fmla="*/ 100584 w 1765657"/>
              <a:gd name="connsiteY26" fmla="*/ 468849 h 1518643"/>
              <a:gd name="connsiteX0" fmla="*/ 100584 w 1765657"/>
              <a:gd name="connsiteY0" fmla="*/ 468849 h 1518643"/>
              <a:gd name="connsiteX1" fmla="*/ 292608 w 1765657"/>
              <a:gd name="connsiteY1" fmla="*/ 1026633 h 1518643"/>
              <a:gd name="connsiteX2" fmla="*/ 962983 w 1765657"/>
              <a:gd name="connsiteY2" fmla="*/ 1382897 h 1518643"/>
              <a:gd name="connsiteX3" fmla="*/ 1299149 w 1765657"/>
              <a:gd name="connsiteY3" fmla="*/ 1457854 h 1518643"/>
              <a:gd name="connsiteX4" fmla="*/ 1481937 w 1765657"/>
              <a:gd name="connsiteY4" fmla="*/ 1250926 h 1518643"/>
              <a:gd name="connsiteX5" fmla="*/ 1736540 w 1765657"/>
              <a:gd name="connsiteY5" fmla="*/ 879875 h 1518643"/>
              <a:gd name="connsiteX6" fmla="*/ 1733292 w 1765657"/>
              <a:gd name="connsiteY6" fmla="*/ 676499 h 1518643"/>
              <a:gd name="connsiteX7" fmla="*/ 1527048 w 1765657"/>
              <a:gd name="connsiteY7" fmla="*/ 368265 h 1518643"/>
              <a:gd name="connsiteX8" fmla="*/ 1463040 w 1765657"/>
              <a:gd name="connsiteY8" fmla="*/ 285969 h 1518643"/>
              <a:gd name="connsiteX9" fmla="*/ 1426464 w 1765657"/>
              <a:gd name="connsiteY9" fmla="*/ 249393 h 1518643"/>
              <a:gd name="connsiteX10" fmla="*/ 1261872 w 1765657"/>
              <a:gd name="connsiteY10" fmla="*/ 121377 h 1518643"/>
              <a:gd name="connsiteX11" fmla="*/ 1188720 w 1765657"/>
              <a:gd name="connsiteY11" fmla="*/ 93945 h 1518643"/>
              <a:gd name="connsiteX12" fmla="*/ 1161288 w 1765657"/>
              <a:gd name="connsiteY12" fmla="*/ 84801 h 1518643"/>
              <a:gd name="connsiteX13" fmla="*/ 1078992 w 1765657"/>
              <a:gd name="connsiteY13" fmla="*/ 66513 h 1518643"/>
              <a:gd name="connsiteX14" fmla="*/ 1033272 w 1765657"/>
              <a:gd name="connsiteY14" fmla="*/ 48225 h 1518643"/>
              <a:gd name="connsiteX15" fmla="*/ 941832 w 1765657"/>
              <a:gd name="connsiteY15" fmla="*/ 39081 h 1518643"/>
              <a:gd name="connsiteX16" fmla="*/ 850392 w 1765657"/>
              <a:gd name="connsiteY16" fmla="*/ 20793 h 1518643"/>
              <a:gd name="connsiteX17" fmla="*/ 786384 w 1765657"/>
              <a:gd name="connsiteY17" fmla="*/ 2505 h 1518643"/>
              <a:gd name="connsiteX18" fmla="*/ 740664 w 1765657"/>
              <a:gd name="connsiteY18" fmla="*/ 2505 h 1518643"/>
              <a:gd name="connsiteX19" fmla="*/ 457200 w 1765657"/>
              <a:gd name="connsiteY19" fmla="*/ 2505 h 1518643"/>
              <a:gd name="connsiteX20" fmla="*/ 374904 w 1765657"/>
              <a:gd name="connsiteY20" fmla="*/ 11649 h 1518643"/>
              <a:gd name="connsiteX21" fmla="*/ 265176 w 1765657"/>
              <a:gd name="connsiteY21" fmla="*/ 39081 h 1518643"/>
              <a:gd name="connsiteX22" fmla="*/ 237744 w 1765657"/>
              <a:gd name="connsiteY22" fmla="*/ 57369 h 1518643"/>
              <a:gd name="connsiteX23" fmla="*/ 201168 w 1765657"/>
              <a:gd name="connsiteY23" fmla="*/ 66513 h 1518643"/>
              <a:gd name="connsiteX24" fmla="*/ 18288 w 1765657"/>
              <a:gd name="connsiteY24" fmla="*/ 240249 h 1518643"/>
              <a:gd name="connsiteX25" fmla="*/ 0 w 1765657"/>
              <a:gd name="connsiteY25" fmla="*/ 322545 h 1518643"/>
              <a:gd name="connsiteX26" fmla="*/ 100584 w 1765657"/>
              <a:gd name="connsiteY26" fmla="*/ 468849 h 1518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765657" h="1518643">
                <a:moveTo>
                  <a:pt x="100584" y="468849"/>
                </a:moveTo>
                <a:lnTo>
                  <a:pt x="292608" y="1026633"/>
                </a:lnTo>
                <a:lnTo>
                  <a:pt x="962983" y="1382897"/>
                </a:lnTo>
                <a:cubicBezTo>
                  <a:pt x="1112664" y="1328467"/>
                  <a:pt x="1186254" y="1518643"/>
                  <a:pt x="1299149" y="1457854"/>
                </a:cubicBezTo>
                <a:cubicBezTo>
                  <a:pt x="1317152" y="1448160"/>
                  <a:pt x="1481937" y="1250926"/>
                  <a:pt x="1481937" y="1250926"/>
                </a:cubicBezTo>
                <a:lnTo>
                  <a:pt x="1736540" y="879875"/>
                </a:lnTo>
                <a:cubicBezTo>
                  <a:pt x="1765657" y="724584"/>
                  <a:pt x="1733292" y="753549"/>
                  <a:pt x="1733292" y="676499"/>
                </a:cubicBezTo>
                <a:lnTo>
                  <a:pt x="1527048" y="368265"/>
                </a:lnTo>
                <a:cubicBezTo>
                  <a:pt x="1505712" y="340833"/>
                  <a:pt x="1485488" y="312499"/>
                  <a:pt x="1463040" y="285969"/>
                </a:cubicBezTo>
                <a:cubicBezTo>
                  <a:pt x="1451903" y="272807"/>
                  <a:pt x="1426464" y="249393"/>
                  <a:pt x="1426464" y="249393"/>
                </a:cubicBezTo>
                <a:lnTo>
                  <a:pt x="1261872" y="121377"/>
                </a:lnTo>
                <a:lnTo>
                  <a:pt x="1188720" y="93945"/>
                </a:lnTo>
                <a:cubicBezTo>
                  <a:pt x="1179662" y="90651"/>
                  <a:pt x="1170639" y="87139"/>
                  <a:pt x="1161288" y="84801"/>
                </a:cubicBezTo>
                <a:cubicBezTo>
                  <a:pt x="1134026" y="77985"/>
                  <a:pt x="1106012" y="74233"/>
                  <a:pt x="1078992" y="66513"/>
                </a:cubicBezTo>
                <a:cubicBezTo>
                  <a:pt x="1063210" y="62004"/>
                  <a:pt x="1049367" y="51444"/>
                  <a:pt x="1033272" y="48225"/>
                </a:cubicBezTo>
                <a:cubicBezTo>
                  <a:pt x="1003235" y="42218"/>
                  <a:pt x="972125" y="43625"/>
                  <a:pt x="941832" y="39081"/>
                </a:cubicBezTo>
                <a:cubicBezTo>
                  <a:pt x="911092" y="34470"/>
                  <a:pt x="880649" y="27912"/>
                  <a:pt x="850392" y="20793"/>
                </a:cubicBezTo>
                <a:cubicBezTo>
                  <a:pt x="828792" y="15711"/>
                  <a:pt x="808272" y="6153"/>
                  <a:pt x="786384" y="2505"/>
                </a:cubicBezTo>
                <a:cubicBezTo>
                  <a:pt x="771351" y="0"/>
                  <a:pt x="755904" y="2505"/>
                  <a:pt x="740664" y="2505"/>
                </a:cubicBezTo>
                <a:lnTo>
                  <a:pt x="457200" y="2505"/>
                </a:lnTo>
                <a:cubicBezTo>
                  <a:pt x="429768" y="5553"/>
                  <a:pt x="402263" y="8001"/>
                  <a:pt x="374904" y="11649"/>
                </a:cubicBezTo>
                <a:cubicBezTo>
                  <a:pt x="333827" y="17126"/>
                  <a:pt x="303523" y="22038"/>
                  <a:pt x="265176" y="39081"/>
                </a:cubicBezTo>
                <a:cubicBezTo>
                  <a:pt x="255133" y="43544"/>
                  <a:pt x="247845" y="53040"/>
                  <a:pt x="237744" y="57369"/>
                </a:cubicBezTo>
                <a:cubicBezTo>
                  <a:pt x="226193" y="62319"/>
                  <a:pt x="201168" y="66513"/>
                  <a:pt x="201168" y="66513"/>
                </a:cubicBezTo>
                <a:lnTo>
                  <a:pt x="18288" y="240249"/>
                </a:lnTo>
                <a:lnTo>
                  <a:pt x="0" y="322545"/>
                </a:lnTo>
                <a:lnTo>
                  <a:pt x="100584" y="46884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2991368" y="1388114"/>
            <a:ext cx="894832" cy="591074"/>
          </a:xfrm>
          <a:custGeom>
            <a:avLst/>
            <a:gdLst>
              <a:gd name="connsiteX0" fmla="*/ 384048 w 841248"/>
              <a:gd name="connsiteY0" fmla="*/ 0 h 777240"/>
              <a:gd name="connsiteX1" fmla="*/ 384048 w 841248"/>
              <a:gd name="connsiteY1" fmla="*/ 0 h 777240"/>
              <a:gd name="connsiteX2" fmla="*/ 448056 w 841248"/>
              <a:gd name="connsiteY2" fmla="*/ 54864 h 777240"/>
              <a:gd name="connsiteX3" fmla="*/ 475488 w 841248"/>
              <a:gd name="connsiteY3" fmla="*/ 64008 h 777240"/>
              <a:gd name="connsiteX4" fmla="*/ 502920 w 841248"/>
              <a:gd name="connsiteY4" fmla="*/ 91440 h 777240"/>
              <a:gd name="connsiteX5" fmla="*/ 539496 w 841248"/>
              <a:gd name="connsiteY5" fmla="*/ 118872 h 777240"/>
              <a:gd name="connsiteX6" fmla="*/ 612648 w 841248"/>
              <a:gd name="connsiteY6" fmla="*/ 173736 h 777240"/>
              <a:gd name="connsiteX7" fmla="*/ 621792 w 841248"/>
              <a:gd name="connsiteY7" fmla="*/ 192024 h 777240"/>
              <a:gd name="connsiteX8" fmla="*/ 841248 w 841248"/>
              <a:gd name="connsiteY8" fmla="*/ 576072 h 777240"/>
              <a:gd name="connsiteX9" fmla="*/ 832104 w 841248"/>
              <a:gd name="connsiteY9" fmla="*/ 685800 h 777240"/>
              <a:gd name="connsiteX10" fmla="*/ 813816 w 841248"/>
              <a:gd name="connsiteY10" fmla="*/ 713232 h 777240"/>
              <a:gd name="connsiteX11" fmla="*/ 786384 w 841248"/>
              <a:gd name="connsiteY11" fmla="*/ 722376 h 777240"/>
              <a:gd name="connsiteX12" fmla="*/ 722376 w 841248"/>
              <a:gd name="connsiteY12" fmla="*/ 740664 h 777240"/>
              <a:gd name="connsiteX13" fmla="*/ 640080 w 841248"/>
              <a:gd name="connsiteY13" fmla="*/ 768096 h 777240"/>
              <a:gd name="connsiteX14" fmla="*/ 603504 w 841248"/>
              <a:gd name="connsiteY14" fmla="*/ 777240 h 777240"/>
              <a:gd name="connsiteX15" fmla="*/ 475488 w 841248"/>
              <a:gd name="connsiteY15" fmla="*/ 768096 h 777240"/>
              <a:gd name="connsiteX16" fmla="*/ 420624 w 841248"/>
              <a:gd name="connsiteY16" fmla="*/ 731520 h 777240"/>
              <a:gd name="connsiteX17" fmla="*/ 118872 w 841248"/>
              <a:gd name="connsiteY17" fmla="*/ 557784 h 777240"/>
              <a:gd name="connsiteX18" fmla="*/ 45720 w 841248"/>
              <a:gd name="connsiteY18" fmla="*/ 457200 h 777240"/>
              <a:gd name="connsiteX19" fmla="*/ 0 w 841248"/>
              <a:gd name="connsiteY19" fmla="*/ 274320 h 777240"/>
              <a:gd name="connsiteX20" fmla="*/ 45720 w 841248"/>
              <a:gd name="connsiteY20" fmla="*/ 210312 h 777240"/>
              <a:gd name="connsiteX21" fmla="*/ 73152 w 841248"/>
              <a:gd name="connsiteY21" fmla="*/ 182880 h 777240"/>
              <a:gd name="connsiteX22" fmla="*/ 100584 w 841248"/>
              <a:gd name="connsiteY22" fmla="*/ 137160 h 777240"/>
              <a:gd name="connsiteX23" fmla="*/ 137160 w 841248"/>
              <a:gd name="connsiteY23" fmla="*/ 91440 h 777240"/>
              <a:gd name="connsiteX24" fmla="*/ 384048 w 841248"/>
              <a:gd name="connsiteY24" fmla="*/ 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41248" h="777240">
                <a:moveTo>
                  <a:pt x="384048" y="0"/>
                </a:moveTo>
                <a:lnTo>
                  <a:pt x="384048" y="0"/>
                </a:lnTo>
                <a:cubicBezTo>
                  <a:pt x="405384" y="18288"/>
                  <a:pt x="425035" y="38749"/>
                  <a:pt x="448056" y="54864"/>
                </a:cubicBezTo>
                <a:cubicBezTo>
                  <a:pt x="455952" y="60391"/>
                  <a:pt x="467468" y="58661"/>
                  <a:pt x="475488" y="64008"/>
                </a:cubicBezTo>
                <a:cubicBezTo>
                  <a:pt x="486248" y="71181"/>
                  <a:pt x="493102" y="83024"/>
                  <a:pt x="502920" y="91440"/>
                </a:cubicBezTo>
                <a:cubicBezTo>
                  <a:pt x="514491" y="101358"/>
                  <a:pt x="526816" y="110418"/>
                  <a:pt x="539496" y="118872"/>
                </a:cubicBezTo>
                <a:cubicBezTo>
                  <a:pt x="579237" y="145366"/>
                  <a:pt x="585067" y="139260"/>
                  <a:pt x="612648" y="173736"/>
                </a:cubicBezTo>
                <a:cubicBezTo>
                  <a:pt x="616906" y="179058"/>
                  <a:pt x="618744" y="185928"/>
                  <a:pt x="621792" y="192024"/>
                </a:cubicBezTo>
                <a:lnTo>
                  <a:pt x="841248" y="576072"/>
                </a:lnTo>
                <a:cubicBezTo>
                  <a:pt x="838200" y="612648"/>
                  <a:pt x="839302" y="649810"/>
                  <a:pt x="832104" y="685800"/>
                </a:cubicBezTo>
                <a:cubicBezTo>
                  <a:pt x="829949" y="696576"/>
                  <a:pt x="822398" y="706367"/>
                  <a:pt x="813816" y="713232"/>
                </a:cubicBezTo>
                <a:cubicBezTo>
                  <a:pt x="806290" y="719253"/>
                  <a:pt x="786384" y="722376"/>
                  <a:pt x="786384" y="722376"/>
                </a:cubicBezTo>
                <a:lnTo>
                  <a:pt x="722376" y="740664"/>
                </a:lnTo>
                <a:cubicBezTo>
                  <a:pt x="694944" y="749808"/>
                  <a:pt x="667717" y="759592"/>
                  <a:pt x="640080" y="768096"/>
                </a:cubicBezTo>
                <a:cubicBezTo>
                  <a:pt x="628069" y="771792"/>
                  <a:pt x="616071" y="777240"/>
                  <a:pt x="603504" y="777240"/>
                </a:cubicBezTo>
                <a:cubicBezTo>
                  <a:pt x="560723" y="777240"/>
                  <a:pt x="518160" y="771144"/>
                  <a:pt x="475488" y="768096"/>
                </a:cubicBezTo>
                <a:lnTo>
                  <a:pt x="420624" y="731520"/>
                </a:lnTo>
                <a:lnTo>
                  <a:pt x="118872" y="557784"/>
                </a:lnTo>
                <a:lnTo>
                  <a:pt x="45720" y="457200"/>
                </a:lnTo>
                <a:lnTo>
                  <a:pt x="0" y="274320"/>
                </a:lnTo>
                <a:cubicBezTo>
                  <a:pt x="15240" y="252984"/>
                  <a:pt x="29341" y="230786"/>
                  <a:pt x="45720" y="210312"/>
                </a:cubicBezTo>
                <a:cubicBezTo>
                  <a:pt x="53798" y="200214"/>
                  <a:pt x="65979" y="193640"/>
                  <a:pt x="73152" y="182880"/>
                </a:cubicBezTo>
                <a:cubicBezTo>
                  <a:pt x="120633" y="111659"/>
                  <a:pt x="43629" y="194115"/>
                  <a:pt x="100584" y="137160"/>
                </a:cubicBezTo>
                <a:lnTo>
                  <a:pt x="137160" y="91440"/>
                </a:lnTo>
                <a:lnTo>
                  <a:pt x="384048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0" name="Freeform 9"/>
          <p:cNvSpPr/>
          <p:nvPr/>
        </p:nvSpPr>
        <p:spPr>
          <a:xfrm rot="12083737">
            <a:off x="5808168" y="1427373"/>
            <a:ext cx="241423" cy="138639"/>
          </a:xfrm>
          <a:custGeom>
            <a:avLst/>
            <a:gdLst>
              <a:gd name="connsiteX0" fmla="*/ 0 w 713232"/>
              <a:gd name="connsiteY0" fmla="*/ 0 h 338328"/>
              <a:gd name="connsiteX1" fmla="*/ 210312 w 713232"/>
              <a:gd name="connsiteY1" fmla="*/ 283464 h 338328"/>
              <a:gd name="connsiteX2" fmla="*/ 329184 w 713232"/>
              <a:gd name="connsiteY2" fmla="*/ 329184 h 338328"/>
              <a:gd name="connsiteX3" fmla="*/ 484632 w 713232"/>
              <a:gd name="connsiteY3" fmla="*/ 338328 h 338328"/>
              <a:gd name="connsiteX4" fmla="*/ 576072 w 713232"/>
              <a:gd name="connsiteY4" fmla="*/ 338328 h 338328"/>
              <a:gd name="connsiteX5" fmla="*/ 713232 w 713232"/>
              <a:gd name="connsiteY5" fmla="*/ 283464 h 338328"/>
              <a:gd name="connsiteX6" fmla="*/ 704088 w 713232"/>
              <a:gd name="connsiteY6" fmla="*/ 155448 h 338328"/>
              <a:gd name="connsiteX7" fmla="*/ 612648 w 713232"/>
              <a:gd name="connsiteY7" fmla="*/ 64008 h 338328"/>
              <a:gd name="connsiteX8" fmla="*/ 475488 w 713232"/>
              <a:gd name="connsiteY8" fmla="*/ 36576 h 338328"/>
              <a:gd name="connsiteX9" fmla="*/ 374904 w 713232"/>
              <a:gd name="connsiteY9" fmla="*/ 27432 h 338328"/>
              <a:gd name="connsiteX10" fmla="*/ 192024 w 713232"/>
              <a:gd name="connsiteY10" fmla="*/ 0 h 338328"/>
              <a:gd name="connsiteX11" fmla="*/ 0 w 713232"/>
              <a:gd name="connsiteY11" fmla="*/ 0 h 33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3232" h="338328">
                <a:moveTo>
                  <a:pt x="0" y="0"/>
                </a:moveTo>
                <a:lnTo>
                  <a:pt x="210312" y="283464"/>
                </a:lnTo>
                <a:cubicBezTo>
                  <a:pt x="309931" y="333273"/>
                  <a:pt x="267674" y="329184"/>
                  <a:pt x="329184" y="329184"/>
                </a:cubicBezTo>
                <a:lnTo>
                  <a:pt x="484632" y="338328"/>
                </a:lnTo>
                <a:lnTo>
                  <a:pt x="576072" y="338328"/>
                </a:lnTo>
                <a:lnTo>
                  <a:pt x="713232" y="283464"/>
                </a:lnTo>
                <a:lnTo>
                  <a:pt x="704088" y="155448"/>
                </a:lnTo>
                <a:lnTo>
                  <a:pt x="612648" y="64008"/>
                </a:lnTo>
                <a:cubicBezTo>
                  <a:pt x="500302" y="33368"/>
                  <a:pt x="546817" y="36576"/>
                  <a:pt x="475488" y="36576"/>
                </a:cubicBezTo>
                <a:lnTo>
                  <a:pt x="374904" y="27432"/>
                </a:lnTo>
                <a:lnTo>
                  <a:pt x="192024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0" name="Freeform 49"/>
          <p:cNvSpPr/>
          <p:nvPr/>
        </p:nvSpPr>
        <p:spPr>
          <a:xfrm rot="12083737">
            <a:off x="4284165" y="1406315"/>
            <a:ext cx="121694" cy="116001"/>
          </a:xfrm>
          <a:custGeom>
            <a:avLst/>
            <a:gdLst>
              <a:gd name="connsiteX0" fmla="*/ 0 w 713232"/>
              <a:gd name="connsiteY0" fmla="*/ 0 h 338328"/>
              <a:gd name="connsiteX1" fmla="*/ 210312 w 713232"/>
              <a:gd name="connsiteY1" fmla="*/ 283464 h 338328"/>
              <a:gd name="connsiteX2" fmla="*/ 329184 w 713232"/>
              <a:gd name="connsiteY2" fmla="*/ 329184 h 338328"/>
              <a:gd name="connsiteX3" fmla="*/ 484632 w 713232"/>
              <a:gd name="connsiteY3" fmla="*/ 338328 h 338328"/>
              <a:gd name="connsiteX4" fmla="*/ 576072 w 713232"/>
              <a:gd name="connsiteY4" fmla="*/ 338328 h 338328"/>
              <a:gd name="connsiteX5" fmla="*/ 713232 w 713232"/>
              <a:gd name="connsiteY5" fmla="*/ 283464 h 338328"/>
              <a:gd name="connsiteX6" fmla="*/ 704088 w 713232"/>
              <a:gd name="connsiteY6" fmla="*/ 155448 h 338328"/>
              <a:gd name="connsiteX7" fmla="*/ 612648 w 713232"/>
              <a:gd name="connsiteY7" fmla="*/ 64008 h 338328"/>
              <a:gd name="connsiteX8" fmla="*/ 475488 w 713232"/>
              <a:gd name="connsiteY8" fmla="*/ 36576 h 338328"/>
              <a:gd name="connsiteX9" fmla="*/ 374904 w 713232"/>
              <a:gd name="connsiteY9" fmla="*/ 27432 h 338328"/>
              <a:gd name="connsiteX10" fmla="*/ 192024 w 713232"/>
              <a:gd name="connsiteY10" fmla="*/ 0 h 338328"/>
              <a:gd name="connsiteX11" fmla="*/ 0 w 713232"/>
              <a:gd name="connsiteY11" fmla="*/ 0 h 33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3232" h="338328">
                <a:moveTo>
                  <a:pt x="0" y="0"/>
                </a:moveTo>
                <a:lnTo>
                  <a:pt x="210312" y="283464"/>
                </a:lnTo>
                <a:cubicBezTo>
                  <a:pt x="309931" y="333273"/>
                  <a:pt x="267674" y="329184"/>
                  <a:pt x="329184" y="329184"/>
                </a:cubicBezTo>
                <a:lnTo>
                  <a:pt x="484632" y="338328"/>
                </a:lnTo>
                <a:lnTo>
                  <a:pt x="576072" y="338328"/>
                </a:lnTo>
                <a:lnTo>
                  <a:pt x="713232" y="283464"/>
                </a:lnTo>
                <a:lnTo>
                  <a:pt x="704088" y="155448"/>
                </a:lnTo>
                <a:lnTo>
                  <a:pt x="612648" y="64008"/>
                </a:lnTo>
                <a:cubicBezTo>
                  <a:pt x="500302" y="33368"/>
                  <a:pt x="546817" y="36576"/>
                  <a:pt x="475488" y="36576"/>
                </a:cubicBezTo>
                <a:lnTo>
                  <a:pt x="374904" y="27432"/>
                </a:lnTo>
                <a:lnTo>
                  <a:pt x="192024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1" name="Freeform 50"/>
          <p:cNvSpPr/>
          <p:nvPr/>
        </p:nvSpPr>
        <p:spPr>
          <a:xfrm rot="12083737">
            <a:off x="6037896" y="1781338"/>
            <a:ext cx="88930" cy="116001"/>
          </a:xfrm>
          <a:custGeom>
            <a:avLst/>
            <a:gdLst>
              <a:gd name="connsiteX0" fmla="*/ 0 w 713232"/>
              <a:gd name="connsiteY0" fmla="*/ 0 h 338328"/>
              <a:gd name="connsiteX1" fmla="*/ 210312 w 713232"/>
              <a:gd name="connsiteY1" fmla="*/ 283464 h 338328"/>
              <a:gd name="connsiteX2" fmla="*/ 329184 w 713232"/>
              <a:gd name="connsiteY2" fmla="*/ 329184 h 338328"/>
              <a:gd name="connsiteX3" fmla="*/ 484632 w 713232"/>
              <a:gd name="connsiteY3" fmla="*/ 338328 h 338328"/>
              <a:gd name="connsiteX4" fmla="*/ 576072 w 713232"/>
              <a:gd name="connsiteY4" fmla="*/ 338328 h 338328"/>
              <a:gd name="connsiteX5" fmla="*/ 713232 w 713232"/>
              <a:gd name="connsiteY5" fmla="*/ 283464 h 338328"/>
              <a:gd name="connsiteX6" fmla="*/ 704088 w 713232"/>
              <a:gd name="connsiteY6" fmla="*/ 155448 h 338328"/>
              <a:gd name="connsiteX7" fmla="*/ 612648 w 713232"/>
              <a:gd name="connsiteY7" fmla="*/ 64008 h 338328"/>
              <a:gd name="connsiteX8" fmla="*/ 475488 w 713232"/>
              <a:gd name="connsiteY8" fmla="*/ 36576 h 338328"/>
              <a:gd name="connsiteX9" fmla="*/ 374904 w 713232"/>
              <a:gd name="connsiteY9" fmla="*/ 27432 h 338328"/>
              <a:gd name="connsiteX10" fmla="*/ 192024 w 713232"/>
              <a:gd name="connsiteY10" fmla="*/ 0 h 338328"/>
              <a:gd name="connsiteX11" fmla="*/ 0 w 713232"/>
              <a:gd name="connsiteY11" fmla="*/ 0 h 338328"/>
              <a:gd name="connsiteX0" fmla="*/ 173394 w 521207"/>
              <a:gd name="connsiteY0" fmla="*/ 167449 h 338328"/>
              <a:gd name="connsiteX1" fmla="*/ 18287 w 521207"/>
              <a:gd name="connsiteY1" fmla="*/ 283464 h 338328"/>
              <a:gd name="connsiteX2" fmla="*/ 137159 w 521207"/>
              <a:gd name="connsiteY2" fmla="*/ 329184 h 338328"/>
              <a:gd name="connsiteX3" fmla="*/ 292607 w 521207"/>
              <a:gd name="connsiteY3" fmla="*/ 338328 h 338328"/>
              <a:gd name="connsiteX4" fmla="*/ 384047 w 521207"/>
              <a:gd name="connsiteY4" fmla="*/ 338328 h 338328"/>
              <a:gd name="connsiteX5" fmla="*/ 521207 w 521207"/>
              <a:gd name="connsiteY5" fmla="*/ 283464 h 338328"/>
              <a:gd name="connsiteX6" fmla="*/ 512063 w 521207"/>
              <a:gd name="connsiteY6" fmla="*/ 155448 h 338328"/>
              <a:gd name="connsiteX7" fmla="*/ 420623 w 521207"/>
              <a:gd name="connsiteY7" fmla="*/ 64008 h 338328"/>
              <a:gd name="connsiteX8" fmla="*/ 283463 w 521207"/>
              <a:gd name="connsiteY8" fmla="*/ 36576 h 338328"/>
              <a:gd name="connsiteX9" fmla="*/ 182879 w 521207"/>
              <a:gd name="connsiteY9" fmla="*/ 27432 h 338328"/>
              <a:gd name="connsiteX10" fmla="*/ -1 w 521207"/>
              <a:gd name="connsiteY10" fmla="*/ 0 h 338328"/>
              <a:gd name="connsiteX11" fmla="*/ 173394 w 521207"/>
              <a:gd name="connsiteY11" fmla="*/ 167449 h 33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1207" h="338328">
                <a:moveTo>
                  <a:pt x="173394" y="167449"/>
                </a:moveTo>
                <a:lnTo>
                  <a:pt x="18287" y="283464"/>
                </a:lnTo>
                <a:cubicBezTo>
                  <a:pt x="117906" y="333273"/>
                  <a:pt x="75649" y="329184"/>
                  <a:pt x="137159" y="329184"/>
                </a:cubicBezTo>
                <a:lnTo>
                  <a:pt x="292607" y="338328"/>
                </a:lnTo>
                <a:lnTo>
                  <a:pt x="384047" y="338328"/>
                </a:lnTo>
                <a:lnTo>
                  <a:pt x="521207" y="283464"/>
                </a:lnTo>
                <a:lnTo>
                  <a:pt x="512063" y="155448"/>
                </a:lnTo>
                <a:lnTo>
                  <a:pt x="420623" y="64008"/>
                </a:lnTo>
                <a:cubicBezTo>
                  <a:pt x="308277" y="33368"/>
                  <a:pt x="354792" y="36576"/>
                  <a:pt x="283463" y="36576"/>
                </a:cubicBezTo>
                <a:lnTo>
                  <a:pt x="182879" y="27432"/>
                </a:lnTo>
                <a:lnTo>
                  <a:pt x="-1" y="0"/>
                </a:lnTo>
                <a:lnTo>
                  <a:pt x="173394" y="16744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2" name="Freeform 51"/>
          <p:cNvSpPr/>
          <p:nvPr/>
        </p:nvSpPr>
        <p:spPr>
          <a:xfrm>
            <a:off x="6629400" y="1997714"/>
            <a:ext cx="228600" cy="152400"/>
          </a:xfrm>
          <a:custGeom>
            <a:avLst/>
            <a:gdLst>
              <a:gd name="connsiteX0" fmla="*/ 384048 w 841248"/>
              <a:gd name="connsiteY0" fmla="*/ 0 h 777240"/>
              <a:gd name="connsiteX1" fmla="*/ 384048 w 841248"/>
              <a:gd name="connsiteY1" fmla="*/ 0 h 777240"/>
              <a:gd name="connsiteX2" fmla="*/ 448056 w 841248"/>
              <a:gd name="connsiteY2" fmla="*/ 54864 h 777240"/>
              <a:gd name="connsiteX3" fmla="*/ 475488 w 841248"/>
              <a:gd name="connsiteY3" fmla="*/ 64008 h 777240"/>
              <a:gd name="connsiteX4" fmla="*/ 502920 w 841248"/>
              <a:gd name="connsiteY4" fmla="*/ 91440 h 777240"/>
              <a:gd name="connsiteX5" fmla="*/ 539496 w 841248"/>
              <a:gd name="connsiteY5" fmla="*/ 118872 h 777240"/>
              <a:gd name="connsiteX6" fmla="*/ 612648 w 841248"/>
              <a:gd name="connsiteY6" fmla="*/ 173736 h 777240"/>
              <a:gd name="connsiteX7" fmla="*/ 621792 w 841248"/>
              <a:gd name="connsiteY7" fmla="*/ 192024 h 777240"/>
              <a:gd name="connsiteX8" fmla="*/ 841248 w 841248"/>
              <a:gd name="connsiteY8" fmla="*/ 576072 h 777240"/>
              <a:gd name="connsiteX9" fmla="*/ 832104 w 841248"/>
              <a:gd name="connsiteY9" fmla="*/ 685800 h 777240"/>
              <a:gd name="connsiteX10" fmla="*/ 813816 w 841248"/>
              <a:gd name="connsiteY10" fmla="*/ 713232 h 777240"/>
              <a:gd name="connsiteX11" fmla="*/ 786384 w 841248"/>
              <a:gd name="connsiteY11" fmla="*/ 722376 h 777240"/>
              <a:gd name="connsiteX12" fmla="*/ 722376 w 841248"/>
              <a:gd name="connsiteY12" fmla="*/ 740664 h 777240"/>
              <a:gd name="connsiteX13" fmla="*/ 640080 w 841248"/>
              <a:gd name="connsiteY13" fmla="*/ 768096 h 777240"/>
              <a:gd name="connsiteX14" fmla="*/ 603504 w 841248"/>
              <a:gd name="connsiteY14" fmla="*/ 777240 h 777240"/>
              <a:gd name="connsiteX15" fmla="*/ 475488 w 841248"/>
              <a:gd name="connsiteY15" fmla="*/ 768096 h 777240"/>
              <a:gd name="connsiteX16" fmla="*/ 420624 w 841248"/>
              <a:gd name="connsiteY16" fmla="*/ 731520 h 777240"/>
              <a:gd name="connsiteX17" fmla="*/ 118872 w 841248"/>
              <a:gd name="connsiteY17" fmla="*/ 557784 h 777240"/>
              <a:gd name="connsiteX18" fmla="*/ 45720 w 841248"/>
              <a:gd name="connsiteY18" fmla="*/ 457200 h 777240"/>
              <a:gd name="connsiteX19" fmla="*/ 0 w 841248"/>
              <a:gd name="connsiteY19" fmla="*/ 274320 h 777240"/>
              <a:gd name="connsiteX20" fmla="*/ 45720 w 841248"/>
              <a:gd name="connsiteY20" fmla="*/ 210312 h 777240"/>
              <a:gd name="connsiteX21" fmla="*/ 73152 w 841248"/>
              <a:gd name="connsiteY21" fmla="*/ 182880 h 777240"/>
              <a:gd name="connsiteX22" fmla="*/ 100584 w 841248"/>
              <a:gd name="connsiteY22" fmla="*/ 137160 h 777240"/>
              <a:gd name="connsiteX23" fmla="*/ 137160 w 841248"/>
              <a:gd name="connsiteY23" fmla="*/ 91440 h 777240"/>
              <a:gd name="connsiteX24" fmla="*/ 384048 w 841248"/>
              <a:gd name="connsiteY24" fmla="*/ 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41248" h="777240">
                <a:moveTo>
                  <a:pt x="384048" y="0"/>
                </a:moveTo>
                <a:lnTo>
                  <a:pt x="384048" y="0"/>
                </a:lnTo>
                <a:cubicBezTo>
                  <a:pt x="405384" y="18288"/>
                  <a:pt x="425035" y="38749"/>
                  <a:pt x="448056" y="54864"/>
                </a:cubicBezTo>
                <a:cubicBezTo>
                  <a:pt x="455952" y="60391"/>
                  <a:pt x="467468" y="58661"/>
                  <a:pt x="475488" y="64008"/>
                </a:cubicBezTo>
                <a:cubicBezTo>
                  <a:pt x="486248" y="71181"/>
                  <a:pt x="493102" y="83024"/>
                  <a:pt x="502920" y="91440"/>
                </a:cubicBezTo>
                <a:cubicBezTo>
                  <a:pt x="514491" y="101358"/>
                  <a:pt x="526816" y="110418"/>
                  <a:pt x="539496" y="118872"/>
                </a:cubicBezTo>
                <a:cubicBezTo>
                  <a:pt x="579237" y="145366"/>
                  <a:pt x="585067" y="139260"/>
                  <a:pt x="612648" y="173736"/>
                </a:cubicBezTo>
                <a:cubicBezTo>
                  <a:pt x="616906" y="179058"/>
                  <a:pt x="618744" y="185928"/>
                  <a:pt x="621792" y="192024"/>
                </a:cubicBezTo>
                <a:lnTo>
                  <a:pt x="841248" y="576072"/>
                </a:lnTo>
                <a:cubicBezTo>
                  <a:pt x="838200" y="612648"/>
                  <a:pt x="839302" y="649810"/>
                  <a:pt x="832104" y="685800"/>
                </a:cubicBezTo>
                <a:cubicBezTo>
                  <a:pt x="829949" y="696576"/>
                  <a:pt x="822398" y="706367"/>
                  <a:pt x="813816" y="713232"/>
                </a:cubicBezTo>
                <a:cubicBezTo>
                  <a:pt x="806290" y="719253"/>
                  <a:pt x="786384" y="722376"/>
                  <a:pt x="786384" y="722376"/>
                </a:cubicBezTo>
                <a:lnTo>
                  <a:pt x="722376" y="740664"/>
                </a:lnTo>
                <a:cubicBezTo>
                  <a:pt x="694944" y="749808"/>
                  <a:pt x="667717" y="759592"/>
                  <a:pt x="640080" y="768096"/>
                </a:cubicBezTo>
                <a:cubicBezTo>
                  <a:pt x="628069" y="771792"/>
                  <a:pt x="616071" y="777240"/>
                  <a:pt x="603504" y="777240"/>
                </a:cubicBezTo>
                <a:cubicBezTo>
                  <a:pt x="560723" y="777240"/>
                  <a:pt x="518160" y="771144"/>
                  <a:pt x="475488" y="768096"/>
                </a:cubicBezTo>
                <a:lnTo>
                  <a:pt x="420624" y="731520"/>
                </a:lnTo>
                <a:lnTo>
                  <a:pt x="118872" y="557784"/>
                </a:lnTo>
                <a:lnTo>
                  <a:pt x="45720" y="457200"/>
                </a:lnTo>
                <a:lnTo>
                  <a:pt x="0" y="274320"/>
                </a:lnTo>
                <a:cubicBezTo>
                  <a:pt x="15240" y="252984"/>
                  <a:pt x="29341" y="230786"/>
                  <a:pt x="45720" y="210312"/>
                </a:cubicBezTo>
                <a:cubicBezTo>
                  <a:pt x="53798" y="200214"/>
                  <a:pt x="65979" y="193640"/>
                  <a:pt x="73152" y="182880"/>
                </a:cubicBezTo>
                <a:cubicBezTo>
                  <a:pt x="120633" y="111659"/>
                  <a:pt x="43629" y="194115"/>
                  <a:pt x="100584" y="137160"/>
                </a:cubicBezTo>
                <a:lnTo>
                  <a:pt x="137160" y="91440"/>
                </a:lnTo>
                <a:lnTo>
                  <a:pt x="384048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4" name="Freeform 53"/>
          <p:cNvSpPr/>
          <p:nvPr/>
        </p:nvSpPr>
        <p:spPr>
          <a:xfrm>
            <a:off x="4114800" y="1921514"/>
            <a:ext cx="457200" cy="228600"/>
          </a:xfrm>
          <a:custGeom>
            <a:avLst/>
            <a:gdLst>
              <a:gd name="connsiteX0" fmla="*/ 384048 w 841248"/>
              <a:gd name="connsiteY0" fmla="*/ 0 h 777240"/>
              <a:gd name="connsiteX1" fmla="*/ 384048 w 841248"/>
              <a:gd name="connsiteY1" fmla="*/ 0 h 777240"/>
              <a:gd name="connsiteX2" fmla="*/ 448056 w 841248"/>
              <a:gd name="connsiteY2" fmla="*/ 54864 h 777240"/>
              <a:gd name="connsiteX3" fmla="*/ 475488 w 841248"/>
              <a:gd name="connsiteY3" fmla="*/ 64008 h 777240"/>
              <a:gd name="connsiteX4" fmla="*/ 502920 w 841248"/>
              <a:gd name="connsiteY4" fmla="*/ 91440 h 777240"/>
              <a:gd name="connsiteX5" fmla="*/ 539496 w 841248"/>
              <a:gd name="connsiteY5" fmla="*/ 118872 h 777240"/>
              <a:gd name="connsiteX6" fmla="*/ 612648 w 841248"/>
              <a:gd name="connsiteY6" fmla="*/ 173736 h 777240"/>
              <a:gd name="connsiteX7" fmla="*/ 621792 w 841248"/>
              <a:gd name="connsiteY7" fmla="*/ 192024 h 777240"/>
              <a:gd name="connsiteX8" fmla="*/ 841248 w 841248"/>
              <a:gd name="connsiteY8" fmla="*/ 576072 h 777240"/>
              <a:gd name="connsiteX9" fmla="*/ 832104 w 841248"/>
              <a:gd name="connsiteY9" fmla="*/ 685800 h 777240"/>
              <a:gd name="connsiteX10" fmla="*/ 813816 w 841248"/>
              <a:gd name="connsiteY10" fmla="*/ 713232 h 777240"/>
              <a:gd name="connsiteX11" fmla="*/ 786384 w 841248"/>
              <a:gd name="connsiteY11" fmla="*/ 722376 h 777240"/>
              <a:gd name="connsiteX12" fmla="*/ 722376 w 841248"/>
              <a:gd name="connsiteY12" fmla="*/ 740664 h 777240"/>
              <a:gd name="connsiteX13" fmla="*/ 640080 w 841248"/>
              <a:gd name="connsiteY13" fmla="*/ 768096 h 777240"/>
              <a:gd name="connsiteX14" fmla="*/ 603504 w 841248"/>
              <a:gd name="connsiteY14" fmla="*/ 777240 h 777240"/>
              <a:gd name="connsiteX15" fmla="*/ 475488 w 841248"/>
              <a:gd name="connsiteY15" fmla="*/ 768096 h 777240"/>
              <a:gd name="connsiteX16" fmla="*/ 420624 w 841248"/>
              <a:gd name="connsiteY16" fmla="*/ 731520 h 777240"/>
              <a:gd name="connsiteX17" fmla="*/ 118872 w 841248"/>
              <a:gd name="connsiteY17" fmla="*/ 557784 h 777240"/>
              <a:gd name="connsiteX18" fmla="*/ 45720 w 841248"/>
              <a:gd name="connsiteY18" fmla="*/ 457200 h 777240"/>
              <a:gd name="connsiteX19" fmla="*/ 0 w 841248"/>
              <a:gd name="connsiteY19" fmla="*/ 274320 h 777240"/>
              <a:gd name="connsiteX20" fmla="*/ 45720 w 841248"/>
              <a:gd name="connsiteY20" fmla="*/ 210312 h 777240"/>
              <a:gd name="connsiteX21" fmla="*/ 73152 w 841248"/>
              <a:gd name="connsiteY21" fmla="*/ 182880 h 777240"/>
              <a:gd name="connsiteX22" fmla="*/ 100584 w 841248"/>
              <a:gd name="connsiteY22" fmla="*/ 137160 h 777240"/>
              <a:gd name="connsiteX23" fmla="*/ 137160 w 841248"/>
              <a:gd name="connsiteY23" fmla="*/ 91440 h 777240"/>
              <a:gd name="connsiteX24" fmla="*/ 384048 w 841248"/>
              <a:gd name="connsiteY24" fmla="*/ 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41248" h="777240">
                <a:moveTo>
                  <a:pt x="384048" y="0"/>
                </a:moveTo>
                <a:lnTo>
                  <a:pt x="384048" y="0"/>
                </a:lnTo>
                <a:cubicBezTo>
                  <a:pt x="405384" y="18288"/>
                  <a:pt x="425035" y="38749"/>
                  <a:pt x="448056" y="54864"/>
                </a:cubicBezTo>
                <a:cubicBezTo>
                  <a:pt x="455952" y="60391"/>
                  <a:pt x="467468" y="58661"/>
                  <a:pt x="475488" y="64008"/>
                </a:cubicBezTo>
                <a:cubicBezTo>
                  <a:pt x="486248" y="71181"/>
                  <a:pt x="493102" y="83024"/>
                  <a:pt x="502920" y="91440"/>
                </a:cubicBezTo>
                <a:cubicBezTo>
                  <a:pt x="514491" y="101358"/>
                  <a:pt x="526816" y="110418"/>
                  <a:pt x="539496" y="118872"/>
                </a:cubicBezTo>
                <a:cubicBezTo>
                  <a:pt x="579237" y="145366"/>
                  <a:pt x="585067" y="139260"/>
                  <a:pt x="612648" y="173736"/>
                </a:cubicBezTo>
                <a:cubicBezTo>
                  <a:pt x="616906" y="179058"/>
                  <a:pt x="618744" y="185928"/>
                  <a:pt x="621792" y="192024"/>
                </a:cubicBezTo>
                <a:lnTo>
                  <a:pt x="841248" y="576072"/>
                </a:lnTo>
                <a:cubicBezTo>
                  <a:pt x="838200" y="612648"/>
                  <a:pt x="839302" y="649810"/>
                  <a:pt x="832104" y="685800"/>
                </a:cubicBezTo>
                <a:cubicBezTo>
                  <a:pt x="829949" y="696576"/>
                  <a:pt x="822398" y="706367"/>
                  <a:pt x="813816" y="713232"/>
                </a:cubicBezTo>
                <a:cubicBezTo>
                  <a:pt x="806290" y="719253"/>
                  <a:pt x="786384" y="722376"/>
                  <a:pt x="786384" y="722376"/>
                </a:cubicBezTo>
                <a:lnTo>
                  <a:pt x="722376" y="740664"/>
                </a:lnTo>
                <a:cubicBezTo>
                  <a:pt x="694944" y="749808"/>
                  <a:pt x="667717" y="759592"/>
                  <a:pt x="640080" y="768096"/>
                </a:cubicBezTo>
                <a:cubicBezTo>
                  <a:pt x="628069" y="771792"/>
                  <a:pt x="616071" y="777240"/>
                  <a:pt x="603504" y="777240"/>
                </a:cubicBezTo>
                <a:cubicBezTo>
                  <a:pt x="560723" y="777240"/>
                  <a:pt x="518160" y="771144"/>
                  <a:pt x="475488" y="768096"/>
                </a:cubicBezTo>
                <a:lnTo>
                  <a:pt x="420624" y="731520"/>
                </a:lnTo>
                <a:lnTo>
                  <a:pt x="118872" y="557784"/>
                </a:lnTo>
                <a:lnTo>
                  <a:pt x="45720" y="457200"/>
                </a:lnTo>
                <a:lnTo>
                  <a:pt x="0" y="274320"/>
                </a:lnTo>
                <a:cubicBezTo>
                  <a:pt x="15240" y="252984"/>
                  <a:pt x="29341" y="230786"/>
                  <a:pt x="45720" y="210312"/>
                </a:cubicBezTo>
                <a:cubicBezTo>
                  <a:pt x="53798" y="200214"/>
                  <a:pt x="65979" y="193640"/>
                  <a:pt x="73152" y="182880"/>
                </a:cubicBezTo>
                <a:cubicBezTo>
                  <a:pt x="120633" y="111659"/>
                  <a:pt x="43629" y="194115"/>
                  <a:pt x="100584" y="137160"/>
                </a:cubicBezTo>
                <a:lnTo>
                  <a:pt x="137160" y="91440"/>
                </a:lnTo>
                <a:lnTo>
                  <a:pt x="384048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5" name="Freeform 54"/>
          <p:cNvSpPr/>
          <p:nvPr/>
        </p:nvSpPr>
        <p:spPr>
          <a:xfrm rot="12083737">
            <a:off x="6570166" y="1406315"/>
            <a:ext cx="121694" cy="116001"/>
          </a:xfrm>
          <a:custGeom>
            <a:avLst/>
            <a:gdLst>
              <a:gd name="connsiteX0" fmla="*/ 0 w 713232"/>
              <a:gd name="connsiteY0" fmla="*/ 0 h 338328"/>
              <a:gd name="connsiteX1" fmla="*/ 210312 w 713232"/>
              <a:gd name="connsiteY1" fmla="*/ 283464 h 338328"/>
              <a:gd name="connsiteX2" fmla="*/ 329184 w 713232"/>
              <a:gd name="connsiteY2" fmla="*/ 329184 h 338328"/>
              <a:gd name="connsiteX3" fmla="*/ 484632 w 713232"/>
              <a:gd name="connsiteY3" fmla="*/ 338328 h 338328"/>
              <a:gd name="connsiteX4" fmla="*/ 576072 w 713232"/>
              <a:gd name="connsiteY4" fmla="*/ 338328 h 338328"/>
              <a:gd name="connsiteX5" fmla="*/ 713232 w 713232"/>
              <a:gd name="connsiteY5" fmla="*/ 283464 h 338328"/>
              <a:gd name="connsiteX6" fmla="*/ 704088 w 713232"/>
              <a:gd name="connsiteY6" fmla="*/ 155448 h 338328"/>
              <a:gd name="connsiteX7" fmla="*/ 612648 w 713232"/>
              <a:gd name="connsiteY7" fmla="*/ 64008 h 338328"/>
              <a:gd name="connsiteX8" fmla="*/ 475488 w 713232"/>
              <a:gd name="connsiteY8" fmla="*/ 36576 h 338328"/>
              <a:gd name="connsiteX9" fmla="*/ 374904 w 713232"/>
              <a:gd name="connsiteY9" fmla="*/ 27432 h 338328"/>
              <a:gd name="connsiteX10" fmla="*/ 192024 w 713232"/>
              <a:gd name="connsiteY10" fmla="*/ 0 h 338328"/>
              <a:gd name="connsiteX11" fmla="*/ 0 w 713232"/>
              <a:gd name="connsiteY11" fmla="*/ 0 h 33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3232" h="338328">
                <a:moveTo>
                  <a:pt x="0" y="0"/>
                </a:moveTo>
                <a:lnTo>
                  <a:pt x="210312" y="283464"/>
                </a:lnTo>
                <a:cubicBezTo>
                  <a:pt x="309931" y="333273"/>
                  <a:pt x="267674" y="329184"/>
                  <a:pt x="329184" y="329184"/>
                </a:cubicBezTo>
                <a:lnTo>
                  <a:pt x="484632" y="338328"/>
                </a:lnTo>
                <a:lnTo>
                  <a:pt x="576072" y="338328"/>
                </a:lnTo>
                <a:lnTo>
                  <a:pt x="713232" y="283464"/>
                </a:lnTo>
                <a:lnTo>
                  <a:pt x="704088" y="155448"/>
                </a:lnTo>
                <a:lnTo>
                  <a:pt x="612648" y="64008"/>
                </a:lnTo>
                <a:cubicBezTo>
                  <a:pt x="500302" y="33368"/>
                  <a:pt x="546817" y="36576"/>
                  <a:pt x="475488" y="36576"/>
                </a:cubicBezTo>
                <a:lnTo>
                  <a:pt x="374904" y="27432"/>
                </a:lnTo>
                <a:lnTo>
                  <a:pt x="192024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914400" y="4343400"/>
            <a:ext cx="7086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Small patches are dominated by generalist immigrants, no viable local populations: minimum area threshold?</a:t>
            </a:r>
            <a:endParaRPr lang="sv-SE" sz="2400" dirty="0">
              <a:latin typeface="+mj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38200" y="3578804"/>
            <a:ext cx="693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+mj-lt"/>
              </a:rPr>
              <a:t>Increasing importance of local processes</a:t>
            </a:r>
            <a:endParaRPr lang="sv-SE" sz="2000" dirty="0">
              <a:latin typeface="+mj-lt"/>
            </a:endParaRPr>
          </a:p>
        </p:txBody>
      </p:sp>
      <p:sp>
        <p:nvSpPr>
          <p:cNvPr id="29" name="Isosceles Triangle 28"/>
          <p:cNvSpPr/>
          <p:nvPr/>
        </p:nvSpPr>
        <p:spPr>
          <a:xfrm>
            <a:off x="914400" y="2454914"/>
            <a:ext cx="6324600" cy="304800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0" name="Isosceles Triangle 29"/>
          <p:cNvSpPr/>
          <p:nvPr/>
        </p:nvSpPr>
        <p:spPr>
          <a:xfrm>
            <a:off x="914400" y="3293114"/>
            <a:ext cx="6324600" cy="304800"/>
          </a:xfrm>
          <a:prstGeom prst="triangle">
            <a:avLst>
              <a:gd name="adj" fmla="val 0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563880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Increasing connectivity may reduce species dominance by favoring inter-patch dispersal of sedentary and specialist species </a:t>
            </a:r>
            <a:endParaRPr lang="sv-SE" sz="2400" dirty="0"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2793" y="152400"/>
            <a:ext cx="52840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Interpaly of local and dispersal processes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57200" y="1371600"/>
            <a:ext cx="7924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latin typeface="+mj-lt"/>
              </a:rPr>
              <a:t>Combinations of species exhibiting true </a:t>
            </a:r>
            <a:r>
              <a:rPr lang="en-US" sz="2200" dirty="0" err="1" smtClean="0">
                <a:latin typeface="+mj-lt"/>
              </a:rPr>
              <a:t>metapopulation</a:t>
            </a:r>
            <a:r>
              <a:rPr lang="en-US" sz="2200" dirty="0" smtClean="0">
                <a:latin typeface="+mj-lt"/>
              </a:rPr>
              <a:t> dynamics with species with frequent inter-patch movements</a:t>
            </a:r>
            <a:endParaRPr lang="sv-SE" sz="2200" dirty="0">
              <a:latin typeface="+mj-lt"/>
            </a:endParaRPr>
          </a:p>
        </p:txBody>
      </p:sp>
      <p:sp>
        <p:nvSpPr>
          <p:cNvPr id="15" name="Freeform 14"/>
          <p:cNvSpPr/>
          <p:nvPr/>
        </p:nvSpPr>
        <p:spPr>
          <a:xfrm rot="20066130">
            <a:off x="1262131" y="3394282"/>
            <a:ext cx="1616891" cy="1272122"/>
          </a:xfrm>
          <a:custGeom>
            <a:avLst/>
            <a:gdLst>
              <a:gd name="connsiteX0" fmla="*/ 100584 w 1537877"/>
              <a:gd name="connsiteY0" fmla="*/ 468849 h 1282665"/>
              <a:gd name="connsiteX1" fmla="*/ 292608 w 1537877"/>
              <a:gd name="connsiteY1" fmla="*/ 1026633 h 1282665"/>
              <a:gd name="connsiteX2" fmla="*/ 932688 w 1537877"/>
              <a:gd name="connsiteY2" fmla="*/ 1282665 h 1282665"/>
              <a:gd name="connsiteX3" fmla="*/ 1097280 w 1537877"/>
              <a:gd name="connsiteY3" fmla="*/ 1209513 h 1282665"/>
              <a:gd name="connsiteX4" fmla="*/ 1152144 w 1537877"/>
              <a:gd name="connsiteY4" fmla="*/ 1182081 h 1282665"/>
              <a:gd name="connsiteX5" fmla="*/ 1508760 w 1537877"/>
              <a:gd name="connsiteY5" fmla="*/ 880329 h 1282665"/>
              <a:gd name="connsiteX6" fmla="*/ 1536192 w 1537877"/>
              <a:gd name="connsiteY6" fmla="*/ 706593 h 1282665"/>
              <a:gd name="connsiteX7" fmla="*/ 1527048 w 1537877"/>
              <a:gd name="connsiteY7" fmla="*/ 368265 h 1282665"/>
              <a:gd name="connsiteX8" fmla="*/ 1463040 w 1537877"/>
              <a:gd name="connsiteY8" fmla="*/ 285969 h 1282665"/>
              <a:gd name="connsiteX9" fmla="*/ 1426464 w 1537877"/>
              <a:gd name="connsiteY9" fmla="*/ 249393 h 1282665"/>
              <a:gd name="connsiteX10" fmla="*/ 1261872 w 1537877"/>
              <a:gd name="connsiteY10" fmla="*/ 121377 h 1282665"/>
              <a:gd name="connsiteX11" fmla="*/ 1188720 w 1537877"/>
              <a:gd name="connsiteY11" fmla="*/ 93945 h 1282665"/>
              <a:gd name="connsiteX12" fmla="*/ 1161288 w 1537877"/>
              <a:gd name="connsiteY12" fmla="*/ 84801 h 1282665"/>
              <a:gd name="connsiteX13" fmla="*/ 1078992 w 1537877"/>
              <a:gd name="connsiteY13" fmla="*/ 66513 h 1282665"/>
              <a:gd name="connsiteX14" fmla="*/ 1033272 w 1537877"/>
              <a:gd name="connsiteY14" fmla="*/ 48225 h 1282665"/>
              <a:gd name="connsiteX15" fmla="*/ 941832 w 1537877"/>
              <a:gd name="connsiteY15" fmla="*/ 39081 h 1282665"/>
              <a:gd name="connsiteX16" fmla="*/ 850392 w 1537877"/>
              <a:gd name="connsiteY16" fmla="*/ 20793 h 1282665"/>
              <a:gd name="connsiteX17" fmla="*/ 786384 w 1537877"/>
              <a:gd name="connsiteY17" fmla="*/ 2505 h 1282665"/>
              <a:gd name="connsiteX18" fmla="*/ 740664 w 1537877"/>
              <a:gd name="connsiteY18" fmla="*/ 2505 h 1282665"/>
              <a:gd name="connsiteX19" fmla="*/ 457200 w 1537877"/>
              <a:gd name="connsiteY19" fmla="*/ 2505 h 1282665"/>
              <a:gd name="connsiteX20" fmla="*/ 374904 w 1537877"/>
              <a:gd name="connsiteY20" fmla="*/ 11649 h 1282665"/>
              <a:gd name="connsiteX21" fmla="*/ 265176 w 1537877"/>
              <a:gd name="connsiteY21" fmla="*/ 39081 h 1282665"/>
              <a:gd name="connsiteX22" fmla="*/ 237744 w 1537877"/>
              <a:gd name="connsiteY22" fmla="*/ 57369 h 1282665"/>
              <a:gd name="connsiteX23" fmla="*/ 201168 w 1537877"/>
              <a:gd name="connsiteY23" fmla="*/ 66513 h 1282665"/>
              <a:gd name="connsiteX24" fmla="*/ 18288 w 1537877"/>
              <a:gd name="connsiteY24" fmla="*/ 240249 h 1282665"/>
              <a:gd name="connsiteX25" fmla="*/ 0 w 1537877"/>
              <a:gd name="connsiteY25" fmla="*/ 322545 h 1282665"/>
              <a:gd name="connsiteX26" fmla="*/ 100584 w 1537877"/>
              <a:gd name="connsiteY26" fmla="*/ 468849 h 1282665"/>
              <a:gd name="connsiteX0" fmla="*/ 100584 w 1537877"/>
              <a:gd name="connsiteY0" fmla="*/ 468849 h 1282665"/>
              <a:gd name="connsiteX1" fmla="*/ 292608 w 1537877"/>
              <a:gd name="connsiteY1" fmla="*/ 1026633 h 1282665"/>
              <a:gd name="connsiteX2" fmla="*/ 932688 w 1537877"/>
              <a:gd name="connsiteY2" fmla="*/ 1282665 h 1282665"/>
              <a:gd name="connsiteX3" fmla="*/ 1097280 w 1537877"/>
              <a:gd name="connsiteY3" fmla="*/ 1209513 h 1282665"/>
              <a:gd name="connsiteX4" fmla="*/ 1481937 w 1537877"/>
              <a:gd name="connsiteY4" fmla="*/ 1250926 h 1282665"/>
              <a:gd name="connsiteX5" fmla="*/ 1508760 w 1537877"/>
              <a:gd name="connsiteY5" fmla="*/ 880329 h 1282665"/>
              <a:gd name="connsiteX6" fmla="*/ 1536192 w 1537877"/>
              <a:gd name="connsiteY6" fmla="*/ 706593 h 1282665"/>
              <a:gd name="connsiteX7" fmla="*/ 1527048 w 1537877"/>
              <a:gd name="connsiteY7" fmla="*/ 368265 h 1282665"/>
              <a:gd name="connsiteX8" fmla="*/ 1463040 w 1537877"/>
              <a:gd name="connsiteY8" fmla="*/ 285969 h 1282665"/>
              <a:gd name="connsiteX9" fmla="*/ 1426464 w 1537877"/>
              <a:gd name="connsiteY9" fmla="*/ 249393 h 1282665"/>
              <a:gd name="connsiteX10" fmla="*/ 1261872 w 1537877"/>
              <a:gd name="connsiteY10" fmla="*/ 121377 h 1282665"/>
              <a:gd name="connsiteX11" fmla="*/ 1188720 w 1537877"/>
              <a:gd name="connsiteY11" fmla="*/ 93945 h 1282665"/>
              <a:gd name="connsiteX12" fmla="*/ 1161288 w 1537877"/>
              <a:gd name="connsiteY12" fmla="*/ 84801 h 1282665"/>
              <a:gd name="connsiteX13" fmla="*/ 1078992 w 1537877"/>
              <a:gd name="connsiteY13" fmla="*/ 66513 h 1282665"/>
              <a:gd name="connsiteX14" fmla="*/ 1033272 w 1537877"/>
              <a:gd name="connsiteY14" fmla="*/ 48225 h 1282665"/>
              <a:gd name="connsiteX15" fmla="*/ 941832 w 1537877"/>
              <a:gd name="connsiteY15" fmla="*/ 39081 h 1282665"/>
              <a:gd name="connsiteX16" fmla="*/ 850392 w 1537877"/>
              <a:gd name="connsiteY16" fmla="*/ 20793 h 1282665"/>
              <a:gd name="connsiteX17" fmla="*/ 786384 w 1537877"/>
              <a:gd name="connsiteY17" fmla="*/ 2505 h 1282665"/>
              <a:gd name="connsiteX18" fmla="*/ 740664 w 1537877"/>
              <a:gd name="connsiteY18" fmla="*/ 2505 h 1282665"/>
              <a:gd name="connsiteX19" fmla="*/ 457200 w 1537877"/>
              <a:gd name="connsiteY19" fmla="*/ 2505 h 1282665"/>
              <a:gd name="connsiteX20" fmla="*/ 374904 w 1537877"/>
              <a:gd name="connsiteY20" fmla="*/ 11649 h 1282665"/>
              <a:gd name="connsiteX21" fmla="*/ 265176 w 1537877"/>
              <a:gd name="connsiteY21" fmla="*/ 39081 h 1282665"/>
              <a:gd name="connsiteX22" fmla="*/ 237744 w 1537877"/>
              <a:gd name="connsiteY22" fmla="*/ 57369 h 1282665"/>
              <a:gd name="connsiteX23" fmla="*/ 201168 w 1537877"/>
              <a:gd name="connsiteY23" fmla="*/ 66513 h 1282665"/>
              <a:gd name="connsiteX24" fmla="*/ 18288 w 1537877"/>
              <a:gd name="connsiteY24" fmla="*/ 240249 h 1282665"/>
              <a:gd name="connsiteX25" fmla="*/ 0 w 1537877"/>
              <a:gd name="connsiteY25" fmla="*/ 322545 h 1282665"/>
              <a:gd name="connsiteX26" fmla="*/ 100584 w 1537877"/>
              <a:gd name="connsiteY26" fmla="*/ 468849 h 1282665"/>
              <a:gd name="connsiteX0" fmla="*/ 100584 w 1537877"/>
              <a:gd name="connsiteY0" fmla="*/ 468849 h 1518643"/>
              <a:gd name="connsiteX1" fmla="*/ 292608 w 1537877"/>
              <a:gd name="connsiteY1" fmla="*/ 1026633 h 1518643"/>
              <a:gd name="connsiteX2" fmla="*/ 932688 w 1537877"/>
              <a:gd name="connsiteY2" fmla="*/ 1282665 h 1518643"/>
              <a:gd name="connsiteX3" fmla="*/ 1299149 w 1537877"/>
              <a:gd name="connsiteY3" fmla="*/ 1457854 h 1518643"/>
              <a:gd name="connsiteX4" fmla="*/ 1481937 w 1537877"/>
              <a:gd name="connsiteY4" fmla="*/ 1250926 h 1518643"/>
              <a:gd name="connsiteX5" fmla="*/ 1508760 w 1537877"/>
              <a:gd name="connsiteY5" fmla="*/ 880329 h 1518643"/>
              <a:gd name="connsiteX6" fmla="*/ 1536192 w 1537877"/>
              <a:gd name="connsiteY6" fmla="*/ 706593 h 1518643"/>
              <a:gd name="connsiteX7" fmla="*/ 1527048 w 1537877"/>
              <a:gd name="connsiteY7" fmla="*/ 368265 h 1518643"/>
              <a:gd name="connsiteX8" fmla="*/ 1463040 w 1537877"/>
              <a:gd name="connsiteY8" fmla="*/ 285969 h 1518643"/>
              <a:gd name="connsiteX9" fmla="*/ 1426464 w 1537877"/>
              <a:gd name="connsiteY9" fmla="*/ 249393 h 1518643"/>
              <a:gd name="connsiteX10" fmla="*/ 1261872 w 1537877"/>
              <a:gd name="connsiteY10" fmla="*/ 121377 h 1518643"/>
              <a:gd name="connsiteX11" fmla="*/ 1188720 w 1537877"/>
              <a:gd name="connsiteY11" fmla="*/ 93945 h 1518643"/>
              <a:gd name="connsiteX12" fmla="*/ 1161288 w 1537877"/>
              <a:gd name="connsiteY12" fmla="*/ 84801 h 1518643"/>
              <a:gd name="connsiteX13" fmla="*/ 1078992 w 1537877"/>
              <a:gd name="connsiteY13" fmla="*/ 66513 h 1518643"/>
              <a:gd name="connsiteX14" fmla="*/ 1033272 w 1537877"/>
              <a:gd name="connsiteY14" fmla="*/ 48225 h 1518643"/>
              <a:gd name="connsiteX15" fmla="*/ 941832 w 1537877"/>
              <a:gd name="connsiteY15" fmla="*/ 39081 h 1518643"/>
              <a:gd name="connsiteX16" fmla="*/ 850392 w 1537877"/>
              <a:gd name="connsiteY16" fmla="*/ 20793 h 1518643"/>
              <a:gd name="connsiteX17" fmla="*/ 786384 w 1537877"/>
              <a:gd name="connsiteY17" fmla="*/ 2505 h 1518643"/>
              <a:gd name="connsiteX18" fmla="*/ 740664 w 1537877"/>
              <a:gd name="connsiteY18" fmla="*/ 2505 h 1518643"/>
              <a:gd name="connsiteX19" fmla="*/ 457200 w 1537877"/>
              <a:gd name="connsiteY19" fmla="*/ 2505 h 1518643"/>
              <a:gd name="connsiteX20" fmla="*/ 374904 w 1537877"/>
              <a:gd name="connsiteY20" fmla="*/ 11649 h 1518643"/>
              <a:gd name="connsiteX21" fmla="*/ 265176 w 1537877"/>
              <a:gd name="connsiteY21" fmla="*/ 39081 h 1518643"/>
              <a:gd name="connsiteX22" fmla="*/ 237744 w 1537877"/>
              <a:gd name="connsiteY22" fmla="*/ 57369 h 1518643"/>
              <a:gd name="connsiteX23" fmla="*/ 201168 w 1537877"/>
              <a:gd name="connsiteY23" fmla="*/ 66513 h 1518643"/>
              <a:gd name="connsiteX24" fmla="*/ 18288 w 1537877"/>
              <a:gd name="connsiteY24" fmla="*/ 240249 h 1518643"/>
              <a:gd name="connsiteX25" fmla="*/ 0 w 1537877"/>
              <a:gd name="connsiteY25" fmla="*/ 322545 h 1518643"/>
              <a:gd name="connsiteX26" fmla="*/ 100584 w 1537877"/>
              <a:gd name="connsiteY26" fmla="*/ 468849 h 1518643"/>
              <a:gd name="connsiteX0" fmla="*/ 100584 w 1537877"/>
              <a:gd name="connsiteY0" fmla="*/ 468849 h 1518643"/>
              <a:gd name="connsiteX1" fmla="*/ 292608 w 1537877"/>
              <a:gd name="connsiteY1" fmla="*/ 1026633 h 1518643"/>
              <a:gd name="connsiteX2" fmla="*/ 962983 w 1537877"/>
              <a:gd name="connsiteY2" fmla="*/ 1382897 h 1518643"/>
              <a:gd name="connsiteX3" fmla="*/ 1299149 w 1537877"/>
              <a:gd name="connsiteY3" fmla="*/ 1457854 h 1518643"/>
              <a:gd name="connsiteX4" fmla="*/ 1481937 w 1537877"/>
              <a:gd name="connsiteY4" fmla="*/ 1250926 h 1518643"/>
              <a:gd name="connsiteX5" fmla="*/ 1508760 w 1537877"/>
              <a:gd name="connsiteY5" fmla="*/ 880329 h 1518643"/>
              <a:gd name="connsiteX6" fmla="*/ 1536192 w 1537877"/>
              <a:gd name="connsiteY6" fmla="*/ 706593 h 1518643"/>
              <a:gd name="connsiteX7" fmla="*/ 1527048 w 1537877"/>
              <a:gd name="connsiteY7" fmla="*/ 368265 h 1518643"/>
              <a:gd name="connsiteX8" fmla="*/ 1463040 w 1537877"/>
              <a:gd name="connsiteY8" fmla="*/ 285969 h 1518643"/>
              <a:gd name="connsiteX9" fmla="*/ 1426464 w 1537877"/>
              <a:gd name="connsiteY9" fmla="*/ 249393 h 1518643"/>
              <a:gd name="connsiteX10" fmla="*/ 1261872 w 1537877"/>
              <a:gd name="connsiteY10" fmla="*/ 121377 h 1518643"/>
              <a:gd name="connsiteX11" fmla="*/ 1188720 w 1537877"/>
              <a:gd name="connsiteY11" fmla="*/ 93945 h 1518643"/>
              <a:gd name="connsiteX12" fmla="*/ 1161288 w 1537877"/>
              <a:gd name="connsiteY12" fmla="*/ 84801 h 1518643"/>
              <a:gd name="connsiteX13" fmla="*/ 1078992 w 1537877"/>
              <a:gd name="connsiteY13" fmla="*/ 66513 h 1518643"/>
              <a:gd name="connsiteX14" fmla="*/ 1033272 w 1537877"/>
              <a:gd name="connsiteY14" fmla="*/ 48225 h 1518643"/>
              <a:gd name="connsiteX15" fmla="*/ 941832 w 1537877"/>
              <a:gd name="connsiteY15" fmla="*/ 39081 h 1518643"/>
              <a:gd name="connsiteX16" fmla="*/ 850392 w 1537877"/>
              <a:gd name="connsiteY16" fmla="*/ 20793 h 1518643"/>
              <a:gd name="connsiteX17" fmla="*/ 786384 w 1537877"/>
              <a:gd name="connsiteY17" fmla="*/ 2505 h 1518643"/>
              <a:gd name="connsiteX18" fmla="*/ 740664 w 1537877"/>
              <a:gd name="connsiteY18" fmla="*/ 2505 h 1518643"/>
              <a:gd name="connsiteX19" fmla="*/ 457200 w 1537877"/>
              <a:gd name="connsiteY19" fmla="*/ 2505 h 1518643"/>
              <a:gd name="connsiteX20" fmla="*/ 374904 w 1537877"/>
              <a:gd name="connsiteY20" fmla="*/ 11649 h 1518643"/>
              <a:gd name="connsiteX21" fmla="*/ 265176 w 1537877"/>
              <a:gd name="connsiteY21" fmla="*/ 39081 h 1518643"/>
              <a:gd name="connsiteX22" fmla="*/ 237744 w 1537877"/>
              <a:gd name="connsiteY22" fmla="*/ 57369 h 1518643"/>
              <a:gd name="connsiteX23" fmla="*/ 201168 w 1537877"/>
              <a:gd name="connsiteY23" fmla="*/ 66513 h 1518643"/>
              <a:gd name="connsiteX24" fmla="*/ 18288 w 1537877"/>
              <a:gd name="connsiteY24" fmla="*/ 240249 h 1518643"/>
              <a:gd name="connsiteX25" fmla="*/ 0 w 1537877"/>
              <a:gd name="connsiteY25" fmla="*/ 322545 h 1518643"/>
              <a:gd name="connsiteX26" fmla="*/ 100584 w 1537877"/>
              <a:gd name="connsiteY26" fmla="*/ 468849 h 1518643"/>
              <a:gd name="connsiteX0" fmla="*/ 100584 w 1765657"/>
              <a:gd name="connsiteY0" fmla="*/ 468849 h 1518643"/>
              <a:gd name="connsiteX1" fmla="*/ 292608 w 1765657"/>
              <a:gd name="connsiteY1" fmla="*/ 1026633 h 1518643"/>
              <a:gd name="connsiteX2" fmla="*/ 962983 w 1765657"/>
              <a:gd name="connsiteY2" fmla="*/ 1382897 h 1518643"/>
              <a:gd name="connsiteX3" fmla="*/ 1299149 w 1765657"/>
              <a:gd name="connsiteY3" fmla="*/ 1457854 h 1518643"/>
              <a:gd name="connsiteX4" fmla="*/ 1481937 w 1765657"/>
              <a:gd name="connsiteY4" fmla="*/ 1250926 h 1518643"/>
              <a:gd name="connsiteX5" fmla="*/ 1736540 w 1765657"/>
              <a:gd name="connsiteY5" fmla="*/ 879875 h 1518643"/>
              <a:gd name="connsiteX6" fmla="*/ 1536192 w 1765657"/>
              <a:gd name="connsiteY6" fmla="*/ 706593 h 1518643"/>
              <a:gd name="connsiteX7" fmla="*/ 1527048 w 1765657"/>
              <a:gd name="connsiteY7" fmla="*/ 368265 h 1518643"/>
              <a:gd name="connsiteX8" fmla="*/ 1463040 w 1765657"/>
              <a:gd name="connsiteY8" fmla="*/ 285969 h 1518643"/>
              <a:gd name="connsiteX9" fmla="*/ 1426464 w 1765657"/>
              <a:gd name="connsiteY9" fmla="*/ 249393 h 1518643"/>
              <a:gd name="connsiteX10" fmla="*/ 1261872 w 1765657"/>
              <a:gd name="connsiteY10" fmla="*/ 121377 h 1518643"/>
              <a:gd name="connsiteX11" fmla="*/ 1188720 w 1765657"/>
              <a:gd name="connsiteY11" fmla="*/ 93945 h 1518643"/>
              <a:gd name="connsiteX12" fmla="*/ 1161288 w 1765657"/>
              <a:gd name="connsiteY12" fmla="*/ 84801 h 1518643"/>
              <a:gd name="connsiteX13" fmla="*/ 1078992 w 1765657"/>
              <a:gd name="connsiteY13" fmla="*/ 66513 h 1518643"/>
              <a:gd name="connsiteX14" fmla="*/ 1033272 w 1765657"/>
              <a:gd name="connsiteY14" fmla="*/ 48225 h 1518643"/>
              <a:gd name="connsiteX15" fmla="*/ 941832 w 1765657"/>
              <a:gd name="connsiteY15" fmla="*/ 39081 h 1518643"/>
              <a:gd name="connsiteX16" fmla="*/ 850392 w 1765657"/>
              <a:gd name="connsiteY16" fmla="*/ 20793 h 1518643"/>
              <a:gd name="connsiteX17" fmla="*/ 786384 w 1765657"/>
              <a:gd name="connsiteY17" fmla="*/ 2505 h 1518643"/>
              <a:gd name="connsiteX18" fmla="*/ 740664 w 1765657"/>
              <a:gd name="connsiteY18" fmla="*/ 2505 h 1518643"/>
              <a:gd name="connsiteX19" fmla="*/ 457200 w 1765657"/>
              <a:gd name="connsiteY19" fmla="*/ 2505 h 1518643"/>
              <a:gd name="connsiteX20" fmla="*/ 374904 w 1765657"/>
              <a:gd name="connsiteY20" fmla="*/ 11649 h 1518643"/>
              <a:gd name="connsiteX21" fmla="*/ 265176 w 1765657"/>
              <a:gd name="connsiteY21" fmla="*/ 39081 h 1518643"/>
              <a:gd name="connsiteX22" fmla="*/ 237744 w 1765657"/>
              <a:gd name="connsiteY22" fmla="*/ 57369 h 1518643"/>
              <a:gd name="connsiteX23" fmla="*/ 201168 w 1765657"/>
              <a:gd name="connsiteY23" fmla="*/ 66513 h 1518643"/>
              <a:gd name="connsiteX24" fmla="*/ 18288 w 1765657"/>
              <a:gd name="connsiteY24" fmla="*/ 240249 h 1518643"/>
              <a:gd name="connsiteX25" fmla="*/ 0 w 1765657"/>
              <a:gd name="connsiteY25" fmla="*/ 322545 h 1518643"/>
              <a:gd name="connsiteX26" fmla="*/ 100584 w 1765657"/>
              <a:gd name="connsiteY26" fmla="*/ 468849 h 1518643"/>
              <a:gd name="connsiteX0" fmla="*/ 100584 w 1765657"/>
              <a:gd name="connsiteY0" fmla="*/ 468849 h 1518643"/>
              <a:gd name="connsiteX1" fmla="*/ 292608 w 1765657"/>
              <a:gd name="connsiteY1" fmla="*/ 1026633 h 1518643"/>
              <a:gd name="connsiteX2" fmla="*/ 962983 w 1765657"/>
              <a:gd name="connsiteY2" fmla="*/ 1382897 h 1518643"/>
              <a:gd name="connsiteX3" fmla="*/ 1299149 w 1765657"/>
              <a:gd name="connsiteY3" fmla="*/ 1457854 h 1518643"/>
              <a:gd name="connsiteX4" fmla="*/ 1481937 w 1765657"/>
              <a:gd name="connsiteY4" fmla="*/ 1250926 h 1518643"/>
              <a:gd name="connsiteX5" fmla="*/ 1736540 w 1765657"/>
              <a:gd name="connsiteY5" fmla="*/ 879875 h 1518643"/>
              <a:gd name="connsiteX6" fmla="*/ 1733292 w 1765657"/>
              <a:gd name="connsiteY6" fmla="*/ 676499 h 1518643"/>
              <a:gd name="connsiteX7" fmla="*/ 1527048 w 1765657"/>
              <a:gd name="connsiteY7" fmla="*/ 368265 h 1518643"/>
              <a:gd name="connsiteX8" fmla="*/ 1463040 w 1765657"/>
              <a:gd name="connsiteY8" fmla="*/ 285969 h 1518643"/>
              <a:gd name="connsiteX9" fmla="*/ 1426464 w 1765657"/>
              <a:gd name="connsiteY9" fmla="*/ 249393 h 1518643"/>
              <a:gd name="connsiteX10" fmla="*/ 1261872 w 1765657"/>
              <a:gd name="connsiteY10" fmla="*/ 121377 h 1518643"/>
              <a:gd name="connsiteX11" fmla="*/ 1188720 w 1765657"/>
              <a:gd name="connsiteY11" fmla="*/ 93945 h 1518643"/>
              <a:gd name="connsiteX12" fmla="*/ 1161288 w 1765657"/>
              <a:gd name="connsiteY12" fmla="*/ 84801 h 1518643"/>
              <a:gd name="connsiteX13" fmla="*/ 1078992 w 1765657"/>
              <a:gd name="connsiteY13" fmla="*/ 66513 h 1518643"/>
              <a:gd name="connsiteX14" fmla="*/ 1033272 w 1765657"/>
              <a:gd name="connsiteY14" fmla="*/ 48225 h 1518643"/>
              <a:gd name="connsiteX15" fmla="*/ 941832 w 1765657"/>
              <a:gd name="connsiteY15" fmla="*/ 39081 h 1518643"/>
              <a:gd name="connsiteX16" fmla="*/ 850392 w 1765657"/>
              <a:gd name="connsiteY16" fmla="*/ 20793 h 1518643"/>
              <a:gd name="connsiteX17" fmla="*/ 786384 w 1765657"/>
              <a:gd name="connsiteY17" fmla="*/ 2505 h 1518643"/>
              <a:gd name="connsiteX18" fmla="*/ 740664 w 1765657"/>
              <a:gd name="connsiteY18" fmla="*/ 2505 h 1518643"/>
              <a:gd name="connsiteX19" fmla="*/ 457200 w 1765657"/>
              <a:gd name="connsiteY19" fmla="*/ 2505 h 1518643"/>
              <a:gd name="connsiteX20" fmla="*/ 374904 w 1765657"/>
              <a:gd name="connsiteY20" fmla="*/ 11649 h 1518643"/>
              <a:gd name="connsiteX21" fmla="*/ 265176 w 1765657"/>
              <a:gd name="connsiteY21" fmla="*/ 39081 h 1518643"/>
              <a:gd name="connsiteX22" fmla="*/ 237744 w 1765657"/>
              <a:gd name="connsiteY22" fmla="*/ 57369 h 1518643"/>
              <a:gd name="connsiteX23" fmla="*/ 201168 w 1765657"/>
              <a:gd name="connsiteY23" fmla="*/ 66513 h 1518643"/>
              <a:gd name="connsiteX24" fmla="*/ 18288 w 1765657"/>
              <a:gd name="connsiteY24" fmla="*/ 240249 h 1518643"/>
              <a:gd name="connsiteX25" fmla="*/ 0 w 1765657"/>
              <a:gd name="connsiteY25" fmla="*/ 322545 h 1518643"/>
              <a:gd name="connsiteX26" fmla="*/ 100584 w 1765657"/>
              <a:gd name="connsiteY26" fmla="*/ 468849 h 1518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765657" h="1518643">
                <a:moveTo>
                  <a:pt x="100584" y="468849"/>
                </a:moveTo>
                <a:lnTo>
                  <a:pt x="292608" y="1026633"/>
                </a:lnTo>
                <a:lnTo>
                  <a:pt x="962983" y="1382897"/>
                </a:lnTo>
                <a:cubicBezTo>
                  <a:pt x="1112664" y="1328467"/>
                  <a:pt x="1186254" y="1518643"/>
                  <a:pt x="1299149" y="1457854"/>
                </a:cubicBezTo>
                <a:cubicBezTo>
                  <a:pt x="1317152" y="1448160"/>
                  <a:pt x="1481937" y="1250926"/>
                  <a:pt x="1481937" y="1250926"/>
                </a:cubicBezTo>
                <a:lnTo>
                  <a:pt x="1736540" y="879875"/>
                </a:lnTo>
                <a:cubicBezTo>
                  <a:pt x="1765657" y="724584"/>
                  <a:pt x="1733292" y="753549"/>
                  <a:pt x="1733292" y="676499"/>
                </a:cubicBezTo>
                <a:lnTo>
                  <a:pt x="1527048" y="368265"/>
                </a:lnTo>
                <a:cubicBezTo>
                  <a:pt x="1505712" y="340833"/>
                  <a:pt x="1485488" y="312499"/>
                  <a:pt x="1463040" y="285969"/>
                </a:cubicBezTo>
                <a:cubicBezTo>
                  <a:pt x="1451903" y="272807"/>
                  <a:pt x="1426464" y="249393"/>
                  <a:pt x="1426464" y="249393"/>
                </a:cubicBezTo>
                <a:lnTo>
                  <a:pt x="1261872" y="121377"/>
                </a:lnTo>
                <a:lnTo>
                  <a:pt x="1188720" y="93945"/>
                </a:lnTo>
                <a:cubicBezTo>
                  <a:pt x="1179662" y="90651"/>
                  <a:pt x="1170639" y="87139"/>
                  <a:pt x="1161288" y="84801"/>
                </a:cubicBezTo>
                <a:cubicBezTo>
                  <a:pt x="1134026" y="77985"/>
                  <a:pt x="1106012" y="74233"/>
                  <a:pt x="1078992" y="66513"/>
                </a:cubicBezTo>
                <a:cubicBezTo>
                  <a:pt x="1063210" y="62004"/>
                  <a:pt x="1049367" y="51444"/>
                  <a:pt x="1033272" y="48225"/>
                </a:cubicBezTo>
                <a:cubicBezTo>
                  <a:pt x="1003235" y="42218"/>
                  <a:pt x="972125" y="43625"/>
                  <a:pt x="941832" y="39081"/>
                </a:cubicBezTo>
                <a:cubicBezTo>
                  <a:pt x="911092" y="34470"/>
                  <a:pt x="880649" y="27912"/>
                  <a:pt x="850392" y="20793"/>
                </a:cubicBezTo>
                <a:cubicBezTo>
                  <a:pt x="828792" y="15711"/>
                  <a:pt x="808272" y="6153"/>
                  <a:pt x="786384" y="2505"/>
                </a:cubicBezTo>
                <a:cubicBezTo>
                  <a:pt x="771351" y="0"/>
                  <a:pt x="755904" y="2505"/>
                  <a:pt x="740664" y="2505"/>
                </a:cubicBezTo>
                <a:lnTo>
                  <a:pt x="457200" y="2505"/>
                </a:lnTo>
                <a:cubicBezTo>
                  <a:pt x="429768" y="5553"/>
                  <a:pt x="402263" y="8001"/>
                  <a:pt x="374904" y="11649"/>
                </a:cubicBezTo>
                <a:cubicBezTo>
                  <a:pt x="333827" y="17126"/>
                  <a:pt x="303523" y="22038"/>
                  <a:pt x="265176" y="39081"/>
                </a:cubicBezTo>
                <a:cubicBezTo>
                  <a:pt x="255133" y="43544"/>
                  <a:pt x="247845" y="53040"/>
                  <a:pt x="237744" y="57369"/>
                </a:cubicBezTo>
                <a:cubicBezTo>
                  <a:pt x="226193" y="62319"/>
                  <a:pt x="201168" y="66513"/>
                  <a:pt x="201168" y="66513"/>
                </a:cubicBezTo>
                <a:lnTo>
                  <a:pt x="18288" y="240249"/>
                </a:lnTo>
                <a:lnTo>
                  <a:pt x="0" y="322545"/>
                </a:lnTo>
                <a:lnTo>
                  <a:pt x="100584" y="46884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00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971800" y="3352800"/>
            <a:ext cx="5181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+mj-lt"/>
              </a:rPr>
              <a:t>Only large patches sustain populations that can be locally dominant</a:t>
            </a:r>
            <a:endParaRPr lang="sv-SE" sz="2200" dirty="0" smtClean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5112603"/>
            <a:ext cx="8153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1217DE"/>
                </a:solidFill>
                <a:latin typeface="+mj-lt"/>
              </a:rPr>
              <a:t>Highly complex processes underpinning abundance patterns</a:t>
            </a:r>
            <a:endParaRPr lang="sv-SE" sz="2200" dirty="0" smtClean="0">
              <a:solidFill>
                <a:srgbClr val="1217DE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793" y="152400"/>
            <a:ext cx="52840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Interpaly of local and dispersal processes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793" y="152400"/>
            <a:ext cx="16690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Conclusions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295400"/>
            <a:ext cx="8458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+mj-lt"/>
              </a:rPr>
              <a:t>Pollinators are expected to show drastic changes in evenness (</a:t>
            </a:r>
            <a:r>
              <a:rPr lang="en-US" sz="2200" dirty="0" smtClean="0"/>
              <a:t>dominance</a:t>
            </a:r>
            <a:r>
              <a:rPr lang="en-US" sz="2200" dirty="0" smtClean="0">
                <a:latin typeface="+mj-lt"/>
              </a:rPr>
              <a:t>) due to several environmental pressures other than fragmentation</a:t>
            </a:r>
            <a:endParaRPr lang="sv-SE" sz="2200" dirty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0" y="5112603"/>
            <a:ext cx="8458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+mj-lt"/>
              </a:rPr>
              <a:t>We need to evaluate multiple drivers and their interactions on pollinator evenness!</a:t>
            </a:r>
            <a:endParaRPr lang="sv-SE" sz="2200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" y="3055203"/>
            <a:ext cx="8458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+mj-lt"/>
              </a:rPr>
              <a:t>Pollinator evenness is expected to be strongly related to pollination service</a:t>
            </a:r>
            <a:endParaRPr lang="sv-SE" sz="2200" dirty="0">
              <a:latin typeface="+mj-lt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3886200" y="3962400"/>
            <a:ext cx="5334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0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9457" y="3048000"/>
            <a:ext cx="6578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800" dirty="0" smtClean="0">
                <a:latin typeface="+mj-lt"/>
              </a:rPr>
              <a:t>What about changes in relative abundance?</a:t>
            </a:r>
            <a:endParaRPr lang="it-IT" sz="2800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152400" y="76200"/>
            <a:ext cx="381000" cy="6705600"/>
          </a:xfrm>
          <a:prstGeom prst="roundRect">
            <a:avLst>
              <a:gd name="adj" fmla="val 16667"/>
            </a:avLst>
          </a:prstGeom>
          <a:solidFill>
            <a:srgbClr val="000080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sv-SE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9600" y="3468469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Evenness refers  to the  relative contribution  of  each  species  to  the  total  biomass  or number of individuals</a:t>
            </a:r>
          </a:p>
        </p:txBody>
      </p:sp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793" y="152400"/>
            <a:ext cx="1662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Background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990600"/>
            <a:ext cx="1600200" cy="152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12954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1905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4400" y="1600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0" y="15240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76400" y="21336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76400" y="1828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81200" y="12192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57400" y="1828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95400" y="22098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95400" y="1752600"/>
            <a:ext cx="762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1295400" y="12954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1447800" y="16002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2" name="Isosceles Triangle 21"/>
          <p:cNvSpPr/>
          <p:nvPr/>
        </p:nvSpPr>
        <p:spPr>
          <a:xfrm>
            <a:off x="914400" y="21336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3" name="5-Point Star 22"/>
          <p:cNvSpPr/>
          <p:nvPr/>
        </p:nvSpPr>
        <p:spPr>
          <a:xfrm>
            <a:off x="1981200" y="22098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4" name="5-Point Star 23"/>
          <p:cNvSpPr/>
          <p:nvPr/>
        </p:nvSpPr>
        <p:spPr>
          <a:xfrm>
            <a:off x="1447800" y="20574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5" name="Diamond 24"/>
          <p:cNvSpPr/>
          <p:nvPr/>
        </p:nvSpPr>
        <p:spPr>
          <a:xfrm>
            <a:off x="1143000" y="11430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6" name="Diamond 25"/>
          <p:cNvSpPr/>
          <p:nvPr/>
        </p:nvSpPr>
        <p:spPr>
          <a:xfrm>
            <a:off x="1143000" y="22860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7" name="Isosceles Triangle 26"/>
          <p:cNvSpPr/>
          <p:nvPr/>
        </p:nvSpPr>
        <p:spPr>
          <a:xfrm>
            <a:off x="1981200" y="15240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8" name="Diamond 27"/>
          <p:cNvSpPr/>
          <p:nvPr/>
        </p:nvSpPr>
        <p:spPr>
          <a:xfrm>
            <a:off x="1828800" y="13716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29" name="Isosceles Triangle 28"/>
          <p:cNvSpPr/>
          <p:nvPr/>
        </p:nvSpPr>
        <p:spPr>
          <a:xfrm>
            <a:off x="1143000" y="19050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0" name="Diamond 29"/>
          <p:cNvSpPr/>
          <p:nvPr/>
        </p:nvSpPr>
        <p:spPr>
          <a:xfrm>
            <a:off x="990600" y="17526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1" name="5-Point Star 30"/>
          <p:cNvSpPr/>
          <p:nvPr/>
        </p:nvSpPr>
        <p:spPr>
          <a:xfrm>
            <a:off x="1600200" y="12192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2" name="5-Point Star 31"/>
          <p:cNvSpPr/>
          <p:nvPr/>
        </p:nvSpPr>
        <p:spPr>
          <a:xfrm>
            <a:off x="838200" y="19050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3" name="5-Point Star 32"/>
          <p:cNvSpPr/>
          <p:nvPr/>
        </p:nvSpPr>
        <p:spPr>
          <a:xfrm>
            <a:off x="1905000" y="16764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4" name="Diamond 33"/>
          <p:cNvSpPr/>
          <p:nvPr/>
        </p:nvSpPr>
        <p:spPr>
          <a:xfrm>
            <a:off x="1524000" y="2362200"/>
            <a:ext cx="76200" cy="76200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5" name="Isosceles Triangle 34"/>
          <p:cNvSpPr/>
          <p:nvPr/>
        </p:nvSpPr>
        <p:spPr>
          <a:xfrm>
            <a:off x="1905000" y="1981200"/>
            <a:ext cx="76200" cy="762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6" name="5-Point Star 35"/>
          <p:cNvSpPr/>
          <p:nvPr/>
        </p:nvSpPr>
        <p:spPr>
          <a:xfrm>
            <a:off x="1143000" y="1524000"/>
            <a:ext cx="76200" cy="762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590800" y="990600"/>
            <a:ext cx="2939266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 smtClean="0">
                <a:latin typeface="+mj-lt"/>
              </a:rPr>
              <a:t>Abundance-based measures:</a:t>
            </a:r>
          </a:p>
          <a:p>
            <a:r>
              <a:rPr lang="it-IT" dirty="0" smtClean="0">
                <a:latin typeface="+mj-lt"/>
              </a:rPr>
              <a:t>-Evenness</a:t>
            </a:r>
          </a:p>
          <a:p>
            <a:r>
              <a:rPr lang="it-IT" dirty="0" smtClean="0">
                <a:latin typeface="+mj-lt"/>
              </a:rPr>
              <a:t>-Dominance</a:t>
            </a:r>
          </a:p>
          <a:p>
            <a:r>
              <a:rPr lang="it-IT" dirty="0" smtClean="0">
                <a:latin typeface="+mj-lt"/>
              </a:rPr>
              <a:t>-Species composition</a:t>
            </a:r>
          </a:p>
          <a:p>
            <a:r>
              <a:rPr lang="it-IT" dirty="0" smtClean="0">
                <a:latin typeface="+mj-lt"/>
              </a:rPr>
              <a:t>-Functional diversity...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14400" y="4495800"/>
            <a:ext cx="17285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  <a:latin typeface="+mj-lt"/>
              </a:rPr>
              <a:t>Species diversity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023945" y="5040868"/>
            <a:ext cx="17059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latin typeface="+mj-lt"/>
              </a:rPr>
              <a:t>Species richness</a:t>
            </a:r>
            <a:endParaRPr lang="it-IT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972354" y="5650468"/>
            <a:ext cx="180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latin typeface="+mj-lt"/>
              </a:rPr>
              <a:t>Species evenness</a:t>
            </a:r>
            <a:endParaRPr lang="it-IT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838200" y="4953000"/>
            <a:ext cx="24384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38200" y="5562600"/>
            <a:ext cx="24384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62000" y="4876800"/>
            <a:ext cx="2590800" cy="1371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09600" y="2971800"/>
            <a:ext cx="1058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1217DE"/>
                </a:solidFill>
                <a:latin typeface="+mj-lt"/>
                <a:ea typeface="Verdana" pitchFamily="34" charset="0"/>
                <a:cs typeface="Verdana" pitchFamily="34" charset="0"/>
              </a:rPr>
              <a:t>Evenness</a:t>
            </a:r>
            <a:endParaRPr lang="sv-SE" b="1" dirty="0">
              <a:solidFill>
                <a:srgbClr val="1217DE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2438400"/>
            <a:ext cx="75808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Impact of fragmentation on evenness of flower-visiting insect communities</a:t>
            </a:r>
            <a:endParaRPr lang="it-IT" sz="2400" dirty="0" smtClean="0">
              <a:latin typeface="+mj-lt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09600" y="5317867"/>
            <a:ext cx="8458200" cy="11086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1587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atin typeface="+mj-lt"/>
                <a:ea typeface="Verdana" pitchFamily="34" charset="0"/>
                <a:cs typeface="Verdana" pitchFamily="34" charset="0"/>
              </a:rPr>
              <a:t>Marini L.</a:t>
            </a:r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 , </a:t>
            </a:r>
            <a:r>
              <a:rPr lang="en-US" dirty="0" err="1" smtClean="0">
                <a:latin typeface="+mj-lt"/>
                <a:ea typeface="Verdana" pitchFamily="34" charset="0"/>
                <a:cs typeface="Verdana" pitchFamily="34" charset="0"/>
              </a:rPr>
              <a:t>Öckinger</a:t>
            </a:r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 E.,</a:t>
            </a:r>
            <a:r>
              <a:rPr lang="en-US" dirty="0" smtClean="0">
                <a:solidFill>
                  <a:srgbClr val="000000"/>
                </a:solidFill>
                <a:latin typeface="+mj-lt"/>
                <a:ea typeface="Verdana" pitchFamily="34" charset="0"/>
                <a:cs typeface="Verdana" pitchFamily="34" charset="0"/>
              </a:rPr>
              <a:t> Bergman K.-O. </a:t>
            </a:r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, Krauss J., </a:t>
            </a:r>
            <a:r>
              <a:rPr lang="en-US" dirty="0" err="1" smtClean="0">
                <a:latin typeface="+mj-lt"/>
                <a:ea typeface="Verdana" pitchFamily="34" charset="0"/>
                <a:cs typeface="Verdana" pitchFamily="34" charset="0"/>
              </a:rPr>
              <a:t>Kuussaari</a:t>
            </a:r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 M., </a:t>
            </a:r>
            <a:r>
              <a:rPr lang="en-US" dirty="0" err="1" smtClean="0">
                <a:latin typeface="+mj-lt"/>
                <a:ea typeface="Verdana" pitchFamily="34" charset="0"/>
                <a:cs typeface="Verdana" pitchFamily="34" charset="0"/>
              </a:rPr>
              <a:t>Jauker</a:t>
            </a:r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 B., </a:t>
            </a:r>
            <a:r>
              <a:rPr lang="en-US" dirty="0" err="1" smtClean="0">
                <a:latin typeface="+mj-lt"/>
                <a:ea typeface="Verdana" pitchFamily="34" charset="0"/>
                <a:cs typeface="Verdana" pitchFamily="34" charset="0"/>
              </a:rPr>
              <a:t>Pöyry</a:t>
            </a:r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 J., Smith </a:t>
            </a:r>
            <a:r>
              <a:rPr lang="en-US" dirty="0" err="1" smtClean="0">
                <a:latin typeface="+mj-lt"/>
                <a:ea typeface="Verdana" pitchFamily="34" charset="0"/>
                <a:cs typeface="Verdana" pitchFamily="34" charset="0"/>
              </a:rPr>
              <a:t>H.G</a:t>
            </a:r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+mj-lt"/>
                <a:ea typeface="Verdana" pitchFamily="34" charset="0"/>
                <a:cs typeface="Verdana" pitchFamily="34" charset="0"/>
              </a:rPr>
              <a:t>Steffan-Dewenter</a:t>
            </a:r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 I., </a:t>
            </a:r>
            <a:r>
              <a:rPr lang="en-US" dirty="0" err="1" smtClean="0">
                <a:latin typeface="+mj-lt"/>
                <a:ea typeface="Verdana" pitchFamily="34" charset="0"/>
                <a:cs typeface="Verdana" pitchFamily="34" charset="0"/>
              </a:rPr>
              <a:t>Bommarco</a:t>
            </a:r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 R. </a:t>
            </a:r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(in press) </a:t>
            </a: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erdana" pitchFamily="34" charset="0"/>
                <a:cs typeface="Verdana" pitchFamily="34" charset="0"/>
              </a:rPr>
              <a:t>Contrasting effect of habitat area and connectivity on evenness of flower-visiting insect </a:t>
            </a: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erdana" pitchFamily="34" charset="0"/>
                <a:cs typeface="Verdana" pitchFamily="34" charset="0"/>
              </a:rPr>
              <a:t>communities. </a:t>
            </a:r>
            <a:r>
              <a:rPr kumimoji="0" lang="en-US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Verdana" pitchFamily="34" charset="0"/>
                <a:cs typeface="Verdana" pitchFamily="34" charset="0"/>
              </a:rPr>
              <a:t>Ecography</a:t>
            </a:r>
            <a:endParaRPr kumimoji="0" lang="sv-SE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152400" y="76200"/>
            <a:ext cx="381000" cy="6705600"/>
          </a:xfrm>
          <a:prstGeom prst="roundRect">
            <a:avLst>
              <a:gd name="adj" fmla="val 16667"/>
            </a:avLst>
          </a:prstGeom>
          <a:solidFill>
            <a:srgbClr val="000080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sv-SE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9600" y="1219200"/>
            <a:ext cx="8229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solidFill>
                  <a:srgbClr val="1217DE"/>
                </a:solidFill>
                <a:latin typeface="+mj-lt"/>
              </a:rPr>
              <a:t>Species evenness has been used more often as a driver of ecosystem functioning rather than as a community response</a:t>
            </a:r>
          </a:p>
          <a:p>
            <a:endParaRPr lang="en-US" sz="2400" dirty="0" smtClean="0">
              <a:latin typeface="+mj-lt"/>
            </a:endParaRPr>
          </a:p>
          <a:p>
            <a:endParaRPr lang="en-US" sz="2400" dirty="0" smtClean="0">
              <a:latin typeface="+mj-lt"/>
            </a:endParaRPr>
          </a:p>
          <a:p>
            <a:endParaRPr lang="en-US" sz="2400" dirty="0" smtClean="0">
              <a:latin typeface="+mj-lt"/>
            </a:endParaRPr>
          </a:p>
          <a:p>
            <a:endParaRPr lang="en-US" sz="2400" dirty="0" smtClean="0">
              <a:latin typeface="+mj-lt"/>
            </a:endParaRPr>
          </a:p>
          <a:p>
            <a:endParaRPr lang="en-US" sz="2400" dirty="0" smtClean="0">
              <a:latin typeface="+mj-lt"/>
            </a:endParaRPr>
          </a:p>
          <a:p>
            <a:endParaRPr lang="en-US" sz="2400" dirty="0" smtClean="0">
              <a:latin typeface="+mj-lt"/>
            </a:endParaRPr>
          </a:p>
          <a:p>
            <a:endParaRPr lang="en-US" sz="2400" dirty="0" smtClean="0">
              <a:latin typeface="+mj-lt"/>
            </a:endParaRPr>
          </a:p>
        </p:txBody>
      </p:sp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793" y="152400"/>
            <a:ext cx="7986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Aims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143000" y="2667000"/>
            <a:ext cx="0" cy="19928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1066800" y="4572000"/>
            <a:ext cx="2057400" cy="116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 rot="16200000">
            <a:off x="32266" y="3320534"/>
            <a:ext cx="167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Evenness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447800" y="2971800"/>
            <a:ext cx="1447800" cy="12954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85800" y="5562600"/>
            <a:ext cx="75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j-lt"/>
              </a:rPr>
              <a:t>Which are the effects of habitat fragmentation on abundance patterns of flower-visiting insects?</a:t>
            </a:r>
            <a:endParaRPr lang="sv-SE" sz="2400" dirty="0" smtClean="0"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4648200"/>
            <a:ext cx="198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Fragmentation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75033" y="3048000"/>
            <a:ext cx="386644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400" dirty="0" smtClean="0">
                <a:latin typeface="+mj-lt"/>
                <a:ea typeface="Verdana" pitchFamily="34" charset="0"/>
                <a:cs typeface="Verdana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793" y="152400"/>
            <a:ext cx="44894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Problems with evenness definition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9600" y="1143000"/>
            <a:ext cx="7848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latin typeface="+mj-lt"/>
                <a:ea typeface="Verdana" pitchFamily="34" charset="0"/>
                <a:cs typeface="Verdana" pitchFamily="34" charset="0"/>
              </a:rPr>
              <a:t>Looseness of the mathematical definition of evenness: several indexes with different sensitivity to changes in rare or dominant species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09600" y="2794337"/>
            <a:ext cx="8305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  <a:ea typeface="Verdana" pitchFamily="34" charset="0"/>
                <a:cs typeface="Verdana" pitchFamily="34" charset="0"/>
              </a:rPr>
              <a:t>The choice of the metric is central in the interpretation of the ecological relationships between environmental drivers and evenness</a:t>
            </a:r>
            <a:endParaRPr lang="en-GB" sz="2000" dirty="0" smtClean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85800" y="4778514"/>
            <a:ext cx="8077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  <a:ea typeface="Verdana" pitchFamily="34" charset="0"/>
                <a:cs typeface="Verdana" pitchFamily="34" charset="0"/>
              </a:rPr>
              <a:t>The most important property is the independence from species richness</a:t>
            </a:r>
            <a:endParaRPr lang="en-GB" sz="2000" dirty="0" smtClean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" name="Down Arrow 25"/>
          <p:cNvSpPr/>
          <p:nvPr/>
        </p:nvSpPr>
        <p:spPr>
          <a:xfrm>
            <a:off x="4038600" y="3787914"/>
            <a:ext cx="637032" cy="9144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00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793" y="152400"/>
            <a:ext cx="22213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Evenness profile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343400" y="2681287"/>
            <a:ext cx="4800600" cy="394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3" name="Straight Arrow Connector 22"/>
          <p:cNvCxnSpPr/>
          <p:nvPr/>
        </p:nvCxnSpPr>
        <p:spPr>
          <a:xfrm>
            <a:off x="5105400" y="6477000"/>
            <a:ext cx="3733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962400" y="6488668"/>
            <a:ext cx="5261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Increasing importance of changes in dominant species</a:t>
            </a:r>
            <a:endParaRPr lang="sv-SE" dirty="0">
              <a:latin typeface="+mj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04800" y="3429000"/>
            <a:ext cx="388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From the diversity </a:t>
            </a:r>
            <a:r>
              <a:rPr lang="en-US" dirty="0" err="1" smtClean="0">
                <a:latin typeface="+mj-lt"/>
                <a:ea typeface="Verdana" pitchFamily="34" charset="0"/>
                <a:cs typeface="Verdana" pitchFamily="34" charset="0"/>
              </a:rPr>
              <a:t>Rényi</a:t>
            </a:r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+mj-lt"/>
                <a:ea typeface="Verdana" pitchFamily="34" charset="0"/>
                <a:cs typeface="Verdana" pitchFamily="34" charset="0"/>
              </a:rPr>
              <a:t>proﬁle</a:t>
            </a:r>
            <a:r>
              <a:rPr lang="en-US" dirty="0" smtClean="0">
                <a:latin typeface="+mj-lt"/>
                <a:ea typeface="Verdana" pitchFamily="34" charset="0"/>
                <a:cs typeface="Verdana" pitchFamily="34" charset="0"/>
              </a:rPr>
              <a:t> we derived an evenness </a:t>
            </a:r>
            <a:r>
              <a:rPr lang="en-US" dirty="0" err="1" smtClean="0">
                <a:latin typeface="+mj-lt"/>
                <a:ea typeface="Verdana" pitchFamily="34" charset="0"/>
                <a:cs typeface="Verdana" pitchFamily="34" charset="0"/>
              </a:rPr>
              <a:t>proﬁle</a:t>
            </a:r>
            <a:endParaRPr lang="en-GB" dirty="0" smtClean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" name="Down Arrow 25"/>
          <p:cNvSpPr/>
          <p:nvPr/>
        </p:nvSpPr>
        <p:spPr>
          <a:xfrm rot="16200000">
            <a:off x="2653284" y="1967484"/>
            <a:ext cx="637032" cy="9144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838200"/>
            <a:ext cx="8991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</a:rPr>
              <a:t>Diversity profile: Community A is more diverse than a community B if the diversity </a:t>
            </a:r>
            <a:r>
              <a:rPr lang="en-US" sz="2000" dirty="0" err="1" smtClean="0">
                <a:latin typeface="+mj-lt"/>
              </a:rPr>
              <a:t>proﬁle</a:t>
            </a:r>
            <a:r>
              <a:rPr lang="en-US" sz="2000" dirty="0" smtClean="0">
                <a:latin typeface="+mj-lt"/>
              </a:rPr>
              <a:t> for community  A  is  everywhere  above  the  diversity  </a:t>
            </a:r>
            <a:r>
              <a:rPr lang="en-US" sz="2000" dirty="0" err="1" smtClean="0">
                <a:latin typeface="+mj-lt"/>
              </a:rPr>
              <a:t>proﬁle</a:t>
            </a:r>
            <a:r>
              <a:rPr lang="en-US" sz="2000" dirty="0" smtClean="0">
                <a:latin typeface="+mj-lt"/>
              </a:rPr>
              <a:t>  for  community  B.</a:t>
            </a:r>
            <a:endParaRPr lang="sv-SE" sz="2000" dirty="0">
              <a:latin typeface="+mj-lt"/>
            </a:endParaRPr>
          </a:p>
        </p:txBody>
      </p:sp>
      <p:pic>
        <p:nvPicPr>
          <p:cNvPr id="100354" name="Picture 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657600" y="1981200"/>
            <a:ext cx="260282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55" name="Picture 3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228600" y="2057400"/>
            <a:ext cx="2207335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793" y="152400"/>
            <a:ext cx="42634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Background: General predictions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143000" y="3352800"/>
            <a:ext cx="0" cy="19928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066800" y="5257800"/>
            <a:ext cx="2057400" cy="116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 rot="16200000">
            <a:off x="-43934" y="4082534"/>
            <a:ext cx="167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Evenness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1295400" y="3505200"/>
            <a:ext cx="1676400" cy="145946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295400" y="5334000"/>
            <a:ext cx="167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Connectivity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733800" y="914400"/>
            <a:ext cx="51816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u="sng" dirty="0" smtClean="0">
                <a:solidFill>
                  <a:srgbClr val="1217DE"/>
                </a:solidFill>
                <a:latin typeface="+mj-lt"/>
              </a:rPr>
              <a:t>Local processes promoting evenness:</a:t>
            </a:r>
          </a:p>
          <a:p>
            <a:r>
              <a:rPr lang="en-US" sz="2200" dirty="0" smtClean="0">
                <a:latin typeface="+mj-lt"/>
              </a:rPr>
              <a:t>-Larger habitat diversity in large patches</a:t>
            </a:r>
          </a:p>
          <a:p>
            <a:r>
              <a:rPr lang="en-US" sz="2200" dirty="0" smtClean="0">
                <a:latin typeface="+mj-lt"/>
              </a:rPr>
              <a:t>-Lower inter-specific competition in large patches</a:t>
            </a:r>
            <a:endParaRPr lang="sv-SE" sz="2200" dirty="0">
              <a:latin typeface="+mj-lt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1219200" y="914400"/>
            <a:ext cx="0" cy="19928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1143000" y="2819400"/>
            <a:ext cx="2057400" cy="11668"/>
          </a:xfrm>
          <a:prstGeom prst="straightConnector1">
            <a:avLst/>
          </a:prstGeom>
          <a:ln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 rot="16200000">
            <a:off x="32266" y="1644134"/>
            <a:ext cx="167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Evenness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1371600" y="1066800"/>
            <a:ext cx="1676400" cy="145946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1371600" y="2895600"/>
            <a:ext cx="167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+mj-lt"/>
                <a:ea typeface="Verdana" pitchFamily="34" charset="0"/>
                <a:cs typeface="Verdana" pitchFamily="34" charset="0"/>
              </a:rPr>
              <a:t>Area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733800" y="3352800"/>
            <a:ext cx="5410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u="sng" dirty="0" smtClean="0">
                <a:solidFill>
                  <a:srgbClr val="1217DE"/>
                </a:solidFill>
                <a:latin typeface="+mj-lt"/>
              </a:rPr>
              <a:t>Dispersal processes promoting evenness:</a:t>
            </a:r>
          </a:p>
          <a:p>
            <a:r>
              <a:rPr lang="en-US" sz="2200" dirty="0" smtClean="0">
                <a:latin typeface="+mj-lt"/>
              </a:rPr>
              <a:t>-Larger exchange of individuals between patches</a:t>
            </a:r>
            <a:endParaRPr lang="sv-SE" sz="2200" dirty="0">
              <a:latin typeface="+mj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09600" y="6019800"/>
            <a:ext cx="8534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  <a:ea typeface="Verdana" pitchFamily="34" charset="0"/>
                <a:cs typeface="Verdana" pitchFamily="34" charset="0"/>
              </a:rPr>
              <a:t>Aim: to test these predictions using a large empirical data set</a:t>
            </a:r>
            <a:endParaRPr lang="sv-SE" sz="20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8"/>
          <p:cNvSpPr>
            <a:spLocks noChangeShapeType="1"/>
          </p:cNvSpPr>
          <p:nvPr/>
        </p:nvSpPr>
        <p:spPr bwMode="auto">
          <a:xfrm>
            <a:off x="0" y="764704"/>
            <a:ext cx="7524328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793" y="152400"/>
            <a:ext cx="7646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>
                <a:latin typeface="+mj-lt"/>
              </a:rPr>
              <a:t>Data</a:t>
            </a:r>
            <a:endParaRPr lang="it-IT" sz="2400" dirty="0" smtClean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4800" y="914400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  <a:ea typeface="Verdana" pitchFamily="34" charset="0"/>
                <a:cs typeface="Verdana" pitchFamily="34" charset="0"/>
              </a:rPr>
              <a:t>Ten grassland networks</a:t>
            </a:r>
          </a:p>
          <a:p>
            <a:r>
              <a:rPr lang="en-US" sz="2000" dirty="0" smtClean="0">
                <a:latin typeface="+mj-lt"/>
                <a:ea typeface="Verdana" pitchFamily="34" charset="0"/>
                <a:cs typeface="Verdana" pitchFamily="34" charset="0"/>
              </a:rPr>
              <a:t>(7 for butterflies and 3 for wild bees)</a:t>
            </a:r>
            <a:endParaRPr lang="sv-SE" sz="20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838200" y="62484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914400" y="4648200"/>
            <a:ext cx="0" cy="16880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914400" y="6324600"/>
            <a:ext cx="13404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latin typeface="+mj-lt"/>
              </a:rPr>
              <a:t>Habitat area</a:t>
            </a:r>
            <a:endParaRPr lang="sv-SE" dirty="0">
              <a:latin typeface="+mj-lt"/>
            </a:endParaRPr>
          </a:p>
        </p:txBody>
      </p:sp>
      <p:sp>
        <p:nvSpPr>
          <p:cNvPr id="34" name="Rectangle 33"/>
          <p:cNvSpPr/>
          <p:nvPr/>
        </p:nvSpPr>
        <p:spPr>
          <a:xfrm rot="16200000">
            <a:off x="-547735" y="5130533"/>
            <a:ext cx="20466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 smtClean="0">
                <a:latin typeface="+mj-lt"/>
              </a:rPr>
              <a:t>Habitat connectivity </a:t>
            </a:r>
            <a:endParaRPr lang="sv-SE" dirty="0">
              <a:latin typeface="+mj-lt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1066800" y="5410200"/>
            <a:ext cx="137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2819400" y="4800600"/>
            <a:ext cx="617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  <a:ea typeface="Verdana" pitchFamily="34" charset="0"/>
                <a:cs typeface="Verdana" pitchFamily="34" charset="0"/>
              </a:rPr>
              <a:t>Orthogonal gradients in area and connectivity</a:t>
            </a:r>
            <a:endParaRPr lang="sv-SE" sz="2000" dirty="0" smtClean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33400" y="3657600"/>
            <a:ext cx="6096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1828800" y="3352800"/>
            <a:ext cx="1143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3581400" y="3124200"/>
            <a:ext cx="1905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atin typeface="+mj-lt"/>
            </a:endParaRPr>
          </a:p>
        </p:txBody>
      </p:sp>
      <p:cxnSp>
        <p:nvCxnSpPr>
          <p:cNvPr id="48" name="Straight Connector 47"/>
          <p:cNvCxnSpPr>
            <a:stCxn id="42" idx="1"/>
            <a:endCxn id="42" idx="3"/>
          </p:cNvCxnSpPr>
          <p:nvPr/>
        </p:nvCxnSpPr>
        <p:spPr>
          <a:xfrm>
            <a:off x="533400" y="3848100"/>
            <a:ext cx="609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45" idx="3"/>
          </p:cNvCxnSpPr>
          <p:nvPr/>
        </p:nvCxnSpPr>
        <p:spPr>
          <a:xfrm flipV="1">
            <a:off x="1828800" y="3695700"/>
            <a:ext cx="11430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46" idx="3"/>
          </p:cNvCxnSpPr>
          <p:nvPr/>
        </p:nvCxnSpPr>
        <p:spPr>
          <a:xfrm>
            <a:off x="3581400" y="3581400"/>
            <a:ext cx="19050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715000" y="3581400"/>
            <a:ext cx="609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5638800" y="3124200"/>
            <a:ext cx="16491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Transect counts</a:t>
            </a:r>
          </a:p>
        </p:txBody>
      </p:sp>
      <p:pic>
        <p:nvPicPr>
          <p:cNvPr id="19" name="Picture 4" descr="http://www.thewwwsite.com/images/bee8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33400" y="1677231"/>
            <a:ext cx="1066800" cy="799131"/>
          </a:xfrm>
          <a:prstGeom prst="rect">
            <a:avLst/>
          </a:prstGeom>
          <a:noFill/>
        </p:spPr>
      </p:pic>
      <p:pic>
        <p:nvPicPr>
          <p:cNvPr id="20" name="Picture 6" descr="http://www.thewwwsite.com/images/bee17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200399" y="1676400"/>
            <a:ext cx="1116247" cy="838200"/>
          </a:xfrm>
          <a:prstGeom prst="rect">
            <a:avLst/>
          </a:prstGeom>
          <a:noFill/>
        </p:spPr>
      </p:pic>
      <p:sp>
        <p:nvSpPr>
          <p:cNvPr id="21" name="Rectangle 20"/>
          <p:cNvSpPr/>
          <p:nvPr/>
        </p:nvSpPr>
        <p:spPr>
          <a:xfrm>
            <a:off x="381000" y="2743200"/>
            <a:ext cx="24904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+mj-lt"/>
                <a:ea typeface="Verdana" pitchFamily="34" charset="0"/>
                <a:cs typeface="Verdana" pitchFamily="34" charset="0"/>
              </a:rPr>
              <a:t>Proportional sampling</a:t>
            </a:r>
            <a:endParaRPr lang="sv-SE" sz="2000" dirty="0" smtClean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191000" y="3974068"/>
            <a:ext cx="700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+mj-lt"/>
              </a:rPr>
              <a:t>Patch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4209</TotalTime>
  <Words>636</Words>
  <Application>Microsoft Office PowerPoint</Application>
  <PresentationFormat>On-screen Show (4:3)</PresentationFormat>
  <Paragraphs>124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Impacts of habitat fragmentation on plant and insect communities: beyond species richness!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land-use impacts on other facets of biodiversity beyond species richness</dc:title>
  <dc:creator>Lorenzo Marini</dc:creator>
  <cp:lastModifiedBy>Lorenzo Marini</cp:lastModifiedBy>
  <cp:revision>396</cp:revision>
  <dcterms:created xsi:type="dcterms:W3CDTF">2006-08-16T00:00:00Z</dcterms:created>
  <dcterms:modified xsi:type="dcterms:W3CDTF">2013-10-23T11:58:52Z</dcterms:modified>
</cp:coreProperties>
</file>