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0" r:id="rId3"/>
    <p:sldId id="257" r:id="rId4"/>
    <p:sldId id="261" r:id="rId5"/>
    <p:sldId id="258" r:id="rId6"/>
    <p:sldId id="262" r:id="rId7"/>
    <p:sldId id="259" r:id="rId8"/>
    <p:sldId id="263" r:id="rId9"/>
    <p:sldId id="264" r:id="rId10"/>
    <p:sldId id="287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  <p:sldId id="274" r:id="rId20"/>
    <p:sldId id="280" r:id="rId21"/>
    <p:sldId id="281" r:id="rId22"/>
    <p:sldId id="283" r:id="rId23"/>
    <p:sldId id="284" r:id="rId24"/>
    <p:sldId id="282" r:id="rId25"/>
    <p:sldId id="285" r:id="rId26"/>
    <p:sldId id="28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45" autoAdjust="0"/>
  </p:normalViewPr>
  <p:slideViewPr>
    <p:cSldViewPr>
      <p:cViewPr varScale="1">
        <p:scale>
          <a:sx n="90" d="100"/>
          <a:sy n="90" d="100"/>
        </p:scale>
        <p:origin x="-1042" y="-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8015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0882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Principali analisi statistiche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04800" y="1219200"/>
            <a:ext cx="53376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1. Confronto fra medie (2 o piú campioni)</a:t>
            </a:r>
            <a:endParaRPr lang="it-IT" sz="2400" dirty="0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04800" y="3205372"/>
            <a:ext cx="38033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2. Correlazione e regressione</a:t>
            </a:r>
            <a:endParaRPr lang="it-IT" sz="2400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5257800"/>
            <a:ext cx="4245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3. Analisi di tabelle di contigenza</a:t>
            </a:r>
            <a:endParaRPr lang="it-IT" sz="24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705600" y="3276601"/>
            <a:ext cx="0" cy="106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05600" y="4343401"/>
            <a:ext cx="121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781800" y="3352801"/>
            <a:ext cx="1219200" cy="914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304800" y="1720335"/>
            <a:ext cx="55625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Variabile quantitativa in funzione di una categorica (es. voto più alto M vs. F)</a:t>
            </a:r>
            <a:endParaRPr lang="it-IT" sz="2200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304800" y="3573960"/>
            <a:ext cx="57756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Relazione fra due variabile quantitative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(es. il voto medio dipende dal consumo di birre?)</a:t>
            </a:r>
            <a:endParaRPr lang="it-IT" sz="2200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04800" y="5791200"/>
            <a:ext cx="6172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200" dirty="0" smtClean="0"/>
              <a:t>Conteggi con due o più variabili categoriche</a:t>
            </a:r>
          </a:p>
          <a:p>
            <a:pPr>
              <a:spcBef>
                <a:spcPct val="0"/>
              </a:spcBef>
            </a:pPr>
            <a:r>
              <a:rPr lang="it-IT" sz="2200" dirty="0" smtClean="0"/>
              <a:t>(es. essere astemi dipende dal genere?)</a:t>
            </a:r>
            <a:endParaRPr lang="it-IT" sz="2200" dirty="0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705600" y="5257800"/>
            <a:ext cx="1752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Birre</a:t>
            </a:r>
          </a:p>
          <a:p>
            <a:pPr>
              <a:spcBef>
                <a:spcPct val="0"/>
              </a:spcBef>
            </a:pPr>
            <a:r>
              <a:rPr lang="it-IT" sz="2200" dirty="0" smtClean="0"/>
              <a:t>SÌ 	    NO</a:t>
            </a:r>
            <a:endParaRPr lang="it-IT" sz="22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943600" y="5936159"/>
            <a:ext cx="68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M</a:t>
            </a:r>
          </a:p>
          <a:p>
            <a:pPr algn="ctr">
              <a:spcBef>
                <a:spcPct val="0"/>
              </a:spcBef>
            </a:pPr>
            <a:r>
              <a:rPr lang="it-IT" sz="2200" dirty="0" smtClean="0"/>
              <a:t>F</a:t>
            </a:r>
            <a:endParaRPr lang="it-IT" sz="22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019800" y="5943600"/>
            <a:ext cx="2743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705600" y="5410200"/>
            <a:ext cx="0" cy="144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6629400" y="4343401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Birre 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 rot="16200000">
            <a:off x="5587545" y="3708857"/>
            <a:ext cx="1752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Voto 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858000" y="1264623"/>
            <a:ext cx="0" cy="106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58000" y="2331423"/>
            <a:ext cx="121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086600" y="1417023"/>
            <a:ext cx="22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Rectangle 32"/>
          <p:cNvSpPr/>
          <p:nvPr/>
        </p:nvSpPr>
        <p:spPr>
          <a:xfrm>
            <a:off x="7620000" y="1645623"/>
            <a:ext cx="22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858000" y="2255223"/>
            <a:ext cx="609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M 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7391400" y="2255223"/>
            <a:ext cx="609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F </a:t>
            </a: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 rot="16200000">
            <a:off x="5930446" y="1613357"/>
            <a:ext cx="137159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2200" dirty="0" smtClean="0"/>
              <a:t>Voto </a:t>
            </a:r>
          </a:p>
        </p:txBody>
      </p:sp>
      <p:sp>
        <p:nvSpPr>
          <p:cNvPr id="37" name="Oval 36"/>
          <p:cNvSpPr/>
          <p:nvPr/>
        </p:nvSpPr>
        <p:spPr>
          <a:xfrm>
            <a:off x="7086600" y="3886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8" name="Oval 37"/>
          <p:cNvSpPr/>
          <p:nvPr/>
        </p:nvSpPr>
        <p:spPr>
          <a:xfrm>
            <a:off x="7239000" y="40386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Oval 38"/>
          <p:cNvSpPr/>
          <p:nvPr/>
        </p:nvSpPr>
        <p:spPr>
          <a:xfrm>
            <a:off x="7391400" y="3886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Oval 39"/>
          <p:cNvSpPr/>
          <p:nvPr/>
        </p:nvSpPr>
        <p:spPr>
          <a:xfrm>
            <a:off x="7391400" y="36576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Oval 40"/>
          <p:cNvSpPr/>
          <p:nvPr/>
        </p:nvSpPr>
        <p:spPr>
          <a:xfrm>
            <a:off x="74676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Oval 41"/>
          <p:cNvSpPr/>
          <p:nvPr/>
        </p:nvSpPr>
        <p:spPr>
          <a:xfrm>
            <a:off x="77724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3" name="Oval 42"/>
          <p:cNvSpPr/>
          <p:nvPr/>
        </p:nvSpPr>
        <p:spPr>
          <a:xfrm>
            <a:off x="76200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4" name="Oval 43"/>
          <p:cNvSpPr/>
          <p:nvPr/>
        </p:nvSpPr>
        <p:spPr>
          <a:xfrm>
            <a:off x="72390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Oval 44"/>
          <p:cNvSpPr/>
          <p:nvPr/>
        </p:nvSpPr>
        <p:spPr>
          <a:xfrm>
            <a:off x="6934200" y="3962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6" name="Oval 45"/>
          <p:cNvSpPr/>
          <p:nvPr/>
        </p:nvSpPr>
        <p:spPr>
          <a:xfrm>
            <a:off x="7543800" y="37338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Oval 46"/>
          <p:cNvSpPr/>
          <p:nvPr/>
        </p:nvSpPr>
        <p:spPr>
          <a:xfrm>
            <a:off x="7543800" y="35052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Oval 47"/>
          <p:cNvSpPr/>
          <p:nvPr/>
        </p:nvSpPr>
        <p:spPr>
          <a:xfrm>
            <a:off x="7620000" y="34290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Oval 48"/>
          <p:cNvSpPr/>
          <p:nvPr/>
        </p:nvSpPr>
        <p:spPr>
          <a:xfrm>
            <a:off x="7924800" y="34290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Oval 49"/>
          <p:cNvSpPr/>
          <p:nvPr/>
        </p:nvSpPr>
        <p:spPr>
          <a:xfrm>
            <a:off x="7772400" y="358140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2" name="Straight Connector 51"/>
          <p:cNvCxnSpPr>
            <a:stCxn id="32" idx="1"/>
            <a:endCxn id="32" idx="3"/>
          </p:cNvCxnSpPr>
          <p:nvPr/>
        </p:nvCxnSpPr>
        <p:spPr>
          <a:xfrm>
            <a:off x="7086600" y="1645623"/>
            <a:ext cx="2286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620000" y="1828800"/>
            <a:ext cx="2286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52400" y="5181600"/>
            <a:ext cx="8763000" cy="1524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8600" y="152400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800" dirty="0" smtClean="0"/>
              <a:t>La </a:t>
            </a:r>
            <a:r>
              <a:rPr lang="sv-SE" sz="2800" dirty="0" err="1" smtClean="0"/>
              <a:t>tabella</a:t>
            </a:r>
            <a:r>
              <a:rPr lang="sv-SE" sz="2800" dirty="0" smtClean="0"/>
              <a:t> </a:t>
            </a:r>
            <a:r>
              <a:rPr lang="sv-SE" sz="2800" dirty="0" err="1" smtClean="0"/>
              <a:t>ci</a:t>
            </a:r>
            <a:r>
              <a:rPr lang="sv-SE" sz="2800" dirty="0" smtClean="0"/>
              <a:t> </a:t>
            </a:r>
            <a:r>
              <a:rPr lang="sv-SE" sz="2800" dirty="0" err="1" smtClean="0"/>
              <a:t>fornisce</a:t>
            </a:r>
            <a:r>
              <a:rPr lang="sv-SE" sz="2800" dirty="0" smtClean="0"/>
              <a:t> la </a:t>
            </a:r>
            <a:r>
              <a:rPr lang="sv-SE" sz="2800" dirty="0" err="1" smtClean="0"/>
              <a:t>zona</a:t>
            </a:r>
            <a:r>
              <a:rPr lang="sv-SE" sz="2800" dirty="0" smtClean="0"/>
              <a:t> di </a:t>
            </a:r>
            <a:r>
              <a:rPr lang="sv-SE" sz="2800" dirty="0" err="1" smtClean="0"/>
              <a:t>rifiuto</a:t>
            </a:r>
            <a:endParaRPr lang="it-IT" sz="2800" baseline="30000" dirty="0"/>
          </a:p>
        </p:txBody>
      </p:sp>
      <p:pic>
        <p:nvPicPr>
          <p:cNvPr id="34818" name="Picture 2" descr="http://2012books.lardbucket.org/books/beginning-statistics/section_15/34d06306c2e726f6d5cd7479d9736e5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7320926" cy="4095452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52600" y="3333690"/>
            <a:ext cx="15240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000" dirty="0" err="1" smtClean="0"/>
              <a:t>Accetto</a:t>
            </a:r>
            <a:r>
              <a:rPr lang="sv-SE" sz="2000" dirty="0" smtClean="0"/>
              <a:t> H0</a:t>
            </a:r>
            <a:endParaRPr lang="it-IT" sz="2000" baseline="300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86200" y="4038600"/>
            <a:ext cx="1219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000" dirty="0" err="1" smtClean="0"/>
              <a:t>Rifiuto</a:t>
            </a:r>
            <a:r>
              <a:rPr lang="sv-SE" sz="2000" dirty="0" smtClean="0"/>
              <a:t> H0</a:t>
            </a:r>
            <a:endParaRPr lang="it-IT" sz="2000" baseline="30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362200" y="4705290"/>
            <a:ext cx="0" cy="990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105400" y="4705290"/>
            <a:ext cx="0" cy="990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851441" y="5638800"/>
            <a:ext cx="1348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endParaRPr lang="it-IT" sz="2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4366041" y="5638800"/>
            <a:ext cx="1348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endParaRPr lang="it-IT" sz="2000" dirty="0" smtClean="0"/>
          </a:p>
        </p:txBody>
      </p:sp>
      <p:sp>
        <p:nvSpPr>
          <p:cNvPr id="16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191000" y="3048000"/>
            <a:ext cx="533400" cy="838200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114800" y="2286000"/>
            <a:ext cx="16764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000" dirty="0" err="1" smtClean="0"/>
              <a:t>Livello</a:t>
            </a:r>
            <a:r>
              <a:rPr lang="sv-SE" sz="2000" dirty="0" smtClean="0"/>
              <a:t> di </a:t>
            </a:r>
            <a:r>
              <a:rPr lang="sv-SE" sz="2000" dirty="0" err="1" smtClean="0"/>
              <a:t>significatività</a:t>
            </a:r>
            <a:endParaRPr lang="it-IT" sz="20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2941023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Estensione del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 a </a:t>
            </a:r>
            <a:r>
              <a:rPr lang="sv-SE" sz="2800" dirty="0" err="1" smtClean="0"/>
              <a:t>più</a:t>
            </a:r>
            <a:r>
              <a:rPr lang="sv-SE" sz="2800" dirty="0" smtClean="0"/>
              <a:t> di </a:t>
            </a:r>
            <a:r>
              <a:rPr lang="sv-SE" sz="2800" dirty="0" err="1" smtClean="0"/>
              <a:t>due</a:t>
            </a:r>
            <a:r>
              <a:rPr lang="sv-SE" sz="2800" dirty="0" smtClean="0"/>
              <a:t> </a:t>
            </a:r>
            <a:r>
              <a:rPr lang="sv-SE" sz="2800" dirty="0" err="1" smtClean="0"/>
              <a:t>gruppi</a:t>
            </a:r>
            <a:endParaRPr lang="it-IT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14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estensione</a:t>
            </a:r>
            <a:r>
              <a:rPr lang="sv-SE" sz="2800" dirty="0" smtClean="0"/>
              <a:t> a c </a:t>
            </a:r>
            <a:r>
              <a:rPr lang="sv-SE" sz="2800" dirty="0" err="1" smtClean="0"/>
              <a:t>gruppi</a:t>
            </a:r>
            <a:endParaRPr lang="it-IT" sz="2800" baseline="300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8601" y="1326178"/>
            <a:ext cx="762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Il test del </a:t>
            </a:r>
            <a:r>
              <a:rPr lang="el-GR" sz="2200" dirty="0" smtClean="0"/>
              <a:t>χ</a:t>
            </a:r>
            <a:r>
              <a:rPr lang="sv-SE" sz="2200" baseline="30000" dirty="0" smtClean="0"/>
              <a:t>2</a:t>
            </a:r>
            <a:r>
              <a:rPr lang="sv-SE" sz="2200" dirty="0" smtClean="0"/>
              <a:t> </a:t>
            </a:r>
            <a:r>
              <a:rPr lang="sv-SE" sz="2200" dirty="0" err="1" smtClean="0"/>
              <a:t>può</a:t>
            </a:r>
            <a:r>
              <a:rPr lang="sv-SE" sz="2200" dirty="0" smtClean="0"/>
              <a:t> </a:t>
            </a:r>
            <a:r>
              <a:rPr lang="sv-SE" sz="2200" dirty="0" err="1" smtClean="0"/>
              <a:t>essere</a:t>
            </a:r>
            <a:r>
              <a:rPr lang="sv-SE" sz="2200" dirty="0" smtClean="0"/>
              <a:t> </a:t>
            </a:r>
            <a:r>
              <a:rPr lang="sv-SE" sz="2200" dirty="0" err="1" smtClean="0"/>
              <a:t>utilizzato</a:t>
            </a:r>
            <a:r>
              <a:rPr lang="sv-SE" sz="2200" dirty="0" smtClean="0"/>
              <a:t> per testare </a:t>
            </a:r>
            <a:r>
              <a:rPr lang="sv-SE" sz="2200" dirty="0" err="1" smtClean="0"/>
              <a:t>anche</a:t>
            </a:r>
            <a:r>
              <a:rPr lang="sv-SE" sz="2200" dirty="0" smtClean="0"/>
              <a:t> se </a:t>
            </a:r>
            <a:r>
              <a:rPr lang="sv-SE" sz="2200" dirty="0" err="1" smtClean="0"/>
              <a:t>una</a:t>
            </a:r>
            <a:r>
              <a:rPr lang="sv-SE" sz="2200" dirty="0" smtClean="0"/>
              <a:t> </a:t>
            </a:r>
            <a:r>
              <a:rPr lang="sv-SE" sz="2200" dirty="0" err="1" smtClean="0"/>
              <a:t>proporzione</a:t>
            </a:r>
            <a:r>
              <a:rPr lang="sv-SE" sz="2200" dirty="0" smtClean="0"/>
              <a:t> è </a:t>
            </a:r>
            <a:r>
              <a:rPr lang="sv-SE" sz="2200" dirty="0" err="1" smtClean="0"/>
              <a:t>diversa</a:t>
            </a:r>
            <a:r>
              <a:rPr lang="sv-SE" sz="2200" dirty="0" smtClean="0"/>
              <a:t> </a:t>
            </a:r>
            <a:r>
              <a:rPr lang="sv-SE" sz="2200" dirty="0" err="1" smtClean="0"/>
              <a:t>fra</a:t>
            </a:r>
            <a:r>
              <a:rPr lang="sv-SE" sz="2200" dirty="0" smtClean="0"/>
              <a:t> </a:t>
            </a:r>
            <a:r>
              <a:rPr lang="sv-SE" sz="2200" dirty="0" err="1" smtClean="0"/>
              <a:t>più</a:t>
            </a:r>
            <a:r>
              <a:rPr lang="sv-SE" sz="2200" dirty="0" smtClean="0"/>
              <a:t> di </a:t>
            </a:r>
            <a:r>
              <a:rPr lang="sv-SE" sz="2200" dirty="0" err="1" smtClean="0"/>
              <a:t>due</a:t>
            </a:r>
            <a:r>
              <a:rPr lang="sv-SE" sz="2200" dirty="0" smtClean="0"/>
              <a:t> </a:t>
            </a:r>
            <a:r>
              <a:rPr lang="sv-SE" sz="2200" dirty="0" err="1" smtClean="0"/>
              <a:t>gruppi</a:t>
            </a:r>
            <a:r>
              <a:rPr lang="sv-SE" sz="2200" dirty="0" smtClean="0"/>
              <a:t> </a:t>
            </a:r>
            <a:endParaRPr lang="it-IT" sz="2200" baseline="300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28600" y="3369520"/>
            <a:ext cx="7620000" cy="1333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err="1" smtClean="0"/>
              <a:t>Ipotesi</a:t>
            </a:r>
            <a:r>
              <a:rPr lang="sv-SE" sz="2200" dirty="0" smtClean="0"/>
              <a:t>: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smtClean="0"/>
              <a:t>H0: Proporzione</a:t>
            </a:r>
            <a:r>
              <a:rPr lang="sv-SE" sz="2200" baseline="-25000" dirty="0" smtClean="0"/>
              <a:t>1</a:t>
            </a:r>
            <a:r>
              <a:rPr lang="sv-SE" sz="2200" dirty="0" smtClean="0"/>
              <a:t> = Proporzione</a:t>
            </a:r>
            <a:r>
              <a:rPr lang="sv-SE" sz="2200" baseline="-25000" dirty="0" smtClean="0"/>
              <a:t>2</a:t>
            </a:r>
            <a:r>
              <a:rPr lang="sv-SE" sz="2200" dirty="0" smtClean="0"/>
              <a:t> =… = </a:t>
            </a:r>
            <a:r>
              <a:rPr lang="sv-SE" sz="2200" dirty="0" err="1" smtClean="0"/>
              <a:t>Proporzione</a:t>
            </a:r>
            <a:r>
              <a:rPr lang="sv-SE" sz="2200" baseline="-25000" dirty="0" err="1" smtClean="0"/>
              <a:t>c</a:t>
            </a:r>
            <a:endParaRPr lang="sv-SE" sz="2200" baseline="-25000" dirty="0" smtClean="0"/>
          </a:p>
          <a:p>
            <a:pPr>
              <a:spcBef>
                <a:spcPct val="0"/>
              </a:spcBef>
            </a:pPr>
            <a:r>
              <a:rPr lang="sv-SE" sz="2200" dirty="0" smtClean="0"/>
              <a:t>Ha: Non tutte le </a:t>
            </a:r>
            <a:r>
              <a:rPr lang="sv-SE" sz="2200" dirty="0" err="1" smtClean="0"/>
              <a:t>proporzioni</a:t>
            </a:r>
            <a:r>
              <a:rPr lang="sv-SE" sz="2200" dirty="0" smtClean="0"/>
              <a:t> </a:t>
            </a:r>
            <a:r>
              <a:rPr lang="sv-SE" sz="2200" dirty="0" err="1" smtClean="0"/>
              <a:t>sono</a:t>
            </a:r>
            <a:r>
              <a:rPr lang="sv-SE" sz="2200" dirty="0" smtClean="0"/>
              <a:t> </a:t>
            </a:r>
            <a:r>
              <a:rPr lang="sv-SE" sz="2200" dirty="0" err="1" smtClean="0"/>
              <a:t>uguali</a:t>
            </a:r>
            <a:r>
              <a:rPr lang="sv-SE" sz="2200" dirty="0" smtClean="0"/>
              <a:t> (</a:t>
            </a:r>
            <a:r>
              <a:rPr lang="sv-SE" sz="2200" dirty="0" err="1" smtClean="0"/>
              <a:t>almeno</a:t>
            </a:r>
            <a:r>
              <a:rPr lang="sv-SE" sz="2200" dirty="0" smtClean="0"/>
              <a:t> </a:t>
            </a:r>
            <a:r>
              <a:rPr lang="sv-SE" sz="2200" dirty="0" err="1" smtClean="0"/>
              <a:t>due</a:t>
            </a:r>
            <a:r>
              <a:rPr lang="sv-SE" sz="2200" dirty="0" smtClean="0"/>
              <a:t> diverse)</a:t>
            </a:r>
            <a:endParaRPr lang="sv-SE" sz="2200" baseline="-250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it-IT" sz="2200" baseline="30000" dirty="0"/>
          </a:p>
        </p:txBody>
      </p:sp>
      <p:sp>
        <p:nvSpPr>
          <p:cNvPr id="17" name="Down Arrow 16"/>
          <p:cNvSpPr/>
          <p:nvPr/>
        </p:nvSpPr>
        <p:spPr>
          <a:xfrm>
            <a:off x="2743200" y="2209800"/>
            <a:ext cx="4572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914400" y="5014912"/>
          <a:ext cx="2362200" cy="1309688"/>
        </p:xfrm>
        <a:graphic>
          <a:graphicData uri="http://schemas.openxmlformats.org/presentationml/2006/ole">
            <p:oleObj spid="_x0000_s20482" name="Ekvation" r:id="rId3" imgW="1168200" imgH="647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81000" y="3124200"/>
            <a:ext cx="7620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err="1" smtClean="0"/>
              <a:t>Stesso</a:t>
            </a:r>
            <a:r>
              <a:rPr lang="sv-SE" sz="2200" dirty="0" smtClean="0"/>
              <a:t> </a:t>
            </a:r>
            <a:r>
              <a:rPr lang="sv-SE" sz="2200" dirty="0" err="1" smtClean="0"/>
              <a:t>procedimento</a:t>
            </a:r>
            <a:r>
              <a:rPr lang="sv-SE" sz="2200" dirty="0" smtClean="0"/>
              <a:t> per </a:t>
            </a:r>
            <a:r>
              <a:rPr lang="sv-SE" sz="2200" dirty="0" err="1" smtClean="0"/>
              <a:t>calcolare</a:t>
            </a:r>
            <a:r>
              <a:rPr lang="sv-SE" sz="2200" dirty="0" smtClean="0"/>
              <a:t> le </a:t>
            </a:r>
            <a:r>
              <a:rPr lang="sv-SE" sz="2200" dirty="0" err="1" smtClean="0"/>
              <a:t>frequenze</a:t>
            </a:r>
            <a:r>
              <a:rPr lang="sv-SE" sz="2200" dirty="0" smtClean="0"/>
              <a:t> </a:t>
            </a:r>
            <a:r>
              <a:rPr lang="sv-SE" sz="2200" dirty="0" err="1" smtClean="0"/>
              <a:t>attese</a:t>
            </a:r>
            <a:r>
              <a:rPr lang="sv-SE" sz="2200" dirty="0" smtClean="0"/>
              <a:t>!</a:t>
            </a:r>
            <a:endParaRPr lang="it-IT" sz="2200" baseline="30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336040"/>
          <a:ext cx="604088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191"/>
                <a:gridCol w="1163779"/>
                <a:gridCol w="1143430"/>
                <a:gridCol w="1143000"/>
                <a:gridCol w="935482"/>
              </a:tblGrid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>
                          <a:solidFill>
                            <a:schemeClr val="bg1"/>
                          </a:solidFill>
                        </a:rPr>
                        <a:t>Sopravvissuto</a:t>
                      </a:r>
                      <a:r>
                        <a:rPr lang="sv-SE" b="1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sv-SE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b="1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sv-SE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b="1" dirty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sv-SE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b="1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sv-SE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r>
                        <a:rPr lang="sv-SE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err="1" smtClean="0">
                          <a:solidFill>
                            <a:schemeClr val="tx1"/>
                          </a:solidFill>
                        </a:rPr>
                        <a:t>SÌ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sv-SE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sv-S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sv-S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sv-S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sv-SE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sv-S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sv-SE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sv-S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>
                          <a:solidFill>
                            <a:schemeClr val="tx1"/>
                          </a:solidFill>
                        </a:rPr>
                        <a:t>Tot</a:t>
                      </a:r>
                      <a:r>
                        <a:rPr lang="sv-SE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v-SE" b="1" baseline="0" dirty="0" err="1" smtClean="0">
                          <a:solidFill>
                            <a:schemeClr val="tx1"/>
                          </a:solidFill>
                        </a:rPr>
                        <a:t>colonna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sv-S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sv-S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sv-SE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tx1"/>
                          </a:solidFill>
                        </a:rPr>
                        <a:t>n=50</a:t>
                      </a:r>
                      <a:endParaRPr lang="sv-S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7131" y="3886200"/>
          <a:ext cx="5132197" cy="112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282"/>
                <a:gridCol w="1170305"/>
                <a:gridCol w="1170305"/>
                <a:gridCol w="1170305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Sopravvissuto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tx1"/>
                          </a:solidFill>
                        </a:rPr>
                        <a:t>SÌ</a:t>
                      </a:r>
                      <a:endParaRPr lang="sv-S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32*20/50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32*20/50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32*10/50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800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sv-S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18*20/50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18*20/50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18*10/50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28600" y="226547"/>
            <a:ext cx="514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estensione</a:t>
            </a:r>
            <a:r>
              <a:rPr lang="sv-SE" sz="2800" dirty="0" smtClean="0"/>
              <a:t> a c </a:t>
            </a:r>
            <a:r>
              <a:rPr lang="sv-SE" sz="2800" dirty="0" err="1" smtClean="0"/>
              <a:t>gruppi</a:t>
            </a:r>
            <a:endParaRPr lang="it-IT" sz="2800" baseline="300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30403" y="5430520"/>
          <a:ext cx="5132197" cy="112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282"/>
                <a:gridCol w="1170305"/>
                <a:gridCol w="1170305"/>
                <a:gridCol w="1170305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Sopravvissuto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bg1"/>
                          </a:solidFill>
                        </a:rPr>
                        <a:t>Dose</a:t>
                      </a:r>
                      <a:r>
                        <a:rPr lang="sv-SE" sz="1800" b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sv-SE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800" b="0" dirty="0" err="1" smtClean="0">
                          <a:solidFill>
                            <a:schemeClr val="tx1"/>
                          </a:solidFill>
                        </a:rPr>
                        <a:t>SÌ</a:t>
                      </a:r>
                      <a:endParaRPr lang="sv-S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12.8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1800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sv-SE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7.2</a:t>
                      </a:r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800" b="0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1981200" y="1752600"/>
            <a:ext cx="3505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14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estensione</a:t>
            </a:r>
            <a:r>
              <a:rPr lang="sv-SE" sz="2800" dirty="0" smtClean="0"/>
              <a:t> a c </a:t>
            </a:r>
            <a:r>
              <a:rPr lang="sv-SE" sz="2800" dirty="0" err="1" smtClean="0"/>
              <a:t>gruppi</a:t>
            </a:r>
            <a:endParaRPr lang="it-IT" sz="2800" baseline="30000" dirty="0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09809A-2CCA-47F3-8D0B-DB1135627341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28638" y="1524000"/>
          <a:ext cx="2900362" cy="1309688"/>
        </p:xfrm>
        <a:graphic>
          <a:graphicData uri="http://schemas.openxmlformats.org/presentationml/2006/ole">
            <p:oleObj spid="_x0000_s22531" name="Ekvation" r:id="rId3" imgW="1434960" imgH="64764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4133661" y="1676400"/>
            <a:ext cx="3486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g.d.l.=(n righe-1)*(n colonne-1)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3200400"/>
            <a:ext cx="37841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Se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r>
              <a:rPr lang="sv-SE" sz="2000" baseline="30000" dirty="0" smtClean="0"/>
              <a:t> </a:t>
            </a:r>
            <a:r>
              <a:rPr lang="sv-SE" sz="2000" dirty="0" smtClean="0"/>
              <a:t>&gt;</a:t>
            </a:r>
            <a:r>
              <a:rPr lang="sv-SE" sz="2000" baseline="30000" dirty="0" smtClean="0"/>
              <a:t>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critico</a:t>
            </a:r>
            <a:r>
              <a:rPr lang="sv-SE" sz="2000" dirty="0" smtClean="0"/>
              <a:t> </a:t>
            </a:r>
            <a:r>
              <a:rPr lang="sv-SE" sz="2000" dirty="0" err="1" smtClean="0"/>
              <a:t>rifiuto</a:t>
            </a:r>
            <a:r>
              <a:rPr lang="sv-SE" sz="2000" dirty="0" smtClean="0"/>
              <a:t> H0</a:t>
            </a:r>
            <a:endParaRPr lang="it-IT" sz="2000" dirty="0" smtClean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6812" y="2667000"/>
            <a:ext cx="5137188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33400" y="5791200"/>
            <a:ext cx="34428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Attenzione al calcolo dei g.d.l.!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38200" y="2895600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800" dirty="0" smtClean="0"/>
              <a:t>Il test di </a:t>
            </a:r>
            <a:r>
              <a:rPr lang="sv-SE" sz="2800" dirty="0" err="1" smtClean="0"/>
              <a:t>indipedenza</a:t>
            </a:r>
            <a:r>
              <a:rPr lang="sv-SE" sz="2800" dirty="0" smtClean="0"/>
              <a:t> </a:t>
            </a:r>
            <a:r>
              <a:rPr lang="sv-SE" sz="2800" dirty="0" err="1" smtClean="0"/>
              <a:t>fra</a:t>
            </a:r>
            <a:r>
              <a:rPr lang="sv-SE" sz="2800" dirty="0" smtClean="0"/>
              <a:t> </a:t>
            </a:r>
            <a:r>
              <a:rPr lang="sv-SE" sz="2800" dirty="0" err="1" smtClean="0"/>
              <a:t>due</a:t>
            </a:r>
            <a:r>
              <a:rPr lang="sv-SE" sz="2800" dirty="0" smtClean="0"/>
              <a:t> </a:t>
            </a:r>
            <a:r>
              <a:rPr lang="sv-SE" sz="2800" dirty="0" err="1" smtClean="0"/>
              <a:t>variabili</a:t>
            </a:r>
            <a:r>
              <a:rPr lang="sv-SE" sz="2800" dirty="0" smtClean="0"/>
              <a:t> </a:t>
            </a:r>
            <a:r>
              <a:rPr lang="sv-SE" sz="2800" dirty="0" err="1" smtClean="0"/>
              <a:t>categoriche</a:t>
            </a:r>
            <a:r>
              <a:rPr lang="sv-SE" sz="2800" dirty="0" smtClean="0"/>
              <a:t> </a:t>
            </a:r>
            <a:endParaRPr lang="it-IT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7200" y="1722567"/>
            <a:ext cx="7620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smtClean="0"/>
              <a:t>1. </a:t>
            </a:r>
            <a:r>
              <a:rPr lang="sv-SE" sz="2200" dirty="0" err="1" smtClean="0"/>
              <a:t>Variabili</a:t>
            </a:r>
            <a:r>
              <a:rPr lang="sv-SE" sz="2200" dirty="0" smtClean="0"/>
              <a:t> risposta (</a:t>
            </a:r>
            <a:r>
              <a:rPr lang="sv-SE" sz="2200" dirty="0" err="1" smtClean="0"/>
              <a:t>SÌ/NO</a:t>
            </a:r>
            <a:r>
              <a:rPr lang="sv-SE" sz="2200" dirty="0" smtClean="0"/>
              <a:t>)~ </a:t>
            </a:r>
            <a:r>
              <a:rPr lang="sv-SE" sz="2200" dirty="0" err="1" smtClean="0"/>
              <a:t>Variabile</a:t>
            </a:r>
            <a:r>
              <a:rPr lang="sv-SE" sz="2200" dirty="0" smtClean="0"/>
              <a:t> </a:t>
            </a:r>
            <a:r>
              <a:rPr lang="sv-SE" sz="2200" dirty="0" err="1" smtClean="0"/>
              <a:t>categorica</a:t>
            </a:r>
            <a:r>
              <a:rPr lang="sv-SE" sz="2200" dirty="0" smtClean="0"/>
              <a:t> 2 </a:t>
            </a:r>
            <a:r>
              <a:rPr lang="sv-SE" sz="2200" dirty="0" err="1" smtClean="0"/>
              <a:t>gruppi</a:t>
            </a:r>
            <a:endParaRPr lang="it-IT" sz="2200" baseline="30000" dirty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14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Il test di </a:t>
            </a:r>
            <a:r>
              <a:rPr lang="sv-SE" sz="2800" dirty="0" err="1" smtClean="0"/>
              <a:t>indipedenza</a:t>
            </a:r>
            <a:r>
              <a:rPr lang="sv-SE" sz="2800" dirty="0" smtClean="0"/>
              <a:t> </a:t>
            </a:r>
            <a:endParaRPr lang="it-IT" sz="2800" baseline="300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2875746"/>
            <a:ext cx="7620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smtClean="0"/>
              <a:t>2. </a:t>
            </a:r>
            <a:r>
              <a:rPr lang="sv-SE" sz="2200" dirty="0" err="1" smtClean="0"/>
              <a:t>Variabili</a:t>
            </a:r>
            <a:r>
              <a:rPr lang="sv-SE" sz="2200" dirty="0" smtClean="0"/>
              <a:t> risposta (</a:t>
            </a:r>
            <a:r>
              <a:rPr lang="sv-SE" sz="2200" dirty="0" err="1" smtClean="0"/>
              <a:t>SÌ/NO</a:t>
            </a:r>
            <a:r>
              <a:rPr lang="sv-SE" sz="2200" dirty="0" smtClean="0"/>
              <a:t>)~ </a:t>
            </a:r>
            <a:r>
              <a:rPr lang="sv-SE" sz="2200" dirty="0" err="1" smtClean="0"/>
              <a:t>Variabile</a:t>
            </a:r>
            <a:r>
              <a:rPr lang="sv-SE" sz="2200" dirty="0" smtClean="0"/>
              <a:t> </a:t>
            </a:r>
            <a:r>
              <a:rPr lang="sv-SE" sz="2200" dirty="0" err="1" smtClean="0"/>
              <a:t>con</a:t>
            </a:r>
            <a:r>
              <a:rPr lang="sv-SE" sz="2200" dirty="0" smtClean="0"/>
              <a:t> c </a:t>
            </a:r>
            <a:r>
              <a:rPr lang="sv-SE" sz="2200" dirty="0" err="1" smtClean="0"/>
              <a:t>gruppi</a:t>
            </a:r>
            <a:endParaRPr lang="it-IT" sz="2200" baseline="300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4293513"/>
            <a:ext cx="7620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smtClean="0"/>
              <a:t>3. 2 </a:t>
            </a:r>
            <a:r>
              <a:rPr lang="sv-SE" sz="2200" dirty="0" err="1" smtClean="0"/>
              <a:t>Variabili</a:t>
            </a:r>
            <a:r>
              <a:rPr lang="sv-SE" sz="2200" dirty="0" smtClean="0"/>
              <a:t> </a:t>
            </a:r>
            <a:r>
              <a:rPr lang="sv-SE" sz="2200" dirty="0" err="1" smtClean="0"/>
              <a:t>categoriche</a:t>
            </a:r>
            <a:r>
              <a:rPr lang="sv-SE" sz="2200" dirty="0" smtClean="0"/>
              <a:t> </a:t>
            </a:r>
            <a:r>
              <a:rPr lang="sv-SE" sz="2200" dirty="0" err="1" smtClean="0"/>
              <a:t>con</a:t>
            </a:r>
            <a:r>
              <a:rPr lang="sv-SE" sz="2200" dirty="0" smtClean="0"/>
              <a:t> c </a:t>
            </a:r>
            <a:r>
              <a:rPr lang="sv-SE" sz="2200" dirty="0" err="1" smtClean="0"/>
              <a:t>gruppi</a:t>
            </a:r>
            <a:endParaRPr lang="it-IT" sz="2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335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Il test di </a:t>
            </a:r>
            <a:r>
              <a:rPr lang="sv-SE" sz="2800" dirty="0" err="1" smtClean="0"/>
              <a:t>indipendenza</a:t>
            </a:r>
            <a:r>
              <a:rPr lang="sv-SE" sz="2800" dirty="0" smtClean="0"/>
              <a:t> </a:t>
            </a:r>
            <a:endParaRPr lang="it-IT" sz="2800" baseline="30000" dirty="0"/>
          </a:p>
        </p:txBody>
      </p:sp>
      <p:graphicFrame>
        <p:nvGraphicFramePr>
          <p:cNvPr id="8" name="Group 76"/>
          <p:cNvGraphicFramePr>
            <a:graphicFrameLocks/>
          </p:cNvGraphicFramePr>
          <p:nvPr/>
        </p:nvGraphicFramePr>
        <p:xfrm>
          <a:off x="1663382" y="2266950"/>
          <a:ext cx="6586416" cy="3600450"/>
        </p:xfrm>
        <a:graphic>
          <a:graphicData uri="http://schemas.openxmlformats.org/drawingml/2006/table">
            <a:tbl>
              <a:tblPr/>
              <a:tblGrid>
                <a:gridCol w="1716310"/>
                <a:gridCol w="1116108"/>
                <a:gridCol w="1219200"/>
                <a:gridCol w="1185913"/>
                <a:gridCol w="1348885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Quercia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Carpino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Salice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riga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Lucanus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Osmoderma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Cerambix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 colonna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343400"/>
            <a:ext cx="1041324" cy="82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http://www.beetlebreeding.ch/wp-content/uploads/2012/07/Osmoderma-eremita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485707"/>
            <a:ext cx="1050132" cy="781494"/>
          </a:xfrm>
          <a:prstGeom prst="rect">
            <a:avLst/>
          </a:prstGeom>
          <a:noFill/>
        </p:spPr>
      </p:pic>
      <p:pic>
        <p:nvPicPr>
          <p:cNvPr id="23559" name="Picture 7" descr="https://encrypted-tbn3.gstatic.com/images?q=tbn:ANd9GcRJOWVYDhmqqg_8boyxAIu7iTgIrhf1DcZxC4cZsGdnJJ745yz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514599"/>
            <a:ext cx="1066800" cy="916919"/>
          </a:xfrm>
          <a:prstGeom prst="rect">
            <a:avLst/>
          </a:prstGeom>
          <a:noFill/>
        </p:spPr>
      </p:pic>
      <p:pic>
        <p:nvPicPr>
          <p:cNvPr id="23561" name="Picture 9" descr="https://encrypted-tbn1.gstatic.com/images?q=tbn:ANd9GcRYR9JfVq80xPb6XBBeBPwV_90haqx5_H98CWTW-4dW-TdcZ3D5k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447800"/>
            <a:ext cx="1034261" cy="771526"/>
          </a:xfrm>
          <a:prstGeom prst="rect">
            <a:avLst/>
          </a:prstGeom>
          <a:noFill/>
        </p:spPr>
      </p:pic>
      <p:pic>
        <p:nvPicPr>
          <p:cNvPr id="23563" name="Picture 11" descr="https://encrypted-tbn2.gstatic.com/images?q=tbn:ANd9GcSiQQA35zaMoL8OWmSlN81UGKic7MldJ1_9urrYy4WXCP-GaGgKU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96057" y="1447800"/>
            <a:ext cx="1042743" cy="781051"/>
          </a:xfrm>
          <a:prstGeom prst="rect">
            <a:avLst/>
          </a:prstGeom>
          <a:noFill/>
        </p:spPr>
      </p:pic>
      <p:pic>
        <p:nvPicPr>
          <p:cNvPr id="23565" name="Picture 13" descr="http://it.dreamstime.com/vecchio-salice-thumb21422749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5791200" y="1443990"/>
            <a:ext cx="1143000" cy="765810"/>
          </a:xfrm>
          <a:prstGeom prst="rect">
            <a:avLst/>
          </a:prstGeom>
          <a:noFill/>
        </p:spPr>
      </p:pic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2356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2895600"/>
            <a:ext cx="210185" cy="239073"/>
          </a:xfrm>
          <a:prstGeom prst="rect">
            <a:avLst/>
          </a:prstGeom>
          <a:noFill/>
        </p:spPr>
      </p:pic>
      <p:pic>
        <p:nvPicPr>
          <p:cNvPr id="2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4415" y="2895600"/>
            <a:ext cx="210185" cy="239073"/>
          </a:xfrm>
          <a:prstGeom prst="rect">
            <a:avLst/>
          </a:prstGeom>
          <a:noFill/>
        </p:spPr>
      </p:pic>
      <p:pic>
        <p:nvPicPr>
          <p:cNvPr id="2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43015" y="2895600"/>
            <a:ext cx="210185" cy="239073"/>
          </a:xfrm>
          <a:prstGeom prst="rect">
            <a:avLst/>
          </a:prstGeom>
          <a:noFill/>
        </p:spPr>
      </p:pic>
      <p:pic>
        <p:nvPicPr>
          <p:cNvPr id="25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3124200"/>
            <a:ext cx="210185" cy="239073"/>
          </a:xfrm>
          <a:prstGeom prst="rect">
            <a:avLst/>
          </a:prstGeom>
          <a:noFill/>
        </p:spPr>
      </p:pic>
      <p:pic>
        <p:nvPicPr>
          <p:cNvPr id="2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4415" y="3124200"/>
            <a:ext cx="210185" cy="239073"/>
          </a:xfrm>
          <a:prstGeom prst="rect">
            <a:avLst/>
          </a:prstGeom>
          <a:noFill/>
        </p:spPr>
      </p:pic>
      <p:pic>
        <p:nvPicPr>
          <p:cNvPr id="28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2895600"/>
            <a:ext cx="210185" cy="239073"/>
          </a:xfrm>
          <a:prstGeom prst="rect">
            <a:avLst/>
          </a:prstGeom>
          <a:noFill/>
        </p:spPr>
      </p:pic>
      <p:pic>
        <p:nvPicPr>
          <p:cNvPr id="2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71415" y="2895600"/>
            <a:ext cx="210185" cy="239073"/>
          </a:xfrm>
          <a:prstGeom prst="rect">
            <a:avLst/>
          </a:prstGeom>
          <a:noFill/>
        </p:spPr>
      </p:pic>
      <p:pic>
        <p:nvPicPr>
          <p:cNvPr id="3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00015" y="2895600"/>
            <a:ext cx="210185" cy="239073"/>
          </a:xfrm>
          <a:prstGeom prst="rect">
            <a:avLst/>
          </a:prstGeom>
          <a:noFill/>
        </p:spPr>
      </p:pic>
      <p:pic>
        <p:nvPicPr>
          <p:cNvPr id="3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3124200"/>
            <a:ext cx="210185" cy="239073"/>
          </a:xfrm>
          <a:prstGeom prst="rect">
            <a:avLst/>
          </a:prstGeom>
          <a:noFill/>
        </p:spPr>
      </p:pic>
      <p:pic>
        <p:nvPicPr>
          <p:cNvPr id="3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71415" y="3124200"/>
            <a:ext cx="210185" cy="239073"/>
          </a:xfrm>
          <a:prstGeom prst="rect">
            <a:avLst/>
          </a:prstGeom>
          <a:noFill/>
        </p:spPr>
      </p:pic>
      <p:pic>
        <p:nvPicPr>
          <p:cNvPr id="3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99815" y="2895600"/>
            <a:ext cx="210185" cy="239073"/>
          </a:xfrm>
          <a:prstGeom prst="rect">
            <a:avLst/>
          </a:prstGeom>
          <a:noFill/>
        </p:spPr>
      </p:pic>
      <p:pic>
        <p:nvPicPr>
          <p:cNvPr id="3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28415" y="2895600"/>
            <a:ext cx="210185" cy="239073"/>
          </a:xfrm>
          <a:prstGeom prst="rect">
            <a:avLst/>
          </a:prstGeom>
          <a:noFill/>
        </p:spPr>
      </p:pic>
      <p:pic>
        <p:nvPicPr>
          <p:cNvPr id="3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3124200"/>
            <a:ext cx="210185" cy="239073"/>
          </a:xfrm>
          <a:prstGeom prst="rect">
            <a:avLst/>
          </a:prstGeom>
          <a:noFill/>
        </p:spPr>
      </p:pic>
      <p:pic>
        <p:nvPicPr>
          <p:cNvPr id="23571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4343400"/>
            <a:ext cx="289560" cy="304800"/>
          </a:xfrm>
          <a:prstGeom prst="rect">
            <a:avLst/>
          </a:prstGeom>
          <a:noFill/>
        </p:spPr>
      </p:pic>
      <p:pic>
        <p:nvPicPr>
          <p:cNvPr id="40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01440" y="4343400"/>
            <a:ext cx="289560" cy="304800"/>
          </a:xfrm>
          <a:prstGeom prst="rect">
            <a:avLst/>
          </a:prstGeom>
          <a:noFill/>
        </p:spPr>
      </p:pic>
      <p:pic>
        <p:nvPicPr>
          <p:cNvPr id="41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4724400"/>
            <a:ext cx="289560" cy="304800"/>
          </a:xfrm>
          <a:prstGeom prst="rect">
            <a:avLst/>
          </a:prstGeom>
          <a:noFill/>
        </p:spPr>
      </p:pic>
      <p:pic>
        <p:nvPicPr>
          <p:cNvPr id="42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4724400"/>
            <a:ext cx="289560" cy="304800"/>
          </a:xfrm>
          <a:prstGeom prst="rect">
            <a:avLst/>
          </a:prstGeom>
          <a:noFill/>
        </p:spPr>
      </p:pic>
      <p:pic>
        <p:nvPicPr>
          <p:cNvPr id="43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30040" y="4343400"/>
            <a:ext cx="289560" cy="304800"/>
          </a:xfrm>
          <a:prstGeom prst="rect">
            <a:avLst/>
          </a:prstGeom>
          <a:noFill/>
        </p:spPr>
      </p:pic>
      <p:pic>
        <p:nvPicPr>
          <p:cNvPr id="44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6200" y="4724400"/>
            <a:ext cx="289560" cy="304800"/>
          </a:xfrm>
          <a:prstGeom prst="rect">
            <a:avLst/>
          </a:prstGeom>
          <a:noFill/>
        </p:spPr>
      </p:pic>
      <p:pic>
        <p:nvPicPr>
          <p:cNvPr id="45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4343400"/>
            <a:ext cx="289560" cy="304800"/>
          </a:xfrm>
          <a:prstGeom prst="rect">
            <a:avLst/>
          </a:prstGeom>
          <a:noFill/>
        </p:spPr>
      </p:pic>
      <p:pic>
        <p:nvPicPr>
          <p:cNvPr id="46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4343400"/>
            <a:ext cx="289560" cy="304800"/>
          </a:xfrm>
          <a:prstGeom prst="rect">
            <a:avLst/>
          </a:prstGeom>
          <a:noFill/>
        </p:spPr>
      </p:pic>
      <p:pic>
        <p:nvPicPr>
          <p:cNvPr id="47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44440" y="4343400"/>
            <a:ext cx="289560" cy="304800"/>
          </a:xfrm>
          <a:prstGeom prst="rect">
            <a:avLst/>
          </a:prstGeom>
          <a:noFill/>
        </p:spPr>
      </p:pic>
      <p:pic>
        <p:nvPicPr>
          <p:cNvPr id="52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00600" y="4343400"/>
            <a:ext cx="289560" cy="304800"/>
          </a:xfrm>
          <a:prstGeom prst="rect">
            <a:avLst/>
          </a:prstGeom>
          <a:noFill/>
        </p:spPr>
      </p:pic>
      <p:pic>
        <p:nvPicPr>
          <p:cNvPr id="53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1200" y="4343400"/>
            <a:ext cx="289560" cy="304800"/>
          </a:xfrm>
          <a:prstGeom prst="rect">
            <a:avLst/>
          </a:prstGeom>
          <a:noFill/>
        </p:spPr>
      </p:pic>
      <p:pic>
        <p:nvPicPr>
          <p:cNvPr id="54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63640" y="4343400"/>
            <a:ext cx="289560" cy="304800"/>
          </a:xfrm>
          <a:prstGeom prst="rect">
            <a:avLst/>
          </a:prstGeom>
          <a:noFill/>
        </p:spPr>
      </p:pic>
      <p:pic>
        <p:nvPicPr>
          <p:cNvPr id="55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57800" y="4343400"/>
            <a:ext cx="289560" cy="304800"/>
          </a:xfrm>
          <a:prstGeom prst="rect">
            <a:avLst/>
          </a:prstGeom>
          <a:noFill/>
        </p:spPr>
      </p:pic>
      <p:pic>
        <p:nvPicPr>
          <p:cNvPr id="57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92240" y="4343400"/>
            <a:ext cx="289560" cy="304800"/>
          </a:xfrm>
          <a:prstGeom prst="rect">
            <a:avLst/>
          </a:prstGeom>
          <a:noFill/>
        </p:spPr>
      </p:pic>
      <p:pic>
        <p:nvPicPr>
          <p:cNvPr id="58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8400" y="4724400"/>
            <a:ext cx="289560" cy="304800"/>
          </a:xfrm>
          <a:prstGeom prst="rect">
            <a:avLst/>
          </a:prstGeom>
          <a:noFill/>
        </p:spPr>
      </p:pic>
      <p:pic>
        <p:nvPicPr>
          <p:cNvPr id="59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19800" y="4343400"/>
            <a:ext cx="289560" cy="304800"/>
          </a:xfrm>
          <a:prstGeom prst="rect">
            <a:avLst/>
          </a:prstGeom>
          <a:noFill/>
        </p:spPr>
      </p:pic>
      <p:pic>
        <p:nvPicPr>
          <p:cNvPr id="6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00015" y="3124200"/>
            <a:ext cx="210185" cy="239073"/>
          </a:xfrm>
          <a:prstGeom prst="rect">
            <a:avLst/>
          </a:prstGeom>
          <a:noFill/>
        </p:spPr>
      </p:pic>
      <p:pic>
        <p:nvPicPr>
          <p:cNvPr id="6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28615" y="2895600"/>
            <a:ext cx="210185" cy="239073"/>
          </a:xfrm>
          <a:prstGeom prst="rect">
            <a:avLst/>
          </a:prstGeom>
          <a:noFill/>
        </p:spPr>
      </p:pic>
      <p:pic>
        <p:nvPicPr>
          <p:cNvPr id="6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0" y="3124200"/>
            <a:ext cx="210185" cy="239073"/>
          </a:xfrm>
          <a:prstGeom prst="rect">
            <a:avLst/>
          </a:prstGeom>
          <a:noFill/>
        </p:spPr>
      </p:pic>
      <p:pic>
        <p:nvPicPr>
          <p:cNvPr id="65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00498" y="3581400"/>
            <a:ext cx="290502" cy="181097"/>
          </a:xfrm>
          <a:prstGeom prst="rect">
            <a:avLst/>
          </a:prstGeom>
          <a:noFill/>
        </p:spPr>
      </p:pic>
      <p:pic>
        <p:nvPicPr>
          <p:cNvPr id="66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81400" y="3581400"/>
            <a:ext cx="290502" cy="181097"/>
          </a:xfrm>
          <a:prstGeom prst="rect">
            <a:avLst/>
          </a:prstGeom>
          <a:noFill/>
        </p:spPr>
      </p:pic>
      <p:pic>
        <p:nvPicPr>
          <p:cNvPr id="67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81400" y="3857503"/>
            <a:ext cx="290502" cy="181097"/>
          </a:xfrm>
          <a:prstGeom prst="rect">
            <a:avLst/>
          </a:prstGeom>
          <a:noFill/>
        </p:spPr>
      </p:pic>
      <p:pic>
        <p:nvPicPr>
          <p:cNvPr id="68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86200" y="3857503"/>
            <a:ext cx="290502" cy="181097"/>
          </a:xfrm>
          <a:prstGeom prst="rect">
            <a:avLst/>
          </a:prstGeom>
          <a:noFill/>
        </p:spPr>
      </p:pic>
      <p:pic>
        <p:nvPicPr>
          <p:cNvPr id="69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43498" y="3581400"/>
            <a:ext cx="290502" cy="181097"/>
          </a:xfrm>
          <a:prstGeom prst="rect">
            <a:avLst/>
          </a:prstGeom>
          <a:noFill/>
        </p:spPr>
      </p:pic>
      <p:pic>
        <p:nvPicPr>
          <p:cNvPr id="70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24400" y="3581400"/>
            <a:ext cx="290502" cy="181097"/>
          </a:xfrm>
          <a:prstGeom prst="rect">
            <a:avLst/>
          </a:prstGeom>
          <a:noFill/>
        </p:spPr>
      </p:pic>
      <p:pic>
        <p:nvPicPr>
          <p:cNvPr id="71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24400" y="3857503"/>
            <a:ext cx="290502" cy="181097"/>
          </a:xfrm>
          <a:prstGeom prst="rect">
            <a:avLst/>
          </a:prstGeom>
          <a:noFill/>
        </p:spPr>
      </p:pic>
      <p:pic>
        <p:nvPicPr>
          <p:cNvPr id="72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3857503"/>
            <a:ext cx="290502" cy="181097"/>
          </a:xfrm>
          <a:prstGeom prst="rect">
            <a:avLst/>
          </a:prstGeom>
          <a:noFill/>
        </p:spPr>
      </p:pic>
      <p:pic>
        <p:nvPicPr>
          <p:cNvPr id="73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38898" y="3581400"/>
            <a:ext cx="290502" cy="181097"/>
          </a:xfrm>
          <a:prstGeom prst="rect">
            <a:avLst/>
          </a:prstGeom>
          <a:noFill/>
        </p:spPr>
      </p:pic>
      <p:pic>
        <p:nvPicPr>
          <p:cNvPr id="74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19800" y="3581400"/>
            <a:ext cx="290502" cy="181097"/>
          </a:xfrm>
          <a:prstGeom prst="rect">
            <a:avLst/>
          </a:prstGeom>
          <a:noFill/>
        </p:spPr>
      </p:pic>
      <p:pic>
        <p:nvPicPr>
          <p:cNvPr id="75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19800" y="3857503"/>
            <a:ext cx="290502" cy="181097"/>
          </a:xfrm>
          <a:prstGeom prst="rect">
            <a:avLst/>
          </a:prstGeom>
          <a:noFill/>
        </p:spPr>
      </p:pic>
      <p:pic>
        <p:nvPicPr>
          <p:cNvPr id="77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05298" y="3857503"/>
            <a:ext cx="290502" cy="181097"/>
          </a:xfrm>
          <a:prstGeom prst="rect">
            <a:avLst/>
          </a:prstGeom>
          <a:noFill/>
        </p:spPr>
      </p:pic>
      <p:pic>
        <p:nvPicPr>
          <p:cNvPr id="78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91000" y="3581400"/>
            <a:ext cx="290502" cy="181097"/>
          </a:xfrm>
          <a:prstGeom prst="rect">
            <a:avLst/>
          </a:prstGeom>
          <a:noFill/>
        </p:spPr>
      </p:pic>
      <p:pic>
        <p:nvPicPr>
          <p:cNvPr id="79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92240" y="4724400"/>
            <a:ext cx="289560" cy="304800"/>
          </a:xfrm>
          <a:prstGeom prst="rect">
            <a:avLst/>
          </a:prstGeom>
          <a:noFill/>
        </p:spPr>
      </p:pic>
      <p:pic>
        <p:nvPicPr>
          <p:cNvPr id="63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3857503"/>
            <a:ext cx="290502" cy="181097"/>
          </a:xfrm>
          <a:prstGeom prst="rect">
            <a:avLst/>
          </a:prstGeom>
          <a:noFill/>
        </p:spPr>
      </p:pic>
      <p:pic>
        <p:nvPicPr>
          <p:cNvPr id="64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4600" y="3857503"/>
            <a:ext cx="290502" cy="181097"/>
          </a:xfrm>
          <a:prstGeom prst="rect">
            <a:avLst/>
          </a:prstGeom>
          <a:noFill/>
        </p:spPr>
      </p:pic>
      <p:cxnSp>
        <p:nvCxnSpPr>
          <p:cNvPr id="80" name="Straight Arrow Connector 79"/>
          <p:cNvCxnSpPr/>
          <p:nvPr/>
        </p:nvCxnSpPr>
        <p:spPr>
          <a:xfrm>
            <a:off x="5105400" y="4648200"/>
            <a:ext cx="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962400" y="6324600"/>
            <a:ext cx="28071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dirty="0" smtClean="0">
                <a:latin typeface="Arial" charset="0"/>
                <a:cs typeface="Arial" charset="0"/>
              </a:rPr>
              <a:t>4 </a:t>
            </a:r>
            <a:r>
              <a:rPr lang="en-US" sz="2000" dirty="0" err="1" smtClean="0">
                <a:latin typeface="Arial" charset="0"/>
                <a:cs typeface="Arial" charset="0"/>
              </a:rPr>
              <a:t>carpini</a:t>
            </a:r>
            <a:r>
              <a:rPr lang="en-US" sz="2000" dirty="0" smtClean="0">
                <a:latin typeface="Arial" charset="0"/>
                <a:cs typeface="Arial" charset="0"/>
              </a:rPr>
              <a:t> con </a:t>
            </a:r>
            <a:r>
              <a:rPr lang="en-US" sz="2000" dirty="0" err="1" smtClean="0">
                <a:latin typeface="Arial" charset="0"/>
                <a:cs typeface="Arial" charset="0"/>
              </a:rPr>
              <a:t>Cerambix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14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estensione</a:t>
            </a:r>
            <a:r>
              <a:rPr lang="sv-SE" sz="2800" dirty="0" smtClean="0"/>
              <a:t> a c </a:t>
            </a:r>
            <a:r>
              <a:rPr lang="sv-SE" sz="2800" dirty="0" err="1" smtClean="0"/>
              <a:t>gruppi</a:t>
            </a:r>
            <a:endParaRPr lang="it-IT" sz="2800" baseline="30000" dirty="0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09809A-2CCA-47F3-8D0B-DB1135627341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28638" y="1524000"/>
          <a:ext cx="2900362" cy="1309688"/>
        </p:xfrm>
        <a:graphic>
          <a:graphicData uri="http://schemas.openxmlformats.org/presentationml/2006/ole">
            <p:oleObj spid="_x0000_s30722" name="Ekvation" r:id="rId3" imgW="1434960" imgH="64764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4133661" y="1676400"/>
            <a:ext cx="3486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g.d.l.=(n righe-1)*(n colonne-1)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3200400"/>
            <a:ext cx="37841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Se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r>
              <a:rPr lang="sv-SE" sz="2000" baseline="30000" dirty="0" smtClean="0"/>
              <a:t> </a:t>
            </a:r>
            <a:r>
              <a:rPr lang="sv-SE" sz="2000" dirty="0" smtClean="0"/>
              <a:t>&gt;</a:t>
            </a:r>
            <a:r>
              <a:rPr lang="sv-SE" sz="2000" baseline="30000" dirty="0" smtClean="0"/>
              <a:t>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critico</a:t>
            </a:r>
            <a:r>
              <a:rPr lang="sv-SE" sz="2000" dirty="0" smtClean="0"/>
              <a:t> </a:t>
            </a:r>
            <a:r>
              <a:rPr lang="sv-SE" sz="2000" dirty="0" err="1" smtClean="0"/>
              <a:t>rifiuto</a:t>
            </a:r>
            <a:r>
              <a:rPr lang="sv-SE" sz="2000" dirty="0" smtClean="0"/>
              <a:t> H0</a:t>
            </a:r>
            <a:endParaRPr lang="it-IT" sz="2000" dirty="0" smtClean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6812" y="2667000"/>
            <a:ext cx="5137188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33400" y="5791200"/>
            <a:ext cx="34428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b="1" dirty="0" smtClean="0">
                <a:solidFill>
                  <a:srgbClr val="FF0000"/>
                </a:solidFill>
              </a:rPr>
              <a:t>Attenzione al calcolo dei g.d.l.!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4800" y="990600"/>
            <a:ext cx="7620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200" dirty="0" err="1" smtClean="0"/>
              <a:t>Stesso</a:t>
            </a:r>
            <a:r>
              <a:rPr lang="sv-SE" sz="2200" dirty="0" smtClean="0"/>
              <a:t> </a:t>
            </a:r>
            <a:r>
              <a:rPr lang="sv-SE" sz="2200" dirty="0" err="1" smtClean="0"/>
              <a:t>procedimento</a:t>
            </a:r>
            <a:r>
              <a:rPr lang="sv-SE" sz="2200" dirty="0" smtClean="0"/>
              <a:t> per </a:t>
            </a:r>
            <a:r>
              <a:rPr lang="sv-SE" sz="2200" dirty="0" err="1" smtClean="0"/>
              <a:t>calcolare</a:t>
            </a:r>
            <a:r>
              <a:rPr lang="sv-SE" sz="2200" dirty="0" smtClean="0"/>
              <a:t> le </a:t>
            </a:r>
            <a:r>
              <a:rPr lang="sv-SE" sz="2200" dirty="0" err="1" smtClean="0"/>
              <a:t>frequenze</a:t>
            </a:r>
            <a:r>
              <a:rPr lang="sv-SE" sz="2200" dirty="0" smtClean="0"/>
              <a:t> </a:t>
            </a:r>
            <a:r>
              <a:rPr lang="sv-SE" sz="2200" dirty="0" err="1" smtClean="0"/>
              <a:t>attese</a:t>
            </a:r>
            <a:r>
              <a:rPr lang="sv-SE" sz="2200" dirty="0" smtClean="0"/>
              <a:t>!</a:t>
            </a:r>
            <a:endParaRPr lang="it-IT" sz="2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4800" y="1203811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Le </a:t>
            </a:r>
            <a:r>
              <a:rPr lang="sv-SE" sz="2400" dirty="0" err="1" smtClean="0"/>
              <a:t>ipotesi</a:t>
            </a:r>
            <a:r>
              <a:rPr lang="sv-SE" sz="2400" dirty="0" smtClean="0"/>
              <a:t> del test </a:t>
            </a:r>
            <a:r>
              <a:rPr lang="sv-SE" sz="2400" dirty="0" err="1" smtClean="0"/>
              <a:t>sono</a:t>
            </a:r>
            <a:r>
              <a:rPr lang="sv-SE" sz="2400" dirty="0" smtClean="0"/>
              <a:t> diverse!</a:t>
            </a:r>
            <a:endParaRPr lang="it-IT" sz="2400" baseline="300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28600" y="226547"/>
            <a:ext cx="5335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Il test di </a:t>
            </a:r>
            <a:r>
              <a:rPr lang="sv-SE" sz="2800" dirty="0" err="1" smtClean="0"/>
              <a:t>indipendenza</a:t>
            </a:r>
            <a:r>
              <a:rPr lang="sv-SE" sz="2800" dirty="0" smtClean="0"/>
              <a:t> </a:t>
            </a:r>
            <a:endParaRPr lang="it-IT" sz="2800" baseline="30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04800" y="1872735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H0: le </a:t>
            </a:r>
            <a:r>
              <a:rPr lang="sv-SE" sz="2400" dirty="0" err="1" smtClean="0"/>
              <a:t>due</a:t>
            </a:r>
            <a:r>
              <a:rPr lang="sv-SE" sz="2400" dirty="0" smtClean="0"/>
              <a:t> </a:t>
            </a:r>
            <a:r>
              <a:rPr lang="sv-SE" sz="2400" dirty="0" err="1" smtClean="0"/>
              <a:t>variabili</a:t>
            </a:r>
            <a:r>
              <a:rPr lang="sv-SE" sz="2400" dirty="0" smtClean="0"/>
              <a:t> </a:t>
            </a:r>
            <a:r>
              <a:rPr lang="sv-SE" sz="2400" dirty="0" err="1" smtClean="0"/>
              <a:t>categoriche</a:t>
            </a:r>
            <a:r>
              <a:rPr lang="sv-SE" sz="2400" dirty="0" smtClean="0"/>
              <a:t> </a:t>
            </a:r>
            <a:r>
              <a:rPr lang="sv-SE" sz="2400" dirty="0" err="1" smtClean="0"/>
              <a:t>sono</a:t>
            </a:r>
            <a:r>
              <a:rPr lang="sv-SE" sz="2400" dirty="0" smtClean="0"/>
              <a:t> </a:t>
            </a:r>
            <a:r>
              <a:rPr lang="sv-SE" sz="2400" dirty="0" err="1" smtClean="0"/>
              <a:t>indipendenti</a:t>
            </a:r>
            <a:endParaRPr lang="sv-SE" sz="24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(non vi è </a:t>
            </a:r>
            <a:r>
              <a:rPr lang="sv-SE" sz="2400" dirty="0" err="1" smtClean="0"/>
              <a:t>relazione</a:t>
            </a:r>
            <a:r>
              <a:rPr lang="sv-SE" sz="2400" dirty="0" smtClean="0"/>
              <a:t>)</a:t>
            </a:r>
            <a:endParaRPr lang="it-IT" sz="24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4800" y="2782669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Ha: le </a:t>
            </a:r>
            <a:r>
              <a:rPr lang="sv-SE" sz="2400" dirty="0" err="1" smtClean="0"/>
              <a:t>due</a:t>
            </a:r>
            <a:r>
              <a:rPr lang="sv-SE" sz="2400" dirty="0" smtClean="0"/>
              <a:t> </a:t>
            </a:r>
            <a:r>
              <a:rPr lang="sv-SE" sz="2400" dirty="0" err="1" smtClean="0"/>
              <a:t>variabili</a:t>
            </a:r>
            <a:r>
              <a:rPr lang="sv-SE" sz="2400" dirty="0" smtClean="0"/>
              <a:t> </a:t>
            </a:r>
            <a:r>
              <a:rPr lang="sv-SE" sz="2400" dirty="0" err="1" smtClean="0"/>
              <a:t>categoriche</a:t>
            </a:r>
            <a:r>
              <a:rPr lang="sv-SE" sz="2400" dirty="0" smtClean="0"/>
              <a:t> non </a:t>
            </a:r>
            <a:r>
              <a:rPr lang="sv-SE" sz="2400" dirty="0" err="1" smtClean="0"/>
              <a:t>sono</a:t>
            </a:r>
            <a:r>
              <a:rPr lang="sv-SE" sz="2400" dirty="0" smtClean="0"/>
              <a:t> </a:t>
            </a:r>
            <a:r>
              <a:rPr lang="sv-SE" sz="2400" dirty="0" err="1" smtClean="0"/>
              <a:t>indipendenti</a:t>
            </a:r>
            <a:r>
              <a:rPr lang="sv-SE" sz="2400" dirty="0" smtClean="0"/>
              <a:t> (</a:t>
            </a:r>
            <a:r>
              <a:rPr lang="sv-SE" sz="2400" dirty="0" err="1" smtClean="0"/>
              <a:t>una</a:t>
            </a:r>
            <a:r>
              <a:rPr lang="sv-SE" sz="2400" dirty="0" smtClean="0"/>
              <a:t> </a:t>
            </a:r>
            <a:r>
              <a:rPr lang="sv-SE" sz="2400" dirty="0" err="1" smtClean="0"/>
              <a:t>dipende</a:t>
            </a:r>
            <a:r>
              <a:rPr lang="sv-SE" sz="2400" dirty="0" smtClean="0"/>
              <a:t> </a:t>
            </a:r>
            <a:r>
              <a:rPr lang="sv-SE" sz="2400" dirty="0" err="1" smtClean="0"/>
              <a:t>dall’altra</a:t>
            </a:r>
            <a:r>
              <a:rPr lang="sv-SE" sz="2400" dirty="0" smtClean="0"/>
              <a:t>)</a:t>
            </a:r>
            <a:endParaRPr lang="it-IT" sz="2400" baseline="300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4800" y="4719935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H0:?</a:t>
            </a:r>
            <a:endParaRPr lang="it-IT" sz="2400" baseline="300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04800" y="5329535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Ha:?</a:t>
            </a:r>
            <a:endParaRPr lang="it-IT" sz="2400" baseline="300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4800" y="4110335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err="1" smtClean="0"/>
              <a:t>Nell’esempio</a:t>
            </a:r>
            <a:r>
              <a:rPr lang="sv-SE" sz="2400" dirty="0" smtClean="0"/>
              <a:t> </a:t>
            </a:r>
            <a:r>
              <a:rPr lang="sv-SE" sz="2400" dirty="0" err="1" smtClean="0"/>
              <a:t>precedente</a:t>
            </a:r>
            <a:r>
              <a:rPr lang="sv-SE" sz="2400" dirty="0" smtClean="0"/>
              <a:t>?</a:t>
            </a:r>
            <a:endParaRPr lang="it-IT" sz="24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62000" y="2941023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sv-SE" sz="2800" dirty="0" smtClean="0"/>
              <a:t>Test </a:t>
            </a:r>
            <a:r>
              <a:rPr lang="sv-SE" sz="2800" dirty="0" err="1" smtClean="0"/>
              <a:t>fra</a:t>
            </a:r>
            <a:r>
              <a:rPr lang="sv-SE" sz="2800" dirty="0" smtClean="0"/>
              <a:t> </a:t>
            </a:r>
            <a:r>
              <a:rPr lang="sv-SE" sz="2800" dirty="0" err="1" smtClean="0"/>
              <a:t>due</a:t>
            </a:r>
            <a:r>
              <a:rPr lang="sv-SE" sz="2800" dirty="0" smtClean="0"/>
              <a:t> </a:t>
            </a:r>
            <a:r>
              <a:rPr lang="sv-SE" sz="2800" dirty="0" err="1" smtClean="0"/>
              <a:t>proporzioni</a:t>
            </a:r>
            <a:endParaRPr lang="it-IT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1875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endParaRPr lang="it-IT" sz="2800" baseline="30000" dirty="0"/>
          </a:p>
        </p:txBody>
      </p:sp>
      <p:graphicFrame>
        <p:nvGraphicFramePr>
          <p:cNvPr id="8" name="Group 76"/>
          <p:cNvGraphicFramePr>
            <a:graphicFrameLocks/>
          </p:cNvGraphicFramePr>
          <p:nvPr/>
        </p:nvGraphicFramePr>
        <p:xfrm>
          <a:off x="1663382" y="2266950"/>
          <a:ext cx="6586416" cy="3600450"/>
        </p:xfrm>
        <a:graphic>
          <a:graphicData uri="http://schemas.openxmlformats.org/drawingml/2006/table">
            <a:tbl>
              <a:tblPr/>
              <a:tblGrid>
                <a:gridCol w="1716310"/>
                <a:gridCol w="1116108"/>
                <a:gridCol w="1219200"/>
                <a:gridCol w="1185913"/>
                <a:gridCol w="1348885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Quercia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Carpino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Salice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Tot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riga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Lucanus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Osmoderma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Cerambix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Tot colonna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343400"/>
            <a:ext cx="1041324" cy="82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http://www.beetlebreeding.ch/wp-content/uploads/2012/07/Osmoderma-eremita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485707"/>
            <a:ext cx="1050132" cy="781494"/>
          </a:xfrm>
          <a:prstGeom prst="rect">
            <a:avLst/>
          </a:prstGeom>
          <a:noFill/>
        </p:spPr>
      </p:pic>
      <p:pic>
        <p:nvPicPr>
          <p:cNvPr id="23559" name="Picture 7" descr="https://encrypted-tbn3.gstatic.com/images?q=tbn:ANd9GcRJOWVYDhmqqg_8boyxAIu7iTgIrhf1DcZxC4cZsGdnJJ745yz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514599"/>
            <a:ext cx="1066800" cy="916919"/>
          </a:xfrm>
          <a:prstGeom prst="rect">
            <a:avLst/>
          </a:prstGeom>
          <a:noFill/>
        </p:spPr>
      </p:pic>
      <p:pic>
        <p:nvPicPr>
          <p:cNvPr id="23561" name="Picture 9" descr="https://encrypted-tbn1.gstatic.com/images?q=tbn:ANd9GcRYR9JfVq80xPb6XBBeBPwV_90haqx5_H98CWTW-4dW-TdcZ3D5k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0" y="1447800"/>
            <a:ext cx="1034261" cy="771526"/>
          </a:xfrm>
          <a:prstGeom prst="rect">
            <a:avLst/>
          </a:prstGeom>
          <a:noFill/>
        </p:spPr>
      </p:pic>
      <p:pic>
        <p:nvPicPr>
          <p:cNvPr id="23563" name="Picture 11" descr="https://encrypted-tbn2.gstatic.com/images?q=tbn:ANd9GcSiQQA35zaMoL8OWmSlN81UGKic7MldJ1_9urrYy4WXCP-GaGgKU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96057" y="1447800"/>
            <a:ext cx="1042743" cy="781051"/>
          </a:xfrm>
          <a:prstGeom prst="rect">
            <a:avLst/>
          </a:prstGeom>
          <a:noFill/>
        </p:spPr>
      </p:pic>
      <p:pic>
        <p:nvPicPr>
          <p:cNvPr id="23565" name="Picture 13" descr="http://it.dreamstime.com/vecchio-salice-thumb21422749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5791200" y="1443990"/>
            <a:ext cx="1143000" cy="765810"/>
          </a:xfrm>
          <a:prstGeom prst="rect">
            <a:avLst/>
          </a:prstGeom>
          <a:noFill/>
        </p:spPr>
      </p:pic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2356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2895600"/>
            <a:ext cx="210185" cy="239073"/>
          </a:xfrm>
          <a:prstGeom prst="rect">
            <a:avLst/>
          </a:prstGeom>
          <a:noFill/>
        </p:spPr>
      </p:pic>
      <p:pic>
        <p:nvPicPr>
          <p:cNvPr id="2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4415" y="2895600"/>
            <a:ext cx="210185" cy="239073"/>
          </a:xfrm>
          <a:prstGeom prst="rect">
            <a:avLst/>
          </a:prstGeom>
          <a:noFill/>
        </p:spPr>
      </p:pic>
      <p:pic>
        <p:nvPicPr>
          <p:cNvPr id="2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43015" y="2895600"/>
            <a:ext cx="210185" cy="239073"/>
          </a:xfrm>
          <a:prstGeom prst="rect">
            <a:avLst/>
          </a:prstGeom>
          <a:noFill/>
        </p:spPr>
      </p:pic>
      <p:pic>
        <p:nvPicPr>
          <p:cNvPr id="25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3124200"/>
            <a:ext cx="210185" cy="239073"/>
          </a:xfrm>
          <a:prstGeom prst="rect">
            <a:avLst/>
          </a:prstGeom>
          <a:noFill/>
        </p:spPr>
      </p:pic>
      <p:pic>
        <p:nvPicPr>
          <p:cNvPr id="2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4415" y="3124200"/>
            <a:ext cx="210185" cy="239073"/>
          </a:xfrm>
          <a:prstGeom prst="rect">
            <a:avLst/>
          </a:prstGeom>
          <a:noFill/>
        </p:spPr>
      </p:pic>
      <p:pic>
        <p:nvPicPr>
          <p:cNvPr id="28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2895600"/>
            <a:ext cx="210185" cy="239073"/>
          </a:xfrm>
          <a:prstGeom prst="rect">
            <a:avLst/>
          </a:prstGeom>
          <a:noFill/>
        </p:spPr>
      </p:pic>
      <p:pic>
        <p:nvPicPr>
          <p:cNvPr id="2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71415" y="2895600"/>
            <a:ext cx="210185" cy="239073"/>
          </a:xfrm>
          <a:prstGeom prst="rect">
            <a:avLst/>
          </a:prstGeom>
          <a:noFill/>
        </p:spPr>
      </p:pic>
      <p:pic>
        <p:nvPicPr>
          <p:cNvPr id="3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00015" y="2895600"/>
            <a:ext cx="210185" cy="239073"/>
          </a:xfrm>
          <a:prstGeom prst="rect">
            <a:avLst/>
          </a:prstGeom>
          <a:noFill/>
        </p:spPr>
      </p:pic>
      <p:pic>
        <p:nvPicPr>
          <p:cNvPr id="3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4400" y="3124200"/>
            <a:ext cx="210185" cy="239073"/>
          </a:xfrm>
          <a:prstGeom prst="rect">
            <a:avLst/>
          </a:prstGeom>
          <a:noFill/>
        </p:spPr>
      </p:pic>
      <p:pic>
        <p:nvPicPr>
          <p:cNvPr id="3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71415" y="3124200"/>
            <a:ext cx="210185" cy="239073"/>
          </a:xfrm>
          <a:prstGeom prst="rect">
            <a:avLst/>
          </a:prstGeom>
          <a:noFill/>
        </p:spPr>
      </p:pic>
      <p:pic>
        <p:nvPicPr>
          <p:cNvPr id="3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99815" y="2895600"/>
            <a:ext cx="210185" cy="239073"/>
          </a:xfrm>
          <a:prstGeom prst="rect">
            <a:avLst/>
          </a:prstGeom>
          <a:noFill/>
        </p:spPr>
      </p:pic>
      <p:pic>
        <p:nvPicPr>
          <p:cNvPr id="3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28415" y="2895600"/>
            <a:ext cx="210185" cy="239073"/>
          </a:xfrm>
          <a:prstGeom prst="rect">
            <a:avLst/>
          </a:prstGeom>
          <a:noFill/>
        </p:spPr>
      </p:pic>
      <p:pic>
        <p:nvPicPr>
          <p:cNvPr id="3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3124200"/>
            <a:ext cx="210185" cy="239073"/>
          </a:xfrm>
          <a:prstGeom prst="rect">
            <a:avLst/>
          </a:prstGeom>
          <a:noFill/>
        </p:spPr>
      </p:pic>
      <p:pic>
        <p:nvPicPr>
          <p:cNvPr id="23571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4343400"/>
            <a:ext cx="289560" cy="304800"/>
          </a:xfrm>
          <a:prstGeom prst="rect">
            <a:avLst/>
          </a:prstGeom>
          <a:noFill/>
        </p:spPr>
      </p:pic>
      <p:pic>
        <p:nvPicPr>
          <p:cNvPr id="40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01440" y="4343400"/>
            <a:ext cx="289560" cy="304800"/>
          </a:xfrm>
          <a:prstGeom prst="rect">
            <a:avLst/>
          </a:prstGeom>
          <a:noFill/>
        </p:spPr>
      </p:pic>
      <p:pic>
        <p:nvPicPr>
          <p:cNvPr id="41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4724400"/>
            <a:ext cx="289560" cy="304800"/>
          </a:xfrm>
          <a:prstGeom prst="rect">
            <a:avLst/>
          </a:prstGeom>
          <a:noFill/>
        </p:spPr>
      </p:pic>
      <p:pic>
        <p:nvPicPr>
          <p:cNvPr id="42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4724400"/>
            <a:ext cx="289560" cy="304800"/>
          </a:xfrm>
          <a:prstGeom prst="rect">
            <a:avLst/>
          </a:prstGeom>
          <a:noFill/>
        </p:spPr>
      </p:pic>
      <p:pic>
        <p:nvPicPr>
          <p:cNvPr id="43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30040" y="4343400"/>
            <a:ext cx="289560" cy="304800"/>
          </a:xfrm>
          <a:prstGeom prst="rect">
            <a:avLst/>
          </a:prstGeom>
          <a:noFill/>
        </p:spPr>
      </p:pic>
      <p:pic>
        <p:nvPicPr>
          <p:cNvPr id="44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86200" y="4724400"/>
            <a:ext cx="289560" cy="304800"/>
          </a:xfrm>
          <a:prstGeom prst="rect">
            <a:avLst/>
          </a:prstGeom>
          <a:noFill/>
        </p:spPr>
      </p:pic>
      <p:pic>
        <p:nvPicPr>
          <p:cNvPr id="45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4343400"/>
            <a:ext cx="289560" cy="304800"/>
          </a:xfrm>
          <a:prstGeom prst="rect">
            <a:avLst/>
          </a:prstGeom>
          <a:noFill/>
        </p:spPr>
      </p:pic>
      <p:pic>
        <p:nvPicPr>
          <p:cNvPr id="46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4343400"/>
            <a:ext cx="289560" cy="304800"/>
          </a:xfrm>
          <a:prstGeom prst="rect">
            <a:avLst/>
          </a:prstGeom>
          <a:noFill/>
        </p:spPr>
      </p:pic>
      <p:pic>
        <p:nvPicPr>
          <p:cNvPr id="47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44440" y="4343400"/>
            <a:ext cx="289560" cy="304800"/>
          </a:xfrm>
          <a:prstGeom prst="rect">
            <a:avLst/>
          </a:prstGeom>
          <a:noFill/>
        </p:spPr>
      </p:pic>
      <p:pic>
        <p:nvPicPr>
          <p:cNvPr id="52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800600" y="4343400"/>
            <a:ext cx="289560" cy="304800"/>
          </a:xfrm>
          <a:prstGeom prst="rect">
            <a:avLst/>
          </a:prstGeom>
          <a:noFill/>
        </p:spPr>
      </p:pic>
      <p:pic>
        <p:nvPicPr>
          <p:cNvPr id="53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1200" y="4343400"/>
            <a:ext cx="289560" cy="304800"/>
          </a:xfrm>
          <a:prstGeom prst="rect">
            <a:avLst/>
          </a:prstGeom>
          <a:noFill/>
        </p:spPr>
      </p:pic>
      <p:pic>
        <p:nvPicPr>
          <p:cNvPr id="54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63640" y="4343400"/>
            <a:ext cx="289560" cy="304800"/>
          </a:xfrm>
          <a:prstGeom prst="rect">
            <a:avLst/>
          </a:prstGeom>
          <a:noFill/>
        </p:spPr>
      </p:pic>
      <p:pic>
        <p:nvPicPr>
          <p:cNvPr id="55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57800" y="4343400"/>
            <a:ext cx="289560" cy="304800"/>
          </a:xfrm>
          <a:prstGeom prst="rect">
            <a:avLst/>
          </a:prstGeom>
          <a:noFill/>
        </p:spPr>
      </p:pic>
      <p:pic>
        <p:nvPicPr>
          <p:cNvPr id="57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92240" y="4343400"/>
            <a:ext cx="289560" cy="304800"/>
          </a:xfrm>
          <a:prstGeom prst="rect">
            <a:avLst/>
          </a:prstGeom>
          <a:noFill/>
        </p:spPr>
      </p:pic>
      <p:pic>
        <p:nvPicPr>
          <p:cNvPr id="58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48400" y="4724400"/>
            <a:ext cx="289560" cy="304800"/>
          </a:xfrm>
          <a:prstGeom prst="rect">
            <a:avLst/>
          </a:prstGeom>
          <a:noFill/>
        </p:spPr>
      </p:pic>
      <p:pic>
        <p:nvPicPr>
          <p:cNvPr id="59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19800" y="4343400"/>
            <a:ext cx="289560" cy="304800"/>
          </a:xfrm>
          <a:prstGeom prst="rect">
            <a:avLst/>
          </a:prstGeom>
          <a:noFill/>
        </p:spPr>
      </p:pic>
      <p:pic>
        <p:nvPicPr>
          <p:cNvPr id="6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00015" y="3124200"/>
            <a:ext cx="210185" cy="239073"/>
          </a:xfrm>
          <a:prstGeom prst="rect">
            <a:avLst/>
          </a:prstGeom>
          <a:noFill/>
        </p:spPr>
      </p:pic>
      <p:pic>
        <p:nvPicPr>
          <p:cNvPr id="6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28615" y="2895600"/>
            <a:ext cx="210185" cy="239073"/>
          </a:xfrm>
          <a:prstGeom prst="rect">
            <a:avLst/>
          </a:prstGeom>
          <a:noFill/>
        </p:spPr>
      </p:pic>
      <p:pic>
        <p:nvPicPr>
          <p:cNvPr id="6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0" y="3124200"/>
            <a:ext cx="210185" cy="239073"/>
          </a:xfrm>
          <a:prstGeom prst="rect">
            <a:avLst/>
          </a:prstGeom>
          <a:noFill/>
        </p:spPr>
      </p:pic>
      <p:pic>
        <p:nvPicPr>
          <p:cNvPr id="65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00498" y="3581400"/>
            <a:ext cx="290502" cy="181097"/>
          </a:xfrm>
          <a:prstGeom prst="rect">
            <a:avLst/>
          </a:prstGeom>
          <a:noFill/>
        </p:spPr>
      </p:pic>
      <p:pic>
        <p:nvPicPr>
          <p:cNvPr id="66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81400" y="3581400"/>
            <a:ext cx="290502" cy="181097"/>
          </a:xfrm>
          <a:prstGeom prst="rect">
            <a:avLst/>
          </a:prstGeom>
          <a:noFill/>
        </p:spPr>
      </p:pic>
      <p:pic>
        <p:nvPicPr>
          <p:cNvPr id="67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81400" y="3857503"/>
            <a:ext cx="290502" cy="181097"/>
          </a:xfrm>
          <a:prstGeom prst="rect">
            <a:avLst/>
          </a:prstGeom>
          <a:noFill/>
        </p:spPr>
      </p:pic>
      <p:pic>
        <p:nvPicPr>
          <p:cNvPr id="68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886200" y="3857503"/>
            <a:ext cx="290502" cy="181097"/>
          </a:xfrm>
          <a:prstGeom prst="rect">
            <a:avLst/>
          </a:prstGeom>
          <a:noFill/>
        </p:spPr>
      </p:pic>
      <p:pic>
        <p:nvPicPr>
          <p:cNvPr id="69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43498" y="3581400"/>
            <a:ext cx="290502" cy="181097"/>
          </a:xfrm>
          <a:prstGeom prst="rect">
            <a:avLst/>
          </a:prstGeom>
          <a:noFill/>
        </p:spPr>
      </p:pic>
      <p:pic>
        <p:nvPicPr>
          <p:cNvPr id="70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24400" y="3581400"/>
            <a:ext cx="290502" cy="181097"/>
          </a:xfrm>
          <a:prstGeom prst="rect">
            <a:avLst/>
          </a:prstGeom>
          <a:noFill/>
        </p:spPr>
      </p:pic>
      <p:pic>
        <p:nvPicPr>
          <p:cNvPr id="71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24400" y="3857503"/>
            <a:ext cx="290502" cy="181097"/>
          </a:xfrm>
          <a:prstGeom prst="rect">
            <a:avLst/>
          </a:prstGeom>
          <a:noFill/>
        </p:spPr>
      </p:pic>
      <p:pic>
        <p:nvPicPr>
          <p:cNvPr id="72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3857503"/>
            <a:ext cx="290502" cy="181097"/>
          </a:xfrm>
          <a:prstGeom prst="rect">
            <a:avLst/>
          </a:prstGeom>
          <a:noFill/>
        </p:spPr>
      </p:pic>
      <p:pic>
        <p:nvPicPr>
          <p:cNvPr id="73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38898" y="3581400"/>
            <a:ext cx="290502" cy="181097"/>
          </a:xfrm>
          <a:prstGeom prst="rect">
            <a:avLst/>
          </a:prstGeom>
          <a:noFill/>
        </p:spPr>
      </p:pic>
      <p:pic>
        <p:nvPicPr>
          <p:cNvPr id="74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19800" y="3581400"/>
            <a:ext cx="290502" cy="181097"/>
          </a:xfrm>
          <a:prstGeom prst="rect">
            <a:avLst/>
          </a:prstGeom>
          <a:noFill/>
        </p:spPr>
      </p:pic>
      <p:pic>
        <p:nvPicPr>
          <p:cNvPr id="75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19800" y="3857503"/>
            <a:ext cx="290502" cy="181097"/>
          </a:xfrm>
          <a:prstGeom prst="rect">
            <a:avLst/>
          </a:prstGeom>
          <a:noFill/>
        </p:spPr>
      </p:pic>
      <p:pic>
        <p:nvPicPr>
          <p:cNvPr id="77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05298" y="3857503"/>
            <a:ext cx="290502" cy="181097"/>
          </a:xfrm>
          <a:prstGeom prst="rect">
            <a:avLst/>
          </a:prstGeom>
          <a:noFill/>
        </p:spPr>
      </p:pic>
      <p:pic>
        <p:nvPicPr>
          <p:cNvPr id="78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91000" y="3581400"/>
            <a:ext cx="290502" cy="181097"/>
          </a:xfrm>
          <a:prstGeom prst="rect">
            <a:avLst/>
          </a:prstGeom>
          <a:noFill/>
        </p:spPr>
      </p:pic>
      <p:pic>
        <p:nvPicPr>
          <p:cNvPr id="79" name="Picture 19" descr="http://www.vectorstock.com/i/composite/57,33/silhouette-of-giant-beetle-vector-80573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92240" y="4724400"/>
            <a:ext cx="289560" cy="304800"/>
          </a:xfrm>
          <a:prstGeom prst="rect">
            <a:avLst/>
          </a:prstGeom>
          <a:noFill/>
        </p:spPr>
      </p:pic>
      <p:pic>
        <p:nvPicPr>
          <p:cNvPr id="63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3857503"/>
            <a:ext cx="290502" cy="181097"/>
          </a:xfrm>
          <a:prstGeom prst="rect">
            <a:avLst/>
          </a:prstGeom>
          <a:noFill/>
        </p:spPr>
      </p:pic>
      <p:pic>
        <p:nvPicPr>
          <p:cNvPr id="64" name="Picture 23" descr="http://upload.wikimedia.org/wikipedia/commons/1/10/Osmoderma_eremita_male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4600" y="3857503"/>
            <a:ext cx="290502" cy="181097"/>
          </a:xfrm>
          <a:prstGeom prst="rect">
            <a:avLst/>
          </a:prstGeom>
          <a:noFill/>
        </p:spPr>
      </p:pic>
      <p:sp>
        <p:nvSpPr>
          <p:cNvPr id="76" name="Rectangle 75"/>
          <p:cNvSpPr/>
          <p:nvPr/>
        </p:nvSpPr>
        <p:spPr>
          <a:xfrm>
            <a:off x="1676400" y="2743200"/>
            <a:ext cx="50292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1520587" y="6060757"/>
            <a:ext cx="59470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err="1" smtClean="0"/>
              <a:t>Posso</a:t>
            </a:r>
            <a:r>
              <a:rPr lang="sv-SE" sz="2400" dirty="0" smtClean="0"/>
              <a:t> testare se il Lucanus ha </a:t>
            </a:r>
            <a:r>
              <a:rPr lang="sv-SE" sz="2400" dirty="0" err="1" smtClean="0"/>
              <a:t>una</a:t>
            </a:r>
            <a:r>
              <a:rPr lang="sv-SE" sz="2400" dirty="0" smtClean="0"/>
              <a:t> </a:t>
            </a:r>
            <a:r>
              <a:rPr lang="sv-SE" sz="2400" dirty="0" err="1" smtClean="0"/>
              <a:t>preferenza</a:t>
            </a:r>
            <a:r>
              <a:rPr lang="sv-SE" sz="2400" dirty="0" smtClean="0"/>
              <a:t>?</a:t>
            </a:r>
            <a:endParaRPr lang="it-IT" sz="2400" baseline="30000" dirty="0"/>
          </a:p>
        </p:txBody>
      </p:sp>
      <p:sp>
        <p:nvSpPr>
          <p:cNvPr id="81" name="Rectangle 80"/>
          <p:cNvSpPr/>
          <p:nvPr/>
        </p:nvSpPr>
        <p:spPr>
          <a:xfrm>
            <a:off x="3505200" y="3581400"/>
            <a:ext cx="990600" cy="5334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Rectangle 81"/>
          <p:cNvSpPr/>
          <p:nvPr/>
        </p:nvSpPr>
        <p:spPr>
          <a:xfrm>
            <a:off x="4648200" y="3581400"/>
            <a:ext cx="990600" cy="5334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3" name="Rectangle 82"/>
          <p:cNvSpPr/>
          <p:nvPr/>
        </p:nvSpPr>
        <p:spPr>
          <a:xfrm>
            <a:off x="5791200" y="3581400"/>
            <a:ext cx="990600" cy="5334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4" name="Rectangle 83"/>
          <p:cNvSpPr/>
          <p:nvPr/>
        </p:nvSpPr>
        <p:spPr>
          <a:xfrm>
            <a:off x="5867400" y="4343400"/>
            <a:ext cx="990600" cy="6858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5" name="Rectangle 84"/>
          <p:cNvSpPr/>
          <p:nvPr/>
        </p:nvSpPr>
        <p:spPr>
          <a:xfrm>
            <a:off x="4648200" y="4343400"/>
            <a:ext cx="990600" cy="6858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6" name="Rectangle 85"/>
          <p:cNvSpPr/>
          <p:nvPr/>
        </p:nvSpPr>
        <p:spPr>
          <a:xfrm>
            <a:off x="3505200" y="4343400"/>
            <a:ext cx="990600" cy="685800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1875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endParaRPr lang="it-IT" sz="2800" baseline="30000" dirty="0"/>
          </a:p>
        </p:txBody>
      </p:sp>
      <p:graphicFrame>
        <p:nvGraphicFramePr>
          <p:cNvPr id="8" name="Group 76"/>
          <p:cNvGraphicFramePr>
            <a:graphicFrameLocks/>
          </p:cNvGraphicFramePr>
          <p:nvPr/>
        </p:nvGraphicFramePr>
        <p:xfrm>
          <a:off x="1663382" y="2266950"/>
          <a:ext cx="5237531" cy="1238250"/>
        </p:xfrm>
        <a:graphic>
          <a:graphicData uri="http://schemas.openxmlformats.org/drawingml/2006/table">
            <a:tbl>
              <a:tblPr/>
              <a:tblGrid>
                <a:gridCol w="1716310"/>
                <a:gridCol w="1116108"/>
                <a:gridCol w="1219200"/>
                <a:gridCol w="1185913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Quercia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Carpino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Salice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Lucanus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3559" name="Picture 7" descr="https://encrypted-tbn3.gstatic.com/images?q=tbn:ANd9GcRJOWVYDhmqqg_8boyxAIu7iTgIrhf1DcZxC4cZsGdnJJ745yz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14599"/>
            <a:ext cx="1066800" cy="916919"/>
          </a:xfrm>
          <a:prstGeom prst="rect">
            <a:avLst/>
          </a:prstGeom>
          <a:noFill/>
        </p:spPr>
      </p:pic>
      <p:pic>
        <p:nvPicPr>
          <p:cNvPr id="23561" name="Picture 9" descr="https://encrypted-tbn1.gstatic.com/images?q=tbn:ANd9GcRYR9JfVq80xPb6XBBeBPwV_90haqx5_H98CWTW-4dW-TdcZ3D5k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447800"/>
            <a:ext cx="1034261" cy="771526"/>
          </a:xfrm>
          <a:prstGeom prst="rect">
            <a:avLst/>
          </a:prstGeom>
          <a:noFill/>
        </p:spPr>
      </p:pic>
      <p:pic>
        <p:nvPicPr>
          <p:cNvPr id="23563" name="Picture 11" descr="https://encrypted-tbn2.gstatic.com/images?q=tbn:ANd9GcSiQQA35zaMoL8OWmSlN81UGKic7MldJ1_9urrYy4WXCP-GaGgKU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96057" y="1447800"/>
            <a:ext cx="1042743" cy="781051"/>
          </a:xfrm>
          <a:prstGeom prst="rect">
            <a:avLst/>
          </a:prstGeom>
          <a:noFill/>
        </p:spPr>
      </p:pic>
      <p:pic>
        <p:nvPicPr>
          <p:cNvPr id="23565" name="Picture 13" descr="http://it.dreamstime.com/vecchio-salice-thumb2142274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791200" y="1443990"/>
            <a:ext cx="1143000" cy="765810"/>
          </a:xfrm>
          <a:prstGeom prst="rect">
            <a:avLst/>
          </a:prstGeom>
          <a:noFill/>
        </p:spPr>
      </p:pic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2356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2895600"/>
            <a:ext cx="210185" cy="239073"/>
          </a:xfrm>
          <a:prstGeom prst="rect">
            <a:avLst/>
          </a:prstGeom>
          <a:noFill/>
        </p:spPr>
      </p:pic>
      <p:pic>
        <p:nvPicPr>
          <p:cNvPr id="2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4415" y="2895600"/>
            <a:ext cx="210185" cy="239073"/>
          </a:xfrm>
          <a:prstGeom prst="rect">
            <a:avLst/>
          </a:prstGeom>
          <a:noFill/>
        </p:spPr>
      </p:pic>
      <p:pic>
        <p:nvPicPr>
          <p:cNvPr id="2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43015" y="2895600"/>
            <a:ext cx="210185" cy="239073"/>
          </a:xfrm>
          <a:prstGeom prst="rect">
            <a:avLst/>
          </a:prstGeom>
          <a:noFill/>
        </p:spPr>
      </p:pic>
      <p:pic>
        <p:nvPicPr>
          <p:cNvPr id="25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7400" y="3124200"/>
            <a:ext cx="210185" cy="239073"/>
          </a:xfrm>
          <a:prstGeom prst="rect">
            <a:avLst/>
          </a:prstGeom>
          <a:noFill/>
        </p:spPr>
      </p:pic>
      <p:pic>
        <p:nvPicPr>
          <p:cNvPr id="2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4415" y="3124200"/>
            <a:ext cx="210185" cy="239073"/>
          </a:xfrm>
          <a:prstGeom prst="rect">
            <a:avLst/>
          </a:prstGeom>
          <a:noFill/>
        </p:spPr>
      </p:pic>
      <p:pic>
        <p:nvPicPr>
          <p:cNvPr id="28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2895600"/>
            <a:ext cx="210185" cy="239073"/>
          </a:xfrm>
          <a:prstGeom prst="rect">
            <a:avLst/>
          </a:prstGeom>
          <a:noFill/>
        </p:spPr>
      </p:pic>
      <p:pic>
        <p:nvPicPr>
          <p:cNvPr id="29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71415" y="2895600"/>
            <a:ext cx="210185" cy="239073"/>
          </a:xfrm>
          <a:prstGeom prst="rect">
            <a:avLst/>
          </a:prstGeom>
          <a:noFill/>
        </p:spPr>
      </p:pic>
      <p:pic>
        <p:nvPicPr>
          <p:cNvPr id="3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00015" y="2895600"/>
            <a:ext cx="210185" cy="239073"/>
          </a:xfrm>
          <a:prstGeom prst="rect">
            <a:avLst/>
          </a:prstGeom>
          <a:noFill/>
        </p:spPr>
      </p:pic>
      <p:pic>
        <p:nvPicPr>
          <p:cNvPr id="3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3124200"/>
            <a:ext cx="210185" cy="239073"/>
          </a:xfrm>
          <a:prstGeom prst="rect">
            <a:avLst/>
          </a:prstGeom>
          <a:noFill/>
        </p:spPr>
      </p:pic>
      <p:pic>
        <p:nvPicPr>
          <p:cNvPr id="3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71415" y="3124200"/>
            <a:ext cx="210185" cy="239073"/>
          </a:xfrm>
          <a:prstGeom prst="rect">
            <a:avLst/>
          </a:prstGeom>
          <a:noFill/>
        </p:spPr>
      </p:pic>
      <p:pic>
        <p:nvPicPr>
          <p:cNvPr id="33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99815" y="2895600"/>
            <a:ext cx="210185" cy="239073"/>
          </a:xfrm>
          <a:prstGeom prst="rect">
            <a:avLst/>
          </a:prstGeom>
          <a:noFill/>
        </p:spPr>
      </p:pic>
      <p:pic>
        <p:nvPicPr>
          <p:cNvPr id="34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28415" y="2895600"/>
            <a:ext cx="210185" cy="239073"/>
          </a:xfrm>
          <a:prstGeom prst="rect">
            <a:avLst/>
          </a:prstGeom>
          <a:noFill/>
        </p:spPr>
      </p:pic>
      <p:pic>
        <p:nvPicPr>
          <p:cNvPr id="36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81400" y="3124200"/>
            <a:ext cx="210185" cy="239073"/>
          </a:xfrm>
          <a:prstGeom prst="rect">
            <a:avLst/>
          </a:prstGeom>
          <a:noFill/>
        </p:spPr>
      </p:pic>
      <p:pic>
        <p:nvPicPr>
          <p:cNvPr id="60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00015" y="3124200"/>
            <a:ext cx="210185" cy="239073"/>
          </a:xfrm>
          <a:prstGeom prst="rect">
            <a:avLst/>
          </a:prstGeom>
          <a:noFill/>
        </p:spPr>
      </p:pic>
      <p:pic>
        <p:nvPicPr>
          <p:cNvPr id="61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8615" y="2895600"/>
            <a:ext cx="210185" cy="239073"/>
          </a:xfrm>
          <a:prstGeom prst="rect">
            <a:avLst/>
          </a:prstGeom>
          <a:noFill/>
        </p:spPr>
      </p:pic>
      <p:pic>
        <p:nvPicPr>
          <p:cNvPr id="62" name="Picture 17" descr="http://www.colourbox.com/preview/3328918-565611-bug-silhouette-on-white-background-vector-illustrati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3124200"/>
            <a:ext cx="210185" cy="239073"/>
          </a:xfrm>
          <a:prstGeom prst="rect">
            <a:avLst/>
          </a:prstGeom>
          <a:noFill/>
        </p:spPr>
      </p:pic>
      <p:sp>
        <p:nvSpPr>
          <p:cNvPr id="76" name="Rectangle 75"/>
          <p:cNvSpPr/>
          <p:nvPr/>
        </p:nvSpPr>
        <p:spPr>
          <a:xfrm>
            <a:off x="1676400" y="2743200"/>
            <a:ext cx="50292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33400" y="4104382"/>
            <a:ext cx="36940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err="1" smtClean="0"/>
              <a:t>Idee</a:t>
            </a:r>
            <a:r>
              <a:rPr lang="sv-SE" sz="2400" dirty="0" smtClean="0"/>
              <a:t>?</a:t>
            </a:r>
            <a:endParaRPr lang="it-IT" sz="2400" baseline="30000" dirty="0" smtClean="0"/>
          </a:p>
          <a:p>
            <a:pPr>
              <a:spcBef>
                <a:spcPct val="0"/>
              </a:spcBef>
            </a:pPr>
            <a:endParaRPr lang="it-IT" sz="2400" baseline="30000" dirty="0" smtClean="0"/>
          </a:p>
          <a:p>
            <a:pPr>
              <a:spcBef>
                <a:spcPct val="0"/>
              </a:spcBef>
            </a:pPr>
            <a:r>
              <a:rPr lang="it-IT" sz="2400" dirty="0" smtClean="0"/>
              <a:t>Che informazione ci manca?</a:t>
            </a:r>
            <a:endParaRPr lang="sv-S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2971800"/>
            <a:ext cx="6369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 </a:t>
            </a:r>
            <a:r>
              <a:rPr lang="sv-SE" sz="2800" dirty="0" smtClean="0"/>
              <a:t>per testare </a:t>
            </a:r>
            <a:r>
              <a:rPr lang="sv-SE" sz="2800" dirty="0" err="1" smtClean="0"/>
              <a:t>un</a:t>
            </a:r>
            <a:r>
              <a:rPr lang="sv-SE" sz="2800" dirty="0" smtClean="0"/>
              <a:t> </a:t>
            </a:r>
            <a:r>
              <a:rPr lang="sv-SE" sz="2800" dirty="0" err="1" smtClean="0"/>
              <a:t>modello</a:t>
            </a:r>
            <a:r>
              <a:rPr lang="sv-SE" sz="2800" dirty="0" smtClean="0"/>
              <a:t> </a:t>
            </a:r>
            <a:r>
              <a:rPr lang="sv-SE" sz="2800" dirty="0" err="1" smtClean="0"/>
              <a:t>teorico</a:t>
            </a:r>
            <a:endParaRPr lang="it-IT" sz="2800" baseline="30000" dirty="0"/>
          </a:p>
        </p:txBody>
      </p:sp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6369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 </a:t>
            </a:r>
            <a:r>
              <a:rPr lang="sv-SE" sz="2800" dirty="0" smtClean="0"/>
              <a:t>per testare </a:t>
            </a:r>
            <a:r>
              <a:rPr lang="sv-SE" sz="2800" dirty="0" err="1" smtClean="0"/>
              <a:t>un</a:t>
            </a:r>
            <a:r>
              <a:rPr lang="sv-SE" sz="2800" dirty="0" smtClean="0"/>
              <a:t> </a:t>
            </a:r>
            <a:r>
              <a:rPr lang="sv-SE" sz="2800" dirty="0" err="1" smtClean="0"/>
              <a:t>modello</a:t>
            </a:r>
            <a:r>
              <a:rPr lang="sv-SE" sz="2800" dirty="0" smtClean="0"/>
              <a:t> </a:t>
            </a:r>
            <a:r>
              <a:rPr lang="sv-SE" sz="2800" dirty="0" err="1" smtClean="0"/>
              <a:t>teorico</a:t>
            </a:r>
            <a:endParaRPr lang="it-IT" sz="2800" baseline="30000" dirty="0"/>
          </a:p>
        </p:txBody>
      </p:sp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66711" y="1219200"/>
            <a:ext cx="68246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smtClean="0"/>
              <a:t>Le </a:t>
            </a:r>
            <a:r>
              <a:rPr lang="sv-SE" sz="2400" dirty="0" err="1" smtClean="0"/>
              <a:t>frequenze</a:t>
            </a:r>
            <a:r>
              <a:rPr lang="sv-SE" sz="2400" dirty="0" smtClean="0"/>
              <a:t> </a:t>
            </a:r>
            <a:r>
              <a:rPr lang="sv-SE" sz="2400" dirty="0" err="1" smtClean="0"/>
              <a:t>attese</a:t>
            </a:r>
            <a:r>
              <a:rPr lang="sv-SE" sz="2400" dirty="0" smtClean="0"/>
              <a:t> </a:t>
            </a:r>
            <a:r>
              <a:rPr lang="sv-SE" sz="2400" dirty="0" err="1" smtClean="0"/>
              <a:t>possono</a:t>
            </a:r>
            <a:r>
              <a:rPr lang="sv-SE" sz="2400" dirty="0" smtClean="0"/>
              <a:t> </a:t>
            </a:r>
            <a:r>
              <a:rPr lang="sv-SE" sz="2400" dirty="0" err="1" smtClean="0"/>
              <a:t>derivare</a:t>
            </a:r>
            <a:r>
              <a:rPr lang="sv-SE" sz="2400" dirty="0" smtClean="0"/>
              <a:t> da </a:t>
            </a:r>
            <a:r>
              <a:rPr lang="sv-SE" sz="2400" dirty="0" err="1" smtClean="0"/>
              <a:t>un</a:t>
            </a:r>
            <a:r>
              <a:rPr lang="sv-SE" sz="2400" dirty="0" smtClean="0"/>
              <a:t>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!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514600" y="2362200"/>
            <a:ext cx="2895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2400" dirty="0" err="1" smtClean="0"/>
              <a:t>Frequenze</a:t>
            </a:r>
            <a:r>
              <a:rPr lang="sv-SE" sz="2400" dirty="0" smtClean="0"/>
              <a:t> </a:t>
            </a:r>
            <a:r>
              <a:rPr lang="sv-SE" sz="2400" dirty="0" err="1" smtClean="0"/>
              <a:t>osservate</a:t>
            </a:r>
            <a:endParaRPr lang="sv-SE" sz="2400" dirty="0" smtClean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3400" y="4419600"/>
            <a:ext cx="434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2400" dirty="0" err="1" smtClean="0"/>
              <a:t>Frequenze</a:t>
            </a:r>
            <a:r>
              <a:rPr lang="sv-SE" sz="2400" dirty="0" smtClean="0"/>
              <a:t> </a:t>
            </a:r>
            <a:r>
              <a:rPr lang="sv-SE" sz="2400" dirty="0" err="1" smtClean="0"/>
              <a:t>attese</a:t>
            </a:r>
            <a:r>
              <a:rPr lang="sv-SE" sz="2400" dirty="0" smtClean="0"/>
              <a:t> </a:t>
            </a:r>
            <a:r>
              <a:rPr lang="sv-SE" sz="2400" dirty="0" err="1" smtClean="0"/>
              <a:t>ottenute</a:t>
            </a:r>
            <a:r>
              <a:rPr lang="sv-SE" sz="2400" dirty="0" smtClean="0"/>
              <a:t> dal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 </a:t>
            </a:r>
            <a:r>
              <a:rPr lang="sv-SE" sz="2400" dirty="0" err="1" smtClean="0"/>
              <a:t>teorico</a:t>
            </a:r>
            <a:endParaRPr lang="sv-SE" sz="2400" dirty="0" smtClean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81000" y="4406206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</a:pPr>
            <a:r>
              <a:rPr lang="sv-SE" sz="2400" dirty="0" err="1" smtClean="0"/>
              <a:t>Frequenze</a:t>
            </a:r>
            <a:r>
              <a:rPr lang="sv-SE" sz="2400" dirty="0" smtClean="0"/>
              <a:t> </a:t>
            </a:r>
            <a:r>
              <a:rPr lang="sv-SE" sz="2400" dirty="0" err="1" smtClean="0"/>
              <a:t>attese</a:t>
            </a:r>
            <a:r>
              <a:rPr lang="sv-SE" sz="2400" dirty="0" smtClean="0"/>
              <a:t> </a:t>
            </a:r>
            <a:r>
              <a:rPr lang="sv-SE" sz="2400" dirty="0" err="1" smtClean="0"/>
              <a:t>calcolate</a:t>
            </a:r>
            <a:r>
              <a:rPr lang="sv-SE" sz="2400" dirty="0" smtClean="0"/>
              <a:t> </a:t>
            </a:r>
            <a:r>
              <a:rPr lang="sv-SE" sz="2400" dirty="0" err="1" smtClean="0"/>
              <a:t>dai</a:t>
            </a:r>
            <a:r>
              <a:rPr lang="sv-SE" sz="2400" dirty="0" smtClean="0"/>
              <a:t> </a:t>
            </a:r>
            <a:r>
              <a:rPr lang="sv-SE" sz="2400" dirty="0" err="1" smtClean="0"/>
              <a:t>dati</a:t>
            </a:r>
            <a:r>
              <a:rPr lang="sv-SE" sz="2400" dirty="0" smtClean="0"/>
              <a:t> </a:t>
            </a:r>
            <a:r>
              <a:rPr lang="sv-SE" sz="2400" dirty="0" err="1" smtClean="0"/>
              <a:t>osservati</a:t>
            </a:r>
            <a:endParaRPr lang="sv-SE" sz="24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524000" y="6019800"/>
            <a:ext cx="1581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Il test del </a:t>
            </a:r>
            <a:r>
              <a:rPr lang="el-GR" sz="2400" dirty="0" smtClean="0"/>
              <a:t>χ</a:t>
            </a:r>
            <a:r>
              <a:rPr lang="sv-SE" sz="2400" baseline="30000" dirty="0" smtClean="0"/>
              <a:t>2 </a:t>
            </a:r>
            <a:endParaRPr lang="sv-SE" sz="2200" dirty="0"/>
          </a:p>
        </p:txBody>
      </p:sp>
      <p:cxnSp>
        <p:nvCxnSpPr>
          <p:cNvPr id="18" name="Straight Arrow Connector 17"/>
          <p:cNvCxnSpPr>
            <a:stCxn id="35" idx="2"/>
            <a:endCxn id="12" idx="0"/>
          </p:cNvCxnSpPr>
          <p:nvPr/>
        </p:nvCxnSpPr>
        <p:spPr>
          <a:xfrm>
            <a:off x="3962400" y="2823865"/>
            <a:ext cx="2552700" cy="1595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133600" y="5237203"/>
            <a:ext cx="0" cy="858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5" idx="2"/>
          </p:cNvCxnSpPr>
          <p:nvPr/>
        </p:nvCxnSpPr>
        <p:spPr>
          <a:xfrm flipH="1">
            <a:off x="2133600" y="2823865"/>
            <a:ext cx="1828800" cy="15195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581662" y="6019800"/>
            <a:ext cx="1581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Il test del </a:t>
            </a:r>
            <a:r>
              <a:rPr lang="el-GR" sz="2400" dirty="0" smtClean="0"/>
              <a:t>χ</a:t>
            </a:r>
            <a:r>
              <a:rPr lang="sv-SE" sz="2400" baseline="30000" dirty="0" smtClean="0"/>
              <a:t>2 </a:t>
            </a:r>
            <a:endParaRPr lang="sv-SE" sz="2200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400800" y="5257800"/>
            <a:ext cx="0" cy="8587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6369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 </a:t>
            </a:r>
            <a:r>
              <a:rPr lang="sv-SE" sz="2800" dirty="0" smtClean="0"/>
              <a:t>per testare </a:t>
            </a:r>
            <a:r>
              <a:rPr lang="sv-SE" sz="2800" dirty="0" err="1" smtClean="0"/>
              <a:t>un</a:t>
            </a:r>
            <a:r>
              <a:rPr lang="sv-SE" sz="2800" dirty="0" smtClean="0"/>
              <a:t> </a:t>
            </a:r>
            <a:r>
              <a:rPr lang="sv-SE" sz="2800" dirty="0" err="1" smtClean="0"/>
              <a:t>modello</a:t>
            </a:r>
            <a:r>
              <a:rPr lang="sv-SE" sz="2800" dirty="0" smtClean="0"/>
              <a:t> </a:t>
            </a:r>
            <a:r>
              <a:rPr lang="sv-SE" sz="2800" dirty="0" err="1" smtClean="0"/>
              <a:t>teorico</a:t>
            </a:r>
            <a:endParaRPr lang="it-IT" sz="2800" baseline="30000" dirty="0"/>
          </a:p>
        </p:txBody>
      </p:sp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439100" y="1143000"/>
            <a:ext cx="82150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smtClean="0"/>
              <a:t>Ad es. ho </a:t>
            </a:r>
            <a:r>
              <a:rPr lang="sv-SE" sz="2400" dirty="0" err="1" smtClean="0"/>
              <a:t>un</a:t>
            </a:r>
            <a:r>
              <a:rPr lang="sv-SE" sz="2400" dirty="0" smtClean="0"/>
              <a:t>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 </a:t>
            </a:r>
            <a:r>
              <a:rPr lang="sv-SE" sz="2400" dirty="0" err="1" smtClean="0"/>
              <a:t>che</a:t>
            </a:r>
            <a:r>
              <a:rPr lang="sv-SE" sz="2400" dirty="0" smtClean="0"/>
              <a:t> </a:t>
            </a:r>
            <a:r>
              <a:rPr lang="sv-SE" sz="2400" dirty="0" err="1" smtClean="0"/>
              <a:t>indica</a:t>
            </a:r>
            <a:r>
              <a:rPr lang="sv-SE" sz="2400" dirty="0" smtClean="0"/>
              <a:t> </a:t>
            </a:r>
            <a:r>
              <a:rPr lang="sv-SE" sz="2400" dirty="0" err="1" smtClean="0"/>
              <a:t>che</a:t>
            </a:r>
            <a:r>
              <a:rPr lang="sv-SE" sz="2400" dirty="0" smtClean="0"/>
              <a:t> il 10% </a:t>
            </a:r>
            <a:r>
              <a:rPr lang="sv-SE" sz="2400" dirty="0" err="1" smtClean="0"/>
              <a:t>delle</a:t>
            </a:r>
            <a:r>
              <a:rPr lang="sv-SE" sz="2400" dirty="0" smtClean="0"/>
              <a:t> </a:t>
            </a:r>
            <a:r>
              <a:rPr lang="sv-SE" sz="2400" dirty="0" err="1" smtClean="0"/>
              <a:t>femmine</a:t>
            </a:r>
            <a:r>
              <a:rPr lang="sv-SE" sz="2400" dirty="0" smtClean="0"/>
              <a:t> e il 5%</a:t>
            </a:r>
          </a:p>
          <a:p>
            <a:pPr>
              <a:spcBef>
                <a:spcPct val="0"/>
              </a:spcBef>
            </a:pPr>
            <a:r>
              <a:rPr lang="sv-SE" sz="2400" dirty="0" err="1" smtClean="0"/>
              <a:t>dei</a:t>
            </a:r>
            <a:r>
              <a:rPr lang="sv-SE" sz="2400" dirty="0" smtClean="0"/>
              <a:t> </a:t>
            </a:r>
            <a:r>
              <a:rPr lang="sv-SE" sz="2400" dirty="0" err="1" smtClean="0"/>
              <a:t>maschi</a:t>
            </a:r>
            <a:r>
              <a:rPr lang="sv-SE" sz="2400" dirty="0" smtClean="0"/>
              <a:t> di </a:t>
            </a:r>
            <a:r>
              <a:rPr lang="sv-SE" sz="2400" dirty="0" err="1" smtClean="0"/>
              <a:t>capriolo</a:t>
            </a:r>
            <a:r>
              <a:rPr lang="sv-SE" sz="2400" dirty="0" smtClean="0"/>
              <a:t> </a:t>
            </a:r>
            <a:r>
              <a:rPr lang="sv-SE" sz="2400" dirty="0" err="1" smtClean="0"/>
              <a:t>sviluppa</a:t>
            </a:r>
            <a:r>
              <a:rPr lang="sv-SE" sz="2400" dirty="0" smtClean="0"/>
              <a:t> </a:t>
            </a:r>
            <a:r>
              <a:rPr lang="sv-SE" sz="2400" dirty="0" err="1" smtClean="0"/>
              <a:t>una</a:t>
            </a:r>
            <a:r>
              <a:rPr lang="sv-SE" sz="2400" dirty="0" smtClean="0"/>
              <a:t> </a:t>
            </a:r>
            <a:r>
              <a:rPr lang="sv-SE" sz="2400" dirty="0" err="1" smtClean="0"/>
              <a:t>certa</a:t>
            </a:r>
            <a:r>
              <a:rPr lang="sv-SE" sz="2400" dirty="0" smtClean="0"/>
              <a:t> </a:t>
            </a:r>
            <a:r>
              <a:rPr lang="sv-SE" sz="2400" dirty="0" err="1" smtClean="0"/>
              <a:t>patologia</a:t>
            </a:r>
            <a:r>
              <a:rPr lang="sv-SE" sz="2400" dirty="0" smtClean="0"/>
              <a:t> </a:t>
            </a:r>
            <a:r>
              <a:rPr lang="sv-SE" sz="2400" dirty="0" err="1" smtClean="0"/>
              <a:t>entro</a:t>
            </a:r>
            <a:r>
              <a:rPr lang="sv-SE" sz="2400" dirty="0" smtClean="0"/>
              <a:t> i 3 </a:t>
            </a:r>
            <a:r>
              <a:rPr lang="sv-SE" sz="2400" dirty="0" err="1" smtClean="0"/>
              <a:t>anni</a:t>
            </a:r>
            <a:endParaRPr lang="sv-SE" sz="2400" dirty="0" smtClean="0"/>
          </a:p>
        </p:txBody>
      </p:sp>
      <p:graphicFrame>
        <p:nvGraphicFramePr>
          <p:cNvPr id="37" name="Group 76"/>
          <p:cNvGraphicFramePr>
            <a:graphicFrameLocks/>
          </p:cNvGraphicFramePr>
          <p:nvPr/>
        </p:nvGraphicFramePr>
        <p:xfrm>
          <a:off x="914400" y="2419350"/>
          <a:ext cx="5237531" cy="1352550"/>
        </p:xfrm>
        <a:graphic>
          <a:graphicData uri="http://schemas.openxmlformats.org/drawingml/2006/table">
            <a:tbl>
              <a:tblPr/>
              <a:tblGrid>
                <a:gridCol w="1716310"/>
                <a:gridCol w="1116108"/>
                <a:gridCol w="1219200"/>
                <a:gridCol w="1185913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Patologia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SÌ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4" name="Rectangle 53"/>
          <p:cNvSpPr/>
          <p:nvPr/>
        </p:nvSpPr>
        <p:spPr>
          <a:xfrm>
            <a:off x="2667000" y="2895600"/>
            <a:ext cx="20574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55" name="Group 76"/>
          <p:cNvGraphicFramePr>
            <a:graphicFrameLocks/>
          </p:cNvGraphicFramePr>
          <p:nvPr/>
        </p:nvGraphicFramePr>
        <p:xfrm>
          <a:off x="914400" y="5276850"/>
          <a:ext cx="4051618" cy="1352550"/>
        </p:xfrm>
        <a:graphic>
          <a:graphicData uri="http://schemas.openxmlformats.org/drawingml/2006/table">
            <a:tbl>
              <a:tblPr/>
              <a:tblGrid>
                <a:gridCol w="1716310"/>
                <a:gridCol w="1116108"/>
                <a:gridCol w="1219200"/>
              </a:tblGrid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Patologia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</a:t>
                      </a:r>
                      <a:endParaRPr kumimoji="0" lang="en-US" sz="20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SÌ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68644" y="4800600"/>
            <a:ext cx="27792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smtClean="0"/>
              <a:t>Le </a:t>
            </a:r>
            <a:r>
              <a:rPr lang="sv-SE" sz="2400" dirty="0" err="1" smtClean="0"/>
              <a:t>frequenze</a:t>
            </a:r>
            <a:r>
              <a:rPr lang="sv-SE" sz="2400" dirty="0" smtClean="0"/>
              <a:t> </a:t>
            </a:r>
            <a:r>
              <a:rPr lang="sv-SE" sz="2400" dirty="0" err="1" smtClean="0"/>
              <a:t>attese</a:t>
            </a:r>
            <a:r>
              <a:rPr lang="sv-SE" sz="24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4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63694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 </a:t>
            </a:r>
            <a:r>
              <a:rPr lang="sv-SE" sz="2800" dirty="0" smtClean="0"/>
              <a:t>per testare </a:t>
            </a:r>
            <a:r>
              <a:rPr lang="sv-SE" sz="2800" dirty="0" err="1" smtClean="0"/>
              <a:t>un</a:t>
            </a:r>
            <a:r>
              <a:rPr lang="sv-SE" sz="2800" dirty="0" smtClean="0"/>
              <a:t> </a:t>
            </a:r>
            <a:r>
              <a:rPr lang="sv-SE" sz="2800" dirty="0" err="1" smtClean="0"/>
              <a:t>modello</a:t>
            </a:r>
            <a:r>
              <a:rPr lang="sv-SE" sz="2800" dirty="0" smtClean="0"/>
              <a:t> </a:t>
            </a:r>
            <a:r>
              <a:rPr lang="sv-SE" sz="2800" dirty="0" err="1" smtClean="0"/>
              <a:t>teorico</a:t>
            </a:r>
            <a:endParaRPr lang="it-IT" sz="2800" baseline="30000" dirty="0"/>
          </a:p>
        </p:txBody>
      </p:sp>
      <p:sp>
        <p:nvSpPr>
          <p:cNvPr id="23567" name="AutoShape 15" descr="data:image/jpeg;base64,/9j/4AAQSkZJRgABAQAAAQABAAD/2wCEAAkGBhIQEBAREhMSFRIRFRQSERQSFRESFhAQFBAWFBUQFRQXGychFxkjGxYSHzEhJCcpLDgtFx8xNTAqQSkrLSkBCQoKBQUFDQUFDSkYEhgpKSkpKSkpKSkpKSkpKSkpKSkpKSkpKSkpKSkpKSkpKSkpKSkpKSkpKSkpKSkpKSkpKf/AABEIAO8A0gMBIgACEQEDEQH/xAAcAAEAAgIDAQAAAAAAAAAAAAAABgcBBQIECAP/xABCEAABAwIDBgMECAMFCQAAAAABAAIDBBEFEiEGBxMxQVEiYYEIMlJxFCMzQmJygpEVobEWJFOisjREY4OSwdHh8f/EABQBAQAAAAAAAAAAAAAAAAAAAAD/xAAUEQEAAAAAAAAAAAAAAAAAAAAA/9oADAMBAAIRAxEAPwC8UREBERAREQEREBERAREQEREBERAREQEREBERAREQEREBERAREQEREBERAREQEREBERAREQEREBEXxq6xkTHSSPaxjRdz3uDGtHcuOgQfZFVO1XtAUdPdlIx1TINM+scIP5iMz/QW81Av7XbQ444tpuK2MmxFKOBE3ydOTf0L/RB6BxXaSlpBeoqIYutpJGNJ+TSbn0CiNfv0wiLRs0kpH+FFIf5vDQf3UIwP2dZZDnrqoNJ1cyAGR5v3lfoD6FT/AAjcxhNPb+7CVw+9UOdLf5t0Z/lQaI+0Zht/say3fJB/TirdYLvqwqqcGccwuOgFQ0xj/r1YPVyldLs9SxC0dPTsHZkUTf6BfLEdlaOpaWzU0EgPxRsJHmHWuD5goNnHIHAEEEEXBBuCDyIPZclGdl9jv4dI9kEzzRvF2U0t5Po8uYawyE3DCM12m+tjfneTICIiAiIgIiICIiAiIgIiICIiAiIgIvjV1bImOkkc1jGAue5xDWtaBcuJPILz9vK33yVJfTYe50dPq182rZJx2Z1jZ/mPlyQWFt9vmpcOzQw2qKoXBY0/VxO/4jx1HwjXvlVMmpxbaSpyXdLY3yj6unpmn7xHJvXU3cbdV8N3G7uXF5yASyniIM8tr2B5RsvzedfIcz0B9QYBs9BQwMp6eMMjb0HNzur3O5uce5QQPY3cTRUgbJVWqp+dni0LD2bH9/5uv8grLhhaxoa0BrRo0NAAaOwA5LmoHvizQ0La+F5ZUUEscsTgbZhJI2N8Th95rg4XH4UE8RdTCMQFRTwTt0bNGyVo7B7A4D+a7aAiIgIiICIiAiIgIiICIiAiIgIiICIiAvnUVDY2Oe9waxgLnOcQA1oFy4k8gAuNXVsiY6SRzWRsBc97iGta0c3EnkF5v3r72nYi40tKXMomnxHVrqpwOjnDmGA6hvqegaHX3r70n4nKYIC5tFGfCNQahwP2rx8Pwt9TryrsLlFGXODWglziAABckk2AA6leod2G6+HDYGySsY+tkAMj3AO4Nx9jH2A6kcz5WADa7r8GjpcJomx2+siZO9w+/LMwPc4nrzDfk0KVLDWgCw0HYaLKAvL++nGp5MVq6bjSugjfGWRF7ixjzAy+Vl7XuXfuV6A212zgwumdPMQXEEQxAjNNJbRg8uVz0HoDQ+6zZ6XGMXfWT+KOKT6VUOto+Zzy6OIeWbW3wsI7IPQuzFAaeipIHe9DBDG78zImtP8AMFbNEQEREBERAREQEREBERAREQEREBEXQxrHaeiidNUysijbzc48z8LQNXO8gCUHfWh2q23o8Mjz1MoaSLsibZ0sn5Wf9zYdyqe219oKaXNFh7OEzlx5ADK4d2M1az5m5+SqKsrZJnukle98jzdz3uLnOPcuOpQTDeFvSqcWdk+ypWm7IWm+Yjk+V333eXIdB1MIREFnbhNlxVYgah4vHRNEgvyM7yRF+1nu+bQvSqqX2cY2DD6lwtnNSQ/uGiGPJ6av/mrVqapkbHPe5rWMBc9ziGta0alxJ0AQfVUrvc3lVuGYiIaWdmR8DHPjexknClL3i4uLgloYbevVQHbzeRPUYlUT0lRURQ+GOLhySR54425c5AI945na62IWm2Y2UrMYqSyIOe4nNNNIXFsYJ9+R5uSTrpqTbRB9KZlfj1c1he+eeTQuf7kMYOriALRxi97AddASdfUGxuyUOGUkdNFrl8UjyLGWUgZpD+wAHQADoutsNsFT4TBw4RmkdYzTOAD5nD/S0a2aOXmbkyZAREQEREBERAREQEREBERAREQERUDve3wumc+hoX2iF2TzsOsx5GKNw5R9C4c+mnvBa1bvOwuGUwvrYQ8GxALnBp6gvaC0H5ledN6WKVE2Izceds7Gm9M6Mgw/R36sMQBIGlgdSbg3JsogShKDCIiAiIg2eBbTVVC8vpZ5InO0dkOjwOQc06OtrzC7OOba11cMtTUyyN55C6zL98jbNv52WjUh3f4PFWYnR08x+qkkAeL2zANLuHf8Vg39SCRbtt0U+KFs8uaGjv79vHPY6tiB6dM507X1t6QwPAIKKFsFPG2ONvIDmT1c4nVzj3Oq7sELWNaxgDWtAa1rQAGtAsGgDkAOi5oCIiAiIgIiICIiAiIgIiICIsEoMouPEHdQDe5vHGF0/CiI+mTtPCGh4LORnI8tQ0dT3sUEW33b0eHnw2kf4yLVcjT7jSP9nafiI949AbdTahyVyllLiXOJLnElxJJLiTckk8yuIQYRZIWEBEXdwrB5qp/Dp43yyWLskYzOLRzIHXmEHSRbMbOVP0gUhheyoNvqpbRO1Fx9oRa4IKujdruMMEjKrEcjnsIdHTtIe1rhqHSu5OI+EXHcnkgh+Cbhq6ppYqgyQQ8TxZJuI1zIrAte6zTYkXNjawtfsJPu13XPY8VcVXHkzgwZoQ4zRNFjUNHEDowXF2U3uW2JGtldz4w4FpAIIIIOoIIsQVCNnd0FDh9aK2B04c0PDI3PaY2B7S0j3cxABNruPqgnICysNddZQEREBEuiAiXRAREQEREBERAXxAuSvsvjexN+qDWbV7Rw4bSS1U1srB4W8jLIfcib5k/sLnovJW0WPzV1TLUzOvJIbm3JrRo1jR0aBYBS3fDt9/EqzhROvS0xLYrHSWTk+fzvyHkPMqAHmfNBgfNEAQckAckv5oOSIF/2Wz2cxyShq6epj96F4da/vt5OYfJzS5vqtZbosk6goL03y7HyYlHSYnQxumDoQJBGLvMLrSRSBg1dbM8G1zy7G1dbNbysSwt3DbI9zGGzqeozOa38IB8UZ/KQrr3GYoZsGjYTcwSSw/pDhI0egkA9Ft9ut31NitOWyNDJwPqZwBnjd0DvjZ3afSx1QfPYDeRTYuwhhMdQwXkgcbkDlnY777L9bAjqBpeXAmxuvK02x2LYPVMnbBLmgdnZNC10sTgL3u5g90i4IdY2JuFOqbfnilQMsGGte/l4G1Mmvyb/AOUF3MbpzstLtNtpSYYzPVTNbcXbGPFLJ5MjGp+Z07kKsan+1lcw2DaVh+6x0VO8/IlzpG/uF0NiNyclVJUPxYVDXNe1rAJGkzEgl8hk8WZvugEHnfXRBzwzfHiVdVVFNSMga+pcPonGe1v0ZjWWLRewkeQA7W+t7AjRTlmyGMz8KSfFjC7LlkhpYGZBfnlkc7xO0HiLdLm1lvdk9jIMLjfFAXmN7+J9Zw3FpIAtma0EjQHxX8lIuIEFeHdQ+SLhy4rijnNeZGuEwYASb6s1uQ65vfquGNboYpWfU1tfDKLeJ08k7XuAsHPa5wN/k4KwozzKxYnVBW+w+AYxR4i6OorJKikLZDeYyP4ga2GzmFznGN2aW1r2PDf5EWeuLXXXJAREQEREBERAVeb7drjQ4cY4zaasJhYerY8v1rx+khvzeD0Vhrzz7SFQ419Iw3yNp8zfzPmeHH9mMQVJm8gsZlhEGcyZlhEGSUzLCIM5l9mUrzG6W3ga5rCT8bgSGjubNJ/+hffBcGlrJ46eFuaSV2VvQDqXOPRoAJJ6AFd/GJRNLFSUoc+KI8KDKDmqZXkB9QW/FI4NsOjWsb0ugvf2eqctwl7iPtKmVw8wI4mf1aVZ2ULRbC7O/wAPw+lpTbNGz6wjkZXkvkseozOcPkAt8gxZLLKIMZAgCyiDBCxkHZckQYLVlEQYDVlEQEREBERAREQF529orGWyV9PTtDb08N3kc80zg4MJ7BrWH9ZXoKtrGQxvlkcGxxtc97jyaxou53oAV5Gxl8+K1OI1zWkhl6iQczHAZWxsHnlBZfyaT0QRxERARFttnNlqnEJRDTROkdpmI0bG34nvOjR8/S6DUrkxhJAAJJNgBqST0Ck+2eBwYe4UTHiapZrVzNvkZIRpTRD8PNzjqTYWbYg2ZuU3VlnDxKrZ4tHUkTh7vaoeO/wj9XawdrZnd+cJwTEKuUf36WknPnTRmIkRD8XJzj3AHTXreztstEY58Qe0OlEhp4SRfhBsbXPcOznZwL9ge5VyYlQtnhlhf7kzHxu/K9haf5Eqk9wmLOpa2uwqbR13OaD0ngdw5WjzLQD/AMtBeqIiAiIgIiICIiAiIgIiICIiAiIgIigO3uN1FRUw4PQuyT1DTJVTj/dKO9iRbk93IfMcswIDSbxMblxecYLhxzDMDiE7dY4WNd9kXDnYi5A5kBo+9aabL7A0uHtcImAlzGxOc4C7oxGxrmu75nNc8+byu/s1svT4dA2npmBrBq46F8r7WMkjvvOP/oWGi2yCltsPZ5bLI6WglZEHG5gmzZGE/wCG9oJA/CQfn0UZj9nPEidZaMeeeY/0iXo9EFMbO+zlEwh9bUOltrw4AY2nyMh8RHyDfmuvt1vQp8LjfhmERsjey7JZWABsLuTgzrJL0LzyPc8rD3obTHD8MqJ2G0rgIoT1Eshyhw82jM79Kgm4jYKB9N/EaiJskz5XfRy/xCNkfh4gadMxfn1IuMotZB091O55z3Nr8RadTnhgkuS9xNxNOD06hp58z2N5ALNkQFQW8+jdhGP0mJsFop3tkfb42WZUM/UxwPzeVfjnW1PRUfvbrXY3PT0OGN+lGnzSTyREGNj32a1hlJDRoHX1tqOxQXex4IBBuDqCOoPIrko9u+qJH4ZR8UFsrIhDIHaESQkwuB87sKkKAiIgIiICIiAiIgIiICIiAiIgw42VYbm8TbXT4xXn7Waoaxt+bKZjPqmeQtp+lWeQotsJsUzDGzsYBZ8ji11m3dEXucwZrZvCHBuUki7SRbNZBKkREBES6ClPaSxXwUNKD7zpJ3D8oDGf65P2VqbI4R9EoKSntYxQxtd+fKC8+ri4+qpHbyqbiW1NNTjxRwyU9M7qDkk4kw9C57f0r0KEBEUf24xaemo3upoxJUSObBC1zmtHFldkadSL2ve3lrYXICKbebWVtROMOwnKX52Q1dS3xfRXSB54d7WaQyN7nO1I0AsbKVbF7FU+FwOhgzHO7O977ZnuyhouewA5eZ7rrbu9i2YZSNYA7jShklUS4OvPwxnAtplBupUgwAsoiAiIgIiICIiAiIgIiICIiAiIgIiICLpYxi8VJBJUTuDIom5nuPbkAB1JJAA6khVnPPim0cJEIGH4c92kji81FTHqPdaQMh7XA095wug320u9+jpJX0sYlqaseBsUEbnAylt2sLutzb3cx8loaPFtpMVie6GOmoI75WukbIJXWfldbOHEW8WuUctFNtmt31Bh+R1PA1sjGcPim7pHAm7i5x6k9rduWikQCCpqDdS3D8RwipbJLNM6Wf6ZI/XiPdTSyCa33RmBGpN7t687aSyICrvFNqGzbR0WH3OWlZLO4WNn1T6Y5AfyxPcb93nsFYiiuLbvoJq+PEGnJUNAa+7GSNla3QEg6teAAMzSNBYghBKkWAFlAREQEREBERAREQEREBERAREQEREBERBVu/PDaurjoqaADhSyuDyXBofUcMmCInoHWeATpmc1WXRRhsbGtbkaGtDWWAyNDQAyw7DT0X0lha8WcARobEAi4IIPzBAPouaAiIgIiICIiAiIgIiICIiAiIgIiICIiAiIgIiICIiAiIgIiICIiAiIgIiICIiAiIgIiICIiAiIgIiICIiAiIgIiIP/2Q=="/>
          <p:cNvSpPr>
            <a:spLocks noChangeAspect="1" noChangeArrowheads="1"/>
          </p:cNvSpPr>
          <p:nvPr/>
        </p:nvSpPr>
        <p:spPr bwMode="auto">
          <a:xfrm>
            <a:off x="155575" y="-1089025"/>
            <a:ext cx="2000250" cy="22764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439100" y="1327666"/>
            <a:ext cx="40543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err="1" smtClean="0"/>
              <a:t>Attenzione</a:t>
            </a:r>
            <a:r>
              <a:rPr lang="sv-SE" sz="2400" dirty="0" smtClean="0"/>
              <a:t> alle </a:t>
            </a:r>
            <a:r>
              <a:rPr lang="sv-SE" sz="2400" dirty="0" err="1" smtClean="0"/>
              <a:t>ipotesi</a:t>
            </a:r>
            <a:r>
              <a:rPr lang="sv-SE" sz="2400" dirty="0" smtClean="0"/>
              <a:t> del test!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44346" y="2362200"/>
            <a:ext cx="34750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smtClean="0"/>
              <a:t>Ho: il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 </a:t>
            </a:r>
            <a:r>
              <a:rPr lang="sv-SE" sz="2400" dirty="0" err="1" smtClean="0"/>
              <a:t>spiega</a:t>
            </a:r>
            <a:r>
              <a:rPr lang="sv-SE" sz="2400" dirty="0" smtClean="0"/>
              <a:t> i </a:t>
            </a:r>
            <a:r>
              <a:rPr lang="sv-SE" sz="2400" dirty="0" err="1" smtClean="0"/>
              <a:t>dati</a:t>
            </a:r>
            <a:endParaRPr lang="sv-SE" sz="2400" dirty="0" smtClean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57200" y="2935069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dirty="0" smtClean="0"/>
              <a:t>Ha: il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 NON </a:t>
            </a:r>
            <a:r>
              <a:rPr lang="sv-SE" sz="2400" dirty="0" err="1" smtClean="0"/>
              <a:t>mi</a:t>
            </a:r>
            <a:r>
              <a:rPr lang="sv-SE" sz="2400" dirty="0" smtClean="0"/>
              <a:t> </a:t>
            </a:r>
            <a:r>
              <a:rPr lang="sv-SE" sz="2400" dirty="0" err="1" smtClean="0"/>
              <a:t>spiega</a:t>
            </a:r>
            <a:r>
              <a:rPr lang="sv-SE" sz="2400" dirty="0" smtClean="0"/>
              <a:t> i </a:t>
            </a:r>
            <a:r>
              <a:rPr lang="sv-SE" sz="2400" dirty="0" err="1" smtClean="0"/>
              <a:t>dati</a:t>
            </a:r>
            <a:r>
              <a:rPr lang="sv-SE" sz="2400" dirty="0" smtClean="0"/>
              <a:t> (i </a:t>
            </a:r>
            <a:r>
              <a:rPr lang="sv-SE" sz="2400" dirty="0" err="1" smtClean="0"/>
              <a:t>dati</a:t>
            </a:r>
            <a:r>
              <a:rPr lang="sv-SE" sz="2400" dirty="0" smtClean="0"/>
              <a:t> </a:t>
            </a:r>
            <a:r>
              <a:rPr lang="sv-SE" sz="2400" dirty="0" err="1" smtClean="0"/>
              <a:t>deviano</a:t>
            </a:r>
            <a:r>
              <a:rPr lang="sv-SE" sz="2400" dirty="0" smtClean="0"/>
              <a:t> </a:t>
            </a:r>
            <a:r>
              <a:rPr lang="sv-SE" sz="2400" dirty="0" err="1" smtClean="0"/>
              <a:t>dalle</a:t>
            </a:r>
            <a:r>
              <a:rPr lang="sv-SE" sz="2400" dirty="0" smtClean="0"/>
              <a:t> </a:t>
            </a:r>
            <a:r>
              <a:rPr lang="sv-SE" sz="2400" dirty="0" err="1" smtClean="0"/>
              <a:t>predizione</a:t>
            </a:r>
            <a:r>
              <a:rPr lang="sv-SE" sz="2400" dirty="0" smtClean="0"/>
              <a:t> del </a:t>
            </a:r>
            <a:r>
              <a:rPr lang="sv-SE" sz="2400" dirty="0" err="1" smtClean="0"/>
              <a:t>modello</a:t>
            </a:r>
            <a:r>
              <a:rPr lang="sv-SE" sz="2400" dirty="0" smtClean="0"/>
              <a:t> </a:t>
            </a:r>
            <a:r>
              <a:rPr lang="sv-SE" sz="2400" dirty="0" err="1" smtClean="0"/>
              <a:t>teorico</a:t>
            </a:r>
            <a:r>
              <a:rPr lang="sv-SE" sz="2400" dirty="0" smtClean="0"/>
              <a:t>)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580058" y="4719935"/>
            <a:ext cx="44397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sv-SE" sz="2400" b="1" dirty="0" err="1" smtClean="0">
                <a:solidFill>
                  <a:srgbClr val="FF0000"/>
                </a:solidFill>
              </a:rPr>
              <a:t>Vogliamo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el-GR" sz="2400" b="1" dirty="0" smtClean="0">
                <a:solidFill>
                  <a:srgbClr val="FF0000"/>
                </a:solidFill>
              </a:rPr>
              <a:t>χ</a:t>
            </a:r>
            <a:r>
              <a:rPr lang="sv-SE" sz="2400" b="1" baseline="30000" dirty="0" smtClean="0">
                <a:solidFill>
                  <a:srgbClr val="FF0000"/>
                </a:solidFill>
              </a:rPr>
              <a:t>2 </a:t>
            </a:r>
            <a:r>
              <a:rPr lang="sv-SE" sz="2400" b="1" dirty="0" err="1" smtClean="0">
                <a:solidFill>
                  <a:srgbClr val="FF0000"/>
                </a:solidFill>
              </a:rPr>
              <a:t>calcolato</a:t>
            </a:r>
            <a:r>
              <a:rPr lang="sv-SE" sz="2400" b="1" dirty="0" smtClean="0">
                <a:solidFill>
                  <a:srgbClr val="FF0000"/>
                </a:solidFill>
              </a:rPr>
              <a:t> &gt;</a:t>
            </a:r>
            <a:r>
              <a:rPr lang="sv-SE" sz="2400" b="1" baseline="30000" dirty="0" smtClean="0">
                <a:solidFill>
                  <a:srgbClr val="FF0000"/>
                </a:solidFill>
              </a:rPr>
              <a:t> </a:t>
            </a:r>
            <a:r>
              <a:rPr lang="el-GR" sz="2400" b="1" dirty="0" smtClean="0">
                <a:solidFill>
                  <a:srgbClr val="FF0000"/>
                </a:solidFill>
              </a:rPr>
              <a:t>χ</a:t>
            </a:r>
            <a:r>
              <a:rPr lang="sv-SE" sz="2400" b="1" baseline="30000" dirty="0" smtClean="0">
                <a:solidFill>
                  <a:srgbClr val="FF0000"/>
                </a:solidFill>
              </a:rPr>
              <a:t>2 </a:t>
            </a:r>
            <a:r>
              <a:rPr lang="sv-SE" sz="2400" b="1" dirty="0" err="1" smtClean="0">
                <a:solidFill>
                  <a:srgbClr val="FF0000"/>
                </a:solidFill>
              </a:rPr>
              <a:t>critico</a:t>
            </a:r>
            <a:r>
              <a:rPr lang="sv-SE" sz="2400" b="1" dirty="0" smtClean="0">
                <a:solidFill>
                  <a:srgbClr val="FF0000"/>
                </a:solidFill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26</a:t>
            </a:fld>
            <a:endParaRPr lang="it-IT" smtClean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14600" y="3245823"/>
            <a:ext cx="42630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3200" dirty="0" smtClean="0"/>
              <a:t>Il test del </a:t>
            </a:r>
            <a:r>
              <a:rPr lang="el-GR" sz="3200" dirty="0" smtClean="0"/>
              <a:t>χ</a:t>
            </a:r>
            <a:r>
              <a:rPr lang="sv-SE" sz="3200" baseline="30000" dirty="0" smtClean="0"/>
              <a:t>2</a:t>
            </a:r>
            <a:r>
              <a:rPr lang="sv-SE" sz="3200" dirty="0" smtClean="0"/>
              <a:t>: </a:t>
            </a:r>
            <a:r>
              <a:rPr lang="sv-SE" sz="3200" dirty="0" err="1" smtClean="0"/>
              <a:t>Limitazioni</a:t>
            </a:r>
            <a:r>
              <a:rPr lang="sv-SE" sz="3200" dirty="0" smtClean="0"/>
              <a:t>!</a:t>
            </a:r>
            <a:endParaRPr lang="it-IT" sz="32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27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04800" y="1186934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1. Il test non </a:t>
            </a:r>
            <a:r>
              <a:rPr lang="sv-SE" sz="2400" b="1" dirty="0" err="1" smtClean="0">
                <a:solidFill>
                  <a:srgbClr val="FF0000"/>
                </a:solidFill>
              </a:rPr>
              <a:t>funziona</a:t>
            </a:r>
            <a:r>
              <a:rPr lang="sv-SE" sz="2400" b="1" dirty="0" smtClean="0">
                <a:solidFill>
                  <a:srgbClr val="FF0000"/>
                </a:solidFill>
              </a:rPr>
              <a:t> bene se le </a:t>
            </a:r>
            <a:r>
              <a:rPr lang="sv-SE" sz="2400" b="1" dirty="0" err="1" smtClean="0">
                <a:solidFill>
                  <a:srgbClr val="FF0000"/>
                </a:solidFill>
              </a:rPr>
              <a:t>frequenze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attese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sono</a:t>
            </a:r>
            <a:r>
              <a:rPr lang="sv-SE" sz="2400" b="1" dirty="0" smtClean="0">
                <a:solidFill>
                  <a:srgbClr val="FF0000"/>
                </a:solidFill>
              </a:rPr>
              <a:t> basse </a:t>
            </a:r>
            <a:endParaRPr lang="it-IT" sz="2400" b="1" baseline="30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4800" y="2514600"/>
            <a:ext cx="7620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err="1" smtClean="0"/>
              <a:t>Diversi</a:t>
            </a:r>
            <a:r>
              <a:rPr lang="sv-SE" sz="2400" dirty="0" smtClean="0"/>
              <a:t> </a:t>
            </a:r>
            <a:r>
              <a:rPr lang="sv-SE" sz="2400" dirty="0" err="1" smtClean="0"/>
              <a:t>suggerimenti</a:t>
            </a:r>
            <a:r>
              <a:rPr lang="sv-SE" sz="2400" dirty="0" smtClean="0"/>
              <a:t> (</a:t>
            </a:r>
            <a:r>
              <a:rPr lang="sv-SE" sz="2400" dirty="0" err="1" smtClean="0"/>
              <a:t>correzioni</a:t>
            </a:r>
            <a:r>
              <a:rPr lang="sv-SE" sz="2400" dirty="0" smtClean="0"/>
              <a:t>)…</a:t>
            </a:r>
            <a:endParaRPr lang="sv-SE" sz="24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it-IT" sz="24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Nessuna frequenza attesa dovrebbe essere&lt;5</a:t>
            </a:r>
            <a:endParaRPr lang="sv-SE" sz="2400" dirty="0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8600" y="4991219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Test </a:t>
            </a:r>
            <a:r>
              <a:rPr lang="sv-SE" sz="2400" dirty="0" err="1" smtClean="0"/>
              <a:t>esatto</a:t>
            </a:r>
            <a:r>
              <a:rPr lang="sv-SE" sz="2400" dirty="0" smtClean="0"/>
              <a:t> di Fisher </a:t>
            </a:r>
            <a:r>
              <a:rPr lang="sv-SE" sz="2400" dirty="0" err="1" smtClean="0"/>
              <a:t>può</a:t>
            </a:r>
            <a:r>
              <a:rPr lang="sv-SE" sz="2400" dirty="0" smtClean="0"/>
              <a:t> </a:t>
            </a:r>
            <a:r>
              <a:rPr lang="sv-SE" sz="2400" dirty="0" err="1" smtClean="0"/>
              <a:t>essere</a:t>
            </a:r>
            <a:r>
              <a:rPr lang="sv-SE" sz="2400" dirty="0" smtClean="0"/>
              <a:t> </a:t>
            </a:r>
            <a:r>
              <a:rPr lang="sv-SE" sz="2400" dirty="0" err="1" smtClean="0"/>
              <a:t>utilizzato</a:t>
            </a:r>
            <a:r>
              <a:rPr lang="sv-SE" sz="2400" dirty="0" smtClean="0"/>
              <a:t> in </a:t>
            </a:r>
            <a:r>
              <a:rPr lang="sv-SE" sz="2400" dirty="0" err="1" smtClean="0"/>
              <a:t>questi</a:t>
            </a:r>
            <a:r>
              <a:rPr lang="sv-SE" sz="2400" dirty="0" smtClean="0"/>
              <a:t> </a:t>
            </a:r>
            <a:r>
              <a:rPr lang="sv-SE" sz="2400" dirty="0" err="1" smtClean="0"/>
              <a:t>casi</a:t>
            </a:r>
            <a:endParaRPr lang="it-IT" sz="2400" baseline="30000" dirty="0"/>
          </a:p>
        </p:txBody>
      </p:sp>
      <p:sp>
        <p:nvSpPr>
          <p:cNvPr id="10" name="Down Arrow 9"/>
          <p:cNvSpPr/>
          <p:nvPr/>
        </p:nvSpPr>
        <p:spPr>
          <a:xfrm>
            <a:off x="1143000" y="3884950"/>
            <a:ext cx="4572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8600" y="226547"/>
            <a:ext cx="36252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Limitazioni</a:t>
            </a:r>
            <a:endParaRPr lang="it-IT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28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36252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Limitazioni</a:t>
            </a:r>
            <a:endParaRPr lang="it-IT" sz="2800" baseline="3000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7200" y="1065074"/>
            <a:ext cx="7620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2. Il test </a:t>
            </a:r>
            <a:r>
              <a:rPr lang="sv-SE" sz="2400" b="1" dirty="0" err="1" smtClean="0">
                <a:solidFill>
                  <a:srgbClr val="FF0000"/>
                </a:solidFill>
              </a:rPr>
              <a:t>lavora</a:t>
            </a:r>
            <a:r>
              <a:rPr lang="sv-SE" sz="2400" b="1" dirty="0" smtClean="0">
                <a:solidFill>
                  <a:srgbClr val="FF0000"/>
                </a:solidFill>
              </a:rPr>
              <a:t> solo </a:t>
            </a:r>
            <a:r>
              <a:rPr lang="sv-SE" sz="2400" b="1" dirty="0" err="1" smtClean="0">
                <a:solidFill>
                  <a:srgbClr val="FF0000"/>
                </a:solidFill>
              </a:rPr>
              <a:t>con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frequenze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dirty="0" smtClean="0"/>
              <a:t>(</a:t>
            </a:r>
            <a:r>
              <a:rPr lang="sv-SE" sz="2400" dirty="0" err="1" smtClean="0"/>
              <a:t>conteggi</a:t>
            </a:r>
            <a:r>
              <a:rPr lang="sv-SE" sz="2400" dirty="0" smtClean="0"/>
              <a:t> </a:t>
            </a:r>
            <a:r>
              <a:rPr lang="sv-SE" sz="2400" dirty="0" err="1" smtClean="0"/>
              <a:t>reali</a:t>
            </a:r>
            <a:r>
              <a:rPr lang="sv-SE" sz="2400" dirty="0" smtClean="0"/>
              <a:t>) e non </a:t>
            </a:r>
            <a:r>
              <a:rPr lang="sv-SE" sz="2400" dirty="0" err="1" smtClean="0"/>
              <a:t>con</a:t>
            </a:r>
            <a:r>
              <a:rPr lang="sv-SE" sz="2400" dirty="0" smtClean="0"/>
              <a:t> </a:t>
            </a:r>
            <a:r>
              <a:rPr lang="sv-SE" sz="2400" dirty="0" err="1" smtClean="0"/>
              <a:t>proporzioni</a:t>
            </a:r>
            <a:r>
              <a:rPr lang="sv-SE" sz="2400" dirty="0" smtClean="0"/>
              <a:t> (%)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endParaRPr lang="sv-SE" sz="2000" dirty="0" smtClean="0"/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000" dirty="0" smtClean="0"/>
              <a:t>40% </a:t>
            </a:r>
            <a:r>
              <a:rPr lang="sv-SE" sz="2000" dirty="0" err="1" smtClean="0"/>
              <a:t>femmine</a:t>
            </a:r>
            <a:r>
              <a:rPr lang="sv-SE" sz="2000" dirty="0" smtClean="0"/>
              <a:t> </a:t>
            </a:r>
            <a:r>
              <a:rPr lang="sv-SE" sz="2000" dirty="0" err="1" smtClean="0"/>
              <a:t>astemie</a:t>
            </a:r>
            <a:r>
              <a:rPr lang="sv-SE" sz="2000" dirty="0" smtClean="0"/>
              <a:t> (</a:t>
            </a:r>
            <a:r>
              <a:rPr lang="sv-SE" sz="2000" dirty="0" err="1" smtClean="0"/>
              <a:t>devo</a:t>
            </a:r>
            <a:r>
              <a:rPr lang="sv-SE" sz="2000" dirty="0" smtClean="0"/>
              <a:t> </a:t>
            </a:r>
            <a:r>
              <a:rPr lang="sv-SE" sz="2000" dirty="0" err="1" smtClean="0"/>
              <a:t>conoscere</a:t>
            </a:r>
            <a:r>
              <a:rPr lang="sv-SE" sz="2000" dirty="0" smtClean="0"/>
              <a:t> n!)</a:t>
            </a:r>
          </a:p>
          <a:p>
            <a:pPr>
              <a:spcBef>
                <a:spcPct val="0"/>
              </a:spcBef>
            </a:pPr>
            <a:r>
              <a:rPr lang="sv-SE" sz="2000" dirty="0" smtClean="0"/>
              <a:t>50% </a:t>
            </a:r>
            <a:r>
              <a:rPr lang="sv-SE" sz="2000" dirty="0" err="1" smtClean="0"/>
              <a:t>maschi</a:t>
            </a:r>
            <a:r>
              <a:rPr lang="sv-SE" sz="2000" dirty="0" smtClean="0"/>
              <a:t> </a:t>
            </a:r>
            <a:r>
              <a:rPr lang="sv-SE" sz="2000" dirty="0" err="1" smtClean="0"/>
              <a:t>astemi</a:t>
            </a:r>
            <a:r>
              <a:rPr lang="sv-SE" sz="2000" dirty="0" smtClean="0"/>
              <a:t> (</a:t>
            </a:r>
            <a:r>
              <a:rPr lang="sv-SE" sz="2000" dirty="0" err="1" smtClean="0"/>
              <a:t>devo</a:t>
            </a:r>
            <a:r>
              <a:rPr lang="sv-SE" sz="2000" dirty="0" smtClean="0"/>
              <a:t> </a:t>
            </a:r>
            <a:r>
              <a:rPr lang="sv-SE" sz="2000" dirty="0" err="1" smtClean="0"/>
              <a:t>conoscere</a:t>
            </a:r>
            <a:r>
              <a:rPr lang="sv-SE" sz="2000" dirty="0" smtClean="0"/>
              <a:t> n!)</a:t>
            </a:r>
            <a:endParaRPr lang="it-IT" sz="2000" baseline="30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7199" y="3588603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sv-SE" sz="2400" b="1" dirty="0" smtClean="0">
                <a:solidFill>
                  <a:srgbClr val="FF0000"/>
                </a:solidFill>
              </a:rPr>
              <a:t>3. Il test </a:t>
            </a:r>
            <a:r>
              <a:rPr lang="sv-SE" sz="2400" b="1" dirty="0" err="1" smtClean="0">
                <a:solidFill>
                  <a:srgbClr val="FF0000"/>
                </a:solidFill>
              </a:rPr>
              <a:t>assume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indipendenza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delle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b="1" dirty="0" err="1" smtClean="0">
                <a:solidFill>
                  <a:srgbClr val="FF0000"/>
                </a:solidFill>
              </a:rPr>
              <a:t>frequenze</a:t>
            </a:r>
            <a:r>
              <a:rPr lang="sv-SE" sz="2400" b="1" dirty="0" smtClean="0">
                <a:solidFill>
                  <a:srgbClr val="FF0000"/>
                </a:solidFill>
              </a:rPr>
              <a:t> </a:t>
            </a:r>
            <a:r>
              <a:rPr lang="sv-SE" sz="2400" dirty="0" smtClean="0"/>
              <a:t>(</a:t>
            </a:r>
            <a:r>
              <a:rPr lang="sv-SE" sz="2400" dirty="0" err="1" smtClean="0"/>
              <a:t>attenzione</a:t>
            </a:r>
            <a:r>
              <a:rPr lang="sv-SE" sz="2400" dirty="0" smtClean="0"/>
              <a:t> </a:t>
            </a:r>
            <a:r>
              <a:rPr lang="sv-SE" sz="2400" dirty="0" err="1" smtClean="0"/>
              <a:t>ai</a:t>
            </a:r>
            <a:r>
              <a:rPr lang="sv-SE" sz="2400" dirty="0" smtClean="0"/>
              <a:t> </a:t>
            </a:r>
            <a:r>
              <a:rPr lang="sv-SE" sz="2400" dirty="0" err="1" smtClean="0"/>
              <a:t>doppi</a:t>
            </a:r>
            <a:r>
              <a:rPr lang="sv-SE" sz="2400" dirty="0" smtClean="0"/>
              <a:t> </a:t>
            </a:r>
            <a:r>
              <a:rPr lang="sv-SE" sz="2400" dirty="0" err="1" smtClean="0"/>
              <a:t>conteggi</a:t>
            </a:r>
            <a:r>
              <a:rPr lang="sv-SE" sz="2400" dirty="0" smtClean="0"/>
              <a:t>!)</a:t>
            </a:r>
            <a:endParaRPr lang="it-IT" sz="2400" baseline="30000" dirty="0"/>
          </a:p>
        </p:txBody>
      </p:sp>
      <p:pic>
        <p:nvPicPr>
          <p:cNvPr id="35842" name="Picture 2" descr="http://farm3.static.flickr.com/2528/4193525539_6d8f4c59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314825"/>
            <a:ext cx="3086100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29</a:t>
            </a:fld>
            <a:endParaRPr lang="it-IT" smtClean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7200" y="3500735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u="sng" dirty="0" err="1" smtClean="0"/>
              <a:t>Dati</a:t>
            </a:r>
            <a:r>
              <a:rPr lang="sv-SE" sz="2400" u="sng" dirty="0" smtClean="0"/>
              <a:t> </a:t>
            </a:r>
            <a:r>
              <a:rPr lang="sv-SE" sz="2400" u="sng" dirty="0" err="1" smtClean="0"/>
              <a:t>con</a:t>
            </a:r>
            <a:r>
              <a:rPr lang="sv-SE" sz="2400" u="sng" dirty="0" smtClean="0"/>
              <a:t> </a:t>
            </a:r>
            <a:r>
              <a:rPr lang="sv-SE" sz="2400" u="sng" dirty="0" err="1" smtClean="0"/>
              <a:t>proporzioni</a:t>
            </a:r>
            <a:endParaRPr lang="it-IT" sz="2400" u="sng" baseline="300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411777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u="sng" dirty="0" err="1" smtClean="0"/>
              <a:t>Dati</a:t>
            </a:r>
            <a:r>
              <a:rPr lang="sv-SE" sz="2400" u="sng" dirty="0" smtClean="0"/>
              <a:t> </a:t>
            </a:r>
            <a:r>
              <a:rPr lang="sv-SE" sz="2400" u="sng" dirty="0" err="1" smtClean="0"/>
              <a:t>quantitativi</a:t>
            </a:r>
            <a:r>
              <a:rPr lang="sv-SE" sz="2400" u="sng" dirty="0" smtClean="0"/>
              <a:t> (</a:t>
            </a:r>
            <a:r>
              <a:rPr lang="sv-SE" sz="2400" u="sng" dirty="0" err="1" smtClean="0"/>
              <a:t>medie</a:t>
            </a:r>
            <a:r>
              <a:rPr lang="sv-SE" sz="2400" u="sng" dirty="0" smtClean="0"/>
              <a:t>)</a:t>
            </a:r>
            <a:endParaRPr lang="it-IT" sz="2400" u="sng" baseline="30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10668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2 </a:t>
            </a:r>
            <a:r>
              <a:rPr lang="sv-SE" sz="2400" dirty="0" err="1" smtClean="0"/>
              <a:t>gruppi</a:t>
            </a:r>
            <a:endParaRPr lang="it-IT" sz="2400" baseline="300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5800" y="1828800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&gt;2 </a:t>
            </a:r>
            <a:r>
              <a:rPr lang="sv-SE" sz="2400" dirty="0" err="1" smtClean="0"/>
              <a:t>gruppi</a:t>
            </a:r>
            <a:endParaRPr lang="it-IT" sz="2400" baseline="300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0" y="4155757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2 </a:t>
            </a:r>
            <a:r>
              <a:rPr lang="sv-SE" sz="2400" dirty="0" err="1" smtClean="0"/>
              <a:t>gruppi</a:t>
            </a:r>
            <a:endParaRPr lang="it-IT" sz="2400" baseline="30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62000" y="4917757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&gt;2 </a:t>
            </a:r>
            <a:r>
              <a:rPr lang="sv-SE" sz="2400" dirty="0" err="1" smtClean="0"/>
              <a:t>gruppi</a:t>
            </a:r>
            <a:endParaRPr lang="it-IT" sz="2400" baseline="30000" dirty="0"/>
          </a:p>
        </p:txBody>
      </p:sp>
      <p:sp>
        <p:nvSpPr>
          <p:cNvPr id="9" name="Right Arrow 8"/>
          <p:cNvSpPr/>
          <p:nvPr/>
        </p:nvSpPr>
        <p:spPr>
          <a:xfrm>
            <a:off x="3429000" y="1102043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ight Arrow 9"/>
          <p:cNvSpPr/>
          <p:nvPr/>
        </p:nvSpPr>
        <p:spPr>
          <a:xfrm>
            <a:off x="3429000" y="1864043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8200" y="1102043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t test</a:t>
            </a:r>
            <a:endParaRPr lang="it-IT" sz="2400" baseline="30000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572000" y="1864043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err="1" smtClean="0"/>
              <a:t>ANOVA</a:t>
            </a:r>
            <a:endParaRPr lang="it-IT" sz="2400" baseline="30000" dirty="0"/>
          </a:p>
        </p:txBody>
      </p:sp>
      <p:sp>
        <p:nvSpPr>
          <p:cNvPr id="13" name="Right Arrow 12"/>
          <p:cNvSpPr/>
          <p:nvPr/>
        </p:nvSpPr>
        <p:spPr>
          <a:xfrm>
            <a:off x="3505200" y="4495800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648200" y="4491335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Il test del </a:t>
            </a:r>
            <a:r>
              <a:rPr lang="el-GR" sz="2400" dirty="0" smtClean="0"/>
              <a:t>χ</a:t>
            </a:r>
            <a:r>
              <a:rPr lang="sv-SE" sz="2400" baseline="30000" dirty="0" smtClean="0"/>
              <a:t>2</a:t>
            </a:r>
            <a:endParaRPr lang="it-IT" sz="2400" baseline="300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019800" y="2286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err="1" smtClean="0"/>
              <a:t>Appaiato</a:t>
            </a:r>
            <a:endParaRPr lang="it-IT" sz="2400" baseline="30000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019800" y="1138535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v-SE" sz="2400" dirty="0" smtClean="0"/>
              <a:t>Non </a:t>
            </a:r>
            <a:r>
              <a:rPr lang="sv-SE" sz="2400" dirty="0" err="1" smtClean="0"/>
              <a:t>appaiato</a:t>
            </a:r>
            <a:endParaRPr lang="it-IT" sz="2400" baseline="30000" dirty="0"/>
          </a:p>
        </p:txBody>
      </p:sp>
      <p:cxnSp>
        <p:nvCxnSpPr>
          <p:cNvPr id="19" name="Straight Arrow Connector 18"/>
          <p:cNvCxnSpPr>
            <a:endCxn id="16" idx="1"/>
          </p:cNvCxnSpPr>
          <p:nvPr/>
        </p:nvCxnSpPr>
        <p:spPr>
          <a:xfrm flipV="1">
            <a:off x="5410200" y="459433"/>
            <a:ext cx="609600" cy="9121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7" idx="1"/>
          </p:cNvCxnSpPr>
          <p:nvPr/>
        </p:nvCxnSpPr>
        <p:spPr>
          <a:xfrm flipV="1">
            <a:off x="5410200" y="1369368"/>
            <a:ext cx="609600" cy="2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5486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Differenza fra due proporzioni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304800" y="3348335"/>
            <a:ext cx="2714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Variabile dicotomica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457200" y="914400"/>
            <a:ext cx="67056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Confronto fra due gruppi indipendenti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411033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79980" y="410587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1447800"/>
            <a:ext cx="18288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4419600" y="1447800"/>
            <a:ext cx="1752600" cy="16002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4114800" y="3348335"/>
            <a:ext cx="2714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Variabile dicotomica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13580" y="411926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18580" y="411480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sp>
        <p:nvSpPr>
          <p:cNvPr id="46" name="Down Arrow 45"/>
          <p:cNvSpPr/>
          <p:nvPr/>
        </p:nvSpPr>
        <p:spPr>
          <a:xfrm>
            <a:off x="1371600" y="27432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Down Arrow 46"/>
          <p:cNvSpPr/>
          <p:nvPr/>
        </p:nvSpPr>
        <p:spPr>
          <a:xfrm>
            <a:off x="5181600" y="27432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685800" y="3733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10" idx="0"/>
          </p:cNvCxnSpPr>
          <p:nvPr/>
        </p:nvCxnSpPr>
        <p:spPr>
          <a:xfrm>
            <a:off x="1524000" y="3733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484510" y="3733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322710" y="3733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1676400"/>
            <a:ext cx="157985" cy="457200"/>
          </a:xfrm>
          <a:prstGeom prst="rect">
            <a:avLst/>
          </a:prstGeom>
          <a:noFill/>
        </p:spPr>
      </p:pic>
      <p:pic>
        <p:nvPicPr>
          <p:cNvPr id="5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430" y="1676400"/>
            <a:ext cx="157985" cy="457200"/>
          </a:xfrm>
          <a:prstGeom prst="rect">
            <a:avLst/>
          </a:prstGeom>
          <a:noFill/>
        </p:spPr>
      </p:pic>
      <p:pic>
        <p:nvPicPr>
          <p:cNvPr id="5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030" y="1676400"/>
            <a:ext cx="157985" cy="457200"/>
          </a:xfrm>
          <a:prstGeom prst="rect">
            <a:avLst/>
          </a:prstGeom>
          <a:noFill/>
        </p:spPr>
      </p:pic>
      <p:pic>
        <p:nvPicPr>
          <p:cNvPr id="5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2209800"/>
            <a:ext cx="157985" cy="457200"/>
          </a:xfrm>
          <a:prstGeom prst="rect">
            <a:avLst/>
          </a:prstGeom>
          <a:noFill/>
        </p:spPr>
      </p:pic>
      <p:pic>
        <p:nvPicPr>
          <p:cNvPr id="5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430" y="2209800"/>
            <a:ext cx="157985" cy="457200"/>
          </a:xfrm>
          <a:prstGeom prst="rect">
            <a:avLst/>
          </a:prstGeom>
          <a:noFill/>
        </p:spPr>
      </p:pic>
      <p:pic>
        <p:nvPicPr>
          <p:cNvPr id="5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030" y="2209800"/>
            <a:ext cx="157985" cy="457200"/>
          </a:xfrm>
          <a:prstGeom prst="rect">
            <a:avLst/>
          </a:prstGeom>
          <a:noFill/>
        </p:spPr>
      </p:pic>
      <p:pic>
        <p:nvPicPr>
          <p:cNvPr id="5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76400"/>
            <a:ext cx="157985" cy="457200"/>
          </a:xfrm>
          <a:prstGeom prst="rect">
            <a:avLst/>
          </a:prstGeom>
          <a:noFill/>
        </p:spPr>
      </p:pic>
      <p:pic>
        <p:nvPicPr>
          <p:cNvPr id="5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1985" y="1676400"/>
            <a:ext cx="157985" cy="457200"/>
          </a:xfrm>
          <a:prstGeom prst="rect">
            <a:avLst/>
          </a:prstGeom>
          <a:noFill/>
        </p:spPr>
      </p:pic>
      <p:pic>
        <p:nvPicPr>
          <p:cNvPr id="6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0585" y="1676400"/>
            <a:ext cx="157985" cy="457200"/>
          </a:xfrm>
          <a:prstGeom prst="rect">
            <a:avLst/>
          </a:prstGeom>
          <a:noFill/>
        </p:spPr>
      </p:pic>
      <p:pic>
        <p:nvPicPr>
          <p:cNvPr id="6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133600"/>
            <a:ext cx="157985" cy="457200"/>
          </a:xfrm>
          <a:prstGeom prst="rect">
            <a:avLst/>
          </a:prstGeom>
          <a:noFill/>
        </p:spPr>
      </p:pic>
      <p:pic>
        <p:nvPicPr>
          <p:cNvPr id="6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133600"/>
            <a:ext cx="157985" cy="457200"/>
          </a:xfrm>
          <a:prstGeom prst="rect">
            <a:avLst/>
          </a:prstGeom>
          <a:noFill/>
        </p:spPr>
      </p:pic>
      <p:pic>
        <p:nvPicPr>
          <p:cNvPr id="6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133600"/>
            <a:ext cx="157985" cy="457200"/>
          </a:xfrm>
          <a:prstGeom prst="rect">
            <a:avLst/>
          </a:prstGeom>
          <a:noFill/>
        </p:spPr>
      </p:pic>
      <p:pic>
        <p:nvPicPr>
          <p:cNvPr id="6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133600"/>
            <a:ext cx="157985" cy="457200"/>
          </a:xfrm>
          <a:prstGeom prst="rect">
            <a:avLst/>
          </a:prstGeom>
          <a:noFill/>
        </p:spPr>
      </p:pic>
      <p:pic>
        <p:nvPicPr>
          <p:cNvPr id="6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1985" y="2133600"/>
            <a:ext cx="157985" cy="457200"/>
          </a:xfrm>
          <a:prstGeom prst="rect">
            <a:avLst/>
          </a:prstGeom>
          <a:noFill/>
        </p:spPr>
      </p:pic>
      <p:pic>
        <p:nvPicPr>
          <p:cNvPr id="6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09800"/>
            <a:ext cx="157985" cy="457200"/>
          </a:xfrm>
          <a:prstGeom prst="rect">
            <a:avLst/>
          </a:prstGeom>
          <a:noFill/>
        </p:spPr>
      </p:pic>
      <p:pic>
        <p:nvPicPr>
          <p:cNvPr id="6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209800"/>
            <a:ext cx="157985" cy="457200"/>
          </a:xfrm>
          <a:prstGeom prst="rect">
            <a:avLst/>
          </a:prstGeom>
          <a:noFill/>
        </p:spPr>
      </p:pic>
      <p:pic>
        <p:nvPicPr>
          <p:cNvPr id="6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9415" y="2209800"/>
            <a:ext cx="157985" cy="457200"/>
          </a:xfrm>
          <a:prstGeom prst="rect">
            <a:avLst/>
          </a:prstGeom>
          <a:noFill/>
        </p:spPr>
      </p:pic>
      <p:pic>
        <p:nvPicPr>
          <p:cNvPr id="6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8015" y="2209800"/>
            <a:ext cx="157985" cy="457200"/>
          </a:xfrm>
          <a:prstGeom prst="rect">
            <a:avLst/>
          </a:prstGeom>
          <a:noFill/>
        </p:spPr>
      </p:pic>
      <p:pic>
        <p:nvPicPr>
          <p:cNvPr id="7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00200"/>
            <a:ext cx="157985" cy="457200"/>
          </a:xfrm>
          <a:prstGeom prst="rect">
            <a:avLst/>
          </a:prstGeom>
          <a:noFill/>
        </p:spPr>
      </p:pic>
      <p:pic>
        <p:nvPicPr>
          <p:cNvPr id="7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600200"/>
            <a:ext cx="157985" cy="457200"/>
          </a:xfrm>
          <a:prstGeom prst="rect">
            <a:avLst/>
          </a:prstGeom>
          <a:noFill/>
        </p:spPr>
      </p:pic>
      <p:pic>
        <p:nvPicPr>
          <p:cNvPr id="7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00200"/>
            <a:ext cx="157985" cy="457200"/>
          </a:xfrm>
          <a:prstGeom prst="rect">
            <a:avLst/>
          </a:prstGeom>
          <a:noFill/>
        </p:spPr>
      </p:pic>
      <p:pic>
        <p:nvPicPr>
          <p:cNvPr id="7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00200"/>
            <a:ext cx="157985" cy="457200"/>
          </a:xfrm>
          <a:prstGeom prst="rect">
            <a:avLst/>
          </a:prstGeom>
          <a:noFill/>
        </p:spPr>
      </p:pic>
      <p:pic>
        <p:nvPicPr>
          <p:cNvPr id="7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1985" y="1600200"/>
            <a:ext cx="157985" cy="457200"/>
          </a:xfrm>
          <a:prstGeom prst="rect">
            <a:avLst/>
          </a:prstGeom>
          <a:noFill/>
        </p:spPr>
      </p:pic>
      <p:pic>
        <p:nvPicPr>
          <p:cNvPr id="7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648200"/>
            <a:ext cx="157985" cy="457200"/>
          </a:xfrm>
          <a:prstGeom prst="rect">
            <a:avLst/>
          </a:prstGeom>
          <a:noFill/>
        </p:spPr>
      </p:pic>
      <p:pic>
        <p:nvPicPr>
          <p:cNvPr id="7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4648200"/>
            <a:ext cx="157985" cy="457200"/>
          </a:xfrm>
          <a:prstGeom prst="rect">
            <a:avLst/>
          </a:prstGeom>
          <a:noFill/>
        </p:spPr>
      </p:pic>
      <p:pic>
        <p:nvPicPr>
          <p:cNvPr id="7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648200"/>
            <a:ext cx="157985" cy="457200"/>
          </a:xfrm>
          <a:prstGeom prst="rect">
            <a:avLst/>
          </a:prstGeom>
          <a:noFill/>
        </p:spPr>
      </p:pic>
      <p:pic>
        <p:nvPicPr>
          <p:cNvPr id="7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5181600"/>
            <a:ext cx="157985" cy="457200"/>
          </a:xfrm>
          <a:prstGeom prst="rect">
            <a:avLst/>
          </a:prstGeom>
          <a:noFill/>
        </p:spPr>
      </p:pic>
      <p:pic>
        <p:nvPicPr>
          <p:cNvPr id="7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0415" y="5181600"/>
            <a:ext cx="157985" cy="457200"/>
          </a:xfrm>
          <a:prstGeom prst="rect">
            <a:avLst/>
          </a:prstGeom>
          <a:noFill/>
        </p:spPr>
      </p:pic>
      <p:pic>
        <p:nvPicPr>
          <p:cNvPr id="8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9015" y="5181600"/>
            <a:ext cx="157985" cy="457200"/>
          </a:xfrm>
          <a:prstGeom prst="rect">
            <a:avLst/>
          </a:prstGeom>
          <a:noFill/>
        </p:spPr>
      </p:pic>
      <p:pic>
        <p:nvPicPr>
          <p:cNvPr id="8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815" y="4648200"/>
            <a:ext cx="157985" cy="457200"/>
          </a:xfrm>
          <a:prstGeom prst="rect">
            <a:avLst/>
          </a:prstGeom>
          <a:noFill/>
        </p:spPr>
      </p:pic>
      <p:pic>
        <p:nvPicPr>
          <p:cNvPr id="8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648200"/>
            <a:ext cx="157985" cy="457200"/>
          </a:xfrm>
          <a:prstGeom prst="rect">
            <a:avLst/>
          </a:prstGeom>
          <a:noFill/>
        </p:spPr>
      </p:pic>
      <p:pic>
        <p:nvPicPr>
          <p:cNvPr id="8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5181600"/>
            <a:ext cx="157985" cy="457200"/>
          </a:xfrm>
          <a:prstGeom prst="rect">
            <a:avLst/>
          </a:prstGeom>
          <a:noFill/>
        </p:spPr>
      </p:pic>
      <p:pic>
        <p:nvPicPr>
          <p:cNvPr id="8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648200"/>
            <a:ext cx="157985" cy="457200"/>
          </a:xfrm>
          <a:prstGeom prst="rect">
            <a:avLst/>
          </a:prstGeom>
          <a:noFill/>
        </p:spPr>
      </p:pic>
      <p:pic>
        <p:nvPicPr>
          <p:cNvPr id="8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648200"/>
            <a:ext cx="157985" cy="457200"/>
          </a:xfrm>
          <a:prstGeom prst="rect">
            <a:avLst/>
          </a:prstGeom>
          <a:noFill/>
        </p:spPr>
      </p:pic>
      <p:pic>
        <p:nvPicPr>
          <p:cNvPr id="8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648200"/>
            <a:ext cx="157985" cy="457200"/>
          </a:xfrm>
          <a:prstGeom prst="rect">
            <a:avLst/>
          </a:prstGeom>
          <a:noFill/>
        </p:spPr>
      </p:pic>
      <p:pic>
        <p:nvPicPr>
          <p:cNvPr id="8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4985" y="4648200"/>
            <a:ext cx="157985" cy="457200"/>
          </a:xfrm>
          <a:prstGeom prst="rect">
            <a:avLst/>
          </a:prstGeom>
          <a:noFill/>
        </p:spPr>
      </p:pic>
      <p:pic>
        <p:nvPicPr>
          <p:cNvPr id="8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648200"/>
            <a:ext cx="157985" cy="457200"/>
          </a:xfrm>
          <a:prstGeom prst="rect">
            <a:avLst/>
          </a:prstGeom>
          <a:noFill/>
        </p:spPr>
      </p:pic>
      <p:pic>
        <p:nvPicPr>
          <p:cNvPr id="8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181600"/>
            <a:ext cx="157985" cy="457200"/>
          </a:xfrm>
          <a:prstGeom prst="rect">
            <a:avLst/>
          </a:prstGeom>
          <a:noFill/>
        </p:spPr>
      </p:pic>
      <p:pic>
        <p:nvPicPr>
          <p:cNvPr id="9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5181600"/>
            <a:ext cx="157985" cy="457200"/>
          </a:xfrm>
          <a:prstGeom prst="rect">
            <a:avLst/>
          </a:prstGeom>
          <a:noFill/>
        </p:spPr>
      </p:pic>
      <p:pic>
        <p:nvPicPr>
          <p:cNvPr id="9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4648200"/>
            <a:ext cx="157985" cy="457200"/>
          </a:xfrm>
          <a:prstGeom prst="rect">
            <a:avLst/>
          </a:prstGeom>
          <a:noFill/>
        </p:spPr>
      </p:pic>
      <p:pic>
        <p:nvPicPr>
          <p:cNvPr id="9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015" y="4648200"/>
            <a:ext cx="157985" cy="457200"/>
          </a:xfrm>
          <a:prstGeom prst="rect">
            <a:avLst/>
          </a:prstGeom>
          <a:noFill/>
        </p:spPr>
      </p:pic>
      <p:pic>
        <p:nvPicPr>
          <p:cNvPr id="9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4648200"/>
            <a:ext cx="157985" cy="457200"/>
          </a:xfrm>
          <a:prstGeom prst="rect">
            <a:avLst/>
          </a:prstGeom>
          <a:noFill/>
        </p:spPr>
      </p:pic>
      <p:pic>
        <p:nvPicPr>
          <p:cNvPr id="9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4015" y="4648200"/>
            <a:ext cx="157985" cy="457200"/>
          </a:xfrm>
          <a:prstGeom prst="rect">
            <a:avLst/>
          </a:prstGeom>
          <a:noFill/>
        </p:spPr>
      </p:pic>
      <p:pic>
        <p:nvPicPr>
          <p:cNvPr id="9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2615" y="4648200"/>
            <a:ext cx="157985" cy="457200"/>
          </a:xfrm>
          <a:prstGeom prst="rect">
            <a:avLst/>
          </a:prstGeom>
          <a:noFill/>
        </p:spPr>
      </p:pic>
      <p:pic>
        <p:nvPicPr>
          <p:cNvPr id="9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1215" y="4648200"/>
            <a:ext cx="157985" cy="457200"/>
          </a:xfrm>
          <a:prstGeom prst="rect">
            <a:avLst/>
          </a:prstGeom>
          <a:noFill/>
        </p:spPr>
      </p:pic>
      <p:pic>
        <p:nvPicPr>
          <p:cNvPr id="9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5181600"/>
            <a:ext cx="157985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5486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Differenza fra due proporzioni</a:t>
            </a:r>
            <a:endParaRPr lang="it-IT" sz="28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625557" y="3348335"/>
            <a:ext cx="188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Essere astemi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4572000" y="990600"/>
            <a:ext cx="1447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sz="2400" dirty="0" smtClean="0"/>
              <a:t>Maschi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411033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79980" y="410587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1447800"/>
            <a:ext cx="18288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4419600" y="1447800"/>
            <a:ext cx="1752600" cy="16002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4435557" y="3348335"/>
            <a:ext cx="188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Essere astemi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13580" y="411926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18580" y="411480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pic>
        <p:nvPicPr>
          <p:cNvPr id="3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1676400"/>
            <a:ext cx="157985" cy="457200"/>
          </a:xfrm>
          <a:prstGeom prst="rect">
            <a:avLst/>
          </a:prstGeom>
          <a:noFill/>
        </p:spPr>
      </p:pic>
      <p:pic>
        <p:nvPicPr>
          <p:cNvPr id="3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430" y="1676400"/>
            <a:ext cx="157985" cy="457200"/>
          </a:xfrm>
          <a:prstGeom prst="rect">
            <a:avLst/>
          </a:prstGeom>
          <a:noFill/>
        </p:spPr>
      </p:pic>
      <p:pic>
        <p:nvPicPr>
          <p:cNvPr id="3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030" y="1676400"/>
            <a:ext cx="157985" cy="457200"/>
          </a:xfrm>
          <a:prstGeom prst="rect">
            <a:avLst/>
          </a:prstGeom>
          <a:noFill/>
        </p:spPr>
      </p:pic>
      <p:pic>
        <p:nvPicPr>
          <p:cNvPr id="3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2209800"/>
            <a:ext cx="157985" cy="457200"/>
          </a:xfrm>
          <a:prstGeom prst="rect">
            <a:avLst/>
          </a:prstGeom>
          <a:noFill/>
        </p:spPr>
      </p:pic>
      <p:pic>
        <p:nvPicPr>
          <p:cNvPr id="3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9430" y="2209800"/>
            <a:ext cx="157985" cy="457200"/>
          </a:xfrm>
          <a:prstGeom prst="rect">
            <a:avLst/>
          </a:prstGeom>
          <a:noFill/>
        </p:spPr>
      </p:pic>
      <p:pic>
        <p:nvPicPr>
          <p:cNvPr id="3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030" y="2209800"/>
            <a:ext cx="157985" cy="457200"/>
          </a:xfrm>
          <a:prstGeom prst="rect">
            <a:avLst/>
          </a:prstGeom>
          <a:noFill/>
        </p:spPr>
      </p:pic>
      <p:pic>
        <p:nvPicPr>
          <p:cNvPr id="3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76400"/>
            <a:ext cx="157985" cy="457200"/>
          </a:xfrm>
          <a:prstGeom prst="rect">
            <a:avLst/>
          </a:prstGeom>
          <a:noFill/>
        </p:spPr>
      </p:pic>
      <p:pic>
        <p:nvPicPr>
          <p:cNvPr id="3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1985" y="1676400"/>
            <a:ext cx="157985" cy="457200"/>
          </a:xfrm>
          <a:prstGeom prst="rect">
            <a:avLst/>
          </a:prstGeom>
          <a:noFill/>
        </p:spPr>
      </p:pic>
      <p:pic>
        <p:nvPicPr>
          <p:cNvPr id="4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0585" y="1676400"/>
            <a:ext cx="157985" cy="457200"/>
          </a:xfrm>
          <a:prstGeom prst="rect">
            <a:avLst/>
          </a:prstGeom>
          <a:noFill/>
        </p:spPr>
      </p:pic>
      <p:pic>
        <p:nvPicPr>
          <p:cNvPr id="4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133600"/>
            <a:ext cx="157985" cy="457200"/>
          </a:xfrm>
          <a:prstGeom prst="rect">
            <a:avLst/>
          </a:prstGeom>
          <a:noFill/>
        </p:spPr>
      </p:pic>
      <p:pic>
        <p:nvPicPr>
          <p:cNvPr id="4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133600"/>
            <a:ext cx="157985" cy="457200"/>
          </a:xfrm>
          <a:prstGeom prst="rect">
            <a:avLst/>
          </a:prstGeom>
          <a:noFill/>
        </p:spPr>
      </p:pic>
      <p:pic>
        <p:nvPicPr>
          <p:cNvPr id="4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133600"/>
            <a:ext cx="157985" cy="457200"/>
          </a:xfrm>
          <a:prstGeom prst="rect">
            <a:avLst/>
          </a:prstGeom>
          <a:noFill/>
        </p:spPr>
      </p:pic>
      <p:pic>
        <p:nvPicPr>
          <p:cNvPr id="4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133600"/>
            <a:ext cx="157985" cy="457200"/>
          </a:xfrm>
          <a:prstGeom prst="rect">
            <a:avLst/>
          </a:prstGeom>
          <a:noFill/>
        </p:spPr>
      </p:pic>
      <p:pic>
        <p:nvPicPr>
          <p:cNvPr id="4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1985" y="2133600"/>
            <a:ext cx="157985" cy="457200"/>
          </a:xfrm>
          <a:prstGeom prst="rect">
            <a:avLst/>
          </a:prstGeom>
          <a:noFill/>
        </p:spPr>
      </p:pic>
      <p:sp>
        <p:nvSpPr>
          <p:cNvPr id="46" name="Down Arrow 45"/>
          <p:cNvSpPr/>
          <p:nvPr/>
        </p:nvSpPr>
        <p:spPr>
          <a:xfrm>
            <a:off x="1371600" y="27432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Down Arrow 46"/>
          <p:cNvSpPr/>
          <p:nvPr/>
        </p:nvSpPr>
        <p:spPr>
          <a:xfrm>
            <a:off x="5181600" y="27432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685800" y="3733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10" idx="0"/>
          </p:cNvCxnSpPr>
          <p:nvPr/>
        </p:nvCxnSpPr>
        <p:spPr>
          <a:xfrm>
            <a:off x="1524000" y="3733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484510" y="3733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322710" y="3733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914400" y="914400"/>
            <a:ext cx="1351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Femmine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152400" y="6202977"/>
            <a:ext cx="5703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È diversa la proporzione di astemi fra M e F?</a:t>
            </a:r>
            <a:endParaRPr lang="it-IT" sz="2400" dirty="0"/>
          </a:p>
        </p:txBody>
      </p:sp>
      <p:pic>
        <p:nvPicPr>
          <p:cNvPr id="5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648200"/>
            <a:ext cx="157985" cy="457200"/>
          </a:xfrm>
          <a:prstGeom prst="rect">
            <a:avLst/>
          </a:prstGeom>
          <a:noFill/>
        </p:spPr>
      </p:pic>
      <p:pic>
        <p:nvPicPr>
          <p:cNvPr id="5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4648200"/>
            <a:ext cx="157985" cy="457200"/>
          </a:xfrm>
          <a:prstGeom prst="rect">
            <a:avLst/>
          </a:prstGeom>
          <a:noFill/>
        </p:spPr>
      </p:pic>
      <p:pic>
        <p:nvPicPr>
          <p:cNvPr id="5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648200"/>
            <a:ext cx="157985" cy="457200"/>
          </a:xfrm>
          <a:prstGeom prst="rect">
            <a:avLst/>
          </a:prstGeom>
          <a:noFill/>
        </p:spPr>
      </p:pic>
      <p:pic>
        <p:nvPicPr>
          <p:cNvPr id="5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5181600"/>
            <a:ext cx="157985" cy="457200"/>
          </a:xfrm>
          <a:prstGeom prst="rect">
            <a:avLst/>
          </a:prstGeom>
          <a:noFill/>
        </p:spPr>
      </p:pic>
      <p:pic>
        <p:nvPicPr>
          <p:cNvPr id="5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0415" y="5181600"/>
            <a:ext cx="157985" cy="457200"/>
          </a:xfrm>
          <a:prstGeom prst="rect">
            <a:avLst/>
          </a:prstGeom>
          <a:noFill/>
        </p:spPr>
      </p:pic>
      <p:pic>
        <p:nvPicPr>
          <p:cNvPr id="6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9015" y="5181600"/>
            <a:ext cx="157985" cy="457200"/>
          </a:xfrm>
          <a:prstGeom prst="rect">
            <a:avLst/>
          </a:prstGeom>
          <a:noFill/>
        </p:spPr>
      </p:pic>
      <p:pic>
        <p:nvPicPr>
          <p:cNvPr id="6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815" y="4648200"/>
            <a:ext cx="157985" cy="457200"/>
          </a:xfrm>
          <a:prstGeom prst="rect">
            <a:avLst/>
          </a:prstGeom>
          <a:noFill/>
        </p:spPr>
      </p:pic>
      <p:pic>
        <p:nvPicPr>
          <p:cNvPr id="6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648200"/>
            <a:ext cx="157985" cy="457200"/>
          </a:xfrm>
          <a:prstGeom prst="rect">
            <a:avLst/>
          </a:prstGeom>
          <a:noFill/>
        </p:spPr>
      </p:pic>
      <p:pic>
        <p:nvPicPr>
          <p:cNvPr id="6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5181600"/>
            <a:ext cx="157985" cy="457200"/>
          </a:xfrm>
          <a:prstGeom prst="rect">
            <a:avLst/>
          </a:prstGeom>
          <a:noFill/>
        </p:spPr>
      </p:pic>
      <p:pic>
        <p:nvPicPr>
          <p:cNvPr id="6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648200"/>
            <a:ext cx="157985" cy="457200"/>
          </a:xfrm>
          <a:prstGeom prst="rect">
            <a:avLst/>
          </a:prstGeom>
          <a:noFill/>
        </p:spPr>
      </p:pic>
      <p:pic>
        <p:nvPicPr>
          <p:cNvPr id="6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648200"/>
            <a:ext cx="157985" cy="457200"/>
          </a:xfrm>
          <a:prstGeom prst="rect">
            <a:avLst/>
          </a:prstGeom>
          <a:noFill/>
        </p:spPr>
      </p:pic>
      <p:pic>
        <p:nvPicPr>
          <p:cNvPr id="6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648200"/>
            <a:ext cx="157985" cy="457200"/>
          </a:xfrm>
          <a:prstGeom prst="rect">
            <a:avLst/>
          </a:prstGeom>
          <a:noFill/>
        </p:spPr>
      </p:pic>
      <p:pic>
        <p:nvPicPr>
          <p:cNvPr id="6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4985" y="4648200"/>
            <a:ext cx="157985" cy="457200"/>
          </a:xfrm>
          <a:prstGeom prst="rect">
            <a:avLst/>
          </a:prstGeom>
          <a:noFill/>
        </p:spPr>
      </p:pic>
      <p:pic>
        <p:nvPicPr>
          <p:cNvPr id="6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648200"/>
            <a:ext cx="157985" cy="457200"/>
          </a:xfrm>
          <a:prstGeom prst="rect">
            <a:avLst/>
          </a:prstGeom>
          <a:noFill/>
        </p:spPr>
      </p:pic>
      <p:pic>
        <p:nvPicPr>
          <p:cNvPr id="6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181600"/>
            <a:ext cx="157985" cy="457200"/>
          </a:xfrm>
          <a:prstGeom prst="rect">
            <a:avLst/>
          </a:prstGeom>
          <a:noFill/>
        </p:spPr>
      </p:pic>
      <p:pic>
        <p:nvPicPr>
          <p:cNvPr id="7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5181600"/>
            <a:ext cx="157985" cy="457200"/>
          </a:xfrm>
          <a:prstGeom prst="rect">
            <a:avLst/>
          </a:prstGeom>
          <a:noFill/>
        </p:spPr>
      </p:pic>
      <p:pic>
        <p:nvPicPr>
          <p:cNvPr id="7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4648200"/>
            <a:ext cx="157985" cy="457200"/>
          </a:xfrm>
          <a:prstGeom prst="rect">
            <a:avLst/>
          </a:prstGeom>
          <a:noFill/>
        </p:spPr>
      </p:pic>
      <p:pic>
        <p:nvPicPr>
          <p:cNvPr id="7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015" y="4648200"/>
            <a:ext cx="157985" cy="457200"/>
          </a:xfrm>
          <a:prstGeom prst="rect">
            <a:avLst/>
          </a:prstGeom>
          <a:noFill/>
        </p:spPr>
      </p:pic>
      <p:pic>
        <p:nvPicPr>
          <p:cNvPr id="7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4648200"/>
            <a:ext cx="157985" cy="457200"/>
          </a:xfrm>
          <a:prstGeom prst="rect">
            <a:avLst/>
          </a:prstGeom>
          <a:noFill/>
        </p:spPr>
      </p:pic>
      <p:pic>
        <p:nvPicPr>
          <p:cNvPr id="7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4015" y="4648200"/>
            <a:ext cx="157985" cy="457200"/>
          </a:xfrm>
          <a:prstGeom prst="rect">
            <a:avLst/>
          </a:prstGeom>
          <a:noFill/>
        </p:spPr>
      </p:pic>
      <p:pic>
        <p:nvPicPr>
          <p:cNvPr id="7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2615" y="4648200"/>
            <a:ext cx="157985" cy="457200"/>
          </a:xfrm>
          <a:prstGeom prst="rect">
            <a:avLst/>
          </a:prstGeom>
          <a:noFill/>
        </p:spPr>
      </p:pic>
      <p:pic>
        <p:nvPicPr>
          <p:cNvPr id="7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1215" y="4648200"/>
            <a:ext cx="157985" cy="457200"/>
          </a:xfrm>
          <a:prstGeom prst="rect">
            <a:avLst/>
          </a:prstGeom>
          <a:noFill/>
        </p:spPr>
      </p:pic>
      <p:pic>
        <p:nvPicPr>
          <p:cNvPr id="7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5181600"/>
            <a:ext cx="157985" cy="457200"/>
          </a:xfrm>
          <a:prstGeom prst="rect">
            <a:avLst/>
          </a:prstGeom>
          <a:noFill/>
        </p:spPr>
      </p:pic>
      <p:pic>
        <p:nvPicPr>
          <p:cNvPr id="7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09800"/>
            <a:ext cx="157985" cy="457200"/>
          </a:xfrm>
          <a:prstGeom prst="rect">
            <a:avLst/>
          </a:prstGeom>
          <a:noFill/>
        </p:spPr>
      </p:pic>
      <p:pic>
        <p:nvPicPr>
          <p:cNvPr id="7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209800"/>
            <a:ext cx="157985" cy="457200"/>
          </a:xfrm>
          <a:prstGeom prst="rect">
            <a:avLst/>
          </a:prstGeom>
          <a:noFill/>
        </p:spPr>
      </p:pic>
      <p:pic>
        <p:nvPicPr>
          <p:cNvPr id="8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9415" y="2209800"/>
            <a:ext cx="157985" cy="457200"/>
          </a:xfrm>
          <a:prstGeom prst="rect">
            <a:avLst/>
          </a:prstGeom>
          <a:noFill/>
        </p:spPr>
      </p:pic>
      <p:pic>
        <p:nvPicPr>
          <p:cNvPr id="8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8015" y="2209800"/>
            <a:ext cx="157985" cy="457200"/>
          </a:xfrm>
          <a:prstGeom prst="rect">
            <a:avLst/>
          </a:prstGeom>
          <a:noFill/>
        </p:spPr>
      </p:pic>
      <p:pic>
        <p:nvPicPr>
          <p:cNvPr id="8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00200"/>
            <a:ext cx="157985" cy="457200"/>
          </a:xfrm>
          <a:prstGeom prst="rect">
            <a:avLst/>
          </a:prstGeom>
          <a:noFill/>
        </p:spPr>
      </p:pic>
      <p:pic>
        <p:nvPicPr>
          <p:cNvPr id="8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600200"/>
            <a:ext cx="157985" cy="457200"/>
          </a:xfrm>
          <a:prstGeom prst="rect">
            <a:avLst/>
          </a:prstGeom>
          <a:noFill/>
        </p:spPr>
      </p:pic>
      <p:pic>
        <p:nvPicPr>
          <p:cNvPr id="8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600200"/>
            <a:ext cx="157985" cy="457200"/>
          </a:xfrm>
          <a:prstGeom prst="rect">
            <a:avLst/>
          </a:prstGeom>
          <a:noFill/>
        </p:spPr>
      </p:pic>
      <p:pic>
        <p:nvPicPr>
          <p:cNvPr id="8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00200"/>
            <a:ext cx="157985" cy="457200"/>
          </a:xfrm>
          <a:prstGeom prst="rect">
            <a:avLst/>
          </a:prstGeom>
          <a:noFill/>
        </p:spPr>
      </p:pic>
      <p:pic>
        <p:nvPicPr>
          <p:cNvPr id="8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1985" y="1600200"/>
            <a:ext cx="157985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28600" y="226547"/>
            <a:ext cx="45658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Organizzare</a:t>
            </a:r>
            <a:r>
              <a:rPr lang="sv-SE" sz="2800" dirty="0" smtClean="0"/>
              <a:t> i </a:t>
            </a:r>
            <a:r>
              <a:rPr lang="sv-SE" sz="2800" dirty="0" err="1" smtClean="0"/>
              <a:t>dati</a:t>
            </a:r>
            <a:endParaRPr lang="it-IT" sz="2800" baseline="300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304800" y="914400"/>
            <a:ext cx="655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Organizzare i dati: la tabella di contingenza 2 x 2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3400" y="1524000"/>
          <a:ext cx="6160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199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Gruppo</a:t>
                      </a:r>
                      <a:r>
                        <a:rPr lang="sv-SE" dirty="0" smtClean="0"/>
                        <a:t> 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Gruppo</a:t>
                      </a:r>
                      <a:r>
                        <a:rPr lang="sv-SE" dirty="0" smtClean="0"/>
                        <a:t> 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Successo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X</a:t>
                      </a:r>
                      <a:r>
                        <a:rPr lang="sv-SE" baseline="-25000" dirty="0" smtClean="0"/>
                        <a:t>1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X</a:t>
                      </a:r>
                      <a:r>
                        <a:rPr lang="sv-SE" baseline="-25000" dirty="0" smtClean="0"/>
                        <a:t>2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X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Insucesso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n</a:t>
                      </a:r>
                      <a:r>
                        <a:rPr lang="sv-SE" baseline="-25000" dirty="0" smtClean="0"/>
                        <a:t>1</a:t>
                      </a:r>
                      <a:r>
                        <a:rPr lang="sv-SE" dirty="0" smtClean="0"/>
                        <a:t>-X</a:t>
                      </a:r>
                      <a:r>
                        <a:rPr lang="sv-SE" baseline="-25000" dirty="0" smtClean="0"/>
                        <a:t>1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n</a:t>
                      </a:r>
                      <a:r>
                        <a:rPr lang="sv-SE" baseline="-25000" dirty="0" smtClean="0"/>
                        <a:t>2</a:t>
                      </a:r>
                      <a:r>
                        <a:rPr lang="sv-SE" dirty="0" smtClean="0"/>
                        <a:t>-X</a:t>
                      </a:r>
                      <a:r>
                        <a:rPr lang="sv-SE" baseline="-25000" dirty="0" smtClean="0"/>
                        <a:t>2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n-X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Total</a:t>
                      </a:r>
                      <a:r>
                        <a:rPr lang="sv-SE" b="1" baseline="0" dirty="0" smtClean="0"/>
                        <a:t>e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</a:t>
                      </a:r>
                      <a:r>
                        <a:rPr lang="sv-SE" b="1" baseline="-25000" dirty="0" smtClean="0"/>
                        <a:t>1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</a:t>
                      </a:r>
                      <a:r>
                        <a:rPr lang="sv-SE" b="1" baseline="-25000" dirty="0" smtClean="0"/>
                        <a:t>2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5410200" y="2895600"/>
            <a:ext cx="762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638800" y="36576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Totale individui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52800" y="3581400"/>
            <a:ext cx="220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Totale individui</a:t>
            </a:r>
          </a:p>
          <a:p>
            <a:r>
              <a:rPr lang="it-IT" dirty="0" smtClean="0"/>
              <a:t>Gruppo 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00200" y="3581400"/>
            <a:ext cx="220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Totale individui</a:t>
            </a:r>
          </a:p>
          <a:p>
            <a:r>
              <a:rPr lang="it-IT" dirty="0" smtClean="0"/>
              <a:t>Gruppo 1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810000" y="2971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286000" y="2971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781800" y="18288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Totale successi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81800" y="2286000"/>
            <a:ext cx="220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Totale insuccessi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410200" y="20574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38800" y="2438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533400" y="5069840"/>
          <a:ext cx="6160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199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Gruppo</a:t>
                      </a:r>
                      <a:r>
                        <a:rPr lang="sv-SE" dirty="0" smtClean="0"/>
                        <a:t> 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Gruppo</a:t>
                      </a:r>
                      <a:r>
                        <a:rPr lang="sv-SE" dirty="0" smtClean="0"/>
                        <a:t> 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Successo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X</a:t>
                      </a:r>
                      <a:r>
                        <a:rPr lang="sv-SE" baseline="-25000" dirty="0" smtClean="0"/>
                        <a:t>1</a:t>
                      </a:r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/n</a:t>
                      </a:r>
                      <a:r>
                        <a:rPr lang="sv-SE" baseline="-25000" dirty="0" smtClean="0"/>
                        <a:t>1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X</a:t>
                      </a:r>
                      <a:r>
                        <a:rPr lang="sv-SE" baseline="-25000" dirty="0" smtClean="0"/>
                        <a:t>2</a:t>
                      </a:r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/n</a:t>
                      </a:r>
                      <a:r>
                        <a:rPr lang="sv-SE" baseline="-25000" dirty="0" smtClean="0"/>
                        <a:t>2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(X)/n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Insucesso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(n</a:t>
                      </a:r>
                      <a:r>
                        <a:rPr lang="sv-SE" baseline="-25000" dirty="0" smtClean="0"/>
                        <a:t>1</a:t>
                      </a:r>
                      <a:r>
                        <a:rPr lang="sv-SE" dirty="0" smtClean="0"/>
                        <a:t>-X</a:t>
                      </a:r>
                      <a:r>
                        <a:rPr lang="sv-SE" baseline="-25000" dirty="0" smtClean="0"/>
                        <a:t>1</a:t>
                      </a:r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)/n</a:t>
                      </a:r>
                      <a:r>
                        <a:rPr lang="sv-SE" baseline="-25000" dirty="0" smtClean="0"/>
                        <a:t>1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(n</a:t>
                      </a:r>
                      <a:r>
                        <a:rPr lang="sv-SE" baseline="-25000" dirty="0" smtClean="0"/>
                        <a:t>2</a:t>
                      </a:r>
                      <a:r>
                        <a:rPr lang="sv-SE" dirty="0" smtClean="0"/>
                        <a:t>-X</a:t>
                      </a:r>
                      <a:r>
                        <a:rPr lang="sv-SE" baseline="-25000" dirty="0" smtClean="0"/>
                        <a:t>2</a:t>
                      </a:r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)/n</a:t>
                      </a:r>
                      <a:r>
                        <a:rPr lang="sv-SE" baseline="-25000" dirty="0" smtClean="0"/>
                        <a:t>2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(</a:t>
                      </a:r>
                      <a:r>
                        <a:rPr lang="sv-SE" b="1" dirty="0" err="1" smtClean="0"/>
                        <a:t>n-X</a:t>
                      </a:r>
                      <a:r>
                        <a:rPr lang="sv-SE" b="1" dirty="0" smtClean="0"/>
                        <a:t>)/n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Total</a:t>
                      </a:r>
                      <a:r>
                        <a:rPr lang="sv-SE" b="1" baseline="0" dirty="0" smtClean="0"/>
                        <a:t>e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Rectangle 27"/>
          <p:cNvSpPr/>
          <p:nvPr/>
        </p:nvSpPr>
        <p:spPr>
          <a:xfrm>
            <a:off x="381000" y="4643735"/>
            <a:ext cx="655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Frequenze relative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39" name="Rectangle 438"/>
          <p:cNvSpPr/>
          <p:nvPr/>
        </p:nvSpPr>
        <p:spPr>
          <a:xfrm>
            <a:off x="625557" y="1443335"/>
            <a:ext cx="188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Essere astemi</a:t>
            </a:r>
          </a:p>
        </p:txBody>
      </p:sp>
      <p:sp>
        <p:nvSpPr>
          <p:cNvPr id="7" name="Rectangle 192"/>
          <p:cNvSpPr>
            <a:spLocks noChangeArrowheads="1"/>
          </p:cNvSpPr>
          <p:nvPr/>
        </p:nvSpPr>
        <p:spPr bwMode="auto">
          <a:xfrm>
            <a:off x="4648200" y="905470"/>
            <a:ext cx="1447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t-IT" sz="2400" dirty="0" smtClean="0"/>
              <a:t>Maschi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220533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79980" y="220087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35557" y="1443335"/>
            <a:ext cx="188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Essere astemi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13580" y="2214265"/>
            <a:ext cx="4026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SÌ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18580" y="2209800"/>
            <a:ext cx="587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 smtClean="0"/>
              <a:t>NO</a:t>
            </a:r>
          </a:p>
        </p:txBody>
      </p:sp>
      <p:pic>
        <p:nvPicPr>
          <p:cNvPr id="307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667000"/>
            <a:ext cx="157985" cy="457200"/>
          </a:xfrm>
          <a:prstGeom prst="rect">
            <a:avLst/>
          </a:prstGeom>
          <a:noFill/>
        </p:spPr>
      </p:pic>
      <p:pic>
        <p:nvPicPr>
          <p:cNvPr id="1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2667000"/>
            <a:ext cx="157985" cy="457200"/>
          </a:xfrm>
          <a:prstGeom prst="rect">
            <a:avLst/>
          </a:prstGeom>
          <a:noFill/>
        </p:spPr>
      </p:pic>
      <p:pic>
        <p:nvPicPr>
          <p:cNvPr id="2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667000"/>
            <a:ext cx="157985" cy="457200"/>
          </a:xfrm>
          <a:prstGeom prst="rect">
            <a:avLst/>
          </a:prstGeom>
          <a:noFill/>
        </p:spPr>
      </p:pic>
      <p:pic>
        <p:nvPicPr>
          <p:cNvPr id="2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200400"/>
            <a:ext cx="157985" cy="457200"/>
          </a:xfrm>
          <a:prstGeom prst="rect">
            <a:avLst/>
          </a:prstGeom>
          <a:noFill/>
        </p:spPr>
      </p:pic>
      <p:pic>
        <p:nvPicPr>
          <p:cNvPr id="2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0415" y="3200400"/>
            <a:ext cx="157985" cy="457200"/>
          </a:xfrm>
          <a:prstGeom prst="rect">
            <a:avLst/>
          </a:prstGeom>
          <a:noFill/>
        </p:spPr>
      </p:pic>
      <p:pic>
        <p:nvPicPr>
          <p:cNvPr id="2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9015" y="3200400"/>
            <a:ext cx="157985" cy="457200"/>
          </a:xfrm>
          <a:prstGeom prst="rect">
            <a:avLst/>
          </a:prstGeom>
          <a:noFill/>
        </p:spPr>
      </p:pic>
      <p:pic>
        <p:nvPicPr>
          <p:cNvPr id="2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815" y="2667000"/>
            <a:ext cx="157985" cy="457200"/>
          </a:xfrm>
          <a:prstGeom prst="rect">
            <a:avLst/>
          </a:prstGeom>
          <a:noFill/>
        </p:spPr>
      </p:pic>
      <p:pic>
        <p:nvPicPr>
          <p:cNvPr id="2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667000"/>
            <a:ext cx="157985" cy="457200"/>
          </a:xfrm>
          <a:prstGeom prst="rect">
            <a:avLst/>
          </a:prstGeom>
          <a:noFill/>
        </p:spPr>
      </p:pic>
      <p:pic>
        <p:nvPicPr>
          <p:cNvPr id="2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3200400"/>
            <a:ext cx="157985" cy="457200"/>
          </a:xfrm>
          <a:prstGeom prst="rect">
            <a:avLst/>
          </a:prstGeom>
          <a:noFill/>
        </p:spPr>
      </p:pic>
      <p:pic>
        <p:nvPicPr>
          <p:cNvPr id="2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667000"/>
            <a:ext cx="157985" cy="457200"/>
          </a:xfrm>
          <a:prstGeom prst="rect">
            <a:avLst/>
          </a:prstGeom>
          <a:noFill/>
        </p:spPr>
      </p:pic>
      <p:pic>
        <p:nvPicPr>
          <p:cNvPr id="28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2667000"/>
            <a:ext cx="157985" cy="457200"/>
          </a:xfrm>
          <a:prstGeom prst="rect">
            <a:avLst/>
          </a:prstGeom>
          <a:noFill/>
        </p:spPr>
      </p:pic>
      <p:pic>
        <p:nvPicPr>
          <p:cNvPr id="3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4985" y="2667000"/>
            <a:ext cx="157985" cy="457200"/>
          </a:xfrm>
          <a:prstGeom prst="rect">
            <a:avLst/>
          </a:prstGeom>
          <a:noFill/>
        </p:spPr>
      </p:pic>
      <p:pic>
        <p:nvPicPr>
          <p:cNvPr id="3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667000"/>
            <a:ext cx="157985" cy="457200"/>
          </a:xfrm>
          <a:prstGeom prst="rect">
            <a:avLst/>
          </a:prstGeom>
          <a:noFill/>
        </p:spPr>
      </p:pic>
      <p:sp>
        <p:nvSpPr>
          <p:cNvPr id="46" name="Down Arrow 45"/>
          <p:cNvSpPr/>
          <p:nvPr/>
        </p:nvSpPr>
        <p:spPr>
          <a:xfrm>
            <a:off x="1371600" y="1290934"/>
            <a:ext cx="304800" cy="233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Down Arrow 46"/>
          <p:cNvSpPr/>
          <p:nvPr/>
        </p:nvSpPr>
        <p:spPr>
          <a:xfrm>
            <a:off x="5181600" y="1290934"/>
            <a:ext cx="304800" cy="233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685800" y="1828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10" idx="0"/>
          </p:cNvCxnSpPr>
          <p:nvPr/>
        </p:nvCxnSpPr>
        <p:spPr>
          <a:xfrm>
            <a:off x="1524000" y="1828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484510" y="18288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5322710" y="1828800"/>
            <a:ext cx="849490" cy="3720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914400" y="905470"/>
            <a:ext cx="1351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400" dirty="0" smtClean="0"/>
              <a:t>Femmine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533400" y="3810000"/>
          <a:ext cx="6160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199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Astemi</a:t>
                      </a:r>
                      <a:r>
                        <a:rPr lang="sv-SE" dirty="0"/>
                        <a:t>?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Femmine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Maschi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SÌ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12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NO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7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4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11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Total</a:t>
                      </a:r>
                      <a:r>
                        <a:rPr lang="sv-SE" b="1" baseline="0" dirty="0" smtClean="0"/>
                        <a:t>e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13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n=23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 noChangeArrowheads="1"/>
          </p:cNvSpPr>
          <p:nvPr/>
        </p:nvSpPr>
        <p:spPr bwMode="auto">
          <a:xfrm>
            <a:off x="228600" y="226547"/>
            <a:ext cx="45658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Organizzare</a:t>
            </a:r>
            <a:r>
              <a:rPr lang="sv-SE" sz="2800" dirty="0" smtClean="0"/>
              <a:t> i </a:t>
            </a:r>
            <a:r>
              <a:rPr lang="sv-SE" sz="2800" dirty="0" err="1" smtClean="0"/>
              <a:t>dati</a:t>
            </a:r>
            <a:endParaRPr lang="it-IT" sz="2800" baseline="30000" dirty="0"/>
          </a:p>
        </p:txBody>
      </p:sp>
      <p:pic>
        <p:nvPicPr>
          <p:cNvPr id="59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200400"/>
            <a:ext cx="157985" cy="457200"/>
          </a:xfrm>
          <a:prstGeom prst="rect">
            <a:avLst/>
          </a:prstGeom>
          <a:noFill/>
        </p:spPr>
      </p:pic>
      <p:pic>
        <p:nvPicPr>
          <p:cNvPr id="60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815" y="3200400"/>
            <a:ext cx="157985" cy="457200"/>
          </a:xfrm>
          <a:prstGeom prst="rect">
            <a:avLst/>
          </a:prstGeom>
          <a:noFill/>
        </p:spPr>
      </p:pic>
      <p:pic>
        <p:nvPicPr>
          <p:cNvPr id="61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15" y="2667000"/>
            <a:ext cx="157985" cy="457200"/>
          </a:xfrm>
          <a:prstGeom prst="rect">
            <a:avLst/>
          </a:prstGeom>
          <a:noFill/>
        </p:spPr>
      </p:pic>
      <p:pic>
        <p:nvPicPr>
          <p:cNvPr id="62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015" y="2667000"/>
            <a:ext cx="157985" cy="457200"/>
          </a:xfrm>
          <a:prstGeom prst="rect">
            <a:avLst/>
          </a:prstGeom>
          <a:noFill/>
        </p:spPr>
      </p:pic>
      <p:pic>
        <p:nvPicPr>
          <p:cNvPr id="6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2667000"/>
            <a:ext cx="157985" cy="457200"/>
          </a:xfrm>
          <a:prstGeom prst="rect">
            <a:avLst/>
          </a:prstGeom>
          <a:noFill/>
        </p:spPr>
      </p:pic>
      <p:pic>
        <p:nvPicPr>
          <p:cNvPr id="64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4015" y="2667000"/>
            <a:ext cx="157985" cy="457200"/>
          </a:xfrm>
          <a:prstGeom prst="rect">
            <a:avLst/>
          </a:prstGeom>
          <a:noFill/>
        </p:spPr>
      </p:pic>
      <p:pic>
        <p:nvPicPr>
          <p:cNvPr id="65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2615" y="2667000"/>
            <a:ext cx="157985" cy="457200"/>
          </a:xfrm>
          <a:prstGeom prst="rect">
            <a:avLst/>
          </a:prstGeom>
          <a:noFill/>
        </p:spPr>
      </p:pic>
      <p:pic>
        <p:nvPicPr>
          <p:cNvPr id="66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1215" y="2667000"/>
            <a:ext cx="157985" cy="457200"/>
          </a:xfrm>
          <a:prstGeom prst="rect">
            <a:avLst/>
          </a:prstGeom>
          <a:noFill/>
        </p:spPr>
      </p:pic>
      <p:pic>
        <p:nvPicPr>
          <p:cNvPr id="67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667000"/>
            <a:ext cx="157985" cy="457200"/>
          </a:xfrm>
          <a:prstGeom prst="rect">
            <a:avLst/>
          </a:prstGeom>
          <a:noFill/>
        </p:spPr>
      </p:pic>
      <p:pic>
        <p:nvPicPr>
          <p:cNvPr id="43" name="Picture 2" descr="https://encrypted-tbn2.gstatic.com/images?q=tbn:ANd9GcQ3hptGhhQBLplUkbgi5pAtZvitfYN9Kof6HBoibPhwp0v2ENYe8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200400"/>
            <a:ext cx="157985" cy="457200"/>
          </a:xfrm>
          <a:prstGeom prst="rect">
            <a:avLst/>
          </a:prstGeom>
          <a:noFill/>
        </p:spPr>
      </p:pic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533400" y="5374640"/>
          <a:ext cx="6160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199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Astemi</a:t>
                      </a:r>
                      <a:r>
                        <a:rPr lang="sv-SE" dirty="0"/>
                        <a:t>?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Femmine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Maschi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SÌ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46.1%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60%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52%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NO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53.9%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40%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48%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Total</a:t>
                      </a:r>
                      <a:r>
                        <a:rPr lang="sv-SE" b="1" baseline="0" dirty="0" smtClean="0"/>
                        <a:t>e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100%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05898" y="970746"/>
            <a:ext cx="81810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Il test</a:t>
            </a:r>
            <a:endParaRPr lang="it-IT" sz="2200" dirty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52746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Calcolare</a:t>
            </a:r>
            <a:r>
              <a:rPr lang="sv-SE" sz="2800" dirty="0" smtClean="0"/>
              <a:t> le </a:t>
            </a:r>
            <a:r>
              <a:rPr lang="sv-SE" sz="2800" dirty="0" err="1" smtClean="0"/>
              <a:t>frequenze</a:t>
            </a:r>
            <a:endParaRPr lang="it-IT" sz="2800" baseline="300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04800" y="1496704"/>
            <a:ext cx="423135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Ipotesi: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Ho: le due proporzioni sono uguali</a:t>
            </a:r>
          </a:p>
          <a:p>
            <a:pPr>
              <a:spcBef>
                <a:spcPct val="0"/>
              </a:spcBef>
            </a:pPr>
            <a:r>
              <a:rPr lang="it-IT" sz="2200" dirty="0" smtClean="0"/>
              <a:t>Ha: le due proporzioni sono diverse</a:t>
            </a:r>
            <a:endParaRPr lang="it-IT" sz="2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86400" y="1676400"/>
          <a:ext cx="2362200" cy="1309688"/>
        </p:xfrm>
        <a:graphic>
          <a:graphicData uri="http://schemas.openxmlformats.org/presentationml/2006/ole">
            <p:oleObj spid="_x0000_s2049" name="Ekvation" r:id="rId3" imgW="1168200" imgH="647640" progId="Equation.3">
              <p:embed/>
            </p:oleObj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3774757"/>
          <a:ext cx="429514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64"/>
                <a:gridCol w="1114552"/>
                <a:gridCol w="911543"/>
                <a:gridCol w="93548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Astemi</a:t>
                      </a:r>
                      <a:r>
                        <a:rPr lang="sv-SE" dirty="0"/>
                        <a:t>?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Femmine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Maschi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SÌ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12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NO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7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4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11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Tot</a:t>
                      </a:r>
                      <a:r>
                        <a:rPr lang="sv-SE" b="1" baseline="0" dirty="0" smtClean="0"/>
                        <a:t>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13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10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n=23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752600" y="4155757"/>
            <a:ext cx="20574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743200" y="4917757"/>
            <a:ext cx="0" cy="1066800"/>
          </a:xfrm>
          <a:prstGeom prst="straightConnector1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3" name="Rectangle 12"/>
          <p:cNvSpPr/>
          <p:nvPr/>
        </p:nvSpPr>
        <p:spPr>
          <a:xfrm>
            <a:off x="838200" y="5943600"/>
            <a:ext cx="377032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600" b="1" dirty="0" smtClean="0"/>
              <a:t>Frequenze OSSERVATE (</a:t>
            </a:r>
            <a:r>
              <a:rPr lang="it-IT" sz="2600" b="1" i="1" dirty="0" smtClean="0"/>
              <a:t>f</a:t>
            </a:r>
            <a:r>
              <a:rPr lang="it-IT" sz="2600" b="1" i="1" baseline="-25000" dirty="0" smtClean="0"/>
              <a:t>o</a:t>
            </a:r>
            <a:r>
              <a:rPr lang="it-IT" sz="2600" b="1" dirty="0" smtClean="0"/>
              <a:t>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05400" y="4419600"/>
            <a:ext cx="33434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600" b="1" dirty="0" smtClean="0"/>
              <a:t>Frequenze ATTESE (</a:t>
            </a:r>
            <a:r>
              <a:rPr lang="it-IT" sz="2600" b="1" i="1" dirty="0" smtClean="0"/>
              <a:t>f</a:t>
            </a:r>
            <a:r>
              <a:rPr lang="it-IT" sz="2600" b="1" i="1" baseline="-25000" dirty="0" smtClean="0"/>
              <a:t>a</a:t>
            </a:r>
            <a:r>
              <a:rPr lang="it-IT" sz="2600" b="1" dirty="0" smtClean="0"/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04801" y="10668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400" dirty="0" smtClean="0"/>
              <a:t>Calcolo delle frequenze attese: Frequenze che si avrebbero se Ho fosse vera</a:t>
            </a:r>
            <a:endParaRPr lang="it-IT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6872" y="3962400"/>
          <a:ext cx="362096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272"/>
                <a:gridCol w="636715"/>
                <a:gridCol w="638493"/>
                <a:gridCol w="93548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err="1" smtClean="0"/>
                        <a:t>Astemi</a:t>
                      </a:r>
                      <a:r>
                        <a:rPr lang="sv-SE" dirty="0"/>
                        <a:t>?</a:t>
                      </a:r>
                      <a:endParaRPr lang="sv-S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</a:t>
                      </a:r>
                      <a:endParaRPr lang="sv-SE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r>
                        <a:rPr lang="sv-SE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endParaRPr lang="sv-SE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SÌ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6</a:t>
                      </a:r>
                      <a:endParaRPr lang="sv-SE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</a:t>
                      </a:r>
                      <a:endParaRPr lang="sv-SE" baseline="-25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12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sv-SE" sz="180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</a:t>
                      </a:r>
                      <a:endParaRPr lang="sv-SE" baseline="-25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</a:t>
                      </a:r>
                      <a:endParaRPr lang="sv-SE" baseline="-25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</a:t>
                      </a:r>
                      <a:endParaRPr lang="sv-SE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Tot</a:t>
                      </a:r>
                      <a:r>
                        <a:rPr lang="sv-SE" b="1" baseline="0" dirty="0" smtClean="0"/>
                        <a:t> </a:t>
                      </a:r>
                      <a:r>
                        <a:rPr lang="sv-SE" b="1" baseline="0" dirty="0" err="1" smtClean="0"/>
                        <a:t>colonna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13</a:t>
                      </a:r>
                      <a:endParaRPr lang="sv-SE" b="1" baseline="-25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</a:t>
                      </a:r>
                      <a:endParaRPr lang="sv-SE" b="1" baseline="-25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b="1" dirty="0" smtClean="0"/>
                        <a:t>n=23</a:t>
                      </a:r>
                      <a:endParaRPr lang="sv-SE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20672" y="5791200"/>
            <a:ext cx="377032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600" b="1" dirty="0" smtClean="0"/>
              <a:t>Frequenze OSSERVATE (</a:t>
            </a:r>
            <a:r>
              <a:rPr lang="it-IT" sz="2600" b="1" i="1" dirty="0" smtClean="0"/>
              <a:t>f</a:t>
            </a:r>
            <a:r>
              <a:rPr lang="it-IT" sz="2600" b="1" i="1" baseline="-25000" dirty="0" smtClean="0"/>
              <a:t>o</a:t>
            </a:r>
            <a:r>
              <a:rPr lang="it-IT" sz="2600" b="1" dirty="0" smtClean="0"/>
              <a:t>)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472454" y="2286000"/>
            <a:ext cx="264976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tot colonna * tot riga </a:t>
            </a:r>
            <a:endParaRPr lang="it-IT" sz="22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989638" y="3962400"/>
          <a:ext cx="26854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272"/>
                <a:gridCol w="636715"/>
                <a:gridCol w="638493"/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Astemi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Non </a:t>
                      </a:r>
                      <a:r>
                        <a:rPr lang="sv-SE" dirty="0" err="1" smtClean="0"/>
                        <a:t>astemi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4.78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163872" y="5105400"/>
            <a:ext cx="685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868472" y="5105400"/>
            <a:ext cx="6858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163872" y="4343400"/>
            <a:ext cx="685800" cy="304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04800" y="3302913"/>
            <a:ext cx="30286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200" dirty="0" smtClean="0"/>
              <a:t>F astemi: 13*12/23=6.78</a:t>
            </a:r>
            <a:endParaRPr lang="it-IT" sz="2200" dirty="0"/>
          </a:p>
        </p:txBody>
      </p:sp>
      <p:sp>
        <p:nvSpPr>
          <p:cNvPr id="20" name="Rectangle 19"/>
          <p:cNvSpPr/>
          <p:nvPr/>
        </p:nvSpPr>
        <p:spPr>
          <a:xfrm>
            <a:off x="3055418" y="2362200"/>
            <a:ext cx="914400" cy="304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1531418" y="2362200"/>
            <a:ext cx="13716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Rectangle 21"/>
          <p:cNvSpPr/>
          <p:nvPr/>
        </p:nvSpPr>
        <p:spPr>
          <a:xfrm>
            <a:off x="2598218" y="2743200"/>
            <a:ext cx="6858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4887609" y="5791200"/>
            <a:ext cx="318959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600" b="1" dirty="0" smtClean="0"/>
              <a:t>Frequenze ATTESE (</a:t>
            </a:r>
            <a:r>
              <a:rPr lang="it-IT" sz="2600" b="1" i="1" dirty="0" smtClean="0"/>
              <a:t>f</a:t>
            </a:r>
            <a:r>
              <a:rPr lang="it-IT" sz="2600" b="1" i="1" baseline="-25000" dirty="0" smtClean="0"/>
              <a:t>a</a:t>
            </a:r>
            <a:r>
              <a:rPr lang="it-IT" sz="2600" b="1" dirty="0" smtClean="0"/>
              <a:t>)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531418" y="2718000"/>
            <a:ext cx="25146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750618" y="2667000"/>
            <a:ext cx="33214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dirty="0" smtClean="0"/>
              <a:t>n</a:t>
            </a:r>
            <a:endParaRPr lang="sv-SE" sz="2200" dirty="0" smtClean="0"/>
          </a:p>
        </p:txBody>
      </p:sp>
      <p:sp>
        <p:nvSpPr>
          <p:cNvPr id="27" name="Rectangle 26"/>
          <p:cNvSpPr/>
          <p:nvPr/>
        </p:nvSpPr>
        <p:spPr>
          <a:xfrm>
            <a:off x="607980" y="2464713"/>
            <a:ext cx="8797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i="1" dirty="0" smtClean="0"/>
              <a:t>f</a:t>
            </a:r>
            <a:r>
              <a:rPr lang="it-IT" sz="2200" i="1" baseline="-25000" dirty="0" smtClean="0"/>
              <a:t>attese</a:t>
            </a:r>
            <a:r>
              <a:rPr lang="it-IT" sz="2200" dirty="0" smtClean="0"/>
              <a:t>=</a:t>
            </a:r>
            <a:endParaRPr lang="sv-SE" sz="2200" dirty="0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28600" y="226547"/>
            <a:ext cx="52746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Calcolare</a:t>
            </a:r>
            <a:r>
              <a:rPr lang="sv-SE" sz="2800" dirty="0" smtClean="0"/>
              <a:t> le </a:t>
            </a:r>
            <a:r>
              <a:rPr lang="sv-SE" sz="2800" dirty="0" err="1" smtClean="0"/>
              <a:t>frequenze</a:t>
            </a:r>
            <a:endParaRPr lang="it-IT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09809A-2CCA-47F3-8D0B-DB1135627341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7172" name="Line 189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25400">
            <a:solidFill>
              <a:srgbClr val="0C129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226547"/>
            <a:ext cx="41636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it-IT" sz="2800" dirty="0" smtClean="0"/>
              <a:t>Il test del </a:t>
            </a:r>
            <a:r>
              <a:rPr lang="el-GR" sz="2800" dirty="0" smtClean="0"/>
              <a:t>χ</a:t>
            </a:r>
            <a:r>
              <a:rPr lang="sv-SE" sz="2800" baseline="30000" dirty="0" smtClean="0"/>
              <a:t>2</a:t>
            </a:r>
            <a:r>
              <a:rPr lang="sv-SE" sz="2800" dirty="0" smtClean="0"/>
              <a:t>: </a:t>
            </a:r>
            <a:r>
              <a:rPr lang="sv-SE" sz="2800" dirty="0" err="1" smtClean="0"/>
              <a:t>Eseguire</a:t>
            </a:r>
            <a:r>
              <a:rPr lang="sv-SE" sz="2800" dirty="0" smtClean="0"/>
              <a:t> il test</a:t>
            </a:r>
            <a:endParaRPr lang="it-IT" sz="2800" baseline="30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6872" y="1402080"/>
          <a:ext cx="26854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272"/>
                <a:gridCol w="636715"/>
                <a:gridCol w="638493"/>
              </a:tblGrid>
              <a:tr h="370840">
                <a:tc>
                  <a:txBody>
                    <a:bodyPr/>
                    <a:lstStyle/>
                    <a:p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err="1" smtClean="0">
                          <a:solidFill>
                            <a:schemeClr val="tx1"/>
                          </a:solidFill>
                        </a:rPr>
                        <a:t>Astemi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6</a:t>
                      </a:r>
                      <a:endParaRPr lang="sv-SE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Non </a:t>
                      </a:r>
                      <a:r>
                        <a:rPr lang="sv-SE" b="0" dirty="0" err="1" smtClean="0">
                          <a:solidFill>
                            <a:schemeClr val="tx1"/>
                          </a:solidFill>
                        </a:rPr>
                        <a:t>astemi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7</a:t>
                      </a:r>
                      <a:endParaRPr lang="sv-SE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aseline="0" dirty="0" smtClean="0"/>
                        <a:t>4</a:t>
                      </a:r>
                      <a:endParaRPr lang="sv-SE" baseline="-25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07635" y="990600"/>
            <a:ext cx="29451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Frequenze OSSERVATE (</a:t>
            </a:r>
            <a:r>
              <a:rPr lang="it-IT" sz="2000" i="1" dirty="0" smtClean="0"/>
              <a:t>f</a:t>
            </a:r>
            <a:r>
              <a:rPr lang="it-IT" sz="2000" i="1" baseline="-25000" dirty="0" smtClean="0"/>
              <a:t>o</a:t>
            </a:r>
            <a:r>
              <a:rPr lang="it-IT" sz="2000" dirty="0" smtClean="0"/>
              <a:t>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572000" y="1402080"/>
          <a:ext cx="26854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272"/>
                <a:gridCol w="636715"/>
                <a:gridCol w="638493"/>
              </a:tblGrid>
              <a:tr h="370840">
                <a:tc>
                  <a:txBody>
                    <a:bodyPr/>
                    <a:lstStyle/>
                    <a:p>
                      <a:endParaRPr lang="sv-S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sv-SE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err="1" smtClean="0"/>
                        <a:t>Astemi</a:t>
                      </a:r>
                      <a:endParaRPr lang="sv-S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b="0" dirty="0" smtClean="0"/>
                        <a:t>Non </a:t>
                      </a:r>
                      <a:r>
                        <a:rPr lang="sv-SE" b="0" dirty="0" err="1" smtClean="0"/>
                        <a:t>astemi</a:t>
                      </a:r>
                      <a:endParaRPr lang="sv-S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4.78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4512665" y="990600"/>
            <a:ext cx="2497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Frequenze ATTESE (</a:t>
            </a:r>
            <a:r>
              <a:rPr lang="it-IT" sz="2000" i="1" dirty="0" smtClean="0"/>
              <a:t>f</a:t>
            </a:r>
            <a:r>
              <a:rPr lang="it-IT" sz="2000" i="1" baseline="-25000" dirty="0" smtClean="0"/>
              <a:t>a</a:t>
            </a:r>
            <a:r>
              <a:rPr lang="it-IT" sz="2000" dirty="0" smtClean="0"/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33661" y="2971800"/>
            <a:ext cx="3486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g.d.l.=(n righe-1)*(n colonne-1)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52400" y="4495800"/>
            <a:ext cx="37841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it-IT" sz="2000" dirty="0" smtClean="0"/>
              <a:t>Se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r>
              <a:rPr lang="sv-SE" sz="2000" baseline="30000" dirty="0" smtClean="0"/>
              <a:t> </a:t>
            </a:r>
            <a:r>
              <a:rPr lang="sv-SE" sz="2000" dirty="0" smtClean="0"/>
              <a:t>&gt;</a:t>
            </a:r>
            <a:r>
              <a:rPr lang="sv-SE" sz="2000" baseline="30000" dirty="0" smtClean="0"/>
              <a:t> </a:t>
            </a: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critico</a:t>
            </a:r>
            <a:r>
              <a:rPr lang="sv-SE" sz="2000" dirty="0" smtClean="0"/>
              <a:t> </a:t>
            </a:r>
            <a:r>
              <a:rPr lang="sv-SE" sz="2000" dirty="0" err="1" smtClean="0"/>
              <a:t>rifiuto</a:t>
            </a:r>
            <a:r>
              <a:rPr lang="sv-SE" sz="2000" dirty="0" smtClean="0"/>
              <a:t> H0</a:t>
            </a:r>
            <a:endParaRPr lang="it-IT" sz="2000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152400" y="5181600"/>
            <a:ext cx="20991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l-GR" sz="2000" dirty="0" smtClean="0"/>
              <a:t>χ</a:t>
            </a:r>
            <a:r>
              <a:rPr lang="sv-SE" sz="2000" baseline="30000" dirty="0" smtClean="0"/>
              <a:t>2 </a:t>
            </a:r>
            <a:r>
              <a:rPr lang="sv-SE" sz="2000" dirty="0" err="1" smtClean="0"/>
              <a:t>calcolato</a:t>
            </a:r>
            <a:r>
              <a:rPr lang="sv-SE" sz="2000" baseline="30000" dirty="0" smtClean="0"/>
              <a:t> </a:t>
            </a:r>
            <a:r>
              <a:rPr lang="sv-SE" sz="2000" dirty="0" smtClean="0"/>
              <a:t>=0.434</a:t>
            </a:r>
            <a:endParaRPr lang="it-IT" sz="2000" dirty="0" smtClean="0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6812" y="3657600"/>
            <a:ext cx="5137188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25"/>
          <p:cNvSpPr/>
          <p:nvPr/>
        </p:nvSpPr>
        <p:spPr>
          <a:xfrm>
            <a:off x="152400" y="5848290"/>
            <a:ext cx="2192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sv-SE" sz="2000" dirty="0" err="1" smtClean="0"/>
              <a:t>Cosa</a:t>
            </a:r>
            <a:r>
              <a:rPr lang="sv-SE" sz="2000" dirty="0" smtClean="0"/>
              <a:t> </a:t>
            </a:r>
            <a:r>
              <a:rPr lang="sv-SE" sz="2000" dirty="0" err="1" smtClean="0"/>
              <a:t>concludiamo</a:t>
            </a:r>
            <a:r>
              <a:rPr lang="sv-SE" sz="2000" dirty="0" smtClean="0"/>
              <a:t>?</a:t>
            </a:r>
            <a:endParaRPr lang="it-IT" sz="2000" dirty="0" smtClean="0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731838" y="2743200"/>
          <a:ext cx="2362200" cy="1309688"/>
        </p:xfrm>
        <a:graphic>
          <a:graphicData uri="http://schemas.openxmlformats.org/presentationml/2006/ole">
            <p:oleObj spid="_x0000_s18438" name="Ekvation" r:id="rId4" imgW="1168200" imgH="647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1208</Words>
  <Application>Microsoft Office PowerPoint</Application>
  <PresentationFormat>On-screen Show (4:3)</PresentationFormat>
  <Paragraphs>390</Paragraphs>
  <Slides>29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Office Theme</vt:lpstr>
      <vt:lpstr>Microsoft Equation 3.0</vt:lpstr>
      <vt:lpstr>Ekvation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Lorenzo Marini</dc:creator>
  <cp:lastModifiedBy>Lorenzo Marini</cp:lastModifiedBy>
  <cp:revision>86</cp:revision>
  <dcterms:created xsi:type="dcterms:W3CDTF">2006-08-16T00:00:00Z</dcterms:created>
  <dcterms:modified xsi:type="dcterms:W3CDTF">2013-11-25T10:10:41Z</dcterms:modified>
</cp:coreProperties>
</file>