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6" r:id="rId6"/>
    <p:sldId id="264" r:id="rId7"/>
    <p:sldId id="263" r:id="rId8"/>
    <p:sldId id="265" r:id="rId9"/>
    <p:sldId id="261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3263E27-3C71-469C-87BA-B9C2BEBAB22A}" type="datetimeFigureOut">
              <a:rPr lang="cs-CZ" smtClean="0"/>
              <a:pPr/>
              <a:t>27.5.2014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77E0C84-F07C-4ABF-9DB6-269AD33E5D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43608" y="620688"/>
            <a:ext cx="7920880" cy="172819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Asian Monsoon Failure and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Megadrought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During the Last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Millennium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43608" y="3573016"/>
            <a:ext cx="7920880" cy="28803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Edward R. Cook</a:t>
            </a:r>
            <a:r>
              <a:rPr lang="cs-CZ" dirty="0" smtClean="0">
                <a:solidFill>
                  <a:schemeClr val="tx1"/>
                </a:solidFill>
              </a:rPr>
              <a:t>, </a:t>
            </a:r>
            <a:r>
              <a:rPr lang="cs-CZ" dirty="0" err="1" smtClean="0">
                <a:solidFill>
                  <a:schemeClr val="tx1"/>
                </a:solidFill>
              </a:rPr>
              <a:t>et</a:t>
            </a:r>
            <a:r>
              <a:rPr lang="cs-CZ" dirty="0" smtClean="0">
                <a:solidFill>
                  <a:schemeClr val="tx1"/>
                </a:solidFill>
              </a:rPr>
              <a:t> </a:t>
            </a:r>
            <a:r>
              <a:rPr lang="cs-CZ" dirty="0" err="1" smtClean="0">
                <a:solidFill>
                  <a:schemeClr val="tx1"/>
                </a:solidFill>
              </a:rPr>
              <a:t>al</a:t>
            </a:r>
            <a:r>
              <a:rPr lang="cs-CZ" dirty="0" smtClean="0">
                <a:solidFill>
                  <a:schemeClr val="tx1"/>
                </a:solidFill>
              </a:rPr>
              <a:t>., Science 328,  </a:t>
            </a:r>
            <a:r>
              <a:rPr lang="cs-CZ" dirty="0">
                <a:solidFill>
                  <a:schemeClr val="tx1"/>
                </a:solidFill>
              </a:rPr>
              <a:t>486 (2010</a:t>
            </a:r>
            <a:r>
              <a:rPr lang="cs-CZ" dirty="0" smtClean="0">
                <a:solidFill>
                  <a:schemeClr val="tx1"/>
                </a:solidFill>
              </a:rPr>
              <a:t>)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pPr algn="l"/>
            <a:endParaRPr lang="cs-CZ" dirty="0">
              <a:solidFill>
                <a:schemeClr val="tx1"/>
              </a:solidFill>
            </a:endParaRPr>
          </a:p>
          <a:p>
            <a:pPr algn="r"/>
            <a:endParaRPr lang="cs-CZ" sz="2000" dirty="0" smtClean="0">
              <a:solidFill>
                <a:schemeClr val="tx1"/>
              </a:solidFill>
            </a:endParaRPr>
          </a:p>
          <a:p>
            <a:pPr algn="r"/>
            <a:r>
              <a:rPr lang="cs-CZ" sz="2000" dirty="0" smtClean="0">
                <a:solidFill>
                  <a:schemeClr val="tx1"/>
                </a:solidFill>
              </a:rPr>
              <a:t>Kateřina Vrbová</a:t>
            </a:r>
          </a:p>
          <a:p>
            <a:pPr algn="r"/>
            <a:r>
              <a:rPr lang="cs-CZ" sz="2000" dirty="0" err="1" smtClean="0">
                <a:solidFill>
                  <a:schemeClr val="tx1"/>
                </a:solidFill>
              </a:rPr>
              <a:t>Erasmus</a:t>
            </a:r>
            <a:r>
              <a:rPr lang="cs-CZ" sz="2000" dirty="0" smtClean="0">
                <a:solidFill>
                  <a:schemeClr val="tx1"/>
                </a:solidFill>
              </a:rPr>
              <a:t> student </a:t>
            </a:r>
            <a:endParaRPr lang="en-US" sz="2000" dirty="0"/>
          </a:p>
          <a:p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1556792"/>
            <a:ext cx="7498080" cy="1143000"/>
          </a:xfrm>
        </p:spPr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attention</a:t>
            </a:r>
            <a:endParaRPr lang="cs-CZ" dirty="0"/>
          </a:p>
        </p:txBody>
      </p:sp>
      <p:pic>
        <p:nvPicPr>
          <p:cNvPr id="4" name="Zástupný symbol pro obsah 3" descr="thumbs-up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3140968"/>
            <a:ext cx="1874167" cy="18480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2848360" cy="1143000"/>
          </a:xfrm>
        </p:spPr>
        <p:txBody>
          <a:bodyPr/>
          <a:lstStyle/>
          <a:p>
            <a:r>
              <a:rPr lang="cs-CZ" b="1" dirty="0" err="1" smtClean="0"/>
              <a:t>Monsoon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</p:spPr>
        <p:txBody>
          <a:bodyPr>
            <a:normAutofit/>
          </a:bodyPr>
          <a:lstStyle/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pPr>
              <a:spcBef>
                <a:spcPts val="1200"/>
              </a:spcBef>
            </a:pPr>
            <a:r>
              <a:rPr lang="en-US" sz="2200" dirty="0" smtClean="0"/>
              <a:t>a </a:t>
            </a:r>
            <a:r>
              <a:rPr lang="cs-CZ" sz="2200" dirty="0" err="1" smtClean="0"/>
              <a:t>regular</a:t>
            </a:r>
            <a:r>
              <a:rPr lang="cs-CZ" sz="2200" dirty="0" smtClean="0"/>
              <a:t> </a:t>
            </a:r>
            <a:r>
              <a:rPr lang="cs-CZ" sz="2200" dirty="0" err="1" smtClean="0"/>
              <a:t>airstream</a:t>
            </a:r>
            <a:r>
              <a:rPr lang="cs-CZ" sz="2200" dirty="0" smtClean="0"/>
              <a:t> in </a:t>
            </a:r>
            <a:r>
              <a:rPr lang="cs-CZ" sz="2200" dirty="0" err="1" smtClean="0"/>
              <a:t>some</a:t>
            </a:r>
            <a:r>
              <a:rPr lang="cs-CZ" sz="2200" dirty="0" smtClean="0"/>
              <a:t> </a:t>
            </a:r>
            <a:r>
              <a:rPr lang="cs-CZ" sz="2200" dirty="0" err="1" smtClean="0"/>
              <a:t>parts</a:t>
            </a:r>
            <a:r>
              <a:rPr lang="cs-CZ" sz="2200" dirty="0" smtClean="0"/>
              <a:t> </a:t>
            </a:r>
            <a:r>
              <a:rPr lang="cs-CZ" sz="2200" dirty="0" err="1" smtClean="0"/>
              <a:t>of</a:t>
            </a:r>
            <a:r>
              <a:rPr lang="cs-CZ" sz="2200" dirty="0" smtClean="0"/>
              <a:t> </a:t>
            </a:r>
            <a:r>
              <a:rPr lang="cs-CZ" sz="2200" dirty="0" err="1" smtClean="0"/>
              <a:t>the</a:t>
            </a:r>
            <a:r>
              <a:rPr lang="cs-CZ" sz="2200" dirty="0" smtClean="0"/>
              <a:t> </a:t>
            </a:r>
            <a:r>
              <a:rPr lang="cs-CZ" sz="2200" dirty="0" err="1" smtClean="0"/>
              <a:t>world</a:t>
            </a:r>
            <a:endParaRPr lang="cs-CZ" sz="2200" dirty="0" smtClean="0"/>
          </a:p>
          <a:p>
            <a:pPr>
              <a:spcBef>
                <a:spcPts val="1200"/>
              </a:spcBef>
            </a:pPr>
            <a:r>
              <a:rPr lang="cs-CZ" sz="2200" dirty="0" err="1" smtClean="0"/>
              <a:t>change</a:t>
            </a:r>
            <a:r>
              <a:rPr lang="cs-CZ" sz="2200" dirty="0" smtClean="0"/>
              <a:t> </a:t>
            </a:r>
            <a:r>
              <a:rPr lang="cs-CZ" sz="2200" dirty="0" err="1" smtClean="0"/>
              <a:t>direction</a:t>
            </a:r>
            <a:r>
              <a:rPr lang="cs-CZ" sz="2200" dirty="0" smtClean="0"/>
              <a:t> </a:t>
            </a:r>
            <a:r>
              <a:rPr lang="cs-CZ" sz="2200" dirty="0" err="1" smtClean="0"/>
              <a:t>with</a:t>
            </a:r>
            <a:r>
              <a:rPr lang="cs-CZ" sz="2200" dirty="0" smtClean="0"/>
              <a:t> </a:t>
            </a:r>
            <a:r>
              <a:rPr lang="cs-CZ" sz="2200" dirty="0" err="1" smtClean="0"/>
              <a:t>the</a:t>
            </a:r>
            <a:r>
              <a:rPr lang="cs-CZ" sz="2200" dirty="0" smtClean="0"/>
              <a:t> </a:t>
            </a:r>
            <a:r>
              <a:rPr lang="cs-CZ" sz="2200" dirty="0" err="1" smtClean="0"/>
              <a:t>changes</a:t>
            </a:r>
            <a:r>
              <a:rPr lang="cs-CZ" sz="2200" dirty="0" smtClean="0"/>
              <a:t> </a:t>
            </a:r>
            <a:r>
              <a:rPr lang="cs-CZ" sz="2200" dirty="0" err="1" smtClean="0"/>
              <a:t>of</a:t>
            </a:r>
            <a:r>
              <a:rPr lang="cs-CZ" sz="2200" dirty="0" smtClean="0"/>
              <a:t> </a:t>
            </a:r>
            <a:r>
              <a:rPr lang="cs-CZ" sz="2200" dirty="0" err="1" smtClean="0"/>
              <a:t>season</a:t>
            </a:r>
            <a:endParaRPr lang="cs-CZ" sz="2200" dirty="0" smtClean="0"/>
          </a:p>
          <a:p>
            <a:pPr lvl="0">
              <a:spcBef>
                <a:spcPts val="1200"/>
              </a:spcBef>
            </a:pPr>
            <a:r>
              <a:rPr lang="cs-CZ" sz="2200" b="1" dirty="0" err="1" smtClean="0"/>
              <a:t>summer</a:t>
            </a:r>
            <a:r>
              <a:rPr lang="cs-CZ" sz="2200" b="1" dirty="0" smtClean="0"/>
              <a:t> </a:t>
            </a:r>
            <a:r>
              <a:rPr lang="cs-CZ" sz="2200" b="1" dirty="0" err="1" smtClean="0"/>
              <a:t>monsoon</a:t>
            </a:r>
            <a:r>
              <a:rPr lang="cs-CZ" sz="2200" b="1" dirty="0" smtClean="0"/>
              <a:t> </a:t>
            </a:r>
            <a:r>
              <a:rPr lang="cs-CZ" sz="2200" dirty="0" smtClean="0"/>
              <a:t>– </a:t>
            </a:r>
            <a:r>
              <a:rPr lang="cs-CZ" sz="2200" dirty="0" err="1" smtClean="0"/>
              <a:t>moist</a:t>
            </a:r>
            <a:r>
              <a:rPr lang="cs-CZ" sz="2200" dirty="0" smtClean="0"/>
              <a:t> </a:t>
            </a:r>
            <a:r>
              <a:rPr lang="cs-CZ" sz="2200" dirty="0" err="1" smtClean="0"/>
              <a:t>air</a:t>
            </a:r>
            <a:r>
              <a:rPr lang="cs-CZ" sz="2200" dirty="0" smtClean="0"/>
              <a:t> </a:t>
            </a:r>
            <a:r>
              <a:rPr lang="cs-CZ" sz="2200" dirty="0" err="1" smtClean="0"/>
              <a:t>from</a:t>
            </a:r>
            <a:r>
              <a:rPr lang="cs-CZ" sz="2200" dirty="0" smtClean="0"/>
              <a:t> </a:t>
            </a:r>
            <a:r>
              <a:rPr lang="cs-CZ" sz="2200" dirty="0" err="1" smtClean="0"/>
              <a:t>the</a:t>
            </a:r>
            <a:r>
              <a:rPr lang="cs-CZ" sz="2200" dirty="0" smtClean="0"/>
              <a:t> </a:t>
            </a:r>
            <a:r>
              <a:rPr lang="cs-CZ" sz="2200" dirty="0" err="1" smtClean="0"/>
              <a:t>ocean</a:t>
            </a:r>
            <a:r>
              <a:rPr lang="cs-CZ" sz="2200" dirty="0" smtClean="0"/>
              <a:t> </a:t>
            </a:r>
            <a:r>
              <a:rPr lang="cs-CZ" sz="2200" dirty="0" err="1" smtClean="0"/>
              <a:t>directs</a:t>
            </a:r>
            <a:r>
              <a:rPr lang="cs-CZ" sz="2200" dirty="0" smtClean="0"/>
              <a:t> to </a:t>
            </a:r>
            <a:r>
              <a:rPr lang="cs-CZ" sz="2200" dirty="0" err="1" smtClean="0"/>
              <a:t>the</a:t>
            </a:r>
            <a:r>
              <a:rPr lang="cs-CZ" sz="2200" dirty="0" smtClean="0"/>
              <a:t> </a:t>
            </a:r>
            <a:r>
              <a:rPr lang="cs-CZ" sz="2200" dirty="0" err="1" smtClean="0"/>
              <a:t>mainland</a:t>
            </a:r>
            <a:r>
              <a:rPr lang="cs-CZ" sz="2200" dirty="0" smtClean="0"/>
              <a:t>, </a:t>
            </a:r>
            <a:r>
              <a:rPr lang="cs-CZ" sz="2200" dirty="0" err="1" smtClean="0"/>
              <a:t>precipitation</a:t>
            </a:r>
            <a:r>
              <a:rPr lang="cs-CZ" sz="2200" dirty="0" smtClean="0"/>
              <a:t> </a:t>
            </a:r>
          </a:p>
          <a:p>
            <a:pPr>
              <a:spcBef>
                <a:spcPts val="1200"/>
              </a:spcBef>
            </a:pPr>
            <a:r>
              <a:rPr lang="cs-CZ" sz="2200" b="1" dirty="0" err="1" smtClean="0"/>
              <a:t>winter</a:t>
            </a:r>
            <a:r>
              <a:rPr lang="cs-CZ" sz="2200" b="1" dirty="0" smtClean="0"/>
              <a:t> </a:t>
            </a:r>
            <a:r>
              <a:rPr lang="cs-CZ" sz="2200" b="1" dirty="0" err="1" smtClean="0"/>
              <a:t>monsoon</a:t>
            </a:r>
            <a:r>
              <a:rPr lang="cs-CZ" sz="2200" b="1" dirty="0" smtClean="0"/>
              <a:t> </a:t>
            </a:r>
            <a:r>
              <a:rPr lang="cs-CZ" sz="2200" dirty="0" smtClean="0"/>
              <a:t>- </a:t>
            </a:r>
            <a:r>
              <a:rPr lang="en-US" sz="2200" dirty="0" smtClean="0"/>
              <a:t>dry air from the mainland </a:t>
            </a:r>
            <a:r>
              <a:rPr lang="cs-CZ" sz="2200" dirty="0" err="1" smtClean="0"/>
              <a:t>directs</a:t>
            </a:r>
            <a:r>
              <a:rPr lang="en-US" sz="2200" dirty="0" smtClean="0"/>
              <a:t> to the ocean</a:t>
            </a:r>
            <a:r>
              <a:rPr lang="cs-CZ" sz="2200" dirty="0" smtClean="0"/>
              <a:t>, </a:t>
            </a:r>
            <a:r>
              <a:rPr lang="cs-CZ" sz="2200" dirty="0" err="1" smtClean="0"/>
              <a:t>drought</a:t>
            </a:r>
            <a:endParaRPr lang="cs-CZ" sz="22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</p:txBody>
      </p:sp>
      <p:pic>
        <p:nvPicPr>
          <p:cNvPr id="4" name="Zástupný symbol pro obsah 3" descr="map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3635" y="0"/>
            <a:ext cx="5170365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Monsoon Asia Drought Atlas (MADA)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cs-CZ" sz="2400" dirty="0" smtClean="0"/>
              <a:t>seasonally </a:t>
            </a:r>
            <a:r>
              <a:rPr lang="cs-CZ" sz="2400" dirty="0" err="1" smtClean="0"/>
              <a:t>resolved</a:t>
            </a:r>
            <a:r>
              <a:rPr lang="cs-CZ" sz="2400" dirty="0" smtClean="0"/>
              <a:t> </a:t>
            </a:r>
            <a:r>
              <a:rPr lang="cs-CZ" sz="2400" dirty="0" err="1" smtClean="0"/>
              <a:t>gridded</a:t>
            </a:r>
            <a:r>
              <a:rPr lang="cs-CZ" sz="2400" dirty="0" smtClean="0"/>
              <a:t> </a:t>
            </a:r>
            <a:r>
              <a:rPr lang="cs-CZ" sz="2400" dirty="0" err="1" smtClean="0"/>
              <a:t>spatial</a:t>
            </a:r>
            <a:r>
              <a:rPr lang="cs-CZ" sz="2400" dirty="0" smtClean="0"/>
              <a:t> </a:t>
            </a:r>
            <a:r>
              <a:rPr lang="en-US" sz="2400" dirty="0" smtClean="0"/>
              <a:t>reconstruction of Asian monsoon drought over the past millennium </a:t>
            </a:r>
            <a:endParaRPr lang="cs-CZ" sz="2400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derived from a</a:t>
            </a:r>
            <a:r>
              <a:rPr lang="cs-CZ" sz="2400" dirty="0" smtClean="0"/>
              <a:t> network </a:t>
            </a:r>
            <a:r>
              <a:rPr lang="cs-CZ" sz="2400" dirty="0" err="1" smtClean="0"/>
              <a:t>of</a:t>
            </a:r>
            <a:r>
              <a:rPr lang="cs-CZ" sz="2400" dirty="0" smtClean="0"/>
              <a:t> </a:t>
            </a:r>
            <a:r>
              <a:rPr lang="cs-CZ" sz="2400" dirty="0" err="1" smtClean="0"/>
              <a:t>tree</a:t>
            </a:r>
            <a:r>
              <a:rPr lang="cs-CZ" sz="2400" dirty="0" smtClean="0"/>
              <a:t>-ring </a:t>
            </a:r>
            <a:r>
              <a:rPr lang="cs-CZ" sz="2400" dirty="0" err="1" smtClean="0"/>
              <a:t>chronologies</a:t>
            </a:r>
            <a:endParaRPr lang="cs-CZ" sz="2400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the spatiotemporal details of historic</a:t>
            </a:r>
            <a:r>
              <a:rPr lang="cs-CZ" sz="2400" dirty="0" smtClean="0"/>
              <a:t> </a:t>
            </a:r>
            <a:r>
              <a:rPr lang="en-US" sz="2400" dirty="0" smtClean="0"/>
              <a:t>monsoon failures</a:t>
            </a:r>
            <a:endParaRPr lang="cs-CZ" sz="2400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the occurrence, severity</a:t>
            </a:r>
            <a:r>
              <a:rPr lang="cs-CZ" sz="2400" dirty="0" smtClean="0"/>
              <a:t> </a:t>
            </a:r>
            <a:r>
              <a:rPr lang="en-US" sz="2400" dirty="0" smtClean="0"/>
              <a:t>of previously unknown</a:t>
            </a:r>
            <a:r>
              <a:rPr lang="cs-CZ" sz="2400" dirty="0" smtClean="0"/>
              <a:t> </a:t>
            </a:r>
            <a:r>
              <a:rPr lang="cs-CZ" sz="2400" dirty="0" err="1" smtClean="0"/>
              <a:t>monsoon</a:t>
            </a:r>
            <a:r>
              <a:rPr lang="cs-CZ" sz="2400" dirty="0" smtClean="0"/>
              <a:t> </a:t>
            </a:r>
            <a:r>
              <a:rPr lang="cs-CZ" sz="2400" dirty="0" err="1" smtClean="0"/>
              <a:t>megadroughts</a:t>
            </a:r>
            <a:endParaRPr lang="cs-CZ" sz="2400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is needed for climate modeling, prediction, and attribution</a:t>
            </a:r>
            <a:endParaRPr lang="cs-CZ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98080" cy="85010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Proxy </a:t>
            </a:r>
            <a:r>
              <a:rPr lang="cs-CZ" sz="3600" b="1" dirty="0" err="1" smtClean="0"/>
              <a:t>records</a:t>
            </a:r>
            <a:r>
              <a:rPr lang="cs-CZ" sz="3600" b="1" dirty="0" smtClean="0"/>
              <a:t> </a:t>
            </a:r>
            <a:endParaRPr lang="cs-CZ" sz="36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47260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cs-CZ" sz="2400" dirty="0" smtClean="0"/>
              <a:t>tree </a:t>
            </a:r>
            <a:r>
              <a:rPr lang="cs-CZ" sz="2400" dirty="0" err="1" smtClean="0"/>
              <a:t>rings</a:t>
            </a:r>
            <a:r>
              <a:rPr lang="cs-CZ" sz="2400" dirty="0" smtClean="0"/>
              <a:t> </a:t>
            </a:r>
            <a:r>
              <a:rPr lang="cs-CZ" sz="2400" dirty="0" err="1" smtClean="0"/>
              <a:t>from</a:t>
            </a:r>
            <a:r>
              <a:rPr lang="cs-CZ" sz="2400" dirty="0" smtClean="0"/>
              <a:t> 327 </a:t>
            </a:r>
            <a:r>
              <a:rPr lang="cs-CZ" sz="2400" dirty="0" err="1" smtClean="0"/>
              <a:t>sites</a:t>
            </a:r>
            <a:r>
              <a:rPr lang="cs-CZ" sz="2400" dirty="0" smtClean="0"/>
              <a:t> </a:t>
            </a:r>
            <a:r>
              <a:rPr lang="cs-CZ" sz="2400" dirty="0" err="1" smtClean="0"/>
              <a:t>across</a:t>
            </a:r>
            <a:r>
              <a:rPr lang="cs-CZ" sz="2400" dirty="0" smtClean="0"/>
              <a:t> </a:t>
            </a:r>
            <a:r>
              <a:rPr lang="cs-CZ" sz="2400" dirty="0" err="1" smtClean="0"/>
              <a:t>the</a:t>
            </a:r>
            <a:r>
              <a:rPr lang="cs-CZ" sz="2400" dirty="0" smtClean="0"/>
              <a:t> </a:t>
            </a:r>
            <a:r>
              <a:rPr lang="cs-CZ" sz="2400" dirty="0" err="1" smtClean="0"/>
              <a:t>forested</a:t>
            </a:r>
            <a:r>
              <a:rPr lang="cs-CZ" sz="2400" dirty="0" smtClean="0"/>
              <a:t> </a:t>
            </a:r>
            <a:r>
              <a:rPr lang="cs-CZ" sz="2400" dirty="0" err="1" smtClean="0"/>
              <a:t>areas</a:t>
            </a:r>
            <a:r>
              <a:rPr lang="cs-CZ" sz="2400" dirty="0" smtClean="0"/>
              <a:t> </a:t>
            </a:r>
            <a:r>
              <a:rPr lang="cs-CZ" sz="2400" dirty="0" err="1" smtClean="0"/>
              <a:t>of</a:t>
            </a:r>
            <a:r>
              <a:rPr lang="cs-CZ" sz="2400" dirty="0" smtClean="0"/>
              <a:t> </a:t>
            </a:r>
            <a:r>
              <a:rPr lang="cs-CZ" sz="2400" dirty="0" err="1" smtClean="0"/>
              <a:t>Monsoon</a:t>
            </a:r>
            <a:r>
              <a:rPr lang="cs-CZ" sz="2400" dirty="0" smtClean="0"/>
              <a:t> </a:t>
            </a:r>
            <a:r>
              <a:rPr lang="cs-CZ" sz="2400" dirty="0" err="1" smtClean="0"/>
              <a:t>Asia</a:t>
            </a:r>
            <a:r>
              <a:rPr lang="cs-CZ" sz="2400" dirty="0" smtClean="0"/>
              <a:t> to </a:t>
            </a:r>
            <a:r>
              <a:rPr lang="cs-CZ" sz="2400" dirty="0" err="1" smtClean="0"/>
              <a:t>reconstruct</a:t>
            </a:r>
            <a:r>
              <a:rPr lang="cs-CZ" sz="2400" dirty="0" smtClean="0"/>
              <a:t> </a:t>
            </a:r>
            <a:r>
              <a:rPr lang="cs-CZ" sz="2400" dirty="0" err="1" smtClean="0"/>
              <a:t>Palmer</a:t>
            </a:r>
            <a:r>
              <a:rPr lang="cs-CZ" sz="2400" dirty="0" smtClean="0"/>
              <a:t> </a:t>
            </a:r>
            <a:r>
              <a:rPr lang="cs-CZ" sz="2400" dirty="0" err="1" smtClean="0"/>
              <a:t>Drought</a:t>
            </a:r>
            <a:r>
              <a:rPr lang="cs-CZ" sz="2400" dirty="0" smtClean="0"/>
              <a:t> </a:t>
            </a:r>
            <a:r>
              <a:rPr lang="cs-CZ" sz="2400" dirty="0" err="1" smtClean="0"/>
              <a:t>Severity</a:t>
            </a:r>
            <a:r>
              <a:rPr lang="cs-CZ" sz="2400" dirty="0" smtClean="0"/>
              <a:t> Index 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locations grouped in relatively nearby regions</a:t>
            </a:r>
            <a:endParaRPr lang="cs-CZ" sz="2400" dirty="0" smtClean="0"/>
          </a:p>
          <a:p>
            <a:pPr>
              <a:spcBef>
                <a:spcPts val="1200"/>
              </a:spcBef>
            </a:pPr>
            <a:r>
              <a:rPr lang="cs-CZ" sz="2400" dirty="0" err="1" smtClean="0"/>
              <a:t>irregular</a:t>
            </a:r>
            <a:r>
              <a:rPr lang="cs-CZ" sz="2400" dirty="0" smtClean="0"/>
              <a:t> </a:t>
            </a:r>
            <a:r>
              <a:rPr lang="cs-CZ" sz="2400" dirty="0" err="1" smtClean="0"/>
              <a:t>coverage</a:t>
            </a:r>
            <a:r>
              <a:rPr lang="cs-CZ" sz="2400" dirty="0" smtClean="0"/>
              <a:t>: u</a:t>
            </a:r>
            <a:r>
              <a:rPr lang="en-US" sz="2400" dirty="0" err="1" smtClean="0"/>
              <a:t>neven</a:t>
            </a:r>
            <a:r>
              <a:rPr lang="en-US" sz="2400" dirty="0" smtClean="0"/>
              <a:t> forest cover and</a:t>
            </a:r>
            <a:r>
              <a:rPr lang="cs-CZ" sz="2400" dirty="0" smtClean="0"/>
              <a:t> </a:t>
            </a:r>
            <a:r>
              <a:rPr lang="en-US" sz="2400" dirty="0" smtClean="0"/>
              <a:t>availability of tree species suitable for tree-ring analysis</a:t>
            </a:r>
            <a:endParaRPr lang="cs-CZ" sz="2400" dirty="0" smtClean="0"/>
          </a:p>
          <a:p>
            <a:pPr>
              <a:spcBef>
                <a:spcPts val="1200"/>
              </a:spcBef>
            </a:pPr>
            <a:r>
              <a:rPr lang="cs-CZ" sz="2400" dirty="0" smtClean="0"/>
              <a:t>free </a:t>
            </a:r>
            <a:r>
              <a:rPr lang="cs-CZ" sz="2400" dirty="0" err="1" smtClean="0"/>
              <a:t>places</a:t>
            </a:r>
            <a:r>
              <a:rPr lang="cs-CZ" sz="2400" dirty="0" smtClean="0"/>
              <a:t> are </a:t>
            </a:r>
            <a:r>
              <a:rPr lang="cs-CZ" sz="2400" dirty="0" err="1" smtClean="0"/>
              <a:t>added</a:t>
            </a:r>
            <a:r>
              <a:rPr lang="cs-CZ" sz="2400" dirty="0" smtClean="0"/>
              <a:t> </a:t>
            </a:r>
            <a:r>
              <a:rPr lang="cs-CZ" sz="2400" dirty="0" err="1" smtClean="0"/>
              <a:t>according</a:t>
            </a:r>
            <a:r>
              <a:rPr lang="cs-CZ" sz="2400" dirty="0" smtClean="0"/>
              <a:t> </a:t>
            </a:r>
            <a:r>
              <a:rPr lang="cs-CZ" sz="2400" dirty="0" err="1" smtClean="0"/>
              <a:t>statistical</a:t>
            </a:r>
            <a:r>
              <a:rPr lang="cs-CZ" sz="2400" dirty="0" smtClean="0"/>
              <a:t> </a:t>
            </a:r>
            <a:r>
              <a:rPr lang="cs-CZ" sz="2400" dirty="0" err="1" smtClean="0"/>
              <a:t>calculations</a:t>
            </a:r>
            <a:endParaRPr lang="cs-CZ" sz="2400" dirty="0" smtClean="0"/>
          </a:p>
          <a:p>
            <a:pPr>
              <a:spcBef>
                <a:spcPts val="1200"/>
              </a:spcBef>
            </a:pPr>
            <a:r>
              <a:rPr lang="cs-CZ" sz="2400" dirty="0" smtClean="0"/>
              <a:t>m</a:t>
            </a:r>
            <a:r>
              <a:rPr lang="en-US" sz="2400" dirty="0" err="1" smtClean="0"/>
              <a:t>athematical</a:t>
            </a:r>
            <a:r>
              <a:rPr lang="en-US" sz="2400" dirty="0" smtClean="0"/>
              <a:t> analysis </a:t>
            </a:r>
            <a:r>
              <a:rPr lang="cs-CZ" sz="2400" dirty="0" smtClean="0"/>
              <a:t>- </a:t>
            </a:r>
            <a:r>
              <a:rPr lang="en-US" sz="2400" dirty="0" smtClean="0"/>
              <a:t>count with recent climate data and tree rings from last years, </a:t>
            </a:r>
            <a:r>
              <a:rPr lang="en-US" sz="2400" dirty="0" err="1" smtClean="0"/>
              <a:t>compar</a:t>
            </a:r>
            <a:r>
              <a:rPr lang="cs-CZ" sz="2400" dirty="0" err="1" smtClean="0"/>
              <a:t>ison</a:t>
            </a:r>
            <a:r>
              <a:rPr lang="en-US" sz="2400" dirty="0" smtClean="0"/>
              <a:t> a</a:t>
            </a:r>
            <a:r>
              <a:rPr lang="cs-CZ" sz="2400" dirty="0" err="1" smtClean="0"/>
              <a:t>nd</a:t>
            </a:r>
            <a:r>
              <a:rPr lang="en-US" sz="2400" dirty="0" smtClean="0"/>
              <a:t> correlation with older tree rings</a:t>
            </a:r>
            <a:endParaRPr lang="cs-CZ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b="1" dirty="0" smtClean="0"/>
              <a:t>Proxy </a:t>
            </a:r>
            <a:r>
              <a:rPr lang="cs-CZ" sz="4400" b="1" dirty="0" err="1" smtClean="0"/>
              <a:t>records</a:t>
            </a:r>
            <a:r>
              <a:rPr lang="cs-CZ" sz="4400" b="1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strom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12776"/>
            <a:ext cx="7760629" cy="52565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908720"/>
          </a:xfrm>
        </p:spPr>
        <p:txBody>
          <a:bodyPr>
            <a:normAutofit/>
          </a:bodyPr>
          <a:lstStyle/>
          <a:p>
            <a:r>
              <a:rPr lang="cs-CZ" sz="3200" b="1" dirty="0" err="1" smtClean="0"/>
              <a:t>Four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documented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historical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droughts</a:t>
            </a:r>
            <a:endParaRPr lang="cs-CZ" sz="3200" dirty="0"/>
          </a:p>
        </p:txBody>
      </p:sp>
      <p:pic>
        <p:nvPicPr>
          <p:cNvPr id="5" name="Zástupný symbol pro obsah 4" descr="4d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275" y="764704"/>
            <a:ext cx="6883843" cy="609329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052736"/>
          </a:xfrm>
        </p:spPr>
        <p:txBody>
          <a:bodyPr>
            <a:normAutofit/>
          </a:bodyPr>
          <a:lstStyle/>
          <a:p>
            <a:r>
              <a:rPr lang="cs-CZ" sz="3200" b="1" dirty="0" err="1" smtClean="0"/>
              <a:t>Four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documented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historical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droughts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472608"/>
          </a:xfrm>
        </p:spPr>
        <p:txBody>
          <a:bodyPr>
            <a:normAutofit/>
          </a:bodyPr>
          <a:lstStyle/>
          <a:p>
            <a:r>
              <a:rPr lang="cs-CZ" sz="2400" dirty="0" err="1" smtClean="0"/>
              <a:t>the</a:t>
            </a:r>
            <a:r>
              <a:rPr lang="cs-CZ" sz="2400" dirty="0" smtClean="0"/>
              <a:t> Ming Dynasty </a:t>
            </a:r>
            <a:r>
              <a:rPr lang="cs-CZ" sz="2400" dirty="0" err="1" smtClean="0"/>
              <a:t>drought</a:t>
            </a:r>
            <a:r>
              <a:rPr lang="cs-CZ" sz="2400" dirty="0" smtClean="0"/>
              <a:t> (1638 to 1641)</a:t>
            </a:r>
          </a:p>
          <a:p>
            <a:pPr lvl="1"/>
            <a:r>
              <a:rPr lang="cs-CZ" sz="1600" dirty="0" smtClean="0"/>
              <a:t> </a:t>
            </a:r>
            <a:r>
              <a:rPr lang="cs-CZ" sz="2000" dirty="0" smtClean="0"/>
              <a:t>t</a:t>
            </a:r>
            <a:r>
              <a:rPr lang="en-US" sz="2000" dirty="0" smtClean="0"/>
              <a:t>he</a:t>
            </a:r>
            <a:r>
              <a:rPr lang="cs-CZ" sz="2000" dirty="0" smtClean="0"/>
              <a:t> </a:t>
            </a:r>
            <a:r>
              <a:rPr lang="en-US" sz="2000" dirty="0" smtClean="0"/>
              <a:t>most severe over China for the past five</a:t>
            </a:r>
            <a:r>
              <a:rPr lang="cs-CZ" sz="2000" dirty="0" smtClean="0"/>
              <a:t> </a:t>
            </a:r>
            <a:r>
              <a:rPr lang="cs-CZ" sz="2000" dirty="0" err="1" smtClean="0"/>
              <a:t>centuries</a:t>
            </a:r>
            <a:endParaRPr lang="cs-CZ" sz="2000" dirty="0" smtClean="0"/>
          </a:p>
          <a:p>
            <a:pPr lvl="1"/>
            <a:r>
              <a:rPr lang="en-US" sz="2000" dirty="0" smtClean="0"/>
              <a:t>may have contributed to the fall of</a:t>
            </a:r>
            <a:r>
              <a:rPr lang="cs-CZ" sz="2000" dirty="0" smtClean="0"/>
              <a:t> </a:t>
            </a:r>
            <a:r>
              <a:rPr lang="cs-CZ" sz="2000" dirty="0" err="1" smtClean="0"/>
              <a:t>the</a:t>
            </a:r>
            <a:r>
              <a:rPr lang="cs-CZ" sz="2000" dirty="0" smtClean="0"/>
              <a:t> Ming Dynasty  </a:t>
            </a:r>
          </a:p>
          <a:p>
            <a:r>
              <a:rPr lang="cs-CZ" sz="2400" dirty="0" err="1" smtClean="0"/>
              <a:t>the</a:t>
            </a:r>
            <a:r>
              <a:rPr lang="cs-CZ" sz="2400" dirty="0" smtClean="0"/>
              <a:t> </a:t>
            </a:r>
            <a:r>
              <a:rPr lang="cs-CZ" sz="2400" dirty="0" err="1" smtClean="0"/>
              <a:t>Strange</a:t>
            </a:r>
            <a:r>
              <a:rPr lang="cs-CZ" sz="2400" dirty="0" smtClean="0"/>
              <a:t> </a:t>
            </a:r>
            <a:r>
              <a:rPr lang="cs-CZ" sz="2400" dirty="0" err="1" smtClean="0"/>
              <a:t>Parallels</a:t>
            </a:r>
            <a:r>
              <a:rPr lang="cs-CZ" sz="2400" dirty="0" smtClean="0"/>
              <a:t> </a:t>
            </a:r>
            <a:r>
              <a:rPr lang="cs-CZ" sz="2400" dirty="0" err="1" smtClean="0"/>
              <a:t>drought</a:t>
            </a:r>
            <a:r>
              <a:rPr lang="cs-CZ" sz="2400" dirty="0" smtClean="0"/>
              <a:t> (1756 to 1768)</a:t>
            </a:r>
          </a:p>
          <a:p>
            <a:pPr lvl="1"/>
            <a:r>
              <a:rPr lang="en-US" sz="2000" dirty="0" smtClean="0"/>
              <a:t>from India to Southeast Asia </a:t>
            </a:r>
            <a:endParaRPr lang="cs-CZ" sz="2000" dirty="0" smtClean="0"/>
          </a:p>
          <a:p>
            <a:pPr lvl="1"/>
            <a:r>
              <a:rPr lang="cs-CZ" sz="2000" dirty="0" smtClean="0"/>
              <a:t>period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en-US" sz="2000" dirty="0" smtClean="0"/>
              <a:t>societal upheaval and political reorganization across Southeast Asia</a:t>
            </a:r>
            <a:endParaRPr lang="cs-CZ" sz="2000" dirty="0" smtClean="0"/>
          </a:p>
          <a:p>
            <a:r>
              <a:rPr lang="cs-CZ" sz="2400" dirty="0" err="1" smtClean="0"/>
              <a:t>the</a:t>
            </a:r>
            <a:r>
              <a:rPr lang="cs-CZ" sz="2400" dirty="0" smtClean="0"/>
              <a:t> </a:t>
            </a:r>
            <a:r>
              <a:rPr lang="cs-CZ" sz="2400" dirty="0" err="1" smtClean="0"/>
              <a:t>East</a:t>
            </a:r>
            <a:r>
              <a:rPr lang="cs-CZ" sz="2400" dirty="0" smtClean="0"/>
              <a:t> India </a:t>
            </a:r>
            <a:r>
              <a:rPr lang="cs-CZ" sz="2400" dirty="0" err="1" smtClean="0"/>
              <a:t>drought</a:t>
            </a:r>
            <a:r>
              <a:rPr lang="cs-CZ" sz="2400" dirty="0" smtClean="0"/>
              <a:t> (1790 to 1796)</a:t>
            </a:r>
          </a:p>
          <a:p>
            <a:pPr lvl="1"/>
            <a:r>
              <a:rPr lang="en-US" sz="2000" dirty="0" smtClean="0"/>
              <a:t>occurred during the great El Niño </a:t>
            </a:r>
            <a:endParaRPr lang="cs-CZ" sz="2000" dirty="0" smtClean="0"/>
          </a:p>
          <a:p>
            <a:pPr lvl="1"/>
            <a:r>
              <a:rPr lang="cs-CZ" sz="2000" dirty="0" err="1" smtClean="0"/>
              <a:t>famine</a:t>
            </a:r>
            <a:r>
              <a:rPr lang="cs-CZ" sz="2000" dirty="0" smtClean="0"/>
              <a:t> in India</a:t>
            </a:r>
          </a:p>
          <a:p>
            <a:r>
              <a:rPr lang="cs-CZ" sz="2400" dirty="0" err="1" smtClean="0"/>
              <a:t>the</a:t>
            </a:r>
            <a:r>
              <a:rPr lang="cs-CZ" sz="2400" dirty="0" smtClean="0"/>
              <a:t> </a:t>
            </a:r>
            <a:r>
              <a:rPr lang="cs-CZ" sz="2400" dirty="0" err="1" smtClean="0"/>
              <a:t>late</a:t>
            </a:r>
            <a:r>
              <a:rPr lang="cs-CZ" sz="2400" dirty="0" smtClean="0"/>
              <a:t> </a:t>
            </a:r>
            <a:r>
              <a:rPr lang="cs-CZ" sz="2400" dirty="0" err="1" smtClean="0"/>
              <a:t>Victorian</a:t>
            </a:r>
            <a:r>
              <a:rPr lang="cs-CZ" sz="2400" dirty="0" smtClean="0"/>
              <a:t> Great </a:t>
            </a:r>
            <a:r>
              <a:rPr lang="cs-CZ" sz="2400" dirty="0" err="1" smtClean="0"/>
              <a:t>drought</a:t>
            </a:r>
            <a:r>
              <a:rPr lang="cs-CZ" sz="2400" dirty="0" smtClean="0"/>
              <a:t> (1876 to 1878)</a:t>
            </a:r>
          </a:p>
          <a:p>
            <a:pPr lvl="1"/>
            <a:r>
              <a:rPr lang="en-US" sz="2000" dirty="0" smtClean="0"/>
              <a:t>the worst of the four historical droughts</a:t>
            </a:r>
            <a:endParaRPr lang="cs-CZ" sz="2000" dirty="0" smtClean="0"/>
          </a:p>
          <a:p>
            <a:pPr lvl="1"/>
            <a:r>
              <a:rPr lang="cs-CZ" sz="2000" dirty="0" err="1" smtClean="0"/>
              <a:t>particularly</a:t>
            </a:r>
            <a:r>
              <a:rPr lang="cs-CZ" sz="2000" dirty="0" smtClean="0"/>
              <a:t> </a:t>
            </a:r>
            <a:r>
              <a:rPr lang="cs-CZ" sz="2000" dirty="0" err="1" smtClean="0"/>
              <a:t>acute</a:t>
            </a:r>
            <a:r>
              <a:rPr lang="cs-CZ" sz="2000" dirty="0" smtClean="0"/>
              <a:t> in India, </a:t>
            </a:r>
            <a:r>
              <a:rPr lang="cs-CZ" sz="2000" dirty="0" err="1" smtClean="0"/>
              <a:t>famine</a:t>
            </a:r>
            <a:r>
              <a:rPr lang="cs-CZ" sz="2000" dirty="0" smtClean="0"/>
              <a:t>..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836712"/>
          </a:xfrm>
        </p:spPr>
        <p:txBody>
          <a:bodyPr>
            <a:normAutofit/>
          </a:bodyPr>
          <a:lstStyle/>
          <a:p>
            <a:r>
              <a:rPr lang="cs-CZ" sz="2800" b="1" dirty="0" err="1" smtClean="0"/>
              <a:t>Pacific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drought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patterns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during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the</a:t>
            </a:r>
            <a:r>
              <a:rPr lang="cs-CZ" sz="2800" b="1" dirty="0" smtClean="0"/>
              <a:t> Great D.</a:t>
            </a:r>
            <a:endParaRPr lang="cs-CZ" sz="2800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259632" y="4437112"/>
            <a:ext cx="7674056" cy="2088232"/>
          </a:xfrm>
        </p:spPr>
        <p:txBody>
          <a:bodyPr>
            <a:normAutofit/>
          </a:bodyPr>
          <a:lstStyle/>
          <a:p>
            <a:r>
              <a:rPr lang="en-GB" sz="2000" dirty="0" smtClean="0"/>
              <a:t>drought over India and Southeast Asia</a:t>
            </a:r>
            <a:endParaRPr lang="cs-CZ" sz="2000" dirty="0" smtClean="0"/>
          </a:p>
          <a:p>
            <a:r>
              <a:rPr lang="en-GB" sz="2000" dirty="0" smtClean="0"/>
              <a:t>parts of western North America </a:t>
            </a:r>
            <a:r>
              <a:rPr lang="cs-CZ" sz="2000" dirty="0" err="1" smtClean="0"/>
              <a:t>were</a:t>
            </a:r>
            <a:r>
              <a:rPr lang="cs-CZ" sz="2000" dirty="0" smtClean="0"/>
              <a:t> in </a:t>
            </a:r>
            <a:r>
              <a:rPr lang="en-GB" sz="2000" dirty="0" smtClean="0"/>
              <a:t>dry conditions</a:t>
            </a:r>
            <a:endParaRPr lang="cs-CZ" sz="2000" dirty="0" smtClean="0"/>
          </a:p>
          <a:p>
            <a:r>
              <a:rPr lang="en-GB" sz="2000" dirty="0" smtClean="0"/>
              <a:t>Mexico and the Pacific Northwest were abnormally wet</a:t>
            </a:r>
            <a:endParaRPr lang="cs-CZ" sz="2000" dirty="0" smtClean="0"/>
          </a:p>
          <a:p>
            <a:r>
              <a:rPr lang="en-GB" sz="2000" dirty="0" smtClean="0"/>
              <a:t>warm SST anomalies in the </a:t>
            </a:r>
            <a:r>
              <a:rPr lang="en-GB" sz="2000" dirty="0" err="1" smtClean="0"/>
              <a:t>northeastern</a:t>
            </a:r>
            <a:r>
              <a:rPr lang="en-GB" sz="2000" dirty="0" smtClean="0"/>
              <a:t> Pacific</a:t>
            </a:r>
            <a:r>
              <a:rPr lang="cs-CZ" sz="2000" dirty="0" smtClean="0"/>
              <a:t> </a:t>
            </a:r>
            <a:r>
              <a:rPr lang="cs-CZ" sz="2000" dirty="0" err="1" smtClean="0"/>
              <a:t>and</a:t>
            </a:r>
            <a:r>
              <a:rPr lang="en-GB" sz="2000" dirty="0" smtClean="0"/>
              <a:t> in the tropical Atlantic</a:t>
            </a:r>
            <a:endParaRPr lang="cs-CZ" sz="2000" dirty="0" smtClean="0"/>
          </a:p>
        </p:txBody>
      </p:sp>
      <p:pic>
        <p:nvPicPr>
          <p:cNvPr id="10" name="Picture 2" descr="C:\Users\Káťa\Documents\ERASMUS\LS\Global change\s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926382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0"/>
            <a:ext cx="7858120" cy="764704"/>
          </a:xfrm>
        </p:spPr>
        <p:txBody>
          <a:bodyPr>
            <a:noAutofit/>
          </a:bodyPr>
          <a:lstStyle/>
          <a:p>
            <a:r>
              <a:rPr lang="cs-CZ" sz="2800" b="1" dirty="0" err="1" smtClean="0"/>
              <a:t>Pacific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drought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patterns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during</a:t>
            </a:r>
            <a:r>
              <a:rPr lang="cs-CZ" sz="2800" b="1" dirty="0" smtClean="0"/>
              <a:t> ENSO </a:t>
            </a:r>
            <a:r>
              <a:rPr lang="cs-CZ" sz="2800" b="1" dirty="0" err="1" smtClean="0"/>
              <a:t>event</a:t>
            </a:r>
            <a:endParaRPr lang="cs-CZ" sz="28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403648" y="4437112"/>
            <a:ext cx="7498080" cy="216024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wet conditions over the south</a:t>
            </a:r>
            <a:r>
              <a:rPr lang="cs-CZ" sz="2000" dirty="0" err="1" smtClean="0"/>
              <a:t>ern</a:t>
            </a:r>
            <a:r>
              <a:rPr lang="cs-CZ" sz="2000" dirty="0" smtClean="0"/>
              <a:t> </a:t>
            </a:r>
            <a:r>
              <a:rPr lang="en-GB" sz="2000" dirty="0" smtClean="0"/>
              <a:t>North America and drought to the North</a:t>
            </a:r>
            <a:endParaRPr lang="en-US" sz="2000" dirty="0" smtClean="0"/>
          </a:p>
          <a:p>
            <a:r>
              <a:rPr lang="en-US" sz="2000" dirty="0" smtClean="0"/>
              <a:t>dry conditions in mainland monsoon</a:t>
            </a:r>
            <a:r>
              <a:rPr lang="cs-CZ" sz="2000" dirty="0" smtClean="0"/>
              <a:t> </a:t>
            </a:r>
            <a:r>
              <a:rPr lang="en-US" sz="2000" dirty="0" smtClean="0"/>
              <a:t>Asia</a:t>
            </a:r>
            <a:endParaRPr lang="cs-CZ" sz="2000" dirty="0" smtClean="0"/>
          </a:p>
          <a:p>
            <a:r>
              <a:rPr lang="en-GB" sz="2000" dirty="0" smtClean="0"/>
              <a:t>positive SST anomalies in the eastern equatorial Pacific</a:t>
            </a:r>
            <a:endParaRPr lang="cs-CZ" sz="2000" dirty="0" smtClean="0"/>
          </a:p>
          <a:p>
            <a:r>
              <a:rPr lang="en-GB" sz="2000" dirty="0" smtClean="0"/>
              <a:t>cold </a:t>
            </a:r>
            <a:r>
              <a:rPr lang="cs-CZ" sz="2000" dirty="0" smtClean="0"/>
              <a:t>SST </a:t>
            </a:r>
            <a:r>
              <a:rPr lang="en-GB" sz="2000" dirty="0" smtClean="0"/>
              <a:t>anomalies in the Atlantic and North Pacific</a:t>
            </a:r>
            <a:endParaRPr lang="cs-CZ" sz="2000" dirty="0"/>
          </a:p>
        </p:txBody>
      </p:sp>
      <p:pic>
        <p:nvPicPr>
          <p:cNvPr id="4099" name="Picture 3" descr="C:\Users\Káťa\Documents\ERASMUS\LS\Global change\sst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64704"/>
            <a:ext cx="7505291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1173</TotalTime>
  <Words>397</Words>
  <Application>Microsoft Office PowerPoint</Application>
  <PresentationFormat>Předvádění na obrazovce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Slunovrat</vt:lpstr>
      <vt:lpstr>Asian Monsoon Failure and Megadrought During the Last Millennium</vt:lpstr>
      <vt:lpstr>Monsoon</vt:lpstr>
      <vt:lpstr>Monsoon Asia Drought Atlas (MADA)</vt:lpstr>
      <vt:lpstr>Proxy records </vt:lpstr>
      <vt:lpstr>Proxy records </vt:lpstr>
      <vt:lpstr>Four documented historical droughts</vt:lpstr>
      <vt:lpstr>Four documented historical droughts</vt:lpstr>
      <vt:lpstr>Pacific drought patterns during the Great D.</vt:lpstr>
      <vt:lpstr>Pacific drought patterns during ENSO event</vt:lpstr>
      <vt:lpstr>Thank you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Káťa</dc:creator>
  <cp:lastModifiedBy>Káťa</cp:lastModifiedBy>
  <cp:revision>78</cp:revision>
  <dcterms:created xsi:type="dcterms:W3CDTF">2014-05-23T12:22:05Z</dcterms:created>
  <dcterms:modified xsi:type="dcterms:W3CDTF">2014-05-27T04:36:21Z</dcterms:modified>
</cp:coreProperties>
</file>