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503" r:id="rId2"/>
    <p:sldId id="491" r:id="rId3"/>
    <p:sldId id="508" r:id="rId4"/>
    <p:sldId id="468" r:id="rId5"/>
    <p:sldId id="489" r:id="rId6"/>
    <p:sldId id="482" r:id="rId7"/>
    <p:sldId id="258" r:id="rId8"/>
    <p:sldId id="505" r:id="rId9"/>
    <p:sldId id="416" r:id="rId10"/>
    <p:sldId id="462" r:id="rId11"/>
    <p:sldId id="415" r:id="rId12"/>
    <p:sldId id="492" r:id="rId13"/>
    <p:sldId id="493" r:id="rId14"/>
    <p:sldId id="494" r:id="rId15"/>
    <p:sldId id="495" r:id="rId16"/>
    <p:sldId id="496" r:id="rId17"/>
    <p:sldId id="497" r:id="rId18"/>
    <p:sldId id="485" r:id="rId19"/>
    <p:sldId id="499" r:id="rId20"/>
    <p:sldId id="500" r:id="rId21"/>
    <p:sldId id="501" r:id="rId22"/>
    <p:sldId id="502" r:id="rId23"/>
    <p:sldId id="272" r:id="rId24"/>
    <p:sldId id="274" r:id="rId25"/>
    <p:sldId id="283" r:id="rId26"/>
    <p:sldId id="472" r:id="rId27"/>
    <p:sldId id="473" r:id="rId28"/>
    <p:sldId id="280" r:id="rId29"/>
    <p:sldId id="288" r:id="rId30"/>
    <p:sldId id="273" r:id="rId31"/>
    <p:sldId id="477" r:id="rId32"/>
    <p:sldId id="475" r:id="rId33"/>
    <p:sldId id="486" r:id="rId34"/>
    <p:sldId id="487" r:id="rId35"/>
    <p:sldId id="478" r:id="rId36"/>
    <p:sldId id="506" r:id="rId37"/>
    <p:sldId id="277" r:id="rId38"/>
    <p:sldId id="479" r:id="rId39"/>
    <p:sldId id="507" r:id="rId40"/>
    <p:sldId id="480" r:id="rId41"/>
    <p:sldId id="282" r:id="rId42"/>
    <p:sldId id="481" r:id="rId43"/>
    <p:sldId id="436" r:id="rId44"/>
  </p:sldIdLst>
  <p:sldSz cx="9144000" cy="6858000" type="screen4x3"/>
  <p:notesSz cx="6894513" cy="10028238"/>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C0C0"/>
    <a:srgbClr val="080808"/>
    <a:srgbClr val="008000"/>
    <a:srgbClr val="009900"/>
    <a:srgbClr val="0000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autoAdjust="0"/>
    <p:restoredTop sz="94660" autoAdjust="0"/>
  </p:normalViewPr>
  <p:slideViewPr>
    <p:cSldViewPr>
      <p:cViewPr>
        <p:scale>
          <a:sx n="80" d="100"/>
          <a:sy n="80" d="100"/>
        </p:scale>
        <p:origin x="-636" y="-300"/>
      </p:cViewPr>
      <p:guideLst>
        <p:guide orient="horz" pos="2160"/>
        <p:guide pos="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22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tente\Documenti\DENDRO\DPL\fus0raw.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plotArea>
      <c:layout>
        <c:manualLayout>
          <c:layoutTarget val="inner"/>
          <c:xMode val="edge"/>
          <c:yMode val="edge"/>
          <c:x val="6.5157675796980188E-2"/>
          <c:y val="3.490588492614894E-2"/>
          <c:w val="0.78423815444122058"/>
          <c:h val="0.75235609335597764"/>
        </c:manualLayout>
      </c:layout>
      <c:scatterChart>
        <c:scatterStyle val="lineMarker"/>
        <c:ser>
          <c:idx val="0"/>
          <c:order val="0"/>
          <c:tx>
            <c:strRef>
              <c:f>fus0raw!$B$1</c:f>
              <c:strCache>
                <c:ptCount val="1"/>
                <c:pt idx="0">
                  <c:v>I2FUS002L</c:v>
                </c:pt>
              </c:strCache>
            </c:strRef>
          </c:tx>
          <c:spPr>
            <a:ln>
              <a:solidFill>
                <a:schemeClr val="tx1"/>
              </a:solidFill>
            </a:ln>
          </c:spPr>
          <c:marker>
            <c:symbol val="none"/>
          </c:marker>
          <c:xVal>
            <c:numRef>
              <c:f>fus0raw!$A$2:$A$407</c:f>
              <c:numCache>
                <c:formatCode>General</c:formatCode>
                <c:ptCount val="406"/>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numCache>
            </c:numRef>
          </c:xVal>
          <c:yVal>
            <c:numRef>
              <c:f>fus0raw!$B$2:$B$407</c:f>
              <c:numCache>
                <c:formatCode>General</c:formatCode>
                <c:ptCount val="406"/>
                <c:pt idx="0">
                  <c:v>1.1900000000000028</c:v>
                </c:pt>
                <c:pt idx="1">
                  <c:v>0.95000000000000062</c:v>
                </c:pt>
                <c:pt idx="2">
                  <c:v>1.1900000000000028</c:v>
                </c:pt>
                <c:pt idx="3">
                  <c:v>1.1900000000000028</c:v>
                </c:pt>
                <c:pt idx="4">
                  <c:v>1.22</c:v>
                </c:pt>
                <c:pt idx="5">
                  <c:v>1.06</c:v>
                </c:pt>
                <c:pt idx="6">
                  <c:v>0.91</c:v>
                </c:pt>
                <c:pt idx="7">
                  <c:v>1.47</c:v>
                </c:pt>
                <c:pt idx="8">
                  <c:v>1.3900000000000001</c:v>
                </c:pt>
                <c:pt idx="9">
                  <c:v>1.3900000000000001</c:v>
                </c:pt>
                <c:pt idx="10">
                  <c:v>1.06</c:v>
                </c:pt>
                <c:pt idx="11">
                  <c:v>1.85</c:v>
                </c:pt>
                <c:pt idx="12">
                  <c:v>1.8800000000000001</c:v>
                </c:pt>
                <c:pt idx="13">
                  <c:v>1.58</c:v>
                </c:pt>
                <c:pt idx="14">
                  <c:v>0.98</c:v>
                </c:pt>
                <c:pt idx="15">
                  <c:v>0.71000000000000063</c:v>
                </c:pt>
                <c:pt idx="16">
                  <c:v>0.87000000000000144</c:v>
                </c:pt>
                <c:pt idx="17">
                  <c:v>1.8800000000000001</c:v>
                </c:pt>
                <c:pt idx="18">
                  <c:v>1.9600000000000004</c:v>
                </c:pt>
                <c:pt idx="19">
                  <c:v>1.24</c:v>
                </c:pt>
                <c:pt idx="20">
                  <c:v>1.3</c:v>
                </c:pt>
                <c:pt idx="21">
                  <c:v>0.75000000000000155</c:v>
                </c:pt>
                <c:pt idx="22">
                  <c:v>1.05</c:v>
                </c:pt>
                <c:pt idx="23">
                  <c:v>1.7100000000000024</c:v>
                </c:pt>
                <c:pt idx="24">
                  <c:v>1.31</c:v>
                </c:pt>
                <c:pt idx="25">
                  <c:v>1.07</c:v>
                </c:pt>
                <c:pt idx="26">
                  <c:v>1.1299999999999968</c:v>
                </c:pt>
                <c:pt idx="27">
                  <c:v>1.1299999999999968</c:v>
                </c:pt>
                <c:pt idx="28">
                  <c:v>1.3900000000000001</c:v>
                </c:pt>
                <c:pt idx="29">
                  <c:v>1.9400000000000004</c:v>
                </c:pt>
                <c:pt idx="30">
                  <c:v>2.64</c:v>
                </c:pt>
                <c:pt idx="31">
                  <c:v>2.25</c:v>
                </c:pt>
                <c:pt idx="32">
                  <c:v>1.6400000000000001</c:v>
                </c:pt>
                <c:pt idx="33">
                  <c:v>1.1700000000000021</c:v>
                </c:pt>
                <c:pt idx="34">
                  <c:v>1.0900000000000001</c:v>
                </c:pt>
                <c:pt idx="35">
                  <c:v>1.06</c:v>
                </c:pt>
                <c:pt idx="36">
                  <c:v>0.84000000000000064</c:v>
                </c:pt>
                <c:pt idx="37">
                  <c:v>0.61000000000000065</c:v>
                </c:pt>
                <c:pt idx="38">
                  <c:v>0.6500000000000018</c:v>
                </c:pt>
                <c:pt idx="39">
                  <c:v>0.75000000000000155</c:v>
                </c:pt>
                <c:pt idx="40">
                  <c:v>0.99</c:v>
                </c:pt>
                <c:pt idx="41">
                  <c:v>1.08</c:v>
                </c:pt>
                <c:pt idx="42">
                  <c:v>1.7300000000000026</c:v>
                </c:pt>
                <c:pt idx="43">
                  <c:v>1.32</c:v>
                </c:pt>
                <c:pt idx="44">
                  <c:v>1.57</c:v>
                </c:pt>
                <c:pt idx="45">
                  <c:v>2.0099999999999998</c:v>
                </c:pt>
                <c:pt idx="46">
                  <c:v>2.04</c:v>
                </c:pt>
                <c:pt idx="47">
                  <c:v>2.14</c:v>
                </c:pt>
                <c:pt idx="48">
                  <c:v>2.4099999999999997</c:v>
                </c:pt>
                <c:pt idx="49">
                  <c:v>4.6099999999999985</c:v>
                </c:pt>
                <c:pt idx="50">
                  <c:v>2.9699999999999998</c:v>
                </c:pt>
                <c:pt idx="51">
                  <c:v>2.66</c:v>
                </c:pt>
                <c:pt idx="52">
                  <c:v>1.59</c:v>
                </c:pt>
                <c:pt idx="53">
                  <c:v>1.48</c:v>
                </c:pt>
                <c:pt idx="54">
                  <c:v>1.22</c:v>
                </c:pt>
                <c:pt idx="55">
                  <c:v>1.1499999999999968</c:v>
                </c:pt>
                <c:pt idx="56">
                  <c:v>1.06</c:v>
                </c:pt>
                <c:pt idx="57">
                  <c:v>1.1800000000000028</c:v>
                </c:pt>
                <c:pt idx="58">
                  <c:v>1.3900000000000001</c:v>
                </c:pt>
                <c:pt idx="59">
                  <c:v>1.42</c:v>
                </c:pt>
                <c:pt idx="60">
                  <c:v>1.22</c:v>
                </c:pt>
                <c:pt idx="61">
                  <c:v>1.28</c:v>
                </c:pt>
                <c:pt idx="62">
                  <c:v>1.35</c:v>
                </c:pt>
                <c:pt idx="63">
                  <c:v>1.55</c:v>
                </c:pt>
                <c:pt idx="64">
                  <c:v>1.34</c:v>
                </c:pt>
                <c:pt idx="65">
                  <c:v>1.31</c:v>
                </c:pt>
                <c:pt idx="66">
                  <c:v>1.7900000000000029</c:v>
                </c:pt>
                <c:pt idx="67">
                  <c:v>1.1200000000000001</c:v>
                </c:pt>
                <c:pt idx="68">
                  <c:v>0.96000000000000063</c:v>
                </c:pt>
                <c:pt idx="69">
                  <c:v>1.02</c:v>
                </c:pt>
                <c:pt idx="70">
                  <c:v>0.89000000000000135</c:v>
                </c:pt>
                <c:pt idx="71">
                  <c:v>0.75000000000000155</c:v>
                </c:pt>
                <c:pt idx="72">
                  <c:v>0.98</c:v>
                </c:pt>
                <c:pt idx="73">
                  <c:v>1.49</c:v>
                </c:pt>
                <c:pt idx="74">
                  <c:v>1.24</c:v>
                </c:pt>
                <c:pt idx="75">
                  <c:v>1.6600000000000001</c:v>
                </c:pt>
                <c:pt idx="76">
                  <c:v>1.31</c:v>
                </c:pt>
                <c:pt idx="77">
                  <c:v>0.86000000000000065</c:v>
                </c:pt>
                <c:pt idx="78">
                  <c:v>0.88000000000000134</c:v>
                </c:pt>
                <c:pt idx="79">
                  <c:v>0.78</c:v>
                </c:pt>
                <c:pt idx="80">
                  <c:v>0.88000000000000134</c:v>
                </c:pt>
                <c:pt idx="81">
                  <c:v>0.88000000000000134</c:v>
                </c:pt>
                <c:pt idx="82">
                  <c:v>0.93</c:v>
                </c:pt>
                <c:pt idx="83">
                  <c:v>0.96000000000000063</c:v>
                </c:pt>
                <c:pt idx="84">
                  <c:v>0.76000000000000156</c:v>
                </c:pt>
                <c:pt idx="85">
                  <c:v>0.9</c:v>
                </c:pt>
                <c:pt idx="86">
                  <c:v>1.1200000000000001</c:v>
                </c:pt>
                <c:pt idx="87">
                  <c:v>1.34</c:v>
                </c:pt>
                <c:pt idx="88">
                  <c:v>1.3900000000000001</c:v>
                </c:pt>
                <c:pt idx="89">
                  <c:v>1.3800000000000001</c:v>
                </c:pt>
                <c:pt idx="90">
                  <c:v>1.31</c:v>
                </c:pt>
                <c:pt idx="91">
                  <c:v>1.44</c:v>
                </c:pt>
                <c:pt idx="92">
                  <c:v>1.47</c:v>
                </c:pt>
                <c:pt idx="93">
                  <c:v>1.1399999999999968</c:v>
                </c:pt>
                <c:pt idx="94">
                  <c:v>1.31</c:v>
                </c:pt>
                <c:pt idx="95">
                  <c:v>1.31</c:v>
                </c:pt>
                <c:pt idx="96">
                  <c:v>1.1000000000000001</c:v>
                </c:pt>
                <c:pt idx="97">
                  <c:v>1.0900000000000001</c:v>
                </c:pt>
                <c:pt idx="98">
                  <c:v>1.24</c:v>
                </c:pt>
                <c:pt idx="99">
                  <c:v>1.0900000000000001</c:v>
                </c:pt>
                <c:pt idx="100">
                  <c:v>1.04</c:v>
                </c:pt>
                <c:pt idx="101">
                  <c:v>1.1100000000000001</c:v>
                </c:pt>
                <c:pt idx="102">
                  <c:v>0.82000000000000062</c:v>
                </c:pt>
                <c:pt idx="103">
                  <c:v>1.01</c:v>
                </c:pt>
                <c:pt idx="104">
                  <c:v>2.2000000000000002</c:v>
                </c:pt>
                <c:pt idx="105">
                  <c:v>1.49</c:v>
                </c:pt>
                <c:pt idx="106">
                  <c:v>1.1499999999999968</c:v>
                </c:pt>
                <c:pt idx="107">
                  <c:v>1.1299999999999968</c:v>
                </c:pt>
                <c:pt idx="108">
                  <c:v>1.34</c:v>
                </c:pt>
                <c:pt idx="109">
                  <c:v>1.41</c:v>
                </c:pt>
                <c:pt idx="110">
                  <c:v>1.31</c:v>
                </c:pt>
                <c:pt idx="111">
                  <c:v>1.3800000000000001</c:v>
                </c:pt>
                <c:pt idx="112">
                  <c:v>1.3</c:v>
                </c:pt>
                <c:pt idx="113">
                  <c:v>1.43</c:v>
                </c:pt>
                <c:pt idx="114">
                  <c:v>1.1200000000000001</c:v>
                </c:pt>
                <c:pt idx="115">
                  <c:v>1.41</c:v>
                </c:pt>
                <c:pt idx="116">
                  <c:v>1.6600000000000001</c:v>
                </c:pt>
                <c:pt idx="117">
                  <c:v>2.08</c:v>
                </c:pt>
                <c:pt idx="118">
                  <c:v>1.41</c:v>
                </c:pt>
                <c:pt idx="119">
                  <c:v>1.31</c:v>
                </c:pt>
                <c:pt idx="120">
                  <c:v>1.1499999999999968</c:v>
                </c:pt>
                <c:pt idx="121">
                  <c:v>0.85000000000000064</c:v>
                </c:pt>
                <c:pt idx="122">
                  <c:v>1.1200000000000001</c:v>
                </c:pt>
                <c:pt idx="123">
                  <c:v>0.89000000000000135</c:v>
                </c:pt>
                <c:pt idx="124">
                  <c:v>1.1399999999999968</c:v>
                </c:pt>
                <c:pt idx="125">
                  <c:v>0.98</c:v>
                </c:pt>
                <c:pt idx="126">
                  <c:v>0.77000000000000024</c:v>
                </c:pt>
                <c:pt idx="127">
                  <c:v>1.44</c:v>
                </c:pt>
                <c:pt idx="128">
                  <c:v>2.74</c:v>
                </c:pt>
                <c:pt idx="129">
                  <c:v>2.23</c:v>
                </c:pt>
                <c:pt idx="130">
                  <c:v>1.91</c:v>
                </c:pt>
                <c:pt idx="131">
                  <c:v>2.2000000000000002</c:v>
                </c:pt>
                <c:pt idx="132">
                  <c:v>2.3899999999999997</c:v>
                </c:pt>
                <c:pt idx="133">
                  <c:v>1.62</c:v>
                </c:pt>
                <c:pt idx="134">
                  <c:v>1.32</c:v>
                </c:pt>
                <c:pt idx="135">
                  <c:v>1.3900000000000001</c:v>
                </c:pt>
                <c:pt idx="136">
                  <c:v>1.1800000000000028</c:v>
                </c:pt>
                <c:pt idx="137">
                  <c:v>1</c:v>
                </c:pt>
                <c:pt idx="138">
                  <c:v>0.96000000000000063</c:v>
                </c:pt>
                <c:pt idx="139">
                  <c:v>0.94000000000000061</c:v>
                </c:pt>
                <c:pt idx="140">
                  <c:v>1.1299999999999968</c:v>
                </c:pt>
                <c:pt idx="141">
                  <c:v>1.1200000000000001</c:v>
                </c:pt>
                <c:pt idx="142">
                  <c:v>1.1000000000000001</c:v>
                </c:pt>
                <c:pt idx="143">
                  <c:v>1.1200000000000001</c:v>
                </c:pt>
                <c:pt idx="144">
                  <c:v>1.23</c:v>
                </c:pt>
                <c:pt idx="145">
                  <c:v>1.02</c:v>
                </c:pt>
                <c:pt idx="146">
                  <c:v>1.1599999999999968</c:v>
                </c:pt>
                <c:pt idx="147">
                  <c:v>1.37</c:v>
                </c:pt>
                <c:pt idx="148">
                  <c:v>1.03</c:v>
                </c:pt>
                <c:pt idx="149">
                  <c:v>1.37</c:v>
                </c:pt>
                <c:pt idx="150">
                  <c:v>1.6400000000000001</c:v>
                </c:pt>
                <c:pt idx="151">
                  <c:v>1.7500000000000029</c:v>
                </c:pt>
                <c:pt idx="152">
                  <c:v>1.45</c:v>
                </c:pt>
                <c:pt idx="153">
                  <c:v>0.94000000000000061</c:v>
                </c:pt>
                <c:pt idx="154">
                  <c:v>0.8</c:v>
                </c:pt>
                <c:pt idx="155">
                  <c:v>1.1800000000000028</c:v>
                </c:pt>
                <c:pt idx="156">
                  <c:v>1.26</c:v>
                </c:pt>
                <c:pt idx="157">
                  <c:v>1.36</c:v>
                </c:pt>
                <c:pt idx="158">
                  <c:v>1.05</c:v>
                </c:pt>
                <c:pt idx="159">
                  <c:v>1.03</c:v>
                </c:pt>
                <c:pt idx="160">
                  <c:v>1.08</c:v>
                </c:pt>
                <c:pt idx="161">
                  <c:v>0.89000000000000135</c:v>
                </c:pt>
                <c:pt idx="162">
                  <c:v>1.1399999999999968</c:v>
                </c:pt>
                <c:pt idx="163">
                  <c:v>1.06</c:v>
                </c:pt>
                <c:pt idx="164">
                  <c:v>1.33</c:v>
                </c:pt>
                <c:pt idx="165">
                  <c:v>1.26</c:v>
                </c:pt>
                <c:pt idx="166">
                  <c:v>1.31</c:v>
                </c:pt>
                <c:pt idx="167">
                  <c:v>1.45</c:v>
                </c:pt>
                <c:pt idx="168">
                  <c:v>1.6700000000000021</c:v>
                </c:pt>
                <c:pt idx="169">
                  <c:v>1.7600000000000029</c:v>
                </c:pt>
                <c:pt idx="170">
                  <c:v>1.6700000000000021</c:v>
                </c:pt>
                <c:pt idx="171">
                  <c:v>1.25</c:v>
                </c:pt>
                <c:pt idx="172">
                  <c:v>1.1299999999999968</c:v>
                </c:pt>
                <c:pt idx="173">
                  <c:v>0.92</c:v>
                </c:pt>
                <c:pt idx="174">
                  <c:v>0.98</c:v>
                </c:pt>
                <c:pt idx="175">
                  <c:v>0.60000000000000064</c:v>
                </c:pt>
                <c:pt idx="176">
                  <c:v>0.66000000000000192</c:v>
                </c:pt>
                <c:pt idx="177">
                  <c:v>0.68000000000000171</c:v>
                </c:pt>
                <c:pt idx="178">
                  <c:v>0.66000000000000192</c:v>
                </c:pt>
                <c:pt idx="179">
                  <c:v>1.2</c:v>
                </c:pt>
                <c:pt idx="180">
                  <c:v>0.96000000000000063</c:v>
                </c:pt>
                <c:pt idx="181">
                  <c:v>0.54</c:v>
                </c:pt>
                <c:pt idx="182">
                  <c:v>0.83000000000000063</c:v>
                </c:pt>
                <c:pt idx="183">
                  <c:v>0.87000000000000144</c:v>
                </c:pt>
                <c:pt idx="184">
                  <c:v>0.92</c:v>
                </c:pt>
                <c:pt idx="185">
                  <c:v>0.92</c:v>
                </c:pt>
                <c:pt idx="186">
                  <c:v>1.1700000000000021</c:v>
                </c:pt>
                <c:pt idx="187">
                  <c:v>1.28</c:v>
                </c:pt>
                <c:pt idx="188">
                  <c:v>1.01</c:v>
                </c:pt>
                <c:pt idx="189">
                  <c:v>1.1200000000000001</c:v>
                </c:pt>
                <c:pt idx="190">
                  <c:v>1.1200000000000001</c:v>
                </c:pt>
                <c:pt idx="191">
                  <c:v>1.05</c:v>
                </c:pt>
                <c:pt idx="192">
                  <c:v>1.22</c:v>
                </c:pt>
                <c:pt idx="193">
                  <c:v>1.26</c:v>
                </c:pt>
                <c:pt idx="194">
                  <c:v>1.53</c:v>
                </c:pt>
                <c:pt idx="195">
                  <c:v>1.04</c:v>
                </c:pt>
                <c:pt idx="196">
                  <c:v>1.08</c:v>
                </c:pt>
                <c:pt idx="197">
                  <c:v>1.23</c:v>
                </c:pt>
                <c:pt idx="198">
                  <c:v>1.53</c:v>
                </c:pt>
                <c:pt idx="199">
                  <c:v>1.41</c:v>
                </c:pt>
              </c:numCache>
            </c:numRef>
          </c:yVal>
        </c:ser>
        <c:ser>
          <c:idx val="1"/>
          <c:order val="1"/>
          <c:tx>
            <c:strRef>
              <c:f>fus0raw!$C$1</c:f>
              <c:strCache>
                <c:ptCount val="1"/>
                <c:pt idx="0">
                  <c:v>I2FUS002R</c:v>
                </c:pt>
              </c:strCache>
            </c:strRef>
          </c:tx>
          <c:spPr>
            <a:ln>
              <a:solidFill>
                <a:srgbClr val="00B0F0"/>
              </a:solidFill>
            </a:ln>
          </c:spPr>
          <c:marker>
            <c:symbol val="none"/>
          </c:marker>
          <c:xVal>
            <c:numRef>
              <c:f>fus0raw!$A$2:$A$407</c:f>
              <c:numCache>
                <c:formatCode>General</c:formatCode>
                <c:ptCount val="406"/>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numCache>
            </c:numRef>
          </c:xVal>
          <c:yVal>
            <c:numRef>
              <c:f>fus0raw!$C$2:$C$407</c:f>
              <c:numCache>
                <c:formatCode>General</c:formatCode>
                <c:ptCount val="406"/>
                <c:pt idx="0">
                  <c:v>3.05</c:v>
                </c:pt>
                <c:pt idx="1">
                  <c:v>2.66</c:v>
                </c:pt>
                <c:pt idx="2">
                  <c:v>2.9699999999999998</c:v>
                </c:pt>
                <c:pt idx="3">
                  <c:v>2.63</c:v>
                </c:pt>
                <c:pt idx="4">
                  <c:v>3.07</c:v>
                </c:pt>
                <c:pt idx="5">
                  <c:v>3</c:v>
                </c:pt>
                <c:pt idx="6">
                  <c:v>3.02</c:v>
                </c:pt>
                <c:pt idx="7">
                  <c:v>2.96</c:v>
                </c:pt>
                <c:pt idx="8">
                  <c:v>3.16</c:v>
                </c:pt>
                <c:pt idx="9">
                  <c:v>2.5099999999999998</c:v>
                </c:pt>
                <c:pt idx="10">
                  <c:v>2.21</c:v>
                </c:pt>
                <c:pt idx="11">
                  <c:v>2.5099999999999998</c:v>
                </c:pt>
                <c:pt idx="12">
                  <c:v>2.1399999999999997</c:v>
                </c:pt>
                <c:pt idx="13">
                  <c:v>2.06</c:v>
                </c:pt>
                <c:pt idx="14">
                  <c:v>1.8599999999999965</c:v>
                </c:pt>
                <c:pt idx="15">
                  <c:v>1.6900000000000028</c:v>
                </c:pt>
                <c:pt idx="16">
                  <c:v>1.8800000000000001</c:v>
                </c:pt>
                <c:pt idx="17">
                  <c:v>2.4699999999999998</c:v>
                </c:pt>
                <c:pt idx="18">
                  <c:v>2.65</c:v>
                </c:pt>
                <c:pt idx="19">
                  <c:v>2.0499999999999998</c:v>
                </c:pt>
                <c:pt idx="20">
                  <c:v>1.9400000000000004</c:v>
                </c:pt>
                <c:pt idx="21">
                  <c:v>1.46</c:v>
                </c:pt>
                <c:pt idx="22">
                  <c:v>2.16</c:v>
                </c:pt>
                <c:pt idx="23">
                  <c:v>2.5499999999999998</c:v>
                </c:pt>
                <c:pt idx="24">
                  <c:v>2.17</c:v>
                </c:pt>
                <c:pt idx="25">
                  <c:v>2.06</c:v>
                </c:pt>
                <c:pt idx="26">
                  <c:v>2.1399999999999997</c:v>
                </c:pt>
                <c:pt idx="27">
                  <c:v>2.17</c:v>
                </c:pt>
                <c:pt idx="28">
                  <c:v>2.5</c:v>
                </c:pt>
                <c:pt idx="29">
                  <c:v>3.04</c:v>
                </c:pt>
                <c:pt idx="30">
                  <c:v>3.73</c:v>
                </c:pt>
                <c:pt idx="31">
                  <c:v>3.74</c:v>
                </c:pt>
                <c:pt idx="32">
                  <c:v>3.14</c:v>
                </c:pt>
                <c:pt idx="33">
                  <c:v>3.03</c:v>
                </c:pt>
                <c:pt idx="34">
                  <c:v>2.9099999999999997</c:v>
                </c:pt>
                <c:pt idx="35">
                  <c:v>2.4899999999999998</c:v>
                </c:pt>
                <c:pt idx="36">
                  <c:v>1.9300000000000006</c:v>
                </c:pt>
                <c:pt idx="37">
                  <c:v>1.7900000000000029</c:v>
                </c:pt>
                <c:pt idx="38">
                  <c:v>1.8</c:v>
                </c:pt>
                <c:pt idx="39">
                  <c:v>1.8199999999999963</c:v>
                </c:pt>
                <c:pt idx="40">
                  <c:v>2.0299999999999998</c:v>
                </c:pt>
                <c:pt idx="41">
                  <c:v>2.0700000000000003</c:v>
                </c:pt>
                <c:pt idx="42">
                  <c:v>2.1100000000000003</c:v>
                </c:pt>
                <c:pt idx="43">
                  <c:v>1.8399999999999963</c:v>
                </c:pt>
                <c:pt idx="44">
                  <c:v>2.3299999999999987</c:v>
                </c:pt>
                <c:pt idx="45">
                  <c:v>2.13</c:v>
                </c:pt>
                <c:pt idx="46">
                  <c:v>2.1100000000000003</c:v>
                </c:pt>
                <c:pt idx="47">
                  <c:v>2.3699999999999997</c:v>
                </c:pt>
                <c:pt idx="48">
                  <c:v>2.23</c:v>
                </c:pt>
                <c:pt idx="49">
                  <c:v>2.3200000000000003</c:v>
                </c:pt>
                <c:pt idx="50">
                  <c:v>2.0700000000000003</c:v>
                </c:pt>
                <c:pt idx="51">
                  <c:v>2.25</c:v>
                </c:pt>
                <c:pt idx="52">
                  <c:v>2.42</c:v>
                </c:pt>
                <c:pt idx="53">
                  <c:v>2.52</c:v>
                </c:pt>
                <c:pt idx="54">
                  <c:v>2.2000000000000002</c:v>
                </c:pt>
                <c:pt idx="55">
                  <c:v>2.3899999999999997</c:v>
                </c:pt>
                <c:pt idx="56">
                  <c:v>2.56</c:v>
                </c:pt>
                <c:pt idx="57">
                  <c:v>2.4499999999999997</c:v>
                </c:pt>
                <c:pt idx="58">
                  <c:v>2.4499999999999997</c:v>
                </c:pt>
                <c:pt idx="59">
                  <c:v>2.27</c:v>
                </c:pt>
                <c:pt idx="60">
                  <c:v>2.4</c:v>
                </c:pt>
                <c:pt idx="61">
                  <c:v>2.48</c:v>
                </c:pt>
                <c:pt idx="62">
                  <c:v>2.3299999999999987</c:v>
                </c:pt>
                <c:pt idx="63">
                  <c:v>2.2599999999999998</c:v>
                </c:pt>
                <c:pt idx="64">
                  <c:v>2.06</c:v>
                </c:pt>
                <c:pt idx="65">
                  <c:v>1.9600000000000004</c:v>
                </c:pt>
                <c:pt idx="66">
                  <c:v>1.9500000000000004</c:v>
                </c:pt>
                <c:pt idx="67">
                  <c:v>1.87</c:v>
                </c:pt>
                <c:pt idx="68">
                  <c:v>1.6500000000000001</c:v>
                </c:pt>
                <c:pt idx="69">
                  <c:v>1.9800000000000004</c:v>
                </c:pt>
                <c:pt idx="70">
                  <c:v>2.12</c:v>
                </c:pt>
                <c:pt idx="71">
                  <c:v>1.7400000000000027</c:v>
                </c:pt>
                <c:pt idx="72">
                  <c:v>2.0099999999999998</c:v>
                </c:pt>
                <c:pt idx="73">
                  <c:v>2.02</c:v>
                </c:pt>
                <c:pt idx="74">
                  <c:v>1.9200000000000004</c:v>
                </c:pt>
                <c:pt idx="75">
                  <c:v>2.2000000000000002</c:v>
                </c:pt>
                <c:pt idx="76">
                  <c:v>2.27</c:v>
                </c:pt>
                <c:pt idx="77">
                  <c:v>1.8</c:v>
                </c:pt>
                <c:pt idx="78">
                  <c:v>1.9600000000000004</c:v>
                </c:pt>
                <c:pt idx="79">
                  <c:v>1.7000000000000024</c:v>
                </c:pt>
                <c:pt idx="80">
                  <c:v>1.7900000000000029</c:v>
                </c:pt>
                <c:pt idx="81">
                  <c:v>1.8800000000000001</c:v>
                </c:pt>
                <c:pt idx="82">
                  <c:v>2.13</c:v>
                </c:pt>
                <c:pt idx="83">
                  <c:v>2.2000000000000002</c:v>
                </c:pt>
                <c:pt idx="84">
                  <c:v>1.9200000000000004</c:v>
                </c:pt>
                <c:pt idx="85">
                  <c:v>2.06</c:v>
                </c:pt>
                <c:pt idx="86">
                  <c:v>2.0499999999999998</c:v>
                </c:pt>
                <c:pt idx="87">
                  <c:v>2.2800000000000002</c:v>
                </c:pt>
                <c:pt idx="88">
                  <c:v>2.23</c:v>
                </c:pt>
                <c:pt idx="89">
                  <c:v>2.21</c:v>
                </c:pt>
                <c:pt idx="90">
                  <c:v>2.1399999999999997</c:v>
                </c:pt>
                <c:pt idx="91">
                  <c:v>2.0499999999999998</c:v>
                </c:pt>
                <c:pt idx="92">
                  <c:v>2.1399999999999997</c:v>
                </c:pt>
                <c:pt idx="93">
                  <c:v>1.8900000000000001</c:v>
                </c:pt>
                <c:pt idx="94">
                  <c:v>2.2599999999999998</c:v>
                </c:pt>
                <c:pt idx="95">
                  <c:v>2.21</c:v>
                </c:pt>
                <c:pt idx="96">
                  <c:v>2.02</c:v>
                </c:pt>
                <c:pt idx="97">
                  <c:v>1.7900000000000029</c:v>
                </c:pt>
                <c:pt idx="98">
                  <c:v>1.83</c:v>
                </c:pt>
                <c:pt idx="99">
                  <c:v>1.9700000000000004</c:v>
                </c:pt>
                <c:pt idx="100">
                  <c:v>1.9400000000000004</c:v>
                </c:pt>
                <c:pt idx="101">
                  <c:v>1.83</c:v>
                </c:pt>
                <c:pt idx="102">
                  <c:v>1.6500000000000001</c:v>
                </c:pt>
                <c:pt idx="103">
                  <c:v>1.8800000000000001</c:v>
                </c:pt>
                <c:pt idx="104">
                  <c:v>2.38</c:v>
                </c:pt>
                <c:pt idx="105">
                  <c:v>1.9300000000000006</c:v>
                </c:pt>
                <c:pt idx="106">
                  <c:v>1.9300000000000006</c:v>
                </c:pt>
                <c:pt idx="107">
                  <c:v>1.9</c:v>
                </c:pt>
                <c:pt idx="108">
                  <c:v>2.16</c:v>
                </c:pt>
                <c:pt idx="109">
                  <c:v>2.1</c:v>
                </c:pt>
                <c:pt idx="110">
                  <c:v>1.91</c:v>
                </c:pt>
                <c:pt idx="111">
                  <c:v>1.8900000000000001</c:v>
                </c:pt>
                <c:pt idx="112">
                  <c:v>2</c:v>
                </c:pt>
                <c:pt idx="113">
                  <c:v>1.7700000000000029</c:v>
                </c:pt>
                <c:pt idx="114">
                  <c:v>1.9600000000000004</c:v>
                </c:pt>
                <c:pt idx="115">
                  <c:v>2.0499999999999998</c:v>
                </c:pt>
                <c:pt idx="116">
                  <c:v>2.23</c:v>
                </c:pt>
                <c:pt idx="117">
                  <c:v>2.2999999999999998</c:v>
                </c:pt>
                <c:pt idx="118">
                  <c:v>2.2199999999999998</c:v>
                </c:pt>
                <c:pt idx="119">
                  <c:v>2.0700000000000003</c:v>
                </c:pt>
                <c:pt idx="120">
                  <c:v>1.9400000000000004</c:v>
                </c:pt>
                <c:pt idx="121">
                  <c:v>1.9700000000000004</c:v>
                </c:pt>
                <c:pt idx="122">
                  <c:v>2.6</c:v>
                </c:pt>
                <c:pt idx="123">
                  <c:v>2.2199999999999998</c:v>
                </c:pt>
                <c:pt idx="124">
                  <c:v>2.2199999999999998</c:v>
                </c:pt>
                <c:pt idx="125">
                  <c:v>2.2800000000000002</c:v>
                </c:pt>
                <c:pt idx="126">
                  <c:v>1.9500000000000004</c:v>
                </c:pt>
                <c:pt idx="127">
                  <c:v>2.3600000000000003</c:v>
                </c:pt>
                <c:pt idx="128">
                  <c:v>2.66</c:v>
                </c:pt>
                <c:pt idx="129">
                  <c:v>2.3899999999999997</c:v>
                </c:pt>
                <c:pt idx="130">
                  <c:v>2.23</c:v>
                </c:pt>
                <c:pt idx="131">
                  <c:v>2.2800000000000002</c:v>
                </c:pt>
                <c:pt idx="132">
                  <c:v>2.13</c:v>
                </c:pt>
                <c:pt idx="133">
                  <c:v>1.9200000000000004</c:v>
                </c:pt>
                <c:pt idx="134">
                  <c:v>2.09</c:v>
                </c:pt>
                <c:pt idx="135">
                  <c:v>2.1</c:v>
                </c:pt>
                <c:pt idx="136">
                  <c:v>2.06</c:v>
                </c:pt>
                <c:pt idx="137">
                  <c:v>2.02</c:v>
                </c:pt>
                <c:pt idx="138">
                  <c:v>1.7400000000000027</c:v>
                </c:pt>
                <c:pt idx="139">
                  <c:v>1.7400000000000027</c:v>
                </c:pt>
                <c:pt idx="140">
                  <c:v>1.85</c:v>
                </c:pt>
                <c:pt idx="141">
                  <c:v>2.04</c:v>
                </c:pt>
                <c:pt idx="142">
                  <c:v>2.0499999999999998</c:v>
                </c:pt>
                <c:pt idx="143">
                  <c:v>2.04</c:v>
                </c:pt>
                <c:pt idx="144">
                  <c:v>2.09</c:v>
                </c:pt>
                <c:pt idx="145">
                  <c:v>2.3099999999999987</c:v>
                </c:pt>
                <c:pt idx="146">
                  <c:v>1.91</c:v>
                </c:pt>
                <c:pt idx="147">
                  <c:v>2.3099999999999987</c:v>
                </c:pt>
                <c:pt idx="148">
                  <c:v>2.15</c:v>
                </c:pt>
                <c:pt idx="149">
                  <c:v>2.25</c:v>
                </c:pt>
                <c:pt idx="150">
                  <c:v>2.15</c:v>
                </c:pt>
                <c:pt idx="151">
                  <c:v>2.4499999999999997</c:v>
                </c:pt>
                <c:pt idx="152">
                  <c:v>2.0700000000000003</c:v>
                </c:pt>
                <c:pt idx="153">
                  <c:v>1.8800000000000001</c:v>
                </c:pt>
                <c:pt idx="154">
                  <c:v>1.8199999999999963</c:v>
                </c:pt>
                <c:pt idx="155">
                  <c:v>2</c:v>
                </c:pt>
                <c:pt idx="156">
                  <c:v>2.0299999999999998</c:v>
                </c:pt>
                <c:pt idx="157">
                  <c:v>1.9800000000000004</c:v>
                </c:pt>
                <c:pt idx="158">
                  <c:v>1.9700000000000004</c:v>
                </c:pt>
                <c:pt idx="159">
                  <c:v>1.87</c:v>
                </c:pt>
                <c:pt idx="160">
                  <c:v>2.19</c:v>
                </c:pt>
                <c:pt idx="161">
                  <c:v>1.85</c:v>
                </c:pt>
                <c:pt idx="162">
                  <c:v>1.9900000000000004</c:v>
                </c:pt>
                <c:pt idx="163">
                  <c:v>1.7500000000000029</c:v>
                </c:pt>
                <c:pt idx="164">
                  <c:v>2</c:v>
                </c:pt>
                <c:pt idx="165">
                  <c:v>2.1399999999999997</c:v>
                </c:pt>
                <c:pt idx="166">
                  <c:v>2.15</c:v>
                </c:pt>
                <c:pt idx="167">
                  <c:v>2.3699999999999997</c:v>
                </c:pt>
                <c:pt idx="168">
                  <c:v>2.16</c:v>
                </c:pt>
                <c:pt idx="169">
                  <c:v>2.71</c:v>
                </c:pt>
                <c:pt idx="170">
                  <c:v>2.46</c:v>
                </c:pt>
                <c:pt idx="171">
                  <c:v>2.5</c:v>
                </c:pt>
                <c:pt idx="172">
                  <c:v>2.21</c:v>
                </c:pt>
                <c:pt idx="173">
                  <c:v>2.2000000000000002</c:v>
                </c:pt>
                <c:pt idx="174">
                  <c:v>2.1100000000000003</c:v>
                </c:pt>
                <c:pt idx="175">
                  <c:v>1.8</c:v>
                </c:pt>
                <c:pt idx="176">
                  <c:v>1.91</c:v>
                </c:pt>
                <c:pt idx="177">
                  <c:v>2.02</c:v>
                </c:pt>
                <c:pt idx="178">
                  <c:v>2.0099999999999998</c:v>
                </c:pt>
                <c:pt idx="179">
                  <c:v>2.52</c:v>
                </c:pt>
                <c:pt idx="180">
                  <c:v>2.2599999999999998</c:v>
                </c:pt>
                <c:pt idx="181">
                  <c:v>1.7300000000000026</c:v>
                </c:pt>
                <c:pt idx="182">
                  <c:v>2.0499999999999998</c:v>
                </c:pt>
                <c:pt idx="183">
                  <c:v>2.2000000000000002</c:v>
                </c:pt>
                <c:pt idx="184">
                  <c:v>2.13</c:v>
                </c:pt>
                <c:pt idx="185">
                  <c:v>2.2400000000000002</c:v>
                </c:pt>
                <c:pt idx="186">
                  <c:v>2.2199999999999998</c:v>
                </c:pt>
                <c:pt idx="187">
                  <c:v>2.08</c:v>
                </c:pt>
                <c:pt idx="188">
                  <c:v>1.9300000000000006</c:v>
                </c:pt>
                <c:pt idx="189">
                  <c:v>1.91</c:v>
                </c:pt>
                <c:pt idx="190">
                  <c:v>2.0099999999999998</c:v>
                </c:pt>
                <c:pt idx="191">
                  <c:v>2.09</c:v>
                </c:pt>
                <c:pt idx="192">
                  <c:v>2.15</c:v>
                </c:pt>
                <c:pt idx="193">
                  <c:v>2.27</c:v>
                </c:pt>
                <c:pt idx="194">
                  <c:v>2.15</c:v>
                </c:pt>
                <c:pt idx="195">
                  <c:v>1.9200000000000004</c:v>
                </c:pt>
                <c:pt idx="196">
                  <c:v>1.9</c:v>
                </c:pt>
                <c:pt idx="197">
                  <c:v>2.2199999999999998</c:v>
                </c:pt>
                <c:pt idx="198">
                  <c:v>2.5299999999999998</c:v>
                </c:pt>
                <c:pt idx="199">
                  <c:v>2.1100000000000003</c:v>
                </c:pt>
              </c:numCache>
            </c:numRef>
          </c:yVal>
        </c:ser>
        <c:ser>
          <c:idx val="2"/>
          <c:order val="2"/>
          <c:tx>
            <c:strRef>
              <c:f>fus0raw!$E$1</c:f>
              <c:strCache>
                <c:ptCount val="1"/>
                <c:pt idx="0">
                  <c:v>I2FUS004L</c:v>
                </c:pt>
              </c:strCache>
            </c:strRef>
          </c:tx>
          <c:spPr>
            <a:ln>
              <a:solidFill>
                <a:srgbClr val="00B050"/>
              </a:solidFill>
            </a:ln>
          </c:spPr>
          <c:marker>
            <c:symbol val="none"/>
          </c:marker>
          <c:xVal>
            <c:numRef>
              <c:f>fus0raw!$A$2:$A$407</c:f>
              <c:numCache>
                <c:formatCode>General</c:formatCode>
                <c:ptCount val="406"/>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numCache>
            </c:numRef>
          </c:xVal>
          <c:yVal>
            <c:numRef>
              <c:f>fus0raw!$E$2:$E$407</c:f>
              <c:numCache>
                <c:formatCode>General</c:formatCode>
                <c:ptCount val="406"/>
                <c:pt idx="0">
                  <c:v>3.21</c:v>
                </c:pt>
                <c:pt idx="1">
                  <c:v>2.94</c:v>
                </c:pt>
                <c:pt idx="2">
                  <c:v>3.69</c:v>
                </c:pt>
                <c:pt idx="3">
                  <c:v>3.04</c:v>
                </c:pt>
                <c:pt idx="4">
                  <c:v>3.4</c:v>
                </c:pt>
                <c:pt idx="5">
                  <c:v>3.21</c:v>
                </c:pt>
                <c:pt idx="6">
                  <c:v>3.42</c:v>
                </c:pt>
                <c:pt idx="7">
                  <c:v>3.3699999999999997</c:v>
                </c:pt>
                <c:pt idx="8">
                  <c:v>4.25</c:v>
                </c:pt>
                <c:pt idx="9">
                  <c:v>4.1499999999999995</c:v>
                </c:pt>
                <c:pt idx="10">
                  <c:v>3.66</c:v>
                </c:pt>
                <c:pt idx="11">
                  <c:v>4.4700000000000024</c:v>
                </c:pt>
                <c:pt idx="12">
                  <c:v>3.3200000000000003</c:v>
                </c:pt>
                <c:pt idx="13">
                  <c:v>2.68</c:v>
                </c:pt>
                <c:pt idx="14">
                  <c:v>2.92</c:v>
                </c:pt>
                <c:pt idx="15">
                  <c:v>2.52</c:v>
                </c:pt>
                <c:pt idx="16">
                  <c:v>2.46</c:v>
                </c:pt>
                <c:pt idx="17">
                  <c:v>3.3600000000000003</c:v>
                </c:pt>
                <c:pt idx="18">
                  <c:v>3.21</c:v>
                </c:pt>
                <c:pt idx="19">
                  <c:v>3.12</c:v>
                </c:pt>
                <c:pt idx="20">
                  <c:v>2.9099999999999997</c:v>
                </c:pt>
                <c:pt idx="21">
                  <c:v>2.2800000000000002</c:v>
                </c:pt>
                <c:pt idx="22">
                  <c:v>3.7800000000000002</c:v>
                </c:pt>
                <c:pt idx="23">
                  <c:v>3.8299999999999987</c:v>
                </c:pt>
                <c:pt idx="24">
                  <c:v>2.7800000000000002</c:v>
                </c:pt>
                <c:pt idx="25">
                  <c:v>2.63</c:v>
                </c:pt>
                <c:pt idx="26">
                  <c:v>2.75</c:v>
                </c:pt>
                <c:pt idx="27">
                  <c:v>2.88</c:v>
                </c:pt>
                <c:pt idx="28">
                  <c:v>3.2</c:v>
                </c:pt>
                <c:pt idx="29">
                  <c:v>3.24</c:v>
                </c:pt>
                <c:pt idx="30">
                  <c:v>3.2600000000000002</c:v>
                </c:pt>
                <c:pt idx="31">
                  <c:v>3.46</c:v>
                </c:pt>
                <c:pt idx="32">
                  <c:v>3.4099999999999997</c:v>
                </c:pt>
                <c:pt idx="33">
                  <c:v>3</c:v>
                </c:pt>
                <c:pt idx="34">
                  <c:v>2.92</c:v>
                </c:pt>
                <c:pt idx="35">
                  <c:v>3.1399999999999997</c:v>
                </c:pt>
                <c:pt idx="36">
                  <c:v>2.9699999999999998</c:v>
                </c:pt>
                <c:pt idx="37">
                  <c:v>2.36</c:v>
                </c:pt>
                <c:pt idx="38">
                  <c:v>2.57</c:v>
                </c:pt>
                <c:pt idx="39">
                  <c:v>2.64</c:v>
                </c:pt>
                <c:pt idx="40">
                  <c:v>2.62</c:v>
                </c:pt>
                <c:pt idx="41">
                  <c:v>2.59</c:v>
                </c:pt>
                <c:pt idx="42">
                  <c:v>3.3299999999999987</c:v>
                </c:pt>
                <c:pt idx="43">
                  <c:v>3.02</c:v>
                </c:pt>
                <c:pt idx="44">
                  <c:v>3.16</c:v>
                </c:pt>
                <c:pt idx="45">
                  <c:v>3.13</c:v>
                </c:pt>
                <c:pt idx="46">
                  <c:v>2.7800000000000002</c:v>
                </c:pt>
                <c:pt idx="47">
                  <c:v>3.2600000000000002</c:v>
                </c:pt>
                <c:pt idx="48">
                  <c:v>3.21</c:v>
                </c:pt>
                <c:pt idx="49">
                  <c:v>2.9699999999999998</c:v>
                </c:pt>
                <c:pt idx="50">
                  <c:v>2.7600000000000002</c:v>
                </c:pt>
                <c:pt idx="51">
                  <c:v>3.08</c:v>
                </c:pt>
                <c:pt idx="52">
                  <c:v>3.53</c:v>
                </c:pt>
                <c:pt idx="53">
                  <c:v>3.46</c:v>
                </c:pt>
                <c:pt idx="54">
                  <c:v>3.2600000000000002</c:v>
                </c:pt>
                <c:pt idx="55">
                  <c:v>3.4499999999999997</c:v>
                </c:pt>
                <c:pt idx="56">
                  <c:v>3.2199999999999998</c:v>
                </c:pt>
                <c:pt idx="57">
                  <c:v>3.1100000000000003</c:v>
                </c:pt>
                <c:pt idx="58">
                  <c:v>2.9</c:v>
                </c:pt>
                <c:pt idx="59">
                  <c:v>3.2</c:v>
                </c:pt>
                <c:pt idx="60">
                  <c:v>3.16</c:v>
                </c:pt>
                <c:pt idx="61">
                  <c:v>3.52</c:v>
                </c:pt>
                <c:pt idx="62">
                  <c:v>4.2799999999999994</c:v>
                </c:pt>
                <c:pt idx="63">
                  <c:v>3.9</c:v>
                </c:pt>
                <c:pt idx="64">
                  <c:v>3.3</c:v>
                </c:pt>
                <c:pt idx="65">
                  <c:v>3.38</c:v>
                </c:pt>
                <c:pt idx="66">
                  <c:v>3.55</c:v>
                </c:pt>
                <c:pt idx="67">
                  <c:v>3.24</c:v>
                </c:pt>
                <c:pt idx="68">
                  <c:v>3.24</c:v>
                </c:pt>
                <c:pt idx="69">
                  <c:v>3.1100000000000003</c:v>
                </c:pt>
                <c:pt idx="70">
                  <c:v>3.4299999999999997</c:v>
                </c:pt>
                <c:pt idx="71">
                  <c:v>2.82</c:v>
                </c:pt>
                <c:pt idx="72">
                  <c:v>2.8099999999999987</c:v>
                </c:pt>
                <c:pt idx="73">
                  <c:v>3.3899999999999997</c:v>
                </c:pt>
                <c:pt idx="74">
                  <c:v>3.04</c:v>
                </c:pt>
                <c:pt idx="75">
                  <c:v>3.09</c:v>
                </c:pt>
                <c:pt idx="76">
                  <c:v>3</c:v>
                </c:pt>
                <c:pt idx="77">
                  <c:v>2.7199999999999998</c:v>
                </c:pt>
                <c:pt idx="78">
                  <c:v>3.01</c:v>
                </c:pt>
                <c:pt idx="79">
                  <c:v>2.9699999999999998</c:v>
                </c:pt>
                <c:pt idx="80">
                  <c:v>3.34</c:v>
                </c:pt>
                <c:pt idx="81">
                  <c:v>3.1799999999999997</c:v>
                </c:pt>
                <c:pt idx="82">
                  <c:v>3.0700000000000003</c:v>
                </c:pt>
                <c:pt idx="83">
                  <c:v>3.3099999999999987</c:v>
                </c:pt>
                <c:pt idx="84">
                  <c:v>2.77</c:v>
                </c:pt>
                <c:pt idx="85">
                  <c:v>3.4099999999999997</c:v>
                </c:pt>
                <c:pt idx="86">
                  <c:v>3.13</c:v>
                </c:pt>
                <c:pt idx="87">
                  <c:v>3.48</c:v>
                </c:pt>
                <c:pt idx="88">
                  <c:v>3.3600000000000003</c:v>
                </c:pt>
                <c:pt idx="89">
                  <c:v>3.4299999999999997</c:v>
                </c:pt>
                <c:pt idx="90">
                  <c:v>2.86</c:v>
                </c:pt>
                <c:pt idx="91">
                  <c:v>3.12</c:v>
                </c:pt>
                <c:pt idx="92">
                  <c:v>3.4899999999999998</c:v>
                </c:pt>
                <c:pt idx="93">
                  <c:v>3.4299999999999997</c:v>
                </c:pt>
                <c:pt idx="94">
                  <c:v>3.4899999999999998</c:v>
                </c:pt>
                <c:pt idx="95">
                  <c:v>3.8600000000000003</c:v>
                </c:pt>
                <c:pt idx="96">
                  <c:v>3.7199999999999998</c:v>
                </c:pt>
                <c:pt idx="97">
                  <c:v>3.12</c:v>
                </c:pt>
                <c:pt idx="98">
                  <c:v>3.15</c:v>
                </c:pt>
                <c:pt idx="99">
                  <c:v>3.1799999999999997</c:v>
                </c:pt>
                <c:pt idx="100">
                  <c:v>3.1799999999999997</c:v>
                </c:pt>
                <c:pt idx="101">
                  <c:v>2.7199999999999998</c:v>
                </c:pt>
                <c:pt idx="102">
                  <c:v>2.3199999999999967</c:v>
                </c:pt>
                <c:pt idx="103">
                  <c:v>2.6</c:v>
                </c:pt>
                <c:pt idx="104">
                  <c:v>3.51</c:v>
                </c:pt>
                <c:pt idx="105">
                  <c:v>2.64</c:v>
                </c:pt>
                <c:pt idx="106">
                  <c:v>2.9</c:v>
                </c:pt>
                <c:pt idx="107">
                  <c:v>2.98</c:v>
                </c:pt>
                <c:pt idx="108">
                  <c:v>3.13</c:v>
                </c:pt>
                <c:pt idx="109">
                  <c:v>3</c:v>
                </c:pt>
                <c:pt idx="110">
                  <c:v>3.3200000000000003</c:v>
                </c:pt>
                <c:pt idx="111">
                  <c:v>3.01</c:v>
                </c:pt>
                <c:pt idx="112">
                  <c:v>3.4699999999999998</c:v>
                </c:pt>
                <c:pt idx="113">
                  <c:v>3.06</c:v>
                </c:pt>
                <c:pt idx="114">
                  <c:v>2.84</c:v>
                </c:pt>
                <c:pt idx="115">
                  <c:v>3.16</c:v>
                </c:pt>
                <c:pt idx="116">
                  <c:v>3.42</c:v>
                </c:pt>
                <c:pt idx="117">
                  <c:v>4.25</c:v>
                </c:pt>
                <c:pt idx="118">
                  <c:v>2.9699999999999998</c:v>
                </c:pt>
                <c:pt idx="119">
                  <c:v>3.2</c:v>
                </c:pt>
                <c:pt idx="120">
                  <c:v>3.15</c:v>
                </c:pt>
                <c:pt idx="121">
                  <c:v>3.1399999999999997</c:v>
                </c:pt>
                <c:pt idx="122">
                  <c:v>3.66</c:v>
                </c:pt>
                <c:pt idx="123">
                  <c:v>3.42</c:v>
                </c:pt>
                <c:pt idx="124">
                  <c:v>3.69</c:v>
                </c:pt>
                <c:pt idx="125">
                  <c:v>3.13</c:v>
                </c:pt>
                <c:pt idx="126">
                  <c:v>2.8099999999999987</c:v>
                </c:pt>
                <c:pt idx="127">
                  <c:v>3.12</c:v>
                </c:pt>
                <c:pt idx="128">
                  <c:v>3.59</c:v>
                </c:pt>
                <c:pt idx="129">
                  <c:v>2.79</c:v>
                </c:pt>
                <c:pt idx="130">
                  <c:v>3.3</c:v>
                </c:pt>
                <c:pt idx="131">
                  <c:v>3.3899999999999997</c:v>
                </c:pt>
                <c:pt idx="132">
                  <c:v>3.01</c:v>
                </c:pt>
                <c:pt idx="133">
                  <c:v>2.73</c:v>
                </c:pt>
                <c:pt idx="134">
                  <c:v>3.1799999999999997</c:v>
                </c:pt>
                <c:pt idx="135">
                  <c:v>3.05</c:v>
                </c:pt>
                <c:pt idx="136">
                  <c:v>2.52</c:v>
                </c:pt>
                <c:pt idx="137">
                  <c:v>2.77</c:v>
                </c:pt>
                <c:pt idx="138">
                  <c:v>2.6</c:v>
                </c:pt>
                <c:pt idx="139">
                  <c:v>2.5299999999999998</c:v>
                </c:pt>
                <c:pt idx="140">
                  <c:v>2.7199999999999998</c:v>
                </c:pt>
                <c:pt idx="141">
                  <c:v>2.74</c:v>
                </c:pt>
                <c:pt idx="142">
                  <c:v>2.4</c:v>
                </c:pt>
                <c:pt idx="143">
                  <c:v>2.64</c:v>
                </c:pt>
                <c:pt idx="144">
                  <c:v>2.7199999999999998</c:v>
                </c:pt>
                <c:pt idx="145">
                  <c:v>2.58</c:v>
                </c:pt>
                <c:pt idx="146">
                  <c:v>2.36</c:v>
                </c:pt>
                <c:pt idx="147">
                  <c:v>2.7600000000000002</c:v>
                </c:pt>
                <c:pt idx="148">
                  <c:v>2.5</c:v>
                </c:pt>
                <c:pt idx="149">
                  <c:v>2.64</c:v>
                </c:pt>
                <c:pt idx="150">
                  <c:v>2.98</c:v>
                </c:pt>
                <c:pt idx="151">
                  <c:v>3.25</c:v>
                </c:pt>
                <c:pt idx="152">
                  <c:v>2.98</c:v>
                </c:pt>
                <c:pt idx="153">
                  <c:v>2.61</c:v>
                </c:pt>
                <c:pt idx="154">
                  <c:v>2.5499999999999998</c:v>
                </c:pt>
                <c:pt idx="155">
                  <c:v>2.7</c:v>
                </c:pt>
                <c:pt idx="156">
                  <c:v>2.79</c:v>
                </c:pt>
                <c:pt idx="157">
                  <c:v>2.64</c:v>
                </c:pt>
                <c:pt idx="158">
                  <c:v>2.5</c:v>
                </c:pt>
                <c:pt idx="159">
                  <c:v>2.65</c:v>
                </c:pt>
                <c:pt idx="160">
                  <c:v>2.77</c:v>
                </c:pt>
                <c:pt idx="161">
                  <c:v>2.3899999999999997</c:v>
                </c:pt>
                <c:pt idx="162">
                  <c:v>2.92</c:v>
                </c:pt>
                <c:pt idx="163">
                  <c:v>2.8899999999999997</c:v>
                </c:pt>
                <c:pt idx="164">
                  <c:v>2.7</c:v>
                </c:pt>
                <c:pt idx="165">
                  <c:v>2.74</c:v>
                </c:pt>
                <c:pt idx="166">
                  <c:v>2.4099999999999997</c:v>
                </c:pt>
                <c:pt idx="167">
                  <c:v>2.7199999999999998</c:v>
                </c:pt>
                <c:pt idx="168">
                  <c:v>2.62</c:v>
                </c:pt>
                <c:pt idx="169">
                  <c:v>2.96</c:v>
                </c:pt>
                <c:pt idx="170">
                  <c:v>2.75</c:v>
                </c:pt>
                <c:pt idx="171">
                  <c:v>2.56</c:v>
                </c:pt>
                <c:pt idx="172">
                  <c:v>2.63</c:v>
                </c:pt>
                <c:pt idx="173">
                  <c:v>2.5299999999999998</c:v>
                </c:pt>
                <c:pt idx="174">
                  <c:v>2.58</c:v>
                </c:pt>
                <c:pt idx="175">
                  <c:v>2.4899999999999998</c:v>
                </c:pt>
                <c:pt idx="176">
                  <c:v>2.67</c:v>
                </c:pt>
                <c:pt idx="177">
                  <c:v>2.6</c:v>
                </c:pt>
                <c:pt idx="178">
                  <c:v>2.4299999999999997</c:v>
                </c:pt>
                <c:pt idx="179">
                  <c:v>2.75</c:v>
                </c:pt>
                <c:pt idx="180">
                  <c:v>2.4099999999999997</c:v>
                </c:pt>
                <c:pt idx="181">
                  <c:v>2.29</c:v>
                </c:pt>
                <c:pt idx="182">
                  <c:v>2.7800000000000002</c:v>
                </c:pt>
                <c:pt idx="183">
                  <c:v>2.59</c:v>
                </c:pt>
                <c:pt idx="184">
                  <c:v>2.69</c:v>
                </c:pt>
                <c:pt idx="185">
                  <c:v>2.68</c:v>
                </c:pt>
                <c:pt idx="186">
                  <c:v>2.9099999999999997</c:v>
                </c:pt>
                <c:pt idx="187">
                  <c:v>2.73</c:v>
                </c:pt>
                <c:pt idx="188">
                  <c:v>2.3899999999999997</c:v>
                </c:pt>
                <c:pt idx="189">
                  <c:v>2.36</c:v>
                </c:pt>
                <c:pt idx="190">
                  <c:v>2.4899999999999998</c:v>
                </c:pt>
                <c:pt idx="191">
                  <c:v>2.8299999999999987</c:v>
                </c:pt>
                <c:pt idx="192">
                  <c:v>2.66</c:v>
                </c:pt>
                <c:pt idx="193">
                  <c:v>2.94</c:v>
                </c:pt>
                <c:pt idx="194">
                  <c:v>3</c:v>
                </c:pt>
                <c:pt idx="195">
                  <c:v>2.65</c:v>
                </c:pt>
                <c:pt idx="196">
                  <c:v>2.71</c:v>
                </c:pt>
                <c:pt idx="197">
                  <c:v>2.7800000000000002</c:v>
                </c:pt>
                <c:pt idx="198">
                  <c:v>2.94</c:v>
                </c:pt>
                <c:pt idx="199">
                  <c:v>2.2999999999999998</c:v>
                </c:pt>
              </c:numCache>
            </c:numRef>
          </c:yVal>
        </c:ser>
        <c:ser>
          <c:idx val="3"/>
          <c:order val="3"/>
          <c:tx>
            <c:strRef>
              <c:f>fus0raw!$G$1</c:f>
              <c:strCache>
                <c:ptCount val="1"/>
                <c:pt idx="0">
                  <c:v>I2FUS004U</c:v>
                </c:pt>
              </c:strCache>
            </c:strRef>
          </c:tx>
          <c:spPr>
            <a:ln>
              <a:solidFill>
                <a:srgbClr val="FFC000"/>
              </a:solidFill>
            </a:ln>
          </c:spPr>
          <c:marker>
            <c:symbol val="none"/>
          </c:marker>
          <c:xVal>
            <c:numRef>
              <c:f>fus0raw!$A$2:$A$407</c:f>
              <c:numCache>
                <c:formatCode>General</c:formatCode>
                <c:ptCount val="406"/>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numCache>
            </c:numRef>
          </c:xVal>
          <c:yVal>
            <c:numRef>
              <c:f>fus0raw!$G$2:$G$407</c:f>
              <c:numCache>
                <c:formatCode>General</c:formatCode>
                <c:ptCount val="406"/>
                <c:pt idx="15">
                  <c:v>3.58</c:v>
                </c:pt>
                <c:pt idx="16">
                  <c:v>3.54</c:v>
                </c:pt>
                <c:pt idx="17">
                  <c:v>4</c:v>
                </c:pt>
                <c:pt idx="18">
                  <c:v>4.6599999999999975</c:v>
                </c:pt>
                <c:pt idx="19">
                  <c:v>4.3</c:v>
                </c:pt>
                <c:pt idx="20">
                  <c:v>4.18</c:v>
                </c:pt>
                <c:pt idx="21">
                  <c:v>3.29</c:v>
                </c:pt>
                <c:pt idx="22">
                  <c:v>4.1499999999999995</c:v>
                </c:pt>
                <c:pt idx="23">
                  <c:v>4.3100000000000005</c:v>
                </c:pt>
                <c:pt idx="24">
                  <c:v>3.8899999999999997</c:v>
                </c:pt>
                <c:pt idx="25">
                  <c:v>4.07</c:v>
                </c:pt>
                <c:pt idx="26">
                  <c:v>3.8299999999999987</c:v>
                </c:pt>
                <c:pt idx="27">
                  <c:v>4.08</c:v>
                </c:pt>
                <c:pt idx="28">
                  <c:v>4.3499999999999996</c:v>
                </c:pt>
                <c:pt idx="29">
                  <c:v>4.38</c:v>
                </c:pt>
                <c:pt idx="30">
                  <c:v>4.29</c:v>
                </c:pt>
                <c:pt idx="31">
                  <c:v>4.2</c:v>
                </c:pt>
                <c:pt idx="32">
                  <c:v>4.1399999999999997</c:v>
                </c:pt>
                <c:pt idx="33">
                  <c:v>3.8099999999999987</c:v>
                </c:pt>
                <c:pt idx="34">
                  <c:v>4</c:v>
                </c:pt>
                <c:pt idx="35">
                  <c:v>4.3100000000000005</c:v>
                </c:pt>
                <c:pt idx="36">
                  <c:v>3.9499999999999997</c:v>
                </c:pt>
                <c:pt idx="37">
                  <c:v>3.3</c:v>
                </c:pt>
                <c:pt idx="38">
                  <c:v>3.4899999999999998</c:v>
                </c:pt>
                <c:pt idx="39">
                  <c:v>3.71</c:v>
                </c:pt>
                <c:pt idx="40">
                  <c:v>3.7600000000000002</c:v>
                </c:pt>
                <c:pt idx="41">
                  <c:v>3.7600000000000002</c:v>
                </c:pt>
                <c:pt idx="42">
                  <c:v>4.4800000000000004</c:v>
                </c:pt>
                <c:pt idx="43">
                  <c:v>3.66</c:v>
                </c:pt>
                <c:pt idx="44">
                  <c:v>3.88</c:v>
                </c:pt>
                <c:pt idx="45">
                  <c:v>3.7</c:v>
                </c:pt>
                <c:pt idx="46">
                  <c:v>3.63</c:v>
                </c:pt>
                <c:pt idx="47">
                  <c:v>4.34</c:v>
                </c:pt>
                <c:pt idx="48">
                  <c:v>4.1599999999999975</c:v>
                </c:pt>
                <c:pt idx="49">
                  <c:v>3.7600000000000002</c:v>
                </c:pt>
                <c:pt idx="50">
                  <c:v>3.54</c:v>
                </c:pt>
                <c:pt idx="51">
                  <c:v>3.63</c:v>
                </c:pt>
                <c:pt idx="52">
                  <c:v>3.8099999999999987</c:v>
                </c:pt>
                <c:pt idx="53">
                  <c:v>3.7</c:v>
                </c:pt>
                <c:pt idx="54">
                  <c:v>3.9699999999999998</c:v>
                </c:pt>
                <c:pt idx="55">
                  <c:v>4.04</c:v>
                </c:pt>
                <c:pt idx="56">
                  <c:v>4.04</c:v>
                </c:pt>
                <c:pt idx="57">
                  <c:v>3.64</c:v>
                </c:pt>
                <c:pt idx="58">
                  <c:v>3.55</c:v>
                </c:pt>
                <c:pt idx="59">
                  <c:v>3.65</c:v>
                </c:pt>
                <c:pt idx="60">
                  <c:v>3.9899999999999998</c:v>
                </c:pt>
                <c:pt idx="61">
                  <c:v>4.0999999999999996</c:v>
                </c:pt>
                <c:pt idx="62">
                  <c:v>4.0199999999999996</c:v>
                </c:pt>
                <c:pt idx="63">
                  <c:v>3.8</c:v>
                </c:pt>
                <c:pt idx="64">
                  <c:v>3.8899999999999997</c:v>
                </c:pt>
                <c:pt idx="65">
                  <c:v>4.37</c:v>
                </c:pt>
                <c:pt idx="66">
                  <c:v>4.29</c:v>
                </c:pt>
                <c:pt idx="67">
                  <c:v>3.8699999999999997</c:v>
                </c:pt>
                <c:pt idx="68">
                  <c:v>4.13</c:v>
                </c:pt>
                <c:pt idx="69">
                  <c:v>4.24</c:v>
                </c:pt>
                <c:pt idx="70">
                  <c:v>5.3</c:v>
                </c:pt>
                <c:pt idx="71">
                  <c:v>4.46</c:v>
                </c:pt>
                <c:pt idx="72">
                  <c:v>4.1199999999999966</c:v>
                </c:pt>
                <c:pt idx="73">
                  <c:v>4.09</c:v>
                </c:pt>
                <c:pt idx="74">
                  <c:v>3.77</c:v>
                </c:pt>
                <c:pt idx="75">
                  <c:v>3.9699999999999998</c:v>
                </c:pt>
                <c:pt idx="76">
                  <c:v>4.01</c:v>
                </c:pt>
                <c:pt idx="77">
                  <c:v>3.8</c:v>
                </c:pt>
                <c:pt idx="78">
                  <c:v>4.05</c:v>
                </c:pt>
                <c:pt idx="79">
                  <c:v>4.08</c:v>
                </c:pt>
                <c:pt idx="80">
                  <c:v>4.22</c:v>
                </c:pt>
                <c:pt idx="81">
                  <c:v>4.1599999999999975</c:v>
                </c:pt>
                <c:pt idx="82">
                  <c:v>4.26</c:v>
                </c:pt>
                <c:pt idx="83">
                  <c:v>4.18</c:v>
                </c:pt>
                <c:pt idx="84">
                  <c:v>3.6</c:v>
                </c:pt>
                <c:pt idx="85">
                  <c:v>4.2</c:v>
                </c:pt>
                <c:pt idx="86">
                  <c:v>4.07</c:v>
                </c:pt>
                <c:pt idx="87">
                  <c:v>4.1599999999999975</c:v>
                </c:pt>
                <c:pt idx="88">
                  <c:v>4.21</c:v>
                </c:pt>
                <c:pt idx="89">
                  <c:v>3.9299999999999997</c:v>
                </c:pt>
                <c:pt idx="90">
                  <c:v>4.37</c:v>
                </c:pt>
                <c:pt idx="91">
                  <c:v>3.96</c:v>
                </c:pt>
                <c:pt idx="92">
                  <c:v>3.8899999999999997</c:v>
                </c:pt>
                <c:pt idx="93">
                  <c:v>3.61</c:v>
                </c:pt>
                <c:pt idx="94">
                  <c:v>3.61</c:v>
                </c:pt>
                <c:pt idx="95">
                  <c:v>4.07</c:v>
                </c:pt>
                <c:pt idx="96">
                  <c:v>3.86</c:v>
                </c:pt>
                <c:pt idx="97">
                  <c:v>3.75</c:v>
                </c:pt>
                <c:pt idx="98">
                  <c:v>3.7</c:v>
                </c:pt>
                <c:pt idx="99">
                  <c:v>3.7199999999999998</c:v>
                </c:pt>
                <c:pt idx="100">
                  <c:v>3.7</c:v>
                </c:pt>
                <c:pt idx="101">
                  <c:v>3.46</c:v>
                </c:pt>
                <c:pt idx="102">
                  <c:v>3.22</c:v>
                </c:pt>
                <c:pt idx="103">
                  <c:v>3.4</c:v>
                </c:pt>
                <c:pt idx="104">
                  <c:v>4.07</c:v>
                </c:pt>
                <c:pt idx="105">
                  <c:v>3.42</c:v>
                </c:pt>
                <c:pt idx="106">
                  <c:v>3.48</c:v>
                </c:pt>
                <c:pt idx="107">
                  <c:v>3.8699999999999997</c:v>
                </c:pt>
                <c:pt idx="108">
                  <c:v>3.9</c:v>
                </c:pt>
                <c:pt idx="109">
                  <c:v>3.79</c:v>
                </c:pt>
                <c:pt idx="110">
                  <c:v>3.71</c:v>
                </c:pt>
                <c:pt idx="111">
                  <c:v>3.42</c:v>
                </c:pt>
                <c:pt idx="112">
                  <c:v>3.74</c:v>
                </c:pt>
                <c:pt idx="113">
                  <c:v>3.44</c:v>
                </c:pt>
                <c:pt idx="114">
                  <c:v>3.4099999999999997</c:v>
                </c:pt>
                <c:pt idx="115">
                  <c:v>3.59</c:v>
                </c:pt>
                <c:pt idx="116">
                  <c:v>3.65</c:v>
                </c:pt>
                <c:pt idx="117">
                  <c:v>4.1599999999999975</c:v>
                </c:pt>
                <c:pt idx="118">
                  <c:v>3.65</c:v>
                </c:pt>
                <c:pt idx="119">
                  <c:v>3.68</c:v>
                </c:pt>
                <c:pt idx="120">
                  <c:v>3.63</c:v>
                </c:pt>
                <c:pt idx="121">
                  <c:v>4.1499999999999995</c:v>
                </c:pt>
                <c:pt idx="122">
                  <c:v>4.41</c:v>
                </c:pt>
                <c:pt idx="123">
                  <c:v>4.0600000000000005</c:v>
                </c:pt>
                <c:pt idx="124">
                  <c:v>4.3</c:v>
                </c:pt>
                <c:pt idx="125">
                  <c:v>3.9</c:v>
                </c:pt>
                <c:pt idx="126">
                  <c:v>3.52</c:v>
                </c:pt>
                <c:pt idx="127">
                  <c:v>3.59</c:v>
                </c:pt>
                <c:pt idx="128">
                  <c:v>3.8499999999999988</c:v>
                </c:pt>
                <c:pt idx="129">
                  <c:v>3.4099999999999997</c:v>
                </c:pt>
                <c:pt idx="130">
                  <c:v>3.57</c:v>
                </c:pt>
                <c:pt idx="131">
                  <c:v>3.84</c:v>
                </c:pt>
                <c:pt idx="132">
                  <c:v>3.56</c:v>
                </c:pt>
                <c:pt idx="133">
                  <c:v>3.4699999999999998</c:v>
                </c:pt>
                <c:pt idx="134">
                  <c:v>3.8699999999999997</c:v>
                </c:pt>
                <c:pt idx="135">
                  <c:v>3.9499999999999997</c:v>
                </c:pt>
                <c:pt idx="136">
                  <c:v>3.52</c:v>
                </c:pt>
                <c:pt idx="137">
                  <c:v>3.57</c:v>
                </c:pt>
                <c:pt idx="138">
                  <c:v>3.48</c:v>
                </c:pt>
                <c:pt idx="139">
                  <c:v>3.4099999999999997</c:v>
                </c:pt>
                <c:pt idx="140">
                  <c:v>3.46</c:v>
                </c:pt>
                <c:pt idx="141">
                  <c:v>3.67</c:v>
                </c:pt>
                <c:pt idx="142">
                  <c:v>3.4899999999999998</c:v>
                </c:pt>
                <c:pt idx="143">
                  <c:v>3.62</c:v>
                </c:pt>
                <c:pt idx="144">
                  <c:v>3.8099999999999987</c:v>
                </c:pt>
                <c:pt idx="145">
                  <c:v>3.58</c:v>
                </c:pt>
                <c:pt idx="146">
                  <c:v>3.4299999999999997</c:v>
                </c:pt>
                <c:pt idx="147">
                  <c:v>3.64</c:v>
                </c:pt>
                <c:pt idx="148">
                  <c:v>3.53</c:v>
                </c:pt>
                <c:pt idx="149">
                  <c:v>3.69</c:v>
                </c:pt>
                <c:pt idx="150">
                  <c:v>3.77</c:v>
                </c:pt>
                <c:pt idx="151">
                  <c:v>4.1499999999999995</c:v>
                </c:pt>
                <c:pt idx="152">
                  <c:v>4.24</c:v>
                </c:pt>
                <c:pt idx="153">
                  <c:v>3.75</c:v>
                </c:pt>
                <c:pt idx="154">
                  <c:v>3.55</c:v>
                </c:pt>
                <c:pt idx="155">
                  <c:v>3.4699999999999998</c:v>
                </c:pt>
                <c:pt idx="156">
                  <c:v>3.57</c:v>
                </c:pt>
                <c:pt idx="157">
                  <c:v>3.66</c:v>
                </c:pt>
                <c:pt idx="158">
                  <c:v>3.66</c:v>
                </c:pt>
                <c:pt idx="159">
                  <c:v>3.53</c:v>
                </c:pt>
                <c:pt idx="160">
                  <c:v>3.66</c:v>
                </c:pt>
                <c:pt idx="161">
                  <c:v>3.42</c:v>
                </c:pt>
                <c:pt idx="162">
                  <c:v>3.8099999999999987</c:v>
                </c:pt>
                <c:pt idx="163">
                  <c:v>3.79</c:v>
                </c:pt>
                <c:pt idx="164">
                  <c:v>3.9</c:v>
                </c:pt>
                <c:pt idx="165">
                  <c:v>3.8299999999999987</c:v>
                </c:pt>
                <c:pt idx="166">
                  <c:v>3.36</c:v>
                </c:pt>
                <c:pt idx="167">
                  <c:v>3.71</c:v>
                </c:pt>
                <c:pt idx="168">
                  <c:v>3.7199999999999998</c:v>
                </c:pt>
                <c:pt idx="169">
                  <c:v>3.96</c:v>
                </c:pt>
                <c:pt idx="170">
                  <c:v>3.79</c:v>
                </c:pt>
                <c:pt idx="171">
                  <c:v>3.92</c:v>
                </c:pt>
                <c:pt idx="172">
                  <c:v>3.77</c:v>
                </c:pt>
                <c:pt idx="173">
                  <c:v>3.73</c:v>
                </c:pt>
                <c:pt idx="174">
                  <c:v>3.67</c:v>
                </c:pt>
                <c:pt idx="175">
                  <c:v>3.69</c:v>
                </c:pt>
                <c:pt idx="176">
                  <c:v>3.7800000000000002</c:v>
                </c:pt>
                <c:pt idx="177">
                  <c:v>3.7</c:v>
                </c:pt>
                <c:pt idx="178">
                  <c:v>3.42</c:v>
                </c:pt>
                <c:pt idx="179">
                  <c:v>3.79</c:v>
                </c:pt>
                <c:pt idx="180">
                  <c:v>3.4899999999999998</c:v>
                </c:pt>
                <c:pt idx="181">
                  <c:v>3.3499999999999988</c:v>
                </c:pt>
                <c:pt idx="182">
                  <c:v>3.8</c:v>
                </c:pt>
                <c:pt idx="183">
                  <c:v>3.7</c:v>
                </c:pt>
                <c:pt idx="184">
                  <c:v>3.86</c:v>
                </c:pt>
                <c:pt idx="185">
                  <c:v>3.69</c:v>
                </c:pt>
                <c:pt idx="186">
                  <c:v>4</c:v>
                </c:pt>
                <c:pt idx="187">
                  <c:v>3.8299999999999987</c:v>
                </c:pt>
                <c:pt idx="188">
                  <c:v>3.27</c:v>
                </c:pt>
                <c:pt idx="189">
                  <c:v>3.4699999999999998</c:v>
                </c:pt>
                <c:pt idx="190">
                  <c:v>3.57</c:v>
                </c:pt>
                <c:pt idx="191">
                  <c:v>3.68</c:v>
                </c:pt>
                <c:pt idx="192">
                  <c:v>3.52</c:v>
                </c:pt>
                <c:pt idx="193">
                  <c:v>3.92</c:v>
                </c:pt>
                <c:pt idx="194">
                  <c:v>3.9699999999999998</c:v>
                </c:pt>
                <c:pt idx="195">
                  <c:v>3.48</c:v>
                </c:pt>
                <c:pt idx="196">
                  <c:v>3.7</c:v>
                </c:pt>
                <c:pt idx="197">
                  <c:v>3.68</c:v>
                </c:pt>
                <c:pt idx="198">
                  <c:v>3.9099999999999997</c:v>
                </c:pt>
                <c:pt idx="199">
                  <c:v>3.46</c:v>
                </c:pt>
              </c:numCache>
            </c:numRef>
          </c:yVal>
        </c:ser>
        <c:ser>
          <c:idx val="4"/>
          <c:order val="4"/>
          <c:tx>
            <c:strRef>
              <c:f>fus0raw!$I$1</c:f>
              <c:strCache>
                <c:ptCount val="1"/>
                <c:pt idx="0">
                  <c:v>Mean</c:v>
                </c:pt>
              </c:strCache>
            </c:strRef>
          </c:tx>
          <c:spPr>
            <a:ln>
              <a:solidFill>
                <a:srgbClr val="FF0000"/>
              </a:solidFill>
            </a:ln>
          </c:spPr>
          <c:marker>
            <c:symbol val="none"/>
          </c:marker>
          <c:xVal>
            <c:numRef>
              <c:f>fus0raw!$A$2:$A$407</c:f>
              <c:numCache>
                <c:formatCode>General</c:formatCode>
                <c:ptCount val="406"/>
                <c:pt idx="0">
                  <c:v>1800</c:v>
                </c:pt>
                <c:pt idx="1">
                  <c:v>1801</c:v>
                </c:pt>
                <c:pt idx="2">
                  <c:v>1802</c:v>
                </c:pt>
                <c:pt idx="3">
                  <c:v>1803</c:v>
                </c:pt>
                <c:pt idx="4">
                  <c:v>1804</c:v>
                </c:pt>
                <c:pt idx="5">
                  <c:v>1805</c:v>
                </c:pt>
                <c:pt idx="6">
                  <c:v>1806</c:v>
                </c:pt>
                <c:pt idx="7">
                  <c:v>1807</c:v>
                </c:pt>
                <c:pt idx="8">
                  <c:v>1808</c:v>
                </c:pt>
                <c:pt idx="9">
                  <c:v>1809</c:v>
                </c:pt>
                <c:pt idx="10">
                  <c:v>1810</c:v>
                </c:pt>
                <c:pt idx="11">
                  <c:v>1811</c:v>
                </c:pt>
                <c:pt idx="12">
                  <c:v>1812</c:v>
                </c:pt>
                <c:pt idx="13">
                  <c:v>1813</c:v>
                </c:pt>
                <c:pt idx="14">
                  <c:v>1814</c:v>
                </c:pt>
                <c:pt idx="15">
                  <c:v>1815</c:v>
                </c:pt>
                <c:pt idx="16">
                  <c:v>1816</c:v>
                </c:pt>
                <c:pt idx="17">
                  <c:v>1817</c:v>
                </c:pt>
                <c:pt idx="18">
                  <c:v>1818</c:v>
                </c:pt>
                <c:pt idx="19">
                  <c:v>1819</c:v>
                </c:pt>
                <c:pt idx="20">
                  <c:v>1820</c:v>
                </c:pt>
                <c:pt idx="21">
                  <c:v>1821</c:v>
                </c:pt>
                <c:pt idx="22">
                  <c:v>1822</c:v>
                </c:pt>
                <c:pt idx="23">
                  <c:v>1823</c:v>
                </c:pt>
                <c:pt idx="24">
                  <c:v>1824</c:v>
                </c:pt>
                <c:pt idx="25">
                  <c:v>1825</c:v>
                </c:pt>
                <c:pt idx="26">
                  <c:v>1826</c:v>
                </c:pt>
                <c:pt idx="27">
                  <c:v>1827</c:v>
                </c:pt>
                <c:pt idx="28">
                  <c:v>1828</c:v>
                </c:pt>
                <c:pt idx="29">
                  <c:v>1829</c:v>
                </c:pt>
                <c:pt idx="30">
                  <c:v>1830</c:v>
                </c:pt>
                <c:pt idx="31">
                  <c:v>1831</c:v>
                </c:pt>
                <c:pt idx="32">
                  <c:v>1832</c:v>
                </c:pt>
                <c:pt idx="33">
                  <c:v>1833</c:v>
                </c:pt>
                <c:pt idx="34">
                  <c:v>1834</c:v>
                </c:pt>
                <c:pt idx="35">
                  <c:v>1835</c:v>
                </c:pt>
                <c:pt idx="36">
                  <c:v>1836</c:v>
                </c:pt>
                <c:pt idx="37">
                  <c:v>1837</c:v>
                </c:pt>
                <c:pt idx="38">
                  <c:v>1838</c:v>
                </c:pt>
                <c:pt idx="39">
                  <c:v>1839</c:v>
                </c:pt>
                <c:pt idx="40">
                  <c:v>1840</c:v>
                </c:pt>
                <c:pt idx="41">
                  <c:v>1841</c:v>
                </c:pt>
                <c:pt idx="42">
                  <c:v>1842</c:v>
                </c:pt>
                <c:pt idx="43">
                  <c:v>1843</c:v>
                </c:pt>
                <c:pt idx="44">
                  <c:v>1844</c:v>
                </c:pt>
                <c:pt idx="45">
                  <c:v>1845</c:v>
                </c:pt>
                <c:pt idx="46">
                  <c:v>1846</c:v>
                </c:pt>
                <c:pt idx="47">
                  <c:v>1847</c:v>
                </c:pt>
                <c:pt idx="48">
                  <c:v>1848</c:v>
                </c:pt>
                <c:pt idx="49">
                  <c:v>1849</c:v>
                </c:pt>
                <c:pt idx="50">
                  <c:v>1850</c:v>
                </c:pt>
                <c:pt idx="51">
                  <c:v>1851</c:v>
                </c:pt>
                <c:pt idx="52">
                  <c:v>1852</c:v>
                </c:pt>
                <c:pt idx="53">
                  <c:v>1853</c:v>
                </c:pt>
                <c:pt idx="54">
                  <c:v>1854</c:v>
                </c:pt>
                <c:pt idx="55">
                  <c:v>1855</c:v>
                </c:pt>
                <c:pt idx="56">
                  <c:v>1856</c:v>
                </c:pt>
                <c:pt idx="57">
                  <c:v>1857</c:v>
                </c:pt>
                <c:pt idx="58">
                  <c:v>1858</c:v>
                </c:pt>
                <c:pt idx="59">
                  <c:v>1859</c:v>
                </c:pt>
                <c:pt idx="60">
                  <c:v>1860</c:v>
                </c:pt>
                <c:pt idx="61">
                  <c:v>1861</c:v>
                </c:pt>
                <c:pt idx="62">
                  <c:v>1862</c:v>
                </c:pt>
                <c:pt idx="63">
                  <c:v>1863</c:v>
                </c:pt>
                <c:pt idx="64">
                  <c:v>1864</c:v>
                </c:pt>
                <c:pt idx="65">
                  <c:v>1865</c:v>
                </c:pt>
                <c:pt idx="66">
                  <c:v>1866</c:v>
                </c:pt>
                <c:pt idx="67">
                  <c:v>1867</c:v>
                </c:pt>
                <c:pt idx="68">
                  <c:v>1868</c:v>
                </c:pt>
                <c:pt idx="69">
                  <c:v>1869</c:v>
                </c:pt>
                <c:pt idx="70">
                  <c:v>1870</c:v>
                </c:pt>
                <c:pt idx="71">
                  <c:v>1871</c:v>
                </c:pt>
                <c:pt idx="72">
                  <c:v>1872</c:v>
                </c:pt>
                <c:pt idx="73">
                  <c:v>1873</c:v>
                </c:pt>
                <c:pt idx="74">
                  <c:v>1874</c:v>
                </c:pt>
                <c:pt idx="75">
                  <c:v>1875</c:v>
                </c:pt>
                <c:pt idx="76">
                  <c:v>1876</c:v>
                </c:pt>
                <c:pt idx="77">
                  <c:v>1877</c:v>
                </c:pt>
                <c:pt idx="78">
                  <c:v>1878</c:v>
                </c:pt>
                <c:pt idx="79">
                  <c:v>1879</c:v>
                </c:pt>
                <c:pt idx="80">
                  <c:v>1880</c:v>
                </c:pt>
                <c:pt idx="81">
                  <c:v>1881</c:v>
                </c:pt>
                <c:pt idx="82">
                  <c:v>1882</c:v>
                </c:pt>
                <c:pt idx="83">
                  <c:v>1883</c:v>
                </c:pt>
                <c:pt idx="84">
                  <c:v>1884</c:v>
                </c:pt>
                <c:pt idx="85">
                  <c:v>1885</c:v>
                </c:pt>
                <c:pt idx="86">
                  <c:v>1886</c:v>
                </c:pt>
                <c:pt idx="87">
                  <c:v>1887</c:v>
                </c:pt>
                <c:pt idx="88">
                  <c:v>1888</c:v>
                </c:pt>
                <c:pt idx="89">
                  <c:v>1889</c:v>
                </c:pt>
                <c:pt idx="90">
                  <c:v>1890</c:v>
                </c:pt>
                <c:pt idx="91">
                  <c:v>1891</c:v>
                </c:pt>
                <c:pt idx="92">
                  <c:v>1892</c:v>
                </c:pt>
                <c:pt idx="93">
                  <c:v>1893</c:v>
                </c:pt>
                <c:pt idx="94">
                  <c:v>1894</c:v>
                </c:pt>
                <c:pt idx="95">
                  <c:v>1895</c:v>
                </c:pt>
                <c:pt idx="96">
                  <c:v>1896</c:v>
                </c:pt>
                <c:pt idx="97">
                  <c:v>1897</c:v>
                </c:pt>
                <c:pt idx="98">
                  <c:v>1898</c:v>
                </c:pt>
                <c:pt idx="99">
                  <c:v>1899</c:v>
                </c:pt>
                <c:pt idx="100">
                  <c:v>1900</c:v>
                </c:pt>
                <c:pt idx="101">
                  <c:v>1901</c:v>
                </c:pt>
                <c:pt idx="102">
                  <c:v>1902</c:v>
                </c:pt>
                <c:pt idx="103">
                  <c:v>1903</c:v>
                </c:pt>
                <c:pt idx="104">
                  <c:v>1904</c:v>
                </c:pt>
                <c:pt idx="105">
                  <c:v>1905</c:v>
                </c:pt>
                <c:pt idx="106">
                  <c:v>1906</c:v>
                </c:pt>
                <c:pt idx="107">
                  <c:v>1907</c:v>
                </c:pt>
                <c:pt idx="108">
                  <c:v>1908</c:v>
                </c:pt>
                <c:pt idx="109">
                  <c:v>1909</c:v>
                </c:pt>
                <c:pt idx="110">
                  <c:v>1910</c:v>
                </c:pt>
                <c:pt idx="111">
                  <c:v>1911</c:v>
                </c:pt>
                <c:pt idx="112">
                  <c:v>1912</c:v>
                </c:pt>
                <c:pt idx="113">
                  <c:v>1913</c:v>
                </c:pt>
                <c:pt idx="114">
                  <c:v>1914</c:v>
                </c:pt>
                <c:pt idx="115">
                  <c:v>1915</c:v>
                </c:pt>
                <c:pt idx="116">
                  <c:v>1916</c:v>
                </c:pt>
                <c:pt idx="117">
                  <c:v>1917</c:v>
                </c:pt>
                <c:pt idx="118">
                  <c:v>1918</c:v>
                </c:pt>
                <c:pt idx="119">
                  <c:v>1919</c:v>
                </c:pt>
                <c:pt idx="120">
                  <c:v>1920</c:v>
                </c:pt>
                <c:pt idx="121">
                  <c:v>1921</c:v>
                </c:pt>
                <c:pt idx="122">
                  <c:v>1922</c:v>
                </c:pt>
                <c:pt idx="123">
                  <c:v>1923</c:v>
                </c:pt>
                <c:pt idx="124">
                  <c:v>1924</c:v>
                </c:pt>
                <c:pt idx="125">
                  <c:v>1925</c:v>
                </c:pt>
                <c:pt idx="126">
                  <c:v>1926</c:v>
                </c:pt>
                <c:pt idx="127">
                  <c:v>1927</c:v>
                </c:pt>
                <c:pt idx="128">
                  <c:v>1928</c:v>
                </c:pt>
                <c:pt idx="129">
                  <c:v>1929</c:v>
                </c:pt>
                <c:pt idx="130">
                  <c:v>1930</c:v>
                </c:pt>
                <c:pt idx="131">
                  <c:v>1931</c:v>
                </c:pt>
                <c:pt idx="132">
                  <c:v>1932</c:v>
                </c:pt>
                <c:pt idx="133">
                  <c:v>1933</c:v>
                </c:pt>
                <c:pt idx="134">
                  <c:v>1934</c:v>
                </c:pt>
                <c:pt idx="135">
                  <c:v>1935</c:v>
                </c:pt>
                <c:pt idx="136">
                  <c:v>1936</c:v>
                </c:pt>
                <c:pt idx="137">
                  <c:v>1937</c:v>
                </c:pt>
                <c:pt idx="138">
                  <c:v>1938</c:v>
                </c:pt>
                <c:pt idx="139">
                  <c:v>1939</c:v>
                </c:pt>
                <c:pt idx="140">
                  <c:v>1940</c:v>
                </c:pt>
                <c:pt idx="141">
                  <c:v>1941</c:v>
                </c:pt>
                <c:pt idx="142">
                  <c:v>1942</c:v>
                </c:pt>
                <c:pt idx="143">
                  <c:v>1943</c:v>
                </c:pt>
                <c:pt idx="144">
                  <c:v>1944</c:v>
                </c:pt>
                <c:pt idx="145">
                  <c:v>1945</c:v>
                </c:pt>
                <c:pt idx="146">
                  <c:v>1946</c:v>
                </c:pt>
                <c:pt idx="147">
                  <c:v>1947</c:v>
                </c:pt>
                <c:pt idx="148">
                  <c:v>1948</c:v>
                </c:pt>
                <c:pt idx="149">
                  <c:v>1949</c:v>
                </c:pt>
                <c:pt idx="150">
                  <c:v>1950</c:v>
                </c:pt>
                <c:pt idx="151">
                  <c:v>1951</c:v>
                </c:pt>
                <c:pt idx="152">
                  <c:v>1952</c:v>
                </c:pt>
                <c:pt idx="153">
                  <c:v>1953</c:v>
                </c:pt>
                <c:pt idx="154">
                  <c:v>1954</c:v>
                </c:pt>
                <c:pt idx="155">
                  <c:v>1955</c:v>
                </c:pt>
                <c:pt idx="156">
                  <c:v>1956</c:v>
                </c:pt>
                <c:pt idx="157">
                  <c:v>1957</c:v>
                </c:pt>
                <c:pt idx="158">
                  <c:v>1958</c:v>
                </c:pt>
                <c:pt idx="159">
                  <c:v>1959</c:v>
                </c:pt>
                <c:pt idx="160">
                  <c:v>1960</c:v>
                </c:pt>
                <c:pt idx="161">
                  <c:v>1961</c:v>
                </c:pt>
                <c:pt idx="162">
                  <c:v>1962</c:v>
                </c:pt>
                <c:pt idx="163">
                  <c:v>1963</c:v>
                </c:pt>
                <c:pt idx="164">
                  <c:v>1964</c:v>
                </c:pt>
                <c:pt idx="165">
                  <c:v>1965</c:v>
                </c:pt>
                <c:pt idx="166">
                  <c:v>1966</c:v>
                </c:pt>
                <c:pt idx="167">
                  <c:v>1967</c:v>
                </c:pt>
                <c:pt idx="168">
                  <c:v>1968</c:v>
                </c:pt>
                <c:pt idx="169">
                  <c:v>1969</c:v>
                </c:pt>
                <c:pt idx="170">
                  <c:v>1970</c:v>
                </c:pt>
                <c:pt idx="171">
                  <c:v>1971</c:v>
                </c:pt>
                <c:pt idx="172">
                  <c:v>1972</c:v>
                </c:pt>
                <c:pt idx="173">
                  <c:v>1973</c:v>
                </c:pt>
                <c:pt idx="174">
                  <c:v>1974</c:v>
                </c:pt>
                <c:pt idx="175">
                  <c:v>1975</c:v>
                </c:pt>
                <c:pt idx="176">
                  <c:v>1976</c:v>
                </c:pt>
                <c:pt idx="177">
                  <c:v>1977</c:v>
                </c:pt>
                <c:pt idx="178">
                  <c:v>1978</c:v>
                </c:pt>
                <c:pt idx="179">
                  <c:v>1979</c:v>
                </c:pt>
                <c:pt idx="180">
                  <c:v>1980</c:v>
                </c:pt>
                <c:pt idx="181">
                  <c:v>1981</c:v>
                </c:pt>
                <c:pt idx="182">
                  <c:v>1982</c:v>
                </c:pt>
                <c:pt idx="183">
                  <c:v>1983</c:v>
                </c:pt>
                <c:pt idx="184">
                  <c:v>1984</c:v>
                </c:pt>
                <c:pt idx="185">
                  <c:v>1985</c:v>
                </c:pt>
                <c:pt idx="186">
                  <c:v>1986</c:v>
                </c:pt>
                <c:pt idx="187">
                  <c:v>1987</c:v>
                </c:pt>
                <c:pt idx="188">
                  <c:v>1988</c:v>
                </c:pt>
                <c:pt idx="189">
                  <c:v>1989</c:v>
                </c:pt>
                <c:pt idx="190">
                  <c:v>1990</c:v>
                </c:pt>
                <c:pt idx="191">
                  <c:v>1991</c:v>
                </c:pt>
                <c:pt idx="192">
                  <c:v>1992</c:v>
                </c:pt>
                <c:pt idx="193">
                  <c:v>1993</c:v>
                </c:pt>
                <c:pt idx="194">
                  <c:v>1994</c:v>
                </c:pt>
                <c:pt idx="195">
                  <c:v>1995</c:v>
                </c:pt>
                <c:pt idx="196">
                  <c:v>1996</c:v>
                </c:pt>
                <c:pt idx="197">
                  <c:v>1997</c:v>
                </c:pt>
                <c:pt idx="198">
                  <c:v>1998</c:v>
                </c:pt>
                <c:pt idx="199">
                  <c:v>1999</c:v>
                </c:pt>
              </c:numCache>
            </c:numRef>
          </c:xVal>
          <c:yVal>
            <c:numRef>
              <c:f>fus0raw!$J$2:$J$407</c:f>
              <c:numCache>
                <c:formatCode>General</c:formatCode>
                <c:ptCount val="406"/>
                <c:pt idx="0">
                  <c:v>0.48333333333333317</c:v>
                </c:pt>
                <c:pt idx="1">
                  <c:v>0.18333333333333382</c:v>
                </c:pt>
                <c:pt idx="2">
                  <c:v>0.6166666666666667</c:v>
                </c:pt>
                <c:pt idx="3">
                  <c:v>0.28666666666666751</c:v>
                </c:pt>
                <c:pt idx="4">
                  <c:v>0.56333333333333324</c:v>
                </c:pt>
                <c:pt idx="5">
                  <c:v>0.42333333333333312</c:v>
                </c:pt>
                <c:pt idx="6">
                  <c:v>0.45000000000000007</c:v>
                </c:pt>
                <c:pt idx="7">
                  <c:v>0.60000000000000064</c:v>
                </c:pt>
                <c:pt idx="8">
                  <c:v>0.93333333333333335</c:v>
                </c:pt>
                <c:pt idx="9">
                  <c:v>0.68333333333333479</c:v>
                </c:pt>
                <c:pt idx="10">
                  <c:v>0.31000000000000066</c:v>
                </c:pt>
                <c:pt idx="11">
                  <c:v>0.94333333333333369</c:v>
                </c:pt>
                <c:pt idx="12">
                  <c:v>0.44666666666666766</c:v>
                </c:pt>
                <c:pt idx="13">
                  <c:v>0.10666666666666694</c:v>
                </c:pt>
                <c:pt idx="14">
                  <c:v>-8.0000000000000224E-2</c:v>
                </c:pt>
                <c:pt idx="15">
                  <c:v>-0.37500000000000072</c:v>
                </c:pt>
                <c:pt idx="16">
                  <c:v>-0.31250000000000072</c:v>
                </c:pt>
                <c:pt idx="17">
                  <c:v>0.42750000000000032</c:v>
                </c:pt>
                <c:pt idx="18">
                  <c:v>0.62000000000000155</c:v>
                </c:pt>
                <c:pt idx="19">
                  <c:v>0.17750000000000021</c:v>
                </c:pt>
                <c:pt idx="20">
                  <c:v>8.2500000000000046E-2</c:v>
                </c:pt>
                <c:pt idx="21">
                  <c:v>-0.55499999999999994</c:v>
                </c:pt>
                <c:pt idx="22">
                  <c:v>0.28500000000000031</c:v>
                </c:pt>
                <c:pt idx="23">
                  <c:v>0.60000000000000064</c:v>
                </c:pt>
                <c:pt idx="24">
                  <c:v>3.7499999999999978E-2</c:v>
                </c:pt>
                <c:pt idx="25">
                  <c:v>-4.2500000000000024E-2</c:v>
                </c:pt>
                <c:pt idx="26">
                  <c:v>-3.75000000000002E-2</c:v>
                </c:pt>
                <c:pt idx="27">
                  <c:v>6.5000000000000113E-2</c:v>
                </c:pt>
                <c:pt idx="28">
                  <c:v>0.36000000000000032</c:v>
                </c:pt>
                <c:pt idx="29">
                  <c:v>0.65000000000000169</c:v>
                </c:pt>
                <c:pt idx="30">
                  <c:v>0.98</c:v>
                </c:pt>
                <c:pt idx="31">
                  <c:v>0.91250000000000009</c:v>
                </c:pt>
                <c:pt idx="32">
                  <c:v>0.5824999999999998</c:v>
                </c:pt>
                <c:pt idx="33">
                  <c:v>0.2525</c:v>
                </c:pt>
                <c:pt idx="34">
                  <c:v>0.23000000000000004</c:v>
                </c:pt>
                <c:pt idx="35">
                  <c:v>0.25</c:v>
                </c:pt>
                <c:pt idx="36">
                  <c:v>-7.750000000000011E-2</c:v>
                </c:pt>
                <c:pt idx="37">
                  <c:v>-0.48500000000000032</c:v>
                </c:pt>
                <c:pt idx="38">
                  <c:v>-0.37250000000000077</c:v>
                </c:pt>
                <c:pt idx="39">
                  <c:v>-0.27</c:v>
                </c:pt>
                <c:pt idx="40">
                  <c:v>-0.15000000000000024</c:v>
                </c:pt>
                <c:pt idx="41">
                  <c:v>-0.125</c:v>
                </c:pt>
                <c:pt idx="42">
                  <c:v>0.41250000000000031</c:v>
                </c:pt>
                <c:pt idx="43">
                  <c:v>-3.9999999999999952E-2</c:v>
                </c:pt>
                <c:pt idx="44">
                  <c:v>0.23500000000000021</c:v>
                </c:pt>
                <c:pt idx="45">
                  <c:v>0.24250000000000024</c:v>
                </c:pt>
                <c:pt idx="46">
                  <c:v>0.14000000000000021</c:v>
                </c:pt>
                <c:pt idx="47">
                  <c:v>0.52750000000000008</c:v>
                </c:pt>
                <c:pt idx="48">
                  <c:v>0.5024999999999995</c:v>
                </c:pt>
                <c:pt idx="49">
                  <c:v>0.91500000000000004</c:v>
                </c:pt>
                <c:pt idx="50">
                  <c:v>0.33500000000000096</c:v>
                </c:pt>
                <c:pt idx="51">
                  <c:v>0.40500000000000008</c:v>
                </c:pt>
                <c:pt idx="52">
                  <c:v>0.33750000000000091</c:v>
                </c:pt>
                <c:pt idx="53">
                  <c:v>0.29000000000000031</c:v>
                </c:pt>
                <c:pt idx="54">
                  <c:v>0.16250000000000031</c:v>
                </c:pt>
                <c:pt idx="55">
                  <c:v>0.25750000000000006</c:v>
                </c:pt>
                <c:pt idx="56">
                  <c:v>0.22000000000000033</c:v>
                </c:pt>
                <c:pt idx="57">
                  <c:v>9.5000000000000251E-2</c:v>
                </c:pt>
                <c:pt idx="58">
                  <c:v>7.2500000000000134E-2</c:v>
                </c:pt>
                <c:pt idx="59">
                  <c:v>0.13500000000000001</c:v>
                </c:pt>
                <c:pt idx="60">
                  <c:v>0.1925000000000005</c:v>
                </c:pt>
                <c:pt idx="61">
                  <c:v>0.34500000000000086</c:v>
                </c:pt>
                <c:pt idx="62">
                  <c:v>0.49500000000000038</c:v>
                </c:pt>
                <c:pt idx="63">
                  <c:v>0.37750000000000072</c:v>
                </c:pt>
                <c:pt idx="64">
                  <c:v>0.14750000000000021</c:v>
                </c:pt>
                <c:pt idx="65">
                  <c:v>0.255</c:v>
                </c:pt>
                <c:pt idx="66">
                  <c:v>0.39500000000000096</c:v>
                </c:pt>
                <c:pt idx="67">
                  <c:v>2.500000000000021E-2</c:v>
                </c:pt>
                <c:pt idx="68">
                  <c:v>-5.0000000000001371E-3</c:v>
                </c:pt>
                <c:pt idx="69">
                  <c:v>8.7500000000000244E-2</c:v>
                </c:pt>
                <c:pt idx="70">
                  <c:v>0.43500000000000077</c:v>
                </c:pt>
                <c:pt idx="71">
                  <c:v>-5.7500000000000127E-2</c:v>
                </c:pt>
                <c:pt idx="72">
                  <c:v>-2.0000000000000052E-2</c:v>
                </c:pt>
                <c:pt idx="73">
                  <c:v>0.24750000000000028</c:v>
                </c:pt>
                <c:pt idx="74">
                  <c:v>-7.4999999999999806E-3</c:v>
                </c:pt>
                <c:pt idx="75">
                  <c:v>0.23000000000000004</c:v>
                </c:pt>
                <c:pt idx="76">
                  <c:v>0.14750000000000021</c:v>
                </c:pt>
                <c:pt idx="77">
                  <c:v>-0.20500000000000021</c:v>
                </c:pt>
                <c:pt idx="78">
                  <c:v>-2.500000000000021E-2</c:v>
                </c:pt>
                <c:pt idx="79">
                  <c:v>-0.11749999999999999</c:v>
                </c:pt>
                <c:pt idx="80">
                  <c:v>5.7500000000000044E-2</c:v>
                </c:pt>
                <c:pt idx="81">
                  <c:v>2.4999999999999911E-2</c:v>
                </c:pt>
                <c:pt idx="82">
                  <c:v>9.7500000000000225E-2</c:v>
                </c:pt>
                <c:pt idx="83">
                  <c:v>0.16250000000000048</c:v>
                </c:pt>
                <c:pt idx="84">
                  <c:v>-0.23750000000000004</c:v>
                </c:pt>
                <c:pt idx="85">
                  <c:v>0.14250000000000021</c:v>
                </c:pt>
                <c:pt idx="86">
                  <c:v>9.2500000000000068E-2</c:v>
                </c:pt>
                <c:pt idx="87">
                  <c:v>0.31500000000000072</c:v>
                </c:pt>
                <c:pt idx="88">
                  <c:v>0.29750000000000032</c:v>
                </c:pt>
                <c:pt idx="89">
                  <c:v>0.23750000000000004</c:v>
                </c:pt>
                <c:pt idx="90">
                  <c:v>0.17000000000000004</c:v>
                </c:pt>
                <c:pt idx="91">
                  <c:v>0.14250000000000021</c:v>
                </c:pt>
                <c:pt idx="92">
                  <c:v>0.24750000000000028</c:v>
                </c:pt>
                <c:pt idx="93">
                  <c:v>1.7500000000000144E-2</c:v>
                </c:pt>
                <c:pt idx="94">
                  <c:v>0.16750000000000057</c:v>
                </c:pt>
                <c:pt idx="95">
                  <c:v>0.36250000000000032</c:v>
                </c:pt>
                <c:pt idx="96">
                  <c:v>0.17500000000000004</c:v>
                </c:pt>
                <c:pt idx="97">
                  <c:v>-6.2500000000000139E-2</c:v>
                </c:pt>
                <c:pt idx="98">
                  <c:v>-2.0000000000000052E-2</c:v>
                </c:pt>
                <c:pt idx="99">
                  <c:v>-1.000000000000004E-2</c:v>
                </c:pt>
                <c:pt idx="100">
                  <c:v>-3.4999999999999955E-2</c:v>
                </c:pt>
                <c:pt idx="101">
                  <c:v>-0.22000000000000033</c:v>
                </c:pt>
                <c:pt idx="102">
                  <c:v>-0.49750000000000072</c:v>
                </c:pt>
                <c:pt idx="103">
                  <c:v>-0.27750000000000002</c:v>
                </c:pt>
                <c:pt idx="104">
                  <c:v>0.54</c:v>
                </c:pt>
                <c:pt idx="105">
                  <c:v>-0.13</c:v>
                </c:pt>
                <c:pt idx="106">
                  <c:v>-0.13500000000000001</c:v>
                </c:pt>
                <c:pt idx="107">
                  <c:v>-3.00000000000001E-2</c:v>
                </c:pt>
                <c:pt idx="108">
                  <c:v>0.13250000000000006</c:v>
                </c:pt>
                <c:pt idx="109">
                  <c:v>7.500000000000015E-2</c:v>
                </c:pt>
                <c:pt idx="110">
                  <c:v>6.2500000000000139E-2</c:v>
                </c:pt>
                <c:pt idx="111">
                  <c:v>-7.500000000000015E-2</c:v>
                </c:pt>
                <c:pt idx="112">
                  <c:v>0.1275</c:v>
                </c:pt>
                <c:pt idx="113">
                  <c:v>-7.500000000000015E-2</c:v>
                </c:pt>
                <c:pt idx="114">
                  <c:v>-0.16750000000000045</c:v>
                </c:pt>
                <c:pt idx="115">
                  <c:v>5.2500000000000109E-2</c:v>
                </c:pt>
                <c:pt idx="116">
                  <c:v>0.24000000000000021</c:v>
                </c:pt>
                <c:pt idx="117">
                  <c:v>0.69750000000000134</c:v>
                </c:pt>
                <c:pt idx="118">
                  <c:v>6.2500000000000139E-2</c:v>
                </c:pt>
                <c:pt idx="119">
                  <c:v>6.5000000000000113E-2</c:v>
                </c:pt>
                <c:pt idx="120">
                  <c:v>-3.2500000000000188E-2</c:v>
                </c:pt>
                <c:pt idx="121">
                  <c:v>2.7499999999999938E-2</c:v>
                </c:pt>
                <c:pt idx="122">
                  <c:v>0.44750000000000068</c:v>
                </c:pt>
                <c:pt idx="123">
                  <c:v>0.14750000000000021</c:v>
                </c:pt>
                <c:pt idx="124">
                  <c:v>0.33750000000000091</c:v>
                </c:pt>
                <c:pt idx="125">
                  <c:v>7.2500000000000134E-2</c:v>
                </c:pt>
                <c:pt idx="126">
                  <c:v>-0.23750000000000004</c:v>
                </c:pt>
                <c:pt idx="127">
                  <c:v>0.1275</c:v>
                </c:pt>
                <c:pt idx="128">
                  <c:v>0.71000000000000063</c:v>
                </c:pt>
                <c:pt idx="129">
                  <c:v>0.20500000000000021</c:v>
                </c:pt>
                <c:pt idx="130">
                  <c:v>0.2525</c:v>
                </c:pt>
                <c:pt idx="131">
                  <c:v>0.42750000000000032</c:v>
                </c:pt>
                <c:pt idx="132">
                  <c:v>0.27250000000000002</c:v>
                </c:pt>
                <c:pt idx="133">
                  <c:v>-6.5000000000000113E-2</c:v>
                </c:pt>
                <c:pt idx="134">
                  <c:v>0.11499999999999999</c:v>
                </c:pt>
                <c:pt idx="135">
                  <c:v>0.12250000000000009</c:v>
                </c:pt>
                <c:pt idx="136">
                  <c:v>-0.18000000000000024</c:v>
                </c:pt>
                <c:pt idx="137">
                  <c:v>-0.16000000000000036</c:v>
                </c:pt>
                <c:pt idx="138">
                  <c:v>-0.30500000000000038</c:v>
                </c:pt>
                <c:pt idx="139">
                  <c:v>-0.34500000000000092</c:v>
                </c:pt>
                <c:pt idx="140">
                  <c:v>-0.21000000000000021</c:v>
                </c:pt>
                <c:pt idx="141">
                  <c:v>-0.10749999999999993</c:v>
                </c:pt>
                <c:pt idx="142">
                  <c:v>-0.24000000000000021</c:v>
                </c:pt>
                <c:pt idx="143">
                  <c:v>-0.14500000000000021</c:v>
                </c:pt>
                <c:pt idx="144">
                  <c:v>-3.7500000000000075E-2</c:v>
                </c:pt>
                <c:pt idx="145">
                  <c:v>-0.1275</c:v>
                </c:pt>
                <c:pt idx="146">
                  <c:v>-0.28500000000000031</c:v>
                </c:pt>
                <c:pt idx="147">
                  <c:v>2.0000000000000052E-2</c:v>
                </c:pt>
                <c:pt idx="148">
                  <c:v>-0.19750000000000037</c:v>
                </c:pt>
                <c:pt idx="149">
                  <c:v>-1.2499999999999956E-2</c:v>
                </c:pt>
                <c:pt idx="150">
                  <c:v>0.13500000000000001</c:v>
                </c:pt>
                <c:pt idx="151">
                  <c:v>0.4</c:v>
                </c:pt>
                <c:pt idx="152">
                  <c:v>0.18500000000000041</c:v>
                </c:pt>
                <c:pt idx="153">
                  <c:v>-0.20500000000000021</c:v>
                </c:pt>
                <c:pt idx="154">
                  <c:v>-0.32000000000000089</c:v>
                </c:pt>
                <c:pt idx="155">
                  <c:v>-0.16250000000000048</c:v>
                </c:pt>
                <c:pt idx="156">
                  <c:v>-8.7500000000000064E-2</c:v>
                </c:pt>
                <c:pt idx="157">
                  <c:v>-9.0000000000000066E-2</c:v>
                </c:pt>
                <c:pt idx="158">
                  <c:v>-0.20500000000000004</c:v>
                </c:pt>
                <c:pt idx="159">
                  <c:v>-0.23000000000000004</c:v>
                </c:pt>
                <c:pt idx="160">
                  <c:v>-7.500000000000015E-2</c:v>
                </c:pt>
                <c:pt idx="161">
                  <c:v>-0.36250000000000032</c:v>
                </c:pt>
                <c:pt idx="162">
                  <c:v>-3.5000000000000128E-2</c:v>
                </c:pt>
                <c:pt idx="163">
                  <c:v>-0.1275</c:v>
                </c:pt>
                <c:pt idx="164">
                  <c:v>-1.749999999999996E-2</c:v>
                </c:pt>
                <c:pt idx="165">
                  <c:v>-7.5000000000000856E-3</c:v>
                </c:pt>
                <c:pt idx="166">
                  <c:v>-0.19250000000000037</c:v>
                </c:pt>
                <c:pt idx="167">
                  <c:v>6.2500000000000139E-2</c:v>
                </c:pt>
                <c:pt idx="168">
                  <c:v>4.2500000000000024E-2</c:v>
                </c:pt>
                <c:pt idx="169">
                  <c:v>0.34750000000000092</c:v>
                </c:pt>
                <c:pt idx="170">
                  <c:v>0.16750000000000045</c:v>
                </c:pt>
                <c:pt idx="171">
                  <c:v>5.7500000000000134E-2</c:v>
                </c:pt>
                <c:pt idx="172">
                  <c:v>-6.5000000000000113E-2</c:v>
                </c:pt>
                <c:pt idx="173">
                  <c:v>-0.15500000000000036</c:v>
                </c:pt>
                <c:pt idx="174">
                  <c:v>-0.16500000000000042</c:v>
                </c:pt>
                <c:pt idx="175">
                  <c:v>-0.35500000000000032</c:v>
                </c:pt>
                <c:pt idx="176">
                  <c:v>-0.2450000000000003</c:v>
                </c:pt>
                <c:pt idx="177">
                  <c:v>-0.25</c:v>
                </c:pt>
                <c:pt idx="178">
                  <c:v>-0.37000000000000038</c:v>
                </c:pt>
                <c:pt idx="179">
                  <c:v>6.5000000000000113E-2</c:v>
                </c:pt>
                <c:pt idx="180">
                  <c:v>-0.22000000000000033</c:v>
                </c:pt>
                <c:pt idx="181">
                  <c:v>-0.52249999999999996</c:v>
                </c:pt>
                <c:pt idx="182">
                  <c:v>-0.13500000000000001</c:v>
                </c:pt>
                <c:pt idx="183">
                  <c:v>-0.16000000000000048</c:v>
                </c:pt>
                <c:pt idx="184">
                  <c:v>-0.10000000000000009</c:v>
                </c:pt>
                <c:pt idx="185">
                  <c:v>-0.11749999999999999</c:v>
                </c:pt>
                <c:pt idx="186">
                  <c:v>7.500000000000015E-2</c:v>
                </c:pt>
                <c:pt idx="187">
                  <c:v>-1.9999999999999907E-2</c:v>
                </c:pt>
                <c:pt idx="188">
                  <c:v>-0.35000000000000031</c:v>
                </c:pt>
                <c:pt idx="189">
                  <c:v>-0.28500000000000031</c:v>
                </c:pt>
                <c:pt idx="190">
                  <c:v>-0.20250000000000001</c:v>
                </c:pt>
                <c:pt idx="191">
                  <c:v>-8.7500000000000064E-2</c:v>
                </c:pt>
                <c:pt idx="192">
                  <c:v>-0.11249999999999992</c:v>
                </c:pt>
                <c:pt idx="193">
                  <c:v>9.7500000000000225E-2</c:v>
                </c:pt>
                <c:pt idx="194">
                  <c:v>0.16250000000000031</c:v>
                </c:pt>
                <c:pt idx="195">
                  <c:v>-0.22750000000000042</c:v>
                </c:pt>
                <c:pt idx="196">
                  <c:v>-0.15250000000000041</c:v>
                </c:pt>
                <c:pt idx="197">
                  <c:v>-2.2499999999999892E-2</c:v>
                </c:pt>
                <c:pt idx="198">
                  <c:v>0.22750000000000042</c:v>
                </c:pt>
                <c:pt idx="199">
                  <c:v>-0.18000000000000024</c:v>
                </c:pt>
              </c:numCache>
            </c:numRef>
          </c:yVal>
        </c:ser>
        <c:axId val="538482560"/>
        <c:axId val="556513536"/>
      </c:scatterChart>
      <c:valAx>
        <c:axId val="538482560"/>
        <c:scaling>
          <c:orientation val="minMax"/>
          <c:max val="2000"/>
          <c:min val="1800"/>
        </c:scaling>
        <c:axPos val="b"/>
        <c:title>
          <c:tx>
            <c:rich>
              <a:bodyPr/>
              <a:lstStyle/>
              <a:p>
                <a:pPr>
                  <a:defRPr/>
                </a:pPr>
                <a:r>
                  <a:rPr lang="it-IT" sz="1400" b="0"/>
                  <a:t>Year</a:t>
                </a:r>
              </a:p>
            </c:rich>
          </c:tx>
          <c:layout>
            <c:manualLayout>
              <c:xMode val="edge"/>
              <c:yMode val="edge"/>
              <c:x val="0.43380353275105782"/>
              <c:y val="0.91793300653594767"/>
            </c:manualLayout>
          </c:layout>
        </c:title>
        <c:numFmt formatCode="General" sourceLinked="1"/>
        <c:tickLblPos val="low"/>
        <c:txPr>
          <a:bodyPr/>
          <a:lstStyle/>
          <a:p>
            <a:pPr>
              <a:defRPr sz="1400"/>
            </a:pPr>
            <a:endParaRPr lang="it-IT"/>
          </a:p>
        </c:txPr>
        <c:crossAx val="556513536"/>
        <c:crosses val="autoZero"/>
        <c:crossBetween val="midCat"/>
      </c:valAx>
      <c:valAx>
        <c:axId val="556513536"/>
        <c:scaling>
          <c:orientation val="minMax"/>
        </c:scaling>
        <c:axPos val="l"/>
        <c:majorGridlines/>
        <c:title>
          <c:tx>
            <c:rich>
              <a:bodyPr rot="-5400000" vert="horz"/>
              <a:lstStyle/>
              <a:p>
                <a:pPr>
                  <a:defRPr/>
                </a:pPr>
                <a:r>
                  <a:rPr lang="it-IT"/>
                  <a:t>mm</a:t>
                </a:r>
              </a:p>
            </c:rich>
          </c:tx>
          <c:layout>
            <c:manualLayout>
              <c:xMode val="edge"/>
              <c:yMode val="edge"/>
              <c:x val="0"/>
              <c:y val="0.3941925917348591"/>
            </c:manualLayout>
          </c:layout>
        </c:title>
        <c:numFmt formatCode="General" sourceLinked="1"/>
        <c:tickLblPos val="nextTo"/>
        <c:txPr>
          <a:bodyPr/>
          <a:lstStyle/>
          <a:p>
            <a:pPr>
              <a:defRPr sz="1400"/>
            </a:pPr>
            <a:endParaRPr lang="it-IT"/>
          </a:p>
        </c:txPr>
        <c:crossAx val="538482560"/>
        <c:crosses val="autoZero"/>
        <c:crossBetween val="midCat"/>
      </c:valAx>
      <c:spPr>
        <a:solidFill>
          <a:schemeClr val="bg1">
            <a:lumMod val="75000"/>
          </a:schemeClr>
        </a:solidFill>
      </c:spPr>
    </c:plotArea>
    <c:legend>
      <c:legendPos val="r"/>
      <c:layout/>
      <c:txPr>
        <a:bodyPr/>
        <a:lstStyle/>
        <a:p>
          <a:pPr>
            <a:defRPr sz="1200"/>
          </a:pPr>
          <a:endParaRPr lang="it-IT"/>
        </a:p>
      </c:txPr>
    </c:legend>
    <c:plotVisOnly val="1"/>
  </c:chart>
  <c:spPr>
    <a:solidFill>
      <a:schemeClr val="bg1">
        <a:lumMod val="75000"/>
      </a:schemeClr>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87675" cy="500063"/>
          </a:xfrm>
          <a:prstGeom prst="rect">
            <a:avLst/>
          </a:prstGeom>
          <a:noFill/>
          <a:ln w="9525">
            <a:noFill/>
            <a:miter lim="800000"/>
            <a:headEnd/>
            <a:tailEnd/>
          </a:ln>
          <a:effectLst/>
        </p:spPr>
        <p:txBody>
          <a:bodyPr vert="horz" wrap="square" lIns="94053" tIns="47027" rIns="94053" bIns="47027" numCol="1" anchor="t" anchorCtr="0" compatLnSpc="1">
            <a:prstTxWarp prst="textNoShape">
              <a:avLst/>
            </a:prstTxWarp>
          </a:bodyPr>
          <a:lstStyle>
            <a:lvl1pPr defTabSz="941388">
              <a:defRPr sz="1200"/>
            </a:lvl1pPr>
          </a:lstStyle>
          <a:p>
            <a:endParaRPr lang="it-IT"/>
          </a:p>
        </p:txBody>
      </p:sp>
      <p:sp>
        <p:nvSpPr>
          <p:cNvPr id="172035" name="Rectangle 3"/>
          <p:cNvSpPr>
            <a:spLocks noGrp="1" noChangeArrowheads="1"/>
          </p:cNvSpPr>
          <p:nvPr>
            <p:ph type="dt" sz="quarter" idx="1"/>
          </p:nvPr>
        </p:nvSpPr>
        <p:spPr bwMode="auto">
          <a:xfrm>
            <a:off x="3906838" y="0"/>
            <a:ext cx="2987675" cy="500063"/>
          </a:xfrm>
          <a:prstGeom prst="rect">
            <a:avLst/>
          </a:prstGeom>
          <a:noFill/>
          <a:ln w="9525">
            <a:noFill/>
            <a:miter lim="800000"/>
            <a:headEnd/>
            <a:tailEnd/>
          </a:ln>
          <a:effectLst/>
        </p:spPr>
        <p:txBody>
          <a:bodyPr vert="horz" wrap="square" lIns="94053" tIns="47027" rIns="94053" bIns="47027" numCol="1" anchor="t" anchorCtr="0" compatLnSpc="1">
            <a:prstTxWarp prst="textNoShape">
              <a:avLst/>
            </a:prstTxWarp>
          </a:bodyPr>
          <a:lstStyle>
            <a:lvl1pPr algn="r" defTabSz="941388">
              <a:defRPr sz="1200"/>
            </a:lvl1pPr>
          </a:lstStyle>
          <a:p>
            <a:endParaRPr lang="it-IT"/>
          </a:p>
        </p:txBody>
      </p:sp>
      <p:sp>
        <p:nvSpPr>
          <p:cNvPr id="172036" name="Rectangle 4"/>
          <p:cNvSpPr>
            <a:spLocks noGrp="1" noChangeArrowheads="1"/>
          </p:cNvSpPr>
          <p:nvPr>
            <p:ph type="ftr" sz="quarter" idx="2"/>
          </p:nvPr>
        </p:nvSpPr>
        <p:spPr bwMode="auto">
          <a:xfrm>
            <a:off x="0" y="9528175"/>
            <a:ext cx="2987675" cy="500063"/>
          </a:xfrm>
          <a:prstGeom prst="rect">
            <a:avLst/>
          </a:prstGeom>
          <a:noFill/>
          <a:ln w="9525">
            <a:noFill/>
            <a:miter lim="800000"/>
            <a:headEnd/>
            <a:tailEnd/>
          </a:ln>
          <a:effectLst/>
        </p:spPr>
        <p:txBody>
          <a:bodyPr vert="horz" wrap="square" lIns="94053" tIns="47027" rIns="94053" bIns="47027" numCol="1" anchor="b" anchorCtr="0" compatLnSpc="1">
            <a:prstTxWarp prst="textNoShape">
              <a:avLst/>
            </a:prstTxWarp>
          </a:bodyPr>
          <a:lstStyle>
            <a:lvl1pPr defTabSz="941388">
              <a:defRPr sz="1200"/>
            </a:lvl1pPr>
          </a:lstStyle>
          <a:p>
            <a:endParaRPr lang="it-IT"/>
          </a:p>
        </p:txBody>
      </p:sp>
      <p:sp>
        <p:nvSpPr>
          <p:cNvPr id="172037" name="Rectangle 5"/>
          <p:cNvSpPr>
            <a:spLocks noGrp="1" noChangeArrowheads="1"/>
          </p:cNvSpPr>
          <p:nvPr>
            <p:ph type="sldNum" sz="quarter" idx="3"/>
          </p:nvPr>
        </p:nvSpPr>
        <p:spPr bwMode="auto">
          <a:xfrm>
            <a:off x="3906838" y="9528175"/>
            <a:ext cx="2987675" cy="500063"/>
          </a:xfrm>
          <a:prstGeom prst="rect">
            <a:avLst/>
          </a:prstGeom>
          <a:noFill/>
          <a:ln w="9525">
            <a:noFill/>
            <a:miter lim="800000"/>
            <a:headEnd/>
            <a:tailEnd/>
          </a:ln>
          <a:effectLst/>
        </p:spPr>
        <p:txBody>
          <a:bodyPr vert="horz" wrap="square" lIns="94053" tIns="47027" rIns="94053" bIns="47027" numCol="1" anchor="b" anchorCtr="0" compatLnSpc="1">
            <a:prstTxWarp prst="textNoShape">
              <a:avLst/>
            </a:prstTxWarp>
          </a:bodyPr>
          <a:lstStyle>
            <a:lvl1pPr algn="r" defTabSz="941388">
              <a:defRPr sz="1200"/>
            </a:lvl1pPr>
          </a:lstStyle>
          <a:p>
            <a:fld id="{9075CB21-4D6C-419A-AF2A-AB3106E7B577}"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87675" cy="500063"/>
          </a:xfrm>
          <a:prstGeom prst="rect">
            <a:avLst/>
          </a:prstGeom>
          <a:noFill/>
          <a:ln w="9525">
            <a:noFill/>
            <a:miter lim="800000"/>
            <a:headEnd/>
            <a:tailEnd/>
          </a:ln>
          <a:effectLst/>
        </p:spPr>
        <p:txBody>
          <a:bodyPr vert="horz" wrap="square" lIns="94053" tIns="47027" rIns="94053" bIns="47027" numCol="1" anchor="t" anchorCtr="0" compatLnSpc="1">
            <a:prstTxWarp prst="textNoShape">
              <a:avLst/>
            </a:prstTxWarp>
          </a:bodyPr>
          <a:lstStyle>
            <a:lvl1pPr defTabSz="941388">
              <a:defRPr sz="1200"/>
            </a:lvl1pPr>
          </a:lstStyle>
          <a:p>
            <a:endParaRPr lang="it-IT"/>
          </a:p>
        </p:txBody>
      </p:sp>
      <p:sp>
        <p:nvSpPr>
          <p:cNvPr id="76803" name="Rectangle 3"/>
          <p:cNvSpPr>
            <a:spLocks noGrp="1" noChangeArrowheads="1"/>
          </p:cNvSpPr>
          <p:nvPr>
            <p:ph type="dt" idx="1"/>
          </p:nvPr>
        </p:nvSpPr>
        <p:spPr bwMode="auto">
          <a:xfrm>
            <a:off x="3906838" y="0"/>
            <a:ext cx="2987675" cy="500063"/>
          </a:xfrm>
          <a:prstGeom prst="rect">
            <a:avLst/>
          </a:prstGeom>
          <a:noFill/>
          <a:ln w="9525">
            <a:noFill/>
            <a:miter lim="800000"/>
            <a:headEnd/>
            <a:tailEnd/>
          </a:ln>
          <a:effectLst/>
        </p:spPr>
        <p:txBody>
          <a:bodyPr vert="horz" wrap="square" lIns="94053" tIns="47027" rIns="94053" bIns="47027" numCol="1" anchor="t" anchorCtr="0" compatLnSpc="1">
            <a:prstTxWarp prst="textNoShape">
              <a:avLst/>
            </a:prstTxWarp>
          </a:bodyPr>
          <a:lstStyle>
            <a:lvl1pPr algn="r" defTabSz="941388">
              <a:defRPr sz="1200"/>
            </a:lvl1pPr>
          </a:lstStyle>
          <a:p>
            <a:endParaRPr lang="it-IT"/>
          </a:p>
        </p:txBody>
      </p:sp>
      <p:sp>
        <p:nvSpPr>
          <p:cNvPr id="76804" name="Rectangle 4"/>
          <p:cNvSpPr>
            <a:spLocks noGrp="1" noRot="1" noChangeAspect="1" noChangeArrowheads="1" noTextEdit="1"/>
          </p:cNvSpPr>
          <p:nvPr>
            <p:ph type="sldImg" idx="2"/>
          </p:nvPr>
        </p:nvSpPr>
        <p:spPr bwMode="auto">
          <a:xfrm>
            <a:off x="938213" y="752475"/>
            <a:ext cx="5016500" cy="3762375"/>
          </a:xfrm>
          <a:prstGeom prst="rect">
            <a:avLst/>
          </a:prstGeom>
          <a:noFill/>
          <a:ln w="9525">
            <a:solidFill>
              <a:srgbClr val="000000"/>
            </a:solidFill>
            <a:miter lim="800000"/>
            <a:headEnd/>
            <a:tailEnd/>
          </a:ln>
          <a:effectLst/>
        </p:spPr>
      </p:sp>
      <p:sp>
        <p:nvSpPr>
          <p:cNvPr id="76805" name="Rectangle 5"/>
          <p:cNvSpPr>
            <a:spLocks noGrp="1" noChangeArrowheads="1"/>
          </p:cNvSpPr>
          <p:nvPr>
            <p:ph type="body" sz="quarter" idx="3"/>
          </p:nvPr>
        </p:nvSpPr>
        <p:spPr bwMode="auto">
          <a:xfrm>
            <a:off x="919163" y="4764088"/>
            <a:ext cx="5056187" cy="4511675"/>
          </a:xfrm>
          <a:prstGeom prst="rect">
            <a:avLst/>
          </a:prstGeom>
          <a:noFill/>
          <a:ln w="9525">
            <a:noFill/>
            <a:miter lim="800000"/>
            <a:headEnd/>
            <a:tailEnd/>
          </a:ln>
          <a:effectLst/>
        </p:spPr>
        <p:txBody>
          <a:bodyPr vert="horz" wrap="square" lIns="94053" tIns="47027" rIns="94053" bIns="47027"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6806" name="Rectangle 6"/>
          <p:cNvSpPr>
            <a:spLocks noGrp="1" noChangeArrowheads="1"/>
          </p:cNvSpPr>
          <p:nvPr>
            <p:ph type="ftr" sz="quarter" idx="4"/>
          </p:nvPr>
        </p:nvSpPr>
        <p:spPr bwMode="auto">
          <a:xfrm>
            <a:off x="0" y="9528175"/>
            <a:ext cx="2987675" cy="500063"/>
          </a:xfrm>
          <a:prstGeom prst="rect">
            <a:avLst/>
          </a:prstGeom>
          <a:noFill/>
          <a:ln w="9525">
            <a:noFill/>
            <a:miter lim="800000"/>
            <a:headEnd/>
            <a:tailEnd/>
          </a:ln>
          <a:effectLst/>
        </p:spPr>
        <p:txBody>
          <a:bodyPr vert="horz" wrap="square" lIns="94053" tIns="47027" rIns="94053" bIns="47027" numCol="1" anchor="b" anchorCtr="0" compatLnSpc="1">
            <a:prstTxWarp prst="textNoShape">
              <a:avLst/>
            </a:prstTxWarp>
          </a:bodyPr>
          <a:lstStyle>
            <a:lvl1pPr defTabSz="941388">
              <a:defRPr sz="1200"/>
            </a:lvl1pPr>
          </a:lstStyle>
          <a:p>
            <a:endParaRPr lang="it-IT"/>
          </a:p>
        </p:txBody>
      </p:sp>
      <p:sp>
        <p:nvSpPr>
          <p:cNvPr id="76807" name="Rectangle 7"/>
          <p:cNvSpPr>
            <a:spLocks noGrp="1" noChangeArrowheads="1"/>
          </p:cNvSpPr>
          <p:nvPr>
            <p:ph type="sldNum" sz="quarter" idx="5"/>
          </p:nvPr>
        </p:nvSpPr>
        <p:spPr bwMode="auto">
          <a:xfrm>
            <a:off x="3906838" y="9528175"/>
            <a:ext cx="2987675" cy="500063"/>
          </a:xfrm>
          <a:prstGeom prst="rect">
            <a:avLst/>
          </a:prstGeom>
          <a:noFill/>
          <a:ln w="9525">
            <a:noFill/>
            <a:miter lim="800000"/>
            <a:headEnd/>
            <a:tailEnd/>
          </a:ln>
          <a:effectLst/>
        </p:spPr>
        <p:txBody>
          <a:bodyPr vert="horz" wrap="square" lIns="94053" tIns="47027" rIns="94053" bIns="47027" numCol="1" anchor="b" anchorCtr="0" compatLnSpc="1">
            <a:prstTxWarp prst="textNoShape">
              <a:avLst/>
            </a:prstTxWarp>
          </a:bodyPr>
          <a:lstStyle>
            <a:lvl1pPr algn="r" defTabSz="941388">
              <a:defRPr sz="1200"/>
            </a:lvl1pPr>
          </a:lstStyle>
          <a:p>
            <a:fld id="{3DD0AFF2-124C-43C1-8202-FBA84CA8AD0A}"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19F4858-D8BE-44DF-B5BB-F30D3C982A4A}" type="slidenum">
              <a:rPr lang="it-IT" smtClean="0"/>
              <a:pPr/>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19</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21</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22</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23</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24</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25</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26</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29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4</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37</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38</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40</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41</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42</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5</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43</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19F4858-D8BE-44DF-B5BB-F30D3C982A4A}" type="slidenum">
              <a:rPr lang="it-IT" smtClean="0"/>
              <a:pPr/>
              <a:t>8</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DD0AFF2-124C-43C1-8202-FBA84CA8AD0A}"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fld id="{663256DE-35B3-451E-9D7B-C86521F9C100}" type="datetime1">
              <a:rPr lang="it-IT"/>
              <a:pPr/>
              <a:t>28/09/2014</a:t>
            </a:fld>
            <a:endParaRPr lang="it-IT"/>
          </a:p>
        </p:txBody>
      </p:sp>
      <p:sp>
        <p:nvSpPr>
          <p:cNvPr id="5" name="Segnaposto piè di pagina 4"/>
          <p:cNvSpPr>
            <a:spLocks noGrp="1"/>
          </p:cNvSpPr>
          <p:nvPr>
            <p:ph type="ftr" sz="quarter" idx="11"/>
          </p:nvPr>
        </p:nvSpPr>
        <p:spPr/>
        <p:txBody>
          <a:bodyPr/>
          <a:lstStyle>
            <a:lvl1pPr>
              <a:defRPr/>
            </a:lvl1pPr>
          </a:lstStyle>
          <a:p>
            <a:r>
              <a:rPr lang="it-IT"/>
              <a:t>Ecologia forestale</a:t>
            </a:r>
          </a:p>
        </p:txBody>
      </p:sp>
      <p:sp>
        <p:nvSpPr>
          <p:cNvPr id="6" name="Segnaposto numero diapositiva 5"/>
          <p:cNvSpPr>
            <a:spLocks noGrp="1"/>
          </p:cNvSpPr>
          <p:nvPr>
            <p:ph type="sldNum" sz="quarter" idx="12"/>
          </p:nvPr>
        </p:nvSpPr>
        <p:spPr/>
        <p:txBody>
          <a:bodyPr/>
          <a:lstStyle>
            <a:lvl1pPr>
              <a:defRPr/>
            </a:lvl1pPr>
          </a:lstStyle>
          <a:p>
            <a:fld id="{195F5D42-6AE8-4BB0-BE3C-6957F90F8334}"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2C19AD84-D8CA-4C9C-A5DB-1541A480BBB2}" type="datetime1">
              <a:rPr lang="it-IT"/>
              <a:pPr/>
              <a:t>28/09/2014</a:t>
            </a:fld>
            <a:endParaRPr lang="it-IT"/>
          </a:p>
        </p:txBody>
      </p:sp>
      <p:sp>
        <p:nvSpPr>
          <p:cNvPr id="5" name="Segnaposto piè di pagina 4"/>
          <p:cNvSpPr>
            <a:spLocks noGrp="1"/>
          </p:cNvSpPr>
          <p:nvPr>
            <p:ph type="ftr" sz="quarter" idx="11"/>
          </p:nvPr>
        </p:nvSpPr>
        <p:spPr/>
        <p:txBody>
          <a:bodyPr/>
          <a:lstStyle>
            <a:lvl1pPr>
              <a:defRPr/>
            </a:lvl1pPr>
          </a:lstStyle>
          <a:p>
            <a:r>
              <a:rPr lang="it-IT"/>
              <a:t>Ecologia forestale</a:t>
            </a:r>
          </a:p>
        </p:txBody>
      </p:sp>
      <p:sp>
        <p:nvSpPr>
          <p:cNvPr id="6" name="Segnaposto numero diapositiva 5"/>
          <p:cNvSpPr>
            <a:spLocks noGrp="1"/>
          </p:cNvSpPr>
          <p:nvPr>
            <p:ph type="sldNum" sz="quarter" idx="12"/>
          </p:nvPr>
        </p:nvSpPr>
        <p:spPr/>
        <p:txBody>
          <a:bodyPr/>
          <a:lstStyle>
            <a:lvl1pPr>
              <a:defRPr/>
            </a:lvl1pPr>
          </a:lstStyle>
          <a:p>
            <a:fld id="{7BAE704B-7388-46B2-9613-AB22C8B95465}"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72D0AB79-EA03-4EE5-A05A-BDCEC0DDC698}" type="datetime1">
              <a:rPr lang="it-IT"/>
              <a:pPr/>
              <a:t>28/09/2014</a:t>
            </a:fld>
            <a:endParaRPr lang="it-IT"/>
          </a:p>
        </p:txBody>
      </p:sp>
      <p:sp>
        <p:nvSpPr>
          <p:cNvPr id="5" name="Segnaposto piè di pagina 4"/>
          <p:cNvSpPr>
            <a:spLocks noGrp="1"/>
          </p:cNvSpPr>
          <p:nvPr>
            <p:ph type="ftr" sz="quarter" idx="11"/>
          </p:nvPr>
        </p:nvSpPr>
        <p:spPr/>
        <p:txBody>
          <a:bodyPr/>
          <a:lstStyle>
            <a:lvl1pPr>
              <a:defRPr/>
            </a:lvl1pPr>
          </a:lstStyle>
          <a:p>
            <a:r>
              <a:rPr lang="it-IT"/>
              <a:t>Ecologia forestale</a:t>
            </a:r>
          </a:p>
        </p:txBody>
      </p:sp>
      <p:sp>
        <p:nvSpPr>
          <p:cNvPr id="6" name="Segnaposto numero diapositiva 5"/>
          <p:cNvSpPr>
            <a:spLocks noGrp="1"/>
          </p:cNvSpPr>
          <p:nvPr>
            <p:ph type="sldNum" sz="quarter" idx="12"/>
          </p:nvPr>
        </p:nvSpPr>
        <p:spPr/>
        <p:txBody>
          <a:bodyPr/>
          <a:lstStyle>
            <a:lvl1pPr>
              <a:defRPr/>
            </a:lvl1pPr>
          </a:lstStyle>
          <a:p>
            <a:fld id="{BE449286-1E5F-4FCA-9321-52FC190E2333}"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fld id="{981B38AC-E188-455E-8611-574B5F35B5D7}" type="datetime1">
              <a:rPr lang="it-IT"/>
              <a:pPr/>
              <a:t>28/09/2014</a:t>
            </a:fld>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r>
              <a:rPr lang="it-IT"/>
              <a:t>Ecologia forestale</a:t>
            </a: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2A240D4A-D425-4CBE-AB97-090EDDF976A3}"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425ECBD2-08A5-479A-8504-3117DA4352D9}" type="datetime1">
              <a:rPr lang="it-IT"/>
              <a:pPr/>
              <a:t>28/09/2014</a:t>
            </a:fld>
            <a:endParaRPr lang="it-IT"/>
          </a:p>
        </p:txBody>
      </p:sp>
      <p:sp>
        <p:nvSpPr>
          <p:cNvPr id="5" name="Segnaposto piè di pagina 4"/>
          <p:cNvSpPr>
            <a:spLocks noGrp="1"/>
          </p:cNvSpPr>
          <p:nvPr>
            <p:ph type="ftr" sz="quarter" idx="11"/>
          </p:nvPr>
        </p:nvSpPr>
        <p:spPr/>
        <p:txBody>
          <a:bodyPr/>
          <a:lstStyle>
            <a:lvl1pPr>
              <a:defRPr/>
            </a:lvl1pPr>
          </a:lstStyle>
          <a:p>
            <a:r>
              <a:rPr lang="it-IT"/>
              <a:t>Ecologia forestale</a:t>
            </a:r>
          </a:p>
        </p:txBody>
      </p:sp>
      <p:sp>
        <p:nvSpPr>
          <p:cNvPr id="6" name="Segnaposto numero diapositiva 5"/>
          <p:cNvSpPr>
            <a:spLocks noGrp="1"/>
          </p:cNvSpPr>
          <p:nvPr>
            <p:ph type="sldNum" sz="quarter" idx="12"/>
          </p:nvPr>
        </p:nvSpPr>
        <p:spPr/>
        <p:txBody>
          <a:bodyPr/>
          <a:lstStyle>
            <a:lvl1pPr>
              <a:defRPr/>
            </a:lvl1pPr>
          </a:lstStyle>
          <a:p>
            <a:fld id="{305D0D4B-9897-41CB-B187-DCADD928D107}"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B8C6BA57-79F8-430C-B017-3693E7084CC4}" type="datetime1">
              <a:rPr lang="it-IT"/>
              <a:pPr/>
              <a:t>28/09/2014</a:t>
            </a:fld>
            <a:endParaRPr lang="it-IT"/>
          </a:p>
        </p:txBody>
      </p:sp>
      <p:sp>
        <p:nvSpPr>
          <p:cNvPr id="5" name="Segnaposto piè di pagina 4"/>
          <p:cNvSpPr>
            <a:spLocks noGrp="1"/>
          </p:cNvSpPr>
          <p:nvPr>
            <p:ph type="ftr" sz="quarter" idx="11"/>
          </p:nvPr>
        </p:nvSpPr>
        <p:spPr/>
        <p:txBody>
          <a:bodyPr/>
          <a:lstStyle>
            <a:lvl1pPr>
              <a:defRPr/>
            </a:lvl1pPr>
          </a:lstStyle>
          <a:p>
            <a:r>
              <a:rPr lang="it-IT"/>
              <a:t>Ecologia forestale</a:t>
            </a:r>
          </a:p>
        </p:txBody>
      </p:sp>
      <p:sp>
        <p:nvSpPr>
          <p:cNvPr id="6" name="Segnaposto numero diapositiva 5"/>
          <p:cNvSpPr>
            <a:spLocks noGrp="1"/>
          </p:cNvSpPr>
          <p:nvPr>
            <p:ph type="sldNum" sz="quarter" idx="12"/>
          </p:nvPr>
        </p:nvSpPr>
        <p:spPr/>
        <p:txBody>
          <a:bodyPr/>
          <a:lstStyle>
            <a:lvl1pPr>
              <a:defRPr/>
            </a:lvl1pPr>
          </a:lstStyle>
          <a:p>
            <a:fld id="{448532AA-8320-40EA-A900-7EB499A56582}"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7D3AB191-82BE-4819-A13E-2008018BCE78}" type="datetime1">
              <a:rPr lang="it-IT"/>
              <a:pPr/>
              <a:t>28/09/2014</a:t>
            </a:fld>
            <a:endParaRPr lang="it-IT"/>
          </a:p>
        </p:txBody>
      </p:sp>
      <p:sp>
        <p:nvSpPr>
          <p:cNvPr id="6" name="Segnaposto piè di pagina 5"/>
          <p:cNvSpPr>
            <a:spLocks noGrp="1"/>
          </p:cNvSpPr>
          <p:nvPr>
            <p:ph type="ftr" sz="quarter" idx="11"/>
          </p:nvPr>
        </p:nvSpPr>
        <p:spPr/>
        <p:txBody>
          <a:bodyPr/>
          <a:lstStyle>
            <a:lvl1pPr>
              <a:defRPr/>
            </a:lvl1pPr>
          </a:lstStyle>
          <a:p>
            <a:r>
              <a:rPr lang="it-IT"/>
              <a:t>Ecologia forestale</a:t>
            </a:r>
          </a:p>
        </p:txBody>
      </p:sp>
      <p:sp>
        <p:nvSpPr>
          <p:cNvPr id="7" name="Segnaposto numero diapositiva 6"/>
          <p:cNvSpPr>
            <a:spLocks noGrp="1"/>
          </p:cNvSpPr>
          <p:nvPr>
            <p:ph type="sldNum" sz="quarter" idx="12"/>
          </p:nvPr>
        </p:nvSpPr>
        <p:spPr/>
        <p:txBody>
          <a:bodyPr/>
          <a:lstStyle>
            <a:lvl1pPr>
              <a:defRPr/>
            </a:lvl1pPr>
          </a:lstStyle>
          <a:p>
            <a:fld id="{BFCEBA52-09B9-4A92-959C-7B577F8B1B9D}"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0CCB1657-66CB-4B9F-94B6-D1242C70B984}" type="datetime1">
              <a:rPr lang="it-IT"/>
              <a:pPr/>
              <a:t>28/09/2014</a:t>
            </a:fld>
            <a:endParaRPr lang="it-IT"/>
          </a:p>
        </p:txBody>
      </p:sp>
      <p:sp>
        <p:nvSpPr>
          <p:cNvPr id="8" name="Segnaposto piè di pagina 7"/>
          <p:cNvSpPr>
            <a:spLocks noGrp="1"/>
          </p:cNvSpPr>
          <p:nvPr>
            <p:ph type="ftr" sz="quarter" idx="11"/>
          </p:nvPr>
        </p:nvSpPr>
        <p:spPr/>
        <p:txBody>
          <a:bodyPr/>
          <a:lstStyle>
            <a:lvl1pPr>
              <a:defRPr/>
            </a:lvl1pPr>
          </a:lstStyle>
          <a:p>
            <a:r>
              <a:rPr lang="it-IT"/>
              <a:t>Ecologia forestale</a:t>
            </a:r>
          </a:p>
        </p:txBody>
      </p:sp>
      <p:sp>
        <p:nvSpPr>
          <p:cNvPr id="9" name="Segnaposto numero diapositiva 8"/>
          <p:cNvSpPr>
            <a:spLocks noGrp="1"/>
          </p:cNvSpPr>
          <p:nvPr>
            <p:ph type="sldNum" sz="quarter" idx="12"/>
          </p:nvPr>
        </p:nvSpPr>
        <p:spPr/>
        <p:txBody>
          <a:bodyPr/>
          <a:lstStyle>
            <a:lvl1pPr>
              <a:defRPr/>
            </a:lvl1pPr>
          </a:lstStyle>
          <a:p>
            <a:fld id="{B26B677E-BC64-4D85-87D3-9B09E79B51B7}"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495361D1-770E-4281-AD7F-A864B0A3A8CF}" type="datetime1">
              <a:rPr lang="it-IT"/>
              <a:pPr/>
              <a:t>28/09/2014</a:t>
            </a:fld>
            <a:endParaRPr lang="it-IT"/>
          </a:p>
        </p:txBody>
      </p:sp>
      <p:sp>
        <p:nvSpPr>
          <p:cNvPr id="4" name="Segnaposto piè di pagina 3"/>
          <p:cNvSpPr>
            <a:spLocks noGrp="1"/>
          </p:cNvSpPr>
          <p:nvPr>
            <p:ph type="ftr" sz="quarter" idx="11"/>
          </p:nvPr>
        </p:nvSpPr>
        <p:spPr/>
        <p:txBody>
          <a:bodyPr/>
          <a:lstStyle>
            <a:lvl1pPr>
              <a:defRPr/>
            </a:lvl1pPr>
          </a:lstStyle>
          <a:p>
            <a:r>
              <a:rPr lang="it-IT"/>
              <a:t>Ecologia forestale</a:t>
            </a:r>
          </a:p>
        </p:txBody>
      </p:sp>
      <p:sp>
        <p:nvSpPr>
          <p:cNvPr id="5" name="Segnaposto numero diapositiva 4"/>
          <p:cNvSpPr>
            <a:spLocks noGrp="1"/>
          </p:cNvSpPr>
          <p:nvPr>
            <p:ph type="sldNum" sz="quarter" idx="12"/>
          </p:nvPr>
        </p:nvSpPr>
        <p:spPr/>
        <p:txBody>
          <a:bodyPr/>
          <a:lstStyle>
            <a:lvl1pPr>
              <a:defRPr/>
            </a:lvl1pPr>
          </a:lstStyle>
          <a:p>
            <a:fld id="{4A4BA9E8-3D3F-4454-83D4-FA00EB980DF3}"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A7C2A279-3DAF-4E13-A4E4-883FE4D09770}" type="datetime1">
              <a:rPr lang="it-IT"/>
              <a:pPr/>
              <a:t>28/09/2014</a:t>
            </a:fld>
            <a:endParaRPr lang="it-IT"/>
          </a:p>
        </p:txBody>
      </p:sp>
      <p:sp>
        <p:nvSpPr>
          <p:cNvPr id="3" name="Segnaposto piè di pagina 2"/>
          <p:cNvSpPr>
            <a:spLocks noGrp="1"/>
          </p:cNvSpPr>
          <p:nvPr>
            <p:ph type="ftr" sz="quarter" idx="11"/>
          </p:nvPr>
        </p:nvSpPr>
        <p:spPr/>
        <p:txBody>
          <a:bodyPr/>
          <a:lstStyle>
            <a:lvl1pPr>
              <a:defRPr/>
            </a:lvl1pPr>
          </a:lstStyle>
          <a:p>
            <a:r>
              <a:rPr lang="it-IT"/>
              <a:t>Ecologia forestale</a:t>
            </a:r>
          </a:p>
        </p:txBody>
      </p:sp>
      <p:sp>
        <p:nvSpPr>
          <p:cNvPr id="4" name="Segnaposto numero diapositiva 3"/>
          <p:cNvSpPr>
            <a:spLocks noGrp="1"/>
          </p:cNvSpPr>
          <p:nvPr>
            <p:ph type="sldNum" sz="quarter" idx="12"/>
          </p:nvPr>
        </p:nvSpPr>
        <p:spPr/>
        <p:txBody>
          <a:bodyPr/>
          <a:lstStyle>
            <a:lvl1pPr>
              <a:defRPr/>
            </a:lvl1pPr>
          </a:lstStyle>
          <a:p>
            <a:fld id="{2494AD0B-A07C-45B6-932A-DE26F9548E19}"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F55886A4-D350-4302-B878-6BE08FEBD8DA}" type="datetime1">
              <a:rPr lang="it-IT"/>
              <a:pPr/>
              <a:t>28/09/2014</a:t>
            </a:fld>
            <a:endParaRPr lang="it-IT"/>
          </a:p>
        </p:txBody>
      </p:sp>
      <p:sp>
        <p:nvSpPr>
          <p:cNvPr id="6" name="Segnaposto piè di pagina 5"/>
          <p:cNvSpPr>
            <a:spLocks noGrp="1"/>
          </p:cNvSpPr>
          <p:nvPr>
            <p:ph type="ftr" sz="quarter" idx="11"/>
          </p:nvPr>
        </p:nvSpPr>
        <p:spPr/>
        <p:txBody>
          <a:bodyPr/>
          <a:lstStyle>
            <a:lvl1pPr>
              <a:defRPr/>
            </a:lvl1pPr>
          </a:lstStyle>
          <a:p>
            <a:r>
              <a:rPr lang="it-IT"/>
              <a:t>Ecologia forestale</a:t>
            </a:r>
          </a:p>
        </p:txBody>
      </p:sp>
      <p:sp>
        <p:nvSpPr>
          <p:cNvPr id="7" name="Segnaposto numero diapositiva 6"/>
          <p:cNvSpPr>
            <a:spLocks noGrp="1"/>
          </p:cNvSpPr>
          <p:nvPr>
            <p:ph type="sldNum" sz="quarter" idx="12"/>
          </p:nvPr>
        </p:nvSpPr>
        <p:spPr/>
        <p:txBody>
          <a:bodyPr/>
          <a:lstStyle>
            <a:lvl1pPr>
              <a:defRPr/>
            </a:lvl1pPr>
          </a:lstStyle>
          <a:p>
            <a:fld id="{4A117A97-C2E4-4DEF-956A-D6AAC6B635A1}"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8F63281B-A7D8-4792-8759-7123D19CD07C}" type="datetime1">
              <a:rPr lang="it-IT"/>
              <a:pPr/>
              <a:t>28/09/2014</a:t>
            </a:fld>
            <a:endParaRPr lang="it-IT"/>
          </a:p>
        </p:txBody>
      </p:sp>
      <p:sp>
        <p:nvSpPr>
          <p:cNvPr id="6" name="Segnaposto piè di pagina 5"/>
          <p:cNvSpPr>
            <a:spLocks noGrp="1"/>
          </p:cNvSpPr>
          <p:nvPr>
            <p:ph type="ftr" sz="quarter" idx="11"/>
          </p:nvPr>
        </p:nvSpPr>
        <p:spPr/>
        <p:txBody>
          <a:bodyPr/>
          <a:lstStyle>
            <a:lvl1pPr>
              <a:defRPr/>
            </a:lvl1pPr>
          </a:lstStyle>
          <a:p>
            <a:r>
              <a:rPr lang="it-IT"/>
              <a:t>Ecologia forestale</a:t>
            </a:r>
          </a:p>
        </p:txBody>
      </p:sp>
      <p:sp>
        <p:nvSpPr>
          <p:cNvPr id="7" name="Segnaposto numero diapositiva 6"/>
          <p:cNvSpPr>
            <a:spLocks noGrp="1"/>
          </p:cNvSpPr>
          <p:nvPr>
            <p:ph type="sldNum" sz="quarter" idx="12"/>
          </p:nvPr>
        </p:nvSpPr>
        <p:spPr/>
        <p:txBody>
          <a:bodyPr/>
          <a:lstStyle>
            <a:lvl1pPr>
              <a:defRPr/>
            </a:lvl1pPr>
          </a:lstStyle>
          <a:p>
            <a:fld id="{B8CBF737-BEDC-499C-9304-A35873A202CE}"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00"/>
            </a:gs>
            <a:gs pos="100000">
              <a:schemeClr val="folHlink"/>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14BE15F-A749-40D1-9590-5AAF8C492129}" type="datetime1">
              <a:rPr lang="it-IT"/>
              <a:pPr/>
              <a:t>28/09/2014</a:t>
            </a:fld>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it-IT"/>
              <a:t>Ecologia forestale</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10F1864-FEB9-4FF8-85C6-4535CA238CA4}"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file:///C:\Documents%20and%20Settings\utente\Documenti\Corso%20SUFONAMA\wood%20types.ppt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http://news.agu.org/files/2013/07/pr_2013-10-hi-re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Text Box 7"/>
          <p:cNvSpPr txBox="1">
            <a:spLocks noChangeArrowheads="1"/>
          </p:cNvSpPr>
          <p:nvPr/>
        </p:nvSpPr>
        <p:spPr bwMode="auto">
          <a:xfrm>
            <a:off x="0" y="2780928"/>
            <a:ext cx="9144000" cy="1637243"/>
          </a:xfrm>
          <a:prstGeom prst="rect">
            <a:avLst/>
          </a:prstGeom>
          <a:noFill/>
          <a:ln w="9525">
            <a:noFill/>
            <a:miter lim="800000"/>
            <a:headEnd/>
            <a:tailEnd/>
          </a:ln>
          <a:effectLst/>
        </p:spPr>
        <p:txBody>
          <a:bodyPr wrap="square">
            <a:spAutoFit/>
          </a:bodyPr>
          <a:lstStyle/>
          <a:p>
            <a:pPr algn="ctr" eaLnBrk="0" hangingPunct="0">
              <a:lnSpc>
                <a:spcPts val="6000"/>
              </a:lnSpc>
            </a:pPr>
            <a:r>
              <a:rPr lang="it-IT" sz="6600" dirty="0" err="1" smtClean="0">
                <a:latin typeface="+mj-lt"/>
              </a:rPr>
              <a:t>Introduction</a:t>
            </a:r>
            <a:r>
              <a:rPr lang="it-IT" sz="6600" dirty="0" smtClean="0">
                <a:latin typeface="+mj-lt"/>
              </a:rPr>
              <a:t> </a:t>
            </a:r>
            <a:r>
              <a:rPr lang="it-IT" sz="6600" dirty="0" err="1" smtClean="0">
                <a:latin typeface="+mj-lt"/>
              </a:rPr>
              <a:t>to</a:t>
            </a:r>
            <a:r>
              <a:rPr lang="it-IT" sz="6600" dirty="0" smtClean="0">
                <a:latin typeface="+mj-lt"/>
              </a:rPr>
              <a:t> Dendrochronology</a:t>
            </a:r>
            <a:endParaRPr lang="it-IT" sz="6600"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901" name="Picture 93" descr="rotellesfregrid"/>
          <p:cNvPicPr>
            <a:picLocks noChangeAspect="1" noChangeArrowheads="1"/>
          </p:cNvPicPr>
          <p:nvPr/>
        </p:nvPicPr>
        <p:blipFill>
          <a:blip r:embed="rId3" cstate="screen"/>
          <a:srcRect/>
          <a:stretch>
            <a:fillRect/>
          </a:stretch>
        </p:blipFill>
        <p:spPr bwMode="auto">
          <a:xfrm>
            <a:off x="5364163" y="1268413"/>
            <a:ext cx="3606800" cy="5197475"/>
          </a:xfrm>
          <a:prstGeom prst="rect">
            <a:avLst/>
          </a:prstGeom>
          <a:noFill/>
        </p:spPr>
      </p:pic>
      <p:sp>
        <p:nvSpPr>
          <p:cNvPr id="247810" name="Rectangle 2"/>
          <p:cNvSpPr>
            <a:spLocks noChangeArrowheads="1"/>
          </p:cNvSpPr>
          <p:nvPr/>
        </p:nvSpPr>
        <p:spPr bwMode="auto">
          <a:xfrm>
            <a:off x="623643" y="182563"/>
            <a:ext cx="7765267" cy="584775"/>
          </a:xfrm>
          <a:prstGeom prst="rect">
            <a:avLst/>
          </a:prstGeom>
          <a:noFill/>
          <a:ln w="9525">
            <a:noFill/>
            <a:miter lim="800000"/>
            <a:headEnd/>
            <a:tailEnd/>
          </a:ln>
          <a:effectLst/>
        </p:spPr>
        <p:txBody>
          <a:bodyPr wrap="none" anchor="ctr">
            <a:spAutoFit/>
          </a:bodyPr>
          <a:lstStyle/>
          <a:p>
            <a:pPr algn="ctr" eaLnBrk="0" hangingPunct="0"/>
            <a:r>
              <a:rPr lang="it-IT" altLang="it-IT" sz="3200" dirty="0" err="1" smtClean="0">
                <a:latin typeface="Comic Sans MS" pitchFamily="66" charset="0"/>
              </a:rPr>
              <a:t>Limits</a:t>
            </a:r>
            <a:r>
              <a:rPr lang="it-IT" altLang="it-IT" sz="3200" dirty="0" smtClean="0">
                <a:latin typeface="Comic Sans MS" pitchFamily="66" charset="0"/>
              </a:rPr>
              <a:t> and </a:t>
            </a:r>
            <a:r>
              <a:rPr lang="it-IT" altLang="it-IT" sz="3200" dirty="0" err="1" smtClean="0">
                <a:latin typeface="Comic Sans MS" pitchFamily="66" charset="0"/>
              </a:rPr>
              <a:t>troubles</a:t>
            </a:r>
            <a:r>
              <a:rPr lang="it-IT" altLang="it-IT" sz="3200" dirty="0" smtClean="0">
                <a:latin typeface="Comic Sans MS" pitchFamily="66" charset="0"/>
              </a:rPr>
              <a:t> </a:t>
            </a:r>
            <a:r>
              <a:rPr lang="it-IT" altLang="it-IT" sz="3200" dirty="0" err="1" smtClean="0">
                <a:latin typeface="Comic Sans MS" pitchFamily="66" charset="0"/>
              </a:rPr>
              <a:t>using</a:t>
            </a:r>
            <a:r>
              <a:rPr lang="it-IT" altLang="it-IT" sz="3200" dirty="0" smtClean="0">
                <a:latin typeface="Comic Sans MS" pitchFamily="66" charset="0"/>
              </a:rPr>
              <a:t> the </a:t>
            </a:r>
            <a:r>
              <a:rPr lang="it-IT" altLang="it-IT" sz="3200" dirty="0" err="1" smtClean="0">
                <a:latin typeface="Comic Sans MS" pitchFamily="66" charset="0"/>
              </a:rPr>
              <a:t>tree</a:t>
            </a:r>
            <a:r>
              <a:rPr lang="it-IT" altLang="it-IT" sz="3200" dirty="0" smtClean="0">
                <a:latin typeface="Comic Sans MS" pitchFamily="66" charset="0"/>
              </a:rPr>
              <a:t> </a:t>
            </a:r>
            <a:r>
              <a:rPr lang="it-IT" altLang="it-IT" sz="3200" dirty="0" err="1" smtClean="0">
                <a:latin typeface="Comic Sans MS" pitchFamily="66" charset="0"/>
              </a:rPr>
              <a:t>rings</a:t>
            </a:r>
            <a:endParaRPr lang="it-IT" altLang="it-IT" sz="3200" dirty="0">
              <a:latin typeface="Comic Sans MS" pitchFamily="66" charset="0"/>
            </a:endParaRPr>
          </a:p>
        </p:txBody>
      </p:sp>
      <p:pic>
        <p:nvPicPr>
          <p:cNvPr id="247899" name="Picture 91" descr="Treedisc_lrg"/>
          <p:cNvPicPr>
            <a:picLocks noChangeAspect="1" noChangeArrowheads="1"/>
          </p:cNvPicPr>
          <p:nvPr/>
        </p:nvPicPr>
        <p:blipFill>
          <a:blip r:embed="rId4" cstate="screen"/>
          <a:srcRect/>
          <a:stretch>
            <a:fillRect/>
          </a:stretch>
        </p:blipFill>
        <p:spPr bwMode="auto">
          <a:xfrm>
            <a:off x="179388" y="3860800"/>
            <a:ext cx="3794125" cy="2846388"/>
          </a:xfrm>
          <a:prstGeom prst="rect">
            <a:avLst/>
          </a:prstGeom>
          <a:noFill/>
        </p:spPr>
      </p:pic>
      <p:pic>
        <p:nvPicPr>
          <p:cNvPr id="247900" name="Picture 92" descr="pinescar1"/>
          <p:cNvPicPr>
            <a:picLocks noChangeAspect="1" noChangeArrowheads="1"/>
          </p:cNvPicPr>
          <p:nvPr/>
        </p:nvPicPr>
        <p:blipFill>
          <a:blip r:embed="rId5" cstate="screen"/>
          <a:srcRect/>
          <a:stretch>
            <a:fillRect/>
          </a:stretch>
        </p:blipFill>
        <p:spPr bwMode="auto">
          <a:xfrm>
            <a:off x="179388" y="836613"/>
            <a:ext cx="2370137" cy="3416300"/>
          </a:xfrm>
          <a:prstGeom prst="rect">
            <a:avLst/>
          </a:prstGeom>
          <a:noFill/>
        </p:spPr>
      </p:pic>
      <p:pic>
        <p:nvPicPr>
          <p:cNvPr id="247902" name="Picture 94"/>
          <p:cNvPicPr>
            <a:picLocks noChangeAspect="1" noChangeArrowheads="1"/>
          </p:cNvPicPr>
          <p:nvPr/>
        </p:nvPicPr>
        <p:blipFill>
          <a:blip r:embed="rId6" cstate="screen"/>
          <a:srcRect/>
          <a:stretch>
            <a:fillRect/>
          </a:stretch>
        </p:blipFill>
        <p:spPr bwMode="auto">
          <a:xfrm>
            <a:off x="3059113" y="908050"/>
            <a:ext cx="2182812" cy="3560763"/>
          </a:xfrm>
          <a:prstGeom prst="rect">
            <a:avLst/>
          </a:prstGeom>
          <a:noFill/>
        </p:spPr>
      </p:pic>
      <p:grpSp>
        <p:nvGrpSpPr>
          <p:cNvPr id="247903" name="Group 95"/>
          <p:cNvGrpSpPr>
            <a:grpSpLocks/>
          </p:cNvGrpSpPr>
          <p:nvPr/>
        </p:nvGrpSpPr>
        <p:grpSpPr bwMode="auto">
          <a:xfrm>
            <a:off x="5092700" y="836613"/>
            <a:ext cx="3871913" cy="1346200"/>
            <a:chOff x="3321" y="527"/>
            <a:chExt cx="2439" cy="848"/>
          </a:xfrm>
        </p:grpSpPr>
        <p:pic>
          <p:nvPicPr>
            <p:cNvPr id="247890" name="Picture 82"/>
            <p:cNvPicPr>
              <a:picLocks noChangeAspect="1" noChangeArrowheads="1"/>
            </p:cNvPicPr>
            <p:nvPr/>
          </p:nvPicPr>
          <p:blipFill>
            <a:blip r:embed="rId7" cstate="screen"/>
            <a:srcRect/>
            <a:stretch>
              <a:fillRect/>
            </a:stretch>
          </p:blipFill>
          <p:spPr bwMode="auto">
            <a:xfrm>
              <a:off x="3321" y="527"/>
              <a:ext cx="2439" cy="848"/>
            </a:xfrm>
            <a:prstGeom prst="rect">
              <a:avLst/>
            </a:prstGeom>
            <a:noFill/>
            <a:ln w="28575">
              <a:solidFill>
                <a:srgbClr val="000000"/>
              </a:solidFill>
              <a:miter lim="800000"/>
              <a:headEnd/>
              <a:tailEnd/>
            </a:ln>
          </p:spPr>
        </p:pic>
        <p:sp>
          <p:nvSpPr>
            <p:cNvPr id="247893" name="AutoShape 85"/>
            <p:cNvSpPr>
              <a:spLocks noChangeArrowheads="1"/>
            </p:cNvSpPr>
            <p:nvPr/>
          </p:nvSpPr>
          <p:spPr bwMode="auto">
            <a:xfrm rot="2927742">
              <a:off x="3355" y="786"/>
              <a:ext cx="336" cy="204"/>
            </a:xfrm>
            <a:prstGeom prst="homePlate">
              <a:avLst>
                <a:gd name="adj" fmla="val 164706"/>
              </a:avLst>
            </a:prstGeom>
            <a:solidFill>
              <a:srgbClr val="FF3300"/>
            </a:solidFill>
            <a:ln w="9525">
              <a:solidFill>
                <a:srgbClr val="CC0000"/>
              </a:solidFill>
              <a:miter lim="800000"/>
              <a:headEnd/>
              <a:tailEnd/>
            </a:ln>
            <a:effectLst/>
          </p:spPr>
          <p:txBody>
            <a:bodyPr wrap="none" anchor="ctr"/>
            <a:lstStyle/>
            <a:p>
              <a:endParaRPr lang="it-IT"/>
            </a:p>
          </p:txBody>
        </p:sp>
        <p:sp>
          <p:nvSpPr>
            <p:cNvPr id="247894" name="AutoShape 86"/>
            <p:cNvSpPr>
              <a:spLocks noChangeArrowheads="1"/>
            </p:cNvSpPr>
            <p:nvPr/>
          </p:nvSpPr>
          <p:spPr bwMode="auto">
            <a:xfrm>
              <a:off x="4311" y="870"/>
              <a:ext cx="336" cy="204"/>
            </a:xfrm>
            <a:prstGeom prst="homePlate">
              <a:avLst>
                <a:gd name="adj" fmla="val 164706"/>
              </a:avLst>
            </a:prstGeom>
            <a:solidFill>
              <a:srgbClr val="FF3300"/>
            </a:solidFill>
            <a:ln w="9525">
              <a:solidFill>
                <a:srgbClr val="CC0000"/>
              </a:solidFill>
              <a:miter lim="800000"/>
              <a:headEnd/>
              <a:tailEnd/>
            </a:ln>
            <a:effectLst/>
          </p:spPr>
          <p:txBody>
            <a:bodyPr wrap="none" anchor="ctr"/>
            <a:lstStyle/>
            <a:p>
              <a:endParaRPr lang="it-IT"/>
            </a:p>
          </p:txBody>
        </p:sp>
        <p:sp>
          <p:nvSpPr>
            <p:cNvPr id="247895" name="AutoShape 87"/>
            <p:cNvSpPr>
              <a:spLocks noChangeArrowheads="1"/>
            </p:cNvSpPr>
            <p:nvPr/>
          </p:nvSpPr>
          <p:spPr bwMode="auto">
            <a:xfrm>
              <a:off x="4923" y="978"/>
              <a:ext cx="336" cy="204"/>
            </a:xfrm>
            <a:prstGeom prst="homePlate">
              <a:avLst>
                <a:gd name="adj" fmla="val 164706"/>
              </a:avLst>
            </a:prstGeom>
            <a:solidFill>
              <a:srgbClr val="FF3300"/>
            </a:solidFill>
            <a:ln w="9525">
              <a:solidFill>
                <a:srgbClr val="CC0000"/>
              </a:solidFill>
              <a:miter lim="800000"/>
              <a:headEnd/>
              <a:tailEnd/>
            </a:ln>
            <a:effectLst/>
          </p:spPr>
          <p:txBody>
            <a:bodyPr wrap="none" anchor="ctr"/>
            <a:lstStyle/>
            <a:p>
              <a:endParaRPr lang="it-IT"/>
            </a:p>
          </p:txBody>
        </p:sp>
      </p:grpSp>
      <p:grpSp>
        <p:nvGrpSpPr>
          <p:cNvPr id="247906" name="Group 98"/>
          <p:cNvGrpSpPr>
            <a:grpSpLocks/>
          </p:cNvGrpSpPr>
          <p:nvPr/>
        </p:nvGrpSpPr>
        <p:grpSpPr bwMode="auto">
          <a:xfrm>
            <a:off x="1835150" y="2420938"/>
            <a:ext cx="5616575" cy="757237"/>
            <a:chOff x="2064" y="1842"/>
            <a:chExt cx="3538" cy="477"/>
          </a:xfrm>
        </p:grpSpPr>
        <p:pic>
          <p:nvPicPr>
            <p:cNvPr id="247904" name="Picture 96" descr="CoastRedwoodwithRelease"/>
            <p:cNvPicPr>
              <a:picLocks noChangeAspect="1" noChangeArrowheads="1"/>
            </p:cNvPicPr>
            <p:nvPr/>
          </p:nvPicPr>
          <p:blipFill>
            <a:blip r:embed="rId8" cstate="screen"/>
            <a:srcRect/>
            <a:stretch>
              <a:fillRect/>
            </a:stretch>
          </p:blipFill>
          <p:spPr bwMode="auto">
            <a:xfrm rot="5400000">
              <a:off x="3587" y="328"/>
              <a:ext cx="468" cy="3514"/>
            </a:xfrm>
            <a:prstGeom prst="rect">
              <a:avLst/>
            </a:prstGeom>
            <a:noFill/>
          </p:spPr>
        </p:pic>
        <p:sp>
          <p:nvSpPr>
            <p:cNvPr id="247905" name="Rectangle 97"/>
            <p:cNvSpPr>
              <a:spLocks noChangeArrowheads="1"/>
            </p:cNvSpPr>
            <p:nvPr/>
          </p:nvSpPr>
          <p:spPr bwMode="auto">
            <a:xfrm>
              <a:off x="2064" y="1842"/>
              <a:ext cx="3538" cy="476"/>
            </a:xfrm>
            <a:prstGeom prst="rect">
              <a:avLst/>
            </a:prstGeom>
            <a:noFill/>
            <a:ln w="38100">
              <a:solidFill>
                <a:schemeClr val="tx1"/>
              </a:solidFill>
              <a:miter lim="800000"/>
              <a:headEnd/>
              <a:tailEnd/>
            </a:ln>
            <a:effectLst/>
          </p:spPr>
          <p:txBody>
            <a:bodyPr wrap="none" anchor="ctr"/>
            <a:lstStyle/>
            <a:p>
              <a:endParaRPr lang="it-IT"/>
            </a:p>
          </p:txBody>
        </p:sp>
      </p:grpSp>
      <p:grpSp>
        <p:nvGrpSpPr>
          <p:cNvPr id="247911" name="Group 103"/>
          <p:cNvGrpSpPr>
            <a:grpSpLocks/>
          </p:cNvGrpSpPr>
          <p:nvPr/>
        </p:nvGrpSpPr>
        <p:grpSpPr bwMode="auto">
          <a:xfrm>
            <a:off x="684213" y="3284538"/>
            <a:ext cx="3146425" cy="3197225"/>
            <a:chOff x="431" y="2069"/>
            <a:chExt cx="1982" cy="2014"/>
          </a:xfrm>
        </p:grpSpPr>
        <p:pic>
          <p:nvPicPr>
            <p:cNvPr id="247909" name="Picture 101" descr="lightring"/>
            <p:cNvPicPr>
              <a:picLocks noChangeAspect="1" noChangeArrowheads="1"/>
            </p:cNvPicPr>
            <p:nvPr/>
          </p:nvPicPr>
          <p:blipFill>
            <a:blip r:embed="rId9" cstate="screen"/>
            <a:srcRect/>
            <a:stretch>
              <a:fillRect/>
            </a:stretch>
          </p:blipFill>
          <p:spPr bwMode="auto">
            <a:xfrm>
              <a:off x="431" y="2069"/>
              <a:ext cx="1982" cy="2014"/>
            </a:xfrm>
            <a:prstGeom prst="rect">
              <a:avLst/>
            </a:prstGeom>
            <a:noFill/>
          </p:spPr>
        </p:pic>
        <p:sp>
          <p:nvSpPr>
            <p:cNvPr id="247910" name="Line 102"/>
            <p:cNvSpPr>
              <a:spLocks noChangeShapeType="1"/>
            </p:cNvSpPr>
            <p:nvPr/>
          </p:nvSpPr>
          <p:spPr bwMode="auto">
            <a:xfrm>
              <a:off x="717" y="2690"/>
              <a:ext cx="907" cy="454"/>
            </a:xfrm>
            <a:prstGeom prst="line">
              <a:avLst/>
            </a:prstGeom>
            <a:noFill/>
            <a:ln w="38100">
              <a:solidFill>
                <a:srgbClr val="FF0000"/>
              </a:solidFill>
              <a:round/>
              <a:headEnd/>
              <a:tailEnd type="triangle" w="lg" len="lg"/>
            </a:ln>
            <a:effec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902"/>
                                        </p:tgtEl>
                                        <p:attrNameLst>
                                          <p:attrName>style.visibility</p:attrName>
                                        </p:attrNameLst>
                                      </p:cBhvr>
                                      <p:to>
                                        <p:strVal val="visible"/>
                                      </p:to>
                                    </p:set>
                                    <p:animEffect transition="in" filter="fade">
                                      <p:cBhvr>
                                        <p:cTn id="7" dur="2000"/>
                                        <p:tgtEl>
                                          <p:spTgt spid="247902"/>
                                        </p:tgtEl>
                                      </p:cBhvr>
                                    </p:animEffect>
                                  </p:childTnLst>
                                </p:cTn>
                              </p:par>
                              <p:par>
                                <p:cTn id="8" presetID="10" presetClass="entr" presetSubtype="0" fill="hold" nodeType="withEffect">
                                  <p:stCondLst>
                                    <p:cond delay="0"/>
                                  </p:stCondLst>
                                  <p:childTnLst>
                                    <p:set>
                                      <p:cBhvr>
                                        <p:cTn id="9" dur="1" fill="hold">
                                          <p:stCondLst>
                                            <p:cond delay="0"/>
                                          </p:stCondLst>
                                        </p:cTn>
                                        <p:tgtEl>
                                          <p:spTgt spid="247900"/>
                                        </p:tgtEl>
                                        <p:attrNameLst>
                                          <p:attrName>style.visibility</p:attrName>
                                        </p:attrNameLst>
                                      </p:cBhvr>
                                      <p:to>
                                        <p:strVal val="visible"/>
                                      </p:to>
                                    </p:set>
                                    <p:animEffect transition="in" filter="fade">
                                      <p:cBhvr>
                                        <p:cTn id="10" dur="2000"/>
                                        <p:tgtEl>
                                          <p:spTgt spid="247900"/>
                                        </p:tgtEl>
                                      </p:cBhvr>
                                    </p:animEffect>
                                  </p:childTnLst>
                                </p:cTn>
                              </p:par>
                              <p:par>
                                <p:cTn id="11" presetID="10" presetClass="entr" presetSubtype="0" fill="hold" nodeType="withEffect">
                                  <p:stCondLst>
                                    <p:cond delay="0"/>
                                  </p:stCondLst>
                                  <p:childTnLst>
                                    <p:set>
                                      <p:cBhvr>
                                        <p:cTn id="12" dur="1" fill="hold">
                                          <p:stCondLst>
                                            <p:cond delay="0"/>
                                          </p:stCondLst>
                                        </p:cTn>
                                        <p:tgtEl>
                                          <p:spTgt spid="247902"/>
                                        </p:tgtEl>
                                        <p:attrNameLst>
                                          <p:attrName>style.visibility</p:attrName>
                                        </p:attrNameLst>
                                      </p:cBhvr>
                                      <p:to>
                                        <p:strVal val="visible"/>
                                      </p:to>
                                    </p:set>
                                    <p:animEffect transition="in" filter="fade">
                                      <p:cBhvr>
                                        <p:cTn id="13" dur="2000"/>
                                        <p:tgtEl>
                                          <p:spTgt spid="247902"/>
                                        </p:tgtEl>
                                      </p:cBhvr>
                                    </p:animEffect>
                                  </p:childTnLst>
                                </p:cTn>
                              </p:par>
                              <p:par>
                                <p:cTn id="14" presetID="10" presetClass="entr" presetSubtype="0" fill="hold" nodeType="withEffect">
                                  <p:stCondLst>
                                    <p:cond delay="0"/>
                                  </p:stCondLst>
                                  <p:childTnLst>
                                    <p:set>
                                      <p:cBhvr>
                                        <p:cTn id="15" dur="1" fill="hold">
                                          <p:stCondLst>
                                            <p:cond delay="0"/>
                                          </p:stCondLst>
                                        </p:cTn>
                                        <p:tgtEl>
                                          <p:spTgt spid="247899"/>
                                        </p:tgtEl>
                                        <p:attrNameLst>
                                          <p:attrName>style.visibility</p:attrName>
                                        </p:attrNameLst>
                                      </p:cBhvr>
                                      <p:to>
                                        <p:strVal val="visible"/>
                                      </p:to>
                                    </p:set>
                                    <p:animEffect transition="in" filter="fade">
                                      <p:cBhvr>
                                        <p:cTn id="16" dur="2000"/>
                                        <p:tgtEl>
                                          <p:spTgt spid="247899"/>
                                        </p:tgtEl>
                                      </p:cBhvr>
                                    </p:animEffect>
                                  </p:childTnLst>
                                </p:cTn>
                              </p:par>
                              <p:par>
                                <p:cTn id="17" presetID="10" presetClass="entr" presetSubtype="0" fill="hold" nodeType="withEffect">
                                  <p:stCondLst>
                                    <p:cond delay="0"/>
                                  </p:stCondLst>
                                  <p:childTnLst>
                                    <p:set>
                                      <p:cBhvr>
                                        <p:cTn id="18" dur="1" fill="hold">
                                          <p:stCondLst>
                                            <p:cond delay="0"/>
                                          </p:stCondLst>
                                        </p:cTn>
                                        <p:tgtEl>
                                          <p:spTgt spid="247901"/>
                                        </p:tgtEl>
                                        <p:attrNameLst>
                                          <p:attrName>style.visibility</p:attrName>
                                        </p:attrNameLst>
                                      </p:cBhvr>
                                      <p:to>
                                        <p:strVal val="visible"/>
                                      </p:to>
                                    </p:set>
                                    <p:animEffect transition="in" filter="fade">
                                      <p:cBhvr>
                                        <p:cTn id="19" dur="2000"/>
                                        <p:tgtEl>
                                          <p:spTgt spid="24790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7911"/>
                                        </p:tgtEl>
                                        <p:attrNameLst>
                                          <p:attrName>style.visibility</p:attrName>
                                        </p:attrNameLst>
                                      </p:cBhvr>
                                      <p:to>
                                        <p:strVal val="visible"/>
                                      </p:to>
                                    </p:set>
                                    <p:animEffect transition="in" filter="fade">
                                      <p:cBhvr>
                                        <p:cTn id="24" dur="2000"/>
                                        <p:tgtEl>
                                          <p:spTgt spid="247911"/>
                                        </p:tgtEl>
                                      </p:cBhvr>
                                    </p:animEffect>
                                  </p:childTnLst>
                                </p:cTn>
                              </p:par>
                              <p:par>
                                <p:cTn id="25" presetID="10" presetClass="entr" presetSubtype="0" fill="hold" nodeType="withEffect">
                                  <p:stCondLst>
                                    <p:cond delay="0"/>
                                  </p:stCondLst>
                                  <p:childTnLst>
                                    <p:set>
                                      <p:cBhvr>
                                        <p:cTn id="26" dur="1" fill="hold">
                                          <p:stCondLst>
                                            <p:cond delay="0"/>
                                          </p:stCondLst>
                                        </p:cTn>
                                        <p:tgtEl>
                                          <p:spTgt spid="247906"/>
                                        </p:tgtEl>
                                        <p:attrNameLst>
                                          <p:attrName>style.visibility</p:attrName>
                                        </p:attrNameLst>
                                      </p:cBhvr>
                                      <p:to>
                                        <p:strVal val="visible"/>
                                      </p:to>
                                    </p:set>
                                    <p:animEffect transition="in" filter="fade">
                                      <p:cBhvr>
                                        <p:cTn id="27" dur="2000"/>
                                        <p:tgtEl>
                                          <p:spTgt spid="247906"/>
                                        </p:tgtEl>
                                      </p:cBhvr>
                                    </p:animEffect>
                                  </p:childTnLst>
                                </p:cTn>
                              </p:par>
                              <p:par>
                                <p:cTn id="28" presetID="10" presetClass="entr" presetSubtype="0" fill="hold" nodeType="withEffect">
                                  <p:stCondLst>
                                    <p:cond delay="0"/>
                                  </p:stCondLst>
                                  <p:childTnLst>
                                    <p:set>
                                      <p:cBhvr>
                                        <p:cTn id="29" dur="1" fill="hold">
                                          <p:stCondLst>
                                            <p:cond delay="0"/>
                                          </p:stCondLst>
                                        </p:cTn>
                                        <p:tgtEl>
                                          <p:spTgt spid="247903"/>
                                        </p:tgtEl>
                                        <p:attrNameLst>
                                          <p:attrName>style.visibility</p:attrName>
                                        </p:attrNameLst>
                                      </p:cBhvr>
                                      <p:to>
                                        <p:strVal val="visible"/>
                                      </p:to>
                                    </p:set>
                                    <p:animEffect transition="in" filter="fade">
                                      <p:cBhvr>
                                        <p:cTn id="30" dur="2000"/>
                                        <p:tgtEl>
                                          <p:spTgt spid="24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Text Box 4"/>
          <p:cNvSpPr txBox="1">
            <a:spLocks noChangeArrowheads="1"/>
          </p:cNvSpPr>
          <p:nvPr/>
        </p:nvSpPr>
        <p:spPr bwMode="auto">
          <a:xfrm>
            <a:off x="3202074" y="260350"/>
            <a:ext cx="2739853" cy="646331"/>
          </a:xfrm>
          <a:prstGeom prst="rect">
            <a:avLst/>
          </a:prstGeom>
          <a:noFill/>
          <a:ln w="9525">
            <a:noFill/>
            <a:miter lim="800000"/>
            <a:headEnd/>
            <a:tailEnd/>
          </a:ln>
          <a:effectLst/>
        </p:spPr>
        <p:txBody>
          <a:bodyPr wrap="none">
            <a:spAutoFit/>
          </a:bodyPr>
          <a:lstStyle/>
          <a:p>
            <a:r>
              <a:rPr lang="it-IT" sz="3600" dirty="0" smtClean="0">
                <a:latin typeface="Comic Sans MS" pitchFamily="66" charset="0"/>
                <a:cs typeface="Times New Roman" pitchFamily="18" charset="0"/>
              </a:rPr>
              <a:t>Wood </a:t>
            </a:r>
            <a:r>
              <a:rPr lang="it-IT" sz="3600" dirty="0" err="1" smtClean="0">
                <a:latin typeface="Comic Sans MS" pitchFamily="66" charset="0"/>
                <a:cs typeface="Times New Roman" pitchFamily="18" charset="0"/>
              </a:rPr>
              <a:t>types</a:t>
            </a:r>
            <a:endParaRPr lang="it-IT" sz="3600" dirty="0">
              <a:latin typeface="Comic Sans MS" pitchFamily="66" charset="0"/>
              <a:cs typeface="Times New Roman" pitchFamily="18" charset="0"/>
            </a:endParaRPr>
          </a:p>
        </p:txBody>
      </p:sp>
      <p:pic>
        <p:nvPicPr>
          <p:cNvPr id="181253" name="Picture 5"/>
          <p:cNvPicPr>
            <a:picLocks noChangeAspect="1" noChangeArrowheads="1"/>
          </p:cNvPicPr>
          <p:nvPr/>
        </p:nvPicPr>
        <p:blipFill>
          <a:blip r:embed="rId3" cstate="screen"/>
          <a:srcRect/>
          <a:stretch>
            <a:fillRect/>
          </a:stretch>
        </p:blipFill>
        <p:spPr bwMode="auto">
          <a:xfrm>
            <a:off x="3352800" y="1295400"/>
            <a:ext cx="3968750" cy="5334000"/>
          </a:xfrm>
          <a:prstGeom prst="rect">
            <a:avLst/>
          </a:prstGeom>
          <a:noFill/>
        </p:spPr>
      </p:pic>
      <p:grpSp>
        <p:nvGrpSpPr>
          <p:cNvPr id="181254" name="Group 6"/>
          <p:cNvGrpSpPr>
            <a:grpSpLocks/>
          </p:cNvGrpSpPr>
          <p:nvPr/>
        </p:nvGrpSpPr>
        <p:grpSpPr bwMode="auto">
          <a:xfrm>
            <a:off x="930275" y="862013"/>
            <a:ext cx="6035675" cy="4886325"/>
            <a:chOff x="586" y="666"/>
            <a:chExt cx="3802" cy="3078"/>
          </a:xfrm>
        </p:grpSpPr>
        <p:grpSp>
          <p:nvGrpSpPr>
            <p:cNvPr id="181255" name="Group 7"/>
            <p:cNvGrpSpPr>
              <a:grpSpLocks/>
            </p:cNvGrpSpPr>
            <p:nvPr/>
          </p:nvGrpSpPr>
          <p:grpSpPr bwMode="auto">
            <a:xfrm>
              <a:off x="586" y="1296"/>
              <a:ext cx="1347" cy="2448"/>
              <a:chOff x="586" y="1296"/>
              <a:chExt cx="1347" cy="2448"/>
            </a:xfrm>
          </p:grpSpPr>
          <p:sp>
            <p:nvSpPr>
              <p:cNvPr id="181256" name="Text Box 8"/>
              <p:cNvSpPr txBox="1">
                <a:spLocks noChangeArrowheads="1"/>
              </p:cNvSpPr>
              <p:nvPr/>
            </p:nvSpPr>
            <p:spPr bwMode="auto">
              <a:xfrm>
                <a:off x="774" y="1296"/>
                <a:ext cx="1005" cy="288"/>
              </a:xfrm>
              <a:prstGeom prst="rect">
                <a:avLst/>
              </a:prstGeom>
              <a:noFill/>
              <a:ln w="9525">
                <a:noFill/>
                <a:miter lim="800000"/>
                <a:headEnd/>
                <a:tailEnd/>
              </a:ln>
              <a:effectLst/>
            </p:spPr>
            <p:txBody>
              <a:bodyPr wrap="none" anchor="ctr">
                <a:spAutoFit/>
              </a:bodyPr>
              <a:lstStyle/>
              <a:p>
                <a:pPr algn="ctr" eaLnBrk="0" hangingPunct="0"/>
                <a:r>
                  <a:rPr lang="it-IT" altLang="it-IT" b="1" i="1">
                    <a:cs typeface="Times New Roman" pitchFamily="18" charset="0"/>
                  </a:rPr>
                  <a:t>Picea abies</a:t>
                </a:r>
              </a:p>
            </p:txBody>
          </p:sp>
          <p:sp>
            <p:nvSpPr>
              <p:cNvPr id="181257" name="Text Box 9"/>
              <p:cNvSpPr txBox="1">
                <a:spLocks noChangeArrowheads="1"/>
              </p:cNvSpPr>
              <p:nvPr/>
            </p:nvSpPr>
            <p:spPr bwMode="auto">
              <a:xfrm>
                <a:off x="586" y="2448"/>
                <a:ext cx="1347" cy="288"/>
              </a:xfrm>
              <a:prstGeom prst="rect">
                <a:avLst/>
              </a:prstGeom>
              <a:noFill/>
              <a:ln w="9525">
                <a:noFill/>
                <a:miter lim="800000"/>
                <a:headEnd/>
                <a:tailEnd/>
              </a:ln>
              <a:effectLst/>
            </p:spPr>
            <p:txBody>
              <a:bodyPr wrap="none" anchor="ctr">
                <a:spAutoFit/>
              </a:bodyPr>
              <a:lstStyle/>
              <a:p>
                <a:pPr algn="ctr" eaLnBrk="0" hangingPunct="0"/>
                <a:r>
                  <a:rPr lang="it-IT" altLang="it-IT" b="1" i="1">
                    <a:cs typeface="Times New Roman" pitchFamily="18" charset="0"/>
                  </a:rPr>
                  <a:t>Fagus sylvatica</a:t>
                </a:r>
              </a:p>
            </p:txBody>
          </p:sp>
          <p:sp>
            <p:nvSpPr>
              <p:cNvPr id="181258" name="Text Box 10"/>
              <p:cNvSpPr txBox="1">
                <a:spLocks noChangeArrowheads="1"/>
              </p:cNvSpPr>
              <p:nvPr/>
            </p:nvSpPr>
            <p:spPr bwMode="auto">
              <a:xfrm>
                <a:off x="634" y="3456"/>
                <a:ext cx="1286" cy="288"/>
              </a:xfrm>
              <a:prstGeom prst="rect">
                <a:avLst/>
              </a:prstGeom>
              <a:noFill/>
              <a:ln w="9525">
                <a:noFill/>
                <a:miter lim="800000"/>
                <a:headEnd/>
                <a:tailEnd/>
              </a:ln>
              <a:effectLst/>
            </p:spPr>
            <p:txBody>
              <a:bodyPr wrap="none" anchor="ctr">
                <a:spAutoFit/>
              </a:bodyPr>
              <a:lstStyle/>
              <a:p>
                <a:pPr algn="ctr" eaLnBrk="0" hangingPunct="0"/>
                <a:r>
                  <a:rPr lang="it-IT" altLang="it-IT" b="1" i="1">
                    <a:cs typeface="Times New Roman" pitchFamily="18" charset="0"/>
                  </a:rPr>
                  <a:t>Quercus robur</a:t>
                </a:r>
              </a:p>
            </p:txBody>
          </p:sp>
        </p:grpSp>
        <p:grpSp>
          <p:nvGrpSpPr>
            <p:cNvPr id="181259" name="Group 11"/>
            <p:cNvGrpSpPr>
              <a:grpSpLocks/>
            </p:cNvGrpSpPr>
            <p:nvPr/>
          </p:nvGrpSpPr>
          <p:grpSpPr bwMode="auto">
            <a:xfrm>
              <a:off x="2260" y="666"/>
              <a:ext cx="2128" cy="265"/>
              <a:chOff x="2260" y="666"/>
              <a:chExt cx="2128" cy="265"/>
            </a:xfrm>
          </p:grpSpPr>
          <p:sp>
            <p:nvSpPr>
              <p:cNvPr id="181260" name="Text Box 12"/>
              <p:cNvSpPr txBox="1">
                <a:spLocks noChangeArrowheads="1"/>
              </p:cNvSpPr>
              <p:nvPr/>
            </p:nvSpPr>
            <p:spPr bwMode="auto">
              <a:xfrm>
                <a:off x="2260" y="681"/>
                <a:ext cx="356" cy="250"/>
              </a:xfrm>
              <a:prstGeom prst="rect">
                <a:avLst/>
              </a:prstGeom>
              <a:noFill/>
              <a:ln w="9525">
                <a:noFill/>
                <a:miter lim="800000"/>
                <a:headEnd/>
                <a:tailEnd/>
              </a:ln>
              <a:effectLst/>
            </p:spPr>
            <p:txBody>
              <a:bodyPr wrap="none" anchor="ctr">
                <a:spAutoFit/>
              </a:bodyPr>
              <a:lstStyle/>
              <a:p>
                <a:pPr algn="ctr" eaLnBrk="0" hangingPunct="0"/>
                <a:r>
                  <a:rPr lang="it-IT" altLang="it-IT" sz="2000" b="1">
                    <a:cs typeface="Times New Roman" pitchFamily="18" charset="0"/>
                  </a:rPr>
                  <a:t>15x</a:t>
                </a:r>
              </a:p>
            </p:txBody>
          </p:sp>
          <p:sp>
            <p:nvSpPr>
              <p:cNvPr id="181261" name="Text Box 13"/>
              <p:cNvSpPr txBox="1">
                <a:spLocks noChangeArrowheads="1"/>
              </p:cNvSpPr>
              <p:nvPr/>
            </p:nvSpPr>
            <p:spPr bwMode="auto">
              <a:xfrm>
                <a:off x="3144" y="681"/>
                <a:ext cx="356" cy="250"/>
              </a:xfrm>
              <a:prstGeom prst="rect">
                <a:avLst/>
              </a:prstGeom>
              <a:noFill/>
              <a:ln w="9525">
                <a:noFill/>
                <a:miter lim="800000"/>
                <a:headEnd/>
                <a:tailEnd/>
              </a:ln>
              <a:effectLst/>
            </p:spPr>
            <p:txBody>
              <a:bodyPr wrap="none" anchor="ctr">
                <a:spAutoFit/>
              </a:bodyPr>
              <a:lstStyle/>
              <a:p>
                <a:pPr algn="ctr" eaLnBrk="0" hangingPunct="0"/>
                <a:r>
                  <a:rPr lang="it-IT" altLang="it-IT" sz="2000" b="1">
                    <a:cs typeface="Times New Roman" pitchFamily="18" charset="0"/>
                  </a:rPr>
                  <a:t>60x</a:t>
                </a:r>
              </a:p>
            </p:txBody>
          </p:sp>
          <p:sp>
            <p:nvSpPr>
              <p:cNvPr id="181262" name="Text Box 14"/>
              <p:cNvSpPr txBox="1">
                <a:spLocks noChangeArrowheads="1"/>
              </p:cNvSpPr>
              <p:nvPr/>
            </p:nvSpPr>
            <p:spPr bwMode="auto">
              <a:xfrm>
                <a:off x="3952" y="666"/>
                <a:ext cx="436" cy="250"/>
              </a:xfrm>
              <a:prstGeom prst="rect">
                <a:avLst/>
              </a:prstGeom>
              <a:noFill/>
              <a:ln w="9525">
                <a:noFill/>
                <a:miter lim="800000"/>
                <a:headEnd/>
                <a:tailEnd/>
              </a:ln>
              <a:effectLst/>
            </p:spPr>
            <p:txBody>
              <a:bodyPr wrap="none" anchor="ctr">
                <a:spAutoFit/>
              </a:bodyPr>
              <a:lstStyle/>
              <a:p>
                <a:pPr algn="ctr" eaLnBrk="0" hangingPunct="0"/>
                <a:r>
                  <a:rPr lang="it-IT" altLang="it-IT" sz="2000" b="1">
                    <a:cs typeface="Times New Roman" pitchFamily="18" charset="0"/>
                  </a:rPr>
                  <a:t>270x</a:t>
                </a:r>
              </a:p>
            </p:txBody>
          </p:sp>
        </p:grpSp>
      </p:grpSp>
      <p:sp>
        <p:nvSpPr>
          <p:cNvPr id="13" name="Informazioni 12">
            <a:hlinkClick r:id="rId4" action="ppaction://hlinkpres?slideindex=1&amp;slidetitle=Diapositiva 1" highlightClick="1"/>
          </p:cNvPr>
          <p:cNvSpPr/>
          <p:nvPr/>
        </p:nvSpPr>
        <p:spPr>
          <a:xfrm>
            <a:off x="8001024" y="5786454"/>
            <a:ext cx="571504" cy="571504"/>
          </a:xfrm>
          <a:prstGeom prst="actionButtonInforma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1253"/>
                                        </p:tgtEl>
                                        <p:attrNameLst>
                                          <p:attrName>style.visibility</p:attrName>
                                        </p:attrNameLst>
                                      </p:cBhvr>
                                      <p:to>
                                        <p:strVal val="visible"/>
                                      </p:to>
                                    </p:set>
                                    <p:animEffect transition="in" filter="box(out)">
                                      <p:cBhvr>
                                        <p:cTn id="7" dur="500"/>
                                        <p:tgtEl>
                                          <p:spTgt spid="18125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81254"/>
                                        </p:tgtEl>
                                        <p:attrNameLst>
                                          <p:attrName>style.visibility</p:attrName>
                                        </p:attrNameLst>
                                      </p:cBhvr>
                                      <p:to>
                                        <p:strVal val="visible"/>
                                      </p:to>
                                    </p:set>
                                    <p:animEffect transition="in" filter="box(out)">
                                      <p:cBhvr>
                                        <p:cTn id="11" dur="500"/>
                                        <p:tgtEl>
                                          <p:spTgt spid="181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2" descr="http://www.yukonenvirothon.com/uploads/1/0/5/2/10529729/9385422.jpg?465"/>
          <p:cNvPicPr>
            <a:picLocks noChangeAspect="1" noChangeArrowheads="1"/>
          </p:cNvPicPr>
          <p:nvPr/>
        </p:nvPicPr>
        <p:blipFill>
          <a:blip r:embed="rId3" cstate="screen"/>
          <a:srcRect/>
          <a:stretch>
            <a:fillRect/>
          </a:stretch>
        </p:blipFill>
        <p:spPr bwMode="auto">
          <a:xfrm>
            <a:off x="4572000" y="3645024"/>
            <a:ext cx="4410075" cy="2800351"/>
          </a:xfrm>
          <a:prstGeom prst="rect">
            <a:avLst/>
          </a:prstGeom>
          <a:noFill/>
        </p:spPr>
      </p:pic>
      <p:sp>
        <p:nvSpPr>
          <p:cNvPr id="50193" name="Text Box 17"/>
          <p:cNvSpPr txBox="1">
            <a:spLocks noChangeArrowheads="1"/>
          </p:cNvSpPr>
          <p:nvPr/>
        </p:nvSpPr>
        <p:spPr bwMode="auto">
          <a:xfrm>
            <a:off x="3319093" y="56818"/>
            <a:ext cx="2505814" cy="707886"/>
          </a:xfrm>
          <a:prstGeom prst="rect">
            <a:avLst/>
          </a:prstGeom>
          <a:noFill/>
          <a:ln w="9525">
            <a:noFill/>
            <a:miter lim="800000"/>
            <a:headEnd/>
            <a:tailEnd/>
          </a:ln>
          <a:effectLst/>
        </p:spPr>
        <p:txBody>
          <a:bodyPr wrap="none">
            <a:spAutoFit/>
          </a:bodyPr>
          <a:lstStyle/>
          <a:p>
            <a:pPr algn="just"/>
            <a:r>
              <a:rPr lang="it-IT" sz="4000" dirty="0" err="1" smtClean="0">
                <a:effectLst>
                  <a:outerShdw blurRad="38100" dist="38100" dir="2700000" algn="tl">
                    <a:srgbClr val="000000">
                      <a:alpha val="43137"/>
                    </a:srgbClr>
                  </a:outerShdw>
                </a:effectLst>
                <a:cs typeface="Times New Roman" pitchFamily="18" charset="0"/>
              </a:rPr>
              <a:t>Event</a:t>
            </a:r>
            <a:r>
              <a:rPr lang="it-IT" sz="4000" dirty="0" smtClean="0">
                <a:effectLst>
                  <a:outerShdw blurRad="38100" dist="38100" dir="2700000" algn="tl">
                    <a:srgbClr val="000000">
                      <a:alpha val="43137"/>
                    </a:srgbClr>
                  </a:outerShdw>
                </a:effectLst>
                <a:cs typeface="Times New Roman" pitchFamily="18" charset="0"/>
              </a:rPr>
              <a:t> Ring</a:t>
            </a:r>
            <a:endParaRPr lang="it-IT" sz="4000" dirty="0">
              <a:effectLst>
                <a:outerShdw blurRad="38100" dist="38100" dir="2700000" algn="tl">
                  <a:srgbClr val="000000">
                    <a:alpha val="43137"/>
                  </a:srgbClr>
                </a:outerShdw>
              </a:effectLst>
              <a:cs typeface="Times New Roman" pitchFamily="18" charset="0"/>
            </a:endParaRPr>
          </a:p>
        </p:txBody>
      </p:sp>
      <p:sp>
        <p:nvSpPr>
          <p:cNvPr id="15362" name="AutoShape 2" descr="data:image/jpeg;base64,/9j/4AAQSkZJRgABAQAAAQABAAD/2wCEAAkGBhQSERUUExQVFRUUGBcaGBcYGBgbGBcXHRgbGBcXGBobISYfFxwjHBcYHy8gIycpLCwsGh8xNTAqNSYrLCkBCQoKDgwOGg8PGiwkHCQsKiwsLCwsLCwsLCwsLCwsLCwpLCwsLCwsLCwsLCwsLCwsLCwsKSwsLCwsLCwsLCwsLP/AABEIALcBEwMBIgACEQEDEQH/xAAbAAACAwEBAQAAAAAAAAAAAAAFBgIDBAABB//EAEAQAAECAwUECAQEBQQCAwAAAAECEQADIQQxQVFhBRJx8AYigZGhscHREzJS4SNCYqIUcoKS8QckM+I0skPS8v/EABkBAAMBAQEAAAAAAAAAAAAAAAIDBAEABf/EACcRAAICAgEDBQEAAwEAAAAAAAABAhEDITESIjIEQVFhcUIzgfAj/9oADAMBAAIRAxEAPwAnPlj9Pc8Ie3xuzQWN/wBJ9odyFB9+aVuXHVbdDUTRn4wr9J5IIfeA/mTTxMQZKZfj0xxsCd5AvqMrywbzjRuhr7+zJjfAXo3bd+QhmUQGJDXikF1A/T5Xdg5eCxtULkqZ6AmjkPWjjv8ACK1TEcvloOWjtwtcPHQaRFtUsNPcwfV9HUeTVhjTwPHEwA2yKV4XJ9Xxg+Reyu4D0GvlA7aKSR+Y6V+0KnwHHQsdHbTuWo9YdYMEskHyGUN05XXSq53F7Co0HCEyfMUidLVusAoOwej3/NDttFDI32ZgCLsIShk+UyS0En8r8VGM06SSmodv0njjG7fCmLpbiMe2KZ5BBuHD/EPk20KWmWy1bwuyw9zpHJOVO0DXCKNlEbhDsUkigwvGEa1KAFHPZj3xydqzHp0ZLbI3kF/Uxlss1wkgN+U9U56jhBBagxv8OcoFSpb/ABBSjKFbj2DSFzewo8BFCWxGdBznFMw31NOxomZaiKAfu9SIqVZybymug++cEYBtuSxuOKn+Yexi7o6p5SXyH1GtxwEW2yxqKWv7D7DOM2wZBKSDcFKFARc0Ivu4G/yGZh5r6mMc5QAYYcD7xr/gALk+XCIKsrAjntrDpNv2FKgLsWdWYDn2XNgIK/E08D7iMFhllE5YNxAxeCoFKkdn+ICL0FLkwWnf3TuNvMW3hR8Ca3PGSyy53wmnbm/UOi4jCjQZJA17DFKzoW7o18UYAtiEpmrQOMGkhT4NAiyndtRNXIucPTGDSVnLvMZB6NkVbpz8BEVDmkaCScB3xWUG+njBMEqIpV4H7QlUNH7YLEHkRjtZYF4CQSEKbOKJwcNUQ/SVOkHOEHaU15hJzzh62VM3pSDoIP2R0i/cMdE2EdGgh0pJdj3Jpi1/GAXSOwKVLN7cANeeMMcw8Dzx0gZtVLyzROIanscoZKJ0XsGdBpgCVJf5S/zCjhvN++GkLF48TzmO6EroKCmctJpQFmOd9EiHrdpQdle6/WMxfB2XyKSnIAtxyZrtIrVKVe1+hyb08I0hL30rp9+Sc49ADDT/ADlrDmrF2D1oVddTIZ8dRGW1yTumt2oGeT4PBJY5r9s4x2w0+V/bv5eFSQaYn7UUpLqADjRR8hDTZJYmWdKw1Uj8uLX1MLu2Zid0um58B7Qd6LreyJY7orTKp0idLY+T7bCEhtxJ0GAyY3c1icyW73kav7RmsQCkVJoVC8t8x1i/+GSGYPnQ174aq6RL5KLBLAUvRWNL04l9I2KmJBvDcRrqYyWVA+It0sGTQgajKNgKd4Dta7h5xkNI6XJX8ZLc17hAyXM6672Kf1H1g3MQ4LcLy/rAeTKacaAOk3DUZiMnejY0aJU406hud2SB3k3xIlXJ9AIssaxuDCmnoaR7MnX1NeMEuDPcGW1KmcvX+b7QP2ArrLSM8cyOOkFbTODHtvI1HrAnYc95qwMwfzX1ypCJeQxeLDiJRa4c9seTJJY0A54RpWoUzOh9TkIqWnj2BMPaQqwPJChPYn8tNWaCfwueTA2dMP8AESwXq+NfAQXMt7yqupgIUFIrMmn2+8UqlACrxebPx7z7xTNsoyx5xgnoxC9aEbloSqovF+cHSWxv1EBNrWcpUk1vGWfbDBLkUFPAe0Lh7hyM5KRiO/7xH4qdI1KkUZue6ImXy/3htAGYKD/YxTaxQ08I3KTGW0SnhckzUIG2rP1r2c5w0dHV/gJF/bATpJZRf4wZ6GTAZLZGOi9By4ClcvGOjW2hjoOvsXYbnWrBi/PtAy3zXSXSfPP3guoDO+MNolu+LZA18NRDJ2ZGhM2Ev4dsDP1nDEYmrktW6H+WVkVAF/kfvCLuta0UQDvD+bsh6lSMwog473Z9UKxvbGZa0SUVactrEVLOYuu5GkemRkkNi6hr9ogLN+lIP20HLQ7YorVOH1NfjlyOTGe1lO7ee85nW67ujbMsxBzrkbnF0V2izHdxroB5njANs1UKO0pAUFUYMdOGBgn0QLWdm3gCpt0hmywiraiRulxVvqSK9kauhZ/BIyV+oXjQQj+h78DfYUGoIfrHE4gUvjSqzkvQNd4cI6xJcr44A/Tm+kXzgRfhmK+J5eHwj2iJPYOsyWnLFxKUm4ZkZcvGvZNkBVMWtw5IAxYe8UBX4zOzpN26Mo1zEVGJ/n4jCAjGzWzcmyDdvDs9NbvCF+ZZd2eHp1VenCCo3mZg3FXtAqYtZnh7yDh7nSNyNUjII12OWCkAnMX4PxMezJKRVq4UzjyyoLDrMCf00qR5xKYL6n+4DXDtjYvXBz5MVoSk4c358vATZgAtK2FyRgPq4cYM2mVjU0zVz/mAdiDWkhqFNKFncZi/tieb3wOjwxmIc4d9Y8UoZp7/ALx3wQBckNw949+E4oezq6amKLfwJ0BLet5iCPqDnSDKZga8d32hf6QILpzd+aQwWZHUBbAZwqL7mg5LSZ28BjFU1tTlQ+8aBK0574hOlUN3cIa7AF7pBu7r1cNlnxg1KbcHDSBO3E9Q1aor1YM2X5ATlnpwgIbkwnwRYXBPPdHFGQ4XxYVP/k+0RUl8v3GGglS0nLnviiYC2HcIuFnOnd94guRS/wABAM1Cl0mluL+xxEuhkyiw92saOkFkO699/NBGHoXMeYtLM2ULjdjXwN4Rr5x0WCTqe+Oh+xQemEEM9ecox2pFKZfq+0EllPL8YzWhaBgMctfaDaFo+c7QmBNqTc++lqIzzKo+lSQN24ft5vEIHSGYPjpa96M+eDR9Ds8w7gox1fT7wnG+9jst9KOCq8335ctElkjDzz574kTW7zjxXDtYevHwiknKFJOV3DJmqdPKKZtRcKcPYxpIq5I7xpFMzXwJy4RjZqFfbclW6QHrqqnc0edB0FKZiXd1A0Ki1GALq0ivb5UoEBJq/wCUn2iHQeUUzF0+YCjAXcVaiIpS76RXX/mxhsgabM6oqx/Lw1pGlalP8o8PQaR4zTiKfLmNPeNKpXBuI9tIphdMnkwasKTNTg4IqVcW8I2CWtwSpJ7DSlWrFM6WfiS64n6jgaUAzgklwKh+w4jjTKBgttHSfBkMpT0IP9NPEmt/dGC2WdpkvicGvB04QaJ18veA21FALQReFB23adzxmSOrNg7ZfZZI6wc0P1YckxamWGJJJ/q++seWael19YCuJNQwwA5aOChWvcFVaOilRzsotMhJDBvDHkwvLk7lpQcHa6hcMztzSGCbV/8AkJOhz1OsA9oJHxEAbw6ybyA+l0IypcobjGMKDCoD66PnEVzAKO39Q99IhZg4AYGmf3i1Mu+gbib+RD1wJYA6QspimtRzjBezz2A6puGH2jDt6wgofIvQE56GC8mR1QcWyPtC4p9bDbXSjOq0/pPl7RAzify96vvGwyuWI9YrMtsacR7w2mBaF7b4JlHeS1cHOsb9kkrlJZiCMQYltyWDKOPaPvHuxEgSEUwqOsfSFrUw34k0JLXj+0epiRQWvPYBGjep8qjXI+8VLXkk9oHvDaBsp+Cr6ld/2iqbZz9R741pUch+2IqWcmfUe0C0amLO1pPVIBfnjAHowhQtB3qBjSGzbFnUpJq3fC3sRATavmKiXoX84QuaHLgcEyhl4R5GtL5Dxjod0r/kxVhmYoAXGr1p6xmnB86j6hS/KCapTcjnAxmmWUnL+4xQ1YpM+d9IJW7NBINCKuo8YfdnIAlJ3U0NT816i+OrmFXpfISKqzyJ9IZdh9aSgjdbdDdU4Uu7omj2zHZNwTN4zu7PvEvi+tza8YguWfrauQ9T2RFMo4qx0FM7oqsRRMHu5yHGK5qCWvbtu7SNY9VZbvmbidchFRkZuQePvA2doWtrpAvw9A2JOsYejcxKbWQEs4VXdTxy0g1thKE5YnCn7s/KF7ZFpH8Uh5iTvE9Wlaav5xDNNTssi7gOs20ETkF9DUCt4wzEXqWXd/GMe0VNuHdqFJuY+QjcAs1YUb6vQCKYt2yZrSMO0lUCnfdI+rP2jbLkPgD2E83xl2hLmFNSGIObnI1PZGizuUg74qHFE5ZucjGryOfBaiRoBmyQMPtGDbI6ruBX9II8DG+VZD9ZfFt3jgOEZNrWdpZ6xoLqnCOnxwZHk6RRag94Tib65CLwA9aaV9WjLIlgqSb3Q+NTQ161I3okpBwfPq1yzjIXR0qMU5Kezs01MAdpqQlSCzkLTc2YySYZ517N56HIDOFXpTdkQRecf7hiIXl4GY9sZbKnqg1/dd3aRaoEYH93qdIosE10D7dmMXhdMPAt4Q6HiLfIN2yp5ai1K3t6qi+wLBlpPV+UfTlxj3aa/wAMgvUa/wD1iOx1/govNP1eTCA/s3+TSUFqNTh6CKpgU2Pj7RpW+fn7xTMGo4sPVUMaBQM2xLV8P/8AXvFXRcqMkbz43/cmNG1kEorWmQ+8YeiieopmDEij+0Jusg2uwN/D7MroiQC/PpHKk4bxxxMUmVgCp+33h1iyZlg4/wDtEVI1P7orFhperntj1ViGtc4HfwFoGbalOk9Yjg8I9gQU2pJr82vqYedpSer94SStrQjLeGMTNvqHw4PpSLhz6x0VypIIHvHRXYigyqeq4Cmra6xlnzlB8O3jpG3+Go/qfU8vFcyyDTsH2OXjGtSAtCV0qS6XHW7vB4N9DJ+9Z0UZnDMM4H9KLMncZNCOI00yjX0CX/t2dylReudc4nWpool/jGc6P2PqMBrFayXL1LZnPU6nviRWGYU7tI8mTAD68jhFZIRCTp4U8+XitSTp3cMk8tE/jc199Y5SiX6p1pT15MYzQBtkKAN4/uyBwHLQjyp5TaEkKUN1YxUWD/zekP21ZRJ6yQCDmlmfUBoV5tgQpRKgmhH5hhc/hEWZ1stw1Q37VH4bv8rHuIOJgjuBsC/8v3gcg79mSp3dIoDTwEbrGjelpO9+UYqrTs7ofCW/9E0lSKLekbl3pVtExLZK3lJctQA1NG48I0T7MljQFsW8amM2zJKCk0qlRFUp99Y1+Zmuk3b4uHiR6q0jDtFSSkh0/t9jGhFkZ2A7k+2sStVnG7jdm2egjW20YqTBNltHVlMQ4dJ8hcOEEzaca0/Sv7QNsAG7WrTMzprBVdlReQOD33a6GFY2w51Zknz8WL6pSMsy9xha6RgKQaX6g5YJ7YaptmA+UDsHsDn5QE26hpaiKODoK92cDluth42r0atkW/8ADAbAfmAwywuggZ1MO1Wo0jF0aP4KeArvCvrhBYINapGjqfPAQeO3FATrqBe0QCmoHifTjFOw1/ggNQEj5VHHS6+CNoQVoPWSxF43yMdYG7BQoJUN65ZvCj63RjTU0avEL72STq4PhlFJJJok933iz4JIqruSPUx4uy41H9IhzFmDaQO7wzb24QM6Kg/iD9Rdmx4CDtrs19CeAHtAfo9L3ZsxJBFxGvcIRLU0NXiw0lODUGscUv35mJEj6Vdx9o8XMDUQeIBihsUUFFLsdXjpqBT5ec4vSQR8p7S3rFKzkh+37wDCMFtSN03Qg7UlATQXAY4cY+hWtPVPVAeETbEoJW745AxLk09FGMe7LN6ia4R0Z9nzCZSDT5RzdHRYnoS1sZ1huW9YrmVepPJ4xqTIGWN4Dc3R5OTTnnGGOxNil0mlj4ZIHH5s9ANO+KP9PATLmA0IV+rJ8YKdIUDcVQVx5EBP9PbS02akUdje+JBe7SJZqpIpW8bHQSg+DtkMjz2Rxl1p5Dhny0XiXy/fjnHJTR/U8feKVwSmdaFMbz2nnHwj1SCQad5xv94u3PG6n24RCYWo7Hs5zjjgZtCQ4egv1z15eFtchAE11DeBcUdxp3eMNVs+VnOtTmBrlCDt9ZRUE1owJr4RJmKsO9Dl0eBNkTh1TeNTmBG/ZZ/CSbqaPfxgf0Wmb1jRmUnDU0wgjsxO7LbEE6OH57oLG+BeT3/S9Y1pxPtGTZMukwX9c55DQRvUnnq+0Zdn/wDJMANHBDF8K+kMl5Ji1wy8ivuBf35eUQtCQU5cI0zAW8/m7fWIqTQuPA+ogjLAFiDBXzUmA9hbSCqnyXT/ADpw7IGqVWcwAdvpGesFQC2FPvCMfwNmZp4qOqTxPY1/CA210dQ9XDInPvhiUC3ZkT6aCAm3JnUVq+DDHUax2Va2bB7LdgOZKAAKpGDUF9wguEqN7DRteAgF0bmFMoUJYG4oa/WrdsHUzCfy+KRpB4a6Qci7ipalMwwuwgdsUq3poL0UCz5jCukEJ0xRdk3/AKvZMDdmFYnTAzkgEvvABjw1jZeSOS7WGEua+v3MeLl1x7+6PGmafu+0ciWomrcG91Q6xZTa5F+Z5yhd2bL3bWoHd6wLZ30w9YYbVIWXqkO+CXatKmF2zpKbWkEpBINXS7ZM0T5H3J0OhwxmDDK7v8I9UrMc90REpRvWrsPsIkLI5LlXaVRRsVojLSQK1NbgewRyplWqOwxxso4dp94gmxh3v54xmzdFFqSSDS7nOEHpDiGvxpf3x9CnWRGj9nvCT0qkgXGvZ7RLmT5H4mX7ItJ+CjhpnHRl2XJV8JFRdjxjoFSdDGlZ9P8A4gNj2BXOMZrRONDuntAHmY1/Ee5z2D1im0uT8tbqU8hpFzIkAds2pIlnDtHp2QB6GAfxEwoUVFQq+83e0MO20PLLAu2tPKAnQqU1omE7pLCmVcXVjEmR9yKYV0Mc/hqa5idS4qKx02WQG6vFjc/HI+EapiaVbLAZRDdYUyzHNxiuiWzImWprw/AZ6mOMlRxPcPQavGw72A7HJ9I8VJJv4XdmJ0gWjbBlps5a9V2d3k/5YStuTd03uM3HqqPoFrkd39I9ciYSekAZVyCdSPQGkS540inA9h3ouyrIlVD81Tu56GCmyW3BdeqtPqOl0YOjcj/apOhLJJYVP6YJ2Ozgy0niab2PYNI3GnrQvJy/00LGrU5uEYNlTAVzNFavdS9Ua5lgDY1GZ9VRl2XYUuu4neYOE3NxhrvqQCqmblrGPPedDFYmpup+3KL0WZL4ftfy4eMcmzhrj3n0EMakBoCy1Vm1+lqnXKComv2H9WjwKQnrTAUn8qiSVVYkNdhBZKXwDD9R9BlCMd2xkyM7XHTvv5rAXbMlO4agasnLCDbU+VPco+mPrAfbkvqksGTWiThx4+MFl4Ox8mPoxM3UkZKozYjsyhlC3z45eMLGwlhyxYFq0zpfdBr4u67zKnPcN3brAenk+gPLHuNZu9zp9oDyFf7o6pPmI2GdVt89hR6eUDE2pX8QkKUWYsreAg8ktr9BjHkPJRw84mlEZvjB/wDkV2TBxbujkqT9RP8AWfeGdQFFs1ziqmT+0K6//MT82OguwcwaWzE0J/qOmcL8mSTagGcVLU8iInyy2v0djXI3Ahnf9w94rNoSbyP7hHiEpAuAb+WJhA5b3ipbElBnooKHtiYmpwI8faLShPJjxaQBh4xlHGS0kNcO4+0InSNfWJPkYf7RLcVbx9oQuk8lIVVJPARLnRRh5NGx5DyUfNccNTrHse7KX+ChhRstTHRkemkMd2fRyqtEqo2DD0imdMOKex/vG1gMeWiieoO3k/vrFjIULm2iooNEimQPpAToWR/ETAknVwwGtBWGjbjBBbHQffOF3oV/5E06ZavlE2TyRTDwY7rUrMU43cmLEjAm7nPhHjPUP484x6lWLgPqdNYqRKe7rXuf8RBafF/bLOPSsMQ48Lq5nSK/iD6g/ZweNbOojaag3N/N256whdI5O8oBLOcOtTPHjDzPmpah4fN5gZmEvpBWoYM7kvTmsSZ32lODUhh6JSyLKkFnANWOd9XgnswdQXMCpqNiRlAforOezByFX1Bpfxgnspt0tVlKeox/zGY+EDkW3+m8qGJ8uEYLDNImzA7hwTdjR78xG9SQByfSMdk+ddD+Vr7qjKGttNC1wzbvDk4X+sQmJo+XOUeKIBLMw1/xlHi7SA9U99wbicvKDsGgZMA+Is0HUvrnBDfFKi7U31ufhAr4zzTVPym4Pj4QUlT+qP8Akua7QDnhCsbVsZJMgtL3BX9o0zgZtOS6D1S50SMCbyIJTFEMWWQKioFXu59YE7SIKTcGpVX30g5pNGR5A+wD1ik1d792jGtWaG5VjBFw7x7aQodHrOd5R6rAEFjmWGcOgl4uPbS6Fel8eBmfyKhZB+nvA9IA2mWBaEdYY13j7NhB6aGFCk9mNWwheJe1JqH3S9BmCPSH5GlWhcL2MCUIDBx3mvhSLkoFbrjndHixkfARYhb35V4aMYa0vgWZTKTebhp94WJikm1IYV/lajfaGaZMrer089IV0J3rYhwqj+USZfb9H4/cbGuYEHgPaPQ5+rsYekTADA9bvPtFbX0PPZFViiK/6u9op/h3L9btV94vmKAF3iIrMwZeN9OMc38nIzT0Xt/7Qj9IZhFzUdzf7w8WhIIN2ePdCJ0gUXUGAGoNTpEWcpw8nuzppMtJcY38THsUbOUTKT8uOGp0jyEjnyfWyFMah+A94oVKVio9gp5RcbVVgkjMk+3bEJ045R6LSINgTbJIQXUaX36a8YB9Dlhc+YCQWFPlHq8MG1Qd0jdbSFrolN/3ihulik1Y+ESTrqRTC+hj9/DJv3RU/p948FmQ1w/boItYnPtI51iW7zvffIiK1RLbKU2cC7LtuOQiak1xP932iQSa3d5OLHGKpqXvauh9jyY7RxltcsHAZ4aZq4wk9JN1NQE/sYV0Bh5nsBRQ7AOPvCd0gkvQqJzqLsfzZwjM107KMPkEOgs7fkLSzbqjQE4s35YPbKSeu7/P+vIQu9BZe6mYDiQf8VMMFgQN5Yc1V6X0EJxPtRuVd0jZOD5thVVe8iBtlUkz1JIDbooWuBr+aCXw6O11x63tA+SFfxF1VJVnprrFE3wxMeGbhJSKbqQdN0YtrrEmpRss7uAjxbvRvHU4qGUQmpUcQDoE5ak5Qx7QKBKpp+PcaoUKv3X6QQkWgfDS5AoHdsuMD7XKJmoreSLsGOAS0aZcgiV1ip6jEMAeGkTY+rraGzSpHlpnJv3nrpXwgdbVIIUWILXOoV58oKfCfM8S3rrGDaMhTEhmrnx11hmS6MhVg7ood3fo/wCILnNMuy+GdC6USTxSOedIXei9mPXdh1xhof08tDMBr4f4gcF9JubyKfjFIYJA7Et4wvTJj2oVY7pDUY3QyTEU+w4ZwD3WtKD1nZWXq8HO9foMfcMySWcuO3y0i5Kurecr4rmbygzX0v00EWJCikuMryr7aRVIUjNaA4ep7SceGsK6JYNtTQihcspvKGSele6bv3atjwhYlEm1pDsWNQoXVwJiHK9opxrkcFSxRgTz2RZugUbhy8Z0SCQOse5Memy0J3lftipS+hNfZy5IOjGvyxxS2Xh7REJ/Ue8R4Zep4vAt/RxCa4xDc6awidJJqiogAHv9od54oeGsJHSQC/LRUTZ7aKMPILsSVBAcDHE5nSPIlYl/hpp4HOOiPZSz7F8ZTsEpfiPTjFcycojB+2l75RpTZDeQHxBUTEZtlarpAH6X849Z2eboB7Y+Q73n24mFjYAAtSWSxNHcGkOe1A6CN59AEjOFLZCt21pG6yd696xFm5RVi8WPgs5Z94nu9BHfw5zV3nThFkvgo0pU5RYkGvVHhWK4pMl2ZlWfj2n76+EVLlCtE3aexjWsqFwTfWtwvJjlJP1c9+kccDp8hgCAOwXX/p5aFLbstVeoWGPXHpy8O80kg9Z6enGFTpJODGlPB3b0EJypdI/E+4p6CpebMvYgH83DLWGuxyGmzNQkuxwcNfCn/p82/NAGAwNe+mMOcpH4pLfl9eGhhOHxQWfzZcqS+TDh94FTbOBaZd1d4flyf6dHg0boG26Y0yUwqFXvoaX5GKp8E8OTX/D6+Hq2sRUg4Ev3UrmdYsVdVokkEZQzkEDW2W01CiSes2FH7dY1SJQ3TxNKavjFe01F0VvUmofMRfJJIUDio4a8YTGlMN30kJSKXlvtoIyW2S4NaF88jw5EbQ4oxoMse+KLU7EbvcwPj298MycGR5BPRmSxmOXaYccGp+aGGZKoWLc1N8L+wFgzJgrRQpvJGBOAzeGHfAOFdRw8oX6fxDy+RUqSAOcuMBZyALQkDd+VWAfCopS7zg6pmIp3iF23Dfn7oX80taaEu5xDZVhk/YGIdCeq1Bx9I6UQUs7sfHujyzyyKO4ApfFykEJvArrD5cC0Z5oHboP+vCFmZIAtiCN4liDQ3NTKGeYl3bwCoUitrahw99wPrEWZ1X6UY1yOWAjhQcdDE9x6se67W+I7jBm7294sSEFIclmV3H3j1WVee2JKGgrwimYkvd4pfyjqOK5iXTj2t7wlbfCFEg7rCl44w5z1EBmftGkIu3piXU5bOvtEPqXopw8g+z2JO6GUMcs46L7JaEbgr4mOiOkU2fWjOSMfOM01SasK8H8zHR0evPSIumjFtMshQDhxp98oUdh2T/eIIJdyb6UvrfHR0QZd0Px6iz6OAprh3mPUSVVuyx9+MdHRbWiOz1cpryMzSKJExK0pUlTggEFsKZh8THR0MUEzUeTFsHdRfxv11hV6SpBTXerqMCHzzjo6I/UPpVIfi8kZuggCZ0wgGoDhxrfSG6VNBmnqj5fX/EdHRP6dtqvsPN5M1qnC/LjfUG4cYHWyaStDAVU7355mOjouz6WieAQOHbgMSNTHhWRjxup4aR0dBJ2CC9qEgoLn5044b2gjTJk728TVjmcnz4x0dCF/koY32kJpKcR2uecPGB1qm0NXveg0oKaR0dFE12mQWwb0cmNMWM1C6mcMEyf/ADYn1zjo6Eem3AZm8jPOKiP/AJK/q/7cIEAf7oBlY4hzQ6+seR0bm1X6DjfP4HpKqAhKqt+b/tFypVB1TV6b13jHsdDuRdmSZLKaBLP+qFa0p3bVLe8qFHv4lo6OifNEdjY4S1H6RcPzfaJFZBuAbX2EdHRXFaEM8XMOQ7z6iIFWifH2jo6Na1ZyM1rmhsPH2hJ6QW1FWb90dHRBnluinChak22nfnnxjo6OiekV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364" name="AutoShape 4" descr="data:image/jpeg;base64,/9j/4AAQSkZJRgABAQAAAQABAAD/2wCEAAkGBhQSERUUExQVFRUUGBcaGBcYGBgbGBcXHRgbGBcXGBobISYfFxwjHBcYHy8gIycpLCwsGh8xNTAqNSYrLCkBCQoKDgwOGg8PGiwkHCQsKiwsLCwsLCwsLCwsLCwsLCwpLCwsLCwsLCwsLCwsLCwsLCwsKSwsLCwsLCwsLCwsLP/AABEIALcBEwMBIgACEQEDEQH/xAAbAAACAwEBAQAAAAAAAAAAAAAFBgIDBAABB//EAEAQAAECAwUECAQEBQQCAwAAAAECEQADIQQxQVFhBRJx8AYigZGhscHREzJS4SNCYqIUcoKS8QckM+I0skPS8v/EABkBAAMBAQEAAAAAAAAAAAAAAAIDBAEABf/EACcRAAICAgEDBQEAAwEAAAAAAAABAhEDITESIjIEQVFhcUIzgfAj/9oADAMBAAIRAxEAPwAnPlj9Pc8Ie3xuzQWN/wBJ9odyFB9+aVuXHVbdDUTRn4wr9J5IIfeA/mTTxMQZKZfj0xxsCd5AvqMrywbzjRuhr7+zJjfAXo3bd+QhmUQGJDXikF1A/T5Xdg5eCxtULkqZ6AmjkPWjjv8ACK1TEcvloOWjtwtcPHQaRFtUsNPcwfV9HUeTVhjTwPHEwA2yKV4XJ9Xxg+Reyu4D0GvlA7aKSR+Y6V+0KnwHHQsdHbTuWo9YdYMEskHyGUN05XXSq53F7Co0HCEyfMUidLVusAoOwej3/NDttFDI32ZgCLsIShk+UyS0En8r8VGM06SSmodv0njjG7fCmLpbiMe2KZ5BBuHD/EPk20KWmWy1bwuyw9zpHJOVO0DXCKNlEbhDsUkigwvGEa1KAFHPZj3xydqzHp0ZLbI3kF/Uxlss1wkgN+U9U56jhBBagxv8OcoFSpb/ABBSjKFbj2DSFzewo8BFCWxGdBznFMw31NOxomZaiKAfu9SIqVZybymug++cEYBtuSxuOKn+Yexi7o6p5SXyH1GtxwEW2yxqKWv7D7DOM2wZBKSDcFKFARc0Ivu4G/yGZh5r6mMc5QAYYcD7xr/gALk+XCIKsrAjntrDpNv2FKgLsWdWYDn2XNgIK/E08D7iMFhllE5YNxAxeCoFKkdn+ICL0FLkwWnf3TuNvMW3hR8Ca3PGSyy53wmnbm/UOi4jCjQZJA17DFKzoW7o18UYAtiEpmrQOMGkhT4NAiyndtRNXIucPTGDSVnLvMZB6NkVbpz8BEVDmkaCScB3xWUG+njBMEqIpV4H7QlUNH7YLEHkRjtZYF4CQSEKbOKJwcNUQ/SVOkHOEHaU15hJzzh62VM3pSDoIP2R0i/cMdE2EdGgh0pJdj3Jpi1/GAXSOwKVLN7cANeeMMcw8Dzx0gZtVLyzROIanscoZKJ0XsGdBpgCVJf5S/zCjhvN++GkLF48TzmO6EroKCmctJpQFmOd9EiHrdpQdle6/WMxfB2XyKSnIAtxyZrtIrVKVe1+hyb08I0hL30rp9+Sc49ADDT/ADlrDmrF2D1oVddTIZ8dRGW1yTumt2oGeT4PBJY5r9s4x2w0+V/bv5eFSQaYn7UUpLqADjRR8hDTZJYmWdKw1Uj8uLX1MLu2Zid0um58B7Qd6LreyJY7orTKp0idLY+T7bCEhtxJ0GAyY3c1icyW73kav7RmsQCkVJoVC8t8x1i/+GSGYPnQ174aq6RL5KLBLAUvRWNL04l9I2KmJBvDcRrqYyWVA+It0sGTQgajKNgKd4Dta7h5xkNI6XJX8ZLc17hAyXM6672Kf1H1g3MQ4LcLy/rAeTKacaAOk3DUZiMnejY0aJU406hud2SB3k3xIlXJ9AIssaxuDCmnoaR7MnX1NeMEuDPcGW1KmcvX+b7QP2ArrLSM8cyOOkFbTODHtvI1HrAnYc95qwMwfzX1ypCJeQxeLDiJRa4c9seTJJY0A54RpWoUzOh9TkIqWnj2BMPaQqwPJChPYn8tNWaCfwueTA2dMP8AESwXq+NfAQXMt7yqupgIUFIrMmn2+8UqlACrxebPx7z7xTNsoyx5xgnoxC9aEbloSqovF+cHSWxv1EBNrWcpUk1vGWfbDBLkUFPAe0Lh7hyM5KRiO/7xH4qdI1KkUZue6ImXy/3htAGYKD/YxTaxQ08I3KTGW0SnhckzUIG2rP1r2c5w0dHV/gJF/bATpJZRf4wZ6GTAZLZGOi9By4ClcvGOjW2hjoOvsXYbnWrBi/PtAy3zXSXSfPP3guoDO+MNolu+LZA18NRDJ2ZGhM2Ev4dsDP1nDEYmrktW6H+WVkVAF/kfvCLuta0UQDvD+bsh6lSMwog473Z9UKxvbGZa0SUVactrEVLOYuu5GkemRkkNi6hr9ogLN+lIP20HLQ7YorVOH1NfjlyOTGe1lO7ee85nW67ujbMsxBzrkbnF0V2izHdxroB5njANs1UKO0pAUFUYMdOGBgn0QLWdm3gCpt0hmywiraiRulxVvqSK9kauhZ/BIyV+oXjQQj+h78DfYUGoIfrHE4gUvjSqzkvQNd4cI6xJcr44A/Tm+kXzgRfhmK+J5eHwj2iJPYOsyWnLFxKUm4ZkZcvGvZNkBVMWtw5IAxYe8UBX4zOzpN26Mo1zEVGJ/n4jCAjGzWzcmyDdvDs9NbvCF+ZZd2eHp1VenCCo3mZg3FXtAqYtZnh7yDh7nSNyNUjII12OWCkAnMX4PxMezJKRVq4UzjyyoLDrMCf00qR5xKYL6n+4DXDtjYvXBz5MVoSk4c358vATZgAtK2FyRgPq4cYM2mVjU0zVz/mAdiDWkhqFNKFncZi/tieb3wOjwxmIc4d9Y8UoZp7/ALx3wQBckNw949+E4oezq6amKLfwJ0BLet5iCPqDnSDKZga8d32hf6QILpzd+aQwWZHUBbAZwqL7mg5LSZ28BjFU1tTlQ+8aBK0574hOlUN3cIa7AF7pBu7r1cNlnxg1KbcHDSBO3E9Q1aor1YM2X5ATlnpwgIbkwnwRYXBPPdHFGQ4XxYVP/k+0RUl8v3GGglS0nLnviiYC2HcIuFnOnd94guRS/wABAM1Cl0mluL+xxEuhkyiw92saOkFkO699/NBGHoXMeYtLM2ULjdjXwN4Rr5x0WCTqe+Oh+xQemEEM9ecox2pFKZfq+0EllPL8YzWhaBgMctfaDaFo+c7QmBNqTc++lqIzzKo+lSQN24ft5vEIHSGYPjpa96M+eDR9Ds8w7gox1fT7wnG+9jst9KOCq8335ctElkjDzz574kTW7zjxXDtYevHwiknKFJOV3DJmqdPKKZtRcKcPYxpIq5I7xpFMzXwJy4RjZqFfbclW6QHrqqnc0edB0FKZiXd1A0Ki1GALq0ivb5UoEBJq/wCUn2iHQeUUzF0+YCjAXcVaiIpS76RXX/mxhsgabM6oqx/Lw1pGlalP8o8PQaR4zTiKfLmNPeNKpXBuI9tIphdMnkwasKTNTg4IqVcW8I2CWtwSpJ7DSlWrFM6WfiS64n6jgaUAzgklwKh+w4jjTKBgttHSfBkMpT0IP9NPEmt/dGC2WdpkvicGvB04QaJ18veA21FALQReFB23adzxmSOrNg7ZfZZI6wc0P1YckxamWGJJJ/q++seWael19YCuJNQwwA5aOChWvcFVaOilRzsotMhJDBvDHkwvLk7lpQcHa6hcMztzSGCbV/8AkJOhz1OsA9oJHxEAbw6ybyA+l0IypcobjGMKDCoD66PnEVzAKO39Q99IhZg4AYGmf3i1Mu+gbib+RD1wJYA6QspimtRzjBezz2A6puGH2jDt6wgofIvQE56GC8mR1QcWyPtC4p9bDbXSjOq0/pPl7RAzify96vvGwyuWI9YrMtsacR7w2mBaF7b4JlHeS1cHOsb9kkrlJZiCMQYltyWDKOPaPvHuxEgSEUwqOsfSFrUw34k0JLXj+0epiRQWvPYBGjep8qjXI+8VLXkk9oHvDaBsp+Cr6ld/2iqbZz9R741pUch+2IqWcmfUe0C0amLO1pPVIBfnjAHowhQtB3qBjSGzbFnUpJq3fC3sRATavmKiXoX84QuaHLgcEyhl4R5GtL5Dxjod0r/kxVhmYoAXGr1p6xmnB86j6hS/KCapTcjnAxmmWUnL+4xQ1YpM+d9IJW7NBINCKuo8YfdnIAlJ3U0NT816i+OrmFXpfISKqzyJ9IZdh9aSgjdbdDdU4Uu7omj2zHZNwTN4zu7PvEvi+tza8YguWfrauQ9T2RFMo4qx0FM7oqsRRMHu5yHGK5qCWvbtu7SNY9VZbvmbidchFRkZuQePvA2doWtrpAvw9A2JOsYejcxKbWQEs4VXdTxy0g1thKE5YnCn7s/KF7ZFpH8Uh5iTvE9Wlaav5xDNNTssi7gOs20ETkF9DUCt4wzEXqWXd/GMe0VNuHdqFJuY+QjcAs1YUb6vQCKYt2yZrSMO0lUCnfdI+rP2jbLkPgD2E83xl2hLmFNSGIObnI1PZGizuUg74qHFE5ZucjGryOfBaiRoBmyQMPtGDbI6ruBX9II8DG+VZD9ZfFt3jgOEZNrWdpZ6xoLqnCOnxwZHk6RRag94Tib65CLwA9aaV9WjLIlgqSb3Q+NTQ161I3okpBwfPq1yzjIXR0qMU5Kezs01MAdpqQlSCzkLTc2YySYZ517N56HIDOFXpTdkQRecf7hiIXl4GY9sZbKnqg1/dd3aRaoEYH93qdIosE10D7dmMXhdMPAt4Q6HiLfIN2yp5ai1K3t6qi+wLBlpPV+UfTlxj3aa/wAMgvUa/wD1iOx1/govNP1eTCA/s3+TSUFqNTh6CKpgU2Pj7RpW+fn7xTMGo4sPVUMaBQM2xLV8P/8AXvFXRcqMkbz43/cmNG1kEorWmQ+8YeiieopmDEij+0Jusg2uwN/D7MroiQC/PpHKk4bxxxMUmVgCp+33h1iyZlg4/wDtEVI1P7orFhperntj1ViGtc4HfwFoGbalOk9Yjg8I9gQU2pJr82vqYedpSer94SStrQjLeGMTNvqHw4PpSLhz6x0VypIIHvHRXYigyqeq4Cmra6xlnzlB8O3jpG3+Go/qfU8vFcyyDTsH2OXjGtSAtCV0qS6XHW7vB4N9DJ+9Z0UZnDMM4H9KLMncZNCOI00yjX0CX/t2dylReudc4nWpool/jGc6P2PqMBrFayXL1LZnPU6nviRWGYU7tI8mTAD68jhFZIRCTp4U8+XitSTp3cMk8tE/jc199Y5SiX6p1pT15MYzQBtkKAN4/uyBwHLQjyp5TaEkKUN1YxUWD/zekP21ZRJ6yQCDmlmfUBoV5tgQpRKgmhH5hhc/hEWZ1stw1Q37VH4bv8rHuIOJgjuBsC/8v3gcg79mSp3dIoDTwEbrGjelpO9+UYqrTs7ofCW/9E0lSKLekbl3pVtExLZK3lJctQA1NG48I0T7MljQFsW8amM2zJKCk0qlRFUp99Y1+Zmuk3b4uHiR6q0jDtFSSkh0/t9jGhFkZ2A7k+2sStVnG7jdm2egjW20YqTBNltHVlMQ4dJ8hcOEEzaca0/Sv7QNsAG7WrTMzprBVdlReQOD33a6GFY2w51Zknz8WL6pSMsy9xha6RgKQaX6g5YJ7YaptmA+UDsHsDn5QE26hpaiKODoK92cDluth42r0atkW/8ADAbAfmAwywuggZ1MO1Wo0jF0aP4KeArvCvrhBYINapGjqfPAQeO3FATrqBe0QCmoHifTjFOw1/ggNQEj5VHHS6+CNoQVoPWSxF43yMdYG7BQoJUN65ZvCj63RjTU0avEL72STq4PhlFJJJok933iz4JIqruSPUx4uy41H9IhzFmDaQO7wzb24QM6Kg/iD9Rdmx4CDtrs19CeAHtAfo9L3ZsxJBFxGvcIRLU0NXiw0lODUGscUv35mJEj6Vdx9o8XMDUQeIBihsUUFFLsdXjpqBT5ec4vSQR8p7S3rFKzkh+37wDCMFtSN03Qg7UlATQXAY4cY+hWtPVPVAeETbEoJW745AxLk09FGMe7LN6ia4R0Z9nzCZSDT5RzdHRYnoS1sZ1huW9YrmVepPJ4xqTIGWN4Dc3R5OTTnnGGOxNil0mlj4ZIHH5s9ANO+KP9PATLmA0IV+rJ8YKdIUDcVQVx5EBP9PbS02akUdje+JBe7SJZqpIpW8bHQSg+DtkMjz2Rxl1p5Dhny0XiXy/fjnHJTR/U8feKVwSmdaFMbz2nnHwj1SCQad5xv94u3PG6n24RCYWo7Hs5zjjgZtCQ4egv1z15eFtchAE11DeBcUdxp3eMNVs+VnOtTmBrlCDt9ZRUE1owJr4RJmKsO9Dl0eBNkTh1TeNTmBG/ZZ/CSbqaPfxgf0Wmb1jRmUnDU0wgjsxO7LbEE6OH57oLG+BeT3/S9Y1pxPtGTZMukwX9c55DQRvUnnq+0Zdn/wDJMANHBDF8K+kMl5Ji1wy8ivuBf35eUQtCQU5cI0zAW8/m7fWIqTQuPA+ogjLAFiDBXzUmA9hbSCqnyXT/ADpw7IGqVWcwAdvpGesFQC2FPvCMfwNmZp4qOqTxPY1/CA210dQ9XDInPvhiUC3ZkT6aCAm3JnUVq+DDHUax2Va2bB7LdgOZKAAKpGDUF9wguEqN7DRteAgF0bmFMoUJYG4oa/WrdsHUzCfy+KRpB4a6Qci7ipalMwwuwgdsUq3poL0UCz5jCukEJ0xRdk3/AKvZMDdmFYnTAzkgEvvABjw1jZeSOS7WGEua+v3MeLl1x7+6PGmafu+0ciWomrcG91Q6xZTa5F+Z5yhd2bL3bWoHd6wLZ30w9YYbVIWXqkO+CXatKmF2zpKbWkEpBINXS7ZM0T5H3J0OhwxmDDK7v8I9UrMc90REpRvWrsPsIkLI5LlXaVRRsVojLSQK1NbgewRyplWqOwxxso4dp94gmxh3v54xmzdFFqSSDS7nOEHpDiGvxpf3x9CnWRGj9nvCT0qkgXGvZ7RLmT5H4mX7ItJ+CjhpnHRl2XJV8JFRdjxjoFSdDGlZ9P8A4gNj2BXOMZrRONDuntAHmY1/Ee5z2D1im0uT8tbqU8hpFzIkAds2pIlnDtHp2QB6GAfxEwoUVFQq+83e0MO20PLLAu2tPKAnQqU1omE7pLCmVcXVjEmR9yKYV0Mc/hqa5idS4qKx02WQG6vFjc/HI+EapiaVbLAZRDdYUyzHNxiuiWzImWprw/AZ6mOMlRxPcPQavGw72A7HJ9I8VJJv4XdmJ0gWjbBlps5a9V2d3k/5YStuTd03uM3HqqPoFrkd39I9ciYSekAZVyCdSPQGkS540inA9h3ouyrIlVD81Tu56GCmyW3BdeqtPqOl0YOjcj/apOhLJJYVP6YJ2Ozgy0niab2PYNI3GnrQvJy/00LGrU5uEYNlTAVzNFavdS9Ua5lgDY1GZ9VRl2XYUuu4neYOE3NxhrvqQCqmblrGPPedDFYmpup+3KL0WZL4ftfy4eMcmzhrj3n0EMakBoCy1Vm1+lqnXKComv2H9WjwKQnrTAUn8qiSVVYkNdhBZKXwDD9R9BlCMd2xkyM7XHTvv5rAXbMlO4agasnLCDbU+VPco+mPrAfbkvqksGTWiThx4+MFl4Ox8mPoxM3UkZKozYjsyhlC3z45eMLGwlhyxYFq0zpfdBr4u67zKnPcN3brAenk+gPLHuNZu9zp9oDyFf7o6pPmI2GdVt89hR6eUDE2pX8QkKUWYsreAg8ktr9BjHkPJRw84mlEZvjB/wDkV2TBxbujkqT9RP8AWfeGdQFFs1ziqmT+0K6//MT82OguwcwaWzE0J/qOmcL8mSTagGcVLU8iInyy2v0djXI3Ahnf9w94rNoSbyP7hHiEpAuAb+WJhA5b3ipbElBnooKHtiYmpwI8faLShPJjxaQBh4xlHGS0kNcO4+0InSNfWJPkYf7RLcVbx9oQuk8lIVVJPARLnRRh5NGx5DyUfNccNTrHse7KX+ChhRstTHRkemkMd2fRyqtEqo2DD0imdMOKex/vG1gMeWiieoO3k/vrFjIULm2iooNEimQPpAToWR/ETAknVwwGtBWGjbjBBbHQffOF3oV/5E06ZavlE2TyRTDwY7rUrMU43cmLEjAm7nPhHjPUP484x6lWLgPqdNYqRKe7rXuf8RBafF/bLOPSsMQ48Lq5nSK/iD6g/ZweNbOojaag3N/N256whdI5O8oBLOcOtTPHjDzPmpah4fN5gZmEvpBWoYM7kvTmsSZ32lODUhh6JSyLKkFnANWOd9XgnswdQXMCpqNiRlAforOezByFX1Bpfxgnspt0tVlKeox/zGY+EDkW3+m8qGJ8uEYLDNImzA7hwTdjR78xG9SQByfSMdk+ddD+Vr7qjKGttNC1wzbvDk4X+sQmJo+XOUeKIBLMw1/xlHi7SA9U99wbicvKDsGgZMA+Is0HUvrnBDfFKi7U31ufhAr4zzTVPym4Pj4QUlT+qP8Akua7QDnhCsbVsZJMgtL3BX9o0zgZtOS6D1S50SMCbyIJTFEMWWQKioFXu59YE7SIKTcGpVX30g5pNGR5A+wD1ik1d792jGtWaG5VjBFw7x7aQodHrOd5R6rAEFjmWGcOgl4uPbS6Fel8eBmfyKhZB+nvA9IA2mWBaEdYY13j7NhB6aGFCk9mNWwheJe1JqH3S9BmCPSH5GlWhcL2MCUIDBx3mvhSLkoFbrjndHixkfARYhb35V4aMYa0vgWZTKTebhp94WJikm1IYV/lajfaGaZMrer089IV0J3rYhwqj+USZfb9H4/cbGuYEHgPaPQ5+rsYekTADA9bvPtFbX0PPZFViiK/6u9op/h3L9btV94vmKAF3iIrMwZeN9OMc38nIzT0Xt/7Qj9IZhFzUdzf7w8WhIIN2ePdCJ0gUXUGAGoNTpEWcpw8nuzppMtJcY38THsUbOUTKT8uOGp0jyEjnyfWyFMah+A94oVKVio9gp5RcbVVgkjMk+3bEJ045R6LSINgTbJIQXUaX36a8YB9Dlhc+YCQWFPlHq8MG1Qd0jdbSFrolN/3ihulik1Y+ESTrqRTC+hj9/DJv3RU/p948FmQ1w/boItYnPtI51iW7zvffIiK1RLbKU2cC7LtuOQiak1xP932iQSa3d5OLHGKpqXvauh9jyY7RxltcsHAZ4aZq4wk9JN1NQE/sYV0Bh5nsBRQ7AOPvCd0gkvQqJzqLsfzZwjM107KMPkEOgs7fkLSzbqjQE4s35YPbKSeu7/P+vIQu9BZe6mYDiQf8VMMFgQN5Yc1V6X0EJxPtRuVd0jZOD5thVVe8iBtlUkz1JIDbooWuBr+aCXw6O11x63tA+SFfxF1VJVnprrFE3wxMeGbhJSKbqQdN0YtrrEmpRss7uAjxbvRvHU4qGUQmpUcQDoE5ak5Qx7QKBKpp+PcaoUKv3X6QQkWgfDS5AoHdsuMD7XKJmoreSLsGOAS0aZcgiV1ip6jEMAeGkTY+rraGzSpHlpnJv3nrpXwgdbVIIUWILXOoV58oKfCfM8S3rrGDaMhTEhmrnx11hmS6MhVg7ood3fo/wCILnNMuy+GdC6USTxSOedIXei9mPXdh1xhof08tDMBr4f4gcF9JubyKfjFIYJA7Et4wvTJj2oVY7pDUY3QyTEU+w4ZwD3WtKD1nZWXq8HO9foMfcMySWcuO3y0i5Kurecr4rmbygzX0v00EWJCikuMryr7aRVIUjNaA4ep7SceGsK6JYNtTQihcspvKGSele6bv3atjwhYlEm1pDsWNQoXVwJiHK9opxrkcFSxRgTz2RZugUbhy8Z0SCQOse5Memy0J3lftipS+hNfZy5IOjGvyxxS2Xh7REJ/Ue8R4Zep4vAt/RxCa4xDc6awidJJqiogAHv9od54oeGsJHSQC/LRUTZ7aKMPILsSVBAcDHE5nSPIlYl/hpp4HOOiPZSz7F8ZTsEpfiPTjFcycojB+2l75RpTZDeQHxBUTEZtlarpAH6X849Z2eboB7Y+Q73n24mFjYAAtSWSxNHcGkOe1A6CN59AEjOFLZCt21pG6yd696xFm5RVi8WPgs5Z94nu9BHfw5zV3nThFkvgo0pU5RYkGvVHhWK4pMl2ZlWfj2n76+EVLlCtE3aexjWsqFwTfWtwvJjlJP1c9+kccDp8hgCAOwXX/p5aFLbstVeoWGPXHpy8O80kg9Z6enGFTpJODGlPB3b0EJypdI/E+4p6CpebMvYgH83DLWGuxyGmzNQkuxwcNfCn/p82/NAGAwNe+mMOcpH4pLfl9eGhhOHxQWfzZcqS+TDh94FTbOBaZd1d4flyf6dHg0boG26Y0yUwqFXvoaX5GKp8E8OTX/D6+Hq2sRUg4Ev3UrmdYsVdVokkEZQzkEDW2W01CiSes2FH7dY1SJQ3TxNKavjFe01F0VvUmofMRfJJIUDio4a8YTGlMN30kJSKXlvtoIyW2S4NaF88jw5EbQ4oxoMse+KLU7EbvcwPj298MycGR5BPRmSxmOXaYccGp+aGGZKoWLc1N8L+wFgzJgrRQpvJGBOAzeGHfAOFdRw8oX6fxDy+RUqSAOcuMBZyALQkDd+VWAfCopS7zg6pmIp3iF23Dfn7oX80taaEu5xDZVhk/YGIdCeq1Bx9I6UQUs7sfHujyzyyKO4ApfFykEJvArrD5cC0Z5oHboP+vCFmZIAtiCN4liDQ3NTKGeYl3bwCoUitrahw99wPrEWZ1X6UY1yOWAjhQcdDE9x6se67W+I7jBm7294sSEFIclmV3H3j1WVee2JKGgrwimYkvd4pfyjqOK5iXTj2t7wlbfCFEg7rCl44w5z1EBmftGkIu3piXU5bOvtEPqXopw8g+z2JO6GUMcs46L7JaEbgr4mOiOkU2fWjOSMfOM01SasK8H8zHR0evPSIumjFtMshQDhxp98oUdh2T/eIIJdyb6UvrfHR0QZd0Px6iz6OAprh3mPUSVVuyx9+MdHRbWiOz1cpryMzSKJExK0pUlTggEFsKZh8THR0MUEzUeTFsHdRfxv11hV6SpBTXerqMCHzzjo6I/UPpVIfi8kZuggCZ0wgGoDhxrfSG6VNBmnqj5fX/EdHRP6dtqvsPN5M1qnC/LjfUG4cYHWyaStDAVU7355mOjouz6WieAQOHbgMSNTHhWRjxup4aR0dBJ2CC9qEgoLn5044b2gjTJk728TVjmcnz4x0dCF/koY32kJpKcR2uecPGB1qm0NXveg0oKaR0dFE12mQWwb0cmNMWM1C6mcMEyf/ADYn1zjo6Eem3AZm8jPOKiP/AJK/q/7cIEAf7oBlY4hzQ6+seR0bm1X6DjfP4HpKqAhKqt+b/tFypVB1TV6b13jHsdDuRdmSZLKaBLP+qFa0p3bVLe8qFHv4lo6OifNEdjY4S1H6RcPzfaJFZBuAbX2EdHRXFaEM8XMOQ7z6iIFWifH2jo6Na1ZyM1rmhsPH2hJ6QW1FWb90dHRBnluinChak22nfnnxjo6OiekV0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366" name="Picture 6" descr="https://encrypted-tbn3.gstatic.com/images?q=tbn:ANd9GcQIVvp0fkNH6AxBg0qAoI9Hw22h3fSuG1-LGodmGZDvmDsZ5L_RWA"/>
          <p:cNvPicPr>
            <a:picLocks noChangeAspect="1" noChangeArrowheads="1"/>
          </p:cNvPicPr>
          <p:nvPr/>
        </p:nvPicPr>
        <p:blipFill>
          <a:blip r:embed="rId4" cstate="screen"/>
          <a:srcRect/>
          <a:stretch>
            <a:fillRect/>
          </a:stretch>
        </p:blipFill>
        <p:spPr bwMode="auto">
          <a:xfrm>
            <a:off x="35496" y="2636912"/>
            <a:ext cx="3354469" cy="2232248"/>
          </a:xfrm>
          <a:prstGeom prst="rect">
            <a:avLst/>
          </a:prstGeom>
          <a:noFill/>
        </p:spPr>
      </p:pic>
      <p:sp>
        <p:nvSpPr>
          <p:cNvPr id="50178" name="Text Box 2"/>
          <p:cNvSpPr txBox="1">
            <a:spLocks noChangeArrowheads="1"/>
          </p:cNvSpPr>
          <p:nvPr/>
        </p:nvSpPr>
        <p:spPr bwMode="auto">
          <a:xfrm>
            <a:off x="0" y="697920"/>
            <a:ext cx="5148064" cy="1938992"/>
          </a:xfrm>
          <a:prstGeom prst="rect">
            <a:avLst/>
          </a:prstGeom>
          <a:noFill/>
          <a:ln w="9525">
            <a:noFill/>
            <a:miter lim="800000"/>
            <a:headEnd/>
            <a:tailEnd/>
          </a:ln>
          <a:effectLst/>
        </p:spPr>
        <p:txBody>
          <a:bodyPr wrap="square">
            <a:spAutoFit/>
          </a:bodyPr>
          <a:lstStyle/>
          <a:p>
            <a:pPr algn="just"/>
            <a:r>
              <a:rPr lang="it-IT" dirty="0" smtClean="0">
                <a:cs typeface="Times New Roman" pitchFamily="18" charset="0"/>
              </a:rPr>
              <a:t>Ring </a:t>
            </a:r>
            <a:r>
              <a:rPr lang="it-IT" dirty="0" err="1" smtClean="0">
                <a:cs typeface="Times New Roman" pitchFamily="18" charset="0"/>
              </a:rPr>
              <a:t>with</a:t>
            </a:r>
            <a:r>
              <a:rPr lang="it-IT" dirty="0" smtClean="0">
                <a:cs typeface="Times New Roman" pitchFamily="18" charset="0"/>
              </a:rPr>
              <a:t> a </a:t>
            </a:r>
            <a:r>
              <a:rPr lang="it-IT" dirty="0" err="1" smtClean="0">
                <a:cs typeface="Times New Roman" pitchFamily="18" charset="0"/>
              </a:rPr>
              <a:t>conspicuous</a:t>
            </a:r>
            <a:r>
              <a:rPr lang="it-IT" dirty="0" smtClean="0">
                <a:cs typeface="Times New Roman" pitchFamily="18" charset="0"/>
              </a:rPr>
              <a:t> </a:t>
            </a:r>
            <a:r>
              <a:rPr lang="it-IT" dirty="0" err="1" smtClean="0">
                <a:cs typeface="Times New Roman" pitchFamily="18" charset="0"/>
              </a:rPr>
              <a:t>feature</a:t>
            </a:r>
            <a:r>
              <a:rPr lang="it-IT" dirty="0" smtClean="0">
                <a:cs typeface="Times New Roman" pitchFamily="18" charset="0"/>
              </a:rPr>
              <a:t> </a:t>
            </a:r>
            <a:r>
              <a:rPr lang="it-IT" dirty="0" err="1" smtClean="0">
                <a:cs typeface="Times New Roman" pitchFamily="18" charset="0"/>
              </a:rPr>
              <a:t>within</a:t>
            </a:r>
            <a:r>
              <a:rPr lang="it-IT" dirty="0" smtClean="0">
                <a:cs typeface="Times New Roman" pitchFamily="18" charset="0"/>
              </a:rPr>
              <a:t> a </a:t>
            </a:r>
            <a:r>
              <a:rPr lang="it-IT" dirty="0" err="1" smtClean="0">
                <a:cs typeface="Times New Roman" pitchFamily="18" charset="0"/>
              </a:rPr>
              <a:t>limited</a:t>
            </a:r>
            <a:r>
              <a:rPr lang="it-IT" dirty="0" smtClean="0">
                <a:cs typeface="Times New Roman" pitchFamily="18" charset="0"/>
              </a:rPr>
              <a:t> </a:t>
            </a:r>
            <a:r>
              <a:rPr lang="it-IT" dirty="0" err="1" smtClean="0">
                <a:cs typeface="Times New Roman" pitchFamily="18" charset="0"/>
              </a:rPr>
              <a:t>section</a:t>
            </a:r>
            <a:r>
              <a:rPr lang="it-IT" dirty="0" smtClean="0">
                <a:cs typeface="Times New Roman" pitchFamily="18" charset="0"/>
              </a:rPr>
              <a:t> </a:t>
            </a:r>
            <a:r>
              <a:rPr lang="it-IT" dirty="0" err="1" smtClean="0">
                <a:cs typeface="Times New Roman" pitchFamily="18" charset="0"/>
              </a:rPr>
              <a:t>of</a:t>
            </a:r>
            <a:r>
              <a:rPr lang="it-IT" dirty="0" smtClean="0">
                <a:cs typeface="Times New Roman" pitchFamily="18" charset="0"/>
              </a:rPr>
              <a:t> a </a:t>
            </a:r>
            <a:r>
              <a:rPr lang="it-IT" dirty="0" err="1" smtClean="0">
                <a:cs typeface="Times New Roman" pitchFamily="18" charset="0"/>
              </a:rPr>
              <a:t>visually</a:t>
            </a:r>
            <a:r>
              <a:rPr lang="it-IT" dirty="0" smtClean="0">
                <a:cs typeface="Times New Roman" pitchFamily="18" charset="0"/>
              </a:rPr>
              <a:t> </a:t>
            </a:r>
            <a:r>
              <a:rPr lang="it-IT" dirty="0" err="1" smtClean="0">
                <a:cs typeface="Times New Roman" pitchFamily="18" charset="0"/>
              </a:rPr>
              <a:t>assessed</a:t>
            </a:r>
            <a:r>
              <a:rPr lang="it-IT" dirty="0" smtClean="0">
                <a:cs typeface="Times New Roman" pitchFamily="18" charset="0"/>
              </a:rPr>
              <a:t> </a:t>
            </a:r>
            <a:r>
              <a:rPr lang="it-IT" dirty="0" err="1" smtClean="0">
                <a:cs typeface="Times New Roman" pitchFamily="18" charset="0"/>
              </a:rPr>
              <a:t>individual</a:t>
            </a:r>
            <a:r>
              <a:rPr lang="it-IT" dirty="0" smtClean="0">
                <a:cs typeface="Times New Roman" pitchFamily="18" charset="0"/>
              </a:rPr>
              <a:t> </a:t>
            </a:r>
            <a:r>
              <a:rPr lang="it-IT" dirty="0" err="1" smtClean="0">
                <a:cs typeface="Times New Roman" pitchFamily="18" charset="0"/>
              </a:rPr>
              <a:t>tree-ring</a:t>
            </a:r>
            <a:r>
              <a:rPr lang="it-IT" dirty="0" smtClean="0">
                <a:cs typeface="Times New Roman" pitchFamily="18" charset="0"/>
              </a:rPr>
              <a:t> </a:t>
            </a:r>
            <a:r>
              <a:rPr lang="it-IT" dirty="0" err="1" smtClean="0">
                <a:cs typeface="Times New Roman" pitchFamily="18" charset="0"/>
              </a:rPr>
              <a:t>sequence</a:t>
            </a:r>
            <a:r>
              <a:rPr lang="it-IT" dirty="0" smtClean="0">
                <a:cs typeface="Times New Roman" pitchFamily="18" charset="0"/>
              </a:rPr>
              <a:t>. </a:t>
            </a:r>
            <a:r>
              <a:rPr lang="it-IT" dirty="0" err="1" smtClean="0">
                <a:cs typeface="Times New Roman" pitchFamily="18" charset="0"/>
              </a:rPr>
              <a:t>It</a:t>
            </a:r>
            <a:r>
              <a:rPr lang="it-IT" dirty="0" smtClean="0">
                <a:cs typeface="Times New Roman" pitchFamily="18" charset="0"/>
              </a:rPr>
              <a:t> can </a:t>
            </a:r>
            <a:r>
              <a:rPr lang="it-IT" dirty="0" err="1" smtClean="0">
                <a:cs typeface="Times New Roman" pitchFamily="18" charset="0"/>
              </a:rPr>
              <a:t>be</a:t>
            </a:r>
            <a:r>
              <a:rPr lang="it-IT" dirty="0" smtClean="0">
                <a:cs typeface="Times New Roman" pitchFamily="18" charset="0"/>
              </a:rPr>
              <a:t> </a:t>
            </a:r>
            <a:r>
              <a:rPr lang="it-IT" dirty="0" err="1" smtClean="0">
                <a:cs typeface="Times New Roman" pitchFamily="18" charset="0"/>
              </a:rPr>
              <a:t>morphologically</a:t>
            </a:r>
            <a:r>
              <a:rPr lang="it-IT" dirty="0" smtClean="0">
                <a:cs typeface="Times New Roman" pitchFamily="18" charset="0"/>
              </a:rPr>
              <a:t> </a:t>
            </a:r>
            <a:r>
              <a:rPr lang="it-IT" dirty="0" err="1" smtClean="0">
                <a:cs typeface="Times New Roman" pitchFamily="18" charset="0"/>
              </a:rPr>
              <a:t>realized</a:t>
            </a:r>
            <a:r>
              <a:rPr lang="it-IT" dirty="0" smtClean="0">
                <a:cs typeface="Times New Roman" pitchFamily="18" charset="0"/>
              </a:rPr>
              <a:t> in </a:t>
            </a:r>
            <a:r>
              <a:rPr lang="it-IT" dirty="0" err="1" smtClean="0">
                <a:cs typeface="Times New Roman" pitchFamily="18" charset="0"/>
              </a:rPr>
              <a:t>various</a:t>
            </a:r>
            <a:r>
              <a:rPr lang="it-IT" dirty="0" smtClean="0">
                <a:cs typeface="Times New Roman" pitchFamily="18" charset="0"/>
              </a:rPr>
              <a:t> </a:t>
            </a:r>
            <a:r>
              <a:rPr lang="it-IT" dirty="0" err="1" smtClean="0">
                <a:cs typeface="Times New Roman" pitchFamily="18" charset="0"/>
              </a:rPr>
              <a:t>ways</a:t>
            </a:r>
            <a:r>
              <a:rPr lang="it-IT" dirty="0" smtClean="0">
                <a:cs typeface="Times New Roman" pitchFamily="18" charset="0"/>
              </a:rPr>
              <a:t>:</a:t>
            </a:r>
            <a:endParaRPr lang="it-IT" dirty="0">
              <a:cs typeface="Times New Roman" pitchFamily="18" charset="0"/>
            </a:endParaRPr>
          </a:p>
        </p:txBody>
      </p:sp>
      <p:pic>
        <p:nvPicPr>
          <p:cNvPr id="15368" name="Picture 8" descr="http://facstaff.cbu.edu/~esalgado/BIOL216/Pictures/Plant%20anatomy/Stems/pine_resin_ducts02.jpg"/>
          <p:cNvPicPr>
            <a:picLocks noChangeAspect="1" noChangeArrowheads="1"/>
          </p:cNvPicPr>
          <p:nvPr/>
        </p:nvPicPr>
        <p:blipFill>
          <a:blip r:embed="rId5" cstate="screen"/>
          <a:srcRect/>
          <a:stretch>
            <a:fillRect/>
          </a:stretch>
        </p:blipFill>
        <p:spPr bwMode="auto">
          <a:xfrm>
            <a:off x="5220072" y="1196752"/>
            <a:ext cx="3672408" cy="2312999"/>
          </a:xfrm>
          <a:prstGeom prst="rect">
            <a:avLst/>
          </a:prstGeom>
          <a:noFill/>
        </p:spPr>
      </p:pic>
      <p:pic>
        <p:nvPicPr>
          <p:cNvPr id="15370" name="Picture 10" descr="http://www.blogs.uni-mainz.de/fb09climatology/files/2012/11/pice_high.jpg"/>
          <p:cNvPicPr>
            <a:picLocks noChangeAspect="1" noChangeArrowheads="1"/>
          </p:cNvPicPr>
          <p:nvPr/>
        </p:nvPicPr>
        <p:blipFill>
          <a:blip r:embed="rId6" cstate="screen">
            <a:clrChange>
              <a:clrFrom>
                <a:srgbClr val="211E17"/>
              </a:clrFrom>
              <a:clrTo>
                <a:srgbClr val="211E17">
                  <a:alpha val="0"/>
                </a:srgbClr>
              </a:clrTo>
            </a:clrChange>
          </a:blip>
          <a:srcRect/>
          <a:stretch>
            <a:fillRect/>
          </a:stretch>
        </p:blipFill>
        <p:spPr bwMode="auto">
          <a:xfrm>
            <a:off x="1979712" y="3761656"/>
            <a:ext cx="3168352" cy="309634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5" name="Picture 9" descr="tree07"/>
          <p:cNvPicPr>
            <a:picLocks noChangeAspect="1" noChangeArrowheads="1"/>
          </p:cNvPicPr>
          <p:nvPr/>
        </p:nvPicPr>
        <p:blipFill>
          <a:blip r:embed="rId3" cstate="screen"/>
          <a:srcRect/>
          <a:stretch>
            <a:fillRect/>
          </a:stretch>
        </p:blipFill>
        <p:spPr bwMode="auto">
          <a:xfrm>
            <a:off x="323850" y="3140968"/>
            <a:ext cx="4191000" cy="2728913"/>
          </a:xfrm>
          <a:prstGeom prst="rect">
            <a:avLst/>
          </a:prstGeom>
          <a:noFill/>
        </p:spPr>
      </p:pic>
      <p:sp>
        <p:nvSpPr>
          <p:cNvPr id="50186" name="AutoShape 10"/>
          <p:cNvSpPr>
            <a:spLocks noChangeArrowheads="1"/>
          </p:cNvSpPr>
          <p:nvPr/>
        </p:nvSpPr>
        <p:spPr bwMode="auto">
          <a:xfrm rot="-6776425">
            <a:off x="1504950" y="4779268"/>
            <a:ext cx="1295400" cy="457200"/>
          </a:xfrm>
          <a:prstGeom prst="notchedRightArrow">
            <a:avLst>
              <a:gd name="adj1" fmla="val 50000"/>
              <a:gd name="adj2" fmla="val 70833"/>
            </a:avLst>
          </a:prstGeom>
          <a:solidFill>
            <a:srgbClr val="FF9900"/>
          </a:solidFill>
          <a:ln w="9525">
            <a:solidFill>
              <a:schemeClr val="tx1"/>
            </a:solidFill>
            <a:miter lim="800000"/>
            <a:headEnd/>
            <a:tailEnd/>
          </a:ln>
          <a:effectLst/>
        </p:spPr>
        <p:txBody>
          <a:bodyPr wrap="none" anchor="ctr"/>
          <a:lstStyle/>
          <a:p>
            <a:endParaRPr lang="it-IT"/>
          </a:p>
        </p:txBody>
      </p:sp>
      <p:sp>
        <p:nvSpPr>
          <p:cNvPr id="50188" name="Rectangle 12"/>
          <p:cNvSpPr>
            <a:spLocks noChangeArrowheads="1"/>
          </p:cNvSpPr>
          <p:nvPr/>
        </p:nvSpPr>
        <p:spPr bwMode="auto">
          <a:xfrm>
            <a:off x="0" y="836712"/>
            <a:ext cx="4860032" cy="1384995"/>
          </a:xfrm>
          <a:prstGeom prst="rect">
            <a:avLst/>
          </a:prstGeom>
          <a:noFill/>
          <a:ln w="9525">
            <a:noFill/>
            <a:miter lim="800000"/>
            <a:headEnd/>
            <a:tailEnd/>
          </a:ln>
          <a:effectLst/>
        </p:spPr>
        <p:txBody>
          <a:bodyPr wrap="square">
            <a:spAutoFit/>
          </a:bodyPr>
          <a:lstStyle/>
          <a:p>
            <a:r>
              <a:rPr lang="it-IT" sz="2800" dirty="0" smtClean="0">
                <a:cs typeface="Times New Roman" pitchFamily="18" charset="0"/>
              </a:rPr>
              <a:t>A </a:t>
            </a:r>
            <a:r>
              <a:rPr lang="it-IT" sz="2800" dirty="0" err="1" smtClean="0">
                <a:cs typeface="Times New Roman" pitchFamily="18" charset="0"/>
              </a:rPr>
              <a:t>tree</a:t>
            </a:r>
            <a:r>
              <a:rPr lang="it-IT" sz="2800" dirty="0" smtClean="0">
                <a:cs typeface="Times New Roman" pitchFamily="18" charset="0"/>
              </a:rPr>
              <a:t> ring </a:t>
            </a:r>
            <a:r>
              <a:rPr lang="it-IT" sz="2800" dirty="0" err="1" smtClean="0">
                <a:cs typeface="Times New Roman" pitchFamily="18" charset="0"/>
              </a:rPr>
              <a:t>which</a:t>
            </a:r>
            <a:r>
              <a:rPr lang="it-IT" sz="2800" dirty="0" smtClean="0">
                <a:cs typeface="Times New Roman" pitchFamily="18" charset="0"/>
              </a:rPr>
              <a:t> in a sample </a:t>
            </a:r>
            <a:r>
              <a:rPr lang="it-IT" sz="2800" dirty="0" err="1" smtClean="0">
                <a:cs typeface="Times New Roman" pitchFamily="18" charset="0"/>
              </a:rPr>
              <a:t>is</a:t>
            </a:r>
            <a:r>
              <a:rPr lang="it-IT" sz="2800" dirty="0" smtClean="0">
                <a:cs typeface="Times New Roman" pitchFamily="18" charset="0"/>
              </a:rPr>
              <a:t> </a:t>
            </a:r>
            <a:r>
              <a:rPr lang="it-IT" sz="2800" dirty="0" err="1" smtClean="0">
                <a:cs typeface="Times New Roman" pitchFamily="18" charset="0"/>
              </a:rPr>
              <a:t>absent</a:t>
            </a:r>
            <a:r>
              <a:rPr lang="it-IT" sz="2800" dirty="0" smtClean="0">
                <a:cs typeface="Times New Roman" pitchFamily="18" charset="0"/>
              </a:rPr>
              <a:t> due </a:t>
            </a:r>
            <a:r>
              <a:rPr lang="it-IT" sz="2800" dirty="0" err="1" smtClean="0">
                <a:cs typeface="Times New Roman" pitchFamily="18" charset="0"/>
              </a:rPr>
              <a:t>to</a:t>
            </a:r>
            <a:r>
              <a:rPr lang="it-IT" sz="2800" dirty="0" smtClean="0">
                <a:cs typeface="Times New Roman" pitchFamily="18" charset="0"/>
              </a:rPr>
              <a:t> the </a:t>
            </a:r>
            <a:r>
              <a:rPr lang="it-IT" sz="2800" dirty="0" err="1" smtClean="0">
                <a:cs typeface="Times New Roman" pitchFamily="18" charset="0"/>
              </a:rPr>
              <a:t>failure</a:t>
            </a:r>
            <a:r>
              <a:rPr lang="it-IT" sz="2800" dirty="0" smtClean="0">
                <a:cs typeface="Times New Roman" pitchFamily="18" charset="0"/>
              </a:rPr>
              <a:t> </a:t>
            </a:r>
            <a:r>
              <a:rPr lang="it-IT" sz="2800" dirty="0" err="1" smtClean="0">
                <a:cs typeface="Times New Roman" pitchFamily="18" charset="0"/>
              </a:rPr>
              <a:t>of</a:t>
            </a:r>
            <a:r>
              <a:rPr lang="it-IT" sz="2800" dirty="0" smtClean="0">
                <a:cs typeface="Times New Roman" pitchFamily="18" charset="0"/>
              </a:rPr>
              <a:t> </a:t>
            </a:r>
            <a:r>
              <a:rPr lang="it-IT" sz="2800" dirty="0" err="1" smtClean="0">
                <a:cs typeface="Times New Roman" pitchFamily="18" charset="0"/>
              </a:rPr>
              <a:t>cambial</a:t>
            </a:r>
            <a:r>
              <a:rPr lang="it-IT" sz="2800" dirty="0" smtClean="0">
                <a:cs typeface="Times New Roman" pitchFamily="18" charset="0"/>
              </a:rPr>
              <a:t> </a:t>
            </a:r>
            <a:r>
              <a:rPr lang="it-IT" sz="2800" dirty="0" err="1" smtClean="0">
                <a:cs typeface="Times New Roman" pitchFamily="18" charset="0"/>
              </a:rPr>
              <a:t>activity</a:t>
            </a:r>
            <a:endParaRPr lang="it-IT" sz="2800" dirty="0">
              <a:cs typeface="Times New Roman" pitchFamily="18" charset="0"/>
            </a:endParaRPr>
          </a:p>
        </p:txBody>
      </p:sp>
      <p:sp>
        <p:nvSpPr>
          <p:cNvPr id="50193" name="Text Box 17"/>
          <p:cNvSpPr txBox="1">
            <a:spLocks noChangeArrowheads="1"/>
          </p:cNvSpPr>
          <p:nvPr/>
        </p:nvSpPr>
        <p:spPr bwMode="auto">
          <a:xfrm>
            <a:off x="3089062" y="-27384"/>
            <a:ext cx="2965877" cy="707886"/>
          </a:xfrm>
          <a:prstGeom prst="rect">
            <a:avLst/>
          </a:prstGeom>
          <a:noFill/>
          <a:ln w="9525">
            <a:noFill/>
            <a:miter lim="800000"/>
            <a:headEnd/>
            <a:tailEnd/>
          </a:ln>
          <a:effectLst/>
        </p:spPr>
        <p:txBody>
          <a:bodyPr wrap="none">
            <a:spAutoFit/>
          </a:bodyPr>
          <a:lstStyle/>
          <a:p>
            <a:r>
              <a:rPr lang="it-IT" sz="4000" dirty="0" err="1" smtClean="0">
                <a:effectLst>
                  <a:outerShdw blurRad="38100" dist="38100" dir="2700000" algn="tl">
                    <a:srgbClr val="000000">
                      <a:alpha val="43137"/>
                    </a:srgbClr>
                  </a:outerShdw>
                </a:effectLst>
                <a:latin typeface="+mj-lt"/>
                <a:cs typeface="Times New Roman" pitchFamily="18" charset="0"/>
              </a:rPr>
              <a:t>Missing</a:t>
            </a:r>
            <a:r>
              <a:rPr lang="it-IT" sz="4000" dirty="0" smtClean="0">
                <a:effectLst>
                  <a:outerShdw blurRad="38100" dist="38100" dir="2700000" algn="tl">
                    <a:srgbClr val="000000">
                      <a:alpha val="43137"/>
                    </a:srgbClr>
                  </a:outerShdw>
                </a:effectLst>
                <a:latin typeface="+mj-lt"/>
                <a:cs typeface="Times New Roman" pitchFamily="18" charset="0"/>
              </a:rPr>
              <a:t> Ring</a:t>
            </a:r>
            <a:endParaRPr lang="it-IT" sz="4000" dirty="0">
              <a:effectLst>
                <a:outerShdw blurRad="38100" dist="38100" dir="2700000" algn="tl">
                  <a:srgbClr val="000000">
                    <a:alpha val="43137"/>
                  </a:srgbClr>
                </a:outerShdw>
              </a:effectLst>
              <a:latin typeface="+mj-lt"/>
              <a:cs typeface="Times New Roman" pitchFamily="18" charset="0"/>
            </a:endParaRPr>
          </a:p>
        </p:txBody>
      </p:sp>
      <p:pic>
        <p:nvPicPr>
          <p:cNvPr id="50194" name="Picture 18" descr="Missing ring"/>
          <p:cNvPicPr>
            <a:picLocks noChangeAspect="1" noChangeArrowheads="1"/>
          </p:cNvPicPr>
          <p:nvPr/>
        </p:nvPicPr>
        <p:blipFill>
          <a:blip r:embed="rId4" cstate="screen"/>
          <a:srcRect/>
          <a:stretch>
            <a:fillRect/>
          </a:stretch>
        </p:blipFill>
        <p:spPr bwMode="auto">
          <a:xfrm>
            <a:off x="4932363" y="836613"/>
            <a:ext cx="3822700" cy="5664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8"/>
                                        </p:tgtEl>
                                        <p:attrNameLst>
                                          <p:attrName>style.visibility</p:attrName>
                                        </p:attrNameLst>
                                      </p:cBhvr>
                                      <p:to>
                                        <p:strVal val="visible"/>
                                      </p:to>
                                    </p:set>
                                    <p:animEffect transition="in" filter="wipe(left)">
                                      <p:cBhvr>
                                        <p:cTn id="7" dur="500"/>
                                        <p:tgtEl>
                                          <p:spTgt spid="501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ox(out)">
                                      <p:cBhvr>
                                        <p:cTn id="12" dur="500"/>
                                        <p:tgtEl>
                                          <p:spTgt spid="50185"/>
                                        </p:tgtEl>
                                      </p:cBhvr>
                                    </p:animEffect>
                                  </p:childTnLst>
                                </p:cTn>
                              </p:par>
                            </p:childTnLst>
                          </p:cTn>
                        </p:par>
                        <p:par>
                          <p:cTn id="13" fill="hold">
                            <p:stCondLst>
                              <p:cond delay="500"/>
                            </p:stCondLst>
                            <p:childTnLst>
                              <p:par>
                                <p:cTn id="14" presetID="2" presetClass="entr" presetSubtype="4" fill="hold" grpId="0" nodeType="afterEffect">
                                  <p:stCondLst>
                                    <p:cond delay="1000"/>
                                  </p:stCondLst>
                                  <p:childTnLst>
                                    <p:set>
                                      <p:cBhvr>
                                        <p:cTn id="15" dur="1" fill="hold">
                                          <p:stCondLst>
                                            <p:cond delay="0"/>
                                          </p:stCondLst>
                                        </p:cTn>
                                        <p:tgtEl>
                                          <p:spTgt spid="50186"/>
                                        </p:tgtEl>
                                        <p:attrNameLst>
                                          <p:attrName>style.visibility</p:attrName>
                                        </p:attrNameLst>
                                      </p:cBhvr>
                                      <p:to>
                                        <p:strVal val="visible"/>
                                      </p:to>
                                    </p:set>
                                    <p:anim calcmode="lin" valueType="num">
                                      <p:cBhvr additive="base">
                                        <p:cTn id="16" dur="500" fill="hold"/>
                                        <p:tgtEl>
                                          <p:spTgt spid="50186"/>
                                        </p:tgtEl>
                                        <p:attrNameLst>
                                          <p:attrName>ppt_x</p:attrName>
                                        </p:attrNameLst>
                                      </p:cBhvr>
                                      <p:tavLst>
                                        <p:tav tm="0">
                                          <p:val>
                                            <p:strVal val="#ppt_x"/>
                                          </p:val>
                                        </p:tav>
                                        <p:tav tm="100000">
                                          <p:val>
                                            <p:strVal val="#ppt_x"/>
                                          </p:val>
                                        </p:tav>
                                      </p:tavLst>
                                    </p:anim>
                                    <p:anim calcmode="lin" valueType="num">
                                      <p:cBhvr additive="base">
                                        <p:cTn id="17" dur="500" fill="hold"/>
                                        <p:tgtEl>
                                          <p:spTgt spid="50186"/>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1000"/>
                                  </p:stCondLst>
                                  <p:childTnLst>
                                    <p:set>
                                      <p:cBhvr>
                                        <p:cTn id="19" dur="1" fill="hold">
                                          <p:stCondLst>
                                            <p:cond delay="0"/>
                                          </p:stCondLst>
                                        </p:cTn>
                                        <p:tgtEl>
                                          <p:spTgt spid="50194"/>
                                        </p:tgtEl>
                                        <p:attrNameLst>
                                          <p:attrName>style.visibility</p:attrName>
                                        </p:attrNameLst>
                                      </p:cBhvr>
                                      <p:to>
                                        <p:strVal val="visible"/>
                                      </p:to>
                                    </p:set>
                                    <p:animEffect transition="in" filter="wipe(down)">
                                      <p:cBhvr>
                                        <p:cTn id="20" dur="1000"/>
                                        <p:tgtEl>
                                          <p:spTgt spid="50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P spid="5018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7"/>
          <p:cNvSpPr txBox="1">
            <a:spLocks noChangeArrowheads="1"/>
          </p:cNvSpPr>
          <p:nvPr/>
        </p:nvSpPr>
        <p:spPr bwMode="auto">
          <a:xfrm>
            <a:off x="2883589" y="-27384"/>
            <a:ext cx="3149195" cy="707886"/>
          </a:xfrm>
          <a:prstGeom prst="rect">
            <a:avLst/>
          </a:prstGeom>
          <a:noFill/>
          <a:ln w="9525">
            <a:noFill/>
            <a:miter lim="800000"/>
            <a:headEnd/>
            <a:tailEnd/>
          </a:ln>
          <a:effectLst/>
        </p:spPr>
        <p:txBody>
          <a:bodyPr wrap="none">
            <a:spAutoFit/>
          </a:bodyPr>
          <a:lstStyle/>
          <a:p>
            <a:r>
              <a:rPr lang="it-IT" sz="4000" dirty="0" err="1" smtClean="0">
                <a:effectLst>
                  <a:outerShdw blurRad="38100" dist="38100" dir="2700000" algn="tl">
                    <a:srgbClr val="000000">
                      <a:alpha val="43137"/>
                    </a:srgbClr>
                  </a:outerShdw>
                </a:effectLst>
                <a:latin typeface="+mj-lt"/>
                <a:cs typeface="Times New Roman" pitchFamily="18" charset="0"/>
              </a:rPr>
              <a:t>Wedging</a:t>
            </a:r>
            <a:r>
              <a:rPr lang="it-IT" sz="4000" dirty="0" smtClean="0">
                <a:effectLst>
                  <a:outerShdw blurRad="38100" dist="38100" dir="2700000" algn="tl">
                    <a:srgbClr val="000000">
                      <a:alpha val="43137"/>
                    </a:srgbClr>
                  </a:outerShdw>
                </a:effectLst>
                <a:latin typeface="+mj-lt"/>
                <a:cs typeface="Times New Roman" pitchFamily="18" charset="0"/>
              </a:rPr>
              <a:t> Ring</a:t>
            </a:r>
            <a:endParaRPr lang="it-IT" sz="4000" dirty="0">
              <a:effectLst>
                <a:outerShdw blurRad="38100" dist="38100" dir="2700000" algn="tl">
                  <a:srgbClr val="000000">
                    <a:alpha val="43137"/>
                  </a:srgbClr>
                </a:outerShdw>
              </a:effectLst>
              <a:latin typeface="+mj-lt"/>
              <a:cs typeface="Times New Roman" pitchFamily="18" charset="0"/>
            </a:endParaRPr>
          </a:p>
        </p:txBody>
      </p:sp>
      <p:sp>
        <p:nvSpPr>
          <p:cNvPr id="4" name="Rettangolo 3"/>
          <p:cNvSpPr/>
          <p:nvPr/>
        </p:nvSpPr>
        <p:spPr>
          <a:xfrm>
            <a:off x="0" y="836712"/>
            <a:ext cx="9144000" cy="523220"/>
          </a:xfrm>
          <a:prstGeom prst="rect">
            <a:avLst/>
          </a:prstGeom>
        </p:spPr>
        <p:txBody>
          <a:bodyPr wrap="square">
            <a:spAutoFit/>
          </a:bodyPr>
          <a:lstStyle/>
          <a:p>
            <a:r>
              <a:rPr lang="it-IT" sz="2800" dirty="0" smtClean="0">
                <a:cs typeface="Times New Roman" pitchFamily="18" charset="0"/>
              </a:rPr>
              <a:t>A </a:t>
            </a:r>
            <a:r>
              <a:rPr lang="it-IT" sz="2800" dirty="0" err="1" smtClean="0">
                <a:cs typeface="Times New Roman" pitchFamily="18" charset="0"/>
              </a:rPr>
              <a:t>tree</a:t>
            </a:r>
            <a:r>
              <a:rPr lang="it-IT" sz="2800" dirty="0" smtClean="0">
                <a:cs typeface="Times New Roman" pitchFamily="18" charset="0"/>
              </a:rPr>
              <a:t> ring </a:t>
            </a:r>
            <a:r>
              <a:rPr lang="it-IT" sz="2800" dirty="0" err="1" smtClean="0">
                <a:cs typeface="Times New Roman" pitchFamily="18" charset="0"/>
              </a:rPr>
              <a:t>which</a:t>
            </a:r>
            <a:r>
              <a:rPr lang="it-IT" sz="2800" dirty="0" smtClean="0">
                <a:cs typeface="Times New Roman" pitchFamily="18" charset="0"/>
              </a:rPr>
              <a:t> </a:t>
            </a:r>
            <a:r>
              <a:rPr lang="it-IT" sz="2800" dirty="0" err="1" smtClean="0">
                <a:cs typeface="Times New Roman" pitchFamily="18" charset="0"/>
              </a:rPr>
              <a:t>is</a:t>
            </a:r>
            <a:r>
              <a:rPr lang="it-IT" sz="2800" dirty="0" smtClean="0">
                <a:cs typeface="Times New Roman" pitchFamily="18" charset="0"/>
              </a:rPr>
              <a:t> </a:t>
            </a:r>
            <a:r>
              <a:rPr lang="it-IT" sz="2800" dirty="0" err="1" smtClean="0">
                <a:cs typeface="Times New Roman" pitchFamily="18" charset="0"/>
              </a:rPr>
              <a:t>simply</a:t>
            </a:r>
            <a:r>
              <a:rPr lang="it-IT" sz="2800" dirty="0" smtClean="0">
                <a:cs typeface="Times New Roman" pitchFamily="18" charset="0"/>
              </a:rPr>
              <a:t> </a:t>
            </a:r>
            <a:r>
              <a:rPr lang="it-IT" sz="2800" dirty="0" err="1" smtClean="0">
                <a:cs typeface="Times New Roman" pitchFamily="18" charset="0"/>
              </a:rPr>
              <a:t>discontinuous</a:t>
            </a:r>
            <a:r>
              <a:rPr lang="it-IT" sz="2800" dirty="0" smtClean="0">
                <a:cs typeface="Times New Roman" pitchFamily="18" charset="0"/>
              </a:rPr>
              <a:t> (</a:t>
            </a:r>
            <a:r>
              <a:rPr lang="it-IT" sz="2800" dirty="0" err="1" smtClean="0">
                <a:cs typeface="Times New Roman" pitchFamily="18" charset="0"/>
              </a:rPr>
              <a:t>partial</a:t>
            </a:r>
            <a:r>
              <a:rPr lang="it-IT" sz="2800" dirty="0" smtClean="0">
                <a:cs typeface="Times New Roman" pitchFamily="18" charset="0"/>
              </a:rPr>
              <a:t>, incomplete)</a:t>
            </a:r>
            <a:endParaRPr lang="it-IT" sz="2800" dirty="0">
              <a:cs typeface="Times New Roman" pitchFamily="18" charset="0"/>
            </a:endParaRPr>
          </a:p>
        </p:txBody>
      </p:sp>
      <p:pic>
        <p:nvPicPr>
          <p:cNvPr id="5" name="Immagine 4" descr="VE0527155006.JPG"/>
          <p:cNvPicPr>
            <a:picLocks noChangeAspect="1"/>
          </p:cNvPicPr>
          <p:nvPr/>
        </p:nvPicPr>
        <p:blipFill>
          <a:blip r:embed="rId3" cstate="screen"/>
          <a:stretch>
            <a:fillRect/>
          </a:stretch>
        </p:blipFill>
        <p:spPr>
          <a:xfrm>
            <a:off x="1475656" y="1700808"/>
            <a:ext cx="6192688" cy="464451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314164" y="1241465"/>
            <a:ext cx="8515672" cy="1323439"/>
          </a:xfrm>
          <a:prstGeom prst="rect">
            <a:avLst/>
          </a:prstGeom>
          <a:noFill/>
          <a:ln w="9525">
            <a:noFill/>
            <a:miter lim="800000"/>
            <a:headEnd/>
            <a:tailEnd/>
          </a:ln>
          <a:effectLst/>
        </p:spPr>
        <p:txBody>
          <a:bodyPr wrap="square">
            <a:spAutoFit/>
          </a:bodyPr>
          <a:lstStyle/>
          <a:p>
            <a:pPr algn="just"/>
            <a:r>
              <a:rPr lang="it-IT" sz="2000" dirty="0" err="1" smtClean="0">
                <a:cs typeface="Times New Roman" pitchFamily="18" charset="0"/>
              </a:rPr>
              <a:t>Apparentely</a:t>
            </a:r>
            <a:r>
              <a:rPr lang="it-IT" sz="2000" dirty="0" smtClean="0">
                <a:cs typeface="Times New Roman" pitchFamily="18" charset="0"/>
              </a:rPr>
              <a:t> complete </a:t>
            </a:r>
            <a:r>
              <a:rPr lang="it-IT" sz="2000" dirty="0" err="1" smtClean="0">
                <a:cs typeface="Times New Roman" pitchFamily="18" charset="0"/>
              </a:rPr>
              <a:t>growth</a:t>
            </a:r>
            <a:r>
              <a:rPr lang="it-IT" sz="2000" dirty="0" smtClean="0">
                <a:cs typeface="Times New Roman" pitchFamily="18" charset="0"/>
              </a:rPr>
              <a:t> zone </a:t>
            </a:r>
            <a:r>
              <a:rPr lang="it-IT" sz="2000" dirty="0" err="1" smtClean="0">
                <a:cs typeface="Times New Roman" pitchFamily="18" charset="0"/>
              </a:rPr>
              <a:t>with</a:t>
            </a:r>
            <a:r>
              <a:rPr lang="it-IT" sz="2000" dirty="0" smtClean="0">
                <a:cs typeface="Times New Roman" pitchFamily="18" charset="0"/>
              </a:rPr>
              <a:t> </a:t>
            </a:r>
            <a:r>
              <a:rPr lang="it-IT" sz="2000" dirty="0" err="1" smtClean="0">
                <a:cs typeface="Times New Roman" pitchFamily="18" charset="0"/>
              </a:rPr>
              <a:t>well-marked</a:t>
            </a:r>
            <a:r>
              <a:rPr lang="it-IT" sz="2000" dirty="0" smtClean="0">
                <a:cs typeface="Times New Roman" pitchFamily="18" charset="0"/>
              </a:rPr>
              <a:t> </a:t>
            </a:r>
            <a:r>
              <a:rPr lang="it-IT" sz="2000" dirty="0" err="1" smtClean="0">
                <a:cs typeface="Times New Roman" pitchFamily="18" charset="0"/>
              </a:rPr>
              <a:t>boundaries</a:t>
            </a:r>
            <a:r>
              <a:rPr lang="it-IT" sz="2000" dirty="0" smtClean="0">
                <a:cs typeface="Times New Roman" pitchFamily="18" charset="0"/>
              </a:rPr>
              <a:t>, </a:t>
            </a:r>
            <a:r>
              <a:rPr lang="it-IT" sz="2000" dirty="0" err="1" smtClean="0">
                <a:cs typeface="Times New Roman" pitchFamily="18" charset="0"/>
              </a:rPr>
              <a:t>formed</a:t>
            </a:r>
            <a:r>
              <a:rPr lang="it-IT" sz="2000" dirty="0" smtClean="0">
                <a:cs typeface="Times New Roman" pitchFamily="18" charset="0"/>
              </a:rPr>
              <a:t> </a:t>
            </a:r>
            <a:r>
              <a:rPr lang="it-IT" sz="2000" dirty="0" err="1" smtClean="0">
                <a:cs typeface="Times New Roman" pitchFamily="18" charset="0"/>
              </a:rPr>
              <a:t>within</a:t>
            </a:r>
            <a:r>
              <a:rPr lang="it-IT" sz="2000" dirty="0" smtClean="0">
                <a:cs typeface="Times New Roman" pitchFamily="18" charset="0"/>
              </a:rPr>
              <a:t> </a:t>
            </a:r>
            <a:r>
              <a:rPr lang="it-IT" sz="2000" dirty="0" err="1" smtClean="0">
                <a:cs typeface="Times New Roman" pitchFamily="18" charset="0"/>
              </a:rPr>
              <a:t>one</a:t>
            </a:r>
            <a:r>
              <a:rPr lang="it-IT" sz="2000" dirty="0" smtClean="0">
                <a:cs typeface="Times New Roman" pitchFamily="18" charset="0"/>
              </a:rPr>
              <a:t> </a:t>
            </a:r>
            <a:r>
              <a:rPr lang="it-IT" sz="2000" dirty="0" err="1" smtClean="0">
                <a:cs typeface="Times New Roman" pitchFamily="18" charset="0"/>
              </a:rPr>
              <a:t>growing</a:t>
            </a:r>
            <a:r>
              <a:rPr lang="it-IT" sz="2000" dirty="0" smtClean="0">
                <a:cs typeface="Times New Roman" pitchFamily="18" charset="0"/>
              </a:rPr>
              <a:t> </a:t>
            </a:r>
            <a:r>
              <a:rPr lang="it-IT" sz="2000" dirty="0" err="1" smtClean="0">
                <a:cs typeface="Times New Roman" pitchFamily="18" charset="0"/>
              </a:rPr>
              <a:t>season</a:t>
            </a:r>
            <a:r>
              <a:rPr lang="it-IT" sz="2000" dirty="0" smtClean="0">
                <a:cs typeface="Times New Roman" pitchFamily="18" charset="0"/>
              </a:rPr>
              <a:t>. </a:t>
            </a:r>
            <a:r>
              <a:rPr lang="it-IT" sz="2000" dirty="0" err="1" smtClean="0">
                <a:cs typeface="Times New Roman" pitchFamily="18" charset="0"/>
              </a:rPr>
              <a:t>It</a:t>
            </a:r>
            <a:r>
              <a:rPr lang="it-IT" sz="2000" dirty="0" smtClean="0">
                <a:cs typeface="Times New Roman" pitchFamily="18" charset="0"/>
              </a:rPr>
              <a:t> </a:t>
            </a:r>
            <a:r>
              <a:rPr lang="it-IT" sz="2000" dirty="0" err="1" smtClean="0">
                <a:cs typeface="Times New Roman" pitchFamily="18" charset="0"/>
              </a:rPr>
              <a:t>could</a:t>
            </a:r>
            <a:r>
              <a:rPr lang="it-IT" sz="2000" dirty="0" smtClean="0">
                <a:cs typeface="Times New Roman" pitchFamily="18" charset="0"/>
              </a:rPr>
              <a:t> </a:t>
            </a:r>
            <a:r>
              <a:rPr lang="it-IT" sz="2000" dirty="0" err="1" smtClean="0">
                <a:cs typeface="Times New Roman" pitchFamily="18" charset="0"/>
              </a:rPr>
              <a:t>be</a:t>
            </a:r>
            <a:r>
              <a:rPr lang="it-IT" sz="2000" dirty="0" smtClean="0">
                <a:cs typeface="Times New Roman" pitchFamily="18" charset="0"/>
              </a:rPr>
              <a:t> hard </a:t>
            </a:r>
            <a:r>
              <a:rPr lang="it-IT" sz="2000" dirty="0" err="1" smtClean="0">
                <a:cs typeface="Times New Roman" pitchFamily="18" charset="0"/>
              </a:rPr>
              <a:t>to</a:t>
            </a:r>
            <a:r>
              <a:rPr lang="it-IT" sz="2000" dirty="0" smtClean="0">
                <a:cs typeface="Times New Roman" pitchFamily="18" charset="0"/>
              </a:rPr>
              <a:t> </a:t>
            </a:r>
            <a:r>
              <a:rPr lang="it-IT" sz="2000" dirty="0" err="1" smtClean="0">
                <a:cs typeface="Times New Roman" pitchFamily="18" charset="0"/>
              </a:rPr>
              <a:t>distinguish</a:t>
            </a:r>
            <a:r>
              <a:rPr lang="it-IT" sz="2000" dirty="0" smtClean="0">
                <a:cs typeface="Times New Roman" pitchFamily="18" charset="0"/>
              </a:rPr>
              <a:t> </a:t>
            </a:r>
            <a:r>
              <a:rPr lang="it-IT" sz="2000" dirty="0" err="1" smtClean="0">
                <a:cs typeface="Times New Roman" pitchFamily="18" charset="0"/>
              </a:rPr>
              <a:t>from</a:t>
            </a:r>
            <a:r>
              <a:rPr lang="it-IT" sz="2000" dirty="0" smtClean="0">
                <a:cs typeface="Times New Roman" pitchFamily="18" charset="0"/>
              </a:rPr>
              <a:t> </a:t>
            </a:r>
            <a:r>
              <a:rPr lang="it-IT" sz="2000" dirty="0" err="1" smtClean="0">
                <a:cs typeface="Times New Roman" pitchFamily="18" charset="0"/>
              </a:rPr>
              <a:t>true</a:t>
            </a:r>
            <a:r>
              <a:rPr lang="it-IT" sz="2000" dirty="0" smtClean="0">
                <a:cs typeface="Times New Roman" pitchFamily="18" charset="0"/>
              </a:rPr>
              <a:t> </a:t>
            </a:r>
            <a:r>
              <a:rPr lang="it-IT" sz="2000" dirty="0" err="1" smtClean="0">
                <a:cs typeface="Times New Roman" pitchFamily="18" charset="0"/>
              </a:rPr>
              <a:t>rings</a:t>
            </a:r>
            <a:r>
              <a:rPr lang="it-IT" sz="2000" dirty="0" smtClean="0">
                <a:cs typeface="Times New Roman" pitchFamily="18" charset="0"/>
              </a:rPr>
              <a:t>.</a:t>
            </a:r>
          </a:p>
          <a:p>
            <a:pPr algn="just"/>
            <a:r>
              <a:rPr lang="it-IT" sz="2000" dirty="0" err="1" smtClean="0">
                <a:cs typeface="Times New Roman" pitchFamily="18" charset="0"/>
              </a:rPr>
              <a:t>It</a:t>
            </a:r>
            <a:r>
              <a:rPr lang="it-IT" sz="2000" dirty="0" smtClean="0">
                <a:cs typeface="Times New Roman" pitchFamily="18" charset="0"/>
              </a:rPr>
              <a:t> </a:t>
            </a:r>
            <a:r>
              <a:rPr lang="it-IT" sz="2000" dirty="0" err="1" smtClean="0">
                <a:cs typeface="Times New Roman" pitchFamily="18" charset="0"/>
              </a:rPr>
              <a:t>is</a:t>
            </a:r>
            <a:r>
              <a:rPr lang="it-IT" sz="2000" dirty="0" smtClean="0">
                <a:cs typeface="Times New Roman" pitchFamily="18" charset="0"/>
              </a:rPr>
              <a:t> a </a:t>
            </a:r>
            <a:r>
              <a:rPr lang="it-IT" sz="2000" dirty="0" err="1" smtClean="0">
                <a:cs typeface="Times New Roman" pitchFamily="18" charset="0"/>
              </a:rPr>
              <a:t>layer</a:t>
            </a:r>
            <a:r>
              <a:rPr lang="it-IT" sz="2000" dirty="0" smtClean="0">
                <a:cs typeface="Times New Roman" pitchFamily="18" charset="0"/>
              </a:rPr>
              <a:t> </a:t>
            </a:r>
            <a:r>
              <a:rPr lang="it-IT" sz="2000" dirty="0" err="1" smtClean="0">
                <a:cs typeface="Times New Roman" pitchFamily="18" charset="0"/>
              </a:rPr>
              <a:t>of</a:t>
            </a:r>
            <a:r>
              <a:rPr lang="it-IT" sz="2000" dirty="0" smtClean="0">
                <a:cs typeface="Times New Roman" pitchFamily="18" charset="0"/>
              </a:rPr>
              <a:t> </a:t>
            </a:r>
            <a:r>
              <a:rPr lang="it-IT" sz="2000" dirty="0" err="1" smtClean="0">
                <a:cs typeface="Times New Roman" pitchFamily="18" charset="0"/>
              </a:rPr>
              <a:t>cells</a:t>
            </a:r>
            <a:r>
              <a:rPr lang="it-IT" sz="2000" dirty="0" smtClean="0">
                <a:cs typeface="Times New Roman" pitchFamily="18" charset="0"/>
              </a:rPr>
              <a:t>, </a:t>
            </a:r>
            <a:r>
              <a:rPr lang="it-IT" sz="2000" dirty="0" err="1" smtClean="0">
                <a:cs typeface="Times New Roman" pitchFamily="18" charset="0"/>
              </a:rPr>
              <a:t>within</a:t>
            </a:r>
            <a:r>
              <a:rPr lang="it-IT" sz="2000" dirty="0" smtClean="0">
                <a:cs typeface="Times New Roman" pitchFamily="18" charset="0"/>
              </a:rPr>
              <a:t> a </a:t>
            </a:r>
            <a:r>
              <a:rPr lang="it-IT" sz="2000" dirty="0" err="1" smtClean="0">
                <a:cs typeface="Times New Roman" pitchFamily="18" charset="0"/>
              </a:rPr>
              <a:t>tree</a:t>
            </a:r>
            <a:r>
              <a:rPr lang="it-IT" sz="2000" dirty="0" smtClean="0">
                <a:cs typeface="Times New Roman" pitchFamily="18" charset="0"/>
              </a:rPr>
              <a:t> ring, </a:t>
            </a:r>
            <a:r>
              <a:rPr lang="it-IT" sz="2000" dirty="0" err="1" smtClean="0">
                <a:cs typeface="Times New Roman" pitchFamily="18" charset="0"/>
              </a:rPr>
              <a:t>with</a:t>
            </a:r>
            <a:r>
              <a:rPr lang="it-IT" sz="2000" dirty="0" smtClean="0">
                <a:cs typeface="Times New Roman" pitchFamily="18" charset="0"/>
              </a:rPr>
              <a:t> </a:t>
            </a:r>
            <a:r>
              <a:rPr lang="it-IT" sz="2000" dirty="0" err="1" smtClean="0">
                <a:cs typeface="Times New Roman" pitchFamily="18" charset="0"/>
              </a:rPr>
              <a:t>different</a:t>
            </a:r>
            <a:r>
              <a:rPr lang="it-IT" sz="2000" dirty="0" smtClean="0">
                <a:cs typeface="Times New Roman" pitchFamily="18" charset="0"/>
              </a:rPr>
              <a:t> </a:t>
            </a:r>
            <a:r>
              <a:rPr lang="it-IT" sz="2000" dirty="0" err="1" smtClean="0">
                <a:cs typeface="Times New Roman" pitchFamily="18" charset="0"/>
              </a:rPr>
              <a:t>shape</a:t>
            </a:r>
            <a:r>
              <a:rPr lang="it-IT" sz="2000" dirty="0" smtClean="0">
                <a:cs typeface="Times New Roman" pitchFamily="18" charset="0"/>
              </a:rPr>
              <a:t>, </a:t>
            </a:r>
            <a:r>
              <a:rPr lang="it-IT" sz="2000" dirty="0" err="1" smtClean="0">
                <a:cs typeface="Times New Roman" pitchFamily="18" charset="0"/>
              </a:rPr>
              <a:t>size</a:t>
            </a:r>
            <a:r>
              <a:rPr lang="it-IT" sz="2000" dirty="0" smtClean="0">
                <a:cs typeface="Times New Roman" pitchFamily="18" charset="0"/>
              </a:rPr>
              <a:t>, </a:t>
            </a:r>
            <a:r>
              <a:rPr lang="it-IT" sz="2000" dirty="0" err="1" smtClean="0">
                <a:cs typeface="Times New Roman" pitchFamily="18" charset="0"/>
              </a:rPr>
              <a:t>wall</a:t>
            </a:r>
            <a:r>
              <a:rPr lang="it-IT" sz="2000" dirty="0" smtClean="0">
                <a:cs typeface="Times New Roman" pitchFamily="18" charset="0"/>
              </a:rPr>
              <a:t> </a:t>
            </a:r>
            <a:r>
              <a:rPr lang="it-IT" sz="2000" dirty="0" err="1" smtClean="0">
                <a:cs typeface="Times New Roman" pitchFamily="18" charset="0"/>
              </a:rPr>
              <a:t>thickness</a:t>
            </a:r>
            <a:r>
              <a:rPr lang="it-IT" sz="2000" dirty="0" smtClean="0">
                <a:cs typeface="Times New Roman" pitchFamily="18" charset="0"/>
              </a:rPr>
              <a:t> and </a:t>
            </a:r>
            <a:r>
              <a:rPr lang="it-IT" sz="2000" dirty="0" err="1" smtClean="0">
                <a:cs typeface="Times New Roman" pitchFamily="18" charset="0"/>
              </a:rPr>
              <a:t>colour</a:t>
            </a:r>
            <a:r>
              <a:rPr lang="it-IT" sz="2000" dirty="0" smtClean="0">
                <a:cs typeface="Times New Roman" pitchFamily="18" charset="0"/>
              </a:rPr>
              <a:t>, </a:t>
            </a:r>
            <a:r>
              <a:rPr lang="it-IT" sz="2000" dirty="0" err="1" smtClean="0">
                <a:cs typeface="Times New Roman" pitchFamily="18" charset="0"/>
              </a:rPr>
              <a:t>often</a:t>
            </a:r>
            <a:r>
              <a:rPr lang="it-IT" sz="2000" dirty="0" smtClean="0">
                <a:cs typeface="Times New Roman" pitchFamily="18" charset="0"/>
              </a:rPr>
              <a:t> </a:t>
            </a:r>
            <a:r>
              <a:rPr lang="it-IT" sz="2000" dirty="0" err="1" smtClean="0">
                <a:cs typeface="Times New Roman" pitchFamily="18" charset="0"/>
              </a:rPr>
              <a:t>with</a:t>
            </a:r>
            <a:r>
              <a:rPr lang="it-IT" sz="2000" dirty="0" smtClean="0">
                <a:cs typeface="Times New Roman" pitchFamily="18" charset="0"/>
              </a:rPr>
              <a:t> </a:t>
            </a:r>
            <a:r>
              <a:rPr lang="it-IT" sz="2000" dirty="0" err="1" smtClean="0">
                <a:cs typeface="Times New Roman" pitchFamily="18" charset="0"/>
              </a:rPr>
              <a:t>fuzzy</a:t>
            </a:r>
            <a:r>
              <a:rPr lang="it-IT" sz="2000" dirty="0" smtClean="0">
                <a:cs typeface="Times New Roman" pitchFamily="18" charset="0"/>
              </a:rPr>
              <a:t> </a:t>
            </a:r>
            <a:r>
              <a:rPr lang="it-IT" sz="2000" dirty="0" err="1" smtClean="0">
                <a:cs typeface="Times New Roman" pitchFamily="18" charset="0"/>
              </a:rPr>
              <a:t>boundaries</a:t>
            </a:r>
            <a:r>
              <a:rPr lang="it-IT" sz="2000" dirty="0" smtClean="0">
                <a:cs typeface="Times New Roman" pitchFamily="18" charset="0"/>
              </a:rPr>
              <a:t>.</a:t>
            </a:r>
            <a:endParaRPr lang="it-IT" sz="2000" dirty="0"/>
          </a:p>
        </p:txBody>
      </p:sp>
      <p:pic>
        <p:nvPicPr>
          <p:cNvPr id="175111" name="Picture 7" descr="tree06"/>
          <p:cNvPicPr>
            <a:picLocks noChangeAspect="1" noChangeArrowheads="1"/>
          </p:cNvPicPr>
          <p:nvPr/>
        </p:nvPicPr>
        <p:blipFill>
          <a:blip r:embed="rId3" cstate="screen"/>
          <a:srcRect/>
          <a:stretch>
            <a:fillRect/>
          </a:stretch>
        </p:blipFill>
        <p:spPr bwMode="auto">
          <a:xfrm>
            <a:off x="1530248" y="2654528"/>
            <a:ext cx="6275040" cy="4158848"/>
          </a:xfrm>
          <a:prstGeom prst="rect">
            <a:avLst/>
          </a:prstGeom>
          <a:noFill/>
        </p:spPr>
      </p:pic>
      <p:grpSp>
        <p:nvGrpSpPr>
          <p:cNvPr id="2" name="Group 8"/>
          <p:cNvGrpSpPr>
            <a:grpSpLocks/>
          </p:cNvGrpSpPr>
          <p:nvPr/>
        </p:nvGrpSpPr>
        <p:grpSpPr bwMode="auto">
          <a:xfrm>
            <a:off x="2699792" y="3573016"/>
            <a:ext cx="4019948" cy="2458035"/>
            <a:chOff x="2976" y="2304"/>
            <a:chExt cx="1968" cy="1344"/>
          </a:xfrm>
        </p:grpSpPr>
        <p:sp>
          <p:nvSpPr>
            <p:cNvPr id="175113" name="AutoShape 9"/>
            <p:cNvSpPr>
              <a:spLocks noChangeArrowheads="1"/>
            </p:cNvSpPr>
            <p:nvPr/>
          </p:nvSpPr>
          <p:spPr bwMode="auto">
            <a:xfrm rot="5401929">
              <a:off x="2736" y="2544"/>
              <a:ext cx="576" cy="96"/>
            </a:xfrm>
            <a:prstGeom prst="notchedRightArrow">
              <a:avLst>
                <a:gd name="adj1" fmla="val 50000"/>
                <a:gd name="adj2" fmla="val 150000"/>
              </a:avLst>
            </a:prstGeom>
            <a:solidFill>
              <a:srgbClr val="FF9900"/>
            </a:solidFill>
            <a:ln w="9525">
              <a:solidFill>
                <a:schemeClr val="tx1"/>
              </a:solidFill>
              <a:miter lim="800000"/>
              <a:headEnd/>
              <a:tailEnd/>
            </a:ln>
            <a:effectLst/>
          </p:spPr>
          <p:txBody>
            <a:bodyPr wrap="none" anchor="ctr"/>
            <a:lstStyle/>
            <a:p>
              <a:endParaRPr lang="it-IT"/>
            </a:p>
          </p:txBody>
        </p:sp>
        <p:sp>
          <p:nvSpPr>
            <p:cNvPr id="175114" name="AutoShape 10"/>
            <p:cNvSpPr>
              <a:spLocks noChangeArrowheads="1"/>
            </p:cNvSpPr>
            <p:nvPr/>
          </p:nvSpPr>
          <p:spPr bwMode="auto">
            <a:xfrm rot="5401929">
              <a:off x="3552" y="2592"/>
              <a:ext cx="576" cy="96"/>
            </a:xfrm>
            <a:prstGeom prst="notchedRightArrow">
              <a:avLst>
                <a:gd name="adj1" fmla="val 50000"/>
                <a:gd name="adj2" fmla="val 150000"/>
              </a:avLst>
            </a:prstGeom>
            <a:solidFill>
              <a:srgbClr val="FF9900"/>
            </a:solidFill>
            <a:ln w="9525">
              <a:solidFill>
                <a:schemeClr val="tx1"/>
              </a:solidFill>
              <a:miter lim="800000"/>
              <a:headEnd/>
              <a:tailEnd/>
            </a:ln>
            <a:effectLst/>
          </p:spPr>
          <p:txBody>
            <a:bodyPr wrap="none" anchor="ctr"/>
            <a:lstStyle/>
            <a:p>
              <a:endParaRPr lang="it-IT"/>
            </a:p>
          </p:txBody>
        </p:sp>
        <p:sp>
          <p:nvSpPr>
            <p:cNvPr id="175115" name="AutoShape 11"/>
            <p:cNvSpPr>
              <a:spLocks noChangeArrowheads="1"/>
            </p:cNvSpPr>
            <p:nvPr/>
          </p:nvSpPr>
          <p:spPr bwMode="auto">
            <a:xfrm rot="5401929">
              <a:off x="3936" y="3120"/>
              <a:ext cx="576" cy="96"/>
            </a:xfrm>
            <a:prstGeom prst="notchedRightArrow">
              <a:avLst>
                <a:gd name="adj1" fmla="val 50000"/>
                <a:gd name="adj2" fmla="val 150000"/>
              </a:avLst>
            </a:prstGeom>
            <a:solidFill>
              <a:srgbClr val="FF9900"/>
            </a:solidFill>
            <a:ln w="9525">
              <a:solidFill>
                <a:schemeClr val="tx1"/>
              </a:solidFill>
              <a:miter lim="800000"/>
              <a:headEnd/>
              <a:tailEnd/>
            </a:ln>
            <a:effectLst/>
          </p:spPr>
          <p:txBody>
            <a:bodyPr wrap="none" anchor="ctr"/>
            <a:lstStyle/>
            <a:p>
              <a:endParaRPr lang="it-IT"/>
            </a:p>
          </p:txBody>
        </p:sp>
        <p:sp>
          <p:nvSpPr>
            <p:cNvPr id="175116" name="AutoShape 12"/>
            <p:cNvSpPr>
              <a:spLocks noChangeArrowheads="1"/>
            </p:cNvSpPr>
            <p:nvPr/>
          </p:nvSpPr>
          <p:spPr bwMode="auto">
            <a:xfrm rot="5401929">
              <a:off x="4512" y="3264"/>
              <a:ext cx="576" cy="96"/>
            </a:xfrm>
            <a:prstGeom prst="notchedRightArrow">
              <a:avLst>
                <a:gd name="adj1" fmla="val 50000"/>
                <a:gd name="adj2" fmla="val 150000"/>
              </a:avLst>
            </a:prstGeom>
            <a:solidFill>
              <a:srgbClr val="FF9900"/>
            </a:solidFill>
            <a:ln w="9525">
              <a:solidFill>
                <a:schemeClr val="tx1"/>
              </a:solidFill>
              <a:miter lim="800000"/>
              <a:headEnd/>
              <a:tailEnd/>
            </a:ln>
            <a:effectLst/>
          </p:spPr>
          <p:txBody>
            <a:bodyPr wrap="none" anchor="ctr"/>
            <a:lstStyle/>
            <a:p>
              <a:endParaRPr lang="it-IT"/>
            </a:p>
          </p:txBody>
        </p:sp>
        <p:sp>
          <p:nvSpPr>
            <p:cNvPr id="175117" name="AutoShape 13"/>
            <p:cNvSpPr>
              <a:spLocks noChangeArrowheads="1"/>
            </p:cNvSpPr>
            <p:nvPr/>
          </p:nvSpPr>
          <p:spPr bwMode="auto">
            <a:xfrm rot="5401929">
              <a:off x="4608" y="3312"/>
              <a:ext cx="576" cy="96"/>
            </a:xfrm>
            <a:prstGeom prst="notchedRightArrow">
              <a:avLst>
                <a:gd name="adj1" fmla="val 50000"/>
                <a:gd name="adj2" fmla="val 150000"/>
              </a:avLst>
            </a:prstGeom>
            <a:solidFill>
              <a:srgbClr val="FF9900"/>
            </a:solidFill>
            <a:ln w="9525">
              <a:solidFill>
                <a:schemeClr val="tx1"/>
              </a:solidFill>
              <a:miter lim="800000"/>
              <a:headEnd/>
              <a:tailEnd/>
            </a:ln>
            <a:effectLst/>
          </p:spPr>
          <p:txBody>
            <a:bodyPr wrap="none" anchor="ctr"/>
            <a:lstStyle/>
            <a:p>
              <a:endParaRPr lang="it-IT"/>
            </a:p>
          </p:txBody>
        </p:sp>
      </p:grpSp>
      <p:sp>
        <p:nvSpPr>
          <p:cNvPr id="12" name="Text Box 17"/>
          <p:cNvSpPr txBox="1">
            <a:spLocks noChangeArrowheads="1"/>
          </p:cNvSpPr>
          <p:nvPr/>
        </p:nvSpPr>
        <p:spPr bwMode="auto">
          <a:xfrm>
            <a:off x="1044432" y="-3577"/>
            <a:ext cx="7055136" cy="1200329"/>
          </a:xfrm>
          <a:prstGeom prst="rect">
            <a:avLst/>
          </a:prstGeom>
          <a:noFill/>
          <a:ln w="9525">
            <a:noFill/>
            <a:miter lim="800000"/>
            <a:headEnd/>
            <a:tailEnd/>
          </a:ln>
          <a:effectLst/>
        </p:spPr>
        <p:txBody>
          <a:bodyPr wrap="none">
            <a:spAutoFit/>
          </a:bodyPr>
          <a:lstStyle/>
          <a:p>
            <a:pPr algn="ctr"/>
            <a:r>
              <a:rPr lang="it-IT" sz="4000" dirty="0" smtClean="0">
                <a:effectLst>
                  <a:outerShdw blurRad="38100" dist="38100" dir="2700000" algn="tl">
                    <a:srgbClr val="000000">
                      <a:alpha val="43137"/>
                    </a:srgbClr>
                  </a:outerShdw>
                </a:effectLst>
                <a:latin typeface="+mj-lt"/>
                <a:cs typeface="Times New Roman" pitchFamily="18" charset="0"/>
              </a:rPr>
              <a:t>False Ring</a:t>
            </a:r>
          </a:p>
          <a:p>
            <a:pPr algn="ctr"/>
            <a:r>
              <a:rPr lang="it-IT" sz="3200" dirty="0" err="1" smtClean="0">
                <a:effectLst>
                  <a:outerShdw blurRad="38100" dist="38100" dir="2700000" algn="tl">
                    <a:srgbClr val="000000">
                      <a:alpha val="43137"/>
                    </a:srgbClr>
                  </a:outerShdw>
                </a:effectLst>
                <a:latin typeface="+mj-lt"/>
                <a:cs typeface="Times New Roman" pitchFamily="18" charset="0"/>
              </a:rPr>
              <a:t>Intra-Annual-Density-Fluctuation</a:t>
            </a:r>
            <a:r>
              <a:rPr lang="it-IT" sz="3200" dirty="0" smtClean="0">
                <a:effectLst>
                  <a:outerShdw blurRad="38100" dist="38100" dir="2700000" algn="tl">
                    <a:srgbClr val="000000">
                      <a:alpha val="43137"/>
                    </a:srgbClr>
                  </a:outerShdw>
                </a:effectLst>
                <a:latin typeface="+mj-lt"/>
                <a:cs typeface="Times New Roman" pitchFamily="18" charset="0"/>
              </a:rPr>
              <a:t> (IADF)</a:t>
            </a:r>
            <a:endParaRPr lang="it-IT" sz="3200" dirty="0">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3" cstate="screen"/>
          <a:srcRect/>
          <a:stretch>
            <a:fillRect/>
          </a:stretch>
        </p:blipFill>
        <p:spPr bwMode="auto">
          <a:xfrm>
            <a:off x="971600" y="1991269"/>
            <a:ext cx="6912768" cy="4822107"/>
          </a:xfrm>
          <a:prstGeom prst="rect">
            <a:avLst/>
          </a:prstGeom>
          <a:noFill/>
          <a:ln w="9525">
            <a:noFill/>
            <a:miter lim="800000"/>
            <a:headEnd/>
            <a:tailEnd/>
          </a:ln>
          <a:effectLst/>
        </p:spPr>
      </p:pic>
      <p:sp>
        <p:nvSpPr>
          <p:cNvPr id="5" name="Text Box 17"/>
          <p:cNvSpPr txBox="1">
            <a:spLocks noChangeArrowheads="1"/>
          </p:cNvSpPr>
          <p:nvPr/>
        </p:nvSpPr>
        <p:spPr bwMode="auto">
          <a:xfrm>
            <a:off x="2350078" y="-27384"/>
            <a:ext cx="4644220" cy="707886"/>
          </a:xfrm>
          <a:prstGeom prst="rect">
            <a:avLst/>
          </a:prstGeom>
          <a:noFill/>
          <a:ln w="9525">
            <a:noFill/>
            <a:miter lim="800000"/>
            <a:headEnd/>
            <a:tailEnd/>
          </a:ln>
          <a:effectLst/>
        </p:spPr>
        <p:txBody>
          <a:bodyPr wrap="none">
            <a:spAutoFit/>
          </a:bodyPr>
          <a:lstStyle/>
          <a:p>
            <a:r>
              <a:rPr lang="it-IT" sz="4000" dirty="0" smtClean="0">
                <a:effectLst>
                  <a:outerShdw blurRad="38100" dist="38100" dir="2700000" algn="tl">
                    <a:srgbClr val="000000">
                      <a:alpha val="43137"/>
                    </a:srgbClr>
                  </a:outerShdw>
                </a:effectLst>
                <a:latin typeface="+mj-lt"/>
                <a:cs typeface="Times New Roman" pitchFamily="18" charset="0"/>
              </a:rPr>
              <a:t>Light and Dark </a:t>
            </a:r>
            <a:r>
              <a:rPr lang="it-IT" sz="4000" dirty="0" err="1" smtClean="0">
                <a:effectLst>
                  <a:outerShdw blurRad="38100" dist="38100" dir="2700000" algn="tl">
                    <a:srgbClr val="000000">
                      <a:alpha val="43137"/>
                    </a:srgbClr>
                  </a:outerShdw>
                </a:effectLst>
                <a:latin typeface="+mj-lt"/>
                <a:cs typeface="Times New Roman" pitchFamily="18" charset="0"/>
              </a:rPr>
              <a:t>Rings</a:t>
            </a:r>
            <a:endParaRPr lang="it-IT" sz="4000" dirty="0">
              <a:effectLst>
                <a:outerShdw blurRad="38100" dist="38100" dir="2700000" algn="tl">
                  <a:srgbClr val="000000">
                    <a:alpha val="43137"/>
                  </a:srgbClr>
                </a:outerShdw>
              </a:effectLst>
              <a:latin typeface="+mj-lt"/>
              <a:cs typeface="Times New Roman" pitchFamily="18" charset="0"/>
            </a:endParaRPr>
          </a:p>
        </p:txBody>
      </p:sp>
      <p:sp>
        <p:nvSpPr>
          <p:cNvPr id="6" name="Rettangolo 5"/>
          <p:cNvSpPr/>
          <p:nvPr/>
        </p:nvSpPr>
        <p:spPr>
          <a:xfrm>
            <a:off x="0" y="908720"/>
            <a:ext cx="9144000" cy="954107"/>
          </a:xfrm>
          <a:prstGeom prst="rect">
            <a:avLst/>
          </a:prstGeom>
        </p:spPr>
        <p:txBody>
          <a:bodyPr wrap="square">
            <a:spAutoFit/>
          </a:bodyPr>
          <a:lstStyle/>
          <a:p>
            <a:pPr algn="ctr"/>
            <a:r>
              <a:rPr lang="it-IT" sz="2800" dirty="0" err="1" smtClean="0">
                <a:cs typeface="Times New Roman" pitchFamily="18" charset="0"/>
              </a:rPr>
              <a:t>Latewood</a:t>
            </a:r>
            <a:r>
              <a:rPr lang="it-IT" sz="2800" dirty="0" smtClean="0">
                <a:cs typeface="Times New Roman" pitchFamily="18" charset="0"/>
              </a:rPr>
              <a:t> zone </a:t>
            </a:r>
            <a:r>
              <a:rPr lang="it-IT" sz="2800" dirty="0" err="1" smtClean="0">
                <a:cs typeface="Times New Roman" pitchFamily="18" charset="0"/>
              </a:rPr>
              <a:t>with</a:t>
            </a:r>
            <a:r>
              <a:rPr lang="it-IT" sz="2800" dirty="0" smtClean="0">
                <a:cs typeface="Times New Roman" pitchFamily="18" charset="0"/>
              </a:rPr>
              <a:t> </a:t>
            </a:r>
            <a:r>
              <a:rPr lang="it-IT" sz="2800" dirty="0" err="1" smtClean="0">
                <a:cs typeface="Times New Roman" pitchFamily="18" charset="0"/>
              </a:rPr>
              <a:t>thin-walled</a:t>
            </a:r>
            <a:r>
              <a:rPr lang="it-IT" sz="2800" dirty="0" smtClean="0">
                <a:cs typeface="Times New Roman" pitchFamily="18" charset="0"/>
              </a:rPr>
              <a:t> </a:t>
            </a:r>
            <a:r>
              <a:rPr lang="it-IT" sz="2800" dirty="0" err="1" smtClean="0">
                <a:cs typeface="Times New Roman" pitchFamily="18" charset="0"/>
              </a:rPr>
              <a:t>cells</a:t>
            </a:r>
            <a:r>
              <a:rPr lang="it-IT" sz="2800" dirty="0" smtClean="0">
                <a:cs typeface="Times New Roman" pitchFamily="18" charset="0"/>
              </a:rPr>
              <a:t>, </a:t>
            </a:r>
            <a:r>
              <a:rPr lang="it-IT" sz="2800" dirty="0" err="1" smtClean="0">
                <a:cs typeface="Times New Roman" pitchFamily="18" charset="0"/>
              </a:rPr>
              <a:t>usually</a:t>
            </a:r>
            <a:r>
              <a:rPr lang="it-IT" sz="2800" dirty="0" smtClean="0">
                <a:cs typeface="Times New Roman" pitchFamily="18" charset="0"/>
              </a:rPr>
              <a:t> in </a:t>
            </a:r>
            <a:r>
              <a:rPr lang="it-IT" sz="2800" dirty="0" err="1" smtClean="0">
                <a:cs typeface="Times New Roman" pitchFamily="18" charset="0"/>
              </a:rPr>
              <a:t>trees</a:t>
            </a:r>
            <a:r>
              <a:rPr lang="it-IT" sz="2800" dirty="0" smtClean="0">
                <a:cs typeface="Times New Roman" pitchFamily="18" charset="0"/>
              </a:rPr>
              <a:t> at high </a:t>
            </a:r>
            <a:r>
              <a:rPr lang="it-IT" sz="2800" dirty="0" err="1" smtClean="0">
                <a:cs typeface="Times New Roman" pitchFamily="18" charset="0"/>
              </a:rPr>
              <a:t>elevation</a:t>
            </a:r>
            <a:r>
              <a:rPr lang="it-IT" sz="2800" dirty="0" smtClean="0">
                <a:cs typeface="Times New Roman" pitchFamily="18" charset="0"/>
              </a:rPr>
              <a:t> or </a:t>
            </a:r>
            <a:r>
              <a:rPr lang="it-IT" sz="2800" dirty="0" err="1" smtClean="0">
                <a:cs typeface="Times New Roman" pitchFamily="18" charset="0"/>
              </a:rPr>
              <a:t>latitude</a:t>
            </a:r>
            <a:r>
              <a:rPr lang="it-IT" sz="2800" dirty="0" smtClean="0">
                <a:cs typeface="Times New Roman" pitchFamily="18" charset="0"/>
              </a:rPr>
              <a:t>.</a:t>
            </a:r>
            <a:endParaRPr lang="it-IT" sz="2800" dirty="0">
              <a:cs typeface="Times New Roman" pitchFamily="18" charset="0"/>
            </a:endParaRPr>
          </a:p>
        </p:txBody>
      </p:sp>
      <p:pic>
        <p:nvPicPr>
          <p:cNvPr id="36866" name="Picture 2"/>
          <p:cNvPicPr>
            <a:picLocks noChangeAspect="1" noChangeArrowheads="1"/>
          </p:cNvPicPr>
          <p:nvPr/>
        </p:nvPicPr>
        <p:blipFill>
          <a:blip r:embed="rId4" cstate="screen"/>
          <a:srcRect/>
          <a:stretch>
            <a:fillRect/>
          </a:stretch>
        </p:blipFill>
        <p:spPr bwMode="auto">
          <a:xfrm>
            <a:off x="971600" y="1988840"/>
            <a:ext cx="7154684" cy="48691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0" y="764704"/>
            <a:ext cx="9144000" cy="1200329"/>
          </a:xfrm>
          <a:prstGeom prst="rect">
            <a:avLst/>
          </a:prstGeom>
          <a:noFill/>
          <a:ln w="9525">
            <a:noFill/>
            <a:miter lim="800000"/>
            <a:headEnd/>
            <a:tailEnd/>
          </a:ln>
          <a:effectLst/>
        </p:spPr>
        <p:txBody>
          <a:bodyPr wrap="square">
            <a:spAutoFit/>
          </a:bodyPr>
          <a:lstStyle/>
          <a:p>
            <a:pPr algn="just"/>
            <a:r>
              <a:rPr lang="it-IT" dirty="0" err="1" smtClean="0">
                <a:cs typeface="Times New Roman" pitchFamily="18" charset="0"/>
              </a:rPr>
              <a:t>Distorted</a:t>
            </a:r>
            <a:r>
              <a:rPr lang="it-IT" dirty="0" smtClean="0">
                <a:cs typeface="Times New Roman" pitchFamily="18" charset="0"/>
              </a:rPr>
              <a:t> </a:t>
            </a:r>
            <a:r>
              <a:rPr lang="it-IT" dirty="0" err="1" smtClean="0">
                <a:cs typeface="Times New Roman" pitchFamily="18" charset="0"/>
              </a:rPr>
              <a:t>xylem</a:t>
            </a:r>
            <a:r>
              <a:rPr lang="it-IT" dirty="0" smtClean="0">
                <a:cs typeface="Times New Roman" pitchFamily="18" charset="0"/>
              </a:rPr>
              <a:t> </a:t>
            </a:r>
            <a:r>
              <a:rPr lang="it-IT" dirty="0" err="1" smtClean="0">
                <a:cs typeface="Times New Roman" pitchFamily="18" charset="0"/>
              </a:rPr>
              <a:t>tissue</a:t>
            </a:r>
            <a:r>
              <a:rPr lang="it-IT" dirty="0" smtClean="0">
                <a:cs typeface="Times New Roman" pitchFamily="18" charset="0"/>
              </a:rPr>
              <a:t> </a:t>
            </a:r>
            <a:r>
              <a:rPr lang="it-IT" dirty="0" err="1" smtClean="0">
                <a:cs typeface="Times New Roman" pitchFamily="18" charset="0"/>
              </a:rPr>
              <a:t>damages</a:t>
            </a:r>
            <a:r>
              <a:rPr lang="it-IT" dirty="0" smtClean="0">
                <a:cs typeface="Times New Roman" pitchFamily="18" charset="0"/>
              </a:rPr>
              <a:t> </a:t>
            </a:r>
            <a:r>
              <a:rPr lang="it-IT" dirty="0" err="1" smtClean="0">
                <a:cs typeface="Times New Roman" pitchFamily="18" charset="0"/>
              </a:rPr>
              <a:t>by</a:t>
            </a:r>
            <a:r>
              <a:rPr lang="it-IT" dirty="0" smtClean="0">
                <a:cs typeface="Times New Roman" pitchFamily="18" charset="0"/>
              </a:rPr>
              <a:t> </a:t>
            </a:r>
            <a:r>
              <a:rPr lang="it-IT" dirty="0" err="1" smtClean="0">
                <a:cs typeface="Times New Roman" pitchFamily="18" charset="0"/>
              </a:rPr>
              <a:t>freezing</a:t>
            </a:r>
            <a:r>
              <a:rPr lang="it-IT" dirty="0" smtClean="0">
                <a:cs typeface="Times New Roman" pitchFamily="18" charset="0"/>
              </a:rPr>
              <a:t> in the </a:t>
            </a:r>
            <a:r>
              <a:rPr lang="it-IT" dirty="0" err="1" smtClean="0">
                <a:cs typeface="Times New Roman" pitchFamily="18" charset="0"/>
              </a:rPr>
              <a:t>growing</a:t>
            </a:r>
            <a:r>
              <a:rPr lang="it-IT" dirty="0" smtClean="0">
                <a:cs typeface="Times New Roman" pitchFamily="18" charset="0"/>
              </a:rPr>
              <a:t> </a:t>
            </a:r>
            <a:r>
              <a:rPr lang="it-IT" dirty="0" err="1" smtClean="0">
                <a:cs typeface="Times New Roman" pitchFamily="18" charset="0"/>
              </a:rPr>
              <a:t>season</a:t>
            </a:r>
            <a:r>
              <a:rPr lang="it-IT" dirty="0" smtClean="0">
                <a:cs typeface="Times New Roman" pitchFamily="18" charset="0"/>
              </a:rPr>
              <a:t> </a:t>
            </a:r>
            <a:r>
              <a:rPr lang="it-IT" dirty="0" err="1" smtClean="0">
                <a:cs typeface="Times New Roman" pitchFamily="18" charset="0"/>
              </a:rPr>
              <a:t>during</a:t>
            </a:r>
            <a:r>
              <a:rPr lang="it-IT" dirty="0" smtClean="0">
                <a:cs typeface="Times New Roman" pitchFamily="18" charset="0"/>
              </a:rPr>
              <a:t> </a:t>
            </a:r>
            <a:r>
              <a:rPr lang="it-IT" dirty="0" err="1" smtClean="0">
                <a:cs typeface="Times New Roman" pitchFamily="18" charset="0"/>
              </a:rPr>
              <a:t>which</a:t>
            </a:r>
            <a:r>
              <a:rPr lang="it-IT" dirty="0" smtClean="0">
                <a:cs typeface="Times New Roman" pitchFamily="18" charset="0"/>
              </a:rPr>
              <a:t> the </a:t>
            </a:r>
            <a:r>
              <a:rPr lang="it-IT" dirty="0" err="1" smtClean="0">
                <a:cs typeface="Times New Roman" pitchFamily="18" charset="0"/>
              </a:rPr>
              <a:t>cells</a:t>
            </a:r>
            <a:r>
              <a:rPr lang="it-IT" dirty="0" smtClean="0">
                <a:cs typeface="Times New Roman" pitchFamily="18" charset="0"/>
              </a:rPr>
              <a:t> </a:t>
            </a:r>
            <a:r>
              <a:rPr lang="it-IT" dirty="0" err="1" smtClean="0">
                <a:cs typeface="Times New Roman" pitchFamily="18" charset="0"/>
              </a:rPr>
              <a:t>were</a:t>
            </a:r>
            <a:r>
              <a:rPr lang="it-IT" dirty="0" smtClean="0">
                <a:cs typeface="Times New Roman" pitchFamily="18" charset="0"/>
              </a:rPr>
              <a:t> </a:t>
            </a:r>
            <a:r>
              <a:rPr lang="it-IT" dirty="0" err="1" smtClean="0">
                <a:cs typeface="Times New Roman" pitchFamily="18" charset="0"/>
              </a:rPr>
              <a:t>being</a:t>
            </a:r>
            <a:r>
              <a:rPr lang="it-IT" dirty="0" smtClean="0">
                <a:cs typeface="Times New Roman" pitchFamily="18" charset="0"/>
              </a:rPr>
              <a:t> </a:t>
            </a:r>
            <a:r>
              <a:rPr lang="it-IT" dirty="0" err="1" smtClean="0">
                <a:cs typeface="Times New Roman" pitchFamily="18" charset="0"/>
              </a:rPr>
              <a:t>formed</a:t>
            </a:r>
            <a:r>
              <a:rPr lang="it-IT" dirty="0" smtClean="0">
                <a:cs typeface="Times New Roman" pitchFamily="18" charset="0"/>
              </a:rPr>
              <a:t>. </a:t>
            </a:r>
            <a:r>
              <a:rPr lang="it-IT" dirty="0" err="1" smtClean="0">
                <a:cs typeface="Times New Roman" pitchFamily="18" charset="0"/>
              </a:rPr>
              <a:t>It</a:t>
            </a:r>
            <a:r>
              <a:rPr lang="it-IT" dirty="0" smtClean="0">
                <a:cs typeface="Times New Roman" pitchFamily="18" charset="0"/>
              </a:rPr>
              <a:t> </a:t>
            </a:r>
            <a:r>
              <a:rPr lang="it-IT" dirty="0" err="1" smtClean="0">
                <a:cs typeface="Times New Roman" pitchFamily="18" charset="0"/>
              </a:rPr>
              <a:t>could</a:t>
            </a:r>
            <a:r>
              <a:rPr lang="it-IT" dirty="0" smtClean="0">
                <a:cs typeface="Times New Roman" pitchFamily="18" charset="0"/>
              </a:rPr>
              <a:t> </a:t>
            </a:r>
            <a:r>
              <a:rPr lang="it-IT" dirty="0" err="1" smtClean="0">
                <a:cs typeface="Times New Roman" pitchFamily="18" charset="0"/>
              </a:rPr>
              <a:t>be</a:t>
            </a:r>
            <a:r>
              <a:rPr lang="it-IT" dirty="0" smtClean="0">
                <a:cs typeface="Times New Roman" pitchFamily="18" charset="0"/>
              </a:rPr>
              <a:t> </a:t>
            </a:r>
            <a:r>
              <a:rPr lang="it-IT" dirty="0" err="1" smtClean="0">
                <a:cs typeface="Times New Roman" pitchFamily="18" charset="0"/>
              </a:rPr>
              <a:t>found</a:t>
            </a:r>
            <a:r>
              <a:rPr lang="it-IT" dirty="0" smtClean="0">
                <a:cs typeface="Times New Roman" pitchFamily="18" charset="0"/>
              </a:rPr>
              <a:t> in the </a:t>
            </a:r>
            <a:r>
              <a:rPr lang="it-IT" dirty="0" err="1" smtClean="0">
                <a:cs typeface="Times New Roman" pitchFamily="18" charset="0"/>
              </a:rPr>
              <a:t>early-</a:t>
            </a:r>
            <a:r>
              <a:rPr lang="it-IT" dirty="0" smtClean="0">
                <a:cs typeface="Times New Roman" pitchFamily="18" charset="0"/>
              </a:rPr>
              <a:t> or </a:t>
            </a:r>
            <a:r>
              <a:rPr lang="it-IT" dirty="0" err="1" smtClean="0">
                <a:cs typeface="Times New Roman" pitchFamily="18" charset="0"/>
              </a:rPr>
              <a:t>latewood</a:t>
            </a:r>
            <a:r>
              <a:rPr lang="it-IT" dirty="0" smtClean="0">
                <a:cs typeface="Times New Roman" pitchFamily="18" charset="0"/>
              </a:rPr>
              <a:t> </a:t>
            </a:r>
            <a:r>
              <a:rPr lang="it-IT" dirty="0" err="1" smtClean="0">
                <a:cs typeface="Times New Roman" pitchFamily="18" charset="0"/>
              </a:rPr>
              <a:t>according</a:t>
            </a:r>
            <a:r>
              <a:rPr lang="it-IT" dirty="0" smtClean="0">
                <a:cs typeface="Times New Roman" pitchFamily="18" charset="0"/>
              </a:rPr>
              <a:t> </a:t>
            </a:r>
            <a:r>
              <a:rPr lang="it-IT" dirty="0" err="1" smtClean="0">
                <a:cs typeface="Times New Roman" pitchFamily="18" charset="0"/>
              </a:rPr>
              <a:t>to</a:t>
            </a:r>
            <a:r>
              <a:rPr lang="it-IT" dirty="0" smtClean="0">
                <a:cs typeface="Times New Roman" pitchFamily="18" charset="0"/>
              </a:rPr>
              <a:t> the timing </a:t>
            </a:r>
            <a:r>
              <a:rPr lang="it-IT" dirty="0" err="1" smtClean="0">
                <a:cs typeface="Times New Roman" pitchFamily="18" charset="0"/>
              </a:rPr>
              <a:t>of</a:t>
            </a:r>
            <a:r>
              <a:rPr lang="it-IT" dirty="0" smtClean="0">
                <a:cs typeface="Times New Roman" pitchFamily="18" charset="0"/>
              </a:rPr>
              <a:t> the </a:t>
            </a:r>
            <a:r>
              <a:rPr lang="it-IT" dirty="0" err="1" smtClean="0">
                <a:cs typeface="Times New Roman" pitchFamily="18" charset="0"/>
              </a:rPr>
              <a:t>frost</a:t>
            </a:r>
            <a:r>
              <a:rPr lang="it-IT" dirty="0" smtClean="0">
                <a:cs typeface="Times New Roman" pitchFamily="18" charset="0"/>
              </a:rPr>
              <a:t> </a:t>
            </a:r>
            <a:r>
              <a:rPr lang="it-IT" dirty="0" err="1" smtClean="0">
                <a:cs typeface="Times New Roman" pitchFamily="18" charset="0"/>
              </a:rPr>
              <a:t>event</a:t>
            </a:r>
            <a:r>
              <a:rPr lang="it-IT" dirty="0" smtClean="0">
                <a:cs typeface="Times New Roman" pitchFamily="18" charset="0"/>
              </a:rPr>
              <a:t>.</a:t>
            </a:r>
            <a:endParaRPr lang="it-IT" sz="2800" dirty="0"/>
          </a:p>
        </p:txBody>
      </p:sp>
      <p:grpSp>
        <p:nvGrpSpPr>
          <p:cNvPr id="2" name="Group 10"/>
          <p:cNvGrpSpPr>
            <a:grpSpLocks/>
          </p:cNvGrpSpPr>
          <p:nvPr/>
        </p:nvGrpSpPr>
        <p:grpSpPr bwMode="auto">
          <a:xfrm>
            <a:off x="4355976" y="2636912"/>
            <a:ext cx="4320480" cy="3865240"/>
            <a:chOff x="3120" y="288"/>
            <a:chExt cx="1725" cy="2208"/>
          </a:xfrm>
        </p:grpSpPr>
        <p:pic>
          <p:nvPicPr>
            <p:cNvPr id="53251" name="Picture 3" descr="frost_ring75"/>
            <p:cNvPicPr>
              <a:picLocks noChangeAspect="1" noChangeArrowheads="1"/>
            </p:cNvPicPr>
            <p:nvPr/>
          </p:nvPicPr>
          <p:blipFill>
            <a:blip r:embed="rId3" cstate="screen"/>
            <a:srcRect/>
            <a:stretch>
              <a:fillRect/>
            </a:stretch>
          </p:blipFill>
          <p:spPr bwMode="auto">
            <a:xfrm>
              <a:off x="3120" y="288"/>
              <a:ext cx="1725" cy="2208"/>
            </a:xfrm>
            <a:prstGeom prst="rect">
              <a:avLst/>
            </a:prstGeom>
            <a:noFill/>
          </p:spPr>
        </p:pic>
        <p:sp>
          <p:nvSpPr>
            <p:cNvPr id="53255" name="AutoShape 7"/>
            <p:cNvSpPr>
              <a:spLocks noChangeArrowheads="1"/>
            </p:cNvSpPr>
            <p:nvPr/>
          </p:nvSpPr>
          <p:spPr bwMode="auto">
            <a:xfrm>
              <a:off x="3456" y="1248"/>
              <a:ext cx="232" cy="188"/>
            </a:xfrm>
            <a:prstGeom prst="homePlate">
              <a:avLst>
                <a:gd name="adj" fmla="val 123404"/>
              </a:avLst>
            </a:prstGeom>
            <a:solidFill>
              <a:srgbClr val="FF3300"/>
            </a:solidFill>
            <a:ln w="9525">
              <a:solidFill>
                <a:srgbClr val="CC0000"/>
              </a:solidFill>
              <a:miter lim="800000"/>
              <a:headEnd/>
              <a:tailEnd/>
            </a:ln>
            <a:effectLst/>
          </p:spPr>
          <p:txBody>
            <a:bodyPr wrap="none" anchor="ctr"/>
            <a:lstStyle/>
            <a:p>
              <a:endParaRPr lang="it-IT"/>
            </a:p>
          </p:txBody>
        </p:sp>
      </p:grpSp>
      <p:grpSp>
        <p:nvGrpSpPr>
          <p:cNvPr id="3" name="Group 12"/>
          <p:cNvGrpSpPr>
            <a:grpSpLocks/>
          </p:cNvGrpSpPr>
          <p:nvPr/>
        </p:nvGrpSpPr>
        <p:grpSpPr bwMode="auto">
          <a:xfrm>
            <a:off x="395536" y="2636912"/>
            <a:ext cx="3528392" cy="3744416"/>
            <a:chOff x="3120" y="2016"/>
            <a:chExt cx="1864" cy="2208"/>
          </a:xfrm>
        </p:grpSpPr>
        <p:pic>
          <p:nvPicPr>
            <p:cNvPr id="53253" name="Picture 5" descr="Frost ring"/>
            <p:cNvPicPr>
              <a:picLocks noChangeAspect="1" noChangeArrowheads="1"/>
            </p:cNvPicPr>
            <p:nvPr/>
          </p:nvPicPr>
          <p:blipFill>
            <a:blip r:embed="rId4" cstate="screen"/>
            <a:srcRect/>
            <a:stretch>
              <a:fillRect/>
            </a:stretch>
          </p:blipFill>
          <p:spPr bwMode="auto">
            <a:xfrm>
              <a:off x="3120" y="2016"/>
              <a:ext cx="1727" cy="2208"/>
            </a:xfrm>
            <a:prstGeom prst="rect">
              <a:avLst/>
            </a:prstGeom>
            <a:noFill/>
          </p:spPr>
        </p:pic>
        <p:sp>
          <p:nvSpPr>
            <p:cNvPr id="53257" name="AutoShape 9"/>
            <p:cNvSpPr>
              <a:spLocks noChangeArrowheads="1"/>
            </p:cNvSpPr>
            <p:nvPr/>
          </p:nvSpPr>
          <p:spPr bwMode="auto">
            <a:xfrm rot="-10601823">
              <a:off x="4752" y="3120"/>
              <a:ext cx="232" cy="188"/>
            </a:xfrm>
            <a:prstGeom prst="homePlate">
              <a:avLst>
                <a:gd name="adj" fmla="val 123404"/>
              </a:avLst>
            </a:prstGeom>
            <a:solidFill>
              <a:srgbClr val="FF3300"/>
            </a:solidFill>
            <a:ln w="9525">
              <a:solidFill>
                <a:srgbClr val="CC0000"/>
              </a:solidFill>
              <a:miter lim="800000"/>
              <a:headEnd/>
              <a:tailEnd/>
            </a:ln>
            <a:effectLst/>
          </p:spPr>
          <p:txBody>
            <a:bodyPr wrap="none" anchor="ctr"/>
            <a:lstStyle/>
            <a:p>
              <a:endParaRPr lang="it-IT"/>
            </a:p>
          </p:txBody>
        </p:sp>
      </p:grpSp>
      <p:sp>
        <p:nvSpPr>
          <p:cNvPr id="14" name="Text Box 17"/>
          <p:cNvSpPr txBox="1">
            <a:spLocks noChangeArrowheads="1"/>
          </p:cNvSpPr>
          <p:nvPr/>
        </p:nvSpPr>
        <p:spPr bwMode="auto">
          <a:xfrm>
            <a:off x="3388824" y="-27384"/>
            <a:ext cx="2366353" cy="707886"/>
          </a:xfrm>
          <a:prstGeom prst="rect">
            <a:avLst/>
          </a:prstGeom>
          <a:noFill/>
          <a:ln w="9525">
            <a:noFill/>
            <a:miter lim="800000"/>
            <a:headEnd/>
            <a:tailEnd/>
          </a:ln>
          <a:effectLst/>
        </p:spPr>
        <p:txBody>
          <a:bodyPr wrap="none">
            <a:spAutoFit/>
          </a:bodyPr>
          <a:lstStyle/>
          <a:p>
            <a:r>
              <a:rPr lang="it-IT" sz="4000" dirty="0" smtClean="0">
                <a:effectLst>
                  <a:outerShdw blurRad="38100" dist="38100" dir="2700000" algn="tl">
                    <a:srgbClr val="000000">
                      <a:alpha val="43137"/>
                    </a:srgbClr>
                  </a:outerShdw>
                </a:effectLst>
                <a:latin typeface="+mj-lt"/>
                <a:cs typeface="Times New Roman" pitchFamily="18" charset="0"/>
              </a:rPr>
              <a:t>Frost Ring</a:t>
            </a:r>
            <a:endParaRPr lang="it-IT" sz="4000" dirty="0">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ou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screen"/>
          <a:stretch>
            <a:fillRect/>
          </a:stretch>
        </p:blipFill>
        <p:spPr bwMode="auto">
          <a:xfrm>
            <a:off x="611560" y="1034169"/>
            <a:ext cx="7632848" cy="5323788"/>
          </a:xfrm>
          <a:prstGeom prst="rect">
            <a:avLst/>
          </a:prstGeom>
          <a:noFill/>
          <a:ln w="9525">
            <a:noFill/>
            <a:miter lim="800000"/>
            <a:headEnd/>
            <a:tailEnd/>
          </a:ln>
          <a:effectLst/>
        </p:spPr>
      </p:pic>
      <p:sp>
        <p:nvSpPr>
          <p:cNvPr id="3" name="Text Box 17"/>
          <p:cNvSpPr txBox="1">
            <a:spLocks noChangeArrowheads="1"/>
          </p:cNvSpPr>
          <p:nvPr/>
        </p:nvSpPr>
        <p:spPr bwMode="auto">
          <a:xfrm>
            <a:off x="1526936" y="122238"/>
            <a:ext cx="6293711" cy="584775"/>
          </a:xfrm>
          <a:prstGeom prst="rect">
            <a:avLst/>
          </a:prstGeom>
          <a:noFill/>
          <a:ln w="9525">
            <a:noFill/>
            <a:miter lim="800000"/>
            <a:headEnd/>
            <a:tailEnd/>
          </a:ln>
          <a:effectLst/>
        </p:spPr>
        <p:txBody>
          <a:bodyPr wrap="none">
            <a:spAutoFit/>
          </a:bodyPr>
          <a:lstStyle/>
          <a:p>
            <a:r>
              <a:rPr lang="it-IT" sz="3200" dirty="0" smtClean="0">
                <a:latin typeface="Comic Sans MS" pitchFamily="66" charset="0"/>
                <a:cs typeface="Times New Roman" pitchFamily="18" charset="0"/>
              </a:rPr>
              <a:t>Frost Ring in 2005 at </a:t>
            </a:r>
            <a:r>
              <a:rPr lang="it-IT" sz="3200" dirty="0" err="1" smtClean="0">
                <a:latin typeface="Comic Sans MS" pitchFamily="66" charset="0"/>
                <a:cs typeface="Times New Roman" pitchFamily="18" charset="0"/>
              </a:rPr>
              <a:t>Dolomites</a:t>
            </a:r>
            <a:endParaRPr lang="it-IT" sz="3200" dirty="0">
              <a:latin typeface="Comic Sans MS" pitchFamily="66" charset="0"/>
              <a:cs typeface="Times New Roman" pitchFamily="18" charset="0"/>
            </a:endParaRPr>
          </a:p>
        </p:txBody>
      </p:sp>
      <p:pic>
        <p:nvPicPr>
          <p:cNvPr id="1026" name="Picture 2"/>
          <p:cNvPicPr>
            <a:picLocks noChangeAspect="1" noChangeArrowheads="1"/>
          </p:cNvPicPr>
          <p:nvPr/>
        </p:nvPicPr>
        <p:blipFill>
          <a:blip r:embed="rId4" cstate="screen"/>
          <a:srcRect/>
          <a:stretch>
            <a:fillRect/>
          </a:stretch>
        </p:blipFill>
        <p:spPr bwMode="auto">
          <a:xfrm>
            <a:off x="503548" y="692696"/>
            <a:ext cx="8136904" cy="61026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1243204" y="-27384"/>
            <a:ext cx="6657592" cy="707886"/>
          </a:xfrm>
          <a:prstGeom prst="rect">
            <a:avLst/>
          </a:prstGeom>
          <a:noFill/>
          <a:ln w="9525">
            <a:noFill/>
            <a:miter lim="800000"/>
            <a:headEnd/>
            <a:tailEnd/>
          </a:ln>
          <a:effectLst/>
        </p:spPr>
        <p:txBody>
          <a:bodyPr wrap="none">
            <a:spAutoFit/>
          </a:bodyPr>
          <a:lstStyle/>
          <a:p>
            <a:r>
              <a:rPr lang="it-IT" sz="4000" dirty="0" smtClean="0">
                <a:effectLst>
                  <a:outerShdw blurRad="38100" dist="38100" dir="2700000" algn="tl">
                    <a:srgbClr val="000000">
                      <a:alpha val="43137"/>
                    </a:srgbClr>
                  </a:outerShdw>
                </a:effectLst>
                <a:latin typeface="+mj-lt"/>
                <a:cs typeface="Times New Roman" pitchFamily="18" charset="0"/>
              </a:rPr>
              <a:t>Frost </a:t>
            </a:r>
            <a:r>
              <a:rPr lang="it-IT" sz="4000" dirty="0" err="1" smtClean="0">
                <a:effectLst>
                  <a:outerShdw blurRad="38100" dist="38100" dir="2700000" algn="tl">
                    <a:srgbClr val="000000">
                      <a:alpha val="43137"/>
                    </a:srgbClr>
                  </a:outerShdw>
                </a:effectLst>
                <a:latin typeface="+mj-lt"/>
                <a:cs typeface="Times New Roman" pitchFamily="18" charset="0"/>
              </a:rPr>
              <a:t>Rings</a:t>
            </a:r>
            <a:r>
              <a:rPr lang="it-IT" sz="4000" dirty="0" smtClean="0">
                <a:effectLst>
                  <a:outerShdw blurRad="38100" dist="38100" dir="2700000" algn="tl">
                    <a:srgbClr val="000000">
                      <a:alpha val="43137"/>
                    </a:srgbClr>
                  </a:outerShdw>
                </a:effectLst>
                <a:latin typeface="+mj-lt"/>
                <a:cs typeface="Times New Roman" pitchFamily="18" charset="0"/>
              </a:rPr>
              <a:t> in common </a:t>
            </a:r>
            <a:r>
              <a:rPr lang="it-IT" sz="4000" dirty="0" err="1" smtClean="0">
                <a:effectLst>
                  <a:outerShdw blurRad="38100" dist="38100" dir="2700000" algn="tl">
                    <a:srgbClr val="000000">
                      <a:alpha val="43137"/>
                    </a:srgbClr>
                  </a:outerShdw>
                </a:effectLst>
                <a:latin typeface="+mj-lt"/>
                <a:cs typeface="Times New Roman" pitchFamily="18" charset="0"/>
              </a:rPr>
              <a:t>Juniper</a:t>
            </a:r>
            <a:endParaRPr lang="it-IT" sz="4000" dirty="0">
              <a:effectLst>
                <a:outerShdw blurRad="38100" dist="38100" dir="2700000" algn="tl">
                  <a:srgbClr val="000000">
                    <a:alpha val="43137"/>
                  </a:srgbClr>
                </a:outerShdw>
              </a:effectLst>
              <a:latin typeface="+mj-lt"/>
              <a:cs typeface="Times New Roman" pitchFamily="18" charset="0"/>
            </a:endParaRPr>
          </a:p>
        </p:txBody>
      </p:sp>
      <p:pic>
        <p:nvPicPr>
          <p:cNvPr id="4" name="Immagine 3" descr="VE0527153927.JPG"/>
          <p:cNvPicPr>
            <a:picLocks noChangeAspect="1"/>
          </p:cNvPicPr>
          <p:nvPr/>
        </p:nvPicPr>
        <p:blipFill>
          <a:blip r:embed="rId3" cstate="screen"/>
          <a:stretch>
            <a:fillRect/>
          </a:stretch>
        </p:blipFill>
        <p:spPr>
          <a:xfrm>
            <a:off x="719572" y="908720"/>
            <a:ext cx="7704856" cy="572463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ultilingual_Glossary_Dendro.jpg"/>
          <p:cNvPicPr>
            <a:picLocks noChangeAspect="1"/>
          </p:cNvPicPr>
          <p:nvPr/>
        </p:nvPicPr>
        <p:blipFill>
          <a:blip r:embed="rId3" cstate="screen"/>
          <a:stretch>
            <a:fillRect/>
          </a:stretch>
        </p:blipFill>
        <p:spPr>
          <a:xfrm>
            <a:off x="251520" y="908720"/>
            <a:ext cx="3844254" cy="5674991"/>
          </a:xfrm>
          <a:prstGeom prst="rect">
            <a:avLst/>
          </a:prstGeom>
        </p:spPr>
      </p:pic>
      <p:sp>
        <p:nvSpPr>
          <p:cNvPr id="3" name="Rettangolo 2"/>
          <p:cNvSpPr/>
          <p:nvPr/>
        </p:nvSpPr>
        <p:spPr>
          <a:xfrm>
            <a:off x="4283968" y="3356992"/>
            <a:ext cx="4572000" cy="1200329"/>
          </a:xfrm>
          <a:prstGeom prst="rect">
            <a:avLst/>
          </a:prstGeom>
        </p:spPr>
        <p:txBody>
          <a:bodyPr>
            <a:spAutoFit/>
          </a:bodyPr>
          <a:lstStyle/>
          <a:p>
            <a:r>
              <a:rPr lang="it-IT" dirty="0" smtClean="0">
                <a:solidFill>
                  <a:srgbClr val="0000FF"/>
                </a:solidFill>
              </a:rPr>
              <a:t>http://www.wsl.ch/</a:t>
            </a:r>
            <a:r>
              <a:rPr lang="it-IT" dirty="0" err="1" smtClean="0">
                <a:solidFill>
                  <a:srgbClr val="0000FF"/>
                </a:solidFill>
              </a:rPr>
              <a:t>dienstleistungen</a:t>
            </a:r>
            <a:r>
              <a:rPr lang="it-IT" dirty="0" smtClean="0">
                <a:solidFill>
                  <a:srgbClr val="0000FF"/>
                </a:solidFill>
              </a:rPr>
              <a:t>/</a:t>
            </a:r>
            <a:r>
              <a:rPr lang="it-IT" dirty="0" err="1" smtClean="0">
                <a:solidFill>
                  <a:srgbClr val="0000FF"/>
                </a:solidFill>
              </a:rPr>
              <a:t>produkte</a:t>
            </a:r>
            <a:r>
              <a:rPr lang="it-IT" dirty="0" smtClean="0">
                <a:solidFill>
                  <a:srgbClr val="0000FF"/>
                </a:solidFill>
              </a:rPr>
              <a:t>/glossare/</a:t>
            </a:r>
            <a:r>
              <a:rPr lang="it-IT" dirty="0" err="1" smtClean="0">
                <a:solidFill>
                  <a:srgbClr val="0000FF"/>
                </a:solidFill>
              </a:rPr>
              <a:t>dendro_glossary</a:t>
            </a:r>
            <a:r>
              <a:rPr lang="it-IT" dirty="0" smtClean="0">
                <a:solidFill>
                  <a:srgbClr val="0000FF"/>
                </a:solidFill>
              </a:rPr>
              <a:t>/</a:t>
            </a:r>
            <a:r>
              <a:rPr lang="it-IT" dirty="0" err="1" smtClean="0">
                <a:solidFill>
                  <a:srgbClr val="0000FF"/>
                </a:solidFill>
              </a:rPr>
              <a:t>search_EN</a:t>
            </a:r>
            <a:endParaRPr lang="it-IT" dirty="0">
              <a:solidFill>
                <a:srgbClr val="0000FF"/>
              </a:solidFill>
            </a:endParaRPr>
          </a:p>
        </p:txBody>
      </p:sp>
      <p:sp>
        <p:nvSpPr>
          <p:cNvPr id="4" name="CasellaDiTesto 3"/>
          <p:cNvSpPr txBox="1"/>
          <p:nvPr/>
        </p:nvSpPr>
        <p:spPr>
          <a:xfrm>
            <a:off x="4355976" y="908720"/>
            <a:ext cx="4499992" cy="2246769"/>
          </a:xfrm>
          <a:prstGeom prst="rect">
            <a:avLst/>
          </a:prstGeom>
          <a:noFill/>
        </p:spPr>
        <p:txBody>
          <a:bodyPr wrap="square" rtlCol="0">
            <a:spAutoFit/>
          </a:bodyPr>
          <a:lstStyle/>
          <a:p>
            <a:r>
              <a:rPr lang="it-IT" sz="2800" dirty="0" smtClean="0"/>
              <a:t>351 </a:t>
            </a:r>
            <a:r>
              <a:rPr lang="it-IT" sz="2800" dirty="0" err="1" smtClean="0"/>
              <a:t>terms</a:t>
            </a:r>
            <a:r>
              <a:rPr lang="it-IT" sz="2800" dirty="0" smtClean="0"/>
              <a:t> in 7 </a:t>
            </a:r>
            <a:r>
              <a:rPr lang="it-IT" sz="2800" dirty="0" err="1" smtClean="0"/>
              <a:t>different</a:t>
            </a:r>
            <a:r>
              <a:rPr lang="it-IT" sz="2800" dirty="0" smtClean="0"/>
              <a:t> </a:t>
            </a:r>
            <a:r>
              <a:rPr lang="it-IT" sz="2800" dirty="0" err="1" smtClean="0"/>
              <a:t>languages</a:t>
            </a:r>
            <a:r>
              <a:rPr lang="it-IT" sz="2800" dirty="0" smtClean="0"/>
              <a:t>:</a:t>
            </a:r>
          </a:p>
          <a:p>
            <a:r>
              <a:rPr lang="en-US" sz="2800" dirty="0" smtClean="0"/>
              <a:t>English, German, French, Spanish, Italian, Portuguese and Russian</a:t>
            </a:r>
            <a:endParaRPr lang="it-IT" sz="2800" dirty="0"/>
          </a:p>
        </p:txBody>
      </p:sp>
      <p:sp>
        <p:nvSpPr>
          <p:cNvPr id="5" name="CasellaDiTesto 4"/>
          <p:cNvSpPr txBox="1"/>
          <p:nvPr/>
        </p:nvSpPr>
        <p:spPr>
          <a:xfrm>
            <a:off x="395216" y="44624"/>
            <a:ext cx="8353569" cy="646331"/>
          </a:xfrm>
          <a:prstGeom prst="rect">
            <a:avLst/>
          </a:prstGeom>
          <a:noFill/>
        </p:spPr>
        <p:txBody>
          <a:bodyPr wrap="none" rtlCol="0">
            <a:spAutoFit/>
          </a:bodyPr>
          <a:lstStyle/>
          <a:p>
            <a:r>
              <a:rPr lang="it-IT" sz="3600" dirty="0" err="1" smtClean="0">
                <a:effectLst>
                  <a:outerShdw blurRad="38100" dist="38100" dir="2700000" algn="tl">
                    <a:srgbClr val="000000">
                      <a:alpha val="43137"/>
                    </a:srgbClr>
                  </a:outerShdw>
                </a:effectLst>
              </a:rPr>
              <a:t>Multilingual</a:t>
            </a:r>
            <a:r>
              <a:rPr lang="it-IT" sz="3600" dirty="0" smtClean="0">
                <a:effectLst>
                  <a:outerShdw blurRad="38100" dist="38100" dir="2700000" algn="tl">
                    <a:srgbClr val="000000">
                      <a:alpha val="43137"/>
                    </a:srgbClr>
                  </a:outerShdw>
                </a:effectLst>
              </a:rPr>
              <a:t> </a:t>
            </a:r>
            <a:r>
              <a:rPr lang="it-IT" sz="3600" dirty="0" err="1" smtClean="0">
                <a:effectLst>
                  <a:outerShdw blurRad="38100" dist="38100" dir="2700000" algn="tl">
                    <a:srgbClr val="000000">
                      <a:alpha val="43137"/>
                    </a:srgbClr>
                  </a:outerShdw>
                </a:effectLst>
              </a:rPr>
              <a:t>Glossary</a:t>
            </a:r>
            <a:r>
              <a:rPr lang="it-IT" sz="3600" dirty="0" smtClean="0">
                <a:effectLst>
                  <a:outerShdw blurRad="38100" dist="38100" dir="2700000" algn="tl">
                    <a:srgbClr val="000000">
                      <a:alpha val="43137"/>
                    </a:srgbClr>
                  </a:outerShdw>
                </a:effectLst>
              </a:rPr>
              <a:t> </a:t>
            </a:r>
            <a:r>
              <a:rPr lang="it-IT" sz="3600" dirty="0" err="1" smtClean="0">
                <a:effectLst>
                  <a:outerShdw blurRad="38100" dist="38100" dir="2700000" algn="tl">
                    <a:srgbClr val="000000">
                      <a:alpha val="43137"/>
                    </a:srgbClr>
                  </a:outerShdw>
                </a:effectLst>
              </a:rPr>
              <a:t>of</a:t>
            </a:r>
            <a:r>
              <a:rPr lang="it-IT" sz="3600" dirty="0" smtClean="0">
                <a:effectLst>
                  <a:outerShdw blurRad="38100" dist="38100" dir="2700000" algn="tl">
                    <a:srgbClr val="000000">
                      <a:alpha val="43137"/>
                    </a:srgbClr>
                  </a:outerShdw>
                </a:effectLst>
              </a:rPr>
              <a:t> Dendrochronology</a:t>
            </a:r>
            <a:endParaRPr lang="it-IT"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9" name="Rectangle 25"/>
          <p:cNvSpPr>
            <a:spLocks noChangeArrowheads="1"/>
          </p:cNvSpPr>
          <p:nvPr/>
        </p:nvSpPr>
        <p:spPr bwMode="auto">
          <a:xfrm>
            <a:off x="0" y="1268760"/>
            <a:ext cx="2987824" cy="4832092"/>
          </a:xfrm>
          <a:prstGeom prst="rect">
            <a:avLst/>
          </a:prstGeom>
          <a:noFill/>
          <a:ln w="9525">
            <a:noFill/>
            <a:miter lim="800000"/>
            <a:headEnd/>
            <a:tailEnd/>
          </a:ln>
          <a:effectLst/>
        </p:spPr>
        <p:txBody>
          <a:bodyPr wrap="square">
            <a:spAutoFit/>
          </a:bodyPr>
          <a:lstStyle/>
          <a:p>
            <a:r>
              <a:rPr lang="it-IT" sz="2800" dirty="0" err="1" smtClean="0">
                <a:cs typeface="Times New Roman" pitchFamily="18" charset="0"/>
              </a:rPr>
              <a:t>These</a:t>
            </a:r>
            <a:r>
              <a:rPr lang="it-IT" sz="2800" dirty="0" smtClean="0">
                <a:cs typeface="Times New Roman" pitchFamily="18" charset="0"/>
              </a:rPr>
              <a:t> </a:t>
            </a:r>
            <a:r>
              <a:rPr lang="it-IT" sz="2800" dirty="0" err="1" smtClean="0">
                <a:cs typeface="Times New Roman" pitchFamily="18" charset="0"/>
              </a:rPr>
              <a:t>rings</a:t>
            </a:r>
            <a:r>
              <a:rPr lang="it-IT" sz="2800" dirty="0" smtClean="0">
                <a:cs typeface="Times New Roman" pitchFamily="18" charset="0"/>
              </a:rPr>
              <a:t> </a:t>
            </a:r>
            <a:r>
              <a:rPr lang="it-IT" sz="2800" dirty="0" err="1" smtClean="0">
                <a:cs typeface="Times New Roman" pitchFamily="18" charset="0"/>
              </a:rPr>
              <a:t>have</a:t>
            </a:r>
            <a:r>
              <a:rPr lang="it-IT" sz="2800" dirty="0" smtClean="0">
                <a:cs typeface="Times New Roman" pitchFamily="18" charset="0"/>
              </a:rPr>
              <a:t> </a:t>
            </a:r>
            <a:r>
              <a:rPr lang="it-IT" sz="2800" dirty="0" err="1" smtClean="0">
                <a:cs typeface="Times New Roman" pitchFamily="18" charset="0"/>
              </a:rPr>
              <a:t>many</a:t>
            </a:r>
            <a:r>
              <a:rPr lang="it-IT" sz="2800" dirty="0" smtClean="0">
                <a:cs typeface="Times New Roman" pitchFamily="18" charset="0"/>
              </a:rPr>
              <a:t> </a:t>
            </a:r>
            <a:r>
              <a:rPr lang="it-IT" sz="2800" dirty="0" err="1" smtClean="0">
                <a:cs typeface="Times New Roman" pitchFamily="18" charset="0"/>
              </a:rPr>
              <a:t>resin</a:t>
            </a:r>
            <a:r>
              <a:rPr lang="it-IT" sz="2800" dirty="0" smtClean="0">
                <a:cs typeface="Times New Roman" pitchFamily="18" charset="0"/>
              </a:rPr>
              <a:t> </a:t>
            </a:r>
            <a:r>
              <a:rPr lang="it-IT" sz="2800" dirty="0" err="1" smtClean="0">
                <a:cs typeface="Times New Roman" pitchFamily="18" charset="0"/>
              </a:rPr>
              <a:t>ducts</a:t>
            </a:r>
            <a:r>
              <a:rPr lang="it-IT" sz="2800" dirty="0" smtClean="0">
                <a:cs typeface="Times New Roman" pitchFamily="18" charset="0"/>
              </a:rPr>
              <a:t> and/or </a:t>
            </a:r>
            <a:r>
              <a:rPr lang="it-IT" sz="2800" dirty="0" err="1" smtClean="0">
                <a:cs typeface="Times New Roman" pitchFamily="18" charset="0"/>
              </a:rPr>
              <a:t>pockets</a:t>
            </a:r>
            <a:r>
              <a:rPr lang="it-IT" sz="2800" dirty="0" smtClean="0">
                <a:cs typeface="Times New Roman" pitchFamily="18" charset="0"/>
              </a:rPr>
              <a:t> </a:t>
            </a:r>
            <a:r>
              <a:rPr lang="it-IT" sz="2800" dirty="0" err="1" smtClean="0">
                <a:cs typeface="Times New Roman" pitchFamily="18" charset="0"/>
              </a:rPr>
              <a:t>mainly</a:t>
            </a:r>
            <a:r>
              <a:rPr lang="it-IT" sz="2800" dirty="0" smtClean="0">
                <a:cs typeface="Times New Roman" pitchFamily="18" charset="0"/>
              </a:rPr>
              <a:t> </a:t>
            </a:r>
            <a:r>
              <a:rPr lang="it-IT" sz="2800" dirty="0" err="1" smtClean="0">
                <a:cs typeface="Times New Roman" pitchFamily="18" charset="0"/>
              </a:rPr>
              <a:t>organized</a:t>
            </a:r>
            <a:r>
              <a:rPr lang="it-IT" sz="2800" dirty="0" smtClean="0">
                <a:cs typeface="Times New Roman" pitchFamily="18" charset="0"/>
              </a:rPr>
              <a:t> in regular </a:t>
            </a:r>
            <a:r>
              <a:rPr lang="it-IT" sz="2800" dirty="0" err="1" smtClean="0">
                <a:cs typeface="Times New Roman" pitchFamily="18" charset="0"/>
              </a:rPr>
              <a:t>files</a:t>
            </a:r>
            <a:r>
              <a:rPr lang="it-IT" sz="2800" dirty="0" smtClean="0">
                <a:cs typeface="Times New Roman" pitchFamily="18" charset="0"/>
              </a:rPr>
              <a:t> </a:t>
            </a:r>
            <a:r>
              <a:rPr lang="it-IT" sz="2800" dirty="0" err="1" smtClean="0">
                <a:cs typeface="Times New Roman" pitchFamily="18" charset="0"/>
              </a:rPr>
              <a:t>within</a:t>
            </a:r>
            <a:r>
              <a:rPr lang="it-IT" sz="2800" dirty="0" smtClean="0">
                <a:cs typeface="Times New Roman" pitchFamily="18" charset="0"/>
              </a:rPr>
              <a:t> the </a:t>
            </a:r>
            <a:r>
              <a:rPr lang="it-IT" sz="2800" dirty="0" err="1" smtClean="0">
                <a:cs typeface="Times New Roman" pitchFamily="18" charset="0"/>
              </a:rPr>
              <a:t>early-</a:t>
            </a:r>
            <a:r>
              <a:rPr lang="it-IT" sz="2800" dirty="0" smtClean="0">
                <a:cs typeface="Times New Roman" pitchFamily="18" charset="0"/>
              </a:rPr>
              <a:t> or </a:t>
            </a:r>
            <a:r>
              <a:rPr lang="it-IT" sz="2800" dirty="0" err="1" smtClean="0">
                <a:cs typeface="Times New Roman" pitchFamily="18" charset="0"/>
              </a:rPr>
              <a:t>latewood</a:t>
            </a:r>
            <a:r>
              <a:rPr lang="it-IT" sz="2800" dirty="0" smtClean="0">
                <a:cs typeface="Times New Roman" pitchFamily="18" charset="0"/>
              </a:rPr>
              <a:t>. </a:t>
            </a:r>
            <a:r>
              <a:rPr lang="it-IT" sz="2800" dirty="0" err="1" smtClean="0">
                <a:cs typeface="Times New Roman" pitchFamily="18" charset="0"/>
              </a:rPr>
              <a:t>They</a:t>
            </a:r>
            <a:r>
              <a:rPr lang="it-IT" sz="2800" dirty="0" smtClean="0">
                <a:cs typeface="Times New Roman" pitchFamily="18" charset="0"/>
              </a:rPr>
              <a:t> are </a:t>
            </a:r>
            <a:r>
              <a:rPr lang="it-IT" sz="2800" dirty="0" err="1" smtClean="0">
                <a:cs typeface="Times New Roman" pitchFamily="18" charset="0"/>
              </a:rPr>
              <a:t>often</a:t>
            </a:r>
            <a:r>
              <a:rPr lang="it-IT" sz="2800" dirty="0" smtClean="0">
                <a:cs typeface="Times New Roman" pitchFamily="18" charset="0"/>
              </a:rPr>
              <a:t> the </a:t>
            </a:r>
            <a:r>
              <a:rPr lang="it-IT" sz="2800" dirty="0" err="1" smtClean="0">
                <a:cs typeface="Times New Roman" pitchFamily="18" charset="0"/>
              </a:rPr>
              <a:t>results</a:t>
            </a:r>
            <a:r>
              <a:rPr lang="it-IT" sz="2800" dirty="0" smtClean="0">
                <a:cs typeface="Times New Roman" pitchFamily="18" charset="0"/>
              </a:rPr>
              <a:t> </a:t>
            </a:r>
            <a:r>
              <a:rPr lang="it-IT" sz="2800" dirty="0" err="1" smtClean="0">
                <a:cs typeface="Times New Roman" pitchFamily="18" charset="0"/>
              </a:rPr>
              <a:t>of</a:t>
            </a:r>
            <a:r>
              <a:rPr lang="it-IT" sz="2800" dirty="0" smtClean="0">
                <a:cs typeface="Times New Roman" pitchFamily="18" charset="0"/>
              </a:rPr>
              <a:t> </a:t>
            </a:r>
            <a:r>
              <a:rPr lang="it-IT" sz="2800" dirty="0" err="1" smtClean="0">
                <a:cs typeface="Times New Roman" pitchFamily="18" charset="0"/>
              </a:rPr>
              <a:t>mechanical</a:t>
            </a:r>
            <a:r>
              <a:rPr lang="it-IT" sz="2800" dirty="0" smtClean="0">
                <a:cs typeface="Times New Roman" pitchFamily="18" charset="0"/>
              </a:rPr>
              <a:t> </a:t>
            </a:r>
            <a:r>
              <a:rPr lang="it-IT" sz="2800" dirty="0" err="1" smtClean="0">
                <a:cs typeface="Times New Roman" pitchFamily="18" charset="0"/>
              </a:rPr>
              <a:t>stresses</a:t>
            </a:r>
            <a:r>
              <a:rPr lang="it-IT" sz="2800" dirty="0" smtClean="0">
                <a:cs typeface="Times New Roman" pitchFamily="18" charset="0"/>
              </a:rPr>
              <a:t> (</a:t>
            </a:r>
            <a:r>
              <a:rPr lang="it-IT" sz="2800" dirty="0" err="1" smtClean="0">
                <a:cs typeface="Times New Roman" pitchFamily="18" charset="0"/>
              </a:rPr>
              <a:t>wind</a:t>
            </a:r>
            <a:r>
              <a:rPr lang="it-IT" sz="2800" dirty="0" smtClean="0">
                <a:cs typeface="Times New Roman" pitchFamily="18" charset="0"/>
              </a:rPr>
              <a:t>), </a:t>
            </a:r>
            <a:r>
              <a:rPr lang="it-IT" sz="2800" dirty="0" err="1" smtClean="0">
                <a:cs typeface="Times New Roman" pitchFamily="18" charset="0"/>
              </a:rPr>
              <a:t>wounds</a:t>
            </a:r>
            <a:r>
              <a:rPr lang="it-IT" sz="2800" dirty="0" smtClean="0">
                <a:cs typeface="Times New Roman" pitchFamily="18" charset="0"/>
              </a:rPr>
              <a:t> or </a:t>
            </a:r>
            <a:r>
              <a:rPr lang="it-IT" sz="2800" dirty="0" err="1" smtClean="0">
                <a:cs typeface="Times New Roman" pitchFamily="18" charset="0"/>
              </a:rPr>
              <a:t>frost</a:t>
            </a:r>
            <a:r>
              <a:rPr lang="it-IT" sz="2800" dirty="0" smtClean="0">
                <a:cs typeface="Times New Roman" pitchFamily="18" charset="0"/>
              </a:rPr>
              <a:t> </a:t>
            </a:r>
            <a:r>
              <a:rPr lang="it-IT" sz="2800" dirty="0" err="1" smtClean="0">
                <a:cs typeface="Times New Roman" pitchFamily="18" charset="0"/>
              </a:rPr>
              <a:t>damages</a:t>
            </a:r>
            <a:r>
              <a:rPr lang="it-IT" sz="2800" dirty="0" smtClean="0">
                <a:cs typeface="Times New Roman" pitchFamily="18" charset="0"/>
              </a:rPr>
              <a:t>.</a:t>
            </a:r>
            <a:endParaRPr lang="it-IT" sz="2800" dirty="0">
              <a:cs typeface="Times New Roman" pitchFamily="18" charset="0"/>
            </a:endParaRPr>
          </a:p>
        </p:txBody>
      </p:sp>
      <p:pic>
        <p:nvPicPr>
          <p:cNvPr id="11266" name="Picture 2" descr="http://origin-ars.els-cdn.com/content/image/1-s2.0-S1125786508000222-gr1.jpg"/>
          <p:cNvPicPr>
            <a:picLocks noChangeAspect="1" noChangeArrowheads="1"/>
          </p:cNvPicPr>
          <p:nvPr/>
        </p:nvPicPr>
        <p:blipFill>
          <a:blip r:embed="rId3" cstate="screen"/>
          <a:srcRect/>
          <a:stretch>
            <a:fillRect/>
          </a:stretch>
        </p:blipFill>
        <p:spPr bwMode="auto">
          <a:xfrm>
            <a:off x="3048000" y="1268760"/>
            <a:ext cx="6096000" cy="5572126"/>
          </a:xfrm>
          <a:prstGeom prst="rect">
            <a:avLst/>
          </a:prstGeom>
          <a:noFill/>
        </p:spPr>
      </p:pic>
      <p:sp>
        <p:nvSpPr>
          <p:cNvPr id="18" name="Text Box 17"/>
          <p:cNvSpPr txBox="1">
            <a:spLocks noChangeArrowheads="1"/>
          </p:cNvSpPr>
          <p:nvPr/>
        </p:nvSpPr>
        <p:spPr bwMode="auto">
          <a:xfrm>
            <a:off x="1888702" y="-27384"/>
            <a:ext cx="5366597" cy="769441"/>
          </a:xfrm>
          <a:prstGeom prst="rect">
            <a:avLst/>
          </a:prstGeom>
          <a:noFill/>
          <a:ln w="9525">
            <a:noFill/>
            <a:miter lim="800000"/>
            <a:headEnd/>
            <a:tailEnd/>
          </a:ln>
          <a:effectLst/>
        </p:spPr>
        <p:txBody>
          <a:bodyPr wrap="none">
            <a:spAutoFit/>
          </a:bodyPr>
          <a:lstStyle/>
          <a:p>
            <a:r>
              <a:rPr lang="it-IT" sz="4400" dirty="0" err="1" smtClean="0">
                <a:effectLst>
                  <a:outerShdw blurRad="38100" dist="38100" dir="2700000" algn="tl">
                    <a:srgbClr val="000000">
                      <a:alpha val="43137"/>
                    </a:srgbClr>
                  </a:outerShdw>
                </a:effectLst>
                <a:latin typeface="+mj-lt"/>
                <a:cs typeface="Times New Roman" pitchFamily="18" charset="0"/>
              </a:rPr>
              <a:t>Traumatic</a:t>
            </a:r>
            <a:r>
              <a:rPr lang="it-IT" sz="4400" dirty="0" smtClean="0">
                <a:effectLst>
                  <a:outerShdw blurRad="38100" dist="38100" dir="2700000" algn="tl">
                    <a:srgbClr val="000000">
                      <a:alpha val="43137"/>
                    </a:srgbClr>
                  </a:outerShdw>
                </a:effectLst>
                <a:latin typeface="+mj-lt"/>
                <a:cs typeface="Times New Roman" pitchFamily="18" charset="0"/>
              </a:rPr>
              <a:t> </a:t>
            </a:r>
            <a:r>
              <a:rPr lang="it-IT" sz="4400" dirty="0" err="1" smtClean="0">
                <a:effectLst>
                  <a:outerShdw blurRad="38100" dist="38100" dir="2700000" algn="tl">
                    <a:srgbClr val="000000">
                      <a:alpha val="43137"/>
                    </a:srgbClr>
                  </a:outerShdw>
                </a:effectLst>
                <a:latin typeface="+mj-lt"/>
                <a:cs typeface="Times New Roman" pitchFamily="18" charset="0"/>
              </a:rPr>
              <a:t>Resin</a:t>
            </a:r>
            <a:r>
              <a:rPr lang="it-IT" sz="4400" dirty="0" smtClean="0">
                <a:effectLst>
                  <a:outerShdw blurRad="38100" dist="38100" dir="2700000" algn="tl">
                    <a:srgbClr val="000000">
                      <a:alpha val="43137"/>
                    </a:srgbClr>
                  </a:outerShdw>
                </a:effectLst>
                <a:latin typeface="+mj-lt"/>
                <a:cs typeface="Times New Roman" pitchFamily="18" charset="0"/>
              </a:rPr>
              <a:t> </a:t>
            </a:r>
            <a:r>
              <a:rPr lang="it-IT" sz="4400" dirty="0" err="1" smtClean="0">
                <a:effectLst>
                  <a:outerShdw blurRad="38100" dist="38100" dir="2700000" algn="tl">
                    <a:srgbClr val="000000">
                      <a:alpha val="43137"/>
                    </a:srgbClr>
                  </a:outerShdw>
                </a:effectLst>
                <a:latin typeface="+mj-lt"/>
                <a:cs typeface="Times New Roman" pitchFamily="18" charset="0"/>
              </a:rPr>
              <a:t>Ducts</a:t>
            </a:r>
            <a:endParaRPr lang="it-IT" sz="4400" dirty="0">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539750" y="881425"/>
            <a:ext cx="5389572" cy="1323439"/>
          </a:xfrm>
          <a:prstGeom prst="rect">
            <a:avLst/>
          </a:prstGeom>
          <a:noFill/>
          <a:ln w="9525">
            <a:noFill/>
            <a:miter lim="800000"/>
            <a:headEnd/>
            <a:tailEnd/>
          </a:ln>
          <a:effectLst/>
        </p:spPr>
        <p:txBody>
          <a:bodyPr wrap="square">
            <a:spAutoFit/>
          </a:bodyPr>
          <a:lstStyle/>
          <a:p>
            <a:pPr algn="just">
              <a:spcBef>
                <a:spcPct val="50000"/>
              </a:spcBef>
            </a:pPr>
            <a:r>
              <a:rPr lang="it-IT" sz="2000" dirty="0" smtClean="0">
                <a:cs typeface="Times New Roman" pitchFamily="18" charset="0"/>
              </a:rPr>
              <a:t>A </a:t>
            </a:r>
            <a:r>
              <a:rPr lang="it-IT" sz="2000" dirty="0" err="1" smtClean="0">
                <a:cs typeface="Times New Roman" pitchFamily="18" charset="0"/>
              </a:rPr>
              <a:t>visually</a:t>
            </a:r>
            <a:r>
              <a:rPr lang="it-IT" sz="2000" dirty="0" smtClean="0">
                <a:cs typeface="Times New Roman" pitchFamily="18" charset="0"/>
              </a:rPr>
              <a:t> </a:t>
            </a:r>
            <a:r>
              <a:rPr lang="it-IT" sz="2000" dirty="0" err="1" smtClean="0">
                <a:cs typeface="Times New Roman" pitchFamily="18" charset="0"/>
              </a:rPr>
              <a:t>conspicuous</a:t>
            </a:r>
            <a:r>
              <a:rPr lang="it-IT" sz="2000" dirty="0" smtClean="0">
                <a:cs typeface="Times New Roman" pitchFamily="18" charset="0"/>
              </a:rPr>
              <a:t> </a:t>
            </a:r>
            <a:r>
              <a:rPr lang="it-IT" sz="2000" dirty="0" err="1" smtClean="0">
                <a:cs typeface="Times New Roman" pitchFamily="18" charset="0"/>
              </a:rPr>
              <a:t>reduction</a:t>
            </a:r>
            <a:r>
              <a:rPr lang="it-IT" sz="2000" dirty="0" smtClean="0">
                <a:cs typeface="Times New Roman" pitchFamily="18" charset="0"/>
              </a:rPr>
              <a:t> </a:t>
            </a:r>
            <a:r>
              <a:rPr lang="it-IT" sz="2000" dirty="0" err="1" smtClean="0">
                <a:cs typeface="Times New Roman" pitchFamily="18" charset="0"/>
              </a:rPr>
              <a:t>of</a:t>
            </a:r>
            <a:r>
              <a:rPr lang="it-IT" sz="2000" dirty="0" smtClean="0">
                <a:cs typeface="Times New Roman" pitchFamily="18" charset="0"/>
              </a:rPr>
              <a:t> </a:t>
            </a:r>
            <a:r>
              <a:rPr lang="it-IT" sz="2000" dirty="0" err="1" smtClean="0">
                <a:cs typeface="Times New Roman" pitchFamily="18" charset="0"/>
              </a:rPr>
              <a:t>growth</a:t>
            </a:r>
            <a:r>
              <a:rPr lang="it-IT" sz="2000" dirty="0" smtClean="0">
                <a:cs typeface="Times New Roman" pitchFamily="18" charset="0"/>
              </a:rPr>
              <a:t> or </a:t>
            </a:r>
            <a:r>
              <a:rPr lang="it-IT" sz="2000" dirty="0" err="1" smtClean="0">
                <a:cs typeface="Times New Roman" pitchFamily="18" charset="0"/>
              </a:rPr>
              <a:t>recovery</a:t>
            </a:r>
            <a:r>
              <a:rPr lang="it-IT" sz="2000" dirty="0" smtClean="0">
                <a:cs typeface="Times New Roman" pitchFamily="18" charset="0"/>
              </a:rPr>
              <a:t> </a:t>
            </a:r>
            <a:r>
              <a:rPr lang="it-IT" sz="2000" dirty="0" err="1" smtClean="0">
                <a:cs typeface="Times New Roman" pitchFamily="18" charset="0"/>
              </a:rPr>
              <a:t>within</a:t>
            </a:r>
            <a:r>
              <a:rPr lang="it-IT" sz="2000" dirty="0" smtClean="0">
                <a:cs typeface="Times New Roman" pitchFamily="18" charset="0"/>
              </a:rPr>
              <a:t> </a:t>
            </a:r>
            <a:r>
              <a:rPr lang="it-IT" sz="2000" dirty="0" err="1" smtClean="0">
                <a:cs typeface="Times New Roman" pitchFamily="18" charset="0"/>
              </a:rPr>
              <a:t>an</a:t>
            </a:r>
            <a:r>
              <a:rPr lang="it-IT" sz="2000" dirty="0" smtClean="0">
                <a:cs typeface="Times New Roman" pitchFamily="18" charset="0"/>
              </a:rPr>
              <a:t> </a:t>
            </a:r>
            <a:r>
              <a:rPr lang="it-IT" sz="2000" dirty="0" err="1" smtClean="0">
                <a:cs typeface="Times New Roman" pitchFamily="18" charset="0"/>
              </a:rPr>
              <a:t>individual</a:t>
            </a:r>
            <a:r>
              <a:rPr lang="it-IT" sz="2000" dirty="0" smtClean="0">
                <a:cs typeface="Times New Roman" pitchFamily="18" charset="0"/>
              </a:rPr>
              <a:t> </a:t>
            </a:r>
            <a:r>
              <a:rPr lang="it-IT" sz="2000" dirty="0" err="1" smtClean="0">
                <a:cs typeface="Times New Roman" pitchFamily="18" charset="0"/>
              </a:rPr>
              <a:t>tree-ring</a:t>
            </a:r>
            <a:r>
              <a:rPr lang="it-IT" sz="2000" dirty="0" smtClean="0">
                <a:cs typeface="Times New Roman" pitchFamily="18" charset="0"/>
              </a:rPr>
              <a:t> </a:t>
            </a:r>
            <a:r>
              <a:rPr lang="it-IT" sz="2000" dirty="0" err="1" smtClean="0">
                <a:cs typeface="Times New Roman" pitchFamily="18" charset="0"/>
              </a:rPr>
              <a:t>sequence</a:t>
            </a:r>
            <a:r>
              <a:rPr lang="it-IT" sz="2000" dirty="0" smtClean="0">
                <a:cs typeface="Times New Roman" pitchFamily="18" charset="0"/>
              </a:rPr>
              <a:t>. The first </a:t>
            </a:r>
            <a:r>
              <a:rPr lang="it-IT" sz="2000" dirty="0" err="1" smtClean="0">
                <a:cs typeface="Times New Roman" pitchFamily="18" charset="0"/>
              </a:rPr>
              <a:t>year</a:t>
            </a:r>
            <a:r>
              <a:rPr lang="it-IT" sz="2000" dirty="0" smtClean="0">
                <a:cs typeface="Times New Roman" pitchFamily="18" charset="0"/>
              </a:rPr>
              <a:t> </a:t>
            </a:r>
            <a:r>
              <a:rPr lang="it-IT" sz="2000" dirty="0" err="1" smtClean="0">
                <a:cs typeface="Times New Roman" pitchFamily="18" charset="0"/>
              </a:rPr>
              <a:t>of</a:t>
            </a:r>
            <a:r>
              <a:rPr lang="it-IT" sz="2000" dirty="0" smtClean="0">
                <a:cs typeface="Times New Roman" pitchFamily="18" charset="0"/>
              </a:rPr>
              <a:t> </a:t>
            </a:r>
            <a:r>
              <a:rPr lang="it-IT" sz="2000" dirty="0" err="1" smtClean="0">
                <a:cs typeface="Times New Roman" pitchFamily="18" charset="0"/>
              </a:rPr>
              <a:t>an</a:t>
            </a:r>
            <a:r>
              <a:rPr lang="it-IT" sz="2000" dirty="0" smtClean="0">
                <a:cs typeface="Times New Roman" pitchFamily="18" charset="0"/>
              </a:rPr>
              <a:t> </a:t>
            </a:r>
            <a:r>
              <a:rPr lang="it-IT" sz="2000" b="1" dirty="0" err="1" smtClean="0">
                <a:cs typeface="Times New Roman" pitchFamily="18" charset="0"/>
              </a:rPr>
              <a:t>abrupt</a:t>
            </a:r>
            <a:r>
              <a:rPr lang="it-IT" sz="2000" b="1" dirty="0" smtClean="0">
                <a:cs typeface="Times New Roman" pitchFamily="18" charset="0"/>
              </a:rPr>
              <a:t> </a:t>
            </a:r>
            <a:r>
              <a:rPr lang="it-IT" sz="2000" b="1" dirty="0" err="1">
                <a:cs typeface="Times New Roman" pitchFamily="18" charset="0"/>
              </a:rPr>
              <a:t>growth</a:t>
            </a:r>
            <a:r>
              <a:rPr lang="it-IT" sz="2000" b="1" dirty="0">
                <a:cs typeface="Times New Roman" pitchFamily="18" charset="0"/>
              </a:rPr>
              <a:t> </a:t>
            </a:r>
            <a:r>
              <a:rPr lang="it-IT" sz="2000" b="1" dirty="0" err="1" smtClean="0">
                <a:cs typeface="Times New Roman" pitchFamily="18" charset="0"/>
              </a:rPr>
              <a:t>change</a:t>
            </a:r>
            <a:r>
              <a:rPr lang="it-IT" sz="2000" b="1" dirty="0" smtClean="0">
                <a:cs typeface="Times New Roman" pitchFamily="18" charset="0"/>
              </a:rPr>
              <a:t> </a:t>
            </a:r>
            <a:r>
              <a:rPr lang="it-IT" sz="2000" dirty="0" err="1" smtClean="0">
                <a:cs typeface="Times New Roman" pitchFamily="18" charset="0"/>
              </a:rPr>
              <a:t>is</a:t>
            </a:r>
            <a:r>
              <a:rPr lang="it-IT" sz="2000" dirty="0" smtClean="0">
                <a:cs typeface="Times New Roman" pitchFamily="18" charset="0"/>
              </a:rPr>
              <a:t> </a:t>
            </a:r>
            <a:r>
              <a:rPr lang="it-IT" sz="2000" dirty="0" err="1" smtClean="0">
                <a:cs typeface="Times New Roman" pitchFamily="18" charset="0"/>
              </a:rPr>
              <a:t>considered</a:t>
            </a:r>
            <a:r>
              <a:rPr lang="it-IT" sz="2000" dirty="0" smtClean="0">
                <a:cs typeface="Times New Roman" pitchFamily="18" charset="0"/>
              </a:rPr>
              <a:t> </a:t>
            </a:r>
            <a:r>
              <a:rPr lang="it-IT" sz="2000" dirty="0" err="1" smtClean="0">
                <a:cs typeface="Times New Roman" pitchFamily="18" charset="0"/>
              </a:rPr>
              <a:t>an</a:t>
            </a:r>
            <a:r>
              <a:rPr lang="it-IT" sz="2000" dirty="0" smtClean="0">
                <a:cs typeface="Times New Roman" pitchFamily="18" charset="0"/>
              </a:rPr>
              <a:t> </a:t>
            </a:r>
            <a:r>
              <a:rPr lang="it-IT" sz="2000" dirty="0" err="1" smtClean="0">
                <a:cs typeface="Times New Roman" pitchFamily="18" charset="0"/>
              </a:rPr>
              <a:t>event</a:t>
            </a:r>
            <a:r>
              <a:rPr lang="it-IT" sz="2000" dirty="0" smtClean="0">
                <a:cs typeface="Times New Roman" pitchFamily="18" charset="0"/>
              </a:rPr>
              <a:t> </a:t>
            </a:r>
            <a:r>
              <a:rPr lang="it-IT" sz="2000" dirty="0" err="1" smtClean="0">
                <a:cs typeface="Times New Roman" pitchFamily="18" charset="0"/>
              </a:rPr>
              <a:t>year</a:t>
            </a:r>
            <a:endParaRPr lang="it-IT" sz="2000" dirty="0">
              <a:cs typeface="Times New Roman" pitchFamily="18" charset="0"/>
            </a:endParaRPr>
          </a:p>
        </p:txBody>
      </p:sp>
      <p:pic>
        <p:nvPicPr>
          <p:cNvPr id="55299" name="Picture 3" descr="dendrorelease"/>
          <p:cNvPicPr>
            <a:picLocks noChangeAspect="1" noChangeArrowheads="1"/>
          </p:cNvPicPr>
          <p:nvPr/>
        </p:nvPicPr>
        <p:blipFill>
          <a:blip r:embed="rId3" cstate="screen"/>
          <a:srcRect/>
          <a:stretch>
            <a:fillRect/>
          </a:stretch>
        </p:blipFill>
        <p:spPr bwMode="auto">
          <a:xfrm>
            <a:off x="179512" y="2564904"/>
            <a:ext cx="6497638" cy="2349500"/>
          </a:xfrm>
          <a:prstGeom prst="rect">
            <a:avLst/>
          </a:prstGeom>
          <a:noFill/>
        </p:spPr>
      </p:pic>
      <p:pic>
        <p:nvPicPr>
          <p:cNvPr id="55304" name="Picture 8" descr="CoastRedwoodwithRelease"/>
          <p:cNvPicPr>
            <a:picLocks noChangeAspect="1" noChangeArrowheads="1"/>
          </p:cNvPicPr>
          <p:nvPr/>
        </p:nvPicPr>
        <p:blipFill>
          <a:blip r:embed="rId4" cstate="screen"/>
          <a:srcRect/>
          <a:stretch>
            <a:fillRect/>
          </a:stretch>
        </p:blipFill>
        <p:spPr bwMode="auto">
          <a:xfrm>
            <a:off x="6876479" y="1053207"/>
            <a:ext cx="2232025" cy="5688161"/>
          </a:xfrm>
          <a:prstGeom prst="rect">
            <a:avLst/>
          </a:prstGeom>
          <a:noFill/>
        </p:spPr>
      </p:pic>
      <p:sp>
        <p:nvSpPr>
          <p:cNvPr id="8" name="Text Box 17"/>
          <p:cNvSpPr txBox="1">
            <a:spLocks noChangeArrowheads="1"/>
          </p:cNvSpPr>
          <p:nvPr/>
        </p:nvSpPr>
        <p:spPr bwMode="auto">
          <a:xfrm>
            <a:off x="1816278" y="-27384"/>
            <a:ext cx="5511445" cy="769441"/>
          </a:xfrm>
          <a:prstGeom prst="rect">
            <a:avLst/>
          </a:prstGeom>
          <a:noFill/>
          <a:ln w="9525">
            <a:noFill/>
            <a:miter lim="800000"/>
            <a:headEnd/>
            <a:tailEnd/>
          </a:ln>
          <a:effectLst/>
        </p:spPr>
        <p:txBody>
          <a:bodyPr wrap="none">
            <a:spAutoFit/>
          </a:bodyPr>
          <a:lstStyle/>
          <a:p>
            <a:r>
              <a:rPr lang="it-IT" sz="4400" dirty="0" err="1" smtClean="0">
                <a:effectLst>
                  <a:outerShdw blurRad="38100" dist="38100" dir="2700000" algn="tl">
                    <a:srgbClr val="000000">
                      <a:alpha val="43137"/>
                    </a:srgbClr>
                  </a:outerShdw>
                </a:effectLst>
                <a:latin typeface="+mj-lt"/>
                <a:cs typeface="Times New Roman" pitchFamily="18" charset="0"/>
              </a:rPr>
              <a:t>Abrupt</a:t>
            </a:r>
            <a:r>
              <a:rPr lang="it-IT" sz="4400" dirty="0" smtClean="0">
                <a:effectLst>
                  <a:outerShdw blurRad="38100" dist="38100" dir="2700000" algn="tl">
                    <a:srgbClr val="000000">
                      <a:alpha val="43137"/>
                    </a:srgbClr>
                  </a:outerShdw>
                </a:effectLst>
                <a:latin typeface="+mj-lt"/>
                <a:cs typeface="Times New Roman" pitchFamily="18" charset="0"/>
              </a:rPr>
              <a:t> </a:t>
            </a:r>
            <a:r>
              <a:rPr lang="it-IT" sz="4400" dirty="0" err="1" smtClean="0">
                <a:effectLst>
                  <a:outerShdw blurRad="38100" dist="38100" dir="2700000" algn="tl">
                    <a:srgbClr val="000000">
                      <a:alpha val="43137"/>
                    </a:srgbClr>
                  </a:outerShdw>
                </a:effectLst>
                <a:latin typeface="+mj-lt"/>
                <a:cs typeface="Times New Roman" pitchFamily="18" charset="0"/>
              </a:rPr>
              <a:t>Growth</a:t>
            </a:r>
            <a:r>
              <a:rPr lang="it-IT" sz="4400" dirty="0" smtClean="0">
                <a:effectLst>
                  <a:outerShdw blurRad="38100" dist="38100" dir="2700000" algn="tl">
                    <a:srgbClr val="000000">
                      <a:alpha val="43137"/>
                    </a:srgbClr>
                  </a:outerShdw>
                </a:effectLst>
                <a:latin typeface="+mj-lt"/>
                <a:cs typeface="Times New Roman" pitchFamily="18" charset="0"/>
              </a:rPr>
              <a:t> </a:t>
            </a:r>
            <a:r>
              <a:rPr lang="it-IT" sz="4400" dirty="0" err="1" smtClean="0">
                <a:effectLst>
                  <a:outerShdw blurRad="38100" dist="38100" dir="2700000" algn="tl">
                    <a:srgbClr val="000000">
                      <a:alpha val="43137"/>
                    </a:srgbClr>
                  </a:outerShdw>
                </a:effectLst>
                <a:latin typeface="+mj-lt"/>
                <a:cs typeface="Times New Roman" pitchFamily="18" charset="0"/>
              </a:rPr>
              <a:t>Change</a:t>
            </a:r>
            <a:endParaRPr lang="it-IT" sz="4400" dirty="0">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908720"/>
            <a:ext cx="8568952" cy="3046988"/>
          </a:xfrm>
          <a:prstGeom prst="rect">
            <a:avLst/>
          </a:prstGeom>
        </p:spPr>
        <p:txBody>
          <a:bodyPr wrap="square">
            <a:spAutoFit/>
          </a:bodyPr>
          <a:lstStyle/>
          <a:p>
            <a:pPr algn="just">
              <a:spcBef>
                <a:spcPct val="50000"/>
              </a:spcBef>
            </a:pPr>
            <a:r>
              <a:rPr lang="en-US" dirty="0" smtClean="0">
                <a:cs typeface="Times New Roman" pitchFamily="18" charset="0"/>
              </a:rPr>
              <a:t>Having several synchronous (cross-dated) </a:t>
            </a:r>
            <a:r>
              <a:rPr lang="en-US" i="1" dirty="0" smtClean="0">
                <a:cs typeface="Times New Roman" pitchFamily="18" charset="0"/>
              </a:rPr>
              <a:t>event years </a:t>
            </a:r>
            <a:r>
              <a:rPr lang="en-US" dirty="0" smtClean="0">
                <a:cs typeface="Times New Roman" pitchFamily="18" charset="0"/>
              </a:rPr>
              <a:t>within a group of trees, we could define a </a:t>
            </a:r>
            <a:r>
              <a:rPr lang="en-US" b="1" dirty="0" smtClean="0">
                <a:cs typeface="Times New Roman" pitchFamily="18" charset="0"/>
              </a:rPr>
              <a:t>pointer year</a:t>
            </a:r>
            <a:r>
              <a:rPr lang="en-US" dirty="0" smtClean="0">
                <a:cs typeface="Times New Roman" pitchFamily="18" charset="0"/>
              </a:rPr>
              <a:t>, which identification and interpretation is fundamental in all dendrochronological and </a:t>
            </a:r>
            <a:r>
              <a:rPr lang="en-US" dirty="0" err="1" smtClean="0">
                <a:cs typeface="Times New Roman" pitchFamily="18" charset="0"/>
              </a:rPr>
              <a:t>dendroclimatological</a:t>
            </a:r>
            <a:r>
              <a:rPr lang="en-US" dirty="0" smtClean="0">
                <a:cs typeface="Times New Roman" pitchFamily="18" charset="0"/>
              </a:rPr>
              <a:t> analyses.</a:t>
            </a:r>
          </a:p>
          <a:p>
            <a:pPr algn="just">
              <a:spcBef>
                <a:spcPct val="50000"/>
              </a:spcBef>
            </a:pPr>
            <a:endParaRPr lang="en-US" dirty="0" smtClean="0">
              <a:cs typeface="Times New Roman" pitchFamily="18" charset="0"/>
            </a:endParaRPr>
          </a:p>
          <a:p>
            <a:pPr algn="just">
              <a:spcBef>
                <a:spcPct val="50000"/>
              </a:spcBef>
            </a:pPr>
            <a:r>
              <a:rPr lang="en-US" dirty="0" smtClean="0">
                <a:cs typeface="Times New Roman" pitchFamily="18" charset="0"/>
              </a:rPr>
              <a:t>A sequence of pointer years or pointer intervals used to be called a “signature”.</a:t>
            </a:r>
            <a:endParaRPr lang="en-US" dirty="0"/>
          </a:p>
        </p:txBody>
      </p:sp>
      <p:sp>
        <p:nvSpPr>
          <p:cNvPr id="3" name="Text Box 17"/>
          <p:cNvSpPr txBox="1">
            <a:spLocks noChangeArrowheads="1"/>
          </p:cNvSpPr>
          <p:nvPr/>
        </p:nvSpPr>
        <p:spPr bwMode="auto">
          <a:xfrm>
            <a:off x="3210826" y="-27384"/>
            <a:ext cx="2722348" cy="707886"/>
          </a:xfrm>
          <a:prstGeom prst="rect">
            <a:avLst/>
          </a:prstGeom>
          <a:noFill/>
          <a:ln w="9525">
            <a:noFill/>
            <a:miter lim="800000"/>
            <a:headEnd/>
            <a:tailEnd/>
          </a:ln>
          <a:effectLst/>
        </p:spPr>
        <p:txBody>
          <a:bodyPr wrap="none">
            <a:spAutoFit/>
          </a:bodyPr>
          <a:lstStyle/>
          <a:p>
            <a:r>
              <a:rPr lang="it-IT" sz="4000" dirty="0" err="1" smtClean="0">
                <a:effectLst>
                  <a:outerShdw blurRad="38100" dist="38100" dir="2700000" algn="tl">
                    <a:srgbClr val="000000">
                      <a:alpha val="43137"/>
                    </a:srgbClr>
                  </a:outerShdw>
                </a:effectLst>
                <a:latin typeface="+mj-lt"/>
                <a:cs typeface="Times New Roman" pitchFamily="18" charset="0"/>
              </a:rPr>
              <a:t>Pointer</a:t>
            </a:r>
            <a:r>
              <a:rPr lang="it-IT" sz="4000" dirty="0" smtClean="0">
                <a:effectLst>
                  <a:outerShdw blurRad="38100" dist="38100" dir="2700000" algn="tl">
                    <a:srgbClr val="000000">
                      <a:alpha val="43137"/>
                    </a:srgbClr>
                  </a:outerShdw>
                </a:effectLst>
                <a:latin typeface="+mj-lt"/>
                <a:cs typeface="Times New Roman" pitchFamily="18" charset="0"/>
              </a:rPr>
              <a:t> </a:t>
            </a:r>
            <a:r>
              <a:rPr lang="it-IT" sz="4000" dirty="0" err="1" smtClean="0">
                <a:effectLst>
                  <a:outerShdw blurRad="38100" dist="38100" dir="2700000" algn="tl">
                    <a:srgbClr val="000000">
                      <a:alpha val="43137"/>
                    </a:srgbClr>
                  </a:outerShdw>
                </a:effectLst>
                <a:latin typeface="+mj-lt"/>
                <a:cs typeface="Times New Roman" pitchFamily="18" charset="0"/>
              </a:rPr>
              <a:t>Year</a:t>
            </a:r>
            <a:endParaRPr lang="it-IT" sz="4000" dirty="0">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14348" y="0"/>
            <a:ext cx="7772400" cy="928670"/>
          </a:xfrm>
        </p:spPr>
        <p:txBody>
          <a:bodyPr/>
          <a:lstStyle/>
          <a:p>
            <a:r>
              <a:rPr lang="en-US" sz="3200" dirty="0" smtClean="0">
                <a:latin typeface="Comic Sans MS" pitchFamily="66" charset="0"/>
              </a:rPr>
              <a:t>Principles of dendrochronology</a:t>
            </a:r>
            <a:endParaRPr lang="en-US" sz="3200" dirty="0">
              <a:latin typeface="Comic Sans MS" pitchFamily="66" charset="0"/>
            </a:endParaRPr>
          </a:p>
        </p:txBody>
      </p:sp>
      <p:sp>
        <p:nvSpPr>
          <p:cNvPr id="18435" name="Rectangle 3"/>
          <p:cNvSpPr>
            <a:spLocks noGrp="1" noChangeArrowheads="1"/>
          </p:cNvSpPr>
          <p:nvPr>
            <p:ph type="body" idx="1"/>
          </p:nvPr>
        </p:nvSpPr>
        <p:spPr>
          <a:xfrm>
            <a:off x="0" y="1071546"/>
            <a:ext cx="5429256" cy="5643602"/>
          </a:xfrm>
        </p:spPr>
        <p:txBody>
          <a:bodyPr/>
          <a:lstStyle/>
          <a:p>
            <a:pPr algn="just"/>
            <a:r>
              <a:rPr lang="en-US" sz="2400" dirty="0" smtClean="0"/>
              <a:t>As with any science, dendrochronology is governed by a set of principles or "scientific rules.”</a:t>
            </a:r>
            <a:endParaRPr lang="en-US" sz="2400" dirty="0"/>
          </a:p>
          <a:p>
            <a:pPr algn="just"/>
            <a:r>
              <a:rPr lang="en-US" sz="2400" dirty="0" smtClean="0"/>
              <a:t>Some are specific to </a:t>
            </a:r>
            <a:r>
              <a:rPr lang="en-US" sz="2400" dirty="0" err="1" smtClean="0"/>
              <a:t>dendro</a:t>
            </a:r>
            <a:r>
              <a:rPr lang="en-US" sz="2400" dirty="0" smtClean="0"/>
              <a:t>-chronology while others are basic to many disciplines.</a:t>
            </a:r>
          </a:p>
          <a:p>
            <a:pPr algn="just"/>
            <a:r>
              <a:rPr lang="en-US" sz="2400" dirty="0" smtClean="0"/>
              <a:t>Some of them have their roots as far back as 1785 but others are quite recent (1987).</a:t>
            </a:r>
          </a:p>
          <a:p>
            <a:pPr marL="0" indent="0" algn="just">
              <a:buNone/>
            </a:pPr>
            <a:r>
              <a:rPr lang="en-US" sz="2400" dirty="0" smtClean="0"/>
              <a:t>All tree-ring research must adhere to these principles, or else the research could be flawed.</a:t>
            </a:r>
            <a:endParaRPr lang="en-US" sz="2400" dirty="0"/>
          </a:p>
          <a:p>
            <a:pPr algn="just"/>
            <a:endParaRPr lang="en-US" sz="2400" dirty="0"/>
          </a:p>
        </p:txBody>
      </p:sp>
      <p:pic>
        <p:nvPicPr>
          <p:cNvPr id="18439" name="Picture 7" descr="crosssect"/>
          <p:cNvPicPr>
            <a:picLocks noChangeAspect="1" noChangeArrowheads="1"/>
          </p:cNvPicPr>
          <p:nvPr/>
        </p:nvPicPr>
        <p:blipFill>
          <a:blip r:embed="rId3" cstate="screen"/>
          <a:srcRect/>
          <a:stretch>
            <a:fillRect/>
          </a:stretch>
        </p:blipFill>
        <p:spPr bwMode="auto">
          <a:xfrm>
            <a:off x="5500694" y="1066800"/>
            <a:ext cx="3460750" cy="51816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44450"/>
            <a:ext cx="7772400" cy="685800"/>
          </a:xfrm>
        </p:spPr>
        <p:txBody>
          <a:bodyPr/>
          <a:lstStyle/>
          <a:p>
            <a:r>
              <a:rPr lang="en-US" sz="3200" dirty="0" smtClean="0">
                <a:latin typeface="Comic Sans MS" pitchFamily="66" charset="0"/>
              </a:rPr>
              <a:t>The Principle of Limiting Factors</a:t>
            </a:r>
            <a:endParaRPr lang="en-US" sz="3200" dirty="0">
              <a:latin typeface="Comic Sans MS" pitchFamily="66" charset="0"/>
            </a:endParaRPr>
          </a:p>
        </p:txBody>
      </p:sp>
      <p:sp>
        <p:nvSpPr>
          <p:cNvPr id="8" name="Rettangolo 7"/>
          <p:cNvSpPr/>
          <p:nvPr/>
        </p:nvSpPr>
        <p:spPr>
          <a:xfrm>
            <a:off x="285720" y="1285860"/>
            <a:ext cx="5072098" cy="4524315"/>
          </a:xfrm>
          <a:prstGeom prst="rect">
            <a:avLst/>
          </a:prstGeom>
        </p:spPr>
        <p:txBody>
          <a:bodyPr wrap="square">
            <a:spAutoFit/>
          </a:bodyPr>
          <a:lstStyle/>
          <a:p>
            <a:pPr marL="355600" indent="-355600">
              <a:buFont typeface="Arial" pitchFamily="34" charset="0"/>
              <a:buChar char="•"/>
            </a:pPr>
            <a:r>
              <a:rPr lang="en-US" dirty="0" smtClean="0"/>
              <a:t>Basic principle in biology</a:t>
            </a:r>
          </a:p>
          <a:p>
            <a:pPr marL="355600" indent="-355600">
              <a:buFont typeface="Arial" pitchFamily="34" charset="0"/>
              <a:buChar char="•"/>
            </a:pPr>
            <a:r>
              <a:rPr lang="en-US" dirty="0" smtClean="0"/>
              <a:t>Tree growth can proceed only as fast as allowed by the primary environmental and physiological mechanisms that restrict growth.</a:t>
            </a:r>
          </a:p>
          <a:p>
            <a:pPr marL="355600" indent="-355600">
              <a:buFont typeface="Arial" pitchFamily="34" charset="0"/>
              <a:buChar char="•"/>
            </a:pPr>
            <a:r>
              <a:rPr lang="en-US" dirty="0" smtClean="0"/>
              <a:t>Sometimes, more than one mechanism operates to restrict growth.</a:t>
            </a:r>
          </a:p>
          <a:p>
            <a:pPr marL="355600" indent="-355600">
              <a:buFont typeface="Arial" pitchFamily="34" charset="0"/>
              <a:buChar char="•"/>
            </a:pPr>
            <a:r>
              <a:rPr lang="en-US" dirty="0" smtClean="0"/>
              <a:t>The limiting factor(s) varies in space and time → variable tree growth!</a:t>
            </a:r>
          </a:p>
          <a:p>
            <a:pPr marL="355600" indent="-355600"/>
            <a:r>
              <a:rPr lang="en-US" dirty="0" smtClean="0"/>
              <a:t>	It/they must affect many trees together.</a:t>
            </a:r>
            <a:endParaRPr lang="en-US" dirty="0"/>
          </a:p>
        </p:txBody>
      </p:sp>
      <p:pic>
        <p:nvPicPr>
          <p:cNvPr id="7" name="Picture 2" descr="http://pami.ca/wp-content/uploads/2011/11/liebig1.gif"/>
          <p:cNvPicPr>
            <a:picLocks noChangeAspect="1" noChangeArrowheads="1"/>
          </p:cNvPicPr>
          <p:nvPr/>
        </p:nvPicPr>
        <p:blipFill>
          <a:blip r:embed="rId3" cstate="print"/>
          <a:srcRect/>
          <a:stretch>
            <a:fillRect/>
          </a:stretch>
        </p:blipFill>
        <p:spPr bwMode="auto">
          <a:xfrm>
            <a:off x="5508104" y="980728"/>
            <a:ext cx="3240360" cy="530122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4450"/>
            <a:ext cx="7772400" cy="609600"/>
          </a:xfrm>
        </p:spPr>
        <p:txBody>
          <a:bodyPr/>
          <a:lstStyle/>
          <a:p>
            <a:r>
              <a:rPr lang="en-US" sz="3200" dirty="0" smtClean="0">
                <a:latin typeface="Comic Sans MS" pitchFamily="66" charset="0"/>
              </a:rPr>
              <a:t>The Principle of Ecological Amplitude</a:t>
            </a:r>
            <a:endParaRPr lang="en-US" sz="3200" dirty="0">
              <a:latin typeface="Comic Sans MS" pitchFamily="66" charset="0"/>
            </a:endParaRPr>
          </a:p>
        </p:txBody>
      </p:sp>
      <p:sp>
        <p:nvSpPr>
          <p:cNvPr id="29699" name="Rectangle 3"/>
          <p:cNvSpPr>
            <a:spLocks noGrp="1" noChangeArrowheads="1"/>
          </p:cNvSpPr>
          <p:nvPr>
            <p:ph type="body" idx="1"/>
          </p:nvPr>
        </p:nvSpPr>
        <p:spPr>
          <a:xfrm>
            <a:off x="214282" y="1214422"/>
            <a:ext cx="3676646" cy="3433762"/>
          </a:xfrm>
        </p:spPr>
        <p:txBody>
          <a:bodyPr/>
          <a:lstStyle/>
          <a:p>
            <a:pPr algn="just">
              <a:buFontTx/>
              <a:buNone/>
            </a:pPr>
            <a:r>
              <a:rPr lang="en-US" sz="2200" dirty="0"/>
              <a:t>	</a:t>
            </a:r>
            <a:r>
              <a:rPr lang="en-US" sz="2200" dirty="0" smtClean="0"/>
              <a:t>The growth of a tree species is more sensitive (more prone to annual variability) in the outer limit of its diffusion area. </a:t>
            </a:r>
            <a:endParaRPr lang="en-US" sz="2200" dirty="0"/>
          </a:p>
        </p:txBody>
      </p:sp>
      <p:grpSp>
        <p:nvGrpSpPr>
          <p:cNvPr id="29712" name="Group 16"/>
          <p:cNvGrpSpPr>
            <a:grpSpLocks/>
          </p:cNvGrpSpPr>
          <p:nvPr/>
        </p:nvGrpSpPr>
        <p:grpSpPr bwMode="auto">
          <a:xfrm>
            <a:off x="4000502" y="1196975"/>
            <a:ext cx="5246686" cy="3435351"/>
            <a:chOff x="2520" y="1071"/>
            <a:chExt cx="3305" cy="2164"/>
          </a:xfrm>
        </p:grpSpPr>
        <p:pic>
          <p:nvPicPr>
            <p:cNvPr id="29710" name="Picture 14" descr="Pinus cembra big"/>
            <p:cNvPicPr>
              <a:picLocks noChangeAspect="1" noChangeArrowheads="1"/>
            </p:cNvPicPr>
            <p:nvPr/>
          </p:nvPicPr>
          <p:blipFill>
            <a:blip r:embed="rId3" cstate="screen"/>
            <a:srcRect/>
            <a:stretch>
              <a:fillRect/>
            </a:stretch>
          </p:blipFill>
          <p:spPr bwMode="auto">
            <a:xfrm>
              <a:off x="2653" y="1071"/>
              <a:ext cx="2903" cy="1909"/>
            </a:xfrm>
            <a:prstGeom prst="rect">
              <a:avLst/>
            </a:prstGeom>
            <a:noFill/>
          </p:spPr>
        </p:pic>
        <p:sp>
          <p:nvSpPr>
            <p:cNvPr id="29711" name="Text Box 15"/>
            <p:cNvSpPr txBox="1">
              <a:spLocks noChangeArrowheads="1"/>
            </p:cNvSpPr>
            <p:nvPr/>
          </p:nvSpPr>
          <p:spPr bwMode="auto">
            <a:xfrm>
              <a:off x="2520" y="2944"/>
              <a:ext cx="3305" cy="291"/>
            </a:xfrm>
            <a:prstGeom prst="rect">
              <a:avLst/>
            </a:prstGeom>
            <a:noFill/>
            <a:ln w="9525">
              <a:noFill/>
              <a:miter lim="800000"/>
              <a:headEnd/>
              <a:tailEnd/>
            </a:ln>
            <a:effectLst/>
          </p:spPr>
          <p:txBody>
            <a:bodyPr wrap="none">
              <a:spAutoFit/>
            </a:bodyPr>
            <a:lstStyle/>
            <a:p>
              <a:r>
                <a:rPr lang="it-IT" dirty="0" err="1" smtClean="0"/>
                <a:t>Diffusion</a:t>
              </a:r>
              <a:r>
                <a:rPr lang="it-IT" dirty="0" smtClean="0"/>
                <a:t> area </a:t>
              </a:r>
              <a:r>
                <a:rPr lang="it-IT" dirty="0" err="1" smtClean="0"/>
                <a:t>of</a:t>
              </a:r>
              <a:r>
                <a:rPr lang="it-IT" dirty="0" smtClean="0"/>
                <a:t> </a:t>
              </a:r>
              <a:r>
                <a:rPr lang="it-IT" dirty="0" err="1" smtClean="0"/>
                <a:t>stone</a:t>
              </a:r>
              <a:r>
                <a:rPr lang="it-IT" dirty="0" smtClean="0"/>
                <a:t> pine </a:t>
              </a:r>
              <a:r>
                <a:rPr lang="it-IT" sz="1800" i="1" dirty="0" smtClean="0"/>
                <a:t>(</a:t>
              </a:r>
              <a:r>
                <a:rPr lang="it-IT" sz="1800" i="1" dirty="0" err="1" smtClean="0"/>
                <a:t>Pinus</a:t>
              </a:r>
              <a:r>
                <a:rPr lang="it-IT" sz="1800" i="1" dirty="0" smtClean="0"/>
                <a:t> </a:t>
              </a:r>
              <a:r>
                <a:rPr lang="it-IT" sz="1800" i="1" dirty="0" err="1" smtClean="0"/>
                <a:t>cembra</a:t>
              </a:r>
              <a:r>
                <a:rPr lang="it-IT" sz="1800" i="1" dirty="0" smtClean="0"/>
                <a:t>)</a:t>
              </a:r>
              <a:endParaRPr lang="it-IT" sz="1800" i="1" dirty="0"/>
            </a:p>
          </p:txBody>
        </p:sp>
      </p:grpSp>
      <p:sp>
        <p:nvSpPr>
          <p:cNvPr id="29713" name="Text Box 17"/>
          <p:cNvSpPr txBox="1">
            <a:spLocks noChangeArrowheads="1"/>
          </p:cNvSpPr>
          <p:nvPr/>
        </p:nvSpPr>
        <p:spPr bwMode="auto">
          <a:xfrm>
            <a:off x="920750" y="4843463"/>
            <a:ext cx="3719288" cy="461665"/>
          </a:xfrm>
          <a:prstGeom prst="rect">
            <a:avLst/>
          </a:prstGeom>
          <a:noFill/>
          <a:ln w="9525">
            <a:noFill/>
            <a:miter lim="800000"/>
            <a:headEnd/>
            <a:tailEnd/>
          </a:ln>
          <a:effectLst/>
        </p:spPr>
        <p:txBody>
          <a:bodyPr wrap="none">
            <a:spAutoFit/>
          </a:bodyPr>
          <a:lstStyle/>
          <a:p>
            <a:r>
              <a:rPr lang="it-IT" dirty="0" smtClean="0"/>
              <a:t>Sensitive </a:t>
            </a:r>
            <a:r>
              <a:rPr lang="it-IT" i="1" dirty="0" smtClean="0"/>
              <a:t>versus</a:t>
            </a:r>
            <a:r>
              <a:rPr lang="it-IT" dirty="0" smtClean="0"/>
              <a:t> </a:t>
            </a:r>
            <a:r>
              <a:rPr lang="it-IT" dirty="0" err="1" smtClean="0"/>
              <a:t>Complacent</a:t>
            </a:r>
            <a:endParaRPr lang="it-IT" dirty="0"/>
          </a:p>
        </p:txBody>
      </p:sp>
      <p:pic>
        <p:nvPicPr>
          <p:cNvPr id="29714" name="Picture 18" descr="Douglas-fir"/>
          <p:cNvPicPr>
            <a:picLocks noChangeAspect="1" noChangeArrowheads="1"/>
          </p:cNvPicPr>
          <p:nvPr/>
        </p:nvPicPr>
        <p:blipFill>
          <a:blip r:embed="rId4" cstate="screen"/>
          <a:srcRect/>
          <a:stretch>
            <a:fillRect/>
          </a:stretch>
        </p:blipFill>
        <p:spPr bwMode="auto">
          <a:xfrm>
            <a:off x="900113" y="5516563"/>
            <a:ext cx="7848600" cy="415925"/>
          </a:xfrm>
          <a:prstGeom prst="rect">
            <a:avLst/>
          </a:prstGeom>
          <a:noFill/>
        </p:spPr>
      </p:pic>
      <p:pic>
        <p:nvPicPr>
          <p:cNvPr id="29715" name="Picture 19" descr="fig51"/>
          <p:cNvPicPr>
            <a:picLocks noChangeAspect="1" noChangeArrowheads="1"/>
          </p:cNvPicPr>
          <p:nvPr/>
        </p:nvPicPr>
        <p:blipFill>
          <a:blip r:embed="rId5" cstate="screen"/>
          <a:srcRect/>
          <a:stretch>
            <a:fillRect/>
          </a:stretch>
        </p:blipFill>
        <p:spPr bwMode="auto">
          <a:xfrm>
            <a:off x="900113" y="6021388"/>
            <a:ext cx="7848600" cy="409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wipe(left)">
                                      <p:cBhvr>
                                        <p:cTn id="7" dur="2000"/>
                                        <p:tgtEl>
                                          <p:spTgt spid="29713"/>
                                        </p:tgtEl>
                                      </p:cBhvr>
                                    </p:animEffect>
                                  </p:childTnLst>
                                </p:cTn>
                              </p:par>
                              <p:par>
                                <p:cTn id="8" presetID="22" presetClass="entr" presetSubtype="8" fill="hold" nodeType="withEffect">
                                  <p:stCondLst>
                                    <p:cond delay="0"/>
                                  </p:stCondLst>
                                  <p:childTnLst>
                                    <p:set>
                                      <p:cBhvr>
                                        <p:cTn id="9" dur="1" fill="hold">
                                          <p:stCondLst>
                                            <p:cond delay="0"/>
                                          </p:stCondLst>
                                        </p:cTn>
                                        <p:tgtEl>
                                          <p:spTgt spid="29714"/>
                                        </p:tgtEl>
                                        <p:attrNameLst>
                                          <p:attrName>style.visibility</p:attrName>
                                        </p:attrNameLst>
                                      </p:cBhvr>
                                      <p:to>
                                        <p:strVal val="visible"/>
                                      </p:to>
                                    </p:set>
                                    <p:animEffect transition="in" filter="wipe(left)">
                                      <p:cBhvr>
                                        <p:cTn id="10" dur="2000"/>
                                        <p:tgtEl>
                                          <p:spTgt spid="29714"/>
                                        </p:tgtEl>
                                      </p:cBhvr>
                                    </p:animEffect>
                                  </p:childTnLst>
                                </p:cTn>
                              </p:par>
                              <p:par>
                                <p:cTn id="11" presetID="22" presetClass="entr" presetSubtype="8" fill="hold" nodeType="withEffect">
                                  <p:stCondLst>
                                    <p:cond delay="0"/>
                                  </p:stCondLst>
                                  <p:childTnLst>
                                    <p:set>
                                      <p:cBhvr>
                                        <p:cTn id="12" dur="1" fill="hold">
                                          <p:stCondLst>
                                            <p:cond delay="0"/>
                                          </p:stCondLst>
                                        </p:cTn>
                                        <p:tgtEl>
                                          <p:spTgt spid="29715"/>
                                        </p:tgtEl>
                                        <p:attrNameLst>
                                          <p:attrName>style.visibility</p:attrName>
                                        </p:attrNameLst>
                                      </p:cBhvr>
                                      <p:to>
                                        <p:strVal val="visible"/>
                                      </p:to>
                                    </p:set>
                                    <p:animEffect transition="in" filter="wipe(left)">
                                      <p:cBhvr>
                                        <p:cTn id="13" dur="2000"/>
                                        <p:tgtEl>
                                          <p:spTgt spid="29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4450"/>
            <a:ext cx="7772400" cy="609600"/>
          </a:xfrm>
        </p:spPr>
        <p:txBody>
          <a:bodyPr/>
          <a:lstStyle/>
          <a:p>
            <a:r>
              <a:rPr lang="en-US" sz="3200" dirty="0" smtClean="0">
                <a:latin typeface="Comic Sans MS" pitchFamily="66" charset="0"/>
              </a:rPr>
              <a:t>The Principle of Ecological Amplitude</a:t>
            </a:r>
            <a:endParaRPr lang="en-US" sz="3200" dirty="0">
              <a:latin typeface="Comic Sans MS" pitchFamily="66" charset="0"/>
            </a:endParaRPr>
          </a:p>
        </p:txBody>
      </p:sp>
      <p:grpSp>
        <p:nvGrpSpPr>
          <p:cNvPr id="30" name="Gruppo 29"/>
          <p:cNvGrpSpPr/>
          <p:nvPr/>
        </p:nvGrpSpPr>
        <p:grpSpPr>
          <a:xfrm>
            <a:off x="214282" y="928670"/>
            <a:ext cx="7772400" cy="2598738"/>
            <a:chOff x="1447800" y="3810000"/>
            <a:chExt cx="7772400" cy="2598738"/>
          </a:xfrm>
        </p:grpSpPr>
        <p:grpSp>
          <p:nvGrpSpPr>
            <p:cNvPr id="31" name="Group 5"/>
            <p:cNvGrpSpPr>
              <a:grpSpLocks/>
            </p:cNvGrpSpPr>
            <p:nvPr/>
          </p:nvGrpSpPr>
          <p:grpSpPr bwMode="auto">
            <a:xfrm>
              <a:off x="1498600" y="3810000"/>
              <a:ext cx="7404100" cy="2590800"/>
              <a:chOff x="944" y="2016"/>
              <a:chExt cx="4664" cy="1632"/>
            </a:xfrm>
          </p:grpSpPr>
          <p:sp>
            <p:nvSpPr>
              <p:cNvPr id="38" name="Rectangle 6"/>
              <p:cNvSpPr>
                <a:spLocks noChangeArrowheads="1"/>
              </p:cNvSpPr>
              <p:nvPr/>
            </p:nvSpPr>
            <p:spPr bwMode="auto">
              <a:xfrm>
                <a:off x="960" y="2064"/>
                <a:ext cx="4416" cy="158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9" name="Text Box 7"/>
              <p:cNvSpPr txBox="1">
                <a:spLocks noChangeArrowheads="1"/>
              </p:cNvSpPr>
              <p:nvPr/>
            </p:nvSpPr>
            <p:spPr bwMode="auto">
              <a:xfrm>
                <a:off x="3024" y="2016"/>
                <a:ext cx="432" cy="231"/>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800">
                    <a:solidFill>
                      <a:schemeClr val="bg1"/>
                    </a:solidFill>
                  </a:rPr>
                  <a:t>N</a:t>
                </a:r>
              </a:p>
            </p:txBody>
          </p:sp>
          <p:sp>
            <p:nvSpPr>
              <p:cNvPr id="40" name="Text Box 8"/>
              <p:cNvSpPr txBox="1">
                <a:spLocks noChangeArrowheads="1"/>
              </p:cNvSpPr>
              <p:nvPr/>
            </p:nvSpPr>
            <p:spPr bwMode="auto">
              <a:xfrm>
                <a:off x="3072" y="3408"/>
                <a:ext cx="432" cy="231"/>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800">
                    <a:solidFill>
                      <a:schemeClr val="bg1"/>
                    </a:solidFill>
                  </a:rPr>
                  <a:t>S </a:t>
                </a:r>
              </a:p>
            </p:txBody>
          </p:sp>
          <p:sp>
            <p:nvSpPr>
              <p:cNvPr id="41" name="Text Box 9"/>
              <p:cNvSpPr txBox="1">
                <a:spLocks noChangeArrowheads="1"/>
              </p:cNvSpPr>
              <p:nvPr/>
            </p:nvSpPr>
            <p:spPr bwMode="auto">
              <a:xfrm>
                <a:off x="5176" y="2744"/>
                <a:ext cx="432" cy="231"/>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800">
                    <a:solidFill>
                      <a:schemeClr val="bg1"/>
                    </a:solidFill>
                  </a:rPr>
                  <a:t>E </a:t>
                </a:r>
              </a:p>
            </p:txBody>
          </p:sp>
          <p:sp>
            <p:nvSpPr>
              <p:cNvPr id="42" name="Text Box 10"/>
              <p:cNvSpPr txBox="1">
                <a:spLocks noChangeArrowheads="1"/>
              </p:cNvSpPr>
              <p:nvPr/>
            </p:nvSpPr>
            <p:spPr bwMode="auto">
              <a:xfrm>
                <a:off x="944" y="2736"/>
                <a:ext cx="432" cy="231"/>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800">
                    <a:solidFill>
                      <a:schemeClr val="bg1"/>
                    </a:solidFill>
                  </a:rPr>
                  <a:t>W </a:t>
                </a:r>
              </a:p>
            </p:txBody>
          </p:sp>
        </p:grpSp>
        <p:grpSp>
          <p:nvGrpSpPr>
            <p:cNvPr id="32" name="Group 11"/>
            <p:cNvGrpSpPr>
              <a:grpSpLocks/>
            </p:cNvGrpSpPr>
            <p:nvPr/>
          </p:nvGrpSpPr>
          <p:grpSpPr bwMode="auto">
            <a:xfrm>
              <a:off x="2376492" y="4310063"/>
              <a:ext cx="5324475" cy="1638300"/>
              <a:chOff x="1497" y="2331"/>
              <a:chExt cx="3354" cy="1032"/>
            </a:xfrm>
          </p:grpSpPr>
          <p:sp>
            <p:nvSpPr>
              <p:cNvPr id="36" name="Rectangle 12"/>
              <p:cNvSpPr>
                <a:spLocks noChangeArrowheads="1"/>
              </p:cNvSpPr>
              <p:nvPr/>
            </p:nvSpPr>
            <p:spPr bwMode="auto">
              <a:xfrm>
                <a:off x="1497" y="2331"/>
                <a:ext cx="3354" cy="1032"/>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37" name="Text Box 13"/>
              <p:cNvSpPr txBox="1">
                <a:spLocks noChangeArrowheads="1"/>
              </p:cNvSpPr>
              <p:nvPr/>
            </p:nvSpPr>
            <p:spPr bwMode="auto">
              <a:xfrm>
                <a:off x="1899" y="2741"/>
                <a:ext cx="2550" cy="212"/>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a:spcBef>
                    <a:spcPct val="50000"/>
                  </a:spcBef>
                </a:pPr>
                <a:r>
                  <a:rPr lang="en-US" sz="1600" dirty="0">
                    <a:solidFill>
                      <a:schemeClr val="bg1"/>
                    </a:solidFill>
                  </a:rPr>
                  <a:t>Optimal growth conditions, reduced sensitivity</a:t>
                </a:r>
              </a:p>
            </p:txBody>
          </p:sp>
        </p:grpSp>
        <p:grpSp>
          <p:nvGrpSpPr>
            <p:cNvPr id="33" name="Group 14"/>
            <p:cNvGrpSpPr>
              <a:grpSpLocks/>
            </p:cNvGrpSpPr>
            <p:nvPr/>
          </p:nvGrpSpPr>
          <p:grpSpPr bwMode="auto">
            <a:xfrm>
              <a:off x="1447800" y="3860800"/>
              <a:ext cx="7772400" cy="2547938"/>
              <a:chOff x="912" y="2040"/>
              <a:chExt cx="4896" cy="1605"/>
            </a:xfrm>
          </p:grpSpPr>
          <p:sp>
            <p:nvSpPr>
              <p:cNvPr id="34" name="Text Box 15"/>
              <p:cNvSpPr txBox="1">
                <a:spLocks noChangeArrowheads="1"/>
              </p:cNvSpPr>
              <p:nvPr/>
            </p:nvSpPr>
            <p:spPr bwMode="auto">
              <a:xfrm>
                <a:off x="912" y="2040"/>
                <a:ext cx="2544" cy="212"/>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600" dirty="0">
                    <a:solidFill>
                      <a:schemeClr val="bg1"/>
                    </a:solidFill>
                    <a:effectLst>
                      <a:outerShdw blurRad="38100" dist="38100" dir="2700000" algn="tl">
                        <a:srgbClr val="000000">
                          <a:alpha val="43137"/>
                        </a:srgbClr>
                      </a:outerShdw>
                    </a:effectLst>
                    <a:latin typeface="+mn-lt"/>
                  </a:rPr>
                  <a:t>Stressful locations, increased sensitivity</a:t>
                </a:r>
              </a:p>
            </p:txBody>
          </p:sp>
          <p:sp>
            <p:nvSpPr>
              <p:cNvPr id="35" name="Text Box 16"/>
              <p:cNvSpPr txBox="1">
                <a:spLocks noChangeArrowheads="1"/>
              </p:cNvSpPr>
              <p:nvPr/>
            </p:nvSpPr>
            <p:spPr bwMode="auto">
              <a:xfrm>
                <a:off x="3264" y="3433"/>
                <a:ext cx="2544" cy="212"/>
              </a:xfrm>
              <a:prstGeom prst="rect">
                <a:avLst/>
              </a:prstGeom>
              <a:noFill/>
              <a:ln w="9525">
                <a:noFill/>
                <a:miter lim="800000"/>
                <a:headEnd/>
                <a:tailEnd/>
              </a:ln>
              <a:effectLst>
                <a:outerShdw dist="17961" dir="2700000" algn="ctr" rotWithShape="0">
                  <a:schemeClr val="tx1"/>
                </a:outerShdw>
              </a:effectLst>
            </p:spPr>
            <p:txBody>
              <a:bodyPr>
                <a:spAutoFit/>
              </a:bodyPr>
              <a:lstStyle/>
              <a:p>
                <a:pPr>
                  <a:spcBef>
                    <a:spcPct val="50000"/>
                  </a:spcBef>
                </a:pPr>
                <a:r>
                  <a:rPr lang="en-US" sz="1600" dirty="0">
                    <a:solidFill>
                      <a:schemeClr val="bg1"/>
                    </a:solidFill>
                    <a:effectLst>
                      <a:outerShdw blurRad="38100" dist="38100" dir="2700000" algn="tl">
                        <a:srgbClr val="000000">
                          <a:alpha val="43137"/>
                        </a:srgbClr>
                      </a:outerShdw>
                    </a:effectLst>
                    <a:latin typeface="+mn-lt"/>
                  </a:rPr>
                  <a:t>Stressful locations, increased sensitivity</a:t>
                </a:r>
              </a:p>
            </p:txBody>
          </p:sp>
        </p:grpSp>
      </p:grpSp>
      <p:pic>
        <p:nvPicPr>
          <p:cNvPr id="289794" name="Picture 2"/>
          <p:cNvPicPr>
            <a:picLocks noChangeAspect="1" noChangeArrowheads="1"/>
          </p:cNvPicPr>
          <p:nvPr/>
        </p:nvPicPr>
        <p:blipFill>
          <a:blip r:embed="rId3" cstate="screen"/>
          <a:srcRect/>
          <a:stretch>
            <a:fillRect/>
          </a:stretch>
        </p:blipFill>
        <p:spPr bwMode="auto">
          <a:xfrm>
            <a:off x="4572000" y="3571876"/>
            <a:ext cx="4429156" cy="3143272"/>
          </a:xfrm>
          <a:prstGeom prst="rect">
            <a:avLst/>
          </a:prstGeom>
          <a:noFill/>
          <a:ln w="9525">
            <a:noFill/>
            <a:miter lim="800000"/>
            <a:headEnd/>
            <a:tailEnd/>
          </a:ln>
          <a:effectLst/>
        </p:spPr>
      </p:pic>
      <p:sp>
        <p:nvSpPr>
          <p:cNvPr id="45" name="Rettangolo 44"/>
          <p:cNvSpPr/>
          <p:nvPr/>
        </p:nvSpPr>
        <p:spPr>
          <a:xfrm>
            <a:off x="500034" y="3643314"/>
            <a:ext cx="3000396" cy="1631216"/>
          </a:xfrm>
          <a:prstGeom prst="rect">
            <a:avLst/>
          </a:prstGeom>
        </p:spPr>
        <p:txBody>
          <a:bodyPr wrap="square">
            <a:spAutoFit/>
          </a:bodyPr>
          <a:lstStyle/>
          <a:p>
            <a:r>
              <a:rPr lang="en-US" sz="2000" dirty="0" smtClean="0"/>
              <a:t>A tree species will be more responsive and sensitive to changes in environmental conditions in the outer limits of its range.</a:t>
            </a:r>
            <a:endParaRPr lang="en-US" sz="2000" dirty="0"/>
          </a:p>
        </p:txBody>
      </p:sp>
      <p:sp>
        <p:nvSpPr>
          <p:cNvPr id="46" name="Rettangolo 45"/>
          <p:cNvSpPr/>
          <p:nvPr/>
        </p:nvSpPr>
        <p:spPr>
          <a:xfrm>
            <a:off x="357158" y="5643578"/>
            <a:ext cx="3929058" cy="830997"/>
          </a:xfrm>
          <a:prstGeom prst="rect">
            <a:avLst/>
          </a:prstGeom>
        </p:spPr>
        <p:txBody>
          <a:bodyPr wrap="square">
            <a:spAutoFit/>
          </a:bodyPr>
          <a:lstStyle/>
          <a:p>
            <a:r>
              <a:rPr lang="en-US" dirty="0" smtClean="0"/>
              <a:t>This limit could be either latitudinal or longitudinal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96" name="Picture 20" descr="Slide21"/>
          <p:cNvPicPr>
            <a:picLocks noChangeAspect="1" noChangeArrowheads="1"/>
          </p:cNvPicPr>
          <p:nvPr/>
        </p:nvPicPr>
        <p:blipFill>
          <a:blip r:embed="rId3" cstate="screen"/>
          <a:srcRect/>
          <a:stretch>
            <a:fillRect/>
          </a:stretch>
        </p:blipFill>
        <p:spPr bwMode="auto">
          <a:xfrm>
            <a:off x="1004888" y="2468563"/>
            <a:ext cx="7762875" cy="3324225"/>
          </a:xfrm>
          <a:prstGeom prst="rect">
            <a:avLst/>
          </a:prstGeom>
          <a:noFill/>
          <a:ln w="9525">
            <a:solidFill>
              <a:schemeClr val="tx1"/>
            </a:solidFill>
            <a:miter lim="800000"/>
            <a:headEnd/>
            <a:tailEnd/>
          </a:ln>
        </p:spPr>
      </p:pic>
      <p:grpSp>
        <p:nvGrpSpPr>
          <p:cNvPr id="2" name="Group 27"/>
          <p:cNvGrpSpPr>
            <a:grpSpLocks/>
          </p:cNvGrpSpPr>
          <p:nvPr/>
        </p:nvGrpSpPr>
        <p:grpSpPr bwMode="auto">
          <a:xfrm>
            <a:off x="2444750" y="2828925"/>
            <a:ext cx="5616575" cy="2303463"/>
            <a:chOff x="1610" y="2024"/>
            <a:chExt cx="3538" cy="1451"/>
          </a:xfrm>
        </p:grpSpPr>
        <p:sp>
          <p:nvSpPr>
            <p:cNvPr id="50197" name="Freeform 21"/>
            <p:cNvSpPr>
              <a:spLocks/>
            </p:cNvSpPr>
            <p:nvPr/>
          </p:nvSpPr>
          <p:spPr bwMode="auto">
            <a:xfrm>
              <a:off x="2245" y="2614"/>
              <a:ext cx="1678" cy="635"/>
            </a:xfrm>
            <a:custGeom>
              <a:avLst/>
              <a:gdLst/>
              <a:ahLst/>
              <a:cxnLst>
                <a:cxn ang="0">
                  <a:pos x="0" y="22"/>
                </a:cxn>
                <a:cxn ang="0">
                  <a:pos x="1361" y="113"/>
                </a:cxn>
                <a:cxn ang="0">
                  <a:pos x="1769" y="703"/>
                </a:cxn>
              </a:cxnLst>
              <a:rect l="0" t="0" r="r" b="b"/>
              <a:pathLst>
                <a:path w="1769" h="703">
                  <a:moveTo>
                    <a:pt x="0" y="22"/>
                  </a:moveTo>
                  <a:cubicBezTo>
                    <a:pt x="533" y="11"/>
                    <a:pt x="1066" y="0"/>
                    <a:pt x="1361" y="113"/>
                  </a:cubicBezTo>
                  <a:cubicBezTo>
                    <a:pt x="1656" y="226"/>
                    <a:pt x="1701" y="605"/>
                    <a:pt x="1769" y="703"/>
                  </a:cubicBezTo>
                </a:path>
              </a:pathLst>
            </a:custGeom>
            <a:noFill/>
            <a:ln w="28575">
              <a:solidFill>
                <a:srgbClr val="FF0000"/>
              </a:solidFill>
              <a:round/>
              <a:headEnd type="triangle" w="lg" len="lg"/>
              <a:tailEnd type="triangle" w="lg" len="lg"/>
            </a:ln>
            <a:effectLst/>
          </p:spPr>
          <p:txBody>
            <a:bodyPr/>
            <a:lstStyle/>
            <a:p>
              <a:endParaRPr lang="en-US"/>
            </a:p>
          </p:txBody>
        </p:sp>
        <p:sp>
          <p:nvSpPr>
            <p:cNvPr id="50198" name="Freeform 22"/>
            <p:cNvSpPr>
              <a:spLocks/>
            </p:cNvSpPr>
            <p:nvPr/>
          </p:nvSpPr>
          <p:spPr bwMode="auto">
            <a:xfrm>
              <a:off x="2653" y="2976"/>
              <a:ext cx="499" cy="249"/>
            </a:xfrm>
            <a:custGeom>
              <a:avLst/>
              <a:gdLst/>
              <a:ahLst/>
              <a:cxnLst>
                <a:cxn ang="0">
                  <a:pos x="0" y="22"/>
                </a:cxn>
                <a:cxn ang="0">
                  <a:pos x="1361" y="113"/>
                </a:cxn>
                <a:cxn ang="0">
                  <a:pos x="1769" y="703"/>
                </a:cxn>
              </a:cxnLst>
              <a:rect l="0" t="0" r="r" b="b"/>
              <a:pathLst>
                <a:path w="1769" h="703">
                  <a:moveTo>
                    <a:pt x="0" y="22"/>
                  </a:moveTo>
                  <a:cubicBezTo>
                    <a:pt x="533" y="11"/>
                    <a:pt x="1066" y="0"/>
                    <a:pt x="1361" y="113"/>
                  </a:cubicBezTo>
                  <a:cubicBezTo>
                    <a:pt x="1656" y="226"/>
                    <a:pt x="1701" y="605"/>
                    <a:pt x="1769" y="703"/>
                  </a:cubicBezTo>
                </a:path>
              </a:pathLst>
            </a:custGeom>
            <a:noFill/>
            <a:ln w="28575">
              <a:solidFill>
                <a:srgbClr val="FF0000"/>
              </a:solidFill>
              <a:round/>
              <a:headEnd type="triangle" w="lg" len="lg"/>
              <a:tailEnd type="triangle" w="lg" len="lg"/>
            </a:ln>
            <a:effectLst/>
          </p:spPr>
          <p:txBody>
            <a:bodyPr/>
            <a:lstStyle/>
            <a:p>
              <a:endParaRPr lang="en-US"/>
            </a:p>
          </p:txBody>
        </p:sp>
        <p:sp>
          <p:nvSpPr>
            <p:cNvPr id="50199" name="Freeform 23"/>
            <p:cNvSpPr>
              <a:spLocks/>
            </p:cNvSpPr>
            <p:nvPr/>
          </p:nvSpPr>
          <p:spPr bwMode="auto">
            <a:xfrm>
              <a:off x="2018" y="2387"/>
              <a:ext cx="2631" cy="1043"/>
            </a:xfrm>
            <a:custGeom>
              <a:avLst/>
              <a:gdLst/>
              <a:ahLst/>
              <a:cxnLst>
                <a:cxn ang="0">
                  <a:pos x="0" y="22"/>
                </a:cxn>
                <a:cxn ang="0">
                  <a:pos x="1361" y="113"/>
                </a:cxn>
                <a:cxn ang="0">
                  <a:pos x="1769" y="703"/>
                </a:cxn>
              </a:cxnLst>
              <a:rect l="0" t="0" r="r" b="b"/>
              <a:pathLst>
                <a:path w="1769" h="703">
                  <a:moveTo>
                    <a:pt x="0" y="22"/>
                  </a:moveTo>
                  <a:cubicBezTo>
                    <a:pt x="533" y="11"/>
                    <a:pt x="1066" y="0"/>
                    <a:pt x="1361" y="113"/>
                  </a:cubicBezTo>
                  <a:cubicBezTo>
                    <a:pt x="1656" y="226"/>
                    <a:pt x="1701" y="605"/>
                    <a:pt x="1769" y="703"/>
                  </a:cubicBezTo>
                </a:path>
              </a:pathLst>
            </a:custGeom>
            <a:noFill/>
            <a:ln w="28575">
              <a:solidFill>
                <a:srgbClr val="FF0000"/>
              </a:solidFill>
              <a:round/>
              <a:headEnd type="triangle" w="lg" len="lg"/>
              <a:tailEnd type="triangle" w="lg" len="lg"/>
            </a:ln>
            <a:effectLst/>
          </p:spPr>
          <p:txBody>
            <a:bodyPr/>
            <a:lstStyle/>
            <a:p>
              <a:endParaRPr lang="en-US"/>
            </a:p>
          </p:txBody>
        </p:sp>
        <p:sp>
          <p:nvSpPr>
            <p:cNvPr id="50202" name="Freeform 26"/>
            <p:cNvSpPr>
              <a:spLocks/>
            </p:cNvSpPr>
            <p:nvPr/>
          </p:nvSpPr>
          <p:spPr bwMode="auto">
            <a:xfrm>
              <a:off x="1610" y="2024"/>
              <a:ext cx="3538" cy="1451"/>
            </a:xfrm>
            <a:custGeom>
              <a:avLst/>
              <a:gdLst/>
              <a:ahLst/>
              <a:cxnLst>
                <a:cxn ang="0">
                  <a:pos x="0" y="22"/>
                </a:cxn>
                <a:cxn ang="0">
                  <a:pos x="1361" y="113"/>
                </a:cxn>
                <a:cxn ang="0">
                  <a:pos x="1769" y="703"/>
                </a:cxn>
              </a:cxnLst>
              <a:rect l="0" t="0" r="r" b="b"/>
              <a:pathLst>
                <a:path w="1769" h="703">
                  <a:moveTo>
                    <a:pt x="0" y="22"/>
                  </a:moveTo>
                  <a:cubicBezTo>
                    <a:pt x="533" y="11"/>
                    <a:pt x="1066" y="0"/>
                    <a:pt x="1361" y="113"/>
                  </a:cubicBezTo>
                  <a:cubicBezTo>
                    <a:pt x="1656" y="226"/>
                    <a:pt x="1701" y="605"/>
                    <a:pt x="1769" y="703"/>
                  </a:cubicBezTo>
                </a:path>
              </a:pathLst>
            </a:custGeom>
            <a:noFill/>
            <a:ln w="28575">
              <a:solidFill>
                <a:srgbClr val="FF0000"/>
              </a:solidFill>
              <a:round/>
              <a:headEnd type="triangle" w="lg" len="lg"/>
              <a:tailEnd type="triangle" w="lg" len="lg"/>
            </a:ln>
            <a:effectLst/>
          </p:spPr>
          <p:txBody>
            <a:bodyPr/>
            <a:lstStyle/>
            <a:p>
              <a:endParaRPr lang="en-US"/>
            </a:p>
          </p:txBody>
        </p:sp>
      </p:grpSp>
      <p:grpSp>
        <p:nvGrpSpPr>
          <p:cNvPr id="3" name="Group 32"/>
          <p:cNvGrpSpPr>
            <a:grpSpLocks/>
          </p:cNvGrpSpPr>
          <p:nvPr/>
        </p:nvGrpSpPr>
        <p:grpSpPr bwMode="auto">
          <a:xfrm>
            <a:off x="34925" y="2540000"/>
            <a:ext cx="825500" cy="3097213"/>
            <a:chOff x="92" y="1207"/>
            <a:chExt cx="520" cy="1951"/>
          </a:xfrm>
        </p:grpSpPr>
        <p:sp>
          <p:nvSpPr>
            <p:cNvPr id="50200" name="Rectangle 24"/>
            <p:cNvSpPr>
              <a:spLocks noChangeArrowheads="1"/>
            </p:cNvSpPr>
            <p:nvPr/>
          </p:nvSpPr>
          <p:spPr bwMode="auto">
            <a:xfrm>
              <a:off x="476" y="1207"/>
              <a:ext cx="136" cy="1951"/>
            </a:xfrm>
            <a:prstGeom prst="rect">
              <a:avLst/>
            </a:prstGeom>
            <a:gradFill rotWithShape="1">
              <a:gsLst>
                <a:gs pos="0">
                  <a:srgbClr val="0000FF"/>
                </a:gs>
                <a:gs pos="100000">
                  <a:srgbClr val="FF0000"/>
                </a:gs>
              </a:gsLst>
              <a:lin ang="5400000" scaled="1"/>
            </a:gradFill>
            <a:ln w="9525">
              <a:solidFill>
                <a:schemeClr val="tx1"/>
              </a:solidFill>
              <a:miter lim="800000"/>
              <a:headEnd/>
              <a:tailEnd/>
            </a:ln>
            <a:effectLst/>
          </p:spPr>
          <p:txBody>
            <a:bodyPr wrap="none" anchor="ctr"/>
            <a:lstStyle/>
            <a:p>
              <a:endParaRPr lang="en-US"/>
            </a:p>
          </p:txBody>
        </p:sp>
        <p:sp>
          <p:nvSpPr>
            <p:cNvPr id="50204" name="Text Box 28"/>
            <p:cNvSpPr txBox="1">
              <a:spLocks noChangeArrowheads="1"/>
            </p:cNvSpPr>
            <p:nvPr/>
          </p:nvSpPr>
          <p:spPr bwMode="auto">
            <a:xfrm>
              <a:off x="158" y="1207"/>
              <a:ext cx="233" cy="288"/>
            </a:xfrm>
            <a:prstGeom prst="rect">
              <a:avLst/>
            </a:prstGeom>
            <a:noFill/>
            <a:ln w="9525">
              <a:noFill/>
              <a:miter lim="800000"/>
              <a:headEnd/>
              <a:tailEnd/>
            </a:ln>
            <a:effectLst/>
          </p:spPr>
          <p:txBody>
            <a:bodyPr wrap="none">
              <a:spAutoFit/>
            </a:bodyPr>
            <a:lstStyle/>
            <a:p>
              <a:r>
                <a:rPr lang="it-IT" sz="2400" b="1"/>
                <a:t>T</a:t>
              </a:r>
            </a:p>
          </p:txBody>
        </p:sp>
        <p:sp>
          <p:nvSpPr>
            <p:cNvPr id="50205" name="Text Box 29"/>
            <p:cNvSpPr txBox="1">
              <a:spLocks noChangeArrowheads="1"/>
            </p:cNvSpPr>
            <p:nvPr/>
          </p:nvSpPr>
          <p:spPr bwMode="auto">
            <a:xfrm>
              <a:off x="92" y="1389"/>
              <a:ext cx="296" cy="250"/>
            </a:xfrm>
            <a:prstGeom prst="rect">
              <a:avLst/>
            </a:prstGeom>
            <a:noFill/>
            <a:ln w="9525">
              <a:noFill/>
              <a:miter lim="800000"/>
              <a:headEnd/>
              <a:tailEnd/>
            </a:ln>
            <a:effectLst/>
          </p:spPr>
          <p:txBody>
            <a:bodyPr wrap="none">
              <a:spAutoFit/>
            </a:bodyPr>
            <a:lstStyle/>
            <a:p>
              <a:r>
                <a:rPr lang="it-IT" sz="2000" b="1"/>
                <a:t>°C</a:t>
              </a:r>
            </a:p>
          </p:txBody>
        </p:sp>
      </p:grpSp>
      <p:grpSp>
        <p:nvGrpSpPr>
          <p:cNvPr id="4" name="Group 33"/>
          <p:cNvGrpSpPr>
            <a:grpSpLocks/>
          </p:cNvGrpSpPr>
          <p:nvPr/>
        </p:nvGrpSpPr>
        <p:grpSpPr bwMode="auto">
          <a:xfrm>
            <a:off x="1868488" y="5924550"/>
            <a:ext cx="6624637" cy="744538"/>
            <a:chOff x="1247" y="3339"/>
            <a:chExt cx="4173" cy="469"/>
          </a:xfrm>
        </p:grpSpPr>
        <p:sp>
          <p:nvSpPr>
            <p:cNvPr id="50201" name="Rectangle 25"/>
            <p:cNvSpPr>
              <a:spLocks noChangeArrowheads="1"/>
            </p:cNvSpPr>
            <p:nvPr/>
          </p:nvSpPr>
          <p:spPr bwMode="auto">
            <a:xfrm rot="5400000">
              <a:off x="3266" y="1320"/>
              <a:ext cx="136" cy="4173"/>
            </a:xfrm>
            <a:prstGeom prst="rect">
              <a:avLst/>
            </a:prstGeom>
            <a:gradFill rotWithShape="1">
              <a:gsLst>
                <a:gs pos="0">
                  <a:srgbClr val="0000FF"/>
                </a:gs>
                <a:gs pos="100000">
                  <a:srgbClr val="FF0000"/>
                </a:gs>
              </a:gsLst>
              <a:lin ang="5400000" scaled="1"/>
            </a:gradFill>
            <a:ln w="9525">
              <a:solidFill>
                <a:schemeClr val="tx1"/>
              </a:solidFill>
              <a:miter lim="800000"/>
              <a:headEnd/>
              <a:tailEnd/>
            </a:ln>
            <a:effectLst/>
          </p:spPr>
          <p:txBody>
            <a:bodyPr wrap="none" anchor="ctr"/>
            <a:lstStyle/>
            <a:p>
              <a:endParaRPr lang="en-US"/>
            </a:p>
          </p:txBody>
        </p:sp>
        <p:sp>
          <p:nvSpPr>
            <p:cNvPr id="50206" name="Text Box 30"/>
            <p:cNvSpPr txBox="1">
              <a:spLocks noChangeArrowheads="1"/>
            </p:cNvSpPr>
            <p:nvPr/>
          </p:nvSpPr>
          <p:spPr bwMode="auto">
            <a:xfrm>
              <a:off x="4670" y="3520"/>
              <a:ext cx="630" cy="288"/>
            </a:xfrm>
            <a:prstGeom prst="rect">
              <a:avLst/>
            </a:prstGeom>
            <a:noFill/>
            <a:ln w="9525">
              <a:noFill/>
              <a:miter lim="800000"/>
              <a:headEnd/>
              <a:tailEnd/>
            </a:ln>
            <a:effectLst/>
          </p:spPr>
          <p:txBody>
            <a:bodyPr wrap="none">
              <a:spAutoFit/>
            </a:bodyPr>
            <a:lstStyle/>
            <a:p>
              <a:r>
                <a:rPr lang="it-IT" sz="2400" b="1"/>
                <a:t>T (°C)</a:t>
              </a:r>
            </a:p>
          </p:txBody>
        </p:sp>
      </p:grpSp>
      <p:sp>
        <p:nvSpPr>
          <p:cNvPr id="17" name="Rectangle 2"/>
          <p:cNvSpPr txBox="1">
            <a:spLocks noChangeArrowheads="1"/>
          </p:cNvSpPr>
          <p:nvPr/>
        </p:nvSpPr>
        <p:spPr>
          <a:xfrm>
            <a:off x="685800" y="44450"/>
            <a:ext cx="7772400" cy="609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2"/>
                </a:solidFill>
                <a:effectLst/>
                <a:uLnTx/>
                <a:uFillTx/>
                <a:latin typeface="Comic Sans MS" pitchFamily="66" charset="0"/>
                <a:ea typeface="+mj-ea"/>
                <a:cs typeface="+mj-cs"/>
              </a:rPr>
              <a:t>The Principle of Ecological Amplitude</a:t>
            </a:r>
            <a:endParaRPr kumimoji="0" lang="en-US" sz="3200" b="0" i="0" u="none" strike="noStrike" kern="0" cap="none" spc="0" normalizeH="0" baseline="0" noProof="0" dirty="0">
              <a:ln>
                <a:noFill/>
              </a:ln>
              <a:solidFill>
                <a:schemeClr val="tx2"/>
              </a:solidFill>
              <a:effectLst/>
              <a:uLnTx/>
              <a:uFillTx/>
              <a:latin typeface="Comic Sans MS" pitchFamily="66" charset="0"/>
              <a:ea typeface="+mj-ea"/>
              <a:cs typeface="+mj-cs"/>
            </a:endParaRPr>
          </a:p>
        </p:txBody>
      </p:sp>
      <p:sp>
        <p:nvSpPr>
          <p:cNvPr id="18" name="Rettangolo 17"/>
          <p:cNvSpPr/>
          <p:nvPr/>
        </p:nvSpPr>
        <p:spPr>
          <a:xfrm>
            <a:off x="357158" y="785794"/>
            <a:ext cx="3000396" cy="1631216"/>
          </a:xfrm>
          <a:prstGeom prst="rect">
            <a:avLst/>
          </a:prstGeom>
        </p:spPr>
        <p:txBody>
          <a:bodyPr wrap="square">
            <a:spAutoFit/>
          </a:bodyPr>
          <a:lstStyle/>
          <a:p>
            <a:r>
              <a:rPr lang="en-US" sz="2000" dirty="0" smtClean="0"/>
              <a:t>A tree species will be more responsive and sensitive to changes in environmental conditions in the outer limits of its range.</a:t>
            </a:r>
            <a:endParaRPr lang="en-US" sz="2000" dirty="0"/>
          </a:p>
        </p:txBody>
      </p:sp>
      <p:sp>
        <p:nvSpPr>
          <p:cNvPr id="19" name="Rettangolo 18"/>
          <p:cNvSpPr/>
          <p:nvPr/>
        </p:nvSpPr>
        <p:spPr>
          <a:xfrm>
            <a:off x="4357686" y="1142984"/>
            <a:ext cx="3071834" cy="830997"/>
          </a:xfrm>
          <a:prstGeom prst="rect">
            <a:avLst/>
          </a:prstGeom>
        </p:spPr>
        <p:txBody>
          <a:bodyPr wrap="square">
            <a:spAutoFit/>
          </a:bodyPr>
          <a:lstStyle/>
          <a:p>
            <a:r>
              <a:rPr lang="en-US" dirty="0" smtClean="0"/>
              <a:t>This limit could also be </a:t>
            </a:r>
            <a:r>
              <a:rPr lang="en-US" dirty="0" err="1" smtClean="0"/>
              <a:t>elevational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1000"/>
                                        <p:tgtEl>
                                          <p:spTgt spid="3"/>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71450"/>
            <a:ext cx="7772400" cy="1143000"/>
          </a:xfrm>
        </p:spPr>
        <p:txBody>
          <a:bodyPr/>
          <a:lstStyle/>
          <a:p>
            <a:r>
              <a:rPr lang="en-US" sz="3200" dirty="0" smtClean="0">
                <a:latin typeface="Comic Sans MS" pitchFamily="66" charset="0"/>
              </a:rPr>
              <a:t>Principle of Site and Trees Selection</a:t>
            </a:r>
            <a:endParaRPr lang="en-US" sz="3200" dirty="0">
              <a:latin typeface="Comic Sans MS" pitchFamily="66" charset="0"/>
            </a:endParaRPr>
          </a:p>
        </p:txBody>
      </p:sp>
      <p:sp>
        <p:nvSpPr>
          <p:cNvPr id="26627" name="Rectangle 3"/>
          <p:cNvSpPr>
            <a:spLocks noGrp="1" noChangeArrowheads="1"/>
          </p:cNvSpPr>
          <p:nvPr>
            <p:ph type="body" sz="half" idx="1"/>
          </p:nvPr>
        </p:nvSpPr>
        <p:spPr>
          <a:xfrm>
            <a:off x="684212" y="1512888"/>
            <a:ext cx="4030663" cy="4773632"/>
          </a:xfrm>
        </p:spPr>
        <p:txBody>
          <a:bodyPr/>
          <a:lstStyle/>
          <a:p>
            <a:pPr algn="just"/>
            <a:r>
              <a:rPr lang="en-US" sz="2000" dirty="0" smtClean="0"/>
              <a:t>Sites useful to dendrochronology can be identified and selected based on criteria that will produce tree-ring series sensitive to the environmental variable being examined. </a:t>
            </a:r>
          </a:p>
          <a:p>
            <a:pPr algn="just"/>
            <a:r>
              <a:rPr lang="en-US" sz="2000" dirty="0" smtClean="0"/>
              <a:t>We must  select sites and trees that will maximize the environmental signal being investigated trying to reduce the effects of other environmental factors.</a:t>
            </a:r>
          </a:p>
          <a:p>
            <a:pPr algn="just"/>
            <a:r>
              <a:rPr lang="en-US" sz="2000" b="1" dirty="0" smtClean="0"/>
              <a:t>Careful sample and site selection</a:t>
            </a:r>
            <a:endParaRPr lang="en-US" sz="2000" b="1" dirty="0"/>
          </a:p>
        </p:txBody>
      </p:sp>
      <p:pic>
        <p:nvPicPr>
          <p:cNvPr id="26632" name="Picture 8" descr="Croda da Lago LTER corretta"/>
          <p:cNvPicPr>
            <a:picLocks noGrp="1" noChangeAspect="1" noChangeArrowheads="1"/>
          </p:cNvPicPr>
          <p:nvPr>
            <p:ph sz="half" idx="2"/>
          </p:nvPr>
        </p:nvPicPr>
        <p:blipFill>
          <a:blip r:embed="rId3" cstate="screen"/>
          <a:srcRect/>
          <a:stretch>
            <a:fillRect/>
          </a:stretch>
        </p:blipFill>
        <p:spPr>
          <a:xfrm>
            <a:off x="5003800" y="765175"/>
            <a:ext cx="3711575" cy="5111750"/>
          </a:xfrm>
          <a:noFill/>
          <a:ln/>
        </p:spPr>
      </p:pic>
      <p:sp>
        <p:nvSpPr>
          <p:cNvPr id="26634" name="Text Box 10"/>
          <p:cNvSpPr txBox="1">
            <a:spLocks noChangeArrowheads="1"/>
          </p:cNvSpPr>
          <p:nvPr/>
        </p:nvSpPr>
        <p:spPr bwMode="auto">
          <a:xfrm>
            <a:off x="5357818" y="6000768"/>
            <a:ext cx="3106941" cy="461665"/>
          </a:xfrm>
          <a:prstGeom prst="rect">
            <a:avLst/>
          </a:prstGeom>
          <a:noFill/>
          <a:ln w="9525">
            <a:noFill/>
            <a:miter lim="800000"/>
            <a:headEnd/>
            <a:tailEnd/>
          </a:ln>
          <a:effectLst/>
        </p:spPr>
        <p:txBody>
          <a:bodyPr wrap="none">
            <a:spAutoFit/>
          </a:bodyPr>
          <a:lstStyle/>
          <a:p>
            <a:r>
              <a:rPr lang="it-IT" dirty="0" smtClean="0"/>
              <a:t>Max </a:t>
            </a:r>
            <a:r>
              <a:rPr lang="it-IT" dirty="0" err="1" smtClean="0"/>
              <a:t>signal</a:t>
            </a:r>
            <a:r>
              <a:rPr lang="it-IT" dirty="0" smtClean="0"/>
              <a:t> – </a:t>
            </a:r>
            <a:r>
              <a:rPr lang="it-IT" dirty="0" err="1" smtClean="0"/>
              <a:t>Min</a:t>
            </a:r>
            <a:r>
              <a:rPr lang="it-IT" dirty="0" smtClean="0"/>
              <a:t> </a:t>
            </a:r>
            <a:r>
              <a:rPr lang="it-IT" dirty="0" err="1" smtClean="0"/>
              <a:t>noise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fade">
                                      <p:cBhvr>
                                        <p:cTn id="7" dur="2000"/>
                                        <p:tgtEl>
                                          <p:spTgt spid="2663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6634"/>
                                        </p:tgtEl>
                                        <p:attrNameLst>
                                          <p:attrName>style.visibility</p:attrName>
                                        </p:attrNameLst>
                                      </p:cBhvr>
                                      <p:to>
                                        <p:strVal val="visible"/>
                                      </p:to>
                                    </p:set>
                                    <p:animEffect transition="in" filter="wipe(left)">
                                      <p:cBhvr>
                                        <p:cTn id="11" dur="10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00013"/>
            <a:ext cx="7772400" cy="1143001"/>
          </a:xfrm>
        </p:spPr>
        <p:txBody>
          <a:bodyPr/>
          <a:lstStyle/>
          <a:p>
            <a:r>
              <a:rPr lang="en-US" sz="3200" dirty="0" smtClean="0">
                <a:latin typeface="Comic Sans MS" pitchFamily="66" charset="0"/>
              </a:rPr>
              <a:t>The Uniformitarian Principle</a:t>
            </a:r>
            <a:endParaRPr lang="en-US" sz="3200" dirty="0">
              <a:latin typeface="Comic Sans MS" pitchFamily="66" charset="0"/>
            </a:endParaRPr>
          </a:p>
        </p:txBody>
      </p:sp>
      <p:sp>
        <p:nvSpPr>
          <p:cNvPr id="34819" name="Rectangle 3"/>
          <p:cNvSpPr>
            <a:spLocks noGrp="1" noChangeArrowheads="1"/>
          </p:cNvSpPr>
          <p:nvPr>
            <p:ph type="body" idx="1"/>
          </p:nvPr>
        </p:nvSpPr>
        <p:spPr>
          <a:xfrm>
            <a:off x="357158" y="1142984"/>
            <a:ext cx="5715040" cy="5119710"/>
          </a:xfrm>
        </p:spPr>
        <p:txBody>
          <a:bodyPr/>
          <a:lstStyle/>
          <a:p>
            <a:pPr algn="just">
              <a:lnSpc>
                <a:spcPct val="90000"/>
              </a:lnSpc>
            </a:pPr>
            <a:r>
              <a:rPr lang="en-US" sz="2400" dirty="0" smtClean="0"/>
              <a:t>This principle states that physical and biological processes that link current environmental processes with current patterns of tree growth must have been in operation in the past.</a:t>
            </a:r>
            <a:endParaRPr lang="en-US" sz="2400" dirty="0"/>
          </a:p>
          <a:p>
            <a:pPr algn="just">
              <a:lnSpc>
                <a:spcPct val="90000"/>
              </a:lnSpc>
            </a:pPr>
            <a:r>
              <a:rPr lang="en-US" sz="2400" dirty="0"/>
              <a:t>“The present is the key to the past” (Hutton 1785</a:t>
            </a:r>
            <a:r>
              <a:rPr lang="en-US" sz="2400" dirty="0" smtClean="0"/>
              <a:t>).</a:t>
            </a:r>
          </a:p>
          <a:p>
            <a:pPr algn="just">
              <a:lnSpc>
                <a:spcPct val="90000"/>
              </a:lnSpc>
              <a:spcAft>
                <a:spcPts val="600"/>
              </a:spcAft>
            </a:pPr>
            <a:r>
              <a:rPr lang="en-US" sz="2400" dirty="0" smtClean="0"/>
              <a:t>Illustrates the “trajectory of science,” past, present, and future:</a:t>
            </a:r>
          </a:p>
          <a:p>
            <a:pPr marL="457200" indent="-98425" algn="just">
              <a:lnSpc>
                <a:spcPct val="90000"/>
              </a:lnSpc>
              <a:buFont typeface="+mj-lt"/>
              <a:buAutoNum type="alphaUcPeriod"/>
            </a:pPr>
            <a:r>
              <a:rPr lang="en-US" sz="2000" dirty="0" smtClean="0"/>
              <a:t>Study processes as they occur at present</a:t>
            </a:r>
          </a:p>
          <a:p>
            <a:pPr marL="457200" indent="-98425" algn="just">
              <a:lnSpc>
                <a:spcPct val="90000"/>
              </a:lnSpc>
              <a:buFont typeface="+mj-lt"/>
              <a:buAutoNum type="alphaUcPeriod"/>
            </a:pPr>
            <a:r>
              <a:rPr lang="en-US" sz="2000" dirty="0" smtClean="0"/>
              <a:t>Improved understanding comes from the past</a:t>
            </a:r>
          </a:p>
          <a:p>
            <a:pPr marL="457200" indent="-98425" algn="just">
              <a:lnSpc>
                <a:spcPct val="90000"/>
              </a:lnSpc>
              <a:buFont typeface="+mj-lt"/>
              <a:buAutoNum type="alphaUcPeriod"/>
            </a:pPr>
            <a:r>
              <a:rPr lang="en-US" sz="2000" dirty="0" smtClean="0"/>
              <a:t>Extrapolate/predict the future = applied!</a:t>
            </a:r>
          </a:p>
          <a:p>
            <a:pPr algn="just">
              <a:lnSpc>
                <a:spcPct val="90000"/>
              </a:lnSpc>
              <a:buNone/>
            </a:pPr>
            <a:endParaRPr lang="en-US" sz="2400" dirty="0"/>
          </a:p>
        </p:txBody>
      </p:sp>
      <p:grpSp>
        <p:nvGrpSpPr>
          <p:cNvPr id="34825" name="Group 9"/>
          <p:cNvGrpSpPr>
            <a:grpSpLocks/>
          </p:cNvGrpSpPr>
          <p:nvPr/>
        </p:nvGrpSpPr>
        <p:grpSpPr bwMode="auto">
          <a:xfrm>
            <a:off x="6300788" y="1412875"/>
            <a:ext cx="1952625" cy="3470275"/>
            <a:chOff x="3969" y="890"/>
            <a:chExt cx="1230" cy="2186"/>
          </a:xfrm>
        </p:grpSpPr>
        <p:pic>
          <p:nvPicPr>
            <p:cNvPr id="34822" name="Picture 6" descr="hutton"/>
            <p:cNvPicPr>
              <a:picLocks noChangeAspect="1" noChangeArrowheads="1"/>
            </p:cNvPicPr>
            <p:nvPr/>
          </p:nvPicPr>
          <p:blipFill>
            <a:blip r:embed="rId3" cstate="screen"/>
            <a:srcRect/>
            <a:stretch>
              <a:fillRect/>
            </a:stretch>
          </p:blipFill>
          <p:spPr bwMode="auto">
            <a:xfrm>
              <a:off x="3969" y="890"/>
              <a:ext cx="1230" cy="1800"/>
            </a:xfrm>
            <a:prstGeom prst="rect">
              <a:avLst/>
            </a:prstGeom>
            <a:noFill/>
          </p:spPr>
        </p:pic>
        <p:sp>
          <p:nvSpPr>
            <p:cNvPr id="34824" name="Rectangle 8"/>
            <p:cNvSpPr>
              <a:spLocks noChangeArrowheads="1"/>
            </p:cNvSpPr>
            <p:nvPr/>
          </p:nvSpPr>
          <p:spPr bwMode="auto">
            <a:xfrm>
              <a:off x="4032" y="2672"/>
              <a:ext cx="1134" cy="404"/>
            </a:xfrm>
            <a:prstGeom prst="rect">
              <a:avLst/>
            </a:prstGeom>
            <a:noFill/>
            <a:ln w="9525">
              <a:noFill/>
              <a:miter lim="800000"/>
              <a:headEnd/>
              <a:tailEnd/>
            </a:ln>
            <a:effectLst/>
          </p:spPr>
          <p:txBody>
            <a:bodyPr>
              <a:spAutoFit/>
            </a:bodyPr>
            <a:lstStyle/>
            <a:p>
              <a:r>
                <a:rPr lang="it-IT" sz="1800">
                  <a:latin typeface="Verdana" pitchFamily="34" charset="0"/>
                  <a:cs typeface="Arial" charset="0"/>
                </a:rPr>
                <a:t>James Hutton</a:t>
              </a:r>
            </a:p>
            <a:p>
              <a:r>
                <a:rPr lang="it-IT" sz="1800">
                  <a:latin typeface="Verdana" pitchFamily="34" charset="0"/>
                  <a:cs typeface="Arial" charset="0"/>
                </a:rPr>
                <a:t>(1740-1820)</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cx.images-amazon.com/images/I/41ulHLEdaqL._SY344_BO1,204,203,200_.jpg"/>
          <p:cNvPicPr>
            <a:picLocks noChangeAspect="1" noChangeArrowheads="1"/>
          </p:cNvPicPr>
          <p:nvPr/>
        </p:nvPicPr>
        <p:blipFill>
          <a:blip r:embed="rId2" cstate="print"/>
          <a:srcRect/>
          <a:stretch>
            <a:fillRect/>
          </a:stretch>
        </p:blipFill>
        <p:spPr bwMode="auto">
          <a:xfrm>
            <a:off x="0" y="1573048"/>
            <a:ext cx="3528392" cy="5284952"/>
          </a:xfrm>
          <a:prstGeom prst="rect">
            <a:avLst/>
          </a:prstGeom>
          <a:noFill/>
        </p:spPr>
      </p:pic>
      <p:sp>
        <p:nvSpPr>
          <p:cNvPr id="5" name="CasellaDiTesto 4"/>
          <p:cNvSpPr txBox="1"/>
          <p:nvPr/>
        </p:nvSpPr>
        <p:spPr>
          <a:xfrm>
            <a:off x="3563888" y="0"/>
            <a:ext cx="5580112" cy="1631216"/>
          </a:xfrm>
          <a:prstGeom prst="rect">
            <a:avLst/>
          </a:prstGeom>
          <a:noFill/>
        </p:spPr>
        <p:txBody>
          <a:bodyPr wrap="square" rtlCol="0">
            <a:spAutoFit/>
          </a:bodyPr>
          <a:lstStyle/>
          <a:p>
            <a:pPr algn="ctr"/>
            <a:r>
              <a:rPr lang="it-IT" sz="3200" dirty="0" smtClean="0"/>
              <a:t>The Ultimate </a:t>
            </a:r>
            <a:r>
              <a:rPr lang="it-IT" sz="3200" dirty="0" err="1" smtClean="0"/>
              <a:t>tree-ring</a:t>
            </a:r>
            <a:r>
              <a:rPr lang="it-IT" sz="3200" dirty="0" smtClean="0"/>
              <a:t> web </a:t>
            </a:r>
            <a:r>
              <a:rPr lang="it-IT" sz="3200" dirty="0" err="1" smtClean="0"/>
              <a:t>page</a:t>
            </a:r>
            <a:endParaRPr lang="it-IT" sz="3200" dirty="0" smtClean="0"/>
          </a:p>
          <a:p>
            <a:pPr algn="ctr"/>
            <a:r>
              <a:rPr lang="it-IT" sz="3200" dirty="0" smtClean="0"/>
              <a:t>The Science </a:t>
            </a:r>
            <a:r>
              <a:rPr lang="it-IT" sz="3200" dirty="0" err="1" smtClean="0"/>
              <a:t>of</a:t>
            </a:r>
            <a:r>
              <a:rPr lang="it-IT" sz="3200" dirty="0" smtClean="0"/>
              <a:t> </a:t>
            </a:r>
            <a:r>
              <a:rPr lang="it-IT" sz="3200" dirty="0" err="1" smtClean="0"/>
              <a:t>Tree</a:t>
            </a:r>
            <a:r>
              <a:rPr lang="it-IT" sz="3200" dirty="0" smtClean="0"/>
              <a:t> </a:t>
            </a:r>
            <a:r>
              <a:rPr lang="it-IT" sz="3200" dirty="0" err="1" smtClean="0"/>
              <a:t>Rings</a:t>
            </a:r>
            <a:endParaRPr lang="it-IT" sz="3200" dirty="0" smtClean="0"/>
          </a:p>
          <a:p>
            <a:pPr algn="ctr"/>
            <a:r>
              <a:rPr lang="it-IT" sz="3600" u="sng" dirty="0" smtClean="0">
                <a:solidFill>
                  <a:srgbClr val="0000FF"/>
                </a:solidFill>
              </a:rPr>
              <a:t>http://web.utk.edu/~grissino/</a:t>
            </a:r>
            <a:endParaRPr lang="it-IT" sz="3600" u="sng" dirty="0">
              <a:solidFill>
                <a:srgbClr val="0000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88913"/>
            <a:ext cx="7772400" cy="533400"/>
          </a:xfrm>
        </p:spPr>
        <p:txBody>
          <a:bodyPr/>
          <a:lstStyle/>
          <a:p>
            <a:r>
              <a:rPr lang="en-US" sz="3200" dirty="0" smtClean="0">
                <a:latin typeface="Comic Sans MS" pitchFamily="66" charset="0"/>
              </a:rPr>
              <a:t>The Principle of </a:t>
            </a:r>
            <a:r>
              <a:rPr lang="en-US" sz="3200" dirty="0" err="1" smtClean="0">
                <a:latin typeface="Comic Sans MS" pitchFamily="66" charset="0"/>
              </a:rPr>
              <a:t>Crossdating</a:t>
            </a:r>
            <a:endParaRPr lang="en-US" sz="3200" dirty="0">
              <a:latin typeface="Comic Sans MS" pitchFamily="66" charset="0"/>
            </a:endParaRPr>
          </a:p>
        </p:txBody>
      </p:sp>
      <p:sp>
        <p:nvSpPr>
          <p:cNvPr id="11" name="Rettangolo 10"/>
          <p:cNvSpPr/>
          <p:nvPr/>
        </p:nvSpPr>
        <p:spPr>
          <a:xfrm>
            <a:off x="571472" y="1000108"/>
            <a:ext cx="8072494" cy="4616648"/>
          </a:xfrm>
          <a:prstGeom prst="rect">
            <a:avLst/>
          </a:prstGeom>
        </p:spPr>
        <p:txBody>
          <a:bodyPr wrap="square">
            <a:spAutoFit/>
          </a:bodyPr>
          <a:lstStyle/>
          <a:p>
            <a:pPr marL="179388" indent="-179388">
              <a:spcAft>
                <a:spcPts val="1200"/>
              </a:spcAft>
              <a:buFont typeface="Arial" pitchFamily="34" charset="0"/>
              <a:buChar char="•"/>
            </a:pPr>
            <a:r>
              <a:rPr lang="en-US" sz="2200" dirty="0" smtClean="0"/>
              <a:t>Matching patterns in ring widths or other ring characteristics (such as ring density patterns) among several tree-ring series allows the identification </a:t>
            </a:r>
            <a:r>
              <a:rPr lang="en-US" sz="2200" u="sng" dirty="0" smtClean="0"/>
              <a:t>of the exact year in which each tree ring was formed</a:t>
            </a:r>
            <a:r>
              <a:rPr lang="en-US" sz="2200" dirty="0" smtClean="0"/>
              <a:t>.</a:t>
            </a:r>
          </a:p>
          <a:p>
            <a:pPr marL="179388" indent="-179388">
              <a:spcAft>
                <a:spcPts val="1200"/>
              </a:spcAft>
              <a:buFont typeface="Arial" pitchFamily="34" charset="0"/>
              <a:buChar char="•"/>
            </a:pPr>
            <a:r>
              <a:rPr lang="en-US" sz="2200" dirty="0" smtClean="0"/>
              <a:t>Both a principle and a technique. Without either, dendrochronology is unscientific ring-counting.</a:t>
            </a:r>
          </a:p>
          <a:p>
            <a:pPr marL="179388" indent="-179388">
              <a:spcAft>
                <a:spcPts val="1200"/>
              </a:spcAft>
              <a:buFont typeface="Arial" pitchFamily="34" charset="0"/>
              <a:buChar char="•"/>
            </a:pPr>
            <a:r>
              <a:rPr lang="en-US" sz="2200" u="sng" dirty="0" smtClean="0"/>
              <a:t>The Principle of </a:t>
            </a:r>
            <a:r>
              <a:rPr lang="en-US" sz="2200" u="sng" dirty="0" err="1" smtClean="0"/>
              <a:t>Crossdating</a:t>
            </a:r>
            <a:r>
              <a:rPr lang="en-US" sz="2200" u="sng" dirty="0" smtClean="0"/>
              <a:t> </a:t>
            </a:r>
            <a:r>
              <a:rPr lang="en-US" sz="2200" dirty="0" smtClean="0"/>
              <a:t>concerns why trees have the same ring patterns.</a:t>
            </a:r>
          </a:p>
          <a:p>
            <a:pPr marL="179388" indent="-179388">
              <a:spcAft>
                <a:spcPts val="1200"/>
              </a:spcAft>
              <a:buFont typeface="Arial" pitchFamily="34" charset="0"/>
              <a:buChar char="•"/>
            </a:pPr>
            <a:r>
              <a:rPr lang="en-US" sz="2200" u="sng" dirty="0" smtClean="0"/>
              <a:t>The Technique of </a:t>
            </a:r>
            <a:r>
              <a:rPr lang="en-US" sz="2200" u="sng" dirty="0" err="1" smtClean="0"/>
              <a:t>Crossdating</a:t>
            </a:r>
            <a:r>
              <a:rPr lang="en-US" sz="2200" u="sng" dirty="0" smtClean="0"/>
              <a:t> </a:t>
            </a:r>
            <a:r>
              <a:rPr lang="en-US" sz="2200" dirty="0" smtClean="0"/>
              <a:t>concerns how we can use this property to (1) ensure we have precisely assigned the correct calendar year to each tree ring, (2) at the same time, account for those problem rings, such as false or locally absent rings and (3) extend a tree-ring series back in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fade">
                                      <p:cBhvr>
                                        <p:cTn id="16" dur="2000"/>
                                        <p:tgtEl>
                                          <p:spTgt spid="11">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52400" y="149346"/>
            <a:ext cx="8991600" cy="707886"/>
          </a:xfrm>
          <a:prstGeom prst="rect">
            <a:avLst/>
          </a:prstGeom>
          <a:noFill/>
          <a:ln w="9525">
            <a:noFill/>
            <a:miter lim="800000"/>
            <a:headEnd/>
            <a:tailEnd/>
          </a:ln>
          <a:effectLst>
            <a:outerShdw dist="28398" dir="3806097" algn="ctr" rotWithShape="0">
              <a:schemeClr val="tx1"/>
            </a:outerShdw>
          </a:effectLst>
        </p:spPr>
        <p:txBody>
          <a:bodyPr>
            <a:spAutoFit/>
          </a:bodyPr>
          <a:lstStyle/>
          <a:p>
            <a:pPr>
              <a:spcBef>
                <a:spcPct val="50000"/>
              </a:spcBef>
            </a:pPr>
            <a:r>
              <a:rPr lang="en-US" sz="2000" dirty="0" smtClean="0">
                <a:solidFill>
                  <a:schemeClr val="bg1"/>
                </a:solidFill>
              </a:rPr>
              <a:t>These </a:t>
            </a:r>
            <a:r>
              <a:rPr lang="en-US" sz="2000" dirty="0">
                <a:solidFill>
                  <a:schemeClr val="bg1"/>
                </a:solidFill>
              </a:rPr>
              <a:t>three cores (taken from three trees growing in El </a:t>
            </a:r>
            <a:r>
              <a:rPr lang="en-US" sz="2000" dirty="0" err="1">
                <a:solidFill>
                  <a:schemeClr val="bg1"/>
                </a:solidFill>
              </a:rPr>
              <a:t>Malpais</a:t>
            </a:r>
            <a:r>
              <a:rPr lang="en-US" sz="2000" dirty="0">
                <a:solidFill>
                  <a:schemeClr val="bg1"/>
                </a:solidFill>
              </a:rPr>
              <a:t> National Monument in New Mexico) have ring patterns in common. For example…</a:t>
            </a:r>
            <a:endParaRPr lang="en-US" dirty="0">
              <a:solidFill>
                <a:schemeClr val="bg1"/>
              </a:solidFill>
            </a:endParaRPr>
          </a:p>
        </p:txBody>
      </p:sp>
      <p:pic>
        <p:nvPicPr>
          <p:cNvPr id="93188" name="Picture 4" descr="malpais cores"/>
          <p:cNvPicPr>
            <a:picLocks noChangeAspect="1" noChangeArrowheads="1"/>
          </p:cNvPicPr>
          <p:nvPr/>
        </p:nvPicPr>
        <p:blipFill>
          <a:blip r:embed="rId3" cstate="screen"/>
          <a:srcRect/>
          <a:stretch>
            <a:fillRect/>
          </a:stretch>
        </p:blipFill>
        <p:spPr bwMode="auto">
          <a:xfrm>
            <a:off x="0" y="1066800"/>
            <a:ext cx="9144000" cy="5791200"/>
          </a:xfrm>
          <a:prstGeom prst="rect">
            <a:avLst/>
          </a:prstGeom>
          <a:noFill/>
        </p:spPr>
      </p:pic>
      <p:grpSp>
        <p:nvGrpSpPr>
          <p:cNvPr id="2" name="Group 8"/>
          <p:cNvGrpSpPr>
            <a:grpSpLocks/>
          </p:cNvGrpSpPr>
          <p:nvPr/>
        </p:nvGrpSpPr>
        <p:grpSpPr bwMode="auto">
          <a:xfrm>
            <a:off x="685800" y="1905000"/>
            <a:ext cx="2971800" cy="3657600"/>
            <a:chOff x="432" y="1200"/>
            <a:chExt cx="1872" cy="2304"/>
          </a:xfrm>
        </p:grpSpPr>
        <p:sp>
          <p:nvSpPr>
            <p:cNvPr id="93189" name="Line 5"/>
            <p:cNvSpPr>
              <a:spLocks noChangeShapeType="1"/>
            </p:cNvSpPr>
            <p:nvPr/>
          </p:nvSpPr>
          <p:spPr bwMode="auto">
            <a:xfrm flipH="1">
              <a:off x="432" y="1200"/>
              <a:ext cx="240" cy="1008"/>
            </a:xfrm>
            <a:prstGeom prst="line">
              <a:avLst/>
            </a:prstGeom>
            <a:noFill/>
            <a:ln w="38100">
              <a:solidFill>
                <a:schemeClr val="tx1"/>
              </a:solidFill>
              <a:round/>
              <a:headEnd/>
              <a:tailEnd/>
            </a:ln>
            <a:effectLst/>
          </p:spPr>
          <p:txBody>
            <a:bodyPr/>
            <a:lstStyle/>
            <a:p>
              <a:endParaRPr lang="en-US"/>
            </a:p>
          </p:txBody>
        </p:sp>
        <p:sp>
          <p:nvSpPr>
            <p:cNvPr id="93190" name="Line 6"/>
            <p:cNvSpPr>
              <a:spLocks noChangeShapeType="1"/>
            </p:cNvSpPr>
            <p:nvPr/>
          </p:nvSpPr>
          <p:spPr bwMode="auto">
            <a:xfrm>
              <a:off x="480" y="2640"/>
              <a:ext cx="96" cy="864"/>
            </a:xfrm>
            <a:prstGeom prst="line">
              <a:avLst/>
            </a:prstGeom>
            <a:noFill/>
            <a:ln w="38100">
              <a:solidFill>
                <a:schemeClr val="tx1"/>
              </a:solidFill>
              <a:round/>
              <a:headEnd/>
              <a:tailEnd/>
            </a:ln>
            <a:effectLst/>
          </p:spPr>
          <p:txBody>
            <a:bodyPr/>
            <a:lstStyle/>
            <a:p>
              <a:endParaRPr lang="en-US"/>
            </a:p>
          </p:txBody>
        </p:sp>
        <p:sp>
          <p:nvSpPr>
            <p:cNvPr id="93191" name="Text Box 7"/>
            <p:cNvSpPr txBox="1">
              <a:spLocks noChangeArrowheads="1"/>
            </p:cNvSpPr>
            <p:nvPr/>
          </p:nvSpPr>
          <p:spPr bwMode="auto">
            <a:xfrm>
              <a:off x="672" y="1728"/>
              <a:ext cx="1632" cy="442"/>
            </a:xfrm>
            <a:prstGeom prst="rect">
              <a:avLst/>
            </a:prstGeom>
            <a:noFill/>
            <a:ln w="9525">
              <a:noFill/>
              <a:miter lim="800000"/>
              <a:headEnd/>
              <a:tailEnd/>
            </a:ln>
            <a:effectLst>
              <a:outerShdw dist="17961" dir="2700000" algn="ctr" rotWithShape="0">
                <a:schemeClr val="bg1"/>
              </a:outerShdw>
            </a:effectLst>
          </p:spPr>
          <p:txBody>
            <a:bodyPr>
              <a:spAutoFit/>
            </a:bodyPr>
            <a:lstStyle/>
            <a:p>
              <a:pPr>
                <a:spcBef>
                  <a:spcPct val="50000"/>
                </a:spcBef>
              </a:pPr>
              <a:r>
                <a:rPr lang="en-US" sz="2000" b="1"/>
                <a:t>1793 = wide ring with thick latewood</a:t>
              </a:r>
            </a:p>
          </p:txBody>
        </p:sp>
      </p:grpSp>
      <p:grpSp>
        <p:nvGrpSpPr>
          <p:cNvPr id="3" name="Group 12"/>
          <p:cNvGrpSpPr>
            <a:grpSpLocks/>
          </p:cNvGrpSpPr>
          <p:nvPr/>
        </p:nvGrpSpPr>
        <p:grpSpPr bwMode="auto">
          <a:xfrm>
            <a:off x="2057400" y="2209800"/>
            <a:ext cx="3276600" cy="3200400"/>
            <a:chOff x="1296" y="1392"/>
            <a:chExt cx="2064" cy="2016"/>
          </a:xfrm>
        </p:grpSpPr>
        <p:sp>
          <p:nvSpPr>
            <p:cNvPr id="93193" name="Line 9"/>
            <p:cNvSpPr>
              <a:spLocks noChangeShapeType="1"/>
            </p:cNvSpPr>
            <p:nvPr/>
          </p:nvSpPr>
          <p:spPr bwMode="auto">
            <a:xfrm flipH="1">
              <a:off x="1296" y="2640"/>
              <a:ext cx="48" cy="768"/>
            </a:xfrm>
            <a:prstGeom prst="line">
              <a:avLst/>
            </a:prstGeom>
            <a:noFill/>
            <a:ln w="38100">
              <a:solidFill>
                <a:schemeClr val="tx1"/>
              </a:solidFill>
              <a:round/>
              <a:headEnd/>
              <a:tailEnd/>
            </a:ln>
            <a:effectLst/>
          </p:spPr>
          <p:txBody>
            <a:bodyPr/>
            <a:lstStyle/>
            <a:p>
              <a:endParaRPr lang="en-US"/>
            </a:p>
          </p:txBody>
        </p:sp>
        <p:sp>
          <p:nvSpPr>
            <p:cNvPr id="93194" name="Line 10"/>
            <p:cNvSpPr>
              <a:spLocks noChangeShapeType="1"/>
            </p:cNvSpPr>
            <p:nvPr/>
          </p:nvSpPr>
          <p:spPr bwMode="auto">
            <a:xfrm flipH="1">
              <a:off x="1296" y="1392"/>
              <a:ext cx="96" cy="768"/>
            </a:xfrm>
            <a:prstGeom prst="line">
              <a:avLst/>
            </a:prstGeom>
            <a:noFill/>
            <a:ln w="38100">
              <a:solidFill>
                <a:schemeClr val="tx1"/>
              </a:solidFill>
              <a:round/>
              <a:headEnd/>
              <a:tailEnd/>
            </a:ln>
            <a:effectLst/>
          </p:spPr>
          <p:txBody>
            <a:bodyPr/>
            <a:lstStyle/>
            <a:p>
              <a:endParaRPr lang="en-US"/>
            </a:p>
          </p:txBody>
        </p:sp>
        <p:sp>
          <p:nvSpPr>
            <p:cNvPr id="93195" name="Text Box 11"/>
            <p:cNvSpPr txBox="1">
              <a:spLocks noChangeArrowheads="1"/>
            </p:cNvSpPr>
            <p:nvPr/>
          </p:nvSpPr>
          <p:spPr bwMode="auto">
            <a:xfrm>
              <a:off x="1488" y="2736"/>
              <a:ext cx="1872" cy="442"/>
            </a:xfrm>
            <a:prstGeom prst="rect">
              <a:avLst/>
            </a:prstGeom>
            <a:noFill/>
            <a:ln w="9525">
              <a:noFill/>
              <a:miter lim="800000"/>
              <a:headEnd/>
              <a:tailEnd/>
            </a:ln>
            <a:effectLst>
              <a:outerShdw dist="17961" dir="2700000" algn="ctr" rotWithShape="0">
                <a:schemeClr val="bg1"/>
              </a:outerShdw>
            </a:effectLst>
          </p:spPr>
          <p:txBody>
            <a:bodyPr>
              <a:spAutoFit/>
            </a:bodyPr>
            <a:lstStyle/>
            <a:p>
              <a:pPr>
                <a:spcBef>
                  <a:spcPct val="50000"/>
                </a:spcBef>
              </a:pPr>
              <a:r>
                <a:rPr lang="en-US" sz="2000" b="1"/>
                <a:t>1806 = narrow ring (absent on bottom)</a:t>
              </a:r>
            </a:p>
          </p:txBody>
        </p:sp>
      </p:grpSp>
      <p:grpSp>
        <p:nvGrpSpPr>
          <p:cNvPr id="4" name="Group 17"/>
          <p:cNvGrpSpPr>
            <a:grpSpLocks/>
          </p:cNvGrpSpPr>
          <p:nvPr/>
        </p:nvGrpSpPr>
        <p:grpSpPr bwMode="auto">
          <a:xfrm>
            <a:off x="3022600" y="2063750"/>
            <a:ext cx="3225800" cy="3498850"/>
            <a:chOff x="1904" y="1300"/>
            <a:chExt cx="2032" cy="2204"/>
          </a:xfrm>
        </p:grpSpPr>
        <p:sp>
          <p:nvSpPr>
            <p:cNvPr id="93198" name="Line 14"/>
            <p:cNvSpPr>
              <a:spLocks noChangeShapeType="1"/>
            </p:cNvSpPr>
            <p:nvPr/>
          </p:nvSpPr>
          <p:spPr bwMode="auto">
            <a:xfrm flipH="1">
              <a:off x="1904" y="1300"/>
              <a:ext cx="48" cy="912"/>
            </a:xfrm>
            <a:prstGeom prst="line">
              <a:avLst/>
            </a:prstGeom>
            <a:noFill/>
            <a:ln w="38100">
              <a:solidFill>
                <a:schemeClr val="tx1"/>
              </a:solidFill>
              <a:round/>
              <a:headEnd/>
              <a:tailEnd/>
            </a:ln>
            <a:effectLst/>
          </p:spPr>
          <p:txBody>
            <a:bodyPr/>
            <a:lstStyle/>
            <a:p>
              <a:endParaRPr lang="en-US"/>
            </a:p>
          </p:txBody>
        </p:sp>
        <p:sp>
          <p:nvSpPr>
            <p:cNvPr id="93199" name="Line 15"/>
            <p:cNvSpPr>
              <a:spLocks noChangeShapeType="1"/>
            </p:cNvSpPr>
            <p:nvPr/>
          </p:nvSpPr>
          <p:spPr bwMode="auto">
            <a:xfrm flipH="1">
              <a:off x="1920" y="2608"/>
              <a:ext cx="16" cy="896"/>
            </a:xfrm>
            <a:prstGeom prst="line">
              <a:avLst/>
            </a:prstGeom>
            <a:noFill/>
            <a:ln w="38100">
              <a:solidFill>
                <a:schemeClr val="tx1"/>
              </a:solidFill>
              <a:round/>
              <a:headEnd/>
              <a:tailEnd/>
            </a:ln>
            <a:effectLst/>
          </p:spPr>
          <p:txBody>
            <a:bodyPr/>
            <a:lstStyle/>
            <a:p>
              <a:endParaRPr lang="en-US"/>
            </a:p>
          </p:txBody>
        </p:sp>
        <p:sp>
          <p:nvSpPr>
            <p:cNvPr id="93200" name="Text Box 16"/>
            <p:cNvSpPr txBox="1">
              <a:spLocks noChangeArrowheads="1"/>
            </p:cNvSpPr>
            <p:nvPr/>
          </p:nvSpPr>
          <p:spPr bwMode="auto">
            <a:xfrm>
              <a:off x="2208" y="1440"/>
              <a:ext cx="1728" cy="442"/>
            </a:xfrm>
            <a:prstGeom prst="rect">
              <a:avLst/>
            </a:prstGeom>
            <a:noFill/>
            <a:ln w="9525">
              <a:noFill/>
              <a:miter lim="800000"/>
              <a:headEnd/>
              <a:tailEnd/>
            </a:ln>
            <a:effectLst>
              <a:outerShdw dist="17961" dir="2700000" algn="ctr" rotWithShape="0">
                <a:schemeClr val="bg1"/>
              </a:outerShdw>
            </a:effectLst>
          </p:spPr>
          <p:txBody>
            <a:bodyPr>
              <a:spAutoFit/>
            </a:bodyPr>
            <a:lstStyle/>
            <a:p>
              <a:pPr>
                <a:spcBef>
                  <a:spcPct val="50000"/>
                </a:spcBef>
              </a:pPr>
              <a:r>
                <a:rPr lang="en-US" sz="2000" b="1"/>
                <a:t>1816 Year Without a Summer wide ring</a:t>
              </a:r>
            </a:p>
          </p:txBody>
        </p:sp>
      </p:grpSp>
      <p:grpSp>
        <p:nvGrpSpPr>
          <p:cNvPr id="5" name="Group 18"/>
          <p:cNvGrpSpPr>
            <a:grpSpLocks/>
          </p:cNvGrpSpPr>
          <p:nvPr/>
        </p:nvGrpSpPr>
        <p:grpSpPr bwMode="auto">
          <a:xfrm>
            <a:off x="5359400" y="2178050"/>
            <a:ext cx="3276600" cy="3200400"/>
            <a:chOff x="1296" y="1392"/>
            <a:chExt cx="2064" cy="2016"/>
          </a:xfrm>
        </p:grpSpPr>
        <p:sp>
          <p:nvSpPr>
            <p:cNvPr id="93203" name="Line 19"/>
            <p:cNvSpPr>
              <a:spLocks noChangeShapeType="1"/>
            </p:cNvSpPr>
            <p:nvPr/>
          </p:nvSpPr>
          <p:spPr bwMode="auto">
            <a:xfrm flipH="1">
              <a:off x="1296" y="2640"/>
              <a:ext cx="48" cy="768"/>
            </a:xfrm>
            <a:prstGeom prst="line">
              <a:avLst/>
            </a:prstGeom>
            <a:noFill/>
            <a:ln w="38100">
              <a:solidFill>
                <a:schemeClr val="tx1"/>
              </a:solidFill>
              <a:round/>
              <a:headEnd/>
              <a:tailEnd/>
            </a:ln>
            <a:effectLst/>
          </p:spPr>
          <p:txBody>
            <a:bodyPr/>
            <a:lstStyle/>
            <a:p>
              <a:endParaRPr lang="en-US"/>
            </a:p>
          </p:txBody>
        </p:sp>
        <p:sp>
          <p:nvSpPr>
            <p:cNvPr id="93204" name="Line 20"/>
            <p:cNvSpPr>
              <a:spLocks noChangeShapeType="1"/>
            </p:cNvSpPr>
            <p:nvPr/>
          </p:nvSpPr>
          <p:spPr bwMode="auto">
            <a:xfrm flipH="1">
              <a:off x="1296" y="1392"/>
              <a:ext cx="96" cy="768"/>
            </a:xfrm>
            <a:prstGeom prst="line">
              <a:avLst/>
            </a:prstGeom>
            <a:noFill/>
            <a:ln w="38100">
              <a:solidFill>
                <a:schemeClr val="tx1"/>
              </a:solidFill>
              <a:round/>
              <a:headEnd/>
              <a:tailEnd/>
            </a:ln>
            <a:effectLst/>
          </p:spPr>
          <p:txBody>
            <a:bodyPr/>
            <a:lstStyle/>
            <a:p>
              <a:endParaRPr lang="en-US"/>
            </a:p>
          </p:txBody>
        </p:sp>
        <p:sp>
          <p:nvSpPr>
            <p:cNvPr id="93205" name="Text Box 21"/>
            <p:cNvSpPr txBox="1">
              <a:spLocks noChangeArrowheads="1"/>
            </p:cNvSpPr>
            <p:nvPr/>
          </p:nvSpPr>
          <p:spPr bwMode="auto">
            <a:xfrm>
              <a:off x="1488" y="2736"/>
              <a:ext cx="1872" cy="250"/>
            </a:xfrm>
            <a:prstGeom prst="rect">
              <a:avLst/>
            </a:prstGeom>
            <a:noFill/>
            <a:ln w="9525">
              <a:noFill/>
              <a:miter lim="800000"/>
              <a:headEnd/>
              <a:tailEnd/>
            </a:ln>
            <a:effectLst>
              <a:outerShdw dist="17961" dir="2700000" algn="ctr" rotWithShape="0">
                <a:schemeClr val="bg1"/>
              </a:outerShdw>
            </a:effectLst>
          </p:spPr>
          <p:txBody>
            <a:bodyPr>
              <a:spAutoFit/>
            </a:bodyPr>
            <a:lstStyle/>
            <a:p>
              <a:pPr>
                <a:spcBef>
                  <a:spcPct val="50000"/>
                </a:spcBef>
              </a:pPr>
              <a:r>
                <a:rPr lang="en-US" sz="2000" b="1"/>
                <a:t>1840 = wide ring</a:t>
              </a:r>
            </a:p>
          </p:txBody>
        </p:sp>
      </p:grpSp>
      <p:grpSp>
        <p:nvGrpSpPr>
          <p:cNvPr id="6" name="Group 26"/>
          <p:cNvGrpSpPr>
            <a:grpSpLocks/>
          </p:cNvGrpSpPr>
          <p:nvPr/>
        </p:nvGrpSpPr>
        <p:grpSpPr bwMode="auto">
          <a:xfrm>
            <a:off x="5943600" y="2057400"/>
            <a:ext cx="3581400" cy="3276600"/>
            <a:chOff x="3744" y="1296"/>
            <a:chExt cx="2256" cy="2064"/>
          </a:xfrm>
        </p:grpSpPr>
        <p:sp>
          <p:nvSpPr>
            <p:cNvPr id="93207" name="Line 23"/>
            <p:cNvSpPr>
              <a:spLocks noChangeShapeType="1"/>
            </p:cNvSpPr>
            <p:nvPr/>
          </p:nvSpPr>
          <p:spPr bwMode="auto">
            <a:xfrm flipH="1">
              <a:off x="3744" y="2640"/>
              <a:ext cx="220" cy="720"/>
            </a:xfrm>
            <a:prstGeom prst="line">
              <a:avLst/>
            </a:prstGeom>
            <a:noFill/>
            <a:ln w="38100">
              <a:solidFill>
                <a:schemeClr val="tx1"/>
              </a:solidFill>
              <a:round/>
              <a:headEnd/>
              <a:tailEnd/>
            </a:ln>
            <a:effectLst/>
          </p:spPr>
          <p:txBody>
            <a:bodyPr/>
            <a:lstStyle/>
            <a:p>
              <a:endParaRPr lang="en-US"/>
            </a:p>
          </p:txBody>
        </p:sp>
        <p:sp>
          <p:nvSpPr>
            <p:cNvPr id="93208" name="Line 24"/>
            <p:cNvSpPr>
              <a:spLocks noChangeShapeType="1"/>
            </p:cNvSpPr>
            <p:nvPr/>
          </p:nvSpPr>
          <p:spPr bwMode="auto">
            <a:xfrm flipH="1">
              <a:off x="3964" y="1296"/>
              <a:ext cx="68" cy="864"/>
            </a:xfrm>
            <a:prstGeom prst="line">
              <a:avLst/>
            </a:prstGeom>
            <a:noFill/>
            <a:ln w="38100">
              <a:solidFill>
                <a:schemeClr val="tx1"/>
              </a:solidFill>
              <a:round/>
              <a:headEnd/>
              <a:tailEnd/>
            </a:ln>
            <a:effectLst/>
          </p:spPr>
          <p:txBody>
            <a:bodyPr/>
            <a:lstStyle/>
            <a:p>
              <a:endParaRPr lang="en-US"/>
            </a:p>
          </p:txBody>
        </p:sp>
        <p:sp>
          <p:nvSpPr>
            <p:cNvPr id="93209" name="Text Box 25"/>
            <p:cNvSpPr txBox="1">
              <a:spLocks noChangeArrowheads="1"/>
            </p:cNvSpPr>
            <p:nvPr/>
          </p:nvSpPr>
          <p:spPr bwMode="auto">
            <a:xfrm>
              <a:off x="4128" y="1776"/>
              <a:ext cx="1872" cy="442"/>
            </a:xfrm>
            <a:prstGeom prst="rect">
              <a:avLst/>
            </a:prstGeom>
            <a:noFill/>
            <a:ln w="9525">
              <a:noFill/>
              <a:miter lim="800000"/>
              <a:headEnd/>
              <a:tailEnd/>
            </a:ln>
            <a:effectLst>
              <a:outerShdw dist="17961" dir="2700000" algn="ctr" rotWithShape="0">
                <a:schemeClr val="bg1"/>
              </a:outerShdw>
            </a:effectLst>
          </p:spPr>
          <p:txBody>
            <a:bodyPr>
              <a:spAutoFit/>
            </a:bodyPr>
            <a:lstStyle/>
            <a:p>
              <a:pPr>
                <a:spcBef>
                  <a:spcPct val="50000"/>
                </a:spcBef>
              </a:pPr>
              <a:r>
                <a:rPr lang="en-US" sz="2000" b="1"/>
                <a:t>1847 = very</a:t>
              </a:r>
              <a:br>
                <a:rPr lang="en-US" sz="2000" b="1"/>
              </a:br>
              <a:r>
                <a:rPr lang="en-US" sz="2000" b="1"/>
                <a:t>narrow ring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Horizont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glock xdating 01"/>
          <p:cNvPicPr>
            <a:picLocks noChangeAspect="1" noChangeArrowheads="1"/>
          </p:cNvPicPr>
          <p:nvPr/>
        </p:nvPicPr>
        <p:blipFill>
          <a:blip r:embed="rId3" cstate="screen"/>
          <a:srcRect l="1805" r="2310"/>
          <a:stretch>
            <a:fillRect/>
          </a:stretch>
        </p:blipFill>
        <p:spPr bwMode="auto">
          <a:xfrm>
            <a:off x="3500430" y="857232"/>
            <a:ext cx="5395938" cy="5851017"/>
          </a:xfrm>
          <a:prstGeom prst="rect">
            <a:avLst/>
          </a:prstGeom>
          <a:noFill/>
        </p:spPr>
      </p:pic>
      <p:sp>
        <p:nvSpPr>
          <p:cNvPr id="83971" name="Text Box 3"/>
          <p:cNvSpPr txBox="1">
            <a:spLocks noChangeArrowheads="1"/>
          </p:cNvSpPr>
          <p:nvPr/>
        </p:nvSpPr>
        <p:spPr bwMode="auto">
          <a:xfrm>
            <a:off x="214282" y="1571612"/>
            <a:ext cx="2971800" cy="4401205"/>
          </a:xfrm>
          <a:prstGeom prst="rect">
            <a:avLst/>
          </a:prstGeom>
          <a:noFill/>
          <a:ln w="9525">
            <a:noFill/>
            <a:miter lim="800000"/>
            <a:headEnd/>
            <a:tailEnd/>
          </a:ln>
          <a:effectLst/>
        </p:spPr>
        <p:txBody>
          <a:bodyPr>
            <a:spAutoFit/>
          </a:bodyPr>
          <a:lstStyle/>
          <a:p>
            <a:pPr marL="234950" indent="-234950">
              <a:spcBef>
                <a:spcPct val="50000"/>
              </a:spcBef>
              <a:buFontTx/>
              <a:buChar char="•"/>
            </a:pPr>
            <a:r>
              <a:rPr lang="en-US" sz="2000" dirty="0">
                <a:solidFill>
                  <a:srgbClr val="080808"/>
                </a:solidFill>
              </a:rPr>
              <a:t>Why does </a:t>
            </a:r>
            <a:r>
              <a:rPr lang="en-US" sz="2000" dirty="0" err="1">
                <a:solidFill>
                  <a:srgbClr val="080808"/>
                </a:solidFill>
              </a:rPr>
              <a:t>crossdating</a:t>
            </a:r>
            <a:r>
              <a:rPr lang="en-US" sz="2000" dirty="0">
                <a:solidFill>
                  <a:srgbClr val="080808"/>
                </a:solidFill>
              </a:rPr>
              <a:t> work?</a:t>
            </a:r>
          </a:p>
          <a:p>
            <a:pPr marL="234950" indent="-234950">
              <a:spcBef>
                <a:spcPct val="50000"/>
              </a:spcBef>
              <a:buFontTx/>
              <a:buChar char="•"/>
            </a:pPr>
            <a:r>
              <a:rPr lang="en-US" sz="2000" dirty="0">
                <a:solidFill>
                  <a:srgbClr val="080808"/>
                </a:solidFill>
              </a:rPr>
              <a:t>Because trees within a region will be responding similarly to the overall climate regime in which they grow.</a:t>
            </a:r>
          </a:p>
          <a:p>
            <a:pPr marL="234950" indent="-234950">
              <a:spcBef>
                <a:spcPct val="50000"/>
              </a:spcBef>
              <a:buFontTx/>
              <a:buChar char="•"/>
            </a:pPr>
            <a:r>
              <a:rPr lang="en-US" sz="2000" dirty="0">
                <a:solidFill>
                  <a:srgbClr val="080808"/>
                </a:solidFill>
              </a:rPr>
              <a:t>Different rates of growth may occur due to local micro-environmental effects, but this does not matter!</a:t>
            </a:r>
            <a:endParaRPr lang="en-US" dirty="0">
              <a:solidFill>
                <a:srgbClr val="080808"/>
              </a:solidFill>
            </a:endParaRPr>
          </a:p>
        </p:txBody>
      </p:sp>
      <p:sp>
        <p:nvSpPr>
          <p:cNvPr id="83972" name="Rectangle 4"/>
          <p:cNvSpPr>
            <a:spLocks noGrp="1" noChangeArrowheads="1"/>
          </p:cNvSpPr>
          <p:nvPr>
            <p:ph type="title" idx="4294967295"/>
          </p:nvPr>
        </p:nvSpPr>
        <p:spPr/>
        <p:txBody>
          <a:bodyPr/>
          <a:lstStyle/>
          <a:p>
            <a:r>
              <a:rPr lang="en-US">
                <a:solidFill>
                  <a:schemeClr val="tx1"/>
                </a:solidFill>
              </a:rPr>
              <a:t>-</a:t>
            </a:r>
          </a:p>
        </p:txBody>
      </p:sp>
      <p:sp>
        <p:nvSpPr>
          <p:cNvPr id="5" name="Rectangle 2"/>
          <p:cNvSpPr txBox="1">
            <a:spLocks noChangeArrowheads="1"/>
          </p:cNvSpPr>
          <p:nvPr/>
        </p:nvSpPr>
        <p:spPr>
          <a:xfrm>
            <a:off x="685800" y="188913"/>
            <a:ext cx="7772400" cy="533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Comic Sans MS" pitchFamily="66" charset="0"/>
                <a:ea typeface="+mj-ea"/>
                <a:cs typeface="+mj-cs"/>
              </a:rPr>
              <a:t>The Principle of </a:t>
            </a:r>
            <a:r>
              <a:rPr kumimoji="0" lang="en-US" sz="3200" b="0" i="0" u="none" strike="noStrike" kern="0" cap="none" spc="0" normalizeH="0" baseline="0" noProof="0" dirty="0" err="1" smtClean="0">
                <a:ln>
                  <a:noFill/>
                </a:ln>
                <a:solidFill>
                  <a:schemeClr val="tx2"/>
                </a:solidFill>
                <a:effectLst/>
                <a:uLnTx/>
                <a:uFillTx/>
                <a:latin typeface="Comic Sans MS" pitchFamily="66" charset="0"/>
                <a:ea typeface="+mj-ea"/>
                <a:cs typeface="+mj-cs"/>
              </a:rPr>
              <a:t>Crossdating</a:t>
            </a:r>
            <a:endParaRPr kumimoji="0" lang="en-US" sz="3200" b="0" i="0" u="none" strike="noStrike" kern="0" cap="none" spc="0" normalizeH="0" baseline="0" noProof="0" dirty="0">
              <a:ln>
                <a:noFill/>
              </a:ln>
              <a:solidFill>
                <a:schemeClr val="tx2"/>
              </a:solidFill>
              <a:effectLst/>
              <a:uLnTx/>
              <a:uFillTx/>
              <a:latin typeface="Comic Sans MS" pitchFamily="66"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fade">
                                      <p:cBhvr>
                                        <p:cTn id="7" dur="500"/>
                                        <p:tgtEl>
                                          <p:spTgt spid="839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71">
                                            <p:txEl>
                                              <p:pRg st="2" end="2"/>
                                            </p:txEl>
                                          </p:spTgt>
                                        </p:tgtEl>
                                        <p:attrNameLst>
                                          <p:attrName>style.visibility</p:attrName>
                                        </p:attrNameLst>
                                      </p:cBhvr>
                                      <p:to>
                                        <p:strVal val="visible"/>
                                      </p:to>
                                    </p:set>
                                    <p:animEffect transition="in" filter="fade">
                                      <p:cBhvr>
                                        <p:cTn id="12"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7" name="Text Box 7"/>
          <p:cNvSpPr txBox="1">
            <a:spLocks noChangeArrowheads="1"/>
          </p:cNvSpPr>
          <p:nvPr/>
        </p:nvSpPr>
        <p:spPr bwMode="auto">
          <a:xfrm>
            <a:off x="312738" y="855117"/>
            <a:ext cx="8374062" cy="701675"/>
          </a:xfrm>
          <a:prstGeom prst="rect">
            <a:avLst/>
          </a:prstGeom>
          <a:noFill/>
          <a:ln w="9525">
            <a:noFill/>
            <a:miter lim="800000"/>
            <a:headEnd/>
            <a:tailEnd/>
          </a:ln>
          <a:effectLst>
            <a:outerShdw dist="17961" dir="2700000" algn="ctr" rotWithShape="0">
              <a:schemeClr val="tx1"/>
            </a:outerShdw>
          </a:effectLst>
        </p:spPr>
        <p:txBody>
          <a:bodyPr>
            <a:spAutoFit/>
          </a:bodyPr>
          <a:lstStyle/>
          <a:p>
            <a:pPr marL="457200" indent="-457200">
              <a:spcBef>
                <a:spcPct val="50000"/>
              </a:spcBef>
              <a:buFontTx/>
              <a:buChar char="•"/>
            </a:pPr>
            <a:r>
              <a:rPr lang="en-GB" sz="2000" dirty="0" err="1">
                <a:solidFill>
                  <a:schemeClr val="bg1"/>
                </a:solidFill>
              </a:rPr>
              <a:t>Crossdating</a:t>
            </a:r>
            <a:r>
              <a:rPr lang="en-GB" sz="2000" dirty="0">
                <a:solidFill>
                  <a:schemeClr val="bg1"/>
                </a:solidFill>
              </a:rPr>
              <a:t> can also be used to extend a chronology back in time by overlapping older and older samples.</a:t>
            </a:r>
          </a:p>
        </p:txBody>
      </p:sp>
      <p:pic>
        <p:nvPicPr>
          <p:cNvPr id="8" name="Picture 5" descr="overlapping"/>
          <p:cNvPicPr>
            <a:picLocks noChangeAspect="1" noChangeArrowheads="1"/>
          </p:cNvPicPr>
          <p:nvPr/>
        </p:nvPicPr>
        <p:blipFill>
          <a:blip r:embed="rId3" cstate="screen">
            <a:lum contrast="28000"/>
          </a:blip>
          <a:srcRect/>
          <a:stretch>
            <a:fillRect/>
          </a:stretch>
        </p:blipFill>
        <p:spPr bwMode="auto">
          <a:xfrm>
            <a:off x="6207212" y="1729878"/>
            <a:ext cx="2181212" cy="3530600"/>
          </a:xfrm>
          <a:prstGeom prst="rect">
            <a:avLst/>
          </a:prstGeom>
          <a:noFill/>
        </p:spPr>
      </p:pic>
      <p:pic>
        <p:nvPicPr>
          <p:cNvPr id="9" name="Picture 5" descr="overlapping"/>
          <p:cNvPicPr>
            <a:picLocks noChangeAspect="1" noChangeArrowheads="1"/>
          </p:cNvPicPr>
          <p:nvPr/>
        </p:nvPicPr>
        <p:blipFill>
          <a:blip r:embed="rId4" cstate="screen">
            <a:lum contrast="28000"/>
          </a:blip>
          <a:srcRect/>
          <a:stretch>
            <a:fillRect/>
          </a:stretch>
        </p:blipFill>
        <p:spPr bwMode="auto">
          <a:xfrm>
            <a:off x="4278386" y="1729878"/>
            <a:ext cx="1928826" cy="3530600"/>
          </a:xfrm>
          <a:prstGeom prst="rect">
            <a:avLst/>
          </a:prstGeom>
          <a:noFill/>
        </p:spPr>
      </p:pic>
      <p:pic>
        <p:nvPicPr>
          <p:cNvPr id="10" name="Picture 5" descr="overlapping"/>
          <p:cNvPicPr>
            <a:picLocks noChangeAspect="1" noChangeArrowheads="1"/>
          </p:cNvPicPr>
          <p:nvPr/>
        </p:nvPicPr>
        <p:blipFill>
          <a:blip r:embed="rId5" cstate="screen">
            <a:lum contrast="28000"/>
          </a:blip>
          <a:srcRect/>
          <a:stretch>
            <a:fillRect/>
          </a:stretch>
        </p:blipFill>
        <p:spPr bwMode="auto">
          <a:xfrm>
            <a:off x="3063940" y="1729878"/>
            <a:ext cx="1500198" cy="3530600"/>
          </a:xfrm>
          <a:prstGeom prst="rect">
            <a:avLst/>
          </a:prstGeom>
          <a:noFill/>
        </p:spPr>
      </p:pic>
      <p:pic>
        <p:nvPicPr>
          <p:cNvPr id="11" name="Picture 5" descr="overlapping"/>
          <p:cNvPicPr>
            <a:picLocks noChangeAspect="1" noChangeArrowheads="1"/>
          </p:cNvPicPr>
          <p:nvPr/>
        </p:nvPicPr>
        <p:blipFill>
          <a:blip r:embed="rId6" cstate="screen">
            <a:lum contrast="28000"/>
          </a:blip>
          <a:srcRect/>
          <a:stretch>
            <a:fillRect/>
          </a:stretch>
        </p:blipFill>
        <p:spPr bwMode="auto">
          <a:xfrm>
            <a:off x="849362" y="1729878"/>
            <a:ext cx="2214578" cy="3530600"/>
          </a:xfrm>
          <a:prstGeom prst="rect">
            <a:avLst/>
          </a:prstGeom>
          <a:noFill/>
        </p:spPr>
      </p:pic>
      <p:grpSp>
        <p:nvGrpSpPr>
          <p:cNvPr id="12" name="Group 11"/>
          <p:cNvGrpSpPr>
            <a:grpSpLocks/>
          </p:cNvGrpSpPr>
          <p:nvPr/>
        </p:nvGrpSpPr>
        <p:grpSpPr bwMode="auto">
          <a:xfrm>
            <a:off x="2261439" y="4350866"/>
            <a:ext cx="3962400" cy="1022350"/>
            <a:chOff x="1461" y="3355"/>
            <a:chExt cx="2496" cy="644"/>
          </a:xfrm>
        </p:grpSpPr>
        <p:sp>
          <p:nvSpPr>
            <p:cNvPr id="13" name="Freeform 8"/>
            <p:cNvSpPr>
              <a:spLocks/>
            </p:cNvSpPr>
            <p:nvPr/>
          </p:nvSpPr>
          <p:spPr bwMode="auto">
            <a:xfrm>
              <a:off x="1461" y="3363"/>
              <a:ext cx="573" cy="603"/>
            </a:xfrm>
            <a:custGeom>
              <a:avLst/>
              <a:gdLst/>
              <a:ahLst/>
              <a:cxnLst>
                <a:cxn ang="0">
                  <a:pos x="108" y="51"/>
                </a:cxn>
                <a:cxn ang="0">
                  <a:pos x="58" y="85"/>
                </a:cxn>
                <a:cxn ang="0">
                  <a:pos x="17" y="126"/>
                </a:cxn>
                <a:cxn ang="0">
                  <a:pos x="0" y="176"/>
                </a:cxn>
                <a:cxn ang="0">
                  <a:pos x="42" y="444"/>
                </a:cxn>
                <a:cxn ang="0">
                  <a:pos x="100" y="527"/>
                </a:cxn>
                <a:cxn ang="0">
                  <a:pos x="384" y="602"/>
                </a:cxn>
                <a:cxn ang="0">
                  <a:pos x="542" y="569"/>
                </a:cxn>
                <a:cxn ang="0">
                  <a:pos x="542" y="402"/>
                </a:cxn>
                <a:cxn ang="0">
                  <a:pos x="509" y="160"/>
                </a:cxn>
                <a:cxn ang="0">
                  <a:pos x="476" y="85"/>
                </a:cxn>
                <a:cxn ang="0">
                  <a:pos x="401" y="60"/>
                </a:cxn>
                <a:cxn ang="0">
                  <a:pos x="234" y="1"/>
                </a:cxn>
                <a:cxn ang="0">
                  <a:pos x="100" y="10"/>
                </a:cxn>
                <a:cxn ang="0">
                  <a:pos x="108" y="51"/>
                </a:cxn>
              </a:cxnLst>
              <a:rect l="0" t="0" r="r" b="b"/>
              <a:pathLst>
                <a:path w="573" h="603">
                  <a:moveTo>
                    <a:pt x="108" y="51"/>
                  </a:moveTo>
                  <a:cubicBezTo>
                    <a:pt x="91" y="62"/>
                    <a:pt x="69" y="68"/>
                    <a:pt x="58" y="85"/>
                  </a:cubicBezTo>
                  <a:cubicBezTo>
                    <a:pt x="37" y="118"/>
                    <a:pt x="50" y="105"/>
                    <a:pt x="17" y="126"/>
                  </a:cubicBezTo>
                  <a:cubicBezTo>
                    <a:pt x="16" y="129"/>
                    <a:pt x="0" y="172"/>
                    <a:pt x="0" y="176"/>
                  </a:cubicBezTo>
                  <a:cubicBezTo>
                    <a:pt x="0" y="269"/>
                    <a:pt x="14" y="356"/>
                    <a:pt x="42" y="444"/>
                  </a:cubicBezTo>
                  <a:cubicBezTo>
                    <a:pt x="56" y="486"/>
                    <a:pt x="56" y="513"/>
                    <a:pt x="100" y="527"/>
                  </a:cubicBezTo>
                  <a:cubicBezTo>
                    <a:pt x="191" y="587"/>
                    <a:pt x="274" y="593"/>
                    <a:pt x="384" y="602"/>
                  </a:cubicBezTo>
                  <a:cubicBezTo>
                    <a:pt x="449" y="597"/>
                    <a:pt x="491" y="603"/>
                    <a:pt x="542" y="569"/>
                  </a:cubicBezTo>
                  <a:cubicBezTo>
                    <a:pt x="573" y="523"/>
                    <a:pt x="546" y="455"/>
                    <a:pt x="542" y="402"/>
                  </a:cubicBezTo>
                  <a:cubicBezTo>
                    <a:pt x="533" y="298"/>
                    <a:pt x="527" y="258"/>
                    <a:pt x="509" y="160"/>
                  </a:cubicBezTo>
                  <a:cubicBezTo>
                    <a:pt x="505" y="139"/>
                    <a:pt x="493" y="99"/>
                    <a:pt x="476" y="85"/>
                  </a:cubicBezTo>
                  <a:cubicBezTo>
                    <a:pt x="456" y="68"/>
                    <a:pt x="426" y="68"/>
                    <a:pt x="401" y="60"/>
                  </a:cubicBezTo>
                  <a:cubicBezTo>
                    <a:pt x="344" y="42"/>
                    <a:pt x="294" y="14"/>
                    <a:pt x="234" y="1"/>
                  </a:cubicBezTo>
                  <a:cubicBezTo>
                    <a:pt x="189" y="4"/>
                    <a:pt x="144" y="0"/>
                    <a:pt x="100" y="10"/>
                  </a:cubicBezTo>
                  <a:cubicBezTo>
                    <a:pt x="45" y="22"/>
                    <a:pt x="106" y="50"/>
                    <a:pt x="108" y="51"/>
                  </a:cubicBezTo>
                  <a:close/>
                </a:path>
              </a:pathLst>
            </a:custGeom>
            <a:noFill/>
            <a:ln w="50800">
              <a:solidFill>
                <a:srgbClr val="FF0000"/>
              </a:solidFill>
              <a:round/>
              <a:headEnd/>
              <a:tailEnd/>
            </a:ln>
            <a:effectLst/>
          </p:spPr>
          <p:txBody>
            <a:bodyPr/>
            <a:lstStyle/>
            <a:p>
              <a:endParaRPr lang="en-US"/>
            </a:p>
          </p:txBody>
        </p:sp>
        <p:sp>
          <p:nvSpPr>
            <p:cNvPr id="14" name="Freeform 9"/>
            <p:cNvSpPr>
              <a:spLocks/>
            </p:cNvSpPr>
            <p:nvPr/>
          </p:nvSpPr>
          <p:spPr bwMode="auto">
            <a:xfrm>
              <a:off x="2488" y="3398"/>
              <a:ext cx="592" cy="542"/>
            </a:xfrm>
            <a:custGeom>
              <a:avLst/>
              <a:gdLst/>
              <a:ahLst/>
              <a:cxnLst>
                <a:cxn ang="0">
                  <a:pos x="75" y="25"/>
                </a:cxn>
                <a:cxn ang="0">
                  <a:pos x="16" y="116"/>
                </a:cxn>
                <a:cxn ang="0">
                  <a:pos x="0" y="167"/>
                </a:cxn>
                <a:cxn ang="0">
                  <a:pos x="66" y="450"/>
                </a:cxn>
                <a:cxn ang="0">
                  <a:pos x="100" y="525"/>
                </a:cxn>
                <a:cxn ang="0">
                  <a:pos x="150" y="542"/>
                </a:cxn>
                <a:cxn ang="0">
                  <a:pos x="542" y="492"/>
                </a:cxn>
                <a:cxn ang="0">
                  <a:pos x="592" y="384"/>
                </a:cxn>
                <a:cxn ang="0">
                  <a:pos x="584" y="208"/>
                </a:cxn>
                <a:cxn ang="0">
                  <a:pos x="542" y="58"/>
                </a:cxn>
                <a:cxn ang="0">
                  <a:pos x="492" y="41"/>
                </a:cxn>
                <a:cxn ang="0">
                  <a:pos x="200" y="0"/>
                </a:cxn>
                <a:cxn ang="0">
                  <a:pos x="83" y="8"/>
                </a:cxn>
                <a:cxn ang="0">
                  <a:pos x="50" y="16"/>
                </a:cxn>
                <a:cxn ang="0">
                  <a:pos x="75" y="25"/>
                </a:cxn>
              </a:cxnLst>
              <a:rect l="0" t="0" r="r" b="b"/>
              <a:pathLst>
                <a:path w="592" h="542">
                  <a:moveTo>
                    <a:pt x="75" y="25"/>
                  </a:moveTo>
                  <a:cubicBezTo>
                    <a:pt x="44" y="45"/>
                    <a:pt x="28" y="80"/>
                    <a:pt x="16" y="116"/>
                  </a:cubicBezTo>
                  <a:cubicBezTo>
                    <a:pt x="10" y="133"/>
                    <a:pt x="0" y="167"/>
                    <a:pt x="0" y="167"/>
                  </a:cubicBezTo>
                  <a:cubicBezTo>
                    <a:pt x="9" y="268"/>
                    <a:pt x="32" y="355"/>
                    <a:pt x="66" y="450"/>
                  </a:cubicBezTo>
                  <a:cubicBezTo>
                    <a:pt x="74" y="473"/>
                    <a:pt x="80" y="508"/>
                    <a:pt x="100" y="525"/>
                  </a:cubicBezTo>
                  <a:cubicBezTo>
                    <a:pt x="103" y="527"/>
                    <a:pt x="147" y="541"/>
                    <a:pt x="150" y="542"/>
                  </a:cubicBezTo>
                  <a:cubicBezTo>
                    <a:pt x="282" y="534"/>
                    <a:pt x="415" y="533"/>
                    <a:pt x="542" y="492"/>
                  </a:cubicBezTo>
                  <a:cubicBezTo>
                    <a:pt x="573" y="446"/>
                    <a:pt x="580" y="435"/>
                    <a:pt x="592" y="384"/>
                  </a:cubicBezTo>
                  <a:cubicBezTo>
                    <a:pt x="589" y="325"/>
                    <a:pt x="588" y="267"/>
                    <a:pt x="584" y="208"/>
                  </a:cubicBezTo>
                  <a:cubicBezTo>
                    <a:pt x="582" y="173"/>
                    <a:pt x="577" y="86"/>
                    <a:pt x="542" y="58"/>
                  </a:cubicBezTo>
                  <a:cubicBezTo>
                    <a:pt x="528" y="47"/>
                    <a:pt x="509" y="47"/>
                    <a:pt x="492" y="41"/>
                  </a:cubicBezTo>
                  <a:cubicBezTo>
                    <a:pt x="399" y="10"/>
                    <a:pt x="297" y="10"/>
                    <a:pt x="200" y="0"/>
                  </a:cubicBezTo>
                  <a:cubicBezTo>
                    <a:pt x="161" y="3"/>
                    <a:pt x="122" y="4"/>
                    <a:pt x="83" y="8"/>
                  </a:cubicBezTo>
                  <a:cubicBezTo>
                    <a:pt x="72" y="9"/>
                    <a:pt x="55" y="6"/>
                    <a:pt x="50" y="16"/>
                  </a:cubicBezTo>
                  <a:cubicBezTo>
                    <a:pt x="46" y="24"/>
                    <a:pt x="67" y="22"/>
                    <a:pt x="75" y="25"/>
                  </a:cubicBezTo>
                  <a:close/>
                </a:path>
              </a:pathLst>
            </a:custGeom>
            <a:noFill/>
            <a:ln w="50800">
              <a:solidFill>
                <a:srgbClr val="FF0000"/>
              </a:solidFill>
              <a:round/>
              <a:headEnd/>
              <a:tailEnd/>
            </a:ln>
            <a:effectLst/>
          </p:spPr>
          <p:txBody>
            <a:bodyPr/>
            <a:lstStyle/>
            <a:p>
              <a:endParaRPr lang="en-US"/>
            </a:p>
          </p:txBody>
        </p:sp>
        <p:sp>
          <p:nvSpPr>
            <p:cNvPr id="15" name="Freeform 10"/>
            <p:cNvSpPr>
              <a:spLocks/>
            </p:cNvSpPr>
            <p:nvPr/>
          </p:nvSpPr>
          <p:spPr bwMode="auto">
            <a:xfrm>
              <a:off x="3381" y="3355"/>
              <a:ext cx="576" cy="644"/>
            </a:xfrm>
            <a:custGeom>
              <a:avLst/>
              <a:gdLst/>
              <a:ahLst/>
              <a:cxnLst>
                <a:cxn ang="0">
                  <a:pos x="167" y="34"/>
                </a:cxn>
                <a:cxn ang="0">
                  <a:pos x="117" y="68"/>
                </a:cxn>
                <a:cxn ang="0">
                  <a:pos x="67" y="118"/>
                </a:cxn>
                <a:cxn ang="0">
                  <a:pos x="33" y="193"/>
                </a:cxn>
                <a:cxn ang="0">
                  <a:pos x="0" y="293"/>
                </a:cxn>
                <a:cxn ang="0">
                  <a:pos x="50" y="485"/>
                </a:cxn>
                <a:cxn ang="0">
                  <a:pos x="83" y="560"/>
                </a:cxn>
                <a:cxn ang="0">
                  <a:pos x="275" y="644"/>
                </a:cxn>
                <a:cxn ang="0">
                  <a:pos x="451" y="635"/>
                </a:cxn>
                <a:cxn ang="0">
                  <a:pos x="476" y="627"/>
                </a:cxn>
                <a:cxn ang="0">
                  <a:pos x="509" y="577"/>
                </a:cxn>
                <a:cxn ang="0">
                  <a:pos x="526" y="552"/>
                </a:cxn>
                <a:cxn ang="0">
                  <a:pos x="576" y="393"/>
                </a:cxn>
                <a:cxn ang="0">
                  <a:pos x="501" y="126"/>
                </a:cxn>
                <a:cxn ang="0">
                  <a:pos x="484" y="76"/>
                </a:cxn>
                <a:cxn ang="0">
                  <a:pos x="300" y="18"/>
                </a:cxn>
                <a:cxn ang="0">
                  <a:pos x="200" y="9"/>
                </a:cxn>
                <a:cxn ang="0">
                  <a:pos x="167" y="34"/>
                </a:cxn>
              </a:cxnLst>
              <a:rect l="0" t="0" r="r" b="b"/>
              <a:pathLst>
                <a:path w="576" h="644">
                  <a:moveTo>
                    <a:pt x="167" y="34"/>
                  </a:moveTo>
                  <a:cubicBezTo>
                    <a:pt x="150" y="45"/>
                    <a:pt x="131" y="54"/>
                    <a:pt x="117" y="68"/>
                  </a:cubicBezTo>
                  <a:cubicBezTo>
                    <a:pt x="100" y="85"/>
                    <a:pt x="67" y="118"/>
                    <a:pt x="67" y="118"/>
                  </a:cubicBezTo>
                  <a:cubicBezTo>
                    <a:pt x="57" y="146"/>
                    <a:pt x="50" y="168"/>
                    <a:pt x="33" y="193"/>
                  </a:cubicBezTo>
                  <a:cubicBezTo>
                    <a:pt x="22" y="226"/>
                    <a:pt x="11" y="260"/>
                    <a:pt x="0" y="293"/>
                  </a:cubicBezTo>
                  <a:cubicBezTo>
                    <a:pt x="6" y="363"/>
                    <a:pt x="10" y="426"/>
                    <a:pt x="50" y="485"/>
                  </a:cubicBezTo>
                  <a:cubicBezTo>
                    <a:pt x="57" y="508"/>
                    <a:pt x="64" y="543"/>
                    <a:pt x="83" y="560"/>
                  </a:cubicBezTo>
                  <a:cubicBezTo>
                    <a:pt x="133" y="605"/>
                    <a:pt x="211" y="632"/>
                    <a:pt x="275" y="644"/>
                  </a:cubicBezTo>
                  <a:cubicBezTo>
                    <a:pt x="334" y="641"/>
                    <a:pt x="392" y="640"/>
                    <a:pt x="451" y="635"/>
                  </a:cubicBezTo>
                  <a:cubicBezTo>
                    <a:pt x="460" y="634"/>
                    <a:pt x="470" y="633"/>
                    <a:pt x="476" y="627"/>
                  </a:cubicBezTo>
                  <a:cubicBezTo>
                    <a:pt x="490" y="613"/>
                    <a:pt x="498" y="594"/>
                    <a:pt x="509" y="577"/>
                  </a:cubicBezTo>
                  <a:cubicBezTo>
                    <a:pt x="515" y="569"/>
                    <a:pt x="526" y="552"/>
                    <a:pt x="526" y="552"/>
                  </a:cubicBezTo>
                  <a:cubicBezTo>
                    <a:pt x="543" y="499"/>
                    <a:pt x="563" y="447"/>
                    <a:pt x="576" y="393"/>
                  </a:cubicBezTo>
                  <a:cubicBezTo>
                    <a:pt x="549" y="310"/>
                    <a:pt x="566" y="191"/>
                    <a:pt x="501" y="126"/>
                  </a:cubicBezTo>
                  <a:cubicBezTo>
                    <a:pt x="495" y="109"/>
                    <a:pt x="495" y="90"/>
                    <a:pt x="484" y="76"/>
                  </a:cubicBezTo>
                  <a:cubicBezTo>
                    <a:pt x="458" y="43"/>
                    <a:pt x="339" y="27"/>
                    <a:pt x="300" y="18"/>
                  </a:cubicBezTo>
                  <a:cubicBezTo>
                    <a:pt x="252" y="33"/>
                    <a:pt x="248" y="0"/>
                    <a:pt x="200" y="9"/>
                  </a:cubicBezTo>
                  <a:cubicBezTo>
                    <a:pt x="186" y="12"/>
                    <a:pt x="178" y="26"/>
                    <a:pt x="167" y="34"/>
                  </a:cubicBezTo>
                  <a:close/>
                </a:path>
              </a:pathLst>
            </a:custGeom>
            <a:noFill/>
            <a:ln w="50800">
              <a:solidFill>
                <a:srgbClr val="FF0000"/>
              </a:solidFill>
              <a:round/>
              <a:headEnd/>
              <a:tailEnd/>
            </a:ln>
            <a:effectLst/>
          </p:spPr>
          <p:txBody>
            <a:bodyPr/>
            <a:lstStyle/>
            <a:p>
              <a:endParaRPr lang="en-US"/>
            </a:p>
          </p:txBody>
        </p:sp>
      </p:grpSp>
      <p:sp>
        <p:nvSpPr>
          <p:cNvPr id="16" name="Rectangle 2"/>
          <p:cNvSpPr txBox="1">
            <a:spLocks noChangeArrowheads="1"/>
          </p:cNvSpPr>
          <p:nvPr/>
        </p:nvSpPr>
        <p:spPr>
          <a:xfrm>
            <a:off x="685800" y="188913"/>
            <a:ext cx="7772400" cy="533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err="1" smtClean="0">
                <a:ln>
                  <a:noFill/>
                </a:ln>
                <a:solidFill>
                  <a:schemeClr val="tx2"/>
                </a:solidFill>
                <a:effectLst/>
                <a:uLnTx/>
                <a:uFillTx/>
                <a:latin typeface="Comic Sans MS" pitchFamily="66" charset="0"/>
                <a:ea typeface="+mj-ea"/>
                <a:cs typeface="+mj-cs"/>
              </a:rPr>
              <a:t>Crossdating</a:t>
            </a:r>
            <a:r>
              <a:rPr kumimoji="0" lang="en-US" sz="3200" i="0" u="none" strike="noStrike" kern="0" cap="none" spc="0" normalizeH="0" baseline="0" noProof="0" dirty="0" smtClean="0">
                <a:ln>
                  <a:noFill/>
                </a:ln>
                <a:solidFill>
                  <a:schemeClr val="tx2"/>
                </a:solidFill>
                <a:effectLst/>
                <a:uLnTx/>
                <a:uFillTx/>
                <a:latin typeface="Comic Sans MS" pitchFamily="66" charset="0"/>
                <a:ea typeface="+mj-ea"/>
                <a:cs typeface="+mj-cs"/>
              </a:rPr>
              <a:t> to extend tree-ring series</a:t>
            </a:r>
            <a:endParaRPr kumimoji="0" lang="en-US" sz="3200" i="0" u="none" strike="noStrike" kern="0" cap="none" spc="0" normalizeH="0" baseline="0" noProof="0" dirty="0">
              <a:ln>
                <a:noFill/>
              </a:ln>
              <a:solidFill>
                <a:schemeClr val="tx2"/>
              </a:solidFill>
              <a:effectLst/>
              <a:uLnTx/>
              <a:uFillTx/>
              <a:latin typeface="Comic Sans MS" pitchFamily="66"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6" name="Picture 6" descr="crossdating graphs"/>
          <p:cNvPicPr>
            <a:picLocks noChangeAspect="1" noChangeArrowheads="1"/>
          </p:cNvPicPr>
          <p:nvPr/>
        </p:nvPicPr>
        <p:blipFill>
          <a:blip r:embed="rId3" cstate="screen"/>
          <a:srcRect/>
          <a:stretch>
            <a:fillRect/>
          </a:stretch>
        </p:blipFill>
        <p:spPr bwMode="auto">
          <a:xfrm>
            <a:off x="304800" y="917575"/>
            <a:ext cx="2490788" cy="5938838"/>
          </a:xfrm>
          <a:prstGeom prst="rect">
            <a:avLst/>
          </a:prstGeom>
          <a:noFill/>
        </p:spPr>
      </p:pic>
      <p:sp>
        <p:nvSpPr>
          <p:cNvPr id="225287" name="Text Box 7"/>
          <p:cNvSpPr txBox="1">
            <a:spLocks noChangeArrowheads="1"/>
          </p:cNvSpPr>
          <p:nvPr/>
        </p:nvSpPr>
        <p:spPr bwMode="auto">
          <a:xfrm>
            <a:off x="312738" y="152400"/>
            <a:ext cx="8374062" cy="701675"/>
          </a:xfrm>
          <a:prstGeom prst="rect">
            <a:avLst/>
          </a:prstGeom>
          <a:noFill/>
          <a:ln w="9525">
            <a:noFill/>
            <a:miter lim="800000"/>
            <a:headEnd/>
            <a:tailEnd/>
          </a:ln>
          <a:effectLst>
            <a:outerShdw dist="17961" dir="2700000" algn="ctr" rotWithShape="0">
              <a:schemeClr val="tx1"/>
            </a:outerShdw>
          </a:effectLst>
        </p:spPr>
        <p:txBody>
          <a:bodyPr>
            <a:spAutoFit/>
          </a:bodyPr>
          <a:lstStyle/>
          <a:p>
            <a:pPr marL="457200" indent="-457200">
              <a:spcBef>
                <a:spcPct val="50000"/>
              </a:spcBef>
              <a:buFontTx/>
              <a:buChar char="•"/>
            </a:pPr>
            <a:r>
              <a:rPr lang="en-GB" sz="2000" dirty="0" err="1">
                <a:solidFill>
                  <a:schemeClr val="bg1"/>
                </a:solidFill>
              </a:rPr>
              <a:t>Crossdating</a:t>
            </a:r>
            <a:r>
              <a:rPr lang="en-GB" sz="2000" dirty="0">
                <a:solidFill>
                  <a:schemeClr val="bg1"/>
                </a:solidFill>
              </a:rPr>
              <a:t> can also be used to extend a chronology back in time by overlapping older and older samples.</a:t>
            </a:r>
          </a:p>
        </p:txBody>
      </p:sp>
      <p:pic>
        <p:nvPicPr>
          <p:cNvPr id="225285" name="Picture 5" descr="crossdating graphs"/>
          <p:cNvPicPr>
            <a:picLocks noChangeAspect="1" noChangeArrowheads="1"/>
          </p:cNvPicPr>
          <p:nvPr/>
        </p:nvPicPr>
        <p:blipFill>
          <a:blip r:embed="rId4" cstate="screen"/>
          <a:srcRect/>
          <a:stretch>
            <a:fillRect/>
          </a:stretch>
        </p:blipFill>
        <p:spPr bwMode="auto">
          <a:xfrm>
            <a:off x="2330450" y="917575"/>
            <a:ext cx="2214563" cy="5938838"/>
          </a:xfrm>
          <a:prstGeom prst="rect">
            <a:avLst/>
          </a:prstGeom>
          <a:noFill/>
        </p:spPr>
      </p:pic>
      <p:pic>
        <p:nvPicPr>
          <p:cNvPr id="225284" name="Picture 4" descr="crossdating graphs"/>
          <p:cNvPicPr>
            <a:picLocks noChangeAspect="1" noChangeArrowheads="1"/>
          </p:cNvPicPr>
          <p:nvPr/>
        </p:nvPicPr>
        <p:blipFill>
          <a:blip r:embed="rId5" cstate="screen"/>
          <a:srcRect/>
          <a:stretch>
            <a:fillRect/>
          </a:stretch>
        </p:blipFill>
        <p:spPr bwMode="auto">
          <a:xfrm>
            <a:off x="3810000" y="914400"/>
            <a:ext cx="2798763" cy="5943600"/>
          </a:xfrm>
          <a:prstGeom prst="rect">
            <a:avLst/>
          </a:prstGeom>
          <a:noFill/>
        </p:spPr>
      </p:pic>
      <p:pic>
        <p:nvPicPr>
          <p:cNvPr id="225283" name="Picture 3" descr="crossdating graphs"/>
          <p:cNvPicPr>
            <a:picLocks noChangeAspect="1" noChangeArrowheads="1"/>
          </p:cNvPicPr>
          <p:nvPr/>
        </p:nvPicPr>
        <p:blipFill>
          <a:blip r:embed="rId6" cstate="screen"/>
          <a:srcRect/>
          <a:stretch>
            <a:fillRect/>
          </a:stretch>
        </p:blipFill>
        <p:spPr bwMode="auto">
          <a:xfrm>
            <a:off x="6075363" y="919163"/>
            <a:ext cx="2840037" cy="5938837"/>
          </a:xfrm>
          <a:prstGeom prst="rect">
            <a:avLst/>
          </a:prstGeom>
          <a:noFill/>
        </p:spPr>
      </p:pic>
      <p:grpSp>
        <p:nvGrpSpPr>
          <p:cNvPr id="10" name="Gruppo 9"/>
          <p:cNvGrpSpPr/>
          <p:nvPr/>
        </p:nvGrpSpPr>
        <p:grpSpPr>
          <a:xfrm>
            <a:off x="1852551" y="3657600"/>
            <a:ext cx="4500748" cy="2838203"/>
            <a:chOff x="1852551" y="3657600"/>
            <a:chExt cx="4500748" cy="2838203"/>
          </a:xfrm>
        </p:grpSpPr>
        <p:sp>
          <p:nvSpPr>
            <p:cNvPr id="7" name="Figura a mano libera 6"/>
            <p:cNvSpPr/>
            <p:nvPr/>
          </p:nvSpPr>
          <p:spPr>
            <a:xfrm>
              <a:off x="5296395" y="3739526"/>
              <a:ext cx="1056904" cy="2676856"/>
            </a:xfrm>
            <a:custGeom>
              <a:avLst/>
              <a:gdLst>
                <a:gd name="connsiteX0" fmla="*/ 320634 w 1056904"/>
                <a:gd name="connsiteY0" fmla="*/ 119955 h 2676856"/>
                <a:gd name="connsiteX1" fmla="*/ 296883 w 1056904"/>
                <a:gd name="connsiteY1" fmla="*/ 191206 h 2676856"/>
                <a:gd name="connsiteX2" fmla="*/ 190005 w 1056904"/>
                <a:gd name="connsiteY2" fmla="*/ 298084 h 2676856"/>
                <a:gd name="connsiteX3" fmla="*/ 154379 w 1056904"/>
                <a:gd name="connsiteY3" fmla="*/ 333710 h 2676856"/>
                <a:gd name="connsiteX4" fmla="*/ 118753 w 1056904"/>
                <a:gd name="connsiteY4" fmla="*/ 369336 h 2676856"/>
                <a:gd name="connsiteX5" fmla="*/ 95002 w 1056904"/>
                <a:gd name="connsiteY5" fmla="*/ 404962 h 2676856"/>
                <a:gd name="connsiteX6" fmla="*/ 71252 w 1056904"/>
                <a:gd name="connsiteY6" fmla="*/ 559342 h 2676856"/>
                <a:gd name="connsiteX7" fmla="*/ 59376 w 1056904"/>
                <a:gd name="connsiteY7" fmla="*/ 594968 h 2676856"/>
                <a:gd name="connsiteX8" fmla="*/ 47501 w 1056904"/>
                <a:gd name="connsiteY8" fmla="*/ 642469 h 2676856"/>
                <a:gd name="connsiteX9" fmla="*/ 35626 w 1056904"/>
                <a:gd name="connsiteY9" fmla="*/ 1259986 h 2676856"/>
                <a:gd name="connsiteX10" fmla="*/ 23750 w 1056904"/>
                <a:gd name="connsiteY10" fmla="*/ 1319362 h 2676856"/>
                <a:gd name="connsiteX11" fmla="*/ 11875 w 1056904"/>
                <a:gd name="connsiteY11" fmla="*/ 1414365 h 2676856"/>
                <a:gd name="connsiteX12" fmla="*/ 0 w 1056904"/>
                <a:gd name="connsiteY12" fmla="*/ 1497492 h 2676856"/>
                <a:gd name="connsiteX13" fmla="*/ 11875 w 1056904"/>
                <a:gd name="connsiteY13" fmla="*/ 2210012 h 2676856"/>
                <a:gd name="connsiteX14" fmla="*/ 35626 w 1056904"/>
                <a:gd name="connsiteY14" fmla="*/ 2364391 h 2676856"/>
                <a:gd name="connsiteX15" fmla="*/ 59376 w 1056904"/>
                <a:gd name="connsiteY15" fmla="*/ 2495019 h 2676856"/>
                <a:gd name="connsiteX16" fmla="*/ 71252 w 1056904"/>
                <a:gd name="connsiteY16" fmla="*/ 2530645 h 2676856"/>
                <a:gd name="connsiteX17" fmla="*/ 95002 w 1056904"/>
                <a:gd name="connsiteY17" fmla="*/ 2566271 h 2676856"/>
                <a:gd name="connsiteX18" fmla="*/ 178130 w 1056904"/>
                <a:gd name="connsiteY18" fmla="*/ 2613773 h 2676856"/>
                <a:gd name="connsiteX19" fmla="*/ 213756 w 1056904"/>
                <a:gd name="connsiteY19" fmla="*/ 2637523 h 2676856"/>
                <a:gd name="connsiteX20" fmla="*/ 273132 w 1056904"/>
                <a:gd name="connsiteY20" fmla="*/ 2649399 h 2676856"/>
                <a:gd name="connsiteX21" fmla="*/ 403761 w 1056904"/>
                <a:gd name="connsiteY21" fmla="*/ 2673149 h 2676856"/>
                <a:gd name="connsiteX22" fmla="*/ 581891 w 1056904"/>
                <a:gd name="connsiteY22" fmla="*/ 2661274 h 2676856"/>
                <a:gd name="connsiteX23" fmla="*/ 700644 w 1056904"/>
                <a:gd name="connsiteY23" fmla="*/ 2625648 h 2676856"/>
                <a:gd name="connsiteX24" fmla="*/ 771896 w 1056904"/>
                <a:gd name="connsiteY24" fmla="*/ 2601897 h 2676856"/>
                <a:gd name="connsiteX25" fmla="*/ 807522 w 1056904"/>
                <a:gd name="connsiteY25" fmla="*/ 2578147 h 2676856"/>
                <a:gd name="connsiteX26" fmla="*/ 878774 w 1056904"/>
                <a:gd name="connsiteY26" fmla="*/ 2459393 h 2676856"/>
                <a:gd name="connsiteX27" fmla="*/ 914400 w 1056904"/>
                <a:gd name="connsiteY27" fmla="*/ 2328765 h 2676856"/>
                <a:gd name="connsiteX28" fmla="*/ 926275 w 1056904"/>
                <a:gd name="connsiteY28" fmla="*/ 2281264 h 2676856"/>
                <a:gd name="connsiteX29" fmla="*/ 938150 w 1056904"/>
                <a:gd name="connsiteY29" fmla="*/ 2245638 h 2676856"/>
                <a:gd name="connsiteX30" fmla="*/ 973776 w 1056904"/>
                <a:gd name="connsiteY30" fmla="*/ 2079383 h 2676856"/>
                <a:gd name="connsiteX31" fmla="*/ 985652 w 1056904"/>
                <a:gd name="connsiteY31" fmla="*/ 2008131 h 2676856"/>
                <a:gd name="connsiteX32" fmla="*/ 997527 w 1056904"/>
                <a:gd name="connsiteY32" fmla="*/ 1948755 h 2676856"/>
                <a:gd name="connsiteX33" fmla="*/ 1009402 w 1056904"/>
                <a:gd name="connsiteY33" fmla="*/ 1687497 h 2676856"/>
                <a:gd name="connsiteX34" fmla="*/ 1021278 w 1056904"/>
                <a:gd name="connsiteY34" fmla="*/ 1592495 h 2676856"/>
                <a:gd name="connsiteX35" fmla="*/ 1045028 w 1056904"/>
                <a:gd name="connsiteY35" fmla="*/ 1378739 h 2676856"/>
                <a:gd name="connsiteX36" fmla="*/ 1056904 w 1056904"/>
                <a:gd name="connsiteY36" fmla="*/ 1212484 h 2676856"/>
                <a:gd name="connsiteX37" fmla="*/ 1033153 w 1056904"/>
                <a:gd name="connsiteY37" fmla="*/ 749347 h 2676856"/>
                <a:gd name="connsiteX38" fmla="*/ 1009402 w 1056904"/>
                <a:gd name="connsiteY38" fmla="*/ 440588 h 2676856"/>
                <a:gd name="connsiteX39" fmla="*/ 985652 w 1056904"/>
                <a:gd name="connsiteY39" fmla="*/ 226832 h 2676856"/>
                <a:gd name="connsiteX40" fmla="*/ 961901 w 1056904"/>
                <a:gd name="connsiteY40" fmla="*/ 48703 h 2676856"/>
                <a:gd name="connsiteX41" fmla="*/ 902524 w 1056904"/>
                <a:gd name="connsiteY41" fmla="*/ 36827 h 2676856"/>
                <a:gd name="connsiteX42" fmla="*/ 819397 w 1056904"/>
                <a:gd name="connsiteY42" fmla="*/ 13077 h 2676856"/>
                <a:gd name="connsiteX43" fmla="*/ 534389 w 1056904"/>
                <a:gd name="connsiteY43" fmla="*/ 36827 h 2676856"/>
                <a:gd name="connsiteX44" fmla="*/ 486888 w 1056904"/>
                <a:gd name="connsiteY44" fmla="*/ 60578 h 2676856"/>
                <a:gd name="connsiteX45" fmla="*/ 451262 w 1056904"/>
                <a:gd name="connsiteY45" fmla="*/ 84329 h 2676856"/>
                <a:gd name="connsiteX46" fmla="*/ 415636 w 1056904"/>
                <a:gd name="connsiteY46" fmla="*/ 119955 h 2676856"/>
                <a:gd name="connsiteX47" fmla="*/ 344384 w 1056904"/>
                <a:gd name="connsiteY47" fmla="*/ 143705 h 2676856"/>
                <a:gd name="connsiteX48" fmla="*/ 285008 w 1056904"/>
                <a:gd name="connsiteY48" fmla="*/ 179331 h 267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056904" h="2676856">
                  <a:moveTo>
                    <a:pt x="320634" y="119955"/>
                  </a:moveTo>
                  <a:cubicBezTo>
                    <a:pt x="312717" y="143705"/>
                    <a:pt x="314586" y="173503"/>
                    <a:pt x="296883" y="191206"/>
                  </a:cubicBezTo>
                  <a:lnTo>
                    <a:pt x="190005" y="298084"/>
                  </a:lnTo>
                  <a:lnTo>
                    <a:pt x="154379" y="333710"/>
                  </a:lnTo>
                  <a:cubicBezTo>
                    <a:pt x="142504" y="345585"/>
                    <a:pt x="128069" y="355362"/>
                    <a:pt x="118753" y="369336"/>
                  </a:cubicBezTo>
                  <a:lnTo>
                    <a:pt x="95002" y="404962"/>
                  </a:lnTo>
                  <a:cubicBezTo>
                    <a:pt x="87792" y="462640"/>
                    <a:pt x="84852" y="504944"/>
                    <a:pt x="71252" y="559342"/>
                  </a:cubicBezTo>
                  <a:cubicBezTo>
                    <a:pt x="68216" y="571486"/>
                    <a:pt x="62815" y="582932"/>
                    <a:pt x="59376" y="594968"/>
                  </a:cubicBezTo>
                  <a:cubicBezTo>
                    <a:pt x="54892" y="610661"/>
                    <a:pt x="51459" y="626635"/>
                    <a:pt x="47501" y="642469"/>
                  </a:cubicBezTo>
                  <a:cubicBezTo>
                    <a:pt x="43543" y="848308"/>
                    <a:pt x="42845" y="1054236"/>
                    <a:pt x="35626" y="1259986"/>
                  </a:cubicBezTo>
                  <a:cubicBezTo>
                    <a:pt x="34918" y="1280158"/>
                    <a:pt x="26819" y="1299413"/>
                    <a:pt x="23750" y="1319362"/>
                  </a:cubicBezTo>
                  <a:cubicBezTo>
                    <a:pt x="18897" y="1350905"/>
                    <a:pt x="16093" y="1382731"/>
                    <a:pt x="11875" y="1414365"/>
                  </a:cubicBezTo>
                  <a:cubicBezTo>
                    <a:pt x="8176" y="1442110"/>
                    <a:pt x="3958" y="1469783"/>
                    <a:pt x="0" y="1497492"/>
                  </a:cubicBezTo>
                  <a:cubicBezTo>
                    <a:pt x="3958" y="1734999"/>
                    <a:pt x="5091" y="1972569"/>
                    <a:pt x="11875" y="2210012"/>
                  </a:cubicBezTo>
                  <a:cubicBezTo>
                    <a:pt x="14745" y="2310471"/>
                    <a:pt x="14395" y="2300701"/>
                    <a:pt x="35626" y="2364391"/>
                  </a:cubicBezTo>
                  <a:cubicBezTo>
                    <a:pt x="45235" y="2431659"/>
                    <a:pt x="43379" y="2439032"/>
                    <a:pt x="59376" y="2495019"/>
                  </a:cubicBezTo>
                  <a:cubicBezTo>
                    <a:pt x="62815" y="2507055"/>
                    <a:pt x="65654" y="2519449"/>
                    <a:pt x="71252" y="2530645"/>
                  </a:cubicBezTo>
                  <a:cubicBezTo>
                    <a:pt x="77635" y="2543410"/>
                    <a:pt x="84910" y="2556179"/>
                    <a:pt x="95002" y="2566271"/>
                  </a:cubicBezTo>
                  <a:cubicBezTo>
                    <a:pt x="114290" y="2585560"/>
                    <a:pt x="156397" y="2601354"/>
                    <a:pt x="178130" y="2613773"/>
                  </a:cubicBezTo>
                  <a:cubicBezTo>
                    <a:pt x="190522" y="2620854"/>
                    <a:pt x="200392" y="2632512"/>
                    <a:pt x="213756" y="2637523"/>
                  </a:cubicBezTo>
                  <a:cubicBezTo>
                    <a:pt x="232655" y="2644610"/>
                    <a:pt x="253551" y="2644504"/>
                    <a:pt x="273132" y="2649399"/>
                  </a:cubicBezTo>
                  <a:cubicBezTo>
                    <a:pt x="382958" y="2676856"/>
                    <a:pt x="184352" y="2645724"/>
                    <a:pt x="403761" y="2673149"/>
                  </a:cubicBezTo>
                  <a:cubicBezTo>
                    <a:pt x="463138" y="2669191"/>
                    <a:pt x="522709" y="2667503"/>
                    <a:pt x="581891" y="2661274"/>
                  </a:cubicBezTo>
                  <a:cubicBezTo>
                    <a:pt x="608124" y="2658513"/>
                    <a:pt x="683789" y="2631266"/>
                    <a:pt x="700644" y="2625648"/>
                  </a:cubicBezTo>
                  <a:cubicBezTo>
                    <a:pt x="700649" y="2625646"/>
                    <a:pt x="771892" y="2601900"/>
                    <a:pt x="771896" y="2601897"/>
                  </a:cubicBezTo>
                  <a:lnTo>
                    <a:pt x="807522" y="2578147"/>
                  </a:lnTo>
                  <a:cubicBezTo>
                    <a:pt x="841291" y="2527493"/>
                    <a:pt x="856864" y="2510516"/>
                    <a:pt x="878774" y="2459393"/>
                  </a:cubicBezTo>
                  <a:cubicBezTo>
                    <a:pt x="892092" y="2428318"/>
                    <a:pt x="910768" y="2343292"/>
                    <a:pt x="914400" y="2328765"/>
                  </a:cubicBezTo>
                  <a:cubicBezTo>
                    <a:pt x="918358" y="2312931"/>
                    <a:pt x="921114" y="2296747"/>
                    <a:pt x="926275" y="2281264"/>
                  </a:cubicBezTo>
                  <a:cubicBezTo>
                    <a:pt x="930233" y="2269389"/>
                    <a:pt x="934711" y="2257674"/>
                    <a:pt x="938150" y="2245638"/>
                  </a:cubicBezTo>
                  <a:cubicBezTo>
                    <a:pt x="951127" y="2200218"/>
                    <a:pt x="968318" y="2112129"/>
                    <a:pt x="973776" y="2079383"/>
                  </a:cubicBezTo>
                  <a:cubicBezTo>
                    <a:pt x="977735" y="2055632"/>
                    <a:pt x="981345" y="2031821"/>
                    <a:pt x="985652" y="2008131"/>
                  </a:cubicBezTo>
                  <a:cubicBezTo>
                    <a:pt x="989263" y="1988273"/>
                    <a:pt x="993569" y="1968547"/>
                    <a:pt x="997527" y="1948755"/>
                  </a:cubicBezTo>
                  <a:cubicBezTo>
                    <a:pt x="1001485" y="1861669"/>
                    <a:pt x="1003603" y="1774480"/>
                    <a:pt x="1009402" y="1687497"/>
                  </a:cubicBezTo>
                  <a:cubicBezTo>
                    <a:pt x="1011525" y="1655654"/>
                    <a:pt x="1018513" y="1624289"/>
                    <a:pt x="1021278" y="1592495"/>
                  </a:cubicBezTo>
                  <a:cubicBezTo>
                    <a:pt x="1039219" y="1386174"/>
                    <a:pt x="1013234" y="1474123"/>
                    <a:pt x="1045028" y="1378739"/>
                  </a:cubicBezTo>
                  <a:cubicBezTo>
                    <a:pt x="1048987" y="1323321"/>
                    <a:pt x="1056904" y="1268044"/>
                    <a:pt x="1056904" y="1212484"/>
                  </a:cubicBezTo>
                  <a:cubicBezTo>
                    <a:pt x="1056904" y="955527"/>
                    <a:pt x="1045982" y="954616"/>
                    <a:pt x="1033153" y="749347"/>
                  </a:cubicBezTo>
                  <a:cubicBezTo>
                    <a:pt x="1004041" y="283537"/>
                    <a:pt x="1037789" y="677148"/>
                    <a:pt x="1009402" y="440588"/>
                  </a:cubicBezTo>
                  <a:cubicBezTo>
                    <a:pt x="1000860" y="369408"/>
                    <a:pt x="995127" y="297894"/>
                    <a:pt x="985652" y="226832"/>
                  </a:cubicBezTo>
                  <a:cubicBezTo>
                    <a:pt x="977735" y="167456"/>
                    <a:pt x="985911" y="103582"/>
                    <a:pt x="961901" y="48703"/>
                  </a:cubicBezTo>
                  <a:cubicBezTo>
                    <a:pt x="953811" y="30211"/>
                    <a:pt x="922228" y="41206"/>
                    <a:pt x="902524" y="36827"/>
                  </a:cubicBezTo>
                  <a:cubicBezTo>
                    <a:pt x="857787" y="26885"/>
                    <a:pt x="859072" y="26302"/>
                    <a:pt x="819397" y="13077"/>
                  </a:cubicBezTo>
                  <a:cubicBezTo>
                    <a:pt x="747969" y="16478"/>
                    <a:pt x="620319" y="0"/>
                    <a:pt x="534389" y="36827"/>
                  </a:cubicBezTo>
                  <a:cubicBezTo>
                    <a:pt x="518118" y="43800"/>
                    <a:pt x="502258" y="51795"/>
                    <a:pt x="486888" y="60578"/>
                  </a:cubicBezTo>
                  <a:cubicBezTo>
                    <a:pt x="474496" y="67659"/>
                    <a:pt x="462226" y="75192"/>
                    <a:pt x="451262" y="84329"/>
                  </a:cubicBezTo>
                  <a:cubicBezTo>
                    <a:pt x="438360" y="95080"/>
                    <a:pt x="430317" y="111799"/>
                    <a:pt x="415636" y="119955"/>
                  </a:cubicBezTo>
                  <a:cubicBezTo>
                    <a:pt x="393751" y="132113"/>
                    <a:pt x="344384" y="143705"/>
                    <a:pt x="344384" y="143705"/>
                  </a:cubicBezTo>
                  <a:cubicBezTo>
                    <a:pt x="301393" y="172366"/>
                    <a:pt x="321524" y="161073"/>
                    <a:pt x="285008" y="179331"/>
                  </a:cubicBezTo>
                </a:path>
              </a:pathLst>
            </a:custGeom>
            <a:ln w="476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Figura a mano libera 7"/>
            <p:cNvSpPr/>
            <p:nvPr/>
          </p:nvSpPr>
          <p:spPr>
            <a:xfrm>
              <a:off x="3610099" y="3657600"/>
              <a:ext cx="1128156" cy="2838203"/>
            </a:xfrm>
            <a:custGeom>
              <a:avLst/>
              <a:gdLst>
                <a:gd name="connsiteX0" fmla="*/ 486888 w 1128156"/>
                <a:gd name="connsiteY0" fmla="*/ 201881 h 2838203"/>
                <a:gd name="connsiteX1" fmla="*/ 427511 w 1128156"/>
                <a:gd name="connsiteY1" fmla="*/ 261257 h 2838203"/>
                <a:gd name="connsiteX2" fmla="*/ 368135 w 1128156"/>
                <a:gd name="connsiteY2" fmla="*/ 285008 h 2838203"/>
                <a:gd name="connsiteX3" fmla="*/ 213756 w 1128156"/>
                <a:gd name="connsiteY3" fmla="*/ 320634 h 2838203"/>
                <a:gd name="connsiteX4" fmla="*/ 166254 w 1128156"/>
                <a:gd name="connsiteY4" fmla="*/ 391886 h 2838203"/>
                <a:gd name="connsiteX5" fmla="*/ 118753 w 1128156"/>
                <a:gd name="connsiteY5" fmla="*/ 463138 h 2838203"/>
                <a:gd name="connsiteX6" fmla="*/ 106878 w 1128156"/>
                <a:gd name="connsiteY6" fmla="*/ 534390 h 2838203"/>
                <a:gd name="connsiteX7" fmla="*/ 71252 w 1128156"/>
                <a:gd name="connsiteY7" fmla="*/ 617517 h 2838203"/>
                <a:gd name="connsiteX8" fmla="*/ 59376 w 1128156"/>
                <a:gd name="connsiteY8" fmla="*/ 700644 h 2838203"/>
                <a:gd name="connsiteX9" fmla="*/ 47501 w 1128156"/>
                <a:gd name="connsiteY9" fmla="*/ 736270 h 2838203"/>
                <a:gd name="connsiteX10" fmla="*/ 35626 w 1128156"/>
                <a:gd name="connsiteY10" fmla="*/ 783771 h 2838203"/>
                <a:gd name="connsiteX11" fmla="*/ 0 w 1128156"/>
                <a:gd name="connsiteY11" fmla="*/ 902525 h 2838203"/>
                <a:gd name="connsiteX12" fmla="*/ 11875 w 1128156"/>
                <a:gd name="connsiteY12" fmla="*/ 1769423 h 2838203"/>
                <a:gd name="connsiteX13" fmla="*/ 23750 w 1128156"/>
                <a:gd name="connsiteY13" fmla="*/ 1828800 h 2838203"/>
                <a:gd name="connsiteX14" fmla="*/ 35626 w 1128156"/>
                <a:gd name="connsiteY14" fmla="*/ 1935678 h 2838203"/>
                <a:gd name="connsiteX15" fmla="*/ 59376 w 1128156"/>
                <a:gd name="connsiteY15" fmla="*/ 2006930 h 2838203"/>
                <a:gd name="connsiteX16" fmla="*/ 71252 w 1128156"/>
                <a:gd name="connsiteY16" fmla="*/ 2054431 h 2838203"/>
                <a:gd name="connsiteX17" fmla="*/ 95002 w 1128156"/>
                <a:gd name="connsiteY17" fmla="*/ 2208810 h 2838203"/>
                <a:gd name="connsiteX18" fmla="*/ 118753 w 1128156"/>
                <a:gd name="connsiteY18" fmla="*/ 2256312 h 2838203"/>
                <a:gd name="connsiteX19" fmla="*/ 142504 w 1128156"/>
                <a:gd name="connsiteY19" fmla="*/ 2351314 h 2838203"/>
                <a:gd name="connsiteX20" fmla="*/ 166254 w 1128156"/>
                <a:gd name="connsiteY20" fmla="*/ 2398816 h 2838203"/>
                <a:gd name="connsiteX21" fmla="*/ 190005 w 1128156"/>
                <a:gd name="connsiteY21" fmla="*/ 2458192 h 2838203"/>
                <a:gd name="connsiteX22" fmla="*/ 225631 w 1128156"/>
                <a:gd name="connsiteY22" fmla="*/ 2588821 h 2838203"/>
                <a:gd name="connsiteX23" fmla="*/ 249382 w 1128156"/>
                <a:gd name="connsiteY23" fmla="*/ 2624447 h 2838203"/>
                <a:gd name="connsiteX24" fmla="*/ 285007 w 1128156"/>
                <a:gd name="connsiteY24" fmla="*/ 2695699 h 2838203"/>
                <a:gd name="connsiteX25" fmla="*/ 320633 w 1128156"/>
                <a:gd name="connsiteY25" fmla="*/ 2766951 h 2838203"/>
                <a:gd name="connsiteX26" fmla="*/ 391885 w 1128156"/>
                <a:gd name="connsiteY26" fmla="*/ 2814452 h 2838203"/>
                <a:gd name="connsiteX27" fmla="*/ 463137 w 1128156"/>
                <a:gd name="connsiteY27" fmla="*/ 2838203 h 2838203"/>
                <a:gd name="connsiteX28" fmla="*/ 712519 w 1128156"/>
                <a:gd name="connsiteY28" fmla="*/ 2814452 h 2838203"/>
                <a:gd name="connsiteX29" fmla="*/ 783771 w 1128156"/>
                <a:gd name="connsiteY29" fmla="*/ 2790701 h 2838203"/>
                <a:gd name="connsiteX30" fmla="*/ 819397 w 1128156"/>
                <a:gd name="connsiteY30" fmla="*/ 2778826 h 2838203"/>
                <a:gd name="connsiteX31" fmla="*/ 855023 w 1128156"/>
                <a:gd name="connsiteY31" fmla="*/ 2755075 h 2838203"/>
                <a:gd name="connsiteX32" fmla="*/ 926275 w 1128156"/>
                <a:gd name="connsiteY32" fmla="*/ 2660073 h 2838203"/>
                <a:gd name="connsiteX33" fmla="*/ 950026 w 1128156"/>
                <a:gd name="connsiteY33" fmla="*/ 2612571 h 2838203"/>
                <a:gd name="connsiteX34" fmla="*/ 961901 w 1128156"/>
                <a:gd name="connsiteY34" fmla="*/ 2576945 h 2838203"/>
                <a:gd name="connsiteX35" fmla="*/ 997527 w 1128156"/>
                <a:gd name="connsiteY35" fmla="*/ 2481943 h 2838203"/>
                <a:gd name="connsiteX36" fmla="*/ 1009402 w 1128156"/>
                <a:gd name="connsiteY36" fmla="*/ 2398816 h 2838203"/>
                <a:gd name="connsiteX37" fmla="*/ 1033153 w 1128156"/>
                <a:gd name="connsiteY37" fmla="*/ 2363190 h 2838203"/>
                <a:gd name="connsiteX38" fmla="*/ 1045028 w 1128156"/>
                <a:gd name="connsiteY38" fmla="*/ 2291938 h 2838203"/>
                <a:gd name="connsiteX39" fmla="*/ 1056904 w 1128156"/>
                <a:gd name="connsiteY39" fmla="*/ 2232561 h 2838203"/>
                <a:gd name="connsiteX40" fmla="*/ 1068779 w 1128156"/>
                <a:gd name="connsiteY40" fmla="*/ 2101932 h 2838203"/>
                <a:gd name="connsiteX41" fmla="*/ 1080654 w 1128156"/>
                <a:gd name="connsiteY41" fmla="*/ 2030681 h 2838203"/>
                <a:gd name="connsiteX42" fmla="*/ 1092530 w 1128156"/>
                <a:gd name="connsiteY42" fmla="*/ 1923803 h 2838203"/>
                <a:gd name="connsiteX43" fmla="*/ 1104405 w 1128156"/>
                <a:gd name="connsiteY43" fmla="*/ 1662545 h 2838203"/>
                <a:gd name="connsiteX44" fmla="*/ 1116280 w 1128156"/>
                <a:gd name="connsiteY44" fmla="*/ 1555668 h 2838203"/>
                <a:gd name="connsiteX45" fmla="*/ 1128156 w 1128156"/>
                <a:gd name="connsiteY45" fmla="*/ 1425039 h 2838203"/>
                <a:gd name="connsiteX46" fmla="*/ 1116280 w 1128156"/>
                <a:gd name="connsiteY46" fmla="*/ 1033153 h 2838203"/>
                <a:gd name="connsiteX47" fmla="*/ 1104405 w 1128156"/>
                <a:gd name="connsiteY47" fmla="*/ 973777 h 2838203"/>
                <a:gd name="connsiteX48" fmla="*/ 1080654 w 1128156"/>
                <a:gd name="connsiteY48" fmla="*/ 724395 h 2838203"/>
                <a:gd name="connsiteX49" fmla="*/ 1068779 w 1128156"/>
                <a:gd name="connsiteY49" fmla="*/ 617517 h 2838203"/>
                <a:gd name="connsiteX50" fmla="*/ 1045028 w 1128156"/>
                <a:gd name="connsiteY50" fmla="*/ 581891 h 2838203"/>
                <a:gd name="connsiteX51" fmla="*/ 1021278 w 1128156"/>
                <a:gd name="connsiteY51" fmla="*/ 475013 h 2838203"/>
                <a:gd name="connsiteX52" fmla="*/ 997527 w 1128156"/>
                <a:gd name="connsiteY52" fmla="*/ 427512 h 2838203"/>
                <a:gd name="connsiteX53" fmla="*/ 961901 w 1128156"/>
                <a:gd name="connsiteY53" fmla="*/ 332509 h 2838203"/>
                <a:gd name="connsiteX54" fmla="*/ 938150 w 1128156"/>
                <a:gd name="connsiteY54" fmla="*/ 285008 h 2838203"/>
                <a:gd name="connsiteX55" fmla="*/ 890649 w 1128156"/>
                <a:gd name="connsiteY55" fmla="*/ 190005 h 2838203"/>
                <a:gd name="connsiteX56" fmla="*/ 878774 w 1128156"/>
                <a:gd name="connsiteY56" fmla="*/ 154379 h 2838203"/>
                <a:gd name="connsiteX57" fmla="*/ 843148 w 1128156"/>
                <a:gd name="connsiteY57" fmla="*/ 118753 h 2838203"/>
                <a:gd name="connsiteX58" fmla="*/ 807522 w 1128156"/>
                <a:gd name="connsiteY58" fmla="*/ 71252 h 2838203"/>
                <a:gd name="connsiteX59" fmla="*/ 795646 w 1128156"/>
                <a:gd name="connsiteY59" fmla="*/ 35626 h 2838203"/>
                <a:gd name="connsiteX60" fmla="*/ 760020 w 1128156"/>
                <a:gd name="connsiteY60" fmla="*/ 23751 h 2838203"/>
                <a:gd name="connsiteX61" fmla="*/ 724395 w 1128156"/>
                <a:gd name="connsiteY61" fmla="*/ 0 h 2838203"/>
                <a:gd name="connsiteX62" fmla="*/ 570015 w 1128156"/>
                <a:gd name="connsiteY62" fmla="*/ 35626 h 2838203"/>
                <a:gd name="connsiteX63" fmla="*/ 534389 w 1128156"/>
                <a:gd name="connsiteY63" fmla="*/ 47501 h 2838203"/>
                <a:gd name="connsiteX64" fmla="*/ 498763 w 1128156"/>
                <a:gd name="connsiteY64" fmla="*/ 71252 h 2838203"/>
                <a:gd name="connsiteX65" fmla="*/ 463137 w 1128156"/>
                <a:gd name="connsiteY65" fmla="*/ 83127 h 2838203"/>
                <a:gd name="connsiteX66" fmla="*/ 427511 w 1128156"/>
                <a:gd name="connsiteY66" fmla="*/ 118753 h 2838203"/>
                <a:gd name="connsiteX67" fmla="*/ 391885 w 1128156"/>
                <a:gd name="connsiteY67" fmla="*/ 142504 h 2838203"/>
                <a:gd name="connsiteX68" fmla="*/ 368135 w 1128156"/>
                <a:gd name="connsiteY68" fmla="*/ 178130 h 2838203"/>
                <a:gd name="connsiteX69" fmla="*/ 308758 w 1128156"/>
                <a:gd name="connsiteY69" fmla="*/ 285008 h 2838203"/>
                <a:gd name="connsiteX70" fmla="*/ 225631 w 1128156"/>
                <a:gd name="connsiteY70" fmla="*/ 344384 h 283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28156" h="2838203">
                  <a:moveTo>
                    <a:pt x="486888" y="201881"/>
                  </a:moveTo>
                  <a:cubicBezTo>
                    <a:pt x="467096" y="221673"/>
                    <a:pt x="450442" y="245206"/>
                    <a:pt x="427511" y="261257"/>
                  </a:cubicBezTo>
                  <a:cubicBezTo>
                    <a:pt x="410048" y="273481"/>
                    <a:pt x="388168" y="277723"/>
                    <a:pt x="368135" y="285008"/>
                  </a:cubicBezTo>
                  <a:cubicBezTo>
                    <a:pt x="283758" y="315691"/>
                    <a:pt x="306653" y="307362"/>
                    <a:pt x="213756" y="320634"/>
                  </a:cubicBezTo>
                  <a:cubicBezTo>
                    <a:pt x="134695" y="399695"/>
                    <a:pt x="209219" y="314550"/>
                    <a:pt x="166254" y="391886"/>
                  </a:cubicBezTo>
                  <a:cubicBezTo>
                    <a:pt x="152391" y="416839"/>
                    <a:pt x="118753" y="463138"/>
                    <a:pt x="118753" y="463138"/>
                  </a:cubicBezTo>
                  <a:cubicBezTo>
                    <a:pt x="114795" y="486889"/>
                    <a:pt x="112101" y="510885"/>
                    <a:pt x="106878" y="534390"/>
                  </a:cubicBezTo>
                  <a:cubicBezTo>
                    <a:pt x="99889" y="565838"/>
                    <a:pt x="85771" y="588478"/>
                    <a:pt x="71252" y="617517"/>
                  </a:cubicBezTo>
                  <a:cubicBezTo>
                    <a:pt x="67293" y="645226"/>
                    <a:pt x="64865" y="673197"/>
                    <a:pt x="59376" y="700644"/>
                  </a:cubicBezTo>
                  <a:cubicBezTo>
                    <a:pt x="56921" y="712919"/>
                    <a:pt x="50940" y="724234"/>
                    <a:pt x="47501" y="736270"/>
                  </a:cubicBezTo>
                  <a:cubicBezTo>
                    <a:pt x="43017" y="751963"/>
                    <a:pt x="39167" y="767839"/>
                    <a:pt x="35626" y="783771"/>
                  </a:cubicBezTo>
                  <a:cubicBezTo>
                    <a:pt x="15556" y="874084"/>
                    <a:pt x="35484" y="813812"/>
                    <a:pt x="0" y="902525"/>
                  </a:cubicBezTo>
                  <a:cubicBezTo>
                    <a:pt x="3958" y="1191491"/>
                    <a:pt x="4468" y="1480525"/>
                    <a:pt x="11875" y="1769423"/>
                  </a:cubicBezTo>
                  <a:cubicBezTo>
                    <a:pt x="12392" y="1789601"/>
                    <a:pt x="20895" y="1808819"/>
                    <a:pt x="23750" y="1828800"/>
                  </a:cubicBezTo>
                  <a:cubicBezTo>
                    <a:pt x="28819" y="1864285"/>
                    <a:pt x="28596" y="1900529"/>
                    <a:pt x="35626" y="1935678"/>
                  </a:cubicBezTo>
                  <a:cubicBezTo>
                    <a:pt x="40536" y="1960227"/>
                    <a:pt x="53304" y="1982642"/>
                    <a:pt x="59376" y="2006930"/>
                  </a:cubicBezTo>
                  <a:lnTo>
                    <a:pt x="71252" y="2054431"/>
                  </a:lnTo>
                  <a:cubicBezTo>
                    <a:pt x="74162" y="2077708"/>
                    <a:pt x="84122" y="2176169"/>
                    <a:pt x="95002" y="2208810"/>
                  </a:cubicBezTo>
                  <a:cubicBezTo>
                    <a:pt x="100600" y="2225604"/>
                    <a:pt x="113155" y="2239518"/>
                    <a:pt x="118753" y="2256312"/>
                  </a:cubicBezTo>
                  <a:cubicBezTo>
                    <a:pt x="129075" y="2287279"/>
                    <a:pt x="132182" y="2320347"/>
                    <a:pt x="142504" y="2351314"/>
                  </a:cubicBezTo>
                  <a:cubicBezTo>
                    <a:pt x="148102" y="2368108"/>
                    <a:pt x="159064" y="2382639"/>
                    <a:pt x="166254" y="2398816"/>
                  </a:cubicBezTo>
                  <a:cubicBezTo>
                    <a:pt x="174911" y="2418295"/>
                    <a:pt x="182088" y="2438400"/>
                    <a:pt x="190005" y="2458192"/>
                  </a:cubicBezTo>
                  <a:cubicBezTo>
                    <a:pt x="196378" y="2490060"/>
                    <a:pt x="208411" y="2562991"/>
                    <a:pt x="225631" y="2588821"/>
                  </a:cubicBezTo>
                  <a:lnTo>
                    <a:pt x="249382" y="2624447"/>
                  </a:lnTo>
                  <a:cubicBezTo>
                    <a:pt x="279228" y="2713987"/>
                    <a:pt x="238969" y="2603624"/>
                    <a:pt x="285007" y="2695699"/>
                  </a:cubicBezTo>
                  <a:cubicBezTo>
                    <a:pt x="301006" y="2727697"/>
                    <a:pt x="290385" y="2740484"/>
                    <a:pt x="320633" y="2766951"/>
                  </a:cubicBezTo>
                  <a:cubicBezTo>
                    <a:pt x="342115" y="2785748"/>
                    <a:pt x="364805" y="2805425"/>
                    <a:pt x="391885" y="2814452"/>
                  </a:cubicBezTo>
                  <a:lnTo>
                    <a:pt x="463137" y="2838203"/>
                  </a:lnTo>
                  <a:cubicBezTo>
                    <a:pt x="541015" y="2833335"/>
                    <a:pt x="632987" y="2836143"/>
                    <a:pt x="712519" y="2814452"/>
                  </a:cubicBezTo>
                  <a:cubicBezTo>
                    <a:pt x="736672" y="2807865"/>
                    <a:pt x="760020" y="2798618"/>
                    <a:pt x="783771" y="2790701"/>
                  </a:cubicBezTo>
                  <a:lnTo>
                    <a:pt x="819397" y="2778826"/>
                  </a:lnTo>
                  <a:cubicBezTo>
                    <a:pt x="831272" y="2770909"/>
                    <a:pt x="845475" y="2765684"/>
                    <a:pt x="855023" y="2755075"/>
                  </a:cubicBezTo>
                  <a:cubicBezTo>
                    <a:pt x="881504" y="2725652"/>
                    <a:pt x="908572" y="2695478"/>
                    <a:pt x="926275" y="2660073"/>
                  </a:cubicBezTo>
                  <a:cubicBezTo>
                    <a:pt x="934192" y="2644239"/>
                    <a:pt x="943053" y="2628843"/>
                    <a:pt x="950026" y="2612571"/>
                  </a:cubicBezTo>
                  <a:cubicBezTo>
                    <a:pt x="954957" y="2601065"/>
                    <a:pt x="957506" y="2588666"/>
                    <a:pt x="961901" y="2576945"/>
                  </a:cubicBezTo>
                  <a:cubicBezTo>
                    <a:pt x="1004500" y="2463347"/>
                    <a:pt x="970573" y="2562807"/>
                    <a:pt x="997527" y="2481943"/>
                  </a:cubicBezTo>
                  <a:cubicBezTo>
                    <a:pt x="1001485" y="2454234"/>
                    <a:pt x="1001359" y="2425626"/>
                    <a:pt x="1009402" y="2398816"/>
                  </a:cubicBezTo>
                  <a:cubicBezTo>
                    <a:pt x="1013503" y="2385145"/>
                    <a:pt x="1028640" y="2376730"/>
                    <a:pt x="1033153" y="2363190"/>
                  </a:cubicBezTo>
                  <a:cubicBezTo>
                    <a:pt x="1040767" y="2340347"/>
                    <a:pt x="1040721" y="2315628"/>
                    <a:pt x="1045028" y="2291938"/>
                  </a:cubicBezTo>
                  <a:cubicBezTo>
                    <a:pt x="1048639" y="2272079"/>
                    <a:pt x="1052945" y="2252353"/>
                    <a:pt x="1056904" y="2232561"/>
                  </a:cubicBezTo>
                  <a:cubicBezTo>
                    <a:pt x="1060862" y="2189018"/>
                    <a:pt x="1063671" y="2145355"/>
                    <a:pt x="1068779" y="2101932"/>
                  </a:cubicBezTo>
                  <a:cubicBezTo>
                    <a:pt x="1071592" y="2078019"/>
                    <a:pt x="1077472" y="2054548"/>
                    <a:pt x="1080654" y="2030681"/>
                  </a:cubicBezTo>
                  <a:cubicBezTo>
                    <a:pt x="1085392" y="1995150"/>
                    <a:pt x="1088571" y="1959429"/>
                    <a:pt x="1092530" y="1923803"/>
                  </a:cubicBezTo>
                  <a:cubicBezTo>
                    <a:pt x="1096488" y="1836717"/>
                    <a:pt x="1098793" y="1749540"/>
                    <a:pt x="1104405" y="1662545"/>
                  </a:cubicBezTo>
                  <a:cubicBezTo>
                    <a:pt x="1106713" y="1626774"/>
                    <a:pt x="1112713" y="1591335"/>
                    <a:pt x="1116280" y="1555668"/>
                  </a:cubicBezTo>
                  <a:cubicBezTo>
                    <a:pt x="1120631" y="1512162"/>
                    <a:pt x="1124197" y="1468582"/>
                    <a:pt x="1128156" y="1425039"/>
                  </a:cubicBezTo>
                  <a:cubicBezTo>
                    <a:pt x="1124197" y="1294410"/>
                    <a:pt x="1123149" y="1163661"/>
                    <a:pt x="1116280" y="1033153"/>
                  </a:cubicBezTo>
                  <a:cubicBezTo>
                    <a:pt x="1115219" y="1012997"/>
                    <a:pt x="1106232" y="993878"/>
                    <a:pt x="1104405" y="973777"/>
                  </a:cubicBezTo>
                  <a:cubicBezTo>
                    <a:pt x="1080572" y="711608"/>
                    <a:pt x="1111543" y="847945"/>
                    <a:pt x="1080654" y="724395"/>
                  </a:cubicBezTo>
                  <a:cubicBezTo>
                    <a:pt x="1076696" y="688769"/>
                    <a:pt x="1077473" y="652292"/>
                    <a:pt x="1068779" y="617517"/>
                  </a:cubicBezTo>
                  <a:cubicBezTo>
                    <a:pt x="1065317" y="603671"/>
                    <a:pt x="1049541" y="595431"/>
                    <a:pt x="1045028" y="581891"/>
                  </a:cubicBezTo>
                  <a:cubicBezTo>
                    <a:pt x="1033487" y="547269"/>
                    <a:pt x="1032011" y="509894"/>
                    <a:pt x="1021278" y="475013"/>
                  </a:cubicBezTo>
                  <a:cubicBezTo>
                    <a:pt x="1016072" y="458093"/>
                    <a:pt x="1004336" y="443853"/>
                    <a:pt x="997527" y="427512"/>
                  </a:cubicBezTo>
                  <a:cubicBezTo>
                    <a:pt x="984519" y="396293"/>
                    <a:pt x="974909" y="363728"/>
                    <a:pt x="961901" y="332509"/>
                  </a:cubicBezTo>
                  <a:cubicBezTo>
                    <a:pt x="955092" y="316168"/>
                    <a:pt x="945340" y="301185"/>
                    <a:pt x="938150" y="285008"/>
                  </a:cubicBezTo>
                  <a:cubicBezTo>
                    <a:pt x="899414" y="197851"/>
                    <a:pt x="932710" y="253095"/>
                    <a:pt x="890649" y="190005"/>
                  </a:cubicBezTo>
                  <a:cubicBezTo>
                    <a:pt x="886691" y="178130"/>
                    <a:pt x="885718" y="164794"/>
                    <a:pt x="878774" y="154379"/>
                  </a:cubicBezTo>
                  <a:cubicBezTo>
                    <a:pt x="869458" y="140405"/>
                    <a:pt x="854078" y="131504"/>
                    <a:pt x="843148" y="118753"/>
                  </a:cubicBezTo>
                  <a:cubicBezTo>
                    <a:pt x="830267" y="103726"/>
                    <a:pt x="819397" y="87086"/>
                    <a:pt x="807522" y="71252"/>
                  </a:cubicBezTo>
                  <a:cubicBezTo>
                    <a:pt x="803563" y="59377"/>
                    <a:pt x="804497" y="44477"/>
                    <a:pt x="795646" y="35626"/>
                  </a:cubicBezTo>
                  <a:cubicBezTo>
                    <a:pt x="786795" y="26775"/>
                    <a:pt x="771216" y="29349"/>
                    <a:pt x="760020" y="23751"/>
                  </a:cubicBezTo>
                  <a:cubicBezTo>
                    <a:pt x="747255" y="17368"/>
                    <a:pt x="736270" y="7917"/>
                    <a:pt x="724395" y="0"/>
                  </a:cubicBezTo>
                  <a:cubicBezTo>
                    <a:pt x="616480" y="15416"/>
                    <a:pt x="667824" y="3023"/>
                    <a:pt x="570015" y="35626"/>
                  </a:cubicBezTo>
                  <a:lnTo>
                    <a:pt x="534389" y="47501"/>
                  </a:lnTo>
                  <a:cubicBezTo>
                    <a:pt x="522514" y="55418"/>
                    <a:pt x="511529" y="64869"/>
                    <a:pt x="498763" y="71252"/>
                  </a:cubicBezTo>
                  <a:cubicBezTo>
                    <a:pt x="487567" y="76850"/>
                    <a:pt x="473552" y="76183"/>
                    <a:pt x="463137" y="83127"/>
                  </a:cubicBezTo>
                  <a:cubicBezTo>
                    <a:pt x="449163" y="92443"/>
                    <a:pt x="440413" y="108002"/>
                    <a:pt x="427511" y="118753"/>
                  </a:cubicBezTo>
                  <a:cubicBezTo>
                    <a:pt x="416547" y="127890"/>
                    <a:pt x="403760" y="134587"/>
                    <a:pt x="391885" y="142504"/>
                  </a:cubicBezTo>
                  <a:cubicBezTo>
                    <a:pt x="383968" y="154379"/>
                    <a:pt x="374518" y="165365"/>
                    <a:pt x="368135" y="178130"/>
                  </a:cubicBezTo>
                  <a:cubicBezTo>
                    <a:pt x="346480" y="221440"/>
                    <a:pt x="364918" y="247569"/>
                    <a:pt x="308758" y="285008"/>
                  </a:cubicBezTo>
                  <a:cubicBezTo>
                    <a:pt x="232848" y="335614"/>
                    <a:pt x="257690" y="312325"/>
                    <a:pt x="225631" y="344384"/>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Figura a mano libera 8"/>
            <p:cNvSpPr/>
            <p:nvPr/>
          </p:nvSpPr>
          <p:spPr>
            <a:xfrm>
              <a:off x="1852551" y="3871356"/>
              <a:ext cx="994327" cy="2529444"/>
            </a:xfrm>
            <a:custGeom>
              <a:avLst/>
              <a:gdLst>
                <a:gd name="connsiteX0" fmla="*/ 451262 w 994327"/>
                <a:gd name="connsiteY0" fmla="*/ 0 h 2529444"/>
                <a:gd name="connsiteX1" fmla="*/ 415636 w 994327"/>
                <a:gd name="connsiteY1" fmla="*/ 142504 h 2529444"/>
                <a:gd name="connsiteX2" fmla="*/ 344384 w 994327"/>
                <a:gd name="connsiteY2" fmla="*/ 273132 h 2529444"/>
                <a:gd name="connsiteX3" fmla="*/ 273132 w 994327"/>
                <a:gd name="connsiteY3" fmla="*/ 380010 h 2529444"/>
                <a:gd name="connsiteX4" fmla="*/ 237506 w 994327"/>
                <a:gd name="connsiteY4" fmla="*/ 463138 h 2529444"/>
                <a:gd name="connsiteX5" fmla="*/ 166254 w 994327"/>
                <a:gd name="connsiteY5" fmla="*/ 605641 h 2529444"/>
                <a:gd name="connsiteX6" fmla="*/ 118753 w 994327"/>
                <a:gd name="connsiteY6" fmla="*/ 712519 h 2529444"/>
                <a:gd name="connsiteX7" fmla="*/ 95002 w 994327"/>
                <a:gd name="connsiteY7" fmla="*/ 795647 h 2529444"/>
                <a:gd name="connsiteX8" fmla="*/ 83127 w 994327"/>
                <a:gd name="connsiteY8" fmla="*/ 855023 h 2529444"/>
                <a:gd name="connsiteX9" fmla="*/ 59376 w 994327"/>
                <a:gd name="connsiteY9" fmla="*/ 914400 h 2529444"/>
                <a:gd name="connsiteX10" fmla="*/ 35626 w 994327"/>
                <a:gd name="connsiteY10" fmla="*/ 1033153 h 2529444"/>
                <a:gd name="connsiteX11" fmla="*/ 11875 w 994327"/>
                <a:gd name="connsiteY11" fmla="*/ 1128156 h 2529444"/>
                <a:gd name="connsiteX12" fmla="*/ 0 w 994327"/>
                <a:gd name="connsiteY12" fmla="*/ 1187532 h 2529444"/>
                <a:gd name="connsiteX13" fmla="*/ 11875 w 994327"/>
                <a:gd name="connsiteY13" fmla="*/ 1840675 h 2529444"/>
                <a:gd name="connsiteX14" fmla="*/ 23750 w 994327"/>
                <a:gd name="connsiteY14" fmla="*/ 1900052 h 2529444"/>
                <a:gd name="connsiteX15" fmla="*/ 35626 w 994327"/>
                <a:gd name="connsiteY15" fmla="*/ 1995054 h 2529444"/>
                <a:gd name="connsiteX16" fmla="*/ 59376 w 994327"/>
                <a:gd name="connsiteY16" fmla="*/ 2066306 h 2529444"/>
                <a:gd name="connsiteX17" fmla="*/ 71252 w 994327"/>
                <a:gd name="connsiteY17" fmla="*/ 2113808 h 2529444"/>
                <a:gd name="connsiteX18" fmla="*/ 95002 w 994327"/>
                <a:gd name="connsiteY18" fmla="*/ 2149434 h 2529444"/>
                <a:gd name="connsiteX19" fmla="*/ 130628 w 994327"/>
                <a:gd name="connsiteY19" fmla="*/ 2268187 h 2529444"/>
                <a:gd name="connsiteX20" fmla="*/ 154379 w 994327"/>
                <a:gd name="connsiteY20" fmla="*/ 2315688 h 2529444"/>
                <a:gd name="connsiteX21" fmla="*/ 190005 w 994327"/>
                <a:gd name="connsiteY21" fmla="*/ 2351314 h 2529444"/>
                <a:gd name="connsiteX22" fmla="*/ 225631 w 994327"/>
                <a:gd name="connsiteY22" fmla="*/ 2434441 h 2529444"/>
                <a:gd name="connsiteX23" fmla="*/ 261257 w 994327"/>
                <a:gd name="connsiteY23" fmla="*/ 2470067 h 2529444"/>
                <a:gd name="connsiteX24" fmla="*/ 368135 w 994327"/>
                <a:gd name="connsiteY24" fmla="*/ 2529444 h 2529444"/>
                <a:gd name="connsiteX25" fmla="*/ 641267 w 994327"/>
                <a:gd name="connsiteY25" fmla="*/ 2517569 h 2529444"/>
                <a:gd name="connsiteX26" fmla="*/ 748145 w 994327"/>
                <a:gd name="connsiteY26" fmla="*/ 2505693 h 2529444"/>
                <a:gd name="connsiteX27" fmla="*/ 878774 w 994327"/>
                <a:gd name="connsiteY27" fmla="*/ 2493818 h 2529444"/>
                <a:gd name="connsiteX28" fmla="*/ 902524 w 994327"/>
                <a:gd name="connsiteY28" fmla="*/ 2446317 h 2529444"/>
                <a:gd name="connsiteX29" fmla="*/ 914400 w 994327"/>
                <a:gd name="connsiteY29" fmla="*/ 2398815 h 2529444"/>
                <a:gd name="connsiteX30" fmla="*/ 926275 w 994327"/>
                <a:gd name="connsiteY30" fmla="*/ 2363189 h 2529444"/>
                <a:gd name="connsiteX31" fmla="*/ 926275 w 994327"/>
                <a:gd name="connsiteY31" fmla="*/ 1781299 h 2529444"/>
                <a:gd name="connsiteX32" fmla="*/ 902524 w 994327"/>
                <a:gd name="connsiteY32" fmla="*/ 1543792 h 2529444"/>
                <a:gd name="connsiteX33" fmla="*/ 890649 w 994327"/>
                <a:gd name="connsiteY33" fmla="*/ 1496291 h 2529444"/>
                <a:gd name="connsiteX34" fmla="*/ 890649 w 994327"/>
                <a:gd name="connsiteY34" fmla="*/ 997527 h 2529444"/>
                <a:gd name="connsiteX35" fmla="*/ 902524 w 994327"/>
                <a:gd name="connsiteY35" fmla="*/ 950026 h 2529444"/>
                <a:gd name="connsiteX36" fmla="*/ 926275 w 994327"/>
                <a:gd name="connsiteY36" fmla="*/ 795647 h 2529444"/>
                <a:gd name="connsiteX37" fmla="*/ 973776 w 994327"/>
                <a:gd name="connsiteY37" fmla="*/ 617517 h 2529444"/>
                <a:gd name="connsiteX38" fmla="*/ 938150 w 994327"/>
                <a:gd name="connsiteY38" fmla="*/ 308758 h 2529444"/>
                <a:gd name="connsiteX39" fmla="*/ 926275 w 994327"/>
                <a:gd name="connsiteY39" fmla="*/ 261257 h 2529444"/>
                <a:gd name="connsiteX40" fmla="*/ 866898 w 994327"/>
                <a:gd name="connsiteY40" fmla="*/ 201880 h 2529444"/>
                <a:gd name="connsiteX41" fmla="*/ 843148 w 994327"/>
                <a:gd name="connsiteY41" fmla="*/ 166254 h 2529444"/>
                <a:gd name="connsiteX42" fmla="*/ 736270 w 994327"/>
                <a:gd name="connsiteY42" fmla="*/ 83127 h 2529444"/>
                <a:gd name="connsiteX43" fmla="*/ 700644 w 994327"/>
                <a:gd name="connsiteY43" fmla="*/ 59376 h 2529444"/>
                <a:gd name="connsiteX44" fmla="*/ 629392 w 994327"/>
                <a:gd name="connsiteY44" fmla="*/ 35626 h 2529444"/>
                <a:gd name="connsiteX45" fmla="*/ 498763 w 994327"/>
                <a:gd name="connsiteY45" fmla="*/ 47501 h 2529444"/>
                <a:gd name="connsiteX46" fmla="*/ 463137 w 994327"/>
                <a:gd name="connsiteY46" fmla="*/ 71252 h 25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94327" h="2529444">
                  <a:moveTo>
                    <a:pt x="451262" y="0"/>
                  </a:moveTo>
                  <a:cubicBezTo>
                    <a:pt x="447554" y="16685"/>
                    <a:pt x="431245" y="107383"/>
                    <a:pt x="415636" y="142504"/>
                  </a:cubicBezTo>
                  <a:cubicBezTo>
                    <a:pt x="374575" y="234891"/>
                    <a:pt x="389424" y="190560"/>
                    <a:pt x="344384" y="273132"/>
                  </a:cubicBezTo>
                  <a:cubicBezTo>
                    <a:pt x="292619" y="368033"/>
                    <a:pt x="332991" y="320151"/>
                    <a:pt x="273132" y="380010"/>
                  </a:cubicBezTo>
                  <a:cubicBezTo>
                    <a:pt x="251176" y="467838"/>
                    <a:pt x="276099" y="390777"/>
                    <a:pt x="237506" y="463138"/>
                  </a:cubicBezTo>
                  <a:cubicBezTo>
                    <a:pt x="212514" y="509998"/>
                    <a:pt x="190004" y="558140"/>
                    <a:pt x="166254" y="605641"/>
                  </a:cubicBezTo>
                  <a:cubicBezTo>
                    <a:pt x="145567" y="647015"/>
                    <a:pt x="133912" y="667044"/>
                    <a:pt x="118753" y="712519"/>
                  </a:cubicBezTo>
                  <a:cubicBezTo>
                    <a:pt x="109640" y="739858"/>
                    <a:pt x="101991" y="767689"/>
                    <a:pt x="95002" y="795647"/>
                  </a:cubicBezTo>
                  <a:cubicBezTo>
                    <a:pt x="90107" y="815228"/>
                    <a:pt x="88927" y="835690"/>
                    <a:pt x="83127" y="855023"/>
                  </a:cubicBezTo>
                  <a:cubicBezTo>
                    <a:pt x="77002" y="875441"/>
                    <a:pt x="66117" y="894177"/>
                    <a:pt x="59376" y="914400"/>
                  </a:cubicBezTo>
                  <a:cubicBezTo>
                    <a:pt x="44396" y="959341"/>
                    <a:pt x="46150" y="984041"/>
                    <a:pt x="35626" y="1033153"/>
                  </a:cubicBezTo>
                  <a:cubicBezTo>
                    <a:pt x="28787" y="1065071"/>
                    <a:pt x="18277" y="1096148"/>
                    <a:pt x="11875" y="1128156"/>
                  </a:cubicBezTo>
                  <a:lnTo>
                    <a:pt x="0" y="1187532"/>
                  </a:lnTo>
                  <a:cubicBezTo>
                    <a:pt x="3958" y="1405246"/>
                    <a:pt x="4621" y="1623046"/>
                    <a:pt x="11875" y="1840675"/>
                  </a:cubicBezTo>
                  <a:cubicBezTo>
                    <a:pt x="12547" y="1860848"/>
                    <a:pt x="20681" y="1880102"/>
                    <a:pt x="23750" y="1900052"/>
                  </a:cubicBezTo>
                  <a:cubicBezTo>
                    <a:pt x="28603" y="1931595"/>
                    <a:pt x="28939" y="1963849"/>
                    <a:pt x="35626" y="1995054"/>
                  </a:cubicBezTo>
                  <a:cubicBezTo>
                    <a:pt x="40872" y="2019534"/>
                    <a:pt x="53304" y="2042018"/>
                    <a:pt x="59376" y="2066306"/>
                  </a:cubicBezTo>
                  <a:cubicBezTo>
                    <a:pt x="63335" y="2082140"/>
                    <a:pt x="64823" y="2098806"/>
                    <a:pt x="71252" y="2113808"/>
                  </a:cubicBezTo>
                  <a:cubicBezTo>
                    <a:pt x="76874" y="2126926"/>
                    <a:pt x="87085" y="2137559"/>
                    <a:pt x="95002" y="2149434"/>
                  </a:cubicBezTo>
                  <a:cubicBezTo>
                    <a:pt x="103524" y="2183521"/>
                    <a:pt x="116176" y="2239283"/>
                    <a:pt x="130628" y="2268187"/>
                  </a:cubicBezTo>
                  <a:cubicBezTo>
                    <a:pt x="138545" y="2284021"/>
                    <a:pt x="144089" y="2301283"/>
                    <a:pt x="154379" y="2315688"/>
                  </a:cubicBezTo>
                  <a:cubicBezTo>
                    <a:pt x="164141" y="2329354"/>
                    <a:pt x="178130" y="2339439"/>
                    <a:pt x="190005" y="2351314"/>
                  </a:cubicBezTo>
                  <a:cubicBezTo>
                    <a:pt x="199696" y="2380389"/>
                    <a:pt x="207287" y="2408759"/>
                    <a:pt x="225631" y="2434441"/>
                  </a:cubicBezTo>
                  <a:cubicBezTo>
                    <a:pt x="235393" y="2448107"/>
                    <a:pt x="248000" y="2459756"/>
                    <a:pt x="261257" y="2470067"/>
                  </a:cubicBezTo>
                  <a:cubicBezTo>
                    <a:pt x="322509" y="2517708"/>
                    <a:pt x="314382" y="2511527"/>
                    <a:pt x="368135" y="2529444"/>
                  </a:cubicBezTo>
                  <a:lnTo>
                    <a:pt x="641267" y="2517569"/>
                  </a:lnTo>
                  <a:cubicBezTo>
                    <a:pt x="677042" y="2515333"/>
                    <a:pt x="712478" y="2509260"/>
                    <a:pt x="748145" y="2505693"/>
                  </a:cubicBezTo>
                  <a:lnTo>
                    <a:pt x="878774" y="2493818"/>
                  </a:lnTo>
                  <a:cubicBezTo>
                    <a:pt x="886691" y="2477984"/>
                    <a:pt x="896308" y="2462892"/>
                    <a:pt x="902524" y="2446317"/>
                  </a:cubicBezTo>
                  <a:cubicBezTo>
                    <a:pt x="908255" y="2431035"/>
                    <a:pt x="909916" y="2414508"/>
                    <a:pt x="914400" y="2398815"/>
                  </a:cubicBezTo>
                  <a:cubicBezTo>
                    <a:pt x="917839" y="2386779"/>
                    <a:pt x="922317" y="2375064"/>
                    <a:pt x="926275" y="2363189"/>
                  </a:cubicBezTo>
                  <a:cubicBezTo>
                    <a:pt x="939971" y="2034469"/>
                    <a:pt x="944348" y="2115652"/>
                    <a:pt x="926275" y="1781299"/>
                  </a:cubicBezTo>
                  <a:cubicBezTo>
                    <a:pt x="923553" y="1730936"/>
                    <a:pt x="912410" y="1603107"/>
                    <a:pt x="902524" y="1543792"/>
                  </a:cubicBezTo>
                  <a:cubicBezTo>
                    <a:pt x="899841" y="1527693"/>
                    <a:pt x="894607" y="1512125"/>
                    <a:pt x="890649" y="1496291"/>
                  </a:cubicBezTo>
                  <a:cubicBezTo>
                    <a:pt x="869900" y="1268042"/>
                    <a:pt x="871072" y="1340140"/>
                    <a:pt x="890649" y="997527"/>
                  </a:cubicBezTo>
                  <a:cubicBezTo>
                    <a:pt x="891580" y="981233"/>
                    <a:pt x="899841" y="966125"/>
                    <a:pt x="902524" y="950026"/>
                  </a:cubicBezTo>
                  <a:cubicBezTo>
                    <a:pt x="911201" y="897966"/>
                    <a:pt x="911748" y="846492"/>
                    <a:pt x="926275" y="795647"/>
                  </a:cubicBezTo>
                  <a:cubicBezTo>
                    <a:pt x="978163" y="614039"/>
                    <a:pt x="950183" y="759080"/>
                    <a:pt x="973776" y="617517"/>
                  </a:cubicBezTo>
                  <a:cubicBezTo>
                    <a:pt x="954960" y="222361"/>
                    <a:pt x="994327" y="477290"/>
                    <a:pt x="938150" y="308758"/>
                  </a:cubicBezTo>
                  <a:cubicBezTo>
                    <a:pt x="932989" y="293275"/>
                    <a:pt x="932704" y="276258"/>
                    <a:pt x="926275" y="261257"/>
                  </a:cubicBezTo>
                  <a:cubicBezTo>
                    <a:pt x="910441" y="224312"/>
                    <a:pt x="898565" y="222992"/>
                    <a:pt x="866898" y="201880"/>
                  </a:cubicBezTo>
                  <a:cubicBezTo>
                    <a:pt x="858981" y="190005"/>
                    <a:pt x="852285" y="177218"/>
                    <a:pt x="843148" y="166254"/>
                  </a:cubicBezTo>
                  <a:cubicBezTo>
                    <a:pt x="808267" y="124396"/>
                    <a:pt x="785923" y="116229"/>
                    <a:pt x="736270" y="83127"/>
                  </a:cubicBezTo>
                  <a:cubicBezTo>
                    <a:pt x="724395" y="75210"/>
                    <a:pt x="714184" y="63889"/>
                    <a:pt x="700644" y="59376"/>
                  </a:cubicBezTo>
                  <a:lnTo>
                    <a:pt x="629392" y="35626"/>
                  </a:lnTo>
                  <a:cubicBezTo>
                    <a:pt x="585849" y="39584"/>
                    <a:pt x="542046" y="41318"/>
                    <a:pt x="498763" y="47501"/>
                  </a:cubicBezTo>
                  <a:cubicBezTo>
                    <a:pt x="459381" y="53127"/>
                    <a:pt x="463137" y="49231"/>
                    <a:pt x="463137" y="71252"/>
                  </a:cubicBez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52400" y="0"/>
            <a:ext cx="8991600" cy="707886"/>
          </a:xfrm>
          <a:prstGeom prst="rect">
            <a:avLst/>
          </a:prstGeom>
          <a:noFill/>
          <a:ln w="9525">
            <a:noFill/>
            <a:miter lim="800000"/>
            <a:headEnd/>
            <a:tailEnd/>
          </a:ln>
          <a:effectLst>
            <a:outerShdw dist="28398" dir="3806097" algn="ctr" rotWithShape="0">
              <a:schemeClr val="tx1"/>
            </a:outerShdw>
          </a:effectLst>
        </p:spPr>
        <p:txBody>
          <a:bodyPr>
            <a:spAutoFit/>
          </a:bodyPr>
          <a:lstStyle/>
          <a:p>
            <a:pPr>
              <a:spcBef>
                <a:spcPct val="50000"/>
              </a:spcBef>
            </a:pPr>
            <a:r>
              <a:rPr lang="en-US" sz="2000" dirty="0">
                <a:solidFill>
                  <a:schemeClr val="bg1"/>
                </a:solidFill>
              </a:rPr>
              <a:t>Notice that </a:t>
            </a:r>
            <a:r>
              <a:rPr lang="en-US" sz="2000" dirty="0" err="1">
                <a:solidFill>
                  <a:schemeClr val="bg1"/>
                </a:solidFill>
              </a:rPr>
              <a:t>crossdating</a:t>
            </a:r>
            <a:r>
              <a:rPr lang="en-US" sz="2000" dirty="0">
                <a:solidFill>
                  <a:schemeClr val="bg1"/>
                </a:solidFill>
              </a:rPr>
              <a:t> uses both wide rings and narrow rings, although the narrow rings are (for some reason) </a:t>
            </a:r>
            <a:r>
              <a:rPr lang="en-US" sz="2000" dirty="0" smtClean="0">
                <a:solidFill>
                  <a:schemeClr val="bg1"/>
                </a:solidFill>
              </a:rPr>
              <a:t>easier. </a:t>
            </a:r>
            <a:endParaRPr lang="en-US" dirty="0">
              <a:solidFill>
                <a:schemeClr val="bg1"/>
              </a:solidFill>
            </a:endParaRPr>
          </a:p>
        </p:txBody>
      </p:sp>
      <p:pic>
        <p:nvPicPr>
          <p:cNvPr id="94211" name="Picture 3" descr="malpais cores"/>
          <p:cNvPicPr>
            <a:picLocks noChangeAspect="1" noChangeArrowheads="1"/>
          </p:cNvPicPr>
          <p:nvPr/>
        </p:nvPicPr>
        <p:blipFill>
          <a:blip r:embed="rId3" cstate="screen"/>
          <a:srcRect/>
          <a:stretch>
            <a:fillRect/>
          </a:stretch>
        </p:blipFill>
        <p:spPr bwMode="auto">
          <a:xfrm>
            <a:off x="0" y="1066800"/>
            <a:ext cx="9144000" cy="5791200"/>
          </a:xfrm>
          <a:prstGeom prst="rect">
            <a:avLst/>
          </a:prstGeom>
          <a:noFill/>
        </p:spPr>
      </p:pic>
      <p:sp>
        <p:nvSpPr>
          <p:cNvPr id="94213" name="Line 5"/>
          <p:cNvSpPr>
            <a:spLocks noChangeShapeType="1"/>
          </p:cNvSpPr>
          <p:nvPr/>
        </p:nvSpPr>
        <p:spPr bwMode="auto">
          <a:xfrm flipH="1">
            <a:off x="685800" y="1905000"/>
            <a:ext cx="381000" cy="1600200"/>
          </a:xfrm>
          <a:prstGeom prst="line">
            <a:avLst/>
          </a:prstGeom>
          <a:noFill/>
          <a:ln w="38100">
            <a:solidFill>
              <a:schemeClr val="tx1"/>
            </a:solidFill>
            <a:round/>
            <a:headEnd/>
            <a:tailEnd/>
          </a:ln>
          <a:effectLst/>
        </p:spPr>
        <p:txBody>
          <a:bodyPr/>
          <a:lstStyle/>
          <a:p>
            <a:endParaRPr lang="en-US"/>
          </a:p>
        </p:txBody>
      </p:sp>
      <p:sp>
        <p:nvSpPr>
          <p:cNvPr id="94214" name="Line 6"/>
          <p:cNvSpPr>
            <a:spLocks noChangeShapeType="1"/>
          </p:cNvSpPr>
          <p:nvPr/>
        </p:nvSpPr>
        <p:spPr bwMode="auto">
          <a:xfrm>
            <a:off x="762000" y="4191000"/>
            <a:ext cx="152400" cy="1371600"/>
          </a:xfrm>
          <a:prstGeom prst="line">
            <a:avLst/>
          </a:prstGeom>
          <a:noFill/>
          <a:ln w="38100">
            <a:solidFill>
              <a:schemeClr val="tx1"/>
            </a:solidFill>
            <a:round/>
            <a:headEnd/>
            <a:tailEnd/>
          </a:ln>
          <a:effectLst/>
        </p:spPr>
        <p:txBody>
          <a:bodyPr/>
          <a:lstStyle/>
          <a:p>
            <a:endParaRPr lang="en-US"/>
          </a:p>
        </p:txBody>
      </p:sp>
      <p:sp>
        <p:nvSpPr>
          <p:cNvPr id="94217" name="Line 9"/>
          <p:cNvSpPr>
            <a:spLocks noChangeShapeType="1"/>
          </p:cNvSpPr>
          <p:nvPr/>
        </p:nvSpPr>
        <p:spPr bwMode="auto">
          <a:xfrm flipH="1">
            <a:off x="2057400" y="4191000"/>
            <a:ext cx="76200" cy="1219200"/>
          </a:xfrm>
          <a:prstGeom prst="line">
            <a:avLst/>
          </a:prstGeom>
          <a:noFill/>
          <a:ln w="38100">
            <a:solidFill>
              <a:schemeClr val="tx1"/>
            </a:solidFill>
            <a:round/>
            <a:headEnd/>
            <a:tailEnd/>
          </a:ln>
          <a:effectLst/>
        </p:spPr>
        <p:txBody>
          <a:bodyPr/>
          <a:lstStyle/>
          <a:p>
            <a:endParaRPr lang="en-US"/>
          </a:p>
        </p:txBody>
      </p:sp>
      <p:sp>
        <p:nvSpPr>
          <p:cNvPr id="94218" name="Line 10"/>
          <p:cNvSpPr>
            <a:spLocks noChangeShapeType="1"/>
          </p:cNvSpPr>
          <p:nvPr/>
        </p:nvSpPr>
        <p:spPr bwMode="auto">
          <a:xfrm flipH="1">
            <a:off x="2057400" y="2209800"/>
            <a:ext cx="152400" cy="1219200"/>
          </a:xfrm>
          <a:prstGeom prst="line">
            <a:avLst/>
          </a:prstGeom>
          <a:noFill/>
          <a:ln w="38100">
            <a:solidFill>
              <a:schemeClr val="tx1"/>
            </a:solidFill>
            <a:round/>
            <a:headEnd/>
            <a:tailEnd/>
          </a:ln>
          <a:effectLst/>
        </p:spPr>
        <p:txBody>
          <a:bodyPr/>
          <a:lstStyle/>
          <a:p>
            <a:endParaRPr lang="en-US"/>
          </a:p>
        </p:txBody>
      </p:sp>
      <p:sp>
        <p:nvSpPr>
          <p:cNvPr id="94221" name="Line 13"/>
          <p:cNvSpPr>
            <a:spLocks noChangeShapeType="1"/>
          </p:cNvSpPr>
          <p:nvPr/>
        </p:nvSpPr>
        <p:spPr bwMode="auto">
          <a:xfrm flipH="1">
            <a:off x="3022600" y="2063750"/>
            <a:ext cx="76200" cy="1447800"/>
          </a:xfrm>
          <a:prstGeom prst="line">
            <a:avLst/>
          </a:prstGeom>
          <a:noFill/>
          <a:ln w="38100">
            <a:solidFill>
              <a:schemeClr val="tx1"/>
            </a:solidFill>
            <a:round/>
            <a:headEnd/>
            <a:tailEnd/>
          </a:ln>
          <a:effectLst/>
        </p:spPr>
        <p:txBody>
          <a:bodyPr/>
          <a:lstStyle/>
          <a:p>
            <a:endParaRPr lang="en-US"/>
          </a:p>
        </p:txBody>
      </p:sp>
      <p:sp>
        <p:nvSpPr>
          <p:cNvPr id="94222" name="Line 14"/>
          <p:cNvSpPr>
            <a:spLocks noChangeShapeType="1"/>
          </p:cNvSpPr>
          <p:nvPr/>
        </p:nvSpPr>
        <p:spPr bwMode="auto">
          <a:xfrm flipH="1">
            <a:off x="3048000" y="4140200"/>
            <a:ext cx="25400" cy="1422400"/>
          </a:xfrm>
          <a:prstGeom prst="line">
            <a:avLst/>
          </a:prstGeom>
          <a:noFill/>
          <a:ln w="38100">
            <a:solidFill>
              <a:schemeClr val="tx1"/>
            </a:solidFill>
            <a:round/>
            <a:headEnd/>
            <a:tailEnd/>
          </a:ln>
          <a:effectLst/>
        </p:spPr>
        <p:txBody>
          <a:bodyPr/>
          <a:lstStyle/>
          <a:p>
            <a:endParaRPr lang="en-US"/>
          </a:p>
        </p:txBody>
      </p:sp>
      <p:sp>
        <p:nvSpPr>
          <p:cNvPr id="94225" name="Line 17"/>
          <p:cNvSpPr>
            <a:spLocks noChangeShapeType="1"/>
          </p:cNvSpPr>
          <p:nvPr/>
        </p:nvSpPr>
        <p:spPr bwMode="auto">
          <a:xfrm flipH="1">
            <a:off x="5359400" y="4159250"/>
            <a:ext cx="76200" cy="1219200"/>
          </a:xfrm>
          <a:prstGeom prst="line">
            <a:avLst/>
          </a:prstGeom>
          <a:noFill/>
          <a:ln w="38100">
            <a:solidFill>
              <a:schemeClr val="tx1"/>
            </a:solidFill>
            <a:round/>
            <a:headEnd/>
            <a:tailEnd/>
          </a:ln>
          <a:effectLst/>
        </p:spPr>
        <p:txBody>
          <a:bodyPr/>
          <a:lstStyle/>
          <a:p>
            <a:endParaRPr lang="en-US"/>
          </a:p>
        </p:txBody>
      </p:sp>
      <p:sp>
        <p:nvSpPr>
          <p:cNvPr id="94226" name="Line 18"/>
          <p:cNvSpPr>
            <a:spLocks noChangeShapeType="1"/>
          </p:cNvSpPr>
          <p:nvPr/>
        </p:nvSpPr>
        <p:spPr bwMode="auto">
          <a:xfrm flipH="1">
            <a:off x="5359400" y="2178050"/>
            <a:ext cx="152400" cy="1219200"/>
          </a:xfrm>
          <a:prstGeom prst="line">
            <a:avLst/>
          </a:prstGeom>
          <a:noFill/>
          <a:ln w="38100">
            <a:solidFill>
              <a:schemeClr val="tx1"/>
            </a:solidFill>
            <a:round/>
            <a:headEnd/>
            <a:tailEnd/>
          </a:ln>
          <a:effectLst/>
        </p:spPr>
        <p:txBody>
          <a:bodyPr/>
          <a:lstStyle/>
          <a:p>
            <a:endParaRPr lang="en-US"/>
          </a:p>
        </p:txBody>
      </p:sp>
      <p:sp>
        <p:nvSpPr>
          <p:cNvPr id="94229" name="Line 21"/>
          <p:cNvSpPr>
            <a:spLocks noChangeShapeType="1"/>
          </p:cNvSpPr>
          <p:nvPr/>
        </p:nvSpPr>
        <p:spPr bwMode="auto">
          <a:xfrm flipH="1">
            <a:off x="5943600" y="4191000"/>
            <a:ext cx="349250" cy="1143000"/>
          </a:xfrm>
          <a:prstGeom prst="line">
            <a:avLst/>
          </a:prstGeom>
          <a:noFill/>
          <a:ln w="38100">
            <a:solidFill>
              <a:schemeClr val="tx1"/>
            </a:solidFill>
            <a:round/>
            <a:headEnd/>
            <a:tailEnd/>
          </a:ln>
          <a:effectLst/>
        </p:spPr>
        <p:txBody>
          <a:bodyPr/>
          <a:lstStyle/>
          <a:p>
            <a:endParaRPr lang="en-US"/>
          </a:p>
        </p:txBody>
      </p:sp>
      <p:sp>
        <p:nvSpPr>
          <p:cNvPr id="94230" name="Line 22"/>
          <p:cNvSpPr>
            <a:spLocks noChangeShapeType="1"/>
          </p:cNvSpPr>
          <p:nvPr/>
        </p:nvSpPr>
        <p:spPr bwMode="auto">
          <a:xfrm flipH="1">
            <a:off x="6292850" y="2057400"/>
            <a:ext cx="107950" cy="1371600"/>
          </a:xfrm>
          <a:prstGeom prst="line">
            <a:avLst/>
          </a:prstGeom>
          <a:noFill/>
          <a:ln w="38100">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502025" y="6027738"/>
            <a:ext cx="26670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12700" algn="ctr">
            <a:solidFill>
              <a:schemeClr val="tx1"/>
            </a:solidFill>
            <a:miter lim="800000"/>
            <a:headEnd/>
            <a:tailEnd/>
          </a:ln>
          <a:effectLst/>
        </p:spPr>
        <p:txBody>
          <a:bodyPr wrap="none" anchor="ctr"/>
          <a:lstStyle/>
          <a:p>
            <a:endParaRPr lang="it-IT"/>
          </a:p>
        </p:txBody>
      </p:sp>
      <p:sp>
        <p:nvSpPr>
          <p:cNvPr id="3" name="Rectangle 3"/>
          <p:cNvSpPr>
            <a:spLocks noChangeArrowheads="1"/>
          </p:cNvSpPr>
          <p:nvPr/>
        </p:nvSpPr>
        <p:spPr bwMode="auto">
          <a:xfrm>
            <a:off x="1825625" y="1408113"/>
            <a:ext cx="5334000" cy="4419600"/>
          </a:xfrm>
          <a:prstGeom prst="rect">
            <a:avLst/>
          </a:prstGeom>
          <a:solidFill>
            <a:schemeClr val="accent1"/>
          </a:solidFill>
          <a:ln w="28575" algn="ctr">
            <a:solidFill>
              <a:schemeClr val="accent2"/>
            </a:solidFill>
            <a:miter lim="800000"/>
            <a:headEnd/>
            <a:tailEnd/>
          </a:ln>
          <a:effectLst/>
        </p:spPr>
        <p:txBody>
          <a:bodyPr wrap="none" anchor="ctr"/>
          <a:lstStyle/>
          <a:p>
            <a:endParaRPr lang="it-IT"/>
          </a:p>
        </p:txBody>
      </p:sp>
      <p:grpSp>
        <p:nvGrpSpPr>
          <p:cNvPr id="4" name="Group 49"/>
          <p:cNvGrpSpPr>
            <a:grpSpLocks/>
          </p:cNvGrpSpPr>
          <p:nvPr/>
        </p:nvGrpSpPr>
        <p:grpSpPr bwMode="auto">
          <a:xfrm>
            <a:off x="2663825" y="542925"/>
            <a:ext cx="3886200" cy="5284788"/>
            <a:chOff x="1678" y="210"/>
            <a:chExt cx="2448" cy="3329"/>
          </a:xfrm>
        </p:grpSpPr>
        <p:sp>
          <p:nvSpPr>
            <p:cNvPr id="5" name="AutoShape 19"/>
            <p:cNvSpPr>
              <a:spLocks noChangeArrowheads="1"/>
            </p:cNvSpPr>
            <p:nvPr/>
          </p:nvSpPr>
          <p:spPr bwMode="auto">
            <a:xfrm>
              <a:off x="1678" y="371"/>
              <a:ext cx="2448" cy="96"/>
            </a:xfrm>
            <a:prstGeom prst="leftRightArrow">
              <a:avLst>
                <a:gd name="adj1" fmla="val 50000"/>
                <a:gd name="adj2" fmla="val 510000"/>
              </a:avLst>
            </a:prstGeom>
            <a:solidFill>
              <a:srgbClr val="C0C0C0"/>
            </a:solidFill>
            <a:ln w="9525" algn="ctr">
              <a:solidFill>
                <a:srgbClr val="5F5F5F"/>
              </a:solidFill>
              <a:miter lim="800000"/>
              <a:headEnd/>
              <a:tailEnd/>
            </a:ln>
            <a:effectLst/>
          </p:spPr>
          <p:txBody>
            <a:bodyPr wrap="none" anchor="ctr"/>
            <a:lstStyle/>
            <a:p>
              <a:endParaRPr lang="it-IT"/>
            </a:p>
          </p:txBody>
        </p:sp>
        <p:sp>
          <p:nvSpPr>
            <p:cNvPr id="6" name="Line 20"/>
            <p:cNvSpPr>
              <a:spLocks noChangeShapeType="1"/>
            </p:cNvSpPr>
            <p:nvPr/>
          </p:nvSpPr>
          <p:spPr bwMode="auto">
            <a:xfrm>
              <a:off x="1678" y="419"/>
              <a:ext cx="0" cy="3120"/>
            </a:xfrm>
            <a:prstGeom prst="line">
              <a:avLst/>
            </a:prstGeom>
            <a:noFill/>
            <a:ln w="28575">
              <a:solidFill>
                <a:srgbClr val="5F5F5F"/>
              </a:solidFill>
              <a:prstDash val="dash"/>
              <a:round/>
              <a:headEnd/>
              <a:tailEnd/>
            </a:ln>
            <a:effectLst/>
          </p:spPr>
          <p:txBody>
            <a:bodyPr wrap="none" anchor="ctr"/>
            <a:lstStyle/>
            <a:p>
              <a:endParaRPr lang="it-IT"/>
            </a:p>
          </p:txBody>
        </p:sp>
        <p:sp>
          <p:nvSpPr>
            <p:cNvPr id="7" name="Line 21"/>
            <p:cNvSpPr>
              <a:spLocks noChangeShapeType="1"/>
            </p:cNvSpPr>
            <p:nvPr/>
          </p:nvSpPr>
          <p:spPr bwMode="auto">
            <a:xfrm>
              <a:off x="4126" y="419"/>
              <a:ext cx="0" cy="3120"/>
            </a:xfrm>
            <a:prstGeom prst="line">
              <a:avLst/>
            </a:prstGeom>
            <a:noFill/>
            <a:ln w="28575">
              <a:solidFill>
                <a:srgbClr val="5F5F5F"/>
              </a:solidFill>
              <a:prstDash val="dash"/>
              <a:round/>
              <a:headEnd/>
              <a:tailEnd/>
            </a:ln>
            <a:effectLst/>
          </p:spPr>
          <p:txBody>
            <a:bodyPr wrap="none" anchor="ctr"/>
            <a:lstStyle/>
            <a:p>
              <a:endParaRPr lang="it-IT"/>
            </a:p>
          </p:txBody>
        </p:sp>
        <p:sp>
          <p:nvSpPr>
            <p:cNvPr id="8" name="Text Box 26"/>
            <p:cNvSpPr txBox="1">
              <a:spLocks noChangeArrowheads="1"/>
            </p:cNvSpPr>
            <p:nvPr/>
          </p:nvSpPr>
          <p:spPr bwMode="auto">
            <a:xfrm>
              <a:off x="2440" y="210"/>
              <a:ext cx="993" cy="213"/>
            </a:xfrm>
            <a:prstGeom prst="rect">
              <a:avLst/>
            </a:prstGeom>
            <a:noFill/>
            <a:ln w="9525" algn="ctr">
              <a:noFill/>
              <a:miter lim="800000"/>
              <a:headEnd/>
              <a:tailEnd/>
            </a:ln>
            <a:effectLst/>
          </p:spPr>
          <p:txBody>
            <a:bodyPr wrap="none">
              <a:spAutoFit/>
            </a:bodyPr>
            <a:lstStyle/>
            <a:p>
              <a:pPr algn="ctr"/>
              <a:r>
                <a:rPr lang="it-IT" sz="1600" b="1" dirty="0" err="1" smtClean="0">
                  <a:latin typeface="Arial" charset="0"/>
                </a:rPr>
                <a:t>Datable</a:t>
              </a:r>
              <a:r>
                <a:rPr lang="it-IT" sz="1600" b="1" dirty="0" smtClean="0">
                  <a:latin typeface="Arial" charset="0"/>
                </a:rPr>
                <a:t> </a:t>
              </a:r>
              <a:r>
                <a:rPr lang="it-IT" sz="1600" b="1" dirty="0" err="1" smtClean="0">
                  <a:latin typeface="Arial" charset="0"/>
                </a:rPr>
                <a:t>series</a:t>
              </a:r>
              <a:endParaRPr lang="it-IT" sz="1600" b="1" dirty="0">
                <a:latin typeface="Arial" charset="0"/>
              </a:endParaRPr>
            </a:p>
          </p:txBody>
        </p:sp>
      </p:grpSp>
      <p:sp>
        <p:nvSpPr>
          <p:cNvPr id="9" name="AutoShape 23"/>
          <p:cNvSpPr>
            <a:spLocks noChangeArrowheads="1"/>
          </p:cNvSpPr>
          <p:nvPr/>
        </p:nvSpPr>
        <p:spPr bwMode="auto">
          <a:xfrm rot="16200000">
            <a:off x="-215821" y="3597275"/>
            <a:ext cx="32004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12700" algn="ctr">
            <a:solidFill>
              <a:schemeClr val="tx1"/>
            </a:solidFill>
            <a:miter lim="800000"/>
            <a:headEnd/>
            <a:tailEnd/>
          </a:ln>
          <a:effectLst/>
        </p:spPr>
        <p:txBody>
          <a:bodyPr wrap="none" anchor="ctr"/>
          <a:lstStyle/>
          <a:p>
            <a:endParaRPr lang="it-IT"/>
          </a:p>
        </p:txBody>
      </p:sp>
      <p:grpSp>
        <p:nvGrpSpPr>
          <p:cNvPr id="10" name="Group 50"/>
          <p:cNvGrpSpPr>
            <a:grpSpLocks/>
          </p:cNvGrpSpPr>
          <p:nvPr/>
        </p:nvGrpSpPr>
        <p:grpSpPr bwMode="auto">
          <a:xfrm>
            <a:off x="1825625" y="989013"/>
            <a:ext cx="4724400" cy="4838700"/>
            <a:chOff x="1150" y="491"/>
            <a:chExt cx="2976" cy="3048"/>
          </a:xfrm>
        </p:grpSpPr>
        <p:sp>
          <p:nvSpPr>
            <p:cNvPr id="11" name="AutoShape 17"/>
            <p:cNvSpPr>
              <a:spLocks noChangeArrowheads="1"/>
            </p:cNvSpPr>
            <p:nvPr/>
          </p:nvSpPr>
          <p:spPr bwMode="auto">
            <a:xfrm>
              <a:off x="1150" y="635"/>
              <a:ext cx="1680" cy="96"/>
            </a:xfrm>
            <a:prstGeom prst="leftRightArrow">
              <a:avLst>
                <a:gd name="adj1" fmla="val 50000"/>
                <a:gd name="adj2" fmla="val 350000"/>
              </a:avLst>
            </a:prstGeom>
            <a:solidFill>
              <a:srgbClr val="C0C0C0"/>
            </a:solidFill>
            <a:ln w="9525" algn="ctr">
              <a:solidFill>
                <a:srgbClr val="5F5F5F"/>
              </a:solidFill>
              <a:miter lim="800000"/>
              <a:headEnd/>
              <a:tailEnd/>
            </a:ln>
            <a:effectLst/>
          </p:spPr>
          <p:txBody>
            <a:bodyPr wrap="none" anchor="ctr"/>
            <a:lstStyle/>
            <a:p>
              <a:endParaRPr lang="it-IT"/>
            </a:p>
          </p:txBody>
        </p:sp>
        <p:sp>
          <p:nvSpPr>
            <p:cNvPr id="12" name="AutoShape 18"/>
            <p:cNvSpPr>
              <a:spLocks noChangeArrowheads="1"/>
            </p:cNvSpPr>
            <p:nvPr/>
          </p:nvSpPr>
          <p:spPr bwMode="auto">
            <a:xfrm>
              <a:off x="2830" y="635"/>
              <a:ext cx="1296" cy="96"/>
            </a:xfrm>
            <a:prstGeom prst="leftRightArrow">
              <a:avLst>
                <a:gd name="adj1" fmla="val 50000"/>
                <a:gd name="adj2" fmla="val 270000"/>
              </a:avLst>
            </a:prstGeom>
            <a:solidFill>
              <a:srgbClr val="C0C0C0"/>
            </a:solidFill>
            <a:ln w="9525" algn="ctr">
              <a:solidFill>
                <a:srgbClr val="5F5F5F"/>
              </a:solidFill>
              <a:miter lim="800000"/>
              <a:headEnd/>
              <a:tailEnd/>
            </a:ln>
            <a:effectLst/>
          </p:spPr>
          <p:txBody>
            <a:bodyPr wrap="none" anchor="ctr"/>
            <a:lstStyle/>
            <a:p>
              <a:endParaRPr lang="it-IT"/>
            </a:p>
          </p:txBody>
        </p:sp>
        <p:sp>
          <p:nvSpPr>
            <p:cNvPr id="13" name="Line 22"/>
            <p:cNvSpPr>
              <a:spLocks noChangeShapeType="1"/>
            </p:cNvSpPr>
            <p:nvPr/>
          </p:nvSpPr>
          <p:spPr bwMode="auto">
            <a:xfrm>
              <a:off x="2830" y="563"/>
              <a:ext cx="0" cy="2976"/>
            </a:xfrm>
            <a:prstGeom prst="line">
              <a:avLst/>
            </a:prstGeom>
            <a:noFill/>
            <a:ln w="28575">
              <a:solidFill>
                <a:srgbClr val="5F5F5F"/>
              </a:solidFill>
              <a:prstDash val="dash"/>
              <a:round/>
              <a:headEnd/>
              <a:tailEnd/>
            </a:ln>
            <a:effectLst/>
          </p:spPr>
          <p:txBody>
            <a:bodyPr wrap="none" anchor="ctr"/>
            <a:lstStyle/>
            <a:p>
              <a:endParaRPr lang="it-IT"/>
            </a:p>
          </p:txBody>
        </p:sp>
        <p:sp>
          <p:nvSpPr>
            <p:cNvPr id="14" name="Text Box 24"/>
            <p:cNvSpPr txBox="1">
              <a:spLocks noChangeArrowheads="1"/>
            </p:cNvSpPr>
            <p:nvPr/>
          </p:nvSpPr>
          <p:spPr bwMode="auto">
            <a:xfrm>
              <a:off x="1419" y="500"/>
              <a:ext cx="1119" cy="194"/>
            </a:xfrm>
            <a:prstGeom prst="rect">
              <a:avLst/>
            </a:prstGeom>
            <a:noFill/>
            <a:ln w="9525" algn="ctr">
              <a:noFill/>
              <a:miter lim="800000"/>
              <a:headEnd/>
              <a:tailEnd/>
            </a:ln>
            <a:effectLst/>
          </p:spPr>
          <p:txBody>
            <a:bodyPr wrap="none">
              <a:spAutoFit/>
            </a:bodyPr>
            <a:lstStyle/>
            <a:p>
              <a:pPr algn="ctr"/>
              <a:r>
                <a:rPr lang="it-IT" sz="1400" b="1" dirty="0" err="1" smtClean="0">
                  <a:latin typeface="Arial" charset="0"/>
                </a:rPr>
                <a:t>Complacent</a:t>
              </a:r>
              <a:r>
                <a:rPr lang="it-IT" sz="1400" b="1" dirty="0" smtClean="0">
                  <a:latin typeface="Arial" charset="0"/>
                </a:rPr>
                <a:t> </a:t>
              </a:r>
              <a:r>
                <a:rPr lang="it-IT" sz="1400" b="1" dirty="0" err="1" smtClean="0">
                  <a:latin typeface="Arial" charset="0"/>
                </a:rPr>
                <a:t>series</a:t>
              </a:r>
              <a:endParaRPr lang="it-IT" sz="1400" b="1" dirty="0">
                <a:latin typeface="Arial" charset="0"/>
              </a:endParaRPr>
            </a:p>
          </p:txBody>
        </p:sp>
        <p:sp>
          <p:nvSpPr>
            <p:cNvPr id="15" name="Text Box 25"/>
            <p:cNvSpPr txBox="1">
              <a:spLocks noChangeArrowheads="1"/>
            </p:cNvSpPr>
            <p:nvPr/>
          </p:nvSpPr>
          <p:spPr bwMode="auto">
            <a:xfrm>
              <a:off x="3014" y="491"/>
              <a:ext cx="969" cy="194"/>
            </a:xfrm>
            <a:prstGeom prst="rect">
              <a:avLst/>
            </a:prstGeom>
            <a:noFill/>
            <a:ln w="9525" algn="ctr">
              <a:noFill/>
              <a:miter lim="800000"/>
              <a:headEnd/>
              <a:tailEnd/>
            </a:ln>
            <a:effectLst/>
          </p:spPr>
          <p:txBody>
            <a:bodyPr wrap="none">
              <a:spAutoFit/>
            </a:bodyPr>
            <a:lstStyle/>
            <a:p>
              <a:pPr algn="ctr"/>
              <a:r>
                <a:rPr lang="it-IT" sz="1400" b="1" dirty="0" smtClean="0">
                  <a:latin typeface="Arial" charset="0"/>
                </a:rPr>
                <a:t>Sensitive </a:t>
              </a:r>
              <a:r>
                <a:rPr lang="it-IT" sz="1400" b="1" dirty="0" err="1" smtClean="0">
                  <a:latin typeface="Arial" charset="0"/>
                </a:rPr>
                <a:t>series</a:t>
              </a:r>
              <a:endParaRPr lang="it-IT" sz="1400" b="1" dirty="0">
                <a:latin typeface="Arial" charset="0"/>
              </a:endParaRPr>
            </a:p>
          </p:txBody>
        </p:sp>
      </p:grpSp>
      <p:grpSp>
        <p:nvGrpSpPr>
          <p:cNvPr id="16" name="Group 43"/>
          <p:cNvGrpSpPr>
            <a:grpSpLocks/>
          </p:cNvGrpSpPr>
          <p:nvPr/>
        </p:nvGrpSpPr>
        <p:grpSpPr bwMode="auto">
          <a:xfrm>
            <a:off x="1978025" y="1712913"/>
            <a:ext cx="5105400" cy="3124200"/>
            <a:chOff x="1246" y="947"/>
            <a:chExt cx="3216" cy="1968"/>
          </a:xfrm>
        </p:grpSpPr>
        <p:sp>
          <p:nvSpPr>
            <p:cNvPr id="17" name="Line 6"/>
            <p:cNvSpPr>
              <a:spLocks noChangeShapeType="1"/>
            </p:cNvSpPr>
            <p:nvPr/>
          </p:nvSpPr>
          <p:spPr bwMode="auto">
            <a:xfrm>
              <a:off x="1246" y="947"/>
              <a:ext cx="3216" cy="1968"/>
            </a:xfrm>
            <a:prstGeom prst="line">
              <a:avLst/>
            </a:prstGeom>
            <a:noFill/>
            <a:ln w="38100">
              <a:solidFill>
                <a:srgbClr val="FF9900"/>
              </a:solidFill>
              <a:round/>
              <a:headEnd/>
              <a:tailEnd/>
            </a:ln>
            <a:effectLst/>
          </p:spPr>
          <p:txBody>
            <a:bodyPr wrap="none" anchor="ctr"/>
            <a:lstStyle/>
            <a:p>
              <a:endParaRPr lang="it-IT"/>
            </a:p>
          </p:txBody>
        </p:sp>
        <p:sp>
          <p:nvSpPr>
            <p:cNvPr id="18" name="Text Box 28"/>
            <p:cNvSpPr txBox="1">
              <a:spLocks noChangeArrowheads="1"/>
            </p:cNvSpPr>
            <p:nvPr/>
          </p:nvSpPr>
          <p:spPr bwMode="auto">
            <a:xfrm rot="1861031">
              <a:off x="1591" y="1354"/>
              <a:ext cx="1371" cy="194"/>
            </a:xfrm>
            <a:prstGeom prst="rect">
              <a:avLst/>
            </a:prstGeom>
            <a:noFill/>
            <a:ln w="9525" algn="ctr">
              <a:noFill/>
              <a:miter lim="800000"/>
              <a:headEnd/>
              <a:tailEnd/>
            </a:ln>
            <a:effectLst/>
          </p:spPr>
          <p:txBody>
            <a:bodyPr wrap="none">
              <a:spAutoFit/>
            </a:bodyPr>
            <a:lstStyle/>
            <a:p>
              <a:pPr algn="ctr"/>
              <a:r>
                <a:rPr lang="it-IT" sz="1400" b="1" dirty="0" err="1" smtClean="0">
                  <a:latin typeface="Arial" charset="0"/>
                </a:rPr>
                <a:t>Average</a:t>
              </a:r>
              <a:r>
                <a:rPr lang="it-IT" sz="1400" b="1" dirty="0" smtClean="0">
                  <a:latin typeface="Arial" charset="0"/>
                </a:rPr>
                <a:t> </a:t>
              </a:r>
              <a:r>
                <a:rPr lang="it-IT" sz="1400" b="1" dirty="0" err="1" smtClean="0">
                  <a:latin typeface="Arial" charset="0"/>
                </a:rPr>
                <a:t>tree-ring</a:t>
              </a:r>
              <a:r>
                <a:rPr lang="it-IT" sz="1400" b="1" dirty="0" smtClean="0">
                  <a:latin typeface="Arial" charset="0"/>
                </a:rPr>
                <a:t> </a:t>
              </a:r>
              <a:r>
                <a:rPr lang="it-IT" sz="1400" b="1" dirty="0" err="1" smtClean="0">
                  <a:latin typeface="Arial" charset="0"/>
                </a:rPr>
                <a:t>width</a:t>
              </a:r>
              <a:endParaRPr lang="it-IT" sz="1400" b="1" dirty="0">
                <a:latin typeface="Arial" charset="0"/>
              </a:endParaRPr>
            </a:p>
          </p:txBody>
        </p:sp>
      </p:grpSp>
      <p:grpSp>
        <p:nvGrpSpPr>
          <p:cNvPr id="19" name="Group 42"/>
          <p:cNvGrpSpPr>
            <a:grpSpLocks/>
          </p:cNvGrpSpPr>
          <p:nvPr/>
        </p:nvGrpSpPr>
        <p:grpSpPr bwMode="auto">
          <a:xfrm>
            <a:off x="1978025" y="2017713"/>
            <a:ext cx="5105400" cy="3581400"/>
            <a:chOff x="1246" y="1139"/>
            <a:chExt cx="3216" cy="2256"/>
          </a:xfrm>
        </p:grpSpPr>
        <p:sp>
          <p:nvSpPr>
            <p:cNvPr id="20" name="Line 7"/>
            <p:cNvSpPr>
              <a:spLocks noChangeShapeType="1"/>
            </p:cNvSpPr>
            <p:nvPr/>
          </p:nvSpPr>
          <p:spPr bwMode="auto">
            <a:xfrm>
              <a:off x="1246" y="1139"/>
              <a:ext cx="2832" cy="1728"/>
            </a:xfrm>
            <a:prstGeom prst="line">
              <a:avLst/>
            </a:prstGeom>
            <a:noFill/>
            <a:ln w="38100">
              <a:solidFill>
                <a:schemeClr val="tx1"/>
              </a:solidFill>
              <a:round/>
              <a:headEnd/>
              <a:tailEnd/>
            </a:ln>
            <a:effectLst/>
          </p:spPr>
          <p:txBody>
            <a:bodyPr wrap="none" anchor="ctr"/>
            <a:lstStyle/>
            <a:p>
              <a:endParaRPr lang="it-IT"/>
            </a:p>
          </p:txBody>
        </p:sp>
        <p:sp>
          <p:nvSpPr>
            <p:cNvPr id="21" name="Freeform 8"/>
            <p:cNvSpPr>
              <a:spLocks/>
            </p:cNvSpPr>
            <p:nvPr/>
          </p:nvSpPr>
          <p:spPr bwMode="auto">
            <a:xfrm>
              <a:off x="4078" y="2867"/>
              <a:ext cx="384" cy="528"/>
            </a:xfrm>
            <a:custGeom>
              <a:avLst/>
              <a:gdLst/>
              <a:ahLst/>
              <a:cxnLst>
                <a:cxn ang="0">
                  <a:pos x="0" y="0"/>
                </a:cxn>
                <a:cxn ang="0">
                  <a:pos x="144" y="144"/>
                </a:cxn>
                <a:cxn ang="0">
                  <a:pos x="240" y="240"/>
                </a:cxn>
                <a:cxn ang="0">
                  <a:pos x="384" y="528"/>
                </a:cxn>
              </a:cxnLst>
              <a:rect l="0" t="0" r="r" b="b"/>
              <a:pathLst>
                <a:path w="384" h="528">
                  <a:moveTo>
                    <a:pt x="0" y="0"/>
                  </a:moveTo>
                  <a:cubicBezTo>
                    <a:pt x="52" y="52"/>
                    <a:pt x="104" y="104"/>
                    <a:pt x="144" y="144"/>
                  </a:cubicBezTo>
                  <a:cubicBezTo>
                    <a:pt x="184" y="184"/>
                    <a:pt x="200" y="176"/>
                    <a:pt x="240" y="240"/>
                  </a:cubicBezTo>
                  <a:cubicBezTo>
                    <a:pt x="280" y="304"/>
                    <a:pt x="332" y="416"/>
                    <a:pt x="384" y="528"/>
                  </a:cubicBezTo>
                </a:path>
              </a:pathLst>
            </a:custGeom>
            <a:noFill/>
            <a:ln w="38100" cap="flat" cmpd="sng">
              <a:solidFill>
                <a:schemeClr val="tx1"/>
              </a:solidFill>
              <a:prstDash val="solid"/>
              <a:round/>
              <a:headEnd/>
              <a:tailEnd/>
            </a:ln>
            <a:effectLst/>
          </p:spPr>
          <p:txBody>
            <a:bodyPr wrap="none" anchor="ctr"/>
            <a:lstStyle/>
            <a:p>
              <a:endParaRPr lang="it-IT"/>
            </a:p>
          </p:txBody>
        </p:sp>
        <p:sp>
          <p:nvSpPr>
            <p:cNvPr id="22" name="Text Box 29"/>
            <p:cNvSpPr txBox="1">
              <a:spLocks noChangeArrowheads="1"/>
            </p:cNvSpPr>
            <p:nvPr/>
          </p:nvSpPr>
          <p:spPr bwMode="auto">
            <a:xfrm rot="1896145">
              <a:off x="1425" y="1624"/>
              <a:ext cx="1207" cy="194"/>
            </a:xfrm>
            <a:prstGeom prst="rect">
              <a:avLst/>
            </a:prstGeom>
            <a:noFill/>
            <a:ln w="9525" algn="ctr">
              <a:noFill/>
              <a:miter lim="800000"/>
              <a:headEnd/>
              <a:tailEnd/>
            </a:ln>
            <a:effectLst/>
          </p:spPr>
          <p:txBody>
            <a:bodyPr wrap="none">
              <a:spAutoFit/>
            </a:bodyPr>
            <a:lstStyle/>
            <a:p>
              <a:pPr algn="ctr"/>
              <a:r>
                <a:rPr lang="it-IT" sz="1400" b="1" dirty="0" err="1" smtClean="0">
                  <a:latin typeface="Arial" charset="0"/>
                </a:rPr>
                <a:t>Arboreal</a:t>
              </a:r>
              <a:r>
                <a:rPr lang="it-IT" sz="1400" b="1" dirty="0" smtClean="0">
                  <a:latin typeface="Arial" charset="0"/>
                </a:rPr>
                <a:t> </a:t>
              </a:r>
              <a:r>
                <a:rPr lang="it-IT" sz="1400" b="1" dirty="0" err="1" smtClean="0">
                  <a:latin typeface="Arial" charset="0"/>
                </a:rPr>
                <a:t>dominance</a:t>
              </a:r>
              <a:endParaRPr lang="it-IT" sz="1400" b="1" dirty="0">
                <a:latin typeface="Arial" charset="0"/>
              </a:endParaRPr>
            </a:p>
          </p:txBody>
        </p:sp>
      </p:grpSp>
      <p:grpSp>
        <p:nvGrpSpPr>
          <p:cNvPr id="23" name="Group 46"/>
          <p:cNvGrpSpPr>
            <a:grpSpLocks/>
          </p:cNvGrpSpPr>
          <p:nvPr/>
        </p:nvGrpSpPr>
        <p:grpSpPr bwMode="auto">
          <a:xfrm>
            <a:off x="1908175" y="2343150"/>
            <a:ext cx="5232400" cy="3365500"/>
            <a:chOff x="1198" y="1323"/>
            <a:chExt cx="3296" cy="2120"/>
          </a:xfrm>
        </p:grpSpPr>
        <p:grpSp>
          <p:nvGrpSpPr>
            <p:cNvPr id="24" name="Group 11"/>
            <p:cNvGrpSpPr>
              <a:grpSpLocks/>
            </p:cNvGrpSpPr>
            <p:nvPr/>
          </p:nvGrpSpPr>
          <p:grpSpPr bwMode="auto">
            <a:xfrm>
              <a:off x="1198" y="1323"/>
              <a:ext cx="3296" cy="2120"/>
              <a:chOff x="432" y="1072"/>
              <a:chExt cx="3296" cy="2120"/>
            </a:xfrm>
          </p:grpSpPr>
          <p:grpSp>
            <p:nvGrpSpPr>
              <p:cNvPr id="26" name="Group 12"/>
              <p:cNvGrpSpPr>
                <a:grpSpLocks/>
              </p:cNvGrpSpPr>
              <p:nvPr/>
            </p:nvGrpSpPr>
            <p:grpSpPr bwMode="auto">
              <a:xfrm>
                <a:off x="912" y="1072"/>
                <a:ext cx="2816" cy="2120"/>
                <a:chOff x="912" y="1072"/>
                <a:chExt cx="2816" cy="2120"/>
              </a:xfrm>
            </p:grpSpPr>
            <p:sp>
              <p:nvSpPr>
                <p:cNvPr id="28" name="Freeform 13"/>
                <p:cNvSpPr>
                  <a:spLocks/>
                </p:cNvSpPr>
                <p:nvPr/>
              </p:nvSpPr>
              <p:spPr bwMode="auto">
                <a:xfrm>
                  <a:off x="912" y="1104"/>
                  <a:ext cx="2544" cy="1776"/>
                </a:xfrm>
                <a:custGeom>
                  <a:avLst/>
                  <a:gdLst/>
                  <a:ahLst/>
                  <a:cxnLst>
                    <a:cxn ang="0">
                      <a:pos x="0" y="1776"/>
                    </a:cxn>
                    <a:cxn ang="0">
                      <a:pos x="816" y="1584"/>
                    </a:cxn>
                    <a:cxn ang="0">
                      <a:pos x="1488" y="1248"/>
                    </a:cxn>
                    <a:cxn ang="0">
                      <a:pos x="1872" y="960"/>
                    </a:cxn>
                    <a:cxn ang="0">
                      <a:pos x="2208" y="528"/>
                    </a:cxn>
                    <a:cxn ang="0">
                      <a:pos x="2400" y="144"/>
                    </a:cxn>
                    <a:cxn ang="0">
                      <a:pos x="2544" y="0"/>
                    </a:cxn>
                  </a:cxnLst>
                  <a:rect l="0" t="0" r="r" b="b"/>
                  <a:pathLst>
                    <a:path w="2544" h="1776">
                      <a:moveTo>
                        <a:pt x="0" y="1776"/>
                      </a:moveTo>
                      <a:cubicBezTo>
                        <a:pt x="284" y="1724"/>
                        <a:pt x="568" y="1672"/>
                        <a:pt x="816" y="1584"/>
                      </a:cubicBezTo>
                      <a:cubicBezTo>
                        <a:pt x="1064" y="1496"/>
                        <a:pt x="1312" y="1352"/>
                        <a:pt x="1488" y="1248"/>
                      </a:cubicBezTo>
                      <a:cubicBezTo>
                        <a:pt x="1664" y="1144"/>
                        <a:pt x="1752" y="1080"/>
                        <a:pt x="1872" y="960"/>
                      </a:cubicBezTo>
                      <a:cubicBezTo>
                        <a:pt x="1992" y="840"/>
                        <a:pt x="2120" y="664"/>
                        <a:pt x="2208" y="528"/>
                      </a:cubicBezTo>
                      <a:cubicBezTo>
                        <a:pt x="2296" y="392"/>
                        <a:pt x="2344" y="232"/>
                        <a:pt x="2400" y="144"/>
                      </a:cubicBezTo>
                      <a:cubicBezTo>
                        <a:pt x="2456" y="56"/>
                        <a:pt x="2520" y="24"/>
                        <a:pt x="2544" y="0"/>
                      </a:cubicBezTo>
                    </a:path>
                  </a:pathLst>
                </a:custGeom>
                <a:noFill/>
                <a:ln w="38100" cap="flat" cmpd="sng">
                  <a:solidFill>
                    <a:schemeClr val="accent2"/>
                  </a:solidFill>
                  <a:prstDash val="solid"/>
                  <a:round/>
                  <a:headEnd/>
                  <a:tailEnd/>
                </a:ln>
                <a:effectLst/>
              </p:spPr>
              <p:txBody>
                <a:bodyPr wrap="none" anchor="ctr"/>
                <a:lstStyle/>
                <a:p>
                  <a:endParaRPr lang="it-IT"/>
                </a:p>
              </p:txBody>
            </p:sp>
            <p:sp>
              <p:nvSpPr>
                <p:cNvPr id="29" name="Freeform 14"/>
                <p:cNvSpPr>
                  <a:spLocks/>
                </p:cNvSpPr>
                <p:nvPr/>
              </p:nvSpPr>
              <p:spPr bwMode="auto">
                <a:xfrm>
                  <a:off x="3264" y="1072"/>
                  <a:ext cx="464" cy="2120"/>
                </a:xfrm>
                <a:custGeom>
                  <a:avLst/>
                  <a:gdLst/>
                  <a:ahLst/>
                  <a:cxnLst>
                    <a:cxn ang="0">
                      <a:pos x="432" y="2120"/>
                    </a:cxn>
                    <a:cxn ang="0">
                      <a:pos x="432" y="872"/>
                    </a:cxn>
                    <a:cxn ang="0">
                      <a:pos x="432" y="200"/>
                    </a:cxn>
                    <a:cxn ang="0">
                      <a:pos x="240" y="8"/>
                    </a:cxn>
                    <a:cxn ang="0">
                      <a:pos x="0" y="248"/>
                    </a:cxn>
                  </a:cxnLst>
                  <a:rect l="0" t="0" r="r" b="b"/>
                  <a:pathLst>
                    <a:path w="464" h="2120">
                      <a:moveTo>
                        <a:pt x="432" y="2120"/>
                      </a:moveTo>
                      <a:cubicBezTo>
                        <a:pt x="432" y="1656"/>
                        <a:pt x="432" y="1192"/>
                        <a:pt x="432" y="872"/>
                      </a:cubicBezTo>
                      <a:cubicBezTo>
                        <a:pt x="432" y="552"/>
                        <a:pt x="464" y="344"/>
                        <a:pt x="432" y="200"/>
                      </a:cubicBezTo>
                      <a:cubicBezTo>
                        <a:pt x="400" y="56"/>
                        <a:pt x="312" y="0"/>
                        <a:pt x="240" y="8"/>
                      </a:cubicBezTo>
                      <a:cubicBezTo>
                        <a:pt x="168" y="16"/>
                        <a:pt x="84" y="132"/>
                        <a:pt x="0" y="248"/>
                      </a:cubicBezTo>
                    </a:path>
                  </a:pathLst>
                </a:custGeom>
                <a:noFill/>
                <a:ln w="38100" cap="flat" cmpd="sng">
                  <a:solidFill>
                    <a:schemeClr val="accent2"/>
                  </a:solidFill>
                  <a:prstDash val="sysDot"/>
                  <a:round/>
                  <a:headEnd/>
                  <a:tailEnd/>
                </a:ln>
                <a:effectLst/>
              </p:spPr>
              <p:txBody>
                <a:bodyPr wrap="none" anchor="ctr"/>
                <a:lstStyle/>
                <a:p>
                  <a:endParaRPr lang="it-IT"/>
                </a:p>
              </p:txBody>
            </p:sp>
          </p:grpSp>
          <p:sp>
            <p:nvSpPr>
              <p:cNvPr id="27" name="Line 15"/>
              <p:cNvSpPr>
                <a:spLocks noChangeShapeType="1"/>
              </p:cNvSpPr>
              <p:nvPr/>
            </p:nvSpPr>
            <p:spPr bwMode="auto">
              <a:xfrm flipV="1">
                <a:off x="432" y="2880"/>
                <a:ext cx="480" cy="48"/>
              </a:xfrm>
              <a:prstGeom prst="line">
                <a:avLst/>
              </a:prstGeom>
              <a:noFill/>
              <a:ln w="38100">
                <a:solidFill>
                  <a:schemeClr val="accent2"/>
                </a:solidFill>
                <a:prstDash val="sysDot"/>
                <a:round/>
                <a:headEnd/>
                <a:tailEnd/>
              </a:ln>
              <a:effectLst/>
            </p:spPr>
            <p:txBody>
              <a:bodyPr wrap="none" anchor="ctr"/>
              <a:lstStyle/>
              <a:p>
                <a:endParaRPr lang="it-IT"/>
              </a:p>
            </p:txBody>
          </p:sp>
        </p:grpSp>
        <p:sp>
          <p:nvSpPr>
            <p:cNvPr id="25" name="WordArt 30"/>
            <p:cNvSpPr>
              <a:spLocks noChangeArrowheads="1" noChangeShapeType="1" noTextEdit="1"/>
            </p:cNvSpPr>
            <p:nvPr/>
          </p:nvSpPr>
          <p:spPr bwMode="auto">
            <a:xfrm rot="19574717">
              <a:off x="2417" y="2525"/>
              <a:ext cx="1526" cy="299"/>
            </a:xfrm>
            <a:prstGeom prst="rect">
              <a:avLst/>
            </a:prstGeom>
          </p:spPr>
          <p:txBody>
            <a:bodyPr wrap="none" fromWordArt="1">
              <a:prstTxWarp prst="textCanDown">
                <a:avLst>
                  <a:gd name="adj" fmla="val 33333"/>
                </a:avLst>
              </a:prstTxWarp>
            </a:bodyPr>
            <a:lstStyle/>
            <a:p>
              <a:pPr algn="ctr"/>
              <a:r>
                <a:rPr lang="it-IT" sz="1400" kern="10" dirty="0" err="1" smtClean="0">
                  <a:ln w="9525">
                    <a:solidFill>
                      <a:srgbClr val="000000"/>
                    </a:solidFill>
                    <a:round/>
                    <a:headEnd/>
                    <a:tailEnd/>
                  </a:ln>
                  <a:solidFill>
                    <a:srgbClr val="000000"/>
                  </a:solidFill>
                  <a:latin typeface="Arial Unicode MS"/>
                  <a:ea typeface="Arial Unicode MS"/>
                  <a:cs typeface="Arial Unicode MS"/>
                </a:rPr>
                <a:t>Tree-ring</a:t>
              </a:r>
              <a:r>
                <a:rPr lang="it-IT" sz="1400" kern="10" dirty="0" smtClean="0">
                  <a:ln w="9525">
                    <a:solidFill>
                      <a:srgbClr val="000000"/>
                    </a:solidFill>
                    <a:round/>
                    <a:headEnd/>
                    <a:tailEnd/>
                  </a:ln>
                  <a:solidFill>
                    <a:srgbClr val="000000"/>
                  </a:solidFill>
                  <a:latin typeface="Arial Unicode MS"/>
                  <a:ea typeface="Arial Unicode MS"/>
                  <a:cs typeface="Arial Unicode MS"/>
                </a:rPr>
                <a:t> </a:t>
              </a:r>
              <a:r>
                <a:rPr lang="it-IT" sz="1400" kern="10" dirty="0" err="1" smtClean="0">
                  <a:ln w="9525">
                    <a:solidFill>
                      <a:srgbClr val="000000"/>
                    </a:solidFill>
                    <a:round/>
                    <a:headEnd/>
                    <a:tailEnd/>
                  </a:ln>
                  <a:solidFill>
                    <a:srgbClr val="000000"/>
                  </a:solidFill>
                  <a:latin typeface="Arial Unicode MS"/>
                  <a:ea typeface="Arial Unicode MS"/>
                  <a:cs typeface="Arial Unicode MS"/>
                </a:rPr>
                <a:t>width</a:t>
              </a:r>
              <a:r>
                <a:rPr lang="it-IT" sz="1400" kern="10" dirty="0" smtClean="0">
                  <a:ln w="9525">
                    <a:solidFill>
                      <a:srgbClr val="000000"/>
                    </a:solidFill>
                    <a:round/>
                    <a:headEnd/>
                    <a:tailEnd/>
                  </a:ln>
                  <a:solidFill>
                    <a:srgbClr val="000000"/>
                  </a:solidFill>
                  <a:latin typeface="Arial Unicode MS"/>
                  <a:ea typeface="Arial Unicode MS"/>
                  <a:cs typeface="Arial Unicode MS"/>
                </a:rPr>
                <a:t> </a:t>
              </a:r>
              <a:r>
                <a:rPr lang="it-IT" sz="1400" kern="10" dirty="0" err="1" smtClean="0">
                  <a:ln w="9525">
                    <a:solidFill>
                      <a:srgbClr val="000000"/>
                    </a:solidFill>
                    <a:round/>
                    <a:headEnd/>
                    <a:tailEnd/>
                  </a:ln>
                  <a:solidFill>
                    <a:srgbClr val="000000"/>
                  </a:solidFill>
                  <a:latin typeface="Arial Unicode MS"/>
                  <a:ea typeface="Arial Unicode MS"/>
                  <a:cs typeface="Arial Unicode MS"/>
                </a:rPr>
                <a:t>variability</a:t>
              </a:r>
              <a:endParaRPr lang="it-IT" sz="1400" kern="10" dirty="0">
                <a:ln w="9525">
                  <a:solidFill>
                    <a:srgbClr val="000000"/>
                  </a:solidFill>
                  <a:round/>
                  <a:headEnd/>
                  <a:tailEnd/>
                </a:ln>
                <a:solidFill>
                  <a:srgbClr val="000000"/>
                </a:solidFill>
                <a:latin typeface="Arial Unicode MS"/>
                <a:ea typeface="Arial Unicode MS"/>
                <a:cs typeface="Arial Unicode MS"/>
              </a:endParaRPr>
            </a:p>
          </p:txBody>
        </p:sp>
      </p:grpSp>
      <p:sp>
        <p:nvSpPr>
          <p:cNvPr id="30" name="Text Box 32"/>
          <p:cNvSpPr txBox="1">
            <a:spLocks noChangeArrowheads="1"/>
          </p:cNvSpPr>
          <p:nvPr/>
        </p:nvSpPr>
        <p:spPr bwMode="auto">
          <a:xfrm>
            <a:off x="1749425" y="5903913"/>
            <a:ext cx="1641796" cy="338554"/>
          </a:xfrm>
          <a:prstGeom prst="rect">
            <a:avLst/>
          </a:prstGeom>
          <a:noFill/>
          <a:ln w="9525" algn="ctr">
            <a:noFill/>
            <a:miter lim="800000"/>
            <a:headEnd/>
            <a:tailEnd/>
          </a:ln>
          <a:effectLst/>
        </p:spPr>
        <p:txBody>
          <a:bodyPr wrap="none">
            <a:spAutoFit/>
          </a:bodyPr>
          <a:lstStyle/>
          <a:p>
            <a:pPr algn="ctr"/>
            <a:r>
              <a:rPr lang="it-IT" sz="1600" b="1" dirty="0" err="1" smtClean="0">
                <a:latin typeface="Arial" charset="0"/>
              </a:rPr>
              <a:t>Closed</a:t>
            </a:r>
            <a:r>
              <a:rPr lang="it-IT" sz="1600" b="1" dirty="0" smtClean="0">
                <a:latin typeface="Arial" charset="0"/>
              </a:rPr>
              <a:t> </a:t>
            </a:r>
            <a:r>
              <a:rPr lang="it-IT" sz="1600" b="1" dirty="0" err="1" smtClean="0">
                <a:latin typeface="Arial" charset="0"/>
              </a:rPr>
              <a:t>canopy</a:t>
            </a:r>
            <a:endParaRPr lang="it-IT" sz="1600" b="1" dirty="0">
              <a:latin typeface="Arial" charset="0"/>
            </a:endParaRPr>
          </a:p>
        </p:txBody>
      </p:sp>
      <p:grpSp>
        <p:nvGrpSpPr>
          <p:cNvPr id="31" name="Group 47"/>
          <p:cNvGrpSpPr>
            <a:grpSpLocks/>
          </p:cNvGrpSpPr>
          <p:nvPr/>
        </p:nvGrpSpPr>
        <p:grpSpPr bwMode="auto">
          <a:xfrm>
            <a:off x="1901825" y="2085976"/>
            <a:ext cx="5181600" cy="3441701"/>
            <a:chOff x="1198" y="1182"/>
            <a:chExt cx="3264" cy="2168"/>
          </a:xfrm>
        </p:grpSpPr>
        <p:sp>
          <p:nvSpPr>
            <p:cNvPr id="32" name="WordArt 31"/>
            <p:cNvSpPr>
              <a:spLocks noChangeArrowheads="1" noChangeShapeType="1" noTextEdit="1"/>
            </p:cNvSpPr>
            <p:nvPr/>
          </p:nvSpPr>
          <p:spPr bwMode="auto">
            <a:xfrm rot="18818864">
              <a:off x="1810" y="2141"/>
              <a:ext cx="2168" cy="249"/>
            </a:xfrm>
            <a:prstGeom prst="rect">
              <a:avLst/>
            </a:prstGeom>
          </p:spPr>
          <p:txBody>
            <a:bodyPr wrap="none" fromWordArt="1">
              <a:prstTxWarp prst="textCanDown">
                <a:avLst>
                  <a:gd name="adj" fmla="val 28890"/>
                </a:avLst>
              </a:prstTxWarp>
            </a:bodyPr>
            <a:lstStyle/>
            <a:p>
              <a:pPr algn="ctr"/>
              <a:r>
                <a:rPr lang="it-IT" sz="1400" kern="10" dirty="0" err="1" smtClean="0">
                  <a:ln w="9525">
                    <a:solidFill>
                      <a:srgbClr val="000000"/>
                    </a:solidFill>
                    <a:round/>
                    <a:headEnd/>
                    <a:tailEnd/>
                  </a:ln>
                  <a:solidFill>
                    <a:srgbClr val="000000"/>
                  </a:solidFill>
                  <a:latin typeface="Arial Unicode MS"/>
                  <a:ea typeface="Arial Unicode MS"/>
                  <a:cs typeface="Arial Unicode MS"/>
                </a:rPr>
                <a:t>Correlation</a:t>
              </a:r>
              <a:r>
                <a:rPr lang="it-IT" sz="1400" kern="10" dirty="0" smtClean="0">
                  <a:ln w="9525">
                    <a:solidFill>
                      <a:srgbClr val="000000"/>
                    </a:solidFill>
                    <a:round/>
                    <a:headEnd/>
                    <a:tailEnd/>
                  </a:ln>
                  <a:solidFill>
                    <a:srgbClr val="000000"/>
                  </a:solidFill>
                  <a:latin typeface="Arial Unicode MS"/>
                  <a:ea typeface="Arial Unicode MS"/>
                  <a:cs typeface="Arial Unicode MS"/>
                </a:rPr>
                <a:t> </a:t>
              </a:r>
              <a:r>
                <a:rPr lang="it-IT" sz="1400" kern="10" dirty="0" err="1" smtClean="0">
                  <a:ln w="9525">
                    <a:solidFill>
                      <a:srgbClr val="000000"/>
                    </a:solidFill>
                    <a:round/>
                    <a:headEnd/>
                    <a:tailEnd/>
                  </a:ln>
                  <a:solidFill>
                    <a:srgbClr val="000000"/>
                  </a:solidFill>
                  <a:latin typeface="Arial Unicode MS"/>
                  <a:ea typeface="Arial Unicode MS"/>
                  <a:cs typeface="Arial Unicode MS"/>
                </a:rPr>
                <a:t>with</a:t>
              </a:r>
              <a:r>
                <a:rPr lang="it-IT" sz="1400" kern="10" dirty="0" smtClean="0">
                  <a:ln w="9525">
                    <a:solidFill>
                      <a:srgbClr val="000000"/>
                    </a:solidFill>
                    <a:round/>
                    <a:headEnd/>
                    <a:tailEnd/>
                  </a:ln>
                  <a:solidFill>
                    <a:srgbClr val="000000"/>
                  </a:solidFill>
                  <a:latin typeface="Arial Unicode MS"/>
                  <a:ea typeface="Arial Unicode MS"/>
                  <a:cs typeface="Arial Unicode MS"/>
                </a:rPr>
                <a:t> </a:t>
              </a:r>
              <a:r>
                <a:rPr lang="it-IT" sz="1400" kern="10" dirty="0" err="1" smtClean="0">
                  <a:ln w="9525">
                    <a:solidFill>
                      <a:srgbClr val="000000"/>
                    </a:solidFill>
                    <a:round/>
                    <a:headEnd/>
                    <a:tailEnd/>
                  </a:ln>
                  <a:solidFill>
                    <a:srgbClr val="000000"/>
                  </a:solidFill>
                  <a:latin typeface="Arial Unicode MS"/>
                  <a:ea typeface="Arial Unicode MS"/>
                  <a:cs typeface="Arial Unicode MS"/>
                </a:rPr>
                <a:t>climate</a:t>
              </a:r>
              <a:r>
                <a:rPr lang="it-IT" sz="1400" kern="10" dirty="0" smtClean="0">
                  <a:ln w="9525">
                    <a:solidFill>
                      <a:srgbClr val="000000"/>
                    </a:solidFill>
                    <a:round/>
                    <a:headEnd/>
                    <a:tailEnd/>
                  </a:ln>
                  <a:solidFill>
                    <a:srgbClr val="000000"/>
                  </a:solidFill>
                  <a:latin typeface="Arial Unicode MS"/>
                  <a:ea typeface="Arial Unicode MS"/>
                  <a:cs typeface="Arial Unicode MS"/>
                </a:rPr>
                <a:t> and </a:t>
              </a:r>
              <a:r>
                <a:rPr lang="it-IT" sz="1400" kern="10" dirty="0" err="1" smtClean="0">
                  <a:ln w="9525">
                    <a:solidFill>
                      <a:srgbClr val="000000"/>
                    </a:solidFill>
                    <a:round/>
                    <a:headEnd/>
                    <a:tailEnd/>
                  </a:ln>
                  <a:solidFill>
                    <a:srgbClr val="000000"/>
                  </a:solidFill>
                  <a:latin typeface="Arial Unicode MS"/>
                  <a:ea typeface="Arial Unicode MS"/>
                  <a:cs typeface="Arial Unicode MS"/>
                </a:rPr>
                <a:t>among</a:t>
              </a:r>
              <a:r>
                <a:rPr lang="it-IT" sz="1400" kern="10" dirty="0" smtClean="0">
                  <a:ln w="9525">
                    <a:solidFill>
                      <a:srgbClr val="000000"/>
                    </a:solidFill>
                    <a:round/>
                    <a:headEnd/>
                    <a:tailEnd/>
                  </a:ln>
                  <a:solidFill>
                    <a:srgbClr val="000000"/>
                  </a:solidFill>
                  <a:latin typeface="Arial Unicode MS"/>
                  <a:ea typeface="Arial Unicode MS"/>
                  <a:cs typeface="Arial Unicode MS"/>
                </a:rPr>
                <a:t> </a:t>
              </a:r>
              <a:r>
                <a:rPr lang="it-IT" sz="1400" kern="10" dirty="0" err="1" smtClean="0">
                  <a:ln w="9525">
                    <a:solidFill>
                      <a:srgbClr val="000000"/>
                    </a:solidFill>
                    <a:round/>
                    <a:headEnd/>
                    <a:tailEnd/>
                  </a:ln>
                  <a:solidFill>
                    <a:srgbClr val="000000"/>
                  </a:solidFill>
                  <a:latin typeface="Arial Unicode MS"/>
                  <a:ea typeface="Arial Unicode MS"/>
                  <a:cs typeface="Arial Unicode MS"/>
                </a:rPr>
                <a:t>trees</a:t>
              </a:r>
              <a:endParaRPr lang="it-IT" sz="1400" kern="10" dirty="0">
                <a:ln w="9525">
                  <a:solidFill>
                    <a:srgbClr val="000000"/>
                  </a:solidFill>
                  <a:round/>
                  <a:headEnd/>
                  <a:tailEnd/>
                </a:ln>
                <a:solidFill>
                  <a:srgbClr val="000000"/>
                </a:solidFill>
                <a:latin typeface="Arial Unicode MS"/>
                <a:ea typeface="Arial Unicode MS"/>
                <a:cs typeface="Arial Unicode MS"/>
              </a:endParaRPr>
            </a:p>
          </p:txBody>
        </p:sp>
        <p:grpSp>
          <p:nvGrpSpPr>
            <p:cNvPr id="33" name="Group 45"/>
            <p:cNvGrpSpPr>
              <a:grpSpLocks/>
            </p:cNvGrpSpPr>
            <p:nvPr/>
          </p:nvGrpSpPr>
          <p:grpSpPr bwMode="auto">
            <a:xfrm>
              <a:off x="1198" y="1283"/>
              <a:ext cx="3264" cy="1968"/>
              <a:chOff x="1198" y="1283"/>
              <a:chExt cx="3264" cy="1968"/>
            </a:xfrm>
          </p:grpSpPr>
          <p:sp>
            <p:nvSpPr>
              <p:cNvPr id="34" name="Freeform 5"/>
              <p:cNvSpPr>
                <a:spLocks/>
              </p:cNvSpPr>
              <p:nvPr/>
            </p:nvSpPr>
            <p:spPr bwMode="auto">
              <a:xfrm>
                <a:off x="4222" y="1763"/>
                <a:ext cx="240" cy="768"/>
              </a:xfrm>
              <a:custGeom>
                <a:avLst/>
                <a:gdLst/>
                <a:ahLst/>
                <a:cxnLst>
                  <a:cxn ang="0">
                    <a:pos x="0" y="0"/>
                  </a:cxn>
                  <a:cxn ang="0">
                    <a:pos x="240" y="768"/>
                  </a:cxn>
                </a:cxnLst>
                <a:rect l="0" t="0" r="r" b="b"/>
                <a:pathLst>
                  <a:path w="240" h="768">
                    <a:moveTo>
                      <a:pt x="0" y="0"/>
                    </a:moveTo>
                    <a:cubicBezTo>
                      <a:pt x="0" y="0"/>
                      <a:pt x="120" y="384"/>
                      <a:pt x="240" y="768"/>
                    </a:cubicBezTo>
                  </a:path>
                </a:pathLst>
              </a:custGeom>
              <a:noFill/>
              <a:ln w="38100" cap="flat" cmpd="sng">
                <a:solidFill>
                  <a:srgbClr val="FF0000"/>
                </a:solidFill>
                <a:prstDash val="sysDot"/>
                <a:round/>
                <a:headEnd/>
                <a:tailEnd/>
              </a:ln>
              <a:effectLst/>
            </p:spPr>
            <p:txBody>
              <a:bodyPr wrap="none" anchor="ctr"/>
              <a:lstStyle/>
              <a:p>
                <a:endParaRPr lang="it-IT"/>
              </a:p>
            </p:txBody>
          </p:sp>
          <p:sp>
            <p:nvSpPr>
              <p:cNvPr id="35" name="Freeform 16"/>
              <p:cNvSpPr>
                <a:spLocks/>
              </p:cNvSpPr>
              <p:nvPr/>
            </p:nvSpPr>
            <p:spPr bwMode="auto">
              <a:xfrm>
                <a:off x="1198" y="3155"/>
                <a:ext cx="480" cy="96"/>
              </a:xfrm>
              <a:custGeom>
                <a:avLst/>
                <a:gdLst/>
                <a:ahLst/>
                <a:cxnLst>
                  <a:cxn ang="0">
                    <a:pos x="0" y="96"/>
                  </a:cxn>
                  <a:cxn ang="0">
                    <a:pos x="240" y="48"/>
                  </a:cxn>
                  <a:cxn ang="0">
                    <a:pos x="480" y="0"/>
                  </a:cxn>
                </a:cxnLst>
                <a:rect l="0" t="0" r="r" b="b"/>
                <a:pathLst>
                  <a:path w="480" h="96">
                    <a:moveTo>
                      <a:pt x="0" y="96"/>
                    </a:moveTo>
                    <a:cubicBezTo>
                      <a:pt x="80" y="80"/>
                      <a:pt x="160" y="64"/>
                      <a:pt x="240" y="48"/>
                    </a:cubicBezTo>
                    <a:cubicBezTo>
                      <a:pt x="320" y="32"/>
                      <a:pt x="440" y="8"/>
                      <a:pt x="480" y="0"/>
                    </a:cubicBezTo>
                  </a:path>
                </a:pathLst>
              </a:custGeom>
              <a:noFill/>
              <a:ln w="38100" cap="flat" cmpd="sng">
                <a:solidFill>
                  <a:srgbClr val="FF0000"/>
                </a:solidFill>
                <a:prstDash val="sysDot"/>
                <a:round/>
                <a:headEnd/>
                <a:tailEnd/>
              </a:ln>
              <a:effectLst/>
            </p:spPr>
            <p:txBody>
              <a:bodyPr wrap="none" anchor="ctr"/>
              <a:lstStyle/>
              <a:p>
                <a:endParaRPr lang="it-IT"/>
              </a:p>
            </p:txBody>
          </p:sp>
          <p:sp>
            <p:nvSpPr>
              <p:cNvPr id="36" name="Freeform 37"/>
              <p:cNvSpPr>
                <a:spLocks/>
              </p:cNvSpPr>
              <p:nvPr/>
            </p:nvSpPr>
            <p:spPr bwMode="auto">
              <a:xfrm>
                <a:off x="1678" y="1283"/>
                <a:ext cx="2544" cy="1872"/>
              </a:xfrm>
              <a:custGeom>
                <a:avLst/>
                <a:gdLst/>
                <a:ahLst/>
                <a:cxnLst>
                  <a:cxn ang="0">
                    <a:pos x="0" y="1872"/>
                  </a:cxn>
                  <a:cxn ang="0">
                    <a:pos x="432" y="1632"/>
                  </a:cxn>
                  <a:cxn ang="0">
                    <a:pos x="864" y="1248"/>
                  </a:cxn>
                  <a:cxn ang="0">
                    <a:pos x="1248" y="864"/>
                  </a:cxn>
                  <a:cxn ang="0">
                    <a:pos x="1488" y="576"/>
                  </a:cxn>
                  <a:cxn ang="0">
                    <a:pos x="1632" y="384"/>
                  </a:cxn>
                  <a:cxn ang="0">
                    <a:pos x="1776" y="192"/>
                  </a:cxn>
                  <a:cxn ang="0">
                    <a:pos x="1824" y="144"/>
                  </a:cxn>
                  <a:cxn ang="0">
                    <a:pos x="1920" y="48"/>
                  </a:cxn>
                  <a:cxn ang="0">
                    <a:pos x="2112" y="0"/>
                  </a:cxn>
                  <a:cxn ang="0">
                    <a:pos x="2304" y="48"/>
                  </a:cxn>
                  <a:cxn ang="0">
                    <a:pos x="2448" y="288"/>
                  </a:cxn>
                  <a:cxn ang="0">
                    <a:pos x="2544" y="480"/>
                  </a:cxn>
                </a:cxnLst>
                <a:rect l="0" t="0" r="r" b="b"/>
                <a:pathLst>
                  <a:path w="2544" h="1872">
                    <a:moveTo>
                      <a:pt x="0" y="1872"/>
                    </a:moveTo>
                    <a:cubicBezTo>
                      <a:pt x="144" y="1804"/>
                      <a:pt x="288" y="1736"/>
                      <a:pt x="432" y="1632"/>
                    </a:cubicBezTo>
                    <a:cubicBezTo>
                      <a:pt x="576" y="1528"/>
                      <a:pt x="728" y="1376"/>
                      <a:pt x="864" y="1248"/>
                    </a:cubicBezTo>
                    <a:cubicBezTo>
                      <a:pt x="1000" y="1120"/>
                      <a:pt x="1144" y="976"/>
                      <a:pt x="1248" y="864"/>
                    </a:cubicBezTo>
                    <a:cubicBezTo>
                      <a:pt x="1352" y="752"/>
                      <a:pt x="1424" y="656"/>
                      <a:pt x="1488" y="576"/>
                    </a:cubicBezTo>
                    <a:cubicBezTo>
                      <a:pt x="1552" y="496"/>
                      <a:pt x="1584" y="448"/>
                      <a:pt x="1632" y="384"/>
                    </a:cubicBezTo>
                    <a:cubicBezTo>
                      <a:pt x="1680" y="320"/>
                      <a:pt x="1744" y="232"/>
                      <a:pt x="1776" y="192"/>
                    </a:cubicBezTo>
                    <a:cubicBezTo>
                      <a:pt x="1808" y="152"/>
                      <a:pt x="1800" y="168"/>
                      <a:pt x="1824" y="144"/>
                    </a:cubicBezTo>
                    <a:cubicBezTo>
                      <a:pt x="1848" y="120"/>
                      <a:pt x="1872" y="72"/>
                      <a:pt x="1920" y="48"/>
                    </a:cubicBezTo>
                    <a:cubicBezTo>
                      <a:pt x="1968" y="24"/>
                      <a:pt x="2048" y="0"/>
                      <a:pt x="2112" y="0"/>
                    </a:cubicBezTo>
                    <a:cubicBezTo>
                      <a:pt x="2176" y="0"/>
                      <a:pt x="2248" y="0"/>
                      <a:pt x="2304" y="48"/>
                    </a:cubicBezTo>
                    <a:cubicBezTo>
                      <a:pt x="2360" y="96"/>
                      <a:pt x="2408" y="216"/>
                      <a:pt x="2448" y="288"/>
                    </a:cubicBezTo>
                    <a:cubicBezTo>
                      <a:pt x="2488" y="360"/>
                      <a:pt x="2516" y="420"/>
                      <a:pt x="2544" y="480"/>
                    </a:cubicBezTo>
                  </a:path>
                </a:pathLst>
              </a:custGeom>
              <a:noFill/>
              <a:ln w="38100" cap="flat" cmpd="sng">
                <a:solidFill>
                  <a:srgbClr val="FF0000"/>
                </a:solidFill>
                <a:prstDash val="solid"/>
                <a:round/>
                <a:headEnd/>
                <a:tailEnd/>
              </a:ln>
              <a:effectLst/>
            </p:spPr>
            <p:txBody>
              <a:bodyPr wrap="none" anchor="ctr"/>
              <a:lstStyle/>
              <a:p>
                <a:endParaRPr lang="it-IT"/>
              </a:p>
            </p:txBody>
          </p:sp>
        </p:grpSp>
      </p:grpSp>
      <p:sp>
        <p:nvSpPr>
          <p:cNvPr id="37" name="Text Box 33"/>
          <p:cNvSpPr txBox="1">
            <a:spLocks noChangeArrowheads="1"/>
          </p:cNvSpPr>
          <p:nvPr/>
        </p:nvSpPr>
        <p:spPr bwMode="auto">
          <a:xfrm>
            <a:off x="6272213" y="5903913"/>
            <a:ext cx="963612" cy="336550"/>
          </a:xfrm>
          <a:prstGeom prst="rect">
            <a:avLst/>
          </a:prstGeom>
          <a:noFill/>
          <a:ln w="9525" algn="ctr">
            <a:noFill/>
            <a:miter lim="800000"/>
            <a:headEnd/>
            <a:tailEnd/>
          </a:ln>
          <a:effectLst/>
        </p:spPr>
        <p:txBody>
          <a:bodyPr wrap="none">
            <a:spAutoFit/>
          </a:bodyPr>
          <a:lstStyle/>
          <a:p>
            <a:pPr algn="ctr"/>
            <a:r>
              <a:rPr lang="it-IT" sz="1600" b="1">
                <a:latin typeface="Arial" charset="0"/>
              </a:rPr>
              <a:t>Treeline</a:t>
            </a:r>
          </a:p>
        </p:txBody>
      </p:sp>
      <p:grpSp>
        <p:nvGrpSpPr>
          <p:cNvPr id="38" name="Group 34"/>
          <p:cNvGrpSpPr>
            <a:grpSpLocks/>
          </p:cNvGrpSpPr>
          <p:nvPr/>
        </p:nvGrpSpPr>
        <p:grpSpPr bwMode="auto">
          <a:xfrm>
            <a:off x="1978025" y="6284913"/>
            <a:ext cx="4953000" cy="457200"/>
            <a:chOff x="576" y="3648"/>
            <a:chExt cx="3120" cy="288"/>
          </a:xfrm>
        </p:grpSpPr>
        <p:sp>
          <p:nvSpPr>
            <p:cNvPr id="39" name="AutoShape 35"/>
            <p:cNvSpPr>
              <a:spLocks noChangeArrowheads="1"/>
            </p:cNvSpPr>
            <p:nvPr/>
          </p:nvSpPr>
          <p:spPr bwMode="auto">
            <a:xfrm>
              <a:off x="576" y="3840"/>
              <a:ext cx="3120" cy="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CC"/>
            </a:solidFill>
            <a:ln w="12700" algn="ctr">
              <a:solidFill>
                <a:schemeClr val="tx1"/>
              </a:solidFill>
              <a:miter lim="800000"/>
              <a:headEnd/>
              <a:tailEnd/>
            </a:ln>
            <a:effectLst/>
          </p:spPr>
          <p:txBody>
            <a:bodyPr wrap="none" anchor="ctr"/>
            <a:lstStyle/>
            <a:p>
              <a:endParaRPr lang="it-IT"/>
            </a:p>
          </p:txBody>
        </p:sp>
        <p:sp>
          <p:nvSpPr>
            <p:cNvPr id="40" name="Text Box 36"/>
            <p:cNvSpPr txBox="1">
              <a:spLocks noChangeArrowheads="1"/>
            </p:cNvSpPr>
            <p:nvPr/>
          </p:nvSpPr>
          <p:spPr bwMode="auto">
            <a:xfrm>
              <a:off x="812" y="3648"/>
              <a:ext cx="2498" cy="213"/>
            </a:xfrm>
            <a:prstGeom prst="rect">
              <a:avLst/>
            </a:prstGeom>
            <a:noFill/>
            <a:ln w="9525" algn="ctr">
              <a:noFill/>
              <a:miter lim="800000"/>
              <a:headEnd/>
              <a:tailEnd/>
            </a:ln>
            <a:effectLst/>
          </p:spPr>
          <p:txBody>
            <a:bodyPr wrap="none">
              <a:spAutoFit/>
            </a:bodyPr>
            <a:lstStyle/>
            <a:p>
              <a:pPr algn="ctr"/>
              <a:r>
                <a:rPr lang="it-IT" sz="1600" b="1" dirty="0" err="1" smtClean="0">
                  <a:latin typeface="Arial" charset="0"/>
                </a:rPr>
                <a:t>Increasing</a:t>
              </a:r>
              <a:r>
                <a:rPr lang="it-IT" sz="1600" b="1" dirty="0" smtClean="0">
                  <a:latin typeface="Arial" charset="0"/>
                </a:rPr>
                <a:t> </a:t>
              </a:r>
              <a:r>
                <a:rPr lang="it-IT" sz="1600" b="1" dirty="0" err="1" smtClean="0">
                  <a:latin typeface="Arial" charset="0"/>
                </a:rPr>
                <a:t>effect</a:t>
              </a:r>
              <a:r>
                <a:rPr lang="it-IT" sz="1600" b="1" dirty="0" smtClean="0">
                  <a:latin typeface="Arial" charset="0"/>
                </a:rPr>
                <a:t> </a:t>
              </a:r>
              <a:r>
                <a:rPr lang="it-IT" sz="1600" b="1" dirty="0" err="1" smtClean="0">
                  <a:latin typeface="Arial" charset="0"/>
                </a:rPr>
                <a:t>of</a:t>
              </a:r>
              <a:r>
                <a:rPr lang="it-IT" sz="1600" b="1" dirty="0" smtClean="0">
                  <a:latin typeface="Arial" charset="0"/>
                </a:rPr>
                <a:t> the </a:t>
              </a:r>
              <a:r>
                <a:rPr lang="it-IT" sz="1600" b="1" dirty="0" err="1" smtClean="0">
                  <a:latin typeface="Arial" charset="0"/>
                </a:rPr>
                <a:t>limiting</a:t>
              </a:r>
              <a:r>
                <a:rPr lang="it-IT" sz="1600" b="1" dirty="0" smtClean="0">
                  <a:latin typeface="Arial" charset="0"/>
                </a:rPr>
                <a:t> </a:t>
              </a:r>
              <a:r>
                <a:rPr lang="it-IT" sz="1600" b="1" dirty="0" err="1" smtClean="0">
                  <a:latin typeface="Arial" charset="0"/>
                </a:rPr>
                <a:t>factors</a:t>
              </a:r>
              <a:endParaRPr lang="it-IT" sz="1600" b="1" dirty="0">
                <a:latin typeface="Arial" charset="0"/>
              </a:endParaRPr>
            </a:p>
          </p:txBody>
        </p:sp>
      </p:grpSp>
      <p:grpSp>
        <p:nvGrpSpPr>
          <p:cNvPr id="41" name="Group 48"/>
          <p:cNvGrpSpPr>
            <a:grpSpLocks/>
          </p:cNvGrpSpPr>
          <p:nvPr/>
        </p:nvGrpSpPr>
        <p:grpSpPr bwMode="auto">
          <a:xfrm>
            <a:off x="1825625" y="1382713"/>
            <a:ext cx="5219700" cy="4292600"/>
            <a:chOff x="1150" y="739"/>
            <a:chExt cx="3288" cy="2704"/>
          </a:xfrm>
        </p:grpSpPr>
        <p:sp>
          <p:nvSpPr>
            <p:cNvPr id="42" name="Line 9"/>
            <p:cNvSpPr>
              <a:spLocks noChangeShapeType="1"/>
            </p:cNvSpPr>
            <p:nvPr/>
          </p:nvSpPr>
          <p:spPr bwMode="auto">
            <a:xfrm flipV="1">
              <a:off x="1150" y="3395"/>
              <a:ext cx="1728" cy="48"/>
            </a:xfrm>
            <a:prstGeom prst="line">
              <a:avLst/>
            </a:prstGeom>
            <a:noFill/>
            <a:ln w="38100">
              <a:solidFill>
                <a:srgbClr val="FF0000"/>
              </a:solidFill>
              <a:round/>
              <a:headEnd/>
              <a:tailEnd/>
            </a:ln>
            <a:effectLst/>
          </p:spPr>
          <p:txBody>
            <a:bodyPr wrap="none" anchor="ctr"/>
            <a:lstStyle/>
            <a:p>
              <a:endParaRPr lang="it-IT"/>
            </a:p>
          </p:txBody>
        </p:sp>
        <p:sp>
          <p:nvSpPr>
            <p:cNvPr id="43" name="Freeform 10"/>
            <p:cNvSpPr>
              <a:spLocks/>
            </p:cNvSpPr>
            <p:nvPr/>
          </p:nvSpPr>
          <p:spPr bwMode="auto">
            <a:xfrm>
              <a:off x="2878" y="739"/>
              <a:ext cx="1560" cy="2656"/>
            </a:xfrm>
            <a:custGeom>
              <a:avLst/>
              <a:gdLst/>
              <a:ahLst/>
              <a:cxnLst>
                <a:cxn ang="0">
                  <a:pos x="0" y="2656"/>
                </a:cxn>
                <a:cxn ang="0">
                  <a:pos x="240" y="2608"/>
                </a:cxn>
                <a:cxn ang="0">
                  <a:pos x="624" y="2416"/>
                </a:cxn>
                <a:cxn ang="0">
                  <a:pos x="1104" y="1792"/>
                </a:cxn>
                <a:cxn ang="0">
                  <a:pos x="1392" y="1024"/>
                </a:cxn>
                <a:cxn ang="0">
                  <a:pos x="1536" y="160"/>
                </a:cxn>
                <a:cxn ang="0">
                  <a:pos x="1536" y="64"/>
                </a:cxn>
              </a:cxnLst>
              <a:rect l="0" t="0" r="r" b="b"/>
              <a:pathLst>
                <a:path w="1560" h="2656">
                  <a:moveTo>
                    <a:pt x="0" y="2656"/>
                  </a:moveTo>
                  <a:cubicBezTo>
                    <a:pt x="68" y="2652"/>
                    <a:pt x="136" y="2648"/>
                    <a:pt x="240" y="2608"/>
                  </a:cubicBezTo>
                  <a:cubicBezTo>
                    <a:pt x="344" y="2568"/>
                    <a:pt x="480" y="2552"/>
                    <a:pt x="624" y="2416"/>
                  </a:cubicBezTo>
                  <a:cubicBezTo>
                    <a:pt x="768" y="2280"/>
                    <a:pt x="976" y="2024"/>
                    <a:pt x="1104" y="1792"/>
                  </a:cubicBezTo>
                  <a:cubicBezTo>
                    <a:pt x="1232" y="1560"/>
                    <a:pt x="1320" y="1296"/>
                    <a:pt x="1392" y="1024"/>
                  </a:cubicBezTo>
                  <a:cubicBezTo>
                    <a:pt x="1464" y="752"/>
                    <a:pt x="1512" y="320"/>
                    <a:pt x="1536" y="160"/>
                  </a:cubicBezTo>
                  <a:cubicBezTo>
                    <a:pt x="1560" y="0"/>
                    <a:pt x="1536" y="80"/>
                    <a:pt x="1536" y="64"/>
                  </a:cubicBezTo>
                </a:path>
              </a:pathLst>
            </a:custGeom>
            <a:noFill/>
            <a:ln w="38100" cap="flat" cmpd="sng">
              <a:solidFill>
                <a:srgbClr val="FF0000"/>
              </a:solidFill>
              <a:prstDash val="solid"/>
              <a:round/>
              <a:headEnd/>
              <a:tailEnd/>
            </a:ln>
            <a:effectLst/>
          </p:spPr>
          <p:txBody>
            <a:bodyPr wrap="none" anchor="ctr"/>
            <a:lstStyle/>
            <a:p>
              <a:endParaRPr lang="it-IT"/>
            </a:p>
          </p:txBody>
        </p:sp>
        <p:sp>
          <p:nvSpPr>
            <p:cNvPr id="44" name="Text Box 27"/>
            <p:cNvSpPr txBox="1">
              <a:spLocks noChangeArrowheads="1"/>
            </p:cNvSpPr>
            <p:nvPr/>
          </p:nvSpPr>
          <p:spPr bwMode="auto">
            <a:xfrm rot="21172499">
              <a:off x="1797" y="3173"/>
              <a:ext cx="1538" cy="194"/>
            </a:xfrm>
            <a:prstGeom prst="rect">
              <a:avLst/>
            </a:prstGeom>
            <a:noFill/>
            <a:ln w="9525" algn="ctr">
              <a:noFill/>
              <a:miter lim="800000"/>
              <a:headEnd/>
              <a:tailEnd/>
            </a:ln>
            <a:effectLst/>
          </p:spPr>
          <p:txBody>
            <a:bodyPr wrap="none">
              <a:spAutoFit/>
            </a:bodyPr>
            <a:lstStyle/>
            <a:p>
              <a:pPr algn="ctr"/>
              <a:r>
                <a:rPr lang="it-IT" sz="1400" b="1" dirty="0" err="1" smtClean="0">
                  <a:latin typeface="Arial" charset="0"/>
                </a:rPr>
                <a:t>Percentage</a:t>
              </a:r>
              <a:r>
                <a:rPr lang="it-IT" sz="1400" b="1" dirty="0" smtClean="0">
                  <a:latin typeface="Arial" charset="0"/>
                </a:rPr>
                <a:t> </a:t>
              </a:r>
              <a:r>
                <a:rPr lang="it-IT" sz="1400" b="1" dirty="0" err="1" smtClean="0">
                  <a:latin typeface="Arial" charset="0"/>
                </a:rPr>
                <a:t>of</a:t>
              </a:r>
              <a:r>
                <a:rPr lang="it-IT" sz="1400" b="1" dirty="0" smtClean="0">
                  <a:latin typeface="Arial" charset="0"/>
                </a:rPr>
                <a:t> </a:t>
              </a:r>
              <a:r>
                <a:rPr lang="it-IT" sz="1400" b="1" dirty="0" err="1" smtClean="0">
                  <a:latin typeface="Arial" charset="0"/>
                </a:rPr>
                <a:t>partial</a:t>
              </a:r>
              <a:r>
                <a:rPr lang="it-IT" sz="1400" b="1" dirty="0" smtClean="0">
                  <a:latin typeface="Arial" charset="0"/>
                </a:rPr>
                <a:t> </a:t>
              </a:r>
              <a:r>
                <a:rPr lang="it-IT" sz="1400" b="1" dirty="0" err="1" smtClean="0">
                  <a:latin typeface="Arial" charset="0"/>
                </a:rPr>
                <a:t>rings</a:t>
              </a:r>
              <a:endParaRPr lang="it-IT" sz="1400" b="1" dirty="0">
                <a:latin typeface="Arial" charset="0"/>
              </a:endParaRPr>
            </a:p>
          </p:txBody>
        </p:sp>
      </p:grpSp>
      <p:sp>
        <p:nvSpPr>
          <p:cNvPr id="45" name="Rectangle 38"/>
          <p:cNvSpPr>
            <a:spLocks noChangeArrowheads="1"/>
          </p:cNvSpPr>
          <p:nvPr/>
        </p:nvSpPr>
        <p:spPr bwMode="auto">
          <a:xfrm>
            <a:off x="5330825" y="1408113"/>
            <a:ext cx="1066800" cy="4419600"/>
          </a:xfrm>
          <a:prstGeom prst="rect">
            <a:avLst/>
          </a:prstGeom>
          <a:solidFill>
            <a:srgbClr val="0000FF">
              <a:alpha val="30000"/>
            </a:srgbClr>
          </a:solidFill>
          <a:ln w="9525" algn="ctr">
            <a:noFill/>
            <a:miter lim="800000"/>
            <a:headEnd/>
            <a:tailEnd/>
          </a:ln>
          <a:effectLst/>
        </p:spPr>
        <p:txBody>
          <a:bodyPr wrap="none" anchor="ctr"/>
          <a:lstStyle/>
          <a:p>
            <a:endParaRPr lang="it-IT"/>
          </a:p>
        </p:txBody>
      </p:sp>
      <p:sp>
        <p:nvSpPr>
          <p:cNvPr id="46" name="Text Box 39"/>
          <p:cNvSpPr txBox="1">
            <a:spLocks noChangeArrowheads="1"/>
          </p:cNvSpPr>
          <p:nvPr/>
        </p:nvSpPr>
        <p:spPr bwMode="auto">
          <a:xfrm>
            <a:off x="1086861" y="5359400"/>
            <a:ext cx="595036" cy="338554"/>
          </a:xfrm>
          <a:prstGeom prst="rect">
            <a:avLst/>
          </a:prstGeom>
          <a:noFill/>
          <a:ln w="9525" algn="ctr">
            <a:noFill/>
            <a:miter lim="800000"/>
            <a:headEnd/>
            <a:tailEnd/>
          </a:ln>
          <a:effectLst/>
        </p:spPr>
        <p:txBody>
          <a:bodyPr wrap="none">
            <a:spAutoFit/>
          </a:bodyPr>
          <a:lstStyle/>
          <a:p>
            <a:pPr algn="ctr"/>
            <a:r>
              <a:rPr lang="it-IT" sz="1600" b="1" dirty="0" smtClean="0">
                <a:latin typeface="Arial" charset="0"/>
              </a:rPr>
              <a:t>Low</a:t>
            </a:r>
            <a:endParaRPr lang="it-IT" sz="1600" b="1" dirty="0">
              <a:latin typeface="Arial" charset="0"/>
            </a:endParaRPr>
          </a:p>
        </p:txBody>
      </p:sp>
      <p:sp>
        <p:nvSpPr>
          <p:cNvPr id="47" name="Text Box 40"/>
          <p:cNvSpPr txBox="1">
            <a:spLocks noChangeArrowheads="1"/>
          </p:cNvSpPr>
          <p:nvPr/>
        </p:nvSpPr>
        <p:spPr bwMode="auto">
          <a:xfrm>
            <a:off x="1064419" y="1652588"/>
            <a:ext cx="639920" cy="338554"/>
          </a:xfrm>
          <a:prstGeom prst="rect">
            <a:avLst/>
          </a:prstGeom>
          <a:noFill/>
          <a:ln w="9525" algn="ctr">
            <a:noFill/>
            <a:miter lim="800000"/>
            <a:headEnd/>
            <a:tailEnd/>
          </a:ln>
          <a:effectLst/>
        </p:spPr>
        <p:txBody>
          <a:bodyPr wrap="none">
            <a:spAutoFit/>
          </a:bodyPr>
          <a:lstStyle/>
          <a:p>
            <a:pPr algn="ctr"/>
            <a:r>
              <a:rPr lang="it-IT" sz="1600" b="1" dirty="0" smtClean="0">
                <a:latin typeface="Arial" charset="0"/>
              </a:rPr>
              <a:t>High</a:t>
            </a:r>
            <a:endParaRPr lang="it-IT" sz="1600" b="1" dirty="0">
              <a:latin typeface="Arial" charset="0"/>
            </a:endParaRPr>
          </a:p>
        </p:txBody>
      </p:sp>
      <p:sp>
        <p:nvSpPr>
          <p:cNvPr id="48" name="Rectangle 51"/>
          <p:cNvSpPr txBox="1">
            <a:spLocks noChangeArrowheads="1"/>
          </p:cNvSpPr>
          <p:nvPr/>
        </p:nvSpPr>
        <p:spPr>
          <a:xfrm>
            <a:off x="285720" y="0"/>
            <a:ext cx="8643998" cy="495300"/>
          </a:xfrm>
          <a:prstGeom prst="rect">
            <a:avLst/>
          </a:prstGeom>
          <a:noFill/>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2"/>
                </a:solidFill>
                <a:effectLst/>
                <a:uLnTx/>
                <a:uFillTx/>
                <a:latin typeface="Comic Sans MS" pitchFamily="66" charset="0"/>
                <a:ea typeface="+mj-ea"/>
                <a:cs typeface="+mj-cs"/>
              </a:rPr>
              <a:t>Tree rings and environmental factors</a:t>
            </a:r>
            <a:endParaRPr kumimoji="0" lang="en-US" sz="3200" b="0" i="0" u="none" strike="noStrike" kern="0" cap="none" spc="0" normalizeH="0" baseline="0" noProof="0" dirty="0">
              <a:ln>
                <a:noFill/>
              </a:ln>
              <a:solidFill>
                <a:schemeClr val="tx2"/>
              </a:solidFill>
              <a:effectLst/>
              <a:uLnTx/>
              <a:uFillTx/>
              <a:latin typeface="Comic Sans MS" pitchFamily="66"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20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2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071538" y="1357298"/>
            <a:ext cx="7143800" cy="1569660"/>
          </a:xfrm>
          <a:prstGeom prst="rect">
            <a:avLst/>
          </a:prstGeom>
        </p:spPr>
        <p:txBody>
          <a:bodyPr wrap="square">
            <a:spAutoFit/>
          </a:bodyPr>
          <a:lstStyle/>
          <a:p>
            <a:r>
              <a:rPr lang="en-US" dirty="0" smtClean="0"/>
              <a:t>This principle states that any individual tree-growth series can be "decomposed" into an aggregate of environmental factors, both human and natural, that affected the patterns of tree growth over time. </a:t>
            </a:r>
            <a:endParaRPr lang="en-US" dirty="0"/>
          </a:p>
        </p:txBody>
      </p:sp>
      <p:sp>
        <p:nvSpPr>
          <p:cNvPr id="23554" name="Rectangle 2"/>
          <p:cNvSpPr>
            <a:spLocks noGrp="1" noChangeArrowheads="1"/>
          </p:cNvSpPr>
          <p:nvPr>
            <p:ph type="title"/>
          </p:nvPr>
        </p:nvSpPr>
        <p:spPr>
          <a:xfrm>
            <a:off x="215900" y="260350"/>
            <a:ext cx="8713788" cy="609600"/>
          </a:xfrm>
        </p:spPr>
        <p:txBody>
          <a:bodyPr/>
          <a:lstStyle/>
          <a:p>
            <a:r>
              <a:rPr lang="en-US" sz="2800" dirty="0" smtClean="0">
                <a:latin typeface="Comic Sans MS" pitchFamily="66" charset="0"/>
              </a:rPr>
              <a:t>The Principle of Aggregate Tree Growth</a:t>
            </a:r>
            <a:endParaRPr lang="en-US" sz="2400" dirty="0">
              <a:latin typeface="Comic Sans MS" pitchFamily="66" charset="0"/>
            </a:endParaRPr>
          </a:p>
        </p:txBody>
      </p:sp>
      <p:sp>
        <p:nvSpPr>
          <p:cNvPr id="11" name="Text Box 6"/>
          <p:cNvSpPr txBox="1">
            <a:spLocks noChangeArrowheads="1"/>
          </p:cNvSpPr>
          <p:nvPr/>
        </p:nvSpPr>
        <p:spPr bwMode="auto">
          <a:xfrm>
            <a:off x="1000100" y="3500438"/>
            <a:ext cx="7175500" cy="823913"/>
          </a:xfrm>
          <a:prstGeom prst="rect">
            <a:avLst/>
          </a:prstGeom>
          <a:noFill/>
          <a:ln w="9525">
            <a:noFill/>
            <a:miter lim="800000"/>
            <a:headEnd/>
            <a:tailEnd/>
          </a:ln>
          <a:effectLst/>
        </p:spPr>
        <p:txBody>
          <a:bodyPr wrap="none">
            <a:spAutoFit/>
          </a:bodyPr>
          <a:lstStyle/>
          <a:p>
            <a:r>
              <a:rPr lang="it-IT" sz="4800" dirty="0" err="1"/>
              <a:t>R</a:t>
            </a:r>
            <a:r>
              <a:rPr lang="it-IT" sz="4800" baseline="-25000" dirty="0" err="1"/>
              <a:t>t</a:t>
            </a:r>
            <a:r>
              <a:rPr lang="it-IT" sz="4400" baseline="-25000" dirty="0"/>
              <a:t> </a:t>
            </a:r>
            <a:r>
              <a:rPr lang="it-IT" sz="4400" dirty="0"/>
              <a:t>= A</a:t>
            </a:r>
            <a:r>
              <a:rPr lang="it-IT" sz="4400" baseline="-25000" dirty="0"/>
              <a:t>t</a:t>
            </a:r>
            <a:r>
              <a:rPr lang="it-IT" sz="4400" dirty="0"/>
              <a:t> + </a:t>
            </a:r>
            <a:r>
              <a:rPr lang="it-IT" sz="4400" dirty="0" err="1"/>
              <a:t>C</a:t>
            </a:r>
            <a:r>
              <a:rPr lang="it-IT" sz="4400" baseline="-25000" dirty="0" err="1"/>
              <a:t>t</a:t>
            </a:r>
            <a:r>
              <a:rPr lang="it-IT" sz="4400" dirty="0"/>
              <a:t> + </a:t>
            </a:r>
            <a:r>
              <a:rPr lang="it-IT" sz="4400" dirty="0">
                <a:latin typeface="Symbol" pitchFamily="18" charset="2"/>
              </a:rPr>
              <a:t>d</a:t>
            </a:r>
            <a:r>
              <a:rPr lang="it-IT" sz="4400" dirty="0"/>
              <a:t>D1</a:t>
            </a:r>
            <a:r>
              <a:rPr lang="it-IT" sz="4400" baseline="-25000" dirty="0"/>
              <a:t>t</a:t>
            </a:r>
            <a:r>
              <a:rPr lang="it-IT" sz="4400" dirty="0"/>
              <a:t> + </a:t>
            </a:r>
            <a:r>
              <a:rPr lang="it-IT" sz="4400" dirty="0">
                <a:latin typeface="Symbol" pitchFamily="18" charset="2"/>
              </a:rPr>
              <a:t>d</a:t>
            </a:r>
            <a:r>
              <a:rPr lang="it-IT" sz="4400" dirty="0"/>
              <a:t>D2</a:t>
            </a:r>
            <a:r>
              <a:rPr lang="it-IT" sz="4400" baseline="-25000" dirty="0"/>
              <a:t>t</a:t>
            </a:r>
            <a:r>
              <a:rPr lang="it-IT" sz="4400" dirty="0"/>
              <a:t> + </a:t>
            </a:r>
            <a:r>
              <a:rPr lang="it-IT" sz="4400" dirty="0" err="1"/>
              <a:t>E</a:t>
            </a:r>
            <a:r>
              <a:rPr lang="it-IT" sz="4400" baseline="-25000" dirty="0" err="1"/>
              <a:t>t</a:t>
            </a:r>
            <a:endParaRPr lang="it-IT" sz="44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ext Box 6"/>
          <p:cNvSpPr txBox="1">
            <a:spLocks noChangeArrowheads="1"/>
          </p:cNvSpPr>
          <p:nvPr/>
        </p:nvSpPr>
        <p:spPr bwMode="auto">
          <a:xfrm>
            <a:off x="1006475" y="1247757"/>
            <a:ext cx="7175500" cy="823913"/>
          </a:xfrm>
          <a:prstGeom prst="rect">
            <a:avLst/>
          </a:prstGeom>
          <a:noFill/>
          <a:ln w="9525">
            <a:noFill/>
            <a:miter lim="800000"/>
            <a:headEnd/>
            <a:tailEnd/>
          </a:ln>
          <a:effectLst/>
        </p:spPr>
        <p:txBody>
          <a:bodyPr wrap="none">
            <a:spAutoFit/>
          </a:bodyPr>
          <a:lstStyle/>
          <a:p>
            <a:r>
              <a:rPr lang="it-IT" sz="4800" dirty="0" err="1"/>
              <a:t>R</a:t>
            </a:r>
            <a:r>
              <a:rPr lang="it-IT" sz="4800" baseline="-25000" dirty="0" err="1"/>
              <a:t>t</a:t>
            </a:r>
            <a:r>
              <a:rPr lang="it-IT" sz="4400" baseline="-25000" dirty="0"/>
              <a:t> </a:t>
            </a:r>
            <a:r>
              <a:rPr lang="it-IT" sz="4400" dirty="0"/>
              <a:t>= A</a:t>
            </a:r>
            <a:r>
              <a:rPr lang="it-IT" sz="4400" baseline="-25000" dirty="0"/>
              <a:t>t</a:t>
            </a:r>
            <a:r>
              <a:rPr lang="it-IT" sz="4400" dirty="0"/>
              <a:t> + </a:t>
            </a:r>
            <a:r>
              <a:rPr lang="it-IT" sz="4400" dirty="0" err="1"/>
              <a:t>C</a:t>
            </a:r>
            <a:r>
              <a:rPr lang="it-IT" sz="4400" baseline="-25000" dirty="0" err="1"/>
              <a:t>t</a:t>
            </a:r>
            <a:r>
              <a:rPr lang="it-IT" sz="4400" dirty="0"/>
              <a:t> + </a:t>
            </a:r>
            <a:r>
              <a:rPr lang="it-IT" sz="4400" dirty="0">
                <a:latin typeface="Symbol" pitchFamily="18" charset="2"/>
              </a:rPr>
              <a:t>d</a:t>
            </a:r>
            <a:r>
              <a:rPr lang="it-IT" sz="4400" dirty="0"/>
              <a:t>D1</a:t>
            </a:r>
            <a:r>
              <a:rPr lang="it-IT" sz="4400" baseline="-25000" dirty="0"/>
              <a:t>t</a:t>
            </a:r>
            <a:r>
              <a:rPr lang="it-IT" sz="4400" dirty="0"/>
              <a:t> + </a:t>
            </a:r>
            <a:r>
              <a:rPr lang="it-IT" sz="4400" dirty="0">
                <a:latin typeface="Symbol" pitchFamily="18" charset="2"/>
              </a:rPr>
              <a:t>d</a:t>
            </a:r>
            <a:r>
              <a:rPr lang="it-IT" sz="4400" dirty="0"/>
              <a:t>D2</a:t>
            </a:r>
            <a:r>
              <a:rPr lang="it-IT" sz="4400" baseline="-25000" dirty="0"/>
              <a:t>t</a:t>
            </a:r>
            <a:r>
              <a:rPr lang="it-IT" sz="4400" dirty="0"/>
              <a:t> + </a:t>
            </a:r>
            <a:r>
              <a:rPr lang="it-IT" sz="4400" dirty="0" err="1"/>
              <a:t>E</a:t>
            </a:r>
            <a:r>
              <a:rPr lang="it-IT" sz="4400" baseline="-25000" dirty="0" err="1"/>
              <a:t>t</a:t>
            </a:r>
            <a:endParaRPr lang="it-IT" sz="4400" baseline="-25000" dirty="0"/>
          </a:p>
        </p:txBody>
      </p:sp>
      <p:sp>
        <p:nvSpPr>
          <p:cNvPr id="23554" name="Rectangle 2"/>
          <p:cNvSpPr>
            <a:spLocks noGrp="1" noChangeArrowheads="1"/>
          </p:cNvSpPr>
          <p:nvPr>
            <p:ph type="title"/>
          </p:nvPr>
        </p:nvSpPr>
        <p:spPr>
          <a:xfrm>
            <a:off x="215900" y="260350"/>
            <a:ext cx="8713788" cy="609600"/>
          </a:xfrm>
        </p:spPr>
        <p:txBody>
          <a:bodyPr/>
          <a:lstStyle/>
          <a:p>
            <a:r>
              <a:rPr lang="en-US" sz="2800" dirty="0" smtClean="0">
                <a:latin typeface="Comic Sans MS" pitchFamily="66" charset="0"/>
              </a:rPr>
              <a:t>The Principle of Aggregate Tree Growth</a:t>
            </a:r>
            <a:endParaRPr lang="en-US" sz="2400" dirty="0">
              <a:latin typeface="Comic Sans MS" pitchFamily="66" charset="0"/>
            </a:endParaRPr>
          </a:p>
        </p:txBody>
      </p:sp>
      <p:sp>
        <p:nvSpPr>
          <p:cNvPr id="23555" name="Rectangle 3"/>
          <p:cNvSpPr>
            <a:spLocks noGrp="1" noChangeArrowheads="1"/>
          </p:cNvSpPr>
          <p:nvPr>
            <p:ph type="body" idx="1"/>
          </p:nvPr>
        </p:nvSpPr>
        <p:spPr>
          <a:xfrm>
            <a:off x="214282" y="2071678"/>
            <a:ext cx="8715436" cy="4429156"/>
          </a:xfrm>
        </p:spPr>
        <p:txBody>
          <a:bodyPr/>
          <a:lstStyle/>
          <a:p>
            <a:pPr>
              <a:buFontTx/>
              <a:buNone/>
            </a:pPr>
            <a:r>
              <a:rPr lang="en-US" sz="2200" dirty="0"/>
              <a:t>	</a:t>
            </a:r>
            <a:r>
              <a:rPr lang="en-US" sz="2200" dirty="0" err="1" smtClean="0"/>
              <a:t>R</a:t>
            </a:r>
            <a:r>
              <a:rPr lang="en-US" sz="2400" kern="1200" baseline="-25000" dirty="0" err="1" smtClean="0">
                <a:latin typeface="Times New Roman" pitchFamily="18" charset="0"/>
              </a:rPr>
              <a:t>t</a:t>
            </a:r>
            <a:r>
              <a:rPr lang="en-US" sz="2200" dirty="0" smtClean="0"/>
              <a:t>	: observed ring parameter for year t (e.g. width, density, chemistry)</a:t>
            </a:r>
          </a:p>
          <a:p>
            <a:pPr>
              <a:buFontTx/>
              <a:buNone/>
            </a:pPr>
            <a:r>
              <a:rPr lang="en-US" sz="2200" dirty="0" smtClean="0"/>
              <a:t>	A</a:t>
            </a:r>
            <a:r>
              <a:rPr lang="en-US" sz="2400" kern="1200" baseline="-25000" dirty="0" smtClean="0">
                <a:latin typeface="Times New Roman" pitchFamily="18" charset="0"/>
              </a:rPr>
              <a:t>t</a:t>
            </a:r>
            <a:r>
              <a:rPr lang="en-US" sz="2200" dirty="0" smtClean="0"/>
              <a:t>	: age (size) related growth trend</a:t>
            </a:r>
          </a:p>
          <a:p>
            <a:pPr>
              <a:buFontTx/>
              <a:buNone/>
            </a:pPr>
            <a:r>
              <a:rPr lang="en-US" sz="2200" dirty="0" smtClean="0"/>
              <a:t>	C</a:t>
            </a:r>
            <a:r>
              <a:rPr lang="en-US" sz="2400" kern="1200" baseline="-25000" dirty="0" smtClean="0">
                <a:latin typeface="Times New Roman" pitchFamily="18" charset="0"/>
              </a:rPr>
              <a:t>t</a:t>
            </a:r>
            <a:r>
              <a:rPr lang="en-US" sz="2200" dirty="0" smtClean="0"/>
              <a:t>	: growth related to climate</a:t>
            </a:r>
          </a:p>
          <a:p>
            <a:pPr marL="358775" indent="-358775">
              <a:buFontTx/>
              <a:buNone/>
            </a:pPr>
            <a:r>
              <a:rPr lang="en-US" sz="2200" dirty="0" smtClean="0"/>
              <a:t>	D1</a:t>
            </a:r>
            <a:r>
              <a:rPr lang="en-US" sz="2400" kern="1200" baseline="-25000" dirty="0" smtClean="0">
                <a:latin typeface="Times New Roman" pitchFamily="18" charset="0"/>
              </a:rPr>
              <a:t>t</a:t>
            </a:r>
            <a:r>
              <a:rPr lang="en-US" sz="2200" dirty="0" smtClean="0"/>
              <a:t>	: endogenous (i.e. small scale) disturbance pulse</a:t>
            </a:r>
          </a:p>
          <a:p>
            <a:pPr marL="358775" indent="-358775">
              <a:buFontTx/>
              <a:buNone/>
            </a:pPr>
            <a:r>
              <a:rPr lang="en-US" sz="2200" dirty="0" smtClean="0"/>
              <a:t>		  (related to tree dynamics; e.g. branch loss, lightening)</a:t>
            </a:r>
          </a:p>
          <a:p>
            <a:pPr>
              <a:buFontTx/>
              <a:buNone/>
            </a:pPr>
            <a:r>
              <a:rPr lang="en-US" sz="2200" dirty="0" smtClean="0"/>
              <a:t>	D2</a:t>
            </a:r>
            <a:r>
              <a:rPr lang="en-US" sz="2400" kern="1200" baseline="-25000" dirty="0" smtClean="0">
                <a:latin typeface="Times New Roman" pitchFamily="18" charset="0"/>
              </a:rPr>
              <a:t>t</a:t>
            </a:r>
            <a:r>
              <a:rPr lang="en-US" sz="2200" dirty="0" smtClean="0"/>
              <a:t>	: exogenous (i.e. large scale) disturbance pulse (related to stand 	 	  dynamics; e.g. fire, insect defoliation)</a:t>
            </a:r>
          </a:p>
          <a:p>
            <a:pPr>
              <a:buFontTx/>
              <a:buNone/>
            </a:pPr>
            <a:r>
              <a:rPr lang="en-US" sz="2200" dirty="0" smtClean="0"/>
              <a:t>	E</a:t>
            </a:r>
            <a:r>
              <a:rPr lang="en-US" sz="2400" kern="1200" baseline="-25000" dirty="0" smtClean="0">
                <a:latin typeface="Times New Roman" pitchFamily="18" charset="0"/>
              </a:rPr>
              <a:t>t</a:t>
            </a:r>
            <a:r>
              <a:rPr lang="en-US" sz="2200" dirty="0" smtClean="0"/>
              <a:t>	: error variance (e.g. genetic variability)</a:t>
            </a:r>
          </a:p>
          <a:p>
            <a:pPr>
              <a:buFontTx/>
              <a:buNone/>
            </a:pPr>
            <a:r>
              <a:rPr lang="en-US" sz="2200" dirty="0" smtClean="0"/>
              <a:t>	</a:t>
            </a:r>
            <a:r>
              <a:rPr lang="en-US" sz="2200" dirty="0" err="1" smtClean="0">
                <a:solidFill>
                  <a:srgbClr val="0000FF"/>
                </a:solidFill>
              </a:rPr>
              <a:t>N</a:t>
            </a:r>
            <a:r>
              <a:rPr lang="en-US" sz="2400" kern="1200" baseline="-25000" dirty="0" err="1" smtClean="0">
                <a:solidFill>
                  <a:srgbClr val="0000FF"/>
                </a:solidFill>
                <a:latin typeface="Times New Roman" pitchFamily="18" charset="0"/>
              </a:rPr>
              <a:t>t</a:t>
            </a:r>
            <a:r>
              <a:rPr lang="en-US" sz="2200" dirty="0" smtClean="0">
                <a:solidFill>
                  <a:srgbClr val="0000FF"/>
                </a:solidFill>
              </a:rPr>
              <a:t>	: annual variability in nutrient availability</a:t>
            </a:r>
          </a:p>
          <a:p>
            <a:pPr>
              <a:buFontTx/>
              <a:buNone/>
            </a:pPr>
            <a:r>
              <a:rPr lang="en-US" sz="2200" dirty="0" smtClean="0">
                <a:solidFill>
                  <a:srgbClr val="0000FF"/>
                </a:solidFill>
              </a:rPr>
              <a:t>	</a:t>
            </a:r>
            <a:r>
              <a:rPr lang="en-US" sz="2200" dirty="0" err="1" smtClean="0">
                <a:solidFill>
                  <a:srgbClr val="0000FF"/>
                </a:solidFill>
              </a:rPr>
              <a:t>CA</a:t>
            </a:r>
            <a:r>
              <a:rPr lang="en-US" sz="2400" kern="1200" baseline="-25000" dirty="0" err="1" smtClean="0">
                <a:solidFill>
                  <a:srgbClr val="0000FF"/>
                </a:solidFill>
                <a:latin typeface="Times New Roman" pitchFamily="18" charset="0"/>
              </a:rPr>
              <a:t>t</a:t>
            </a:r>
            <a:r>
              <a:rPr lang="en-US" sz="2200" dirty="0" smtClean="0">
                <a:solidFill>
                  <a:srgbClr val="0000FF"/>
                </a:solidFill>
              </a:rPr>
              <a:t>	: annual variability in carbon allocation within a tree (e.g. </a:t>
            </a:r>
            <a:r>
              <a:rPr lang="en-US" sz="2200" dirty="0" err="1" smtClean="0">
                <a:solidFill>
                  <a:srgbClr val="0000FF"/>
                </a:solidFill>
              </a:rPr>
              <a:t>masting</a:t>
            </a:r>
            <a:r>
              <a:rPr lang="en-US" sz="2200" dirty="0" smtClean="0">
                <a:solidFill>
                  <a:srgbClr val="0000FF"/>
                </a:solidFill>
              </a:rPr>
              <a:t>)</a:t>
            </a:r>
            <a:endParaRPr lang="en-US" sz="2000" dirty="0" smtClean="0">
              <a:solidFill>
                <a:srgbClr val="0000FF"/>
              </a:solidFill>
            </a:endParaRPr>
          </a:p>
          <a:p>
            <a:pPr indent="15875">
              <a:buFontTx/>
              <a:buNone/>
            </a:pPr>
            <a:r>
              <a:rPr lang="en-US" sz="2200" dirty="0" err="1" smtClean="0">
                <a:solidFill>
                  <a:srgbClr val="0000FF"/>
                </a:solidFill>
              </a:rPr>
              <a:t>EO</a:t>
            </a:r>
            <a:r>
              <a:rPr lang="en-US" sz="2200" kern="1200" baseline="-25000" dirty="0" err="1" smtClean="0">
                <a:solidFill>
                  <a:srgbClr val="0000FF"/>
                </a:solidFill>
                <a:latin typeface="Times New Roman" pitchFamily="18" charset="0"/>
              </a:rPr>
              <a:t>t</a:t>
            </a:r>
            <a:r>
              <a:rPr lang="en-US" sz="2200" kern="1200" baseline="-25000" dirty="0" smtClean="0">
                <a:solidFill>
                  <a:srgbClr val="0000FF"/>
                </a:solidFill>
                <a:latin typeface="Times New Roman" pitchFamily="18" charset="0"/>
              </a:rPr>
              <a:t> 	</a:t>
            </a:r>
            <a:r>
              <a:rPr lang="en-US" sz="2200" dirty="0" smtClean="0">
                <a:solidFill>
                  <a:srgbClr val="0000FF"/>
                </a:solidFill>
              </a:rPr>
              <a:t>: errors made by the operator</a:t>
            </a:r>
          </a:p>
        </p:txBody>
      </p:sp>
      <p:sp>
        <p:nvSpPr>
          <p:cNvPr id="23560" name="Freeform 8"/>
          <p:cNvSpPr>
            <a:spLocks/>
          </p:cNvSpPr>
          <p:nvPr/>
        </p:nvSpPr>
        <p:spPr bwMode="auto">
          <a:xfrm>
            <a:off x="4932363" y="928670"/>
            <a:ext cx="2808287" cy="444500"/>
          </a:xfrm>
          <a:custGeom>
            <a:avLst/>
            <a:gdLst/>
            <a:ahLst/>
            <a:cxnLst>
              <a:cxn ang="0">
                <a:pos x="0" y="280"/>
              </a:cxn>
              <a:cxn ang="0">
                <a:pos x="454" y="8"/>
              </a:cxn>
              <a:cxn ang="0">
                <a:pos x="817" y="234"/>
              </a:cxn>
            </a:cxnLst>
            <a:rect l="0" t="0" r="r" b="b"/>
            <a:pathLst>
              <a:path w="817" h="280">
                <a:moveTo>
                  <a:pt x="0" y="280"/>
                </a:moveTo>
                <a:cubicBezTo>
                  <a:pt x="159" y="148"/>
                  <a:pt x="318" y="16"/>
                  <a:pt x="454" y="8"/>
                </a:cubicBezTo>
                <a:cubicBezTo>
                  <a:pt x="590" y="0"/>
                  <a:pt x="703" y="117"/>
                  <a:pt x="817" y="234"/>
                </a:cubicBezTo>
              </a:path>
            </a:pathLst>
          </a:custGeom>
          <a:noFill/>
          <a:ln w="50800">
            <a:solidFill>
              <a:srgbClr val="FF0000"/>
            </a:solidFill>
            <a:round/>
            <a:headEnd type="stealth" w="lg" len="lg"/>
            <a:tailEnd type="stealth" w="lg" len="lg"/>
          </a:ln>
          <a:effectLst/>
        </p:spPr>
        <p:txBody>
          <a:bodyPr/>
          <a:lstStyle/>
          <a:p>
            <a:endParaRPr lang="it-IT"/>
          </a:p>
        </p:txBody>
      </p:sp>
      <p:grpSp>
        <p:nvGrpSpPr>
          <p:cNvPr id="2" name="Group 12"/>
          <p:cNvGrpSpPr>
            <a:grpSpLocks/>
          </p:cNvGrpSpPr>
          <p:nvPr/>
        </p:nvGrpSpPr>
        <p:grpSpPr bwMode="auto">
          <a:xfrm>
            <a:off x="6683375" y="2009757"/>
            <a:ext cx="2281238" cy="889000"/>
            <a:chOff x="4210" y="1616"/>
            <a:chExt cx="1437" cy="560"/>
          </a:xfrm>
        </p:grpSpPr>
        <p:sp>
          <p:nvSpPr>
            <p:cNvPr id="23559" name="Rectangle 7"/>
            <p:cNvSpPr>
              <a:spLocks noChangeArrowheads="1"/>
            </p:cNvSpPr>
            <p:nvPr/>
          </p:nvSpPr>
          <p:spPr bwMode="auto">
            <a:xfrm>
              <a:off x="4210" y="1888"/>
              <a:ext cx="1437" cy="288"/>
            </a:xfrm>
            <a:prstGeom prst="rect">
              <a:avLst/>
            </a:prstGeom>
            <a:noFill/>
            <a:ln w="9525">
              <a:noFill/>
              <a:miter lim="800000"/>
              <a:headEnd/>
              <a:tailEnd/>
            </a:ln>
            <a:effectLst/>
          </p:spPr>
          <p:txBody>
            <a:bodyPr wrap="none">
              <a:spAutoFit/>
            </a:bodyPr>
            <a:lstStyle/>
            <a:p>
              <a:r>
                <a:rPr lang="it-IT" b="1">
                  <a:solidFill>
                    <a:schemeClr val="accent2"/>
                  </a:solidFill>
                </a:rPr>
                <a:t>N</a:t>
              </a:r>
              <a:r>
                <a:rPr lang="it-IT" b="1" baseline="-25000">
                  <a:solidFill>
                    <a:schemeClr val="accent2"/>
                  </a:solidFill>
                </a:rPr>
                <a:t>t</a:t>
              </a:r>
              <a:r>
                <a:rPr lang="it-IT" b="1">
                  <a:solidFill>
                    <a:schemeClr val="accent2"/>
                  </a:solidFill>
                </a:rPr>
                <a:t>+CA</a:t>
              </a:r>
              <a:r>
                <a:rPr lang="it-IT" b="1" baseline="-25000">
                  <a:solidFill>
                    <a:schemeClr val="accent2"/>
                  </a:solidFill>
                </a:rPr>
                <a:t>t</a:t>
              </a:r>
              <a:r>
                <a:rPr lang="it-IT" b="1">
                  <a:solidFill>
                    <a:schemeClr val="accent2"/>
                  </a:solidFill>
                </a:rPr>
                <a:t>+EO</a:t>
              </a:r>
              <a:r>
                <a:rPr lang="it-IT" b="1" baseline="-25000">
                  <a:solidFill>
                    <a:schemeClr val="accent2"/>
                  </a:solidFill>
                </a:rPr>
                <a:t>t</a:t>
              </a:r>
              <a:r>
                <a:rPr lang="it-IT" b="1">
                  <a:solidFill>
                    <a:schemeClr val="accent2"/>
                  </a:solidFill>
                </a:rPr>
                <a:t>+E</a:t>
              </a:r>
              <a:r>
                <a:rPr lang="it-IT" b="1" baseline="-25000">
                  <a:solidFill>
                    <a:schemeClr val="accent2"/>
                  </a:solidFill>
                </a:rPr>
                <a:t>t</a:t>
              </a:r>
            </a:p>
          </p:txBody>
        </p:sp>
        <p:sp>
          <p:nvSpPr>
            <p:cNvPr id="23563" name="AutoShape 11"/>
            <p:cNvSpPr>
              <a:spLocks noChangeArrowheads="1"/>
            </p:cNvSpPr>
            <p:nvPr/>
          </p:nvSpPr>
          <p:spPr bwMode="auto">
            <a:xfrm rot="5400000">
              <a:off x="4785" y="1661"/>
              <a:ext cx="272" cy="182"/>
            </a:xfrm>
            <a:prstGeom prst="notchedRightArrow">
              <a:avLst>
                <a:gd name="adj1" fmla="val 50000"/>
                <a:gd name="adj2" fmla="val 37363"/>
              </a:avLst>
            </a:prstGeom>
            <a:solidFill>
              <a:srgbClr val="FF0000"/>
            </a:solidFill>
            <a:ln w="9525">
              <a:solidFill>
                <a:srgbClr val="FF0000"/>
              </a:solidFill>
              <a:miter lim="800000"/>
              <a:headEnd/>
              <a:tailEnd/>
            </a:ln>
            <a:effectLst/>
          </p:spPr>
          <p:txBody>
            <a:bodyPr wrap="none" anchor="ct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animEffect transition="in" filter="wipe(left)">
                                      <p:cBhvr>
                                        <p:cTn id="7" dur="1000"/>
                                        <p:tgtEl>
                                          <p:spTgt spid="2355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wipe(left)">
                                      <p:cBhvr>
                                        <p:cTn id="11" dur="2000"/>
                                        <p:tgtEl>
                                          <p:spTgt spid="2355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wipe(left)">
                                      <p:cBhvr>
                                        <p:cTn id="16" dur="2000"/>
                                        <p:tgtEl>
                                          <p:spTgt spid="2355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wipe(left)">
                                      <p:cBhvr>
                                        <p:cTn id="21" dur="2000"/>
                                        <p:tgtEl>
                                          <p:spTgt spid="2355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555">
                                            <p:txEl>
                                              <p:pRg st="3" end="3"/>
                                            </p:txEl>
                                          </p:spTgt>
                                        </p:tgtEl>
                                        <p:attrNameLst>
                                          <p:attrName>style.visibility</p:attrName>
                                        </p:attrNameLst>
                                      </p:cBhvr>
                                      <p:to>
                                        <p:strVal val="visible"/>
                                      </p:to>
                                    </p:set>
                                    <p:animEffect transition="in" filter="wipe(left)">
                                      <p:cBhvr>
                                        <p:cTn id="26" dur="2000"/>
                                        <p:tgtEl>
                                          <p:spTgt spid="2355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Effect transition="in" filter="wipe(left)">
                                      <p:cBhvr>
                                        <p:cTn id="31" dur="2000"/>
                                        <p:tgtEl>
                                          <p:spTgt spid="2355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555">
                                            <p:txEl>
                                              <p:pRg st="5" end="5"/>
                                            </p:txEl>
                                          </p:spTgt>
                                        </p:tgtEl>
                                        <p:attrNameLst>
                                          <p:attrName>style.visibility</p:attrName>
                                        </p:attrNameLst>
                                      </p:cBhvr>
                                      <p:to>
                                        <p:strVal val="visible"/>
                                      </p:to>
                                    </p:set>
                                    <p:animEffect transition="in" filter="wipe(left)">
                                      <p:cBhvr>
                                        <p:cTn id="36" dur="2000"/>
                                        <p:tgtEl>
                                          <p:spTgt spid="2355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3555">
                                            <p:txEl>
                                              <p:pRg st="6" end="6"/>
                                            </p:txEl>
                                          </p:spTgt>
                                        </p:tgtEl>
                                        <p:attrNameLst>
                                          <p:attrName>style.visibility</p:attrName>
                                        </p:attrNameLst>
                                      </p:cBhvr>
                                      <p:to>
                                        <p:strVal val="visible"/>
                                      </p:to>
                                    </p:set>
                                    <p:animEffect transition="in" filter="wipe(left)">
                                      <p:cBhvr>
                                        <p:cTn id="41" dur="2000"/>
                                        <p:tgtEl>
                                          <p:spTgt spid="2355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3560"/>
                                        </p:tgtEl>
                                        <p:attrNameLst>
                                          <p:attrName>style.visibility</p:attrName>
                                        </p:attrNameLst>
                                      </p:cBhvr>
                                      <p:to>
                                        <p:strVal val="visible"/>
                                      </p:to>
                                    </p:set>
                                    <p:animEffect transition="in" filter="wipe(right)">
                                      <p:cBhvr>
                                        <p:cTn id="46" dur="2000"/>
                                        <p:tgtEl>
                                          <p:spTgt spid="23560"/>
                                        </p:tgtEl>
                                      </p:cBhvr>
                                    </p:animEffect>
                                  </p:childTnLst>
                                </p:cTn>
                              </p:par>
                            </p:childTnLst>
                          </p:cTn>
                        </p:par>
                        <p:par>
                          <p:cTn id="47" fill="hold">
                            <p:stCondLst>
                              <p:cond delay="2000"/>
                            </p:stCondLst>
                            <p:childTnLst>
                              <p:par>
                                <p:cTn id="48" presetID="8" presetClass="entr" presetSubtype="3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diamond(out)">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555">
                                            <p:txEl>
                                              <p:pRg st="7" end="7"/>
                                            </p:txEl>
                                          </p:spTgt>
                                        </p:tgtEl>
                                        <p:attrNameLst>
                                          <p:attrName>style.visibility</p:attrName>
                                        </p:attrNameLst>
                                      </p:cBhvr>
                                      <p:to>
                                        <p:strVal val="visible"/>
                                      </p:to>
                                    </p:set>
                                    <p:animEffect transition="in" filter="wipe(left)">
                                      <p:cBhvr>
                                        <p:cTn id="55" dur="2000"/>
                                        <p:tgtEl>
                                          <p:spTgt spid="2355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555">
                                            <p:txEl>
                                              <p:pRg st="8" end="8"/>
                                            </p:txEl>
                                          </p:spTgt>
                                        </p:tgtEl>
                                        <p:attrNameLst>
                                          <p:attrName>style.visibility</p:attrName>
                                        </p:attrNameLst>
                                      </p:cBhvr>
                                      <p:to>
                                        <p:strVal val="visible"/>
                                      </p:to>
                                    </p:set>
                                    <p:animEffect transition="in" filter="wipe(left)">
                                      <p:cBhvr>
                                        <p:cTn id="60" dur="2000"/>
                                        <p:tgtEl>
                                          <p:spTgt spid="2355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555">
                                            <p:txEl>
                                              <p:pRg st="9" end="9"/>
                                            </p:txEl>
                                          </p:spTgt>
                                        </p:tgtEl>
                                        <p:attrNameLst>
                                          <p:attrName>style.visibility</p:attrName>
                                        </p:attrNameLst>
                                      </p:cBhvr>
                                      <p:to>
                                        <p:strVal val="visible"/>
                                      </p:to>
                                    </p:set>
                                    <p:animEffect transition="in" filter="wipe(left)">
                                      <p:cBhvr>
                                        <p:cTn id="65" dur="2000"/>
                                        <p:tgtEl>
                                          <p:spTgt spid="235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5" grpId="0" uiExpand="1" build="p"/>
      <p:bldP spid="23560" grpId="0" uiExpan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776689" y="296652"/>
            <a:ext cx="7590623" cy="6264696"/>
          </a:xfrm>
          <a:prstGeom prst="rect">
            <a:avLst/>
          </a:prstGeom>
          <a:solidFill>
            <a:schemeClr val="bg1"/>
          </a:solidFill>
          <a:ln w="9525">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539552" y="908720"/>
            <a:ext cx="4176464" cy="5139869"/>
          </a:xfrm>
          <a:prstGeom prst="rect">
            <a:avLst/>
          </a:prstGeom>
          <a:noFill/>
          <a:ln w="9525">
            <a:noFill/>
            <a:miter lim="800000"/>
            <a:headEnd/>
            <a:tailEnd/>
          </a:ln>
          <a:effectLst/>
        </p:spPr>
        <p:txBody>
          <a:bodyPr wrap="square">
            <a:spAutoFit/>
          </a:bodyPr>
          <a:lstStyle/>
          <a:p>
            <a:pPr algn="just">
              <a:spcBef>
                <a:spcPct val="50000"/>
              </a:spcBef>
            </a:pPr>
            <a:r>
              <a:rPr lang="it-IT" sz="2800" b="1" dirty="0" err="1" smtClean="0"/>
              <a:t>Dendro-chrono-logy</a:t>
            </a:r>
            <a:r>
              <a:rPr lang="it-IT" dirty="0" smtClean="0"/>
              <a:t> </a:t>
            </a:r>
          </a:p>
          <a:p>
            <a:pPr algn="just">
              <a:spcBef>
                <a:spcPct val="50000"/>
              </a:spcBef>
            </a:pPr>
            <a:r>
              <a:rPr lang="en-US" dirty="0" err="1" smtClean="0"/>
              <a:t>dendron</a:t>
            </a:r>
            <a:r>
              <a:rPr lang="en-US" dirty="0" smtClean="0"/>
              <a:t> (= “tree”)  </a:t>
            </a:r>
          </a:p>
          <a:p>
            <a:pPr algn="just">
              <a:spcBef>
                <a:spcPct val="50000"/>
              </a:spcBef>
            </a:pPr>
            <a:r>
              <a:rPr lang="en-US" dirty="0" err="1" smtClean="0"/>
              <a:t>chronos</a:t>
            </a:r>
            <a:r>
              <a:rPr lang="en-US" dirty="0" smtClean="0"/>
              <a:t> (= “time”)</a:t>
            </a:r>
          </a:p>
          <a:p>
            <a:pPr algn="just">
              <a:spcBef>
                <a:spcPct val="50000"/>
              </a:spcBef>
            </a:pPr>
            <a:r>
              <a:rPr lang="en-US" dirty="0" smtClean="0"/>
              <a:t>- logy (= the study of)</a:t>
            </a:r>
          </a:p>
          <a:p>
            <a:pPr algn="just">
              <a:spcBef>
                <a:spcPct val="50000"/>
              </a:spcBef>
            </a:pPr>
            <a:endParaRPr lang="it-IT" dirty="0" smtClean="0"/>
          </a:p>
          <a:p>
            <a:pPr algn="just">
              <a:spcBef>
                <a:spcPct val="50000"/>
              </a:spcBef>
            </a:pPr>
            <a:r>
              <a:rPr lang="en-US" dirty="0" smtClean="0"/>
              <a:t>The science that uses tree rings, </a:t>
            </a:r>
            <a:r>
              <a:rPr lang="en-US" u="sng" dirty="0" smtClean="0"/>
              <a:t>dated to their exact year of formation</a:t>
            </a:r>
            <a:r>
              <a:rPr lang="en-US" dirty="0" smtClean="0"/>
              <a:t>, to analyze temporal and spatial patterns of processes in the physical and cultural sciences.</a:t>
            </a:r>
            <a:endParaRPr lang="it-IT" dirty="0"/>
          </a:p>
        </p:txBody>
      </p:sp>
      <p:pic>
        <p:nvPicPr>
          <p:cNvPr id="254979" name="Picture 3" descr="loricato1"/>
          <p:cNvPicPr>
            <a:picLocks noChangeAspect="1" noChangeArrowheads="1"/>
          </p:cNvPicPr>
          <p:nvPr/>
        </p:nvPicPr>
        <p:blipFill>
          <a:blip r:embed="rId3" cstate="screen"/>
          <a:srcRect/>
          <a:stretch>
            <a:fillRect/>
          </a:stretch>
        </p:blipFill>
        <p:spPr bwMode="auto">
          <a:xfrm>
            <a:off x="5076825" y="1042988"/>
            <a:ext cx="3649663" cy="5410200"/>
          </a:xfrm>
          <a:prstGeom prst="rect">
            <a:avLst/>
          </a:prstGeom>
          <a:noFill/>
        </p:spPr>
      </p:pic>
      <p:sp>
        <p:nvSpPr>
          <p:cNvPr id="254981" name="Text Box 5"/>
          <p:cNvSpPr txBox="1">
            <a:spLocks noChangeArrowheads="1"/>
          </p:cNvSpPr>
          <p:nvPr/>
        </p:nvSpPr>
        <p:spPr bwMode="auto">
          <a:xfrm>
            <a:off x="533400" y="260350"/>
            <a:ext cx="8001000" cy="579438"/>
          </a:xfrm>
          <a:prstGeom prst="rect">
            <a:avLst/>
          </a:prstGeom>
          <a:noFill/>
          <a:ln w="9525">
            <a:noFill/>
            <a:miter lim="800000"/>
            <a:headEnd/>
            <a:tailEnd/>
          </a:ln>
          <a:effectLst/>
        </p:spPr>
        <p:txBody>
          <a:bodyPr>
            <a:spAutoFit/>
          </a:bodyPr>
          <a:lstStyle/>
          <a:p>
            <a:pPr algn="ctr" eaLnBrk="0" hangingPunct="0"/>
            <a:r>
              <a:rPr lang="it-IT" sz="3200" dirty="0" smtClean="0">
                <a:latin typeface="Comic Sans MS" pitchFamily="66" charset="0"/>
              </a:rPr>
              <a:t>Dendrochronology</a:t>
            </a:r>
            <a:endParaRPr lang="it-IT" sz="3200" dirty="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5900" y="260350"/>
            <a:ext cx="8713788" cy="609600"/>
          </a:xfrm>
        </p:spPr>
        <p:txBody>
          <a:bodyPr/>
          <a:lstStyle/>
          <a:p>
            <a:r>
              <a:rPr lang="en-US" sz="2800" dirty="0" smtClean="0">
                <a:latin typeface="Comic Sans MS" pitchFamily="66" charset="0"/>
              </a:rPr>
              <a:t>The Principle of Aggregate Tree Growth</a:t>
            </a:r>
            <a:endParaRPr lang="en-US" sz="2400" dirty="0">
              <a:latin typeface="Comic Sans MS" pitchFamily="66" charset="0"/>
            </a:endParaRPr>
          </a:p>
        </p:txBody>
      </p:sp>
      <p:sp>
        <p:nvSpPr>
          <p:cNvPr id="11" name="Text Box 6"/>
          <p:cNvSpPr txBox="1">
            <a:spLocks noChangeArrowheads="1"/>
          </p:cNvSpPr>
          <p:nvPr/>
        </p:nvSpPr>
        <p:spPr bwMode="auto">
          <a:xfrm>
            <a:off x="984250" y="1857364"/>
            <a:ext cx="7175500" cy="823913"/>
          </a:xfrm>
          <a:prstGeom prst="rect">
            <a:avLst/>
          </a:prstGeom>
          <a:noFill/>
          <a:ln w="9525">
            <a:noFill/>
            <a:miter lim="800000"/>
            <a:headEnd/>
            <a:tailEnd/>
          </a:ln>
          <a:effectLst/>
        </p:spPr>
        <p:txBody>
          <a:bodyPr wrap="none">
            <a:spAutoFit/>
          </a:bodyPr>
          <a:lstStyle/>
          <a:p>
            <a:r>
              <a:rPr lang="it-IT" sz="4800" dirty="0" err="1"/>
              <a:t>R</a:t>
            </a:r>
            <a:r>
              <a:rPr lang="it-IT" sz="4800" baseline="-25000" dirty="0" err="1"/>
              <a:t>t</a:t>
            </a:r>
            <a:r>
              <a:rPr lang="it-IT" sz="4400" baseline="-25000" dirty="0"/>
              <a:t> </a:t>
            </a:r>
            <a:r>
              <a:rPr lang="it-IT" sz="4400" dirty="0"/>
              <a:t>= A</a:t>
            </a:r>
            <a:r>
              <a:rPr lang="it-IT" sz="4400" baseline="-25000" dirty="0"/>
              <a:t>t</a:t>
            </a:r>
            <a:r>
              <a:rPr lang="it-IT" sz="4400" dirty="0"/>
              <a:t> + </a:t>
            </a:r>
            <a:r>
              <a:rPr lang="it-IT" sz="4400" dirty="0" err="1"/>
              <a:t>C</a:t>
            </a:r>
            <a:r>
              <a:rPr lang="it-IT" sz="4400" baseline="-25000" dirty="0" err="1"/>
              <a:t>t</a:t>
            </a:r>
            <a:r>
              <a:rPr lang="it-IT" sz="4400" dirty="0"/>
              <a:t> + </a:t>
            </a:r>
            <a:r>
              <a:rPr lang="it-IT" sz="4400" dirty="0">
                <a:latin typeface="Symbol" pitchFamily="18" charset="2"/>
              </a:rPr>
              <a:t>d</a:t>
            </a:r>
            <a:r>
              <a:rPr lang="it-IT" sz="4400" dirty="0"/>
              <a:t>D1</a:t>
            </a:r>
            <a:r>
              <a:rPr lang="it-IT" sz="4400" baseline="-25000" dirty="0"/>
              <a:t>t</a:t>
            </a:r>
            <a:r>
              <a:rPr lang="it-IT" sz="4400" dirty="0"/>
              <a:t> + </a:t>
            </a:r>
            <a:r>
              <a:rPr lang="it-IT" sz="4400" dirty="0">
                <a:latin typeface="Symbol" pitchFamily="18" charset="2"/>
              </a:rPr>
              <a:t>d</a:t>
            </a:r>
            <a:r>
              <a:rPr lang="it-IT" sz="4400" dirty="0"/>
              <a:t>D2</a:t>
            </a:r>
            <a:r>
              <a:rPr lang="it-IT" sz="4400" baseline="-25000" dirty="0"/>
              <a:t>t</a:t>
            </a:r>
            <a:r>
              <a:rPr lang="it-IT" sz="4400" dirty="0"/>
              <a:t> + </a:t>
            </a:r>
            <a:r>
              <a:rPr lang="it-IT" sz="4400" dirty="0" err="1"/>
              <a:t>E</a:t>
            </a:r>
            <a:r>
              <a:rPr lang="it-IT" sz="4400" baseline="-25000" dirty="0" err="1"/>
              <a:t>t</a:t>
            </a:r>
            <a:endParaRPr lang="it-IT" sz="4400" baseline="-25000" dirty="0"/>
          </a:p>
        </p:txBody>
      </p:sp>
      <p:sp>
        <p:nvSpPr>
          <p:cNvPr id="5" name="Rettangolo 4"/>
          <p:cNvSpPr/>
          <p:nvPr/>
        </p:nvSpPr>
        <p:spPr>
          <a:xfrm>
            <a:off x="1071538" y="1142984"/>
            <a:ext cx="7000924" cy="461665"/>
          </a:xfrm>
          <a:prstGeom prst="rect">
            <a:avLst/>
          </a:prstGeom>
        </p:spPr>
        <p:txBody>
          <a:bodyPr wrap="square">
            <a:spAutoFit/>
          </a:bodyPr>
          <a:lstStyle/>
          <a:p>
            <a:r>
              <a:rPr lang="en-US" dirty="0" smtClean="0"/>
              <a:t>Tree growth can be “decomposed” into five basic parts:</a:t>
            </a:r>
            <a:endParaRPr lang="en-US" dirty="0"/>
          </a:p>
        </p:txBody>
      </p:sp>
      <p:sp>
        <p:nvSpPr>
          <p:cNvPr id="6" name="Rettangolo 5"/>
          <p:cNvSpPr/>
          <p:nvPr/>
        </p:nvSpPr>
        <p:spPr>
          <a:xfrm>
            <a:off x="1000100" y="3143248"/>
            <a:ext cx="7143800" cy="2831544"/>
          </a:xfrm>
          <a:prstGeom prst="rect">
            <a:avLst/>
          </a:prstGeom>
        </p:spPr>
        <p:txBody>
          <a:bodyPr wrap="square">
            <a:spAutoFit/>
          </a:bodyPr>
          <a:lstStyle/>
          <a:p>
            <a:pPr marL="339725" indent="-339725">
              <a:spcAft>
                <a:spcPts val="1200"/>
              </a:spcAft>
              <a:buFont typeface="Arial" pitchFamily="34" charset="0"/>
              <a:buChar char="•"/>
            </a:pPr>
            <a:r>
              <a:rPr lang="en-US" dirty="0" smtClean="0"/>
              <a:t>Only ONE can be the desired signal. All OTHERS constitute noise. We wish to maximize the signal to noise (S/N) ratio.</a:t>
            </a:r>
          </a:p>
          <a:p>
            <a:pPr marL="339725" indent="-339725">
              <a:spcAft>
                <a:spcPts val="1200"/>
              </a:spcAft>
              <a:buFont typeface="Arial" pitchFamily="34" charset="0"/>
              <a:buChar char="•"/>
            </a:pPr>
            <a:r>
              <a:rPr lang="en-US" dirty="0" smtClean="0"/>
              <a:t>For example, if climate is our desired signal, we must (1) sample to ensure no other noise affects tree growth in our study area, and (2) mathematically remove the effects of other parts.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2" name="Picture 20" descr="Replication-ringwidths"/>
          <p:cNvPicPr>
            <a:picLocks noChangeAspect="1" noChangeArrowheads="1"/>
          </p:cNvPicPr>
          <p:nvPr/>
        </p:nvPicPr>
        <p:blipFill>
          <a:blip r:embed="rId3" cstate="screen"/>
          <a:srcRect/>
          <a:stretch>
            <a:fillRect/>
          </a:stretch>
        </p:blipFill>
        <p:spPr bwMode="auto">
          <a:xfrm>
            <a:off x="4356100" y="1125538"/>
            <a:ext cx="3773488" cy="5184775"/>
          </a:xfrm>
          <a:prstGeom prst="rect">
            <a:avLst/>
          </a:prstGeom>
          <a:noFill/>
        </p:spPr>
      </p:pic>
      <p:pic>
        <p:nvPicPr>
          <p:cNvPr id="28702" name="Picture 30" descr="Replication-chronologies"/>
          <p:cNvPicPr>
            <a:picLocks noChangeAspect="1" noChangeArrowheads="1"/>
          </p:cNvPicPr>
          <p:nvPr/>
        </p:nvPicPr>
        <p:blipFill>
          <a:blip r:embed="rId4" cstate="screen"/>
          <a:srcRect/>
          <a:stretch>
            <a:fillRect/>
          </a:stretch>
        </p:blipFill>
        <p:spPr bwMode="auto">
          <a:xfrm>
            <a:off x="4356100" y="1125538"/>
            <a:ext cx="4291013" cy="5183187"/>
          </a:xfrm>
          <a:prstGeom prst="rect">
            <a:avLst/>
          </a:prstGeom>
          <a:noFill/>
        </p:spPr>
      </p:pic>
      <p:sp>
        <p:nvSpPr>
          <p:cNvPr id="28674" name="Rectangle 2"/>
          <p:cNvSpPr>
            <a:spLocks noGrp="1" noChangeArrowheads="1"/>
          </p:cNvSpPr>
          <p:nvPr>
            <p:ph type="title" idx="4294967295"/>
          </p:nvPr>
        </p:nvSpPr>
        <p:spPr>
          <a:xfrm>
            <a:off x="685800" y="-90488"/>
            <a:ext cx="7772400" cy="1143001"/>
          </a:xfrm>
        </p:spPr>
        <p:txBody>
          <a:bodyPr/>
          <a:lstStyle/>
          <a:p>
            <a:r>
              <a:rPr lang="en-US" sz="3200" dirty="0" smtClean="0">
                <a:latin typeface="Comic Sans MS" pitchFamily="66" charset="0"/>
              </a:rPr>
              <a:t>The Principle of Replication</a:t>
            </a:r>
            <a:endParaRPr lang="en-US" sz="3200" dirty="0">
              <a:latin typeface="Comic Sans MS" pitchFamily="66" charset="0"/>
            </a:endParaRPr>
          </a:p>
        </p:txBody>
      </p:sp>
      <p:sp>
        <p:nvSpPr>
          <p:cNvPr id="28675" name="Rectangle 3"/>
          <p:cNvSpPr>
            <a:spLocks noGrp="1" noChangeArrowheads="1"/>
          </p:cNvSpPr>
          <p:nvPr>
            <p:ph type="body" sz="half" idx="4294967295"/>
          </p:nvPr>
        </p:nvSpPr>
        <p:spPr>
          <a:xfrm>
            <a:off x="285720" y="1214422"/>
            <a:ext cx="3786214" cy="5357850"/>
          </a:xfrm>
        </p:spPr>
        <p:txBody>
          <a:bodyPr/>
          <a:lstStyle/>
          <a:p>
            <a:pPr algn="just">
              <a:lnSpc>
                <a:spcPct val="80000"/>
              </a:lnSpc>
              <a:spcAft>
                <a:spcPts val="1200"/>
              </a:spcAft>
            </a:pPr>
            <a:r>
              <a:rPr lang="en-US" sz="2000" dirty="0" smtClean="0">
                <a:cs typeface="Times New Roman" pitchFamily="18" charset="0"/>
              </a:rPr>
              <a:t>The environmental signal being investigated can be maximized (and the amount of noise minimized) by sampling more than one stem radius per tree and more than one tree per site.</a:t>
            </a:r>
          </a:p>
          <a:p>
            <a:pPr algn="just">
              <a:lnSpc>
                <a:spcPct val="80000"/>
              </a:lnSpc>
              <a:spcAft>
                <a:spcPts val="1200"/>
              </a:spcAft>
            </a:pPr>
            <a:r>
              <a:rPr lang="en-US" sz="2000" dirty="0" smtClean="0">
                <a:cs typeface="Times New Roman" pitchFamily="18" charset="0"/>
              </a:rPr>
              <a:t>Obtaining more than one increment core per tree reduces the amount of "intra-tree variability" = the amount of undesirable environmental signal peculiar to only that tree.</a:t>
            </a:r>
          </a:p>
          <a:p>
            <a:pPr algn="just">
              <a:lnSpc>
                <a:spcPct val="80000"/>
              </a:lnSpc>
            </a:pPr>
            <a:r>
              <a:rPr lang="en-US" sz="2000" dirty="0" smtClean="0">
                <a:cs typeface="Times New Roman" pitchFamily="18" charset="0"/>
              </a:rPr>
              <a:t>Obtaining numerous trees from one site (and perhaps several sites in a region) ensures that the amount of "noise" is minimized. </a:t>
            </a:r>
            <a:endParaRPr lang="en-US" sz="20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8692"/>
                                        </p:tgtEl>
                                        <p:attrNameLst>
                                          <p:attrName>style.visibility</p:attrName>
                                        </p:attrNameLst>
                                      </p:cBhvr>
                                      <p:to>
                                        <p:strVal val="visible"/>
                                      </p:to>
                                    </p:set>
                                    <p:animEffect transition="in" filter="diamond(in)">
                                      <p:cBhvr>
                                        <p:cTn id="7" dur="2000"/>
                                        <p:tgtEl>
                                          <p:spTgt spid="2869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8702"/>
                                        </p:tgtEl>
                                        <p:attrNameLst>
                                          <p:attrName>style.visibility</p:attrName>
                                        </p:attrNameLst>
                                      </p:cBhvr>
                                      <p:to>
                                        <p:strVal val="visible"/>
                                      </p:to>
                                    </p:set>
                                    <p:animEffect transition="in" filter="diamond(out)">
                                      <p:cBhvr>
                                        <p:cTn id="12" dur="2000"/>
                                        <p:tgtEl>
                                          <p:spTgt spid="2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90488"/>
            <a:ext cx="7772400" cy="1143001"/>
          </a:xfrm>
        </p:spPr>
        <p:txBody>
          <a:bodyPr/>
          <a:lstStyle/>
          <a:p>
            <a:r>
              <a:rPr lang="en-US" sz="3200" dirty="0" smtClean="0">
                <a:latin typeface="Comic Sans MS" pitchFamily="66" charset="0"/>
              </a:rPr>
              <a:t>The Principle of Replication</a:t>
            </a:r>
            <a:endParaRPr lang="en-US" sz="3200" dirty="0">
              <a:latin typeface="Comic Sans MS" pitchFamily="66" charset="0"/>
            </a:endParaRPr>
          </a:p>
        </p:txBody>
      </p:sp>
      <p:graphicFrame>
        <p:nvGraphicFramePr>
          <p:cNvPr id="7" name="Grafico 6"/>
          <p:cNvGraphicFramePr/>
          <p:nvPr/>
        </p:nvGraphicFramePr>
        <p:xfrm>
          <a:off x="735330" y="1676400"/>
          <a:ext cx="7673340"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uppo 11"/>
          <p:cNvGrpSpPr/>
          <p:nvPr/>
        </p:nvGrpSpPr>
        <p:grpSpPr>
          <a:xfrm>
            <a:off x="2285984" y="1785926"/>
            <a:ext cx="4500594" cy="2286016"/>
            <a:chOff x="2285984" y="1785926"/>
            <a:chExt cx="4500594" cy="2286016"/>
          </a:xfrm>
        </p:grpSpPr>
        <p:sp>
          <p:nvSpPr>
            <p:cNvPr id="8" name="Ovale 7"/>
            <p:cNvSpPr/>
            <p:nvPr/>
          </p:nvSpPr>
          <p:spPr>
            <a:xfrm>
              <a:off x="2285984" y="2000240"/>
              <a:ext cx="857256" cy="1643074"/>
            </a:xfrm>
            <a:prstGeom prst="ellipse">
              <a:avLst/>
            </a:prstGeom>
            <a:solidFill>
              <a:srgbClr val="FF00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e 8"/>
            <p:cNvSpPr/>
            <p:nvPr/>
          </p:nvSpPr>
          <p:spPr>
            <a:xfrm>
              <a:off x="4071934" y="2285992"/>
              <a:ext cx="428628" cy="1643074"/>
            </a:xfrm>
            <a:prstGeom prst="ellipse">
              <a:avLst/>
            </a:prstGeom>
            <a:solidFill>
              <a:srgbClr val="FF00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e 9"/>
            <p:cNvSpPr/>
            <p:nvPr/>
          </p:nvSpPr>
          <p:spPr>
            <a:xfrm>
              <a:off x="3143240" y="1785926"/>
              <a:ext cx="428628" cy="1071570"/>
            </a:xfrm>
            <a:prstGeom prst="ellipse">
              <a:avLst/>
            </a:prstGeom>
            <a:solidFill>
              <a:srgbClr val="FF00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e 10"/>
            <p:cNvSpPr/>
            <p:nvPr/>
          </p:nvSpPr>
          <p:spPr>
            <a:xfrm>
              <a:off x="6500826" y="2428868"/>
              <a:ext cx="285752" cy="1643074"/>
            </a:xfrm>
            <a:prstGeom prst="ellipse">
              <a:avLst/>
            </a:prstGeom>
            <a:solidFill>
              <a:srgbClr val="FF00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left)">
                                      <p:cBhvr>
                                        <p:cTn id="7" dur="2000"/>
                                        <p:tgtEl>
                                          <p:spTgt spid="7">
                                            <p:graphicEl>
                                              <a:chart seriesIdx="-3" categoryIdx="-3" bldStep="gridLegend"/>
                                            </p:graphic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11" dur="2000"/>
                                        <p:tgtEl>
                                          <p:spTgt spid="7">
                                            <p:graphicEl>
                                              <a:chart seriesIdx="0" categoryIdx="-4" bldStep="series"/>
                                            </p:graphic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5" dur="2000"/>
                                        <p:tgtEl>
                                          <p:spTgt spid="7">
                                            <p:graphicEl>
                                              <a:chart seriesIdx="1" categoryIdx="-4" bldStep="series"/>
                                            </p:graphic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9" dur="2000"/>
                                        <p:tgtEl>
                                          <p:spTgt spid="7">
                                            <p:graphicEl>
                                              <a:chart seriesIdx="2" categoryIdx="-4" bldStep="series"/>
                                            </p:graphic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ipe(left)">
                                      <p:cBhvr>
                                        <p:cTn id="23" dur="2000"/>
                                        <p:tgtEl>
                                          <p:spTgt spid="7">
                                            <p:graphicEl>
                                              <a:chart seriesIdx="3"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wipe(left)">
                                      <p:cBhvr>
                                        <p:cTn id="33" dur="2000"/>
                                        <p:tgtEl>
                                          <p:spTgt spid="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5"/>
          <p:cNvSpPr>
            <a:spLocks noChangeArrowheads="1"/>
          </p:cNvSpPr>
          <p:nvPr/>
        </p:nvSpPr>
        <p:spPr bwMode="auto">
          <a:xfrm>
            <a:off x="564044" y="215900"/>
            <a:ext cx="8015913" cy="1077218"/>
          </a:xfrm>
          <a:prstGeom prst="rect">
            <a:avLst/>
          </a:prstGeom>
          <a:noFill/>
          <a:ln w="9525">
            <a:noFill/>
            <a:miter lim="800000"/>
            <a:headEnd/>
            <a:tailEnd/>
          </a:ln>
          <a:effectLst/>
        </p:spPr>
        <p:txBody>
          <a:bodyPr wrap="none">
            <a:spAutoFit/>
          </a:bodyPr>
          <a:lstStyle/>
          <a:p>
            <a:pPr algn="ctr"/>
            <a:r>
              <a:rPr lang="it-IT" sz="3200" dirty="0" smtClean="0">
                <a:cs typeface="Times New Roman" pitchFamily="18" charset="0"/>
              </a:rPr>
              <a:t>The </a:t>
            </a:r>
            <a:r>
              <a:rPr lang="it-IT" sz="3200" dirty="0" err="1" smtClean="0">
                <a:cs typeface="Times New Roman" pitchFamily="18" charset="0"/>
              </a:rPr>
              <a:t>different</a:t>
            </a:r>
            <a:r>
              <a:rPr lang="it-IT" sz="3200" dirty="0" smtClean="0">
                <a:cs typeface="Times New Roman" pitchFamily="18" charset="0"/>
              </a:rPr>
              <a:t> </a:t>
            </a:r>
            <a:r>
              <a:rPr lang="it-IT" sz="3200" dirty="0" err="1" smtClean="0">
                <a:cs typeface="Times New Roman" pitchFamily="18" charset="0"/>
              </a:rPr>
              <a:t>types</a:t>
            </a:r>
            <a:r>
              <a:rPr lang="it-IT" sz="3200" dirty="0" smtClean="0">
                <a:cs typeface="Times New Roman" pitchFamily="18" charset="0"/>
              </a:rPr>
              <a:t> </a:t>
            </a:r>
            <a:r>
              <a:rPr lang="it-IT" sz="3200" dirty="0" err="1" smtClean="0">
                <a:cs typeface="Times New Roman" pitchFamily="18" charset="0"/>
              </a:rPr>
              <a:t>of</a:t>
            </a:r>
            <a:r>
              <a:rPr lang="it-IT" sz="3200" dirty="0" smtClean="0">
                <a:cs typeface="Times New Roman" pitchFamily="18" charset="0"/>
              </a:rPr>
              <a:t> information </a:t>
            </a:r>
            <a:r>
              <a:rPr lang="it-IT" sz="3200" dirty="0" err="1" smtClean="0">
                <a:cs typeface="Times New Roman" pitchFamily="18" charset="0"/>
              </a:rPr>
              <a:t>derived</a:t>
            </a:r>
            <a:r>
              <a:rPr lang="it-IT" sz="3200" dirty="0" smtClean="0">
                <a:cs typeface="Times New Roman" pitchFamily="18" charset="0"/>
              </a:rPr>
              <a:t> </a:t>
            </a:r>
            <a:r>
              <a:rPr lang="it-IT" sz="3200" dirty="0" err="1" smtClean="0">
                <a:cs typeface="Times New Roman" pitchFamily="18" charset="0"/>
              </a:rPr>
              <a:t>from</a:t>
            </a:r>
            <a:endParaRPr lang="it-IT" sz="3200" dirty="0" smtClean="0">
              <a:cs typeface="Times New Roman" pitchFamily="18" charset="0"/>
            </a:endParaRPr>
          </a:p>
          <a:p>
            <a:pPr algn="ctr"/>
            <a:r>
              <a:rPr lang="it-IT" sz="3200" dirty="0" err="1" smtClean="0">
                <a:cs typeface="Times New Roman" pitchFamily="18" charset="0"/>
              </a:rPr>
              <a:t>tree-ring</a:t>
            </a:r>
            <a:r>
              <a:rPr lang="it-IT" sz="3200" dirty="0" smtClean="0">
                <a:cs typeface="Times New Roman" pitchFamily="18" charset="0"/>
              </a:rPr>
              <a:t> </a:t>
            </a:r>
            <a:r>
              <a:rPr lang="it-IT" sz="3200" dirty="0" err="1" smtClean="0">
                <a:cs typeface="Times New Roman" pitchFamily="18" charset="0"/>
              </a:rPr>
              <a:t>series</a:t>
            </a:r>
            <a:endParaRPr lang="it-IT" sz="3200" dirty="0">
              <a:cs typeface="Times New Roman" pitchFamily="18" charset="0"/>
            </a:endParaRPr>
          </a:p>
        </p:txBody>
      </p:sp>
      <p:sp>
        <p:nvSpPr>
          <p:cNvPr id="216070" name="Rectangle 6"/>
          <p:cNvSpPr>
            <a:spLocks noChangeArrowheads="1"/>
          </p:cNvSpPr>
          <p:nvPr/>
        </p:nvSpPr>
        <p:spPr bwMode="auto">
          <a:xfrm>
            <a:off x="1000100" y="1785926"/>
            <a:ext cx="3441648" cy="461665"/>
          </a:xfrm>
          <a:prstGeom prst="rect">
            <a:avLst/>
          </a:prstGeom>
          <a:noFill/>
          <a:ln w="9525">
            <a:noFill/>
            <a:miter lim="800000"/>
            <a:headEnd/>
            <a:tailEnd/>
          </a:ln>
          <a:effectLst/>
        </p:spPr>
        <p:txBody>
          <a:bodyPr wrap="none">
            <a:spAutoFit/>
          </a:bodyPr>
          <a:lstStyle/>
          <a:p>
            <a:r>
              <a:rPr lang="it-IT" b="1" dirty="0" err="1" smtClean="0"/>
              <a:t>Trees</a:t>
            </a:r>
            <a:r>
              <a:rPr lang="it-IT" b="1" dirty="0" smtClean="0"/>
              <a:t> </a:t>
            </a:r>
            <a:r>
              <a:rPr lang="it-IT" b="1" dirty="0" err="1" smtClean="0"/>
              <a:t>as</a:t>
            </a:r>
            <a:r>
              <a:rPr lang="it-IT" b="1" dirty="0" smtClean="0"/>
              <a:t> </a:t>
            </a:r>
            <a:r>
              <a:rPr lang="it-IT" b="1" dirty="0" err="1" smtClean="0"/>
              <a:t>natural</a:t>
            </a:r>
            <a:r>
              <a:rPr lang="it-IT" b="1" dirty="0" smtClean="0"/>
              <a:t> </a:t>
            </a:r>
            <a:r>
              <a:rPr lang="it-IT" b="1" dirty="0" err="1" smtClean="0"/>
              <a:t>archives</a:t>
            </a:r>
            <a:endParaRPr lang="it-IT" b="1" dirty="0"/>
          </a:p>
        </p:txBody>
      </p:sp>
      <p:grpSp>
        <p:nvGrpSpPr>
          <p:cNvPr id="216077" name="Group 13"/>
          <p:cNvGrpSpPr>
            <a:grpSpLocks/>
          </p:cNvGrpSpPr>
          <p:nvPr/>
        </p:nvGrpSpPr>
        <p:grpSpPr bwMode="auto">
          <a:xfrm>
            <a:off x="4624388" y="1279522"/>
            <a:ext cx="3313112" cy="1720850"/>
            <a:chOff x="2913" y="618"/>
            <a:chExt cx="2087" cy="1084"/>
          </a:xfrm>
        </p:grpSpPr>
        <p:sp>
          <p:nvSpPr>
            <p:cNvPr id="216071" name="Rectangle 7"/>
            <p:cNvSpPr>
              <a:spLocks noChangeArrowheads="1"/>
            </p:cNvSpPr>
            <p:nvPr/>
          </p:nvSpPr>
          <p:spPr bwMode="auto">
            <a:xfrm>
              <a:off x="3424" y="998"/>
              <a:ext cx="1453" cy="233"/>
            </a:xfrm>
            <a:prstGeom prst="rect">
              <a:avLst/>
            </a:prstGeom>
            <a:noFill/>
            <a:ln w="9525">
              <a:noFill/>
              <a:miter lim="800000"/>
              <a:headEnd/>
              <a:tailEnd/>
            </a:ln>
            <a:effectLst/>
          </p:spPr>
          <p:txBody>
            <a:bodyPr wrap="none">
              <a:spAutoFit/>
            </a:bodyPr>
            <a:lstStyle/>
            <a:p>
              <a:r>
                <a:rPr lang="it-IT" sz="1800" dirty="0" smtClean="0"/>
                <a:t>Site and </a:t>
              </a:r>
              <a:r>
                <a:rPr lang="it-IT" sz="1800" dirty="0" err="1" smtClean="0"/>
                <a:t>trees</a:t>
              </a:r>
              <a:r>
                <a:rPr lang="it-IT" sz="1800" dirty="0" smtClean="0"/>
                <a:t> </a:t>
              </a:r>
              <a:r>
                <a:rPr lang="it-IT" sz="1800" dirty="0" err="1" smtClean="0"/>
                <a:t>selection</a:t>
              </a:r>
              <a:endParaRPr lang="it-IT" sz="1800" dirty="0"/>
            </a:p>
          </p:txBody>
        </p:sp>
        <p:sp>
          <p:nvSpPr>
            <p:cNvPr id="216072" name="Rectangle 8"/>
            <p:cNvSpPr>
              <a:spLocks noChangeArrowheads="1"/>
            </p:cNvSpPr>
            <p:nvPr/>
          </p:nvSpPr>
          <p:spPr bwMode="auto">
            <a:xfrm>
              <a:off x="3424" y="618"/>
              <a:ext cx="1570" cy="233"/>
            </a:xfrm>
            <a:prstGeom prst="rect">
              <a:avLst/>
            </a:prstGeom>
            <a:noFill/>
            <a:ln w="9525">
              <a:noFill/>
              <a:miter lim="800000"/>
              <a:headEnd/>
              <a:tailEnd/>
            </a:ln>
            <a:effectLst/>
          </p:spPr>
          <p:txBody>
            <a:bodyPr wrap="none">
              <a:spAutoFit/>
            </a:bodyPr>
            <a:lstStyle/>
            <a:p>
              <a:r>
                <a:rPr lang="it-IT" sz="1800" dirty="0" err="1" smtClean="0"/>
                <a:t>Climate</a:t>
              </a:r>
              <a:r>
                <a:rPr lang="it-IT" sz="1800" dirty="0" smtClean="0"/>
                <a:t> </a:t>
              </a:r>
              <a:r>
                <a:rPr lang="it-IT" sz="1800" dirty="0" err="1" smtClean="0"/>
                <a:t>as</a:t>
              </a:r>
              <a:r>
                <a:rPr lang="it-IT" sz="1800" dirty="0" smtClean="0"/>
                <a:t> the key </a:t>
              </a:r>
              <a:r>
                <a:rPr lang="it-IT" sz="1800" dirty="0" err="1" smtClean="0"/>
                <a:t>factor</a:t>
              </a:r>
              <a:endParaRPr lang="it-IT" sz="1800" dirty="0"/>
            </a:p>
          </p:txBody>
        </p:sp>
        <p:sp>
          <p:nvSpPr>
            <p:cNvPr id="216073" name="Rectangle 9"/>
            <p:cNvSpPr>
              <a:spLocks noChangeArrowheads="1"/>
            </p:cNvSpPr>
            <p:nvPr/>
          </p:nvSpPr>
          <p:spPr bwMode="auto">
            <a:xfrm>
              <a:off x="3424" y="1298"/>
              <a:ext cx="1576" cy="404"/>
            </a:xfrm>
            <a:prstGeom prst="rect">
              <a:avLst/>
            </a:prstGeom>
            <a:noFill/>
            <a:ln w="9525">
              <a:noFill/>
              <a:miter lim="800000"/>
              <a:headEnd/>
              <a:tailEnd/>
            </a:ln>
            <a:effectLst/>
          </p:spPr>
          <p:txBody>
            <a:bodyPr wrap="none">
              <a:spAutoFit/>
            </a:bodyPr>
            <a:lstStyle/>
            <a:p>
              <a:r>
                <a:rPr lang="it-IT" sz="1800" dirty="0" err="1" smtClean="0"/>
                <a:t>Ecological</a:t>
              </a:r>
              <a:r>
                <a:rPr lang="it-IT" sz="1800" dirty="0" smtClean="0"/>
                <a:t> </a:t>
              </a:r>
              <a:r>
                <a:rPr lang="it-IT" sz="1800" dirty="0" err="1" smtClean="0"/>
                <a:t>interpretation</a:t>
              </a:r>
              <a:endParaRPr lang="it-IT" sz="1800" dirty="0"/>
            </a:p>
            <a:p>
              <a:r>
                <a:rPr lang="it-IT" sz="1800" dirty="0" err="1" smtClean="0"/>
                <a:t>Climate</a:t>
              </a:r>
              <a:r>
                <a:rPr lang="it-IT" sz="1800" dirty="0" smtClean="0"/>
                <a:t> </a:t>
              </a:r>
              <a:r>
                <a:rPr lang="it-IT" sz="1800" dirty="0" err="1" smtClean="0"/>
                <a:t>reconstruction</a:t>
              </a:r>
              <a:endParaRPr lang="it-IT" sz="1800" dirty="0"/>
            </a:p>
          </p:txBody>
        </p:sp>
        <p:sp>
          <p:nvSpPr>
            <p:cNvPr id="216074" name="AutoShape 10"/>
            <p:cNvSpPr>
              <a:spLocks noChangeArrowheads="1"/>
            </p:cNvSpPr>
            <p:nvPr/>
          </p:nvSpPr>
          <p:spPr bwMode="auto">
            <a:xfrm rot="-2048694">
              <a:off x="2925" y="901"/>
              <a:ext cx="511" cy="7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216075" name="AutoShape 11"/>
            <p:cNvSpPr>
              <a:spLocks noChangeArrowheads="1"/>
            </p:cNvSpPr>
            <p:nvPr/>
          </p:nvSpPr>
          <p:spPr bwMode="auto">
            <a:xfrm>
              <a:off x="2959" y="1083"/>
              <a:ext cx="511" cy="7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it-IT"/>
            </a:p>
          </p:txBody>
        </p:sp>
        <p:sp>
          <p:nvSpPr>
            <p:cNvPr id="216076" name="AutoShape 12"/>
            <p:cNvSpPr>
              <a:spLocks noChangeArrowheads="1"/>
            </p:cNvSpPr>
            <p:nvPr/>
          </p:nvSpPr>
          <p:spPr bwMode="auto">
            <a:xfrm rot="2017812">
              <a:off x="2913" y="1267"/>
              <a:ext cx="511" cy="7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it-IT"/>
            </a:p>
          </p:txBody>
        </p:sp>
      </p:grpSp>
      <p:sp>
        <p:nvSpPr>
          <p:cNvPr id="216086" name="Rectangle 22"/>
          <p:cNvSpPr>
            <a:spLocks noChangeArrowheads="1"/>
          </p:cNvSpPr>
          <p:nvPr/>
        </p:nvSpPr>
        <p:spPr bwMode="auto">
          <a:xfrm>
            <a:off x="1591462" y="3114676"/>
            <a:ext cx="5961076" cy="457200"/>
          </a:xfrm>
          <a:prstGeom prst="rect">
            <a:avLst/>
          </a:prstGeom>
          <a:noFill/>
          <a:ln w="9525">
            <a:noFill/>
            <a:miter lim="800000"/>
            <a:headEnd/>
            <a:tailEnd/>
          </a:ln>
          <a:effectLst/>
        </p:spPr>
        <p:txBody>
          <a:bodyPr wrap="square">
            <a:spAutoFit/>
          </a:bodyPr>
          <a:lstStyle/>
          <a:p>
            <a:r>
              <a:rPr lang="it-IT" dirty="0" err="1" smtClean="0"/>
              <a:t>Possible</a:t>
            </a:r>
            <a:r>
              <a:rPr lang="it-IT" dirty="0" smtClean="0"/>
              <a:t> </a:t>
            </a:r>
            <a:r>
              <a:rPr lang="it-IT" dirty="0" err="1" smtClean="0"/>
              <a:t>applications</a:t>
            </a:r>
            <a:r>
              <a:rPr lang="it-IT" dirty="0" smtClean="0"/>
              <a:t> at </a:t>
            </a:r>
            <a:r>
              <a:rPr lang="it-IT" dirty="0" err="1" smtClean="0"/>
              <a:t>different</a:t>
            </a:r>
            <a:r>
              <a:rPr lang="it-IT" dirty="0" smtClean="0"/>
              <a:t> </a:t>
            </a:r>
            <a:r>
              <a:rPr lang="it-IT" dirty="0" err="1" smtClean="0"/>
              <a:t>time-domains</a:t>
            </a:r>
            <a:endParaRPr lang="it-IT" dirty="0"/>
          </a:p>
        </p:txBody>
      </p:sp>
      <p:grpSp>
        <p:nvGrpSpPr>
          <p:cNvPr id="216093" name="Group 29"/>
          <p:cNvGrpSpPr>
            <a:grpSpLocks/>
          </p:cNvGrpSpPr>
          <p:nvPr/>
        </p:nvGrpSpPr>
        <p:grpSpPr bwMode="auto">
          <a:xfrm>
            <a:off x="1236684" y="3644902"/>
            <a:ext cx="7121530" cy="1109663"/>
            <a:chOff x="1088" y="2296"/>
            <a:chExt cx="4486" cy="699"/>
          </a:xfrm>
        </p:grpSpPr>
        <p:sp>
          <p:nvSpPr>
            <p:cNvPr id="216078" name="Rectangle 14"/>
            <p:cNvSpPr>
              <a:spLocks noChangeArrowheads="1"/>
            </p:cNvSpPr>
            <p:nvPr/>
          </p:nvSpPr>
          <p:spPr bwMode="auto">
            <a:xfrm>
              <a:off x="1088" y="2520"/>
              <a:ext cx="989" cy="291"/>
            </a:xfrm>
            <a:prstGeom prst="rect">
              <a:avLst/>
            </a:prstGeom>
            <a:noFill/>
            <a:ln w="9525">
              <a:noFill/>
              <a:miter lim="800000"/>
              <a:headEnd/>
              <a:tailEnd/>
            </a:ln>
            <a:effectLst/>
          </p:spPr>
          <p:txBody>
            <a:bodyPr wrap="none">
              <a:spAutoFit/>
            </a:bodyPr>
            <a:lstStyle/>
            <a:p>
              <a:r>
                <a:rPr lang="it-IT" b="1" dirty="0" err="1" smtClean="0"/>
                <a:t>Time</a:t>
              </a:r>
              <a:r>
                <a:rPr lang="it-IT" b="1" dirty="0" smtClean="0"/>
                <a:t> scale</a:t>
              </a:r>
              <a:endParaRPr lang="it-IT" b="1" dirty="0"/>
            </a:p>
          </p:txBody>
        </p:sp>
        <p:grpSp>
          <p:nvGrpSpPr>
            <p:cNvPr id="216079" name="Group 15"/>
            <p:cNvGrpSpPr>
              <a:grpSpLocks/>
            </p:cNvGrpSpPr>
            <p:nvPr/>
          </p:nvGrpSpPr>
          <p:grpSpPr bwMode="auto">
            <a:xfrm>
              <a:off x="2813" y="2296"/>
              <a:ext cx="2761" cy="699"/>
              <a:chOff x="2608" y="1253"/>
              <a:chExt cx="2761" cy="699"/>
            </a:xfrm>
          </p:grpSpPr>
          <p:sp>
            <p:nvSpPr>
              <p:cNvPr id="216080" name="Rectangle 16"/>
              <p:cNvSpPr>
                <a:spLocks noChangeArrowheads="1"/>
              </p:cNvSpPr>
              <p:nvPr/>
            </p:nvSpPr>
            <p:spPr bwMode="auto">
              <a:xfrm>
                <a:off x="2608" y="1253"/>
                <a:ext cx="1775" cy="291"/>
              </a:xfrm>
              <a:prstGeom prst="rect">
                <a:avLst/>
              </a:prstGeom>
              <a:noFill/>
              <a:ln w="9525">
                <a:noFill/>
                <a:miter lim="800000"/>
                <a:headEnd/>
                <a:tailEnd/>
              </a:ln>
              <a:effectLst/>
            </p:spPr>
            <p:txBody>
              <a:bodyPr wrap="none">
                <a:spAutoFit/>
              </a:bodyPr>
              <a:lstStyle/>
              <a:p>
                <a:r>
                  <a:rPr lang="it-IT" b="1" dirty="0" smtClean="0"/>
                  <a:t>Short </a:t>
                </a:r>
                <a:r>
                  <a:rPr lang="it-IT" b="1" dirty="0" err="1" smtClean="0"/>
                  <a:t>term</a:t>
                </a:r>
                <a:r>
                  <a:rPr lang="it-IT" b="1" dirty="0" smtClean="0"/>
                  <a:t> (</a:t>
                </a:r>
                <a:r>
                  <a:rPr lang="it-IT" b="1" dirty="0" err="1" smtClean="0"/>
                  <a:t>annual</a:t>
                </a:r>
                <a:r>
                  <a:rPr lang="it-IT" b="1" dirty="0" smtClean="0"/>
                  <a:t>)</a:t>
                </a:r>
                <a:endParaRPr lang="it-IT" b="1" dirty="0"/>
              </a:p>
            </p:txBody>
          </p:sp>
          <p:sp>
            <p:nvSpPr>
              <p:cNvPr id="216081" name="Rectangle 17"/>
              <p:cNvSpPr>
                <a:spLocks noChangeArrowheads="1"/>
              </p:cNvSpPr>
              <p:nvPr/>
            </p:nvSpPr>
            <p:spPr bwMode="auto">
              <a:xfrm>
                <a:off x="2608" y="1661"/>
                <a:ext cx="2761" cy="291"/>
              </a:xfrm>
              <a:prstGeom prst="rect">
                <a:avLst/>
              </a:prstGeom>
              <a:noFill/>
              <a:ln w="9525">
                <a:noFill/>
                <a:miter lim="800000"/>
                <a:headEnd/>
                <a:tailEnd/>
              </a:ln>
              <a:effectLst/>
            </p:spPr>
            <p:txBody>
              <a:bodyPr wrap="none">
                <a:spAutoFit/>
              </a:bodyPr>
              <a:lstStyle/>
              <a:p>
                <a:r>
                  <a:rPr lang="it-IT" b="1" dirty="0" smtClean="0"/>
                  <a:t>Long </a:t>
                </a:r>
                <a:r>
                  <a:rPr lang="it-IT" b="1" dirty="0" err="1" smtClean="0"/>
                  <a:t>term</a:t>
                </a:r>
                <a:r>
                  <a:rPr lang="it-IT" b="1" dirty="0" smtClean="0"/>
                  <a:t> (</a:t>
                </a:r>
                <a:r>
                  <a:rPr lang="it-IT" b="1" dirty="0" err="1" smtClean="0"/>
                  <a:t>centuries</a:t>
                </a:r>
                <a:r>
                  <a:rPr lang="it-IT" b="1" dirty="0" smtClean="0"/>
                  <a:t> and more)</a:t>
                </a:r>
                <a:endParaRPr lang="it-IT" b="1" dirty="0"/>
              </a:p>
            </p:txBody>
          </p:sp>
        </p:grpSp>
        <p:grpSp>
          <p:nvGrpSpPr>
            <p:cNvPr id="216087" name="Group 23"/>
            <p:cNvGrpSpPr>
              <a:grpSpLocks/>
            </p:cNvGrpSpPr>
            <p:nvPr/>
          </p:nvGrpSpPr>
          <p:grpSpPr bwMode="auto">
            <a:xfrm>
              <a:off x="2178" y="2523"/>
              <a:ext cx="499" cy="317"/>
              <a:chOff x="1973" y="1480"/>
              <a:chExt cx="499" cy="317"/>
            </a:xfrm>
          </p:grpSpPr>
          <p:sp>
            <p:nvSpPr>
              <p:cNvPr id="216088" name="AutoShape 24"/>
              <p:cNvSpPr>
                <a:spLocks noChangeArrowheads="1"/>
              </p:cNvSpPr>
              <p:nvPr/>
            </p:nvSpPr>
            <p:spPr bwMode="auto">
              <a:xfrm rot="-1008430">
                <a:off x="1973" y="1480"/>
                <a:ext cx="499" cy="136"/>
              </a:xfrm>
              <a:prstGeom prst="right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it-IT"/>
              </a:p>
            </p:txBody>
          </p:sp>
          <p:sp>
            <p:nvSpPr>
              <p:cNvPr id="216089" name="AutoShape 25"/>
              <p:cNvSpPr>
                <a:spLocks noChangeArrowheads="1"/>
              </p:cNvSpPr>
              <p:nvPr/>
            </p:nvSpPr>
            <p:spPr bwMode="auto">
              <a:xfrm rot="726472">
                <a:off x="1973" y="1661"/>
                <a:ext cx="499" cy="136"/>
              </a:xfrm>
              <a:prstGeom prst="right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it-IT"/>
              </a:p>
            </p:txBody>
          </p:sp>
        </p:grpSp>
      </p:grpSp>
      <p:grpSp>
        <p:nvGrpSpPr>
          <p:cNvPr id="216094" name="Group 30"/>
          <p:cNvGrpSpPr>
            <a:grpSpLocks/>
          </p:cNvGrpSpPr>
          <p:nvPr/>
        </p:nvGrpSpPr>
        <p:grpSpPr bwMode="auto">
          <a:xfrm>
            <a:off x="1236684" y="4941891"/>
            <a:ext cx="6597656" cy="1109663"/>
            <a:chOff x="715" y="3641"/>
            <a:chExt cx="4156" cy="699"/>
          </a:xfrm>
        </p:grpSpPr>
        <p:sp>
          <p:nvSpPr>
            <p:cNvPr id="216082" name="Rectangle 18"/>
            <p:cNvSpPr>
              <a:spLocks noChangeArrowheads="1"/>
            </p:cNvSpPr>
            <p:nvPr/>
          </p:nvSpPr>
          <p:spPr bwMode="auto">
            <a:xfrm>
              <a:off x="715" y="3858"/>
              <a:ext cx="1144" cy="291"/>
            </a:xfrm>
            <a:prstGeom prst="rect">
              <a:avLst/>
            </a:prstGeom>
            <a:noFill/>
            <a:ln w="9525">
              <a:noFill/>
              <a:miter lim="800000"/>
              <a:headEnd/>
              <a:tailEnd/>
            </a:ln>
            <a:effectLst/>
          </p:spPr>
          <p:txBody>
            <a:bodyPr wrap="none">
              <a:spAutoFit/>
            </a:bodyPr>
            <a:lstStyle/>
            <a:p>
              <a:r>
                <a:rPr lang="it-IT" b="1" dirty="0" err="1" smtClean="0"/>
                <a:t>Spatial</a:t>
              </a:r>
              <a:r>
                <a:rPr lang="it-IT" b="1" dirty="0" smtClean="0"/>
                <a:t> scale</a:t>
              </a:r>
              <a:endParaRPr lang="it-IT" b="1" dirty="0"/>
            </a:p>
          </p:txBody>
        </p:sp>
        <p:grpSp>
          <p:nvGrpSpPr>
            <p:cNvPr id="216083" name="Group 19"/>
            <p:cNvGrpSpPr>
              <a:grpSpLocks/>
            </p:cNvGrpSpPr>
            <p:nvPr/>
          </p:nvGrpSpPr>
          <p:grpSpPr bwMode="auto">
            <a:xfrm>
              <a:off x="2607" y="3641"/>
              <a:ext cx="2264" cy="699"/>
              <a:chOff x="2608" y="1253"/>
              <a:chExt cx="2264" cy="699"/>
            </a:xfrm>
          </p:grpSpPr>
          <p:sp>
            <p:nvSpPr>
              <p:cNvPr id="216084" name="Rectangle 20"/>
              <p:cNvSpPr>
                <a:spLocks noChangeArrowheads="1"/>
              </p:cNvSpPr>
              <p:nvPr/>
            </p:nvSpPr>
            <p:spPr bwMode="auto">
              <a:xfrm>
                <a:off x="2608" y="1253"/>
                <a:ext cx="2264" cy="291"/>
              </a:xfrm>
              <a:prstGeom prst="rect">
                <a:avLst/>
              </a:prstGeom>
              <a:noFill/>
              <a:ln w="9525">
                <a:noFill/>
                <a:miter lim="800000"/>
                <a:headEnd/>
                <a:tailEnd/>
              </a:ln>
              <a:effectLst/>
            </p:spPr>
            <p:txBody>
              <a:bodyPr wrap="none">
                <a:spAutoFit/>
              </a:bodyPr>
              <a:lstStyle/>
              <a:p>
                <a:r>
                  <a:rPr lang="it-IT" b="1" dirty="0" err="1" smtClean="0"/>
                  <a:t>Detailed</a:t>
                </a:r>
                <a:r>
                  <a:rPr lang="it-IT" b="1" dirty="0" smtClean="0"/>
                  <a:t> (</a:t>
                </a:r>
                <a:r>
                  <a:rPr lang="it-IT" b="1" dirty="0" err="1" smtClean="0"/>
                  <a:t>single-tree</a:t>
                </a:r>
                <a:r>
                  <a:rPr lang="it-IT" b="1" dirty="0" smtClean="0"/>
                  <a:t> </a:t>
                </a:r>
                <a:r>
                  <a:rPr lang="it-IT" b="1" dirty="0" err="1" smtClean="0"/>
                  <a:t>level</a:t>
                </a:r>
                <a:r>
                  <a:rPr lang="it-IT" b="1" dirty="0" smtClean="0"/>
                  <a:t>)</a:t>
                </a:r>
                <a:endParaRPr lang="it-IT" b="1" dirty="0"/>
              </a:p>
            </p:txBody>
          </p:sp>
          <p:sp>
            <p:nvSpPr>
              <p:cNvPr id="216085" name="Rectangle 21"/>
              <p:cNvSpPr>
                <a:spLocks noChangeArrowheads="1"/>
              </p:cNvSpPr>
              <p:nvPr/>
            </p:nvSpPr>
            <p:spPr bwMode="auto">
              <a:xfrm>
                <a:off x="2608" y="1661"/>
                <a:ext cx="2170" cy="291"/>
              </a:xfrm>
              <a:prstGeom prst="rect">
                <a:avLst/>
              </a:prstGeom>
              <a:noFill/>
              <a:ln w="9525">
                <a:noFill/>
                <a:miter lim="800000"/>
                <a:headEnd/>
                <a:tailEnd/>
              </a:ln>
              <a:effectLst/>
            </p:spPr>
            <p:txBody>
              <a:bodyPr wrap="none">
                <a:spAutoFit/>
              </a:bodyPr>
              <a:lstStyle/>
              <a:p>
                <a:r>
                  <a:rPr lang="it-IT" b="1" dirty="0" smtClean="0"/>
                  <a:t>Wide (</a:t>
                </a:r>
                <a:r>
                  <a:rPr lang="it-IT" b="1" dirty="0" err="1" smtClean="0"/>
                  <a:t>regional</a:t>
                </a:r>
                <a:r>
                  <a:rPr lang="it-IT" b="1" dirty="0" smtClean="0"/>
                  <a:t> </a:t>
                </a:r>
                <a:r>
                  <a:rPr lang="it-IT" b="1" dirty="0" err="1" smtClean="0"/>
                  <a:t>to</a:t>
                </a:r>
                <a:r>
                  <a:rPr lang="it-IT" b="1" dirty="0" smtClean="0"/>
                  <a:t> global)</a:t>
                </a:r>
                <a:endParaRPr lang="it-IT" b="1" dirty="0"/>
              </a:p>
            </p:txBody>
          </p:sp>
        </p:grpSp>
        <p:grpSp>
          <p:nvGrpSpPr>
            <p:cNvPr id="216090" name="Group 26"/>
            <p:cNvGrpSpPr>
              <a:grpSpLocks/>
            </p:cNvGrpSpPr>
            <p:nvPr/>
          </p:nvGrpSpPr>
          <p:grpSpPr bwMode="auto">
            <a:xfrm>
              <a:off x="1973" y="3838"/>
              <a:ext cx="499" cy="317"/>
              <a:chOff x="1973" y="2614"/>
              <a:chExt cx="499" cy="317"/>
            </a:xfrm>
          </p:grpSpPr>
          <p:sp>
            <p:nvSpPr>
              <p:cNvPr id="216091" name="AutoShape 27"/>
              <p:cNvSpPr>
                <a:spLocks noChangeArrowheads="1"/>
              </p:cNvSpPr>
              <p:nvPr/>
            </p:nvSpPr>
            <p:spPr bwMode="auto">
              <a:xfrm rot="-1008430">
                <a:off x="1973" y="2614"/>
                <a:ext cx="499" cy="136"/>
              </a:xfrm>
              <a:prstGeom prst="right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it-IT"/>
              </a:p>
            </p:txBody>
          </p:sp>
          <p:sp>
            <p:nvSpPr>
              <p:cNvPr id="216092" name="AutoShape 28"/>
              <p:cNvSpPr>
                <a:spLocks noChangeArrowheads="1"/>
              </p:cNvSpPr>
              <p:nvPr/>
            </p:nvSpPr>
            <p:spPr bwMode="auto">
              <a:xfrm rot="726472">
                <a:off x="1973" y="2795"/>
                <a:ext cx="499" cy="136"/>
              </a:xfrm>
              <a:prstGeom prst="rightArrow">
                <a:avLst>
                  <a:gd name="adj1" fmla="val 50000"/>
                  <a:gd name="adj2" fmla="val 91728"/>
                </a:avLst>
              </a:prstGeom>
              <a:solidFill>
                <a:schemeClr val="accent1"/>
              </a:solidFill>
              <a:ln w="9525">
                <a:solidFill>
                  <a:schemeClr val="tx1"/>
                </a:solidFill>
                <a:miter lim="800000"/>
                <a:headEnd/>
                <a:tailEnd/>
              </a:ln>
              <a:effectLst/>
            </p:spPr>
            <p:txBody>
              <a:bodyPr wrap="none" anchor="ctr"/>
              <a:lstStyle/>
              <a:p>
                <a:endParaRPr lang="it-IT"/>
              </a:p>
            </p:txBody>
          </p:sp>
        </p:grpSp>
      </p:grpSp>
      <p:sp>
        <p:nvSpPr>
          <p:cNvPr id="216095" name="Text Box 31"/>
          <p:cNvSpPr txBox="1">
            <a:spLocks noChangeArrowheads="1"/>
          </p:cNvSpPr>
          <p:nvPr/>
        </p:nvSpPr>
        <p:spPr bwMode="auto">
          <a:xfrm>
            <a:off x="1293813" y="2214560"/>
            <a:ext cx="3278187" cy="366712"/>
          </a:xfrm>
          <a:prstGeom prst="rect">
            <a:avLst/>
          </a:prstGeom>
          <a:noFill/>
          <a:ln w="9525">
            <a:noFill/>
            <a:miter lim="800000"/>
            <a:headEnd/>
            <a:tailEnd/>
          </a:ln>
          <a:effectLst/>
        </p:spPr>
        <p:txBody>
          <a:bodyPr>
            <a:spAutoFit/>
          </a:bodyPr>
          <a:lstStyle/>
          <a:p>
            <a:r>
              <a:rPr lang="it-IT" sz="1800"/>
              <a:t>R</a:t>
            </a:r>
            <a:r>
              <a:rPr lang="it-IT" sz="1800" baseline="-25000"/>
              <a:t>t </a:t>
            </a:r>
            <a:r>
              <a:rPr lang="it-IT" sz="1800"/>
              <a:t>= A</a:t>
            </a:r>
            <a:r>
              <a:rPr lang="it-IT" sz="1800" baseline="-25000"/>
              <a:t>t</a:t>
            </a:r>
            <a:r>
              <a:rPr lang="it-IT" sz="1800"/>
              <a:t> + C</a:t>
            </a:r>
            <a:r>
              <a:rPr lang="it-IT" sz="1800" baseline="-25000"/>
              <a:t>t</a:t>
            </a:r>
            <a:r>
              <a:rPr lang="it-IT" sz="1800"/>
              <a:t> + </a:t>
            </a:r>
            <a:r>
              <a:rPr lang="it-IT" sz="1800">
                <a:latin typeface="Symbol" pitchFamily="18" charset="2"/>
              </a:rPr>
              <a:t>d</a:t>
            </a:r>
            <a:r>
              <a:rPr lang="it-IT" sz="1800"/>
              <a:t>D1</a:t>
            </a:r>
            <a:r>
              <a:rPr lang="it-IT" sz="1800" baseline="-25000"/>
              <a:t>t</a:t>
            </a:r>
            <a:r>
              <a:rPr lang="it-IT" sz="1800"/>
              <a:t> + </a:t>
            </a:r>
            <a:r>
              <a:rPr lang="it-IT" sz="1800">
                <a:latin typeface="Symbol" pitchFamily="18" charset="2"/>
              </a:rPr>
              <a:t>d</a:t>
            </a:r>
            <a:r>
              <a:rPr lang="it-IT" sz="1800"/>
              <a:t>D2</a:t>
            </a:r>
            <a:r>
              <a:rPr lang="it-IT" sz="1800" baseline="-25000"/>
              <a:t>t</a:t>
            </a:r>
            <a:r>
              <a:rPr lang="it-IT" sz="1800"/>
              <a:t> + E</a:t>
            </a:r>
            <a:r>
              <a:rPr lang="it-IT" sz="1800" baseline="-25000"/>
              <a: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6077"/>
                                        </p:tgtEl>
                                        <p:attrNameLst>
                                          <p:attrName>style.visibility</p:attrName>
                                        </p:attrNameLst>
                                      </p:cBhvr>
                                      <p:to>
                                        <p:strVal val="visible"/>
                                      </p:to>
                                    </p:set>
                                    <p:animEffect transition="in" filter="wipe(left)">
                                      <p:cBhvr>
                                        <p:cTn id="7" dur="1000"/>
                                        <p:tgtEl>
                                          <p:spTgt spid="21607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6095"/>
                                        </p:tgtEl>
                                        <p:attrNameLst>
                                          <p:attrName>style.visibility</p:attrName>
                                        </p:attrNameLst>
                                      </p:cBhvr>
                                      <p:to>
                                        <p:strVal val="visible"/>
                                      </p:to>
                                    </p:set>
                                    <p:animEffect transition="in" filter="wipe(left)">
                                      <p:cBhvr>
                                        <p:cTn id="11" dur="1000"/>
                                        <p:tgtEl>
                                          <p:spTgt spid="21609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6086"/>
                                        </p:tgtEl>
                                        <p:attrNameLst>
                                          <p:attrName>style.visibility</p:attrName>
                                        </p:attrNameLst>
                                      </p:cBhvr>
                                      <p:to>
                                        <p:strVal val="visible"/>
                                      </p:to>
                                    </p:set>
                                    <p:animEffect transition="in" filter="wipe(left)">
                                      <p:cBhvr>
                                        <p:cTn id="16" dur="1000"/>
                                        <p:tgtEl>
                                          <p:spTgt spid="216086"/>
                                        </p:tgtEl>
                                      </p:cBhvr>
                                    </p:animEffect>
                                  </p:childTnLst>
                                </p:cTn>
                              </p:par>
                              <p:par>
                                <p:cTn id="17" presetID="22" presetClass="entr" presetSubtype="8" fill="hold" nodeType="withEffect">
                                  <p:stCondLst>
                                    <p:cond delay="0"/>
                                  </p:stCondLst>
                                  <p:childTnLst>
                                    <p:set>
                                      <p:cBhvr>
                                        <p:cTn id="18" dur="1" fill="hold">
                                          <p:stCondLst>
                                            <p:cond delay="0"/>
                                          </p:stCondLst>
                                        </p:cTn>
                                        <p:tgtEl>
                                          <p:spTgt spid="216093"/>
                                        </p:tgtEl>
                                        <p:attrNameLst>
                                          <p:attrName>style.visibility</p:attrName>
                                        </p:attrNameLst>
                                      </p:cBhvr>
                                      <p:to>
                                        <p:strVal val="visible"/>
                                      </p:to>
                                    </p:set>
                                    <p:animEffect transition="in" filter="wipe(left)">
                                      <p:cBhvr>
                                        <p:cTn id="19" dur="1000"/>
                                        <p:tgtEl>
                                          <p:spTgt spid="216093"/>
                                        </p:tgtEl>
                                      </p:cBhvr>
                                    </p:animEffect>
                                  </p:childTnLst>
                                </p:cTn>
                              </p:par>
                              <p:par>
                                <p:cTn id="20" presetID="22" presetClass="entr" presetSubtype="8" fill="hold" nodeType="withEffect">
                                  <p:stCondLst>
                                    <p:cond delay="0"/>
                                  </p:stCondLst>
                                  <p:childTnLst>
                                    <p:set>
                                      <p:cBhvr>
                                        <p:cTn id="21" dur="1" fill="hold">
                                          <p:stCondLst>
                                            <p:cond delay="0"/>
                                          </p:stCondLst>
                                        </p:cTn>
                                        <p:tgtEl>
                                          <p:spTgt spid="216094"/>
                                        </p:tgtEl>
                                        <p:attrNameLst>
                                          <p:attrName>style.visibility</p:attrName>
                                        </p:attrNameLst>
                                      </p:cBhvr>
                                      <p:to>
                                        <p:strVal val="visible"/>
                                      </p:to>
                                    </p:set>
                                    <p:animEffect transition="in" filter="wipe(left)">
                                      <p:cBhvr>
                                        <p:cTn id="22" dur="1000"/>
                                        <p:tgtEl>
                                          <p:spTgt spid="216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p:bldP spid="2160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rchivi naturali"/>
          <p:cNvPicPr>
            <a:picLocks noChangeAspect="1" noChangeArrowheads="1"/>
          </p:cNvPicPr>
          <p:nvPr/>
        </p:nvPicPr>
        <p:blipFill>
          <a:blip r:embed="rId3" cstate="screen"/>
          <a:srcRect/>
          <a:stretch>
            <a:fillRect/>
          </a:stretch>
        </p:blipFill>
        <p:spPr bwMode="auto">
          <a:xfrm>
            <a:off x="1160463" y="1039813"/>
            <a:ext cx="6840537" cy="5589587"/>
          </a:xfrm>
          <a:prstGeom prst="rect">
            <a:avLst/>
          </a:prstGeom>
          <a:noFill/>
        </p:spPr>
      </p:pic>
      <p:sp>
        <p:nvSpPr>
          <p:cNvPr id="3" name="Rectangle 5"/>
          <p:cNvSpPr>
            <a:spLocks noChangeArrowheads="1"/>
          </p:cNvSpPr>
          <p:nvPr/>
        </p:nvSpPr>
        <p:spPr bwMode="auto">
          <a:xfrm>
            <a:off x="685800" y="152400"/>
            <a:ext cx="7772400" cy="685800"/>
          </a:xfrm>
          <a:prstGeom prst="rect">
            <a:avLst/>
          </a:prstGeom>
          <a:noFill/>
          <a:ln w="9525">
            <a:noFill/>
            <a:miter lim="800000"/>
            <a:headEnd/>
            <a:tailEnd/>
          </a:ln>
          <a:effectLst/>
        </p:spPr>
        <p:txBody>
          <a:bodyPr anchor="ctr"/>
          <a:lstStyle/>
          <a:p>
            <a:pPr algn="ctr"/>
            <a:r>
              <a:rPr lang="en-GB" altLang="it-IT" sz="3200" dirty="0" smtClean="0">
                <a:latin typeface="Comic Sans MS" pitchFamily="66" charset="0"/>
                <a:cs typeface="Times New Roman" pitchFamily="18" charset="0"/>
              </a:rPr>
              <a:t>Natural Archives</a:t>
            </a:r>
            <a:endParaRPr lang="it-IT" altLang="it-IT" sz="3200" dirty="0">
              <a:latin typeface="Comic Sans MS" pitchFamily="66" charset="0"/>
              <a:cs typeface="Times New Roman" pitchFamily="18" charset="0"/>
            </a:endParaRPr>
          </a:p>
        </p:txBody>
      </p:sp>
      <p:pic>
        <p:nvPicPr>
          <p:cNvPr id="4" name="Picture 6"/>
          <p:cNvPicPr>
            <a:picLocks noChangeAspect="1" noChangeArrowheads="1"/>
          </p:cNvPicPr>
          <p:nvPr/>
        </p:nvPicPr>
        <p:blipFill>
          <a:blip r:embed="rId4" cstate="screen"/>
          <a:srcRect/>
          <a:stretch>
            <a:fillRect/>
          </a:stretch>
        </p:blipFill>
        <p:spPr bwMode="auto">
          <a:xfrm>
            <a:off x="4595813" y="4340225"/>
            <a:ext cx="3405187" cy="2263775"/>
          </a:xfrm>
          <a:prstGeom prst="rect">
            <a:avLst/>
          </a:prstGeom>
          <a:noFill/>
        </p:spPr>
      </p:pic>
      <p:pic>
        <p:nvPicPr>
          <p:cNvPr id="5" name="Picture 7"/>
          <p:cNvPicPr>
            <a:picLocks noChangeAspect="1" noChangeArrowheads="1"/>
          </p:cNvPicPr>
          <p:nvPr/>
        </p:nvPicPr>
        <p:blipFill>
          <a:blip r:embed="rId5" cstate="screen"/>
          <a:srcRect/>
          <a:stretch>
            <a:fillRect/>
          </a:stretch>
        </p:blipFill>
        <p:spPr bwMode="auto">
          <a:xfrm>
            <a:off x="4595813" y="4371975"/>
            <a:ext cx="3405187" cy="2190750"/>
          </a:xfrm>
          <a:prstGeom prst="rect">
            <a:avLst/>
          </a:prstGeom>
          <a:noFill/>
        </p:spPr>
      </p:pic>
      <p:pic>
        <p:nvPicPr>
          <p:cNvPr id="6" name="Picture 8"/>
          <p:cNvPicPr>
            <a:picLocks noChangeAspect="1" noChangeArrowheads="1"/>
          </p:cNvPicPr>
          <p:nvPr/>
        </p:nvPicPr>
        <p:blipFill>
          <a:blip r:embed="rId6" cstate="screen"/>
          <a:srcRect/>
          <a:stretch>
            <a:fillRect/>
          </a:stretch>
        </p:blipFill>
        <p:spPr bwMode="auto">
          <a:xfrm>
            <a:off x="4595813" y="4340225"/>
            <a:ext cx="3405187" cy="2289175"/>
          </a:xfrm>
          <a:prstGeom prst="rect">
            <a:avLst/>
          </a:prstGeom>
          <a:noFill/>
        </p:spPr>
      </p:pic>
      <p:pic>
        <p:nvPicPr>
          <p:cNvPr id="7" name="Picture 9"/>
          <p:cNvPicPr>
            <a:picLocks noChangeAspect="1" noChangeArrowheads="1"/>
          </p:cNvPicPr>
          <p:nvPr/>
        </p:nvPicPr>
        <p:blipFill>
          <a:blip r:embed="rId7" cstate="screen"/>
          <a:srcRect/>
          <a:stretch>
            <a:fillRect/>
          </a:stretch>
        </p:blipFill>
        <p:spPr bwMode="auto">
          <a:xfrm>
            <a:off x="4595813" y="4340225"/>
            <a:ext cx="3405187" cy="2263775"/>
          </a:xfrm>
          <a:prstGeom prst="rect">
            <a:avLst/>
          </a:prstGeom>
          <a:noFill/>
        </p:spPr>
      </p:pic>
      <p:pic>
        <p:nvPicPr>
          <p:cNvPr id="8" name="Picture 10"/>
          <p:cNvPicPr>
            <a:picLocks noChangeAspect="1" noChangeArrowheads="1"/>
          </p:cNvPicPr>
          <p:nvPr/>
        </p:nvPicPr>
        <p:blipFill>
          <a:blip r:embed="rId8" cstate="screen"/>
          <a:srcRect/>
          <a:stretch>
            <a:fillRect/>
          </a:stretch>
        </p:blipFill>
        <p:spPr bwMode="auto">
          <a:xfrm>
            <a:off x="4595813" y="4343400"/>
            <a:ext cx="3405187" cy="2260600"/>
          </a:xfrm>
          <a:prstGeom prst="rect">
            <a:avLst/>
          </a:prstGeom>
          <a:noFill/>
        </p:spPr>
      </p:pic>
      <p:sp>
        <p:nvSpPr>
          <p:cNvPr id="10" name="Rectangle 12"/>
          <p:cNvSpPr>
            <a:spLocks noChangeArrowheads="1"/>
          </p:cNvSpPr>
          <p:nvPr/>
        </p:nvSpPr>
        <p:spPr bwMode="auto">
          <a:xfrm>
            <a:off x="1331913" y="2228850"/>
            <a:ext cx="6211887" cy="195263"/>
          </a:xfrm>
          <a:prstGeom prst="rect">
            <a:avLst/>
          </a:prstGeom>
          <a:noFill/>
          <a:ln w="38100">
            <a:solidFill>
              <a:srgbClr val="CC0000"/>
            </a:solidFill>
            <a:miter lim="800000"/>
            <a:headEnd/>
            <a:tailEnd/>
          </a:ln>
          <a:effectLst/>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BDFFCB00-9628-4CB1-81A1-7D84171C33E1}" type="slidenum">
              <a:rPr lang="it-IT"/>
              <a:pPr>
                <a:defRPr/>
              </a:pPr>
              <a:t>6</a:t>
            </a:fld>
            <a:endParaRPr lang="it-IT"/>
          </a:p>
        </p:txBody>
      </p:sp>
      <p:pic>
        <p:nvPicPr>
          <p:cNvPr id="18435" name="Picture 2" descr="swetnam"/>
          <p:cNvPicPr>
            <a:picLocks noChangeAspect="1" noChangeArrowheads="1"/>
          </p:cNvPicPr>
          <p:nvPr/>
        </p:nvPicPr>
        <p:blipFill>
          <a:blip r:embed="rId3" cstate="screen"/>
          <a:srcRect/>
          <a:stretch>
            <a:fillRect/>
          </a:stretch>
        </p:blipFill>
        <p:spPr bwMode="auto">
          <a:xfrm>
            <a:off x="823663" y="1142984"/>
            <a:ext cx="7463113" cy="4624398"/>
          </a:xfrm>
          <a:prstGeom prst="rect">
            <a:avLst/>
          </a:prstGeom>
          <a:noFill/>
          <a:ln w="9525">
            <a:noFill/>
            <a:miter lim="800000"/>
            <a:headEnd/>
            <a:tailEnd/>
          </a:ln>
        </p:spPr>
      </p:pic>
      <p:sp>
        <p:nvSpPr>
          <p:cNvPr id="38921" name="Rectangle 9"/>
          <p:cNvSpPr>
            <a:spLocks noChangeArrowheads="1"/>
          </p:cNvSpPr>
          <p:nvPr/>
        </p:nvSpPr>
        <p:spPr bwMode="auto">
          <a:xfrm>
            <a:off x="4119237" y="2912265"/>
            <a:ext cx="2705217" cy="678465"/>
          </a:xfrm>
          <a:prstGeom prst="rect">
            <a:avLst/>
          </a:prstGeom>
          <a:noFill/>
          <a:ln w="38100">
            <a:solidFill>
              <a:srgbClr val="0000FF"/>
            </a:solidFill>
            <a:miter lim="800000"/>
            <a:headEnd/>
            <a:tailEnd/>
          </a:ln>
        </p:spPr>
        <p:txBody>
          <a:bodyPr wrap="none" anchor="ctr"/>
          <a:lstStyle/>
          <a:p>
            <a:endParaRPr lang="it-IT"/>
          </a:p>
        </p:txBody>
      </p:sp>
      <p:sp>
        <p:nvSpPr>
          <p:cNvPr id="38922" name="Rectangle 10"/>
          <p:cNvSpPr>
            <a:spLocks noChangeArrowheads="1"/>
          </p:cNvSpPr>
          <p:nvPr/>
        </p:nvSpPr>
        <p:spPr bwMode="auto">
          <a:xfrm>
            <a:off x="3097670" y="3400719"/>
            <a:ext cx="2564923" cy="1285884"/>
          </a:xfrm>
          <a:prstGeom prst="rect">
            <a:avLst/>
          </a:prstGeom>
          <a:noFill/>
          <a:ln w="38100">
            <a:solidFill>
              <a:srgbClr val="FF00FF"/>
            </a:solidFill>
            <a:miter lim="800000"/>
            <a:headEnd/>
            <a:tailEnd/>
          </a:ln>
        </p:spPr>
        <p:txBody>
          <a:bodyPr wrap="none" anchor="ctr"/>
          <a:lstStyle/>
          <a:p>
            <a:endParaRPr lang="it-IT"/>
          </a:p>
        </p:txBody>
      </p:sp>
      <p:sp>
        <p:nvSpPr>
          <p:cNvPr id="38923" name="Rectangle 11"/>
          <p:cNvSpPr>
            <a:spLocks noChangeArrowheads="1"/>
          </p:cNvSpPr>
          <p:nvPr/>
        </p:nvSpPr>
        <p:spPr bwMode="auto">
          <a:xfrm>
            <a:off x="3634048" y="3553022"/>
            <a:ext cx="3118969" cy="904620"/>
          </a:xfrm>
          <a:prstGeom prst="rect">
            <a:avLst/>
          </a:prstGeom>
          <a:noFill/>
          <a:ln w="38100">
            <a:solidFill>
              <a:srgbClr val="00FF00"/>
            </a:solidFill>
            <a:miter lim="800000"/>
            <a:headEnd/>
            <a:tailEnd/>
          </a:ln>
        </p:spPr>
        <p:txBody>
          <a:bodyPr wrap="none" anchor="ctr"/>
          <a:lstStyle/>
          <a:p>
            <a:endParaRPr lang="it-IT"/>
          </a:p>
        </p:txBody>
      </p:sp>
      <p:sp>
        <p:nvSpPr>
          <p:cNvPr id="38920" name="Rectangle 8"/>
          <p:cNvSpPr>
            <a:spLocks noChangeArrowheads="1"/>
          </p:cNvSpPr>
          <p:nvPr/>
        </p:nvSpPr>
        <p:spPr bwMode="auto">
          <a:xfrm>
            <a:off x="2323860" y="2124262"/>
            <a:ext cx="4419729" cy="2590622"/>
          </a:xfrm>
          <a:prstGeom prst="rect">
            <a:avLst/>
          </a:prstGeom>
          <a:noFill/>
          <a:ln w="38100">
            <a:solidFill>
              <a:srgbClr val="FF0000"/>
            </a:solidFill>
            <a:miter lim="800000"/>
            <a:headEnd/>
            <a:tailEnd/>
          </a:ln>
        </p:spPr>
        <p:txBody>
          <a:bodyPr wrap="none" anchor="ctr"/>
          <a:lstStyle/>
          <a:p>
            <a:endParaRPr lang="it-IT"/>
          </a:p>
        </p:txBody>
      </p:sp>
      <p:sp>
        <p:nvSpPr>
          <p:cNvPr id="10" name="Rectangle 5"/>
          <p:cNvSpPr>
            <a:spLocks noChangeArrowheads="1"/>
          </p:cNvSpPr>
          <p:nvPr/>
        </p:nvSpPr>
        <p:spPr bwMode="auto">
          <a:xfrm>
            <a:off x="685800" y="152400"/>
            <a:ext cx="7772400" cy="685800"/>
          </a:xfrm>
          <a:prstGeom prst="rect">
            <a:avLst/>
          </a:prstGeom>
          <a:noFill/>
          <a:ln w="9525">
            <a:noFill/>
            <a:miter lim="800000"/>
            <a:headEnd/>
            <a:tailEnd/>
          </a:ln>
          <a:effectLst/>
        </p:spPr>
        <p:txBody>
          <a:bodyPr anchor="ctr"/>
          <a:lstStyle/>
          <a:p>
            <a:pPr algn="ctr"/>
            <a:r>
              <a:rPr lang="en-GB" altLang="it-IT" sz="3200" dirty="0" smtClean="0">
                <a:latin typeface="Comic Sans MS" pitchFamily="66" charset="0"/>
                <a:cs typeface="Times New Roman" pitchFamily="18" charset="0"/>
              </a:rPr>
              <a:t>The different archives</a:t>
            </a:r>
            <a:endParaRPr lang="it-IT" altLang="it-IT" sz="3200" dirty="0">
              <a:latin typeface="Comic Sans MS" pitchFamily="66"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dissolve">
                                      <p:cBhvr>
                                        <p:cTn id="7" dur="500"/>
                                        <p:tgtEl>
                                          <p:spTgt spid="389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dissolve">
                                      <p:cBhvr>
                                        <p:cTn id="12" dur="500"/>
                                        <p:tgtEl>
                                          <p:spTgt spid="389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23"/>
                                        </p:tgtEl>
                                        <p:attrNameLst>
                                          <p:attrName>style.visibility</p:attrName>
                                        </p:attrNameLst>
                                      </p:cBhvr>
                                      <p:to>
                                        <p:strVal val="visible"/>
                                      </p:to>
                                    </p:set>
                                    <p:animEffect transition="in" filter="dissolve">
                                      <p:cBhvr>
                                        <p:cTn id="17" dur="500"/>
                                        <p:tgtEl>
                                          <p:spTgt spid="389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20"/>
                                        </p:tgtEl>
                                        <p:attrNameLst>
                                          <p:attrName>style.visibility</p:attrName>
                                        </p:attrNameLst>
                                      </p:cBhvr>
                                      <p:to>
                                        <p:strVal val="visible"/>
                                      </p:to>
                                    </p:set>
                                    <p:animEffect transition="in" filter="dissolve">
                                      <p:cBhvr>
                                        <p:cTn id="22"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animBg="1"/>
      <p:bldP spid="38922" grpId="0" animBg="1"/>
      <p:bldP spid="38923" grpId="0" animBg="1"/>
      <p:bldP spid="389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357686" y="2285992"/>
            <a:ext cx="4176713" cy="2554545"/>
          </a:xfrm>
          <a:prstGeom prst="rect">
            <a:avLst/>
          </a:prstGeom>
          <a:noFill/>
          <a:ln w="9525">
            <a:noFill/>
            <a:miter lim="800000"/>
            <a:headEnd/>
            <a:tailEnd/>
          </a:ln>
          <a:effectLst/>
        </p:spPr>
        <p:txBody>
          <a:bodyPr>
            <a:spAutoFit/>
          </a:bodyPr>
          <a:lstStyle/>
          <a:p>
            <a:pPr algn="just">
              <a:spcBef>
                <a:spcPct val="50000"/>
              </a:spcBef>
            </a:pPr>
            <a:r>
              <a:rPr lang="it-IT" sz="2000" dirty="0" err="1" smtClean="0">
                <a:latin typeface="Comic Sans MS" pitchFamily="66" charset="0"/>
                <a:cs typeface="Times New Roman" pitchFamily="18" charset="0"/>
              </a:rPr>
              <a:t>Tree</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is</a:t>
            </a:r>
            <a:r>
              <a:rPr lang="it-IT" sz="2000" dirty="0" smtClean="0">
                <a:latin typeface="Comic Sans MS" pitchFamily="66" charset="0"/>
                <a:cs typeface="Times New Roman" pitchFamily="18" charset="0"/>
              </a:rPr>
              <a:t> a </a:t>
            </a:r>
            <a:r>
              <a:rPr lang="it-IT" sz="2000" dirty="0" err="1" smtClean="0">
                <a:latin typeface="Comic Sans MS" pitchFamily="66" charset="0"/>
                <a:cs typeface="Times New Roman" pitchFamily="18" charset="0"/>
              </a:rPr>
              <a:t>recorder</a:t>
            </a:r>
            <a:r>
              <a:rPr lang="it-IT" sz="2000" dirty="0" smtClean="0">
                <a:latin typeface="Comic Sans MS" pitchFamily="66" charset="0"/>
                <a:cs typeface="Times New Roman" pitchFamily="18" charset="0"/>
              </a:rPr>
              <a:t>, a </a:t>
            </a:r>
            <a:r>
              <a:rPr lang="it-IT" sz="2000" dirty="0" err="1" smtClean="0">
                <a:latin typeface="Comic Sans MS" pitchFamily="66" charset="0"/>
                <a:cs typeface="Times New Roman" pitchFamily="18" charset="0"/>
              </a:rPr>
              <a:t>biological</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databank</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that</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records</a:t>
            </a:r>
            <a:r>
              <a:rPr lang="it-IT" sz="2000" dirty="0" smtClean="0">
                <a:latin typeface="Comic Sans MS" pitchFamily="66" charset="0"/>
                <a:cs typeface="Times New Roman" pitchFamily="18" charset="0"/>
              </a:rPr>
              <a:t> and </a:t>
            </a:r>
            <a:r>
              <a:rPr lang="it-IT" sz="2000" dirty="0" err="1" smtClean="0">
                <a:latin typeface="Comic Sans MS" pitchFamily="66" charset="0"/>
                <a:cs typeface="Times New Roman" pitchFamily="18" charset="0"/>
              </a:rPr>
              <a:t>stores</a:t>
            </a:r>
            <a:r>
              <a:rPr lang="it-IT" sz="2000" dirty="0" smtClean="0">
                <a:latin typeface="Comic Sans MS" pitchFamily="66" charset="0"/>
                <a:cs typeface="Times New Roman" pitchFamily="18" charset="0"/>
              </a:rPr>
              <a:t> the information </a:t>
            </a:r>
            <a:r>
              <a:rPr lang="it-IT" sz="2000" dirty="0" err="1" smtClean="0">
                <a:latin typeface="Comic Sans MS" pitchFamily="66" charset="0"/>
                <a:cs typeface="Times New Roman" pitchFamily="18" charset="0"/>
              </a:rPr>
              <a:t>from</a:t>
            </a:r>
            <a:r>
              <a:rPr lang="it-IT" sz="2000" dirty="0" smtClean="0">
                <a:latin typeface="Comic Sans MS" pitchFamily="66" charset="0"/>
                <a:cs typeface="Times New Roman" pitchFamily="18" charset="0"/>
              </a:rPr>
              <a:t> the </a:t>
            </a:r>
            <a:r>
              <a:rPr lang="it-IT" sz="2000" dirty="0" err="1" smtClean="0">
                <a:latin typeface="Comic Sans MS" pitchFamily="66" charset="0"/>
                <a:cs typeface="Times New Roman" pitchFamily="18" charset="0"/>
              </a:rPr>
              <a:t>environment</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Knowing</a:t>
            </a:r>
            <a:r>
              <a:rPr lang="it-IT" sz="2000" dirty="0" smtClean="0">
                <a:latin typeface="Comic Sans MS" pitchFamily="66" charset="0"/>
                <a:cs typeface="Times New Roman" pitchFamily="18" charset="0"/>
              </a:rPr>
              <a:t> the </a:t>
            </a:r>
            <a:r>
              <a:rPr lang="it-IT" sz="2000" dirty="0" err="1" smtClean="0">
                <a:latin typeface="Comic Sans MS" pitchFamily="66" charset="0"/>
                <a:cs typeface="Times New Roman" pitchFamily="18" charset="0"/>
              </a:rPr>
              <a:t>growing</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processes</a:t>
            </a:r>
            <a:r>
              <a:rPr lang="it-IT" sz="2000" dirty="0" smtClean="0">
                <a:latin typeface="Comic Sans MS" pitchFamily="66" charset="0"/>
                <a:cs typeface="Times New Roman" pitchFamily="18" charset="0"/>
              </a:rPr>
              <a:t> and </a:t>
            </a:r>
            <a:r>
              <a:rPr lang="it-IT" sz="2000" dirty="0" err="1" smtClean="0">
                <a:latin typeface="Comic Sans MS" pitchFamily="66" charset="0"/>
                <a:cs typeface="Times New Roman" pitchFamily="18" charset="0"/>
              </a:rPr>
              <a:t>how</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trees</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react</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to</a:t>
            </a:r>
            <a:r>
              <a:rPr lang="it-IT" sz="2000" dirty="0" smtClean="0">
                <a:latin typeface="Comic Sans MS" pitchFamily="66" charset="0"/>
                <a:cs typeface="Times New Roman" pitchFamily="18" charset="0"/>
              </a:rPr>
              <a:t> the </a:t>
            </a:r>
            <a:r>
              <a:rPr lang="it-IT" sz="2000" dirty="0" err="1" smtClean="0">
                <a:latin typeface="Comic Sans MS" pitchFamily="66" charset="0"/>
                <a:cs typeface="Times New Roman" pitchFamily="18" charset="0"/>
              </a:rPr>
              <a:t>different</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ecological</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factors</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we</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should</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be</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able</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to</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read</a:t>
            </a:r>
            <a:r>
              <a:rPr lang="it-IT" sz="2000" dirty="0" smtClean="0">
                <a:latin typeface="Comic Sans MS" pitchFamily="66" charset="0"/>
                <a:cs typeface="Times New Roman" pitchFamily="18" charset="0"/>
              </a:rPr>
              <a:t> and </a:t>
            </a:r>
            <a:r>
              <a:rPr lang="it-IT" sz="2000" dirty="0" err="1" smtClean="0">
                <a:latin typeface="Comic Sans MS" pitchFamily="66" charset="0"/>
                <a:cs typeface="Times New Roman" pitchFamily="18" charset="0"/>
              </a:rPr>
              <a:t>understand</a:t>
            </a:r>
            <a:r>
              <a:rPr lang="it-IT" sz="2000" dirty="0" smtClean="0">
                <a:latin typeface="Comic Sans MS" pitchFamily="66" charset="0"/>
                <a:cs typeface="Times New Roman" pitchFamily="18" charset="0"/>
              </a:rPr>
              <a:t> </a:t>
            </a:r>
            <a:r>
              <a:rPr lang="it-IT" sz="2000" dirty="0" err="1" smtClean="0">
                <a:latin typeface="Comic Sans MS" pitchFamily="66" charset="0"/>
                <a:cs typeface="Times New Roman" pitchFamily="18" charset="0"/>
              </a:rPr>
              <a:t>these</a:t>
            </a:r>
            <a:r>
              <a:rPr lang="it-IT" sz="2000" dirty="0" smtClean="0">
                <a:latin typeface="Comic Sans MS" pitchFamily="66" charset="0"/>
                <a:cs typeface="Times New Roman" pitchFamily="18" charset="0"/>
              </a:rPr>
              <a:t> information.</a:t>
            </a:r>
            <a:endParaRPr lang="it-IT" sz="2000" dirty="0">
              <a:latin typeface="Comic Sans MS" pitchFamily="66" charset="0"/>
              <a:cs typeface="Times New Roman" pitchFamily="18" charset="0"/>
            </a:endParaRPr>
          </a:p>
        </p:txBody>
      </p:sp>
      <p:sp>
        <p:nvSpPr>
          <p:cNvPr id="4103" name="Rectangle 7"/>
          <p:cNvSpPr>
            <a:spLocks noChangeArrowheads="1"/>
          </p:cNvSpPr>
          <p:nvPr/>
        </p:nvSpPr>
        <p:spPr bwMode="auto">
          <a:xfrm>
            <a:off x="685800" y="152400"/>
            <a:ext cx="7772400" cy="685800"/>
          </a:xfrm>
          <a:prstGeom prst="rect">
            <a:avLst/>
          </a:prstGeom>
          <a:noFill/>
          <a:ln w="9525">
            <a:noFill/>
            <a:miter lim="800000"/>
            <a:headEnd/>
            <a:tailEnd/>
          </a:ln>
          <a:effectLst/>
        </p:spPr>
        <p:txBody>
          <a:bodyPr anchor="ctr"/>
          <a:lstStyle/>
          <a:p>
            <a:pPr algn="ctr"/>
            <a:r>
              <a:rPr lang="en-GB" altLang="it-IT" sz="3200" dirty="0" smtClean="0">
                <a:latin typeface="Comic Sans MS" pitchFamily="66" charset="0"/>
                <a:cs typeface="Times New Roman" pitchFamily="18" charset="0"/>
              </a:rPr>
              <a:t>Tree rings are natural archives</a:t>
            </a:r>
            <a:endParaRPr lang="it-IT" altLang="it-IT" sz="3200" dirty="0">
              <a:latin typeface="Comic Sans MS" pitchFamily="66" charset="0"/>
              <a:cs typeface="Times New Roman" pitchFamily="18" charset="0"/>
            </a:endParaRPr>
          </a:p>
        </p:txBody>
      </p:sp>
      <p:pic>
        <p:nvPicPr>
          <p:cNvPr id="5" name="Immagine 4" descr="Moonlit .jpg"/>
          <p:cNvPicPr>
            <a:picLocks noChangeAspect="1"/>
          </p:cNvPicPr>
          <p:nvPr/>
        </p:nvPicPr>
        <p:blipFill>
          <a:blip r:embed="rId3" cstate="screen"/>
          <a:srcRect/>
          <a:stretch>
            <a:fillRect/>
          </a:stretch>
        </p:blipFill>
        <p:spPr bwMode="auto">
          <a:xfrm>
            <a:off x="714375" y="1143000"/>
            <a:ext cx="3386138"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http://news.agu.org/files/2013/07/pr_2013-10-hi-re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icture 2" descr="http://www.nopglobal.com/wp-content/uploads/2013/01/Barcode.jpg"/>
          <p:cNvPicPr>
            <a:picLocks noChangeAspect="1" noChangeArrowheads="1"/>
          </p:cNvPicPr>
          <p:nvPr/>
        </p:nvPicPr>
        <p:blipFill>
          <a:blip r:embed="rId4" cstate="print"/>
          <a:srcRect l="4665" r="3497" b="13317"/>
          <a:stretch>
            <a:fillRect/>
          </a:stretch>
        </p:blipFill>
        <p:spPr bwMode="auto">
          <a:xfrm rot="2229528">
            <a:off x="1792670" y="3357204"/>
            <a:ext cx="7685788" cy="1158396"/>
          </a:xfrm>
          <a:prstGeom prst="rect">
            <a:avLst/>
          </a:prstGeom>
          <a:solidFill>
            <a:srgbClr val="FFFFFF">
              <a:shade val="85000"/>
              <a:alpha val="21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7" name="Picture 7" descr="tree05"/>
          <p:cNvPicPr>
            <a:picLocks noChangeAspect="1" noChangeArrowheads="1"/>
          </p:cNvPicPr>
          <p:nvPr/>
        </p:nvPicPr>
        <p:blipFill>
          <a:blip r:embed="rId3" cstate="screen"/>
          <a:srcRect/>
          <a:stretch>
            <a:fillRect/>
          </a:stretch>
        </p:blipFill>
        <p:spPr bwMode="auto">
          <a:xfrm>
            <a:off x="5580063" y="4005263"/>
            <a:ext cx="3024187" cy="1998662"/>
          </a:xfrm>
          <a:prstGeom prst="rect">
            <a:avLst/>
          </a:prstGeom>
          <a:noFill/>
          <a:ln w="9525">
            <a:noFill/>
            <a:miter lim="800000"/>
            <a:headEnd/>
            <a:tailEnd/>
          </a:ln>
        </p:spPr>
      </p:pic>
      <p:pic>
        <p:nvPicPr>
          <p:cNvPr id="194568" name="Picture 8" descr="Baum325"/>
          <p:cNvPicPr>
            <a:picLocks noChangeAspect="1" noChangeArrowheads="1"/>
          </p:cNvPicPr>
          <p:nvPr/>
        </p:nvPicPr>
        <p:blipFill>
          <a:blip r:embed="rId4" cstate="screen"/>
          <a:srcRect/>
          <a:stretch>
            <a:fillRect/>
          </a:stretch>
        </p:blipFill>
        <p:spPr bwMode="auto">
          <a:xfrm>
            <a:off x="5508625" y="1701800"/>
            <a:ext cx="3095625" cy="2190750"/>
          </a:xfrm>
          <a:prstGeom prst="rect">
            <a:avLst/>
          </a:prstGeom>
          <a:noFill/>
          <a:ln w="9525">
            <a:noFill/>
            <a:miter lim="800000"/>
            <a:headEnd/>
            <a:tailEnd/>
          </a:ln>
        </p:spPr>
      </p:pic>
      <p:sp>
        <p:nvSpPr>
          <p:cNvPr id="194570" name="Text Box 10"/>
          <p:cNvSpPr txBox="1">
            <a:spLocks noChangeArrowheads="1"/>
          </p:cNvSpPr>
          <p:nvPr/>
        </p:nvSpPr>
        <p:spPr bwMode="auto">
          <a:xfrm>
            <a:off x="827088" y="2082800"/>
            <a:ext cx="3832844" cy="461665"/>
          </a:xfrm>
          <a:prstGeom prst="rect">
            <a:avLst/>
          </a:prstGeom>
          <a:noFill/>
          <a:ln w="9525">
            <a:noFill/>
            <a:miter lim="800000"/>
            <a:headEnd/>
            <a:tailEnd/>
          </a:ln>
          <a:effectLst/>
        </p:spPr>
        <p:txBody>
          <a:bodyPr wrap="none">
            <a:spAutoFit/>
          </a:bodyPr>
          <a:lstStyle/>
          <a:p>
            <a:pPr>
              <a:buFontTx/>
              <a:buBlip>
                <a:blip r:embed="rId5"/>
              </a:buBlip>
            </a:pPr>
            <a:r>
              <a:rPr lang="it-IT" dirty="0"/>
              <a:t>  </a:t>
            </a:r>
            <a:r>
              <a:rPr lang="it-IT" dirty="0" err="1" smtClean="0"/>
              <a:t>Tree</a:t>
            </a:r>
            <a:r>
              <a:rPr lang="it-IT" dirty="0" smtClean="0"/>
              <a:t> </a:t>
            </a:r>
            <a:r>
              <a:rPr lang="it-IT" dirty="0" err="1" smtClean="0"/>
              <a:t>rings</a:t>
            </a:r>
            <a:r>
              <a:rPr lang="it-IT" dirty="0" smtClean="0"/>
              <a:t> </a:t>
            </a:r>
            <a:r>
              <a:rPr lang="it-IT" dirty="0" err="1" smtClean="0"/>
              <a:t>must</a:t>
            </a:r>
            <a:r>
              <a:rPr lang="it-IT" dirty="0" smtClean="0"/>
              <a:t> </a:t>
            </a:r>
            <a:r>
              <a:rPr lang="it-IT" dirty="0" err="1" smtClean="0"/>
              <a:t>be</a:t>
            </a:r>
            <a:r>
              <a:rPr lang="it-IT" dirty="0" smtClean="0"/>
              <a:t> </a:t>
            </a:r>
            <a:r>
              <a:rPr lang="it-IT" dirty="0" err="1" smtClean="0"/>
              <a:t>present</a:t>
            </a:r>
            <a:endParaRPr lang="it-IT" dirty="0"/>
          </a:p>
        </p:txBody>
      </p:sp>
      <p:sp>
        <p:nvSpPr>
          <p:cNvPr id="194571" name="Text Box 11"/>
          <p:cNvSpPr txBox="1">
            <a:spLocks noChangeArrowheads="1"/>
          </p:cNvSpPr>
          <p:nvPr/>
        </p:nvSpPr>
        <p:spPr bwMode="auto">
          <a:xfrm>
            <a:off x="827088" y="2781300"/>
            <a:ext cx="3763916" cy="461665"/>
          </a:xfrm>
          <a:prstGeom prst="rect">
            <a:avLst/>
          </a:prstGeom>
          <a:noFill/>
          <a:ln w="9525">
            <a:noFill/>
            <a:miter lim="800000"/>
            <a:headEnd/>
            <a:tailEnd/>
          </a:ln>
          <a:effectLst/>
        </p:spPr>
        <p:txBody>
          <a:bodyPr wrap="none">
            <a:spAutoFit/>
          </a:bodyPr>
          <a:lstStyle/>
          <a:p>
            <a:pPr>
              <a:buFontTx/>
              <a:buBlip>
                <a:blip r:embed="rId5"/>
              </a:buBlip>
            </a:pPr>
            <a:r>
              <a:rPr lang="it-IT" dirty="0"/>
              <a:t>  </a:t>
            </a:r>
            <a:r>
              <a:rPr lang="it-IT" dirty="0" err="1" smtClean="0"/>
              <a:t>Tree</a:t>
            </a:r>
            <a:r>
              <a:rPr lang="it-IT" dirty="0" smtClean="0"/>
              <a:t> </a:t>
            </a:r>
            <a:r>
              <a:rPr lang="it-IT" dirty="0" err="1" smtClean="0"/>
              <a:t>rings</a:t>
            </a:r>
            <a:r>
              <a:rPr lang="it-IT" dirty="0" smtClean="0"/>
              <a:t> </a:t>
            </a:r>
            <a:r>
              <a:rPr lang="it-IT" dirty="0" err="1" smtClean="0"/>
              <a:t>must</a:t>
            </a:r>
            <a:r>
              <a:rPr lang="it-IT" dirty="0" smtClean="0"/>
              <a:t> </a:t>
            </a:r>
            <a:r>
              <a:rPr lang="it-IT" dirty="0" err="1" smtClean="0"/>
              <a:t>be</a:t>
            </a:r>
            <a:r>
              <a:rPr lang="it-IT" dirty="0" smtClean="0"/>
              <a:t> </a:t>
            </a:r>
            <a:r>
              <a:rPr lang="it-IT" dirty="0" err="1" smtClean="0"/>
              <a:t>annual</a:t>
            </a:r>
            <a:endParaRPr lang="it-IT" dirty="0"/>
          </a:p>
        </p:txBody>
      </p:sp>
      <p:pic>
        <p:nvPicPr>
          <p:cNvPr id="194572" name="Picture 12" descr="kapurbaum"/>
          <p:cNvPicPr>
            <a:picLocks noChangeAspect="1" noChangeArrowheads="1"/>
          </p:cNvPicPr>
          <p:nvPr/>
        </p:nvPicPr>
        <p:blipFill>
          <a:blip r:embed="rId6" cstate="screen"/>
          <a:srcRect/>
          <a:stretch>
            <a:fillRect/>
          </a:stretch>
        </p:blipFill>
        <p:spPr bwMode="auto">
          <a:xfrm>
            <a:off x="1333500" y="3422650"/>
            <a:ext cx="3959225" cy="2743200"/>
          </a:xfrm>
          <a:prstGeom prst="rect">
            <a:avLst/>
          </a:prstGeom>
          <a:noFill/>
        </p:spPr>
      </p:pic>
      <p:sp>
        <p:nvSpPr>
          <p:cNvPr id="194573" name="Rectangle 13"/>
          <p:cNvSpPr>
            <a:spLocks noChangeArrowheads="1"/>
          </p:cNvSpPr>
          <p:nvPr/>
        </p:nvSpPr>
        <p:spPr bwMode="auto">
          <a:xfrm>
            <a:off x="3050590" y="182563"/>
            <a:ext cx="3042821" cy="584775"/>
          </a:xfrm>
          <a:prstGeom prst="rect">
            <a:avLst/>
          </a:prstGeom>
          <a:noFill/>
          <a:ln w="9525">
            <a:noFill/>
            <a:miter lim="800000"/>
            <a:headEnd/>
            <a:tailEnd/>
          </a:ln>
          <a:effectLst/>
        </p:spPr>
        <p:txBody>
          <a:bodyPr wrap="none" anchor="ctr">
            <a:spAutoFit/>
          </a:bodyPr>
          <a:lstStyle/>
          <a:p>
            <a:pPr algn="ctr" eaLnBrk="0" hangingPunct="0"/>
            <a:r>
              <a:rPr lang="en-US" altLang="it-IT" sz="3200" dirty="0" smtClean="0">
                <a:latin typeface="Comic Sans MS" pitchFamily="66" charset="0"/>
              </a:rPr>
              <a:t>Basic condition</a:t>
            </a:r>
            <a:endParaRPr lang="en-US" altLang="it-IT" sz="3200" dirty="0">
              <a:latin typeface="Comic Sans MS" pitchFamily="66" charset="0"/>
            </a:endParaRPr>
          </a:p>
        </p:txBody>
      </p:sp>
      <p:grpSp>
        <p:nvGrpSpPr>
          <p:cNvPr id="15" name="Gruppo 14"/>
          <p:cNvGrpSpPr/>
          <p:nvPr/>
        </p:nvGrpSpPr>
        <p:grpSpPr>
          <a:xfrm>
            <a:off x="395536" y="1628800"/>
            <a:ext cx="8568952" cy="4176464"/>
            <a:chOff x="395536" y="1628800"/>
            <a:chExt cx="8568952" cy="4176464"/>
          </a:xfrm>
        </p:grpSpPr>
        <p:pic>
          <p:nvPicPr>
            <p:cNvPr id="66566" name="Picture 6" descr="http://www.mendoza-conicet.gob.ar/paleo/image/wmwotre.gif"/>
            <p:cNvPicPr>
              <a:picLocks noChangeAspect="1" noChangeArrowheads="1"/>
            </p:cNvPicPr>
            <p:nvPr/>
          </p:nvPicPr>
          <p:blipFill>
            <a:blip r:embed="rId7" cstate="print"/>
            <a:srcRect/>
            <a:stretch>
              <a:fillRect/>
            </a:stretch>
          </p:blipFill>
          <p:spPr bwMode="auto">
            <a:xfrm>
              <a:off x="395536" y="1628800"/>
              <a:ext cx="8568952" cy="4176464"/>
            </a:xfrm>
            <a:prstGeom prst="rect">
              <a:avLst/>
            </a:prstGeom>
            <a:noFill/>
          </p:spPr>
        </p:pic>
        <p:sp>
          <p:nvSpPr>
            <p:cNvPr id="14" name="Rettangolo 13"/>
            <p:cNvSpPr/>
            <p:nvPr/>
          </p:nvSpPr>
          <p:spPr>
            <a:xfrm>
              <a:off x="467544" y="3356992"/>
              <a:ext cx="8424936" cy="936104"/>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70"/>
                                        </p:tgtEl>
                                        <p:attrNameLst>
                                          <p:attrName>style.visibility</p:attrName>
                                        </p:attrNameLst>
                                      </p:cBhvr>
                                      <p:to>
                                        <p:strVal val="visible"/>
                                      </p:to>
                                    </p:set>
                                    <p:animEffect transition="in" filter="fade">
                                      <p:cBhvr>
                                        <p:cTn id="7" dur="2000"/>
                                        <p:tgtEl>
                                          <p:spTgt spid="194570"/>
                                        </p:tgtEl>
                                      </p:cBhvr>
                                    </p:animEffect>
                                  </p:childTnLst>
                                </p:cTn>
                              </p:par>
                              <p:par>
                                <p:cTn id="8" presetID="10" presetClass="entr" presetSubtype="0" fill="hold" nodeType="withEffect">
                                  <p:stCondLst>
                                    <p:cond delay="0"/>
                                  </p:stCondLst>
                                  <p:childTnLst>
                                    <p:set>
                                      <p:cBhvr>
                                        <p:cTn id="9" dur="1" fill="hold">
                                          <p:stCondLst>
                                            <p:cond delay="0"/>
                                          </p:stCondLst>
                                        </p:cTn>
                                        <p:tgtEl>
                                          <p:spTgt spid="194568"/>
                                        </p:tgtEl>
                                        <p:attrNameLst>
                                          <p:attrName>style.visibility</p:attrName>
                                        </p:attrNameLst>
                                      </p:cBhvr>
                                      <p:to>
                                        <p:strVal val="visible"/>
                                      </p:to>
                                    </p:set>
                                    <p:animEffect transition="in" filter="fade">
                                      <p:cBhvr>
                                        <p:cTn id="10" dur="2000"/>
                                        <p:tgtEl>
                                          <p:spTgt spid="194568"/>
                                        </p:tgtEl>
                                      </p:cBhvr>
                                    </p:animEffect>
                                  </p:childTnLst>
                                </p:cTn>
                              </p:par>
                              <p:par>
                                <p:cTn id="11" presetID="10" presetClass="entr" presetSubtype="0" fill="hold" nodeType="withEffect">
                                  <p:stCondLst>
                                    <p:cond delay="0"/>
                                  </p:stCondLst>
                                  <p:childTnLst>
                                    <p:set>
                                      <p:cBhvr>
                                        <p:cTn id="12" dur="1" fill="hold">
                                          <p:stCondLst>
                                            <p:cond delay="0"/>
                                          </p:stCondLst>
                                        </p:cTn>
                                        <p:tgtEl>
                                          <p:spTgt spid="194567"/>
                                        </p:tgtEl>
                                        <p:attrNameLst>
                                          <p:attrName>style.visibility</p:attrName>
                                        </p:attrNameLst>
                                      </p:cBhvr>
                                      <p:to>
                                        <p:strVal val="visible"/>
                                      </p:to>
                                    </p:set>
                                    <p:animEffect transition="in" filter="fade">
                                      <p:cBhvr>
                                        <p:cTn id="13" dur="2000"/>
                                        <p:tgtEl>
                                          <p:spTgt spid="1945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4571"/>
                                        </p:tgtEl>
                                        <p:attrNameLst>
                                          <p:attrName>style.visibility</p:attrName>
                                        </p:attrNameLst>
                                      </p:cBhvr>
                                      <p:to>
                                        <p:strVal val="visible"/>
                                      </p:to>
                                    </p:set>
                                    <p:animEffect transition="in" filter="fade">
                                      <p:cBhvr>
                                        <p:cTn id="18" dur="2000"/>
                                        <p:tgtEl>
                                          <p:spTgt spid="194571"/>
                                        </p:tgtEl>
                                      </p:cBhvr>
                                    </p:animEffect>
                                  </p:childTnLst>
                                </p:cTn>
                              </p:par>
                              <p:par>
                                <p:cTn id="19" presetID="10" presetClass="entr" presetSubtype="0" fill="hold" nodeType="withEffect">
                                  <p:stCondLst>
                                    <p:cond delay="0"/>
                                  </p:stCondLst>
                                  <p:childTnLst>
                                    <p:set>
                                      <p:cBhvr>
                                        <p:cTn id="20" dur="1" fill="hold">
                                          <p:stCondLst>
                                            <p:cond delay="0"/>
                                          </p:stCondLst>
                                        </p:cTn>
                                        <p:tgtEl>
                                          <p:spTgt spid="194572"/>
                                        </p:tgtEl>
                                        <p:attrNameLst>
                                          <p:attrName>style.visibility</p:attrName>
                                        </p:attrNameLst>
                                      </p:cBhvr>
                                      <p:to>
                                        <p:strVal val="visible"/>
                                      </p:to>
                                    </p:set>
                                    <p:animEffect transition="in" filter="fade">
                                      <p:cBhvr>
                                        <p:cTn id="21" dur="2000"/>
                                        <p:tgtEl>
                                          <p:spTgt spid="19457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0" grpId="0"/>
      <p:bldP spid="194571"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6583</TotalTime>
  <Words>1582</Words>
  <Application>Microsoft Office PowerPoint</Application>
  <PresentationFormat>Presentazione su schermo (4:3)</PresentationFormat>
  <Paragraphs>217</Paragraphs>
  <Slides>43</Slides>
  <Notes>40</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Principles of dendrochronology</vt:lpstr>
      <vt:lpstr>The Principle of Limiting Factors</vt:lpstr>
      <vt:lpstr>The Principle of Ecological Amplitude</vt:lpstr>
      <vt:lpstr>The Principle of Ecological Amplitude</vt:lpstr>
      <vt:lpstr>Diapositiva 27</vt:lpstr>
      <vt:lpstr>Principle of Site and Trees Selection</vt:lpstr>
      <vt:lpstr>The Uniformitarian Principle</vt:lpstr>
      <vt:lpstr>The Principle of Crossdating</vt:lpstr>
      <vt:lpstr>Diapositiva 31</vt:lpstr>
      <vt:lpstr>-</vt:lpstr>
      <vt:lpstr>Diapositiva 33</vt:lpstr>
      <vt:lpstr>Diapositiva 34</vt:lpstr>
      <vt:lpstr>Diapositiva 35</vt:lpstr>
      <vt:lpstr>Diapositiva 36</vt:lpstr>
      <vt:lpstr>The Principle of Aggregate Tree Growth</vt:lpstr>
      <vt:lpstr>The Principle of Aggregate Tree Growth</vt:lpstr>
      <vt:lpstr>Diapositiva 39</vt:lpstr>
      <vt:lpstr>The Principle of Aggregate Tree Growth</vt:lpstr>
      <vt:lpstr>The Principle of Replication</vt:lpstr>
      <vt:lpstr>The Principle of Replication</vt:lpstr>
      <vt:lpstr>Diapositiva 43</vt:lpstr>
    </vt:vector>
  </TitlesOfParts>
  <Company>Dip. TeSAF, Università di Padova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Marco Carrer</dc:creator>
  <cp:lastModifiedBy>admin</cp:lastModifiedBy>
  <cp:revision>208</cp:revision>
  <dcterms:created xsi:type="dcterms:W3CDTF">2003-04-02T19:29:57Z</dcterms:created>
  <dcterms:modified xsi:type="dcterms:W3CDTF">2014-09-28T17:42:00Z</dcterms:modified>
</cp:coreProperties>
</file>