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1.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embeddings/oleObject6.bin" ContentType="application/vnd.openxmlformats-officedocument.oleObject"/>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6"/>
  </p:notesMasterIdLst>
  <p:handoutMasterIdLst>
    <p:handoutMasterId r:id="rId97"/>
  </p:handoutMasterIdLst>
  <p:sldIdLst>
    <p:sldId id="429" r:id="rId2"/>
    <p:sldId id="339" r:id="rId3"/>
    <p:sldId id="340" r:id="rId4"/>
    <p:sldId id="341" r:id="rId5"/>
    <p:sldId id="342" r:id="rId6"/>
    <p:sldId id="343" r:id="rId7"/>
    <p:sldId id="344" r:id="rId8"/>
    <p:sldId id="345" r:id="rId9"/>
    <p:sldId id="346" r:id="rId10"/>
    <p:sldId id="347" r:id="rId11"/>
    <p:sldId id="349" r:id="rId12"/>
    <p:sldId id="350" r:id="rId13"/>
    <p:sldId id="351" r:id="rId14"/>
    <p:sldId id="353" r:id="rId15"/>
    <p:sldId id="354" r:id="rId16"/>
    <p:sldId id="355" r:id="rId17"/>
    <p:sldId id="356" r:id="rId18"/>
    <p:sldId id="401" r:id="rId19"/>
    <p:sldId id="357" r:id="rId20"/>
    <p:sldId id="358" r:id="rId21"/>
    <p:sldId id="359" r:id="rId22"/>
    <p:sldId id="404" r:id="rId23"/>
    <p:sldId id="361" r:id="rId24"/>
    <p:sldId id="360" r:id="rId25"/>
    <p:sldId id="362" r:id="rId26"/>
    <p:sldId id="363" r:id="rId27"/>
    <p:sldId id="364" r:id="rId28"/>
    <p:sldId id="365" r:id="rId29"/>
    <p:sldId id="366" r:id="rId30"/>
    <p:sldId id="367" r:id="rId31"/>
    <p:sldId id="257" r:id="rId32"/>
    <p:sldId id="389" r:id="rId33"/>
    <p:sldId id="390" r:id="rId34"/>
    <p:sldId id="392" r:id="rId35"/>
    <p:sldId id="402" r:id="rId36"/>
    <p:sldId id="403" r:id="rId37"/>
    <p:sldId id="393" r:id="rId38"/>
    <p:sldId id="394" r:id="rId39"/>
    <p:sldId id="395" r:id="rId40"/>
    <p:sldId id="368" r:id="rId41"/>
    <p:sldId id="369" r:id="rId42"/>
    <p:sldId id="372" r:id="rId43"/>
    <p:sldId id="370" r:id="rId44"/>
    <p:sldId id="371" r:id="rId45"/>
    <p:sldId id="384" r:id="rId46"/>
    <p:sldId id="373" r:id="rId47"/>
    <p:sldId id="374" r:id="rId48"/>
    <p:sldId id="385" r:id="rId49"/>
    <p:sldId id="411" r:id="rId50"/>
    <p:sldId id="412" r:id="rId51"/>
    <p:sldId id="387" r:id="rId52"/>
    <p:sldId id="396" r:id="rId53"/>
    <p:sldId id="375" r:id="rId54"/>
    <p:sldId id="397" r:id="rId55"/>
    <p:sldId id="376" r:id="rId56"/>
    <p:sldId id="377" r:id="rId57"/>
    <p:sldId id="398" r:id="rId58"/>
    <p:sldId id="413" r:id="rId59"/>
    <p:sldId id="414" r:id="rId60"/>
    <p:sldId id="415" r:id="rId61"/>
    <p:sldId id="263" r:id="rId62"/>
    <p:sldId id="266" r:id="rId63"/>
    <p:sldId id="265" r:id="rId64"/>
    <p:sldId id="267" r:id="rId65"/>
    <p:sldId id="418" r:id="rId66"/>
    <p:sldId id="336" r:id="rId67"/>
    <p:sldId id="399" r:id="rId68"/>
    <p:sldId id="268" r:id="rId69"/>
    <p:sldId id="269" r:id="rId70"/>
    <p:sldId id="405" r:id="rId71"/>
    <p:sldId id="406" r:id="rId72"/>
    <p:sldId id="407" r:id="rId73"/>
    <p:sldId id="419" r:id="rId74"/>
    <p:sldId id="426" r:id="rId75"/>
    <p:sldId id="427" r:id="rId76"/>
    <p:sldId id="400" r:id="rId77"/>
    <p:sldId id="271" r:id="rId78"/>
    <p:sldId id="428" r:id="rId79"/>
    <p:sldId id="272" r:id="rId80"/>
    <p:sldId id="273" r:id="rId81"/>
    <p:sldId id="274" r:id="rId82"/>
    <p:sldId id="275" r:id="rId83"/>
    <p:sldId id="383" r:id="rId84"/>
    <p:sldId id="309" r:id="rId85"/>
    <p:sldId id="314" r:id="rId86"/>
    <p:sldId id="276" r:id="rId87"/>
    <p:sldId id="315" r:id="rId88"/>
    <p:sldId id="277" r:id="rId89"/>
    <p:sldId id="279" r:id="rId90"/>
    <p:sldId id="280" r:id="rId91"/>
    <p:sldId id="283" r:id="rId92"/>
    <p:sldId id="282" r:id="rId93"/>
    <p:sldId id="337" r:id="rId94"/>
    <p:sldId id="278" r:id="rId95"/>
  </p:sldIdLst>
  <p:sldSz cx="9144000" cy="6858000" type="screen4x3"/>
  <p:notesSz cx="6858000" cy="9723438"/>
  <p:defaultTextStyle>
    <a:defPPr>
      <a:defRPr lang="it-IT"/>
    </a:defPPr>
    <a:lvl1pPr algn="l" rtl="0" fontAlgn="base">
      <a:spcBef>
        <a:spcPct val="0"/>
      </a:spcBef>
      <a:spcAft>
        <a:spcPct val="0"/>
      </a:spcAft>
      <a:defRPr sz="3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3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3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3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3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3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3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3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3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C9900"/>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45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notesMaster" Target="notesMasters/notesMaster1.xml"/><Relationship Id="rId97" Type="http://schemas.openxmlformats.org/officeDocument/2006/relationships/handoutMaster" Target="handoutMasters/handout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emf"/><Relationship Id="rId2" Type="http://schemas.openxmlformats.org/officeDocument/2006/relationships/image" Target="../media/image6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emf"/><Relationship Id="rId2" Type="http://schemas.openxmlformats.org/officeDocument/2006/relationships/image" Target="../media/image7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cs typeface="+mn-cs"/>
              </a:defRPr>
            </a:lvl1pPr>
          </a:lstStyle>
          <a:p>
            <a:pPr>
              <a:defRPr/>
            </a:pPr>
            <a:endParaRPr lang="it-IT"/>
          </a:p>
        </p:txBody>
      </p:sp>
      <p:sp>
        <p:nvSpPr>
          <p:cNvPr id="69635" name="Rectangle 3"/>
          <p:cNvSpPr>
            <a:spLocks noGrp="1" noChangeArrowheads="1"/>
          </p:cNvSpPr>
          <p:nvPr>
            <p:ph type="dt" sz="quarter" idx="1"/>
          </p:nvPr>
        </p:nvSpPr>
        <p:spPr bwMode="auto">
          <a:xfrm>
            <a:off x="3884613" y="0"/>
            <a:ext cx="29718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cs typeface="+mn-cs"/>
              </a:defRPr>
            </a:lvl1pPr>
          </a:lstStyle>
          <a:p>
            <a:pPr>
              <a:defRPr/>
            </a:pPr>
            <a:endParaRPr lang="it-IT"/>
          </a:p>
        </p:txBody>
      </p:sp>
      <p:sp>
        <p:nvSpPr>
          <p:cNvPr id="69636" name="Rectangle 4"/>
          <p:cNvSpPr>
            <a:spLocks noGrp="1" noChangeArrowheads="1"/>
          </p:cNvSpPr>
          <p:nvPr>
            <p:ph type="ftr" sz="quarter" idx="2"/>
          </p:nvPr>
        </p:nvSpPr>
        <p:spPr bwMode="auto">
          <a:xfrm>
            <a:off x="0" y="9236075"/>
            <a:ext cx="29718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cs typeface="+mn-cs"/>
              </a:defRPr>
            </a:lvl1pPr>
          </a:lstStyle>
          <a:p>
            <a:pPr>
              <a:defRPr/>
            </a:pPr>
            <a:endParaRPr lang="it-IT"/>
          </a:p>
        </p:txBody>
      </p:sp>
      <p:sp>
        <p:nvSpPr>
          <p:cNvPr id="69637" name="Rectangle 5"/>
          <p:cNvSpPr>
            <a:spLocks noGrp="1" noChangeArrowheads="1"/>
          </p:cNvSpPr>
          <p:nvPr>
            <p:ph type="sldNum" sz="quarter" idx="3"/>
          </p:nvPr>
        </p:nvSpPr>
        <p:spPr bwMode="auto">
          <a:xfrm>
            <a:off x="3884613" y="9236075"/>
            <a:ext cx="29718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cs typeface="+mn-cs"/>
              </a:defRPr>
            </a:lvl1pPr>
          </a:lstStyle>
          <a:p>
            <a:pPr>
              <a:defRPr/>
            </a:pPr>
            <a:fld id="{FFD63D52-8D63-364E-B21E-92F01DBA1DCF}" type="slidenum">
              <a:rPr lang="it-IT"/>
              <a:pPr>
                <a:defRPr/>
              </a:pPr>
              <a:t>‹n.›</a:t>
            </a:fld>
            <a:endParaRPr lang="it-IT"/>
          </a:p>
        </p:txBody>
      </p:sp>
    </p:spTree>
    <p:extLst>
      <p:ext uri="{BB962C8B-B14F-4D97-AF65-F5344CB8AC3E}">
        <p14:creationId xmlns:p14="http://schemas.microsoft.com/office/powerpoint/2010/main" val="101261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hdr" sz="quarter"/>
          </p:nvPr>
        </p:nvSpPr>
        <p:spPr bwMode="auto">
          <a:xfrm>
            <a:off x="0" y="0"/>
            <a:ext cx="29718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cs typeface="+mn-cs"/>
              </a:defRPr>
            </a:lvl1pPr>
          </a:lstStyle>
          <a:p>
            <a:pPr>
              <a:defRPr/>
            </a:pPr>
            <a:endParaRPr lang="it-IT"/>
          </a:p>
        </p:txBody>
      </p:sp>
      <p:sp>
        <p:nvSpPr>
          <p:cNvPr id="50179" name="Rectangle 1027"/>
          <p:cNvSpPr>
            <a:spLocks noGrp="1" noChangeArrowheads="1"/>
          </p:cNvSpPr>
          <p:nvPr>
            <p:ph type="dt" idx="1"/>
          </p:nvPr>
        </p:nvSpPr>
        <p:spPr bwMode="auto">
          <a:xfrm>
            <a:off x="3884613" y="0"/>
            <a:ext cx="29718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cs typeface="+mn-cs"/>
              </a:defRPr>
            </a:lvl1pPr>
          </a:lstStyle>
          <a:p>
            <a:pPr>
              <a:defRPr/>
            </a:pPr>
            <a:endParaRPr lang="it-IT"/>
          </a:p>
        </p:txBody>
      </p:sp>
      <p:sp>
        <p:nvSpPr>
          <p:cNvPr id="50180" name="Rectangle 1028"/>
          <p:cNvSpPr>
            <a:spLocks noGrp="1" noRot="1" noChangeAspect="1" noChangeArrowheads="1" noTextEdit="1"/>
          </p:cNvSpPr>
          <p:nvPr>
            <p:ph type="sldImg" idx="2"/>
          </p:nvPr>
        </p:nvSpPr>
        <p:spPr bwMode="auto">
          <a:xfrm>
            <a:off x="998538" y="728663"/>
            <a:ext cx="4862512" cy="36464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0181" name="Rectangle 1029"/>
          <p:cNvSpPr>
            <a:spLocks noGrp="1" noChangeArrowheads="1"/>
          </p:cNvSpPr>
          <p:nvPr>
            <p:ph type="body" sz="quarter" idx="3"/>
          </p:nvPr>
        </p:nvSpPr>
        <p:spPr bwMode="auto">
          <a:xfrm>
            <a:off x="685800" y="4618038"/>
            <a:ext cx="5486400" cy="437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50182" name="Rectangle 1030"/>
          <p:cNvSpPr>
            <a:spLocks noGrp="1" noChangeArrowheads="1"/>
          </p:cNvSpPr>
          <p:nvPr>
            <p:ph type="ftr" sz="quarter" idx="4"/>
          </p:nvPr>
        </p:nvSpPr>
        <p:spPr bwMode="auto">
          <a:xfrm>
            <a:off x="0" y="9236075"/>
            <a:ext cx="29718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cs typeface="+mn-cs"/>
              </a:defRPr>
            </a:lvl1pPr>
          </a:lstStyle>
          <a:p>
            <a:pPr>
              <a:defRPr/>
            </a:pPr>
            <a:endParaRPr lang="it-IT"/>
          </a:p>
        </p:txBody>
      </p:sp>
      <p:sp>
        <p:nvSpPr>
          <p:cNvPr id="50183" name="Rectangle 1031"/>
          <p:cNvSpPr>
            <a:spLocks noGrp="1" noChangeArrowheads="1"/>
          </p:cNvSpPr>
          <p:nvPr>
            <p:ph type="sldNum" sz="quarter" idx="5"/>
          </p:nvPr>
        </p:nvSpPr>
        <p:spPr bwMode="auto">
          <a:xfrm>
            <a:off x="3884613" y="9236075"/>
            <a:ext cx="29718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cs typeface="+mn-cs"/>
              </a:defRPr>
            </a:lvl1pPr>
          </a:lstStyle>
          <a:p>
            <a:pPr>
              <a:defRPr/>
            </a:pPr>
            <a:fld id="{6C978766-A534-8243-80A6-3466966FE6A9}" type="slidenum">
              <a:rPr lang="it-IT"/>
              <a:pPr>
                <a:defRPr/>
              </a:pPr>
              <a:t>‹n.›</a:t>
            </a:fld>
            <a:endParaRPr lang="it-IT"/>
          </a:p>
        </p:txBody>
      </p:sp>
    </p:spTree>
    <p:extLst>
      <p:ext uri="{BB962C8B-B14F-4D97-AF65-F5344CB8AC3E}">
        <p14:creationId xmlns:p14="http://schemas.microsoft.com/office/powerpoint/2010/main" val="9235816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DCBF7423-5690-9E44-807B-AB8CDE046406}" type="slidenum">
              <a:rPr lang="it-IT"/>
              <a:pPr>
                <a:defRPr/>
              </a:pPr>
              <a:t>2</a:t>
            </a:fld>
            <a:endParaRPr lang="it-IT"/>
          </a:p>
        </p:txBody>
      </p:sp>
      <p:sp>
        <p:nvSpPr>
          <p:cNvPr id="116738" name="Rectangle 1026"/>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16739" name="Rectangle 1027"/>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4B462666-B4C3-204A-BB45-A48E6AAF874C}" type="slidenum">
              <a:rPr lang="it-IT"/>
              <a:pPr>
                <a:defRPr/>
              </a:pPr>
              <a:t>11</a:t>
            </a:fld>
            <a:endParaRPr lang="it-IT"/>
          </a:p>
        </p:txBody>
      </p:sp>
      <p:sp>
        <p:nvSpPr>
          <p:cNvPr id="20070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0707" name="Rectangle 1027"/>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B4037B1E-92B9-1D41-A5E9-7B658BD105E0}" type="slidenum">
              <a:rPr lang="it-IT"/>
              <a:pPr>
                <a:defRPr/>
              </a:pPr>
              <a:t>12</a:t>
            </a:fld>
            <a:endParaRPr lang="it-IT"/>
          </a:p>
        </p:txBody>
      </p:sp>
      <p:sp>
        <p:nvSpPr>
          <p:cNvPr id="201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173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408C2288-9781-CF47-99B3-3DD2F92B4507}" type="slidenum">
              <a:rPr lang="it-IT"/>
              <a:pPr>
                <a:defRPr/>
              </a:pPr>
              <a:t>13</a:t>
            </a:fld>
            <a:endParaRPr lang="it-IT"/>
          </a:p>
        </p:txBody>
      </p:sp>
      <p:sp>
        <p:nvSpPr>
          <p:cNvPr id="20275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2755" name="Rectangle 1027"/>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15F5BB1C-770F-F34C-B88C-7F502CFB312C}" type="slidenum">
              <a:rPr lang="it-IT"/>
              <a:pPr>
                <a:defRPr/>
              </a:pPr>
              <a:t>14</a:t>
            </a:fld>
            <a:endParaRPr lang="it-IT"/>
          </a:p>
        </p:txBody>
      </p:sp>
      <p:sp>
        <p:nvSpPr>
          <p:cNvPr id="139266"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87C7F5D9-8208-594F-BA28-C15BB654B78D}" type="slidenum">
              <a:rPr lang="it-IT"/>
              <a:pPr>
                <a:defRPr/>
              </a:pPr>
              <a:t>15</a:t>
            </a:fld>
            <a:endParaRPr lang="it-IT"/>
          </a:p>
        </p:txBody>
      </p:sp>
      <p:sp>
        <p:nvSpPr>
          <p:cNvPr id="141314"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41315"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146B8177-558E-6847-9A7D-F76A5129C334}" type="slidenum">
              <a:rPr lang="it-IT"/>
              <a:pPr>
                <a:defRPr/>
              </a:pPr>
              <a:t>16</a:t>
            </a:fld>
            <a:endParaRPr lang="it-IT"/>
          </a:p>
        </p:txBody>
      </p:sp>
      <p:sp>
        <p:nvSpPr>
          <p:cNvPr id="143362"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43363"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E8E28E68-1183-964F-B96A-0D7E2700AA99}" type="slidenum">
              <a:rPr lang="it-IT"/>
              <a:pPr>
                <a:defRPr/>
              </a:pPr>
              <a:t>17</a:t>
            </a:fld>
            <a:endParaRPr lang="it-IT"/>
          </a:p>
        </p:txBody>
      </p:sp>
      <p:sp>
        <p:nvSpPr>
          <p:cNvPr id="145410"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45411"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16155CE4-229F-4546-B197-7870417D624B}" type="slidenum">
              <a:rPr lang="it-IT"/>
              <a:pPr>
                <a:defRPr/>
              </a:pPr>
              <a:t>18</a:t>
            </a:fld>
            <a:endParaRPr lang="it-IT"/>
          </a:p>
        </p:txBody>
      </p:sp>
      <p:sp>
        <p:nvSpPr>
          <p:cNvPr id="27443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4435" name="Rectangle 1027"/>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9E435365-3CD5-2F4D-886F-27C93D002D28}" type="slidenum">
              <a:rPr lang="it-IT"/>
              <a:pPr>
                <a:defRPr/>
              </a:pPr>
              <a:t>19</a:t>
            </a:fld>
            <a:endParaRPr lang="it-IT"/>
          </a:p>
        </p:txBody>
      </p:sp>
      <p:sp>
        <p:nvSpPr>
          <p:cNvPr id="147458"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47459"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4BC8541D-57E7-4645-A73D-C67156CECBE5}" type="slidenum">
              <a:rPr lang="it-IT"/>
              <a:pPr>
                <a:defRPr/>
              </a:pPr>
              <a:t>20</a:t>
            </a:fld>
            <a:endParaRPr lang="it-IT"/>
          </a:p>
        </p:txBody>
      </p:sp>
      <p:sp>
        <p:nvSpPr>
          <p:cNvPr id="149506"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49507"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57AE0F1F-4887-944B-81C2-8B68621AECED}" type="slidenum">
              <a:rPr lang="it-IT"/>
              <a:pPr>
                <a:defRPr/>
              </a:pPr>
              <a:t>3</a:t>
            </a:fld>
            <a:endParaRPr lang="it-IT"/>
          </a:p>
        </p:txBody>
      </p:sp>
      <p:sp>
        <p:nvSpPr>
          <p:cNvPr id="118786"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0EFE6F0B-FE81-3D4A-831C-696DBF32BF66}" type="slidenum">
              <a:rPr lang="it-IT"/>
              <a:pPr>
                <a:defRPr/>
              </a:pPr>
              <a:t>21</a:t>
            </a:fld>
            <a:endParaRPr lang="it-IT"/>
          </a:p>
        </p:txBody>
      </p:sp>
      <p:sp>
        <p:nvSpPr>
          <p:cNvPr id="151554"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51555"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7E92FB5D-805B-A64C-A483-E7D4E51B978B}" type="slidenum">
              <a:rPr lang="it-IT"/>
              <a:pPr>
                <a:defRPr/>
              </a:pPr>
              <a:t>22</a:t>
            </a:fld>
            <a:endParaRPr lang="it-IT"/>
          </a:p>
        </p:txBody>
      </p:sp>
      <p:sp>
        <p:nvSpPr>
          <p:cNvPr id="28057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0579" name="Rectangle 1027"/>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4656FFF4-4C63-AF47-8C18-85DE68395B11}" type="slidenum">
              <a:rPr lang="it-IT"/>
              <a:pPr>
                <a:defRPr/>
              </a:pPr>
              <a:t>23</a:t>
            </a:fld>
            <a:endParaRPr lang="it-IT"/>
          </a:p>
        </p:txBody>
      </p:sp>
      <p:sp>
        <p:nvSpPr>
          <p:cNvPr id="154626"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54627"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920F7CFA-6438-3E4D-A7FE-5A75D9A88C5C}" type="slidenum">
              <a:rPr lang="it-IT"/>
              <a:pPr>
                <a:defRPr/>
              </a:pPr>
              <a:t>24</a:t>
            </a:fld>
            <a:endParaRPr lang="it-IT"/>
          </a:p>
        </p:txBody>
      </p:sp>
      <p:sp>
        <p:nvSpPr>
          <p:cNvPr id="20377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3779" name="Rectangle 1027"/>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2CC4145D-DAF8-4F4C-9278-178F85207F82}" type="slidenum">
              <a:rPr lang="it-IT"/>
              <a:pPr>
                <a:defRPr/>
              </a:pPr>
              <a:t>25</a:t>
            </a:fld>
            <a:endParaRPr lang="it-IT"/>
          </a:p>
        </p:txBody>
      </p:sp>
      <p:sp>
        <p:nvSpPr>
          <p:cNvPr id="156674"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56675"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3F22A411-227B-0645-8A01-D07B7BA92887}" type="slidenum">
              <a:rPr lang="it-IT"/>
              <a:pPr>
                <a:defRPr/>
              </a:pPr>
              <a:t>26</a:t>
            </a:fld>
            <a:endParaRPr lang="it-IT"/>
          </a:p>
        </p:txBody>
      </p:sp>
      <p:sp>
        <p:nvSpPr>
          <p:cNvPr id="158722"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58723"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1C8999B7-FAAF-B54E-A2B1-228A3ED95BB8}" type="slidenum">
              <a:rPr lang="it-IT"/>
              <a:pPr>
                <a:defRPr/>
              </a:pPr>
              <a:t>27</a:t>
            </a:fld>
            <a:endParaRPr lang="it-IT"/>
          </a:p>
        </p:txBody>
      </p:sp>
      <p:sp>
        <p:nvSpPr>
          <p:cNvPr id="204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03"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B24873DB-7E4F-E84A-8E9D-BAB6944EF9D4}" type="slidenum">
              <a:rPr lang="it-IT"/>
              <a:pPr>
                <a:defRPr/>
              </a:pPr>
              <a:t>28</a:t>
            </a:fld>
            <a:endParaRPr lang="it-IT"/>
          </a:p>
        </p:txBody>
      </p:sp>
      <p:sp>
        <p:nvSpPr>
          <p:cNvPr id="20582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5827" name="Rectangle 1027"/>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BF75AE2C-BCB4-4B47-B84F-140A8421318C}" type="slidenum">
              <a:rPr lang="it-IT"/>
              <a:pPr>
                <a:defRPr/>
              </a:pPr>
              <a:t>29</a:t>
            </a:fld>
            <a:endParaRPr lang="it-IT"/>
          </a:p>
        </p:txBody>
      </p:sp>
      <p:sp>
        <p:nvSpPr>
          <p:cNvPr id="206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685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7D30F84C-CEBD-6C45-ABB4-ECB08B010C4B}" type="slidenum">
              <a:rPr lang="it-IT"/>
              <a:pPr>
                <a:defRPr/>
              </a:pPr>
              <a:t>30</a:t>
            </a:fld>
            <a:endParaRPr lang="it-IT"/>
          </a:p>
        </p:txBody>
      </p:sp>
      <p:sp>
        <p:nvSpPr>
          <p:cNvPr id="207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875"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120936D1-690D-D84D-9244-3FF093BC2362}" type="slidenum">
              <a:rPr lang="it-IT"/>
              <a:pPr>
                <a:defRPr/>
              </a:pPr>
              <a:t>4</a:t>
            </a:fld>
            <a:endParaRPr lang="it-IT"/>
          </a:p>
        </p:txBody>
      </p:sp>
      <p:sp>
        <p:nvSpPr>
          <p:cNvPr id="120834"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20835"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FC5D19C0-A323-E04C-9FB7-A09318846017}" type="slidenum">
              <a:rPr lang="it-IT"/>
              <a:pPr>
                <a:defRPr/>
              </a:pPr>
              <a:t>31</a:t>
            </a:fld>
            <a:endParaRPr lang="it-IT"/>
          </a:p>
        </p:txBody>
      </p:sp>
      <p:sp>
        <p:nvSpPr>
          <p:cNvPr id="20889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899" name="Rectangle 1027"/>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C92C240C-9FBC-514E-920C-D058A0DC7ABD}" type="slidenum">
              <a:rPr lang="it-IT"/>
              <a:pPr>
                <a:defRPr/>
              </a:pPr>
              <a:t>32</a:t>
            </a:fld>
            <a:endParaRPr lang="it-IT"/>
          </a:p>
        </p:txBody>
      </p:sp>
      <p:sp>
        <p:nvSpPr>
          <p:cNvPr id="20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9923"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FA2E49E8-30C0-0A4F-9341-A1C760C8FA07}" type="slidenum">
              <a:rPr lang="it-IT"/>
              <a:pPr>
                <a:defRPr/>
              </a:pPr>
              <a:t>33</a:t>
            </a:fld>
            <a:endParaRPr lang="it-IT"/>
          </a:p>
        </p:txBody>
      </p:sp>
      <p:sp>
        <p:nvSpPr>
          <p:cNvPr id="2519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19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4FBAE630-6878-B14A-95EF-E704B483265B}" type="slidenum">
              <a:rPr lang="it-IT"/>
              <a:pPr>
                <a:defRPr/>
              </a:pPr>
              <a:t>34</a:t>
            </a:fld>
            <a:endParaRPr lang="it-IT"/>
          </a:p>
        </p:txBody>
      </p:sp>
      <p:sp>
        <p:nvSpPr>
          <p:cNvPr id="256002" name="Rectangle 2"/>
          <p:cNvSpPr>
            <a:spLocks noGrp="1" noRot="1" noChangeAspect="1" noChangeArrowheads="1" noTextEdit="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256003"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1C87FD47-0BD7-034B-B492-8D53ED88A0EB}" type="slidenum">
              <a:rPr lang="it-IT"/>
              <a:pPr>
                <a:defRPr/>
              </a:pPr>
              <a:t>35</a:t>
            </a:fld>
            <a:endParaRPr lang="it-IT"/>
          </a:p>
        </p:txBody>
      </p:sp>
      <p:sp>
        <p:nvSpPr>
          <p:cNvPr id="276482" name="Rectangle 2"/>
          <p:cNvSpPr>
            <a:spLocks noGrp="1" noRot="1" noChangeAspect="1" noChangeArrowheads="1" noTextEdit="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276483"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r>
              <a:rPr lang="it-IT" smtClean="0">
                <a:cs typeface="+mn-cs"/>
              </a:rPr>
              <a:t>Inserire Tabella 3.3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98F1E91A-DB4E-104B-8F1A-27D670018880}" type="slidenum">
              <a:rPr lang="it-IT"/>
              <a:pPr>
                <a:defRPr/>
              </a:pPr>
              <a:t>36</a:t>
            </a:fld>
            <a:endParaRPr lang="it-IT"/>
          </a:p>
        </p:txBody>
      </p:sp>
      <p:sp>
        <p:nvSpPr>
          <p:cNvPr id="278530"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278531"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643FA8FC-C015-7A44-87A4-79D035B1DCDB}" type="slidenum">
              <a:rPr lang="it-IT"/>
              <a:pPr>
                <a:defRPr/>
              </a:pPr>
              <a:t>37</a:t>
            </a:fld>
            <a:endParaRPr lang="it-IT"/>
          </a:p>
        </p:txBody>
      </p:sp>
      <p:sp>
        <p:nvSpPr>
          <p:cNvPr id="260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0099"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484C8F39-11CE-2D49-BD65-2D3689269B19}" type="slidenum">
              <a:rPr lang="it-IT"/>
              <a:pPr>
                <a:defRPr/>
              </a:pPr>
              <a:t>38</a:t>
            </a:fld>
            <a:endParaRPr lang="it-IT"/>
          </a:p>
        </p:txBody>
      </p:sp>
      <p:sp>
        <p:nvSpPr>
          <p:cNvPr id="261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1123"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7DD3F745-C0D7-2C40-9752-A3DB8A7D2371}" type="slidenum">
              <a:rPr lang="it-IT"/>
              <a:pPr>
                <a:defRPr/>
              </a:pPr>
              <a:t>39</a:t>
            </a:fld>
            <a:endParaRPr lang="it-IT"/>
          </a:p>
        </p:txBody>
      </p:sp>
      <p:sp>
        <p:nvSpPr>
          <p:cNvPr id="262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2147"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84FA501B-676D-AB42-9D22-EBFF52E4EF33}" type="slidenum">
              <a:rPr lang="it-IT"/>
              <a:pPr>
                <a:defRPr/>
              </a:pPr>
              <a:t>40</a:t>
            </a:fld>
            <a:endParaRPr lang="it-IT"/>
          </a:p>
        </p:txBody>
      </p:sp>
      <p:sp>
        <p:nvSpPr>
          <p:cNvPr id="210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0947"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593846D8-F758-3148-8949-912469D67C1B}" type="slidenum">
              <a:rPr lang="it-IT"/>
              <a:pPr>
                <a:defRPr/>
              </a:pPr>
              <a:t>5</a:t>
            </a:fld>
            <a:endParaRPr lang="it-IT"/>
          </a:p>
        </p:txBody>
      </p:sp>
      <p:sp>
        <p:nvSpPr>
          <p:cNvPr id="122882"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5C052196-ABBD-2044-BCF1-82DA167F032F}" type="slidenum">
              <a:rPr lang="it-IT"/>
              <a:pPr>
                <a:defRPr/>
              </a:pPr>
              <a:t>41</a:t>
            </a:fld>
            <a:endParaRPr lang="it-IT"/>
          </a:p>
        </p:txBody>
      </p:sp>
      <p:sp>
        <p:nvSpPr>
          <p:cNvPr id="21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197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8FBA8963-AE0B-E94D-9AE4-958BEF9B2D33}" type="slidenum">
              <a:rPr lang="it-IT"/>
              <a:pPr>
                <a:defRPr/>
              </a:pPr>
              <a:t>42</a:t>
            </a:fld>
            <a:endParaRPr lang="it-IT"/>
          </a:p>
        </p:txBody>
      </p:sp>
      <p:sp>
        <p:nvSpPr>
          <p:cNvPr id="169986" name="Rectangle 2"/>
          <p:cNvSpPr>
            <a:spLocks noGrp="1" noRot="1" noChangeAspect="1" noChangeArrowheads="1" noTextEdit="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69987"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7ED869A6-E47C-8F43-8B37-008BED363965}" type="slidenum">
              <a:rPr lang="it-IT"/>
              <a:pPr>
                <a:defRPr/>
              </a:pPr>
              <a:t>43</a:t>
            </a:fld>
            <a:endParaRPr lang="it-IT"/>
          </a:p>
        </p:txBody>
      </p:sp>
      <p:sp>
        <p:nvSpPr>
          <p:cNvPr id="212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47896033-4E43-1349-A664-CFC0C926D6D5}" type="slidenum">
              <a:rPr lang="it-IT"/>
              <a:pPr>
                <a:defRPr/>
              </a:pPr>
              <a:t>44</a:t>
            </a:fld>
            <a:endParaRPr lang="it-IT"/>
          </a:p>
        </p:txBody>
      </p:sp>
      <p:sp>
        <p:nvSpPr>
          <p:cNvPr id="167938" name="Rectangle 2"/>
          <p:cNvSpPr>
            <a:spLocks noGrp="1" noRot="1" noChangeAspect="1" noChangeArrowheads="1" noTextEdit="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67939"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2B29897D-9A6B-3246-8100-C1711BB9070F}" type="slidenum">
              <a:rPr lang="it-IT"/>
              <a:pPr>
                <a:defRPr/>
              </a:pPr>
              <a:t>45</a:t>
            </a:fld>
            <a:endParaRPr lang="it-IT"/>
          </a:p>
        </p:txBody>
      </p:sp>
      <p:sp>
        <p:nvSpPr>
          <p:cNvPr id="214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4019"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F3A2BDE0-6268-ED4E-B296-D9530F5319FE}" type="slidenum">
              <a:rPr lang="it-IT"/>
              <a:pPr>
                <a:defRPr/>
              </a:pPr>
              <a:t>46</a:t>
            </a:fld>
            <a:endParaRPr lang="it-IT"/>
          </a:p>
        </p:txBody>
      </p:sp>
      <p:sp>
        <p:nvSpPr>
          <p:cNvPr id="172034" name="Rectangle 2"/>
          <p:cNvSpPr>
            <a:spLocks noGrp="1" noRot="1" noChangeAspect="1" noChangeArrowheads="1" noTextEdit="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72035"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C31C5C44-D685-944A-8BF6-1C05ADFC1510}" type="slidenum">
              <a:rPr lang="it-IT"/>
              <a:pPr>
                <a:defRPr/>
              </a:pPr>
              <a:t>47</a:t>
            </a:fld>
            <a:endParaRPr lang="it-IT"/>
          </a:p>
        </p:txBody>
      </p:sp>
      <p:sp>
        <p:nvSpPr>
          <p:cNvPr id="174082" name="Rectangle 2"/>
          <p:cNvSpPr>
            <a:spLocks noGrp="1" noRot="1" noChangeAspect="1" noChangeArrowheads="1" noTextEdit="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81010C5A-D811-A543-81F0-6E43E117C4EF}" type="slidenum">
              <a:rPr lang="it-IT"/>
              <a:pPr>
                <a:defRPr/>
              </a:pPr>
              <a:t>48</a:t>
            </a:fld>
            <a:endParaRPr lang="it-IT"/>
          </a:p>
        </p:txBody>
      </p:sp>
      <p:sp>
        <p:nvSpPr>
          <p:cNvPr id="190466"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90467"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3F181E54-C748-8940-B011-9A93EC6EACE5}" type="slidenum">
              <a:rPr lang="it-IT"/>
              <a:pPr>
                <a:defRPr/>
              </a:pPr>
              <a:t>51</a:t>
            </a:fld>
            <a:endParaRPr lang="it-IT"/>
          </a:p>
        </p:txBody>
      </p:sp>
      <p:sp>
        <p:nvSpPr>
          <p:cNvPr id="194562"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94563"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798951F5-C36E-2448-A6A2-96A82FA48B95}" type="slidenum">
              <a:rPr lang="it-IT"/>
              <a:pPr>
                <a:defRPr/>
              </a:pPr>
              <a:t>52</a:t>
            </a:fld>
            <a:endParaRPr lang="it-IT"/>
          </a:p>
        </p:txBody>
      </p:sp>
      <p:sp>
        <p:nvSpPr>
          <p:cNvPr id="264194" name="Rectangle 2"/>
          <p:cNvSpPr>
            <a:spLocks noGrp="1" noRot="1" noChangeAspect="1" noChangeArrowheads="1" noTextEdit="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264195"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272360F8-3EBA-854D-B010-65BE830185FD}" type="slidenum">
              <a:rPr lang="it-IT"/>
              <a:pPr>
                <a:defRPr/>
              </a:pPr>
              <a:t>6</a:t>
            </a:fld>
            <a:endParaRPr lang="it-IT"/>
          </a:p>
        </p:txBody>
      </p:sp>
      <p:sp>
        <p:nvSpPr>
          <p:cNvPr id="124930"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24931"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CD14D44E-1A16-504B-86C1-37E6E6156DAD}" type="slidenum">
              <a:rPr lang="it-IT"/>
              <a:pPr>
                <a:defRPr/>
              </a:pPr>
              <a:t>53</a:t>
            </a:fld>
            <a:endParaRPr lang="it-IT"/>
          </a:p>
        </p:txBody>
      </p:sp>
      <p:sp>
        <p:nvSpPr>
          <p:cNvPr id="21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6067"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7CBA25D2-3127-FA49-8FB3-1E7AA66A95F6}" type="slidenum">
              <a:rPr lang="it-IT"/>
              <a:pPr>
                <a:defRPr/>
              </a:pPr>
              <a:t>54</a:t>
            </a:fld>
            <a:endParaRPr lang="it-IT"/>
          </a:p>
        </p:txBody>
      </p:sp>
      <p:sp>
        <p:nvSpPr>
          <p:cNvPr id="266242" name="Rectangle 2"/>
          <p:cNvSpPr>
            <a:spLocks noGrp="1" noRot="1" noChangeAspect="1" noChangeArrowheads="1" noTextEdit="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266243"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2C049B90-78FD-C54F-AE6A-58D217D5345D}" type="slidenum">
              <a:rPr lang="it-IT"/>
              <a:pPr>
                <a:defRPr/>
              </a:pPr>
              <a:t>55</a:t>
            </a:fld>
            <a:endParaRPr lang="it-IT"/>
          </a:p>
        </p:txBody>
      </p:sp>
      <p:sp>
        <p:nvSpPr>
          <p:cNvPr id="179202" name="Rectangle 2"/>
          <p:cNvSpPr>
            <a:spLocks noGrp="1" noRot="1" noChangeAspect="1" noChangeArrowheads="1" noTextEdit="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79203"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29FDDCD0-E226-644A-8016-28B7B17DF160}" type="slidenum">
              <a:rPr lang="it-IT"/>
              <a:pPr>
                <a:defRPr/>
              </a:pPr>
              <a:t>56</a:t>
            </a:fld>
            <a:endParaRPr lang="it-IT"/>
          </a:p>
        </p:txBody>
      </p:sp>
      <p:sp>
        <p:nvSpPr>
          <p:cNvPr id="181250" name="Rectangle 2"/>
          <p:cNvSpPr>
            <a:spLocks noGrp="1" noRot="1" noChangeAspect="1" noChangeArrowheads="1" noTextEdit="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81251"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581DBD02-0C54-BD44-9836-E82D9879BFBB}" type="slidenum">
              <a:rPr lang="it-IT"/>
              <a:pPr>
                <a:defRPr/>
              </a:pPr>
              <a:t>57</a:t>
            </a:fld>
            <a:endParaRPr lang="it-IT"/>
          </a:p>
        </p:txBody>
      </p:sp>
      <p:sp>
        <p:nvSpPr>
          <p:cNvPr id="268290" name="Rectangle 2"/>
          <p:cNvSpPr>
            <a:spLocks noGrp="1" noRot="1" noChangeAspect="1" noChangeArrowheads="1" noTextEdit="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268291"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0DD96242-F9CF-8041-B606-FFB8A855FC85}" type="slidenum">
              <a:rPr lang="it-IT"/>
              <a:pPr>
                <a:defRPr/>
              </a:pPr>
              <a:t>61</a:t>
            </a:fld>
            <a:endParaRPr lang="it-IT"/>
          </a:p>
        </p:txBody>
      </p:sp>
      <p:sp>
        <p:nvSpPr>
          <p:cNvPr id="219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9139"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5DC9374F-F209-6C43-AD93-EF56B2F743AC}" type="slidenum">
              <a:rPr lang="it-IT"/>
              <a:pPr>
                <a:defRPr/>
              </a:pPr>
              <a:t>62</a:t>
            </a:fld>
            <a:endParaRPr lang="it-IT"/>
          </a:p>
        </p:txBody>
      </p:sp>
      <p:sp>
        <p:nvSpPr>
          <p:cNvPr id="221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1187"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24CA4F98-9AF1-AD4F-8C11-728375CA53F2}" type="slidenum">
              <a:rPr lang="it-IT"/>
              <a:pPr>
                <a:defRPr/>
              </a:pPr>
              <a:t>63</a:t>
            </a:fld>
            <a:endParaRPr lang="it-IT"/>
          </a:p>
        </p:txBody>
      </p:sp>
      <p:sp>
        <p:nvSpPr>
          <p:cNvPr id="222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221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377FDE37-76F7-814D-B645-7FB1CFBD4774}" type="slidenum">
              <a:rPr lang="it-IT"/>
              <a:pPr>
                <a:defRPr/>
              </a:pPr>
              <a:t>64</a:t>
            </a:fld>
            <a:endParaRPr lang="it-IT"/>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3235"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01B304D9-5275-5D46-8FBB-81403FB2FA8F}" type="slidenum">
              <a:rPr lang="it-IT"/>
              <a:pPr>
                <a:defRPr/>
              </a:pPr>
              <a:t>66</a:t>
            </a:fld>
            <a:endParaRPr lang="it-IT"/>
          </a:p>
        </p:txBody>
      </p:sp>
      <p:sp>
        <p:nvSpPr>
          <p:cNvPr id="224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4259"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2FB36AF4-551B-F348-AB1F-B7636024C3C3}" type="slidenum">
              <a:rPr lang="it-IT"/>
              <a:pPr>
                <a:defRPr/>
              </a:pPr>
              <a:t>7</a:t>
            </a:fld>
            <a:endParaRPr lang="it-IT"/>
          </a:p>
        </p:txBody>
      </p:sp>
      <p:sp>
        <p:nvSpPr>
          <p:cNvPr id="126978" name="Rectangle 2"/>
          <p:cNvSpPr>
            <a:spLocks noGrp="1" noRot="1" noChangeAspect="1" noChangeArrowheads="1" noTextEdit="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26979"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r>
              <a:rPr lang="it-IT" dirty="0" smtClean="0">
                <a:cs typeface="+mn-cs"/>
              </a:rPr>
              <a:t>Derivate: trattori forestali, portattrezzi (</a:t>
            </a:r>
            <a:r>
              <a:rPr lang="it-IT" dirty="0" err="1" smtClean="0">
                <a:cs typeface="+mn-cs"/>
              </a:rPr>
              <a:t>Claas</a:t>
            </a:r>
            <a:r>
              <a:rPr lang="it-IT" dirty="0" smtClean="0">
                <a:cs typeface="+mn-cs"/>
              </a:rPr>
              <a:t> </a:t>
            </a:r>
            <a:r>
              <a:rPr lang="it-IT" dirty="0" err="1" smtClean="0">
                <a:cs typeface="+mn-cs"/>
              </a:rPr>
              <a:t>Xerion</a:t>
            </a:r>
            <a:r>
              <a:rPr lang="it-IT" dirty="0" smtClean="0">
                <a:cs typeface="+mn-cs"/>
              </a:rPr>
              <a:t>, </a:t>
            </a:r>
            <a:r>
              <a:rPr lang="it-IT" dirty="0" err="1" smtClean="0">
                <a:cs typeface="+mn-cs"/>
              </a:rPr>
              <a:t>Fendt</a:t>
            </a:r>
            <a:r>
              <a:rPr lang="it-IT" dirty="0" smtClean="0">
                <a:cs typeface="+mn-cs"/>
              </a:rPr>
              <a:t> </a:t>
            </a:r>
            <a:r>
              <a:rPr lang="it-IT" dirty="0" err="1" smtClean="0">
                <a:cs typeface="+mn-cs"/>
              </a:rPr>
              <a:t>Xilon</a:t>
            </a:r>
            <a:r>
              <a:rPr lang="it-IT" dirty="0" smtClean="0">
                <a:cs typeface="+mn-cs"/>
              </a:rPr>
              <a:t>, Mercedes </a:t>
            </a:r>
            <a:r>
              <a:rPr lang="it-IT" dirty="0" err="1" smtClean="0">
                <a:cs typeface="+mn-cs"/>
              </a:rPr>
              <a:t>Unimog</a:t>
            </a:r>
            <a:r>
              <a:rPr lang="it-IT" dirty="0" smtClean="0">
                <a:cs typeface="+mn-cs"/>
              </a:rPr>
              <a:t>, JCB </a:t>
            </a:r>
            <a:r>
              <a:rPr lang="it-IT" dirty="0" err="1" smtClean="0">
                <a:cs typeface="+mn-cs"/>
              </a:rPr>
              <a:t>Fastrack</a:t>
            </a:r>
            <a:r>
              <a:rPr lang="it-IT" dirty="0" smtClean="0">
                <a:cs typeface="+mn-cs"/>
              </a:rPr>
              <a:t>, A&amp;B), motozappe</a:t>
            </a:r>
          </a:p>
          <a:p>
            <a:pPr eaLnBrk="1" hangingPunct="1">
              <a:defRPr/>
            </a:pPr>
            <a:r>
              <a:rPr lang="it-IT" dirty="0" smtClean="0">
                <a:cs typeface="+mn-cs"/>
              </a:rPr>
              <a:t>MM forniscono potenza (ed energia) alle MO per muoverle. Operano a puto fisso (generatori di potenza termica, meccanica o elettrica) e sono motori </a:t>
            </a:r>
            <a:r>
              <a:rPr lang="it-IT" dirty="0" err="1" smtClean="0">
                <a:cs typeface="+mn-cs"/>
              </a:rPr>
              <a:t>endotermini</a:t>
            </a:r>
            <a:r>
              <a:rPr lang="it-IT" dirty="0" smtClean="0">
                <a:cs typeface="+mn-cs"/>
              </a:rPr>
              <a:t> o </a:t>
            </a:r>
            <a:r>
              <a:rPr lang="it-IT" dirty="0" err="1" smtClean="0">
                <a:cs typeface="+mn-cs"/>
              </a:rPr>
              <a:t>eletrtrici</a:t>
            </a:r>
            <a:r>
              <a:rPr lang="it-IT" dirty="0" smtClean="0">
                <a:cs typeface="+mn-cs"/>
              </a:rPr>
              <a:t> accoppiate con MO che operano in un determinato luogo, oppure mobili (trattori o derivate)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6BD86E05-D530-0844-86C0-584339D48F64}" type="slidenum">
              <a:rPr lang="it-IT"/>
              <a:pPr>
                <a:defRPr/>
              </a:pPr>
              <a:t>67</a:t>
            </a:fld>
            <a:endParaRPr lang="it-IT"/>
          </a:p>
        </p:txBody>
      </p:sp>
      <p:sp>
        <p:nvSpPr>
          <p:cNvPr id="270338" name="Rectangle 2"/>
          <p:cNvSpPr>
            <a:spLocks noGrp="1" noRot="1" noChangeAspect="1" noChangeArrowheads="1" noTextEdit="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270339"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E3370F0C-22B6-9F4A-BF9B-E2292FC1D124}" type="slidenum">
              <a:rPr lang="it-IT"/>
              <a:pPr>
                <a:defRPr/>
              </a:pPr>
              <a:t>68</a:t>
            </a:fld>
            <a:endParaRPr lang="it-IT"/>
          </a:p>
        </p:txBody>
      </p:sp>
      <p:sp>
        <p:nvSpPr>
          <p:cNvPr id="22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283"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F2FA9844-AABA-6B4C-BF1A-7C1990231ED1}" type="slidenum">
              <a:rPr lang="it-IT"/>
              <a:pPr>
                <a:defRPr/>
              </a:pPr>
              <a:t>69</a:t>
            </a:fld>
            <a:endParaRPr lang="it-IT"/>
          </a:p>
        </p:txBody>
      </p:sp>
      <p:sp>
        <p:nvSpPr>
          <p:cNvPr id="227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733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91090BCF-1CD5-A944-80B9-FE6D1D9E3C7E}" type="slidenum">
              <a:rPr lang="it-IT"/>
              <a:pPr>
                <a:defRPr/>
              </a:pPr>
              <a:t>70</a:t>
            </a:fld>
            <a:endParaRPr lang="it-IT"/>
          </a:p>
        </p:txBody>
      </p:sp>
      <p:sp>
        <p:nvSpPr>
          <p:cNvPr id="282626"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282627"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F3C3409C-E217-4549-84D0-BEC3F01C232F}" type="slidenum">
              <a:rPr lang="it-IT"/>
              <a:pPr>
                <a:defRPr/>
              </a:pPr>
              <a:t>71</a:t>
            </a:fld>
            <a:endParaRPr lang="it-IT"/>
          </a:p>
        </p:txBody>
      </p:sp>
      <p:sp>
        <p:nvSpPr>
          <p:cNvPr id="284674"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284675"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42F45EAD-63DB-E84B-8736-0E39F03B8BD1}" type="slidenum">
              <a:rPr lang="it-IT"/>
              <a:pPr>
                <a:defRPr/>
              </a:pPr>
              <a:t>72</a:t>
            </a:fld>
            <a:endParaRPr lang="it-IT"/>
          </a:p>
        </p:txBody>
      </p:sp>
      <p:sp>
        <p:nvSpPr>
          <p:cNvPr id="286722"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286723"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FB473AD3-3C26-9E45-8400-AF6899D85BBC}" type="slidenum">
              <a:rPr lang="it-IT"/>
              <a:pPr/>
              <a:t>73</a:t>
            </a:fld>
            <a:endParaRPr lang="it-IT"/>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739" name="Rectangle 3"/>
          <p:cNvSpPr>
            <a:spLocks noGrp="1"/>
          </p:cNvSpPr>
          <p:nvPr>
            <p:ph type="body" idx="1"/>
          </p:nvPr>
        </p:nvSpPr>
        <p:spPr/>
        <p:txBody>
          <a:bodyPr/>
          <a:lstStyle/>
          <a:p>
            <a:endParaRPr lang="it-IT"/>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837DDB9D-3B21-C94D-82C1-6301CEDF6DC5}" type="slidenum">
              <a:rPr lang="it-IT"/>
              <a:pPr/>
              <a:t>74</a:t>
            </a:fld>
            <a:endParaRPr lang="it-IT"/>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p:cNvSpPr>
          <p:nvPr>
            <p:ph type="body" idx="1"/>
          </p:nvPr>
        </p:nvSpPr>
        <p:spPr/>
        <p:txBody>
          <a:bodyPr/>
          <a:lstStyle/>
          <a:p>
            <a:endParaRPr lang="it-IT"/>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E725BA6E-0BEE-8D4D-B41D-8A553BA4399A}" type="slidenum">
              <a:rPr lang="it-IT"/>
              <a:pPr/>
              <a:t>75</a:t>
            </a:fld>
            <a:endParaRPr lang="it-IT"/>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5955" name="Rectangle 3"/>
          <p:cNvSpPr>
            <a:spLocks noGrp="1"/>
          </p:cNvSpPr>
          <p:nvPr>
            <p:ph type="body" idx="1"/>
          </p:nvPr>
        </p:nvSpPr>
        <p:spPr/>
        <p:txBody>
          <a:bodyPr/>
          <a:lstStyle/>
          <a:p>
            <a:endParaRPr lang="it-I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A56C044B-0C46-444B-BE0E-6DBC5259BF51}" type="slidenum">
              <a:rPr lang="it-IT"/>
              <a:pPr>
                <a:defRPr/>
              </a:pPr>
              <a:t>76</a:t>
            </a:fld>
            <a:endParaRPr lang="it-IT"/>
          </a:p>
        </p:txBody>
      </p:sp>
      <p:sp>
        <p:nvSpPr>
          <p:cNvPr id="2723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723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94FAACD9-90C6-214A-88E0-644A44D76D65}" type="slidenum">
              <a:rPr lang="it-IT"/>
              <a:pPr>
                <a:defRPr/>
              </a:pPr>
              <a:t>8</a:t>
            </a:fld>
            <a:endParaRPr lang="it-IT"/>
          </a:p>
        </p:txBody>
      </p:sp>
      <p:sp>
        <p:nvSpPr>
          <p:cNvPr id="129026" name="Rectangle 2"/>
          <p:cNvSpPr>
            <a:spLocks noGrp="1" noRot="1" noChangeAspect="1" noChangeArrowheads="1"/>
          </p:cNvSpPr>
          <p:nvPr>
            <p:ph type="sldImg"/>
          </p:nvPr>
        </p:nvSpPr>
        <p:spPr>
          <a:xfrm>
            <a:off x="1000125" y="730250"/>
            <a:ext cx="4859338" cy="3644900"/>
          </a:xfrm>
          <a:solidFill>
            <a:srgbClr val="FFFFFF"/>
          </a:solidFill>
          <a:ln/>
          <a:extLst>
            <a:ext uri="{FAA26D3D-D897-4be2-8F04-BA451C77F1D7}">
              <ma14:placeholderFlag xmlns:ma14="http://schemas.microsoft.com/office/mac/drawingml/2011/main" val="1"/>
            </a:ext>
          </a:extLst>
        </p:spPr>
      </p:sp>
      <p:sp>
        <p:nvSpPr>
          <p:cNvPr id="129027" name="Rectangle 3"/>
          <p:cNvSpPr>
            <a:spLocks noGrp="1" noChangeArrowheads="1"/>
          </p:cNvSpPr>
          <p:nvPr>
            <p:ph type="body" idx="1"/>
          </p:nvPr>
        </p:nvSpPr>
        <p:spPr>
          <a:xfrm>
            <a:off x="685800" y="4618038"/>
            <a:ext cx="5486400" cy="4375150"/>
          </a:xfrm>
          <a:solidFill>
            <a:srgbClr val="FFFFFF"/>
          </a:solidFill>
          <a:ln>
            <a:solidFill>
              <a:srgbClr val="000000"/>
            </a:solidFill>
            <a:miter lim="800000"/>
            <a:headEnd/>
            <a:tailEnd/>
          </a:ln>
        </p:spPr>
        <p:txBody>
          <a:bodyPr lIns="87462" tIns="43731" rIns="87462" bIns="43731"/>
          <a:lstStyle/>
          <a:p>
            <a:pPr eaLnBrk="1" hangingPunct="1">
              <a:defRPr/>
            </a:pPr>
            <a:endParaRPr lang="it-IT" smtClean="0">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655189A0-E434-3746-85C4-8E94B4961B7B}" type="slidenum">
              <a:rPr lang="it-IT"/>
              <a:pPr>
                <a:defRPr/>
              </a:pPr>
              <a:t>77</a:t>
            </a:fld>
            <a:endParaRPr lang="it-IT"/>
          </a:p>
        </p:txBody>
      </p:sp>
      <p:sp>
        <p:nvSpPr>
          <p:cNvPr id="229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9379"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776D4A25-AAB8-3345-9715-846CD7073537}" type="slidenum">
              <a:rPr lang="it-IT"/>
              <a:pPr>
                <a:defRPr/>
              </a:pPr>
              <a:t>79</a:t>
            </a:fld>
            <a:endParaRPr lang="it-IT"/>
          </a:p>
        </p:txBody>
      </p:sp>
      <p:sp>
        <p:nvSpPr>
          <p:cNvPr id="230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0403"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278F9082-5950-0D40-B26C-037D47D29333}" type="slidenum">
              <a:rPr lang="it-IT"/>
              <a:pPr>
                <a:defRPr/>
              </a:pPr>
              <a:t>80</a:t>
            </a:fld>
            <a:endParaRPr lang="it-IT"/>
          </a:p>
        </p:txBody>
      </p:sp>
      <p:sp>
        <p:nvSpPr>
          <p:cNvPr id="231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1427"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F2714554-22CE-A644-96CA-511330571848}" type="slidenum">
              <a:rPr lang="it-IT"/>
              <a:pPr>
                <a:defRPr/>
              </a:pPr>
              <a:t>81</a:t>
            </a:fld>
            <a:endParaRPr lang="it-IT"/>
          </a:p>
        </p:txBody>
      </p:sp>
      <p:sp>
        <p:nvSpPr>
          <p:cNvPr id="233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3475"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F9E41178-537F-FE4D-B6EA-0371BA8C7304}" type="slidenum">
              <a:rPr lang="it-IT"/>
              <a:pPr>
                <a:defRPr/>
              </a:pPr>
              <a:t>82</a:t>
            </a:fld>
            <a:endParaRPr lang="it-IT"/>
          </a:p>
        </p:txBody>
      </p:sp>
      <p:sp>
        <p:nvSpPr>
          <p:cNvPr id="234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4499"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5DE5193A-F60A-204F-8DD9-2E8C3B54F2D1}" type="slidenum">
              <a:rPr lang="it-IT"/>
              <a:pPr>
                <a:defRPr/>
              </a:pPr>
              <a:t>83</a:t>
            </a:fld>
            <a:endParaRPr lang="it-IT"/>
          </a:p>
        </p:txBody>
      </p:sp>
      <p:sp>
        <p:nvSpPr>
          <p:cNvPr id="23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6547"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48924419-6992-C34B-81FA-D1E11229B092}" type="slidenum">
              <a:rPr lang="it-IT"/>
              <a:pPr>
                <a:defRPr/>
              </a:pPr>
              <a:t>84</a:t>
            </a:fld>
            <a:endParaRPr lang="it-IT"/>
          </a:p>
        </p:txBody>
      </p:sp>
      <p:sp>
        <p:nvSpPr>
          <p:cNvPr id="237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757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50687114-03D5-DD41-BAF9-B54D72D8C142}" type="slidenum">
              <a:rPr lang="it-IT"/>
              <a:pPr>
                <a:defRPr/>
              </a:pPr>
              <a:t>85</a:t>
            </a:fld>
            <a:endParaRPr lang="it-IT"/>
          </a:p>
        </p:txBody>
      </p:sp>
      <p:sp>
        <p:nvSpPr>
          <p:cNvPr id="238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8595"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2C9EC653-1F79-284F-B913-09044B10D605}" type="slidenum">
              <a:rPr lang="it-IT"/>
              <a:pPr>
                <a:defRPr/>
              </a:pPr>
              <a:t>86</a:t>
            </a:fld>
            <a:endParaRPr lang="it-IT"/>
          </a:p>
        </p:txBody>
      </p:sp>
      <p:sp>
        <p:nvSpPr>
          <p:cNvPr id="240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643"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E40B976D-59CB-2142-9B28-3B220EA2589C}" type="slidenum">
              <a:rPr lang="it-IT"/>
              <a:pPr>
                <a:defRPr/>
              </a:pPr>
              <a:t>87</a:t>
            </a:fld>
            <a:endParaRPr lang="it-IT"/>
          </a:p>
        </p:txBody>
      </p:sp>
      <p:sp>
        <p:nvSpPr>
          <p:cNvPr id="242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269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FC552697-EE71-9148-BA2D-C44C8F7AFF8E}" type="slidenum">
              <a:rPr lang="it-IT"/>
              <a:pPr>
                <a:defRPr/>
              </a:pPr>
              <a:t>9</a:t>
            </a:fld>
            <a:endParaRPr lang="it-IT"/>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3A0F64A9-199A-8742-A625-037F39FE25B4}" type="slidenum">
              <a:rPr lang="it-IT"/>
              <a:pPr>
                <a:defRPr/>
              </a:pPr>
              <a:t>88</a:t>
            </a:fld>
            <a:endParaRPr lang="it-IT"/>
          </a:p>
        </p:txBody>
      </p:sp>
      <p:sp>
        <p:nvSpPr>
          <p:cNvPr id="243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3715"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7CA25B37-474D-C84F-AE43-EA93A184BABC}" type="slidenum">
              <a:rPr lang="it-IT"/>
              <a:pPr>
                <a:defRPr/>
              </a:pPr>
              <a:t>89</a:t>
            </a:fld>
            <a:endParaRPr lang="it-IT"/>
          </a:p>
        </p:txBody>
      </p:sp>
      <p:sp>
        <p:nvSpPr>
          <p:cNvPr id="244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4739"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B7F15DDF-DE36-CF4F-9533-6B4C93ABAC32}" type="slidenum">
              <a:rPr lang="it-IT"/>
              <a:pPr>
                <a:defRPr/>
              </a:pPr>
              <a:t>90</a:t>
            </a:fld>
            <a:endParaRPr lang="it-IT"/>
          </a:p>
        </p:txBody>
      </p:sp>
      <p:sp>
        <p:nvSpPr>
          <p:cNvPr id="245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63"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E7D98ECA-AAF2-F24E-934D-6CA27BE93091}" type="slidenum">
              <a:rPr lang="it-IT"/>
              <a:pPr>
                <a:defRPr/>
              </a:pPr>
              <a:t>91</a:t>
            </a:fld>
            <a:endParaRPr lang="it-IT"/>
          </a:p>
        </p:txBody>
      </p:sp>
      <p:sp>
        <p:nvSpPr>
          <p:cNvPr id="248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8835"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2B0B87F8-542C-B34E-84F4-5F15E81B9DE4}" type="slidenum">
              <a:rPr lang="it-IT"/>
              <a:pPr>
                <a:defRPr/>
              </a:pPr>
              <a:t>92</a:t>
            </a:fld>
            <a:endParaRPr lang="it-IT"/>
          </a:p>
        </p:txBody>
      </p:sp>
      <p:sp>
        <p:nvSpPr>
          <p:cNvPr id="246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6787"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01A944C4-F126-9743-9DFC-CBA4F2755FB8}" type="slidenum">
              <a:rPr lang="it-IT"/>
              <a:pPr>
                <a:defRPr/>
              </a:pPr>
              <a:t>93</a:t>
            </a:fld>
            <a:endParaRPr lang="it-IT"/>
          </a:p>
        </p:txBody>
      </p:sp>
      <p:sp>
        <p:nvSpPr>
          <p:cNvPr id="247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781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8C09CC2D-AE4E-B342-A240-BECE16C312DD}" type="slidenum">
              <a:rPr lang="it-IT"/>
              <a:pPr>
                <a:defRPr/>
              </a:pPr>
              <a:t>94</a:t>
            </a:fld>
            <a:endParaRPr lang="it-IT"/>
          </a:p>
        </p:txBody>
      </p:sp>
      <p:sp>
        <p:nvSpPr>
          <p:cNvPr id="249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9859"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29E20D63-0A9D-4644-A0F9-03ABB813DF75}" type="slidenum">
              <a:rPr lang="it-IT"/>
              <a:pPr>
                <a:defRPr/>
              </a:pPr>
              <a:t>10</a:t>
            </a:fld>
            <a:endParaRPr lang="it-IT"/>
          </a:p>
        </p:txBody>
      </p:sp>
      <p:sp>
        <p:nvSpPr>
          <p:cNvPr id="19865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8659" name="Rectangle 1027"/>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C664A41-7C09-E14E-9419-FA7BC7619B79}" type="slidenum">
              <a:rPr lang="it-IT"/>
              <a:pPr>
                <a:defRPr/>
              </a:pPr>
              <a:t>‹n.›</a:t>
            </a:fld>
            <a:endParaRPr lang="it-IT"/>
          </a:p>
        </p:txBody>
      </p:sp>
    </p:spTree>
    <p:extLst>
      <p:ext uri="{BB962C8B-B14F-4D97-AF65-F5344CB8AC3E}">
        <p14:creationId xmlns:p14="http://schemas.microsoft.com/office/powerpoint/2010/main" val="271943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50C7410-AEFB-6E46-8D92-35C900BE8385}" type="slidenum">
              <a:rPr lang="it-IT"/>
              <a:pPr>
                <a:defRPr/>
              </a:pPr>
              <a:t>‹n.›</a:t>
            </a:fld>
            <a:endParaRPr lang="it-IT"/>
          </a:p>
        </p:txBody>
      </p:sp>
    </p:spTree>
    <p:extLst>
      <p:ext uri="{BB962C8B-B14F-4D97-AF65-F5344CB8AC3E}">
        <p14:creationId xmlns:p14="http://schemas.microsoft.com/office/powerpoint/2010/main" val="2247410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ABC7726-B503-494E-90FF-4717DE07AF9C}" type="slidenum">
              <a:rPr lang="it-IT"/>
              <a:pPr>
                <a:defRPr/>
              </a:pPr>
              <a:t>‹n.›</a:t>
            </a:fld>
            <a:endParaRPr lang="it-IT"/>
          </a:p>
        </p:txBody>
      </p:sp>
    </p:spTree>
    <p:extLst>
      <p:ext uri="{BB962C8B-B14F-4D97-AF65-F5344CB8AC3E}">
        <p14:creationId xmlns:p14="http://schemas.microsoft.com/office/powerpoint/2010/main" val="3888392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stile</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pPr>
              <a:defRPr/>
            </a:pPr>
            <a:fld id="{41F80D72-54D6-9A4C-95FF-494448613906}" type="slidenum">
              <a:rPr lang="it-IT"/>
              <a:pPr>
                <a:defRPr/>
              </a:pPr>
              <a:t>‹n.›</a:t>
            </a:fld>
            <a:endParaRPr lang="it-IT"/>
          </a:p>
        </p:txBody>
      </p:sp>
    </p:spTree>
    <p:extLst>
      <p:ext uri="{BB962C8B-B14F-4D97-AF65-F5344CB8AC3E}">
        <p14:creationId xmlns:p14="http://schemas.microsoft.com/office/powerpoint/2010/main" val="1010578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8229600" cy="21859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3938588"/>
            <a:ext cx="8229600" cy="2187575"/>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DBDD794-E426-1046-BA99-99E28A88CDB7}" type="slidenum">
              <a:rPr lang="it-IT"/>
              <a:pPr>
                <a:defRPr/>
              </a:pPr>
              <a:t>‹n.›</a:t>
            </a:fld>
            <a:endParaRPr lang="it-IT"/>
          </a:p>
        </p:txBody>
      </p:sp>
    </p:spTree>
    <p:extLst>
      <p:ext uri="{BB962C8B-B14F-4D97-AF65-F5344CB8AC3E}">
        <p14:creationId xmlns:p14="http://schemas.microsoft.com/office/powerpoint/2010/main" val="3878128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stile</a:t>
            </a:r>
            <a:endParaRPr lang="it-IT"/>
          </a:p>
        </p:txBody>
      </p:sp>
      <p:sp>
        <p:nvSpPr>
          <p:cNvPr id="3" name="Segnaposto testo 2"/>
          <p:cNvSpPr>
            <a:spLocks noGrp="1"/>
          </p:cNvSpPr>
          <p:nvPr>
            <p:ph type="body" sz="half" idx="1"/>
          </p:nvPr>
        </p:nvSpPr>
        <p:spPr>
          <a:xfrm>
            <a:off x="457200" y="1600200"/>
            <a:ext cx="8229600" cy="21859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57200" y="3938588"/>
            <a:ext cx="8229600" cy="2187575"/>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89986FE-936F-EA4F-8DEE-FB65BD4A4E4B}" type="slidenum">
              <a:rPr lang="it-IT"/>
              <a:pPr>
                <a:defRPr/>
              </a:pPr>
              <a:t>‹n.›</a:t>
            </a:fld>
            <a:endParaRPr lang="it-IT"/>
          </a:p>
        </p:txBody>
      </p:sp>
    </p:spTree>
    <p:extLst>
      <p:ext uri="{BB962C8B-B14F-4D97-AF65-F5344CB8AC3E}">
        <p14:creationId xmlns:p14="http://schemas.microsoft.com/office/powerpoint/2010/main" val="1707894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stile</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CFA6198-9905-FA48-97ED-1E3518C8DC7B}" type="slidenum">
              <a:rPr lang="it-IT"/>
              <a:pPr>
                <a:defRPr/>
              </a:pPr>
              <a:t>‹n.›</a:t>
            </a:fld>
            <a:endParaRPr lang="it-IT"/>
          </a:p>
        </p:txBody>
      </p:sp>
    </p:spTree>
    <p:extLst>
      <p:ext uri="{BB962C8B-B14F-4D97-AF65-F5344CB8AC3E}">
        <p14:creationId xmlns:p14="http://schemas.microsoft.com/office/powerpoint/2010/main" val="3378374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olo e contenuto sopra tes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stile</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half" idx="3"/>
          </p:nvPr>
        </p:nvSpPr>
        <p:spPr>
          <a:xfrm>
            <a:off x="457200" y="3938588"/>
            <a:ext cx="8229600" cy="2187575"/>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pPr>
              <a:defRPr/>
            </a:pPr>
            <a:fld id="{4ED480DE-D096-1440-AB02-1B93A1D10D15}" type="slidenum">
              <a:rPr lang="it-IT"/>
              <a:pPr>
                <a:defRPr/>
              </a:pPr>
              <a:t>‹n.›</a:t>
            </a:fld>
            <a:endParaRPr lang="it-IT"/>
          </a:p>
        </p:txBody>
      </p:sp>
    </p:spTree>
    <p:extLst>
      <p:ext uri="{BB962C8B-B14F-4D97-AF65-F5344CB8AC3E}">
        <p14:creationId xmlns:p14="http://schemas.microsoft.com/office/powerpoint/2010/main" val="1096079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018FC31-D4C0-8A4C-A51F-A631A5DAF76D}" type="slidenum">
              <a:rPr lang="it-IT"/>
              <a:pPr>
                <a:defRPr/>
              </a:pPr>
              <a:t>‹n.›</a:t>
            </a:fld>
            <a:endParaRPr lang="it-IT"/>
          </a:p>
        </p:txBody>
      </p:sp>
    </p:spTree>
    <p:extLst>
      <p:ext uri="{BB962C8B-B14F-4D97-AF65-F5344CB8AC3E}">
        <p14:creationId xmlns:p14="http://schemas.microsoft.com/office/powerpoint/2010/main" val="3749148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E0BEE4E-C589-8349-A154-AC0CB5FA9DF4}" type="slidenum">
              <a:rPr lang="it-IT"/>
              <a:pPr>
                <a:defRPr/>
              </a:pPr>
              <a:t>‹n.›</a:t>
            </a:fld>
            <a:endParaRPr lang="it-IT"/>
          </a:p>
        </p:txBody>
      </p:sp>
    </p:spTree>
    <p:extLst>
      <p:ext uri="{BB962C8B-B14F-4D97-AF65-F5344CB8AC3E}">
        <p14:creationId xmlns:p14="http://schemas.microsoft.com/office/powerpoint/2010/main" val="3283871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0A2618F-E9CA-FF46-8012-1AAFC3B9828F}" type="slidenum">
              <a:rPr lang="it-IT"/>
              <a:pPr>
                <a:defRPr/>
              </a:pPr>
              <a:t>‹n.›</a:t>
            </a:fld>
            <a:endParaRPr lang="it-IT"/>
          </a:p>
        </p:txBody>
      </p:sp>
    </p:spTree>
    <p:extLst>
      <p:ext uri="{BB962C8B-B14F-4D97-AF65-F5344CB8AC3E}">
        <p14:creationId xmlns:p14="http://schemas.microsoft.com/office/powerpoint/2010/main" val="2773197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AF729B7F-001B-B746-828E-81DA4063BFC4}" type="slidenum">
              <a:rPr lang="it-IT"/>
              <a:pPr>
                <a:defRPr/>
              </a:pPr>
              <a:t>‹n.›</a:t>
            </a:fld>
            <a:endParaRPr lang="it-IT"/>
          </a:p>
        </p:txBody>
      </p:sp>
    </p:spTree>
    <p:extLst>
      <p:ext uri="{BB962C8B-B14F-4D97-AF65-F5344CB8AC3E}">
        <p14:creationId xmlns:p14="http://schemas.microsoft.com/office/powerpoint/2010/main" val="3162205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1B0542A8-14D1-AB4F-B0CD-124D2AA46398}" type="slidenum">
              <a:rPr lang="it-IT"/>
              <a:pPr>
                <a:defRPr/>
              </a:pPr>
              <a:t>‹n.›</a:t>
            </a:fld>
            <a:endParaRPr lang="it-IT"/>
          </a:p>
        </p:txBody>
      </p:sp>
    </p:spTree>
    <p:extLst>
      <p:ext uri="{BB962C8B-B14F-4D97-AF65-F5344CB8AC3E}">
        <p14:creationId xmlns:p14="http://schemas.microsoft.com/office/powerpoint/2010/main" val="1210797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079D98EC-07AB-2E4B-9178-564634F5C530}" type="slidenum">
              <a:rPr lang="it-IT"/>
              <a:pPr>
                <a:defRPr/>
              </a:pPr>
              <a:t>‹n.›</a:t>
            </a:fld>
            <a:endParaRPr lang="it-IT"/>
          </a:p>
        </p:txBody>
      </p:sp>
    </p:spTree>
    <p:extLst>
      <p:ext uri="{BB962C8B-B14F-4D97-AF65-F5344CB8AC3E}">
        <p14:creationId xmlns:p14="http://schemas.microsoft.com/office/powerpoint/2010/main" val="2135632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271BE3E-3FEF-444F-9D1E-AF43120EF6F2}" type="slidenum">
              <a:rPr lang="it-IT"/>
              <a:pPr>
                <a:defRPr/>
              </a:pPr>
              <a:t>‹n.›</a:t>
            </a:fld>
            <a:endParaRPr lang="it-IT"/>
          </a:p>
        </p:txBody>
      </p:sp>
    </p:spTree>
    <p:extLst>
      <p:ext uri="{BB962C8B-B14F-4D97-AF65-F5344CB8AC3E}">
        <p14:creationId xmlns:p14="http://schemas.microsoft.com/office/powerpoint/2010/main" val="2045703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9C26443-61BB-DB4F-AD9B-9B13F8E80498}" type="slidenum">
              <a:rPr lang="it-IT"/>
              <a:pPr>
                <a:defRPr/>
              </a:pPr>
              <a:t>‹n.›</a:t>
            </a:fld>
            <a:endParaRPr lang="it-IT"/>
          </a:p>
        </p:txBody>
      </p:sp>
    </p:spTree>
    <p:extLst>
      <p:ext uri="{BB962C8B-B14F-4D97-AF65-F5344CB8AC3E}">
        <p14:creationId xmlns:p14="http://schemas.microsoft.com/office/powerpoint/2010/main" val="41900858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a:defRPr/>
            </a:pPr>
            <a:fld id="{1D1F0B27-B143-6649-AB97-977AF4ED1B2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png"/><Relationship Id="rId6"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1.jpeg"/><Relationship Id="rId7" Type="http://schemas.openxmlformats.org/officeDocument/2006/relationships/image" Target="../media/image26.jpe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hyperlink" Target="file://localhost/Users/sartoriluigi/Desktop/filmati%20da%20youtube/Mountainpress%20it.flv" TargetMode="External"/><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hyperlink" Target="file://localhost/Users/sartoriluigi/Desktop/filmati%20da%20youtube/Agri%20Plus%2040.7H%20Telehandler.mp4" TargetMode="External"/><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hyperlink" Target="file://localhost/Users/sartoriluigi/Desktop/filmati%20da%20youtube/Reform%20Metrac.mp4" TargetMode="External"/><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hyperlink" Target="file://localhost/Users/sartoriluigi/Desktop/filmati%20da%20youtube/Horsch%20Terra%20Trac%20250%20Trike%20Tractor.mp4" TargetMode="External"/><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hyperlink" Target="file://localhost/Users/sartoriluigi/Desktop/filmati%20da%20youtube/HOLMER%20TerraVariant.mp4"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hyperlink" Target="file://localhost/Users/sartoriluigi/Desktop/filmati%20da%20youtube/aratura%20con%20cingolati.flv" TargetMode="External"/><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hyperlink" Target="file://localhost/Users/sartoriluigi/Desktop/filmati%20da%20youtube/Challenger%20MT800C%20Track%20Tractor.flv" TargetMode="External"/><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hyperlink" Target="file://localhost/Users/sartoriluigi/Desktop/filmati%20da%20youtube/Antonio%20Carraro%20Mach%204.mp4"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1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5.emf"/></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1.bin"/><Relationship Id="rId5" Type="http://schemas.openxmlformats.org/officeDocument/2006/relationships/image" Target="../media/image57.emf"/><Relationship Id="rId1" Type="http://schemas.openxmlformats.org/officeDocument/2006/relationships/vmlDrawing" Target="../drawings/vmlDrawing1.vml"/><Relationship Id="rId2"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5"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1.jpeg"/><Relationship Id="rId6" Type="http://schemas.openxmlformats.org/officeDocument/2006/relationships/image" Target="../media/image65.jpeg"/><Relationship Id="rId7" Type="http://schemas.openxmlformats.org/officeDocument/2006/relationships/hyperlink" Target="file://localhost/Users/sartoriluigi/Desktop/filmati%20da%20youtube/Renault's%202.0%20dCi%20178%20HP%20Engine.mp4" TargetMode="External"/><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oleObject" Target="../embeddings/oleObject2.bin"/><Relationship Id="rId5" Type="http://schemas.openxmlformats.org/officeDocument/2006/relationships/image" Target="../media/image68.emf"/><Relationship Id="rId6" Type="http://schemas.openxmlformats.org/officeDocument/2006/relationships/oleObject" Target="../embeddings/oleObject3.bin"/><Relationship Id="rId7" Type="http://schemas.openxmlformats.org/officeDocument/2006/relationships/image" Target="../media/image69.emf"/><Relationship Id="rId8" Type="http://schemas.openxmlformats.org/officeDocument/2006/relationships/image" Target="../media/image70.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1.jpeg"/><Relationship Id="rId1" Type="http://schemas.openxmlformats.org/officeDocument/2006/relationships/slideLayout" Target="../slideLayouts/slideLayout16.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oleObject" Target="../embeddings/oleObject4.bin"/><Relationship Id="rId5" Type="http://schemas.openxmlformats.org/officeDocument/2006/relationships/image" Target="../media/image75.emf"/><Relationship Id="rId6" Type="http://schemas.openxmlformats.org/officeDocument/2006/relationships/oleObject" Target="../embeddings/oleObject5.bin"/><Relationship Id="rId7" Type="http://schemas.openxmlformats.org/officeDocument/2006/relationships/image" Target="../media/image76.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8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em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emf"/></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6"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8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1.jpe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emf"/><Relationship Id="rId5" Type="http://schemas.openxmlformats.org/officeDocument/2006/relationships/hyperlink" Target="file://localhost/Users/sartoriluigi/Desktop/filmati%20da%20youtube/How%20Car%20Transmission%20System%20Works.mp4" TargetMode="External"/><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em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9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9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9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 Id="rId3" Type="http://schemas.openxmlformats.org/officeDocument/2006/relationships/image" Target="../media/image10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10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0.xml"/><Relationship Id="rId3" Type="http://schemas.openxmlformats.org/officeDocument/2006/relationships/image" Target="../media/image103.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104.png"/></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1" Type="http://schemas.openxmlformats.org/officeDocument/2006/relationships/image" Target="../media/image15.jpeg"/><Relationship Id="rId12" Type="http://schemas.openxmlformats.org/officeDocument/2006/relationships/image" Target="../media/image16.jpeg"/><Relationship Id="rId13" Type="http://schemas.openxmlformats.org/officeDocument/2006/relationships/image" Target="../media/image17.jpeg"/><Relationship Id="rId14" Type="http://schemas.openxmlformats.org/officeDocument/2006/relationships/image" Target="../media/image18.jpeg"/><Relationship Id="rId15" Type="http://schemas.openxmlformats.org/officeDocument/2006/relationships/image" Target="../media/image19.jpeg"/><Relationship Id="rId16"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7.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8.jpeg"/><Relationship Id="rId8" Type="http://schemas.openxmlformats.org/officeDocument/2006/relationships/image" Target="../media/image12.jpeg"/><Relationship Id="rId9" Type="http://schemas.openxmlformats.org/officeDocument/2006/relationships/image" Target="../media/image13.jpeg"/><Relationship Id="rId10" Type="http://schemas.openxmlformats.org/officeDocument/2006/relationships/image" Target="../media/image1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07.jpeg"/></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1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11.png"/></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emf"/></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7.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11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11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83.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12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12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0.xml"/><Relationship Id="rId4" Type="http://schemas.openxmlformats.org/officeDocument/2006/relationships/image" Target="../media/image125.png"/><Relationship Id="rId5" Type="http://schemas.openxmlformats.org/officeDocument/2006/relationships/oleObject" Target="../embeddings/oleObject6.bin"/><Relationship Id="rId6" Type="http://schemas.openxmlformats.org/officeDocument/2006/relationships/image" Target="../media/image124.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12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1.jpeg"/><Relationship Id="rId5" Type="http://schemas.openxmlformats.org/officeDocument/2006/relationships/image" Target="../media/image1.jpeg"/><Relationship Id="rId6" Type="http://schemas.openxmlformats.org/officeDocument/2006/relationships/hyperlink" Target="http://upload.wikimedia.org/wikipedia/commons/f/f0/CASE_STX480.jpg" TargetMode="External"/><Relationship Id="rId7" Type="http://schemas.openxmlformats.org/officeDocument/2006/relationships/image" Target="../media/image22.jpeg"/><Relationship Id="rId8"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12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12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12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13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1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267744" y="2708920"/>
            <a:ext cx="5162190" cy="584776"/>
          </a:xfrm>
          <a:prstGeom prst="rect">
            <a:avLst/>
          </a:prstGeom>
          <a:noFill/>
        </p:spPr>
        <p:txBody>
          <a:bodyPr wrap="none" rtlCol="0">
            <a:spAutoFit/>
          </a:bodyPr>
          <a:lstStyle/>
          <a:p>
            <a:r>
              <a:rPr lang="it-IT" dirty="0" smtClean="0"/>
              <a:t>IL TRATTORE AGRICOLO</a:t>
            </a:r>
            <a:endParaRPr lang="it-IT" dirty="0"/>
          </a:p>
        </p:txBody>
      </p:sp>
    </p:spTree>
    <p:extLst>
      <p:ext uri="{BB962C8B-B14F-4D97-AF65-F5344CB8AC3E}">
        <p14:creationId xmlns:p14="http://schemas.microsoft.com/office/powerpoint/2010/main" val="4047986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defRPr/>
            </a:pPr>
            <a:r>
              <a:rPr lang="it-IT" smtClean="0">
                <a:cs typeface="+mj-cs"/>
              </a:rPr>
              <a:t>Impieghi di un trattore</a:t>
            </a:r>
          </a:p>
        </p:txBody>
      </p:sp>
      <p:sp>
        <p:nvSpPr>
          <p:cNvPr id="131075" name="Rectangle 3"/>
          <p:cNvSpPr>
            <a:spLocks noGrp="1" noChangeArrowheads="1"/>
          </p:cNvSpPr>
          <p:nvPr>
            <p:ph type="body" sz="half" idx="1"/>
          </p:nvPr>
        </p:nvSpPr>
        <p:spPr>
          <a:xfrm>
            <a:off x="457200" y="1600200"/>
            <a:ext cx="8229600" cy="3124200"/>
          </a:xfrm>
        </p:spPr>
        <p:txBody>
          <a:bodyPr/>
          <a:lstStyle/>
          <a:p>
            <a:pPr marL="265113" indent="-265113" eaLnBrk="1" hangingPunct="1">
              <a:lnSpc>
                <a:spcPct val="90000"/>
              </a:lnSpc>
              <a:buFont typeface="Wingdings" charset="0"/>
              <a:buChar char="Ø"/>
              <a:defRPr/>
            </a:pPr>
            <a:r>
              <a:rPr lang="it-IT" sz="2000" b="1" smtClean="0">
                <a:cs typeface="+mn-cs"/>
              </a:rPr>
              <a:t>Trainare o spingere delle MO</a:t>
            </a:r>
            <a:r>
              <a:rPr lang="it-IT" sz="2000" smtClean="0">
                <a:cs typeface="+mn-cs"/>
              </a:rPr>
              <a:t> (es.: portate, semiportate o trainate)</a:t>
            </a:r>
          </a:p>
          <a:p>
            <a:pPr marL="265113" indent="-265113" eaLnBrk="1" hangingPunct="1">
              <a:lnSpc>
                <a:spcPct val="90000"/>
              </a:lnSpc>
              <a:buFont typeface="Wingdings" charset="0"/>
              <a:buChar char="Ø"/>
              <a:defRPr/>
            </a:pPr>
            <a:r>
              <a:rPr lang="it-IT" sz="2000" b="1" smtClean="0">
                <a:cs typeface="+mn-cs"/>
              </a:rPr>
              <a:t>Sollevare od abbassare delle MO</a:t>
            </a:r>
            <a:r>
              <a:rPr lang="it-IT" sz="2000" smtClean="0">
                <a:cs typeface="+mn-cs"/>
              </a:rPr>
              <a:t> in relazione al terreno e alla coltura (es.: macchine portate)</a:t>
            </a:r>
          </a:p>
          <a:p>
            <a:pPr marL="265113" indent="-265113" eaLnBrk="1" hangingPunct="1">
              <a:lnSpc>
                <a:spcPct val="90000"/>
              </a:lnSpc>
              <a:buFont typeface="Wingdings" charset="0"/>
              <a:buChar char="Ø"/>
              <a:defRPr/>
            </a:pPr>
            <a:r>
              <a:rPr lang="it-IT" sz="2000" b="1" smtClean="0">
                <a:cs typeface="+mn-cs"/>
              </a:rPr>
              <a:t>Azionare gli organi di lavoro delle MO</a:t>
            </a:r>
            <a:r>
              <a:rPr lang="it-IT" sz="2000" smtClean="0">
                <a:cs typeface="+mn-cs"/>
              </a:rPr>
              <a:t> (es. tramite la pdp meccanica o idraulica oppure anche solo con l</a:t>
            </a:r>
            <a:r>
              <a:rPr lang="ja-JP" altLang="it-IT" sz="2000" smtClean="0">
                <a:latin typeface="Arial"/>
                <a:cs typeface="+mn-cs"/>
              </a:rPr>
              <a:t>’</a:t>
            </a:r>
            <a:r>
              <a:rPr lang="it-IT" sz="2000" smtClean="0">
                <a:cs typeface="+mn-cs"/>
              </a:rPr>
              <a:t>avanzamento)</a:t>
            </a:r>
          </a:p>
          <a:p>
            <a:pPr marL="265113" indent="-265113" eaLnBrk="1" hangingPunct="1">
              <a:lnSpc>
                <a:spcPct val="90000"/>
              </a:lnSpc>
              <a:buFont typeface="Wingdings" charset="0"/>
              <a:buChar char="Ø"/>
              <a:defRPr/>
            </a:pPr>
            <a:r>
              <a:rPr lang="it-IT" sz="2000" b="1" smtClean="0">
                <a:cs typeface="+mn-cs"/>
              </a:rPr>
              <a:t>Comandare la regolazione e l</a:t>
            </a:r>
            <a:r>
              <a:rPr lang="ja-JP" altLang="it-IT" sz="2000" b="1" smtClean="0">
                <a:latin typeface="Arial"/>
                <a:cs typeface="+mn-cs"/>
              </a:rPr>
              <a:t>’</a:t>
            </a:r>
            <a:r>
              <a:rPr lang="it-IT" sz="2000" b="1" smtClean="0">
                <a:cs typeface="+mn-cs"/>
              </a:rPr>
              <a:t>accoppiamento delle MO</a:t>
            </a:r>
            <a:r>
              <a:rPr lang="it-IT" sz="2000" smtClean="0">
                <a:cs typeface="+mn-cs"/>
              </a:rPr>
              <a:t> (tramite dispositivi di accoppiamento idraulico, pneumatico, meccanico,  elettrico o elettronico)</a:t>
            </a:r>
          </a:p>
        </p:txBody>
      </p:sp>
      <p:pic>
        <p:nvPicPr>
          <p:cNvPr id="131076" name="Picture 4" descr="Immagin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b="2922"/>
          <a:stretch>
            <a:fillRect/>
          </a:stretch>
        </p:blipFill>
        <p:spPr>
          <a:xfrm>
            <a:off x="1663700" y="4038600"/>
            <a:ext cx="5815013" cy="2743200"/>
          </a:xfr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defRPr/>
            </a:pPr>
            <a:r>
              <a:rPr lang="it-IT" sz="4000" smtClean="0">
                <a:cs typeface="+mj-cs"/>
              </a:rPr>
              <a:t>Classificazione in base ai sistemi di propulsione (1/2)</a:t>
            </a:r>
          </a:p>
        </p:txBody>
      </p:sp>
      <p:sp>
        <p:nvSpPr>
          <p:cNvPr id="133123" name="Rectangle 3"/>
          <p:cNvSpPr>
            <a:spLocks noGrp="1" noChangeArrowheads="1"/>
          </p:cNvSpPr>
          <p:nvPr>
            <p:ph type="body" sz="half" idx="1"/>
          </p:nvPr>
        </p:nvSpPr>
        <p:spPr>
          <a:xfrm>
            <a:off x="188913" y="1792288"/>
            <a:ext cx="4117975" cy="4337050"/>
          </a:xfrm>
        </p:spPr>
        <p:txBody>
          <a:bodyPr/>
          <a:lstStyle/>
          <a:p>
            <a:pPr eaLnBrk="1" hangingPunct="1">
              <a:lnSpc>
                <a:spcPct val="90000"/>
              </a:lnSpc>
              <a:defRPr/>
            </a:pPr>
            <a:r>
              <a:rPr lang="it-IT" sz="2000" smtClean="0">
                <a:cs typeface="+mn-cs"/>
              </a:rPr>
              <a:t>Trattori </a:t>
            </a:r>
            <a:r>
              <a:rPr lang="it-IT" sz="2000" b="1" smtClean="0">
                <a:cs typeface="+mn-cs"/>
              </a:rPr>
              <a:t>a ruote</a:t>
            </a:r>
          </a:p>
          <a:p>
            <a:pPr lvl="1" eaLnBrk="1" hangingPunct="1">
              <a:lnSpc>
                <a:spcPct val="90000"/>
              </a:lnSpc>
              <a:defRPr/>
            </a:pPr>
            <a:r>
              <a:rPr lang="it-IT" sz="1800" smtClean="0"/>
              <a:t>Trattori a telaio unico a 4 ruote di cui 2 motrici </a:t>
            </a:r>
            <a:br>
              <a:rPr lang="it-IT" sz="1800" smtClean="0"/>
            </a:br>
            <a:r>
              <a:rPr lang="it-IT" sz="1800" smtClean="0"/>
              <a:t>(2 RM, 2 WD) </a:t>
            </a:r>
            <a:r>
              <a:rPr lang="it-IT" sz="1800" smtClean="0">
                <a:cs typeface="Lucida Grande" charset="0"/>
              </a:rPr>
              <a:t>→</a:t>
            </a:r>
            <a:r>
              <a:rPr lang="it-IT" sz="1800" smtClean="0"/>
              <a:t> </a:t>
            </a:r>
            <a:r>
              <a:rPr lang="it-IT" sz="1800" b="1" smtClean="0">
                <a:solidFill>
                  <a:srgbClr val="FF3300"/>
                </a:solidFill>
              </a:rPr>
              <a:t>a</a:t>
            </a:r>
          </a:p>
          <a:p>
            <a:pPr lvl="1" eaLnBrk="1" hangingPunct="1">
              <a:lnSpc>
                <a:spcPct val="90000"/>
              </a:lnSpc>
              <a:defRPr/>
            </a:pPr>
            <a:r>
              <a:rPr lang="it-IT" sz="1800" smtClean="0"/>
              <a:t>Trattori a telaio unico a 4 ruote, tutte motrici </a:t>
            </a:r>
            <a:br>
              <a:rPr lang="it-IT" sz="1800" smtClean="0"/>
            </a:br>
            <a:r>
              <a:rPr lang="it-IT" sz="1800" smtClean="0"/>
              <a:t>(4RM, 4WD) </a:t>
            </a:r>
            <a:r>
              <a:rPr lang="it-IT" sz="1800" smtClean="0">
                <a:cs typeface="Lucida Grande" charset="0"/>
              </a:rPr>
              <a:t>→</a:t>
            </a:r>
            <a:r>
              <a:rPr lang="it-IT" sz="1800" smtClean="0"/>
              <a:t> </a:t>
            </a:r>
            <a:r>
              <a:rPr lang="it-IT" sz="1800" b="1" smtClean="0">
                <a:solidFill>
                  <a:srgbClr val="FF3300"/>
                </a:solidFill>
              </a:rPr>
              <a:t>b</a:t>
            </a:r>
          </a:p>
          <a:p>
            <a:pPr lvl="1" eaLnBrk="1" hangingPunct="1">
              <a:lnSpc>
                <a:spcPct val="90000"/>
              </a:lnSpc>
              <a:defRPr/>
            </a:pPr>
            <a:r>
              <a:rPr lang="it-IT" sz="1800" smtClean="0"/>
              <a:t>Trattori a telaio articolato a 4 RM isodiametriche </a:t>
            </a:r>
            <a:r>
              <a:rPr lang="it-IT" sz="1800" smtClean="0">
                <a:cs typeface="Lucida Grande" charset="0"/>
              </a:rPr>
              <a:t>→</a:t>
            </a:r>
            <a:r>
              <a:rPr lang="it-IT" sz="1800" smtClean="0"/>
              <a:t> </a:t>
            </a:r>
            <a:r>
              <a:rPr lang="it-IT" sz="1800" b="1" smtClean="0">
                <a:solidFill>
                  <a:srgbClr val="FF3300"/>
                </a:solidFill>
              </a:rPr>
              <a:t>c</a:t>
            </a:r>
          </a:p>
          <a:p>
            <a:pPr lvl="1" eaLnBrk="1" hangingPunct="1">
              <a:lnSpc>
                <a:spcPct val="90000"/>
              </a:lnSpc>
              <a:defRPr/>
            </a:pPr>
            <a:r>
              <a:rPr lang="it-IT" sz="1800" smtClean="0"/>
              <a:t>Trattori a 2 ruote (monoasse), entrambi motrici (tipo motocoltivatori) </a:t>
            </a:r>
            <a:r>
              <a:rPr lang="it-IT" sz="1800" smtClean="0">
                <a:cs typeface="Lucida Grande" charset="0"/>
              </a:rPr>
              <a:t>→</a:t>
            </a:r>
            <a:r>
              <a:rPr lang="it-IT" sz="1800" smtClean="0"/>
              <a:t> </a:t>
            </a:r>
            <a:r>
              <a:rPr lang="it-IT" sz="1800" b="1" smtClean="0">
                <a:solidFill>
                  <a:srgbClr val="FF3300"/>
                </a:solidFill>
              </a:rPr>
              <a:t>d</a:t>
            </a:r>
          </a:p>
          <a:p>
            <a:pPr lvl="1" eaLnBrk="1" hangingPunct="1">
              <a:lnSpc>
                <a:spcPct val="90000"/>
              </a:lnSpc>
              <a:defRPr/>
            </a:pPr>
            <a:endParaRPr lang="it-IT" sz="1800" smtClean="0"/>
          </a:p>
          <a:p>
            <a:pPr eaLnBrk="1" hangingPunct="1">
              <a:lnSpc>
                <a:spcPct val="90000"/>
              </a:lnSpc>
              <a:defRPr/>
            </a:pPr>
            <a:r>
              <a:rPr lang="it-IT" sz="2000" smtClean="0">
                <a:cs typeface="+mn-cs"/>
              </a:rPr>
              <a:t>Trattori </a:t>
            </a:r>
            <a:r>
              <a:rPr lang="it-IT" sz="2000" b="1" smtClean="0">
                <a:cs typeface="+mn-cs"/>
              </a:rPr>
              <a:t>a cingoli</a:t>
            </a:r>
            <a:r>
              <a:rPr lang="it-IT" sz="2000" smtClean="0">
                <a:cs typeface="+mn-cs"/>
              </a:rPr>
              <a:t> </a:t>
            </a:r>
            <a:br>
              <a:rPr lang="it-IT" sz="2000" smtClean="0">
                <a:cs typeface="+mn-cs"/>
              </a:rPr>
            </a:br>
            <a:r>
              <a:rPr lang="it-IT" sz="2000" smtClean="0">
                <a:cs typeface="+mn-cs"/>
              </a:rPr>
              <a:t>(metallo, gomma) </a:t>
            </a:r>
            <a:r>
              <a:rPr lang="it-IT" sz="2000" smtClean="0">
                <a:cs typeface="Lucida Grande" charset="0"/>
              </a:rPr>
              <a:t>→</a:t>
            </a:r>
            <a:r>
              <a:rPr lang="it-IT" sz="2000" smtClean="0">
                <a:cs typeface="+mn-cs"/>
              </a:rPr>
              <a:t> </a:t>
            </a:r>
            <a:r>
              <a:rPr lang="it-IT" sz="2000" smtClean="0">
                <a:solidFill>
                  <a:srgbClr val="FF3300"/>
                </a:solidFill>
                <a:cs typeface="+mn-cs"/>
              </a:rPr>
              <a:t>e</a:t>
            </a:r>
          </a:p>
        </p:txBody>
      </p:sp>
      <p:grpSp>
        <p:nvGrpSpPr>
          <p:cNvPr id="38915" name="Group 4"/>
          <p:cNvGrpSpPr>
            <a:grpSpLocks/>
          </p:cNvGrpSpPr>
          <p:nvPr/>
        </p:nvGrpSpPr>
        <p:grpSpPr bwMode="auto">
          <a:xfrm>
            <a:off x="4556125" y="1639888"/>
            <a:ext cx="4503738" cy="3251200"/>
            <a:chOff x="3172" y="1055"/>
            <a:chExt cx="2063" cy="1523"/>
          </a:xfrm>
        </p:grpSpPr>
        <p:pic>
          <p:nvPicPr>
            <p:cNvPr id="389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 y="1055"/>
              <a:ext cx="2063" cy="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6" descr="logo%20motocoltivatore"/>
            <p:cNvPicPr>
              <a:picLocks noChangeAspect="1" noChangeArrowheads="1"/>
            </p:cNvPicPr>
            <p:nvPr/>
          </p:nvPicPr>
          <p:blipFill>
            <a:blip r:embed="rId4">
              <a:clrChange>
                <a:clrFrom>
                  <a:srgbClr val="FDFDFD"/>
                </a:clrFrom>
                <a:clrTo>
                  <a:srgbClr val="FDFDFD">
                    <a:alpha val="0"/>
                  </a:srgbClr>
                </a:clrTo>
              </a:clrChange>
              <a:lum contrast="20000"/>
              <a:extLst>
                <a:ext uri="{28A0092B-C50C-407E-A947-70E740481C1C}">
                  <a14:useLocalDpi xmlns:a14="http://schemas.microsoft.com/office/drawing/2010/main" val="0"/>
                </a:ext>
              </a:extLst>
            </a:blip>
            <a:srcRect/>
            <a:stretch>
              <a:fillRect/>
            </a:stretch>
          </p:blipFill>
          <p:spPr bwMode="auto">
            <a:xfrm>
              <a:off x="4412" y="1908"/>
              <a:ext cx="612"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91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941888"/>
            <a:ext cx="20415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8" name="Text Box 8" descr="Velina blu"/>
          <p:cNvSpPr txBox="1">
            <a:spLocks noChangeArrowheads="1"/>
          </p:cNvSpPr>
          <p:nvPr/>
        </p:nvSpPr>
        <p:spPr bwMode="auto">
          <a:xfrm>
            <a:off x="1165225" y="6192838"/>
            <a:ext cx="1965325" cy="590550"/>
          </a:xfrm>
          <a:prstGeom prst="rect">
            <a:avLst/>
          </a:prstGeom>
          <a:blipFill dpi="0" rotWithShape="1">
            <a:blip r:embed="rId6"/>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 rIns="18000">
            <a:spAutoFit/>
          </a:bodyPr>
          <a:lstStyle/>
          <a:p>
            <a:pPr algn="ctr">
              <a:spcBef>
                <a:spcPct val="50000"/>
              </a:spcBef>
              <a:defRPr/>
            </a:pPr>
            <a:r>
              <a:rPr lang="it-IT" sz="1600" i="1">
                <a:cs typeface="Arial" charset="0"/>
              </a:rPr>
              <a:t>RM = ruote motrici WD = wheel drive</a:t>
            </a:r>
            <a:endParaRPr lang="it-IT" sz="1600" i="1">
              <a:solidFill>
                <a:srgbClr val="FF3300"/>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defRPr/>
            </a:pPr>
            <a:r>
              <a:rPr lang="it-IT" sz="4000" smtClean="0">
                <a:cs typeface="+mj-cs"/>
              </a:rPr>
              <a:t>Classificazione in base ai sistemi di propulsione (2/2)</a:t>
            </a:r>
          </a:p>
        </p:txBody>
      </p:sp>
      <p:sp>
        <p:nvSpPr>
          <p:cNvPr id="134147" name="Rectangle 3"/>
          <p:cNvSpPr>
            <a:spLocks noGrp="1" noChangeArrowheads="1"/>
          </p:cNvSpPr>
          <p:nvPr>
            <p:ph type="body" sz="half" idx="1"/>
          </p:nvPr>
        </p:nvSpPr>
        <p:spPr>
          <a:xfrm>
            <a:off x="322263" y="1639888"/>
            <a:ext cx="8497887" cy="1209675"/>
          </a:xfrm>
        </p:spPr>
        <p:txBody>
          <a:bodyPr/>
          <a:lstStyle/>
          <a:p>
            <a:pPr eaLnBrk="1" hangingPunct="1">
              <a:lnSpc>
                <a:spcPct val="90000"/>
              </a:lnSpc>
              <a:defRPr/>
            </a:pPr>
            <a:r>
              <a:rPr lang="it-IT" sz="2000" smtClean="0">
                <a:cs typeface="+mn-cs"/>
              </a:rPr>
              <a:t>L</a:t>
            </a:r>
            <a:r>
              <a:rPr lang="ja-JP" altLang="it-IT" sz="2000" smtClean="0">
                <a:latin typeface="Arial"/>
                <a:cs typeface="+mn-cs"/>
              </a:rPr>
              <a:t>’</a:t>
            </a:r>
            <a:r>
              <a:rPr lang="it-IT" sz="2000" smtClean="0">
                <a:cs typeface="+mn-cs"/>
              </a:rPr>
              <a:t>architettura è legata alla </a:t>
            </a:r>
            <a:r>
              <a:rPr lang="it-IT" sz="2000" b="1" smtClean="0">
                <a:cs typeface="+mn-cs"/>
              </a:rPr>
              <a:t>funzionalità</a:t>
            </a:r>
            <a:r>
              <a:rPr lang="it-IT" sz="2000" smtClean="0">
                <a:cs typeface="+mn-cs"/>
              </a:rPr>
              <a:t> e ai </a:t>
            </a:r>
            <a:r>
              <a:rPr lang="it-IT" sz="2000" b="1" smtClean="0">
                <a:cs typeface="+mn-cs"/>
              </a:rPr>
              <a:t>rapporti</a:t>
            </a:r>
            <a:r>
              <a:rPr lang="it-IT" sz="2000" smtClean="0">
                <a:cs typeface="+mn-cs"/>
              </a:rPr>
              <a:t> che tale macchina avrà con le diverse MO a cui verrà accoppiata </a:t>
            </a:r>
            <a:br>
              <a:rPr lang="it-IT" sz="2000" smtClean="0">
                <a:cs typeface="+mn-cs"/>
              </a:rPr>
            </a:br>
            <a:r>
              <a:rPr lang="it-IT" sz="2000" smtClean="0">
                <a:cs typeface="+mn-cs"/>
              </a:rPr>
              <a:t>(</a:t>
            </a:r>
            <a:r>
              <a:rPr lang="it-IT" sz="2000" i="1" smtClean="0">
                <a:cs typeface="+mn-cs"/>
              </a:rPr>
              <a:t>collegamenti, flussi di potenza, tipo di potenza messa a disposizione, masse sospese</a:t>
            </a:r>
            <a:r>
              <a:rPr lang="it-IT" sz="2000" smtClean="0">
                <a:cs typeface="+mn-cs"/>
              </a:rPr>
              <a:t>) </a:t>
            </a:r>
            <a:r>
              <a:rPr lang="it-IT" sz="2000" smtClean="0">
                <a:cs typeface="Lucida Grande" charset="0"/>
              </a:rPr>
              <a:t>→</a:t>
            </a:r>
            <a:r>
              <a:rPr lang="it-IT" sz="2000" smtClean="0">
                <a:cs typeface="+mn-cs"/>
              </a:rPr>
              <a:t> </a:t>
            </a:r>
            <a:r>
              <a:rPr lang="it-IT" sz="2000" smtClean="0">
                <a:solidFill>
                  <a:srgbClr val="0000FF"/>
                </a:solidFill>
                <a:cs typeface="+mn-cs"/>
              </a:rPr>
              <a:t>ciascun trattore ha delle </a:t>
            </a:r>
            <a:r>
              <a:rPr lang="it-IT" sz="2000" i="1" smtClean="0">
                <a:solidFill>
                  <a:srgbClr val="0000FF"/>
                </a:solidFill>
                <a:cs typeface="+mn-cs"/>
              </a:rPr>
              <a:t>utilizzazioni preferenziali</a:t>
            </a:r>
          </a:p>
        </p:txBody>
      </p:sp>
      <p:pic>
        <p:nvPicPr>
          <p:cNvPr id="134148" name="Picture 4" descr="Immagine (7) - Copia"/>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 y="4243388"/>
            <a:ext cx="8224838" cy="2614612"/>
          </a:xfrm>
        </p:spPr>
      </p:pic>
      <p:pic>
        <p:nvPicPr>
          <p:cNvPr id="40964" name="Picture 5"/>
          <p:cNvPicPr>
            <a:picLocks noChangeAspect="1" noChangeArrowheads="1"/>
          </p:cNvPicPr>
          <p:nvPr/>
        </p:nvPicPr>
        <p:blipFill>
          <a:blip r:embed="rId4">
            <a:extLst>
              <a:ext uri="{28A0092B-C50C-407E-A947-70E740481C1C}">
                <a14:useLocalDpi xmlns:a14="http://schemas.microsoft.com/office/drawing/2010/main" val="0"/>
              </a:ext>
            </a:extLst>
          </a:blip>
          <a:srcRect b="47012"/>
          <a:stretch>
            <a:fillRect/>
          </a:stretch>
        </p:blipFill>
        <p:spPr bwMode="auto">
          <a:xfrm>
            <a:off x="533400" y="2913063"/>
            <a:ext cx="3275013"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1213" y="2952750"/>
            <a:ext cx="14192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1" name="Text Box 7" descr="Velina blu"/>
          <p:cNvSpPr txBox="1">
            <a:spLocks noChangeArrowheads="1"/>
          </p:cNvSpPr>
          <p:nvPr/>
        </p:nvSpPr>
        <p:spPr bwMode="auto">
          <a:xfrm>
            <a:off x="419100" y="4235450"/>
            <a:ext cx="1965325" cy="346075"/>
          </a:xfrm>
          <a:prstGeom prst="rect">
            <a:avLst/>
          </a:prstGeom>
          <a:blipFill dpi="0" rotWithShape="1">
            <a:blip r:embed="rId6"/>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 rIns="18000">
            <a:spAutoFit/>
          </a:bodyPr>
          <a:lstStyle/>
          <a:p>
            <a:pPr algn="ctr">
              <a:spcBef>
                <a:spcPct val="50000"/>
              </a:spcBef>
              <a:defRPr/>
            </a:pPr>
            <a:r>
              <a:rPr lang="it-IT" sz="1600" i="1">
                <a:cs typeface="Arial" charset="0"/>
              </a:rPr>
              <a:t>RM = ruote motrici</a:t>
            </a:r>
            <a:endParaRPr lang="it-IT" sz="1600" i="1">
              <a:solidFill>
                <a:srgbClr val="FF3300"/>
              </a:solidFill>
              <a:cs typeface="Arial" charset="0"/>
            </a:endParaRPr>
          </a:p>
        </p:txBody>
      </p:sp>
      <p:grpSp>
        <p:nvGrpSpPr>
          <p:cNvPr id="40967" name="Group 8"/>
          <p:cNvGrpSpPr>
            <a:grpSpLocks/>
          </p:cNvGrpSpPr>
          <p:nvPr/>
        </p:nvGrpSpPr>
        <p:grpSpPr bwMode="auto">
          <a:xfrm>
            <a:off x="3808413" y="3059113"/>
            <a:ext cx="3275012" cy="1135062"/>
            <a:chOff x="2306" y="1957"/>
            <a:chExt cx="2063" cy="715"/>
          </a:xfrm>
        </p:grpSpPr>
        <p:pic>
          <p:nvPicPr>
            <p:cNvPr id="40968" name="Picture 9"/>
            <p:cNvPicPr>
              <a:picLocks noChangeAspect="1" noChangeArrowheads="1"/>
            </p:cNvPicPr>
            <p:nvPr/>
          </p:nvPicPr>
          <p:blipFill>
            <a:blip r:embed="rId4">
              <a:extLst>
                <a:ext uri="{28A0092B-C50C-407E-A947-70E740481C1C}">
                  <a14:useLocalDpi xmlns:a14="http://schemas.microsoft.com/office/drawing/2010/main" val="0"/>
                </a:ext>
              </a:extLst>
            </a:blip>
            <a:srcRect t="53053"/>
            <a:stretch>
              <a:fillRect/>
            </a:stretch>
          </p:blipFill>
          <p:spPr bwMode="auto">
            <a:xfrm>
              <a:off x="2306" y="1957"/>
              <a:ext cx="2063" cy="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0" descr="logo%20motocoltivatore"/>
            <p:cNvPicPr>
              <a:picLocks noChangeAspect="1" noChangeArrowheads="1"/>
            </p:cNvPicPr>
            <p:nvPr/>
          </p:nvPicPr>
          <p:blipFill>
            <a:blip r:embed="rId7">
              <a:clrChange>
                <a:clrFrom>
                  <a:srgbClr val="FDFDFD"/>
                </a:clrFrom>
                <a:clrTo>
                  <a:srgbClr val="FDFDFD">
                    <a:alpha val="0"/>
                  </a:srgbClr>
                </a:clrTo>
              </a:clrChange>
              <a:lum contrast="20000"/>
              <a:extLst>
                <a:ext uri="{28A0092B-C50C-407E-A947-70E740481C1C}">
                  <a14:useLocalDpi xmlns:a14="http://schemas.microsoft.com/office/drawing/2010/main" val="0"/>
                </a:ext>
              </a:extLst>
            </a:blip>
            <a:srcRect/>
            <a:stretch>
              <a:fillRect/>
            </a:stretch>
          </p:blipFill>
          <p:spPr bwMode="auto">
            <a:xfrm>
              <a:off x="3546" y="2002"/>
              <a:ext cx="612"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Lazzari;Mazzetto - Pag 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30163"/>
            <a:ext cx="845185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472598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 Box 3"/>
          <p:cNvSpPr txBox="1">
            <a:spLocks noChangeArrowheads="1"/>
          </p:cNvSpPr>
          <p:nvPr/>
        </p:nvSpPr>
        <p:spPr bwMode="auto">
          <a:xfrm>
            <a:off x="288925" y="39688"/>
            <a:ext cx="367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400" b="0">
                <a:cs typeface="+mn-cs"/>
              </a:rPr>
              <a:t>Trattori a ruote monoasse</a:t>
            </a:r>
          </a:p>
        </p:txBody>
      </p:sp>
      <p:pic>
        <p:nvPicPr>
          <p:cNvPr id="45059" name="Picture 4" descr="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075" y="0"/>
            <a:ext cx="435292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desc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494213"/>
            <a:ext cx="4495800"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Text Box 6"/>
          <p:cNvSpPr txBox="1">
            <a:spLocks noChangeArrowheads="1"/>
          </p:cNvSpPr>
          <p:nvPr/>
        </p:nvSpPr>
        <p:spPr bwMode="auto">
          <a:xfrm>
            <a:off x="2346325" y="773113"/>
            <a:ext cx="207327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70000"/>
              </a:lnSpc>
              <a:defRPr/>
            </a:pPr>
            <a:r>
              <a:rPr lang="it-IT" sz="2000" b="0">
                <a:cs typeface="+mn-cs"/>
              </a:rPr>
              <a:t>Motofalciatrice</a:t>
            </a:r>
            <a:endParaRPr lang="it-IT" sz="2800" b="0">
              <a:cs typeface="+mn-cs"/>
            </a:endParaRPr>
          </a:p>
        </p:txBody>
      </p:sp>
      <p:sp>
        <p:nvSpPr>
          <p:cNvPr id="138247" name="Text Box 7"/>
          <p:cNvSpPr txBox="1">
            <a:spLocks noChangeArrowheads="1"/>
          </p:cNvSpPr>
          <p:nvPr/>
        </p:nvSpPr>
        <p:spPr bwMode="auto">
          <a:xfrm>
            <a:off x="5013325" y="1839913"/>
            <a:ext cx="1906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b="0">
                <a:cs typeface="+mn-cs"/>
              </a:rPr>
              <a:t>motocoltivatore</a:t>
            </a:r>
          </a:p>
        </p:txBody>
      </p:sp>
      <p:sp>
        <p:nvSpPr>
          <p:cNvPr id="138248" name="Text Box 8"/>
          <p:cNvSpPr txBox="1">
            <a:spLocks noChangeArrowheads="1"/>
          </p:cNvSpPr>
          <p:nvPr/>
        </p:nvSpPr>
        <p:spPr bwMode="auto">
          <a:xfrm>
            <a:off x="7239000" y="4648200"/>
            <a:ext cx="16383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b="0">
                <a:cs typeface="+mn-cs"/>
              </a:rPr>
              <a:t>motoagricola</a:t>
            </a:r>
          </a:p>
        </p:txBody>
      </p:sp>
      <p:sp>
        <p:nvSpPr>
          <p:cNvPr id="138249" name="Text Box 9"/>
          <p:cNvSpPr txBox="1">
            <a:spLocks noChangeArrowheads="1"/>
          </p:cNvSpPr>
          <p:nvPr/>
        </p:nvSpPr>
        <p:spPr bwMode="auto">
          <a:xfrm>
            <a:off x="4788024" y="2286000"/>
            <a:ext cx="176517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it-IT" sz="1600" b="0" dirty="0">
                <a:cs typeface="+mn-cs"/>
              </a:rPr>
              <a:t>potenza di 2- 15 kW, motore diesel o benzina. Si accoppia con molte </a:t>
            </a:r>
            <a:r>
              <a:rPr lang="it-IT" sz="1600" b="0" dirty="0" err="1">
                <a:cs typeface="+mn-cs"/>
              </a:rPr>
              <a:t>m.o.</a:t>
            </a:r>
            <a:r>
              <a:rPr lang="it-IT" sz="1600" b="0" dirty="0">
                <a:cs typeface="+mn-cs"/>
              </a:rPr>
              <a:t> </a:t>
            </a:r>
          </a:p>
        </p:txBody>
      </p:sp>
      <p:sp>
        <p:nvSpPr>
          <p:cNvPr id="138250" name="Rectangle 10"/>
          <p:cNvSpPr>
            <a:spLocks noChangeArrowheads="1"/>
          </p:cNvSpPr>
          <p:nvPr/>
        </p:nvSpPr>
        <p:spPr bwMode="auto">
          <a:xfrm>
            <a:off x="2590800" y="1295400"/>
            <a:ext cx="19050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400" b="0">
                <a:solidFill>
                  <a:schemeClr val="bg1"/>
                </a:solidFill>
                <a:cs typeface="+mn-cs"/>
              </a:rPr>
              <a:t>motocoltivatore con barra falciante anteriore </a:t>
            </a:r>
          </a:p>
        </p:txBody>
      </p:sp>
      <p:sp>
        <p:nvSpPr>
          <p:cNvPr id="138251" name="Text Box 11"/>
          <p:cNvSpPr txBox="1">
            <a:spLocks noChangeArrowheads="1"/>
          </p:cNvSpPr>
          <p:nvPr/>
        </p:nvSpPr>
        <p:spPr bwMode="auto">
          <a:xfrm>
            <a:off x="4648200" y="6553200"/>
            <a:ext cx="449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b="0">
                <a:solidFill>
                  <a:schemeClr val="bg1"/>
                </a:solidFill>
                <a:cs typeface="+mn-cs"/>
              </a:rPr>
              <a:t>motocoltivatore a 4 ruote motrici, e pianale di carico </a:t>
            </a:r>
          </a:p>
        </p:txBody>
      </p:sp>
      <p:sp>
        <p:nvSpPr>
          <p:cNvPr id="45067" name="CasellaDiTesto 1"/>
          <p:cNvSpPr txBox="1">
            <a:spLocks noChangeArrowheads="1"/>
          </p:cNvSpPr>
          <p:nvPr/>
        </p:nvSpPr>
        <p:spPr bwMode="auto">
          <a:xfrm>
            <a:off x="4090988" y="30163"/>
            <a:ext cx="5083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charset="0"/>
                <a:cs typeface="ＭＳ Ｐゴシック" charset="0"/>
              </a:defRPr>
            </a:lvl1pPr>
            <a:lvl2pPr marL="742950" indent="-28575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eaLnBrk="1" hangingPunct="1"/>
            <a:r>
              <a:rPr lang="it-IT" sz="1000">
                <a:hlinkClick r:id="rId6" action="ppaction://hlinkfile"/>
              </a:rPr>
              <a:t>file://localhost/Users/sartoriluigi/Desktop/filmati da youtube/Mountainpress it.flv</a:t>
            </a:r>
            <a:endParaRPr lang="it-IT" sz="100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Text Box 3"/>
          <p:cNvSpPr txBox="1">
            <a:spLocks noChangeArrowheads="1"/>
          </p:cNvSpPr>
          <p:nvPr/>
        </p:nvSpPr>
        <p:spPr bwMode="auto">
          <a:xfrm>
            <a:off x="152400" y="6096000"/>
            <a:ext cx="8763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b="0">
                <a:cs typeface="+mn-cs"/>
              </a:rPr>
              <a:t>30 a 90 kW, è consigliabile per tutte le operazioni leggere, ad eccezione delle lavorazioni del terreno e su terreni declivi </a:t>
            </a:r>
          </a:p>
        </p:txBody>
      </p:sp>
      <p:sp>
        <p:nvSpPr>
          <p:cNvPr id="140292" name="Text Box 4"/>
          <p:cNvSpPr txBox="1">
            <a:spLocks noChangeArrowheads="1"/>
          </p:cNvSpPr>
          <p:nvPr/>
        </p:nvSpPr>
        <p:spPr bwMode="auto">
          <a:xfrm>
            <a:off x="136525" y="268288"/>
            <a:ext cx="9010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400" b="0">
                <a:cs typeface="+mn-cs"/>
              </a:rPr>
              <a:t>Trattore a ruote a due assi e semplice trazione (standard a 2 RM)</a:t>
            </a:r>
          </a:p>
        </p:txBody>
      </p:sp>
      <p:pic>
        <p:nvPicPr>
          <p:cNvPr id="47107" name="Picture 5" descr="goldoni-star-50-export-2-cpy-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38213"/>
            <a:ext cx="54102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136525" y="268288"/>
            <a:ext cx="8723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400" b="0">
                <a:cs typeface="+mn-cs"/>
              </a:rPr>
              <a:t>Trattore a ruote a due assi e doppia trazione (standard a 4 RM)</a:t>
            </a:r>
          </a:p>
        </p:txBody>
      </p:sp>
      <p:sp>
        <p:nvSpPr>
          <p:cNvPr id="142340" name="Text Box 4"/>
          <p:cNvSpPr txBox="1">
            <a:spLocks noChangeArrowheads="1"/>
          </p:cNvSpPr>
          <p:nvPr/>
        </p:nvSpPr>
        <p:spPr bwMode="auto">
          <a:xfrm>
            <a:off x="0" y="6324600"/>
            <a:ext cx="9144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b="0">
                <a:cs typeface="+mn-cs"/>
              </a:rPr>
              <a:t>40 a 180 kW. E</a:t>
            </a:r>
            <a:r>
              <a:rPr lang="ja-JP" altLang="it-IT" sz="1400" b="0">
                <a:latin typeface="Arial"/>
                <a:cs typeface="+mn-cs"/>
              </a:rPr>
              <a:t>’</a:t>
            </a:r>
            <a:r>
              <a:rPr lang="it-IT" sz="1400" b="0">
                <a:cs typeface="+mn-cs"/>
              </a:rPr>
              <a:t> più  adatta della trattrice a 2RM per la lavorazione del terreno, in quanto ha maggiore aderenza e consente uno sforzo di trazione superiore del 30 -  40 % a parità di potenza </a:t>
            </a:r>
          </a:p>
        </p:txBody>
      </p:sp>
      <p:pic>
        <p:nvPicPr>
          <p:cNvPr id="142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14375"/>
            <a:ext cx="7235825" cy="542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6" descr="PA273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908720"/>
            <a:ext cx="5946683" cy="445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 Box 3"/>
          <p:cNvSpPr txBox="1">
            <a:spLocks noChangeArrowheads="1"/>
          </p:cNvSpPr>
          <p:nvPr/>
        </p:nvSpPr>
        <p:spPr bwMode="auto">
          <a:xfrm>
            <a:off x="533400" y="0"/>
            <a:ext cx="90074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400" b="0">
                <a:cs typeface="+mn-cs"/>
              </a:rPr>
              <a:t>Trattore a ruote a due assi e doppia trazione (a 4 RM isodiametriche e telaio snodato)</a:t>
            </a:r>
          </a:p>
        </p:txBody>
      </p:sp>
      <p:sp>
        <p:nvSpPr>
          <p:cNvPr id="144388" name="Text Box 4"/>
          <p:cNvSpPr txBox="1">
            <a:spLocks noChangeArrowheads="1"/>
          </p:cNvSpPr>
          <p:nvPr/>
        </p:nvSpPr>
        <p:spPr bwMode="auto">
          <a:xfrm>
            <a:off x="0" y="5517232"/>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dirty="0">
                <a:cs typeface="+mn-cs"/>
              </a:rPr>
              <a:t>compatti, con passo di 1,0- 1,3 m e carreggiata anche &lt; 1 m, altezza del baricentro da terra di 0,4 -  0,6 m</a:t>
            </a:r>
            <a:r>
              <a:rPr lang="it-IT" sz="1800" b="0" dirty="0" smtClean="0">
                <a:cs typeface="+mn-cs"/>
              </a:rPr>
              <a:t>,  </a:t>
            </a:r>
            <a:r>
              <a:rPr lang="it-IT" sz="1800" b="0" dirty="0">
                <a:cs typeface="+mn-cs"/>
              </a:rPr>
              <a:t>motore e trasmissione spostati in avanti;  4 RM </a:t>
            </a:r>
            <a:r>
              <a:rPr lang="it-IT" sz="1800" b="0" dirty="0" err="1">
                <a:cs typeface="+mn-cs"/>
              </a:rPr>
              <a:t>isodiametriche</a:t>
            </a:r>
            <a:r>
              <a:rPr lang="it-IT" sz="1800" b="0" dirty="0">
                <a:cs typeface="+mn-cs"/>
              </a:rPr>
              <a:t> e spesso sterzanti;  sterzatura a snodo fra i due assali. La potenza &lt; 50 kW. La stabilità in pendenza è ridotta dalla presenza dello snodo.</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3" name="Rectangle 1029"/>
          <p:cNvSpPr>
            <a:spLocks noChangeArrowheads="1"/>
          </p:cNvSpPr>
          <p:nvPr/>
        </p:nvSpPr>
        <p:spPr bwMode="auto">
          <a:xfrm>
            <a:off x="179512" y="548680"/>
            <a:ext cx="6336704"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it-IT" sz="2400" b="0" dirty="0">
                <a:cs typeface="+mn-cs"/>
              </a:rPr>
              <a:t>Trattore a ruote a due assi e doppia trazione con ruote </a:t>
            </a:r>
            <a:r>
              <a:rPr lang="it-IT" sz="2400" b="0" dirty="0" err="1">
                <a:cs typeface="+mn-cs"/>
              </a:rPr>
              <a:t>isodiametriche</a:t>
            </a:r>
            <a:r>
              <a:rPr lang="it-IT" sz="2400" b="0" dirty="0">
                <a:cs typeface="+mn-cs"/>
              </a:rPr>
              <a:t> con cabina centrale (trattori con caricatore telescopico, </a:t>
            </a:r>
            <a:r>
              <a:rPr lang="it-IT" sz="2400" b="0" dirty="0" err="1">
                <a:cs typeface="+mn-cs"/>
              </a:rPr>
              <a:t>telehandler</a:t>
            </a:r>
            <a:r>
              <a:rPr lang="it-IT" sz="2400" b="0" dirty="0">
                <a:cs typeface="+mn-cs"/>
              </a:rPr>
              <a:t>)</a:t>
            </a:r>
          </a:p>
        </p:txBody>
      </p:sp>
      <p:pic>
        <p:nvPicPr>
          <p:cNvPr id="273414" name="Picture 1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282700"/>
            <a:ext cx="3522663" cy="557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3415" name="Rectangle 1031"/>
          <p:cNvSpPr>
            <a:spLocks noChangeArrowheads="1"/>
          </p:cNvSpPr>
          <p:nvPr/>
        </p:nvSpPr>
        <p:spPr bwMode="auto">
          <a:xfrm>
            <a:off x="304800" y="3429000"/>
            <a:ext cx="52085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000" b="0">
                <a:cs typeface="+mn-cs"/>
              </a:rPr>
              <a:t>Maneggevoli, operano in ambienti confinati, braccio solleva da 2,5 a 4,0 t da 8 m a oltre 25 m (75-100 kW)</a:t>
            </a:r>
          </a:p>
        </p:txBody>
      </p:sp>
      <p:sp>
        <p:nvSpPr>
          <p:cNvPr id="5" name="CasellaDiTesto 4"/>
          <p:cNvSpPr txBox="1"/>
          <p:nvPr/>
        </p:nvSpPr>
        <p:spPr>
          <a:xfrm>
            <a:off x="323528" y="5373216"/>
            <a:ext cx="4896544" cy="923330"/>
          </a:xfrm>
          <a:prstGeom prst="rect">
            <a:avLst/>
          </a:prstGeom>
          <a:noFill/>
        </p:spPr>
        <p:txBody>
          <a:bodyPr wrap="square" rtlCol="0">
            <a:spAutoFit/>
          </a:bodyPr>
          <a:lstStyle/>
          <a:p>
            <a:r>
              <a:rPr lang="it-IT" sz="1800" dirty="0" smtClean="0">
                <a:hlinkClick r:id="rId4" action="ppaction://hlinkfile"/>
              </a:rPr>
              <a:t>file://localhost/Users/sartoriluigi/Desktop/filmati%20da%20youtube/Agri%20Plus%2040.7H%20Telehandler.mp4</a:t>
            </a:r>
            <a:endParaRPr lang="it-IT" sz="1800"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0"/>
            <a:ext cx="6430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ext Box 3"/>
          <p:cNvSpPr txBox="1">
            <a:spLocks noChangeArrowheads="1"/>
          </p:cNvSpPr>
          <p:nvPr/>
        </p:nvSpPr>
        <p:spPr bwMode="auto">
          <a:xfrm>
            <a:off x="1295400" y="0"/>
            <a:ext cx="6248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400" b="0" dirty="0">
                <a:cs typeface="+mn-cs"/>
              </a:rPr>
              <a:t>Trattore a ruote a due assi e doppia trazione (a 4 RM </a:t>
            </a:r>
            <a:r>
              <a:rPr lang="it-IT" sz="2400" b="0" dirty="0" err="1">
                <a:cs typeface="+mn-cs"/>
              </a:rPr>
              <a:t>isodiametriche</a:t>
            </a:r>
            <a:r>
              <a:rPr lang="it-IT" sz="2400" b="0" dirty="0">
                <a:cs typeface="+mn-cs"/>
              </a:rPr>
              <a:t> sterzanti) con cabina centrale </a:t>
            </a:r>
          </a:p>
        </p:txBody>
      </p:sp>
      <p:sp>
        <p:nvSpPr>
          <p:cNvPr id="2" name="CasellaDiTesto 1"/>
          <p:cNvSpPr txBox="1"/>
          <p:nvPr/>
        </p:nvSpPr>
        <p:spPr>
          <a:xfrm>
            <a:off x="31750" y="1628775"/>
            <a:ext cx="5302250" cy="254000"/>
          </a:xfrm>
          <a:prstGeom prst="rect">
            <a:avLst/>
          </a:prstGeom>
          <a:noFill/>
        </p:spPr>
        <p:txBody>
          <a:bodyPr wrap="none">
            <a:spAutoFit/>
          </a:bodyPr>
          <a:lstStyle/>
          <a:p>
            <a:pPr>
              <a:defRPr/>
            </a:pPr>
            <a:r>
              <a:rPr lang="it-IT" sz="1050" dirty="0">
                <a:hlinkClick r:id="rId4" action="ppaction://hlinkfile"/>
              </a:rPr>
              <a:t>file://localhost/Users/sartoriluigi/Desktop/filmati da youtube/Reform Metrac.mp4</a:t>
            </a:r>
            <a:endParaRPr lang="it-IT" sz="1050"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defRPr/>
            </a:pPr>
            <a:r>
              <a:rPr lang="it-IT" sz="4000" smtClean="0">
                <a:cs typeface="+mj-cs"/>
              </a:rPr>
              <a:t>Il concetto moderno di </a:t>
            </a:r>
            <a:r>
              <a:rPr lang="ja-JP" altLang="it-IT" sz="4000" smtClean="0">
                <a:latin typeface="Arial"/>
                <a:cs typeface="+mj-cs"/>
              </a:rPr>
              <a:t>“</a:t>
            </a:r>
            <a:r>
              <a:rPr lang="it-IT" sz="4000" smtClean="0">
                <a:cs typeface="+mj-cs"/>
              </a:rPr>
              <a:t>macchina</a:t>
            </a:r>
            <a:r>
              <a:rPr lang="ja-JP" altLang="it-IT" sz="4000" smtClean="0">
                <a:latin typeface="Arial"/>
                <a:cs typeface="+mj-cs"/>
              </a:rPr>
              <a:t>”</a:t>
            </a:r>
            <a:endParaRPr lang="it-IT" sz="4000" smtClean="0">
              <a:cs typeface="+mj-cs"/>
            </a:endParaRPr>
          </a:p>
        </p:txBody>
      </p:sp>
      <p:sp>
        <p:nvSpPr>
          <p:cNvPr id="115715" name="Rectangle 3"/>
          <p:cNvSpPr>
            <a:spLocks noGrp="1" noChangeArrowheads="1"/>
          </p:cNvSpPr>
          <p:nvPr>
            <p:ph type="body" idx="1"/>
          </p:nvPr>
        </p:nvSpPr>
        <p:spPr>
          <a:xfrm>
            <a:off x="342900" y="1270248"/>
            <a:ext cx="8458200" cy="2590800"/>
          </a:xfrm>
        </p:spPr>
        <p:txBody>
          <a:bodyPr/>
          <a:lstStyle/>
          <a:p>
            <a:pPr eaLnBrk="1" hangingPunct="1">
              <a:lnSpc>
                <a:spcPct val="80000"/>
              </a:lnSpc>
              <a:defRPr/>
            </a:pPr>
            <a:r>
              <a:rPr lang="it-IT" sz="2400" dirty="0" smtClean="0">
                <a:solidFill>
                  <a:schemeClr val="accent2"/>
                </a:solidFill>
                <a:cs typeface="+mn-cs"/>
              </a:rPr>
              <a:t>Una macchina è un dispositivo (o sistema) che </a:t>
            </a:r>
            <a:r>
              <a:rPr lang="it-IT" sz="2400" b="1" dirty="0" smtClean="0">
                <a:solidFill>
                  <a:schemeClr val="accent2"/>
                </a:solidFill>
                <a:cs typeface="+mn-cs"/>
              </a:rPr>
              <a:t>trasforma</a:t>
            </a:r>
            <a:r>
              <a:rPr lang="it-IT" sz="2400" dirty="0" smtClean="0">
                <a:solidFill>
                  <a:schemeClr val="accent2"/>
                </a:solidFill>
                <a:cs typeface="+mn-cs"/>
              </a:rPr>
              <a:t> l'energia fornitale in ingresso in una forma diversa, resa disponibile in uscita; una delle due forme di energia è di tipo </a:t>
            </a:r>
            <a:r>
              <a:rPr lang="it-IT" sz="2400" i="1" dirty="0" smtClean="0">
                <a:solidFill>
                  <a:schemeClr val="accent2"/>
                </a:solidFill>
                <a:cs typeface="+mn-cs"/>
              </a:rPr>
              <a:t>meccanico</a:t>
            </a:r>
          </a:p>
          <a:p>
            <a:pPr eaLnBrk="1" hangingPunct="1">
              <a:lnSpc>
                <a:spcPct val="80000"/>
              </a:lnSpc>
              <a:defRPr/>
            </a:pPr>
            <a:endParaRPr lang="it-IT" sz="2400" i="1" dirty="0" smtClean="0">
              <a:solidFill>
                <a:schemeClr val="accent2"/>
              </a:solidFill>
              <a:cs typeface="+mn-cs"/>
            </a:endParaRPr>
          </a:p>
          <a:p>
            <a:pPr eaLnBrk="1" hangingPunct="1">
              <a:lnSpc>
                <a:spcPct val="80000"/>
              </a:lnSpc>
              <a:defRPr/>
            </a:pPr>
            <a:r>
              <a:rPr lang="it-IT" sz="2400" dirty="0" smtClean="0">
                <a:cs typeface="+mn-cs"/>
              </a:rPr>
              <a:t>Dalla natura meccanica </a:t>
            </a:r>
            <a:r>
              <a:rPr lang="it-IT" sz="2400" dirty="0" err="1" smtClean="0">
                <a:cs typeface="+mn-cs"/>
              </a:rPr>
              <a:t>dell</a:t>
            </a:r>
            <a:r>
              <a:rPr lang="ja-JP" altLang="it-IT" sz="2400" dirty="0" smtClean="0">
                <a:latin typeface="Arial"/>
                <a:cs typeface="+mn-cs"/>
              </a:rPr>
              <a:t>’</a:t>
            </a:r>
            <a:r>
              <a:rPr lang="it-IT" sz="2400" dirty="0" smtClean="0">
                <a:cs typeface="+mn-cs"/>
              </a:rPr>
              <a:t>energia (utilizzata/prodotta) discende la necessità della presenza di almeno un </a:t>
            </a:r>
            <a:r>
              <a:rPr lang="it-IT" sz="2400" b="1" dirty="0" smtClean="0">
                <a:cs typeface="+mn-cs"/>
              </a:rPr>
              <a:t>organo mobile</a:t>
            </a:r>
          </a:p>
        </p:txBody>
      </p:sp>
      <p:sp>
        <p:nvSpPr>
          <p:cNvPr id="115716" name="Text Box 4" descr="Velina blu"/>
          <p:cNvSpPr txBox="1">
            <a:spLocks noChangeArrowheads="1"/>
          </p:cNvSpPr>
          <p:nvPr/>
        </p:nvSpPr>
        <p:spPr bwMode="auto">
          <a:xfrm>
            <a:off x="361950" y="5135563"/>
            <a:ext cx="8420100" cy="17494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85738" indent="-185738">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it-IT" sz="1800" i="1" dirty="0" smtClean="0">
                <a:cs typeface="Arial" charset="0"/>
              </a:rPr>
              <a:t>Definizione estesa (riportata per completezza)</a:t>
            </a:r>
            <a:r>
              <a:rPr lang="it-IT" sz="1800" b="0" i="1" dirty="0" smtClean="0">
                <a:cs typeface="Arial" charset="0"/>
              </a:rPr>
              <a:t>:</a:t>
            </a:r>
            <a:br>
              <a:rPr lang="it-IT" sz="1800" b="0" i="1" dirty="0" smtClean="0">
                <a:cs typeface="Arial" charset="0"/>
              </a:rPr>
            </a:br>
            <a:r>
              <a:rPr lang="it-IT" sz="1800" b="0" dirty="0" smtClean="0">
                <a:cs typeface="Arial" charset="0"/>
              </a:rPr>
              <a:t>Storicamente, un dispositivo necessiterebbe di parti in movimento per potersi classificare come una macchina, ma l'avvento </a:t>
            </a:r>
            <a:r>
              <a:rPr lang="it-IT" sz="1800" b="0" dirty="0" err="1" smtClean="0">
                <a:cs typeface="Arial" charset="0"/>
              </a:rPr>
              <a:t>dell</a:t>
            </a:r>
            <a:r>
              <a:rPr lang="ja-JP" altLang="it-IT" sz="1800" b="0" dirty="0" smtClean="0">
                <a:latin typeface="Arial"/>
                <a:cs typeface="Arial" charset="0"/>
              </a:rPr>
              <a:t>’</a:t>
            </a:r>
            <a:r>
              <a:rPr lang="it-IT" sz="1800" b="0" dirty="0" smtClean="0">
                <a:cs typeface="Arial" charset="0"/>
              </a:rPr>
              <a:t>elettronica ha portato allo sviluppo di dispositivi senza parti in movimento che sono classificabili come macchine intese però come </a:t>
            </a:r>
            <a:r>
              <a:rPr lang="it-IT" sz="1800" b="0" i="1" dirty="0" smtClean="0">
                <a:cs typeface="Arial" charset="0"/>
              </a:rPr>
              <a:t>dispositivi che utilizzano </a:t>
            </a:r>
            <a:r>
              <a:rPr lang="it-IT" sz="1800" b="0" i="1" dirty="0" err="1" smtClean="0">
                <a:cs typeface="Arial" charset="0"/>
              </a:rPr>
              <a:t>dell</a:t>
            </a:r>
            <a:r>
              <a:rPr lang="ja-JP" altLang="it-IT" sz="1800" b="0" i="1" dirty="0" smtClean="0">
                <a:latin typeface="Arial"/>
                <a:cs typeface="Arial" charset="0"/>
              </a:rPr>
              <a:t>’</a:t>
            </a:r>
            <a:r>
              <a:rPr lang="it-IT" sz="1800" b="0" i="1" dirty="0" smtClean="0">
                <a:cs typeface="Arial" charset="0"/>
              </a:rPr>
              <a:t>energia per svolgere un qualche compito</a:t>
            </a:r>
            <a:r>
              <a:rPr lang="it-IT" sz="1800" b="0" dirty="0" smtClean="0">
                <a:cs typeface="Arial" charset="0"/>
              </a:rPr>
              <a:t> (es.: computer)</a:t>
            </a:r>
          </a:p>
        </p:txBody>
      </p:sp>
      <p:pic>
        <p:nvPicPr>
          <p:cNvPr id="20484" name="Picture 9" descr="15f009"/>
          <p:cNvPicPr>
            <a:picLocks noChangeAspect="1" noChangeArrowheads="1"/>
          </p:cNvPicPr>
          <p:nvPr/>
        </p:nvPicPr>
        <p:blipFill>
          <a:blip r:embed="rId4">
            <a:extLst>
              <a:ext uri="{28A0092B-C50C-407E-A947-70E740481C1C}">
                <a14:useLocalDpi xmlns:a14="http://schemas.microsoft.com/office/drawing/2010/main" val="0"/>
              </a:ext>
            </a:extLst>
          </a:blip>
          <a:srcRect b="79156"/>
          <a:stretch>
            <a:fillRect/>
          </a:stretch>
        </p:blipFill>
        <p:spPr bwMode="auto">
          <a:xfrm>
            <a:off x="3059832" y="3717032"/>
            <a:ext cx="46894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463"/>
            <a:ext cx="7086600" cy="682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ext Box 3"/>
          <p:cNvSpPr txBox="1">
            <a:spLocks noChangeArrowheads="1"/>
          </p:cNvSpPr>
          <p:nvPr/>
        </p:nvSpPr>
        <p:spPr bwMode="auto">
          <a:xfrm>
            <a:off x="1295400" y="0"/>
            <a:ext cx="6248400" cy="830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400" b="0" dirty="0">
                <a:cs typeface="+mn-cs"/>
              </a:rPr>
              <a:t>Trattore a ruote a due assi e doppia trazione (a 3 RM </a:t>
            </a:r>
            <a:r>
              <a:rPr lang="it-IT" sz="2400" b="0" dirty="0" err="1">
                <a:cs typeface="+mn-cs"/>
              </a:rPr>
              <a:t>isodiametriche</a:t>
            </a:r>
            <a:r>
              <a:rPr lang="it-IT" sz="2400" b="0" dirty="0">
                <a:cs typeface="+mn-cs"/>
              </a:rPr>
              <a:t>) portattrezzi</a:t>
            </a:r>
          </a:p>
        </p:txBody>
      </p:sp>
      <p:sp>
        <p:nvSpPr>
          <p:cNvPr id="57347" name="CasellaDiTesto 1"/>
          <p:cNvSpPr txBox="1">
            <a:spLocks noChangeArrowheads="1"/>
          </p:cNvSpPr>
          <p:nvPr/>
        </p:nvSpPr>
        <p:spPr bwMode="auto">
          <a:xfrm>
            <a:off x="539750" y="6308725"/>
            <a:ext cx="6296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charset="0"/>
                <a:cs typeface="ＭＳ Ｐゴシック" charset="0"/>
              </a:defRPr>
            </a:lvl1pPr>
            <a:lvl2pPr marL="742950" indent="-28575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eaLnBrk="1" hangingPunct="1"/>
            <a:r>
              <a:rPr lang="it-IT" sz="1000">
                <a:hlinkClick r:id="rId4" action="ppaction://hlinkfile"/>
              </a:rPr>
              <a:t>file://localhost/Users/sartoriluigi/Desktop/filmati da youtube/Horsch Terra Trac 250 Trike Tractor.mp4</a:t>
            </a:r>
            <a:endParaRPr lang="it-IT" sz="100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263"/>
            <a:ext cx="89154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 Box 3"/>
          <p:cNvSpPr txBox="1">
            <a:spLocks noChangeArrowheads="1"/>
          </p:cNvSpPr>
          <p:nvPr/>
        </p:nvSpPr>
        <p:spPr bwMode="auto">
          <a:xfrm>
            <a:off x="457200" y="0"/>
            <a:ext cx="8305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400" b="0" dirty="0">
                <a:cs typeface="+mn-cs"/>
              </a:rPr>
              <a:t>Trattore a ruote a due assi e doppia trazione (a 4 RM </a:t>
            </a:r>
            <a:r>
              <a:rPr lang="it-IT" sz="2400" b="0" dirty="0" err="1">
                <a:cs typeface="+mn-cs"/>
              </a:rPr>
              <a:t>isodiametriche</a:t>
            </a:r>
            <a:r>
              <a:rPr lang="it-IT" sz="2400" b="0" dirty="0">
                <a:cs typeface="+mn-cs"/>
              </a:rPr>
              <a:t> portattrezzi)</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027" descr="4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ttangolo 1"/>
          <p:cNvSpPr>
            <a:spLocks noChangeArrowheads="1"/>
          </p:cNvSpPr>
          <p:nvPr/>
        </p:nvSpPr>
        <p:spPr bwMode="auto">
          <a:xfrm>
            <a:off x="28575" y="-1588"/>
            <a:ext cx="9115425" cy="107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b="0"/>
              <a:t>Trattore a ruote a due assi e doppia trazione (a 2 RM isodiametriche portattrezzi)</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658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ext Box 3"/>
          <p:cNvSpPr txBox="1">
            <a:spLocks noChangeArrowheads="1"/>
          </p:cNvSpPr>
          <p:nvPr/>
        </p:nvSpPr>
        <p:spPr bwMode="auto">
          <a:xfrm>
            <a:off x="457200" y="0"/>
            <a:ext cx="8305800"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400" b="0">
                <a:cs typeface="+mn-cs"/>
              </a:rPr>
              <a:t>Trattore a ruote a due assi e doppia trazione (a 4 RM isodiametriche con pianale)</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55588"/>
            <a:ext cx="4343400"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2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50" y="3541713"/>
            <a:ext cx="3990975" cy="298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5539" name="Picture 7" descr="M-B-Unimog-2100,31fc43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4800"/>
            <a:ext cx="4419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8" descr="224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5814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CasellaDiTesto 1"/>
          <p:cNvSpPr txBox="1">
            <a:spLocks noChangeArrowheads="1"/>
          </p:cNvSpPr>
          <p:nvPr/>
        </p:nvSpPr>
        <p:spPr bwMode="auto">
          <a:xfrm>
            <a:off x="0" y="6589713"/>
            <a:ext cx="54895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charset="0"/>
                <a:cs typeface="ＭＳ Ｐゴシック" charset="0"/>
              </a:defRPr>
            </a:lvl1pPr>
            <a:lvl2pPr marL="742950" indent="-28575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eaLnBrk="1" hangingPunct="1"/>
            <a:r>
              <a:rPr lang="it-IT" sz="1000">
                <a:hlinkClick r:id="rId7" action="ppaction://hlinkfile"/>
              </a:rPr>
              <a:t>file://localhost/Users/sartoriluigi/Desktop/filmati da youtube/HOLMER TerraVariant.mp4</a:t>
            </a:r>
            <a:endParaRPr lang="it-IT" sz="100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5438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ext Box 3"/>
          <p:cNvSpPr txBox="1">
            <a:spLocks noChangeArrowheads="1"/>
          </p:cNvSpPr>
          <p:nvPr/>
        </p:nvSpPr>
        <p:spPr bwMode="auto">
          <a:xfrm>
            <a:off x="2667000" y="228600"/>
            <a:ext cx="4452938"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800" b="0">
                <a:cs typeface="+mn-cs"/>
              </a:rPr>
              <a:t>Trattore a cingoli in metallo</a:t>
            </a:r>
          </a:p>
        </p:txBody>
      </p:sp>
      <p:sp>
        <p:nvSpPr>
          <p:cNvPr id="155652" name="Text Box 4"/>
          <p:cNvSpPr txBox="1">
            <a:spLocks noChangeArrowheads="1"/>
          </p:cNvSpPr>
          <p:nvPr/>
        </p:nvSpPr>
        <p:spPr bwMode="auto">
          <a:xfrm>
            <a:off x="7620000" y="838200"/>
            <a:ext cx="1524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b="0">
                <a:cs typeface="+mn-cs"/>
              </a:rPr>
              <a:t>17 % del mercato; diffusa in zone di collina nel centro -  sud; stabile, forte trazione ma difficoltà nei trasferimenti su strada; esistono oggi modelli con cingoli direttamente in gomma</a:t>
            </a:r>
          </a:p>
        </p:txBody>
      </p:sp>
      <p:sp>
        <p:nvSpPr>
          <p:cNvPr id="67588" name="CasellaDiTesto 1"/>
          <p:cNvSpPr txBox="1">
            <a:spLocks noChangeArrowheads="1"/>
          </p:cNvSpPr>
          <p:nvPr/>
        </p:nvSpPr>
        <p:spPr bwMode="auto">
          <a:xfrm>
            <a:off x="3797300" y="6453188"/>
            <a:ext cx="53133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charset="0"/>
                <a:cs typeface="ＭＳ Ｐゴシック" charset="0"/>
              </a:defRPr>
            </a:lvl1pPr>
            <a:lvl2pPr marL="742950" indent="-28575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eaLnBrk="1" hangingPunct="1"/>
            <a:r>
              <a:rPr lang="it-IT" sz="1000">
                <a:hlinkClick r:id="rId4" action="ppaction://hlinkfile"/>
              </a:rPr>
              <a:t>file://localhost/Users/sartoriluigi/Desktop/filmati da youtube/aratura con cingolati.flv</a:t>
            </a:r>
            <a:endParaRPr lang="it-IT" sz="100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D65520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2925"/>
            <a:ext cx="9144000"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ext Box 3"/>
          <p:cNvSpPr txBox="1">
            <a:spLocks noChangeArrowheads="1"/>
          </p:cNvSpPr>
          <p:nvPr/>
        </p:nvSpPr>
        <p:spPr bwMode="auto">
          <a:xfrm>
            <a:off x="136525" y="141288"/>
            <a:ext cx="44926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800" b="0">
                <a:cs typeface="+mn-cs"/>
              </a:rPr>
              <a:t>Trattore a cingoli in gomma</a:t>
            </a:r>
          </a:p>
        </p:txBody>
      </p:sp>
      <p:sp>
        <p:nvSpPr>
          <p:cNvPr id="69635" name="CasellaDiTesto 1"/>
          <p:cNvSpPr txBox="1">
            <a:spLocks noChangeArrowheads="1"/>
          </p:cNvSpPr>
          <p:nvPr/>
        </p:nvSpPr>
        <p:spPr bwMode="auto">
          <a:xfrm>
            <a:off x="3073400" y="0"/>
            <a:ext cx="6070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charset="0"/>
                <a:cs typeface="ＭＳ Ｐゴシック" charset="0"/>
              </a:defRPr>
            </a:lvl1pPr>
            <a:lvl2pPr marL="742950" indent="-28575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eaLnBrk="1" hangingPunct="1"/>
            <a:r>
              <a:rPr lang="it-IT" sz="1000" dirty="0">
                <a:hlinkClick r:id="rId4" action="ppaction://hlinkfile"/>
              </a:rPr>
              <a:t>file://localhost/Users/sartoriluigi/Desktop/filmati da youtube/Challenger MT800C Track Tractor.flv</a:t>
            </a:r>
            <a:endParaRPr lang="it-IT" sz="1000"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fi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404813"/>
            <a:ext cx="7677150" cy="599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Text Box 3"/>
          <p:cNvSpPr txBox="1">
            <a:spLocks noChangeArrowheads="1"/>
          </p:cNvSpPr>
          <p:nvPr/>
        </p:nvSpPr>
        <p:spPr bwMode="auto">
          <a:xfrm>
            <a:off x="136525" y="141288"/>
            <a:ext cx="73358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800" b="0" dirty="0">
                <a:cs typeface="+mn-cs"/>
              </a:rPr>
              <a:t>Trattore a cingoli in gomma e telaio articolato</a:t>
            </a:r>
          </a:p>
        </p:txBody>
      </p:sp>
      <p:sp>
        <p:nvSpPr>
          <p:cNvPr id="6" name="CasellaDiTesto 5">
            <a:hlinkClick r:id="rId4" action="ppaction://hlinkfile"/>
          </p:cNvPr>
          <p:cNvSpPr txBox="1"/>
          <p:nvPr/>
        </p:nvSpPr>
        <p:spPr>
          <a:xfrm>
            <a:off x="191961" y="6143587"/>
            <a:ext cx="8906605" cy="338554"/>
          </a:xfrm>
          <a:prstGeom prst="rect">
            <a:avLst/>
          </a:prstGeom>
          <a:noFill/>
        </p:spPr>
        <p:txBody>
          <a:bodyPr wrap="none" rtlCol="0">
            <a:spAutoFit/>
          </a:bodyPr>
          <a:lstStyle/>
          <a:p>
            <a:r>
              <a:rPr lang="it-IT" sz="1600" dirty="0" smtClean="0"/>
              <a:t> </a:t>
            </a:r>
            <a:r>
              <a:rPr lang="it-IT" sz="1600" dirty="0" smtClean="0">
                <a:hlinkClick r:id="rId4" action="ppaction://hlinkfile"/>
              </a:rPr>
              <a:t>file://localhost/Users/sartoriluigi/Desktop/filmati da youtube/Antonio Carraro Mach 4.mp4</a:t>
            </a:r>
            <a:endParaRPr lang="it-IT" sz="1600"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defRPr/>
            </a:pPr>
            <a:r>
              <a:rPr lang="it-IT" sz="4000" smtClean="0">
                <a:cs typeface="+mj-cs"/>
              </a:rPr>
              <a:t>Principali gruppi di organi di un trattore (1/3)</a:t>
            </a:r>
          </a:p>
        </p:txBody>
      </p:sp>
      <p:sp>
        <p:nvSpPr>
          <p:cNvPr id="160771" name="Rectangle 3"/>
          <p:cNvSpPr>
            <a:spLocks noGrp="1" noChangeArrowheads="1"/>
          </p:cNvSpPr>
          <p:nvPr>
            <p:ph type="body" sz="half" idx="1"/>
          </p:nvPr>
        </p:nvSpPr>
        <p:spPr>
          <a:xfrm>
            <a:off x="457200" y="1600200"/>
            <a:ext cx="4038600" cy="4924425"/>
          </a:xfrm>
        </p:spPr>
        <p:txBody>
          <a:bodyPr/>
          <a:lstStyle/>
          <a:p>
            <a:pPr eaLnBrk="1" hangingPunct="1">
              <a:lnSpc>
                <a:spcPct val="90000"/>
              </a:lnSpc>
              <a:defRPr/>
            </a:pPr>
            <a:r>
              <a:rPr lang="it-IT" sz="2000" b="1" smtClean="0">
                <a:cs typeface="+mn-cs"/>
              </a:rPr>
              <a:t>Struttura portante</a:t>
            </a:r>
            <a:r>
              <a:rPr lang="it-IT" sz="2000" smtClean="0">
                <a:cs typeface="+mn-cs"/>
              </a:rPr>
              <a:t>: sopporta peso di tutti i componenti e lo scarica al suolo, resiste alle sollecitazioni statiche e dinamiche, ordinarie e accidentali. E</a:t>
            </a:r>
            <a:r>
              <a:rPr lang="ja-JP" altLang="it-IT" sz="2000" smtClean="0">
                <a:latin typeface="Arial"/>
                <a:cs typeface="+mn-cs"/>
              </a:rPr>
              <a:t>’</a:t>
            </a:r>
            <a:r>
              <a:rPr lang="it-IT" sz="2000" smtClean="0">
                <a:cs typeface="+mn-cs"/>
              </a:rPr>
              <a:t> unico (monoblocco autoportante o a longheroni) o articolato</a:t>
            </a:r>
          </a:p>
          <a:p>
            <a:pPr eaLnBrk="1" hangingPunct="1">
              <a:lnSpc>
                <a:spcPct val="90000"/>
              </a:lnSpc>
              <a:defRPr/>
            </a:pPr>
            <a:endParaRPr lang="it-IT" sz="2000" smtClean="0">
              <a:cs typeface="+mn-cs"/>
            </a:endParaRPr>
          </a:p>
          <a:p>
            <a:pPr eaLnBrk="1" hangingPunct="1">
              <a:lnSpc>
                <a:spcPct val="90000"/>
              </a:lnSpc>
              <a:defRPr/>
            </a:pPr>
            <a:r>
              <a:rPr lang="it-IT" sz="2000" b="1" smtClean="0">
                <a:cs typeface="+mn-cs"/>
              </a:rPr>
              <a:t>Motore a combustione interna</a:t>
            </a:r>
            <a:r>
              <a:rPr lang="it-IT" sz="2000" smtClean="0">
                <a:cs typeface="+mn-cs"/>
              </a:rPr>
              <a:t>: fornisce la potenza meccanica per l</a:t>
            </a:r>
            <a:r>
              <a:rPr lang="ja-JP" altLang="it-IT" sz="2000" smtClean="0">
                <a:latin typeface="Arial"/>
                <a:cs typeface="+mn-cs"/>
              </a:rPr>
              <a:t>’</a:t>
            </a:r>
            <a:r>
              <a:rPr lang="it-IT" sz="2000" smtClean="0">
                <a:cs typeface="+mn-cs"/>
              </a:rPr>
              <a:t>autodislocamento del trattore, il  movimento e il funzionamento di tutti gli organi suoi e delle MO collegate</a:t>
            </a:r>
          </a:p>
        </p:txBody>
      </p:sp>
      <p:pic>
        <p:nvPicPr>
          <p:cNvPr id="16077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0" y="1603375"/>
            <a:ext cx="4572000" cy="21796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373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033838"/>
            <a:ext cx="4572000"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defRPr/>
            </a:pPr>
            <a:r>
              <a:rPr lang="it-IT" sz="4000" smtClean="0">
                <a:cs typeface="+mj-cs"/>
              </a:rPr>
              <a:t>Principali gruppi di organi di un trattore (2/3)</a:t>
            </a:r>
          </a:p>
        </p:txBody>
      </p:sp>
      <p:sp>
        <p:nvSpPr>
          <p:cNvPr id="161795" name="Rectangle 3"/>
          <p:cNvSpPr>
            <a:spLocks noGrp="1" noChangeArrowheads="1"/>
          </p:cNvSpPr>
          <p:nvPr>
            <p:ph type="body" sz="half" idx="1"/>
          </p:nvPr>
        </p:nvSpPr>
        <p:spPr/>
        <p:txBody>
          <a:bodyPr/>
          <a:lstStyle/>
          <a:p>
            <a:pPr eaLnBrk="1" hangingPunct="1">
              <a:defRPr/>
            </a:pPr>
            <a:r>
              <a:rPr lang="it-IT" sz="2000" b="1" smtClean="0">
                <a:cs typeface="+mn-cs"/>
              </a:rPr>
              <a:t>Trasmissione</a:t>
            </a:r>
            <a:r>
              <a:rPr lang="it-IT" sz="2000" smtClean="0">
                <a:cs typeface="+mn-cs"/>
              </a:rPr>
              <a:t>: trasmette il moto dall</a:t>
            </a:r>
            <a:r>
              <a:rPr lang="ja-JP" altLang="it-IT" sz="2000" smtClean="0">
                <a:latin typeface="Arial"/>
                <a:cs typeface="+mn-cs"/>
              </a:rPr>
              <a:t>’</a:t>
            </a:r>
            <a:r>
              <a:rPr lang="it-IT" sz="2000" smtClean="0">
                <a:cs typeface="+mn-cs"/>
              </a:rPr>
              <a:t>albero motore agli organi di propulsione, di collegamento e di azionamento delle MO</a:t>
            </a:r>
          </a:p>
          <a:p>
            <a:pPr eaLnBrk="1" hangingPunct="1">
              <a:defRPr/>
            </a:pPr>
            <a:endParaRPr lang="it-IT" sz="2000" smtClean="0">
              <a:cs typeface="+mn-cs"/>
            </a:endParaRPr>
          </a:p>
          <a:p>
            <a:pPr eaLnBrk="1" hangingPunct="1">
              <a:defRPr/>
            </a:pPr>
            <a:r>
              <a:rPr lang="it-IT" sz="2000" b="1" smtClean="0">
                <a:cs typeface="+mn-cs"/>
              </a:rPr>
              <a:t>Organi di sostegno e propulsione</a:t>
            </a:r>
            <a:r>
              <a:rPr lang="it-IT" sz="2000" smtClean="0">
                <a:cs typeface="+mn-cs"/>
              </a:rPr>
              <a:t>: permettono l</a:t>
            </a:r>
            <a:r>
              <a:rPr lang="ja-JP" altLang="it-IT" sz="2000" smtClean="0">
                <a:latin typeface="Arial"/>
                <a:cs typeface="+mn-cs"/>
              </a:rPr>
              <a:t>’</a:t>
            </a:r>
            <a:r>
              <a:rPr lang="it-IT" sz="2000" smtClean="0">
                <a:cs typeface="+mn-cs"/>
              </a:rPr>
              <a:t>avanzamento del trattore e scaricano a terra il suo peso</a:t>
            </a:r>
          </a:p>
        </p:txBody>
      </p:sp>
      <p:pic>
        <p:nvPicPr>
          <p:cNvPr id="161796"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0" y="1746250"/>
            <a:ext cx="4572000" cy="2362200"/>
          </a:xfrm>
        </p:spPr>
      </p:pic>
      <p:pic>
        <p:nvPicPr>
          <p:cNvPr id="757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060825"/>
            <a:ext cx="45720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288925"/>
            <a:ext cx="8229600" cy="1143000"/>
          </a:xfrm>
        </p:spPr>
        <p:txBody>
          <a:bodyPr/>
          <a:lstStyle/>
          <a:p>
            <a:pPr eaLnBrk="1" hangingPunct="1">
              <a:defRPr/>
            </a:pPr>
            <a:r>
              <a:rPr lang="it-IT" smtClean="0">
                <a:cs typeface="+mj-cs"/>
              </a:rPr>
              <a:t>Tipologie di macchine</a:t>
            </a:r>
          </a:p>
        </p:txBody>
      </p:sp>
      <p:sp>
        <p:nvSpPr>
          <p:cNvPr id="117763" name="Rectangle 3"/>
          <p:cNvSpPr>
            <a:spLocks noGrp="1" noChangeArrowheads="1"/>
          </p:cNvSpPr>
          <p:nvPr>
            <p:ph type="body" idx="1"/>
          </p:nvPr>
        </p:nvSpPr>
        <p:spPr>
          <a:xfrm>
            <a:off x="152400" y="2057400"/>
            <a:ext cx="4267200" cy="4267200"/>
          </a:xfrm>
        </p:spPr>
        <p:txBody>
          <a:bodyPr/>
          <a:lstStyle/>
          <a:p>
            <a:pPr eaLnBrk="1" hangingPunct="1">
              <a:lnSpc>
                <a:spcPct val="90000"/>
              </a:lnSpc>
              <a:defRPr/>
            </a:pPr>
            <a:r>
              <a:rPr lang="it-IT" sz="2400" b="1" i="1" dirty="0" smtClean="0">
                <a:solidFill>
                  <a:srgbClr val="FF3300"/>
                </a:solidFill>
                <a:cs typeface="+mn-cs"/>
              </a:rPr>
              <a:t>M. MOTRICI </a:t>
            </a:r>
            <a:br>
              <a:rPr lang="it-IT" sz="2400" b="1" i="1" dirty="0" smtClean="0">
                <a:solidFill>
                  <a:srgbClr val="FF3300"/>
                </a:solidFill>
                <a:cs typeface="+mn-cs"/>
              </a:rPr>
            </a:br>
            <a:r>
              <a:rPr lang="it-IT" sz="2400" b="1" i="1" dirty="0" smtClean="0">
                <a:solidFill>
                  <a:srgbClr val="FF3300"/>
                </a:solidFill>
                <a:cs typeface="+mn-cs"/>
              </a:rPr>
              <a:t>(o motori)</a:t>
            </a:r>
            <a:r>
              <a:rPr lang="it-IT" sz="2400" dirty="0" smtClean="0">
                <a:cs typeface="+mn-cs"/>
              </a:rPr>
              <a:t>: </a:t>
            </a:r>
            <a:br>
              <a:rPr lang="it-IT" sz="2400" dirty="0" smtClean="0">
                <a:cs typeface="+mn-cs"/>
              </a:rPr>
            </a:br>
            <a:r>
              <a:rPr lang="it-IT" sz="2400" dirty="0" smtClean="0">
                <a:cs typeface="+mn-cs"/>
              </a:rPr>
              <a:t>trasformano in energia meccanica altre forme di energia</a:t>
            </a:r>
          </a:p>
          <a:p>
            <a:pPr eaLnBrk="1" hangingPunct="1">
              <a:lnSpc>
                <a:spcPct val="90000"/>
              </a:lnSpc>
              <a:defRPr/>
            </a:pPr>
            <a:endParaRPr lang="it-IT" sz="2400" dirty="0" smtClean="0">
              <a:cs typeface="+mn-cs"/>
            </a:endParaRPr>
          </a:p>
          <a:p>
            <a:pPr eaLnBrk="1" hangingPunct="1">
              <a:lnSpc>
                <a:spcPct val="90000"/>
              </a:lnSpc>
              <a:defRPr/>
            </a:pPr>
            <a:r>
              <a:rPr lang="it-IT" sz="2400" b="1" i="1" dirty="0" smtClean="0">
                <a:solidFill>
                  <a:schemeClr val="accent2"/>
                </a:solidFill>
                <a:cs typeface="+mn-cs"/>
              </a:rPr>
              <a:t>M. OPERATRICI </a:t>
            </a:r>
            <a:br>
              <a:rPr lang="it-IT" sz="2400" b="1" i="1" dirty="0" smtClean="0">
                <a:solidFill>
                  <a:schemeClr val="accent2"/>
                </a:solidFill>
                <a:cs typeface="+mn-cs"/>
              </a:rPr>
            </a:br>
            <a:r>
              <a:rPr lang="it-IT" sz="2400" b="1" i="1" dirty="0" smtClean="0">
                <a:solidFill>
                  <a:schemeClr val="accent2"/>
                </a:solidFill>
                <a:cs typeface="+mn-cs"/>
              </a:rPr>
              <a:t>(o utilizzatrici)</a:t>
            </a:r>
            <a:r>
              <a:rPr lang="it-IT" sz="2400" dirty="0" smtClean="0">
                <a:cs typeface="+mn-cs"/>
              </a:rPr>
              <a:t>: trasformano l'energia meccanica in lavoro utile o in un</a:t>
            </a:r>
            <a:r>
              <a:rPr lang="ja-JP" altLang="it-IT" sz="2400" dirty="0" smtClean="0">
                <a:latin typeface="Arial"/>
                <a:cs typeface="+mn-cs"/>
              </a:rPr>
              <a:t>’</a:t>
            </a:r>
            <a:r>
              <a:rPr lang="it-IT" sz="2400" dirty="0" smtClean="0">
                <a:cs typeface="+mn-cs"/>
              </a:rPr>
              <a:t>altra forma di energia</a:t>
            </a:r>
          </a:p>
        </p:txBody>
      </p:sp>
      <p:sp>
        <p:nvSpPr>
          <p:cNvPr id="117764" name="Rectangle 4"/>
          <p:cNvSpPr>
            <a:spLocks noChangeArrowheads="1"/>
          </p:cNvSpPr>
          <p:nvPr/>
        </p:nvSpPr>
        <p:spPr bwMode="auto">
          <a:xfrm>
            <a:off x="6019800" y="4618038"/>
            <a:ext cx="1371600" cy="914400"/>
          </a:xfrm>
          <a:prstGeom prst="rect">
            <a:avLst/>
          </a:prstGeom>
          <a:gradFill rotWithShape="1">
            <a:gsLst>
              <a:gs pos="0">
                <a:srgbClr val="03D4A8"/>
              </a:gs>
              <a:gs pos="25000">
                <a:srgbClr val="21D6E0"/>
              </a:gs>
              <a:gs pos="75000">
                <a:srgbClr val="0087E6"/>
              </a:gs>
              <a:gs pos="100000">
                <a:srgbClr val="005CB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it-IT" sz="3600" i="1">
                <a:solidFill>
                  <a:schemeClr val="bg1"/>
                </a:solidFill>
                <a:cs typeface="Arial" charset="0"/>
              </a:rPr>
              <a:t>M.O.</a:t>
            </a:r>
          </a:p>
        </p:txBody>
      </p:sp>
      <p:sp>
        <p:nvSpPr>
          <p:cNvPr id="117765" name="Rectangle 5"/>
          <p:cNvSpPr>
            <a:spLocks noChangeArrowheads="1"/>
          </p:cNvSpPr>
          <p:nvPr/>
        </p:nvSpPr>
        <p:spPr bwMode="auto">
          <a:xfrm>
            <a:off x="6019800" y="2560638"/>
            <a:ext cx="1371600" cy="914400"/>
          </a:xfrm>
          <a:prstGeom prst="rect">
            <a:avLst/>
          </a:prstGeom>
          <a:gradFill rotWithShape="1">
            <a:gsLst>
              <a:gs pos="0">
                <a:srgbClr val="FFF200"/>
              </a:gs>
              <a:gs pos="45000">
                <a:srgbClr val="FF7A00"/>
              </a:gs>
              <a:gs pos="70000">
                <a:srgbClr val="FF0300"/>
              </a:gs>
              <a:gs pos="100000">
                <a:srgbClr val="4D0808"/>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it-IT" sz="3600" i="1">
                <a:solidFill>
                  <a:schemeClr val="bg1"/>
                </a:solidFill>
                <a:cs typeface="Arial" charset="0"/>
              </a:rPr>
              <a:t>M.M.</a:t>
            </a:r>
          </a:p>
        </p:txBody>
      </p:sp>
      <p:sp>
        <p:nvSpPr>
          <p:cNvPr id="117766" name="AutoShape 6"/>
          <p:cNvSpPr>
            <a:spLocks noChangeArrowheads="1"/>
          </p:cNvSpPr>
          <p:nvPr/>
        </p:nvSpPr>
        <p:spPr bwMode="auto">
          <a:xfrm>
            <a:off x="5029200" y="2713038"/>
            <a:ext cx="990600" cy="685800"/>
          </a:xfrm>
          <a:prstGeom prst="rightArrow">
            <a:avLst>
              <a:gd name="adj1" fmla="val 50000"/>
              <a:gd name="adj2" fmla="val 36111"/>
            </a:avLst>
          </a:prstGeom>
          <a:noFill/>
          <a:ln w="9525">
            <a:solidFill>
              <a:schemeClr val="tx1"/>
            </a:solidFill>
            <a:miter lim="800000"/>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117767" name="AutoShape 7"/>
          <p:cNvSpPr>
            <a:spLocks noChangeArrowheads="1"/>
          </p:cNvSpPr>
          <p:nvPr/>
        </p:nvSpPr>
        <p:spPr bwMode="auto">
          <a:xfrm>
            <a:off x="5029200" y="4694238"/>
            <a:ext cx="990600" cy="685800"/>
          </a:xfrm>
          <a:prstGeom prst="rightArrow">
            <a:avLst>
              <a:gd name="adj1" fmla="val 50000"/>
              <a:gd name="adj2" fmla="val 36111"/>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117768" name="AutoShape 8"/>
          <p:cNvSpPr>
            <a:spLocks noChangeArrowheads="1"/>
          </p:cNvSpPr>
          <p:nvPr/>
        </p:nvSpPr>
        <p:spPr bwMode="auto">
          <a:xfrm>
            <a:off x="7391400" y="4694238"/>
            <a:ext cx="990600" cy="685800"/>
          </a:xfrm>
          <a:prstGeom prst="rightArrow">
            <a:avLst>
              <a:gd name="adj1" fmla="val 50000"/>
              <a:gd name="adj2" fmla="val 36111"/>
            </a:avLst>
          </a:prstGeom>
          <a:noFill/>
          <a:ln w="9525">
            <a:solidFill>
              <a:schemeClr val="tx1"/>
            </a:solidFill>
            <a:miter lim="800000"/>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117769" name="AutoShape 9"/>
          <p:cNvSpPr>
            <a:spLocks noChangeArrowheads="1"/>
          </p:cNvSpPr>
          <p:nvPr/>
        </p:nvSpPr>
        <p:spPr bwMode="auto">
          <a:xfrm>
            <a:off x="7391400" y="2713038"/>
            <a:ext cx="990600" cy="685800"/>
          </a:xfrm>
          <a:prstGeom prst="rightArrow">
            <a:avLst>
              <a:gd name="adj1" fmla="val 50000"/>
              <a:gd name="adj2" fmla="val 36111"/>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117770" name="Text Box 10"/>
          <p:cNvSpPr txBox="1">
            <a:spLocks noChangeArrowheads="1"/>
          </p:cNvSpPr>
          <p:nvPr/>
        </p:nvSpPr>
        <p:spPr bwMode="auto">
          <a:xfrm>
            <a:off x="4800600" y="4008438"/>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800" i="1">
                <a:solidFill>
                  <a:schemeClr val="accent2"/>
                </a:solidFill>
                <a:cs typeface="Arial" charset="0"/>
              </a:rPr>
              <a:t>Energia meccanica</a:t>
            </a:r>
          </a:p>
        </p:txBody>
      </p:sp>
      <p:sp>
        <p:nvSpPr>
          <p:cNvPr id="117771" name="Text Box 11"/>
          <p:cNvSpPr txBox="1">
            <a:spLocks noChangeArrowheads="1"/>
          </p:cNvSpPr>
          <p:nvPr/>
        </p:nvSpPr>
        <p:spPr bwMode="auto">
          <a:xfrm>
            <a:off x="7391400" y="2103438"/>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800" i="1">
                <a:solidFill>
                  <a:srgbClr val="FF3300"/>
                </a:solidFill>
                <a:cs typeface="Arial" charset="0"/>
              </a:rPr>
              <a:t>Energia meccanica</a:t>
            </a:r>
          </a:p>
        </p:txBody>
      </p:sp>
      <p:sp>
        <p:nvSpPr>
          <p:cNvPr id="117772" name="Text Box 12"/>
          <p:cNvSpPr txBox="1">
            <a:spLocks noChangeArrowheads="1"/>
          </p:cNvSpPr>
          <p:nvPr/>
        </p:nvSpPr>
        <p:spPr bwMode="auto">
          <a:xfrm>
            <a:off x="4572000" y="2103438"/>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800" i="1">
                <a:cs typeface="Arial" charset="0"/>
              </a:rPr>
              <a:t>Altre fonti di energia</a:t>
            </a:r>
          </a:p>
        </p:txBody>
      </p:sp>
      <p:sp>
        <p:nvSpPr>
          <p:cNvPr id="117773" name="Text Box 13"/>
          <p:cNvSpPr txBox="1">
            <a:spLocks noChangeArrowheads="1"/>
          </p:cNvSpPr>
          <p:nvPr/>
        </p:nvSpPr>
        <p:spPr bwMode="auto">
          <a:xfrm>
            <a:off x="7391400" y="4084638"/>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800" i="1">
                <a:cs typeface="Arial" charset="0"/>
              </a:rPr>
              <a:t>Altre fonti di energia</a:t>
            </a:r>
          </a:p>
        </p:txBody>
      </p:sp>
      <p:sp>
        <p:nvSpPr>
          <p:cNvPr id="117774" name="Rectangle 14"/>
          <p:cNvSpPr>
            <a:spLocks noChangeArrowheads="1"/>
          </p:cNvSpPr>
          <p:nvPr/>
        </p:nvSpPr>
        <p:spPr bwMode="auto">
          <a:xfrm>
            <a:off x="1824038" y="841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sz="1800" b="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defRPr/>
            </a:pPr>
            <a:r>
              <a:rPr lang="it-IT" sz="4000" smtClean="0">
                <a:cs typeface="+mj-cs"/>
              </a:rPr>
              <a:t>Principali gruppi di organi di un trattore (3/3)</a:t>
            </a:r>
          </a:p>
        </p:txBody>
      </p:sp>
      <p:sp>
        <p:nvSpPr>
          <p:cNvPr id="162819" name="Rectangle 3"/>
          <p:cNvSpPr>
            <a:spLocks noGrp="1" noChangeArrowheads="1"/>
          </p:cNvSpPr>
          <p:nvPr>
            <p:ph type="body" idx="1"/>
          </p:nvPr>
        </p:nvSpPr>
        <p:spPr>
          <a:xfrm>
            <a:off x="457200" y="2006600"/>
            <a:ext cx="4114800" cy="4525963"/>
          </a:xfrm>
        </p:spPr>
        <p:txBody>
          <a:bodyPr/>
          <a:lstStyle/>
          <a:p>
            <a:pPr eaLnBrk="1" hangingPunct="1">
              <a:lnSpc>
                <a:spcPct val="80000"/>
              </a:lnSpc>
              <a:defRPr/>
            </a:pPr>
            <a:r>
              <a:rPr lang="it-IT" sz="2400" b="1" smtClean="0">
                <a:cs typeface="+mn-cs"/>
              </a:rPr>
              <a:t>Organi di frenatura</a:t>
            </a:r>
            <a:r>
              <a:rPr lang="it-IT" sz="2400" smtClean="0">
                <a:cs typeface="+mn-cs"/>
              </a:rPr>
              <a:t>: rallentano o arrestano la marcia, assicurano l</a:t>
            </a:r>
            <a:r>
              <a:rPr lang="ja-JP" altLang="it-IT" sz="2400" smtClean="0">
                <a:latin typeface="Arial"/>
                <a:cs typeface="+mn-cs"/>
              </a:rPr>
              <a:t>’</a:t>
            </a:r>
            <a:r>
              <a:rPr lang="it-IT" sz="2400" smtClean="0">
                <a:cs typeface="+mn-cs"/>
              </a:rPr>
              <a:t>immobilità del veicolo</a:t>
            </a:r>
          </a:p>
          <a:p>
            <a:pPr eaLnBrk="1" hangingPunct="1">
              <a:lnSpc>
                <a:spcPct val="80000"/>
              </a:lnSpc>
              <a:defRPr/>
            </a:pPr>
            <a:endParaRPr lang="it-IT" sz="2400" smtClean="0">
              <a:cs typeface="+mn-cs"/>
            </a:endParaRPr>
          </a:p>
          <a:p>
            <a:pPr eaLnBrk="1" hangingPunct="1">
              <a:lnSpc>
                <a:spcPct val="80000"/>
              </a:lnSpc>
              <a:defRPr/>
            </a:pPr>
            <a:r>
              <a:rPr lang="it-IT" sz="2400" b="1" smtClean="0">
                <a:cs typeface="+mn-cs"/>
              </a:rPr>
              <a:t>Organi di direzione</a:t>
            </a:r>
            <a:r>
              <a:rPr lang="it-IT" sz="2400" smtClean="0">
                <a:cs typeface="+mn-cs"/>
              </a:rPr>
              <a:t>: consentono la guida del trattore</a:t>
            </a:r>
          </a:p>
          <a:p>
            <a:pPr eaLnBrk="1" hangingPunct="1">
              <a:lnSpc>
                <a:spcPct val="80000"/>
              </a:lnSpc>
              <a:defRPr/>
            </a:pPr>
            <a:endParaRPr lang="it-IT" sz="2400" smtClean="0">
              <a:cs typeface="+mn-cs"/>
            </a:endParaRPr>
          </a:p>
          <a:p>
            <a:pPr eaLnBrk="1" hangingPunct="1">
              <a:lnSpc>
                <a:spcPct val="80000"/>
              </a:lnSpc>
              <a:defRPr/>
            </a:pPr>
            <a:r>
              <a:rPr lang="it-IT" sz="2400" b="1" smtClean="0">
                <a:cs typeface="+mn-cs"/>
              </a:rPr>
              <a:t>Organi di collegamento con le MO</a:t>
            </a:r>
            <a:r>
              <a:rPr lang="it-IT" sz="2400" smtClean="0">
                <a:cs typeface="+mn-cs"/>
              </a:rPr>
              <a:t>: effettuano la connessione con le MO e trasmettono ad essi la potenza di azionamento</a:t>
            </a:r>
          </a:p>
        </p:txBody>
      </p:sp>
      <p:pic>
        <p:nvPicPr>
          <p:cNvPr id="77827" name="Picture 4"/>
          <p:cNvPicPr>
            <a:picLocks noChangeAspect="1" noChangeArrowheads="1"/>
          </p:cNvPicPr>
          <p:nvPr/>
        </p:nvPicPr>
        <p:blipFill>
          <a:blip r:embed="rId3">
            <a:extLst>
              <a:ext uri="{28A0092B-C50C-407E-A947-70E740481C1C}">
                <a14:useLocalDpi xmlns:a14="http://schemas.microsoft.com/office/drawing/2010/main" val="0"/>
              </a:ext>
            </a:extLst>
          </a:blip>
          <a:srcRect b="7599"/>
          <a:stretch>
            <a:fillRect/>
          </a:stretch>
        </p:blipFill>
        <p:spPr bwMode="auto">
          <a:xfrm>
            <a:off x="4572000" y="4676775"/>
            <a:ext cx="45720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432050"/>
            <a:ext cx="45720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0763"/>
            <a:ext cx="9144000"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ChangeArrowheads="1"/>
          </p:cNvSpPr>
          <p:nvPr/>
        </p:nvSpPr>
        <p:spPr bwMode="auto">
          <a:xfrm>
            <a:off x="2209800" y="304800"/>
            <a:ext cx="33480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it-IT" sz="1800" b="0">
                <a:cs typeface="+mn-cs"/>
              </a:rPr>
              <a:t>Funzioni della trattrice agricola </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defRPr/>
            </a:pPr>
            <a:r>
              <a:rPr lang="it-IT" sz="4000" smtClean="0">
                <a:cs typeface="+mj-cs"/>
              </a:rPr>
              <a:t>Caratteristiche dei motori agricoli</a:t>
            </a:r>
          </a:p>
        </p:txBody>
      </p:sp>
      <p:sp>
        <p:nvSpPr>
          <p:cNvPr id="196611" name="Rectangle 3"/>
          <p:cNvSpPr>
            <a:spLocks noGrp="1" noChangeArrowheads="1"/>
          </p:cNvSpPr>
          <p:nvPr>
            <p:ph type="body" idx="1"/>
          </p:nvPr>
        </p:nvSpPr>
        <p:spPr>
          <a:xfrm>
            <a:off x="114300" y="1641475"/>
            <a:ext cx="4679950" cy="5037138"/>
          </a:xfrm>
        </p:spPr>
        <p:txBody>
          <a:bodyPr/>
          <a:lstStyle/>
          <a:p>
            <a:pPr marL="268288" indent="-268288" eaLnBrk="1" hangingPunct="1">
              <a:lnSpc>
                <a:spcPct val="80000"/>
              </a:lnSpc>
              <a:defRPr/>
            </a:pPr>
            <a:r>
              <a:rPr lang="it-IT" sz="1800" dirty="0" smtClean="0">
                <a:cs typeface="+mn-cs"/>
              </a:rPr>
              <a:t>Erogazione di </a:t>
            </a:r>
            <a:r>
              <a:rPr lang="it-IT" sz="1800" b="1" dirty="0" smtClean="0">
                <a:cs typeface="+mn-cs"/>
              </a:rPr>
              <a:t>alte potenze a basse velocità di rotazione</a:t>
            </a:r>
            <a:r>
              <a:rPr lang="it-IT" sz="1800" dirty="0" smtClean="0">
                <a:cs typeface="+mn-cs"/>
              </a:rPr>
              <a:t> (quindi alta coppia ai bassi regimi)</a:t>
            </a:r>
          </a:p>
          <a:p>
            <a:pPr lvl="1" eaLnBrk="1" hangingPunct="1">
              <a:lnSpc>
                <a:spcPct val="80000"/>
              </a:lnSpc>
              <a:defRPr/>
            </a:pPr>
            <a:endParaRPr lang="it-IT" sz="1600" dirty="0" smtClean="0"/>
          </a:p>
          <a:p>
            <a:pPr marL="268288" indent="-268288" eaLnBrk="1" hangingPunct="1">
              <a:lnSpc>
                <a:spcPct val="80000"/>
              </a:lnSpc>
              <a:defRPr/>
            </a:pPr>
            <a:r>
              <a:rPr lang="it-IT" sz="1800" dirty="0" smtClean="0">
                <a:cs typeface="+mn-cs"/>
              </a:rPr>
              <a:t>Possibilità di </a:t>
            </a:r>
            <a:r>
              <a:rPr lang="it-IT" sz="1800" b="1" dirty="0" smtClean="0">
                <a:cs typeface="+mn-cs"/>
              </a:rPr>
              <a:t>lavoro prolungato a regimi e carichi prossimi ai valori massimi</a:t>
            </a:r>
          </a:p>
          <a:p>
            <a:pPr lvl="1" eaLnBrk="1" hangingPunct="1">
              <a:lnSpc>
                <a:spcPct val="80000"/>
              </a:lnSpc>
              <a:defRPr/>
            </a:pPr>
            <a:endParaRPr lang="it-IT" sz="1600" dirty="0" smtClean="0"/>
          </a:p>
          <a:p>
            <a:pPr marL="268288" indent="-268288" eaLnBrk="1" hangingPunct="1">
              <a:lnSpc>
                <a:spcPct val="80000"/>
              </a:lnSpc>
              <a:defRPr/>
            </a:pPr>
            <a:r>
              <a:rPr lang="it-IT" sz="1800" dirty="0" smtClean="0">
                <a:cs typeface="+mn-cs"/>
              </a:rPr>
              <a:t>Capacità di lavoro in </a:t>
            </a:r>
            <a:r>
              <a:rPr lang="it-IT" sz="1800" b="1" dirty="0" smtClean="0">
                <a:cs typeface="+mn-cs"/>
              </a:rPr>
              <a:t>ambienti polverosi e ad alte temperature</a:t>
            </a:r>
            <a:r>
              <a:rPr lang="it-IT" sz="1800" dirty="0" smtClean="0">
                <a:cs typeface="+mn-cs"/>
              </a:rPr>
              <a:t> (poco raffreddamento dinamico per l</a:t>
            </a:r>
            <a:r>
              <a:rPr lang="ja-JP" altLang="it-IT" sz="1800" dirty="0" smtClean="0">
                <a:latin typeface="Arial"/>
                <a:cs typeface="+mn-cs"/>
              </a:rPr>
              <a:t>’</a:t>
            </a:r>
            <a:r>
              <a:rPr lang="it-IT" sz="1800" dirty="0" smtClean="0">
                <a:cs typeface="+mn-cs"/>
              </a:rPr>
              <a:t>avanzamento)</a:t>
            </a:r>
          </a:p>
          <a:p>
            <a:pPr lvl="1" eaLnBrk="1" hangingPunct="1">
              <a:lnSpc>
                <a:spcPct val="80000"/>
              </a:lnSpc>
              <a:defRPr/>
            </a:pPr>
            <a:endParaRPr lang="it-IT" sz="1600" dirty="0" smtClean="0"/>
          </a:p>
          <a:p>
            <a:pPr marL="268288" indent="-268288" eaLnBrk="1" hangingPunct="1">
              <a:lnSpc>
                <a:spcPct val="80000"/>
              </a:lnSpc>
              <a:defRPr/>
            </a:pPr>
            <a:r>
              <a:rPr lang="it-IT" sz="1800" dirty="0" smtClean="0">
                <a:cs typeface="+mn-cs"/>
              </a:rPr>
              <a:t>Bassa frequenza interventi manutentivi</a:t>
            </a:r>
          </a:p>
          <a:p>
            <a:pPr lvl="1" eaLnBrk="1" hangingPunct="1">
              <a:lnSpc>
                <a:spcPct val="80000"/>
              </a:lnSpc>
              <a:defRPr/>
            </a:pPr>
            <a:endParaRPr lang="it-IT" sz="1600" dirty="0" smtClean="0"/>
          </a:p>
          <a:p>
            <a:pPr lvl="1" eaLnBrk="1" hangingPunct="1">
              <a:lnSpc>
                <a:spcPct val="80000"/>
              </a:lnSpc>
              <a:defRPr/>
            </a:pPr>
            <a:endParaRPr lang="it-IT" sz="1600" dirty="0" smtClean="0"/>
          </a:p>
          <a:p>
            <a:pPr lvl="1" eaLnBrk="1" hangingPunct="1">
              <a:lnSpc>
                <a:spcPct val="80000"/>
              </a:lnSpc>
              <a:defRPr/>
            </a:pPr>
            <a:endParaRPr lang="it-IT" sz="1600" dirty="0" smtClean="0"/>
          </a:p>
          <a:p>
            <a:pPr marL="268288" indent="-268288" eaLnBrk="1" hangingPunct="1">
              <a:lnSpc>
                <a:spcPct val="80000"/>
              </a:lnSpc>
              <a:buFontTx/>
              <a:buNone/>
              <a:defRPr/>
            </a:pPr>
            <a:r>
              <a:rPr lang="it-IT" sz="1800" i="1" dirty="0" smtClean="0">
                <a:cs typeface="+mn-cs"/>
              </a:rPr>
              <a:t>Quindi</a:t>
            </a:r>
            <a:r>
              <a:rPr lang="it-IT" sz="1800" dirty="0" smtClean="0">
                <a:cs typeface="+mn-cs"/>
              </a:rPr>
              <a:t>:</a:t>
            </a:r>
          </a:p>
          <a:p>
            <a:pPr marL="268288" indent="-268288" eaLnBrk="1" hangingPunct="1">
              <a:lnSpc>
                <a:spcPct val="80000"/>
              </a:lnSpc>
              <a:buFont typeface="Wingdings" charset="0"/>
              <a:buChar char="Ø"/>
              <a:defRPr/>
            </a:pPr>
            <a:r>
              <a:rPr lang="it-IT" sz="1800" b="1" dirty="0" smtClean="0">
                <a:solidFill>
                  <a:srgbClr val="0000FF"/>
                </a:solidFill>
                <a:cs typeface="+mn-cs"/>
              </a:rPr>
              <a:t>Robusti, sovradimensionati, realizzati per famiglie</a:t>
            </a:r>
            <a:r>
              <a:rPr lang="it-IT" sz="1800" dirty="0" smtClean="0">
                <a:cs typeface="+mn-cs"/>
              </a:rPr>
              <a:t> (variando il numero di cilindri, non la cilindrata unitaria)</a:t>
            </a:r>
          </a:p>
        </p:txBody>
      </p:sp>
      <p:pic>
        <p:nvPicPr>
          <p:cNvPr id="81923" name="Picture 4" descr="img_281_1"/>
          <p:cNvPicPr>
            <a:picLocks noChangeAspect="1" noChangeArrowheads="1"/>
          </p:cNvPicPr>
          <p:nvPr/>
        </p:nvPicPr>
        <p:blipFill>
          <a:blip r:embed="rId3">
            <a:extLst>
              <a:ext uri="{28A0092B-C50C-407E-A947-70E740481C1C}">
                <a14:useLocalDpi xmlns:a14="http://schemas.microsoft.com/office/drawing/2010/main" val="0"/>
              </a:ext>
            </a:extLst>
          </a:blip>
          <a:srcRect l="4666" r="5629"/>
          <a:stretch>
            <a:fillRect/>
          </a:stretch>
        </p:blipFill>
        <p:spPr bwMode="auto">
          <a:xfrm>
            <a:off x="5002213" y="1649413"/>
            <a:ext cx="38449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3" name="Text Box 5" descr="Velina blu"/>
          <p:cNvSpPr txBox="1">
            <a:spLocks noChangeArrowheads="1"/>
          </p:cNvSpPr>
          <p:nvPr/>
        </p:nvSpPr>
        <p:spPr bwMode="auto">
          <a:xfrm>
            <a:off x="5457825" y="4829175"/>
            <a:ext cx="3111500" cy="590550"/>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 rIns="18000">
            <a:spAutoFit/>
          </a:bodyPr>
          <a:lstStyle/>
          <a:p>
            <a:pPr algn="ctr">
              <a:spcBef>
                <a:spcPct val="50000"/>
              </a:spcBef>
              <a:defRPr/>
            </a:pPr>
            <a:r>
              <a:rPr lang="it-IT" sz="1600" i="1">
                <a:cs typeface="Arial" charset="0"/>
              </a:rPr>
              <a:t>New Holland 450T/PD 4 cilindri </a:t>
            </a:r>
            <a:br>
              <a:rPr lang="it-IT" sz="1600" i="1">
                <a:cs typeface="Arial" charset="0"/>
              </a:rPr>
            </a:br>
            <a:r>
              <a:rPr lang="it-IT" sz="1600" i="1">
                <a:cs typeface="Arial" charset="0"/>
              </a:rPr>
              <a:t>P</a:t>
            </a:r>
            <a:r>
              <a:rPr lang="it-IT" sz="1600" i="1" baseline="-25000">
                <a:cs typeface="Arial" charset="0"/>
              </a:rPr>
              <a:t>max</a:t>
            </a:r>
            <a:r>
              <a:rPr lang="it-IT" sz="1600" i="1">
                <a:cs typeface="Arial" charset="0"/>
              </a:rPr>
              <a:t> = 81 kW @ 2100 rpm</a:t>
            </a:r>
          </a:p>
        </p:txBody>
      </p:sp>
      <p:sp>
        <p:nvSpPr>
          <p:cNvPr id="196614" name="Rectangle 6"/>
          <p:cNvSpPr>
            <a:spLocks noChangeArrowheads="1"/>
          </p:cNvSpPr>
          <p:nvPr/>
        </p:nvSpPr>
        <p:spPr bwMode="auto">
          <a:xfrm rot="16200000">
            <a:off x="7083425" y="3365500"/>
            <a:ext cx="38766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000" b="0">
                <a:cs typeface="Arial" charset="0"/>
              </a:rPr>
              <a:t>http://www.dieselenginemotor.com/diesel/engines/image/519.html</a:t>
            </a:r>
          </a:p>
        </p:txBody>
      </p:sp>
      <p:sp>
        <p:nvSpPr>
          <p:cNvPr id="196615" name="AutoShape 7"/>
          <p:cNvSpPr>
            <a:spLocks noChangeArrowheads="1"/>
          </p:cNvSpPr>
          <p:nvPr/>
        </p:nvSpPr>
        <p:spPr bwMode="auto">
          <a:xfrm>
            <a:off x="1868488" y="4921250"/>
            <a:ext cx="766762" cy="644525"/>
          </a:xfrm>
          <a:prstGeom prst="downArrow">
            <a:avLst>
              <a:gd name="adj1" fmla="val 49898"/>
              <a:gd name="adj2" fmla="val 35468"/>
            </a:avLst>
          </a:prstGeom>
          <a:gradFill rotWithShape="1">
            <a:gsLst>
              <a:gs pos="0">
                <a:srgbClr val="03D4A8"/>
              </a:gs>
              <a:gs pos="25000">
                <a:srgbClr val="21D6E0"/>
              </a:gs>
              <a:gs pos="75000">
                <a:srgbClr val="0087E6"/>
              </a:gs>
              <a:gs pos="100000">
                <a:srgbClr val="005CB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pPr eaLnBrk="1" hangingPunct="1">
              <a:defRPr/>
            </a:pPr>
            <a:r>
              <a:rPr lang="it-IT" sz="4000" smtClean="0">
                <a:cs typeface="+mj-cs"/>
              </a:rPr>
              <a:t>Potenza effettiva di un motore (2/2)</a:t>
            </a:r>
          </a:p>
        </p:txBody>
      </p:sp>
      <p:sp>
        <p:nvSpPr>
          <p:cNvPr id="250883" name="Rectangle 3"/>
          <p:cNvSpPr>
            <a:spLocks noGrp="1" noChangeArrowheads="1"/>
          </p:cNvSpPr>
          <p:nvPr>
            <p:ph type="body" sz="half" idx="1"/>
          </p:nvPr>
        </p:nvSpPr>
        <p:spPr>
          <a:xfrm>
            <a:off x="127000" y="1600200"/>
            <a:ext cx="6835775" cy="5091113"/>
          </a:xfrm>
        </p:spPr>
        <p:txBody>
          <a:bodyPr/>
          <a:lstStyle/>
          <a:p>
            <a:pPr marL="0" indent="0" eaLnBrk="1" hangingPunct="1">
              <a:lnSpc>
                <a:spcPct val="90000"/>
              </a:lnSpc>
              <a:buFont typeface="Wingdings" charset="0"/>
              <a:buNone/>
              <a:defRPr/>
            </a:pPr>
            <a:r>
              <a:rPr lang="it-IT" sz="2400" b="1" dirty="0" smtClean="0">
                <a:solidFill>
                  <a:srgbClr val="0000FF"/>
                </a:solidFill>
                <a:cs typeface="+mn-cs"/>
              </a:rPr>
              <a:t>In base alla formula, per aumentare la potenza è possibile:</a:t>
            </a:r>
          </a:p>
          <a:p>
            <a:pPr marL="354013" lvl="1" indent="-174625" eaLnBrk="1" hangingPunct="1">
              <a:lnSpc>
                <a:spcPct val="90000"/>
              </a:lnSpc>
              <a:defRPr/>
            </a:pPr>
            <a:r>
              <a:rPr lang="it-IT" sz="2000" dirty="0" smtClean="0"/>
              <a:t>Aumentare la </a:t>
            </a:r>
            <a:r>
              <a:rPr lang="it-IT" sz="2000" b="1" dirty="0" smtClean="0"/>
              <a:t>cilindrata</a:t>
            </a:r>
            <a:r>
              <a:rPr lang="it-IT" sz="2000" dirty="0" smtClean="0"/>
              <a:t> </a:t>
            </a:r>
            <a:r>
              <a:rPr lang="it-IT" sz="2000" i="1" dirty="0" smtClean="0"/>
              <a:t>V</a:t>
            </a:r>
          </a:p>
          <a:p>
            <a:pPr marL="354013" lvl="1" indent="-174625" eaLnBrk="1" hangingPunct="1">
              <a:lnSpc>
                <a:spcPct val="90000"/>
              </a:lnSpc>
              <a:defRPr/>
            </a:pPr>
            <a:r>
              <a:rPr lang="it-IT" sz="2000" dirty="0" smtClean="0"/>
              <a:t>Aumentare (entro certi limiti) il </a:t>
            </a:r>
            <a:r>
              <a:rPr lang="it-IT" sz="2000" b="1" dirty="0" smtClean="0"/>
              <a:t>regime di rotazione</a:t>
            </a:r>
            <a:r>
              <a:rPr lang="it-IT" sz="2000" dirty="0" smtClean="0"/>
              <a:t> </a:t>
            </a:r>
            <a:r>
              <a:rPr lang="it-IT" sz="2000" i="1" dirty="0" err="1" smtClean="0"/>
              <a:t>n</a:t>
            </a:r>
            <a:r>
              <a:rPr lang="it-IT" sz="2000" dirty="0" smtClean="0"/>
              <a:t> (v. motori da competizione)</a:t>
            </a:r>
          </a:p>
          <a:p>
            <a:pPr marL="354013" lvl="1" indent="-174625" eaLnBrk="1" hangingPunct="1">
              <a:lnSpc>
                <a:spcPct val="90000"/>
              </a:lnSpc>
              <a:defRPr/>
            </a:pPr>
            <a:r>
              <a:rPr lang="it-IT" sz="2000" dirty="0" smtClean="0"/>
              <a:t>Aumentare la </a:t>
            </a:r>
            <a:r>
              <a:rPr lang="it-IT" sz="2000" b="1" dirty="0" smtClean="0"/>
              <a:t>pressione media effettiva</a:t>
            </a:r>
            <a:r>
              <a:rPr lang="it-IT" sz="2000" dirty="0" smtClean="0"/>
              <a:t> </a:t>
            </a:r>
            <a:r>
              <a:rPr lang="it-IT" sz="2000" i="1" dirty="0" err="1" smtClean="0"/>
              <a:t>p</a:t>
            </a:r>
            <a:r>
              <a:rPr lang="it-IT" sz="2000" i="1" baseline="-25000" dirty="0" err="1" smtClean="0"/>
              <a:t>me</a:t>
            </a:r>
            <a:endParaRPr lang="it-IT" sz="2000" i="1" baseline="-25000" dirty="0" smtClean="0"/>
          </a:p>
          <a:p>
            <a:pPr marL="762000" lvl="2" eaLnBrk="1" hangingPunct="1">
              <a:lnSpc>
                <a:spcPct val="90000"/>
              </a:lnSpc>
              <a:defRPr/>
            </a:pPr>
            <a:r>
              <a:rPr lang="it-IT" sz="1800" dirty="0" smtClean="0"/>
              <a:t>Aumentando il rendimento complessivo </a:t>
            </a:r>
            <a:r>
              <a:rPr lang="el-GR" sz="1800" i="1" dirty="0" smtClean="0"/>
              <a:t>η</a:t>
            </a:r>
            <a:r>
              <a:rPr lang="it-IT" sz="1800" i="1" baseline="-25000" dirty="0" smtClean="0"/>
              <a:t>tot</a:t>
            </a:r>
            <a:r>
              <a:rPr lang="it-IT" sz="1800" dirty="0" smtClean="0"/>
              <a:t>, (</a:t>
            </a:r>
            <a:r>
              <a:rPr lang="it-IT" sz="1800" i="1" dirty="0" smtClean="0"/>
              <a:t>cambiando ciclo di riferimento, migliorando le trasformazioni effettuate dal motore, diminuendo gli attriti</a:t>
            </a:r>
            <a:r>
              <a:rPr lang="it-IT" sz="1800" dirty="0" smtClean="0"/>
              <a:t>)</a:t>
            </a:r>
          </a:p>
          <a:p>
            <a:pPr marL="762000" lvl="2" eaLnBrk="1" hangingPunct="1">
              <a:lnSpc>
                <a:spcPct val="90000"/>
              </a:lnSpc>
              <a:defRPr/>
            </a:pPr>
            <a:r>
              <a:rPr lang="it-IT" sz="1800" dirty="0" smtClean="0"/>
              <a:t>Aumentando il coefficiente di riempimento </a:t>
            </a:r>
            <a:r>
              <a:rPr lang="el-GR" sz="1800" i="1" dirty="0" smtClean="0"/>
              <a:t>λ</a:t>
            </a:r>
            <a:r>
              <a:rPr lang="it-IT" sz="1800" i="1" baseline="-25000" dirty="0" smtClean="0"/>
              <a:t>v</a:t>
            </a:r>
            <a:r>
              <a:rPr lang="it-IT" sz="1800" dirty="0" smtClean="0"/>
              <a:t> (</a:t>
            </a:r>
            <a:r>
              <a:rPr lang="it-IT" sz="1800" i="1" dirty="0" smtClean="0"/>
              <a:t>motori </a:t>
            </a:r>
            <a:r>
              <a:rPr lang="it-IT" sz="1800" i="1" u="sng" dirty="0" smtClean="0"/>
              <a:t>plurivalvole</a:t>
            </a:r>
            <a:r>
              <a:rPr lang="it-IT" sz="1800" i="1" dirty="0" smtClean="0"/>
              <a:t>, fasatura variabile della valvole</a:t>
            </a:r>
            <a:r>
              <a:rPr lang="it-IT" sz="1800" dirty="0" smtClean="0"/>
              <a:t>)</a:t>
            </a:r>
          </a:p>
          <a:p>
            <a:pPr marL="762000" lvl="2" eaLnBrk="1" hangingPunct="1">
              <a:lnSpc>
                <a:spcPct val="90000"/>
              </a:lnSpc>
              <a:defRPr/>
            </a:pPr>
            <a:r>
              <a:rPr lang="it-IT" sz="1800" dirty="0" smtClean="0"/>
              <a:t>Aumentando la densità dell</a:t>
            </a:r>
            <a:r>
              <a:rPr lang="it-IT" sz="1800" dirty="0" smtClean="0">
                <a:latin typeface="Arial"/>
              </a:rPr>
              <a:t>’</a:t>
            </a:r>
            <a:r>
              <a:rPr lang="it-IT" sz="1800" dirty="0" smtClean="0"/>
              <a:t>aria </a:t>
            </a:r>
            <a:r>
              <a:rPr lang="el-GR" sz="1800" i="1" dirty="0" smtClean="0"/>
              <a:t>ρ</a:t>
            </a:r>
            <a:r>
              <a:rPr lang="it-IT" sz="1800" i="1" baseline="-25000" dirty="0" smtClean="0"/>
              <a:t>a</a:t>
            </a:r>
            <a:r>
              <a:rPr lang="it-IT" sz="1800" dirty="0" smtClean="0"/>
              <a:t> (</a:t>
            </a:r>
            <a:r>
              <a:rPr lang="it-IT" sz="1800" i="1" u="sng" dirty="0" smtClean="0"/>
              <a:t>sovralimentazione</a:t>
            </a:r>
            <a:r>
              <a:rPr lang="it-IT" sz="1800" dirty="0" smtClean="0"/>
              <a:t>)</a:t>
            </a:r>
          </a:p>
          <a:p>
            <a:pPr marL="762000" lvl="2" eaLnBrk="1" hangingPunct="1">
              <a:lnSpc>
                <a:spcPct val="90000"/>
              </a:lnSpc>
              <a:defRPr/>
            </a:pPr>
            <a:r>
              <a:rPr lang="it-IT" sz="1800" dirty="0" smtClean="0"/>
              <a:t>Aumentando il potere calorifico inferiore del carburante </a:t>
            </a:r>
            <a:r>
              <a:rPr lang="it-IT" sz="1800" i="1" dirty="0" smtClean="0"/>
              <a:t>H</a:t>
            </a:r>
            <a:r>
              <a:rPr lang="it-IT" sz="1800" i="1" baseline="-25000" dirty="0" smtClean="0"/>
              <a:t>i</a:t>
            </a:r>
            <a:r>
              <a:rPr lang="it-IT" sz="1800" dirty="0" smtClean="0"/>
              <a:t> (</a:t>
            </a:r>
            <a:r>
              <a:rPr lang="it-IT" sz="1800" i="1" dirty="0" smtClean="0"/>
              <a:t>uso di additivi</a:t>
            </a:r>
            <a:r>
              <a:rPr lang="it-IT" sz="1800" dirty="0" smtClean="0"/>
              <a:t>)</a:t>
            </a:r>
          </a:p>
          <a:p>
            <a:pPr marL="762000" lvl="2" eaLnBrk="1" hangingPunct="1">
              <a:lnSpc>
                <a:spcPct val="90000"/>
              </a:lnSpc>
              <a:defRPr/>
            </a:pPr>
            <a:r>
              <a:rPr lang="it-IT" sz="1800" dirty="0" smtClean="0"/>
              <a:t>Diminuendo il rapporto di dosatura </a:t>
            </a:r>
            <a:r>
              <a:rPr lang="el-GR" sz="1800" i="1" dirty="0" smtClean="0"/>
              <a:t>α</a:t>
            </a:r>
            <a:r>
              <a:rPr lang="it-IT" sz="1800" dirty="0" smtClean="0"/>
              <a:t> (</a:t>
            </a:r>
            <a:r>
              <a:rPr lang="it-IT" sz="1800" i="1" dirty="0" smtClean="0"/>
              <a:t>miscele grasse</a:t>
            </a:r>
            <a:r>
              <a:rPr lang="it-IT" sz="1800" dirty="0" smtClean="0"/>
              <a:t>)</a:t>
            </a:r>
          </a:p>
          <a:p>
            <a:pPr marL="762000" lvl="2" eaLnBrk="1" hangingPunct="1">
              <a:lnSpc>
                <a:spcPct val="90000"/>
              </a:lnSpc>
              <a:defRPr/>
            </a:pPr>
            <a:r>
              <a:rPr lang="it-IT" sz="1800" dirty="0" smtClean="0"/>
              <a:t>Utilizzando motori a 2 </a:t>
            </a:r>
            <a:r>
              <a:rPr lang="ja-JP" altLang="it-IT" sz="1800" dirty="0" smtClean="0">
                <a:latin typeface="Arial"/>
              </a:rPr>
              <a:t>“</a:t>
            </a:r>
            <a:r>
              <a:rPr lang="it-IT" sz="1800" dirty="0" smtClean="0"/>
              <a:t>tempi</a:t>
            </a:r>
            <a:r>
              <a:rPr lang="ja-JP" altLang="it-IT" sz="1800" dirty="0" smtClean="0">
                <a:latin typeface="Arial"/>
              </a:rPr>
              <a:t>”</a:t>
            </a:r>
            <a:r>
              <a:rPr lang="it-IT" sz="1800" dirty="0" smtClean="0"/>
              <a:t> (un 2T ha teoricamente il doppio della potenza di un 4T; </a:t>
            </a:r>
            <a:r>
              <a:rPr lang="it-IT" sz="1800" i="1" dirty="0" smtClean="0">
                <a:latin typeface="Symbol" charset="0"/>
              </a:rPr>
              <a:t>t</a:t>
            </a:r>
            <a:r>
              <a:rPr lang="it-IT" sz="1800" dirty="0" smtClean="0">
                <a:latin typeface="Symbol" charset="0"/>
              </a:rPr>
              <a:t> </a:t>
            </a:r>
            <a:r>
              <a:rPr lang="it-IT" sz="1800" dirty="0" smtClean="0"/>
              <a:t>= numero di tempi)</a:t>
            </a:r>
          </a:p>
        </p:txBody>
      </p:sp>
      <p:graphicFrame>
        <p:nvGraphicFramePr>
          <p:cNvPr id="83971" name="Object 4"/>
          <p:cNvGraphicFramePr>
            <a:graphicFrameLocks noGrp="1" noChangeAspect="1"/>
          </p:cNvGraphicFramePr>
          <p:nvPr>
            <p:ph sz="half" idx="2"/>
            <p:extLst>
              <p:ext uri="{D42A27DB-BD31-4B8C-83A1-F6EECF244321}">
                <p14:modId xmlns:p14="http://schemas.microsoft.com/office/powerpoint/2010/main" val="1774142576"/>
              </p:ext>
            </p:extLst>
          </p:nvPr>
        </p:nvGraphicFramePr>
        <p:xfrm>
          <a:off x="5863662" y="1340768"/>
          <a:ext cx="3280338" cy="1296144"/>
        </p:xfrm>
        <a:graphic>
          <a:graphicData uri="http://schemas.openxmlformats.org/presentationml/2006/ole">
            <mc:AlternateContent xmlns:mc="http://schemas.openxmlformats.org/markup-compatibility/2006">
              <mc:Choice xmlns:v="urn:schemas-microsoft-com:vml" Requires="v">
                <p:oleObj spid="_x0000_s84024" name="Equazione" r:id="rId4" imgW="1574800" imgH="622300" progId="Equation.3">
                  <p:embed/>
                </p:oleObj>
              </mc:Choice>
              <mc:Fallback>
                <p:oleObj name="Equazione" r:id="rId4" imgW="1574800" imgH="6223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3662" y="1340768"/>
                        <a:ext cx="3280338" cy="1296144"/>
                      </a:xfrm>
                      <a:prstGeom prst="rect">
                        <a:avLst/>
                      </a:prstGeom>
                      <a:solidFill>
                        <a:srgbClr val="FFFF00"/>
                      </a:solidFill>
                      <a:ln w="9525">
                        <a:solidFill>
                          <a:schemeClr val="tx1"/>
                        </a:solidFill>
                        <a:miter lim="800000"/>
                        <a:headEnd/>
                        <a:tailEnd/>
                      </a:ln>
                      <a:effectLs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2551798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75" y="3833813"/>
            <a:ext cx="3978275"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79" name="Picture 3" descr="Immagine (1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29175" y="1254125"/>
            <a:ext cx="4314825" cy="2200275"/>
          </a:xfrm>
        </p:spPr>
      </p:pic>
      <p:sp>
        <p:nvSpPr>
          <p:cNvPr id="254980" name="Rectangle 4"/>
          <p:cNvSpPr>
            <a:spLocks noGrp="1" noChangeArrowheads="1"/>
          </p:cNvSpPr>
          <p:nvPr>
            <p:ph type="title"/>
          </p:nvPr>
        </p:nvSpPr>
        <p:spPr/>
        <p:txBody>
          <a:bodyPr/>
          <a:lstStyle/>
          <a:p>
            <a:pPr eaLnBrk="1" hangingPunct="1">
              <a:defRPr/>
            </a:pPr>
            <a:r>
              <a:rPr lang="it-IT" dirty="0" smtClean="0">
                <a:cs typeface="+mj-cs"/>
              </a:rPr>
              <a:t>Sistema di alimentazione</a:t>
            </a:r>
          </a:p>
        </p:txBody>
      </p:sp>
      <p:sp>
        <p:nvSpPr>
          <p:cNvPr id="254981" name="Rectangle 5"/>
          <p:cNvSpPr>
            <a:spLocks noGrp="1" noChangeArrowheads="1"/>
          </p:cNvSpPr>
          <p:nvPr>
            <p:ph type="body" sz="half" idx="1"/>
          </p:nvPr>
        </p:nvSpPr>
        <p:spPr>
          <a:xfrm>
            <a:off x="201613" y="1492250"/>
            <a:ext cx="4371975" cy="5080000"/>
          </a:xfrm>
        </p:spPr>
        <p:txBody>
          <a:bodyPr/>
          <a:lstStyle/>
          <a:p>
            <a:pPr marL="174625" indent="-174625" eaLnBrk="1" hangingPunct="1">
              <a:lnSpc>
                <a:spcPct val="90000"/>
              </a:lnSpc>
              <a:defRPr/>
            </a:pPr>
            <a:r>
              <a:rPr lang="it-IT" sz="2000" dirty="0" smtClean="0">
                <a:cs typeface="+mn-cs"/>
              </a:rPr>
              <a:t>Insieme degli organi preposti:</a:t>
            </a:r>
          </a:p>
          <a:p>
            <a:pPr marL="631825" lvl="1" indent="-255588" eaLnBrk="1" hangingPunct="1">
              <a:lnSpc>
                <a:spcPct val="90000"/>
              </a:lnSpc>
              <a:defRPr/>
            </a:pPr>
            <a:r>
              <a:rPr lang="it-IT" sz="1800" dirty="0" err="1" smtClean="0"/>
              <a:t>all</a:t>
            </a:r>
            <a:r>
              <a:rPr lang="ja-JP" altLang="it-IT" sz="1800" dirty="0" smtClean="0">
                <a:latin typeface="Arial"/>
              </a:rPr>
              <a:t>’</a:t>
            </a:r>
            <a:r>
              <a:rPr lang="it-IT" sz="1800" dirty="0" smtClean="0"/>
              <a:t>immissione del </a:t>
            </a:r>
            <a:r>
              <a:rPr lang="it-IT" sz="1800" b="1" dirty="0" smtClean="0">
                <a:solidFill>
                  <a:srgbClr val="0000FF"/>
                </a:solidFill>
              </a:rPr>
              <a:t>combustibile</a:t>
            </a:r>
            <a:r>
              <a:rPr lang="it-IT" sz="1800" dirty="0" smtClean="0"/>
              <a:t> nei cilindri del motore nella </a:t>
            </a:r>
            <a:r>
              <a:rPr lang="it-IT" sz="1800" b="1" i="1" dirty="0" smtClean="0"/>
              <a:t>quantità</a:t>
            </a:r>
            <a:r>
              <a:rPr lang="it-IT" sz="1800" dirty="0" smtClean="0"/>
              <a:t>, nel </a:t>
            </a:r>
            <a:r>
              <a:rPr lang="it-IT" sz="1800" b="1" i="1" dirty="0" smtClean="0"/>
              <a:t>momento</a:t>
            </a:r>
            <a:r>
              <a:rPr lang="it-IT" sz="1800" dirty="0" smtClean="0"/>
              <a:t> ed alla </a:t>
            </a:r>
            <a:r>
              <a:rPr lang="it-IT" sz="1800" b="1" i="1" dirty="0" smtClean="0"/>
              <a:t>pressione</a:t>
            </a:r>
            <a:r>
              <a:rPr lang="it-IT" sz="1800" dirty="0" smtClean="0"/>
              <a:t> più convenienti</a:t>
            </a:r>
          </a:p>
          <a:p>
            <a:pPr marL="631825" lvl="1" indent="-255588" eaLnBrk="1" hangingPunct="1">
              <a:lnSpc>
                <a:spcPct val="90000"/>
              </a:lnSpc>
              <a:defRPr/>
            </a:pPr>
            <a:r>
              <a:rPr lang="it-IT" sz="1800" dirty="0" err="1" smtClean="0"/>
              <a:t>all</a:t>
            </a:r>
            <a:r>
              <a:rPr lang="ja-JP" altLang="it-IT" sz="1800" dirty="0" smtClean="0">
                <a:latin typeface="Arial"/>
              </a:rPr>
              <a:t>’</a:t>
            </a:r>
            <a:r>
              <a:rPr lang="it-IT" sz="1800" dirty="0" smtClean="0"/>
              <a:t>invio nei cilindri </a:t>
            </a:r>
            <a:r>
              <a:rPr lang="it-IT" sz="1800" dirty="0" err="1" smtClean="0"/>
              <a:t>dell</a:t>
            </a:r>
            <a:r>
              <a:rPr lang="ja-JP" altLang="it-IT" sz="1800" dirty="0" smtClean="0">
                <a:latin typeface="Arial"/>
              </a:rPr>
              <a:t>’</a:t>
            </a:r>
            <a:r>
              <a:rPr lang="it-IT" sz="1800" b="1" dirty="0" smtClean="0">
                <a:solidFill>
                  <a:srgbClr val="0000FF"/>
                </a:solidFill>
              </a:rPr>
              <a:t>aria</a:t>
            </a:r>
            <a:r>
              <a:rPr lang="it-IT" sz="1800" dirty="0" smtClean="0"/>
              <a:t> (</a:t>
            </a:r>
            <a:r>
              <a:rPr lang="it-IT" sz="1800" i="1" dirty="0" smtClean="0"/>
              <a:t>20 g di aria per 1 g di gasolio</a:t>
            </a:r>
            <a:r>
              <a:rPr lang="it-IT" sz="1800" dirty="0" smtClean="0"/>
              <a:t>) separatamente </a:t>
            </a:r>
          </a:p>
          <a:p>
            <a:pPr marL="631825" lvl="1" indent="-255588" eaLnBrk="1" hangingPunct="1">
              <a:lnSpc>
                <a:spcPct val="90000"/>
              </a:lnSpc>
              <a:defRPr/>
            </a:pPr>
            <a:endParaRPr lang="it-IT" sz="1800" dirty="0" smtClean="0"/>
          </a:p>
          <a:p>
            <a:pPr marL="174625" indent="-174625" eaLnBrk="1" hangingPunct="1">
              <a:lnSpc>
                <a:spcPct val="90000"/>
              </a:lnSpc>
              <a:defRPr/>
            </a:pPr>
            <a:r>
              <a:rPr lang="it-IT" sz="2000" dirty="0" smtClean="0">
                <a:cs typeface="+mn-cs"/>
              </a:rPr>
              <a:t>Il circuito del combustibile, in particolare, è formato da: </a:t>
            </a:r>
          </a:p>
          <a:p>
            <a:pPr marL="631825" lvl="1" indent="-255588" eaLnBrk="1" hangingPunct="1">
              <a:lnSpc>
                <a:spcPct val="90000"/>
              </a:lnSpc>
              <a:defRPr/>
            </a:pPr>
            <a:r>
              <a:rPr lang="it-IT" sz="1800" dirty="0" smtClean="0"/>
              <a:t>una pompa di iniezione e il suo circuito di alimentazione (serbatoio, la pompa di alimentazione, le tubazioni ed filtri del combustibile)</a:t>
            </a:r>
          </a:p>
          <a:p>
            <a:pPr marL="631825" lvl="1" indent="-255588" eaLnBrk="1" hangingPunct="1">
              <a:lnSpc>
                <a:spcPct val="90000"/>
              </a:lnSpc>
              <a:defRPr/>
            </a:pPr>
            <a:r>
              <a:rPr lang="it-IT" sz="1800" dirty="0" smtClean="0"/>
              <a:t>tanti iniettori quanti sono i cilindri del motore</a:t>
            </a:r>
          </a:p>
        </p:txBody>
      </p:sp>
      <p:sp>
        <p:nvSpPr>
          <p:cNvPr id="254982" name="Rectangle 6"/>
          <p:cNvSpPr>
            <a:spLocks noChangeArrowheads="1"/>
          </p:cNvSpPr>
          <p:nvPr/>
        </p:nvSpPr>
        <p:spPr bwMode="auto">
          <a:xfrm>
            <a:off x="5759450" y="6613525"/>
            <a:ext cx="340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000" b="0" dirty="0">
                <a:cs typeface="Arial" charset="0"/>
              </a:rPr>
              <a:t>http://www.md80.it/</a:t>
            </a:r>
            <a:r>
              <a:rPr lang="it-IT" sz="1000" b="0" dirty="0" err="1">
                <a:cs typeface="Arial" charset="0"/>
              </a:rPr>
              <a:t>bbforum</a:t>
            </a:r>
            <a:r>
              <a:rPr lang="it-IT" sz="1000" b="0" dirty="0">
                <a:cs typeface="Arial" charset="0"/>
              </a:rPr>
              <a:t>/</a:t>
            </a:r>
            <a:r>
              <a:rPr lang="it-IT" sz="1000" b="0" dirty="0" err="1">
                <a:cs typeface="Arial" charset="0"/>
              </a:rPr>
              <a:t>viewtopic.php?f</a:t>
            </a:r>
            <a:r>
              <a:rPr lang="it-IT" sz="1000" b="0" dirty="0">
                <a:cs typeface="Arial" charset="0"/>
              </a:rPr>
              <a:t>=48&amp;t=34625</a:t>
            </a:r>
          </a:p>
        </p:txBody>
      </p:sp>
      <p:sp>
        <p:nvSpPr>
          <p:cNvPr id="254983" name="Text Box 7" descr="Velina blu"/>
          <p:cNvSpPr txBox="1">
            <a:spLocks noChangeArrowheads="1"/>
          </p:cNvSpPr>
          <p:nvPr/>
        </p:nvSpPr>
        <p:spPr bwMode="auto">
          <a:xfrm>
            <a:off x="5084763" y="3454400"/>
            <a:ext cx="4059237" cy="346075"/>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 rIns="18000">
            <a:spAutoFit/>
          </a:bodyPr>
          <a:lstStyle/>
          <a:p>
            <a:pPr algn="ctr">
              <a:spcBef>
                <a:spcPct val="50000"/>
              </a:spcBef>
              <a:defRPr/>
            </a:pPr>
            <a:r>
              <a:rPr lang="it-IT" sz="1600" i="1">
                <a:cs typeface="Arial" charset="0"/>
              </a:rPr>
              <a:t>Sistema di iniezione con pompa rotativa</a:t>
            </a:r>
            <a:endParaRPr lang="it-IT" sz="1600" i="1">
              <a:solidFill>
                <a:srgbClr val="FF3300"/>
              </a:solidFill>
              <a:cs typeface="Arial" charset="0"/>
            </a:endParaRPr>
          </a:p>
        </p:txBody>
      </p:sp>
      <p:sp>
        <p:nvSpPr>
          <p:cNvPr id="254984" name="Text Box 8" descr="Velina blu"/>
          <p:cNvSpPr txBox="1">
            <a:spLocks noChangeArrowheads="1"/>
          </p:cNvSpPr>
          <p:nvPr/>
        </p:nvSpPr>
        <p:spPr bwMode="auto">
          <a:xfrm>
            <a:off x="5084763" y="6292850"/>
            <a:ext cx="4059237" cy="346075"/>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 rIns="18000">
            <a:spAutoFit/>
          </a:bodyPr>
          <a:lstStyle/>
          <a:p>
            <a:pPr algn="ctr">
              <a:spcBef>
                <a:spcPct val="50000"/>
              </a:spcBef>
              <a:defRPr/>
            </a:pPr>
            <a:r>
              <a:rPr lang="it-IT" sz="1600" i="1">
                <a:cs typeface="Arial" charset="0"/>
              </a:rPr>
              <a:t>Sistema di iniezione con common rail</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pPr eaLnBrk="1" hangingPunct="1">
              <a:defRPr/>
            </a:pPr>
            <a:r>
              <a:rPr lang="it-IT" sz="4000" smtClean="0">
                <a:cs typeface="+mj-cs"/>
              </a:rPr>
              <a:t>Il common rail (1/2)</a:t>
            </a:r>
          </a:p>
        </p:txBody>
      </p:sp>
      <p:sp>
        <p:nvSpPr>
          <p:cNvPr id="275459" name="Rectangle 3"/>
          <p:cNvSpPr>
            <a:spLocks noGrp="1" noChangeArrowheads="1"/>
          </p:cNvSpPr>
          <p:nvPr>
            <p:ph type="body" idx="1"/>
          </p:nvPr>
        </p:nvSpPr>
        <p:spPr>
          <a:xfrm>
            <a:off x="166688" y="1600200"/>
            <a:ext cx="4330700" cy="5257800"/>
          </a:xfrm>
        </p:spPr>
        <p:txBody>
          <a:bodyPr/>
          <a:lstStyle/>
          <a:p>
            <a:pPr marL="268288" indent="-268288" eaLnBrk="1" hangingPunct="1">
              <a:lnSpc>
                <a:spcPct val="80000"/>
              </a:lnSpc>
              <a:defRPr/>
            </a:pPr>
            <a:r>
              <a:rPr lang="it-IT" sz="1800" smtClean="0">
                <a:cs typeface="+mn-cs"/>
              </a:rPr>
              <a:t>Sistema in cui le funzioni di </a:t>
            </a:r>
            <a:r>
              <a:rPr lang="it-IT" sz="1800" b="1" smtClean="0">
                <a:cs typeface="+mn-cs"/>
              </a:rPr>
              <a:t>pressurizzazione e gestione dell</a:t>
            </a:r>
            <a:r>
              <a:rPr lang="ja-JP" altLang="it-IT" sz="1800" b="1" smtClean="0">
                <a:latin typeface="Arial"/>
                <a:cs typeface="+mn-cs"/>
              </a:rPr>
              <a:t>’</a:t>
            </a:r>
            <a:r>
              <a:rPr lang="it-IT" sz="1800" b="1" smtClean="0">
                <a:cs typeface="+mn-cs"/>
              </a:rPr>
              <a:t>iniezione sono indipendenti</a:t>
            </a:r>
            <a:r>
              <a:rPr lang="it-IT" sz="1800" smtClean="0">
                <a:cs typeface="+mn-cs"/>
              </a:rPr>
              <a:t>: la gestione della pressione e del tempo di iniezione sono svincolate tra di loro, permettendo </a:t>
            </a:r>
            <a:r>
              <a:rPr lang="it-IT" sz="1800" i="1" smtClean="0">
                <a:cs typeface="+mn-cs"/>
              </a:rPr>
              <a:t>grande flessibilità di funzionamento</a:t>
            </a:r>
          </a:p>
          <a:p>
            <a:pPr marL="268288" indent="-268288" eaLnBrk="1" hangingPunct="1">
              <a:lnSpc>
                <a:spcPct val="80000"/>
              </a:lnSpc>
              <a:defRPr/>
            </a:pPr>
            <a:endParaRPr lang="it-IT" sz="1800" i="1" smtClean="0">
              <a:cs typeface="+mn-cs"/>
            </a:endParaRPr>
          </a:p>
          <a:p>
            <a:pPr marL="268288" indent="-268288" eaLnBrk="1" hangingPunct="1">
              <a:lnSpc>
                <a:spcPct val="80000"/>
              </a:lnSpc>
              <a:defRPr/>
            </a:pPr>
            <a:r>
              <a:rPr lang="it-IT" sz="1800" smtClean="0">
                <a:cs typeface="+mn-cs"/>
              </a:rPr>
              <a:t>Componenti:</a:t>
            </a:r>
          </a:p>
          <a:p>
            <a:pPr marL="712788" lvl="1" indent="-255588" eaLnBrk="1" hangingPunct="1">
              <a:lnSpc>
                <a:spcPct val="80000"/>
              </a:lnSpc>
              <a:defRPr/>
            </a:pPr>
            <a:r>
              <a:rPr lang="it-IT" sz="1600" i="1" smtClean="0"/>
              <a:t>Pompa a bassa pressione</a:t>
            </a:r>
            <a:r>
              <a:rPr lang="it-IT" sz="1600" smtClean="0"/>
              <a:t> (lift pump) con in serie un'ulteriore </a:t>
            </a:r>
            <a:r>
              <a:rPr lang="it-IT" sz="1600" i="1" smtClean="0"/>
              <a:t>pompa ad alta pressione </a:t>
            </a:r>
          </a:p>
          <a:p>
            <a:pPr marL="712788" lvl="1" indent="-255588" eaLnBrk="1" hangingPunct="1">
              <a:lnSpc>
                <a:spcPct val="80000"/>
              </a:lnSpc>
              <a:defRPr/>
            </a:pPr>
            <a:r>
              <a:rPr lang="it-IT" sz="1600" i="1" smtClean="0"/>
              <a:t>Common rail</a:t>
            </a:r>
            <a:r>
              <a:rPr lang="it-IT" sz="1600" smtClean="0"/>
              <a:t>: condotto comune di accumulo combustibile pressurizzato (1600÷1800 bar)</a:t>
            </a:r>
          </a:p>
          <a:p>
            <a:pPr marL="712788" lvl="1" indent="-255588" eaLnBrk="1" hangingPunct="1">
              <a:lnSpc>
                <a:spcPct val="80000"/>
              </a:lnSpc>
              <a:defRPr/>
            </a:pPr>
            <a:r>
              <a:rPr lang="it-IT" sz="1600" i="1" smtClean="0"/>
              <a:t>Iniettori</a:t>
            </a:r>
            <a:r>
              <a:rPr lang="it-IT" sz="1600" smtClean="0"/>
              <a:t>: controllati elettronicamente</a:t>
            </a:r>
          </a:p>
          <a:p>
            <a:pPr marL="712788" lvl="1" indent="-255588" eaLnBrk="1" hangingPunct="1">
              <a:lnSpc>
                <a:spcPct val="80000"/>
              </a:lnSpc>
              <a:defRPr/>
            </a:pPr>
            <a:r>
              <a:rPr lang="it-IT" sz="1600" i="1" smtClean="0"/>
              <a:t>Centralina elettronica e sensori</a:t>
            </a:r>
            <a:r>
              <a:rPr lang="it-IT" sz="1600" smtClean="0"/>
              <a:t> (giri motore, posizione dell</a:t>
            </a:r>
            <a:r>
              <a:rPr lang="ja-JP" altLang="it-IT" sz="1600" smtClean="0">
                <a:latin typeface="Arial"/>
              </a:rPr>
              <a:t>’</a:t>
            </a:r>
            <a:r>
              <a:rPr lang="it-IT" sz="1600" smtClean="0"/>
              <a:t>albero motore, posizione dell</a:t>
            </a:r>
            <a:r>
              <a:rPr lang="ja-JP" altLang="it-IT" sz="1600" smtClean="0">
                <a:latin typeface="Arial"/>
              </a:rPr>
              <a:t>’</a:t>
            </a:r>
            <a:r>
              <a:rPr lang="it-IT" sz="1600" smtClean="0"/>
              <a:t>acceleratore, pressione dell</a:t>
            </a:r>
            <a:r>
              <a:rPr lang="ja-JP" altLang="it-IT" sz="1600" smtClean="0">
                <a:latin typeface="Arial"/>
              </a:rPr>
              <a:t>’</a:t>
            </a:r>
            <a:r>
              <a:rPr lang="it-IT" sz="1600" smtClean="0"/>
              <a:t>olio, temperatura dell</a:t>
            </a:r>
            <a:r>
              <a:rPr lang="ja-JP" altLang="it-IT" sz="1600" smtClean="0">
                <a:latin typeface="Arial"/>
              </a:rPr>
              <a:t>’</a:t>
            </a:r>
            <a:r>
              <a:rPr lang="it-IT" sz="1600" smtClean="0"/>
              <a:t>aria, temperatura raffreddamento, temperatura gasolio)</a:t>
            </a:r>
          </a:p>
        </p:txBody>
      </p:sp>
      <p:sp>
        <p:nvSpPr>
          <p:cNvPr id="275460" name="AutoShape 4"/>
          <p:cNvSpPr>
            <a:spLocks noChangeArrowheads="1"/>
          </p:cNvSpPr>
          <p:nvPr/>
        </p:nvSpPr>
        <p:spPr bwMode="auto">
          <a:xfrm>
            <a:off x="5016500" y="5635625"/>
            <a:ext cx="3832225" cy="941388"/>
          </a:xfrm>
          <a:prstGeom prst="foldedCorner">
            <a:avLst>
              <a:gd name="adj" fmla="val 8519"/>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it-IT" sz="1600" b="0">
                <a:latin typeface="Comic Sans MS" charset="0"/>
                <a:cs typeface="Arial" charset="0"/>
              </a:rPr>
              <a:t>Sviluppato dal </a:t>
            </a:r>
            <a:r>
              <a:rPr lang="it-IT" sz="1600">
                <a:latin typeface="Comic Sans MS" charset="0"/>
                <a:cs typeface="Arial" charset="0"/>
              </a:rPr>
              <a:t>CRF – Centro Ricerche Fiat</a:t>
            </a:r>
            <a:r>
              <a:rPr lang="it-IT" sz="1600" b="0">
                <a:latin typeface="Comic Sans MS" charset="0"/>
                <a:cs typeface="Arial" charset="0"/>
              </a:rPr>
              <a:t> e ingegnerizzato dalla </a:t>
            </a:r>
            <a:r>
              <a:rPr lang="it-IT" sz="1600">
                <a:latin typeface="Comic Sans MS" charset="0"/>
                <a:cs typeface="Arial" charset="0"/>
              </a:rPr>
              <a:t>Bosch</a:t>
            </a:r>
            <a:r>
              <a:rPr lang="it-IT" sz="1600" b="0">
                <a:latin typeface="Comic Sans MS" charset="0"/>
                <a:cs typeface="Arial" charset="0"/>
              </a:rPr>
              <a:t> nel 1997; la prima applicazione è stata su Alfa Romeo 156 1.9 e 2.4 JTD</a:t>
            </a:r>
            <a:endParaRPr lang="el-GR" sz="1600" b="0">
              <a:latin typeface="Comic Sans MS" charset="0"/>
              <a:cs typeface="Arial" charset="0"/>
            </a:endParaRPr>
          </a:p>
        </p:txBody>
      </p:sp>
      <p:pic>
        <p:nvPicPr>
          <p:cNvPr id="88068" name="Picture 5" descr="common_r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588" y="1549400"/>
            <a:ext cx="4302125"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2" name="Text Box 6" descr="Velina blu"/>
          <p:cNvSpPr txBox="1">
            <a:spLocks noChangeArrowheads="1"/>
          </p:cNvSpPr>
          <p:nvPr/>
        </p:nvSpPr>
        <p:spPr bwMode="auto">
          <a:xfrm>
            <a:off x="4829175" y="4829175"/>
            <a:ext cx="4059238" cy="34607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 rIns="18000">
            <a:spAutoFit/>
          </a:bodyPr>
          <a:lstStyle/>
          <a:p>
            <a:pPr algn="ctr">
              <a:spcBef>
                <a:spcPct val="50000"/>
              </a:spcBef>
              <a:defRPr/>
            </a:pPr>
            <a:r>
              <a:rPr lang="it-IT" sz="1600" i="1">
                <a:cs typeface="Arial" charset="0"/>
              </a:rPr>
              <a:t>Sistema di iniezione con common rail</a:t>
            </a:r>
          </a:p>
        </p:txBody>
      </p:sp>
      <p:sp>
        <p:nvSpPr>
          <p:cNvPr id="275463" name="Rectangle 7"/>
          <p:cNvSpPr>
            <a:spLocks noChangeArrowheads="1"/>
          </p:cNvSpPr>
          <p:nvPr/>
        </p:nvSpPr>
        <p:spPr bwMode="auto">
          <a:xfrm rot="16200000">
            <a:off x="7153275" y="3084513"/>
            <a:ext cx="3767138"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b="0">
                <a:cs typeface="Arial" charset="0"/>
              </a:rPr>
              <a:t>http://www.perkins.com/cda/components/fullArticle?m=114301&amp;x=7&amp;id=402734</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pPr eaLnBrk="1" hangingPunct="1">
              <a:defRPr/>
            </a:pPr>
            <a:r>
              <a:rPr lang="it-IT" sz="4000" smtClean="0">
                <a:cs typeface="+mj-cs"/>
              </a:rPr>
              <a:t>Il common rail (2/2)</a:t>
            </a:r>
          </a:p>
        </p:txBody>
      </p:sp>
      <p:sp>
        <p:nvSpPr>
          <p:cNvPr id="277507" name="Rectangle 3"/>
          <p:cNvSpPr>
            <a:spLocks noGrp="1" noChangeArrowheads="1"/>
          </p:cNvSpPr>
          <p:nvPr>
            <p:ph type="body" idx="1"/>
          </p:nvPr>
        </p:nvSpPr>
        <p:spPr>
          <a:xfrm>
            <a:off x="457200" y="1600200"/>
            <a:ext cx="8229600" cy="5035550"/>
          </a:xfrm>
        </p:spPr>
        <p:txBody>
          <a:bodyPr/>
          <a:lstStyle/>
          <a:p>
            <a:pPr eaLnBrk="1" hangingPunct="1">
              <a:lnSpc>
                <a:spcPct val="80000"/>
              </a:lnSpc>
              <a:defRPr/>
            </a:pPr>
            <a:r>
              <a:rPr lang="it-IT" sz="2400" dirty="0" smtClean="0">
                <a:cs typeface="+mn-cs"/>
              </a:rPr>
              <a:t>Vantaggio del common </a:t>
            </a:r>
            <a:r>
              <a:rPr lang="it-IT" sz="2400" dirty="0" err="1" smtClean="0">
                <a:cs typeface="+mn-cs"/>
              </a:rPr>
              <a:t>rail</a:t>
            </a:r>
            <a:r>
              <a:rPr lang="it-IT" sz="2400" dirty="0" smtClean="0">
                <a:cs typeface="+mn-cs"/>
              </a:rPr>
              <a:t> (e della regolazione elettronica in generale): </a:t>
            </a:r>
            <a:r>
              <a:rPr lang="it-IT" sz="2400" b="1" i="1" dirty="0" smtClean="0">
                <a:solidFill>
                  <a:srgbClr val="0000FF"/>
                </a:solidFill>
                <a:cs typeface="+mn-cs"/>
              </a:rPr>
              <a:t>possibilità di frazionamento </a:t>
            </a:r>
            <a:r>
              <a:rPr lang="it-IT" sz="2400" b="1" i="1" dirty="0" err="1" smtClean="0">
                <a:solidFill>
                  <a:srgbClr val="0000FF"/>
                </a:solidFill>
                <a:cs typeface="+mn-cs"/>
              </a:rPr>
              <a:t>dell</a:t>
            </a:r>
            <a:r>
              <a:rPr lang="ja-JP" altLang="it-IT" sz="2400" b="1" i="1" dirty="0" smtClean="0">
                <a:solidFill>
                  <a:srgbClr val="0000FF"/>
                </a:solidFill>
                <a:latin typeface="Arial"/>
                <a:cs typeface="+mn-cs"/>
              </a:rPr>
              <a:t>’</a:t>
            </a:r>
            <a:r>
              <a:rPr lang="it-IT" sz="2400" b="1" i="1" dirty="0" smtClean="0">
                <a:solidFill>
                  <a:srgbClr val="0000FF"/>
                </a:solidFill>
                <a:cs typeface="+mn-cs"/>
              </a:rPr>
              <a:t>immissione del combustibile</a:t>
            </a:r>
            <a:r>
              <a:rPr lang="it-IT" sz="2400" dirty="0" smtClean="0">
                <a:cs typeface="+mn-cs"/>
              </a:rPr>
              <a:t> (</a:t>
            </a:r>
            <a:r>
              <a:rPr lang="it-IT" sz="2400" i="1" dirty="0" smtClean="0">
                <a:cs typeface="+mn-cs"/>
              </a:rPr>
              <a:t>iniezione sequenziale </a:t>
            </a:r>
            <a:r>
              <a:rPr lang="it-IT" sz="2400" i="1" dirty="0" err="1" smtClean="0">
                <a:cs typeface="+mn-cs"/>
              </a:rPr>
              <a:t>fasata</a:t>
            </a:r>
            <a:r>
              <a:rPr lang="it-IT" sz="2400" dirty="0" smtClean="0">
                <a:cs typeface="+mn-cs"/>
              </a:rPr>
              <a:t>; tre o più iniezioni separate da intervalli di tempo – </a:t>
            </a:r>
            <a:r>
              <a:rPr lang="it-IT" sz="2400" i="1" dirty="0" err="1" smtClean="0">
                <a:cs typeface="+mn-cs"/>
              </a:rPr>
              <a:t>dwell</a:t>
            </a:r>
            <a:r>
              <a:rPr lang="it-IT" sz="2400" i="1" dirty="0" smtClean="0">
                <a:cs typeface="+mn-cs"/>
              </a:rPr>
              <a:t> time</a:t>
            </a:r>
            <a:r>
              <a:rPr lang="it-IT" sz="2400" dirty="0" smtClean="0">
                <a:cs typeface="+mn-cs"/>
              </a:rPr>
              <a:t> – gestiti elettronicamente)</a:t>
            </a:r>
          </a:p>
          <a:p>
            <a:pPr eaLnBrk="1" hangingPunct="1">
              <a:lnSpc>
                <a:spcPct val="80000"/>
              </a:lnSpc>
              <a:defRPr/>
            </a:pPr>
            <a:endParaRPr lang="it-IT" sz="2400" dirty="0" smtClean="0">
              <a:cs typeface="+mn-cs"/>
            </a:endParaRPr>
          </a:p>
          <a:p>
            <a:pPr eaLnBrk="1" hangingPunct="1">
              <a:lnSpc>
                <a:spcPct val="80000"/>
              </a:lnSpc>
              <a:defRPr/>
            </a:pPr>
            <a:endParaRPr lang="it-IT" sz="2400" dirty="0" smtClean="0">
              <a:cs typeface="+mn-cs"/>
            </a:endParaRPr>
          </a:p>
          <a:p>
            <a:pPr eaLnBrk="1" hangingPunct="1">
              <a:lnSpc>
                <a:spcPct val="80000"/>
              </a:lnSpc>
              <a:defRPr/>
            </a:pPr>
            <a:r>
              <a:rPr lang="it-IT" sz="2400" dirty="0" smtClean="0">
                <a:cs typeface="+mn-cs"/>
              </a:rPr>
              <a:t>Combustione uniforme e completa</a:t>
            </a:r>
          </a:p>
          <a:p>
            <a:pPr eaLnBrk="1" hangingPunct="1">
              <a:lnSpc>
                <a:spcPct val="80000"/>
              </a:lnSpc>
              <a:defRPr/>
            </a:pPr>
            <a:endParaRPr lang="it-IT" sz="2400" dirty="0" smtClean="0">
              <a:cs typeface="+mn-cs"/>
            </a:endParaRPr>
          </a:p>
          <a:p>
            <a:pPr eaLnBrk="1" hangingPunct="1">
              <a:lnSpc>
                <a:spcPct val="80000"/>
              </a:lnSpc>
              <a:defRPr/>
            </a:pPr>
            <a:endParaRPr lang="it-IT" sz="2400" dirty="0" smtClean="0">
              <a:cs typeface="+mn-cs"/>
            </a:endParaRPr>
          </a:p>
          <a:p>
            <a:pPr eaLnBrk="1" hangingPunct="1">
              <a:lnSpc>
                <a:spcPct val="80000"/>
              </a:lnSpc>
              <a:defRPr/>
            </a:pPr>
            <a:r>
              <a:rPr lang="it-IT" sz="2400" dirty="0" smtClean="0">
                <a:cs typeface="+mn-cs"/>
              </a:rPr>
              <a:t>Vantaggi:</a:t>
            </a:r>
          </a:p>
          <a:p>
            <a:pPr lvl="1" eaLnBrk="1" hangingPunct="1">
              <a:lnSpc>
                <a:spcPct val="80000"/>
              </a:lnSpc>
              <a:defRPr/>
            </a:pPr>
            <a:r>
              <a:rPr lang="it-IT" sz="2000" dirty="0" smtClean="0"/>
              <a:t>Riduzione consumi, emissioni e rumorosità</a:t>
            </a:r>
          </a:p>
          <a:p>
            <a:pPr lvl="1" eaLnBrk="1" hangingPunct="1">
              <a:lnSpc>
                <a:spcPct val="80000"/>
              </a:lnSpc>
              <a:defRPr/>
            </a:pPr>
            <a:r>
              <a:rPr lang="it-IT" sz="2000" dirty="0" smtClean="0"/>
              <a:t>Maggiore reattività alle variazioni di carico</a:t>
            </a:r>
          </a:p>
          <a:p>
            <a:pPr lvl="1" eaLnBrk="1" hangingPunct="1">
              <a:lnSpc>
                <a:spcPct val="80000"/>
              </a:lnSpc>
              <a:defRPr/>
            </a:pPr>
            <a:r>
              <a:rPr lang="it-IT" sz="2000" dirty="0" smtClean="0"/>
              <a:t>Possibilità di variare elettronicamente le prestazioni del motore in particolari situazioni (sistemi </a:t>
            </a:r>
            <a:r>
              <a:rPr lang="ja-JP" altLang="it-IT" sz="2000" dirty="0" smtClean="0">
                <a:latin typeface="Arial"/>
              </a:rPr>
              <a:t>“</a:t>
            </a:r>
            <a:r>
              <a:rPr lang="it-IT" sz="2000" i="1" dirty="0" err="1" smtClean="0"/>
              <a:t>Power</a:t>
            </a:r>
            <a:r>
              <a:rPr lang="it-IT" sz="2000" i="1" dirty="0" smtClean="0"/>
              <a:t> </a:t>
            </a:r>
            <a:r>
              <a:rPr lang="it-IT" sz="2000" i="1" dirty="0" err="1" smtClean="0"/>
              <a:t>Boost</a:t>
            </a:r>
            <a:r>
              <a:rPr lang="ja-JP" altLang="it-IT" sz="2000" dirty="0" smtClean="0">
                <a:latin typeface="Arial"/>
              </a:rPr>
              <a:t>”</a:t>
            </a:r>
            <a:r>
              <a:rPr lang="it-IT" sz="2000" dirty="0" smtClean="0"/>
              <a:t>)</a:t>
            </a:r>
          </a:p>
        </p:txBody>
      </p:sp>
      <p:sp>
        <p:nvSpPr>
          <p:cNvPr id="277508" name="AutoShape 4"/>
          <p:cNvSpPr>
            <a:spLocks noChangeArrowheads="1"/>
          </p:cNvSpPr>
          <p:nvPr/>
        </p:nvSpPr>
        <p:spPr bwMode="auto">
          <a:xfrm>
            <a:off x="4287838" y="3162300"/>
            <a:ext cx="571500" cy="533400"/>
          </a:xfrm>
          <a:prstGeom prst="downArrow">
            <a:avLst>
              <a:gd name="adj1" fmla="val 50000"/>
              <a:gd name="adj2" fmla="val 38958"/>
            </a:avLst>
          </a:prstGeom>
          <a:gradFill rotWithShape="1">
            <a:gsLst>
              <a:gs pos="0">
                <a:srgbClr val="4D0808"/>
              </a:gs>
              <a:gs pos="30000">
                <a:srgbClr val="FF0300"/>
              </a:gs>
              <a:gs pos="55000">
                <a:srgbClr val="FF7A00"/>
              </a:gs>
              <a:gs pos="100000">
                <a:srgbClr val="FFF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77509" name="AutoShape 5"/>
          <p:cNvSpPr>
            <a:spLocks noChangeArrowheads="1"/>
          </p:cNvSpPr>
          <p:nvPr/>
        </p:nvSpPr>
        <p:spPr bwMode="auto">
          <a:xfrm>
            <a:off x="4287838" y="4237038"/>
            <a:ext cx="571500" cy="533400"/>
          </a:xfrm>
          <a:prstGeom prst="downArrow">
            <a:avLst>
              <a:gd name="adj1" fmla="val 50000"/>
              <a:gd name="adj2" fmla="val 38958"/>
            </a:avLst>
          </a:prstGeom>
          <a:gradFill rotWithShape="1">
            <a:gsLst>
              <a:gs pos="0">
                <a:srgbClr val="4D0808"/>
              </a:gs>
              <a:gs pos="30000">
                <a:srgbClr val="FF0300"/>
              </a:gs>
              <a:gs pos="55000">
                <a:srgbClr val="FF7A00"/>
              </a:gs>
              <a:gs pos="100000">
                <a:srgbClr val="FFF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77510" name="AutoShape 6"/>
          <p:cNvSpPr>
            <a:spLocks noChangeArrowheads="1"/>
          </p:cNvSpPr>
          <p:nvPr/>
        </p:nvSpPr>
        <p:spPr bwMode="auto">
          <a:xfrm>
            <a:off x="6392863" y="3429000"/>
            <a:ext cx="2662237" cy="1571625"/>
          </a:xfrm>
          <a:prstGeom prst="foldedCorner">
            <a:avLst>
              <a:gd name="adj" fmla="val 8519"/>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it-IT" sz="1600">
                <a:latin typeface="Comic Sans MS" charset="0"/>
                <a:cs typeface="Arial" charset="0"/>
              </a:rPr>
              <a:t>Iniezione sequenziale</a:t>
            </a:r>
            <a:r>
              <a:rPr lang="it-IT" sz="1600" b="0">
                <a:latin typeface="Comic Sans MS" charset="0"/>
                <a:cs typeface="Arial" charset="0"/>
              </a:rPr>
              <a:t>: un iniettore per cilindro, aperto in sequenza</a:t>
            </a:r>
          </a:p>
          <a:p>
            <a:pPr>
              <a:lnSpc>
                <a:spcPct val="80000"/>
              </a:lnSpc>
              <a:defRPr/>
            </a:pPr>
            <a:r>
              <a:rPr lang="it-IT" sz="1600">
                <a:latin typeface="Comic Sans MS" charset="0"/>
                <a:cs typeface="Arial" charset="0"/>
              </a:rPr>
              <a:t>Iniezione fasata</a:t>
            </a:r>
            <a:r>
              <a:rPr lang="it-IT" sz="1600" b="0">
                <a:latin typeface="Comic Sans MS" charset="0"/>
                <a:cs typeface="Arial" charset="0"/>
              </a:rPr>
              <a:t>: i singoli iniettori si aprono in maniera fasata con la rotazione del motore</a:t>
            </a:r>
            <a:endParaRPr lang="el-GR" sz="1600" b="0">
              <a:latin typeface="Comic Sans MS"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pPr eaLnBrk="1" hangingPunct="1">
              <a:defRPr/>
            </a:pPr>
            <a:r>
              <a:rPr lang="it-IT" smtClean="0">
                <a:cs typeface="+mj-cs"/>
              </a:rPr>
              <a:t>La sovralimentazione meccanica</a:t>
            </a:r>
          </a:p>
        </p:txBody>
      </p:sp>
      <p:sp>
        <p:nvSpPr>
          <p:cNvPr id="257027" name="Rectangle 3"/>
          <p:cNvSpPr>
            <a:spLocks noGrp="1" noChangeArrowheads="1"/>
          </p:cNvSpPr>
          <p:nvPr>
            <p:ph type="body" sz="half" idx="1"/>
          </p:nvPr>
        </p:nvSpPr>
        <p:spPr>
          <a:xfrm>
            <a:off x="101600" y="1492250"/>
            <a:ext cx="4471988" cy="3441700"/>
          </a:xfrm>
        </p:spPr>
        <p:txBody>
          <a:bodyPr/>
          <a:lstStyle/>
          <a:p>
            <a:pPr marL="174625" indent="-174625" eaLnBrk="1" hangingPunct="1">
              <a:lnSpc>
                <a:spcPct val="80000"/>
              </a:lnSpc>
              <a:defRPr/>
            </a:pPr>
            <a:r>
              <a:rPr lang="it-IT" sz="1800" smtClean="0">
                <a:cs typeface="+mn-cs"/>
              </a:rPr>
              <a:t>Accorgimento che consiste di </a:t>
            </a:r>
            <a:r>
              <a:rPr lang="it-IT" sz="1800" b="1" smtClean="0">
                <a:cs typeface="+mn-cs"/>
              </a:rPr>
              <a:t>aumentare la densità/massa dell</a:t>
            </a:r>
            <a:r>
              <a:rPr lang="ja-JP" altLang="it-IT" sz="1800" b="1" smtClean="0">
                <a:latin typeface="Arial"/>
                <a:cs typeface="+mn-cs"/>
              </a:rPr>
              <a:t>’</a:t>
            </a:r>
            <a:r>
              <a:rPr lang="it-IT" sz="1800" b="1" smtClean="0">
                <a:cs typeface="+mn-cs"/>
              </a:rPr>
              <a:t>aria</a:t>
            </a:r>
            <a:r>
              <a:rPr lang="it-IT" sz="1800" smtClean="0">
                <a:cs typeface="+mn-cs"/>
              </a:rPr>
              <a:t> (</a:t>
            </a:r>
            <a:r>
              <a:rPr lang="it-IT" sz="1800" i="1" smtClean="0">
                <a:cs typeface="+mn-cs"/>
              </a:rPr>
              <a:t>Diesel</a:t>
            </a:r>
            <a:r>
              <a:rPr lang="it-IT" sz="1800" smtClean="0">
                <a:cs typeface="+mn-cs"/>
              </a:rPr>
              <a:t>) eventualmente poi miscelata (</a:t>
            </a:r>
            <a:r>
              <a:rPr lang="it-IT" sz="1800" i="1" smtClean="0">
                <a:cs typeface="+mn-cs"/>
              </a:rPr>
              <a:t>Otto</a:t>
            </a:r>
            <a:r>
              <a:rPr lang="it-IT" sz="1800" smtClean="0">
                <a:cs typeface="+mn-cs"/>
              </a:rPr>
              <a:t>) immessa nei cilindri: ciò permette di bruciare più combustibile e avere più lavoro utile per giro</a:t>
            </a:r>
          </a:p>
          <a:p>
            <a:pPr marL="528638" lvl="1" indent="-174625" eaLnBrk="1" hangingPunct="1">
              <a:lnSpc>
                <a:spcPct val="80000"/>
              </a:lnSpc>
              <a:defRPr/>
            </a:pPr>
            <a:endParaRPr lang="it-IT" sz="1600" smtClean="0"/>
          </a:p>
          <a:p>
            <a:pPr marL="174625" indent="-174625" eaLnBrk="1" hangingPunct="1">
              <a:lnSpc>
                <a:spcPct val="80000"/>
              </a:lnSpc>
              <a:defRPr/>
            </a:pPr>
            <a:r>
              <a:rPr lang="it-IT" sz="1800" smtClean="0">
                <a:cs typeface="+mn-cs"/>
              </a:rPr>
              <a:t>Classificazione:</a:t>
            </a:r>
          </a:p>
          <a:p>
            <a:pPr marL="528638" lvl="1" indent="-174625" eaLnBrk="1" hangingPunct="1">
              <a:lnSpc>
                <a:spcPct val="80000"/>
              </a:lnSpc>
              <a:defRPr/>
            </a:pPr>
            <a:r>
              <a:rPr lang="it-IT" sz="1600" b="1" smtClean="0"/>
              <a:t>Principio di funzionamento</a:t>
            </a:r>
            <a:r>
              <a:rPr lang="it-IT" sz="1600" smtClean="0"/>
              <a:t> (</a:t>
            </a:r>
            <a:r>
              <a:rPr lang="it-IT" sz="1600" i="1" smtClean="0"/>
              <a:t>volumetrica, turbodinamica</a:t>
            </a:r>
            <a:r>
              <a:rPr lang="it-IT" sz="1600" smtClean="0"/>
              <a:t>)</a:t>
            </a:r>
          </a:p>
          <a:p>
            <a:pPr marL="528638" lvl="1" indent="-174625" eaLnBrk="1" hangingPunct="1">
              <a:lnSpc>
                <a:spcPct val="80000"/>
              </a:lnSpc>
              <a:defRPr/>
            </a:pPr>
            <a:r>
              <a:rPr lang="it-IT" sz="1600" b="1" smtClean="0"/>
              <a:t>Fonte di energia per trascinare il compressore</a:t>
            </a:r>
            <a:r>
              <a:rPr lang="it-IT" sz="1600" smtClean="0"/>
              <a:t> (</a:t>
            </a:r>
            <a:r>
              <a:rPr lang="it-IT" sz="1600" i="1" smtClean="0"/>
              <a:t>meccanica derivata dall</a:t>
            </a:r>
            <a:r>
              <a:rPr lang="ja-JP" altLang="it-IT" sz="1600" i="1" smtClean="0">
                <a:latin typeface="Arial"/>
              </a:rPr>
              <a:t>’</a:t>
            </a:r>
            <a:r>
              <a:rPr lang="it-IT" sz="1600" i="1" smtClean="0"/>
              <a:t>albero motore, tramite recupero di energia dai gas di scarico / turbosovralimentazione</a:t>
            </a:r>
            <a:r>
              <a:rPr lang="it-IT" sz="1600" smtClean="0"/>
              <a:t>)</a:t>
            </a:r>
          </a:p>
        </p:txBody>
      </p:sp>
      <p:pic>
        <p:nvPicPr>
          <p:cNvPr id="257028" name="Picture 4" descr="Immagine (1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51859"/>
          <a:stretch>
            <a:fillRect/>
          </a:stretch>
        </p:blipFill>
        <p:spPr>
          <a:xfrm>
            <a:off x="5045075" y="1430338"/>
            <a:ext cx="3679825" cy="35877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92164" name="Picture 5" descr="Immagine (17) - Copia - Cop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988" y="5062538"/>
            <a:ext cx="7315200"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pPr eaLnBrk="1" hangingPunct="1">
              <a:defRPr/>
            </a:pPr>
            <a:r>
              <a:rPr lang="it-IT" sz="4000" smtClean="0">
                <a:cs typeface="+mj-cs"/>
              </a:rPr>
              <a:t>Sovralimentazione meccanica tramite turbocompressore</a:t>
            </a:r>
          </a:p>
        </p:txBody>
      </p:sp>
      <p:sp>
        <p:nvSpPr>
          <p:cNvPr id="258051" name="Rectangle 3"/>
          <p:cNvSpPr>
            <a:spLocks noGrp="1" noChangeArrowheads="1"/>
          </p:cNvSpPr>
          <p:nvPr>
            <p:ph type="body" idx="1"/>
          </p:nvPr>
        </p:nvSpPr>
        <p:spPr>
          <a:xfrm>
            <a:off x="228600" y="1828800"/>
            <a:ext cx="3429000" cy="2173288"/>
          </a:xfrm>
        </p:spPr>
        <p:txBody>
          <a:bodyPr/>
          <a:lstStyle/>
          <a:p>
            <a:pPr marL="174625" indent="-174625" eaLnBrk="1" hangingPunct="1">
              <a:lnSpc>
                <a:spcPct val="80000"/>
              </a:lnSpc>
              <a:defRPr/>
            </a:pPr>
            <a:r>
              <a:rPr lang="it-IT" sz="1600" b="1" i="1" dirty="0" smtClean="0">
                <a:cs typeface="+mn-cs"/>
              </a:rPr>
              <a:t>Turbocompressore</a:t>
            </a:r>
            <a:r>
              <a:rPr lang="it-IT" sz="1600" dirty="0" smtClean="0">
                <a:cs typeface="+mn-cs"/>
              </a:rPr>
              <a:t>: macchina </a:t>
            </a:r>
            <a:r>
              <a:rPr lang="it-IT" sz="1600" dirty="0" err="1" smtClean="0">
                <a:cs typeface="+mn-cs"/>
              </a:rPr>
              <a:t>rotodinamica</a:t>
            </a:r>
            <a:r>
              <a:rPr lang="it-IT" sz="1600" dirty="0" smtClean="0">
                <a:cs typeface="+mn-cs"/>
              </a:rPr>
              <a:t> composta da una turbina centripeta e un compressore centrifugo; 120.000 </a:t>
            </a:r>
            <a:r>
              <a:rPr lang="it-IT" sz="1600" dirty="0" err="1" smtClean="0">
                <a:cs typeface="+mn-cs"/>
              </a:rPr>
              <a:t>rpm</a:t>
            </a:r>
            <a:r>
              <a:rPr lang="it-IT" sz="1600" dirty="0" smtClean="0">
                <a:cs typeface="+mn-cs"/>
              </a:rPr>
              <a:t>, 1 bar, +30% potenza; raffreddato con acqua o olio</a:t>
            </a:r>
          </a:p>
          <a:p>
            <a:pPr marL="174625" indent="-174625" eaLnBrk="1" hangingPunct="1">
              <a:lnSpc>
                <a:spcPct val="80000"/>
              </a:lnSpc>
              <a:defRPr/>
            </a:pPr>
            <a:endParaRPr lang="it-IT" sz="1600" dirty="0" smtClean="0">
              <a:cs typeface="+mn-cs"/>
            </a:endParaRPr>
          </a:p>
          <a:p>
            <a:pPr marL="174625" indent="-174625" eaLnBrk="1" hangingPunct="1">
              <a:lnSpc>
                <a:spcPct val="80000"/>
              </a:lnSpc>
              <a:defRPr/>
            </a:pPr>
            <a:r>
              <a:rPr lang="it-IT" sz="1600" b="1" i="1" dirty="0" smtClean="0">
                <a:cs typeface="+mn-cs"/>
              </a:rPr>
              <a:t>Intercooler</a:t>
            </a:r>
            <a:r>
              <a:rPr lang="it-IT" sz="1600" dirty="0" smtClean="0">
                <a:cs typeface="+mn-cs"/>
              </a:rPr>
              <a:t>: scambiatore di calore per raffreddare l</a:t>
            </a:r>
            <a:r>
              <a:rPr lang="ja-JP" altLang="it-IT" sz="1600" dirty="0" smtClean="0">
                <a:latin typeface="Arial"/>
                <a:cs typeface="+mn-cs"/>
              </a:rPr>
              <a:t>’</a:t>
            </a:r>
            <a:r>
              <a:rPr lang="it-IT" sz="1600" dirty="0" smtClean="0">
                <a:cs typeface="+mn-cs"/>
              </a:rPr>
              <a:t>aria compressa a 75÷90°C</a:t>
            </a:r>
          </a:p>
        </p:txBody>
      </p:sp>
      <p:pic>
        <p:nvPicPr>
          <p:cNvPr id="94211" name="Picture 4" descr="Immagin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828800"/>
            <a:ext cx="25812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5" descr="Immagine (16) - Cop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3375" y="1828800"/>
            <a:ext cx="2460625"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4" name="Text Box 6" descr="Velina blu"/>
          <p:cNvSpPr txBox="1">
            <a:spLocks noChangeArrowheads="1"/>
          </p:cNvSpPr>
          <p:nvPr/>
        </p:nvSpPr>
        <p:spPr bwMode="auto">
          <a:xfrm>
            <a:off x="4332288" y="6092825"/>
            <a:ext cx="2049462" cy="59055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 rIns="18000">
            <a:spAutoFit/>
          </a:bodyPr>
          <a:lstStyle/>
          <a:p>
            <a:pPr algn="ctr">
              <a:spcBef>
                <a:spcPct val="50000"/>
              </a:spcBef>
              <a:defRPr/>
            </a:pPr>
            <a:r>
              <a:rPr lang="it-IT" sz="1600" i="1">
                <a:cs typeface="Arial" charset="0"/>
              </a:rPr>
              <a:t>Sovralimentazione semplice</a:t>
            </a:r>
            <a:endParaRPr lang="it-IT" sz="1600" i="1">
              <a:solidFill>
                <a:srgbClr val="FF3300"/>
              </a:solidFill>
              <a:cs typeface="Arial" charset="0"/>
            </a:endParaRPr>
          </a:p>
        </p:txBody>
      </p:sp>
      <p:sp>
        <p:nvSpPr>
          <p:cNvPr id="258055" name="Text Box 7" descr="Velina blu"/>
          <p:cNvSpPr txBox="1">
            <a:spLocks noChangeArrowheads="1"/>
          </p:cNvSpPr>
          <p:nvPr/>
        </p:nvSpPr>
        <p:spPr bwMode="auto">
          <a:xfrm>
            <a:off x="6942138" y="6092825"/>
            <a:ext cx="2049462" cy="59055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 rIns="18000">
            <a:spAutoFit/>
          </a:bodyPr>
          <a:lstStyle/>
          <a:p>
            <a:pPr algn="ctr">
              <a:spcBef>
                <a:spcPct val="50000"/>
              </a:spcBef>
              <a:defRPr/>
            </a:pPr>
            <a:r>
              <a:rPr lang="it-IT" sz="1600" i="1">
                <a:cs typeface="Arial" charset="0"/>
              </a:rPr>
              <a:t>Sovralimentazione con intercooler</a:t>
            </a:r>
            <a:endParaRPr lang="it-IT" sz="1600" i="1">
              <a:solidFill>
                <a:srgbClr val="FF3300"/>
              </a:solidFill>
              <a:cs typeface="Arial" charset="0"/>
            </a:endParaRPr>
          </a:p>
        </p:txBody>
      </p:sp>
      <p:pic>
        <p:nvPicPr>
          <p:cNvPr id="94215" name="Picture 8"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88" y="4162425"/>
            <a:ext cx="30861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7" name="Rectangle 9"/>
          <p:cNvSpPr>
            <a:spLocks noChangeArrowheads="1"/>
          </p:cNvSpPr>
          <p:nvPr/>
        </p:nvSpPr>
        <p:spPr bwMode="auto">
          <a:xfrm>
            <a:off x="188913" y="6643688"/>
            <a:ext cx="354647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b="0">
                <a:cs typeface="Arial" charset="0"/>
              </a:rPr>
              <a:t>http://www.modusclub.it/index.php?name=MDForum&amp;file=viewtopic&amp;t=519</a:t>
            </a:r>
          </a:p>
        </p:txBody>
      </p:sp>
      <p:sp>
        <p:nvSpPr>
          <p:cNvPr id="2" name="CasellaDiTesto 1"/>
          <p:cNvSpPr txBox="1"/>
          <p:nvPr/>
        </p:nvSpPr>
        <p:spPr>
          <a:xfrm>
            <a:off x="8244408" y="188640"/>
            <a:ext cx="8519477" cy="707886"/>
          </a:xfrm>
          <a:prstGeom prst="rect">
            <a:avLst/>
          </a:prstGeom>
          <a:noFill/>
        </p:spPr>
        <p:txBody>
          <a:bodyPr wrap="square" rtlCol="0">
            <a:spAutoFit/>
          </a:bodyPr>
          <a:lstStyle/>
          <a:p>
            <a:r>
              <a:rPr lang="it-IT" sz="2000" dirty="0" smtClean="0">
                <a:hlinkClick r:id="rId7" action="ppaction://hlinkfile"/>
              </a:rPr>
              <a:t>file://localhost/Users/sartoriluigi/Desktop/filmati da youtube/Renault's 2.0 dCi 178 HP Engine.mp4</a:t>
            </a:r>
            <a:endParaRPr lang="it-IT" sz="2000"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it-IT" sz="4000" smtClean="0">
                <a:cs typeface="+mj-cs"/>
              </a:rPr>
              <a:t>Confronto tra motori aspirati e motori sovralimentati</a:t>
            </a:r>
          </a:p>
        </p:txBody>
      </p:sp>
      <p:pic>
        <p:nvPicPr>
          <p:cNvPr id="259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1844675"/>
            <a:ext cx="7067550" cy="412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9076" name="AutoShape 4"/>
          <p:cNvSpPr>
            <a:spLocks noChangeArrowheads="1"/>
          </p:cNvSpPr>
          <p:nvPr/>
        </p:nvSpPr>
        <p:spPr bwMode="auto">
          <a:xfrm>
            <a:off x="2811463" y="6080125"/>
            <a:ext cx="3524250" cy="573088"/>
          </a:xfrm>
          <a:prstGeom prst="foldedCorner">
            <a:avLst>
              <a:gd name="adj" fmla="val 8519"/>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it-IT" sz="1800">
                <a:latin typeface="Comic Sans MS" charset="0"/>
                <a:cs typeface="Arial" charset="0"/>
              </a:rPr>
              <a:t>Potenza specifica</a:t>
            </a:r>
            <a:r>
              <a:rPr lang="it-IT" sz="1800" b="0">
                <a:latin typeface="Comic Sans MS" charset="0"/>
                <a:cs typeface="Arial" charset="0"/>
              </a:rPr>
              <a:t>: potenza per unità di cilindrata (kW/ℓ)</a:t>
            </a:r>
          </a:p>
        </p:txBody>
      </p:sp>
      <p:sp>
        <p:nvSpPr>
          <p:cNvPr id="259077" name="Text Box 5"/>
          <p:cNvSpPr txBox="1">
            <a:spLocks noChangeArrowheads="1"/>
          </p:cNvSpPr>
          <p:nvPr/>
        </p:nvSpPr>
        <p:spPr bwMode="auto">
          <a:xfrm>
            <a:off x="4932363" y="4510088"/>
            <a:ext cx="1222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i="1">
                <a:cs typeface="Arial" charset="0"/>
              </a:rPr>
              <a:t>+(20÷30)%</a:t>
            </a:r>
          </a:p>
        </p:txBody>
      </p:sp>
      <p:sp>
        <p:nvSpPr>
          <p:cNvPr id="259078" name="Text Box 6"/>
          <p:cNvSpPr txBox="1">
            <a:spLocks noChangeArrowheads="1"/>
          </p:cNvSpPr>
          <p:nvPr/>
        </p:nvSpPr>
        <p:spPr bwMode="auto">
          <a:xfrm>
            <a:off x="4930775" y="5259388"/>
            <a:ext cx="1222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i="1">
                <a:cs typeface="Arial" charset="0"/>
              </a:rPr>
              <a:t>+(35÷70)%</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0" y="274638"/>
            <a:ext cx="9144000" cy="1143000"/>
          </a:xfrm>
        </p:spPr>
        <p:txBody>
          <a:bodyPr/>
          <a:lstStyle/>
          <a:p>
            <a:pPr eaLnBrk="1" hangingPunct="1">
              <a:defRPr/>
            </a:pPr>
            <a:r>
              <a:rPr lang="it-IT" sz="4000" dirty="0" smtClean="0">
                <a:cs typeface="+mj-cs"/>
              </a:rPr>
              <a:t>Esempi di classificazione delle macchine – macchine motrici</a:t>
            </a:r>
          </a:p>
        </p:txBody>
      </p:sp>
      <p:graphicFrame>
        <p:nvGraphicFramePr>
          <p:cNvPr id="119811" name="Group 3"/>
          <p:cNvGraphicFramePr>
            <a:graphicFrameLocks noGrp="1"/>
          </p:cNvGraphicFramePr>
          <p:nvPr>
            <p:ph idx="1"/>
          </p:nvPr>
        </p:nvGraphicFramePr>
        <p:xfrm>
          <a:off x="152400" y="1973263"/>
          <a:ext cx="8801100" cy="4686300"/>
        </p:xfrm>
        <a:graphic>
          <a:graphicData uri="http://schemas.openxmlformats.org/drawingml/2006/table">
            <a:tbl>
              <a:tblPr/>
              <a:tblGrid>
                <a:gridCol w="2933700"/>
                <a:gridCol w="2933700"/>
                <a:gridCol w="2933700"/>
              </a:tblGrid>
              <a:tr h="6400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1" u="none" strike="noStrike" cap="none" normalizeH="0" baseline="0">
                          <a:ln>
                            <a:noFill/>
                          </a:ln>
                          <a:solidFill>
                            <a:schemeClr val="tx1"/>
                          </a:solidFill>
                          <a:effectLst/>
                          <a:latin typeface="Arial" charset="0"/>
                          <a:ea typeface="ＭＳ Ｐゴシック" charset="0"/>
                        </a:rPr>
                        <a:t>Motore elettrico a corrente continua</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1" u="none" strike="noStrike" cap="none" normalizeH="0" baseline="0">
                          <a:ln>
                            <a:noFill/>
                          </a:ln>
                          <a:solidFill>
                            <a:schemeClr val="tx1"/>
                          </a:solidFill>
                          <a:effectLst/>
                          <a:latin typeface="Arial" charset="0"/>
                          <a:ea typeface="ＭＳ Ｐゴシック" charset="0"/>
                        </a:rPr>
                        <a:t>Turbina idraulica</a:t>
                      </a:r>
                      <a:r>
                        <a:rPr kumimoji="0" lang="it-IT" sz="1800" b="0" i="0" u="none" strike="noStrike" cap="none" normalizeH="0" baseline="0">
                          <a:ln>
                            <a:noFill/>
                          </a:ln>
                          <a:solidFill>
                            <a:schemeClr val="tx1"/>
                          </a:solidFill>
                          <a:effectLst/>
                          <a:latin typeface="Arial" charset="0"/>
                          <a:ea typeface="ＭＳ Ｐゴシック" charset="0"/>
                        </a:rPr>
                        <a:t> </a:t>
                      </a:r>
                      <a:br>
                        <a:rPr kumimoji="0" lang="it-IT" sz="1800" b="0" i="0" u="none" strike="noStrike" cap="none" normalizeH="0" baseline="0">
                          <a:ln>
                            <a:noFill/>
                          </a:ln>
                          <a:solidFill>
                            <a:schemeClr val="tx1"/>
                          </a:solidFill>
                          <a:effectLst/>
                          <a:latin typeface="Arial" charset="0"/>
                          <a:ea typeface="ＭＳ Ｐゴシック" charset="0"/>
                        </a:rPr>
                      </a:br>
                      <a:endParaRPr kumimoji="0" lang="it-IT" sz="1800" b="0" i="0" u="none" strike="noStrike" cap="none" normalizeH="0" baseline="0">
                        <a:ln>
                          <a:noFill/>
                        </a:ln>
                        <a:solidFill>
                          <a:schemeClr val="tx1"/>
                        </a:solidFill>
                        <a:effectLst/>
                        <a:latin typeface="Arial" charset="0"/>
                        <a:ea typeface="ＭＳ Ｐゴシック"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1" u="none" strike="noStrike" cap="none" normalizeH="0" baseline="0">
                          <a:ln>
                            <a:noFill/>
                          </a:ln>
                          <a:solidFill>
                            <a:schemeClr val="tx1"/>
                          </a:solidFill>
                          <a:effectLst/>
                          <a:latin typeface="Arial" charset="0"/>
                          <a:ea typeface="ＭＳ Ｐゴシック" charset="0"/>
                        </a:rPr>
                        <a:t>Motore a combustione interna</a:t>
                      </a:r>
                      <a:r>
                        <a:rPr kumimoji="0" lang="it-IT" sz="1800" b="0" i="0" u="none" strike="noStrike" cap="none" normalizeH="0" baseline="0">
                          <a:ln>
                            <a:noFill/>
                          </a:ln>
                          <a:solidFill>
                            <a:schemeClr val="tx1"/>
                          </a:solidFill>
                          <a:effectLst/>
                          <a:latin typeface="Arial" charset="0"/>
                          <a:ea typeface="ＭＳ Ｐゴシック" charset="0"/>
                        </a:rPr>
                        <a:t> </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76987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charset="0"/>
                        </a:rPr>
                        <a:t>En. Elettrica </a:t>
                      </a:r>
                      <a:br>
                        <a:rPr kumimoji="0" lang="it-IT" sz="1800" b="0" i="0" u="none" strike="noStrike" cap="none" normalizeH="0" baseline="0">
                          <a:ln>
                            <a:noFill/>
                          </a:ln>
                          <a:solidFill>
                            <a:schemeClr val="tx1"/>
                          </a:solidFill>
                          <a:effectLst/>
                          <a:latin typeface="Arial" charset="0"/>
                          <a:ea typeface="ＭＳ Ｐゴシック" charset="0"/>
                        </a:rPr>
                      </a:br>
                      <a:r>
                        <a:rPr kumimoji="0" lang="it-IT" sz="1800" b="0" i="0" u="none" strike="noStrike" cap="none" normalizeH="0" baseline="0">
                          <a:ln>
                            <a:noFill/>
                          </a:ln>
                          <a:solidFill>
                            <a:schemeClr val="tx1"/>
                          </a:solidFill>
                          <a:effectLst/>
                          <a:latin typeface="Arial" charset="0"/>
                          <a:ea typeface="ＭＳ Ｐゴシック" charset="0"/>
                          <a:cs typeface="Lucida Grande" charset="0"/>
                        </a:rPr>
                        <a:t>→</a:t>
                      </a:r>
                      <a:r>
                        <a:rPr kumimoji="0" lang="it-IT" sz="1800" b="0" i="0" u="none" strike="noStrike" cap="none" normalizeH="0" baseline="0">
                          <a:ln>
                            <a:noFill/>
                          </a:ln>
                          <a:solidFill>
                            <a:schemeClr val="tx1"/>
                          </a:solidFill>
                          <a:effectLst/>
                          <a:latin typeface="Arial" charset="0"/>
                          <a:ea typeface="ＭＳ Ｐゴシック" charset="0"/>
                        </a:rPr>
                        <a:t> En. Meccanica</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charset="0"/>
                        </a:rPr>
                        <a:t>En. di pressione </a:t>
                      </a:r>
                      <a:br>
                        <a:rPr kumimoji="0" lang="it-IT" sz="1800" b="0" i="0" u="none" strike="noStrike" cap="none" normalizeH="0" baseline="0">
                          <a:ln>
                            <a:noFill/>
                          </a:ln>
                          <a:solidFill>
                            <a:schemeClr val="tx1"/>
                          </a:solidFill>
                          <a:effectLst/>
                          <a:latin typeface="Arial" charset="0"/>
                          <a:ea typeface="ＭＳ Ｐゴシック" charset="0"/>
                        </a:rPr>
                      </a:br>
                      <a:r>
                        <a:rPr kumimoji="0" lang="it-IT" sz="1800" b="0" i="0" u="none" strike="noStrike" cap="none" normalizeH="0" baseline="0">
                          <a:ln>
                            <a:noFill/>
                          </a:ln>
                          <a:solidFill>
                            <a:schemeClr val="tx1"/>
                          </a:solidFill>
                          <a:effectLst/>
                          <a:latin typeface="Arial" charset="0"/>
                          <a:ea typeface="ＭＳ Ｐゴシック" charset="0"/>
                          <a:cs typeface="Lucida Grande" charset="0"/>
                        </a:rPr>
                        <a:t>→</a:t>
                      </a:r>
                      <a:r>
                        <a:rPr kumimoji="0" lang="it-IT" sz="1800" b="0" i="0" u="none" strike="noStrike" cap="none" normalizeH="0" baseline="0">
                          <a:ln>
                            <a:noFill/>
                          </a:ln>
                          <a:solidFill>
                            <a:schemeClr val="tx1"/>
                          </a:solidFill>
                          <a:effectLst/>
                          <a:latin typeface="Arial" charset="0"/>
                          <a:ea typeface="ＭＳ Ｐゴシック" charset="0"/>
                        </a:rPr>
                        <a:t> En. Meccanica</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charset="0"/>
                        </a:rPr>
                        <a:t>En. Chimica </a:t>
                      </a:r>
                      <a:br>
                        <a:rPr kumimoji="0" lang="it-IT" sz="1800" b="0" i="0" u="none" strike="noStrike" cap="none" normalizeH="0" baseline="0">
                          <a:ln>
                            <a:noFill/>
                          </a:ln>
                          <a:solidFill>
                            <a:schemeClr val="tx1"/>
                          </a:solidFill>
                          <a:effectLst/>
                          <a:latin typeface="Arial" charset="0"/>
                          <a:ea typeface="ＭＳ Ｐゴシック" charset="0"/>
                        </a:rPr>
                      </a:br>
                      <a:r>
                        <a:rPr kumimoji="0" lang="it-IT" sz="1800" b="0" i="0" u="none" strike="noStrike" cap="none" normalizeH="0" baseline="0">
                          <a:ln>
                            <a:noFill/>
                          </a:ln>
                          <a:solidFill>
                            <a:schemeClr val="tx1"/>
                          </a:solidFill>
                          <a:effectLst/>
                          <a:latin typeface="Arial" charset="0"/>
                          <a:ea typeface="ＭＳ Ｐゴシック" charset="0"/>
                          <a:cs typeface="Lucida Grande" charset="0"/>
                        </a:rPr>
                        <a:t>→</a:t>
                      </a:r>
                      <a:r>
                        <a:rPr kumimoji="0" lang="it-IT" sz="1800" b="0" i="0" u="none" strike="noStrike" cap="none" normalizeH="0" baseline="0">
                          <a:ln>
                            <a:noFill/>
                          </a:ln>
                          <a:solidFill>
                            <a:schemeClr val="tx1"/>
                          </a:solidFill>
                          <a:effectLst/>
                          <a:latin typeface="Arial" charset="0"/>
                          <a:ea typeface="ＭＳ Ｐゴシック" charset="0"/>
                        </a:rPr>
                        <a:t> En. Meccanica</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763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a typeface="ＭＳ Ｐゴシック"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a typeface="ＭＳ Ｐゴシック"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a typeface="ＭＳ Ｐゴシック"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24596" name="Picture 23" descr="schema_elettrico2"/>
          <p:cNvPicPr>
            <a:picLocks noChangeAspect="1" noChangeArrowheads="1"/>
          </p:cNvPicPr>
          <p:nvPr/>
        </p:nvPicPr>
        <p:blipFill>
          <a:blip r:embed="rId3">
            <a:extLst>
              <a:ext uri="{28A0092B-C50C-407E-A947-70E740481C1C}">
                <a14:useLocalDpi xmlns:a14="http://schemas.microsoft.com/office/drawing/2010/main" val="0"/>
              </a:ext>
            </a:extLst>
          </a:blip>
          <a:srcRect l="17647" t="1775" r="1176" b="2438"/>
          <a:stretch>
            <a:fillRect/>
          </a:stretch>
        </p:blipFill>
        <p:spPr bwMode="auto">
          <a:xfrm>
            <a:off x="228600" y="3538538"/>
            <a:ext cx="281940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32" name="Rectangle 24"/>
          <p:cNvSpPr>
            <a:spLocks noChangeArrowheads="1"/>
          </p:cNvSpPr>
          <p:nvPr/>
        </p:nvSpPr>
        <p:spPr bwMode="auto">
          <a:xfrm>
            <a:off x="609600" y="6248400"/>
            <a:ext cx="2076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000" b="0">
                <a:cs typeface="Arial" charset="0"/>
              </a:rPr>
              <a:t>http://www.carpfishingonline.eu/</a:t>
            </a:r>
          </a:p>
          <a:p>
            <a:pPr>
              <a:defRPr/>
            </a:pPr>
            <a:r>
              <a:rPr lang="it-IT" sz="1000" b="0">
                <a:cs typeface="Arial" charset="0"/>
              </a:rPr>
              <a:t>attrezzatura/motore_elettrico.html</a:t>
            </a:r>
          </a:p>
        </p:txBody>
      </p:sp>
      <p:sp>
        <p:nvSpPr>
          <p:cNvPr id="119833" name="Rectangle 25"/>
          <p:cNvSpPr>
            <a:spLocks noChangeArrowheads="1"/>
          </p:cNvSpPr>
          <p:nvPr/>
        </p:nvSpPr>
        <p:spPr bwMode="auto">
          <a:xfrm>
            <a:off x="6324600" y="6248400"/>
            <a:ext cx="2195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000" b="0">
                <a:cs typeface="Arial" charset="0"/>
              </a:rPr>
              <a:t>http://web.tiscalinet.it/acciarriparide/</a:t>
            </a:r>
          </a:p>
          <a:p>
            <a:pPr>
              <a:defRPr/>
            </a:pPr>
            <a:r>
              <a:rPr lang="it-IT" sz="1000" b="0">
                <a:cs typeface="Arial" charset="0"/>
              </a:rPr>
              <a:t>evoluzione%20del%20motore.htm</a:t>
            </a:r>
          </a:p>
        </p:txBody>
      </p:sp>
      <p:pic>
        <p:nvPicPr>
          <p:cNvPr id="119834" name="Picture 26"/>
          <p:cNvPicPr>
            <a:picLocks noChangeAspect="1" noChangeArrowheads="1"/>
          </p:cNvPicPr>
          <p:nvPr/>
        </p:nvPicPr>
        <p:blipFill>
          <a:blip r:embed="rId4">
            <a:extLst>
              <a:ext uri="{28A0092B-C50C-407E-A947-70E740481C1C}">
                <a14:useLocalDpi xmlns:a14="http://schemas.microsoft.com/office/drawing/2010/main" val="0"/>
              </a:ext>
            </a:extLst>
          </a:blip>
          <a:srcRect l="63411" t="53395" r="10651" b="14792"/>
          <a:stretch>
            <a:fillRect/>
          </a:stretch>
        </p:blipFill>
        <p:spPr bwMode="auto">
          <a:xfrm>
            <a:off x="6049963" y="3673475"/>
            <a:ext cx="2873375" cy="220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9835" name="Picture 27"/>
          <p:cNvPicPr>
            <a:picLocks noChangeAspect="1" noChangeArrowheads="1"/>
          </p:cNvPicPr>
          <p:nvPr/>
        </p:nvPicPr>
        <p:blipFill>
          <a:blip r:embed="rId4">
            <a:extLst>
              <a:ext uri="{28A0092B-C50C-407E-A947-70E740481C1C}">
                <a14:useLocalDpi xmlns:a14="http://schemas.microsoft.com/office/drawing/2010/main" val="0"/>
              </a:ext>
            </a:extLst>
          </a:blip>
          <a:srcRect l="37498" t="49583" r="39610" b="12187"/>
          <a:stretch>
            <a:fillRect/>
          </a:stretch>
        </p:blipFill>
        <p:spPr bwMode="auto">
          <a:xfrm>
            <a:off x="3255963" y="3429000"/>
            <a:ext cx="2632075" cy="274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9836" name="Rectangle 28"/>
          <p:cNvSpPr>
            <a:spLocks noChangeArrowheads="1"/>
          </p:cNvSpPr>
          <p:nvPr/>
        </p:nvSpPr>
        <p:spPr bwMode="auto">
          <a:xfrm>
            <a:off x="3451225" y="6248400"/>
            <a:ext cx="2249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000" b="0">
                <a:cs typeface="Arial" charset="0"/>
              </a:rPr>
              <a:t>http://www.territorioscuola.com/</a:t>
            </a:r>
          </a:p>
          <a:p>
            <a:pPr>
              <a:defRPr/>
            </a:pPr>
            <a:r>
              <a:rPr lang="it-IT" sz="1000" b="0">
                <a:cs typeface="Arial" charset="0"/>
              </a:rPr>
              <a:t>wikipedia/?title=Energia_idroelettrica</a:t>
            </a:r>
          </a:p>
        </p:txBody>
      </p:sp>
      <p:sp>
        <p:nvSpPr>
          <p:cNvPr id="119837" name="Oval 29"/>
          <p:cNvSpPr>
            <a:spLocks noChangeArrowheads="1"/>
          </p:cNvSpPr>
          <p:nvPr/>
        </p:nvSpPr>
        <p:spPr bwMode="auto">
          <a:xfrm>
            <a:off x="3122613" y="4495800"/>
            <a:ext cx="2859087" cy="1752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defRPr/>
            </a:pPr>
            <a:r>
              <a:rPr lang="it-IT" smtClean="0">
                <a:cs typeface="+mj-cs"/>
              </a:rPr>
              <a:t>Curve caratteristiche del motore</a:t>
            </a:r>
          </a:p>
        </p:txBody>
      </p:sp>
      <p:sp>
        <p:nvSpPr>
          <p:cNvPr id="163843" name="Rectangle 3"/>
          <p:cNvSpPr>
            <a:spLocks noChangeArrowheads="1"/>
          </p:cNvSpPr>
          <p:nvPr/>
        </p:nvSpPr>
        <p:spPr bwMode="auto">
          <a:xfrm>
            <a:off x="155575" y="1536700"/>
            <a:ext cx="4416425" cy="484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80000"/>
              </a:lnSpc>
              <a:spcBef>
                <a:spcPct val="20000"/>
              </a:spcBef>
              <a:defRPr/>
            </a:pPr>
            <a:r>
              <a:rPr lang="it-IT" sz="2200" b="0" dirty="0">
                <a:cs typeface="+mn-cs"/>
              </a:rPr>
              <a:t>Sono </a:t>
            </a:r>
            <a:r>
              <a:rPr lang="it-IT" sz="2200" dirty="0">
                <a:cs typeface="+mn-cs"/>
              </a:rPr>
              <a:t>curve che esprimono il comportamento funzionale,</a:t>
            </a:r>
            <a:r>
              <a:rPr lang="it-IT" sz="2200" b="0" dirty="0">
                <a:cs typeface="+mn-cs"/>
              </a:rPr>
              <a:t> in condizioni di massima alimentazione, del motore endotermico alternativo in quanto macchina motrice, dipendenti dal numero di giri </a:t>
            </a:r>
            <a:r>
              <a:rPr lang="it-IT" sz="2200" dirty="0" err="1">
                <a:cs typeface="+mn-cs"/>
              </a:rPr>
              <a:t>n</a:t>
            </a:r>
            <a:r>
              <a:rPr lang="it-IT" sz="2200" b="0" dirty="0">
                <a:cs typeface="+mn-cs"/>
              </a:rPr>
              <a:t> (giri/</a:t>
            </a:r>
            <a:r>
              <a:rPr lang="it-IT" sz="2200" b="0" dirty="0" err="1">
                <a:cs typeface="+mn-cs"/>
              </a:rPr>
              <a:t>min</a:t>
            </a:r>
            <a:r>
              <a:rPr lang="it-IT" sz="2200" b="0" dirty="0">
                <a:cs typeface="+mn-cs"/>
              </a:rPr>
              <a:t> o </a:t>
            </a:r>
            <a:r>
              <a:rPr lang="it-IT" sz="2200" b="0" dirty="0" err="1">
                <a:cs typeface="+mn-cs"/>
              </a:rPr>
              <a:t>rpm</a:t>
            </a:r>
            <a:r>
              <a:rPr lang="it-IT" sz="2200" b="0" dirty="0">
                <a:cs typeface="+mn-cs"/>
              </a:rPr>
              <a:t>) </a:t>
            </a:r>
            <a:r>
              <a:rPr lang="it-IT" sz="2200" b="0" dirty="0" err="1">
                <a:cs typeface="+mn-cs"/>
              </a:rPr>
              <a:t>dell</a:t>
            </a:r>
            <a:r>
              <a:rPr lang="ja-JP" altLang="it-IT" sz="2200" b="0" dirty="0">
                <a:latin typeface="Arial"/>
                <a:cs typeface="+mn-cs"/>
              </a:rPr>
              <a:t>’</a:t>
            </a:r>
            <a:r>
              <a:rPr lang="it-IT" sz="2200" b="0" dirty="0">
                <a:cs typeface="+mn-cs"/>
              </a:rPr>
              <a:t>albero a gomiti:</a:t>
            </a:r>
          </a:p>
          <a:p>
            <a:pPr>
              <a:lnSpc>
                <a:spcPct val="80000"/>
              </a:lnSpc>
              <a:spcBef>
                <a:spcPct val="20000"/>
              </a:spcBef>
              <a:defRPr/>
            </a:pPr>
            <a:endParaRPr lang="it-IT" sz="2200" b="0" dirty="0">
              <a:cs typeface="+mn-cs"/>
            </a:endParaRPr>
          </a:p>
          <a:p>
            <a:pPr marL="622300" lvl="1" indent="-285750">
              <a:lnSpc>
                <a:spcPct val="80000"/>
              </a:lnSpc>
              <a:spcBef>
                <a:spcPct val="20000"/>
              </a:spcBef>
              <a:buFontTx/>
              <a:buChar char="–"/>
              <a:defRPr/>
            </a:pPr>
            <a:r>
              <a:rPr lang="it-IT" sz="2000" dirty="0">
                <a:cs typeface="+mn-cs"/>
              </a:rPr>
              <a:t>Potenza </a:t>
            </a:r>
            <a:r>
              <a:rPr lang="it-IT" sz="2000" dirty="0" err="1">
                <a:cs typeface="+mn-cs"/>
              </a:rPr>
              <a:t>P</a:t>
            </a:r>
            <a:r>
              <a:rPr lang="it-IT" sz="2000" b="0" dirty="0">
                <a:cs typeface="+mn-cs"/>
              </a:rPr>
              <a:t> (kW)</a:t>
            </a:r>
          </a:p>
          <a:p>
            <a:pPr marL="622300" lvl="1" indent="-285750">
              <a:lnSpc>
                <a:spcPct val="80000"/>
              </a:lnSpc>
              <a:spcBef>
                <a:spcPct val="20000"/>
              </a:spcBef>
              <a:buFontTx/>
              <a:buChar char="–"/>
              <a:defRPr/>
            </a:pPr>
            <a:endParaRPr lang="it-IT" sz="2000" b="0" dirty="0">
              <a:cs typeface="+mn-cs"/>
            </a:endParaRPr>
          </a:p>
          <a:p>
            <a:pPr marL="622300" lvl="1" indent="-285750">
              <a:lnSpc>
                <a:spcPct val="80000"/>
              </a:lnSpc>
              <a:spcBef>
                <a:spcPct val="20000"/>
              </a:spcBef>
              <a:buFontTx/>
              <a:buChar char="–"/>
              <a:defRPr/>
            </a:pPr>
            <a:r>
              <a:rPr lang="it-IT" sz="2000" dirty="0">
                <a:cs typeface="+mn-cs"/>
              </a:rPr>
              <a:t>Coppia motrice o momento </a:t>
            </a:r>
            <a:r>
              <a:rPr lang="it-IT" sz="2000" dirty="0" err="1">
                <a:cs typeface="+mn-cs"/>
              </a:rPr>
              <a:t>all</a:t>
            </a:r>
            <a:r>
              <a:rPr lang="ja-JP" altLang="it-IT" sz="2000" dirty="0">
                <a:latin typeface="Arial"/>
                <a:cs typeface="+mn-cs"/>
              </a:rPr>
              <a:t>’</a:t>
            </a:r>
            <a:r>
              <a:rPr lang="it-IT" sz="2000" dirty="0">
                <a:cs typeface="+mn-cs"/>
              </a:rPr>
              <a:t>albero C (o M)</a:t>
            </a:r>
            <a:r>
              <a:rPr lang="it-IT" sz="2000" b="0" dirty="0">
                <a:cs typeface="+mn-cs"/>
              </a:rPr>
              <a:t> (</a:t>
            </a:r>
            <a:r>
              <a:rPr lang="it-IT" sz="2000" b="0" dirty="0" err="1">
                <a:cs typeface="+mn-cs"/>
              </a:rPr>
              <a:t>N</a:t>
            </a:r>
            <a:r>
              <a:rPr lang="it-IT" sz="2000" b="0" dirty="0" err="1">
                <a:latin typeface="Times New Roman" charset="0"/>
                <a:cs typeface="Times New Roman" charset="0"/>
              </a:rPr>
              <a:t>·</a:t>
            </a:r>
            <a:r>
              <a:rPr lang="it-IT" sz="2000" b="0" dirty="0" err="1">
                <a:cs typeface="+mn-cs"/>
              </a:rPr>
              <a:t>m</a:t>
            </a:r>
            <a:r>
              <a:rPr lang="it-IT" sz="2000" b="0" dirty="0">
                <a:cs typeface="+mn-cs"/>
              </a:rPr>
              <a:t>)</a:t>
            </a:r>
          </a:p>
          <a:p>
            <a:pPr marL="622300" lvl="1" indent="-285750">
              <a:lnSpc>
                <a:spcPct val="80000"/>
              </a:lnSpc>
              <a:spcBef>
                <a:spcPct val="20000"/>
              </a:spcBef>
              <a:buFontTx/>
              <a:buChar char="–"/>
              <a:defRPr/>
            </a:pPr>
            <a:endParaRPr lang="it-IT" sz="2000" b="0" dirty="0">
              <a:cs typeface="+mn-cs"/>
            </a:endParaRPr>
          </a:p>
          <a:p>
            <a:pPr marL="622300" lvl="1" indent="-285750">
              <a:lnSpc>
                <a:spcPct val="80000"/>
              </a:lnSpc>
              <a:spcBef>
                <a:spcPct val="20000"/>
              </a:spcBef>
              <a:buFontTx/>
              <a:buChar char="–"/>
              <a:defRPr/>
            </a:pPr>
            <a:r>
              <a:rPr lang="it-IT" sz="2000" dirty="0">
                <a:cs typeface="+mn-cs"/>
              </a:rPr>
              <a:t>Consumo specifico </a:t>
            </a:r>
            <a:r>
              <a:rPr lang="it-IT" sz="2000" dirty="0" err="1">
                <a:cs typeface="+mn-cs"/>
              </a:rPr>
              <a:t>c</a:t>
            </a:r>
            <a:r>
              <a:rPr lang="it-IT" sz="2000" baseline="-25000" dirty="0" err="1">
                <a:cs typeface="+mn-cs"/>
              </a:rPr>
              <a:t>s</a:t>
            </a:r>
            <a:r>
              <a:rPr lang="it-IT" sz="2000" b="0" dirty="0">
                <a:cs typeface="+mn-cs"/>
              </a:rPr>
              <a:t> (g/kWh oppure g/MJ)</a:t>
            </a:r>
          </a:p>
        </p:txBody>
      </p:sp>
      <p:sp>
        <p:nvSpPr>
          <p:cNvPr id="163844" name="Rectangle 4" descr="Velina blu"/>
          <p:cNvSpPr>
            <a:spLocks noChangeArrowheads="1"/>
          </p:cNvSpPr>
          <p:nvPr/>
        </p:nvSpPr>
        <p:spPr bwMode="auto">
          <a:xfrm>
            <a:off x="5135563" y="5119688"/>
            <a:ext cx="3876675" cy="711200"/>
          </a:xfrm>
          <a:prstGeom prst="rect">
            <a:avLst/>
          </a:prstGeom>
          <a:blipFill dpi="0" rotWithShape="1">
            <a:blip r:embed="rId3"/>
            <a:srcRect/>
            <a:tile tx="0" ty="0" sx="100000" sy="100000" flip="none" algn="tl"/>
          </a:blip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it-IT" sz="2000" i="1" dirty="0">
                <a:cs typeface="Arial" charset="0"/>
              </a:rPr>
              <a:t>1 kW = 1000 </a:t>
            </a:r>
            <a:r>
              <a:rPr lang="it-IT" sz="2000" i="1" dirty="0" err="1">
                <a:cs typeface="Arial" charset="0"/>
              </a:rPr>
              <a:t>W</a:t>
            </a:r>
            <a:r>
              <a:rPr lang="it-IT" sz="2000" i="1" dirty="0">
                <a:cs typeface="Arial" charset="0"/>
              </a:rPr>
              <a:t> = </a:t>
            </a:r>
            <a:r>
              <a:rPr lang="it-IT" sz="2000" i="1" dirty="0" smtClean="0">
                <a:cs typeface="Arial" charset="0"/>
              </a:rPr>
              <a:t>1.36 </a:t>
            </a:r>
            <a:r>
              <a:rPr lang="it-IT" sz="2000" i="1" dirty="0">
                <a:cs typeface="Arial" charset="0"/>
              </a:rPr>
              <a:t>CV</a:t>
            </a:r>
          </a:p>
          <a:p>
            <a:pPr algn="ctr">
              <a:defRPr/>
            </a:pPr>
            <a:r>
              <a:rPr lang="it-IT" sz="2000" i="1" dirty="0">
                <a:cs typeface="Arial" charset="0"/>
              </a:rPr>
              <a:t>1 CV = </a:t>
            </a:r>
            <a:r>
              <a:rPr lang="it-IT" sz="2000" i="1" dirty="0" smtClean="0">
                <a:cs typeface="Arial" charset="0"/>
              </a:rPr>
              <a:t>735 </a:t>
            </a:r>
            <a:r>
              <a:rPr lang="it-IT" sz="2000" i="1" dirty="0" err="1">
                <a:cs typeface="Arial" charset="0"/>
              </a:rPr>
              <a:t>W</a:t>
            </a:r>
            <a:endParaRPr lang="it-IT" sz="2000" i="1" dirty="0">
              <a:cs typeface="Arial" charset="0"/>
            </a:endParaRPr>
          </a:p>
        </p:txBody>
      </p:sp>
      <p:pic>
        <p:nvPicPr>
          <p:cNvPr id="98308" name="Picture 5" descr="Immagine"/>
          <p:cNvPicPr>
            <a:picLocks noChangeAspect="1" noChangeArrowheads="1"/>
          </p:cNvPicPr>
          <p:nvPr/>
        </p:nvPicPr>
        <p:blipFill>
          <a:blip r:embed="rId4">
            <a:extLst>
              <a:ext uri="{28A0092B-C50C-407E-A947-70E740481C1C}">
                <a14:useLocalDpi xmlns:a14="http://schemas.microsoft.com/office/drawing/2010/main" val="0"/>
              </a:ext>
            </a:extLst>
          </a:blip>
          <a:srcRect l="15344" t="3444" r="11452" b="52341"/>
          <a:stretch>
            <a:fillRect/>
          </a:stretch>
        </p:blipFill>
        <p:spPr bwMode="auto">
          <a:xfrm>
            <a:off x="4862513" y="1531938"/>
            <a:ext cx="4281487"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Rectangle 6" descr="Velina blu"/>
          <p:cNvSpPr>
            <a:spLocks noChangeArrowheads="1"/>
          </p:cNvSpPr>
          <p:nvPr/>
        </p:nvSpPr>
        <p:spPr bwMode="auto">
          <a:xfrm>
            <a:off x="5135563" y="5940425"/>
            <a:ext cx="3876675" cy="406400"/>
          </a:xfrm>
          <a:prstGeom prst="rect">
            <a:avLst/>
          </a:prstGeom>
          <a:blipFill dpi="0" rotWithShape="1">
            <a:blip r:embed="rId3"/>
            <a:srcRect/>
            <a:tile tx="0" ty="0" sx="100000" sy="100000" flip="none" algn="tl"/>
          </a:blip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it-IT" sz="2000" i="1" dirty="0">
                <a:cs typeface="Arial" charset="0"/>
              </a:rPr>
              <a:t>1 CV ≠1 HP = </a:t>
            </a:r>
            <a:r>
              <a:rPr lang="it-IT" sz="2000" i="1" dirty="0" smtClean="0">
                <a:cs typeface="Arial" charset="0"/>
              </a:rPr>
              <a:t>746 </a:t>
            </a:r>
            <a:r>
              <a:rPr lang="it-IT" sz="2000" i="1" dirty="0" err="1">
                <a:cs typeface="Arial" charset="0"/>
              </a:rPr>
              <a:t>W</a:t>
            </a:r>
            <a:endParaRPr lang="it-IT" sz="2000" i="1" dirty="0">
              <a:cs typeface="Arial" charset="0"/>
            </a:endParaRPr>
          </a:p>
        </p:txBody>
      </p:sp>
      <p:sp>
        <p:nvSpPr>
          <p:cNvPr id="163847" name="Rectangle 7" descr="Velina blu"/>
          <p:cNvSpPr>
            <a:spLocks noChangeArrowheads="1"/>
          </p:cNvSpPr>
          <p:nvPr/>
        </p:nvSpPr>
        <p:spPr bwMode="auto">
          <a:xfrm>
            <a:off x="5133975" y="6451600"/>
            <a:ext cx="3876675" cy="406400"/>
          </a:xfrm>
          <a:prstGeom prst="rect">
            <a:avLst/>
          </a:prstGeom>
          <a:blipFill dpi="0" rotWithShape="1">
            <a:blip r:embed="rId3"/>
            <a:srcRect/>
            <a:tile tx="0" ty="0" sx="100000" sy="100000" flip="none" algn="tl"/>
          </a:blip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it-IT" sz="2000" i="1">
                <a:cs typeface="Arial" charset="0"/>
              </a:rPr>
              <a:t>1 kWh = 1000 W </a:t>
            </a:r>
            <a:r>
              <a:rPr lang="it-IT" sz="2000" i="1">
                <a:cs typeface="Times New Roman" charset="0"/>
              </a:rPr>
              <a:t>·1 h </a:t>
            </a:r>
            <a:r>
              <a:rPr lang="it-IT" sz="2000" i="1">
                <a:cs typeface="Arial" charset="0"/>
              </a:rPr>
              <a:t>= 3.6 MJ</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defRPr/>
            </a:pPr>
            <a:r>
              <a:rPr lang="it-IT" smtClean="0">
                <a:cs typeface="+mj-cs"/>
              </a:rPr>
              <a:t>Curve caratteristiche del motore</a:t>
            </a:r>
          </a:p>
        </p:txBody>
      </p:sp>
      <p:sp>
        <p:nvSpPr>
          <p:cNvPr id="164867" name="Rectangle 3"/>
          <p:cNvSpPr>
            <a:spLocks noGrp="1" noChangeArrowheads="1"/>
          </p:cNvSpPr>
          <p:nvPr>
            <p:ph type="body" idx="1"/>
          </p:nvPr>
        </p:nvSpPr>
        <p:spPr>
          <a:xfrm>
            <a:off x="98425" y="1600200"/>
            <a:ext cx="5943600" cy="3825875"/>
          </a:xfrm>
        </p:spPr>
        <p:txBody>
          <a:bodyPr/>
          <a:lstStyle/>
          <a:p>
            <a:pPr marL="174625" indent="-174625" eaLnBrk="1" hangingPunct="1">
              <a:lnSpc>
                <a:spcPct val="80000"/>
              </a:lnSpc>
              <a:defRPr/>
            </a:pPr>
            <a:r>
              <a:rPr lang="it-IT" sz="1800" dirty="0" smtClean="0">
                <a:cs typeface="+mn-cs"/>
              </a:rPr>
              <a:t>Si ricavano sperimentalmente a punto fisso (al banco prova o freno dinamometrico) e </a:t>
            </a:r>
            <a:r>
              <a:rPr lang="it-IT" sz="1800" b="1" dirty="0" smtClean="0">
                <a:cs typeface="+mn-cs"/>
              </a:rPr>
              <a:t>a piena ammissione</a:t>
            </a:r>
            <a:r>
              <a:rPr lang="it-IT" sz="1800" dirty="0" smtClean="0">
                <a:cs typeface="+mn-cs"/>
              </a:rPr>
              <a:t> (acceleratore al massimo) facendo variare il carico applicato </a:t>
            </a:r>
            <a:r>
              <a:rPr lang="it-IT" sz="1800" dirty="0" err="1" smtClean="0">
                <a:cs typeface="+mn-cs"/>
              </a:rPr>
              <a:t>all</a:t>
            </a:r>
            <a:r>
              <a:rPr lang="ja-JP" altLang="it-IT" sz="1800" dirty="0" smtClean="0">
                <a:latin typeface="Arial"/>
                <a:cs typeface="+mn-cs"/>
              </a:rPr>
              <a:t>’</a:t>
            </a:r>
            <a:r>
              <a:rPr lang="it-IT" sz="1800" dirty="0" smtClean="0">
                <a:cs typeface="+mn-cs"/>
              </a:rPr>
              <a:t>albero del motore tramite un apposito dispositivo</a:t>
            </a:r>
          </a:p>
          <a:p>
            <a:pPr lvl="1" eaLnBrk="1" hangingPunct="1">
              <a:lnSpc>
                <a:spcPct val="80000"/>
              </a:lnSpc>
              <a:defRPr/>
            </a:pPr>
            <a:endParaRPr lang="it-IT" sz="1600" dirty="0" smtClean="0"/>
          </a:p>
          <a:p>
            <a:pPr marL="174625" indent="-174625" eaLnBrk="1" hangingPunct="1">
              <a:lnSpc>
                <a:spcPct val="80000"/>
              </a:lnSpc>
              <a:defRPr/>
            </a:pPr>
            <a:r>
              <a:rPr lang="it-IT" sz="1800" dirty="0" smtClean="0">
                <a:cs typeface="+mn-cs"/>
              </a:rPr>
              <a:t>Le rilevazioni riguardano la </a:t>
            </a:r>
            <a:r>
              <a:rPr lang="it-IT" sz="1800" b="1" dirty="0" smtClean="0">
                <a:cs typeface="+mn-cs"/>
              </a:rPr>
              <a:t>coppia motrice M</a:t>
            </a:r>
            <a:r>
              <a:rPr lang="it-IT" sz="1800" dirty="0" smtClean="0">
                <a:cs typeface="+mn-cs"/>
              </a:rPr>
              <a:t>, il </a:t>
            </a:r>
            <a:r>
              <a:rPr lang="it-IT" sz="1800" b="1" dirty="0" smtClean="0">
                <a:cs typeface="+mn-cs"/>
              </a:rPr>
              <a:t>consumo orario</a:t>
            </a:r>
            <a:r>
              <a:rPr lang="it-IT" sz="1800" dirty="0" smtClean="0">
                <a:cs typeface="+mn-cs"/>
              </a:rPr>
              <a:t> di carburante </a:t>
            </a:r>
            <a:r>
              <a:rPr lang="it-IT" sz="1800" b="1" dirty="0" smtClean="0">
                <a:cs typeface="+mn-cs"/>
              </a:rPr>
              <a:t>C</a:t>
            </a:r>
            <a:r>
              <a:rPr lang="it-IT" sz="1800" dirty="0" smtClean="0">
                <a:cs typeface="+mn-cs"/>
              </a:rPr>
              <a:t> e il </a:t>
            </a:r>
            <a:r>
              <a:rPr lang="it-IT" sz="1800" b="1" dirty="0" smtClean="0">
                <a:cs typeface="+mn-cs"/>
              </a:rPr>
              <a:t>numero di giri </a:t>
            </a:r>
            <a:r>
              <a:rPr lang="it-IT" sz="1800" b="1" dirty="0" err="1" smtClean="0">
                <a:cs typeface="+mn-cs"/>
              </a:rPr>
              <a:t>n</a:t>
            </a:r>
            <a:endParaRPr lang="it-IT" sz="1800" b="1" dirty="0" smtClean="0">
              <a:cs typeface="+mn-cs"/>
            </a:endParaRPr>
          </a:p>
          <a:p>
            <a:pPr lvl="1" eaLnBrk="1" hangingPunct="1">
              <a:lnSpc>
                <a:spcPct val="80000"/>
              </a:lnSpc>
              <a:defRPr/>
            </a:pPr>
            <a:endParaRPr lang="it-IT" sz="1600" dirty="0" smtClean="0"/>
          </a:p>
          <a:p>
            <a:pPr marL="174625" indent="-174625" eaLnBrk="1" hangingPunct="1">
              <a:lnSpc>
                <a:spcPct val="80000"/>
              </a:lnSpc>
              <a:defRPr/>
            </a:pPr>
            <a:r>
              <a:rPr lang="it-IT" sz="1800" dirty="0" smtClean="0">
                <a:cs typeface="+mn-cs"/>
              </a:rPr>
              <a:t>La </a:t>
            </a:r>
            <a:r>
              <a:rPr lang="it-IT" sz="1800" b="1" dirty="0" smtClean="0">
                <a:cs typeface="+mn-cs"/>
              </a:rPr>
              <a:t>potenza </a:t>
            </a:r>
            <a:r>
              <a:rPr lang="it-IT" sz="1800" b="1" dirty="0" err="1" smtClean="0">
                <a:cs typeface="+mn-cs"/>
              </a:rPr>
              <a:t>P</a:t>
            </a:r>
            <a:r>
              <a:rPr lang="it-IT" sz="1800" dirty="0" smtClean="0">
                <a:cs typeface="+mn-cs"/>
              </a:rPr>
              <a:t> (kW) si può ricavare dalla coppia M (</a:t>
            </a:r>
            <a:r>
              <a:rPr lang="it-IT" sz="1800" dirty="0" err="1" smtClean="0">
                <a:cs typeface="+mn-cs"/>
              </a:rPr>
              <a:t>N∙m</a:t>
            </a:r>
            <a:r>
              <a:rPr lang="it-IT" sz="1800" dirty="0" smtClean="0">
                <a:cs typeface="+mn-cs"/>
              </a:rPr>
              <a:t>) e dal numero di giri </a:t>
            </a:r>
            <a:r>
              <a:rPr lang="it-IT" sz="1800" dirty="0" err="1" smtClean="0">
                <a:cs typeface="+mn-cs"/>
              </a:rPr>
              <a:t>n</a:t>
            </a:r>
            <a:r>
              <a:rPr lang="it-IT" sz="1800" dirty="0" smtClean="0">
                <a:cs typeface="+mn-cs"/>
              </a:rPr>
              <a:t> (</a:t>
            </a:r>
            <a:r>
              <a:rPr lang="it-IT" sz="1800" dirty="0" err="1" smtClean="0">
                <a:cs typeface="+mn-cs"/>
              </a:rPr>
              <a:t>rpm</a:t>
            </a:r>
            <a:r>
              <a:rPr lang="it-IT" sz="1800" dirty="0" smtClean="0">
                <a:cs typeface="+mn-cs"/>
              </a:rPr>
              <a:t>)</a:t>
            </a:r>
          </a:p>
          <a:p>
            <a:pPr marL="174625" indent="-174625" eaLnBrk="1" hangingPunct="1">
              <a:lnSpc>
                <a:spcPct val="80000"/>
              </a:lnSpc>
              <a:defRPr/>
            </a:pPr>
            <a:endParaRPr lang="it-IT" sz="1800" dirty="0" smtClean="0">
              <a:cs typeface="+mn-cs"/>
            </a:endParaRPr>
          </a:p>
          <a:p>
            <a:pPr marL="174625" indent="-174625" eaLnBrk="1" hangingPunct="1">
              <a:lnSpc>
                <a:spcPct val="80000"/>
              </a:lnSpc>
              <a:defRPr/>
            </a:pPr>
            <a:r>
              <a:rPr lang="it-IT" sz="1800" dirty="0" smtClean="0">
                <a:cs typeface="+mn-cs"/>
              </a:rPr>
              <a:t>Il </a:t>
            </a:r>
            <a:r>
              <a:rPr lang="it-IT" sz="1800" b="1" dirty="0" smtClean="0">
                <a:cs typeface="+mn-cs"/>
              </a:rPr>
              <a:t>consumo specifico </a:t>
            </a:r>
            <a:r>
              <a:rPr lang="it-IT" sz="1800" b="1" dirty="0" err="1" smtClean="0">
                <a:cs typeface="+mn-cs"/>
              </a:rPr>
              <a:t>c</a:t>
            </a:r>
            <a:r>
              <a:rPr lang="it-IT" sz="1800" b="1" baseline="-25000" dirty="0" err="1" smtClean="0">
                <a:cs typeface="+mn-cs"/>
              </a:rPr>
              <a:t>s</a:t>
            </a:r>
            <a:r>
              <a:rPr lang="it-IT" sz="1800" dirty="0" smtClean="0">
                <a:cs typeface="+mn-cs"/>
              </a:rPr>
              <a:t> (g/kWh) dal consumo orario C (g/h) e dalla potenza </a:t>
            </a:r>
            <a:r>
              <a:rPr lang="it-IT" sz="1800" dirty="0" err="1" smtClean="0">
                <a:cs typeface="+mn-cs"/>
              </a:rPr>
              <a:t>P</a:t>
            </a:r>
            <a:r>
              <a:rPr lang="it-IT" sz="1800" dirty="0" smtClean="0">
                <a:cs typeface="+mn-cs"/>
              </a:rPr>
              <a:t> (kW)</a:t>
            </a:r>
            <a:endParaRPr lang="it-IT" sz="2800" dirty="0" smtClean="0">
              <a:cs typeface="+mn-cs"/>
            </a:endParaRPr>
          </a:p>
        </p:txBody>
      </p:sp>
      <p:graphicFrame>
        <p:nvGraphicFramePr>
          <p:cNvPr id="100355" name="Object 4"/>
          <p:cNvGraphicFramePr>
            <a:graphicFrameLocks noChangeAspect="1"/>
          </p:cNvGraphicFramePr>
          <p:nvPr/>
        </p:nvGraphicFramePr>
        <p:xfrm>
          <a:off x="468313" y="5156200"/>
          <a:ext cx="4754562" cy="1735138"/>
        </p:xfrm>
        <a:graphic>
          <a:graphicData uri="http://schemas.openxmlformats.org/presentationml/2006/ole">
            <mc:AlternateContent xmlns:mc="http://schemas.openxmlformats.org/markup-compatibility/2006">
              <mc:Choice xmlns:v="urn:schemas-microsoft-com:vml" Requires="v">
                <p:oleObj spid="_x0000_s100458" name="Equation" r:id="rId4" imgW="2298700" imgH="838200" progId="Equation.3">
                  <p:embed/>
                </p:oleObj>
              </mc:Choice>
              <mc:Fallback>
                <p:oleObj name="Equation" r:id="rId4" imgW="2298700" imgH="8382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5156200"/>
                        <a:ext cx="4754562" cy="17351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00356" name="Object 6"/>
          <p:cNvGraphicFramePr>
            <a:graphicFrameLocks noChangeAspect="1"/>
          </p:cNvGraphicFramePr>
          <p:nvPr/>
        </p:nvGraphicFramePr>
        <p:xfrm>
          <a:off x="5651500" y="6021388"/>
          <a:ext cx="1036638" cy="836612"/>
        </p:xfrm>
        <a:graphic>
          <a:graphicData uri="http://schemas.openxmlformats.org/presentationml/2006/ole">
            <mc:AlternateContent xmlns:mc="http://schemas.openxmlformats.org/markup-compatibility/2006">
              <mc:Choice xmlns:v="urn:schemas-microsoft-com:vml" Requires="v">
                <p:oleObj spid="_x0000_s100459" name="Equazione" r:id="rId6" imgW="457200" imgH="393700" progId="Equation.3">
                  <p:embed/>
                </p:oleObj>
              </mc:Choice>
              <mc:Fallback>
                <p:oleObj name="Equazione" r:id="rId6" imgW="457200" imgH="3937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1500" y="6021388"/>
                        <a:ext cx="1036638" cy="836612"/>
                      </a:xfrm>
                      <a:prstGeom prst="rect">
                        <a:avLst/>
                      </a:prstGeom>
                      <a:solidFill>
                        <a:srgbClr val="FFFF00"/>
                      </a:solidFill>
                      <a:ln w="9525">
                        <a:solidFill>
                          <a:schemeClr val="tx1"/>
                        </a:solidFill>
                        <a:miter lim="800000"/>
                        <a:headEnd/>
                        <a:tailEnd/>
                      </a:ln>
                    </p:spPr>
                  </p:pic>
                </p:oleObj>
              </mc:Fallback>
            </mc:AlternateContent>
          </a:graphicData>
        </a:graphic>
      </p:graphicFrame>
      <p:pic>
        <p:nvPicPr>
          <p:cNvPr id="164871" name="Picture 7"/>
          <p:cNvPicPr>
            <a:picLocks noChangeAspect="1" noChangeArrowheads="1"/>
          </p:cNvPicPr>
          <p:nvPr/>
        </p:nvPicPr>
        <p:blipFill>
          <a:blip r:embed="rId8">
            <a:extLst>
              <a:ext uri="{28A0092B-C50C-407E-A947-70E740481C1C}">
                <a14:useLocalDpi xmlns:a14="http://schemas.microsoft.com/office/drawing/2010/main" val="0"/>
              </a:ext>
            </a:extLst>
          </a:blip>
          <a:srcRect l="775" t="1352" r="47646" b="45454"/>
          <a:stretch>
            <a:fillRect/>
          </a:stretch>
        </p:blipFill>
        <p:spPr bwMode="auto">
          <a:xfrm>
            <a:off x="6291263" y="1525588"/>
            <a:ext cx="2852737" cy="230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4872" name="Text Box 8"/>
          <p:cNvSpPr txBox="1">
            <a:spLocks noChangeArrowheads="1"/>
          </p:cNvSpPr>
          <p:nvPr/>
        </p:nvSpPr>
        <p:spPr bwMode="auto">
          <a:xfrm>
            <a:off x="6415088" y="4016375"/>
            <a:ext cx="795337" cy="590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i="1">
                <a:cs typeface="Arial" charset="0"/>
              </a:rPr>
              <a:t>M</a:t>
            </a:r>
            <a:r>
              <a:rPr lang="it-IT" sz="1600">
                <a:cs typeface="Arial" charset="0"/>
              </a:rPr>
              <a:t> (Nm)</a:t>
            </a:r>
          </a:p>
        </p:txBody>
      </p:sp>
      <p:sp>
        <p:nvSpPr>
          <p:cNvPr id="164873" name="Text Box 9"/>
          <p:cNvSpPr txBox="1">
            <a:spLocks noChangeArrowheads="1"/>
          </p:cNvSpPr>
          <p:nvPr/>
        </p:nvSpPr>
        <p:spPr bwMode="auto">
          <a:xfrm>
            <a:off x="7405688" y="4016375"/>
            <a:ext cx="795337" cy="590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i="1">
                <a:cs typeface="Arial" charset="0"/>
              </a:rPr>
              <a:t>n</a:t>
            </a:r>
            <a:r>
              <a:rPr lang="it-IT" sz="1600">
                <a:cs typeface="Arial" charset="0"/>
              </a:rPr>
              <a:t> (rpm)</a:t>
            </a:r>
          </a:p>
        </p:txBody>
      </p:sp>
      <p:sp>
        <p:nvSpPr>
          <p:cNvPr id="164874" name="Text Box 10"/>
          <p:cNvSpPr txBox="1">
            <a:spLocks noChangeArrowheads="1"/>
          </p:cNvSpPr>
          <p:nvPr/>
        </p:nvSpPr>
        <p:spPr bwMode="auto">
          <a:xfrm>
            <a:off x="8348663" y="4016375"/>
            <a:ext cx="795337" cy="590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i="1">
                <a:cs typeface="Arial" charset="0"/>
              </a:rPr>
              <a:t>C</a:t>
            </a:r>
            <a:r>
              <a:rPr lang="it-IT" sz="1600">
                <a:cs typeface="Arial" charset="0"/>
              </a:rPr>
              <a:t> (g/h)</a:t>
            </a:r>
          </a:p>
        </p:txBody>
      </p:sp>
      <p:sp>
        <p:nvSpPr>
          <p:cNvPr id="164875" name="Text Box 11"/>
          <p:cNvSpPr txBox="1">
            <a:spLocks noChangeArrowheads="1"/>
          </p:cNvSpPr>
          <p:nvPr/>
        </p:nvSpPr>
        <p:spPr bwMode="auto">
          <a:xfrm>
            <a:off x="6897688" y="4795838"/>
            <a:ext cx="795337" cy="590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i="1">
                <a:cs typeface="Arial" charset="0"/>
              </a:rPr>
              <a:t>P</a:t>
            </a:r>
            <a:r>
              <a:rPr lang="it-IT" sz="1600">
                <a:cs typeface="Arial" charset="0"/>
              </a:rPr>
              <a:t> (kW)</a:t>
            </a:r>
          </a:p>
        </p:txBody>
      </p:sp>
      <p:sp>
        <p:nvSpPr>
          <p:cNvPr id="164876" name="Text Box 12"/>
          <p:cNvSpPr txBox="1">
            <a:spLocks noChangeArrowheads="1"/>
          </p:cNvSpPr>
          <p:nvPr/>
        </p:nvSpPr>
        <p:spPr bwMode="auto">
          <a:xfrm>
            <a:off x="7789863" y="5529263"/>
            <a:ext cx="795337" cy="590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rIns="0">
            <a:spAutoFit/>
          </a:bodyPr>
          <a:lstStyle/>
          <a:p>
            <a:pPr algn="ctr">
              <a:spcBef>
                <a:spcPct val="50000"/>
              </a:spcBef>
              <a:defRPr/>
            </a:pPr>
            <a:r>
              <a:rPr lang="it-IT" sz="1600" i="1">
                <a:cs typeface="Arial" charset="0"/>
              </a:rPr>
              <a:t>c</a:t>
            </a:r>
            <a:r>
              <a:rPr lang="it-IT" sz="1600" i="1" baseline="-25000">
                <a:cs typeface="Arial" charset="0"/>
              </a:rPr>
              <a:t>s</a:t>
            </a:r>
            <a:r>
              <a:rPr lang="it-IT" sz="1600">
                <a:cs typeface="Arial" charset="0"/>
              </a:rPr>
              <a:t> (g/kWh)</a:t>
            </a:r>
          </a:p>
        </p:txBody>
      </p:sp>
      <p:cxnSp>
        <p:nvCxnSpPr>
          <p:cNvPr id="164878" name="AutoShape 14"/>
          <p:cNvCxnSpPr>
            <a:cxnSpLocks noChangeShapeType="1"/>
            <a:stCxn id="164872" idx="2"/>
            <a:endCxn id="164875" idx="1"/>
          </p:cNvCxnSpPr>
          <p:nvPr/>
        </p:nvCxnSpPr>
        <p:spPr bwMode="auto">
          <a:xfrm rot="16200000" flipH="1">
            <a:off x="6613525" y="4806950"/>
            <a:ext cx="484188" cy="84138"/>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4879" name="AutoShape 15"/>
          <p:cNvCxnSpPr>
            <a:cxnSpLocks noChangeShapeType="1"/>
            <a:stCxn id="164873" idx="2"/>
            <a:endCxn id="164875" idx="3"/>
          </p:cNvCxnSpPr>
          <p:nvPr/>
        </p:nvCxnSpPr>
        <p:spPr bwMode="auto">
          <a:xfrm rot="5400000">
            <a:off x="7506494" y="4793456"/>
            <a:ext cx="484188" cy="11112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4880" name="AutoShape 16"/>
          <p:cNvCxnSpPr>
            <a:cxnSpLocks noChangeShapeType="1"/>
            <a:stCxn id="164875" idx="2"/>
            <a:endCxn id="164876" idx="1"/>
          </p:cNvCxnSpPr>
          <p:nvPr/>
        </p:nvCxnSpPr>
        <p:spPr bwMode="auto">
          <a:xfrm rot="16200000" flipH="1">
            <a:off x="7323932" y="5358606"/>
            <a:ext cx="438150" cy="493713"/>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4881" name="AutoShape 17"/>
          <p:cNvCxnSpPr>
            <a:cxnSpLocks noChangeShapeType="1"/>
            <a:stCxn id="164874" idx="2"/>
            <a:endCxn id="164876" idx="3"/>
          </p:cNvCxnSpPr>
          <p:nvPr/>
        </p:nvCxnSpPr>
        <p:spPr bwMode="auto">
          <a:xfrm rot="5400000">
            <a:off x="8057356" y="5134769"/>
            <a:ext cx="1217613" cy="16192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defRPr/>
            </a:pPr>
            <a:r>
              <a:rPr lang="it-IT" sz="4000" smtClean="0">
                <a:cs typeface="+mj-cs"/>
              </a:rPr>
              <a:t>Condizioni di prova dei motori per alcune normative internazionali</a:t>
            </a:r>
          </a:p>
        </p:txBody>
      </p:sp>
      <p:sp>
        <p:nvSpPr>
          <p:cNvPr id="168963" name="Rectangle 3"/>
          <p:cNvSpPr>
            <a:spLocks noGrp="1" noChangeArrowheads="1"/>
          </p:cNvSpPr>
          <p:nvPr>
            <p:ph type="body" idx="1"/>
          </p:nvPr>
        </p:nvSpPr>
        <p:spPr>
          <a:xfrm>
            <a:off x="457200" y="5086300"/>
            <a:ext cx="8229600" cy="1943100"/>
          </a:xfrm>
        </p:spPr>
        <p:txBody>
          <a:bodyPr/>
          <a:lstStyle/>
          <a:p>
            <a:pPr eaLnBrk="1" hangingPunct="1">
              <a:lnSpc>
                <a:spcPct val="80000"/>
              </a:lnSpc>
              <a:defRPr/>
            </a:pPr>
            <a:r>
              <a:rPr lang="it-IT" sz="2000" dirty="0" smtClean="0">
                <a:cs typeface="+mn-cs"/>
              </a:rPr>
              <a:t>La potenza nominale e massima vengono rilevate in maniera differente a seconda della normativa di riferimento (indicata nel materiale tecnico e nel libretto di circolazione): DIN la più bassa; ISO la più alta (15%)</a:t>
            </a:r>
          </a:p>
          <a:p>
            <a:pPr eaLnBrk="1" hangingPunct="1">
              <a:lnSpc>
                <a:spcPct val="80000"/>
              </a:lnSpc>
              <a:defRPr/>
            </a:pPr>
            <a:r>
              <a:rPr lang="it-IT" sz="2000" dirty="0" smtClean="0">
                <a:cs typeface="+mn-cs"/>
              </a:rPr>
              <a:t>In generale nessuna delle due è quella realmente disponibile </a:t>
            </a:r>
            <a:r>
              <a:rPr lang="it-IT" sz="2000" dirty="0" err="1" smtClean="0">
                <a:cs typeface="+mn-cs"/>
              </a:rPr>
              <a:t>all</a:t>
            </a:r>
            <a:r>
              <a:rPr lang="ja-JP" altLang="it-IT" sz="2000" dirty="0" smtClean="0">
                <a:latin typeface="Arial"/>
                <a:cs typeface="+mn-cs"/>
              </a:rPr>
              <a:t>’</a:t>
            </a:r>
            <a:r>
              <a:rPr lang="it-IT" sz="2000" dirty="0" smtClean="0">
                <a:cs typeface="+mn-cs"/>
              </a:rPr>
              <a:t>utilizzatore (= al gancio</a:t>
            </a:r>
            <a:r>
              <a:rPr lang="it-IT" sz="2000" dirty="0" smtClean="0">
                <a:cs typeface="+mn-cs"/>
              </a:rPr>
              <a:t>)</a:t>
            </a:r>
          </a:p>
          <a:p>
            <a:pPr eaLnBrk="1" hangingPunct="1">
              <a:lnSpc>
                <a:spcPct val="80000"/>
              </a:lnSpc>
              <a:defRPr/>
            </a:pPr>
            <a:r>
              <a:rPr lang="it-IT" sz="2000" dirty="0" smtClean="0">
                <a:cs typeface="+mn-cs"/>
              </a:rPr>
              <a:t>OECD cod. 1: misurata alla </a:t>
            </a:r>
            <a:r>
              <a:rPr lang="it-IT" sz="2000" dirty="0" err="1" smtClean="0">
                <a:cs typeface="+mn-cs"/>
              </a:rPr>
              <a:t>pdp</a:t>
            </a:r>
            <a:endParaRPr lang="it-IT" sz="2000" dirty="0" smtClean="0">
              <a:cs typeface="+mn-cs"/>
            </a:endParaRPr>
          </a:p>
        </p:txBody>
      </p:sp>
      <p:graphicFrame>
        <p:nvGraphicFramePr>
          <p:cNvPr id="5" name="Group 296"/>
          <p:cNvGraphicFramePr>
            <a:graphicFrameLocks noGrp="1"/>
          </p:cNvGraphicFramePr>
          <p:nvPr>
            <p:extLst>
              <p:ext uri="{D42A27DB-BD31-4B8C-83A1-F6EECF244321}">
                <p14:modId xmlns:p14="http://schemas.microsoft.com/office/powerpoint/2010/main" val="1393725252"/>
              </p:ext>
            </p:extLst>
          </p:nvPr>
        </p:nvGraphicFramePr>
        <p:xfrm>
          <a:off x="323529" y="1538456"/>
          <a:ext cx="8820472" cy="3474720"/>
        </p:xfrm>
        <a:graphic>
          <a:graphicData uri="http://schemas.openxmlformats.org/drawingml/2006/table">
            <a:tbl>
              <a:tblPr/>
              <a:tblGrid>
                <a:gridCol w="2448271"/>
                <a:gridCol w="1159117"/>
                <a:gridCol w="856415"/>
                <a:gridCol w="995929"/>
                <a:gridCol w="1018029"/>
                <a:gridCol w="1107815"/>
                <a:gridCol w="1234896"/>
              </a:tblGrid>
              <a:tr h="475787">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NORME DI PROVA</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ventilat +</a:t>
                      </a:r>
                    </a:p>
                    <a:p>
                      <a:pPr marL="0" marR="0" lvl="0" indent="0" algn="ctr" defTabSz="914400" rtl="0" eaLnBrk="0" fontAlgn="base" latinLnBrk="0" hangingPunct="0">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radiatore</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dirty="0">
                          <a:ln>
                            <a:noFill/>
                          </a:ln>
                          <a:solidFill>
                            <a:schemeClr val="tx1"/>
                          </a:solidFill>
                          <a:effectLst/>
                          <a:latin typeface="Times New Roman" charset="0"/>
                          <a:ea typeface="ＭＳ Ｐゴシック" charset="0"/>
                          <a:cs typeface="Times New Roman" charset="0"/>
                        </a:rPr>
                        <a:t>filtro aria</a:t>
                      </a:r>
                      <a:endParaRPr kumimoji="0" lang="it-IT" sz="2000" b="0" i="0" u="none" strike="noStrike" cap="none" normalizeH="0" baseline="0" dirty="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scarico</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temp.</a:t>
                      </a:r>
                    </a:p>
                    <a:p>
                      <a:pPr marL="0" marR="0" lvl="0" indent="0" algn="ctr" defTabSz="914400" rtl="0" eaLnBrk="0" fontAlgn="base" latinLnBrk="0" hangingPunct="0">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°C</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Press.</a:t>
                      </a:r>
                    </a:p>
                    <a:p>
                      <a:pPr marL="0" marR="0" lvl="0" indent="0" algn="ctr" defTabSz="914400" rtl="0" eaLnBrk="0" fontAlgn="base" latinLnBrk="0" hangingPunct="0">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mm Hg</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altitudine m s.l.m.</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058">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DIN</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sì</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si</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si</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20</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760</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0</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058">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88925" algn="l"/>
                        </a:tabLst>
                      </a:pPr>
                      <a:r>
                        <a:rPr kumimoji="0" lang="en-GB" sz="2000" b="0" i="0" u="none" strike="noStrike" cap="none" normalizeH="0" baseline="0">
                          <a:ln>
                            <a:noFill/>
                          </a:ln>
                          <a:solidFill>
                            <a:schemeClr val="tx1"/>
                          </a:solidFill>
                          <a:effectLst/>
                          <a:latin typeface="Times New Roman" charset="0"/>
                          <a:ea typeface="ＭＳ Ｐゴシック" charset="0"/>
                        </a:rPr>
                        <a:t>ECE R-24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en-GB" sz="2000" b="0" i="0" u="none" strike="noStrike" cap="none" normalizeH="0" baseline="0">
                          <a:ln>
                            <a:noFill/>
                          </a:ln>
                          <a:solidFill>
                            <a:schemeClr val="tx1"/>
                          </a:solidFill>
                          <a:effectLst/>
                          <a:latin typeface="Times New Roman" charset="0"/>
                          <a:ea typeface="ＭＳ Ｐゴシック" charset="0"/>
                        </a:rPr>
                        <a:t>si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rPr>
                        <a:t>si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rPr>
                        <a:t>si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endParaRPr kumimoji="0" lang="en-US"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endParaRPr kumimoji="0" lang="en-US"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endParaRPr kumimoji="0" lang="en-US"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6094">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BS</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no</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si</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si</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29.4</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736</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150</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058">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SAE: net</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sì</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si</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si</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en-GB" sz="2000" b="0" i="0" u="none" strike="noStrike" cap="none" normalizeH="0" baseline="0">
                          <a:ln>
                            <a:noFill/>
                          </a:ln>
                          <a:solidFill>
                            <a:schemeClr val="tx1"/>
                          </a:solidFill>
                          <a:effectLst/>
                          <a:latin typeface="Times New Roman" charset="0"/>
                          <a:ea typeface="ＭＳ Ｐゴシック" charset="0"/>
                          <a:cs typeface="Times New Roman" charset="0"/>
                        </a:rPr>
                        <a:t>29.4</a:t>
                      </a:r>
                      <a:endParaRPr kumimoji="0" lang="en-GB"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en-GB" sz="2000" b="0" i="0" u="none" strike="noStrike" cap="none" normalizeH="0" baseline="0">
                          <a:ln>
                            <a:noFill/>
                          </a:ln>
                          <a:solidFill>
                            <a:schemeClr val="tx1"/>
                          </a:solidFill>
                          <a:effectLst/>
                          <a:latin typeface="Times New Roman" charset="0"/>
                          <a:ea typeface="ＭＳ Ｐゴシック" charset="0"/>
                          <a:cs typeface="Times New Roman" charset="0"/>
                        </a:rPr>
                        <a:t>736</a:t>
                      </a:r>
                      <a:endParaRPr kumimoji="0" lang="en-GB"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en-GB" sz="2000" b="0" i="0" u="none" strike="noStrike" cap="none" normalizeH="0" baseline="0">
                          <a:ln>
                            <a:noFill/>
                          </a:ln>
                          <a:solidFill>
                            <a:schemeClr val="tx1"/>
                          </a:solidFill>
                          <a:effectLst/>
                          <a:latin typeface="Times New Roman" charset="0"/>
                          <a:ea typeface="ＭＳ Ｐゴシック" charset="0"/>
                          <a:cs typeface="Times New Roman" charset="0"/>
                        </a:rPr>
                        <a:t>150</a:t>
                      </a:r>
                      <a:endParaRPr kumimoji="0" lang="en-GB"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6094">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88925" algn="l"/>
                        </a:tabLst>
                      </a:pPr>
                      <a:r>
                        <a:rPr kumimoji="0" lang="en-GB" sz="2000" b="0" i="0" u="none" strike="noStrike" cap="none" normalizeH="0" baseline="0">
                          <a:ln>
                            <a:noFill/>
                          </a:ln>
                          <a:solidFill>
                            <a:schemeClr val="tx1"/>
                          </a:solidFill>
                          <a:effectLst/>
                          <a:latin typeface="Times New Roman" charset="0"/>
                          <a:ea typeface="ＭＳ Ｐゴシック" charset="0"/>
                          <a:cs typeface="Times New Roman" charset="0"/>
                        </a:rPr>
                        <a:t>SAE: gross</a:t>
                      </a:r>
                      <a:endParaRPr kumimoji="0" lang="en-GB"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en-GB" sz="2000" b="0" i="0" u="none" strike="noStrike" cap="none" normalizeH="0" baseline="0">
                          <a:ln>
                            <a:noFill/>
                          </a:ln>
                          <a:solidFill>
                            <a:schemeClr val="tx1"/>
                          </a:solidFill>
                          <a:effectLst/>
                          <a:latin typeface="Times New Roman" charset="0"/>
                          <a:ea typeface="ＭＳ Ｐゴシック" charset="0"/>
                          <a:cs typeface="Times New Roman" charset="0"/>
                        </a:rPr>
                        <a:t>no</a:t>
                      </a:r>
                      <a:endParaRPr kumimoji="0" lang="en-GB"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si/no</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dirty="0">
                          <a:ln>
                            <a:noFill/>
                          </a:ln>
                          <a:solidFill>
                            <a:schemeClr val="tx1"/>
                          </a:solidFill>
                          <a:effectLst/>
                          <a:latin typeface="Times New Roman" charset="0"/>
                          <a:ea typeface="ＭＳ Ｐゴシック" charset="0"/>
                          <a:cs typeface="Times New Roman" charset="0"/>
                        </a:rPr>
                        <a:t>no</a:t>
                      </a:r>
                      <a:endParaRPr kumimoji="0" lang="it-IT" sz="2000" b="0" i="0" u="none" strike="noStrike" cap="none" normalizeH="0" baseline="0" dirty="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29.4</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736</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cs typeface="Times New Roman" charset="0"/>
                        </a:rPr>
                        <a:t>150</a:t>
                      </a:r>
                      <a:endParaRPr kumimoji="0" lang="it-IT"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6094">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88925" algn="l"/>
                        </a:tabLst>
                      </a:pPr>
                      <a:r>
                        <a:rPr kumimoji="0" lang="en-GB" sz="2000" b="0" i="0" u="none" strike="noStrike" cap="none" normalizeH="0" baseline="0">
                          <a:ln>
                            <a:noFill/>
                          </a:ln>
                          <a:solidFill>
                            <a:schemeClr val="tx1"/>
                          </a:solidFill>
                          <a:effectLst/>
                          <a:latin typeface="Times New Roman" charset="0"/>
                          <a:ea typeface="ＭＳ Ｐゴシック" charset="0"/>
                        </a:rPr>
                        <a:t>ISO 14396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en-GB" sz="2000" b="0" i="0" u="none" strike="noStrike" cap="none" normalizeH="0" baseline="0" dirty="0">
                          <a:ln>
                            <a:noFill/>
                          </a:ln>
                          <a:solidFill>
                            <a:schemeClr val="tx1"/>
                          </a:solidFill>
                          <a:effectLst/>
                          <a:latin typeface="Times New Roman" charset="0"/>
                          <a:ea typeface="ＭＳ Ｐゴシック" charset="0"/>
                        </a:rPr>
                        <a:t>no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rPr>
                        <a:t>no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rPr>
                        <a:t>no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endParaRPr kumimoji="0" lang="en-US"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endParaRPr kumimoji="0" lang="en-US"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endParaRPr kumimoji="0" lang="en-US"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6094">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88925" algn="l"/>
                        </a:tabLst>
                      </a:pPr>
                      <a:r>
                        <a:rPr kumimoji="0" lang="en-GB" sz="2000" b="0" i="0" u="none" strike="noStrike" cap="none" normalizeH="0" baseline="0">
                          <a:ln>
                            <a:noFill/>
                          </a:ln>
                          <a:solidFill>
                            <a:schemeClr val="tx1"/>
                          </a:solidFill>
                          <a:effectLst/>
                          <a:latin typeface="Times New Roman" charset="0"/>
                          <a:ea typeface="ＭＳ Ｐゴシック" charset="0"/>
                        </a:rPr>
                        <a:t>9768-EC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en-GB" sz="2000" b="0" i="0" u="none" strike="noStrike" cap="none" normalizeH="0" baseline="0">
                          <a:ln>
                            <a:noFill/>
                          </a:ln>
                          <a:solidFill>
                            <a:schemeClr val="tx1"/>
                          </a:solidFill>
                          <a:effectLst/>
                          <a:latin typeface="Times New Roman" charset="0"/>
                          <a:ea typeface="ＭＳ Ｐゴシック" charset="0"/>
                        </a:rPr>
                        <a:t>no/si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rPr>
                        <a:t>no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2000" b="0" i="0" u="none" strike="noStrike" cap="none" normalizeH="0" baseline="0">
                          <a:ln>
                            <a:noFill/>
                          </a:ln>
                          <a:solidFill>
                            <a:schemeClr val="tx1"/>
                          </a:solidFill>
                          <a:effectLst/>
                          <a:latin typeface="Times New Roman" charset="0"/>
                          <a:ea typeface="ＭＳ Ｐゴシック" charset="0"/>
                        </a:rPr>
                        <a:t>no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endParaRPr kumimoji="0" lang="en-US"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endParaRPr kumimoji="0" lang="en-US"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endParaRPr kumimoji="0" lang="en-US" sz="2000" b="0" i="0" u="none" strike="noStrike" cap="none" normalizeH="0" baseline="0" dirty="0">
                        <a:ln>
                          <a:noFill/>
                        </a:ln>
                        <a:solidFill>
                          <a:schemeClr val="tx1"/>
                        </a:solidFill>
                        <a:effectLst/>
                        <a:latin typeface="Times New Roman"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defRPr/>
            </a:pPr>
            <a:r>
              <a:rPr lang="it-IT" smtClean="0">
                <a:cs typeface="+mj-cs"/>
              </a:rPr>
              <a:t>Curve caratteristiche del motore</a:t>
            </a:r>
          </a:p>
        </p:txBody>
      </p:sp>
      <p:sp>
        <p:nvSpPr>
          <p:cNvPr id="165891" name="Rectangle 3"/>
          <p:cNvSpPr>
            <a:spLocks noGrp="1" noChangeArrowheads="1"/>
          </p:cNvSpPr>
          <p:nvPr>
            <p:ph type="body" idx="1"/>
          </p:nvPr>
        </p:nvSpPr>
        <p:spPr>
          <a:xfrm>
            <a:off x="174625" y="1585913"/>
            <a:ext cx="3376613" cy="5022850"/>
          </a:xfrm>
        </p:spPr>
        <p:txBody>
          <a:bodyPr/>
          <a:lstStyle/>
          <a:p>
            <a:pPr marL="174625" indent="-174625" eaLnBrk="1" hangingPunct="1">
              <a:lnSpc>
                <a:spcPct val="80000"/>
              </a:lnSpc>
              <a:defRPr/>
            </a:pPr>
            <a:r>
              <a:rPr lang="it-IT" sz="2400" smtClean="0">
                <a:cs typeface="+mn-cs"/>
              </a:rPr>
              <a:t>Regimi caratteristici:</a:t>
            </a:r>
          </a:p>
          <a:p>
            <a:pPr marL="528638" lvl="1" indent="-174625" eaLnBrk="1" hangingPunct="1">
              <a:lnSpc>
                <a:spcPct val="80000"/>
              </a:lnSpc>
              <a:defRPr/>
            </a:pPr>
            <a:endParaRPr lang="it-IT" sz="2000" smtClean="0"/>
          </a:p>
          <a:p>
            <a:pPr marL="528638" lvl="1" indent="-174625" eaLnBrk="1" hangingPunct="1">
              <a:lnSpc>
                <a:spcPct val="80000"/>
              </a:lnSpc>
              <a:defRPr/>
            </a:pPr>
            <a:r>
              <a:rPr lang="it-IT" sz="2000" smtClean="0"/>
              <a:t>Regime di coppia massima (n</a:t>
            </a:r>
            <a:r>
              <a:rPr lang="it-IT" sz="2000" baseline="-25000" smtClean="0"/>
              <a:t>Mmax</a:t>
            </a:r>
            <a:r>
              <a:rPr lang="it-IT" sz="2000" smtClean="0"/>
              <a:t>)</a:t>
            </a:r>
          </a:p>
          <a:p>
            <a:pPr marL="528638" lvl="1" indent="-174625" eaLnBrk="1" hangingPunct="1">
              <a:lnSpc>
                <a:spcPct val="80000"/>
              </a:lnSpc>
              <a:defRPr/>
            </a:pPr>
            <a:endParaRPr lang="it-IT" sz="2000" smtClean="0"/>
          </a:p>
          <a:p>
            <a:pPr marL="528638" lvl="1" indent="-174625" eaLnBrk="1" hangingPunct="1">
              <a:lnSpc>
                <a:spcPct val="80000"/>
              </a:lnSpc>
              <a:defRPr/>
            </a:pPr>
            <a:r>
              <a:rPr lang="it-IT" sz="2000" smtClean="0"/>
              <a:t>Regime di potenza massima (n</a:t>
            </a:r>
            <a:r>
              <a:rPr lang="it-IT" sz="2000" baseline="-25000" smtClean="0"/>
              <a:t>Pmax</a:t>
            </a:r>
            <a:r>
              <a:rPr lang="it-IT" sz="2000" smtClean="0"/>
              <a:t>)</a:t>
            </a:r>
          </a:p>
          <a:p>
            <a:pPr marL="528638" lvl="1" indent="-174625" eaLnBrk="1" hangingPunct="1">
              <a:lnSpc>
                <a:spcPct val="80000"/>
              </a:lnSpc>
              <a:defRPr/>
            </a:pPr>
            <a:endParaRPr lang="it-IT" sz="2000" smtClean="0"/>
          </a:p>
          <a:p>
            <a:pPr marL="528638" lvl="1" indent="-174625" eaLnBrk="1" hangingPunct="1">
              <a:lnSpc>
                <a:spcPct val="80000"/>
              </a:lnSpc>
              <a:defRPr/>
            </a:pPr>
            <a:r>
              <a:rPr lang="it-IT" sz="2000" smtClean="0"/>
              <a:t>Regime di potenza nominale (n</a:t>
            </a:r>
            <a:r>
              <a:rPr lang="it-IT" sz="2000" baseline="-25000" smtClean="0"/>
              <a:t>Pnom</a:t>
            </a:r>
            <a:r>
              <a:rPr lang="it-IT" sz="2000" smtClean="0"/>
              <a:t>)</a:t>
            </a:r>
          </a:p>
          <a:p>
            <a:pPr marL="528638" lvl="1" indent="-174625" eaLnBrk="1" hangingPunct="1">
              <a:lnSpc>
                <a:spcPct val="80000"/>
              </a:lnSpc>
              <a:defRPr/>
            </a:pPr>
            <a:endParaRPr lang="it-IT" sz="2000" smtClean="0"/>
          </a:p>
          <a:p>
            <a:pPr marL="528638" lvl="1" indent="-174625" eaLnBrk="1" hangingPunct="1">
              <a:lnSpc>
                <a:spcPct val="80000"/>
              </a:lnSpc>
              <a:defRPr/>
            </a:pPr>
            <a:r>
              <a:rPr lang="it-IT" sz="2000" smtClean="0"/>
              <a:t>Regime massimo consentito dal regolatore (n</a:t>
            </a:r>
            <a:r>
              <a:rPr lang="it-IT" sz="2000" baseline="-25000" smtClean="0"/>
              <a:t>max</a:t>
            </a:r>
            <a:r>
              <a:rPr lang="it-IT" sz="2000" smtClean="0"/>
              <a:t>) o regime a vuoto (potenza utile erogata nulla)</a:t>
            </a:r>
          </a:p>
        </p:txBody>
      </p:sp>
      <p:pic>
        <p:nvPicPr>
          <p:cNvPr id="165892" name="Picture 4" descr="Curve motore"/>
          <p:cNvPicPr>
            <a:picLocks noChangeAspect="1" noChangeArrowheads="1"/>
          </p:cNvPicPr>
          <p:nvPr/>
        </p:nvPicPr>
        <p:blipFill>
          <a:blip r:embed="rId3">
            <a:extLst>
              <a:ext uri="{28A0092B-C50C-407E-A947-70E740481C1C}">
                <a14:useLocalDpi xmlns:a14="http://schemas.microsoft.com/office/drawing/2010/main" val="0"/>
              </a:ext>
            </a:extLst>
          </a:blip>
          <a:srcRect l="11891" t="51254" r="10863" b="4395"/>
          <a:stretch>
            <a:fillRect/>
          </a:stretch>
        </p:blipFill>
        <p:spPr bwMode="auto">
          <a:xfrm>
            <a:off x="4573588" y="1630363"/>
            <a:ext cx="4570412" cy="413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5893" name="Line 5"/>
          <p:cNvSpPr>
            <a:spLocks noChangeShapeType="1"/>
          </p:cNvSpPr>
          <p:nvPr/>
        </p:nvSpPr>
        <p:spPr bwMode="auto">
          <a:xfrm>
            <a:off x="8337550" y="1735138"/>
            <a:ext cx="0" cy="4422775"/>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165894" name="Line 6"/>
          <p:cNvSpPr>
            <a:spLocks noChangeShapeType="1"/>
          </p:cNvSpPr>
          <p:nvPr/>
        </p:nvSpPr>
        <p:spPr bwMode="auto">
          <a:xfrm>
            <a:off x="7853363" y="1749425"/>
            <a:ext cx="0" cy="3952875"/>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165895" name="Line 7"/>
          <p:cNvSpPr>
            <a:spLocks noChangeShapeType="1"/>
          </p:cNvSpPr>
          <p:nvPr/>
        </p:nvSpPr>
        <p:spPr bwMode="auto">
          <a:xfrm>
            <a:off x="6319838" y="1736725"/>
            <a:ext cx="0" cy="395287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165896" name="Text Box 8" descr="Pergamena"/>
          <p:cNvSpPr txBox="1">
            <a:spLocks noChangeArrowheads="1"/>
          </p:cNvSpPr>
          <p:nvPr/>
        </p:nvSpPr>
        <p:spPr bwMode="auto">
          <a:xfrm>
            <a:off x="5862638" y="5703888"/>
            <a:ext cx="755650" cy="34607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 rIns="18000">
            <a:spAutoFit/>
          </a:bodyPr>
          <a:lstStyle/>
          <a:p>
            <a:pPr algn="ctr">
              <a:spcBef>
                <a:spcPct val="50000"/>
              </a:spcBef>
              <a:defRPr/>
            </a:pPr>
            <a:r>
              <a:rPr lang="it-IT" sz="1600" i="1">
                <a:cs typeface="Arial" charset="0"/>
              </a:rPr>
              <a:t>n</a:t>
            </a:r>
            <a:r>
              <a:rPr lang="it-IT" sz="1600" i="1" baseline="-25000">
                <a:cs typeface="Arial" charset="0"/>
              </a:rPr>
              <a:t>Mmax</a:t>
            </a:r>
          </a:p>
        </p:txBody>
      </p:sp>
      <p:sp>
        <p:nvSpPr>
          <p:cNvPr id="165897" name="Text Box 9" descr="Pergamena"/>
          <p:cNvSpPr txBox="1">
            <a:spLocks noChangeArrowheads="1"/>
          </p:cNvSpPr>
          <p:nvPr/>
        </p:nvSpPr>
        <p:spPr bwMode="auto">
          <a:xfrm>
            <a:off x="7181850" y="5702300"/>
            <a:ext cx="755650" cy="34607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 rIns="18000">
            <a:spAutoFit/>
          </a:bodyPr>
          <a:lstStyle/>
          <a:p>
            <a:pPr algn="ctr">
              <a:spcBef>
                <a:spcPct val="50000"/>
              </a:spcBef>
              <a:defRPr/>
            </a:pPr>
            <a:r>
              <a:rPr lang="it-IT" sz="1600" i="1">
                <a:cs typeface="Arial" charset="0"/>
              </a:rPr>
              <a:t>n</a:t>
            </a:r>
            <a:r>
              <a:rPr lang="it-IT" sz="1600" i="1" baseline="-25000">
                <a:cs typeface="Arial" charset="0"/>
              </a:rPr>
              <a:t>Pmax</a:t>
            </a:r>
          </a:p>
        </p:txBody>
      </p:sp>
      <p:sp>
        <p:nvSpPr>
          <p:cNvPr id="165898" name="Line 10"/>
          <p:cNvSpPr>
            <a:spLocks noChangeShapeType="1"/>
          </p:cNvSpPr>
          <p:nvPr/>
        </p:nvSpPr>
        <p:spPr bwMode="auto">
          <a:xfrm>
            <a:off x="8512175" y="1747838"/>
            <a:ext cx="0" cy="3952875"/>
          </a:xfrm>
          <a:prstGeom prst="line">
            <a:avLst/>
          </a:prstGeom>
          <a:noFill/>
          <a:ln w="3810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165899" name="Text Box 11" descr="Pergamena"/>
          <p:cNvSpPr txBox="1">
            <a:spLocks noChangeArrowheads="1"/>
          </p:cNvSpPr>
          <p:nvPr/>
        </p:nvSpPr>
        <p:spPr bwMode="auto">
          <a:xfrm>
            <a:off x="7959725" y="6159500"/>
            <a:ext cx="755650" cy="34607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 rIns="18000">
            <a:spAutoFit/>
          </a:bodyPr>
          <a:lstStyle/>
          <a:p>
            <a:pPr algn="ctr">
              <a:spcBef>
                <a:spcPct val="50000"/>
              </a:spcBef>
              <a:defRPr/>
            </a:pPr>
            <a:r>
              <a:rPr lang="it-IT" sz="1600" i="1">
                <a:cs typeface="Arial" charset="0"/>
              </a:rPr>
              <a:t>n</a:t>
            </a:r>
            <a:r>
              <a:rPr lang="it-IT" sz="1600" i="1" baseline="-25000">
                <a:cs typeface="Arial" charset="0"/>
              </a:rPr>
              <a:t>Pnom</a:t>
            </a:r>
          </a:p>
        </p:txBody>
      </p:sp>
      <p:sp>
        <p:nvSpPr>
          <p:cNvPr id="165900" name="Text Box 12" descr="Pergamena"/>
          <p:cNvSpPr txBox="1">
            <a:spLocks noChangeArrowheads="1"/>
          </p:cNvSpPr>
          <p:nvPr/>
        </p:nvSpPr>
        <p:spPr bwMode="auto">
          <a:xfrm>
            <a:off x="8137525" y="5702300"/>
            <a:ext cx="755650" cy="34607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 rIns="18000">
            <a:spAutoFit/>
          </a:bodyPr>
          <a:lstStyle/>
          <a:p>
            <a:pPr algn="ctr">
              <a:spcBef>
                <a:spcPct val="50000"/>
              </a:spcBef>
              <a:defRPr/>
            </a:pPr>
            <a:r>
              <a:rPr lang="it-IT" sz="1600" i="1">
                <a:cs typeface="Arial" charset="0"/>
              </a:rPr>
              <a:t>(n</a:t>
            </a:r>
            <a:r>
              <a:rPr lang="it-IT" sz="1600" i="1" baseline="-25000">
                <a:cs typeface="Arial" charset="0"/>
              </a:rPr>
              <a:t>max</a:t>
            </a:r>
            <a:r>
              <a:rPr lang="it-IT" sz="1600" i="1">
                <a:cs typeface="Arial" charset="0"/>
              </a:rPr>
              <a:t>)</a:t>
            </a:r>
          </a:p>
        </p:txBody>
      </p:sp>
      <p:sp>
        <p:nvSpPr>
          <p:cNvPr id="165901" name="Line 13"/>
          <p:cNvSpPr>
            <a:spLocks noChangeShapeType="1"/>
          </p:cNvSpPr>
          <p:nvPr/>
        </p:nvSpPr>
        <p:spPr bwMode="auto">
          <a:xfrm rot="5400000" flipH="1">
            <a:off x="3324225" y="3873500"/>
            <a:ext cx="0" cy="469900"/>
          </a:xfrm>
          <a:prstGeom prst="line">
            <a:avLst/>
          </a:prstGeom>
          <a:noFill/>
          <a:ln w="762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165902" name="Line 14"/>
          <p:cNvSpPr>
            <a:spLocks noChangeShapeType="1"/>
          </p:cNvSpPr>
          <p:nvPr/>
        </p:nvSpPr>
        <p:spPr bwMode="auto">
          <a:xfrm rot="5400000">
            <a:off x="3325813" y="2987675"/>
            <a:ext cx="0" cy="466725"/>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165903" name="Line 15"/>
          <p:cNvSpPr>
            <a:spLocks noChangeShapeType="1"/>
          </p:cNvSpPr>
          <p:nvPr/>
        </p:nvSpPr>
        <p:spPr bwMode="auto">
          <a:xfrm rot="5400000">
            <a:off x="3330576" y="2152650"/>
            <a:ext cx="0" cy="466725"/>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165904" name="Line 16"/>
          <p:cNvSpPr>
            <a:spLocks noChangeShapeType="1"/>
          </p:cNvSpPr>
          <p:nvPr/>
        </p:nvSpPr>
        <p:spPr bwMode="auto">
          <a:xfrm rot="5400000">
            <a:off x="3311526" y="4735512"/>
            <a:ext cx="0" cy="466725"/>
          </a:xfrm>
          <a:prstGeom prst="line">
            <a:avLst/>
          </a:prstGeom>
          <a:noFill/>
          <a:ln w="7620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defRPr/>
            </a:pPr>
            <a:r>
              <a:rPr lang="it-IT" sz="4000" smtClean="0">
                <a:cs typeface="+mj-cs"/>
              </a:rPr>
              <a:t>Principali parametri di un motore</a:t>
            </a:r>
          </a:p>
        </p:txBody>
      </p:sp>
      <p:pic>
        <p:nvPicPr>
          <p:cNvPr id="166915" name="Picture 3" descr="Curve motore"/>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l="8220" t="49535" r="7890" b="4395"/>
          <a:stretch>
            <a:fillRect/>
          </a:stretch>
        </p:blipFill>
        <p:spPr>
          <a:xfrm>
            <a:off x="582613" y="1225550"/>
            <a:ext cx="3638550" cy="3149600"/>
          </a:xfrm>
        </p:spPr>
      </p:pic>
      <p:pic>
        <p:nvPicPr>
          <p:cNvPr id="166916" name="Picture 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406900" y="1228725"/>
            <a:ext cx="4572000" cy="3289300"/>
          </a:xfrm>
        </p:spPr>
      </p:pic>
      <p:sp>
        <p:nvSpPr>
          <p:cNvPr id="166917" name="Rectangle 5"/>
          <p:cNvSpPr>
            <a:spLocks noGrp="1" noChangeArrowheads="1"/>
          </p:cNvSpPr>
          <p:nvPr>
            <p:ph type="body" sz="half" idx="3"/>
          </p:nvPr>
        </p:nvSpPr>
        <p:spPr>
          <a:xfrm>
            <a:off x="228600" y="5087938"/>
            <a:ext cx="8686800" cy="1770062"/>
          </a:xfrm>
        </p:spPr>
        <p:txBody>
          <a:bodyPr/>
          <a:lstStyle/>
          <a:p>
            <a:pPr eaLnBrk="1" hangingPunct="1">
              <a:lnSpc>
                <a:spcPct val="80000"/>
              </a:lnSpc>
              <a:defRPr/>
            </a:pPr>
            <a:r>
              <a:rPr lang="it-IT" sz="1800" b="1" dirty="0" smtClean="0">
                <a:solidFill>
                  <a:srgbClr val="0033CC"/>
                </a:solidFill>
                <a:cs typeface="+mn-cs"/>
              </a:rPr>
              <a:t>Potenza nominale (</a:t>
            </a:r>
            <a:r>
              <a:rPr lang="it-IT" sz="1800" b="1" dirty="0" err="1" smtClean="0">
                <a:solidFill>
                  <a:srgbClr val="0033CC"/>
                </a:solidFill>
                <a:cs typeface="+mn-cs"/>
              </a:rPr>
              <a:t>rated</a:t>
            </a:r>
            <a:r>
              <a:rPr lang="it-IT" sz="1800" b="1" dirty="0" smtClean="0">
                <a:solidFill>
                  <a:srgbClr val="0033CC"/>
                </a:solidFill>
                <a:cs typeface="+mn-cs"/>
              </a:rPr>
              <a:t> net </a:t>
            </a:r>
            <a:r>
              <a:rPr lang="it-IT" sz="1800" b="1" dirty="0" err="1" smtClean="0">
                <a:solidFill>
                  <a:srgbClr val="0033CC"/>
                </a:solidFill>
                <a:cs typeface="+mn-cs"/>
              </a:rPr>
              <a:t>power</a:t>
            </a:r>
            <a:r>
              <a:rPr lang="it-IT" sz="1800" b="1" dirty="0" smtClean="0">
                <a:solidFill>
                  <a:srgbClr val="0033CC"/>
                </a:solidFill>
                <a:cs typeface="+mn-cs"/>
              </a:rPr>
              <a:t>)</a:t>
            </a:r>
            <a:r>
              <a:rPr lang="it-IT" sz="1800" dirty="0" smtClean="0">
                <a:solidFill>
                  <a:srgbClr val="0033CC"/>
                </a:solidFill>
                <a:cs typeface="+mn-cs"/>
              </a:rPr>
              <a:t>:</a:t>
            </a:r>
            <a:r>
              <a:rPr lang="it-IT" sz="1800" dirty="0" smtClean="0">
                <a:cs typeface="+mn-cs"/>
              </a:rPr>
              <a:t> misurata al regime di rotazione massimo consentito dal motore (detto </a:t>
            </a:r>
            <a:r>
              <a:rPr lang="it-IT" sz="1800" i="1" dirty="0" smtClean="0">
                <a:cs typeface="+mn-cs"/>
              </a:rPr>
              <a:t>regime nominale</a:t>
            </a:r>
            <a:r>
              <a:rPr lang="it-IT" sz="1800" dirty="0" smtClean="0">
                <a:cs typeface="+mn-cs"/>
              </a:rPr>
              <a:t>; v. Dir. </a:t>
            </a:r>
            <a:r>
              <a:rPr lang="it-IT" sz="1800" smtClean="0">
                <a:cs typeface="+mn-cs"/>
              </a:rPr>
              <a:t>97/68/CE) ed in condizioni di piena ammissione; è la potenza di riferimento per le comparazioni</a:t>
            </a:r>
          </a:p>
          <a:p>
            <a:pPr eaLnBrk="1" hangingPunct="1">
              <a:lnSpc>
                <a:spcPct val="80000"/>
              </a:lnSpc>
              <a:defRPr/>
            </a:pPr>
            <a:endParaRPr lang="it-IT" sz="1000" dirty="0" smtClean="0">
              <a:cs typeface="+mn-cs"/>
            </a:endParaRPr>
          </a:p>
          <a:p>
            <a:pPr eaLnBrk="1" hangingPunct="1">
              <a:lnSpc>
                <a:spcPct val="80000"/>
              </a:lnSpc>
              <a:defRPr/>
            </a:pPr>
            <a:r>
              <a:rPr lang="it-IT" sz="1800" b="1" dirty="0" smtClean="0">
                <a:solidFill>
                  <a:srgbClr val="0033CC"/>
                </a:solidFill>
                <a:cs typeface="+mn-cs"/>
              </a:rPr>
              <a:t>Potenza massima (maximum net </a:t>
            </a:r>
            <a:r>
              <a:rPr lang="it-IT" sz="1800" b="1" dirty="0" err="1" smtClean="0">
                <a:solidFill>
                  <a:srgbClr val="0033CC"/>
                </a:solidFill>
                <a:cs typeface="+mn-cs"/>
              </a:rPr>
              <a:t>power</a:t>
            </a:r>
            <a:r>
              <a:rPr lang="it-IT" sz="1800" b="1" dirty="0" smtClean="0">
                <a:solidFill>
                  <a:srgbClr val="0033CC"/>
                </a:solidFill>
                <a:cs typeface="+mn-cs"/>
              </a:rPr>
              <a:t>)</a:t>
            </a:r>
            <a:r>
              <a:rPr lang="it-IT" sz="1800" dirty="0" smtClean="0">
                <a:solidFill>
                  <a:srgbClr val="0033CC"/>
                </a:solidFill>
                <a:cs typeface="+mn-cs"/>
              </a:rPr>
              <a:t>:</a:t>
            </a:r>
            <a:r>
              <a:rPr lang="it-IT" sz="1800" dirty="0" smtClean="0">
                <a:cs typeface="+mn-cs"/>
              </a:rPr>
              <a:t> valore massimo rilevato nel campo di funzionamento del motore ed in condizioni di piena ammissione (può coincidere con la potenza nominale se la curva è monotona crescente)</a:t>
            </a:r>
          </a:p>
        </p:txBody>
      </p:sp>
      <p:pic>
        <p:nvPicPr>
          <p:cNvPr id="166918" name="Picture 6"/>
          <p:cNvPicPr>
            <a:picLocks noChangeAspect="1" noChangeArrowheads="1"/>
          </p:cNvPicPr>
          <p:nvPr/>
        </p:nvPicPr>
        <p:blipFill>
          <a:blip r:embed="rId5">
            <a:extLst>
              <a:ext uri="{28A0092B-C50C-407E-A947-70E740481C1C}">
                <a14:useLocalDpi xmlns:a14="http://schemas.microsoft.com/office/drawing/2010/main" val="0"/>
              </a:ext>
            </a:extLst>
          </a:blip>
          <a:srcRect l="37729" t="51151" r="23495" b="42404"/>
          <a:stretch>
            <a:fillRect/>
          </a:stretch>
        </p:blipFill>
        <p:spPr bwMode="auto">
          <a:xfrm>
            <a:off x="4594225" y="4518025"/>
            <a:ext cx="4173538"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6919" name="Rectangle 7" descr="Velina blu"/>
          <p:cNvSpPr>
            <a:spLocks noChangeArrowheads="1"/>
          </p:cNvSpPr>
          <p:nvPr/>
        </p:nvSpPr>
        <p:spPr bwMode="auto">
          <a:xfrm>
            <a:off x="611188" y="4495800"/>
            <a:ext cx="3743325" cy="376238"/>
          </a:xfrm>
          <a:prstGeom prst="rect">
            <a:avLst/>
          </a:prstGeom>
          <a:blipFill dpi="0" rotWithShape="1">
            <a:blip r:embed="rId6"/>
            <a:srcRect/>
            <a:tile tx="0" ty="0" sx="100000" sy="100000" flip="none" algn="tl"/>
          </a:blip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it-IT" sz="1800" i="1">
                <a:cs typeface="Arial" charset="0"/>
              </a:rPr>
              <a:t>n(</a:t>
            </a:r>
            <a:r>
              <a:rPr lang="it-IT" sz="1800" i="1">
                <a:solidFill>
                  <a:srgbClr val="33CC33"/>
                </a:solidFill>
                <a:cs typeface="Arial" charset="0"/>
              </a:rPr>
              <a:t>max M</a:t>
            </a:r>
            <a:r>
              <a:rPr lang="it-IT" sz="1800" i="1">
                <a:cs typeface="Arial" charset="0"/>
              </a:rPr>
              <a:t>) &lt; n(</a:t>
            </a:r>
            <a:r>
              <a:rPr lang="it-IT" sz="1800" i="1">
                <a:solidFill>
                  <a:srgbClr val="FF3300"/>
                </a:solidFill>
                <a:cs typeface="Arial" charset="0"/>
              </a:rPr>
              <a:t>min c</a:t>
            </a:r>
            <a:r>
              <a:rPr lang="it-IT" sz="1800" i="1" baseline="-25000">
                <a:solidFill>
                  <a:srgbClr val="FF3300"/>
                </a:solidFill>
                <a:cs typeface="Arial" charset="0"/>
              </a:rPr>
              <a:t>s</a:t>
            </a:r>
            <a:r>
              <a:rPr lang="it-IT" sz="1800" i="1">
                <a:cs typeface="Arial" charset="0"/>
              </a:rPr>
              <a:t>) &lt; n(</a:t>
            </a:r>
            <a:r>
              <a:rPr lang="it-IT" sz="1800" i="1">
                <a:solidFill>
                  <a:srgbClr val="FFFF00"/>
                </a:solidFill>
                <a:cs typeface="Arial" charset="0"/>
              </a:rPr>
              <a:t>max P</a:t>
            </a:r>
            <a:r>
              <a:rPr lang="it-IT" sz="1800" i="1">
                <a:cs typeface="Arial" charset="0"/>
              </a:rPr>
              <a:t>)</a:t>
            </a:r>
          </a:p>
        </p:txBody>
      </p:sp>
      <p:sp>
        <p:nvSpPr>
          <p:cNvPr id="166920" name="Text Box 8"/>
          <p:cNvSpPr txBox="1">
            <a:spLocks noChangeArrowheads="1"/>
          </p:cNvSpPr>
          <p:nvPr/>
        </p:nvSpPr>
        <p:spPr bwMode="auto">
          <a:xfrm>
            <a:off x="7773988" y="4716463"/>
            <a:ext cx="11874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000">
                <a:cs typeface="Arial" charset="0"/>
              </a:rPr>
              <a:t>(Dir. 97/68/CE)</a:t>
            </a:r>
          </a:p>
        </p:txBody>
      </p:sp>
      <p:sp>
        <p:nvSpPr>
          <p:cNvPr id="166921" name="Oval 9"/>
          <p:cNvSpPr>
            <a:spLocks noChangeAspect="1" noChangeArrowheads="1"/>
          </p:cNvSpPr>
          <p:nvPr/>
        </p:nvSpPr>
        <p:spPr bwMode="auto">
          <a:xfrm>
            <a:off x="1946275" y="1958975"/>
            <a:ext cx="117475" cy="117475"/>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166922" name="Oval 10"/>
          <p:cNvSpPr>
            <a:spLocks noChangeAspect="1" noChangeArrowheads="1"/>
          </p:cNvSpPr>
          <p:nvPr/>
        </p:nvSpPr>
        <p:spPr bwMode="auto">
          <a:xfrm>
            <a:off x="3074988" y="1593850"/>
            <a:ext cx="117475" cy="11747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166923" name="Oval 11"/>
          <p:cNvSpPr>
            <a:spLocks noChangeAspect="1" noChangeArrowheads="1"/>
          </p:cNvSpPr>
          <p:nvPr/>
        </p:nvSpPr>
        <p:spPr bwMode="auto">
          <a:xfrm>
            <a:off x="2030413" y="3598863"/>
            <a:ext cx="117475" cy="1174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3" name="Rectangle 7"/>
          <p:cNvSpPr>
            <a:spLocks noChangeArrowheads="1"/>
          </p:cNvSpPr>
          <p:nvPr/>
        </p:nvSpPr>
        <p:spPr bwMode="auto">
          <a:xfrm>
            <a:off x="533400" y="1219200"/>
            <a:ext cx="8382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85738" indent="-185738">
              <a:buFontTx/>
              <a:buChar char="•"/>
              <a:defRPr/>
            </a:pPr>
            <a:r>
              <a:rPr lang="it-IT" sz="1800" b="0" dirty="0">
                <a:solidFill>
                  <a:srgbClr val="000000"/>
                </a:solidFill>
                <a:latin typeface="Times" charset="0"/>
                <a:cs typeface="+mn-cs"/>
              </a:rPr>
              <a:t>l</a:t>
            </a:r>
            <a:r>
              <a:rPr lang="ja-JP" altLang="it-IT" sz="1800" b="0" dirty="0">
                <a:solidFill>
                  <a:srgbClr val="000000"/>
                </a:solidFill>
                <a:latin typeface="Arial"/>
                <a:cs typeface="+mn-cs"/>
              </a:rPr>
              <a:t>’</a:t>
            </a:r>
            <a:r>
              <a:rPr lang="it-IT" sz="1800" b="0" dirty="0">
                <a:solidFill>
                  <a:srgbClr val="000000"/>
                </a:solidFill>
                <a:latin typeface="Times" charset="0"/>
                <a:cs typeface="+mn-cs"/>
              </a:rPr>
              <a:t>intervallo di funzionamento stabile, il cui valore non dovrà essere inferiore al 30% - 35%;</a:t>
            </a:r>
          </a:p>
          <a:p>
            <a:pPr marL="185738" indent="-185738">
              <a:buFontTx/>
              <a:buChar char="•"/>
              <a:defRPr/>
            </a:pPr>
            <a:endParaRPr lang="it-IT" sz="1800" b="0" dirty="0">
              <a:solidFill>
                <a:srgbClr val="000000"/>
              </a:solidFill>
              <a:latin typeface="Times" charset="0"/>
              <a:cs typeface="+mn-cs"/>
            </a:endParaRPr>
          </a:p>
          <a:p>
            <a:pPr marL="185738" indent="-185738">
              <a:buFontTx/>
              <a:buChar char="•"/>
              <a:defRPr/>
            </a:pPr>
            <a:endParaRPr lang="it-IT" sz="1800" b="0" dirty="0">
              <a:solidFill>
                <a:srgbClr val="000000"/>
              </a:solidFill>
              <a:latin typeface="Times" charset="0"/>
              <a:cs typeface="+mn-cs"/>
            </a:endParaRPr>
          </a:p>
          <a:p>
            <a:pPr marL="185738" indent="-185738">
              <a:buFontTx/>
              <a:buChar char="•"/>
              <a:defRPr/>
            </a:pPr>
            <a:endParaRPr lang="it-IT" sz="1800" b="0" dirty="0">
              <a:solidFill>
                <a:srgbClr val="000000"/>
              </a:solidFill>
              <a:latin typeface="Times" charset="0"/>
              <a:cs typeface="+mn-cs"/>
            </a:endParaRPr>
          </a:p>
          <a:p>
            <a:pPr marL="185738" indent="-185738">
              <a:buFontTx/>
              <a:buChar char="•"/>
              <a:defRPr/>
            </a:pPr>
            <a:r>
              <a:rPr lang="it-IT" sz="1800" b="0" dirty="0">
                <a:solidFill>
                  <a:srgbClr val="000000"/>
                </a:solidFill>
                <a:latin typeface="Times" charset="0"/>
                <a:cs typeface="+mn-cs"/>
              </a:rPr>
              <a:t>la riserva di coppia, che dovrà essere non inferiore al 10% – 12% e che viene definita </a:t>
            </a:r>
            <a:r>
              <a:rPr lang="ja-JP" altLang="it-IT" sz="1800" b="0" dirty="0">
                <a:solidFill>
                  <a:srgbClr val="000000"/>
                </a:solidFill>
                <a:latin typeface="Arial"/>
                <a:cs typeface="+mn-cs"/>
              </a:rPr>
              <a:t>“</a:t>
            </a:r>
            <a:r>
              <a:rPr lang="it-IT" sz="1800" b="0" dirty="0">
                <a:solidFill>
                  <a:srgbClr val="000000"/>
                </a:solidFill>
                <a:latin typeface="Times" charset="0"/>
                <a:cs typeface="+mn-cs"/>
              </a:rPr>
              <a:t>molto buona</a:t>
            </a:r>
            <a:r>
              <a:rPr lang="ja-JP" altLang="it-IT" sz="1800" b="0" dirty="0">
                <a:solidFill>
                  <a:srgbClr val="000000"/>
                </a:solidFill>
                <a:latin typeface="Arial"/>
                <a:cs typeface="+mn-cs"/>
              </a:rPr>
              <a:t>”</a:t>
            </a:r>
            <a:r>
              <a:rPr lang="it-IT" sz="1800" b="0" dirty="0">
                <a:solidFill>
                  <a:srgbClr val="000000"/>
                </a:solidFill>
                <a:latin typeface="Times" charset="0"/>
                <a:cs typeface="+mn-cs"/>
              </a:rPr>
              <a:t> se &gt; 25%.</a:t>
            </a:r>
          </a:p>
        </p:txBody>
      </p:sp>
      <p:sp>
        <p:nvSpPr>
          <p:cNvPr id="188418" name="Rectangle 2"/>
          <p:cNvSpPr>
            <a:spLocks noChangeArrowheads="1"/>
          </p:cNvSpPr>
          <p:nvPr/>
        </p:nvSpPr>
        <p:spPr bwMode="auto">
          <a:xfrm>
            <a:off x="228600" y="304800"/>
            <a:ext cx="8686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dirty="0">
                <a:solidFill>
                  <a:srgbClr val="000000"/>
                </a:solidFill>
                <a:latin typeface="Times" charset="0"/>
                <a:cs typeface="+mn-cs"/>
              </a:rPr>
              <a:t>ELASTICITA DI UN MOTORE</a:t>
            </a:r>
          </a:p>
          <a:p>
            <a:pPr>
              <a:defRPr/>
            </a:pPr>
            <a:r>
              <a:rPr lang="it-IT" sz="1800" b="0" dirty="0">
                <a:solidFill>
                  <a:srgbClr val="000000"/>
                </a:solidFill>
                <a:latin typeface="Times" charset="0"/>
                <a:cs typeface="+mn-cs"/>
              </a:rPr>
              <a:t>la capacità di un motore a superare resistenze esterne improvvise o crescenti senza che il conducente faccia ricorso al cambio. Può essere valutata attraverso due fattori:</a:t>
            </a:r>
            <a:endParaRPr lang="it-IT" sz="1800" b="0" dirty="0">
              <a:solidFill>
                <a:srgbClr val="AC2791"/>
              </a:solidFill>
              <a:cs typeface="+mn-cs"/>
            </a:endParaRPr>
          </a:p>
        </p:txBody>
      </p:sp>
      <p:graphicFrame>
        <p:nvGraphicFramePr>
          <p:cNvPr id="108547" name="Object 5"/>
          <p:cNvGraphicFramePr>
            <a:graphicFrameLocks noChangeAspect="1"/>
          </p:cNvGraphicFramePr>
          <p:nvPr/>
        </p:nvGraphicFramePr>
        <p:xfrm>
          <a:off x="2057400" y="3276600"/>
          <a:ext cx="2705100" cy="931863"/>
        </p:xfrm>
        <a:graphic>
          <a:graphicData uri="http://schemas.openxmlformats.org/presentationml/2006/ole">
            <mc:AlternateContent xmlns:mc="http://schemas.openxmlformats.org/markup-compatibility/2006">
              <mc:Choice xmlns:v="urn:schemas-microsoft-com:vml" Requires="v">
                <p:oleObj spid="_x0000_s108641" name="Equazione" r:id="rId4" imgW="1143000" imgH="393700" progId="Equation.3">
                  <p:embed/>
                </p:oleObj>
              </mc:Choice>
              <mc:Fallback>
                <p:oleObj name="Equazione" r:id="rId4" imgW="1143000" imgH="3937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276600"/>
                        <a:ext cx="2705100"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8548" name="Object 6"/>
          <p:cNvGraphicFramePr>
            <a:graphicFrameLocks noChangeAspect="1"/>
          </p:cNvGraphicFramePr>
          <p:nvPr/>
        </p:nvGraphicFramePr>
        <p:xfrm>
          <a:off x="1993900" y="1676400"/>
          <a:ext cx="2578100" cy="896938"/>
        </p:xfrm>
        <a:graphic>
          <a:graphicData uri="http://schemas.openxmlformats.org/presentationml/2006/ole">
            <mc:AlternateContent xmlns:mc="http://schemas.openxmlformats.org/markup-compatibility/2006">
              <mc:Choice xmlns:v="urn:schemas-microsoft-com:vml" Requires="v">
                <p:oleObj spid="_x0000_s108642" name="Equazione" r:id="rId6" imgW="1130300" imgH="393700" progId="Equation.3">
                  <p:embed/>
                </p:oleObj>
              </mc:Choice>
              <mc:Fallback>
                <p:oleObj name="Equazione" r:id="rId6" imgW="1130300" imgH="3937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3900" y="1676400"/>
                        <a:ext cx="2578100"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88424" name="Rectangle 8"/>
          <p:cNvSpPr>
            <a:spLocks noChangeArrowheads="1"/>
          </p:cNvSpPr>
          <p:nvPr/>
        </p:nvSpPr>
        <p:spPr bwMode="auto">
          <a:xfrm>
            <a:off x="190500" y="4343400"/>
            <a:ext cx="8763000" cy="242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800" b="0" dirty="0">
                <a:cs typeface="+mn-cs"/>
              </a:rPr>
              <a:t>Il regime di minimo </a:t>
            </a:r>
            <a:r>
              <a:rPr lang="it-IT" sz="1800" b="0" i="1" dirty="0">
                <a:cs typeface="+mn-cs"/>
              </a:rPr>
              <a:t>Cs</a:t>
            </a:r>
            <a:r>
              <a:rPr lang="it-IT" sz="1800" b="0" dirty="0">
                <a:cs typeface="+mn-cs"/>
              </a:rPr>
              <a:t>, ossia anche di massimo rendimento, è di poco superiore al </a:t>
            </a:r>
            <a:r>
              <a:rPr lang="it-IT" sz="1800" b="0" i="1" dirty="0" err="1">
                <a:cs typeface="+mn-cs"/>
              </a:rPr>
              <a:t>nMmax</a:t>
            </a:r>
            <a:r>
              <a:rPr lang="it-IT" sz="1800" b="0" dirty="0">
                <a:cs typeface="+mn-cs"/>
              </a:rPr>
              <a:t>. Questa è la condizione ottimale di funzionamento se la coppia resistente è poco variabile, oppure se non è richiesta tutta la potenza del motore (azionamento di tutte le operatrici che non richiedono molta potenza).</a:t>
            </a:r>
          </a:p>
          <a:p>
            <a:pPr>
              <a:spcBef>
                <a:spcPct val="50000"/>
              </a:spcBef>
              <a:defRPr/>
            </a:pPr>
            <a:r>
              <a:rPr lang="it-IT" sz="1800" b="0" dirty="0">
                <a:cs typeface="+mn-cs"/>
              </a:rPr>
              <a:t>Se invece la coppia resistente è variabile (aratura, trinciatura ecc.) conviene lavorare vicino a </a:t>
            </a:r>
            <a:r>
              <a:rPr lang="it-IT" sz="1800" b="0" i="1" dirty="0" err="1">
                <a:cs typeface="+mn-cs"/>
              </a:rPr>
              <a:t>nPmax</a:t>
            </a:r>
            <a:r>
              <a:rPr lang="it-IT" sz="1800" b="0" dirty="0">
                <a:cs typeface="+mn-cs"/>
              </a:rPr>
              <a:t> per disporre di sufficiente elasticità. In tutte le operazioni che richiedono molta potenza è comunque inevitabile lavorare a regime massimo, per poter sfruttare tutta la potenza del motore </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defRPr/>
            </a:pPr>
            <a:r>
              <a:rPr lang="it-IT" sz="4000" smtClean="0">
                <a:cs typeface="+mj-cs"/>
              </a:rPr>
              <a:t>Comportamento del motore al variare del carico applicato (1/2)</a:t>
            </a:r>
          </a:p>
        </p:txBody>
      </p:sp>
      <p:sp>
        <p:nvSpPr>
          <p:cNvPr id="171011" name="Rectangle 3"/>
          <p:cNvSpPr>
            <a:spLocks noGrp="1" noChangeArrowheads="1"/>
          </p:cNvSpPr>
          <p:nvPr>
            <p:ph type="body" idx="1"/>
          </p:nvPr>
        </p:nvSpPr>
        <p:spPr>
          <a:xfrm>
            <a:off x="125413" y="1612900"/>
            <a:ext cx="4448175" cy="5076825"/>
          </a:xfrm>
        </p:spPr>
        <p:txBody>
          <a:bodyPr/>
          <a:lstStyle/>
          <a:p>
            <a:pPr marL="268288" indent="-268288" eaLnBrk="1" hangingPunct="1">
              <a:lnSpc>
                <a:spcPct val="80000"/>
              </a:lnSpc>
              <a:defRPr/>
            </a:pPr>
            <a:r>
              <a:rPr lang="it-IT" sz="1800" smtClean="0">
                <a:cs typeface="+mn-cs"/>
              </a:rPr>
              <a:t>Con motore a piena ammissione e </a:t>
            </a:r>
            <a:r>
              <a:rPr lang="it-IT" sz="1800" b="1" smtClean="0">
                <a:cs typeface="+mn-cs"/>
              </a:rPr>
              <a:t>carico basso</a:t>
            </a:r>
            <a:r>
              <a:rPr lang="it-IT" sz="1800" smtClean="0">
                <a:cs typeface="+mn-cs"/>
              </a:rPr>
              <a:t> (in discesa) la coppia è minima (190 Nm), la potenza è al di sotto del massimo ed i consumi sono elevati (il motore non va "su di giri" perché l'alimentazione è "tagliata" dal regolatore)</a:t>
            </a:r>
          </a:p>
          <a:p>
            <a:pPr marL="268288" indent="-268288" eaLnBrk="1" hangingPunct="1">
              <a:lnSpc>
                <a:spcPct val="80000"/>
              </a:lnSpc>
              <a:defRPr/>
            </a:pPr>
            <a:endParaRPr lang="it-IT" sz="1800" smtClean="0">
              <a:cs typeface="+mn-cs"/>
            </a:endParaRPr>
          </a:p>
          <a:p>
            <a:pPr marL="268288" indent="-268288" eaLnBrk="1" hangingPunct="1">
              <a:lnSpc>
                <a:spcPct val="80000"/>
              </a:lnSpc>
              <a:defRPr/>
            </a:pPr>
            <a:r>
              <a:rPr lang="it-IT" sz="1800" smtClean="0">
                <a:cs typeface="+mn-cs"/>
              </a:rPr>
              <a:t>Alla </a:t>
            </a:r>
            <a:r>
              <a:rPr lang="it-IT" sz="1800" b="1" smtClean="0">
                <a:cs typeface="+mn-cs"/>
              </a:rPr>
              <a:t>prima resistenza</a:t>
            </a:r>
            <a:r>
              <a:rPr lang="it-IT" sz="1800" smtClean="0">
                <a:cs typeface="+mn-cs"/>
              </a:rPr>
              <a:t> (al termine della discesa), il carico aumenta ed il regime di rotazione del motore cala e scende al regime di potenza massima (2.500 giri/min); la pressione all'interno dei cilindri viene aumentata grazie alla maggiore introduzione automatica di combustibile dovuta al regolatore inglobato nella pompa di iniezione; la coppia motrice erogata dall'albero a gomiti si porta così a valori più elevati (fino a 230 Nm)</a:t>
            </a:r>
          </a:p>
        </p:txBody>
      </p:sp>
      <p:pic>
        <p:nvPicPr>
          <p:cNvPr id="171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588" y="1511300"/>
            <a:ext cx="4570412" cy="270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10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588" y="4140200"/>
            <a:ext cx="4570412"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defRPr/>
            </a:pPr>
            <a:r>
              <a:rPr lang="it-IT" sz="4000" smtClean="0">
                <a:cs typeface="+mj-cs"/>
              </a:rPr>
              <a:t>Comportamento del motore al variare del carico applicato (2/2)</a:t>
            </a:r>
          </a:p>
        </p:txBody>
      </p:sp>
      <p:sp>
        <p:nvSpPr>
          <p:cNvPr id="173059" name="Rectangle 3"/>
          <p:cNvSpPr>
            <a:spLocks noGrp="1" noChangeArrowheads="1"/>
          </p:cNvSpPr>
          <p:nvPr>
            <p:ph type="body" idx="1"/>
          </p:nvPr>
        </p:nvSpPr>
        <p:spPr>
          <a:xfrm>
            <a:off x="255588" y="1625600"/>
            <a:ext cx="4116387" cy="5024438"/>
          </a:xfrm>
        </p:spPr>
        <p:txBody>
          <a:bodyPr/>
          <a:lstStyle/>
          <a:p>
            <a:pPr eaLnBrk="1" hangingPunct="1">
              <a:lnSpc>
                <a:spcPct val="80000"/>
              </a:lnSpc>
              <a:defRPr/>
            </a:pPr>
            <a:r>
              <a:rPr lang="it-IT" sz="2000" smtClean="0">
                <a:cs typeface="+mn-cs"/>
              </a:rPr>
              <a:t>Superato il punto di potenza massima i successivi aumenti di coppia, in risposta alla </a:t>
            </a:r>
            <a:r>
              <a:rPr lang="it-IT" sz="2000" b="1" smtClean="0">
                <a:cs typeface="+mn-cs"/>
              </a:rPr>
              <a:t>progressiva resistenza incontrata</a:t>
            </a:r>
            <a:r>
              <a:rPr lang="it-IT" sz="2000" smtClean="0">
                <a:cs typeface="+mn-cs"/>
              </a:rPr>
              <a:t> (in salita o in forte salita), comportano una riduzione del regime di rotazione non più compensata e la potenza erogata decresce</a:t>
            </a:r>
          </a:p>
          <a:p>
            <a:pPr eaLnBrk="1" hangingPunct="1">
              <a:lnSpc>
                <a:spcPct val="80000"/>
              </a:lnSpc>
              <a:defRPr/>
            </a:pPr>
            <a:endParaRPr lang="it-IT" sz="2000" smtClean="0">
              <a:cs typeface="+mn-cs"/>
            </a:endParaRPr>
          </a:p>
          <a:p>
            <a:pPr eaLnBrk="1" hangingPunct="1">
              <a:lnSpc>
                <a:spcPct val="80000"/>
              </a:lnSpc>
              <a:defRPr/>
            </a:pPr>
            <a:r>
              <a:rPr lang="it-IT" sz="2000" smtClean="0">
                <a:cs typeface="+mn-cs"/>
              </a:rPr>
              <a:t>Superato il regime di coppia massima (1.500 giri/min), il motore non è più in grado di far fronte alla grande resistenza e tende ad arrestarsi: prima di questo punto occorre cambiare marcia,  altrimenti il motore si spegne</a:t>
            </a:r>
          </a:p>
        </p:txBody>
      </p:sp>
      <p:pic>
        <p:nvPicPr>
          <p:cNvPr id="173060" name="Picture 4"/>
          <p:cNvPicPr>
            <a:picLocks noChangeAspect="1" noChangeArrowheads="1"/>
          </p:cNvPicPr>
          <p:nvPr/>
        </p:nvPicPr>
        <p:blipFill>
          <a:blip r:embed="rId3">
            <a:extLst>
              <a:ext uri="{28A0092B-C50C-407E-A947-70E740481C1C}">
                <a14:useLocalDpi xmlns:a14="http://schemas.microsoft.com/office/drawing/2010/main" val="0"/>
              </a:ext>
            </a:extLst>
          </a:blip>
          <a:srcRect b="7170"/>
          <a:stretch>
            <a:fillRect/>
          </a:stretch>
        </p:blipFill>
        <p:spPr bwMode="auto">
          <a:xfrm>
            <a:off x="4573588" y="1419225"/>
            <a:ext cx="4570412"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30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588" y="4116388"/>
            <a:ext cx="4570412"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457200" y="274638"/>
            <a:ext cx="8229600" cy="639762"/>
          </a:xfrm>
        </p:spPr>
        <p:txBody>
          <a:bodyPr/>
          <a:lstStyle/>
          <a:p>
            <a:pPr eaLnBrk="1" hangingPunct="1">
              <a:defRPr/>
            </a:pPr>
            <a:r>
              <a:rPr lang="it-IT" sz="3200" smtClean="0">
                <a:cs typeface="+mj-cs"/>
              </a:rPr>
              <a:t>Normativa di riferimento per l</a:t>
            </a:r>
            <a:r>
              <a:rPr lang="ja-JP" altLang="it-IT" sz="3200" smtClean="0">
                <a:latin typeface="Arial"/>
                <a:cs typeface="+mj-cs"/>
              </a:rPr>
              <a:t>’</a:t>
            </a:r>
            <a:r>
              <a:rPr lang="it-IT" sz="3200" smtClean="0">
                <a:cs typeface="+mj-cs"/>
              </a:rPr>
              <a:t>inquinamento</a:t>
            </a:r>
          </a:p>
        </p:txBody>
      </p:sp>
      <p:sp>
        <p:nvSpPr>
          <p:cNvPr id="189443" name="Rectangle 3"/>
          <p:cNvSpPr>
            <a:spLocks noGrp="1" noChangeArrowheads="1"/>
          </p:cNvSpPr>
          <p:nvPr>
            <p:ph type="body" sz="half" idx="1"/>
          </p:nvPr>
        </p:nvSpPr>
        <p:spPr>
          <a:xfrm>
            <a:off x="254000" y="990600"/>
            <a:ext cx="8634413" cy="3233738"/>
          </a:xfrm>
        </p:spPr>
        <p:txBody>
          <a:bodyPr/>
          <a:lstStyle/>
          <a:p>
            <a:pPr eaLnBrk="1" hangingPunct="1">
              <a:lnSpc>
                <a:spcPct val="80000"/>
              </a:lnSpc>
              <a:defRPr/>
            </a:pPr>
            <a:r>
              <a:rPr lang="it-IT" sz="1400" dirty="0" err="1" smtClean="0">
                <a:cs typeface="+mn-cs"/>
              </a:rPr>
              <a:t>Clean</a:t>
            </a:r>
            <a:r>
              <a:rPr lang="it-IT" sz="1400" dirty="0" smtClean="0">
                <a:cs typeface="+mn-cs"/>
              </a:rPr>
              <a:t> Air </a:t>
            </a:r>
            <a:r>
              <a:rPr lang="it-IT" sz="1400" dirty="0" err="1" smtClean="0">
                <a:cs typeface="+mn-cs"/>
              </a:rPr>
              <a:t>Act</a:t>
            </a:r>
            <a:r>
              <a:rPr lang="it-IT" sz="1400" dirty="0" smtClean="0">
                <a:cs typeface="+mn-cs"/>
              </a:rPr>
              <a:t> del 1990 ha attribuito </a:t>
            </a:r>
            <a:r>
              <a:rPr lang="it-IT" sz="1400" dirty="0" err="1" smtClean="0">
                <a:cs typeface="+mn-cs"/>
              </a:rPr>
              <a:t>all</a:t>
            </a:r>
            <a:r>
              <a:rPr lang="ja-JP" altLang="it-IT" sz="1400" dirty="0" smtClean="0">
                <a:latin typeface="Arial"/>
                <a:cs typeface="+mn-cs"/>
              </a:rPr>
              <a:t>’</a:t>
            </a:r>
            <a:r>
              <a:rPr lang="it-IT" sz="1400" dirty="0" smtClean="0">
                <a:cs typeface="+mn-cs"/>
              </a:rPr>
              <a:t>Agenzia per la Protezione Ambientale (EPA) degli Stati Uniti la facoltà di regolamentare le emissioni delle macchine per impiego fuori strada. Il primo standard adottato </a:t>
            </a:r>
            <a:r>
              <a:rPr lang="it-IT" sz="1400" dirty="0" err="1" smtClean="0">
                <a:cs typeface="+mn-cs"/>
              </a:rPr>
              <a:t>dall</a:t>
            </a:r>
            <a:r>
              <a:rPr lang="ja-JP" altLang="it-IT" sz="1400" dirty="0" smtClean="0">
                <a:latin typeface="Arial"/>
                <a:cs typeface="+mn-cs"/>
              </a:rPr>
              <a:t>’</a:t>
            </a:r>
            <a:r>
              <a:rPr lang="it-IT" sz="1400" dirty="0" smtClean="0">
                <a:cs typeface="+mn-cs"/>
              </a:rPr>
              <a:t>EPA (</a:t>
            </a:r>
            <a:r>
              <a:rPr lang="it-IT" sz="1400" dirty="0" err="1" smtClean="0">
                <a:cs typeface="+mn-cs"/>
              </a:rPr>
              <a:t>Tier</a:t>
            </a:r>
            <a:r>
              <a:rPr lang="it-IT" sz="1400" dirty="0" smtClean="0">
                <a:cs typeface="+mn-cs"/>
              </a:rPr>
              <a:t> 1) aveva lo scopo di ridurre immediatamente l</a:t>
            </a:r>
            <a:r>
              <a:rPr lang="ja-JP" altLang="it-IT" sz="1400" dirty="0" smtClean="0">
                <a:latin typeface="Arial"/>
                <a:cs typeface="+mn-cs"/>
              </a:rPr>
              <a:t>’</a:t>
            </a:r>
            <a:r>
              <a:rPr lang="it-IT" sz="1400" dirty="0" smtClean="0">
                <a:cs typeface="+mn-cs"/>
              </a:rPr>
              <a:t>ossido di azoto con un impatto minimo sulla macchina. Prima che il </a:t>
            </a:r>
            <a:r>
              <a:rPr lang="it-IT" sz="1400" dirty="0" err="1" smtClean="0">
                <a:cs typeface="+mn-cs"/>
              </a:rPr>
              <a:t>Tier</a:t>
            </a:r>
            <a:r>
              <a:rPr lang="it-IT" sz="1400" dirty="0" smtClean="0">
                <a:cs typeface="+mn-cs"/>
              </a:rPr>
              <a:t> 1 giungesse a completa attuazione, è stato avviato lo sviluppo delle fasi successive della normativa. </a:t>
            </a:r>
          </a:p>
          <a:p>
            <a:pPr eaLnBrk="1" hangingPunct="1">
              <a:lnSpc>
                <a:spcPct val="80000"/>
              </a:lnSpc>
              <a:defRPr/>
            </a:pPr>
            <a:r>
              <a:rPr lang="it-IT" sz="1400" dirty="0" smtClean="0">
                <a:cs typeface="+mn-cs"/>
              </a:rPr>
              <a:t>L</a:t>
            </a:r>
            <a:r>
              <a:rPr lang="ja-JP" altLang="it-IT" sz="1400" dirty="0" smtClean="0">
                <a:latin typeface="Arial"/>
                <a:cs typeface="+mn-cs"/>
              </a:rPr>
              <a:t>’</a:t>
            </a:r>
            <a:r>
              <a:rPr lang="it-IT" sz="1400" dirty="0" smtClean="0">
                <a:cs typeface="+mn-cs"/>
              </a:rPr>
              <a:t>Unione Europea ha adottato per tutti i veicoli fuoristrada (quali trattori, mietitrebbie, foraggere semoventi, ecc.), in fasi successive, normative simili in materia di emissioni, denominate </a:t>
            </a:r>
            <a:r>
              <a:rPr lang="ja-JP" altLang="it-IT" sz="1400" dirty="0" smtClean="0">
                <a:latin typeface="Arial"/>
                <a:cs typeface="+mn-cs"/>
              </a:rPr>
              <a:t>“</a:t>
            </a:r>
            <a:r>
              <a:rPr lang="it-IT" sz="1400" dirty="0" smtClean="0">
                <a:cs typeface="+mn-cs"/>
              </a:rPr>
              <a:t>stage</a:t>
            </a:r>
            <a:r>
              <a:rPr lang="ja-JP" altLang="it-IT" sz="1400" dirty="0" smtClean="0">
                <a:latin typeface="Arial"/>
                <a:cs typeface="+mn-cs"/>
              </a:rPr>
              <a:t>”</a:t>
            </a:r>
            <a:r>
              <a:rPr lang="it-IT" sz="1400" dirty="0" smtClean="0">
                <a:cs typeface="+mn-cs"/>
              </a:rPr>
              <a:t>. </a:t>
            </a:r>
          </a:p>
          <a:p>
            <a:pPr eaLnBrk="1" hangingPunct="1">
              <a:lnSpc>
                <a:spcPct val="80000"/>
              </a:lnSpc>
              <a:defRPr/>
            </a:pPr>
            <a:r>
              <a:rPr lang="it-IT" sz="1400" dirty="0" smtClean="0">
                <a:cs typeface="+mn-cs"/>
              </a:rPr>
              <a:t>La normativa Fase III B è entrata in vigore l</a:t>
            </a:r>
            <a:r>
              <a:rPr lang="ja-JP" altLang="it-IT" sz="1400" dirty="0" smtClean="0">
                <a:latin typeface="Arial"/>
                <a:cs typeface="+mn-cs"/>
              </a:rPr>
              <a:t>’</a:t>
            </a:r>
            <a:r>
              <a:rPr lang="it-IT" sz="1400" dirty="0" smtClean="0">
                <a:cs typeface="+mn-cs"/>
              </a:rPr>
              <a:t>01.01. 2011 per tutti i veicoli compresi tra 130 kW (174 CV) e 559 kW (779 CV). La normativa prevede una riduzione del 90% del particolato (PM) e un calo del 50% degli ossidi di azoto (</a:t>
            </a:r>
            <a:r>
              <a:rPr lang="it-IT" sz="1400" dirty="0" err="1" smtClean="0">
                <a:cs typeface="+mn-cs"/>
              </a:rPr>
              <a:t>NOx</a:t>
            </a:r>
            <a:r>
              <a:rPr lang="it-IT" sz="1400" dirty="0" smtClean="0">
                <a:cs typeface="+mn-cs"/>
              </a:rPr>
              <a:t>)</a:t>
            </a:r>
          </a:p>
          <a:p>
            <a:pPr eaLnBrk="1" hangingPunct="1">
              <a:lnSpc>
                <a:spcPct val="80000"/>
              </a:lnSpc>
              <a:defRPr/>
            </a:pPr>
            <a:r>
              <a:rPr lang="it-IT" sz="1400" dirty="0" smtClean="0">
                <a:cs typeface="+mn-cs"/>
              </a:rPr>
              <a:t>La fase successiva (IV) avrà inizio il 1° gennaio 2012 e riguarderà i veicoli compresi tra 75 e 129 kW (100-174 CV) e a partire dal 2014 anche i motori di potenza superiore a 130 kW (174 CV)</a:t>
            </a:r>
          </a:p>
        </p:txBody>
      </p:sp>
      <p:pic>
        <p:nvPicPr>
          <p:cNvPr id="114691" name="Picture 7" descr="t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76600"/>
            <a:ext cx="7543800"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850" y="333375"/>
            <a:ext cx="8656638" cy="2030413"/>
          </a:xfrm>
          <a:prstGeom prst="rect">
            <a:avLst/>
          </a:prstGeom>
          <a:noFill/>
        </p:spPr>
        <p:txBody>
          <a:bodyPr>
            <a:spAutoFit/>
          </a:bodyPr>
          <a:lstStyle/>
          <a:p>
            <a:pPr>
              <a:defRPr/>
            </a:pPr>
            <a:r>
              <a:rPr lang="it-IT" sz="1800" b="0" dirty="0"/>
              <a:t>Scelte diverse dei costruttori:</a:t>
            </a:r>
          </a:p>
          <a:p>
            <a:pPr marL="285750" indent="-285750">
              <a:buFont typeface="Arial"/>
              <a:buChar char="•"/>
              <a:defRPr/>
            </a:pPr>
            <a:r>
              <a:rPr lang="it-IT" sz="1800" b="0" dirty="0"/>
              <a:t>Iniezione diretta common </a:t>
            </a:r>
            <a:r>
              <a:rPr lang="it-IT" sz="1800" b="0" dirty="0" err="1"/>
              <a:t>rail</a:t>
            </a:r>
            <a:r>
              <a:rPr lang="it-IT" sz="1800" b="0" dirty="0"/>
              <a:t> su tutte le potenze (non sufficiente per entrare in </a:t>
            </a:r>
            <a:r>
              <a:rPr lang="it-IT" sz="1800" b="0" dirty="0" err="1"/>
              <a:t>Tier</a:t>
            </a:r>
            <a:r>
              <a:rPr lang="it-IT" sz="1800" b="0" dirty="0"/>
              <a:t> 4)</a:t>
            </a:r>
          </a:p>
          <a:p>
            <a:pPr marL="285750" indent="-285750">
              <a:buFont typeface="Arial"/>
              <a:buChar char="•"/>
              <a:defRPr/>
            </a:pPr>
            <a:r>
              <a:rPr lang="it-IT" sz="1800" b="0" dirty="0"/>
              <a:t>Post trattamento dei gas di scarico</a:t>
            </a:r>
          </a:p>
          <a:p>
            <a:pPr marL="742950" lvl="1" indent="-285750">
              <a:buFont typeface="Arial"/>
              <a:buChar char="•"/>
              <a:defRPr/>
            </a:pPr>
            <a:r>
              <a:rPr lang="it-IT" sz="1800" b="0" dirty="0"/>
              <a:t>Ricircolo dei gas di scarico (Erg)</a:t>
            </a:r>
          </a:p>
          <a:p>
            <a:pPr marL="742950" lvl="1" indent="-285750">
              <a:buFont typeface="Arial"/>
              <a:buChar char="•"/>
              <a:defRPr/>
            </a:pPr>
            <a:r>
              <a:rPr lang="it-IT" sz="1800" b="0" dirty="0"/>
              <a:t>Filtro </a:t>
            </a:r>
            <a:r>
              <a:rPr lang="it-IT" sz="1800" b="0" dirty="0" err="1"/>
              <a:t>antiparticolato</a:t>
            </a:r>
            <a:r>
              <a:rPr lang="it-IT" sz="1800" b="0" dirty="0"/>
              <a:t> (</a:t>
            </a:r>
            <a:r>
              <a:rPr lang="it-IT" sz="1800" b="0" dirty="0" err="1"/>
              <a:t>Fap</a:t>
            </a:r>
            <a:r>
              <a:rPr lang="it-IT" sz="1800" b="0" dirty="0"/>
              <a:t>)</a:t>
            </a:r>
          </a:p>
          <a:p>
            <a:pPr marL="742950" lvl="1" indent="-285750">
              <a:buFont typeface="Arial"/>
              <a:buChar char="•"/>
              <a:defRPr/>
            </a:pPr>
            <a:r>
              <a:rPr lang="it-IT" sz="1800" b="0" dirty="0"/>
              <a:t>Catalizzatore a urea (</a:t>
            </a:r>
            <a:r>
              <a:rPr lang="it-IT" sz="1800" b="0" dirty="0" err="1"/>
              <a:t>Scr</a:t>
            </a:r>
            <a:r>
              <a:rPr lang="it-IT" sz="1800" b="0" dirty="0"/>
              <a:t>)</a:t>
            </a:r>
          </a:p>
        </p:txBody>
      </p:sp>
      <p:sp>
        <p:nvSpPr>
          <p:cNvPr id="3" name="Rectangle 2"/>
          <p:cNvSpPr txBox="1">
            <a:spLocks noChangeArrowheads="1"/>
          </p:cNvSpPr>
          <p:nvPr/>
        </p:nvSpPr>
        <p:spPr>
          <a:xfrm>
            <a:off x="179388" y="2565400"/>
            <a:ext cx="8229600" cy="4873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defRPr/>
            </a:pPr>
            <a:r>
              <a:rPr lang="it-IT" sz="3200" b="0" dirty="0" smtClean="0">
                <a:cs typeface="+mj-cs"/>
              </a:rPr>
              <a:t>Ricircolo dei gas di scarico (ERG)</a:t>
            </a:r>
          </a:p>
        </p:txBody>
      </p:sp>
      <p:sp>
        <p:nvSpPr>
          <p:cNvPr id="116739" name="Rettangolo 3"/>
          <p:cNvSpPr>
            <a:spLocks noChangeArrowheads="1"/>
          </p:cNvSpPr>
          <p:nvPr/>
        </p:nvSpPr>
        <p:spPr bwMode="auto">
          <a:xfrm>
            <a:off x="179388" y="3213100"/>
            <a:ext cx="88566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800" b="0"/>
              <a:t>Egr (Exhaust Gas Recirculation), ha come obiettivo quello di ridurre la produzione degli ossidi di azoto reimmettendo una parte dei gas di scarico in camera di combustione. Poiché la formazione degli NOx cresce all’aumentare della temperatura di combustione, i gas esausti privi di ossigeno non partecipano alla combustione e la temperatura all’interno del cilindro si abbassa in modo da consentire una riduzione delle emissioni fino al raggiungimento dell’obiettivo imposto. </a:t>
            </a:r>
          </a:p>
        </p:txBody>
      </p:sp>
      <p:pic>
        <p:nvPicPr>
          <p:cNvPr id="116740"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1169" y="5085184"/>
            <a:ext cx="2261856" cy="159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Rettangolo 5"/>
          <p:cNvSpPr>
            <a:spLocks noChangeArrowheads="1"/>
          </p:cNvSpPr>
          <p:nvPr/>
        </p:nvSpPr>
        <p:spPr bwMode="auto">
          <a:xfrm>
            <a:off x="250825" y="5011738"/>
            <a:ext cx="655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800" b="0"/>
              <a:t>Il principio di funzionamento dell’</a:t>
            </a:r>
            <a:r>
              <a:rPr lang="it-IT" altLang="ja-JP" sz="1800" b="0"/>
              <a:t>Egr consiste nel convogliare una parte dei gas combusti dal collettore di scarico a quello di aspirazione attraverso un condotto la cui apertura è regolata da una valvola gestita elettronicamente.</a:t>
            </a:r>
            <a:endParaRPr lang="it-IT" sz="1800" b="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defRPr/>
            </a:pPr>
            <a:r>
              <a:rPr lang="it-IT" sz="4000" smtClean="0">
                <a:cs typeface="+mj-cs"/>
              </a:rPr>
              <a:t>Esempi di classificazione delle macchine – macchine operatrici</a:t>
            </a:r>
          </a:p>
        </p:txBody>
      </p:sp>
      <p:graphicFrame>
        <p:nvGraphicFramePr>
          <p:cNvPr id="121859" name="Group 3"/>
          <p:cNvGraphicFramePr>
            <a:graphicFrameLocks noGrp="1"/>
          </p:cNvGraphicFramePr>
          <p:nvPr>
            <p:ph idx="1"/>
          </p:nvPr>
        </p:nvGraphicFramePr>
        <p:xfrm>
          <a:off x="171450" y="1981200"/>
          <a:ext cx="8801100" cy="4530725"/>
        </p:xfrm>
        <a:graphic>
          <a:graphicData uri="http://schemas.openxmlformats.org/drawingml/2006/table">
            <a:tbl>
              <a:tblPr/>
              <a:tblGrid>
                <a:gridCol w="2933700"/>
                <a:gridCol w="2933700"/>
                <a:gridCol w="2933700"/>
              </a:tblGrid>
              <a:tr h="6400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1" u="none" strike="noStrike" cap="none" normalizeH="0" baseline="0">
                          <a:ln>
                            <a:noFill/>
                          </a:ln>
                          <a:solidFill>
                            <a:schemeClr val="tx1"/>
                          </a:solidFill>
                          <a:effectLst/>
                          <a:latin typeface="Arial" charset="0"/>
                          <a:ea typeface="ＭＳ Ｐゴシック" charset="0"/>
                        </a:rPr>
                        <a:t>Dinamo</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1" u="none" strike="noStrike" cap="none" normalizeH="0" baseline="0">
                          <a:ln>
                            <a:noFill/>
                          </a:ln>
                          <a:solidFill>
                            <a:schemeClr val="tx1"/>
                          </a:solidFill>
                          <a:effectLst/>
                          <a:latin typeface="Arial" charset="0"/>
                          <a:ea typeface="ＭＳ Ｐゴシック" charset="0"/>
                        </a:rPr>
                        <a:t>Ventilatore a flusso radiale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1" u="none" strike="noStrike" cap="none" normalizeH="0" baseline="0">
                          <a:ln>
                            <a:noFill/>
                          </a:ln>
                          <a:solidFill>
                            <a:schemeClr val="tx1"/>
                          </a:solidFill>
                          <a:effectLst/>
                          <a:latin typeface="Arial" charset="0"/>
                          <a:ea typeface="ＭＳ Ｐゴシック" charset="0"/>
                        </a:rPr>
                        <a:t>Pompa idraulica rotodinamica centrifuga</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7413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charset="0"/>
                        </a:rPr>
                        <a:t>En. Meccanica </a:t>
                      </a:r>
                      <a:br>
                        <a:rPr kumimoji="0" lang="it-IT" sz="1800" b="0" i="0" u="none" strike="noStrike" cap="none" normalizeH="0" baseline="0">
                          <a:ln>
                            <a:noFill/>
                          </a:ln>
                          <a:solidFill>
                            <a:schemeClr val="tx1"/>
                          </a:solidFill>
                          <a:effectLst/>
                          <a:latin typeface="Arial" charset="0"/>
                          <a:ea typeface="ＭＳ Ｐゴシック" charset="0"/>
                        </a:rPr>
                      </a:br>
                      <a:r>
                        <a:rPr kumimoji="0" lang="it-IT" sz="1800" b="0" i="0" u="none" strike="noStrike" cap="none" normalizeH="0" baseline="0">
                          <a:ln>
                            <a:noFill/>
                          </a:ln>
                          <a:solidFill>
                            <a:schemeClr val="tx1"/>
                          </a:solidFill>
                          <a:effectLst/>
                          <a:latin typeface="Arial" charset="0"/>
                          <a:ea typeface="ＭＳ Ｐゴシック" charset="0"/>
                          <a:cs typeface="Lucida Grande" charset="0"/>
                        </a:rPr>
                        <a:t>→</a:t>
                      </a:r>
                      <a:r>
                        <a:rPr kumimoji="0" lang="it-IT" sz="1800" b="0" i="0" u="none" strike="noStrike" cap="none" normalizeH="0" baseline="0">
                          <a:ln>
                            <a:noFill/>
                          </a:ln>
                          <a:solidFill>
                            <a:schemeClr val="tx1"/>
                          </a:solidFill>
                          <a:effectLst/>
                          <a:latin typeface="Arial" charset="0"/>
                          <a:ea typeface="ＭＳ Ｐゴシック" charset="0"/>
                        </a:rPr>
                        <a:t> En. Elettrica in c.c.</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charset="0"/>
                        </a:rPr>
                        <a:t>En. Meccanica </a:t>
                      </a:r>
                      <a:br>
                        <a:rPr kumimoji="0" lang="it-IT" sz="1800" b="0" i="0" u="none" strike="noStrike" cap="none" normalizeH="0" baseline="0">
                          <a:ln>
                            <a:noFill/>
                          </a:ln>
                          <a:solidFill>
                            <a:schemeClr val="tx1"/>
                          </a:solidFill>
                          <a:effectLst/>
                          <a:latin typeface="Arial" charset="0"/>
                          <a:ea typeface="ＭＳ Ｐゴシック" charset="0"/>
                        </a:rPr>
                      </a:br>
                      <a:r>
                        <a:rPr kumimoji="0" lang="it-IT" sz="1800" b="0" i="0" u="none" strike="noStrike" cap="none" normalizeH="0" baseline="0">
                          <a:ln>
                            <a:noFill/>
                          </a:ln>
                          <a:solidFill>
                            <a:schemeClr val="tx1"/>
                          </a:solidFill>
                          <a:effectLst/>
                          <a:latin typeface="Arial" charset="0"/>
                          <a:ea typeface="ＭＳ Ｐゴシック" charset="0"/>
                          <a:cs typeface="Lucida Grande" charset="0"/>
                        </a:rPr>
                        <a:t>→</a:t>
                      </a:r>
                      <a:r>
                        <a:rPr kumimoji="0" lang="it-IT" sz="1800" b="0" i="0" u="none" strike="noStrike" cap="none" normalizeH="0" baseline="0">
                          <a:ln>
                            <a:noFill/>
                          </a:ln>
                          <a:solidFill>
                            <a:schemeClr val="tx1"/>
                          </a:solidFill>
                          <a:effectLst/>
                          <a:latin typeface="Arial" charset="0"/>
                          <a:ea typeface="ＭＳ Ｐゴシック" charset="0"/>
                        </a:rPr>
                        <a:t> En. Cinetica aria</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charset="0"/>
                        </a:rPr>
                        <a:t>En. Meccanica </a:t>
                      </a:r>
                      <a:br>
                        <a:rPr kumimoji="0" lang="it-IT" sz="1800" b="0" i="0" u="none" strike="noStrike" cap="none" normalizeH="0" baseline="0">
                          <a:ln>
                            <a:noFill/>
                          </a:ln>
                          <a:solidFill>
                            <a:schemeClr val="tx1"/>
                          </a:solidFill>
                          <a:effectLst/>
                          <a:latin typeface="Arial" charset="0"/>
                          <a:ea typeface="ＭＳ Ｐゴシック" charset="0"/>
                        </a:rPr>
                      </a:br>
                      <a:r>
                        <a:rPr kumimoji="0" lang="it-IT" sz="1800" b="0" i="0" u="none" strike="noStrike" cap="none" normalizeH="0" baseline="0">
                          <a:ln>
                            <a:noFill/>
                          </a:ln>
                          <a:solidFill>
                            <a:schemeClr val="tx1"/>
                          </a:solidFill>
                          <a:effectLst/>
                          <a:latin typeface="Arial" charset="0"/>
                          <a:ea typeface="ＭＳ Ｐゴシック" charset="0"/>
                          <a:cs typeface="Lucida Grande" charset="0"/>
                        </a:rPr>
                        <a:t>→</a:t>
                      </a:r>
                      <a:r>
                        <a:rPr kumimoji="0" lang="it-IT" sz="1800" b="0" i="0" u="none" strike="noStrike" cap="none" normalizeH="0" baseline="0">
                          <a:ln>
                            <a:noFill/>
                          </a:ln>
                          <a:solidFill>
                            <a:schemeClr val="tx1"/>
                          </a:solidFill>
                          <a:effectLst/>
                          <a:latin typeface="Arial" charset="0"/>
                          <a:ea typeface="ＭＳ Ｐゴシック" charset="0"/>
                        </a:rPr>
                        <a:t> En. di pressione</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493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a typeface="ＭＳ Ｐゴシック"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a typeface="ＭＳ Ｐゴシック"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a typeface="ＭＳ Ｐゴシック"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21879" name="Rectangle 23"/>
          <p:cNvSpPr>
            <a:spLocks noChangeArrowheads="1"/>
          </p:cNvSpPr>
          <p:nvPr/>
        </p:nvSpPr>
        <p:spPr bwMode="auto">
          <a:xfrm>
            <a:off x="609600" y="6096000"/>
            <a:ext cx="2117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000" b="0">
                <a:cs typeface="Arial" charset="0"/>
              </a:rPr>
              <a:t>http://www.wisphysics.es/2008/09/</a:t>
            </a:r>
          </a:p>
          <a:p>
            <a:pPr>
              <a:defRPr/>
            </a:pPr>
            <a:r>
              <a:rPr lang="it-IT" sz="1000" b="0">
                <a:cs typeface="Arial" charset="0"/>
              </a:rPr>
              <a:t>imanes-de-nuestro-dia-a-dia-ii</a:t>
            </a:r>
          </a:p>
        </p:txBody>
      </p:sp>
      <p:sp>
        <p:nvSpPr>
          <p:cNvPr id="121880" name="Rectangle 24"/>
          <p:cNvSpPr>
            <a:spLocks noChangeArrowheads="1"/>
          </p:cNvSpPr>
          <p:nvPr/>
        </p:nvSpPr>
        <p:spPr bwMode="auto">
          <a:xfrm>
            <a:off x="6781800" y="6096000"/>
            <a:ext cx="1652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000" b="0">
                <a:cs typeface="Arial" charset="0"/>
              </a:rPr>
              <a:t>http://www.gvpcsalzano.it/</a:t>
            </a:r>
          </a:p>
          <a:p>
            <a:pPr>
              <a:defRPr/>
            </a:pPr>
            <a:r>
              <a:rPr lang="it-IT" sz="1000" b="0">
                <a:cs typeface="Arial" charset="0"/>
              </a:rPr>
              <a:t>argomenti/febbraio.htm</a:t>
            </a:r>
          </a:p>
        </p:txBody>
      </p:sp>
      <p:pic>
        <p:nvPicPr>
          <p:cNvPr id="26646" name="Picture 25" descr="dd"/>
          <p:cNvPicPr>
            <a:picLocks noChangeAspect="1" noChangeArrowheads="1"/>
          </p:cNvPicPr>
          <p:nvPr/>
        </p:nvPicPr>
        <p:blipFill>
          <a:blip r:embed="rId3">
            <a:extLst>
              <a:ext uri="{28A0092B-C50C-407E-A947-70E740481C1C}">
                <a14:useLocalDpi xmlns:a14="http://schemas.microsoft.com/office/drawing/2010/main" val="0"/>
              </a:ext>
            </a:extLst>
          </a:blip>
          <a:srcRect l="16000" r="7556"/>
          <a:stretch>
            <a:fillRect/>
          </a:stretch>
        </p:blipFill>
        <p:spPr bwMode="auto">
          <a:xfrm>
            <a:off x="3429000" y="3429000"/>
            <a:ext cx="22860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2" name="Rectangle 26"/>
          <p:cNvSpPr>
            <a:spLocks noChangeArrowheads="1"/>
          </p:cNvSpPr>
          <p:nvPr/>
        </p:nvSpPr>
        <p:spPr bwMode="auto">
          <a:xfrm>
            <a:off x="3638550" y="6096000"/>
            <a:ext cx="1878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000" b="0">
                <a:cs typeface="Arial" charset="0"/>
              </a:rPr>
              <a:t>http://www.faet.it/detsoln.asp?</a:t>
            </a:r>
          </a:p>
          <a:p>
            <a:pPr>
              <a:defRPr/>
            </a:pPr>
            <a:r>
              <a:rPr lang="it-IT" sz="1000" b="0">
                <a:cs typeface="Arial" charset="0"/>
              </a:rPr>
              <a:t>nsol=13&amp;nsoln=45&amp;h=2</a:t>
            </a:r>
          </a:p>
        </p:txBody>
      </p:sp>
      <p:pic>
        <p:nvPicPr>
          <p:cNvPr id="121883" name="Picture 27"/>
          <p:cNvPicPr>
            <a:picLocks noChangeAspect="1" noChangeArrowheads="1"/>
          </p:cNvPicPr>
          <p:nvPr/>
        </p:nvPicPr>
        <p:blipFill>
          <a:blip r:embed="rId4">
            <a:extLst>
              <a:ext uri="{28A0092B-C50C-407E-A947-70E740481C1C}">
                <a14:useLocalDpi xmlns:a14="http://schemas.microsoft.com/office/drawing/2010/main" val="0"/>
              </a:ext>
            </a:extLst>
          </a:blip>
          <a:srcRect l="10037" t="52528" r="63860" b="17667"/>
          <a:stretch>
            <a:fillRect/>
          </a:stretch>
        </p:blipFill>
        <p:spPr bwMode="auto">
          <a:xfrm>
            <a:off x="223838" y="3600450"/>
            <a:ext cx="2824162"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1884" name="Picture 28"/>
          <p:cNvPicPr>
            <a:picLocks noChangeAspect="1" noChangeArrowheads="1"/>
          </p:cNvPicPr>
          <p:nvPr/>
        </p:nvPicPr>
        <p:blipFill>
          <a:blip r:embed="rId4">
            <a:extLst>
              <a:ext uri="{28A0092B-C50C-407E-A947-70E740481C1C}">
                <a14:useLocalDpi xmlns:a14="http://schemas.microsoft.com/office/drawing/2010/main" val="0"/>
              </a:ext>
            </a:extLst>
          </a:blip>
          <a:srcRect l="63867" t="50188" r="10455" b="18355"/>
          <a:stretch>
            <a:fillRect/>
          </a:stretch>
        </p:blipFill>
        <p:spPr bwMode="auto">
          <a:xfrm>
            <a:off x="6084888" y="3429000"/>
            <a:ext cx="2811462"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9388" y="11588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defRPr/>
            </a:pPr>
            <a:r>
              <a:rPr lang="it-IT" sz="3200" b="0" dirty="0" smtClean="0">
                <a:cs typeface="+mj-cs"/>
              </a:rPr>
              <a:t>Filtro </a:t>
            </a:r>
            <a:r>
              <a:rPr lang="it-IT" sz="3200" b="0" dirty="0" err="1" smtClean="0">
                <a:cs typeface="+mj-cs"/>
              </a:rPr>
              <a:t>antiparticolato</a:t>
            </a:r>
            <a:r>
              <a:rPr lang="it-IT" sz="3200" b="0" dirty="0" smtClean="0">
                <a:cs typeface="+mj-cs"/>
              </a:rPr>
              <a:t> (DPF o FAP)</a:t>
            </a:r>
          </a:p>
        </p:txBody>
      </p:sp>
      <p:sp>
        <p:nvSpPr>
          <p:cNvPr id="117762" name="CasellaDiTesto 2"/>
          <p:cNvSpPr txBox="1">
            <a:spLocks noChangeArrowheads="1"/>
          </p:cNvSpPr>
          <p:nvPr/>
        </p:nvSpPr>
        <p:spPr bwMode="auto">
          <a:xfrm>
            <a:off x="442913" y="908720"/>
            <a:ext cx="8305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charset="0"/>
                <a:cs typeface="ＭＳ Ｐゴシック" charset="0"/>
              </a:defRPr>
            </a:lvl1pPr>
            <a:lvl2pPr marL="742950" indent="-28575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eaLnBrk="1" hangingPunct="1"/>
            <a:r>
              <a:rPr lang="it-IT" sz="1800" b="0" dirty="0"/>
              <a:t>Il filtro </a:t>
            </a:r>
            <a:r>
              <a:rPr lang="it-IT" sz="1800" b="0" dirty="0" err="1" smtClean="0"/>
              <a:t>antiparticolato</a:t>
            </a:r>
            <a:r>
              <a:rPr lang="it-IT" sz="1800" b="0" dirty="0" smtClean="0"/>
              <a:t> </a:t>
            </a:r>
            <a:r>
              <a:rPr lang="it-IT" sz="1800" b="0" dirty="0"/>
              <a:t>è un dispositivo che permette di intrappolare il particolato prodotto dalla combustione nei motori diesel prima del terminale dei gas di scarico. Il filtro ha due caratteristiche principali: quella di trattenere il particolato e quella di sopportare elevate temperature. Il continuo accumulo di particelle all’interno del filtro provoca infatti il progressivo intasamento del filtro stesso e influenza in maniera negativa il comportamento del motore. Per questo è necessario rimuovere periodicamente il particolato accumulato sul filtro attraverso un processo di ossidazione che viene definito rigenerazione.</a:t>
            </a:r>
          </a:p>
          <a:p>
            <a:pPr eaLnBrk="1" hangingPunct="1"/>
            <a:r>
              <a:rPr lang="it-IT" sz="1800" b="0" dirty="0"/>
              <a:t>L’ossidazione avviene a temperature di 600°C, mentre i gas combusti hanno da 200 a 300°C. per cui o si abbassa la temperatura di ossidazione con l’aiuto di sostanze catalizzanti oppure si aumenta la temperatura dei gas di scarico</a:t>
            </a:r>
          </a:p>
          <a:p>
            <a:pPr eaLnBrk="1" hangingPunct="1"/>
            <a:endParaRPr lang="it-IT" sz="1800" b="0" dirty="0"/>
          </a:p>
        </p:txBody>
      </p:sp>
      <p:pic>
        <p:nvPicPr>
          <p:cNvPr id="117763"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4221163"/>
            <a:ext cx="532923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0" y="274638"/>
            <a:ext cx="9144000" cy="487362"/>
          </a:xfrm>
        </p:spPr>
        <p:txBody>
          <a:bodyPr/>
          <a:lstStyle/>
          <a:p>
            <a:pPr eaLnBrk="1" hangingPunct="1">
              <a:defRPr/>
            </a:pPr>
            <a:r>
              <a:rPr lang="it-IT" sz="3200" dirty="0" smtClean="0">
                <a:cs typeface="+mj-cs"/>
              </a:rPr>
              <a:t>L’iniezione d</a:t>
            </a:r>
            <a:r>
              <a:rPr lang="it-IT" sz="3200" dirty="0" smtClean="0">
                <a:latin typeface="Arial"/>
                <a:cs typeface="+mj-cs"/>
              </a:rPr>
              <a:t>’</a:t>
            </a:r>
            <a:r>
              <a:rPr lang="it-IT" sz="3200" dirty="0" smtClean="0">
                <a:cs typeface="+mj-cs"/>
              </a:rPr>
              <a:t>urea o riduzione catalitica selettiva (SCR)</a:t>
            </a:r>
          </a:p>
        </p:txBody>
      </p:sp>
      <p:sp>
        <p:nvSpPr>
          <p:cNvPr id="193539" name="Rectangle 3"/>
          <p:cNvSpPr>
            <a:spLocks noGrp="1" noChangeArrowheads="1"/>
          </p:cNvSpPr>
          <p:nvPr>
            <p:ph type="body" idx="1"/>
          </p:nvPr>
        </p:nvSpPr>
        <p:spPr>
          <a:xfrm>
            <a:off x="0" y="914400"/>
            <a:ext cx="4719638" cy="5284788"/>
          </a:xfrm>
        </p:spPr>
        <p:txBody>
          <a:bodyPr/>
          <a:lstStyle/>
          <a:p>
            <a:pPr marL="174625" indent="-174625" eaLnBrk="1" hangingPunct="1">
              <a:lnSpc>
                <a:spcPct val="80000"/>
              </a:lnSpc>
              <a:defRPr/>
            </a:pPr>
            <a:r>
              <a:rPr lang="it-IT" sz="1400" dirty="0" smtClean="0">
                <a:cs typeface="+mn-cs"/>
              </a:rPr>
              <a:t>Scopo: ridurre le quantità di inquinanti e di CO</a:t>
            </a:r>
            <a:r>
              <a:rPr lang="it-IT" sz="1400" baseline="-25000" dirty="0" smtClean="0">
                <a:cs typeface="+mn-cs"/>
              </a:rPr>
              <a:t>2</a:t>
            </a:r>
            <a:r>
              <a:rPr lang="it-IT" sz="1400" dirty="0" smtClean="0">
                <a:cs typeface="+mn-cs"/>
              </a:rPr>
              <a:t> permettendo al motore di lavorare in maniera più naturale senza costrizioni particolari</a:t>
            </a:r>
          </a:p>
          <a:p>
            <a:pPr marL="174625" indent="-174625" eaLnBrk="1" hangingPunct="1">
              <a:lnSpc>
                <a:spcPct val="80000"/>
              </a:lnSpc>
              <a:defRPr/>
            </a:pPr>
            <a:endParaRPr lang="it-IT" sz="1400" dirty="0" smtClean="0">
              <a:cs typeface="+mn-cs"/>
            </a:endParaRPr>
          </a:p>
          <a:p>
            <a:pPr marL="174625" indent="-174625" eaLnBrk="1" hangingPunct="1">
              <a:lnSpc>
                <a:spcPct val="80000"/>
              </a:lnSpc>
              <a:defRPr/>
            </a:pPr>
            <a:r>
              <a:rPr lang="it-IT" sz="1400" dirty="0" smtClean="0">
                <a:cs typeface="+mn-cs"/>
              </a:rPr>
              <a:t>L</a:t>
            </a:r>
            <a:r>
              <a:rPr lang="ja-JP" altLang="it-IT" sz="1400" dirty="0" smtClean="0">
                <a:latin typeface="Arial"/>
                <a:cs typeface="+mn-cs"/>
              </a:rPr>
              <a:t>’</a:t>
            </a:r>
            <a:r>
              <a:rPr lang="it-IT" sz="1400" dirty="0" smtClean="0">
                <a:cs typeface="+mn-cs"/>
              </a:rPr>
              <a:t>urea è disponibile commercialmente come </a:t>
            </a:r>
            <a:r>
              <a:rPr lang="ja-JP" altLang="it-IT" sz="1400" dirty="0" smtClean="0">
                <a:latin typeface="Arial"/>
                <a:cs typeface="+mn-cs"/>
              </a:rPr>
              <a:t>“</a:t>
            </a:r>
            <a:r>
              <a:rPr lang="it-IT" sz="1400" dirty="0" err="1" smtClean="0">
                <a:cs typeface="+mn-cs"/>
              </a:rPr>
              <a:t>AdBlue</a:t>
            </a:r>
            <a:r>
              <a:rPr lang="ja-JP" altLang="it-IT" sz="1400" dirty="0" smtClean="0">
                <a:latin typeface="Arial"/>
                <a:cs typeface="+mn-cs"/>
              </a:rPr>
              <a:t>”</a:t>
            </a:r>
            <a:r>
              <a:rPr lang="it-IT" sz="1400" dirty="0" smtClean="0">
                <a:cs typeface="+mn-cs"/>
              </a:rPr>
              <a:t> (liquido trasportabile a rischio minimo; 0.60-0.80 €/</a:t>
            </a:r>
            <a:r>
              <a:rPr lang="it-IT" sz="1400" dirty="0" smtClean="0">
                <a:ea typeface="ヒラギノ角ゴ ProN W3" charset="0"/>
                <a:cs typeface="ヒラギノ角ゴ ProN W3" charset="0"/>
              </a:rPr>
              <a:t>ℓ</a:t>
            </a:r>
            <a:r>
              <a:rPr lang="it-IT" sz="1400" dirty="0" smtClean="0">
                <a:cs typeface="+mn-cs"/>
              </a:rPr>
              <a:t>): soluzione al 32,5% di urea in acqua demineralizzata</a:t>
            </a:r>
          </a:p>
          <a:p>
            <a:pPr marL="174625" indent="-174625" eaLnBrk="1" hangingPunct="1">
              <a:lnSpc>
                <a:spcPct val="80000"/>
              </a:lnSpc>
              <a:defRPr/>
            </a:pPr>
            <a:endParaRPr lang="it-IT" sz="1400" dirty="0" smtClean="0">
              <a:cs typeface="+mn-cs"/>
            </a:endParaRPr>
          </a:p>
          <a:p>
            <a:pPr marL="174625" indent="-174625" eaLnBrk="1" hangingPunct="1">
              <a:lnSpc>
                <a:spcPct val="80000"/>
              </a:lnSpc>
              <a:defRPr/>
            </a:pPr>
            <a:r>
              <a:rPr lang="it-IT" sz="1400" dirty="0" smtClean="0">
                <a:cs typeface="+mn-cs"/>
              </a:rPr>
              <a:t>L</a:t>
            </a:r>
            <a:r>
              <a:rPr lang="ja-JP" altLang="it-IT" sz="1400" dirty="0" smtClean="0">
                <a:latin typeface="Arial"/>
                <a:cs typeface="+mn-cs"/>
              </a:rPr>
              <a:t>’</a:t>
            </a:r>
            <a:r>
              <a:rPr lang="it-IT" sz="1400" dirty="0" err="1" smtClean="0">
                <a:cs typeface="+mn-cs"/>
              </a:rPr>
              <a:t>Adblue</a:t>
            </a:r>
            <a:r>
              <a:rPr lang="it-IT" sz="1400" dirty="0" smtClean="0">
                <a:cs typeface="+mn-cs"/>
              </a:rPr>
              <a:t> viene iniettato nella gas di scarico ad una pressione di circa 2- 3 bar con un iniettore a fori gestito da una centralina a monte </a:t>
            </a:r>
            <a:r>
              <a:rPr lang="it-IT" sz="1400" dirty="0" err="1" smtClean="0">
                <a:cs typeface="+mn-cs"/>
              </a:rPr>
              <a:t>dell</a:t>
            </a:r>
            <a:r>
              <a:rPr lang="ja-JP" altLang="it-IT" sz="1400" dirty="0" smtClean="0">
                <a:latin typeface="Arial"/>
                <a:cs typeface="+mn-cs"/>
              </a:rPr>
              <a:t>’</a:t>
            </a:r>
            <a:r>
              <a:rPr lang="it-IT" sz="1400" dirty="0" smtClean="0">
                <a:cs typeface="+mn-cs"/>
              </a:rPr>
              <a:t>SCR in funzione della T dei gas di scarico; il calore presente nel sistema di scarico converte l'urea in ammoniaca (NH</a:t>
            </a:r>
            <a:r>
              <a:rPr lang="it-IT" sz="1400" baseline="-25000" dirty="0" smtClean="0">
                <a:cs typeface="+mn-cs"/>
              </a:rPr>
              <a:t>3</a:t>
            </a:r>
            <a:r>
              <a:rPr lang="it-IT" sz="1400" dirty="0" smtClean="0">
                <a:cs typeface="+mn-cs"/>
              </a:rPr>
              <a:t>) e anidride carbonica (CO</a:t>
            </a:r>
            <a:r>
              <a:rPr lang="it-IT" sz="1400" baseline="-25000" dirty="0" smtClean="0">
                <a:cs typeface="+mn-cs"/>
              </a:rPr>
              <a:t>2</a:t>
            </a:r>
            <a:r>
              <a:rPr lang="it-IT" sz="1400" dirty="0" smtClean="0">
                <a:cs typeface="+mn-cs"/>
              </a:rPr>
              <a:t>). L'ammoniaca rappresenta la sostanza attiva e il principale componente del processo che si svolge all'interno del convertitore catalitico SCR</a:t>
            </a:r>
          </a:p>
          <a:p>
            <a:pPr marL="174625" indent="-174625" eaLnBrk="1" hangingPunct="1">
              <a:lnSpc>
                <a:spcPct val="80000"/>
              </a:lnSpc>
              <a:defRPr/>
            </a:pPr>
            <a:endParaRPr lang="it-IT" sz="1400" dirty="0" smtClean="0">
              <a:cs typeface="+mn-cs"/>
            </a:endParaRPr>
          </a:p>
          <a:p>
            <a:pPr marL="174625" indent="-174625" eaLnBrk="1" hangingPunct="1">
              <a:lnSpc>
                <a:spcPct val="80000"/>
              </a:lnSpc>
              <a:defRPr/>
            </a:pPr>
            <a:r>
              <a:rPr lang="it-IT" sz="1400" dirty="0" smtClean="0">
                <a:cs typeface="+mn-cs"/>
              </a:rPr>
              <a:t>Il catalizzatore SCR (</a:t>
            </a:r>
            <a:r>
              <a:rPr lang="it-IT" sz="1400" dirty="0" err="1" smtClean="0">
                <a:cs typeface="+mn-cs"/>
              </a:rPr>
              <a:t>Selective</a:t>
            </a:r>
            <a:r>
              <a:rPr lang="it-IT" sz="1400" dirty="0" smtClean="0">
                <a:cs typeface="+mn-cs"/>
              </a:rPr>
              <a:t> </a:t>
            </a:r>
            <a:r>
              <a:rPr lang="it-IT" sz="1400" dirty="0" err="1" smtClean="0">
                <a:cs typeface="+mn-cs"/>
              </a:rPr>
              <a:t>Catalyst</a:t>
            </a:r>
            <a:r>
              <a:rPr lang="it-IT" sz="1400" dirty="0" smtClean="0">
                <a:cs typeface="+mn-cs"/>
              </a:rPr>
              <a:t> </a:t>
            </a:r>
            <a:r>
              <a:rPr lang="it-IT" sz="1400" dirty="0" err="1" smtClean="0">
                <a:cs typeface="+mn-cs"/>
              </a:rPr>
              <a:t>Reducion</a:t>
            </a:r>
            <a:r>
              <a:rPr lang="it-IT" sz="1400" dirty="0" smtClean="0">
                <a:cs typeface="+mn-cs"/>
              </a:rPr>
              <a:t>) converte gli ossidi d'azoto (</a:t>
            </a:r>
            <a:r>
              <a:rPr lang="it-IT" sz="1400" dirty="0" err="1" smtClean="0">
                <a:cs typeface="+mn-cs"/>
              </a:rPr>
              <a:t>NOx</a:t>
            </a:r>
            <a:r>
              <a:rPr lang="it-IT" sz="1400" dirty="0" smtClean="0">
                <a:cs typeface="+mn-cs"/>
              </a:rPr>
              <a:t>) in azoto (N</a:t>
            </a:r>
            <a:r>
              <a:rPr lang="it-IT" sz="1400" baseline="-25000" dirty="0" smtClean="0">
                <a:cs typeface="+mn-cs"/>
              </a:rPr>
              <a:t>2</a:t>
            </a:r>
            <a:r>
              <a:rPr lang="it-IT" sz="1400" dirty="0" smtClean="0">
                <a:cs typeface="+mn-cs"/>
              </a:rPr>
              <a:t>) e vapore acqueo (H</a:t>
            </a:r>
            <a:r>
              <a:rPr lang="it-IT" sz="1400" baseline="-25000" dirty="0" smtClean="0">
                <a:cs typeface="+mn-cs"/>
              </a:rPr>
              <a:t>2</a:t>
            </a:r>
            <a:r>
              <a:rPr lang="it-IT" sz="1400" dirty="0" smtClean="0">
                <a:cs typeface="+mn-cs"/>
              </a:rPr>
              <a:t>O)</a:t>
            </a:r>
          </a:p>
          <a:p>
            <a:pPr marL="174625" indent="-174625" eaLnBrk="1" hangingPunct="1">
              <a:lnSpc>
                <a:spcPct val="80000"/>
              </a:lnSpc>
              <a:defRPr/>
            </a:pPr>
            <a:endParaRPr lang="it-IT" sz="1400" dirty="0" smtClean="0">
              <a:cs typeface="+mn-cs"/>
            </a:endParaRPr>
          </a:p>
          <a:p>
            <a:pPr marL="174625" indent="-174625" eaLnBrk="1" hangingPunct="1">
              <a:lnSpc>
                <a:spcPct val="80000"/>
              </a:lnSpc>
              <a:defRPr/>
            </a:pPr>
            <a:r>
              <a:rPr lang="it-IT" sz="1400" dirty="0" smtClean="0">
                <a:cs typeface="+mn-cs"/>
              </a:rPr>
              <a:t>Le condizioni di operatività richieste sono T comprese tra i 300 e i 450°C e gasolio a basso contenuto di zolfo (&lt;&lt; 50 </a:t>
            </a:r>
            <a:r>
              <a:rPr lang="it-IT" sz="1400" dirty="0" err="1" smtClean="0">
                <a:cs typeface="+mn-cs"/>
              </a:rPr>
              <a:t>ppm</a:t>
            </a:r>
            <a:r>
              <a:rPr lang="it-IT" sz="1400" dirty="0" smtClean="0">
                <a:cs typeface="+mn-cs"/>
              </a:rPr>
              <a:t>)</a:t>
            </a:r>
          </a:p>
          <a:p>
            <a:pPr marL="174625" indent="-174625" eaLnBrk="1" hangingPunct="1">
              <a:lnSpc>
                <a:spcPct val="80000"/>
              </a:lnSpc>
              <a:defRPr/>
            </a:pPr>
            <a:endParaRPr lang="it-IT" sz="1400" dirty="0" smtClean="0">
              <a:cs typeface="+mn-cs"/>
            </a:endParaRPr>
          </a:p>
          <a:p>
            <a:pPr marL="174625" indent="-174625" eaLnBrk="1" hangingPunct="1">
              <a:lnSpc>
                <a:spcPct val="80000"/>
              </a:lnSpc>
              <a:defRPr/>
            </a:pPr>
            <a:r>
              <a:rPr lang="it-IT" sz="1400" dirty="0" smtClean="0">
                <a:cs typeface="+mn-cs"/>
              </a:rPr>
              <a:t>Il consumo di urea è circa il 5% del consumo di gasolio: un rifornimento ogni due di gasolio (50 </a:t>
            </a:r>
            <a:r>
              <a:rPr lang="it-IT" sz="1400" dirty="0" smtClean="0">
                <a:ea typeface="ヒラギノ角ゴ ProN W3" charset="0"/>
                <a:cs typeface="ヒラギノ角ゴ ProN W3" charset="0"/>
              </a:rPr>
              <a:t>ℓ</a:t>
            </a:r>
            <a:r>
              <a:rPr lang="it-IT" sz="1400" dirty="0" smtClean="0">
                <a:cs typeface="+mn-cs"/>
              </a:rPr>
              <a:t> ogni 1200 </a:t>
            </a:r>
            <a:r>
              <a:rPr lang="it-IT" sz="1400" dirty="0" smtClean="0">
                <a:ea typeface="ヒラギノ角ゴ ProN W3" charset="0"/>
                <a:cs typeface="ヒラギノ角ゴ ProN W3" charset="0"/>
              </a:rPr>
              <a:t>ℓ</a:t>
            </a:r>
            <a:r>
              <a:rPr lang="it-IT" sz="1400" dirty="0" smtClean="0">
                <a:cs typeface="+mn-cs"/>
              </a:rPr>
              <a:t> di gasolio, cioè dal 3 al 5%)</a:t>
            </a:r>
          </a:p>
        </p:txBody>
      </p:sp>
      <p:sp>
        <p:nvSpPr>
          <p:cNvPr id="193540" name="Rectangle 4"/>
          <p:cNvSpPr>
            <a:spLocks noChangeArrowheads="1"/>
          </p:cNvSpPr>
          <p:nvPr/>
        </p:nvSpPr>
        <p:spPr bwMode="auto">
          <a:xfrm rot="16200000">
            <a:off x="7577138" y="5157788"/>
            <a:ext cx="30527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b="0">
                <a:cs typeface="Arial" charset="0"/>
              </a:rPr>
              <a:t>http://www.truck-italia-forum.com/BB3/viewtopic.php?f=51&amp;t=12</a:t>
            </a:r>
          </a:p>
        </p:txBody>
      </p:sp>
      <p:pic>
        <p:nvPicPr>
          <p:cNvPr id="118788" name="Picture 5"/>
          <p:cNvPicPr>
            <a:picLocks noChangeAspect="1" noChangeArrowheads="1"/>
          </p:cNvPicPr>
          <p:nvPr/>
        </p:nvPicPr>
        <p:blipFill>
          <a:blip r:embed="rId3">
            <a:extLst>
              <a:ext uri="{28A0092B-C50C-407E-A947-70E740481C1C}">
                <a14:useLocalDpi xmlns:a14="http://schemas.microsoft.com/office/drawing/2010/main" val="0"/>
              </a:ext>
            </a:extLst>
          </a:blip>
          <a:srcRect t="5524" r="1414" b="2388"/>
          <a:stretch>
            <a:fillRect/>
          </a:stretch>
        </p:blipFill>
        <p:spPr bwMode="auto">
          <a:xfrm>
            <a:off x="4829175" y="1443038"/>
            <a:ext cx="363537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2" name="Rectangle 6"/>
          <p:cNvSpPr>
            <a:spLocks noChangeArrowheads="1"/>
          </p:cNvSpPr>
          <p:nvPr/>
        </p:nvSpPr>
        <p:spPr bwMode="auto">
          <a:xfrm rot="16200000">
            <a:off x="8020844" y="2524919"/>
            <a:ext cx="1906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b="0">
                <a:cs typeface="Arial" charset="0"/>
              </a:rPr>
              <a:t>http://macchinetrattori.wordpress.com/</a:t>
            </a:r>
          </a:p>
          <a:p>
            <a:pPr>
              <a:defRPr/>
            </a:pPr>
            <a:r>
              <a:rPr lang="it-IT" sz="800" b="0">
                <a:cs typeface="Arial" charset="0"/>
              </a:rPr>
              <a:t>2010/07/13/ancora-una-volta-primo/</a:t>
            </a:r>
          </a:p>
        </p:txBody>
      </p:sp>
      <p:grpSp>
        <p:nvGrpSpPr>
          <p:cNvPr id="118790" name="Group 7"/>
          <p:cNvGrpSpPr>
            <a:grpSpLocks/>
          </p:cNvGrpSpPr>
          <p:nvPr/>
        </p:nvGrpSpPr>
        <p:grpSpPr bwMode="auto">
          <a:xfrm>
            <a:off x="4797425" y="4622800"/>
            <a:ext cx="4183063" cy="2235200"/>
            <a:chOff x="2990" y="2912"/>
            <a:chExt cx="2635" cy="1408"/>
          </a:xfrm>
        </p:grpSpPr>
        <p:pic>
          <p:nvPicPr>
            <p:cNvPr id="118791" name="Picture 8" descr="Imma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0" y="2912"/>
              <a:ext cx="2635"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5" name="Rectangle 9"/>
            <p:cNvSpPr>
              <a:spLocks noChangeArrowheads="1"/>
            </p:cNvSpPr>
            <p:nvPr/>
          </p:nvSpPr>
          <p:spPr bwMode="auto">
            <a:xfrm>
              <a:off x="4122" y="3018"/>
              <a:ext cx="1059" cy="114"/>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gr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eaLnBrk="1" hangingPunct="1">
              <a:defRPr/>
            </a:pPr>
            <a:r>
              <a:rPr lang="it-IT" smtClean="0">
                <a:cs typeface="+mj-cs"/>
              </a:rPr>
              <a:t>Tipi di trasmissione (1/2)</a:t>
            </a:r>
          </a:p>
        </p:txBody>
      </p:sp>
      <p:sp>
        <p:nvSpPr>
          <p:cNvPr id="263171" name="Rectangle 3"/>
          <p:cNvSpPr>
            <a:spLocks noGrp="1" noChangeArrowheads="1"/>
          </p:cNvSpPr>
          <p:nvPr>
            <p:ph type="body" idx="1"/>
          </p:nvPr>
        </p:nvSpPr>
        <p:spPr>
          <a:xfrm>
            <a:off x="98425" y="1462088"/>
            <a:ext cx="4814888" cy="3611562"/>
          </a:xfrm>
        </p:spPr>
        <p:txBody>
          <a:bodyPr/>
          <a:lstStyle/>
          <a:p>
            <a:pPr marL="174625" indent="-174625" eaLnBrk="1" hangingPunct="1">
              <a:lnSpc>
                <a:spcPct val="80000"/>
              </a:lnSpc>
              <a:defRPr/>
            </a:pPr>
            <a:r>
              <a:rPr lang="it-IT" sz="1800" smtClean="0">
                <a:cs typeface="+mn-cs"/>
              </a:rPr>
              <a:t>Classificazione </a:t>
            </a:r>
            <a:r>
              <a:rPr lang="it-IT" sz="1800" i="1" smtClean="0">
                <a:cs typeface="+mn-cs"/>
              </a:rPr>
              <a:t>tecnica</a:t>
            </a:r>
            <a:r>
              <a:rPr lang="it-IT" sz="1800" smtClean="0">
                <a:cs typeface="+mn-cs"/>
              </a:rPr>
              <a:t> (modalità di trasmissione della potenza meccanica):</a:t>
            </a:r>
          </a:p>
          <a:p>
            <a:pPr marL="538163" lvl="1" indent="-169863" eaLnBrk="1" hangingPunct="1">
              <a:lnSpc>
                <a:spcPct val="80000"/>
              </a:lnSpc>
              <a:defRPr/>
            </a:pPr>
            <a:r>
              <a:rPr lang="it-IT" sz="1600" b="1" smtClean="0"/>
              <a:t>Interamente meccaniche</a:t>
            </a:r>
          </a:p>
          <a:p>
            <a:pPr marL="538163" lvl="1" indent="-169863" eaLnBrk="1" hangingPunct="1">
              <a:lnSpc>
                <a:spcPct val="80000"/>
              </a:lnSpc>
              <a:defRPr/>
            </a:pPr>
            <a:r>
              <a:rPr lang="it-IT" sz="1600" b="1" smtClean="0"/>
              <a:t>Miste o idromeccaniche</a:t>
            </a:r>
            <a:r>
              <a:rPr lang="it-IT" sz="1600" smtClean="0"/>
              <a:t> (componenti idrauliche accoppiate in serie o parallelo a componenti meccaniche; tra queste: trasmissioni idromeccaniche a variazione continua)</a:t>
            </a:r>
          </a:p>
          <a:p>
            <a:pPr marL="538163" lvl="1" indent="-169863" eaLnBrk="1" hangingPunct="1">
              <a:lnSpc>
                <a:spcPct val="80000"/>
              </a:lnSpc>
              <a:defRPr/>
            </a:pPr>
            <a:r>
              <a:rPr lang="it-IT" sz="1600" b="1" smtClean="0"/>
              <a:t>Idrostatiche</a:t>
            </a:r>
          </a:p>
          <a:p>
            <a:pPr marL="174625" indent="-174625" eaLnBrk="1" hangingPunct="1">
              <a:lnSpc>
                <a:spcPct val="80000"/>
              </a:lnSpc>
              <a:defRPr/>
            </a:pPr>
            <a:endParaRPr lang="it-IT" sz="1800" smtClean="0">
              <a:cs typeface="+mn-cs"/>
            </a:endParaRPr>
          </a:p>
          <a:p>
            <a:pPr marL="174625" indent="-174625" eaLnBrk="1" hangingPunct="1">
              <a:lnSpc>
                <a:spcPct val="80000"/>
              </a:lnSpc>
              <a:defRPr/>
            </a:pPr>
            <a:r>
              <a:rPr lang="it-IT" sz="1800" smtClean="0">
                <a:cs typeface="+mn-cs"/>
              </a:rPr>
              <a:t>Classificazione </a:t>
            </a:r>
            <a:r>
              <a:rPr lang="it-IT" sz="1800" i="1" smtClean="0">
                <a:cs typeface="+mn-cs"/>
              </a:rPr>
              <a:t>funzionale</a:t>
            </a:r>
            <a:r>
              <a:rPr lang="it-IT" sz="1800" smtClean="0">
                <a:cs typeface="+mn-cs"/>
              </a:rPr>
              <a:t>:</a:t>
            </a:r>
          </a:p>
          <a:p>
            <a:pPr marL="538163" lvl="1" indent="-169863" eaLnBrk="1" hangingPunct="1">
              <a:lnSpc>
                <a:spcPct val="80000"/>
              </a:lnSpc>
              <a:defRPr/>
            </a:pPr>
            <a:r>
              <a:rPr lang="it-IT" sz="1600" b="1" smtClean="0"/>
              <a:t>Trasmissioni a rapporti fissi</a:t>
            </a:r>
          </a:p>
          <a:p>
            <a:pPr marL="538163" lvl="1" indent="-169863" eaLnBrk="1" hangingPunct="1">
              <a:lnSpc>
                <a:spcPct val="80000"/>
              </a:lnSpc>
              <a:defRPr/>
            </a:pPr>
            <a:r>
              <a:rPr lang="it-IT" sz="1600" b="1" smtClean="0"/>
              <a:t>Trasmissioni a rapporti variabili con continuità (</a:t>
            </a:r>
            <a:r>
              <a:rPr lang="it-IT" sz="1600" b="1" i="1" smtClean="0"/>
              <a:t>CVT – continuously variable transmissions</a:t>
            </a:r>
            <a:r>
              <a:rPr lang="it-IT" sz="1600" b="1" smtClean="0"/>
              <a:t>)</a:t>
            </a:r>
          </a:p>
        </p:txBody>
      </p:sp>
      <p:pic>
        <p:nvPicPr>
          <p:cNvPr id="120835" name="Picture 4" descr="covassa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3013" y="1508125"/>
            <a:ext cx="38766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3" name="Rectangle 5"/>
          <p:cNvSpPr>
            <a:spLocks noChangeArrowheads="1"/>
          </p:cNvSpPr>
          <p:nvPr/>
        </p:nvSpPr>
        <p:spPr bwMode="auto">
          <a:xfrm rot="16200000">
            <a:off x="7682706" y="2855120"/>
            <a:ext cx="270827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b="0">
                <a:cs typeface="Arial" charset="0"/>
              </a:rPr>
              <a:t>http://www.omsitrasmissioni.com/italian/assalicambi.htm</a:t>
            </a:r>
          </a:p>
        </p:txBody>
      </p:sp>
      <p:pic>
        <p:nvPicPr>
          <p:cNvPr id="120837" name="Picture 6" descr="G5_getriebe_sche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550" y="4508500"/>
            <a:ext cx="277653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7" descr="H4_Hydrostat_02ab_Kop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188" y="5070475"/>
            <a:ext cx="35337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6" name="Text Box 8" descr="Velina blu"/>
          <p:cNvSpPr txBox="1">
            <a:spLocks noChangeArrowheads="1"/>
          </p:cNvSpPr>
          <p:nvPr/>
        </p:nvSpPr>
        <p:spPr bwMode="auto">
          <a:xfrm>
            <a:off x="6011863" y="6324600"/>
            <a:ext cx="1900237" cy="346075"/>
          </a:xfrm>
          <a:prstGeom prst="rect">
            <a:avLst/>
          </a:prstGeom>
          <a:blipFill dpi="0" rotWithShape="1">
            <a:blip r:embed="rId6"/>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 rIns="18000">
            <a:spAutoFit/>
          </a:bodyPr>
          <a:lstStyle/>
          <a:p>
            <a:pPr algn="ctr">
              <a:spcBef>
                <a:spcPct val="50000"/>
              </a:spcBef>
              <a:defRPr/>
            </a:pPr>
            <a:r>
              <a:rPr lang="it-IT" sz="1600" i="1">
                <a:cs typeface="Arial" charset="0"/>
              </a:rPr>
              <a:t>T. meccanica</a:t>
            </a:r>
            <a:endParaRPr lang="it-IT" sz="1600" i="1">
              <a:solidFill>
                <a:srgbClr val="FF3300"/>
              </a:solidFill>
              <a:cs typeface="Arial" charset="0"/>
            </a:endParaRPr>
          </a:p>
        </p:txBody>
      </p:sp>
      <p:sp>
        <p:nvSpPr>
          <p:cNvPr id="263177" name="Text Box 9" descr="Velina blu"/>
          <p:cNvSpPr txBox="1">
            <a:spLocks noChangeArrowheads="1"/>
          </p:cNvSpPr>
          <p:nvPr/>
        </p:nvSpPr>
        <p:spPr bwMode="auto">
          <a:xfrm>
            <a:off x="1244600" y="6323013"/>
            <a:ext cx="1900238" cy="346075"/>
          </a:xfrm>
          <a:prstGeom prst="rect">
            <a:avLst/>
          </a:prstGeom>
          <a:blipFill dpi="0" rotWithShape="1">
            <a:blip r:embed="rId6"/>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 rIns="18000">
            <a:spAutoFit/>
          </a:bodyPr>
          <a:lstStyle/>
          <a:p>
            <a:pPr algn="ctr">
              <a:spcBef>
                <a:spcPct val="50000"/>
              </a:spcBef>
              <a:defRPr/>
            </a:pPr>
            <a:r>
              <a:rPr lang="it-IT" sz="1600" i="1">
                <a:cs typeface="Arial" charset="0"/>
              </a:rPr>
              <a:t>T. idrostatica</a:t>
            </a:r>
            <a:endParaRPr lang="it-IT" sz="1600" i="1">
              <a:solidFill>
                <a:srgbClr val="FF3300"/>
              </a:solidFill>
              <a:cs typeface="Arial" charset="0"/>
            </a:endParaRPr>
          </a:p>
        </p:txBody>
      </p:sp>
      <p:sp>
        <p:nvSpPr>
          <p:cNvPr id="263178" name="Rectangle 10"/>
          <p:cNvSpPr>
            <a:spLocks noChangeArrowheads="1"/>
          </p:cNvSpPr>
          <p:nvPr/>
        </p:nvSpPr>
        <p:spPr bwMode="auto">
          <a:xfrm>
            <a:off x="2320925" y="6643688"/>
            <a:ext cx="448627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b="0">
                <a:cs typeface="Arial" charset="0"/>
              </a:rPr>
              <a:t>http://www.reform.at/it/agricoltura/falciatrici-a-doppio-assale-metrac/caratteristiche-prodotto.html</a:t>
            </a:r>
          </a:p>
        </p:txBody>
      </p:sp>
      <p:sp>
        <p:nvSpPr>
          <p:cNvPr id="263179" name="Text Box 11" descr="Velina blu"/>
          <p:cNvSpPr txBox="1">
            <a:spLocks noChangeArrowheads="1"/>
          </p:cNvSpPr>
          <p:nvPr/>
        </p:nvSpPr>
        <p:spPr bwMode="auto">
          <a:xfrm>
            <a:off x="5126038" y="4052888"/>
            <a:ext cx="3770312" cy="346075"/>
          </a:xfrm>
          <a:prstGeom prst="rect">
            <a:avLst/>
          </a:prstGeom>
          <a:blipFill dpi="0" rotWithShape="1">
            <a:blip r:embed="rId6"/>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 rIns="18000">
            <a:spAutoFit/>
          </a:bodyPr>
          <a:lstStyle/>
          <a:p>
            <a:pPr algn="ctr">
              <a:spcBef>
                <a:spcPct val="50000"/>
              </a:spcBef>
              <a:defRPr/>
            </a:pPr>
            <a:r>
              <a:rPr lang="it-IT" sz="1600" i="1">
                <a:cs typeface="Arial" charset="0"/>
              </a:rPr>
              <a:t>T. mista -  prevalentemente idrostatica</a:t>
            </a:r>
            <a:endParaRPr lang="it-IT" sz="1600" i="1">
              <a:solidFill>
                <a:srgbClr val="FF3300"/>
              </a:solidFill>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274638"/>
            <a:ext cx="8229600" cy="639762"/>
          </a:xfrm>
        </p:spPr>
        <p:txBody>
          <a:bodyPr/>
          <a:lstStyle/>
          <a:p>
            <a:pPr eaLnBrk="1" hangingPunct="1">
              <a:defRPr/>
            </a:pPr>
            <a:r>
              <a:rPr lang="it-IT" sz="3600" smtClean="0">
                <a:cs typeface="+mj-cs"/>
              </a:rPr>
              <a:t>Organi di trasmissione in un trattore</a:t>
            </a:r>
          </a:p>
        </p:txBody>
      </p:sp>
      <p:sp>
        <p:nvSpPr>
          <p:cNvPr id="177155" name="Rectangle 3"/>
          <p:cNvSpPr>
            <a:spLocks noGrp="1" noChangeArrowheads="1"/>
          </p:cNvSpPr>
          <p:nvPr>
            <p:ph type="body" sz="half" idx="1"/>
          </p:nvPr>
        </p:nvSpPr>
        <p:spPr>
          <a:xfrm>
            <a:off x="117475" y="1665288"/>
            <a:ext cx="4038600" cy="4983162"/>
          </a:xfrm>
        </p:spPr>
        <p:txBody>
          <a:bodyPr/>
          <a:lstStyle/>
          <a:p>
            <a:pPr marL="268288" indent="-268288" eaLnBrk="1" hangingPunct="1">
              <a:lnSpc>
                <a:spcPct val="80000"/>
              </a:lnSpc>
              <a:defRPr/>
            </a:pPr>
            <a:r>
              <a:rPr lang="it-IT" sz="2000" dirty="0" smtClean="0">
                <a:cs typeface="+mn-cs"/>
              </a:rPr>
              <a:t>Dispositivi meccanici che costituiscono una catena cinematica che collega il motore agli organi riceventi il moto</a:t>
            </a:r>
          </a:p>
          <a:p>
            <a:pPr marL="268288" indent="-268288" eaLnBrk="1" hangingPunct="1">
              <a:lnSpc>
                <a:spcPct val="80000"/>
              </a:lnSpc>
              <a:defRPr/>
            </a:pPr>
            <a:endParaRPr lang="it-IT" sz="2000" dirty="0" smtClean="0">
              <a:cs typeface="+mn-cs"/>
            </a:endParaRPr>
          </a:p>
          <a:p>
            <a:pPr marL="268288" indent="-268288" eaLnBrk="1" hangingPunct="1">
              <a:lnSpc>
                <a:spcPct val="80000"/>
              </a:lnSpc>
              <a:defRPr/>
            </a:pPr>
            <a:r>
              <a:rPr lang="it-IT" sz="2000" dirty="0" smtClean="0">
                <a:cs typeface="+mn-cs"/>
              </a:rPr>
              <a:t>Trasmettono la potenza disponibile all</a:t>
            </a:r>
            <a:r>
              <a:rPr lang="it-IT" sz="2000" dirty="0" smtClean="0">
                <a:latin typeface="Arial"/>
                <a:cs typeface="+mn-cs"/>
              </a:rPr>
              <a:t>’</a:t>
            </a:r>
            <a:r>
              <a:rPr lang="it-IT" sz="2000" dirty="0" smtClean="0">
                <a:cs typeface="+mn-cs"/>
              </a:rPr>
              <a:t>albero motore agli utilizzatori finali, adeguando i valori di coppia e velocità </a:t>
            </a:r>
            <a:r>
              <a:rPr lang="it-IT" sz="2000" b="1" dirty="0" smtClean="0">
                <a:cs typeface="+mn-cs"/>
              </a:rPr>
              <a:t>disponibili</a:t>
            </a:r>
            <a:r>
              <a:rPr lang="it-IT" sz="2000" dirty="0" smtClean="0">
                <a:cs typeface="+mn-cs"/>
              </a:rPr>
              <a:t> (al motore) ai valori </a:t>
            </a:r>
            <a:r>
              <a:rPr lang="it-IT" sz="2000" b="1" dirty="0" smtClean="0">
                <a:cs typeface="+mn-cs"/>
              </a:rPr>
              <a:t>richiesti</a:t>
            </a:r>
            <a:r>
              <a:rPr lang="it-IT" sz="2000" dirty="0" smtClean="0">
                <a:cs typeface="+mn-cs"/>
              </a:rPr>
              <a:t> (alle ruote) sulla base delle condizioni richieste dal lavoro da svolgere</a:t>
            </a:r>
          </a:p>
          <a:p>
            <a:pPr marL="268288" indent="-268288" eaLnBrk="1" hangingPunct="1">
              <a:lnSpc>
                <a:spcPct val="80000"/>
              </a:lnSpc>
              <a:defRPr/>
            </a:pPr>
            <a:endParaRPr lang="it-IT" sz="2000" dirty="0" smtClean="0">
              <a:cs typeface="+mn-cs"/>
            </a:endParaRPr>
          </a:p>
          <a:p>
            <a:pPr marL="268288" indent="-268288" eaLnBrk="1" hangingPunct="1">
              <a:lnSpc>
                <a:spcPct val="80000"/>
              </a:lnSpc>
              <a:defRPr/>
            </a:pPr>
            <a:r>
              <a:rPr lang="it-IT" sz="2000" dirty="0" smtClean="0">
                <a:cs typeface="+mn-cs"/>
              </a:rPr>
              <a:t>L</a:t>
            </a:r>
            <a:r>
              <a:rPr lang="ja-JP" altLang="it-IT" sz="2000" dirty="0" smtClean="0">
                <a:latin typeface="Arial"/>
                <a:cs typeface="+mn-cs"/>
              </a:rPr>
              <a:t>’</a:t>
            </a:r>
            <a:r>
              <a:rPr lang="it-IT" sz="2000" dirty="0" smtClean="0">
                <a:cs typeface="+mn-cs"/>
              </a:rPr>
              <a:t>adeguamento può essere </a:t>
            </a:r>
            <a:r>
              <a:rPr lang="it-IT" sz="2000" i="1" dirty="0" smtClean="0">
                <a:cs typeface="+mn-cs"/>
              </a:rPr>
              <a:t>manuale</a:t>
            </a:r>
            <a:r>
              <a:rPr lang="it-IT" sz="2000" dirty="0" smtClean="0">
                <a:cs typeface="+mn-cs"/>
              </a:rPr>
              <a:t> o </a:t>
            </a:r>
            <a:r>
              <a:rPr lang="it-IT" sz="2000" i="1" dirty="0" smtClean="0">
                <a:cs typeface="+mn-cs"/>
              </a:rPr>
              <a:t>automatico</a:t>
            </a:r>
          </a:p>
        </p:txBody>
      </p:sp>
      <p:pic>
        <p:nvPicPr>
          <p:cNvPr id="177156" name="Picture 4" descr="Immagine (2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84650" y="1743075"/>
            <a:ext cx="3295650" cy="4200525"/>
          </a:xfrm>
        </p:spPr>
      </p:pic>
      <p:sp>
        <p:nvSpPr>
          <p:cNvPr id="177157" name="AutoShape 5"/>
          <p:cNvSpPr>
            <a:spLocks noChangeArrowheads="1"/>
          </p:cNvSpPr>
          <p:nvPr/>
        </p:nvSpPr>
        <p:spPr bwMode="auto">
          <a:xfrm>
            <a:off x="7691438" y="4505325"/>
            <a:ext cx="1452562" cy="685800"/>
          </a:xfrm>
          <a:prstGeom prst="roundRect">
            <a:avLst>
              <a:gd name="adj" fmla="val 16667"/>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it-IT" sz="1600">
                <a:cs typeface="Arial" charset="0"/>
              </a:rPr>
              <a:t>Utilizzatore</a:t>
            </a:r>
          </a:p>
        </p:txBody>
      </p:sp>
      <p:sp>
        <p:nvSpPr>
          <p:cNvPr id="177158" name="AutoShape 6"/>
          <p:cNvSpPr>
            <a:spLocks noChangeArrowheads="1"/>
          </p:cNvSpPr>
          <p:nvPr/>
        </p:nvSpPr>
        <p:spPr bwMode="auto">
          <a:xfrm>
            <a:off x="8188325" y="3025775"/>
            <a:ext cx="484188" cy="403225"/>
          </a:xfrm>
          <a:prstGeom prst="downArrow">
            <a:avLst>
              <a:gd name="adj1" fmla="val 44259"/>
              <a:gd name="adj2" fmla="val 38190"/>
            </a:avLst>
          </a:prstGeom>
          <a:gradFill rotWithShape="1">
            <a:gsLst>
              <a:gs pos="0">
                <a:srgbClr val="FFF200"/>
              </a:gs>
              <a:gs pos="45000">
                <a:srgbClr val="FF7A00"/>
              </a:gs>
              <a:gs pos="70000">
                <a:srgbClr val="FF0300"/>
              </a:gs>
              <a:gs pos="100000">
                <a:srgbClr val="4D0808"/>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177159" name="AutoShape 7"/>
          <p:cNvSpPr>
            <a:spLocks noChangeArrowheads="1"/>
          </p:cNvSpPr>
          <p:nvPr/>
        </p:nvSpPr>
        <p:spPr bwMode="auto">
          <a:xfrm>
            <a:off x="8175625" y="4102100"/>
            <a:ext cx="484188" cy="403225"/>
          </a:xfrm>
          <a:prstGeom prst="downArrow">
            <a:avLst>
              <a:gd name="adj1" fmla="val 44259"/>
              <a:gd name="adj2" fmla="val 38190"/>
            </a:avLst>
          </a:prstGeom>
          <a:gradFill rotWithShape="1">
            <a:gsLst>
              <a:gs pos="0">
                <a:srgbClr val="FFF200"/>
              </a:gs>
              <a:gs pos="45000">
                <a:srgbClr val="FF7A00"/>
              </a:gs>
              <a:gs pos="70000">
                <a:srgbClr val="FF0300"/>
              </a:gs>
              <a:gs pos="100000">
                <a:srgbClr val="4D0808"/>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177160" name="AutoShape 8"/>
          <p:cNvSpPr>
            <a:spLocks noChangeArrowheads="1"/>
          </p:cNvSpPr>
          <p:nvPr/>
        </p:nvSpPr>
        <p:spPr bwMode="auto">
          <a:xfrm>
            <a:off x="7691438" y="2352675"/>
            <a:ext cx="1452562" cy="685800"/>
          </a:xfrm>
          <a:prstGeom prst="roundRect">
            <a:avLst>
              <a:gd name="adj" fmla="val 16667"/>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it-IT" sz="1600">
                <a:cs typeface="Arial" charset="0"/>
              </a:rPr>
              <a:t>Motore</a:t>
            </a:r>
          </a:p>
        </p:txBody>
      </p:sp>
      <p:sp>
        <p:nvSpPr>
          <p:cNvPr id="177161" name="AutoShape 9"/>
          <p:cNvSpPr>
            <a:spLocks noChangeArrowheads="1"/>
          </p:cNvSpPr>
          <p:nvPr/>
        </p:nvSpPr>
        <p:spPr bwMode="auto">
          <a:xfrm>
            <a:off x="7691438" y="3429000"/>
            <a:ext cx="1452562" cy="685800"/>
          </a:xfrm>
          <a:prstGeom prst="roundRect">
            <a:avLst>
              <a:gd name="adj" fmla="val 16667"/>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 rIns="18000" anchor="ctr"/>
          <a:lstStyle/>
          <a:p>
            <a:pPr algn="ctr">
              <a:defRPr/>
            </a:pPr>
            <a:r>
              <a:rPr lang="it-IT" sz="1600">
                <a:cs typeface="Arial" charset="0"/>
              </a:rPr>
              <a:t>Trasmissione</a:t>
            </a:r>
          </a:p>
        </p:txBody>
      </p:sp>
      <p:sp>
        <p:nvSpPr>
          <p:cNvPr id="177162" name="AutoShape 10"/>
          <p:cNvSpPr>
            <a:spLocks noChangeArrowheads="1"/>
          </p:cNvSpPr>
          <p:nvPr/>
        </p:nvSpPr>
        <p:spPr bwMode="auto">
          <a:xfrm>
            <a:off x="4840288" y="2730500"/>
            <a:ext cx="847725" cy="415925"/>
          </a:xfrm>
          <a:prstGeom prst="roundRect">
            <a:avLst>
              <a:gd name="adj" fmla="val 16667"/>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177163" name="AutoShape 11"/>
          <p:cNvSpPr>
            <a:spLocks noChangeArrowheads="1"/>
          </p:cNvSpPr>
          <p:nvPr/>
        </p:nvSpPr>
        <p:spPr bwMode="auto">
          <a:xfrm>
            <a:off x="4573588" y="3221038"/>
            <a:ext cx="1436687" cy="2338387"/>
          </a:xfrm>
          <a:prstGeom prst="roundRect">
            <a:avLst>
              <a:gd name="adj" fmla="val 16667"/>
            </a:avLst>
          </a:prstGeom>
          <a:noFill/>
          <a:ln w="38100">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177164" name="AutoShape 12"/>
          <p:cNvSpPr>
            <a:spLocks noChangeArrowheads="1"/>
          </p:cNvSpPr>
          <p:nvPr/>
        </p:nvSpPr>
        <p:spPr bwMode="auto">
          <a:xfrm>
            <a:off x="4573588" y="1889125"/>
            <a:ext cx="1397000" cy="711200"/>
          </a:xfrm>
          <a:prstGeom prst="roundRect">
            <a:avLst>
              <a:gd name="adj" fmla="val 16667"/>
            </a:avLst>
          </a:prstGeom>
          <a:noFill/>
          <a:ln w="38100">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177165" name="AutoShape 13"/>
          <p:cNvSpPr>
            <a:spLocks noChangeArrowheads="1"/>
          </p:cNvSpPr>
          <p:nvPr/>
        </p:nvSpPr>
        <p:spPr bwMode="auto">
          <a:xfrm>
            <a:off x="6026150" y="4537075"/>
            <a:ext cx="1436688" cy="1276350"/>
          </a:xfrm>
          <a:prstGeom prst="roundRect">
            <a:avLst>
              <a:gd name="adj" fmla="val 16667"/>
            </a:avLst>
          </a:prstGeom>
          <a:noFill/>
          <a:ln w="381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177166" name="AutoShape 14"/>
          <p:cNvSpPr>
            <a:spLocks noChangeArrowheads="1"/>
          </p:cNvSpPr>
          <p:nvPr/>
        </p:nvSpPr>
        <p:spPr bwMode="auto">
          <a:xfrm>
            <a:off x="4130675" y="4618038"/>
            <a:ext cx="442913" cy="898525"/>
          </a:xfrm>
          <a:prstGeom prst="roundRect">
            <a:avLst>
              <a:gd name="adj" fmla="val 16667"/>
            </a:avLst>
          </a:prstGeom>
          <a:noFill/>
          <a:ln w="381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177167" name="AutoShape 15"/>
          <p:cNvSpPr>
            <a:spLocks noChangeArrowheads="1"/>
          </p:cNvSpPr>
          <p:nvPr/>
        </p:nvSpPr>
        <p:spPr bwMode="auto">
          <a:xfrm>
            <a:off x="4130675" y="1836738"/>
            <a:ext cx="442913" cy="898525"/>
          </a:xfrm>
          <a:prstGeom prst="roundRect">
            <a:avLst>
              <a:gd name="adj" fmla="val 16667"/>
            </a:avLst>
          </a:prstGeom>
          <a:noFill/>
          <a:ln w="381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177168" name="AutoShape 16"/>
          <p:cNvSpPr>
            <a:spLocks noChangeArrowheads="1"/>
          </p:cNvSpPr>
          <p:nvPr/>
        </p:nvSpPr>
        <p:spPr bwMode="auto">
          <a:xfrm>
            <a:off x="5989638" y="1849438"/>
            <a:ext cx="442912" cy="898525"/>
          </a:xfrm>
          <a:prstGeom prst="roundRect">
            <a:avLst>
              <a:gd name="adj" fmla="val 16667"/>
            </a:avLst>
          </a:prstGeom>
          <a:noFill/>
          <a:ln w="381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177169" name="Line 17"/>
          <p:cNvSpPr>
            <a:spLocks noChangeShapeType="1"/>
          </p:cNvSpPr>
          <p:nvPr/>
        </p:nvSpPr>
        <p:spPr bwMode="auto">
          <a:xfrm flipV="1">
            <a:off x="5702300" y="2770188"/>
            <a:ext cx="1962150" cy="161925"/>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177170" name="Line 18"/>
          <p:cNvSpPr>
            <a:spLocks noChangeShapeType="1"/>
          </p:cNvSpPr>
          <p:nvPr/>
        </p:nvSpPr>
        <p:spPr bwMode="auto">
          <a:xfrm flipV="1">
            <a:off x="5997575" y="3790950"/>
            <a:ext cx="1693863" cy="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177171" name="Line 19"/>
          <p:cNvSpPr>
            <a:spLocks noChangeShapeType="1"/>
          </p:cNvSpPr>
          <p:nvPr/>
        </p:nvSpPr>
        <p:spPr bwMode="auto">
          <a:xfrm flipV="1">
            <a:off x="7437438" y="4787900"/>
            <a:ext cx="254000" cy="24130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177172" name="Line 20"/>
          <p:cNvSpPr>
            <a:spLocks noChangeShapeType="1"/>
          </p:cNvSpPr>
          <p:nvPr/>
        </p:nvSpPr>
        <p:spPr bwMode="auto">
          <a:xfrm>
            <a:off x="6415088" y="2246313"/>
            <a:ext cx="1290637" cy="2566987"/>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pPr eaLnBrk="1" hangingPunct="1">
              <a:defRPr/>
            </a:pPr>
            <a:r>
              <a:rPr lang="it-IT" smtClean="0">
                <a:cs typeface="+mj-cs"/>
              </a:rPr>
              <a:t>Cambio di velocità (1/2)</a:t>
            </a:r>
          </a:p>
        </p:txBody>
      </p:sp>
      <p:sp>
        <p:nvSpPr>
          <p:cNvPr id="265219" name="Rectangle 3"/>
          <p:cNvSpPr>
            <a:spLocks noGrp="1" noChangeArrowheads="1"/>
          </p:cNvSpPr>
          <p:nvPr>
            <p:ph type="body" idx="1"/>
          </p:nvPr>
        </p:nvSpPr>
        <p:spPr>
          <a:xfrm>
            <a:off x="88900" y="1539875"/>
            <a:ext cx="4573588" cy="5216525"/>
          </a:xfrm>
        </p:spPr>
        <p:txBody>
          <a:bodyPr/>
          <a:lstStyle/>
          <a:p>
            <a:pPr marL="174625" indent="-174625" eaLnBrk="1" hangingPunct="1">
              <a:lnSpc>
                <a:spcPct val="80000"/>
              </a:lnSpc>
              <a:defRPr/>
            </a:pPr>
            <a:r>
              <a:rPr lang="it-IT" sz="1800" dirty="0" smtClean="0">
                <a:cs typeface="+mn-cs"/>
              </a:rPr>
              <a:t>Dispositivo che realizza un certo numero di rapporti di demoltiplicazione fra l</a:t>
            </a:r>
            <a:r>
              <a:rPr lang="ja-JP" altLang="it-IT" sz="1800" dirty="0" smtClean="0">
                <a:latin typeface="Arial"/>
                <a:cs typeface="+mn-cs"/>
              </a:rPr>
              <a:t>’</a:t>
            </a:r>
            <a:r>
              <a:rPr lang="it-IT" sz="1800" dirty="0" smtClean="0">
                <a:cs typeface="+mn-cs"/>
              </a:rPr>
              <a:t>albero in ingresso e l</a:t>
            </a:r>
            <a:r>
              <a:rPr lang="ja-JP" altLang="it-IT" sz="1800" dirty="0" smtClean="0">
                <a:latin typeface="Arial"/>
                <a:cs typeface="+mn-cs"/>
              </a:rPr>
              <a:t>’</a:t>
            </a:r>
            <a:r>
              <a:rPr lang="it-IT" sz="1800" dirty="0" smtClean="0">
                <a:cs typeface="+mn-cs"/>
              </a:rPr>
              <a:t>albero in uscita tramite</a:t>
            </a:r>
          </a:p>
          <a:p>
            <a:pPr marL="538163" lvl="1" indent="-184150" eaLnBrk="1" hangingPunct="1">
              <a:lnSpc>
                <a:spcPct val="80000"/>
              </a:lnSpc>
              <a:defRPr/>
            </a:pPr>
            <a:endParaRPr lang="it-IT" sz="1600" dirty="0" smtClean="0"/>
          </a:p>
          <a:p>
            <a:pPr marL="538163" lvl="1" indent="-184150" eaLnBrk="1" hangingPunct="1">
              <a:lnSpc>
                <a:spcPct val="80000"/>
              </a:lnSpc>
              <a:defRPr/>
            </a:pPr>
            <a:r>
              <a:rPr lang="it-IT" sz="1600" b="1" dirty="0" smtClean="0"/>
              <a:t>Coppie di ingranaggi</a:t>
            </a:r>
            <a:r>
              <a:rPr lang="it-IT" sz="1600" dirty="0" smtClean="0"/>
              <a:t> (</a:t>
            </a:r>
            <a:r>
              <a:rPr lang="it-IT" sz="1600" i="1" dirty="0" smtClean="0"/>
              <a:t>cambio meccanico</a:t>
            </a:r>
            <a:r>
              <a:rPr lang="it-IT" sz="1600" dirty="0" smtClean="0"/>
              <a:t>)</a:t>
            </a:r>
          </a:p>
          <a:p>
            <a:pPr marL="538163" lvl="1" indent="-184150" eaLnBrk="1" hangingPunct="1">
              <a:lnSpc>
                <a:spcPct val="80000"/>
              </a:lnSpc>
              <a:defRPr/>
            </a:pPr>
            <a:endParaRPr lang="it-IT" sz="1600" dirty="0" smtClean="0"/>
          </a:p>
          <a:p>
            <a:pPr marL="538163" lvl="1" indent="-184150" eaLnBrk="1" hangingPunct="1">
              <a:lnSpc>
                <a:spcPct val="80000"/>
              </a:lnSpc>
              <a:defRPr/>
            </a:pPr>
            <a:r>
              <a:rPr lang="it-IT" sz="1600" b="1" dirty="0" smtClean="0"/>
              <a:t>Sistemi idraulici</a:t>
            </a:r>
            <a:r>
              <a:rPr lang="it-IT" sz="1600" dirty="0" smtClean="0"/>
              <a:t> (</a:t>
            </a:r>
            <a:r>
              <a:rPr lang="it-IT" sz="1600" i="1" dirty="0" smtClean="0"/>
              <a:t>cambio idrostatico</a:t>
            </a:r>
            <a:r>
              <a:rPr lang="it-IT" sz="1600" dirty="0" smtClean="0"/>
              <a:t> o </a:t>
            </a:r>
            <a:r>
              <a:rPr lang="it-IT" sz="1600" i="1" dirty="0" smtClean="0"/>
              <a:t>idromeccanico</a:t>
            </a:r>
            <a:r>
              <a:rPr lang="it-IT" sz="1600" dirty="0" smtClean="0"/>
              <a:t>)</a:t>
            </a:r>
          </a:p>
          <a:p>
            <a:pPr marL="174625" indent="-174625" eaLnBrk="1" hangingPunct="1">
              <a:lnSpc>
                <a:spcPct val="80000"/>
              </a:lnSpc>
              <a:defRPr/>
            </a:pPr>
            <a:endParaRPr lang="it-IT" sz="1800" dirty="0" smtClean="0">
              <a:cs typeface="+mn-cs"/>
            </a:endParaRPr>
          </a:p>
          <a:p>
            <a:pPr marL="174625" indent="-174625" eaLnBrk="1" hangingPunct="1">
              <a:lnSpc>
                <a:spcPct val="80000"/>
              </a:lnSpc>
              <a:defRPr/>
            </a:pPr>
            <a:r>
              <a:rPr lang="it-IT" sz="1800" dirty="0" smtClean="0">
                <a:cs typeface="+mn-cs"/>
              </a:rPr>
              <a:t>Funzioni del cambio di velocità:</a:t>
            </a:r>
          </a:p>
          <a:p>
            <a:pPr marL="538163" lvl="1" indent="-184150" eaLnBrk="1" hangingPunct="1">
              <a:lnSpc>
                <a:spcPct val="80000"/>
              </a:lnSpc>
              <a:defRPr/>
            </a:pPr>
            <a:endParaRPr lang="it-IT" sz="1600" dirty="0" smtClean="0"/>
          </a:p>
          <a:p>
            <a:pPr marL="538163" lvl="1" indent="-184150" eaLnBrk="1" hangingPunct="1">
              <a:lnSpc>
                <a:spcPct val="80000"/>
              </a:lnSpc>
              <a:defRPr/>
            </a:pPr>
            <a:r>
              <a:rPr lang="it-IT" sz="1600" b="1" dirty="0" smtClean="0"/>
              <a:t>Variare la velocità</a:t>
            </a:r>
            <a:r>
              <a:rPr lang="it-IT" sz="1600" dirty="0" smtClean="0"/>
              <a:t> di avanzamento del trattore coerentemente con le esigenze </a:t>
            </a:r>
            <a:r>
              <a:rPr lang="it-IT" sz="1600" dirty="0" err="1" smtClean="0"/>
              <a:t>dell</a:t>
            </a:r>
            <a:r>
              <a:rPr lang="ja-JP" altLang="it-IT" sz="1600" dirty="0" smtClean="0">
                <a:latin typeface="Arial"/>
              </a:rPr>
              <a:t>’</a:t>
            </a:r>
            <a:r>
              <a:rPr lang="it-IT" sz="1600" dirty="0" smtClean="0"/>
              <a:t>operazione svolta (trattori a ruote: 0.2÷40 km/h, cingolati 0.4÷15 km/h)</a:t>
            </a:r>
          </a:p>
          <a:p>
            <a:pPr marL="538163" lvl="1" indent="-184150" eaLnBrk="1" hangingPunct="1">
              <a:lnSpc>
                <a:spcPct val="80000"/>
              </a:lnSpc>
              <a:defRPr/>
            </a:pPr>
            <a:endParaRPr lang="it-IT" sz="1600" dirty="0" smtClean="0"/>
          </a:p>
          <a:p>
            <a:pPr marL="538163" lvl="1" indent="-184150" eaLnBrk="1" hangingPunct="1">
              <a:lnSpc>
                <a:spcPct val="80000"/>
              </a:lnSpc>
              <a:defRPr/>
            </a:pPr>
            <a:r>
              <a:rPr lang="it-IT" sz="1600" b="1" dirty="0" smtClean="0"/>
              <a:t>Adeguare la coppia motrice</a:t>
            </a:r>
            <a:r>
              <a:rPr lang="it-IT" sz="1600" dirty="0" smtClean="0"/>
              <a:t> delle ruote alla coppia resistente incontrata dal trattore durante le operazioni che richiedono trazione</a:t>
            </a:r>
          </a:p>
        </p:txBody>
      </p:sp>
      <p:pic>
        <p:nvPicPr>
          <p:cNvPr id="265220" name="Picture 4" descr="Immagine (24) - Cop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863" y="1343025"/>
            <a:ext cx="4119562" cy="34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5221" name="Freeform 5"/>
          <p:cNvSpPr>
            <a:spLocks/>
          </p:cNvSpPr>
          <p:nvPr/>
        </p:nvSpPr>
        <p:spPr bwMode="auto">
          <a:xfrm>
            <a:off x="5459413" y="1944688"/>
            <a:ext cx="3011487" cy="1292225"/>
          </a:xfrm>
          <a:custGeom>
            <a:avLst/>
            <a:gdLst>
              <a:gd name="T0" fmla="*/ 0 w 1728"/>
              <a:gd name="T1" fmla="*/ 0 h 737"/>
              <a:gd name="T2" fmla="*/ 736 w 1728"/>
              <a:gd name="T3" fmla="*/ 508 h 737"/>
              <a:gd name="T4" fmla="*/ 1728 w 1728"/>
              <a:gd name="T5" fmla="*/ 737 h 737"/>
            </a:gdLst>
            <a:ahLst/>
            <a:cxnLst>
              <a:cxn ang="0">
                <a:pos x="T0" y="T1"/>
              </a:cxn>
              <a:cxn ang="0">
                <a:pos x="T2" y="T3"/>
              </a:cxn>
              <a:cxn ang="0">
                <a:pos x="T4" y="T5"/>
              </a:cxn>
            </a:cxnLst>
            <a:rect l="0" t="0" r="r" b="b"/>
            <a:pathLst>
              <a:path w="1728" h="737">
                <a:moveTo>
                  <a:pt x="0" y="0"/>
                </a:moveTo>
                <a:cubicBezTo>
                  <a:pt x="102" y="93"/>
                  <a:pt x="448" y="385"/>
                  <a:pt x="736" y="508"/>
                </a:cubicBezTo>
                <a:cubicBezTo>
                  <a:pt x="1024" y="631"/>
                  <a:pt x="1516" y="736"/>
                  <a:pt x="1728" y="737"/>
                </a:cubicBezTo>
              </a:path>
            </a:pathLst>
          </a:cu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265222" name="Line 6"/>
          <p:cNvSpPr>
            <a:spLocks noChangeShapeType="1"/>
          </p:cNvSpPr>
          <p:nvPr/>
        </p:nvSpPr>
        <p:spPr bwMode="auto">
          <a:xfrm>
            <a:off x="5446713" y="2417763"/>
            <a:ext cx="3051175" cy="1062037"/>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265223" name="AutoShape 7"/>
          <p:cNvSpPr>
            <a:spLocks noChangeArrowheads="1"/>
          </p:cNvSpPr>
          <p:nvPr/>
        </p:nvSpPr>
        <p:spPr bwMode="auto">
          <a:xfrm>
            <a:off x="4864100" y="4837113"/>
            <a:ext cx="3829050" cy="941387"/>
          </a:xfrm>
          <a:prstGeom prst="foldedCorner">
            <a:avLst>
              <a:gd name="adj" fmla="val 8519"/>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it-IT" sz="1600" b="0">
                <a:latin typeface="Comic Sans MS" charset="0"/>
                <a:cs typeface="Arial" charset="0"/>
              </a:rPr>
              <a:t>Le diverse </a:t>
            </a:r>
            <a:r>
              <a:rPr lang="it-IT" sz="1600">
                <a:latin typeface="Comic Sans MS" charset="0"/>
                <a:cs typeface="Arial" charset="0"/>
              </a:rPr>
              <a:t>curve di coppia alle ruote</a:t>
            </a:r>
            <a:r>
              <a:rPr lang="it-IT" sz="1600" b="0">
                <a:latin typeface="Comic Sans MS" charset="0"/>
                <a:cs typeface="Arial" charset="0"/>
              </a:rPr>
              <a:t> risultano dalla trasformazione della curva di coppia del motore tramite il rapporto di trasmissione complessivo</a:t>
            </a:r>
            <a:endParaRPr lang="el-GR" sz="1600" b="0">
              <a:latin typeface="Comic Sans MS" charset="0"/>
              <a:cs typeface="Arial" charset="0"/>
            </a:endParaRPr>
          </a:p>
        </p:txBody>
      </p:sp>
      <p:sp>
        <p:nvSpPr>
          <p:cNvPr id="265224" name="AutoShape 8"/>
          <p:cNvSpPr>
            <a:spLocks noChangeArrowheads="1"/>
          </p:cNvSpPr>
          <p:nvPr/>
        </p:nvSpPr>
        <p:spPr bwMode="auto">
          <a:xfrm>
            <a:off x="4862513" y="5916613"/>
            <a:ext cx="3827462" cy="941387"/>
          </a:xfrm>
          <a:prstGeom prst="foldedCorner">
            <a:avLst>
              <a:gd name="adj" fmla="val 8519"/>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it-IT" sz="1600" b="0">
                <a:latin typeface="Comic Sans MS" charset="0"/>
                <a:cs typeface="Arial" charset="0"/>
              </a:rPr>
              <a:t>La </a:t>
            </a:r>
            <a:r>
              <a:rPr lang="it-IT" sz="1600">
                <a:latin typeface="Comic Sans MS" charset="0"/>
                <a:cs typeface="Arial" charset="0"/>
              </a:rPr>
              <a:t>curva inviluppo</a:t>
            </a:r>
            <a:r>
              <a:rPr lang="it-IT" sz="1600" b="0">
                <a:latin typeface="Comic Sans MS" charset="0"/>
                <a:cs typeface="Arial" charset="0"/>
              </a:rPr>
              <a:t> della coppia motrice</a:t>
            </a:r>
            <a:r>
              <a:rPr lang="it-IT" sz="1600">
                <a:latin typeface="Comic Sans MS" charset="0"/>
                <a:cs typeface="Arial" charset="0"/>
              </a:rPr>
              <a:t> </a:t>
            </a:r>
            <a:r>
              <a:rPr lang="it-IT" sz="1600" b="0">
                <a:latin typeface="Comic Sans MS" charset="0"/>
                <a:cs typeface="Arial" charset="0"/>
              </a:rPr>
              <a:t>tende ad una retta con inclinazione negativa o ad un ramo di iperbole </a:t>
            </a:r>
            <a:r>
              <a:rPr lang="it-IT" sz="1600" b="0">
                <a:cs typeface="Arial" charset="0"/>
              </a:rPr>
              <a:t>→</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458788" y="274638"/>
            <a:ext cx="8229600" cy="1143000"/>
          </a:xfrm>
        </p:spPr>
        <p:txBody>
          <a:bodyPr/>
          <a:lstStyle/>
          <a:p>
            <a:pPr eaLnBrk="1" hangingPunct="1">
              <a:defRPr/>
            </a:pPr>
            <a:r>
              <a:rPr lang="it-IT" dirty="0" smtClean="0">
                <a:cs typeface="+mj-cs"/>
              </a:rPr>
              <a:t>Cambio di velocità (2/2)</a:t>
            </a:r>
          </a:p>
        </p:txBody>
      </p:sp>
      <p:pic>
        <p:nvPicPr>
          <p:cNvPr id="126978" name="Picture 3" descr="i322_7000803Bc"/>
          <p:cNvPicPr>
            <a:picLocks noChangeAspect="1" noChangeArrowheads="1"/>
          </p:cNvPicPr>
          <p:nvPr/>
        </p:nvPicPr>
        <p:blipFill>
          <a:blip r:embed="rId3">
            <a:extLst>
              <a:ext uri="{28A0092B-C50C-407E-A947-70E740481C1C}">
                <a14:useLocalDpi xmlns:a14="http://schemas.microsoft.com/office/drawing/2010/main" val="0"/>
              </a:ext>
            </a:extLst>
          </a:blip>
          <a:srcRect l="2597" t="2577" r="13637" b="10168"/>
          <a:stretch>
            <a:fillRect/>
          </a:stretch>
        </p:blipFill>
        <p:spPr bwMode="auto">
          <a:xfrm>
            <a:off x="439738" y="1676400"/>
            <a:ext cx="8267700"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Rectangle 4"/>
          <p:cNvSpPr>
            <a:spLocks noChangeArrowheads="1"/>
          </p:cNvSpPr>
          <p:nvPr/>
        </p:nvSpPr>
        <p:spPr bwMode="auto">
          <a:xfrm rot="16200000">
            <a:off x="6692107" y="3856831"/>
            <a:ext cx="46593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000" b="0">
                <a:cs typeface="Arial" charset="0"/>
              </a:rPr>
              <a:t>http://www.tractorum.it/forum/trattori-da-campo-aperto-f5/new-holland-t6000-28/</a:t>
            </a:r>
          </a:p>
        </p:txBody>
      </p:sp>
      <p:sp>
        <p:nvSpPr>
          <p:cNvPr id="178181" name="Text Box 5"/>
          <p:cNvSpPr txBox="1">
            <a:spLocks noChangeArrowheads="1"/>
          </p:cNvSpPr>
          <p:nvPr/>
        </p:nvSpPr>
        <p:spPr bwMode="auto">
          <a:xfrm>
            <a:off x="4573588" y="6521450"/>
            <a:ext cx="39544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600">
                <a:cs typeface="Arial" charset="0"/>
              </a:rPr>
              <a:t>Massima velocità raggiungibile (km/h)</a:t>
            </a:r>
          </a:p>
        </p:txBody>
      </p:sp>
      <p:sp>
        <p:nvSpPr>
          <p:cNvPr id="178182" name="Text Box 6"/>
          <p:cNvSpPr txBox="1">
            <a:spLocks noChangeArrowheads="1"/>
          </p:cNvSpPr>
          <p:nvPr/>
        </p:nvSpPr>
        <p:spPr bwMode="auto">
          <a:xfrm>
            <a:off x="619125" y="6521450"/>
            <a:ext cx="27162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600">
                <a:cs typeface="Arial" charset="0"/>
              </a:rPr>
              <a:t>Tipologia di applicazione</a:t>
            </a:r>
          </a:p>
        </p:txBody>
      </p:sp>
      <p:sp>
        <p:nvSpPr>
          <p:cNvPr id="178183" name="Text Box 7" descr="Velina blu"/>
          <p:cNvSpPr txBox="1">
            <a:spLocks noChangeArrowheads="1"/>
          </p:cNvSpPr>
          <p:nvPr/>
        </p:nvSpPr>
        <p:spPr bwMode="auto">
          <a:xfrm>
            <a:off x="101600" y="1725613"/>
            <a:ext cx="1412875" cy="34607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600" i="1">
                <a:cs typeface="Arial" charset="0"/>
              </a:rPr>
              <a:t>Trasporti</a:t>
            </a:r>
          </a:p>
        </p:txBody>
      </p:sp>
      <p:sp>
        <p:nvSpPr>
          <p:cNvPr id="178184" name="Text Box 8" descr="Velina blu"/>
          <p:cNvSpPr txBox="1">
            <a:spLocks noChangeArrowheads="1"/>
          </p:cNvSpPr>
          <p:nvPr/>
        </p:nvSpPr>
        <p:spPr bwMode="auto">
          <a:xfrm>
            <a:off x="101600" y="3352800"/>
            <a:ext cx="1412875" cy="590550"/>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600" i="1">
                <a:cs typeface="Arial" charset="0"/>
              </a:rPr>
              <a:t>Lavorazioni leggere</a:t>
            </a:r>
          </a:p>
        </p:txBody>
      </p:sp>
      <p:sp>
        <p:nvSpPr>
          <p:cNvPr id="178185" name="Text Box 9" descr="Velina blu"/>
          <p:cNvSpPr txBox="1">
            <a:spLocks noChangeArrowheads="1"/>
          </p:cNvSpPr>
          <p:nvPr/>
        </p:nvSpPr>
        <p:spPr bwMode="auto">
          <a:xfrm>
            <a:off x="101600" y="4670425"/>
            <a:ext cx="1412875" cy="590550"/>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600" i="1">
                <a:cs typeface="Arial" charset="0"/>
              </a:rPr>
              <a:t>Lavorazioni pesanti</a:t>
            </a:r>
          </a:p>
        </p:txBody>
      </p:sp>
      <p:sp>
        <p:nvSpPr>
          <p:cNvPr id="178186" name="Text Box 10"/>
          <p:cNvSpPr txBox="1">
            <a:spLocks noChangeArrowheads="1"/>
          </p:cNvSpPr>
          <p:nvPr/>
        </p:nvSpPr>
        <p:spPr bwMode="auto">
          <a:xfrm rot="16200000">
            <a:off x="3038475" y="4151313"/>
            <a:ext cx="2555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600">
                <a:cs typeface="Arial" charset="0"/>
              </a:rPr>
              <a:t>Rapporto da selezionare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defRPr/>
            </a:pPr>
            <a:r>
              <a:rPr lang="it-IT" smtClean="0">
                <a:cs typeface="+mj-cs"/>
              </a:rPr>
              <a:t>Tipologie di cambi meccanici</a:t>
            </a:r>
          </a:p>
        </p:txBody>
      </p:sp>
      <p:sp>
        <p:nvSpPr>
          <p:cNvPr id="180227" name="Rectangle 3"/>
          <p:cNvSpPr>
            <a:spLocks noGrp="1" noChangeArrowheads="1"/>
          </p:cNvSpPr>
          <p:nvPr>
            <p:ph type="body" sz="half" idx="1"/>
          </p:nvPr>
        </p:nvSpPr>
        <p:spPr>
          <a:xfrm>
            <a:off x="584200" y="1989138"/>
            <a:ext cx="7948613" cy="3311525"/>
          </a:xfrm>
        </p:spPr>
        <p:txBody>
          <a:bodyPr/>
          <a:lstStyle/>
          <a:p>
            <a:pPr marL="268288" indent="-268288" eaLnBrk="1" hangingPunct="1">
              <a:lnSpc>
                <a:spcPct val="80000"/>
              </a:lnSpc>
              <a:buFontTx/>
              <a:buAutoNum type="arabicPeriod"/>
              <a:defRPr/>
            </a:pPr>
            <a:r>
              <a:rPr lang="it-IT" sz="2000" dirty="0" smtClean="0">
                <a:cs typeface="+mn-cs"/>
              </a:rPr>
              <a:t>Con </a:t>
            </a:r>
            <a:r>
              <a:rPr lang="it-IT" sz="2000" b="1" dirty="0" smtClean="0">
                <a:cs typeface="+mn-cs"/>
              </a:rPr>
              <a:t>ingranaggi scorrevoli</a:t>
            </a:r>
          </a:p>
          <a:p>
            <a:pPr marL="268288" indent="-268288" eaLnBrk="1" hangingPunct="1">
              <a:lnSpc>
                <a:spcPct val="80000"/>
              </a:lnSpc>
              <a:buFontTx/>
              <a:buAutoNum type="arabicPeriod"/>
              <a:defRPr/>
            </a:pPr>
            <a:endParaRPr lang="it-IT" sz="2000" dirty="0" smtClean="0">
              <a:cs typeface="+mn-cs"/>
            </a:endParaRPr>
          </a:p>
          <a:p>
            <a:pPr marL="268288" indent="-268288" eaLnBrk="1" hangingPunct="1">
              <a:lnSpc>
                <a:spcPct val="80000"/>
              </a:lnSpc>
              <a:buFontTx/>
              <a:buAutoNum type="arabicPeriod"/>
              <a:defRPr/>
            </a:pPr>
            <a:r>
              <a:rPr lang="it-IT" sz="2000" dirty="0" smtClean="0">
                <a:cs typeface="+mn-cs"/>
              </a:rPr>
              <a:t>Con </a:t>
            </a:r>
            <a:r>
              <a:rPr lang="it-IT" sz="2000" b="1" dirty="0" smtClean="0">
                <a:cs typeface="+mn-cs"/>
              </a:rPr>
              <a:t>ingranaggi sempre in presa</a:t>
            </a:r>
            <a:r>
              <a:rPr lang="it-IT" sz="2000" dirty="0" smtClean="0">
                <a:cs typeface="+mn-cs"/>
              </a:rPr>
              <a:t> </a:t>
            </a:r>
            <a:r>
              <a:rPr lang="it-IT" sz="2000" b="1" dirty="0" smtClean="0">
                <a:cs typeface="+mn-cs"/>
              </a:rPr>
              <a:t>e innesto tramite sincronizzatori meccanici</a:t>
            </a:r>
          </a:p>
          <a:p>
            <a:pPr marL="268288" indent="-268288" eaLnBrk="1" hangingPunct="1">
              <a:lnSpc>
                <a:spcPct val="80000"/>
              </a:lnSpc>
              <a:buFontTx/>
              <a:buAutoNum type="arabicPeriod"/>
              <a:defRPr/>
            </a:pPr>
            <a:endParaRPr lang="it-IT" sz="2000" dirty="0" smtClean="0">
              <a:cs typeface="+mn-cs"/>
            </a:endParaRPr>
          </a:p>
          <a:p>
            <a:pPr marL="268288" indent="-268288" eaLnBrk="1" hangingPunct="1">
              <a:lnSpc>
                <a:spcPct val="80000"/>
              </a:lnSpc>
              <a:buFontTx/>
              <a:buAutoNum type="arabicPeriod"/>
              <a:defRPr/>
            </a:pPr>
            <a:r>
              <a:rPr lang="it-IT" sz="2000" dirty="0" smtClean="0">
                <a:cs typeface="+mn-cs"/>
              </a:rPr>
              <a:t>Con </a:t>
            </a:r>
            <a:r>
              <a:rPr lang="it-IT" sz="2000" b="1" dirty="0" smtClean="0">
                <a:cs typeface="+mn-cs"/>
              </a:rPr>
              <a:t>ingranaggi sempre in presa e innesto tramite frizioni a comando idraulico</a:t>
            </a:r>
            <a:r>
              <a:rPr lang="it-IT" sz="2000" dirty="0" smtClean="0">
                <a:cs typeface="+mn-cs"/>
              </a:rPr>
              <a:t>, tradizionali o con riduttori epicicloidali (cambi Hi-Lo, semi </a:t>
            </a:r>
            <a:r>
              <a:rPr lang="it-IT" sz="2000" dirty="0" err="1" smtClean="0">
                <a:cs typeface="+mn-cs"/>
              </a:rPr>
              <a:t>powershift</a:t>
            </a:r>
            <a:r>
              <a:rPr lang="it-IT" sz="2000" dirty="0" smtClean="0">
                <a:cs typeface="+mn-cs"/>
              </a:rPr>
              <a:t>, full </a:t>
            </a:r>
            <a:r>
              <a:rPr lang="it-IT" sz="2000" dirty="0" err="1" smtClean="0">
                <a:cs typeface="+mn-cs"/>
              </a:rPr>
              <a:t>powershift</a:t>
            </a:r>
            <a:r>
              <a:rPr lang="it-IT" sz="2000" dirty="0" smtClean="0">
                <a:cs typeface="+mn-cs"/>
              </a:rPr>
              <a:t>)</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pPr eaLnBrk="1" hangingPunct="1">
              <a:defRPr/>
            </a:pPr>
            <a:r>
              <a:rPr lang="it-IT" sz="4000" smtClean="0">
                <a:cs typeface="+mj-cs"/>
              </a:rPr>
              <a:t>Cambio meccanico ad ingranaggi sempre in presa</a:t>
            </a:r>
          </a:p>
        </p:txBody>
      </p:sp>
      <p:sp>
        <p:nvSpPr>
          <p:cNvPr id="267270" name="AutoShape 6"/>
          <p:cNvSpPr>
            <a:spLocks noChangeArrowheads="1"/>
          </p:cNvSpPr>
          <p:nvPr/>
        </p:nvSpPr>
        <p:spPr bwMode="auto">
          <a:xfrm>
            <a:off x="238125" y="5992813"/>
            <a:ext cx="4335463" cy="731837"/>
          </a:xfrm>
          <a:prstGeom prst="foldedCorner">
            <a:avLst>
              <a:gd name="adj" fmla="val 8519"/>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it-IT" sz="1600">
                <a:latin typeface="Comic Sans MS" charset="0"/>
                <a:cs typeface="Arial" charset="0"/>
              </a:rPr>
              <a:t>Vantaggi rispetto a cambio a ingranaggi scorrevoli</a:t>
            </a:r>
            <a:r>
              <a:rPr lang="it-IT" sz="1600" b="0">
                <a:latin typeface="Comic Sans MS" charset="0"/>
                <a:cs typeface="Arial" charset="0"/>
              </a:rPr>
              <a:t>: facilità di sincronizzazione, compattezza, silenziosità di funzionamento</a:t>
            </a:r>
            <a:endParaRPr lang="it-IT" sz="1600" b="0">
              <a:cs typeface="Arial" charset="0"/>
            </a:endParaRPr>
          </a:p>
        </p:txBody>
      </p:sp>
      <p:grpSp>
        <p:nvGrpSpPr>
          <p:cNvPr id="131075" name="Gruppo 2"/>
          <p:cNvGrpSpPr>
            <a:grpSpLocks/>
          </p:cNvGrpSpPr>
          <p:nvPr/>
        </p:nvGrpSpPr>
        <p:grpSpPr bwMode="auto">
          <a:xfrm>
            <a:off x="5276850" y="4303713"/>
            <a:ext cx="3851275" cy="2530475"/>
            <a:chOff x="0" y="1822450"/>
            <a:chExt cx="4978400" cy="3921125"/>
          </a:xfrm>
        </p:grpSpPr>
        <p:pic>
          <p:nvPicPr>
            <p:cNvPr id="131085" name="Picture 5" descr="Immagine (24)"/>
            <p:cNvPicPr>
              <a:picLocks noChangeAspect="1" noChangeArrowheads="1"/>
            </p:cNvPicPr>
            <p:nvPr/>
          </p:nvPicPr>
          <p:blipFill>
            <a:blip r:embed="rId3">
              <a:extLst>
                <a:ext uri="{28A0092B-C50C-407E-A947-70E740481C1C}">
                  <a14:useLocalDpi xmlns:a14="http://schemas.microsoft.com/office/drawing/2010/main" val="0"/>
                </a:ext>
              </a:extLst>
            </a:blip>
            <a:srcRect l="3944" r="2879"/>
            <a:stretch>
              <a:fillRect/>
            </a:stretch>
          </p:blipFill>
          <p:spPr bwMode="auto">
            <a:xfrm>
              <a:off x="0" y="1822450"/>
              <a:ext cx="49784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71" name="Oval 7"/>
            <p:cNvSpPr>
              <a:spLocks noChangeArrowheads="1"/>
            </p:cNvSpPr>
            <p:nvPr/>
          </p:nvSpPr>
          <p:spPr bwMode="auto">
            <a:xfrm>
              <a:off x="3242322" y="4260238"/>
              <a:ext cx="593058" cy="499366"/>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67272" name="Oval 8"/>
            <p:cNvSpPr>
              <a:spLocks noChangeArrowheads="1"/>
            </p:cNvSpPr>
            <p:nvPr/>
          </p:nvSpPr>
          <p:spPr bwMode="auto">
            <a:xfrm>
              <a:off x="648464" y="4260238"/>
              <a:ext cx="593058" cy="499366"/>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67273" name="Oval 9"/>
            <p:cNvSpPr>
              <a:spLocks noChangeArrowheads="1"/>
            </p:cNvSpPr>
            <p:nvPr/>
          </p:nvSpPr>
          <p:spPr bwMode="auto">
            <a:xfrm>
              <a:off x="1239470" y="4260238"/>
              <a:ext cx="605371" cy="52642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67274" name="Oval 10"/>
            <p:cNvSpPr>
              <a:spLocks noChangeArrowheads="1"/>
            </p:cNvSpPr>
            <p:nvPr/>
          </p:nvSpPr>
          <p:spPr bwMode="auto">
            <a:xfrm>
              <a:off x="3794338" y="2083202"/>
              <a:ext cx="605370" cy="523964"/>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grpSp>
      <p:pic>
        <p:nvPicPr>
          <p:cNvPr id="131076"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3" y="1989138"/>
            <a:ext cx="4581526"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CasellaDiTesto 5"/>
          <p:cNvSpPr txBox="1">
            <a:spLocks noChangeArrowheads="1"/>
          </p:cNvSpPr>
          <p:nvPr/>
        </p:nvSpPr>
        <p:spPr bwMode="auto">
          <a:xfrm>
            <a:off x="4716463" y="2043113"/>
            <a:ext cx="41036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charset="0"/>
                <a:ea typeface="ＭＳ Ｐゴシック" charset="0"/>
                <a:cs typeface="ＭＳ Ｐゴシック" charset="0"/>
              </a:defRPr>
            </a:lvl1pPr>
            <a:lvl2pPr marL="742950" indent="-28575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eaLnBrk="1" hangingPunct="1">
              <a:buFont typeface="Arial" charset="0"/>
              <a:buAutoNum type="arabicPeriod"/>
            </a:pPr>
            <a:r>
              <a:rPr lang="it-IT" sz="1400" b="0"/>
              <a:t>Albero primario  collegato alla frizione</a:t>
            </a:r>
          </a:p>
          <a:p>
            <a:pPr eaLnBrk="1" hangingPunct="1">
              <a:buFont typeface="Arial" charset="0"/>
              <a:buAutoNum type="arabicPeriod"/>
            </a:pPr>
            <a:r>
              <a:rPr lang="it-IT" sz="1400" b="0"/>
              <a:t>Albero di rinvio collegato all’albero primario</a:t>
            </a:r>
          </a:p>
          <a:p>
            <a:pPr eaLnBrk="1" hangingPunct="1">
              <a:buFont typeface="Arial" charset="0"/>
              <a:buAutoNum type="arabicPeriod"/>
            </a:pPr>
            <a:r>
              <a:rPr lang="it-IT" sz="1400" b="0"/>
              <a:t>Albero secondario scanalato in cui sono montati folli tanti ingranaggi quante le marce</a:t>
            </a:r>
          </a:p>
          <a:p>
            <a:pPr eaLnBrk="1" hangingPunct="1">
              <a:buFont typeface="Arial" charset="0"/>
              <a:buAutoNum type="arabicPeriod"/>
            </a:pPr>
            <a:r>
              <a:rPr lang="it-IT" sz="1400" b="0"/>
              <a:t>Manicotti scorrevoli sull’albero secondario</a:t>
            </a:r>
          </a:p>
          <a:p>
            <a:pPr eaLnBrk="1" hangingPunct="1">
              <a:buFont typeface="Arial" charset="0"/>
              <a:buAutoNum type="arabicPeriod"/>
            </a:pPr>
            <a:r>
              <a:rPr lang="it-IT" sz="1400" b="0"/>
              <a:t>Albero di retromarcia che si inserisce tra gli alberi secondario e di rinvio invertendo il senso di rotazione</a:t>
            </a:r>
          </a:p>
        </p:txBody>
      </p:sp>
      <p:sp>
        <p:nvSpPr>
          <p:cNvPr id="131078" name="CasellaDiTesto 6"/>
          <p:cNvSpPr txBox="1">
            <a:spLocks noChangeArrowheads="1"/>
          </p:cNvSpPr>
          <p:nvPr/>
        </p:nvSpPr>
        <p:spPr bwMode="auto">
          <a:xfrm>
            <a:off x="323850" y="4005263"/>
            <a:ext cx="298450" cy="338137"/>
          </a:xfrm>
          <a:prstGeom prst="rect">
            <a:avLst/>
          </a:prstGeom>
          <a:solidFill>
            <a:schemeClr val="bg1"/>
          </a:solidFill>
          <a:ln w="9525">
            <a:solidFill>
              <a:schemeClr val="tx1"/>
            </a:solidFill>
            <a:miter lim="800000"/>
            <a:headEnd/>
            <a:tailEnd/>
          </a:ln>
        </p:spPr>
        <p:txBody>
          <a:bodyPr wrap="none">
            <a:spAutoFit/>
          </a:bodyPr>
          <a:lstStyle>
            <a:lvl1pPr eaLnBrk="0" hangingPunct="0">
              <a:defRPr sz="3200" b="1">
                <a:solidFill>
                  <a:schemeClr val="tx1"/>
                </a:solidFill>
                <a:latin typeface="Arial" charset="0"/>
                <a:ea typeface="ＭＳ Ｐゴシック" charset="0"/>
                <a:cs typeface="ＭＳ Ｐゴシック" charset="0"/>
              </a:defRPr>
            </a:lvl1pPr>
            <a:lvl2pPr marL="742950" indent="-28575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eaLnBrk="1" hangingPunct="1"/>
            <a:r>
              <a:rPr lang="it-IT" sz="1600"/>
              <a:t>1</a:t>
            </a:r>
          </a:p>
        </p:txBody>
      </p:sp>
      <p:sp>
        <p:nvSpPr>
          <p:cNvPr id="131079" name="CasellaDiTesto 16"/>
          <p:cNvSpPr txBox="1">
            <a:spLocks noChangeArrowheads="1"/>
          </p:cNvSpPr>
          <p:nvPr/>
        </p:nvSpPr>
        <p:spPr bwMode="auto">
          <a:xfrm>
            <a:off x="1908175" y="4797425"/>
            <a:ext cx="298450" cy="338138"/>
          </a:xfrm>
          <a:prstGeom prst="rect">
            <a:avLst/>
          </a:prstGeom>
          <a:solidFill>
            <a:schemeClr val="bg1"/>
          </a:solidFill>
          <a:ln w="9525">
            <a:solidFill>
              <a:schemeClr val="tx1"/>
            </a:solidFill>
            <a:miter lim="800000"/>
            <a:headEnd/>
            <a:tailEnd/>
          </a:ln>
        </p:spPr>
        <p:txBody>
          <a:bodyPr wrap="none">
            <a:spAutoFit/>
          </a:bodyPr>
          <a:lstStyle>
            <a:lvl1pPr eaLnBrk="0" hangingPunct="0">
              <a:defRPr sz="3200" b="1">
                <a:solidFill>
                  <a:schemeClr val="tx1"/>
                </a:solidFill>
                <a:latin typeface="Arial" charset="0"/>
                <a:ea typeface="ＭＳ Ｐゴシック" charset="0"/>
                <a:cs typeface="ＭＳ Ｐゴシック" charset="0"/>
              </a:defRPr>
            </a:lvl1pPr>
            <a:lvl2pPr marL="742950" indent="-28575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eaLnBrk="1" hangingPunct="1"/>
            <a:r>
              <a:rPr lang="it-IT" sz="1600"/>
              <a:t>2</a:t>
            </a:r>
          </a:p>
        </p:txBody>
      </p:sp>
      <p:sp>
        <p:nvSpPr>
          <p:cNvPr id="131080" name="CasellaDiTesto 17"/>
          <p:cNvSpPr txBox="1">
            <a:spLocks noChangeArrowheads="1"/>
          </p:cNvSpPr>
          <p:nvPr/>
        </p:nvSpPr>
        <p:spPr bwMode="auto">
          <a:xfrm>
            <a:off x="3276600" y="3933825"/>
            <a:ext cx="298450" cy="338138"/>
          </a:xfrm>
          <a:prstGeom prst="rect">
            <a:avLst/>
          </a:prstGeom>
          <a:solidFill>
            <a:schemeClr val="bg1"/>
          </a:solidFill>
          <a:ln w="9525">
            <a:solidFill>
              <a:schemeClr val="tx1"/>
            </a:solidFill>
            <a:miter lim="800000"/>
            <a:headEnd/>
            <a:tailEnd/>
          </a:ln>
        </p:spPr>
        <p:txBody>
          <a:bodyPr wrap="none">
            <a:spAutoFit/>
          </a:bodyPr>
          <a:lstStyle>
            <a:lvl1pPr eaLnBrk="0" hangingPunct="0">
              <a:defRPr sz="3200" b="1">
                <a:solidFill>
                  <a:schemeClr val="tx1"/>
                </a:solidFill>
                <a:latin typeface="Arial" charset="0"/>
                <a:ea typeface="ＭＳ Ｐゴシック" charset="0"/>
                <a:cs typeface="ＭＳ Ｐゴシック" charset="0"/>
              </a:defRPr>
            </a:lvl1pPr>
            <a:lvl2pPr marL="742950" indent="-28575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eaLnBrk="1" hangingPunct="1"/>
            <a:r>
              <a:rPr lang="it-IT" sz="1600"/>
              <a:t>3</a:t>
            </a:r>
          </a:p>
        </p:txBody>
      </p:sp>
      <p:sp>
        <p:nvSpPr>
          <p:cNvPr id="131081" name="CasellaDiTesto 18"/>
          <p:cNvSpPr txBox="1">
            <a:spLocks noChangeArrowheads="1"/>
          </p:cNvSpPr>
          <p:nvPr/>
        </p:nvSpPr>
        <p:spPr bwMode="auto">
          <a:xfrm>
            <a:off x="1116013" y="3500438"/>
            <a:ext cx="284162"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3200" b="1">
                <a:solidFill>
                  <a:schemeClr val="tx1"/>
                </a:solidFill>
                <a:latin typeface="Arial" charset="0"/>
                <a:ea typeface="ＭＳ Ｐゴシック" charset="0"/>
                <a:cs typeface="ＭＳ Ｐゴシック" charset="0"/>
              </a:defRPr>
            </a:lvl1pPr>
            <a:lvl2pPr marL="742950" indent="-28575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eaLnBrk="1" hangingPunct="1"/>
            <a:r>
              <a:rPr lang="it-IT" sz="1400"/>
              <a:t>4</a:t>
            </a:r>
          </a:p>
        </p:txBody>
      </p:sp>
      <p:sp>
        <p:nvSpPr>
          <p:cNvPr id="131082" name="CasellaDiTesto 19"/>
          <p:cNvSpPr txBox="1">
            <a:spLocks noChangeArrowheads="1"/>
          </p:cNvSpPr>
          <p:nvPr/>
        </p:nvSpPr>
        <p:spPr bwMode="auto">
          <a:xfrm>
            <a:off x="3851275" y="4437063"/>
            <a:ext cx="300038" cy="338137"/>
          </a:xfrm>
          <a:prstGeom prst="rect">
            <a:avLst/>
          </a:prstGeom>
          <a:solidFill>
            <a:schemeClr val="bg1"/>
          </a:solidFill>
          <a:ln w="9525">
            <a:solidFill>
              <a:schemeClr val="tx1"/>
            </a:solidFill>
            <a:miter lim="800000"/>
            <a:headEnd/>
            <a:tailEnd/>
          </a:ln>
        </p:spPr>
        <p:txBody>
          <a:bodyPr wrap="none">
            <a:spAutoFit/>
          </a:bodyPr>
          <a:lstStyle>
            <a:lvl1pPr eaLnBrk="0" hangingPunct="0">
              <a:defRPr sz="3200" b="1">
                <a:solidFill>
                  <a:schemeClr val="tx1"/>
                </a:solidFill>
                <a:latin typeface="Arial" charset="0"/>
                <a:ea typeface="ＭＳ Ｐゴシック" charset="0"/>
                <a:cs typeface="ＭＳ Ｐゴシック" charset="0"/>
              </a:defRPr>
            </a:lvl1pPr>
            <a:lvl2pPr marL="742950" indent="-28575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eaLnBrk="1" hangingPunct="1"/>
            <a:r>
              <a:rPr lang="it-IT" sz="1600"/>
              <a:t>5</a:t>
            </a:r>
          </a:p>
        </p:txBody>
      </p:sp>
      <p:sp>
        <p:nvSpPr>
          <p:cNvPr id="131083" name="CasellaDiTesto 20"/>
          <p:cNvSpPr txBox="1">
            <a:spLocks noChangeArrowheads="1"/>
          </p:cNvSpPr>
          <p:nvPr/>
        </p:nvSpPr>
        <p:spPr bwMode="auto">
          <a:xfrm>
            <a:off x="1908175" y="3573463"/>
            <a:ext cx="284163"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3200" b="1">
                <a:solidFill>
                  <a:schemeClr val="tx1"/>
                </a:solidFill>
                <a:latin typeface="Arial" charset="0"/>
                <a:ea typeface="ＭＳ Ｐゴシック" charset="0"/>
                <a:cs typeface="ＭＳ Ｐゴシック" charset="0"/>
              </a:defRPr>
            </a:lvl1pPr>
            <a:lvl2pPr marL="742950" indent="-28575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eaLnBrk="1" hangingPunct="1"/>
            <a:r>
              <a:rPr lang="it-IT" sz="1400"/>
              <a:t>4</a:t>
            </a:r>
          </a:p>
        </p:txBody>
      </p:sp>
      <p:sp>
        <p:nvSpPr>
          <p:cNvPr id="131084" name="CasellaDiTesto 21"/>
          <p:cNvSpPr txBox="1">
            <a:spLocks noChangeArrowheads="1"/>
          </p:cNvSpPr>
          <p:nvPr/>
        </p:nvSpPr>
        <p:spPr bwMode="auto">
          <a:xfrm>
            <a:off x="2627313" y="3716338"/>
            <a:ext cx="285750"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3200" b="1">
                <a:solidFill>
                  <a:schemeClr val="tx1"/>
                </a:solidFill>
                <a:latin typeface="Arial" charset="0"/>
                <a:ea typeface="ＭＳ Ｐゴシック" charset="0"/>
                <a:cs typeface="ＭＳ Ｐゴシック" charset="0"/>
              </a:defRPr>
            </a:lvl1pPr>
            <a:lvl2pPr marL="742950" indent="-28575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eaLnBrk="1" hangingPunct="1"/>
            <a:r>
              <a:rPr lang="it-IT" sz="1400"/>
              <a:t>4</a:t>
            </a:r>
          </a:p>
        </p:txBody>
      </p:sp>
      <p:sp>
        <p:nvSpPr>
          <p:cNvPr id="19" name="CasellaDiTesto 18"/>
          <p:cNvSpPr txBox="1"/>
          <p:nvPr/>
        </p:nvSpPr>
        <p:spPr>
          <a:xfrm>
            <a:off x="0" y="1124744"/>
            <a:ext cx="2123728" cy="1169551"/>
          </a:xfrm>
          <a:prstGeom prst="rect">
            <a:avLst/>
          </a:prstGeom>
          <a:noFill/>
        </p:spPr>
        <p:txBody>
          <a:bodyPr wrap="square" rtlCol="0">
            <a:spAutoFit/>
          </a:bodyPr>
          <a:lstStyle/>
          <a:p>
            <a:r>
              <a:rPr lang="it-IT" sz="1400" dirty="0" smtClean="0">
                <a:hlinkClick r:id="rId5" action="ppaction://hlinkfile"/>
              </a:rPr>
              <a:t>file://localhost/Users/sartoriluigi/Desktop/filmati da youtube/How Car Transmission System Works.mp4</a:t>
            </a:r>
            <a:endParaRPr lang="it-IT" sz="1400"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61925"/>
            <a:ext cx="8475662" cy="629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31030"/>
            <a:ext cx="8424862"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defRPr/>
            </a:pPr>
            <a:r>
              <a:rPr lang="it-IT" sz="4000" smtClean="0">
                <a:cs typeface="+mj-cs"/>
              </a:rPr>
              <a:t>Definizione di </a:t>
            </a:r>
            <a:r>
              <a:rPr lang="ja-JP" altLang="it-IT" sz="4000" smtClean="0">
                <a:latin typeface="Arial"/>
                <a:cs typeface="+mj-cs"/>
              </a:rPr>
              <a:t>“</a:t>
            </a:r>
            <a:r>
              <a:rPr lang="it-IT" sz="4000" i="1" smtClean="0">
                <a:cs typeface="+mj-cs"/>
              </a:rPr>
              <a:t>macchina agricola</a:t>
            </a:r>
            <a:r>
              <a:rPr lang="ja-JP" altLang="it-IT" sz="4000" smtClean="0">
                <a:latin typeface="Arial"/>
                <a:cs typeface="+mj-cs"/>
              </a:rPr>
              <a:t>”</a:t>
            </a:r>
            <a:endParaRPr lang="it-IT" sz="4000" smtClean="0">
              <a:cs typeface="+mj-cs"/>
            </a:endParaRPr>
          </a:p>
        </p:txBody>
      </p:sp>
      <p:sp>
        <p:nvSpPr>
          <p:cNvPr id="123907" name="Rectangle 3"/>
          <p:cNvSpPr>
            <a:spLocks noGrp="1" noChangeArrowheads="1"/>
          </p:cNvSpPr>
          <p:nvPr>
            <p:ph type="body" sz="half" idx="1"/>
          </p:nvPr>
        </p:nvSpPr>
        <p:spPr>
          <a:xfrm>
            <a:off x="457200" y="1600200"/>
            <a:ext cx="8229600" cy="2133600"/>
          </a:xfrm>
        </p:spPr>
        <p:txBody>
          <a:bodyPr/>
          <a:lstStyle/>
          <a:p>
            <a:pPr eaLnBrk="1" hangingPunct="1">
              <a:defRPr/>
            </a:pPr>
            <a:r>
              <a:rPr lang="it-IT" sz="2000" b="1" smtClean="0">
                <a:cs typeface="+mn-cs"/>
              </a:rPr>
              <a:t>Mezzo tecnico</a:t>
            </a:r>
            <a:r>
              <a:rPr lang="it-IT" sz="2000" smtClean="0">
                <a:cs typeface="+mn-cs"/>
              </a:rPr>
              <a:t> utilizzato per svolgere le differenti operazioni necessarie alla cura e allo sviluppo delle produzioni agricole e zootecniche</a:t>
            </a:r>
          </a:p>
          <a:p>
            <a:pPr eaLnBrk="1" hangingPunct="1">
              <a:defRPr/>
            </a:pPr>
            <a:endParaRPr lang="it-IT" sz="2000" smtClean="0">
              <a:cs typeface="+mn-cs"/>
            </a:endParaRPr>
          </a:p>
          <a:p>
            <a:pPr eaLnBrk="1" hangingPunct="1">
              <a:defRPr/>
            </a:pPr>
            <a:r>
              <a:rPr lang="it-IT" sz="2000" smtClean="0">
                <a:cs typeface="+mn-cs"/>
              </a:rPr>
              <a:t>Esse hanno quindi un </a:t>
            </a:r>
            <a:r>
              <a:rPr lang="it-IT" sz="2000" i="1" smtClean="0">
                <a:cs typeface="+mn-cs"/>
              </a:rPr>
              <a:t>ruolo di servizio</a:t>
            </a:r>
            <a:r>
              <a:rPr lang="it-IT" sz="2000" smtClean="0">
                <a:cs typeface="+mn-cs"/>
              </a:rPr>
              <a:t> per l</a:t>
            </a:r>
            <a:r>
              <a:rPr lang="ja-JP" altLang="it-IT" sz="2000" smtClean="0">
                <a:latin typeface="Arial"/>
                <a:cs typeface="+mn-cs"/>
              </a:rPr>
              <a:t>’</a:t>
            </a:r>
            <a:r>
              <a:rPr lang="it-IT" sz="2000" smtClean="0">
                <a:cs typeface="+mn-cs"/>
              </a:rPr>
              <a:t>agricoltura</a:t>
            </a:r>
          </a:p>
        </p:txBody>
      </p:sp>
      <p:pic>
        <p:nvPicPr>
          <p:cNvPr id="28675" name="Picture 4" descr="Foto%20NH%20-%20n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52" y="3350784"/>
            <a:ext cx="4425712" cy="293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descr="Caffini%20Drift%20Stoppe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2080" y="3319848"/>
            <a:ext cx="2985145" cy="272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Text Box 6" descr="Velina blu"/>
          <p:cNvSpPr txBox="1">
            <a:spLocks noChangeArrowheads="1"/>
          </p:cNvSpPr>
          <p:nvPr/>
        </p:nvSpPr>
        <p:spPr bwMode="auto">
          <a:xfrm>
            <a:off x="5699125" y="5991225"/>
            <a:ext cx="2682875" cy="835025"/>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i="1">
                <a:cs typeface="Arial" charset="0"/>
              </a:rPr>
              <a:t>Caffini Drift Stopper → MACCHINA OPERATRICE</a:t>
            </a:r>
          </a:p>
        </p:txBody>
      </p:sp>
      <p:sp>
        <p:nvSpPr>
          <p:cNvPr id="123911" name="Text Box 7" descr="Velina blu"/>
          <p:cNvSpPr txBox="1">
            <a:spLocks noChangeArrowheads="1"/>
          </p:cNvSpPr>
          <p:nvPr/>
        </p:nvSpPr>
        <p:spPr bwMode="auto">
          <a:xfrm>
            <a:off x="1219200" y="6267450"/>
            <a:ext cx="2682875" cy="59055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i="1">
                <a:cs typeface="Arial" charset="0"/>
              </a:rPr>
              <a:t>New Holland T7000 → MACCHINA MOTRICE</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27000"/>
            <a:ext cx="7489825" cy="660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04800" y="609600"/>
            <a:ext cx="83820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92100" indent="-292100">
              <a:defRPr/>
            </a:pPr>
            <a:r>
              <a:rPr lang="it-IT" sz="1800" b="0">
                <a:cs typeface="+mn-cs"/>
              </a:rPr>
              <a:t>Viene poi in genere completato da</a:t>
            </a:r>
          </a:p>
          <a:p>
            <a:pPr marL="292100" indent="-292100">
              <a:buFontTx/>
              <a:buChar char="•"/>
              <a:defRPr/>
            </a:pPr>
            <a:r>
              <a:rPr lang="it-IT" sz="1800" b="0">
                <a:cs typeface="+mn-cs"/>
              </a:rPr>
              <a:t>da un pre-selettore che offre la possibilità di azionare due o più gamme di velocità</a:t>
            </a:r>
          </a:p>
          <a:p>
            <a:pPr marL="292100" indent="-292100">
              <a:buFontTx/>
              <a:buChar char="•"/>
              <a:defRPr/>
            </a:pPr>
            <a:r>
              <a:rPr lang="it-IT" sz="1800" b="0">
                <a:cs typeface="+mn-cs"/>
              </a:rPr>
              <a:t>da un riduttore grado di aumentare ulteriormente il rapporto di demoltiplicazione </a:t>
            </a:r>
          </a:p>
          <a:p>
            <a:pPr marL="292100" indent="-292100">
              <a:buFontTx/>
              <a:buChar char="•"/>
              <a:defRPr/>
            </a:pPr>
            <a:r>
              <a:rPr lang="it-IT" sz="1800" b="0">
                <a:cs typeface="+mn-cs"/>
              </a:rPr>
              <a:t>dall'</a:t>
            </a:r>
            <a:r>
              <a:rPr lang="it-IT" sz="1800" b="0" i="1">
                <a:cs typeface="+mn-cs"/>
              </a:rPr>
              <a:t>inversore</a:t>
            </a:r>
            <a:r>
              <a:rPr lang="it-IT" sz="1800" b="0">
                <a:cs typeface="+mn-cs"/>
              </a:rPr>
              <a:t>, che </a:t>
            </a:r>
            <a:r>
              <a:rPr lang="it-IT" sz="1800" b="0" i="1">
                <a:cs typeface="+mn-cs"/>
              </a:rPr>
              <a:t>rende disponibili per la retromarcia gli stessi rapporti previsti per la marcia avanti</a:t>
            </a:r>
            <a:r>
              <a:rPr lang="it-IT" sz="1800" b="0">
                <a:cs typeface="+mn-cs"/>
              </a:rPr>
              <a:t>.</a:t>
            </a:r>
          </a:p>
          <a:p>
            <a:pPr marL="292100" indent="-292100">
              <a:defRPr/>
            </a:pPr>
            <a:endParaRPr lang="it-IT" sz="1800" b="0">
              <a:cs typeface="+mn-cs"/>
            </a:endParaRPr>
          </a:p>
        </p:txBody>
      </p:sp>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43200"/>
            <a:ext cx="3733800" cy="358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534" name="Rectangle 6"/>
          <p:cNvSpPr>
            <a:spLocks noChangeArrowheads="1"/>
          </p:cNvSpPr>
          <p:nvPr/>
        </p:nvSpPr>
        <p:spPr bwMode="auto">
          <a:xfrm>
            <a:off x="4267200" y="2895600"/>
            <a:ext cx="45720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a:cs typeface="+mn-cs"/>
              </a:rPr>
              <a:t>l'inversore è un utile accessorio che rende disponibili per la retromarcia tutti i rapporti della marcia avanti. Ciò risulta particolarmente utile sui trattori a guida</a:t>
            </a:r>
          </a:p>
          <a:p>
            <a:pPr>
              <a:defRPr/>
            </a:pPr>
            <a:r>
              <a:rPr lang="it-IT" sz="1800" b="0">
                <a:cs typeface="+mn-cs"/>
              </a:rPr>
              <a:t>retroversa, dove cioè il posto di guida può ruotare di 180°, in modo da rendere agevole, precisa e non faticosa la conduzione dell'insieme trattore-operatrice, quando quest'ultima è montata</a:t>
            </a:r>
          </a:p>
          <a:p>
            <a:pPr>
              <a:defRPr/>
            </a:pPr>
            <a:r>
              <a:rPr lang="it-IT" sz="1800" b="0">
                <a:cs typeface="+mn-cs"/>
              </a:rPr>
              <a:t>sull'attacco a tre punti posteriore.</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457200" y="0"/>
            <a:ext cx="868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lvl="2">
              <a:defRPr/>
            </a:pPr>
            <a:r>
              <a:rPr lang="it-IT" sz="2800" smtClean="0">
                <a:cs typeface="+mn-cs"/>
              </a:rPr>
              <a:t>Trasmissioni meccaniche speciali</a:t>
            </a:r>
          </a:p>
          <a:p>
            <a:pPr>
              <a:defRPr/>
            </a:pPr>
            <a:endParaRPr lang="it-IT" sz="2800" b="0" smtClean="0">
              <a:cs typeface="+mn-cs"/>
            </a:endParaRPr>
          </a:p>
        </p:txBody>
      </p:sp>
      <p:sp>
        <p:nvSpPr>
          <p:cNvPr id="19459" name="Text Box 3"/>
          <p:cNvSpPr txBox="1">
            <a:spLocks noChangeArrowheads="1"/>
          </p:cNvSpPr>
          <p:nvPr/>
        </p:nvSpPr>
        <p:spPr bwMode="auto">
          <a:xfrm>
            <a:off x="304800" y="762000"/>
            <a:ext cx="86264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800" b="0" i="1">
                <a:cs typeface="+mn-cs"/>
              </a:rPr>
              <a:t>riduttori inseribili sotto carico </a:t>
            </a:r>
            <a:r>
              <a:rPr lang="it-IT" sz="2800" b="0">
                <a:cs typeface="+mn-cs"/>
              </a:rPr>
              <a:t>(RISC), che consentono di cambiare rapporto di trasmissione senza azionare la frizione principale, ossia senza interrompere la trasmissione del moto dal motore alle ruote </a:t>
            </a:r>
          </a:p>
        </p:txBody>
      </p:sp>
      <p:sp>
        <p:nvSpPr>
          <p:cNvPr id="19461" name="Text Box 5"/>
          <p:cNvSpPr txBox="1">
            <a:spLocks noChangeArrowheads="1"/>
          </p:cNvSpPr>
          <p:nvPr/>
        </p:nvSpPr>
        <p:spPr bwMode="auto">
          <a:xfrm>
            <a:off x="0" y="2971800"/>
            <a:ext cx="9144000" cy="310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8600" indent="-2286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it-IT" sz="2800" b="0" dirty="0" smtClean="0">
                <a:cs typeface="+mn-cs"/>
              </a:rPr>
              <a:t>-  possono consentire la variazione del rapporto di trasmissione all'interno della stessa marcia (RISC a stadi, o </a:t>
            </a:r>
            <a:r>
              <a:rPr lang="it-IT" sz="2800" b="0" i="1" dirty="0" smtClean="0">
                <a:solidFill>
                  <a:srgbClr val="FF0000"/>
                </a:solidFill>
                <a:cs typeface="+mn-cs"/>
              </a:rPr>
              <a:t>Hi- Lo</a:t>
            </a:r>
            <a:r>
              <a:rPr lang="it-IT" sz="2800" b="0" dirty="0" smtClean="0">
                <a:cs typeface="+mn-cs"/>
              </a:rPr>
              <a:t>);</a:t>
            </a:r>
          </a:p>
          <a:p>
            <a:pPr>
              <a:defRPr/>
            </a:pPr>
            <a:r>
              <a:rPr lang="it-IT" sz="2800" b="0" dirty="0" smtClean="0">
                <a:cs typeface="+mn-cs"/>
              </a:rPr>
              <a:t>-  possono consentire il cambio di marcia all'interno della stessa gamma (RISC a gamme, o </a:t>
            </a:r>
            <a:r>
              <a:rPr lang="it-IT" sz="2800" b="0" i="1" dirty="0" err="1" smtClean="0">
                <a:solidFill>
                  <a:srgbClr val="FF0000"/>
                </a:solidFill>
                <a:cs typeface="+mn-cs"/>
              </a:rPr>
              <a:t>Powershift</a:t>
            </a:r>
            <a:r>
              <a:rPr lang="it-IT" sz="2800" b="0" dirty="0" smtClean="0">
                <a:cs typeface="+mn-cs"/>
              </a:rPr>
              <a:t>);</a:t>
            </a:r>
          </a:p>
          <a:p>
            <a:pPr>
              <a:buFontTx/>
              <a:buChar char="-"/>
              <a:defRPr/>
            </a:pPr>
            <a:r>
              <a:rPr lang="it-IT" sz="2800" b="0" dirty="0" smtClean="0">
                <a:cs typeface="+mn-cs"/>
              </a:rPr>
              <a:t>possono consentire il cambio di marcia anche fra gamme diverse (RISC completo, o </a:t>
            </a:r>
            <a:r>
              <a:rPr lang="it-IT" sz="2800" b="0" i="1" dirty="0" smtClean="0">
                <a:solidFill>
                  <a:srgbClr val="FF0000"/>
                </a:solidFill>
                <a:cs typeface="+mn-cs"/>
              </a:rPr>
              <a:t>full </a:t>
            </a:r>
            <a:r>
              <a:rPr lang="it-IT" sz="2800" b="0" i="1" dirty="0" err="1" smtClean="0">
                <a:solidFill>
                  <a:srgbClr val="FF0000"/>
                </a:solidFill>
                <a:cs typeface="+mn-cs"/>
              </a:rPr>
              <a:t>Powershift</a:t>
            </a:r>
            <a:r>
              <a:rPr lang="it-IT" sz="2800" b="0" dirty="0" smtClean="0">
                <a:cs typeface="+mn-cs"/>
              </a:rPr>
              <a:t>)</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85800"/>
            <a:ext cx="6175375"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4" name="Rectangle 4"/>
          <p:cNvSpPr>
            <a:spLocks noChangeArrowheads="1"/>
          </p:cNvSpPr>
          <p:nvPr/>
        </p:nvSpPr>
        <p:spPr bwMode="auto">
          <a:xfrm>
            <a:off x="2133600" y="152400"/>
            <a:ext cx="2395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800" b="0">
                <a:cs typeface="+mn-cs"/>
              </a:rPr>
              <a:t>RISC a stadi, o </a:t>
            </a:r>
            <a:r>
              <a:rPr lang="it-IT" sz="1800" b="0" i="1">
                <a:cs typeface="+mn-cs"/>
              </a:rPr>
              <a:t>Hi- Lo</a:t>
            </a:r>
          </a:p>
        </p:txBody>
      </p:sp>
      <p:sp>
        <p:nvSpPr>
          <p:cNvPr id="20485" name="Rectangle 5"/>
          <p:cNvSpPr>
            <a:spLocks noChangeArrowheads="1"/>
          </p:cNvSpPr>
          <p:nvPr/>
        </p:nvSpPr>
        <p:spPr bwMode="auto">
          <a:xfrm>
            <a:off x="609600" y="5562600"/>
            <a:ext cx="8305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a:cs typeface="+mn-cs"/>
              </a:rPr>
              <a:t>due coppie di ingranaggi sempre in presa, poste </a:t>
            </a:r>
            <a:r>
              <a:rPr lang="it-IT" sz="1800" b="0" i="1">
                <a:cs typeface="+mn-cs"/>
              </a:rPr>
              <a:t>a monte </a:t>
            </a:r>
            <a:r>
              <a:rPr lang="it-IT" sz="1800" b="0">
                <a:cs typeface="+mn-cs"/>
              </a:rPr>
              <a:t>del cambio</a:t>
            </a:r>
          </a:p>
          <a:p>
            <a:pPr>
              <a:defRPr/>
            </a:pPr>
            <a:r>
              <a:rPr lang="it-IT" sz="1800" b="0">
                <a:cs typeface="+mn-cs"/>
              </a:rPr>
              <a:t>e inseribili a volontà sempre con la marcia innestata senza distaccare la trasmissione principale.</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04800" y="5105400"/>
            <a:ext cx="83058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a:cs typeface="+mn-cs"/>
              </a:rPr>
              <a:t>prevede cambi di velocità (cambio marcia all</a:t>
            </a:r>
            <a:r>
              <a:rPr lang="ja-JP" altLang="it-IT" sz="1800" b="0">
                <a:latin typeface="Arial"/>
                <a:cs typeface="+mn-cs"/>
              </a:rPr>
              <a:t>’</a:t>
            </a:r>
            <a:r>
              <a:rPr lang="it-IT" sz="1800" b="0">
                <a:cs typeface="+mn-cs"/>
              </a:rPr>
              <a:t>interno di una gamma) con ingranaggi sempre in presa, resi solidali ai rispettivi alberi mediante frizioni a comando idraulico, </a:t>
            </a:r>
            <a:r>
              <a:rPr lang="it-IT" sz="1800" b="0" i="1">
                <a:cs typeface="+mn-cs"/>
              </a:rPr>
              <a:t>sincronizzati </a:t>
            </a:r>
            <a:r>
              <a:rPr lang="it-IT" sz="1800" b="0">
                <a:cs typeface="+mn-cs"/>
              </a:rPr>
              <a:t>fra di loro in modo che mentre uno si innesta, l'altro si disinnesta gradualmente. Ogni coppia di ingranaggi ha pertanto una propria frizione: l'insieme di esse sostituisce quella centrale.</a:t>
            </a:r>
          </a:p>
        </p:txBody>
      </p:sp>
      <p:sp>
        <p:nvSpPr>
          <p:cNvPr id="18435" name="Rectangle 3"/>
          <p:cNvSpPr>
            <a:spLocks noChangeArrowheads="1"/>
          </p:cNvSpPr>
          <p:nvPr/>
        </p:nvSpPr>
        <p:spPr bwMode="auto">
          <a:xfrm>
            <a:off x="1371600" y="0"/>
            <a:ext cx="38068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800" b="0" dirty="0">
                <a:cs typeface="+mn-cs"/>
              </a:rPr>
              <a:t>RISC a gamme, o </a:t>
            </a:r>
            <a:r>
              <a:rPr lang="it-IT" sz="1800" b="0" i="1" dirty="0">
                <a:cs typeface="+mn-cs"/>
              </a:rPr>
              <a:t>Semi-</a:t>
            </a:r>
            <a:r>
              <a:rPr lang="it-IT" sz="1800" b="0" i="1" dirty="0" err="1">
                <a:cs typeface="+mn-cs"/>
              </a:rPr>
              <a:t>Powershift</a:t>
            </a:r>
            <a:endParaRPr lang="it-IT" sz="1800" b="0" i="1" dirty="0">
              <a:cs typeface="+mn-cs"/>
            </a:endParaRP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33400"/>
            <a:ext cx="6378575" cy="445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371600" y="0"/>
            <a:ext cx="361473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800" b="0" dirty="0">
                <a:cs typeface="+mn-cs"/>
              </a:rPr>
              <a:t>RISC completo, o </a:t>
            </a:r>
            <a:r>
              <a:rPr lang="it-IT" sz="1800" b="0" i="1" dirty="0">
                <a:cs typeface="+mn-cs"/>
              </a:rPr>
              <a:t>Full</a:t>
            </a:r>
            <a:r>
              <a:rPr lang="it-IT" sz="1800" b="0" dirty="0">
                <a:cs typeface="+mn-cs"/>
              </a:rPr>
              <a:t> </a:t>
            </a:r>
            <a:r>
              <a:rPr lang="it-IT" sz="1800" b="0" i="1" dirty="0" err="1">
                <a:cs typeface="+mn-cs"/>
              </a:rPr>
              <a:t>Powershift</a:t>
            </a:r>
            <a:endParaRPr lang="it-IT" sz="1800" b="0" i="1" dirty="0">
              <a:cs typeface="+mn-cs"/>
            </a:endParaRPr>
          </a:p>
        </p:txBody>
      </p:sp>
      <p:sp>
        <p:nvSpPr>
          <p:cNvPr id="144386" name="CasellaDiTesto 3"/>
          <p:cNvSpPr txBox="1">
            <a:spLocks noChangeArrowheads="1"/>
          </p:cNvSpPr>
          <p:nvPr/>
        </p:nvSpPr>
        <p:spPr bwMode="auto">
          <a:xfrm>
            <a:off x="179388" y="1096963"/>
            <a:ext cx="87137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charset="0"/>
                <a:cs typeface="ＭＳ Ｐゴシック" charset="0"/>
              </a:defRPr>
            </a:lvl1pPr>
            <a:lvl2pPr marL="742950" indent="-28575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eaLnBrk="1" hangingPunct="1"/>
            <a:r>
              <a:rPr lang="it-IT" sz="2000" b="0"/>
              <a:t>La frizione centrale viene sostituita da una serie di frizioni idrauliche multidisco in bagno d’olio che permettono di variare la velocità di avanzamento azionando semplicemente un pulsante o una leva. </a:t>
            </a:r>
          </a:p>
          <a:p>
            <a:pPr eaLnBrk="1" hangingPunct="1"/>
            <a:r>
              <a:rPr lang="it-IT" sz="2000" b="0"/>
              <a:t>Tale cambio è dotato di HI­LO (frizioni A, B), tre marce (frizioni C, D, E), tre gamme (lenta frizione S, media frizione M, veloce frizione F) e gamma di retromarcia (frizione R), tutte innestabili sotto carico.</a:t>
            </a:r>
          </a:p>
        </p:txBody>
      </p:sp>
      <p:pic>
        <p:nvPicPr>
          <p:cNvPr id="144387"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716338"/>
            <a:ext cx="381635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5" descr="Trasmissione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30600"/>
            <a:ext cx="45720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ChangeArrowheads="1"/>
          </p:cNvSpPr>
          <p:nvPr/>
        </p:nvSpPr>
        <p:spPr bwMode="auto">
          <a:xfrm>
            <a:off x="990600" y="157163"/>
            <a:ext cx="5859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400" b="0">
                <a:cs typeface="+mn-cs"/>
              </a:rPr>
              <a:t>Trasmissione a variazione continua (CVT)</a:t>
            </a:r>
            <a:endParaRPr lang="it-IT" sz="2400" b="0" i="1">
              <a:cs typeface="+mn-cs"/>
            </a:endParaRPr>
          </a:p>
        </p:txBody>
      </p:sp>
      <p:sp>
        <p:nvSpPr>
          <p:cNvPr id="102405" name="Text Box 5"/>
          <p:cNvSpPr txBox="1">
            <a:spLocks noChangeArrowheads="1"/>
          </p:cNvSpPr>
          <p:nvPr/>
        </p:nvSpPr>
        <p:spPr bwMode="auto">
          <a:xfrm>
            <a:off x="136525" y="762000"/>
            <a:ext cx="90074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000" b="0">
                <a:cs typeface="+mn-cs"/>
              </a:rPr>
              <a:t>CVT presentano una componente idrostatica (pompa + motori idraulici a pistoni assiali) e una componente meccanica (riduttore epicicloidale).</a:t>
            </a:r>
          </a:p>
          <a:p>
            <a:pPr>
              <a:defRPr/>
            </a:pPr>
            <a:r>
              <a:rPr lang="it-IT" sz="2000" b="0">
                <a:cs typeface="+mn-cs"/>
              </a:rPr>
              <a:t>Si ottiene una variazione continua della velocità (infinito numero di rapporti di trasmissione) e si eliminano le leve del cambio al posto di una sola leva (joystick) che funge anche da regolazione della velocità, inversione del senso di marcia, ecc.</a:t>
            </a:r>
          </a:p>
        </p:txBody>
      </p:sp>
      <p:pic>
        <p:nvPicPr>
          <p:cNvPr id="1024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741613"/>
            <a:ext cx="6172200" cy="411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899592" y="3398177"/>
            <a:ext cx="5904656" cy="3455984"/>
          </a:xfrm>
          <a:prstGeom prst="rect">
            <a:avLst/>
          </a:prstGeom>
        </p:spPr>
      </p:pic>
      <p:sp>
        <p:nvSpPr>
          <p:cNvPr id="269314" name="Rectangle 2"/>
          <p:cNvSpPr>
            <a:spLocks noGrp="1" noChangeArrowheads="1"/>
          </p:cNvSpPr>
          <p:nvPr>
            <p:ph type="title"/>
          </p:nvPr>
        </p:nvSpPr>
        <p:spPr/>
        <p:txBody>
          <a:bodyPr/>
          <a:lstStyle/>
          <a:p>
            <a:pPr eaLnBrk="1" hangingPunct="1">
              <a:defRPr/>
            </a:pPr>
            <a:r>
              <a:rPr lang="it-IT" sz="4000" smtClean="0">
                <a:cs typeface="+mj-cs"/>
              </a:rPr>
              <a:t>Trasmissioni idromeccaniche per cambi a variazione continua (1/2)</a:t>
            </a:r>
          </a:p>
        </p:txBody>
      </p:sp>
      <p:sp>
        <p:nvSpPr>
          <p:cNvPr id="269315" name="Rectangle 3"/>
          <p:cNvSpPr>
            <a:spLocks noGrp="1" noChangeArrowheads="1"/>
          </p:cNvSpPr>
          <p:nvPr>
            <p:ph type="body" sz="half" idx="1"/>
          </p:nvPr>
        </p:nvSpPr>
        <p:spPr>
          <a:xfrm>
            <a:off x="101600" y="1762125"/>
            <a:ext cx="8790880" cy="4887913"/>
          </a:xfrm>
        </p:spPr>
        <p:txBody>
          <a:bodyPr/>
          <a:lstStyle/>
          <a:p>
            <a:pPr eaLnBrk="1" hangingPunct="1">
              <a:lnSpc>
                <a:spcPct val="80000"/>
              </a:lnSpc>
              <a:defRPr/>
            </a:pPr>
            <a:r>
              <a:rPr lang="it-IT" sz="2000" dirty="0" smtClean="0">
                <a:cs typeface="+mn-cs"/>
              </a:rPr>
              <a:t>Scomposizione del flusso di potenza in due rami (</a:t>
            </a:r>
            <a:r>
              <a:rPr lang="ja-JP" altLang="it-IT" sz="2000" dirty="0" smtClean="0">
                <a:latin typeface="Arial"/>
                <a:cs typeface="+mn-cs"/>
              </a:rPr>
              <a:t>“</a:t>
            </a:r>
            <a:r>
              <a:rPr lang="it-IT" sz="2000" dirty="0" err="1" smtClean="0">
                <a:cs typeface="+mn-cs"/>
              </a:rPr>
              <a:t>power</a:t>
            </a:r>
            <a:r>
              <a:rPr lang="it-IT" sz="2000" dirty="0" smtClean="0">
                <a:cs typeface="+mn-cs"/>
              </a:rPr>
              <a:t> split</a:t>
            </a:r>
            <a:r>
              <a:rPr lang="ja-JP" altLang="it-IT" sz="2000" dirty="0" smtClean="0">
                <a:latin typeface="Arial"/>
                <a:cs typeface="+mn-cs"/>
              </a:rPr>
              <a:t>”</a:t>
            </a:r>
            <a:r>
              <a:rPr lang="it-IT" sz="2000" dirty="0" smtClean="0">
                <a:cs typeface="+mn-cs"/>
              </a:rPr>
              <a:t>): meccanico e idrostatico</a:t>
            </a:r>
          </a:p>
          <a:p>
            <a:pPr eaLnBrk="1" hangingPunct="1">
              <a:lnSpc>
                <a:spcPct val="80000"/>
              </a:lnSpc>
              <a:defRPr/>
            </a:pPr>
            <a:r>
              <a:rPr lang="it-IT" sz="2000" dirty="0" smtClean="0">
                <a:cs typeface="+mn-cs"/>
              </a:rPr>
              <a:t>I due flussi di potenza vengono poi riuniti tramite un riduttore epicicloidale (sommati o sottratti)</a:t>
            </a:r>
          </a:p>
          <a:p>
            <a:pPr eaLnBrk="1" hangingPunct="1">
              <a:lnSpc>
                <a:spcPct val="80000"/>
              </a:lnSpc>
              <a:defRPr/>
            </a:pPr>
            <a:r>
              <a:rPr lang="it-IT" sz="2000" dirty="0" smtClean="0">
                <a:cs typeface="+mn-cs"/>
              </a:rPr>
              <a:t>Molte possibilità realizzative: numero di rotismi epicicloidali (uno o due), collegamento tra questi, innesto della parte idrostatica sul rotismo epicicloidale, suddivisione della potenza tra i due rami</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90800"/>
            <a:ext cx="8763000" cy="340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412" name="Text Box 4"/>
          <p:cNvSpPr txBox="1">
            <a:spLocks noChangeArrowheads="1"/>
          </p:cNvSpPr>
          <p:nvPr/>
        </p:nvSpPr>
        <p:spPr bwMode="auto">
          <a:xfrm>
            <a:off x="228600" y="6019800"/>
            <a:ext cx="8778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a:cs typeface="+mn-cs"/>
              </a:rPr>
              <a:t>Ha senso solo su trattori così potenti da compensare l'abbassamento del rendimento di trasmissione. La gestione è in genere elettronica </a:t>
            </a:r>
          </a:p>
        </p:txBody>
      </p:sp>
      <p:sp>
        <p:nvSpPr>
          <p:cNvPr id="17413" name="Rectangle 5"/>
          <p:cNvSpPr>
            <a:spLocks noChangeArrowheads="1"/>
          </p:cNvSpPr>
          <p:nvPr/>
        </p:nvSpPr>
        <p:spPr bwMode="auto">
          <a:xfrm>
            <a:off x="457200" y="457200"/>
            <a:ext cx="8153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a:cs typeface="+mn-cs"/>
              </a:rPr>
              <a:t>gruppi epicicloidali connessi con frizioni e freni.</a:t>
            </a:r>
          </a:p>
          <a:p>
            <a:pPr>
              <a:defRPr/>
            </a:pPr>
            <a:r>
              <a:rPr lang="it-IT" sz="1800" b="0">
                <a:cs typeface="+mn-cs"/>
              </a:rPr>
              <a:t>Il gruppo epicicloidale è un dispositivo costituito da tre elementi fondamentali: un ingranaggio centrale (o pignone), una corona dentata con dentatura interna e un portatreno, sul quale sono montate, in genere, tre ruote dentate (satelliti) in presa sia col pignone sia con la corona dentata</a:t>
            </a:r>
          </a:p>
        </p:txBody>
      </p:sp>
      <p:sp>
        <p:nvSpPr>
          <p:cNvPr id="17414" name="Rectangle 6"/>
          <p:cNvSpPr>
            <a:spLocks noChangeArrowheads="1"/>
          </p:cNvSpPr>
          <p:nvPr/>
        </p:nvSpPr>
        <p:spPr bwMode="auto">
          <a:xfrm>
            <a:off x="533400" y="2057400"/>
            <a:ext cx="8305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a:cs typeface="+mn-cs"/>
              </a:rPr>
              <a:t>Bloccando, di volta in volta, uno o due di questi elementi è possibile ottenere diverse combinazioni di rapporti di trasmissione e di senso di rotazione dell'albero di entrata rispetto a quello di uscita</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28600" y="428625"/>
            <a:ext cx="86106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292100" indent="-292100">
              <a:tabLst>
                <a:tab pos="406400" algn="l"/>
              </a:tabLst>
              <a:defRPr/>
            </a:pPr>
            <a:r>
              <a:rPr lang="it-IT" sz="1800" b="0">
                <a:cs typeface="+mn-cs"/>
              </a:rPr>
              <a:t>Completano la trasmissione:</a:t>
            </a:r>
          </a:p>
          <a:p>
            <a:pPr marL="292100" indent="-292100">
              <a:tabLst>
                <a:tab pos="406400" algn="l"/>
              </a:tabLst>
              <a:defRPr/>
            </a:pPr>
            <a:endParaRPr lang="it-IT" sz="1800" b="0">
              <a:cs typeface="+mn-cs"/>
            </a:endParaRPr>
          </a:p>
          <a:p>
            <a:pPr marL="292100" indent="-292100">
              <a:buFontTx/>
              <a:buChar char="-"/>
              <a:tabLst>
                <a:tab pos="406400" algn="l"/>
              </a:tabLst>
              <a:defRPr/>
            </a:pPr>
            <a:r>
              <a:rPr lang="it-IT" sz="1800" b="0">
                <a:cs typeface="+mn-cs"/>
              </a:rPr>
              <a:t>i semiassi e la </a:t>
            </a:r>
            <a:r>
              <a:rPr lang="it-IT" sz="1800">
                <a:cs typeface="+mn-cs"/>
              </a:rPr>
              <a:t>riduzione finale</a:t>
            </a:r>
            <a:r>
              <a:rPr lang="it-IT" sz="1800" b="0">
                <a:cs typeface="+mn-cs"/>
              </a:rPr>
              <a:t>, a </a:t>
            </a:r>
            <a:r>
              <a:rPr lang="it-IT" sz="1800" b="0" i="1">
                <a:cs typeface="+mn-cs"/>
              </a:rPr>
              <a:t>ingranaggi in cascata</a:t>
            </a:r>
            <a:r>
              <a:rPr lang="it-IT" sz="1800" b="0">
                <a:cs typeface="+mn-cs"/>
              </a:rPr>
              <a:t> o </a:t>
            </a:r>
            <a:r>
              <a:rPr lang="it-IT" sz="1800" b="0" i="1">
                <a:cs typeface="+mn-cs"/>
              </a:rPr>
              <a:t>a riduttori epicicloidali</a:t>
            </a:r>
            <a:r>
              <a:rPr lang="it-IT" sz="1800" b="0">
                <a:cs typeface="+mn-cs"/>
              </a:rPr>
              <a:t>;</a:t>
            </a:r>
          </a:p>
          <a:p>
            <a:pPr marL="292100" indent="-292100">
              <a:buFontTx/>
              <a:buChar char="-"/>
              <a:tabLst>
                <a:tab pos="406400" algn="l"/>
              </a:tabLst>
              <a:defRPr/>
            </a:pPr>
            <a:endParaRPr lang="it-IT" sz="1800" b="0">
              <a:cs typeface="+mn-cs"/>
            </a:endParaRPr>
          </a:p>
          <a:p>
            <a:pPr marL="292100" indent="-292100">
              <a:buFontTx/>
              <a:buChar char="-"/>
              <a:tabLst>
                <a:tab pos="406400" algn="l"/>
              </a:tabLst>
              <a:defRPr/>
            </a:pPr>
            <a:r>
              <a:rPr lang="it-IT" sz="1800" b="0">
                <a:cs typeface="+mn-cs"/>
              </a:rPr>
              <a:t>nelle trattrici a doppia trazione, un albero di trasmissione del moto all'assale anteriore (con relativi differenziale e semiassi);</a:t>
            </a:r>
          </a:p>
          <a:p>
            <a:pPr marL="292100" indent="-292100">
              <a:buFontTx/>
              <a:buChar char="-"/>
              <a:tabLst>
                <a:tab pos="406400" algn="l"/>
              </a:tabLst>
              <a:defRPr/>
            </a:pPr>
            <a:endParaRPr lang="it-IT" sz="1800" b="0">
              <a:cs typeface="+mn-cs"/>
            </a:endParaRPr>
          </a:p>
          <a:p>
            <a:pPr marL="292100" indent="-292100">
              <a:tabLst>
                <a:tab pos="406400" algn="l"/>
              </a:tabLst>
              <a:defRPr/>
            </a:pPr>
            <a:r>
              <a:rPr lang="it-IT" sz="1800" b="0">
                <a:cs typeface="+mn-cs"/>
              </a:rPr>
              <a:t>-  il </a:t>
            </a:r>
            <a:r>
              <a:rPr lang="it-IT" sz="1800">
                <a:cs typeface="+mn-cs"/>
              </a:rPr>
              <a:t>differenziale</a:t>
            </a:r>
            <a:r>
              <a:rPr lang="it-IT" sz="1800" b="0">
                <a:cs typeface="+mn-cs"/>
              </a:rPr>
              <a:t>, necessario per rallentare, nelle sterzate, la ruota interna e accelerare la ruota esterna alla curva.</a:t>
            </a:r>
          </a:p>
        </p:txBody>
      </p:sp>
      <p:pic>
        <p:nvPicPr>
          <p:cNvPr id="16387" name="Picture 3" descr="Scansion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7550" y="4114800"/>
            <a:ext cx="33464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388" name="Picture 4" descr="Scansion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19475"/>
            <a:ext cx="4202113"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defRPr/>
            </a:pPr>
            <a:r>
              <a:rPr lang="it-IT" sz="4000" smtClean="0">
                <a:cs typeface="+mj-cs"/>
              </a:rPr>
              <a:t>Classificazione tecnico-operativa</a:t>
            </a:r>
          </a:p>
        </p:txBody>
      </p:sp>
      <p:pic>
        <p:nvPicPr>
          <p:cNvPr id="125955" name="Picture 3" descr="Immagin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4775" y="1524000"/>
            <a:ext cx="8934450" cy="4837113"/>
          </a:xfrm>
        </p:spPr>
      </p:pic>
      <p:pic>
        <p:nvPicPr>
          <p:cNvPr id="30723" name="Picture 4" descr="Foto%20NH%20-%20nov"/>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5000" y="3810000"/>
            <a:ext cx="685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descr="motozappa"/>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400" t="25600" r="23199" b="26401"/>
          <a:stretch>
            <a:fillRect/>
          </a:stretch>
        </p:blipFill>
        <p:spPr bwMode="auto">
          <a:xfrm>
            <a:off x="8382000" y="3662363"/>
            <a:ext cx="685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descr="product-terraga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4495800"/>
            <a:ext cx="9144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7" descr="Caffini%20Drift%20Stoppe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4600" y="6300788"/>
            <a:ext cx="6096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8" descr="spandiconci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6343650"/>
            <a:ext cx="838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9" descr="chisel-corma-500"/>
          <p:cNvPicPr>
            <a:picLocks noChangeAspect="1" noChangeArrowheads="1"/>
          </p:cNvPicPr>
          <p:nvPr/>
        </p:nvPicPr>
        <p:blipFill>
          <a:blip r:embed="rId9">
            <a:extLst>
              <a:ext uri="{28A0092B-C50C-407E-A947-70E740481C1C}">
                <a14:useLocalDpi xmlns:a14="http://schemas.microsoft.com/office/drawing/2010/main" val="0"/>
              </a:ext>
            </a:extLst>
          </a:blip>
          <a:srcRect t="17067" b="23199"/>
          <a:stretch>
            <a:fillRect/>
          </a:stretch>
        </p:blipFill>
        <p:spPr bwMode="auto">
          <a:xfrm>
            <a:off x="8001000" y="6345238"/>
            <a:ext cx="11430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0" descr="CA"/>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7200" y="3733800"/>
            <a:ext cx="5286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1" descr="bc260PTO-sm"/>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248400" y="4572000"/>
            <a:ext cx="762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2" descr="cip12003000b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0" y="4800600"/>
            <a:ext cx="5334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3" descr="ANd9GcRCLSNJoNdUqfEFA5CvyrXPt3v_5POz2lkJ1IkbBxGNeE90htc&amp;t=1&amp;usg=__an5ZhIIhmJrU2-vtkd_dCv2KJyk="/>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3810000"/>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4" descr="generatore-corrente-gruppo-elettrogeno-generatore-elettricita_1"/>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12500" b="12500"/>
          <a:stretch>
            <a:fillRect/>
          </a:stretch>
        </p:blipFill>
        <p:spPr bwMode="auto">
          <a:xfrm>
            <a:off x="990600" y="37338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15" descr="image002"/>
          <p:cNvPicPr>
            <a:picLocks noChangeAspect="1" noChangeArrowheads="1"/>
          </p:cNvPicPr>
          <p:nvPr/>
        </p:nvPicPr>
        <p:blipFill>
          <a:blip r:embed="rId15">
            <a:clrChange>
              <a:clrFrom>
                <a:srgbClr val="E7E7E5"/>
              </a:clrFrom>
              <a:clrTo>
                <a:srgbClr val="E7E7E5">
                  <a:alpha val="0"/>
                </a:srgbClr>
              </a:clrTo>
            </a:clrChange>
            <a:extLst>
              <a:ext uri="{28A0092B-C50C-407E-A947-70E740481C1C}">
                <a14:useLocalDpi xmlns:a14="http://schemas.microsoft.com/office/drawing/2010/main" val="0"/>
              </a:ext>
            </a:extLst>
          </a:blip>
          <a:srcRect/>
          <a:stretch>
            <a:fillRect/>
          </a:stretch>
        </p:blipFill>
        <p:spPr bwMode="auto">
          <a:xfrm>
            <a:off x="2895600" y="3657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8" name="Rectangle 16" descr="Velina blu"/>
          <p:cNvSpPr>
            <a:spLocks noChangeArrowheads="1"/>
          </p:cNvSpPr>
          <p:nvPr/>
        </p:nvSpPr>
        <p:spPr bwMode="auto">
          <a:xfrm>
            <a:off x="228600" y="5791200"/>
            <a:ext cx="3962400" cy="925513"/>
          </a:xfrm>
          <a:prstGeom prst="rect">
            <a:avLst/>
          </a:prstGeom>
          <a:blipFill dpi="0" rotWithShape="1">
            <a:blip r:embed="rId16"/>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800" i="1">
                <a:cs typeface="Arial" charset="0"/>
              </a:rPr>
              <a:t>Classificazione tecnico-operativa</a:t>
            </a:r>
            <a:br>
              <a:rPr lang="it-IT" sz="1800" i="1">
                <a:cs typeface="Arial" charset="0"/>
              </a:rPr>
            </a:br>
            <a:r>
              <a:rPr lang="it-IT" sz="1800" b="0">
                <a:cs typeface="Arial" charset="0"/>
              </a:rPr>
              <a:t>sulla base dei contenuti tecnici e della modalità di lavoro</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ctrTitle"/>
          </p:nvPr>
        </p:nvSpPr>
        <p:spPr/>
        <p:txBody>
          <a:bodyPr/>
          <a:lstStyle/>
          <a:p>
            <a:pPr eaLnBrk="1" hangingPunct="1">
              <a:defRPr/>
            </a:pPr>
            <a:r>
              <a:rPr lang="it-IT" smtClean="0">
                <a:cs typeface="+mj-cs"/>
              </a:rPr>
              <a:t>Organi di propulsione e </a:t>
            </a:r>
            <a:br>
              <a:rPr lang="it-IT" smtClean="0">
                <a:cs typeface="+mj-cs"/>
              </a:rPr>
            </a:br>
            <a:r>
              <a:rPr lang="it-IT" smtClean="0">
                <a:cs typeface="+mj-cs"/>
              </a:rPr>
              <a:t>di sostegno</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pPr eaLnBrk="1" hangingPunct="1">
              <a:defRPr/>
            </a:pPr>
            <a:r>
              <a:rPr lang="it-IT" smtClean="0">
                <a:cs typeface="+mj-cs"/>
              </a:rPr>
              <a:t>Organi di propulsione</a:t>
            </a:r>
          </a:p>
        </p:txBody>
      </p:sp>
      <p:sp>
        <p:nvSpPr>
          <p:cNvPr id="283651" name="Rectangle 3"/>
          <p:cNvSpPr>
            <a:spLocks noGrp="1" noChangeArrowheads="1"/>
          </p:cNvSpPr>
          <p:nvPr>
            <p:ph type="body" idx="1"/>
          </p:nvPr>
        </p:nvSpPr>
        <p:spPr>
          <a:xfrm>
            <a:off x="198438" y="1600200"/>
            <a:ext cx="4013200" cy="4525963"/>
          </a:xfrm>
        </p:spPr>
        <p:txBody>
          <a:bodyPr/>
          <a:lstStyle/>
          <a:p>
            <a:pPr eaLnBrk="1" hangingPunct="1">
              <a:lnSpc>
                <a:spcPct val="80000"/>
              </a:lnSpc>
              <a:defRPr/>
            </a:pPr>
            <a:r>
              <a:rPr lang="it-IT" sz="2000" dirty="0" smtClean="0">
                <a:cs typeface="+mn-cs"/>
              </a:rPr>
              <a:t>Provvedono a:</a:t>
            </a:r>
          </a:p>
          <a:p>
            <a:pPr lvl="1" eaLnBrk="1" hangingPunct="1">
              <a:lnSpc>
                <a:spcPct val="80000"/>
              </a:lnSpc>
              <a:defRPr/>
            </a:pPr>
            <a:r>
              <a:rPr lang="it-IT" sz="1800" dirty="0" smtClean="0"/>
              <a:t>Fornire l</a:t>
            </a:r>
            <a:r>
              <a:rPr lang="ja-JP" altLang="it-IT" sz="1800" dirty="0" smtClean="0">
                <a:latin typeface="Arial"/>
              </a:rPr>
              <a:t>’</a:t>
            </a:r>
            <a:r>
              <a:rPr lang="it-IT" sz="1800" dirty="0" smtClean="0"/>
              <a:t>energia necessaria per l</a:t>
            </a:r>
            <a:r>
              <a:rPr lang="ja-JP" altLang="it-IT" sz="1800" dirty="0" smtClean="0">
                <a:latin typeface="Arial"/>
              </a:rPr>
              <a:t>’</a:t>
            </a:r>
            <a:r>
              <a:rPr lang="it-IT" sz="1800" dirty="0" smtClean="0"/>
              <a:t>avanzamento del mezzo (</a:t>
            </a:r>
            <a:r>
              <a:rPr lang="it-IT" sz="1800" dirty="0" err="1" smtClean="0"/>
              <a:t>autodislocamento</a:t>
            </a:r>
            <a:r>
              <a:rPr lang="it-IT" sz="1800" dirty="0" smtClean="0"/>
              <a:t>)</a:t>
            </a:r>
          </a:p>
          <a:p>
            <a:pPr lvl="1" eaLnBrk="1" hangingPunct="1">
              <a:lnSpc>
                <a:spcPct val="80000"/>
              </a:lnSpc>
              <a:defRPr/>
            </a:pPr>
            <a:endParaRPr lang="it-IT" sz="1800" dirty="0" smtClean="0"/>
          </a:p>
          <a:p>
            <a:pPr lvl="1" eaLnBrk="1" hangingPunct="1">
              <a:lnSpc>
                <a:spcPct val="80000"/>
              </a:lnSpc>
              <a:defRPr/>
            </a:pPr>
            <a:r>
              <a:rPr lang="it-IT" sz="1800" dirty="0"/>
              <a:t>Scaricare tutto o parte del peso del trattore (o del sistema trattore + attrezzo) sul </a:t>
            </a:r>
            <a:r>
              <a:rPr lang="it-IT" sz="1800" dirty="0" smtClean="0"/>
              <a:t>terreno</a:t>
            </a:r>
          </a:p>
          <a:p>
            <a:pPr marL="457200" lvl="1" indent="0" eaLnBrk="1" hangingPunct="1">
              <a:lnSpc>
                <a:spcPct val="80000"/>
              </a:lnSpc>
              <a:buNone/>
              <a:defRPr/>
            </a:pPr>
            <a:endParaRPr lang="it-IT" sz="1800" dirty="0"/>
          </a:p>
          <a:p>
            <a:pPr lvl="1" eaLnBrk="1" hangingPunct="1">
              <a:lnSpc>
                <a:spcPct val="80000"/>
              </a:lnSpc>
              <a:defRPr/>
            </a:pPr>
            <a:r>
              <a:rPr lang="it-IT" sz="1800" dirty="0" smtClean="0"/>
              <a:t>Esercitare la forza di trazione richiesta dalle MO accoppiate al trattore grazie all’aderenza</a:t>
            </a:r>
          </a:p>
          <a:p>
            <a:pPr marL="0" indent="0" eaLnBrk="1" hangingPunct="1">
              <a:lnSpc>
                <a:spcPct val="80000"/>
              </a:lnSpc>
              <a:buNone/>
              <a:defRPr/>
            </a:pPr>
            <a:endParaRPr lang="it-IT" sz="2000" dirty="0" smtClean="0">
              <a:cs typeface="+mn-cs"/>
            </a:endParaRPr>
          </a:p>
          <a:p>
            <a:pPr eaLnBrk="1" hangingPunct="1">
              <a:lnSpc>
                <a:spcPct val="80000"/>
              </a:lnSpc>
              <a:defRPr/>
            </a:pPr>
            <a:r>
              <a:rPr lang="it-IT" sz="2000" dirty="0" smtClean="0">
                <a:cs typeface="+mn-cs"/>
              </a:rPr>
              <a:t>Ruote motrici, cingoli o </a:t>
            </a:r>
            <a:r>
              <a:rPr lang="it-IT" sz="2000" dirty="0" err="1" smtClean="0">
                <a:cs typeface="+mn-cs"/>
              </a:rPr>
              <a:t>semicingoli</a:t>
            </a:r>
            <a:r>
              <a:rPr lang="it-IT" sz="2000" dirty="0" smtClean="0">
                <a:cs typeface="+mn-cs"/>
              </a:rPr>
              <a:t> (gomma, metallo)</a:t>
            </a:r>
          </a:p>
        </p:txBody>
      </p:sp>
      <p:pic>
        <p:nvPicPr>
          <p:cNvPr id="155651" name="Picture 4" descr="intro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588" y="1677988"/>
            <a:ext cx="427672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3" name="Oval 5"/>
          <p:cNvSpPr>
            <a:spLocks noChangeArrowheads="1"/>
          </p:cNvSpPr>
          <p:nvPr/>
        </p:nvSpPr>
        <p:spPr bwMode="auto">
          <a:xfrm>
            <a:off x="7085013" y="2865438"/>
            <a:ext cx="1009650" cy="15589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83654" name="AutoShape 6"/>
          <p:cNvSpPr>
            <a:spLocks noChangeArrowheads="1"/>
          </p:cNvSpPr>
          <p:nvPr/>
        </p:nvSpPr>
        <p:spPr bwMode="auto">
          <a:xfrm rot="7249245">
            <a:off x="7933531" y="3953669"/>
            <a:ext cx="576263" cy="511175"/>
          </a:xfrm>
          <a:prstGeom prst="downArrow">
            <a:avLst>
              <a:gd name="adj1" fmla="val 45815"/>
              <a:gd name="adj2" fmla="val 53417"/>
            </a:avLst>
          </a:prstGeom>
          <a:gradFill rotWithShape="1">
            <a:gsLst>
              <a:gs pos="0">
                <a:srgbClr val="FFF200"/>
              </a:gs>
              <a:gs pos="45000">
                <a:srgbClr val="FF7A00"/>
              </a:gs>
              <a:gs pos="70000">
                <a:srgbClr val="FF0300"/>
              </a:gs>
              <a:gs pos="100000">
                <a:srgbClr val="4D0808"/>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83655" name="Text Box 7" descr="Pergamena"/>
          <p:cNvSpPr txBox="1">
            <a:spLocks noChangeArrowheads="1"/>
          </p:cNvSpPr>
          <p:nvPr/>
        </p:nvSpPr>
        <p:spPr bwMode="auto">
          <a:xfrm>
            <a:off x="5327650" y="4597400"/>
            <a:ext cx="2778125" cy="590550"/>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i="1">
                <a:cs typeface="Arial" charset="0"/>
              </a:rPr>
              <a:t>Trattore John Deere serie 5515 HighCrop (83 CV)</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defRPr/>
            </a:pPr>
            <a:r>
              <a:rPr lang="it-IT" smtClean="0">
                <a:cs typeface="+mj-cs"/>
              </a:rPr>
              <a:t>Organi di sostegno o portanti</a:t>
            </a:r>
          </a:p>
        </p:txBody>
      </p:sp>
      <p:sp>
        <p:nvSpPr>
          <p:cNvPr id="285699" name="Rectangle 3"/>
          <p:cNvSpPr>
            <a:spLocks noGrp="1" noChangeArrowheads="1"/>
          </p:cNvSpPr>
          <p:nvPr>
            <p:ph type="body" idx="1"/>
          </p:nvPr>
        </p:nvSpPr>
        <p:spPr>
          <a:xfrm>
            <a:off x="457200" y="1600200"/>
            <a:ext cx="3883025" cy="3948113"/>
          </a:xfrm>
        </p:spPr>
        <p:txBody>
          <a:bodyPr/>
          <a:lstStyle/>
          <a:p>
            <a:pPr eaLnBrk="1" hangingPunct="1">
              <a:lnSpc>
                <a:spcPct val="90000"/>
              </a:lnSpc>
              <a:defRPr/>
            </a:pPr>
            <a:r>
              <a:rPr lang="it-IT" sz="2400" smtClean="0">
                <a:cs typeface="+mn-cs"/>
              </a:rPr>
              <a:t>Provvedono a:</a:t>
            </a:r>
          </a:p>
          <a:p>
            <a:pPr lvl="1" eaLnBrk="1" hangingPunct="1">
              <a:lnSpc>
                <a:spcPct val="90000"/>
              </a:lnSpc>
              <a:defRPr/>
            </a:pPr>
            <a:r>
              <a:rPr lang="it-IT" sz="2000" smtClean="0"/>
              <a:t>Scaricano parte del peso del mezzo sul terreno ma non esercitano alcuna forza di trazione (ruotano folli sui propri perni)</a:t>
            </a:r>
          </a:p>
          <a:p>
            <a:pPr lvl="1" eaLnBrk="1" hangingPunct="1">
              <a:lnSpc>
                <a:spcPct val="90000"/>
              </a:lnSpc>
              <a:defRPr/>
            </a:pPr>
            <a:endParaRPr lang="it-IT" sz="2000" smtClean="0"/>
          </a:p>
          <a:p>
            <a:pPr lvl="1" eaLnBrk="1" hangingPunct="1">
              <a:lnSpc>
                <a:spcPct val="90000"/>
              </a:lnSpc>
              <a:defRPr/>
            </a:pPr>
            <a:r>
              <a:rPr lang="it-IT" sz="2000" smtClean="0"/>
              <a:t>Contribuiscono alla direzionalità</a:t>
            </a:r>
          </a:p>
          <a:p>
            <a:pPr lvl="1" eaLnBrk="1" hangingPunct="1">
              <a:lnSpc>
                <a:spcPct val="90000"/>
              </a:lnSpc>
              <a:defRPr/>
            </a:pPr>
            <a:endParaRPr lang="it-IT" sz="2000" smtClean="0"/>
          </a:p>
          <a:p>
            <a:pPr eaLnBrk="1" hangingPunct="1">
              <a:lnSpc>
                <a:spcPct val="90000"/>
              </a:lnSpc>
              <a:defRPr/>
            </a:pPr>
            <a:r>
              <a:rPr lang="it-IT" sz="2400" smtClean="0">
                <a:cs typeface="+mn-cs"/>
              </a:rPr>
              <a:t>Ruote anteriori dei trattori a 2RM</a:t>
            </a:r>
          </a:p>
        </p:txBody>
      </p:sp>
      <p:pic>
        <p:nvPicPr>
          <p:cNvPr id="157699" name="Picture 4" descr="intro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588" y="1681163"/>
            <a:ext cx="427672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1" name="Oval 5"/>
          <p:cNvSpPr>
            <a:spLocks noChangeArrowheads="1"/>
          </p:cNvSpPr>
          <p:nvPr/>
        </p:nvSpPr>
        <p:spPr bwMode="auto">
          <a:xfrm>
            <a:off x="6197600" y="3390900"/>
            <a:ext cx="1009650" cy="127793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85702" name="Oval 6"/>
          <p:cNvSpPr>
            <a:spLocks noChangeArrowheads="1"/>
          </p:cNvSpPr>
          <p:nvPr/>
        </p:nvSpPr>
        <p:spPr bwMode="auto">
          <a:xfrm>
            <a:off x="4878388" y="3343275"/>
            <a:ext cx="1009650" cy="127793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85703" name="AutoShape 7"/>
          <p:cNvSpPr>
            <a:spLocks noChangeArrowheads="1"/>
          </p:cNvSpPr>
          <p:nvPr/>
        </p:nvSpPr>
        <p:spPr bwMode="auto">
          <a:xfrm rot="11721168">
            <a:off x="6186488" y="4637088"/>
            <a:ext cx="576262" cy="511175"/>
          </a:xfrm>
          <a:prstGeom prst="downArrow">
            <a:avLst>
              <a:gd name="adj1" fmla="val 45815"/>
              <a:gd name="adj2" fmla="val 53417"/>
            </a:avLst>
          </a:prstGeom>
          <a:gradFill rotWithShape="1">
            <a:gsLst>
              <a:gs pos="0">
                <a:srgbClr val="FFF200"/>
              </a:gs>
              <a:gs pos="45000">
                <a:srgbClr val="FF7A00"/>
              </a:gs>
              <a:gs pos="70000">
                <a:srgbClr val="FF0300"/>
              </a:gs>
              <a:gs pos="100000">
                <a:srgbClr val="4D0808"/>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85704" name="AutoShape 8"/>
          <p:cNvSpPr>
            <a:spLocks noChangeArrowheads="1"/>
          </p:cNvSpPr>
          <p:nvPr/>
        </p:nvSpPr>
        <p:spPr bwMode="auto">
          <a:xfrm rot="9914994">
            <a:off x="5270500" y="4584700"/>
            <a:ext cx="576263" cy="511175"/>
          </a:xfrm>
          <a:prstGeom prst="downArrow">
            <a:avLst>
              <a:gd name="adj1" fmla="val 45815"/>
              <a:gd name="adj2" fmla="val 53417"/>
            </a:avLst>
          </a:prstGeom>
          <a:gradFill rotWithShape="1">
            <a:gsLst>
              <a:gs pos="0">
                <a:srgbClr val="FFF200"/>
              </a:gs>
              <a:gs pos="45000">
                <a:srgbClr val="FF7A00"/>
              </a:gs>
              <a:gs pos="70000">
                <a:srgbClr val="FF0300"/>
              </a:gs>
              <a:gs pos="100000">
                <a:srgbClr val="4D0808"/>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p:cNvSpPr>
          <p:nvPr/>
        </p:nvSpPr>
        <p:spPr bwMode="auto">
          <a:xfrm>
            <a:off x="0" y="476672"/>
            <a:ext cx="457200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82588" indent="-342900"/>
            <a:r>
              <a:rPr lang="en-US" sz="1800" b="0" dirty="0">
                <a:solidFill>
                  <a:schemeClr val="tx1"/>
                </a:solidFill>
                <a:ea typeface="ＭＳ Ｐゴシック" charset="0"/>
                <a:cs typeface="Arial" charset="0"/>
              </a:rPr>
              <a:t>E</a:t>
            </a:r>
            <a:r>
              <a:rPr lang="ja-JP" altLang="en-US" sz="1800" b="0" dirty="0">
                <a:solidFill>
                  <a:schemeClr val="tx1"/>
                </a:solidFill>
                <a:latin typeface="Arial"/>
                <a:ea typeface="ＭＳ Ｐゴシック" charset="0"/>
                <a:cs typeface="Arial" charset="0"/>
              </a:rPr>
              <a:t>’</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costituito</a:t>
            </a:r>
            <a:r>
              <a:rPr lang="en-US" sz="1800" b="0" dirty="0">
                <a:solidFill>
                  <a:schemeClr val="tx1"/>
                </a:solidFill>
                <a:ea typeface="ＭＳ Ｐゴシック" charset="0"/>
                <a:cs typeface="Arial" charset="0"/>
              </a:rPr>
              <a:t> da </a:t>
            </a:r>
            <a:r>
              <a:rPr lang="en-US" sz="1800" b="0" dirty="0" err="1">
                <a:solidFill>
                  <a:schemeClr val="tx1"/>
                </a:solidFill>
                <a:ea typeface="ＭＳ Ｐゴシック" charset="0"/>
                <a:cs typeface="Arial" charset="0"/>
              </a:rPr>
              <a:t>quatto</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parti</a:t>
            </a:r>
            <a:r>
              <a:rPr lang="en-US" sz="1800" b="0" dirty="0">
                <a:solidFill>
                  <a:schemeClr val="tx1"/>
                </a:solidFill>
                <a:ea typeface="ＭＳ Ｐゴシック" charset="0"/>
                <a:cs typeface="Arial" charset="0"/>
              </a:rPr>
              <a:t>:</a:t>
            </a:r>
          </a:p>
          <a:p>
            <a:pPr marL="382588" indent="-342900"/>
            <a:endParaRPr lang="en-US" sz="1800" b="0" dirty="0">
              <a:solidFill>
                <a:schemeClr val="tx1"/>
              </a:solidFill>
              <a:ea typeface="ＭＳ Ｐゴシック" charset="0"/>
              <a:cs typeface="Arial" charset="0"/>
            </a:endParaRPr>
          </a:p>
          <a:p>
            <a:pPr marL="382588" indent="-342900"/>
            <a:r>
              <a:rPr lang="en-US" sz="1800" b="0" dirty="0">
                <a:solidFill>
                  <a:schemeClr val="tx1"/>
                </a:solidFill>
                <a:ea typeface="ＭＳ Ｐゴシック" charset="0"/>
                <a:cs typeface="Arial" charset="0"/>
              </a:rPr>
              <a:t>1 - la </a:t>
            </a:r>
            <a:r>
              <a:rPr lang="en-US" sz="1800" b="0" u="sng" dirty="0" err="1">
                <a:solidFill>
                  <a:schemeClr val="tx1"/>
                </a:solidFill>
                <a:ea typeface="ＭＳ Ｐゴシック" charset="0"/>
                <a:cs typeface="Arial" charset="0"/>
              </a:rPr>
              <a:t>carcassa</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deve</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essere</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sia</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elastica</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che</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robusta</a:t>
            </a:r>
            <a:r>
              <a:rPr lang="en-US" sz="1800" b="0" dirty="0">
                <a:solidFill>
                  <a:schemeClr val="tx1"/>
                </a:solidFill>
                <a:ea typeface="ＭＳ Ｐゴシック" charset="0"/>
                <a:cs typeface="Arial" charset="0"/>
              </a:rPr>
              <a:t>. E</a:t>
            </a:r>
            <a:r>
              <a:rPr lang="ja-JP" altLang="en-US" sz="1800" b="0" dirty="0">
                <a:solidFill>
                  <a:schemeClr val="tx1"/>
                </a:solidFill>
                <a:latin typeface="Arial"/>
                <a:ea typeface="ＭＳ Ｐゴシック" charset="0"/>
                <a:cs typeface="Arial" charset="0"/>
              </a:rPr>
              <a:t>’</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formata</a:t>
            </a:r>
            <a:r>
              <a:rPr lang="en-US" sz="1800" b="0" dirty="0">
                <a:solidFill>
                  <a:schemeClr val="tx1"/>
                </a:solidFill>
                <a:ea typeface="ＭＳ Ｐゴシック" charset="0"/>
                <a:cs typeface="Arial" charset="0"/>
              </a:rPr>
              <a:t> da un </a:t>
            </a:r>
            <a:r>
              <a:rPr lang="en-US" sz="1800" b="0" dirty="0" err="1">
                <a:solidFill>
                  <a:schemeClr val="tx1"/>
                </a:solidFill>
                <a:ea typeface="ＭＳ Ｐゴシック" charset="0"/>
                <a:cs typeface="Arial" charset="0"/>
              </a:rPr>
              <a:t>certo</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numero</a:t>
            </a:r>
            <a:r>
              <a:rPr lang="en-US" sz="1800" b="0" dirty="0">
                <a:solidFill>
                  <a:schemeClr val="tx1"/>
                </a:solidFill>
                <a:ea typeface="ＭＳ Ｐゴシック" charset="0"/>
                <a:cs typeface="Arial" charset="0"/>
              </a:rPr>
              <a:t> di </a:t>
            </a:r>
            <a:r>
              <a:rPr lang="en-US" sz="1800" b="0" dirty="0" err="1">
                <a:solidFill>
                  <a:schemeClr val="tx1"/>
                </a:solidFill>
                <a:ea typeface="ＭＳ Ｐゴシック" charset="0"/>
                <a:cs typeface="Arial" charset="0"/>
              </a:rPr>
              <a:t>tele</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sovrapposte</a:t>
            </a:r>
            <a:r>
              <a:rPr lang="en-US" sz="1800" b="0" dirty="0">
                <a:solidFill>
                  <a:schemeClr val="tx1"/>
                </a:solidFill>
                <a:ea typeface="ＭＳ Ｐゴシック" charset="0"/>
                <a:cs typeface="Arial" charset="0"/>
              </a:rPr>
              <a:t> e </a:t>
            </a:r>
            <a:r>
              <a:rPr lang="en-US" sz="1800" b="0" dirty="0" err="1">
                <a:solidFill>
                  <a:schemeClr val="tx1"/>
                </a:solidFill>
                <a:ea typeface="ＭＳ Ｐゴシック" charset="0"/>
                <a:cs typeface="Arial" charset="0"/>
              </a:rPr>
              <a:t>incrociate</a:t>
            </a:r>
            <a:r>
              <a:rPr lang="en-US" sz="1800" b="0" dirty="0">
                <a:solidFill>
                  <a:schemeClr val="tx1"/>
                </a:solidFill>
                <a:ea typeface="ＭＳ Ｐゴシック" charset="0"/>
                <a:cs typeface="Arial" charset="0"/>
              </a:rPr>
              <a:t> a </a:t>
            </a:r>
            <a:r>
              <a:rPr lang="en-US" sz="1800" b="0" dirty="0" err="1">
                <a:solidFill>
                  <a:schemeClr val="tx1"/>
                </a:solidFill>
                <a:ea typeface="ＭＳ Ｐゴシック" charset="0"/>
                <a:cs typeface="Arial" charset="0"/>
              </a:rPr>
              <a:t>disposizione</a:t>
            </a:r>
            <a:r>
              <a:rPr lang="en-US" sz="1800" b="0" dirty="0">
                <a:solidFill>
                  <a:schemeClr val="tx1"/>
                </a:solidFill>
                <a:ea typeface="ＭＳ Ｐゴシック" charset="0"/>
                <a:cs typeface="Arial" charset="0"/>
              </a:rPr>
              <a:t> </a:t>
            </a:r>
            <a:r>
              <a:rPr lang="en-US" sz="1800" b="0" u="sng" dirty="0" err="1">
                <a:solidFill>
                  <a:schemeClr val="tx1"/>
                </a:solidFill>
                <a:ea typeface="ＭＳ Ｐゴシック" charset="0"/>
                <a:cs typeface="Arial" charset="0"/>
              </a:rPr>
              <a:t>diagonale</a:t>
            </a:r>
            <a:r>
              <a:rPr lang="en-US" sz="1800" b="0" dirty="0">
                <a:solidFill>
                  <a:schemeClr val="tx1"/>
                </a:solidFill>
                <a:ea typeface="ＭＳ Ｐゴシック" charset="0"/>
                <a:cs typeface="Arial" charset="0"/>
              </a:rPr>
              <a:t> o </a:t>
            </a:r>
            <a:r>
              <a:rPr lang="en-US" sz="1800" b="0" u="sng" dirty="0" err="1">
                <a:solidFill>
                  <a:schemeClr val="tx1"/>
                </a:solidFill>
                <a:effectLst>
                  <a:outerShdw blurRad="38100" dist="38100" dir="2700000" algn="tl">
                    <a:srgbClr val="DDDDDD"/>
                  </a:outerShdw>
                </a:effectLst>
                <a:ea typeface="ＭＳ Ｐゴシック" charset="0"/>
                <a:cs typeface="Arial" charset="0"/>
              </a:rPr>
              <a:t>radiale</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più</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diffusa</a:t>
            </a:r>
            <a:r>
              <a:rPr lang="en-US" sz="1800" b="0" dirty="0">
                <a:solidFill>
                  <a:schemeClr val="tx1"/>
                </a:solidFill>
                <a:ea typeface="ＭＳ Ｐゴシック" charset="0"/>
                <a:cs typeface="Arial" charset="0"/>
              </a:rPr>
              <a:t>). Il </a:t>
            </a:r>
            <a:r>
              <a:rPr lang="en-US" sz="1800" b="0" dirty="0" err="1">
                <a:solidFill>
                  <a:schemeClr val="tx1"/>
                </a:solidFill>
                <a:ea typeface="ＭＳ Ｐゴシック" charset="0"/>
                <a:cs typeface="Arial" charset="0"/>
              </a:rPr>
              <a:t>vantaggio</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della</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carcassa</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radiale</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rispetto</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alle</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carcasse</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diagonali</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è</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che</a:t>
            </a:r>
            <a:r>
              <a:rPr lang="en-US" sz="1800" b="0" dirty="0">
                <a:solidFill>
                  <a:schemeClr val="tx1"/>
                </a:solidFill>
                <a:ea typeface="ＭＳ Ｐゴシック" charset="0"/>
                <a:cs typeface="Arial" charset="0"/>
              </a:rPr>
              <a:t> la </a:t>
            </a:r>
            <a:r>
              <a:rPr lang="en-US" sz="1800" b="0" dirty="0" err="1">
                <a:solidFill>
                  <a:schemeClr val="tx1"/>
                </a:solidFill>
                <a:ea typeface="ＭＳ Ｐゴシック" charset="0"/>
                <a:cs typeface="Arial" charset="0"/>
              </a:rPr>
              <a:t>superficie</a:t>
            </a:r>
            <a:r>
              <a:rPr lang="en-US" sz="1800" b="0" dirty="0">
                <a:solidFill>
                  <a:schemeClr val="tx1"/>
                </a:solidFill>
                <a:ea typeface="ＭＳ Ｐゴシック" charset="0"/>
                <a:cs typeface="Arial" charset="0"/>
              </a:rPr>
              <a:t> d</a:t>
            </a:r>
            <a:r>
              <a:rPr lang="ja-JP" altLang="en-US" sz="1800" b="0" dirty="0">
                <a:solidFill>
                  <a:schemeClr val="tx1"/>
                </a:solidFill>
                <a:latin typeface="Arial"/>
                <a:ea typeface="ＭＳ Ｐゴシック" charset="0"/>
                <a:cs typeface="Arial" charset="0"/>
              </a:rPr>
              <a:t>’</a:t>
            </a:r>
            <a:r>
              <a:rPr lang="en-US" sz="1800" b="0" dirty="0" err="1">
                <a:solidFill>
                  <a:schemeClr val="tx1"/>
                </a:solidFill>
                <a:ea typeface="ＭＳ Ｐゴシック" charset="0"/>
                <a:cs typeface="Arial" charset="0"/>
              </a:rPr>
              <a:t>appoggio</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è</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maggiore</a:t>
            </a:r>
            <a:r>
              <a:rPr lang="en-US" sz="1800" b="0" dirty="0">
                <a:solidFill>
                  <a:schemeClr val="tx1"/>
                </a:solidFill>
                <a:ea typeface="ＭＳ Ｐゴシック" charset="0"/>
                <a:cs typeface="Arial" charset="0"/>
              </a:rPr>
              <a:t> (10%)</a:t>
            </a:r>
          </a:p>
        </p:txBody>
      </p:sp>
      <p:sp>
        <p:nvSpPr>
          <p:cNvPr id="2" name="CasellaDiTesto 1"/>
          <p:cNvSpPr txBox="1"/>
          <p:nvPr/>
        </p:nvSpPr>
        <p:spPr>
          <a:xfrm>
            <a:off x="3203848" y="9691"/>
            <a:ext cx="3384059" cy="584776"/>
          </a:xfrm>
          <a:prstGeom prst="rect">
            <a:avLst/>
          </a:prstGeom>
          <a:noFill/>
        </p:spPr>
        <p:txBody>
          <a:bodyPr wrap="none" rtlCol="0">
            <a:spAutoFit/>
          </a:bodyPr>
          <a:lstStyle/>
          <a:p>
            <a:r>
              <a:rPr lang="it-IT" dirty="0" smtClean="0"/>
              <a:t>IL PNEUMATICO</a:t>
            </a:r>
            <a:endParaRPr lang="it-IT" dirty="0"/>
          </a:p>
        </p:txBody>
      </p:sp>
      <p:sp>
        <p:nvSpPr>
          <p:cNvPr id="4" name="Rectangle 1"/>
          <p:cNvSpPr>
            <a:spLocks/>
          </p:cNvSpPr>
          <p:nvPr/>
        </p:nvSpPr>
        <p:spPr bwMode="auto">
          <a:xfrm>
            <a:off x="0" y="3501008"/>
            <a:ext cx="3937000"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r>
              <a:rPr lang="en-US" sz="1800" b="0" dirty="0">
                <a:solidFill>
                  <a:schemeClr val="tx1"/>
                </a:solidFill>
                <a:ea typeface="ＭＳ Ｐゴシック" charset="0"/>
                <a:cs typeface="Arial" charset="0"/>
              </a:rPr>
              <a:t>2 - </a:t>
            </a:r>
            <a:r>
              <a:rPr lang="en-US" sz="1800" b="0" dirty="0" err="1">
                <a:solidFill>
                  <a:schemeClr val="tx1"/>
                </a:solidFill>
                <a:ea typeface="ＭＳ Ｐゴシック" charset="0"/>
                <a:cs typeface="Arial" charset="0"/>
              </a:rPr>
              <a:t>il</a:t>
            </a:r>
            <a:r>
              <a:rPr lang="en-US" sz="1800" b="0" dirty="0">
                <a:solidFill>
                  <a:schemeClr val="tx1"/>
                </a:solidFill>
                <a:ea typeface="ＭＳ Ｐゴシック" charset="0"/>
                <a:cs typeface="Arial" charset="0"/>
              </a:rPr>
              <a:t> </a:t>
            </a:r>
            <a:r>
              <a:rPr lang="en-US" sz="1800" b="0" u="sng" dirty="0" err="1">
                <a:solidFill>
                  <a:schemeClr val="tx1"/>
                </a:solidFill>
                <a:ea typeface="ＭＳ Ｐゴシック" charset="0"/>
                <a:cs typeface="Arial" charset="0"/>
              </a:rPr>
              <a:t>tallone</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assicura</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il</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collegamento</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tra</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il</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pneumatico</a:t>
            </a:r>
            <a:r>
              <a:rPr lang="en-US" sz="1800" b="0" dirty="0">
                <a:solidFill>
                  <a:schemeClr val="tx1"/>
                </a:solidFill>
                <a:ea typeface="ＭＳ Ｐゴシック" charset="0"/>
                <a:cs typeface="Arial" charset="0"/>
              </a:rPr>
              <a:t> e </a:t>
            </a:r>
            <a:r>
              <a:rPr lang="en-US" sz="1800" b="0" dirty="0" err="1">
                <a:solidFill>
                  <a:schemeClr val="tx1"/>
                </a:solidFill>
                <a:ea typeface="ＭＳ Ｐゴシック" charset="0"/>
                <a:cs typeface="Arial" charset="0"/>
              </a:rPr>
              <a:t>il</a:t>
            </a:r>
            <a:r>
              <a:rPr lang="en-US" sz="1800" b="0" dirty="0">
                <a:solidFill>
                  <a:schemeClr val="tx1"/>
                </a:solidFill>
                <a:ea typeface="ＭＳ Ｐゴシック" charset="0"/>
                <a:cs typeface="Arial" charset="0"/>
              </a:rPr>
              <a:t> </a:t>
            </a:r>
            <a:r>
              <a:rPr lang="en-US" sz="1800" b="0" dirty="0" err="1" smtClean="0">
                <a:solidFill>
                  <a:schemeClr val="tx1"/>
                </a:solidFill>
                <a:ea typeface="ＭＳ Ｐゴシック" charset="0"/>
                <a:cs typeface="Arial" charset="0"/>
              </a:rPr>
              <a:t>cerchione</a:t>
            </a:r>
            <a:endParaRPr lang="en-US" sz="1800" b="0" dirty="0" smtClean="0">
              <a:solidFill>
                <a:schemeClr val="tx1"/>
              </a:solidFill>
              <a:ea typeface="ＭＳ Ｐゴシック" charset="0"/>
              <a:cs typeface="Arial" charset="0"/>
            </a:endParaRPr>
          </a:p>
          <a:p>
            <a:pPr marL="39688"/>
            <a:endParaRPr lang="en-US" sz="1800" b="0" dirty="0">
              <a:solidFill>
                <a:schemeClr val="tx1"/>
              </a:solidFill>
              <a:ea typeface="ＭＳ Ｐゴシック" charset="0"/>
              <a:cs typeface="Arial" charset="0"/>
            </a:endParaRPr>
          </a:p>
          <a:p>
            <a:pPr marL="39688"/>
            <a:r>
              <a:rPr lang="en-US" sz="1800" b="0" dirty="0" smtClean="0">
                <a:solidFill>
                  <a:schemeClr val="tx1"/>
                </a:solidFill>
                <a:ea typeface="ＭＳ Ｐゴシック" charset="0"/>
                <a:cs typeface="Arial" charset="0"/>
              </a:rPr>
              <a:t>3 </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i</a:t>
            </a:r>
            <a:r>
              <a:rPr lang="en-US" sz="1800" b="0" dirty="0">
                <a:solidFill>
                  <a:schemeClr val="tx1"/>
                </a:solidFill>
                <a:ea typeface="ＭＳ Ｐゴシック" charset="0"/>
                <a:cs typeface="Arial" charset="0"/>
              </a:rPr>
              <a:t> </a:t>
            </a:r>
            <a:r>
              <a:rPr lang="en-US" sz="1800" b="0" u="sng" dirty="0" err="1">
                <a:solidFill>
                  <a:schemeClr val="tx1"/>
                </a:solidFill>
                <a:ea typeface="ＭＳ Ｐゴシック" charset="0"/>
                <a:cs typeface="Arial" charset="0"/>
              </a:rPr>
              <a:t>fianchi</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condizionano</a:t>
            </a:r>
            <a:r>
              <a:rPr lang="en-US" sz="1800" b="0" dirty="0">
                <a:solidFill>
                  <a:schemeClr val="tx1"/>
                </a:solidFill>
                <a:ea typeface="ＭＳ Ｐゴシック" charset="0"/>
                <a:cs typeface="Arial" charset="0"/>
              </a:rPr>
              <a:t> la </a:t>
            </a:r>
            <a:r>
              <a:rPr lang="en-US" sz="1800" b="0" dirty="0" err="1">
                <a:solidFill>
                  <a:schemeClr val="tx1"/>
                </a:solidFill>
                <a:ea typeface="ＭＳ Ｐゴシック" charset="0"/>
                <a:cs typeface="Arial" charset="0"/>
              </a:rPr>
              <a:t>flessibilità</a:t>
            </a:r>
            <a:r>
              <a:rPr lang="en-US" sz="1800" b="0" dirty="0">
                <a:solidFill>
                  <a:schemeClr val="tx1"/>
                </a:solidFill>
                <a:ea typeface="ＭＳ Ｐゴシック" charset="0"/>
                <a:cs typeface="Arial" charset="0"/>
              </a:rPr>
              <a:t> del </a:t>
            </a:r>
            <a:r>
              <a:rPr lang="en-US" sz="1800" b="0" dirty="0" err="1" smtClean="0">
                <a:solidFill>
                  <a:schemeClr val="tx1"/>
                </a:solidFill>
                <a:ea typeface="ＭＳ Ｐゴシック" charset="0"/>
                <a:cs typeface="Arial" charset="0"/>
              </a:rPr>
              <a:t>pneumatico</a:t>
            </a:r>
            <a:endParaRPr lang="en-US" sz="1800" b="0" dirty="0" smtClean="0">
              <a:solidFill>
                <a:schemeClr val="tx1"/>
              </a:solidFill>
              <a:ea typeface="ＭＳ Ｐゴシック" charset="0"/>
              <a:cs typeface="Arial" charset="0"/>
            </a:endParaRPr>
          </a:p>
          <a:p>
            <a:pPr marL="39688"/>
            <a:endParaRPr lang="en-US" sz="1800" b="0" dirty="0">
              <a:solidFill>
                <a:schemeClr val="tx1"/>
              </a:solidFill>
              <a:ea typeface="ＭＳ Ｐゴシック" charset="0"/>
              <a:cs typeface="Arial" charset="0"/>
            </a:endParaRPr>
          </a:p>
          <a:p>
            <a:pPr marL="39688"/>
            <a:r>
              <a:rPr lang="en-US" sz="1800" b="0" dirty="0" smtClean="0">
                <a:solidFill>
                  <a:schemeClr val="tx1"/>
                </a:solidFill>
                <a:ea typeface="ＭＳ Ｐゴシック" charset="0"/>
                <a:cs typeface="Arial" charset="0"/>
              </a:rPr>
              <a:t>4 </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il</a:t>
            </a:r>
            <a:r>
              <a:rPr lang="en-US" sz="1800" b="0" dirty="0">
                <a:solidFill>
                  <a:schemeClr val="tx1"/>
                </a:solidFill>
                <a:ea typeface="ＭＳ Ｐゴシック" charset="0"/>
                <a:cs typeface="Arial" charset="0"/>
              </a:rPr>
              <a:t> </a:t>
            </a:r>
            <a:r>
              <a:rPr lang="en-US" sz="1800" b="0" u="sng" dirty="0" err="1">
                <a:solidFill>
                  <a:schemeClr val="tx1"/>
                </a:solidFill>
                <a:ea typeface="ＭＳ Ｐゴシック" charset="0"/>
                <a:cs typeface="Arial" charset="0"/>
              </a:rPr>
              <a:t>battistrada</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assicura</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il</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contatto</a:t>
            </a:r>
            <a:r>
              <a:rPr lang="en-US" sz="1800" b="0" dirty="0">
                <a:solidFill>
                  <a:schemeClr val="tx1"/>
                </a:solidFill>
                <a:ea typeface="ＭＳ Ｐゴシック" charset="0"/>
                <a:cs typeface="Arial" charset="0"/>
              </a:rPr>
              <a:t> del </a:t>
            </a:r>
            <a:r>
              <a:rPr lang="en-US" sz="1800" b="0" dirty="0" err="1">
                <a:solidFill>
                  <a:schemeClr val="tx1"/>
                </a:solidFill>
                <a:ea typeface="ＭＳ Ｐゴシック" charset="0"/>
                <a:cs typeface="Arial" charset="0"/>
              </a:rPr>
              <a:t>pneumatico</a:t>
            </a:r>
            <a:r>
              <a:rPr lang="en-US" sz="1800" b="0" dirty="0">
                <a:solidFill>
                  <a:schemeClr val="tx1"/>
                </a:solidFill>
                <a:ea typeface="ＭＳ Ｐゴシック" charset="0"/>
                <a:cs typeface="Arial" charset="0"/>
              </a:rPr>
              <a:t> con </a:t>
            </a:r>
            <a:r>
              <a:rPr lang="en-US" sz="1800" b="0" dirty="0" err="1">
                <a:solidFill>
                  <a:schemeClr val="tx1"/>
                </a:solidFill>
                <a:ea typeface="ＭＳ Ｐゴシック" charset="0"/>
                <a:cs typeface="Arial" charset="0"/>
              </a:rPr>
              <a:t>il</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suolo</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ed</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è</a:t>
            </a:r>
            <a:r>
              <a:rPr lang="en-US" sz="1800" b="0" dirty="0">
                <a:solidFill>
                  <a:schemeClr val="tx1"/>
                </a:solidFill>
                <a:ea typeface="ＭＳ Ｐゴシック" charset="0"/>
                <a:cs typeface="Arial" charset="0"/>
              </a:rPr>
              <a:t> </a:t>
            </a:r>
            <a:r>
              <a:rPr lang="en-US" sz="1800" b="0" dirty="0" err="1">
                <a:solidFill>
                  <a:schemeClr val="tx1"/>
                </a:solidFill>
                <a:ea typeface="ＭＳ Ｐゴシック" charset="0"/>
                <a:cs typeface="Arial" charset="0"/>
              </a:rPr>
              <a:t>caratterizzato</a:t>
            </a:r>
            <a:r>
              <a:rPr lang="en-US" sz="1800" b="0" dirty="0">
                <a:solidFill>
                  <a:schemeClr val="tx1"/>
                </a:solidFill>
                <a:ea typeface="ＭＳ Ｐゴシック" charset="0"/>
                <a:cs typeface="Arial" charset="0"/>
              </a:rPr>
              <a:t> da </a:t>
            </a:r>
            <a:r>
              <a:rPr lang="en-US" sz="1800" b="0" dirty="0" err="1">
                <a:solidFill>
                  <a:schemeClr val="tx1"/>
                </a:solidFill>
                <a:ea typeface="ＭＳ Ｐゴシック" charset="0"/>
                <a:cs typeface="Arial" charset="0"/>
              </a:rPr>
              <a:t>costolature</a:t>
            </a:r>
            <a:r>
              <a:rPr lang="en-US" sz="1800" b="0" dirty="0">
                <a:solidFill>
                  <a:schemeClr val="tx1"/>
                </a:solidFill>
                <a:ea typeface="ＭＳ Ｐゴシック" charset="0"/>
                <a:cs typeface="Arial" charset="0"/>
              </a:rPr>
              <a:t> di </a:t>
            </a:r>
            <a:r>
              <a:rPr lang="en-US" sz="1800" b="0" dirty="0" err="1">
                <a:solidFill>
                  <a:schemeClr val="tx1"/>
                </a:solidFill>
                <a:ea typeface="ＭＳ Ｐゴシック" charset="0"/>
                <a:cs typeface="Arial" charset="0"/>
              </a:rPr>
              <a:t>diversa</a:t>
            </a:r>
            <a:r>
              <a:rPr lang="en-US" sz="1800" b="0" dirty="0">
                <a:solidFill>
                  <a:schemeClr val="tx1"/>
                </a:solidFill>
                <a:ea typeface="ＭＳ Ｐゴシック" charset="0"/>
                <a:cs typeface="Arial" charset="0"/>
              </a:rPr>
              <a:t> forma e </a:t>
            </a:r>
            <a:r>
              <a:rPr lang="en-US" sz="1800" b="0" dirty="0" err="1">
                <a:solidFill>
                  <a:schemeClr val="tx1"/>
                </a:solidFill>
                <a:ea typeface="ＭＳ Ｐゴシック" charset="0"/>
                <a:cs typeface="Arial" charset="0"/>
              </a:rPr>
              <a:t>direzione</a:t>
            </a:r>
            <a:r>
              <a:rPr lang="en-US" sz="1800" b="0" dirty="0">
                <a:solidFill>
                  <a:schemeClr val="tx1"/>
                </a:solidFill>
                <a:ea typeface="ＭＳ Ｐゴシック" charset="0"/>
                <a:cs typeface="Arial" charset="0"/>
              </a:rPr>
              <a:t>.</a:t>
            </a:r>
          </a:p>
        </p:txBody>
      </p:sp>
      <p:pic>
        <p:nvPicPr>
          <p:cNvPr id="5" name="Picture 1"/>
          <p:cNvPicPr>
            <a:picLocks noChangeArrowheads="1"/>
          </p:cNvPicPr>
          <p:nvPr/>
        </p:nvPicPr>
        <p:blipFill rotWithShape="1">
          <a:blip r:embed="rId3">
            <a:extLst>
              <a:ext uri="{28A0092B-C50C-407E-A947-70E740481C1C}">
                <a14:useLocalDpi xmlns:a14="http://schemas.microsoft.com/office/drawing/2010/main" val="0"/>
              </a:ext>
            </a:extLst>
          </a:blip>
          <a:srcRect l="53713" t="24491" r="24702" b="31971"/>
          <a:stretch/>
        </p:blipFill>
        <p:spPr bwMode="auto">
          <a:xfrm>
            <a:off x="7020272" y="476672"/>
            <a:ext cx="1973774" cy="293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
          <p:cNvPicPr>
            <a:picLocks noChangeArrowheads="1"/>
          </p:cNvPicPr>
          <p:nvPr/>
        </p:nvPicPr>
        <p:blipFill rotWithShape="1">
          <a:blip r:embed="rId3">
            <a:extLst>
              <a:ext uri="{28A0092B-C50C-407E-A947-70E740481C1C}">
                <a14:useLocalDpi xmlns:a14="http://schemas.microsoft.com/office/drawing/2010/main" val="0"/>
              </a:ext>
            </a:extLst>
          </a:blip>
          <a:srcRect l="3016" t="26197" r="73891" b="29149"/>
          <a:stretch/>
        </p:blipFill>
        <p:spPr bwMode="auto">
          <a:xfrm>
            <a:off x="4808583" y="669150"/>
            <a:ext cx="2111574" cy="301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483" y="3429000"/>
            <a:ext cx="381701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onnettore 2 6"/>
          <p:cNvCxnSpPr/>
          <p:nvPr/>
        </p:nvCxnSpPr>
        <p:spPr bwMode="auto">
          <a:xfrm flipV="1">
            <a:off x="3779912" y="3284984"/>
            <a:ext cx="1512168" cy="50405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Connettore 2 13"/>
          <p:cNvCxnSpPr>
            <a:stCxn id="4" idx="3"/>
          </p:cNvCxnSpPr>
          <p:nvPr/>
        </p:nvCxnSpPr>
        <p:spPr bwMode="auto">
          <a:xfrm flipV="1">
            <a:off x="3937000" y="4653136"/>
            <a:ext cx="2219176" cy="14401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Connettore 2 15"/>
          <p:cNvCxnSpPr/>
          <p:nvPr/>
        </p:nvCxnSpPr>
        <p:spPr bwMode="auto">
          <a:xfrm flipV="1">
            <a:off x="3491880" y="5805264"/>
            <a:ext cx="4896544" cy="7200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989358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9144000"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9968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9275"/>
            <a:ext cx="9144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6730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457200" y="0"/>
            <a:ext cx="8229600" cy="1143000"/>
          </a:xfrm>
        </p:spPr>
        <p:txBody>
          <a:bodyPr/>
          <a:lstStyle/>
          <a:p>
            <a:pPr eaLnBrk="1" hangingPunct="1">
              <a:defRPr/>
            </a:pPr>
            <a:r>
              <a:rPr lang="it-IT" smtClean="0">
                <a:cs typeface="+mj-cs"/>
              </a:rPr>
              <a:t>Tipi di accoppiamenti con le MO</a:t>
            </a:r>
          </a:p>
        </p:txBody>
      </p:sp>
      <p:sp>
        <p:nvSpPr>
          <p:cNvPr id="271363" name="Rectangle 3"/>
          <p:cNvSpPr>
            <a:spLocks noGrp="1" noChangeArrowheads="1"/>
          </p:cNvSpPr>
          <p:nvPr>
            <p:ph type="body" idx="1"/>
          </p:nvPr>
        </p:nvSpPr>
        <p:spPr>
          <a:xfrm>
            <a:off x="0" y="1066800"/>
            <a:ext cx="4191000" cy="5105400"/>
          </a:xfrm>
        </p:spPr>
        <p:txBody>
          <a:bodyPr/>
          <a:lstStyle/>
          <a:p>
            <a:pPr eaLnBrk="1" hangingPunct="1">
              <a:lnSpc>
                <a:spcPct val="80000"/>
              </a:lnSpc>
              <a:defRPr/>
            </a:pPr>
            <a:r>
              <a:rPr lang="it-IT" sz="2000" b="1" i="1" smtClean="0">
                <a:solidFill>
                  <a:srgbClr val="0000FF"/>
                </a:solidFill>
                <a:cs typeface="+mn-cs"/>
              </a:rPr>
              <a:t>Trainante</a:t>
            </a:r>
            <a:r>
              <a:rPr lang="it-IT" sz="2000" smtClean="0">
                <a:cs typeface="+mn-cs"/>
              </a:rPr>
              <a:t>: il trattore traina la MO; semplice traino o con contemporanea derivazione di parte della potenza sviluppata agli organi mobili operatori delle MO sotto forma di moto alla pdp o di pressione idraulica</a:t>
            </a:r>
          </a:p>
          <a:p>
            <a:pPr eaLnBrk="1" hangingPunct="1">
              <a:lnSpc>
                <a:spcPct val="80000"/>
              </a:lnSpc>
              <a:defRPr/>
            </a:pPr>
            <a:endParaRPr lang="it-IT" sz="2000" smtClean="0">
              <a:cs typeface="+mn-cs"/>
            </a:endParaRPr>
          </a:p>
          <a:p>
            <a:pPr eaLnBrk="1" hangingPunct="1">
              <a:lnSpc>
                <a:spcPct val="80000"/>
              </a:lnSpc>
              <a:defRPr/>
            </a:pPr>
            <a:r>
              <a:rPr lang="it-IT" sz="2000" b="1" i="1" smtClean="0">
                <a:solidFill>
                  <a:srgbClr val="0000FF"/>
                </a:solidFill>
                <a:cs typeface="+mn-cs"/>
              </a:rPr>
              <a:t>Semiportante</a:t>
            </a:r>
            <a:r>
              <a:rPr lang="it-IT" sz="2000" smtClean="0">
                <a:cs typeface="+mn-cs"/>
              </a:rPr>
              <a:t>: il peso è scaricato sul trattore solo in parte (sia in lavoro che in trasporto), il resto su ruote di appoggio</a:t>
            </a:r>
          </a:p>
          <a:p>
            <a:pPr eaLnBrk="1" hangingPunct="1">
              <a:lnSpc>
                <a:spcPct val="80000"/>
              </a:lnSpc>
              <a:defRPr/>
            </a:pPr>
            <a:endParaRPr lang="it-IT" sz="2000" smtClean="0">
              <a:cs typeface="+mn-cs"/>
            </a:endParaRPr>
          </a:p>
          <a:p>
            <a:pPr eaLnBrk="1" hangingPunct="1">
              <a:lnSpc>
                <a:spcPct val="80000"/>
              </a:lnSpc>
              <a:defRPr/>
            </a:pPr>
            <a:r>
              <a:rPr lang="it-IT" sz="2000" b="1" i="1" smtClean="0">
                <a:solidFill>
                  <a:srgbClr val="0000FF"/>
                </a:solidFill>
                <a:cs typeface="+mn-cs"/>
              </a:rPr>
              <a:t>Portante</a:t>
            </a:r>
            <a:r>
              <a:rPr lang="it-IT" sz="2000" smtClean="0">
                <a:cs typeface="+mn-cs"/>
              </a:rPr>
              <a:t>: il trattore supporta il peso totale della MO, applicata su di esso; semplice o con derivazione della potenza</a:t>
            </a:r>
          </a:p>
          <a:p>
            <a:pPr eaLnBrk="1" hangingPunct="1">
              <a:lnSpc>
                <a:spcPct val="80000"/>
              </a:lnSpc>
              <a:defRPr/>
            </a:pPr>
            <a:endParaRPr lang="it-IT" sz="2000" smtClean="0">
              <a:cs typeface="+mn-cs"/>
            </a:endParaRPr>
          </a:p>
        </p:txBody>
      </p:sp>
      <p:pic>
        <p:nvPicPr>
          <p:cNvPr id="165891" name="Picture 4"/>
          <p:cNvPicPr>
            <a:picLocks noChangeAspect="1" noChangeArrowheads="1"/>
          </p:cNvPicPr>
          <p:nvPr/>
        </p:nvPicPr>
        <p:blipFill>
          <a:blip r:embed="rId3">
            <a:extLst>
              <a:ext uri="{28A0092B-C50C-407E-A947-70E740481C1C}">
                <a14:useLocalDpi xmlns:a14="http://schemas.microsoft.com/office/drawing/2010/main" val="0"/>
              </a:ext>
            </a:extLst>
          </a:blip>
          <a:srcRect b="11249"/>
          <a:stretch>
            <a:fillRect/>
          </a:stretch>
        </p:blipFill>
        <p:spPr bwMode="auto">
          <a:xfrm>
            <a:off x="4483100" y="1143000"/>
            <a:ext cx="17526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2" name="Picture 5"/>
          <p:cNvPicPr>
            <a:picLocks noChangeAspect="1" noChangeArrowheads="1"/>
          </p:cNvPicPr>
          <p:nvPr/>
        </p:nvPicPr>
        <p:blipFill>
          <a:blip r:embed="rId3">
            <a:extLst>
              <a:ext uri="{28A0092B-C50C-407E-A947-70E740481C1C}">
                <a14:useLocalDpi xmlns:a14="http://schemas.microsoft.com/office/drawing/2010/main" val="0"/>
              </a:ext>
            </a:extLst>
          </a:blip>
          <a:srcRect b="11249"/>
          <a:stretch>
            <a:fillRect/>
          </a:stretch>
        </p:blipFill>
        <p:spPr bwMode="auto">
          <a:xfrm>
            <a:off x="4586288" y="4681538"/>
            <a:ext cx="17526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893" name="Group 6"/>
          <p:cNvGrpSpPr>
            <a:grpSpLocks/>
          </p:cNvGrpSpPr>
          <p:nvPr/>
        </p:nvGrpSpPr>
        <p:grpSpPr bwMode="auto">
          <a:xfrm>
            <a:off x="6138863" y="4757738"/>
            <a:ext cx="947737" cy="766762"/>
            <a:chOff x="3802" y="2168"/>
            <a:chExt cx="597" cy="483"/>
          </a:xfrm>
        </p:grpSpPr>
        <p:sp>
          <p:nvSpPr>
            <p:cNvPr id="271367" name="AutoShape 7"/>
            <p:cNvSpPr>
              <a:spLocks noChangeArrowheads="1"/>
            </p:cNvSpPr>
            <p:nvPr/>
          </p:nvSpPr>
          <p:spPr bwMode="auto">
            <a:xfrm>
              <a:off x="3967" y="2168"/>
              <a:ext cx="432" cy="432"/>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pic>
          <p:nvPicPr>
            <p:cNvPr id="16592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 y="2339"/>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9" name="Line 9"/>
            <p:cNvSpPr>
              <a:spLocks noChangeShapeType="1"/>
            </p:cNvSpPr>
            <p:nvPr/>
          </p:nvSpPr>
          <p:spPr bwMode="auto">
            <a:xfrm>
              <a:off x="4180" y="2384"/>
              <a:ext cx="0" cy="20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271370" name="Line 10"/>
            <p:cNvSpPr>
              <a:spLocks noChangeShapeType="1"/>
            </p:cNvSpPr>
            <p:nvPr/>
          </p:nvSpPr>
          <p:spPr bwMode="auto">
            <a:xfrm flipV="1">
              <a:off x="3802" y="2384"/>
              <a:ext cx="165"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271371" name="Line 11"/>
            <p:cNvSpPr>
              <a:spLocks noChangeShapeType="1"/>
            </p:cNvSpPr>
            <p:nvPr/>
          </p:nvSpPr>
          <p:spPr bwMode="auto">
            <a:xfrm flipV="1">
              <a:off x="3883" y="2510"/>
              <a:ext cx="84" cy="14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grpSp>
      <p:sp>
        <p:nvSpPr>
          <p:cNvPr id="271374" name="Line 14"/>
          <p:cNvSpPr>
            <a:spLocks noChangeShapeType="1"/>
          </p:cNvSpPr>
          <p:nvPr/>
        </p:nvSpPr>
        <p:spPr bwMode="auto">
          <a:xfrm>
            <a:off x="4581525" y="2216150"/>
            <a:ext cx="33623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grpSp>
        <p:nvGrpSpPr>
          <p:cNvPr id="165895" name="Group 15"/>
          <p:cNvGrpSpPr>
            <a:grpSpLocks/>
          </p:cNvGrpSpPr>
          <p:nvPr/>
        </p:nvGrpSpPr>
        <p:grpSpPr bwMode="auto">
          <a:xfrm>
            <a:off x="6194425" y="1270000"/>
            <a:ext cx="1593850" cy="944563"/>
            <a:chOff x="3958" y="1146"/>
            <a:chExt cx="1004" cy="595"/>
          </a:xfrm>
        </p:grpSpPr>
        <p:sp>
          <p:nvSpPr>
            <p:cNvPr id="271376" name="Rectangle 16"/>
            <p:cNvSpPr>
              <a:spLocks noChangeArrowheads="1"/>
            </p:cNvSpPr>
            <p:nvPr/>
          </p:nvSpPr>
          <p:spPr bwMode="auto">
            <a:xfrm>
              <a:off x="3958" y="1578"/>
              <a:ext cx="657" cy="2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71377" name="AutoShape 17"/>
            <p:cNvSpPr>
              <a:spLocks noChangeArrowheads="1"/>
            </p:cNvSpPr>
            <p:nvPr/>
          </p:nvSpPr>
          <p:spPr bwMode="auto">
            <a:xfrm>
              <a:off x="4020" y="1146"/>
              <a:ext cx="942" cy="432"/>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pic>
          <p:nvPicPr>
            <p:cNvPr id="16591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7" y="1311"/>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79" name="Line 19"/>
            <p:cNvSpPr>
              <a:spLocks noChangeShapeType="1"/>
            </p:cNvSpPr>
            <p:nvPr/>
          </p:nvSpPr>
          <p:spPr bwMode="auto">
            <a:xfrm>
              <a:off x="4485" y="1356"/>
              <a:ext cx="0" cy="363"/>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271380" name="Oval 20"/>
            <p:cNvSpPr>
              <a:spLocks noChangeAspect="1" noChangeArrowheads="1"/>
            </p:cNvSpPr>
            <p:nvPr/>
          </p:nvSpPr>
          <p:spPr bwMode="auto">
            <a:xfrm>
              <a:off x="4106" y="1430"/>
              <a:ext cx="308" cy="309"/>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71381" name="Oval 21"/>
            <p:cNvSpPr>
              <a:spLocks noChangeAspect="1" noChangeArrowheads="1"/>
            </p:cNvSpPr>
            <p:nvPr/>
          </p:nvSpPr>
          <p:spPr bwMode="auto">
            <a:xfrm>
              <a:off x="4181" y="1505"/>
              <a:ext cx="158" cy="159"/>
            </a:xfrm>
            <a:prstGeom prst="ellipse">
              <a:avLst/>
            </a:prstGeom>
            <a:solidFill>
              <a:schemeClr val="bg1"/>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71382" name="Oval 22"/>
            <p:cNvSpPr>
              <a:spLocks noChangeAspect="1" noChangeArrowheads="1"/>
            </p:cNvSpPr>
            <p:nvPr/>
          </p:nvSpPr>
          <p:spPr bwMode="auto">
            <a:xfrm>
              <a:off x="4196" y="1520"/>
              <a:ext cx="128" cy="129"/>
            </a:xfrm>
            <a:prstGeom prst="ellipse">
              <a:avLst/>
            </a:prstGeom>
            <a:solidFill>
              <a:schemeClr val="bg1"/>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71383" name="Oval 23"/>
            <p:cNvSpPr>
              <a:spLocks noChangeAspect="1" noChangeArrowheads="1"/>
            </p:cNvSpPr>
            <p:nvPr/>
          </p:nvSpPr>
          <p:spPr bwMode="auto">
            <a:xfrm>
              <a:off x="4220" y="1544"/>
              <a:ext cx="77" cy="7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71384" name="Oval 24"/>
            <p:cNvSpPr>
              <a:spLocks noChangeAspect="1" noChangeArrowheads="1"/>
            </p:cNvSpPr>
            <p:nvPr/>
          </p:nvSpPr>
          <p:spPr bwMode="auto">
            <a:xfrm>
              <a:off x="4574" y="1430"/>
              <a:ext cx="308" cy="309"/>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71385" name="Oval 25"/>
            <p:cNvSpPr>
              <a:spLocks noChangeAspect="1" noChangeArrowheads="1"/>
            </p:cNvSpPr>
            <p:nvPr/>
          </p:nvSpPr>
          <p:spPr bwMode="auto">
            <a:xfrm>
              <a:off x="4649" y="1505"/>
              <a:ext cx="158" cy="159"/>
            </a:xfrm>
            <a:prstGeom prst="ellipse">
              <a:avLst/>
            </a:prstGeom>
            <a:solidFill>
              <a:schemeClr val="bg1"/>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71386" name="Oval 26"/>
            <p:cNvSpPr>
              <a:spLocks noChangeAspect="1" noChangeArrowheads="1"/>
            </p:cNvSpPr>
            <p:nvPr/>
          </p:nvSpPr>
          <p:spPr bwMode="auto">
            <a:xfrm>
              <a:off x="4664" y="1520"/>
              <a:ext cx="128" cy="129"/>
            </a:xfrm>
            <a:prstGeom prst="ellipse">
              <a:avLst/>
            </a:prstGeom>
            <a:solidFill>
              <a:schemeClr val="bg1"/>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71387" name="Oval 27"/>
            <p:cNvSpPr>
              <a:spLocks noChangeAspect="1" noChangeArrowheads="1"/>
            </p:cNvSpPr>
            <p:nvPr/>
          </p:nvSpPr>
          <p:spPr bwMode="auto">
            <a:xfrm>
              <a:off x="4688" y="1544"/>
              <a:ext cx="77" cy="7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71388" name="Line 28"/>
            <p:cNvSpPr>
              <a:spLocks noChangeShapeType="1"/>
            </p:cNvSpPr>
            <p:nvPr/>
          </p:nvSpPr>
          <p:spPr bwMode="auto">
            <a:xfrm flipV="1">
              <a:off x="4729" y="1560"/>
              <a:ext cx="0" cy="181"/>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271389" name="Line 29"/>
            <p:cNvSpPr>
              <a:spLocks noChangeShapeType="1"/>
            </p:cNvSpPr>
            <p:nvPr/>
          </p:nvSpPr>
          <p:spPr bwMode="auto">
            <a:xfrm flipV="1">
              <a:off x="4261" y="1560"/>
              <a:ext cx="0" cy="181"/>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grpSp>
      <p:sp>
        <p:nvSpPr>
          <p:cNvPr id="271391" name="Text Box 31" descr="Velina blu"/>
          <p:cNvSpPr txBox="1">
            <a:spLocks noChangeArrowheads="1"/>
          </p:cNvSpPr>
          <p:nvPr/>
        </p:nvSpPr>
        <p:spPr bwMode="auto">
          <a:xfrm>
            <a:off x="4572000" y="5975350"/>
            <a:ext cx="4521200" cy="346075"/>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 rIns="18000">
            <a:spAutoFit/>
          </a:bodyPr>
          <a:lstStyle/>
          <a:p>
            <a:pPr algn="ctr">
              <a:spcBef>
                <a:spcPct val="50000"/>
              </a:spcBef>
              <a:defRPr/>
            </a:pPr>
            <a:r>
              <a:rPr lang="it-IT" sz="1600" i="1" dirty="0">
                <a:cs typeface="Arial" charset="0"/>
              </a:rPr>
              <a:t>Forza peso MO: </a:t>
            </a:r>
            <a:r>
              <a:rPr lang="it-IT" sz="1600" i="1" dirty="0">
                <a:solidFill>
                  <a:srgbClr val="0000FF"/>
                </a:solidFill>
                <a:cs typeface="Arial" charset="0"/>
              </a:rPr>
              <a:t>blu</a:t>
            </a:r>
            <a:r>
              <a:rPr lang="it-IT" sz="1600" i="1" dirty="0">
                <a:cs typeface="Arial" charset="0"/>
              </a:rPr>
              <a:t> – </a:t>
            </a:r>
            <a:r>
              <a:rPr lang="it-IT" sz="1600" i="1" dirty="0" err="1">
                <a:cs typeface="Arial" charset="0"/>
              </a:rPr>
              <a:t>Reaz</a:t>
            </a:r>
            <a:r>
              <a:rPr lang="it-IT" sz="1600" i="1" dirty="0">
                <a:cs typeface="Arial" charset="0"/>
              </a:rPr>
              <a:t>. </a:t>
            </a:r>
            <a:r>
              <a:rPr lang="it-IT" sz="1600" i="1" dirty="0" err="1">
                <a:cs typeface="Arial" charset="0"/>
              </a:rPr>
              <a:t>vinc</a:t>
            </a:r>
            <a:r>
              <a:rPr lang="it-IT" sz="1600" i="1" dirty="0">
                <a:cs typeface="Arial" charset="0"/>
              </a:rPr>
              <a:t>.: </a:t>
            </a:r>
            <a:r>
              <a:rPr lang="it-IT" sz="1600" i="1" dirty="0">
                <a:solidFill>
                  <a:srgbClr val="FF3300"/>
                </a:solidFill>
                <a:cs typeface="Arial" charset="0"/>
              </a:rPr>
              <a:t>rosso</a:t>
            </a:r>
          </a:p>
        </p:txBody>
      </p:sp>
      <p:sp>
        <p:nvSpPr>
          <p:cNvPr id="271392" name="Line 32"/>
          <p:cNvSpPr>
            <a:spLocks noChangeShapeType="1"/>
          </p:cNvSpPr>
          <p:nvPr/>
        </p:nvSpPr>
        <p:spPr bwMode="auto">
          <a:xfrm>
            <a:off x="4597400" y="5772150"/>
            <a:ext cx="33623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grpSp>
        <p:nvGrpSpPr>
          <p:cNvPr id="165898" name="Group 51"/>
          <p:cNvGrpSpPr>
            <a:grpSpLocks/>
          </p:cNvGrpSpPr>
          <p:nvPr/>
        </p:nvGrpSpPr>
        <p:grpSpPr bwMode="auto">
          <a:xfrm>
            <a:off x="4572000" y="3097213"/>
            <a:ext cx="3040063" cy="1168400"/>
            <a:chOff x="2824" y="3194"/>
            <a:chExt cx="1915" cy="736"/>
          </a:xfrm>
        </p:grpSpPr>
        <p:pic>
          <p:nvPicPr>
            <p:cNvPr id="165901" name="Picture 5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1249"/>
            <a:stretch>
              <a:fillRect/>
            </a:stretch>
          </p:blipFill>
          <p:spPr bwMode="auto">
            <a:xfrm>
              <a:off x="2824" y="3194"/>
              <a:ext cx="1104" cy="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413" name="Rectangle 53"/>
            <p:cNvSpPr>
              <a:spLocks noChangeArrowheads="1"/>
            </p:cNvSpPr>
            <p:nvPr/>
          </p:nvSpPr>
          <p:spPr bwMode="auto">
            <a:xfrm>
              <a:off x="3981" y="3714"/>
              <a:ext cx="657" cy="2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71414" name="AutoShape 54"/>
            <p:cNvSpPr>
              <a:spLocks noChangeArrowheads="1"/>
            </p:cNvSpPr>
            <p:nvPr/>
          </p:nvSpPr>
          <p:spPr bwMode="auto">
            <a:xfrm>
              <a:off x="4043" y="3282"/>
              <a:ext cx="696" cy="432"/>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pic>
          <p:nvPicPr>
            <p:cNvPr id="165904" name="Picture 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4" y="3456"/>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416" name="Line 56"/>
            <p:cNvSpPr>
              <a:spLocks noChangeShapeType="1"/>
            </p:cNvSpPr>
            <p:nvPr/>
          </p:nvSpPr>
          <p:spPr bwMode="auto">
            <a:xfrm>
              <a:off x="4382" y="3501"/>
              <a:ext cx="0" cy="34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271417" name="Oval 57"/>
            <p:cNvSpPr>
              <a:spLocks noChangeAspect="1" noChangeArrowheads="1"/>
            </p:cNvSpPr>
            <p:nvPr/>
          </p:nvSpPr>
          <p:spPr bwMode="auto">
            <a:xfrm>
              <a:off x="4402" y="3566"/>
              <a:ext cx="308" cy="309"/>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71418" name="Oval 58"/>
            <p:cNvSpPr>
              <a:spLocks noChangeAspect="1" noChangeArrowheads="1"/>
            </p:cNvSpPr>
            <p:nvPr/>
          </p:nvSpPr>
          <p:spPr bwMode="auto">
            <a:xfrm>
              <a:off x="4477" y="3641"/>
              <a:ext cx="158" cy="159"/>
            </a:xfrm>
            <a:prstGeom prst="ellipse">
              <a:avLst/>
            </a:prstGeom>
            <a:solidFill>
              <a:schemeClr val="bg1"/>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71419" name="Oval 59"/>
            <p:cNvSpPr>
              <a:spLocks noChangeAspect="1" noChangeArrowheads="1"/>
            </p:cNvSpPr>
            <p:nvPr/>
          </p:nvSpPr>
          <p:spPr bwMode="auto">
            <a:xfrm>
              <a:off x="4492" y="3656"/>
              <a:ext cx="128" cy="129"/>
            </a:xfrm>
            <a:prstGeom prst="ellipse">
              <a:avLst/>
            </a:prstGeom>
            <a:solidFill>
              <a:schemeClr val="bg1"/>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71420" name="Oval 60"/>
            <p:cNvSpPr>
              <a:spLocks noChangeAspect="1" noChangeArrowheads="1"/>
            </p:cNvSpPr>
            <p:nvPr/>
          </p:nvSpPr>
          <p:spPr bwMode="auto">
            <a:xfrm>
              <a:off x="4516" y="3680"/>
              <a:ext cx="77" cy="7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sp>
          <p:nvSpPr>
            <p:cNvPr id="271421" name="Line 61"/>
            <p:cNvSpPr>
              <a:spLocks noChangeShapeType="1"/>
            </p:cNvSpPr>
            <p:nvPr/>
          </p:nvSpPr>
          <p:spPr bwMode="auto">
            <a:xfrm flipV="1">
              <a:off x="4557" y="3648"/>
              <a:ext cx="0" cy="22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271422" name="Line 62"/>
            <p:cNvSpPr>
              <a:spLocks noChangeShapeType="1"/>
            </p:cNvSpPr>
            <p:nvPr/>
          </p:nvSpPr>
          <p:spPr bwMode="auto">
            <a:xfrm flipV="1">
              <a:off x="3979" y="3621"/>
              <a:ext cx="0" cy="11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271425" name="Line 65"/>
            <p:cNvSpPr>
              <a:spLocks noChangeShapeType="1"/>
            </p:cNvSpPr>
            <p:nvPr/>
          </p:nvSpPr>
          <p:spPr bwMode="auto">
            <a:xfrm>
              <a:off x="3900" y="3728"/>
              <a:ext cx="0" cy="113"/>
            </a:xfrm>
            <a:prstGeom prst="line">
              <a:avLst/>
            </a:prstGeom>
            <a:noFill/>
            <a:ln w="2857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sp>
          <p:nvSpPr>
            <p:cNvPr id="271426" name="Line 66"/>
            <p:cNvSpPr>
              <a:spLocks noChangeShapeType="1"/>
            </p:cNvSpPr>
            <p:nvPr/>
          </p:nvSpPr>
          <p:spPr bwMode="auto">
            <a:xfrm>
              <a:off x="3900" y="3728"/>
              <a:ext cx="81"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b="0">
                <a:cs typeface="+mn-cs"/>
              </a:endParaRPr>
            </a:p>
          </p:txBody>
        </p:sp>
      </p:grpSp>
      <p:sp>
        <p:nvSpPr>
          <p:cNvPr id="271427" name="AutoShape 67"/>
          <p:cNvSpPr>
            <a:spLocks/>
          </p:cNvSpPr>
          <p:nvPr/>
        </p:nvSpPr>
        <p:spPr bwMode="auto">
          <a:xfrm>
            <a:off x="7793038" y="2930525"/>
            <a:ext cx="1041400" cy="247650"/>
          </a:xfrm>
          <a:prstGeom prst="borderCallout2">
            <a:avLst>
              <a:gd name="adj1" fmla="val 46153"/>
              <a:gd name="adj2" fmla="val -7315"/>
              <a:gd name="adj3" fmla="val 46153"/>
              <a:gd name="adj4" fmla="val -129574"/>
              <a:gd name="adj5" fmla="val 323079"/>
              <a:gd name="adj6" fmla="val -140699"/>
            </a:avLst>
          </a:prstGeom>
          <a:solidFill>
            <a:srgbClr val="00FFFF"/>
          </a:solidFill>
          <a:ln w="9525">
            <a:solidFill>
              <a:srgbClr val="0000FF"/>
            </a:solidFill>
            <a:prstDash val="dash"/>
            <a:miter lim="800000"/>
            <a:headEnd/>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it-IT" sz="1200" i="1">
                <a:latin typeface="Comic Sans MS" charset="0"/>
                <a:cs typeface="Arial" charset="0"/>
              </a:rPr>
              <a:t>Attenzione!</a:t>
            </a:r>
          </a:p>
        </p:txBody>
      </p:sp>
      <p:sp>
        <p:nvSpPr>
          <p:cNvPr id="271428" name="Rectangle 68"/>
          <p:cNvSpPr>
            <a:spLocks noChangeArrowheads="1"/>
          </p:cNvSpPr>
          <p:nvPr/>
        </p:nvSpPr>
        <p:spPr bwMode="auto">
          <a:xfrm>
            <a:off x="0" y="6080125"/>
            <a:ext cx="457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000" b="0">
                <a:solidFill>
                  <a:srgbClr val="FF0000"/>
                </a:solidFill>
                <a:cs typeface="+mn-cs"/>
              </a:rPr>
              <a:t>Il collegamento si realizza con gancio di traino o attacco a tre punti</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ChangeArrowheads="1"/>
          </p:cNvSpPr>
          <p:nvPr/>
        </p:nvSpPr>
        <p:spPr bwMode="auto">
          <a:xfrm>
            <a:off x="990600" y="3810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it-IT" sz="1800" b="0">
                <a:cs typeface="+mn-cs"/>
              </a:rPr>
              <a:t>Il gancio di traino </a:t>
            </a:r>
          </a:p>
        </p:txBody>
      </p:sp>
      <p:sp>
        <p:nvSpPr>
          <p:cNvPr id="28677" name="Text Box 5"/>
          <p:cNvSpPr txBox="1">
            <a:spLocks noChangeArrowheads="1"/>
          </p:cNvSpPr>
          <p:nvPr/>
        </p:nvSpPr>
        <p:spPr bwMode="auto">
          <a:xfrm>
            <a:off x="228600" y="1066800"/>
            <a:ext cx="8702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a:cs typeface="+mn-cs"/>
              </a:rPr>
              <a:t>ha dimensioni standard, ossia normalizzate in diverse categorie corrispondenti alla massa rimorchiabile. Normalmente esistono due ganci, uno basso fisso e uno più alto, regolabile in altezza; il gancio può anche essere fissato (ad esempio nei cingolati) ad una barra trasversale fissata ai bracci inferiori del sollevatore </a:t>
            </a:r>
          </a:p>
        </p:txBody>
      </p:sp>
      <p:graphicFrame>
        <p:nvGraphicFramePr>
          <p:cNvPr id="28772" name="Group 100"/>
          <p:cNvGraphicFramePr>
            <a:graphicFrameLocks noGrp="1"/>
          </p:cNvGraphicFramePr>
          <p:nvPr/>
        </p:nvGraphicFramePr>
        <p:xfrm>
          <a:off x="1219200" y="2819400"/>
          <a:ext cx="6858000" cy="3565656"/>
        </p:xfrm>
        <a:graphic>
          <a:graphicData uri="http://schemas.openxmlformats.org/drawingml/2006/table">
            <a:tbl>
              <a:tblPr/>
              <a:tblGrid>
                <a:gridCol w="1677988"/>
                <a:gridCol w="1920875"/>
                <a:gridCol w="1677987"/>
                <a:gridCol w="1581150"/>
              </a:tblGrid>
              <a:tr h="639998">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Categoria</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Tipo di rimorchio</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Massa rimor- chiabile, t</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Carico verticale, kN</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691">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A</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2 o più assi</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6</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0</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365691">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A1</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 asse</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3</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2,5</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cap="flat">
                      <a:noFill/>
                    </a:lnR>
                    <a:lnT>
                      <a:noFill/>
                    </a:lnT>
                    <a:lnB>
                      <a:noFill/>
                    </a:lnB>
                    <a:lnTlToBr>
                      <a:noFill/>
                    </a:lnTlToBr>
                    <a:lnBlToTr>
                      <a:noFill/>
                    </a:lnBlToTr>
                    <a:noFill/>
                  </a:tcPr>
                </a:tc>
              </a:tr>
              <a:tr h="365691">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B</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 asse</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6</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5,0</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cap="flat">
                      <a:noFill/>
                    </a:lnR>
                    <a:lnT>
                      <a:noFill/>
                    </a:lnT>
                    <a:lnB>
                      <a:noFill/>
                    </a:lnB>
                    <a:lnTlToBr>
                      <a:noFill/>
                    </a:lnTlToBr>
                    <a:lnBlToTr>
                      <a:noFill/>
                    </a:lnBlToTr>
                    <a:noFill/>
                  </a:tcPr>
                </a:tc>
              </a:tr>
              <a:tr h="365691">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C</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 asse</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6</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15</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cap="flat">
                      <a:noFill/>
                    </a:lnR>
                    <a:lnT>
                      <a:noFill/>
                    </a:lnT>
                    <a:lnB>
                      <a:noFill/>
                    </a:lnB>
                    <a:lnTlToBr>
                      <a:noFill/>
                    </a:lnTlToBr>
                    <a:lnBlToTr>
                      <a:noFill/>
                    </a:lnBlToTr>
                    <a:noFill/>
                  </a:tcPr>
                </a:tc>
              </a:tr>
              <a:tr h="365691">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D</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2 o più assi</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12</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0</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cap="flat">
                      <a:noFill/>
                    </a:lnR>
                    <a:lnT>
                      <a:noFill/>
                    </a:lnT>
                    <a:lnB>
                      <a:noFill/>
                    </a:lnB>
                    <a:lnTlToBr>
                      <a:noFill/>
                    </a:lnTlToBr>
                    <a:lnBlToTr>
                      <a:noFill/>
                    </a:lnBlToTr>
                    <a:noFill/>
                  </a:tcPr>
                </a:tc>
              </a:tr>
              <a:tr h="365691">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D1</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2 o più assi</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20</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0</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cap="flat">
                      <a:noFill/>
                    </a:lnR>
                    <a:lnT>
                      <a:noFill/>
                    </a:lnT>
                    <a:lnB>
                      <a:noFill/>
                    </a:lnB>
                    <a:lnTlToBr>
                      <a:noFill/>
                    </a:lnTlToBr>
                    <a:lnBlToTr>
                      <a:noFill/>
                    </a:lnBlToTr>
                    <a:noFill/>
                  </a:tcPr>
                </a:tc>
              </a:tr>
              <a:tr h="365691">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D2</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 asse</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14</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20</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cap="flat">
                      <a:noFill/>
                    </a:lnR>
                    <a:lnT>
                      <a:noFill/>
                    </a:lnT>
                    <a:lnB>
                      <a:noFill/>
                    </a:lnB>
                    <a:lnTlToBr>
                      <a:noFill/>
                    </a:lnTlToBr>
                    <a:lnBlToTr>
                      <a:noFill/>
                    </a:lnBlToTr>
                    <a:noFill/>
                  </a:tcPr>
                </a:tc>
              </a:tr>
              <a:tr h="365691">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D3</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 asse</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20</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8925" algn="l"/>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15</a:t>
                      </a:r>
                      <a:endParaRPr kumimoji="0" lang="it-IT" sz="1800" b="0" i="0" u="none" strike="noStrike" cap="none" normalizeH="0" baseline="0">
                        <a:ln>
                          <a:noFill/>
                        </a:ln>
                        <a:solidFill>
                          <a:schemeClr val="tx1"/>
                        </a:solidFill>
                        <a:effectLst/>
                        <a:latin typeface="Arial" charset="0"/>
                        <a:ea typeface="ＭＳ Ｐゴシック" charset="0"/>
                      </a:endParaRPr>
                    </a:p>
                  </a:txBody>
                  <a:tcPr marT="45692" marB="45692"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
            <a:ext cx="5436096" cy="6717903"/>
          </a:xfrm>
          <a:prstGeom prst="rect">
            <a:avLst/>
          </a:prstGeom>
        </p:spPr>
      </p:pic>
      <p:sp>
        <p:nvSpPr>
          <p:cNvPr id="3" name="CasellaDiTesto 2"/>
          <p:cNvSpPr txBox="1"/>
          <p:nvPr/>
        </p:nvSpPr>
        <p:spPr>
          <a:xfrm>
            <a:off x="5544617" y="1410904"/>
            <a:ext cx="3851919" cy="2308324"/>
          </a:xfrm>
          <a:prstGeom prst="rect">
            <a:avLst/>
          </a:prstGeom>
          <a:noFill/>
        </p:spPr>
        <p:txBody>
          <a:bodyPr wrap="square" rtlCol="0">
            <a:spAutoFit/>
          </a:bodyPr>
          <a:lstStyle/>
          <a:p>
            <a:pPr marL="544513" indent="-544513"/>
            <a:r>
              <a:rPr lang="it-IT" sz="2400" b="0" dirty="0" smtClean="0"/>
              <a:t>1 – piastra di attacco al corpo del trattore</a:t>
            </a:r>
          </a:p>
          <a:p>
            <a:pPr marL="544513" indent="-544513"/>
            <a:r>
              <a:rPr lang="it-IT" sz="2400" b="0" dirty="0" smtClean="0"/>
              <a:t>2 – gancio di traino per i rimorchi</a:t>
            </a:r>
          </a:p>
          <a:p>
            <a:pPr marL="544513" indent="-544513"/>
            <a:r>
              <a:rPr lang="it-IT" sz="2400" b="0" dirty="0" smtClean="0"/>
              <a:t>3 – barra di traino per attrezzi trainati</a:t>
            </a:r>
            <a:endParaRPr lang="it-IT" sz="2400" b="0" dirty="0"/>
          </a:p>
        </p:txBody>
      </p:sp>
    </p:spTree>
    <p:extLst>
      <p:ext uri="{BB962C8B-B14F-4D97-AF65-F5344CB8AC3E}">
        <p14:creationId xmlns:p14="http://schemas.microsoft.com/office/powerpoint/2010/main" val="237612124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362200"/>
            <a:ext cx="4419600" cy="276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7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5200"/>
            <a:ext cx="310832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703" name="Rectangle 7"/>
          <p:cNvSpPr>
            <a:spLocks noChangeArrowheads="1"/>
          </p:cNvSpPr>
          <p:nvPr/>
        </p:nvSpPr>
        <p:spPr bwMode="auto">
          <a:xfrm>
            <a:off x="4572000" y="304800"/>
            <a:ext cx="4572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a:cs typeface="+mn-cs"/>
              </a:rPr>
              <a:t>gancio di categoria A (denominato spesso anche "barra di traino"), regolabile nel solo</a:t>
            </a:r>
          </a:p>
          <a:p>
            <a:pPr>
              <a:defRPr/>
            </a:pPr>
            <a:r>
              <a:rPr lang="it-IT" sz="1800" b="0">
                <a:cs typeface="+mn-cs"/>
              </a:rPr>
              <a:t>piano orizzontale;</a:t>
            </a:r>
          </a:p>
        </p:txBody>
      </p:sp>
      <p:sp>
        <p:nvSpPr>
          <p:cNvPr id="29704" name="Rectangle 8"/>
          <p:cNvSpPr>
            <a:spLocks noChangeArrowheads="1"/>
          </p:cNvSpPr>
          <p:nvPr/>
        </p:nvSpPr>
        <p:spPr bwMode="auto">
          <a:xfrm>
            <a:off x="0" y="2667000"/>
            <a:ext cx="2743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a:cs typeface="+mn-cs"/>
              </a:rPr>
              <a:t>gancio di categoria C, regolabile solo in altezza;</a:t>
            </a:r>
          </a:p>
        </p:txBody>
      </p:sp>
      <p:sp>
        <p:nvSpPr>
          <p:cNvPr id="29705" name="Rectangle 9"/>
          <p:cNvSpPr>
            <a:spLocks noChangeArrowheads="1"/>
          </p:cNvSpPr>
          <p:nvPr/>
        </p:nvSpPr>
        <p:spPr bwMode="auto">
          <a:xfrm>
            <a:off x="4572000" y="5105400"/>
            <a:ext cx="4572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a:cs typeface="+mn-cs"/>
              </a:rPr>
              <a:t>i bracci inferiori dell'attacco a tre punti sono</a:t>
            </a:r>
          </a:p>
          <a:p>
            <a:pPr>
              <a:defRPr/>
            </a:pPr>
            <a:r>
              <a:rPr lang="it-IT" sz="1800" b="0">
                <a:cs typeface="+mn-cs"/>
              </a:rPr>
              <a:t>uniti da una barra forata, a realizzare un gancio "atipico", assimilabile alla barra di traino (dietro la barra forata è visibile un gancio di categoria B).</a:t>
            </a:r>
          </a:p>
        </p:txBody>
      </p:sp>
      <p:sp>
        <p:nvSpPr>
          <p:cNvPr id="169991" name="Ovale 1"/>
          <p:cNvSpPr>
            <a:spLocks noChangeArrowheads="1"/>
          </p:cNvSpPr>
          <p:nvPr/>
        </p:nvSpPr>
        <p:spPr bwMode="auto">
          <a:xfrm>
            <a:off x="1908175" y="404813"/>
            <a:ext cx="1943100" cy="20875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400">
              <a:solidFill>
                <a:srgbClr val="000000"/>
              </a:solidFill>
            </a:endParaRPr>
          </a:p>
        </p:txBody>
      </p:sp>
      <p:sp>
        <p:nvSpPr>
          <p:cNvPr id="169992" name="Ovale 8"/>
          <p:cNvSpPr>
            <a:spLocks noChangeArrowheads="1"/>
          </p:cNvSpPr>
          <p:nvPr/>
        </p:nvSpPr>
        <p:spPr bwMode="auto">
          <a:xfrm>
            <a:off x="755650" y="4652963"/>
            <a:ext cx="1295400" cy="13684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400">
              <a:solidFill>
                <a:srgbClr val="000000"/>
              </a:solidFill>
            </a:endParaRPr>
          </a:p>
        </p:txBody>
      </p:sp>
      <p:sp>
        <p:nvSpPr>
          <p:cNvPr id="169993" name="Ovale 9"/>
          <p:cNvSpPr>
            <a:spLocks noChangeArrowheads="1"/>
          </p:cNvSpPr>
          <p:nvPr/>
        </p:nvSpPr>
        <p:spPr bwMode="auto">
          <a:xfrm>
            <a:off x="5076825" y="4076700"/>
            <a:ext cx="3743325" cy="108108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40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defRPr/>
            </a:pPr>
            <a:r>
              <a:rPr lang="it-IT" sz="4000" smtClean="0">
                <a:cs typeface="+mj-cs"/>
              </a:rPr>
              <a:t>Classificazione tecnico-operativa</a:t>
            </a:r>
          </a:p>
        </p:txBody>
      </p:sp>
      <p:pic>
        <p:nvPicPr>
          <p:cNvPr id="128003" name="Picture 3" descr="Immagine (6) - Copi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400175" y="1295400"/>
            <a:ext cx="6343650" cy="34337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28004" name="Rectangle 4"/>
          <p:cNvSpPr>
            <a:spLocks noGrp="1" noChangeArrowheads="1"/>
          </p:cNvSpPr>
          <p:nvPr>
            <p:ph type="body" sz="half" idx="2"/>
          </p:nvPr>
        </p:nvSpPr>
        <p:spPr>
          <a:xfrm>
            <a:off x="228600" y="4876800"/>
            <a:ext cx="6858000" cy="1981200"/>
          </a:xfrm>
        </p:spPr>
        <p:txBody>
          <a:bodyPr/>
          <a:lstStyle/>
          <a:p>
            <a:pPr eaLnBrk="1" hangingPunct="1">
              <a:lnSpc>
                <a:spcPct val="80000"/>
              </a:lnSpc>
              <a:defRPr/>
            </a:pPr>
            <a:r>
              <a:rPr lang="it-IT" sz="1800" b="1" smtClean="0">
                <a:cs typeface="+mn-cs"/>
              </a:rPr>
              <a:t>Macchine motrici (MM)</a:t>
            </a:r>
            <a:r>
              <a:rPr lang="it-IT" sz="1800" smtClean="0">
                <a:cs typeface="+mn-cs"/>
              </a:rPr>
              <a:t>: forniscono potenza (quindi energia) alle MO per muoverle o azionarne determinati movimenti/parti:</a:t>
            </a:r>
          </a:p>
          <a:p>
            <a:pPr lvl="1" eaLnBrk="1" hangingPunct="1">
              <a:lnSpc>
                <a:spcPct val="80000"/>
              </a:lnSpc>
              <a:defRPr/>
            </a:pPr>
            <a:endParaRPr lang="it-IT" sz="1600" smtClean="0"/>
          </a:p>
          <a:p>
            <a:pPr lvl="1" eaLnBrk="1" hangingPunct="1">
              <a:lnSpc>
                <a:spcPct val="80000"/>
              </a:lnSpc>
              <a:defRPr/>
            </a:pPr>
            <a:r>
              <a:rPr lang="it-IT" sz="1600" i="1" smtClean="0"/>
              <a:t>MM a punto fisso</a:t>
            </a:r>
            <a:r>
              <a:rPr lang="it-IT" sz="1600" smtClean="0"/>
              <a:t>: lavorano posizionate in un dato luogo </a:t>
            </a:r>
            <a:br>
              <a:rPr lang="it-IT" sz="1600" smtClean="0"/>
            </a:br>
            <a:r>
              <a:rPr lang="it-IT" sz="1600" smtClean="0"/>
              <a:t>(motori elettrici o a combustione interna per azionare cinghie, gruppi elettrogeni, pompe idrauliche)</a:t>
            </a:r>
          </a:p>
          <a:p>
            <a:pPr lvl="1" eaLnBrk="1" hangingPunct="1">
              <a:lnSpc>
                <a:spcPct val="80000"/>
              </a:lnSpc>
              <a:defRPr/>
            </a:pPr>
            <a:endParaRPr lang="it-IT" sz="1600" smtClean="0"/>
          </a:p>
          <a:p>
            <a:pPr lvl="1" eaLnBrk="1" hangingPunct="1">
              <a:lnSpc>
                <a:spcPct val="80000"/>
              </a:lnSpc>
              <a:defRPr/>
            </a:pPr>
            <a:r>
              <a:rPr lang="it-IT" sz="1600" i="1" smtClean="0"/>
              <a:t>MM mobili</a:t>
            </a:r>
            <a:r>
              <a:rPr lang="it-IT" sz="1600" smtClean="0"/>
              <a:t>: possono spostarsi da sole (trattori, macchine derivate)</a:t>
            </a:r>
          </a:p>
        </p:txBody>
      </p:sp>
      <p:sp>
        <p:nvSpPr>
          <p:cNvPr id="128005" name="AutoShape 5"/>
          <p:cNvSpPr>
            <a:spLocks noChangeArrowheads="1"/>
          </p:cNvSpPr>
          <p:nvPr/>
        </p:nvSpPr>
        <p:spPr bwMode="auto">
          <a:xfrm>
            <a:off x="1295400" y="1905000"/>
            <a:ext cx="2590800" cy="2514600"/>
          </a:xfrm>
          <a:prstGeom prst="roundRect">
            <a:avLst>
              <a:gd name="adj" fmla="val 11037"/>
            </a:avLst>
          </a:prstGeom>
          <a:noFill/>
          <a:ln w="63500">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cs typeface="+mn-cs"/>
            </a:endParaRPr>
          </a:p>
        </p:txBody>
      </p:sp>
      <p:pic>
        <p:nvPicPr>
          <p:cNvPr id="32773" name="Picture 6" descr="Foto%20NH%20-%20nov"/>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6600" y="6148388"/>
            <a:ext cx="10668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7" descr="ANd9GcRCLSNJoNdUqfEFA5CvyrXPt3v_5POz2lkJ1IkbBxGNeE90htc&amp;t=1&amp;usg=__an5ZhIIhmJrU2-vtkd_dCv2KJy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5410200"/>
            <a:ext cx="5111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8" descr="generatore-corrente-gruppo-elettrogeno-generatore-elettricita_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2500" b="12500"/>
          <a:stretch>
            <a:fillRect/>
          </a:stretch>
        </p:blipFill>
        <p:spPr bwMode="auto">
          <a:xfrm>
            <a:off x="8153400" y="5334000"/>
            <a:ext cx="99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9" descr="image002"/>
          <p:cNvPicPr>
            <a:picLocks noChangeAspect="1" noChangeArrowheads="1"/>
          </p:cNvPicPr>
          <p:nvPr/>
        </p:nvPicPr>
        <p:blipFill>
          <a:blip r:embed="rId7">
            <a:clrChange>
              <a:clrFrom>
                <a:srgbClr val="E7E7E5"/>
              </a:clrFrom>
              <a:clrTo>
                <a:srgbClr val="E7E7E5">
                  <a:alpha val="0"/>
                </a:srgbClr>
              </a:clrTo>
            </a:clrChange>
            <a:extLst>
              <a:ext uri="{28A0092B-C50C-407E-A947-70E740481C1C}">
                <a14:useLocalDpi xmlns:a14="http://schemas.microsoft.com/office/drawing/2010/main" val="0"/>
              </a:ext>
            </a:extLst>
          </a:blip>
          <a:srcRect/>
          <a:stretch>
            <a:fillRect/>
          </a:stretch>
        </p:blipFill>
        <p:spPr bwMode="auto">
          <a:xfrm>
            <a:off x="82296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058863"/>
            <a:ext cx="3306763" cy="237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25" name="Rectangle 5"/>
          <p:cNvSpPr>
            <a:spLocks noChangeArrowheads="1"/>
          </p:cNvSpPr>
          <p:nvPr/>
        </p:nvSpPr>
        <p:spPr bwMode="auto">
          <a:xfrm>
            <a:off x="1600200" y="4508500"/>
            <a:ext cx="6096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77800" indent="-177800">
              <a:defRPr/>
            </a:pPr>
            <a:r>
              <a:rPr lang="it-IT" sz="1800" b="0">
                <a:cs typeface="+mn-cs"/>
              </a:rPr>
              <a:t>· DGM = </a:t>
            </a:r>
            <a:r>
              <a:rPr lang="it-IT" sz="1800">
                <a:cs typeface="+mn-cs"/>
              </a:rPr>
              <a:t>D</a:t>
            </a:r>
            <a:r>
              <a:rPr lang="it-IT" sz="1800" b="0">
                <a:cs typeface="+mn-cs"/>
              </a:rPr>
              <a:t>irezione </a:t>
            </a:r>
            <a:r>
              <a:rPr lang="it-IT" sz="1800">
                <a:cs typeface="+mn-cs"/>
              </a:rPr>
              <a:t>G</a:t>
            </a:r>
            <a:r>
              <a:rPr lang="it-IT" sz="1800" b="0">
                <a:cs typeface="+mn-cs"/>
              </a:rPr>
              <a:t>enerale della </a:t>
            </a:r>
            <a:r>
              <a:rPr lang="it-IT" sz="1800">
                <a:cs typeface="+mn-cs"/>
              </a:rPr>
              <a:t>M</a:t>
            </a:r>
            <a:r>
              <a:rPr lang="it-IT" sz="1800" b="0">
                <a:cs typeface="+mn-cs"/>
              </a:rPr>
              <a:t>otorizzazione;</a:t>
            </a:r>
          </a:p>
          <a:p>
            <a:pPr marL="177800" indent="-177800">
              <a:defRPr/>
            </a:pPr>
            <a:r>
              <a:rPr lang="it-IT" sz="1800" b="0">
                <a:cs typeface="+mn-cs"/>
              </a:rPr>
              <a:t>· GA = </a:t>
            </a:r>
            <a:r>
              <a:rPr lang="it-IT" sz="1800">
                <a:cs typeface="+mn-cs"/>
              </a:rPr>
              <a:t>G</a:t>
            </a:r>
            <a:r>
              <a:rPr lang="it-IT" sz="1800" b="0">
                <a:cs typeface="+mn-cs"/>
              </a:rPr>
              <a:t>ancio </a:t>
            </a:r>
            <a:r>
              <a:rPr lang="it-IT" sz="1800">
                <a:cs typeface="+mn-cs"/>
              </a:rPr>
              <a:t>A</a:t>
            </a:r>
            <a:r>
              <a:rPr lang="it-IT" sz="1800" b="0">
                <a:cs typeface="+mn-cs"/>
              </a:rPr>
              <a:t>gricolo;</a:t>
            </a:r>
          </a:p>
          <a:p>
            <a:pPr marL="177800" indent="-177800">
              <a:defRPr/>
            </a:pPr>
            <a:r>
              <a:rPr lang="it-IT" sz="1800" b="0">
                <a:cs typeface="+mn-cs"/>
              </a:rPr>
              <a:t>· xxxx = numero di omologazione;</a:t>
            </a:r>
          </a:p>
          <a:p>
            <a:pPr marL="177800" indent="-177800">
              <a:defRPr/>
            </a:pPr>
            <a:r>
              <a:rPr lang="it-IT" sz="1800" b="0">
                <a:cs typeface="+mn-cs"/>
              </a:rPr>
              <a:t>· 6 t = massa massima rimorchiabile: 6 </a:t>
            </a:r>
            <a:r>
              <a:rPr lang="it-IT" sz="1800">
                <a:cs typeface="+mn-cs"/>
              </a:rPr>
              <a:t>t</a:t>
            </a:r>
            <a:r>
              <a:rPr lang="it-IT" sz="1800" b="0">
                <a:cs typeface="+mn-cs"/>
              </a:rPr>
              <a:t>onnellate;</a:t>
            </a:r>
          </a:p>
          <a:p>
            <a:pPr marL="177800" indent="-177800">
              <a:defRPr/>
            </a:pPr>
            <a:r>
              <a:rPr lang="it-IT" sz="1800" b="0">
                <a:cs typeface="+mn-cs"/>
              </a:rPr>
              <a:t>· V 0,5 = carico </a:t>
            </a:r>
            <a:r>
              <a:rPr lang="it-IT" sz="1800">
                <a:cs typeface="+mn-cs"/>
              </a:rPr>
              <a:t>V</a:t>
            </a:r>
            <a:r>
              <a:rPr lang="it-IT" sz="1800" b="0">
                <a:cs typeface="+mn-cs"/>
              </a:rPr>
              <a:t>erticale massimo ammesso: 0,5 tonnellate, cioè 500 kg (in termini di forza).</a:t>
            </a:r>
          </a:p>
        </p:txBody>
      </p:sp>
      <p:sp>
        <p:nvSpPr>
          <p:cNvPr id="30726" name="Rectangle 6"/>
          <p:cNvSpPr>
            <a:spLocks noChangeArrowheads="1"/>
          </p:cNvSpPr>
          <p:nvPr/>
        </p:nvSpPr>
        <p:spPr bwMode="auto">
          <a:xfrm>
            <a:off x="1981200" y="3657600"/>
            <a:ext cx="4305300" cy="588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cs typeface="+mn-cs"/>
              </a:rPr>
              <a:t>DGM GA xxxx 6t V0,5</a:t>
            </a:r>
          </a:p>
        </p:txBody>
      </p:sp>
      <p:sp>
        <p:nvSpPr>
          <p:cNvPr id="30727" name="Rectangle 7"/>
          <p:cNvSpPr>
            <a:spLocks noChangeArrowheads="1"/>
          </p:cNvSpPr>
          <p:nvPr/>
        </p:nvSpPr>
        <p:spPr bwMode="auto">
          <a:xfrm>
            <a:off x="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b="0">
                <a:cs typeface="+mn-cs"/>
              </a:rPr>
              <a:t>Sigla della comprovata omologazione dei ganci e degli occhioni</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30450"/>
            <a:ext cx="5562600" cy="452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1747" name="Rectangle 3"/>
          <p:cNvSpPr>
            <a:spLocks noChangeArrowheads="1"/>
          </p:cNvSpPr>
          <p:nvPr/>
        </p:nvSpPr>
        <p:spPr bwMode="auto">
          <a:xfrm>
            <a:off x="228600" y="304800"/>
            <a:ext cx="8458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it-IT" sz="1800" b="0">
                <a:cs typeface="+mn-cs"/>
              </a:rPr>
              <a:t>Nell'accoppiamento trainante, la retta d'azione dello sforzo di trazione coincide con la direzione del timone di attacco: se questa non è orizzontale, ne conseguono sforzi verticali che possono alleggerire eccessivamente uno dei due assali. Di norma deve essere tenuta orizzontale</a:t>
            </a:r>
          </a:p>
        </p:txBody>
      </p:sp>
      <p:sp>
        <p:nvSpPr>
          <p:cNvPr id="31748" name="Text Box 4"/>
          <p:cNvSpPr txBox="1">
            <a:spLocks noChangeArrowheads="1"/>
          </p:cNvSpPr>
          <p:nvPr/>
        </p:nvSpPr>
        <p:spPr bwMode="auto">
          <a:xfrm>
            <a:off x="381000" y="1524000"/>
            <a:ext cx="4648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a:cs typeface="+mn-cs"/>
              </a:rPr>
              <a:t>Se l</a:t>
            </a:r>
            <a:r>
              <a:rPr lang="ja-JP" altLang="it-IT" sz="1800" b="0">
                <a:latin typeface="Arial"/>
                <a:cs typeface="+mn-cs"/>
              </a:rPr>
              <a:t>’</a:t>
            </a:r>
            <a:r>
              <a:rPr lang="it-IT" sz="1800" b="0">
                <a:cs typeface="+mn-cs"/>
              </a:rPr>
              <a:t>attacco è alto si migliora l</a:t>
            </a:r>
            <a:r>
              <a:rPr lang="ja-JP" altLang="it-IT" sz="1800" b="0">
                <a:latin typeface="Arial"/>
                <a:cs typeface="+mn-cs"/>
              </a:rPr>
              <a:t>’</a:t>
            </a:r>
            <a:r>
              <a:rPr lang="it-IT" sz="1800" b="0">
                <a:cs typeface="+mn-cs"/>
              </a:rPr>
              <a:t>aderenza ma si peggiora la stabilità</a:t>
            </a:r>
          </a:p>
          <a:p>
            <a:pPr>
              <a:defRPr/>
            </a:pPr>
            <a:r>
              <a:rPr lang="it-IT" sz="1800" b="0">
                <a:cs typeface="+mn-cs"/>
              </a:rPr>
              <a:t>Se l</a:t>
            </a:r>
            <a:r>
              <a:rPr lang="ja-JP" altLang="it-IT" sz="1800" b="0">
                <a:latin typeface="Arial"/>
                <a:cs typeface="+mn-cs"/>
              </a:rPr>
              <a:t>’</a:t>
            </a:r>
            <a:r>
              <a:rPr lang="it-IT" sz="1800" b="0">
                <a:cs typeface="+mn-cs"/>
              </a:rPr>
              <a:t>attacco è basso si peggiora l</a:t>
            </a:r>
            <a:r>
              <a:rPr lang="ja-JP" altLang="it-IT" sz="1800" b="0">
                <a:latin typeface="Arial"/>
                <a:cs typeface="+mn-cs"/>
              </a:rPr>
              <a:t>’</a:t>
            </a:r>
            <a:r>
              <a:rPr lang="it-IT" sz="1800" b="0">
                <a:cs typeface="+mn-cs"/>
              </a:rPr>
              <a:t>aderenza e si migliora la stabilità</a:t>
            </a:r>
          </a:p>
        </p:txBody>
      </p:sp>
      <p:sp>
        <p:nvSpPr>
          <p:cNvPr id="31750" name="Rectangle 6"/>
          <p:cNvSpPr>
            <a:spLocks noChangeArrowheads="1"/>
          </p:cNvSpPr>
          <p:nvPr/>
        </p:nvSpPr>
        <p:spPr bwMode="auto">
          <a:xfrm>
            <a:off x="6051550" y="1828800"/>
            <a:ext cx="3092450"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80000"/>
              </a:lnSpc>
              <a:spcBef>
                <a:spcPct val="20000"/>
              </a:spcBef>
              <a:defRPr/>
            </a:pPr>
            <a:r>
              <a:rPr lang="it-IT" sz="2400" b="0">
                <a:cs typeface="+mn-cs"/>
              </a:rPr>
              <a:t>Per motivi di sicurezza l</a:t>
            </a:r>
            <a:r>
              <a:rPr lang="ja-JP" altLang="it-IT" sz="2400" b="0">
                <a:latin typeface="Arial"/>
                <a:cs typeface="+mn-cs"/>
              </a:rPr>
              <a:t>’</a:t>
            </a:r>
            <a:r>
              <a:rPr lang="it-IT" sz="2400" b="0">
                <a:cs typeface="+mn-cs"/>
              </a:rPr>
              <a:t>altezza del gancio deve diminuire:</a:t>
            </a:r>
          </a:p>
          <a:p>
            <a:pPr marL="279400" lvl="1" indent="-88900">
              <a:lnSpc>
                <a:spcPct val="80000"/>
              </a:lnSpc>
              <a:spcBef>
                <a:spcPct val="20000"/>
              </a:spcBef>
              <a:buFontTx/>
              <a:buChar char="–"/>
              <a:defRPr/>
            </a:pPr>
            <a:r>
              <a:rPr lang="it-IT" sz="2000" b="0">
                <a:cs typeface="+mn-cs"/>
              </a:rPr>
              <a:t>All</a:t>
            </a:r>
            <a:r>
              <a:rPr lang="ja-JP" altLang="it-IT" sz="2000" b="0">
                <a:latin typeface="Arial"/>
                <a:cs typeface="+mn-cs"/>
              </a:rPr>
              <a:t>’</a:t>
            </a:r>
            <a:r>
              <a:rPr lang="it-IT" sz="2000" b="0">
                <a:cs typeface="+mn-cs"/>
              </a:rPr>
              <a:t>aumentare della forza di trazione F</a:t>
            </a:r>
            <a:r>
              <a:rPr lang="it-IT" sz="2000" b="0" baseline="-25000">
                <a:cs typeface="+mn-cs"/>
              </a:rPr>
              <a:t>tr</a:t>
            </a:r>
          </a:p>
          <a:p>
            <a:pPr marL="279400" lvl="1" indent="-88900">
              <a:lnSpc>
                <a:spcPct val="80000"/>
              </a:lnSpc>
              <a:spcBef>
                <a:spcPct val="20000"/>
              </a:spcBef>
              <a:buFontTx/>
              <a:buChar char="–"/>
              <a:defRPr/>
            </a:pPr>
            <a:r>
              <a:rPr lang="it-IT" sz="2000" b="0">
                <a:cs typeface="+mn-cs"/>
              </a:rPr>
              <a:t>Al diminuire del passo del trattore b</a:t>
            </a:r>
            <a:r>
              <a:rPr lang="it-IT" sz="2000" b="0" baseline="-25000">
                <a:cs typeface="+mn-cs"/>
              </a:rPr>
              <a:t>p</a:t>
            </a:r>
          </a:p>
          <a:p>
            <a:pPr marL="279400" lvl="1" indent="-88900">
              <a:lnSpc>
                <a:spcPct val="80000"/>
              </a:lnSpc>
              <a:spcBef>
                <a:spcPct val="20000"/>
              </a:spcBef>
              <a:buFontTx/>
              <a:buChar char="–"/>
              <a:defRPr/>
            </a:pPr>
            <a:r>
              <a:rPr lang="it-IT" sz="2000" b="0">
                <a:cs typeface="+mn-cs"/>
              </a:rPr>
              <a:t>Al diminuire del peso del trattore gravante sull</a:t>
            </a:r>
            <a:r>
              <a:rPr lang="ja-JP" altLang="it-IT" sz="2000" b="0">
                <a:latin typeface="Arial"/>
                <a:cs typeface="+mn-cs"/>
              </a:rPr>
              <a:t>’</a:t>
            </a:r>
            <a:r>
              <a:rPr lang="it-IT" sz="2000" b="0">
                <a:cs typeface="+mn-cs"/>
              </a:rPr>
              <a:t>anteriore R</a:t>
            </a:r>
            <a:r>
              <a:rPr lang="it-IT" sz="2000" b="0" baseline="-25000">
                <a:cs typeface="+mn-cs"/>
              </a:rPr>
              <a:t>a</a:t>
            </a:r>
            <a:r>
              <a:rPr lang="it-IT" sz="2000" b="0">
                <a:cs typeface="+mn-cs"/>
              </a:rPr>
              <a:t> / quanto più spostato indietro è il baricentro</a:t>
            </a:r>
          </a:p>
          <a:p>
            <a:pPr marL="279400" lvl="1" indent="-88900">
              <a:lnSpc>
                <a:spcPct val="80000"/>
              </a:lnSpc>
              <a:spcBef>
                <a:spcPct val="20000"/>
              </a:spcBef>
              <a:buFontTx/>
              <a:buChar char="–"/>
              <a:defRPr/>
            </a:pPr>
            <a:endParaRPr lang="it-IT" sz="2000" b="0">
              <a:cs typeface="+mn-cs"/>
            </a:endParaRPr>
          </a:p>
          <a:p>
            <a:pPr>
              <a:lnSpc>
                <a:spcPct val="80000"/>
              </a:lnSpc>
              <a:spcBef>
                <a:spcPct val="20000"/>
              </a:spcBef>
              <a:defRPr/>
            </a:pPr>
            <a:r>
              <a:rPr lang="it-IT" sz="2400" b="0">
                <a:cs typeface="+mn-cs"/>
              </a:rPr>
              <a:t>MA ATTENZIONE IN FASE DI FRENATA</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304800" y="1447800"/>
            <a:ext cx="8474075"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800" b="0">
                <a:cs typeface="+mn-cs"/>
              </a:rPr>
              <a:t>è costituito dai due </a:t>
            </a:r>
            <a:r>
              <a:rPr lang="it-IT" sz="2800" b="0" i="1">
                <a:cs typeface="+mn-cs"/>
              </a:rPr>
              <a:t>bracci inferiori (tiranti)</a:t>
            </a:r>
            <a:r>
              <a:rPr lang="it-IT" sz="2800" b="0">
                <a:cs typeface="+mn-cs"/>
              </a:rPr>
              <a:t>, sui quali agisce il </a:t>
            </a:r>
            <a:r>
              <a:rPr lang="it-IT" sz="2800" b="0" i="1">
                <a:cs typeface="+mn-cs"/>
              </a:rPr>
              <a:t>sollevatore idraulico</a:t>
            </a:r>
            <a:r>
              <a:rPr lang="it-IT" sz="2800" b="0">
                <a:cs typeface="+mn-cs"/>
              </a:rPr>
              <a:t>, e dal </a:t>
            </a:r>
            <a:r>
              <a:rPr lang="it-IT" sz="2800" b="0" i="1">
                <a:cs typeface="+mn-cs"/>
              </a:rPr>
              <a:t>puntone</a:t>
            </a:r>
            <a:r>
              <a:rPr lang="it-IT" sz="2800" b="0">
                <a:cs typeface="+mn-cs"/>
              </a:rPr>
              <a:t>. Se tutto o parte del peso dell'operatrice viene sostenuto dai bracci inferiori, si ha l'attacco </a:t>
            </a:r>
            <a:r>
              <a:rPr lang="it-IT" sz="2800">
                <a:cs typeface="+mn-cs"/>
              </a:rPr>
              <a:t>portato</a:t>
            </a:r>
            <a:r>
              <a:rPr lang="it-IT" sz="2800" b="0">
                <a:cs typeface="+mn-cs"/>
              </a:rPr>
              <a:t> o </a:t>
            </a:r>
            <a:r>
              <a:rPr lang="it-IT" sz="2800">
                <a:cs typeface="+mn-cs"/>
              </a:rPr>
              <a:t>semiportato</a:t>
            </a:r>
            <a:r>
              <a:rPr lang="it-IT" sz="2800" b="0">
                <a:cs typeface="+mn-cs"/>
              </a:rPr>
              <a:t> rispettivamente, con il vantaggio di sfruttare tale peso come peso aderente. Inoltre, lo sforzo di trazione provoca una reazione sul terzo punto che appesantisce e stabilizza l'assale anteriore </a:t>
            </a:r>
          </a:p>
          <a:p>
            <a:pPr>
              <a:defRPr/>
            </a:pPr>
            <a:endParaRPr lang="it-IT" sz="2800" b="0">
              <a:cs typeface="+mn-cs"/>
            </a:endParaRPr>
          </a:p>
        </p:txBody>
      </p:sp>
      <p:sp>
        <p:nvSpPr>
          <p:cNvPr id="32773" name="Rectangle 5"/>
          <p:cNvSpPr>
            <a:spLocks noChangeArrowheads="1"/>
          </p:cNvSpPr>
          <p:nvPr/>
        </p:nvSpPr>
        <p:spPr bwMode="auto">
          <a:xfrm>
            <a:off x="2286000" y="381000"/>
            <a:ext cx="3375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800" b="0">
                <a:cs typeface="+mn-cs"/>
              </a:rPr>
              <a:t>L'attacco a tre punti </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pPr eaLnBrk="1" hangingPunct="1">
              <a:defRPr/>
            </a:pPr>
            <a:r>
              <a:rPr lang="it-IT" smtClean="0">
                <a:cs typeface="+mj-cs"/>
              </a:rPr>
              <a:t>Dispositivo di attacco</a:t>
            </a:r>
          </a:p>
        </p:txBody>
      </p:sp>
      <p:sp>
        <p:nvSpPr>
          <p:cNvPr id="187395" name="Rectangle 3"/>
          <p:cNvSpPr>
            <a:spLocks noGrp="1" noChangeArrowheads="1"/>
          </p:cNvSpPr>
          <p:nvPr>
            <p:ph type="body" idx="1"/>
          </p:nvPr>
        </p:nvSpPr>
        <p:spPr>
          <a:xfrm>
            <a:off x="114300" y="1600200"/>
            <a:ext cx="4927600" cy="5089525"/>
          </a:xfrm>
        </p:spPr>
        <p:txBody>
          <a:bodyPr/>
          <a:lstStyle/>
          <a:p>
            <a:pPr marL="185738" indent="-185738" eaLnBrk="1" hangingPunct="1">
              <a:lnSpc>
                <a:spcPct val="80000"/>
              </a:lnSpc>
              <a:defRPr/>
            </a:pPr>
            <a:r>
              <a:rPr lang="it-IT" sz="2000" dirty="0" smtClean="0">
                <a:cs typeface="+mn-cs"/>
              </a:rPr>
              <a:t>Unificato nel tipo a tre punti, 4 categorie </a:t>
            </a:r>
            <a:br>
              <a:rPr lang="it-IT" sz="2000" dirty="0" smtClean="0">
                <a:cs typeface="+mn-cs"/>
              </a:rPr>
            </a:br>
            <a:r>
              <a:rPr lang="it-IT" sz="2000" dirty="0" smtClean="0">
                <a:cs typeface="+mn-cs"/>
              </a:rPr>
              <a:t>(ISO 730:2009)</a:t>
            </a:r>
          </a:p>
          <a:p>
            <a:pPr marL="542925" lvl="1" indent="-177800" eaLnBrk="1" hangingPunct="1">
              <a:lnSpc>
                <a:spcPct val="80000"/>
              </a:lnSpc>
              <a:defRPr/>
            </a:pPr>
            <a:endParaRPr lang="it-IT" sz="1800" dirty="0" smtClean="0"/>
          </a:p>
          <a:p>
            <a:pPr marL="185738" indent="-185738" eaLnBrk="1" hangingPunct="1">
              <a:lnSpc>
                <a:spcPct val="80000"/>
              </a:lnSpc>
              <a:defRPr/>
            </a:pPr>
            <a:r>
              <a:rPr lang="it-IT" sz="2000" dirty="0" smtClean="0">
                <a:cs typeface="+mn-cs"/>
              </a:rPr>
              <a:t>Componenti:</a:t>
            </a:r>
          </a:p>
          <a:p>
            <a:pPr marL="542925" lvl="1" indent="-177800" eaLnBrk="1" hangingPunct="1">
              <a:lnSpc>
                <a:spcPct val="80000"/>
              </a:lnSpc>
              <a:defRPr/>
            </a:pPr>
            <a:r>
              <a:rPr lang="it-IT" sz="1800" b="1" i="1" dirty="0" smtClean="0"/>
              <a:t>Due bracci porta attrezzi (tiranti)</a:t>
            </a:r>
            <a:r>
              <a:rPr lang="it-IT" sz="1800" dirty="0" smtClean="0"/>
              <a:t> collegati mediante due aste a lunghezza regolabile ai bracci di sollevamento, con rotule</a:t>
            </a:r>
          </a:p>
          <a:p>
            <a:pPr marL="542925" lvl="1" indent="-177800" eaLnBrk="1" hangingPunct="1">
              <a:lnSpc>
                <a:spcPct val="80000"/>
              </a:lnSpc>
              <a:defRPr/>
            </a:pPr>
            <a:r>
              <a:rPr lang="it-IT" sz="1800" b="1" i="1" dirty="0" smtClean="0"/>
              <a:t>Un puntone</a:t>
            </a:r>
            <a:r>
              <a:rPr lang="it-IT" sz="1800" dirty="0" smtClean="0"/>
              <a:t>, con un perno sfilabile e una rotula, allungabile (sistemi a vite o idraulici)</a:t>
            </a:r>
          </a:p>
          <a:p>
            <a:pPr marL="542925" lvl="1" indent="-177800" eaLnBrk="1" hangingPunct="1">
              <a:lnSpc>
                <a:spcPct val="80000"/>
              </a:lnSpc>
              <a:defRPr/>
            </a:pPr>
            <a:r>
              <a:rPr lang="it-IT" sz="1800" b="1" i="1" dirty="0" smtClean="0"/>
              <a:t>Due ulteriori tiranti con tenditori</a:t>
            </a:r>
            <a:r>
              <a:rPr lang="it-IT" sz="1800" dirty="0" smtClean="0"/>
              <a:t>, collegati ai bracci portattrezzi per limitare gli spostamenti trasversali della MO</a:t>
            </a:r>
          </a:p>
          <a:p>
            <a:pPr marL="542925" lvl="1" indent="-177800" eaLnBrk="1" hangingPunct="1">
              <a:lnSpc>
                <a:spcPct val="80000"/>
              </a:lnSpc>
              <a:defRPr/>
            </a:pPr>
            <a:endParaRPr lang="it-IT" sz="1800" dirty="0" smtClean="0"/>
          </a:p>
          <a:p>
            <a:pPr marL="185738" indent="-185738" eaLnBrk="1" hangingPunct="1">
              <a:lnSpc>
                <a:spcPct val="80000"/>
              </a:lnSpc>
              <a:defRPr/>
            </a:pPr>
            <a:r>
              <a:rPr lang="it-IT" sz="2000" dirty="0" smtClean="0">
                <a:cs typeface="+mn-cs"/>
              </a:rPr>
              <a:t>Anche frontale e con aggancio rapido</a:t>
            </a:r>
          </a:p>
          <a:p>
            <a:pPr marL="542925" lvl="1" indent="-177800" eaLnBrk="1" hangingPunct="1">
              <a:lnSpc>
                <a:spcPct val="80000"/>
              </a:lnSpc>
              <a:defRPr/>
            </a:pPr>
            <a:endParaRPr lang="it-IT" sz="1800" dirty="0" smtClean="0"/>
          </a:p>
          <a:p>
            <a:pPr marL="185738" indent="-185738" eaLnBrk="1" hangingPunct="1">
              <a:lnSpc>
                <a:spcPct val="80000"/>
              </a:lnSpc>
              <a:defRPr/>
            </a:pPr>
            <a:r>
              <a:rPr lang="it-IT" sz="2000" dirty="0" smtClean="0">
                <a:cs typeface="+mn-cs"/>
              </a:rPr>
              <a:t>Le rotule sono munite di una boccola sferica</a:t>
            </a:r>
          </a:p>
        </p:txBody>
      </p:sp>
      <p:pic>
        <p:nvPicPr>
          <p:cNvPr id="178179" name="Picture 4" descr="attacchi%20a%20tre%20punti%20comple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00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288" y="4624388"/>
            <a:ext cx="2844800" cy="223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ChangeArrowheads="1"/>
          </p:cNvSpPr>
          <p:nvPr/>
        </p:nvSpPr>
        <p:spPr bwMode="auto">
          <a:xfrm>
            <a:off x="2133600" y="0"/>
            <a:ext cx="4694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it-IT" sz="1800" b="0">
                <a:cs typeface="+mn-cs"/>
              </a:rPr>
              <a:t>Categorie di attacchi a tre punti normalizzati </a:t>
            </a:r>
          </a:p>
        </p:txBody>
      </p:sp>
      <p:graphicFrame>
        <p:nvGraphicFramePr>
          <p:cNvPr id="74618" name="Group 890"/>
          <p:cNvGraphicFramePr>
            <a:graphicFrameLocks noGrp="1"/>
          </p:cNvGraphicFramePr>
          <p:nvPr/>
        </p:nvGraphicFramePr>
        <p:xfrm>
          <a:off x="0" y="563563"/>
          <a:ext cx="9144000" cy="5899153"/>
        </p:xfrm>
        <a:graphic>
          <a:graphicData uri="http://schemas.openxmlformats.org/drawingml/2006/table">
            <a:tbl>
              <a:tblPr/>
              <a:tblGrid>
                <a:gridCol w="2819400"/>
                <a:gridCol w="1371600"/>
                <a:gridCol w="1524000"/>
                <a:gridCol w="1676400"/>
                <a:gridCol w="1752600"/>
              </a:tblGrid>
              <a:tr h="503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Times New Roman" charset="0"/>
                          <a:ea typeface="ＭＳ Ｐゴシック" charset="0"/>
                        </a:rPr>
                        <a:t>Parametri</a:t>
                      </a:r>
                      <a:r>
                        <a:rPr kumimoji="0" lang="it-IT" sz="1600" b="0" i="0" u="none" strike="noStrike" cap="none" normalizeH="0" baseline="0">
                          <a:ln>
                            <a:noFill/>
                          </a:ln>
                          <a:solidFill>
                            <a:schemeClr val="tx1"/>
                          </a:solidFill>
                          <a:effectLst/>
                          <a:latin typeface="Times New Roman" charset="0"/>
                          <a:ea typeface="ＭＳ Ｐゴシック"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Times New Roman" charset="0"/>
                          <a:ea typeface="ＭＳ Ｐゴシック" charset="0"/>
                        </a:rPr>
                        <a:t>Cat.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Times New Roman" charset="0"/>
                          <a:ea typeface="ＭＳ Ｐゴシック" charset="0"/>
                        </a:rPr>
                        <a:t>Cat. 2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Times New Roman" charset="0"/>
                          <a:ea typeface="ＭＳ Ｐゴシック" charset="0"/>
                        </a:rPr>
                        <a:t>Cat.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Times New Roman" charset="0"/>
                          <a:ea typeface="ＭＳ Ｐゴシック" charset="0"/>
                        </a:rPr>
                        <a:t>Cat. 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chemeClr val="tx1"/>
                          </a:solidFill>
                          <a:effectLst/>
                          <a:latin typeface="Arial" charset="0"/>
                          <a:ea typeface="ＭＳ Ｐゴシック" charset="0"/>
                        </a:rPr>
                        <a:t>Potenza (kW)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Verdana" charset="0"/>
                          <a:ea typeface="ＭＳ Ｐゴシック" charset="0"/>
                        </a:rPr>
                        <a:t>&lt; 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Verdana" charset="0"/>
                          <a:ea typeface="ＭＳ Ｐゴシック" charset="0"/>
                        </a:rPr>
                        <a:t>48 - 92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Verdana" charset="0"/>
                          <a:ea typeface="ＭＳ Ｐゴシック" charset="0"/>
                        </a:rPr>
                        <a:t>92 - 185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Verdana" charset="0"/>
                          <a:ea typeface="ＭＳ Ｐゴシック" charset="0"/>
                        </a:rPr>
                        <a:t>185 - 300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a:ln>
                            <a:noFill/>
                          </a:ln>
                          <a:solidFill>
                            <a:schemeClr val="tx1"/>
                          </a:solidFill>
                          <a:effectLst/>
                          <a:latin typeface="Times New Roman" charset="0"/>
                          <a:ea typeface="ＭＳ Ｐゴシック" charset="0"/>
                          <a:cs typeface="Times New Roman" charset="0"/>
                        </a:rPr>
                        <a:t>Diametro foro punto superiore</a:t>
                      </a:r>
                      <a:endParaRPr kumimoji="0" lang="it-IT" sz="12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19,30÷19,51</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25,70÷25,91</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32,00÷32,26</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45,20÷45,50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7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a:ln>
                            <a:noFill/>
                          </a:ln>
                          <a:solidFill>
                            <a:schemeClr val="tx1"/>
                          </a:solidFill>
                          <a:effectLst/>
                          <a:latin typeface="Times New Roman" charset="0"/>
                          <a:ea typeface="ＭＳ Ｐゴシック" charset="0"/>
                          <a:cs typeface="Times New Roman" charset="0"/>
                        </a:rPr>
                        <a:t>Diametro foro punti inferiori</a:t>
                      </a:r>
                      <a:endParaRPr kumimoji="0" lang="it-IT" sz="12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22,40÷22,73</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28,70÷29,03</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37,40÷37,75</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51,00÷51,50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a:ln>
                            <a:noFill/>
                          </a:ln>
                          <a:solidFill>
                            <a:schemeClr val="tx1"/>
                          </a:solidFill>
                          <a:effectLst/>
                          <a:latin typeface="Times New Roman" charset="0"/>
                          <a:ea typeface="ＭＳ Ｐゴシック" charset="0"/>
                          <a:cs typeface="Times New Roman" charset="0"/>
                        </a:rPr>
                        <a:t>Altezza del triangolo </a:t>
                      </a:r>
                      <a:endParaRPr kumimoji="0" lang="it-IT" sz="12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460±1,5</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610±1,5</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685±1,5</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686</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1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a:ln>
                            <a:noFill/>
                          </a:ln>
                          <a:solidFill>
                            <a:schemeClr val="tx1"/>
                          </a:solidFill>
                          <a:effectLst/>
                          <a:latin typeface="Times New Roman" charset="0"/>
                          <a:ea typeface="ＭＳ Ｐゴシック" charset="0"/>
                          <a:cs typeface="Times New Roman" charset="0"/>
                        </a:rPr>
                        <a:t>Base del triangolo </a:t>
                      </a:r>
                      <a:endParaRPr kumimoji="0" lang="it-IT" sz="12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683±1,5</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825±1,5</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965±1,5</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1165÷1168</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a:ln>
                            <a:noFill/>
                          </a:ln>
                          <a:solidFill>
                            <a:schemeClr val="tx1"/>
                          </a:solidFill>
                          <a:effectLst/>
                          <a:latin typeface="Times New Roman" charset="0"/>
                          <a:ea typeface="ＭＳ Ｐゴシック" charset="0"/>
                          <a:cs typeface="Times New Roman" charset="0"/>
                        </a:rPr>
                        <a:t>Escursione laterale dei punti inferiori</a:t>
                      </a:r>
                      <a:endParaRPr kumimoji="0" lang="it-IT" sz="12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100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125</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125</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130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3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a:ln>
                            <a:noFill/>
                          </a:ln>
                          <a:solidFill>
                            <a:schemeClr val="tx1"/>
                          </a:solidFill>
                          <a:effectLst/>
                          <a:latin typeface="Times New Roman" charset="0"/>
                          <a:ea typeface="ＭＳ Ｐゴシック" charset="0"/>
                          <a:cs typeface="Times New Roman" charset="0"/>
                        </a:rPr>
                        <a:t>Altezza massima dei punti di attacco inferiori</a:t>
                      </a:r>
                      <a:endParaRPr kumimoji="0" lang="it-IT" sz="12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200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200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230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250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a:ln>
                            <a:noFill/>
                          </a:ln>
                          <a:solidFill>
                            <a:schemeClr val="tx1"/>
                          </a:solidFill>
                          <a:effectLst/>
                          <a:latin typeface="Times New Roman" charset="0"/>
                          <a:ea typeface="ＭＳ Ｐゴシック" charset="0"/>
                          <a:cs typeface="Times New Roman" charset="0"/>
                        </a:rPr>
                        <a:t>Spostamento nel piano verticale di un punto inferiore rispetto all'altro</a:t>
                      </a:r>
                      <a:endParaRPr kumimoji="0" lang="it-IT" sz="12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100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100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125</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150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3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a:ln>
                            <a:noFill/>
                          </a:ln>
                          <a:solidFill>
                            <a:schemeClr val="tx1"/>
                          </a:solidFill>
                          <a:effectLst/>
                          <a:latin typeface="Times New Roman" charset="0"/>
                          <a:ea typeface="ＭＳ Ｐゴシック" charset="0"/>
                          <a:cs typeface="Times New Roman" charset="0"/>
                        </a:rPr>
                        <a:t>Escursione verticale dei punti di attacco inferiori</a:t>
                      </a:r>
                      <a:endParaRPr kumimoji="0" lang="it-IT" sz="12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560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650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735</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760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a:ln>
                            <a:noFill/>
                          </a:ln>
                          <a:solidFill>
                            <a:schemeClr val="tx1"/>
                          </a:solidFill>
                          <a:effectLst/>
                          <a:latin typeface="Times New Roman" charset="0"/>
                          <a:ea typeface="ＭＳ Ｐゴシック" charset="0"/>
                          <a:cs typeface="Times New Roman" charset="0"/>
                        </a:rPr>
                        <a:t>Altezza massima raggiungibile dai punti di attacco inferiori rispetto al terreno</a:t>
                      </a:r>
                      <a:endParaRPr kumimoji="0" lang="it-IT" sz="12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820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950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1065</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1220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a:ln>
                            <a:noFill/>
                          </a:ln>
                          <a:solidFill>
                            <a:schemeClr val="tx1"/>
                          </a:solidFill>
                          <a:effectLst/>
                          <a:latin typeface="Times New Roman" charset="0"/>
                          <a:ea typeface="ＭＳ Ｐゴシック" charset="0"/>
                          <a:cs typeface="Times New Roman" charset="0"/>
                        </a:rPr>
                        <a:t>Distanza dal bordo del pneumatico, misurata sulla proiezione verticale, dei punti di attacco inferiori nella posizione più alta</a:t>
                      </a:r>
                      <a:endParaRPr kumimoji="0" lang="it-IT" sz="12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100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100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100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Times New Roman" charset="0"/>
                        </a:rPr>
                        <a:t>100</a:t>
                      </a:r>
                      <a:endParaRPr kumimoji="0" lang="it-IT" sz="18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senza titol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6194425" cy="68580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07763" dir="2700000" algn="ctr" rotWithShape="0">
                    <a:schemeClr val="tx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ChangeArrowheads="1"/>
          </p:cNvSpPr>
          <p:nvPr/>
        </p:nvSpPr>
        <p:spPr bwMode="auto">
          <a:xfrm>
            <a:off x="457200" y="336550"/>
            <a:ext cx="403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it-IT" sz="2400" b="0">
                <a:cs typeface="+mn-cs"/>
              </a:rPr>
              <a:t>Il sollevatore idraulico </a:t>
            </a:r>
          </a:p>
        </p:txBody>
      </p:sp>
      <p:sp>
        <p:nvSpPr>
          <p:cNvPr id="33796" name="Text Box 4"/>
          <p:cNvSpPr txBox="1">
            <a:spLocks noChangeArrowheads="1"/>
          </p:cNvSpPr>
          <p:nvPr/>
        </p:nvSpPr>
        <p:spPr bwMode="auto">
          <a:xfrm>
            <a:off x="212725" y="1179513"/>
            <a:ext cx="8702675"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8600" indent="-2286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it-IT" sz="1800" b="0" smtClean="0">
                <a:cs typeface="+mn-cs"/>
              </a:rPr>
              <a:t>è azionato dall'impianto idraulico della trattrice, costituito da:</a:t>
            </a:r>
          </a:p>
          <a:p>
            <a:pPr>
              <a:defRPr/>
            </a:pPr>
            <a:r>
              <a:rPr lang="it-IT" sz="1800" b="0" smtClean="0">
                <a:cs typeface="+mn-cs"/>
              </a:rPr>
              <a:t>-  un serbatoio dell'olio;</a:t>
            </a:r>
          </a:p>
          <a:p>
            <a:pPr>
              <a:defRPr/>
            </a:pPr>
            <a:r>
              <a:rPr lang="it-IT" sz="1800" b="0" smtClean="0">
                <a:cs typeface="+mn-cs"/>
              </a:rPr>
              <a:t>-  una pompa dell'olio, solitamente ad ingranaggi (10-70 l/min, &lt;200 bar);</a:t>
            </a:r>
          </a:p>
          <a:p>
            <a:pPr>
              <a:defRPr/>
            </a:pPr>
            <a:r>
              <a:rPr lang="it-IT" sz="1800" b="0" smtClean="0">
                <a:cs typeface="+mn-cs"/>
              </a:rPr>
              <a:t>-  un distributore, che permette di inviare l'olio in pressione al martinetto agente sui bracci inferiori del sollevatore.</a:t>
            </a:r>
          </a:p>
        </p:txBody>
      </p:sp>
      <p:pic>
        <p:nvPicPr>
          <p:cNvPr id="184323" name="Picture 6" descr="Sforz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67000"/>
            <a:ext cx="77724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ChangeArrowheads="1"/>
          </p:cNvSpPr>
          <p:nvPr/>
        </p:nvSpPr>
        <p:spPr bwMode="auto">
          <a:xfrm>
            <a:off x="228600" y="488950"/>
            <a:ext cx="8915400" cy="53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342900" indent="-342900">
              <a:buFontTx/>
              <a:buAutoNum type="alphaLcParenR"/>
              <a:tabLst>
                <a:tab pos="288925" algn="l"/>
              </a:tabLst>
              <a:defRPr/>
            </a:pPr>
            <a:r>
              <a:rPr lang="it-IT" sz="1800" dirty="0">
                <a:cs typeface="+mn-cs"/>
              </a:rPr>
              <a:t>funzionamento flottante</a:t>
            </a:r>
            <a:r>
              <a:rPr lang="it-IT" sz="1800" b="0" dirty="0">
                <a:cs typeface="+mn-cs"/>
              </a:rPr>
              <a:t>, se il sollevatore viene abbassato completamente, il martinetto non esercita alcuna forza di sollevamento e la </a:t>
            </a:r>
            <a:r>
              <a:rPr lang="it-IT" sz="1800" b="0" dirty="0" err="1">
                <a:cs typeface="+mn-cs"/>
              </a:rPr>
              <a:t>m.o.</a:t>
            </a:r>
            <a:r>
              <a:rPr lang="it-IT" sz="1800" b="0" dirty="0">
                <a:cs typeface="+mn-cs"/>
              </a:rPr>
              <a:t> segue il profilo del terreno (ad es. seminatrici, zappatrici, falciatrici, ecc.);</a:t>
            </a:r>
          </a:p>
          <a:p>
            <a:pPr marL="342900" indent="-342900">
              <a:tabLst>
                <a:tab pos="288925" algn="l"/>
              </a:tabLst>
              <a:defRPr/>
            </a:pPr>
            <a:r>
              <a:rPr lang="it-IT" sz="1800" b="0" dirty="0">
                <a:cs typeface="+mn-cs"/>
              </a:rPr>
              <a:t> </a:t>
            </a:r>
          </a:p>
          <a:p>
            <a:pPr marL="342900" indent="-342900">
              <a:tabLst>
                <a:tab pos="288925" algn="l"/>
              </a:tabLst>
              <a:defRPr/>
            </a:pPr>
            <a:r>
              <a:rPr lang="it-IT" sz="1800" b="0" dirty="0">
                <a:cs typeface="+mn-cs"/>
              </a:rPr>
              <a:t>b) </a:t>
            </a:r>
            <a:r>
              <a:rPr lang="it-IT" sz="1800" dirty="0">
                <a:cs typeface="+mn-cs"/>
              </a:rPr>
              <a:t>funzionamento a posizione controllata</a:t>
            </a:r>
            <a:r>
              <a:rPr lang="it-IT" sz="1800" b="0" dirty="0">
                <a:cs typeface="+mn-cs"/>
              </a:rPr>
              <a:t>: posizione fissa dell'attacco rispetto alla trattrice; se questa dovesse variare, appositi sensori di posizione avvertono lo spostamento e agiscono sul distributore in modo da ripristinare la posizione corretta (spandiconcime, atomizzatori, oppure lame, scavafossi, trivelle);</a:t>
            </a:r>
          </a:p>
          <a:p>
            <a:pPr marL="342900" indent="-342900">
              <a:tabLst>
                <a:tab pos="288925" algn="l"/>
              </a:tabLst>
              <a:defRPr/>
            </a:pPr>
            <a:endParaRPr lang="it-IT" sz="1800" b="0" dirty="0">
              <a:cs typeface="+mn-cs"/>
            </a:endParaRPr>
          </a:p>
          <a:p>
            <a:pPr marL="342900" indent="-342900">
              <a:tabLst>
                <a:tab pos="288925" algn="l"/>
              </a:tabLst>
              <a:defRPr/>
            </a:pPr>
            <a:r>
              <a:rPr lang="it-IT" sz="1800" b="0" dirty="0">
                <a:cs typeface="+mn-cs"/>
              </a:rPr>
              <a:t>c)</a:t>
            </a:r>
            <a:r>
              <a:rPr lang="it-IT" sz="1800" dirty="0">
                <a:cs typeface="+mn-cs"/>
              </a:rPr>
              <a:t> funzionamento a sforzo controllato</a:t>
            </a:r>
            <a:r>
              <a:rPr lang="it-IT" sz="1800" b="0" dirty="0">
                <a:cs typeface="+mn-cs"/>
              </a:rPr>
              <a:t>: lo sforzo di trazione viene mantenuto costante mediante sensori di sforzo che comandano l'abbassamento o il sollevamento dell'attrezzo in caso di scostamento;</a:t>
            </a:r>
          </a:p>
          <a:p>
            <a:pPr marL="342900" indent="-342900">
              <a:tabLst>
                <a:tab pos="288925" algn="l"/>
              </a:tabLst>
              <a:defRPr/>
            </a:pPr>
            <a:endParaRPr lang="it-IT" sz="1800" b="0" dirty="0">
              <a:cs typeface="+mn-cs"/>
            </a:endParaRPr>
          </a:p>
          <a:p>
            <a:pPr marL="342900" indent="-342900">
              <a:tabLst>
                <a:tab pos="288925" algn="l"/>
              </a:tabLst>
              <a:defRPr/>
            </a:pPr>
            <a:r>
              <a:rPr lang="it-IT" sz="1800" b="0" dirty="0">
                <a:cs typeface="+mn-cs"/>
              </a:rPr>
              <a:t>d) </a:t>
            </a:r>
            <a:r>
              <a:rPr lang="it-IT" sz="1800" dirty="0">
                <a:cs typeface="+mn-cs"/>
              </a:rPr>
              <a:t>funzionamento misto (sforzo e posizione controllati) </a:t>
            </a:r>
            <a:r>
              <a:rPr lang="it-IT" sz="1800" b="0" dirty="0">
                <a:cs typeface="+mn-cs"/>
              </a:rPr>
              <a:t>: le informazioni circa la posizione e lo sforzo vengono combinate in modo da ottenere, in pratica, una posizione dell'attacco intermedia rispetto ai sistemi precedenti;</a:t>
            </a:r>
          </a:p>
          <a:p>
            <a:pPr marL="342900" indent="-342900">
              <a:tabLst>
                <a:tab pos="288925" algn="l"/>
              </a:tabLst>
              <a:defRPr/>
            </a:pPr>
            <a:endParaRPr lang="it-IT" sz="1800" b="0" dirty="0">
              <a:cs typeface="+mn-cs"/>
            </a:endParaRPr>
          </a:p>
          <a:p>
            <a:pPr marL="342900" indent="-342900">
              <a:tabLst>
                <a:tab pos="288925" algn="l"/>
              </a:tabLst>
              <a:defRPr/>
            </a:pPr>
            <a:r>
              <a:rPr lang="it-IT" sz="1800" b="0" dirty="0">
                <a:cs typeface="+mn-cs"/>
              </a:rPr>
              <a:t>e) </a:t>
            </a:r>
            <a:r>
              <a:rPr lang="it-IT" sz="1800" dirty="0">
                <a:cs typeface="+mn-cs"/>
              </a:rPr>
              <a:t>funzionamento misto (posizione, sforzo e slittamento controllati</a:t>
            </a:r>
            <a:r>
              <a:rPr lang="it-IT" sz="1800" b="0" dirty="0">
                <a:cs typeface="+mn-cs"/>
              </a:rPr>
              <a:t>): superando un valore di slittamento prefissato si modifica la posizione</a:t>
            </a: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t="6892" b="16043"/>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4819" name="Rectangle 3"/>
          <p:cNvSpPr>
            <a:spLocks noChangeArrowheads="1"/>
          </p:cNvSpPr>
          <p:nvPr/>
        </p:nvSpPr>
        <p:spPr bwMode="auto">
          <a:xfrm>
            <a:off x="457200" y="2819400"/>
            <a:ext cx="8686800" cy="3016250"/>
          </a:xfrm>
          <a:prstGeom prst="rect">
            <a:avLst/>
          </a:prstGeom>
          <a:solidFill>
            <a:schemeClr val="accent1">
              <a:alpha val="48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b="0">
                <a:solidFill>
                  <a:srgbClr val="FFFF00"/>
                </a:solidFill>
                <a:cs typeface="+mn-cs"/>
              </a:rPr>
              <a:t>è il mezzo tramite il quale il motore del trattore è in grado di azionare (fornire potenza, coppia), per mezzo di un movimento meccanico rotatorio, e grazie all</a:t>
            </a:r>
            <a:r>
              <a:rPr lang="ja-JP" altLang="it-IT" b="0">
                <a:solidFill>
                  <a:srgbClr val="FFFF00"/>
                </a:solidFill>
                <a:latin typeface="Arial"/>
                <a:cs typeface="+mn-cs"/>
              </a:rPr>
              <a:t>’</a:t>
            </a:r>
            <a:r>
              <a:rPr lang="it-IT" b="0">
                <a:solidFill>
                  <a:srgbClr val="FFFF00"/>
                </a:solidFill>
                <a:cs typeface="+mn-cs"/>
              </a:rPr>
              <a:t>albero cardanico di trasmissione, gli organi lavoranti sulla macchina operatrice ad esso accoppiata</a:t>
            </a:r>
          </a:p>
        </p:txBody>
      </p:sp>
      <p:sp>
        <p:nvSpPr>
          <p:cNvPr id="34820" name="Rectangle 4"/>
          <p:cNvSpPr>
            <a:spLocks noChangeArrowheads="1"/>
          </p:cNvSpPr>
          <p:nvPr/>
        </p:nvSpPr>
        <p:spPr bwMode="auto">
          <a:xfrm>
            <a:off x="685800" y="138113"/>
            <a:ext cx="799941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5400" b="0">
                <a:solidFill>
                  <a:srgbClr val="FFFF00"/>
                </a:solidFill>
                <a:cs typeface="+mn-cs"/>
              </a:rPr>
              <a:t>La presa di potenza (pdp)</a:t>
            </a:r>
          </a:p>
        </p:txBody>
      </p:sp>
      <p:graphicFrame>
        <p:nvGraphicFramePr>
          <p:cNvPr id="190468" name="Object 6"/>
          <p:cNvGraphicFramePr>
            <a:graphicFrameLocks noChangeAspect="1"/>
          </p:cNvGraphicFramePr>
          <p:nvPr/>
        </p:nvGraphicFramePr>
        <p:xfrm>
          <a:off x="3273425" y="6103938"/>
          <a:ext cx="2166938" cy="436562"/>
        </p:xfrm>
        <a:graphic>
          <a:graphicData uri="http://schemas.openxmlformats.org/presentationml/2006/ole">
            <mc:AlternateContent xmlns:mc="http://schemas.openxmlformats.org/markup-compatibility/2006">
              <mc:Choice xmlns:v="urn:schemas-microsoft-com:vml" Requires="v">
                <p:oleObj spid="_x0000_s190521" name="Equazione" r:id="rId5" imgW="635000" imgH="127000" progId="Equation.3">
                  <p:embed/>
                </p:oleObj>
              </mc:Choice>
              <mc:Fallback>
                <p:oleObj name="Equazione" r:id="rId5" imgW="635000" imgH="1270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425" y="6103938"/>
                        <a:ext cx="2166938" cy="43656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2" name="Rectangle 72"/>
          <p:cNvSpPr>
            <a:spLocks noChangeArrowheads="1"/>
          </p:cNvSpPr>
          <p:nvPr/>
        </p:nvSpPr>
        <p:spPr bwMode="auto">
          <a:xfrm>
            <a:off x="4183063" y="2393950"/>
            <a:ext cx="7778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b="0">
              <a:cs typeface="+mn-cs"/>
            </a:endParaRPr>
          </a:p>
        </p:txBody>
      </p:sp>
      <p:sp>
        <p:nvSpPr>
          <p:cNvPr id="41034" name="Rectangle 74"/>
          <p:cNvSpPr>
            <a:spLocks noChangeArrowheads="1"/>
          </p:cNvSpPr>
          <p:nvPr/>
        </p:nvSpPr>
        <p:spPr bwMode="auto">
          <a:xfrm>
            <a:off x="4183063" y="2393950"/>
            <a:ext cx="7778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b="0">
              <a:cs typeface="+mn-cs"/>
            </a:endParaRPr>
          </a:p>
        </p:txBody>
      </p:sp>
      <p:sp>
        <p:nvSpPr>
          <p:cNvPr id="41036" name="Rectangle 76"/>
          <p:cNvSpPr>
            <a:spLocks noChangeArrowheads="1"/>
          </p:cNvSpPr>
          <p:nvPr/>
        </p:nvSpPr>
        <p:spPr bwMode="auto">
          <a:xfrm>
            <a:off x="4183063" y="2393950"/>
            <a:ext cx="7778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b="0">
              <a:cs typeface="+mn-cs"/>
            </a:endParaRPr>
          </a:p>
        </p:txBody>
      </p:sp>
      <p:sp>
        <p:nvSpPr>
          <p:cNvPr id="41038" name="Rectangle 78"/>
          <p:cNvSpPr>
            <a:spLocks noChangeArrowheads="1"/>
          </p:cNvSpPr>
          <p:nvPr/>
        </p:nvSpPr>
        <p:spPr bwMode="auto">
          <a:xfrm>
            <a:off x="4183063" y="2393950"/>
            <a:ext cx="7778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b="0">
              <a:cs typeface="+mn-cs"/>
            </a:endParaRPr>
          </a:p>
        </p:txBody>
      </p:sp>
      <p:sp>
        <p:nvSpPr>
          <p:cNvPr id="41060" name="Rectangle 100"/>
          <p:cNvSpPr>
            <a:spLocks noChangeArrowheads="1"/>
          </p:cNvSpPr>
          <p:nvPr/>
        </p:nvSpPr>
        <p:spPr bwMode="auto">
          <a:xfrm>
            <a:off x="2738438" y="2074863"/>
            <a:ext cx="7778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b="0">
              <a:cs typeface="+mn-cs"/>
            </a:endParaRPr>
          </a:p>
        </p:txBody>
      </p:sp>
      <p:sp>
        <p:nvSpPr>
          <p:cNvPr id="41065" name="Rectangle 105"/>
          <p:cNvSpPr>
            <a:spLocks noChangeArrowheads="1"/>
          </p:cNvSpPr>
          <p:nvPr/>
        </p:nvSpPr>
        <p:spPr bwMode="auto">
          <a:xfrm>
            <a:off x="2738438" y="2074863"/>
            <a:ext cx="7778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b="0">
              <a:cs typeface="+mn-cs"/>
            </a:endParaRPr>
          </a:p>
        </p:txBody>
      </p:sp>
      <p:sp>
        <p:nvSpPr>
          <p:cNvPr id="41070" name="Rectangle 110"/>
          <p:cNvSpPr>
            <a:spLocks noChangeArrowheads="1"/>
          </p:cNvSpPr>
          <p:nvPr/>
        </p:nvSpPr>
        <p:spPr bwMode="auto">
          <a:xfrm>
            <a:off x="2738438" y="2074863"/>
            <a:ext cx="7778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b="0">
              <a:cs typeface="+mn-cs"/>
            </a:endParaRPr>
          </a:p>
        </p:txBody>
      </p:sp>
      <p:sp>
        <p:nvSpPr>
          <p:cNvPr id="41075" name="Rectangle 115"/>
          <p:cNvSpPr>
            <a:spLocks noChangeArrowheads="1"/>
          </p:cNvSpPr>
          <p:nvPr/>
        </p:nvSpPr>
        <p:spPr bwMode="auto">
          <a:xfrm>
            <a:off x="2738438" y="2074863"/>
            <a:ext cx="7778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b="0">
              <a:cs typeface="+mn-cs"/>
            </a:endParaRPr>
          </a:p>
        </p:txBody>
      </p:sp>
      <p:pic>
        <p:nvPicPr>
          <p:cNvPr id="41118" name="Picture 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3976688" cy="513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119" name="Rectangle 159"/>
          <p:cNvSpPr>
            <a:spLocks noChangeArrowheads="1"/>
          </p:cNvSpPr>
          <p:nvPr/>
        </p:nvSpPr>
        <p:spPr bwMode="auto">
          <a:xfrm>
            <a:off x="4343400" y="2286000"/>
            <a:ext cx="480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a:cs typeface="+mn-cs"/>
              </a:rPr>
              <a:t>è fuori standard, presente sui vecchi modelli; è previsto solo il regime di 540 min-1;</a:t>
            </a:r>
          </a:p>
        </p:txBody>
      </p:sp>
      <p:sp>
        <p:nvSpPr>
          <p:cNvPr id="41120" name="Rectangle 160"/>
          <p:cNvSpPr>
            <a:spLocks noChangeArrowheads="1"/>
          </p:cNvSpPr>
          <p:nvPr/>
        </p:nvSpPr>
        <p:spPr bwMode="auto">
          <a:xfrm>
            <a:off x="4267200" y="1295400"/>
            <a:ext cx="4572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a:cs typeface="+mn-cs"/>
              </a:rPr>
              <a:t>è la  più utilizzata, montata sui trattori di potenza limitata (&lt; 48 kW); è previsto solo il regime di 540 min-1.</a:t>
            </a:r>
          </a:p>
        </p:txBody>
      </p:sp>
      <p:sp>
        <p:nvSpPr>
          <p:cNvPr id="41121" name="Rectangle 161"/>
          <p:cNvSpPr>
            <a:spLocks noChangeArrowheads="1"/>
          </p:cNvSpPr>
          <p:nvPr/>
        </p:nvSpPr>
        <p:spPr bwMode="auto">
          <a:xfrm>
            <a:off x="4343400" y="3276600"/>
            <a:ext cx="5029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a:cs typeface="+mn-cs"/>
              </a:rPr>
              <a:t>Si sta diffondendo sui trattori fino a 92 kW di potenza, perché è generalmente in grado di trasmettere coppie elevate senza una significativa usura</a:t>
            </a:r>
          </a:p>
        </p:txBody>
      </p:sp>
      <p:sp>
        <p:nvSpPr>
          <p:cNvPr id="41122" name="Rectangle 162"/>
          <p:cNvSpPr>
            <a:spLocks noChangeArrowheads="1"/>
          </p:cNvSpPr>
          <p:nvPr/>
        </p:nvSpPr>
        <p:spPr bwMode="auto">
          <a:xfrm>
            <a:off x="4343400" y="4572000"/>
            <a:ext cx="457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a:cs typeface="+mn-cs"/>
              </a:rPr>
              <a:t>è adatta per trasmettere potenze molto alte e per utilizzazioni che provocano forti sollecitazioni meccaniche sul maschio scanalato (fino a 185 kW).</a:t>
            </a:r>
          </a:p>
        </p:txBody>
      </p:sp>
      <p:sp>
        <p:nvSpPr>
          <p:cNvPr id="41123" name="Rectangle 163"/>
          <p:cNvSpPr>
            <a:spLocks noChangeArrowheads="1"/>
          </p:cNvSpPr>
          <p:nvPr/>
        </p:nvSpPr>
        <p:spPr bwMode="auto">
          <a:xfrm>
            <a:off x="1752600" y="214313"/>
            <a:ext cx="5083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it-IT" sz="2000" b="0">
                <a:cs typeface="+mn-cs"/>
              </a:rPr>
              <a:t>Categorie di prese di potenza normalizzate </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defRPr/>
            </a:pPr>
            <a:r>
              <a:rPr lang="it-IT" smtClean="0">
                <a:cs typeface="+mj-cs"/>
              </a:rPr>
              <a:t>Definizione di trattore</a:t>
            </a:r>
          </a:p>
        </p:txBody>
      </p:sp>
      <p:sp>
        <p:nvSpPr>
          <p:cNvPr id="130051" name="Rectangle 3"/>
          <p:cNvSpPr>
            <a:spLocks noGrp="1" noChangeArrowheads="1"/>
          </p:cNvSpPr>
          <p:nvPr>
            <p:ph type="body" idx="1"/>
          </p:nvPr>
        </p:nvSpPr>
        <p:spPr>
          <a:xfrm>
            <a:off x="228600" y="1600200"/>
            <a:ext cx="5562600" cy="2514600"/>
          </a:xfrm>
        </p:spPr>
        <p:txBody>
          <a:bodyPr/>
          <a:lstStyle/>
          <a:p>
            <a:pPr marL="265113" indent="-265113" eaLnBrk="1" hangingPunct="1">
              <a:lnSpc>
                <a:spcPct val="80000"/>
              </a:lnSpc>
              <a:defRPr/>
            </a:pPr>
            <a:r>
              <a:rPr lang="it-IT" sz="1800" smtClean="0">
                <a:cs typeface="+mn-cs"/>
              </a:rPr>
              <a:t>Veicolo terrestre atto a sviluppare da fermo (</a:t>
            </a:r>
            <a:r>
              <a:rPr lang="it-IT" sz="1800" i="1" smtClean="0">
                <a:cs typeface="+mn-cs"/>
              </a:rPr>
              <a:t>a punto fisso</a:t>
            </a:r>
            <a:r>
              <a:rPr lang="it-IT" sz="1800" smtClean="0">
                <a:cs typeface="+mn-cs"/>
              </a:rPr>
              <a:t>) o in moto la potenza da utilizzare a servizio delle MO sotto forma di:</a:t>
            </a:r>
          </a:p>
          <a:p>
            <a:pPr lvl="1" eaLnBrk="1" hangingPunct="1">
              <a:lnSpc>
                <a:spcPct val="80000"/>
              </a:lnSpc>
              <a:defRPr/>
            </a:pPr>
            <a:r>
              <a:rPr lang="it-IT" sz="1600" i="1" smtClean="0"/>
              <a:t>Forza di trazione o di spinta</a:t>
            </a:r>
          </a:p>
          <a:p>
            <a:pPr lvl="1" eaLnBrk="1" hangingPunct="1">
              <a:lnSpc>
                <a:spcPct val="80000"/>
              </a:lnSpc>
              <a:defRPr/>
            </a:pPr>
            <a:r>
              <a:rPr lang="it-IT" sz="1600" i="1" smtClean="0"/>
              <a:t>Coppia ad un albero rotante</a:t>
            </a:r>
          </a:p>
          <a:p>
            <a:pPr lvl="1" eaLnBrk="1" hangingPunct="1">
              <a:lnSpc>
                <a:spcPct val="80000"/>
              </a:lnSpc>
              <a:defRPr/>
            </a:pPr>
            <a:r>
              <a:rPr lang="it-IT" sz="1600" i="1" smtClean="0"/>
              <a:t>Energia di pressione idraulica</a:t>
            </a:r>
          </a:p>
          <a:p>
            <a:pPr lvl="1" eaLnBrk="1" hangingPunct="1">
              <a:lnSpc>
                <a:spcPct val="80000"/>
              </a:lnSpc>
              <a:defRPr/>
            </a:pPr>
            <a:r>
              <a:rPr lang="it-IT" sz="1600" i="1" smtClean="0"/>
              <a:t>Energia elettrica (?)</a:t>
            </a:r>
          </a:p>
          <a:p>
            <a:pPr lvl="1" eaLnBrk="1" hangingPunct="1">
              <a:lnSpc>
                <a:spcPct val="80000"/>
              </a:lnSpc>
              <a:defRPr/>
            </a:pPr>
            <a:endParaRPr lang="it-IT" sz="1600" i="1" smtClean="0"/>
          </a:p>
          <a:p>
            <a:pPr marL="265113" indent="-265113" eaLnBrk="1" hangingPunct="1">
              <a:lnSpc>
                <a:spcPct val="80000"/>
              </a:lnSpc>
              <a:defRPr/>
            </a:pPr>
            <a:r>
              <a:rPr lang="it-IT" sz="1800" smtClean="0">
                <a:cs typeface="+mn-cs"/>
              </a:rPr>
              <a:t>Il nome deriva dal latino </a:t>
            </a:r>
            <a:r>
              <a:rPr lang="ja-JP" altLang="it-IT" sz="1800" smtClean="0">
                <a:latin typeface="Arial"/>
                <a:cs typeface="+mn-cs"/>
              </a:rPr>
              <a:t>“</a:t>
            </a:r>
            <a:r>
              <a:rPr lang="it-IT" sz="1800" i="1" smtClean="0">
                <a:cs typeface="+mn-cs"/>
              </a:rPr>
              <a:t>trahere</a:t>
            </a:r>
            <a:r>
              <a:rPr lang="ja-JP" altLang="it-IT" sz="1800" smtClean="0">
                <a:latin typeface="Arial"/>
                <a:cs typeface="+mn-cs"/>
              </a:rPr>
              <a:t>”</a:t>
            </a:r>
            <a:r>
              <a:rPr lang="it-IT" sz="1800" smtClean="0">
                <a:cs typeface="+mn-cs"/>
              </a:rPr>
              <a:t> cioè trainare</a:t>
            </a:r>
          </a:p>
        </p:txBody>
      </p:sp>
      <p:pic>
        <p:nvPicPr>
          <p:cNvPr id="34819" name="Picture 4" descr="Foto%20NH%20-%20nov"/>
          <p:cNvPicPr>
            <a:picLocks noChangeAspect="1" noChangeArrowheads="1"/>
          </p:cNvPicPr>
          <p:nvPr/>
        </p:nvPicPr>
        <p:blipFill>
          <a:blip r:embed="rId3">
            <a:extLst>
              <a:ext uri="{28A0092B-C50C-407E-A947-70E740481C1C}">
                <a14:useLocalDpi xmlns:a14="http://schemas.microsoft.com/office/drawing/2010/main" val="0"/>
              </a:ext>
            </a:extLst>
          </a:blip>
          <a:srcRect l="6122" t="9225" r="6122"/>
          <a:stretch>
            <a:fillRect/>
          </a:stretch>
        </p:blipFill>
        <p:spPr bwMode="auto">
          <a:xfrm>
            <a:off x="5829300" y="1654175"/>
            <a:ext cx="289560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descr="challenger-sur-tracte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714875"/>
            <a:ext cx="2703513"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Text Box 6" descr="Velina blu"/>
          <p:cNvSpPr txBox="1">
            <a:spLocks noChangeArrowheads="1"/>
          </p:cNvSpPr>
          <p:nvPr/>
        </p:nvSpPr>
        <p:spPr bwMode="auto">
          <a:xfrm>
            <a:off x="6335713" y="3540125"/>
            <a:ext cx="2312987" cy="346075"/>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i="1">
                <a:cs typeface="Arial" charset="0"/>
              </a:rPr>
              <a:t>New Holland T7000</a:t>
            </a:r>
          </a:p>
        </p:txBody>
      </p:sp>
      <p:sp>
        <p:nvSpPr>
          <p:cNvPr id="130055" name="Text Box 7" descr="Velina blu"/>
          <p:cNvSpPr txBox="1">
            <a:spLocks noChangeArrowheads="1"/>
          </p:cNvSpPr>
          <p:nvPr/>
        </p:nvSpPr>
        <p:spPr bwMode="auto">
          <a:xfrm>
            <a:off x="6334125" y="6318250"/>
            <a:ext cx="2312988" cy="346075"/>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i="1">
                <a:cs typeface="Arial" charset="0"/>
              </a:rPr>
              <a:t>Challenger MT 700</a:t>
            </a:r>
          </a:p>
        </p:txBody>
      </p:sp>
      <p:pic>
        <p:nvPicPr>
          <p:cNvPr id="34823" name="Picture 8" descr="File:CASE STX480.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200" y="4384675"/>
            <a:ext cx="269398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7" name="Text Box 9" descr="Velina blu"/>
          <p:cNvSpPr txBox="1">
            <a:spLocks noChangeArrowheads="1"/>
          </p:cNvSpPr>
          <p:nvPr/>
        </p:nvSpPr>
        <p:spPr bwMode="auto">
          <a:xfrm>
            <a:off x="393700" y="6318250"/>
            <a:ext cx="2312988" cy="346075"/>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i="1">
                <a:cs typeface="Arial" charset="0"/>
              </a:rPr>
              <a:t>Case STX480 Steiger</a:t>
            </a:r>
          </a:p>
        </p:txBody>
      </p:sp>
      <p:pic>
        <p:nvPicPr>
          <p:cNvPr id="34825" name="Picture 10" descr="Homepage_TK4000"/>
          <p:cNvPicPr>
            <a:picLocks noChangeAspect="1" noChangeArrowheads="1"/>
          </p:cNvPicPr>
          <p:nvPr/>
        </p:nvPicPr>
        <p:blipFill>
          <a:blip r:embed="rId8">
            <a:extLst>
              <a:ext uri="{28A0092B-C50C-407E-A947-70E740481C1C}">
                <a14:useLocalDpi xmlns:a14="http://schemas.microsoft.com/office/drawing/2010/main" val="0"/>
              </a:ext>
            </a:extLst>
          </a:blip>
          <a:srcRect l="37605" r="20705"/>
          <a:stretch>
            <a:fillRect/>
          </a:stretch>
        </p:blipFill>
        <p:spPr bwMode="auto">
          <a:xfrm>
            <a:off x="3478213" y="4251325"/>
            <a:ext cx="218598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9" name="Text Box 11" descr="Velina blu"/>
          <p:cNvSpPr txBox="1">
            <a:spLocks noChangeArrowheads="1"/>
          </p:cNvSpPr>
          <p:nvPr/>
        </p:nvSpPr>
        <p:spPr bwMode="auto">
          <a:xfrm>
            <a:off x="3414713" y="6308725"/>
            <a:ext cx="2312987" cy="346075"/>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1600" i="1">
                <a:cs typeface="Arial" charset="0"/>
              </a:rPr>
              <a:t>New Holland TK4000</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981200" y="457200"/>
            <a:ext cx="4006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800">
                <a:cs typeface="+mn-cs"/>
              </a:rPr>
              <a:t>4 modi di funzionamento della pdp</a:t>
            </a:r>
            <a:r>
              <a:rPr lang="it-IT" sz="1800" b="0">
                <a:cs typeface="+mn-cs"/>
              </a:rPr>
              <a:t>:</a:t>
            </a:r>
          </a:p>
        </p:txBody>
      </p:sp>
      <p:sp>
        <p:nvSpPr>
          <p:cNvPr id="39939" name="Rectangle 3"/>
          <p:cNvSpPr>
            <a:spLocks noChangeArrowheads="1"/>
          </p:cNvSpPr>
          <p:nvPr/>
        </p:nvSpPr>
        <p:spPr bwMode="auto">
          <a:xfrm>
            <a:off x="228600" y="1143000"/>
            <a:ext cx="8763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a:cs typeface="+mn-cs"/>
              </a:rPr>
              <a:t>pdp a 540 giri/min</a:t>
            </a:r>
            <a:r>
              <a:rPr lang="it-IT" sz="1800" b="0">
                <a:cs typeface="+mn-cs"/>
              </a:rPr>
              <a:t>: è il regime di rotazione classico. Quasi tutti i modelli di trattore (da quelli di minor potenza a quelli fino a 120 kW) ne sono dotati;</a:t>
            </a:r>
          </a:p>
          <a:p>
            <a:pPr>
              <a:defRPr/>
            </a:pPr>
            <a:r>
              <a:rPr lang="it-IT" sz="1800">
                <a:cs typeface="+mn-cs"/>
              </a:rPr>
              <a:t>pdp a 1000 giri/min</a:t>
            </a:r>
            <a:r>
              <a:rPr lang="it-IT" sz="1800" b="0">
                <a:cs typeface="+mn-cs"/>
              </a:rPr>
              <a:t>; è una standardizzazione del regime di rotazione affermatasi negli ultimi 15 anni , ed è stata la risposta dei progettisti alla continua richiesta di aumento delle potenze da trasmettere.</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819400"/>
            <a:ext cx="6172200" cy="385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66675" y="579438"/>
            <a:ext cx="89249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it-IT" sz="1800" b="0">
                <a:cs typeface="+mn-cs"/>
              </a:rPr>
              <a:t>Nel caso di operatrici richiedenti una coppia motrice bassa (irroratrici, spandiconcime, seminatrici ecc.), ciò comporta però un elevato consumo specifico perché si lavora al regime motore di massima potenza. Alcune trattrici hanno la possibilità di far funzionare la presa di potenza a 750 giri/min al regime motore massimo: ciò consente di azionare un'operatrice, predisposta per la presa di potenza a 540 giri/min, ad un regime del motore pari a circa il 70 % del massimo, con un migliore rendimento </a:t>
            </a:r>
          </a:p>
        </p:txBody>
      </p:sp>
      <p:sp>
        <p:nvSpPr>
          <p:cNvPr id="36867" name="Rectangle 3"/>
          <p:cNvSpPr>
            <a:spLocks noChangeArrowheads="1"/>
          </p:cNvSpPr>
          <p:nvPr/>
        </p:nvSpPr>
        <p:spPr bwMode="auto">
          <a:xfrm>
            <a:off x="381000" y="304800"/>
            <a:ext cx="192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800">
                <a:cs typeface="+mn-cs"/>
              </a:rPr>
              <a:t>pdp economica</a:t>
            </a:r>
            <a:r>
              <a:rPr lang="it-IT" sz="1800" b="0">
                <a:cs typeface="+mn-cs"/>
              </a:rPr>
              <a:t>:</a:t>
            </a:r>
          </a:p>
        </p:txBody>
      </p:sp>
      <p:sp>
        <p:nvSpPr>
          <p:cNvPr id="36868" name="Rectangle 4"/>
          <p:cNvSpPr>
            <a:spLocks noChangeArrowheads="1"/>
          </p:cNvSpPr>
          <p:nvPr/>
        </p:nvSpPr>
        <p:spPr bwMode="auto">
          <a:xfrm>
            <a:off x="0" y="25146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a:cs typeface="+mn-cs"/>
              </a:rPr>
              <a:t>Pur prendendo il moto a monte del cambio, non ruota ad un regime normalizzato, ma la sua velocità angolare varia con rapporti di trasmissione di circa 3:1.</a:t>
            </a:r>
          </a:p>
        </p:txBody>
      </p:sp>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352800"/>
            <a:ext cx="4114800"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228600" y="762000"/>
            <a:ext cx="8686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a:cs typeface="+mn-cs"/>
              </a:rPr>
              <a:t>pdp sincronizzata </a:t>
            </a:r>
            <a:r>
              <a:rPr lang="it-IT" sz="1800" b="0">
                <a:cs typeface="+mn-cs"/>
              </a:rPr>
              <a:t>(con il cambio); è una modalità di funzionamento che si adotta quando la m.o. ha organi che devono essere mossi in modo </a:t>
            </a:r>
            <a:r>
              <a:rPr lang="it-IT" sz="1800">
                <a:cs typeface="+mn-cs"/>
              </a:rPr>
              <a:t>proporzionale </a:t>
            </a:r>
            <a:r>
              <a:rPr lang="it-IT" sz="1800" b="0">
                <a:cs typeface="+mn-cs"/>
              </a:rPr>
              <a:t>rispetto agli organi di propulsione (ruote o cingoli), cioè in definitiva in funzione della velocità di avanzamento dell</a:t>
            </a:r>
            <a:r>
              <a:rPr lang="ja-JP" altLang="it-IT" sz="1800" b="0">
                <a:latin typeface="Arial"/>
                <a:cs typeface="+mn-cs"/>
              </a:rPr>
              <a:t>’</a:t>
            </a:r>
            <a:r>
              <a:rPr lang="it-IT" sz="1800" b="0">
                <a:cs typeface="+mn-cs"/>
              </a:rPr>
              <a:t>insieme trattore-m.o.</a:t>
            </a: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62200"/>
            <a:ext cx="8061325"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p:cNvPicPr>
            <a:picLocks noChangeAspect="1" noChangeArrowheads="1"/>
          </p:cNvPicPr>
          <p:nvPr/>
        </p:nvPicPr>
        <p:blipFill>
          <a:blip r:embed="rId3">
            <a:extLst>
              <a:ext uri="{28A0092B-C50C-407E-A947-70E740481C1C}">
                <a14:useLocalDpi xmlns:a14="http://schemas.microsoft.com/office/drawing/2010/main" val="0"/>
              </a:ext>
            </a:extLst>
          </a:blip>
          <a:srcRect t="6651"/>
          <a:stretch>
            <a:fillRect/>
          </a:stretch>
        </p:blipFill>
        <p:spPr bwMode="auto">
          <a:xfrm>
            <a:off x="0" y="0"/>
            <a:ext cx="9144000"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3429" name="Text Box 5"/>
          <p:cNvSpPr txBox="1">
            <a:spLocks noChangeArrowheads="1"/>
          </p:cNvSpPr>
          <p:nvPr/>
        </p:nvSpPr>
        <p:spPr bwMode="auto">
          <a:xfrm>
            <a:off x="0" y="5546725"/>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000" b="0">
                <a:cs typeface="+mn-cs"/>
              </a:rPr>
              <a:t>La pdp sincronizzata è sempre indipendente rispetto a quella del regime standardizzato poichè è talvolta necessario che funzionino in contemporanea, come ad esempio per un carro spandiletame o spandiliquame ad asse motore, da utilizzare su terreni in pendenza.</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3" descr="prese idrauli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048000"/>
            <a:ext cx="3698875"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p:cNvSpPr>
            <a:spLocks noChangeArrowheads="1"/>
          </p:cNvSpPr>
          <p:nvPr/>
        </p:nvSpPr>
        <p:spPr bwMode="auto">
          <a:xfrm>
            <a:off x="381000" y="304800"/>
            <a:ext cx="83820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tabLst>
                <a:tab pos="288925" algn="l"/>
              </a:tabLst>
              <a:defRPr/>
            </a:pPr>
            <a:r>
              <a:rPr lang="it-IT" sz="1800">
                <a:cs typeface="+mn-cs"/>
              </a:rPr>
              <a:t>prese idrauliche</a:t>
            </a:r>
            <a:endParaRPr lang="it-IT" sz="1800" b="0">
              <a:cs typeface="+mn-cs"/>
            </a:endParaRPr>
          </a:p>
          <a:p>
            <a:pPr>
              <a:tabLst>
                <a:tab pos="288925" algn="l"/>
              </a:tabLst>
              <a:defRPr/>
            </a:pPr>
            <a:r>
              <a:rPr lang="it-IT" sz="1800" b="0">
                <a:cs typeface="+mn-cs"/>
              </a:rPr>
              <a:t>consistenti in bocchettoni sui quali possono essere innestate tubazioni per l'azionamento di utilizzatori idraulici posti sull'operatrice:</a:t>
            </a:r>
          </a:p>
          <a:p>
            <a:pPr>
              <a:tabLst>
                <a:tab pos="288925" algn="l"/>
              </a:tabLst>
              <a:defRPr/>
            </a:pPr>
            <a:r>
              <a:rPr lang="it-IT" sz="1800" b="0">
                <a:cs typeface="+mn-cs"/>
              </a:rPr>
              <a:t>-  martinetti idraulici (per il sollevamento di operatrici trainate, per variare la posizione dell'operatrice rispetto alla motrice, per il ribaltamento degli aratri reversibili ecc.);</a:t>
            </a:r>
          </a:p>
          <a:p>
            <a:pPr>
              <a:tabLst>
                <a:tab pos="288925" algn="l"/>
              </a:tabLst>
              <a:defRPr/>
            </a:pPr>
            <a:r>
              <a:rPr lang="it-IT" sz="1800" b="0">
                <a:cs typeface="+mn-cs"/>
              </a:rPr>
              <a:t>-  motori idraulici (per l'azionamento di organi posti in posizione tale che risulterebbe difficile realizzare una trasmissione meccanica; utile inoltre per organi che presentano coppie resistenti variabili come barre falcianti, potatrici ecc.).</a:t>
            </a:r>
          </a:p>
        </p:txBody>
      </p:sp>
      <p:sp>
        <p:nvSpPr>
          <p:cNvPr id="35845" name="Rectangle 5"/>
          <p:cNvSpPr>
            <a:spLocks noChangeArrowheads="1"/>
          </p:cNvSpPr>
          <p:nvPr/>
        </p:nvSpPr>
        <p:spPr bwMode="auto">
          <a:xfrm>
            <a:off x="304800" y="3429000"/>
            <a:ext cx="4430713"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b="0">
                <a:cs typeface="+mn-cs"/>
              </a:rPr>
              <a:t>In quest'ultimo caso è talvolta necessaria una quantità d'olio maggiore di quella contenuta nel serbatoio dell'impianto idraulico della trattrice. Spesso si risolve il problema con un gruppo ausiliario portato all'attacco a tre punti, costituito da una pompa idraulica con serbatoio proprio, azionata dalla presa di potenza.</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400" b="1"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400" b="1"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4912</TotalTime>
  <Words>7198</Words>
  <Application>Microsoft Macintosh PowerPoint</Application>
  <PresentationFormat>Presentazione su schermo (4:3)</PresentationFormat>
  <Paragraphs>758</Paragraphs>
  <Slides>94</Slides>
  <Notes>86</Notes>
  <HiddenSlides>2</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94</vt:i4>
      </vt:variant>
    </vt:vector>
  </HeadingPairs>
  <TitlesOfParts>
    <vt:vector size="97" baseType="lpstr">
      <vt:lpstr>Struttura predefinita</vt:lpstr>
      <vt:lpstr>Equazione</vt:lpstr>
      <vt:lpstr>Equation</vt:lpstr>
      <vt:lpstr>Presentazione di PowerPoint</vt:lpstr>
      <vt:lpstr>Il concetto moderno di “macchina”</vt:lpstr>
      <vt:lpstr>Tipologie di macchine</vt:lpstr>
      <vt:lpstr>Esempi di classificazione delle macchine – macchine motrici</vt:lpstr>
      <vt:lpstr>Esempi di classificazione delle macchine – macchine operatrici</vt:lpstr>
      <vt:lpstr>Definizione di “macchina agricola”</vt:lpstr>
      <vt:lpstr>Classificazione tecnico-operativa</vt:lpstr>
      <vt:lpstr>Classificazione tecnico-operativa</vt:lpstr>
      <vt:lpstr>Definizione di trattore</vt:lpstr>
      <vt:lpstr>Impieghi di un trattore</vt:lpstr>
      <vt:lpstr>Classificazione in base ai sistemi di propulsione (1/2)</vt:lpstr>
      <vt:lpstr>Classificazione in base ai sistemi di propulsione (2/2)</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Principali gruppi di organi di un trattore (1/3)</vt:lpstr>
      <vt:lpstr>Principali gruppi di organi di un trattore (2/3)</vt:lpstr>
      <vt:lpstr>Principali gruppi di organi di un trattore (3/3)</vt:lpstr>
      <vt:lpstr>Presentazione di PowerPoint</vt:lpstr>
      <vt:lpstr>Caratteristiche dei motori agricoli</vt:lpstr>
      <vt:lpstr>Potenza effettiva di un motore (2/2)</vt:lpstr>
      <vt:lpstr>Sistema di alimentazione</vt:lpstr>
      <vt:lpstr>Il common rail (1/2)</vt:lpstr>
      <vt:lpstr>Il common rail (2/2)</vt:lpstr>
      <vt:lpstr>La sovralimentazione meccanica</vt:lpstr>
      <vt:lpstr>Sovralimentazione meccanica tramite turbocompressore</vt:lpstr>
      <vt:lpstr>Confronto tra motori aspirati e motori sovralimentati</vt:lpstr>
      <vt:lpstr>Curve caratteristiche del motore</vt:lpstr>
      <vt:lpstr>Curve caratteristiche del motore</vt:lpstr>
      <vt:lpstr>Condizioni di prova dei motori per alcune normative internazionali</vt:lpstr>
      <vt:lpstr>Curve caratteristiche del motore</vt:lpstr>
      <vt:lpstr>Principali parametri di un motore</vt:lpstr>
      <vt:lpstr>Presentazione di PowerPoint</vt:lpstr>
      <vt:lpstr>Comportamento del motore al variare del carico applicato (1/2)</vt:lpstr>
      <vt:lpstr>Comportamento del motore al variare del carico applicato (2/2)</vt:lpstr>
      <vt:lpstr>Normativa di riferimento per l’inquinamento</vt:lpstr>
      <vt:lpstr>Presentazione di PowerPoint</vt:lpstr>
      <vt:lpstr>Presentazione di PowerPoint</vt:lpstr>
      <vt:lpstr>L’iniezione d’urea o riduzione catalitica selettiva (SCR)</vt:lpstr>
      <vt:lpstr>Tipi di trasmissione (1/2)</vt:lpstr>
      <vt:lpstr>Organi di trasmissione in un trattore</vt:lpstr>
      <vt:lpstr>Cambio di velocità (1/2)</vt:lpstr>
      <vt:lpstr>Cambio di velocità (2/2)</vt:lpstr>
      <vt:lpstr>Tipologie di cambi meccanici</vt:lpstr>
      <vt:lpstr>Cambio meccanico ad ingranaggi sempre in presa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Trasmissioni idromeccaniche per cambi a variazione continua (1/2)</vt:lpstr>
      <vt:lpstr>Presentazione di PowerPoint</vt:lpstr>
      <vt:lpstr>Presentazione di PowerPoint</vt:lpstr>
      <vt:lpstr>Organi di propulsione e  di sostegno</vt:lpstr>
      <vt:lpstr>Organi di propulsione</vt:lpstr>
      <vt:lpstr>Organi di sostegno o portanti</vt:lpstr>
      <vt:lpstr>Presentazione di PowerPoint</vt:lpstr>
      <vt:lpstr>Presentazione di PowerPoint</vt:lpstr>
      <vt:lpstr>Presentazione di PowerPoint</vt:lpstr>
      <vt:lpstr>Tipi di accoppiamenti con le MO</vt:lpstr>
      <vt:lpstr>Presentazione di PowerPoint</vt:lpstr>
      <vt:lpstr>Presentazione di PowerPoint</vt:lpstr>
      <vt:lpstr>Presentazione di PowerPoint</vt:lpstr>
      <vt:lpstr>Presentazione di PowerPoint</vt:lpstr>
      <vt:lpstr>Presentazione di PowerPoint</vt:lpstr>
      <vt:lpstr>Presentazione di PowerPoint</vt:lpstr>
      <vt:lpstr>Dispositivo di attacco</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Università di Padova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Dip. TESAF</dc:creator>
  <cp:lastModifiedBy>Luigi Sartori</cp:lastModifiedBy>
  <cp:revision>133</cp:revision>
  <dcterms:created xsi:type="dcterms:W3CDTF">2002-11-26T09:03:52Z</dcterms:created>
  <dcterms:modified xsi:type="dcterms:W3CDTF">2014-03-11T07:52:38Z</dcterms:modified>
</cp:coreProperties>
</file>