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50" r:id="rId2"/>
    <p:sldId id="300" r:id="rId3"/>
    <p:sldId id="305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8" r:id="rId17"/>
    <p:sldId id="339" r:id="rId18"/>
    <p:sldId id="345" r:id="rId19"/>
    <p:sldId id="342" r:id="rId20"/>
    <p:sldId id="343" r:id="rId21"/>
    <p:sldId id="341" r:id="rId22"/>
    <p:sldId id="340" r:id="rId23"/>
    <p:sldId id="344" r:id="rId24"/>
    <p:sldId id="346" r:id="rId25"/>
    <p:sldId id="347" r:id="rId26"/>
    <p:sldId id="348" r:id="rId27"/>
    <p:sldId id="307" r:id="rId28"/>
    <p:sldId id="308" r:id="rId29"/>
    <p:sldId id="309" r:id="rId30"/>
    <p:sldId id="311" r:id="rId31"/>
    <p:sldId id="312" r:id="rId32"/>
    <p:sldId id="310" r:id="rId33"/>
    <p:sldId id="313" r:id="rId34"/>
  </p:sldIdLst>
  <p:sldSz cx="9144000" cy="6858000" type="screen4x3"/>
  <p:notesSz cx="7315200" cy="96012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FFF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1" autoAdjust="0"/>
    <p:restoredTop sz="94660"/>
  </p:normalViewPr>
  <p:slideViewPr>
    <p:cSldViewPr>
      <p:cViewPr varScale="1">
        <p:scale>
          <a:sx n="75" d="100"/>
          <a:sy n="75" d="100"/>
        </p:scale>
        <p:origin x="-13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1357464-4D62-7E4E-8EBE-F50BAB2B82E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732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4B211E-0C8C-9F40-AFAE-8271A85478B5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1B5A63-24C8-1C4F-9982-4B23FDE35C63}" type="slidenum">
              <a:rPr lang="it-IT"/>
              <a:pPr>
                <a:defRPr/>
              </a:pPr>
              <a:t>33</a:t>
            </a:fld>
            <a:endParaRPr lang="it-IT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0051B1-B8B5-3E49-B11B-169DD2144726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797645-81BE-7F49-BF58-39B033EA0EBF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8EDBE-600B-6148-9102-3D71ACCC9973}" type="slidenum">
              <a:rPr lang="it-IT"/>
              <a:pPr>
                <a:defRPr/>
              </a:pPr>
              <a:t>27</a:t>
            </a:fld>
            <a:endParaRPr lang="it-IT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6CDB5-8839-1F45-9BDE-2C0523695262}" type="slidenum">
              <a:rPr lang="it-IT"/>
              <a:pPr>
                <a:defRPr/>
              </a:pPr>
              <a:t>28</a:t>
            </a:fld>
            <a:endParaRPr lang="it-IT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08775B-4500-684B-967F-3270CF90BE4A}" type="slidenum">
              <a:rPr lang="it-IT"/>
              <a:pPr>
                <a:defRPr/>
              </a:pPr>
              <a:t>29</a:t>
            </a:fld>
            <a:endParaRPr lang="it-IT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D39FB-A990-6843-AFCA-7A724616545C}" type="slidenum">
              <a:rPr lang="it-IT"/>
              <a:pPr>
                <a:defRPr/>
              </a:pPr>
              <a:t>30</a:t>
            </a:fld>
            <a:endParaRPr lang="it-IT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33AF4E-E91C-E847-BD81-438EB988EF6A}" type="slidenum">
              <a:rPr lang="it-IT"/>
              <a:pPr>
                <a:defRPr/>
              </a:pPr>
              <a:t>31</a:t>
            </a:fld>
            <a:endParaRPr lang="it-IT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5F99C7-F53C-DA44-8EEC-A79B19477A1C}" type="slidenum">
              <a:rPr lang="it-IT"/>
              <a:pPr>
                <a:defRPr/>
              </a:pPr>
              <a:t>32</a:t>
            </a:fld>
            <a:endParaRPr lang="it-IT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EA8B7-E859-954D-8F5C-AB516FE93DF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69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1D5DD-22F0-5C49-B750-569714DBDFB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57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D3A4F-AD1F-324C-865D-CFA9B7DE6C5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95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ADD9F-B2DC-3B4E-B197-B1059BDD98E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232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A8BA6-C11B-4E48-8E0B-48C2BFD7595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36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58AF3-6CEB-B643-907E-B3A31BF8E8E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15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B39D-DED2-C947-8D42-846A071735A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45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3A32-B2A2-8B44-91EE-0123CCDFD3B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77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178C2-B834-BC42-896E-6666CDBCC38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01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4DFA1-AFD9-4545-9E79-2B5B4B63A4E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22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200F9-E3A8-CF45-ADBF-890FDD8F0D1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18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032A6-F819-A341-9AF2-2AB1B1E1818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74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25382-2A84-C54C-8A29-5388E80E650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76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C1BCEAE5-07BC-4348-9492-07D070D77DE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0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76213" y="517525"/>
            <a:ext cx="8967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>
                <a:cs typeface="+mn-cs"/>
              </a:rPr>
              <a:t>Classificazione degli impianti aziendali per la conservazione dei foraggi e cereali</a:t>
            </a:r>
          </a:p>
        </p:txBody>
      </p:sp>
      <p:graphicFrame>
        <p:nvGraphicFramePr>
          <p:cNvPr id="67638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310770"/>
              </p:ext>
            </p:extLst>
          </p:nvPr>
        </p:nvGraphicFramePr>
        <p:xfrm>
          <a:off x="457200" y="1752600"/>
          <a:ext cx="8153400" cy="2814894"/>
        </p:xfrm>
        <a:graphic>
          <a:graphicData uri="http://schemas.openxmlformats.org/drawingml/2006/table">
            <a:tbl>
              <a:tblPr/>
              <a:tblGrid>
                <a:gridCol w="2387600"/>
                <a:gridCol w="2032000"/>
                <a:gridCol w="1600200"/>
                <a:gridCol w="2133600"/>
              </a:tblGrid>
              <a:tr h="5838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Foraggi</a:t>
                      </a:r>
                    </a:p>
                  </a:txBody>
                  <a:tcPr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Cereali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21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Essiccazione a ventilazione forzata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torri da fieno 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platee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per foraggio sfuso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platee per rotoballe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Disidratazione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9" marB="4568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Essiccazione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 funzionamento continuo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 funzionamento discontinuo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Ventilazione e refrigerazione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Conservazione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 atmosfera non controllata (silos verticali)</a:t>
                      </a:r>
                    </a:p>
                    <a:p>
                      <a:pPr marL="196850" marR="0" lvl="0" indent="-196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 atmosfera controllata (silos tubolari)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77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5072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Le tecniche di essiccazione per i cereali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69863" y="889000"/>
            <a:ext cx="8974137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 smtClean="0"/>
              <a:t>1- Essiccazione </a:t>
            </a:r>
            <a:r>
              <a:rPr lang="it-IT" dirty="0"/>
              <a:t>tradizionale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Essiccazione e raffreddamento in un unico passaggio con velocità di essiccazione determinato dal sistema di scarico della </a:t>
            </a:r>
            <a:r>
              <a:rPr lang="it-IT" dirty="0" smtClean="0"/>
              <a:t>cella</a:t>
            </a:r>
          </a:p>
          <a:p>
            <a:pPr marL="342900" indent="-342900">
              <a:buFont typeface="Arial"/>
              <a:buChar char="•"/>
              <a:defRPr/>
            </a:pPr>
            <a:endParaRPr lang="it-IT" dirty="0"/>
          </a:p>
          <a:p>
            <a:pPr>
              <a:defRPr/>
            </a:pPr>
            <a:r>
              <a:rPr lang="it-IT" dirty="0" smtClean="0"/>
              <a:t>2 - Essiccazione </a:t>
            </a:r>
            <a:r>
              <a:rPr lang="it-IT" dirty="0"/>
              <a:t>in due fasi con stoccaggio intermedio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1 fase: essiccazione in colonna fino al 20% di umidità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2 fase: stoccaggio in cella di ventilazione lenta ad aria ambiente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3 fase: completamento dell’essiccazione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maggior prodotto essiccabile (60%), ma maggiori perdite di </a:t>
            </a:r>
            <a:r>
              <a:rPr lang="it-IT" dirty="0" err="1"/>
              <a:t>s.s</a:t>
            </a:r>
            <a:r>
              <a:rPr lang="it-IT" dirty="0" err="1" smtClean="0"/>
              <a:t>.</a:t>
            </a:r>
            <a:endParaRPr lang="it-IT" dirty="0" smtClean="0"/>
          </a:p>
          <a:p>
            <a:pPr marL="342900" indent="-342900">
              <a:buFont typeface="Arial"/>
              <a:buChar char="•"/>
              <a:defRPr/>
            </a:pPr>
            <a:endParaRPr lang="it-IT" dirty="0"/>
          </a:p>
          <a:p>
            <a:pPr>
              <a:defRPr/>
            </a:pPr>
            <a:r>
              <a:rPr lang="it-IT" dirty="0" smtClean="0"/>
              <a:t>3 - Essiccazione </a:t>
            </a:r>
            <a:r>
              <a:rPr lang="it-IT" dirty="0"/>
              <a:t>con ventilazione lenta finale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Essiccazione fino al 22% di umidità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Trasferimento in silo con ventilazione della </a:t>
            </a:r>
            <a:r>
              <a:rPr lang="it-IT" dirty="0" smtClean="0"/>
              <a:t>massa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 smtClean="0"/>
              <a:t>Bene in climi secchi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01638" y="115888"/>
            <a:ext cx="87423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 smtClean="0"/>
              <a:t>4 - Essiccazione </a:t>
            </a:r>
            <a:r>
              <a:rPr lang="it-IT" dirty="0"/>
              <a:t>con rinvenimento intermedio (</a:t>
            </a:r>
            <a:r>
              <a:rPr lang="it-IT" dirty="0" err="1"/>
              <a:t>dryeration</a:t>
            </a:r>
            <a:r>
              <a:rPr lang="it-IT" dirty="0"/>
              <a:t>)</a:t>
            </a:r>
          </a:p>
          <a:p>
            <a:pPr>
              <a:defRPr/>
            </a:pPr>
            <a:endParaRPr lang="it-IT" dirty="0"/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Essiccazione del mais fino al 18% di umidità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Trasferimento in cella di rinvenimento a 55-65°C senza ventilazione per almeno 4 ore (migrazione dell’umidità residua nella cariosside verso l’esterno)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Ventilazione con aria ambiente con portate specifiche di 40-60 m</a:t>
            </a:r>
            <a:r>
              <a:rPr lang="it-IT" baseline="30000" dirty="0"/>
              <a:t>3</a:t>
            </a:r>
            <a:r>
              <a:rPr lang="it-IT" dirty="0"/>
              <a:t>/h per m</a:t>
            </a:r>
            <a:r>
              <a:rPr lang="it-IT" baseline="30000" dirty="0"/>
              <a:t>3</a:t>
            </a:r>
            <a:r>
              <a:rPr lang="it-IT" dirty="0"/>
              <a:t> di granella per 12 ore. Si asportano i rimanenti 3 punti di umidità.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Aumenta la capacità dell’impianto (60%), riduce la spesa di energia del 20%, riduce le rotture della granella. Occorrono però 4 celle</a:t>
            </a:r>
          </a:p>
        </p:txBody>
      </p:sp>
      <p:pic>
        <p:nvPicPr>
          <p:cNvPr id="7168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406900"/>
            <a:ext cx="29337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5081588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CasellaDiTesto 2"/>
          <p:cNvSpPr txBox="1">
            <a:spLocks noChangeArrowheads="1"/>
          </p:cNvSpPr>
          <p:nvPr/>
        </p:nvSpPr>
        <p:spPr bwMode="auto">
          <a:xfrm>
            <a:off x="5219700" y="444500"/>
            <a:ext cx="39243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La capacità della colonna di rinvenimento-ventilazione deve essere pari a circa 20 volte la produttività oraria in cereale secco della colonna di essiccazione: per un essiccatoio della capacità di 10 t/h e quindi necessario un silos da 200 </a:t>
            </a:r>
            <a:r>
              <a:rPr lang="it-IT" dirty="0" smtClean="0"/>
              <a:t>t, </a:t>
            </a:r>
            <a:r>
              <a:rPr lang="it-IT" dirty="0"/>
              <a:t>pari a circa 300 m</a:t>
            </a:r>
            <a:r>
              <a:rPr lang="it-IT" baseline="30000" dirty="0"/>
              <a:t>3</a:t>
            </a:r>
            <a:r>
              <a:rPr lang="it-IT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asellaDiTesto 1"/>
          <p:cNvSpPr txBox="1">
            <a:spLocks noChangeArrowheads="1"/>
          </p:cNvSpPr>
          <p:nvPr/>
        </p:nvSpPr>
        <p:spPr bwMode="auto">
          <a:xfrm>
            <a:off x="323850" y="188913"/>
            <a:ext cx="2312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La refrigerazione</a:t>
            </a:r>
          </a:p>
        </p:txBody>
      </p:sp>
      <p:pic>
        <p:nvPicPr>
          <p:cNvPr id="7373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0099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79388" y="765175"/>
            <a:ext cx="5761037" cy="535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800" dirty="0"/>
              <a:t>La refrigerazione dei cereali o altre granaglie è tecnica adottata con le seguenti finalità: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sz="1800" dirty="0"/>
              <a:t>Conservazione per periodi limitati (qualche settimana) della granella ad alto contenuto di umidità (20-30%)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sz="1800" dirty="0"/>
              <a:t>Conservazione per periodi lunghi (qualche mese) della granella con umidità del 17-20%;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sz="1800" dirty="0"/>
              <a:t>Conservazione per periodi molto lunghi (anche più di un anno) con umidità inferiore al 17%.</a:t>
            </a:r>
          </a:p>
          <a:p>
            <a:pPr>
              <a:defRPr/>
            </a:pPr>
            <a:r>
              <a:rPr lang="it-IT" sz="1800" dirty="0"/>
              <a:t>Abbassando la temperatura della massa è possibile evitare l’instaurarsi di condizioni favorevole alle attività biologiche.</a:t>
            </a:r>
          </a:p>
          <a:p>
            <a:pPr>
              <a:defRPr/>
            </a:pPr>
            <a:r>
              <a:rPr lang="it-IT" sz="1800" dirty="0"/>
              <a:t>La refrigerazione non è un processo alternativo all’essiccazione, ma integrativo, in grado di asportare 2-3 punti di umidità dalla massa.</a:t>
            </a:r>
          </a:p>
          <a:p>
            <a:pPr>
              <a:defRPr/>
            </a:pPr>
            <a:r>
              <a:rPr lang="it-IT" sz="1800" dirty="0"/>
              <a:t>Può essere attuato con qualsiasi tipo di silos, sia con prodotti alla rinfusa o in sacchi, basta che la distribuzione dell’aria sia omogenea.</a:t>
            </a:r>
          </a:p>
          <a:p>
            <a:pPr>
              <a:defRPr/>
            </a:pPr>
            <a:r>
              <a:rPr lang="it-IT" sz="1800" dirty="0"/>
              <a:t>La portata specifica d’aria è bassa (4-5 m</a:t>
            </a:r>
            <a:r>
              <a:rPr lang="it-IT" sz="1800" baseline="30000" dirty="0"/>
              <a:t>3</a:t>
            </a:r>
            <a:r>
              <a:rPr lang="it-IT" sz="1800" dirty="0"/>
              <a:t>/h per m3 di granella) con pressioni di esercizio di 100-300 mm c.a. (1-3 </a:t>
            </a:r>
            <a:r>
              <a:rPr lang="it-IT" sz="1800" dirty="0" err="1"/>
              <a:t>kPa</a:t>
            </a:r>
            <a:r>
              <a:rPr lang="it-IT" sz="1800" dirty="0"/>
              <a:t>) a seconda dell’altezza del cumulo.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asellaDiTesto 1"/>
          <p:cNvSpPr txBox="1">
            <a:spLocks noChangeArrowheads="1"/>
          </p:cNvSpPr>
          <p:nvPr/>
        </p:nvSpPr>
        <p:spPr bwMode="auto">
          <a:xfrm>
            <a:off x="360363" y="487363"/>
            <a:ext cx="3943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Le attrezzature complementari</a:t>
            </a:r>
          </a:p>
        </p:txBody>
      </p:sp>
      <p:pic>
        <p:nvPicPr>
          <p:cNvPr id="7475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78188"/>
            <a:ext cx="3376612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ttangolo 5"/>
          <p:cNvSpPr>
            <a:spLocks noChangeArrowheads="1"/>
          </p:cNvSpPr>
          <p:nvPr/>
        </p:nvSpPr>
        <p:spPr bwMode="auto">
          <a:xfrm>
            <a:off x="250825" y="908050"/>
            <a:ext cx="60499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/>
              <a:t>fossa di ricezione della granella (grigliato e tramogge);</a:t>
            </a:r>
          </a:p>
          <a:p>
            <a:pPr marL="342900" indent="-342900">
              <a:buFont typeface="Arial" charset="0"/>
              <a:buChar char="•"/>
            </a:pPr>
            <a:r>
              <a:rPr lang="it-IT"/>
              <a:t>silos del prodotto umido ("silos del verde");</a:t>
            </a:r>
          </a:p>
          <a:p>
            <a:pPr marL="342900" indent="-342900">
              <a:buFont typeface="Arial" charset="0"/>
              <a:buChar char="•"/>
            </a:pPr>
            <a:r>
              <a:rPr lang="it-IT"/>
              <a:t>attrezzature per la pulitura del cereale (prepulitori e pulitori a vaglio oscillante  o rotativo, vaglio aspirante);</a:t>
            </a:r>
          </a:p>
          <a:p>
            <a:pPr marL="342900" indent="-342900">
              <a:buFont typeface="Arial" charset="0"/>
              <a:buChar char="•"/>
            </a:pPr>
            <a:r>
              <a:rPr lang="it-IT"/>
              <a:t>attrezzature per il trasporto meccanico (estrattori, elevatore a tazze, trasportatore a catena, a nastro, estrattori;</a:t>
            </a:r>
          </a:p>
          <a:p>
            <a:pPr marL="342900" indent="-342900">
              <a:buFont typeface="Arial" charset="0"/>
              <a:buChar char="•"/>
            </a:pPr>
            <a:r>
              <a:rPr lang="it-IT"/>
              <a:t>attrezzature per la pesatura;</a:t>
            </a:r>
          </a:p>
          <a:p>
            <a:pPr marL="342900" indent="-342900">
              <a:buFont typeface="Arial" charset="0"/>
              <a:buChar char="•"/>
            </a:pPr>
            <a:r>
              <a:rPr lang="it-IT"/>
              <a:t>attrezzature per l’</a:t>
            </a:r>
            <a:r>
              <a:rPr lang="it-IT" altLang="ja-JP"/>
              <a:t>abbattimentoto delle polveri (cappe aspiranti, filtri).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85775"/>
            <a:ext cx="9144000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Micotossine nel post-raccolta</a:t>
            </a:r>
          </a:p>
          <a:p>
            <a:pPr>
              <a:defRPr/>
            </a:pPr>
            <a:endParaRPr lang="it-IT" dirty="0"/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Ricevere un prodotto di buona qualità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Laboratorio di analisi per la creazione di partite separate in funzione della destinazione finale zootecnica (bovini e suini) e alimentare umana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Sistema </a:t>
            </a:r>
            <a:r>
              <a:rPr lang="it-IT" dirty="0" err="1"/>
              <a:t>dryeration</a:t>
            </a:r>
            <a:r>
              <a:rPr lang="it-IT" dirty="0"/>
              <a:t> nei silos verticali (soste brevi)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Refrigerazione nei magazzini orizzontali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Pulitura in entrata e in uscita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Movimentazione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81010" y="404119"/>
            <a:ext cx="533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Conservazione dei cereali: i silos verticali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052736"/>
            <a:ext cx="8624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silos sono strutture impiegate per la conservazione dei foraggi e dei cereali e possono essere verticali e orizzontali. Attualmente quelli orizzontali sono utilizzati per il mais ceroso, quelli verticali sono più usati per la granella umida, secca, pastoni, erba-silo e fieno-silo.</a:t>
            </a:r>
          </a:p>
          <a:p>
            <a:r>
              <a:rPr lang="it-IT" dirty="0" smtClean="0"/>
              <a:t>Sono silos verticali (o a torre) quelli la cui forma è sviluppata maggiormente in altezza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79512" y="3441680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 </a:t>
            </a:r>
            <a:r>
              <a:rPr lang="it-IT" dirty="0"/>
              <a:t>silos a </a:t>
            </a:r>
            <a:r>
              <a:rPr lang="it-IT" dirty="0" smtClean="0"/>
              <a:t>torre </a:t>
            </a:r>
            <a:r>
              <a:rPr lang="it-IT" dirty="0"/>
              <a:t>possono </a:t>
            </a:r>
            <a:r>
              <a:rPr lang="it-IT" dirty="0" smtClean="0"/>
              <a:t>essere considerati </a:t>
            </a:r>
            <a:r>
              <a:rPr lang="it-IT" dirty="0"/>
              <a:t>come gli </a:t>
            </a:r>
            <a:r>
              <a:rPr lang="it-IT" dirty="0" smtClean="0"/>
              <a:t>strumenti tecnicamente più </a:t>
            </a:r>
            <a:r>
              <a:rPr lang="it-IT" dirty="0"/>
              <a:t>razionali per </a:t>
            </a:r>
            <a:r>
              <a:rPr lang="it-IT" dirty="0" smtClean="0"/>
              <a:t>l'insilamento </a:t>
            </a:r>
            <a:r>
              <a:rPr lang="it-IT" dirty="0"/>
              <a:t>degli </a:t>
            </a:r>
            <a:r>
              <a:rPr lang="it-IT" dirty="0" smtClean="0"/>
              <a:t>alimenti per </a:t>
            </a:r>
            <a:r>
              <a:rPr lang="it-IT" dirty="0"/>
              <a:t>il bestiame e per </a:t>
            </a:r>
            <a:r>
              <a:rPr lang="it-IT" dirty="0" smtClean="0"/>
              <a:t>la conservazione </a:t>
            </a:r>
            <a:r>
              <a:rPr lang="it-IT" dirty="0"/>
              <a:t>delle </a:t>
            </a:r>
            <a:r>
              <a:rPr lang="it-IT" dirty="0" smtClean="0"/>
              <a:t>derrate </a:t>
            </a:r>
            <a:r>
              <a:rPr lang="it-IT" dirty="0"/>
              <a:t>agricole in generale </a:t>
            </a:r>
            <a:r>
              <a:rPr lang="it-IT" dirty="0" smtClean="0"/>
              <a:t>riducendo </a:t>
            </a:r>
            <a:r>
              <a:rPr lang="it-IT" dirty="0"/>
              <a:t>gli scambi gassosi con </a:t>
            </a:r>
            <a:r>
              <a:rPr lang="it-IT" dirty="0" smtClean="0"/>
              <a:t>l’ambiente </a:t>
            </a:r>
            <a:r>
              <a:rPr lang="it-IT" dirty="0"/>
              <a:t>esterno rispetto ai silos orizzontali. Di </a:t>
            </a:r>
            <a:r>
              <a:rPr lang="it-IT" dirty="0" smtClean="0"/>
              <a:t>conseguenza </a:t>
            </a:r>
            <a:r>
              <a:rPr lang="it-IT" dirty="0"/>
              <a:t>le </a:t>
            </a:r>
            <a:r>
              <a:rPr lang="it-IT" dirty="0" smtClean="0"/>
              <a:t>perdite </a:t>
            </a:r>
            <a:r>
              <a:rPr lang="it-IT" dirty="0"/>
              <a:t>di </a:t>
            </a:r>
            <a:r>
              <a:rPr lang="it-IT" dirty="0" smtClean="0"/>
              <a:t>superficie </a:t>
            </a:r>
            <a:r>
              <a:rPr lang="it-IT" dirty="0"/>
              <a:t>sono </a:t>
            </a:r>
            <a:r>
              <a:rPr lang="it-IT" dirty="0" smtClean="0"/>
              <a:t>inferiori </a:t>
            </a:r>
            <a:r>
              <a:rPr lang="it-IT" dirty="0"/>
              <a:t>e, </a:t>
            </a:r>
            <a:r>
              <a:rPr lang="it-IT" dirty="0" smtClean="0"/>
              <a:t>inoltre, </a:t>
            </a:r>
            <a:r>
              <a:rPr lang="it-IT" dirty="0"/>
              <a:t>si elimina il lavoro di compressione, che </a:t>
            </a:r>
            <a:r>
              <a:rPr lang="it-IT" dirty="0" smtClean="0"/>
              <a:t>a</a:t>
            </a:r>
            <a:r>
              <a:rPr lang="it-IT" dirty="0"/>
              <a:t>v</a:t>
            </a:r>
            <a:r>
              <a:rPr lang="it-IT" dirty="0" smtClean="0"/>
              <a:t>viene natural</a:t>
            </a:r>
            <a:r>
              <a:rPr lang="it-IT" dirty="0"/>
              <a:t>m</a:t>
            </a:r>
            <a:r>
              <a:rPr lang="it-IT" dirty="0" smtClean="0"/>
              <a:t>ente </a:t>
            </a:r>
            <a:r>
              <a:rPr lang="it-IT" dirty="0"/>
              <a:t>per </a:t>
            </a:r>
            <a:r>
              <a:rPr lang="it-IT" dirty="0" smtClean="0"/>
              <a:t>azione del </a:t>
            </a:r>
            <a:r>
              <a:rPr lang="it-IT" dirty="0"/>
              <a:t>peso stesso del f</a:t>
            </a:r>
            <a:r>
              <a:rPr lang="it-IT" dirty="0" smtClean="0"/>
              <a:t>oraggio</a:t>
            </a:r>
            <a:r>
              <a:rPr lang="it-IT" dirty="0"/>
              <a:t>. </a:t>
            </a:r>
            <a:r>
              <a:rPr lang="it-IT" dirty="0" smtClean="0"/>
              <a:t>Per contro </a:t>
            </a:r>
            <a:r>
              <a:rPr lang="it-IT" dirty="0"/>
              <a:t>il silo </a:t>
            </a:r>
            <a:r>
              <a:rPr lang="it-IT" dirty="0" smtClean="0"/>
              <a:t>verticale </a:t>
            </a:r>
            <a:r>
              <a:rPr lang="it-IT" dirty="0"/>
              <a:t>è più oneroso, sia come spesa </a:t>
            </a:r>
            <a:r>
              <a:rPr lang="it-IT" dirty="0" smtClean="0"/>
              <a:t>iniziale, </a:t>
            </a:r>
            <a:r>
              <a:rPr lang="it-IT" dirty="0"/>
              <a:t>sia come costo di manutenzione e di </a:t>
            </a:r>
            <a:r>
              <a:rPr lang="it-IT" dirty="0" smtClean="0"/>
              <a:t>esercizio.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12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43513"/>
            <a:ext cx="9144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</a:t>
            </a:r>
            <a:r>
              <a:rPr lang="it-IT" dirty="0" smtClean="0"/>
              <a:t>limitazione </a:t>
            </a:r>
            <a:r>
              <a:rPr lang="it-IT" dirty="0"/>
              <a:t>tecnica </a:t>
            </a:r>
            <a:r>
              <a:rPr lang="it-IT" dirty="0" smtClean="0"/>
              <a:t>più </a:t>
            </a:r>
            <a:r>
              <a:rPr lang="it-IT" dirty="0"/>
              <a:t>evidente dci silos a </a:t>
            </a:r>
            <a:r>
              <a:rPr lang="it-IT" dirty="0" smtClean="0"/>
              <a:t>torre </a:t>
            </a:r>
            <a:r>
              <a:rPr lang="it-IT" dirty="0"/>
              <a:t>è rappresentata dagli </a:t>
            </a:r>
            <a:r>
              <a:rPr lang="it-IT" dirty="0" smtClean="0"/>
              <a:t>scarsi risultati </a:t>
            </a:r>
            <a:r>
              <a:rPr lang="it-IT" dirty="0"/>
              <a:t>nella conservazione di </a:t>
            </a:r>
            <a:r>
              <a:rPr lang="it-IT" dirty="0" smtClean="0"/>
              <a:t>foraggi troppo </a:t>
            </a:r>
            <a:r>
              <a:rPr lang="it-IT" dirty="0"/>
              <a:t>umidi. Al di sotto del </a:t>
            </a:r>
            <a:r>
              <a:rPr lang="it-IT" dirty="0" smtClean="0"/>
              <a:t>30%. </a:t>
            </a:r>
            <a:r>
              <a:rPr lang="it-IT" dirty="0"/>
              <a:t>di sostanza secca si verifica, infatti, una </a:t>
            </a:r>
            <a:r>
              <a:rPr lang="it-IT" dirty="0" smtClean="0"/>
              <a:t>notevole </a:t>
            </a:r>
            <a:r>
              <a:rPr lang="it-IT" dirty="0"/>
              <a:t>percolazione </a:t>
            </a:r>
            <a:r>
              <a:rPr lang="it-IT" dirty="0" smtClean="0"/>
              <a:t>di </a:t>
            </a:r>
            <a:r>
              <a:rPr lang="it-IT" dirty="0"/>
              <a:t>acque dì vegetazione (2-3 volte in più rispetto ai silos orizzontali), con un sensibile peggioramento </a:t>
            </a:r>
            <a:r>
              <a:rPr lang="it-IT" dirty="0" smtClean="0"/>
              <a:t>della </a:t>
            </a:r>
            <a:r>
              <a:rPr lang="it-IT" dirty="0"/>
              <a:t>qualità dell'insilato e con </a:t>
            </a:r>
            <a:r>
              <a:rPr lang="it-IT" dirty="0" smtClean="0"/>
              <a:t>creazione </a:t>
            </a:r>
            <a:r>
              <a:rPr lang="it-IT" dirty="0"/>
              <a:t>di pericolose </a:t>
            </a:r>
            <a:r>
              <a:rPr lang="it-IT" dirty="0" smtClean="0"/>
              <a:t>pressioni </a:t>
            </a:r>
            <a:r>
              <a:rPr lang="it-IT" dirty="0"/>
              <a:t>alla base del silo. Le stesse </a:t>
            </a:r>
            <a:r>
              <a:rPr lang="it-IT" dirty="0" smtClean="0"/>
              <a:t>pareti </a:t>
            </a:r>
            <a:r>
              <a:rPr lang="it-IT" dirty="0"/>
              <a:t>del silo </a:t>
            </a:r>
            <a:r>
              <a:rPr lang="it-IT" dirty="0" smtClean="0"/>
              <a:t>vengono, </a:t>
            </a:r>
            <a:r>
              <a:rPr lang="it-IT" dirty="0"/>
              <a:t>poi, </a:t>
            </a:r>
            <a:r>
              <a:rPr lang="it-IT" dirty="0" smtClean="0"/>
              <a:t>sottoposte </a:t>
            </a:r>
            <a:r>
              <a:rPr lang="it-IT" dirty="0"/>
              <a:t>a maggiore usura per l</a:t>
            </a:r>
            <a:r>
              <a:rPr lang="it-IT" dirty="0" smtClean="0"/>
              <a:t>'azione corrosiva </a:t>
            </a:r>
            <a:r>
              <a:rPr lang="it-IT" dirty="0"/>
              <a:t>del liquido di percolazione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smtClean="0"/>
              <a:t>I silos verticali possono essere distinti in funzione delle modalità di carico e scarico, oppure del materiale di costruzione. Abbiamo così: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19491" y="4791700"/>
            <a:ext cx="2005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s. </a:t>
            </a:r>
            <a:r>
              <a:rPr lang="it-IT" dirty="0" err="1"/>
              <a:t>c</a:t>
            </a:r>
            <a:r>
              <a:rPr lang="it-IT" dirty="0" err="1" smtClean="0"/>
              <a:t>iclatori</a:t>
            </a:r>
            <a:endParaRPr lang="it-IT" dirty="0" smtClean="0"/>
          </a:p>
          <a:p>
            <a:r>
              <a:rPr lang="it-IT" dirty="0" smtClean="0"/>
              <a:t>s. non </a:t>
            </a:r>
            <a:r>
              <a:rPr lang="it-IT" dirty="0" err="1" smtClean="0"/>
              <a:t>ciclatori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44008" y="4581128"/>
            <a:ext cx="30051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</a:t>
            </a:r>
            <a:r>
              <a:rPr lang="it-IT" dirty="0" smtClean="0"/>
              <a:t>. in cemento</a:t>
            </a:r>
          </a:p>
          <a:p>
            <a:r>
              <a:rPr lang="it-IT" dirty="0" smtClean="0"/>
              <a:t>S. in legno</a:t>
            </a:r>
          </a:p>
          <a:p>
            <a:r>
              <a:rPr lang="it-IT" dirty="0" smtClean="0"/>
              <a:t>S. in materiale plastico</a:t>
            </a:r>
          </a:p>
          <a:p>
            <a:r>
              <a:rPr lang="it-IT" dirty="0" smtClean="0"/>
              <a:t>S. in acciaio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213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1647" y="-27384"/>
            <a:ext cx="602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Movimentazione del prodotto nei silos verticali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00250" y="476672"/>
            <a:ext cx="8643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E’ meccanizzata all’aumentare delle dimensioni del silo, specie lo scarico.</a:t>
            </a:r>
          </a:p>
          <a:p>
            <a:endParaRPr lang="it-IT" dirty="0" smtClean="0"/>
          </a:p>
          <a:p>
            <a:r>
              <a:rPr lang="it-IT" dirty="0" smtClean="0"/>
              <a:t>CARICO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/>
              <a:t>Insilatrici pneumatiche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/>
              <a:t>Elevatore a tazze con granelle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/>
              <a:t>Coclea con cereali o sfarinati (per limitate altezze perché l’angolo di lavoro non supera i 45°.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429000"/>
            <a:ext cx="7213378" cy="33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0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5" y="34660"/>
            <a:ext cx="9144745" cy="591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5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cs typeface="+mj-cs"/>
              </a:rPr>
              <a:t>Essiccazione per cereali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476672"/>
            <a:ext cx="9144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fr-FR" dirty="0" smtClean="0">
              <a:solidFill>
                <a:srgbClr val="000000"/>
              </a:solidFill>
              <a:latin typeface="Helvetica" charset="0"/>
              <a:cs typeface="+mn-cs"/>
            </a:endParaRPr>
          </a:p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  <a:latin typeface="Helvetica" charset="0"/>
                <a:cs typeface="+mn-cs"/>
              </a:rPr>
              <a:t>L'</a:t>
            </a:r>
            <a:r>
              <a:rPr lang="it-IT" dirty="0" smtClean="0">
                <a:solidFill>
                  <a:srgbClr val="000000"/>
                </a:solidFill>
                <a:latin typeface="Helvetica" charset="0"/>
                <a:cs typeface="+mn-cs"/>
              </a:rPr>
              <a:t>umidit</a:t>
            </a:r>
            <a:r>
              <a:rPr lang="it-IT" dirty="0" smtClean="0">
                <a:solidFill>
                  <a:srgbClr val="000000"/>
                </a:solidFill>
                <a:latin typeface="Lucida Grande" charset="0"/>
                <a:cs typeface="+mn-cs"/>
              </a:rPr>
              <a:t>à</a:t>
            </a:r>
            <a:r>
              <a:rPr lang="it-IT" dirty="0" smtClean="0">
                <a:solidFill>
                  <a:srgbClr val="000000"/>
                </a:solidFill>
                <a:latin typeface="Helvetica" charset="0"/>
                <a:cs typeface="+mn-cs"/>
              </a:rPr>
              <a:t> 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al</a:t>
            </a:r>
            <a:r>
              <a:rPr lang="fr-FR" dirty="0">
                <a:solidFill>
                  <a:srgbClr val="000000"/>
                </a:solidFill>
                <a:latin typeface="Helvetica" charset="0"/>
                <a:cs typeface="+mn-cs"/>
              </a:rPr>
              <a:t>l'</a:t>
            </a:r>
            <a:r>
              <a:rPr lang="it-IT" dirty="0">
                <a:solidFill>
                  <a:srgbClr val="000000"/>
                </a:solidFill>
                <a:latin typeface="Helvetica" charset="0"/>
                <a:ea typeface="ヒラギノ角ゴ ProN W3" charset="0"/>
                <a:cs typeface="ヒラギノ角ゴ ProN W3" charset="0"/>
              </a:rPr>
              <a:t>a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tto della raccolta pu</a:t>
            </a:r>
            <a:r>
              <a:rPr lang="it-IT" dirty="0">
                <a:solidFill>
                  <a:srgbClr val="000000"/>
                </a:solidFill>
                <a:latin typeface="Lucida Grande" charset="0"/>
                <a:cs typeface="+mn-cs"/>
              </a:rPr>
              <a:t>ò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 variare da un minimo del 17-18% ad un massimo del 33-35%. L</a:t>
            </a:r>
            <a:r>
              <a:rPr lang="fr-FR" dirty="0">
                <a:solidFill>
                  <a:srgbClr val="000000"/>
                </a:solidFill>
                <a:latin typeface="Helvetica" charset="0"/>
                <a:cs typeface="+mn-cs"/>
              </a:rPr>
              <a:t>'</a:t>
            </a:r>
            <a:r>
              <a:rPr lang="it-IT" dirty="0">
                <a:solidFill>
                  <a:srgbClr val="000000"/>
                </a:solidFill>
                <a:latin typeface="Helvetica" charset="0"/>
                <a:ea typeface="ヒラギノ角ゴ ProN W3" charset="0"/>
                <a:cs typeface="ヒラギノ角ゴ ProN W3" charset="0"/>
              </a:rPr>
              <a:t>a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cqua in eccesso deve essere rapidamente allontanata portando la granella al limite di sicurezza fissato al 13-15%. Tale valore consente di minimizzare le perdite quantitative e qualitative, difendendo durante il periodo di stoccaggio le cariossidi dagli attacchi di microrganismi e impedendo degradazioni nei loro componenti chimici.</a:t>
            </a:r>
          </a:p>
          <a:p>
            <a:pPr>
              <a:defRPr/>
            </a:pPr>
            <a:endParaRPr lang="it-IT" sz="1200" dirty="0">
              <a:solidFill>
                <a:srgbClr val="000000"/>
              </a:solidFill>
              <a:latin typeface="Helvetica" charset="0"/>
              <a:cs typeface="+mn-cs"/>
            </a:endParaRPr>
          </a:p>
          <a:p>
            <a:pPr>
              <a:defRPr/>
            </a:pPr>
            <a:r>
              <a:rPr lang="it-IT" u="sng" dirty="0">
                <a:solidFill>
                  <a:srgbClr val="000000"/>
                </a:solidFill>
                <a:latin typeface="Helvetica" charset="0"/>
                <a:cs typeface="+mn-cs"/>
              </a:rPr>
              <a:t>Temperature di essiccazione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:</a:t>
            </a:r>
          </a:p>
          <a:p>
            <a:pPr>
              <a:defRPr/>
            </a:pPr>
            <a:r>
              <a:rPr lang="it-IT" dirty="0">
                <a:solidFill>
                  <a:srgbClr val="000000"/>
                </a:solidFill>
                <a:latin typeface="Arial" charset="0"/>
                <a:cs typeface="+mn-cs"/>
              </a:rPr>
              <a:t>-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per il mais da seme 50°C;</a:t>
            </a:r>
          </a:p>
          <a:p>
            <a:pPr>
              <a:defRPr/>
            </a:pPr>
            <a:r>
              <a:rPr lang="it-IT" dirty="0">
                <a:solidFill>
                  <a:srgbClr val="000000"/>
                </a:solidFill>
                <a:latin typeface="Arial" charset="0"/>
                <a:cs typeface="+mn-cs"/>
              </a:rPr>
              <a:t>-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per il mais da industria 80°C;</a:t>
            </a:r>
          </a:p>
          <a:p>
            <a:pPr>
              <a:defRPr/>
            </a:pP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-per alimentazione zootecnica 100°</a:t>
            </a:r>
            <a:r>
              <a:rPr lang="it-IT" dirty="0" smtClean="0">
                <a:solidFill>
                  <a:srgbClr val="000000"/>
                </a:solidFill>
                <a:latin typeface="Helvetica" charset="0"/>
                <a:cs typeface="+mn-cs"/>
              </a:rPr>
              <a:t>C</a:t>
            </a:r>
          </a:p>
          <a:p>
            <a:pPr>
              <a:defRPr/>
            </a:pPr>
            <a:endParaRPr lang="it-IT" sz="1200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188640"/>
            <a:ext cx="8547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SCARICO</a:t>
            </a:r>
          </a:p>
          <a:p>
            <a:endParaRPr lang="it-IT" dirty="0" smtClean="0"/>
          </a:p>
          <a:p>
            <a:pPr marL="342900" indent="-342900">
              <a:buFont typeface="Arial"/>
              <a:buChar char="•"/>
            </a:pPr>
            <a:r>
              <a:rPr lang="it-IT" dirty="0" smtClean="0"/>
              <a:t>A mano nei silos cremaschi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/>
              <a:t>Dessilatrici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/>
              <a:t>Alla sommità del silo (scarico dall’alto) = silos non </a:t>
            </a:r>
            <a:r>
              <a:rPr lang="it-IT" dirty="0" err="1" smtClean="0"/>
              <a:t>ciclatori</a:t>
            </a:r>
            <a:r>
              <a:rPr lang="it-IT" dirty="0" smtClean="0"/>
              <a:t>. D. pneumatiche polivalenti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smtClean="0"/>
              <a:t>Alla base del silo (scarico dal basso) = silos </a:t>
            </a:r>
            <a:r>
              <a:rPr lang="it-IT" dirty="0" err="1" smtClean="0"/>
              <a:t>ciclatori</a:t>
            </a:r>
            <a:r>
              <a:rPr lang="it-IT" dirty="0" smtClean="0"/>
              <a:t> (carico e scarico continui)</a:t>
            </a:r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8027"/>
            <a:ext cx="4283968" cy="35699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341" y="3284984"/>
            <a:ext cx="4957120" cy="36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46"/>
            <a:ext cx="4644008" cy="68879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9" y="1137671"/>
            <a:ext cx="4499992" cy="572032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44008" y="0"/>
            <a:ext cx="242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Silos non </a:t>
            </a:r>
            <a:r>
              <a:rPr lang="it-IT" dirty="0" err="1" smtClean="0"/>
              <a:t>ciclatori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218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9" y="0"/>
            <a:ext cx="8303281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747" y="5512"/>
            <a:ext cx="3444139" cy="7591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4683" y="307900"/>
            <a:ext cx="2997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Silos </a:t>
            </a:r>
            <a:r>
              <a:rPr lang="it-IT" dirty="0" err="1" smtClean="0"/>
              <a:t>ciclatori</a:t>
            </a:r>
            <a:endParaRPr lang="it-IT" dirty="0" smtClean="0"/>
          </a:p>
          <a:p>
            <a:r>
              <a:rPr lang="it-IT" dirty="0" smtClean="0"/>
              <a:t>Per evitare l’ingresso di aria al momento dello scarico sono previsti sistemi di compensazione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166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3923" y="481094"/>
            <a:ext cx="89900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Tipologie di silos in funzione del materiale costruttivo</a:t>
            </a:r>
          </a:p>
          <a:p>
            <a:endParaRPr lang="it-IT" dirty="0" smtClean="0"/>
          </a:p>
          <a:p>
            <a:r>
              <a:rPr lang="it-IT" dirty="0"/>
              <a:t>I </a:t>
            </a:r>
            <a:r>
              <a:rPr lang="it-IT" u="sng" dirty="0"/>
              <a:t>silos </a:t>
            </a:r>
            <a:r>
              <a:rPr lang="it-IT" u="sng" dirty="0" smtClean="0"/>
              <a:t>in acciaio</a:t>
            </a:r>
            <a:r>
              <a:rPr lang="it-IT" dirty="0" smtClean="0"/>
              <a:t> più interessanti </a:t>
            </a:r>
            <a:r>
              <a:rPr lang="it-IT" dirty="0"/>
              <a:t>per il </a:t>
            </a:r>
            <a:r>
              <a:rPr lang="it-IT" dirty="0" smtClean="0"/>
              <a:t>settore agricolo sono: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/>
              <a:t>in acciaio (vetrificato)</a:t>
            </a:r>
            <a:r>
              <a:rPr lang="it-IT" dirty="0"/>
              <a:t> sono classificabili tra i silos "a tenuta", in grado di garantire limitati scambi gassosi con </a:t>
            </a:r>
            <a:r>
              <a:rPr lang="it-IT" dirty="0" smtClean="0"/>
              <a:t>l’esterno. Diametro 4-8 m e altezze fino a 25 m. all’interno ci sono i “polmoni compensatori” che dilatandosi compensano alle variazioni di pressione dovute alla temperatura o allo scarico</a:t>
            </a:r>
          </a:p>
          <a:p>
            <a:pPr marL="342900" indent="-342900">
              <a:buFont typeface="Arial"/>
              <a:buChar char="•"/>
            </a:pPr>
            <a:r>
              <a:rPr lang="it-IT" dirty="0" smtClean="0"/>
              <a:t>in lamiera ondulata: sono “non </a:t>
            </a:r>
            <a:r>
              <a:rPr lang="it-IT" dirty="0"/>
              <a:t>a </a:t>
            </a:r>
            <a:r>
              <a:rPr lang="it-IT" dirty="0" smtClean="0"/>
              <a:t>tenuta" </a:t>
            </a:r>
            <a:r>
              <a:rPr lang="it-IT" dirty="0"/>
              <a:t>e, quindi, </a:t>
            </a:r>
            <a:r>
              <a:rPr lang="it-IT" dirty="0" smtClean="0"/>
              <a:t>utilizzabili </a:t>
            </a:r>
            <a:r>
              <a:rPr lang="it-IT" dirty="0"/>
              <a:t>solo </a:t>
            </a:r>
            <a:r>
              <a:rPr lang="it-IT" dirty="0" smtClean="0"/>
              <a:t>per la conservazione </a:t>
            </a:r>
            <a:r>
              <a:rPr lang="it-IT" dirty="0"/>
              <a:t>di </a:t>
            </a:r>
            <a:r>
              <a:rPr lang="it-IT" dirty="0" smtClean="0"/>
              <a:t>prodotti già essiccati. La base è predisposta per la ventilazione che può essere di mantenimento (con aria ambiente e portata specifica di 20-50 m</a:t>
            </a:r>
            <a:r>
              <a:rPr lang="it-IT" baseline="30000" dirty="0" smtClean="0"/>
              <a:t>3</a:t>
            </a:r>
            <a:r>
              <a:rPr lang="it-IT" dirty="0" smtClean="0"/>
              <a:t>/h m</a:t>
            </a:r>
            <a:r>
              <a:rPr lang="it-IT" baseline="30000" dirty="0" smtClean="0"/>
              <a:t>3</a:t>
            </a:r>
            <a:r>
              <a:rPr lang="it-IT" dirty="0" smtClean="0"/>
              <a:t> di cereale) o essiccante (con aria calda a 40-50°C). Hanno altezze e diametri fino a 15 m e capacità di 2.000 t di granella.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256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98800" cy="279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698190"/>
            <a:ext cx="6955336" cy="41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1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0885" y="615801"/>
            <a:ext cx="40530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</a:t>
            </a:r>
            <a:r>
              <a:rPr lang="it-IT" u="sng" dirty="0" smtClean="0"/>
              <a:t>silos in materiale plastico </a:t>
            </a:r>
            <a:r>
              <a:rPr lang="it-IT" dirty="0" smtClean="0"/>
              <a:t>sono generalmente in PRFV (vetroresina) perché sono resistenti alla corrosione e a tenuta ermetica. Sono anche a bassa conducibilità termica che riduce i gradienti termici con l’esterno. Ha dimensioni minori e viene utilizzato in allevamenti suinicoli e avi-cunicoli per la distribuzione automatizzata degli alimenti e nei bovini per i concentrati.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283" y="332656"/>
            <a:ext cx="4676632" cy="614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8731" y="712021"/>
            <a:ext cx="43213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/>
              <a:t>Silos in legno </a:t>
            </a:r>
            <a:r>
              <a:rPr lang="it-IT" dirty="0" smtClean="0"/>
              <a:t>sono poco usati. Sono del tipo “non </a:t>
            </a:r>
            <a:r>
              <a:rPr lang="it-IT" dirty="0" err="1" smtClean="0"/>
              <a:t>ciclatore</a:t>
            </a:r>
            <a:r>
              <a:rPr lang="it-IT" dirty="0" smtClean="0"/>
              <a:t>” (scarico dall’alto)</a:t>
            </a:r>
          </a:p>
          <a:p>
            <a:endParaRPr lang="it-IT" dirty="0"/>
          </a:p>
          <a:p>
            <a:r>
              <a:rPr lang="it-IT" u="sng" dirty="0" smtClean="0"/>
              <a:t>Silos in calcestruzzo </a:t>
            </a:r>
            <a:r>
              <a:rPr lang="it-IT" dirty="0" smtClean="0"/>
              <a:t>in c.a. vibrato o prefabbricati. Sono in grado di garantire buon isolamento del prodotto e vengono usati per i prodotti che necessitano di silos a tenuta come la granella e i prodotti umidi in genere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292" y="548680"/>
            <a:ext cx="42314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5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1524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>
                <a:cs typeface="+mn-cs"/>
              </a:rPr>
              <a:t>Conservazione mediante atmosfera controllata in silos tubolari</a:t>
            </a:r>
          </a:p>
        </p:txBody>
      </p:sp>
      <p:pic>
        <p:nvPicPr>
          <p:cNvPr id="75778" name="Picture 3" descr="Cargill 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0300"/>
            <a:ext cx="85344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838200" y="1219200"/>
            <a:ext cx="7796213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it-IT" sz="2800">
                <a:cs typeface="+mn-cs"/>
              </a:rPr>
              <a:t>Principi di base:</a:t>
            </a:r>
          </a:p>
          <a:p>
            <a:pPr>
              <a:spcBef>
                <a:spcPct val="20000"/>
              </a:spcBef>
              <a:defRPr/>
            </a:pPr>
            <a:r>
              <a:rPr lang="it-IT" sz="2800">
                <a:cs typeface="+mn-cs"/>
              </a:rPr>
              <a:t>Il mantenimento dei grani in ambiente ermetico aumenta la concentrazione di CO</a:t>
            </a:r>
            <a:r>
              <a:rPr lang="it-IT" sz="2800" baseline="-25000">
                <a:cs typeface="+mn-cs"/>
              </a:rPr>
              <a:t>2</a:t>
            </a:r>
            <a:r>
              <a:rPr lang="it-IT" sz="2800">
                <a:cs typeface="+mn-cs"/>
              </a:rPr>
              <a:t>, si riduce la concentrazione di O</a:t>
            </a:r>
            <a:r>
              <a:rPr lang="it-IT" sz="2800" baseline="-25000">
                <a:cs typeface="+mn-cs"/>
              </a:rPr>
              <a:t>2</a:t>
            </a:r>
            <a:r>
              <a:rPr lang="it-IT" sz="2800">
                <a:cs typeface="+mn-cs"/>
              </a:rPr>
              <a:t> con effetto di ridurre i rischi di deterioramento causati da funghi, insetti e respirazioni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561975" y="128588"/>
            <a:ext cx="8582025" cy="53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it-IT" sz="2800" dirty="0">
                <a:cs typeface="+mn-cs"/>
              </a:rPr>
              <a:t>Diametro del silo tubolare: 2,7 m</a:t>
            </a:r>
          </a:p>
          <a:p>
            <a:pPr>
              <a:spcBef>
                <a:spcPct val="20000"/>
              </a:spcBef>
              <a:defRPr/>
            </a:pPr>
            <a:r>
              <a:rPr lang="it-IT" sz="2800" dirty="0" smtClean="0">
                <a:cs typeface="+mn-cs"/>
              </a:rPr>
              <a:t>Spessore del film plastico: </a:t>
            </a:r>
            <a:r>
              <a:rPr lang="it-IT" sz="2800" dirty="0">
                <a:cs typeface="+mn-cs"/>
              </a:rPr>
              <a:t>235 </a:t>
            </a:r>
            <a:r>
              <a:rPr lang="it-IT" sz="2800" dirty="0">
                <a:cs typeface="+mn-cs"/>
                <a:sym typeface="Symbol" charset="0"/>
              </a:rPr>
              <a:t>m</a:t>
            </a:r>
            <a:endParaRPr lang="it-IT" sz="2800" dirty="0"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it-IT" sz="2800" dirty="0">
                <a:cs typeface="+mn-cs"/>
              </a:rPr>
              <a:t>Lunghezza: 60-75 m</a:t>
            </a:r>
          </a:p>
          <a:p>
            <a:pPr>
              <a:spcBef>
                <a:spcPct val="20000"/>
              </a:spcBef>
              <a:defRPr/>
            </a:pPr>
            <a:r>
              <a:rPr lang="it-IT" sz="2800" dirty="0">
                <a:cs typeface="+mn-cs"/>
              </a:rPr>
              <a:t>Volume: 350-450 m</a:t>
            </a:r>
            <a:r>
              <a:rPr lang="it-IT" sz="2800" baseline="30000" dirty="0">
                <a:cs typeface="+mn-cs"/>
              </a:rPr>
              <a:t>3</a:t>
            </a:r>
          </a:p>
          <a:p>
            <a:pPr>
              <a:spcBef>
                <a:spcPct val="20000"/>
              </a:spcBef>
              <a:defRPr/>
            </a:pPr>
            <a:r>
              <a:rPr lang="it-IT" sz="2800" dirty="0">
                <a:cs typeface="+mn-cs"/>
              </a:rPr>
              <a:t>Capacità: 200-250 t</a:t>
            </a:r>
          </a:p>
          <a:p>
            <a:pPr>
              <a:spcBef>
                <a:spcPct val="20000"/>
              </a:spcBef>
              <a:defRPr/>
            </a:pPr>
            <a:r>
              <a:rPr lang="it-IT" sz="2800" dirty="0">
                <a:cs typeface="+mn-cs"/>
              </a:rPr>
              <a:t>Durata: </a:t>
            </a:r>
          </a:p>
          <a:p>
            <a:pPr>
              <a:spcBef>
                <a:spcPct val="20000"/>
              </a:spcBef>
              <a:defRPr/>
            </a:pPr>
            <a:r>
              <a:rPr lang="it-IT" sz="2800" dirty="0">
                <a:cs typeface="+mn-cs"/>
              </a:rPr>
              <a:t>Precauzioni: Luogo drenato, lontano da alberi, piano e pulito; materiale plastico di buona qualità, riempito bene; granella in buone condizioni sane non danneggiate meccanicamente; controllo periodico</a:t>
            </a:r>
          </a:p>
          <a:p>
            <a:pPr>
              <a:spcBef>
                <a:spcPct val="20000"/>
              </a:spcBef>
              <a:defRPr/>
            </a:pPr>
            <a:endParaRPr lang="it-IT" sz="28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DSC011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13792" r="12070" b="180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39" name="Object 3"/>
          <p:cNvGraphicFramePr>
            <a:graphicFrameLocks noChangeAspect="1"/>
          </p:cNvGraphicFramePr>
          <p:nvPr/>
        </p:nvGraphicFramePr>
        <p:xfrm>
          <a:off x="241300" y="2781300"/>
          <a:ext cx="87249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3" name="Foglio di lavoro" r:id="rId5" imgW="5765800" imgH="1574800" progId="Excel.Sheet.8">
                  <p:embed/>
                </p:oleObj>
              </mc:Choice>
              <mc:Fallback>
                <p:oleObj name="Foglio di lavoro" r:id="rId5" imgW="5765800" imgH="15748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2781300"/>
                        <a:ext cx="87249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04800" y="5337175"/>
            <a:ext cx="8588375" cy="133350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s-MX" b="1">
                <a:solidFill>
                  <a:srgbClr val="FF0000"/>
                </a:solidFill>
                <a:cs typeface="+mn-cs"/>
              </a:rPr>
              <a:t>As the environmental temperature increases, risks increase.</a:t>
            </a:r>
          </a:p>
          <a:p>
            <a:pPr algn="ctr">
              <a:spcBef>
                <a:spcPct val="20000"/>
              </a:spcBef>
              <a:defRPr/>
            </a:pPr>
            <a:r>
              <a:rPr lang="es-MX" b="1">
                <a:solidFill>
                  <a:srgbClr val="FF0000"/>
                </a:solidFill>
                <a:cs typeface="+mn-cs"/>
              </a:rPr>
              <a:t> As grain damages increase, risks increase.</a:t>
            </a:r>
          </a:p>
          <a:p>
            <a:pPr algn="ctr">
              <a:spcBef>
                <a:spcPct val="20000"/>
              </a:spcBef>
              <a:defRPr/>
            </a:pPr>
            <a:r>
              <a:rPr lang="es-MX" b="1">
                <a:solidFill>
                  <a:srgbClr val="FF0000"/>
                </a:solidFill>
                <a:cs typeface="+mn-cs"/>
              </a:rPr>
              <a:t>    As impurities increase, risks increase.</a:t>
            </a:r>
            <a:endParaRPr lang="es-ES" sz="1800" b="1">
              <a:cs typeface="+mn-cs"/>
            </a:endParaRPr>
          </a:p>
        </p:txBody>
      </p:sp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76200" y="609600"/>
          <a:ext cx="8915400" cy="203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4" name="Foglio di lavoro" r:id="rId7" imgW="4114800" imgH="939800" progId="Excel.Sheet.8">
                  <p:embed/>
                </p:oleObj>
              </mc:Choice>
              <mc:Fallback>
                <p:oleObj name="Foglio di lavoro" r:id="rId7" imgW="4114800" imgH="939800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09600"/>
                        <a:ext cx="8915400" cy="203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960438" y="44450"/>
            <a:ext cx="6924675" cy="396875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000" b="1">
                <a:cs typeface="+mn-cs"/>
              </a:rPr>
              <a:t>GUIDELNES FOR STORING GRAINS IN SILO BAGS</a:t>
            </a:r>
            <a:endParaRPr lang="es-ES" b="1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 autoUpdateAnimBg="0"/>
      <p:bldP spid="9114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228600"/>
            <a:ext cx="8820150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TIPOLOGIE</a:t>
            </a:r>
          </a:p>
          <a:p>
            <a:pPr>
              <a:defRPr/>
            </a:pPr>
            <a:endParaRPr lang="it-IT" dirty="0">
              <a:solidFill>
                <a:srgbClr val="000000"/>
              </a:solidFill>
              <a:latin typeface="Helvetica" charset="0"/>
              <a:cs typeface="+mn-cs"/>
            </a:endParaRPr>
          </a:p>
          <a:p>
            <a:pPr>
              <a:defRPr/>
            </a:pP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Gli </a:t>
            </a:r>
            <a:r>
              <a:rPr lang="it-IT" u="sng" dirty="0">
                <a:solidFill>
                  <a:srgbClr val="000000"/>
                </a:solidFill>
                <a:latin typeface="Helvetica" charset="0"/>
                <a:cs typeface="+mn-cs"/>
              </a:rPr>
              <a:t>essiccatoi discontinui 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Statici: la massa non è soggetta a movimento e il contenitore viene svuotato a fine essiccazione con ventilazione ascensionale</a:t>
            </a:r>
            <a:endParaRPr lang="it-IT" sz="2000" dirty="0">
              <a:solidFill>
                <a:srgbClr val="000000"/>
              </a:solidFill>
              <a:latin typeface="Helvetica" charset="0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Non statici: (essiccatoi a cella cilindrica) con ricircolo della granella e ventilazione radiale</a:t>
            </a:r>
          </a:p>
          <a:p>
            <a:pPr>
              <a:defRPr/>
            </a:pPr>
            <a:endParaRPr lang="it-IT" sz="2000" dirty="0">
              <a:solidFill>
                <a:srgbClr val="000000"/>
              </a:solidFill>
              <a:latin typeface="Helvetica" charset="0"/>
              <a:cs typeface="+mn-cs"/>
            </a:endParaRPr>
          </a:p>
          <a:p>
            <a:pPr>
              <a:defRPr/>
            </a:pP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Gli </a:t>
            </a:r>
            <a:r>
              <a:rPr lang="it-IT" u="sng" dirty="0">
                <a:solidFill>
                  <a:srgbClr val="000000"/>
                </a:solidFill>
                <a:latin typeface="Helvetica" charset="0"/>
                <a:cs typeface="+mn-cs"/>
              </a:rPr>
              <a:t>essiccatoi continui</a:t>
            </a:r>
            <a:r>
              <a:rPr lang="it-IT" dirty="0">
                <a:solidFill>
                  <a:srgbClr val="000000"/>
                </a:solidFill>
                <a:latin typeface="Helvetica" charset="0"/>
                <a:cs typeface="+mn-cs"/>
              </a:rPr>
              <a:t>: la massa si muove e viene immessa con continuità  nel contenitore. Il movimento è verticale o orizzontale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sz="2000" dirty="0" smtClean="0">
                <a:solidFill>
                  <a:srgbClr val="000000"/>
                </a:solidFill>
                <a:latin typeface="Helvetica" charset="0"/>
                <a:cs typeface="+mn-cs"/>
              </a:rPr>
              <a:t>essiccatoi </a:t>
            </a:r>
            <a:r>
              <a:rPr lang="it-IT" sz="2000" dirty="0">
                <a:solidFill>
                  <a:srgbClr val="000000"/>
                </a:solidFill>
                <a:latin typeface="Helvetica" charset="0"/>
                <a:cs typeface="+mn-cs"/>
              </a:rPr>
              <a:t>a colonna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sz="2000" dirty="0" smtClean="0">
                <a:solidFill>
                  <a:srgbClr val="000000"/>
                </a:solidFill>
                <a:latin typeface="Helvetica" charset="0"/>
                <a:cs typeface="+mn-cs"/>
              </a:rPr>
              <a:t>essiccatoi </a:t>
            </a:r>
            <a:r>
              <a:rPr lang="it-IT" sz="2000" dirty="0">
                <a:solidFill>
                  <a:srgbClr val="000000"/>
                </a:solidFill>
                <a:latin typeface="Helvetica" charset="0"/>
                <a:cs typeface="+mn-cs"/>
              </a:rPr>
              <a:t>a tappeto</a:t>
            </a:r>
          </a:p>
          <a:p>
            <a:pPr>
              <a:defRPr/>
            </a:pPr>
            <a:endParaRPr lang="it-IT" sz="2000" dirty="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7581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2800">
                <a:cs typeface="+mn-cs"/>
              </a:rPr>
              <a:t>FASE DI FORMAZIONE DEL SILO TUBOLARE</a:t>
            </a:r>
          </a:p>
        </p:txBody>
      </p:sp>
      <p:pic>
        <p:nvPicPr>
          <p:cNvPr id="93187" name="Picture 3" descr="DSC0118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571500"/>
            <a:ext cx="8382000" cy="6286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Cargill 06"/>
          <p:cNvPicPr>
            <a:picLocks noChangeAspect="1" noChangeArrowheads="1"/>
          </p:cNvPicPr>
          <p:nvPr/>
        </p:nvPicPr>
        <p:blipFill>
          <a:blip r:embed="rId3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EXTRACTOR PAL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0772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96875" y="0"/>
            <a:ext cx="6792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2800">
                <a:cs typeface="+mn-cs"/>
              </a:rPr>
              <a:t>FASE DI SCARICO DEL SILO TUBOLARE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DSC01969"/>
          <p:cNvPicPr>
            <a:picLocks noChangeAspect="1" noChangeArrowheads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228600" y="381000"/>
            <a:ext cx="8686800" cy="41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82588" indent="-382588">
              <a:spcBef>
                <a:spcPct val="20000"/>
              </a:spcBef>
              <a:buFontTx/>
              <a:buChar char="•"/>
              <a:defRPr/>
            </a:pPr>
            <a:r>
              <a:rPr lang="it-IT" sz="2800">
                <a:cs typeface="+mn-cs"/>
              </a:rPr>
              <a:t>Umidità di raccolta: 14% frumento, 14,5% mais, 13,5% soia, 11% girasole. Maggiore umidità, maggiori perdite specie se combinata con alte temperature</a:t>
            </a:r>
          </a:p>
          <a:p>
            <a:pPr marL="382588" indent="-382588">
              <a:spcBef>
                <a:spcPct val="20000"/>
              </a:spcBef>
              <a:buFontTx/>
              <a:buChar char="•"/>
              <a:defRPr/>
            </a:pPr>
            <a:r>
              <a:rPr lang="it-IT" sz="2800">
                <a:cs typeface="+mn-cs"/>
              </a:rPr>
              <a:t>Periodo di conservazione: 1-24 mesi (normale 5-6)</a:t>
            </a:r>
          </a:p>
          <a:p>
            <a:pPr marL="382588" indent="-382588">
              <a:spcBef>
                <a:spcPct val="20000"/>
              </a:spcBef>
              <a:buFontTx/>
              <a:buChar char="•"/>
              <a:defRPr/>
            </a:pPr>
            <a:r>
              <a:rPr lang="it-IT" sz="2800">
                <a:cs typeface="+mn-cs"/>
              </a:rPr>
              <a:t>Vantaggi: si confezionano in campo riducendo i tempi di raccolta e favorendo la tracciabilità (e riducendo il rischio di contaminazione con altri grani) e separando le varietà</a:t>
            </a:r>
          </a:p>
          <a:p>
            <a:pPr marL="382588" indent="-382588">
              <a:spcBef>
                <a:spcPct val="20000"/>
              </a:spcBef>
              <a:buFontTx/>
              <a:buChar char="•"/>
              <a:defRPr/>
            </a:pPr>
            <a:endParaRPr lang="it-IT" sz="28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asellaDiTesto 1"/>
          <p:cNvSpPr txBox="1">
            <a:spLocks noChangeArrowheads="1"/>
          </p:cNvSpPr>
          <p:nvPr/>
        </p:nvSpPr>
        <p:spPr bwMode="auto">
          <a:xfrm>
            <a:off x="496888" y="601524"/>
            <a:ext cx="4273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dirty="0"/>
              <a:t>Essiccatoi discontinui statici</a:t>
            </a:r>
          </a:p>
        </p:txBody>
      </p:sp>
      <p:pic>
        <p:nvPicPr>
          <p:cNvPr id="6451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6250"/>
            <a:ext cx="30607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4581525"/>
            <a:ext cx="31242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6" name="CasellaDiTesto 4"/>
          <p:cNvSpPr txBox="1">
            <a:spLocks noChangeArrowheads="1"/>
          </p:cNvSpPr>
          <p:nvPr/>
        </p:nvSpPr>
        <p:spPr bwMode="auto">
          <a:xfrm>
            <a:off x="298450" y="1666875"/>
            <a:ext cx="50657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La massa della granella non è soggetta ad alcun movimento.</a:t>
            </a:r>
          </a:p>
          <a:p>
            <a:pPr eaLnBrk="1" hangingPunct="1"/>
            <a:r>
              <a:rPr lang="it-IT" dirty="0"/>
              <a:t>Ventilazione di aria calda per un tempo di 20-30 ore con moto ascensionale attraverso grigliato metallico. La granella è deposta a strati di 0,5-0,6 m.</a:t>
            </a:r>
          </a:p>
          <a:p>
            <a:pPr eaLnBrk="1" hangingPunct="1"/>
            <a:r>
              <a:rPr lang="it-IT" dirty="0"/>
              <a:t>Portata specifica di ventilazione: 400-450 m</a:t>
            </a:r>
            <a:r>
              <a:rPr lang="it-IT" baseline="30000" dirty="0"/>
              <a:t>3</a:t>
            </a:r>
            <a:r>
              <a:rPr lang="it-IT" dirty="0" smtClean="0"/>
              <a:t>/h m</a:t>
            </a:r>
            <a:r>
              <a:rPr lang="it-IT" baseline="30000" dirty="0" smtClean="0"/>
              <a:t>3</a:t>
            </a:r>
            <a:r>
              <a:rPr lang="it-IT" dirty="0" smtClean="0"/>
              <a:t> </a:t>
            </a:r>
            <a:r>
              <a:rPr lang="it-IT" dirty="0"/>
              <a:t>di granella.</a:t>
            </a:r>
          </a:p>
          <a:p>
            <a:pPr eaLnBrk="1" hangingPunct="1"/>
            <a:r>
              <a:rPr lang="it-IT" dirty="0"/>
              <a:t>Temperature di esercizio di 35-40°C</a:t>
            </a:r>
          </a:p>
          <a:p>
            <a:pPr eaLnBrk="1" hangingPunct="1"/>
            <a:r>
              <a:rPr lang="it-IT" dirty="0"/>
              <a:t>Caratteristiche: basso costo, facilità di gestione, essiccazione poco omogenea, bene per piccole aziende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asellaDiTesto 1"/>
          <p:cNvSpPr txBox="1">
            <a:spLocks noChangeArrowheads="1"/>
          </p:cNvSpPr>
          <p:nvPr/>
        </p:nvSpPr>
        <p:spPr bwMode="auto">
          <a:xfrm>
            <a:off x="539750" y="188913"/>
            <a:ext cx="7602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dirty="0"/>
              <a:t>Essiccatoi discontinui non statici (a cella cilindrica)</a:t>
            </a:r>
          </a:p>
        </p:txBody>
      </p:sp>
      <p:pic>
        <p:nvPicPr>
          <p:cNvPr id="65538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836613"/>
            <a:ext cx="478948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CasellaDiTesto 3"/>
          <p:cNvSpPr txBox="1">
            <a:spLocks noChangeArrowheads="1"/>
          </p:cNvSpPr>
          <p:nvPr/>
        </p:nvSpPr>
        <p:spPr bwMode="auto">
          <a:xfrm>
            <a:off x="219075" y="1169988"/>
            <a:ext cx="399256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dirty="0"/>
              <a:t>Il cereale occupa la sezione anulare per uno spessore di 0,5 m e si sposta dall’alto verso il basso grazie una coclea centrale.</a:t>
            </a:r>
          </a:p>
          <a:p>
            <a:pPr eaLnBrk="1" hangingPunct="1"/>
            <a:r>
              <a:rPr lang="it-IT" dirty="0"/>
              <a:t>Ventilazione radiale con </a:t>
            </a:r>
            <a:r>
              <a:rPr lang="it-IT" dirty="0" err="1"/>
              <a:t>temp</a:t>
            </a:r>
            <a:r>
              <a:rPr lang="it-IT" dirty="0"/>
              <a:t> di 80°C.</a:t>
            </a:r>
          </a:p>
          <a:p>
            <a:pPr eaLnBrk="1" hangingPunct="1"/>
            <a:r>
              <a:rPr lang="it-IT" dirty="0"/>
              <a:t>Prima dello scarico viene effettuato un raffreddamento con aria ambiente.</a:t>
            </a:r>
          </a:p>
          <a:p>
            <a:pPr eaLnBrk="1" hangingPunct="1"/>
            <a:r>
              <a:rPr lang="it-IT" dirty="0"/>
              <a:t>Varie dimensioni fino a 100 t/giorno di granella secca</a:t>
            </a:r>
          </a:p>
          <a:p>
            <a:pPr eaLnBrk="1" hangingPunct="1"/>
            <a:r>
              <a:rPr lang="it-IT" dirty="0"/>
              <a:t>Buona diffusione in aziende medio-piccole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5857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CasellaDiTesto 1"/>
          <p:cNvSpPr txBox="1">
            <a:spLocks noChangeArrowheads="1"/>
          </p:cNvSpPr>
          <p:nvPr/>
        </p:nvSpPr>
        <p:spPr bwMode="auto">
          <a:xfrm>
            <a:off x="317500" y="277813"/>
            <a:ext cx="43027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dirty="0"/>
              <a:t>Essiccatoi continui a tappeto</a:t>
            </a:r>
          </a:p>
        </p:txBody>
      </p:sp>
      <p:sp>
        <p:nvSpPr>
          <p:cNvPr id="66563" name="CasellaDiTesto 3"/>
          <p:cNvSpPr txBox="1">
            <a:spLocks noChangeArrowheads="1"/>
          </p:cNvSpPr>
          <p:nvPr/>
        </p:nvSpPr>
        <p:spPr bwMode="auto">
          <a:xfrm>
            <a:off x="250825" y="908050"/>
            <a:ext cx="2801938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aseline="30000" dirty="0"/>
              <a:t>sono impianti a ventilazione ascensionale con un ripiano di essiccazione orizzontale, in lamiera forata di </a:t>
            </a:r>
            <a:r>
              <a:rPr lang="it-IT" baseline="30000" dirty="0" smtClean="0"/>
              <a:t>larghezza </a:t>
            </a:r>
            <a:r>
              <a:rPr lang="it-IT" baseline="30000" dirty="0"/>
              <a:t>fino a 3 m e lunghezza fino a 18-20 m, sul quale la granella viene distribuita in uno strato di circa 0,3 m e viene fatta avanzare verso l’estremità opposta per mezzo di un agitatore a pale.</a:t>
            </a:r>
          </a:p>
          <a:p>
            <a:pPr eaLnBrk="1" hangingPunct="1"/>
            <a:r>
              <a:rPr lang="it-IT" baseline="30000" dirty="0"/>
              <a:t>La tipologia a doppio tappeto: la granella umida viene caricata sul tappeto superiore dove avviene una </a:t>
            </a:r>
            <a:r>
              <a:rPr lang="it-IT" baseline="30000" dirty="0" err="1"/>
              <a:t>pre</a:t>
            </a:r>
            <a:r>
              <a:rPr lang="it-IT" baseline="30000" dirty="0"/>
              <a:t>-essiccazione ad opera dell'aria non ancora satura uscente dal sottostante tappeto, su cui avviene la fase di essiccazione vera e propria e quella di raffreddamento.</a:t>
            </a:r>
          </a:p>
          <a:p>
            <a:pPr eaLnBrk="1" hangingPunct="1"/>
            <a:r>
              <a:rPr lang="it-IT" baseline="30000" dirty="0"/>
              <a:t>La temperatura di esercizio è dell'ordine di 100°C e capacità di lavoro fino a 200 t di prodotto secco al giorno.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850" y="0"/>
            <a:ext cx="8820150" cy="674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Essiccatoi continui a colonna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Colonna semplice (non utilizzata)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Colonna a piani ribaltabili: complessa costruttivamente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Colonna a zig-zag: buon rimescolamento del prodotto e uniforme l’essiccazione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Colonna a losanghe: movimento a zig-zag orizzontali attraverso canali </a:t>
            </a:r>
            <a:r>
              <a:rPr lang="it-IT" dirty="0" err="1"/>
              <a:t>orizontali</a:t>
            </a:r>
            <a:endParaRPr lang="it-IT" dirty="0"/>
          </a:p>
          <a:p>
            <a:pPr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Si distinguono sempre: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Zona di carico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Zona di </a:t>
            </a:r>
            <a:r>
              <a:rPr lang="it-IT" dirty="0" err="1"/>
              <a:t>pre</a:t>
            </a:r>
            <a:r>
              <a:rPr lang="it-IT" dirty="0"/>
              <a:t>-essiccazione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Zona di essiccazione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Zona di omogeneizzazione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/>
              <a:t>Zona di raffreddamento con aria ambiente</a:t>
            </a:r>
          </a:p>
          <a:p>
            <a:pPr marL="342900" indent="-342900">
              <a:buFont typeface="Arial"/>
              <a:buChar char="•"/>
              <a:defRPr/>
            </a:pPr>
            <a:endParaRPr lang="it-IT" dirty="0"/>
          </a:p>
          <a:p>
            <a:pPr>
              <a:defRPr/>
            </a:pPr>
            <a:r>
              <a:rPr lang="it-IT" dirty="0"/>
              <a:t>Ventilazione in depressione (aspirazione)</a:t>
            </a:r>
          </a:p>
          <a:p>
            <a:pPr>
              <a:defRPr/>
            </a:pPr>
            <a:r>
              <a:rPr lang="it-IT" dirty="0"/>
              <a:t>Impianti a recupero (risparmio del 15-20%)</a:t>
            </a:r>
          </a:p>
          <a:p>
            <a:pPr>
              <a:defRPr/>
            </a:pPr>
            <a:r>
              <a:rPr lang="it-IT" dirty="0"/>
              <a:t>Utilizzo di temperature decrescenti (da 130°C in giù) bene per riso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0"/>
            <a:ext cx="30273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0"/>
            <a:ext cx="476567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24313"/>
            <a:ext cx="377983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91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575"/>
            <a:ext cx="29718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63"/>
            <a:ext cx="3308350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</TotalTime>
  <Words>2146</Words>
  <Application>Microsoft Macintosh PowerPoint</Application>
  <PresentationFormat>Presentazione su schermo (4:3)</PresentationFormat>
  <Paragraphs>176</Paragraphs>
  <Slides>33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5" baseType="lpstr">
      <vt:lpstr>Struttura predefinita</vt:lpstr>
      <vt:lpstr>Foglio di lavoro</vt:lpstr>
      <vt:lpstr>Presentazione di PowerPoint</vt:lpstr>
      <vt:lpstr>Essiccazione per cereali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>Lorenzo Benvenuti</Manager>
  <Company>Lorenzo Benvenuti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Produzione di foraggi fibrosi Metodi di conservazione</dc:title>
  <dc:creator>Lorenzo Benvenuti</dc:creator>
  <cp:lastModifiedBy>Luigi Sartori</cp:lastModifiedBy>
  <cp:revision>141</cp:revision>
  <dcterms:created xsi:type="dcterms:W3CDTF">2003-11-19T21:09:06Z</dcterms:created>
  <dcterms:modified xsi:type="dcterms:W3CDTF">2014-04-02T14:45:53Z</dcterms:modified>
  <cp:category>didattica</cp:category>
</cp:coreProperties>
</file>